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vml" ContentType="application/vnd.openxmlformats-officedocument.vmlDrawing"/>
  <Default Extension="bin" ContentType="application/vnd.openxmlformats-officedocument.presentationml.printerSettings"/>
  <Default Extension="wdp" ContentType="image/vnd.ms-photo"/>
  <Default Extension="png" ContentType="image/png"/>
  <Default Extension="wmf" ContentType="image/x-wmf"/>
  <Default Extension="docx" ContentType="application/vnd.openxmlformats-officedocument.wordprocessingml.document"/>
  <Default Extension="gif" ContentType="image/gif"/>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1.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2.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3.xml" ContentType="application/vnd.openxmlformats-officedocument.theme+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theme/theme15.xml" ContentType="application/vnd.openxmlformats-officedocument.theme+xml"/>
  <Override PartName="/ppt/slideLayouts/slideLayout161.xml" ContentType="application/vnd.openxmlformats-officedocument.presentationml.slideLayout+xml"/>
  <Override PartName="/ppt/theme/theme16.xml" ContentType="application/vnd.openxmlformats-officedocument.theme+xml"/>
  <Override PartName="/ppt/slideLayouts/slideLayout162.xml" ContentType="application/vnd.openxmlformats-officedocument.presentationml.slideLayout+xml"/>
  <Override PartName="/ppt/theme/theme17.xml" ContentType="application/vnd.openxmlformats-officedocument.theme+xml"/>
  <Override PartName="/ppt/slideLayouts/slideLayout163.xml" ContentType="application/vnd.openxmlformats-officedocument.presentationml.slideLayout+xml"/>
  <Override PartName="/ppt/theme/theme18.xml" ContentType="application/vnd.openxmlformats-officedocument.theme+xml"/>
  <Override PartName="/ppt/slideLayouts/slideLayout164.xml" ContentType="application/vnd.openxmlformats-officedocument.presentationml.slideLayout+xml"/>
  <Override PartName="/ppt/theme/theme19.xml" ContentType="application/vnd.openxmlformats-officedocument.theme+xml"/>
  <Override PartName="/ppt/slideLayouts/slideLayout165.xml" ContentType="application/vnd.openxmlformats-officedocument.presentationml.slideLayout+xml"/>
  <Override PartName="/ppt/theme/theme20.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21.xml" ContentType="application/vnd.openxmlformats-officedocument.theme+xml"/>
  <Override PartName="/ppt/slideLayouts/slideLayout168.xml" ContentType="application/vnd.openxmlformats-officedocument.presentationml.slideLayout+xml"/>
  <Override PartName="/ppt/theme/theme22.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23.xml" ContentType="application/vnd.openxmlformats-officedocument.theme+xml"/>
  <Override PartName="/ppt/slideLayouts/slideLayout171.xml" ContentType="application/vnd.openxmlformats-officedocument.presentationml.slideLayout+xml"/>
  <Override PartName="/ppt/theme/theme24.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25.xml" ContentType="application/vnd.openxmlformats-officedocument.theme+xml"/>
  <Override PartName="/ppt/tags/tag1.xml" ContentType="application/vnd.openxmlformats-officedocument.presentationml.tags+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26.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7.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8.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9.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30.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31.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32.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33.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34.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35.xml" ContentType="application/vnd.openxmlformats-officedocument.theme+xml"/>
  <Override PartName="/ppt/theme/theme3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embeddings/oleObject1.bin" ContentType="application/vnd.openxmlformats-officedocument.oleObject"/>
  <Override PartName="/ppt/notesSlides/notesSlide17.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embeddings/oleObject20.bin" ContentType="application/vnd.openxmlformats-officedocument.oleObject"/>
  <Override PartName="/ppt/embeddings/oleObject21.bin" ContentType="application/vnd.openxmlformats-officedocument.oleObject"/>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notesSlides/notesSlide50.xml" ContentType="application/vnd.openxmlformats-officedocument.presentationml.notesSlide+xml"/>
  <Override PartName="/ppt/notesSlides/notesSlide51.xml" ContentType="application/vnd.openxmlformats-officedocument.presentationml.notesSlide+xml"/>
  <Override PartName="/ppt/embeddings/oleObject35.bin" ContentType="application/vnd.openxmlformats-officedocument.oleObject"/>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 id="2147483710" r:id="rId2"/>
    <p:sldMasterId id="2147483714" r:id="rId3"/>
    <p:sldMasterId id="2147483858" r:id="rId4"/>
    <p:sldMasterId id="2147483885" r:id="rId5"/>
    <p:sldMasterId id="2147483911" r:id="rId6"/>
    <p:sldMasterId id="2147483924" r:id="rId7"/>
    <p:sldMasterId id="2147483937" r:id="rId8"/>
    <p:sldMasterId id="2147483962" r:id="rId9"/>
    <p:sldMasterId id="2147483987" r:id="rId10"/>
    <p:sldMasterId id="2147484000" r:id="rId11"/>
    <p:sldMasterId id="2147484014" r:id="rId12"/>
    <p:sldMasterId id="2147484076" r:id="rId13"/>
    <p:sldMasterId id="2147484117" r:id="rId14"/>
    <p:sldMasterId id="2147484134" r:id="rId15"/>
    <p:sldMasterId id="2147484136" r:id="rId16"/>
    <p:sldMasterId id="2147484138" r:id="rId17"/>
    <p:sldMasterId id="2147484140" r:id="rId18"/>
    <p:sldMasterId id="2147484142" r:id="rId19"/>
    <p:sldMasterId id="2147484144" r:id="rId20"/>
    <p:sldMasterId id="2147484146" r:id="rId21"/>
    <p:sldMasterId id="2147484150" r:id="rId22"/>
    <p:sldMasterId id="2147484152" r:id="rId23"/>
    <p:sldMasterId id="2147484154" r:id="rId24"/>
    <p:sldMasterId id="2147484159" r:id="rId25"/>
    <p:sldMasterId id="2147484171" r:id="rId26"/>
    <p:sldMasterId id="2147484183" r:id="rId27"/>
    <p:sldMasterId id="2147484198" r:id="rId28"/>
    <p:sldMasterId id="2147484227" r:id="rId29"/>
    <p:sldMasterId id="2147484239" r:id="rId30"/>
    <p:sldMasterId id="2147484254" r:id="rId31"/>
    <p:sldMasterId id="2147484268" r:id="rId32"/>
    <p:sldMasterId id="2147484280" r:id="rId33"/>
    <p:sldMasterId id="2147484292" r:id="rId34"/>
    <p:sldMasterId id="2147484304" r:id="rId35"/>
  </p:sldMasterIdLst>
  <p:notesMasterIdLst>
    <p:notesMasterId r:id="rId138"/>
  </p:notesMasterIdLst>
  <p:sldIdLst>
    <p:sldId id="813" r:id="rId36"/>
    <p:sldId id="968" r:id="rId37"/>
    <p:sldId id="970" r:id="rId38"/>
    <p:sldId id="971" r:id="rId39"/>
    <p:sldId id="980" r:id="rId40"/>
    <p:sldId id="966" r:id="rId41"/>
    <p:sldId id="967" r:id="rId42"/>
    <p:sldId id="976" r:id="rId43"/>
    <p:sldId id="934" r:id="rId44"/>
    <p:sldId id="969" r:id="rId45"/>
    <p:sldId id="878" r:id="rId46"/>
    <p:sldId id="962" r:id="rId47"/>
    <p:sldId id="928" r:id="rId48"/>
    <p:sldId id="929" r:id="rId49"/>
    <p:sldId id="972" r:id="rId50"/>
    <p:sldId id="931" r:id="rId51"/>
    <p:sldId id="994" r:id="rId52"/>
    <p:sldId id="963" r:id="rId53"/>
    <p:sldId id="738" r:id="rId54"/>
    <p:sldId id="943" r:id="rId55"/>
    <p:sldId id="995" r:id="rId56"/>
    <p:sldId id="985" r:id="rId57"/>
    <p:sldId id="964" r:id="rId58"/>
    <p:sldId id="982" r:id="rId59"/>
    <p:sldId id="865" r:id="rId60"/>
    <p:sldId id="983" r:id="rId61"/>
    <p:sldId id="896" r:id="rId62"/>
    <p:sldId id="984" r:id="rId63"/>
    <p:sldId id="973" r:id="rId64"/>
    <p:sldId id="938" r:id="rId65"/>
    <p:sldId id="885" r:id="rId66"/>
    <p:sldId id="993" r:id="rId67"/>
    <p:sldId id="990" r:id="rId68"/>
    <p:sldId id="977" r:id="rId69"/>
    <p:sldId id="978" r:id="rId70"/>
    <p:sldId id="979" r:id="rId71"/>
    <p:sldId id="986" r:id="rId72"/>
    <p:sldId id="987" r:id="rId73"/>
    <p:sldId id="989" r:id="rId74"/>
    <p:sldId id="988" r:id="rId75"/>
    <p:sldId id="991" r:id="rId76"/>
    <p:sldId id="992" r:id="rId77"/>
    <p:sldId id="947" r:id="rId78"/>
    <p:sldId id="913" r:id="rId79"/>
    <p:sldId id="897" r:id="rId80"/>
    <p:sldId id="932" r:id="rId81"/>
    <p:sldId id="866" r:id="rId82"/>
    <p:sldId id="864" r:id="rId83"/>
    <p:sldId id="965" r:id="rId84"/>
    <p:sldId id="907" r:id="rId85"/>
    <p:sldId id="925" r:id="rId86"/>
    <p:sldId id="958" r:id="rId87"/>
    <p:sldId id="956" r:id="rId88"/>
    <p:sldId id="955" r:id="rId89"/>
    <p:sldId id="960" r:id="rId90"/>
    <p:sldId id="739" r:id="rId91"/>
    <p:sldId id="780" r:id="rId92"/>
    <p:sldId id="951" r:id="rId93"/>
    <p:sldId id="952" r:id="rId94"/>
    <p:sldId id="953" r:id="rId95"/>
    <p:sldId id="871" r:id="rId96"/>
    <p:sldId id="957" r:id="rId97"/>
    <p:sldId id="916" r:id="rId98"/>
    <p:sldId id="917" r:id="rId99"/>
    <p:sldId id="942" r:id="rId100"/>
    <p:sldId id="862" r:id="rId101"/>
    <p:sldId id="847" r:id="rId102"/>
    <p:sldId id="869" r:id="rId103"/>
    <p:sldId id="836" r:id="rId104"/>
    <p:sldId id="874" r:id="rId105"/>
    <p:sldId id="867" r:id="rId106"/>
    <p:sldId id="892" r:id="rId107"/>
    <p:sldId id="840" r:id="rId108"/>
    <p:sldId id="822" r:id="rId109"/>
    <p:sldId id="908" r:id="rId110"/>
    <p:sldId id="816" r:id="rId111"/>
    <p:sldId id="837" r:id="rId112"/>
    <p:sldId id="894" r:id="rId113"/>
    <p:sldId id="844" r:id="rId114"/>
    <p:sldId id="888" r:id="rId115"/>
    <p:sldId id="915" r:id="rId116"/>
    <p:sldId id="933" r:id="rId117"/>
    <p:sldId id="879" r:id="rId118"/>
    <p:sldId id="880" r:id="rId119"/>
    <p:sldId id="763" r:id="rId120"/>
    <p:sldId id="918" r:id="rId121"/>
    <p:sldId id="924" r:id="rId122"/>
    <p:sldId id="854" r:id="rId123"/>
    <p:sldId id="819" r:id="rId124"/>
    <p:sldId id="940" r:id="rId125"/>
    <p:sldId id="950" r:id="rId126"/>
    <p:sldId id="948" r:id="rId127"/>
    <p:sldId id="734" r:id="rId128"/>
    <p:sldId id="875" r:id="rId129"/>
    <p:sldId id="736" r:id="rId130"/>
    <p:sldId id="873" r:id="rId131"/>
    <p:sldId id="863" r:id="rId132"/>
    <p:sldId id="945" r:id="rId133"/>
    <p:sldId id="939" r:id="rId134"/>
    <p:sldId id="833" r:id="rId135"/>
    <p:sldId id="831" r:id="rId136"/>
    <p:sldId id="860" r:id="rId137"/>
  </p:sldIdLst>
  <p:sldSz cx="9144000" cy="6858000" type="screen4x3"/>
  <p:notesSz cx="7010400" cy="9296400"/>
  <p:defaultTextStyle>
    <a:defPPr>
      <a:defRPr lang="en-AU"/>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00"/>
    <a:srgbClr val="000099"/>
    <a:srgbClr val="FF0000"/>
    <a:srgbClr val="FFFFFF"/>
    <a:srgbClr val="FFFF00"/>
    <a:srgbClr val="99FF66"/>
    <a:srgbClr val="00FF00"/>
    <a:srgbClr val="33CC33"/>
    <a:srgbClr val="800000"/>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94632" autoAdjust="0"/>
  </p:normalViewPr>
  <p:slideViewPr>
    <p:cSldViewPr>
      <p:cViewPr>
        <p:scale>
          <a:sx n="180" d="100"/>
          <a:sy n="180" d="100"/>
        </p:scale>
        <p:origin x="-440" y="-56"/>
      </p:cViewPr>
      <p:guideLst>
        <p:guide orient="horz" pos="2161"/>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00" d="100"/>
          <a:sy n="100" d="100"/>
        </p:scale>
        <p:origin x="-1584" y="2076"/>
      </p:cViewPr>
      <p:guideLst>
        <p:guide orient="horz" pos="2928"/>
        <p:guide pos="2208"/>
      </p:guideLst>
    </p:cSldViewPr>
  </p:notesViewPr>
  <p:gridSpacing cx="91439" cy="91439"/>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 Target="slides/slide25.xml"/><Relationship Id="rId61" Type="http://schemas.openxmlformats.org/officeDocument/2006/relationships/slide" Target="slides/slide26.xml"/><Relationship Id="rId62" Type="http://schemas.openxmlformats.org/officeDocument/2006/relationships/slide" Target="slides/slide27.xml"/><Relationship Id="rId63" Type="http://schemas.openxmlformats.org/officeDocument/2006/relationships/slide" Target="slides/slide28.xml"/><Relationship Id="rId64" Type="http://schemas.openxmlformats.org/officeDocument/2006/relationships/slide" Target="slides/slide29.xml"/><Relationship Id="rId65" Type="http://schemas.openxmlformats.org/officeDocument/2006/relationships/slide" Target="slides/slide30.xml"/><Relationship Id="rId66" Type="http://schemas.openxmlformats.org/officeDocument/2006/relationships/slide" Target="slides/slide31.xml"/><Relationship Id="rId67" Type="http://schemas.openxmlformats.org/officeDocument/2006/relationships/slide" Target="slides/slide32.xml"/><Relationship Id="rId68" Type="http://schemas.openxmlformats.org/officeDocument/2006/relationships/slide" Target="slides/slide33.xml"/><Relationship Id="rId69" Type="http://schemas.openxmlformats.org/officeDocument/2006/relationships/slide" Target="slides/slide34.xml"/><Relationship Id="rId120" Type="http://schemas.openxmlformats.org/officeDocument/2006/relationships/slide" Target="slides/slide85.xml"/><Relationship Id="rId121" Type="http://schemas.openxmlformats.org/officeDocument/2006/relationships/slide" Target="slides/slide86.xml"/><Relationship Id="rId122" Type="http://schemas.openxmlformats.org/officeDocument/2006/relationships/slide" Target="slides/slide87.xml"/><Relationship Id="rId123" Type="http://schemas.openxmlformats.org/officeDocument/2006/relationships/slide" Target="slides/slide88.xml"/><Relationship Id="rId124" Type="http://schemas.openxmlformats.org/officeDocument/2006/relationships/slide" Target="slides/slide89.xml"/><Relationship Id="rId125" Type="http://schemas.openxmlformats.org/officeDocument/2006/relationships/slide" Target="slides/slide90.xml"/><Relationship Id="rId126" Type="http://schemas.openxmlformats.org/officeDocument/2006/relationships/slide" Target="slides/slide91.xml"/><Relationship Id="rId127" Type="http://schemas.openxmlformats.org/officeDocument/2006/relationships/slide" Target="slides/slide92.xml"/><Relationship Id="rId128" Type="http://schemas.openxmlformats.org/officeDocument/2006/relationships/slide" Target="slides/slide93.xml"/><Relationship Id="rId129" Type="http://schemas.openxmlformats.org/officeDocument/2006/relationships/slide" Target="slides/slide94.xml"/><Relationship Id="rId40" Type="http://schemas.openxmlformats.org/officeDocument/2006/relationships/slide" Target="slides/slide5.xml"/><Relationship Id="rId41" Type="http://schemas.openxmlformats.org/officeDocument/2006/relationships/slide" Target="slides/slide6.xml"/><Relationship Id="rId42" Type="http://schemas.openxmlformats.org/officeDocument/2006/relationships/slide" Target="slides/slide7.xml"/><Relationship Id="rId90" Type="http://schemas.openxmlformats.org/officeDocument/2006/relationships/slide" Target="slides/slide55.xml"/><Relationship Id="rId91" Type="http://schemas.openxmlformats.org/officeDocument/2006/relationships/slide" Target="slides/slide56.xml"/><Relationship Id="rId92" Type="http://schemas.openxmlformats.org/officeDocument/2006/relationships/slide" Target="slides/slide57.xml"/><Relationship Id="rId93" Type="http://schemas.openxmlformats.org/officeDocument/2006/relationships/slide" Target="slides/slide58.xml"/><Relationship Id="rId94" Type="http://schemas.openxmlformats.org/officeDocument/2006/relationships/slide" Target="slides/slide59.xml"/><Relationship Id="rId95" Type="http://schemas.openxmlformats.org/officeDocument/2006/relationships/slide" Target="slides/slide60.xml"/><Relationship Id="rId96" Type="http://schemas.openxmlformats.org/officeDocument/2006/relationships/slide" Target="slides/slide61.xml"/><Relationship Id="rId101" Type="http://schemas.openxmlformats.org/officeDocument/2006/relationships/slide" Target="slides/slide66.xml"/><Relationship Id="rId102" Type="http://schemas.openxmlformats.org/officeDocument/2006/relationships/slide" Target="slides/slide67.xml"/><Relationship Id="rId103" Type="http://schemas.openxmlformats.org/officeDocument/2006/relationships/slide" Target="slides/slide68.xml"/><Relationship Id="rId104" Type="http://schemas.openxmlformats.org/officeDocument/2006/relationships/slide" Target="slides/slide69.xml"/><Relationship Id="rId105" Type="http://schemas.openxmlformats.org/officeDocument/2006/relationships/slide" Target="slides/slide70.xml"/><Relationship Id="rId106" Type="http://schemas.openxmlformats.org/officeDocument/2006/relationships/slide" Target="slides/slide71.xml"/><Relationship Id="rId107" Type="http://schemas.openxmlformats.org/officeDocument/2006/relationships/slide" Target="slides/slide72.xml"/><Relationship Id="rId108" Type="http://schemas.openxmlformats.org/officeDocument/2006/relationships/slide" Target="slides/slide73.xml"/><Relationship Id="rId109" Type="http://schemas.openxmlformats.org/officeDocument/2006/relationships/slide" Target="slides/slide74.xml"/><Relationship Id="rId97" Type="http://schemas.openxmlformats.org/officeDocument/2006/relationships/slide" Target="slides/slide62.xml"/><Relationship Id="rId98" Type="http://schemas.openxmlformats.org/officeDocument/2006/relationships/slide" Target="slides/slide63.xml"/><Relationship Id="rId99" Type="http://schemas.openxmlformats.org/officeDocument/2006/relationships/slide" Target="slides/slide64.xml"/><Relationship Id="rId43" Type="http://schemas.openxmlformats.org/officeDocument/2006/relationships/slide" Target="slides/slide8.xml"/><Relationship Id="rId44" Type="http://schemas.openxmlformats.org/officeDocument/2006/relationships/slide" Target="slides/slide9.xml"/><Relationship Id="rId45" Type="http://schemas.openxmlformats.org/officeDocument/2006/relationships/slide" Target="slides/slide10.xml"/><Relationship Id="rId46" Type="http://schemas.openxmlformats.org/officeDocument/2006/relationships/slide" Target="slides/slide11.xml"/><Relationship Id="rId47" Type="http://schemas.openxmlformats.org/officeDocument/2006/relationships/slide" Target="slides/slide12.xml"/><Relationship Id="rId48" Type="http://schemas.openxmlformats.org/officeDocument/2006/relationships/slide" Target="slides/slide13.xml"/><Relationship Id="rId49" Type="http://schemas.openxmlformats.org/officeDocument/2006/relationships/slide" Target="slides/slide14.xml"/><Relationship Id="rId100" Type="http://schemas.openxmlformats.org/officeDocument/2006/relationships/slide" Target="slides/slide65.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 Target="slides/slide35.xml"/><Relationship Id="rId71" Type="http://schemas.openxmlformats.org/officeDocument/2006/relationships/slide" Target="slides/slide36.xml"/><Relationship Id="rId72" Type="http://schemas.openxmlformats.org/officeDocument/2006/relationships/slide" Target="slides/slide37.xml"/><Relationship Id="rId73" Type="http://schemas.openxmlformats.org/officeDocument/2006/relationships/slide" Target="slides/slide38.xml"/><Relationship Id="rId74" Type="http://schemas.openxmlformats.org/officeDocument/2006/relationships/slide" Target="slides/slide39.xml"/><Relationship Id="rId75" Type="http://schemas.openxmlformats.org/officeDocument/2006/relationships/slide" Target="slides/slide40.xml"/><Relationship Id="rId76" Type="http://schemas.openxmlformats.org/officeDocument/2006/relationships/slide" Target="slides/slide41.xml"/><Relationship Id="rId77" Type="http://schemas.openxmlformats.org/officeDocument/2006/relationships/slide" Target="slides/slide42.xml"/><Relationship Id="rId78" Type="http://schemas.openxmlformats.org/officeDocument/2006/relationships/slide" Target="slides/slide43.xml"/><Relationship Id="rId79" Type="http://schemas.openxmlformats.org/officeDocument/2006/relationships/slide" Target="slides/slide44.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30" Type="http://schemas.openxmlformats.org/officeDocument/2006/relationships/slide" Target="slides/slide95.xml"/><Relationship Id="rId131" Type="http://schemas.openxmlformats.org/officeDocument/2006/relationships/slide" Target="slides/slide96.xml"/><Relationship Id="rId132" Type="http://schemas.openxmlformats.org/officeDocument/2006/relationships/slide" Target="slides/slide97.xml"/><Relationship Id="rId133" Type="http://schemas.openxmlformats.org/officeDocument/2006/relationships/slide" Target="slides/slide98.xml"/><Relationship Id="rId134" Type="http://schemas.openxmlformats.org/officeDocument/2006/relationships/slide" Target="slides/slide99.xml"/><Relationship Id="rId135" Type="http://schemas.openxmlformats.org/officeDocument/2006/relationships/slide" Target="slides/slide100.xml"/><Relationship Id="rId136" Type="http://schemas.openxmlformats.org/officeDocument/2006/relationships/slide" Target="slides/slide101.xml"/><Relationship Id="rId137" Type="http://schemas.openxmlformats.org/officeDocument/2006/relationships/slide" Target="slides/slide102.xml"/><Relationship Id="rId138" Type="http://schemas.openxmlformats.org/officeDocument/2006/relationships/notesMaster" Target="notesMasters/notesMaster1.xml"/><Relationship Id="rId13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15.xml"/><Relationship Id="rId51" Type="http://schemas.openxmlformats.org/officeDocument/2006/relationships/slide" Target="slides/slide16.xml"/><Relationship Id="rId52" Type="http://schemas.openxmlformats.org/officeDocument/2006/relationships/slide" Target="slides/slide17.xml"/><Relationship Id="rId53" Type="http://schemas.openxmlformats.org/officeDocument/2006/relationships/slide" Target="slides/slide18.xml"/><Relationship Id="rId54" Type="http://schemas.openxmlformats.org/officeDocument/2006/relationships/slide" Target="slides/slide19.xml"/><Relationship Id="rId55" Type="http://schemas.openxmlformats.org/officeDocument/2006/relationships/slide" Target="slides/slide20.xml"/><Relationship Id="rId56" Type="http://schemas.openxmlformats.org/officeDocument/2006/relationships/slide" Target="slides/slide21.xml"/><Relationship Id="rId57" Type="http://schemas.openxmlformats.org/officeDocument/2006/relationships/slide" Target="slides/slide22.xml"/><Relationship Id="rId58" Type="http://schemas.openxmlformats.org/officeDocument/2006/relationships/slide" Target="slides/slide23.xml"/><Relationship Id="rId59" Type="http://schemas.openxmlformats.org/officeDocument/2006/relationships/slide" Target="slides/slide24.xml"/><Relationship Id="rId110" Type="http://schemas.openxmlformats.org/officeDocument/2006/relationships/slide" Target="slides/slide75.xml"/><Relationship Id="rId111" Type="http://schemas.openxmlformats.org/officeDocument/2006/relationships/slide" Target="slides/slide76.xml"/><Relationship Id="rId112" Type="http://schemas.openxmlformats.org/officeDocument/2006/relationships/slide" Target="slides/slide77.xml"/><Relationship Id="rId113" Type="http://schemas.openxmlformats.org/officeDocument/2006/relationships/slide" Target="slides/slide78.xml"/><Relationship Id="rId114" Type="http://schemas.openxmlformats.org/officeDocument/2006/relationships/slide" Target="slides/slide79.xml"/><Relationship Id="rId115" Type="http://schemas.openxmlformats.org/officeDocument/2006/relationships/slide" Target="slides/slide80.xml"/><Relationship Id="rId116" Type="http://schemas.openxmlformats.org/officeDocument/2006/relationships/slide" Target="slides/slide81.xml"/><Relationship Id="rId117" Type="http://schemas.openxmlformats.org/officeDocument/2006/relationships/slide" Target="slides/slide82.xml"/><Relationship Id="rId118" Type="http://schemas.openxmlformats.org/officeDocument/2006/relationships/slide" Target="slides/slide83.xml"/><Relationship Id="rId119" Type="http://schemas.openxmlformats.org/officeDocument/2006/relationships/slide" Target="slides/slide84.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 Target="slides/slide1.xml"/><Relationship Id="rId37" Type="http://schemas.openxmlformats.org/officeDocument/2006/relationships/slide" Target="slides/slide2.xml"/><Relationship Id="rId38" Type="http://schemas.openxmlformats.org/officeDocument/2006/relationships/slide" Target="slides/slide3.xml"/><Relationship Id="rId39" Type="http://schemas.openxmlformats.org/officeDocument/2006/relationships/slide" Target="slides/slide4.xml"/><Relationship Id="rId80" Type="http://schemas.openxmlformats.org/officeDocument/2006/relationships/slide" Target="slides/slide45.xml"/><Relationship Id="rId81" Type="http://schemas.openxmlformats.org/officeDocument/2006/relationships/slide" Target="slides/slide46.xml"/><Relationship Id="rId82" Type="http://schemas.openxmlformats.org/officeDocument/2006/relationships/slide" Target="slides/slide47.xml"/><Relationship Id="rId83" Type="http://schemas.openxmlformats.org/officeDocument/2006/relationships/slide" Target="slides/slide48.xml"/><Relationship Id="rId84" Type="http://schemas.openxmlformats.org/officeDocument/2006/relationships/slide" Target="slides/slide49.xml"/><Relationship Id="rId85" Type="http://schemas.openxmlformats.org/officeDocument/2006/relationships/slide" Target="slides/slide50.xml"/><Relationship Id="rId86" Type="http://schemas.openxmlformats.org/officeDocument/2006/relationships/slide" Target="slides/slide51.xml"/><Relationship Id="rId87" Type="http://schemas.openxmlformats.org/officeDocument/2006/relationships/slide" Target="slides/slide52.xml"/><Relationship Id="rId88" Type="http://schemas.openxmlformats.org/officeDocument/2006/relationships/slide" Target="slides/slide53.xml"/><Relationship Id="rId89" Type="http://schemas.openxmlformats.org/officeDocument/2006/relationships/slide" Target="slides/slide54.xml"/><Relationship Id="rId140" Type="http://schemas.openxmlformats.org/officeDocument/2006/relationships/presProps" Target="presProps.xml"/><Relationship Id="rId141" Type="http://schemas.openxmlformats.org/officeDocument/2006/relationships/viewProps" Target="viewProps.xml"/><Relationship Id="rId142" Type="http://schemas.openxmlformats.org/officeDocument/2006/relationships/theme" Target="theme/theme1.xml"/><Relationship Id="rId1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406913-72CD-4AA0-A76C-E596D104F2B1}" type="doc">
      <dgm:prSet loTypeId="urn:microsoft.com/office/officeart/2005/8/layout/cycle1" loCatId="cycle" qsTypeId="urn:microsoft.com/office/officeart/2005/8/quickstyle/simple1" qsCatId="simple" csTypeId="urn:microsoft.com/office/officeart/2005/8/colors/accent1_2" csCatId="accent1"/>
      <dgm:spPr/>
    </dgm:pt>
    <dgm:pt modelId="{4CDEF3FA-9218-4F60-B7AE-45DF92DE5CBA}">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Gill Sans MT"/>
              <a:cs typeface="Arial" charset="0"/>
            </a:rPr>
            <a:t> </a:t>
          </a:r>
        </a:p>
      </dgm:t>
    </dgm:pt>
    <dgm:pt modelId="{C151B2BE-0605-4497-B839-2039C8C5A779}" type="parTrans" cxnId="{0A242E2D-FE1E-4776-A06D-3E241922BA86}">
      <dgm:prSet/>
      <dgm:spPr/>
    </dgm:pt>
    <dgm:pt modelId="{131CB910-B30D-4972-B380-0C27DD5B527D}" type="sibTrans" cxnId="{0A242E2D-FE1E-4776-A06D-3E241922BA86}">
      <dgm:prSet/>
      <dgm:spPr/>
    </dgm:pt>
    <dgm:pt modelId="{80B804C8-B636-404B-A7C7-360FE9495EDF}">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Gill Sans MT"/>
              <a:cs typeface="Arial" charset="0"/>
            </a:rPr>
            <a:t> </a:t>
          </a:r>
        </a:p>
      </dgm:t>
    </dgm:pt>
    <dgm:pt modelId="{35F3FDE6-564A-46E3-A76E-2AFB64D7193B}" type="parTrans" cxnId="{6D4504E2-91BF-4514-84F0-26849C0B2AEE}">
      <dgm:prSet/>
      <dgm:spPr/>
    </dgm:pt>
    <dgm:pt modelId="{A04760E5-A97B-4F5D-986F-1862B4B05C5F}" type="sibTrans" cxnId="{6D4504E2-91BF-4514-84F0-26849C0B2AEE}">
      <dgm:prSet/>
      <dgm:spPr/>
    </dgm:pt>
    <dgm:pt modelId="{65F970D0-EF5D-4E8A-9AB6-41B620609DF5}">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Gill Sans MT"/>
              <a:cs typeface="Arial" charset="0"/>
            </a:rPr>
            <a:t> </a:t>
          </a:r>
        </a:p>
      </dgm:t>
    </dgm:pt>
    <dgm:pt modelId="{187AD5FE-AF62-442F-8737-0CBB4962483A}" type="parTrans" cxnId="{A8694737-E074-45A8-BD9B-5F7407CA13D7}">
      <dgm:prSet/>
      <dgm:spPr/>
    </dgm:pt>
    <dgm:pt modelId="{61BA3EEF-C9E2-4E99-8C50-40F3DB610AED}" type="sibTrans" cxnId="{A8694737-E074-45A8-BD9B-5F7407CA13D7}">
      <dgm:prSet/>
      <dgm:spPr/>
    </dgm:pt>
    <dgm:pt modelId="{6B3546DF-0F0A-4014-A375-10DAFEB62E43}">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Gill Sans MT"/>
              <a:cs typeface="Arial" charset="0"/>
            </a:rPr>
            <a:t> </a:t>
          </a:r>
        </a:p>
      </dgm:t>
    </dgm:pt>
    <dgm:pt modelId="{E6B40B90-56CF-4C8F-8187-48B1C68C67BE}" type="parTrans" cxnId="{613BF7DB-A66D-47F1-8EF0-0036EF411ADB}">
      <dgm:prSet/>
      <dgm:spPr/>
    </dgm:pt>
    <dgm:pt modelId="{C596DA6B-D8EC-4E1D-939F-04399F4C587C}" type="sibTrans" cxnId="{613BF7DB-A66D-47F1-8EF0-0036EF411ADB}">
      <dgm:prSet/>
      <dgm:spPr/>
    </dgm:pt>
    <dgm:pt modelId="{DF9007F8-1CD5-4C56-87C9-67AD32FA75C0}">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Gill Sans MT"/>
              <a:cs typeface="Arial" charset="0"/>
            </a:rPr>
            <a:t> </a:t>
          </a:r>
        </a:p>
      </dgm:t>
    </dgm:pt>
    <dgm:pt modelId="{4FB6ACFF-F5D7-495C-B71B-541545F647F5}" type="parTrans" cxnId="{1872EFD6-EE25-422B-B104-B4776FF935F8}">
      <dgm:prSet/>
      <dgm:spPr/>
    </dgm:pt>
    <dgm:pt modelId="{4B0B4234-54E4-4CF2-AF7B-2B6D6FBFBDC8}" type="sibTrans" cxnId="{1872EFD6-EE25-422B-B104-B4776FF935F8}">
      <dgm:prSet/>
      <dgm:spPr/>
    </dgm:pt>
    <dgm:pt modelId="{95881F85-C767-4C72-9C91-1F59AFD9DAFA}" type="pres">
      <dgm:prSet presAssocID="{F0406913-72CD-4AA0-A76C-E596D104F2B1}" presName="cycle" presStyleCnt="0">
        <dgm:presLayoutVars>
          <dgm:dir/>
          <dgm:resizeHandles val="exact"/>
        </dgm:presLayoutVars>
      </dgm:prSet>
      <dgm:spPr/>
    </dgm:pt>
    <dgm:pt modelId="{F37B9326-885B-4D14-9940-B77633088941}" type="pres">
      <dgm:prSet presAssocID="{4CDEF3FA-9218-4F60-B7AE-45DF92DE5CBA}" presName="dummy" presStyleCnt="0"/>
      <dgm:spPr/>
    </dgm:pt>
    <dgm:pt modelId="{5896F231-BEA1-4555-8DDA-134AF592CD62}" type="pres">
      <dgm:prSet presAssocID="{4CDEF3FA-9218-4F60-B7AE-45DF92DE5CBA}" presName="node" presStyleLbl="revTx" presStyleIdx="0" presStyleCnt="5">
        <dgm:presLayoutVars>
          <dgm:bulletEnabled val="1"/>
        </dgm:presLayoutVars>
      </dgm:prSet>
      <dgm:spPr/>
      <dgm:t>
        <a:bodyPr/>
        <a:lstStyle/>
        <a:p>
          <a:endParaRPr lang="en-US"/>
        </a:p>
      </dgm:t>
    </dgm:pt>
    <dgm:pt modelId="{C172D143-F1C3-4F67-855D-B8D73FE7EF42}" type="pres">
      <dgm:prSet presAssocID="{131CB910-B30D-4972-B380-0C27DD5B527D}" presName="sibTrans" presStyleLbl="node1" presStyleIdx="0" presStyleCnt="5"/>
      <dgm:spPr/>
    </dgm:pt>
    <dgm:pt modelId="{E1627F26-057E-4618-AEEC-6E8F3156BFFC}" type="pres">
      <dgm:prSet presAssocID="{80B804C8-B636-404B-A7C7-360FE9495EDF}" presName="dummy" presStyleCnt="0"/>
      <dgm:spPr/>
    </dgm:pt>
    <dgm:pt modelId="{BE92E137-944B-48E7-8700-C866AC42D817}" type="pres">
      <dgm:prSet presAssocID="{80B804C8-B636-404B-A7C7-360FE9495EDF}" presName="node" presStyleLbl="revTx" presStyleIdx="1" presStyleCnt="5">
        <dgm:presLayoutVars>
          <dgm:bulletEnabled val="1"/>
        </dgm:presLayoutVars>
      </dgm:prSet>
      <dgm:spPr/>
      <dgm:t>
        <a:bodyPr/>
        <a:lstStyle/>
        <a:p>
          <a:endParaRPr lang="en-US"/>
        </a:p>
      </dgm:t>
    </dgm:pt>
    <dgm:pt modelId="{44C7CABA-4423-4AF8-AB4A-4B4D2EE970A2}" type="pres">
      <dgm:prSet presAssocID="{A04760E5-A97B-4F5D-986F-1862B4B05C5F}" presName="sibTrans" presStyleLbl="node1" presStyleIdx="1" presStyleCnt="5"/>
      <dgm:spPr/>
    </dgm:pt>
    <dgm:pt modelId="{375233F7-E990-4221-B6F7-32EF2CFFDD45}" type="pres">
      <dgm:prSet presAssocID="{65F970D0-EF5D-4E8A-9AB6-41B620609DF5}" presName="dummy" presStyleCnt="0"/>
      <dgm:spPr/>
    </dgm:pt>
    <dgm:pt modelId="{3A0C27DD-14FE-4211-88E5-7BDD17E50244}" type="pres">
      <dgm:prSet presAssocID="{65F970D0-EF5D-4E8A-9AB6-41B620609DF5}" presName="node" presStyleLbl="revTx" presStyleIdx="2" presStyleCnt="5">
        <dgm:presLayoutVars>
          <dgm:bulletEnabled val="1"/>
        </dgm:presLayoutVars>
      </dgm:prSet>
      <dgm:spPr/>
      <dgm:t>
        <a:bodyPr/>
        <a:lstStyle/>
        <a:p>
          <a:endParaRPr lang="en-US"/>
        </a:p>
      </dgm:t>
    </dgm:pt>
    <dgm:pt modelId="{01DA315F-52F1-4392-903E-4F89994B170C}" type="pres">
      <dgm:prSet presAssocID="{61BA3EEF-C9E2-4E99-8C50-40F3DB610AED}" presName="sibTrans" presStyleLbl="node1" presStyleIdx="2" presStyleCnt="5"/>
      <dgm:spPr/>
    </dgm:pt>
    <dgm:pt modelId="{FBCC2FC3-2486-45FC-9980-72BAA967CD8A}" type="pres">
      <dgm:prSet presAssocID="{6B3546DF-0F0A-4014-A375-10DAFEB62E43}" presName="dummy" presStyleCnt="0"/>
      <dgm:spPr/>
    </dgm:pt>
    <dgm:pt modelId="{0128738E-CB45-4045-9606-3C4E7B8CDFDB}" type="pres">
      <dgm:prSet presAssocID="{6B3546DF-0F0A-4014-A375-10DAFEB62E43}" presName="node" presStyleLbl="revTx" presStyleIdx="3" presStyleCnt="5">
        <dgm:presLayoutVars>
          <dgm:bulletEnabled val="1"/>
        </dgm:presLayoutVars>
      </dgm:prSet>
      <dgm:spPr/>
      <dgm:t>
        <a:bodyPr/>
        <a:lstStyle/>
        <a:p>
          <a:endParaRPr lang="en-US"/>
        </a:p>
      </dgm:t>
    </dgm:pt>
    <dgm:pt modelId="{1855FE26-7351-4B0C-A070-54DE8D128BBF}" type="pres">
      <dgm:prSet presAssocID="{C596DA6B-D8EC-4E1D-939F-04399F4C587C}" presName="sibTrans" presStyleLbl="node1" presStyleIdx="3" presStyleCnt="5"/>
      <dgm:spPr/>
    </dgm:pt>
    <dgm:pt modelId="{815ACE9C-FB51-482D-BE28-65C2B499B04A}" type="pres">
      <dgm:prSet presAssocID="{DF9007F8-1CD5-4C56-87C9-67AD32FA75C0}" presName="dummy" presStyleCnt="0"/>
      <dgm:spPr/>
    </dgm:pt>
    <dgm:pt modelId="{3B4AF76C-040B-4B0D-A198-AA5B9BB8BE33}" type="pres">
      <dgm:prSet presAssocID="{DF9007F8-1CD5-4C56-87C9-67AD32FA75C0}" presName="node" presStyleLbl="revTx" presStyleIdx="4" presStyleCnt="5">
        <dgm:presLayoutVars>
          <dgm:bulletEnabled val="1"/>
        </dgm:presLayoutVars>
      </dgm:prSet>
      <dgm:spPr/>
      <dgm:t>
        <a:bodyPr/>
        <a:lstStyle/>
        <a:p>
          <a:endParaRPr lang="en-US"/>
        </a:p>
      </dgm:t>
    </dgm:pt>
    <dgm:pt modelId="{40066C1E-800B-4DF4-A7BD-3D751AA2C15E}" type="pres">
      <dgm:prSet presAssocID="{4B0B4234-54E4-4CF2-AF7B-2B6D6FBFBDC8}" presName="sibTrans" presStyleLbl="node1" presStyleIdx="4" presStyleCnt="5"/>
      <dgm:spPr/>
    </dgm:pt>
  </dgm:ptLst>
  <dgm:cxnLst>
    <dgm:cxn modelId="{1872EFD6-EE25-422B-B104-B4776FF935F8}" srcId="{F0406913-72CD-4AA0-A76C-E596D104F2B1}" destId="{DF9007F8-1CD5-4C56-87C9-67AD32FA75C0}" srcOrd="4" destOrd="0" parTransId="{4FB6ACFF-F5D7-495C-B71B-541545F647F5}" sibTransId="{4B0B4234-54E4-4CF2-AF7B-2B6D6FBFBDC8}"/>
    <dgm:cxn modelId="{1CCB25AF-BDED-4CB3-9254-2EEAFF162359}" type="presOf" srcId="{C596DA6B-D8EC-4E1D-939F-04399F4C587C}" destId="{1855FE26-7351-4B0C-A070-54DE8D128BBF}" srcOrd="0" destOrd="0" presId="urn:microsoft.com/office/officeart/2005/8/layout/cycle1"/>
    <dgm:cxn modelId="{E1803ED2-0037-4E29-9E82-1B47A37D90B5}" type="presOf" srcId="{80B804C8-B636-404B-A7C7-360FE9495EDF}" destId="{BE92E137-944B-48E7-8700-C866AC42D817}" srcOrd="0" destOrd="0" presId="urn:microsoft.com/office/officeart/2005/8/layout/cycle1"/>
    <dgm:cxn modelId="{613BF7DB-A66D-47F1-8EF0-0036EF411ADB}" srcId="{F0406913-72CD-4AA0-A76C-E596D104F2B1}" destId="{6B3546DF-0F0A-4014-A375-10DAFEB62E43}" srcOrd="3" destOrd="0" parTransId="{E6B40B90-56CF-4C8F-8187-48B1C68C67BE}" sibTransId="{C596DA6B-D8EC-4E1D-939F-04399F4C587C}"/>
    <dgm:cxn modelId="{5BBAF937-6CD6-499B-B688-EC491F55335C}" type="presOf" srcId="{A04760E5-A97B-4F5D-986F-1862B4B05C5F}" destId="{44C7CABA-4423-4AF8-AB4A-4B4D2EE970A2}" srcOrd="0" destOrd="0" presId="urn:microsoft.com/office/officeart/2005/8/layout/cycle1"/>
    <dgm:cxn modelId="{D15E3A01-9DAB-4459-BB2A-15408E4BA3C8}" type="presOf" srcId="{131CB910-B30D-4972-B380-0C27DD5B527D}" destId="{C172D143-F1C3-4F67-855D-B8D73FE7EF42}" srcOrd="0" destOrd="0" presId="urn:microsoft.com/office/officeart/2005/8/layout/cycle1"/>
    <dgm:cxn modelId="{6D4504E2-91BF-4514-84F0-26849C0B2AEE}" srcId="{F0406913-72CD-4AA0-A76C-E596D104F2B1}" destId="{80B804C8-B636-404B-A7C7-360FE9495EDF}" srcOrd="1" destOrd="0" parTransId="{35F3FDE6-564A-46E3-A76E-2AFB64D7193B}" sibTransId="{A04760E5-A97B-4F5D-986F-1862B4B05C5F}"/>
    <dgm:cxn modelId="{B14E1C62-F63F-4F59-BC44-FFEE9AAB3DE3}" type="presOf" srcId="{65F970D0-EF5D-4E8A-9AB6-41B620609DF5}" destId="{3A0C27DD-14FE-4211-88E5-7BDD17E50244}" srcOrd="0" destOrd="0" presId="urn:microsoft.com/office/officeart/2005/8/layout/cycle1"/>
    <dgm:cxn modelId="{0A242E2D-FE1E-4776-A06D-3E241922BA86}" srcId="{F0406913-72CD-4AA0-A76C-E596D104F2B1}" destId="{4CDEF3FA-9218-4F60-B7AE-45DF92DE5CBA}" srcOrd="0" destOrd="0" parTransId="{C151B2BE-0605-4497-B839-2039C8C5A779}" sibTransId="{131CB910-B30D-4972-B380-0C27DD5B527D}"/>
    <dgm:cxn modelId="{DCC69959-B2EC-4806-B8EB-0B6CF7F8FF87}" type="presOf" srcId="{61BA3EEF-C9E2-4E99-8C50-40F3DB610AED}" destId="{01DA315F-52F1-4392-903E-4F89994B170C}" srcOrd="0" destOrd="0" presId="urn:microsoft.com/office/officeart/2005/8/layout/cycle1"/>
    <dgm:cxn modelId="{A8694737-E074-45A8-BD9B-5F7407CA13D7}" srcId="{F0406913-72CD-4AA0-A76C-E596D104F2B1}" destId="{65F970D0-EF5D-4E8A-9AB6-41B620609DF5}" srcOrd="2" destOrd="0" parTransId="{187AD5FE-AF62-442F-8737-0CBB4962483A}" sibTransId="{61BA3EEF-C9E2-4E99-8C50-40F3DB610AED}"/>
    <dgm:cxn modelId="{FE7F62F7-512A-4437-ABF9-D33B8C899594}" type="presOf" srcId="{4B0B4234-54E4-4CF2-AF7B-2B6D6FBFBDC8}" destId="{40066C1E-800B-4DF4-A7BD-3D751AA2C15E}" srcOrd="0" destOrd="0" presId="urn:microsoft.com/office/officeart/2005/8/layout/cycle1"/>
    <dgm:cxn modelId="{B3E316D5-2F77-41ED-8005-9D0FD5FBB573}" type="presOf" srcId="{4CDEF3FA-9218-4F60-B7AE-45DF92DE5CBA}" destId="{5896F231-BEA1-4555-8DDA-134AF592CD62}" srcOrd="0" destOrd="0" presId="urn:microsoft.com/office/officeart/2005/8/layout/cycle1"/>
    <dgm:cxn modelId="{01447406-3E6D-4104-9D3C-72715799D3E6}" type="presOf" srcId="{F0406913-72CD-4AA0-A76C-E596D104F2B1}" destId="{95881F85-C767-4C72-9C91-1F59AFD9DAFA}" srcOrd="0" destOrd="0" presId="urn:microsoft.com/office/officeart/2005/8/layout/cycle1"/>
    <dgm:cxn modelId="{C90C85E6-9D34-4180-A12E-D85B72E6E95E}" type="presOf" srcId="{6B3546DF-0F0A-4014-A375-10DAFEB62E43}" destId="{0128738E-CB45-4045-9606-3C4E7B8CDFDB}" srcOrd="0" destOrd="0" presId="urn:microsoft.com/office/officeart/2005/8/layout/cycle1"/>
    <dgm:cxn modelId="{761FD0C8-1503-43E0-9617-3D43ECE53847}" type="presOf" srcId="{DF9007F8-1CD5-4C56-87C9-67AD32FA75C0}" destId="{3B4AF76C-040B-4B0D-A198-AA5B9BB8BE33}" srcOrd="0" destOrd="0" presId="urn:microsoft.com/office/officeart/2005/8/layout/cycle1"/>
    <dgm:cxn modelId="{5655C8E4-0ADC-4ADE-96C2-3D2021FA080D}" type="presParOf" srcId="{95881F85-C767-4C72-9C91-1F59AFD9DAFA}" destId="{F37B9326-885B-4D14-9940-B77633088941}" srcOrd="0" destOrd="0" presId="urn:microsoft.com/office/officeart/2005/8/layout/cycle1"/>
    <dgm:cxn modelId="{88C80193-CC47-4516-9B31-BA5D99A96443}" type="presParOf" srcId="{95881F85-C767-4C72-9C91-1F59AFD9DAFA}" destId="{5896F231-BEA1-4555-8DDA-134AF592CD62}" srcOrd="1" destOrd="0" presId="urn:microsoft.com/office/officeart/2005/8/layout/cycle1"/>
    <dgm:cxn modelId="{5FE7A424-8612-4C40-A54D-AED6CD22E4E1}" type="presParOf" srcId="{95881F85-C767-4C72-9C91-1F59AFD9DAFA}" destId="{C172D143-F1C3-4F67-855D-B8D73FE7EF42}" srcOrd="2" destOrd="0" presId="urn:microsoft.com/office/officeart/2005/8/layout/cycle1"/>
    <dgm:cxn modelId="{A8FF2B7A-A827-45CD-AC2A-19567424DB2C}" type="presParOf" srcId="{95881F85-C767-4C72-9C91-1F59AFD9DAFA}" destId="{E1627F26-057E-4618-AEEC-6E8F3156BFFC}" srcOrd="3" destOrd="0" presId="urn:microsoft.com/office/officeart/2005/8/layout/cycle1"/>
    <dgm:cxn modelId="{95FF7CC0-8D2A-4D37-A941-C987F8F8C744}" type="presParOf" srcId="{95881F85-C767-4C72-9C91-1F59AFD9DAFA}" destId="{BE92E137-944B-48E7-8700-C866AC42D817}" srcOrd="4" destOrd="0" presId="urn:microsoft.com/office/officeart/2005/8/layout/cycle1"/>
    <dgm:cxn modelId="{1CCEAA7E-4CB6-44CE-BE4A-2CECA9A13D81}" type="presParOf" srcId="{95881F85-C767-4C72-9C91-1F59AFD9DAFA}" destId="{44C7CABA-4423-4AF8-AB4A-4B4D2EE970A2}" srcOrd="5" destOrd="0" presId="urn:microsoft.com/office/officeart/2005/8/layout/cycle1"/>
    <dgm:cxn modelId="{4D6DC89E-E697-4A29-A081-E9436E4F4EEA}" type="presParOf" srcId="{95881F85-C767-4C72-9C91-1F59AFD9DAFA}" destId="{375233F7-E990-4221-B6F7-32EF2CFFDD45}" srcOrd="6" destOrd="0" presId="urn:microsoft.com/office/officeart/2005/8/layout/cycle1"/>
    <dgm:cxn modelId="{DD285C6E-A8AF-4E43-918E-8F326D7FA546}" type="presParOf" srcId="{95881F85-C767-4C72-9C91-1F59AFD9DAFA}" destId="{3A0C27DD-14FE-4211-88E5-7BDD17E50244}" srcOrd="7" destOrd="0" presId="urn:microsoft.com/office/officeart/2005/8/layout/cycle1"/>
    <dgm:cxn modelId="{57C9373C-B92F-40FD-B8E7-4E064E54524F}" type="presParOf" srcId="{95881F85-C767-4C72-9C91-1F59AFD9DAFA}" destId="{01DA315F-52F1-4392-903E-4F89994B170C}" srcOrd="8" destOrd="0" presId="urn:microsoft.com/office/officeart/2005/8/layout/cycle1"/>
    <dgm:cxn modelId="{B28E7973-F841-46B2-81FA-E39B6F1EB630}" type="presParOf" srcId="{95881F85-C767-4C72-9C91-1F59AFD9DAFA}" destId="{FBCC2FC3-2486-45FC-9980-72BAA967CD8A}" srcOrd="9" destOrd="0" presId="urn:microsoft.com/office/officeart/2005/8/layout/cycle1"/>
    <dgm:cxn modelId="{14429CB6-3F8B-44FE-B0E4-063F30877622}" type="presParOf" srcId="{95881F85-C767-4C72-9C91-1F59AFD9DAFA}" destId="{0128738E-CB45-4045-9606-3C4E7B8CDFDB}" srcOrd="10" destOrd="0" presId="urn:microsoft.com/office/officeart/2005/8/layout/cycle1"/>
    <dgm:cxn modelId="{6FA2E46C-04B0-427A-A98B-DE89BC89995E}" type="presParOf" srcId="{95881F85-C767-4C72-9C91-1F59AFD9DAFA}" destId="{1855FE26-7351-4B0C-A070-54DE8D128BBF}" srcOrd="11" destOrd="0" presId="urn:microsoft.com/office/officeart/2005/8/layout/cycle1"/>
    <dgm:cxn modelId="{A442DDFD-6172-4616-A048-0B329ECD3097}" type="presParOf" srcId="{95881F85-C767-4C72-9C91-1F59AFD9DAFA}" destId="{815ACE9C-FB51-482D-BE28-65C2B499B04A}" srcOrd="12" destOrd="0" presId="urn:microsoft.com/office/officeart/2005/8/layout/cycle1"/>
    <dgm:cxn modelId="{BDDD1CEC-7798-416F-A8EA-231CCA778F05}" type="presParOf" srcId="{95881F85-C767-4C72-9C91-1F59AFD9DAFA}" destId="{3B4AF76C-040B-4B0D-A198-AA5B9BB8BE33}" srcOrd="13" destOrd="0" presId="urn:microsoft.com/office/officeart/2005/8/layout/cycle1"/>
    <dgm:cxn modelId="{E094FB56-664A-444E-BF39-0D785193BF0A}" type="presParOf" srcId="{95881F85-C767-4C72-9C91-1F59AFD9DAFA}" destId="{40066C1E-800B-4DF4-A7BD-3D751AA2C15E}" srcOrd="14" destOrd="0" presId="urn:microsoft.com/office/officeart/2005/8/layout/cycle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8321FF-5D00-45C9-BE9E-5C3C395A9C30}" type="doc">
      <dgm:prSet loTypeId="urn:microsoft.com/office/officeart/2005/8/layout/cycle1" loCatId="cycle" qsTypeId="urn:microsoft.com/office/officeart/2005/8/quickstyle/simple1" qsCatId="simple" csTypeId="urn:microsoft.com/office/officeart/2005/8/colors/accent1_2" csCatId="accent1"/>
      <dgm:spPr/>
    </dgm:pt>
    <dgm:pt modelId="{9C8730C4-227A-470F-9E8E-2ACCB62DC7B6}">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Gill Sans MT"/>
              <a:cs typeface="Arial" charset="0"/>
            </a:rPr>
            <a:t> </a:t>
          </a:r>
        </a:p>
      </dgm:t>
    </dgm:pt>
    <dgm:pt modelId="{0F51DC04-AC07-4141-A02C-78AF8F784130}" type="parTrans" cxnId="{4E9C022A-9A2E-4856-9842-4565898AF262}">
      <dgm:prSet/>
      <dgm:spPr/>
    </dgm:pt>
    <dgm:pt modelId="{4188E876-0276-47ED-8A5F-2208C993BCBB}" type="sibTrans" cxnId="{4E9C022A-9A2E-4856-9842-4565898AF262}">
      <dgm:prSet/>
      <dgm:spPr/>
    </dgm:pt>
    <dgm:pt modelId="{88074B42-7F70-4F7E-8BCC-997A1241BD09}">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Gill Sans MT"/>
              <a:cs typeface="Arial" charset="0"/>
            </a:rPr>
            <a:t> </a:t>
          </a:r>
        </a:p>
      </dgm:t>
    </dgm:pt>
    <dgm:pt modelId="{FF2603B4-00B2-4832-A499-99F7CB86AB77}" type="parTrans" cxnId="{AC722DB2-64EB-4C5A-8407-CF44D7E4667D}">
      <dgm:prSet/>
      <dgm:spPr/>
    </dgm:pt>
    <dgm:pt modelId="{7F2467A4-4E30-4CEB-882A-79922CA8F63C}" type="sibTrans" cxnId="{AC722DB2-64EB-4C5A-8407-CF44D7E4667D}">
      <dgm:prSet/>
      <dgm:spPr/>
    </dgm:pt>
    <dgm:pt modelId="{2846C601-7195-4EB0-8EE1-CBEB117AA344}">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Gill Sans MT"/>
              <a:cs typeface="Arial" charset="0"/>
            </a:rPr>
            <a:t> </a:t>
          </a:r>
        </a:p>
      </dgm:t>
    </dgm:pt>
    <dgm:pt modelId="{313000D0-F6CF-4A94-B274-59F17B7376A2}" type="parTrans" cxnId="{2F5CD97F-9444-40AF-863D-7989A61A7189}">
      <dgm:prSet/>
      <dgm:spPr/>
    </dgm:pt>
    <dgm:pt modelId="{01E103CE-A571-4079-BF15-7EA306DF0B55}" type="sibTrans" cxnId="{2F5CD97F-9444-40AF-863D-7989A61A7189}">
      <dgm:prSet/>
      <dgm:spPr/>
    </dgm:pt>
    <dgm:pt modelId="{2E93D4A3-F8A9-40A0-8D64-7F677EB8BA0D}">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Gill Sans MT"/>
              <a:cs typeface="Arial" charset="0"/>
            </a:rPr>
            <a:t> </a:t>
          </a:r>
        </a:p>
      </dgm:t>
    </dgm:pt>
    <dgm:pt modelId="{FBD18F5E-638E-4B3A-BE55-A71F740433AA}" type="parTrans" cxnId="{3B86967A-AA56-4978-9C0C-56C46BAD9353}">
      <dgm:prSet/>
      <dgm:spPr/>
    </dgm:pt>
    <dgm:pt modelId="{EFF9F6F7-287C-41AF-9CEA-0BE84F7CFCA0}" type="sibTrans" cxnId="{3B86967A-AA56-4978-9C0C-56C46BAD9353}">
      <dgm:prSet/>
      <dgm:spPr/>
    </dgm:pt>
    <dgm:pt modelId="{94AA75F0-813C-4CD1-93B3-3C0F5936DEFD}">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Gill Sans MT"/>
              <a:cs typeface="Arial" charset="0"/>
            </a:rPr>
            <a:t> </a:t>
          </a:r>
        </a:p>
      </dgm:t>
    </dgm:pt>
    <dgm:pt modelId="{22FE78B3-9FC2-40C2-AA05-B8C96C0FD7E8}" type="parTrans" cxnId="{2C02C7C0-E702-4465-AA8D-2D49514DCE31}">
      <dgm:prSet/>
      <dgm:spPr/>
    </dgm:pt>
    <dgm:pt modelId="{8DB2B35A-D1F8-458F-9CA0-DF7FD1A744D6}" type="sibTrans" cxnId="{2C02C7C0-E702-4465-AA8D-2D49514DCE31}">
      <dgm:prSet/>
      <dgm:spPr/>
    </dgm:pt>
    <dgm:pt modelId="{8AED9DF4-4D3E-451C-AA9E-C95685586360}" type="pres">
      <dgm:prSet presAssocID="{668321FF-5D00-45C9-BE9E-5C3C395A9C30}" presName="cycle" presStyleCnt="0">
        <dgm:presLayoutVars>
          <dgm:dir val="rev"/>
          <dgm:resizeHandles val="exact"/>
        </dgm:presLayoutVars>
      </dgm:prSet>
      <dgm:spPr/>
    </dgm:pt>
    <dgm:pt modelId="{93C51ADE-FCD4-48D6-B9C0-FF9CCDF57E28}" type="pres">
      <dgm:prSet presAssocID="{9C8730C4-227A-470F-9E8E-2ACCB62DC7B6}" presName="dummy" presStyleCnt="0"/>
      <dgm:spPr/>
    </dgm:pt>
    <dgm:pt modelId="{9DF2C904-19CF-4FB1-841C-49256CE14EE1}" type="pres">
      <dgm:prSet presAssocID="{9C8730C4-227A-470F-9E8E-2ACCB62DC7B6}" presName="node" presStyleLbl="revTx" presStyleIdx="0" presStyleCnt="5">
        <dgm:presLayoutVars>
          <dgm:bulletEnabled val="1"/>
        </dgm:presLayoutVars>
      </dgm:prSet>
      <dgm:spPr/>
      <dgm:t>
        <a:bodyPr/>
        <a:lstStyle/>
        <a:p>
          <a:endParaRPr lang="en-US"/>
        </a:p>
      </dgm:t>
    </dgm:pt>
    <dgm:pt modelId="{43A7FF2D-0572-404F-BB5A-8CBF054402CE}" type="pres">
      <dgm:prSet presAssocID="{4188E876-0276-47ED-8A5F-2208C993BCBB}" presName="sibTrans" presStyleLbl="node1" presStyleIdx="0" presStyleCnt="5"/>
      <dgm:spPr/>
    </dgm:pt>
    <dgm:pt modelId="{A34C6F21-394A-48E3-9E45-E2846ADD814C}" type="pres">
      <dgm:prSet presAssocID="{88074B42-7F70-4F7E-8BCC-997A1241BD09}" presName="dummy" presStyleCnt="0"/>
      <dgm:spPr/>
    </dgm:pt>
    <dgm:pt modelId="{6C51B440-3989-45F5-83CA-E5F2402E805F}" type="pres">
      <dgm:prSet presAssocID="{88074B42-7F70-4F7E-8BCC-997A1241BD09}" presName="node" presStyleLbl="revTx" presStyleIdx="1" presStyleCnt="5">
        <dgm:presLayoutVars>
          <dgm:bulletEnabled val="1"/>
        </dgm:presLayoutVars>
      </dgm:prSet>
      <dgm:spPr/>
      <dgm:t>
        <a:bodyPr/>
        <a:lstStyle/>
        <a:p>
          <a:endParaRPr lang="en-US"/>
        </a:p>
      </dgm:t>
    </dgm:pt>
    <dgm:pt modelId="{27028698-CA6F-4C35-9E1A-C9CA15AD8E2B}" type="pres">
      <dgm:prSet presAssocID="{7F2467A4-4E30-4CEB-882A-79922CA8F63C}" presName="sibTrans" presStyleLbl="node1" presStyleIdx="1" presStyleCnt="5"/>
      <dgm:spPr/>
    </dgm:pt>
    <dgm:pt modelId="{0E0FEDFC-4FC6-4FA3-B52F-6728FC4EE32F}" type="pres">
      <dgm:prSet presAssocID="{2846C601-7195-4EB0-8EE1-CBEB117AA344}" presName="dummy" presStyleCnt="0"/>
      <dgm:spPr/>
    </dgm:pt>
    <dgm:pt modelId="{9AD10408-97BB-4B68-9A33-B2130353AA3C}" type="pres">
      <dgm:prSet presAssocID="{2846C601-7195-4EB0-8EE1-CBEB117AA344}" presName="node" presStyleLbl="revTx" presStyleIdx="2" presStyleCnt="5">
        <dgm:presLayoutVars>
          <dgm:bulletEnabled val="1"/>
        </dgm:presLayoutVars>
      </dgm:prSet>
      <dgm:spPr/>
      <dgm:t>
        <a:bodyPr/>
        <a:lstStyle/>
        <a:p>
          <a:endParaRPr lang="en-US"/>
        </a:p>
      </dgm:t>
    </dgm:pt>
    <dgm:pt modelId="{57A0DE82-A85A-4787-A4A7-22F22C6D908C}" type="pres">
      <dgm:prSet presAssocID="{01E103CE-A571-4079-BF15-7EA306DF0B55}" presName="sibTrans" presStyleLbl="node1" presStyleIdx="2" presStyleCnt="5"/>
      <dgm:spPr/>
    </dgm:pt>
    <dgm:pt modelId="{DA56AA52-FFCD-4BCA-83FF-04400DC1B8B8}" type="pres">
      <dgm:prSet presAssocID="{2E93D4A3-F8A9-40A0-8D64-7F677EB8BA0D}" presName="dummy" presStyleCnt="0"/>
      <dgm:spPr/>
    </dgm:pt>
    <dgm:pt modelId="{07B03515-8CF4-4670-98DA-695794910402}" type="pres">
      <dgm:prSet presAssocID="{2E93D4A3-F8A9-40A0-8D64-7F677EB8BA0D}" presName="node" presStyleLbl="revTx" presStyleIdx="3" presStyleCnt="5">
        <dgm:presLayoutVars>
          <dgm:bulletEnabled val="1"/>
        </dgm:presLayoutVars>
      </dgm:prSet>
      <dgm:spPr/>
      <dgm:t>
        <a:bodyPr/>
        <a:lstStyle/>
        <a:p>
          <a:endParaRPr lang="en-US"/>
        </a:p>
      </dgm:t>
    </dgm:pt>
    <dgm:pt modelId="{C7A23852-860E-41B0-8D6C-1FC9B49CC3A7}" type="pres">
      <dgm:prSet presAssocID="{EFF9F6F7-287C-41AF-9CEA-0BE84F7CFCA0}" presName="sibTrans" presStyleLbl="node1" presStyleIdx="3" presStyleCnt="5"/>
      <dgm:spPr/>
    </dgm:pt>
    <dgm:pt modelId="{FFAA78DD-D4FD-4FFB-8361-E989503EEF43}" type="pres">
      <dgm:prSet presAssocID="{94AA75F0-813C-4CD1-93B3-3C0F5936DEFD}" presName="dummy" presStyleCnt="0"/>
      <dgm:spPr/>
    </dgm:pt>
    <dgm:pt modelId="{53831297-C8C4-4089-A8B2-85DAC27B9A9C}" type="pres">
      <dgm:prSet presAssocID="{94AA75F0-813C-4CD1-93B3-3C0F5936DEFD}" presName="node" presStyleLbl="revTx" presStyleIdx="4" presStyleCnt="5">
        <dgm:presLayoutVars>
          <dgm:bulletEnabled val="1"/>
        </dgm:presLayoutVars>
      </dgm:prSet>
      <dgm:spPr/>
      <dgm:t>
        <a:bodyPr/>
        <a:lstStyle/>
        <a:p>
          <a:endParaRPr lang="en-US"/>
        </a:p>
      </dgm:t>
    </dgm:pt>
    <dgm:pt modelId="{D3787779-C397-43E7-8F10-BE38AAFAF585}" type="pres">
      <dgm:prSet presAssocID="{8DB2B35A-D1F8-458F-9CA0-DF7FD1A744D6}" presName="sibTrans" presStyleLbl="node1" presStyleIdx="4" presStyleCnt="5"/>
      <dgm:spPr/>
    </dgm:pt>
  </dgm:ptLst>
  <dgm:cxnLst>
    <dgm:cxn modelId="{C2D445A0-2699-44BF-8316-883470336B23}" type="presOf" srcId="{94AA75F0-813C-4CD1-93B3-3C0F5936DEFD}" destId="{53831297-C8C4-4089-A8B2-85DAC27B9A9C}" srcOrd="0" destOrd="0" presId="urn:microsoft.com/office/officeart/2005/8/layout/cycle1"/>
    <dgm:cxn modelId="{2C02C7C0-E702-4465-AA8D-2D49514DCE31}" srcId="{668321FF-5D00-45C9-BE9E-5C3C395A9C30}" destId="{94AA75F0-813C-4CD1-93B3-3C0F5936DEFD}" srcOrd="4" destOrd="0" parTransId="{22FE78B3-9FC2-40C2-AA05-B8C96C0FD7E8}" sibTransId="{8DB2B35A-D1F8-458F-9CA0-DF7FD1A744D6}"/>
    <dgm:cxn modelId="{C1B9AB26-9122-45D3-91A1-9453D9B2E50E}" type="presOf" srcId="{668321FF-5D00-45C9-BE9E-5C3C395A9C30}" destId="{8AED9DF4-4D3E-451C-AA9E-C95685586360}" srcOrd="0" destOrd="0" presId="urn:microsoft.com/office/officeart/2005/8/layout/cycle1"/>
    <dgm:cxn modelId="{39109FA3-AA9D-4C24-8B77-8251E54D9007}" type="presOf" srcId="{9C8730C4-227A-470F-9E8E-2ACCB62DC7B6}" destId="{9DF2C904-19CF-4FB1-841C-49256CE14EE1}" srcOrd="0" destOrd="0" presId="urn:microsoft.com/office/officeart/2005/8/layout/cycle1"/>
    <dgm:cxn modelId="{7E1168AD-1260-44EC-A0AC-AB173B198672}" type="presOf" srcId="{7F2467A4-4E30-4CEB-882A-79922CA8F63C}" destId="{27028698-CA6F-4C35-9E1A-C9CA15AD8E2B}" srcOrd="0" destOrd="0" presId="urn:microsoft.com/office/officeart/2005/8/layout/cycle1"/>
    <dgm:cxn modelId="{3B86967A-AA56-4978-9C0C-56C46BAD9353}" srcId="{668321FF-5D00-45C9-BE9E-5C3C395A9C30}" destId="{2E93D4A3-F8A9-40A0-8D64-7F677EB8BA0D}" srcOrd="3" destOrd="0" parTransId="{FBD18F5E-638E-4B3A-BE55-A71F740433AA}" sibTransId="{EFF9F6F7-287C-41AF-9CEA-0BE84F7CFCA0}"/>
    <dgm:cxn modelId="{9436D3CA-7B09-4A1A-83EB-F1F45EE04334}" type="presOf" srcId="{2E93D4A3-F8A9-40A0-8D64-7F677EB8BA0D}" destId="{07B03515-8CF4-4670-98DA-695794910402}" srcOrd="0" destOrd="0" presId="urn:microsoft.com/office/officeart/2005/8/layout/cycle1"/>
    <dgm:cxn modelId="{251A8CE8-AFD2-42A6-B3E8-1EBDA34B7A00}" type="presOf" srcId="{4188E876-0276-47ED-8A5F-2208C993BCBB}" destId="{43A7FF2D-0572-404F-BB5A-8CBF054402CE}" srcOrd="0" destOrd="0" presId="urn:microsoft.com/office/officeart/2005/8/layout/cycle1"/>
    <dgm:cxn modelId="{3E11039A-6EA7-40CE-8129-F0D00597573E}" type="presOf" srcId="{88074B42-7F70-4F7E-8BCC-997A1241BD09}" destId="{6C51B440-3989-45F5-83CA-E5F2402E805F}" srcOrd="0" destOrd="0" presId="urn:microsoft.com/office/officeart/2005/8/layout/cycle1"/>
    <dgm:cxn modelId="{AC722DB2-64EB-4C5A-8407-CF44D7E4667D}" srcId="{668321FF-5D00-45C9-BE9E-5C3C395A9C30}" destId="{88074B42-7F70-4F7E-8BCC-997A1241BD09}" srcOrd="1" destOrd="0" parTransId="{FF2603B4-00B2-4832-A499-99F7CB86AB77}" sibTransId="{7F2467A4-4E30-4CEB-882A-79922CA8F63C}"/>
    <dgm:cxn modelId="{2F5CD97F-9444-40AF-863D-7989A61A7189}" srcId="{668321FF-5D00-45C9-BE9E-5C3C395A9C30}" destId="{2846C601-7195-4EB0-8EE1-CBEB117AA344}" srcOrd="2" destOrd="0" parTransId="{313000D0-F6CF-4A94-B274-59F17B7376A2}" sibTransId="{01E103CE-A571-4079-BF15-7EA306DF0B55}"/>
    <dgm:cxn modelId="{86AC7E96-C170-4695-8472-E1F120F896B4}" type="presOf" srcId="{2846C601-7195-4EB0-8EE1-CBEB117AA344}" destId="{9AD10408-97BB-4B68-9A33-B2130353AA3C}" srcOrd="0" destOrd="0" presId="urn:microsoft.com/office/officeart/2005/8/layout/cycle1"/>
    <dgm:cxn modelId="{ABE17EF0-A043-4654-9401-90E1C1201947}" type="presOf" srcId="{8DB2B35A-D1F8-458F-9CA0-DF7FD1A744D6}" destId="{D3787779-C397-43E7-8F10-BE38AAFAF585}" srcOrd="0" destOrd="0" presId="urn:microsoft.com/office/officeart/2005/8/layout/cycle1"/>
    <dgm:cxn modelId="{63B65360-69BE-453A-A123-7E49D27356F8}" type="presOf" srcId="{01E103CE-A571-4079-BF15-7EA306DF0B55}" destId="{57A0DE82-A85A-4787-A4A7-22F22C6D908C}" srcOrd="0" destOrd="0" presId="urn:microsoft.com/office/officeart/2005/8/layout/cycle1"/>
    <dgm:cxn modelId="{4E9C022A-9A2E-4856-9842-4565898AF262}" srcId="{668321FF-5D00-45C9-BE9E-5C3C395A9C30}" destId="{9C8730C4-227A-470F-9E8E-2ACCB62DC7B6}" srcOrd="0" destOrd="0" parTransId="{0F51DC04-AC07-4141-A02C-78AF8F784130}" sibTransId="{4188E876-0276-47ED-8A5F-2208C993BCBB}"/>
    <dgm:cxn modelId="{DDB7478F-8513-4907-B598-0A8511C6B9C4}" type="presOf" srcId="{EFF9F6F7-287C-41AF-9CEA-0BE84F7CFCA0}" destId="{C7A23852-860E-41B0-8D6C-1FC9B49CC3A7}" srcOrd="0" destOrd="0" presId="urn:microsoft.com/office/officeart/2005/8/layout/cycle1"/>
    <dgm:cxn modelId="{4163FDFC-7A58-48D2-97B1-FDE9F81C5C9E}" type="presParOf" srcId="{8AED9DF4-4D3E-451C-AA9E-C95685586360}" destId="{93C51ADE-FCD4-48D6-B9C0-FF9CCDF57E28}" srcOrd="0" destOrd="0" presId="urn:microsoft.com/office/officeart/2005/8/layout/cycle1"/>
    <dgm:cxn modelId="{2E36DD27-D7BC-44C9-A1C7-EC8980706323}" type="presParOf" srcId="{8AED9DF4-4D3E-451C-AA9E-C95685586360}" destId="{9DF2C904-19CF-4FB1-841C-49256CE14EE1}" srcOrd="1" destOrd="0" presId="urn:microsoft.com/office/officeart/2005/8/layout/cycle1"/>
    <dgm:cxn modelId="{794353DC-4C16-485A-8E15-E347618E0EB0}" type="presParOf" srcId="{8AED9DF4-4D3E-451C-AA9E-C95685586360}" destId="{43A7FF2D-0572-404F-BB5A-8CBF054402CE}" srcOrd="2" destOrd="0" presId="urn:microsoft.com/office/officeart/2005/8/layout/cycle1"/>
    <dgm:cxn modelId="{6C852B51-0A96-463A-A027-29685E16AB7E}" type="presParOf" srcId="{8AED9DF4-4D3E-451C-AA9E-C95685586360}" destId="{A34C6F21-394A-48E3-9E45-E2846ADD814C}" srcOrd="3" destOrd="0" presId="urn:microsoft.com/office/officeart/2005/8/layout/cycle1"/>
    <dgm:cxn modelId="{02B7B2FD-CFFD-4D17-8DF0-62F5EFB92CB1}" type="presParOf" srcId="{8AED9DF4-4D3E-451C-AA9E-C95685586360}" destId="{6C51B440-3989-45F5-83CA-E5F2402E805F}" srcOrd="4" destOrd="0" presId="urn:microsoft.com/office/officeart/2005/8/layout/cycle1"/>
    <dgm:cxn modelId="{0D577405-6E48-44B0-81D2-E7776F50442B}" type="presParOf" srcId="{8AED9DF4-4D3E-451C-AA9E-C95685586360}" destId="{27028698-CA6F-4C35-9E1A-C9CA15AD8E2B}" srcOrd="5" destOrd="0" presId="urn:microsoft.com/office/officeart/2005/8/layout/cycle1"/>
    <dgm:cxn modelId="{2F81D44F-4F8D-48E1-A2FA-5147FA5CA003}" type="presParOf" srcId="{8AED9DF4-4D3E-451C-AA9E-C95685586360}" destId="{0E0FEDFC-4FC6-4FA3-B52F-6728FC4EE32F}" srcOrd="6" destOrd="0" presId="urn:microsoft.com/office/officeart/2005/8/layout/cycle1"/>
    <dgm:cxn modelId="{3C96114A-0283-403C-8038-9EABBF501AEA}" type="presParOf" srcId="{8AED9DF4-4D3E-451C-AA9E-C95685586360}" destId="{9AD10408-97BB-4B68-9A33-B2130353AA3C}" srcOrd="7" destOrd="0" presId="urn:microsoft.com/office/officeart/2005/8/layout/cycle1"/>
    <dgm:cxn modelId="{FAF3EF4F-1F8C-4D31-AA93-2E5778BE3E95}" type="presParOf" srcId="{8AED9DF4-4D3E-451C-AA9E-C95685586360}" destId="{57A0DE82-A85A-4787-A4A7-22F22C6D908C}" srcOrd="8" destOrd="0" presId="urn:microsoft.com/office/officeart/2005/8/layout/cycle1"/>
    <dgm:cxn modelId="{8956E14F-385E-4F51-A323-A40B470A53F2}" type="presParOf" srcId="{8AED9DF4-4D3E-451C-AA9E-C95685586360}" destId="{DA56AA52-FFCD-4BCA-83FF-04400DC1B8B8}" srcOrd="9" destOrd="0" presId="urn:microsoft.com/office/officeart/2005/8/layout/cycle1"/>
    <dgm:cxn modelId="{1F4DD78C-85D9-44E1-B1FA-DD653A76F3CF}" type="presParOf" srcId="{8AED9DF4-4D3E-451C-AA9E-C95685586360}" destId="{07B03515-8CF4-4670-98DA-695794910402}" srcOrd="10" destOrd="0" presId="urn:microsoft.com/office/officeart/2005/8/layout/cycle1"/>
    <dgm:cxn modelId="{7637C03C-69FC-48F5-ABC9-3FB79CE935DF}" type="presParOf" srcId="{8AED9DF4-4D3E-451C-AA9E-C95685586360}" destId="{C7A23852-860E-41B0-8D6C-1FC9B49CC3A7}" srcOrd="11" destOrd="0" presId="urn:microsoft.com/office/officeart/2005/8/layout/cycle1"/>
    <dgm:cxn modelId="{B668B3C8-FC7C-416B-BFFF-1CE24B493C40}" type="presParOf" srcId="{8AED9DF4-4D3E-451C-AA9E-C95685586360}" destId="{FFAA78DD-D4FD-4FFB-8361-E989503EEF43}" srcOrd="12" destOrd="0" presId="urn:microsoft.com/office/officeart/2005/8/layout/cycle1"/>
    <dgm:cxn modelId="{0E2208A4-49E1-4E59-B461-9AEABEAA53BF}" type="presParOf" srcId="{8AED9DF4-4D3E-451C-AA9E-C95685586360}" destId="{53831297-C8C4-4089-A8B2-85DAC27B9A9C}" srcOrd="13" destOrd="0" presId="urn:microsoft.com/office/officeart/2005/8/layout/cycle1"/>
    <dgm:cxn modelId="{E6CF661D-DDBA-463F-A2CE-B720447057C9}" type="presParOf" srcId="{8AED9DF4-4D3E-451C-AA9E-C95685586360}" destId="{D3787779-C397-43E7-8F10-BE38AAFAF585}" srcOrd="14" destOrd="0" presId="urn:microsoft.com/office/officeart/2005/8/layout/cycle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96F231-BEA1-4555-8DDA-134AF592CD62}">
      <dsp:nvSpPr>
        <dsp:cNvPr id="0" name=""/>
        <dsp:cNvSpPr/>
      </dsp:nvSpPr>
      <dsp:spPr>
        <a:xfrm>
          <a:off x="2471369" y="480211"/>
          <a:ext cx="963671" cy="963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5400" b="0" i="0" u="none" strike="noStrike" kern="1200" cap="none" normalizeH="0" baseline="0" dirty="0" smtClean="0">
              <a:ln>
                <a:noFill/>
              </a:ln>
              <a:solidFill>
                <a:schemeClr val="tx1"/>
              </a:solidFill>
              <a:effectLst/>
              <a:latin typeface="Gill Sans MT"/>
              <a:cs typeface="Arial" charset="0"/>
            </a:rPr>
            <a:t> </a:t>
          </a:r>
        </a:p>
      </dsp:txBody>
      <dsp:txXfrm>
        <a:off x="2471369" y="480211"/>
        <a:ext cx="963671" cy="963671"/>
      </dsp:txXfrm>
    </dsp:sp>
    <dsp:sp modelId="{C172D143-F1C3-4F67-855D-B8D73FE7EF42}">
      <dsp:nvSpPr>
        <dsp:cNvPr id="0" name=""/>
        <dsp:cNvSpPr/>
      </dsp:nvSpPr>
      <dsp:spPr>
        <a:xfrm>
          <a:off x="201139" y="451932"/>
          <a:ext cx="3617270" cy="3617270"/>
        </a:xfrm>
        <a:prstGeom prst="circularArrow">
          <a:avLst>
            <a:gd name="adj1" fmla="val 5195"/>
            <a:gd name="adj2" fmla="val 335535"/>
            <a:gd name="adj3" fmla="val 21294783"/>
            <a:gd name="adj4" fmla="val 19764888"/>
            <a:gd name="adj5" fmla="val 60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92E137-944B-48E7-8700-C866AC42D817}">
      <dsp:nvSpPr>
        <dsp:cNvPr id="0" name=""/>
        <dsp:cNvSpPr/>
      </dsp:nvSpPr>
      <dsp:spPr>
        <a:xfrm>
          <a:off x="3054441" y="2274722"/>
          <a:ext cx="963671" cy="963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5400" b="0" i="0" u="none" strike="noStrike" kern="1200" cap="none" normalizeH="0" baseline="0" dirty="0" smtClean="0">
              <a:ln>
                <a:noFill/>
              </a:ln>
              <a:solidFill>
                <a:schemeClr val="tx1"/>
              </a:solidFill>
              <a:effectLst/>
              <a:latin typeface="Gill Sans MT"/>
              <a:cs typeface="Arial" charset="0"/>
            </a:rPr>
            <a:t> </a:t>
          </a:r>
        </a:p>
      </dsp:txBody>
      <dsp:txXfrm>
        <a:off x="3054441" y="2274722"/>
        <a:ext cx="963671" cy="963671"/>
      </dsp:txXfrm>
    </dsp:sp>
    <dsp:sp modelId="{44C7CABA-4423-4AF8-AB4A-4B4D2EE970A2}">
      <dsp:nvSpPr>
        <dsp:cNvPr id="0" name=""/>
        <dsp:cNvSpPr/>
      </dsp:nvSpPr>
      <dsp:spPr>
        <a:xfrm>
          <a:off x="201139" y="451932"/>
          <a:ext cx="3617270" cy="3617270"/>
        </a:xfrm>
        <a:prstGeom prst="circularArrow">
          <a:avLst>
            <a:gd name="adj1" fmla="val 5195"/>
            <a:gd name="adj2" fmla="val 335535"/>
            <a:gd name="adj3" fmla="val 4016296"/>
            <a:gd name="adj4" fmla="val 2251966"/>
            <a:gd name="adj5" fmla="val 60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0C27DD-14FE-4211-88E5-7BDD17E50244}">
      <dsp:nvSpPr>
        <dsp:cNvPr id="0" name=""/>
        <dsp:cNvSpPr/>
      </dsp:nvSpPr>
      <dsp:spPr>
        <a:xfrm>
          <a:off x="1527939" y="3383791"/>
          <a:ext cx="963671" cy="963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5400" b="0" i="0" u="none" strike="noStrike" kern="1200" cap="none" normalizeH="0" baseline="0" dirty="0" smtClean="0">
              <a:ln>
                <a:noFill/>
              </a:ln>
              <a:solidFill>
                <a:schemeClr val="tx1"/>
              </a:solidFill>
              <a:effectLst/>
              <a:latin typeface="Gill Sans MT"/>
              <a:cs typeface="Arial" charset="0"/>
            </a:rPr>
            <a:t> </a:t>
          </a:r>
        </a:p>
      </dsp:txBody>
      <dsp:txXfrm>
        <a:off x="1527939" y="3383791"/>
        <a:ext cx="963671" cy="963671"/>
      </dsp:txXfrm>
    </dsp:sp>
    <dsp:sp modelId="{01DA315F-52F1-4392-903E-4F89994B170C}">
      <dsp:nvSpPr>
        <dsp:cNvPr id="0" name=""/>
        <dsp:cNvSpPr/>
      </dsp:nvSpPr>
      <dsp:spPr>
        <a:xfrm>
          <a:off x="201139" y="451932"/>
          <a:ext cx="3617270" cy="3617270"/>
        </a:xfrm>
        <a:prstGeom prst="circularArrow">
          <a:avLst>
            <a:gd name="adj1" fmla="val 5195"/>
            <a:gd name="adj2" fmla="val 335535"/>
            <a:gd name="adj3" fmla="val 8212500"/>
            <a:gd name="adj4" fmla="val 6448170"/>
            <a:gd name="adj5" fmla="val 60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28738E-CB45-4045-9606-3C4E7B8CDFDB}">
      <dsp:nvSpPr>
        <dsp:cNvPr id="0" name=""/>
        <dsp:cNvSpPr/>
      </dsp:nvSpPr>
      <dsp:spPr>
        <a:xfrm>
          <a:off x="1436" y="2274722"/>
          <a:ext cx="963671" cy="963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5400" b="0" i="0" u="none" strike="noStrike" kern="1200" cap="none" normalizeH="0" baseline="0" dirty="0" smtClean="0">
              <a:ln>
                <a:noFill/>
              </a:ln>
              <a:solidFill>
                <a:schemeClr val="tx1"/>
              </a:solidFill>
              <a:effectLst/>
              <a:latin typeface="Gill Sans MT"/>
              <a:cs typeface="Arial" charset="0"/>
            </a:rPr>
            <a:t> </a:t>
          </a:r>
        </a:p>
      </dsp:txBody>
      <dsp:txXfrm>
        <a:off x="1436" y="2274722"/>
        <a:ext cx="963671" cy="963671"/>
      </dsp:txXfrm>
    </dsp:sp>
    <dsp:sp modelId="{1855FE26-7351-4B0C-A070-54DE8D128BBF}">
      <dsp:nvSpPr>
        <dsp:cNvPr id="0" name=""/>
        <dsp:cNvSpPr/>
      </dsp:nvSpPr>
      <dsp:spPr>
        <a:xfrm>
          <a:off x="201139" y="451932"/>
          <a:ext cx="3617270" cy="3617270"/>
        </a:xfrm>
        <a:prstGeom prst="circularArrow">
          <a:avLst>
            <a:gd name="adj1" fmla="val 5195"/>
            <a:gd name="adj2" fmla="val 335535"/>
            <a:gd name="adj3" fmla="val 12299577"/>
            <a:gd name="adj4" fmla="val 10769682"/>
            <a:gd name="adj5" fmla="val 60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4AF76C-040B-4B0D-A198-AA5B9BB8BE33}">
      <dsp:nvSpPr>
        <dsp:cNvPr id="0" name=""/>
        <dsp:cNvSpPr/>
      </dsp:nvSpPr>
      <dsp:spPr>
        <a:xfrm>
          <a:off x="584508" y="480211"/>
          <a:ext cx="963671" cy="963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5400" b="0" i="0" u="none" strike="noStrike" kern="1200" cap="none" normalizeH="0" baseline="0" dirty="0" smtClean="0">
              <a:ln>
                <a:noFill/>
              </a:ln>
              <a:solidFill>
                <a:schemeClr val="tx1"/>
              </a:solidFill>
              <a:effectLst/>
              <a:latin typeface="Gill Sans MT"/>
              <a:cs typeface="Arial" charset="0"/>
            </a:rPr>
            <a:t> </a:t>
          </a:r>
        </a:p>
      </dsp:txBody>
      <dsp:txXfrm>
        <a:off x="584508" y="480211"/>
        <a:ext cx="963671" cy="963671"/>
      </dsp:txXfrm>
    </dsp:sp>
    <dsp:sp modelId="{40066C1E-800B-4DF4-A7BD-3D751AA2C15E}">
      <dsp:nvSpPr>
        <dsp:cNvPr id="0" name=""/>
        <dsp:cNvSpPr/>
      </dsp:nvSpPr>
      <dsp:spPr>
        <a:xfrm>
          <a:off x="201139" y="451932"/>
          <a:ext cx="3617270" cy="3617270"/>
        </a:xfrm>
        <a:prstGeom prst="circularArrow">
          <a:avLst>
            <a:gd name="adj1" fmla="val 5195"/>
            <a:gd name="adj2" fmla="val 335535"/>
            <a:gd name="adj3" fmla="val 16867279"/>
            <a:gd name="adj4" fmla="val 15197186"/>
            <a:gd name="adj5" fmla="val 60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F2C904-19CF-4FB1-841C-49256CE14EE1}">
      <dsp:nvSpPr>
        <dsp:cNvPr id="0" name=""/>
        <dsp:cNvSpPr/>
      </dsp:nvSpPr>
      <dsp:spPr>
        <a:xfrm>
          <a:off x="596282" y="441536"/>
          <a:ext cx="983081" cy="98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0" tIns="69850" rIns="69850" bIns="698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5500" b="0" i="0" u="none" strike="noStrike" kern="1200" cap="none" normalizeH="0" baseline="0" dirty="0" smtClean="0">
              <a:ln>
                <a:noFill/>
              </a:ln>
              <a:solidFill>
                <a:schemeClr val="tx1"/>
              </a:solidFill>
              <a:effectLst/>
              <a:latin typeface="Gill Sans MT"/>
              <a:cs typeface="Arial" charset="0"/>
            </a:rPr>
            <a:t> </a:t>
          </a:r>
        </a:p>
      </dsp:txBody>
      <dsp:txXfrm>
        <a:off x="596282" y="441536"/>
        <a:ext cx="983081" cy="983081"/>
      </dsp:txXfrm>
    </dsp:sp>
    <dsp:sp modelId="{43A7FF2D-0572-404F-BB5A-8CBF054402CE}">
      <dsp:nvSpPr>
        <dsp:cNvPr id="0" name=""/>
        <dsp:cNvSpPr/>
      </dsp:nvSpPr>
      <dsp:spPr>
        <a:xfrm>
          <a:off x="205190" y="412687"/>
          <a:ext cx="3690131" cy="3690131"/>
        </a:xfrm>
        <a:prstGeom prst="leftCircularArrow">
          <a:avLst>
            <a:gd name="adj1" fmla="val 5195"/>
            <a:gd name="adj2" fmla="val 335535"/>
            <a:gd name="adj3" fmla="val 11105217"/>
            <a:gd name="adj4" fmla="val 12635112"/>
            <a:gd name="adj5" fmla="val 60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51B440-3989-45F5-83CA-E5F2402E805F}">
      <dsp:nvSpPr>
        <dsp:cNvPr id="0" name=""/>
        <dsp:cNvSpPr/>
      </dsp:nvSpPr>
      <dsp:spPr>
        <a:xfrm>
          <a:off x="1465" y="2272193"/>
          <a:ext cx="983081" cy="98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0" tIns="69850" rIns="69850" bIns="698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5500" b="0" i="0" u="none" strike="noStrike" kern="1200" cap="none" normalizeH="0" baseline="0" dirty="0" smtClean="0">
              <a:ln>
                <a:noFill/>
              </a:ln>
              <a:solidFill>
                <a:schemeClr val="tx1"/>
              </a:solidFill>
              <a:effectLst/>
              <a:latin typeface="Gill Sans MT"/>
              <a:cs typeface="Arial" charset="0"/>
            </a:rPr>
            <a:t> </a:t>
          </a:r>
        </a:p>
      </dsp:txBody>
      <dsp:txXfrm>
        <a:off x="1465" y="2272193"/>
        <a:ext cx="983081" cy="983081"/>
      </dsp:txXfrm>
    </dsp:sp>
    <dsp:sp modelId="{27028698-CA6F-4C35-9E1A-C9CA15AD8E2B}">
      <dsp:nvSpPr>
        <dsp:cNvPr id="0" name=""/>
        <dsp:cNvSpPr/>
      </dsp:nvSpPr>
      <dsp:spPr>
        <a:xfrm>
          <a:off x="205190" y="412687"/>
          <a:ext cx="3690131" cy="3690131"/>
        </a:xfrm>
        <a:prstGeom prst="leftCircularArrow">
          <a:avLst>
            <a:gd name="adj1" fmla="val 5195"/>
            <a:gd name="adj2" fmla="val 335535"/>
            <a:gd name="adj3" fmla="val 6783704"/>
            <a:gd name="adj4" fmla="val 8548034"/>
            <a:gd name="adj5" fmla="val 60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D10408-97BB-4B68-9A33-B2130353AA3C}">
      <dsp:nvSpPr>
        <dsp:cNvPr id="0" name=""/>
        <dsp:cNvSpPr/>
      </dsp:nvSpPr>
      <dsp:spPr>
        <a:xfrm>
          <a:off x="1558715" y="3403601"/>
          <a:ext cx="983081" cy="98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0" tIns="69850" rIns="69850" bIns="698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5500" b="0" i="0" u="none" strike="noStrike" kern="1200" cap="none" normalizeH="0" baseline="0" dirty="0" smtClean="0">
              <a:ln>
                <a:noFill/>
              </a:ln>
              <a:solidFill>
                <a:schemeClr val="tx1"/>
              </a:solidFill>
              <a:effectLst/>
              <a:latin typeface="Gill Sans MT"/>
              <a:cs typeface="Arial" charset="0"/>
            </a:rPr>
            <a:t> </a:t>
          </a:r>
        </a:p>
      </dsp:txBody>
      <dsp:txXfrm>
        <a:off x="1558715" y="3403601"/>
        <a:ext cx="983081" cy="983081"/>
      </dsp:txXfrm>
    </dsp:sp>
    <dsp:sp modelId="{57A0DE82-A85A-4787-A4A7-22F22C6D908C}">
      <dsp:nvSpPr>
        <dsp:cNvPr id="0" name=""/>
        <dsp:cNvSpPr/>
      </dsp:nvSpPr>
      <dsp:spPr>
        <a:xfrm>
          <a:off x="205190" y="412687"/>
          <a:ext cx="3690131" cy="3690131"/>
        </a:xfrm>
        <a:prstGeom prst="leftCircularArrow">
          <a:avLst>
            <a:gd name="adj1" fmla="val 5195"/>
            <a:gd name="adj2" fmla="val 335535"/>
            <a:gd name="adj3" fmla="val 2587500"/>
            <a:gd name="adj4" fmla="val 4351830"/>
            <a:gd name="adj5" fmla="val 60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B03515-8CF4-4670-98DA-695794910402}">
      <dsp:nvSpPr>
        <dsp:cNvPr id="0" name=""/>
        <dsp:cNvSpPr/>
      </dsp:nvSpPr>
      <dsp:spPr>
        <a:xfrm>
          <a:off x="3115965" y="2272193"/>
          <a:ext cx="983081" cy="98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0" tIns="69850" rIns="69850" bIns="698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5500" b="0" i="0" u="none" strike="noStrike" kern="1200" cap="none" normalizeH="0" baseline="0" dirty="0" smtClean="0">
              <a:ln>
                <a:noFill/>
              </a:ln>
              <a:solidFill>
                <a:schemeClr val="tx1"/>
              </a:solidFill>
              <a:effectLst/>
              <a:latin typeface="Gill Sans MT"/>
              <a:cs typeface="Arial" charset="0"/>
            </a:rPr>
            <a:t> </a:t>
          </a:r>
        </a:p>
      </dsp:txBody>
      <dsp:txXfrm>
        <a:off x="3115965" y="2272193"/>
        <a:ext cx="983081" cy="983081"/>
      </dsp:txXfrm>
    </dsp:sp>
    <dsp:sp modelId="{C7A23852-860E-41B0-8D6C-1FC9B49CC3A7}">
      <dsp:nvSpPr>
        <dsp:cNvPr id="0" name=""/>
        <dsp:cNvSpPr/>
      </dsp:nvSpPr>
      <dsp:spPr>
        <a:xfrm>
          <a:off x="205190" y="412687"/>
          <a:ext cx="3690131" cy="3690131"/>
        </a:xfrm>
        <a:prstGeom prst="leftCircularArrow">
          <a:avLst>
            <a:gd name="adj1" fmla="val 5195"/>
            <a:gd name="adj2" fmla="val 335535"/>
            <a:gd name="adj3" fmla="val 20100423"/>
            <a:gd name="adj4" fmla="val 30318"/>
            <a:gd name="adj5" fmla="val 60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831297-C8C4-4089-A8B2-85DAC27B9A9C}">
      <dsp:nvSpPr>
        <dsp:cNvPr id="0" name=""/>
        <dsp:cNvSpPr/>
      </dsp:nvSpPr>
      <dsp:spPr>
        <a:xfrm>
          <a:off x="2521148" y="441536"/>
          <a:ext cx="983081" cy="98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0" tIns="69850" rIns="69850" bIns="698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5500" b="0" i="0" u="none" strike="noStrike" kern="1200" cap="none" normalizeH="0" baseline="0" dirty="0" smtClean="0">
              <a:ln>
                <a:noFill/>
              </a:ln>
              <a:solidFill>
                <a:schemeClr val="tx1"/>
              </a:solidFill>
              <a:effectLst/>
              <a:latin typeface="Gill Sans MT"/>
              <a:cs typeface="Arial" charset="0"/>
            </a:rPr>
            <a:t> </a:t>
          </a:r>
        </a:p>
      </dsp:txBody>
      <dsp:txXfrm>
        <a:off x="2521148" y="441536"/>
        <a:ext cx="983081" cy="983081"/>
      </dsp:txXfrm>
    </dsp:sp>
    <dsp:sp modelId="{D3787779-C397-43E7-8F10-BE38AAFAF585}">
      <dsp:nvSpPr>
        <dsp:cNvPr id="0" name=""/>
        <dsp:cNvSpPr/>
      </dsp:nvSpPr>
      <dsp:spPr>
        <a:xfrm>
          <a:off x="205190" y="412687"/>
          <a:ext cx="3690131" cy="3690131"/>
        </a:xfrm>
        <a:prstGeom prst="leftCircularArrow">
          <a:avLst>
            <a:gd name="adj1" fmla="val 5195"/>
            <a:gd name="adj2" fmla="val 335535"/>
            <a:gd name="adj3" fmla="val 15532721"/>
            <a:gd name="adj4" fmla="val 17202814"/>
            <a:gd name="adj5" fmla="val 60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2.vml.rels><?xml version="1.0" encoding="UTF-8" standalone="yes"?>
<Relationships xmlns="http://schemas.openxmlformats.org/package/2006/relationships"><Relationship Id="rId11" Type="http://schemas.openxmlformats.org/officeDocument/2006/relationships/image" Target="../media/image50.wmf"/><Relationship Id="rId12" Type="http://schemas.openxmlformats.org/officeDocument/2006/relationships/image" Target="../media/image51.wmf"/><Relationship Id="rId13" Type="http://schemas.openxmlformats.org/officeDocument/2006/relationships/image" Target="../media/image52.wmf"/><Relationship Id="rId14" Type="http://schemas.openxmlformats.org/officeDocument/2006/relationships/image" Target="../media/image53.wmf"/><Relationship Id="rId15" Type="http://schemas.openxmlformats.org/officeDocument/2006/relationships/image" Target="../media/image54.wmf"/><Relationship Id="rId16" Type="http://schemas.openxmlformats.org/officeDocument/2006/relationships/image" Target="../media/image55.wmf"/><Relationship Id="rId17" Type="http://schemas.openxmlformats.org/officeDocument/2006/relationships/image" Target="../media/image56.wmf"/><Relationship Id="rId18" Type="http://schemas.openxmlformats.org/officeDocument/2006/relationships/image" Target="../media/image57.wmf"/><Relationship Id="rId1" Type="http://schemas.openxmlformats.org/officeDocument/2006/relationships/image" Target="../media/image40.wmf"/><Relationship Id="rId2" Type="http://schemas.openxmlformats.org/officeDocument/2006/relationships/image" Target="../media/image41.wmf"/><Relationship Id="rId3" Type="http://schemas.openxmlformats.org/officeDocument/2006/relationships/image" Target="../media/image42.wmf"/><Relationship Id="rId4" Type="http://schemas.openxmlformats.org/officeDocument/2006/relationships/image" Target="../media/image43.wmf"/><Relationship Id="rId5" Type="http://schemas.openxmlformats.org/officeDocument/2006/relationships/image" Target="../media/image44.wmf"/><Relationship Id="rId6" Type="http://schemas.openxmlformats.org/officeDocument/2006/relationships/image" Target="../media/image45.wmf"/><Relationship Id="rId7" Type="http://schemas.openxmlformats.org/officeDocument/2006/relationships/image" Target="../media/image46.wmf"/><Relationship Id="rId8" Type="http://schemas.openxmlformats.org/officeDocument/2006/relationships/image" Target="../media/image47.wmf"/><Relationship Id="rId9" Type="http://schemas.openxmlformats.org/officeDocument/2006/relationships/image" Target="../media/image48.wmf"/><Relationship Id="rId10" Type="http://schemas.openxmlformats.org/officeDocument/2006/relationships/image" Target="../media/image4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9.png"/><Relationship Id="rId2" Type="http://schemas.openxmlformats.org/officeDocument/2006/relationships/image" Target="../media/image90.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13.wmf"/><Relationship Id="rId4" Type="http://schemas.openxmlformats.org/officeDocument/2006/relationships/image" Target="../media/image114.wmf"/><Relationship Id="rId1" Type="http://schemas.openxmlformats.org/officeDocument/2006/relationships/image" Target="../media/image111.wmf"/><Relationship Id="rId2" Type="http://schemas.openxmlformats.org/officeDocument/2006/relationships/image" Target="../media/image11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6.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29.wmf"/><Relationship Id="rId4" Type="http://schemas.openxmlformats.org/officeDocument/2006/relationships/image" Target="../media/image130.wmf"/><Relationship Id="rId5" Type="http://schemas.openxmlformats.org/officeDocument/2006/relationships/image" Target="../media/image131.wmf"/><Relationship Id="rId6" Type="http://schemas.openxmlformats.org/officeDocument/2006/relationships/image" Target="../media/image132.wmf"/><Relationship Id="rId7" Type="http://schemas.openxmlformats.org/officeDocument/2006/relationships/image" Target="../media/image133.wmf"/><Relationship Id="rId8" Type="http://schemas.openxmlformats.org/officeDocument/2006/relationships/image" Target="../media/image134.wmf"/><Relationship Id="rId9" Type="http://schemas.openxmlformats.org/officeDocument/2006/relationships/image" Target="../media/image135.wmf"/><Relationship Id="rId1" Type="http://schemas.openxmlformats.org/officeDocument/2006/relationships/image" Target="../media/image127.wmf"/><Relationship Id="rId2" Type="http://schemas.openxmlformats.org/officeDocument/2006/relationships/image" Target="../media/image128.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36.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45.wmf"/><Relationship Id="rId4" Type="http://schemas.openxmlformats.org/officeDocument/2006/relationships/image" Target="../media/image146.wmf"/><Relationship Id="rId5" Type="http://schemas.openxmlformats.org/officeDocument/2006/relationships/image" Target="../media/image147.wmf"/><Relationship Id="rId1" Type="http://schemas.openxmlformats.org/officeDocument/2006/relationships/image" Target="../media/image143.wmf"/><Relationship Id="rId2" Type="http://schemas.openxmlformats.org/officeDocument/2006/relationships/image" Target="../media/image14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1"/>
            <a:ext cx="3037840" cy="464820"/>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defRPr sz="1200">
                <a:latin typeface="Times New Roman" pitchFamily="18" charset="0"/>
              </a:defRPr>
            </a:lvl1pPr>
          </a:lstStyle>
          <a:p>
            <a:pPr>
              <a:defRPr/>
            </a:pPr>
            <a:endParaRPr lang="en-AU"/>
          </a:p>
        </p:txBody>
      </p:sp>
      <p:sp>
        <p:nvSpPr>
          <p:cNvPr id="15363" name="Rectangle 3"/>
          <p:cNvSpPr>
            <a:spLocks noGrp="1" noChangeArrowheads="1"/>
          </p:cNvSpPr>
          <p:nvPr>
            <p:ph type="dt" idx="1"/>
          </p:nvPr>
        </p:nvSpPr>
        <p:spPr bwMode="auto">
          <a:xfrm>
            <a:off x="3972561" y="1"/>
            <a:ext cx="3037840" cy="464820"/>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r">
              <a:defRPr sz="1200">
                <a:latin typeface="Times New Roman" pitchFamily="18" charset="0"/>
              </a:defRPr>
            </a:lvl1pPr>
          </a:lstStyle>
          <a:p>
            <a:pPr>
              <a:defRPr/>
            </a:pPr>
            <a:endParaRPr lang="en-AU"/>
          </a:p>
        </p:txBody>
      </p:sp>
      <p:sp>
        <p:nvSpPr>
          <p:cNvPr id="64516" name="Rectangle 4"/>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p:spPr>
      </p:sp>
      <p:sp>
        <p:nvSpPr>
          <p:cNvPr id="15365" name="Rectangle 5"/>
          <p:cNvSpPr>
            <a:spLocks noGrp="1" noChangeArrowheads="1"/>
          </p:cNvSpPr>
          <p:nvPr>
            <p:ph type="body" sz="quarter" idx="3"/>
          </p:nvPr>
        </p:nvSpPr>
        <p:spPr bwMode="auto">
          <a:xfrm>
            <a:off x="934721" y="4415791"/>
            <a:ext cx="5140960" cy="4183380"/>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a:p>
            <a:pPr lvl="4"/>
            <a:r>
              <a:rPr lang="en-AU" noProof="0" smtClean="0"/>
              <a:t>Fifth level</a:t>
            </a:r>
          </a:p>
        </p:txBody>
      </p:sp>
      <p:sp>
        <p:nvSpPr>
          <p:cNvPr id="15366" name="Rectangle 6"/>
          <p:cNvSpPr>
            <a:spLocks noGrp="1" noChangeArrowheads="1"/>
          </p:cNvSpPr>
          <p:nvPr>
            <p:ph type="ftr" sz="quarter" idx="4"/>
          </p:nvPr>
        </p:nvSpPr>
        <p:spPr bwMode="auto">
          <a:xfrm>
            <a:off x="0" y="8831581"/>
            <a:ext cx="3037840" cy="464820"/>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defRPr sz="1200">
                <a:latin typeface="Times New Roman" pitchFamily="18" charset="0"/>
              </a:defRPr>
            </a:lvl1pPr>
          </a:lstStyle>
          <a:p>
            <a:pPr>
              <a:defRPr/>
            </a:pPr>
            <a:endParaRPr lang="en-AU"/>
          </a:p>
        </p:txBody>
      </p:sp>
      <p:sp>
        <p:nvSpPr>
          <p:cNvPr id="15367" name="Rectangle 7"/>
          <p:cNvSpPr>
            <a:spLocks noGrp="1" noChangeArrowheads="1"/>
          </p:cNvSpPr>
          <p:nvPr>
            <p:ph type="sldNum" sz="quarter" idx="5"/>
          </p:nvPr>
        </p:nvSpPr>
        <p:spPr bwMode="auto">
          <a:xfrm>
            <a:off x="3972561" y="8831581"/>
            <a:ext cx="3037840" cy="464820"/>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r">
              <a:defRPr sz="1200">
                <a:latin typeface="Times New Roman" pitchFamily="18" charset="0"/>
              </a:defRPr>
            </a:lvl1pPr>
          </a:lstStyle>
          <a:p>
            <a:pPr>
              <a:defRPr/>
            </a:pPr>
            <a:fld id="{CFAAEABC-9D0B-4CBD-A6FA-9F7286B26EBE}" type="slidenum">
              <a:rPr lang="en-AU"/>
              <a:pPr>
                <a:defRPr/>
              </a:pPr>
              <a:t>‹#›</a:t>
            </a:fld>
            <a:endParaRPr lang="en-AU"/>
          </a:p>
        </p:txBody>
      </p:sp>
    </p:spTree>
    <p:extLst>
      <p:ext uri="{BB962C8B-B14F-4D97-AF65-F5344CB8AC3E}">
        <p14:creationId xmlns:p14="http://schemas.microsoft.com/office/powerpoint/2010/main" val="22147901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6C7A29-5179-4C49-9561-05695AE8926C}" type="slidenum">
              <a:rPr lang="en-US"/>
              <a:pPr/>
              <a:t>1</a:t>
            </a:fld>
            <a:endParaRPr lang="en-US"/>
          </a:p>
        </p:txBody>
      </p:sp>
      <p:sp>
        <p:nvSpPr>
          <p:cNvPr id="519170" name="Rectangle 2"/>
          <p:cNvSpPr>
            <a:spLocks noGrp="1" noRot="1" noChangeAspect="1" noChangeArrowheads="1" noTextEdit="1"/>
          </p:cNvSpPr>
          <p:nvPr>
            <p:ph type="sldImg"/>
          </p:nvPr>
        </p:nvSpPr>
        <p:spPr>
          <a:xfrm>
            <a:off x="1181100" y="698500"/>
            <a:ext cx="4648200" cy="3486150"/>
          </a:xfrm>
          <a:ln/>
        </p:spPr>
      </p:sp>
      <p:sp>
        <p:nvSpPr>
          <p:cNvPr id="519171" name="Rectangle 3"/>
          <p:cNvSpPr>
            <a:spLocks noGrp="1" noChangeArrowheads="1"/>
          </p:cNvSpPr>
          <p:nvPr>
            <p:ph type="body" idx="1"/>
          </p:nvPr>
        </p:nvSpPr>
        <p:spPr/>
        <p:txBody>
          <a:bodyPr/>
          <a:lstStyle/>
          <a:p>
            <a:r>
              <a:rPr lang="en-US" dirty="0" smtClean="0"/>
              <a:t>So I will be talking about the Community Land Model which is the land surface component of CESM.  </a:t>
            </a:r>
          </a:p>
          <a:p>
            <a:r>
              <a:rPr lang="en-US" dirty="0" smtClean="0"/>
              <a:t>I’ll be focusing on the </a:t>
            </a:r>
            <a:r>
              <a:rPr lang="en-US" dirty="0" err="1" smtClean="0"/>
              <a:t>biogeophysics</a:t>
            </a:r>
            <a:r>
              <a:rPr lang="en-US" dirty="0" smtClean="0"/>
              <a:t> aspects of CLM while Peter Lawrence will focus more on biogeochemistry.</a:t>
            </a:r>
          </a:p>
          <a:p>
            <a:r>
              <a:rPr lang="en-US" dirty="0" smtClean="0"/>
              <a:t> I’d like to thank Dave Lawrence, the co-chair of the Land Model Working Group, and Gordon </a:t>
            </a:r>
            <a:r>
              <a:rPr lang="en-US" dirty="0" err="1" smtClean="0"/>
              <a:t>Bonan</a:t>
            </a:r>
            <a:r>
              <a:rPr lang="en-US" dirty="0" smtClean="0"/>
              <a:t>, the head of the Terrestrial Sciences Section) for providing most of the material for this lecture.</a:t>
            </a:r>
          </a:p>
          <a:p>
            <a:r>
              <a:rPr lang="en-US" dirty="0" smtClean="0"/>
              <a:t>The general purpose of this talk is to basically familiarize you with what is in the model, there’s not time to go into too much detail about any of this.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D27A1F-DA11-47CE-9A22-9BCE9F7A3EF6}" type="slidenum">
              <a:rPr lang="en-US">
                <a:solidFill>
                  <a:srgbClr val="000000"/>
                </a:solidFill>
              </a:rPr>
              <a:pPr/>
              <a:t>13</a:t>
            </a:fld>
            <a:endParaRPr lang="en-US">
              <a:solidFill>
                <a:srgbClr val="000000"/>
              </a:solidFill>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p:txBody>
          <a:bodyPr/>
          <a:lstStyle/>
          <a:p>
            <a:r>
              <a:rPr lang="en-US" dirty="0" smtClean="0"/>
              <a:t>The model has to solve the surface energy balance at each time step.</a:t>
            </a:r>
          </a:p>
          <a:p>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D27A1F-DA11-47CE-9A22-9BCE9F7A3EF6}" type="slidenum">
              <a:rPr lang="en-US">
                <a:solidFill>
                  <a:srgbClr val="000000"/>
                </a:solidFill>
              </a:rPr>
              <a:pPr/>
              <a:t>14</a:t>
            </a:fld>
            <a:endParaRPr lang="en-US">
              <a:solidFill>
                <a:srgbClr val="000000"/>
              </a:solidFill>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p:txBody>
          <a:bodyPr/>
          <a:lstStyle/>
          <a:p>
            <a:r>
              <a:rPr lang="en-US" dirty="0" smtClean="0"/>
              <a:t>And it has to solve the surface water balance at each time step.</a:t>
            </a:r>
          </a:p>
          <a:p>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809EFA35-B8EB-484D-A12B-AA65091C9E74}" type="slidenum">
              <a:rPr lang="en-US">
                <a:solidFill>
                  <a:prstClr val="black"/>
                </a:solidFill>
              </a:rPr>
              <a:pPr/>
              <a:t>15</a:t>
            </a:fld>
            <a:endParaRPr lang="en-US">
              <a:solidFill>
                <a:prstClr val="black"/>
              </a:solidFill>
            </a:endParaRPr>
          </a:p>
        </p:txBody>
      </p:sp>
      <p:sp>
        <p:nvSpPr>
          <p:cNvPr id="81923" name="Rectangle 2"/>
          <p:cNvSpPr>
            <a:spLocks noGrp="1" noRot="1" noChangeAspect="1" noChangeArrowheads="1" noTextEdit="1"/>
          </p:cNvSpPr>
          <p:nvPr>
            <p:ph type="sldImg"/>
          </p:nvPr>
        </p:nvSpPr>
        <p:spPr>
          <a:xfrm>
            <a:off x="1181100" y="698500"/>
            <a:ext cx="4648200" cy="3486150"/>
          </a:xfrm>
          <a:ln/>
        </p:spPr>
      </p:sp>
      <p:sp>
        <p:nvSpPr>
          <p:cNvPr id="819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D27A1F-DA11-47CE-9A22-9BCE9F7A3EF6}" type="slidenum">
              <a:rPr lang="en-US">
                <a:solidFill>
                  <a:srgbClr val="000000"/>
                </a:solidFill>
              </a:rPr>
              <a:pPr/>
              <a:t>16</a:t>
            </a:fld>
            <a:endParaRPr lang="en-US">
              <a:solidFill>
                <a:srgbClr val="000000"/>
              </a:solidFill>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p:txBody>
          <a:bodyPr/>
          <a:lstStyle/>
          <a:p>
            <a:r>
              <a:rPr lang="en-US" dirty="0" smtClean="0"/>
              <a:t>And also the carbon exchange.</a:t>
            </a:r>
          </a:p>
          <a:p>
            <a:r>
              <a:rPr lang="en-US" dirty="0" smtClean="0"/>
              <a:t>Heterotrophic – soil</a:t>
            </a:r>
          </a:p>
          <a:p>
            <a:r>
              <a:rPr lang="en-US" dirty="0" smtClean="0"/>
              <a:t>Autotrophic - plants</a:t>
            </a:r>
          </a:p>
          <a:p>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7040C10E-96FB-4240-9B89-2B6E5BE6F838}" type="slidenum">
              <a:rPr lang="en-US">
                <a:solidFill>
                  <a:prstClr val="black"/>
                </a:solidFill>
              </a:rPr>
              <a:pPr/>
              <a:t>17</a:t>
            </a:fld>
            <a:endParaRPr lang="en-US">
              <a:solidFill>
                <a:prstClr val="black"/>
              </a:solidFill>
            </a:endParaRPr>
          </a:p>
        </p:txBody>
      </p:sp>
      <p:sp>
        <p:nvSpPr>
          <p:cNvPr id="129027" name="Rectangle 2"/>
          <p:cNvSpPr>
            <a:spLocks noGrp="1" noRot="1" noChangeAspect="1" noChangeArrowheads="1" noTextEdit="1"/>
          </p:cNvSpPr>
          <p:nvPr>
            <p:ph type="sldImg"/>
          </p:nvPr>
        </p:nvSpPr>
        <p:spPr>
          <a:xfrm>
            <a:off x="1181100" y="698500"/>
            <a:ext cx="4648200" cy="3486150"/>
          </a:xfrm>
          <a:ln/>
        </p:spPr>
      </p:sp>
      <p:sp>
        <p:nvSpPr>
          <p:cNvPr id="1290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6AAACB-91C3-42F6-8DE7-53A1CC4CC604}" type="slidenum">
              <a:rPr lang="en-US">
                <a:solidFill>
                  <a:prstClr val="black"/>
                </a:solidFill>
                <a:latin typeface="Gill Sans MT"/>
              </a:rPr>
              <a:pPr/>
              <a:t>18</a:t>
            </a:fld>
            <a:endParaRPr lang="en-US" dirty="0">
              <a:solidFill>
                <a:prstClr val="black"/>
              </a:solidFill>
              <a:latin typeface="Gill Sans MT"/>
            </a:endParaRPr>
          </a:p>
        </p:txBody>
      </p:sp>
      <p:sp>
        <p:nvSpPr>
          <p:cNvPr id="392194" name="Rectangle 2"/>
          <p:cNvSpPr>
            <a:spLocks noGrp="1" noRot="1" noChangeAspect="1" noChangeArrowheads="1" noTextEdit="1"/>
          </p:cNvSpPr>
          <p:nvPr>
            <p:ph type="sldImg"/>
          </p:nvPr>
        </p:nvSpPr>
        <p:spPr>
          <a:ln/>
        </p:spPr>
      </p:sp>
      <p:sp>
        <p:nvSpPr>
          <p:cNvPr id="392195" name="Rectangle 3"/>
          <p:cNvSpPr>
            <a:spLocks noGrp="1" noChangeArrowheads="1"/>
          </p:cNvSpPr>
          <p:nvPr>
            <p:ph type="body" idx="1"/>
          </p:nvPr>
        </p:nvSpPr>
        <p:spPr/>
        <p:txBody>
          <a:bodyPr/>
          <a:lstStyle/>
          <a:p>
            <a:r>
              <a:rPr lang="en-US" dirty="0" smtClean="0"/>
              <a:t>That is some background on model structure and surface/input datasets.</a:t>
            </a:r>
          </a:p>
          <a:p>
            <a:r>
              <a:rPr lang="en-US" dirty="0" smtClean="0"/>
              <a:t>On to component </a:t>
            </a:r>
            <a:r>
              <a:rPr lang="en-US" dirty="0" err="1" smtClean="0"/>
              <a:t>submodels</a:t>
            </a:r>
            <a:r>
              <a:rPr lang="en-US" dirty="0" smtClean="0"/>
              <a:t>.  I’ll mainly be talking about the </a:t>
            </a:r>
            <a:r>
              <a:rPr lang="en-US" dirty="0" err="1" smtClean="0"/>
              <a:t>submodels</a:t>
            </a:r>
            <a:r>
              <a:rPr lang="en-US" dirty="0" smtClean="0"/>
              <a:t> related to vegetation and soil.</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50A688E2-6EE3-4B7F-B37A-F6971E305789}" type="slidenum">
              <a:rPr lang="en-AU" smtClean="0"/>
              <a:pPr/>
              <a:t>19</a:t>
            </a:fld>
            <a:endParaRPr lang="en-AU" smtClean="0"/>
          </a:p>
        </p:txBody>
      </p:sp>
      <p:sp>
        <p:nvSpPr>
          <p:cNvPr id="77827" name="Rectangle 2"/>
          <p:cNvSpPr>
            <a:spLocks noGrp="1" noRot="1" noChangeAspect="1" noChangeArrowheads="1" noTextEdit="1"/>
          </p:cNvSpPr>
          <p:nvPr>
            <p:ph type="sldImg"/>
          </p:nvPr>
        </p:nvSpPr>
        <p:spPr>
          <a:xfrm>
            <a:off x="1181100" y="698500"/>
            <a:ext cx="4648200" cy="3486150"/>
          </a:xfrm>
          <a:ln/>
        </p:spPr>
      </p:sp>
      <p:sp>
        <p:nvSpPr>
          <p:cNvPr id="77828" name="Rectangle 3"/>
          <p:cNvSpPr>
            <a:spLocks noGrp="1" noChangeArrowheads="1"/>
          </p:cNvSpPr>
          <p:nvPr>
            <p:ph type="body" idx="1"/>
          </p:nvPr>
        </p:nvSpPr>
        <p:spPr>
          <a:xfrm>
            <a:off x="701040" y="4415791"/>
            <a:ext cx="5608320" cy="4183380"/>
          </a:xfrm>
          <a:noFill/>
          <a:ln/>
        </p:spPr>
        <p:txBody>
          <a:bodyPr/>
          <a:lstStyle/>
          <a:p>
            <a:pPr eaLnBrk="1" hangingPunct="1"/>
            <a:r>
              <a:rPr lang="en-US" dirty="0" smtClean="0"/>
              <a:t>The state variables of snow that are calculated at each time step are the number of layers, their water and ice content, their thickness, and their temperature.  </a:t>
            </a:r>
          </a:p>
          <a:p>
            <a:pPr eaLnBrk="1" hangingPunct="1"/>
            <a:r>
              <a:rPr lang="en-US" dirty="0" smtClean="0"/>
              <a:t>Here, we are showing temperature profile of the snow, with warmer layers near the snow.  Snow is a good insulator, keeps the soil warm.</a:t>
            </a:r>
          </a:p>
          <a:p>
            <a:pPr eaLnBrk="1" hangingPunct="1"/>
            <a:r>
              <a:rPr lang="en-US" dirty="0" smtClean="0"/>
              <a:t>The snow model treats processes such as…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551980-484F-426A-B0EE-4259351B0EE0}" type="slidenum">
              <a:rPr lang="en-US">
                <a:solidFill>
                  <a:srgbClr val="000000"/>
                </a:solidFill>
              </a:rPr>
              <a:pPr/>
              <a:t>20</a:t>
            </a:fld>
            <a:endParaRPr lang="en-US">
              <a:solidFill>
                <a:srgbClr val="000000"/>
              </a:solidFill>
            </a:endParaRPr>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r>
              <a:rPr lang="en-US" dirty="0" smtClean="0"/>
              <a:t>We have an urban canyon model to represent urban climate, for instance the urban heat island effect.</a:t>
            </a:r>
          </a:p>
          <a:p>
            <a:r>
              <a:rPr lang="en-US" dirty="0" smtClean="0"/>
              <a:t>These </a:t>
            </a:r>
            <a:r>
              <a:rPr lang="en-US" dirty="0"/>
              <a:t>urban components are arranged in an infinite urban canyon configuration characterized by a height to width ratio.</a:t>
            </a:r>
          </a:p>
          <a:p>
            <a:r>
              <a:rPr lang="en-US" dirty="0"/>
              <a:t>For each of these </a:t>
            </a:r>
            <a:r>
              <a:rPr lang="en-US" dirty="0" smtClean="0"/>
              <a:t>surfaces, sensible </a:t>
            </a:r>
            <a:r>
              <a:rPr lang="en-US" dirty="0"/>
              <a:t>and latent heat fluxes are simulated.</a:t>
            </a:r>
          </a:p>
          <a:p>
            <a:r>
              <a:rPr lang="en-US" dirty="0"/>
              <a:t>Fluxes are combined in a urban canopy airspace where temperature, humidity, and air speed are predicted.  These then determine the aggregate fluxes to the atmosphere</a:t>
            </a:r>
            <a:r>
              <a:rPr lang="en-US" dirty="0" smtClean="0"/>
              <a:t>.</a:t>
            </a:r>
          </a:p>
          <a:p>
            <a:r>
              <a:rPr lang="en-US" dirty="0" smtClean="0"/>
              <a:t>Atmospheric quantities are required to force this model: wind, temperature, specific humidity, precipitation, solar and </a:t>
            </a:r>
            <a:r>
              <a:rPr lang="en-US" dirty="0" err="1" smtClean="0"/>
              <a:t>longwave</a:t>
            </a:r>
            <a:r>
              <a:rPr lang="en-US" dirty="0" smtClean="0"/>
              <a:t> radiation.  </a:t>
            </a:r>
          </a:p>
          <a:p>
            <a:r>
              <a:rPr lang="en-US" dirty="0" smtClean="0"/>
              <a:t>We’ve also been working recently on an improved but simplified building energy </a:t>
            </a:r>
            <a:r>
              <a:rPr lang="en-US" dirty="0" err="1" smtClean="0"/>
              <a:t>submodel</a:t>
            </a:r>
            <a:r>
              <a:rPr lang="en-US" dirty="0" smtClean="0"/>
              <a:t>.  </a:t>
            </a:r>
          </a:p>
          <a:p>
            <a:r>
              <a:rPr lang="en-US" dirty="0" smtClean="0"/>
              <a:t>We account for conduction through each of these surfaces including a floor, convection from each surface to building air, radiation interactions between the surfaces, as well as building ventilation. Maximum and minimum interior building temperatures are specified to simulate space heating and air conditioning processes and we account for the </a:t>
            </a:r>
            <a:r>
              <a:rPr lang="en-US" dirty="0" err="1" smtClean="0"/>
              <a:t>wasteheat</a:t>
            </a:r>
            <a:r>
              <a:rPr lang="en-US" dirty="0" smtClean="0"/>
              <a:t> from these processes as a flux into the canopy air space.</a:t>
            </a:r>
            <a:endParaRPr lang="en-US" dirty="0"/>
          </a:p>
          <a:p>
            <a:r>
              <a:rPr lang="en-US" dirty="0" smtClean="0"/>
              <a:t>When I talk about urban </a:t>
            </a:r>
            <a:r>
              <a:rPr lang="en-US" dirty="0"/>
              <a:t>air </a:t>
            </a:r>
            <a:r>
              <a:rPr lang="en-US" dirty="0" smtClean="0"/>
              <a:t>temperature in this talk I’m referring to the air temperature in the urban canopy air space</a:t>
            </a:r>
          </a:p>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Changes in the mean climate are important but changes in extremes are also important.  This simple example </a:t>
            </a:r>
            <a:r>
              <a:rPr lang="en-US" baseline="0" dirty="0" smtClean="0"/>
              <a:t>shows the number of days per year with “hot days” and “warm nights”, i.e., daytime and nighttime temperatures above some threshold, for New</a:t>
            </a:r>
            <a:r>
              <a:rPr lang="en-US" dirty="0" smtClean="0"/>
              <a:t> York and Beijing</a:t>
            </a:r>
            <a:r>
              <a:rPr lang="en-US" baseline="0" dirty="0" smtClean="0"/>
              <a:t>. </a:t>
            </a:r>
          </a:p>
          <a:p>
            <a:r>
              <a:rPr lang="en-US" dirty="0" smtClean="0"/>
              <a:t>Under present day climate (the green and light blue colors), these two cities have more hot days and warm nights than rural land.</a:t>
            </a:r>
          </a:p>
          <a:p>
            <a:r>
              <a:rPr lang="en-US" baseline="0" dirty="0" smtClean="0"/>
              <a:t>Under</a:t>
            </a:r>
            <a:r>
              <a:rPr lang="en-US" dirty="0" smtClean="0"/>
              <a:t> 21</a:t>
            </a:r>
            <a:r>
              <a:rPr lang="en-US" baseline="30000" dirty="0" smtClean="0"/>
              <a:t>st</a:t>
            </a:r>
            <a:r>
              <a:rPr lang="en-US" dirty="0" smtClean="0"/>
              <a:t> century climate (the dark blue and red colors), cities increase more in hot days and warm nights than does rural land.</a:t>
            </a:r>
          </a:p>
          <a:p>
            <a:r>
              <a:rPr lang="en-US" dirty="0" smtClean="0"/>
              <a:t>New York:</a:t>
            </a:r>
          </a:p>
          <a:p>
            <a:r>
              <a:rPr lang="en-US" baseline="0" dirty="0" smtClean="0"/>
              <a:t>Rural hot days:</a:t>
            </a:r>
            <a:r>
              <a:rPr lang="en-US" dirty="0" smtClean="0"/>
              <a:t> +56</a:t>
            </a:r>
          </a:p>
          <a:p>
            <a:r>
              <a:rPr lang="en-US" dirty="0" smtClean="0"/>
              <a:t>Urban hot days: +69</a:t>
            </a:r>
          </a:p>
          <a:p>
            <a:r>
              <a:rPr lang="en-US" dirty="0" smtClean="0"/>
              <a:t>Rural warm nights: +52</a:t>
            </a:r>
          </a:p>
          <a:p>
            <a:r>
              <a:rPr lang="en-US" dirty="0" smtClean="0"/>
              <a:t>Urban warm nights: +67</a:t>
            </a:r>
          </a:p>
          <a:p>
            <a:r>
              <a:rPr lang="en-US" dirty="0" smtClean="0"/>
              <a:t>Beijing:</a:t>
            </a:r>
          </a:p>
          <a:p>
            <a:r>
              <a:rPr lang="en-US" dirty="0" smtClean="0"/>
              <a:t>Rural hot days: +31</a:t>
            </a:r>
          </a:p>
          <a:p>
            <a:r>
              <a:rPr lang="en-US" dirty="0" smtClean="0"/>
              <a:t>Urban hot days: +36</a:t>
            </a:r>
          </a:p>
          <a:p>
            <a:r>
              <a:rPr lang="en-US" dirty="0" smtClean="0"/>
              <a:t>Rural warm nights: +43</a:t>
            </a:r>
          </a:p>
          <a:p>
            <a:r>
              <a:rPr lang="en-US" dirty="0" smtClean="0"/>
              <a:t>Urban warm nights: +57</a:t>
            </a:r>
            <a:endParaRPr lang="en-US" dirty="0"/>
          </a:p>
        </p:txBody>
      </p:sp>
      <p:sp>
        <p:nvSpPr>
          <p:cNvPr id="4" name="Slide Number Placeholder 3"/>
          <p:cNvSpPr>
            <a:spLocks noGrp="1"/>
          </p:cNvSpPr>
          <p:nvPr>
            <p:ph type="sldNum" sz="quarter" idx="10"/>
          </p:nvPr>
        </p:nvSpPr>
        <p:spPr/>
        <p:txBody>
          <a:bodyPr/>
          <a:lstStyle/>
          <a:p>
            <a:pPr>
              <a:defRPr/>
            </a:pPr>
            <a:fld id="{D13E8CD9-9980-4975-80DC-3A3914C00FC8}" type="slidenum">
              <a:rPr lang="en-US" smtClean="0">
                <a:solidFill>
                  <a:prstClr val="black"/>
                </a:solidFill>
                <a:latin typeface="Calibri"/>
              </a:rPr>
              <a:pPr>
                <a:defRPr/>
              </a:pPr>
              <a:t>21</a:t>
            </a:fld>
            <a:endParaRPr lang="en-US">
              <a:solidFill>
                <a:prstClr val="black"/>
              </a:solidFill>
              <a:latin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FAAEABC-9D0B-4CBD-A6FA-9F7286B26EBE}" type="slidenum">
              <a:rPr lang="en-AU" smtClean="0">
                <a:solidFill>
                  <a:prstClr val="black"/>
                </a:solidFill>
              </a:rPr>
              <a:pPr>
                <a:defRPr/>
              </a:pPr>
              <a:t>22</a:t>
            </a:fld>
            <a:endParaRPr lang="en-AU">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normAutofit/>
          </a:bodyPr>
          <a:lstStyle/>
          <a:p>
            <a:r>
              <a:rPr lang="en-US" dirty="0" smtClean="0"/>
              <a:t>Another important issue is land – atmosphere interactions,  in particular the soil moisture-precipitation feedback.</a:t>
            </a:r>
          </a:p>
          <a:p>
            <a:r>
              <a:rPr lang="en-US" dirty="0" smtClean="0"/>
              <a:t>How much does a precipitation-induced soil moisture anomaly influence the overlying atmosphere and thereby the evolution of weather and the generation of precipitation? </a:t>
            </a:r>
          </a:p>
          <a:p>
            <a:endParaRPr lang="en-US" dirty="0" smtClean="0"/>
          </a:p>
          <a:p>
            <a:r>
              <a:rPr lang="en-US" dirty="0" smtClean="0"/>
              <a:t>The strength of this feedback has important implications as to whether you can make seasonal forecasts of precipitation. </a:t>
            </a:r>
          </a:p>
          <a:p>
            <a:r>
              <a:rPr lang="en-US" dirty="0" smtClean="0"/>
              <a:t>What if you have a rainy spring, how much does that influence subsequent summer rainfall?</a:t>
            </a:r>
            <a:endParaRPr lang="en-US" dirty="0"/>
          </a:p>
        </p:txBody>
      </p:sp>
      <p:sp>
        <p:nvSpPr>
          <p:cNvPr id="4" name="Slide Number Placeholder 3"/>
          <p:cNvSpPr>
            <a:spLocks noGrp="1"/>
          </p:cNvSpPr>
          <p:nvPr>
            <p:ph type="sldNum" sz="quarter" idx="10"/>
          </p:nvPr>
        </p:nvSpPr>
        <p:spPr/>
        <p:txBody>
          <a:bodyPr/>
          <a:lstStyle/>
          <a:p>
            <a:fld id="{40411C4F-551E-4EA2-A87A-0F1BFCCA116F}" type="slidenum">
              <a:rPr lang="en-US" smtClean="0">
                <a:solidFill>
                  <a:prstClr val="black"/>
                </a:solidFill>
                <a:latin typeface="Gill Sans MT"/>
              </a:rPr>
              <a:pPr/>
              <a:t>2</a:t>
            </a:fld>
            <a:endParaRPr lang="en-US" dirty="0">
              <a:solidFill>
                <a:prstClr val="black"/>
              </a:solidFill>
              <a:latin typeface="Gill Sans MT"/>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2BB0BA86-E7B8-4DE3-9049-5CDE50CA6358}" type="slidenum">
              <a:rPr lang="en-AU" smtClean="0">
                <a:solidFill>
                  <a:prstClr val="black"/>
                </a:solidFill>
                <a:latin typeface="Gill Sans MT"/>
              </a:rPr>
              <a:pPr/>
              <a:t>23</a:t>
            </a:fld>
            <a:endParaRPr lang="en-AU" dirty="0" smtClean="0">
              <a:solidFill>
                <a:prstClr val="black"/>
              </a:solidFill>
              <a:latin typeface="Gill Sans MT"/>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xfrm>
            <a:off x="701040" y="4415791"/>
            <a:ext cx="5608320" cy="4183380"/>
          </a:xfrm>
          <a:noFill/>
          <a:ln/>
        </p:spPr>
        <p:txBody>
          <a:bodyPr/>
          <a:lstStyle/>
          <a:p>
            <a:pPr eaLnBrk="1" hangingPunct="1"/>
            <a:r>
              <a:rPr lang="en-US" smtClean="0"/>
              <a:t>This is a schematic of the </a:t>
            </a:r>
            <a:r>
              <a:rPr lang="en-US" err="1" smtClean="0"/>
              <a:t>subgrid</a:t>
            </a:r>
            <a:r>
              <a:rPr lang="en-US" smtClean="0"/>
              <a:t> structure of the land model.  There are four distinct </a:t>
            </a:r>
            <a:r>
              <a:rPr lang="en-US" err="1" smtClean="0"/>
              <a:t>heirarchies</a:t>
            </a:r>
            <a:r>
              <a:rPr lang="en-US" smtClean="0"/>
              <a:t> in the model.  There is the </a:t>
            </a:r>
            <a:r>
              <a:rPr lang="en-US" err="1" smtClean="0"/>
              <a:t>gridcell</a:t>
            </a:r>
            <a:r>
              <a:rPr lang="en-US" smtClean="0"/>
              <a:t> level.  A </a:t>
            </a:r>
            <a:r>
              <a:rPr lang="en-US" err="1" smtClean="0"/>
              <a:t>gridcell</a:t>
            </a:r>
            <a:r>
              <a:rPr lang="en-US" smtClean="0"/>
              <a:t> is divided up into </a:t>
            </a:r>
            <a:r>
              <a:rPr lang="en-US" err="1" smtClean="0"/>
              <a:t>landunits</a:t>
            </a:r>
            <a:r>
              <a:rPr lang="en-US" smtClean="0"/>
              <a:t>, columns, and plant functional types or </a:t>
            </a:r>
            <a:r>
              <a:rPr lang="en-US" err="1" smtClean="0"/>
              <a:t>pfts</a:t>
            </a:r>
            <a:r>
              <a:rPr lang="en-US" smtClean="0"/>
              <a:t>. </a:t>
            </a:r>
          </a:p>
          <a:p>
            <a:pPr eaLnBrk="1" hangingPunct="1"/>
            <a:r>
              <a:rPr lang="en-US" err="1" smtClean="0"/>
              <a:t>Landunits</a:t>
            </a:r>
            <a:r>
              <a:rPr lang="en-US" smtClean="0"/>
              <a:t> are glacier, wetland, vegetated, lake, and now urban.  Beneath the vegetated landunit is at least one soil type.  Plant functional types then share this soil type and the energy and water budgets associated with this.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2BB0BA86-E7B8-4DE3-9049-5CDE50CA6358}" type="slidenum">
              <a:rPr lang="en-AU" smtClean="0">
                <a:solidFill>
                  <a:prstClr val="black"/>
                </a:solidFill>
                <a:latin typeface="Gill Sans MT"/>
              </a:rPr>
              <a:pPr/>
              <a:t>24</a:t>
            </a:fld>
            <a:endParaRPr lang="en-AU" dirty="0" smtClean="0">
              <a:solidFill>
                <a:prstClr val="black"/>
              </a:solidFill>
              <a:latin typeface="Gill Sans MT"/>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xfrm>
            <a:off x="701040" y="4415791"/>
            <a:ext cx="5608320" cy="4183380"/>
          </a:xfrm>
          <a:noFill/>
          <a:ln/>
        </p:spPr>
        <p:txBody>
          <a:bodyPr/>
          <a:lstStyle/>
          <a:p>
            <a:pPr eaLnBrk="1" hangingPunct="1"/>
            <a:r>
              <a:rPr lang="en-US" smtClean="0"/>
              <a:t>This is a schematic of the </a:t>
            </a:r>
            <a:r>
              <a:rPr lang="en-US" err="1" smtClean="0"/>
              <a:t>subgrid</a:t>
            </a:r>
            <a:r>
              <a:rPr lang="en-US" smtClean="0"/>
              <a:t> structure of the land model.  There are four distinct </a:t>
            </a:r>
            <a:r>
              <a:rPr lang="en-US" err="1" smtClean="0"/>
              <a:t>heirarchies</a:t>
            </a:r>
            <a:r>
              <a:rPr lang="en-US" smtClean="0"/>
              <a:t> in the model.  There is the </a:t>
            </a:r>
            <a:r>
              <a:rPr lang="en-US" err="1" smtClean="0"/>
              <a:t>gridcell</a:t>
            </a:r>
            <a:r>
              <a:rPr lang="en-US" smtClean="0"/>
              <a:t> level.  A </a:t>
            </a:r>
            <a:r>
              <a:rPr lang="en-US" err="1" smtClean="0"/>
              <a:t>gridcell</a:t>
            </a:r>
            <a:r>
              <a:rPr lang="en-US" smtClean="0"/>
              <a:t> is divided up into </a:t>
            </a:r>
            <a:r>
              <a:rPr lang="en-US" err="1" smtClean="0"/>
              <a:t>landunits</a:t>
            </a:r>
            <a:r>
              <a:rPr lang="en-US" smtClean="0"/>
              <a:t>, columns, and plant functional types or </a:t>
            </a:r>
            <a:r>
              <a:rPr lang="en-US" err="1" smtClean="0"/>
              <a:t>pfts</a:t>
            </a:r>
            <a:r>
              <a:rPr lang="en-US" smtClean="0"/>
              <a:t>. </a:t>
            </a:r>
          </a:p>
          <a:p>
            <a:pPr eaLnBrk="1" hangingPunct="1"/>
            <a:r>
              <a:rPr lang="en-US" err="1" smtClean="0"/>
              <a:t>Landunits</a:t>
            </a:r>
            <a:r>
              <a:rPr lang="en-US" smtClean="0"/>
              <a:t> are glacier, wetland, vegetated, lake, and now urban.  Beneath the vegetated landunit is at least one soil type.  Plant functional types then share this soil type and the energy and water budgets associated with this.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4FC8A1-31CD-4056-812B-5B60F6181B66}" type="slidenum">
              <a:rPr lang="en-US"/>
              <a:pPr/>
              <a:t>25</a:t>
            </a:fld>
            <a:endParaRPr lang="en-US"/>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p:txBody>
          <a:bodyPr/>
          <a:lstStyle/>
          <a:p>
            <a:r>
              <a:rPr lang="en-US" dirty="0" smtClean="0"/>
              <a:t>Large number of parameters associated with each PFT. </a:t>
            </a:r>
          </a:p>
          <a:p>
            <a:r>
              <a:rPr lang="en-US" dirty="0" smtClean="0"/>
              <a:t>Optical, fire, morphological, and photosynthetic parameters.</a:t>
            </a:r>
          </a:p>
          <a:p>
            <a:r>
              <a:rPr lang="en-US" dirty="0" smtClean="0"/>
              <a:t>If the carbon-nitrogen model is active, there are over 40 parameters for each PFT.</a:t>
            </a:r>
          </a:p>
          <a:p>
            <a:r>
              <a:rPr lang="en-US" dirty="0" smtClean="0"/>
              <a:t>Some of these we know pretty well from observation.  For example, in the SP or satellite version of the model, leaf and stem area index are estimated from MODIS.</a:t>
            </a:r>
          </a:p>
          <a:p>
            <a:r>
              <a:rPr lang="en-US" dirty="0" smtClean="0"/>
              <a:t>Some are more an educated guess.  So a lot of uncertainty in the land model is associated with these parameters.</a:t>
            </a:r>
          </a:p>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2BB0BA86-E7B8-4DE3-9049-5CDE50CA6358}" type="slidenum">
              <a:rPr lang="en-AU" smtClean="0">
                <a:solidFill>
                  <a:prstClr val="black"/>
                </a:solidFill>
                <a:latin typeface="Gill Sans MT"/>
              </a:rPr>
              <a:pPr/>
              <a:t>26</a:t>
            </a:fld>
            <a:endParaRPr lang="en-AU" dirty="0" smtClean="0">
              <a:solidFill>
                <a:prstClr val="black"/>
              </a:solidFill>
              <a:latin typeface="Gill Sans MT"/>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xfrm>
            <a:off x="701040" y="4415791"/>
            <a:ext cx="5608320" cy="4183380"/>
          </a:xfrm>
          <a:noFill/>
          <a:ln/>
        </p:spPr>
        <p:txBody>
          <a:bodyPr/>
          <a:lstStyle/>
          <a:p>
            <a:pPr eaLnBrk="1" hangingPunct="1"/>
            <a:r>
              <a:rPr lang="en-US" smtClean="0"/>
              <a:t>This is a schematic of the </a:t>
            </a:r>
            <a:r>
              <a:rPr lang="en-US" err="1" smtClean="0"/>
              <a:t>subgrid</a:t>
            </a:r>
            <a:r>
              <a:rPr lang="en-US" smtClean="0"/>
              <a:t> structure of the land model.  There are four distinct </a:t>
            </a:r>
            <a:r>
              <a:rPr lang="en-US" err="1" smtClean="0"/>
              <a:t>heirarchies</a:t>
            </a:r>
            <a:r>
              <a:rPr lang="en-US" smtClean="0"/>
              <a:t> in the model.  There is the </a:t>
            </a:r>
            <a:r>
              <a:rPr lang="en-US" err="1" smtClean="0"/>
              <a:t>gridcell</a:t>
            </a:r>
            <a:r>
              <a:rPr lang="en-US" smtClean="0"/>
              <a:t> level.  A </a:t>
            </a:r>
            <a:r>
              <a:rPr lang="en-US" err="1" smtClean="0"/>
              <a:t>gridcell</a:t>
            </a:r>
            <a:r>
              <a:rPr lang="en-US" smtClean="0"/>
              <a:t> is divided up into </a:t>
            </a:r>
            <a:r>
              <a:rPr lang="en-US" err="1" smtClean="0"/>
              <a:t>landunits</a:t>
            </a:r>
            <a:r>
              <a:rPr lang="en-US" smtClean="0"/>
              <a:t>, columns, and plant functional types or </a:t>
            </a:r>
            <a:r>
              <a:rPr lang="en-US" err="1" smtClean="0"/>
              <a:t>pfts</a:t>
            </a:r>
            <a:r>
              <a:rPr lang="en-US" smtClean="0"/>
              <a:t>. </a:t>
            </a:r>
          </a:p>
          <a:p>
            <a:pPr eaLnBrk="1" hangingPunct="1"/>
            <a:r>
              <a:rPr lang="en-US" err="1" smtClean="0"/>
              <a:t>Landunits</a:t>
            </a:r>
            <a:r>
              <a:rPr lang="en-US" smtClean="0"/>
              <a:t> are glacier, wetland, vegetated, lake, and now urban.  Beneath the vegetated landunit is at least one soil type.  Plant functional types then share this soil type and the energy and water budgets associated with this.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05EDD2BA-D849-40C9-ABD0-19132DD73074}" type="slidenum">
              <a:rPr lang="en-US">
                <a:solidFill>
                  <a:prstClr val="black"/>
                </a:solidFill>
              </a:rPr>
              <a:pPr/>
              <a:t>27</a:t>
            </a:fld>
            <a:endParaRPr lang="en-US">
              <a:solidFill>
                <a:prstClr val="black"/>
              </a:solidFill>
            </a:endParaRPr>
          </a:p>
        </p:txBody>
      </p:sp>
      <p:sp>
        <p:nvSpPr>
          <p:cNvPr id="94211" name="Rectangle 2"/>
          <p:cNvSpPr>
            <a:spLocks noGrp="1" noRot="1" noChangeAspect="1" noChangeArrowheads="1" noTextEdit="1"/>
          </p:cNvSpPr>
          <p:nvPr>
            <p:ph type="sldImg"/>
          </p:nvPr>
        </p:nvSpPr>
        <p:spPr>
          <a:xfrm>
            <a:off x="1181100" y="698500"/>
            <a:ext cx="4648200" cy="3486150"/>
          </a:xfrm>
          <a:ln/>
        </p:spPr>
      </p:sp>
      <p:sp>
        <p:nvSpPr>
          <p:cNvPr id="94212" name="Rectangle 3"/>
          <p:cNvSpPr>
            <a:spLocks noGrp="1" noChangeArrowheads="1"/>
          </p:cNvSpPr>
          <p:nvPr>
            <p:ph type="body" idx="1"/>
          </p:nvPr>
        </p:nvSpPr>
        <p:spPr>
          <a:noFill/>
          <a:ln/>
        </p:spPr>
        <p:txBody>
          <a:bodyPr/>
          <a:lstStyle/>
          <a:p>
            <a:pPr eaLnBrk="1" hangingPunct="1"/>
            <a:r>
              <a:rPr lang="en-US" dirty="0" smtClean="0"/>
              <a:t>So runoff and evaporation vary non-linearly with soil moisture, plus soil moisture is very heterogeneous.</a:t>
            </a:r>
          </a:p>
          <a:p>
            <a:pPr eaLnBrk="1" hangingPunct="1"/>
            <a:r>
              <a:rPr lang="en-US" dirty="0" smtClean="0"/>
              <a:t>This is an exaggerated example of what a single grid cell in our model could actually look like.</a:t>
            </a:r>
          </a:p>
          <a:p>
            <a:pPr eaLnBrk="1" hangingPunct="1"/>
            <a:r>
              <a:rPr lang="en-US" dirty="0" smtClean="0"/>
              <a:t>A major control on soil moisture heterogeneity and thus runoff is topography.</a:t>
            </a:r>
          </a:p>
          <a:p>
            <a:pPr eaLnBrk="1" hangingPunct="1"/>
            <a:r>
              <a:rPr lang="en-US" dirty="0" smtClean="0"/>
              <a:t>Lowland soils tend to be zones of high soil moisture content, while upland soils tend to be progressively drier.</a:t>
            </a:r>
          </a:p>
          <a:p>
            <a:pPr eaLnBrk="1" hangingPunct="1"/>
            <a:r>
              <a:rPr lang="en-US" dirty="0" smtClean="0"/>
              <a:t>So somehow need to represent this kind of a surface in the model through a sub-grid parameterization.</a:t>
            </a:r>
          </a:p>
          <a:p>
            <a:pPr eaLnBrk="1" hangingPunct="1"/>
            <a:r>
              <a:rPr lang="en-US" dirty="0" smtClean="0"/>
              <a:t>So we try to represent three types of runoff:</a:t>
            </a:r>
          </a:p>
          <a:p>
            <a:pPr eaLnBrk="1" hangingPunct="1"/>
            <a:r>
              <a:rPr lang="en-US" dirty="0" smtClean="0"/>
              <a:t> Infiltration excess – so even though the soil may not be saturated, precipitation may be falling at a rate that exceeds the rate at which the soil can accept the water.</a:t>
            </a:r>
          </a:p>
          <a:p>
            <a:pPr eaLnBrk="1" hangingPunct="1"/>
            <a:r>
              <a:rPr lang="en-US" dirty="0" smtClean="0"/>
              <a:t>Saturation excess – where basically everything runs off.</a:t>
            </a:r>
          </a:p>
          <a:p>
            <a:pPr eaLnBrk="1" hangingPunct="1"/>
            <a:r>
              <a:rPr lang="en-US" dirty="0" err="1" smtClean="0"/>
              <a:t>Baseflow</a:t>
            </a:r>
            <a:r>
              <a:rPr lang="en-US" dirty="0" smtClean="0"/>
              <a:t> – what is happening below the water table.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05EDD2BA-D849-40C9-ABD0-19132DD73074}" type="slidenum">
              <a:rPr lang="en-US">
                <a:solidFill>
                  <a:prstClr val="black"/>
                </a:solidFill>
              </a:rPr>
              <a:pPr/>
              <a:t>28</a:t>
            </a:fld>
            <a:endParaRPr lang="en-US">
              <a:solidFill>
                <a:prstClr val="black"/>
              </a:solidFill>
            </a:endParaRPr>
          </a:p>
        </p:txBody>
      </p:sp>
      <p:sp>
        <p:nvSpPr>
          <p:cNvPr id="94211" name="Rectangle 2"/>
          <p:cNvSpPr>
            <a:spLocks noGrp="1" noRot="1" noChangeAspect="1" noChangeArrowheads="1" noTextEdit="1"/>
          </p:cNvSpPr>
          <p:nvPr>
            <p:ph type="sldImg"/>
          </p:nvPr>
        </p:nvSpPr>
        <p:spPr>
          <a:xfrm>
            <a:off x="1168400" y="697230"/>
            <a:ext cx="4673600" cy="3486150"/>
          </a:xfrm>
          <a:ln/>
        </p:spPr>
      </p:sp>
      <p:sp>
        <p:nvSpPr>
          <p:cNvPr id="942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p:spPr>
      </p:sp>
      <p:sp>
        <p:nvSpPr>
          <p:cNvPr id="92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Snow on lake?  </a:t>
            </a:r>
          </a:p>
        </p:txBody>
      </p:sp>
      <p:sp>
        <p:nvSpPr>
          <p:cNvPr id="9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93B7787-EFD7-4C91-B239-3FB1C75D8C5C}" type="slidenum">
              <a:rPr lang="en-US">
                <a:solidFill>
                  <a:prstClr val="black"/>
                </a:solidFill>
              </a:rPr>
              <a:pPr/>
              <a:t>29</a:t>
            </a:fld>
            <a:endParaRPr 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for example</a:t>
            </a:r>
            <a:r>
              <a:rPr lang="en-US" dirty="0" smtClean="0"/>
              <a:t>, this is for a simulation that runs from 1850 to 2005 with prescribed </a:t>
            </a:r>
            <a:r>
              <a:rPr lang="en-US" dirty="0" err="1" smtClean="0"/>
              <a:t>landcover</a:t>
            </a:r>
            <a:r>
              <a:rPr lang="en-US" dirty="0" smtClean="0"/>
              <a:t> change.</a:t>
            </a:r>
          </a:p>
          <a:p>
            <a:r>
              <a:rPr lang="en-US" dirty="0" smtClean="0"/>
              <a:t>These plots are showing the </a:t>
            </a:r>
            <a:r>
              <a:rPr lang="en-US" dirty="0"/>
              <a:t>changes in fractional cover of trees and crops </a:t>
            </a:r>
            <a:r>
              <a:rPr lang="en-US" dirty="0" smtClean="0"/>
              <a:t>for 2005 minus 1850. </a:t>
            </a:r>
            <a:endParaRPr lang="en-US" dirty="0"/>
          </a:p>
          <a:p>
            <a:r>
              <a:rPr lang="en-US" dirty="0"/>
              <a:t>We can clearly see deforestation </a:t>
            </a:r>
            <a:r>
              <a:rPr lang="en-US" dirty="0" smtClean="0"/>
              <a:t>and increase in crop cover over most of the land surface although there is some farm abandonment and reforestation </a:t>
            </a:r>
            <a:r>
              <a:rPr lang="en-US" dirty="0"/>
              <a:t>in the Eastern U.S. and Western Europe</a:t>
            </a:r>
            <a:r>
              <a:rPr lang="en-US" dirty="0" smtClean="0"/>
              <a:t>.</a:t>
            </a:r>
          </a:p>
          <a:p>
            <a:r>
              <a:rPr lang="en-US" dirty="0" smtClean="0"/>
              <a:t>We can also see extensive wood harvest has occurred in Europe and Southeast U.S.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FAAEABC-9D0B-4CBD-A6FA-9F7286B26EBE}" type="slidenum">
              <a:rPr lang="en-AU" smtClean="0"/>
              <a:pPr>
                <a:defRPr/>
              </a:pPr>
              <a:t>30</a:t>
            </a:fld>
            <a:endParaRPr lang="en-AU"/>
          </a:p>
        </p:txBody>
      </p:sp>
    </p:spTree>
    <p:extLst>
      <p:ext uri="{BB962C8B-B14F-4D97-AF65-F5344CB8AC3E}">
        <p14:creationId xmlns:p14="http://schemas.microsoft.com/office/powerpoint/2010/main" val="691532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p:spPr>
      </p:sp>
      <p:sp>
        <p:nvSpPr>
          <p:cNvPr id="92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A development in CLM related to PFTs is that we can now represent changes in these over time.</a:t>
            </a:r>
          </a:p>
          <a:p>
            <a:pPr>
              <a:spcBef>
                <a:spcPct val="0"/>
              </a:spcBef>
            </a:pPr>
            <a:r>
              <a:rPr lang="en-US" dirty="0" smtClean="0"/>
              <a:t>For instance we can represent removal of trees (deforestation) for crops by changing the fractional covers of PFT over time.  This is done by reading in a dataset every year that contains the fractional covers of the PFTS.  These weights are then interpolated in time to the model time step.  </a:t>
            </a:r>
          </a:p>
          <a:p>
            <a:pPr>
              <a:spcBef>
                <a:spcPct val="0"/>
              </a:spcBef>
            </a:pPr>
            <a:r>
              <a:rPr lang="en-US" dirty="0" smtClean="0"/>
              <a:t>We can now also account for wood harvest, the conversion of wood to, e.g., paper products, which removes carbon stock.</a:t>
            </a:r>
          </a:p>
        </p:txBody>
      </p:sp>
      <p:sp>
        <p:nvSpPr>
          <p:cNvPr id="9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93B7787-EFD7-4C91-B239-3FB1C75D8C5C}" type="slidenum">
              <a:rPr lang="en-US"/>
              <a:pPr/>
              <a:t>31</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6C7A29-5179-4C49-9561-05695AE8926C}" type="slidenum">
              <a:rPr lang="en-US">
                <a:solidFill>
                  <a:prstClr val="black"/>
                </a:solidFill>
                <a:latin typeface="Calibri"/>
              </a:rPr>
              <a:pPr/>
              <a:t>32</a:t>
            </a:fld>
            <a:endParaRPr lang="en-US">
              <a:solidFill>
                <a:prstClr val="black"/>
              </a:solidFill>
              <a:latin typeface="Calibri"/>
            </a:endParaRPr>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are some example of some of the dramatic changes occurring over land.</a:t>
            </a:r>
          </a:p>
          <a:p>
            <a:r>
              <a:rPr lang="en-US" dirty="0" smtClean="0"/>
              <a:t>A documented increase in Arctic vegetation, growing season getting longer.</a:t>
            </a:r>
          </a:p>
          <a:p>
            <a:r>
              <a:rPr lang="en-US" dirty="0" smtClean="0"/>
              <a:t>Field study in Sweden, green is permafrost close to surface, shows how significantly permafrost has degraded over just 10 years.</a:t>
            </a:r>
          </a:p>
          <a:p>
            <a:r>
              <a:rPr lang="en-US" dirty="0" smtClean="0"/>
              <a:t>Deforestation which is human caused and has serious implications for climate and ecosystem services.</a:t>
            </a:r>
          </a:p>
          <a:p>
            <a:r>
              <a:rPr lang="en-US" dirty="0" smtClean="0"/>
              <a:t>There are also indications that snow cover has been decreasing in recent years (record low in 2010).</a:t>
            </a:r>
          </a:p>
        </p:txBody>
      </p:sp>
      <p:sp>
        <p:nvSpPr>
          <p:cNvPr id="4" name="Slide Number Placeholder 3"/>
          <p:cNvSpPr>
            <a:spLocks noGrp="1"/>
          </p:cNvSpPr>
          <p:nvPr>
            <p:ph type="sldNum" sz="quarter" idx="10"/>
          </p:nvPr>
        </p:nvSpPr>
        <p:spPr/>
        <p:txBody>
          <a:bodyPr/>
          <a:lstStyle/>
          <a:p>
            <a:pPr>
              <a:defRPr/>
            </a:pPr>
            <a:fld id="{CFAAEABC-9D0B-4CBD-A6FA-9F7286B26EBE}" type="slidenum">
              <a:rPr lang="en-AU" smtClean="0"/>
              <a:pPr>
                <a:defRPr/>
              </a:pPr>
              <a:t>3</a:t>
            </a:fld>
            <a:endParaRPr lang="en-AU"/>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6C7A29-5179-4C49-9561-05695AE8926C}" type="slidenum">
              <a:rPr lang="en-US">
                <a:solidFill>
                  <a:prstClr val="black"/>
                </a:solidFill>
                <a:latin typeface="Calibri"/>
              </a:rPr>
              <a:pPr/>
              <a:t>33</a:t>
            </a:fld>
            <a:endParaRPr lang="en-US">
              <a:solidFill>
                <a:prstClr val="black"/>
              </a:solidFill>
              <a:latin typeface="Calibri"/>
            </a:endParaRPr>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F90C8E-F4E7-4C67-8E72-C7DB3538DA54}" type="slidenum">
              <a:rPr lang="en-US" smtClean="0">
                <a:solidFill>
                  <a:prstClr val="black"/>
                </a:solidFill>
                <a:latin typeface="Gill Sans MT"/>
              </a:rPr>
              <a:pPr/>
              <a:t>34</a:t>
            </a:fld>
            <a:endParaRPr lang="en-US" dirty="0">
              <a:solidFill>
                <a:prstClr val="black"/>
              </a:solidFill>
              <a:latin typeface="Gill Sans MT"/>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F90C8E-F4E7-4C67-8E72-C7DB3538DA54}" type="slidenum">
              <a:rPr lang="en-US" smtClean="0">
                <a:solidFill>
                  <a:prstClr val="black"/>
                </a:solidFill>
                <a:latin typeface="Gill Sans MT"/>
              </a:rPr>
              <a:pPr/>
              <a:t>35</a:t>
            </a:fld>
            <a:endParaRPr lang="en-US" dirty="0">
              <a:solidFill>
                <a:prstClr val="black"/>
              </a:solidFill>
              <a:latin typeface="Gill Sans MT"/>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Climate</a:t>
            </a:r>
            <a:r>
              <a:rPr lang="en-US" baseline="0" dirty="0" smtClean="0"/>
              <a:t> envelopes. Simplistic view of vegetation distribution.  If climate changes, plants necessarily die.</a:t>
            </a:r>
          </a:p>
          <a:p>
            <a:endParaRPr lang="en-US" baseline="0" dirty="0" smtClean="0"/>
          </a:p>
          <a:p>
            <a:r>
              <a:rPr lang="en-US" dirty="0" smtClean="0"/>
              <a:t>Introduce</a:t>
            </a:r>
            <a:r>
              <a:rPr lang="en-US" baseline="0" dirty="0" smtClean="0"/>
              <a:t> many types of trees into the model with a range of plant traits and then let them compete.  Plants whose strategy it is to conserve water (drought tolerant) do better than those that aim to produce biomass.  Work in progress, but will provide a much more stable and defensible analysis of SW forest vulnerability.</a:t>
            </a:r>
          </a:p>
          <a:p>
            <a:endParaRPr lang="en-US" baseline="0" dirty="0" smtClean="0"/>
          </a:p>
          <a:p>
            <a:r>
              <a:rPr lang="en-US" dirty="0" smtClean="0"/>
              <a:t>Leaf water</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536AD089-1B97-1148-B788-3DE278CAE531}" type="slidenum">
              <a:rPr lang="en-US" smtClean="0">
                <a:solidFill>
                  <a:prstClr val="black"/>
                </a:solidFill>
                <a:latin typeface="Gill Sans MT"/>
              </a:rPr>
              <a:pPr/>
              <a:t>36</a:t>
            </a:fld>
            <a:endParaRPr lang="en-US" dirty="0">
              <a:solidFill>
                <a:prstClr val="black"/>
              </a:solidFill>
              <a:latin typeface="Gill Sans MT"/>
            </a:endParaRPr>
          </a:p>
        </p:txBody>
      </p:sp>
    </p:spTree>
    <p:extLst>
      <p:ext uri="{BB962C8B-B14F-4D97-AF65-F5344CB8AC3E}">
        <p14:creationId xmlns:p14="http://schemas.microsoft.com/office/powerpoint/2010/main" val="14390988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4" name="Shape 134"/>
          <p:cNvSpPr txBox="1">
            <a:spLocks noGrp="1"/>
          </p:cNvSpPr>
          <p:nvPr>
            <p:ph type="body" idx="1"/>
          </p:nvPr>
        </p:nvSpPr>
        <p:spPr>
          <a:xfrm>
            <a:off x="701040" y="4473893"/>
            <a:ext cx="5608320" cy="3660610"/>
          </a:xfrm>
          <a:prstGeom prst="rect">
            <a:avLst/>
          </a:prstGeom>
          <a:noFill/>
          <a:ln>
            <a:noFill/>
          </a:ln>
        </p:spPr>
        <p:txBody>
          <a:bodyPr lIns="93162" tIns="46568" rIns="93162" bIns="46568" anchor="t" anchorCtr="0">
            <a:noAutofit/>
          </a:bodyPr>
          <a:lstStyle/>
          <a:p>
            <a:pPr>
              <a:spcBef>
                <a:spcPts val="0"/>
              </a:spcBef>
              <a:buSzPct val="25000"/>
            </a:pPr>
            <a:endParaRPr lang="en" dirty="0">
              <a:solidFill>
                <a:schemeClr val="dk1"/>
              </a:solidFill>
              <a:latin typeface="Calibri"/>
              <a:ea typeface="Calibri"/>
              <a:cs typeface="Calibri"/>
              <a:sym typeface="Calibri"/>
            </a:endParaRPr>
          </a:p>
        </p:txBody>
      </p:sp>
      <p:sp>
        <p:nvSpPr>
          <p:cNvPr id="135" name="Shape 135"/>
          <p:cNvSpPr txBox="1">
            <a:spLocks noGrp="1"/>
          </p:cNvSpPr>
          <p:nvPr>
            <p:ph type="sldNum" idx="12"/>
          </p:nvPr>
        </p:nvSpPr>
        <p:spPr>
          <a:xfrm>
            <a:off x="3970937" y="8829967"/>
            <a:ext cx="3037840" cy="466345"/>
          </a:xfrm>
          <a:prstGeom prst="rect">
            <a:avLst/>
          </a:prstGeom>
          <a:noFill/>
          <a:ln>
            <a:noFill/>
          </a:ln>
        </p:spPr>
        <p:txBody>
          <a:bodyPr lIns="93162" tIns="46568" rIns="93162" bIns="46568" anchor="b" anchorCtr="0">
            <a:noAutofit/>
          </a:bodyPr>
          <a:lstStyle/>
          <a:p>
            <a:pPr>
              <a:buSzPct val="25000"/>
            </a:pPr>
            <a:fld id="{00000000-1234-1234-1234-123412341234}" type="slidenum">
              <a:rPr lang="en">
                <a:solidFill>
                  <a:prstClr val="black"/>
                </a:solidFill>
                <a:latin typeface="Calibri"/>
                <a:ea typeface="Calibri"/>
                <a:cs typeface="Calibri"/>
                <a:sym typeface="Calibri"/>
              </a:rPr>
              <a:pPr>
                <a:buSzPct val="25000"/>
              </a:pPr>
              <a:t>37</a:t>
            </a:fld>
            <a:endParaRPr lang="en">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16595824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1" name="Shape 171"/>
          <p:cNvSpPr txBox="1">
            <a:spLocks noGrp="1"/>
          </p:cNvSpPr>
          <p:nvPr>
            <p:ph type="body" idx="1"/>
          </p:nvPr>
        </p:nvSpPr>
        <p:spPr>
          <a:xfrm>
            <a:off x="701040" y="4473893"/>
            <a:ext cx="5608320" cy="3660610"/>
          </a:xfrm>
          <a:prstGeom prst="rect">
            <a:avLst/>
          </a:prstGeom>
          <a:noFill/>
          <a:ln>
            <a:noFill/>
          </a:ln>
        </p:spPr>
        <p:txBody>
          <a:bodyPr lIns="93162" tIns="46568" rIns="93162" bIns="46568" anchor="t" anchorCtr="0">
            <a:noAutofit/>
          </a:bodyPr>
          <a:lstStyle/>
          <a:p>
            <a:pPr>
              <a:spcBef>
                <a:spcPts val="0"/>
              </a:spcBef>
            </a:pPr>
            <a:endParaRPr dirty="0">
              <a:solidFill>
                <a:schemeClr val="dk1"/>
              </a:solidFill>
              <a:latin typeface="Calibri"/>
              <a:ea typeface="Calibri"/>
              <a:cs typeface="Calibri"/>
              <a:sym typeface="Calibri"/>
            </a:endParaRPr>
          </a:p>
        </p:txBody>
      </p:sp>
      <p:sp>
        <p:nvSpPr>
          <p:cNvPr id="172" name="Shape 172"/>
          <p:cNvSpPr txBox="1">
            <a:spLocks noGrp="1"/>
          </p:cNvSpPr>
          <p:nvPr>
            <p:ph type="sldNum" idx="12"/>
          </p:nvPr>
        </p:nvSpPr>
        <p:spPr>
          <a:xfrm>
            <a:off x="3970937" y="8829967"/>
            <a:ext cx="3037840" cy="466345"/>
          </a:xfrm>
          <a:prstGeom prst="rect">
            <a:avLst/>
          </a:prstGeom>
          <a:noFill/>
          <a:ln>
            <a:noFill/>
          </a:ln>
        </p:spPr>
        <p:txBody>
          <a:bodyPr lIns="93162" tIns="46568" rIns="93162" bIns="46568" anchor="b" anchorCtr="0">
            <a:noAutofit/>
          </a:bodyPr>
          <a:lstStyle/>
          <a:p>
            <a:pPr>
              <a:buSzPct val="25000"/>
            </a:pPr>
            <a:fld id="{00000000-1234-1234-1234-123412341234}" type="slidenum">
              <a:rPr lang="en">
                <a:solidFill>
                  <a:prstClr val="black"/>
                </a:solidFill>
                <a:latin typeface="Calibri"/>
                <a:ea typeface="Calibri"/>
                <a:cs typeface="Calibri"/>
                <a:sym typeface="Calibri"/>
              </a:rPr>
              <a:pPr>
                <a:buSzPct val="25000"/>
              </a:pPr>
              <a:t>38</a:t>
            </a:fld>
            <a:endParaRPr lang="en">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29376668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6C7A29-5179-4C49-9561-05695AE8926C}" type="slidenum">
              <a:rPr lang="en-US">
                <a:solidFill>
                  <a:prstClr val="black"/>
                </a:solidFill>
                <a:latin typeface="Calibri"/>
              </a:rPr>
              <a:pPr/>
              <a:t>39</a:t>
            </a:fld>
            <a:endParaRPr lang="en-US">
              <a:solidFill>
                <a:prstClr val="black"/>
              </a:solidFill>
              <a:latin typeface="Calibri"/>
            </a:endParaRPr>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6C7A29-5179-4C49-9561-05695AE8926C}" type="slidenum">
              <a:rPr lang="en-US">
                <a:solidFill>
                  <a:prstClr val="black"/>
                </a:solidFill>
                <a:latin typeface="Calibri"/>
              </a:rPr>
              <a:pPr/>
              <a:t>40</a:t>
            </a:fld>
            <a:endParaRPr lang="en-US">
              <a:solidFill>
                <a:prstClr val="black"/>
              </a:solidFill>
              <a:latin typeface="Calibri"/>
            </a:endParaRPr>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FAAEABC-9D0B-4CBD-A6FA-9F7286B26EBE}" type="slidenum">
              <a:rPr lang="en-AU" smtClean="0">
                <a:solidFill>
                  <a:prstClr val="black"/>
                </a:solidFill>
              </a:rPr>
              <a:pPr>
                <a:defRPr/>
              </a:pPr>
              <a:t>41</a:t>
            </a:fld>
            <a:endParaRPr lang="en-AU">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some design constraints and philosophies we try to follow.</a:t>
            </a:r>
          </a:p>
          <a:p>
            <a:r>
              <a:rPr lang="en-US" dirty="0" smtClean="0"/>
              <a:t>First, …</a:t>
            </a:r>
          </a:p>
          <a:p>
            <a:r>
              <a:rPr lang="en-US" dirty="0" smtClean="0"/>
              <a:t>Second, …</a:t>
            </a:r>
          </a:p>
          <a:p>
            <a:r>
              <a:rPr lang="en-US" dirty="0" smtClean="0"/>
              <a:t>Can’t gain or lose energy or mass in the system.  There are numerous checks for energy and mass conservation throughout the model.</a:t>
            </a:r>
          </a:p>
          <a:p>
            <a:r>
              <a:rPr lang="en-US" dirty="0" smtClean="0"/>
              <a:t>Process level modeling versus empirical modeling.  We try to apply fundamental process-level equations and models to our modeling.</a:t>
            </a:r>
            <a:endParaRPr lang="en-US" dirty="0"/>
          </a:p>
        </p:txBody>
      </p:sp>
      <p:sp>
        <p:nvSpPr>
          <p:cNvPr id="4" name="Slide Number Placeholder 3"/>
          <p:cNvSpPr>
            <a:spLocks noGrp="1"/>
          </p:cNvSpPr>
          <p:nvPr>
            <p:ph type="sldNum" sz="quarter" idx="10"/>
          </p:nvPr>
        </p:nvSpPr>
        <p:spPr/>
        <p:txBody>
          <a:bodyPr/>
          <a:lstStyle/>
          <a:p>
            <a:pPr>
              <a:defRPr/>
            </a:pPr>
            <a:fld id="{CFAAEABC-9D0B-4CBD-A6FA-9F7286B26EBE}" type="slidenum">
              <a:rPr lang="en-AU" smtClean="0"/>
              <a:pPr>
                <a:defRPr/>
              </a:pPr>
              <a:t>43</a:t>
            </a:fld>
            <a:endParaRPr lang="en-AU"/>
          </a:p>
        </p:txBody>
      </p:sp>
    </p:spTree>
    <p:extLst>
      <p:ext uri="{BB962C8B-B14F-4D97-AF65-F5344CB8AC3E}">
        <p14:creationId xmlns:p14="http://schemas.microsoft.com/office/powerpoint/2010/main" val="3692384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Climate</a:t>
            </a:r>
            <a:r>
              <a:rPr lang="en-US" baseline="0" dirty="0" smtClean="0"/>
              <a:t> envelopes. Simplistic view of vegetation distribution.  If climate changes, plants necessarily die.</a:t>
            </a:r>
          </a:p>
          <a:p>
            <a:endParaRPr lang="en-US" baseline="0" dirty="0" smtClean="0"/>
          </a:p>
          <a:p>
            <a:r>
              <a:rPr lang="en-US" dirty="0" smtClean="0"/>
              <a:t>Introduce</a:t>
            </a:r>
            <a:r>
              <a:rPr lang="en-US" baseline="0" dirty="0" smtClean="0"/>
              <a:t> many types of trees into the model with a range of plant traits and then let them compete.  Plants whose strategy it is to conserve water (drought tolerant) do better than those that aim to produce biomass.  Work in progress, but will provide a much more stable and defensible analysis of SW forest vulnerability.</a:t>
            </a:r>
          </a:p>
          <a:p>
            <a:endParaRPr lang="en-US" baseline="0" dirty="0" smtClean="0"/>
          </a:p>
          <a:p>
            <a:r>
              <a:rPr lang="en-US" dirty="0" smtClean="0"/>
              <a:t>Leaf water</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536AD089-1B97-1148-B788-3DE278CAE531}" type="slidenum">
              <a:rPr lang="en-US" smtClean="0">
                <a:solidFill>
                  <a:prstClr val="black"/>
                </a:solidFill>
                <a:latin typeface="Gill Sans MT"/>
              </a:rPr>
              <a:pPr/>
              <a:t>5</a:t>
            </a:fld>
            <a:endParaRPr lang="en-US" dirty="0">
              <a:solidFill>
                <a:prstClr val="black"/>
              </a:solidFill>
              <a:latin typeface="Gill Sans MT"/>
            </a:endParaRPr>
          </a:p>
        </p:txBody>
      </p:sp>
    </p:spTree>
    <p:extLst>
      <p:ext uri="{BB962C8B-B14F-4D97-AF65-F5344CB8AC3E}">
        <p14:creationId xmlns:p14="http://schemas.microsoft.com/office/powerpoint/2010/main" val="14390988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D27A1F-DA11-47CE-9A22-9BCE9F7A3EF6}" type="slidenum">
              <a:rPr lang="en-US"/>
              <a:pPr/>
              <a:t>44</a:t>
            </a:fld>
            <a:endParaRPr lang="en-US"/>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p:txBody>
          <a:bodyPr/>
          <a:lstStyle/>
          <a:p>
            <a:r>
              <a:rPr lang="en-US" dirty="0" smtClean="0"/>
              <a:t>In a more practical quantitative sense, the role of CLM in CESM is to provide certain quantities to the atmosphere…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D27A1F-DA11-47CE-9A22-9BCE9F7A3EF6}" type="slidenum">
              <a:rPr lang="en-US"/>
              <a:pPr/>
              <a:t>45</a:t>
            </a:fld>
            <a:endParaRPr lang="en-US"/>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p:txBody>
          <a:bodyPr/>
          <a:lstStyle/>
          <a:p>
            <a:r>
              <a:rPr lang="en-US" dirty="0" smtClean="0"/>
              <a:t>In order to do this, the land model needs certain quantities from the atmosphere.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6AAACB-91C3-42F6-8DE7-53A1CC4CC604}" type="slidenum">
              <a:rPr lang="en-US">
                <a:solidFill>
                  <a:prstClr val="black"/>
                </a:solidFill>
              </a:rPr>
              <a:pPr/>
              <a:t>46</a:t>
            </a:fld>
            <a:endParaRPr lang="en-US">
              <a:solidFill>
                <a:prstClr val="black"/>
              </a:solidFill>
            </a:endParaRPr>
          </a:p>
        </p:txBody>
      </p:sp>
      <p:sp>
        <p:nvSpPr>
          <p:cNvPr id="392194" name="Rectangle 2"/>
          <p:cNvSpPr>
            <a:spLocks noGrp="1" noRot="1" noChangeAspect="1" noChangeArrowheads="1" noTextEdit="1"/>
          </p:cNvSpPr>
          <p:nvPr>
            <p:ph type="sldImg"/>
          </p:nvPr>
        </p:nvSpPr>
        <p:spPr>
          <a:ln/>
        </p:spPr>
      </p:sp>
      <p:sp>
        <p:nvSpPr>
          <p:cNvPr id="392195" name="Rectangle 3"/>
          <p:cNvSpPr>
            <a:spLocks noGrp="1" noChangeArrowheads="1"/>
          </p:cNvSpPr>
          <p:nvPr>
            <p:ph type="body" idx="1"/>
          </p:nvPr>
        </p:nvSpPr>
        <p:spPr>
          <a:xfrm>
            <a:off x="213396" y="4415791"/>
            <a:ext cx="6492169" cy="4183380"/>
          </a:xfrm>
        </p:spPr>
        <p:txBody>
          <a:bodyPr/>
          <a:lstStyle/>
          <a:p>
            <a:r>
              <a:rPr lang="en-US" sz="1000" dirty="0" smtClean="0"/>
              <a:t>So that is the purpose of a land model in a climate model.</a:t>
            </a:r>
          </a:p>
          <a:p>
            <a:r>
              <a:rPr lang="en-US" sz="1000" dirty="0" smtClean="0"/>
              <a:t>Now </a:t>
            </a:r>
            <a:r>
              <a:rPr lang="en-US" sz="1000" dirty="0"/>
              <a:t>I’m going to describe </a:t>
            </a:r>
            <a:r>
              <a:rPr lang="en-US" sz="1000" dirty="0" smtClean="0"/>
              <a:t>some of the </a:t>
            </a:r>
            <a:r>
              <a:rPr lang="en-US" sz="1000" dirty="0"/>
              <a:t>main features of CLM.</a:t>
            </a:r>
          </a:p>
          <a:p>
            <a:r>
              <a:rPr lang="en-US" sz="1000" dirty="0" smtClean="0"/>
              <a:t>These are </a:t>
            </a:r>
            <a:r>
              <a:rPr lang="en-US" sz="1000" dirty="0"/>
              <a:t>split up into two categories; structural aspects, i.e., what we call surface and input datasets, and then </a:t>
            </a:r>
            <a:r>
              <a:rPr lang="en-US" sz="1000" dirty="0" smtClean="0"/>
              <a:t>parameterizations and </a:t>
            </a:r>
            <a:r>
              <a:rPr lang="en-US" sz="1000" dirty="0" err="1"/>
              <a:t>submodels</a:t>
            </a:r>
            <a:r>
              <a:rPr lang="en-US" sz="1000" dirty="0"/>
              <a:t>.  </a:t>
            </a:r>
            <a:endParaRPr lang="en-US" sz="1000" dirty="0" smtClean="0"/>
          </a:p>
          <a:p>
            <a:r>
              <a:rPr lang="en-US" sz="1000" dirty="0" smtClean="0"/>
              <a:t>First of all structural aspects.  I’ll describe these in more detail..</a:t>
            </a:r>
          </a:p>
          <a:p>
            <a:r>
              <a:rPr lang="en-US" sz="1000" dirty="0" smtClean="0"/>
              <a:t>We deal with the significant heterogeneity of the landscape through a tiling method, as many land surface models do, we have broad </a:t>
            </a:r>
            <a:r>
              <a:rPr lang="en-US" sz="1000" dirty="0" err="1" smtClean="0"/>
              <a:t>landcover</a:t>
            </a:r>
            <a:r>
              <a:rPr lang="en-US" sz="1000" dirty="0" smtClean="0"/>
              <a:t> types.</a:t>
            </a:r>
          </a:p>
          <a:p>
            <a:r>
              <a:rPr lang="en-US" sz="1000" dirty="0" smtClean="0"/>
              <a:t>Vegetation is broadly categorized by plant functional types – 17 currently in the model.  Parameters describing the characteristics of each of these types are specified.</a:t>
            </a:r>
          </a:p>
          <a:p>
            <a:r>
              <a:rPr lang="en-US" sz="1000" dirty="0" smtClean="0"/>
              <a:t>We also have datasets that describe changes in these PFTs over time.</a:t>
            </a:r>
          </a:p>
          <a:p>
            <a:r>
              <a:rPr lang="en-US" sz="1000" dirty="0" smtClean="0"/>
              <a:t>Soil texture determines soil thermal and hydraulic properties and soil color determines soil </a:t>
            </a:r>
            <a:r>
              <a:rPr lang="en-US" sz="1000" dirty="0" err="1" smtClean="0"/>
              <a:t>albedo</a:t>
            </a:r>
            <a:r>
              <a:rPr lang="en-US" sz="1000" dirty="0" smtClean="0"/>
              <a:t>.</a:t>
            </a:r>
          </a:p>
          <a:p>
            <a:r>
              <a:rPr lang="en-US" sz="1000" dirty="0" smtClean="0"/>
              <a:t>We need a map of how rivers proceed across the landscape (directional maps) to get the runoff that is generated by the soil model to the ocean</a:t>
            </a:r>
          </a:p>
          <a:p>
            <a:r>
              <a:rPr lang="en-US" sz="1000" dirty="0" smtClean="0"/>
              <a:t>Other datasets include aerosol deposition which affects the albedo of snow and nitrogen deposition which affects plant growth in our carbon-nitrogen model.</a:t>
            </a:r>
          </a:p>
          <a:p>
            <a:r>
              <a:rPr lang="en-US" sz="1000" dirty="0" smtClean="0"/>
              <a:t>If the crop model is active then we need datasets of the fractional coverage of different crop types and whether these are irrigated or not.</a:t>
            </a:r>
          </a:p>
          <a:p>
            <a:r>
              <a:rPr lang="en-US" sz="1000" dirty="0" smtClean="0"/>
              <a:t>Of course, CO2 levels and then BVOC emission factors for plants (e.g., isoprene)</a:t>
            </a:r>
          </a:p>
          <a:p>
            <a:r>
              <a:rPr lang="en-US" sz="1000" dirty="0" smtClean="0"/>
              <a:t>These next are required for the fire model and then there is a whole set of parameters needed to describe urban areas.</a:t>
            </a:r>
          </a:p>
          <a:p>
            <a:r>
              <a:rPr lang="en-US" sz="1000" dirty="0" smtClean="0"/>
              <a:t>All of this has to be described globally in a spatially and temporally distributed manner in the climate model.</a:t>
            </a:r>
            <a:endParaRPr lang="en-US" sz="1000"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03C8F2-FACC-4082-9CE4-882ACBB14582}" type="slidenum">
              <a:rPr lang="en-US"/>
              <a:pPr/>
              <a:t>47</a:t>
            </a:fld>
            <a:endParaRPr lang="en-US"/>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p:txBody>
          <a:bodyPr/>
          <a:lstStyle/>
          <a:p>
            <a:r>
              <a:rPr lang="en-US" dirty="0" smtClean="0"/>
              <a:t>Currently we have 10 layers of soil that goes to about 3.8 meters deep.  These layers increase in thickness deeper into the soil column.  They are thinner at the top to better represent the diurnal cycle of soil moisture and temperature.</a:t>
            </a:r>
          </a:p>
          <a:p>
            <a:r>
              <a:rPr lang="en-US" dirty="0" smtClean="0"/>
              <a:t>Recently we’ve added 5 more layers that are characterized as bedrock to better capture the thermal evolution of the soil, this is particularly important for representing permafrost.  These layers go down to about 42 meters.</a:t>
            </a:r>
          </a:p>
          <a:p>
            <a:r>
              <a:rPr lang="en-US" dirty="0" smtClean="0"/>
              <a:t>The thermal and hydrologic parameters of the soil are derived from equations based on datasets of soil texture, i.e., sand/clay and soil organic matter…</a:t>
            </a:r>
          </a:p>
          <a:p>
            <a:r>
              <a:rPr lang="en-US" dirty="0" smtClean="0"/>
              <a:t>Again, this is another source of uncertainty in the model.</a:t>
            </a:r>
          </a:p>
          <a:p>
            <a:r>
              <a:rPr lang="en-US" dirty="0" smtClean="0"/>
              <a:t>This is showing soil texture for the Amazon and Congo.   These tropical soils are sandy near the surface with higher clay content deeper in the soil.</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a map of what we are currently using.  Year 2000</a:t>
            </a:r>
          </a:p>
          <a:p>
            <a:r>
              <a:rPr lang="en-US" dirty="0" smtClean="0"/>
              <a:t>MODIS data reclassified into PFTS.  Here we are grouping these into more  general categories.</a:t>
            </a:r>
          </a:p>
          <a:p>
            <a:r>
              <a:rPr lang="en-US" dirty="0" smtClean="0"/>
              <a:t>Here you can see the boreal forest, tropical forests and savannahs.  You can see some of the shrubs are in Australia and southwest U.S., etc., but mostly in the Arctic.  Our Arctic guy, Dave Lawrence, has been to the Arctic, and thinks there might be too many shrubs.</a:t>
            </a:r>
          </a:p>
          <a:p>
            <a:r>
              <a:rPr lang="en-US" dirty="0" smtClean="0"/>
              <a:t>We use some separate datasets to determine cropping.  We currently have one generic crop type but recently we’ve been developing other crop types.</a:t>
            </a:r>
            <a:endParaRPr lang="en-US" dirty="0"/>
          </a:p>
        </p:txBody>
      </p:sp>
      <p:sp>
        <p:nvSpPr>
          <p:cNvPr id="4" name="Slide Number Placeholder 3"/>
          <p:cNvSpPr>
            <a:spLocks noGrp="1"/>
          </p:cNvSpPr>
          <p:nvPr>
            <p:ph type="sldNum" sz="quarter" idx="10"/>
          </p:nvPr>
        </p:nvSpPr>
        <p:spPr/>
        <p:txBody>
          <a:bodyPr/>
          <a:lstStyle/>
          <a:p>
            <a:fld id="{D9F90C8E-F4E7-4C67-8E72-C7DB3538DA54}" type="slidenum">
              <a:rPr lang="en-US" smtClean="0"/>
              <a:pPr/>
              <a:t>48</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9D62777D-2E9C-4390-9B9E-317B6BEF023C}" type="slidenum">
              <a:rPr lang="en-AU" smtClean="0"/>
              <a:pPr/>
              <a:t>50</a:t>
            </a:fld>
            <a:endParaRPr lang="en-AU" smtClean="0"/>
          </a:p>
        </p:txBody>
      </p:sp>
      <p:sp>
        <p:nvSpPr>
          <p:cNvPr id="120835" name="Rectangle 2"/>
          <p:cNvSpPr>
            <a:spLocks noGrp="1" noRot="1" noChangeAspect="1" noChangeArrowheads="1" noTextEdit="1"/>
          </p:cNvSpPr>
          <p:nvPr>
            <p:ph type="sldImg"/>
          </p:nvPr>
        </p:nvSpPr>
        <p:spPr>
          <a:xfrm>
            <a:off x="1181100" y="698500"/>
            <a:ext cx="4649788" cy="3486150"/>
          </a:xfrm>
          <a:ln/>
        </p:spPr>
      </p:sp>
      <p:sp>
        <p:nvSpPr>
          <p:cNvPr id="120836" name="Rectangle 3"/>
          <p:cNvSpPr>
            <a:spLocks noGrp="1" noChangeArrowheads="1"/>
          </p:cNvSpPr>
          <p:nvPr>
            <p:ph type="body" idx="1"/>
          </p:nvPr>
        </p:nvSpPr>
        <p:spPr>
          <a:noFill/>
          <a:ln/>
        </p:spPr>
        <p:txBody>
          <a:bodyPr/>
          <a:lstStyle/>
          <a:p>
            <a:pPr eaLnBrk="1" hangingPunct="1"/>
            <a:r>
              <a:rPr lang="en-US" dirty="0" smtClean="0"/>
              <a:t>The runoff that is generated by the land model (surface and sub-surface) needs to be routed to the ocean.  We use a dataset that is essentially a directional map.</a:t>
            </a:r>
          </a:p>
          <a:p>
            <a:pPr eaLnBrk="1" hangingPunct="1"/>
            <a:r>
              <a:rPr lang="en-US" dirty="0" smtClean="0"/>
              <a:t>So here is a plot of river flow in m3 per second.  You can see the major rivers here, for example, the Amazon, the Congo, and the Mississippi.  This water is passed to the ocean at the ocean </a:t>
            </a:r>
            <a:r>
              <a:rPr lang="en-US" dirty="0" err="1" smtClean="0"/>
              <a:t>gridcells</a:t>
            </a:r>
            <a:r>
              <a:rPr lang="en-US" dirty="0" smtClean="0"/>
              <a:t> that are nearest the river mouth.</a:t>
            </a:r>
          </a:p>
          <a:p>
            <a:pPr eaLnBrk="1" hangingPunct="1"/>
            <a:r>
              <a:rPr lang="en-US" dirty="0" smtClean="0"/>
              <a:t>This directional map is at 0.5 degree resolution currently, although we’ve been starting to work with finer resolution maps of 0.1 degrees.</a:t>
            </a:r>
          </a:p>
          <a:p>
            <a:pPr eaLnBrk="1" hangingPunct="1"/>
            <a:r>
              <a:rPr lang="en-US" dirty="0" smtClean="0"/>
              <a:t>Need the river transport model to spatially distribute the runoff and also get the seasonal cycle correct.</a:t>
            </a:r>
          </a:p>
          <a:p>
            <a:pPr eaLnBrk="1" hangingPunct="1"/>
            <a:r>
              <a:rPr lang="en-US" dirty="0" smtClean="0"/>
              <a:t>The right plot shows river discharge at the mouth of the Mackenzie River.</a:t>
            </a:r>
          </a:p>
          <a:p>
            <a:pPr eaLnBrk="1" hangingPunct="1"/>
            <a:r>
              <a:rPr lang="en-US" dirty="0" smtClean="0"/>
              <a:t>So if we were to dump the raw runoff into the ocean, the peak runoff would be in April which is the snow melt season.  However, routing it through RTM delays the peak to June/July which is closer to what is observed.</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6AAACB-91C3-42F6-8DE7-53A1CC4CC604}" type="slidenum">
              <a:rPr lang="en-US">
                <a:solidFill>
                  <a:prstClr val="black"/>
                </a:solidFill>
              </a:rPr>
              <a:pPr/>
              <a:t>51</a:t>
            </a:fld>
            <a:endParaRPr lang="en-US">
              <a:solidFill>
                <a:prstClr val="black"/>
              </a:solidFill>
            </a:endParaRPr>
          </a:p>
        </p:txBody>
      </p:sp>
      <p:sp>
        <p:nvSpPr>
          <p:cNvPr id="392194" name="Rectangle 2"/>
          <p:cNvSpPr>
            <a:spLocks noGrp="1" noRot="1" noChangeAspect="1" noChangeArrowheads="1" noTextEdit="1"/>
          </p:cNvSpPr>
          <p:nvPr>
            <p:ph type="sldImg"/>
          </p:nvPr>
        </p:nvSpPr>
        <p:spPr>
          <a:ln/>
        </p:spPr>
      </p:sp>
      <p:sp>
        <p:nvSpPr>
          <p:cNvPr id="392195" name="Rectangle 3"/>
          <p:cNvSpPr>
            <a:spLocks noGrp="1" noChangeArrowheads="1"/>
          </p:cNvSpPr>
          <p:nvPr>
            <p:ph type="body" idx="1"/>
          </p:nvPr>
        </p:nvSpPr>
        <p:spPr/>
        <p:txBody>
          <a:bodyPr/>
          <a:lstStyle/>
          <a:p>
            <a:r>
              <a:rPr lang="en-US" dirty="0" smtClean="0"/>
              <a:t>That is some background on model structure and surface/input datasets.</a:t>
            </a:r>
          </a:p>
          <a:p>
            <a:r>
              <a:rPr lang="en-US" dirty="0" smtClean="0"/>
              <a:t>On to parameterizations and </a:t>
            </a:r>
            <a:r>
              <a:rPr lang="en-US" dirty="0" err="1" smtClean="0"/>
              <a:t>submodels</a:t>
            </a:r>
            <a:r>
              <a:rPr lang="en-US" dirty="0" smtClean="0"/>
              <a:t>.  </a:t>
            </a:r>
          </a:p>
          <a:p>
            <a:r>
              <a:rPr lang="en-US" dirty="0" smtClean="0"/>
              <a:t>The items on the left here can be regarded as parameterizations while the ones on the right are mainly </a:t>
            </a:r>
            <a:r>
              <a:rPr lang="en-US" dirty="0" err="1" smtClean="0"/>
              <a:t>landcover</a:t>
            </a:r>
            <a:r>
              <a:rPr lang="en-US" dirty="0" smtClean="0"/>
              <a:t> type and process </a:t>
            </a:r>
            <a:r>
              <a:rPr lang="en-US" dirty="0" err="1" smtClean="0"/>
              <a:t>submodels</a:t>
            </a:r>
            <a:r>
              <a:rPr lang="en-US" dirty="0" smtClean="0"/>
              <a:t>.  For example, we have </a:t>
            </a:r>
            <a:r>
              <a:rPr lang="en-US" dirty="0" err="1" smtClean="0"/>
              <a:t>submodels</a:t>
            </a:r>
            <a:r>
              <a:rPr lang="en-US" dirty="0" smtClean="0"/>
              <a:t> for lake, glacier, etc.</a:t>
            </a:r>
          </a:p>
          <a:p>
            <a:r>
              <a:rPr lang="en-US" dirty="0" smtClean="0"/>
              <a:t>I can’t cover all of this so I’ll mainly be talking about the biophysical aspects related to vegetation and soil, focusing on the ones that are related to </a:t>
            </a:r>
            <a:r>
              <a:rPr lang="en-US" dirty="0" err="1" smtClean="0"/>
              <a:t>biogeophysics</a:t>
            </a:r>
            <a:r>
              <a:rPr lang="en-US" dirty="0" smtClean="0"/>
              <a:t> in red here.  I’ll also show some things about the urban model which is my own research focus.  The numbers here refer to the chapter in the CLM4.5 technical note if you want more information.</a:t>
            </a:r>
          </a:p>
          <a:p>
            <a:r>
              <a:rPr lang="en-US" dirty="0"/>
              <a:t>A physical process or climate system variable, say latent heat flux, is parameterized as a function of certain parameters (e.g., surface albedo, aerodynamic roughness length, and surface moisture availability).  The parameterization will involve a mathematical description of how the parameters interact to represent the climate system variable.</a:t>
            </a:r>
          </a:p>
          <a:p>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BB6327-E22F-4A85-A27B-985CD79B5C0D}" type="slidenum">
              <a:rPr lang="en-US"/>
              <a:pPr/>
              <a:t>52</a:t>
            </a:fld>
            <a:endParaRPr lang="en-US"/>
          </a:p>
        </p:txBody>
      </p:sp>
      <p:sp>
        <p:nvSpPr>
          <p:cNvPr id="375810" name="Rectangle 2"/>
          <p:cNvSpPr>
            <a:spLocks noGrp="1" noRot="1" noChangeAspect="1" noChangeArrowheads="1" noTextEdit="1"/>
          </p:cNvSpPr>
          <p:nvPr>
            <p:ph type="sldImg"/>
          </p:nvPr>
        </p:nvSpPr>
        <p:spPr>
          <a:ln/>
        </p:spPr>
      </p:sp>
      <p:sp>
        <p:nvSpPr>
          <p:cNvPr id="375811" name="Rectangle 3"/>
          <p:cNvSpPr>
            <a:spLocks noGrp="1" noChangeArrowheads="1"/>
          </p:cNvSpPr>
          <p:nvPr>
            <p:ph type="body" idx="1"/>
          </p:nvPr>
        </p:nvSpPr>
        <p:spPr/>
        <p:txBody>
          <a:bodyPr/>
          <a:lstStyle/>
          <a:p>
            <a:r>
              <a:rPr lang="en-US" dirty="0" smtClean="0"/>
              <a:t>We model surface albedo as a function of…</a:t>
            </a:r>
          </a:p>
          <a:p>
            <a:r>
              <a:rPr lang="en-US" dirty="0" smtClean="0"/>
              <a:t>Here we are comparing modeled albedo to that from MODIS satellite-derived albedo for boreal summer and boreal winter.  </a:t>
            </a:r>
          </a:p>
          <a:p>
            <a:r>
              <a:rPr lang="en-US" dirty="0" smtClean="0"/>
              <a:t>ASA is all-sky albedo (</a:t>
            </a:r>
            <a:r>
              <a:rPr lang="en-US" dirty="0" err="1" smtClean="0"/>
              <a:t>direct+diffuse</a:t>
            </a:r>
            <a:r>
              <a:rPr lang="en-US" dirty="0" smtClean="0"/>
              <a:t> in </a:t>
            </a:r>
            <a:r>
              <a:rPr lang="en-US" dirty="0" err="1" smtClean="0"/>
              <a:t>vis+nir</a:t>
            </a:r>
            <a:r>
              <a:rPr lang="en-US" dirty="0" smtClean="0"/>
              <a:t>).  </a:t>
            </a:r>
          </a:p>
          <a:p>
            <a:r>
              <a:rPr lang="en-US" dirty="0" smtClean="0"/>
              <a:t>You can see the model is doing a decent job here over most of the land except most obviously for high-latitudes in boreal winter.  Part of this is due to the fact that MODIS albedo is biased low for snow-covered areas at high solar zenith angles.</a:t>
            </a:r>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t>
            </a:r>
            <a:r>
              <a:rPr lang="en-US" dirty="0"/>
              <a:t>a</a:t>
            </a:r>
            <a:r>
              <a:rPr lang="en-US" dirty="0" smtClean="0"/>
              <a:t>lbedos are used in our radiative transfer model to determine the reflected and absorbed solar radiation.</a:t>
            </a:r>
          </a:p>
          <a:p>
            <a:r>
              <a:rPr lang="en-US" dirty="0" smtClean="0"/>
              <a:t>We use what’s called a two-stream radiative transfer model (upward and downward fluxes) and apply it to diffuse and direct solar radiation for vegetation canopy and ground.</a:t>
            </a:r>
          </a:p>
          <a:p>
            <a:r>
              <a:rPr lang="en-US" dirty="0" smtClean="0"/>
              <a:t>For an incoming unit of diffuse radiation (scattered), some is absorbed by the canopy (represented by a leaf area index), some is scattered upward, and some is transmitted downward through the canopy.  Of the transmitted radiation, some is absorbed by the ground according to the ground albedo and some is scattered upward and we assume that this upward scattered radiation is all absorbed by the canopy.  We then get our upward diffuse radiation.  The “</a:t>
            </a:r>
            <a:r>
              <a:rPr lang="en-US" dirty="0" err="1" smtClean="0"/>
              <a:t>rhos</a:t>
            </a:r>
            <a:r>
              <a:rPr lang="en-US" dirty="0" smtClean="0"/>
              <a:t>” are effectively the albedos that are passed to the atmosphere model.</a:t>
            </a:r>
          </a:p>
          <a:p>
            <a:r>
              <a:rPr lang="en-US" dirty="0" smtClean="0"/>
              <a:t>For an incoming unit of direct beam radiation, some is absorbed by the canopy, some is transmitted downward as </a:t>
            </a:r>
            <a:r>
              <a:rPr lang="en-US" dirty="0" err="1" smtClean="0"/>
              <a:t>unscattered</a:t>
            </a:r>
            <a:r>
              <a:rPr lang="en-US" dirty="0" smtClean="0"/>
              <a:t> radiation (this is a function of the extinction coefficient Kb and the leaf area index L).  Again, some of this is absorbed by the ground and some is scattered upward to be absorbed by the canopy.</a:t>
            </a:r>
          </a:p>
          <a:p>
            <a:r>
              <a:rPr lang="en-US" dirty="0" smtClean="0"/>
              <a:t>Some of the incoming direct beam is also scattered downward and upward to either be absorbed/reflected by the ground or escape the canopy.</a:t>
            </a:r>
          </a:p>
          <a:p>
            <a:endParaRPr lang="en-US" dirty="0"/>
          </a:p>
        </p:txBody>
      </p:sp>
      <p:sp>
        <p:nvSpPr>
          <p:cNvPr id="4" name="Slide Number Placeholder 3"/>
          <p:cNvSpPr>
            <a:spLocks noGrp="1"/>
          </p:cNvSpPr>
          <p:nvPr>
            <p:ph type="sldNum" sz="quarter" idx="10"/>
          </p:nvPr>
        </p:nvSpPr>
        <p:spPr/>
        <p:txBody>
          <a:bodyPr/>
          <a:lstStyle/>
          <a:p>
            <a:pPr>
              <a:defRPr/>
            </a:pPr>
            <a:fld id="{CFAAEABC-9D0B-4CBD-A6FA-9F7286B26EBE}" type="slidenum">
              <a:rPr lang="en-AU" smtClean="0"/>
              <a:pPr>
                <a:defRPr/>
              </a:pPr>
              <a:t>53</a:t>
            </a:fld>
            <a:endParaRPr lang="en-AU"/>
          </a:p>
        </p:txBody>
      </p:sp>
    </p:spTree>
    <p:extLst>
      <p:ext uri="{BB962C8B-B14F-4D97-AF65-F5344CB8AC3E}">
        <p14:creationId xmlns:p14="http://schemas.microsoft.com/office/powerpoint/2010/main" val="16017966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721" y="4282444"/>
            <a:ext cx="5140960" cy="5013956"/>
          </a:xfrm>
        </p:spPr>
        <p:txBody>
          <a:bodyPr/>
          <a:lstStyle/>
          <a:p>
            <a:r>
              <a:rPr lang="en-US" dirty="0" smtClean="0"/>
              <a:t>These are called bulk formulations for momentum (drag of the land on the atmosphere), sensible, and latent heat fluxes.  CLM’s approach is actually more complicated than this, but this is a simple way  of understanding how these fluxes are formulated.</a:t>
            </a:r>
          </a:p>
          <a:p>
            <a:r>
              <a:rPr lang="en-US" dirty="0" smtClean="0"/>
              <a:t>Fluxes are written in a manner analogous to diffusion, proportional to a gradient times a conductance.</a:t>
            </a:r>
          </a:p>
          <a:p>
            <a:r>
              <a:rPr lang="en-US" dirty="0" smtClean="0"/>
              <a:t>For momentum, it is the difference in wind speed between the atmosphere and the wind speed at the surface which is taken at a height where the wind speed is zero, divided by the aerodynamic resistance to momentum transfer.  This height is z0 (roughness length) but is adjusted relative to a reference height known as the zero-plane displacement height (protrusion of roughness elements above the surface displaces turbulent flow upward).</a:t>
            </a:r>
          </a:p>
          <a:p>
            <a:r>
              <a:rPr lang="en-US" dirty="0" smtClean="0"/>
              <a:t>Sensible heat and evaporation are similar except that we use the differences in temperature for sensible heat and humidity for evaporation.</a:t>
            </a:r>
          </a:p>
          <a:p>
            <a:r>
              <a:rPr lang="en-US" dirty="0" smtClean="0"/>
              <a:t>There is an extra resistance term for sensible heat and evaporation because transfer of momentum is effected by pressure fluctuations in the turbulent wakes behind the roughness elements, whilst for heat and water vapor transfer no such dynamical mechanism exists.  Rather, heat and water vapor must ultimately be transferred by molecular diffusion across the interfacial sublayer.  The </a:t>
            </a:r>
            <a:r>
              <a:rPr lang="en-US" dirty="0" err="1" smtClean="0"/>
              <a:t>rb</a:t>
            </a:r>
            <a:r>
              <a:rPr lang="en-US" dirty="0" smtClean="0"/>
              <a:t>* term is the additional boundary layer resistance for sensible/latent heat exchange from the canopy and accounts for the smaller roughness length for heat/moisture compared with momentum.</a:t>
            </a:r>
          </a:p>
          <a:p>
            <a:r>
              <a:rPr lang="en-US" dirty="0" smtClean="0"/>
              <a:t>Thus the apparent sources of heat and moisture occur at a lower height in the canopy than the apparent sink of momentum.</a:t>
            </a:r>
            <a:endParaRPr lang="en-US" dirty="0"/>
          </a:p>
        </p:txBody>
      </p:sp>
      <p:sp>
        <p:nvSpPr>
          <p:cNvPr id="4" name="Slide Number Placeholder 3"/>
          <p:cNvSpPr>
            <a:spLocks noGrp="1"/>
          </p:cNvSpPr>
          <p:nvPr>
            <p:ph type="sldNum" sz="quarter" idx="10"/>
          </p:nvPr>
        </p:nvSpPr>
        <p:spPr/>
        <p:txBody>
          <a:bodyPr/>
          <a:lstStyle/>
          <a:p>
            <a:pPr>
              <a:defRPr/>
            </a:pPr>
            <a:fld id="{CFAAEABC-9D0B-4CBD-A6FA-9F7286B26EBE}" type="slidenum">
              <a:rPr lang="en-AU" smtClean="0"/>
              <a:pPr>
                <a:defRPr/>
              </a:pPr>
              <a:t>54</a:t>
            </a:fld>
            <a:endParaRPr lang="en-AU"/>
          </a:p>
        </p:txBody>
      </p:sp>
    </p:spTree>
    <p:extLst>
      <p:ext uri="{BB962C8B-B14F-4D97-AF65-F5344CB8AC3E}">
        <p14:creationId xmlns:p14="http://schemas.microsoft.com/office/powerpoint/2010/main" val="3059931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6C7A29-5179-4C49-9561-05695AE8926C}" type="slidenum">
              <a:rPr lang="en-US">
                <a:solidFill>
                  <a:prstClr val="black"/>
                </a:solidFill>
                <a:latin typeface="Gill Sans MT"/>
              </a:rPr>
              <a:pPr/>
              <a:t>8</a:t>
            </a:fld>
            <a:endParaRPr lang="en-US" dirty="0">
              <a:solidFill>
                <a:prstClr val="black"/>
              </a:solidFill>
              <a:latin typeface="Gill Sans MT"/>
            </a:endParaRPr>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 just described is shown here, for a bulk surface with vegetation.  The approach CLM actually uses is called a dual source approach.  Quite similar to what I showed, but instead of a single source for the fluxes as in the bulk surface approach there are two sources, one from the ground with a ground temperature and one from the vegetation with a canopy temperature.  These sources are combined in a canopy air space where we </a:t>
            </a:r>
            <a:r>
              <a:rPr lang="en-US" dirty="0" err="1" smtClean="0"/>
              <a:t>prognose</a:t>
            </a:r>
            <a:r>
              <a:rPr lang="en-US" dirty="0" smtClean="0"/>
              <a:t> temperature and humidity.</a:t>
            </a:r>
            <a:endParaRPr lang="en-US" dirty="0"/>
          </a:p>
        </p:txBody>
      </p:sp>
      <p:sp>
        <p:nvSpPr>
          <p:cNvPr id="4" name="Slide Number Placeholder 3"/>
          <p:cNvSpPr>
            <a:spLocks noGrp="1"/>
          </p:cNvSpPr>
          <p:nvPr>
            <p:ph type="sldNum" sz="quarter" idx="10"/>
          </p:nvPr>
        </p:nvSpPr>
        <p:spPr/>
        <p:txBody>
          <a:bodyPr/>
          <a:lstStyle/>
          <a:p>
            <a:pPr>
              <a:defRPr/>
            </a:pPr>
            <a:fld id="{CFAAEABC-9D0B-4CBD-A6FA-9F7286B26EBE}" type="slidenum">
              <a:rPr lang="en-AU" smtClean="0"/>
              <a:pPr>
                <a:defRPr/>
              </a:pPr>
              <a:t>55</a:t>
            </a:fld>
            <a:endParaRPr lang="en-AU"/>
          </a:p>
        </p:txBody>
      </p:sp>
    </p:spTree>
    <p:extLst>
      <p:ext uri="{BB962C8B-B14F-4D97-AF65-F5344CB8AC3E}">
        <p14:creationId xmlns:p14="http://schemas.microsoft.com/office/powerpoint/2010/main" val="7139961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3D382ED5-9AF8-4C00-B243-CD322A935F20}" type="slidenum">
              <a:rPr lang="en-AU" smtClean="0"/>
              <a:pPr/>
              <a:t>56</a:t>
            </a:fld>
            <a:endParaRPr lang="en-AU" smtClean="0"/>
          </a:p>
        </p:txBody>
      </p:sp>
      <p:sp>
        <p:nvSpPr>
          <p:cNvPr id="78851" name="Rectangle 2"/>
          <p:cNvSpPr>
            <a:spLocks noGrp="1" noRot="1" noChangeAspect="1" noChangeArrowheads="1" noTextEdit="1"/>
          </p:cNvSpPr>
          <p:nvPr>
            <p:ph type="sldImg"/>
          </p:nvPr>
        </p:nvSpPr>
        <p:spPr>
          <a:xfrm>
            <a:off x="1181100" y="698500"/>
            <a:ext cx="4648200" cy="3486150"/>
          </a:xfrm>
          <a:ln/>
        </p:spPr>
      </p:sp>
      <p:sp>
        <p:nvSpPr>
          <p:cNvPr id="78852" name="Rectangle 3"/>
          <p:cNvSpPr>
            <a:spLocks noGrp="1" noChangeArrowheads="1"/>
          </p:cNvSpPr>
          <p:nvPr>
            <p:ph type="body" idx="1"/>
          </p:nvPr>
        </p:nvSpPr>
        <p:spPr>
          <a:noFill/>
          <a:ln/>
        </p:spPr>
        <p:txBody>
          <a:bodyPr/>
          <a:lstStyle/>
          <a:p>
            <a:pPr eaLnBrk="1" hangingPunct="1"/>
            <a:r>
              <a:rPr lang="en-US" dirty="0" smtClean="0"/>
              <a:t>We put our snow pack on top of the soil column I described earlier and we solve the heat diffusion equation for the multi-layer snow and soil column.</a:t>
            </a:r>
          </a:p>
          <a:p>
            <a:pPr eaLnBrk="1" hangingPunct="1"/>
            <a:r>
              <a:rPr lang="en-US" dirty="0" smtClean="0"/>
              <a:t>We need to calculate heat into the soil, so we use a heat diffusion equation that solves the snow and soil layers together.  This depends on the thermal properties of the soil/snow, namely heat capacity and thermal conductivity which in turn depend on temperature, soil moisture, soil texture, and ice/liquid content.</a:t>
            </a:r>
          </a:p>
          <a:p>
            <a:pPr eaLnBrk="1" hangingPunct="1"/>
            <a:r>
              <a:rPr lang="en-US" dirty="0" smtClean="0"/>
              <a:t>This is showing a site at high latitudes that’s very cold.  Snow on the ground in winter and soil temperatures are cold but not as cold as the air temperature because of the </a:t>
            </a:r>
            <a:r>
              <a:rPr lang="en-US" dirty="0" err="1" smtClean="0"/>
              <a:t>insulative</a:t>
            </a:r>
            <a:r>
              <a:rPr lang="en-US" dirty="0" smtClean="0"/>
              <a:t> effects of the snow.  The snow melts in spring and the soil is now warming in summer but still below freezing at lower soil layers.</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48488F1D-0F2E-42CA-9ABF-754590D55192}" type="slidenum">
              <a:rPr lang="en-AU" smtClean="0"/>
              <a:pPr/>
              <a:t>57</a:t>
            </a:fld>
            <a:endParaRPr lang="en-AU" smtClean="0"/>
          </a:p>
        </p:txBody>
      </p:sp>
      <p:sp>
        <p:nvSpPr>
          <p:cNvPr id="84995" name="Rectangle 2"/>
          <p:cNvSpPr>
            <a:spLocks noGrp="1" noRot="1" noChangeAspect="1" noChangeArrowheads="1" noTextEdit="1"/>
          </p:cNvSpPr>
          <p:nvPr>
            <p:ph type="sldImg"/>
          </p:nvPr>
        </p:nvSpPr>
        <p:spPr>
          <a:xfrm>
            <a:off x="1182688" y="698500"/>
            <a:ext cx="4648200" cy="3486150"/>
          </a:xfrm>
          <a:ln/>
        </p:spPr>
      </p:sp>
      <p:sp>
        <p:nvSpPr>
          <p:cNvPr id="84996" name="Rectangle 3"/>
          <p:cNvSpPr>
            <a:spLocks noGrp="1" noChangeArrowheads="1"/>
          </p:cNvSpPr>
          <p:nvPr>
            <p:ph type="body" idx="1"/>
          </p:nvPr>
        </p:nvSpPr>
        <p:spPr>
          <a:xfrm>
            <a:off x="701040" y="4415791"/>
            <a:ext cx="5608320" cy="4183380"/>
          </a:xfrm>
          <a:noFill/>
          <a:ln/>
        </p:spPr>
        <p:txBody>
          <a:bodyPr/>
          <a:lstStyle/>
          <a:p>
            <a:pPr eaLnBrk="1" hangingPunct="1"/>
            <a:r>
              <a:rPr lang="en-US" dirty="0" smtClean="0"/>
              <a:t>Because we account for these effects we can also provide an estimate of permafrost.</a:t>
            </a:r>
          </a:p>
          <a:p>
            <a:pPr eaLnBrk="1" hangingPunct="1"/>
            <a:r>
              <a:rPr lang="en-US" dirty="0" smtClean="0"/>
              <a:t>Purple area in the right figure describes where most of the continuous permafrost is.  So you can see here we are doing a pretty good job in CLM4 with this.</a:t>
            </a:r>
          </a:p>
          <a:p>
            <a:pPr eaLnBrk="1" hangingPunct="1"/>
            <a:r>
              <a:rPr lang="en-US" dirty="0" smtClean="0"/>
              <a:t>We are also doing a good job of  capturing the depth of thaw each summer.</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variety of factors influence net photosynthesis.  This is an example for jack pine trees.</a:t>
            </a:r>
          </a:p>
          <a:p>
            <a:r>
              <a:rPr lang="en-US" dirty="0" smtClean="0"/>
              <a:t>Increases with light, increases with temperature to an optimum temperature at which it decreases.</a:t>
            </a:r>
          </a:p>
          <a:p>
            <a:r>
              <a:rPr lang="en-US" dirty="0" smtClean="0"/>
              <a:t>Stomata start closing at high vapor pressure deficits to reduce water loss during transpiration and also at when foliage water potential decreases (when transpiration exceeds root uptake of water).</a:t>
            </a:r>
          </a:p>
          <a:p>
            <a:r>
              <a:rPr lang="en-US" dirty="0" smtClean="0"/>
              <a:t>Net photosynthesis increases with higher CO2 concentration and with higher foliage nitrogen as well. (nitrogen is an essential component of chlorophyll and rubisco)</a:t>
            </a:r>
            <a:endParaRPr lang="en-US" dirty="0"/>
          </a:p>
        </p:txBody>
      </p:sp>
      <p:sp>
        <p:nvSpPr>
          <p:cNvPr id="4" name="Slide Number Placeholder 3"/>
          <p:cNvSpPr>
            <a:spLocks noGrp="1"/>
          </p:cNvSpPr>
          <p:nvPr>
            <p:ph type="sldNum" sz="quarter" idx="10"/>
          </p:nvPr>
        </p:nvSpPr>
        <p:spPr/>
        <p:txBody>
          <a:bodyPr/>
          <a:lstStyle/>
          <a:p>
            <a:pPr>
              <a:defRPr/>
            </a:pPr>
            <a:fld id="{CFAAEABC-9D0B-4CBD-A6FA-9F7286B26EBE}" type="slidenum">
              <a:rPr lang="en-AU" smtClean="0"/>
              <a:pPr>
                <a:defRPr/>
              </a:pPr>
              <a:t>58</a:t>
            </a:fld>
            <a:endParaRPr lang="en-AU"/>
          </a:p>
        </p:txBody>
      </p:sp>
    </p:spTree>
    <p:extLst>
      <p:ext uri="{BB962C8B-B14F-4D97-AF65-F5344CB8AC3E}">
        <p14:creationId xmlns:p14="http://schemas.microsoft.com/office/powerpoint/2010/main" val="5182878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721" y="4415790"/>
            <a:ext cx="5140960" cy="4438603"/>
          </a:xfrm>
        </p:spPr>
        <p:txBody>
          <a:bodyPr/>
          <a:lstStyle/>
          <a:p>
            <a:r>
              <a:rPr lang="en-US" dirty="0" smtClean="0"/>
              <a:t>All of this is incorporated into the leaf photosynthesis and stomatal conductance models that we use.</a:t>
            </a:r>
          </a:p>
          <a:p>
            <a:r>
              <a:rPr lang="en-US" dirty="0" smtClean="0"/>
              <a:t>We use the </a:t>
            </a:r>
            <a:r>
              <a:rPr lang="en-US" dirty="0" err="1" smtClean="0"/>
              <a:t>Farquar</a:t>
            </a:r>
            <a:r>
              <a:rPr lang="en-US" dirty="0" smtClean="0"/>
              <a:t> photosynthesis model in which net photosynthesis is the lesser of three rates, a rubisco-limited rate, a light-limited rate, and a product limited rate, and Rd is dark respiration (CO2 loss during leaf respiration – the process by which organic compounds are oxidized to produce the energy needed to maintain plant functions and grow new plant tissue).</a:t>
            </a:r>
          </a:p>
          <a:p>
            <a:r>
              <a:rPr lang="en-US" dirty="0" err="1" smtClean="0"/>
              <a:t>Vmax</a:t>
            </a:r>
            <a:r>
              <a:rPr lang="en-US" dirty="0" smtClean="0"/>
              <a:t>: maximum rate of carboxylation</a:t>
            </a:r>
          </a:p>
          <a:p>
            <a:r>
              <a:rPr lang="en-US" dirty="0" smtClean="0"/>
              <a:t>Ci: partial pressure of CO2 in leaf chloroplast</a:t>
            </a:r>
          </a:p>
          <a:p>
            <a:r>
              <a:rPr lang="en-US" dirty="0" smtClean="0"/>
              <a:t>Gamma*: CO2 compensation point</a:t>
            </a:r>
          </a:p>
          <a:p>
            <a:r>
              <a:rPr lang="en-US" dirty="0" smtClean="0"/>
              <a:t>Kc/</a:t>
            </a:r>
            <a:r>
              <a:rPr lang="en-US" dirty="0" err="1" smtClean="0"/>
              <a:t>Ko</a:t>
            </a:r>
            <a:r>
              <a:rPr lang="en-US" dirty="0" smtClean="0"/>
              <a:t>: </a:t>
            </a:r>
            <a:r>
              <a:rPr lang="en-US" dirty="0" err="1" smtClean="0"/>
              <a:t>Michaelis-Menten</a:t>
            </a:r>
            <a:r>
              <a:rPr lang="en-US" dirty="0" smtClean="0"/>
              <a:t> constants for the carboxylation and oxygenation of rubisco</a:t>
            </a:r>
          </a:p>
          <a:p>
            <a:r>
              <a:rPr lang="en-US" dirty="0" smtClean="0"/>
              <a:t>Oi: partial pressure of oxygen in leaf chloroplast</a:t>
            </a:r>
          </a:p>
          <a:p>
            <a:r>
              <a:rPr lang="en-US" dirty="0" err="1" smtClean="0"/>
              <a:t>Jmax</a:t>
            </a:r>
            <a:r>
              <a:rPr lang="en-US" dirty="0" smtClean="0"/>
              <a:t>: maximum potential rate of electron transport.</a:t>
            </a:r>
          </a:p>
          <a:p>
            <a:r>
              <a:rPr lang="en-US" dirty="0" err="1" smtClean="0"/>
              <a:t>Tp</a:t>
            </a:r>
            <a:r>
              <a:rPr lang="en-US" dirty="0" smtClean="0"/>
              <a:t>: triose phosphate utilization rate which is a function of </a:t>
            </a:r>
            <a:r>
              <a:rPr lang="en-US" dirty="0" err="1" smtClean="0"/>
              <a:t>Vcmax</a:t>
            </a:r>
            <a:endParaRPr lang="en-US" dirty="0" smtClean="0"/>
          </a:p>
          <a:p>
            <a:r>
              <a:rPr lang="en-US" dirty="0" smtClean="0"/>
              <a:t>Then we use the Ball-Berry stomatal conductance model where stomatal conductance is a function of a constant g1 (which is essentially the slope of the stomatal conductance-net photosynthesis relationship), the humidity </a:t>
            </a:r>
            <a:r>
              <a:rPr lang="en-US" dirty="0" err="1" smtClean="0"/>
              <a:t>hs</a:t>
            </a:r>
            <a:r>
              <a:rPr lang="en-US" dirty="0" smtClean="0"/>
              <a:t>, CO2 partial pressure at the leaf surface Cs, atmospheric pressure, the minimum leaf </a:t>
            </a:r>
            <a:r>
              <a:rPr lang="en-US" dirty="0" err="1" smtClean="0"/>
              <a:t>conducance</a:t>
            </a:r>
            <a:r>
              <a:rPr lang="en-US" dirty="0" smtClean="0"/>
              <a:t> g0, and then a factor which describes soil moisture limitation effects.</a:t>
            </a:r>
            <a:endParaRPr lang="en-US" dirty="0"/>
          </a:p>
        </p:txBody>
      </p:sp>
      <p:sp>
        <p:nvSpPr>
          <p:cNvPr id="4" name="Slide Number Placeholder 3"/>
          <p:cNvSpPr>
            <a:spLocks noGrp="1"/>
          </p:cNvSpPr>
          <p:nvPr>
            <p:ph type="sldNum" sz="quarter" idx="10"/>
          </p:nvPr>
        </p:nvSpPr>
        <p:spPr/>
        <p:txBody>
          <a:bodyPr/>
          <a:lstStyle/>
          <a:p>
            <a:pPr>
              <a:defRPr/>
            </a:pPr>
            <a:fld id="{CFAAEABC-9D0B-4CBD-A6FA-9F7286B26EBE}" type="slidenum">
              <a:rPr lang="en-AU" smtClean="0"/>
              <a:pPr>
                <a:defRPr/>
              </a:pPr>
              <a:t>59</a:t>
            </a:fld>
            <a:endParaRPr lang="en-AU"/>
          </a:p>
        </p:txBody>
      </p:sp>
    </p:spTree>
    <p:extLst>
      <p:ext uri="{BB962C8B-B14F-4D97-AF65-F5344CB8AC3E}">
        <p14:creationId xmlns:p14="http://schemas.microsoft.com/office/powerpoint/2010/main" val="7144233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we essentially scale up leaf photosynthesis to canopy photosynthesis by using leaf area index.  We do this separately for sunlit and shaded leaves, recognizing that leaves growing in shade generally have lower photosynthetic capacity  and maximum stomatal conductance than leaves growing in sun.</a:t>
            </a:r>
            <a:endParaRPr lang="en-US" dirty="0"/>
          </a:p>
        </p:txBody>
      </p:sp>
      <p:sp>
        <p:nvSpPr>
          <p:cNvPr id="4" name="Slide Number Placeholder 3"/>
          <p:cNvSpPr>
            <a:spLocks noGrp="1"/>
          </p:cNvSpPr>
          <p:nvPr>
            <p:ph type="sldNum" sz="quarter" idx="10"/>
          </p:nvPr>
        </p:nvSpPr>
        <p:spPr/>
        <p:txBody>
          <a:bodyPr/>
          <a:lstStyle/>
          <a:p>
            <a:pPr>
              <a:defRPr/>
            </a:pPr>
            <a:fld id="{CFAAEABC-9D0B-4CBD-A6FA-9F7286B26EBE}" type="slidenum">
              <a:rPr lang="en-AU" smtClean="0"/>
              <a:pPr>
                <a:defRPr/>
              </a:pPr>
              <a:t>60</a:t>
            </a:fld>
            <a:endParaRPr lang="en-AU"/>
          </a:p>
        </p:txBody>
      </p:sp>
    </p:spTree>
    <p:extLst>
      <p:ext uri="{BB962C8B-B14F-4D97-AF65-F5344CB8AC3E}">
        <p14:creationId xmlns:p14="http://schemas.microsoft.com/office/powerpoint/2010/main" val="9454222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way to evaluate all of these processes in the model is to use tower flux sites.  There are literally hundreds of these around the world.  Here we can set the model up for a single point or </a:t>
            </a:r>
            <a:r>
              <a:rPr lang="en-US" dirty="0" err="1" smtClean="0"/>
              <a:t>gridcell</a:t>
            </a:r>
            <a:r>
              <a:rPr lang="en-US" dirty="0" smtClean="0"/>
              <a:t> and run the model with atmospheric forcing derived from the tower site.</a:t>
            </a:r>
          </a:p>
          <a:p>
            <a:r>
              <a:rPr lang="en-US" dirty="0" smtClean="0"/>
              <a:t>We can compare the model fluxes to those observed at the tower site.</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FAAEABC-9D0B-4CBD-A6FA-9F7286B26EBE}" type="slidenum">
              <a:rPr lang="en-AU" smtClean="0"/>
              <a:pPr>
                <a:defRPr/>
              </a:pPr>
              <a:t>61</a:t>
            </a:fld>
            <a:endParaRPr lang="en-AU"/>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F4A9A8-6774-4CEA-BB80-9AE9BAC13D7F}" type="slidenum">
              <a:rPr lang="en-US">
                <a:solidFill>
                  <a:prstClr val="black"/>
                </a:solidFill>
              </a:rPr>
              <a:pPr/>
              <a:t>62</a:t>
            </a:fld>
            <a:endParaRPr lang="en-US">
              <a:solidFill>
                <a:prstClr val="black"/>
              </a:solidFill>
            </a:endParaRPr>
          </a:p>
        </p:txBody>
      </p:sp>
      <p:sp>
        <p:nvSpPr>
          <p:cNvPr id="501762" name="Rectangle 2"/>
          <p:cNvSpPr>
            <a:spLocks noGrp="1" noRot="1" noChangeAspect="1" noChangeArrowheads="1" noTextEdit="1"/>
          </p:cNvSpPr>
          <p:nvPr>
            <p:ph type="sldImg"/>
          </p:nvPr>
        </p:nvSpPr>
        <p:spPr>
          <a:xfrm>
            <a:off x="1181100" y="698500"/>
            <a:ext cx="4648200" cy="3486150"/>
          </a:xfrm>
          <a:ln/>
        </p:spPr>
      </p:sp>
      <p:sp>
        <p:nvSpPr>
          <p:cNvPr id="501763" name="Rectangle 3"/>
          <p:cNvSpPr>
            <a:spLocks noGrp="1" noChangeArrowheads="1"/>
          </p:cNvSpPr>
          <p:nvPr>
            <p:ph type="body" idx="1"/>
          </p:nvPr>
        </p:nvSpPr>
        <p:spPr/>
        <p:txBody>
          <a:bodyPr/>
          <a:lstStyle/>
          <a:p>
            <a:r>
              <a:rPr lang="en-US" dirty="0" smtClean="0"/>
              <a:t>This is an example of evaluating CLM4.5 using hourly data from a tower site in the Howland Forest in Maine.  </a:t>
            </a:r>
          </a:p>
          <a:p>
            <a:r>
              <a:rPr lang="en-US" dirty="0" smtClean="0"/>
              <a:t>These are scatter plots of net radiation, sensible and latent heat flux, and GPP (gross primary production – photosynthesis).</a:t>
            </a:r>
          </a:p>
          <a:p>
            <a:r>
              <a:rPr lang="en-US" dirty="0" smtClean="0"/>
              <a:t>These are a summary of statistics, r is the correlation coefficient and RMSE is the root mean square of model hourly fluxes compared to observed.</a:t>
            </a:r>
          </a:p>
          <a:p>
            <a:r>
              <a:rPr lang="en-US" dirty="0" smtClean="0"/>
              <a:t>So you can see here that CLM4.5 is doing a decent job overall.  There seems to be a problem with the model having higher net radiation than observed.  Albedo could be too low or surface temperature too low.</a:t>
            </a:r>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Lately, we have also been using a dataset that is a global synthesis of all of this tower flux data, called the FLUXNET-MTE product, so that we can do a global evaluation of the model.</a:t>
            </a:r>
          </a:p>
          <a:p>
            <a:r>
              <a:rPr lang="en-US" dirty="0" smtClean="0"/>
              <a:t>For example, this is a comparison of gross primary production between the FLUXNET-MTE product which is at 117 </a:t>
            </a:r>
            <a:r>
              <a:rPr lang="en-US" dirty="0" err="1" smtClean="0"/>
              <a:t>Pg</a:t>
            </a:r>
            <a:r>
              <a:rPr lang="en-US" dirty="0" smtClean="0"/>
              <a:t> C yr-1 and CLM4 at 165 </a:t>
            </a:r>
            <a:r>
              <a:rPr lang="en-US" dirty="0" err="1" smtClean="0"/>
              <a:t>Pg</a:t>
            </a:r>
            <a:r>
              <a:rPr lang="en-US" dirty="0" smtClean="0"/>
              <a:t> C yr-1, and then CLM with a revised two-stream radiative transfer scheme at 155 </a:t>
            </a:r>
            <a:r>
              <a:rPr lang="en-US" dirty="0" err="1" smtClean="0"/>
              <a:t>Pg</a:t>
            </a:r>
            <a:r>
              <a:rPr lang="en-US" dirty="0" smtClean="0"/>
              <a:t> C yr-1 and CLM with the new radiative transfer scheme and an updated leaf photosynthesis scheme.  This last is essentially CLM4.5.</a:t>
            </a:r>
          </a:p>
          <a:p>
            <a:r>
              <a:rPr lang="en-US" dirty="0" smtClean="0"/>
              <a:t>We can see that CLM4 overestimates GPP particularly in the tropics and CLM4.5 is much closer to observations in the tropics and in the global mean.</a:t>
            </a:r>
          </a:p>
        </p:txBody>
      </p:sp>
      <p:sp>
        <p:nvSpPr>
          <p:cNvPr id="4" name="Slide Number Placeholder 3"/>
          <p:cNvSpPr>
            <a:spLocks noGrp="1"/>
          </p:cNvSpPr>
          <p:nvPr>
            <p:ph type="sldNum" sz="quarter" idx="10"/>
          </p:nvPr>
        </p:nvSpPr>
        <p:spPr/>
        <p:txBody>
          <a:bodyPr/>
          <a:lstStyle/>
          <a:p>
            <a:pPr>
              <a:defRPr/>
            </a:pPr>
            <a:fld id="{CFAAEABC-9D0B-4CBD-A6FA-9F7286B26EBE}" type="slidenum">
              <a:rPr lang="en-AU" smtClean="0"/>
              <a:pPr>
                <a:defRPr/>
              </a:pPr>
              <a:t>63</a:t>
            </a:fld>
            <a:endParaRPr lang="en-AU"/>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see similar improvements for latent heat flux as well.</a:t>
            </a:r>
          </a:p>
          <a:p>
            <a:r>
              <a:rPr lang="en-US" dirty="0" smtClean="0"/>
              <a:t>CLM4a: RAD+PSN+KN (revised canopy scaling) (effectively this is CLM4.5)</a:t>
            </a:r>
          </a:p>
        </p:txBody>
      </p:sp>
      <p:sp>
        <p:nvSpPr>
          <p:cNvPr id="4" name="Slide Number Placeholder 3"/>
          <p:cNvSpPr>
            <a:spLocks noGrp="1"/>
          </p:cNvSpPr>
          <p:nvPr>
            <p:ph type="sldNum" sz="quarter" idx="10"/>
          </p:nvPr>
        </p:nvSpPr>
        <p:spPr/>
        <p:txBody>
          <a:bodyPr/>
          <a:lstStyle/>
          <a:p>
            <a:pPr>
              <a:defRPr/>
            </a:pPr>
            <a:fld id="{CFAAEABC-9D0B-4CBD-A6FA-9F7286B26EBE}" type="slidenum">
              <a:rPr lang="en-AU" smtClean="0"/>
              <a:pPr>
                <a:defRPr/>
              </a:pPr>
              <a:t>64</a:t>
            </a:fld>
            <a:endParaRPr lang="en-A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D3021ED-B5AF-43AB-9D0A-265907B17A9B}" type="slidenum">
              <a:rPr lang="en-US" smtClean="0">
                <a:solidFill>
                  <a:prstClr val="black"/>
                </a:solidFill>
              </a:rPr>
              <a:pPr/>
              <a:t>9</a:t>
            </a:fld>
            <a:endParaRPr lang="en-US">
              <a:solidFill>
                <a:prstClr val="black"/>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US" dirty="0" smtClean="0"/>
              <a:t>The last thing I want to mention is the urban model.</a:t>
            </a:r>
          </a:p>
          <a:p>
            <a:pPr algn="just"/>
            <a:r>
              <a:rPr lang="en-US" dirty="0" smtClean="0"/>
              <a:t>So if one takes a closer look at the land surface we can see that urban areas are among the most profoundly altered landscapes away from natural ecosystems and processes.</a:t>
            </a:r>
          </a:p>
          <a:p>
            <a:pPr algn="just"/>
            <a:r>
              <a:rPr lang="en-US" dirty="0" smtClean="0"/>
              <a:t>Figure illustrates a recent reconstruction of the verdant “</a:t>
            </a:r>
            <a:r>
              <a:rPr lang="en-US" dirty="0" err="1" smtClean="0"/>
              <a:t>Mannahatta</a:t>
            </a:r>
            <a:r>
              <a:rPr lang="en-US" dirty="0" smtClean="0"/>
              <a:t>” island circa 1609 as compared to the current landscape 400 years later </a:t>
            </a:r>
          </a:p>
          <a:p>
            <a:pPr algn="just"/>
            <a:r>
              <a:rPr lang="en-US" dirty="0" smtClean="0"/>
              <a:t>So this is typically what land models are parameterized for whereas this is actually what the landscape looks like.</a:t>
            </a:r>
          </a:p>
          <a:p>
            <a:pPr algn="just"/>
            <a:r>
              <a:rPr lang="en-US" dirty="0" smtClean="0"/>
              <a:t>You can imagine that living here is going to be a great deal different from living here in terms of climate and weather among other things.  This is particularly important when one considers that just more than 50% of the global population lives in urban areas and the percentage of urban dwellers is expected to increase in the future.</a:t>
            </a:r>
          </a:p>
        </p:txBody>
      </p:sp>
      <p:sp>
        <p:nvSpPr>
          <p:cNvPr id="4" name="Slide Number Placeholder 3"/>
          <p:cNvSpPr>
            <a:spLocks noGrp="1"/>
          </p:cNvSpPr>
          <p:nvPr>
            <p:ph type="sldNum" sz="quarter" idx="10"/>
          </p:nvPr>
        </p:nvSpPr>
        <p:spPr/>
        <p:txBody>
          <a:bodyPr/>
          <a:lstStyle/>
          <a:p>
            <a:fld id="{798D3FB0-9BA4-41ED-9061-F6BA5B01F2A8}" type="slidenum">
              <a:rPr lang="en-US" smtClean="0">
                <a:solidFill>
                  <a:srgbClr val="000000"/>
                </a:solidFill>
              </a:rPr>
              <a:pPr/>
              <a:t>65</a:t>
            </a:fld>
            <a:endParaRPr lang="en-US">
              <a:solidFill>
                <a:srgbClr val="000000"/>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6AAACB-91C3-42F6-8DE7-53A1CC4CC604}" type="slidenum">
              <a:rPr lang="en-US">
                <a:solidFill>
                  <a:prstClr val="black"/>
                </a:solidFill>
              </a:rPr>
              <a:pPr/>
              <a:t>66</a:t>
            </a:fld>
            <a:endParaRPr lang="en-US">
              <a:solidFill>
                <a:prstClr val="black"/>
              </a:solidFill>
            </a:endParaRPr>
          </a:p>
        </p:txBody>
      </p:sp>
      <p:sp>
        <p:nvSpPr>
          <p:cNvPr id="392194" name="Rectangle 2"/>
          <p:cNvSpPr>
            <a:spLocks noGrp="1" noRot="1" noChangeAspect="1" noChangeArrowheads="1" noTextEdit="1"/>
          </p:cNvSpPr>
          <p:nvPr>
            <p:ph type="sldImg"/>
          </p:nvPr>
        </p:nvSpPr>
        <p:spPr>
          <a:ln/>
        </p:spPr>
      </p:sp>
      <p:sp>
        <p:nvSpPr>
          <p:cNvPr id="392195" name="Rectangle 3"/>
          <p:cNvSpPr>
            <a:spLocks noGrp="1" noChangeArrowheads="1"/>
          </p:cNvSpPr>
          <p:nvPr>
            <p:ph type="body" idx="1"/>
          </p:nvPr>
        </p:nvSpPr>
        <p:spPr/>
        <p:txBody>
          <a:bodyPr/>
          <a:lstStyle/>
          <a:p>
            <a:r>
              <a:rPr lang="en-US" dirty="0" smtClean="0"/>
              <a:t>First of all structural aspects.  I’ll describe these in more detail..</a:t>
            </a:r>
          </a:p>
          <a:p>
            <a:r>
              <a:rPr lang="en-US" dirty="0" smtClean="0"/>
              <a:t>We deal with the significant heterogeneity of the landscape through a tiling method, as many land surface models do, we have broad </a:t>
            </a:r>
            <a:r>
              <a:rPr lang="en-US" dirty="0" err="1" smtClean="0"/>
              <a:t>landcover</a:t>
            </a:r>
            <a:r>
              <a:rPr lang="en-US" dirty="0" smtClean="0"/>
              <a:t> types.</a:t>
            </a:r>
          </a:p>
          <a:p>
            <a:r>
              <a:rPr lang="en-US" dirty="0" smtClean="0"/>
              <a:t>Vegetation is broadly categorized by plant functional types – 17 currently in the model.  Parameters describing the characteristics of each of these types are specified.</a:t>
            </a:r>
          </a:p>
          <a:p>
            <a:r>
              <a:rPr lang="en-US" dirty="0" smtClean="0"/>
              <a:t>We also have datasets that describe changes in these PFTs over time.</a:t>
            </a:r>
          </a:p>
          <a:p>
            <a:r>
              <a:rPr lang="en-US" dirty="0" smtClean="0"/>
              <a:t>Soil texture determines soil thermal and hydraulic properties and soil color determines soil </a:t>
            </a:r>
            <a:r>
              <a:rPr lang="en-US" dirty="0" err="1" smtClean="0"/>
              <a:t>albedo</a:t>
            </a:r>
            <a:r>
              <a:rPr lang="en-US" dirty="0" smtClean="0"/>
              <a:t>.</a:t>
            </a:r>
          </a:p>
          <a:p>
            <a:r>
              <a:rPr lang="en-US" dirty="0" smtClean="0"/>
              <a:t>We need a map of how rivers proceed across the landscape (directional maps) to get the runoff that is generated by the soil model to the ocean</a:t>
            </a:r>
          </a:p>
          <a:p>
            <a:r>
              <a:rPr lang="en-US" dirty="0" smtClean="0"/>
              <a:t>Other datasets include aerosol deposition which affects the </a:t>
            </a:r>
            <a:r>
              <a:rPr lang="en-US" dirty="0" err="1" smtClean="0"/>
              <a:t>albedo</a:t>
            </a:r>
            <a:r>
              <a:rPr lang="en-US" dirty="0" smtClean="0"/>
              <a:t> of snow and nitrogen deposition which affects plant growth in our carbon-nitrogen model.</a:t>
            </a:r>
          </a:p>
          <a:p>
            <a:r>
              <a:rPr lang="en-US" dirty="0" smtClean="0"/>
              <a:t>All of this has to be described globally in the climate model.</a:t>
            </a:r>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normAutofit/>
          </a:bodyPr>
          <a:lstStyle/>
          <a:p>
            <a:r>
              <a:rPr lang="en-US" dirty="0" smtClean="0"/>
              <a:t>RTM turns out to be a good way to evaluate the model because we have a lot of observations of river discharge.  </a:t>
            </a:r>
          </a:p>
          <a:p>
            <a:r>
              <a:rPr lang="en-US" dirty="0" smtClean="0"/>
              <a:t>We can compare CLM to observed data and see if we getting enough runoff.  Plot on the left shows accumulated discharge from north to south for various model versions compared to observed (black line).  </a:t>
            </a:r>
          </a:p>
          <a:p>
            <a:r>
              <a:rPr lang="en-US" dirty="0" smtClean="0"/>
              <a:t>Have problems in the Amazon.</a:t>
            </a:r>
          </a:p>
          <a:p>
            <a:r>
              <a:rPr lang="en-US" dirty="0" smtClean="0"/>
              <a:t>You can see that the latest version of the model, CLM4SP, is improved over previous versions, although we still have problems in the Amazon.</a:t>
            </a:r>
          </a:p>
          <a:p>
            <a:r>
              <a:rPr lang="en-US" dirty="0" smtClean="0"/>
              <a:t>The plot on the right is for river flow at outlet for the world’s top 50 rivers.  The correlation between model and observations indicates that again CLM4 is improved over previous versions of the model.</a:t>
            </a:r>
          </a:p>
          <a:p>
            <a:r>
              <a:rPr lang="en-US" dirty="0" smtClean="0"/>
              <a:t>It’s important to note here that part of our good agreement is due to the fact that we are running here with observed precipitation.  Here we are not coupled with the atmosphere model so there are no model biases being translated into runoff.</a:t>
            </a:r>
          </a:p>
          <a:p>
            <a:r>
              <a:rPr lang="en-US" dirty="0" smtClean="0"/>
              <a:t>Another point I wanted to make here is that you can see that the carbon-nitrogen version of the model, CLM4CN, has degraded performance compared to the satellite </a:t>
            </a:r>
            <a:r>
              <a:rPr lang="en-US" dirty="0" err="1" smtClean="0"/>
              <a:t>phenology</a:t>
            </a:r>
            <a:r>
              <a:rPr lang="en-US" dirty="0" smtClean="0"/>
              <a:t> version, CLM4SP.  This is because leaf area and photosynthesis/transpiration is too high and so runoff is lower.  This is something we are working on.</a:t>
            </a:r>
            <a:endParaRPr lang="en-US" dirty="0"/>
          </a:p>
        </p:txBody>
      </p:sp>
      <p:sp>
        <p:nvSpPr>
          <p:cNvPr id="4" name="Slide Number Placeholder 3"/>
          <p:cNvSpPr>
            <a:spLocks noGrp="1"/>
          </p:cNvSpPr>
          <p:nvPr>
            <p:ph type="sldNum" sz="quarter" idx="10"/>
          </p:nvPr>
        </p:nvSpPr>
        <p:spPr/>
        <p:txBody>
          <a:bodyPr/>
          <a:lstStyle/>
          <a:p>
            <a:fld id="{41D62AA9-A360-4E4D-8AEC-F0DF01FF6FE4}" type="slidenum">
              <a:rPr lang="en-US" smtClean="0">
                <a:solidFill>
                  <a:prstClr val="black"/>
                </a:solidFill>
              </a:rPr>
              <a:pPr/>
              <a:t>67</a:t>
            </a:fld>
            <a:endParaRPr lang="en-US">
              <a:solidFill>
                <a:prstClr val="black"/>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6AAACB-91C3-42F6-8DE7-53A1CC4CC604}" type="slidenum">
              <a:rPr lang="en-US">
                <a:solidFill>
                  <a:prstClr val="black"/>
                </a:solidFill>
              </a:rPr>
              <a:pPr/>
              <a:t>68</a:t>
            </a:fld>
            <a:endParaRPr lang="en-US">
              <a:solidFill>
                <a:prstClr val="black"/>
              </a:solidFill>
            </a:endParaRPr>
          </a:p>
        </p:txBody>
      </p:sp>
      <p:sp>
        <p:nvSpPr>
          <p:cNvPr id="392194" name="Rectangle 2"/>
          <p:cNvSpPr>
            <a:spLocks noGrp="1" noRot="1" noChangeAspect="1" noChangeArrowheads="1" noTextEdit="1"/>
          </p:cNvSpPr>
          <p:nvPr>
            <p:ph type="sldImg"/>
          </p:nvPr>
        </p:nvSpPr>
        <p:spPr>
          <a:ln/>
        </p:spPr>
      </p:sp>
      <p:sp>
        <p:nvSpPr>
          <p:cNvPr id="392195" name="Rectangle 3"/>
          <p:cNvSpPr>
            <a:spLocks noGrp="1" noChangeArrowheads="1"/>
          </p:cNvSpPr>
          <p:nvPr>
            <p:ph type="body" idx="1"/>
          </p:nvPr>
        </p:nvSpPr>
        <p:spPr/>
        <p:txBody>
          <a:bodyPr/>
          <a:lstStyle/>
          <a:p>
            <a:r>
              <a:rPr lang="en-US" dirty="0" smtClean="0"/>
              <a:t>That is some background on model structure and surface/input datasets.</a:t>
            </a:r>
          </a:p>
          <a:p>
            <a:r>
              <a:rPr lang="en-US" dirty="0" smtClean="0"/>
              <a:t>On to component </a:t>
            </a:r>
            <a:r>
              <a:rPr lang="en-US" dirty="0" err="1" smtClean="0"/>
              <a:t>submodels</a:t>
            </a:r>
            <a:r>
              <a:rPr lang="en-US" dirty="0" smtClean="0"/>
              <a:t>.  I’ll mainly be talking about the </a:t>
            </a:r>
            <a:r>
              <a:rPr lang="en-US" dirty="0" err="1" smtClean="0"/>
              <a:t>submodels</a:t>
            </a:r>
            <a:r>
              <a:rPr lang="en-US" dirty="0" smtClean="0"/>
              <a:t> related to vegetation and soil.</a:t>
            </a:r>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5AE5A9C8-D9A1-4E01-AB87-189A5A231FEC}" type="slidenum">
              <a:rPr lang="en-US">
                <a:solidFill>
                  <a:prstClr val="black"/>
                </a:solidFill>
              </a:rPr>
              <a:pPr/>
              <a:t>69</a:t>
            </a:fld>
            <a:endParaRPr lang="en-US">
              <a:solidFill>
                <a:prstClr val="black"/>
              </a:solidFill>
            </a:endParaRPr>
          </a:p>
        </p:txBody>
      </p:sp>
      <p:sp>
        <p:nvSpPr>
          <p:cNvPr id="96259" name="Rectangle 2"/>
          <p:cNvSpPr>
            <a:spLocks noGrp="1" noRot="1" noChangeAspect="1" noChangeArrowheads="1" noTextEdit="1"/>
          </p:cNvSpPr>
          <p:nvPr>
            <p:ph type="sldImg"/>
          </p:nvPr>
        </p:nvSpPr>
        <p:spPr>
          <a:xfrm>
            <a:off x="1181100" y="698500"/>
            <a:ext cx="4648200" cy="3486150"/>
          </a:xfrm>
          <a:ln/>
        </p:spPr>
      </p:sp>
      <p:sp>
        <p:nvSpPr>
          <p:cNvPr id="96260" name="Rectangle 3"/>
          <p:cNvSpPr>
            <a:spLocks noGrp="1" noChangeArrowheads="1"/>
          </p:cNvSpPr>
          <p:nvPr>
            <p:ph type="body" idx="1"/>
          </p:nvPr>
        </p:nvSpPr>
        <p:spPr>
          <a:noFill/>
          <a:ln/>
        </p:spPr>
        <p:txBody>
          <a:bodyPr/>
          <a:lstStyle/>
          <a:p>
            <a:pPr eaLnBrk="1" hangingPunct="1"/>
            <a:r>
              <a:rPr lang="en-US" dirty="0" smtClean="0"/>
              <a:t>Groundwater or the water table depth is an important aspect of hydrology that has been recently added to the model.</a:t>
            </a:r>
          </a:p>
          <a:p>
            <a:pPr eaLnBrk="1" hangingPunct="1"/>
            <a:r>
              <a:rPr lang="en-US" dirty="0" smtClean="0"/>
              <a:t>We can see here that </a:t>
            </a:r>
            <a:r>
              <a:rPr lang="en-US" dirty="0" err="1" smtClean="0"/>
              <a:t>streamflow</a:t>
            </a:r>
            <a:r>
              <a:rPr lang="en-US" dirty="0" smtClean="0"/>
              <a:t> and </a:t>
            </a:r>
            <a:r>
              <a:rPr lang="en-US" dirty="0" err="1" smtClean="0"/>
              <a:t>precip</a:t>
            </a:r>
            <a:r>
              <a:rPr lang="en-US" dirty="0" smtClean="0"/>
              <a:t> are not very well correlated.  But </a:t>
            </a:r>
            <a:r>
              <a:rPr lang="en-US" dirty="0" err="1" smtClean="0"/>
              <a:t>streamflow</a:t>
            </a:r>
            <a:r>
              <a:rPr lang="en-US" dirty="0" smtClean="0"/>
              <a:t> is highly correlated with groundwater or the water table depth.</a:t>
            </a:r>
          </a:p>
          <a:p>
            <a:pPr eaLnBrk="1" hangingPunct="1"/>
            <a:r>
              <a:rPr lang="en-US" dirty="0" smtClean="0"/>
              <a:t>So we also have a simplified ground water model (SIMGM) that calculates a mean water table position based on mean soil water properties.  </a:t>
            </a:r>
          </a:p>
          <a:p>
            <a:pPr eaLnBrk="1" hangingPunct="1"/>
            <a:r>
              <a:rPr lang="en-US" dirty="0" smtClean="0"/>
              <a:t>The third runoff term, the subsurface runoff or </a:t>
            </a:r>
            <a:r>
              <a:rPr lang="en-US" dirty="0" err="1" smtClean="0"/>
              <a:t>baseflow</a:t>
            </a:r>
            <a:r>
              <a:rPr lang="en-US" dirty="0" smtClean="0"/>
              <a:t>, is also tied to the water table depth.  As the water table rises, </a:t>
            </a:r>
            <a:r>
              <a:rPr lang="en-US" dirty="0" err="1" smtClean="0"/>
              <a:t>baseflow</a:t>
            </a:r>
            <a:r>
              <a:rPr lang="en-US" dirty="0" smtClean="0"/>
              <a:t> increases.  As the water table lowers, </a:t>
            </a:r>
            <a:r>
              <a:rPr lang="en-US" dirty="0" err="1" smtClean="0"/>
              <a:t>baseflow</a:t>
            </a:r>
            <a:r>
              <a:rPr lang="en-US" dirty="0" smtClean="0"/>
              <a:t> decreases.</a:t>
            </a:r>
          </a:p>
          <a:p>
            <a:pPr eaLnBrk="1" hangingPunct="1"/>
            <a:r>
              <a:rPr lang="en-US" dirty="0" smtClean="0"/>
              <a:t>If the water table is in the soil column, the </a:t>
            </a:r>
            <a:r>
              <a:rPr lang="en-US" dirty="0" err="1" smtClean="0"/>
              <a:t>baseflow</a:t>
            </a:r>
            <a:r>
              <a:rPr lang="en-US" dirty="0" smtClean="0"/>
              <a:t> water is removed from the soil layers within the water table.  If the water table is below the soil column, the </a:t>
            </a:r>
            <a:r>
              <a:rPr lang="en-US" dirty="0" err="1" smtClean="0"/>
              <a:t>baseflow</a:t>
            </a:r>
            <a:r>
              <a:rPr lang="en-US" dirty="0" smtClean="0"/>
              <a:t> water is removed from the aquifer.</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3416A78C-A075-489F-93B1-DD3CFA7C2ECA}" type="slidenum">
              <a:rPr lang="en-US"/>
              <a:pPr/>
              <a:t>70</a:t>
            </a:fld>
            <a:endParaRPr lang="en-US"/>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r>
              <a:rPr lang="en-US" dirty="0" smtClean="0"/>
              <a:t>So why does this improvement in water storage matter?  </a:t>
            </a:r>
          </a:p>
          <a:p>
            <a:pPr eaLnBrk="1" hangingPunct="1"/>
            <a:r>
              <a:rPr lang="en-US" dirty="0" smtClean="0"/>
              <a:t>This is an example of comparison of CLM to observations from a flux tower in the Amazon.</a:t>
            </a:r>
          </a:p>
          <a:p>
            <a:pPr eaLnBrk="1" hangingPunct="1"/>
            <a:r>
              <a:rPr lang="en-US" dirty="0" smtClean="0"/>
              <a:t>One of the errors we  had in CLM3 was that if you look at latent heat flux, we weren’t able to simulate high values of  latent heat flux.  </a:t>
            </a:r>
          </a:p>
          <a:p>
            <a:pPr eaLnBrk="1" hangingPunct="1"/>
            <a:r>
              <a:rPr lang="en-US" dirty="0" smtClean="0"/>
              <a:t>Biggest latent heat fluxes happen in the dry season in the Amazon when there is a lot of solar radiation.  </a:t>
            </a:r>
          </a:p>
          <a:p>
            <a:pPr eaLnBrk="1" hangingPunct="1"/>
            <a:r>
              <a:rPr lang="en-US" dirty="0" smtClean="0"/>
              <a:t>In CLM3 the soil was too dry in the dry season because we didn’t store enough water from the wet season and we couldn’t support these high ET rates.</a:t>
            </a:r>
          </a:p>
          <a:p>
            <a:pPr eaLnBrk="1" hangingPunct="1"/>
            <a:r>
              <a:rPr lang="en-US" dirty="0" smtClean="0"/>
              <a:t>With the new version of the model our soil water storage is improved and our latent heat fluxes are higher and closer to observations.</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B3EB03-CB62-4157-B128-02CD291E3601}" type="slidenum">
              <a:rPr lang="en-US"/>
              <a:pPr/>
              <a:t>71</a:t>
            </a:fld>
            <a:endParaRPr lang="en-US"/>
          </a:p>
        </p:txBody>
      </p:sp>
      <p:sp>
        <p:nvSpPr>
          <p:cNvPr id="379906" name="Rectangle 2"/>
          <p:cNvSpPr>
            <a:spLocks noGrp="1" noRot="1" noChangeAspect="1" noChangeArrowheads="1" noTextEdit="1"/>
          </p:cNvSpPr>
          <p:nvPr>
            <p:ph type="sldImg"/>
          </p:nvPr>
        </p:nvSpPr>
        <p:spPr>
          <a:ln/>
        </p:spPr>
      </p:sp>
      <p:sp>
        <p:nvSpPr>
          <p:cNvPr id="379907" name="Rectangle 3"/>
          <p:cNvSpPr>
            <a:spLocks noGrp="1" noChangeArrowheads="1"/>
          </p:cNvSpPr>
          <p:nvPr>
            <p:ph type="body" idx="1"/>
          </p:nvPr>
        </p:nvSpPr>
        <p:spPr/>
        <p:txBody>
          <a:bodyPr/>
          <a:lstStyle/>
          <a:p>
            <a:r>
              <a:rPr lang="en-US" dirty="0" smtClean="0"/>
              <a:t>Another important snow parameterization is snow cover fraction, in other words how much of the grid cell is covered by snow.  Need this information to model </a:t>
            </a:r>
            <a:r>
              <a:rPr lang="en-US" dirty="0" err="1" smtClean="0"/>
              <a:t>albedo</a:t>
            </a:r>
            <a:r>
              <a:rPr lang="en-US" dirty="0" smtClean="0"/>
              <a:t>.</a:t>
            </a:r>
          </a:p>
          <a:p>
            <a:r>
              <a:rPr lang="en-US" dirty="0" smtClean="0"/>
              <a:t>Blue is what we used to have, red is what we have now, dashed line is observations.  So again we are showing a model improvement.  </a:t>
            </a:r>
          </a:p>
          <a:p>
            <a:r>
              <a:rPr lang="en-US" dirty="0" smtClean="0"/>
              <a:t>The reason for this is that we’ve switched to a formulation that computes SCF as a function of snow density in addition to snow cover depth</a:t>
            </a:r>
          </a:p>
          <a:p>
            <a:r>
              <a:rPr lang="en-US" dirty="0" smtClean="0"/>
              <a:t>For a given snow depth, you can get different SCFs just from different snow densities, in other words different SCFs during snow accumulation and melt phases.  Denser snow (spring, melt phase) yields lower SCF for the same snow depth.</a:t>
            </a:r>
          </a:p>
          <a:p>
            <a:r>
              <a:rPr lang="en-US" dirty="0" smtClean="0"/>
              <a:t>The density dependent formulation accounts for the observation that there is a sharper rise in </a:t>
            </a:r>
            <a:r>
              <a:rPr lang="en-US" dirty="0" err="1" smtClean="0"/>
              <a:t>fsno</a:t>
            </a:r>
            <a:r>
              <a:rPr lang="en-US" dirty="0" smtClean="0"/>
              <a:t> with snow depth early in the snow season (e.g., October), when snowpack density is comparatively low than there is during the warmer melt season (e.g., May) when the snowpack is comparatively dense.</a:t>
            </a:r>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1D62AA9-A360-4E4D-8AEC-F0DF01FF6FE4}" type="slidenum">
              <a:rPr lang="en-US" smtClean="0">
                <a:solidFill>
                  <a:prstClr val="black"/>
                </a:solidFill>
              </a:rPr>
              <a:pPr/>
              <a:t>72</a:t>
            </a:fld>
            <a:endParaRPr lang="en-US">
              <a:solidFill>
                <a:prstClr val="black"/>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7040C10E-96FB-4240-9B89-2B6E5BE6F838}" type="slidenum">
              <a:rPr lang="en-US">
                <a:solidFill>
                  <a:prstClr val="black"/>
                </a:solidFill>
              </a:rPr>
              <a:pPr/>
              <a:t>73</a:t>
            </a:fld>
            <a:endParaRPr lang="en-US">
              <a:solidFill>
                <a:prstClr val="black"/>
              </a:solidFill>
            </a:endParaRPr>
          </a:p>
        </p:txBody>
      </p:sp>
      <p:sp>
        <p:nvSpPr>
          <p:cNvPr id="129027" name="Rectangle 2"/>
          <p:cNvSpPr>
            <a:spLocks noGrp="1" noRot="1" noChangeAspect="1" noChangeArrowheads="1" noTextEdit="1"/>
          </p:cNvSpPr>
          <p:nvPr>
            <p:ph type="sldImg"/>
          </p:nvPr>
        </p:nvSpPr>
        <p:spPr>
          <a:xfrm>
            <a:off x="1181100" y="698500"/>
            <a:ext cx="4648200" cy="3486150"/>
          </a:xfrm>
          <a:ln/>
        </p:spPr>
      </p:sp>
      <p:sp>
        <p:nvSpPr>
          <p:cNvPr id="1290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04F1A914-1BDE-4AD9-B2F1-EB060B2B79C6}" type="slidenum">
              <a:rPr lang="en-US">
                <a:solidFill>
                  <a:prstClr val="black"/>
                </a:solidFill>
              </a:rPr>
              <a:pPr/>
              <a:t>74</a:t>
            </a:fld>
            <a:endParaRPr lang="en-US">
              <a:solidFill>
                <a:prstClr val="black"/>
              </a:solidFill>
            </a:endParaRPr>
          </a:p>
        </p:txBody>
      </p:sp>
      <p:sp>
        <p:nvSpPr>
          <p:cNvPr id="78851" name="Rectangle 2"/>
          <p:cNvSpPr>
            <a:spLocks noGrp="1" noRot="1" noChangeAspect="1" noChangeArrowheads="1" noTextEdit="1"/>
          </p:cNvSpPr>
          <p:nvPr>
            <p:ph type="sldImg"/>
          </p:nvPr>
        </p:nvSpPr>
        <p:spPr>
          <a:xfrm>
            <a:off x="1181100" y="698500"/>
            <a:ext cx="4648200" cy="3486150"/>
          </a:xfrm>
          <a:ln/>
        </p:spPr>
      </p:sp>
      <p:sp>
        <p:nvSpPr>
          <p:cNvPr id="788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6C7A29-5179-4C49-9561-05695AE8926C}" type="slidenum">
              <a:rPr lang="en-US">
                <a:solidFill>
                  <a:prstClr val="black"/>
                </a:solidFill>
              </a:rPr>
              <a:pPr/>
              <a:t>10</a:t>
            </a:fld>
            <a:endParaRPr lang="en-US">
              <a:solidFill>
                <a:prstClr val="black"/>
              </a:solidFill>
            </a:endParaRPr>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50A688E2-6EE3-4B7F-B37A-F6971E305789}" type="slidenum">
              <a:rPr lang="en-AU" smtClean="0"/>
              <a:pPr/>
              <a:t>75</a:t>
            </a:fld>
            <a:endParaRPr lang="en-AU" smtClean="0"/>
          </a:p>
        </p:txBody>
      </p:sp>
      <p:sp>
        <p:nvSpPr>
          <p:cNvPr id="77827" name="Rectangle 2"/>
          <p:cNvSpPr>
            <a:spLocks noGrp="1" noRot="1" noChangeAspect="1" noChangeArrowheads="1" noTextEdit="1"/>
          </p:cNvSpPr>
          <p:nvPr>
            <p:ph type="sldImg"/>
          </p:nvPr>
        </p:nvSpPr>
        <p:spPr>
          <a:xfrm>
            <a:off x="1181100" y="698500"/>
            <a:ext cx="4648200" cy="3486150"/>
          </a:xfrm>
          <a:ln/>
        </p:spPr>
      </p:sp>
      <p:sp>
        <p:nvSpPr>
          <p:cNvPr id="77828" name="Rectangle 3"/>
          <p:cNvSpPr>
            <a:spLocks noGrp="1" noChangeArrowheads="1"/>
          </p:cNvSpPr>
          <p:nvPr>
            <p:ph type="body" idx="1"/>
          </p:nvPr>
        </p:nvSpPr>
        <p:spPr>
          <a:xfrm>
            <a:off x="701040" y="4415791"/>
            <a:ext cx="5608320" cy="4183380"/>
          </a:xfrm>
          <a:noFill/>
          <a:ln/>
        </p:spPr>
        <p:txBody>
          <a:bodyPr/>
          <a:lstStyle/>
          <a:p>
            <a:pPr eaLnBrk="1" hangingPunct="1"/>
            <a:r>
              <a:rPr lang="en-US" dirty="0" smtClean="0"/>
              <a:t>The number of layers and their thickness, their water and ice content and temperature, are calculated at each time step of the model.  </a:t>
            </a:r>
          </a:p>
          <a:p>
            <a:pPr eaLnBrk="1" hangingPunct="1"/>
            <a:endParaRPr lang="en-US" dirty="0" smtClean="0"/>
          </a:p>
          <a:p>
            <a:pPr eaLnBrk="1" hangingPunct="1"/>
            <a:r>
              <a:rPr lang="en-US" dirty="0" smtClean="0"/>
              <a:t>Here, we are showing temperature profile of the snow, with warmer layers near the snow.  Snow is a good insulator, keeps the soil warm.</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1EDCB5-1B0A-424D-BB70-EF33285CA515}" type="slidenum">
              <a:rPr lang="en-US">
                <a:solidFill>
                  <a:prstClr val="black"/>
                </a:solidFill>
              </a:rPr>
              <a:pPr/>
              <a:t>76</a:t>
            </a:fld>
            <a:endParaRPr lang="en-US">
              <a:solidFill>
                <a:prstClr val="black"/>
              </a:solidFill>
            </a:endParaRPr>
          </a:p>
        </p:txBody>
      </p:sp>
      <p:sp>
        <p:nvSpPr>
          <p:cNvPr id="57346" name="Rectangle 2"/>
          <p:cNvSpPr>
            <a:spLocks noGrp="1" noRot="1" noChangeAspect="1" noChangeArrowheads="1" noTextEdit="1"/>
          </p:cNvSpPr>
          <p:nvPr>
            <p:ph type="sldImg"/>
          </p:nvPr>
        </p:nvSpPr>
        <p:spPr>
          <a:xfrm>
            <a:off x="1181100" y="698500"/>
            <a:ext cx="4648200" cy="3486150"/>
          </a:xfrm>
          <a:ln/>
        </p:spPr>
      </p:sp>
      <p:sp>
        <p:nvSpPr>
          <p:cNvPr id="57347" name="Rectangle 3"/>
          <p:cNvSpPr>
            <a:spLocks noGrp="1" noChangeArrowheads="1"/>
          </p:cNvSpPr>
          <p:nvPr>
            <p:ph type="body" idx="1"/>
          </p:nvPr>
        </p:nvSpPr>
        <p:spPr>
          <a:xfrm>
            <a:off x="597183" y="4259238"/>
            <a:ext cx="5608320" cy="4969378"/>
          </a:xfrm>
        </p:spPr>
        <p:txBody>
          <a:bodyPr/>
          <a:lstStyle/>
          <a:p>
            <a:r>
              <a:rPr lang="en-US" dirty="0" smtClean="0"/>
              <a:t>This plot shows the urban heat island generated by the model.</a:t>
            </a:r>
          </a:p>
          <a:p>
            <a:r>
              <a:rPr lang="en-US" dirty="0" smtClean="0"/>
              <a:t>In the model, the urban heat island is defined at each grid cell by the difference between the urban air temperature and the rural (the vegetated surfaces) air temperature.</a:t>
            </a:r>
          </a:p>
          <a:p>
            <a:r>
              <a:rPr lang="en-US" dirty="0" smtClean="0"/>
              <a:t>The color scale emphasizes the fact that urban areas are almost always warmer than rural areas, up to 4 degrees C warmer</a:t>
            </a:r>
          </a:p>
          <a:p>
            <a:r>
              <a:rPr lang="en-US" dirty="0" smtClean="0"/>
              <a:t>This particular plot is from the CORE 20</a:t>
            </a:r>
            <a:r>
              <a:rPr lang="en-US" baseline="30000" dirty="0" smtClean="0"/>
              <a:t>th</a:t>
            </a:r>
            <a:r>
              <a:rPr lang="en-US" dirty="0" smtClean="0"/>
              <a:t> century CCSM4 simulation (1986-2005).</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341821B0-6CF4-44C3-BE01-B9367B948A37}" type="slidenum">
              <a:rPr lang="en-US">
                <a:solidFill>
                  <a:prstClr val="black"/>
                </a:solidFill>
              </a:rPr>
              <a:pPr/>
              <a:t>77</a:t>
            </a:fld>
            <a:endParaRPr lang="en-US">
              <a:solidFill>
                <a:prstClr val="black"/>
              </a:solidFill>
            </a:endParaRPr>
          </a:p>
        </p:txBody>
      </p:sp>
      <p:sp>
        <p:nvSpPr>
          <p:cNvPr id="118787" name="Rectangle 2"/>
          <p:cNvSpPr>
            <a:spLocks noGrp="1" noRot="1" noChangeAspect="1" noChangeArrowheads="1" noTextEdit="1"/>
          </p:cNvSpPr>
          <p:nvPr>
            <p:ph type="sldImg"/>
          </p:nvPr>
        </p:nvSpPr>
        <p:spPr>
          <a:xfrm>
            <a:off x="1181100" y="698500"/>
            <a:ext cx="4648200" cy="3486150"/>
          </a:xfrm>
          <a:ln/>
        </p:spPr>
      </p:sp>
      <p:sp>
        <p:nvSpPr>
          <p:cNvPr id="118788" name="Rectangle 3"/>
          <p:cNvSpPr>
            <a:spLocks noGrp="1" noChangeArrowheads="1"/>
          </p:cNvSpPr>
          <p:nvPr>
            <p:ph type="body" idx="1"/>
          </p:nvPr>
        </p:nvSpPr>
        <p:spPr>
          <a:xfrm>
            <a:off x="701040" y="4415791"/>
            <a:ext cx="5608320" cy="4183380"/>
          </a:xfrm>
          <a:noFill/>
          <a:ln/>
        </p:spPr>
        <p:txBody>
          <a:bodyPr/>
          <a:lstStyle/>
          <a:p>
            <a:pPr eaLnBrk="1" hangingPunct="1"/>
            <a:r>
              <a:rPr lang="en-US" dirty="0" smtClean="0"/>
              <a:t>Here’s an example of how a tower site comparison has identified another problem.</a:t>
            </a:r>
          </a:p>
          <a:p>
            <a:pPr eaLnBrk="1" hangingPunct="1"/>
            <a:r>
              <a:rPr lang="en-US" dirty="0" smtClean="0"/>
              <a:t>This is showing the seasonal cycle of latent and sensible heat.</a:t>
            </a:r>
          </a:p>
          <a:p>
            <a:pPr eaLnBrk="1" hangingPunct="1"/>
            <a:r>
              <a:rPr lang="en-US" dirty="0" smtClean="0"/>
              <a:t>In version 3 of CLM3, we were not getting enough latent heat flux and too much sensible heat flux in summer.  So </a:t>
            </a:r>
            <a:r>
              <a:rPr lang="en-US" dirty="0" err="1" smtClean="0"/>
              <a:t>bowen</a:t>
            </a:r>
            <a:r>
              <a:rPr lang="en-US" dirty="0" smtClean="0"/>
              <a:t> ratio is completely wrong which could certainly affect the boundary layer for example.</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55202C13-8849-492B-A960-25935D70ACF7}" type="slidenum">
              <a:rPr lang="en-US">
                <a:solidFill>
                  <a:prstClr val="black"/>
                </a:solidFill>
              </a:rPr>
              <a:pPr/>
              <a:t>78</a:t>
            </a:fld>
            <a:endParaRPr lang="en-US">
              <a:solidFill>
                <a:prstClr val="black"/>
              </a:solidFill>
            </a:endParaRPr>
          </a:p>
        </p:txBody>
      </p:sp>
      <p:sp>
        <p:nvSpPr>
          <p:cNvPr id="119811" name="Rectangle 2"/>
          <p:cNvSpPr>
            <a:spLocks noGrp="1" noRot="1" noChangeAspect="1" noChangeArrowheads="1" noTextEdit="1"/>
          </p:cNvSpPr>
          <p:nvPr>
            <p:ph type="sldImg"/>
          </p:nvPr>
        </p:nvSpPr>
        <p:spPr>
          <a:xfrm>
            <a:off x="1181100" y="698500"/>
            <a:ext cx="4649788" cy="3486150"/>
          </a:xfrm>
          <a:ln/>
        </p:spPr>
      </p:sp>
      <p:sp>
        <p:nvSpPr>
          <p:cNvPr id="119812" name="Rectangle 3"/>
          <p:cNvSpPr>
            <a:spLocks noGrp="1" noChangeArrowheads="1"/>
          </p:cNvSpPr>
          <p:nvPr>
            <p:ph type="body" idx="1"/>
          </p:nvPr>
        </p:nvSpPr>
        <p:spPr>
          <a:xfrm>
            <a:off x="701040" y="4415791"/>
            <a:ext cx="5608320" cy="4183380"/>
          </a:xfrm>
          <a:noFill/>
          <a:ln/>
        </p:spPr>
        <p:txBody>
          <a:bodyPr/>
          <a:lstStyle/>
          <a:p>
            <a:pPr eaLnBrk="1" hangingPunct="1"/>
            <a:r>
              <a:rPr lang="en-US" dirty="0" smtClean="0"/>
              <a:t>We found that our canopy interception was too high so we reduced canopy interception and added our groundwater model which improved our soil water storage. You can see we are doing somewhat better with latent heat in this interim version of the model.</a:t>
            </a:r>
          </a:p>
          <a:p>
            <a:pPr eaLnBrk="1" hangingPunct="1"/>
            <a:r>
              <a:rPr lang="en-US" dirty="0" smtClean="0"/>
              <a:t>However, getting too much latent heat in winter/spring, even more than previously, and we still seem to have this summer drought that doesn’t exist in the observations.</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F4A9A8-6774-4CEA-BB80-9AE9BAC13D7F}" type="slidenum">
              <a:rPr lang="en-US">
                <a:solidFill>
                  <a:prstClr val="black"/>
                </a:solidFill>
              </a:rPr>
              <a:pPr/>
              <a:t>79</a:t>
            </a:fld>
            <a:endParaRPr lang="en-US">
              <a:solidFill>
                <a:prstClr val="black"/>
              </a:solidFill>
            </a:endParaRPr>
          </a:p>
        </p:txBody>
      </p:sp>
      <p:sp>
        <p:nvSpPr>
          <p:cNvPr id="501762" name="Rectangle 2"/>
          <p:cNvSpPr>
            <a:spLocks noGrp="1" noRot="1" noChangeAspect="1" noChangeArrowheads="1" noTextEdit="1"/>
          </p:cNvSpPr>
          <p:nvPr>
            <p:ph type="sldImg"/>
          </p:nvPr>
        </p:nvSpPr>
        <p:spPr>
          <a:xfrm>
            <a:off x="1181100" y="698500"/>
            <a:ext cx="4648200" cy="3486150"/>
          </a:xfrm>
          <a:ln/>
        </p:spPr>
      </p:sp>
      <p:sp>
        <p:nvSpPr>
          <p:cNvPr id="501763" name="Rectangle 3"/>
          <p:cNvSpPr>
            <a:spLocks noGrp="1" noChangeArrowheads="1"/>
          </p:cNvSpPr>
          <p:nvPr>
            <p:ph type="body" idx="1"/>
          </p:nvPr>
        </p:nvSpPr>
        <p:spPr/>
        <p:txBody>
          <a:bodyPr/>
          <a:lstStyle/>
          <a:p>
            <a:r>
              <a:rPr lang="en-US" dirty="0" smtClean="0"/>
              <a:t>So we have a number of sites we use to test the various versions of the model as we develop it.  </a:t>
            </a:r>
          </a:p>
          <a:p>
            <a:r>
              <a:rPr lang="en-US" dirty="0" smtClean="0"/>
              <a:t>These are a summary of statistics, r is the correlation coefficient and RMSE is the root mean square of model hourly fluxes compared to observed.</a:t>
            </a:r>
          </a:p>
          <a:p>
            <a:r>
              <a:rPr lang="en-US" dirty="0" smtClean="0"/>
              <a:t>So you can see here that as we go from CLM3 to CLM4 we are improving our modeling of both latent heat and sensible heat.  From CLM3 to CLM3.5 we improved mainly latent heat but there was some improvement in sensible heat.  From CLM3.5 to CLM4 the improvement was mainly in sensible heat.</a:t>
            </a:r>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9D62777D-2E9C-4390-9B9E-317B6BEF023C}" type="slidenum">
              <a:rPr lang="en-AU" smtClean="0"/>
              <a:pPr/>
              <a:t>80</a:t>
            </a:fld>
            <a:endParaRPr lang="en-AU" smtClean="0"/>
          </a:p>
        </p:txBody>
      </p:sp>
      <p:sp>
        <p:nvSpPr>
          <p:cNvPr id="120835" name="Rectangle 2"/>
          <p:cNvSpPr>
            <a:spLocks noGrp="1" noRot="1" noChangeAspect="1" noChangeArrowheads="1" noTextEdit="1"/>
          </p:cNvSpPr>
          <p:nvPr>
            <p:ph type="sldImg"/>
          </p:nvPr>
        </p:nvSpPr>
        <p:spPr>
          <a:xfrm>
            <a:off x="1181100" y="698500"/>
            <a:ext cx="4649788" cy="3486150"/>
          </a:xfrm>
          <a:ln/>
        </p:spPr>
      </p:sp>
      <p:sp>
        <p:nvSpPr>
          <p:cNvPr id="120836" name="Rectangle 3"/>
          <p:cNvSpPr>
            <a:spLocks noGrp="1" noChangeArrowheads="1"/>
          </p:cNvSpPr>
          <p:nvPr>
            <p:ph type="body" idx="1"/>
          </p:nvPr>
        </p:nvSpPr>
        <p:spPr>
          <a:noFill/>
          <a:ln/>
        </p:spPr>
        <p:txBody>
          <a:bodyPr/>
          <a:lstStyle/>
          <a:p>
            <a:pPr eaLnBrk="1" hangingPunct="1"/>
            <a:r>
              <a:rPr lang="en-US" dirty="0" smtClean="0"/>
              <a:t>The runoff that is generated by the land model (surface and sub-surface) needs to be routed to the ocean.  We use a dataset that is essentially a directional map.</a:t>
            </a:r>
          </a:p>
          <a:p>
            <a:pPr eaLnBrk="1" hangingPunct="1"/>
            <a:r>
              <a:rPr lang="en-US" dirty="0" smtClean="0"/>
              <a:t>So here is a plot of river flow in m3 per second.  You can see the major rivers here, for example, the Amazon, the Congo, and the Mississippi.  This water is passed to the ocean at the ocean </a:t>
            </a:r>
            <a:r>
              <a:rPr lang="en-US" dirty="0" err="1" smtClean="0"/>
              <a:t>gridcells</a:t>
            </a:r>
            <a:r>
              <a:rPr lang="en-US" dirty="0" smtClean="0"/>
              <a:t> that are nearest the river mouth.</a:t>
            </a:r>
          </a:p>
          <a:p>
            <a:pPr eaLnBrk="1" hangingPunct="1"/>
            <a:r>
              <a:rPr lang="en-US" dirty="0" smtClean="0"/>
              <a:t>This directional map is at 0.5 degree resolution currently, although we’ve been starting to work with finer resolution maps of 0.1 degrees.</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FA73694-CBA2-4966-BBEF-37B718B0A0BC}" type="slidenum">
              <a:rPr lang="en-US" smtClean="0">
                <a:solidFill>
                  <a:prstClr val="black"/>
                </a:solidFill>
              </a:rPr>
              <a:pPr/>
              <a:t>81</a:t>
            </a:fld>
            <a:endParaRPr lang="en-US">
              <a:solidFill>
                <a:prstClr val="black"/>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6C7A29-5179-4C49-9561-05695AE8926C}" type="slidenum">
              <a:rPr lang="en-US">
                <a:solidFill>
                  <a:prstClr val="black"/>
                </a:solidFill>
              </a:rPr>
              <a:pPr/>
              <a:t>82</a:t>
            </a:fld>
            <a:endParaRPr lang="en-US">
              <a:solidFill>
                <a:prstClr val="black"/>
              </a:solidFill>
            </a:endParaRPr>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for example, these are the changes in fractional cover of trees and crops from 1850 to 2005. </a:t>
            </a:r>
          </a:p>
          <a:p>
            <a:r>
              <a:rPr lang="en-US" dirty="0" smtClean="0"/>
              <a:t>We can clearly see deforestation across…</a:t>
            </a:r>
          </a:p>
          <a:p>
            <a:r>
              <a:rPr lang="en-US" dirty="0" smtClean="0"/>
              <a:t>Some reforestation is evident in the Eastern U.S. and Western Europe.</a:t>
            </a:r>
          </a:p>
        </p:txBody>
      </p:sp>
      <p:sp>
        <p:nvSpPr>
          <p:cNvPr id="4" name="Slide Number Placeholder 3"/>
          <p:cNvSpPr>
            <a:spLocks noGrp="1"/>
          </p:cNvSpPr>
          <p:nvPr>
            <p:ph type="sldNum" sz="quarter" idx="10"/>
          </p:nvPr>
        </p:nvSpPr>
        <p:spPr/>
        <p:txBody>
          <a:bodyPr/>
          <a:lstStyle/>
          <a:p>
            <a:fld id="{D9F90C8E-F4E7-4C67-8E72-C7DB3538DA54}" type="slidenum">
              <a:rPr lang="en-US" smtClean="0"/>
              <a:pPr/>
              <a:t>83</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changes of course will have effects on the surface energy and water balances.</a:t>
            </a:r>
          </a:p>
          <a:p>
            <a:r>
              <a:rPr lang="en-US" dirty="0" smtClean="0"/>
              <a:t>Here for example we are showing the effect on surface </a:t>
            </a:r>
            <a:r>
              <a:rPr lang="en-US" dirty="0" err="1" smtClean="0"/>
              <a:t>albedo</a:t>
            </a:r>
            <a:r>
              <a:rPr lang="en-US" dirty="0" smtClean="0"/>
              <a:t> and near-surface air temperature. </a:t>
            </a:r>
          </a:p>
          <a:p>
            <a:r>
              <a:rPr lang="en-US" dirty="0" smtClean="0"/>
              <a:t>These are showing differences between present day and 1850 essentially.</a:t>
            </a:r>
          </a:p>
          <a:p>
            <a:r>
              <a:rPr lang="en-US" dirty="0" smtClean="0"/>
              <a:t>Here we compare a full transient simulation to one with land cover change alone.</a:t>
            </a:r>
          </a:p>
          <a:p>
            <a:r>
              <a:rPr lang="en-US" dirty="0" smtClean="0"/>
              <a:t>The full transient is our best representation of how CO2, aerosols, nitrogen deposition, and </a:t>
            </a:r>
            <a:r>
              <a:rPr lang="en-US" dirty="0" err="1" smtClean="0"/>
              <a:t>landcover</a:t>
            </a:r>
            <a:r>
              <a:rPr lang="en-US" dirty="0" smtClean="0"/>
              <a:t> has changed over the 20</a:t>
            </a:r>
            <a:r>
              <a:rPr lang="en-US" baseline="30000" dirty="0" smtClean="0"/>
              <a:t>th</a:t>
            </a:r>
            <a:r>
              <a:rPr lang="en-US" dirty="0" smtClean="0"/>
              <a:t> century.</a:t>
            </a:r>
          </a:p>
          <a:p>
            <a:r>
              <a:rPr lang="en-US" dirty="0" smtClean="0"/>
              <a:t>So in the full transient you can see a decrease in </a:t>
            </a:r>
            <a:r>
              <a:rPr lang="en-US" dirty="0" err="1" smtClean="0"/>
              <a:t>albedo</a:t>
            </a:r>
            <a:r>
              <a:rPr lang="en-US" dirty="0" smtClean="0"/>
              <a:t> mainly at high latitudes due to decreases in snow cover.  In the land cover change only simulation there are mainly increases in </a:t>
            </a:r>
            <a:r>
              <a:rPr lang="en-US" dirty="0" err="1" smtClean="0"/>
              <a:t>albedo</a:t>
            </a:r>
            <a:r>
              <a:rPr lang="en-US" dirty="0" smtClean="0"/>
              <a:t> related to the replacement of forest with higher </a:t>
            </a:r>
            <a:r>
              <a:rPr lang="en-US" dirty="0" err="1" smtClean="0"/>
              <a:t>albedo</a:t>
            </a:r>
            <a:r>
              <a:rPr lang="en-US" dirty="0" smtClean="0"/>
              <a:t> cropland.</a:t>
            </a:r>
          </a:p>
          <a:p>
            <a:r>
              <a:rPr lang="en-US" dirty="0" smtClean="0"/>
              <a:t>In the full transient there is a warming everywhere due to mainly to CO2 but also due to lower </a:t>
            </a:r>
            <a:r>
              <a:rPr lang="en-US" dirty="0" err="1" smtClean="0"/>
              <a:t>albedo</a:t>
            </a:r>
            <a:r>
              <a:rPr lang="en-US" dirty="0" smtClean="0"/>
              <a:t> at high latitudes, but there is not as much warming over the U.S.  The </a:t>
            </a:r>
            <a:r>
              <a:rPr lang="en-US" dirty="0" err="1" smtClean="0"/>
              <a:t>landcover</a:t>
            </a:r>
            <a:r>
              <a:rPr lang="en-US" dirty="0" smtClean="0"/>
              <a:t> change only experiment shows that the change in </a:t>
            </a:r>
            <a:r>
              <a:rPr lang="en-US" dirty="0" err="1" smtClean="0"/>
              <a:t>landcover</a:t>
            </a:r>
            <a:r>
              <a:rPr lang="en-US" dirty="0" smtClean="0"/>
              <a:t> is providing some cooling in the full transient simulation.</a:t>
            </a:r>
          </a:p>
          <a:p>
            <a:r>
              <a:rPr lang="en-US" dirty="0" smtClean="0"/>
              <a:t>This is of course the result from one model, CLM4.</a:t>
            </a:r>
            <a:endParaRPr lang="en-US" dirty="0"/>
          </a:p>
        </p:txBody>
      </p:sp>
      <p:sp>
        <p:nvSpPr>
          <p:cNvPr id="4" name="Slide Number Placeholder 3"/>
          <p:cNvSpPr>
            <a:spLocks noGrp="1"/>
          </p:cNvSpPr>
          <p:nvPr>
            <p:ph type="sldNum" sz="quarter" idx="10"/>
          </p:nvPr>
        </p:nvSpPr>
        <p:spPr/>
        <p:txBody>
          <a:bodyPr/>
          <a:lstStyle/>
          <a:p>
            <a:pPr>
              <a:defRPr/>
            </a:pPr>
            <a:fld id="{CFAAEABC-9D0B-4CBD-A6FA-9F7286B26EBE}" type="slidenum">
              <a:rPr lang="en-AU" smtClean="0"/>
              <a:pPr>
                <a:defRPr/>
              </a:pPr>
              <a:t>84</a:t>
            </a:fld>
            <a:endParaRPr lang="en-A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F584FB8D-1E66-455A-A624-E04ACF96B505}" type="slidenum">
              <a:rPr lang="en-US">
                <a:solidFill>
                  <a:prstClr val="black"/>
                </a:solidFill>
              </a:rPr>
              <a:pPr/>
              <a:t>11</a:t>
            </a:fld>
            <a:endParaRPr lang="en-US">
              <a:solidFill>
                <a:prstClr val="black"/>
              </a:solidFill>
            </a:endParaRPr>
          </a:p>
        </p:txBody>
      </p:sp>
      <p:sp>
        <p:nvSpPr>
          <p:cNvPr id="70659" name="Rectangle 2"/>
          <p:cNvSpPr>
            <a:spLocks noGrp="1" noRot="1" noChangeAspect="1" noChangeArrowheads="1" noTextEdit="1"/>
          </p:cNvSpPr>
          <p:nvPr>
            <p:ph type="sldImg"/>
          </p:nvPr>
        </p:nvSpPr>
        <p:spPr>
          <a:xfrm>
            <a:off x="1181100" y="698500"/>
            <a:ext cx="4649788" cy="3486150"/>
          </a:xfrm>
          <a:ln/>
        </p:spPr>
      </p:sp>
      <p:sp>
        <p:nvSpPr>
          <p:cNvPr id="70660" name="Rectangle 3"/>
          <p:cNvSpPr>
            <a:spLocks noGrp="1" noChangeArrowheads="1"/>
          </p:cNvSpPr>
          <p:nvPr>
            <p:ph type="body" idx="1"/>
          </p:nvPr>
        </p:nvSpPr>
        <p:spPr>
          <a:noFill/>
          <a:ln/>
        </p:spPr>
        <p:txBody>
          <a:bodyPr/>
          <a:lstStyle/>
          <a:p>
            <a:pPr eaLnBrk="1" hangingPunct="1"/>
            <a:r>
              <a:rPr lang="en-US" dirty="0" smtClean="0"/>
              <a:t>The role of the land model within an ESM is about three things really, exchanges, states, and characteristics.</a:t>
            </a:r>
          </a:p>
          <a:p>
            <a:pPr eaLnBrk="1" hangingPunct="1"/>
            <a:r>
              <a:rPr lang="en-US" dirty="0" smtClean="0"/>
              <a:t>The land model is responsible for exchanges of quantities between the land surface and the atmosphere</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8E69EF65-EDFB-473A-9CCC-642810BBF4AB}" type="slidenum">
              <a:rPr lang="en-AU" smtClean="0"/>
              <a:pPr/>
              <a:t>85</a:t>
            </a:fld>
            <a:endParaRPr lang="en-AU" smtClean="0"/>
          </a:p>
        </p:txBody>
      </p:sp>
      <p:sp>
        <p:nvSpPr>
          <p:cNvPr id="114691" name="Rectangle 2"/>
          <p:cNvSpPr>
            <a:spLocks noGrp="1" noRot="1" noChangeAspect="1" noChangeArrowheads="1" noTextEdit="1"/>
          </p:cNvSpPr>
          <p:nvPr>
            <p:ph type="sldImg"/>
          </p:nvPr>
        </p:nvSpPr>
        <p:spPr>
          <a:xfrm>
            <a:off x="1182688" y="698500"/>
            <a:ext cx="4648200" cy="3486150"/>
          </a:xfrm>
          <a:ln/>
        </p:spPr>
      </p:sp>
      <p:sp>
        <p:nvSpPr>
          <p:cNvPr id="114692" name="Rectangle 3"/>
          <p:cNvSpPr>
            <a:spLocks noGrp="1" noChangeArrowheads="1"/>
          </p:cNvSpPr>
          <p:nvPr>
            <p:ph type="body" idx="1"/>
          </p:nvPr>
        </p:nvSpPr>
        <p:spPr>
          <a:xfrm>
            <a:off x="701040" y="4415791"/>
            <a:ext cx="5608320" cy="4183380"/>
          </a:xfrm>
          <a:noFill/>
          <a:ln/>
        </p:spPr>
        <p:txBody>
          <a:bodyPr/>
          <a:lstStyle/>
          <a:p>
            <a:pPr eaLnBrk="1" hangingPunct="1"/>
            <a:r>
              <a:rPr lang="en-US" dirty="0" smtClean="0"/>
              <a:t>Another thing we want to be able to do is to represent the terrestrial feedbacks going on in the earth system.  This is an example of Arctic climate-change feedbacks in the Earth system.</a:t>
            </a:r>
          </a:p>
          <a:p>
            <a:pPr eaLnBrk="1" hangingPunct="1"/>
            <a:r>
              <a:rPr lang="en-US" dirty="0" smtClean="0"/>
              <a:t>We know that arctic temperatures are increasing faster than anywhere else in the world (about twice the global rate), this is warming and thawing permafrost.  This increases microbial activity which liberates more nitrogen in the system which increases shrub growth and carbon sequestration (negative feedback because we are taking up more CO2).  But shrubs also have a lower </a:t>
            </a:r>
            <a:r>
              <a:rPr lang="en-US" dirty="0" err="1" smtClean="0"/>
              <a:t>albedo</a:t>
            </a:r>
            <a:r>
              <a:rPr lang="en-US" dirty="0" smtClean="0"/>
              <a:t> than the tundra they are replacing which can lead to surface warming.</a:t>
            </a:r>
          </a:p>
          <a:p>
            <a:pPr eaLnBrk="1" hangingPunct="1"/>
            <a:r>
              <a:rPr lang="en-US" dirty="0" smtClean="0"/>
              <a:t>We could also get changes in  hydrology.  Wetlands can expand, but also can get situations where lakes drain and the soils dry and runoff increases.  Wetlands result in more methane flux which contributes to global warming. Methane is a more potent greenhouse gas than CO2.</a:t>
            </a:r>
          </a:p>
          <a:p>
            <a:pPr eaLnBrk="1" hangingPunct="1"/>
            <a:r>
              <a:rPr lang="en-US" dirty="0" smtClean="0"/>
              <a:t>If lakes drain and soil dries and warms this could release the carbon stored in the soils.</a:t>
            </a:r>
            <a:br>
              <a:rPr lang="en-US" dirty="0" smtClean="0"/>
            </a:br>
            <a:r>
              <a:rPr lang="en-US" dirty="0" smtClean="0"/>
              <a:t>So what exactly happens here can determine what happens to all the carbon in the soils.</a:t>
            </a:r>
          </a:p>
          <a:p>
            <a:pPr eaLnBrk="1" hangingPunct="1"/>
            <a:r>
              <a:rPr lang="en-US" dirty="0" smtClean="0"/>
              <a:t>At this point we can’t really represent most of these feedbacks in CLM, although we are working very actively on several aspects of this diagram.</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CD33BAEA-04BF-4DFC-8FA5-B0C6F4FB2902}" type="slidenum">
              <a:rPr lang="en-US">
                <a:solidFill>
                  <a:prstClr val="black"/>
                </a:solidFill>
              </a:rPr>
              <a:pPr/>
              <a:t>86</a:t>
            </a:fld>
            <a:endParaRPr lang="en-US">
              <a:solidFill>
                <a:prstClr val="black"/>
              </a:solidFill>
            </a:endParaRPr>
          </a:p>
        </p:txBody>
      </p:sp>
      <p:sp>
        <p:nvSpPr>
          <p:cNvPr id="69635" name="Rectangle 2"/>
          <p:cNvSpPr>
            <a:spLocks noGrp="1" noRot="1" noChangeAspect="1" noChangeArrowheads="1" noTextEdit="1"/>
          </p:cNvSpPr>
          <p:nvPr>
            <p:ph type="sldImg"/>
          </p:nvPr>
        </p:nvSpPr>
        <p:spPr>
          <a:xfrm>
            <a:off x="1181100" y="698500"/>
            <a:ext cx="4648200" cy="3486150"/>
          </a:xfrm>
          <a:ln/>
        </p:spPr>
      </p:sp>
      <p:sp>
        <p:nvSpPr>
          <p:cNvPr id="69636" name="Rectangle 3"/>
          <p:cNvSpPr>
            <a:spLocks noGrp="1" noChangeArrowheads="1"/>
          </p:cNvSpPr>
          <p:nvPr>
            <p:ph type="body" idx="1"/>
          </p:nvPr>
        </p:nvSpPr>
        <p:spPr>
          <a:noFill/>
          <a:ln/>
        </p:spPr>
        <p:txBody>
          <a:bodyPr/>
          <a:lstStyle/>
          <a:p>
            <a:pPr eaLnBrk="1" hangingPunct="1"/>
            <a:r>
              <a:rPr lang="en-US" dirty="0" smtClean="0"/>
              <a:t>What distinguishes a land model…</a:t>
            </a:r>
          </a:p>
          <a:p>
            <a:pPr eaLnBrk="1" hangingPunct="1"/>
            <a:r>
              <a:rPr lang="en-US" dirty="0" smtClean="0"/>
              <a:t>In other word, why do we care about the land?  </a:t>
            </a:r>
          </a:p>
          <a:p>
            <a:pPr eaLnBrk="1" hangingPunct="1"/>
            <a:r>
              <a:rPr lang="en-US" dirty="0" smtClean="0"/>
              <a:t>The way we like to think about it is the land is a critical…</a:t>
            </a:r>
          </a:p>
          <a:p>
            <a:pPr eaLnBrk="1" hangingPunct="1"/>
            <a:r>
              <a:rPr lang="en-US" dirty="0" smtClean="0"/>
              <a:t>The land is really where we are feeling the effects of climate change.</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FAAEABC-9D0B-4CBD-A6FA-9F7286B26EBE}" type="slidenum">
              <a:rPr lang="en-AU" smtClean="0"/>
              <a:pPr>
                <a:defRPr/>
              </a:pPr>
              <a:t>87</a:t>
            </a:fld>
            <a:endParaRPr lang="en-AU"/>
          </a:p>
        </p:txBody>
      </p:sp>
    </p:spTree>
    <p:extLst>
      <p:ext uri="{BB962C8B-B14F-4D97-AF65-F5344CB8AC3E}">
        <p14:creationId xmlns:p14="http://schemas.microsoft.com/office/powerpoint/2010/main" val="67045358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normAutofit/>
          </a:bodyPr>
          <a:lstStyle/>
          <a:p>
            <a:r>
              <a:rPr lang="en-US" dirty="0" smtClean="0"/>
              <a:t>Another important issue is land – atmosphere interactions,  in particular the soil moisture-precipitation feedback.</a:t>
            </a:r>
          </a:p>
          <a:p>
            <a:r>
              <a:rPr lang="en-US" dirty="0" smtClean="0"/>
              <a:t>How much does a precipitation-induced soil moisture anomaly influence the overlying atmosphere and thereby the evolution of weather and the generation of precipitation? </a:t>
            </a:r>
          </a:p>
          <a:p>
            <a:endParaRPr lang="en-US" dirty="0" smtClean="0"/>
          </a:p>
          <a:p>
            <a:r>
              <a:rPr lang="en-US" dirty="0" smtClean="0"/>
              <a:t>The strength of this feedback has important implications as to whether you can make seasonal forecasts of precipitation. </a:t>
            </a:r>
          </a:p>
          <a:p>
            <a:r>
              <a:rPr lang="en-US" dirty="0" smtClean="0"/>
              <a:t>What if you have a rainy spring, how much does that influence subsequent summer rainfall?</a:t>
            </a:r>
            <a:endParaRPr lang="en-US" dirty="0"/>
          </a:p>
        </p:txBody>
      </p:sp>
      <p:sp>
        <p:nvSpPr>
          <p:cNvPr id="4" name="Slide Number Placeholder 3"/>
          <p:cNvSpPr>
            <a:spLocks noGrp="1"/>
          </p:cNvSpPr>
          <p:nvPr>
            <p:ph type="sldNum" sz="quarter" idx="10"/>
          </p:nvPr>
        </p:nvSpPr>
        <p:spPr/>
        <p:txBody>
          <a:bodyPr/>
          <a:lstStyle/>
          <a:p>
            <a:fld id="{40411C4F-551E-4EA2-A87A-0F1BFCCA116F}" type="slidenum">
              <a:rPr lang="en-US" smtClean="0"/>
              <a:pPr/>
              <a:t>88</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908C16CB-BD23-4B52-A68C-3C97601E7B14}" type="slidenum">
              <a:rPr lang="en-US"/>
              <a:pPr/>
              <a:t>89</a:t>
            </a:fld>
            <a:endParaRPr lang="en-US"/>
          </a:p>
        </p:txBody>
      </p:sp>
      <p:sp>
        <p:nvSpPr>
          <p:cNvPr id="71683" name="Rectangle 2"/>
          <p:cNvSpPr>
            <a:spLocks noGrp="1" noRot="1" noChangeAspect="1" noChangeArrowheads="1" noTextEdit="1"/>
          </p:cNvSpPr>
          <p:nvPr>
            <p:ph type="sldImg"/>
          </p:nvPr>
        </p:nvSpPr>
        <p:spPr>
          <a:xfrm>
            <a:off x="1181100" y="698500"/>
            <a:ext cx="4648200" cy="3486150"/>
          </a:xfrm>
          <a:ln/>
        </p:spPr>
      </p:sp>
      <p:sp>
        <p:nvSpPr>
          <p:cNvPr id="71684" name="Rectangle 3"/>
          <p:cNvSpPr>
            <a:spLocks noGrp="1" noChangeArrowheads="1"/>
          </p:cNvSpPr>
          <p:nvPr>
            <p:ph type="body" idx="1"/>
          </p:nvPr>
        </p:nvSpPr>
        <p:spPr>
          <a:noFill/>
          <a:ln/>
        </p:spPr>
        <p:txBody>
          <a:bodyPr/>
          <a:lstStyle/>
          <a:p>
            <a:pPr eaLnBrk="1" hangingPunct="1"/>
            <a:r>
              <a:rPr lang="en-US" dirty="0" smtClean="0"/>
              <a:t>This is an issue that we really don’t have a handle on as a community.</a:t>
            </a:r>
          </a:p>
          <a:p>
            <a:pPr eaLnBrk="1" hangingPunct="1"/>
            <a:r>
              <a:rPr lang="en-US" dirty="0" smtClean="0"/>
              <a:t>Regarding this, there was a study a few years ago called GLACE (Global Land Atmosphere Coupling Experiment) with major models around the world to evaluate land atmosphere coupling strength. </a:t>
            </a:r>
          </a:p>
          <a:p>
            <a:pPr eaLnBrk="1" hangingPunct="1"/>
            <a:r>
              <a:rPr lang="en-US" dirty="0" smtClean="0"/>
              <a:t>A metric was developed for coupling strength between </a:t>
            </a:r>
            <a:r>
              <a:rPr lang="en-US" dirty="0" err="1" smtClean="0"/>
              <a:t>soilwater</a:t>
            </a:r>
            <a:r>
              <a:rPr lang="en-US" dirty="0" smtClean="0"/>
              <a:t> and precipitation.  Furthermore this experiment broke it down into </a:t>
            </a:r>
            <a:r>
              <a:rPr lang="en-US" dirty="0" err="1" smtClean="0"/>
              <a:t>soilwater</a:t>
            </a:r>
            <a:r>
              <a:rPr lang="en-US" dirty="0" smtClean="0"/>
              <a:t> and ET and ET and precipitation.</a:t>
            </a:r>
          </a:p>
          <a:p>
            <a:pPr eaLnBrk="1" hangingPunct="1"/>
            <a:r>
              <a:rPr lang="en-US" dirty="0" smtClean="0"/>
              <a:t>The higher the number, the larger the coupling strength.  </a:t>
            </a:r>
          </a:p>
          <a:p>
            <a:pPr eaLnBrk="1" hangingPunct="1"/>
            <a:r>
              <a:rPr lang="en-US" dirty="0" smtClean="0"/>
              <a:t>So here we note that the models are all over the place.  GFDL model has the highest overall coupling strength between </a:t>
            </a:r>
            <a:r>
              <a:rPr lang="en-US" dirty="0" err="1" smtClean="0"/>
              <a:t>soilwater</a:t>
            </a:r>
            <a:r>
              <a:rPr lang="en-US" dirty="0" smtClean="0"/>
              <a:t> and precipitation.  </a:t>
            </a:r>
          </a:p>
          <a:p>
            <a:pPr eaLnBrk="1" hangingPunct="1"/>
            <a:r>
              <a:rPr lang="en-US" dirty="0" smtClean="0"/>
              <a:t>The Hadley center model had the lowest, it almost doesn’t matter what the </a:t>
            </a:r>
            <a:r>
              <a:rPr lang="en-US" dirty="0" err="1" smtClean="0"/>
              <a:t>soilwater</a:t>
            </a:r>
            <a:r>
              <a:rPr lang="en-US" dirty="0" smtClean="0"/>
              <a:t> is in determining seasonal precipitation.</a:t>
            </a:r>
          </a:p>
          <a:p>
            <a:pPr eaLnBrk="1" hangingPunct="1"/>
            <a:r>
              <a:rPr lang="en-US" dirty="0" smtClean="0"/>
              <a:t>CAM3 and CLM3 were participants in this study, we see that they had a pretty high coupling strength also, especially the coupling strength between ET and precipitation.  I think that in the new model this is quite a bit lower.  </a:t>
            </a:r>
          </a:p>
          <a:p>
            <a:pPr eaLnBrk="1" hangingPunct="1"/>
            <a:r>
              <a:rPr lang="en-US" dirty="0" smtClean="0"/>
              <a:t>Can see that CAM3 is very sensitive to changes in ET, while in CLM3 ET is not very sensitive to changes in </a:t>
            </a:r>
            <a:r>
              <a:rPr lang="en-US" dirty="0" err="1" smtClean="0"/>
              <a:t>soilwater</a:t>
            </a:r>
            <a:r>
              <a:rPr lang="en-US" dirty="0" smtClean="0"/>
              <a:t>.</a:t>
            </a:r>
          </a:p>
          <a:p>
            <a:pPr eaLnBrk="1" hangingPunct="1"/>
            <a:endParaRPr lang="en-US" dirty="0"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a:t>One of the biggest challenges in land surface modeling is trying to represent your model on a single slide or figure.</a:t>
            </a:r>
          </a:p>
          <a:p>
            <a:pPr>
              <a:spcBef>
                <a:spcPct val="0"/>
              </a:spcBef>
            </a:pPr>
            <a:r>
              <a:rPr lang="en-US" dirty="0"/>
              <a:t>Dave Lawrence has attempted to do this in the JAMES paper that describes CLM4.</a:t>
            </a:r>
          </a:p>
          <a:p>
            <a:pPr>
              <a:spcBef>
                <a:spcPct val="0"/>
              </a:spcBef>
            </a:pPr>
            <a:r>
              <a:rPr lang="en-US" dirty="0"/>
              <a:t>So what I’m going to do in this talk is to try to describe how CLM models these processes; surface energy fluxes, hydrology, biogeochemical cycles, and some of these other aspects such as urban climatology, river routing and discharge, </a:t>
            </a:r>
            <a:r>
              <a:rPr lang="en-US" dirty="0" err="1"/>
              <a:t>landcover</a:t>
            </a:r>
            <a:r>
              <a:rPr lang="en-US" dirty="0"/>
              <a:t> change including wood harvest, and vegetation dynamics.</a:t>
            </a:r>
          </a:p>
          <a:p>
            <a:endParaRPr lang="en-US" dirty="0"/>
          </a:p>
        </p:txBody>
      </p:sp>
      <p:sp>
        <p:nvSpPr>
          <p:cNvPr id="4" name="Slide Number Placeholder 3"/>
          <p:cNvSpPr>
            <a:spLocks noGrp="1"/>
          </p:cNvSpPr>
          <p:nvPr>
            <p:ph type="sldNum" sz="quarter" idx="10"/>
          </p:nvPr>
        </p:nvSpPr>
        <p:spPr/>
        <p:txBody>
          <a:bodyPr/>
          <a:lstStyle/>
          <a:p>
            <a:pPr>
              <a:defRPr/>
            </a:pPr>
            <a:fld id="{CFAAEABC-9D0B-4CBD-A6FA-9F7286B26EBE}" type="slidenum">
              <a:rPr lang="en-AU" smtClean="0"/>
              <a:pPr>
                <a:defRPr/>
              </a:pPr>
              <a:t>90</a:t>
            </a:fld>
            <a:endParaRPr lang="en-AU"/>
          </a:p>
        </p:txBody>
      </p:sp>
    </p:spTree>
    <p:extLst>
      <p:ext uri="{BB962C8B-B14F-4D97-AF65-F5344CB8AC3E}">
        <p14:creationId xmlns:p14="http://schemas.microsoft.com/office/powerpoint/2010/main" val="360955023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a:t>One of the biggest challenges in land surface modeling is trying to represent your model on a single slide or figure.</a:t>
            </a:r>
          </a:p>
          <a:p>
            <a:pPr>
              <a:spcBef>
                <a:spcPct val="0"/>
              </a:spcBef>
            </a:pPr>
            <a:r>
              <a:rPr lang="en-US" dirty="0"/>
              <a:t>Dave Lawrence has attempted to do this in the JAMES paper that describes CLM4.</a:t>
            </a:r>
          </a:p>
          <a:p>
            <a:pPr>
              <a:spcBef>
                <a:spcPct val="0"/>
              </a:spcBef>
            </a:pPr>
            <a:r>
              <a:rPr lang="en-US" dirty="0"/>
              <a:t>So what I’m going to do in this talk is to try to describe how CLM models these processes; surface energy fluxes, hydrology, biogeochemical cycles, and some of these other aspects such as urban climatology, river routing and discharge, </a:t>
            </a:r>
            <a:r>
              <a:rPr lang="en-US" dirty="0" err="1"/>
              <a:t>landcover</a:t>
            </a:r>
            <a:r>
              <a:rPr lang="en-US" dirty="0"/>
              <a:t> change including wood harvest, and vegetation dynamics.</a:t>
            </a:r>
          </a:p>
          <a:p>
            <a:endParaRPr lang="en-US" dirty="0"/>
          </a:p>
        </p:txBody>
      </p:sp>
      <p:sp>
        <p:nvSpPr>
          <p:cNvPr id="4" name="Slide Number Placeholder 3"/>
          <p:cNvSpPr>
            <a:spLocks noGrp="1"/>
          </p:cNvSpPr>
          <p:nvPr>
            <p:ph type="sldNum" sz="quarter" idx="10"/>
          </p:nvPr>
        </p:nvSpPr>
        <p:spPr/>
        <p:txBody>
          <a:bodyPr/>
          <a:lstStyle/>
          <a:p>
            <a:pPr>
              <a:defRPr/>
            </a:pPr>
            <a:fld id="{CFAAEABC-9D0B-4CBD-A6FA-9F7286B26EBE}" type="slidenum">
              <a:rPr lang="en-AU" smtClean="0"/>
              <a:pPr>
                <a:defRPr/>
              </a:pPr>
              <a:t>91</a:t>
            </a:fld>
            <a:endParaRPr lang="en-AU"/>
          </a:p>
        </p:txBody>
      </p:sp>
    </p:spTree>
    <p:extLst>
      <p:ext uri="{BB962C8B-B14F-4D97-AF65-F5344CB8AC3E}">
        <p14:creationId xmlns:p14="http://schemas.microsoft.com/office/powerpoint/2010/main" val="360955023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p:spPr>
      </p:sp>
      <p:sp>
        <p:nvSpPr>
          <p:cNvPr id="92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Snow on lake?  </a:t>
            </a:r>
          </a:p>
        </p:txBody>
      </p:sp>
      <p:sp>
        <p:nvSpPr>
          <p:cNvPr id="9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93B7787-EFD7-4C91-B239-3FB1C75D8C5C}" type="slidenum">
              <a:rPr lang="en-US">
                <a:solidFill>
                  <a:prstClr val="black"/>
                </a:solidFill>
              </a:rPr>
              <a:pPr/>
              <a:t>92</a:t>
            </a:fld>
            <a:endParaRPr lang="en-US">
              <a:solidFill>
                <a:prstClr val="black"/>
              </a:solidFil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9C2F5C6A-2545-412D-A8C7-AECF72576C31}" type="slidenum">
              <a:rPr lang="en-AU" smtClean="0"/>
              <a:pPr/>
              <a:t>93</a:t>
            </a:fld>
            <a:endParaRPr lang="en-AU" smtClean="0"/>
          </a:p>
        </p:txBody>
      </p:sp>
      <p:sp>
        <p:nvSpPr>
          <p:cNvPr id="75779" name="Rectangle 2"/>
          <p:cNvSpPr>
            <a:spLocks noGrp="1" noRot="1" noChangeAspect="1" noChangeArrowheads="1" noTextEdit="1"/>
          </p:cNvSpPr>
          <p:nvPr>
            <p:ph type="sldImg"/>
          </p:nvPr>
        </p:nvSpPr>
        <p:spPr>
          <a:xfrm>
            <a:off x="1181100" y="698500"/>
            <a:ext cx="4648200" cy="3486150"/>
          </a:xfrm>
          <a:ln/>
        </p:spPr>
      </p:sp>
      <p:sp>
        <p:nvSpPr>
          <p:cNvPr id="75780" name="Rectangle 3"/>
          <p:cNvSpPr>
            <a:spLocks noGrp="1" noChangeArrowheads="1"/>
          </p:cNvSpPr>
          <p:nvPr>
            <p:ph type="body" idx="1"/>
          </p:nvPr>
        </p:nvSpPr>
        <p:spPr>
          <a:noFill/>
          <a:ln/>
        </p:spPr>
        <p:txBody>
          <a:bodyPr/>
          <a:lstStyle/>
          <a:p>
            <a:pPr eaLnBrk="1" hangingPunct="1"/>
            <a:r>
              <a:rPr lang="en-US" dirty="0" smtClean="0"/>
              <a:t>This is a conceptual diagram of hydrologic processes in the model.</a:t>
            </a:r>
          </a:p>
          <a:p>
            <a:pPr eaLnBrk="1" hangingPunct="1"/>
            <a:r>
              <a:rPr lang="en-US" dirty="0" smtClean="0"/>
              <a:t>Starting with rainfall…</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9C2F5C6A-2545-412D-A8C7-AECF72576C31}" type="slidenum">
              <a:rPr lang="en-AU" smtClean="0"/>
              <a:pPr/>
              <a:t>94</a:t>
            </a:fld>
            <a:endParaRPr lang="en-AU" smtClean="0"/>
          </a:p>
        </p:txBody>
      </p:sp>
      <p:sp>
        <p:nvSpPr>
          <p:cNvPr id="75779" name="Rectangle 2"/>
          <p:cNvSpPr>
            <a:spLocks noGrp="1" noRot="1" noChangeAspect="1" noChangeArrowheads="1" noTextEdit="1"/>
          </p:cNvSpPr>
          <p:nvPr>
            <p:ph type="sldImg"/>
          </p:nvPr>
        </p:nvSpPr>
        <p:spPr>
          <a:xfrm>
            <a:off x="1181100" y="698500"/>
            <a:ext cx="4648200" cy="3486150"/>
          </a:xfrm>
          <a:ln/>
        </p:spPr>
      </p:sp>
      <p:sp>
        <p:nvSpPr>
          <p:cNvPr id="75780" name="Rectangle 3"/>
          <p:cNvSpPr>
            <a:spLocks noGrp="1" noChangeArrowheads="1"/>
          </p:cNvSpPr>
          <p:nvPr>
            <p:ph type="body" idx="1"/>
          </p:nvPr>
        </p:nvSpPr>
        <p:spPr>
          <a:noFill/>
          <a:ln/>
        </p:spPr>
        <p:txBody>
          <a:bodyPr/>
          <a:lstStyle/>
          <a:p>
            <a:pPr eaLnBrk="1" hangingPunct="1"/>
            <a:r>
              <a:rPr lang="en-US" dirty="0" smtClean="0"/>
              <a:t>For example we need a photosynthesis model to calculate transpiration. </a:t>
            </a:r>
          </a:p>
          <a:p>
            <a:pPr eaLnBrk="1" hangingPunct="1"/>
            <a:r>
              <a:rPr lang="en-US" dirty="0" smtClean="0"/>
              <a:t>Photosynthesis is the process of taking up CO2 from the atmosphere and is driven by solar radiation.</a:t>
            </a:r>
          </a:p>
          <a:p>
            <a:pPr eaLnBrk="1" hangingPunct="1"/>
            <a:r>
              <a:rPr lang="en-US" dirty="0" smtClean="0"/>
              <a:t>As plants fix or take up CO2 they lose water through stomata which is transpiration.  </a:t>
            </a:r>
          </a:p>
          <a:p>
            <a:pPr eaLnBrk="1" hangingPunct="1"/>
            <a:r>
              <a:rPr lang="en-US" dirty="0" err="1" smtClean="0"/>
              <a:t>Stomatal</a:t>
            </a:r>
            <a:r>
              <a:rPr lang="en-US" dirty="0" smtClean="0"/>
              <a:t> conductance, the inverse of resistance, essentially a measure of the speed at which the plants take up CO2 and lose water, is a function of environmental variables such as solar radiation, temperature, humidity, soil moisture, CO2, nitrogen fertilization.</a:t>
            </a:r>
          </a:p>
          <a:p>
            <a:pPr eaLnBrk="1" hangingPunct="1"/>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p:spPr>
      </p:sp>
      <p:sp>
        <p:nvSpPr>
          <p:cNvPr id="92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Snow on lake?  </a:t>
            </a:r>
          </a:p>
        </p:txBody>
      </p:sp>
      <p:sp>
        <p:nvSpPr>
          <p:cNvPr id="9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93B7787-EFD7-4C91-B239-3FB1C75D8C5C}" type="slidenum">
              <a:rPr lang="en-US">
                <a:solidFill>
                  <a:prstClr val="black"/>
                </a:solidFill>
                <a:latin typeface="Gill Sans MT"/>
              </a:rPr>
              <a:pPr/>
              <a:t>12</a:t>
            </a:fld>
            <a:endParaRPr lang="en-US" dirty="0">
              <a:solidFill>
                <a:prstClr val="black"/>
              </a:solidFill>
              <a:latin typeface="Gill Sans MT"/>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08F03CA1-B080-42D9-BA3B-989A905F12E7}" type="slidenum">
              <a:rPr lang="en-AU" smtClean="0"/>
              <a:pPr/>
              <a:t>95</a:t>
            </a:fld>
            <a:endParaRPr lang="en-AU" smtClean="0"/>
          </a:p>
        </p:txBody>
      </p:sp>
      <p:sp>
        <p:nvSpPr>
          <p:cNvPr id="76803" name="Rectangle 2"/>
          <p:cNvSpPr>
            <a:spLocks noGrp="1" noRot="1" noChangeAspect="1" noChangeArrowheads="1" noTextEdit="1"/>
          </p:cNvSpPr>
          <p:nvPr>
            <p:ph type="sldImg"/>
          </p:nvPr>
        </p:nvSpPr>
        <p:spPr>
          <a:xfrm>
            <a:off x="1181100" y="698500"/>
            <a:ext cx="4648200" cy="3486150"/>
          </a:xfrm>
          <a:ln/>
        </p:spPr>
      </p:sp>
      <p:sp>
        <p:nvSpPr>
          <p:cNvPr id="76804" name="Rectangle 3"/>
          <p:cNvSpPr>
            <a:spLocks noGrp="1" noChangeArrowheads="1"/>
          </p:cNvSpPr>
          <p:nvPr>
            <p:ph type="body" idx="1"/>
          </p:nvPr>
        </p:nvSpPr>
        <p:spPr>
          <a:noFill/>
          <a:ln/>
        </p:spPr>
        <p:txBody>
          <a:bodyPr/>
          <a:lstStyle/>
          <a:p>
            <a:pPr eaLnBrk="1" hangingPunct="1"/>
            <a:r>
              <a:rPr lang="en-US" dirty="0" smtClean="0"/>
              <a:t>We also need a soil hydrology model to figure out what the transpiration rate is and whether the plant are water-stressed and also to determine runoff, vertical water flow and phase change in the soil (water to ice and ice to water).</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08F03CA1-B080-42D9-BA3B-989A905F12E7}" type="slidenum">
              <a:rPr lang="en-AU" smtClean="0"/>
              <a:pPr/>
              <a:t>96</a:t>
            </a:fld>
            <a:endParaRPr lang="en-AU" smtClean="0"/>
          </a:p>
        </p:txBody>
      </p:sp>
      <p:sp>
        <p:nvSpPr>
          <p:cNvPr id="76803" name="Rectangle 2"/>
          <p:cNvSpPr>
            <a:spLocks noGrp="1" noRot="1" noChangeAspect="1" noChangeArrowheads="1" noTextEdit="1"/>
          </p:cNvSpPr>
          <p:nvPr>
            <p:ph type="sldImg"/>
          </p:nvPr>
        </p:nvSpPr>
        <p:spPr>
          <a:xfrm>
            <a:off x="1181100" y="698500"/>
            <a:ext cx="4648200" cy="3486150"/>
          </a:xfrm>
          <a:ln/>
        </p:spPr>
      </p:sp>
      <p:sp>
        <p:nvSpPr>
          <p:cNvPr id="76804" name="Rectangle 3"/>
          <p:cNvSpPr>
            <a:spLocks noGrp="1" noChangeArrowheads="1"/>
          </p:cNvSpPr>
          <p:nvPr>
            <p:ph type="body" idx="1"/>
          </p:nvPr>
        </p:nvSpPr>
        <p:spPr>
          <a:noFill/>
          <a:ln/>
        </p:spPr>
        <p:txBody>
          <a:bodyPr/>
          <a:lstStyle/>
          <a:p>
            <a:pPr eaLnBrk="1" hangingPunct="1"/>
            <a:r>
              <a:rPr lang="en-US" dirty="0" smtClean="0"/>
              <a:t>And we need a snow model to calculate things like snow accumulation, compaction or densification, melt, and sublimation.</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1" name="Rectangle 1"/>
          <p:cNvSpPr txBox="1">
            <a:spLocks noGrp="1" noRot="1" noChangeAspect="1" noChangeArrowheads="1"/>
          </p:cNvSpPr>
          <p:nvPr>
            <p:ph type="sldImg"/>
          </p:nvPr>
        </p:nvSpPr>
        <p:spPr bwMode="auto">
          <a:xfrm>
            <a:off x="1358900" y="892175"/>
            <a:ext cx="4292600" cy="3219450"/>
          </a:xfrm>
          <a:prstGeom prst="rect">
            <a:avLst/>
          </a:prstGeom>
          <a:solidFill>
            <a:srgbClr val="FFFFFF"/>
          </a:solidFill>
          <a:ln>
            <a:solidFill>
              <a:srgbClr val="000000"/>
            </a:solidFill>
            <a:miter lim="800000"/>
            <a:headEnd/>
            <a:tailEnd/>
          </a:ln>
        </p:spPr>
      </p:sp>
      <p:sp>
        <p:nvSpPr>
          <p:cNvPr id="5" name="TextBox 4"/>
          <p:cNvSpPr txBox="1"/>
          <p:nvPr/>
        </p:nvSpPr>
        <p:spPr>
          <a:xfrm>
            <a:off x="701040" y="4570731"/>
            <a:ext cx="5218853" cy="2035639"/>
          </a:xfrm>
          <a:prstGeom prst="rect">
            <a:avLst/>
          </a:prstGeom>
          <a:noFill/>
        </p:spPr>
        <p:txBody>
          <a:bodyPr wrap="square" lIns="93172" tIns="46586" rIns="93172" bIns="46586" rtlCol="0">
            <a:spAutoFit/>
          </a:bodyPr>
          <a:lstStyle/>
          <a:p>
            <a:r>
              <a:rPr lang="en-US" sz="1200" dirty="0">
                <a:latin typeface="Times New Roman" pitchFamily="18" charset="0"/>
                <a:cs typeface="Times New Roman" pitchFamily="18" charset="0"/>
              </a:rPr>
              <a:t>Another feature we’ve recently added to the snow model is called SNICAR developed by Mark Flanner now at the University of Michigan.</a:t>
            </a:r>
          </a:p>
          <a:p>
            <a:r>
              <a:rPr lang="en-US" sz="1200" dirty="0">
                <a:latin typeface="Times New Roman" pitchFamily="18" charset="0"/>
                <a:cs typeface="Times New Roman" pitchFamily="18" charset="0"/>
              </a:rPr>
              <a:t>Due to the industrial revolution we’ve been depositing more black and organic carbon, and mineral dust onto snow (aerosol deposition) which changes its </a:t>
            </a:r>
            <a:r>
              <a:rPr lang="en-US" sz="1200" dirty="0" err="1">
                <a:latin typeface="Times New Roman" pitchFamily="18" charset="0"/>
                <a:cs typeface="Times New Roman" pitchFamily="18" charset="0"/>
              </a:rPr>
              <a:t>albedo</a:t>
            </a:r>
            <a:r>
              <a:rPr lang="en-US" sz="1200" dirty="0">
                <a:latin typeface="Times New Roman" pitchFamily="18" charset="0"/>
                <a:cs typeface="Times New Roman" pitchFamily="18" charset="0"/>
              </a:rPr>
              <a:t>.  </a:t>
            </a:r>
          </a:p>
          <a:p>
            <a:r>
              <a:rPr lang="en-US" sz="1200" dirty="0">
                <a:latin typeface="Times New Roman" pitchFamily="18" charset="0"/>
                <a:cs typeface="Times New Roman" pitchFamily="18" charset="0"/>
              </a:rPr>
              <a:t>We also account for the fact that solar radiation can penetrate into the snow pack and so we account for vertically-resolved solar heating.</a:t>
            </a:r>
          </a:p>
          <a:p>
            <a:r>
              <a:rPr lang="en-US" sz="1200" dirty="0">
                <a:latin typeface="Times New Roman" pitchFamily="18" charset="0"/>
                <a:cs typeface="Times New Roman" pitchFamily="18" charset="0"/>
              </a:rPr>
              <a:t>Snow aging, changes in grain size also affect </a:t>
            </a:r>
            <a:r>
              <a:rPr lang="en-US" sz="1200" dirty="0" err="1">
                <a:latin typeface="Times New Roman" pitchFamily="18" charset="0"/>
                <a:cs typeface="Times New Roman" pitchFamily="18" charset="0"/>
              </a:rPr>
              <a:t>albedo</a:t>
            </a:r>
            <a:r>
              <a:rPr lang="en-US" sz="1200" dirty="0">
                <a:latin typeface="Times New Roman" pitchFamily="18" charset="0"/>
                <a:cs typeface="Times New Roman" pitchFamily="18" charset="0"/>
              </a:rPr>
              <a:t>, so this is also accounted for.</a:t>
            </a:r>
          </a:p>
          <a:p>
            <a:endParaRPr lang="en-US" sz="1200" dirty="0">
              <a:latin typeface="Times New Roman" pitchFamily="18" charset="0"/>
              <a:cs typeface="Times New Roman" pitchFamily="18" charset="0"/>
            </a:endParaRPr>
          </a:p>
          <a:p>
            <a:endParaRPr lang="en-US"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What distinguishes a land model…</a:t>
            </a:r>
          </a:p>
          <a:p>
            <a:pPr eaLnBrk="1" hangingPunct="1"/>
            <a:r>
              <a:rPr lang="en-US" dirty="0"/>
              <a:t>In other word, why do we care about the land?  </a:t>
            </a:r>
          </a:p>
          <a:p>
            <a:pPr eaLnBrk="1" hangingPunct="1"/>
            <a:r>
              <a:rPr lang="en-US" dirty="0"/>
              <a:t>The way we like to think about it is the land is a critical…</a:t>
            </a:r>
          </a:p>
          <a:p>
            <a:pPr eaLnBrk="1" hangingPunct="1"/>
            <a:r>
              <a:rPr lang="en-US" dirty="0"/>
              <a:t>The land is really where we are feeling the effects of climate change.</a:t>
            </a:r>
          </a:p>
          <a:p>
            <a:endParaRPr lang="en-US" dirty="0"/>
          </a:p>
        </p:txBody>
      </p:sp>
      <p:sp>
        <p:nvSpPr>
          <p:cNvPr id="4" name="Slide Number Placeholder 3"/>
          <p:cNvSpPr>
            <a:spLocks noGrp="1"/>
          </p:cNvSpPr>
          <p:nvPr>
            <p:ph type="sldNum" sz="quarter" idx="10"/>
          </p:nvPr>
        </p:nvSpPr>
        <p:spPr/>
        <p:txBody>
          <a:bodyPr/>
          <a:lstStyle/>
          <a:p>
            <a:pPr>
              <a:defRPr/>
            </a:pPr>
            <a:fld id="{CFAAEABC-9D0B-4CBD-A6FA-9F7286B26EBE}" type="slidenum">
              <a:rPr lang="en-AU" smtClean="0"/>
              <a:pPr>
                <a:defRPr/>
              </a:pPr>
              <a:t>98</a:t>
            </a:fld>
            <a:endParaRPr lang="en-AU"/>
          </a:p>
        </p:txBody>
      </p:sp>
    </p:spTree>
    <p:extLst>
      <p:ext uri="{BB962C8B-B14F-4D97-AF65-F5344CB8AC3E}">
        <p14:creationId xmlns:p14="http://schemas.microsoft.com/office/powerpoint/2010/main" val="112082226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changes of course will have effects on the surface energy and water balances.</a:t>
            </a:r>
          </a:p>
          <a:p>
            <a:r>
              <a:rPr lang="en-US" dirty="0"/>
              <a:t>Here for example we are showing the effect on surface albedo and near-surface air temperature. </a:t>
            </a:r>
          </a:p>
          <a:p>
            <a:r>
              <a:rPr lang="en-US" dirty="0"/>
              <a:t>These are showing differences between present day and 1850 essentially.</a:t>
            </a:r>
          </a:p>
          <a:p>
            <a:r>
              <a:rPr lang="en-US" dirty="0"/>
              <a:t>Here we compare a full transient simulation to one with land cover change alone.</a:t>
            </a:r>
          </a:p>
          <a:p>
            <a:r>
              <a:rPr lang="en-US" dirty="0"/>
              <a:t>The full transient is our best representation of how CO2, aerosols, nitrogen deposition, and </a:t>
            </a:r>
            <a:r>
              <a:rPr lang="en-US" dirty="0" err="1"/>
              <a:t>landcover</a:t>
            </a:r>
            <a:r>
              <a:rPr lang="en-US" dirty="0"/>
              <a:t> has changed over the 20</a:t>
            </a:r>
            <a:r>
              <a:rPr lang="en-US" baseline="30000" dirty="0"/>
              <a:t>th</a:t>
            </a:r>
            <a:r>
              <a:rPr lang="en-US" dirty="0"/>
              <a:t> century.</a:t>
            </a:r>
          </a:p>
          <a:p>
            <a:r>
              <a:rPr lang="en-US" dirty="0"/>
              <a:t>So in the full transient you can see a decrease in albedo mainly at high latitudes due to decreases in snow cover.  In the land cover change only simulation there are mainly increases in albedo related to the replacement of forest with higher albedo cropland.</a:t>
            </a:r>
          </a:p>
          <a:p>
            <a:r>
              <a:rPr lang="en-US" dirty="0"/>
              <a:t>In the full transient there is a warming everywhere due to mainly to CO2 but also due to lower albedo at high latitudes, but there is not as much warming over the U.S.  The </a:t>
            </a:r>
            <a:r>
              <a:rPr lang="en-US" dirty="0" err="1"/>
              <a:t>landcover</a:t>
            </a:r>
            <a:r>
              <a:rPr lang="en-US" dirty="0"/>
              <a:t> change only experiment shows that the change in </a:t>
            </a:r>
            <a:r>
              <a:rPr lang="en-US" dirty="0" err="1"/>
              <a:t>landcover</a:t>
            </a:r>
            <a:r>
              <a:rPr lang="en-US" dirty="0"/>
              <a:t> is providing some cooling in the full transient simulation.</a:t>
            </a:r>
          </a:p>
          <a:p>
            <a:r>
              <a:rPr lang="en-US" dirty="0"/>
              <a:t>This is of course the result from one model, CLM4.</a:t>
            </a:r>
          </a:p>
          <a:p>
            <a:endParaRPr lang="en-US" dirty="0"/>
          </a:p>
        </p:txBody>
      </p:sp>
      <p:sp>
        <p:nvSpPr>
          <p:cNvPr id="4" name="Slide Number Placeholder 3"/>
          <p:cNvSpPr>
            <a:spLocks noGrp="1"/>
          </p:cNvSpPr>
          <p:nvPr>
            <p:ph type="sldNum" sz="quarter" idx="10"/>
          </p:nvPr>
        </p:nvSpPr>
        <p:spPr/>
        <p:txBody>
          <a:bodyPr/>
          <a:lstStyle/>
          <a:p>
            <a:pPr>
              <a:defRPr/>
            </a:pPr>
            <a:fld id="{CFAAEABC-9D0B-4CBD-A6FA-9F7286B26EBE}" type="slidenum">
              <a:rPr lang="en-AU" smtClean="0"/>
              <a:pPr>
                <a:defRPr/>
              </a:pPr>
              <a:t>99</a:t>
            </a:fld>
            <a:endParaRPr lang="en-AU"/>
          </a:p>
        </p:txBody>
      </p:sp>
    </p:spTree>
    <p:extLst>
      <p:ext uri="{BB962C8B-B14F-4D97-AF65-F5344CB8AC3E}">
        <p14:creationId xmlns:p14="http://schemas.microsoft.com/office/powerpoint/2010/main" val="318460766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normAutofit/>
          </a:bodyPr>
          <a:lstStyle/>
          <a:p>
            <a:r>
              <a:rPr lang="en-US" dirty="0" smtClean="0"/>
              <a:t>This shows a comparison of our surface </a:t>
            </a:r>
            <a:r>
              <a:rPr lang="en-US" dirty="0" err="1" smtClean="0"/>
              <a:t>albedo</a:t>
            </a:r>
            <a:r>
              <a:rPr lang="en-US" dirty="0" smtClean="0"/>
              <a:t> sub model for versions of CLM with the MODIS maps.</a:t>
            </a:r>
          </a:p>
          <a:p>
            <a:r>
              <a:rPr lang="en-US" dirty="0" smtClean="0"/>
              <a:t>We had some biases in CLM3.5.  Too high in tropics and too low in some of high latitudes.  </a:t>
            </a:r>
          </a:p>
          <a:p>
            <a:r>
              <a:rPr lang="en-US" dirty="0" smtClean="0"/>
              <a:t>CLM4 is better in tropics, but maybe a bit too low in boreal forest.  Too high at the highest latitudes, however, there is some indication that the MODIS </a:t>
            </a:r>
            <a:r>
              <a:rPr lang="en-US" dirty="0" err="1" smtClean="0"/>
              <a:t>albedo</a:t>
            </a:r>
            <a:r>
              <a:rPr lang="en-US" dirty="0" smtClean="0"/>
              <a:t> may be biased low for snow at high solar zenith angles, so it might not be as bad as all that. </a:t>
            </a:r>
            <a:endParaRPr lang="en-US" dirty="0"/>
          </a:p>
        </p:txBody>
      </p:sp>
      <p:sp>
        <p:nvSpPr>
          <p:cNvPr id="4" name="Slide Number Placeholder 3"/>
          <p:cNvSpPr>
            <a:spLocks noGrp="1"/>
          </p:cNvSpPr>
          <p:nvPr>
            <p:ph type="sldNum" sz="quarter" idx="10"/>
          </p:nvPr>
        </p:nvSpPr>
        <p:spPr/>
        <p:txBody>
          <a:bodyPr/>
          <a:lstStyle/>
          <a:p>
            <a:fld id="{D9F90C8E-F4E7-4C67-8E72-C7DB3538DA54}" type="slidenum">
              <a:rPr lang="en-US" smtClean="0">
                <a:solidFill>
                  <a:prstClr val="black"/>
                </a:solidFill>
              </a:rPr>
              <a:pPr/>
              <a:t>100</a:t>
            </a:fld>
            <a:endParaRPr lang="en-US">
              <a:solidFill>
                <a:prstClr val="black"/>
              </a:solidFil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normAutofit/>
          </a:bodyPr>
          <a:lstStyle/>
          <a:p>
            <a:r>
              <a:rPr lang="en-US" dirty="0" smtClean="0"/>
              <a:t>The groundwater and water table depth turn out to be important for determining water storage in the model.  This slide is showing the effects of including a groundwater model in CLM.</a:t>
            </a:r>
          </a:p>
          <a:p>
            <a:r>
              <a:rPr lang="en-US" baseline="0" dirty="0" smtClean="0"/>
              <a:t>GRACE stands for Gravity Recovery and Climate Experiment and is a satellite product that measures minute changes in gravity which can be attributed mostly to seasonal changes in water storage. </a:t>
            </a:r>
          </a:p>
          <a:p>
            <a:r>
              <a:rPr lang="en-US" dirty="0" smtClean="0"/>
              <a:t>So in GRACE data we can see</a:t>
            </a:r>
            <a:r>
              <a:rPr lang="en-US" baseline="0" dirty="0" smtClean="0"/>
              <a:t> Negative MAM – SON in SE Asia is a monsoon signal (pre minus post monsoon). The positive signal in southern tropics is due to the rainy season. Positive signal in high latitudes is snow accumulation in spring.</a:t>
            </a:r>
            <a:endParaRPr lang="en-US" dirty="0" smtClean="0"/>
          </a:p>
          <a:p>
            <a:r>
              <a:rPr lang="en-US" dirty="0" smtClean="0"/>
              <a:t>You can see we did a pretty poor job in CCSM3.  Now we are doing better due in part to the fact that there was big emphasis on improving the hydrology parameterizations in CLM from CCSM3 to CCSM4.  The groundwater parameterization is a big reason for this improvement.</a:t>
            </a:r>
          </a:p>
          <a:p>
            <a:r>
              <a:rPr lang="en-US" dirty="0" smtClean="0"/>
              <a:t>Results are from 1850 CCSM4 and 1870 CCSM3 controls (years 871-900).</a:t>
            </a:r>
            <a:endParaRPr lang="en-US" dirty="0"/>
          </a:p>
        </p:txBody>
      </p:sp>
      <p:sp>
        <p:nvSpPr>
          <p:cNvPr id="4" name="Slide Number Placeholder 3"/>
          <p:cNvSpPr>
            <a:spLocks noGrp="1"/>
          </p:cNvSpPr>
          <p:nvPr>
            <p:ph type="sldNum" sz="quarter" idx="10"/>
          </p:nvPr>
        </p:nvSpPr>
        <p:spPr/>
        <p:txBody>
          <a:bodyPr/>
          <a:lstStyle/>
          <a:p>
            <a:fld id="{2FA73694-CBA2-4966-BBEF-37B718B0A0BC}" type="slidenum">
              <a:rPr lang="en-US" smtClean="0">
                <a:solidFill>
                  <a:prstClr val="black"/>
                </a:solidFill>
              </a:rPr>
              <a:pPr/>
              <a:t>101</a:t>
            </a:fld>
            <a:endParaRPr lang="en-US">
              <a:solidFill>
                <a:prstClr val="black"/>
              </a:solidFil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BB6327-E22F-4A85-A27B-985CD79B5C0D}" type="slidenum">
              <a:rPr lang="en-US"/>
              <a:pPr/>
              <a:t>102</a:t>
            </a:fld>
            <a:endParaRPr lang="en-US"/>
          </a:p>
        </p:txBody>
      </p:sp>
      <p:sp>
        <p:nvSpPr>
          <p:cNvPr id="375810" name="Rectangle 2"/>
          <p:cNvSpPr>
            <a:spLocks noGrp="1" noRot="1" noChangeAspect="1" noChangeArrowheads="1" noTextEdit="1"/>
          </p:cNvSpPr>
          <p:nvPr>
            <p:ph type="sldImg"/>
          </p:nvPr>
        </p:nvSpPr>
        <p:spPr>
          <a:ln/>
        </p:spPr>
      </p:sp>
      <p:sp>
        <p:nvSpPr>
          <p:cNvPr id="375811" name="Rectangle 3"/>
          <p:cNvSpPr>
            <a:spLocks noGrp="1" noChangeArrowheads="1"/>
          </p:cNvSpPr>
          <p:nvPr>
            <p:ph type="body" idx="1"/>
          </p:nvPr>
        </p:nvSpPr>
        <p:spPr/>
        <p:txBody>
          <a:bodyPr/>
          <a:lstStyle/>
          <a:p>
            <a:r>
              <a:rPr lang="en-US" dirty="0" smtClean="0"/>
              <a:t>We talked a bit about surface </a:t>
            </a:r>
            <a:r>
              <a:rPr lang="en-US" dirty="0" err="1" smtClean="0"/>
              <a:t>albedo</a:t>
            </a:r>
            <a:r>
              <a:rPr lang="en-US" dirty="0" smtClean="0"/>
              <a:t>.</a:t>
            </a:r>
          </a:p>
          <a:p>
            <a:r>
              <a:rPr lang="en-US" dirty="0" smtClean="0"/>
              <a:t>We model surface </a:t>
            </a:r>
            <a:r>
              <a:rPr lang="en-US" dirty="0" err="1" smtClean="0"/>
              <a:t>albedo</a:t>
            </a:r>
            <a:r>
              <a:rPr lang="en-US" dirty="0" smtClean="0"/>
              <a:t> as a function of…</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91234" name="Rectangle 2"/>
          <p:cNvSpPr>
            <a:spLocks noGrp="1" noChangeArrowheads="1"/>
          </p:cNvSpPr>
          <p:nvPr>
            <p:ph type="ctrTitle"/>
          </p:nvPr>
        </p:nvSpPr>
        <p:spPr>
          <a:xfrm>
            <a:off x="685800" y="1752600"/>
            <a:ext cx="7772400" cy="1470025"/>
          </a:xfrm>
        </p:spPr>
        <p:txBody>
          <a:bodyPr/>
          <a:lstStyle>
            <a:lvl1pPr>
              <a:defRPr/>
            </a:lvl1pPr>
          </a:lstStyle>
          <a:p>
            <a:r>
              <a:rPr lang="en-US"/>
              <a:t>Click to edit Master title style</a:t>
            </a:r>
          </a:p>
        </p:txBody>
      </p:sp>
      <p:sp>
        <p:nvSpPr>
          <p:cNvPr id="99123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240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2"/>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399"/>
            <a:ext cx="20574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399"/>
            <a:ext cx="60198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8153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524000"/>
            <a:ext cx="7772400" cy="4800600"/>
          </a:xfrm>
        </p:spPr>
        <p:txBody>
          <a:bodyPr/>
          <a:lstStyle/>
          <a:p>
            <a:pPr lvl="0"/>
            <a:endParaRPr lang="en-US" noProof="0" smtClean="0"/>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77158" name="Rectangle 6"/>
          <p:cNvSpPr>
            <a:spLocks noGrp="1" noChangeArrowheads="1"/>
          </p:cNvSpPr>
          <p:nvPr>
            <p:ph type="ctrTitle"/>
          </p:nvPr>
        </p:nvSpPr>
        <p:spPr>
          <a:xfrm>
            <a:off x="685800" y="1752600"/>
            <a:ext cx="7772400" cy="1470025"/>
          </a:xfrm>
        </p:spPr>
        <p:txBody>
          <a:bodyPr/>
          <a:lstStyle>
            <a:lvl1pPr>
              <a:defRPr/>
            </a:lvl1pPr>
          </a:lstStyle>
          <a:p>
            <a:r>
              <a:rPr lang="en-US"/>
              <a:t>Click to edit Master title style</a:t>
            </a:r>
          </a:p>
        </p:txBody>
      </p:sp>
      <p:sp>
        <p:nvSpPr>
          <p:cNvPr id="177159" name="Rectangle 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399"/>
            <a:ext cx="20574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399"/>
            <a:ext cx="60198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240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2"/>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399"/>
            <a:ext cx="20574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399"/>
            <a:ext cx="60198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8153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5240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8153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524000"/>
            <a:ext cx="7772400" cy="4800600"/>
          </a:xfrm>
        </p:spPr>
        <p:txBody>
          <a:bodyPr/>
          <a:lstStyle/>
          <a:p>
            <a:pPr lvl="0"/>
            <a:endParaRPr lang="en-US" noProof="0" smtClean="0"/>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5611" name="Rectangle 11"/>
          <p:cNvSpPr>
            <a:spLocks noGrp="1" noChangeArrowheads="1"/>
          </p:cNvSpPr>
          <p:nvPr>
            <p:ph type="ctrTitle"/>
          </p:nvPr>
        </p:nvSpPr>
        <p:spPr>
          <a:xfrm>
            <a:off x="762000" y="533401"/>
            <a:ext cx="7772400" cy="1470025"/>
          </a:xfrm>
        </p:spPr>
        <p:txBody>
          <a:bodyPr/>
          <a:lstStyle>
            <a:lvl1pPr>
              <a:defRPr/>
            </a:lvl1pPr>
          </a:lstStyle>
          <a:p>
            <a:r>
              <a:rPr lang="en-US"/>
              <a:t>Click to edit Master title style</a:t>
            </a:r>
          </a:p>
        </p:txBody>
      </p:sp>
      <p:sp>
        <p:nvSpPr>
          <p:cNvPr id="25612"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240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2"/>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8153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524000"/>
            <a:ext cx="7772400" cy="4800600"/>
          </a:xfrm>
        </p:spPr>
        <p:txBody>
          <a:bodyPr/>
          <a:lstStyle/>
          <a:p>
            <a:pPr lvl="0"/>
            <a:endParaRPr lang="en-US" noProof="0" smtClean="0"/>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152399"/>
            <a:ext cx="20955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399"/>
            <a:ext cx="61341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8153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524000"/>
            <a:ext cx="7772400" cy="4800600"/>
          </a:xfrm>
        </p:spPr>
        <p:txBody>
          <a:bodyPr/>
          <a:lstStyle/>
          <a:p>
            <a:endParaRPr lang="en-U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8153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524000"/>
            <a:ext cx="7772400" cy="4800600"/>
          </a:xfrm>
        </p:spPr>
        <p:txBody>
          <a:bodyPr/>
          <a:lstStyle/>
          <a:p>
            <a:endParaRPr 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5611" name="Rectangle 11"/>
          <p:cNvSpPr>
            <a:spLocks noGrp="1" noChangeArrowheads="1"/>
          </p:cNvSpPr>
          <p:nvPr>
            <p:ph type="ctrTitle"/>
          </p:nvPr>
        </p:nvSpPr>
        <p:spPr>
          <a:xfrm>
            <a:off x="762000" y="533401"/>
            <a:ext cx="7772400" cy="1470025"/>
          </a:xfrm>
        </p:spPr>
        <p:txBody>
          <a:bodyPr/>
          <a:lstStyle>
            <a:lvl1pPr>
              <a:defRPr/>
            </a:lvl1pPr>
          </a:lstStyle>
          <a:p>
            <a:r>
              <a:rPr lang="en-US"/>
              <a:t>Click to edit Master title style</a:t>
            </a:r>
          </a:p>
        </p:txBody>
      </p:sp>
      <p:sp>
        <p:nvSpPr>
          <p:cNvPr id="25612"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240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2"/>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13762" name="Rectangle 2"/>
          <p:cNvSpPr>
            <a:spLocks noGrp="1" noChangeArrowheads="1"/>
          </p:cNvSpPr>
          <p:nvPr>
            <p:ph type="ctrTitle"/>
          </p:nvPr>
        </p:nvSpPr>
        <p:spPr>
          <a:xfrm>
            <a:off x="762000" y="533401"/>
            <a:ext cx="7772400" cy="1470025"/>
          </a:xfrm>
        </p:spPr>
        <p:txBody>
          <a:bodyPr/>
          <a:lstStyle>
            <a:lvl1pPr>
              <a:defRPr/>
            </a:lvl1pPr>
          </a:lstStyle>
          <a:p>
            <a:r>
              <a:rPr lang="en-US"/>
              <a:t>Click to edit Master title style</a:t>
            </a:r>
          </a:p>
        </p:txBody>
      </p:sp>
      <p:sp>
        <p:nvSpPr>
          <p:cNvPr id="101376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152399"/>
            <a:ext cx="20955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399"/>
            <a:ext cx="61341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8153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524000"/>
            <a:ext cx="7772400" cy="4800600"/>
          </a:xfrm>
        </p:spPr>
        <p:txBody>
          <a:bodyPr/>
          <a:lstStyle/>
          <a:p>
            <a:endParaRPr lang="en-U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8153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524000"/>
            <a:ext cx="7772400" cy="4800600"/>
          </a:xfrm>
        </p:spPr>
        <p:txBody>
          <a:bodyPr/>
          <a:lstStyle/>
          <a:p>
            <a:endParaRPr lang="en-U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77158" name="Rectangle 6"/>
          <p:cNvSpPr>
            <a:spLocks noGrp="1" noChangeArrowheads="1"/>
          </p:cNvSpPr>
          <p:nvPr>
            <p:ph type="ctrTitle"/>
          </p:nvPr>
        </p:nvSpPr>
        <p:spPr>
          <a:xfrm>
            <a:off x="685800" y="1752600"/>
            <a:ext cx="7772400" cy="1470025"/>
          </a:xfrm>
        </p:spPr>
        <p:txBody>
          <a:bodyPr/>
          <a:lstStyle>
            <a:lvl1pPr>
              <a:defRPr/>
            </a:lvl1pPr>
          </a:lstStyle>
          <a:p>
            <a:r>
              <a:rPr lang="en-US"/>
              <a:t>Click to edit Master title style</a:t>
            </a:r>
          </a:p>
        </p:txBody>
      </p:sp>
      <p:sp>
        <p:nvSpPr>
          <p:cNvPr id="177159" name="Rectangle 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240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152400"/>
            <a:ext cx="20955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61341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8153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5240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lvl1pPr>
              <a:defRPr sz="3800" b="1">
                <a:solidFill>
                  <a:srgbClr val="C00000"/>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8B5EC3F7-53B9-44F1-A6C0-FACD3704DDB5}" type="datetime1">
              <a:rPr lang="en-US">
                <a:solidFill>
                  <a:prstClr val="black">
                    <a:tint val="75000"/>
                  </a:prstClr>
                </a:solidFill>
              </a:rPr>
              <a:pPr>
                <a:defRPr/>
              </a:pPr>
              <a:t>8/8/16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NESL Presentation Format 0410</a:t>
            </a:r>
          </a:p>
        </p:txBody>
      </p:sp>
      <p:sp>
        <p:nvSpPr>
          <p:cNvPr id="6" name="Slide Number Placeholder 5"/>
          <p:cNvSpPr>
            <a:spLocks noGrp="1"/>
          </p:cNvSpPr>
          <p:nvPr>
            <p:ph type="sldNum" sz="quarter" idx="12"/>
          </p:nvPr>
        </p:nvSpPr>
        <p:spPr/>
        <p:txBody>
          <a:bodyPr/>
          <a:lstStyle>
            <a:lvl1pPr>
              <a:defRPr/>
            </a:lvl1pPr>
          </a:lstStyle>
          <a:p>
            <a:pPr>
              <a:defRPr/>
            </a:pPr>
            <a:fld id="{EFA441FD-CD09-4DCA-9CD8-0AC2918D9E2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transition xmlns:p14="http://schemas.microsoft.com/office/powerpoint/2010/main">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71500" y="0"/>
            <a:ext cx="8067675" cy="561975"/>
          </a:xfrm>
          <a:prstGeom prst="rect">
            <a:avLst/>
          </a:prstGeom>
        </p:spPr>
        <p:txBody>
          <a:bodyPr anchor="ctr" anchorCtr="0"/>
          <a:lstStyle>
            <a:lvl1pPr algn="l">
              <a:defRPr sz="2400" b="1">
                <a:solidFill>
                  <a:schemeClr val="accent2"/>
                </a:solidFill>
                <a:latin typeface="Arial Narrow" pitchFamily="34" charset="0"/>
              </a:defRPr>
            </a:lvl1pPr>
          </a:lstStyle>
          <a:p>
            <a:r>
              <a:rPr lang="en-US" dirty="0" smtClean="0"/>
              <a:t>Click to edit Master title style</a:t>
            </a:r>
            <a:endParaRPr lang="en-GB" dirty="0"/>
          </a:p>
        </p:txBody>
      </p:sp>
      <p:sp>
        <p:nvSpPr>
          <p:cNvPr id="6" name="Text Placeholder 5"/>
          <p:cNvSpPr>
            <a:spLocks noGrp="1"/>
          </p:cNvSpPr>
          <p:nvPr>
            <p:ph type="body" sz="quarter" idx="10"/>
          </p:nvPr>
        </p:nvSpPr>
        <p:spPr>
          <a:xfrm>
            <a:off x="457200" y="627321"/>
            <a:ext cx="8210550" cy="706179"/>
          </a:xfrm>
          <a:prstGeom prst="rect">
            <a:avLst/>
          </a:prstGeom>
        </p:spPr>
        <p:txBody>
          <a:bodyPr/>
          <a:lstStyle>
            <a:lvl1pPr marL="0" indent="0" algn="ctr">
              <a:buNone/>
              <a:defRPr sz="1800">
                <a:solidFill>
                  <a:schemeClr val="accent2"/>
                </a:solidFill>
                <a:latin typeface="Arial" pitchFamily="34" charset="0"/>
                <a:cs typeface="Arial" pitchFamily="34" charset="0"/>
              </a:defRPr>
            </a:lvl1pPr>
          </a:lstStyle>
          <a:p>
            <a:pPr lvl="0"/>
            <a:r>
              <a:rPr lang="en-US" dirty="0" smtClean="0"/>
              <a:t>Click to edit Master text styles</a:t>
            </a:r>
          </a:p>
        </p:txBody>
      </p:sp>
      <p:sp>
        <p:nvSpPr>
          <p:cNvPr id="7" name="Text Placeholder 5"/>
          <p:cNvSpPr>
            <a:spLocks noGrp="1"/>
          </p:cNvSpPr>
          <p:nvPr>
            <p:ph type="body" sz="quarter" idx="11"/>
          </p:nvPr>
        </p:nvSpPr>
        <p:spPr>
          <a:xfrm>
            <a:off x="466725" y="6153150"/>
            <a:ext cx="8210550" cy="704850"/>
          </a:xfrm>
          <a:prstGeom prst="rect">
            <a:avLst/>
          </a:prstGeom>
        </p:spPr>
        <p:txBody>
          <a:bodyPr/>
          <a:lstStyle>
            <a:lvl1pPr marL="0" indent="0" algn="ctr">
              <a:buNone/>
              <a:defRPr sz="1400">
                <a:solidFill>
                  <a:schemeClr val="tx1"/>
                </a:solidFill>
                <a:latin typeface="Arial" pitchFamily="34" charset="0"/>
                <a:cs typeface="Arial"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248276974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2FB0CF8-7AA6-475A-B4AE-421DEDBF7E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724005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10490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rgbClr val="0070C0"/>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9931053"/>
      </p:ext>
    </p:extLst>
  </p:cSld>
  <p:clrMapOvr>
    <a:masterClrMapping/>
  </p:clrMapOvr>
  <p:timing>
    <p:tnLst>
      <p:par>
        <p:cTn xmlns:p14="http://schemas.microsoft.com/office/powerpoint/2010/mai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118DE47-116F-42F2-A143-88379B4A48B2}" type="slidenum">
              <a:rPr lang="en-US">
                <a:solidFill>
                  <a:srgbClr val="000000"/>
                </a:solidFill>
              </a:rPr>
              <a:pPr>
                <a:defRPr/>
              </a:pPr>
              <a:t>‹#›</a:t>
            </a:fld>
            <a:endParaRPr lang="en-US">
              <a:solidFill>
                <a:srgbClr val="000000"/>
              </a:solidFil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118DE47-116F-42F2-A143-88379B4A48B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240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822310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9A9DF99-01D1-4F78-8B3B-212FACB7857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Gill Sans MT"/>
              </a:defRPr>
            </a:lvl1pPr>
          </a:lstStyle>
          <a:p>
            <a:pPr defTabSz="457200" eaLnBrk="1" fontAlgn="auto" hangingPunct="1">
              <a:spcBef>
                <a:spcPts val="0"/>
              </a:spcBef>
              <a:spcAft>
                <a:spcPts val="0"/>
              </a:spcAft>
            </a:pPr>
            <a:fld id="{D1F7F3B0-0F65-FF4A-8C72-4FBBB61FBDF4}" type="datetime1">
              <a:rPr lang="en-US" smtClean="0">
                <a:solidFill>
                  <a:prstClr val="black"/>
                </a:solidFill>
              </a:rPr>
              <a:pPr defTabSz="457200" eaLnBrk="1" fontAlgn="auto" hangingPunct="1">
                <a:spcBef>
                  <a:spcPts val="0"/>
                </a:spcBef>
                <a:spcAft>
                  <a:spcPts val="0"/>
                </a:spcAft>
              </a:pPr>
              <a:t>8/8/16</a:t>
            </a:fld>
            <a:endParaRPr 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Gill Sans MT"/>
              </a:defRPr>
            </a:lvl1pPr>
          </a:lstStyle>
          <a:p>
            <a:pPr defTabSz="457200" eaLnBrk="1" fontAlgn="auto" hangingPunct="1">
              <a:spcBef>
                <a:spcPts val="0"/>
              </a:spcBef>
              <a:spcAft>
                <a:spcPts val="0"/>
              </a:spcAft>
            </a:pPr>
            <a:endParaRPr lang="en-US" dirty="0">
              <a:solidFill>
                <a:prstClr val="black"/>
              </a:solidFill>
            </a:endParaRPr>
          </a:p>
        </p:txBody>
      </p:sp>
      <p:sp>
        <p:nvSpPr>
          <p:cNvPr id="6" name="Slide Number Placeholder 5"/>
          <p:cNvSpPr>
            <a:spLocks noGrp="1"/>
          </p:cNvSpPr>
          <p:nvPr>
            <p:ph type="sldNum" sz="quarter" idx="12"/>
          </p:nvPr>
        </p:nvSpPr>
        <p:spPr/>
        <p:txBody>
          <a:bodyPr/>
          <a:lstStyle/>
          <a:p>
            <a:fld id="{ECEA1E32-80FB-F840-8C53-A6735255DEE1}" type="slidenum">
              <a:rPr lang="en-US" smtClean="0">
                <a:solidFill>
                  <a:prstClr val="white">
                    <a:lumMod val="65000"/>
                  </a:prstClr>
                </a:solidFill>
              </a:rPr>
              <a:pPr/>
              <a:t>‹#›</a:t>
            </a:fld>
            <a:endParaRPr lang="en-US">
              <a:solidFill>
                <a:prstClr val="white">
                  <a:lumMod val="65000"/>
                </a:prstClr>
              </a:solidFill>
            </a:endParaRPr>
          </a:p>
        </p:txBody>
      </p:sp>
    </p:spTree>
    <p:extLst>
      <p:ext uri="{BB962C8B-B14F-4D97-AF65-F5344CB8AC3E}">
        <p14:creationId xmlns:p14="http://schemas.microsoft.com/office/powerpoint/2010/main" val="15263661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ECEA1E32-80FB-F840-8C53-A6735255DEE1}" type="slidenum">
              <a:rPr lang="en-US" smtClean="0">
                <a:solidFill>
                  <a:prstClr val="white">
                    <a:lumMod val="65000"/>
                  </a:prstClr>
                </a:solidFill>
              </a:rPr>
              <a:pPr/>
              <a:t>‹#›</a:t>
            </a:fld>
            <a:endParaRPr lang="en-US">
              <a:solidFill>
                <a:prstClr val="white">
                  <a:lumMod val="65000"/>
                </a:prstClr>
              </a:solidFill>
            </a:endParaRPr>
          </a:p>
        </p:txBody>
      </p:sp>
    </p:spTree>
    <p:extLst>
      <p:ext uri="{BB962C8B-B14F-4D97-AF65-F5344CB8AC3E}">
        <p14:creationId xmlns:p14="http://schemas.microsoft.com/office/powerpoint/2010/main" val="422786775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Gill Sans MT"/>
              </a:defRPr>
            </a:lvl1pPr>
          </a:lstStyle>
          <a:p>
            <a:pPr defTabSz="457200" eaLnBrk="1" fontAlgn="auto" hangingPunct="1">
              <a:spcBef>
                <a:spcPts val="0"/>
              </a:spcBef>
              <a:spcAft>
                <a:spcPts val="0"/>
              </a:spcAft>
            </a:pPr>
            <a:fld id="{27D88FFA-A346-BB4F-BF05-7B9FC56D83EA}" type="datetime1">
              <a:rPr lang="en-US" smtClean="0">
                <a:solidFill>
                  <a:prstClr val="black"/>
                </a:solidFill>
              </a:rPr>
              <a:pPr defTabSz="457200" eaLnBrk="1" fontAlgn="auto" hangingPunct="1">
                <a:spcBef>
                  <a:spcPts val="0"/>
                </a:spcBef>
                <a:spcAft>
                  <a:spcPts val="0"/>
                </a:spcAft>
              </a:pPr>
              <a:t>8/8/16</a:t>
            </a:fld>
            <a:endParaRPr 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Gill Sans MT"/>
              </a:defRPr>
            </a:lvl1pPr>
          </a:lstStyle>
          <a:p>
            <a:pPr defTabSz="457200" eaLnBrk="1" fontAlgn="auto" hangingPunct="1">
              <a:spcBef>
                <a:spcPts val="0"/>
              </a:spcBef>
              <a:spcAft>
                <a:spcPts val="0"/>
              </a:spcAft>
            </a:pPr>
            <a:endParaRPr lang="en-US" dirty="0">
              <a:solidFill>
                <a:prstClr val="black"/>
              </a:solidFill>
            </a:endParaRPr>
          </a:p>
        </p:txBody>
      </p:sp>
      <p:sp>
        <p:nvSpPr>
          <p:cNvPr id="6" name="Slide Number Placeholder 5"/>
          <p:cNvSpPr>
            <a:spLocks noGrp="1"/>
          </p:cNvSpPr>
          <p:nvPr>
            <p:ph type="sldNum" sz="quarter" idx="12"/>
          </p:nvPr>
        </p:nvSpPr>
        <p:spPr/>
        <p:txBody>
          <a:bodyPr/>
          <a:lstStyle/>
          <a:p>
            <a:fld id="{ECEA1E32-80FB-F840-8C53-A6735255DEE1}" type="slidenum">
              <a:rPr lang="en-US" smtClean="0">
                <a:solidFill>
                  <a:prstClr val="white">
                    <a:lumMod val="65000"/>
                  </a:prstClr>
                </a:solidFill>
              </a:rPr>
              <a:pPr/>
              <a:t>‹#›</a:t>
            </a:fld>
            <a:endParaRPr lang="en-US">
              <a:solidFill>
                <a:prstClr val="white">
                  <a:lumMod val="65000"/>
                </a:prstClr>
              </a:solidFill>
            </a:endParaRPr>
          </a:p>
        </p:txBody>
      </p:sp>
    </p:spTree>
    <p:extLst>
      <p:ext uri="{BB962C8B-B14F-4D97-AF65-F5344CB8AC3E}">
        <p14:creationId xmlns:p14="http://schemas.microsoft.com/office/powerpoint/2010/main" val="142904415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atin typeface="Gill Sans MT"/>
              </a:defRPr>
            </a:lvl1pPr>
          </a:lstStyle>
          <a:p>
            <a:pPr defTabSz="457200" eaLnBrk="1" fontAlgn="auto" hangingPunct="1">
              <a:spcBef>
                <a:spcPts val="0"/>
              </a:spcBef>
              <a:spcAft>
                <a:spcPts val="0"/>
              </a:spcAft>
            </a:pPr>
            <a:fld id="{AD9A6463-9669-2545-9C3D-75C6CEB3F20D}" type="datetime1">
              <a:rPr lang="en-US" smtClean="0">
                <a:solidFill>
                  <a:prstClr val="black"/>
                </a:solidFill>
              </a:rPr>
              <a:pPr defTabSz="457200" eaLnBrk="1" fontAlgn="auto" hangingPunct="1">
                <a:spcBef>
                  <a:spcPts val="0"/>
                </a:spcBef>
                <a:spcAft>
                  <a:spcPts val="0"/>
                </a:spcAft>
              </a:pPr>
              <a:t>8/8/16</a:t>
            </a:fld>
            <a:endParaRPr lang="en-US" dirty="0">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Gill Sans MT"/>
              </a:defRPr>
            </a:lvl1pPr>
          </a:lstStyle>
          <a:p>
            <a:pPr defTabSz="457200" eaLnBrk="1" fontAlgn="auto" hangingPunct="1">
              <a:spcBef>
                <a:spcPts val="0"/>
              </a:spcBef>
              <a:spcAft>
                <a:spcPts val="0"/>
              </a:spcAft>
            </a:pPr>
            <a:endParaRPr lang="en-US" dirty="0">
              <a:solidFill>
                <a:prstClr val="black"/>
              </a:solidFill>
            </a:endParaRPr>
          </a:p>
        </p:txBody>
      </p:sp>
      <p:sp>
        <p:nvSpPr>
          <p:cNvPr id="7" name="Slide Number Placeholder 6"/>
          <p:cNvSpPr>
            <a:spLocks noGrp="1"/>
          </p:cNvSpPr>
          <p:nvPr>
            <p:ph type="sldNum" sz="quarter" idx="12"/>
          </p:nvPr>
        </p:nvSpPr>
        <p:spPr/>
        <p:txBody>
          <a:bodyPr/>
          <a:lstStyle/>
          <a:p>
            <a:fld id="{ECEA1E32-80FB-F840-8C53-A6735255DEE1}" type="slidenum">
              <a:rPr lang="en-US" smtClean="0">
                <a:solidFill>
                  <a:prstClr val="white">
                    <a:lumMod val="65000"/>
                  </a:prstClr>
                </a:solidFill>
              </a:rPr>
              <a:pPr/>
              <a:t>‹#›</a:t>
            </a:fld>
            <a:endParaRPr lang="en-US">
              <a:solidFill>
                <a:prstClr val="white">
                  <a:lumMod val="65000"/>
                </a:prstClr>
              </a:solidFill>
            </a:endParaRPr>
          </a:p>
        </p:txBody>
      </p:sp>
    </p:spTree>
    <p:extLst>
      <p:ext uri="{BB962C8B-B14F-4D97-AF65-F5344CB8AC3E}">
        <p14:creationId xmlns:p14="http://schemas.microsoft.com/office/powerpoint/2010/main" val="144175448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a:defRPr>
                <a:latin typeface="Gill Sans MT"/>
              </a:defRPr>
            </a:lvl1pPr>
          </a:lstStyle>
          <a:p>
            <a:pPr defTabSz="457200" eaLnBrk="1" fontAlgn="auto" hangingPunct="1">
              <a:spcBef>
                <a:spcPts val="0"/>
              </a:spcBef>
              <a:spcAft>
                <a:spcPts val="0"/>
              </a:spcAft>
            </a:pPr>
            <a:fld id="{FDD790D9-1265-1044-92A7-3DA8A83FF3C6}" type="datetime1">
              <a:rPr lang="en-US" smtClean="0">
                <a:solidFill>
                  <a:prstClr val="black"/>
                </a:solidFill>
              </a:rPr>
              <a:pPr defTabSz="457200" eaLnBrk="1" fontAlgn="auto" hangingPunct="1">
                <a:spcBef>
                  <a:spcPts val="0"/>
                </a:spcBef>
                <a:spcAft>
                  <a:spcPts val="0"/>
                </a:spcAft>
              </a:pPr>
              <a:t>8/8/16</a:t>
            </a:fld>
            <a:endParaRPr lang="en-US" dirty="0">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a:latin typeface="Gill Sans MT"/>
              </a:defRPr>
            </a:lvl1pPr>
          </a:lstStyle>
          <a:p>
            <a:pPr defTabSz="457200" eaLnBrk="1" fontAlgn="auto" hangingPunct="1">
              <a:spcBef>
                <a:spcPts val="0"/>
              </a:spcBef>
              <a:spcAft>
                <a:spcPts val="0"/>
              </a:spcAft>
            </a:pPr>
            <a:endParaRPr lang="en-US" dirty="0">
              <a:solidFill>
                <a:prstClr val="black"/>
              </a:solidFill>
            </a:endParaRPr>
          </a:p>
        </p:txBody>
      </p:sp>
      <p:sp>
        <p:nvSpPr>
          <p:cNvPr id="9" name="Slide Number Placeholder 8"/>
          <p:cNvSpPr>
            <a:spLocks noGrp="1"/>
          </p:cNvSpPr>
          <p:nvPr>
            <p:ph type="sldNum" sz="quarter" idx="12"/>
          </p:nvPr>
        </p:nvSpPr>
        <p:spPr/>
        <p:txBody>
          <a:bodyPr/>
          <a:lstStyle/>
          <a:p>
            <a:fld id="{ECEA1E32-80FB-F840-8C53-A6735255DEE1}" type="slidenum">
              <a:rPr lang="en-US" smtClean="0">
                <a:solidFill>
                  <a:prstClr val="white">
                    <a:lumMod val="65000"/>
                  </a:prstClr>
                </a:solidFill>
              </a:rPr>
              <a:pPr/>
              <a:t>‹#›</a:t>
            </a:fld>
            <a:endParaRPr lang="en-US">
              <a:solidFill>
                <a:prstClr val="white">
                  <a:lumMod val="65000"/>
                </a:prstClr>
              </a:solidFill>
            </a:endParaRPr>
          </a:p>
        </p:txBody>
      </p:sp>
    </p:spTree>
    <p:extLst>
      <p:ext uri="{BB962C8B-B14F-4D97-AF65-F5344CB8AC3E}">
        <p14:creationId xmlns:p14="http://schemas.microsoft.com/office/powerpoint/2010/main" val="264574384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a:defRPr>
                <a:latin typeface="Gill Sans MT"/>
              </a:defRPr>
            </a:lvl1pPr>
          </a:lstStyle>
          <a:p>
            <a:pPr defTabSz="457200" eaLnBrk="1" fontAlgn="auto" hangingPunct="1">
              <a:spcBef>
                <a:spcPts val="0"/>
              </a:spcBef>
              <a:spcAft>
                <a:spcPts val="0"/>
              </a:spcAft>
            </a:pPr>
            <a:fld id="{86A54F5F-833B-4F47-AB56-CD67F0E306F5}" type="datetime1">
              <a:rPr lang="en-US" smtClean="0">
                <a:solidFill>
                  <a:prstClr val="black"/>
                </a:solidFill>
              </a:rPr>
              <a:pPr defTabSz="457200" eaLnBrk="1" fontAlgn="auto" hangingPunct="1">
                <a:spcBef>
                  <a:spcPts val="0"/>
                </a:spcBef>
                <a:spcAft>
                  <a:spcPts val="0"/>
                </a:spcAft>
              </a:pPr>
              <a:t>8/8/16</a:t>
            </a:fld>
            <a:endParaRPr lang="en-US" dirty="0">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a:defRPr>
                <a:latin typeface="Gill Sans MT"/>
              </a:defRPr>
            </a:lvl1pPr>
          </a:lstStyle>
          <a:p>
            <a:pPr defTabSz="457200" eaLnBrk="1" fontAlgn="auto" hangingPunct="1">
              <a:spcBef>
                <a:spcPts val="0"/>
              </a:spcBef>
              <a:spcAft>
                <a:spcPts val="0"/>
              </a:spcAft>
            </a:pPr>
            <a:endParaRPr lang="en-US" dirty="0">
              <a:solidFill>
                <a:prstClr val="black"/>
              </a:solidFill>
            </a:endParaRPr>
          </a:p>
        </p:txBody>
      </p:sp>
      <p:sp>
        <p:nvSpPr>
          <p:cNvPr id="5" name="Slide Number Placeholder 4"/>
          <p:cNvSpPr>
            <a:spLocks noGrp="1"/>
          </p:cNvSpPr>
          <p:nvPr>
            <p:ph type="sldNum" sz="quarter" idx="12"/>
          </p:nvPr>
        </p:nvSpPr>
        <p:spPr/>
        <p:txBody>
          <a:bodyPr/>
          <a:lstStyle/>
          <a:p>
            <a:fld id="{ECEA1E32-80FB-F840-8C53-A6735255DEE1}" type="slidenum">
              <a:rPr lang="en-US" smtClean="0">
                <a:solidFill>
                  <a:prstClr val="white">
                    <a:lumMod val="65000"/>
                  </a:prstClr>
                </a:solidFill>
              </a:rPr>
              <a:pPr/>
              <a:t>‹#›</a:t>
            </a:fld>
            <a:endParaRPr lang="en-US">
              <a:solidFill>
                <a:prstClr val="white">
                  <a:lumMod val="65000"/>
                </a:prstClr>
              </a:solidFill>
            </a:endParaRPr>
          </a:p>
        </p:txBody>
      </p:sp>
    </p:spTree>
    <p:extLst>
      <p:ext uri="{BB962C8B-B14F-4D97-AF65-F5344CB8AC3E}">
        <p14:creationId xmlns:p14="http://schemas.microsoft.com/office/powerpoint/2010/main" val="372437192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a:defRPr>
                <a:latin typeface="Gill Sans MT"/>
              </a:defRPr>
            </a:lvl1pPr>
          </a:lstStyle>
          <a:p>
            <a:pPr defTabSz="457200" eaLnBrk="1" fontAlgn="auto" hangingPunct="1">
              <a:spcBef>
                <a:spcPts val="0"/>
              </a:spcBef>
              <a:spcAft>
                <a:spcPts val="0"/>
              </a:spcAft>
            </a:pPr>
            <a:fld id="{A6EA8BE5-C17F-8C45-9520-52BDB5FC43AD}" type="datetime1">
              <a:rPr lang="en-US" smtClean="0">
                <a:solidFill>
                  <a:prstClr val="black"/>
                </a:solidFill>
              </a:rPr>
              <a:pPr defTabSz="457200" eaLnBrk="1" fontAlgn="auto" hangingPunct="1">
                <a:spcBef>
                  <a:spcPts val="0"/>
                </a:spcBef>
                <a:spcAft>
                  <a:spcPts val="0"/>
                </a:spcAft>
              </a:pPr>
              <a:t>8/8/16</a:t>
            </a:fld>
            <a:endParaRPr lang="en-US" dirty="0">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a:latin typeface="Gill Sans MT"/>
              </a:defRPr>
            </a:lvl1pPr>
          </a:lstStyle>
          <a:p>
            <a:pPr defTabSz="457200" eaLnBrk="1" fontAlgn="auto" hangingPunct="1">
              <a:spcBef>
                <a:spcPts val="0"/>
              </a:spcBef>
              <a:spcAft>
                <a:spcPts val="0"/>
              </a:spcAft>
            </a:pPr>
            <a:endParaRPr lang="en-US" dirty="0">
              <a:solidFill>
                <a:prstClr val="black"/>
              </a:solidFill>
            </a:endParaRPr>
          </a:p>
        </p:txBody>
      </p:sp>
      <p:sp>
        <p:nvSpPr>
          <p:cNvPr id="4" name="Slide Number Placeholder 3"/>
          <p:cNvSpPr>
            <a:spLocks noGrp="1"/>
          </p:cNvSpPr>
          <p:nvPr>
            <p:ph type="sldNum" sz="quarter" idx="12"/>
          </p:nvPr>
        </p:nvSpPr>
        <p:spPr/>
        <p:txBody>
          <a:bodyPr/>
          <a:lstStyle/>
          <a:p>
            <a:fld id="{ECEA1E32-80FB-F840-8C53-A6735255DEE1}" type="slidenum">
              <a:rPr lang="en-US" smtClean="0">
                <a:solidFill>
                  <a:prstClr val="white">
                    <a:lumMod val="65000"/>
                  </a:prstClr>
                </a:solidFill>
              </a:rPr>
              <a:pPr/>
              <a:t>‹#›</a:t>
            </a:fld>
            <a:endParaRPr lang="en-US">
              <a:solidFill>
                <a:prstClr val="white">
                  <a:lumMod val="65000"/>
                </a:prstClr>
              </a:solidFill>
            </a:endParaRPr>
          </a:p>
        </p:txBody>
      </p:sp>
    </p:spTree>
    <p:extLst>
      <p:ext uri="{BB962C8B-B14F-4D97-AF65-F5344CB8AC3E}">
        <p14:creationId xmlns:p14="http://schemas.microsoft.com/office/powerpoint/2010/main" val="53601875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atin typeface="Gill Sans MT"/>
              </a:defRPr>
            </a:lvl1pPr>
          </a:lstStyle>
          <a:p>
            <a:pPr defTabSz="457200" eaLnBrk="1" fontAlgn="auto" hangingPunct="1">
              <a:spcBef>
                <a:spcPts val="0"/>
              </a:spcBef>
              <a:spcAft>
                <a:spcPts val="0"/>
              </a:spcAft>
            </a:pPr>
            <a:fld id="{0CFAED1B-04B5-7A45-BEA4-C3940F806AA2}" type="datetime1">
              <a:rPr lang="en-US" smtClean="0">
                <a:solidFill>
                  <a:prstClr val="black"/>
                </a:solidFill>
              </a:rPr>
              <a:pPr defTabSz="457200" eaLnBrk="1" fontAlgn="auto" hangingPunct="1">
                <a:spcBef>
                  <a:spcPts val="0"/>
                </a:spcBef>
                <a:spcAft>
                  <a:spcPts val="0"/>
                </a:spcAft>
              </a:pPr>
              <a:t>8/8/16</a:t>
            </a:fld>
            <a:endParaRPr lang="en-US" dirty="0">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Gill Sans MT"/>
              </a:defRPr>
            </a:lvl1pPr>
          </a:lstStyle>
          <a:p>
            <a:pPr defTabSz="457200" eaLnBrk="1" fontAlgn="auto" hangingPunct="1">
              <a:spcBef>
                <a:spcPts val="0"/>
              </a:spcBef>
              <a:spcAft>
                <a:spcPts val="0"/>
              </a:spcAft>
            </a:pPr>
            <a:endParaRPr lang="en-US" dirty="0">
              <a:solidFill>
                <a:prstClr val="black"/>
              </a:solidFill>
            </a:endParaRPr>
          </a:p>
        </p:txBody>
      </p:sp>
      <p:sp>
        <p:nvSpPr>
          <p:cNvPr id="7" name="Slide Number Placeholder 6"/>
          <p:cNvSpPr>
            <a:spLocks noGrp="1"/>
          </p:cNvSpPr>
          <p:nvPr>
            <p:ph type="sldNum" sz="quarter" idx="12"/>
          </p:nvPr>
        </p:nvSpPr>
        <p:spPr/>
        <p:txBody>
          <a:bodyPr/>
          <a:lstStyle/>
          <a:p>
            <a:fld id="{ECEA1E32-80FB-F840-8C53-A6735255DEE1}" type="slidenum">
              <a:rPr lang="en-US" smtClean="0">
                <a:solidFill>
                  <a:prstClr val="white">
                    <a:lumMod val="65000"/>
                  </a:prstClr>
                </a:solidFill>
              </a:rPr>
              <a:pPr/>
              <a:t>‹#›</a:t>
            </a:fld>
            <a:endParaRPr lang="en-US">
              <a:solidFill>
                <a:prstClr val="white">
                  <a:lumMod val="65000"/>
                </a:prstClr>
              </a:solidFill>
            </a:endParaRPr>
          </a:p>
        </p:txBody>
      </p:sp>
    </p:spTree>
    <p:extLst>
      <p:ext uri="{BB962C8B-B14F-4D97-AF65-F5344CB8AC3E}">
        <p14:creationId xmlns:p14="http://schemas.microsoft.com/office/powerpoint/2010/main" val="41191743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2"/>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atin typeface="Gill Sans MT"/>
              </a:defRPr>
            </a:lvl1pPr>
          </a:lstStyle>
          <a:p>
            <a:pPr defTabSz="457200" eaLnBrk="1" fontAlgn="auto" hangingPunct="1">
              <a:spcBef>
                <a:spcPts val="0"/>
              </a:spcBef>
              <a:spcAft>
                <a:spcPts val="0"/>
              </a:spcAft>
            </a:pPr>
            <a:fld id="{4C2B49FD-2FD8-4747-8110-8F4AF0901969}" type="datetime1">
              <a:rPr lang="en-US" smtClean="0">
                <a:solidFill>
                  <a:prstClr val="black"/>
                </a:solidFill>
              </a:rPr>
              <a:pPr defTabSz="457200" eaLnBrk="1" fontAlgn="auto" hangingPunct="1">
                <a:spcBef>
                  <a:spcPts val="0"/>
                </a:spcBef>
                <a:spcAft>
                  <a:spcPts val="0"/>
                </a:spcAft>
              </a:pPr>
              <a:t>8/8/16</a:t>
            </a:fld>
            <a:endParaRPr lang="en-US" dirty="0">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Gill Sans MT"/>
              </a:defRPr>
            </a:lvl1pPr>
          </a:lstStyle>
          <a:p>
            <a:pPr defTabSz="457200" eaLnBrk="1" fontAlgn="auto" hangingPunct="1">
              <a:spcBef>
                <a:spcPts val="0"/>
              </a:spcBef>
              <a:spcAft>
                <a:spcPts val="0"/>
              </a:spcAft>
            </a:pPr>
            <a:endParaRPr lang="en-US" dirty="0">
              <a:solidFill>
                <a:prstClr val="black"/>
              </a:solidFill>
            </a:endParaRPr>
          </a:p>
        </p:txBody>
      </p:sp>
      <p:sp>
        <p:nvSpPr>
          <p:cNvPr id="7" name="Slide Number Placeholder 6"/>
          <p:cNvSpPr>
            <a:spLocks noGrp="1"/>
          </p:cNvSpPr>
          <p:nvPr>
            <p:ph type="sldNum" sz="quarter" idx="12"/>
          </p:nvPr>
        </p:nvSpPr>
        <p:spPr/>
        <p:txBody>
          <a:bodyPr/>
          <a:lstStyle/>
          <a:p>
            <a:fld id="{ECEA1E32-80FB-F840-8C53-A6735255DEE1}" type="slidenum">
              <a:rPr lang="en-US" smtClean="0">
                <a:solidFill>
                  <a:prstClr val="white">
                    <a:lumMod val="65000"/>
                  </a:prstClr>
                </a:solidFill>
              </a:rPr>
              <a:pPr/>
              <a:t>‹#›</a:t>
            </a:fld>
            <a:endParaRPr lang="en-US">
              <a:solidFill>
                <a:prstClr val="white">
                  <a:lumMod val="65000"/>
                </a:prstClr>
              </a:solidFill>
            </a:endParaRPr>
          </a:p>
        </p:txBody>
      </p:sp>
    </p:spTree>
    <p:extLst>
      <p:ext uri="{BB962C8B-B14F-4D97-AF65-F5344CB8AC3E}">
        <p14:creationId xmlns:p14="http://schemas.microsoft.com/office/powerpoint/2010/main" val="68565120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Gill Sans MT"/>
              </a:defRPr>
            </a:lvl1pPr>
          </a:lstStyle>
          <a:p>
            <a:pPr defTabSz="457200" eaLnBrk="1" fontAlgn="auto" hangingPunct="1">
              <a:spcBef>
                <a:spcPts val="0"/>
              </a:spcBef>
              <a:spcAft>
                <a:spcPts val="0"/>
              </a:spcAft>
            </a:pPr>
            <a:fld id="{0EDDC113-92A8-AE48-A51A-305A4F627997}" type="datetime1">
              <a:rPr lang="en-US" smtClean="0">
                <a:solidFill>
                  <a:prstClr val="black"/>
                </a:solidFill>
              </a:rPr>
              <a:pPr defTabSz="457200" eaLnBrk="1" fontAlgn="auto" hangingPunct="1">
                <a:spcBef>
                  <a:spcPts val="0"/>
                </a:spcBef>
                <a:spcAft>
                  <a:spcPts val="0"/>
                </a:spcAft>
              </a:pPr>
              <a:t>8/8/16</a:t>
            </a:fld>
            <a:endParaRPr 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Gill Sans MT"/>
              </a:defRPr>
            </a:lvl1pPr>
          </a:lstStyle>
          <a:p>
            <a:pPr defTabSz="457200" eaLnBrk="1" fontAlgn="auto" hangingPunct="1">
              <a:spcBef>
                <a:spcPts val="0"/>
              </a:spcBef>
              <a:spcAft>
                <a:spcPts val="0"/>
              </a:spcAft>
            </a:pPr>
            <a:endParaRPr lang="en-US" dirty="0">
              <a:solidFill>
                <a:prstClr val="black"/>
              </a:solidFill>
            </a:endParaRPr>
          </a:p>
        </p:txBody>
      </p:sp>
      <p:sp>
        <p:nvSpPr>
          <p:cNvPr id="6" name="Slide Number Placeholder 5"/>
          <p:cNvSpPr>
            <a:spLocks noGrp="1"/>
          </p:cNvSpPr>
          <p:nvPr>
            <p:ph type="sldNum" sz="quarter" idx="12"/>
          </p:nvPr>
        </p:nvSpPr>
        <p:spPr/>
        <p:txBody>
          <a:bodyPr/>
          <a:lstStyle/>
          <a:p>
            <a:fld id="{ECEA1E32-80FB-F840-8C53-A6735255DEE1}" type="slidenum">
              <a:rPr lang="en-US" smtClean="0">
                <a:solidFill>
                  <a:prstClr val="white">
                    <a:lumMod val="65000"/>
                  </a:prstClr>
                </a:solidFill>
              </a:rPr>
              <a:pPr/>
              <a:t>‹#›</a:t>
            </a:fld>
            <a:endParaRPr lang="en-US">
              <a:solidFill>
                <a:prstClr val="white">
                  <a:lumMod val="65000"/>
                </a:prstClr>
              </a:solidFill>
            </a:endParaRPr>
          </a:p>
        </p:txBody>
      </p:sp>
    </p:spTree>
    <p:extLst>
      <p:ext uri="{BB962C8B-B14F-4D97-AF65-F5344CB8AC3E}">
        <p14:creationId xmlns:p14="http://schemas.microsoft.com/office/powerpoint/2010/main" val="410953680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Gill Sans MT"/>
              </a:defRPr>
            </a:lvl1pPr>
          </a:lstStyle>
          <a:p>
            <a:pPr defTabSz="457200" eaLnBrk="1" fontAlgn="auto" hangingPunct="1">
              <a:spcBef>
                <a:spcPts val="0"/>
              </a:spcBef>
              <a:spcAft>
                <a:spcPts val="0"/>
              </a:spcAft>
            </a:pPr>
            <a:fld id="{11BC5592-2BD9-464F-B34D-EAFEDB98B2E2}" type="datetime1">
              <a:rPr lang="en-US" smtClean="0">
                <a:solidFill>
                  <a:prstClr val="black"/>
                </a:solidFill>
              </a:rPr>
              <a:pPr defTabSz="457200" eaLnBrk="1" fontAlgn="auto" hangingPunct="1">
                <a:spcBef>
                  <a:spcPts val="0"/>
                </a:spcBef>
                <a:spcAft>
                  <a:spcPts val="0"/>
                </a:spcAft>
              </a:pPr>
              <a:t>8/8/16</a:t>
            </a:fld>
            <a:endParaRPr 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Gill Sans MT"/>
              </a:defRPr>
            </a:lvl1pPr>
          </a:lstStyle>
          <a:p>
            <a:pPr defTabSz="457200" eaLnBrk="1" fontAlgn="auto" hangingPunct="1">
              <a:spcBef>
                <a:spcPts val="0"/>
              </a:spcBef>
              <a:spcAft>
                <a:spcPts val="0"/>
              </a:spcAft>
            </a:pPr>
            <a:endParaRPr lang="en-US" dirty="0">
              <a:solidFill>
                <a:prstClr val="black"/>
              </a:solidFill>
            </a:endParaRPr>
          </a:p>
        </p:txBody>
      </p:sp>
      <p:sp>
        <p:nvSpPr>
          <p:cNvPr id="6" name="Slide Number Placeholder 5"/>
          <p:cNvSpPr>
            <a:spLocks noGrp="1"/>
          </p:cNvSpPr>
          <p:nvPr>
            <p:ph type="sldNum" sz="quarter" idx="12"/>
          </p:nvPr>
        </p:nvSpPr>
        <p:spPr/>
        <p:txBody>
          <a:bodyPr/>
          <a:lstStyle/>
          <a:p>
            <a:fld id="{ECEA1E32-80FB-F840-8C53-A6735255DEE1}" type="slidenum">
              <a:rPr lang="en-US" smtClean="0">
                <a:solidFill>
                  <a:prstClr val="white">
                    <a:lumMod val="65000"/>
                  </a:prstClr>
                </a:solidFill>
              </a:rPr>
              <a:pPr/>
              <a:t>‹#›</a:t>
            </a:fld>
            <a:endParaRPr lang="en-US">
              <a:solidFill>
                <a:prstClr val="white">
                  <a:lumMod val="65000"/>
                </a:prstClr>
              </a:solidFill>
            </a:endParaRPr>
          </a:p>
        </p:txBody>
      </p:sp>
    </p:spTree>
    <p:extLst>
      <p:ext uri="{BB962C8B-B14F-4D97-AF65-F5344CB8AC3E}">
        <p14:creationId xmlns:p14="http://schemas.microsoft.com/office/powerpoint/2010/main" val="379050514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53E273-25F3-4DC9-9406-E8091820C9D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80075173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959551-175D-49EE-ADFE-226E5C5F40CF}"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78807923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655032-81C3-47CB-9153-0242AEC7CA6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30331842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7DA2325-8E33-49D5-9D4E-C045AD85365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0670451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53826B6-2046-44FF-BB1A-DA0898B0160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88020622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0F90AAC-6326-41A5-9ECF-3D12851111BF}"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10464049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2FB0CF8-7AA6-475A-B4AE-421DEDBF7E3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4598389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DC77A2-77C9-48EA-AB2C-8241A94522B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26209408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92D131-D22F-4589-ACC6-2AC69626FFA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79947693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2E44CE-5082-4B94-8030-1B3EE42367FC}"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26097790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7E5793-F49B-4F55-B38C-BFE1CE323A8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60454354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91234" name="Rectangle 2"/>
          <p:cNvSpPr>
            <a:spLocks noGrp="1" noChangeArrowheads="1"/>
          </p:cNvSpPr>
          <p:nvPr>
            <p:ph type="ctrTitle"/>
          </p:nvPr>
        </p:nvSpPr>
        <p:spPr>
          <a:xfrm>
            <a:off x="685800" y="1752600"/>
            <a:ext cx="7772400" cy="1470025"/>
          </a:xfrm>
        </p:spPr>
        <p:txBody>
          <a:bodyPr/>
          <a:lstStyle>
            <a:lvl1pPr>
              <a:defRPr/>
            </a:lvl1pPr>
          </a:lstStyle>
          <a:p>
            <a:r>
              <a:rPr lang="en-US"/>
              <a:t>Click to edit Master title style</a:t>
            </a:r>
          </a:p>
        </p:txBody>
      </p:sp>
      <p:sp>
        <p:nvSpPr>
          <p:cNvPr id="99123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1885006423"/>
      </p:ext>
    </p:extLst>
  </p:cSld>
  <p:clrMapOvr>
    <a:masterClrMapping/>
  </p:clrMapOvr>
  <p:transition xmlns:p14="http://schemas.microsoft.com/office/powerpoint/2010/mai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4784610"/>
      </p:ext>
    </p:extLst>
  </p:cSld>
  <p:clrMapOvr>
    <a:masterClrMapping/>
  </p:clrMapOvr>
  <p:transition xmlns:p14="http://schemas.microsoft.com/office/powerpoint/2010/mai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22241400"/>
      </p:ext>
    </p:extLst>
  </p:cSld>
  <p:clrMapOvr>
    <a:masterClrMapping/>
  </p:clrMapOvr>
  <p:transition xmlns:p14="http://schemas.microsoft.com/office/powerpoint/2010/mai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240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13486374"/>
      </p:ext>
    </p:extLst>
  </p:cSld>
  <p:clrMapOvr>
    <a:masterClrMapping/>
  </p:clrMapOvr>
  <p:transition xmlns:p14="http://schemas.microsoft.com/office/powerpoint/2010/mai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2"/>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78950091"/>
      </p:ext>
    </p:extLst>
  </p:cSld>
  <p:clrMapOvr>
    <a:masterClrMapping/>
  </p:clrMapOvr>
  <p:transition xmlns:p14="http://schemas.microsoft.com/office/powerpoint/2010/mai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03834449"/>
      </p:ext>
    </p:extLst>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312113"/>
      </p:ext>
    </p:extLst>
  </p:cSld>
  <p:clrMapOvr>
    <a:masterClrMapping/>
  </p:clrMapOvr>
  <p:transition xmlns:p14="http://schemas.microsoft.com/office/powerpoint/2010/mai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22496944"/>
      </p:ext>
    </p:extLst>
  </p:cSld>
  <p:clrMapOvr>
    <a:masterClrMapping/>
  </p:clrMapOvr>
  <p:transition xmlns:p14="http://schemas.microsoft.com/office/powerpoint/2010/mai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00497452"/>
      </p:ext>
    </p:extLst>
  </p:cSld>
  <p:clrMapOvr>
    <a:masterClrMapping/>
  </p:clrMapOvr>
  <p:transition xmlns:p14="http://schemas.microsoft.com/office/powerpoint/2010/mai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67430322"/>
      </p:ext>
    </p:extLst>
  </p:cSld>
  <p:clrMapOvr>
    <a:masterClrMapping/>
  </p:clrMapOvr>
  <p:transition xmlns:p14="http://schemas.microsoft.com/office/powerpoint/2010/mai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399"/>
            <a:ext cx="20574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399"/>
            <a:ext cx="60198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4642777"/>
      </p:ext>
    </p:extLst>
  </p:cSld>
  <p:clrMapOvr>
    <a:masterClrMapping/>
  </p:clrMapOvr>
  <p:transition xmlns:p14="http://schemas.microsoft.com/office/powerpoint/2010/mai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8153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5240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06946969"/>
      </p:ext>
    </p:extLst>
  </p:cSld>
  <p:clrMapOvr>
    <a:masterClrMapping/>
  </p:clrMapOvr>
  <p:transition xmlns:p14="http://schemas.microsoft.com/office/powerpoint/2010/mai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8153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524000"/>
            <a:ext cx="7772400" cy="4800600"/>
          </a:xfrm>
        </p:spPr>
        <p:txBody>
          <a:bodyPr/>
          <a:lstStyle/>
          <a:p>
            <a:pPr lvl="0"/>
            <a:endParaRPr lang="en-US" noProof="0" smtClean="0"/>
          </a:p>
        </p:txBody>
      </p:sp>
    </p:spTree>
    <p:extLst>
      <p:ext uri="{BB962C8B-B14F-4D97-AF65-F5344CB8AC3E}">
        <p14:creationId xmlns:p14="http://schemas.microsoft.com/office/powerpoint/2010/main" val="1017010872"/>
      </p:ext>
    </p:extLst>
  </p:cSld>
  <p:clrMapOvr>
    <a:masterClrMapping/>
  </p:clrMapOvr>
  <p:transition xmlns:p14="http://schemas.microsoft.com/office/powerpoint/2010/mai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71500" y="0"/>
            <a:ext cx="8067675" cy="561975"/>
          </a:xfrm>
          <a:prstGeom prst="rect">
            <a:avLst/>
          </a:prstGeom>
        </p:spPr>
        <p:txBody>
          <a:bodyPr anchor="ctr" anchorCtr="0"/>
          <a:lstStyle>
            <a:lvl1pPr algn="l">
              <a:defRPr sz="2400" b="1">
                <a:solidFill>
                  <a:schemeClr val="accent2"/>
                </a:solidFill>
                <a:latin typeface="Arial Narrow" pitchFamily="34" charset="0"/>
              </a:defRPr>
            </a:lvl1pPr>
          </a:lstStyle>
          <a:p>
            <a:r>
              <a:rPr lang="en-US" dirty="0" smtClean="0"/>
              <a:t>Click to edit Master title style</a:t>
            </a:r>
            <a:endParaRPr lang="en-GB" dirty="0"/>
          </a:p>
        </p:txBody>
      </p:sp>
      <p:sp>
        <p:nvSpPr>
          <p:cNvPr id="6" name="Text Placeholder 5"/>
          <p:cNvSpPr>
            <a:spLocks noGrp="1"/>
          </p:cNvSpPr>
          <p:nvPr>
            <p:ph type="body" sz="quarter" idx="10"/>
          </p:nvPr>
        </p:nvSpPr>
        <p:spPr>
          <a:xfrm>
            <a:off x="457200" y="627321"/>
            <a:ext cx="8210550" cy="706179"/>
          </a:xfrm>
          <a:prstGeom prst="rect">
            <a:avLst/>
          </a:prstGeom>
        </p:spPr>
        <p:txBody>
          <a:bodyPr/>
          <a:lstStyle>
            <a:lvl1pPr marL="0" indent="0" algn="ctr">
              <a:buNone/>
              <a:defRPr sz="1800">
                <a:solidFill>
                  <a:schemeClr val="accent2"/>
                </a:solidFill>
                <a:latin typeface="Arial" pitchFamily="34" charset="0"/>
                <a:cs typeface="Arial" pitchFamily="34" charset="0"/>
              </a:defRPr>
            </a:lvl1pPr>
          </a:lstStyle>
          <a:p>
            <a:pPr lvl="0"/>
            <a:r>
              <a:rPr lang="en-US" dirty="0" smtClean="0"/>
              <a:t>Click to edit Master text styles</a:t>
            </a:r>
          </a:p>
        </p:txBody>
      </p:sp>
      <p:sp>
        <p:nvSpPr>
          <p:cNvPr id="7" name="Text Placeholder 5"/>
          <p:cNvSpPr>
            <a:spLocks noGrp="1"/>
          </p:cNvSpPr>
          <p:nvPr>
            <p:ph type="body" sz="quarter" idx="11"/>
          </p:nvPr>
        </p:nvSpPr>
        <p:spPr>
          <a:xfrm>
            <a:off x="466725" y="6153150"/>
            <a:ext cx="8210550" cy="704850"/>
          </a:xfrm>
          <a:prstGeom prst="rect">
            <a:avLst/>
          </a:prstGeom>
        </p:spPr>
        <p:txBody>
          <a:bodyPr/>
          <a:lstStyle>
            <a:lvl1pPr marL="0" indent="0" algn="ctr">
              <a:buNone/>
              <a:defRPr sz="1400">
                <a:solidFill>
                  <a:schemeClr val="tx1"/>
                </a:solidFill>
                <a:latin typeface="Arial" pitchFamily="34" charset="0"/>
                <a:cs typeface="Arial"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3454420613"/>
      </p:ext>
    </p:extLst>
  </p:cSld>
  <p:clrMapOvr>
    <a:masterClrMapping/>
  </p:clrMapOvr>
  <p:transition xmlns:p14="http://schemas.microsoft.com/office/powerpoint/2010/mai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77158" name="Rectangle 6"/>
          <p:cNvSpPr>
            <a:spLocks noGrp="1" noChangeArrowheads="1"/>
          </p:cNvSpPr>
          <p:nvPr>
            <p:ph type="ctrTitle"/>
          </p:nvPr>
        </p:nvSpPr>
        <p:spPr>
          <a:xfrm>
            <a:off x="685800" y="1752600"/>
            <a:ext cx="7772400" cy="1470025"/>
          </a:xfrm>
        </p:spPr>
        <p:txBody>
          <a:bodyPr/>
          <a:lstStyle>
            <a:lvl1pPr>
              <a:defRPr/>
            </a:lvl1pPr>
          </a:lstStyle>
          <a:p>
            <a:r>
              <a:rPr lang="en-US"/>
              <a:t>Click to edit Master title style</a:t>
            </a:r>
          </a:p>
        </p:txBody>
      </p:sp>
      <p:sp>
        <p:nvSpPr>
          <p:cNvPr id="177159" name="Rectangle 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413817112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99863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3481804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240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7059792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2"/>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963968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rgbClr val="0070C0"/>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6752118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755709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9473902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2835235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6083894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399"/>
            <a:ext cx="20574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399"/>
            <a:ext cx="60198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0353405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8153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524000"/>
            <a:ext cx="7772400" cy="4800600"/>
          </a:xfrm>
        </p:spPr>
        <p:txBody>
          <a:bodyPr/>
          <a:lstStyle/>
          <a:p>
            <a:endParaRPr lang="en-US"/>
          </a:p>
        </p:txBody>
      </p:sp>
    </p:spTree>
    <p:extLst>
      <p:ext uri="{BB962C8B-B14F-4D97-AF65-F5344CB8AC3E}">
        <p14:creationId xmlns:p14="http://schemas.microsoft.com/office/powerpoint/2010/main" val="13629483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71500" y="0"/>
            <a:ext cx="8067675" cy="561975"/>
          </a:xfrm>
          <a:prstGeom prst="rect">
            <a:avLst/>
          </a:prstGeom>
        </p:spPr>
        <p:txBody>
          <a:bodyPr anchor="ctr" anchorCtr="0"/>
          <a:lstStyle>
            <a:lvl1pPr algn="l">
              <a:defRPr sz="2400" b="1">
                <a:solidFill>
                  <a:schemeClr val="accent2"/>
                </a:solidFill>
                <a:latin typeface="Arial Narrow" pitchFamily="34" charset="0"/>
              </a:defRPr>
            </a:lvl1pPr>
          </a:lstStyle>
          <a:p>
            <a:r>
              <a:rPr lang="en-US" dirty="0" smtClean="0"/>
              <a:t>Click to edit Master title style</a:t>
            </a:r>
            <a:endParaRPr lang="en-GB" dirty="0"/>
          </a:p>
        </p:txBody>
      </p:sp>
      <p:sp>
        <p:nvSpPr>
          <p:cNvPr id="6" name="Text Placeholder 5"/>
          <p:cNvSpPr>
            <a:spLocks noGrp="1"/>
          </p:cNvSpPr>
          <p:nvPr>
            <p:ph type="body" sz="quarter" idx="10"/>
          </p:nvPr>
        </p:nvSpPr>
        <p:spPr>
          <a:xfrm>
            <a:off x="457200" y="627321"/>
            <a:ext cx="8210550" cy="706179"/>
          </a:xfrm>
          <a:prstGeom prst="rect">
            <a:avLst/>
          </a:prstGeom>
        </p:spPr>
        <p:txBody>
          <a:bodyPr/>
          <a:lstStyle>
            <a:lvl1pPr marL="0" indent="0" algn="ctr">
              <a:buNone/>
              <a:defRPr sz="1800">
                <a:solidFill>
                  <a:schemeClr val="accent2"/>
                </a:solidFill>
                <a:latin typeface="Arial" pitchFamily="34" charset="0"/>
                <a:cs typeface="Arial" pitchFamily="34" charset="0"/>
              </a:defRPr>
            </a:lvl1pPr>
          </a:lstStyle>
          <a:p>
            <a:pPr lvl="0"/>
            <a:r>
              <a:rPr lang="en-US" dirty="0" smtClean="0"/>
              <a:t>Click to edit Master text styles</a:t>
            </a:r>
          </a:p>
        </p:txBody>
      </p:sp>
      <p:sp>
        <p:nvSpPr>
          <p:cNvPr id="7" name="Text Placeholder 5"/>
          <p:cNvSpPr>
            <a:spLocks noGrp="1"/>
          </p:cNvSpPr>
          <p:nvPr>
            <p:ph type="body" sz="quarter" idx="11"/>
          </p:nvPr>
        </p:nvSpPr>
        <p:spPr>
          <a:xfrm>
            <a:off x="466725" y="6153150"/>
            <a:ext cx="8210550" cy="704850"/>
          </a:xfrm>
          <a:prstGeom prst="rect">
            <a:avLst/>
          </a:prstGeom>
        </p:spPr>
        <p:txBody>
          <a:bodyPr/>
          <a:lstStyle>
            <a:lvl1pPr marL="0" indent="0" algn="ctr">
              <a:buNone/>
              <a:defRPr sz="1400">
                <a:solidFill>
                  <a:schemeClr val="tx1"/>
                </a:solidFill>
                <a:latin typeface="Arial" pitchFamily="34" charset="0"/>
                <a:cs typeface="Arial"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19216396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Gill Sans MT"/>
              </a:defRPr>
            </a:lvl1pPr>
          </a:lstStyle>
          <a:p>
            <a:fld id="{C39CAA65-0ACC-504B-ABC0-60F4E7C906B2}" type="datetimeFigureOut">
              <a:rPr lang="en-US" smtClean="0">
                <a:solidFill>
                  <a:prstClr val="black">
                    <a:tint val="75000"/>
                  </a:prstClr>
                </a:solidFill>
              </a:rPr>
              <a:pPr/>
              <a:t>8/8/16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Gill Sans MT"/>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Gill Sans MT"/>
              </a:defRPr>
            </a:lvl1pPr>
          </a:lstStyle>
          <a:p>
            <a:fld id="{69581070-88DD-044C-B337-14694715B84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3720406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Gill Sans MT"/>
              </a:defRPr>
            </a:lvl1pPr>
          </a:lstStyle>
          <a:p>
            <a:fld id="{C39CAA65-0ACC-504B-ABC0-60F4E7C906B2}" type="datetimeFigureOut">
              <a:rPr lang="en-US" smtClean="0">
                <a:solidFill>
                  <a:prstClr val="black">
                    <a:tint val="75000"/>
                  </a:prstClr>
                </a:solidFill>
              </a:rPr>
              <a:pPr/>
              <a:t>8/8/16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Gill Sans MT"/>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Gill Sans MT"/>
              </a:defRPr>
            </a:lvl1pPr>
          </a:lstStyle>
          <a:p>
            <a:fld id="{69581070-88DD-044C-B337-14694715B84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8161838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Gill Sans MT"/>
              </a:defRPr>
            </a:lvl1pPr>
          </a:lstStyle>
          <a:p>
            <a:fld id="{C39CAA65-0ACC-504B-ABC0-60F4E7C906B2}" type="datetimeFigureOut">
              <a:rPr lang="en-US" smtClean="0">
                <a:solidFill>
                  <a:prstClr val="black">
                    <a:tint val="75000"/>
                  </a:prstClr>
                </a:solidFill>
              </a:rPr>
              <a:pPr/>
              <a:t>8/8/16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Gill Sans MT"/>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Gill Sans MT"/>
              </a:defRPr>
            </a:lvl1pPr>
          </a:lstStyle>
          <a:p>
            <a:fld id="{69581070-88DD-044C-B337-14694715B84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8730970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Gill Sans MT"/>
              </a:defRPr>
            </a:lvl1pPr>
          </a:lstStyle>
          <a:p>
            <a:fld id="{C39CAA65-0ACC-504B-ABC0-60F4E7C906B2}" type="datetimeFigureOut">
              <a:rPr lang="en-US" smtClean="0">
                <a:solidFill>
                  <a:prstClr val="black">
                    <a:tint val="75000"/>
                  </a:prstClr>
                </a:solidFill>
              </a:rPr>
              <a:pPr/>
              <a:t>8/8/16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Gill Sans MT"/>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Gill Sans MT"/>
              </a:defRPr>
            </a:lvl1pPr>
          </a:lstStyle>
          <a:p>
            <a:fld id="{69581070-88DD-044C-B337-14694715B84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2877141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Gill Sans MT"/>
              </a:defRPr>
            </a:lvl1pPr>
          </a:lstStyle>
          <a:p>
            <a:fld id="{C39CAA65-0ACC-504B-ABC0-60F4E7C906B2}" type="datetimeFigureOut">
              <a:rPr lang="en-US" smtClean="0">
                <a:solidFill>
                  <a:prstClr val="black">
                    <a:tint val="75000"/>
                  </a:prstClr>
                </a:solidFill>
              </a:rPr>
              <a:pPr/>
              <a:t>8/8/16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Gill Sans MT"/>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Gill Sans MT"/>
              </a:defRPr>
            </a:lvl1pPr>
          </a:lstStyle>
          <a:p>
            <a:fld id="{69581070-88DD-044C-B337-14694715B84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790086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Gill Sans MT"/>
              </a:defRPr>
            </a:lvl1pPr>
          </a:lstStyle>
          <a:p>
            <a:fld id="{C39CAA65-0ACC-504B-ABC0-60F4E7C906B2}" type="datetimeFigureOut">
              <a:rPr lang="en-US" smtClean="0">
                <a:solidFill>
                  <a:prstClr val="black">
                    <a:tint val="75000"/>
                  </a:prstClr>
                </a:solidFill>
              </a:rPr>
              <a:pPr/>
              <a:t>8/8/16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Gill Sans MT"/>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Gill Sans MT"/>
              </a:defRPr>
            </a:lvl1pPr>
          </a:lstStyle>
          <a:p>
            <a:fld id="{69581070-88DD-044C-B337-14694715B84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1716924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Gill Sans MT"/>
              </a:defRPr>
            </a:lvl1pPr>
          </a:lstStyle>
          <a:p>
            <a:fld id="{C39CAA65-0ACC-504B-ABC0-60F4E7C906B2}" type="datetimeFigureOut">
              <a:rPr lang="en-US" smtClean="0">
                <a:solidFill>
                  <a:prstClr val="black">
                    <a:tint val="75000"/>
                  </a:prstClr>
                </a:solidFill>
              </a:rPr>
              <a:pPr/>
              <a:t>8/8/16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Gill Sans MT"/>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Gill Sans MT"/>
              </a:defRPr>
            </a:lvl1pPr>
          </a:lstStyle>
          <a:p>
            <a:fld id="{69581070-88DD-044C-B337-14694715B84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9049751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Gill Sans MT"/>
              </a:defRPr>
            </a:lvl1pPr>
          </a:lstStyle>
          <a:p>
            <a:fld id="{C39CAA65-0ACC-504B-ABC0-60F4E7C906B2}" type="datetimeFigureOut">
              <a:rPr lang="en-US" smtClean="0">
                <a:solidFill>
                  <a:prstClr val="black">
                    <a:tint val="75000"/>
                  </a:prstClr>
                </a:solidFill>
              </a:rPr>
              <a:pPr/>
              <a:t>8/8/16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Gill Sans MT"/>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Gill Sans MT"/>
              </a:defRPr>
            </a:lvl1pPr>
          </a:lstStyle>
          <a:p>
            <a:fld id="{69581070-88DD-044C-B337-14694715B84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266973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Gill Sans MT"/>
              </a:defRPr>
            </a:lvl1pPr>
          </a:lstStyle>
          <a:p>
            <a:fld id="{C39CAA65-0ACC-504B-ABC0-60F4E7C906B2}" type="datetimeFigureOut">
              <a:rPr lang="en-US" smtClean="0">
                <a:solidFill>
                  <a:prstClr val="black">
                    <a:tint val="75000"/>
                  </a:prstClr>
                </a:solidFill>
              </a:rPr>
              <a:pPr/>
              <a:t>8/8/16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Gill Sans MT"/>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Gill Sans MT"/>
              </a:defRPr>
            </a:lvl1pPr>
          </a:lstStyle>
          <a:p>
            <a:fld id="{69581070-88DD-044C-B337-14694715B84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426836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Gill Sans MT"/>
              </a:defRPr>
            </a:lvl1pPr>
          </a:lstStyle>
          <a:p>
            <a:fld id="{C39CAA65-0ACC-504B-ABC0-60F4E7C906B2}" type="datetimeFigureOut">
              <a:rPr lang="en-US" smtClean="0">
                <a:solidFill>
                  <a:prstClr val="black">
                    <a:tint val="75000"/>
                  </a:prstClr>
                </a:solidFill>
              </a:rPr>
              <a:pPr/>
              <a:t>8/8/16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Gill Sans MT"/>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Gill Sans MT"/>
              </a:defRPr>
            </a:lvl1pPr>
          </a:lstStyle>
          <a:p>
            <a:fld id="{69581070-88DD-044C-B337-14694715B84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3536470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Gill Sans MT"/>
              </a:defRPr>
            </a:lvl1pPr>
          </a:lstStyle>
          <a:p>
            <a:fld id="{C39CAA65-0ACC-504B-ABC0-60F4E7C906B2}" type="datetimeFigureOut">
              <a:rPr lang="en-US" smtClean="0">
                <a:solidFill>
                  <a:prstClr val="black">
                    <a:tint val="75000"/>
                  </a:prstClr>
                </a:solidFill>
              </a:rPr>
              <a:pPr/>
              <a:t>8/8/16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Gill Sans MT"/>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Gill Sans MT"/>
              </a:defRPr>
            </a:lvl1pPr>
          </a:lstStyle>
          <a:p>
            <a:fld id="{69581070-88DD-044C-B337-14694715B84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6190239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77158" name="Rectangle 6"/>
          <p:cNvSpPr>
            <a:spLocks noGrp="1" noChangeArrowheads="1"/>
          </p:cNvSpPr>
          <p:nvPr>
            <p:ph type="ctrTitle"/>
          </p:nvPr>
        </p:nvSpPr>
        <p:spPr>
          <a:xfrm>
            <a:off x="685800" y="1752604"/>
            <a:ext cx="7772400" cy="1470025"/>
          </a:xfrm>
        </p:spPr>
        <p:txBody>
          <a:bodyPr/>
          <a:lstStyle>
            <a:lvl1pPr>
              <a:defRPr/>
            </a:lvl1pPr>
          </a:lstStyle>
          <a:p>
            <a:r>
              <a:rPr lang="en-US"/>
              <a:t>Click to edit Master title style</a:t>
            </a:r>
          </a:p>
        </p:txBody>
      </p:sp>
      <p:sp>
        <p:nvSpPr>
          <p:cNvPr id="177159" name="Rectangle 7"/>
          <p:cNvSpPr>
            <a:spLocks noGrp="1" noChangeArrowheads="1"/>
          </p:cNvSpPr>
          <p:nvPr>
            <p:ph type="subTitle" idx="1"/>
          </p:nvPr>
        </p:nvSpPr>
        <p:spPr>
          <a:xfrm>
            <a:off x="1371600" y="3886202"/>
            <a:ext cx="64008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30608398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1086919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lvl1pPr>
            <a:lvl2pPr marL="457011" indent="0">
              <a:buNone/>
              <a:defRPr sz="1800"/>
            </a:lvl2pPr>
            <a:lvl3pPr marL="914021" indent="0">
              <a:buNone/>
              <a:defRPr sz="1600"/>
            </a:lvl3pPr>
            <a:lvl4pPr marL="1371032" indent="0">
              <a:buNone/>
              <a:defRPr sz="1400"/>
            </a:lvl4pPr>
            <a:lvl5pPr marL="1828041" indent="0">
              <a:buNone/>
              <a:defRPr sz="1400"/>
            </a:lvl5pPr>
            <a:lvl6pPr marL="2285052" indent="0">
              <a:buNone/>
              <a:defRPr sz="1400"/>
            </a:lvl6pPr>
            <a:lvl7pPr marL="2742062" indent="0">
              <a:buNone/>
              <a:defRPr sz="1400"/>
            </a:lvl7pPr>
            <a:lvl8pPr marL="3199072" indent="0">
              <a:buNone/>
              <a:defRPr sz="1400"/>
            </a:lvl8pPr>
            <a:lvl9pPr marL="3656083" indent="0">
              <a:buNone/>
              <a:defRPr sz="1400"/>
            </a:lvl9pPr>
          </a:lstStyle>
          <a:p>
            <a:pPr lvl="0"/>
            <a:r>
              <a:rPr lang="en-US" smtClean="0"/>
              <a:t>Click to edit Master text styles</a:t>
            </a:r>
          </a:p>
        </p:txBody>
      </p:sp>
    </p:spTree>
    <p:extLst>
      <p:ext uri="{BB962C8B-B14F-4D97-AF65-F5344CB8AC3E}">
        <p14:creationId xmlns:p14="http://schemas.microsoft.com/office/powerpoint/2010/main" val="115967512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24004"/>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4"/>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791341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052062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0055550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21751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en-US" smtClean="0"/>
              <a:t>Click to edit Master text styles</a:t>
            </a:r>
          </a:p>
        </p:txBody>
      </p:sp>
    </p:spTree>
    <p:extLst>
      <p:ext uri="{BB962C8B-B14F-4D97-AF65-F5344CB8AC3E}">
        <p14:creationId xmlns:p14="http://schemas.microsoft.com/office/powerpoint/2010/main" val="11521979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152399"/>
            <a:ext cx="20955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399"/>
            <a:ext cx="61341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1" indent="0">
              <a:buNone/>
              <a:defRPr sz="2400"/>
            </a:lvl3pPr>
            <a:lvl4pPr marL="1371032" indent="0">
              <a:buNone/>
              <a:defRPr sz="2000"/>
            </a:lvl4pPr>
            <a:lvl5pPr marL="1828041" indent="0">
              <a:buNone/>
              <a:defRPr sz="2000"/>
            </a:lvl5pPr>
            <a:lvl6pPr marL="2285052" indent="0">
              <a:buNone/>
              <a:defRPr sz="2000"/>
            </a:lvl6pPr>
            <a:lvl7pPr marL="2742062" indent="0">
              <a:buNone/>
              <a:defRPr sz="2000"/>
            </a:lvl7pPr>
            <a:lvl8pPr marL="3199072" indent="0">
              <a:buNone/>
              <a:defRPr sz="2000"/>
            </a:lvl8pPr>
            <a:lvl9pPr marL="3656083"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en-US" smtClean="0"/>
              <a:t>Click to edit Master text styles</a:t>
            </a:r>
          </a:p>
        </p:txBody>
      </p:sp>
    </p:spTree>
    <p:extLst>
      <p:ext uri="{BB962C8B-B14F-4D97-AF65-F5344CB8AC3E}">
        <p14:creationId xmlns:p14="http://schemas.microsoft.com/office/powerpoint/2010/main" val="2722783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8921359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4" y="-152400"/>
            <a:ext cx="20574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60198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858055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8153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524004"/>
            <a:ext cx="7772400" cy="4800600"/>
          </a:xfrm>
        </p:spPr>
        <p:txBody>
          <a:bodyPr/>
          <a:lstStyle/>
          <a:p>
            <a:endParaRPr lang="en-US"/>
          </a:p>
        </p:txBody>
      </p:sp>
    </p:spTree>
    <p:extLst>
      <p:ext uri="{BB962C8B-B14F-4D97-AF65-F5344CB8AC3E}">
        <p14:creationId xmlns:p14="http://schemas.microsoft.com/office/powerpoint/2010/main" val="22714812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7977938"/>
      </p:ext>
    </p:extLst>
  </p:cSld>
  <p:clrMapOvr>
    <a:masterClrMapping/>
  </p:clrMapOvr>
  <p:transition xmlns:p14="http://schemas.microsoft.com/office/powerpoint/2010/main">
    <p:zoom/>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1-Line Title + Content">
    <p:spTree>
      <p:nvGrpSpPr>
        <p:cNvPr id="1" name=""/>
        <p:cNvGrpSpPr/>
        <p:nvPr/>
      </p:nvGrpSpPr>
      <p:grpSpPr>
        <a:xfrm>
          <a:off x="0" y="0"/>
          <a:ext cx="0" cy="0"/>
          <a:chOff x="0" y="0"/>
          <a:chExt cx="0" cy="0"/>
        </a:xfrm>
      </p:grpSpPr>
      <p:sp>
        <p:nvSpPr>
          <p:cNvPr id="4" name="Rectangle 3"/>
          <p:cNvSpPr/>
          <p:nvPr userDrawn="1"/>
        </p:nvSpPr>
        <p:spPr>
          <a:xfrm>
            <a:off x="0" y="987425"/>
            <a:ext cx="9144000" cy="5870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021" eaLnBrk="1" fontAlgn="auto" hangingPunct="1">
              <a:spcBef>
                <a:spcPts val="0"/>
              </a:spcBef>
              <a:spcAft>
                <a:spcPts val="0"/>
              </a:spcAft>
            </a:pPr>
            <a:endParaRPr lang="en-US" dirty="0">
              <a:solidFill>
                <a:srgbClr val="FFFFFF"/>
              </a:solidFill>
              <a:latin typeface="Gill Sans MT"/>
              <a:ea typeface="ＭＳ Ｐゴシック" pitchFamily="34" charset="-128"/>
            </a:endParaRPr>
          </a:p>
        </p:txBody>
      </p:sp>
      <p:sp>
        <p:nvSpPr>
          <p:cNvPr id="10" name="Title 1"/>
          <p:cNvSpPr>
            <a:spLocks noGrp="1"/>
          </p:cNvSpPr>
          <p:nvPr>
            <p:ph type="title"/>
          </p:nvPr>
        </p:nvSpPr>
        <p:spPr>
          <a:xfrm>
            <a:off x="457200" y="356613"/>
            <a:ext cx="6629400" cy="384721"/>
          </a:xfrm>
        </p:spPr>
        <p:txBody>
          <a:bodyPr>
            <a:spAutoFit/>
          </a:bodyPr>
          <a:lstStyle>
            <a:lvl1pPr algn="l">
              <a:defRPr sz="2500" b="1">
                <a:solidFill>
                  <a:srgbClr val="D57500"/>
                </a:solidFill>
                <a:latin typeface="Arial"/>
                <a:cs typeface="Arial"/>
              </a:defRPr>
            </a:lvl1pPr>
          </a:lstStyle>
          <a:p>
            <a:r>
              <a:rPr lang="en-US" smtClean="0"/>
              <a:t>Click to edit Master title style</a:t>
            </a:r>
            <a:endParaRPr lang="en-US" dirty="0"/>
          </a:p>
        </p:txBody>
      </p:sp>
      <p:sp>
        <p:nvSpPr>
          <p:cNvPr id="11" name="Content Placeholder 2"/>
          <p:cNvSpPr>
            <a:spLocks noGrp="1"/>
          </p:cNvSpPr>
          <p:nvPr>
            <p:ph idx="1"/>
          </p:nvPr>
        </p:nvSpPr>
        <p:spPr>
          <a:xfrm>
            <a:off x="457200" y="1371598"/>
            <a:ext cx="8229600" cy="4800600"/>
          </a:xfrm>
        </p:spPr>
        <p:txBody>
          <a:bodyPr>
            <a:spAutoFit/>
          </a:bodyPr>
          <a:lstStyle>
            <a:lvl1pPr>
              <a:defRPr sz="2000">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10"/>
          </p:nvPr>
        </p:nvSpPr>
        <p:spPr>
          <a:xfrm>
            <a:off x="6553200" y="6356350"/>
            <a:ext cx="2133600" cy="365125"/>
          </a:xfrm>
          <a:prstGeom prst="rect">
            <a:avLst/>
          </a:prstGeom>
        </p:spPr>
        <p:txBody>
          <a:bodyPr/>
          <a:lstStyle>
            <a:lvl1pPr>
              <a:defRPr>
                <a:solidFill>
                  <a:srgbClr val="707276"/>
                </a:solidFill>
                <a:latin typeface="Gill Sans MT"/>
              </a:defRPr>
            </a:lvl1pPr>
          </a:lstStyle>
          <a:p>
            <a:pPr defTabSz="914021" eaLnBrk="1" fontAlgn="auto" hangingPunct="1">
              <a:spcBef>
                <a:spcPts val="0"/>
              </a:spcBef>
              <a:spcAft>
                <a:spcPts val="0"/>
              </a:spcAft>
            </a:pPr>
            <a:fld id="{CFDBF38E-D7AA-4A0F-BDC7-C6E80FA1B330}" type="slidenum">
              <a:rPr lang="en-US" smtClean="0"/>
              <a:pPr defTabSz="914021" eaLnBrk="1" fontAlgn="auto" hangingPunct="1">
                <a:spcBef>
                  <a:spcPts val="0"/>
                </a:spcBef>
                <a:spcAft>
                  <a:spcPts val="0"/>
                </a:spcAft>
              </a:pPr>
              <a:t>‹#›</a:t>
            </a:fld>
            <a:endParaRPr lang="en-US" dirty="0"/>
          </a:p>
        </p:txBody>
      </p:sp>
    </p:spTree>
    <p:extLst>
      <p:ext uri="{BB962C8B-B14F-4D97-AF65-F5344CB8AC3E}">
        <p14:creationId xmlns:p14="http://schemas.microsoft.com/office/powerpoint/2010/main" val="191074384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77158" name="Rectangle 6"/>
          <p:cNvSpPr>
            <a:spLocks noGrp="1" noChangeArrowheads="1"/>
          </p:cNvSpPr>
          <p:nvPr>
            <p:ph type="ctrTitle"/>
          </p:nvPr>
        </p:nvSpPr>
        <p:spPr>
          <a:xfrm>
            <a:off x="685800" y="1752600"/>
            <a:ext cx="7772400" cy="1470025"/>
          </a:xfrm>
        </p:spPr>
        <p:txBody>
          <a:bodyPr/>
          <a:lstStyle>
            <a:lvl1pPr>
              <a:defRPr/>
            </a:lvl1pPr>
          </a:lstStyle>
          <a:p>
            <a:r>
              <a:rPr lang="en-US"/>
              <a:t>Click to edit Master title style</a:t>
            </a:r>
          </a:p>
        </p:txBody>
      </p:sp>
      <p:sp>
        <p:nvSpPr>
          <p:cNvPr id="177159" name="Rectangle 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79099934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077993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1529723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240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88483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97058" name="Rectangle 2"/>
          <p:cNvSpPr>
            <a:spLocks noGrp="1" noChangeArrowheads="1"/>
          </p:cNvSpPr>
          <p:nvPr>
            <p:ph type="ctrTitle"/>
          </p:nvPr>
        </p:nvSpPr>
        <p:spPr>
          <a:xfrm>
            <a:off x="762000" y="533401"/>
            <a:ext cx="7772400" cy="1470025"/>
          </a:xfrm>
        </p:spPr>
        <p:txBody>
          <a:bodyPr/>
          <a:lstStyle>
            <a:lvl1pPr>
              <a:defRPr/>
            </a:lvl1pPr>
          </a:lstStyle>
          <a:p>
            <a:r>
              <a:rPr lang="en-US"/>
              <a:t>Click to edit Master title style</a:t>
            </a:r>
          </a:p>
        </p:txBody>
      </p:sp>
      <p:sp>
        <p:nvSpPr>
          <p:cNvPr id="119705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2"/>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997646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7201041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626571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3872850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0957212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194863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399"/>
            <a:ext cx="20574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399"/>
            <a:ext cx="60198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468499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8153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524000"/>
            <a:ext cx="7772400" cy="4800600"/>
          </a:xfrm>
        </p:spPr>
        <p:txBody>
          <a:bodyPr/>
          <a:lstStyle/>
          <a:p>
            <a:endParaRPr lang="en-US"/>
          </a:p>
        </p:txBody>
      </p:sp>
    </p:spTree>
    <p:extLst>
      <p:ext uri="{BB962C8B-B14F-4D97-AF65-F5344CB8AC3E}">
        <p14:creationId xmlns:p14="http://schemas.microsoft.com/office/powerpoint/2010/main" val="286653914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8153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524000"/>
            <a:ext cx="7772400" cy="4800600"/>
          </a:xfrm>
        </p:spPr>
        <p:txBody>
          <a:bodyPr/>
          <a:lstStyle/>
          <a:p>
            <a:endParaRPr lang="en-US"/>
          </a:p>
        </p:txBody>
      </p:sp>
    </p:spTree>
    <p:extLst>
      <p:ext uri="{BB962C8B-B14F-4D97-AF65-F5344CB8AC3E}">
        <p14:creationId xmlns:p14="http://schemas.microsoft.com/office/powerpoint/2010/main" val="374280294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56"/>
        <p:cNvGrpSpPr/>
        <p:nvPr/>
      </p:nvGrpSpPr>
      <p:grpSpPr>
        <a:xfrm>
          <a:off x="0" y="0"/>
          <a:ext cx="0" cy="0"/>
          <a:chOff x="0" y="0"/>
          <a:chExt cx="0" cy="0"/>
        </a:xfrm>
      </p:grpSpPr>
      <p:sp>
        <p:nvSpPr>
          <p:cNvPr id="57" name="Shape 57"/>
          <p:cNvSpPr txBox="1">
            <a:spLocks noGrp="1"/>
          </p:cNvSpPr>
          <p:nvPr>
            <p:ph type="ctrTitle"/>
          </p:nvPr>
        </p:nvSpPr>
        <p:spPr>
          <a:xfrm>
            <a:off x="685800" y="1122362"/>
            <a:ext cx="7772400" cy="23877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58" name="Shape 58"/>
          <p:cNvSpPr txBox="1">
            <a:spLocks noGrp="1"/>
          </p:cNvSpPr>
          <p:nvPr>
            <p:ph type="subTitle" idx="1"/>
          </p:nvPr>
        </p:nvSpPr>
        <p:spPr>
          <a:xfrm>
            <a:off x="1143000" y="3602037"/>
            <a:ext cx="6858000" cy="1655700"/>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dt" idx="10"/>
          </p:nvPr>
        </p:nvSpPr>
        <p:spPr>
          <a:xfrm>
            <a:off x="628650" y="6356351"/>
            <a:ext cx="2057400" cy="365099"/>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ftr" idx="11"/>
          </p:nvPr>
        </p:nvSpPr>
        <p:spPr>
          <a:xfrm>
            <a:off x="3028950" y="6356351"/>
            <a:ext cx="3086100" cy="365099"/>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sldNum" idx="12"/>
          </p:nvPr>
        </p:nvSpPr>
        <p:spPr>
          <a:xfrm>
            <a:off x="6457950" y="6356351"/>
            <a:ext cx="2057400" cy="36509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1200">
                <a:solidFill>
                  <a:srgbClr val="888888"/>
                </a:solidFill>
                <a:latin typeface="Calibri"/>
                <a:ea typeface="Calibri"/>
                <a:cs typeface="Calibri"/>
                <a:sym typeface="Calibri"/>
              </a:rPr>
              <a:pPr algn="r">
                <a:buSzPct val="2500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1693962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623887" y="1709739"/>
            <a:ext cx="7886700" cy="2852700"/>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70" name="Shape 70"/>
          <p:cNvSpPr txBox="1">
            <a:spLocks noGrp="1"/>
          </p:cNvSpPr>
          <p:nvPr>
            <p:ph type="body" idx="1"/>
          </p:nvPr>
        </p:nvSpPr>
        <p:spPr>
          <a:xfrm>
            <a:off x="623887" y="4589464"/>
            <a:ext cx="7886700" cy="1500300"/>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rgbClr val="888888"/>
              </a:buClr>
              <a:buFont typeface="Arial"/>
              <a:buNone/>
              <a:defRPr sz="2000" b="0" i="0" u="none" strike="noStrike" cap="none">
                <a:solidFill>
                  <a:srgbClr val="888888"/>
                </a:solidFill>
                <a:latin typeface="Calibri"/>
                <a:ea typeface="Calibri"/>
                <a:cs typeface="Calibri"/>
                <a:sym typeface="Calibri"/>
              </a:defRPr>
            </a:lvl2pPr>
            <a:lvl3pPr marL="914400" marR="0" lvl="2" indent="0" algn="l" rtl="0">
              <a:lnSpc>
                <a:spcPct val="90000"/>
              </a:lnSpc>
              <a:spcBef>
                <a:spcPts val="500"/>
              </a:spcBef>
              <a:buClr>
                <a:srgbClr val="888888"/>
              </a:buClr>
              <a:buFont typeface="Arial"/>
              <a:buNone/>
              <a:defRPr sz="1800" b="0" i="0" u="none" strike="noStrike" cap="none">
                <a:solidFill>
                  <a:srgbClr val="888888"/>
                </a:solidFill>
                <a:latin typeface="Calibri"/>
                <a:ea typeface="Calibri"/>
                <a:cs typeface="Calibri"/>
                <a:sym typeface="Calibri"/>
              </a:defRPr>
            </a:lvl3pPr>
            <a:lvl4pPr marL="1371600" marR="0" lvl="3"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4pPr>
            <a:lvl5pPr marL="1828800" marR="0" lvl="4"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a:off x="628650" y="6356351"/>
            <a:ext cx="2057400" cy="365099"/>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ftr" idx="11"/>
          </p:nvPr>
        </p:nvSpPr>
        <p:spPr>
          <a:xfrm>
            <a:off x="3028950" y="6356351"/>
            <a:ext cx="3086100" cy="365099"/>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sldNum" idx="12"/>
          </p:nvPr>
        </p:nvSpPr>
        <p:spPr>
          <a:xfrm>
            <a:off x="6457950" y="6356351"/>
            <a:ext cx="2057400" cy="36509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1200">
                <a:solidFill>
                  <a:srgbClr val="888888"/>
                </a:solidFill>
                <a:latin typeface="Calibri"/>
                <a:ea typeface="Calibri"/>
                <a:cs typeface="Calibri"/>
                <a:sym typeface="Calibri"/>
              </a:rPr>
              <a:pPr algn="r">
                <a:buSzPct val="2500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63859000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628650" y="365125"/>
            <a:ext cx="78867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76" name="Shape 76"/>
          <p:cNvSpPr txBox="1">
            <a:spLocks noGrp="1"/>
          </p:cNvSpPr>
          <p:nvPr>
            <p:ph type="body" idx="1"/>
          </p:nvPr>
        </p:nvSpPr>
        <p:spPr>
          <a:xfrm>
            <a:off x="628650" y="1825625"/>
            <a:ext cx="3886200" cy="43512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body" idx="2"/>
          </p:nvPr>
        </p:nvSpPr>
        <p:spPr>
          <a:xfrm>
            <a:off x="4629150" y="1825625"/>
            <a:ext cx="3886200" cy="43512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dt" idx="10"/>
          </p:nvPr>
        </p:nvSpPr>
        <p:spPr>
          <a:xfrm>
            <a:off x="628650" y="6356351"/>
            <a:ext cx="2057400" cy="365099"/>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ftr" idx="11"/>
          </p:nvPr>
        </p:nvSpPr>
        <p:spPr>
          <a:xfrm>
            <a:off x="3028950" y="6356351"/>
            <a:ext cx="3086100" cy="365099"/>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0" name="Shape 80"/>
          <p:cNvSpPr txBox="1">
            <a:spLocks noGrp="1"/>
          </p:cNvSpPr>
          <p:nvPr>
            <p:ph type="sldNum" idx="12"/>
          </p:nvPr>
        </p:nvSpPr>
        <p:spPr>
          <a:xfrm>
            <a:off x="6457950" y="6356351"/>
            <a:ext cx="2057400" cy="36509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1200">
                <a:solidFill>
                  <a:srgbClr val="888888"/>
                </a:solidFill>
                <a:latin typeface="Calibri"/>
                <a:ea typeface="Calibri"/>
                <a:cs typeface="Calibri"/>
                <a:sym typeface="Calibri"/>
              </a:rPr>
              <a:pPr algn="r">
                <a:buSzPct val="2500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95842909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81"/>
        <p:cNvGrpSpPr/>
        <p:nvPr/>
      </p:nvGrpSpPr>
      <p:grpSpPr>
        <a:xfrm>
          <a:off x="0" y="0"/>
          <a:ext cx="0" cy="0"/>
          <a:chOff x="0" y="0"/>
          <a:chExt cx="0" cy="0"/>
        </a:xfrm>
      </p:grpSpPr>
      <p:sp>
        <p:nvSpPr>
          <p:cNvPr id="82" name="Shape 82"/>
          <p:cNvSpPr txBox="1">
            <a:spLocks noGrp="1"/>
          </p:cNvSpPr>
          <p:nvPr>
            <p:ph type="title"/>
          </p:nvPr>
        </p:nvSpPr>
        <p:spPr>
          <a:xfrm>
            <a:off x="629841" y="365125"/>
            <a:ext cx="78867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83" name="Shape 83"/>
          <p:cNvSpPr txBox="1">
            <a:spLocks noGrp="1"/>
          </p:cNvSpPr>
          <p:nvPr>
            <p:ph type="body" idx="1"/>
          </p:nvPr>
        </p:nvSpPr>
        <p:spPr>
          <a:xfrm>
            <a:off x="629841" y="1681163"/>
            <a:ext cx="3868200" cy="823800"/>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body" idx="2"/>
          </p:nvPr>
        </p:nvSpPr>
        <p:spPr>
          <a:xfrm>
            <a:off x="629841" y="2505075"/>
            <a:ext cx="3868200" cy="36846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 name="Shape 85"/>
          <p:cNvSpPr txBox="1">
            <a:spLocks noGrp="1"/>
          </p:cNvSpPr>
          <p:nvPr>
            <p:ph type="body" idx="3"/>
          </p:nvPr>
        </p:nvSpPr>
        <p:spPr>
          <a:xfrm>
            <a:off x="4629150" y="1681163"/>
            <a:ext cx="3887400" cy="823800"/>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86" name="Shape 86"/>
          <p:cNvSpPr txBox="1">
            <a:spLocks noGrp="1"/>
          </p:cNvSpPr>
          <p:nvPr>
            <p:ph type="body" idx="4"/>
          </p:nvPr>
        </p:nvSpPr>
        <p:spPr>
          <a:xfrm>
            <a:off x="4629150" y="2505075"/>
            <a:ext cx="3887400" cy="36846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Shape 87"/>
          <p:cNvSpPr txBox="1">
            <a:spLocks noGrp="1"/>
          </p:cNvSpPr>
          <p:nvPr>
            <p:ph type="dt" idx="10"/>
          </p:nvPr>
        </p:nvSpPr>
        <p:spPr>
          <a:xfrm>
            <a:off x="628650" y="6356351"/>
            <a:ext cx="2057400" cy="365099"/>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8" name="Shape 88"/>
          <p:cNvSpPr txBox="1">
            <a:spLocks noGrp="1"/>
          </p:cNvSpPr>
          <p:nvPr>
            <p:ph type="ftr" idx="11"/>
          </p:nvPr>
        </p:nvSpPr>
        <p:spPr>
          <a:xfrm>
            <a:off x="3028950" y="6356351"/>
            <a:ext cx="3086100" cy="365099"/>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9" name="Shape 89"/>
          <p:cNvSpPr txBox="1">
            <a:spLocks noGrp="1"/>
          </p:cNvSpPr>
          <p:nvPr>
            <p:ph type="sldNum" idx="12"/>
          </p:nvPr>
        </p:nvSpPr>
        <p:spPr>
          <a:xfrm>
            <a:off x="6457950" y="6356351"/>
            <a:ext cx="2057400" cy="36509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1200">
                <a:solidFill>
                  <a:srgbClr val="888888"/>
                </a:solidFill>
                <a:latin typeface="Calibri"/>
                <a:ea typeface="Calibri"/>
                <a:cs typeface="Calibri"/>
                <a:sym typeface="Calibri"/>
              </a:rPr>
              <a:pPr algn="r">
                <a:buSzPct val="2500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62532050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628650" y="365125"/>
            <a:ext cx="78867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92" name="Shape 92"/>
          <p:cNvSpPr txBox="1">
            <a:spLocks noGrp="1"/>
          </p:cNvSpPr>
          <p:nvPr>
            <p:ph type="dt" idx="10"/>
          </p:nvPr>
        </p:nvSpPr>
        <p:spPr>
          <a:xfrm>
            <a:off x="628650" y="6356351"/>
            <a:ext cx="2057400" cy="365099"/>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3" name="Shape 93"/>
          <p:cNvSpPr txBox="1">
            <a:spLocks noGrp="1"/>
          </p:cNvSpPr>
          <p:nvPr>
            <p:ph type="ftr" idx="11"/>
          </p:nvPr>
        </p:nvSpPr>
        <p:spPr>
          <a:xfrm>
            <a:off x="3028950" y="6356351"/>
            <a:ext cx="3086100" cy="365099"/>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4" name="Shape 94"/>
          <p:cNvSpPr txBox="1">
            <a:spLocks noGrp="1"/>
          </p:cNvSpPr>
          <p:nvPr>
            <p:ph type="sldNum" idx="12"/>
          </p:nvPr>
        </p:nvSpPr>
        <p:spPr>
          <a:xfrm>
            <a:off x="6457950" y="6356351"/>
            <a:ext cx="2057400" cy="36509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1200">
                <a:solidFill>
                  <a:srgbClr val="888888"/>
                </a:solidFill>
                <a:latin typeface="Calibri"/>
                <a:ea typeface="Calibri"/>
                <a:cs typeface="Calibri"/>
                <a:sym typeface="Calibri"/>
              </a:rPr>
              <a:pPr algn="r">
                <a:buSzPct val="2500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79771185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629841" y="457200"/>
            <a:ext cx="2949299" cy="1600200"/>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01" name="Shape 101"/>
          <p:cNvSpPr txBox="1">
            <a:spLocks noGrp="1"/>
          </p:cNvSpPr>
          <p:nvPr>
            <p:ph type="body" idx="1"/>
          </p:nvPr>
        </p:nvSpPr>
        <p:spPr>
          <a:xfrm>
            <a:off x="3887391" y="987425"/>
            <a:ext cx="4629300" cy="4873500"/>
          </a:xfrm>
          <a:prstGeom prst="rect">
            <a:avLst/>
          </a:prstGeom>
          <a:noFill/>
          <a:ln>
            <a:noFill/>
          </a:ln>
        </p:spPr>
        <p:txBody>
          <a:bodyPr lIns="91425" tIns="91425" rIns="91425" bIns="91425" anchor="t" anchorCtr="0"/>
          <a:lstStyle>
            <a:lvl1pPr marL="228600" marR="0" lvl="0" indent="-25400" algn="l" rtl="0">
              <a:lnSpc>
                <a:spcPct val="90000"/>
              </a:lnSpc>
              <a:spcBef>
                <a:spcPts val="10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685800" marR="0" lvl="1" indent="-50800" algn="l" rtl="0">
              <a:lnSpc>
                <a:spcPct val="90000"/>
              </a:lnSpc>
              <a:spcBef>
                <a:spcPts val="5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2" name="Shape 102"/>
          <p:cNvSpPr txBox="1">
            <a:spLocks noGrp="1"/>
          </p:cNvSpPr>
          <p:nvPr>
            <p:ph type="body" idx="2"/>
          </p:nvPr>
        </p:nvSpPr>
        <p:spPr>
          <a:xfrm>
            <a:off x="629841" y="2057400"/>
            <a:ext cx="2949299" cy="3811500"/>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103" name="Shape 103"/>
          <p:cNvSpPr txBox="1">
            <a:spLocks noGrp="1"/>
          </p:cNvSpPr>
          <p:nvPr>
            <p:ph type="dt" idx="10"/>
          </p:nvPr>
        </p:nvSpPr>
        <p:spPr>
          <a:xfrm>
            <a:off x="628650" y="6356351"/>
            <a:ext cx="2057400" cy="365099"/>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4" name="Shape 104"/>
          <p:cNvSpPr txBox="1">
            <a:spLocks noGrp="1"/>
          </p:cNvSpPr>
          <p:nvPr>
            <p:ph type="ftr" idx="11"/>
          </p:nvPr>
        </p:nvSpPr>
        <p:spPr>
          <a:xfrm>
            <a:off x="3028950" y="6356351"/>
            <a:ext cx="3086100" cy="365099"/>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5" name="Shape 105"/>
          <p:cNvSpPr txBox="1">
            <a:spLocks noGrp="1"/>
          </p:cNvSpPr>
          <p:nvPr>
            <p:ph type="sldNum" idx="12"/>
          </p:nvPr>
        </p:nvSpPr>
        <p:spPr>
          <a:xfrm>
            <a:off x="6457950" y="6356351"/>
            <a:ext cx="2057400" cy="36509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1200">
                <a:solidFill>
                  <a:srgbClr val="888888"/>
                </a:solidFill>
                <a:latin typeface="Calibri"/>
                <a:ea typeface="Calibri"/>
                <a:cs typeface="Calibri"/>
                <a:sym typeface="Calibri"/>
              </a:rPr>
              <a:pPr algn="r">
                <a:buSzPct val="2500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54026499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629841" y="457200"/>
            <a:ext cx="2949299" cy="1600200"/>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08" name="Shape 108"/>
          <p:cNvSpPr>
            <a:spLocks noGrp="1"/>
          </p:cNvSpPr>
          <p:nvPr>
            <p:ph type="pic" idx="2"/>
          </p:nvPr>
        </p:nvSpPr>
        <p:spPr>
          <a:xfrm>
            <a:off x="3887391" y="987425"/>
            <a:ext cx="4629300" cy="4873500"/>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09" name="Shape 109"/>
          <p:cNvSpPr txBox="1">
            <a:spLocks noGrp="1"/>
          </p:cNvSpPr>
          <p:nvPr>
            <p:ph type="body" idx="1"/>
          </p:nvPr>
        </p:nvSpPr>
        <p:spPr>
          <a:xfrm>
            <a:off x="629841" y="2057400"/>
            <a:ext cx="2949299" cy="3811500"/>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110" name="Shape 110"/>
          <p:cNvSpPr txBox="1">
            <a:spLocks noGrp="1"/>
          </p:cNvSpPr>
          <p:nvPr>
            <p:ph type="dt" idx="10"/>
          </p:nvPr>
        </p:nvSpPr>
        <p:spPr>
          <a:xfrm>
            <a:off x="628650" y="6356351"/>
            <a:ext cx="2057400" cy="365099"/>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1" name="Shape 111"/>
          <p:cNvSpPr txBox="1">
            <a:spLocks noGrp="1"/>
          </p:cNvSpPr>
          <p:nvPr>
            <p:ph type="ftr" idx="11"/>
          </p:nvPr>
        </p:nvSpPr>
        <p:spPr>
          <a:xfrm>
            <a:off x="3028950" y="6356351"/>
            <a:ext cx="3086100" cy="365099"/>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2" name="Shape 112"/>
          <p:cNvSpPr txBox="1">
            <a:spLocks noGrp="1"/>
          </p:cNvSpPr>
          <p:nvPr>
            <p:ph type="sldNum" idx="12"/>
          </p:nvPr>
        </p:nvSpPr>
        <p:spPr>
          <a:xfrm>
            <a:off x="6457950" y="6356351"/>
            <a:ext cx="2057400" cy="36509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1200">
                <a:solidFill>
                  <a:srgbClr val="888888"/>
                </a:solidFill>
                <a:latin typeface="Calibri"/>
                <a:ea typeface="Calibri"/>
                <a:cs typeface="Calibri"/>
                <a:sym typeface="Calibri"/>
              </a:rPr>
              <a:pPr algn="r">
                <a:buSzPct val="2500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59655295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628650" y="365125"/>
            <a:ext cx="78867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15" name="Shape 115"/>
          <p:cNvSpPr txBox="1">
            <a:spLocks noGrp="1"/>
          </p:cNvSpPr>
          <p:nvPr>
            <p:ph type="body" idx="1"/>
          </p:nvPr>
        </p:nvSpPr>
        <p:spPr>
          <a:xfrm rot="5400000">
            <a:off x="2396400" y="57875"/>
            <a:ext cx="4351200" cy="78867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 name="Shape 116"/>
          <p:cNvSpPr txBox="1">
            <a:spLocks noGrp="1"/>
          </p:cNvSpPr>
          <p:nvPr>
            <p:ph type="dt" idx="10"/>
          </p:nvPr>
        </p:nvSpPr>
        <p:spPr>
          <a:xfrm>
            <a:off x="628650" y="6356351"/>
            <a:ext cx="2057400" cy="365099"/>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7" name="Shape 117"/>
          <p:cNvSpPr txBox="1">
            <a:spLocks noGrp="1"/>
          </p:cNvSpPr>
          <p:nvPr>
            <p:ph type="ftr" idx="11"/>
          </p:nvPr>
        </p:nvSpPr>
        <p:spPr>
          <a:xfrm>
            <a:off x="3028950" y="6356351"/>
            <a:ext cx="3086100" cy="365099"/>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8" name="Shape 118"/>
          <p:cNvSpPr txBox="1">
            <a:spLocks noGrp="1"/>
          </p:cNvSpPr>
          <p:nvPr>
            <p:ph type="sldNum" idx="12"/>
          </p:nvPr>
        </p:nvSpPr>
        <p:spPr>
          <a:xfrm>
            <a:off x="6457950" y="6356351"/>
            <a:ext cx="2057400" cy="36509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1200">
                <a:solidFill>
                  <a:srgbClr val="888888"/>
                </a:solidFill>
                <a:latin typeface="Calibri"/>
                <a:ea typeface="Calibri"/>
                <a:cs typeface="Calibri"/>
                <a:sym typeface="Calibri"/>
              </a:rPr>
              <a:pPr algn="r">
                <a:buSzPct val="2500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66311953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rot="5400000">
            <a:off x="4623600" y="2285275"/>
            <a:ext cx="5811900" cy="19716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21" name="Shape 121"/>
          <p:cNvSpPr txBox="1">
            <a:spLocks noGrp="1"/>
          </p:cNvSpPr>
          <p:nvPr>
            <p:ph type="body" idx="1"/>
          </p:nvPr>
        </p:nvSpPr>
        <p:spPr>
          <a:xfrm rot="5400000">
            <a:off x="623025" y="370675"/>
            <a:ext cx="5811900" cy="58008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 name="Shape 122"/>
          <p:cNvSpPr txBox="1">
            <a:spLocks noGrp="1"/>
          </p:cNvSpPr>
          <p:nvPr>
            <p:ph type="dt" idx="10"/>
          </p:nvPr>
        </p:nvSpPr>
        <p:spPr>
          <a:xfrm>
            <a:off x="628650" y="6356351"/>
            <a:ext cx="2057400" cy="365099"/>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23" name="Shape 123"/>
          <p:cNvSpPr txBox="1">
            <a:spLocks noGrp="1"/>
          </p:cNvSpPr>
          <p:nvPr>
            <p:ph type="ftr" idx="11"/>
          </p:nvPr>
        </p:nvSpPr>
        <p:spPr>
          <a:xfrm>
            <a:off x="3028950" y="6356351"/>
            <a:ext cx="3086100" cy="365099"/>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24" name="Shape 124"/>
          <p:cNvSpPr txBox="1">
            <a:spLocks noGrp="1"/>
          </p:cNvSpPr>
          <p:nvPr>
            <p:ph type="sldNum" idx="12"/>
          </p:nvPr>
        </p:nvSpPr>
        <p:spPr>
          <a:xfrm>
            <a:off x="6457950" y="6356351"/>
            <a:ext cx="2057400" cy="36509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1200">
                <a:solidFill>
                  <a:srgbClr val="888888"/>
                </a:solidFill>
                <a:latin typeface="Calibri"/>
                <a:ea typeface="Calibri"/>
                <a:cs typeface="Calibri"/>
                <a:sym typeface="Calibri"/>
              </a:rPr>
              <a:pPr algn="r">
                <a:buSzPct val="2500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03800729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solidFill>
                  <a:srgbClr val="000000"/>
                </a:solidFill>
                <a:latin typeface="Arial"/>
              </a:rPr>
              <a:pPr/>
              <a:t>‹#›</a:t>
            </a:fld>
            <a:endParaRPr lang="en">
              <a:solidFill>
                <a:srgbClr val="000000"/>
              </a:solidFill>
              <a:latin typeface="Arial"/>
            </a:endParaRPr>
          </a:p>
        </p:txBody>
      </p:sp>
    </p:spTree>
    <p:extLst>
      <p:ext uri="{BB962C8B-B14F-4D97-AF65-F5344CB8AC3E}">
        <p14:creationId xmlns:p14="http://schemas.microsoft.com/office/powerpoint/2010/main" val="146289926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56"/>
        <p:cNvGrpSpPr/>
        <p:nvPr/>
      </p:nvGrpSpPr>
      <p:grpSpPr>
        <a:xfrm>
          <a:off x="0" y="0"/>
          <a:ext cx="0" cy="0"/>
          <a:chOff x="0" y="0"/>
          <a:chExt cx="0" cy="0"/>
        </a:xfrm>
      </p:grpSpPr>
      <p:sp>
        <p:nvSpPr>
          <p:cNvPr id="57" name="Shape 57"/>
          <p:cNvSpPr txBox="1">
            <a:spLocks noGrp="1"/>
          </p:cNvSpPr>
          <p:nvPr>
            <p:ph type="ctrTitle"/>
          </p:nvPr>
        </p:nvSpPr>
        <p:spPr>
          <a:xfrm>
            <a:off x="685800" y="1122362"/>
            <a:ext cx="7772400" cy="23877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58" name="Shape 58"/>
          <p:cNvSpPr txBox="1">
            <a:spLocks noGrp="1"/>
          </p:cNvSpPr>
          <p:nvPr>
            <p:ph type="subTitle" idx="1"/>
          </p:nvPr>
        </p:nvSpPr>
        <p:spPr>
          <a:xfrm>
            <a:off x="1143000" y="3602037"/>
            <a:ext cx="6858000" cy="1655700"/>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dt" idx="10"/>
          </p:nvPr>
        </p:nvSpPr>
        <p:spPr>
          <a:xfrm>
            <a:off x="628650" y="6356351"/>
            <a:ext cx="2057400" cy="365099"/>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ftr" idx="11"/>
          </p:nvPr>
        </p:nvSpPr>
        <p:spPr>
          <a:xfrm>
            <a:off x="3028950" y="6356351"/>
            <a:ext cx="3086100" cy="365099"/>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sldNum" idx="12"/>
          </p:nvPr>
        </p:nvSpPr>
        <p:spPr>
          <a:xfrm>
            <a:off x="6457950" y="6356351"/>
            <a:ext cx="2057400" cy="36509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1200">
                <a:solidFill>
                  <a:srgbClr val="888888"/>
                </a:solidFill>
                <a:latin typeface="Calibri"/>
                <a:ea typeface="Calibri"/>
                <a:cs typeface="Calibri"/>
                <a:sym typeface="Calibri"/>
              </a:rPr>
              <a:pPr algn="r">
                <a:buSzPct val="2500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7080143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628650" y="365125"/>
            <a:ext cx="78867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64" name="Shape 64"/>
          <p:cNvSpPr txBox="1">
            <a:spLocks noGrp="1"/>
          </p:cNvSpPr>
          <p:nvPr>
            <p:ph type="body" idx="1"/>
          </p:nvPr>
        </p:nvSpPr>
        <p:spPr>
          <a:xfrm>
            <a:off x="628650" y="1825625"/>
            <a:ext cx="7886700" cy="43512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dt" idx="10"/>
          </p:nvPr>
        </p:nvSpPr>
        <p:spPr>
          <a:xfrm>
            <a:off x="628650" y="6356351"/>
            <a:ext cx="2057400" cy="365099"/>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ftr" idx="11"/>
          </p:nvPr>
        </p:nvSpPr>
        <p:spPr>
          <a:xfrm>
            <a:off x="3028950" y="6356351"/>
            <a:ext cx="3086100" cy="365099"/>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sldNum" idx="12"/>
          </p:nvPr>
        </p:nvSpPr>
        <p:spPr>
          <a:xfrm>
            <a:off x="6457950" y="6356351"/>
            <a:ext cx="2057400" cy="36509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1200">
                <a:solidFill>
                  <a:srgbClr val="888888"/>
                </a:solidFill>
                <a:latin typeface="Calibri"/>
                <a:ea typeface="Calibri"/>
                <a:cs typeface="Calibri"/>
                <a:sym typeface="Calibri"/>
              </a:rPr>
              <a:pPr algn="r">
                <a:buSzPct val="2500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46416212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623887" y="1709739"/>
            <a:ext cx="7886700" cy="2852700"/>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70" name="Shape 70"/>
          <p:cNvSpPr txBox="1">
            <a:spLocks noGrp="1"/>
          </p:cNvSpPr>
          <p:nvPr>
            <p:ph type="body" idx="1"/>
          </p:nvPr>
        </p:nvSpPr>
        <p:spPr>
          <a:xfrm>
            <a:off x="623887" y="4589464"/>
            <a:ext cx="7886700" cy="1500300"/>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rgbClr val="888888"/>
              </a:buClr>
              <a:buFont typeface="Arial"/>
              <a:buNone/>
              <a:defRPr sz="2000" b="0" i="0" u="none" strike="noStrike" cap="none">
                <a:solidFill>
                  <a:srgbClr val="888888"/>
                </a:solidFill>
                <a:latin typeface="Calibri"/>
                <a:ea typeface="Calibri"/>
                <a:cs typeface="Calibri"/>
                <a:sym typeface="Calibri"/>
              </a:defRPr>
            </a:lvl2pPr>
            <a:lvl3pPr marL="914400" marR="0" lvl="2" indent="0" algn="l" rtl="0">
              <a:lnSpc>
                <a:spcPct val="90000"/>
              </a:lnSpc>
              <a:spcBef>
                <a:spcPts val="500"/>
              </a:spcBef>
              <a:buClr>
                <a:srgbClr val="888888"/>
              </a:buClr>
              <a:buFont typeface="Arial"/>
              <a:buNone/>
              <a:defRPr sz="1800" b="0" i="0" u="none" strike="noStrike" cap="none">
                <a:solidFill>
                  <a:srgbClr val="888888"/>
                </a:solidFill>
                <a:latin typeface="Calibri"/>
                <a:ea typeface="Calibri"/>
                <a:cs typeface="Calibri"/>
                <a:sym typeface="Calibri"/>
              </a:defRPr>
            </a:lvl3pPr>
            <a:lvl4pPr marL="1371600" marR="0" lvl="3"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4pPr>
            <a:lvl5pPr marL="1828800" marR="0" lvl="4"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a:off x="628650" y="6356351"/>
            <a:ext cx="2057400" cy="365099"/>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ftr" idx="11"/>
          </p:nvPr>
        </p:nvSpPr>
        <p:spPr>
          <a:xfrm>
            <a:off x="3028950" y="6356351"/>
            <a:ext cx="3086100" cy="365099"/>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sldNum" idx="12"/>
          </p:nvPr>
        </p:nvSpPr>
        <p:spPr>
          <a:xfrm>
            <a:off x="6457950" y="6356351"/>
            <a:ext cx="2057400" cy="36509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1200">
                <a:solidFill>
                  <a:srgbClr val="888888"/>
                </a:solidFill>
                <a:latin typeface="Calibri"/>
                <a:ea typeface="Calibri"/>
                <a:cs typeface="Calibri"/>
                <a:sym typeface="Calibri"/>
              </a:rPr>
              <a:pPr algn="r">
                <a:buSzPct val="2500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53708331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628650" y="365125"/>
            <a:ext cx="78867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76" name="Shape 76"/>
          <p:cNvSpPr txBox="1">
            <a:spLocks noGrp="1"/>
          </p:cNvSpPr>
          <p:nvPr>
            <p:ph type="body" idx="1"/>
          </p:nvPr>
        </p:nvSpPr>
        <p:spPr>
          <a:xfrm>
            <a:off x="628650" y="1825625"/>
            <a:ext cx="3886200" cy="43512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body" idx="2"/>
          </p:nvPr>
        </p:nvSpPr>
        <p:spPr>
          <a:xfrm>
            <a:off x="4629150" y="1825625"/>
            <a:ext cx="3886200" cy="43512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dt" idx="10"/>
          </p:nvPr>
        </p:nvSpPr>
        <p:spPr>
          <a:xfrm>
            <a:off x="628650" y="6356351"/>
            <a:ext cx="2057400" cy="365099"/>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ftr" idx="11"/>
          </p:nvPr>
        </p:nvSpPr>
        <p:spPr>
          <a:xfrm>
            <a:off x="3028950" y="6356351"/>
            <a:ext cx="3086100" cy="365099"/>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0" name="Shape 80"/>
          <p:cNvSpPr txBox="1">
            <a:spLocks noGrp="1"/>
          </p:cNvSpPr>
          <p:nvPr>
            <p:ph type="sldNum" idx="12"/>
          </p:nvPr>
        </p:nvSpPr>
        <p:spPr>
          <a:xfrm>
            <a:off x="6457950" y="6356351"/>
            <a:ext cx="2057400" cy="36509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1200">
                <a:solidFill>
                  <a:srgbClr val="888888"/>
                </a:solidFill>
                <a:latin typeface="Calibri"/>
                <a:ea typeface="Calibri"/>
                <a:cs typeface="Calibri"/>
                <a:sym typeface="Calibri"/>
              </a:rPr>
              <a:pPr algn="r">
                <a:buSzPct val="2500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86005277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81"/>
        <p:cNvGrpSpPr/>
        <p:nvPr/>
      </p:nvGrpSpPr>
      <p:grpSpPr>
        <a:xfrm>
          <a:off x="0" y="0"/>
          <a:ext cx="0" cy="0"/>
          <a:chOff x="0" y="0"/>
          <a:chExt cx="0" cy="0"/>
        </a:xfrm>
      </p:grpSpPr>
      <p:sp>
        <p:nvSpPr>
          <p:cNvPr id="82" name="Shape 82"/>
          <p:cNvSpPr txBox="1">
            <a:spLocks noGrp="1"/>
          </p:cNvSpPr>
          <p:nvPr>
            <p:ph type="title"/>
          </p:nvPr>
        </p:nvSpPr>
        <p:spPr>
          <a:xfrm>
            <a:off x="629841" y="365125"/>
            <a:ext cx="78867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83" name="Shape 83"/>
          <p:cNvSpPr txBox="1">
            <a:spLocks noGrp="1"/>
          </p:cNvSpPr>
          <p:nvPr>
            <p:ph type="body" idx="1"/>
          </p:nvPr>
        </p:nvSpPr>
        <p:spPr>
          <a:xfrm>
            <a:off x="629841" y="1681163"/>
            <a:ext cx="3868200" cy="823800"/>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body" idx="2"/>
          </p:nvPr>
        </p:nvSpPr>
        <p:spPr>
          <a:xfrm>
            <a:off x="629841" y="2505075"/>
            <a:ext cx="3868200" cy="36846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 name="Shape 85"/>
          <p:cNvSpPr txBox="1">
            <a:spLocks noGrp="1"/>
          </p:cNvSpPr>
          <p:nvPr>
            <p:ph type="body" idx="3"/>
          </p:nvPr>
        </p:nvSpPr>
        <p:spPr>
          <a:xfrm>
            <a:off x="4629150" y="1681163"/>
            <a:ext cx="3887400" cy="823800"/>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86" name="Shape 86"/>
          <p:cNvSpPr txBox="1">
            <a:spLocks noGrp="1"/>
          </p:cNvSpPr>
          <p:nvPr>
            <p:ph type="body" idx="4"/>
          </p:nvPr>
        </p:nvSpPr>
        <p:spPr>
          <a:xfrm>
            <a:off x="4629150" y="2505075"/>
            <a:ext cx="3887400" cy="36846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Shape 87"/>
          <p:cNvSpPr txBox="1">
            <a:spLocks noGrp="1"/>
          </p:cNvSpPr>
          <p:nvPr>
            <p:ph type="dt" idx="10"/>
          </p:nvPr>
        </p:nvSpPr>
        <p:spPr>
          <a:xfrm>
            <a:off x="628650" y="6356351"/>
            <a:ext cx="2057400" cy="365099"/>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8" name="Shape 88"/>
          <p:cNvSpPr txBox="1">
            <a:spLocks noGrp="1"/>
          </p:cNvSpPr>
          <p:nvPr>
            <p:ph type="ftr" idx="11"/>
          </p:nvPr>
        </p:nvSpPr>
        <p:spPr>
          <a:xfrm>
            <a:off x="3028950" y="6356351"/>
            <a:ext cx="3086100" cy="365099"/>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9" name="Shape 89"/>
          <p:cNvSpPr txBox="1">
            <a:spLocks noGrp="1"/>
          </p:cNvSpPr>
          <p:nvPr>
            <p:ph type="sldNum" idx="12"/>
          </p:nvPr>
        </p:nvSpPr>
        <p:spPr>
          <a:xfrm>
            <a:off x="6457950" y="6356351"/>
            <a:ext cx="2057400" cy="36509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1200">
                <a:solidFill>
                  <a:srgbClr val="888888"/>
                </a:solidFill>
                <a:latin typeface="Calibri"/>
                <a:ea typeface="Calibri"/>
                <a:cs typeface="Calibri"/>
                <a:sym typeface="Calibri"/>
              </a:rPr>
              <a:pPr algn="r">
                <a:buSzPct val="2500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61997451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628650" y="365125"/>
            <a:ext cx="78867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92" name="Shape 92"/>
          <p:cNvSpPr txBox="1">
            <a:spLocks noGrp="1"/>
          </p:cNvSpPr>
          <p:nvPr>
            <p:ph type="dt" idx="10"/>
          </p:nvPr>
        </p:nvSpPr>
        <p:spPr>
          <a:xfrm>
            <a:off x="628650" y="6356351"/>
            <a:ext cx="2057400" cy="365099"/>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3" name="Shape 93"/>
          <p:cNvSpPr txBox="1">
            <a:spLocks noGrp="1"/>
          </p:cNvSpPr>
          <p:nvPr>
            <p:ph type="ftr" idx="11"/>
          </p:nvPr>
        </p:nvSpPr>
        <p:spPr>
          <a:xfrm>
            <a:off x="3028950" y="6356351"/>
            <a:ext cx="3086100" cy="365099"/>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4" name="Shape 94"/>
          <p:cNvSpPr txBox="1">
            <a:spLocks noGrp="1"/>
          </p:cNvSpPr>
          <p:nvPr>
            <p:ph type="sldNum" idx="12"/>
          </p:nvPr>
        </p:nvSpPr>
        <p:spPr>
          <a:xfrm>
            <a:off x="6457950" y="6356351"/>
            <a:ext cx="2057400" cy="36509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1200">
                <a:solidFill>
                  <a:srgbClr val="888888"/>
                </a:solidFill>
                <a:latin typeface="Calibri"/>
                <a:ea typeface="Calibri"/>
                <a:cs typeface="Calibri"/>
                <a:sym typeface="Calibri"/>
              </a:rPr>
              <a:pPr algn="r">
                <a:buSzPct val="2500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07841600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629841" y="457200"/>
            <a:ext cx="2949299" cy="1600200"/>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01" name="Shape 101"/>
          <p:cNvSpPr txBox="1">
            <a:spLocks noGrp="1"/>
          </p:cNvSpPr>
          <p:nvPr>
            <p:ph type="body" idx="1"/>
          </p:nvPr>
        </p:nvSpPr>
        <p:spPr>
          <a:xfrm>
            <a:off x="3887391" y="987425"/>
            <a:ext cx="4629300" cy="4873500"/>
          </a:xfrm>
          <a:prstGeom prst="rect">
            <a:avLst/>
          </a:prstGeom>
          <a:noFill/>
          <a:ln>
            <a:noFill/>
          </a:ln>
        </p:spPr>
        <p:txBody>
          <a:bodyPr lIns="91425" tIns="91425" rIns="91425" bIns="91425" anchor="t" anchorCtr="0"/>
          <a:lstStyle>
            <a:lvl1pPr marL="228600" marR="0" lvl="0" indent="-25400" algn="l" rtl="0">
              <a:lnSpc>
                <a:spcPct val="90000"/>
              </a:lnSpc>
              <a:spcBef>
                <a:spcPts val="10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685800" marR="0" lvl="1" indent="-50800" algn="l" rtl="0">
              <a:lnSpc>
                <a:spcPct val="90000"/>
              </a:lnSpc>
              <a:spcBef>
                <a:spcPts val="5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2" name="Shape 102"/>
          <p:cNvSpPr txBox="1">
            <a:spLocks noGrp="1"/>
          </p:cNvSpPr>
          <p:nvPr>
            <p:ph type="body" idx="2"/>
          </p:nvPr>
        </p:nvSpPr>
        <p:spPr>
          <a:xfrm>
            <a:off x="629841" y="2057400"/>
            <a:ext cx="2949299" cy="3811500"/>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103" name="Shape 103"/>
          <p:cNvSpPr txBox="1">
            <a:spLocks noGrp="1"/>
          </p:cNvSpPr>
          <p:nvPr>
            <p:ph type="dt" idx="10"/>
          </p:nvPr>
        </p:nvSpPr>
        <p:spPr>
          <a:xfrm>
            <a:off x="628650" y="6356351"/>
            <a:ext cx="2057400" cy="365099"/>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4" name="Shape 104"/>
          <p:cNvSpPr txBox="1">
            <a:spLocks noGrp="1"/>
          </p:cNvSpPr>
          <p:nvPr>
            <p:ph type="ftr" idx="11"/>
          </p:nvPr>
        </p:nvSpPr>
        <p:spPr>
          <a:xfrm>
            <a:off x="3028950" y="6356351"/>
            <a:ext cx="3086100" cy="365099"/>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5" name="Shape 105"/>
          <p:cNvSpPr txBox="1">
            <a:spLocks noGrp="1"/>
          </p:cNvSpPr>
          <p:nvPr>
            <p:ph type="sldNum" idx="12"/>
          </p:nvPr>
        </p:nvSpPr>
        <p:spPr>
          <a:xfrm>
            <a:off x="6457950" y="6356351"/>
            <a:ext cx="2057400" cy="36509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1200">
                <a:solidFill>
                  <a:srgbClr val="888888"/>
                </a:solidFill>
                <a:latin typeface="Calibri"/>
                <a:ea typeface="Calibri"/>
                <a:cs typeface="Calibri"/>
                <a:sym typeface="Calibri"/>
              </a:rPr>
              <a:pPr algn="r">
                <a:buSzPct val="2500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23270373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629841" y="457200"/>
            <a:ext cx="2949299" cy="1600200"/>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08" name="Shape 108"/>
          <p:cNvSpPr>
            <a:spLocks noGrp="1"/>
          </p:cNvSpPr>
          <p:nvPr>
            <p:ph type="pic" idx="2"/>
          </p:nvPr>
        </p:nvSpPr>
        <p:spPr>
          <a:xfrm>
            <a:off x="3887391" y="987425"/>
            <a:ext cx="4629300" cy="4873500"/>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09" name="Shape 109"/>
          <p:cNvSpPr txBox="1">
            <a:spLocks noGrp="1"/>
          </p:cNvSpPr>
          <p:nvPr>
            <p:ph type="body" idx="1"/>
          </p:nvPr>
        </p:nvSpPr>
        <p:spPr>
          <a:xfrm>
            <a:off x="629841" y="2057400"/>
            <a:ext cx="2949299" cy="3811500"/>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110" name="Shape 110"/>
          <p:cNvSpPr txBox="1">
            <a:spLocks noGrp="1"/>
          </p:cNvSpPr>
          <p:nvPr>
            <p:ph type="dt" idx="10"/>
          </p:nvPr>
        </p:nvSpPr>
        <p:spPr>
          <a:xfrm>
            <a:off x="628650" y="6356351"/>
            <a:ext cx="2057400" cy="365099"/>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1" name="Shape 111"/>
          <p:cNvSpPr txBox="1">
            <a:spLocks noGrp="1"/>
          </p:cNvSpPr>
          <p:nvPr>
            <p:ph type="ftr" idx="11"/>
          </p:nvPr>
        </p:nvSpPr>
        <p:spPr>
          <a:xfrm>
            <a:off x="3028950" y="6356351"/>
            <a:ext cx="3086100" cy="365099"/>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2" name="Shape 112"/>
          <p:cNvSpPr txBox="1">
            <a:spLocks noGrp="1"/>
          </p:cNvSpPr>
          <p:nvPr>
            <p:ph type="sldNum" idx="12"/>
          </p:nvPr>
        </p:nvSpPr>
        <p:spPr>
          <a:xfrm>
            <a:off x="6457950" y="6356351"/>
            <a:ext cx="2057400" cy="36509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1200">
                <a:solidFill>
                  <a:srgbClr val="888888"/>
                </a:solidFill>
                <a:latin typeface="Calibri"/>
                <a:ea typeface="Calibri"/>
                <a:cs typeface="Calibri"/>
                <a:sym typeface="Calibri"/>
              </a:rPr>
              <a:pPr algn="r">
                <a:buSzPct val="2500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46489441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628650" y="365125"/>
            <a:ext cx="78867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15" name="Shape 115"/>
          <p:cNvSpPr txBox="1">
            <a:spLocks noGrp="1"/>
          </p:cNvSpPr>
          <p:nvPr>
            <p:ph type="body" idx="1"/>
          </p:nvPr>
        </p:nvSpPr>
        <p:spPr>
          <a:xfrm rot="5400000">
            <a:off x="2396400" y="57875"/>
            <a:ext cx="4351200" cy="78867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 name="Shape 116"/>
          <p:cNvSpPr txBox="1">
            <a:spLocks noGrp="1"/>
          </p:cNvSpPr>
          <p:nvPr>
            <p:ph type="dt" idx="10"/>
          </p:nvPr>
        </p:nvSpPr>
        <p:spPr>
          <a:xfrm>
            <a:off x="628650" y="6356351"/>
            <a:ext cx="2057400" cy="365099"/>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7" name="Shape 117"/>
          <p:cNvSpPr txBox="1">
            <a:spLocks noGrp="1"/>
          </p:cNvSpPr>
          <p:nvPr>
            <p:ph type="ftr" idx="11"/>
          </p:nvPr>
        </p:nvSpPr>
        <p:spPr>
          <a:xfrm>
            <a:off x="3028950" y="6356351"/>
            <a:ext cx="3086100" cy="365099"/>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8" name="Shape 118"/>
          <p:cNvSpPr txBox="1">
            <a:spLocks noGrp="1"/>
          </p:cNvSpPr>
          <p:nvPr>
            <p:ph type="sldNum" idx="12"/>
          </p:nvPr>
        </p:nvSpPr>
        <p:spPr>
          <a:xfrm>
            <a:off x="6457950" y="6356351"/>
            <a:ext cx="2057400" cy="36509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1200">
                <a:solidFill>
                  <a:srgbClr val="888888"/>
                </a:solidFill>
                <a:latin typeface="Calibri"/>
                <a:ea typeface="Calibri"/>
                <a:cs typeface="Calibri"/>
                <a:sym typeface="Calibri"/>
              </a:rPr>
              <a:pPr algn="r">
                <a:buSzPct val="2500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01828265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rot="5400000">
            <a:off x="4623600" y="2285275"/>
            <a:ext cx="5811900" cy="19716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21" name="Shape 121"/>
          <p:cNvSpPr txBox="1">
            <a:spLocks noGrp="1"/>
          </p:cNvSpPr>
          <p:nvPr>
            <p:ph type="body" idx="1"/>
          </p:nvPr>
        </p:nvSpPr>
        <p:spPr>
          <a:xfrm rot="5400000">
            <a:off x="623025" y="370675"/>
            <a:ext cx="5811900" cy="58008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 name="Shape 122"/>
          <p:cNvSpPr txBox="1">
            <a:spLocks noGrp="1"/>
          </p:cNvSpPr>
          <p:nvPr>
            <p:ph type="dt" idx="10"/>
          </p:nvPr>
        </p:nvSpPr>
        <p:spPr>
          <a:xfrm>
            <a:off x="628650" y="6356351"/>
            <a:ext cx="2057400" cy="365099"/>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23" name="Shape 123"/>
          <p:cNvSpPr txBox="1">
            <a:spLocks noGrp="1"/>
          </p:cNvSpPr>
          <p:nvPr>
            <p:ph type="ftr" idx="11"/>
          </p:nvPr>
        </p:nvSpPr>
        <p:spPr>
          <a:xfrm>
            <a:off x="3028950" y="6356351"/>
            <a:ext cx="3086100" cy="365099"/>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24" name="Shape 124"/>
          <p:cNvSpPr txBox="1">
            <a:spLocks noGrp="1"/>
          </p:cNvSpPr>
          <p:nvPr>
            <p:ph type="sldNum" idx="12"/>
          </p:nvPr>
        </p:nvSpPr>
        <p:spPr>
          <a:xfrm>
            <a:off x="6457950" y="6356351"/>
            <a:ext cx="2057400" cy="36509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1200">
                <a:solidFill>
                  <a:srgbClr val="888888"/>
                </a:solidFill>
                <a:latin typeface="Calibri"/>
                <a:ea typeface="Calibri"/>
                <a:cs typeface="Calibri"/>
                <a:sym typeface="Calibri"/>
              </a:rPr>
              <a:pPr algn="r">
                <a:buSzPct val="2500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31814174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solidFill>
                  <a:srgbClr val="000000"/>
                </a:solidFill>
                <a:latin typeface="Arial"/>
              </a:rPr>
              <a:pPr/>
              <a:t>‹#›</a:t>
            </a:fld>
            <a:endParaRPr lang="en">
              <a:solidFill>
                <a:srgbClr val="000000"/>
              </a:solidFill>
              <a:latin typeface="Arial"/>
            </a:endParaRPr>
          </a:p>
        </p:txBody>
      </p:sp>
    </p:spTree>
    <p:extLst>
      <p:ext uri="{BB962C8B-B14F-4D97-AF65-F5344CB8AC3E}">
        <p14:creationId xmlns:p14="http://schemas.microsoft.com/office/powerpoint/2010/main" val="6344865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240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47C4C40-2D26-FC49-A555-B70FF7C8E326}" type="datetimeFigureOut">
              <a:rPr lang="en-US" smtClean="0">
                <a:solidFill>
                  <a:prstClr val="black">
                    <a:tint val="75000"/>
                  </a:prstClr>
                </a:solidFill>
                <a:latin typeface="Calibri"/>
              </a:rPr>
              <a:pPr/>
              <a:t>8/9/16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BE6EA54-4D59-204E-BF55-147BDFBD409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9386830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7C4C40-2D26-FC49-A555-B70FF7C8E326}" type="datetimeFigureOut">
              <a:rPr lang="en-US" smtClean="0">
                <a:solidFill>
                  <a:prstClr val="black">
                    <a:tint val="75000"/>
                  </a:prstClr>
                </a:solidFill>
                <a:latin typeface="Calibri"/>
              </a:rPr>
              <a:pPr/>
              <a:t>8/9/16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BE6EA54-4D59-204E-BF55-147BDFBD409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7094924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47C4C40-2D26-FC49-A555-B70FF7C8E326}" type="datetimeFigureOut">
              <a:rPr lang="en-US" smtClean="0">
                <a:solidFill>
                  <a:prstClr val="black">
                    <a:tint val="75000"/>
                  </a:prstClr>
                </a:solidFill>
                <a:latin typeface="Calibri"/>
              </a:rPr>
              <a:pPr/>
              <a:t>8/9/16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BE6EA54-4D59-204E-BF55-147BDFBD409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2127049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47C4C40-2D26-FC49-A555-B70FF7C8E326}" type="datetimeFigureOut">
              <a:rPr lang="en-US" smtClean="0">
                <a:solidFill>
                  <a:prstClr val="black">
                    <a:tint val="75000"/>
                  </a:prstClr>
                </a:solidFill>
                <a:latin typeface="Calibri"/>
              </a:rPr>
              <a:pPr/>
              <a:t>8/9/16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BE6EA54-4D59-204E-BF55-147BDFBD409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7778918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47C4C40-2D26-FC49-A555-B70FF7C8E326}" type="datetimeFigureOut">
              <a:rPr lang="en-US" smtClean="0">
                <a:solidFill>
                  <a:prstClr val="black">
                    <a:tint val="75000"/>
                  </a:prstClr>
                </a:solidFill>
                <a:latin typeface="Calibri"/>
              </a:rPr>
              <a:pPr/>
              <a:t>8/9/16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BE6EA54-4D59-204E-BF55-147BDFBD409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1266405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47C4C40-2D26-FC49-A555-B70FF7C8E326}" type="datetimeFigureOut">
              <a:rPr lang="en-US" smtClean="0">
                <a:solidFill>
                  <a:prstClr val="black">
                    <a:tint val="75000"/>
                  </a:prstClr>
                </a:solidFill>
                <a:latin typeface="Calibri"/>
              </a:rPr>
              <a:pPr/>
              <a:t>8/9/16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BE6EA54-4D59-204E-BF55-147BDFBD409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8483629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7C4C40-2D26-FC49-A555-B70FF7C8E326}" type="datetimeFigureOut">
              <a:rPr lang="en-US" smtClean="0">
                <a:solidFill>
                  <a:prstClr val="black">
                    <a:tint val="75000"/>
                  </a:prstClr>
                </a:solidFill>
                <a:latin typeface="Calibri"/>
              </a:rPr>
              <a:pPr/>
              <a:t>8/9/16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BE6EA54-4D59-204E-BF55-147BDFBD409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2261504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7C4C40-2D26-FC49-A555-B70FF7C8E326}" type="datetimeFigureOut">
              <a:rPr lang="en-US" smtClean="0">
                <a:solidFill>
                  <a:prstClr val="black">
                    <a:tint val="75000"/>
                  </a:prstClr>
                </a:solidFill>
                <a:latin typeface="Calibri"/>
              </a:rPr>
              <a:pPr/>
              <a:t>8/9/16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BE6EA54-4D59-204E-BF55-147BDFBD409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8656799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7C4C40-2D26-FC49-A555-B70FF7C8E326}" type="datetimeFigureOut">
              <a:rPr lang="en-US" smtClean="0">
                <a:solidFill>
                  <a:prstClr val="black">
                    <a:tint val="75000"/>
                  </a:prstClr>
                </a:solidFill>
                <a:latin typeface="Calibri"/>
              </a:rPr>
              <a:pPr/>
              <a:t>8/9/16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BE6EA54-4D59-204E-BF55-147BDFBD409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0930626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7C4C40-2D26-FC49-A555-B70FF7C8E326}" type="datetimeFigureOut">
              <a:rPr lang="en-US" smtClean="0">
                <a:solidFill>
                  <a:prstClr val="black">
                    <a:tint val="75000"/>
                  </a:prstClr>
                </a:solidFill>
                <a:latin typeface="Calibri"/>
              </a:rPr>
              <a:pPr/>
              <a:t>8/9/16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BE6EA54-4D59-204E-BF55-147BDFBD409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478340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2"/>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7C4C40-2D26-FC49-A555-B70FF7C8E326}" type="datetimeFigureOut">
              <a:rPr lang="en-US" smtClean="0">
                <a:solidFill>
                  <a:prstClr val="black">
                    <a:tint val="75000"/>
                  </a:prstClr>
                </a:solidFill>
                <a:latin typeface="Calibri"/>
              </a:rPr>
              <a:pPr/>
              <a:t>8/9/16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BE6EA54-4D59-204E-BF55-147BDFBD409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8209701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latin typeface="Georgia"/>
            </a:endParaRPr>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latin typeface="Georgia"/>
            </a:endParaRPr>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latin typeface="Georgia"/>
            </a:endParaRPr>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latin typeface="Georgia"/>
            </a:endParaRPr>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latin typeface="Georgia"/>
            </a:endParaRPr>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latin typeface="Georgia"/>
            </a:endParaRPr>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latin typeface="Georgia"/>
            </a:endParaRPr>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latin typeface="Georgia"/>
            </a:endParaRPr>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latin typeface="Georgia"/>
            </a:endParaRPr>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latin typeface="Georgia"/>
            </a:endParaRPr>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latin typeface="Georgia"/>
            </a:endParaRPr>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705600" y="4206240"/>
            <a:ext cx="960120" cy="457200"/>
          </a:xfrm>
          <a:prstGeom prst="rect">
            <a:avLst/>
          </a:prstGeom>
        </p:spPr>
        <p:txBody>
          <a:bodyPr/>
          <a:lstStyle/>
          <a:p>
            <a:pPr eaLnBrk="1" hangingPunct="1"/>
            <a:fld id="{3849D4ED-B131-49A2-A1CE-A28B8D5955CF}" type="datetimeFigureOut">
              <a:rPr lang="en-US">
                <a:solidFill>
                  <a:srgbClr val="438086"/>
                </a:solidFill>
                <a:latin typeface="Arial" charset="0"/>
                <a:ea typeface="ＭＳ Ｐゴシック" charset="0"/>
                <a:cs typeface="Arial" charset="0"/>
              </a:rPr>
              <a:pPr eaLnBrk="1" hangingPunct="1"/>
              <a:t>8/9/16</a:t>
            </a:fld>
            <a:endParaRPr lang="en-US">
              <a:solidFill>
                <a:srgbClr val="438086"/>
              </a:solidFill>
              <a:latin typeface="Arial" charset="0"/>
              <a:ea typeface="ＭＳ Ｐゴシック" charset="0"/>
              <a:cs typeface="Arial" charset="0"/>
            </a:endParaRPr>
          </a:p>
        </p:txBody>
      </p:sp>
      <p:sp>
        <p:nvSpPr>
          <p:cNvPr id="17" name="Footer Placeholder 16"/>
          <p:cNvSpPr>
            <a:spLocks noGrp="1"/>
          </p:cNvSpPr>
          <p:nvPr>
            <p:ph type="ftr" sz="quarter" idx="11"/>
          </p:nvPr>
        </p:nvSpPr>
        <p:spPr>
          <a:xfrm>
            <a:off x="5410200" y="4205288"/>
            <a:ext cx="1295400" cy="457200"/>
          </a:xfrm>
          <a:prstGeom prst="rect">
            <a:avLst/>
          </a:prstGeom>
        </p:spPr>
        <p:txBody>
          <a:bodyPr/>
          <a:lstStyle/>
          <a:p>
            <a:pPr eaLnBrk="1" hangingPunct="1"/>
            <a:endParaRPr lang="en-US">
              <a:solidFill>
                <a:srgbClr val="438086"/>
              </a:solidFill>
              <a:latin typeface="Arial" charset="0"/>
              <a:ea typeface="ＭＳ Ｐゴシック" charset="0"/>
              <a:cs typeface="Arial" charset="0"/>
            </a:endParaRPr>
          </a:p>
        </p:txBody>
      </p:sp>
      <p:sp>
        <p:nvSpPr>
          <p:cNvPr id="29" name="Slide Number Placeholder 28"/>
          <p:cNvSpPr>
            <a:spLocks noGrp="1"/>
          </p:cNvSpPr>
          <p:nvPr>
            <p:ph type="sldNum" sz="quarter" idx="12"/>
          </p:nvPr>
        </p:nvSpPr>
        <p:spPr>
          <a:xfrm>
            <a:off x="8320088" y="1136"/>
            <a:ext cx="747712" cy="365760"/>
          </a:xfrm>
          <a:prstGeom prst="rect">
            <a:avLst/>
          </a:prstGeom>
        </p:spPr>
        <p:txBody>
          <a:bodyPr/>
          <a:lstStyle>
            <a:lvl1pPr algn="r">
              <a:defRPr sz="1800">
                <a:solidFill>
                  <a:schemeClr val="bg1"/>
                </a:solidFill>
              </a:defRPr>
            </a:lvl1pPr>
          </a:lstStyle>
          <a:p>
            <a:pPr eaLnBrk="1" hangingPunct="1"/>
            <a:fld id="{456D85D9-EC52-45BB-96C4-C85E5EA14E02}" type="slidenum">
              <a:rPr lang="en-US" smtClean="0">
                <a:solidFill>
                  <a:prstClr val="white"/>
                </a:solidFill>
                <a:latin typeface="Arial" charset="0"/>
                <a:ea typeface="ＭＳ Ｐゴシック" charset="0"/>
                <a:cs typeface="Arial" charset="0"/>
              </a:rPr>
              <a:pPr eaLnBrk="1" hangingPunct="1"/>
              <a:t>‹#›</a:t>
            </a:fld>
            <a:endParaRPr lang="en-US">
              <a:solidFill>
                <a:prstClr val="white"/>
              </a:solidFill>
              <a:latin typeface="Arial" charset="0"/>
              <a:ea typeface="ＭＳ Ｐゴシック" charset="0"/>
              <a:cs typeface="Arial" charset="0"/>
            </a:endParaRPr>
          </a:p>
        </p:txBody>
      </p:sp>
    </p:spTree>
    <p:extLst>
      <p:ext uri="{BB962C8B-B14F-4D97-AF65-F5344CB8AC3E}">
        <p14:creationId xmlns:p14="http://schemas.microsoft.com/office/powerpoint/2010/main" val="220010578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86536" y="612648"/>
            <a:ext cx="957264" cy="457200"/>
          </a:xfrm>
          <a:prstGeom prst="rect">
            <a:avLst/>
          </a:prstGeom>
        </p:spPr>
        <p:txBody>
          <a:bodyPr/>
          <a:lstStyle/>
          <a:p>
            <a:pPr eaLnBrk="1" hangingPunct="1"/>
            <a:fld id="{3849D4ED-B131-49A2-A1CE-A28B8D5955CF}" type="datetimeFigureOut">
              <a:rPr lang="en-US">
                <a:solidFill>
                  <a:srgbClr val="438086"/>
                </a:solidFill>
                <a:latin typeface="Arial" charset="0"/>
                <a:ea typeface="ＭＳ Ｐゴシック" charset="0"/>
                <a:cs typeface="Arial" charset="0"/>
              </a:rPr>
              <a:pPr eaLnBrk="1" hangingPunct="1"/>
              <a:t>8/9/16</a:t>
            </a:fld>
            <a:endParaRPr lang="en-US">
              <a:solidFill>
                <a:srgbClr val="438086"/>
              </a:solidFill>
              <a:latin typeface="Arial" charset="0"/>
              <a:ea typeface="ＭＳ Ｐゴシック" charset="0"/>
              <a:cs typeface="Arial" charset="0"/>
            </a:endParaRPr>
          </a:p>
        </p:txBody>
      </p:sp>
      <p:sp>
        <p:nvSpPr>
          <p:cNvPr id="5" name="Footer Placeholder 4"/>
          <p:cNvSpPr>
            <a:spLocks noGrp="1"/>
          </p:cNvSpPr>
          <p:nvPr>
            <p:ph type="ftr" sz="quarter" idx="11"/>
          </p:nvPr>
        </p:nvSpPr>
        <p:spPr>
          <a:xfrm>
            <a:off x="5257800" y="612648"/>
            <a:ext cx="1325880" cy="457200"/>
          </a:xfrm>
          <a:prstGeom prst="rect">
            <a:avLst/>
          </a:prstGeom>
        </p:spPr>
        <p:txBody>
          <a:bodyPr/>
          <a:lstStyle/>
          <a:p>
            <a:pPr eaLnBrk="1" hangingPunct="1"/>
            <a:endParaRPr lang="en-US">
              <a:solidFill>
                <a:srgbClr val="438086"/>
              </a:solidFill>
              <a:latin typeface="Arial" charset="0"/>
              <a:ea typeface="ＭＳ Ｐゴシック" charset="0"/>
              <a:cs typeface="Arial" charset="0"/>
            </a:endParaRPr>
          </a:p>
        </p:txBody>
      </p:sp>
      <p:sp>
        <p:nvSpPr>
          <p:cNvPr id="6" name="Slide Number Placeholder 5"/>
          <p:cNvSpPr>
            <a:spLocks noGrp="1"/>
          </p:cNvSpPr>
          <p:nvPr>
            <p:ph type="sldNum" sz="quarter" idx="12"/>
          </p:nvPr>
        </p:nvSpPr>
        <p:spPr>
          <a:xfrm>
            <a:off x="8174736" y="2272"/>
            <a:ext cx="762000" cy="365760"/>
          </a:xfrm>
          <a:prstGeom prst="rect">
            <a:avLst/>
          </a:prstGeom>
        </p:spPr>
        <p:txBody>
          <a:bodyPr/>
          <a:lstStyle/>
          <a:p>
            <a:pPr eaLnBrk="1" hangingPunct="1"/>
            <a:fld id="{456D85D9-EC52-45BB-96C4-C85E5EA14E02}" type="slidenum">
              <a:rPr lang="en-US">
                <a:solidFill>
                  <a:prstClr val="black"/>
                </a:solidFill>
                <a:latin typeface="Arial" charset="0"/>
                <a:ea typeface="ＭＳ Ｐゴシック" charset="0"/>
                <a:cs typeface="Arial" charset="0"/>
              </a:rPr>
              <a:pPr eaLnBrk="1" hangingPunct="1"/>
              <a:t>‹#›</a:t>
            </a:fld>
            <a:endParaRPr lang="en-US">
              <a:solidFill>
                <a:prstClr val="black"/>
              </a:solidFill>
              <a:latin typeface="Arial" charset="0"/>
              <a:ea typeface="ＭＳ Ｐゴシック" charset="0"/>
              <a:cs typeface="Arial" charset="0"/>
            </a:endParaRPr>
          </a:p>
        </p:txBody>
      </p:sp>
    </p:spTree>
    <p:extLst>
      <p:ext uri="{BB962C8B-B14F-4D97-AF65-F5344CB8AC3E}">
        <p14:creationId xmlns:p14="http://schemas.microsoft.com/office/powerpoint/2010/main" val="103720484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586536" y="612648"/>
            <a:ext cx="957264" cy="457200"/>
          </a:xfrm>
          <a:prstGeom prst="rect">
            <a:avLst/>
          </a:prstGeom>
        </p:spPr>
        <p:txBody>
          <a:bodyPr/>
          <a:lstStyle/>
          <a:p>
            <a:pPr eaLnBrk="1" hangingPunct="1"/>
            <a:fld id="{3849D4ED-B131-49A2-A1CE-A28B8D5955CF}" type="datetimeFigureOut">
              <a:rPr lang="en-US">
                <a:solidFill>
                  <a:srgbClr val="438086"/>
                </a:solidFill>
                <a:latin typeface="Arial" charset="0"/>
                <a:ea typeface="ＭＳ Ｐゴシック" charset="0"/>
                <a:cs typeface="Arial" charset="0"/>
              </a:rPr>
              <a:pPr eaLnBrk="1" hangingPunct="1"/>
              <a:t>8/9/16</a:t>
            </a:fld>
            <a:endParaRPr lang="en-US">
              <a:solidFill>
                <a:srgbClr val="438086"/>
              </a:solidFill>
              <a:latin typeface="Arial" charset="0"/>
              <a:ea typeface="ＭＳ Ｐゴシック" charset="0"/>
              <a:cs typeface="Arial" charset="0"/>
            </a:endParaRPr>
          </a:p>
        </p:txBody>
      </p:sp>
      <p:sp>
        <p:nvSpPr>
          <p:cNvPr id="5" name="Footer Placeholder 4"/>
          <p:cNvSpPr>
            <a:spLocks noGrp="1"/>
          </p:cNvSpPr>
          <p:nvPr>
            <p:ph type="ftr" sz="quarter" idx="11"/>
          </p:nvPr>
        </p:nvSpPr>
        <p:spPr>
          <a:xfrm>
            <a:off x="5257800" y="612648"/>
            <a:ext cx="1325880" cy="457200"/>
          </a:xfrm>
          <a:prstGeom prst="rect">
            <a:avLst/>
          </a:prstGeom>
        </p:spPr>
        <p:txBody>
          <a:bodyPr/>
          <a:lstStyle/>
          <a:p>
            <a:pPr eaLnBrk="1" hangingPunct="1"/>
            <a:endParaRPr lang="en-US">
              <a:solidFill>
                <a:srgbClr val="438086"/>
              </a:solidFill>
              <a:latin typeface="Arial" charset="0"/>
              <a:ea typeface="ＭＳ Ｐゴシック" charset="0"/>
              <a:cs typeface="Arial" charset="0"/>
            </a:endParaRPr>
          </a:p>
        </p:txBody>
      </p:sp>
      <p:sp>
        <p:nvSpPr>
          <p:cNvPr id="6" name="Slide Number Placeholder 5"/>
          <p:cNvSpPr>
            <a:spLocks noGrp="1"/>
          </p:cNvSpPr>
          <p:nvPr>
            <p:ph type="sldNum" sz="quarter" idx="12"/>
          </p:nvPr>
        </p:nvSpPr>
        <p:spPr>
          <a:xfrm>
            <a:off x="8174736" y="2272"/>
            <a:ext cx="762000" cy="365760"/>
          </a:xfrm>
          <a:prstGeom prst="rect">
            <a:avLst/>
          </a:prstGeom>
        </p:spPr>
        <p:txBody>
          <a:bodyPr/>
          <a:lstStyle/>
          <a:p>
            <a:pPr eaLnBrk="1" hangingPunct="1"/>
            <a:fld id="{456D85D9-EC52-45BB-96C4-C85E5EA14E02}" type="slidenum">
              <a:rPr lang="en-US">
                <a:solidFill>
                  <a:prstClr val="black"/>
                </a:solidFill>
                <a:latin typeface="Arial" charset="0"/>
                <a:ea typeface="ＭＳ Ｐゴシック" charset="0"/>
                <a:cs typeface="Arial" charset="0"/>
              </a:rPr>
              <a:pPr eaLnBrk="1" hangingPunct="1"/>
              <a:t>‹#›</a:t>
            </a:fld>
            <a:endParaRPr lang="en-US">
              <a:solidFill>
                <a:prstClr val="black"/>
              </a:solidFill>
              <a:latin typeface="Arial" charset="0"/>
              <a:ea typeface="ＭＳ Ｐゴシック" charset="0"/>
              <a:cs typeface="Arial" charset="0"/>
            </a:endParaRPr>
          </a:p>
        </p:txBody>
      </p:sp>
    </p:spTree>
    <p:extLst>
      <p:ext uri="{BB962C8B-B14F-4D97-AF65-F5344CB8AC3E}">
        <p14:creationId xmlns:p14="http://schemas.microsoft.com/office/powerpoint/2010/main" val="428794815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586536" y="612648"/>
            <a:ext cx="957264" cy="457200"/>
          </a:xfrm>
          <a:prstGeom prst="rect">
            <a:avLst/>
          </a:prstGeom>
        </p:spPr>
        <p:txBody>
          <a:bodyPr/>
          <a:lstStyle/>
          <a:p>
            <a:pPr eaLnBrk="1" hangingPunct="1"/>
            <a:fld id="{3849D4ED-B131-49A2-A1CE-A28B8D5955CF}" type="datetimeFigureOut">
              <a:rPr lang="en-US">
                <a:solidFill>
                  <a:srgbClr val="438086"/>
                </a:solidFill>
                <a:latin typeface="Arial" charset="0"/>
                <a:ea typeface="ＭＳ Ｐゴシック" charset="0"/>
                <a:cs typeface="Arial" charset="0"/>
              </a:rPr>
              <a:pPr eaLnBrk="1" hangingPunct="1"/>
              <a:t>8/9/16</a:t>
            </a:fld>
            <a:endParaRPr lang="en-US">
              <a:solidFill>
                <a:srgbClr val="438086"/>
              </a:solidFill>
              <a:latin typeface="Arial" charset="0"/>
              <a:ea typeface="ＭＳ Ｐゴシック" charset="0"/>
              <a:cs typeface="Arial" charset="0"/>
            </a:endParaRPr>
          </a:p>
        </p:txBody>
      </p:sp>
      <p:sp>
        <p:nvSpPr>
          <p:cNvPr id="6" name="Footer Placeholder 5"/>
          <p:cNvSpPr>
            <a:spLocks noGrp="1"/>
          </p:cNvSpPr>
          <p:nvPr>
            <p:ph type="ftr" sz="quarter" idx="11"/>
          </p:nvPr>
        </p:nvSpPr>
        <p:spPr>
          <a:xfrm>
            <a:off x="5257800" y="612648"/>
            <a:ext cx="1325880" cy="457200"/>
          </a:xfrm>
          <a:prstGeom prst="rect">
            <a:avLst/>
          </a:prstGeom>
        </p:spPr>
        <p:txBody>
          <a:bodyPr/>
          <a:lstStyle/>
          <a:p>
            <a:pPr eaLnBrk="1" hangingPunct="1"/>
            <a:endParaRPr lang="en-US">
              <a:solidFill>
                <a:srgbClr val="438086"/>
              </a:solidFill>
              <a:latin typeface="Arial" charset="0"/>
              <a:ea typeface="ＭＳ Ｐゴシック" charset="0"/>
              <a:cs typeface="Arial" charset="0"/>
            </a:endParaRPr>
          </a:p>
        </p:txBody>
      </p:sp>
      <p:sp>
        <p:nvSpPr>
          <p:cNvPr id="7" name="Slide Number Placeholder 6"/>
          <p:cNvSpPr>
            <a:spLocks noGrp="1"/>
          </p:cNvSpPr>
          <p:nvPr>
            <p:ph type="sldNum" sz="quarter" idx="12"/>
          </p:nvPr>
        </p:nvSpPr>
        <p:spPr>
          <a:xfrm>
            <a:off x="8174736" y="2272"/>
            <a:ext cx="762000" cy="365760"/>
          </a:xfrm>
          <a:prstGeom prst="rect">
            <a:avLst/>
          </a:prstGeom>
        </p:spPr>
        <p:txBody>
          <a:bodyPr/>
          <a:lstStyle/>
          <a:p>
            <a:pPr eaLnBrk="1" hangingPunct="1"/>
            <a:fld id="{456D85D9-EC52-45BB-96C4-C85E5EA14E02}" type="slidenum">
              <a:rPr lang="en-US">
                <a:solidFill>
                  <a:prstClr val="black"/>
                </a:solidFill>
                <a:latin typeface="Arial" charset="0"/>
                <a:ea typeface="ＭＳ Ｐゴシック" charset="0"/>
                <a:cs typeface="Arial" charset="0"/>
              </a:rPr>
              <a:pPr eaLnBrk="1" hangingPunct="1"/>
              <a:t>‹#›</a:t>
            </a:fld>
            <a:endParaRPr lang="en-US">
              <a:solidFill>
                <a:prstClr val="black"/>
              </a:solidFill>
              <a:latin typeface="Arial" charset="0"/>
              <a:ea typeface="ＭＳ Ｐゴシック" charset="0"/>
              <a:cs typeface="Arial" charset="0"/>
            </a:endParaRPr>
          </a:p>
        </p:txBody>
      </p:sp>
    </p:spTree>
    <p:extLst>
      <p:ext uri="{BB962C8B-B14F-4D97-AF65-F5344CB8AC3E}">
        <p14:creationId xmlns:p14="http://schemas.microsoft.com/office/powerpoint/2010/main" val="50001206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Date Placeholder 25"/>
          <p:cNvSpPr>
            <a:spLocks noGrp="1"/>
          </p:cNvSpPr>
          <p:nvPr>
            <p:ph type="dt" sz="half" idx="10"/>
          </p:nvPr>
        </p:nvSpPr>
        <p:spPr>
          <a:xfrm>
            <a:off x="6586536" y="612648"/>
            <a:ext cx="957264" cy="457200"/>
          </a:xfrm>
          <a:prstGeom prst="rect">
            <a:avLst/>
          </a:prstGeom>
        </p:spPr>
        <p:txBody>
          <a:bodyPr rtlCol="0"/>
          <a:lstStyle/>
          <a:p>
            <a:pPr eaLnBrk="1" hangingPunct="1"/>
            <a:fld id="{3849D4ED-B131-49A2-A1CE-A28B8D5955CF}" type="datetimeFigureOut">
              <a:rPr lang="en-US">
                <a:solidFill>
                  <a:srgbClr val="438086"/>
                </a:solidFill>
                <a:latin typeface="Arial" charset="0"/>
                <a:ea typeface="ＭＳ Ｐゴシック" charset="0"/>
                <a:cs typeface="Arial" charset="0"/>
              </a:rPr>
              <a:pPr eaLnBrk="1" hangingPunct="1"/>
              <a:t>8/9/16</a:t>
            </a:fld>
            <a:endParaRPr lang="en-US">
              <a:solidFill>
                <a:srgbClr val="438086"/>
              </a:solidFill>
              <a:latin typeface="Arial" charset="0"/>
              <a:ea typeface="ＭＳ Ｐゴシック" charset="0"/>
              <a:cs typeface="Arial" charset="0"/>
            </a:endParaRPr>
          </a:p>
        </p:txBody>
      </p:sp>
      <p:sp>
        <p:nvSpPr>
          <p:cNvPr id="27" name="Slide Number Placeholder 26"/>
          <p:cNvSpPr>
            <a:spLocks noGrp="1"/>
          </p:cNvSpPr>
          <p:nvPr>
            <p:ph type="sldNum" sz="quarter" idx="11"/>
          </p:nvPr>
        </p:nvSpPr>
        <p:spPr>
          <a:xfrm>
            <a:off x="8174736" y="2272"/>
            <a:ext cx="762000" cy="365760"/>
          </a:xfrm>
          <a:prstGeom prst="rect">
            <a:avLst/>
          </a:prstGeom>
        </p:spPr>
        <p:txBody>
          <a:bodyPr rtlCol="0"/>
          <a:lstStyle/>
          <a:p>
            <a:pPr eaLnBrk="1" hangingPunct="1"/>
            <a:fld id="{456D85D9-EC52-45BB-96C4-C85E5EA14E02}" type="slidenum">
              <a:rPr lang="en-US">
                <a:solidFill>
                  <a:prstClr val="black"/>
                </a:solidFill>
                <a:latin typeface="Arial" charset="0"/>
                <a:ea typeface="ＭＳ Ｐゴシック" charset="0"/>
                <a:cs typeface="Arial" charset="0"/>
              </a:rPr>
              <a:pPr eaLnBrk="1" hangingPunct="1"/>
              <a:t>‹#›</a:t>
            </a:fld>
            <a:endParaRPr lang="en-US">
              <a:solidFill>
                <a:prstClr val="black"/>
              </a:solidFill>
              <a:latin typeface="Arial" charset="0"/>
              <a:ea typeface="ＭＳ Ｐゴシック" charset="0"/>
              <a:cs typeface="Arial" charset="0"/>
            </a:endParaRPr>
          </a:p>
        </p:txBody>
      </p:sp>
      <p:sp>
        <p:nvSpPr>
          <p:cNvPr id="28" name="Footer Placeholder 27"/>
          <p:cNvSpPr>
            <a:spLocks noGrp="1"/>
          </p:cNvSpPr>
          <p:nvPr>
            <p:ph type="ftr" sz="quarter" idx="12"/>
          </p:nvPr>
        </p:nvSpPr>
        <p:spPr>
          <a:xfrm>
            <a:off x="5257800" y="612648"/>
            <a:ext cx="1325880" cy="457200"/>
          </a:xfrm>
          <a:prstGeom prst="rect">
            <a:avLst/>
          </a:prstGeom>
        </p:spPr>
        <p:txBody>
          <a:bodyPr rtlCol="0"/>
          <a:lstStyle/>
          <a:p>
            <a:pPr eaLnBrk="1" hangingPunct="1"/>
            <a:endParaRPr lang="en-US">
              <a:solidFill>
                <a:srgbClr val="438086"/>
              </a:solidFill>
              <a:latin typeface="Arial" charset="0"/>
              <a:ea typeface="ＭＳ Ｐゴシック" charset="0"/>
              <a:cs typeface="Arial" charset="0"/>
            </a:endParaRPr>
          </a:p>
        </p:txBody>
      </p:sp>
    </p:spTree>
    <p:extLst>
      <p:ext uri="{BB962C8B-B14F-4D97-AF65-F5344CB8AC3E}">
        <p14:creationId xmlns:p14="http://schemas.microsoft.com/office/powerpoint/2010/main" val="53764237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6583680" y="612648"/>
            <a:ext cx="957264" cy="457200"/>
          </a:xfrm>
          <a:prstGeom prst="rect">
            <a:avLst/>
          </a:prstGeom>
        </p:spPr>
        <p:txBody>
          <a:bodyPr/>
          <a:lstStyle/>
          <a:p>
            <a:pPr eaLnBrk="1" hangingPunct="1"/>
            <a:fld id="{3849D4ED-B131-49A2-A1CE-A28B8D5955CF}" type="datetimeFigureOut">
              <a:rPr lang="en-US">
                <a:solidFill>
                  <a:srgbClr val="438086"/>
                </a:solidFill>
                <a:latin typeface="Arial" charset="0"/>
                <a:ea typeface="ＭＳ Ｐゴシック" charset="0"/>
                <a:cs typeface="Arial" charset="0"/>
              </a:rPr>
              <a:pPr eaLnBrk="1" hangingPunct="1"/>
              <a:t>8/9/16</a:t>
            </a:fld>
            <a:endParaRPr lang="en-US">
              <a:solidFill>
                <a:srgbClr val="438086"/>
              </a:solidFill>
              <a:latin typeface="Arial" charset="0"/>
              <a:ea typeface="ＭＳ Ｐゴシック" charset="0"/>
              <a:cs typeface="Arial" charset="0"/>
            </a:endParaRPr>
          </a:p>
        </p:txBody>
      </p:sp>
      <p:sp>
        <p:nvSpPr>
          <p:cNvPr id="4" name="Footer Placeholder 3"/>
          <p:cNvSpPr>
            <a:spLocks noGrp="1"/>
          </p:cNvSpPr>
          <p:nvPr>
            <p:ph type="ftr" sz="quarter" idx="11"/>
          </p:nvPr>
        </p:nvSpPr>
        <p:spPr>
          <a:xfrm>
            <a:off x="5257800" y="612648"/>
            <a:ext cx="1325880" cy="457200"/>
          </a:xfrm>
          <a:prstGeom prst="rect">
            <a:avLst/>
          </a:prstGeom>
        </p:spPr>
        <p:txBody>
          <a:bodyPr/>
          <a:lstStyle/>
          <a:p>
            <a:pPr eaLnBrk="1" hangingPunct="1"/>
            <a:endParaRPr lang="en-US">
              <a:solidFill>
                <a:srgbClr val="438086"/>
              </a:solidFill>
              <a:latin typeface="Arial" charset="0"/>
              <a:ea typeface="ＭＳ Ｐゴシック" charset="0"/>
              <a:cs typeface="Arial" charset="0"/>
            </a:endParaRPr>
          </a:p>
        </p:txBody>
      </p:sp>
      <p:sp>
        <p:nvSpPr>
          <p:cNvPr id="5" name="Slide Number Placeholder 4"/>
          <p:cNvSpPr>
            <a:spLocks noGrp="1"/>
          </p:cNvSpPr>
          <p:nvPr>
            <p:ph type="sldNum" sz="quarter" idx="12"/>
          </p:nvPr>
        </p:nvSpPr>
        <p:spPr>
          <a:xfrm>
            <a:off x="8174736" y="2272"/>
            <a:ext cx="762000" cy="365760"/>
          </a:xfrm>
          <a:prstGeom prst="rect">
            <a:avLst/>
          </a:prstGeom>
        </p:spPr>
        <p:txBody>
          <a:bodyPr/>
          <a:lstStyle/>
          <a:p>
            <a:pPr eaLnBrk="1" hangingPunct="1"/>
            <a:fld id="{456D85D9-EC52-45BB-96C4-C85E5EA14E02}" type="slidenum">
              <a:rPr lang="en-US">
                <a:solidFill>
                  <a:prstClr val="black"/>
                </a:solidFill>
                <a:latin typeface="Arial" charset="0"/>
                <a:ea typeface="ＭＳ Ｐゴシック" charset="0"/>
                <a:cs typeface="Arial" charset="0"/>
              </a:rPr>
              <a:pPr eaLnBrk="1" hangingPunct="1"/>
              <a:t>‹#›</a:t>
            </a:fld>
            <a:endParaRPr lang="en-US">
              <a:solidFill>
                <a:prstClr val="black"/>
              </a:solidFill>
              <a:latin typeface="Arial" charset="0"/>
              <a:ea typeface="ＭＳ Ｐゴシック" charset="0"/>
              <a:cs typeface="Arial" charset="0"/>
            </a:endParaRPr>
          </a:p>
        </p:txBody>
      </p:sp>
    </p:spTree>
    <p:extLst>
      <p:ext uri="{BB962C8B-B14F-4D97-AF65-F5344CB8AC3E}">
        <p14:creationId xmlns:p14="http://schemas.microsoft.com/office/powerpoint/2010/main" val="323169114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586536" y="612648"/>
            <a:ext cx="957264" cy="457200"/>
          </a:xfrm>
          <a:prstGeom prst="rect">
            <a:avLst/>
          </a:prstGeom>
        </p:spPr>
        <p:txBody>
          <a:bodyPr/>
          <a:lstStyle/>
          <a:p>
            <a:pPr eaLnBrk="1" hangingPunct="1"/>
            <a:fld id="{3849D4ED-B131-49A2-A1CE-A28B8D5955CF}" type="datetimeFigureOut">
              <a:rPr lang="en-US">
                <a:solidFill>
                  <a:srgbClr val="438086"/>
                </a:solidFill>
                <a:latin typeface="Arial" charset="0"/>
                <a:ea typeface="ＭＳ Ｐゴシック" charset="0"/>
                <a:cs typeface="Arial" charset="0"/>
              </a:rPr>
              <a:pPr eaLnBrk="1" hangingPunct="1"/>
              <a:t>8/9/16</a:t>
            </a:fld>
            <a:endParaRPr lang="en-US">
              <a:solidFill>
                <a:srgbClr val="438086"/>
              </a:solidFill>
              <a:latin typeface="Arial" charset="0"/>
              <a:ea typeface="ＭＳ Ｐゴシック" charset="0"/>
              <a:cs typeface="Arial" charset="0"/>
            </a:endParaRPr>
          </a:p>
        </p:txBody>
      </p:sp>
      <p:sp>
        <p:nvSpPr>
          <p:cNvPr id="3" name="Footer Placeholder 2"/>
          <p:cNvSpPr>
            <a:spLocks noGrp="1"/>
          </p:cNvSpPr>
          <p:nvPr>
            <p:ph type="ftr" sz="quarter" idx="11"/>
          </p:nvPr>
        </p:nvSpPr>
        <p:spPr>
          <a:xfrm>
            <a:off x="5257800" y="612648"/>
            <a:ext cx="1325880" cy="457200"/>
          </a:xfrm>
          <a:prstGeom prst="rect">
            <a:avLst/>
          </a:prstGeom>
        </p:spPr>
        <p:txBody>
          <a:bodyPr/>
          <a:lstStyle/>
          <a:p>
            <a:pPr eaLnBrk="1" hangingPunct="1"/>
            <a:endParaRPr lang="en-US">
              <a:solidFill>
                <a:srgbClr val="438086"/>
              </a:solidFill>
              <a:latin typeface="Arial" charset="0"/>
              <a:ea typeface="ＭＳ Ｐゴシック" charset="0"/>
              <a:cs typeface="Arial" charset="0"/>
            </a:endParaRPr>
          </a:p>
        </p:txBody>
      </p:sp>
      <p:sp>
        <p:nvSpPr>
          <p:cNvPr id="4" name="Slide Number Placeholder 3"/>
          <p:cNvSpPr>
            <a:spLocks noGrp="1"/>
          </p:cNvSpPr>
          <p:nvPr>
            <p:ph type="sldNum" sz="quarter" idx="12"/>
          </p:nvPr>
        </p:nvSpPr>
        <p:spPr>
          <a:xfrm>
            <a:off x="8174736" y="2272"/>
            <a:ext cx="762000" cy="365760"/>
          </a:xfrm>
          <a:prstGeom prst="rect">
            <a:avLst/>
          </a:prstGeom>
        </p:spPr>
        <p:txBody>
          <a:bodyPr/>
          <a:lstStyle/>
          <a:p>
            <a:pPr eaLnBrk="1" hangingPunct="1"/>
            <a:fld id="{456D85D9-EC52-45BB-96C4-C85E5EA14E02}" type="slidenum">
              <a:rPr lang="en-US">
                <a:solidFill>
                  <a:prstClr val="black"/>
                </a:solidFill>
                <a:latin typeface="Arial" charset="0"/>
                <a:ea typeface="ＭＳ Ｐゴシック" charset="0"/>
                <a:cs typeface="Arial" charset="0"/>
              </a:rPr>
              <a:pPr eaLnBrk="1" hangingPunct="1"/>
              <a:t>‹#›</a:t>
            </a:fld>
            <a:endParaRPr lang="en-US">
              <a:solidFill>
                <a:prstClr val="black"/>
              </a:solidFill>
              <a:latin typeface="Arial" charset="0"/>
              <a:ea typeface="ＭＳ Ｐゴシック" charset="0"/>
              <a:cs typeface="Arial" charset="0"/>
            </a:endParaRPr>
          </a:p>
        </p:txBody>
      </p:sp>
    </p:spTree>
    <p:extLst>
      <p:ext uri="{BB962C8B-B14F-4D97-AF65-F5344CB8AC3E}">
        <p14:creationId xmlns:p14="http://schemas.microsoft.com/office/powerpoint/2010/main" val="76696041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586536" y="612648"/>
            <a:ext cx="957264" cy="457200"/>
          </a:xfrm>
          <a:prstGeom prst="rect">
            <a:avLst/>
          </a:prstGeom>
        </p:spPr>
        <p:txBody>
          <a:bodyPr/>
          <a:lstStyle/>
          <a:p>
            <a:pPr eaLnBrk="1" hangingPunct="1"/>
            <a:fld id="{3849D4ED-B131-49A2-A1CE-A28B8D5955CF}" type="datetimeFigureOut">
              <a:rPr lang="en-US">
                <a:solidFill>
                  <a:srgbClr val="438086"/>
                </a:solidFill>
                <a:latin typeface="Arial" charset="0"/>
                <a:ea typeface="ＭＳ Ｐゴシック" charset="0"/>
                <a:cs typeface="Arial" charset="0"/>
              </a:rPr>
              <a:pPr eaLnBrk="1" hangingPunct="1"/>
              <a:t>8/9/16</a:t>
            </a:fld>
            <a:endParaRPr lang="en-US">
              <a:solidFill>
                <a:srgbClr val="438086"/>
              </a:solidFill>
              <a:latin typeface="Arial" charset="0"/>
              <a:ea typeface="ＭＳ Ｐゴシック" charset="0"/>
              <a:cs typeface="Arial" charset="0"/>
            </a:endParaRPr>
          </a:p>
        </p:txBody>
      </p:sp>
      <p:sp>
        <p:nvSpPr>
          <p:cNvPr id="6" name="Footer Placeholder 5"/>
          <p:cNvSpPr>
            <a:spLocks noGrp="1"/>
          </p:cNvSpPr>
          <p:nvPr>
            <p:ph type="ftr" sz="quarter" idx="11"/>
          </p:nvPr>
        </p:nvSpPr>
        <p:spPr>
          <a:xfrm>
            <a:off x="5257800" y="612648"/>
            <a:ext cx="1325880" cy="457200"/>
          </a:xfrm>
          <a:prstGeom prst="rect">
            <a:avLst/>
          </a:prstGeom>
        </p:spPr>
        <p:txBody>
          <a:bodyPr/>
          <a:lstStyle/>
          <a:p>
            <a:pPr eaLnBrk="1" hangingPunct="1"/>
            <a:endParaRPr lang="en-US">
              <a:solidFill>
                <a:srgbClr val="438086"/>
              </a:solidFill>
              <a:latin typeface="Arial" charset="0"/>
              <a:ea typeface="ＭＳ Ｐゴシック" charset="0"/>
              <a:cs typeface="Arial" charset="0"/>
            </a:endParaRPr>
          </a:p>
        </p:txBody>
      </p:sp>
      <p:sp>
        <p:nvSpPr>
          <p:cNvPr id="7" name="Slide Number Placeholder 6"/>
          <p:cNvSpPr>
            <a:spLocks noGrp="1"/>
          </p:cNvSpPr>
          <p:nvPr>
            <p:ph type="sldNum" sz="quarter" idx="12"/>
          </p:nvPr>
        </p:nvSpPr>
        <p:spPr>
          <a:xfrm>
            <a:off x="8174736" y="2272"/>
            <a:ext cx="762000" cy="365760"/>
          </a:xfrm>
          <a:prstGeom prst="rect">
            <a:avLst/>
          </a:prstGeom>
        </p:spPr>
        <p:txBody>
          <a:bodyPr/>
          <a:lstStyle/>
          <a:p>
            <a:pPr eaLnBrk="1" hangingPunct="1"/>
            <a:fld id="{456D85D9-EC52-45BB-96C4-C85E5EA14E02}" type="slidenum">
              <a:rPr lang="en-US">
                <a:solidFill>
                  <a:prstClr val="black"/>
                </a:solidFill>
                <a:latin typeface="Arial" charset="0"/>
                <a:ea typeface="ＭＳ Ｐゴシック" charset="0"/>
                <a:cs typeface="Arial" charset="0"/>
              </a:rPr>
              <a:pPr eaLnBrk="1" hangingPunct="1"/>
              <a:t>‹#›</a:t>
            </a:fld>
            <a:endParaRPr lang="en-US">
              <a:solidFill>
                <a:prstClr val="black"/>
              </a:solidFill>
              <a:latin typeface="Arial" charset="0"/>
              <a:ea typeface="ＭＳ Ｐゴシック" charset="0"/>
              <a:cs typeface="Arial" charset="0"/>
            </a:endParaRPr>
          </a:p>
        </p:txBody>
      </p:sp>
    </p:spTree>
    <p:extLst>
      <p:ext uri="{BB962C8B-B14F-4D97-AF65-F5344CB8AC3E}">
        <p14:creationId xmlns:p14="http://schemas.microsoft.com/office/powerpoint/2010/main" val="373060729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6586536" y="612648"/>
            <a:ext cx="957264" cy="457200"/>
          </a:xfrm>
          <a:prstGeom prst="rect">
            <a:avLst/>
          </a:prstGeom>
        </p:spPr>
        <p:txBody>
          <a:bodyPr/>
          <a:lstStyle/>
          <a:p>
            <a:pPr eaLnBrk="1" hangingPunct="1"/>
            <a:fld id="{3849D4ED-B131-49A2-A1CE-A28B8D5955CF}" type="datetimeFigureOut">
              <a:rPr lang="en-US">
                <a:solidFill>
                  <a:srgbClr val="438086"/>
                </a:solidFill>
                <a:latin typeface="Arial" charset="0"/>
                <a:ea typeface="ＭＳ Ｐゴシック" charset="0"/>
                <a:cs typeface="Arial" charset="0"/>
              </a:rPr>
              <a:pPr eaLnBrk="1" hangingPunct="1"/>
              <a:t>8/9/16</a:t>
            </a:fld>
            <a:endParaRPr lang="en-US">
              <a:solidFill>
                <a:srgbClr val="438086"/>
              </a:solidFill>
              <a:latin typeface="Arial" charset="0"/>
              <a:ea typeface="ＭＳ Ｐゴシック" charset="0"/>
              <a:cs typeface="Arial" charset="0"/>
            </a:endParaRPr>
          </a:p>
        </p:txBody>
      </p:sp>
      <p:sp>
        <p:nvSpPr>
          <p:cNvPr id="6" name="Footer Placeholder 5"/>
          <p:cNvSpPr>
            <a:spLocks noGrp="1"/>
          </p:cNvSpPr>
          <p:nvPr>
            <p:ph type="ftr" sz="quarter" idx="11"/>
          </p:nvPr>
        </p:nvSpPr>
        <p:spPr>
          <a:xfrm>
            <a:off x="5257800" y="612648"/>
            <a:ext cx="1325880" cy="457200"/>
          </a:xfrm>
          <a:prstGeom prst="rect">
            <a:avLst/>
          </a:prstGeom>
        </p:spPr>
        <p:txBody>
          <a:bodyPr/>
          <a:lstStyle/>
          <a:p>
            <a:pPr eaLnBrk="1" hangingPunct="1"/>
            <a:endParaRPr lang="en-US">
              <a:solidFill>
                <a:srgbClr val="438086"/>
              </a:solidFill>
              <a:latin typeface="Arial" charset="0"/>
              <a:ea typeface="ＭＳ Ｐゴシック" charset="0"/>
              <a:cs typeface="Arial" charset="0"/>
            </a:endParaRPr>
          </a:p>
        </p:txBody>
      </p:sp>
      <p:sp>
        <p:nvSpPr>
          <p:cNvPr id="7" name="Slide Number Placeholder 6"/>
          <p:cNvSpPr>
            <a:spLocks noGrp="1"/>
          </p:cNvSpPr>
          <p:nvPr>
            <p:ph type="sldNum" sz="quarter" idx="12"/>
          </p:nvPr>
        </p:nvSpPr>
        <p:spPr>
          <a:xfrm>
            <a:off x="8174736" y="2272"/>
            <a:ext cx="762000" cy="365760"/>
          </a:xfrm>
          <a:prstGeom prst="rect">
            <a:avLst/>
          </a:prstGeom>
        </p:spPr>
        <p:txBody>
          <a:bodyPr/>
          <a:lstStyle/>
          <a:p>
            <a:pPr eaLnBrk="1" hangingPunct="1"/>
            <a:fld id="{456D85D9-EC52-45BB-96C4-C85E5EA14E02}" type="slidenum">
              <a:rPr lang="en-US">
                <a:solidFill>
                  <a:prstClr val="black"/>
                </a:solidFill>
                <a:latin typeface="Arial" charset="0"/>
                <a:ea typeface="ＭＳ Ｐゴシック" charset="0"/>
                <a:cs typeface="Arial" charset="0"/>
              </a:rPr>
              <a:pPr eaLnBrk="1" hangingPunct="1"/>
              <a:t>‹#›</a:t>
            </a:fld>
            <a:endParaRPr lang="en-US">
              <a:solidFill>
                <a:prstClr val="black"/>
              </a:solidFill>
              <a:latin typeface="Arial" charset="0"/>
              <a:ea typeface="ＭＳ Ｐゴシック" charset="0"/>
              <a:cs typeface="Arial" charset="0"/>
            </a:endParaRPr>
          </a:p>
        </p:txBody>
      </p:sp>
    </p:spTree>
    <p:extLst>
      <p:ext uri="{BB962C8B-B14F-4D97-AF65-F5344CB8AC3E}">
        <p14:creationId xmlns:p14="http://schemas.microsoft.com/office/powerpoint/2010/main" val="3596254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86536" y="612648"/>
            <a:ext cx="957264" cy="457200"/>
          </a:xfrm>
          <a:prstGeom prst="rect">
            <a:avLst/>
          </a:prstGeom>
        </p:spPr>
        <p:txBody>
          <a:bodyPr/>
          <a:lstStyle/>
          <a:p>
            <a:pPr eaLnBrk="1" hangingPunct="1"/>
            <a:fld id="{3849D4ED-B131-49A2-A1CE-A28B8D5955CF}" type="datetimeFigureOut">
              <a:rPr lang="en-US">
                <a:solidFill>
                  <a:srgbClr val="438086"/>
                </a:solidFill>
                <a:latin typeface="Arial" charset="0"/>
                <a:ea typeface="ＭＳ Ｐゴシック" charset="0"/>
                <a:cs typeface="Arial" charset="0"/>
              </a:rPr>
              <a:pPr eaLnBrk="1" hangingPunct="1"/>
              <a:t>8/9/16</a:t>
            </a:fld>
            <a:endParaRPr lang="en-US">
              <a:solidFill>
                <a:srgbClr val="438086"/>
              </a:solidFill>
              <a:latin typeface="Arial" charset="0"/>
              <a:ea typeface="ＭＳ Ｐゴシック" charset="0"/>
              <a:cs typeface="Arial" charset="0"/>
            </a:endParaRPr>
          </a:p>
        </p:txBody>
      </p:sp>
      <p:sp>
        <p:nvSpPr>
          <p:cNvPr id="5" name="Footer Placeholder 4"/>
          <p:cNvSpPr>
            <a:spLocks noGrp="1"/>
          </p:cNvSpPr>
          <p:nvPr>
            <p:ph type="ftr" sz="quarter" idx="11"/>
          </p:nvPr>
        </p:nvSpPr>
        <p:spPr>
          <a:xfrm>
            <a:off x="5257800" y="612648"/>
            <a:ext cx="1325880" cy="457200"/>
          </a:xfrm>
          <a:prstGeom prst="rect">
            <a:avLst/>
          </a:prstGeom>
        </p:spPr>
        <p:txBody>
          <a:bodyPr/>
          <a:lstStyle/>
          <a:p>
            <a:pPr eaLnBrk="1" hangingPunct="1"/>
            <a:endParaRPr lang="en-US">
              <a:solidFill>
                <a:srgbClr val="438086"/>
              </a:solidFill>
              <a:latin typeface="Arial" charset="0"/>
              <a:ea typeface="ＭＳ Ｐゴシック" charset="0"/>
              <a:cs typeface="Arial" charset="0"/>
            </a:endParaRPr>
          </a:p>
        </p:txBody>
      </p:sp>
      <p:sp>
        <p:nvSpPr>
          <p:cNvPr id="6" name="Slide Number Placeholder 5"/>
          <p:cNvSpPr>
            <a:spLocks noGrp="1"/>
          </p:cNvSpPr>
          <p:nvPr>
            <p:ph type="sldNum" sz="quarter" idx="12"/>
          </p:nvPr>
        </p:nvSpPr>
        <p:spPr>
          <a:xfrm>
            <a:off x="8174736" y="2272"/>
            <a:ext cx="762000" cy="365760"/>
          </a:xfrm>
          <a:prstGeom prst="rect">
            <a:avLst/>
          </a:prstGeom>
        </p:spPr>
        <p:txBody>
          <a:bodyPr/>
          <a:lstStyle/>
          <a:p>
            <a:pPr eaLnBrk="1" hangingPunct="1"/>
            <a:fld id="{456D85D9-EC52-45BB-96C4-C85E5EA14E02}" type="slidenum">
              <a:rPr lang="en-US">
                <a:solidFill>
                  <a:prstClr val="black"/>
                </a:solidFill>
                <a:latin typeface="Arial" charset="0"/>
                <a:ea typeface="ＭＳ Ｐゴシック" charset="0"/>
                <a:cs typeface="Arial" charset="0"/>
              </a:rPr>
              <a:pPr eaLnBrk="1" hangingPunct="1"/>
              <a:t>‹#›</a:t>
            </a:fld>
            <a:endParaRPr lang="en-US">
              <a:solidFill>
                <a:prstClr val="black"/>
              </a:solidFill>
              <a:latin typeface="Arial" charset="0"/>
              <a:ea typeface="ＭＳ Ｐゴシック" charset="0"/>
              <a:cs typeface="Arial" charset="0"/>
            </a:endParaRPr>
          </a:p>
        </p:txBody>
      </p:sp>
    </p:spTree>
    <p:extLst>
      <p:ext uri="{BB962C8B-B14F-4D97-AF65-F5344CB8AC3E}">
        <p14:creationId xmlns:p14="http://schemas.microsoft.com/office/powerpoint/2010/main" val="307537673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86536" y="612648"/>
            <a:ext cx="957264" cy="457200"/>
          </a:xfrm>
          <a:prstGeom prst="rect">
            <a:avLst/>
          </a:prstGeom>
        </p:spPr>
        <p:txBody>
          <a:bodyPr/>
          <a:lstStyle/>
          <a:p>
            <a:pPr eaLnBrk="1" hangingPunct="1"/>
            <a:fld id="{3849D4ED-B131-49A2-A1CE-A28B8D5955CF}" type="datetimeFigureOut">
              <a:rPr lang="en-US">
                <a:solidFill>
                  <a:srgbClr val="438086"/>
                </a:solidFill>
                <a:latin typeface="Arial" charset="0"/>
                <a:ea typeface="ＭＳ Ｐゴシック" charset="0"/>
                <a:cs typeface="Arial" charset="0"/>
              </a:rPr>
              <a:pPr eaLnBrk="1" hangingPunct="1"/>
              <a:t>8/9/16</a:t>
            </a:fld>
            <a:endParaRPr lang="en-US">
              <a:solidFill>
                <a:srgbClr val="438086"/>
              </a:solidFill>
              <a:latin typeface="Arial" charset="0"/>
              <a:ea typeface="ＭＳ Ｐゴシック" charset="0"/>
              <a:cs typeface="Arial" charset="0"/>
            </a:endParaRPr>
          </a:p>
        </p:txBody>
      </p:sp>
      <p:sp>
        <p:nvSpPr>
          <p:cNvPr id="5" name="Footer Placeholder 4"/>
          <p:cNvSpPr>
            <a:spLocks noGrp="1"/>
          </p:cNvSpPr>
          <p:nvPr>
            <p:ph type="ftr" sz="quarter" idx="11"/>
          </p:nvPr>
        </p:nvSpPr>
        <p:spPr>
          <a:xfrm>
            <a:off x="5257800" y="612648"/>
            <a:ext cx="1325880" cy="457200"/>
          </a:xfrm>
          <a:prstGeom prst="rect">
            <a:avLst/>
          </a:prstGeom>
        </p:spPr>
        <p:txBody>
          <a:bodyPr/>
          <a:lstStyle/>
          <a:p>
            <a:pPr eaLnBrk="1" hangingPunct="1"/>
            <a:endParaRPr lang="en-US">
              <a:solidFill>
                <a:srgbClr val="438086"/>
              </a:solidFill>
              <a:latin typeface="Arial" charset="0"/>
              <a:ea typeface="ＭＳ Ｐゴシック" charset="0"/>
              <a:cs typeface="Arial" charset="0"/>
            </a:endParaRPr>
          </a:p>
        </p:txBody>
      </p:sp>
      <p:sp>
        <p:nvSpPr>
          <p:cNvPr id="6" name="Slide Number Placeholder 5"/>
          <p:cNvSpPr>
            <a:spLocks noGrp="1"/>
          </p:cNvSpPr>
          <p:nvPr>
            <p:ph type="sldNum" sz="quarter" idx="12"/>
          </p:nvPr>
        </p:nvSpPr>
        <p:spPr>
          <a:xfrm>
            <a:off x="8174736" y="2272"/>
            <a:ext cx="762000" cy="365760"/>
          </a:xfrm>
          <a:prstGeom prst="rect">
            <a:avLst/>
          </a:prstGeom>
        </p:spPr>
        <p:txBody>
          <a:bodyPr/>
          <a:lstStyle/>
          <a:p>
            <a:pPr eaLnBrk="1" hangingPunct="1"/>
            <a:fld id="{456D85D9-EC52-45BB-96C4-C85E5EA14E02}" type="slidenum">
              <a:rPr lang="en-US">
                <a:solidFill>
                  <a:prstClr val="black"/>
                </a:solidFill>
                <a:latin typeface="Arial" charset="0"/>
                <a:ea typeface="ＭＳ Ｐゴシック" charset="0"/>
                <a:cs typeface="Arial" charset="0"/>
              </a:rPr>
              <a:pPr eaLnBrk="1" hangingPunct="1"/>
              <a:t>‹#›</a:t>
            </a:fld>
            <a:endParaRPr lang="en-US">
              <a:solidFill>
                <a:prstClr val="black"/>
              </a:solidFill>
              <a:latin typeface="Arial" charset="0"/>
              <a:ea typeface="ＭＳ Ｐゴシック" charset="0"/>
              <a:cs typeface="Arial" charset="0"/>
            </a:endParaRPr>
          </a:p>
        </p:txBody>
      </p:sp>
    </p:spTree>
    <p:extLst>
      <p:ext uri="{BB962C8B-B14F-4D97-AF65-F5344CB8AC3E}">
        <p14:creationId xmlns:p14="http://schemas.microsoft.com/office/powerpoint/2010/main" val="14975797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152399"/>
            <a:ext cx="20955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399"/>
            <a:ext cx="61341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77158" name="Rectangle 6"/>
          <p:cNvSpPr>
            <a:spLocks noGrp="1" noChangeArrowheads="1"/>
          </p:cNvSpPr>
          <p:nvPr>
            <p:ph type="ctrTitle"/>
          </p:nvPr>
        </p:nvSpPr>
        <p:spPr>
          <a:xfrm>
            <a:off x="685800" y="1752600"/>
            <a:ext cx="7772400" cy="1470025"/>
          </a:xfrm>
        </p:spPr>
        <p:txBody>
          <a:bodyPr/>
          <a:lstStyle>
            <a:lvl1pPr>
              <a:defRPr/>
            </a:lvl1pPr>
          </a:lstStyle>
          <a:p>
            <a:r>
              <a:rPr lang="en-US"/>
              <a:t>Click to edit Master title style</a:t>
            </a:r>
          </a:p>
        </p:txBody>
      </p:sp>
      <p:sp>
        <p:nvSpPr>
          <p:cNvPr id="177159" name="Rectangle 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240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240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2"/>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399"/>
            <a:ext cx="20574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399"/>
            <a:ext cx="60198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8153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524000"/>
            <a:ext cx="7772400" cy="4800600"/>
          </a:xfrm>
        </p:spPr>
        <p:txBody>
          <a:bodyPr/>
          <a:lstStyle/>
          <a:p>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8153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524000"/>
            <a:ext cx="7772400" cy="4800600"/>
          </a:xfrm>
        </p:spPr>
        <p:txBody>
          <a:bodyPr/>
          <a:lstStyle/>
          <a:p>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77158" name="Rectangle 6"/>
          <p:cNvSpPr>
            <a:spLocks noGrp="1" noChangeArrowheads="1"/>
          </p:cNvSpPr>
          <p:nvPr>
            <p:ph type="ctrTitle"/>
          </p:nvPr>
        </p:nvSpPr>
        <p:spPr>
          <a:xfrm>
            <a:off x="685800" y="1752600"/>
            <a:ext cx="7772400" cy="1470025"/>
          </a:xfrm>
        </p:spPr>
        <p:txBody>
          <a:bodyPr/>
          <a:lstStyle>
            <a:lvl1pPr>
              <a:defRPr/>
            </a:lvl1pPr>
          </a:lstStyle>
          <a:p>
            <a:r>
              <a:rPr lang="en-US"/>
              <a:t>Click to edit Master title style</a:t>
            </a:r>
          </a:p>
        </p:txBody>
      </p:sp>
      <p:sp>
        <p:nvSpPr>
          <p:cNvPr id="177159" name="Rectangle 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2"/>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240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2"/>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399"/>
            <a:ext cx="20574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399"/>
            <a:ext cx="60198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8153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524000"/>
            <a:ext cx="7772400" cy="4800600"/>
          </a:xfrm>
        </p:spPr>
        <p:txBody>
          <a:bodyPr/>
          <a:lstStyle/>
          <a:p>
            <a:pPr lvl="0"/>
            <a:endParaRPr lang="en-US" noProof="0" smtClean="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77158" name="Rectangle 6"/>
          <p:cNvSpPr>
            <a:spLocks noGrp="1" noChangeArrowheads="1"/>
          </p:cNvSpPr>
          <p:nvPr>
            <p:ph type="ctrTitle"/>
          </p:nvPr>
        </p:nvSpPr>
        <p:spPr>
          <a:xfrm>
            <a:off x="685800" y="1752600"/>
            <a:ext cx="7772400" cy="1470025"/>
          </a:xfrm>
        </p:spPr>
        <p:txBody>
          <a:bodyPr/>
          <a:lstStyle>
            <a:lvl1pPr>
              <a:defRPr/>
            </a:lvl1pPr>
          </a:lstStyle>
          <a:p>
            <a:r>
              <a:rPr lang="en-US"/>
              <a:t>Click to edit Master title style</a:t>
            </a:r>
          </a:p>
        </p:txBody>
      </p:sp>
      <p:sp>
        <p:nvSpPr>
          <p:cNvPr id="177159" name="Rectangle 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240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2"/>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399"/>
            <a:ext cx="20574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399"/>
            <a:ext cx="60198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8153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524000"/>
            <a:ext cx="7772400" cy="4800600"/>
          </a:xfrm>
        </p:spPr>
        <p:txBody>
          <a:bodyPr/>
          <a:lstStyle/>
          <a:p>
            <a:pPr lvl="0"/>
            <a:endParaRPr lang="en-US" noProof="0" smtClean="0"/>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77158" name="Rectangle 6"/>
          <p:cNvSpPr>
            <a:spLocks noGrp="1" noChangeArrowheads="1"/>
          </p:cNvSpPr>
          <p:nvPr>
            <p:ph type="ctrTitle"/>
          </p:nvPr>
        </p:nvSpPr>
        <p:spPr>
          <a:xfrm>
            <a:off x="685800" y="1752600"/>
            <a:ext cx="7772400" cy="1470025"/>
          </a:xfrm>
        </p:spPr>
        <p:txBody>
          <a:bodyPr/>
          <a:lstStyle>
            <a:lvl1pPr>
              <a:defRPr/>
            </a:lvl1pPr>
          </a:lstStyle>
          <a:p>
            <a:r>
              <a:rPr lang="en-US"/>
              <a:t>Click to edit Master title style</a:t>
            </a:r>
          </a:p>
        </p:txBody>
      </p:sp>
      <p:sp>
        <p:nvSpPr>
          <p:cNvPr id="177159" name="Rectangle 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240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2"/>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399"/>
            <a:ext cx="20574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399"/>
            <a:ext cx="60198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8153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524000"/>
            <a:ext cx="7772400" cy="4800600"/>
          </a:xfrm>
        </p:spPr>
        <p:txBody>
          <a:bodyPr/>
          <a:lstStyle/>
          <a:p>
            <a:pPr lvl="0"/>
            <a:endParaRPr lang="en-US" noProof="0" smtClean="0"/>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77158" name="Rectangle 6"/>
          <p:cNvSpPr>
            <a:spLocks noGrp="1" noChangeArrowheads="1"/>
          </p:cNvSpPr>
          <p:nvPr>
            <p:ph type="ctrTitle"/>
          </p:nvPr>
        </p:nvSpPr>
        <p:spPr>
          <a:xfrm>
            <a:off x="685800" y="1752600"/>
            <a:ext cx="7772400" cy="1470025"/>
          </a:xfrm>
        </p:spPr>
        <p:txBody>
          <a:bodyPr/>
          <a:lstStyle>
            <a:lvl1pPr>
              <a:defRPr/>
            </a:lvl1pPr>
          </a:lstStyle>
          <a:p>
            <a:r>
              <a:rPr lang="en-US"/>
              <a:t>Click to edit Master title style</a:t>
            </a:r>
          </a:p>
        </p:txBody>
      </p:sp>
      <p:sp>
        <p:nvSpPr>
          <p:cNvPr id="177159" name="Rectangle 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240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2"/>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399"/>
            <a:ext cx="20574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399"/>
            <a:ext cx="60198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8153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524000"/>
            <a:ext cx="7772400" cy="4800600"/>
          </a:xfrm>
        </p:spPr>
        <p:txBody>
          <a:bodyPr/>
          <a:lstStyle/>
          <a:p>
            <a:pPr lvl="0"/>
            <a:endParaRPr lang="en-US" noProof="0" smtClean="0"/>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77158" name="Rectangle 6"/>
          <p:cNvSpPr>
            <a:spLocks noGrp="1" noChangeArrowheads="1"/>
          </p:cNvSpPr>
          <p:nvPr>
            <p:ph type="ctrTitle"/>
          </p:nvPr>
        </p:nvSpPr>
        <p:spPr>
          <a:xfrm>
            <a:off x="685800" y="1752600"/>
            <a:ext cx="7772400" cy="1470025"/>
          </a:xfrm>
        </p:spPr>
        <p:txBody>
          <a:bodyPr/>
          <a:lstStyle>
            <a:lvl1pPr>
              <a:defRPr/>
            </a:lvl1pPr>
          </a:lstStyle>
          <a:p>
            <a:r>
              <a:rPr lang="en-US"/>
              <a:t>Click to edit Master title style</a:t>
            </a:r>
          </a:p>
        </p:txBody>
      </p:sp>
      <p:sp>
        <p:nvSpPr>
          <p:cNvPr id="177159" name="Rectangle 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9.xml"/><Relationship Id="rId12" Type="http://schemas.openxmlformats.org/officeDocument/2006/relationships/slideLayout" Target="../slideLayouts/slideLayout120.xml"/><Relationship Id="rId13" Type="http://schemas.openxmlformats.org/officeDocument/2006/relationships/theme" Target="../theme/theme10.xml"/><Relationship Id="rId14" Type="http://schemas.openxmlformats.org/officeDocument/2006/relationships/image" Target="../media/image1.png"/><Relationship Id="rId1" Type="http://schemas.openxmlformats.org/officeDocument/2006/relationships/slideLayout" Target="../slideLayouts/slideLayout109.xml"/><Relationship Id="rId2" Type="http://schemas.openxmlformats.org/officeDocument/2006/relationships/slideLayout" Target="../slideLayouts/slideLayout110.xml"/><Relationship Id="rId3" Type="http://schemas.openxmlformats.org/officeDocument/2006/relationships/slideLayout" Target="../slideLayouts/slideLayout111.xml"/><Relationship Id="rId4" Type="http://schemas.openxmlformats.org/officeDocument/2006/relationships/slideLayout" Target="../slideLayouts/slideLayout112.xml"/><Relationship Id="rId5" Type="http://schemas.openxmlformats.org/officeDocument/2006/relationships/slideLayout" Target="../slideLayouts/slideLayout113.xml"/><Relationship Id="rId6" Type="http://schemas.openxmlformats.org/officeDocument/2006/relationships/slideLayout" Target="../slideLayouts/slideLayout114.xml"/><Relationship Id="rId7" Type="http://schemas.openxmlformats.org/officeDocument/2006/relationships/slideLayout" Target="../slideLayouts/slideLayout115.xml"/><Relationship Id="rId8" Type="http://schemas.openxmlformats.org/officeDocument/2006/relationships/slideLayout" Target="../slideLayouts/slideLayout116.xml"/><Relationship Id="rId9" Type="http://schemas.openxmlformats.org/officeDocument/2006/relationships/slideLayout" Target="../slideLayouts/slideLayout117.xml"/><Relationship Id="rId10"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31.xml"/><Relationship Id="rId12" Type="http://schemas.openxmlformats.org/officeDocument/2006/relationships/slideLayout" Target="../slideLayouts/slideLayout132.xml"/><Relationship Id="rId13" Type="http://schemas.openxmlformats.org/officeDocument/2006/relationships/slideLayout" Target="../slideLayouts/slideLayout133.xml"/><Relationship Id="rId14" Type="http://schemas.openxmlformats.org/officeDocument/2006/relationships/theme" Target="../theme/theme11.xml"/><Relationship Id="rId15" Type="http://schemas.openxmlformats.org/officeDocument/2006/relationships/image" Target="../media/image1.png"/><Relationship Id="rId1" Type="http://schemas.openxmlformats.org/officeDocument/2006/relationships/slideLayout" Target="../slideLayouts/slideLayout121.xml"/><Relationship Id="rId2" Type="http://schemas.openxmlformats.org/officeDocument/2006/relationships/slideLayout" Target="../slideLayouts/slideLayout122.xml"/><Relationship Id="rId3" Type="http://schemas.openxmlformats.org/officeDocument/2006/relationships/slideLayout" Target="../slideLayouts/slideLayout123.xml"/><Relationship Id="rId4" Type="http://schemas.openxmlformats.org/officeDocument/2006/relationships/slideLayout" Target="../slideLayouts/slideLayout124.xml"/><Relationship Id="rId5" Type="http://schemas.openxmlformats.org/officeDocument/2006/relationships/slideLayout" Target="../slideLayouts/slideLayout125.xml"/><Relationship Id="rId6" Type="http://schemas.openxmlformats.org/officeDocument/2006/relationships/slideLayout" Target="../slideLayouts/slideLayout126.xml"/><Relationship Id="rId7" Type="http://schemas.openxmlformats.org/officeDocument/2006/relationships/slideLayout" Target="../slideLayouts/slideLayout127.xml"/><Relationship Id="rId8" Type="http://schemas.openxmlformats.org/officeDocument/2006/relationships/slideLayout" Target="../slideLayouts/slideLayout128.xml"/><Relationship Id="rId9" Type="http://schemas.openxmlformats.org/officeDocument/2006/relationships/slideLayout" Target="../slideLayouts/slideLayout129.xml"/><Relationship Id="rId10" Type="http://schemas.openxmlformats.org/officeDocument/2006/relationships/slideLayout" Target="../slideLayouts/slideLayout13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44.xml"/><Relationship Id="rId12" Type="http://schemas.openxmlformats.org/officeDocument/2006/relationships/slideLayout" Target="../slideLayouts/slideLayout145.xml"/><Relationship Id="rId13" Type="http://schemas.openxmlformats.org/officeDocument/2006/relationships/slideLayout" Target="../slideLayouts/slideLayout146.xml"/><Relationship Id="rId14" Type="http://schemas.openxmlformats.org/officeDocument/2006/relationships/theme" Target="../theme/theme12.xml"/><Relationship Id="rId15" Type="http://schemas.openxmlformats.org/officeDocument/2006/relationships/image" Target="../media/image1.png"/><Relationship Id="rId1" Type="http://schemas.openxmlformats.org/officeDocument/2006/relationships/slideLayout" Target="../slideLayouts/slideLayout134.xml"/><Relationship Id="rId2" Type="http://schemas.openxmlformats.org/officeDocument/2006/relationships/slideLayout" Target="../slideLayouts/slideLayout135.xml"/><Relationship Id="rId3" Type="http://schemas.openxmlformats.org/officeDocument/2006/relationships/slideLayout" Target="../slideLayouts/slideLayout136.xml"/><Relationship Id="rId4" Type="http://schemas.openxmlformats.org/officeDocument/2006/relationships/slideLayout" Target="../slideLayouts/slideLayout137.xml"/><Relationship Id="rId5" Type="http://schemas.openxmlformats.org/officeDocument/2006/relationships/slideLayout" Target="../slideLayouts/slideLayout138.xml"/><Relationship Id="rId6" Type="http://schemas.openxmlformats.org/officeDocument/2006/relationships/slideLayout" Target="../slideLayouts/slideLayout139.xml"/><Relationship Id="rId7" Type="http://schemas.openxmlformats.org/officeDocument/2006/relationships/slideLayout" Target="../slideLayouts/slideLayout140.xml"/><Relationship Id="rId8" Type="http://schemas.openxmlformats.org/officeDocument/2006/relationships/slideLayout" Target="../slideLayouts/slideLayout141.xml"/><Relationship Id="rId9" Type="http://schemas.openxmlformats.org/officeDocument/2006/relationships/slideLayout" Target="../slideLayouts/slideLayout142.xml"/><Relationship Id="rId10" Type="http://schemas.openxmlformats.org/officeDocument/2006/relationships/slideLayout" Target="../slideLayouts/slideLayout143.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57.xml"/><Relationship Id="rId12" Type="http://schemas.openxmlformats.org/officeDocument/2006/relationships/slideLayout" Target="../slideLayouts/slideLayout158.xml"/><Relationship Id="rId13" Type="http://schemas.openxmlformats.org/officeDocument/2006/relationships/theme" Target="../theme/theme13.xml"/><Relationship Id="rId14" Type="http://schemas.openxmlformats.org/officeDocument/2006/relationships/image" Target="../media/image1.png"/><Relationship Id="rId1" Type="http://schemas.openxmlformats.org/officeDocument/2006/relationships/slideLayout" Target="../slideLayouts/slideLayout147.xml"/><Relationship Id="rId2" Type="http://schemas.openxmlformats.org/officeDocument/2006/relationships/slideLayout" Target="../slideLayouts/slideLayout148.xml"/><Relationship Id="rId3" Type="http://schemas.openxmlformats.org/officeDocument/2006/relationships/slideLayout" Target="../slideLayouts/slideLayout149.xml"/><Relationship Id="rId4" Type="http://schemas.openxmlformats.org/officeDocument/2006/relationships/slideLayout" Target="../slideLayouts/slideLayout150.xml"/><Relationship Id="rId5" Type="http://schemas.openxmlformats.org/officeDocument/2006/relationships/slideLayout" Target="../slideLayouts/slideLayout151.xml"/><Relationship Id="rId6" Type="http://schemas.openxmlformats.org/officeDocument/2006/relationships/slideLayout" Target="../slideLayouts/slideLayout152.xml"/><Relationship Id="rId7" Type="http://schemas.openxmlformats.org/officeDocument/2006/relationships/slideLayout" Target="../slideLayouts/slideLayout153.xml"/><Relationship Id="rId8" Type="http://schemas.openxmlformats.org/officeDocument/2006/relationships/slideLayout" Target="../slideLayouts/slideLayout154.xml"/><Relationship Id="rId9" Type="http://schemas.openxmlformats.org/officeDocument/2006/relationships/slideLayout" Target="../slideLayouts/slideLayout155.xml"/><Relationship Id="rId10" Type="http://schemas.openxmlformats.org/officeDocument/2006/relationships/slideLayout" Target="../slideLayouts/slideLayout156.xml"/></Relationships>
</file>

<file path=ppt/slideMasters/_rels/slideMaster14.xml.rels><?xml version="1.0" encoding="UTF-8" standalone="yes"?>
<Relationships xmlns="http://schemas.openxmlformats.org/package/2006/relationships"><Relationship Id="rId1" Type="http://schemas.openxmlformats.org/officeDocument/2006/relationships/slideLayout" Target="../slideLayouts/slideLayout159.xml"/><Relationship Id="rId2" Type="http://schemas.openxmlformats.org/officeDocument/2006/relationships/theme" Target="../theme/theme14.xml"/><Relationship Id="rId3" Type="http://schemas.openxmlformats.org/officeDocument/2006/relationships/image" Target="../media/image2.jpeg"/></Relationships>
</file>

<file path=ppt/slideMasters/_rels/slideMaster15.xml.rels><?xml version="1.0" encoding="UTF-8" standalone="yes"?>
<Relationships xmlns="http://schemas.openxmlformats.org/package/2006/relationships"><Relationship Id="rId1" Type="http://schemas.openxmlformats.org/officeDocument/2006/relationships/slideLayout" Target="../slideLayouts/slideLayout160.xml"/><Relationship Id="rId2" Type="http://schemas.openxmlformats.org/officeDocument/2006/relationships/theme" Target="../theme/theme15.xml"/><Relationship Id="rId3" Type="http://schemas.openxmlformats.org/officeDocument/2006/relationships/image" Target="../media/image1.png"/></Relationships>
</file>

<file path=ppt/slideMasters/_rels/slideMaster16.xml.rels><?xml version="1.0" encoding="UTF-8" standalone="yes"?>
<Relationships xmlns="http://schemas.openxmlformats.org/package/2006/relationships"><Relationship Id="rId1" Type="http://schemas.openxmlformats.org/officeDocument/2006/relationships/slideLayout" Target="../slideLayouts/slideLayout161.xml"/><Relationship Id="rId2" Type="http://schemas.openxmlformats.org/officeDocument/2006/relationships/theme" Target="../theme/theme16.xml"/><Relationship Id="rId3" Type="http://schemas.openxmlformats.org/officeDocument/2006/relationships/image" Target="../media/image1.png"/></Relationships>
</file>

<file path=ppt/slideMasters/_rels/slideMaster17.xml.rels><?xml version="1.0" encoding="UTF-8" standalone="yes"?>
<Relationships xmlns="http://schemas.openxmlformats.org/package/2006/relationships"><Relationship Id="rId1" Type="http://schemas.openxmlformats.org/officeDocument/2006/relationships/slideLayout" Target="../slideLayouts/slideLayout162.xml"/><Relationship Id="rId2" Type="http://schemas.openxmlformats.org/officeDocument/2006/relationships/theme" Target="../theme/theme17.xml"/><Relationship Id="rId3" Type="http://schemas.openxmlformats.org/officeDocument/2006/relationships/image" Target="../media/image1.png"/></Relationships>
</file>

<file path=ppt/slideMasters/_rels/slideMaster18.xml.rels><?xml version="1.0" encoding="UTF-8" standalone="yes"?>
<Relationships xmlns="http://schemas.openxmlformats.org/package/2006/relationships"><Relationship Id="rId1" Type="http://schemas.openxmlformats.org/officeDocument/2006/relationships/slideLayout" Target="../slideLayouts/slideLayout163.xml"/><Relationship Id="rId2"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1" Type="http://schemas.openxmlformats.org/officeDocument/2006/relationships/slideLayout" Target="../slideLayouts/slideLayout164.xml"/><Relationship Id="rId2" Type="http://schemas.openxmlformats.org/officeDocument/2006/relationships/theme" Target="../theme/theme19.xml"/><Relationship Id="rId3"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3" Type="http://schemas.openxmlformats.org/officeDocument/2006/relationships/image" Target="../media/image1.png"/><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1" Type="http://schemas.openxmlformats.org/officeDocument/2006/relationships/slideLayout" Target="../slideLayouts/slideLayout165.xml"/><Relationship Id="rId2" Type="http://schemas.openxmlformats.org/officeDocument/2006/relationships/theme" Target="../theme/theme20.xml"/><Relationship Id="rId3" Type="http://schemas.openxmlformats.org/officeDocument/2006/relationships/image" Target="../media/image1.png"/></Relationships>
</file>

<file path=ppt/slideMasters/_rels/slideMaster21.xml.rels><?xml version="1.0" encoding="UTF-8" standalone="yes"?>
<Relationships xmlns="http://schemas.openxmlformats.org/package/2006/relationships"><Relationship Id="rId3" Type="http://schemas.openxmlformats.org/officeDocument/2006/relationships/theme" Target="../theme/theme21.xml"/><Relationship Id="rId4" Type="http://schemas.openxmlformats.org/officeDocument/2006/relationships/image" Target="../media/image1.png"/><Relationship Id="rId1" Type="http://schemas.openxmlformats.org/officeDocument/2006/relationships/slideLayout" Target="../slideLayouts/slideLayout166.xml"/><Relationship Id="rId2" Type="http://schemas.openxmlformats.org/officeDocument/2006/relationships/slideLayout" Target="../slideLayouts/slideLayout167.xml"/></Relationships>
</file>

<file path=ppt/slideMasters/_rels/slideMaster22.xml.rels><?xml version="1.0" encoding="UTF-8" standalone="yes"?>
<Relationships xmlns="http://schemas.openxmlformats.org/package/2006/relationships"><Relationship Id="rId1" Type="http://schemas.openxmlformats.org/officeDocument/2006/relationships/slideLayout" Target="../slideLayouts/slideLayout168.xml"/><Relationship Id="rId2"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1" Type="http://schemas.openxmlformats.org/officeDocument/2006/relationships/slideLayout" Target="../slideLayouts/slideLayout169.xml"/><Relationship Id="rId2" Type="http://schemas.openxmlformats.org/officeDocument/2006/relationships/slideLayout" Target="../slideLayouts/slideLayout170.xml"/><Relationship Id="rId3"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1" Type="http://schemas.openxmlformats.org/officeDocument/2006/relationships/slideLayout" Target="../slideLayouts/slideLayout171.xml"/><Relationship Id="rId2"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182.xml"/><Relationship Id="rId12" Type="http://schemas.openxmlformats.org/officeDocument/2006/relationships/theme" Target="../theme/theme25.xml"/><Relationship Id="rId13" Type="http://schemas.openxmlformats.org/officeDocument/2006/relationships/tags" Target="../tags/tag1.xml"/><Relationship Id="rId14" Type="http://schemas.openxmlformats.org/officeDocument/2006/relationships/image" Target="../media/image3.png"/><Relationship Id="rId1" Type="http://schemas.openxmlformats.org/officeDocument/2006/relationships/slideLayout" Target="../slideLayouts/slideLayout172.xml"/><Relationship Id="rId2" Type="http://schemas.openxmlformats.org/officeDocument/2006/relationships/slideLayout" Target="../slideLayouts/slideLayout173.xml"/><Relationship Id="rId3" Type="http://schemas.openxmlformats.org/officeDocument/2006/relationships/slideLayout" Target="../slideLayouts/slideLayout174.xml"/><Relationship Id="rId4" Type="http://schemas.openxmlformats.org/officeDocument/2006/relationships/slideLayout" Target="../slideLayouts/slideLayout175.xml"/><Relationship Id="rId5" Type="http://schemas.openxmlformats.org/officeDocument/2006/relationships/slideLayout" Target="../slideLayouts/slideLayout176.xml"/><Relationship Id="rId6" Type="http://schemas.openxmlformats.org/officeDocument/2006/relationships/slideLayout" Target="../slideLayouts/slideLayout177.xml"/><Relationship Id="rId7" Type="http://schemas.openxmlformats.org/officeDocument/2006/relationships/slideLayout" Target="../slideLayouts/slideLayout178.xml"/><Relationship Id="rId8" Type="http://schemas.openxmlformats.org/officeDocument/2006/relationships/slideLayout" Target="../slideLayouts/slideLayout179.xml"/><Relationship Id="rId9" Type="http://schemas.openxmlformats.org/officeDocument/2006/relationships/slideLayout" Target="../slideLayouts/slideLayout180.xml"/><Relationship Id="rId10" Type="http://schemas.openxmlformats.org/officeDocument/2006/relationships/slideLayout" Target="../slideLayouts/slideLayout181.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193.xml"/><Relationship Id="rId12" Type="http://schemas.openxmlformats.org/officeDocument/2006/relationships/theme" Target="../theme/theme26.xml"/><Relationship Id="rId1" Type="http://schemas.openxmlformats.org/officeDocument/2006/relationships/slideLayout" Target="../slideLayouts/slideLayout183.xml"/><Relationship Id="rId2" Type="http://schemas.openxmlformats.org/officeDocument/2006/relationships/slideLayout" Target="../slideLayouts/slideLayout184.xml"/><Relationship Id="rId3" Type="http://schemas.openxmlformats.org/officeDocument/2006/relationships/slideLayout" Target="../slideLayouts/slideLayout185.xml"/><Relationship Id="rId4" Type="http://schemas.openxmlformats.org/officeDocument/2006/relationships/slideLayout" Target="../slideLayouts/slideLayout186.xml"/><Relationship Id="rId5" Type="http://schemas.openxmlformats.org/officeDocument/2006/relationships/slideLayout" Target="../slideLayouts/slideLayout187.xml"/><Relationship Id="rId6" Type="http://schemas.openxmlformats.org/officeDocument/2006/relationships/slideLayout" Target="../slideLayouts/slideLayout188.xml"/><Relationship Id="rId7" Type="http://schemas.openxmlformats.org/officeDocument/2006/relationships/slideLayout" Target="../slideLayouts/slideLayout189.xml"/><Relationship Id="rId8" Type="http://schemas.openxmlformats.org/officeDocument/2006/relationships/slideLayout" Target="../slideLayouts/slideLayout190.xml"/><Relationship Id="rId9" Type="http://schemas.openxmlformats.org/officeDocument/2006/relationships/slideLayout" Target="../slideLayouts/slideLayout191.xml"/><Relationship Id="rId10" Type="http://schemas.openxmlformats.org/officeDocument/2006/relationships/slideLayout" Target="../slideLayouts/slideLayout192.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04.xml"/><Relationship Id="rId12" Type="http://schemas.openxmlformats.org/officeDocument/2006/relationships/slideLayout" Target="../slideLayouts/slideLayout205.xml"/><Relationship Id="rId13" Type="http://schemas.openxmlformats.org/officeDocument/2006/relationships/slideLayout" Target="../slideLayouts/slideLayout206.xml"/><Relationship Id="rId14" Type="http://schemas.openxmlformats.org/officeDocument/2006/relationships/slideLayout" Target="../slideLayouts/slideLayout207.xml"/><Relationship Id="rId15" Type="http://schemas.openxmlformats.org/officeDocument/2006/relationships/theme" Target="../theme/theme27.xml"/><Relationship Id="rId16" Type="http://schemas.openxmlformats.org/officeDocument/2006/relationships/image" Target="../media/image1.png"/><Relationship Id="rId1" Type="http://schemas.openxmlformats.org/officeDocument/2006/relationships/slideLayout" Target="../slideLayouts/slideLayout194.xml"/><Relationship Id="rId2" Type="http://schemas.openxmlformats.org/officeDocument/2006/relationships/slideLayout" Target="../slideLayouts/slideLayout195.xml"/><Relationship Id="rId3" Type="http://schemas.openxmlformats.org/officeDocument/2006/relationships/slideLayout" Target="../slideLayouts/slideLayout196.xml"/><Relationship Id="rId4" Type="http://schemas.openxmlformats.org/officeDocument/2006/relationships/slideLayout" Target="../slideLayouts/slideLayout197.xml"/><Relationship Id="rId5" Type="http://schemas.openxmlformats.org/officeDocument/2006/relationships/slideLayout" Target="../slideLayouts/slideLayout198.xml"/><Relationship Id="rId6" Type="http://schemas.openxmlformats.org/officeDocument/2006/relationships/slideLayout" Target="../slideLayouts/slideLayout199.xml"/><Relationship Id="rId7" Type="http://schemas.openxmlformats.org/officeDocument/2006/relationships/slideLayout" Target="../slideLayouts/slideLayout200.xml"/><Relationship Id="rId8" Type="http://schemas.openxmlformats.org/officeDocument/2006/relationships/slideLayout" Target="../slideLayouts/slideLayout201.xml"/><Relationship Id="rId9" Type="http://schemas.openxmlformats.org/officeDocument/2006/relationships/slideLayout" Target="../slideLayouts/slideLayout202.xml"/><Relationship Id="rId10" Type="http://schemas.openxmlformats.org/officeDocument/2006/relationships/slideLayout" Target="../slideLayouts/slideLayout203.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218.xml"/><Relationship Id="rId12" Type="http://schemas.openxmlformats.org/officeDocument/2006/relationships/slideLayout" Target="../slideLayouts/slideLayout219.xml"/><Relationship Id="rId13" Type="http://schemas.openxmlformats.org/officeDocument/2006/relationships/slideLayout" Target="../slideLayouts/slideLayout220.xml"/><Relationship Id="rId14" Type="http://schemas.openxmlformats.org/officeDocument/2006/relationships/theme" Target="../theme/theme28.xml"/><Relationship Id="rId15" Type="http://schemas.openxmlformats.org/officeDocument/2006/relationships/image" Target="../media/image1.png"/><Relationship Id="rId1" Type="http://schemas.openxmlformats.org/officeDocument/2006/relationships/slideLayout" Target="../slideLayouts/slideLayout208.xml"/><Relationship Id="rId2" Type="http://schemas.openxmlformats.org/officeDocument/2006/relationships/slideLayout" Target="../slideLayouts/slideLayout209.xml"/><Relationship Id="rId3" Type="http://schemas.openxmlformats.org/officeDocument/2006/relationships/slideLayout" Target="../slideLayouts/slideLayout210.xml"/><Relationship Id="rId4" Type="http://schemas.openxmlformats.org/officeDocument/2006/relationships/slideLayout" Target="../slideLayouts/slideLayout211.xml"/><Relationship Id="rId5" Type="http://schemas.openxmlformats.org/officeDocument/2006/relationships/slideLayout" Target="../slideLayouts/slideLayout212.xml"/><Relationship Id="rId6" Type="http://schemas.openxmlformats.org/officeDocument/2006/relationships/slideLayout" Target="../slideLayouts/slideLayout213.xml"/><Relationship Id="rId7" Type="http://schemas.openxmlformats.org/officeDocument/2006/relationships/slideLayout" Target="../slideLayouts/slideLayout214.xml"/><Relationship Id="rId8" Type="http://schemas.openxmlformats.org/officeDocument/2006/relationships/slideLayout" Target="../slideLayouts/slideLayout215.xml"/><Relationship Id="rId9" Type="http://schemas.openxmlformats.org/officeDocument/2006/relationships/slideLayout" Target="../slideLayouts/slideLayout216.xml"/><Relationship Id="rId10" Type="http://schemas.openxmlformats.org/officeDocument/2006/relationships/slideLayout" Target="../slideLayouts/slideLayout217.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231.xml"/><Relationship Id="rId12" Type="http://schemas.openxmlformats.org/officeDocument/2006/relationships/theme" Target="../theme/theme29.xml"/><Relationship Id="rId1" Type="http://schemas.openxmlformats.org/officeDocument/2006/relationships/slideLayout" Target="../slideLayouts/slideLayout221.xml"/><Relationship Id="rId2" Type="http://schemas.openxmlformats.org/officeDocument/2006/relationships/slideLayout" Target="../slideLayouts/slideLayout222.xml"/><Relationship Id="rId3" Type="http://schemas.openxmlformats.org/officeDocument/2006/relationships/slideLayout" Target="../slideLayouts/slideLayout223.xml"/><Relationship Id="rId4" Type="http://schemas.openxmlformats.org/officeDocument/2006/relationships/slideLayout" Target="../slideLayouts/slideLayout224.xml"/><Relationship Id="rId5" Type="http://schemas.openxmlformats.org/officeDocument/2006/relationships/slideLayout" Target="../slideLayouts/slideLayout225.xml"/><Relationship Id="rId6" Type="http://schemas.openxmlformats.org/officeDocument/2006/relationships/slideLayout" Target="../slideLayouts/slideLayout226.xml"/><Relationship Id="rId7" Type="http://schemas.openxmlformats.org/officeDocument/2006/relationships/slideLayout" Target="../slideLayouts/slideLayout227.xml"/><Relationship Id="rId8" Type="http://schemas.openxmlformats.org/officeDocument/2006/relationships/slideLayout" Target="../slideLayouts/slideLayout228.xml"/><Relationship Id="rId9" Type="http://schemas.openxmlformats.org/officeDocument/2006/relationships/slideLayout" Target="../slideLayouts/slideLayout229.xml"/><Relationship Id="rId10" Type="http://schemas.openxmlformats.org/officeDocument/2006/relationships/slideLayout" Target="../slideLayouts/slideLayout23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3.xml"/><Relationship Id="rId13" Type="http://schemas.openxmlformats.org/officeDocument/2006/relationships/image" Target="../media/image1.png"/><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242.xml"/><Relationship Id="rId12" Type="http://schemas.openxmlformats.org/officeDocument/2006/relationships/slideLayout" Target="../slideLayouts/slideLayout243.xml"/><Relationship Id="rId13" Type="http://schemas.openxmlformats.org/officeDocument/2006/relationships/slideLayout" Target="../slideLayouts/slideLayout244.xml"/><Relationship Id="rId14" Type="http://schemas.openxmlformats.org/officeDocument/2006/relationships/slideLayout" Target="../slideLayouts/slideLayout245.xml"/><Relationship Id="rId15" Type="http://schemas.openxmlformats.org/officeDocument/2006/relationships/theme" Target="../theme/theme30.xml"/><Relationship Id="rId16" Type="http://schemas.openxmlformats.org/officeDocument/2006/relationships/image" Target="../media/image1.png"/><Relationship Id="rId1" Type="http://schemas.openxmlformats.org/officeDocument/2006/relationships/slideLayout" Target="../slideLayouts/slideLayout232.xml"/><Relationship Id="rId2" Type="http://schemas.openxmlformats.org/officeDocument/2006/relationships/slideLayout" Target="../slideLayouts/slideLayout233.xml"/><Relationship Id="rId3" Type="http://schemas.openxmlformats.org/officeDocument/2006/relationships/slideLayout" Target="../slideLayouts/slideLayout234.xml"/><Relationship Id="rId4" Type="http://schemas.openxmlformats.org/officeDocument/2006/relationships/slideLayout" Target="../slideLayouts/slideLayout235.xml"/><Relationship Id="rId5" Type="http://schemas.openxmlformats.org/officeDocument/2006/relationships/slideLayout" Target="../slideLayouts/slideLayout236.xml"/><Relationship Id="rId6" Type="http://schemas.openxmlformats.org/officeDocument/2006/relationships/slideLayout" Target="../slideLayouts/slideLayout237.xml"/><Relationship Id="rId7" Type="http://schemas.openxmlformats.org/officeDocument/2006/relationships/slideLayout" Target="../slideLayouts/slideLayout238.xml"/><Relationship Id="rId8" Type="http://schemas.openxmlformats.org/officeDocument/2006/relationships/slideLayout" Target="../slideLayouts/slideLayout239.xml"/><Relationship Id="rId9" Type="http://schemas.openxmlformats.org/officeDocument/2006/relationships/slideLayout" Target="../slideLayouts/slideLayout240.xml"/><Relationship Id="rId10" Type="http://schemas.openxmlformats.org/officeDocument/2006/relationships/slideLayout" Target="../slideLayouts/slideLayout241.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256.xml"/><Relationship Id="rId12" Type="http://schemas.openxmlformats.org/officeDocument/2006/relationships/slideLayout" Target="../slideLayouts/slideLayout257.xml"/><Relationship Id="rId13" Type="http://schemas.openxmlformats.org/officeDocument/2006/relationships/slideLayout" Target="../slideLayouts/slideLayout258.xml"/><Relationship Id="rId14" Type="http://schemas.openxmlformats.org/officeDocument/2006/relationships/theme" Target="../theme/theme31.xml"/><Relationship Id="rId15" Type="http://schemas.openxmlformats.org/officeDocument/2006/relationships/image" Target="../media/image1.png"/><Relationship Id="rId1" Type="http://schemas.openxmlformats.org/officeDocument/2006/relationships/slideLayout" Target="../slideLayouts/slideLayout246.xml"/><Relationship Id="rId2" Type="http://schemas.openxmlformats.org/officeDocument/2006/relationships/slideLayout" Target="../slideLayouts/slideLayout247.xml"/><Relationship Id="rId3" Type="http://schemas.openxmlformats.org/officeDocument/2006/relationships/slideLayout" Target="../slideLayouts/slideLayout248.xml"/><Relationship Id="rId4" Type="http://schemas.openxmlformats.org/officeDocument/2006/relationships/slideLayout" Target="../slideLayouts/slideLayout249.xml"/><Relationship Id="rId5" Type="http://schemas.openxmlformats.org/officeDocument/2006/relationships/slideLayout" Target="../slideLayouts/slideLayout250.xml"/><Relationship Id="rId6" Type="http://schemas.openxmlformats.org/officeDocument/2006/relationships/slideLayout" Target="../slideLayouts/slideLayout251.xml"/><Relationship Id="rId7" Type="http://schemas.openxmlformats.org/officeDocument/2006/relationships/slideLayout" Target="../slideLayouts/slideLayout252.xml"/><Relationship Id="rId8" Type="http://schemas.openxmlformats.org/officeDocument/2006/relationships/slideLayout" Target="../slideLayouts/slideLayout253.xml"/><Relationship Id="rId9" Type="http://schemas.openxmlformats.org/officeDocument/2006/relationships/slideLayout" Target="../slideLayouts/slideLayout254.xml"/><Relationship Id="rId10" Type="http://schemas.openxmlformats.org/officeDocument/2006/relationships/slideLayout" Target="../slideLayouts/slideLayout255.xml"/></Relationships>
</file>

<file path=ppt/slideMasters/_rels/slideMaster32.xml.rels><?xml version="1.0" encoding="UTF-8" standalone="yes"?>
<Relationships xmlns="http://schemas.openxmlformats.org/package/2006/relationships"><Relationship Id="rId3" Type="http://schemas.openxmlformats.org/officeDocument/2006/relationships/slideLayout" Target="../slideLayouts/slideLayout261.xml"/><Relationship Id="rId4" Type="http://schemas.openxmlformats.org/officeDocument/2006/relationships/slideLayout" Target="../slideLayouts/slideLayout262.xml"/><Relationship Id="rId5" Type="http://schemas.openxmlformats.org/officeDocument/2006/relationships/slideLayout" Target="../slideLayouts/slideLayout263.xml"/><Relationship Id="rId6" Type="http://schemas.openxmlformats.org/officeDocument/2006/relationships/slideLayout" Target="../slideLayouts/slideLayout264.xml"/><Relationship Id="rId7" Type="http://schemas.openxmlformats.org/officeDocument/2006/relationships/slideLayout" Target="../slideLayouts/slideLayout265.xml"/><Relationship Id="rId8" Type="http://schemas.openxmlformats.org/officeDocument/2006/relationships/slideLayout" Target="../slideLayouts/slideLayout266.xml"/><Relationship Id="rId9" Type="http://schemas.openxmlformats.org/officeDocument/2006/relationships/slideLayout" Target="../slideLayouts/slideLayout267.xml"/><Relationship Id="rId10" Type="http://schemas.openxmlformats.org/officeDocument/2006/relationships/slideLayout" Target="../slideLayouts/slideLayout268.xml"/><Relationship Id="rId11" Type="http://schemas.openxmlformats.org/officeDocument/2006/relationships/theme" Target="../theme/theme32.xml"/><Relationship Id="rId1" Type="http://schemas.openxmlformats.org/officeDocument/2006/relationships/slideLayout" Target="../slideLayouts/slideLayout259.xml"/><Relationship Id="rId2" Type="http://schemas.openxmlformats.org/officeDocument/2006/relationships/slideLayout" Target="../slideLayouts/slideLayout260.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279.xml"/><Relationship Id="rId12" Type="http://schemas.openxmlformats.org/officeDocument/2006/relationships/theme" Target="../theme/theme33.xml"/><Relationship Id="rId1" Type="http://schemas.openxmlformats.org/officeDocument/2006/relationships/slideLayout" Target="../slideLayouts/slideLayout269.xml"/><Relationship Id="rId2" Type="http://schemas.openxmlformats.org/officeDocument/2006/relationships/slideLayout" Target="../slideLayouts/slideLayout270.xml"/><Relationship Id="rId3" Type="http://schemas.openxmlformats.org/officeDocument/2006/relationships/slideLayout" Target="../slideLayouts/slideLayout271.xml"/><Relationship Id="rId4" Type="http://schemas.openxmlformats.org/officeDocument/2006/relationships/slideLayout" Target="../slideLayouts/slideLayout272.xml"/><Relationship Id="rId5" Type="http://schemas.openxmlformats.org/officeDocument/2006/relationships/slideLayout" Target="../slideLayouts/slideLayout273.xml"/><Relationship Id="rId6" Type="http://schemas.openxmlformats.org/officeDocument/2006/relationships/slideLayout" Target="../slideLayouts/slideLayout274.xml"/><Relationship Id="rId7" Type="http://schemas.openxmlformats.org/officeDocument/2006/relationships/slideLayout" Target="../slideLayouts/slideLayout275.xml"/><Relationship Id="rId8" Type="http://schemas.openxmlformats.org/officeDocument/2006/relationships/slideLayout" Target="../slideLayouts/slideLayout276.xml"/><Relationship Id="rId9" Type="http://schemas.openxmlformats.org/officeDocument/2006/relationships/slideLayout" Target="../slideLayouts/slideLayout277.xml"/><Relationship Id="rId10" Type="http://schemas.openxmlformats.org/officeDocument/2006/relationships/slideLayout" Target="../slideLayouts/slideLayout278.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290.xml"/><Relationship Id="rId12" Type="http://schemas.openxmlformats.org/officeDocument/2006/relationships/theme" Target="../theme/theme34.xml"/><Relationship Id="rId1" Type="http://schemas.openxmlformats.org/officeDocument/2006/relationships/slideLayout" Target="../slideLayouts/slideLayout280.xml"/><Relationship Id="rId2" Type="http://schemas.openxmlformats.org/officeDocument/2006/relationships/slideLayout" Target="../slideLayouts/slideLayout281.xml"/><Relationship Id="rId3" Type="http://schemas.openxmlformats.org/officeDocument/2006/relationships/slideLayout" Target="../slideLayouts/slideLayout282.xml"/><Relationship Id="rId4" Type="http://schemas.openxmlformats.org/officeDocument/2006/relationships/slideLayout" Target="../slideLayouts/slideLayout283.xml"/><Relationship Id="rId5" Type="http://schemas.openxmlformats.org/officeDocument/2006/relationships/slideLayout" Target="../slideLayouts/slideLayout284.xml"/><Relationship Id="rId6" Type="http://schemas.openxmlformats.org/officeDocument/2006/relationships/slideLayout" Target="../slideLayouts/slideLayout285.xml"/><Relationship Id="rId7" Type="http://schemas.openxmlformats.org/officeDocument/2006/relationships/slideLayout" Target="../slideLayouts/slideLayout286.xml"/><Relationship Id="rId8" Type="http://schemas.openxmlformats.org/officeDocument/2006/relationships/slideLayout" Target="../slideLayouts/slideLayout287.xml"/><Relationship Id="rId9" Type="http://schemas.openxmlformats.org/officeDocument/2006/relationships/slideLayout" Target="../slideLayouts/slideLayout288.xml"/><Relationship Id="rId10" Type="http://schemas.openxmlformats.org/officeDocument/2006/relationships/slideLayout" Target="../slideLayouts/slideLayout289.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01.xml"/><Relationship Id="rId12" Type="http://schemas.openxmlformats.org/officeDocument/2006/relationships/theme" Target="../theme/theme35.xml"/><Relationship Id="rId13" Type="http://schemas.openxmlformats.org/officeDocument/2006/relationships/image" Target="../media/image5.png"/><Relationship Id="rId14" Type="http://schemas.openxmlformats.org/officeDocument/2006/relationships/image" Target="../media/image6.png"/><Relationship Id="rId1" Type="http://schemas.openxmlformats.org/officeDocument/2006/relationships/slideLayout" Target="../slideLayouts/slideLayout291.xml"/><Relationship Id="rId2" Type="http://schemas.openxmlformats.org/officeDocument/2006/relationships/slideLayout" Target="../slideLayouts/slideLayout292.xml"/><Relationship Id="rId3" Type="http://schemas.openxmlformats.org/officeDocument/2006/relationships/slideLayout" Target="../slideLayouts/slideLayout293.xml"/><Relationship Id="rId4" Type="http://schemas.openxmlformats.org/officeDocument/2006/relationships/slideLayout" Target="../slideLayouts/slideLayout294.xml"/><Relationship Id="rId5" Type="http://schemas.openxmlformats.org/officeDocument/2006/relationships/slideLayout" Target="../slideLayouts/slideLayout295.xml"/><Relationship Id="rId6" Type="http://schemas.openxmlformats.org/officeDocument/2006/relationships/slideLayout" Target="../slideLayouts/slideLayout296.xml"/><Relationship Id="rId7" Type="http://schemas.openxmlformats.org/officeDocument/2006/relationships/slideLayout" Target="../slideLayouts/slideLayout297.xml"/><Relationship Id="rId8" Type="http://schemas.openxmlformats.org/officeDocument/2006/relationships/slideLayout" Target="../slideLayouts/slideLayout298.xml"/><Relationship Id="rId9" Type="http://schemas.openxmlformats.org/officeDocument/2006/relationships/slideLayout" Target="../slideLayouts/slideLayout299.xml"/><Relationship Id="rId10" Type="http://schemas.openxmlformats.org/officeDocument/2006/relationships/slideLayout" Target="../slideLayouts/slideLayout30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Relationship Id="rId14" Type="http://schemas.openxmlformats.org/officeDocument/2006/relationships/theme" Target="../theme/theme4.xml"/><Relationship Id="rId15" Type="http://schemas.openxmlformats.org/officeDocument/2006/relationships/image" Target="../media/image1.png"/><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slideLayout" Target="../slideLayouts/slideLayout60.xml"/><Relationship Id="rId13" Type="http://schemas.openxmlformats.org/officeDocument/2006/relationships/theme" Target="../theme/theme5.xml"/><Relationship Id="rId14" Type="http://schemas.openxmlformats.org/officeDocument/2006/relationships/image" Target="../media/image1.png"/><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1.xml"/><Relationship Id="rId12" Type="http://schemas.openxmlformats.org/officeDocument/2006/relationships/slideLayout" Target="../slideLayouts/slideLayout72.xml"/><Relationship Id="rId13" Type="http://schemas.openxmlformats.org/officeDocument/2006/relationships/theme" Target="../theme/theme6.xml"/><Relationship Id="rId14" Type="http://schemas.openxmlformats.org/officeDocument/2006/relationships/image" Target="../media/image1.png"/><Relationship Id="rId1" Type="http://schemas.openxmlformats.org/officeDocument/2006/relationships/slideLayout" Target="../slideLayouts/slideLayout61.xml"/><Relationship Id="rId2" Type="http://schemas.openxmlformats.org/officeDocument/2006/relationships/slideLayout" Target="../slideLayouts/slideLayout62.xml"/><Relationship Id="rId3" Type="http://schemas.openxmlformats.org/officeDocument/2006/relationships/slideLayout" Target="../slideLayouts/slideLayout63.xml"/><Relationship Id="rId4" Type="http://schemas.openxmlformats.org/officeDocument/2006/relationships/slideLayout" Target="../slideLayouts/slideLayout64.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 Id="rId9" Type="http://schemas.openxmlformats.org/officeDocument/2006/relationships/slideLayout" Target="../slideLayouts/slideLayout69.xml"/><Relationship Id="rId10"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3.xml"/><Relationship Id="rId12" Type="http://schemas.openxmlformats.org/officeDocument/2006/relationships/slideLayout" Target="../slideLayouts/slideLayout84.xml"/><Relationship Id="rId13" Type="http://schemas.openxmlformats.org/officeDocument/2006/relationships/theme" Target="../theme/theme7.xml"/><Relationship Id="rId14" Type="http://schemas.openxmlformats.org/officeDocument/2006/relationships/image" Target="../media/image1.png"/><Relationship Id="rId1" Type="http://schemas.openxmlformats.org/officeDocument/2006/relationships/slideLayout" Target="../slideLayouts/slideLayout73.xml"/><Relationship Id="rId2" Type="http://schemas.openxmlformats.org/officeDocument/2006/relationships/slideLayout" Target="../slideLayouts/slideLayout74.xml"/><Relationship Id="rId3" Type="http://schemas.openxmlformats.org/officeDocument/2006/relationships/slideLayout" Target="../slideLayouts/slideLayout75.xml"/><Relationship Id="rId4" Type="http://schemas.openxmlformats.org/officeDocument/2006/relationships/slideLayout" Target="../slideLayouts/slideLayout76.xml"/><Relationship Id="rId5" Type="http://schemas.openxmlformats.org/officeDocument/2006/relationships/slideLayout" Target="../slideLayouts/slideLayout77.xml"/><Relationship Id="rId6" Type="http://schemas.openxmlformats.org/officeDocument/2006/relationships/slideLayout" Target="../slideLayouts/slideLayout78.xml"/><Relationship Id="rId7" Type="http://schemas.openxmlformats.org/officeDocument/2006/relationships/slideLayout" Target="../slideLayouts/slideLayout79.xml"/><Relationship Id="rId8" Type="http://schemas.openxmlformats.org/officeDocument/2006/relationships/slideLayout" Target="../slideLayouts/slideLayout80.xml"/><Relationship Id="rId9" Type="http://schemas.openxmlformats.org/officeDocument/2006/relationships/slideLayout" Target="../slideLayouts/slideLayout81.xml"/><Relationship Id="rId10"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5.xml"/><Relationship Id="rId12" Type="http://schemas.openxmlformats.org/officeDocument/2006/relationships/slideLayout" Target="../slideLayouts/slideLayout96.xml"/><Relationship Id="rId13" Type="http://schemas.openxmlformats.org/officeDocument/2006/relationships/theme" Target="../theme/theme8.xml"/><Relationship Id="rId14" Type="http://schemas.openxmlformats.org/officeDocument/2006/relationships/image" Target="../media/image1.png"/><Relationship Id="rId1" Type="http://schemas.openxmlformats.org/officeDocument/2006/relationships/slideLayout" Target="../slideLayouts/slideLayout85.xml"/><Relationship Id="rId2" Type="http://schemas.openxmlformats.org/officeDocument/2006/relationships/slideLayout" Target="../slideLayouts/slideLayout86.xml"/><Relationship Id="rId3" Type="http://schemas.openxmlformats.org/officeDocument/2006/relationships/slideLayout" Target="../slideLayouts/slideLayout87.xml"/><Relationship Id="rId4" Type="http://schemas.openxmlformats.org/officeDocument/2006/relationships/slideLayout" Target="../slideLayouts/slideLayout88.xml"/><Relationship Id="rId5" Type="http://schemas.openxmlformats.org/officeDocument/2006/relationships/slideLayout" Target="../slideLayouts/slideLayout89.xml"/><Relationship Id="rId6" Type="http://schemas.openxmlformats.org/officeDocument/2006/relationships/slideLayout" Target="../slideLayouts/slideLayout90.xml"/><Relationship Id="rId7" Type="http://schemas.openxmlformats.org/officeDocument/2006/relationships/slideLayout" Target="../slideLayouts/slideLayout91.xml"/><Relationship Id="rId8" Type="http://schemas.openxmlformats.org/officeDocument/2006/relationships/slideLayout" Target="../slideLayouts/slideLayout92.xml"/><Relationship Id="rId9" Type="http://schemas.openxmlformats.org/officeDocument/2006/relationships/slideLayout" Target="../slideLayouts/slideLayout93.xml"/><Relationship Id="rId10"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7.xml"/><Relationship Id="rId12" Type="http://schemas.openxmlformats.org/officeDocument/2006/relationships/slideLayout" Target="../slideLayouts/slideLayout108.xml"/><Relationship Id="rId13" Type="http://schemas.openxmlformats.org/officeDocument/2006/relationships/theme" Target="../theme/theme9.xml"/><Relationship Id="rId14" Type="http://schemas.openxmlformats.org/officeDocument/2006/relationships/image" Target="../media/image1.png"/><Relationship Id="rId1" Type="http://schemas.openxmlformats.org/officeDocument/2006/relationships/slideLayout" Target="../slideLayouts/slideLayout97.xml"/><Relationship Id="rId2" Type="http://schemas.openxmlformats.org/officeDocument/2006/relationships/slideLayout" Target="../slideLayouts/slideLayout98.xml"/><Relationship Id="rId3" Type="http://schemas.openxmlformats.org/officeDocument/2006/relationships/slideLayout" Target="../slideLayouts/slideLayout99.xml"/><Relationship Id="rId4" Type="http://schemas.openxmlformats.org/officeDocument/2006/relationships/slideLayout" Target="../slideLayouts/slideLayout100.xml"/><Relationship Id="rId5" Type="http://schemas.openxmlformats.org/officeDocument/2006/relationships/slideLayout" Target="../slideLayouts/slideLayout101.xml"/><Relationship Id="rId6" Type="http://schemas.openxmlformats.org/officeDocument/2006/relationships/slideLayout" Target="../slideLayouts/slideLayout102.xml"/><Relationship Id="rId7" Type="http://schemas.openxmlformats.org/officeDocument/2006/relationships/slideLayout" Target="../slideLayouts/slideLayout103.xml"/><Relationship Id="rId8" Type="http://schemas.openxmlformats.org/officeDocument/2006/relationships/slideLayout" Target="../slideLayouts/slideLayout104.xml"/><Relationship Id="rId9" Type="http://schemas.openxmlformats.org/officeDocument/2006/relationships/slideLayout" Target="../slideLayouts/slideLayout105.xml"/><Relationship Id="rId10"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94" name="Group 2"/>
          <p:cNvGrpSpPr>
            <a:grpSpLocks/>
          </p:cNvGrpSpPr>
          <p:nvPr/>
        </p:nvGrpSpPr>
        <p:grpSpPr bwMode="auto">
          <a:xfrm>
            <a:off x="17463" y="53976"/>
            <a:ext cx="1752600" cy="1143000"/>
            <a:chOff x="0" y="48"/>
            <a:chExt cx="1104" cy="720"/>
          </a:xfrm>
        </p:grpSpPr>
        <p:grpSp>
          <p:nvGrpSpPr>
            <p:cNvPr id="8200" name="Group 3"/>
            <p:cNvGrpSpPr>
              <a:grpSpLocks/>
            </p:cNvGrpSpPr>
            <p:nvPr userDrawn="1"/>
          </p:nvGrpSpPr>
          <p:grpSpPr bwMode="auto">
            <a:xfrm>
              <a:off x="0" y="48"/>
              <a:ext cx="1104" cy="720"/>
              <a:chOff x="0" y="0"/>
              <a:chExt cx="1104" cy="720"/>
            </a:xfrm>
          </p:grpSpPr>
          <p:grpSp>
            <p:nvGrpSpPr>
              <p:cNvPr id="8202" name="Group 4"/>
              <p:cNvGrpSpPr>
                <a:grpSpLocks/>
              </p:cNvGrpSpPr>
              <p:nvPr userDrawn="1"/>
            </p:nvGrpSpPr>
            <p:grpSpPr bwMode="auto">
              <a:xfrm>
                <a:off x="0" y="0"/>
                <a:ext cx="1104" cy="720"/>
                <a:chOff x="1344" y="1776"/>
                <a:chExt cx="3408" cy="1392"/>
              </a:xfrm>
            </p:grpSpPr>
            <p:pic>
              <p:nvPicPr>
                <p:cNvPr id="8205" name="Picture 5"/>
                <p:cNvPicPr>
                  <a:picLocks noChangeAspect="1" noChangeArrowheads="1"/>
                </p:cNvPicPr>
                <p:nvPr userDrawn="1"/>
              </p:nvPicPr>
              <p:blipFill>
                <a:blip r:embed="rId15" cstate="screen"/>
                <a:srcRect l="16667" t="28572" r="13725" b="25397"/>
                <a:stretch>
                  <a:fillRect/>
                </a:stretch>
              </p:blipFill>
              <p:spPr bwMode="auto">
                <a:xfrm>
                  <a:off x="1344" y="1776"/>
                  <a:ext cx="3408" cy="1392"/>
                </a:xfrm>
                <a:prstGeom prst="rect">
                  <a:avLst/>
                </a:prstGeom>
                <a:noFill/>
                <a:ln w="9525">
                  <a:noFill/>
                  <a:miter lim="800000"/>
                  <a:headEnd/>
                  <a:tailEnd/>
                </a:ln>
              </p:spPr>
            </p:pic>
            <p:sp>
              <p:nvSpPr>
                <p:cNvPr id="990214" name="Rectangle 6"/>
                <p:cNvSpPr>
                  <a:spLocks noChangeArrowheads="1"/>
                </p:cNvSpPr>
                <p:nvPr userDrawn="1"/>
              </p:nvSpPr>
              <p:spPr bwMode="auto">
                <a:xfrm>
                  <a:off x="3119" y="1919"/>
                  <a:ext cx="1297" cy="385"/>
                </a:xfrm>
                <a:prstGeom prst="rect">
                  <a:avLst/>
                </a:prstGeom>
                <a:solidFill>
                  <a:schemeClr val="bg1"/>
                </a:solidFill>
                <a:ln w="9525">
                  <a:noFill/>
                  <a:miter lim="800000"/>
                  <a:headEnd/>
                  <a:tailEnd/>
                </a:ln>
                <a:effectLst/>
              </p:spPr>
              <p:txBody>
                <a:bodyPr wrap="none" anchor="ctr"/>
                <a:lstStyle/>
                <a:p>
                  <a:pPr>
                    <a:defRPr/>
                  </a:pPr>
                  <a:endParaRPr lang="en-US"/>
                </a:p>
              </p:txBody>
            </p:sp>
          </p:grpSp>
          <p:sp>
            <p:nvSpPr>
              <p:cNvPr id="990215" name="Freeform 7"/>
              <p:cNvSpPr>
                <a:spLocks/>
              </p:cNvSpPr>
              <p:nvPr userDrawn="1"/>
            </p:nvSpPr>
            <p:spPr bwMode="auto">
              <a:xfrm>
                <a:off x="14" y="96"/>
                <a:ext cx="536" cy="417"/>
              </a:xfrm>
              <a:custGeom>
                <a:avLst/>
                <a:gdLst/>
                <a:ahLst/>
                <a:cxnLst>
                  <a:cxn ang="0">
                    <a:pos x="16" y="21"/>
                  </a:cxn>
                  <a:cxn ang="0">
                    <a:pos x="38" y="3"/>
                  </a:cxn>
                  <a:cxn ang="0">
                    <a:pos x="100" y="20"/>
                  </a:cxn>
                  <a:cxn ang="0">
                    <a:pos x="129" y="14"/>
                  </a:cxn>
                  <a:cxn ang="0">
                    <a:pos x="153" y="0"/>
                  </a:cxn>
                  <a:cxn ang="0">
                    <a:pos x="155" y="3"/>
                  </a:cxn>
                  <a:cxn ang="0">
                    <a:pos x="158" y="5"/>
                  </a:cxn>
                  <a:cxn ang="0">
                    <a:pos x="171" y="31"/>
                  </a:cxn>
                  <a:cxn ang="0">
                    <a:pos x="177" y="42"/>
                  </a:cxn>
                  <a:cxn ang="0">
                    <a:pos x="183" y="50"/>
                  </a:cxn>
                  <a:cxn ang="0">
                    <a:pos x="185" y="57"/>
                  </a:cxn>
                  <a:cxn ang="0">
                    <a:pos x="194" y="63"/>
                  </a:cxn>
                  <a:cxn ang="0">
                    <a:pos x="207" y="80"/>
                  </a:cxn>
                  <a:cxn ang="0">
                    <a:pos x="218" y="89"/>
                  </a:cxn>
                  <a:cxn ang="0">
                    <a:pos x="236" y="108"/>
                  </a:cxn>
                  <a:cxn ang="0">
                    <a:pos x="248" y="115"/>
                  </a:cxn>
                  <a:cxn ang="0">
                    <a:pos x="266" y="140"/>
                  </a:cxn>
                  <a:cxn ang="0">
                    <a:pos x="278" y="151"/>
                  </a:cxn>
                  <a:cxn ang="0">
                    <a:pos x="290" y="167"/>
                  </a:cxn>
                  <a:cxn ang="0">
                    <a:pos x="296" y="171"/>
                  </a:cxn>
                  <a:cxn ang="0">
                    <a:pos x="320" y="194"/>
                  </a:cxn>
                  <a:cxn ang="0">
                    <a:pos x="333" y="210"/>
                  </a:cxn>
                  <a:cxn ang="0">
                    <a:pos x="351" y="228"/>
                  </a:cxn>
                  <a:cxn ang="0">
                    <a:pos x="362" y="242"/>
                  </a:cxn>
                  <a:cxn ang="0">
                    <a:pos x="371" y="260"/>
                  </a:cxn>
                  <a:cxn ang="0">
                    <a:pos x="381" y="277"/>
                  </a:cxn>
                  <a:cxn ang="0">
                    <a:pos x="392" y="287"/>
                  </a:cxn>
                  <a:cxn ang="0">
                    <a:pos x="399" y="295"/>
                  </a:cxn>
                  <a:cxn ang="0">
                    <a:pos x="410" y="309"/>
                  </a:cxn>
                  <a:cxn ang="0">
                    <a:pos x="446" y="344"/>
                  </a:cxn>
                  <a:cxn ang="0">
                    <a:pos x="471" y="363"/>
                  </a:cxn>
                  <a:cxn ang="0">
                    <a:pos x="485" y="374"/>
                  </a:cxn>
                  <a:cxn ang="0">
                    <a:pos x="494" y="379"/>
                  </a:cxn>
                  <a:cxn ang="0">
                    <a:pos x="506" y="387"/>
                  </a:cxn>
                  <a:cxn ang="0">
                    <a:pos x="518" y="393"/>
                  </a:cxn>
                  <a:cxn ang="0">
                    <a:pos x="525" y="402"/>
                  </a:cxn>
                  <a:cxn ang="0">
                    <a:pos x="530" y="409"/>
                  </a:cxn>
                  <a:cxn ang="0">
                    <a:pos x="536" y="413"/>
                  </a:cxn>
                  <a:cxn ang="0">
                    <a:pos x="519" y="413"/>
                  </a:cxn>
                  <a:cxn ang="0">
                    <a:pos x="498" y="402"/>
                  </a:cxn>
                  <a:cxn ang="0">
                    <a:pos x="483" y="395"/>
                  </a:cxn>
                  <a:cxn ang="0">
                    <a:pos x="464" y="387"/>
                  </a:cxn>
                  <a:cxn ang="0">
                    <a:pos x="455" y="384"/>
                  </a:cxn>
                  <a:cxn ang="0">
                    <a:pos x="426" y="372"/>
                  </a:cxn>
                  <a:cxn ang="0">
                    <a:pos x="414" y="366"/>
                  </a:cxn>
                  <a:cxn ang="0">
                    <a:pos x="388" y="361"/>
                  </a:cxn>
                  <a:cxn ang="0">
                    <a:pos x="360" y="355"/>
                  </a:cxn>
                  <a:cxn ang="0">
                    <a:pos x="346" y="353"/>
                  </a:cxn>
                  <a:cxn ang="0">
                    <a:pos x="272" y="345"/>
                  </a:cxn>
                  <a:cxn ang="0">
                    <a:pos x="191" y="336"/>
                  </a:cxn>
                  <a:cxn ang="0">
                    <a:pos x="134" y="330"/>
                  </a:cxn>
                  <a:cxn ang="0">
                    <a:pos x="96" y="325"/>
                  </a:cxn>
                  <a:cxn ang="0">
                    <a:pos x="48" y="320"/>
                  </a:cxn>
                  <a:cxn ang="0">
                    <a:pos x="10" y="318"/>
                  </a:cxn>
                  <a:cxn ang="0">
                    <a:pos x="9" y="306"/>
                  </a:cxn>
                  <a:cxn ang="0">
                    <a:pos x="0" y="282"/>
                  </a:cxn>
                  <a:cxn ang="0">
                    <a:pos x="8" y="259"/>
                  </a:cxn>
                  <a:cxn ang="0">
                    <a:pos x="15" y="126"/>
                  </a:cxn>
                  <a:cxn ang="0">
                    <a:pos x="16" y="45"/>
                  </a:cxn>
                  <a:cxn ang="0">
                    <a:pos x="16" y="21"/>
                  </a:cxn>
                </a:cxnLst>
                <a:rect l="0" t="0" r="r" b="b"/>
                <a:pathLst>
                  <a:path w="536" h="417">
                    <a:moveTo>
                      <a:pt x="16" y="21"/>
                    </a:moveTo>
                    <a:cubicBezTo>
                      <a:pt x="20" y="9"/>
                      <a:pt x="28" y="7"/>
                      <a:pt x="38" y="3"/>
                    </a:cubicBezTo>
                    <a:cubicBezTo>
                      <a:pt x="61" y="6"/>
                      <a:pt x="76" y="18"/>
                      <a:pt x="100" y="20"/>
                    </a:cubicBezTo>
                    <a:cubicBezTo>
                      <a:pt x="119" y="19"/>
                      <a:pt x="115" y="16"/>
                      <a:pt x="129" y="14"/>
                    </a:cubicBezTo>
                    <a:cubicBezTo>
                      <a:pt x="139" y="11"/>
                      <a:pt x="145" y="6"/>
                      <a:pt x="153" y="0"/>
                    </a:cubicBezTo>
                    <a:cubicBezTo>
                      <a:pt x="154" y="1"/>
                      <a:pt x="154" y="2"/>
                      <a:pt x="155" y="3"/>
                    </a:cubicBezTo>
                    <a:cubicBezTo>
                      <a:pt x="156" y="4"/>
                      <a:pt x="157" y="4"/>
                      <a:pt x="158" y="5"/>
                    </a:cubicBezTo>
                    <a:cubicBezTo>
                      <a:pt x="164" y="13"/>
                      <a:pt x="163" y="25"/>
                      <a:pt x="171" y="31"/>
                    </a:cubicBezTo>
                    <a:cubicBezTo>
                      <a:pt x="172" y="36"/>
                      <a:pt x="172" y="40"/>
                      <a:pt x="177" y="42"/>
                    </a:cubicBezTo>
                    <a:cubicBezTo>
                      <a:pt x="179" y="46"/>
                      <a:pt x="179" y="48"/>
                      <a:pt x="183" y="50"/>
                    </a:cubicBezTo>
                    <a:lnTo>
                      <a:pt x="185" y="57"/>
                    </a:lnTo>
                    <a:cubicBezTo>
                      <a:pt x="188" y="60"/>
                      <a:pt x="194" y="63"/>
                      <a:pt x="194" y="63"/>
                    </a:cubicBezTo>
                    <a:cubicBezTo>
                      <a:pt x="196" y="69"/>
                      <a:pt x="202" y="76"/>
                      <a:pt x="207" y="80"/>
                    </a:cubicBezTo>
                    <a:cubicBezTo>
                      <a:pt x="209" y="84"/>
                      <a:pt x="214" y="86"/>
                      <a:pt x="218" y="89"/>
                    </a:cubicBezTo>
                    <a:cubicBezTo>
                      <a:pt x="223" y="96"/>
                      <a:pt x="227" y="106"/>
                      <a:pt x="236" y="108"/>
                    </a:cubicBezTo>
                    <a:cubicBezTo>
                      <a:pt x="240" y="111"/>
                      <a:pt x="244" y="114"/>
                      <a:pt x="248" y="115"/>
                    </a:cubicBezTo>
                    <a:cubicBezTo>
                      <a:pt x="250" y="124"/>
                      <a:pt x="257" y="137"/>
                      <a:pt x="266" y="140"/>
                    </a:cubicBezTo>
                    <a:cubicBezTo>
                      <a:pt x="269" y="144"/>
                      <a:pt x="274" y="149"/>
                      <a:pt x="278" y="151"/>
                    </a:cubicBezTo>
                    <a:cubicBezTo>
                      <a:pt x="282" y="157"/>
                      <a:pt x="286" y="161"/>
                      <a:pt x="290" y="167"/>
                    </a:cubicBezTo>
                    <a:cubicBezTo>
                      <a:pt x="291" y="169"/>
                      <a:pt x="296" y="171"/>
                      <a:pt x="296" y="171"/>
                    </a:cubicBezTo>
                    <a:cubicBezTo>
                      <a:pt x="299" y="176"/>
                      <a:pt x="315" y="192"/>
                      <a:pt x="320" y="194"/>
                    </a:cubicBezTo>
                    <a:cubicBezTo>
                      <a:pt x="322" y="200"/>
                      <a:pt x="327" y="208"/>
                      <a:pt x="333" y="210"/>
                    </a:cubicBezTo>
                    <a:cubicBezTo>
                      <a:pt x="336" y="215"/>
                      <a:pt x="345" y="226"/>
                      <a:pt x="351" y="228"/>
                    </a:cubicBezTo>
                    <a:cubicBezTo>
                      <a:pt x="354" y="232"/>
                      <a:pt x="358" y="239"/>
                      <a:pt x="362" y="242"/>
                    </a:cubicBezTo>
                    <a:cubicBezTo>
                      <a:pt x="364" y="249"/>
                      <a:pt x="365" y="256"/>
                      <a:pt x="371" y="260"/>
                    </a:cubicBezTo>
                    <a:cubicBezTo>
                      <a:pt x="373" y="265"/>
                      <a:pt x="377" y="274"/>
                      <a:pt x="381" y="277"/>
                    </a:cubicBezTo>
                    <a:cubicBezTo>
                      <a:pt x="382" y="282"/>
                      <a:pt x="392" y="287"/>
                      <a:pt x="392" y="287"/>
                    </a:cubicBezTo>
                    <a:cubicBezTo>
                      <a:pt x="397" y="294"/>
                      <a:pt x="394" y="292"/>
                      <a:pt x="399" y="295"/>
                    </a:cubicBezTo>
                    <a:cubicBezTo>
                      <a:pt x="401" y="301"/>
                      <a:pt x="404" y="307"/>
                      <a:pt x="410" y="309"/>
                    </a:cubicBezTo>
                    <a:cubicBezTo>
                      <a:pt x="421" y="320"/>
                      <a:pt x="430" y="339"/>
                      <a:pt x="446" y="344"/>
                    </a:cubicBezTo>
                    <a:cubicBezTo>
                      <a:pt x="452" y="353"/>
                      <a:pt x="460" y="359"/>
                      <a:pt x="471" y="363"/>
                    </a:cubicBezTo>
                    <a:cubicBezTo>
                      <a:pt x="474" y="367"/>
                      <a:pt x="480" y="371"/>
                      <a:pt x="485" y="374"/>
                    </a:cubicBezTo>
                    <a:cubicBezTo>
                      <a:pt x="488" y="376"/>
                      <a:pt x="494" y="379"/>
                      <a:pt x="494" y="379"/>
                    </a:cubicBezTo>
                    <a:cubicBezTo>
                      <a:pt x="496" y="383"/>
                      <a:pt x="506" y="387"/>
                      <a:pt x="506" y="387"/>
                    </a:cubicBezTo>
                    <a:cubicBezTo>
                      <a:pt x="509" y="390"/>
                      <a:pt x="518" y="393"/>
                      <a:pt x="518" y="393"/>
                    </a:cubicBezTo>
                    <a:cubicBezTo>
                      <a:pt x="523" y="400"/>
                      <a:pt x="520" y="397"/>
                      <a:pt x="525" y="402"/>
                    </a:cubicBezTo>
                    <a:cubicBezTo>
                      <a:pt x="528" y="412"/>
                      <a:pt x="525" y="406"/>
                      <a:pt x="530" y="409"/>
                    </a:cubicBezTo>
                    <a:cubicBezTo>
                      <a:pt x="532" y="410"/>
                      <a:pt x="536" y="413"/>
                      <a:pt x="536" y="413"/>
                    </a:cubicBezTo>
                    <a:cubicBezTo>
                      <a:pt x="531" y="417"/>
                      <a:pt x="525" y="415"/>
                      <a:pt x="519" y="413"/>
                    </a:cubicBezTo>
                    <a:cubicBezTo>
                      <a:pt x="517" y="407"/>
                      <a:pt x="503" y="406"/>
                      <a:pt x="498" y="402"/>
                    </a:cubicBezTo>
                    <a:cubicBezTo>
                      <a:pt x="495" y="397"/>
                      <a:pt x="488" y="396"/>
                      <a:pt x="483" y="395"/>
                    </a:cubicBezTo>
                    <a:cubicBezTo>
                      <a:pt x="477" y="392"/>
                      <a:pt x="470" y="390"/>
                      <a:pt x="464" y="387"/>
                    </a:cubicBezTo>
                    <a:cubicBezTo>
                      <a:pt x="461" y="386"/>
                      <a:pt x="455" y="384"/>
                      <a:pt x="455" y="384"/>
                    </a:cubicBezTo>
                    <a:cubicBezTo>
                      <a:pt x="450" y="376"/>
                      <a:pt x="434" y="374"/>
                      <a:pt x="426" y="372"/>
                    </a:cubicBezTo>
                    <a:cubicBezTo>
                      <a:pt x="422" y="371"/>
                      <a:pt x="418" y="368"/>
                      <a:pt x="414" y="366"/>
                    </a:cubicBezTo>
                    <a:cubicBezTo>
                      <a:pt x="406" y="362"/>
                      <a:pt x="396" y="362"/>
                      <a:pt x="388" y="361"/>
                    </a:cubicBezTo>
                    <a:cubicBezTo>
                      <a:pt x="379" y="359"/>
                      <a:pt x="370" y="356"/>
                      <a:pt x="360" y="355"/>
                    </a:cubicBezTo>
                    <a:cubicBezTo>
                      <a:pt x="355" y="354"/>
                      <a:pt x="346" y="353"/>
                      <a:pt x="346" y="353"/>
                    </a:cubicBezTo>
                    <a:cubicBezTo>
                      <a:pt x="323" y="345"/>
                      <a:pt x="296" y="347"/>
                      <a:pt x="272" y="345"/>
                    </a:cubicBezTo>
                    <a:cubicBezTo>
                      <a:pt x="245" y="336"/>
                      <a:pt x="220" y="337"/>
                      <a:pt x="191" y="336"/>
                    </a:cubicBezTo>
                    <a:cubicBezTo>
                      <a:pt x="172" y="334"/>
                      <a:pt x="153" y="333"/>
                      <a:pt x="134" y="330"/>
                    </a:cubicBezTo>
                    <a:cubicBezTo>
                      <a:pt x="120" y="325"/>
                      <a:pt x="113" y="326"/>
                      <a:pt x="96" y="325"/>
                    </a:cubicBezTo>
                    <a:cubicBezTo>
                      <a:pt x="80" y="323"/>
                      <a:pt x="64" y="322"/>
                      <a:pt x="48" y="320"/>
                    </a:cubicBezTo>
                    <a:cubicBezTo>
                      <a:pt x="36" y="316"/>
                      <a:pt x="22" y="322"/>
                      <a:pt x="10" y="318"/>
                    </a:cubicBezTo>
                    <a:cubicBezTo>
                      <a:pt x="6" y="317"/>
                      <a:pt x="10" y="310"/>
                      <a:pt x="9" y="306"/>
                    </a:cubicBezTo>
                    <a:cubicBezTo>
                      <a:pt x="8" y="299"/>
                      <a:pt x="4" y="288"/>
                      <a:pt x="0" y="282"/>
                    </a:cubicBezTo>
                    <a:cubicBezTo>
                      <a:pt x="2" y="274"/>
                      <a:pt x="6" y="267"/>
                      <a:pt x="8" y="259"/>
                    </a:cubicBezTo>
                    <a:cubicBezTo>
                      <a:pt x="9" y="215"/>
                      <a:pt x="8" y="170"/>
                      <a:pt x="15" y="126"/>
                    </a:cubicBezTo>
                    <a:cubicBezTo>
                      <a:pt x="15" y="99"/>
                      <a:pt x="16" y="72"/>
                      <a:pt x="16" y="45"/>
                    </a:cubicBezTo>
                    <a:cubicBezTo>
                      <a:pt x="16" y="20"/>
                      <a:pt x="11" y="11"/>
                      <a:pt x="16" y="21"/>
                    </a:cubicBezTo>
                    <a:close/>
                  </a:path>
                </a:pathLst>
              </a:custGeom>
              <a:gradFill rotWithShape="1">
                <a:gsLst>
                  <a:gs pos="0">
                    <a:srgbClr val="996600"/>
                  </a:gs>
                  <a:gs pos="100000">
                    <a:srgbClr val="996600">
                      <a:gamma/>
                      <a:shade val="46275"/>
                      <a:invGamma/>
                      <a:alpha val="0"/>
                    </a:srgbClr>
                  </a:gs>
                </a:gsLst>
                <a:lin ang="5400000" scaled="1"/>
              </a:gradFill>
              <a:ln w="6350" cmpd="sng">
                <a:solidFill>
                  <a:schemeClr val="tx1"/>
                </a:solidFill>
                <a:round/>
                <a:headEnd/>
                <a:tailEnd/>
              </a:ln>
              <a:effectLst/>
            </p:spPr>
            <p:txBody>
              <a:bodyPr/>
              <a:lstStyle/>
              <a:p>
                <a:pPr>
                  <a:defRPr/>
                </a:pPr>
                <a:endParaRPr lang="en-US"/>
              </a:p>
            </p:txBody>
          </p:sp>
          <p:sp>
            <p:nvSpPr>
              <p:cNvPr id="990216" name="Freeform 8"/>
              <p:cNvSpPr>
                <a:spLocks/>
              </p:cNvSpPr>
              <p:nvPr userDrawn="1"/>
            </p:nvSpPr>
            <p:spPr bwMode="auto">
              <a:xfrm>
                <a:off x="735" y="541"/>
                <a:ext cx="141" cy="50"/>
              </a:xfrm>
              <a:custGeom>
                <a:avLst/>
                <a:gdLst/>
                <a:ahLst/>
                <a:cxnLst>
                  <a:cxn ang="0">
                    <a:pos x="4" y="6"/>
                  </a:cxn>
                  <a:cxn ang="0">
                    <a:pos x="22" y="0"/>
                  </a:cxn>
                  <a:cxn ang="0">
                    <a:pos x="62" y="6"/>
                  </a:cxn>
                  <a:cxn ang="0">
                    <a:pos x="79" y="12"/>
                  </a:cxn>
                  <a:cxn ang="0">
                    <a:pos x="95" y="19"/>
                  </a:cxn>
                  <a:cxn ang="0">
                    <a:pos x="130" y="37"/>
                  </a:cxn>
                  <a:cxn ang="0">
                    <a:pos x="141" y="43"/>
                  </a:cxn>
                  <a:cxn ang="0">
                    <a:pos x="97" y="39"/>
                  </a:cxn>
                  <a:cxn ang="0">
                    <a:pos x="91" y="35"/>
                  </a:cxn>
                  <a:cxn ang="0">
                    <a:pos x="46" y="22"/>
                  </a:cxn>
                  <a:cxn ang="0">
                    <a:pos x="7" y="9"/>
                  </a:cxn>
                  <a:cxn ang="0">
                    <a:pos x="4" y="6"/>
                  </a:cxn>
                </a:cxnLst>
                <a:rect l="0" t="0" r="r" b="b"/>
                <a:pathLst>
                  <a:path w="141" h="50">
                    <a:moveTo>
                      <a:pt x="4" y="6"/>
                    </a:moveTo>
                    <a:cubicBezTo>
                      <a:pt x="10" y="4"/>
                      <a:pt x="16" y="1"/>
                      <a:pt x="22" y="0"/>
                    </a:cubicBezTo>
                    <a:cubicBezTo>
                      <a:pt x="39" y="1"/>
                      <a:pt x="48" y="1"/>
                      <a:pt x="62" y="6"/>
                    </a:cubicBezTo>
                    <a:cubicBezTo>
                      <a:pt x="68" y="8"/>
                      <a:pt x="79" y="12"/>
                      <a:pt x="79" y="12"/>
                    </a:cubicBezTo>
                    <a:cubicBezTo>
                      <a:pt x="83" y="16"/>
                      <a:pt x="89" y="18"/>
                      <a:pt x="95" y="19"/>
                    </a:cubicBezTo>
                    <a:cubicBezTo>
                      <a:pt x="106" y="26"/>
                      <a:pt x="119" y="30"/>
                      <a:pt x="130" y="37"/>
                    </a:cubicBezTo>
                    <a:cubicBezTo>
                      <a:pt x="132" y="42"/>
                      <a:pt x="136" y="42"/>
                      <a:pt x="141" y="43"/>
                    </a:cubicBezTo>
                    <a:cubicBezTo>
                      <a:pt x="127" y="50"/>
                      <a:pt x="110" y="47"/>
                      <a:pt x="97" y="39"/>
                    </a:cubicBezTo>
                    <a:cubicBezTo>
                      <a:pt x="95" y="38"/>
                      <a:pt x="93" y="36"/>
                      <a:pt x="91" y="35"/>
                    </a:cubicBezTo>
                    <a:cubicBezTo>
                      <a:pt x="76" y="30"/>
                      <a:pt x="61" y="26"/>
                      <a:pt x="46" y="22"/>
                    </a:cubicBezTo>
                    <a:cubicBezTo>
                      <a:pt x="33" y="18"/>
                      <a:pt x="21" y="11"/>
                      <a:pt x="7" y="9"/>
                    </a:cubicBezTo>
                    <a:cubicBezTo>
                      <a:pt x="0" y="4"/>
                      <a:pt x="11" y="6"/>
                      <a:pt x="4" y="6"/>
                    </a:cubicBezTo>
                    <a:close/>
                  </a:path>
                </a:pathLst>
              </a:custGeom>
              <a:gradFill rotWithShape="1">
                <a:gsLst>
                  <a:gs pos="0">
                    <a:srgbClr val="996600"/>
                  </a:gs>
                  <a:gs pos="100000">
                    <a:srgbClr val="996600">
                      <a:gamma/>
                      <a:shade val="46275"/>
                      <a:invGamma/>
                      <a:alpha val="0"/>
                    </a:srgbClr>
                  </a:gs>
                </a:gsLst>
                <a:lin ang="5400000" scaled="1"/>
              </a:gradFill>
              <a:ln w="9525" cmpd="sng">
                <a:solidFill>
                  <a:schemeClr val="tx1"/>
                </a:solidFill>
                <a:round/>
                <a:headEnd/>
                <a:tailEnd/>
              </a:ln>
              <a:effectLst/>
            </p:spPr>
            <p:txBody>
              <a:bodyPr/>
              <a:lstStyle/>
              <a:p>
                <a:pPr>
                  <a:defRPr/>
                </a:pPr>
                <a:endParaRPr lang="en-US"/>
              </a:p>
            </p:txBody>
          </p:sp>
        </p:grpSp>
        <p:sp>
          <p:nvSpPr>
            <p:cNvPr id="990217" name="Rectangle 9"/>
            <p:cNvSpPr>
              <a:spLocks noChangeArrowheads="1"/>
            </p:cNvSpPr>
            <p:nvPr userDrawn="1"/>
          </p:nvSpPr>
          <p:spPr bwMode="auto">
            <a:xfrm>
              <a:off x="432" y="384"/>
              <a:ext cx="192" cy="48"/>
            </a:xfrm>
            <a:prstGeom prst="rect">
              <a:avLst/>
            </a:prstGeom>
            <a:solidFill>
              <a:schemeClr val="bg1"/>
            </a:solidFill>
            <a:ln w="9525">
              <a:noFill/>
              <a:miter lim="800000"/>
              <a:headEnd/>
              <a:tailEnd/>
            </a:ln>
            <a:effectLst/>
          </p:spPr>
          <p:txBody>
            <a:bodyPr wrap="none" anchor="ctr"/>
            <a:lstStyle/>
            <a:p>
              <a:pPr>
                <a:defRPr/>
              </a:pPr>
              <a:endParaRPr lang="en-US"/>
            </a:p>
          </p:txBody>
        </p:sp>
      </p:grpSp>
      <p:sp>
        <p:nvSpPr>
          <p:cNvPr id="8195" name="Rectangle 10"/>
          <p:cNvSpPr>
            <a:spLocks noGrp="1" noChangeArrowheads="1"/>
          </p:cNvSpPr>
          <p:nvPr>
            <p:ph type="title"/>
          </p:nvPr>
        </p:nvSpPr>
        <p:spPr bwMode="auto">
          <a:xfrm>
            <a:off x="762000" y="-152400"/>
            <a:ext cx="8153400" cy="1143000"/>
          </a:xfrm>
          <a:prstGeom prst="rect">
            <a:avLst/>
          </a:prstGeom>
          <a:noFill/>
          <a:ln w="9525">
            <a:noFill/>
            <a:miter lim="800000"/>
            <a:headEnd/>
            <a:tailEnd/>
          </a:ln>
        </p:spPr>
        <p:txBody>
          <a:bodyPr vert="horz" wrap="square" lIns="91430" tIns="45716" rIns="91430" bIns="45716" numCol="1" anchor="ctr" anchorCtr="0" compatLnSpc="1">
            <a:prstTxWarp prst="textNoShape">
              <a:avLst/>
            </a:prstTxWarp>
          </a:bodyPr>
          <a:lstStyle/>
          <a:p>
            <a:pPr lvl="0"/>
            <a:r>
              <a:rPr lang="en-US" dirty="0" smtClean="0"/>
              <a:t>Click to edit Master title style</a:t>
            </a:r>
          </a:p>
        </p:txBody>
      </p:sp>
      <p:sp>
        <p:nvSpPr>
          <p:cNvPr id="8196" name="Rectangle 11"/>
          <p:cNvSpPr>
            <a:spLocks noGrp="1" noChangeArrowheads="1"/>
          </p:cNvSpPr>
          <p:nvPr>
            <p:ph type="body" idx="1"/>
          </p:nvPr>
        </p:nvSpPr>
        <p:spPr bwMode="auto">
          <a:xfrm>
            <a:off x="685800" y="1524000"/>
            <a:ext cx="7772400" cy="4800600"/>
          </a:xfrm>
          <a:prstGeom prst="rect">
            <a:avLst/>
          </a:prstGeom>
          <a:noFill/>
          <a:ln w="9525">
            <a:noFill/>
            <a:miter lim="800000"/>
            <a:headEnd/>
            <a:tailEnd/>
          </a:ln>
        </p:spPr>
        <p:txBody>
          <a:bodyPr vert="horz" wrap="square" lIns="91430" tIns="45716" rIns="91430" bIns="45716"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990220" name="Line 12"/>
          <p:cNvSpPr>
            <a:spLocks noChangeShapeType="1"/>
          </p:cNvSpPr>
          <p:nvPr/>
        </p:nvSpPr>
        <p:spPr bwMode="auto">
          <a:xfrm flipV="1">
            <a:off x="1143000" y="822325"/>
            <a:ext cx="7772400" cy="7938"/>
          </a:xfrm>
          <a:prstGeom prst="line">
            <a:avLst/>
          </a:prstGeom>
          <a:noFill/>
          <a:ln w="38100">
            <a:solidFill>
              <a:srgbClr val="CC9900"/>
            </a:solidFill>
            <a:round/>
            <a:headEnd/>
            <a:tailEnd/>
          </a:ln>
          <a:effectLst/>
        </p:spPr>
        <p:txBody>
          <a:bodyPr/>
          <a:lstStyle/>
          <a:p>
            <a:pPr>
              <a:defRPr/>
            </a:pPr>
            <a:endParaRPr lang="en-US"/>
          </a:p>
        </p:txBody>
      </p:sp>
      <p:sp>
        <p:nvSpPr>
          <p:cNvPr id="990221" name="Line 13"/>
          <p:cNvSpPr>
            <a:spLocks noChangeShapeType="1"/>
          </p:cNvSpPr>
          <p:nvPr/>
        </p:nvSpPr>
        <p:spPr bwMode="auto">
          <a:xfrm>
            <a:off x="990600" y="776288"/>
            <a:ext cx="7924800" cy="0"/>
          </a:xfrm>
          <a:prstGeom prst="line">
            <a:avLst/>
          </a:prstGeom>
          <a:noFill/>
          <a:ln w="38100">
            <a:solidFill>
              <a:srgbClr val="6699FF"/>
            </a:solidFill>
            <a:round/>
            <a:headEnd/>
            <a:tailEnd/>
          </a:ln>
          <a:effectLst/>
        </p:spPr>
        <p:txBody>
          <a:bodyPr/>
          <a:lstStyle/>
          <a:p>
            <a:pPr>
              <a:defRPr/>
            </a:pPr>
            <a:endParaRPr lang="en-US"/>
          </a:p>
        </p:txBody>
      </p:sp>
      <p:sp>
        <p:nvSpPr>
          <p:cNvPr id="990222" name="Line 14"/>
          <p:cNvSpPr>
            <a:spLocks noChangeShapeType="1"/>
          </p:cNvSpPr>
          <p:nvPr/>
        </p:nvSpPr>
        <p:spPr bwMode="auto">
          <a:xfrm>
            <a:off x="838200" y="730250"/>
            <a:ext cx="8077200" cy="0"/>
          </a:xfrm>
          <a:prstGeom prst="line">
            <a:avLst/>
          </a:prstGeom>
          <a:noFill/>
          <a:ln w="38100">
            <a:solidFill>
              <a:srgbClr val="008000"/>
            </a:solidFill>
            <a:round/>
            <a:headEnd/>
            <a:tailEnd/>
          </a:ln>
          <a:effec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855"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Lst>
  <p:txStyles>
    <p:titleStyle>
      <a:lvl1pPr algn="ctr" rtl="0" eaLnBrk="0" fontAlgn="base" hangingPunct="0">
        <a:spcBef>
          <a:spcPct val="0"/>
        </a:spcBef>
        <a:spcAft>
          <a:spcPct val="0"/>
        </a:spcAft>
        <a:defRPr sz="2400">
          <a:solidFill>
            <a:schemeClr val="tx2"/>
          </a:solidFill>
          <a:latin typeface="Gill Sans MT"/>
          <a:ea typeface="+mj-ea"/>
          <a:cs typeface="+mj-cs"/>
        </a:defRPr>
      </a:lvl1pPr>
      <a:lvl2pPr algn="ctr" rtl="0" eaLnBrk="0" fontAlgn="base" hangingPunct="0">
        <a:spcBef>
          <a:spcPct val="0"/>
        </a:spcBef>
        <a:spcAft>
          <a:spcPct val="0"/>
        </a:spcAft>
        <a:defRPr sz="2400">
          <a:solidFill>
            <a:schemeClr val="tx2"/>
          </a:solidFill>
          <a:latin typeface="Arial Rounded MT Bold" pitchFamily="34" charset="0"/>
        </a:defRPr>
      </a:lvl2pPr>
      <a:lvl3pPr algn="ctr" rtl="0" eaLnBrk="0" fontAlgn="base" hangingPunct="0">
        <a:spcBef>
          <a:spcPct val="0"/>
        </a:spcBef>
        <a:spcAft>
          <a:spcPct val="0"/>
        </a:spcAft>
        <a:defRPr sz="2400">
          <a:solidFill>
            <a:schemeClr val="tx2"/>
          </a:solidFill>
          <a:latin typeface="Arial Rounded MT Bold" pitchFamily="34" charset="0"/>
        </a:defRPr>
      </a:lvl3pPr>
      <a:lvl4pPr algn="ctr" rtl="0" eaLnBrk="0" fontAlgn="base" hangingPunct="0">
        <a:spcBef>
          <a:spcPct val="0"/>
        </a:spcBef>
        <a:spcAft>
          <a:spcPct val="0"/>
        </a:spcAft>
        <a:defRPr sz="2400">
          <a:solidFill>
            <a:schemeClr val="tx2"/>
          </a:solidFill>
          <a:latin typeface="Arial Rounded MT Bold" pitchFamily="34" charset="0"/>
        </a:defRPr>
      </a:lvl4pPr>
      <a:lvl5pPr algn="ctr" rtl="0" eaLnBrk="0" fontAlgn="base" hangingPunct="0">
        <a:spcBef>
          <a:spcPct val="0"/>
        </a:spcBef>
        <a:spcAft>
          <a:spcPct val="0"/>
        </a:spcAft>
        <a:defRPr sz="2400">
          <a:solidFill>
            <a:schemeClr val="tx2"/>
          </a:solidFill>
          <a:latin typeface="Arial Rounded MT Bold" pitchFamily="34" charset="0"/>
        </a:defRPr>
      </a:lvl5pPr>
      <a:lvl6pPr marL="457200" algn="ctr" rtl="0" fontAlgn="base">
        <a:spcBef>
          <a:spcPct val="0"/>
        </a:spcBef>
        <a:spcAft>
          <a:spcPct val="0"/>
        </a:spcAft>
        <a:defRPr sz="2400">
          <a:solidFill>
            <a:schemeClr val="tx2"/>
          </a:solidFill>
          <a:latin typeface="Arial Rounded MT Bold" pitchFamily="34" charset="0"/>
        </a:defRPr>
      </a:lvl6pPr>
      <a:lvl7pPr marL="914400" algn="ctr" rtl="0" fontAlgn="base">
        <a:spcBef>
          <a:spcPct val="0"/>
        </a:spcBef>
        <a:spcAft>
          <a:spcPct val="0"/>
        </a:spcAft>
        <a:defRPr sz="2400">
          <a:solidFill>
            <a:schemeClr val="tx2"/>
          </a:solidFill>
          <a:latin typeface="Arial Rounded MT Bold" pitchFamily="34" charset="0"/>
        </a:defRPr>
      </a:lvl7pPr>
      <a:lvl8pPr marL="1371600" algn="ctr" rtl="0" fontAlgn="base">
        <a:spcBef>
          <a:spcPct val="0"/>
        </a:spcBef>
        <a:spcAft>
          <a:spcPct val="0"/>
        </a:spcAft>
        <a:defRPr sz="2400">
          <a:solidFill>
            <a:schemeClr val="tx2"/>
          </a:solidFill>
          <a:latin typeface="Arial Rounded MT Bold" pitchFamily="34" charset="0"/>
        </a:defRPr>
      </a:lvl8pPr>
      <a:lvl9pPr marL="1828800" algn="ctr" rtl="0" fontAlgn="base">
        <a:spcBef>
          <a:spcPct val="0"/>
        </a:spcBef>
        <a:spcAft>
          <a:spcPct val="0"/>
        </a:spcAft>
        <a:defRPr sz="2400">
          <a:solidFill>
            <a:schemeClr val="tx2"/>
          </a:solidFill>
          <a:latin typeface="Arial Rounded MT Bold" pitchFamily="34" charset="0"/>
        </a:defRPr>
      </a:lvl9pPr>
    </p:titleStyle>
    <p:bodyStyle>
      <a:lvl1pPr marL="342900" indent="-342900" algn="l" rtl="0" eaLnBrk="0" fontAlgn="base" hangingPunct="0">
        <a:lnSpc>
          <a:spcPct val="115000"/>
        </a:lnSpc>
        <a:spcBef>
          <a:spcPct val="50000"/>
        </a:spcBef>
        <a:spcAft>
          <a:spcPct val="0"/>
        </a:spcAft>
        <a:buChar char="•"/>
        <a:defRPr sz="2000">
          <a:solidFill>
            <a:schemeClr val="tx1"/>
          </a:solidFill>
          <a:latin typeface="Gill Sans MT"/>
          <a:ea typeface="+mn-ea"/>
          <a:cs typeface="+mn-cs"/>
        </a:defRPr>
      </a:lvl1pPr>
      <a:lvl2pPr marL="742950" indent="-285750" algn="l" rtl="0" eaLnBrk="0" fontAlgn="base" hangingPunct="0">
        <a:lnSpc>
          <a:spcPct val="115000"/>
        </a:lnSpc>
        <a:spcBef>
          <a:spcPct val="50000"/>
        </a:spcBef>
        <a:spcAft>
          <a:spcPct val="0"/>
        </a:spcAft>
        <a:buChar char="–"/>
        <a:defRPr sz="2000">
          <a:solidFill>
            <a:schemeClr val="accent2"/>
          </a:solidFill>
          <a:latin typeface="Gill Sans MT"/>
        </a:defRPr>
      </a:lvl2pPr>
      <a:lvl3pPr marL="1143000" indent="-228600" algn="l" rtl="0" eaLnBrk="0" fontAlgn="base" hangingPunct="0">
        <a:lnSpc>
          <a:spcPct val="115000"/>
        </a:lnSpc>
        <a:spcBef>
          <a:spcPct val="50000"/>
        </a:spcBef>
        <a:spcAft>
          <a:spcPct val="0"/>
        </a:spcAft>
        <a:buChar char="•"/>
        <a:defRPr sz="2000">
          <a:solidFill>
            <a:schemeClr val="tx1"/>
          </a:solidFill>
          <a:latin typeface="Gill Sans MT"/>
        </a:defRPr>
      </a:lvl3pPr>
      <a:lvl4pPr marL="1600200" indent="-228600" algn="l" rtl="0" eaLnBrk="0" fontAlgn="base" hangingPunct="0">
        <a:lnSpc>
          <a:spcPct val="115000"/>
        </a:lnSpc>
        <a:spcBef>
          <a:spcPct val="50000"/>
        </a:spcBef>
        <a:spcAft>
          <a:spcPct val="0"/>
        </a:spcAft>
        <a:defRPr>
          <a:solidFill>
            <a:schemeClr val="tx1"/>
          </a:solidFill>
          <a:latin typeface="Gill Sans MT"/>
        </a:defRPr>
      </a:lvl4pPr>
      <a:lvl5pPr marL="2057400" indent="-228600" algn="l" rtl="0" eaLnBrk="0" fontAlgn="base" hangingPunct="0">
        <a:lnSpc>
          <a:spcPct val="115000"/>
        </a:lnSpc>
        <a:spcBef>
          <a:spcPct val="50000"/>
        </a:spcBef>
        <a:spcAft>
          <a:spcPct val="0"/>
        </a:spcAft>
        <a:buChar char="»"/>
        <a:defRPr>
          <a:solidFill>
            <a:schemeClr val="tx1"/>
          </a:solidFill>
          <a:latin typeface="Gill Sans MT"/>
        </a:defRPr>
      </a:lvl5pPr>
      <a:lvl6pPr marL="2514600" indent="-228600" algn="l" rtl="0" fontAlgn="base">
        <a:lnSpc>
          <a:spcPct val="115000"/>
        </a:lnSpc>
        <a:spcBef>
          <a:spcPct val="50000"/>
        </a:spcBef>
        <a:spcAft>
          <a:spcPct val="0"/>
        </a:spcAft>
        <a:buChar char="»"/>
        <a:defRPr>
          <a:solidFill>
            <a:schemeClr val="tx1"/>
          </a:solidFill>
          <a:latin typeface="+mn-lt"/>
        </a:defRPr>
      </a:lvl6pPr>
      <a:lvl7pPr marL="2971800" indent="-228600" algn="l" rtl="0" fontAlgn="base">
        <a:lnSpc>
          <a:spcPct val="115000"/>
        </a:lnSpc>
        <a:spcBef>
          <a:spcPct val="50000"/>
        </a:spcBef>
        <a:spcAft>
          <a:spcPct val="0"/>
        </a:spcAft>
        <a:buChar char="»"/>
        <a:defRPr>
          <a:solidFill>
            <a:schemeClr val="tx1"/>
          </a:solidFill>
          <a:latin typeface="+mn-lt"/>
        </a:defRPr>
      </a:lvl7pPr>
      <a:lvl8pPr marL="3429000" indent="-228600" algn="l" rtl="0" fontAlgn="base">
        <a:lnSpc>
          <a:spcPct val="115000"/>
        </a:lnSpc>
        <a:spcBef>
          <a:spcPct val="50000"/>
        </a:spcBef>
        <a:spcAft>
          <a:spcPct val="0"/>
        </a:spcAft>
        <a:buChar char="»"/>
        <a:defRPr>
          <a:solidFill>
            <a:schemeClr val="tx1"/>
          </a:solidFill>
          <a:latin typeface="+mn-lt"/>
        </a:defRPr>
      </a:lvl8pPr>
      <a:lvl9pPr marL="3886200" indent="-228600" algn="l" rtl="0" fontAlgn="base">
        <a:lnSpc>
          <a:spcPct val="115000"/>
        </a:lnSpc>
        <a:spcBef>
          <a:spcPct val="5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4"/>
          <p:cNvGrpSpPr>
            <a:grpSpLocks/>
          </p:cNvGrpSpPr>
          <p:nvPr userDrawn="1"/>
        </p:nvGrpSpPr>
        <p:grpSpPr bwMode="auto">
          <a:xfrm>
            <a:off x="17463" y="53976"/>
            <a:ext cx="1752600" cy="1143000"/>
            <a:chOff x="0" y="48"/>
            <a:chExt cx="1104" cy="720"/>
          </a:xfrm>
        </p:grpSpPr>
        <p:grpSp>
          <p:nvGrpSpPr>
            <p:cNvPr id="3" name="Group 12"/>
            <p:cNvGrpSpPr>
              <a:grpSpLocks/>
            </p:cNvGrpSpPr>
            <p:nvPr userDrawn="1"/>
          </p:nvGrpSpPr>
          <p:grpSpPr bwMode="auto">
            <a:xfrm>
              <a:off x="0" y="48"/>
              <a:ext cx="1104" cy="720"/>
              <a:chOff x="0" y="0"/>
              <a:chExt cx="1104" cy="720"/>
            </a:xfrm>
          </p:grpSpPr>
          <p:grpSp>
            <p:nvGrpSpPr>
              <p:cNvPr id="4" name="Group 6"/>
              <p:cNvGrpSpPr>
                <a:grpSpLocks/>
              </p:cNvGrpSpPr>
              <p:nvPr userDrawn="1"/>
            </p:nvGrpSpPr>
            <p:grpSpPr bwMode="auto">
              <a:xfrm>
                <a:off x="0" y="0"/>
                <a:ext cx="1104" cy="720"/>
                <a:chOff x="1344" y="1776"/>
                <a:chExt cx="3408" cy="1392"/>
              </a:xfrm>
            </p:grpSpPr>
            <p:pic>
              <p:nvPicPr>
                <p:cNvPr id="5133" name="Picture 4"/>
                <p:cNvPicPr>
                  <a:picLocks noChangeAspect="1" noChangeArrowheads="1"/>
                </p:cNvPicPr>
                <p:nvPr userDrawn="1"/>
              </p:nvPicPr>
              <p:blipFill>
                <a:blip r:embed="rId14" cstate="screen"/>
                <a:srcRect l="16667" t="28572" r="13725" b="25397"/>
                <a:stretch>
                  <a:fillRect/>
                </a:stretch>
              </p:blipFill>
              <p:spPr bwMode="auto">
                <a:xfrm>
                  <a:off x="1344" y="1776"/>
                  <a:ext cx="3408" cy="1392"/>
                </a:xfrm>
                <a:prstGeom prst="rect">
                  <a:avLst/>
                </a:prstGeom>
                <a:noFill/>
                <a:ln w="9525">
                  <a:noFill/>
                  <a:miter lim="800000"/>
                  <a:headEnd/>
                  <a:tailEnd/>
                </a:ln>
              </p:spPr>
            </p:pic>
            <p:sp>
              <p:nvSpPr>
                <p:cNvPr id="120837" name="Rectangle 5"/>
                <p:cNvSpPr>
                  <a:spLocks noChangeArrowheads="1"/>
                </p:cNvSpPr>
                <p:nvPr userDrawn="1"/>
              </p:nvSpPr>
              <p:spPr bwMode="auto">
                <a:xfrm>
                  <a:off x="3119" y="1919"/>
                  <a:ext cx="1297" cy="385"/>
                </a:xfrm>
                <a:prstGeom prst="rect">
                  <a:avLst/>
                </a:prstGeom>
                <a:solidFill>
                  <a:schemeClr val="bg1"/>
                </a:solidFill>
                <a:ln w="9525">
                  <a:noFill/>
                  <a:miter lim="800000"/>
                  <a:headEnd/>
                  <a:tailEnd/>
                </a:ln>
                <a:effectLst/>
              </p:spPr>
              <p:txBody>
                <a:bodyPr wrap="none" anchor="ctr"/>
                <a:lstStyle/>
                <a:p>
                  <a:pPr>
                    <a:lnSpc>
                      <a:spcPct val="120000"/>
                    </a:lnSpc>
                    <a:defRPr/>
                  </a:pPr>
                  <a:endParaRPr lang="en-US" sz="2000" dirty="0">
                    <a:solidFill>
                      <a:srgbClr val="000000"/>
                    </a:solidFill>
                    <a:latin typeface="Gill Sans MT"/>
                  </a:endParaRPr>
                </a:p>
              </p:txBody>
            </p:sp>
          </p:grpSp>
          <p:sp>
            <p:nvSpPr>
              <p:cNvPr id="120842" name="Freeform 10"/>
              <p:cNvSpPr>
                <a:spLocks/>
              </p:cNvSpPr>
              <p:nvPr userDrawn="1"/>
            </p:nvSpPr>
            <p:spPr bwMode="auto">
              <a:xfrm>
                <a:off x="14" y="96"/>
                <a:ext cx="536" cy="417"/>
              </a:xfrm>
              <a:custGeom>
                <a:avLst/>
                <a:gdLst/>
                <a:ahLst/>
                <a:cxnLst>
                  <a:cxn ang="0">
                    <a:pos x="16" y="21"/>
                  </a:cxn>
                  <a:cxn ang="0">
                    <a:pos x="38" y="3"/>
                  </a:cxn>
                  <a:cxn ang="0">
                    <a:pos x="100" y="20"/>
                  </a:cxn>
                  <a:cxn ang="0">
                    <a:pos x="129" y="14"/>
                  </a:cxn>
                  <a:cxn ang="0">
                    <a:pos x="153" y="0"/>
                  </a:cxn>
                  <a:cxn ang="0">
                    <a:pos x="155" y="3"/>
                  </a:cxn>
                  <a:cxn ang="0">
                    <a:pos x="158" y="5"/>
                  </a:cxn>
                  <a:cxn ang="0">
                    <a:pos x="171" y="31"/>
                  </a:cxn>
                  <a:cxn ang="0">
                    <a:pos x="177" y="42"/>
                  </a:cxn>
                  <a:cxn ang="0">
                    <a:pos x="183" y="50"/>
                  </a:cxn>
                  <a:cxn ang="0">
                    <a:pos x="185" y="57"/>
                  </a:cxn>
                  <a:cxn ang="0">
                    <a:pos x="194" y="63"/>
                  </a:cxn>
                  <a:cxn ang="0">
                    <a:pos x="207" y="80"/>
                  </a:cxn>
                  <a:cxn ang="0">
                    <a:pos x="218" y="89"/>
                  </a:cxn>
                  <a:cxn ang="0">
                    <a:pos x="236" y="108"/>
                  </a:cxn>
                  <a:cxn ang="0">
                    <a:pos x="248" y="115"/>
                  </a:cxn>
                  <a:cxn ang="0">
                    <a:pos x="266" y="140"/>
                  </a:cxn>
                  <a:cxn ang="0">
                    <a:pos x="278" y="151"/>
                  </a:cxn>
                  <a:cxn ang="0">
                    <a:pos x="290" y="167"/>
                  </a:cxn>
                  <a:cxn ang="0">
                    <a:pos x="296" y="171"/>
                  </a:cxn>
                  <a:cxn ang="0">
                    <a:pos x="320" y="194"/>
                  </a:cxn>
                  <a:cxn ang="0">
                    <a:pos x="333" y="210"/>
                  </a:cxn>
                  <a:cxn ang="0">
                    <a:pos x="351" y="228"/>
                  </a:cxn>
                  <a:cxn ang="0">
                    <a:pos x="362" y="242"/>
                  </a:cxn>
                  <a:cxn ang="0">
                    <a:pos x="371" y="260"/>
                  </a:cxn>
                  <a:cxn ang="0">
                    <a:pos x="381" y="277"/>
                  </a:cxn>
                  <a:cxn ang="0">
                    <a:pos x="392" y="287"/>
                  </a:cxn>
                  <a:cxn ang="0">
                    <a:pos x="399" y="295"/>
                  </a:cxn>
                  <a:cxn ang="0">
                    <a:pos x="410" y="309"/>
                  </a:cxn>
                  <a:cxn ang="0">
                    <a:pos x="446" y="344"/>
                  </a:cxn>
                  <a:cxn ang="0">
                    <a:pos x="471" y="363"/>
                  </a:cxn>
                  <a:cxn ang="0">
                    <a:pos x="485" y="374"/>
                  </a:cxn>
                  <a:cxn ang="0">
                    <a:pos x="494" y="379"/>
                  </a:cxn>
                  <a:cxn ang="0">
                    <a:pos x="506" y="387"/>
                  </a:cxn>
                  <a:cxn ang="0">
                    <a:pos x="518" y="393"/>
                  </a:cxn>
                  <a:cxn ang="0">
                    <a:pos x="525" y="402"/>
                  </a:cxn>
                  <a:cxn ang="0">
                    <a:pos x="530" y="409"/>
                  </a:cxn>
                  <a:cxn ang="0">
                    <a:pos x="536" y="413"/>
                  </a:cxn>
                  <a:cxn ang="0">
                    <a:pos x="519" y="413"/>
                  </a:cxn>
                  <a:cxn ang="0">
                    <a:pos x="498" y="402"/>
                  </a:cxn>
                  <a:cxn ang="0">
                    <a:pos x="483" y="395"/>
                  </a:cxn>
                  <a:cxn ang="0">
                    <a:pos x="464" y="387"/>
                  </a:cxn>
                  <a:cxn ang="0">
                    <a:pos x="455" y="384"/>
                  </a:cxn>
                  <a:cxn ang="0">
                    <a:pos x="426" y="372"/>
                  </a:cxn>
                  <a:cxn ang="0">
                    <a:pos x="414" y="366"/>
                  </a:cxn>
                  <a:cxn ang="0">
                    <a:pos x="388" y="361"/>
                  </a:cxn>
                  <a:cxn ang="0">
                    <a:pos x="360" y="355"/>
                  </a:cxn>
                  <a:cxn ang="0">
                    <a:pos x="346" y="353"/>
                  </a:cxn>
                  <a:cxn ang="0">
                    <a:pos x="272" y="345"/>
                  </a:cxn>
                  <a:cxn ang="0">
                    <a:pos x="191" y="336"/>
                  </a:cxn>
                  <a:cxn ang="0">
                    <a:pos x="134" y="330"/>
                  </a:cxn>
                  <a:cxn ang="0">
                    <a:pos x="96" y="325"/>
                  </a:cxn>
                  <a:cxn ang="0">
                    <a:pos x="48" y="320"/>
                  </a:cxn>
                  <a:cxn ang="0">
                    <a:pos x="10" y="318"/>
                  </a:cxn>
                  <a:cxn ang="0">
                    <a:pos x="9" y="306"/>
                  </a:cxn>
                  <a:cxn ang="0">
                    <a:pos x="0" y="282"/>
                  </a:cxn>
                  <a:cxn ang="0">
                    <a:pos x="8" y="259"/>
                  </a:cxn>
                  <a:cxn ang="0">
                    <a:pos x="15" y="126"/>
                  </a:cxn>
                  <a:cxn ang="0">
                    <a:pos x="16" y="45"/>
                  </a:cxn>
                  <a:cxn ang="0">
                    <a:pos x="16" y="21"/>
                  </a:cxn>
                </a:cxnLst>
                <a:rect l="0" t="0" r="r" b="b"/>
                <a:pathLst>
                  <a:path w="536" h="417">
                    <a:moveTo>
                      <a:pt x="16" y="21"/>
                    </a:moveTo>
                    <a:cubicBezTo>
                      <a:pt x="20" y="9"/>
                      <a:pt x="28" y="7"/>
                      <a:pt x="38" y="3"/>
                    </a:cubicBezTo>
                    <a:cubicBezTo>
                      <a:pt x="61" y="6"/>
                      <a:pt x="76" y="18"/>
                      <a:pt x="100" y="20"/>
                    </a:cubicBezTo>
                    <a:cubicBezTo>
                      <a:pt x="119" y="19"/>
                      <a:pt x="115" y="16"/>
                      <a:pt x="129" y="14"/>
                    </a:cubicBezTo>
                    <a:cubicBezTo>
                      <a:pt x="139" y="11"/>
                      <a:pt x="145" y="6"/>
                      <a:pt x="153" y="0"/>
                    </a:cubicBezTo>
                    <a:cubicBezTo>
                      <a:pt x="154" y="1"/>
                      <a:pt x="154" y="2"/>
                      <a:pt x="155" y="3"/>
                    </a:cubicBezTo>
                    <a:cubicBezTo>
                      <a:pt x="156" y="4"/>
                      <a:pt x="157" y="4"/>
                      <a:pt x="158" y="5"/>
                    </a:cubicBezTo>
                    <a:cubicBezTo>
                      <a:pt x="164" y="13"/>
                      <a:pt x="163" y="25"/>
                      <a:pt x="171" y="31"/>
                    </a:cubicBezTo>
                    <a:cubicBezTo>
                      <a:pt x="172" y="36"/>
                      <a:pt x="172" y="40"/>
                      <a:pt x="177" y="42"/>
                    </a:cubicBezTo>
                    <a:cubicBezTo>
                      <a:pt x="179" y="46"/>
                      <a:pt x="179" y="48"/>
                      <a:pt x="183" y="50"/>
                    </a:cubicBezTo>
                    <a:lnTo>
                      <a:pt x="185" y="57"/>
                    </a:lnTo>
                    <a:cubicBezTo>
                      <a:pt x="188" y="60"/>
                      <a:pt x="194" y="63"/>
                      <a:pt x="194" y="63"/>
                    </a:cubicBezTo>
                    <a:cubicBezTo>
                      <a:pt x="196" y="69"/>
                      <a:pt x="202" y="76"/>
                      <a:pt x="207" y="80"/>
                    </a:cubicBezTo>
                    <a:cubicBezTo>
                      <a:pt x="209" y="84"/>
                      <a:pt x="214" y="86"/>
                      <a:pt x="218" y="89"/>
                    </a:cubicBezTo>
                    <a:cubicBezTo>
                      <a:pt x="223" y="96"/>
                      <a:pt x="227" y="106"/>
                      <a:pt x="236" y="108"/>
                    </a:cubicBezTo>
                    <a:cubicBezTo>
                      <a:pt x="240" y="111"/>
                      <a:pt x="244" y="114"/>
                      <a:pt x="248" y="115"/>
                    </a:cubicBezTo>
                    <a:cubicBezTo>
                      <a:pt x="250" y="124"/>
                      <a:pt x="257" y="137"/>
                      <a:pt x="266" y="140"/>
                    </a:cubicBezTo>
                    <a:cubicBezTo>
                      <a:pt x="269" y="144"/>
                      <a:pt x="274" y="149"/>
                      <a:pt x="278" y="151"/>
                    </a:cubicBezTo>
                    <a:cubicBezTo>
                      <a:pt x="282" y="157"/>
                      <a:pt x="286" y="161"/>
                      <a:pt x="290" y="167"/>
                    </a:cubicBezTo>
                    <a:cubicBezTo>
                      <a:pt x="291" y="169"/>
                      <a:pt x="296" y="171"/>
                      <a:pt x="296" y="171"/>
                    </a:cubicBezTo>
                    <a:cubicBezTo>
                      <a:pt x="299" y="176"/>
                      <a:pt x="315" y="192"/>
                      <a:pt x="320" y="194"/>
                    </a:cubicBezTo>
                    <a:cubicBezTo>
                      <a:pt x="322" y="200"/>
                      <a:pt x="327" y="208"/>
                      <a:pt x="333" y="210"/>
                    </a:cubicBezTo>
                    <a:cubicBezTo>
                      <a:pt x="336" y="215"/>
                      <a:pt x="345" y="226"/>
                      <a:pt x="351" y="228"/>
                    </a:cubicBezTo>
                    <a:cubicBezTo>
                      <a:pt x="354" y="232"/>
                      <a:pt x="358" y="239"/>
                      <a:pt x="362" y="242"/>
                    </a:cubicBezTo>
                    <a:cubicBezTo>
                      <a:pt x="364" y="249"/>
                      <a:pt x="365" y="256"/>
                      <a:pt x="371" y="260"/>
                    </a:cubicBezTo>
                    <a:cubicBezTo>
                      <a:pt x="373" y="265"/>
                      <a:pt x="377" y="274"/>
                      <a:pt x="381" y="277"/>
                    </a:cubicBezTo>
                    <a:cubicBezTo>
                      <a:pt x="382" y="282"/>
                      <a:pt x="392" y="287"/>
                      <a:pt x="392" y="287"/>
                    </a:cubicBezTo>
                    <a:cubicBezTo>
                      <a:pt x="397" y="294"/>
                      <a:pt x="394" y="292"/>
                      <a:pt x="399" y="295"/>
                    </a:cubicBezTo>
                    <a:cubicBezTo>
                      <a:pt x="401" y="301"/>
                      <a:pt x="404" y="307"/>
                      <a:pt x="410" y="309"/>
                    </a:cubicBezTo>
                    <a:cubicBezTo>
                      <a:pt x="421" y="320"/>
                      <a:pt x="430" y="339"/>
                      <a:pt x="446" y="344"/>
                    </a:cubicBezTo>
                    <a:cubicBezTo>
                      <a:pt x="452" y="353"/>
                      <a:pt x="460" y="359"/>
                      <a:pt x="471" y="363"/>
                    </a:cubicBezTo>
                    <a:cubicBezTo>
                      <a:pt x="474" y="367"/>
                      <a:pt x="480" y="371"/>
                      <a:pt x="485" y="374"/>
                    </a:cubicBezTo>
                    <a:cubicBezTo>
                      <a:pt x="488" y="376"/>
                      <a:pt x="494" y="379"/>
                      <a:pt x="494" y="379"/>
                    </a:cubicBezTo>
                    <a:cubicBezTo>
                      <a:pt x="496" y="383"/>
                      <a:pt x="506" y="387"/>
                      <a:pt x="506" y="387"/>
                    </a:cubicBezTo>
                    <a:cubicBezTo>
                      <a:pt x="509" y="390"/>
                      <a:pt x="518" y="393"/>
                      <a:pt x="518" y="393"/>
                    </a:cubicBezTo>
                    <a:cubicBezTo>
                      <a:pt x="523" y="400"/>
                      <a:pt x="520" y="397"/>
                      <a:pt x="525" y="402"/>
                    </a:cubicBezTo>
                    <a:cubicBezTo>
                      <a:pt x="528" y="412"/>
                      <a:pt x="525" y="406"/>
                      <a:pt x="530" y="409"/>
                    </a:cubicBezTo>
                    <a:cubicBezTo>
                      <a:pt x="532" y="410"/>
                      <a:pt x="536" y="413"/>
                      <a:pt x="536" y="413"/>
                    </a:cubicBezTo>
                    <a:cubicBezTo>
                      <a:pt x="531" y="417"/>
                      <a:pt x="525" y="415"/>
                      <a:pt x="519" y="413"/>
                    </a:cubicBezTo>
                    <a:cubicBezTo>
                      <a:pt x="517" y="407"/>
                      <a:pt x="503" y="406"/>
                      <a:pt x="498" y="402"/>
                    </a:cubicBezTo>
                    <a:cubicBezTo>
                      <a:pt x="495" y="397"/>
                      <a:pt x="488" y="396"/>
                      <a:pt x="483" y="395"/>
                    </a:cubicBezTo>
                    <a:cubicBezTo>
                      <a:pt x="477" y="392"/>
                      <a:pt x="470" y="390"/>
                      <a:pt x="464" y="387"/>
                    </a:cubicBezTo>
                    <a:cubicBezTo>
                      <a:pt x="461" y="386"/>
                      <a:pt x="455" y="384"/>
                      <a:pt x="455" y="384"/>
                    </a:cubicBezTo>
                    <a:cubicBezTo>
                      <a:pt x="450" y="376"/>
                      <a:pt x="434" y="374"/>
                      <a:pt x="426" y="372"/>
                    </a:cubicBezTo>
                    <a:cubicBezTo>
                      <a:pt x="422" y="371"/>
                      <a:pt x="418" y="368"/>
                      <a:pt x="414" y="366"/>
                    </a:cubicBezTo>
                    <a:cubicBezTo>
                      <a:pt x="406" y="362"/>
                      <a:pt x="396" y="362"/>
                      <a:pt x="388" y="361"/>
                    </a:cubicBezTo>
                    <a:cubicBezTo>
                      <a:pt x="379" y="359"/>
                      <a:pt x="370" y="356"/>
                      <a:pt x="360" y="355"/>
                    </a:cubicBezTo>
                    <a:cubicBezTo>
                      <a:pt x="355" y="354"/>
                      <a:pt x="346" y="353"/>
                      <a:pt x="346" y="353"/>
                    </a:cubicBezTo>
                    <a:cubicBezTo>
                      <a:pt x="323" y="345"/>
                      <a:pt x="296" y="347"/>
                      <a:pt x="272" y="345"/>
                    </a:cubicBezTo>
                    <a:cubicBezTo>
                      <a:pt x="245" y="336"/>
                      <a:pt x="220" y="337"/>
                      <a:pt x="191" y="336"/>
                    </a:cubicBezTo>
                    <a:cubicBezTo>
                      <a:pt x="172" y="334"/>
                      <a:pt x="153" y="333"/>
                      <a:pt x="134" y="330"/>
                    </a:cubicBezTo>
                    <a:cubicBezTo>
                      <a:pt x="120" y="325"/>
                      <a:pt x="113" y="326"/>
                      <a:pt x="96" y="325"/>
                    </a:cubicBezTo>
                    <a:cubicBezTo>
                      <a:pt x="80" y="323"/>
                      <a:pt x="64" y="322"/>
                      <a:pt x="48" y="320"/>
                    </a:cubicBezTo>
                    <a:cubicBezTo>
                      <a:pt x="36" y="316"/>
                      <a:pt x="22" y="322"/>
                      <a:pt x="10" y="318"/>
                    </a:cubicBezTo>
                    <a:cubicBezTo>
                      <a:pt x="6" y="317"/>
                      <a:pt x="10" y="310"/>
                      <a:pt x="9" y="306"/>
                    </a:cubicBezTo>
                    <a:cubicBezTo>
                      <a:pt x="8" y="299"/>
                      <a:pt x="4" y="288"/>
                      <a:pt x="0" y="282"/>
                    </a:cubicBezTo>
                    <a:cubicBezTo>
                      <a:pt x="2" y="274"/>
                      <a:pt x="6" y="267"/>
                      <a:pt x="8" y="259"/>
                    </a:cubicBezTo>
                    <a:cubicBezTo>
                      <a:pt x="9" y="215"/>
                      <a:pt x="8" y="170"/>
                      <a:pt x="15" y="126"/>
                    </a:cubicBezTo>
                    <a:cubicBezTo>
                      <a:pt x="15" y="99"/>
                      <a:pt x="16" y="72"/>
                      <a:pt x="16" y="45"/>
                    </a:cubicBezTo>
                    <a:cubicBezTo>
                      <a:pt x="16" y="20"/>
                      <a:pt x="11" y="11"/>
                      <a:pt x="16" y="21"/>
                    </a:cubicBezTo>
                    <a:close/>
                  </a:path>
                </a:pathLst>
              </a:custGeom>
              <a:gradFill rotWithShape="1">
                <a:gsLst>
                  <a:gs pos="0">
                    <a:srgbClr val="996600"/>
                  </a:gs>
                  <a:gs pos="100000">
                    <a:srgbClr val="996600">
                      <a:gamma/>
                      <a:shade val="46275"/>
                      <a:invGamma/>
                      <a:alpha val="0"/>
                    </a:srgbClr>
                  </a:gs>
                </a:gsLst>
                <a:lin ang="5400000" scaled="1"/>
              </a:gradFill>
              <a:ln w="6350" cmpd="sng">
                <a:solidFill>
                  <a:schemeClr val="tx1"/>
                </a:solidFill>
                <a:round/>
                <a:headEnd/>
                <a:tailEnd/>
              </a:ln>
              <a:effectLst/>
            </p:spPr>
            <p:txBody>
              <a:bodyPr/>
              <a:lstStyle/>
              <a:p>
                <a:pPr>
                  <a:lnSpc>
                    <a:spcPct val="120000"/>
                  </a:lnSpc>
                  <a:defRPr/>
                </a:pPr>
                <a:endParaRPr lang="en-US" sz="2000" dirty="0">
                  <a:solidFill>
                    <a:srgbClr val="000000"/>
                  </a:solidFill>
                  <a:latin typeface="Gill Sans MT"/>
                </a:endParaRPr>
              </a:p>
            </p:txBody>
          </p:sp>
          <p:sp>
            <p:nvSpPr>
              <p:cNvPr id="120843" name="Freeform 11"/>
              <p:cNvSpPr>
                <a:spLocks/>
              </p:cNvSpPr>
              <p:nvPr userDrawn="1"/>
            </p:nvSpPr>
            <p:spPr bwMode="auto">
              <a:xfrm>
                <a:off x="735" y="541"/>
                <a:ext cx="141" cy="50"/>
              </a:xfrm>
              <a:custGeom>
                <a:avLst/>
                <a:gdLst/>
                <a:ahLst/>
                <a:cxnLst>
                  <a:cxn ang="0">
                    <a:pos x="4" y="6"/>
                  </a:cxn>
                  <a:cxn ang="0">
                    <a:pos x="22" y="0"/>
                  </a:cxn>
                  <a:cxn ang="0">
                    <a:pos x="62" y="6"/>
                  </a:cxn>
                  <a:cxn ang="0">
                    <a:pos x="79" y="12"/>
                  </a:cxn>
                  <a:cxn ang="0">
                    <a:pos x="95" y="19"/>
                  </a:cxn>
                  <a:cxn ang="0">
                    <a:pos x="130" y="37"/>
                  </a:cxn>
                  <a:cxn ang="0">
                    <a:pos x="141" y="43"/>
                  </a:cxn>
                  <a:cxn ang="0">
                    <a:pos x="97" y="39"/>
                  </a:cxn>
                  <a:cxn ang="0">
                    <a:pos x="91" y="35"/>
                  </a:cxn>
                  <a:cxn ang="0">
                    <a:pos x="46" y="22"/>
                  </a:cxn>
                  <a:cxn ang="0">
                    <a:pos x="7" y="9"/>
                  </a:cxn>
                  <a:cxn ang="0">
                    <a:pos x="4" y="6"/>
                  </a:cxn>
                </a:cxnLst>
                <a:rect l="0" t="0" r="r" b="b"/>
                <a:pathLst>
                  <a:path w="141" h="50">
                    <a:moveTo>
                      <a:pt x="4" y="6"/>
                    </a:moveTo>
                    <a:cubicBezTo>
                      <a:pt x="10" y="4"/>
                      <a:pt x="16" y="1"/>
                      <a:pt x="22" y="0"/>
                    </a:cubicBezTo>
                    <a:cubicBezTo>
                      <a:pt x="39" y="1"/>
                      <a:pt x="48" y="1"/>
                      <a:pt x="62" y="6"/>
                    </a:cubicBezTo>
                    <a:cubicBezTo>
                      <a:pt x="68" y="8"/>
                      <a:pt x="79" y="12"/>
                      <a:pt x="79" y="12"/>
                    </a:cubicBezTo>
                    <a:cubicBezTo>
                      <a:pt x="83" y="16"/>
                      <a:pt x="89" y="18"/>
                      <a:pt x="95" y="19"/>
                    </a:cubicBezTo>
                    <a:cubicBezTo>
                      <a:pt x="106" y="26"/>
                      <a:pt x="119" y="30"/>
                      <a:pt x="130" y="37"/>
                    </a:cubicBezTo>
                    <a:cubicBezTo>
                      <a:pt x="132" y="42"/>
                      <a:pt x="136" y="42"/>
                      <a:pt x="141" y="43"/>
                    </a:cubicBezTo>
                    <a:cubicBezTo>
                      <a:pt x="127" y="50"/>
                      <a:pt x="110" y="47"/>
                      <a:pt x="97" y="39"/>
                    </a:cubicBezTo>
                    <a:cubicBezTo>
                      <a:pt x="95" y="38"/>
                      <a:pt x="93" y="36"/>
                      <a:pt x="91" y="35"/>
                    </a:cubicBezTo>
                    <a:cubicBezTo>
                      <a:pt x="76" y="30"/>
                      <a:pt x="61" y="26"/>
                      <a:pt x="46" y="22"/>
                    </a:cubicBezTo>
                    <a:cubicBezTo>
                      <a:pt x="33" y="18"/>
                      <a:pt x="21" y="11"/>
                      <a:pt x="7" y="9"/>
                    </a:cubicBezTo>
                    <a:cubicBezTo>
                      <a:pt x="0" y="4"/>
                      <a:pt x="11" y="6"/>
                      <a:pt x="4" y="6"/>
                    </a:cubicBezTo>
                    <a:close/>
                  </a:path>
                </a:pathLst>
              </a:custGeom>
              <a:gradFill rotWithShape="1">
                <a:gsLst>
                  <a:gs pos="0">
                    <a:srgbClr val="996600"/>
                  </a:gs>
                  <a:gs pos="100000">
                    <a:srgbClr val="996600">
                      <a:gamma/>
                      <a:shade val="46275"/>
                      <a:invGamma/>
                      <a:alpha val="0"/>
                    </a:srgbClr>
                  </a:gs>
                </a:gsLst>
                <a:lin ang="5400000" scaled="1"/>
              </a:gradFill>
              <a:ln w="9525" cmpd="sng">
                <a:solidFill>
                  <a:schemeClr val="tx1"/>
                </a:solidFill>
                <a:round/>
                <a:headEnd/>
                <a:tailEnd/>
              </a:ln>
              <a:effectLst/>
            </p:spPr>
            <p:txBody>
              <a:bodyPr/>
              <a:lstStyle/>
              <a:p>
                <a:pPr>
                  <a:lnSpc>
                    <a:spcPct val="120000"/>
                  </a:lnSpc>
                  <a:defRPr/>
                </a:pPr>
                <a:endParaRPr lang="en-US" sz="2000" dirty="0">
                  <a:solidFill>
                    <a:srgbClr val="000000"/>
                  </a:solidFill>
                  <a:latin typeface="Gill Sans MT"/>
                </a:endParaRPr>
              </a:p>
            </p:txBody>
          </p:sp>
        </p:grpSp>
        <p:sp>
          <p:nvSpPr>
            <p:cNvPr id="120845" name="Rectangle 13"/>
            <p:cNvSpPr>
              <a:spLocks noChangeArrowheads="1"/>
            </p:cNvSpPr>
            <p:nvPr userDrawn="1"/>
          </p:nvSpPr>
          <p:spPr bwMode="auto">
            <a:xfrm>
              <a:off x="432" y="384"/>
              <a:ext cx="192" cy="48"/>
            </a:xfrm>
            <a:prstGeom prst="rect">
              <a:avLst/>
            </a:prstGeom>
            <a:solidFill>
              <a:schemeClr val="bg1"/>
            </a:solidFill>
            <a:ln w="9525">
              <a:noFill/>
              <a:miter lim="800000"/>
              <a:headEnd/>
              <a:tailEnd/>
            </a:ln>
            <a:effectLst/>
          </p:spPr>
          <p:txBody>
            <a:bodyPr wrap="none" anchor="ctr"/>
            <a:lstStyle/>
            <a:p>
              <a:pPr>
                <a:lnSpc>
                  <a:spcPct val="120000"/>
                </a:lnSpc>
                <a:defRPr/>
              </a:pPr>
              <a:endParaRPr lang="en-US" sz="2000" dirty="0">
                <a:solidFill>
                  <a:srgbClr val="000000"/>
                </a:solidFill>
                <a:latin typeface="Gill Sans MT"/>
              </a:endParaRPr>
            </a:p>
          </p:txBody>
        </p:sp>
      </p:grpSp>
      <p:sp>
        <p:nvSpPr>
          <p:cNvPr id="5123" name="Rectangle 2"/>
          <p:cNvSpPr>
            <a:spLocks noGrp="1" noChangeArrowheads="1"/>
          </p:cNvSpPr>
          <p:nvPr>
            <p:ph type="title"/>
          </p:nvPr>
        </p:nvSpPr>
        <p:spPr bwMode="auto">
          <a:xfrm>
            <a:off x="762000" y="-152400"/>
            <a:ext cx="8153400" cy="1143000"/>
          </a:xfrm>
          <a:prstGeom prst="rect">
            <a:avLst/>
          </a:prstGeom>
          <a:noFill/>
          <a:ln w="9525">
            <a:noFill/>
            <a:miter lim="800000"/>
            <a:headEnd/>
            <a:tailEnd/>
          </a:ln>
        </p:spPr>
        <p:txBody>
          <a:bodyPr vert="horz" wrap="square" lIns="91430" tIns="45716" rIns="91430" bIns="45716" numCol="1" anchor="ctr" anchorCtr="0" compatLnSpc="1">
            <a:prstTxWarp prst="textNoShape">
              <a:avLst/>
            </a:prstTxWarp>
          </a:bodyPr>
          <a:lstStyle/>
          <a:p>
            <a:pPr lvl="0"/>
            <a:r>
              <a:rPr lang="en-US" dirty="0" smtClean="0"/>
              <a:t>Click to edit Master title style</a:t>
            </a:r>
          </a:p>
        </p:txBody>
      </p:sp>
      <p:sp>
        <p:nvSpPr>
          <p:cNvPr id="5124" name="Rectangle 3"/>
          <p:cNvSpPr>
            <a:spLocks noGrp="1" noChangeArrowheads="1"/>
          </p:cNvSpPr>
          <p:nvPr>
            <p:ph type="body" idx="1"/>
          </p:nvPr>
        </p:nvSpPr>
        <p:spPr bwMode="auto">
          <a:xfrm>
            <a:off x="685800" y="1524000"/>
            <a:ext cx="7772400" cy="4800600"/>
          </a:xfrm>
          <a:prstGeom prst="rect">
            <a:avLst/>
          </a:prstGeom>
          <a:noFill/>
          <a:ln w="9525">
            <a:noFill/>
            <a:miter lim="800000"/>
            <a:headEnd/>
            <a:tailEnd/>
          </a:ln>
        </p:spPr>
        <p:txBody>
          <a:bodyPr vert="horz" wrap="square" lIns="91430" tIns="45716" rIns="91430" bIns="45716"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20847" name="Line 15"/>
          <p:cNvSpPr>
            <a:spLocks noChangeShapeType="1"/>
          </p:cNvSpPr>
          <p:nvPr userDrawn="1"/>
        </p:nvSpPr>
        <p:spPr bwMode="auto">
          <a:xfrm flipV="1">
            <a:off x="1143000" y="822325"/>
            <a:ext cx="7772400" cy="7938"/>
          </a:xfrm>
          <a:prstGeom prst="line">
            <a:avLst/>
          </a:prstGeom>
          <a:noFill/>
          <a:ln w="38100">
            <a:solidFill>
              <a:srgbClr val="CC9900"/>
            </a:solidFill>
            <a:round/>
            <a:headEnd/>
            <a:tailEnd/>
          </a:ln>
          <a:effectLst/>
        </p:spPr>
        <p:txBody>
          <a:bodyPr/>
          <a:lstStyle/>
          <a:p>
            <a:pPr>
              <a:lnSpc>
                <a:spcPct val="120000"/>
              </a:lnSpc>
              <a:defRPr/>
            </a:pPr>
            <a:endParaRPr lang="en-US" sz="2000" dirty="0">
              <a:solidFill>
                <a:srgbClr val="000000"/>
              </a:solidFill>
              <a:latin typeface="Gill Sans MT"/>
            </a:endParaRPr>
          </a:p>
        </p:txBody>
      </p:sp>
      <p:sp>
        <p:nvSpPr>
          <p:cNvPr id="120848" name="Line 16"/>
          <p:cNvSpPr>
            <a:spLocks noChangeShapeType="1"/>
          </p:cNvSpPr>
          <p:nvPr userDrawn="1"/>
        </p:nvSpPr>
        <p:spPr bwMode="auto">
          <a:xfrm>
            <a:off x="990600" y="776288"/>
            <a:ext cx="7924800" cy="0"/>
          </a:xfrm>
          <a:prstGeom prst="line">
            <a:avLst/>
          </a:prstGeom>
          <a:noFill/>
          <a:ln w="38100">
            <a:solidFill>
              <a:srgbClr val="6699FF"/>
            </a:solidFill>
            <a:round/>
            <a:headEnd/>
            <a:tailEnd/>
          </a:ln>
          <a:effectLst/>
        </p:spPr>
        <p:txBody>
          <a:bodyPr/>
          <a:lstStyle/>
          <a:p>
            <a:pPr>
              <a:lnSpc>
                <a:spcPct val="120000"/>
              </a:lnSpc>
              <a:defRPr/>
            </a:pPr>
            <a:endParaRPr lang="en-US" sz="2000" dirty="0">
              <a:solidFill>
                <a:srgbClr val="000000"/>
              </a:solidFill>
              <a:latin typeface="Gill Sans MT"/>
            </a:endParaRPr>
          </a:p>
        </p:txBody>
      </p:sp>
      <p:sp>
        <p:nvSpPr>
          <p:cNvPr id="120849" name="Line 17"/>
          <p:cNvSpPr>
            <a:spLocks noChangeShapeType="1"/>
          </p:cNvSpPr>
          <p:nvPr userDrawn="1"/>
        </p:nvSpPr>
        <p:spPr bwMode="auto">
          <a:xfrm>
            <a:off x="838200" y="730250"/>
            <a:ext cx="8077200" cy="0"/>
          </a:xfrm>
          <a:prstGeom prst="line">
            <a:avLst/>
          </a:prstGeom>
          <a:noFill/>
          <a:ln w="38100">
            <a:solidFill>
              <a:srgbClr val="008000"/>
            </a:solidFill>
            <a:round/>
            <a:headEnd/>
            <a:tailEnd/>
          </a:ln>
          <a:effectLst/>
        </p:spPr>
        <p:txBody>
          <a:bodyPr/>
          <a:lstStyle/>
          <a:p>
            <a:pPr>
              <a:lnSpc>
                <a:spcPct val="120000"/>
              </a:lnSpc>
              <a:defRPr/>
            </a:pPr>
            <a:endParaRPr lang="en-US" sz="2000" dirty="0">
              <a:solidFill>
                <a:srgbClr val="000000"/>
              </a:solidFill>
              <a:latin typeface="Gill Sans MT"/>
            </a:endParaRPr>
          </a:p>
        </p:txBody>
      </p:sp>
    </p:spTree>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 id="2147483999" r:id="rId12"/>
  </p:sldLayoutIdLst>
  <p:txStyles>
    <p:titleStyle>
      <a:lvl1pPr algn="ctr" rtl="0" eaLnBrk="0" fontAlgn="base" hangingPunct="0">
        <a:spcBef>
          <a:spcPct val="0"/>
        </a:spcBef>
        <a:spcAft>
          <a:spcPct val="0"/>
        </a:spcAft>
        <a:defRPr sz="2400">
          <a:solidFill>
            <a:schemeClr val="tx2"/>
          </a:solidFill>
          <a:latin typeface="Gill Sans MT"/>
          <a:ea typeface="+mj-ea"/>
          <a:cs typeface="+mj-cs"/>
        </a:defRPr>
      </a:lvl1pPr>
      <a:lvl2pPr algn="ctr" rtl="0" eaLnBrk="0" fontAlgn="base" hangingPunct="0">
        <a:spcBef>
          <a:spcPct val="0"/>
        </a:spcBef>
        <a:spcAft>
          <a:spcPct val="0"/>
        </a:spcAft>
        <a:defRPr sz="2400">
          <a:solidFill>
            <a:schemeClr val="tx2"/>
          </a:solidFill>
          <a:latin typeface="Arial Rounded MT Bold" pitchFamily="34" charset="0"/>
        </a:defRPr>
      </a:lvl2pPr>
      <a:lvl3pPr algn="ctr" rtl="0" eaLnBrk="0" fontAlgn="base" hangingPunct="0">
        <a:spcBef>
          <a:spcPct val="0"/>
        </a:spcBef>
        <a:spcAft>
          <a:spcPct val="0"/>
        </a:spcAft>
        <a:defRPr sz="2400">
          <a:solidFill>
            <a:schemeClr val="tx2"/>
          </a:solidFill>
          <a:latin typeface="Arial Rounded MT Bold" pitchFamily="34" charset="0"/>
        </a:defRPr>
      </a:lvl3pPr>
      <a:lvl4pPr algn="ctr" rtl="0" eaLnBrk="0" fontAlgn="base" hangingPunct="0">
        <a:spcBef>
          <a:spcPct val="0"/>
        </a:spcBef>
        <a:spcAft>
          <a:spcPct val="0"/>
        </a:spcAft>
        <a:defRPr sz="2400">
          <a:solidFill>
            <a:schemeClr val="tx2"/>
          </a:solidFill>
          <a:latin typeface="Arial Rounded MT Bold" pitchFamily="34" charset="0"/>
        </a:defRPr>
      </a:lvl4pPr>
      <a:lvl5pPr algn="ctr" rtl="0" eaLnBrk="0" fontAlgn="base" hangingPunct="0">
        <a:spcBef>
          <a:spcPct val="0"/>
        </a:spcBef>
        <a:spcAft>
          <a:spcPct val="0"/>
        </a:spcAft>
        <a:defRPr sz="2400">
          <a:solidFill>
            <a:schemeClr val="tx2"/>
          </a:solidFill>
          <a:latin typeface="Arial Rounded MT Bold" pitchFamily="34" charset="0"/>
        </a:defRPr>
      </a:lvl5pPr>
      <a:lvl6pPr marL="457200" algn="ctr" rtl="0" fontAlgn="base">
        <a:spcBef>
          <a:spcPct val="0"/>
        </a:spcBef>
        <a:spcAft>
          <a:spcPct val="0"/>
        </a:spcAft>
        <a:defRPr sz="2400">
          <a:solidFill>
            <a:schemeClr val="tx2"/>
          </a:solidFill>
          <a:latin typeface="Arial Rounded MT Bold" pitchFamily="34" charset="0"/>
        </a:defRPr>
      </a:lvl6pPr>
      <a:lvl7pPr marL="914400" algn="ctr" rtl="0" fontAlgn="base">
        <a:spcBef>
          <a:spcPct val="0"/>
        </a:spcBef>
        <a:spcAft>
          <a:spcPct val="0"/>
        </a:spcAft>
        <a:defRPr sz="2400">
          <a:solidFill>
            <a:schemeClr val="tx2"/>
          </a:solidFill>
          <a:latin typeface="Arial Rounded MT Bold" pitchFamily="34" charset="0"/>
        </a:defRPr>
      </a:lvl7pPr>
      <a:lvl8pPr marL="1371600" algn="ctr" rtl="0" fontAlgn="base">
        <a:spcBef>
          <a:spcPct val="0"/>
        </a:spcBef>
        <a:spcAft>
          <a:spcPct val="0"/>
        </a:spcAft>
        <a:defRPr sz="2400">
          <a:solidFill>
            <a:schemeClr val="tx2"/>
          </a:solidFill>
          <a:latin typeface="Arial Rounded MT Bold" pitchFamily="34" charset="0"/>
        </a:defRPr>
      </a:lvl8pPr>
      <a:lvl9pPr marL="1828800" algn="ctr" rtl="0" fontAlgn="base">
        <a:spcBef>
          <a:spcPct val="0"/>
        </a:spcBef>
        <a:spcAft>
          <a:spcPct val="0"/>
        </a:spcAft>
        <a:defRPr sz="2400">
          <a:solidFill>
            <a:schemeClr val="tx2"/>
          </a:solidFill>
          <a:latin typeface="Arial Rounded MT Bold" pitchFamily="34" charset="0"/>
        </a:defRPr>
      </a:lvl9pPr>
    </p:titleStyle>
    <p:bodyStyle>
      <a:lvl1pPr marL="342900" indent="-342900" algn="l" rtl="0" eaLnBrk="0" fontAlgn="base" hangingPunct="0">
        <a:lnSpc>
          <a:spcPct val="115000"/>
        </a:lnSpc>
        <a:spcBef>
          <a:spcPct val="50000"/>
        </a:spcBef>
        <a:spcAft>
          <a:spcPct val="0"/>
        </a:spcAft>
        <a:buChar char="•"/>
        <a:defRPr sz="2000">
          <a:solidFill>
            <a:schemeClr val="tx1"/>
          </a:solidFill>
          <a:latin typeface="Gill Sans MT"/>
          <a:ea typeface="+mn-ea"/>
          <a:cs typeface="+mn-cs"/>
        </a:defRPr>
      </a:lvl1pPr>
      <a:lvl2pPr marL="742950" indent="-285750" algn="l" rtl="0" eaLnBrk="0" fontAlgn="base" hangingPunct="0">
        <a:lnSpc>
          <a:spcPct val="115000"/>
        </a:lnSpc>
        <a:spcBef>
          <a:spcPct val="50000"/>
        </a:spcBef>
        <a:spcAft>
          <a:spcPct val="0"/>
        </a:spcAft>
        <a:buChar char="–"/>
        <a:defRPr sz="2000">
          <a:solidFill>
            <a:schemeClr val="accent2"/>
          </a:solidFill>
          <a:latin typeface="Gill Sans MT"/>
        </a:defRPr>
      </a:lvl2pPr>
      <a:lvl3pPr marL="1143000" indent="-228600" algn="l" rtl="0" eaLnBrk="0" fontAlgn="base" hangingPunct="0">
        <a:lnSpc>
          <a:spcPct val="115000"/>
        </a:lnSpc>
        <a:spcBef>
          <a:spcPct val="50000"/>
        </a:spcBef>
        <a:spcAft>
          <a:spcPct val="0"/>
        </a:spcAft>
        <a:buChar char="•"/>
        <a:defRPr sz="2000">
          <a:solidFill>
            <a:schemeClr val="tx1"/>
          </a:solidFill>
          <a:latin typeface="Gill Sans MT"/>
        </a:defRPr>
      </a:lvl3pPr>
      <a:lvl4pPr marL="1600200" indent="-228600" algn="l" rtl="0" eaLnBrk="0" fontAlgn="base" hangingPunct="0">
        <a:lnSpc>
          <a:spcPct val="115000"/>
        </a:lnSpc>
        <a:spcBef>
          <a:spcPct val="50000"/>
        </a:spcBef>
        <a:spcAft>
          <a:spcPct val="0"/>
        </a:spcAft>
        <a:defRPr>
          <a:solidFill>
            <a:schemeClr val="tx1"/>
          </a:solidFill>
          <a:latin typeface="Gill Sans MT"/>
        </a:defRPr>
      </a:lvl4pPr>
      <a:lvl5pPr marL="2057400" indent="-228600" algn="l" rtl="0" eaLnBrk="0" fontAlgn="base" hangingPunct="0">
        <a:lnSpc>
          <a:spcPct val="115000"/>
        </a:lnSpc>
        <a:spcBef>
          <a:spcPct val="50000"/>
        </a:spcBef>
        <a:spcAft>
          <a:spcPct val="0"/>
        </a:spcAft>
        <a:buChar char="»"/>
        <a:defRPr>
          <a:solidFill>
            <a:schemeClr val="tx1"/>
          </a:solidFill>
          <a:latin typeface="Gill Sans MT"/>
        </a:defRPr>
      </a:lvl5pPr>
      <a:lvl6pPr marL="2514600" indent="-228600" algn="l" rtl="0" fontAlgn="base">
        <a:lnSpc>
          <a:spcPct val="115000"/>
        </a:lnSpc>
        <a:spcBef>
          <a:spcPct val="50000"/>
        </a:spcBef>
        <a:spcAft>
          <a:spcPct val="0"/>
        </a:spcAft>
        <a:buChar char="»"/>
        <a:defRPr>
          <a:solidFill>
            <a:schemeClr val="tx1"/>
          </a:solidFill>
          <a:latin typeface="+mn-lt"/>
        </a:defRPr>
      </a:lvl6pPr>
      <a:lvl7pPr marL="2971800" indent="-228600" algn="l" rtl="0" fontAlgn="base">
        <a:lnSpc>
          <a:spcPct val="115000"/>
        </a:lnSpc>
        <a:spcBef>
          <a:spcPct val="50000"/>
        </a:spcBef>
        <a:spcAft>
          <a:spcPct val="0"/>
        </a:spcAft>
        <a:buChar char="»"/>
        <a:defRPr>
          <a:solidFill>
            <a:schemeClr val="tx1"/>
          </a:solidFill>
          <a:latin typeface="+mn-lt"/>
        </a:defRPr>
      </a:lvl7pPr>
      <a:lvl8pPr marL="3429000" indent="-228600" algn="l" rtl="0" fontAlgn="base">
        <a:lnSpc>
          <a:spcPct val="115000"/>
        </a:lnSpc>
        <a:spcBef>
          <a:spcPct val="50000"/>
        </a:spcBef>
        <a:spcAft>
          <a:spcPct val="0"/>
        </a:spcAft>
        <a:buChar char="»"/>
        <a:defRPr>
          <a:solidFill>
            <a:schemeClr val="tx1"/>
          </a:solidFill>
          <a:latin typeface="+mn-lt"/>
        </a:defRPr>
      </a:lvl8pPr>
      <a:lvl9pPr marL="3886200" indent="-228600" algn="l" rtl="0" fontAlgn="base">
        <a:lnSpc>
          <a:spcPct val="115000"/>
        </a:lnSpc>
        <a:spcBef>
          <a:spcPct val="5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76201"/>
            <a:ext cx="1752600" cy="1143000"/>
            <a:chOff x="0" y="48"/>
            <a:chExt cx="1104" cy="720"/>
          </a:xfrm>
        </p:grpSpPr>
        <p:grpSp>
          <p:nvGrpSpPr>
            <p:cNvPr id="3" name="Group 3"/>
            <p:cNvGrpSpPr>
              <a:grpSpLocks/>
            </p:cNvGrpSpPr>
            <p:nvPr userDrawn="1"/>
          </p:nvGrpSpPr>
          <p:grpSpPr bwMode="auto">
            <a:xfrm>
              <a:off x="0" y="48"/>
              <a:ext cx="1104" cy="720"/>
              <a:chOff x="0" y="0"/>
              <a:chExt cx="1104" cy="720"/>
            </a:xfrm>
          </p:grpSpPr>
          <p:grpSp>
            <p:nvGrpSpPr>
              <p:cNvPr id="4" name="Group 4"/>
              <p:cNvGrpSpPr>
                <a:grpSpLocks/>
              </p:cNvGrpSpPr>
              <p:nvPr userDrawn="1"/>
            </p:nvGrpSpPr>
            <p:grpSpPr bwMode="auto">
              <a:xfrm>
                <a:off x="0" y="0"/>
                <a:ext cx="1104" cy="720"/>
                <a:chOff x="1344" y="1776"/>
                <a:chExt cx="3408" cy="1392"/>
              </a:xfrm>
            </p:grpSpPr>
            <p:pic>
              <p:nvPicPr>
                <p:cNvPr id="17413" name="Picture 5"/>
                <p:cNvPicPr>
                  <a:picLocks noChangeAspect="1" noChangeArrowheads="1"/>
                </p:cNvPicPr>
                <p:nvPr userDrawn="1"/>
              </p:nvPicPr>
              <p:blipFill>
                <a:blip r:embed="rId15" cstate="screen"/>
                <a:srcRect l="16667" t="28572" r="13725" b="25397"/>
                <a:stretch>
                  <a:fillRect/>
                </a:stretch>
              </p:blipFill>
              <p:spPr bwMode="auto">
                <a:xfrm>
                  <a:off x="1344" y="1776"/>
                  <a:ext cx="3408" cy="1392"/>
                </a:xfrm>
                <a:prstGeom prst="rect">
                  <a:avLst/>
                </a:prstGeom>
                <a:noFill/>
                <a:ln w="9525">
                  <a:noFill/>
                  <a:miter lim="800000"/>
                  <a:headEnd/>
                  <a:tailEnd/>
                </a:ln>
                <a:effectLst/>
              </p:spPr>
            </p:pic>
            <p:sp>
              <p:nvSpPr>
                <p:cNvPr id="17414" name="Rectangle 6"/>
                <p:cNvSpPr>
                  <a:spLocks noChangeArrowheads="1"/>
                </p:cNvSpPr>
                <p:nvPr userDrawn="1"/>
              </p:nvSpPr>
              <p:spPr bwMode="auto">
                <a:xfrm>
                  <a:off x="3120" y="1920"/>
                  <a:ext cx="1296" cy="384"/>
                </a:xfrm>
                <a:prstGeom prst="rect">
                  <a:avLst/>
                </a:prstGeom>
                <a:solidFill>
                  <a:schemeClr val="bg1"/>
                </a:solidFill>
                <a:ln w="9525">
                  <a:noFill/>
                  <a:miter lim="800000"/>
                  <a:headEnd/>
                  <a:tailEnd/>
                </a:ln>
                <a:effectLst/>
              </p:spPr>
              <p:txBody>
                <a:bodyPr wrap="none" anchor="ctr"/>
                <a:lstStyle/>
                <a:p>
                  <a:pPr eaLnBrk="1" hangingPunct="1"/>
                  <a:endParaRPr lang="en-US" dirty="0">
                    <a:solidFill>
                      <a:srgbClr val="000000"/>
                    </a:solidFill>
                    <a:latin typeface="Gill Sans MT"/>
                  </a:endParaRPr>
                </a:p>
              </p:txBody>
            </p:sp>
          </p:grpSp>
          <p:sp>
            <p:nvSpPr>
              <p:cNvPr id="17415" name="Freeform 7"/>
              <p:cNvSpPr>
                <a:spLocks/>
              </p:cNvSpPr>
              <p:nvPr userDrawn="1"/>
            </p:nvSpPr>
            <p:spPr bwMode="auto">
              <a:xfrm>
                <a:off x="14" y="96"/>
                <a:ext cx="536" cy="417"/>
              </a:xfrm>
              <a:custGeom>
                <a:avLst/>
                <a:gdLst/>
                <a:ahLst/>
                <a:cxnLst>
                  <a:cxn ang="0">
                    <a:pos x="16" y="21"/>
                  </a:cxn>
                  <a:cxn ang="0">
                    <a:pos x="38" y="3"/>
                  </a:cxn>
                  <a:cxn ang="0">
                    <a:pos x="100" y="20"/>
                  </a:cxn>
                  <a:cxn ang="0">
                    <a:pos x="129" y="14"/>
                  </a:cxn>
                  <a:cxn ang="0">
                    <a:pos x="153" y="0"/>
                  </a:cxn>
                  <a:cxn ang="0">
                    <a:pos x="155" y="3"/>
                  </a:cxn>
                  <a:cxn ang="0">
                    <a:pos x="158" y="5"/>
                  </a:cxn>
                  <a:cxn ang="0">
                    <a:pos x="171" y="31"/>
                  </a:cxn>
                  <a:cxn ang="0">
                    <a:pos x="177" y="42"/>
                  </a:cxn>
                  <a:cxn ang="0">
                    <a:pos x="183" y="50"/>
                  </a:cxn>
                  <a:cxn ang="0">
                    <a:pos x="185" y="57"/>
                  </a:cxn>
                  <a:cxn ang="0">
                    <a:pos x="194" y="63"/>
                  </a:cxn>
                  <a:cxn ang="0">
                    <a:pos x="207" y="80"/>
                  </a:cxn>
                  <a:cxn ang="0">
                    <a:pos x="218" y="89"/>
                  </a:cxn>
                  <a:cxn ang="0">
                    <a:pos x="236" y="108"/>
                  </a:cxn>
                  <a:cxn ang="0">
                    <a:pos x="248" y="115"/>
                  </a:cxn>
                  <a:cxn ang="0">
                    <a:pos x="266" y="140"/>
                  </a:cxn>
                  <a:cxn ang="0">
                    <a:pos x="278" y="151"/>
                  </a:cxn>
                  <a:cxn ang="0">
                    <a:pos x="290" y="167"/>
                  </a:cxn>
                  <a:cxn ang="0">
                    <a:pos x="296" y="171"/>
                  </a:cxn>
                  <a:cxn ang="0">
                    <a:pos x="320" y="194"/>
                  </a:cxn>
                  <a:cxn ang="0">
                    <a:pos x="333" y="210"/>
                  </a:cxn>
                  <a:cxn ang="0">
                    <a:pos x="351" y="228"/>
                  </a:cxn>
                  <a:cxn ang="0">
                    <a:pos x="362" y="242"/>
                  </a:cxn>
                  <a:cxn ang="0">
                    <a:pos x="371" y="260"/>
                  </a:cxn>
                  <a:cxn ang="0">
                    <a:pos x="381" y="277"/>
                  </a:cxn>
                  <a:cxn ang="0">
                    <a:pos x="392" y="287"/>
                  </a:cxn>
                  <a:cxn ang="0">
                    <a:pos x="399" y="295"/>
                  </a:cxn>
                  <a:cxn ang="0">
                    <a:pos x="410" y="309"/>
                  </a:cxn>
                  <a:cxn ang="0">
                    <a:pos x="446" y="344"/>
                  </a:cxn>
                  <a:cxn ang="0">
                    <a:pos x="471" y="363"/>
                  </a:cxn>
                  <a:cxn ang="0">
                    <a:pos x="485" y="374"/>
                  </a:cxn>
                  <a:cxn ang="0">
                    <a:pos x="494" y="379"/>
                  </a:cxn>
                  <a:cxn ang="0">
                    <a:pos x="506" y="387"/>
                  </a:cxn>
                  <a:cxn ang="0">
                    <a:pos x="518" y="393"/>
                  </a:cxn>
                  <a:cxn ang="0">
                    <a:pos x="525" y="402"/>
                  </a:cxn>
                  <a:cxn ang="0">
                    <a:pos x="530" y="409"/>
                  </a:cxn>
                  <a:cxn ang="0">
                    <a:pos x="536" y="413"/>
                  </a:cxn>
                  <a:cxn ang="0">
                    <a:pos x="519" y="413"/>
                  </a:cxn>
                  <a:cxn ang="0">
                    <a:pos x="498" y="402"/>
                  </a:cxn>
                  <a:cxn ang="0">
                    <a:pos x="483" y="395"/>
                  </a:cxn>
                  <a:cxn ang="0">
                    <a:pos x="464" y="387"/>
                  </a:cxn>
                  <a:cxn ang="0">
                    <a:pos x="455" y="384"/>
                  </a:cxn>
                  <a:cxn ang="0">
                    <a:pos x="426" y="372"/>
                  </a:cxn>
                  <a:cxn ang="0">
                    <a:pos x="414" y="366"/>
                  </a:cxn>
                  <a:cxn ang="0">
                    <a:pos x="388" y="361"/>
                  </a:cxn>
                  <a:cxn ang="0">
                    <a:pos x="360" y="355"/>
                  </a:cxn>
                  <a:cxn ang="0">
                    <a:pos x="346" y="353"/>
                  </a:cxn>
                  <a:cxn ang="0">
                    <a:pos x="272" y="345"/>
                  </a:cxn>
                  <a:cxn ang="0">
                    <a:pos x="191" y="336"/>
                  </a:cxn>
                  <a:cxn ang="0">
                    <a:pos x="134" y="330"/>
                  </a:cxn>
                  <a:cxn ang="0">
                    <a:pos x="96" y="325"/>
                  </a:cxn>
                  <a:cxn ang="0">
                    <a:pos x="48" y="320"/>
                  </a:cxn>
                  <a:cxn ang="0">
                    <a:pos x="10" y="318"/>
                  </a:cxn>
                  <a:cxn ang="0">
                    <a:pos x="9" y="306"/>
                  </a:cxn>
                  <a:cxn ang="0">
                    <a:pos x="0" y="282"/>
                  </a:cxn>
                  <a:cxn ang="0">
                    <a:pos x="8" y="259"/>
                  </a:cxn>
                  <a:cxn ang="0">
                    <a:pos x="15" y="126"/>
                  </a:cxn>
                  <a:cxn ang="0">
                    <a:pos x="16" y="45"/>
                  </a:cxn>
                  <a:cxn ang="0">
                    <a:pos x="16" y="21"/>
                  </a:cxn>
                </a:cxnLst>
                <a:rect l="0" t="0" r="r" b="b"/>
                <a:pathLst>
                  <a:path w="536" h="417">
                    <a:moveTo>
                      <a:pt x="16" y="21"/>
                    </a:moveTo>
                    <a:cubicBezTo>
                      <a:pt x="20" y="9"/>
                      <a:pt x="28" y="7"/>
                      <a:pt x="38" y="3"/>
                    </a:cubicBezTo>
                    <a:cubicBezTo>
                      <a:pt x="61" y="6"/>
                      <a:pt x="76" y="18"/>
                      <a:pt x="100" y="20"/>
                    </a:cubicBezTo>
                    <a:cubicBezTo>
                      <a:pt x="119" y="19"/>
                      <a:pt x="115" y="16"/>
                      <a:pt x="129" y="14"/>
                    </a:cubicBezTo>
                    <a:cubicBezTo>
                      <a:pt x="139" y="11"/>
                      <a:pt x="145" y="6"/>
                      <a:pt x="153" y="0"/>
                    </a:cubicBezTo>
                    <a:cubicBezTo>
                      <a:pt x="154" y="1"/>
                      <a:pt x="154" y="2"/>
                      <a:pt x="155" y="3"/>
                    </a:cubicBezTo>
                    <a:cubicBezTo>
                      <a:pt x="156" y="4"/>
                      <a:pt x="157" y="4"/>
                      <a:pt x="158" y="5"/>
                    </a:cubicBezTo>
                    <a:cubicBezTo>
                      <a:pt x="164" y="13"/>
                      <a:pt x="163" y="25"/>
                      <a:pt x="171" y="31"/>
                    </a:cubicBezTo>
                    <a:cubicBezTo>
                      <a:pt x="172" y="36"/>
                      <a:pt x="172" y="40"/>
                      <a:pt x="177" y="42"/>
                    </a:cubicBezTo>
                    <a:cubicBezTo>
                      <a:pt x="179" y="46"/>
                      <a:pt x="179" y="48"/>
                      <a:pt x="183" y="50"/>
                    </a:cubicBezTo>
                    <a:lnTo>
                      <a:pt x="185" y="57"/>
                    </a:lnTo>
                    <a:cubicBezTo>
                      <a:pt x="188" y="60"/>
                      <a:pt x="194" y="63"/>
                      <a:pt x="194" y="63"/>
                    </a:cubicBezTo>
                    <a:cubicBezTo>
                      <a:pt x="196" y="69"/>
                      <a:pt x="202" y="76"/>
                      <a:pt x="207" y="80"/>
                    </a:cubicBezTo>
                    <a:cubicBezTo>
                      <a:pt x="209" y="84"/>
                      <a:pt x="214" y="86"/>
                      <a:pt x="218" y="89"/>
                    </a:cubicBezTo>
                    <a:cubicBezTo>
                      <a:pt x="223" y="96"/>
                      <a:pt x="227" y="106"/>
                      <a:pt x="236" y="108"/>
                    </a:cubicBezTo>
                    <a:cubicBezTo>
                      <a:pt x="240" y="111"/>
                      <a:pt x="244" y="114"/>
                      <a:pt x="248" y="115"/>
                    </a:cubicBezTo>
                    <a:cubicBezTo>
                      <a:pt x="250" y="124"/>
                      <a:pt x="257" y="137"/>
                      <a:pt x="266" y="140"/>
                    </a:cubicBezTo>
                    <a:cubicBezTo>
                      <a:pt x="269" y="144"/>
                      <a:pt x="274" y="149"/>
                      <a:pt x="278" y="151"/>
                    </a:cubicBezTo>
                    <a:cubicBezTo>
                      <a:pt x="282" y="157"/>
                      <a:pt x="286" y="161"/>
                      <a:pt x="290" y="167"/>
                    </a:cubicBezTo>
                    <a:cubicBezTo>
                      <a:pt x="291" y="169"/>
                      <a:pt x="296" y="171"/>
                      <a:pt x="296" y="171"/>
                    </a:cubicBezTo>
                    <a:cubicBezTo>
                      <a:pt x="299" y="176"/>
                      <a:pt x="315" y="192"/>
                      <a:pt x="320" y="194"/>
                    </a:cubicBezTo>
                    <a:cubicBezTo>
                      <a:pt x="322" y="200"/>
                      <a:pt x="327" y="208"/>
                      <a:pt x="333" y="210"/>
                    </a:cubicBezTo>
                    <a:cubicBezTo>
                      <a:pt x="336" y="215"/>
                      <a:pt x="345" y="226"/>
                      <a:pt x="351" y="228"/>
                    </a:cubicBezTo>
                    <a:cubicBezTo>
                      <a:pt x="354" y="232"/>
                      <a:pt x="358" y="239"/>
                      <a:pt x="362" y="242"/>
                    </a:cubicBezTo>
                    <a:cubicBezTo>
                      <a:pt x="364" y="249"/>
                      <a:pt x="365" y="256"/>
                      <a:pt x="371" y="260"/>
                    </a:cubicBezTo>
                    <a:cubicBezTo>
                      <a:pt x="373" y="265"/>
                      <a:pt x="377" y="274"/>
                      <a:pt x="381" y="277"/>
                    </a:cubicBezTo>
                    <a:cubicBezTo>
                      <a:pt x="382" y="282"/>
                      <a:pt x="392" y="287"/>
                      <a:pt x="392" y="287"/>
                    </a:cubicBezTo>
                    <a:cubicBezTo>
                      <a:pt x="397" y="294"/>
                      <a:pt x="394" y="292"/>
                      <a:pt x="399" y="295"/>
                    </a:cubicBezTo>
                    <a:cubicBezTo>
                      <a:pt x="401" y="301"/>
                      <a:pt x="404" y="307"/>
                      <a:pt x="410" y="309"/>
                    </a:cubicBezTo>
                    <a:cubicBezTo>
                      <a:pt x="421" y="320"/>
                      <a:pt x="430" y="339"/>
                      <a:pt x="446" y="344"/>
                    </a:cubicBezTo>
                    <a:cubicBezTo>
                      <a:pt x="452" y="353"/>
                      <a:pt x="460" y="359"/>
                      <a:pt x="471" y="363"/>
                    </a:cubicBezTo>
                    <a:cubicBezTo>
                      <a:pt x="474" y="367"/>
                      <a:pt x="480" y="371"/>
                      <a:pt x="485" y="374"/>
                    </a:cubicBezTo>
                    <a:cubicBezTo>
                      <a:pt x="488" y="376"/>
                      <a:pt x="494" y="379"/>
                      <a:pt x="494" y="379"/>
                    </a:cubicBezTo>
                    <a:cubicBezTo>
                      <a:pt x="496" y="383"/>
                      <a:pt x="506" y="387"/>
                      <a:pt x="506" y="387"/>
                    </a:cubicBezTo>
                    <a:cubicBezTo>
                      <a:pt x="509" y="390"/>
                      <a:pt x="518" y="393"/>
                      <a:pt x="518" y="393"/>
                    </a:cubicBezTo>
                    <a:cubicBezTo>
                      <a:pt x="523" y="400"/>
                      <a:pt x="520" y="397"/>
                      <a:pt x="525" y="402"/>
                    </a:cubicBezTo>
                    <a:cubicBezTo>
                      <a:pt x="528" y="412"/>
                      <a:pt x="525" y="406"/>
                      <a:pt x="530" y="409"/>
                    </a:cubicBezTo>
                    <a:cubicBezTo>
                      <a:pt x="532" y="410"/>
                      <a:pt x="536" y="413"/>
                      <a:pt x="536" y="413"/>
                    </a:cubicBezTo>
                    <a:cubicBezTo>
                      <a:pt x="531" y="417"/>
                      <a:pt x="525" y="415"/>
                      <a:pt x="519" y="413"/>
                    </a:cubicBezTo>
                    <a:cubicBezTo>
                      <a:pt x="517" y="407"/>
                      <a:pt x="503" y="406"/>
                      <a:pt x="498" y="402"/>
                    </a:cubicBezTo>
                    <a:cubicBezTo>
                      <a:pt x="495" y="397"/>
                      <a:pt x="488" y="396"/>
                      <a:pt x="483" y="395"/>
                    </a:cubicBezTo>
                    <a:cubicBezTo>
                      <a:pt x="477" y="392"/>
                      <a:pt x="470" y="390"/>
                      <a:pt x="464" y="387"/>
                    </a:cubicBezTo>
                    <a:cubicBezTo>
                      <a:pt x="461" y="386"/>
                      <a:pt x="455" y="384"/>
                      <a:pt x="455" y="384"/>
                    </a:cubicBezTo>
                    <a:cubicBezTo>
                      <a:pt x="450" y="376"/>
                      <a:pt x="434" y="374"/>
                      <a:pt x="426" y="372"/>
                    </a:cubicBezTo>
                    <a:cubicBezTo>
                      <a:pt x="422" y="371"/>
                      <a:pt x="418" y="368"/>
                      <a:pt x="414" y="366"/>
                    </a:cubicBezTo>
                    <a:cubicBezTo>
                      <a:pt x="406" y="362"/>
                      <a:pt x="396" y="362"/>
                      <a:pt x="388" y="361"/>
                    </a:cubicBezTo>
                    <a:cubicBezTo>
                      <a:pt x="379" y="359"/>
                      <a:pt x="370" y="356"/>
                      <a:pt x="360" y="355"/>
                    </a:cubicBezTo>
                    <a:cubicBezTo>
                      <a:pt x="355" y="354"/>
                      <a:pt x="346" y="353"/>
                      <a:pt x="346" y="353"/>
                    </a:cubicBezTo>
                    <a:cubicBezTo>
                      <a:pt x="323" y="345"/>
                      <a:pt x="296" y="347"/>
                      <a:pt x="272" y="345"/>
                    </a:cubicBezTo>
                    <a:cubicBezTo>
                      <a:pt x="245" y="336"/>
                      <a:pt x="220" y="337"/>
                      <a:pt x="191" y="336"/>
                    </a:cubicBezTo>
                    <a:cubicBezTo>
                      <a:pt x="172" y="334"/>
                      <a:pt x="153" y="333"/>
                      <a:pt x="134" y="330"/>
                    </a:cubicBezTo>
                    <a:cubicBezTo>
                      <a:pt x="120" y="325"/>
                      <a:pt x="113" y="326"/>
                      <a:pt x="96" y="325"/>
                    </a:cubicBezTo>
                    <a:cubicBezTo>
                      <a:pt x="80" y="323"/>
                      <a:pt x="64" y="322"/>
                      <a:pt x="48" y="320"/>
                    </a:cubicBezTo>
                    <a:cubicBezTo>
                      <a:pt x="36" y="316"/>
                      <a:pt x="22" y="322"/>
                      <a:pt x="10" y="318"/>
                    </a:cubicBezTo>
                    <a:cubicBezTo>
                      <a:pt x="6" y="317"/>
                      <a:pt x="10" y="310"/>
                      <a:pt x="9" y="306"/>
                    </a:cubicBezTo>
                    <a:cubicBezTo>
                      <a:pt x="8" y="299"/>
                      <a:pt x="4" y="288"/>
                      <a:pt x="0" y="282"/>
                    </a:cubicBezTo>
                    <a:cubicBezTo>
                      <a:pt x="2" y="274"/>
                      <a:pt x="6" y="267"/>
                      <a:pt x="8" y="259"/>
                    </a:cubicBezTo>
                    <a:cubicBezTo>
                      <a:pt x="9" y="215"/>
                      <a:pt x="8" y="170"/>
                      <a:pt x="15" y="126"/>
                    </a:cubicBezTo>
                    <a:cubicBezTo>
                      <a:pt x="15" y="99"/>
                      <a:pt x="16" y="72"/>
                      <a:pt x="16" y="45"/>
                    </a:cubicBezTo>
                    <a:cubicBezTo>
                      <a:pt x="16" y="20"/>
                      <a:pt x="11" y="11"/>
                      <a:pt x="16" y="21"/>
                    </a:cubicBezTo>
                    <a:close/>
                  </a:path>
                </a:pathLst>
              </a:custGeom>
              <a:gradFill rotWithShape="1">
                <a:gsLst>
                  <a:gs pos="0">
                    <a:srgbClr val="996600"/>
                  </a:gs>
                  <a:gs pos="100000">
                    <a:srgbClr val="996600">
                      <a:gamma/>
                      <a:shade val="46275"/>
                      <a:invGamma/>
                      <a:alpha val="0"/>
                    </a:srgbClr>
                  </a:gs>
                </a:gsLst>
                <a:lin ang="5400000" scaled="1"/>
              </a:gradFill>
              <a:ln w="6350" cmpd="sng">
                <a:solidFill>
                  <a:schemeClr val="tx1"/>
                </a:solidFill>
                <a:round/>
                <a:headEnd/>
                <a:tailEnd/>
              </a:ln>
              <a:effectLst/>
            </p:spPr>
            <p:txBody>
              <a:bodyPr/>
              <a:lstStyle/>
              <a:p>
                <a:pPr eaLnBrk="1" hangingPunct="1"/>
                <a:endParaRPr lang="en-US" dirty="0">
                  <a:solidFill>
                    <a:srgbClr val="000000"/>
                  </a:solidFill>
                  <a:latin typeface="Gill Sans MT"/>
                </a:endParaRPr>
              </a:p>
            </p:txBody>
          </p:sp>
          <p:sp>
            <p:nvSpPr>
              <p:cNvPr id="17416" name="Freeform 8"/>
              <p:cNvSpPr>
                <a:spLocks/>
              </p:cNvSpPr>
              <p:nvPr userDrawn="1"/>
            </p:nvSpPr>
            <p:spPr bwMode="auto">
              <a:xfrm>
                <a:off x="735" y="541"/>
                <a:ext cx="141" cy="50"/>
              </a:xfrm>
              <a:custGeom>
                <a:avLst/>
                <a:gdLst/>
                <a:ahLst/>
                <a:cxnLst>
                  <a:cxn ang="0">
                    <a:pos x="4" y="6"/>
                  </a:cxn>
                  <a:cxn ang="0">
                    <a:pos x="22" y="0"/>
                  </a:cxn>
                  <a:cxn ang="0">
                    <a:pos x="62" y="6"/>
                  </a:cxn>
                  <a:cxn ang="0">
                    <a:pos x="79" y="12"/>
                  </a:cxn>
                  <a:cxn ang="0">
                    <a:pos x="95" y="19"/>
                  </a:cxn>
                  <a:cxn ang="0">
                    <a:pos x="130" y="37"/>
                  </a:cxn>
                  <a:cxn ang="0">
                    <a:pos x="141" y="43"/>
                  </a:cxn>
                  <a:cxn ang="0">
                    <a:pos x="97" y="39"/>
                  </a:cxn>
                  <a:cxn ang="0">
                    <a:pos x="91" y="35"/>
                  </a:cxn>
                  <a:cxn ang="0">
                    <a:pos x="46" y="22"/>
                  </a:cxn>
                  <a:cxn ang="0">
                    <a:pos x="7" y="9"/>
                  </a:cxn>
                  <a:cxn ang="0">
                    <a:pos x="4" y="6"/>
                  </a:cxn>
                </a:cxnLst>
                <a:rect l="0" t="0" r="r" b="b"/>
                <a:pathLst>
                  <a:path w="141" h="50">
                    <a:moveTo>
                      <a:pt x="4" y="6"/>
                    </a:moveTo>
                    <a:cubicBezTo>
                      <a:pt x="10" y="4"/>
                      <a:pt x="16" y="1"/>
                      <a:pt x="22" y="0"/>
                    </a:cubicBezTo>
                    <a:cubicBezTo>
                      <a:pt x="39" y="1"/>
                      <a:pt x="48" y="1"/>
                      <a:pt x="62" y="6"/>
                    </a:cubicBezTo>
                    <a:cubicBezTo>
                      <a:pt x="68" y="8"/>
                      <a:pt x="79" y="12"/>
                      <a:pt x="79" y="12"/>
                    </a:cubicBezTo>
                    <a:cubicBezTo>
                      <a:pt x="83" y="16"/>
                      <a:pt x="89" y="18"/>
                      <a:pt x="95" y="19"/>
                    </a:cubicBezTo>
                    <a:cubicBezTo>
                      <a:pt x="106" y="26"/>
                      <a:pt x="119" y="30"/>
                      <a:pt x="130" y="37"/>
                    </a:cubicBezTo>
                    <a:cubicBezTo>
                      <a:pt x="132" y="42"/>
                      <a:pt x="136" y="42"/>
                      <a:pt x="141" y="43"/>
                    </a:cubicBezTo>
                    <a:cubicBezTo>
                      <a:pt x="127" y="50"/>
                      <a:pt x="110" y="47"/>
                      <a:pt x="97" y="39"/>
                    </a:cubicBezTo>
                    <a:cubicBezTo>
                      <a:pt x="95" y="38"/>
                      <a:pt x="93" y="36"/>
                      <a:pt x="91" y="35"/>
                    </a:cubicBezTo>
                    <a:cubicBezTo>
                      <a:pt x="76" y="30"/>
                      <a:pt x="61" y="26"/>
                      <a:pt x="46" y="22"/>
                    </a:cubicBezTo>
                    <a:cubicBezTo>
                      <a:pt x="33" y="18"/>
                      <a:pt x="21" y="11"/>
                      <a:pt x="7" y="9"/>
                    </a:cubicBezTo>
                    <a:cubicBezTo>
                      <a:pt x="0" y="4"/>
                      <a:pt x="11" y="6"/>
                      <a:pt x="4" y="6"/>
                    </a:cubicBezTo>
                    <a:close/>
                  </a:path>
                </a:pathLst>
              </a:custGeom>
              <a:gradFill rotWithShape="1">
                <a:gsLst>
                  <a:gs pos="0">
                    <a:srgbClr val="996600"/>
                  </a:gs>
                  <a:gs pos="100000">
                    <a:srgbClr val="996600">
                      <a:gamma/>
                      <a:shade val="46275"/>
                      <a:invGamma/>
                      <a:alpha val="0"/>
                    </a:srgbClr>
                  </a:gs>
                </a:gsLst>
                <a:lin ang="5400000" scaled="1"/>
              </a:gradFill>
              <a:ln w="9525" cmpd="sng">
                <a:solidFill>
                  <a:schemeClr val="tx1"/>
                </a:solidFill>
                <a:round/>
                <a:headEnd/>
                <a:tailEnd/>
              </a:ln>
              <a:effectLst/>
            </p:spPr>
            <p:txBody>
              <a:bodyPr/>
              <a:lstStyle/>
              <a:p>
                <a:pPr eaLnBrk="1" hangingPunct="1"/>
                <a:endParaRPr lang="en-US" dirty="0">
                  <a:solidFill>
                    <a:srgbClr val="000000"/>
                  </a:solidFill>
                  <a:latin typeface="Gill Sans MT"/>
                </a:endParaRPr>
              </a:p>
            </p:txBody>
          </p:sp>
        </p:grpSp>
        <p:sp>
          <p:nvSpPr>
            <p:cNvPr id="17417" name="Rectangle 9"/>
            <p:cNvSpPr>
              <a:spLocks noChangeArrowheads="1"/>
            </p:cNvSpPr>
            <p:nvPr userDrawn="1"/>
          </p:nvSpPr>
          <p:spPr bwMode="auto">
            <a:xfrm>
              <a:off x="432" y="384"/>
              <a:ext cx="192" cy="48"/>
            </a:xfrm>
            <a:prstGeom prst="rect">
              <a:avLst/>
            </a:prstGeom>
            <a:solidFill>
              <a:schemeClr val="bg1"/>
            </a:solidFill>
            <a:ln w="9525">
              <a:noFill/>
              <a:miter lim="800000"/>
              <a:headEnd/>
              <a:tailEnd/>
            </a:ln>
            <a:effectLst/>
          </p:spPr>
          <p:txBody>
            <a:bodyPr wrap="none" anchor="ctr"/>
            <a:lstStyle/>
            <a:p>
              <a:pPr eaLnBrk="1" hangingPunct="1"/>
              <a:endParaRPr lang="en-US" dirty="0">
                <a:solidFill>
                  <a:srgbClr val="000000"/>
                </a:solidFill>
                <a:latin typeface="Gill Sans MT"/>
              </a:endParaRPr>
            </a:p>
          </p:txBody>
        </p:sp>
      </p:grpSp>
      <p:sp>
        <p:nvSpPr>
          <p:cNvPr id="17418" name="AutoShape 10"/>
          <p:cNvSpPr>
            <a:spLocks noChangeArrowheads="1"/>
          </p:cNvSpPr>
          <p:nvPr/>
        </p:nvSpPr>
        <p:spPr bwMode="auto">
          <a:xfrm>
            <a:off x="914400" y="76200"/>
            <a:ext cx="8153400" cy="762000"/>
          </a:xfrm>
          <a:prstGeom prst="roundRect">
            <a:avLst>
              <a:gd name="adj" fmla="val 16667"/>
            </a:avLst>
          </a:prstGeom>
          <a:solidFill>
            <a:srgbClr val="99CCFF"/>
          </a:solidFill>
          <a:ln w="9525">
            <a:solidFill>
              <a:schemeClr val="tx1"/>
            </a:solidFill>
            <a:round/>
            <a:headEnd/>
            <a:tailEnd/>
          </a:ln>
          <a:effectLst/>
        </p:spPr>
        <p:txBody>
          <a:bodyPr wrap="none" anchor="ctr"/>
          <a:lstStyle/>
          <a:p>
            <a:pPr eaLnBrk="1" hangingPunct="1"/>
            <a:endParaRPr lang="en-US" dirty="0">
              <a:solidFill>
                <a:srgbClr val="000000"/>
              </a:solidFill>
              <a:latin typeface="Gill Sans MT"/>
            </a:endParaRPr>
          </a:p>
        </p:txBody>
      </p:sp>
      <p:sp>
        <p:nvSpPr>
          <p:cNvPr id="17419" name="Rectangle 11"/>
          <p:cNvSpPr>
            <a:spLocks noGrp="1" noChangeArrowheads="1"/>
          </p:cNvSpPr>
          <p:nvPr>
            <p:ph type="title"/>
          </p:nvPr>
        </p:nvSpPr>
        <p:spPr bwMode="auto">
          <a:xfrm>
            <a:off x="914400" y="-152400"/>
            <a:ext cx="8153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7420" name="Rectangle 12"/>
          <p:cNvSpPr>
            <a:spLocks noGrp="1" noChangeArrowheads="1"/>
          </p:cNvSpPr>
          <p:nvPr>
            <p:ph type="body" idx="1"/>
          </p:nvPr>
        </p:nvSpPr>
        <p:spPr bwMode="auto">
          <a:xfrm>
            <a:off x="685800" y="1524000"/>
            <a:ext cx="7772400" cy="4800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 id="2147484012" r:id="rId12"/>
    <p:sldLayoutId id="2147484013" r:id="rId13"/>
  </p:sldLayoutIdLst>
  <p:txStyles>
    <p:titleStyle>
      <a:lvl1pPr algn="ctr" rtl="0" fontAlgn="base">
        <a:spcBef>
          <a:spcPct val="0"/>
        </a:spcBef>
        <a:spcAft>
          <a:spcPct val="0"/>
        </a:spcAft>
        <a:defRPr sz="2400">
          <a:solidFill>
            <a:schemeClr val="tx2"/>
          </a:solidFill>
          <a:latin typeface="Gill Sans MT"/>
          <a:ea typeface="+mj-ea"/>
          <a:cs typeface="+mj-cs"/>
        </a:defRPr>
      </a:lvl1pPr>
      <a:lvl2pPr algn="ctr" rtl="0" fontAlgn="base">
        <a:spcBef>
          <a:spcPct val="0"/>
        </a:spcBef>
        <a:spcAft>
          <a:spcPct val="0"/>
        </a:spcAft>
        <a:defRPr sz="2400">
          <a:solidFill>
            <a:schemeClr val="tx2"/>
          </a:solidFill>
          <a:latin typeface="Arial Rounded MT Bold" pitchFamily="34" charset="0"/>
        </a:defRPr>
      </a:lvl2pPr>
      <a:lvl3pPr algn="ctr" rtl="0" fontAlgn="base">
        <a:spcBef>
          <a:spcPct val="0"/>
        </a:spcBef>
        <a:spcAft>
          <a:spcPct val="0"/>
        </a:spcAft>
        <a:defRPr sz="2400">
          <a:solidFill>
            <a:schemeClr val="tx2"/>
          </a:solidFill>
          <a:latin typeface="Arial Rounded MT Bold" pitchFamily="34" charset="0"/>
        </a:defRPr>
      </a:lvl3pPr>
      <a:lvl4pPr algn="ctr" rtl="0" fontAlgn="base">
        <a:spcBef>
          <a:spcPct val="0"/>
        </a:spcBef>
        <a:spcAft>
          <a:spcPct val="0"/>
        </a:spcAft>
        <a:defRPr sz="2400">
          <a:solidFill>
            <a:schemeClr val="tx2"/>
          </a:solidFill>
          <a:latin typeface="Arial Rounded MT Bold" pitchFamily="34" charset="0"/>
        </a:defRPr>
      </a:lvl4pPr>
      <a:lvl5pPr algn="ctr" rtl="0" fontAlgn="base">
        <a:spcBef>
          <a:spcPct val="0"/>
        </a:spcBef>
        <a:spcAft>
          <a:spcPct val="0"/>
        </a:spcAft>
        <a:defRPr sz="2400">
          <a:solidFill>
            <a:schemeClr val="tx2"/>
          </a:solidFill>
          <a:latin typeface="Arial Rounded MT Bold" pitchFamily="34" charset="0"/>
        </a:defRPr>
      </a:lvl5pPr>
      <a:lvl6pPr marL="457200" algn="ctr" rtl="0" fontAlgn="base">
        <a:spcBef>
          <a:spcPct val="0"/>
        </a:spcBef>
        <a:spcAft>
          <a:spcPct val="0"/>
        </a:spcAft>
        <a:defRPr sz="2400">
          <a:solidFill>
            <a:schemeClr val="tx2"/>
          </a:solidFill>
          <a:latin typeface="Arial Rounded MT Bold" pitchFamily="34" charset="0"/>
        </a:defRPr>
      </a:lvl6pPr>
      <a:lvl7pPr marL="914400" algn="ctr" rtl="0" fontAlgn="base">
        <a:spcBef>
          <a:spcPct val="0"/>
        </a:spcBef>
        <a:spcAft>
          <a:spcPct val="0"/>
        </a:spcAft>
        <a:defRPr sz="2400">
          <a:solidFill>
            <a:schemeClr val="tx2"/>
          </a:solidFill>
          <a:latin typeface="Arial Rounded MT Bold" pitchFamily="34" charset="0"/>
        </a:defRPr>
      </a:lvl7pPr>
      <a:lvl8pPr marL="1371600" algn="ctr" rtl="0" fontAlgn="base">
        <a:spcBef>
          <a:spcPct val="0"/>
        </a:spcBef>
        <a:spcAft>
          <a:spcPct val="0"/>
        </a:spcAft>
        <a:defRPr sz="2400">
          <a:solidFill>
            <a:schemeClr val="tx2"/>
          </a:solidFill>
          <a:latin typeface="Arial Rounded MT Bold" pitchFamily="34" charset="0"/>
        </a:defRPr>
      </a:lvl8pPr>
      <a:lvl9pPr marL="1828800" algn="ctr" rtl="0" fontAlgn="base">
        <a:spcBef>
          <a:spcPct val="0"/>
        </a:spcBef>
        <a:spcAft>
          <a:spcPct val="0"/>
        </a:spcAft>
        <a:defRPr sz="2400">
          <a:solidFill>
            <a:schemeClr val="tx2"/>
          </a:solidFill>
          <a:latin typeface="Arial Rounded MT Bold" pitchFamily="34" charset="0"/>
        </a:defRPr>
      </a:lvl9pPr>
    </p:titleStyle>
    <p:bodyStyle>
      <a:lvl1pPr marL="342900" indent="-342900" algn="l" rtl="0" fontAlgn="base">
        <a:lnSpc>
          <a:spcPct val="115000"/>
        </a:lnSpc>
        <a:spcBef>
          <a:spcPct val="50000"/>
        </a:spcBef>
        <a:spcAft>
          <a:spcPct val="0"/>
        </a:spcAft>
        <a:buChar char="•"/>
        <a:defRPr sz="2000">
          <a:solidFill>
            <a:schemeClr val="tx1"/>
          </a:solidFill>
          <a:latin typeface="Gill Sans MT"/>
          <a:ea typeface="+mn-ea"/>
          <a:cs typeface="+mn-cs"/>
        </a:defRPr>
      </a:lvl1pPr>
      <a:lvl2pPr marL="742950" indent="-285750" algn="l" rtl="0" fontAlgn="base">
        <a:lnSpc>
          <a:spcPct val="115000"/>
        </a:lnSpc>
        <a:spcBef>
          <a:spcPct val="50000"/>
        </a:spcBef>
        <a:spcAft>
          <a:spcPct val="0"/>
        </a:spcAft>
        <a:buChar char="–"/>
        <a:defRPr sz="2000">
          <a:solidFill>
            <a:schemeClr val="accent2"/>
          </a:solidFill>
          <a:latin typeface="Gill Sans MT"/>
        </a:defRPr>
      </a:lvl2pPr>
      <a:lvl3pPr marL="1143000" indent="-228600" algn="l" rtl="0" fontAlgn="base">
        <a:lnSpc>
          <a:spcPct val="115000"/>
        </a:lnSpc>
        <a:spcBef>
          <a:spcPct val="50000"/>
        </a:spcBef>
        <a:spcAft>
          <a:spcPct val="0"/>
        </a:spcAft>
        <a:buChar char="•"/>
        <a:defRPr sz="2000">
          <a:solidFill>
            <a:schemeClr val="tx1"/>
          </a:solidFill>
          <a:latin typeface="Gill Sans MT"/>
        </a:defRPr>
      </a:lvl3pPr>
      <a:lvl4pPr marL="1600200" indent="-228600" algn="l" rtl="0" fontAlgn="base">
        <a:lnSpc>
          <a:spcPct val="115000"/>
        </a:lnSpc>
        <a:spcBef>
          <a:spcPct val="50000"/>
        </a:spcBef>
        <a:spcAft>
          <a:spcPct val="0"/>
        </a:spcAft>
        <a:defRPr>
          <a:solidFill>
            <a:schemeClr val="tx1"/>
          </a:solidFill>
          <a:latin typeface="Gill Sans MT"/>
        </a:defRPr>
      </a:lvl4pPr>
      <a:lvl5pPr marL="2057400" indent="-228600" algn="l" rtl="0" fontAlgn="base">
        <a:lnSpc>
          <a:spcPct val="115000"/>
        </a:lnSpc>
        <a:spcBef>
          <a:spcPct val="50000"/>
        </a:spcBef>
        <a:spcAft>
          <a:spcPct val="0"/>
        </a:spcAft>
        <a:buChar char="»"/>
        <a:defRPr>
          <a:solidFill>
            <a:schemeClr val="tx1"/>
          </a:solidFill>
          <a:latin typeface="Gill Sans MT"/>
        </a:defRPr>
      </a:lvl5pPr>
      <a:lvl6pPr marL="2514600" indent="-228600" algn="l" rtl="0" fontAlgn="base">
        <a:lnSpc>
          <a:spcPct val="115000"/>
        </a:lnSpc>
        <a:spcBef>
          <a:spcPct val="50000"/>
        </a:spcBef>
        <a:spcAft>
          <a:spcPct val="0"/>
        </a:spcAft>
        <a:buChar char="»"/>
        <a:defRPr>
          <a:solidFill>
            <a:schemeClr val="tx1"/>
          </a:solidFill>
          <a:latin typeface="+mn-lt"/>
        </a:defRPr>
      </a:lvl6pPr>
      <a:lvl7pPr marL="2971800" indent="-228600" algn="l" rtl="0" fontAlgn="base">
        <a:lnSpc>
          <a:spcPct val="115000"/>
        </a:lnSpc>
        <a:spcBef>
          <a:spcPct val="50000"/>
        </a:spcBef>
        <a:spcAft>
          <a:spcPct val="0"/>
        </a:spcAft>
        <a:buChar char="»"/>
        <a:defRPr>
          <a:solidFill>
            <a:schemeClr val="tx1"/>
          </a:solidFill>
          <a:latin typeface="+mn-lt"/>
        </a:defRPr>
      </a:lvl7pPr>
      <a:lvl8pPr marL="3429000" indent="-228600" algn="l" rtl="0" fontAlgn="base">
        <a:lnSpc>
          <a:spcPct val="115000"/>
        </a:lnSpc>
        <a:spcBef>
          <a:spcPct val="50000"/>
        </a:spcBef>
        <a:spcAft>
          <a:spcPct val="0"/>
        </a:spcAft>
        <a:buChar char="»"/>
        <a:defRPr>
          <a:solidFill>
            <a:schemeClr val="tx1"/>
          </a:solidFill>
          <a:latin typeface="+mn-lt"/>
        </a:defRPr>
      </a:lvl8pPr>
      <a:lvl9pPr marL="3886200" indent="-228600" algn="l" rtl="0" fontAlgn="base">
        <a:lnSpc>
          <a:spcPct val="115000"/>
        </a:lnSpc>
        <a:spcBef>
          <a:spcPct val="5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76201"/>
            <a:ext cx="1752600" cy="1143000"/>
            <a:chOff x="0" y="48"/>
            <a:chExt cx="1104" cy="720"/>
          </a:xfrm>
        </p:grpSpPr>
        <p:grpSp>
          <p:nvGrpSpPr>
            <p:cNvPr id="3" name="Group 3"/>
            <p:cNvGrpSpPr>
              <a:grpSpLocks/>
            </p:cNvGrpSpPr>
            <p:nvPr userDrawn="1"/>
          </p:nvGrpSpPr>
          <p:grpSpPr bwMode="auto">
            <a:xfrm>
              <a:off x="0" y="48"/>
              <a:ext cx="1104" cy="720"/>
              <a:chOff x="0" y="0"/>
              <a:chExt cx="1104" cy="720"/>
            </a:xfrm>
          </p:grpSpPr>
          <p:grpSp>
            <p:nvGrpSpPr>
              <p:cNvPr id="4" name="Group 4"/>
              <p:cNvGrpSpPr>
                <a:grpSpLocks/>
              </p:cNvGrpSpPr>
              <p:nvPr userDrawn="1"/>
            </p:nvGrpSpPr>
            <p:grpSpPr bwMode="auto">
              <a:xfrm>
                <a:off x="0" y="0"/>
                <a:ext cx="1104" cy="720"/>
                <a:chOff x="1344" y="1776"/>
                <a:chExt cx="3408" cy="1392"/>
              </a:xfrm>
            </p:grpSpPr>
            <p:pic>
              <p:nvPicPr>
                <p:cNvPr id="17413" name="Picture 5"/>
                <p:cNvPicPr>
                  <a:picLocks noChangeAspect="1" noChangeArrowheads="1"/>
                </p:cNvPicPr>
                <p:nvPr userDrawn="1"/>
              </p:nvPicPr>
              <p:blipFill>
                <a:blip r:embed="rId15" cstate="screen"/>
                <a:srcRect l="16667" t="28572" r="13725" b="25397"/>
                <a:stretch>
                  <a:fillRect/>
                </a:stretch>
              </p:blipFill>
              <p:spPr bwMode="auto">
                <a:xfrm>
                  <a:off x="1344" y="1776"/>
                  <a:ext cx="3408" cy="1392"/>
                </a:xfrm>
                <a:prstGeom prst="rect">
                  <a:avLst/>
                </a:prstGeom>
                <a:noFill/>
                <a:ln w="9525">
                  <a:noFill/>
                  <a:miter lim="800000"/>
                  <a:headEnd/>
                  <a:tailEnd/>
                </a:ln>
                <a:effectLst/>
              </p:spPr>
            </p:pic>
            <p:sp>
              <p:nvSpPr>
                <p:cNvPr id="17414" name="Rectangle 6"/>
                <p:cNvSpPr>
                  <a:spLocks noChangeArrowheads="1"/>
                </p:cNvSpPr>
                <p:nvPr userDrawn="1"/>
              </p:nvSpPr>
              <p:spPr bwMode="auto">
                <a:xfrm>
                  <a:off x="3120" y="1920"/>
                  <a:ext cx="1296" cy="384"/>
                </a:xfrm>
                <a:prstGeom prst="rect">
                  <a:avLst/>
                </a:prstGeom>
                <a:solidFill>
                  <a:schemeClr val="bg1"/>
                </a:solidFill>
                <a:ln w="9525">
                  <a:noFill/>
                  <a:miter lim="800000"/>
                  <a:headEnd/>
                  <a:tailEnd/>
                </a:ln>
                <a:effectLst/>
              </p:spPr>
              <p:txBody>
                <a:bodyPr wrap="none" anchor="ctr"/>
                <a:lstStyle/>
                <a:p>
                  <a:pPr eaLnBrk="1" hangingPunct="1"/>
                  <a:endParaRPr lang="en-US" dirty="0">
                    <a:solidFill>
                      <a:srgbClr val="000000"/>
                    </a:solidFill>
                    <a:latin typeface="Gill Sans MT"/>
                  </a:endParaRPr>
                </a:p>
              </p:txBody>
            </p:sp>
          </p:grpSp>
          <p:sp>
            <p:nvSpPr>
              <p:cNvPr id="17415" name="Freeform 7"/>
              <p:cNvSpPr>
                <a:spLocks/>
              </p:cNvSpPr>
              <p:nvPr userDrawn="1"/>
            </p:nvSpPr>
            <p:spPr bwMode="auto">
              <a:xfrm>
                <a:off x="14" y="96"/>
                <a:ext cx="536" cy="417"/>
              </a:xfrm>
              <a:custGeom>
                <a:avLst/>
                <a:gdLst/>
                <a:ahLst/>
                <a:cxnLst>
                  <a:cxn ang="0">
                    <a:pos x="16" y="21"/>
                  </a:cxn>
                  <a:cxn ang="0">
                    <a:pos x="38" y="3"/>
                  </a:cxn>
                  <a:cxn ang="0">
                    <a:pos x="100" y="20"/>
                  </a:cxn>
                  <a:cxn ang="0">
                    <a:pos x="129" y="14"/>
                  </a:cxn>
                  <a:cxn ang="0">
                    <a:pos x="153" y="0"/>
                  </a:cxn>
                  <a:cxn ang="0">
                    <a:pos x="155" y="3"/>
                  </a:cxn>
                  <a:cxn ang="0">
                    <a:pos x="158" y="5"/>
                  </a:cxn>
                  <a:cxn ang="0">
                    <a:pos x="171" y="31"/>
                  </a:cxn>
                  <a:cxn ang="0">
                    <a:pos x="177" y="42"/>
                  </a:cxn>
                  <a:cxn ang="0">
                    <a:pos x="183" y="50"/>
                  </a:cxn>
                  <a:cxn ang="0">
                    <a:pos x="185" y="57"/>
                  </a:cxn>
                  <a:cxn ang="0">
                    <a:pos x="194" y="63"/>
                  </a:cxn>
                  <a:cxn ang="0">
                    <a:pos x="207" y="80"/>
                  </a:cxn>
                  <a:cxn ang="0">
                    <a:pos x="218" y="89"/>
                  </a:cxn>
                  <a:cxn ang="0">
                    <a:pos x="236" y="108"/>
                  </a:cxn>
                  <a:cxn ang="0">
                    <a:pos x="248" y="115"/>
                  </a:cxn>
                  <a:cxn ang="0">
                    <a:pos x="266" y="140"/>
                  </a:cxn>
                  <a:cxn ang="0">
                    <a:pos x="278" y="151"/>
                  </a:cxn>
                  <a:cxn ang="0">
                    <a:pos x="290" y="167"/>
                  </a:cxn>
                  <a:cxn ang="0">
                    <a:pos x="296" y="171"/>
                  </a:cxn>
                  <a:cxn ang="0">
                    <a:pos x="320" y="194"/>
                  </a:cxn>
                  <a:cxn ang="0">
                    <a:pos x="333" y="210"/>
                  </a:cxn>
                  <a:cxn ang="0">
                    <a:pos x="351" y="228"/>
                  </a:cxn>
                  <a:cxn ang="0">
                    <a:pos x="362" y="242"/>
                  </a:cxn>
                  <a:cxn ang="0">
                    <a:pos x="371" y="260"/>
                  </a:cxn>
                  <a:cxn ang="0">
                    <a:pos x="381" y="277"/>
                  </a:cxn>
                  <a:cxn ang="0">
                    <a:pos x="392" y="287"/>
                  </a:cxn>
                  <a:cxn ang="0">
                    <a:pos x="399" y="295"/>
                  </a:cxn>
                  <a:cxn ang="0">
                    <a:pos x="410" y="309"/>
                  </a:cxn>
                  <a:cxn ang="0">
                    <a:pos x="446" y="344"/>
                  </a:cxn>
                  <a:cxn ang="0">
                    <a:pos x="471" y="363"/>
                  </a:cxn>
                  <a:cxn ang="0">
                    <a:pos x="485" y="374"/>
                  </a:cxn>
                  <a:cxn ang="0">
                    <a:pos x="494" y="379"/>
                  </a:cxn>
                  <a:cxn ang="0">
                    <a:pos x="506" y="387"/>
                  </a:cxn>
                  <a:cxn ang="0">
                    <a:pos x="518" y="393"/>
                  </a:cxn>
                  <a:cxn ang="0">
                    <a:pos x="525" y="402"/>
                  </a:cxn>
                  <a:cxn ang="0">
                    <a:pos x="530" y="409"/>
                  </a:cxn>
                  <a:cxn ang="0">
                    <a:pos x="536" y="413"/>
                  </a:cxn>
                  <a:cxn ang="0">
                    <a:pos x="519" y="413"/>
                  </a:cxn>
                  <a:cxn ang="0">
                    <a:pos x="498" y="402"/>
                  </a:cxn>
                  <a:cxn ang="0">
                    <a:pos x="483" y="395"/>
                  </a:cxn>
                  <a:cxn ang="0">
                    <a:pos x="464" y="387"/>
                  </a:cxn>
                  <a:cxn ang="0">
                    <a:pos x="455" y="384"/>
                  </a:cxn>
                  <a:cxn ang="0">
                    <a:pos x="426" y="372"/>
                  </a:cxn>
                  <a:cxn ang="0">
                    <a:pos x="414" y="366"/>
                  </a:cxn>
                  <a:cxn ang="0">
                    <a:pos x="388" y="361"/>
                  </a:cxn>
                  <a:cxn ang="0">
                    <a:pos x="360" y="355"/>
                  </a:cxn>
                  <a:cxn ang="0">
                    <a:pos x="346" y="353"/>
                  </a:cxn>
                  <a:cxn ang="0">
                    <a:pos x="272" y="345"/>
                  </a:cxn>
                  <a:cxn ang="0">
                    <a:pos x="191" y="336"/>
                  </a:cxn>
                  <a:cxn ang="0">
                    <a:pos x="134" y="330"/>
                  </a:cxn>
                  <a:cxn ang="0">
                    <a:pos x="96" y="325"/>
                  </a:cxn>
                  <a:cxn ang="0">
                    <a:pos x="48" y="320"/>
                  </a:cxn>
                  <a:cxn ang="0">
                    <a:pos x="10" y="318"/>
                  </a:cxn>
                  <a:cxn ang="0">
                    <a:pos x="9" y="306"/>
                  </a:cxn>
                  <a:cxn ang="0">
                    <a:pos x="0" y="282"/>
                  </a:cxn>
                  <a:cxn ang="0">
                    <a:pos x="8" y="259"/>
                  </a:cxn>
                  <a:cxn ang="0">
                    <a:pos x="15" y="126"/>
                  </a:cxn>
                  <a:cxn ang="0">
                    <a:pos x="16" y="45"/>
                  </a:cxn>
                  <a:cxn ang="0">
                    <a:pos x="16" y="21"/>
                  </a:cxn>
                </a:cxnLst>
                <a:rect l="0" t="0" r="r" b="b"/>
                <a:pathLst>
                  <a:path w="536" h="417">
                    <a:moveTo>
                      <a:pt x="16" y="21"/>
                    </a:moveTo>
                    <a:cubicBezTo>
                      <a:pt x="20" y="9"/>
                      <a:pt x="28" y="7"/>
                      <a:pt x="38" y="3"/>
                    </a:cubicBezTo>
                    <a:cubicBezTo>
                      <a:pt x="61" y="6"/>
                      <a:pt x="76" y="18"/>
                      <a:pt x="100" y="20"/>
                    </a:cubicBezTo>
                    <a:cubicBezTo>
                      <a:pt x="119" y="19"/>
                      <a:pt x="115" y="16"/>
                      <a:pt x="129" y="14"/>
                    </a:cubicBezTo>
                    <a:cubicBezTo>
                      <a:pt x="139" y="11"/>
                      <a:pt x="145" y="6"/>
                      <a:pt x="153" y="0"/>
                    </a:cubicBezTo>
                    <a:cubicBezTo>
                      <a:pt x="154" y="1"/>
                      <a:pt x="154" y="2"/>
                      <a:pt x="155" y="3"/>
                    </a:cubicBezTo>
                    <a:cubicBezTo>
                      <a:pt x="156" y="4"/>
                      <a:pt x="157" y="4"/>
                      <a:pt x="158" y="5"/>
                    </a:cubicBezTo>
                    <a:cubicBezTo>
                      <a:pt x="164" y="13"/>
                      <a:pt x="163" y="25"/>
                      <a:pt x="171" y="31"/>
                    </a:cubicBezTo>
                    <a:cubicBezTo>
                      <a:pt x="172" y="36"/>
                      <a:pt x="172" y="40"/>
                      <a:pt x="177" y="42"/>
                    </a:cubicBezTo>
                    <a:cubicBezTo>
                      <a:pt x="179" y="46"/>
                      <a:pt x="179" y="48"/>
                      <a:pt x="183" y="50"/>
                    </a:cubicBezTo>
                    <a:lnTo>
                      <a:pt x="185" y="57"/>
                    </a:lnTo>
                    <a:cubicBezTo>
                      <a:pt x="188" y="60"/>
                      <a:pt x="194" y="63"/>
                      <a:pt x="194" y="63"/>
                    </a:cubicBezTo>
                    <a:cubicBezTo>
                      <a:pt x="196" y="69"/>
                      <a:pt x="202" y="76"/>
                      <a:pt x="207" y="80"/>
                    </a:cubicBezTo>
                    <a:cubicBezTo>
                      <a:pt x="209" y="84"/>
                      <a:pt x="214" y="86"/>
                      <a:pt x="218" y="89"/>
                    </a:cubicBezTo>
                    <a:cubicBezTo>
                      <a:pt x="223" y="96"/>
                      <a:pt x="227" y="106"/>
                      <a:pt x="236" y="108"/>
                    </a:cubicBezTo>
                    <a:cubicBezTo>
                      <a:pt x="240" y="111"/>
                      <a:pt x="244" y="114"/>
                      <a:pt x="248" y="115"/>
                    </a:cubicBezTo>
                    <a:cubicBezTo>
                      <a:pt x="250" y="124"/>
                      <a:pt x="257" y="137"/>
                      <a:pt x="266" y="140"/>
                    </a:cubicBezTo>
                    <a:cubicBezTo>
                      <a:pt x="269" y="144"/>
                      <a:pt x="274" y="149"/>
                      <a:pt x="278" y="151"/>
                    </a:cubicBezTo>
                    <a:cubicBezTo>
                      <a:pt x="282" y="157"/>
                      <a:pt x="286" y="161"/>
                      <a:pt x="290" y="167"/>
                    </a:cubicBezTo>
                    <a:cubicBezTo>
                      <a:pt x="291" y="169"/>
                      <a:pt x="296" y="171"/>
                      <a:pt x="296" y="171"/>
                    </a:cubicBezTo>
                    <a:cubicBezTo>
                      <a:pt x="299" y="176"/>
                      <a:pt x="315" y="192"/>
                      <a:pt x="320" y="194"/>
                    </a:cubicBezTo>
                    <a:cubicBezTo>
                      <a:pt x="322" y="200"/>
                      <a:pt x="327" y="208"/>
                      <a:pt x="333" y="210"/>
                    </a:cubicBezTo>
                    <a:cubicBezTo>
                      <a:pt x="336" y="215"/>
                      <a:pt x="345" y="226"/>
                      <a:pt x="351" y="228"/>
                    </a:cubicBezTo>
                    <a:cubicBezTo>
                      <a:pt x="354" y="232"/>
                      <a:pt x="358" y="239"/>
                      <a:pt x="362" y="242"/>
                    </a:cubicBezTo>
                    <a:cubicBezTo>
                      <a:pt x="364" y="249"/>
                      <a:pt x="365" y="256"/>
                      <a:pt x="371" y="260"/>
                    </a:cubicBezTo>
                    <a:cubicBezTo>
                      <a:pt x="373" y="265"/>
                      <a:pt x="377" y="274"/>
                      <a:pt x="381" y="277"/>
                    </a:cubicBezTo>
                    <a:cubicBezTo>
                      <a:pt x="382" y="282"/>
                      <a:pt x="392" y="287"/>
                      <a:pt x="392" y="287"/>
                    </a:cubicBezTo>
                    <a:cubicBezTo>
                      <a:pt x="397" y="294"/>
                      <a:pt x="394" y="292"/>
                      <a:pt x="399" y="295"/>
                    </a:cubicBezTo>
                    <a:cubicBezTo>
                      <a:pt x="401" y="301"/>
                      <a:pt x="404" y="307"/>
                      <a:pt x="410" y="309"/>
                    </a:cubicBezTo>
                    <a:cubicBezTo>
                      <a:pt x="421" y="320"/>
                      <a:pt x="430" y="339"/>
                      <a:pt x="446" y="344"/>
                    </a:cubicBezTo>
                    <a:cubicBezTo>
                      <a:pt x="452" y="353"/>
                      <a:pt x="460" y="359"/>
                      <a:pt x="471" y="363"/>
                    </a:cubicBezTo>
                    <a:cubicBezTo>
                      <a:pt x="474" y="367"/>
                      <a:pt x="480" y="371"/>
                      <a:pt x="485" y="374"/>
                    </a:cubicBezTo>
                    <a:cubicBezTo>
                      <a:pt x="488" y="376"/>
                      <a:pt x="494" y="379"/>
                      <a:pt x="494" y="379"/>
                    </a:cubicBezTo>
                    <a:cubicBezTo>
                      <a:pt x="496" y="383"/>
                      <a:pt x="506" y="387"/>
                      <a:pt x="506" y="387"/>
                    </a:cubicBezTo>
                    <a:cubicBezTo>
                      <a:pt x="509" y="390"/>
                      <a:pt x="518" y="393"/>
                      <a:pt x="518" y="393"/>
                    </a:cubicBezTo>
                    <a:cubicBezTo>
                      <a:pt x="523" y="400"/>
                      <a:pt x="520" y="397"/>
                      <a:pt x="525" y="402"/>
                    </a:cubicBezTo>
                    <a:cubicBezTo>
                      <a:pt x="528" y="412"/>
                      <a:pt x="525" y="406"/>
                      <a:pt x="530" y="409"/>
                    </a:cubicBezTo>
                    <a:cubicBezTo>
                      <a:pt x="532" y="410"/>
                      <a:pt x="536" y="413"/>
                      <a:pt x="536" y="413"/>
                    </a:cubicBezTo>
                    <a:cubicBezTo>
                      <a:pt x="531" y="417"/>
                      <a:pt x="525" y="415"/>
                      <a:pt x="519" y="413"/>
                    </a:cubicBezTo>
                    <a:cubicBezTo>
                      <a:pt x="517" y="407"/>
                      <a:pt x="503" y="406"/>
                      <a:pt x="498" y="402"/>
                    </a:cubicBezTo>
                    <a:cubicBezTo>
                      <a:pt x="495" y="397"/>
                      <a:pt x="488" y="396"/>
                      <a:pt x="483" y="395"/>
                    </a:cubicBezTo>
                    <a:cubicBezTo>
                      <a:pt x="477" y="392"/>
                      <a:pt x="470" y="390"/>
                      <a:pt x="464" y="387"/>
                    </a:cubicBezTo>
                    <a:cubicBezTo>
                      <a:pt x="461" y="386"/>
                      <a:pt x="455" y="384"/>
                      <a:pt x="455" y="384"/>
                    </a:cubicBezTo>
                    <a:cubicBezTo>
                      <a:pt x="450" y="376"/>
                      <a:pt x="434" y="374"/>
                      <a:pt x="426" y="372"/>
                    </a:cubicBezTo>
                    <a:cubicBezTo>
                      <a:pt x="422" y="371"/>
                      <a:pt x="418" y="368"/>
                      <a:pt x="414" y="366"/>
                    </a:cubicBezTo>
                    <a:cubicBezTo>
                      <a:pt x="406" y="362"/>
                      <a:pt x="396" y="362"/>
                      <a:pt x="388" y="361"/>
                    </a:cubicBezTo>
                    <a:cubicBezTo>
                      <a:pt x="379" y="359"/>
                      <a:pt x="370" y="356"/>
                      <a:pt x="360" y="355"/>
                    </a:cubicBezTo>
                    <a:cubicBezTo>
                      <a:pt x="355" y="354"/>
                      <a:pt x="346" y="353"/>
                      <a:pt x="346" y="353"/>
                    </a:cubicBezTo>
                    <a:cubicBezTo>
                      <a:pt x="323" y="345"/>
                      <a:pt x="296" y="347"/>
                      <a:pt x="272" y="345"/>
                    </a:cubicBezTo>
                    <a:cubicBezTo>
                      <a:pt x="245" y="336"/>
                      <a:pt x="220" y="337"/>
                      <a:pt x="191" y="336"/>
                    </a:cubicBezTo>
                    <a:cubicBezTo>
                      <a:pt x="172" y="334"/>
                      <a:pt x="153" y="333"/>
                      <a:pt x="134" y="330"/>
                    </a:cubicBezTo>
                    <a:cubicBezTo>
                      <a:pt x="120" y="325"/>
                      <a:pt x="113" y="326"/>
                      <a:pt x="96" y="325"/>
                    </a:cubicBezTo>
                    <a:cubicBezTo>
                      <a:pt x="80" y="323"/>
                      <a:pt x="64" y="322"/>
                      <a:pt x="48" y="320"/>
                    </a:cubicBezTo>
                    <a:cubicBezTo>
                      <a:pt x="36" y="316"/>
                      <a:pt x="22" y="322"/>
                      <a:pt x="10" y="318"/>
                    </a:cubicBezTo>
                    <a:cubicBezTo>
                      <a:pt x="6" y="317"/>
                      <a:pt x="10" y="310"/>
                      <a:pt x="9" y="306"/>
                    </a:cubicBezTo>
                    <a:cubicBezTo>
                      <a:pt x="8" y="299"/>
                      <a:pt x="4" y="288"/>
                      <a:pt x="0" y="282"/>
                    </a:cubicBezTo>
                    <a:cubicBezTo>
                      <a:pt x="2" y="274"/>
                      <a:pt x="6" y="267"/>
                      <a:pt x="8" y="259"/>
                    </a:cubicBezTo>
                    <a:cubicBezTo>
                      <a:pt x="9" y="215"/>
                      <a:pt x="8" y="170"/>
                      <a:pt x="15" y="126"/>
                    </a:cubicBezTo>
                    <a:cubicBezTo>
                      <a:pt x="15" y="99"/>
                      <a:pt x="16" y="72"/>
                      <a:pt x="16" y="45"/>
                    </a:cubicBezTo>
                    <a:cubicBezTo>
                      <a:pt x="16" y="20"/>
                      <a:pt x="11" y="11"/>
                      <a:pt x="16" y="21"/>
                    </a:cubicBezTo>
                    <a:close/>
                  </a:path>
                </a:pathLst>
              </a:custGeom>
              <a:gradFill rotWithShape="1">
                <a:gsLst>
                  <a:gs pos="0">
                    <a:srgbClr val="996600"/>
                  </a:gs>
                  <a:gs pos="100000">
                    <a:srgbClr val="996600">
                      <a:gamma/>
                      <a:shade val="46275"/>
                      <a:invGamma/>
                      <a:alpha val="0"/>
                    </a:srgbClr>
                  </a:gs>
                </a:gsLst>
                <a:lin ang="5400000" scaled="1"/>
              </a:gradFill>
              <a:ln w="6350" cmpd="sng">
                <a:solidFill>
                  <a:schemeClr val="tx1"/>
                </a:solidFill>
                <a:round/>
                <a:headEnd/>
                <a:tailEnd/>
              </a:ln>
              <a:effectLst/>
            </p:spPr>
            <p:txBody>
              <a:bodyPr/>
              <a:lstStyle/>
              <a:p>
                <a:pPr eaLnBrk="1" hangingPunct="1"/>
                <a:endParaRPr lang="en-US" dirty="0">
                  <a:solidFill>
                    <a:srgbClr val="000000"/>
                  </a:solidFill>
                  <a:latin typeface="Gill Sans MT"/>
                </a:endParaRPr>
              </a:p>
            </p:txBody>
          </p:sp>
          <p:sp>
            <p:nvSpPr>
              <p:cNvPr id="17416" name="Freeform 8"/>
              <p:cNvSpPr>
                <a:spLocks/>
              </p:cNvSpPr>
              <p:nvPr userDrawn="1"/>
            </p:nvSpPr>
            <p:spPr bwMode="auto">
              <a:xfrm>
                <a:off x="735" y="541"/>
                <a:ext cx="141" cy="50"/>
              </a:xfrm>
              <a:custGeom>
                <a:avLst/>
                <a:gdLst/>
                <a:ahLst/>
                <a:cxnLst>
                  <a:cxn ang="0">
                    <a:pos x="4" y="6"/>
                  </a:cxn>
                  <a:cxn ang="0">
                    <a:pos x="22" y="0"/>
                  </a:cxn>
                  <a:cxn ang="0">
                    <a:pos x="62" y="6"/>
                  </a:cxn>
                  <a:cxn ang="0">
                    <a:pos x="79" y="12"/>
                  </a:cxn>
                  <a:cxn ang="0">
                    <a:pos x="95" y="19"/>
                  </a:cxn>
                  <a:cxn ang="0">
                    <a:pos x="130" y="37"/>
                  </a:cxn>
                  <a:cxn ang="0">
                    <a:pos x="141" y="43"/>
                  </a:cxn>
                  <a:cxn ang="0">
                    <a:pos x="97" y="39"/>
                  </a:cxn>
                  <a:cxn ang="0">
                    <a:pos x="91" y="35"/>
                  </a:cxn>
                  <a:cxn ang="0">
                    <a:pos x="46" y="22"/>
                  </a:cxn>
                  <a:cxn ang="0">
                    <a:pos x="7" y="9"/>
                  </a:cxn>
                  <a:cxn ang="0">
                    <a:pos x="4" y="6"/>
                  </a:cxn>
                </a:cxnLst>
                <a:rect l="0" t="0" r="r" b="b"/>
                <a:pathLst>
                  <a:path w="141" h="50">
                    <a:moveTo>
                      <a:pt x="4" y="6"/>
                    </a:moveTo>
                    <a:cubicBezTo>
                      <a:pt x="10" y="4"/>
                      <a:pt x="16" y="1"/>
                      <a:pt x="22" y="0"/>
                    </a:cubicBezTo>
                    <a:cubicBezTo>
                      <a:pt x="39" y="1"/>
                      <a:pt x="48" y="1"/>
                      <a:pt x="62" y="6"/>
                    </a:cubicBezTo>
                    <a:cubicBezTo>
                      <a:pt x="68" y="8"/>
                      <a:pt x="79" y="12"/>
                      <a:pt x="79" y="12"/>
                    </a:cubicBezTo>
                    <a:cubicBezTo>
                      <a:pt x="83" y="16"/>
                      <a:pt x="89" y="18"/>
                      <a:pt x="95" y="19"/>
                    </a:cubicBezTo>
                    <a:cubicBezTo>
                      <a:pt x="106" y="26"/>
                      <a:pt x="119" y="30"/>
                      <a:pt x="130" y="37"/>
                    </a:cubicBezTo>
                    <a:cubicBezTo>
                      <a:pt x="132" y="42"/>
                      <a:pt x="136" y="42"/>
                      <a:pt x="141" y="43"/>
                    </a:cubicBezTo>
                    <a:cubicBezTo>
                      <a:pt x="127" y="50"/>
                      <a:pt x="110" y="47"/>
                      <a:pt x="97" y="39"/>
                    </a:cubicBezTo>
                    <a:cubicBezTo>
                      <a:pt x="95" y="38"/>
                      <a:pt x="93" y="36"/>
                      <a:pt x="91" y="35"/>
                    </a:cubicBezTo>
                    <a:cubicBezTo>
                      <a:pt x="76" y="30"/>
                      <a:pt x="61" y="26"/>
                      <a:pt x="46" y="22"/>
                    </a:cubicBezTo>
                    <a:cubicBezTo>
                      <a:pt x="33" y="18"/>
                      <a:pt x="21" y="11"/>
                      <a:pt x="7" y="9"/>
                    </a:cubicBezTo>
                    <a:cubicBezTo>
                      <a:pt x="0" y="4"/>
                      <a:pt x="11" y="6"/>
                      <a:pt x="4" y="6"/>
                    </a:cubicBezTo>
                    <a:close/>
                  </a:path>
                </a:pathLst>
              </a:custGeom>
              <a:gradFill rotWithShape="1">
                <a:gsLst>
                  <a:gs pos="0">
                    <a:srgbClr val="996600"/>
                  </a:gs>
                  <a:gs pos="100000">
                    <a:srgbClr val="996600">
                      <a:gamma/>
                      <a:shade val="46275"/>
                      <a:invGamma/>
                      <a:alpha val="0"/>
                    </a:srgbClr>
                  </a:gs>
                </a:gsLst>
                <a:lin ang="5400000" scaled="1"/>
              </a:gradFill>
              <a:ln w="9525" cmpd="sng">
                <a:solidFill>
                  <a:schemeClr val="tx1"/>
                </a:solidFill>
                <a:round/>
                <a:headEnd/>
                <a:tailEnd/>
              </a:ln>
              <a:effectLst/>
            </p:spPr>
            <p:txBody>
              <a:bodyPr/>
              <a:lstStyle/>
              <a:p>
                <a:pPr eaLnBrk="1" hangingPunct="1"/>
                <a:endParaRPr lang="en-US" dirty="0">
                  <a:solidFill>
                    <a:srgbClr val="000000"/>
                  </a:solidFill>
                  <a:latin typeface="Gill Sans MT"/>
                </a:endParaRPr>
              </a:p>
            </p:txBody>
          </p:sp>
        </p:grpSp>
        <p:sp>
          <p:nvSpPr>
            <p:cNvPr id="17417" name="Rectangle 9"/>
            <p:cNvSpPr>
              <a:spLocks noChangeArrowheads="1"/>
            </p:cNvSpPr>
            <p:nvPr userDrawn="1"/>
          </p:nvSpPr>
          <p:spPr bwMode="auto">
            <a:xfrm>
              <a:off x="432" y="384"/>
              <a:ext cx="192" cy="48"/>
            </a:xfrm>
            <a:prstGeom prst="rect">
              <a:avLst/>
            </a:prstGeom>
            <a:solidFill>
              <a:schemeClr val="bg1"/>
            </a:solidFill>
            <a:ln w="9525">
              <a:noFill/>
              <a:miter lim="800000"/>
              <a:headEnd/>
              <a:tailEnd/>
            </a:ln>
            <a:effectLst/>
          </p:spPr>
          <p:txBody>
            <a:bodyPr wrap="none" anchor="ctr"/>
            <a:lstStyle/>
            <a:p>
              <a:pPr eaLnBrk="1" hangingPunct="1"/>
              <a:endParaRPr lang="en-US" dirty="0">
                <a:solidFill>
                  <a:srgbClr val="000000"/>
                </a:solidFill>
                <a:latin typeface="Gill Sans MT"/>
              </a:endParaRPr>
            </a:p>
          </p:txBody>
        </p:sp>
      </p:grpSp>
      <p:sp>
        <p:nvSpPr>
          <p:cNvPr id="17418" name="AutoShape 10"/>
          <p:cNvSpPr>
            <a:spLocks noChangeArrowheads="1"/>
          </p:cNvSpPr>
          <p:nvPr/>
        </p:nvSpPr>
        <p:spPr bwMode="auto">
          <a:xfrm>
            <a:off x="914400" y="76200"/>
            <a:ext cx="8153400" cy="762000"/>
          </a:xfrm>
          <a:prstGeom prst="roundRect">
            <a:avLst>
              <a:gd name="adj" fmla="val 16667"/>
            </a:avLst>
          </a:prstGeom>
          <a:solidFill>
            <a:srgbClr val="99CCFF"/>
          </a:solidFill>
          <a:ln w="9525">
            <a:solidFill>
              <a:schemeClr val="tx1"/>
            </a:solidFill>
            <a:round/>
            <a:headEnd/>
            <a:tailEnd/>
          </a:ln>
          <a:effectLst/>
        </p:spPr>
        <p:txBody>
          <a:bodyPr wrap="none" anchor="ctr"/>
          <a:lstStyle/>
          <a:p>
            <a:pPr eaLnBrk="1" hangingPunct="1"/>
            <a:endParaRPr lang="en-US" dirty="0">
              <a:solidFill>
                <a:srgbClr val="000000"/>
              </a:solidFill>
              <a:latin typeface="Gill Sans MT"/>
            </a:endParaRPr>
          </a:p>
        </p:txBody>
      </p:sp>
      <p:sp>
        <p:nvSpPr>
          <p:cNvPr id="17419" name="Rectangle 11"/>
          <p:cNvSpPr>
            <a:spLocks noGrp="1" noChangeArrowheads="1"/>
          </p:cNvSpPr>
          <p:nvPr>
            <p:ph type="title"/>
          </p:nvPr>
        </p:nvSpPr>
        <p:spPr bwMode="auto">
          <a:xfrm>
            <a:off x="914400" y="-152400"/>
            <a:ext cx="8153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7420" name="Rectangle 12"/>
          <p:cNvSpPr>
            <a:spLocks noGrp="1" noChangeArrowheads="1"/>
          </p:cNvSpPr>
          <p:nvPr>
            <p:ph type="body" idx="1"/>
          </p:nvPr>
        </p:nvSpPr>
        <p:spPr bwMode="auto">
          <a:xfrm>
            <a:off x="685800" y="1524000"/>
            <a:ext cx="7772400" cy="4800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 id="2147484026" r:id="rId12"/>
    <p:sldLayoutId id="2147484027" r:id="rId13"/>
  </p:sldLayoutIdLst>
  <p:txStyles>
    <p:titleStyle>
      <a:lvl1pPr algn="ctr" rtl="0" fontAlgn="base">
        <a:spcBef>
          <a:spcPct val="0"/>
        </a:spcBef>
        <a:spcAft>
          <a:spcPct val="0"/>
        </a:spcAft>
        <a:defRPr sz="2400">
          <a:solidFill>
            <a:schemeClr val="tx2"/>
          </a:solidFill>
          <a:latin typeface="Gill Sans MT"/>
          <a:ea typeface="+mj-ea"/>
          <a:cs typeface="+mj-cs"/>
        </a:defRPr>
      </a:lvl1pPr>
      <a:lvl2pPr algn="ctr" rtl="0" fontAlgn="base">
        <a:spcBef>
          <a:spcPct val="0"/>
        </a:spcBef>
        <a:spcAft>
          <a:spcPct val="0"/>
        </a:spcAft>
        <a:defRPr sz="2400">
          <a:solidFill>
            <a:schemeClr val="tx2"/>
          </a:solidFill>
          <a:latin typeface="Arial Rounded MT Bold" pitchFamily="34" charset="0"/>
        </a:defRPr>
      </a:lvl2pPr>
      <a:lvl3pPr algn="ctr" rtl="0" fontAlgn="base">
        <a:spcBef>
          <a:spcPct val="0"/>
        </a:spcBef>
        <a:spcAft>
          <a:spcPct val="0"/>
        </a:spcAft>
        <a:defRPr sz="2400">
          <a:solidFill>
            <a:schemeClr val="tx2"/>
          </a:solidFill>
          <a:latin typeface="Arial Rounded MT Bold" pitchFamily="34" charset="0"/>
        </a:defRPr>
      </a:lvl3pPr>
      <a:lvl4pPr algn="ctr" rtl="0" fontAlgn="base">
        <a:spcBef>
          <a:spcPct val="0"/>
        </a:spcBef>
        <a:spcAft>
          <a:spcPct val="0"/>
        </a:spcAft>
        <a:defRPr sz="2400">
          <a:solidFill>
            <a:schemeClr val="tx2"/>
          </a:solidFill>
          <a:latin typeface="Arial Rounded MT Bold" pitchFamily="34" charset="0"/>
        </a:defRPr>
      </a:lvl4pPr>
      <a:lvl5pPr algn="ctr" rtl="0" fontAlgn="base">
        <a:spcBef>
          <a:spcPct val="0"/>
        </a:spcBef>
        <a:spcAft>
          <a:spcPct val="0"/>
        </a:spcAft>
        <a:defRPr sz="2400">
          <a:solidFill>
            <a:schemeClr val="tx2"/>
          </a:solidFill>
          <a:latin typeface="Arial Rounded MT Bold" pitchFamily="34" charset="0"/>
        </a:defRPr>
      </a:lvl5pPr>
      <a:lvl6pPr marL="457200" algn="ctr" rtl="0" fontAlgn="base">
        <a:spcBef>
          <a:spcPct val="0"/>
        </a:spcBef>
        <a:spcAft>
          <a:spcPct val="0"/>
        </a:spcAft>
        <a:defRPr sz="2400">
          <a:solidFill>
            <a:schemeClr val="tx2"/>
          </a:solidFill>
          <a:latin typeface="Arial Rounded MT Bold" pitchFamily="34" charset="0"/>
        </a:defRPr>
      </a:lvl6pPr>
      <a:lvl7pPr marL="914400" algn="ctr" rtl="0" fontAlgn="base">
        <a:spcBef>
          <a:spcPct val="0"/>
        </a:spcBef>
        <a:spcAft>
          <a:spcPct val="0"/>
        </a:spcAft>
        <a:defRPr sz="2400">
          <a:solidFill>
            <a:schemeClr val="tx2"/>
          </a:solidFill>
          <a:latin typeface="Arial Rounded MT Bold" pitchFamily="34" charset="0"/>
        </a:defRPr>
      </a:lvl7pPr>
      <a:lvl8pPr marL="1371600" algn="ctr" rtl="0" fontAlgn="base">
        <a:spcBef>
          <a:spcPct val="0"/>
        </a:spcBef>
        <a:spcAft>
          <a:spcPct val="0"/>
        </a:spcAft>
        <a:defRPr sz="2400">
          <a:solidFill>
            <a:schemeClr val="tx2"/>
          </a:solidFill>
          <a:latin typeface="Arial Rounded MT Bold" pitchFamily="34" charset="0"/>
        </a:defRPr>
      </a:lvl8pPr>
      <a:lvl9pPr marL="1828800" algn="ctr" rtl="0" fontAlgn="base">
        <a:spcBef>
          <a:spcPct val="0"/>
        </a:spcBef>
        <a:spcAft>
          <a:spcPct val="0"/>
        </a:spcAft>
        <a:defRPr sz="2400">
          <a:solidFill>
            <a:schemeClr val="tx2"/>
          </a:solidFill>
          <a:latin typeface="Arial Rounded MT Bold" pitchFamily="34" charset="0"/>
        </a:defRPr>
      </a:lvl9pPr>
    </p:titleStyle>
    <p:bodyStyle>
      <a:lvl1pPr marL="342900" indent="-342900" algn="l" rtl="0" fontAlgn="base">
        <a:lnSpc>
          <a:spcPct val="115000"/>
        </a:lnSpc>
        <a:spcBef>
          <a:spcPct val="50000"/>
        </a:spcBef>
        <a:spcAft>
          <a:spcPct val="0"/>
        </a:spcAft>
        <a:buChar char="•"/>
        <a:defRPr sz="2000">
          <a:solidFill>
            <a:schemeClr val="tx1"/>
          </a:solidFill>
          <a:latin typeface="Gill Sans MT"/>
          <a:ea typeface="+mn-ea"/>
          <a:cs typeface="+mn-cs"/>
        </a:defRPr>
      </a:lvl1pPr>
      <a:lvl2pPr marL="742950" indent="-285750" algn="l" rtl="0" fontAlgn="base">
        <a:lnSpc>
          <a:spcPct val="115000"/>
        </a:lnSpc>
        <a:spcBef>
          <a:spcPct val="50000"/>
        </a:spcBef>
        <a:spcAft>
          <a:spcPct val="0"/>
        </a:spcAft>
        <a:buChar char="–"/>
        <a:defRPr sz="2000">
          <a:solidFill>
            <a:schemeClr val="accent2"/>
          </a:solidFill>
          <a:latin typeface="Gill Sans MT"/>
        </a:defRPr>
      </a:lvl2pPr>
      <a:lvl3pPr marL="1143000" indent="-228600" algn="l" rtl="0" fontAlgn="base">
        <a:lnSpc>
          <a:spcPct val="115000"/>
        </a:lnSpc>
        <a:spcBef>
          <a:spcPct val="50000"/>
        </a:spcBef>
        <a:spcAft>
          <a:spcPct val="0"/>
        </a:spcAft>
        <a:buChar char="•"/>
        <a:defRPr sz="2000">
          <a:solidFill>
            <a:schemeClr val="tx1"/>
          </a:solidFill>
          <a:latin typeface="Gill Sans MT"/>
        </a:defRPr>
      </a:lvl3pPr>
      <a:lvl4pPr marL="1600200" indent="-228600" algn="l" rtl="0" fontAlgn="base">
        <a:lnSpc>
          <a:spcPct val="115000"/>
        </a:lnSpc>
        <a:spcBef>
          <a:spcPct val="50000"/>
        </a:spcBef>
        <a:spcAft>
          <a:spcPct val="0"/>
        </a:spcAft>
        <a:defRPr>
          <a:solidFill>
            <a:schemeClr val="tx1"/>
          </a:solidFill>
          <a:latin typeface="Gill Sans MT"/>
        </a:defRPr>
      </a:lvl4pPr>
      <a:lvl5pPr marL="2057400" indent="-228600" algn="l" rtl="0" fontAlgn="base">
        <a:lnSpc>
          <a:spcPct val="115000"/>
        </a:lnSpc>
        <a:spcBef>
          <a:spcPct val="50000"/>
        </a:spcBef>
        <a:spcAft>
          <a:spcPct val="0"/>
        </a:spcAft>
        <a:buChar char="»"/>
        <a:defRPr>
          <a:solidFill>
            <a:schemeClr val="tx1"/>
          </a:solidFill>
          <a:latin typeface="Gill Sans MT"/>
        </a:defRPr>
      </a:lvl5pPr>
      <a:lvl6pPr marL="2514600" indent="-228600" algn="l" rtl="0" fontAlgn="base">
        <a:lnSpc>
          <a:spcPct val="115000"/>
        </a:lnSpc>
        <a:spcBef>
          <a:spcPct val="50000"/>
        </a:spcBef>
        <a:spcAft>
          <a:spcPct val="0"/>
        </a:spcAft>
        <a:buChar char="»"/>
        <a:defRPr>
          <a:solidFill>
            <a:schemeClr val="tx1"/>
          </a:solidFill>
          <a:latin typeface="+mn-lt"/>
        </a:defRPr>
      </a:lvl6pPr>
      <a:lvl7pPr marL="2971800" indent="-228600" algn="l" rtl="0" fontAlgn="base">
        <a:lnSpc>
          <a:spcPct val="115000"/>
        </a:lnSpc>
        <a:spcBef>
          <a:spcPct val="50000"/>
        </a:spcBef>
        <a:spcAft>
          <a:spcPct val="0"/>
        </a:spcAft>
        <a:buChar char="»"/>
        <a:defRPr>
          <a:solidFill>
            <a:schemeClr val="tx1"/>
          </a:solidFill>
          <a:latin typeface="+mn-lt"/>
        </a:defRPr>
      </a:lvl7pPr>
      <a:lvl8pPr marL="3429000" indent="-228600" algn="l" rtl="0" fontAlgn="base">
        <a:lnSpc>
          <a:spcPct val="115000"/>
        </a:lnSpc>
        <a:spcBef>
          <a:spcPct val="50000"/>
        </a:spcBef>
        <a:spcAft>
          <a:spcPct val="0"/>
        </a:spcAft>
        <a:buChar char="»"/>
        <a:defRPr>
          <a:solidFill>
            <a:schemeClr val="tx1"/>
          </a:solidFill>
          <a:latin typeface="+mn-lt"/>
        </a:defRPr>
      </a:lvl8pPr>
      <a:lvl9pPr marL="3886200" indent="-228600" algn="l" rtl="0" fontAlgn="base">
        <a:lnSpc>
          <a:spcPct val="115000"/>
        </a:lnSpc>
        <a:spcBef>
          <a:spcPct val="5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4"/>
          <p:cNvGrpSpPr>
            <a:grpSpLocks/>
          </p:cNvGrpSpPr>
          <p:nvPr userDrawn="1"/>
        </p:nvGrpSpPr>
        <p:grpSpPr bwMode="auto">
          <a:xfrm>
            <a:off x="0" y="76200"/>
            <a:ext cx="1752600" cy="1143000"/>
            <a:chOff x="0" y="48"/>
            <a:chExt cx="1104" cy="720"/>
          </a:xfrm>
        </p:grpSpPr>
        <p:grpSp>
          <p:nvGrpSpPr>
            <p:cNvPr id="3" name="Group 12"/>
            <p:cNvGrpSpPr>
              <a:grpSpLocks/>
            </p:cNvGrpSpPr>
            <p:nvPr userDrawn="1"/>
          </p:nvGrpSpPr>
          <p:grpSpPr bwMode="auto">
            <a:xfrm>
              <a:off x="0" y="48"/>
              <a:ext cx="1104" cy="720"/>
              <a:chOff x="0" y="0"/>
              <a:chExt cx="1104" cy="720"/>
            </a:xfrm>
          </p:grpSpPr>
          <p:grpSp>
            <p:nvGrpSpPr>
              <p:cNvPr id="4" name="Group 6"/>
              <p:cNvGrpSpPr>
                <a:grpSpLocks/>
              </p:cNvGrpSpPr>
              <p:nvPr userDrawn="1"/>
            </p:nvGrpSpPr>
            <p:grpSpPr bwMode="auto">
              <a:xfrm>
                <a:off x="0" y="0"/>
                <a:ext cx="1104" cy="720"/>
                <a:chOff x="1344" y="1776"/>
                <a:chExt cx="3408" cy="1392"/>
              </a:xfrm>
            </p:grpSpPr>
            <p:pic>
              <p:nvPicPr>
                <p:cNvPr id="120836" name="Picture 4"/>
                <p:cNvPicPr>
                  <a:picLocks noChangeAspect="1" noChangeArrowheads="1"/>
                </p:cNvPicPr>
                <p:nvPr userDrawn="1"/>
              </p:nvPicPr>
              <p:blipFill>
                <a:blip r:embed="rId14" cstate="screen"/>
                <a:srcRect l="16667" t="28572" r="13725" b="25397"/>
                <a:stretch>
                  <a:fillRect/>
                </a:stretch>
              </p:blipFill>
              <p:spPr bwMode="auto">
                <a:xfrm>
                  <a:off x="1344" y="1776"/>
                  <a:ext cx="3408" cy="1392"/>
                </a:xfrm>
                <a:prstGeom prst="rect">
                  <a:avLst/>
                </a:prstGeom>
                <a:noFill/>
                <a:ln w="9525">
                  <a:noFill/>
                  <a:miter lim="800000"/>
                  <a:headEnd/>
                  <a:tailEnd/>
                </a:ln>
                <a:effectLst/>
              </p:spPr>
            </p:pic>
            <p:sp>
              <p:nvSpPr>
                <p:cNvPr id="120837" name="Rectangle 5"/>
                <p:cNvSpPr>
                  <a:spLocks noChangeArrowheads="1"/>
                </p:cNvSpPr>
                <p:nvPr userDrawn="1"/>
              </p:nvSpPr>
              <p:spPr bwMode="auto">
                <a:xfrm>
                  <a:off x="3120" y="1920"/>
                  <a:ext cx="1296" cy="384"/>
                </a:xfrm>
                <a:prstGeom prst="rect">
                  <a:avLst/>
                </a:prstGeom>
                <a:solidFill>
                  <a:schemeClr val="bg1"/>
                </a:solidFill>
                <a:ln w="9525">
                  <a:noFill/>
                  <a:miter lim="800000"/>
                  <a:headEnd/>
                  <a:tailEnd/>
                </a:ln>
                <a:effectLst/>
              </p:spPr>
              <p:txBody>
                <a:bodyPr wrap="none" anchor="ctr"/>
                <a:lstStyle/>
                <a:p>
                  <a:endParaRPr lang="en-US" sz="2000" dirty="0">
                    <a:solidFill>
                      <a:srgbClr val="000000"/>
                    </a:solidFill>
                    <a:latin typeface="Gill Sans MT"/>
                  </a:endParaRPr>
                </a:p>
              </p:txBody>
            </p:sp>
          </p:grpSp>
          <p:sp>
            <p:nvSpPr>
              <p:cNvPr id="120842" name="Freeform 10"/>
              <p:cNvSpPr>
                <a:spLocks/>
              </p:cNvSpPr>
              <p:nvPr userDrawn="1"/>
            </p:nvSpPr>
            <p:spPr bwMode="auto">
              <a:xfrm>
                <a:off x="14" y="96"/>
                <a:ext cx="536" cy="417"/>
              </a:xfrm>
              <a:custGeom>
                <a:avLst/>
                <a:gdLst/>
                <a:ahLst/>
                <a:cxnLst>
                  <a:cxn ang="0">
                    <a:pos x="16" y="21"/>
                  </a:cxn>
                  <a:cxn ang="0">
                    <a:pos x="38" y="3"/>
                  </a:cxn>
                  <a:cxn ang="0">
                    <a:pos x="100" y="20"/>
                  </a:cxn>
                  <a:cxn ang="0">
                    <a:pos x="129" y="14"/>
                  </a:cxn>
                  <a:cxn ang="0">
                    <a:pos x="153" y="0"/>
                  </a:cxn>
                  <a:cxn ang="0">
                    <a:pos x="155" y="3"/>
                  </a:cxn>
                  <a:cxn ang="0">
                    <a:pos x="158" y="5"/>
                  </a:cxn>
                  <a:cxn ang="0">
                    <a:pos x="171" y="31"/>
                  </a:cxn>
                  <a:cxn ang="0">
                    <a:pos x="177" y="42"/>
                  </a:cxn>
                  <a:cxn ang="0">
                    <a:pos x="183" y="50"/>
                  </a:cxn>
                  <a:cxn ang="0">
                    <a:pos x="185" y="57"/>
                  </a:cxn>
                  <a:cxn ang="0">
                    <a:pos x="194" y="63"/>
                  </a:cxn>
                  <a:cxn ang="0">
                    <a:pos x="207" y="80"/>
                  </a:cxn>
                  <a:cxn ang="0">
                    <a:pos x="218" y="89"/>
                  </a:cxn>
                  <a:cxn ang="0">
                    <a:pos x="236" y="108"/>
                  </a:cxn>
                  <a:cxn ang="0">
                    <a:pos x="248" y="115"/>
                  </a:cxn>
                  <a:cxn ang="0">
                    <a:pos x="266" y="140"/>
                  </a:cxn>
                  <a:cxn ang="0">
                    <a:pos x="278" y="151"/>
                  </a:cxn>
                  <a:cxn ang="0">
                    <a:pos x="290" y="167"/>
                  </a:cxn>
                  <a:cxn ang="0">
                    <a:pos x="296" y="171"/>
                  </a:cxn>
                  <a:cxn ang="0">
                    <a:pos x="320" y="194"/>
                  </a:cxn>
                  <a:cxn ang="0">
                    <a:pos x="333" y="210"/>
                  </a:cxn>
                  <a:cxn ang="0">
                    <a:pos x="351" y="228"/>
                  </a:cxn>
                  <a:cxn ang="0">
                    <a:pos x="362" y="242"/>
                  </a:cxn>
                  <a:cxn ang="0">
                    <a:pos x="371" y="260"/>
                  </a:cxn>
                  <a:cxn ang="0">
                    <a:pos x="381" y="277"/>
                  </a:cxn>
                  <a:cxn ang="0">
                    <a:pos x="392" y="287"/>
                  </a:cxn>
                  <a:cxn ang="0">
                    <a:pos x="399" y="295"/>
                  </a:cxn>
                  <a:cxn ang="0">
                    <a:pos x="410" y="309"/>
                  </a:cxn>
                  <a:cxn ang="0">
                    <a:pos x="446" y="344"/>
                  </a:cxn>
                  <a:cxn ang="0">
                    <a:pos x="471" y="363"/>
                  </a:cxn>
                  <a:cxn ang="0">
                    <a:pos x="485" y="374"/>
                  </a:cxn>
                  <a:cxn ang="0">
                    <a:pos x="494" y="379"/>
                  </a:cxn>
                  <a:cxn ang="0">
                    <a:pos x="506" y="387"/>
                  </a:cxn>
                  <a:cxn ang="0">
                    <a:pos x="518" y="393"/>
                  </a:cxn>
                  <a:cxn ang="0">
                    <a:pos x="525" y="402"/>
                  </a:cxn>
                  <a:cxn ang="0">
                    <a:pos x="530" y="409"/>
                  </a:cxn>
                  <a:cxn ang="0">
                    <a:pos x="536" y="413"/>
                  </a:cxn>
                  <a:cxn ang="0">
                    <a:pos x="519" y="413"/>
                  </a:cxn>
                  <a:cxn ang="0">
                    <a:pos x="498" y="402"/>
                  </a:cxn>
                  <a:cxn ang="0">
                    <a:pos x="483" y="395"/>
                  </a:cxn>
                  <a:cxn ang="0">
                    <a:pos x="464" y="387"/>
                  </a:cxn>
                  <a:cxn ang="0">
                    <a:pos x="455" y="384"/>
                  </a:cxn>
                  <a:cxn ang="0">
                    <a:pos x="426" y="372"/>
                  </a:cxn>
                  <a:cxn ang="0">
                    <a:pos x="414" y="366"/>
                  </a:cxn>
                  <a:cxn ang="0">
                    <a:pos x="388" y="361"/>
                  </a:cxn>
                  <a:cxn ang="0">
                    <a:pos x="360" y="355"/>
                  </a:cxn>
                  <a:cxn ang="0">
                    <a:pos x="346" y="353"/>
                  </a:cxn>
                  <a:cxn ang="0">
                    <a:pos x="272" y="345"/>
                  </a:cxn>
                  <a:cxn ang="0">
                    <a:pos x="191" y="336"/>
                  </a:cxn>
                  <a:cxn ang="0">
                    <a:pos x="134" y="330"/>
                  </a:cxn>
                  <a:cxn ang="0">
                    <a:pos x="96" y="325"/>
                  </a:cxn>
                  <a:cxn ang="0">
                    <a:pos x="48" y="320"/>
                  </a:cxn>
                  <a:cxn ang="0">
                    <a:pos x="10" y="318"/>
                  </a:cxn>
                  <a:cxn ang="0">
                    <a:pos x="9" y="306"/>
                  </a:cxn>
                  <a:cxn ang="0">
                    <a:pos x="0" y="282"/>
                  </a:cxn>
                  <a:cxn ang="0">
                    <a:pos x="8" y="259"/>
                  </a:cxn>
                  <a:cxn ang="0">
                    <a:pos x="15" y="126"/>
                  </a:cxn>
                  <a:cxn ang="0">
                    <a:pos x="16" y="45"/>
                  </a:cxn>
                  <a:cxn ang="0">
                    <a:pos x="16" y="21"/>
                  </a:cxn>
                </a:cxnLst>
                <a:rect l="0" t="0" r="r" b="b"/>
                <a:pathLst>
                  <a:path w="536" h="417">
                    <a:moveTo>
                      <a:pt x="16" y="21"/>
                    </a:moveTo>
                    <a:cubicBezTo>
                      <a:pt x="20" y="9"/>
                      <a:pt x="28" y="7"/>
                      <a:pt x="38" y="3"/>
                    </a:cubicBezTo>
                    <a:cubicBezTo>
                      <a:pt x="61" y="6"/>
                      <a:pt x="76" y="18"/>
                      <a:pt x="100" y="20"/>
                    </a:cubicBezTo>
                    <a:cubicBezTo>
                      <a:pt x="119" y="19"/>
                      <a:pt x="115" y="16"/>
                      <a:pt x="129" y="14"/>
                    </a:cubicBezTo>
                    <a:cubicBezTo>
                      <a:pt x="139" y="11"/>
                      <a:pt x="145" y="6"/>
                      <a:pt x="153" y="0"/>
                    </a:cubicBezTo>
                    <a:cubicBezTo>
                      <a:pt x="154" y="1"/>
                      <a:pt x="154" y="2"/>
                      <a:pt x="155" y="3"/>
                    </a:cubicBezTo>
                    <a:cubicBezTo>
                      <a:pt x="156" y="4"/>
                      <a:pt x="157" y="4"/>
                      <a:pt x="158" y="5"/>
                    </a:cubicBezTo>
                    <a:cubicBezTo>
                      <a:pt x="164" y="13"/>
                      <a:pt x="163" y="25"/>
                      <a:pt x="171" y="31"/>
                    </a:cubicBezTo>
                    <a:cubicBezTo>
                      <a:pt x="172" y="36"/>
                      <a:pt x="172" y="40"/>
                      <a:pt x="177" y="42"/>
                    </a:cubicBezTo>
                    <a:cubicBezTo>
                      <a:pt x="179" y="46"/>
                      <a:pt x="179" y="48"/>
                      <a:pt x="183" y="50"/>
                    </a:cubicBezTo>
                    <a:lnTo>
                      <a:pt x="185" y="57"/>
                    </a:lnTo>
                    <a:cubicBezTo>
                      <a:pt x="188" y="60"/>
                      <a:pt x="194" y="63"/>
                      <a:pt x="194" y="63"/>
                    </a:cubicBezTo>
                    <a:cubicBezTo>
                      <a:pt x="196" y="69"/>
                      <a:pt x="202" y="76"/>
                      <a:pt x="207" y="80"/>
                    </a:cubicBezTo>
                    <a:cubicBezTo>
                      <a:pt x="209" y="84"/>
                      <a:pt x="214" y="86"/>
                      <a:pt x="218" y="89"/>
                    </a:cubicBezTo>
                    <a:cubicBezTo>
                      <a:pt x="223" y="96"/>
                      <a:pt x="227" y="106"/>
                      <a:pt x="236" y="108"/>
                    </a:cubicBezTo>
                    <a:cubicBezTo>
                      <a:pt x="240" y="111"/>
                      <a:pt x="244" y="114"/>
                      <a:pt x="248" y="115"/>
                    </a:cubicBezTo>
                    <a:cubicBezTo>
                      <a:pt x="250" y="124"/>
                      <a:pt x="257" y="137"/>
                      <a:pt x="266" y="140"/>
                    </a:cubicBezTo>
                    <a:cubicBezTo>
                      <a:pt x="269" y="144"/>
                      <a:pt x="274" y="149"/>
                      <a:pt x="278" y="151"/>
                    </a:cubicBezTo>
                    <a:cubicBezTo>
                      <a:pt x="282" y="157"/>
                      <a:pt x="286" y="161"/>
                      <a:pt x="290" y="167"/>
                    </a:cubicBezTo>
                    <a:cubicBezTo>
                      <a:pt x="291" y="169"/>
                      <a:pt x="296" y="171"/>
                      <a:pt x="296" y="171"/>
                    </a:cubicBezTo>
                    <a:cubicBezTo>
                      <a:pt x="299" y="176"/>
                      <a:pt x="315" y="192"/>
                      <a:pt x="320" y="194"/>
                    </a:cubicBezTo>
                    <a:cubicBezTo>
                      <a:pt x="322" y="200"/>
                      <a:pt x="327" y="208"/>
                      <a:pt x="333" y="210"/>
                    </a:cubicBezTo>
                    <a:cubicBezTo>
                      <a:pt x="336" y="215"/>
                      <a:pt x="345" y="226"/>
                      <a:pt x="351" y="228"/>
                    </a:cubicBezTo>
                    <a:cubicBezTo>
                      <a:pt x="354" y="232"/>
                      <a:pt x="358" y="239"/>
                      <a:pt x="362" y="242"/>
                    </a:cubicBezTo>
                    <a:cubicBezTo>
                      <a:pt x="364" y="249"/>
                      <a:pt x="365" y="256"/>
                      <a:pt x="371" y="260"/>
                    </a:cubicBezTo>
                    <a:cubicBezTo>
                      <a:pt x="373" y="265"/>
                      <a:pt x="377" y="274"/>
                      <a:pt x="381" y="277"/>
                    </a:cubicBezTo>
                    <a:cubicBezTo>
                      <a:pt x="382" y="282"/>
                      <a:pt x="392" y="287"/>
                      <a:pt x="392" y="287"/>
                    </a:cubicBezTo>
                    <a:cubicBezTo>
                      <a:pt x="397" y="294"/>
                      <a:pt x="394" y="292"/>
                      <a:pt x="399" y="295"/>
                    </a:cubicBezTo>
                    <a:cubicBezTo>
                      <a:pt x="401" y="301"/>
                      <a:pt x="404" y="307"/>
                      <a:pt x="410" y="309"/>
                    </a:cubicBezTo>
                    <a:cubicBezTo>
                      <a:pt x="421" y="320"/>
                      <a:pt x="430" y="339"/>
                      <a:pt x="446" y="344"/>
                    </a:cubicBezTo>
                    <a:cubicBezTo>
                      <a:pt x="452" y="353"/>
                      <a:pt x="460" y="359"/>
                      <a:pt x="471" y="363"/>
                    </a:cubicBezTo>
                    <a:cubicBezTo>
                      <a:pt x="474" y="367"/>
                      <a:pt x="480" y="371"/>
                      <a:pt x="485" y="374"/>
                    </a:cubicBezTo>
                    <a:cubicBezTo>
                      <a:pt x="488" y="376"/>
                      <a:pt x="494" y="379"/>
                      <a:pt x="494" y="379"/>
                    </a:cubicBezTo>
                    <a:cubicBezTo>
                      <a:pt x="496" y="383"/>
                      <a:pt x="506" y="387"/>
                      <a:pt x="506" y="387"/>
                    </a:cubicBezTo>
                    <a:cubicBezTo>
                      <a:pt x="509" y="390"/>
                      <a:pt x="518" y="393"/>
                      <a:pt x="518" y="393"/>
                    </a:cubicBezTo>
                    <a:cubicBezTo>
                      <a:pt x="523" y="400"/>
                      <a:pt x="520" y="397"/>
                      <a:pt x="525" y="402"/>
                    </a:cubicBezTo>
                    <a:cubicBezTo>
                      <a:pt x="528" y="412"/>
                      <a:pt x="525" y="406"/>
                      <a:pt x="530" y="409"/>
                    </a:cubicBezTo>
                    <a:cubicBezTo>
                      <a:pt x="532" y="410"/>
                      <a:pt x="536" y="413"/>
                      <a:pt x="536" y="413"/>
                    </a:cubicBezTo>
                    <a:cubicBezTo>
                      <a:pt x="531" y="417"/>
                      <a:pt x="525" y="415"/>
                      <a:pt x="519" y="413"/>
                    </a:cubicBezTo>
                    <a:cubicBezTo>
                      <a:pt x="517" y="407"/>
                      <a:pt x="503" y="406"/>
                      <a:pt x="498" y="402"/>
                    </a:cubicBezTo>
                    <a:cubicBezTo>
                      <a:pt x="495" y="397"/>
                      <a:pt x="488" y="396"/>
                      <a:pt x="483" y="395"/>
                    </a:cubicBezTo>
                    <a:cubicBezTo>
                      <a:pt x="477" y="392"/>
                      <a:pt x="470" y="390"/>
                      <a:pt x="464" y="387"/>
                    </a:cubicBezTo>
                    <a:cubicBezTo>
                      <a:pt x="461" y="386"/>
                      <a:pt x="455" y="384"/>
                      <a:pt x="455" y="384"/>
                    </a:cubicBezTo>
                    <a:cubicBezTo>
                      <a:pt x="450" y="376"/>
                      <a:pt x="434" y="374"/>
                      <a:pt x="426" y="372"/>
                    </a:cubicBezTo>
                    <a:cubicBezTo>
                      <a:pt x="422" y="371"/>
                      <a:pt x="418" y="368"/>
                      <a:pt x="414" y="366"/>
                    </a:cubicBezTo>
                    <a:cubicBezTo>
                      <a:pt x="406" y="362"/>
                      <a:pt x="396" y="362"/>
                      <a:pt x="388" y="361"/>
                    </a:cubicBezTo>
                    <a:cubicBezTo>
                      <a:pt x="379" y="359"/>
                      <a:pt x="370" y="356"/>
                      <a:pt x="360" y="355"/>
                    </a:cubicBezTo>
                    <a:cubicBezTo>
                      <a:pt x="355" y="354"/>
                      <a:pt x="346" y="353"/>
                      <a:pt x="346" y="353"/>
                    </a:cubicBezTo>
                    <a:cubicBezTo>
                      <a:pt x="323" y="345"/>
                      <a:pt x="296" y="347"/>
                      <a:pt x="272" y="345"/>
                    </a:cubicBezTo>
                    <a:cubicBezTo>
                      <a:pt x="245" y="336"/>
                      <a:pt x="220" y="337"/>
                      <a:pt x="191" y="336"/>
                    </a:cubicBezTo>
                    <a:cubicBezTo>
                      <a:pt x="172" y="334"/>
                      <a:pt x="153" y="333"/>
                      <a:pt x="134" y="330"/>
                    </a:cubicBezTo>
                    <a:cubicBezTo>
                      <a:pt x="120" y="325"/>
                      <a:pt x="113" y="326"/>
                      <a:pt x="96" y="325"/>
                    </a:cubicBezTo>
                    <a:cubicBezTo>
                      <a:pt x="80" y="323"/>
                      <a:pt x="64" y="322"/>
                      <a:pt x="48" y="320"/>
                    </a:cubicBezTo>
                    <a:cubicBezTo>
                      <a:pt x="36" y="316"/>
                      <a:pt x="22" y="322"/>
                      <a:pt x="10" y="318"/>
                    </a:cubicBezTo>
                    <a:cubicBezTo>
                      <a:pt x="6" y="317"/>
                      <a:pt x="10" y="310"/>
                      <a:pt x="9" y="306"/>
                    </a:cubicBezTo>
                    <a:cubicBezTo>
                      <a:pt x="8" y="299"/>
                      <a:pt x="4" y="288"/>
                      <a:pt x="0" y="282"/>
                    </a:cubicBezTo>
                    <a:cubicBezTo>
                      <a:pt x="2" y="274"/>
                      <a:pt x="6" y="267"/>
                      <a:pt x="8" y="259"/>
                    </a:cubicBezTo>
                    <a:cubicBezTo>
                      <a:pt x="9" y="215"/>
                      <a:pt x="8" y="170"/>
                      <a:pt x="15" y="126"/>
                    </a:cubicBezTo>
                    <a:cubicBezTo>
                      <a:pt x="15" y="99"/>
                      <a:pt x="16" y="72"/>
                      <a:pt x="16" y="45"/>
                    </a:cubicBezTo>
                    <a:cubicBezTo>
                      <a:pt x="16" y="20"/>
                      <a:pt x="11" y="11"/>
                      <a:pt x="16" y="21"/>
                    </a:cubicBezTo>
                    <a:close/>
                  </a:path>
                </a:pathLst>
              </a:custGeom>
              <a:gradFill rotWithShape="1">
                <a:gsLst>
                  <a:gs pos="0">
                    <a:srgbClr val="996600"/>
                  </a:gs>
                  <a:gs pos="100000">
                    <a:srgbClr val="996600">
                      <a:gamma/>
                      <a:shade val="46275"/>
                      <a:invGamma/>
                      <a:alpha val="0"/>
                    </a:srgbClr>
                  </a:gs>
                </a:gsLst>
                <a:lin ang="5400000" scaled="1"/>
              </a:gradFill>
              <a:ln w="6350" cmpd="sng">
                <a:solidFill>
                  <a:schemeClr val="tx1"/>
                </a:solidFill>
                <a:round/>
                <a:headEnd/>
                <a:tailEnd/>
              </a:ln>
              <a:effectLst/>
            </p:spPr>
            <p:txBody>
              <a:bodyPr/>
              <a:lstStyle/>
              <a:p>
                <a:endParaRPr lang="en-US" sz="2000" dirty="0">
                  <a:solidFill>
                    <a:srgbClr val="000000"/>
                  </a:solidFill>
                  <a:latin typeface="Gill Sans MT"/>
                </a:endParaRPr>
              </a:p>
            </p:txBody>
          </p:sp>
          <p:sp>
            <p:nvSpPr>
              <p:cNvPr id="120843" name="Freeform 11"/>
              <p:cNvSpPr>
                <a:spLocks/>
              </p:cNvSpPr>
              <p:nvPr userDrawn="1"/>
            </p:nvSpPr>
            <p:spPr bwMode="auto">
              <a:xfrm>
                <a:off x="735" y="541"/>
                <a:ext cx="141" cy="50"/>
              </a:xfrm>
              <a:custGeom>
                <a:avLst/>
                <a:gdLst/>
                <a:ahLst/>
                <a:cxnLst>
                  <a:cxn ang="0">
                    <a:pos x="4" y="6"/>
                  </a:cxn>
                  <a:cxn ang="0">
                    <a:pos x="22" y="0"/>
                  </a:cxn>
                  <a:cxn ang="0">
                    <a:pos x="62" y="6"/>
                  </a:cxn>
                  <a:cxn ang="0">
                    <a:pos x="79" y="12"/>
                  </a:cxn>
                  <a:cxn ang="0">
                    <a:pos x="95" y="19"/>
                  </a:cxn>
                  <a:cxn ang="0">
                    <a:pos x="130" y="37"/>
                  </a:cxn>
                  <a:cxn ang="0">
                    <a:pos x="141" y="43"/>
                  </a:cxn>
                  <a:cxn ang="0">
                    <a:pos x="97" y="39"/>
                  </a:cxn>
                  <a:cxn ang="0">
                    <a:pos x="91" y="35"/>
                  </a:cxn>
                  <a:cxn ang="0">
                    <a:pos x="46" y="22"/>
                  </a:cxn>
                  <a:cxn ang="0">
                    <a:pos x="7" y="9"/>
                  </a:cxn>
                  <a:cxn ang="0">
                    <a:pos x="4" y="6"/>
                  </a:cxn>
                </a:cxnLst>
                <a:rect l="0" t="0" r="r" b="b"/>
                <a:pathLst>
                  <a:path w="141" h="50">
                    <a:moveTo>
                      <a:pt x="4" y="6"/>
                    </a:moveTo>
                    <a:cubicBezTo>
                      <a:pt x="10" y="4"/>
                      <a:pt x="16" y="1"/>
                      <a:pt x="22" y="0"/>
                    </a:cubicBezTo>
                    <a:cubicBezTo>
                      <a:pt x="39" y="1"/>
                      <a:pt x="48" y="1"/>
                      <a:pt x="62" y="6"/>
                    </a:cubicBezTo>
                    <a:cubicBezTo>
                      <a:pt x="68" y="8"/>
                      <a:pt x="79" y="12"/>
                      <a:pt x="79" y="12"/>
                    </a:cubicBezTo>
                    <a:cubicBezTo>
                      <a:pt x="83" y="16"/>
                      <a:pt x="89" y="18"/>
                      <a:pt x="95" y="19"/>
                    </a:cubicBezTo>
                    <a:cubicBezTo>
                      <a:pt x="106" y="26"/>
                      <a:pt x="119" y="30"/>
                      <a:pt x="130" y="37"/>
                    </a:cubicBezTo>
                    <a:cubicBezTo>
                      <a:pt x="132" y="42"/>
                      <a:pt x="136" y="42"/>
                      <a:pt x="141" y="43"/>
                    </a:cubicBezTo>
                    <a:cubicBezTo>
                      <a:pt x="127" y="50"/>
                      <a:pt x="110" y="47"/>
                      <a:pt x="97" y="39"/>
                    </a:cubicBezTo>
                    <a:cubicBezTo>
                      <a:pt x="95" y="38"/>
                      <a:pt x="93" y="36"/>
                      <a:pt x="91" y="35"/>
                    </a:cubicBezTo>
                    <a:cubicBezTo>
                      <a:pt x="76" y="30"/>
                      <a:pt x="61" y="26"/>
                      <a:pt x="46" y="22"/>
                    </a:cubicBezTo>
                    <a:cubicBezTo>
                      <a:pt x="33" y="18"/>
                      <a:pt x="21" y="11"/>
                      <a:pt x="7" y="9"/>
                    </a:cubicBezTo>
                    <a:cubicBezTo>
                      <a:pt x="0" y="4"/>
                      <a:pt x="11" y="6"/>
                      <a:pt x="4" y="6"/>
                    </a:cubicBezTo>
                    <a:close/>
                  </a:path>
                </a:pathLst>
              </a:custGeom>
              <a:gradFill rotWithShape="1">
                <a:gsLst>
                  <a:gs pos="0">
                    <a:srgbClr val="996600"/>
                  </a:gs>
                  <a:gs pos="100000">
                    <a:srgbClr val="996600">
                      <a:gamma/>
                      <a:shade val="46275"/>
                      <a:invGamma/>
                      <a:alpha val="0"/>
                    </a:srgbClr>
                  </a:gs>
                </a:gsLst>
                <a:lin ang="5400000" scaled="1"/>
              </a:gradFill>
              <a:ln w="9525" cmpd="sng">
                <a:solidFill>
                  <a:schemeClr val="tx1"/>
                </a:solidFill>
                <a:round/>
                <a:headEnd/>
                <a:tailEnd/>
              </a:ln>
              <a:effectLst/>
            </p:spPr>
            <p:txBody>
              <a:bodyPr/>
              <a:lstStyle/>
              <a:p>
                <a:endParaRPr lang="en-US" sz="2000" dirty="0">
                  <a:solidFill>
                    <a:srgbClr val="000000"/>
                  </a:solidFill>
                  <a:latin typeface="Gill Sans MT"/>
                </a:endParaRPr>
              </a:p>
            </p:txBody>
          </p:sp>
        </p:grpSp>
        <p:sp>
          <p:nvSpPr>
            <p:cNvPr id="120845" name="Rectangle 13"/>
            <p:cNvSpPr>
              <a:spLocks noChangeArrowheads="1"/>
            </p:cNvSpPr>
            <p:nvPr userDrawn="1"/>
          </p:nvSpPr>
          <p:spPr bwMode="auto">
            <a:xfrm>
              <a:off x="432" y="384"/>
              <a:ext cx="192" cy="48"/>
            </a:xfrm>
            <a:prstGeom prst="rect">
              <a:avLst/>
            </a:prstGeom>
            <a:solidFill>
              <a:schemeClr val="bg1"/>
            </a:solidFill>
            <a:ln w="9525">
              <a:noFill/>
              <a:miter lim="800000"/>
              <a:headEnd/>
              <a:tailEnd/>
            </a:ln>
            <a:effectLst/>
          </p:spPr>
          <p:txBody>
            <a:bodyPr wrap="none" anchor="ctr"/>
            <a:lstStyle/>
            <a:p>
              <a:endParaRPr lang="en-US" sz="2000" dirty="0">
                <a:solidFill>
                  <a:srgbClr val="000000"/>
                </a:solidFill>
                <a:latin typeface="Gill Sans MT"/>
              </a:endParaRPr>
            </a:p>
          </p:txBody>
        </p:sp>
      </p:grpSp>
      <p:sp>
        <p:nvSpPr>
          <p:cNvPr id="120840" name="AutoShape 8"/>
          <p:cNvSpPr>
            <a:spLocks noChangeArrowheads="1"/>
          </p:cNvSpPr>
          <p:nvPr userDrawn="1"/>
        </p:nvSpPr>
        <p:spPr bwMode="auto">
          <a:xfrm>
            <a:off x="914400" y="76200"/>
            <a:ext cx="8153400" cy="762000"/>
          </a:xfrm>
          <a:prstGeom prst="roundRect">
            <a:avLst>
              <a:gd name="adj" fmla="val 16667"/>
            </a:avLst>
          </a:prstGeom>
          <a:solidFill>
            <a:srgbClr val="99CCFF"/>
          </a:solidFill>
          <a:ln w="9525">
            <a:solidFill>
              <a:schemeClr val="tx1"/>
            </a:solidFill>
            <a:round/>
            <a:headEnd/>
            <a:tailEnd/>
          </a:ln>
          <a:effectLst/>
        </p:spPr>
        <p:txBody>
          <a:bodyPr wrap="none" anchor="ctr"/>
          <a:lstStyle/>
          <a:p>
            <a:endParaRPr lang="en-US" sz="2000" dirty="0">
              <a:solidFill>
                <a:srgbClr val="000000"/>
              </a:solidFill>
              <a:latin typeface="Gill Sans MT"/>
            </a:endParaRPr>
          </a:p>
        </p:txBody>
      </p:sp>
      <p:sp>
        <p:nvSpPr>
          <p:cNvPr id="120834" name="Rectangle 2"/>
          <p:cNvSpPr>
            <a:spLocks noGrp="1" noChangeArrowheads="1"/>
          </p:cNvSpPr>
          <p:nvPr>
            <p:ph type="title"/>
          </p:nvPr>
        </p:nvSpPr>
        <p:spPr bwMode="auto">
          <a:xfrm>
            <a:off x="914400" y="-152400"/>
            <a:ext cx="8153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20835" name="Rectangle 3"/>
          <p:cNvSpPr>
            <a:spLocks noGrp="1" noChangeArrowheads="1"/>
          </p:cNvSpPr>
          <p:nvPr>
            <p:ph type="body" idx="1"/>
          </p:nvPr>
        </p:nvSpPr>
        <p:spPr bwMode="auto">
          <a:xfrm>
            <a:off x="685800" y="1524000"/>
            <a:ext cx="7772400" cy="4800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 bg1="lt1" tx1="dk1" bg2="lt2" tx2="dk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7" r:id="rId11"/>
    <p:sldLayoutId id="2147484088" r:id="rId12"/>
  </p:sldLayoutIdLst>
  <p:txStyles>
    <p:titleStyle>
      <a:lvl1pPr algn="ctr" rtl="0" fontAlgn="base">
        <a:spcBef>
          <a:spcPct val="0"/>
        </a:spcBef>
        <a:spcAft>
          <a:spcPct val="0"/>
        </a:spcAft>
        <a:defRPr sz="2400">
          <a:solidFill>
            <a:schemeClr val="tx2"/>
          </a:solidFill>
          <a:latin typeface="Gill Sans MT"/>
          <a:ea typeface="+mj-ea"/>
          <a:cs typeface="+mj-cs"/>
        </a:defRPr>
      </a:lvl1pPr>
      <a:lvl2pPr algn="ctr" rtl="0" fontAlgn="base">
        <a:spcBef>
          <a:spcPct val="0"/>
        </a:spcBef>
        <a:spcAft>
          <a:spcPct val="0"/>
        </a:spcAft>
        <a:defRPr sz="2400">
          <a:solidFill>
            <a:schemeClr val="tx2"/>
          </a:solidFill>
          <a:latin typeface="Arial Rounded MT Bold" pitchFamily="34" charset="0"/>
        </a:defRPr>
      </a:lvl2pPr>
      <a:lvl3pPr algn="ctr" rtl="0" fontAlgn="base">
        <a:spcBef>
          <a:spcPct val="0"/>
        </a:spcBef>
        <a:spcAft>
          <a:spcPct val="0"/>
        </a:spcAft>
        <a:defRPr sz="2400">
          <a:solidFill>
            <a:schemeClr val="tx2"/>
          </a:solidFill>
          <a:latin typeface="Arial Rounded MT Bold" pitchFamily="34" charset="0"/>
        </a:defRPr>
      </a:lvl3pPr>
      <a:lvl4pPr algn="ctr" rtl="0" fontAlgn="base">
        <a:spcBef>
          <a:spcPct val="0"/>
        </a:spcBef>
        <a:spcAft>
          <a:spcPct val="0"/>
        </a:spcAft>
        <a:defRPr sz="2400">
          <a:solidFill>
            <a:schemeClr val="tx2"/>
          </a:solidFill>
          <a:latin typeface="Arial Rounded MT Bold" pitchFamily="34" charset="0"/>
        </a:defRPr>
      </a:lvl4pPr>
      <a:lvl5pPr algn="ctr" rtl="0" fontAlgn="base">
        <a:spcBef>
          <a:spcPct val="0"/>
        </a:spcBef>
        <a:spcAft>
          <a:spcPct val="0"/>
        </a:spcAft>
        <a:defRPr sz="2400">
          <a:solidFill>
            <a:schemeClr val="tx2"/>
          </a:solidFill>
          <a:latin typeface="Arial Rounded MT Bold" pitchFamily="34" charset="0"/>
        </a:defRPr>
      </a:lvl5pPr>
      <a:lvl6pPr marL="457200" algn="ctr" rtl="0" fontAlgn="base">
        <a:spcBef>
          <a:spcPct val="0"/>
        </a:spcBef>
        <a:spcAft>
          <a:spcPct val="0"/>
        </a:spcAft>
        <a:defRPr sz="2400">
          <a:solidFill>
            <a:schemeClr val="tx2"/>
          </a:solidFill>
          <a:latin typeface="Arial Rounded MT Bold" pitchFamily="34" charset="0"/>
        </a:defRPr>
      </a:lvl6pPr>
      <a:lvl7pPr marL="914400" algn="ctr" rtl="0" fontAlgn="base">
        <a:spcBef>
          <a:spcPct val="0"/>
        </a:spcBef>
        <a:spcAft>
          <a:spcPct val="0"/>
        </a:spcAft>
        <a:defRPr sz="2400">
          <a:solidFill>
            <a:schemeClr val="tx2"/>
          </a:solidFill>
          <a:latin typeface="Arial Rounded MT Bold" pitchFamily="34" charset="0"/>
        </a:defRPr>
      </a:lvl7pPr>
      <a:lvl8pPr marL="1371600" algn="ctr" rtl="0" fontAlgn="base">
        <a:spcBef>
          <a:spcPct val="0"/>
        </a:spcBef>
        <a:spcAft>
          <a:spcPct val="0"/>
        </a:spcAft>
        <a:defRPr sz="2400">
          <a:solidFill>
            <a:schemeClr val="tx2"/>
          </a:solidFill>
          <a:latin typeface="Arial Rounded MT Bold" pitchFamily="34" charset="0"/>
        </a:defRPr>
      </a:lvl8pPr>
      <a:lvl9pPr marL="1828800" algn="ctr" rtl="0" fontAlgn="base">
        <a:spcBef>
          <a:spcPct val="0"/>
        </a:spcBef>
        <a:spcAft>
          <a:spcPct val="0"/>
        </a:spcAft>
        <a:defRPr sz="2400">
          <a:solidFill>
            <a:schemeClr val="tx2"/>
          </a:solidFill>
          <a:latin typeface="Arial Rounded MT Bold" pitchFamily="34" charset="0"/>
        </a:defRPr>
      </a:lvl9pPr>
    </p:titleStyle>
    <p:bodyStyle>
      <a:lvl1pPr marL="342900" indent="-342900" algn="l" rtl="0" fontAlgn="base">
        <a:lnSpc>
          <a:spcPct val="115000"/>
        </a:lnSpc>
        <a:spcBef>
          <a:spcPct val="50000"/>
        </a:spcBef>
        <a:spcAft>
          <a:spcPct val="0"/>
        </a:spcAft>
        <a:buChar char="•"/>
        <a:defRPr sz="2000">
          <a:solidFill>
            <a:schemeClr val="tx1"/>
          </a:solidFill>
          <a:latin typeface="Gill Sans MT"/>
          <a:ea typeface="+mn-ea"/>
          <a:cs typeface="+mn-cs"/>
        </a:defRPr>
      </a:lvl1pPr>
      <a:lvl2pPr marL="742950" indent="-285750" algn="l" rtl="0" fontAlgn="base">
        <a:lnSpc>
          <a:spcPct val="115000"/>
        </a:lnSpc>
        <a:spcBef>
          <a:spcPct val="50000"/>
        </a:spcBef>
        <a:spcAft>
          <a:spcPct val="0"/>
        </a:spcAft>
        <a:buChar char="–"/>
        <a:defRPr sz="2000">
          <a:solidFill>
            <a:schemeClr val="accent2"/>
          </a:solidFill>
          <a:latin typeface="Gill Sans MT"/>
        </a:defRPr>
      </a:lvl2pPr>
      <a:lvl3pPr marL="1143000" indent="-228600" algn="l" rtl="0" fontAlgn="base">
        <a:lnSpc>
          <a:spcPct val="115000"/>
        </a:lnSpc>
        <a:spcBef>
          <a:spcPct val="50000"/>
        </a:spcBef>
        <a:spcAft>
          <a:spcPct val="0"/>
        </a:spcAft>
        <a:buChar char="•"/>
        <a:defRPr sz="2000">
          <a:solidFill>
            <a:schemeClr val="tx1"/>
          </a:solidFill>
          <a:latin typeface="Gill Sans MT"/>
        </a:defRPr>
      </a:lvl3pPr>
      <a:lvl4pPr marL="1600200" indent="-228600" algn="l" rtl="0" fontAlgn="base">
        <a:lnSpc>
          <a:spcPct val="115000"/>
        </a:lnSpc>
        <a:spcBef>
          <a:spcPct val="50000"/>
        </a:spcBef>
        <a:spcAft>
          <a:spcPct val="0"/>
        </a:spcAft>
        <a:defRPr>
          <a:solidFill>
            <a:schemeClr val="tx1"/>
          </a:solidFill>
          <a:latin typeface="Gill Sans MT"/>
        </a:defRPr>
      </a:lvl4pPr>
      <a:lvl5pPr marL="2057400" indent="-228600" algn="l" rtl="0" fontAlgn="base">
        <a:lnSpc>
          <a:spcPct val="115000"/>
        </a:lnSpc>
        <a:spcBef>
          <a:spcPct val="50000"/>
        </a:spcBef>
        <a:spcAft>
          <a:spcPct val="0"/>
        </a:spcAft>
        <a:buChar char="»"/>
        <a:defRPr>
          <a:solidFill>
            <a:schemeClr val="tx1"/>
          </a:solidFill>
          <a:latin typeface="Gill Sans MT"/>
        </a:defRPr>
      </a:lvl5pPr>
      <a:lvl6pPr marL="2514600" indent="-228600" algn="l" rtl="0" fontAlgn="base">
        <a:lnSpc>
          <a:spcPct val="115000"/>
        </a:lnSpc>
        <a:spcBef>
          <a:spcPct val="50000"/>
        </a:spcBef>
        <a:spcAft>
          <a:spcPct val="0"/>
        </a:spcAft>
        <a:buChar char="»"/>
        <a:defRPr>
          <a:solidFill>
            <a:schemeClr val="tx1"/>
          </a:solidFill>
          <a:latin typeface="+mn-lt"/>
        </a:defRPr>
      </a:lvl6pPr>
      <a:lvl7pPr marL="2971800" indent="-228600" algn="l" rtl="0" fontAlgn="base">
        <a:lnSpc>
          <a:spcPct val="115000"/>
        </a:lnSpc>
        <a:spcBef>
          <a:spcPct val="50000"/>
        </a:spcBef>
        <a:spcAft>
          <a:spcPct val="0"/>
        </a:spcAft>
        <a:buChar char="»"/>
        <a:defRPr>
          <a:solidFill>
            <a:schemeClr val="tx1"/>
          </a:solidFill>
          <a:latin typeface="+mn-lt"/>
        </a:defRPr>
      </a:lvl7pPr>
      <a:lvl8pPr marL="3429000" indent="-228600" algn="l" rtl="0" fontAlgn="base">
        <a:lnSpc>
          <a:spcPct val="115000"/>
        </a:lnSpc>
        <a:spcBef>
          <a:spcPct val="50000"/>
        </a:spcBef>
        <a:spcAft>
          <a:spcPct val="0"/>
        </a:spcAft>
        <a:buChar char="»"/>
        <a:defRPr>
          <a:solidFill>
            <a:schemeClr val="tx1"/>
          </a:solidFill>
          <a:latin typeface="+mn-lt"/>
        </a:defRPr>
      </a:lvl8pPr>
      <a:lvl9pPr marL="3886200" indent="-228600" algn="l" rtl="0" fontAlgn="base">
        <a:lnSpc>
          <a:spcPct val="115000"/>
        </a:lnSpc>
        <a:spcBef>
          <a:spcPct val="5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FFE7D7"/>
            </a:gs>
            <a:gs pos="40000">
              <a:schemeClr val="bg1"/>
            </a:gs>
          </a:gsLst>
          <a:lin ang="5400000" scaled="0"/>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eaLnBrk="1" hangingPunct="1">
              <a:defRPr/>
            </a:pPr>
            <a:fld id="{9C3789CB-6446-4016-9D30-2E7AAE000DAB}" type="datetime1">
              <a:rPr lang="en-US">
                <a:solidFill>
                  <a:prstClr val="black">
                    <a:tint val="75000"/>
                  </a:prstClr>
                </a:solidFill>
              </a:rPr>
              <a:pPr eaLnBrk="1" hangingPunct="1">
                <a:defRPr/>
              </a:pPr>
              <a:t>8/8/16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eaLnBrk="1" hangingPunct="1">
              <a:defRPr/>
            </a:pPr>
            <a:r>
              <a:rPr lang="en-US">
                <a:solidFill>
                  <a:prstClr val="black">
                    <a:tint val="75000"/>
                  </a:prstClr>
                </a:solidFill>
              </a:rPr>
              <a:t>NESL Presentation Format 0410</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eaLnBrk="1" hangingPunct="1">
              <a:defRPr/>
            </a:pPr>
            <a:fld id="{CDC82EC3-6417-4675-A1FA-CF0F02019177}" type="slidenum">
              <a:rPr lang="en-US">
                <a:solidFill>
                  <a:prstClr val="black">
                    <a:tint val="75000"/>
                  </a:prstClr>
                </a:solidFill>
              </a:rPr>
              <a:pPr eaLnBrk="1" hangingPunct="1">
                <a:defRPr/>
              </a:pPr>
              <a:t>‹#›</a:t>
            </a:fld>
            <a:endParaRPr lang="en-US">
              <a:solidFill>
                <a:prstClr val="black">
                  <a:tint val="75000"/>
                </a:prstClr>
              </a:solidFill>
            </a:endParaRPr>
          </a:p>
        </p:txBody>
      </p:sp>
      <p:pic>
        <p:nvPicPr>
          <p:cNvPr id="1031" name="Picture 7" descr="NESL_logo.jpg"/>
          <p:cNvPicPr>
            <a:picLocks noChangeAspect="1"/>
          </p:cNvPicPr>
          <p:nvPr/>
        </p:nvPicPr>
        <p:blipFill>
          <a:blip r:embed="rId3" cstate="print"/>
          <a:srcRect/>
          <a:stretch>
            <a:fillRect/>
          </a:stretch>
        </p:blipFill>
        <p:spPr bwMode="auto">
          <a:xfrm>
            <a:off x="76200" y="76200"/>
            <a:ext cx="588963" cy="6096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18" r:id="rId1"/>
  </p:sldLayoutIdLst>
  <p:transition xmlns:p14="http://schemas.microsoft.com/office/powerpoint/2010/main">
    <p:zoom/>
  </p:transition>
  <p:hf hdr="0" dt="0"/>
  <p:txStyles>
    <p:titleStyle>
      <a:lvl1pPr algn="ctr" rtl="0" eaLnBrk="0" fontAlgn="base" hangingPunct="0">
        <a:spcBef>
          <a:spcPct val="0"/>
        </a:spcBef>
        <a:spcAft>
          <a:spcPct val="0"/>
        </a:spcAft>
        <a:defRPr sz="4400" kern="1200">
          <a:solidFill>
            <a:srgbClr val="244583"/>
          </a:solidFill>
          <a:latin typeface="Gill Sans MT"/>
          <a:ea typeface="+mj-ea"/>
          <a:cs typeface="+mj-cs"/>
        </a:defRPr>
      </a:lvl1pPr>
      <a:lvl2pPr algn="ctr" rtl="0" eaLnBrk="0" fontAlgn="base" hangingPunct="0">
        <a:spcBef>
          <a:spcPct val="0"/>
        </a:spcBef>
        <a:spcAft>
          <a:spcPct val="0"/>
        </a:spcAft>
        <a:defRPr sz="4400">
          <a:solidFill>
            <a:srgbClr val="244583"/>
          </a:solidFill>
          <a:latin typeface="Calibri" pitchFamily="34" charset="0"/>
        </a:defRPr>
      </a:lvl2pPr>
      <a:lvl3pPr algn="ctr" rtl="0" eaLnBrk="0" fontAlgn="base" hangingPunct="0">
        <a:spcBef>
          <a:spcPct val="0"/>
        </a:spcBef>
        <a:spcAft>
          <a:spcPct val="0"/>
        </a:spcAft>
        <a:defRPr sz="4400">
          <a:solidFill>
            <a:srgbClr val="244583"/>
          </a:solidFill>
          <a:latin typeface="Calibri" pitchFamily="34" charset="0"/>
        </a:defRPr>
      </a:lvl3pPr>
      <a:lvl4pPr algn="ctr" rtl="0" eaLnBrk="0" fontAlgn="base" hangingPunct="0">
        <a:spcBef>
          <a:spcPct val="0"/>
        </a:spcBef>
        <a:spcAft>
          <a:spcPct val="0"/>
        </a:spcAft>
        <a:defRPr sz="4400">
          <a:solidFill>
            <a:srgbClr val="244583"/>
          </a:solidFill>
          <a:latin typeface="Calibri" pitchFamily="34" charset="0"/>
        </a:defRPr>
      </a:lvl4pPr>
      <a:lvl5pPr algn="ctr" rtl="0" eaLnBrk="0" fontAlgn="base" hangingPunct="0">
        <a:spcBef>
          <a:spcPct val="0"/>
        </a:spcBef>
        <a:spcAft>
          <a:spcPct val="0"/>
        </a:spcAft>
        <a:defRPr sz="4400">
          <a:solidFill>
            <a:srgbClr val="244583"/>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4"/>
          <p:cNvGrpSpPr>
            <a:grpSpLocks/>
          </p:cNvGrpSpPr>
          <p:nvPr/>
        </p:nvGrpSpPr>
        <p:grpSpPr bwMode="auto">
          <a:xfrm>
            <a:off x="17463" y="53975"/>
            <a:ext cx="1752600" cy="1143000"/>
            <a:chOff x="0" y="48"/>
            <a:chExt cx="1104" cy="720"/>
          </a:xfrm>
        </p:grpSpPr>
        <p:grpSp>
          <p:nvGrpSpPr>
            <p:cNvPr id="3" name="Group 12"/>
            <p:cNvGrpSpPr>
              <a:grpSpLocks/>
            </p:cNvGrpSpPr>
            <p:nvPr userDrawn="1"/>
          </p:nvGrpSpPr>
          <p:grpSpPr bwMode="auto">
            <a:xfrm>
              <a:off x="0" y="48"/>
              <a:ext cx="1104" cy="720"/>
              <a:chOff x="0" y="0"/>
              <a:chExt cx="1104" cy="720"/>
            </a:xfrm>
          </p:grpSpPr>
          <p:grpSp>
            <p:nvGrpSpPr>
              <p:cNvPr id="4" name="Group 6"/>
              <p:cNvGrpSpPr>
                <a:grpSpLocks/>
              </p:cNvGrpSpPr>
              <p:nvPr userDrawn="1"/>
            </p:nvGrpSpPr>
            <p:grpSpPr bwMode="auto">
              <a:xfrm>
                <a:off x="0" y="0"/>
                <a:ext cx="1104" cy="720"/>
                <a:chOff x="1344" y="1776"/>
                <a:chExt cx="3408" cy="1392"/>
              </a:xfrm>
            </p:grpSpPr>
            <p:pic>
              <p:nvPicPr>
                <p:cNvPr id="120836" name="Picture 4"/>
                <p:cNvPicPr>
                  <a:picLocks noChangeAspect="1" noChangeArrowheads="1"/>
                </p:cNvPicPr>
                <p:nvPr userDrawn="1"/>
              </p:nvPicPr>
              <p:blipFill>
                <a:blip r:embed="rId3" cstate="email"/>
                <a:srcRect l="16667" t="28572" r="13725" b="25397"/>
                <a:stretch>
                  <a:fillRect/>
                </a:stretch>
              </p:blipFill>
              <p:spPr bwMode="auto">
                <a:xfrm>
                  <a:off x="1344" y="1776"/>
                  <a:ext cx="3408" cy="1392"/>
                </a:xfrm>
                <a:prstGeom prst="rect">
                  <a:avLst/>
                </a:prstGeom>
                <a:noFill/>
                <a:ln w="9525">
                  <a:noFill/>
                  <a:miter lim="800000"/>
                  <a:headEnd/>
                  <a:tailEnd/>
                </a:ln>
                <a:effectLst/>
              </p:spPr>
            </p:pic>
            <p:sp>
              <p:nvSpPr>
                <p:cNvPr id="120837" name="Rectangle 5"/>
                <p:cNvSpPr>
                  <a:spLocks noChangeArrowheads="1"/>
                </p:cNvSpPr>
                <p:nvPr userDrawn="1"/>
              </p:nvSpPr>
              <p:spPr bwMode="auto">
                <a:xfrm>
                  <a:off x="3120" y="1920"/>
                  <a:ext cx="1296" cy="384"/>
                </a:xfrm>
                <a:prstGeom prst="rect">
                  <a:avLst/>
                </a:prstGeom>
                <a:solidFill>
                  <a:schemeClr val="bg1"/>
                </a:solidFill>
                <a:ln w="9525">
                  <a:noFill/>
                  <a:miter lim="800000"/>
                  <a:headEnd/>
                  <a:tailEnd/>
                </a:ln>
                <a:effectLst/>
              </p:spPr>
              <p:txBody>
                <a:bodyPr wrap="none" anchor="ctr"/>
                <a:lstStyle/>
                <a:p>
                  <a:pPr defTabSz="914021">
                    <a:lnSpc>
                      <a:spcPct val="120000"/>
                    </a:lnSpc>
                  </a:pPr>
                  <a:endParaRPr lang="en-US" sz="2000" dirty="0">
                    <a:solidFill>
                      <a:srgbClr val="000000"/>
                    </a:solidFill>
                    <a:latin typeface="Gill Sans MT"/>
                  </a:endParaRPr>
                </a:p>
              </p:txBody>
            </p:sp>
          </p:grpSp>
          <p:sp>
            <p:nvSpPr>
              <p:cNvPr id="120842" name="Freeform 10"/>
              <p:cNvSpPr>
                <a:spLocks/>
              </p:cNvSpPr>
              <p:nvPr userDrawn="1"/>
            </p:nvSpPr>
            <p:spPr bwMode="auto">
              <a:xfrm>
                <a:off x="14" y="96"/>
                <a:ext cx="536" cy="417"/>
              </a:xfrm>
              <a:custGeom>
                <a:avLst/>
                <a:gdLst/>
                <a:ahLst/>
                <a:cxnLst>
                  <a:cxn ang="0">
                    <a:pos x="16" y="21"/>
                  </a:cxn>
                  <a:cxn ang="0">
                    <a:pos x="38" y="3"/>
                  </a:cxn>
                  <a:cxn ang="0">
                    <a:pos x="100" y="20"/>
                  </a:cxn>
                  <a:cxn ang="0">
                    <a:pos x="129" y="14"/>
                  </a:cxn>
                  <a:cxn ang="0">
                    <a:pos x="153" y="0"/>
                  </a:cxn>
                  <a:cxn ang="0">
                    <a:pos x="155" y="3"/>
                  </a:cxn>
                  <a:cxn ang="0">
                    <a:pos x="158" y="5"/>
                  </a:cxn>
                  <a:cxn ang="0">
                    <a:pos x="171" y="31"/>
                  </a:cxn>
                  <a:cxn ang="0">
                    <a:pos x="177" y="42"/>
                  </a:cxn>
                  <a:cxn ang="0">
                    <a:pos x="183" y="50"/>
                  </a:cxn>
                  <a:cxn ang="0">
                    <a:pos x="185" y="57"/>
                  </a:cxn>
                  <a:cxn ang="0">
                    <a:pos x="194" y="63"/>
                  </a:cxn>
                  <a:cxn ang="0">
                    <a:pos x="207" y="80"/>
                  </a:cxn>
                  <a:cxn ang="0">
                    <a:pos x="218" y="89"/>
                  </a:cxn>
                  <a:cxn ang="0">
                    <a:pos x="236" y="108"/>
                  </a:cxn>
                  <a:cxn ang="0">
                    <a:pos x="248" y="115"/>
                  </a:cxn>
                  <a:cxn ang="0">
                    <a:pos x="266" y="140"/>
                  </a:cxn>
                  <a:cxn ang="0">
                    <a:pos x="278" y="151"/>
                  </a:cxn>
                  <a:cxn ang="0">
                    <a:pos x="290" y="167"/>
                  </a:cxn>
                  <a:cxn ang="0">
                    <a:pos x="296" y="171"/>
                  </a:cxn>
                  <a:cxn ang="0">
                    <a:pos x="320" y="194"/>
                  </a:cxn>
                  <a:cxn ang="0">
                    <a:pos x="333" y="210"/>
                  </a:cxn>
                  <a:cxn ang="0">
                    <a:pos x="351" y="228"/>
                  </a:cxn>
                  <a:cxn ang="0">
                    <a:pos x="362" y="242"/>
                  </a:cxn>
                  <a:cxn ang="0">
                    <a:pos x="371" y="260"/>
                  </a:cxn>
                  <a:cxn ang="0">
                    <a:pos x="381" y="277"/>
                  </a:cxn>
                  <a:cxn ang="0">
                    <a:pos x="392" y="287"/>
                  </a:cxn>
                  <a:cxn ang="0">
                    <a:pos x="399" y="295"/>
                  </a:cxn>
                  <a:cxn ang="0">
                    <a:pos x="410" y="309"/>
                  </a:cxn>
                  <a:cxn ang="0">
                    <a:pos x="446" y="344"/>
                  </a:cxn>
                  <a:cxn ang="0">
                    <a:pos x="471" y="363"/>
                  </a:cxn>
                  <a:cxn ang="0">
                    <a:pos x="485" y="374"/>
                  </a:cxn>
                  <a:cxn ang="0">
                    <a:pos x="494" y="379"/>
                  </a:cxn>
                  <a:cxn ang="0">
                    <a:pos x="506" y="387"/>
                  </a:cxn>
                  <a:cxn ang="0">
                    <a:pos x="518" y="393"/>
                  </a:cxn>
                  <a:cxn ang="0">
                    <a:pos x="525" y="402"/>
                  </a:cxn>
                  <a:cxn ang="0">
                    <a:pos x="530" y="409"/>
                  </a:cxn>
                  <a:cxn ang="0">
                    <a:pos x="536" y="413"/>
                  </a:cxn>
                  <a:cxn ang="0">
                    <a:pos x="519" y="413"/>
                  </a:cxn>
                  <a:cxn ang="0">
                    <a:pos x="498" y="402"/>
                  </a:cxn>
                  <a:cxn ang="0">
                    <a:pos x="483" y="395"/>
                  </a:cxn>
                  <a:cxn ang="0">
                    <a:pos x="464" y="387"/>
                  </a:cxn>
                  <a:cxn ang="0">
                    <a:pos x="455" y="384"/>
                  </a:cxn>
                  <a:cxn ang="0">
                    <a:pos x="426" y="372"/>
                  </a:cxn>
                  <a:cxn ang="0">
                    <a:pos x="414" y="366"/>
                  </a:cxn>
                  <a:cxn ang="0">
                    <a:pos x="388" y="361"/>
                  </a:cxn>
                  <a:cxn ang="0">
                    <a:pos x="360" y="355"/>
                  </a:cxn>
                  <a:cxn ang="0">
                    <a:pos x="346" y="353"/>
                  </a:cxn>
                  <a:cxn ang="0">
                    <a:pos x="272" y="345"/>
                  </a:cxn>
                  <a:cxn ang="0">
                    <a:pos x="191" y="336"/>
                  </a:cxn>
                  <a:cxn ang="0">
                    <a:pos x="134" y="330"/>
                  </a:cxn>
                  <a:cxn ang="0">
                    <a:pos x="96" y="325"/>
                  </a:cxn>
                  <a:cxn ang="0">
                    <a:pos x="48" y="320"/>
                  </a:cxn>
                  <a:cxn ang="0">
                    <a:pos x="10" y="318"/>
                  </a:cxn>
                  <a:cxn ang="0">
                    <a:pos x="9" y="306"/>
                  </a:cxn>
                  <a:cxn ang="0">
                    <a:pos x="0" y="282"/>
                  </a:cxn>
                  <a:cxn ang="0">
                    <a:pos x="8" y="259"/>
                  </a:cxn>
                  <a:cxn ang="0">
                    <a:pos x="15" y="126"/>
                  </a:cxn>
                  <a:cxn ang="0">
                    <a:pos x="16" y="45"/>
                  </a:cxn>
                  <a:cxn ang="0">
                    <a:pos x="16" y="21"/>
                  </a:cxn>
                </a:cxnLst>
                <a:rect l="0" t="0" r="r" b="b"/>
                <a:pathLst>
                  <a:path w="536" h="417">
                    <a:moveTo>
                      <a:pt x="16" y="21"/>
                    </a:moveTo>
                    <a:cubicBezTo>
                      <a:pt x="20" y="9"/>
                      <a:pt x="28" y="7"/>
                      <a:pt x="38" y="3"/>
                    </a:cubicBezTo>
                    <a:cubicBezTo>
                      <a:pt x="61" y="6"/>
                      <a:pt x="76" y="18"/>
                      <a:pt x="100" y="20"/>
                    </a:cubicBezTo>
                    <a:cubicBezTo>
                      <a:pt x="119" y="19"/>
                      <a:pt x="115" y="16"/>
                      <a:pt x="129" y="14"/>
                    </a:cubicBezTo>
                    <a:cubicBezTo>
                      <a:pt x="139" y="11"/>
                      <a:pt x="145" y="6"/>
                      <a:pt x="153" y="0"/>
                    </a:cubicBezTo>
                    <a:cubicBezTo>
                      <a:pt x="154" y="1"/>
                      <a:pt x="154" y="2"/>
                      <a:pt x="155" y="3"/>
                    </a:cubicBezTo>
                    <a:cubicBezTo>
                      <a:pt x="156" y="4"/>
                      <a:pt x="157" y="4"/>
                      <a:pt x="158" y="5"/>
                    </a:cubicBezTo>
                    <a:cubicBezTo>
                      <a:pt x="164" y="13"/>
                      <a:pt x="163" y="25"/>
                      <a:pt x="171" y="31"/>
                    </a:cubicBezTo>
                    <a:cubicBezTo>
                      <a:pt x="172" y="36"/>
                      <a:pt x="172" y="40"/>
                      <a:pt x="177" y="42"/>
                    </a:cubicBezTo>
                    <a:cubicBezTo>
                      <a:pt x="179" y="46"/>
                      <a:pt x="179" y="48"/>
                      <a:pt x="183" y="50"/>
                    </a:cubicBezTo>
                    <a:lnTo>
                      <a:pt x="185" y="57"/>
                    </a:lnTo>
                    <a:cubicBezTo>
                      <a:pt x="188" y="60"/>
                      <a:pt x="194" y="63"/>
                      <a:pt x="194" y="63"/>
                    </a:cubicBezTo>
                    <a:cubicBezTo>
                      <a:pt x="196" y="69"/>
                      <a:pt x="202" y="76"/>
                      <a:pt x="207" y="80"/>
                    </a:cubicBezTo>
                    <a:cubicBezTo>
                      <a:pt x="209" y="84"/>
                      <a:pt x="214" y="86"/>
                      <a:pt x="218" y="89"/>
                    </a:cubicBezTo>
                    <a:cubicBezTo>
                      <a:pt x="223" y="96"/>
                      <a:pt x="227" y="106"/>
                      <a:pt x="236" y="108"/>
                    </a:cubicBezTo>
                    <a:cubicBezTo>
                      <a:pt x="240" y="111"/>
                      <a:pt x="244" y="114"/>
                      <a:pt x="248" y="115"/>
                    </a:cubicBezTo>
                    <a:cubicBezTo>
                      <a:pt x="250" y="124"/>
                      <a:pt x="257" y="137"/>
                      <a:pt x="266" y="140"/>
                    </a:cubicBezTo>
                    <a:cubicBezTo>
                      <a:pt x="269" y="144"/>
                      <a:pt x="274" y="149"/>
                      <a:pt x="278" y="151"/>
                    </a:cubicBezTo>
                    <a:cubicBezTo>
                      <a:pt x="282" y="157"/>
                      <a:pt x="286" y="161"/>
                      <a:pt x="290" y="167"/>
                    </a:cubicBezTo>
                    <a:cubicBezTo>
                      <a:pt x="291" y="169"/>
                      <a:pt x="296" y="171"/>
                      <a:pt x="296" y="171"/>
                    </a:cubicBezTo>
                    <a:cubicBezTo>
                      <a:pt x="299" y="176"/>
                      <a:pt x="315" y="192"/>
                      <a:pt x="320" y="194"/>
                    </a:cubicBezTo>
                    <a:cubicBezTo>
                      <a:pt x="322" y="200"/>
                      <a:pt x="327" y="208"/>
                      <a:pt x="333" y="210"/>
                    </a:cubicBezTo>
                    <a:cubicBezTo>
                      <a:pt x="336" y="215"/>
                      <a:pt x="345" y="226"/>
                      <a:pt x="351" y="228"/>
                    </a:cubicBezTo>
                    <a:cubicBezTo>
                      <a:pt x="354" y="232"/>
                      <a:pt x="358" y="239"/>
                      <a:pt x="362" y="242"/>
                    </a:cubicBezTo>
                    <a:cubicBezTo>
                      <a:pt x="364" y="249"/>
                      <a:pt x="365" y="256"/>
                      <a:pt x="371" y="260"/>
                    </a:cubicBezTo>
                    <a:cubicBezTo>
                      <a:pt x="373" y="265"/>
                      <a:pt x="377" y="274"/>
                      <a:pt x="381" y="277"/>
                    </a:cubicBezTo>
                    <a:cubicBezTo>
                      <a:pt x="382" y="282"/>
                      <a:pt x="392" y="287"/>
                      <a:pt x="392" y="287"/>
                    </a:cubicBezTo>
                    <a:cubicBezTo>
                      <a:pt x="397" y="294"/>
                      <a:pt x="394" y="292"/>
                      <a:pt x="399" y="295"/>
                    </a:cubicBezTo>
                    <a:cubicBezTo>
                      <a:pt x="401" y="301"/>
                      <a:pt x="404" y="307"/>
                      <a:pt x="410" y="309"/>
                    </a:cubicBezTo>
                    <a:cubicBezTo>
                      <a:pt x="421" y="320"/>
                      <a:pt x="430" y="339"/>
                      <a:pt x="446" y="344"/>
                    </a:cubicBezTo>
                    <a:cubicBezTo>
                      <a:pt x="452" y="353"/>
                      <a:pt x="460" y="359"/>
                      <a:pt x="471" y="363"/>
                    </a:cubicBezTo>
                    <a:cubicBezTo>
                      <a:pt x="474" y="367"/>
                      <a:pt x="480" y="371"/>
                      <a:pt x="485" y="374"/>
                    </a:cubicBezTo>
                    <a:cubicBezTo>
                      <a:pt x="488" y="376"/>
                      <a:pt x="494" y="379"/>
                      <a:pt x="494" y="379"/>
                    </a:cubicBezTo>
                    <a:cubicBezTo>
                      <a:pt x="496" y="383"/>
                      <a:pt x="506" y="387"/>
                      <a:pt x="506" y="387"/>
                    </a:cubicBezTo>
                    <a:cubicBezTo>
                      <a:pt x="509" y="390"/>
                      <a:pt x="518" y="393"/>
                      <a:pt x="518" y="393"/>
                    </a:cubicBezTo>
                    <a:cubicBezTo>
                      <a:pt x="523" y="400"/>
                      <a:pt x="520" y="397"/>
                      <a:pt x="525" y="402"/>
                    </a:cubicBezTo>
                    <a:cubicBezTo>
                      <a:pt x="528" y="412"/>
                      <a:pt x="525" y="406"/>
                      <a:pt x="530" y="409"/>
                    </a:cubicBezTo>
                    <a:cubicBezTo>
                      <a:pt x="532" y="410"/>
                      <a:pt x="536" y="413"/>
                      <a:pt x="536" y="413"/>
                    </a:cubicBezTo>
                    <a:cubicBezTo>
                      <a:pt x="531" y="417"/>
                      <a:pt x="525" y="415"/>
                      <a:pt x="519" y="413"/>
                    </a:cubicBezTo>
                    <a:cubicBezTo>
                      <a:pt x="517" y="407"/>
                      <a:pt x="503" y="406"/>
                      <a:pt x="498" y="402"/>
                    </a:cubicBezTo>
                    <a:cubicBezTo>
                      <a:pt x="495" y="397"/>
                      <a:pt x="488" y="396"/>
                      <a:pt x="483" y="395"/>
                    </a:cubicBezTo>
                    <a:cubicBezTo>
                      <a:pt x="477" y="392"/>
                      <a:pt x="470" y="390"/>
                      <a:pt x="464" y="387"/>
                    </a:cubicBezTo>
                    <a:cubicBezTo>
                      <a:pt x="461" y="386"/>
                      <a:pt x="455" y="384"/>
                      <a:pt x="455" y="384"/>
                    </a:cubicBezTo>
                    <a:cubicBezTo>
                      <a:pt x="450" y="376"/>
                      <a:pt x="434" y="374"/>
                      <a:pt x="426" y="372"/>
                    </a:cubicBezTo>
                    <a:cubicBezTo>
                      <a:pt x="422" y="371"/>
                      <a:pt x="418" y="368"/>
                      <a:pt x="414" y="366"/>
                    </a:cubicBezTo>
                    <a:cubicBezTo>
                      <a:pt x="406" y="362"/>
                      <a:pt x="396" y="362"/>
                      <a:pt x="388" y="361"/>
                    </a:cubicBezTo>
                    <a:cubicBezTo>
                      <a:pt x="379" y="359"/>
                      <a:pt x="370" y="356"/>
                      <a:pt x="360" y="355"/>
                    </a:cubicBezTo>
                    <a:cubicBezTo>
                      <a:pt x="355" y="354"/>
                      <a:pt x="346" y="353"/>
                      <a:pt x="346" y="353"/>
                    </a:cubicBezTo>
                    <a:cubicBezTo>
                      <a:pt x="323" y="345"/>
                      <a:pt x="296" y="347"/>
                      <a:pt x="272" y="345"/>
                    </a:cubicBezTo>
                    <a:cubicBezTo>
                      <a:pt x="245" y="336"/>
                      <a:pt x="220" y="337"/>
                      <a:pt x="191" y="336"/>
                    </a:cubicBezTo>
                    <a:cubicBezTo>
                      <a:pt x="172" y="334"/>
                      <a:pt x="153" y="333"/>
                      <a:pt x="134" y="330"/>
                    </a:cubicBezTo>
                    <a:cubicBezTo>
                      <a:pt x="120" y="325"/>
                      <a:pt x="113" y="326"/>
                      <a:pt x="96" y="325"/>
                    </a:cubicBezTo>
                    <a:cubicBezTo>
                      <a:pt x="80" y="323"/>
                      <a:pt x="64" y="322"/>
                      <a:pt x="48" y="320"/>
                    </a:cubicBezTo>
                    <a:cubicBezTo>
                      <a:pt x="36" y="316"/>
                      <a:pt x="22" y="322"/>
                      <a:pt x="10" y="318"/>
                    </a:cubicBezTo>
                    <a:cubicBezTo>
                      <a:pt x="6" y="317"/>
                      <a:pt x="10" y="310"/>
                      <a:pt x="9" y="306"/>
                    </a:cubicBezTo>
                    <a:cubicBezTo>
                      <a:pt x="8" y="299"/>
                      <a:pt x="4" y="288"/>
                      <a:pt x="0" y="282"/>
                    </a:cubicBezTo>
                    <a:cubicBezTo>
                      <a:pt x="2" y="274"/>
                      <a:pt x="6" y="267"/>
                      <a:pt x="8" y="259"/>
                    </a:cubicBezTo>
                    <a:cubicBezTo>
                      <a:pt x="9" y="215"/>
                      <a:pt x="8" y="170"/>
                      <a:pt x="15" y="126"/>
                    </a:cubicBezTo>
                    <a:cubicBezTo>
                      <a:pt x="15" y="99"/>
                      <a:pt x="16" y="72"/>
                      <a:pt x="16" y="45"/>
                    </a:cubicBezTo>
                    <a:cubicBezTo>
                      <a:pt x="16" y="20"/>
                      <a:pt x="11" y="11"/>
                      <a:pt x="16" y="21"/>
                    </a:cubicBezTo>
                    <a:close/>
                  </a:path>
                </a:pathLst>
              </a:custGeom>
              <a:gradFill rotWithShape="1">
                <a:gsLst>
                  <a:gs pos="0">
                    <a:srgbClr val="996600"/>
                  </a:gs>
                  <a:gs pos="100000">
                    <a:srgbClr val="996600">
                      <a:gamma/>
                      <a:shade val="46275"/>
                      <a:invGamma/>
                      <a:alpha val="0"/>
                    </a:srgbClr>
                  </a:gs>
                </a:gsLst>
                <a:lin ang="5400000" scaled="1"/>
              </a:gradFill>
              <a:ln w="6350" cmpd="sng">
                <a:solidFill>
                  <a:schemeClr val="tx1"/>
                </a:solidFill>
                <a:round/>
                <a:headEnd/>
                <a:tailEnd/>
              </a:ln>
              <a:effectLst/>
            </p:spPr>
            <p:txBody>
              <a:bodyPr/>
              <a:lstStyle/>
              <a:p>
                <a:pPr defTabSz="914021">
                  <a:lnSpc>
                    <a:spcPct val="120000"/>
                  </a:lnSpc>
                </a:pPr>
                <a:endParaRPr lang="en-US" sz="2000" dirty="0">
                  <a:solidFill>
                    <a:srgbClr val="000000"/>
                  </a:solidFill>
                  <a:latin typeface="Gill Sans MT"/>
                </a:endParaRPr>
              </a:p>
            </p:txBody>
          </p:sp>
          <p:sp>
            <p:nvSpPr>
              <p:cNvPr id="120843" name="Freeform 11"/>
              <p:cNvSpPr>
                <a:spLocks/>
              </p:cNvSpPr>
              <p:nvPr userDrawn="1"/>
            </p:nvSpPr>
            <p:spPr bwMode="auto">
              <a:xfrm>
                <a:off x="735" y="541"/>
                <a:ext cx="141" cy="50"/>
              </a:xfrm>
              <a:custGeom>
                <a:avLst/>
                <a:gdLst/>
                <a:ahLst/>
                <a:cxnLst>
                  <a:cxn ang="0">
                    <a:pos x="4" y="6"/>
                  </a:cxn>
                  <a:cxn ang="0">
                    <a:pos x="22" y="0"/>
                  </a:cxn>
                  <a:cxn ang="0">
                    <a:pos x="62" y="6"/>
                  </a:cxn>
                  <a:cxn ang="0">
                    <a:pos x="79" y="12"/>
                  </a:cxn>
                  <a:cxn ang="0">
                    <a:pos x="95" y="19"/>
                  </a:cxn>
                  <a:cxn ang="0">
                    <a:pos x="130" y="37"/>
                  </a:cxn>
                  <a:cxn ang="0">
                    <a:pos x="141" y="43"/>
                  </a:cxn>
                  <a:cxn ang="0">
                    <a:pos x="97" y="39"/>
                  </a:cxn>
                  <a:cxn ang="0">
                    <a:pos x="91" y="35"/>
                  </a:cxn>
                  <a:cxn ang="0">
                    <a:pos x="46" y="22"/>
                  </a:cxn>
                  <a:cxn ang="0">
                    <a:pos x="7" y="9"/>
                  </a:cxn>
                  <a:cxn ang="0">
                    <a:pos x="4" y="6"/>
                  </a:cxn>
                </a:cxnLst>
                <a:rect l="0" t="0" r="r" b="b"/>
                <a:pathLst>
                  <a:path w="141" h="50">
                    <a:moveTo>
                      <a:pt x="4" y="6"/>
                    </a:moveTo>
                    <a:cubicBezTo>
                      <a:pt x="10" y="4"/>
                      <a:pt x="16" y="1"/>
                      <a:pt x="22" y="0"/>
                    </a:cubicBezTo>
                    <a:cubicBezTo>
                      <a:pt x="39" y="1"/>
                      <a:pt x="48" y="1"/>
                      <a:pt x="62" y="6"/>
                    </a:cubicBezTo>
                    <a:cubicBezTo>
                      <a:pt x="68" y="8"/>
                      <a:pt x="79" y="12"/>
                      <a:pt x="79" y="12"/>
                    </a:cubicBezTo>
                    <a:cubicBezTo>
                      <a:pt x="83" y="16"/>
                      <a:pt x="89" y="18"/>
                      <a:pt x="95" y="19"/>
                    </a:cubicBezTo>
                    <a:cubicBezTo>
                      <a:pt x="106" y="26"/>
                      <a:pt x="119" y="30"/>
                      <a:pt x="130" y="37"/>
                    </a:cubicBezTo>
                    <a:cubicBezTo>
                      <a:pt x="132" y="42"/>
                      <a:pt x="136" y="42"/>
                      <a:pt x="141" y="43"/>
                    </a:cubicBezTo>
                    <a:cubicBezTo>
                      <a:pt x="127" y="50"/>
                      <a:pt x="110" y="47"/>
                      <a:pt x="97" y="39"/>
                    </a:cubicBezTo>
                    <a:cubicBezTo>
                      <a:pt x="95" y="38"/>
                      <a:pt x="93" y="36"/>
                      <a:pt x="91" y="35"/>
                    </a:cubicBezTo>
                    <a:cubicBezTo>
                      <a:pt x="76" y="30"/>
                      <a:pt x="61" y="26"/>
                      <a:pt x="46" y="22"/>
                    </a:cubicBezTo>
                    <a:cubicBezTo>
                      <a:pt x="33" y="18"/>
                      <a:pt x="21" y="11"/>
                      <a:pt x="7" y="9"/>
                    </a:cubicBezTo>
                    <a:cubicBezTo>
                      <a:pt x="0" y="4"/>
                      <a:pt x="11" y="6"/>
                      <a:pt x="4" y="6"/>
                    </a:cubicBezTo>
                    <a:close/>
                  </a:path>
                </a:pathLst>
              </a:custGeom>
              <a:gradFill rotWithShape="1">
                <a:gsLst>
                  <a:gs pos="0">
                    <a:srgbClr val="996600"/>
                  </a:gs>
                  <a:gs pos="100000">
                    <a:srgbClr val="996600">
                      <a:gamma/>
                      <a:shade val="46275"/>
                      <a:invGamma/>
                      <a:alpha val="0"/>
                    </a:srgbClr>
                  </a:gs>
                </a:gsLst>
                <a:lin ang="5400000" scaled="1"/>
              </a:gradFill>
              <a:ln w="9525" cmpd="sng">
                <a:solidFill>
                  <a:schemeClr val="tx1"/>
                </a:solidFill>
                <a:round/>
                <a:headEnd/>
                <a:tailEnd/>
              </a:ln>
              <a:effectLst/>
            </p:spPr>
            <p:txBody>
              <a:bodyPr/>
              <a:lstStyle/>
              <a:p>
                <a:pPr defTabSz="914021">
                  <a:lnSpc>
                    <a:spcPct val="120000"/>
                  </a:lnSpc>
                </a:pPr>
                <a:endParaRPr lang="en-US" sz="2000" dirty="0">
                  <a:solidFill>
                    <a:srgbClr val="000000"/>
                  </a:solidFill>
                  <a:latin typeface="Gill Sans MT"/>
                </a:endParaRPr>
              </a:p>
            </p:txBody>
          </p:sp>
        </p:grpSp>
        <p:sp>
          <p:nvSpPr>
            <p:cNvPr id="120845" name="Rectangle 13"/>
            <p:cNvSpPr>
              <a:spLocks noChangeArrowheads="1"/>
            </p:cNvSpPr>
            <p:nvPr userDrawn="1"/>
          </p:nvSpPr>
          <p:spPr bwMode="auto">
            <a:xfrm>
              <a:off x="432" y="384"/>
              <a:ext cx="192" cy="48"/>
            </a:xfrm>
            <a:prstGeom prst="rect">
              <a:avLst/>
            </a:prstGeom>
            <a:solidFill>
              <a:schemeClr val="bg1"/>
            </a:solidFill>
            <a:ln w="9525">
              <a:noFill/>
              <a:miter lim="800000"/>
              <a:headEnd/>
              <a:tailEnd/>
            </a:ln>
            <a:effectLst/>
          </p:spPr>
          <p:txBody>
            <a:bodyPr wrap="none" anchor="ctr"/>
            <a:lstStyle/>
            <a:p>
              <a:pPr defTabSz="914021">
                <a:lnSpc>
                  <a:spcPct val="120000"/>
                </a:lnSpc>
              </a:pPr>
              <a:endParaRPr lang="en-US" sz="2000" dirty="0">
                <a:solidFill>
                  <a:srgbClr val="000000"/>
                </a:solidFill>
                <a:latin typeface="Gill Sans MT"/>
              </a:endParaRPr>
            </a:p>
          </p:txBody>
        </p:sp>
      </p:grpSp>
      <p:sp>
        <p:nvSpPr>
          <p:cNvPr id="120834" name="Rectangle 2"/>
          <p:cNvSpPr>
            <a:spLocks noGrp="1" noChangeArrowheads="1"/>
          </p:cNvSpPr>
          <p:nvPr>
            <p:ph type="title"/>
          </p:nvPr>
        </p:nvSpPr>
        <p:spPr bwMode="auto">
          <a:xfrm>
            <a:off x="762000" y="-152400"/>
            <a:ext cx="8153400" cy="1143000"/>
          </a:xfrm>
          <a:prstGeom prst="rect">
            <a:avLst/>
          </a:prstGeom>
          <a:noFill/>
          <a:ln w="9525">
            <a:noFill/>
            <a:miter lim="800000"/>
            <a:headEnd/>
            <a:tailEnd/>
          </a:ln>
          <a:effectLst/>
        </p:spPr>
        <p:txBody>
          <a:bodyPr vert="horz" wrap="square" lIns="91390" tIns="45697" rIns="91390" bIns="45697" numCol="1" anchor="ctr" anchorCtr="0" compatLnSpc="1">
            <a:prstTxWarp prst="textNoShape">
              <a:avLst/>
            </a:prstTxWarp>
          </a:bodyPr>
          <a:lstStyle/>
          <a:p>
            <a:pPr lvl="0"/>
            <a:r>
              <a:rPr lang="en-US" dirty="0" smtClean="0"/>
              <a:t>Click to edit Master title style</a:t>
            </a:r>
          </a:p>
        </p:txBody>
      </p:sp>
      <p:sp>
        <p:nvSpPr>
          <p:cNvPr id="120835" name="Rectangle 3"/>
          <p:cNvSpPr>
            <a:spLocks noGrp="1" noChangeArrowheads="1"/>
          </p:cNvSpPr>
          <p:nvPr>
            <p:ph type="body" idx="1"/>
          </p:nvPr>
        </p:nvSpPr>
        <p:spPr bwMode="auto">
          <a:xfrm>
            <a:off x="685800" y="1524004"/>
            <a:ext cx="7772400" cy="4800600"/>
          </a:xfrm>
          <a:prstGeom prst="rect">
            <a:avLst/>
          </a:prstGeom>
          <a:noFill/>
          <a:ln w="9525">
            <a:noFill/>
            <a:miter lim="800000"/>
            <a:headEnd/>
            <a:tailEnd/>
          </a:ln>
          <a:effectLst/>
        </p:spPr>
        <p:txBody>
          <a:bodyPr vert="horz" wrap="square" lIns="91390" tIns="45697" rIns="91390" bIns="4569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20847" name="Line 15"/>
          <p:cNvSpPr>
            <a:spLocks noChangeShapeType="1"/>
          </p:cNvSpPr>
          <p:nvPr/>
        </p:nvSpPr>
        <p:spPr bwMode="auto">
          <a:xfrm flipV="1">
            <a:off x="1143000" y="822325"/>
            <a:ext cx="7772400" cy="7938"/>
          </a:xfrm>
          <a:prstGeom prst="line">
            <a:avLst/>
          </a:prstGeom>
          <a:noFill/>
          <a:ln w="38100">
            <a:solidFill>
              <a:srgbClr val="CC9900"/>
            </a:solidFill>
            <a:round/>
            <a:headEnd/>
            <a:tailEnd/>
          </a:ln>
          <a:effectLst/>
        </p:spPr>
        <p:txBody>
          <a:bodyPr lIns="91400" tIns="45702" rIns="91400" bIns="45702"/>
          <a:lstStyle/>
          <a:p>
            <a:pPr defTabSz="914021">
              <a:lnSpc>
                <a:spcPct val="120000"/>
              </a:lnSpc>
            </a:pPr>
            <a:endParaRPr lang="en-US" sz="2000" dirty="0">
              <a:solidFill>
                <a:srgbClr val="000000"/>
              </a:solidFill>
              <a:latin typeface="Gill Sans MT"/>
            </a:endParaRPr>
          </a:p>
        </p:txBody>
      </p:sp>
      <p:sp>
        <p:nvSpPr>
          <p:cNvPr id="120848" name="Line 16"/>
          <p:cNvSpPr>
            <a:spLocks noChangeShapeType="1"/>
          </p:cNvSpPr>
          <p:nvPr/>
        </p:nvSpPr>
        <p:spPr bwMode="auto">
          <a:xfrm>
            <a:off x="990600" y="776288"/>
            <a:ext cx="7924800" cy="0"/>
          </a:xfrm>
          <a:prstGeom prst="line">
            <a:avLst/>
          </a:prstGeom>
          <a:noFill/>
          <a:ln w="38100">
            <a:solidFill>
              <a:srgbClr val="6699FF"/>
            </a:solidFill>
            <a:round/>
            <a:headEnd/>
            <a:tailEnd/>
          </a:ln>
          <a:effectLst/>
        </p:spPr>
        <p:txBody>
          <a:bodyPr lIns="91400" tIns="45702" rIns="91400" bIns="45702"/>
          <a:lstStyle/>
          <a:p>
            <a:pPr defTabSz="914021">
              <a:lnSpc>
                <a:spcPct val="120000"/>
              </a:lnSpc>
            </a:pPr>
            <a:endParaRPr lang="en-US" sz="2000" dirty="0">
              <a:solidFill>
                <a:srgbClr val="000000"/>
              </a:solidFill>
              <a:latin typeface="Gill Sans MT"/>
            </a:endParaRPr>
          </a:p>
        </p:txBody>
      </p:sp>
      <p:sp>
        <p:nvSpPr>
          <p:cNvPr id="120849" name="Line 17"/>
          <p:cNvSpPr>
            <a:spLocks noChangeShapeType="1"/>
          </p:cNvSpPr>
          <p:nvPr/>
        </p:nvSpPr>
        <p:spPr bwMode="auto">
          <a:xfrm>
            <a:off x="838200" y="730250"/>
            <a:ext cx="8077200" cy="0"/>
          </a:xfrm>
          <a:prstGeom prst="line">
            <a:avLst/>
          </a:prstGeom>
          <a:noFill/>
          <a:ln w="38100">
            <a:solidFill>
              <a:srgbClr val="008000"/>
            </a:solidFill>
            <a:round/>
            <a:headEnd/>
            <a:tailEnd/>
          </a:ln>
          <a:effectLst/>
        </p:spPr>
        <p:txBody>
          <a:bodyPr lIns="91400" tIns="45702" rIns="91400" bIns="45702"/>
          <a:lstStyle/>
          <a:p>
            <a:pPr defTabSz="914021">
              <a:lnSpc>
                <a:spcPct val="120000"/>
              </a:lnSpc>
            </a:pPr>
            <a:endParaRPr lang="en-US" sz="2000" dirty="0">
              <a:solidFill>
                <a:srgbClr val="000000"/>
              </a:solidFill>
              <a:latin typeface="Gill Sans MT"/>
            </a:endParaRPr>
          </a:p>
        </p:txBody>
      </p:sp>
    </p:spTree>
  </p:cSld>
  <p:clrMap bg1="lt1" tx1="dk1" bg2="lt2" tx2="dk2" accent1="accent1" accent2="accent2" accent3="accent3" accent4="accent4" accent5="accent5" accent6="accent6" hlink="hlink" folHlink="folHlink"/>
  <p:sldLayoutIdLst>
    <p:sldLayoutId id="2147484135" r:id="rId1"/>
  </p:sldLayoutIdLst>
  <p:txStyles>
    <p:titleStyle>
      <a:lvl1pPr algn="ctr" rtl="0" fontAlgn="base">
        <a:spcBef>
          <a:spcPct val="0"/>
        </a:spcBef>
        <a:spcAft>
          <a:spcPct val="0"/>
        </a:spcAft>
        <a:defRPr sz="2400">
          <a:solidFill>
            <a:schemeClr val="tx2"/>
          </a:solidFill>
          <a:latin typeface="Gill Sans MT"/>
          <a:ea typeface="+mj-ea"/>
          <a:cs typeface="+mj-cs"/>
        </a:defRPr>
      </a:lvl1pPr>
      <a:lvl2pPr algn="ctr" rtl="0" fontAlgn="base">
        <a:spcBef>
          <a:spcPct val="0"/>
        </a:spcBef>
        <a:spcAft>
          <a:spcPct val="0"/>
        </a:spcAft>
        <a:defRPr sz="2400">
          <a:solidFill>
            <a:schemeClr val="tx2"/>
          </a:solidFill>
          <a:latin typeface="Arial Rounded MT Bold" pitchFamily="34" charset="0"/>
        </a:defRPr>
      </a:lvl2pPr>
      <a:lvl3pPr algn="ctr" rtl="0" fontAlgn="base">
        <a:spcBef>
          <a:spcPct val="0"/>
        </a:spcBef>
        <a:spcAft>
          <a:spcPct val="0"/>
        </a:spcAft>
        <a:defRPr sz="2400">
          <a:solidFill>
            <a:schemeClr val="tx2"/>
          </a:solidFill>
          <a:latin typeface="Arial Rounded MT Bold" pitchFamily="34" charset="0"/>
        </a:defRPr>
      </a:lvl3pPr>
      <a:lvl4pPr algn="ctr" rtl="0" fontAlgn="base">
        <a:spcBef>
          <a:spcPct val="0"/>
        </a:spcBef>
        <a:spcAft>
          <a:spcPct val="0"/>
        </a:spcAft>
        <a:defRPr sz="2400">
          <a:solidFill>
            <a:schemeClr val="tx2"/>
          </a:solidFill>
          <a:latin typeface="Arial Rounded MT Bold" pitchFamily="34" charset="0"/>
        </a:defRPr>
      </a:lvl4pPr>
      <a:lvl5pPr algn="ctr" rtl="0" fontAlgn="base">
        <a:spcBef>
          <a:spcPct val="0"/>
        </a:spcBef>
        <a:spcAft>
          <a:spcPct val="0"/>
        </a:spcAft>
        <a:defRPr sz="2400">
          <a:solidFill>
            <a:schemeClr val="tx2"/>
          </a:solidFill>
          <a:latin typeface="Arial Rounded MT Bold" pitchFamily="34" charset="0"/>
        </a:defRPr>
      </a:lvl5pPr>
      <a:lvl6pPr marL="457011" algn="ctr" rtl="0" fontAlgn="base">
        <a:spcBef>
          <a:spcPct val="0"/>
        </a:spcBef>
        <a:spcAft>
          <a:spcPct val="0"/>
        </a:spcAft>
        <a:defRPr sz="2400">
          <a:solidFill>
            <a:schemeClr val="tx2"/>
          </a:solidFill>
          <a:latin typeface="Arial Rounded MT Bold" pitchFamily="34" charset="0"/>
        </a:defRPr>
      </a:lvl6pPr>
      <a:lvl7pPr marL="914021" algn="ctr" rtl="0" fontAlgn="base">
        <a:spcBef>
          <a:spcPct val="0"/>
        </a:spcBef>
        <a:spcAft>
          <a:spcPct val="0"/>
        </a:spcAft>
        <a:defRPr sz="2400">
          <a:solidFill>
            <a:schemeClr val="tx2"/>
          </a:solidFill>
          <a:latin typeface="Arial Rounded MT Bold" pitchFamily="34" charset="0"/>
        </a:defRPr>
      </a:lvl7pPr>
      <a:lvl8pPr marL="1371032" algn="ctr" rtl="0" fontAlgn="base">
        <a:spcBef>
          <a:spcPct val="0"/>
        </a:spcBef>
        <a:spcAft>
          <a:spcPct val="0"/>
        </a:spcAft>
        <a:defRPr sz="2400">
          <a:solidFill>
            <a:schemeClr val="tx2"/>
          </a:solidFill>
          <a:latin typeface="Arial Rounded MT Bold" pitchFamily="34" charset="0"/>
        </a:defRPr>
      </a:lvl8pPr>
      <a:lvl9pPr marL="1828041" algn="ctr" rtl="0" fontAlgn="base">
        <a:spcBef>
          <a:spcPct val="0"/>
        </a:spcBef>
        <a:spcAft>
          <a:spcPct val="0"/>
        </a:spcAft>
        <a:defRPr sz="2400">
          <a:solidFill>
            <a:schemeClr val="tx2"/>
          </a:solidFill>
          <a:latin typeface="Arial Rounded MT Bold" pitchFamily="34" charset="0"/>
        </a:defRPr>
      </a:lvl9pPr>
    </p:titleStyle>
    <p:bodyStyle>
      <a:lvl1pPr marL="342758" indent="-342758" algn="l" rtl="0" fontAlgn="base">
        <a:lnSpc>
          <a:spcPct val="115000"/>
        </a:lnSpc>
        <a:spcBef>
          <a:spcPct val="50000"/>
        </a:spcBef>
        <a:spcAft>
          <a:spcPct val="0"/>
        </a:spcAft>
        <a:buChar char="•"/>
        <a:defRPr sz="2000">
          <a:solidFill>
            <a:schemeClr val="tx1"/>
          </a:solidFill>
          <a:latin typeface="Gill Sans MT"/>
          <a:ea typeface="+mn-ea"/>
          <a:cs typeface="+mn-cs"/>
        </a:defRPr>
      </a:lvl1pPr>
      <a:lvl2pPr marL="742642" indent="-285630" algn="l" rtl="0" fontAlgn="base">
        <a:lnSpc>
          <a:spcPct val="115000"/>
        </a:lnSpc>
        <a:spcBef>
          <a:spcPct val="50000"/>
        </a:spcBef>
        <a:spcAft>
          <a:spcPct val="0"/>
        </a:spcAft>
        <a:buChar char="–"/>
        <a:defRPr sz="2000">
          <a:solidFill>
            <a:schemeClr val="accent2"/>
          </a:solidFill>
          <a:latin typeface="Gill Sans MT"/>
        </a:defRPr>
      </a:lvl2pPr>
      <a:lvl3pPr marL="1142528" indent="-228506" algn="l" rtl="0" fontAlgn="base">
        <a:lnSpc>
          <a:spcPct val="115000"/>
        </a:lnSpc>
        <a:spcBef>
          <a:spcPct val="50000"/>
        </a:spcBef>
        <a:spcAft>
          <a:spcPct val="0"/>
        </a:spcAft>
        <a:buChar char="•"/>
        <a:defRPr sz="2000">
          <a:solidFill>
            <a:schemeClr val="tx1"/>
          </a:solidFill>
          <a:latin typeface="Gill Sans MT"/>
        </a:defRPr>
      </a:lvl3pPr>
      <a:lvl4pPr marL="1599537" indent="-228506" algn="l" rtl="0" fontAlgn="base">
        <a:lnSpc>
          <a:spcPct val="115000"/>
        </a:lnSpc>
        <a:spcBef>
          <a:spcPct val="50000"/>
        </a:spcBef>
        <a:spcAft>
          <a:spcPct val="0"/>
        </a:spcAft>
        <a:defRPr>
          <a:solidFill>
            <a:schemeClr val="tx1"/>
          </a:solidFill>
          <a:latin typeface="Gill Sans MT"/>
        </a:defRPr>
      </a:lvl4pPr>
      <a:lvl5pPr marL="2056547" indent="-228506" algn="l" rtl="0" fontAlgn="base">
        <a:lnSpc>
          <a:spcPct val="115000"/>
        </a:lnSpc>
        <a:spcBef>
          <a:spcPct val="50000"/>
        </a:spcBef>
        <a:spcAft>
          <a:spcPct val="0"/>
        </a:spcAft>
        <a:buChar char="»"/>
        <a:defRPr>
          <a:solidFill>
            <a:schemeClr val="tx1"/>
          </a:solidFill>
          <a:latin typeface="Gill Sans MT"/>
        </a:defRPr>
      </a:lvl5pPr>
      <a:lvl6pPr marL="2513558" indent="-228506" algn="l" rtl="0" fontAlgn="base">
        <a:lnSpc>
          <a:spcPct val="115000"/>
        </a:lnSpc>
        <a:spcBef>
          <a:spcPct val="50000"/>
        </a:spcBef>
        <a:spcAft>
          <a:spcPct val="0"/>
        </a:spcAft>
        <a:buChar char="»"/>
        <a:defRPr>
          <a:solidFill>
            <a:schemeClr val="tx1"/>
          </a:solidFill>
          <a:latin typeface="+mn-lt"/>
        </a:defRPr>
      </a:lvl6pPr>
      <a:lvl7pPr marL="2970568" indent="-228506" algn="l" rtl="0" fontAlgn="base">
        <a:lnSpc>
          <a:spcPct val="115000"/>
        </a:lnSpc>
        <a:spcBef>
          <a:spcPct val="50000"/>
        </a:spcBef>
        <a:spcAft>
          <a:spcPct val="0"/>
        </a:spcAft>
        <a:buChar char="»"/>
        <a:defRPr>
          <a:solidFill>
            <a:schemeClr val="tx1"/>
          </a:solidFill>
          <a:latin typeface="+mn-lt"/>
        </a:defRPr>
      </a:lvl7pPr>
      <a:lvl8pPr marL="3427579" indent="-228506" algn="l" rtl="0" fontAlgn="base">
        <a:lnSpc>
          <a:spcPct val="115000"/>
        </a:lnSpc>
        <a:spcBef>
          <a:spcPct val="50000"/>
        </a:spcBef>
        <a:spcAft>
          <a:spcPct val="0"/>
        </a:spcAft>
        <a:buChar char="»"/>
        <a:defRPr>
          <a:solidFill>
            <a:schemeClr val="tx1"/>
          </a:solidFill>
          <a:latin typeface="+mn-lt"/>
        </a:defRPr>
      </a:lvl8pPr>
      <a:lvl9pPr marL="3884589" indent="-228506" algn="l" rtl="0" fontAlgn="base">
        <a:lnSpc>
          <a:spcPct val="115000"/>
        </a:lnSpc>
        <a:spcBef>
          <a:spcPct val="50000"/>
        </a:spcBef>
        <a:spcAft>
          <a:spcPct val="0"/>
        </a:spcAft>
        <a:buChar char="»"/>
        <a:defRPr>
          <a:solidFill>
            <a:schemeClr val="tx1"/>
          </a:solidFill>
          <a:latin typeface="+mn-lt"/>
        </a:defRPr>
      </a:lvl9pPr>
    </p:bodyStyle>
    <p:otherStyle>
      <a:defPPr>
        <a:defRPr lang="en-US"/>
      </a:defPPr>
      <a:lvl1pPr marL="0" algn="l" defTabSz="914021" rtl="0" eaLnBrk="1" latinLnBrk="0" hangingPunct="1">
        <a:defRPr sz="1800" kern="1200">
          <a:solidFill>
            <a:schemeClr val="tx1"/>
          </a:solidFill>
          <a:latin typeface="+mn-lt"/>
          <a:ea typeface="+mn-ea"/>
          <a:cs typeface="+mn-cs"/>
        </a:defRPr>
      </a:lvl1pPr>
      <a:lvl2pPr marL="457011" algn="l" defTabSz="914021" rtl="0" eaLnBrk="1" latinLnBrk="0" hangingPunct="1">
        <a:defRPr sz="1800" kern="1200">
          <a:solidFill>
            <a:schemeClr val="tx1"/>
          </a:solidFill>
          <a:latin typeface="+mn-lt"/>
          <a:ea typeface="+mn-ea"/>
          <a:cs typeface="+mn-cs"/>
        </a:defRPr>
      </a:lvl2pPr>
      <a:lvl3pPr marL="914021" algn="l" defTabSz="914021" rtl="0" eaLnBrk="1" latinLnBrk="0" hangingPunct="1">
        <a:defRPr sz="1800" kern="1200">
          <a:solidFill>
            <a:schemeClr val="tx1"/>
          </a:solidFill>
          <a:latin typeface="+mn-lt"/>
          <a:ea typeface="+mn-ea"/>
          <a:cs typeface="+mn-cs"/>
        </a:defRPr>
      </a:lvl3pPr>
      <a:lvl4pPr marL="1371032" algn="l" defTabSz="914021" rtl="0" eaLnBrk="1" latinLnBrk="0" hangingPunct="1">
        <a:defRPr sz="1800" kern="1200">
          <a:solidFill>
            <a:schemeClr val="tx1"/>
          </a:solidFill>
          <a:latin typeface="+mn-lt"/>
          <a:ea typeface="+mn-ea"/>
          <a:cs typeface="+mn-cs"/>
        </a:defRPr>
      </a:lvl4pPr>
      <a:lvl5pPr marL="1828041" algn="l" defTabSz="914021" rtl="0" eaLnBrk="1" latinLnBrk="0" hangingPunct="1">
        <a:defRPr sz="1800" kern="1200">
          <a:solidFill>
            <a:schemeClr val="tx1"/>
          </a:solidFill>
          <a:latin typeface="+mn-lt"/>
          <a:ea typeface="+mn-ea"/>
          <a:cs typeface="+mn-cs"/>
        </a:defRPr>
      </a:lvl5pPr>
      <a:lvl6pPr marL="2285052" algn="l" defTabSz="914021" rtl="0" eaLnBrk="1" latinLnBrk="0" hangingPunct="1">
        <a:defRPr sz="1800" kern="1200">
          <a:solidFill>
            <a:schemeClr val="tx1"/>
          </a:solidFill>
          <a:latin typeface="+mn-lt"/>
          <a:ea typeface="+mn-ea"/>
          <a:cs typeface="+mn-cs"/>
        </a:defRPr>
      </a:lvl6pPr>
      <a:lvl7pPr marL="2742062" algn="l" defTabSz="914021" rtl="0" eaLnBrk="1" latinLnBrk="0" hangingPunct="1">
        <a:defRPr sz="1800" kern="1200">
          <a:solidFill>
            <a:schemeClr val="tx1"/>
          </a:solidFill>
          <a:latin typeface="+mn-lt"/>
          <a:ea typeface="+mn-ea"/>
          <a:cs typeface="+mn-cs"/>
        </a:defRPr>
      </a:lvl7pPr>
      <a:lvl8pPr marL="3199072" algn="l" defTabSz="914021" rtl="0" eaLnBrk="1" latinLnBrk="0" hangingPunct="1">
        <a:defRPr sz="1800" kern="1200">
          <a:solidFill>
            <a:schemeClr val="tx1"/>
          </a:solidFill>
          <a:latin typeface="+mn-lt"/>
          <a:ea typeface="+mn-ea"/>
          <a:cs typeface="+mn-cs"/>
        </a:defRPr>
      </a:lvl8pPr>
      <a:lvl9pPr marL="3656083" algn="l" defTabSz="914021"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4"/>
          <p:cNvGrpSpPr>
            <a:grpSpLocks/>
          </p:cNvGrpSpPr>
          <p:nvPr/>
        </p:nvGrpSpPr>
        <p:grpSpPr bwMode="auto">
          <a:xfrm>
            <a:off x="17463" y="53976"/>
            <a:ext cx="1752600" cy="1143000"/>
            <a:chOff x="0" y="48"/>
            <a:chExt cx="1104" cy="720"/>
          </a:xfrm>
        </p:grpSpPr>
        <p:grpSp>
          <p:nvGrpSpPr>
            <p:cNvPr id="3" name="Group 12"/>
            <p:cNvGrpSpPr>
              <a:grpSpLocks/>
            </p:cNvGrpSpPr>
            <p:nvPr userDrawn="1"/>
          </p:nvGrpSpPr>
          <p:grpSpPr bwMode="auto">
            <a:xfrm>
              <a:off x="0" y="48"/>
              <a:ext cx="1104" cy="720"/>
              <a:chOff x="0" y="0"/>
              <a:chExt cx="1104" cy="720"/>
            </a:xfrm>
          </p:grpSpPr>
          <p:grpSp>
            <p:nvGrpSpPr>
              <p:cNvPr id="4" name="Group 6"/>
              <p:cNvGrpSpPr>
                <a:grpSpLocks/>
              </p:cNvGrpSpPr>
              <p:nvPr userDrawn="1"/>
            </p:nvGrpSpPr>
            <p:grpSpPr bwMode="auto">
              <a:xfrm>
                <a:off x="0" y="0"/>
                <a:ext cx="1104" cy="720"/>
                <a:chOff x="1344" y="1776"/>
                <a:chExt cx="3408" cy="1392"/>
              </a:xfrm>
            </p:grpSpPr>
            <p:pic>
              <p:nvPicPr>
                <p:cNvPr id="120836" name="Picture 4"/>
                <p:cNvPicPr>
                  <a:picLocks noChangeAspect="1" noChangeArrowheads="1"/>
                </p:cNvPicPr>
                <p:nvPr userDrawn="1"/>
              </p:nvPicPr>
              <p:blipFill>
                <a:blip r:embed="rId3" cstate="screen">
                  <a:extLst>
                    <a:ext uri="{28A0092B-C50C-407E-A947-70E740481C1C}">
                      <a14:useLocalDpi xmlns:a14="http://schemas.microsoft.com/office/drawing/2010/main"/>
                    </a:ext>
                  </a:extLst>
                </a:blip>
                <a:srcRect l="16667" t="28572" r="13725" b="25397"/>
                <a:stretch>
                  <a:fillRect/>
                </a:stretch>
              </p:blipFill>
              <p:spPr bwMode="auto">
                <a:xfrm>
                  <a:off x="1344" y="1776"/>
                  <a:ext cx="3408" cy="1392"/>
                </a:xfrm>
                <a:prstGeom prst="rect">
                  <a:avLst/>
                </a:prstGeom>
                <a:noFill/>
                <a:ln w="9525">
                  <a:noFill/>
                  <a:miter lim="800000"/>
                  <a:headEnd/>
                  <a:tailEnd/>
                </a:ln>
                <a:effectLst/>
              </p:spPr>
            </p:pic>
            <p:sp>
              <p:nvSpPr>
                <p:cNvPr id="120837" name="Rectangle 5"/>
                <p:cNvSpPr>
                  <a:spLocks noChangeArrowheads="1"/>
                </p:cNvSpPr>
                <p:nvPr userDrawn="1"/>
              </p:nvSpPr>
              <p:spPr bwMode="auto">
                <a:xfrm>
                  <a:off x="3120" y="1920"/>
                  <a:ext cx="1296" cy="384"/>
                </a:xfrm>
                <a:prstGeom prst="rect">
                  <a:avLst/>
                </a:prstGeom>
                <a:solidFill>
                  <a:schemeClr val="bg1"/>
                </a:solidFill>
                <a:ln w="9525">
                  <a:noFill/>
                  <a:miter lim="800000"/>
                  <a:headEnd/>
                  <a:tailEnd/>
                </a:ln>
                <a:effectLst/>
              </p:spPr>
              <p:txBody>
                <a:bodyPr wrap="none" anchor="ctr"/>
                <a:lstStyle/>
                <a:p>
                  <a:pPr>
                    <a:lnSpc>
                      <a:spcPct val="120000"/>
                    </a:lnSpc>
                  </a:pPr>
                  <a:endParaRPr lang="en-US" sz="2000" dirty="0">
                    <a:solidFill>
                      <a:srgbClr val="000000"/>
                    </a:solidFill>
                    <a:latin typeface="Gill Sans MT"/>
                  </a:endParaRPr>
                </a:p>
              </p:txBody>
            </p:sp>
          </p:grpSp>
          <p:sp>
            <p:nvSpPr>
              <p:cNvPr id="120842" name="Freeform 10"/>
              <p:cNvSpPr>
                <a:spLocks/>
              </p:cNvSpPr>
              <p:nvPr userDrawn="1"/>
            </p:nvSpPr>
            <p:spPr bwMode="auto">
              <a:xfrm>
                <a:off x="14" y="96"/>
                <a:ext cx="536" cy="417"/>
              </a:xfrm>
              <a:custGeom>
                <a:avLst/>
                <a:gdLst/>
                <a:ahLst/>
                <a:cxnLst>
                  <a:cxn ang="0">
                    <a:pos x="16" y="21"/>
                  </a:cxn>
                  <a:cxn ang="0">
                    <a:pos x="38" y="3"/>
                  </a:cxn>
                  <a:cxn ang="0">
                    <a:pos x="100" y="20"/>
                  </a:cxn>
                  <a:cxn ang="0">
                    <a:pos x="129" y="14"/>
                  </a:cxn>
                  <a:cxn ang="0">
                    <a:pos x="153" y="0"/>
                  </a:cxn>
                  <a:cxn ang="0">
                    <a:pos x="155" y="3"/>
                  </a:cxn>
                  <a:cxn ang="0">
                    <a:pos x="158" y="5"/>
                  </a:cxn>
                  <a:cxn ang="0">
                    <a:pos x="171" y="31"/>
                  </a:cxn>
                  <a:cxn ang="0">
                    <a:pos x="177" y="42"/>
                  </a:cxn>
                  <a:cxn ang="0">
                    <a:pos x="183" y="50"/>
                  </a:cxn>
                  <a:cxn ang="0">
                    <a:pos x="185" y="57"/>
                  </a:cxn>
                  <a:cxn ang="0">
                    <a:pos x="194" y="63"/>
                  </a:cxn>
                  <a:cxn ang="0">
                    <a:pos x="207" y="80"/>
                  </a:cxn>
                  <a:cxn ang="0">
                    <a:pos x="218" y="89"/>
                  </a:cxn>
                  <a:cxn ang="0">
                    <a:pos x="236" y="108"/>
                  </a:cxn>
                  <a:cxn ang="0">
                    <a:pos x="248" y="115"/>
                  </a:cxn>
                  <a:cxn ang="0">
                    <a:pos x="266" y="140"/>
                  </a:cxn>
                  <a:cxn ang="0">
                    <a:pos x="278" y="151"/>
                  </a:cxn>
                  <a:cxn ang="0">
                    <a:pos x="290" y="167"/>
                  </a:cxn>
                  <a:cxn ang="0">
                    <a:pos x="296" y="171"/>
                  </a:cxn>
                  <a:cxn ang="0">
                    <a:pos x="320" y="194"/>
                  </a:cxn>
                  <a:cxn ang="0">
                    <a:pos x="333" y="210"/>
                  </a:cxn>
                  <a:cxn ang="0">
                    <a:pos x="351" y="228"/>
                  </a:cxn>
                  <a:cxn ang="0">
                    <a:pos x="362" y="242"/>
                  </a:cxn>
                  <a:cxn ang="0">
                    <a:pos x="371" y="260"/>
                  </a:cxn>
                  <a:cxn ang="0">
                    <a:pos x="381" y="277"/>
                  </a:cxn>
                  <a:cxn ang="0">
                    <a:pos x="392" y="287"/>
                  </a:cxn>
                  <a:cxn ang="0">
                    <a:pos x="399" y="295"/>
                  </a:cxn>
                  <a:cxn ang="0">
                    <a:pos x="410" y="309"/>
                  </a:cxn>
                  <a:cxn ang="0">
                    <a:pos x="446" y="344"/>
                  </a:cxn>
                  <a:cxn ang="0">
                    <a:pos x="471" y="363"/>
                  </a:cxn>
                  <a:cxn ang="0">
                    <a:pos x="485" y="374"/>
                  </a:cxn>
                  <a:cxn ang="0">
                    <a:pos x="494" y="379"/>
                  </a:cxn>
                  <a:cxn ang="0">
                    <a:pos x="506" y="387"/>
                  </a:cxn>
                  <a:cxn ang="0">
                    <a:pos x="518" y="393"/>
                  </a:cxn>
                  <a:cxn ang="0">
                    <a:pos x="525" y="402"/>
                  </a:cxn>
                  <a:cxn ang="0">
                    <a:pos x="530" y="409"/>
                  </a:cxn>
                  <a:cxn ang="0">
                    <a:pos x="536" y="413"/>
                  </a:cxn>
                  <a:cxn ang="0">
                    <a:pos x="519" y="413"/>
                  </a:cxn>
                  <a:cxn ang="0">
                    <a:pos x="498" y="402"/>
                  </a:cxn>
                  <a:cxn ang="0">
                    <a:pos x="483" y="395"/>
                  </a:cxn>
                  <a:cxn ang="0">
                    <a:pos x="464" y="387"/>
                  </a:cxn>
                  <a:cxn ang="0">
                    <a:pos x="455" y="384"/>
                  </a:cxn>
                  <a:cxn ang="0">
                    <a:pos x="426" y="372"/>
                  </a:cxn>
                  <a:cxn ang="0">
                    <a:pos x="414" y="366"/>
                  </a:cxn>
                  <a:cxn ang="0">
                    <a:pos x="388" y="361"/>
                  </a:cxn>
                  <a:cxn ang="0">
                    <a:pos x="360" y="355"/>
                  </a:cxn>
                  <a:cxn ang="0">
                    <a:pos x="346" y="353"/>
                  </a:cxn>
                  <a:cxn ang="0">
                    <a:pos x="272" y="345"/>
                  </a:cxn>
                  <a:cxn ang="0">
                    <a:pos x="191" y="336"/>
                  </a:cxn>
                  <a:cxn ang="0">
                    <a:pos x="134" y="330"/>
                  </a:cxn>
                  <a:cxn ang="0">
                    <a:pos x="96" y="325"/>
                  </a:cxn>
                  <a:cxn ang="0">
                    <a:pos x="48" y="320"/>
                  </a:cxn>
                  <a:cxn ang="0">
                    <a:pos x="10" y="318"/>
                  </a:cxn>
                  <a:cxn ang="0">
                    <a:pos x="9" y="306"/>
                  </a:cxn>
                  <a:cxn ang="0">
                    <a:pos x="0" y="282"/>
                  </a:cxn>
                  <a:cxn ang="0">
                    <a:pos x="8" y="259"/>
                  </a:cxn>
                  <a:cxn ang="0">
                    <a:pos x="15" y="126"/>
                  </a:cxn>
                  <a:cxn ang="0">
                    <a:pos x="16" y="45"/>
                  </a:cxn>
                  <a:cxn ang="0">
                    <a:pos x="16" y="21"/>
                  </a:cxn>
                </a:cxnLst>
                <a:rect l="0" t="0" r="r" b="b"/>
                <a:pathLst>
                  <a:path w="536" h="417">
                    <a:moveTo>
                      <a:pt x="16" y="21"/>
                    </a:moveTo>
                    <a:cubicBezTo>
                      <a:pt x="20" y="9"/>
                      <a:pt x="28" y="7"/>
                      <a:pt x="38" y="3"/>
                    </a:cubicBezTo>
                    <a:cubicBezTo>
                      <a:pt x="61" y="6"/>
                      <a:pt x="76" y="18"/>
                      <a:pt x="100" y="20"/>
                    </a:cubicBezTo>
                    <a:cubicBezTo>
                      <a:pt x="119" y="19"/>
                      <a:pt x="115" y="16"/>
                      <a:pt x="129" y="14"/>
                    </a:cubicBezTo>
                    <a:cubicBezTo>
                      <a:pt x="139" y="11"/>
                      <a:pt x="145" y="6"/>
                      <a:pt x="153" y="0"/>
                    </a:cubicBezTo>
                    <a:cubicBezTo>
                      <a:pt x="154" y="1"/>
                      <a:pt x="154" y="2"/>
                      <a:pt x="155" y="3"/>
                    </a:cubicBezTo>
                    <a:cubicBezTo>
                      <a:pt x="156" y="4"/>
                      <a:pt x="157" y="4"/>
                      <a:pt x="158" y="5"/>
                    </a:cubicBezTo>
                    <a:cubicBezTo>
                      <a:pt x="164" y="13"/>
                      <a:pt x="163" y="25"/>
                      <a:pt x="171" y="31"/>
                    </a:cubicBezTo>
                    <a:cubicBezTo>
                      <a:pt x="172" y="36"/>
                      <a:pt x="172" y="40"/>
                      <a:pt x="177" y="42"/>
                    </a:cubicBezTo>
                    <a:cubicBezTo>
                      <a:pt x="179" y="46"/>
                      <a:pt x="179" y="48"/>
                      <a:pt x="183" y="50"/>
                    </a:cubicBezTo>
                    <a:lnTo>
                      <a:pt x="185" y="57"/>
                    </a:lnTo>
                    <a:cubicBezTo>
                      <a:pt x="188" y="60"/>
                      <a:pt x="194" y="63"/>
                      <a:pt x="194" y="63"/>
                    </a:cubicBezTo>
                    <a:cubicBezTo>
                      <a:pt x="196" y="69"/>
                      <a:pt x="202" y="76"/>
                      <a:pt x="207" y="80"/>
                    </a:cubicBezTo>
                    <a:cubicBezTo>
                      <a:pt x="209" y="84"/>
                      <a:pt x="214" y="86"/>
                      <a:pt x="218" y="89"/>
                    </a:cubicBezTo>
                    <a:cubicBezTo>
                      <a:pt x="223" y="96"/>
                      <a:pt x="227" y="106"/>
                      <a:pt x="236" y="108"/>
                    </a:cubicBezTo>
                    <a:cubicBezTo>
                      <a:pt x="240" y="111"/>
                      <a:pt x="244" y="114"/>
                      <a:pt x="248" y="115"/>
                    </a:cubicBezTo>
                    <a:cubicBezTo>
                      <a:pt x="250" y="124"/>
                      <a:pt x="257" y="137"/>
                      <a:pt x="266" y="140"/>
                    </a:cubicBezTo>
                    <a:cubicBezTo>
                      <a:pt x="269" y="144"/>
                      <a:pt x="274" y="149"/>
                      <a:pt x="278" y="151"/>
                    </a:cubicBezTo>
                    <a:cubicBezTo>
                      <a:pt x="282" y="157"/>
                      <a:pt x="286" y="161"/>
                      <a:pt x="290" y="167"/>
                    </a:cubicBezTo>
                    <a:cubicBezTo>
                      <a:pt x="291" y="169"/>
                      <a:pt x="296" y="171"/>
                      <a:pt x="296" y="171"/>
                    </a:cubicBezTo>
                    <a:cubicBezTo>
                      <a:pt x="299" y="176"/>
                      <a:pt x="315" y="192"/>
                      <a:pt x="320" y="194"/>
                    </a:cubicBezTo>
                    <a:cubicBezTo>
                      <a:pt x="322" y="200"/>
                      <a:pt x="327" y="208"/>
                      <a:pt x="333" y="210"/>
                    </a:cubicBezTo>
                    <a:cubicBezTo>
                      <a:pt x="336" y="215"/>
                      <a:pt x="345" y="226"/>
                      <a:pt x="351" y="228"/>
                    </a:cubicBezTo>
                    <a:cubicBezTo>
                      <a:pt x="354" y="232"/>
                      <a:pt x="358" y="239"/>
                      <a:pt x="362" y="242"/>
                    </a:cubicBezTo>
                    <a:cubicBezTo>
                      <a:pt x="364" y="249"/>
                      <a:pt x="365" y="256"/>
                      <a:pt x="371" y="260"/>
                    </a:cubicBezTo>
                    <a:cubicBezTo>
                      <a:pt x="373" y="265"/>
                      <a:pt x="377" y="274"/>
                      <a:pt x="381" y="277"/>
                    </a:cubicBezTo>
                    <a:cubicBezTo>
                      <a:pt x="382" y="282"/>
                      <a:pt x="392" y="287"/>
                      <a:pt x="392" y="287"/>
                    </a:cubicBezTo>
                    <a:cubicBezTo>
                      <a:pt x="397" y="294"/>
                      <a:pt x="394" y="292"/>
                      <a:pt x="399" y="295"/>
                    </a:cubicBezTo>
                    <a:cubicBezTo>
                      <a:pt x="401" y="301"/>
                      <a:pt x="404" y="307"/>
                      <a:pt x="410" y="309"/>
                    </a:cubicBezTo>
                    <a:cubicBezTo>
                      <a:pt x="421" y="320"/>
                      <a:pt x="430" y="339"/>
                      <a:pt x="446" y="344"/>
                    </a:cubicBezTo>
                    <a:cubicBezTo>
                      <a:pt x="452" y="353"/>
                      <a:pt x="460" y="359"/>
                      <a:pt x="471" y="363"/>
                    </a:cubicBezTo>
                    <a:cubicBezTo>
                      <a:pt x="474" y="367"/>
                      <a:pt x="480" y="371"/>
                      <a:pt x="485" y="374"/>
                    </a:cubicBezTo>
                    <a:cubicBezTo>
                      <a:pt x="488" y="376"/>
                      <a:pt x="494" y="379"/>
                      <a:pt x="494" y="379"/>
                    </a:cubicBezTo>
                    <a:cubicBezTo>
                      <a:pt x="496" y="383"/>
                      <a:pt x="506" y="387"/>
                      <a:pt x="506" y="387"/>
                    </a:cubicBezTo>
                    <a:cubicBezTo>
                      <a:pt x="509" y="390"/>
                      <a:pt x="518" y="393"/>
                      <a:pt x="518" y="393"/>
                    </a:cubicBezTo>
                    <a:cubicBezTo>
                      <a:pt x="523" y="400"/>
                      <a:pt x="520" y="397"/>
                      <a:pt x="525" y="402"/>
                    </a:cubicBezTo>
                    <a:cubicBezTo>
                      <a:pt x="528" y="412"/>
                      <a:pt x="525" y="406"/>
                      <a:pt x="530" y="409"/>
                    </a:cubicBezTo>
                    <a:cubicBezTo>
                      <a:pt x="532" y="410"/>
                      <a:pt x="536" y="413"/>
                      <a:pt x="536" y="413"/>
                    </a:cubicBezTo>
                    <a:cubicBezTo>
                      <a:pt x="531" y="417"/>
                      <a:pt x="525" y="415"/>
                      <a:pt x="519" y="413"/>
                    </a:cubicBezTo>
                    <a:cubicBezTo>
                      <a:pt x="517" y="407"/>
                      <a:pt x="503" y="406"/>
                      <a:pt x="498" y="402"/>
                    </a:cubicBezTo>
                    <a:cubicBezTo>
                      <a:pt x="495" y="397"/>
                      <a:pt x="488" y="396"/>
                      <a:pt x="483" y="395"/>
                    </a:cubicBezTo>
                    <a:cubicBezTo>
                      <a:pt x="477" y="392"/>
                      <a:pt x="470" y="390"/>
                      <a:pt x="464" y="387"/>
                    </a:cubicBezTo>
                    <a:cubicBezTo>
                      <a:pt x="461" y="386"/>
                      <a:pt x="455" y="384"/>
                      <a:pt x="455" y="384"/>
                    </a:cubicBezTo>
                    <a:cubicBezTo>
                      <a:pt x="450" y="376"/>
                      <a:pt x="434" y="374"/>
                      <a:pt x="426" y="372"/>
                    </a:cubicBezTo>
                    <a:cubicBezTo>
                      <a:pt x="422" y="371"/>
                      <a:pt x="418" y="368"/>
                      <a:pt x="414" y="366"/>
                    </a:cubicBezTo>
                    <a:cubicBezTo>
                      <a:pt x="406" y="362"/>
                      <a:pt x="396" y="362"/>
                      <a:pt x="388" y="361"/>
                    </a:cubicBezTo>
                    <a:cubicBezTo>
                      <a:pt x="379" y="359"/>
                      <a:pt x="370" y="356"/>
                      <a:pt x="360" y="355"/>
                    </a:cubicBezTo>
                    <a:cubicBezTo>
                      <a:pt x="355" y="354"/>
                      <a:pt x="346" y="353"/>
                      <a:pt x="346" y="353"/>
                    </a:cubicBezTo>
                    <a:cubicBezTo>
                      <a:pt x="323" y="345"/>
                      <a:pt x="296" y="347"/>
                      <a:pt x="272" y="345"/>
                    </a:cubicBezTo>
                    <a:cubicBezTo>
                      <a:pt x="245" y="336"/>
                      <a:pt x="220" y="337"/>
                      <a:pt x="191" y="336"/>
                    </a:cubicBezTo>
                    <a:cubicBezTo>
                      <a:pt x="172" y="334"/>
                      <a:pt x="153" y="333"/>
                      <a:pt x="134" y="330"/>
                    </a:cubicBezTo>
                    <a:cubicBezTo>
                      <a:pt x="120" y="325"/>
                      <a:pt x="113" y="326"/>
                      <a:pt x="96" y="325"/>
                    </a:cubicBezTo>
                    <a:cubicBezTo>
                      <a:pt x="80" y="323"/>
                      <a:pt x="64" y="322"/>
                      <a:pt x="48" y="320"/>
                    </a:cubicBezTo>
                    <a:cubicBezTo>
                      <a:pt x="36" y="316"/>
                      <a:pt x="22" y="322"/>
                      <a:pt x="10" y="318"/>
                    </a:cubicBezTo>
                    <a:cubicBezTo>
                      <a:pt x="6" y="317"/>
                      <a:pt x="10" y="310"/>
                      <a:pt x="9" y="306"/>
                    </a:cubicBezTo>
                    <a:cubicBezTo>
                      <a:pt x="8" y="299"/>
                      <a:pt x="4" y="288"/>
                      <a:pt x="0" y="282"/>
                    </a:cubicBezTo>
                    <a:cubicBezTo>
                      <a:pt x="2" y="274"/>
                      <a:pt x="6" y="267"/>
                      <a:pt x="8" y="259"/>
                    </a:cubicBezTo>
                    <a:cubicBezTo>
                      <a:pt x="9" y="215"/>
                      <a:pt x="8" y="170"/>
                      <a:pt x="15" y="126"/>
                    </a:cubicBezTo>
                    <a:cubicBezTo>
                      <a:pt x="15" y="99"/>
                      <a:pt x="16" y="72"/>
                      <a:pt x="16" y="45"/>
                    </a:cubicBezTo>
                    <a:cubicBezTo>
                      <a:pt x="16" y="20"/>
                      <a:pt x="11" y="11"/>
                      <a:pt x="16" y="21"/>
                    </a:cubicBezTo>
                    <a:close/>
                  </a:path>
                </a:pathLst>
              </a:custGeom>
              <a:gradFill rotWithShape="1">
                <a:gsLst>
                  <a:gs pos="0">
                    <a:srgbClr val="996600"/>
                  </a:gs>
                  <a:gs pos="100000">
                    <a:srgbClr val="996600">
                      <a:gamma/>
                      <a:shade val="46275"/>
                      <a:invGamma/>
                      <a:alpha val="0"/>
                    </a:srgbClr>
                  </a:gs>
                </a:gsLst>
                <a:lin ang="5400000" scaled="1"/>
              </a:gradFill>
              <a:ln w="6350" cmpd="sng">
                <a:solidFill>
                  <a:schemeClr val="tx1"/>
                </a:solidFill>
                <a:round/>
                <a:headEnd/>
                <a:tailEnd/>
              </a:ln>
              <a:effectLst/>
            </p:spPr>
            <p:txBody>
              <a:bodyPr/>
              <a:lstStyle/>
              <a:p>
                <a:pPr>
                  <a:lnSpc>
                    <a:spcPct val="120000"/>
                  </a:lnSpc>
                </a:pPr>
                <a:endParaRPr lang="en-US" sz="2000" dirty="0">
                  <a:solidFill>
                    <a:srgbClr val="000000"/>
                  </a:solidFill>
                  <a:latin typeface="Gill Sans MT"/>
                </a:endParaRPr>
              </a:p>
            </p:txBody>
          </p:sp>
          <p:sp>
            <p:nvSpPr>
              <p:cNvPr id="120843" name="Freeform 11"/>
              <p:cNvSpPr>
                <a:spLocks/>
              </p:cNvSpPr>
              <p:nvPr userDrawn="1"/>
            </p:nvSpPr>
            <p:spPr bwMode="auto">
              <a:xfrm>
                <a:off x="735" y="541"/>
                <a:ext cx="141" cy="50"/>
              </a:xfrm>
              <a:custGeom>
                <a:avLst/>
                <a:gdLst/>
                <a:ahLst/>
                <a:cxnLst>
                  <a:cxn ang="0">
                    <a:pos x="4" y="6"/>
                  </a:cxn>
                  <a:cxn ang="0">
                    <a:pos x="22" y="0"/>
                  </a:cxn>
                  <a:cxn ang="0">
                    <a:pos x="62" y="6"/>
                  </a:cxn>
                  <a:cxn ang="0">
                    <a:pos x="79" y="12"/>
                  </a:cxn>
                  <a:cxn ang="0">
                    <a:pos x="95" y="19"/>
                  </a:cxn>
                  <a:cxn ang="0">
                    <a:pos x="130" y="37"/>
                  </a:cxn>
                  <a:cxn ang="0">
                    <a:pos x="141" y="43"/>
                  </a:cxn>
                  <a:cxn ang="0">
                    <a:pos x="97" y="39"/>
                  </a:cxn>
                  <a:cxn ang="0">
                    <a:pos x="91" y="35"/>
                  </a:cxn>
                  <a:cxn ang="0">
                    <a:pos x="46" y="22"/>
                  </a:cxn>
                  <a:cxn ang="0">
                    <a:pos x="7" y="9"/>
                  </a:cxn>
                  <a:cxn ang="0">
                    <a:pos x="4" y="6"/>
                  </a:cxn>
                </a:cxnLst>
                <a:rect l="0" t="0" r="r" b="b"/>
                <a:pathLst>
                  <a:path w="141" h="50">
                    <a:moveTo>
                      <a:pt x="4" y="6"/>
                    </a:moveTo>
                    <a:cubicBezTo>
                      <a:pt x="10" y="4"/>
                      <a:pt x="16" y="1"/>
                      <a:pt x="22" y="0"/>
                    </a:cubicBezTo>
                    <a:cubicBezTo>
                      <a:pt x="39" y="1"/>
                      <a:pt x="48" y="1"/>
                      <a:pt x="62" y="6"/>
                    </a:cubicBezTo>
                    <a:cubicBezTo>
                      <a:pt x="68" y="8"/>
                      <a:pt x="79" y="12"/>
                      <a:pt x="79" y="12"/>
                    </a:cubicBezTo>
                    <a:cubicBezTo>
                      <a:pt x="83" y="16"/>
                      <a:pt x="89" y="18"/>
                      <a:pt x="95" y="19"/>
                    </a:cubicBezTo>
                    <a:cubicBezTo>
                      <a:pt x="106" y="26"/>
                      <a:pt x="119" y="30"/>
                      <a:pt x="130" y="37"/>
                    </a:cubicBezTo>
                    <a:cubicBezTo>
                      <a:pt x="132" y="42"/>
                      <a:pt x="136" y="42"/>
                      <a:pt x="141" y="43"/>
                    </a:cubicBezTo>
                    <a:cubicBezTo>
                      <a:pt x="127" y="50"/>
                      <a:pt x="110" y="47"/>
                      <a:pt x="97" y="39"/>
                    </a:cubicBezTo>
                    <a:cubicBezTo>
                      <a:pt x="95" y="38"/>
                      <a:pt x="93" y="36"/>
                      <a:pt x="91" y="35"/>
                    </a:cubicBezTo>
                    <a:cubicBezTo>
                      <a:pt x="76" y="30"/>
                      <a:pt x="61" y="26"/>
                      <a:pt x="46" y="22"/>
                    </a:cubicBezTo>
                    <a:cubicBezTo>
                      <a:pt x="33" y="18"/>
                      <a:pt x="21" y="11"/>
                      <a:pt x="7" y="9"/>
                    </a:cubicBezTo>
                    <a:cubicBezTo>
                      <a:pt x="0" y="4"/>
                      <a:pt x="11" y="6"/>
                      <a:pt x="4" y="6"/>
                    </a:cubicBezTo>
                    <a:close/>
                  </a:path>
                </a:pathLst>
              </a:custGeom>
              <a:gradFill rotWithShape="1">
                <a:gsLst>
                  <a:gs pos="0">
                    <a:srgbClr val="996600"/>
                  </a:gs>
                  <a:gs pos="100000">
                    <a:srgbClr val="996600">
                      <a:gamma/>
                      <a:shade val="46275"/>
                      <a:invGamma/>
                      <a:alpha val="0"/>
                    </a:srgbClr>
                  </a:gs>
                </a:gsLst>
                <a:lin ang="5400000" scaled="1"/>
              </a:gradFill>
              <a:ln w="9525" cmpd="sng">
                <a:solidFill>
                  <a:schemeClr val="tx1"/>
                </a:solidFill>
                <a:round/>
                <a:headEnd/>
                <a:tailEnd/>
              </a:ln>
              <a:effectLst/>
            </p:spPr>
            <p:txBody>
              <a:bodyPr/>
              <a:lstStyle/>
              <a:p>
                <a:pPr>
                  <a:lnSpc>
                    <a:spcPct val="120000"/>
                  </a:lnSpc>
                </a:pPr>
                <a:endParaRPr lang="en-US" sz="2000" dirty="0">
                  <a:solidFill>
                    <a:srgbClr val="000000"/>
                  </a:solidFill>
                  <a:latin typeface="Gill Sans MT"/>
                </a:endParaRPr>
              </a:p>
            </p:txBody>
          </p:sp>
        </p:grpSp>
        <p:sp>
          <p:nvSpPr>
            <p:cNvPr id="120845" name="Rectangle 13"/>
            <p:cNvSpPr>
              <a:spLocks noChangeArrowheads="1"/>
            </p:cNvSpPr>
            <p:nvPr userDrawn="1"/>
          </p:nvSpPr>
          <p:spPr bwMode="auto">
            <a:xfrm>
              <a:off x="432" y="384"/>
              <a:ext cx="192" cy="48"/>
            </a:xfrm>
            <a:prstGeom prst="rect">
              <a:avLst/>
            </a:prstGeom>
            <a:solidFill>
              <a:schemeClr val="bg1"/>
            </a:solidFill>
            <a:ln w="9525">
              <a:noFill/>
              <a:miter lim="800000"/>
              <a:headEnd/>
              <a:tailEnd/>
            </a:ln>
            <a:effectLst/>
          </p:spPr>
          <p:txBody>
            <a:bodyPr wrap="none" anchor="ctr"/>
            <a:lstStyle/>
            <a:p>
              <a:pPr>
                <a:lnSpc>
                  <a:spcPct val="120000"/>
                </a:lnSpc>
              </a:pPr>
              <a:endParaRPr lang="en-US" sz="2000" dirty="0">
                <a:solidFill>
                  <a:srgbClr val="000000"/>
                </a:solidFill>
                <a:latin typeface="Gill Sans MT"/>
              </a:endParaRPr>
            </a:p>
          </p:txBody>
        </p:sp>
      </p:grpSp>
      <p:sp>
        <p:nvSpPr>
          <p:cNvPr id="120834" name="Rectangle 2"/>
          <p:cNvSpPr>
            <a:spLocks noGrp="1" noChangeArrowheads="1"/>
          </p:cNvSpPr>
          <p:nvPr>
            <p:ph type="title"/>
          </p:nvPr>
        </p:nvSpPr>
        <p:spPr bwMode="auto">
          <a:xfrm>
            <a:off x="762000" y="-152400"/>
            <a:ext cx="8153400" cy="1143000"/>
          </a:xfrm>
          <a:prstGeom prst="rect">
            <a:avLst/>
          </a:prstGeom>
          <a:noFill/>
          <a:ln w="9525">
            <a:noFill/>
            <a:miter lim="800000"/>
            <a:headEnd/>
            <a:tailEnd/>
          </a:ln>
          <a:effectLst/>
        </p:spPr>
        <p:txBody>
          <a:bodyPr vert="horz" wrap="square" lIns="91430" tIns="45716" rIns="91430" bIns="45716" numCol="1" anchor="ctr" anchorCtr="0" compatLnSpc="1">
            <a:prstTxWarp prst="textNoShape">
              <a:avLst/>
            </a:prstTxWarp>
          </a:bodyPr>
          <a:lstStyle/>
          <a:p>
            <a:pPr lvl="0"/>
            <a:r>
              <a:rPr lang="en-US" dirty="0" smtClean="0"/>
              <a:t>Click to edit Master title style</a:t>
            </a:r>
          </a:p>
        </p:txBody>
      </p:sp>
      <p:sp>
        <p:nvSpPr>
          <p:cNvPr id="120835" name="Rectangle 3"/>
          <p:cNvSpPr>
            <a:spLocks noGrp="1" noChangeArrowheads="1"/>
          </p:cNvSpPr>
          <p:nvPr>
            <p:ph type="body" idx="1"/>
          </p:nvPr>
        </p:nvSpPr>
        <p:spPr bwMode="auto">
          <a:xfrm>
            <a:off x="685800" y="1524000"/>
            <a:ext cx="7772400" cy="480060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20847" name="Line 15"/>
          <p:cNvSpPr>
            <a:spLocks noChangeShapeType="1"/>
          </p:cNvSpPr>
          <p:nvPr/>
        </p:nvSpPr>
        <p:spPr bwMode="auto">
          <a:xfrm flipV="1">
            <a:off x="1143000" y="822325"/>
            <a:ext cx="7772400" cy="7938"/>
          </a:xfrm>
          <a:prstGeom prst="line">
            <a:avLst/>
          </a:prstGeom>
          <a:noFill/>
          <a:ln w="38100">
            <a:solidFill>
              <a:srgbClr val="CC9900"/>
            </a:solidFill>
            <a:round/>
            <a:headEnd/>
            <a:tailEnd/>
          </a:ln>
          <a:effectLst/>
        </p:spPr>
        <p:txBody>
          <a:bodyPr/>
          <a:lstStyle/>
          <a:p>
            <a:pPr>
              <a:lnSpc>
                <a:spcPct val="120000"/>
              </a:lnSpc>
            </a:pPr>
            <a:endParaRPr lang="en-US" sz="2000" dirty="0">
              <a:solidFill>
                <a:srgbClr val="000000"/>
              </a:solidFill>
              <a:latin typeface="Gill Sans MT"/>
            </a:endParaRPr>
          </a:p>
        </p:txBody>
      </p:sp>
      <p:sp>
        <p:nvSpPr>
          <p:cNvPr id="120848" name="Line 16"/>
          <p:cNvSpPr>
            <a:spLocks noChangeShapeType="1"/>
          </p:cNvSpPr>
          <p:nvPr/>
        </p:nvSpPr>
        <p:spPr bwMode="auto">
          <a:xfrm>
            <a:off x="990600" y="776288"/>
            <a:ext cx="7924800" cy="0"/>
          </a:xfrm>
          <a:prstGeom prst="line">
            <a:avLst/>
          </a:prstGeom>
          <a:noFill/>
          <a:ln w="38100">
            <a:solidFill>
              <a:srgbClr val="6699FF"/>
            </a:solidFill>
            <a:round/>
            <a:headEnd/>
            <a:tailEnd/>
          </a:ln>
          <a:effectLst/>
        </p:spPr>
        <p:txBody>
          <a:bodyPr/>
          <a:lstStyle/>
          <a:p>
            <a:pPr>
              <a:lnSpc>
                <a:spcPct val="120000"/>
              </a:lnSpc>
            </a:pPr>
            <a:endParaRPr lang="en-US" sz="2000" dirty="0">
              <a:solidFill>
                <a:srgbClr val="000000"/>
              </a:solidFill>
              <a:latin typeface="Gill Sans MT"/>
            </a:endParaRPr>
          </a:p>
        </p:txBody>
      </p:sp>
      <p:sp>
        <p:nvSpPr>
          <p:cNvPr id="120849" name="Line 17"/>
          <p:cNvSpPr>
            <a:spLocks noChangeShapeType="1"/>
          </p:cNvSpPr>
          <p:nvPr/>
        </p:nvSpPr>
        <p:spPr bwMode="auto">
          <a:xfrm>
            <a:off x="838200" y="730250"/>
            <a:ext cx="8077200" cy="0"/>
          </a:xfrm>
          <a:prstGeom prst="line">
            <a:avLst/>
          </a:prstGeom>
          <a:noFill/>
          <a:ln w="38100">
            <a:solidFill>
              <a:srgbClr val="008000"/>
            </a:solidFill>
            <a:round/>
            <a:headEnd/>
            <a:tailEnd/>
          </a:ln>
          <a:effectLst/>
        </p:spPr>
        <p:txBody>
          <a:bodyPr/>
          <a:lstStyle/>
          <a:p>
            <a:pPr>
              <a:lnSpc>
                <a:spcPct val="120000"/>
              </a:lnSpc>
            </a:pPr>
            <a:endParaRPr lang="en-US" sz="2000" dirty="0">
              <a:solidFill>
                <a:srgbClr val="000000"/>
              </a:solidFill>
              <a:latin typeface="Gill Sans MT"/>
            </a:endParaRPr>
          </a:p>
        </p:txBody>
      </p:sp>
    </p:spTree>
  </p:cSld>
  <p:clrMap bg1="lt1" tx1="dk1" bg2="lt2" tx2="dk2" accent1="accent1" accent2="accent2" accent3="accent3" accent4="accent4" accent5="accent5" accent6="accent6" hlink="hlink" folHlink="folHlink"/>
  <p:sldLayoutIdLst>
    <p:sldLayoutId id="2147484137" r:id="rId1"/>
  </p:sldLayoutIdLst>
  <p:txStyles>
    <p:titleStyle>
      <a:lvl1pPr algn="ctr" rtl="0" fontAlgn="base">
        <a:spcBef>
          <a:spcPct val="0"/>
        </a:spcBef>
        <a:spcAft>
          <a:spcPct val="0"/>
        </a:spcAft>
        <a:defRPr sz="2400">
          <a:solidFill>
            <a:schemeClr val="tx2"/>
          </a:solidFill>
          <a:latin typeface="Gill Sans MT"/>
          <a:ea typeface="+mj-ea"/>
          <a:cs typeface="+mj-cs"/>
        </a:defRPr>
      </a:lvl1pPr>
      <a:lvl2pPr algn="ctr" rtl="0" fontAlgn="base">
        <a:spcBef>
          <a:spcPct val="0"/>
        </a:spcBef>
        <a:spcAft>
          <a:spcPct val="0"/>
        </a:spcAft>
        <a:defRPr sz="2400">
          <a:solidFill>
            <a:schemeClr val="tx2"/>
          </a:solidFill>
          <a:latin typeface="Arial Rounded MT Bold" pitchFamily="34" charset="0"/>
        </a:defRPr>
      </a:lvl2pPr>
      <a:lvl3pPr algn="ctr" rtl="0" fontAlgn="base">
        <a:spcBef>
          <a:spcPct val="0"/>
        </a:spcBef>
        <a:spcAft>
          <a:spcPct val="0"/>
        </a:spcAft>
        <a:defRPr sz="2400">
          <a:solidFill>
            <a:schemeClr val="tx2"/>
          </a:solidFill>
          <a:latin typeface="Arial Rounded MT Bold" pitchFamily="34" charset="0"/>
        </a:defRPr>
      </a:lvl3pPr>
      <a:lvl4pPr algn="ctr" rtl="0" fontAlgn="base">
        <a:spcBef>
          <a:spcPct val="0"/>
        </a:spcBef>
        <a:spcAft>
          <a:spcPct val="0"/>
        </a:spcAft>
        <a:defRPr sz="2400">
          <a:solidFill>
            <a:schemeClr val="tx2"/>
          </a:solidFill>
          <a:latin typeface="Arial Rounded MT Bold" pitchFamily="34" charset="0"/>
        </a:defRPr>
      </a:lvl4pPr>
      <a:lvl5pPr algn="ctr" rtl="0" fontAlgn="base">
        <a:spcBef>
          <a:spcPct val="0"/>
        </a:spcBef>
        <a:spcAft>
          <a:spcPct val="0"/>
        </a:spcAft>
        <a:defRPr sz="2400">
          <a:solidFill>
            <a:schemeClr val="tx2"/>
          </a:solidFill>
          <a:latin typeface="Arial Rounded MT Bold" pitchFamily="34" charset="0"/>
        </a:defRPr>
      </a:lvl5pPr>
      <a:lvl6pPr marL="457200" algn="ctr" rtl="0" fontAlgn="base">
        <a:spcBef>
          <a:spcPct val="0"/>
        </a:spcBef>
        <a:spcAft>
          <a:spcPct val="0"/>
        </a:spcAft>
        <a:defRPr sz="2400">
          <a:solidFill>
            <a:schemeClr val="tx2"/>
          </a:solidFill>
          <a:latin typeface="Arial Rounded MT Bold" pitchFamily="34" charset="0"/>
        </a:defRPr>
      </a:lvl6pPr>
      <a:lvl7pPr marL="914400" algn="ctr" rtl="0" fontAlgn="base">
        <a:spcBef>
          <a:spcPct val="0"/>
        </a:spcBef>
        <a:spcAft>
          <a:spcPct val="0"/>
        </a:spcAft>
        <a:defRPr sz="2400">
          <a:solidFill>
            <a:schemeClr val="tx2"/>
          </a:solidFill>
          <a:latin typeface="Arial Rounded MT Bold" pitchFamily="34" charset="0"/>
        </a:defRPr>
      </a:lvl7pPr>
      <a:lvl8pPr marL="1371600" algn="ctr" rtl="0" fontAlgn="base">
        <a:spcBef>
          <a:spcPct val="0"/>
        </a:spcBef>
        <a:spcAft>
          <a:spcPct val="0"/>
        </a:spcAft>
        <a:defRPr sz="2400">
          <a:solidFill>
            <a:schemeClr val="tx2"/>
          </a:solidFill>
          <a:latin typeface="Arial Rounded MT Bold" pitchFamily="34" charset="0"/>
        </a:defRPr>
      </a:lvl8pPr>
      <a:lvl9pPr marL="1828800" algn="ctr" rtl="0" fontAlgn="base">
        <a:spcBef>
          <a:spcPct val="0"/>
        </a:spcBef>
        <a:spcAft>
          <a:spcPct val="0"/>
        </a:spcAft>
        <a:defRPr sz="2400">
          <a:solidFill>
            <a:schemeClr val="tx2"/>
          </a:solidFill>
          <a:latin typeface="Arial Rounded MT Bold" pitchFamily="34" charset="0"/>
        </a:defRPr>
      </a:lvl9pPr>
    </p:titleStyle>
    <p:bodyStyle>
      <a:lvl1pPr marL="342900" indent="-342900" algn="l" rtl="0" fontAlgn="base">
        <a:lnSpc>
          <a:spcPct val="115000"/>
        </a:lnSpc>
        <a:spcBef>
          <a:spcPct val="50000"/>
        </a:spcBef>
        <a:spcAft>
          <a:spcPct val="0"/>
        </a:spcAft>
        <a:buChar char="•"/>
        <a:defRPr sz="2000">
          <a:solidFill>
            <a:schemeClr val="tx1"/>
          </a:solidFill>
          <a:latin typeface="Gill Sans MT"/>
          <a:ea typeface="+mn-ea"/>
          <a:cs typeface="+mn-cs"/>
        </a:defRPr>
      </a:lvl1pPr>
      <a:lvl2pPr marL="742950" indent="-285750" algn="l" rtl="0" fontAlgn="base">
        <a:lnSpc>
          <a:spcPct val="115000"/>
        </a:lnSpc>
        <a:spcBef>
          <a:spcPct val="50000"/>
        </a:spcBef>
        <a:spcAft>
          <a:spcPct val="0"/>
        </a:spcAft>
        <a:buChar char="–"/>
        <a:defRPr sz="2000">
          <a:solidFill>
            <a:schemeClr val="accent2"/>
          </a:solidFill>
          <a:latin typeface="Gill Sans MT"/>
        </a:defRPr>
      </a:lvl2pPr>
      <a:lvl3pPr marL="1143000" indent="-228600" algn="l" rtl="0" fontAlgn="base">
        <a:lnSpc>
          <a:spcPct val="115000"/>
        </a:lnSpc>
        <a:spcBef>
          <a:spcPct val="50000"/>
        </a:spcBef>
        <a:spcAft>
          <a:spcPct val="0"/>
        </a:spcAft>
        <a:buChar char="•"/>
        <a:defRPr sz="2000">
          <a:solidFill>
            <a:schemeClr val="tx1"/>
          </a:solidFill>
          <a:latin typeface="Gill Sans MT"/>
        </a:defRPr>
      </a:lvl3pPr>
      <a:lvl4pPr marL="1600200" indent="-228600" algn="l" rtl="0" fontAlgn="base">
        <a:lnSpc>
          <a:spcPct val="115000"/>
        </a:lnSpc>
        <a:spcBef>
          <a:spcPct val="50000"/>
        </a:spcBef>
        <a:spcAft>
          <a:spcPct val="0"/>
        </a:spcAft>
        <a:defRPr>
          <a:solidFill>
            <a:schemeClr val="tx1"/>
          </a:solidFill>
          <a:latin typeface="Gill Sans MT"/>
        </a:defRPr>
      </a:lvl4pPr>
      <a:lvl5pPr marL="2057400" indent="-228600" algn="l" rtl="0" fontAlgn="base">
        <a:lnSpc>
          <a:spcPct val="115000"/>
        </a:lnSpc>
        <a:spcBef>
          <a:spcPct val="50000"/>
        </a:spcBef>
        <a:spcAft>
          <a:spcPct val="0"/>
        </a:spcAft>
        <a:buChar char="»"/>
        <a:defRPr>
          <a:solidFill>
            <a:schemeClr val="tx1"/>
          </a:solidFill>
          <a:latin typeface="Gill Sans MT"/>
        </a:defRPr>
      </a:lvl5pPr>
      <a:lvl6pPr marL="2514600" indent="-228600" algn="l" rtl="0" fontAlgn="base">
        <a:lnSpc>
          <a:spcPct val="115000"/>
        </a:lnSpc>
        <a:spcBef>
          <a:spcPct val="50000"/>
        </a:spcBef>
        <a:spcAft>
          <a:spcPct val="0"/>
        </a:spcAft>
        <a:buChar char="»"/>
        <a:defRPr>
          <a:solidFill>
            <a:schemeClr val="tx1"/>
          </a:solidFill>
          <a:latin typeface="+mn-lt"/>
        </a:defRPr>
      </a:lvl6pPr>
      <a:lvl7pPr marL="2971800" indent="-228600" algn="l" rtl="0" fontAlgn="base">
        <a:lnSpc>
          <a:spcPct val="115000"/>
        </a:lnSpc>
        <a:spcBef>
          <a:spcPct val="50000"/>
        </a:spcBef>
        <a:spcAft>
          <a:spcPct val="0"/>
        </a:spcAft>
        <a:buChar char="»"/>
        <a:defRPr>
          <a:solidFill>
            <a:schemeClr val="tx1"/>
          </a:solidFill>
          <a:latin typeface="+mn-lt"/>
        </a:defRPr>
      </a:lvl7pPr>
      <a:lvl8pPr marL="3429000" indent="-228600" algn="l" rtl="0" fontAlgn="base">
        <a:lnSpc>
          <a:spcPct val="115000"/>
        </a:lnSpc>
        <a:spcBef>
          <a:spcPct val="50000"/>
        </a:spcBef>
        <a:spcAft>
          <a:spcPct val="0"/>
        </a:spcAft>
        <a:buChar char="»"/>
        <a:defRPr>
          <a:solidFill>
            <a:schemeClr val="tx1"/>
          </a:solidFill>
          <a:latin typeface="+mn-lt"/>
        </a:defRPr>
      </a:lvl8pPr>
      <a:lvl9pPr marL="3886200" indent="-228600" algn="l" rtl="0" fontAlgn="base">
        <a:lnSpc>
          <a:spcPct val="115000"/>
        </a:lnSpc>
        <a:spcBef>
          <a:spcPct val="5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94" name="Group 2"/>
          <p:cNvGrpSpPr>
            <a:grpSpLocks/>
          </p:cNvGrpSpPr>
          <p:nvPr/>
        </p:nvGrpSpPr>
        <p:grpSpPr bwMode="auto">
          <a:xfrm>
            <a:off x="17463" y="53976"/>
            <a:ext cx="1752600" cy="1143000"/>
            <a:chOff x="0" y="48"/>
            <a:chExt cx="1104" cy="720"/>
          </a:xfrm>
        </p:grpSpPr>
        <p:grpSp>
          <p:nvGrpSpPr>
            <p:cNvPr id="8200" name="Group 3"/>
            <p:cNvGrpSpPr>
              <a:grpSpLocks/>
            </p:cNvGrpSpPr>
            <p:nvPr userDrawn="1"/>
          </p:nvGrpSpPr>
          <p:grpSpPr bwMode="auto">
            <a:xfrm>
              <a:off x="0" y="48"/>
              <a:ext cx="1104" cy="720"/>
              <a:chOff x="0" y="0"/>
              <a:chExt cx="1104" cy="720"/>
            </a:xfrm>
          </p:grpSpPr>
          <p:grpSp>
            <p:nvGrpSpPr>
              <p:cNvPr id="8202" name="Group 4"/>
              <p:cNvGrpSpPr>
                <a:grpSpLocks/>
              </p:cNvGrpSpPr>
              <p:nvPr userDrawn="1"/>
            </p:nvGrpSpPr>
            <p:grpSpPr bwMode="auto">
              <a:xfrm>
                <a:off x="0" y="0"/>
                <a:ext cx="1104" cy="720"/>
                <a:chOff x="1344" y="1776"/>
                <a:chExt cx="3408" cy="1392"/>
              </a:xfrm>
            </p:grpSpPr>
            <p:pic>
              <p:nvPicPr>
                <p:cNvPr id="8205" name="Picture 5"/>
                <p:cNvPicPr>
                  <a:picLocks noChangeAspect="1" noChangeArrowheads="1"/>
                </p:cNvPicPr>
                <p:nvPr userDrawn="1"/>
              </p:nvPicPr>
              <p:blipFill>
                <a:blip r:embed="rId3" cstate="screen">
                  <a:extLst>
                    <a:ext uri="{28A0092B-C50C-407E-A947-70E740481C1C}">
                      <a14:useLocalDpi xmlns:a14="http://schemas.microsoft.com/office/drawing/2010/main"/>
                    </a:ext>
                  </a:extLst>
                </a:blip>
                <a:srcRect l="16667" t="28572" r="13725" b="25397"/>
                <a:stretch>
                  <a:fillRect/>
                </a:stretch>
              </p:blipFill>
              <p:spPr bwMode="auto">
                <a:xfrm>
                  <a:off x="1344" y="1776"/>
                  <a:ext cx="3408" cy="1392"/>
                </a:xfrm>
                <a:prstGeom prst="rect">
                  <a:avLst/>
                </a:prstGeom>
                <a:noFill/>
                <a:ln w="9525">
                  <a:noFill/>
                  <a:miter lim="800000"/>
                  <a:headEnd/>
                  <a:tailEnd/>
                </a:ln>
              </p:spPr>
            </p:pic>
            <p:sp>
              <p:nvSpPr>
                <p:cNvPr id="990214" name="Rectangle 6"/>
                <p:cNvSpPr>
                  <a:spLocks noChangeArrowheads="1"/>
                </p:cNvSpPr>
                <p:nvPr userDrawn="1"/>
              </p:nvSpPr>
              <p:spPr bwMode="auto">
                <a:xfrm>
                  <a:off x="3119" y="1919"/>
                  <a:ext cx="1297" cy="385"/>
                </a:xfrm>
                <a:prstGeom prst="rect">
                  <a:avLst/>
                </a:prstGeom>
                <a:solidFill>
                  <a:schemeClr val="bg1"/>
                </a:solidFill>
                <a:ln w="9525">
                  <a:noFill/>
                  <a:miter lim="800000"/>
                  <a:headEnd/>
                  <a:tailEnd/>
                </a:ln>
                <a:effectLst/>
              </p:spPr>
              <p:txBody>
                <a:bodyPr wrap="none" anchor="ctr"/>
                <a:lstStyle/>
                <a:p>
                  <a:pPr>
                    <a:defRPr/>
                  </a:pPr>
                  <a:endParaRPr lang="en-US">
                    <a:solidFill>
                      <a:srgbClr val="000000"/>
                    </a:solidFill>
                  </a:endParaRPr>
                </a:p>
              </p:txBody>
            </p:sp>
          </p:grpSp>
          <p:sp>
            <p:nvSpPr>
              <p:cNvPr id="990215" name="Freeform 7"/>
              <p:cNvSpPr>
                <a:spLocks/>
              </p:cNvSpPr>
              <p:nvPr userDrawn="1"/>
            </p:nvSpPr>
            <p:spPr bwMode="auto">
              <a:xfrm>
                <a:off x="14" y="96"/>
                <a:ext cx="536" cy="417"/>
              </a:xfrm>
              <a:custGeom>
                <a:avLst/>
                <a:gdLst/>
                <a:ahLst/>
                <a:cxnLst>
                  <a:cxn ang="0">
                    <a:pos x="16" y="21"/>
                  </a:cxn>
                  <a:cxn ang="0">
                    <a:pos x="38" y="3"/>
                  </a:cxn>
                  <a:cxn ang="0">
                    <a:pos x="100" y="20"/>
                  </a:cxn>
                  <a:cxn ang="0">
                    <a:pos x="129" y="14"/>
                  </a:cxn>
                  <a:cxn ang="0">
                    <a:pos x="153" y="0"/>
                  </a:cxn>
                  <a:cxn ang="0">
                    <a:pos x="155" y="3"/>
                  </a:cxn>
                  <a:cxn ang="0">
                    <a:pos x="158" y="5"/>
                  </a:cxn>
                  <a:cxn ang="0">
                    <a:pos x="171" y="31"/>
                  </a:cxn>
                  <a:cxn ang="0">
                    <a:pos x="177" y="42"/>
                  </a:cxn>
                  <a:cxn ang="0">
                    <a:pos x="183" y="50"/>
                  </a:cxn>
                  <a:cxn ang="0">
                    <a:pos x="185" y="57"/>
                  </a:cxn>
                  <a:cxn ang="0">
                    <a:pos x="194" y="63"/>
                  </a:cxn>
                  <a:cxn ang="0">
                    <a:pos x="207" y="80"/>
                  </a:cxn>
                  <a:cxn ang="0">
                    <a:pos x="218" y="89"/>
                  </a:cxn>
                  <a:cxn ang="0">
                    <a:pos x="236" y="108"/>
                  </a:cxn>
                  <a:cxn ang="0">
                    <a:pos x="248" y="115"/>
                  </a:cxn>
                  <a:cxn ang="0">
                    <a:pos x="266" y="140"/>
                  </a:cxn>
                  <a:cxn ang="0">
                    <a:pos x="278" y="151"/>
                  </a:cxn>
                  <a:cxn ang="0">
                    <a:pos x="290" y="167"/>
                  </a:cxn>
                  <a:cxn ang="0">
                    <a:pos x="296" y="171"/>
                  </a:cxn>
                  <a:cxn ang="0">
                    <a:pos x="320" y="194"/>
                  </a:cxn>
                  <a:cxn ang="0">
                    <a:pos x="333" y="210"/>
                  </a:cxn>
                  <a:cxn ang="0">
                    <a:pos x="351" y="228"/>
                  </a:cxn>
                  <a:cxn ang="0">
                    <a:pos x="362" y="242"/>
                  </a:cxn>
                  <a:cxn ang="0">
                    <a:pos x="371" y="260"/>
                  </a:cxn>
                  <a:cxn ang="0">
                    <a:pos x="381" y="277"/>
                  </a:cxn>
                  <a:cxn ang="0">
                    <a:pos x="392" y="287"/>
                  </a:cxn>
                  <a:cxn ang="0">
                    <a:pos x="399" y="295"/>
                  </a:cxn>
                  <a:cxn ang="0">
                    <a:pos x="410" y="309"/>
                  </a:cxn>
                  <a:cxn ang="0">
                    <a:pos x="446" y="344"/>
                  </a:cxn>
                  <a:cxn ang="0">
                    <a:pos x="471" y="363"/>
                  </a:cxn>
                  <a:cxn ang="0">
                    <a:pos x="485" y="374"/>
                  </a:cxn>
                  <a:cxn ang="0">
                    <a:pos x="494" y="379"/>
                  </a:cxn>
                  <a:cxn ang="0">
                    <a:pos x="506" y="387"/>
                  </a:cxn>
                  <a:cxn ang="0">
                    <a:pos x="518" y="393"/>
                  </a:cxn>
                  <a:cxn ang="0">
                    <a:pos x="525" y="402"/>
                  </a:cxn>
                  <a:cxn ang="0">
                    <a:pos x="530" y="409"/>
                  </a:cxn>
                  <a:cxn ang="0">
                    <a:pos x="536" y="413"/>
                  </a:cxn>
                  <a:cxn ang="0">
                    <a:pos x="519" y="413"/>
                  </a:cxn>
                  <a:cxn ang="0">
                    <a:pos x="498" y="402"/>
                  </a:cxn>
                  <a:cxn ang="0">
                    <a:pos x="483" y="395"/>
                  </a:cxn>
                  <a:cxn ang="0">
                    <a:pos x="464" y="387"/>
                  </a:cxn>
                  <a:cxn ang="0">
                    <a:pos x="455" y="384"/>
                  </a:cxn>
                  <a:cxn ang="0">
                    <a:pos x="426" y="372"/>
                  </a:cxn>
                  <a:cxn ang="0">
                    <a:pos x="414" y="366"/>
                  </a:cxn>
                  <a:cxn ang="0">
                    <a:pos x="388" y="361"/>
                  </a:cxn>
                  <a:cxn ang="0">
                    <a:pos x="360" y="355"/>
                  </a:cxn>
                  <a:cxn ang="0">
                    <a:pos x="346" y="353"/>
                  </a:cxn>
                  <a:cxn ang="0">
                    <a:pos x="272" y="345"/>
                  </a:cxn>
                  <a:cxn ang="0">
                    <a:pos x="191" y="336"/>
                  </a:cxn>
                  <a:cxn ang="0">
                    <a:pos x="134" y="330"/>
                  </a:cxn>
                  <a:cxn ang="0">
                    <a:pos x="96" y="325"/>
                  </a:cxn>
                  <a:cxn ang="0">
                    <a:pos x="48" y="320"/>
                  </a:cxn>
                  <a:cxn ang="0">
                    <a:pos x="10" y="318"/>
                  </a:cxn>
                  <a:cxn ang="0">
                    <a:pos x="9" y="306"/>
                  </a:cxn>
                  <a:cxn ang="0">
                    <a:pos x="0" y="282"/>
                  </a:cxn>
                  <a:cxn ang="0">
                    <a:pos x="8" y="259"/>
                  </a:cxn>
                  <a:cxn ang="0">
                    <a:pos x="15" y="126"/>
                  </a:cxn>
                  <a:cxn ang="0">
                    <a:pos x="16" y="45"/>
                  </a:cxn>
                  <a:cxn ang="0">
                    <a:pos x="16" y="21"/>
                  </a:cxn>
                </a:cxnLst>
                <a:rect l="0" t="0" r="r" b="b"/>
                <a:pathLst>
                  <a:path w="536" h="417">
                    <a:moveTo>
                      <a:pt x="16" y="21"/>
                    </a:moveTo>
                    <a:cubicBezTo>
                      <a:pt x="20" y="9"/>
                      <a:pt x="28" y="7"/>
                      <a:pt x="38" y="3"/>
                    </a:cubicBezTo>
                    <a:cubicBezTo>
                      <a:pt x="61" y="6"/>
                      <a:pt x="76" y="18"/>
                      <a:pt x="100" y="20"/>
                    </a:cubicBezTo>
                    <a:cubicBezTo>
                      <a:pt x="119" y="19"/>
                      <a:pt x="115" y="16"/>
                      <a:pt x="129" y="14"/>
                    </a:cubicBezTo>
                    <a:cubicBezTo>
                      <a:pt x="139" y="11"/>
                      <a:pt x="145" y="6"/>
                      <a:pt x="153" y="0"/>
                    </a:cubicBezTo>
                    <a:cubicBezTo>
                      <a:pt x="154" y="1"/>
                      <a:pt x="154" y="2"/>
                      <a:pt x="155" y="3"/>
                    </a:cubicBezTo>
                    <a:cubicBezTo>
                      <a:pt x="156" y="4"/>
                      <a:pt x="157" y="4"/>
                      <a:pt x="158" y="5"/>
                    </a:cubicBezTo>
                    <a:cubicBezTo>
                      <a:pt x="164" y="13"/>
                      <a:pt x="163" y="25"/>
                      <a:pt x="171" y="31"/>
                    </a:cubicBezTo>
                    <a:cubicBezTo>
                      <a:pt x="172" y="36"/>
                      <a:pt x="172" y="40"/>
                      <a:pt x="177" y="42"/>
                    </a:cubicBezTo>
                    <a:cubicBezTo>
                      <a:pt x="179" y="46"/>
                      <a:pt x="179" y="48"/>
                      <a:pt x="183" y="50"/>
                    </a:cubicBezTo>
                    <a:lnTo>
                      <a:pt x="185" y="57"/>
                    </a:lnTo>
                    <a:cubicBezTo>
                      <a:pt x="188" y="60"/>
                      <a:pt x="194" y="63"/>
                      <a:pt x="194" y="63"/>
                    </a:cubicBezTo>
                    <a:cubicBezTo>
                      <a:pt x="196" y="69"/>
                      <a:pt x="202" y="76"/>
                      <a:pt x="207" y="80"/>
                    </a:cubicBezTo>
                    <a:cubicBezTo>
                      <a:pt x="209" y="84"/>
                      <a:pt x="214" y="86"/>
                      <a:pt x="218" y="89"/>
                    </a:cubicBezTo>
                    <a:cubicBezTo>
                      <a:pt x="223" y="96"/>
                      <a:pt x="227" y="106"/>
                      <a:pt x="236" y="108"/>
                    </a:cubicBezTo>
                    <a:cubicBezTo>
                      <a:pt x="240" y="111"/>
                      <a:pt x="244" y="114"/>
                      <a:pt x="248" y="115"/>
                    </a:cubicBezTo>
                    <a:cubicBezTo>
                      <a:pt x="250" y="124"/>
                      <a:pt x="257" y="137"/>
                      <a:pt x="266" y="140"/>
                    </a:cubicBezTo>
                    <a:cubicBezTo>
                      <a:pt x="269" y="144"/>
                      <a:pt x="274" y="149"/>
                      <a:pt x="278" y="151"/>
                    </a:cubicBezTo>
                    <a:cubicBezTo>
                      <a:pt x="282" y="157"/>
                      <a:pt x="286" y="161"/>
                      <a:pt x="290" y="167"/>
                    </a:cubicBezTo>
                    <a:cubicBezTo>
                      <a:pt x="291" y="169"/>
                      <a:pt x="296" y="171"/>
                      <a:pt x="296" y="171"/>
                    </a:cubicBezTo>
                    <a:cubicBezTo>
                      <a:pt x="299" y="176"/>
                      <a:pt x="315" y="192"/>
                      <a:pt x="320" y="194"/>
                    </a:cubicBezTo>
                    <a:cubicBezTo>
                      <a:pt x="322" y="200"/>
                      <a:pt x="327" y="208"/>
                      <a:pt x="333" y="210"/>
                    </a:cubicBezTo>
                    <a:cubicBezTo>
                      <a:pt x="336" y="215"/>
                      <a:pt x="345" y="226"/>
                      <a:pt x="351" y="228"/>
                    </a:cubicBezTo>
                    <a:cubicBezTo>
                      <a:pt x="354" y="232"/>
                      <a:pt x="358" y="239"/>
                      <a:pt x="362" y="242"/>
                    </a:cubicBezTo>
                    <a:cubicBezTo>
                      <a:pt x="364" y="249"/>
                      <a:pt x="365" y="256"/>
                      <a:pt x="371" y="260"/>
                    </a:cubicBezTo>
                    <a:cubicBezTo>
                      <a:pt x="373" y="265"/>
                      <a:pt x="377" y="274"/>
                      <a:pt x="381" y="277"/>
                    </a:cubicBezTo>
                    <a:cubicBezTo>
                      <a:pt x="382" y="282"/>
                      <a:pt x="392" y="287"/>
                      <a:pt x="392" y="287"/>
                    </a:cubicBezTo>
                    <a:cubicBezTo>
                      <a:pt x="397" y="294"/>
                      <a:pt x="394" y="292"/>
                      <a:pt x="399" y="295"/>
                    </a:cubicBezTo>
                    <a:cubicBezTo>
                      <a:pt x="401" y="301"/>
                      <a:pt x="404" y="307"/>
                      <a:pt x="410" y="309"/>
                    </a:cubicBezTo>
                    <a:cubicBezTo>
                      <a:pt x="421" y="320"/>
                      <a:pt x="430" y="339"/>
                      <a:pt x="446" y="344"/>
                    </a:cubicBezTo>
                    <a:cubicBezTo>
                      <a:pt x="452" y="353"/>
                      <a:pt x="460" y="359"/>
                      <a:pt x="471" y="363"/>
                    </a:cubicBezTo>
                    <a:cubicBezTo>
                      <a:pt x="474" y="367"/>
                      <a:pt x="480" y="371"/>
                      <a:pt x="485" y="374"/>
                    </a:cubicBezTo>
                    <a:cubicBezTo>
                      <a:pt x="488" y="376"/>
                      <a:pt x="494" y="379"/>
                      <a:pt x="494" y="379"/>
                    </a:cubicBezTo>
                    <a:cubicBezTo>
                      <a:pt x="496" y="383"/>
                      <a:pt x="506" y="387"/>
                      <a:pt x="506" y="387"/>
                    </a:cubicBezTo>
                    <a:cubicBezTo>
                      <a:pt x="509" y="390"/>
                      <a:pt x="518" y="393"/>
                      <a:pt x="518" y="393"/>
                    </a:cubicBezTo>
                    <a:cubicBezTo>
                      <a:pt x="523" y="400"/>
                      <a:pt x="520" y="397"/>
                      <a:pt x="525" y="402"/>
                    </a:cubicBezTo>
                    <a:cubicBezTo>
                      <a:pt x="528" y="412"/>
                      <a:pt x="525" y="406"/>
                      <a:pt x="530" y="409"/>
                    </a:cubicBezTo>
                    <a:cubicBezTo>
                      <a:pt x="532" y="410"/>
                      <a:pt x="536" y="413"/>
                      <a:pt x="536" y="413"/>
                    </a:cubicBezTo>
                    <a:cubicBezTo>
                      <a:pt x="531" y="417"/>
                      <a:pt x="525" y="415"/>
                      <a:pt x="519" y="413"/>
                    </a:cubicBezTo>
                    <a:cubicBezTo>
                      <a:pt x="517" y="407"/>
                      <a:pt x="503" y="406"/>
                      <a:pt x="498" y="402"/>
                    </a:cubicBezTo>
                    <a:cubicBezTo>
                      <a:pt x="495" y="397"/>
                      <a:pt x="488" y="396"/>
                      <a:pt x="483" y="395"/>
                    </a:cubicBezTo>
                    <a:cubicBezTo>
                      <a:pt x="477" y="392"/>
                      <a:pt x="470" y="390"/>
                      <a:pt x="464" y="387"/>
                    </a:cubicBezTo>
                    <a:cubicBezTo>
                      <a:pt x="461" y="386"/>
                      <a:pt x="455" y="384"/>
                      <a:pt x="455" y="384"/>
                    </a:cubicBezTo>
                    <a:cubicBezTo>
                      <a:pt x="450" y="376"/>
                      <a:pt x="434" y="374"/>
                      <a:pt x="426" y="372"/>
                    </a:cubicBezTo>
                    <a:cubicBezTo>
                      <a:pt x="422" y="371"/>
                      <a:pt x="418" y="368"/>
                      <a:pt x="414" y="366"/>
                    </a:cubicBezTo>
                    <a:cubicBezTo>
                      <a:pt x="406" y="362"/>
                      <a:pt x="396" y="362"/>
                      <a:pt x="388" y="361"/>
                    </a:cubicBezTo>
                    <a:cubicBezTo>
                      <a:pt x="379" y="359"/>
                      <a:pt x="370" y="356"/>
                      <a:pt x="360" y="355"/>
                    </a:cubicBezTo>
                    <a:cubicBezTo>
                      <a:pt x="355" y="354"/>
                      <a:pt x="346" y="353"/>
                      <a:pt x="346" y="353"/>
                    </a:cubicBezTo>
                    <a:cubicBezTo>
                      <a:pt x="323" y="345"/>
                      <a:pt x="296" y="347"/>
                      <a:pt x="272" y="345"/>
                    </a:cubicBezTo>
                    <a:cubicBezTo>
                      <a:pt x="245" y="336"/>
                      <a:pt x="220" y="337"/>
                      <a:pt x="191" y="336"/>
                    </a:cubicBezTo>
                    <a:cubicBezTo>
                      <a:pt x="172" y="334"/>
                      <a:pt x="153" y="333"/>
                      <a:pt x="134" y="330"/>
                    </a:cubicBezTo>
                    <a:cubicBezTo>
                      <a:pt x="120" y="325"/>
                      <a:pt x="113" y="326"/>
                      <a:pt x="96" y="325"/>
                    </a:cubicBezTo>
                    <a:cubicBezTo>
                      <a:pt x="80" y="323"/>
                      <a:pt x="64" y="322"/>
                      <a:pt x="48" y="320"/>
                    </a:cubicBezTo>
                    <a:cubicBezTo>
                      <a:pt x="36" y="316"/>
                      <a:pt x="22" y="322"/>
                      <a:pt x="10" y="318"/>
                    </a:cubicBezTo>
                    <a:cubicBezTo>
                      <a:pt x="6" y="317"/>
                      <a:pt x="10" y="310"/>
                      <a:pt x="9" y="306"/>
                    </a:cubicBezTo>
                    <a:cubicBezTo>
                      <a:pt x="8" y="299"/>
                      <a:pt x="4" y="288"/>
                      <a:pt x="0" y="282"/>
                    </a:cubicBezTo>
                    <a:cubicBezTo>
                      <a:pt x="2" y="274"/>
                      <a:pt x="6" y="267"/>
                      <a:pt x="8" y="259"/>
                    </a:cubicBezTo>
                    <a:cubicBezTo>
                      <a:pt x="9" y="215"/>
                      <a:pt x="8" y="170"/>
                      <a:pt x="15" y="126"/>
                    </a:cubicBezTo>
                    <a:cubicBezTo>
                      <a:pt x="15" y="99"/>
                      <a:pt x="16" y="72"/>
                      <a:pt x="16" y="45"/>
                    </a:cubicBezTo>
                    <a:cubicBezTo>
                      <a:pt x="16" y="20"/>
                      <a:pt x="11" y="11"/>
                      <a:pt x="16" y="21"/>
                    </a:cubicBezTo>
                    <a:close/>
                  </a:path>
                </a:pathLst>
              </a:custGeom>
              <a:gradFill rotWithShape="1">
                <a:gsLst>
                  <a:gs pos="0">
                    <a:srgbClr val="996600"/>
                  </a:gs>
                  <a:gs pos="100000">
                    <a:srgbClr val="996600">
                      <a:gamma/>
                      <a:shade val="46275"/>
                      <a:invGamma/>
                      <a:alpha val="0"/>
                    </a:srgbClr>
                  </a:gs>
                </a:gsLst>
                <a:lin ang="5400000" scaled="1"/>
              </a:gradFill>
              <a:ln w="6350" cmpd="sng">
                <a:solidFill>
                  <a:schemeClr val="tx1"/>
                </a:solidFill>
                <a:round/>
                <a:headEnd/>
                <a:tailEnd/>
              </a:ln>
              <a:effectLst/>
            </p:spPr>
            <p:txBody>
              <a:bodyPr/>
              <a:lstStyle/>
              <a:p>
                <a:pPr>
                  <a:defRPr/>
                </a:pPr>
                <a:endParaRPr lang="en-US">
                  <a:solidFill>
                    <a:srgbClr val="000000"/>
                  </a:solidFill>
                </a:endParaRPr>
              </a:p>
            </p:txBody>
          </p:sp>
          <p:sp>
            <p:nvSpPr>
              <p:cNvPr id="990216" name="Freeform 8"/>
              <p:cNvSpPr>
                <a:spLocks/>
              </p:cNvSpPr>
              <p:nvPr userDrawn="1"/>
            </p:nvSpPr>
            <p:spPr bwMode="auto">
              <a:xfrm>
                <a:off x="735" y="541"/>
                <a:ext cx="141" cy="50"/>
              </a:xfrm>
              <a:custGeom>
                <a:avLst/>
                <a:gdLst/>
                <a:ahLst/>
                <a:cxnLst>
                  <a:cxn ang="0">
                    <a:pos x="4" y="6"/>
                  </a:cxn>
                  <a:cxn ang="0">
                    <a:pos x="22" y="0"/>
                  </a:cxn>
                  <a:cxn ang="0">
                    <a:pos x="62" y="6"/>
                  </a:cxn>
                  <a:cxn ang="0">
                    <a:pos x="79" y="12"/>
                  </a:cxn>
                  <a:cxn ang="0">
                    <a:pos x="95" y="19"/>
                  </a:cxn>
                  <a:cxn ang="0">
                    <a:pos x="130" y="37"/>
                  </a:cxn>
                  <a:cxn ang="0">
                    <a:pos x="141" y="43"/>
                  </a:cxn>
                  <a:cxn ang="0">
                    <a:pos x="97" y="39"/>
                  </a:cxn>
                  <a:cxn ang="0">
                    <a:pos x="91" y="35"/>
                  </a:cxn>
                  <a:cxn ang="0">
                    <a:pos x="46" y="22"/>
                  </a:cxn>
                  <a:cxn ang="0">
                    <a:pos x="7" y="9"/>
                  </a:cxn>
                  <a:cxn ang="0">
                    <a:pos x="4" y="6"/>
                  </a:cxn>
                </a:cxnLst>
                <a:rect l="0" t="0" r="r" b="b"/>
                <a:pathLst>
                  <a:path w="141" h="50">
                    <a:moveTo>
                      <a:pt x="4" y="6"/>
                    </a:moveTo>
                    <a:cubicBezTo>
                      <a:pt x="10" y="4"/>
                      <a:pt x="16" y="1"/>
                      <a:pt x="22" y="0"/>
                    </a:cubicBezTo>
                    <a:cubicBezTo>
                      <a:pt x="39" y="1"/>
                      <a:pt x="48" y="1"/>
                      <a:pt x="62" y="6"/>
                    </a:cubicBezTo>
                    <a:cubicBezTo>
                      <a:pt x="68" y="8"/>
                      <a:pt x="79" y="12"/>
                      <a:pt x="79" y="12"/>
                    </a:cubicBezTo>
                    <a:cubicBezTo>
                      <a:pt x="83" y="16"/>
                      <a:pt x="89" y="18"/>
                      <a:pt x="95" y="19"/>
                    </a:cubicBezTo>
                    <a:cubicBezTo>
                      <a:pt x="106" y="26"/>
                      <a:pt x="119" y="30"/>
                      <a:pt x="130" y="37"/>
                    </a:cubicBezTo>
                    <a:cubicBezTo>
                      <a:pt x="132" y="42"/>
                      <a:pt x="136" y="42"/>
                      <a:pt x="141" y="43"/>
                    </a:cubicBezTo>
                    <a:cubicBezTo>
                      <a:pt x="127" y="50"/>
                      <a:pt x="110" y="47"/>
                      <a:pt x="97" y="39"/>
                    </a:cubicBezTo>
                    <a:cubicBezTo>
                      <a:pt x="95" y="38"/>
                      <a:pt x="93" y="36"/>
                      <a:pt x="91" y="35"/>
                    </a:cubicBezTo>
                    <a:cubicBezTo>
                      <a:pt x="76" y="30"/>
                      <a:pt x="61" y="26"/>
                      <a:pt x="46" y="22"/>
                    </a:cubicBezTo>
                    <a:cubicBezTo>
                      <a:pt x="33" y="18"/>
                      <a:pt x="21" y="11"/>
                      <a:pt x="7" y="9"/>
                    </a:cubicBezTo>
                    <a:cubicBezTo>
                      <a:pt x="0" y="4"/>
                      <a:pt x="11" y="6"/>
                      <a:pt x="4" y="6"/>
                    </a:cubicBezTo>
                    <a:close/>
                  </a:path>
                </a:pathLst>
              </a:custGeom>
              <a:gradFill rotWithShape="1">
                <a:gsLst>
                  <a:gs pos="0">
                    <a:srgbClr val="996600"/>
                  </a:gs>
                  <a:gs pos="100000">
                    <a:srgbClr val="996600">
                      <a:gamma/>
                      <a:shade val="46275"/>
                      <a:invGamma/>
                      <a:alpha val="0"/>
                    </a:srgbClr>
                  </a:gs>
                </a:gsLst>
                <a:lin ang="5400000" scaled="1"/>
              </a:gradFill>
              <a:ln w="9525" cmpd="sng">
                <a:solidFill>
                  <a:schemeClr val="tx1"/>
                </a:solidFill>
                <a:round/>
                <a:headEnd/>
                <a:tailEnd/>
              </a:ln>
              <a:effectLst/>
            </p:spPr>
            <p:txBody>
              <a:bodyPr/>
              <a:lstStyle/>
              <a:p>
                <a:pPr>
                  <a:defRPr/>
                </a:pPr>
                <a:endParaRPr lang="en-US">
                  <a:solidFill>
                    <a:srgbClr val="000000"/>
                  </a:solidFill>
                </a:endParaRPr>
              </a:p>
            </p:txBody>
          </p:sp>
        </p:grpSp>
        <p:sp>
          <p:nvSpPr>
            <p:cNvPr id="990217" name="Rectangle 9"/>
            <p:cNvSpPr>
              <a:spLocks noChangeArrowheads="1"/>
            </p:cNvSpPr>
            <p:nvPr userDrawn="1"/>
          </p:nvSpPr>
          <p:spPr bwMode="auto">
            <a:xfrm>
              <a:off x="432" y="384"/>
              <a:ext cx="192" cy="48"/>
            </a:xfrm>
            <a:prstGeom prst="rect">
              <a:avLst/>
            </a:prstGeom>
            <a:solidFill>
              <a:schemeClr val="bg1"/>
            </a:solidFill>
            <a:ln w="9525">
              <a:noFill/>
              <a:miter lim="800000"/>
              <a:headEnd/>
              <a:tailEnd/>
            </a:ln>
            <a:effectLst/>
          </p:spPr>
          <p:txBody>
            <a:bodyPr wrap="none" anchor="ctr"/>
            <a:lstStyle/>
            <a:p>
              <a:pPr>
                <a:defRPr/>
              </a:pPr>
              <a:endParaRPr lang="en-US">
                <a:solidFill>
                  <a:srgbClr val="000000"/>
                </a:solidFill>
              </a:endParaRPr>
            </a:p>
          </p:txBody>
        </p:sp>
      </p:grpSp>
      <p:sp>
        <p:nvSpPr>
          <p:cNvPr id="8195" name="Rectangle 10"/>
          <p:cNvSpPr>
            <a:spLocks noGrp="1" noChangeArrowheads="1"/>
          </p:cNvSpPr>
          <p:nvPr>
            <p:ph type="title"/>
          </p:nvPr>
        </p:nvSpPr>
        <p:spPr bwMode="auto">
          <a:xfrm>
            <a:off x="762000" y="-152400"/>
            <a:ext cx="8153400" cy="1143000"/>
          </a:xfrm>
          <a:prstGeom prst="rect">
            <a:avLst/>
          </a:prstGeom>
          <a:noFill/>
          <a:ln w="9525">
            <a:noFill/>
            <a:miter lim="800000"/>
            <a:headEnd/>
            <a:tailEnd/>
          </a:ln>
        </p:spPr>
        <p:txBody>
          <a:bodyPr vert="horz" wrap="square" lIns="91430" tIns="45716" rIns="91430" bIns="45716" numCol="1" anchor="ctr" anchorCtr="0" compatLnSpc="1">
            <a:prstTxWarp prst="textNoShape">
              <a:avLst/>
            </a:prstTxWarp>
          </a:bodyPr>
          <a:lstStyle/>
          <a:p>
            <a:pPr lvl="0"/>
            <a:r>
              <a:rPr lang="en-US" dirty="0" smtClean="0"/>
              <a:t>Click to edit Master title style</a:t>
            </a:r>
          </a:p>
        </p:txBody>
      </p:sp>
      <p:sp>
        <p:nvSpPr>
          <p:cNvPr id="8196" name="Rectangle 11"/>
          <p:cNvSpPr>
            <a:spLocks noGrp="1" noChangeArrowheads="1"/>
          </p:cNvSpPr>
          <p:nvPr>
            <p:ph type="body" idx="1"/>
          </p:nvPr>
        </p:nvSpPr>
        <p:spPr bwMode="auto">
          <a:xfrm>
            <a:off x="685800" y="1524000"/>
            <a:ext cx="7772400" cy="4800600"/>
          </a:xfrm>
          <a:prstGeom prst="rect">
            <a:avLst/>
          </a:prstGeom>
          <a:noFill/>
          <a:ln w="9525">
            <a:noFill/>
            <a:miter lim="800000"/>
            <a:headEnd/>
            <a:tailEnd/>
          </a:ln>
        </p:spPr>
        <p:txBody>
          <a:bodyPr vert="horz" wrap="square" lIns="91430" tIns="45716" rIns="91430" bIns="45716"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990220" name="Line 12"/>
          <p:cNvSpPr>
            <a:spLocks noChangeShapeType="1"/>
          </p:cNvSpPr>
          <p:nvPr/>
        </p:nvSpPr>
        <p:spPr bwMode="auto">
          <a:xfrm flipV="1">
            <a:off x="1143000" y="822325"/>
            <a:ext cx="7772400" cy="7938"/>
          </a:xfrm>
          <a:prstGeom prst="line">
            <a:avLst/>
          </a:prstGeom>
          <a:noFill/>
          <a:ln w="38100">
            <a:solidFill>
              <a:srgbClr val="CC9900"/>
            </a:solidFill>
            <a:round/>
            <a:headEnd/>
            <a:tailEnd/>
          </a:ln>
          <a:effectLst/>
        </p:spPr>
        <p:txBody>
          <a:bodyPr/>
          <a:lstStyle/>
          <a:p>
            <a:pPr>
              <a:defRPr/>
            </a:pPr>
            <a:endParaRPr lang="en-US">
              <a:solidFill>
                <a:srgbClr val="000000"/>
              </a:solidFill>
            </a:endParaRPr>
          </a:p>
        </p:txBody>
      </p:sp>
      <p:sp>
        <p:nvSpPr>
          <p:cNvPr id="990221" name="Line 13"/>
          <p:cNvSpPr>
            <a:spLocks noChangeShapeType="1"/>
          </p:cNvSpPr>
          <p:nvPr/>
        </p:nvSpPr>
        <p:spPr bwMode="auto">
          <a:xfrm>
            <a:off x="990600" y="776288"/>
            <a:ext cx="7924800" cy="0"/>
          </a:xfrm>
          <a:prstGeom prst="line">
            <a:avLst/>
          </a:prstGeom>
          <a:noFill/>
          <a:ln w="38100">
            <a:solidFill>
              <a:srgbClr val="6699FF"/>
            </a:solidFill>
            <a:round/>
            <a:headEnd/>
            <a:tailEnd/>
          </a:ln>
          <a:effectLst/>
        </p:spPr>
        <p:txBody>
          <a:bodyPr/>
          <a:lstStyle/>
          <a:p>
            <a:pPr>
              <a:defRPr/>
            </a:pPr>
            <a:endParaRPr lang="en-US">
              <a:solidFill>
                <a:srgbClr val="000000"/>
              </a:solidFill>
            </a:endParaRPr>
          </a:p>
        </p:txBody>
      </p:sp>
      <p:sp>
        <p:nvSpPr>
          <p:cNvPr id="990222" name="Line 14"/>
          <p:cNvSpPr>
            <a:spLocks noChangeShapeType="1"/>
          </p:cNvSpPr>
          <p:nvPr/>
        </p:nvSpPr>
        <p:spPr bwMode="auto">
          <a:xfrm>
            <a:off x="838200" y="730250"/>
            <a:ext cx="8077200" cy="0"/>
          </a:xfrm>
          <a:prstGeom prst="line">
            <a:avLst/>
          </a:prstGeom>
          <a:noFill/>
          <a:ln w="38100">
            <a:solidFill>
              <a:srgbClr val="008000"/>
            </a:solidFill>
            <a:round/>
            <a:headEnd/>
            <a:tailEnd/>
          </a:ln>
          <a:effectLst/>
        </p:spPr>
        <p:txBody>
          <a:bodyPr/>
          <a:lstStyle/>
          <a:p>
            <a:pPr>
              <a:defRPr/>
            </a:pPr>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139" r:id="rId1"/>
  </p:sldLayoutIdLst>
  <p:txStyles>
    <p:titleStyle>
      <a:lvl1pPr algn="ctr" rtl="0" eaLnBrk="0" fontAlgn="base" hangingPunct="0">
        <a:spcBef>
          <a:spcPct val="0"/>
        </a:spcBef>
        <a:spcAft>
          <a:spcPct val="0"/>
        </a:spcAft>
        <a:defRPr sz="2400">
          <a:solidFill>
            <a:schemeClr val="tx2"/>
          </a:solidFill>
          <a:latin typeface="Gill Sans MT"/>
          <a:ea typeface="+mj-ea"/>
          <a:cs typeface="+mj-cs"/>
        </a:defRPr>
      </a:lvl1pPr>
      <a:lvl2pPr algn="ctr" rtl="0" eaLnBrk="0" fontAlgn="base" hangingPunct="0">
        <a:spcBef>
          <a:spcPct val="0"/>
        </a:spcBef>
        <a:spcAft>
          <a:spcPct val="0"/>
        </a:spcAft>
        <a:defRPr sz="2400">
          <a:solidFill>
            <a:schemeClr val="tx2"/>
          </a:solidFill>
          <a:latin typeface="Arial Rounded MT Bold" pitchFamily="34" charset="0"/>
        </a:defRPr>
      </a:lvl2pPr>
      <a:lvl3pPr algn="ctr" rtl="0" eaLnBrk="0" fontAlgn="base" hangingPunct="0">
        <a:spcBef>
          <a:spcPct val="0"/>
        </a:spcBef>
        <a:spcAft>
          <a:spcPct val="0"/>
        </a:spcAft>
        <a:defRPr sz="2400">
          <a:solidFill>
            <a:schemeClr val="tx2"/>
          </a:solidFill>
          <a:latin typeface="Arial Rounded MT Bold" pitchFamily="34" charset="0"/>
        </a:defRPr>
      </a:lvl3pPr>
      <a:lvl4pPr algn="ctr" rtl="0" eaLnBrk="0" fontAlgn="base" hangingPunct="0">
        <a:spcBef>
          <a:spcPct val="0"/>
        </a:spcBef>
        <a:spcAft>
          <a:spcPct val="0"/>
        </a:spcAft>
        <a:defRPr sz="2400">
          <a:solidFill>
            <a:schemeClr val="tx2"/>
          </a:solidFill>
          <a:latin typeface="Arial Rounded MT Bold" pitchFamily="34" charset="0"/>
        </a:defRPr>
      </a:lvl4pPr>
      <a:lvl5pPr algn="ctr" rtl="0" eaLnBrk="0" fontAlgn="base" hangingPunct="0">
        <a:spcBef>
          <a:spcPct val="0"/>
        </a:spcBef>
        <a:spcAft>
          <a:spcPct val="0"/>
        </a:spcAft>
        <a:defRPr sz="2400">
          <a:solidFill>
            <a:schemeClr val="tx2"/>
          </a:solidFill>
          <a:latin typeface="Arial Rounded MT Bold" pitchFamily="34" charset="0"/>
        </a:defRPr>
      </a:lvl5pPr>
      <a:lvl6pPr marL="457200" algn="ctr" rtl="0" fontAlgn="base">
        <a:spcBef>
          <a:spcPct val="0"/>
        </a:spcBef>
        <a:spcAft>
          <a:spcPct val="0"/>
        </a:spcAft>
        <a:defRPr sz="2400">
          <a:solidFill>
            <a:schemeClr val="tx2"/>
          </a:solidFill>
          <a:latin typeface="Arial Rounded MT Bold" pitchFamily="34" charset="0"/>
        </a:defRPr>
      </a:lvl6pPr>
      <a:lvl7pPr marL="914400" algn="ctr" rtl="0" fontAlgn="base">
        <a:spcBef>
          <a:spcPct val="0"/>
        </a:spcBef>
        <a:spcAft>
          <a:spcPct val="0"/>
        </a:spcAft>
        <a:defRPr sz="2400">
          <a:solidFill>
            <a:schemeClr val="tx2"/>
          </a:solidFill>
          <a:latin typeface="Arial Rounded MT Bold" pitchFamily="34" charset="0"/>
        </a:defRPr>
      </a:lvl7pPr>
      <a:lvl8pPr marL="1371600" algn="ctr" rtl="0" fontAlgn="base">
        <a:spcBef>
          <a:spcPct val="0"/>
        </a:spcBef>
        <a:spcAft>
          <a:spcPct val="0"/>
        </a:spcAft>
        <a:defRPr sz="2400">
          <a:solidFill>
            <a:schemeClr val="tx2"/>
          </a:solidFill>
          <a:latin typeface="Arial Rounded MT Bold" pitchFamily="34" charset="0"/>
        </a:defRPr>
      </a:lvl8pPr>
      <a:lvl9pPr marL="1828800" algn="ctr" rtl="0" fontAlgn="base">
        <a:spcBef>
          <a:spcPct val="0"/>
        </a:spcBef>
        <a:spcAft>
          <a:spcPct val="0"/>
        </a:spcAft>
        <a:defRPr sz="2400">
          <a:solidFill>
            <a:schemeClr val="tx2"/>
          </a:solidFill>
          <a:latin typeface="Arial Rounded MT Bold" pitchFamily="34" charset="0"/>
        </a:defRPr>
      </a:lvl9pPr>
    </p:titleStyle>
    <p:bodyStyle>
      <a:lvl1pPr marL="342900" indent="-342900" algn="l" rtl="0" eaLnBrk="0" fontAlgn="base" hangingPunct="0">
        <a:lnSpc>
          <a:spcPct val="115000"/>
        </a:lnSpc>
        <a:spcBef>
          <a:spcPct val="50000"/>
        </a:spcBef>
        <a:spcAft>
          <a:spcPct val="0"/>
        </a:spcAft>
        <a:buChar char="•"/>
        <a:defRPr sz="2000">
          <a:solidFill>
            <a:schemeClr val="tx1"/>
          </a:solidFill>
          <a:latin typeface="Gill Sans MT"/>
          <a:ea typeface="+mn-ea"/>
          <a:cs typeface="+mn-cs"/>
        </a:defRPr>
      </a:lvl1pPr>
      <a:lvl2pPr marL="742950" indent="-285750" algn="l" rtl="0" eaLnBrk="0" fontAlgn="base" hangingPunct="0">
        <a:lnSpc>
          <a:spcPct val="115000"/>
        </a:lnSpc>
        <a:spcBef>
          <a:spcPct val="50000"/>
        </a:spcBef>
        <a:spcAft>
          <a:spcPct val="0"/>
        </a:spcAft>
        <a:buChar char="–"/>
        <a:defRPr sz="2000">
          <a:solidFill>
            <a:schemeClr val="accent2"/>
          </a:solidFill>
          <a:latin typeface="Gill Sans MT"/>
        </a:defRPr>
      </a:lvl2pPr>
      <a:lvl3pPr marL="1143000" indent="-228600" algn="l" rtl="0" eaLnBrk="0" fontAlgn="base" hangingPunct="0">
        <a:lnSpc>
          <a:spcPct val="115000"/>
        </a:lnSpc>
        <a:spcBef>
          <a:spcPct val="50000"/>
        </a:spcBef>
        <a:spcAft>
          <a:spcPct val="0"/>
        </a:spcAft>
        <a:buChar char="•"/>
        <a:defRPr sz="2000">
          <a:solidFill>
            <a:schemeClr val="tx1"/>
          </a:solidFill>
          <a:latin typeface="Gill Sans MT"/>
        </a:defRPr>
      </a:lvl3pPr>
      <a:lvl4pPr marL="1600200" indent="-228600" algn="l" rtl="0" eaLnBrk="0" fontAlgn="base" hangingPunct="0">
        <a:lnSpc>
          <a:spcPct val="115000"/>
        </a:lnSpc>
        <a:spcBef>
          <a:spcPct val="50000"/>
        </a:spcBef>
        <a:spcAft>
          <a:spcPct val="0"/>
        </a:spcAft>
        <a:defRPr>
          <a:solidFill>
            <a:schemeClr val="tx1"/>
          </a:solidFill>
          <a:latin typeface="Gill Sans MT"/>
        </a:defRPr>
      </a:lvl4pPr>
      <a:lvl5pPr marL="2057400" indent="-228600" algn="l" rtl="0" eaLnBrk="0" fontAlgn="base" hangingPunct="0">
        <a:lnSpc>
          <a:spcPct val="115000"/>
        </a:lnSpc>
        <a:spcBef>
          <a:spcPct val="50000"/>
        </a:spcBef>
        <a:spcAft>
          <a:spcPct val="0"/>
        </a:spcAft>
        <a:buChar char="»"/>
        <a:defRPr>
          <a:solidFill>
            <a:schemeClr val="tx1"/>
          </a:solidFill>
          <a:latin typeface="Gill Sans MT"/>
        </a:defRPr>
      </a:lvl5pPr>
      <a:lvl6pPr marL="2514600" indent="-228600" algn="l" rtl="0" fontAlgn="base">
        <a:lnSpc>
          <a:spcPct val="115000"/>
        </a:lnSpc>
        <a:spcBef>
          <a:spcPct val="50000"/>
        </a:spcBef>
        <a:spcAft>
          <a:spcPct val="0"/>
        </a:spcAft>
        <a:buChar char="»"/>
        <a:defRPr>
          <a:solidFill>
            <a:schemeClr val="tx1"/>
          </a:solidFill>
          <a:latin typeface="+mn-lt"/>
        </a:defRPr>
      </a:lvl6pPr>
      <a:lvl7pPr marL="2971800" indent="-228600" algn="l" rtl="0" fontAlgn="base">
        <a:lnSpc>
          <a:spcPct val="115000"/>
        </a:lnSpc>
        <a:spcBef>
          <a:spcPct val="50000"/>
        </a:spcBef>
        <a:spcAft>
          <a:spcPct val="0"/>
        </a:spcAft>
        <a:buChar char="»"/>
        <a:defRPr>
          <a:solidFill>
            <a:schemeClr val="tx1"/>
          </a:solidFill>
          <a:latin typeface="+mn-lt"/>
        </a:defRPr>
      </a:lvl7pPr>
      <a:lvl8pPr marL="3429000" indent="-228600" algn="l" rtl="0" fontAlgn="base">
        <a:lnSpc>
          <a:spcPct val="115000"/>
        </a:lnSpc>
        <a:spcBef>
          <a:spcPct val="50000"/>
        </a:spcBef>
        <a:spcAft>
          <a:spcPct val="0"/>
        </a:spcAft>
        <a:buChar char="»"/>
        <a:defRPr>
          <a:solidFill>
            <a:schemeClr val="tx1"/>
          </a:solidFill>
          <a:latin typeface="+mn-lt"/>
        </a:defRPr>
      </a:lvl8pPr>
      <a:lvl9pPr marL="3886200" indent="-228600" algn="l" rtl="0" fontAlgn="base">
        <a:lnSpc>
          <a:spcPct val="115000"/>
        </a:lnSpc>
        <a:spcBef>
          <a:spcPct val="5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solidFill>
                <a:srgbClr val="000000"/>
              </a:solidFill>
              <a:latin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solidFill>
                <a:srgbClr val="000000"/>
              </a:solidFill>
              <a:latin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8F5E3C46-4449-43D5-A913-F5D924F2EE6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375354604"/>
      </p:ext>
    </p:extLst>
  </p:cSld>
  <p:clrMap bg1="lt1" tx1="dk1" bg2="lt2" tx2="dk2" accent1="accent1" accent2="accent2" accent3="accent3" accent4="accent4" accent5="accent5" accent6="accent6" hlink="hlink" folHlink="folHlink"/>
  <p:sldLayoutIdLst>
    <p:sldLayoutId id="2147484141"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4"/>
          <p:cNvGrpSpPr>
            <a:grpSpLocks/>
          </p:cNvGrpSpPr>
          <p:nvPr userDrawn="1"/>
        </p:nvGrpSpPr>
        <p:grpSpPr bwMode="auto">
          <a:xfrm>
            <a:off x="17463" y="53976"/>
            <a:ext cx="1752600" cy="1143000"/>
            <a:chOff x="0" y="48"/>
            <a:chExt cx="1104" cy="720"/>
          </a:xfrm>
        </p:grpSpPr>
        <p:grpSp>
          <p:nvGrpSpPr>
            <p:cNvPr id="3" name="Group 12"/>
            <p:cNvGrpSpPr>
              <a:grpSpLocks/>
            </p:cNvGrpSpPr>
            <p:nvPr userDrawn="1"/>
          </p:nvGrpSpPr>
          <p:grpSpPr bwMode="auto">
            <a:xfrm>
              <a:off x="0" y="48"/>
              <a:ext cx="1104" cy="720"/>
              <a:chOff x="0" y="0"/>
              <a:chExt cx="1104" cy="720"/>
            </a:xfrm>
          </p:grpSpPr>
          <p:grpSp>
            <p:nvGrpSpPr>
              <p:cNvPr id="4" name="Group 6"/>
              <p:cNvGrpSpPr>
                <a:grpSpLocks/>
              </p:cNvGrpSpPr>
              <p:nvPr userDrawn="1"/>
            </p:nvGrpSpPr>
            <p:grpSpPr bwMode="auto">
              <a:xfrm>
                <a:off x="0" y="0"/>
                <a:ext cx="1104" cy="720"/>
                <a:chOff x="1344" y="1776"/>
                <a:chExt cx="3408" cy="1392"/>
              </a:xfrm>
            </p:grpSpPr>
            <p:pic>
              <p:nvPicPr>
                <p:cNvPr id="5133" name="Picture 4"/>
                <p:cNvPicPr>
                  <a:picLocks noChangeAspect="1" noChangeArrowheads="1"/>
                </p:cNvPicPr>
                <p:nvPr userDrawn="1"/>
              </p:nvPicPr>
              <p:blipFill>
                <a:blip r:embed="rId3" cstate="screen">
                  <a:extLst>
                    <a:ext uri="{28A0092B-C50C-407E-A947-70E740481C1C}">
                      <a14:useLocalDpi xmlns:a14="http://schemas.microsoft.com/office/drawing/2010/main"/>
                    </a:ext>
                  </a:extLst>
                </a:blip>
                <a:srcRect l="16667" t="28572" r="13725" b="25397"/>
                <a:stretch>
                  <a:fillRect/>
                </a:stretch>
              </p:blipFill>
              <p:spPr bwMode="auto">
                <a:xfrm>
                  <a:off x="1344" y="1776"/>
                  <a:ext cx="3408" cy="1392"/>
                </a:xfrm>
                <a:prstGeom prst="rect">
                  <a:avLst/>
                </a:prstGeom>
                <a:noFill/>
                <a:ln w="9525">
                  <a:noFill/>
                  <a:miter lim="800000"/>
                  <a:headEnd/>
                  <a:tailEnd/>
                </a:ln>
              </p:spPr>
            </p:pic>
            <p:sp>
              <p:nvSpPr>
                <p:cNvPr id="120837" name="Rectangle 5"/>
                <p:cNvSpPr>
                  <a:spLocks noChangeArrowheads="1"/>
                </p:cNvSpPr>
                <p:nvPr userDrawn="1"/>
              </p:nvSpPr>
              <p:spPr bwMode="auto">
                <a:xfrm>
                  <a:off x="3119" y="1919"/>
                  <a:ext cx="1297" cy="385"/>
                </a:xfrm>
                <a:prstGeom prst="rect">
                  <a:avLst/>
                </a:prstGeom>
                <a:solidFill>
                  <a:schemeClr val="bg1"/>
                </a:solidFill>
                <a:ln w="9525">
                  <a:noFill/>
                  <a:miter lim="800000"/>
                  <a:headEnd/>
                  <a:tailEnd/>
                </a:ln>
                <a:effectLst/>
              </p:spPr>
              <p:txBody>
                <a:bodyPr wrap="none" anchor="ctr"/>
                <a:lstStyle/>
                <a:p>
                  <a:pPr>
                    <a:lnSpc>
                      <a:spcPct val="120000"/>
                    </a:lnSpc>
                    <a:defRPr/>
                  </a:pPr>
                  <a:endParaRPr lang="en-US" sz="2000" dirty="0">
                    <a:solidFill>
                      <a:srgbClr val="000000"/>
                    </a:solidFill>
                    <a:latin typeface="Gill Sans MT"/>
                  </a:endParaRPr>
                </a:p>
              </p:txBody>
            </p:sp>
          </p:grpSp>
          <p:sp>
            <p:nvSpPr>
              <p:cNvPr id="120842" name="Freeform 10"/>
              <p:cNvSpPr>
                <a:spLocks/>
              </p:cNvSpPr>
              <p:nvPr userDrawn="1"/>
            </p:nvSpPr>
            <p:spPr bwMode="auto">
              <a:xfrm>
                <a:off x="14" y="96"/>
                <a:ext cx="536" cy="417"/>
              </a:xfrm>
              <a:custGeom>
                <a:avLst/>
                <a:gdLst/>
                <a:ahLst/>
                <a:cxnLst>
                  <a:cxn ang="0">
                    <a:pos x="16" y="21"/>
                  </a:cxn>
                  <a:cxn ang="0">
                    <a:pos x="38" y="3"/>
                  </a:cxn>
                  <a:cxn ang="0">
                    <a:pos x="100" y="20"/>
                  </a:cxn>
                  <a:cxn ang="0">
                    <a:pos x="129" y="14"/>
                  </a:cxn>
                  <a:cxn ang="0">
                    <a:pos x="153" y="0"/>
                  </a:cxn>
                  <a:cxn ang="0">
                    <a:pos x="155" y="3"/>
                  </a:cxn>
                  <a:cxn ang="0">
                    <a:pos x="158" y="5"/>
                  </a:cxn>
                  <a:cxn ang="0">
                    <a:pos x="171" y="31"/>
                  </a:cxn>
                  <a:cxn ang="0">
                    <a:pos x="177" y="42"/>
                  </a:cxn>
                  <a:cxn ang="0">
                    <a:pos x="183" y="50"/>
                  </a:cxn>
                  <a:cxn ang="0">
                    <a:pos x="185" y="57"/>
                  </a:cxn>
                  <a:cxn ang="0">
                    <a:pos x="194" y="63"/>
                  </a:cxn>
                  <a:cxn ang="0">
                    <a:pos x="207" y="80"/>
                  </a:cxn>
                  <a:cxn ang="0">
                    <a:pos x="218" y="89"/>
                  </a:cxn>
                  <a:cxn ang="0">
                    <a:pos x="236" y="108"/>
                  </a:cxn>
                  <a:cxn ang="0">
                    <a:pos x="248" y="115"/>
                  </a:cxn>
                  <a:cxn ang="0">
                    <a:pos x="266" y="140"/>
                  </a:cxn>
                  <a:cxn ang="0">
                    <a:pos x="278" y="151"/>
                  </a:cxn>
                  <a:cxn ang="0">
                    <a:pos x="290" y="167"/>
                  </a:cxn>
                  <a:cxn ang="0">
                    <a:pos x="296" y="171"/>
                  </a:cxn>
                  <a:cxn ang="0">
                    <a:pos x="320" y="194"/>
                  </a:cxn>
                  <a:cxn ang="0">
                    <a:pos x="333" y="210"/>
                  </a:cxn>
                  <a:cxn ang="0">
                    <a:pos x="351" y="228"/>
                  </a:cxn>
                  <a:cxn ang="0">
                    <a:pos x="362" y="242"/>
                  </a:cxn>
                  <a:cxn ang="0">
                    <a:pos x="371" y="260"/>
                  </a:cxn>
                  <a:cxn ang="0">
                    <a:pos x="381" y="277"/>
                  </a:cxn>
                  <a:cxn ang="0">
                    <a:pos x="392" y="287"/>
                  </a:cxn>
                  <a:cxn ang="0">
                    <a:pos x="399" y="295"/>
                  </a:cxn>
                  <a:cxn ang="0">
                    <a:pos x="410" y="309"/>
                  </a:cxn>
                  <a:cxn ang="0">
                    <a:pos x="446" y="344"/>
                  </a:cxn>
                  <a:cxn ang="0">
                    <a:pos x="471" y="363"/>
                  </a:cxn>
                  <a:cxn ang="0">
                    <a:pos x="485" y="374"/>
                  </a:cxn>
                  <a:cxn ang="0">
                    <a:pos x="494" y="379"/>
                  </a:cxn>
                  <a:cxn ang="0">
                    <a:pos x="506" y="387"/>
                  </a:cxn>
                  <a:cxn ang="0">
                    <a:pos x="518" y="393"/>
                  </a:cxn>
                  <a:cxn ang="0">
                    <a:pos x="525" y="402"/>
                  </a:cxn>
                  <a:cxn ang="0">
                    <a:pos x="530" y="409"/>
                  </a:cxn>
                  <a:cxn ang="0">
                    <a:pos x="536" y="413"/>
                  </a:cxn>
                  <a:cxn ang="0">
                    <a:pos x="519" y="413"/>
                  </a:cxn>
                  <a:cxn ang="0">
                    <a:pos x="498" y="402"/>
                  </a:cxn>
                  <a:cxn ang="0">
                    <a:pos x="483" y="395"/>
                  </a:cxn>
                  <a:cxn ang="0">
                    <a:pos x="464" y="387"/>
                  </a:cxn>
                  <a:cxn ang="0">
                    <a:pos x="455" y="384"/>
                  </a:cxn>
                  <a:cxn ang="0">
                    <a:pos x="426" y="372"/>
                  </a:cxn>
                  <a:cxn ang="0">
                    <a:pos x="414" y="366"/>
                  </a:cxn>
                  <a:cxn ang="0">
                    <a:pos x="388" y="361"/>
                  </a:cxn>
                  <a:cxn ang="0">
                    <a:pos x="360" y="355"/>
                  </a:cxn>
                  <a:cxn ang="0">
                    <a:pos x="346" y="353"/>
                  </a:cxn>
                  <a:cxn ang="0">
                    <a:pos x="272" y="345"/>
                  </a:cxn>
                  <a:cxn ang="0">
                    <a:pos x="191" y="336"/>
                  </a:cxn>
                  <a:cxn ang="0">
                    <a:pos x="134" y="330"/>
                  </a:cxn>
                  <a:cxn ang="0">
                    <a:pos x="96" y="325"/>
                  </a:cxn>
                  <a:cxn ang="0">
                    <a:pos x="48" y="320"/>
                  </a:cxn>
                  <a:cxn ang="0">
                    <a:pos x="10" y="318"/>
                  </a:cxn>
                  <a:cxn ang="0">
                    <a:pos x="9" y="306"/>
                  </a:cxn>
                  <a:cxn ang="0">
                    <a:pos x="0" y="282"/>
                  </a:cxn>
                  <a:cxn ang="0">
                    <a:pos x="8" y="259"/>
                  </a:cxn>
                  <a:cxn ang="0">
                    <a:pos x="15" y="126"/>
                  </a:cxn>
                  <a:cxn ang="0">
                    <a:pos x="16" y="45"/>
                  </a:cxn>
                  <a:cxn ang="0">
                    <a:pos x="16" y="21"/>
                  </a:cxn>
                </a:cxnLst>
                <a:rect l="0" t="0" r="r" b="b"/>
                <a:pathLst>
                  <a:path w="536" h="417">
                    <a:moveTo>
                      <a:pt x="16" y="21"/>
                    </a:moveTo>
                    <a:cubicBezTo>
                      <a:pt x="20" y="9"/>
                      <a:pt x="28" y="7"/>
                      <a:pt x="38" y="3"/>
                    </a:cubicBezTo>
                    <a:cubicBezTo>
                      <a:pt x="61" y="6"/>
                      <a:pt x="76" y="18"/>
                      <a:pt x="100" y="20"/>
                    </a:cubicBezTo>
                    <a:cubicBezTo>
                      <a:pt x="119" y="19"/>
                      <a:pt x="115" y="16"/>
                      <a:pt x="129" y="14"/>
                    </a:cubicBezTo>
                    <a:cubicBezTo>
                      <a:pt x="139" y="11"/>
                      <a:pt x="145" y="6"/>
                      <a:pt x="153" y="0"/>
                    </a:cubicBezTo>
                    <a:cubicBezTo>
                      <a:pt x="154" y="1"/>
                      <a:pt x="154" y="2"/>
                      <a:pt x="155" y="3"/>
                    </a:cubicBezTo>
                    <a:cubicBezTo>
                      <a:pt x="156" y="4"/>
                      <a:pt x="157" y="4"/>
                      <a:pt x="158" y="5"/>
                    </a:cubicBezTo>
                    <a:cubicBezTo>
                      <a:pt x="164" y="13"/>
                      <a:pt x="163" y="25"/>
                      <a:pt x="171" y="31"/>
                    </a:cubicBezTo>
                    <a:cubicBezTo>
                      <a:pt x="172" y="36"/>
                      <a:pt x="172" y="40"/>
                      <a:pt x="177" y="42"/>
                    </a:cubicBezTo>
                    <a:cubicBezTo>
                      <a:pt x="179" y="46"/>
                      <a:pt x="179" y="48"/>
                      <a:pt x="183" y="50"/>
                    </a:cubicBezTo>
                    <a:lnTo>
                      <a:pt x="185" y="57"/>
                    </a:lnTo>
                    <a:cubicBezTo>
                      <a:pt x="188" y="60"/>
                      <a:pt x="194" y="63"/>
                      <a:pt x="194" y="63"/>
                    </a:cubicBezTo>
                    <a:cubicBezTo>
                      <a:pt x="196" y="69"/>
                      <a:pt x="202" y="76"/>
                      <a:pt x="207" y="80"/>
                    </a:cubicBezTo>
                    <a:cubicBezTo>
                      <a:pt x="209" y="84"/>
                      <a:pt x="214" y="86"/>
                      <a:pt x="218" y="89"/>
                    </a:cubicBezTo>
                    <a:cubicBezTo>
                      <a:pt x="223" y="96"/>
                      <a:pt x="227" y="106"/>
                      <a:pt x="236" y="108"/>
                    </a:cubicBezTo>
                    <a:cubicBezTo>
                      <a:pt x="240" y="111"/>
                      <a:pt x="244" y="114"/>
                      <a:pt x="248" y="115"/>
                    </a:cubicBezTo>
                    <a:cubicBezTo>
                      <a:pt x="250" y="124"/>
                      <a:pt x="257" y="137"/>
                      <a:pt x="266" y="140"/>
                    </a:cubicBezTo>
                    <a:cubicBezTo>
                      <a:pt x="269" y="144"/>
                      <a:pt x="274" y="149"/>
                      <a:pt x="278" y="151"/>
                    </a:cubicBezTo>
                    <a:cubicBezTo>
                      <a:pt x="282" y="157"/>
                      <a:pt x="286" y="161"/>
                      <a:pt x="290" y="167"/>
                    </a:cubicBezTo>
                    <a:cubicBezTo>
                      <a:pt x="291" y="169"/>
                      <a:pt x="296" y="171"/>
                      <a:pt x="296" y="171"/>
                    </a:cubicBezTo>
                    <a:cubicBezTo>
                      <a:pt x="299" y="176"/>
                      <a:pt x="315" y="192"/>
                      <a:pt x="320" y="194"/>
                    </a:cubicBezTo>
                    <a:cubicBezTo>
                      <a:pt x="322" y="200"/>
                      <a:pt x="327" y="208"/>
                      <a:pt x="333" y="210"/>
                    </a:cubicBezTo>
                    <a:cubicBezTo>
                      <a:pt x="336" y="215"/>
                      <a:pt x="345" y="226"/>
                      <a:pt x="351" y="228"/>
                    </a:cubicBezTo>
                    <a:cubicBezTo>
                      <a:pt x="354" y="232"/>
                      <a:pt x="358" y="239"/>
                      <a:pt x="362" y="242"/>
                    </a:cubicBezTo>
                    <a:cubicBezTo>
                      <a:pt x="364" y="249"/>
                      <a:pt x="365" y="256"/>
                      <a:pt x="371" y="260"/>
                    </a:cubicBezTo>
                    <a:cubicBezTo>
                      <a:pt x="373" y="265"/>
                      <a:pt x="377" y="274"/>
                      <a:pt x="381" y="277"/>
                    </a:cubicBezTo>
                    <a:cubicBezTo>
                      <a:pt x="382" y="282"/>
                      <a:pt x="392" y="287"/>
                      <a:pt x="392" y="287"/>
                    </a:cubicBezTo>
                    <a:cubicBezTo>
                      <a:pt x="397" y="294"/>
                      <a:pt x="394" y="292"/>
                      <a:pt x="399" y="295"/>
                    </a:cubicBezTo>
                    <a:cubicBezTo>
                      <a:pt x="401" y="301"/>
                      <a:pt x="404" y="307"/>
                      <a:pt x="410" y="309"/>
                    </a:cubicBezTo>
                    <a:cubicBezTo>
                      <a:pt x="421" y="320"/>
                      <a:pt x="430" y="339"/>
                      <a:pt x="446" y="344"/>
                    </a:cubicBezTo>
                    <a:cubicBezTo>
                      <a:pt x="452" y="353"/>
                      <a:pt x="460" y="359"/>
                      <a:pt x="471" y="363"/>
                    </a:cubicBezTo>
                    <a:cubicBezTo>
                      <a:pt x="474" y="367"/>
                      <a:pt x="480" y="371"/>
                      <a:pt x="485" y="374"/>
                    </a:cubicBezTo>
                    <a:cubicBezTo>
                      <a:pt x="488" y="376"/>
                      <a:pt x="494" y="379"/>
                      <a:pt x="494" y="379"/>
                    </a:cubicBezTo>
                    <a:cubicBezTo>
                      <a:pt x="496" y="383"/>
                      <a:pt x="506" y="387"/>
                      <a:pt x="506" y="387"/>
                    </a:cubicBezTo>
                    <a:cubicBezTo>
                      <a:pt x="509" y="390"/>
                      <a:pt x="518" y="393"/>
                      <a:pt x="518" y="393"/>
                    </a:cubicBezTo>
                    <a:cubicBezTo>
                      <a:pt x="523" y="400"/>
                      <a:pt x="520" y="397"/>
                      <a:pt x="525" y="402"/>
                    </a:cubicBezTo>
                    <a:cubicBezTo>
                      <a:pt x="528" y="412"/>
                      <a:pt x="525" y="406"/>
                      <a:pt x="530" y="409"/>
                    </a:cubicBezTo>
                    <a:cubicBezTo>
                      <a:pt x="532" y="410"/>
                      <a:pt x="536" y="413"/>
                      <a:pt x="536" y="413"/>
                    </a:cubicBezTo>
                    <a:cubicBezTo>
                      <a:pt x="531" y="417"/>
                      <a:pt x="525" y="415"/>
                      <a:pt x="519" y="413"/>
                    </a:cubicBezTo>
                    <a:cubicBezTo>
                      <a:pt x="517" y="407"/>
                      <a:pt x="503" y="406"/>
                      <a:pt x="498" y="402"/>
                    </a:cubicBezTo>
                    <a:cubicBezTo>
                      <a:pt x="495" y="397"/>
                      <a:pt x="488" y="396"/>
                      <a:pt x="483" y="395"/>
                    </a:cubicBezTo>
                    <a:cubicBezTo>
                      <a:pt x="477" y="392"/>
                      <a:pt x="470" y="390"/>
                      <a:pt x="464" y="387"/>
                    </a:cubicBezTo>
                    <a:cubicBezTo>
                      <a:pt x="461" y="386"/>
                      <a:pt x="455" y="384"/>
                      <a:pt x="455" y="384"/>
                    </a:cubicBezTo>
                    <a:cubicBezTo>
                      <a:pt x="450" y="376"/>
                      <a:pt x="434" y="374"/>
                      <a:pt x="426" y="372"/>
                    </a:cubicBezTo>
                    <a:cubicBezTo>
                      <a:pt x="422" y="371"/>
                      <a:pt x="418" y="368"/>
                      <a:pt x="414" y="366"/>
                    </a:cubicBezTo>
                    <a:cubicBezTo>
                      <a:pt x="406" y="362"/>
                      <a:pt x="396" y="362"/>
                      <a:pt x="388" y="361"/>
                    </a:cubicBezTo>
                    <a:cubicBezTo>
                      <a:pt x="379" y="359"/>
                      <a:pt x="370" y="356"/>
                      <a:pt x="360" y="355"/>
                    </a:cubicBezTo>
                    <a:cubicBezTo>
                      <a:pt x="355" y="354"/>
                      <a:pt x="346" y="353"/>
                      <a:pt x="346" y="353"/>
                    </a:cubicBezTo>
                    <a:cubicBezTo>
                      <a:pt x="323" y="345"/>
                      <a:pt x="296" y="347"/>
                      <a:pt x="272" y="345"/>
                    </a:cubicBezTo>
                    <a:cubicBezTo>
                      <a:pt x="245" y="336"/>
                      <a:pt x="220" y="337"/>
                      <a:pt x="191" y="336"/>
                    </a:cubicBezTo>
                    <a:cubicBezTo>
                      <a:pt x="172" y="334"/>
                      <a:pt x="153" y="333"/>
                      <a:pt x="134" y="330"/>
                    </a:cubicBezTo>
                    <a:cubicBezTo>
                      <a:pt x="120" y="325"/>
                      <a:pt x="113" y="326"/>
                      <a:pt x="96" y="325"/>
                    </a:cubicBezTo>
                    <a:cubicBezTo>
                      <a:pt x="80" y="323"/>
                      <a:pt x="64" y="322"/>
                      <a:pt x="48" y="320"/>
                    </a:cubicBezTo>
                    <a:cubicBezTo>
                      <a:pt x="36" y="316"/>
                      <a:pt x="22" y="322"/>
                      <a:pt x="10" y="318"/>
                    </a:cubicBezTo>
                    <a:cubicBezTo>
                      <a:pt x="6" y="317"/>
                      <a:pt x="10" y="310"/>
                      <a:pt x="9" y="306"/>
                    </a:cubicBezTo>
                    <a:cubicBezTo>
                      <a:pt x="8" y="299"/>
                      <a:pt x="4" y="288"/>
                      <a:pt x="0" y="282"/>
                    </a:cubicBezTo>
                    <a:cubicBezTo>
                      <a:pt x="2" y="274"/>
                      <a:pt x="6" y="267"/>
                      <a:pt x="8" y="259"/>
                    </a:cubicBezTo>
                    <a:cubicBezTo>
                      <a:pt x="9" y="215"/>
                      <a:pt x="8" y="170"/>
                      <a:pt x="15" y="126"/>
                    </a:cubicBezTo>
                    <a:cubicBezTo>
                      <a:pt x="15" y="99"/>
                      <a:pt x="16" y="72"/>
                      <a:pt x="16" y="45"/>
                    </a:cubicBezTo>
                    <a:cubicBezTo>
                      <a:pt x="16" y="20"/>
                      <a:pt x="11" y="11"/>
                      <a:pt x="16" y="21"/>
                    </a:cubicBezTo>
                    <a:close/>
                  </a:path>
                </a:pathLst>
              </a:custGeom>
              <a:gradFill rotWithShape="1">
                <a:gsLst>
                  <a:gs pos="0">
                    <a:srgbClr val="996600"/>
                  </a:gs>
                  <a:gs pos="100000">
                    <a:srgbClr val="996600">
                      <a:gamma/>
                      <a:shade val="46275"/>
                      <a:invGamma/>
                      <a:alpha val="0"/>
                    </a:srgbClr>
                  </a:gs>
                </a:gsLst>
                <a:lin ang="5400000" scaled="1"/>
              </a:gradFill>
              <a:ln w="6350" cmpd="sng">
                <a:solidFill>
                  <a:schemeClr val="tx1"/>
                </a:solidFill>
                <a:round/>
                <a:headEnd/>
                <a:tailEnd/>
              </a:ln>
              <a:effectLst/>
            </p:spPr>
            <p:txBody>
              <a:bodyPr/>
              <a:lstStyle/>
              <a:p>
                <a:pPr>
                  <a:lnSpc>
                    <a:spcPct val="120000"/>
                  </a:lnSpc>
                  <a:defRPr/>
                </a:pPr>
                <a:endParaRPr lang="en-US" sz="2000" dirty="0">
                  <a:solidFill>
                    <a:srgbClr val="000000"/>
                  </a:solidFill>
                  <a:latin typeface="Gill Sans MT"/>
                </a:endParaRPr>
              </a:p>
            </p:txBody>
          </p:sp>
          <p:sp>
            <p:nvSpPr>
              <p:cNvPr id="120843" name="Freeform 11"/>
              <p:cNvSpPr>
                <a:spLocks/>
              </p:cNvSpPr>
              <p:nvPr userDrawn="1"/>
            </p:nvSpPr>
            <p:spPr bwMode="auto">
              <a:xfrm>
                <a:off x="735" y="541"/>
                <a:ext cx="141" cy="50"/>
              </a:xfrm>
              <a:custGeom>
                <a:avLst/>
                <a:gdLst/>
                <a:ahLst/>
                <a:cxnLst>
                  <a:cxn ang="0">
                    <a:pos x="4" y="6"/>
                  </a:cxn>
                  <a:cxn ang="0">
                    <a:pos x="22" y="0"/>
                  </a:cxn>
                  <a:cxn ang="0">
                    <a:pos x="62" y="6"/>
                  </a:cxn>
                  <a:cxn ang="0">
                    <a:pos x="79" y="12"/>
                  </a:cxn>
                  <a:cxn ang="0">
                    <a:pos x="95" y="19"/>
                  </a:cxn>
                  <a:cxn ang="0">
                    <a:pos x="130" y="37"/>
                  </a:cxn>
                  <a:cxn ang="0">
                    <a:pos x="141" y="43"/>
                  </a:cxn>
                  <a:cxn ang="0">
                    <a:pos x="97" y="39"/>
                  </a:cxn>
                  <a:cxn ang="0">
                    <a:pos x="91" y="35"/>
                  </a:cxn>
                  <a:cxn ang="0">
                    <a:pos x="46" y="22"/>
                  </a:cxn>
                  <a:cxn ang="0">
                    <a:pos x="7" y="9"/>
                  </a:cxn>
                  <a:cxn ang="0">
                    <a:pos x="4" y="6"/>
                  </a:cxn>
                </a:cxnLst>
                <a:rect l="0" t="0" r="r" b="b"/>
                <a:pathLst>
                  <a:path w="141" h="50">
                    <a:moveTo>
                      <a:pt x="4" y="6"/>
                    </a:moveTo>
                    <a:cubicBezTo>
                      <a:pt x="10" y="4"/>
                      <a:pt x="16" y="1"/>
                      <a:pt x="22" y="0"/>
                    </a:cubicBezTo>
                    <a:cubicBezTo>
                      <a:pt x="39" y="1"/>
                      <a:pt x="48" y="1"/>
                      <a:pt x="62" y="6"/>
                    </a:cubicBezTo>
                    <a:cubicBezTo>
                      <a:pt x="68" y="8"/>
                      <a:pt x="79" y="12"/>
                      <a:pt x="79" y="12"/>
                    </a:cubicBezTo>
                    <a:cubicBezTo>
                      <a:pt x="83" y="16"/>
                      <a:pt x="89" y="18"/>
                      <a:pt x="95" y="19"/>
                    </a:cubicBezTo>
                    <a:cubicBezTo>
                      <a:pt x="106" y="26"/>
                      <a:pt x="119" y="30"/>
                      <a:pt x="130" y="37"/>
                    </a:cubicBezTo>
                    <a:cubicBezTo>
                      <a:pt x="132" y="42"/>
                      <a:pt x="136" y="42"/>
                      <a:pt x="141" y="43"/>
                    </a:cubicBezTo>
                    <a:cubicBezTo>
                      <a:pt x="127" y="50"/>
                      <a:pt x="110" y="47"/>
                      <a:pt x="97" y="39"/>
                    </a:cubicBezTo>
                    <a:cubicBezTo>
                      <a:pt x="95" y="38"/>
                      <a:pt x="93" y="36"/>
                      <a:pt x="91" y="35"/>
                    </a:cubicBezTo>
                    <a:cubicBezTo>
                      <a:pt x="76" y="30"/>
                      <a:pt x="61" y="26"/>
                      <a:pt x="46" y="22"/>
                    </a:cubicBezTo>
                    <a:cubicBezTo>
                      <a:pt x="33" y="18"/>
                      <a:pt x="21" y="11"/>
                      <a:pt x="7" y="9"/>
                    </a:cubicBezTo>
                    <a:cubicBezTo>
                      <a:pt x="0" y="4"/>
                      <a:pt x="11" y="6"/>
                      <a:pt x="4" y="6"/>
                    </a:cubicBezTo>
                    <a:close/>
                  </a:path>
                </a:pathLst>
              </a:custGeom>
              <a:gradFill rotWithShape="1">
                <a:gsLst>
                  <a:gs pos="0">
                    <a:srgbClr val="996600"/>
                  </a:gs>
                  <a:gs pos="100000">
                    <a:srgbClr val="996600">
                      <a:gamma/>
                      <a:shade val="46275"/>
                      <a:invGamma/>
                      <a:alpha val="0"/>
                    </a:srgbClr>
                  </a:gs>
                </a:gsLst>
                <a:lin ang="5400000" scaled="1"/>
              </a:gradFill>
              <a:ln w="9525" cmpd="sng">
                <a:solidFill>
                  <a:schemeClr val="tx1"/>
                </a:solidFill>
                <a:round/>
                <a:headEnd/>
                <a:tailEnd/>
              </a:ln>
              <a:effectLst/>
            </p:spPr>
            <p:txBody>
              <a:bodyPr/>
              <a:lstStyle/>
              <a:p>
                <a:pPr>
                  <a:lnSpc>
                    <a:spcPct val="120000"/>
                  </a:lnSpc>
                  <a:defRPr/>
                </a:pPr>
                <a:endParaRPr lang="en-US" sz="2000" dirty="0">
                  <a:solidFill>
                    <a:srgbClr val="000000"/>
                  </a:solidFill>
                  <a:latin typeface="Gill Sans MT"/>
                </a:endParaRPr>
              </a:p>
            </p:txBody>
          </p:sp>
        </p:grpSp>
        <p:sp>
          <p:nvSpPr>
            <p:cNvPr id="120845" name="Rectangle 13"/>
            <p:cNvSpPr>
              <a:spLocks noChangeArrowheads="1"/>
            </p:cNvSpPr>
            <p:nvPr userDrawn="1"/>
          </p:nvSpPr>
          <p:spPr bwMode="auto">
            <a:xfrm>
              <a:off x="432" y="384"/>
              <a:ext cx="192" cy="48"/>
            </a:xfrm>
            <a:prstGeom prst="rect">
              <a:avLst/>
            </a:prstGeom>
            <a:solidFill>
              <a:schemeClr val="bg1"/>
            </a:solidFill>
            <a:ln w="9525">
              <a:noFill/>
              <a:miter lim="800000"/>
              <a:headEnd/>
              <a:tailEnd/>
            </a:ln>
            <a:effectLst/>
          </p:spPr>
          <p:txBody>
            <a:bodyPr wrap="none" anchor="ctr"/>
            <a:lstStyle/>
            <a:p>
              <a:pPr>
                <a:lnSpc>
                  <a:spcPct val="120000"/>
                </a:lnSpc>
                <a:defRPr/>
              </a:pPr>
              <a:endParaRPr lang="en-US" sz="2000" dirty="0">
                <a:solidFill>
                  <a:srgbClr val="000000"/>
                </a:solidFill>
                <a:latin typeface="Gill Sans MT"/>
              </a:endParaRPr>
            </a:p>
          </p:txBody>
        </p:sp>
      </p:grpSp>
      <p:sp>
        <p:nvSpPr>
          <p:cNvPr id="5123" name="Rectangle 2"/>
          <p:cNvSpPr>
            <a:spLocks noGrp="1" noChangeArrowheads="1"/>
          </p:cNvSpPr>
          <p:nvPr>
            <p:ph type="title"/>
          </p:nvPr>
        </p:nvSpPr>
        <p:spPr bwMode="auto">
          <a:xfrm>
            <a:off x="762000" y="-152400"/>
            <a:ext cx="8153400" cy="1143000"/>
          </a:xfrm>
          <a:prstGeom prst="rect">
            <a:avLst/>
          </a:prstGeom>
          <a:noFill/>
          <a:ln w="9525">
            <a:noFill/>
            <a:miter lim="800000"/>
            <a:headEnd/>
            <a:tailEnd/>
          </a:ln>
        </p:spPr>
        <p:txBody>
          <a:bodyPr vert="horz" wrap="square" lIns="91430" tIns="45716" rIns="91430" bIns="45716" numCol="1" anchor="ctr" anchorCtr="0" compatLnSpc="1">
            <a:prstTxWarp prst="textNoShape">
              <a:avLst/>
            </a:prstTxWarp>
          </a:bodyPr>
          <a:lstStyle/>
          <a:p>
            <a:pPr lvl="0"/>
            <a:r>
              <a:rPr lang="en-US" dirty="0" smtClean="0"/>
              <a:t>Click to edit Master title style</a:t>
            </a:r>
          </a:p>
        </p:txBody>
      </p:sp>
      <p:sp>
        <p:nvSpPr>
          <p:cNvPr id="5124" name="Rectangle 3"/>
          <p:cNvSpPr>
            <a:spLocks noGrp="1" noChangeArrowheads="1"/>
          </p:cNvSpPr>
          <p:nvPr>
            <p:ph type="body" idx="1"/>
          </p:nvPr>
        </p:nvSpPr>
        <p:spPr bwMode="auto">
          <a:xfrm>
            <a:off x="685800" y="1524000"/>
            <a:ext cx="7772400" cy="4800600"/>
          </a:xfrm>
          <a:prstGeom prst="rect">
            <a:avLst/>
          </a:prstGeom>
          <a:noFill/>
          <a:ln w="9525">
            <a:noFill/>
            <a:miter lim="800000"/>
            <a:headEnd/>
            <a:tailEnd/>
          </a:ln>
        </p:spPr>
        <p:txBody>
          <a:bodyPr vert="horz" wrap="square" lIns="91430" tIns="45716" rIns="91430" bIns="45716"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20847" name="Line 15"/>
          <p:cNvSpPr>
            <a:spLocks noChangeShapeType="1"/>
          </p:cNvSpPr>
          <p:nvPr userDrawn="1"/>
        </p:nvSpPr>
        <p:spPr bwMode="auto">
          <a:xfrm flipV="1">
            <a:off x="1143000" y="822325"/>
            <a:ext cx="7772400" cy="7938"/>
          </a:xfrm>
          <a:prstGeom prst="line">
            <a:avLst/>
          </a:prstGeom>
          <a:noFill/>
          <a:ln w="38100">
            <a:solidFill>
              <a:srgbClr val="CC9900"/>
            </a:solidFill>
            <a:round/>
            <a:headEnd/>
            <a:tailEnd/>
          </a:ln>
          <a:effectLst/>
        </p:spPr>
        <p:txBody>
          <a:bodyPr/>
          <a:lstStyle/>
          <a:p>
            <a:pPr>
              <a:lnSpc>
                <a:spcPct val="120000"/>
              </a:lnSpc>
              <a:defRPr/>
            </a:pPr>
            <a:endParaRPr lang="en-US" sz="2000" dirty="0">
              <a:solidFill>
                <a:srgbClr val="000000"/>
              </a:solidFill>
              <a:latin typeface="Gill Sans MT"/>
            </a:endParaRPr>
          </a:p>
        </p:txBody>
      </p:sp>
      <p:sp>
        <p:nvSpPr>
          <p:cNvPr id="120848" name="Line 16"/>
          <p:cNvSpPr>
            <a:spLocks noChangeShapeType="1"/>
          </p:cNvSpPr>
          <p:nvPr userDrawn="1"/>
        </p:nvSpPr>
        <p:spPr bwMode="auto">
          <a:xfrm>
            <a:off x="990600" y="776288"/>
            <a:ext cx="7924800" cy="0"/>
          </a:xfrm>
          <a:prstGeom prst="line">
            <a:avLst/>
          </a:prstGeom>
          <a:noFill/>
          <a:ln w="38100">
            <a:solidFill>
              <a:srgbClr val="6699FF"/>
            </a:solidFill>
            <a:round/>
            <a:headEnd/>
            <a:tailEnd/>
          </a:ln>
          <a:effectLst/>
        </p:spPr>
        <p:txBody>
          <a:bodyPr/>
          <a:lstStyle/>
          <a:p>
            <a:pPr>
              <a:lnSpc>
                <a:spcPct val="120000"/>
              </a:lnSpc>
              <a:defRPr/>
            </a:pPr>
            <a:endParaRPr lang="en-US" sz="2000" dirty="0">
              <a:solidFill>
                <a:srgbClr val="000000"/>
              </a:solidFill>
              <a:latin typeface="Gill Sans MT"/>
            </a:endParaRPr>
          </a:p>
        </p:txBody>
      </p:sp>
      <p:sp>
        <p:nvSpPr>
          <p:cNvPr id="120849" name="Line 17"/>
          <p:cNvSpPr>
            <a:spLocks noChangeShapeType="1"/>
          </p:cNvSpPr>
          <p:nvPr userDrawn="1"/>
        </p:nvSpPr>
        <p:spPr bwMode="auto">
          <a:xfrm>
            <a:off x="838200" y="730250"/>
            <a:ext cx="8077200" cy="0"/>
          </a:xfrm>
          <a:prstGeom prst="line">
            <a:avLst/>
          </a:prstGeom>
          <a:noFill/>
          <a:ln w="38100">
            <a:solidFill>
              <a:srgbClr val="008000"/>
            </a:solidFill>
            <a:round/>
            <a:headEnd/>
            <a:tailEnd/>
          </a:ln>
          <a:effectLst/>
        </p:spPr>
        <p:txBody>
          <a:bodyPr/>
          <a:lstStyle/>
          <a:p>
            <a:pPr>
              <a:lnSpc>
                <a:spcPct val="120000"/>
              </a:lnSpc>
              <a:defRPr/>
            </a:pPr>
            <a:endParaRPr lang="en-US" sz="2000" dirty="0">
              <a:solidFill>
                <a:srgbClr val="000000"/>
              </a:solidFill>
              <a:latin typeface="Gill Sans MT"/>
            </a:endParaRPr>
          </a:p>
        </p:txBody>
      </p:sp>
    </p:spTree>
  </p:cSld>
  <p:clrMap bg1="lt1" tx1="dk1" bg2="lt2" tx2="dk2" accent1="accent1" accent2="accent2" accent3="accent3" accent4="accent4" accent5="accent5" accent6="accent6" hlink="hlink" folHlink="folHlink"/>
  <p:sldLayoutIdLst>
    <p:sldLayoutId id="2147484143" r:id="rId1"/>
  </p:sldLayoutIdLst>
  <p:txStyles>
    <p:titleStyle>
      <a:lvl1pPr algn="ctr" rtl="0" eaLnBrk="0" fontAlgn="base" hangingPunct="0">
        <a:spcBef>
          <a:spcPct val="0"/>
        </a:spcBef>
        <a:spcAft>
          <a:spcPct val="0"/>
        </a:spcAft>
        <a:defRPr sz="2400">
          <a:solidFill>
            <a:schemeClr val="tx2"/>
          </a:solidFill>
          <a:latin typeface="Gill Sans MT"/>
          <a:ea typeface="+mj-ea"/>
          <a:cs typeface="+mj-cs"/>
        </a:defRPr>
      </a:lvl1pPr>
      <a:lvl2pPr algn="ctr" rtl="0" eaLnBrk="0" fontAlgn="base" hangingPunct="0">
        <a:spcBef>
          <a:spcPct val="0"/>
        </a:spcBef>
        <a:spcAft>
          <a:spcPct val="0"/>
        </a:spcAft>
        <a:defRPr sz="2400">
          <a:solidFill>
            <a:schemeClr val="tx2"/>
          </a:solidFill>
          <a:latin typeface="Arial Rounded MT Bold" pitchFamily="34" charset="0"/>
        </a:defRPr>
      </a:lvl2pPr>
      <a:lvl3pPr algn="ctr" rtl="0" eaLnBrk="0" fontAlgn="base" hangingPunct="0">
        <a:spcBef>
          <a:spcPct val="0"/>
        </a:spcBef>
        <a:spcAft>
          <a:spcPct val="0"/>
        </a:spcAft>
        <a:defRPr sz="2400">
          <a:solidFill>
            <a:schemeClr val="tx2"/>
          </a:solidFill>
          <a:latin typeface="Arial Rounded MT Bold" pitchFamily="34" charset="0"/>
        </a:defRPr>
      </a:lvl3pPr>
      <a:lvl4pPr algn="ctr" rtl="0" eaLnBrk="0" fontAlgn="base" hangingPunct="0">
        <a:spcBef>
          <a:spcPct val="0"/>
        </a:spcBef>
        <a:spcAft>
          <a:spcPct val="0"/>
        </a:spcAft>
        <a:defRPr sz="2400">
          <a:solidFill>
            <a:schemeClr val="tx2"/>
          </a:solidFill>
          <a:latin typeface="Arial Rounded MT Bold" pitchFamily="34" charset="0"/>
        </a:defRPr>
      </a:lvl4pPr>
      <a:lvl5pPr algn="ctr" rtl="0" eaLnBrk="0" fontAlgn="base" hangingPunct="0">
        <a:spcBef>
          <a:spcPct val="0"/>
        </a:spcBef>
        <a:spcAft>
          <a:spcPct val="0"/>
        </a:spcAft>
        <a:defRPr sz="2400">
          <a:solidFill>
            <a:schemeClr val="tx2"/>
          </a:solidFill>
          <a:latin typeface="Arial Rounded MT Bold" pitchFamily="34" charset="0"/>
        </a:defRPr>
      </a:lvl5pPr>
      <a:lvl6pPr marL="457200" algn="ctr" rtl="0" fontAlgn="base">
        <a:spcBef>
          <a:spcPct val="0"/>
        </a:spcBef>
        <a:spcAft>
          <a:spcPct val="0"/>
        </a:spcAft>
        <a:defRPr sz="2400">
          <a:solidFill>
            <a:schemeClr val="tx2"/>
          </a:solidFill>
          <a:latin typeface="Arial Rounded MT Bold" pitchFamily="34" charset="0"/>
        </a:defRPr>
      </a:lvl6pPr>
      <a:lvl7pPr marL="914400" algn="ctr" rtl="0" fontAlgn="base">
        <a:spcBef>
          <a:spcPct val="0"/>
        </a:spcBef>
        <a:spcAft>
          <a:spcPct val="0"/>
        </a:spcAft>
        <a:defRPr sz="2400">
          <a:solidFill>
            <a:schemeClr val="tx2"/>
          </a:solidFill>
          <a:latin typeface="Arial Rounded MT Bold" pitchFamily="34" charset="0"/>
        </a:defRPr>
      </a:lvl7pPr>
      <a:lvl8pPr marL="1371600" algn="ctr" rtl="0" fontAlgn="base">
        <a:spcBef>
          <a:spcPct val="0"/>
        </a:spcBef>
        <a:spcAft>
          <a:spcPct val="0"/>
        </a:spcAft>
        <a:defRPr sz="2400">
          <a:solidFill>
            <a:schemeClr val="tx2"/>
          </a:solidFill>
          <a:latin typeface="Arial Rounded MT Bold" pitchFamily="34" charset="0"/>
        </a:defRPr>
      </a:lvl8pPr>
      <a:lvl9pPr marL="1828800" algn="ctr" rtl="0" fontAlgn="base">
        <a:spcBef>
          <a:spcPct val="0"/>
        </a:spcBef>
        <a:spcAft>
          <a:spcPct val="0"/>
        </a:spcAft>
        <a:defRPr sz="2400">
          <a:solidFill>
            <a:schemeClr val="tx2"/>
          </a:solidFill>
          <a:latin typeface="Arial Rounded MT Bold" pitchFamily="34" charset="0"/>
        </a:defRPr>
      </a:lvl9pPr>
    </p:titleStyle>
    <p:bodyStyle>
      <a:lvl1pPr marL="342900" indent="-342900" algn="l" rtl="0" eaLnBrk="0" fontAlgn="base" hangingPunct="0">
        <a:lnSpc>
          <a:spcPct val="115000"/>
        </a:lnSpc>
        <a:spcBef>
          <a:spcPct val="50000"/>
        </a:spcBef>
        <a:spcAft>
          <a:spcPct val="0"/>
        </a:spcAft>
        <a:buChar char="•"/>
        <a:defRPr sz="2000">
          <a:solidFill>
            <a:schemeClr val="tx1"/>
          </a:solidFill>
          <a:latin typeface="Gill Sans MT"/>
          <a:ea typeface="+mn-ea"/>
          <a:cs typeface="+mn-cs"/>
        </a:defRPr>
      </a:lvl1pPr>
      <a:lvl2pPr marL="742950" indent="-285750" algn="l" rtl="0" eaLnBrk="0" fontAlgn="base" hangingPunct="0">
        <a:lnSpc>
          <a:spcPct val="115000"/>
        </a:lnSpc>
        <a:spcBef>
          <a:spcPct val="50000"/>
        </a:spcBef>
        <a:spcAft>
          <a:spcPct val="0"/>
        </a:spcAft>
        <a:buChar char="–"/>
        <a:defRPr sz="2000">
          <a:solidFill>
            <a:schemeClr val="accent2"/>
          </a:solidFill>
          <a:latin typeface="Gill Sans MT"/>
        </a:defRPr>
      </a:lvl2pPr>
      <a:lvl3pPr marL="1143000" indent="-228600" algn="l" rtl="0" eaLnBrk="0" fontAlgn="base" hangingPunct="0">
        <a:lnSpc>
          <a:spcPct val="115000"/>
        </a:lnSpc>
        <a:spcBef>
          <a:spcPct val="50000"/>
        </a:spcBef>
        <a:spcAft>
          <a:spcPct val="0"/>
        </a:spcAft>
        <a:buChar char="•"/>
        <a:defRPr sz="2000">
          <a:solidFill>
            <a:schemeClr val="tx1"/>
          </a:solidFill>
          <a:latin typeface="Gill Sans MT"/>
        </a:defRPr>
      </a:lvl3pPr>
      <a:lvl4pPr marL="1600200" indent="-228600" algn="l" rtl="0" eaLnBrk="0" fontAlgn="base" hangingPunct="0">
        <a:lnSpc>
          <a:spcPct val="115000"/>
        </a:lnSpc>
        <a:spcBef>
          <a:spcPct val="50000"/>
        </a:spcBef>
        <a:spcAft>
          <a:spcPct val="0"/>
        </a:spcAft>
        <a:defRPr>
          <a:solidFill>
            <a:schemeClr val="tx1"/>
          </a:solidFill>
          <a:latin typeface="Gill Sans MT"/>
        </a:defRPr>
      </a:lvl4pPr>
      <a:lvl5pPr marL="2057400" indent="-228600" algn="l" rtl="0" eaLnBrk="0" fontAlgn="base" hangingPunct="0">
        <a:lnSpc>
          <a:spcPct val="115000"/>
        </a:lnSpc>
        <a:spcBef>
          <a:spcPct val="50000"/>
        </a:spcBef>
        <a:spcAft>
          <a:spcPct val="0"/>
        </a:spcAft>
        <a:buChar char="»"/>
        <a:defRPr>
          <a:solidFill>
            <a:schemeClr val="tx1"/>
          </a:solidFill>
          <a:latin typeface="Gill Sans MT"/>
        </a:defRPr>
      </a:lvl5pPr>
      <a:lvl6pPr marL="2514600" indent="-228600" algn="l" rtl="0" fontAlgn="base">
        <a:lnSpc>
          <a:spcPct val="115000"/>
        </a:lnSpc>
        <a:spcBef>
          <a:spcPct val="50000"/>
        </a:spcBef>
        <a:spcAft>
          <a:spcPct val="0"/>
        </a:spcAft>
        <a:buChar char="»"/>
        <a:defRPr>
          <a:solidFill>
            <a:schemeClr val="tx1"/>
          </a:solidFill>
          <a:latin typeface="+mn-lt"/>
        </a:defRPr>
      </a:lvl6pPr>
      <a:lvl7pPr marL="2971800" indent="-228600" algn="l" rtl="0" fontAlgn="base">
        <a:lnSpc>
          <a:spcPct val="115000"/>
        </a:lnSpc>
        <a:spcBef>
          <a:spcPct val="50000"/>
        </a:spcBef>
        <a:spcAft>
          <a:spcPct val="0"/>
        </a:spcAft>
        <a:buChar char="»"/>
        <a:defRPr>
          <a:solidFill>
            <a:schemeClr val="tx1"/>
          </a:solidFill>
          <a:latin typeface="+mn-lt"/>
        </a:defRPr>
      </a:lvl7pPr>
      <a:lvl8pPr marL="3429000" indent="-228600" algn="l" rtl="0" fontAlgn="base">
        <a:lnSpc>
          <a:spcPct val="115000"/>
        </a:lnSpc>
        <a:spcBef>
          <a:spcPct val="50000"/>
        </a:spcBef>
        <a:spcAft>
          <a:spcPct val="0"/>
        </a:spcAft>
        <a:buChar char="»"/>
        <a:defRPr>
          <a:solidFill>
            <a:schemeClr val="tx1"/>
          </a:solidFill>
          <a:latin typeface="+mn-lt"/>
        </a:defRPr>
      </a:lvl8pPr>
      <a:lvl9pPr marL="3886200" indent="-228600" algn="l" rtl="0" fontAlgn="base">
        <a:lnSpc>
          <a:spcPct val="115000"/>
        </a:lnSpc>
        <a:spcBef>
          <a:spcPct val="5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9218" name="Group 2"/>
          <p:cNvGrpSpPr>
            <a:grpSpLocks/>
          </p:cNvGrpSpPr>
          <p:nvPr/>
        </p:nvGrpSpPr>
        <p:grpSpPr bwMode="auto">
          <a:xfrm>
            <a:off x="0" y="76201"/>
            <a:ext cx="1752600" cy="1143000"/>
            <a:chOff x="0" y="48"/>
            <a:chExt cx="1104" cy="720"/>
          </a:xfrm>
        </p:grpSpPr>
        <p:grpSp>
          <p:nvGrpSpPr>
            <p:cNvPr id="9222" name="Group 3"/>
            <p:cNvGrpSpPr>
              <a:grpSpLocks/>
            </p:cNvGrpSpPr>
            <p:nvPr userDrawn="1"/>
          </p:nvGrpSpPr>
          <p:grpSpPr bwMode="auto">
            <a:xfrm>
              <a:off x="0" y="48"/>
              <a:ext cx="1104" cy="720"/>
              <a:chOff x="0" y="0"/>
              <a:chExt cx="1104" cy="720"/>
            </a:xfrm>
          </p:grpSpPr>
          <p:grpSp>
            <p:nvGrpSpPr>
              <p:cNvPr id="9224" name="Group 4"/>
              <p:cNvGrpSpPr>
                <a:grpSpLocks/>
              </p:cNvGrpSpPr>
              <p:nvPr userDrawn="1"/>
            </p:nvGrpSpPr>
            <p:grpSpPr bwMode="auto">
              <a:xfrm>
                <a:off x="0" y="0"/>
                <a:ext cx="1104" cy="720"/>
                <a:chOff x="1344" y="1776"/>
                <a:chExt cx="3408" cy="1392"/>
              </a:xfrm>
            </p:grpSpPr>
            <p:pic>
              <p:nvPicPr>
                <p:cNvPr id="9227" name="Picture 5"/>
                <p:cNvPicPr>
                  <a:picLocks noChangeAspect="1" noChangeArrowheads="1"/>
                </p:cNvPicPr>
                <p:nvPr userDrawn="1"/>
              </p:nvPicPr>
              <p:blipFill>
                <a:blip r:embed="rId13" cstate="screen"/>
                <a:srcRect l="16667" t="28572" r="13725" b="25397"/>
                <a:stretch>
                  <a:fillRect/>
                </a:stretch>
              </p:blipFill>
              <p:spPr bwMode="auto">
                <a:xfrm>
                  <a:off x="1344" y="1776"/>
                  <a:ext cx="3408" cy="1392"/>
                </a:xfrm>
                <a:prstGeom prst="rect">
                  <a:avLst/>
                </a:prstGeom>
                <a:noFill/>
                <a:ln w="9525">
                  <a:noFill/>
                  <a:miter lim="800000"/>
                  <a:headEnd/>
                  <a:tailEnd/>
                </a:ln>
              </p:spPr>
            </p:pic>
            <p:sp>
              <p:nvSpPr>
                <p:cNvPr id="1012742" name="Rectangle 6"/>
                <p:cNvSpPr>
                  <a:spLocks noChangeArrowheads="1"/>
                </p:cNvSpPr>
                <p:nvPr userDrawn="1"/>
              </p:nvSpPr>
              <p:spPr bwMode="auto">
                <a:xfrm>
                  <a:off x="3119" y="1919"/>
                  <a:ext cx="1297" cy="385"/>
                </a:xfrm>
                <a:prstGeom prst="rect">
                  <a:avLst/>
                </a:prstGeom>
                <a:solidFill>
                  <a:schemeClr val="bg1"/>
                </a:solidFill>
                <a:ln w="9525">
                  <a:noFill/>
                  <a:miter lim="800000"/>
                  <a:headEnd/>
                  <a:tailEnd/>
                </a:ln>
                <a:effectLst/>
              </p:spPr>
              <p:txBody>
                <a:bodyPr wrap="none" anchor="ctr"/>
                <a:lstStyle/>
                <a:p>
                  <a:pPr>
                    <a:defRPr/>
                  </a:pPr>
                  <a:endParaRPr lang="en-US"/>
                </a:p>
              </p:txBody>
            </p:sp>
          </p:grpSp>
          <p:sp>
            <p:nvSpPr>
              <p:cNvPr id="1012743" name="Freeform 7"/>
              <p:cNvSpPr>
                <a:spLocks/>
              </p:cNvSpPr>
              <p:nvPr userDrawn="1"/>
            </p:nvSpPr>
            <p:spPr bwMode="auto">
              <a:xfrm>
                <a:off x="14" y="96"/>
                <a:ext cx="536" cy="417"/>
              </a:xfrm>
              <a:custGeom>
                <a:avLst/>
                <a:gdLst/>
                <a:ahLst/>
                <a:cxnLst>
                  <a:cxn ang="0">
                    <a:pos x="16" y="21"/>
                  </a:cxn>
                  <a:cxn ang="0">
                    <a:pos x="38" y="3"/>
                  </a:cxn>
                  <a:cxn ang="0">
                    <a:pos x="100" y="20"/>
                  </a:cxn>
                  <a:cxn ang="0">
                    <a:pos x="129" y="14"/>
                  </a:cxn>
                  <a:cxn ang="0">
                    <a:pos x="153" y="0"/>
                  </a:cxn>
                  <a:cxn ang="0">
                    <a:pos x="155" y="3"/>
                  </a:cxn>
                  <a:cxn ang="0">
                    <a:pos x="158" y="5"/>
                  </a:cxn>
                  <a:cxn ang="0">
                    <a:pos x="171" y="31"/>
                  </a:cxn>
                  <a:cxn ang="0">
                    <a:pos x="177" y="42"/>
                  </a:cxn>
                  <a:cxn ang="0">
                    <a:pos x="183" y="50"/>
                  </a:cxn>
                  <a:cxn ang="0">
                    <a:pos x="185" y="57"/>
                  </a:cxn>
                  <a:cxn ang="0">
                    <a:pos x="194" y="63"/>
                  </a:cxn>
                  <a:cxn ang="0">
                    <a:pos x="207" y="80"/>
                  </a:cxn>
                  <a:cxn ang="0">
                    <a:pos x="218" y="89"/>
                  </a:cxn>
                  <a:cxn ang="0">
                    <a:pos x="236" y="108"/>
                  </a:cxn>
                  <a:cxn ang="0">
                    <a:pos x="248" y="115"/>
                  </a:cxn>
                  <a:cxn ang="0">
                    <a:pos x="266" y="140"/>
                  </a:cxn>
                  <a:cxn ang="0">
                    <a:pos x="278" y="151"/>
                  </a:cxn>
                  <a:cxn ang="0">
                    <a:pos x="290" y="167"/>
                  </a:cxn>
                  <a:cxn ang="0">
                    <a:pos x="296" y="171"/>
                  </a:cxn>
                  <a:cxn ang="0">
                    <a:pos x="320" y="194"/>
                  </a:cxn>
                  <a:cxn ang="0">
                    <a:pos x="333" y="210"/>
                  </a:cxn>
                  <a:cxn ang="0">
                    <a:pos x="351" y="228"/>
                  </a:cxn>
                  <a:cxn ang="0">
                    <a:pos x="362" y="242"/>
                  </a:cxn>
                  <a:cxn ang="0">
                    <a:pos x="371" y="260"/>
                  </a:cxn>
                  <a:cxn ang="0">
                    <a:pos x="381" y="277"/>
                  </a:cxn>
                  <a:cxn ang="0">
                    <a:pos x="392" y="287"/>
                  </a:cxn>
                  <a:cxn ang="0">
                    <a:pos x="399" y="295"/>
                  </a:cxn>
                  <a:cxn ang="0">
                    <a:pos x="410" y="309"/>
                  </a:cxn>
                  <a:cxn ang="0">
                    <a:pos x="446" y="344"/>
                  </a:cxn>
                  <a:cxn ang="0">
                    <a:pos x="471" y="363"/>
                  </a:cxn>
                  <a:cxn ang="0">
                    <a:pos x="485" y="374"/>
                  </a:cxn>
                  <a:cxn ang="0">
                    <a:pos x="494" y="379"/>
                  </a:cxn>
                  <a:cxn ang="0">
                    <a:pos x="506" y="387"/>
                  </a:cxn>
                  <a:cxn ang="0">
                    <a:pos x="518" y="393"/>
                  </a:cxn>
                  <a:cxn ang="0">
                    <a:pos x="525" y="402"/>
                  </a:cxn>
                  <a:cxn ang="0">
                    <a:pos x="530" y="409"/>
                  </a:cxn>
                  <a:cxn ang="0">
                    <a:pos x="536" y="413"/>
                  </a:cxn>
                  <a:cxn ang="0">
                    <a:pos x="519" y="413"/>
                  </a:cxn>
                  <a:cxn ang="0">
                    <a:pos x="498" y="402"/>
                  </a:cxn>
                  <a:cxn ang="0">
                    <a:pos x="483" y="395"/>
                  </a:cxn>
                  <a:cxn ang="0">
                    <a:pos x="464" y="387"/>
                  </a:cxn>
                  <a:cxn ang="0">
                    <a:pos x="455" y="384"/>
                  </a:cxn>
                  <a:cxn ang="0">
                    <a:pos x="426" y="372"/>
                  </a:cxn>
                  <a:cxn ang="0">
                    <a:pos x="414" y="366"/>
                  </a:cxn>
                  <a:cxn ang="0">
                    <a:pos x="388" y="361"/>
                  </a:cxn>
                  <a:cxn ang="0">
                    <a:pos x="360" y="355"/>
                  </a:cxn>
                  <a:cxn ang="0">
                    <a:pos x="346" y="353"/>
                  </a:cxn>
                  <a:cxn ang="0">
                    <a:pos x="272" y="345"/>
                  </a:cxn>
                  <a:cxn ang="0">
                    <a:pos x="191" y="336"/>
                  </a:cxn>
                  <a:cxn ang="0">
                    <a:pos x="134" y="330"/>
                  </a:cxn>
                  <a:cxn ang="0">
                    <a:pos x="96" y="325"/>
                  </a:cxn>
                  <a:cxn ang="0">
                    <a:pos x="48" y="320"/>
                  </a:cxn>
                  <a:cxn ang="0">
                    <a:pos x="10" y="318"/>
                  </a:cxn>
                  <a:cxn ang="0">
                    <a:pos x="9" y="306"/>
                  </a:cxn>
                  <a:cxn ang="0">
                    <a:pos x="0" y="282"/>
                  </a:cxn>
                  <a:cxn ang="0">
                    <a:pos x="8" y="259"/>
                  </a:cxn>
                  <a:cxn ang="0">
                    <a:pos x="15" y="126"/>
                  </a:cxn>
                  <a:cxn ang="0">
                    <a:pos x="16" y="45"/>
                  </a:cxn>
                  <a:cxn ang="0">
                    <a:pos x="16" y="21"/>
                  </a:cxn>
                </a:cxnLst>
                <a:rect l="0" t="0" r="r" b="b"/>
                <a:pathLst>
                  <a:path w="536" h="417">
                    <a:moveTo>
                      <a:pt x="16" y="21"/>
                    </a:moveTo>
                    <a:cubicBezTo>
                      <a:pt x="20" y="9"/>
                      <a:pt x="28" y="7"/>
                      <a:pt x="38" y="3"/>
                    </a:cubicBezTo>
                    <a:cubicBezTo>
                      <a:pt x="61" y="6"/>
                      <a:pt x="76" y="18"/>
                      <a:pt x="100" y="20"/>
                    </a:cubicBezTo>
                    <a:cubicBezTo>
                      <a:pt x="119" y="19"/>
                      <a:pt x="115" y="16"/>
                      <a:pt x="129" y="14"/>
                    </a:cubicBezTo>
                    <a:cubicBezTo>
                      <a:pt x="139" y="11"/>
                      <a:pt x="145" y="6"/>
                      <a:pt x="153" y="0"/>
                    </a:cubicBezTo>
                    <a:cubicBezTo>
                      <a:pt x="154" y="1"/>
                      <a:pt x="154" y="2"/>
                      <a:pt x="155" y="3"/>
                    </a:cubicBezTo>
                    <a:cubicBezTo>
                      <a:pt x="156" y="4"/>
                      <a:pt x="157" y="4"/>
                      <a:pt x="158" y="5"/>
                    </a:cubicBezTo>
                    <a:cubicBezTo>
                      <a:pt x="164" y="13"/>
                      <a:pt x="163" y="25"/>
                      <a:pt x="171" y="31"/>
                    </a:cubicBezTo>
                    <a:cubicBezTo>
                      <a:pt x="172" y="36"/>
                      <a:pt x="172" y="40"/>
                      <a:pt x="177" y="42"/>
                    </a:cubicBezTo>
                    <a:cubicBezTo>
                      <a:pt x="179" y="46"/>
                      <a:pt x="179" y="48"/>
                      <a:pt x="183" y="50"/>
                    </a:cubicBezTo>
                    <a:lnTo>
                      <a:pt x="185" y="57"/>
                    </a:lnTo>
                    <a:cubicBezTo>
                      <a:pt x="188" y="60"/>
                      <a:pt x="194" y="63"/>
                      <a:pt x="194" y="63"/>
                    </a:cubicBezTo>
                    <a:cubicBezTo>
                      <a:pt x="196" y="69"/>
                      <a:pt x="202" y="76"/>
                      <a:pt x="207" y="80"/>
                    </a:cubicBezTo>
                    <a:cubicBezTo>
                      <a:pt x="209" y="84"/>
                      <a:pt x="214" y="86"/>
                      <a:pt x="218" y="89"/>
                    </a:cubicBezTo>
                    <a:cubicBezTo>
                      <a:pt x="223" y="96"/>
                      <a:pt x="227" y="106"/>
                      <a:pt x="236" y="108"/>
                    </a:cubicBezTo>
                    <a:cubicBezTo>
                      <a:pt x="240" y="111"/>
                      <a:pt x="244" y="114"/>
                      <a:pt x="248" y="115"/>
                    </a:cubicBezTo>
                    <a:cubicBezTo>
                      <a:pt x="250" y="124"/>
                      <a:pt x="257" y="137"/>
                      <a:pt x="266" y="140"/>
                    </a:cubicBezTo>
                    <a:cubicBezTo>
                      <a:pt x="269" y="144"/>
                      <a:pt x="274" y="149"/>
                      <a:pt x="278" y="151"/>
                    </a:cubicBezTo>
                    <a:cubicBezTo>
                      <a:pt x="282" y="157"/>
                      <a:pt x="286" y="161"/>
                      <a:pt x="290" y="167"/>
                    </a:cubicBezTo>
                    <a:cubicBezTo>
                      <a:pt x="291" y="169"/>
                      <a:pt x="296" y="171"/>
                      <a:pt x="296" y="171"/>
                    </a:cubicBezTo>
                    <a:cubicBezTo>
                      <a:pt x="299" y="176"/>
                      <a:pt x="315" y="192"/>
                      <a:pt x="320" y="194"/>
                    </a:cubicBezTo>
                    <a:cubicBezTo>
                      <a:pt x="322" y="200"/>
                      <a:pt x="327" y="208"/>
                      <a:pt x="333" y="210"/>
                    </a:cubicBezTo>
                    <a:cubicBezTo>
                      <a:pt x="336" y="215"/>
                      <a:pt x="345" y="226"/>
                      <a:pt x="351" y="228"/>
                    </a:cubicBezTo>
                    <a:cubicBezTo>
                      <a:pt x="354" y="232"/>
                      <a:pt x="358" y="239"/>
                      <a:pt x="362" y="242"/>
                    </a:cubicBezTo>
                    <a:cubicBezTo>
                      <a:pt x="364" y="249"/>
                      <a:pt x="365" y="256"/>
                      <a:pt x="371" y="260"/>
                    </a:cubicBezTo>
                    <a:cubicBezTo>
                      <a:pt x="373" y="265"/>
                      <a:pt x="377" y="274"/>
                      <a:pt x="381" y="277"/>
                    </a:cubicBezTo>
                    <a:cubicBezTo>
                      <a:pt x="382" y="282"/>
                      <a:pt x="392" y="287"/>
                      <a:pt x="392" y="287"/>
                    </a:cubicBezTo>
                    <a:cubicBezTo>
                      <a:pt x="397" y="294"/>
                      <a:pt x="394" y="292"/>
                      <a:pt x="399" y="295"/>
                    </a:cubicBezTo>
                    <a:cubicBezTo>
                      <a:pt x="401" y="301"/>
                      <a:pt x="404" y="307"/>
                      <a:pt x="410" y="309"/>
                    </a:cubicBezTo>
                    <a:cubicBezTo>
                      <a:pt x="421" y="320"/>
                      <a:pt x="430" y="339"/>
                      <a:pt x="446" y="344"/>
                    </a:cubicBezTo>
                    <a:cubicBezTo>
                      <a:pt x="452" y="353"/>
                      <a:pt x="460" y="359"/>
                      <a:pt x="471" y="363"/>
                    </a:cubicBezTo>
                    <a:cubicBezTo>
                      <a:pt x="474" y="367"/>
                      <a:pt x="480" y="371"/>
                      <a:pt x="485" y="374"/>
                    </a:cubicBezTo>
                    <a:cubicBezTo>
                      <a:pt x="488" y="376"/>
                      <a:pt x="494" y="379"/>
                      <a:pt x="494" y="379"/>
                    </a:cubicBezTo>
                    <a:cubicBezTo>
                      <a:pt x="496" y="383"/>
                      <a:pt x="506" y="387"/>
                      <a:pt x="506" y="387"/>
                    </a:cubicBezTo>
                    <a:cubicBezTo>
                      <a:pt x="509" y="390"/>
                      <a:pt x="518" y="393"/>
                      <a:pt x="518" y="393"/>
                    </a:cubicBezTo>
                    <a:cubicBezTo>
                      <a:pt x="523" y="400"/>
                      <a:pt x="520" y="397"/>
                      <a:pt x="525" y="402"/>
                    </a:cubicBezTo>
                    <a:cubicBezTo>
                      <a:pt x="528" y="412"/>
                      <a:pt x="525" y="406"/>
                      <a:pt x="530" y="409"/>
                    </a:cubicBezTo>
                    <a:cubicBezTo>
                      <a:pt x="532" y="410"/>
                      <a:pt x="536" y="413"/>
                      <a:pt x="536" y="413"/>
                    </a:cubicBezTo>
                    <a:cubicBezTo>
                      <a:pt x="531" y="417"/>
                      <a:pt x="525" y="415"/>
                      <a:pt x="519" y="413"/>
                    </a:cubicBezTo>
                    <a:cubicBezTo>
                      <a:pt x="517" y="407"/>
                      <a:pt x="503" y="406"/>
                      <a:pt x="498" y="402"/>
                    </a:cubicBezTo>
                    <a:cubicBezTo>
                      <a:pt x="495" y="397"/>
                      <a:pt x="488" y="396"/>
                      <a:pt x="483" y="395"/>
                    </a:cubicBezTo>
                    <a:cubicBezTo>
                      <a:pt x="477" y="392"/>
                      <a:pt x="470" y="390"/>
                      <a:pt x="464" y="387"/>
                    </a:cubicBezTo>
                    <a:cubicBezTo>
                      <a:pt x="461" y="386"/>
                      <a:pt x="455" y="384"/>
                      <a:pt x="455" y="384"/>
                    </a:cubicBezTo>
                    <a:cubicBezTo>
                      <a:pt x="450" y="376"/>
                      <a:pt x="434" y="374"/>
                      <a:pt x="426" y="372"/>
                    </a:cubicBezTo>
                    <a:cubicBezTo>
                      <a:pt x="422" y="371"/>
                      <a:pt x="418" y="368"/>
                      <a:pt x="414" y="366"/>
                    </a:cubicBezTo>
                    <a:cubicBezTo>
                      <a:pt x="406" y="362"/>
                      <a:pt x="396" y="362"/>
                      <a:pt x="388" y="361"/>
                    </a:cubicBezTo>
                    <a:cubicBezTo>
                      <a:pt x="379" y="359"/>
                      <a:pt x="370" y="356"/>
                      <a:pt x="360" y="355"/>
                    </a:cubicBezTo>
                    <a:cubicBezTo>
                      <a:pt x="355" y="354"/>
                      <a:pt x="346" y="353"/>
                      <a:pt x="346" y="353"/>
                    </a:cubicBezTo>
                    <a:cubicBezTo>
                      <a:pt x="323" y="345"/>
                      <a:pt x="296" y="347"/>
                      <a:pt x="272" y="345"/>
                    </a:cubicBezTo>
                    <a:cubicBezTo>
                      <a:pt x="245" y="336"/>
                      <a:pt x="220" y="337"/>
                      <a:pt x="191" y="336"/>
                    </a:cubicBezTo>
                    <a:cubicBezTo>
                      <a:pt x="172" y="334"/>
                      <a:pt x="153" y="333"/>
                      <a:pt x="134" y="330"/>
                    </a:cubicBezTo>
                    <a:cubicBezTo>
                      <a:pt x="120" y="325"/>
                      <a:pt x="113" y="326"/>
                      <a:pt x="96" y="325"/>
                    </a:cubicBezTo>
                    <a:cubicBezTo>
                      <a:pt x="80" y="323"/>
                      <a:pt x="64" y="322"/>
                      <a:pt x="48" y="320"/>
                    </a:cubicBezTo>
                    <a:cubicBezTo>
                      <a:pt x="36" y="316"/>
                      <a:pt x="22" y="322"/>
                      <a:pt x="10" y="318"/>
                    </a:cubicBezTo>
                    <a:cubicBezTo>
                      <a:pt x="6" y="317"/>
                      <a:pt x="10" y="310"/>
                      <a:pt x="9" y="306"/>
                    </a:cubicBezTo>
                    <a:cubicBezTo>
                      <a:pt x="8" y="299"/>
                      <a:pt x="4" y="288"/>
                      <a:pt x="0" y="282"/>
                    </a:cubicBezTo>
                    <a:cubicBezTo>
                      <a:pt x="2" y="274"/>
                      <a:pt x="6" y="267"/>
                      <a:pt x="8" y="259"/>
                    </a:cubicBezTo>
                    <a:cubicBezTo>
                      <a:pt x="9" y="215"/>
                      <a:pt x="8" y="170"/>
                      <a:pt x="15" y="126"/>
                    </a:cubicBezTo>
                    <a:cubicBezTo>
                      <a:pt x="15" y="99"/>
                      <a:pt x="16" y="72"/>
                      <a:pt x="16" y="45"/>
                    </a:cubicBezTo>
                    <a:cubicBezTo>
                      <a:pt x="16" y="20"/>
                      <a:pt x="11" y="11"/>
                      <a:pt x="16" y="21"/>
                    </a:cubicBezTo>
                    <a:close/>
                  </a:path>
                </a:pathLst>
              </a:custGeom>
              <a:gradFill rotWithShape="1">
                <a:gsLst>
                  <a:gs pos="0">
                    <a:srgbClr val="996600"/>
                  </a:gs>
                  <a:gs pos="100000">
                    <a:srgbClr val="996600">
                      <a:gamma/>
                      <a:shade val="46275"/>
                      <a:invGamma/>
                      <a:alpha val="0"/>
                    </a:srgbClr>
                  </a:gs>
                </a:gsLst>
                <a:lin ang="5400000" scaled="1"/>
              </a:gradFill>
              <a:ln w="6350" cmpd="sng">
                <a:solidFill>
                  <a:schemeClr val="tx1"/>
                </a:solidFill>
                <a:round/>
                <a:headEnd/>
                <a:tailEnd/>
              </a:ln>
              <a:effectLst/>
            </p:spPr>
            <p:txBody>
              <a:bodyPr/>
              <a:lstStyle/>
              <a:p>
                <a:pPr>
                  <a:defRPr/>
                </a:pPr>
                <a:endParaRPr lang="en-US"/>
              </a:p>
            </p:txBody>
          </p:sp>
          <p:sp>
            <p:nvSpPr>
              <p:cNvPr id="1012744" name="Freeform 8"/>
              <p:cNvSpPr>
                <a:spLocks/>
              </p:cNvSpPr>
              <p:nvPr userDrawn="1"/>
            </p:nvSpPr>
            <p:spPr bwMode="auto">
              <a:xfrm>
                <a:off x="735" y="541"/>
                <a:ext cx="141" cy="50"/>
              </a:xfrm>
              <a:custGeom>
                <a:avLst/>
                <a:gdLst/>
                <a:ahLst/>
                <a:cxnLst>
                  <a:cxn ang="0">
                    <a:pos x="4" y="6"/>
                  </a:cxn>
                  <a:cxn ang="0">
                    <a:pos x="22" y="0"/>
                  </a:cxn>
                  <a:cxn ang="0">
                    <a:pos x="62" y="6"/>
                  </a:cxn>
                  <a:cxn ang="0">
                    <a:pos x="79" y="12"/>
                  </a:cxn>
                  <a:cxn ang="0">
                    <a:pos x="95" y="19"/>
                  </a:cxn>
                  <a:cxn ang="0">
                    <a:pos x="130" y="37"/>
                  </a:cxn>
                  <a:cxn ang="0">
                    <a:pos x="141" y="43"/>
                  </a:cxn>
                  <a:cxn ang="0">
                    <a:pos x="97" y="39"/>
                  </a:cxn>
                  <a:cxn ang="0">
                    <a:pos x="91" y="35"/>
                  </a:cxn>
                  <a:cxn ang="0">
                    <a:pos x="46" y="22"/>
                  </a:cxn>
                  <a:cxn ang="0">
                    <a:pos x="7" y="9"/>
                  </a:cxn>
                  <a:cxn ang="0">
                    <a:pos x="4" y="6"/>
                  </a:cxn>
                </a:cxnLst>
                <a:rect l="0" t="0" r="r" b="b"/>
                <a:pathLst>
                  <a:path w="141" h="50">
                    <a:moveTo>
                      <a:pt x="4" y="6"/>
                    </a:moveTo>
                    <a:cubicBezTo>
                      <a:pt x="10" y="4"/>
                      <a:pt x="16" y="1"/>
                      <a:pt x="22" y="0"/>
                    </a:cubicBezTo>
                    <a:cubicBezTo>
                      <a:pt x="39" y="1"/>
                      <a:pt x="48" y="1"/>
                      <a:pt x="62" y="6"/>
                    </a:cubicBezTo>
                    <a:cubicBezTo>
                      <a:pt x="68" y="8"/>
                      <a:pt x="79" y="12"/>
                      <a:pt x="79" y="12"/>
                    </a:cubicBezTo>
                    <a:cubicBezTo>
                      <a:pt x="83" y="16"/>
                      <a:pt x="89" y="18"/>
                      <a:pt x="95" y="19"/>
                    </a:cubicBezTo>
                    <a:cubicBezTo>
                      <a:pt x="106" y="26"/>
                      <a:pt x="119" y="30"/>
                      <a:pt x="130" y="37"/>
                    </a:cubicBezTo>
                    <a:cubicBezTo>
                      <a:pt x="132" y="42"/>
                      <a:pt x="136" y="42"/>
                      <a:pt x="141" y="43"/>
                    </a:cubicBezTo>
                    <a:cubicBezTo>
                      <a:pt x="127" y="50"/>
                      <a:pt x="110" y="47"/>
                      <a:pt x="97" y="39"/>
                    </a:cubicBezTo>
                    <a:cubicBezTo>
                      <a:pt x="95" y="38"/>
                      <a:pt x="93" y="36"/>
                      <a:pt x="91" y="35"/>
                    </a:cubicBezTo>
                    <a:cubicBezTo>
                      <a:pt x="76" y="30"/>
                      <a:pt x="61" y="26"/>
                      <a:pt x="46" y="22"/>
                    </a:cubicBezTo>
                    <a:cubicBezTo>
                      <a:pt x="33" y="18"/>
                      <a:pt x="21" y="11"/>
                      <a:pt x="7" y="9"/>
                    </a:cubicBezTo>
                    <a:cubicBezTo>
                      <a:pt x="0" y="4"/>
                      <a:pt x="11" y="6"/>
                      <a:pt x="4" y="6"/>
                    </a:cubicBezTo>
                    <a:close/>
                  </a:path>
                </a:pathLst>
              </a:custGeom>
              <a:gradFill rotWithShape="1">
                <a:gsLst>
                  <a:gs pos="0">
                    <a:srgbClr val="996600"/>
                  </a:gs>
                  <a:gs pos="100000">
                    <a:srgbClr val="996600">
                      <a:gamma/>
                      <a:shade val="46275"/>
                      <a:invGamma/>
                      <a:alpha val="0"/>
                    </a:srgbClr>
                  </a:gs>
                </a:gsLst>
                <a:lin ang="5400000" scaled="1"/>
              </a:gradFill>
              <a:ln w="9525" cmpd="sng">
                <a:solidFill>
                  <a:schemeClr val="tx1"/>
                </a:solidFill>
                <a:round/>
                <a:headEnd/>
                <a:tailEnd/>
              </a:ln>
              <a:effectLst/>
            </p:spPr>
            <p:txBody>
              <a:bodyPr/>
              <a:lstStyle/>
              <a:p>
                <a:pPr>
                  <a:defRPr/>
                </a:pPr>
                <a:endParaRPr lang="en-US"/>
              </a:p>
            </p:txBody>
          </p:sp>
        </p:grpSp>
        <p:sp>
          <p:nvSpPr>
            <p:cNvPr id="1012745" name="Rectangle 9"/>
            <p:cNvSpPr>
              <a:spLocks noChangeArrowheads="1"/>
            </p:cNvSpPr>
            <p:nvPr userDrawn="1"/>
          </p:nvSpPr>
          <p:spPr bwMode="auto">
            <a:xfrm>
              <a:off x="432" y="384"/>
              <a:ext cx="192" cy="48"/>
            </a:xfrm>
            <a:prstGeom prst="rect">
              <a:avLst/>
            </a:prstGeom>
            <a:solidFill>
              <a:schemeClr val="bg1"/>
            </a:solidFill>
            <a:ln w="9525">
              <a:noFill/>
              <a:miter lim="800000"/>
              <a:headEnd/>
              <a:tailEnd/>
            </a:ln>
            <a:effectLst/>
          </p:spPr>
          <p:txBody>
            <a:bodyPr wrap="none" anchor="ctr"/>
            <a:lstStyle/>
            <a:p>
              <a:pPr>
                <a:defRPr/>
              </a:pPr>
              <a:endParaRPr lang="en-US"/>
            </a:p>
          </p:txBody>
        </p:sp>
      </p:grpSp>
      <p:sp>
        <p:nvSpPr>
          <p:cNvPr id="1012746" name="AutoShape 10"/>
          <p:cNvSpPr>
            <a:spLocks noChangeArrowheads="1"/>
          </p:cNvSpPr>
          <p:nvPr/>
        </p:nvSpPr>
        <p:spPr bwMode="auto">
          <a:xfrm>
            <a:off x="914400" y="76200"/>
            <a:ext cx="8153400" cy="762000"/>
          </a:xfrm>
          <a:prstGeom prst="roundRect">
            <a:avLst>
              <a:gd name="adj" fmla="val 16667"/>
            </a:avLst>
          </a:prstGeom>
          <a:solidFill>
            <a:srgbClr val="99CCFF"/>
          </a:solidFill>
          <a:ln w="9525">
            <a:solidFill>
              <a:schemeClr val="tx1"/>
            </a:solidFill>
            <a:round/>
            <a:headEnd/>
            <a:tailEnd/>
          </a:ln>
          <a:effectLst/>
        </p:spPr>
        <p:txBody>
          <a:bodyPr wrap="none" anchor="ctr"/>
          <a:lstStyle/>
          <a:p>
            <a:pPr>
              <a:defRPr/>
            </a:pPr>
            <a:endParaRPr lang="en-US"/>
          </a:p>
        </p:txBody>
      </p:sp>
      <p:sp>
        <p:nvSpPr>
          <p:cNvPr id="9220" name="Rectangle 11"/>
          <p:cNvSpPr>
            <a:spLocks noGrp="1" noChangeArrowheads="1"/>
          </p:cNvSpPr>
          <p:nvPr>
            <p:ph type="title"/>
          </p:nvPr>
        </p:nvSpPr>
        <p:spPr bwMode="auto">
          <a:xfrm>
            <a:off x="914400" y="-152400"/>
            <a:ext cx="8153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9221" name="Rectangle 12"/>
          <p:cNvSpPr>
            <a:spLocks noGrp="1" noChangeArrowheads="1"/>
          </p:cNvSpPr>
          <p:nvPr>
            <p:ph type="body" idx="1"/>
          </p:nvPr>
        </p:nvSpPr>
        <p:spPr bwMode="auto">
          <a:xfrm>
            <a:off x="685800" y="1524000"/>
            <a:ext cx="77724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 bg1="lt1" tx1="dk1" bg2="lt2" tx2="dk2" accent1="accent1" accent2="accent2" accent3="accent3" accent4="accent4" accent5="accent5" accent6="accent6" hlink="hlink" folHlink="folHlink"/>
  <p:sldLayoutIdLst>
    <p:sldLayoutId id="2147483856"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ctr" rtl="0" eaLnBrk="0" fontAlgn="base" hangingPunct="0">
        <a:spcBef>
          <a:spcPct val="0"/>
        </a:spcBef>
        <a:spcAft>
          <a:spcPct val="0"/>
        </a:spcAft>
        <a:defRPr sz="2400">
          <a:solidFill>
            <a:schemeClr val="tx2"/>
          </a:solidFill>
          <a:latin typeface="Gill Sans MT"/>
          <a:ea typeface="+mj-ea"/>
          <a:cs typeface="+mj-cs"/>
        </a:defRPr>
      </a:lvl1pPr>
      <a:lvl2pPr algn="ctr" rtl="0" eaLnBrk="0" fontAlgn="base" hangingPunct="0">
        <a:spcBef>
          <a:spcPct val="0"/>
        </a:spcBef>
        <a:spcAft>
          <a:spcPct val="0"/>
        </a:spcAft>
        <a:defRPr sz="2400">
          <a:solidFill>
            <a:schemeClr val="tx2"/>
          </a:solidFill>
          <a:latin typeface="Arial Rounded MT Bold" pitchFamily="34" charset="0"/>
        </a:defRPr>
      </a:lvl2pPr>
      <a:lvl3pPr algn="ctr" rtl="0" eaLnBrk="0" fontAlgn="base" hangingPunct="0">
        <a:spcBef>
          <a:spcPct val="0"/>
        </a:spcBef>
        <a:spcAft>
          <a:spcPct val="0"/>
        </a:spcAft>
        <a:defRPr sz="2400">
          <a:solidFill>
            <a:schemeClr val="tx2"/>
          </a:solidFill>
          <a:latin typeface="Arial Rounded MT Bold" pitchFamily="34" charset="0"/>
        </a:defRPr>
      </a:lvl3pPr>
      <a:lvl4pPr algn="ctr" rtl="0" eaLnBrk="0" fontAlgn="base" hangingPunct="0">
        <a:spcBef>
          <a:spcPct val="0"/>
        </a:spcBef>
        <a:spcAft>
          <a:spcPct val="0"/>
        </a:spcAft>
        <a:defRPr sz="2400">
          <a:solidFill>
            <a:schemeClr val="tx2"/>
          </a:solidFill>
          <a:latin typeface="Arial Rounded MT Bold" pitchFamily="34" charset="0"/>
        </a:defRPr>
      </a:lvl4pPr>
      <a:lvl5pPr algn="ctr" rtl="0" eaLnBrk="0" fontAlgn="base" hangingPunct="0">
        <a:spcBef>
          <a:spcPct val="0"/>
        </a:spcBef>
        <a:spcAft>
          <a:spcPct val="0"/>
        </a:spcAft>
        <a:defRPr sz="2400">
          <a:solidFill>
            <a:schemeClr val="tx2"/>
          </a:solidFill>
          <a:latin typeface="Arial Rounded MT Bold" pitchFamily="34" charset="0"/>
        </a:defRPr>
      </a:lvl5pPr>
      <a:lvl6pPr marL="457200" algn="ctr" rtl="0" fontAlgn="base">
        <a:spcBef>
          <a:spcPct val="0"/>
        </a:spcBef>
        <a:spcAft>
          <a:spcPct val="0"/>
        </a:spcAft>
        <a:defRPr sz="2400">
          <a:solidFill>
            <a:schemeClr val="tx2"/>
          </a:solidFill>
          <a:latin typeface="Arial Rounded MT Bold" pitchFamily="34" charset="0"/>
        </a:defRPr>
      </a:lvl6pPr>
      <a:lvl7pPr marL="914400" algn="ctr" rtl="0" fontAlgn="base">
        <a:spcBef>
          <a:spcPct val="0"/>
        </a:spcBef>
        <a:spcAft>
          <a:spcPct val="0"/>
        </a:spcAft>
        <a:defRPr sz="2400">
          <a:solidFill>
            <a:schemeClr val="tx2"/>
          </a:solidFill>
          <a:latin typeface="Arial Rounded MT Bold" pitchFamily="34" charset="0"/>
        </a:defRPr>
      </a:lvl7pPr>
      <a:lvl8pPr marL="1371600" algn="ctr" rtl="0" fontAlgn="base">
        <a:spcBef>
          <a:spcPct val="0"/>
        </a:spcBef>
        <a:spcAft>
          <a:spcPct val="0"/>
        </a:spcAft>
        <a:defRPr sz="2400">
          <a:solidFill>
            <a:schemeClr val="tx2"/>
          </a:solidFill>
          <a:latin typeface="Arial Rounded MT Bold" pitchFamily="34" charset="0"/>
        </a:defRPr>
      </a:lvl8pPr>
      <a:lvl9pPr marL="1828800" algn="ctr" rtl="0" fontAlgn="base">
        <a:spcBef>
          <a:spcPct val="0"/>
        </a:spcBef>
        <a:spcAft>
          <a:spcPct val="0"/>
        </a:spcAft>
        <a:defRPr sz="2400">
          <a:solidFill>
            <a:schemeClr val="tx2"/>
          </a:solidFill>
          <a:latin typeface="Arial Rounded MT Bold" pitchFamily="34" charset="0"/>
        </a:defRPr>
      </a:lvl9pPr>
    </p:titleStyle>
    <p:bodyStyle>
      <a:lvl1pPr marL="342900" indent="-342900" algn="l" rtl="0" eaLnBrk="0" fontAlgn="base" hangingPunct="0">
        <a:lnSpc>
          <a:spcPct val="115000"/>
        </a:lnSpc>
        <a:spcBef>
          <a:spcPct val="50000"/>
        </a:spcBef>
        <a:spcAft>
          <a:spcPct val="0"/>
        </a:spcAft>
        <a:buChar char="•"/>
        <a:defRPr sz="2000">
          <a:solidFill>
            <a:schemeClr val="tx1"/>
          </a:solidFill>
          <a:latin typeface="Gill Sans MT"/>
          <a:ea typeface="+mn-ea"/>
          <a:cs typeface="+mn-cs"/>
        </a:defRPr>
      </a:lvl1pPr>
      <a:lvl2pPr marL="742950" indent="-285750" algn="l" rtl="0" eaLnBrk="0" fontAlgn="base" hangingPunct="0">
        <a:lnSpc>
          <a:spcPct val="115000"/>
        </a:lnSpc>
        <a:spcBef>
          <a:spcPct val="50000"/>
        </a:spcBef>
        <a:spcAft>
          <a:spcPct val="0"/>
        </a:spcAft>
        <a:buChar char="–"/>
        <a:defRPr sz="2000">
          <a:solidFill>
            <a:schemeClr val="accent2"/>
          </a:solidFill>
          <a:latin typeface="Gill Sans MT"/>
        </a:defRPr>
      </a:lvl2pPr>
      <a:lvl3pPr marL="1143000" indent="-228600" algn="l" rtl="0" eaLnBrk="0" fontAlgn="base" hangingPunct="0">
        <a:lnSpc>
          <a:spcPct val="115000"/>
        </a:lnSpc>
        <a:spcBef>
          <a:spcPct val="50000"/>
        </a:spcBef>
        <a:spcAft>
          <a:spcPct val="0"/>
        </a:spcAft>
        <a:buChar char="•"/>
        <a:defRPr sz="2000">
          <a:solidFill>
            <a:schemeClr val="tx1"/>
          </a:solidFill>
          <a:latin typeface="Gill Sans MT"/>
        </a:defRPr>
      </a:lvl3pPr>
      <a:lvl4pPr marL="1600200" indent="-228600" algn="l" rtl="0" eaLnBrk="0" fontAlgn="base" hangingPunct="0">
        <a:lnSpc>
          <a:spcPct val="115000"/>
        </a:lnSpc>
        <a:spcBef>
          <a:spcPct val="50000"/>
        </a:spcBef>
        <a:spcAft>
          <a:spcPct val="0"/>
        </a:spcAft>
        <a:defRPr>
          <a:solidFill>
            <a:schemeClr val="tx1"/>
          </a:solidFill>
          <a:latin typeface="Gill Sans MT"/>
        </a:defRPr>
      </a:lvl4pPr>
      <a:lvl5pPr marL="2057400" indent="-228600" algn="l" rtl="0" eaLnBrk="0" fontAlgn="base" hangingPunct="0">
        <a:lnSpc>
          <a:spcPct val="115000"/>
        </a:lnSpc>
        <a:spcBef>
          <a:spcPct val="50000"/>
        </a:spcBef>
        <a:spcAft>
          <a:spcPct val="0"/>
        </a:spcAft>
        <a:buChar char="»"/>
        <a:defRPr>
          <a:solidFill>
            <a:schemeClr val="tx1"/>
          </a:solidFill>
          <a:latin typeface="Gill Sans MT"/>
        </a:defRPr>
      </a:lvl5pPr>
      <a:lvl6pPr marL="2514600" indent="-228600" algn="l" rtl="0" fontAlgn="base">
        <a:lnSpc>
          <a:spcPct val="115000"/>
        </a:lnSpc>
        <a:spcBef>
          <a:spcPct val="50000"/>
        </a:spcBef>
        <a:spcAft>
          <a:spcPct val="0"/>
        </a:spcAft>
        <a:buChar char="»"/>
        <a:defRPr>
          <a:solidFill>
            <a:schemeClr val="tx1"/>
          </a:solidFill>
          <a:latin typeface="+mn-lt"/>
        </a:defRPr>
      </a:lvl6pPr>
      <a:lvl7pPr marL="2971800" indent="-228600" algn="l" rtl="0" fontAlgn="base">
        <a:lnSpc>
          <a:spcPct val="115000"/>
        </a:lnSpc>
        <a:spcBef>
          <a:spcPct val="50000"/>
        </a:spcBef>
        <a:spcAft>
          <a:spcPct val="0"/>
        </a:spcAft>
        <a:buChar char="»"/>
        <a:defRPr>
          <a:solidFill>
            <a:schemeClr val="tx1"/>
          </a:solidFill>
          <a:latin typeface="+mn-lt"/>
        </a:defRPr>
      </a:lvl7pPr>
      <a:lvl8pPr marL="3429000" indent="-228600" algn="l" rtl="0" fontAlgn="base">
        <a:lnSpc>
          <a:spcPct val="115000"/>
        </a:lnSpc>
        <a:spcBef>
          <a:spcPct val="50000"/>
        </a:spcBef>
        <a:spcAft>
          <a:spcPct val="0"/>
        </a:spcAft>
        <a:buChar char="»"/>
        <a:defRPr>
          <a:solidFill>
            <a:schemeClr val="tx1"/>
          </a:solidFill>
          <a:latin typeface="+mn-lt"/>
        </a:defRPr>
      </a:lvl8pPr>
      <a:lvl9pPr marL="3886200" indent="-228600" algn="l" rtl="0" fontAlgn="base">
        <a:lnSpc>
          <a:spcPct val="115000"/>
        </a:lnSpc>
        <a:spcBef>
          <a:spcPct val="5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4"/>
          <p:cNvGrpSpPr>
            <a:grpSpLocks/>
          </p:cNvGrpSpPr>
          <p:nvPr userDrawn="1"/>
        </p:nvGrpSpPr>
        <p:grpSpPr bwMode="auto">
          <a:xfrm>
            <a:off x="0" y="76200"/>
            <a:ext cx="1752600" cy="1143000"/>
            <a:chOff x="0" y="48"/>
            <a:chExt cx="1104" cy="720"/>
          </a:xfrm>
        </p:grpSpPr>
        <p:grpSp>
          <p:nvGrpSpPr>
            <p:cNvPr id="3" name="Group 12"/>
            <p:cNvGrpSpPr>
              <a:grpSpLocks/>
            </p:cNvGrpSpPr>
            <p:nvPr userDrawn="1"/>
          </p:nvGrpSpPr>
          <p:grpSpPr bwMode="auto">
            <a:xfrm>
              <a:off x="0" y="48"/>
              <a:ext cx="1104" cy="720"/>
              <a:chOff x="0" y="0"/>
              <a:chExt cx="1104" cy="720"/>
            </a:xfrm>
          </p:grpSpPr>
          <p:grpSp>
            <p:nvGrpSpPr>
              <p:cNvPr id="4" name="Group 6"/>
              <p:cNvGrpSpPr>
                <a:grpSpLocks/>
              </p:cNvGrpSpPr>
              <p:nvPr userDrawn="1"/>
            </p:nvGrpSpPr>
            <p:grpSpPr bwMode="auto">
              <a:xfrm>
                <a:off x="0" y="0"/>
                <a:ext cx="1104" cy="720"/>
                <a:chOff x="1344" y="1776"/>
                <a:chExt cx="3408" cy="1392"/>
              </a:xfrm>
            </p:grpSpPr>
            <p:pic>
              <p:nvPicPr>
                <p:cNvPr id="120836" name="Picture 4"/>
                <p:cNvPicPr>
                  <a:picLocks noChangeAspect="1" noChangeArrowheads="1"/>
                </p:cNvPicPr>
                <p:nvPr userDrawn="1"/>
              </p:nvPicPr>
              <p:blipFill>
                <a:blip r:embed="rId3" cstate="screen">
                  <a:extLst>
                    <a:ext uri="{28A0092B-C50C-407E-A947-70E740481C1C}">
                      <a14:useLocalDpi xmlns:a14="http://schemas.microsoft.com/office/drawing/2010/main"/>
                    </a:ext>
                  </a:extLst>
                </a:blip>
                <a:srcRect l="16667" t="28572" r="13725" b="25397"/>
                <a:stretch>
                  <a:fillRect/>
                </a:stretch>
              </p:blipFill>
              <p:spPr bwMode="auto">
                <a:xfrm>
                  <a:off x="1344" y="1776"/>
                  <a:ext cx="3408" cy="1392"/>
                </a:xfrm>
                <a:prstGeom prst="rect">
                  <a:avLst/>
                </a:prstGeom>
                <a:noFill/>
                <a:ln w="9525">
                  <a:noFill/>
                  <a:miter lim="800000"/>
                  <a:headEnd/>
                  <a:tailEnd/>
                </a:ln>
                <a:effectLst/>
              </p:spPr>
            </p:pic>
            <p:sp>
              <p:nvSpPr>
                <p:cNvPr id="120837" name="Rectangle 5"/>
                <p:cNvSpPr>
                  <a:spLocks noChangeArrowheads="1"/>
                </p:cNvSpPr>
                <p:nvPr userDrawn="1"/>
              </p:nvSpPr>
              <p:spPr bwMode="auto">
                <a:xfrm>
                  <a:off x="3120" y="1920"/>
                  <a:ext cx="1296" cy="384"/>
                </a:xfrm>
                <a:prstGeom prst="rect">
                  <a:avLst/>
                </a:prstGeom>
                <a:solidFill>
                  <a:schemeClr val="bg1"/>
                </a:solidFill>
                <a:ln w="9525">
                  <a:noFill/>
                  <a:miter lim="800000"/>
                  <a:headEnd/>
                  <a:tailEnd/>
                </a:ln>
                <a:effectLst/>
              </p:spPr>
              <p:txBody>
                <a:bodyPr wrap="none" anchor="ctr"/>
                <a:lstStyle/>
                <a:p>
                  <a:endParaRPr lang="en-US" sz="2000" dirty="0">
                    <a:solidFill>
                      <a:srgbClr val="000000"/>
                    </a:solidFill>
                    <a:latin typeface="Gill Sans MT"/>
                  </a:endParaRPr>
                </a:p>
              </p:txBody>
            </p:sp>
          </p:grpSp>
          <p:sp>
            <p:nvSpPr>
              <p:cNvPr id="120842" name="Freeform 10"/>
              <p:cNvSpPr>
                <a:spLocks/>
              </p:cNvSpPr>
              <p:nvPr userDrawn="1"/>
            </p:nvSpPr>
            <p:spPr bwMode="auto">
              <a:xfrm>
                <a:off x="14" y="96"/>
                <a:ext cx="536" cy="417"/>
              </a:xfrm>
              <a:custGeom>
                <a:avLst/>
                <a:gdLst/>
                <a:ahLst/>
                <a:cxnLst>
                  <a:cxn ang="0">
                    <a:pos x="16" y="21"/>
                  </a:cxn>
                  <a:cxn ang="0">
                    <a:pos x="38" y="3"/>
                  </a:cxn>
                  <a:cxn ang="0">
                    <a:pos x="100" y="20"/>
                  </a:cxn>
                  <a:cxn ang="0">
                    <a:pos x="129" y="14"/>
                  </a:cxn>
                  <a:cxn ang="0">
                    <a:pos x="153" y="0"/>
                  </a:cxn>
                  <a:cxn ang="0">
                    <a:pos x="155" y="3"/>
                  </a:cxn>
                  <a:cxn ang="0">
                    <a:pos x="158" y="5"/>
                  </a:cxn>
                  <a:cxn ang="0">
                    <a:pos x="171" y="31"/>
                  </a:cxn>
                  <a:cxn ang="0">
                    <a:pos x="177" y="42"/>
                  </a:cxn>
                  <a:cxn ang="0">
                    <a:pos x="183" y="50"/>
                  </a:cxn>
                  <a:cxn ang="0">
                    <a:pos x="185" y="57"/>
                  </a:cxn>
                  <a:cxn ang="0">
                    <a:pos x="194" y="63"/>
                  </a:cxn>
                  <a:cxn ang="0">
                    <a:pos x="207" y="80"/>
                  </a:cxn>
                  <a:cxn ang="0">
                    <a:pos x="218" y="89"/>
                  </a:cxn>
                  <a:cxn ang="0">
                    <a:pos x="236" y="108"/>
                  </a:cxn>
                  <a:cxn ang="0">
                    <a:pos x="248" y="115"/>
                  </a:cxn>
                  <a:cxn ang="0">
                    <a:pos x="266" y="140"/>
                  </a:cxn>
                  <a:cxn ang="0">
                    <a:pos x="278" y="151"/>
                  </a:cxn>
                  <a:cxn ang="0">
                    <a:pos x="290" y="167"/>
                  </a:cxn>
                  <a:cxn ang="0">
                    <a:pos x="296" y="171"/>
                  </a:cxn>
                  <a:cxn ang="0">
                    <a:pos x="320" y="194"/>
                  </a:cxn>
                  <a:cxn ang="0">
                    <a:pos x="333" y="210"/>
                  </a:cxn>
                  <a:cxn ang="0">
                    <a:pos x="351" y="228"/>
                  </a:cxn>
                  <a:cxn ang="0">
                    <a:pos x="362" y="242"/>
                  </a:cxn>
                  <a:cxn ang="0">
                    <a:pos x="371" y="260"/>
                  </a:cxn>
                  <a:cxn ang="0">
                    <a:pos x="381" y="277"/>
                  </a:cxn>
                  <a:cxn ang="0">
                    <a:pos x="392" y="287"/>
                  </a:cxn>
                  <a:cxn ang="0">
                    <a:pos x="399" y="295"/>
                  </a:cxn>
                  <a:cxn ang="0">
                    <a:pos x="410" y="309"/>
                  </a:cxn>
                  <a:cxn ang="0">
                    <a:pos x="446" y="344"/>
                  </a:cxn>
                  <a:cxn ang="0">
                    <a:pos x="471" y="363"/>
                  </a:cxn>
                  <a:cxn ang="0">
                    <a:pos x="485" y="374"/>
                  </a:cxn>
                  <a:cxn ang="0">
                    <a:pos x="494" y="379"/>
                  </a:cxn>
                  <a:cxn ang="0">
                    <a:pos x="506" y="387"/>
                  </a:cxn>
                  <a:cxn ang="0">
                    <a:pos x="518" y="393"/>
                  </a:cxn>
                  <a:cxn ang="0">
                    <a:pos x="525" y="402"/>
                  </a:cxn>
                  <a:cxn ang="0">
                    <a:pos x="530" y="409"/>
                  </a:cxn>
                  <a:cxn ang="0">
                    <a:pos x="536" y="413"/>
                  </a:cxn>
                  <a:cxn ang="0">
                    <a:pos x="519" y="413"/>
                  </a:cxn>
                  <a:cxn ang="0">
                    <a:pos x="498" y="402"/>
                  </a:cxn>
                  <a:cxn ang="0">
                    <a:pos x="483" y="395"/>
                  </a:cxn>
                  <a:cxn ang="0">
                    <a:pos x="464" y="387"/>
                  </a:cxn>
                  <a:cxn ang="0">
                    <a:pos x="455" y="384"/>
                  </a:cxn>
                  <a:cxn ang="0">
                    <a:pos x="426" y="372"/>
                  </a:cxn>
                  <a:cxn ang="0">
                    <a:pos x="414" y="366"/>
                  </a:cxn>
                  <a:cxn ang="0">
                    <a:pos x="388" y="361"/>
                  </a:cxn>
                  <a:cxn ang="0">
                    <a:pos x="360" y="355"/>
                  </a:cxn>
                  <a:cxn ang="0">
                    <a:pos x="346" y="353"/>
                  </a:cxn>
                  <a:cxn ang="0">
                    <a:pos x="272" y="345"/>
                  </a:cxn>
                  <a:cxn ang="0">
                    <a:pos x="191" y="336"/>
                  </a:cxn>
                  <a:cxn ang="0">
                    <a:pos x="134" y="330"/>
                  </a:cxn>
                  <a:cxn ang="0">
                    <a:pos x="96" y="325"/>
                  </a:cxn>
                  <a:cxn ang="0">
                    <a:pos x="48" y="320"/>
                  </a:cxn>
                  <a:cxn ang="0">
                    <a:pos x="10" y="318"/>
                  </a:cxn>
                  <a:cxn ang="0">
                    <a:pos x="9" y="306"/>
                  </a:cxn>
                  <a:cxn ang="0">
                    <a:pos x="0" y="282"/>
                  </a:cxn>
                  <a:cxn ang="0">
                    <a:pos x="8" y="259"/>
                  </a:cxn>
                  <a:cxn ang="0">
                    <a:pos x="15" y="126"/>
                  </a:cxn>
                  <a:cxn ang="0">
                    <a:pos x="16" y="45"/>
                  </a:cxn>
                  <a:cxn ang="0">
                    <a:pos x="16" y="21"/>
                  </a:cxn>
                </a:cxnLst>
                <a:rect l="0" t="0" r="r" b="b"/>
                <a:pathLst>
                  <a:path w="536" h="417">
                    <a:moveTo>
                      <a:pt x="16" y="21"/>
                    </a:moveTo>
                    <a:cubicBezTo>
                      <a:pt x="20" y="9"/>
                      <a:pt x="28" y="7"/>
                      <a:pt x="38" y="3"/>
                    </a:cubicBezTo>
                    <a:cubicBezTo>
                      <a:pt x="61" y="6"/>
                      <a:pt x="76" y="18"/>
                      <a:pt x="100" y="20"/>
                    </a:cubicBezTo>
                    <a:cubicBezTo>
                      <a:pt x="119" y="19"/>
                      <a:pt x="115" y="16"/>
                      <a:pt x="129" y="14"/>
                    </a:cubicBezTo>
                    <a:cubicBezTo>
                      <a:pt x="139" y="11"/>
                      <a:pt x="145" y="6"/>
                      <a:pt x="153" y="0"/>
                    </a:cubicBezTo>
                    <a:cubicBezTo>
                      <a:pt x="154" y="1"/>
                      <a:pt x="154" y="2"/>
                      <a:pt x="155" y="3"/>
                    </a:cubicBezTo>
                    <a:cubicBezTo>
                      <a:pt x="156" y="4"/>
                      <a:pt x="157" y="4"/>
                      <a:pt x="158" y="5"/>
                    </a:cubicBezTo>
                    <a:cubicBezTo>
                      <a:pt x="164" y="13"/>
                      <a:pt x="163" y="25"/>
                      <a:pt x="171" y="31"/>
                    </a:cubicBezTo>
                    <a:cubicBezTo>
                      <a:pt x="172" y="36"/>
                      <a:pt x="172" y="40"/>
                      <a:pt x="177" y="42"/>
                    </a:cubicBezTo>
                    <a:cubicBezTo>
                      <a:pt x="179" y="46"/>
                      <a:pt x="179" y="48"/>
                      <a:pt x="183" y="50"/>
                    </a:cubicBezTo>
                    <a:lnTo>
                      <a:pt x="185" y="57"/>
                    </a:lnTo>
                    <a:cubicBezTo>
                      <a:pt x="188" y="60"/>
                      <a:pt x="194" y="63"/>
                      <a:pt x="194" y="63"/>
                    </a:cubicBezTo>
                    <a:cubicBezTo>
                      <a:pt x="196" y="69"/>
                      <a:pt x="202" y="76"/>
                      <a:pt x="207" y="80"/>
                    </a:cubicBezTo>
                    <a:cubicBezTo>
                      <a:pt x="209" y="84"/>
                      <a:pt x="214" y="86"/>
                      <a:pt x="218" y="89"/>
                    </a:cubicBezTo>
                    <a:cubicBezTo>
                      <a:pt x="223" y="96"/>
                      <a:pt x="227" y="106"/>
                      <a:pt x="236" y="108"/>
                    </a:cubicBezTo>
                    <a:cubicBezTo>
                      <a:pt x="240" y="111"/>
                      <a:pt x="244" y="114"/>
                      <a:pt x="248" y="115"/>
                    </a:cubicBezTo>
                    <a:cubicBezTo>
                      <a:pt x="250" y="124"/>
                      <a:pt x="257" y="137"/>
                      <a:pt x="266" y="140"/>
                    </a:cubicBezTo>
                    <a:cubicBezTo>
                      <a:pt x="269" y="144"/>
                      <a:pt x="274" y="149"/>
                      <a:pt x="278" y="151"/>
                    </a:cubicBezTo>
                    <a:cubicBezTo>
                      <a:pt x="282" y="157"/>
                      <a:pt x="286" y="161"/>
                      <a:pt x="290" y="167"/>
                    </a:cubicBezTo>
                    <a:cubicBezTo>
                      <a:pt x="291" y="169"/>
                      <a:pt x="296" y="171"/>
                      <a:pt x="296" y="171"/>
                    </a:cubicBezTo>
                    <a:cubicBezTo>
                      <a:pt x="299" y="176"/>
                      <a:pt x="315" y="192"/>
                      <a:pt x="320" y="194"/>
                    </a:cubicBezTo>
                    <a:cubicBezTo>
                      <a:pt x="322" y="200"/>
                      <a:pt x="327" y="208"/>
                      <a:pt x="333" y="210"/>
                    </a:cubicBezTo>
                    <a:cubicBezTo>
                      <a:pt x="336" y="215"/>
                      <a:pt x="345" y="226"/>
                      <a:pt x="351" y="228"/>
                    </a:cubicBezTo>
                    <a:cubicBezTo>
                      <a:pt x="354" y="232"/>
                      <a:pt x="358" y="239"/>
                      <a:pt x="362" y="242"/>
                    </a:cubicBezTo>
                    <a:cubicBezTo>
                      <a:pt x="364" y="249"/>
                      <a:pt x="365" y="256"/>
                      <a:pt x="371" y="260"/>
                    </a:cubicBezTo>
                    <a:cubicBezTo>
                      <a:pt x="373" y="265"/>
                      <a:pt x="377" y="274"/>
                      <a:pt x="381" y="277"/>
                    </a:cubicBezTo>
                    <a:cubicBezTo>
                      <a:pt x="382" y="282"/>
                      <a:pt x="392" y="287"/>
                      <a:pt x="392" y="287"/>
                    </a:cubicBezTo>
                    <a:cubicBezTo>
                      <a:pt x="397" y="294"/>
                      <a:pt x="394" y="292"/>
                      <a:pt x="399" y="295"/>
                    </a:cubicBezTo>
                    <a:cubicBezTo>
                      <a:pt x="401" y="301"/>
                      <a:pt x="404" y="307"/>
                      <a:pt x="410" y="309"/>
                    </a:cubicBezTo>
                    <a:cubicBezTo>
                      <a:pt x="421" y="320"/>
                      <a:pt x="430" y="339"/>
                      <a:pt x="446" y="344"/>
                    </a:cubicBezTo>
                    <a:cubicBezTo>
                      <a:pt x="452" y="353"/>
                      <a:pt x="460" y="359"/>
                      <a:pt x="471" y="363"/>
                    </a:cubicBezTo>
                    <a:cubicBezTo>
                      <a:pt x="474" y="367"/>
                      <a:pt x="480" y="371"/>
                      <a:pt x="485" y="374"/>
                    </a:cubicBezTo>
                    <a:cubicBezTo>
                      <a:pt x="488" y="376"/>
                      <a:pt x="494" y="379"/>
                      <a:pt x="494" y="379"/>
                    </a:cubicBezTo>
                    <a:cubicBezTo>
                      <a:pt x="496" y="383"/>
                      <a:pt x="506" y="387"/>
                      <a:pt x="506" y="387"/>
                    </a:cubicBezTo>
                    <a:cubicBezTo>
                      <a:pt x="509" y="390"/>
                      <a:pt x="518" y="393"/>
                      <a:pt x="518" y="393"/>
                    </a:cubicBezTo>
                    <a:cubicBezTo>
                      <a:pt x="523" y="400"/>
                      <a:pt x="520" y="397"/>
                      <a:pt x="525" y="402"/>
                    </a:cubicBezTo>
                    <a:cubicBezTo>
                      <a:pt x="528" y="412"/>
                      <a:pt x="525" y="406"/>
                      <a:pt x="530" y="409"/>
                    </a:cubicBezTo>
                    <a:cubicBezTo>
                      <a:pt x="532" y="410"/>
                      <a:pt x="536" y="413"/>
                      <a:pt x="536" y="413"/>
                    </a:cubicBezTo>
                    <a:cubicBezTo>
                      <a:pt x="531" y="417"/>
                      <a:pt x="525" y="415"/>
                      <a:pt x="519" y="413"/>
                    </a:cubicBezTo>
                    <a:cubicBezTo>
                      <a:pt x="517" y="407"/>
                      <a:pt x="503" y="406"/>
                      <a:pt x="498" y="402"/>
                    </a:cubicBezTo>
                    <a:cubicBezTo>
                      <a:pt x="495" y="397"/>
                      <a:pt x="488" y="396"/>
                      <a:pt x="483" y="395"/>
                    </a:cubicBezTo>
                    <a:cubicBezTo>
                      <a:pt x="477" y="392"/>
                      <a:pt x="470" y="390"/>
                      <a:pt x="464" y="387"/>
                    </a:cubicBezTo>
                    <a:cubicBezTo>
                      <a:pt x="461" y="386"/>
                      <a:pt x="455" y="384"/>
                      <a:pt x="455" y="384"/>
                    </a:cubicBezTo>
                    <a:cubicBezTo>
                      <a:pt x="450" y="376"/>
                      <a:pt x="434" y="374"/>
                      <a:pt x="426" y="372"/>
                    </a:cubicBezTo>
                    <a:cubicBezTo>
                      <a:pt x="422" y="371"/>
                      <a:pt x="418" y="368"/>
                      <a:pt x="414" y="366"/>
                    </a:cubicBezTo>
                    <a:cubicBezTo>
                      <a:pt x="406" y="362"/>
                      <a:pt x="396" y="362"/>
                      <a:pt x="388" y="361"/>
                    </a:cubicBezTo>
                    <a:cubicBezTo>
                      <a:pt x="379" y="359"/>
                      <a:pt x="370" y="356"/>
                      <a:pt x="360" y="355"/>
                    </a:cubicBezTo>
                    <a:cubicBezTo>
                      <a:pt x="355" y="354"/>
                      <a:pt x="346" y="353"/>
                      <a:pt x="346" y="353"/>
                    </a:cubicBezTo>
                    <a:cubicBezTo>
                      <a:pt x="323" y="345"/>
                      <a:pt x="296" y="347"/>
                      <a:pt x="272" y="345"/>
                    </a:cubicBezTo>
                    <a:cubicBezTo>
                      <a:pt x="245" y="336"/>
                      <a:pt x="220" y="337"/>
                      <a:pt x="191" y="336"/>
                    </a:cubicBezTo>
                    <a:cubicBezTo>
                      <a:pt x="172" y="334"/>
                      <a:pt x="153" y="333"/>
                      <a:pt x="134" y="330"/>
                    </a:cubicBezTo>
                    <a:cubicBezTo>
                      <a:pt x="120" y="325"/>
                      <a:pt x="113" y="326"/>
                      <a:pt x="96" y="325"/>
                    </a:cubicBezTo>
                    <a:cubicBezTo>
                      <a:pt x="80" y="323"/>
                      <a:pt x="64" y="322"/>
                      <a:pt x="48" y="320"/>
                    </a:cubicBezTo>
                    <a:cubicBezTo>
                      <a:pt x="36" y="316"/>
                      <a:pt x="22" y="322"/>
                      <a:pt x="10" y="318"/>
                    </a:cubicBezTo>
                    <a:cubicBezTo>
                      <a:pt x="6" y="317"/>
                      <a:pt x="10" y="310"/>
                      <a:pt x="9" y="306"/>
                    </a:cubicBezTo>
                    <a:cubicBezTo>
                      <a:pt x="8" y="299"/>
                      <a:pt x="4" y="288"/>
                      <a:pt x="0" y="282"/>
                    </a:cubicBezTo>
                    <a:cubicBezTo>
                      <a:pt x="2" y="274"/>
                      <a:pt x="6" y="267"/>
                      <a:pt x="8" y="259"/>
                    </a:cubicBezTo>
                    <a:cubicBezTo>
                      <a:pt x="9" y="215"/>
                      <a:pt x="8" y="170"/>
                      <a:pt x="15" y="126"/>
                    </a:cubicBezTo>
                    <a:cubicBezTo>
                      <a:pt x="15" y="99"/>
                      <a:pt x="16" y="72"/>
                      <a:pt x="16" y="45"/>
                    </a:cubicBezTo>
                    <a:cubicBezTo>
                      <a:pt x="16" y="20"/>
                      <a:pt x="11" y="11"/>
                      <a:pt x="16" y="21"/>
                    </a:cubicBezTo>
                    <a:close/>
                  </a:path>
                </a:pathLst>
              </a:custGeom>
              <a:gradFill rotWithShape="1">
                <a:gsLst>
                  <a:gs pos="0">
                    <a:srgbClr val="996600"/>
                  </a:gs>
                  <a:gs pos="100000">
                    <a:srgbClr val="996600">
                      <a:gamma/>
                      <a:shade val="46275"/>
                      <a:invGamma/>
                      <a:alpha val="0"/>
                    </a:srgbClr>
                  </a:gs>
                </a:gsLst>
                <a:lin ang="5400000" scaled="1"/>
              </a:gradFill>
              <a:ln w="6350" cmpd="sng">
                <a:solidFill>
                  <a:schemeClr val="tx1"/>
                </a:solidFill>
                <a:round/>
                <a:headEnd/>
                <a:tailEnd/>
              </a:ln>
              <a:effectLst/>
            </p:spPr>
            <p:txBody>
              <a:bodyPr/>
              <a:lstStyle/>
              <a:p>
                <a:endParaRPr lang="en-US" sz="2000" dirty="0">
                  <a:solidFill>
                    <a:srgbClr val="000000"/>
                  </a:solidFill>
                  <a:latin typeface="Gill Sans MT"/>
                </a:endParaRPr>
              </a:p>
            </p:txBody>
          </p:sp>
          <p:sp>
            <p:nvSpPr>
              <p:cNvPr id="120843" name="Freeform 11"/>
              <p:cNvSpPr>
                <a:spLocks/>
              </p:cNvSpPr>
              <p:nvPr userDrawn="1"/>
            </p:nvSpPr>
            <p:spPr bwMode="auto">
              <a:xfrm>
                <a:off x="735" y="541"/>
                <a:ext cx="141" cy="50"/>
              </a:xfrm>
              <a:custGeom>
                <a:avLst/>
                <a:gdLst/>
                <a:ahLst/>
                <a:cxnLst>
                  <a:cxn ang="0">
                    <a:pos x="4" y="6"/>
                  </a:cxn>
                  <a:cxn ang="0">
                    <a:pos x="22" y="0"/>
                  </a:cxn>
                  <a:cxn ang="0">
                    <a:pos x="62" y="6"/>
                  </a:cxn>
                  <a:cxn ang="0">
                    <a:pos x="79" y="12"/>
                  </a:cxn>
                  <a:cxn ang="0">
                    <a:pos x="95" y="19"/>
                  </a:cxn>
                  <a:cxn ang="0">
                    <a:pos x="130" y="37"/>
                  </a:cxn>
                  <a:cxn ang="0">
                    <a:pos x="141" y="43"/>
                  </a:cxn>
                  <a:cxn ang="0">
                    <a:pos x="97" y="39"/>
                  </a:cxn>
                  <a:cxn ang="0">
                    <a:pos x="91" y="35"/>
                  </a:cxn>
                  <a:cxn ang="0">
                    <a:pos x="46" y="22"/>
                  </a:cxn>
                  <a:cxn ang="0">
                    <a:pos x="7" y="9"/>
                  </a:cxn>
                  <a:cxn ang="0">
                    <a:pos x="4" y="6"/>
                  </a:cxn>
                </a:cxnLst>
                <a:rect l="0" t="0" r="r" b="b"/>
                <a:pathLst>
                  <a:path w="141" h="50">
                    <a:moveTo>
                      <a:pt x="4" y="6"/>
                    </a:moveTo>
                    <a:cubicBezTo>
                      <a:pt x="10" y="4"/>
                      <a:pt x="16" y="1"/>
                      <a:pt x="22" y="0"/>
                    </a:cubicBezTo>
                    <a:cubicBezTo>
                      <a:pt x="39" y="1"/>
                      <a:pt x="48" y="1"/>
                      <a:pt x="62" y="6"/>
                    </a:cubicBezTo>
                    <a:cubicBezTo>
                      <a:pt x="68" y="8"/>
                      <a:pt x="79" y="12"/>
                      <a:pt x="79" y="12"/>
                    </a:cubicBezTo>
                    <a:cubicBezTo>
                      <a:pt x="83" y="16"/>
                      <a:pt x="89" y="18"/>
                      <a:pt x="95" y="19"/>
                    </a:cubicBezTo>
                    <a:cubicBezTo>
                      <a:pt x="106" y="26"/>
                      <a:pt x="119" y="30"/>
                      <a:pt x="130" y="37"/>
                    </a:cubicBezTo>
                    <a:cubicBezTo>
                      <a:pt x="132" y="42"/>
                      <a:pt x="136" y="42"/>
                      <a:pt x="141" y="43"/>
                    </a:cubicBezTo>
                    <a:cubicBezTo>
                      <a:pt x="127" y="50"/>
                      <a:pt x="110" y="47"/>
                      <a:pt x="97" y="39"/>
                    </a:cubicBezTo>
                    <a:cubicBezTo>
                      <a:pt x="95" y="38"/>
                      <a:pt x="93" y="36"/>
                      <a:pt x="91" y="35"/>
                    </a:cubicBezTo>
                    <a:cubicBezTo>
                      <a:pt x="76" y="30"/>
                      <a:pt x="61" y="26"/>
                      <a:pt x="46" y="22"/>
                    </a:cubicBezTo>
                    <a:cubicBezTo>
                      <a:pt x="33" y="18"/>
                      <a:pt x="21" y="11"/>
                      <a:pt x="7" y="9"/>
                    </a:cubicBezTo>
                    <a:cubicBezTo>
                      <a:pt x="0" y="4"/>
                      <a:pt x="11" y="6"/>
                      <a:pt x="4" y="6"/>
                    </a:cubicBezTo>
                    <a:close/>
                  </a:path>
                </a:pathLst>
              </a:custGeom>
              <a:gradFill rotWithShape="1">
                <a:gsLst>
                  <a:gs pos="0">
                    <a:srgbClr val="996600"/>
                  </a:gs>
                  <a:gs pos="100000">
                    <a:srgbClr val="996600">
                      <a:gamma/>
                      <a:shade val="46275"/>
                      <a:invGamma/>
                      <a:alpha val="0"/>
                    </a:srgbClr>
                  </a:gs>
                </a:gsLst>
                <a:lin ang="5400000" scaled="1"/>
              </a:gradFill>
              <a:ln w="9525" cmpd="sng">
                <a:solidFill>
                  <a:schemeClr val="tx1"/>
                </a:solidFill>
                <a:round/>
                <a:headEnd/>
                <a:tailEnd/>
              </a:ln>
              <a:effectLst/>
            </p:spPr>
            <p:txBody>
              <a:bodyPr/>
              <a:lstStyle/>
              <a:p>
                <a:endParaRPr lang="en-US" sz="2000" dirty="0">
                  <a:solidFill>
                    <a:srgbClr val="000000"/>
                  </a:solidFill>
                  <a:latin typeface="Gill Sans MT"/>
                </a:endParaRPr>
              </a:p>
            </p:txBody>
          </p:sp>
        </p:grpSp>
        <p:sp>
          <p:nvSpPr>
            <p:cNvPr id="120845" name="Rectangle 13"/>
            <p:cNvSpPr>
              <a:spLocks noChangeArrowheads="1"/>
            </p:cNvSpPr>
            <p:nvPr userDrawn="1"/>
          </p:nvSpPr>
          <p:spPr bwMode="auto">
            <a:xfrm>
              <a:off x="432" y="384"/>
              <a:ext cx="192" cy="48"/>
            </a:xfrm>
            <a:prstGeom prst="rect">
              <a:avLst/>
            </a:prstGeom>
            <a:solidFill>
              <a:schemeClr val="bg1"/>
            </a:solidFill>
            <a:ln w="9525">
              <a:noFill/>
              <a:miter lim="800000"/>
              <a:headEnd/>
              <a:tailEnd/>
            </a:ln>
            <a:effectLst/>
          </p:spPr>
          <p:txBody>
            <a:bodyPr wrap="none" anchor="ctr"/>
            <a:lstStyle/>
            <a:p>
              <a:endParaRPr lang="en-US" sz="2000" dirty="0">
                <a:solidFill>
                  <a:srgbClr val="000000"/>
                </a:solidFill>
                <a:latin typeface="Gill Sans MT"/>
              </a:endParaRPr>
            </a:p>
          </p:txBody>
        </p:sp>
      </p:grpSp>
      <p:sp>
        <p:nvSpPr>
          <p:cNvPr id="120840" name="AutoShape 8"/>
          <p:cNvSpPr>
            <a:spLocks noChangeArrowheads="1"/>
          </p:cNvSpPr>
          <p:nvPr userDrawn="1"/>
        </p:nvSpPr>
        <p:spPr bwMode="auto">
          <a:xfrm>
            <a:off x="914400" y="76200"/>
            <a:ext cx="8153400" cy="762000"/>
          </a:xfrm>
          <a:prstGeom prst="roundRect">
            <a:avLst>
              <a:gd name="adj" fmla="val 16667"/>
            </a:avLst>
          </a:prstGeom>
          <a:solidFill>
            <a:srgbClr val="99CCFF"/>
          </a:solidFill>
          <a:ln w="9525">
            <a:solidFill>
              <a:schemeClr val="tx1"/>
            </a:solidFill>
            <a:round/>
            <a:headEnd/>
            <a:tailEnd/>
          </a:ln>
          <a:effectLst/>
        </p:spPr>
        <p:txBody>
          <a:bodyPr wrap="none" anchor="ctr"/>
          <a:lstStyle/>
          <a:p>
            <a:endParaRPr lang="en-US" sz="2000" dirty="0">
              <a:solidFill>
                <a:srgbClr val="000000"/>
              </a:solidFill>
              <a:latin typeface="Gill Sans MT"/>
            </a:endParaRPr>
          </a:p>
        </p:txBody>
      </p:sp>
      <p:sp>
        <p:nvSpPr>
          <p:cNvPr id="120834" name="Rectangle 2"/>
          <p:cNvSpPr>
            <a:spLocks noGrp="1" noChangeArrowheads="1"/>
          </p:cNvSpPr>
          <p:nvPr>
            <p:ph type="title"/>
          </p:nvPr>
        </p:nvSpPr>
        <p:spPr bwMode="auto">
          <a:xfrm>
            <a:off x="914400" y="-152400"/>
            <a:ext cx="8153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20835" name="Rectangle 3"/>
          <p:cNvSpPr>
            <a:spLocks noGrp="1" noChangeArrowheads="1"/>
          </p:cNvSpPr>
          <p:nvPr>
            <p:ph type="body" idx="1"/>
          </p:nvPr>
        </p:nvSpPr>
        <p:spPr bwMode="auto">
          <a:xfrm>
            <a:off x="685800" y="1524000"/>
            <a:ext cx="7772400" cy="4800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 bg1="lt1" tx1="dk1" bg2="lt2" tx2="dk2" accent1="accent1" accent2="accent2" accent3="accent3" accent4="accent4" accent5="accent5" accent6="accent6" hlink="hlink" folHlink="folHlink"/>
  <p:sldLayoutIdLst>
    <p:sldLayoutId id="2147484145" r:id="rId1"/>
  </p:sldLayoutIdLst>
  <p:txStyles>
    <p:titleStyle>
      <a:lvl1pPr algn="ctr" rtl="0" fontAlgn="base">
        <a:spcBef>
          <a:spcPct val="0"/>
        </a:spcBef>
        <a:spcAft>
          <a:spcPct val="0"/>
        </a:spcAft>
        <a:defRPr sz="2400">
          <a:solidFill>
            <a:schemeClr val="tx2"/>
          </a:solidFill>
          <a:latin typeface="Gill Sans MT"/>
          <a:ea typeface="+mj-ea"/>
          <a:cs typeface="+mj-cs"/>
        </a:defRPr>
      </a:lvl1pPr>
      <a:lvl2pPr algn="ctr" rtl="0" fontAlgn="base">
        <a:spcBef>
          <a:spcPct val="0"/>
        </a:spcBef>
        <a:spcAft>
          <a:spcPct val="0"/>
        </a:spcAft>
        <a:defRPr sz="2400">
          <a:solidFill>
            <a:schemeClr val="tx2"/>
          </a:solidFill>
          <a:latin typeface="Arial Rounded MT Bold" pitchFamily="34" charset="0"/>
        </a:defRPr>
      </a:lvl2pPr>
      <a:lvl3pPr algn="ctr" rtl="0" fontAlgn="base">
        <a:spcBef>
          <a:spcPct val="0"/>
        </a:spcBef>
        <a:spcAft>
          <a:spcPct val="0"/>
        </a:spcAft>
        <a:defRPr sz="2400">
          <a:solidFill>
            <a:schemeClr val="tx2"/>
          </a:solidFill>
          <a:latin typeface="Arial Rounded MT Bold" pitchFamily="34" charset="0"/>
        </a:defRPr>
      </a:lvl3pPr>
      <a:lvl4pPr algn="ctr" rtl="0" fontAlgn="base">
        <a:spcBef>
          <a:spcPct val="0"/>
        </a:spcBef>
        <a:spcAft>
          <a:spcPct val="0"/>
        </a:spcAft>
        <a:defRPr sz="2400">
          <a:solidFill>
            <a:schemeClr val="tx2"/>
          </a:solidFill>
          <a:latin typeface="Arial Rounded MT Bold" pitchFamily="34" charset="0"/>
        </a:defRPr>
      </a:lvl4pPr>
      <a:lvl5pPr algn="ctr" rtl="0" fontAlgn="base">
        <a:spcBef>
          <a:spcPct val="0"/>
        </a:spcBef>
        <a:spcAft>
          <a:spcPct val="0"/>
        </a:spcAft>
        <a:defRPr sz="2400">
          <a:solidFill>
            <a:schemeClr val="tx2"/>
          </a:solidFill>
          <a:latin typeface="Arial Rounded MT Bold" pitchFamily="34" charset="0"/>
        </a:defRPr>
      </a:lvl5pPr>
      <a:lvl6pPr marL="457200" algn="ctr" rtl="0" fontAlgn="base">
        <a:spcBef>
          <a:spcPct val="0"/>
        </a:spcBef>
        <a:spcAft>
          <a:spcPct val="0"/>
        </a:spcAft>
        <a:defRPr sz="2400">
          <a:solidFill>
            <a:schemeClr val="tx2"/>
          </a:solidFill>
          <a:latin typeface="Arial Rounded MT Bold" pitchFamily="34" charset="0"/>
        </a:defRPr>
      </a:lvl6pPr>
      <a:lvl7pPr marL="914400" algn="ctr" rtl="0" fontAlgn="base">
        <a:spcBef>
          <a:spcPct val="0"/>
        </a:spcBef>
        <a:spcAft>
          <a:spcPct val="0"/>
        </a:spcAft>
        <a:defRPr sz="2400">
          <a:solidFill>
            <a:schemeClr val="tx2"/>
          </a:solidFill>
          <a:latin typeface="Arial Rounded MT Bold" pitchFamily="34" charset="0"/>
        </a:defRPr>
      </a:lvl7pPr>
      <a:lvl8pPr marL="1371600" algn="ctr" rtl="0" fontAlgn="base">
        <a:spcBef>
          <a:spcPct val="0"/>
        </a:spcBef>
        <a:spcAft>
          <a:spcPct val="0"/>
        </a:spcAft>
        <a:defRPr sz="2400">
          <a:solidFill>
            <a:schemeClr val="tx2"/>
          </a:solidFill>
          <a:latin typeface="Arial Rounded MT Bold" pitchFamily="34" charset="0"/>
        </a:defRPr>
      </a:lvl8pPr>
      <a:lvl9pPr marL="1828800" algn="ctr" rtl="0" fontAlgn="base">
        <a:spcBef>
          <a:spcPct val="0"/>
        </a:spcBef>
        <a:spcAft>
          <a:spcPct val="0"/>
        </a:spcAft>
        <a:defRPr sz="2400">
          <a:solidFill>
            <a:schemeClr val="tx2"/>
          </a:solidFill>
          <a:latin typeface="Arial Rounded MT Bold" pitchFamily="34" charset="0"/>
        </a:defRPr>
      </a:lvl9pPr>
    </p:titleStyle>
    <p:bodyStyle>
      <a:lvl1pPr marL="342900" indent="-342900" algn="l" rtl="0" fontAlgn="base">
        <a:lnSpc>
          <a:spcPct val="115000"/>
        </a:lnSpc>
        <a:spcBef>
          <a:spcPct val="50000"/>
        </a:spcBef>
        <a:spcAft>
          <a:spcPct val="0"/>
        </a:spcAft>
        <a:buChar char="•"/>
        <a:defRPr sz="2000">
          <a:solidFill>
            <a:schemeClr val="tx1"/>
          </a:solidFill>
          <a:latin typeface="Gill Sans MT"/>
          <a:ea typeface="+mn-ea"/>
          <a:cs typeface="+mn-cs"/>
        </a:defRPr>
      </a:lvl1pPr>
      <a:lvl2pPr marL="742950" indent="-285750" algn="l" rtl="0" fontAlgn="base">
        <a:lnSpc>
          <a:spcPct val="115000"/>
        </a:lnSpc>
        <a:spcBef>
          <a:spcPct val="50000"/>
        </a:spcBef>
        <a:spcAft>
          <a:spcPct val="0"/>
        </a:spcAft>
        <a:buChar char="–"/>
        <a:defRPr sz="2000">
          <a:solidFill>
            <a:schemeClr val="accent2"/>
          </a:solidFill>
          <a:latin typeface="Gill Sans MT"/>
        </a:defRPr>
      </a:lvl2pPr>
      <a:lvl3pPr marL="1143000" indent="-228600" algn="l" rtl="0" fontAlgn="base">
        <a:lnSpc>
          <a:spcPct val="115000"/>
        </a:lnSpc>
        <a:spcBef>
          <a:spcPct val="50000"/>
        </a:spcBef>
        <a:spcAft>
          <a:spcPct val="0"/>
        </a:spcAft>
        <a:buChar char="•"/>
        <a:defRPr sz="2000">
          <a:solidFill>
            <a:schemeClr val="tx1"/>
          </a:solidFill>
          <a:latin typeface="Gill Sans MT"/>
        </a:defRPr>
      </a:lvl3pPr>
      <a:lvl4pPr marL="1600200" indent="-228600" algn="l" rtl="0" fontAlgn="base">
        <a:lnSpc>
          <a:spcPct val="115000"/>
        </a:lnSpc>
        <a:spcBef>
          <a:spcPct val="50000"/>
        </a:spcBef>
        <a:spcAft>
          <a:spcPct val="0"/>
        </a:spcAft>
        <a:defRPr>
          <a:solidFill>
            <a:schemeClr val="tx1"/>
          </a:solidFill>
          <a:latin typeface="Gill Sans MT"/>
        </a:defRPr>
      </a:lvl4pPr>
      <a:lvl5pPr marL="2057400" indent="-228600" algn="l" rtl="0" fontAlgn="base">
        <a:lnSpc>
          <a:spcPct val="115000"/>
        </a:lnSpc>
        <a:spcBef>
          <a:spcPct val="50000"/>
        </a:spcBef>
        <a:spcAft>
          <a:spcPct val="0"/>
        </a:spcAft>
        <a:buChar char="»"/>
        <a:defRPr>
          <a:solidFill>
            <a:schemeClr val="tx1"/>
          </a:solidFill>
          <a:latin typeface="Gill Sans MT"/>
        </a:defRPr>
      </a:lvl5pPr>
      <a:lvl6pPr marL="2514600" indent="-228600" algn="l" rtl="0" fontAlgn="base">
        <a:lnSpc>
          <a:spcPct val="115000"/>
        </a:lnSpc>
        <a:spcBef>
          <a:spcPct val="50000"/>
        </a:spcBef>
        <a:spcAft>
          <a:spcPct val="0"/>
        </a:spcAft>
        <a:buChar char="»"/>
        <a:defRPr>
          <a:solidFill>
            <a:schemeClr val="tx1"/>
          </a:solidFill>
          <a:latin typeface="+mn-lt"/>
        </a:defRPr>
      </a:lvl6pPr>
      <a:lvl7pPr marL="2971800" indent="-228600" algn="l" rtl="0" fontAlgn="base">
        <a:lnSpc>
          <a:spcPct val="115000"/>
        </a:lnSpc>
        <a:spcBef>
          <a:spcPct val="50000"/>
        </a:spcBef>
        <a:spcAft>
          <a:spcPct val="0"/>
        </a:spcAft>
        <a:buChar char="»"/>
        <a:defRPr>
          <a:solidFill>
            <a:schemeClr val="tx1"/>
          </a:solidFill>
          <a:latin typeface="+mn-lt"/>
        </a:defRPr>
      </a:lvl7pPr>
      <a:lvl8pPr marL="3429000" indent="-228600" algn="l" rtl="0" fontAlgn="base">
        <a:lnSpc>
          <a:spcPct val="115000"/>
        </a:lnSpc>
        <a:spcBef>
          <a:spcPct val="50000"/>
        </a:spcBef>
        <a:spcAft>
          <a:spcPct val="0"/>
        </a:spcAft>
        <a:buChar char="»"/>
        <a:defRPr>
          <a:solidFill>
            <a:schemeClr val="tx1"/>
          </a:solidFill>
          <a:latin typeface="+mn-lt"/>
        </a:defRPr>
      </a:lvl8pPr>
      <a:lvl9pPr marL="3886200" indent="-228600" algn="l" rtl="0" fontAlgn="base">
        <a:lnSpc>
          <a:spcPct val="115000"/>
        </a:lnSpc>
        <a:spcBef>
          <a:spcPct val="5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4"/>
          <p:cNvGrpSpPr>
            <a:grpSpLocks/>
          </p:cNvGrpSpPr>
          <p:nvPr/>
        </p:nvGrpSpPr>
        <p:grpSpPr bwMode="auto">
          <a:xfrm>
            <a:off x="17463" y="53975"/>
            <a:ext cx="1752600" cy="1143000"/>
            <a:chOff x="0" y="48"/>
            <a:chExt cx="1104" cy="720"/>
          </a:xfrm>
        </p:grpSpPr>
        <p:grpSp>
          <p:nvGrpSpPr>
            <p:cNvPr id="3" name="Group 12"/>
            <p:cNvGrpSpPr>
              <a:grpSpLocks/>
            </p:cNvGrpSpPr>
            <p:nvPr userDrawn="1"/>
          </p:nvGrpSpPr>
          <p:grpSpPr bwMode="auto">
            <a:xfrm>
              <a:off x="0" y="48"/>
              <a:ext cx="1104" cy="720"/>
              <a:chOff x="0" y="0"/>
              <a:chExt cx="1104" cy="720"/>
            </a:xfrm>
          </p:grpSpPr>
          <p:grpSp>
            <p:nvGrpSpPr>
              <p:cNvPr id="4" name="Group 6"/>
              <p:cNvGrpSpPr>
                <a:grpSpLocks/>
              </p:cNvGrpSpPr>
              <p:nvPr userDrawn="1"/>
            </p:nvGrpSpPr>
            <p:grpSpPr bwMode="auto">
              <a:xfrm>
                <a:off x="0" y="0"/>
                <a:ext cx="1104" cy="720"/>
                <a:chOff x="1344" y="1776"/>
                <a:chExt cx="3408" cy="1392"/>
              </a:xfrm>
            </p:grpSpPr>
            <p:pic>
              <p:nvPicPr>
                <p:cNvPr id="120836"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rcRect l="16667" t="28572" r="13725" b="25397"/>
                <a:stretch>
                  <a:fillRect/>
                </a:stretch>
              </p:blipFill>
              <p:spPr bwMode="auto">
                <a:xfrm>
                  <a:off x="1344" y="1776"/>
                  <a:ext cx="3408" cy="1392"/>
                </a:xfrm>
                <a:prstGeom prst="rect">
                  <a:avLst/>
                </a:prstGeom>
                <a:noFill/>
                <a:ln w="9525">
                  <a:noFill/>
                  <a:miter lim="800000"/>
                  <a:headEnd/>
                  <a:tailEnd/>
                </a:ln>
                <a:effectLst/>
              </p:spPr>
            </p:pic>
            <p:sp>
              <p:nvSpPr>
                <p:cNvPr id="120837" name="Rectangle 5"/>
                <p:cNvSpPr>
                  <a:spLocks noChangeArrowheads="1"/>
                </p:cNvSpPr>
                <p:nvPr userDrawn="1"/>
              </p:nvSpPr>
              <p:spPr bwMode="auto">
                <a:xfrm>
                  <a:off x="3120" y="1920"/>
                  <a:ext cx="1296" cy="384"/>
                </a:xfrm>
                <a:prstGeom prst="rect">
                  <a:avLst/>
                </a:prstGeom>
                <a:solidFill>
                  <a:schemeClr val="bg1"/>
                </a:solidFill>
                <a:ln w="9525">
                  <a:noFill/>
                  <a:miter lim="800000"/>
                  <a:headEnd/>
                  <a:tailEnd/>
                </a:ln>
                <a:effectLst/>
              </p:spPr>
              <p:txBody>
                <a:bodyPr wrap="none" anchor="ctr"/>
                <a:lstStyle/>
                <a:p>
                  <a:pPr defTabSz="914021">
                    <a:lnSpc>
                      <a:spcPct val="120000"/>
                    </a:lnSpc>
                  </a:pPr>
                  <a:endParaRPr lang="en-US" sz="2000" dirty="0">
                    <a:solidFill>
                      <a:srgbClr val="000000"/>
                    </a:solidFill>
                    <a:latin typeface="Gill Sans MT"/>
                  </a:endParaRPr>
                </a:p>
              </p:txBody>
            </p:sp>
          </p:grpSp>
          <p:sp>
            <p:nvSpPr>
              <p:cNvPr id="120842" name="Freeform 10"/>
              <p:cNvSpPr>
                <a:spLocks/>
              </p:cNvSpPr>
              <p:nvPr userDrawn="1"/>
            </p:nvSpPr>
            <p:spPr bwMode="auto">
              <a:xfrm>
                <a:off x="14" y="96"/>
                <a:ext cx="536" cy="417"/>
              </a:xfrm>
              <a:custGeom>
                <a:avLst/>
                <a:gdLst/>
                <a:ahLst/>
                <a:cxnLst>
                  <a:cxn ang="0">
                    <a:pos x="16" y="21"/>
                  </a:cxn>
                  <a:cxn ang="0">
                    <a:pos x="38" y="3"/>
                  </a:cxn>
                  <a:cxn ang="0">
                    <a:pos x="100" y="20"/>
                  </a:cxn>
                  <a:cxn ang="0">
                    <a:pos x="129" y="14"/>
                  </a:cxn>
                  <a:cxn ang="0">
                    <a:pos x="153" y="0"/>
                  </a:cxn>
                  <a:cxn ang="0">
                    <a:pos x="155" y="3"/>
                  </a:cxn>
                  <a:cxn ang="0">
                    <a:pos x="158" y="5"/>
                  </a:cxn>
                  <a:cxn ang="0">
                    <a:pos x="171" y="31"/>
                  </a:cxn>
                  <a:cxn ang="0">
                    <a:pos x="177" y="42"/>
                  </a:cxn>
                  <a:cxn ang="0">
                    <a:pos x="183" y="50"/>
                  </a:cxn>
                  <a:cxn ang="0">
                    <a:pos x="185" y="57"/>
                  </a:cxn>
                  <a:cxn ang="0">
                    <a:pos x="194" y="63"/>
                  </a:cxn>
                  <a:cxn ang="0">
                    <a:pos x="207" y="80"/>
                  </a:cxn>
                  <a:cxn ang="0">
                    <a:pos x="218" y="89"/>
                  </a:cxn>
                  <a:cxn ang="0">
                    <a:pos x="236" y="108"/>
                  </a:cxn>
                  <a:cxn ang="0">
                    <a:pos x="248" y="115"/>
                  </a:cxn>
                  <a:cxn ang="0">
                    <a:pos x="266" y="140"/>
                  </a:cxn>
                  <a:cxn ang="0">
                    <a:pos x="278" y="151"/>
                  </a:cxn>
                  <a:cxn ang="0">
                    <a:pos x="290" y="167"/>
                  </a:cxn>
                  <a:cxn ang="0">
                    <a:pos x="296" y="171"/>
                  </a:cxn>
                  <a:cxn ang="0">
                    <a:pos x="320" y="194"/>
                  </a:cxn>
                  <a:cxn ang="0">
                    <a:pos x="333" y="210"/>
                  </a:cxn>
                  <a:cxn ang="0">
                    <a:pos x="351" y="228"/>
                  </a:cxn>
                  <a:cxn ang="0">
                    <a:pos x="362" y="242"/>
                  </a:cxn>
                  <a:cxn ang="0">
                    <a:pos x="371" y="260"/>
                  </a:cxn>
                  <a:cxn ang="0">
                    <a:pos x="381" y="277"/>
                  </a:cxn>
                  <a:cxn ang="0">
                    <a:pos x="392" y="287"/>
                  </a:cxn>
                  <a:cxn ang="0">
                    <a:pos x="399" y="295"/>
                  </a:cxn>
                  <a:cxn ang="0">
                    <a:pos x="410" y="309"/>
                  </a:cxn>
                  <a:cxn ang="0">
                    <a:pos x="446" y="344"/>
                  </a:cxn>
                  <a:cxn ang="0">
                    <a:pos x="471" y="363"/>
                  </a:cxn>
                  <a:cxn ang="0">
                    <a:pos x="485" y="374"/>
                  </a:cxn>
                  <a:cxn ang="0">
                    <a:pos x="494" y="379"/>
                  </a:cxn>
                  <a:cxn ang="0">
                    <a:pos x="506" y="387"/>
                  </a:cxn>
                  <a:cxn ang="0">
                    <a:pos x="518" y="393"/>
                  </a:cxn>
                  <a:cxn ang="0">
                    <a:pos x="525" y="402"/>
                  </a:cxn>
                  <a:cxn ang="0">
                    <a:pos x="530" y="409"/>
                  </a:cxn>
                  <a:cxn ang="0">
                    <a:pos x="536" y="413"/>
                  </a:cxn>
                  <a:cxn ang="0">
                    <a:pos x="519" y="413"/>
                  </a:cxn>
                  <a:cxn ang="0">
                    <a:pos x="498" y="402"/>
                  </a:cxn>
                  <a:cxn ang="0">
                    <a:pos x="483" y="395"/>
                  </a:cxn>
                  <a:cxn ang="0">
                    <a:pos x="464" y="387"/>
                  </a:cxn>
                  <a:cxn ang="0">
                    <a:pos x="455" y="384"/>
                  </a:cxn>
                  <a:cxn ang="0">
                    <a:pos x="426" y="372"/>
                  </a:cxn>
                  <a:cxn ang="0">
                    <a:pos x="414" y="366"/>
                  </a:cxn>
                  <a:cxn ang="0">
                    <a:pos x="388" y="361"/>
                  </a:cxn>
                  <a:cxn ang="0">
                    <a:pos x="360" y="355"/>
                  </a:cxn>
                  <a:cxn ang="0">
                    <a:pos x="346" y="353"/>
                  </a:cxn>
                  <a:cxn ang="0">
                    <a:pos x="272" y="345"/>
                  </a:cxn>
                  <a:cxn ang="0">
                    <a:pos x="191" y="336"/>
                  </a:cxn>
                  <a:cxn ang="0">
                    <a:pos x="134" y="330"/>
                  </a:cxn>
                  <a:cxn ang="0">
                    <a:pos x="96" y="325"/>
                  </a:cxn>
                  <a:cxn ang="0">
                    <a:pos x="48" y="320"/>
                  </a:cxn>
                  <a:cxn ang="0">
                    <a:pos x="10" y="318"/>
                  </a:cxn>
                  <a:cxn ang="0">
                    <a:pos x="9" y="306"/>
                  </a:cxn>
                  <a:cxn ang="0">
                    <a:pos x="0" y="282"/>
                  </a:cxn>
                  <a:cxn ang="0">
                    <a:pos x="8" y="259"/>
                  </a:cxn>
                  <a:cxn ang="0">
                    <a:pos x="15" y="126"/>
                  </a:cxn>
                  <a:cxn ang="0">
                    <a:pos x="16" y="45"/>
                  </a:cxn>
                  <a:cxn ang="0">
                    <a:pos x="16" y="21"/>
                  </a:cxn>
                </a:cxnLst>
                <a:rect l="0" t="0" r="r" b="b"/>
                <a:pathLst>
                  <a:path w="536" h="417">
                    <a:moveTo>
                      <a:pt x="16" y="21"/>
                    </a:moveTo>
                    <a:cubicBezTo>
                      <a:pt x="20" y="9"/>
                      <a:pt x="28" y="7"/>
                      <a:pt x="38" y="3"/>
                    </a:cubicBezTo>
                    <a:cubicBezTo>
                      <a:pt x="61" y="6"/>
                      <a:pt x="76" y="18"/>
                      <a:pt x="100" y="20"/>
                    </a:cubicBezTo>
                    <a:cubicBezTo>
                      <a:pt x="119" y="19"/>
                      <a:pt x="115" y="16"/>
                      <a:pt x="129" y="14"/>
                    </a:cubicBezTo>
                    <a:cubicBezTo>
                      <a:pt x="139" y="11"/>
                      <a:pt x="145" y="6"/>
                      <a:pt x="153" y="0"/>
                    </a:cubicBezTo>
                    <a:cubicBezTo>
                      <a:pt x="154" y="1"/>
                      <a:pt x="154" y="2"/>
                      <a:pt x="155" y="3"/>
                    </a:cubicBezTo>
                    <a:cubicBezTo>
                      <a:pt x="156" y="4"/>
                      <a:pt x="157" y="4"/>
                      <a:pt x="158" y="5"/>
                    </a:cubicBezTo>
                    <a:cubicBezTo>
                      <a:pt x="164" y="13"/>
                      <a:pt x="163" y="25"/>
                      <a:pt x="171" y="31"/>
                    </a:cubicBezTo>
                    <a:cubicBezTo>
                      <a:pt x="172" y="36"/>
                      <a:pt x="172" y="40"/>
                      <a:pt x="177" y="42"/>
                    </a:cubicBezTo>
                    <a:cubicBezTo>
                      <a:pt x="179" y="46"/>
                      <a:pt x="179" y="48"/>
                      <a:pt x="183" y="50"/>
                    </a:cubicBezTo>
                    <a:lnTo>
                      <a:pt x="185" y="57"/>
                    </a:lnTo>
                    <a:cubicBezTo>
                      <a:pt x="188" y="60"/>
                      <a:pt x="194" y="63"/>
                      <a:pt x="194" y="63"/>
                    </a:cubicBezTo>
                    <a:cubicBezTo>
                      <a:pt x="196" y="69"/>
                      <a:pt x="202" y="76"/>
                      <a:pt x="207" y="80"/>
                    </a:cubicBezTo>
                    <a:cubicBezTo>
                      <a:pt x="209" y="84"/>
                      <a:pt x="214" y="86"/>
                      <a:pt x="218" y="89"/>
                    </a:cubicBezTo>
                    <a:cubicBezTo>
                      <a:pt x="223" y="96"/>
                      <a:pt x="227" y="106"/>
                      <a:pt x="236" y="108"/>
                    </a:cubicBezTo>
                    <a:cubicBezTo>
                      <a:pt x="240" y="111"/>
                      <a:pt x="244" y="114"/>
                      <a:pt x="248" y="115"/>
                    </a:cubicBezTo>
                    <a:cubicBezTo>
                      <a:pt x="250" y="124"/>
                      <a:pt x="257" y="137"/>
                      <a:pt x="266" y="140"/>
                    </a:cubicBezTo>
                    <a:cubicBezTo>
                      <a:pt x="269" y="144"/>
                      <a:pt x="274" y="149"/>
                      <a:pt x="278" y="151"/>
                    </a:cubicBezTo>
                    <a:cubicBezTo>
                      <a:pt x="282" y="157"/>
                      <a:pt x="286" y="161"/>
                      <a:pt x="290" y="167"/>
                    </a:cubicBezTo>
                    <a:cubicBezTo>
                      <a:pt x="291" y="169"/>
                      <a:pt x="296" y="171"/>
                      <a:pt x="296" y="171"/>
                    </a:cubicBezTo>
                    <a:cubicBezTo>
                      <a:pt x="299" y="176"/>
                      <a:pt x="315" y="192"/>
                      <a:pt x="320" y="194"/>
                    </a:cubicBezTo>
                    <a:cubicBezTo>
                      <a:pt x="322" y="200"/>
                      <a:pt x="327" y="208"/>
                      <a:pt x="333" y="210"/>
                    </a:cubicBezTo>
                    <a:cubicBezTo>
                      <a:pt x="336" y="215"/>
                      <a:pt x="345" y="226"/>
                      <a:pt x="351" y="228"/>
                    </a:cubicBezTo>
                    <a:cubicBezTo>
                      <a:pt x="354" y="232"/>
                      <a:pt x="358" y="239"/>
                      <a:pt x="362" y="242"/>
                    </a:cubicBezTo>
                    <a:cubicBezTo>
                      <a:pt x="364" y="249"/>
                      <a:pt x="365" y="256"/>
                      <a:pt x="371" y="260"/>
                    </a:cubicBezTo>
                    <a:cubicBezTo>
                      <a:pt x="373" y="265"/>
                      <a:pt x="377" y="274"/>
                      <a:pt x="381" y="277"/>
                    </a:cubicBezTo>
                    <a:cubicBezTo>
                      <a:pt x="382" y="282"/>
                      <a:pt x="392" y="287"/>
                      <a:pt x="392" y="287"/>
                    </a:cubicBezTo>
                    <a:cubicBezTo>
                      <a:pt x="397" y="294"/>
                      <a:pt x="394" y="292"/>
                      <a:pt x="399" y="295"/>
                    </a:cubicBezTo>
                    <a:cubicBezTo>
                      <a:pt x="401" y="301"/>
                      <a:pt x="404" y="307"/>
                      <a:pt x="410" y="309"/>
                    </a:cubicBezTo>
                    <a:cubicBezTo>
                      <a:pt x="421" y="320"/>
                      <a:pt x="430" y="339"/>
                      <a:pt x="446" y="344"/>
                    </a:cubicBezTo>
                    <a:cubicBezTo>
                      <a:pt x="452" y="353"/>
                      <a:pt x="460" y="359"/>
                      <a:pt x="471" y="363"/>
                    </a:cubicBezTo>
                    <a:cubicBezTo>
                      <a:pt x="474" y="367"/>
                      <a:pt x="480" y="371"/>
                      <a:pt x="485" y="374"/>
                    </a:cubicBezTo>
                    <a:cubicBezTo>
                      <a:pt x="488" y="376"/>
                      <a:pt x="494" y="379"/>
                      <a:pt x="494" y="379"/>
                    </a:cubicBezTo>
                    <a:cubicBezTo>
                      <a:pt x="496" y="383"/>
                      <a:pt x="506" y="387"/>
                      <a:pt x="506" y="387"/>
                    </a:cubicBezTo>
                    <a:cubicBezTo>
                      <a:pt x="509" y="390"/>
                      <a:pt x="518" y="393"/>
                      <a:pt x="518" y="393"/>
                    </a:cubicBezTo>
                    <a:cubicBezTo>
                      <a:pt x="523" y="400"/>
                      <a:pt x="520" y="397"/>
                      <a:pt x="525" y="402"/>
                    </a:cubicBezTo>
                    <a:cubicBezTo>
                      <a:pt x="528" y="412"/>
                      <a:pt x="525" y="406"/>
                      <a:pt x="530" y="409"/>
                    </a:cubicBezTo>
                    <a:cubicBezTo>
                      <a:pt x="532" y="410"/>
                      <a:pt x="536" y="413"/>
                      <a:pt x="536" y="413"/>
                    </a:cubicBezTo>
                    <a:cubicBezTo>
                      <a:pt x="531" y="417"/>
                      <a:pt x="525" y="415"/>
                      <a:pt x="519" y="413"/>
                    </a:cubicBezTo>
                    <a:cubicBezTo>
                      <a:pt x="517" y="407"/>
                      <a:pt x="503" y="406"/>
                      <a:pt x="498" y="402"/>
                    </a:cubicBezTo>
                    <a:cubicBezTo>
                      <a:pt x="495" y="397"/>
                      <a:pt x="488" y="396"/>
                      <a:pt x="483" y="395"/>
                    </a:cubicBezTo>
                    <a:cubicBezTo>
                      <a:pt x="477" y="392"/>
                      <a:pt x="470" y="390"/>
                      <a:pt x="464" y="387"/>
                    </a:cubicBezTo>
                    <a:cubicBezTo>
                      <a:pt x="461" y="386"/>
                      <a:pt x="455" y="384"/>
                      <a:pt x="455" y="384"/>
                    </a:cubicBezTo>
                    <a:cubicBezTo>
                      <a:pt x="450" y="376"/>
                      <a:pt x="434" y="374"/>
                      <a:pt x="426" y="372"/>
                    </a:cubicBezTo>
                    <a:cubicBezTo>
                      <a:pt x="422" y="371"/>
                      <a:pt x="418" y="368"/>
                      <a:pt x="414" y="366"/>
                    </a:cubicBezTo>
                    <a:cubicBezTo>
                      <a:pt x="406" y="362"/>
                      <a:pt x="396" y="362"/>
                      <a:pt x="388" y="361"/>
                    </a:cubicBezTo>
                    <a:cubicBezTo>
                      <a:pt x="379" y="359"/>
                      <a:pt x="370" y="356"/>
                      <a:pt x="360" y="355"/>
                    </a:cubicBezTo>
                    <a:cubicBezTo>
                      <a:pt x="355" y="354"/>
                      <a:pt x="346" y="353"/>
                      <a:pt x="346" y="353"/>
                    </a:cubicBezTo>
                    <a:cubicBezTo>
                      <a:pt x="323" y="345"/>
                      <a:pt x="296" y="347"/>
                      <a:pt x="272" y="345"/>
                    </a:cubicBezTo>
                    <a:cubicBezTo>
                      <a:pt x="245" y="336"/>
                      <a:pt x="220" y="337"/>
                      <a:pt x="191" y="336"/>
                    </a:cubicBezTo>
                    <a:cubicBezTo>
                      <a:pt x="172" y="334"/>
                      <a:pt x="153" y="333"/>
                      <a:pt x="134" y="330"/>
                    </a:cubicBezTo>
                    <a:cubicBezTo>
                      <a:pt x="120" y="325"/>
                      <a:pt x="113" y="326"/>
                      <a:pt x="96" y="325"/>
                    </a:cubicBezTo>
                    <a:cubicBezTo>
                      <a:pt x="80" y="323"/>
                      <a:pt x="64" y="322"/>
                      <a:pt x="48" y="320"/>
                    </a:cubicBezTo>
                    <a:cubicBezTo>
                      <a:pt x="36" y="316"/>
                      <a:pt x="22" y="322"/>
                      <a:pt x="10" y="318"/>
                    </a:cubicBezTo>
                    <a:cubicBezTo>
                      <a:pt x="6" y="317"/>
                      <a:pt x="10" y="310"/>
                      <a:pt x="9" y="306"/>
                    </a:cubicBezTo>
                    <a:cubicBezTo>
                      <a:pt x="8" y="299"/>
                      <a:pt x="4" y="288"/>
                      <a:pt x="0" y="282"/>
                    </a:cubicBezTo>
                    <a:cubicBezTo>
                      <a:pt x="2" y="274"/>
                      <a:pt x="6" y="267"/>
                      <a:pt x="8" y="259"/>
                    </a:cubicBezTo>
                    <a:cubicBezTo>
                      <a:pt x="9" y="215"/>
                      <a:pt x="8" y="170"/>
                      <a:pt x="15" y="126"/>
                    </a:cubicBezTo>
                    <a:cubicBezTo>
                      <a:pt x="15" y="99"/>
                      <a:pt x="16" y="72"/>
                      <a:pt x="16" y="45"/>
                    </a:cubicBezTo>
                    <a:cubicBezTo>
                      <a:pt x="16" y="20"/>
                      <a:pt x="11" y="11"/>
                      <a:pt x="16" y="21"/>
                    </a:cubicBezTo>
                    <a:close/>
                  </a:path>
                </a:pathLst>
              </a:custGeom>
              <a:gradFill rotWithShape="1">
                <a:gsLst>
                  <a:gs pos="0">
                    <a:srgbClr val="996600"/>
                  </a:gs>
                  <a:gs pos="100000">
                    <a:srgbClr val="996600">
                      <a:gamma/>
                      <a:shade val="46275"/>
                      <a:invGamma/>
                      <a:alpha val="0"/>
                    </a:srgbClr>
                  </a:gs>
                </a:gsLst>
                <a:lin ang="5400000" scaled="1"/>
              </a:gradFill>
              <a:ln w="6350" cmpd="sng">
                <a:solidFill>
                  <a:schemeClr val="tx1"/>
                </a:solidFill>
                <a:round/>
                <a:headEnd/>
                <a:tailEnd/>
              </a:ln>
              <a:effectLst/>
            </p:spPr>
            <p:txBody>
              <a:bodyPr/>
              <a:lstStyle/>
              <a:p>
                <a:pPr defTabSz="914021">
                  <a:lnSpc>
                    <a:spcPct val="120000"/>
                  </a:lnSpc>
                </a:pPr>
                <a:endParaRPr lang="en-US" sz="2000" dirty="0">
                  <a:solidFill>
                    <a:srgbClr val="000000"/>
                  </a:solidFill>
                  <a:latin typeface="Gill Sans MT"/>
                </a:endParaRPr>
              </a:p>
            </p:txBody>
          </p:sp>
          <p:sp>
            <p:nvSpPr>
              <p:cNvPr id="120843" name="Freeform 11"/>
              <p:cNvSpPr>
                <a:spLocks/>
              </p:cNvSpPr>
              <p:nvPr userDrawn="1"/>
            </p:nvSpPr>
            <p:spPr bwMode="auto">
              <a:xfrm>
                <a:off x="735" y="541"/>
                <a:ext cx="141" cy="50"/>
              </a:xfrm>
              <a:custGeom>
                <a:avLst/>
                <a:gdLst/>
                <a:ahLst/>
                <a:cxnLst>
                  <a:cxn ang="0">
                    <a:pos x="4" y="6"/>
                  </a:cxn>
                  <a:cxn ang="0">
                    <a:pos x="22" y="0"/>
                  </a:cxn>
                  <a:cxn ang="0">
                    <a:pos x="62" y="6"/>
                  </a:cxn>
                  <a:cxn ang="0">
                    <a:pos x="79" y="12"/>
                  </a:cxn>
                  <a:cxn ang="0">
                    <a:pos x="95" y="19"/>
                  </a:cxn>
                  <a:cxn ang="0">
                    <a:pos x="130" y="37"/>
                  </a:cxn>
                  <a:cxn ang="0">
                    <a:pos x="141" y="43"/>
                  </a:cxn>
                  <a:cxn ang="0">
                    <a:pos x="97" y="39"/>
                  </a:cxn>
                  <a:cxn ang="0">
                    <a:pos x="91" y="35"/>
                  </a:cxn>
                  <a:cxn ang="0">
                    <a:pos x="46" y="22"/>
                  </a:cxn>
                  <a:cxn ang="0">
                    <a:pos x="7" y="9"/>
                  </a:cxn>
                  <a:cxn ang="0">
                    <a:pos x="4" y="6"/>
                  </a:cxn>
                </a:cxnLst>
                <a:rect l="0" t="0" r="r" b="b"/>
                <a:pathLst>
                  <a:path w="141" h="50">
                    <a:moveTo>
                      <a:pt x="4" y="6"/>
                    </a:moveTo>
                    <a:cubicBezTo>
                      <a:pt x="10" y="4"/>
                      <a:pt x="16" y="1"/>
                      <a:pt x="22" y="0"/>
                    </a:cubicBezTo>
                    <a:cubicBezTo>
                      <a:pt x="39" y="1"/>
                      <a:pt x="48" y="1"/>
                      <a:pt x="62" y="6"/>
                    </a:cubicBezTo>
                    <a:cubicBezTo>
                      <a:pt x="68" y="8"/>
                      <a:pt x="79" y="12"/>
                      <a:pt x="79" y="12"/>
                    </a:cubicBezTo>
                    <a:cubicBezTo>
                      <a:pt x="83" y="16"/>
                      <a:pt x="89" y="18"/>
                      <a:pt x="95" y="19"/>
                    </a:cubicBezTo>
                    <a:cubicBezTo>
                      <a:pt x="106" y="26"/>
                      <a:pt x="119" y="30"/>
                      <a:pt x="130" y="37"/>
                    </a:cubicBezTo>
                    <a:cubicBezTo>
                      <a:pt x="132" y="42"/>
                      <a:pt x="136" y="42"/>
                      <a:pt x="141" y="43"/>
                    </a:cubicBezTo>
                    <a:cubicBezTo>
                      <a:pt x="127" y="50"/>
                      <a:pt x="110" y="47"/>
                      <a:pt x="97" y="39"/>
                    </a:cubicBezTo>
                    <a:cubicBezTo>
                      <a:pt x="95" y="38"/>
                      <a:pt x="93" y="36"/>
                      <a:pt x="91" y="35"/>
                    </a:cubicBezTo>
                    <a:cubicBezTo>
                      <a:pt x="76" y="30"/>
                      <a:pt x="61" y="26"/>
                      <a:pt x="46" y="22"/>
                    </a:cubicBezTo>
                    <a:cubicBezTo>
                      <a:pt x="33" y="18"/>
                      <a:pt x="21" y="11"/>
                      <a:pt x="7" y="9"/>
                    </a:cubicBezTo>
                    <a:cubicBezTo>
                      <a:pt x="0" y="4"/>
                      <a:pt x="11" y="6"/>
                      <a:pt x="4" y="6"/>
                    </a:cubicBezTo>
                    <a:close/>
                  </a:path>
                </a:pathLst>
              </a:custGeom>
              <a:gradFill rotWithShape="1">
                <a:gsLst>
                  <a:gs pos="0">
                    <a:srgbClr val="996600"/>
                  </a:gs>
                  <a:gs pos="100000">
                    <a:srgbClr val="996600">
                      <a:gamma/>
                      <a:shade val="46275"/>
                      <a:invGamma/>
                      <a:alpha val="0"/>
                    </a:srgbClr>
                  </a:gs>
                </a:gsLst>
                <a:lin ang="5400000" scaled="1"/>
              </a:gradFill>
              <a:ln w="9525" cmpd="sng">
                <a:solidFill>
                  <a:schemeClr val="tx1"/>
                </a:solidFill>
                <a:round/>
                <a:headEnd/>
                <a:tailEnd/>
              </a:ln>
              <a:effectLst/>
            </p:spPr>
            <p:txBody>
              <a:bodyPr/>
              <a:lstStyle/>
              <a:p>
                <a:pPr defTabSz="914021">
                  <a:lnSpc>
                    <a:spcPct val="120000"/>
                  </a:lnSpc>
                </a:pPr>
                <a:endParaRPr lang="en-US" sz="2000" dirty="0">
                  <a:solidFill>
                    <a:srgbClr val="000000"/>
                  </a:solidFill>
                  <a:latin typeface="Gill Sans MT"/>
                </a:endParaRPr>
              </a:p>
            </p:txBody>
          </p:sp>
        </p:grpSp>
        <p:sp>
          <p:nvSpPr>
            <p:cNvPr id="120845" name="Rectangle 13"/>
            <p:cNvSpPr>
              <a:spLocks noChangeArrowheads="1"/>
            </p:cNvSpPr>
            <p:nvPr userDrawn="1"/>
          </p:nvSpPr>
          <p:spPr bwMode="auto">
            <a:xfrm>
              <a:off x="432" y="384"/>
              <a:ext cx="192" cy="48"/>
            </a:xfrm>
            <a:prstGeom prst="rect">
              <a:avLst/>
            </a:prstGeom>
            <a:solidFill>
              <a:schemeClr val="bg1"/>
            </a:solidFill>
            <a:ln w="9525">
              <a:noFill/>
              <a:miter lim="800000"/>
              <a:headEnd/>
              <a:tailEnd/>
            </a:ln>
            <a:effectLst/>
          </p:spPr>
          <p:txBody>
            <a:bodyPr wrap="none" anchor="ctr"/>
            <a:lstStyle/>
            <a:p>
              <a:pPr defTabSz="914021">
                <a:lnSpc>
                  <a:spcPct val="120000"/>
                </a:lnSpc>
              </a:pPr>
              <a:endParaRPr lang="en-US" sz="2000" dirty="0">
                <a:solidFill>
                  <a:srgbClr val="000000"/>
                </a:solidFill>
                <a:latin typeface="Gill Sans MT"/>
              </a:endParaRPr>
            </a:p>
          </p:txBody>
        </p:sp>
      </p:grpSp>
      <p:sp>
        <p:nvSpPr>
          <p:cNvPr id="120834" name="Rectangle 2"/>
          <p:cNvSpPr>
            <a:spLocks noGrp="1" noChangeArrowheads="1"/>
          </p:cNvSpPr>
          <p:nvPr>
            <p:ph type="title"/>
          </p:nvPr>
        </p:nvSpPr>
        <p:spPr bwMode="auto">
          <a:xfrm>
            <a:off x="762000" y="-152400"/>
            <a:ext cx="8153400" cy="1143000"/>
          </a:xfrm>
          <a:prstGeom prst="rect">
            <a:avLst/>
          </a:prstGeom>
          <a:noFill/>
          <a:ln w="9525">
            <a:noFill/>
            <a:miter lim="800000"/>
            <a:headEnd/>
            <a:tailEnd/>
          </a:ln>
          <a:effectLst/>
        </p:spPr>
        <p:txBody>
          <a:bodyPr vert="horz" wrap="square" lIns="91390" tIns="45697" rIns="91390" bIns="45697" numCol="1" anchor="ctr" anchorCtr="0" compatLnSpc="1">
            <a:prstTxWarp prst="textNoShape">
              <a:avLst/>
            </a:prstTxWarp>
          </a:bodyPr>
          <a:lstStyle/>
          <a:p>
            <a:pPr lvl="0"/>
            <a:r>
              <a:rPr lang="en-US" dirty="0" smtClean="0"/>
              <a:t>Click to edit Master title style</a:t>
            </a:r>
          </a:p>
        </p:txBody>
      </p:sp>
      <p:sp>
        <p:nvSpPr>
          <p:cNvPr id="120835" name="Rectangle 3"/>
          <p:cNvSpPr>
            <a:spLocks noGrp="1" noChangeArrowheads="1"/>
          </p:cNvSpPr>
          <p:nvPr>
            <p:ph type="body" idx="1"/>
          </p:nvPr>
        </p:nvSpPr>
        <p:spPr bwMode="auto">
          <a:xfrm>
            <a:off x="685800" y="1524004"/>
            <a:ext cx="7772400" cy="4800600"/>
          </a:xfrm>
          <a:prstGeom prst="rect">
            <a:avLst/>
          </a:prstGeom>
          <a:noFill/>
          <a:ln w="9525">
            <a:noFill/>
            <a:miter lim="800000"/>
            <a:headEnd/>
            <a:tailEnd/>
          </a:ln>
          <a:effectLst/>
        </p:spPr>
        <p:txBody>
          <a:bodyPr vert="horz" wrap="square" lIns="91390" tIns="45697" rIns="91390" bIns="4569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20847" name="Line 15"/>
          <p:cNvSpPr>
            <a:spLocks noChangeShapeType="1"/>
          </p:cNvSpPr>
          <p:nvPr/>
        </p:nvSpPr>
        <p:spPr bwMode="auto">
          <a:xfrm flipV="1">
            <a:off x="1143000" y="822325"/>
            <a:ext cx="7772400" cy="7938"/>
          </a:xfrm>
          <a:prstGeom prst="line">
            <a:avLst/>
          </a:prstGeom>
          <a:noFill/>
          <a:ln w="38100">
            <a:solidFill>
              <a:srgbClr val="CC9900"/>
            </a:solidFill>
            <a:round/>
            <a:headEnd/>
            <a:tailEnd/>
          </a:ln>
          <a:effectLst/>
        </p:spPr>
        <p:txBody>
          <a:bodyPr lIns="91400" tIns="45702" rIns="91400" bIns="45702"/>
          <a:lstStyle/>
          <a:p>
            <a:pPr defTabSz="914021">
              <a:lnSpc>
                <a:spcPct val="120000"/>
              </a:lnSpc>
            </a:pPr>
            <a:endParaRPr lang="en-US" sz="2000" dirty="0">
              <a:solidFill>
                <a:srgbClr val="000000"/>
              </a:solidFill>
              <a:latin typeface="Gill Sans MT"/>
            </a:endParaRPr>
          </a:p>
        </p:txBody>
      </p:sp>
      <p:sp>
        <p:nvSpPr>
          <p:cNvPr id="120848" name="Line 16"/>
          <p:cNvSpPr>
            <a:spLocks noChangeShapeType="1"/>
          </p:cNvSpPr>
          <p:nvPr/>
        </p:nvSpPr>
        <p:spPr bwMode="auto">
          <a:xfrm>
            <a:off x="990600" y="776288"/>
            <a:ext cx="7924800" cy="0"/>
          </a:xfrm>
          <a:prstGeom prst="line">
            <a:avLst/>
          </a:prstGeom>
          <a:noFill/>
          <a:ln w="38100">
            <a:solidFill>
              <a:srgbClr val="6699FF"/>
            </a:solidFill>
            <a:round/>
            <a:headEnd/>
            <a:tailEnd/>
          </a:ln>
          <a:effectLst/>
        </p:spPr>
        <p:txBody>
          <a:bodyPr lIns="91400" tIns="45702" rIns="91400" bIns="45702"/>
          <a:lstStyle/>
          <a:p>
            <a:pPr defTabSz="914021">
              <a:lnSpc>
                <a:spcPct val="120000"/>
              </a:lnSpc>
            </a:pPr>
            <a:endParaRPr lang="en-US" sz="2000" dirty="0">
              <a:solidFill>
                <a:srgbClr val="000000"/>
              </a:solidFill>
              <a:latin typeface="Gill Sans MT"/>
            </a:endParaRPr>
          </a:p>
        </p:txBody>
      </p:sp>
      <p:sp>
        <p:nvSpPr>
          <p:cNvPr id="120849" name="Line 17"/>
          <p:cNvSpPr>
            <a:spLocks noChangeShapeType="1"/>
          </p:cNvSpPr>
          <p:nvPr/>
        </p:nvSpPr>
        <p:spPr bwMode="auto">
          <a:xfrm>
            <a:off x="838200" y="730250"/>
            <a:ext cx="8077200" cy="0"/>
          </a:xfrm>
          <a:prstGeom prst="line">
            <a:avLst/>
          </a:prstGeom>
          <a:noFill/>
          <a:ln w="38100">
            <a:solidFill>
              <a:srgbClr val="008000"/>
            </a:solidFill>
            <a:round/>
            <a:headEnd/>
            <a:tailEnd/>
          </a:ln>
          <a:effectLst/>
        </p:spPr>
        <p:txBody>
          <a:bodyPr lIns="91400" tIns="45702" rIns="91400" bIns="45702"/>
          <a:lstStyle/>
          <a:p>
            <a:pPr defTabSz="914021">
              <a:lnSpc>
                <a:spcPct val="120000"/>
              </a:lnSpc>
            </a:pPr>
            <a:endParaRPr lang="en-US" sz="2000" dirty="0">
              <a:solidFill>
                <a:srgbClr val="000000"/>
              </a:solidFill>
              <a:latin typeface="Gill Sans MT"/>
            </a:endParaRPr>
          </a:p>
        </p:txBody>
      </p:sp>
    </p:spTree>
    <p:extLst>
      <p:ext uri="{BB962C8B-B14F-4D97-AF65-F5344CB8AC3E}">
        <p14:creationId xmlns:p14="http://schemas.microsoft.com/office/powerpoint/2010/main" val="3703428670"/>
      </p:ext>
    </p:extLst>
  </p:cSld>
  <p:clrMap bg1="lt1" tx1="dk1" bg2="lt2" tx2="dk2" accent1="accent1" accent2="accent2" accent3="accent3" accent4="accent4" accent5="accent5" accent6="accent6" hlink="hlink" folHlink="folHlink"/>
  <p:sldLayoutIdLst>
    <p:sldLayoutId id="2147484147" r:id="rId1"/>
    <p:sldLayoutId id="2147484148" r:id="rId2"/>
  </p:sldLayoutIdLst>
  <p:txStyles>
    <p:titleStyle>
      <a:lvl1pPr algn="ctr" rtl="0" fontAlgn="base">
        <a:spcBef>
          <a:spcPct val="0"/>
        </a:spcBef>
        <a:spcAft>
          <a:spcPct val="0"/>
        </a:spcAft>
        <a:defRPr sz="2400">
          <a:solidFill>
            <a:schemeClr val="tx2"/>
          </a:solidFill>
          <a:latin typeface="Gill Sans MT"/>
          <a:ea typeface="+mj-ea"/>
          <a:cs typeface="+mj-cs"/>
        </a:defRPr>
      </a:lvl1pPr>
      <a:lvl2pPr algn="ctr" rtl="0" fontAlgn="base">
        <a:spcBef>
          <a:spcPct val="0"/>
        </a:spcBef>
        <a:spcAft>
          <a:spcPct val="0"/>
        </a:spcAft>
        <a:defRPr sz="2400">
          <a:solidFill>
            <a:schemeClr val="tx2"/>
          </a:solidFill>
          <a:latin typeface="Arial Rounded MT Bold" pitchFamily="34" charset="0"/>
        </a:defRPr>
      </a:lvl2pPr>
      <a:lvl3pPr algn="ctr" rtl="0" fontAlgn="base">
        <a:spcBef>
          <a:spcPct val="0"/>
        </a:spcBef>
        <a:spcAft>
          <a:spcPct val="0"/>
        </a:spcAft>
        <a:defRPr sz="2400">
          <a:solidFill>
            <a:schemeClr val="tx2"/>
          </a:solidFill>
          <a:latin typeface="Arial Rounded MT Bold" pitchFamily="34" charset="0"/>
        </a:defRPr>
      </a:lvl3pPr>
      <a:lvl4pPr algn="ctr" rtl="0" fontAlgn="base">
        <a:spcBef>
          <a:spcPct val="0"/>
        </a:spcBef>
        <a:spcAft>
          <a:spcPct val="0"/>
        </a:spcAft>
        <a:defRPr sz="2400">
          <a:solidFill>
            <a:schemeClr val="tx2"/>
          </a:solidFill>
          <a:latin typeface="Arial Rounded MT Bold" pitchFamily="34" charset="0"/>
        </a:defRPr>
      </a:lvl4pPr>
      <a:lvl5pPr algn="ctr" rtl="0" fontAlgn="base">
        <a:spcBef>
          <a:spcPct val="0"/>
        </a:spcBef>
        <a:spcAft>
          <a:spcPct val="0"/>
        </a:spcAft>
        <a:defRPr sz="2400">
          <a:solidFill>
            <a:schemeClr val="tx2"/>
          </a:solidFill>
          <a:latin typeface="Arial Rounded MT Bold" pitchFamily="34" charset="0"/>
        </a:defRPr>
      </a:lvl5pPr>
      <a:lvl6pPr marL="457011" algn="ctr" rtl="0" fontAlgn="base">
        <a:spcBef>
          <a:spcPct val="0"/>
        </a:spcBef>
        <a:spcAft>
          <a:spcPct val="0"/>
        </a:spcAft>
        <a:defRPr sz="2400">
          <a:solidFill>
            <a:schemeClr val="tx2"/>
          </a:solidFill>
          <a:latin typeface="Arial Rounded MT Bold" pitchFamily="34" charset="0"/>
        </a:defRPr>
      </a:lvl6pPr>
      <a:lvl7pPr marL="914021" algn="ctr" rtl="0" fontAlgn="base">
        <a:spcBef>
          <a:spcPct val="0"/>
        </a:spcBef>
        <a:spcAft>
          <a:spcPct val="0"/>
        </a:spcAft>
        <a:defRPr sz="2400">
          <a:solidFill>
            <a:schemeClr val="tx2"/>
          </a:solidFill>
          <a:latin typeface="Arial Rounded MT Bold" pitchFamily="34" charset="0"/>
        </a:defRPr>
      </a:lvl7pPr>
      <a:lvl8pPr marL="1371032" algn="ctr" rtl="0" fontAlgn="base">
        <a:spcBef>
          <a:spcPct val="0"/>
        </a:spcBef>
        <a:spcAft>
          <a:spcPct val="0"/>
        </a:spcAft>
        <a:defRPr sz="2400">
          <a:solidFill>
            <a:schemeClr val="tx2"/>
          </a:solidFill>
          <a:latin typeface="Arial Rounded MT Bold" pitchFamily="34" charset="0"/>
        </a:defRPr>
      </a:lvl8pPr>
      <a:lvl9pPr marL="1828041" algn="ctr" rtl="0" fontAlgn="base">
        <a:spcBef>
          <a:spcPct val="0"/>
        </a:spcBef>
        <a:spcAft>
          <a:spcPct val="0"/>
        </a:spcAft>
        <a:defRPr sz="2400">
          <a:solidFill>
            <a:schemeClr val="tx2"/>
          </a:solidFill>
          <a:latin typeface="Arial Rounded MT Bold" pitchFamily="34" charset="0"/>
        </a:defRPr>
      </a:lvl9pPr>
    </p:titleStyle>
    <p:bodyStyle>
      <a:lvl1pPr marL="342758" indent="-342758" algn="l" rtl="0" fontAlgn="base">
        <a:lnSpc>
          <a:spcPct val="115000"/>
        </a:lnSpc>
        <a:spcBef>
          <a:spcPct val="50000"/>
        </a:spcBef>
        <a:spcAft>
          <a:spcPct val="0"/>
        </a:spcAft>
        <a:buChar char="•"/>
        <a:defRPr sz="2000">
          <a:solidFill>
            <a:schemeClr val="tx1"/>
          </a:solidFill>
          <a:latin typeface="Gill Sans MT"/>
          <a:ea typeface="+mn-ea"/>
          <a:cs typeface="+mn-cs"/>
        </a:defRPr>
      </a:lvl1pPr>
      <a:lvl2pPr marL="742642" indent="-285630" algn="l" rtl="0" fontAlgn="base">
        <a:lnSpc>
          <a:spcPct val="115000"/>
        </a:lnSpc>
        <a:spcBef>
          <a:spcPct val="50000"/>
        </a:spcBef>
        <a:spcAft>
          <a:spcPct val="0"/>
        </a:spcAft>
        <a:buChar char="–"/>
        <a:defRPr sz="2000">
          <a:solidFill>
            <a:schemeClr val="accent2"/>
          </a:solidFill>
          <a:latin typeface="Gill Sans MT"/>
        </a:defRPr>
      </a:lvl2pPr>
      <a:lvl3pPr marL="1142528" indent="-228506" algn="l" rtl="0" fontAlgn="base">
        <a:lnSpc>
          <a:spcPct val="115000"/>
        </a:lnSpc>
        <a:spcBef>
          <a:spcPct val="50000"/>
        </a:spcBef>
        <a:spcAft>
          <a:spcPct val="0"/>
        </a:spcAft>
        <a:buChar char="•"/>
        <a:defRPr sz="2000">
          <a:solidFill>
            <a:schemeClr val="tx1"/>
          </a:solidFill>
          <a:latin typeface="Gill Sans MT"/>
        </a:defRPr>
      </a:lvl3pPr>
      <a:lvl4pPr marL="1599537" indent="-228506" algn="l" rtl="0" fontAlgn="base">
        <a:lnSpc>
          <a:spcPct val="115000"/>
        </a:lnSpc>
        <a:spcBef>
          <a:spcPct val="50000"/>
        </a:spcBef>
        <a:spcAft>
          <a:spcPct val="0"/>
        </a:spcAft>
        <a:defRPr>
          <a:solidFill>
            <a:schemeClr val="tx1"/>
          </a:solidFill>
          <a:latin typeface="Gill Sans MT"/>
        </a:defRPr>
      </a:lvl4pPr>
      <a:lvl5pPr marL="2056547" indent="-228506" algn="l" rtl="0" fontAlgn="base">
        <a:lnSpc>
          <a:spcPct val="115000"/>
        </a:lnSpc>
        <a:spcBef>
          <a:spcPct val="50000"/>
        </a:spcBef>
        <a:spcAft>
          <a:spcPct val="0"/>
        </a:spcAft>
        <a:buChar char="»"/>
        <a:defRPr>
          <a:solidFill>
            <a:schemeClr val="tx1"/>
          </a:solidFill>
          <a:latin typeface="Gill Sans MT"/>
        </a:defRPr>
      </a:lvl5pPr>
      <a:lvl6pPr marL="2513558" indent="-228506" algn="l" rtl="0" fontAlgn="base">
        <a:lnSpc>
          <a:spcPct val="115000"/>
        </a:lnSpc>
        <a:spcBef>
          <a:spcPct val="50000"/>
        </a:spcBef>
        <a:spcAft>
          <a:spcPct val="0"/>
        </a:spcAft>
        <a:buChar char="»"/>
        <a:defRPr>
          <a:solidFill>
            <a:schemeClr val="tx1"/>
          </a:solidFill>
          <a:latin typeface="+mn-lt"/>
        </a:defRPr>
      </a:lvl6pPr>
      <a:lvl7pPr marL="2970568" indent="-228506" algn="l" rtl="0" fontAlgn="base">
        <a:lnSpc>
          <a:spcPct val="115000"/>
        </a:lnSpc>
        <a:spcBef>
          <a:spcPct val="50000"/>
        </a:spcBef>
        <a:spcAft>
          <a:spcPct val="0"/>
        </a:spcAft>
        <a:buChar char="»"/>
        <a:defRPr>
          <a:solidFill>
            <a:schemeClr val="tx1"/>
          </a:solidFill>
          <a:latin typeface="+mn-lt"/>
        </a:defRPr>
      </a:lvl7pPr>
      <a:lvl8pPr marL="3427579" indent="-228506" algn="l" rtl="0" fontAlgn="base">
        <a:lnSpc>
          <a:spcPct val="115000"/>
        </a:lnSpc>
        <a:spcBef>
          <a:spcPct val="50000"/>
        </a:spcBef>
        <a:spcAft>
          <a:spcPct val="0"/>
        </a:spcAft>
        <a:buChar char="»"/>
        <a:defRPr>
          <a:solidFill>
            <a:schemeClr val="tx1"/>
          </a:solidFill>
          <a:latin typeface="+mn-lt"/>
        </a:defRPr>
      </a:lvl8pPr>
      <a:lvl9pPr marL="3884589" indent="-228506" algn="l" rtl="0" fontAlgn="base">
        <a:lnSpc>
          <a:spcPct val="115000"/>
        </a:lnSpc>
        <a:spcBef>
          <a:spcPct val="50000"/>
        </a:spcBef>
        <a:spcAft>
          <a:spcPct val="0"/>
        </a:spcAft>
        <a:buChar char="»"/>
        <a:defRPr>
          <a:solidFill>
            <a:schemeClr val="tx1"/>
          </a:solidFill>
          <a:latin typeface="+mn-lt"/>
        </a:defRPr>
      </a:lvl9pPr>
    </p:bodyStyle>
    <p:otherStyle>
      <a:defPPr>
        <a:defRPr lang="en-US"/>
      </a:defPPr>
      <a:lvl1pPr marL="0" algn="l" defTabSz="914021" rtl="0" eaLnBrk="1" latinLnBrk="0" hangingPunct="1">
        <a:defRPr sz="1800" kern="1200">
          <a:solidFill>
            <a:schemeClr val="tx1"/>
          </a:solidFill>
          <a:latin typeface="+mn-lt"/>
          <a:ea typeface="+mn-ea"/>
          <a:cs typeface="+mn-cs"/>
        </a:defRPr>
      </a:lvl1pPr>
      <a:lvl2pPr marL="457011" algn="l" defTabSz="914021" rtl="0" eaLnBrk="1" latinLnBrk="0" hangingPunct="1">
        <a:defRPr sz="1800" kern="1200">
          <a:solidFill>
            <a:schemeClr val="tx1"/>
          </a:solidFill>
          <a:latin typeface="+mn-lt"/>
          <a:ea typeface="+mn-ea"/>
          <a:cs typeface="+mn-cs"/>
        </a:defRPr>
      </a:lvl2pPr>
      <a:lvl3pPr marL="914021" algn="l" defTabSz="914021" rtl="0" eaLnBrk="1" latinLnBrk="0" hangingPunct="1">
        <a:defRPr sz="1800" kern="1200">
          <a:solidFill>
            <a:schemeClr val="tx1"/>
          </a:solidFill>
          <a:latin typeface="+mn-lt"/>
          <a:ea typeface="+mn-ea"/>
          <a:cs typeface="+mn-cs"/>
        </a:defRPr>
      </a:lvl3pPr>
      <a:lvl4pPr marL="1371032" algn="l" defTabSz="914021" rtl="0" eaLnBrk="1" latinLnBrk="0" hangingPunct="1">
        <a:defRPr sz="1800" kern="1200">
          <a:solidFill>
            <a:schemeClr val="tx1"/>
          </a:solidFill>
          <a:latin typeface="+mn-lt"/>
          <a:ea typeface="+mn-ea"/>
          <a:cs typeface="+mn-cs"/>
        </a:defRPr>
      </a:lvl4pPr>
      <a:lvl5pPr marL="1828041" algn="l" defTabSz="914021" rtl="0" eaLnBrk="1" latinLnBrk="0" hangingPunct="1">
        <a:defRPr sz="1800" kern="1200">
          <a:solidFill>
            <a:schemeClr val="tx1"/>
          </a:solidFill>
          <a:latin typeface="+mn-lt"/>
          <a:ea typeface="+mn-ea"/>
          <a:cs typeface="+mn-cs"/>
        </a:defRPr>
      </a:lvl5pPr>
      <a:lvl6pPr marL="2285052" algn="l" defTabSz="914021" rtl="0" eaLnBrk="1" latinLnBrk="0" hangingPunct="1">
        <a:defRPr sz="1800" kern="1200">
          <a:solidFill>
            <a:schemeClr val="tx1"/>
          </a:solidFill>
          <a:latin typeface="+mn-lt"/>
          <a:ea typeface="+mn-ea"/>
          <a:cs typeface="+mn-cs"/>
        </a:defRPr>
      </a:lvl6pPr>
      <a:lvl7pPr marL="2742062" algn="l" defTabSz="914021" rtl="0" eaLnBrk="1" latinLnBrk="0" hangingPunct="1">
        <a:defRPr sz="1800" kern="1200">
          <a:solidFill>
            <a:schemeClr val="tx1"/>
          </a:solidFill>
          <a:latin typeface="+mn-lt"/>
          <a:ea typeface="+mn-ea"/>
          <a:cs typeface="+mn-cs"/>
        </a:defRPr>
      </a:lvl7pPr>
      <a:lvl8pPr marL="3199072" algn="l" defTabSz="914021" rtl="0" eaLnBrk="1" latinLnBrk="0" hangingPunct="1">
        <a:defRPr sz="1800" kern="1200">
          <a:solidFill>
            <a:schemeClr val="tx1"/>
          </a:solidFill>
          <a:latin typeface="+mn-lt"/>
          <a:ea typeface="+mn-ea"/>
          <a:cs typeface="+mn-cs"/>
        </a:defRPr>
      </a:lvl8pPr>
      <a:lvl9pPr marL="3656083" algn="l" defTabSz="914021"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7010400" y="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atin typeface="Comic Sans MS" pitchFamily="66" charset="0"/>
                <a:cs typeface="+mn-cs"/>
              </a:defRPr>
            </a:lvl1pPr>
          </a:lstStyle>
          <a:p>
            <a:pPr>
              <a:defRPr/>
            </a:pPr>
            <a:fld id="{C0DBE6A0-22B1-4316-9D02-0150358730BB}" type="slidenum">
              <a:rPr lang="en-US">
                <a:solidFill>
                  <a:srgbClr val="000000"/>
                </a:solidFill>
              </a:rPr>
              <a:pPr>
                <a:defRPr/>
              </a:pPr>
              <a:t>‹#›</a:t>
            </a:fld>
            <a:endParaRPr lang="en-US">
              <a:solidFill>
                <a:srgbClr val="000000"/>
              </a:solidFill>
            </a:endParaRPr>
          </a:p>
        </p:txBody>
      </p:sp>
      <p:sp>
        <p:nvSpPr>
          <p:cNvPr id="8" name="Line 7"/>
          <p:cNvSpPr>
            <a:spLocks noChangeShapeType="1"/>
          </p:cNvSpPr>
          <p:nvPr userDrawn="1"/>
        </p:nvSpPr>
        <p:spPr bwMode="auto">
          <a:xfrm>
            <a:off x="457200" y="685800"/>
            <a:ext cx="8229600" cy="0"/>
          </a:xfrm>
          <a:prstGeom prst="line">
            <a:avLst/>
          </a:prstGeom>
          <a:noFill/>
          <a:ln w="57150">
            <a:solidFill>
              <a:schemeClr val="bg2"/>
            </a:solidFill>
            <a:round/>
            <a:headEnd/>
            <a:tailEnd/>
          </a:ln>
          <a:effectLst/>
        </p:spPr>
        <p:txBody>
          <a:bodyPr/>
          <a:lstStyle/>
          <a:p>
            <a:pPr eaLnBrk="1" hangingPunct="1"/>
            <a:endParaRPr lang="en-US" sz="1600">
              <a:solidFill>
                <a:srgbClr val="000000"/>
              </a:solidFill>
              <a:latin typeface="Comic Sans MS" pitchFamily="66" charset="0"/>
              <a:cs typeface="Arial" charset="0"/>
            </a:endParaRPr>
          </a:p>
        </p:txBody>
      </p:sp>
    </p:spTree>
  </p:cSld>
  <p:clrMap bg1="lt1" tx1="dk1" bg2="lt2" tx2="dk2" accent1="accent1" accent2="accent2" accent3="accent3" accent4="accent4" accent5="accent5" accent6="accent6" hlink="hlink" folHlink="folHlink"/>
  <p:sldLayoutIdLst>
    <p:sldLayoutId id="2147484151" r:id="rId1"/>
  </p:sldLayoutIdLst>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7010400" y="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atin typeface="Comic Sans MS" pitchFamily="66" charset="0"/>
                <a:cs typeface="+mn-cs"/>
              </a:defRPr>
            </a:lvl1pPr>
          </a:lstStyle>
          <a:p>
            <a:pPr>
              <a:defRPr/>
            </a:pPr>
            <a:fld id="{C0DBE6A0-22B1-4316-9D02-0150358730BB}" type="slidenum">
              <a:rPr lang="en-US">
                <a:solidFill>
                  <a:srgbClr val="000000"/>
                </a:solidFill>
              </a:rPr>
              <a:pPr>
                <a:defRPr/>
              </a:pPr>
              <a:t>‹#›</a:t>
            </a:fld>
            <a:endParaRPr lang="en-US">
              <a:solidFill>
                <a:srgbClr val="000000"/>
              </a:solidFill>
            </a:endParaRPr>
          </a:p>
        </p:txBody>
      </p:sp>
      <p:sp>
        <p:nvSpPr>
          <p:cNvPr id="8" name="Line 7"/>
          <p:cNvSpPr>
            <a:spLocks noChangeShapeType="1"/>
          </p:cNvSpPr>
          <p:nvPr userDrawn="1"/>
        </p:nvSpPr>
        <p:spPr bwMode="auto">
          <a:xfrm>
            <a:off x="457200" y="685800"/>
            <a:ext cx="8229600" cy="0"/>
          </a:xfrm>
          <a:prstGeom prst="line">
            <a:avLst/>
          </a:prstGeom>
          <a:noFill/>
          <a:ln w="57150">
            <a:solidFill>
              <a:schemeClr val="bg2"/>
            </a:solidFill>
            <a:round/>
            <a:headEnd/>
            <a:tailEnd/>
          </a:ln>
          <a:effectLst/>
        </p:spPr>
        <p:txBody>
          <a:bodyPr/>
          <a:lstStyle/>
          <a:p>
            <a:pPr eaLnBrk="1" hangingPunct="1"/>
            <a:endParaRPr lang="en-US" sz="1600">
              <a:solidFill>
                <a:srgbClr val="000000"/>
              </a:solidFill>
              <a:latin typeface="Comic Sans MS" pitchFamily="66" charset="0"/>
              <a:cs typeface="Arial" charset="0"/>
            </a:endParaRPr>
          </a:p>
        </p:txBody>
      </p:sp>
    </p:spTree>
  </p:cSld>
  <p:clrMap bg1="lt1" tx1="dk1" bg2="lt2" tx2="dk2" accent1="accent1" accent2="accent2" accent3="accent3" accent4="accent4" accent5="accent5" accent6="accent6" hlink="hlink" folHlink="folHlink"/>
  <p:sldLayoutIdLst>
    <p:sldLayoutId id="2147484153" r:id="rId1"/>
    <p:sldLayoutId id="2147484158" r:id="rId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FFE7D7"/>
            </a:gs>
            <a:gs pos="40000">
              <a:schemeClr val="bg1"/>
            </a:gs>
          </a:gsLst>
          <a:lin ang="5400000" scaled="0"/>
          <a:tileRect/>
        </a:gra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64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65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eaLnBrk="1" hangingPunct="1"/>
            <a:endParaRPr lang="en-US">
              <a:solidFill>
                <a:srgbClr val="000000"/>
              </a:solidFill>
            </a:endParaRPr>
          </a:p>
        </p:txBody>
      </p:sp>
      <p:sp>
        <p:nvSpPr>
          <p:cNvPr id="1065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1" hangingPunct="1"/>
            <a:endParaRPr lang="en-US">
              <a:solidFill>
                <a:srgbClr val="000000"/>
              </a:solidFill>
            </a:endParaRPr>
          </a:p>
        </p:txBody>
      </p:sp>
      <p:sp>
        <p:nvSpPr>
          <p:cNvPr id="1065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1" hangingPunct="1"/>
            <a:fld id="{37275F6D-3E58-4C32-8008-AD596BF35A96}" type="slidenum">
              <a:rPr lang="en-US">
                <a:solidFill>
                  <a:srgbClr val="000000"/>
                </a:solidFill>
              </a:rPr>
              <a:pPr eaLnBrk="1" hangingPunct="1"/>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155"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descr="slide footer image.png"/>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74562" y="6028590"/>
            <a:ext cx="9305284" cy="963631"/>
          </a:xfrm>
          <a:prstGeom prst="rect">
            <a:avLst/>
          </a:prstGeom>
        </p:spPr>
      </p:pic>
      <p:sp>
        <p:nvSpPr>
          <p:cNvPr id="8" name="Rectangle 71"/>
          <p:cNvSpPr txBox="1">
            <a:spLocks noChangeArrowheads="1"/>
          </p:cNvSpPr>
          <p:nvPr>
            <p:custDataLst>
              <p:tags r:id="rId13"/>
            </p:custDataLst>
          </p:nvPr>
        </p:nvSpPr>
        <p:spPr>
          <a:xfrm>
            <a:off x="1229812" y="6167479"/>
            <a:ext cx="4344071" cy="36988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Bef>
                <a:spcPts val="0"/>
              </a:spcBef>
              <a:spcAft>
                <a:spcPts val="0"/>
              </a:spcAft>
            </a:pPr>
            <a:r>
              <a:rPr lang="en-US" sz="1600" dirty="0" smtClean="0">
                <a:solidFill>
                  <a:srgbClr val="FF8000"/>
                </a:solidFill>
                <a:latin typeface="Verdana"/>
                <a:ea typeface="ＭＳ Ｐゴシック" charset="0"/>
                <a:cs typeface="Verdana"/>
              </a:rPr>
              <a:t>Visit of Dr. France </a:t>
            </a:r>
            <a:r>
              <a:rPr lang="en-US" sz="1600" dirty="0" err="1" smtClean="0">
                <a:solidFill>
                  <a:srgbClr val="FF8000"/>
                </a:solidFill>
                <a:latin typeface="Verdana"/>
                <a:ea typeface="ＭＳ Ｐゴシック" charset="0"/>
                <a:cs typeface="Verdana"/>
              </a:rPr>
              <a:t>Córdova</a:t>
            </a:r>
            <a:endParaRPr lang="en-US" sz="1600" dirty="0" smtClean="0">
              <a:solidFill>
                <a:srgbClr val="FF8000"/>
              </a:solidFill>
              <a:latin typeface="Verdana"/>
              <a:ea typeface="ＭＳ Ｐゴシック" charset="0"/>
              <a:cs typeface="Verdana"/>
            </a:endParaRPr>
          </a:p>
          <a:p>
            <a:pPr fontAlgn="auto">
              <a:spcBef>
                <a:spcPts val="0"/>
              </a:spcBef>
              <a:spcAft>
                <a:spcPts val="0"/>
              </a:spcAft>
            </a:pPr>
            <a:endParaRPr lang="en-US" sz="200" dirty="0" smtClean="0">
              <a:solidFill>
                <a:srgbClr val="FF8000"/>
              </a:solidFill>
              <a:latin typeface="Verdana"/>
              <a:ea typeface="ＭＳ Ｐゴシック" charset="0"/>
              <a:cs typeface="Verdana"/>
            </a:endParaRPr>
          </a:p>
          <a:p>
            <a:pPr fontAlgn="auto">
              <a:spcBef>
                <a:spcPts val="0"/>
              </a:spcBef>
              <a:spcAft>
                <a:spcPts val="0"/>
              </a:spcAft>
            </a:pPr>
            <a:r>
              <a:rPr lang="en-US" sz="1600" dirty="0" smtClean="0">
                <a:solidFill>
                  <a:srgbClr val="FF8000"/>
                </a:solidFill>
                <a:latin typeface="Verdana"/>
                <a:ea typeface="ＭＳ Ｐゴシック" charset="0"/>
                <a:cs typeface="Verdana"/>
              </a:rPr>
              <a:t>NSF Director</a:t>
            </a:r>
            <a:endParaRPr lang="en-US" sz="1600" dirty="0">
              <a:solidFill>
                <a:srgbClr val="FF8000"/>
              </a:solidFill>
              <a:latin typeface="Verdana"/>
              <a:ea typeface="ＭＳ Ｐゴシック" charset="0"/>
              <a:cs typeface="Verdana"/>
            </a:endParaRPr>
          </a:p>
        </p:txBody>
      </p:sp>
      <p:sp>
        <p:nvSpPr>
          <p:cNvPr id="9" name="TextBox 8"/>
          <p:cNvSpPr txBox="1"/>
          <p:nvPr/>
        </p:nvSpPr>
        <p:spPr>
          <a:xfrm>
            <a:off x="5549648" y="6053800"/>
            <a:ext cx="3591437" cy="523220"/>
          </a:xfrm>
          <a:prstGeom prst="rect">
            <a:avLst/>
          </a:prstGeom>
          <a:noFill/>
        </p:spPr>
        <p:txBody>
          <a:bodyPr wrap="square" rtlCol="0">
            <a:spAutoFit/>
          </a:bodyPr>
          <a:lstStyle/>
          <a:p>
            <a:pPr defTabSz="457200" eaLnBrk="1" fontAlgn="auto" hangingPunct="1">
              <a:spcBef>
                <a:spcPts val="0"/>
              </a:spcBef>
              <a:spcAft>
                <a:spcPts val="0"/>
              </a:spcAft>
            </a:pPr>
            <a:r>
              <a:rPr lang="en-US" sz="2800" i="1" dirty="0" smtClean="0">
                <a:solidFill>
                  <a:prstClr val="white">
                    <a:lumMod val="50000"/>
                  </a:prstClr>
                </a:solidFill>
                <a:latin typeface="Baskerville Old Face"/>
                <a:cs typeface="Baskerville Old Face"/>
              </a:rPr>
              <a:t>air </a:t>
            </a:r>
            <a:r>
              <a:rPr lang="en-US" sz="2800" baseline="2000" dirty="0" smtClean="0">
                <a:solidFill>
                  <a:prstClr val="white">
                    <a:lumMod val="50000"/>
                  </a:prstClr>
                </a:solidFill>
                <a:latin typeface="Baskerville Old Face"/>
                <a:cs typeface="Baskerville Old Face"/>
              </a:rPr>
              <a:t>•</a:t>
            </a:r>
            <a:r>
              <a:rPr lang="en-US" sz="2800" dirty="0" smtClean="0">
                <a:solidFill>
                  <a:prstClr val="white">
                    <a:lumMod val="50000"/>
                  </a:prstClr>
                </a:solidFill>
                <a:latin typeface="Baskerville Old Face"/>
                <a:cs typeface="Baskerville Old Face"/>
              </a:rPr>
              <a:t> planet </a:t>
            </a:r>
            <a:r>
              <a:rPr lang="en-US" sz="2800" baseline="2000" dirty="0" smtClean="0">
                <a:solidFill>
                  <a:prstClr val="white">
                    <a:lumMod val="50000"/>
                  </a:prstClr>
                </a:solidFill>
                <a:latin typeface="Baskerville Old Face"/>
                <a:cs typeface="Baskerville Old Face"/>
              </a:rPr>
              <a:t>•</a:t>
            </a:r>
            <a:r>
              <a:rPr lang="en-US" sz="2800" dirty="0" smtClean="0">
                <a:solidFill>
                  <a:prstClr val="white">
                    <a:lumMod val="50000"/>
                  </a:prstClr>
                </a:solidFill>
                <a:latin typeface="Baskerville Old Face"/>
                <a:cs typeface="Baskerville Old Face"/>
              </a:rPr>
              <a:t> </a:t>
            </a:r>
            <a:r>
              <a:rPr lang="en-US" sz="2800" i="1" dirty="0" smtClean="0">
                <a:solidFill>
                  <a:prstClr val="white">
                    <a:lumMod val="50000"/>
                  </a:prstClr>
                </a:solidFill>
                <a:latin typeface="Baskerville Old Face"/>
                <a:cs typeface="Baskerville Old Face"/>
              </a:rPr>
              <a:t>people</a:t>
            </a:r>
            <a:endParaRPr lang="en-US" sz="2800" i="1" dirty="0">
              <a:solidFill>
                <a:prstClr val="white">
                  <a:lumMod val="50000"/>
                </a:prstClr>
              </a:solidFill>
              <a:latin typeface="Baskerville Old Face"/>
              <a:cs typeface="Baskerville Old Face"/>
            </a:endParaRPr>
          </a:p>
        </p:txBody>
      </p:sp>
      <p:sp>
        <p:nvSpPr>
          <p:cNvPr id="6" name="Slide Number Placeholder 5"/>
          <p:cNvSpPr>
            <a:spLocks noGrp="1"/>
          </p:cNvSpPr>
          <p:nvPr>
            <p:ph type="sldNum" sz="quarter" idx="4"/>
          </p:nvPr>
        </p:nvSpPr>
        <p:spPr>
          <a:xfrm>
            <a:off x="8605995" y="6168122"/>
            <a:ext cx="373271" cy="365125"/>
          </a:xfrm>
          <a:prstGeom prst="rect">
            <a:avLst/>
          </a:prstGeom>
        </p:spPr>
        <p:txBody>
          <a:bodyPr vert="horz" lIns="91440" tIns="45720" rIns="91440" bIns="45720" rtlCol="0" anchor="ctr"/>
          <a:lstStyle>
            <a:lvl1pPr algn="r">
              <a:defRPr sz="1400">
                <a:solidFill>
                  <a:schemeClr val="bg1">
                    <a:lumMod val="65000"/>
                  </a:schemeClr>
                </a:solidFill>
                <a:latin typeface="Verdana"/>
                <a:cs typeface="Verdana"/>
              </a:defRPr>
            </a:lvl1pPr>
          </a:lstStyle>
          <a:p>
            <a:pPr defTabSz="457200" eaLnBrk="1" fontAlgn="auto" hangingPunct="1">
              <a:spcBef>
                <a:spcPts val="0"/>
              </a:spcBef>
              <a:spcAft>
                <a:spcPts val="0"/>
              </a:spcAft>
            </a:pPr>
            <a:fld id="{ECEA1E32-80FB-F840-8C53-A6735255DEE1}" type="slidenum">
              <a:rPr lang="en-US" smtClean="0">
                <a:solidFill>
                  <a:prstClr val="white">
                    <a:lumMod val="65000"/>
                  </a:prstClr>
                </a:solidFill>
              </a:rPr>
              <a:pPr defTabSz="457200" eaLnBrk="1" fontAlgn="auto" hangingPunct="1">
                <a:spcBef>
                  <a:spcPts val="0"/>
                </a:spcBef>
                <a:spcAft>
                  <a:spcPts val="0"/>
                </a:spcAft>
              </a:pPr>
              <a:t>‹#›</a:t>
            </a:fld>
            <a:endParaRPr lang="en-US" dirty="0">
              <a:solidFill>
                <a:prstClr val="white">
                  <a:lumMod val="65000"/>
                </a:prstClr>
              </a:solidFill>
            </a:endParaRPr>
          </a:p>
        </p:txBody>
      </p:sp>
    </p:spTree>
    <p:extLst>
      <p:ext uri="{BB962C8B-B14F-4D97-AF65-F5344CB8AC3E}">
        <p14:creationId xmlns:p14="http://schemas.microsoft.com/office/powerpoint/2010/main" val="4185121491"/>
      </p:ext>
    </p:extLst>
  </p:cSld>
  <p:clrMap bg1="lt1" tx1="dk1" bg2="lt2" tx2="dk2" accent1="accent1" accent2="accent2" accent3="accent3" accent4="accent4" accent5="accent5" accent6="accent6" hlink="hlink" folHlink="folHlink"/>
  <p:sldLayoutIdLst>
    <p:sldLayoutId id="2147484160" r:id="rId1"/>
    <p:sldLayoutId id="2147484161" r:id="rId2"/>
    <p:sldLayoutId id="2147484162" r:id="rId3"/>
    <p:sldLayoutId id="2147484163" r:id="rId4"/>
    <p:sldLayoutId id="2147484164" r:id="rId5"/>
    <p:sldLayoutId id="2147484165" r:id="rId6"/>
    <p:sldLayoutId id="2147484166" r:id="rId7"/>
    <p:sldLayoutId id="2147484167" r:id="rId8"/>
    <p:sldLayoutId id="2147484168" r:id="rId9"/>
    <p:sldLayoutId id="2147484169" r:id="rId10"/>
    <p:sldLayoutId id="2147484170" r:id="rId11"/>
  </p:sldLayoutIdLst>
  <p:hf hdr="0" ftr="0" dt="0"/>
  <p:txStyles>
    <p:titleStyle>
      <a:lvl1pPr algn="ctr" defTabSz="457200" rtl="0" eaLnBrk="1" latinLnBrk="0" hangingPunct="1">
        <a:spcBef>
          <a:spcPct val="0"/>
        </a:spcBef>
        <a:buNone/>
        <a:defRPr sz="4400" kern="1200">
          <a:solidFill>
            <a:schemeClr val="tx1"/>
          </a:solidFill>
          <a:latin typeface="Gill Sans M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Gill Sans M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Gill Sans M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Gill Sans M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Gill Sans M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Gill Sans M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solidFill>
                <a:srgbClr val="000000"/>
              </a:solidFill>
              <a:latin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solidFill>
                <a:srgbClr val="000000"/>
              </a:solidFill>
              <a:latin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8F5E3C46-4449-43D5-A913-F5D924F2EE6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925949278"/>
      </p:ext>
    </p:extLst>
  </p:cSld>
  <p:clrMap bg1="lt1" tx1="dk1" bg2="lt2" tx2="dk2" accent1="accent1" accent2="accent2" accent3="accent3" accent4="accent4" accent5="accent5" accent6="accent6" hlink="hlink" folHlink="folHlink"/>
  <p:sldLayoutIdLst>
    <p:sldLayoutId id="2147484172" r:id="rId1"/>
    <p:sldLayoutId id="2147484173" r:id="rId2"/>
    <p:sldLayoutId id="2147484174" r:id="rId3"/>
    <p:sldLayoutId id="2147484175" r:id="rId4"/>
    <p:sldLayoutId id="2147484176" r:id="rId5"/>
    <p:sldLayoutId id="2147484177" r:id="rId6"/>
    <p:sldLayoutId id="2147484178" r:id="rId7"/>
    <p:sldLayoutId id="2147484179" r:id="rId8"/>
    <p:sldLayoutId id="2147484180" r:id="rId9"/>
    <p:sldLayoutId id="2147484181" r:id="rId10"/>
    <p:sldLayoutId id="214748418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7463" y="53976"/>
            <a:ext cx="1752600" cy="1143000"/>
            <a:chOff x="0" y="48"/>
            <a:chExt cx="1104" cy="720"/>
          </a:xfrm>
        </p:grpSpPr>
        <p:grpSp>
          <p:nvGrpSpPr>
            <p:cNvPr id="3" name="Group 3"/>
            <p:cNvGrpSpPr>
              <a:grpSpLocks/>
            </p:cNvGrpSpPr>
            <p:nvPr userDrawn="1"/>
          </p:nvGrpSpPr>
          <p:grpSpPr bwMode="auto">
            <a:xfrm>
              <a:off x="0" y="48"/>
              <a:ext cx="1104" cy="720"/>
              <a:chOff x="0" y="0"/>
              <a:chExt cx="1104" cy="720"/>
            </a:xfrm>
          </p:grpSpPr>
          <p:grpSp>
            <p:nvGrpSpPr>
              <p:cNvPr id="4" name="Group 4"/>
              <p:cNvGrpSpPr>
                <a:grpSpLocks/>
              </p:cNvGrpSpPr>
              <p:nvPr userDrawn="1"/>
            </p:nvGrpSpPr>
            <p:grpSpPr bwMode="auto">
              <a:xfrm>
                <a:off x="0" y="0"/>
                <a:ext cx="1104" cy="720"/>
                <a:chOff x="1344" y="1776"/>
                <a:chExt cx="3408" cy="1392"/>
              </a:xfrm>
            </p:grpSpPr>
            <p:pic>
              <p:nvPicPr>
                <p:cNvPr id="8205" name="Picture 5"/>
                <p:cNvPicPr>
                  <a:picLocks noChangeAspect="1" noChangeArrowheads="1"/>
                </p:cNvPicPr>
                <p:nvPr userDrawn="1"/>
              </p:nvPicPr>
              <p:blipFill>
                <a:blip r:embed="rId16" cstate="screen"/>
                <a:srcRect l="16667" t="28572" r="13725" b="25397"/>
                <a:stretch>
                  <a:fillRect/>
                </a:stretch>
              </p:blipFill>
              <p:spPr bwMode="auto">
                <a:xfrm>
                  <a:off x="1344" y="1776"/>
                  <a:ext cx="3408" cy="1392"/>
                </a:xfrm>
                <a:prstGeom prst="rect">
                  <a:avLst/>
                </a:prstGeom>
                <a:noFill/>
                <a:ln w="9525">
                  <a:noFill/>
                  <a:miter lim="800000"/>
                  <a:headEnd/>
                  <a:tailEnd/>
                </a:ln>
              </p:spPr>
            </p:pic>
            <p:sp>
              <p:nvSpPr>
                <p:cNvPr id="990214" name="Rectangle 6"/>
                <p:cNvSpPr>
                  <a:spLocks noChangeArrowheads="1"/>
                </p:cNvSpPr>
                <p:nvPr userDrawn="1"/>
              </p:nvSpPr>
              <p:spPr bwMode="auto">
                <a:xfrm>
                  <a:off x="3119" y="1919"/>
                  <a:ext cx="1297" cy="385"/>
                </a:xfrm>
                <a:prstGeom prst="rect">
                  <a:avLst/>
                </a:prstGeom>
                <a:solidFill>
                  <a:schemeClr val="bg1"/>
                </a:solidFill>
                <a:ln w="9525">
                  <a:noFill/>
                  <a:miter lim="800000"/>
                  <a:headEnd/>
                  <a:tailEnd/>
                </a:ln>
                <a:effectLst/>
              </p:spPr>
              <p:txBody>
                <a:bodyPr wrap="none" anchor="ctr"/>
                <a:lstStyle/>
                <a:p>
                  <a:pPr>
                    <a:defRPr/>
                  </a:pPr>
                  <a:endParaRPr lang="en-US">
                    <a:solidFill>
                      <a:srgbClr val="000000"/>
                    </a:solidFill>
                  </a:endParaRPr>
                </a:p>
              </p:txBody>
            </p:sp>
          </p:grpSp>
          <p:sp>
            <p:nvSpPr>
              <p:cNvPr id="990215" name="Freeform 7"/>
              <p:cNvSpPr>
                <a:spLocks/>
              </p:cNvSpPr>
              <p:nvPr userDrawn="1"/>
            </p:nvSpPr>
            <p:spPr bwMode="auto">
              <a:xfrm>
                <a:off x="14" y="96"/>
                <a:ext cx="536" cy="417"/>
              </a:xfrm>
              <a:custGeom>
                <a:avLst/>
                <a:gdLst/>
                <a:ahLst/>
                <a:cxnLst>
                  <a:cxn ang="0">
                    <a:pos x="16" y="21"/>
                  </a:cxn>
                  <a:cxn ang="0">
                    <a:pos x="38" y="3"/>
                  </a:cxn>
                  <a:cxn ang="0">
                    <a:pos x="100" y="20"/>
                  </a:cxn>
                  <a:cxn ang="0">
                    <a:pos x="129" y="14"/>
                  </a:cxn>
                  <a:cxn ang="0">
                    <a:pos x="153" y="0"/>
                  </a:cxn>
                  <a:cxn ang="0">
                    <a:pos x="155" y="3"/>
                  </a:cxn>
                  <a:cxn ang="0">
                    <a:pos x="158" y="5"/>
                  </a:cxn>
                  <a:cxn ang="0">
                    <a:pos x="171" y="31"/>
                  </a:cxn>
                  <a:cxn ang="0">
                    <a:pos x="177" y="42"/>
                  </a:cxn>
                  <a:cxn ang="0">
                    <a:pos x="183" y="50"/>
                  </a:cxn>
                  <a:cxn ang="0">
                    <a:pos x="185" y="57"/>
                  </a:cxn>
                  <a:cxn ang="0">
                    <a:pos x="194" y="63"/>
                  </a:cxn>
                  <a:cxn ang="0">
                    <a:pos x="207" y="80"/>
                  </a:cxn>
                  <a:cxn ang="0">
                    <a:pos x="218" y="89"/>
                  </a:cxn>
                  <a:cxn ang="0">
                    <a:pos x="236" y="108"/>
                  </a:cxn>
                  <a:cxn ang="0">
                    <a:pos x="248" y="115"/>
                  </a:cxn>
                  <a:cxn ang="0">
                    <a:pos x="266" y="140"/>
                  </a:cxn>
                  <a:cxn ang="0">
                    <a:pos x="278" y="151"/>
                  </a:cxn>
                  <a:cxn ang="0">
                    <a:pos x="290" y="167"/>
                  </a:cxn>
                  <a:cxn ang="0">
                    <a:pos x="296" y="171"/>
                  </a:cxn>
                  <a:cxn ang="0">
                    <a:pos x="320" y="194"/>
                  </a:cxn>
                  <a:cxn ang="0">
                    <a:pos x="333" y="210"/>
                  </a:cxn>
                  <a:cxn ang="0">
                    <a:pos x="351" y="228"/>
                  </a:cxn>
                  <a:cxn ang="0">
                    <a:pos x="362" y="242"/>
                  </a:cxn>
                  <a:cxn ang="0">
                    <a:pos x="371" y="260"/>
                  </a:cxn>
                  <a:cxn ang="0">
                    <a:pos x="381" y="277"/>
                  </a:cxn>
                  <a:cxn ang="0">
                    <a:pos x="392" y="287"/>
                  </a:cxn>
                  <a:cxn ang="0">
                    <a:pos x="399" y="295"/>
                  </a:cxn>
                  <a:cxn ang="0">
                    <a:pos x="410" y="309"/>
                  </a:cxn>
                  <a:cxn ang="0">
                    <a:pos x="446" y="344"/>
                  </a:cxn>
                  <a:cxn ang="0">
                    <a:pos x="471" y="363"/>
                  </a:cxn>
                  <a:cxn ang="0">
                    <a:pos x="485" y="374"/>
                  </a:cxn>
                  <a:cxn ang="0">
                    <a:pos x="494" y="379"/>
                  </a:cxn>
                  <a:cxn ang="0">
                    <a:pos x="506" y="387"/>
                  </a:cxn>
                  <a:cxn ang="0">
                    <a:pos x="518" y="393"/>
                  </a:cxn>
                  <a:cxn ang="0">
                    <a:pos x="525" y="402"/>
                  </a:cxn>
                  <a:cxn ang="0">
                    <a:pos x="530" y="409"/>
                  </a:cxn>
                  <a:cxn ang="0">
                    <a:pos x="536" y="413"/>
                  </a:cxn>
                  <a:cxn ang="0">
                    <a:pos x="519" y="413"/>
                  </a:cxn>
                  <a:cxn ang="0">
                    <a:pos x="498" y="402"/>
                  </a:cxn>
                  <a:cxn ang="0">
                    <a:pos x="483" y="395"/>
                  </a:cxn>
                  <a:cxn ang="0">
                    <a:pos x="464" y="387"/>
                  </a:cxn>
                  <a:cxn ang="0">
                    <a:pos x="455" y="384"/>
                  </a:cxn>
                  <a:cxn ang="0">
                    <a:pos x="426" y="372"/>
                  </a:cxn>
                  <a:cxn ang="0">
                    <a:pos x="414" y="366"/>
                  </a:cxn>
                  <a:cxn ang="0">
                    <a:pos x="388" y="361"/>
                  </a:cxn>
                  <a:cxn ang="0">
                    <a:pos x="360" y="355"/>
                  </a:cxn>
                  <a:cxn ang="0">
                    <a:pos x="346" y="353"/>
                  </a:cxn>
                  <a:cxn ang="0">
                    <a:pos x="272" y="345"/>
                  </a:cxn>
                  <a:cxn ang="0">
                    <a:pos x="191" y="336"/>
                  </a:cxn>
                  <a:cxn ang="0">
                    <a:pos x="134" y="330"/>
                  </a:cxn>
                  <a:cxn ang="0">
                    <a:pos x="96" y="325"/>
                  </a:cxn>
                  <a:cxn ang="0">
                    <a:pos x="48" y="320"/>
                  </a:cxn>
                  <a:cxn ang="0">
                    <a:pos x="10" y="318"/>
                  </a:cxn>
                  <a:cxn ang="0">
                    <a:pos x="9" y="306"/>
                  </a:cxn>
                  <a:cxn ang="0">
                    <a:pos x="0" y="282"/>
                  </a:cxn>
                  <a:cxn ang="0">
                    <a:pos x="8" y="259"/>
                  </a:cxn>
                  <a:cxn ang="0">
                    <a:pos x="15" y="126"/>
                  </a:cxn>
                  <a:cxn ang="0">
                    <a:pos x="16" y="45"/>
                  </a:cxn>
                  <a:cxn ang="0">
                    <a:pos x="16" y="21"/>
                  </a:cxn>
                </a:cxnLst>
                <a:rect l="0" t="0" r="r" b="b"/>
                <a:pathLst>
                  <a:path w="536" h="417">
                    <a:moveTo>
                      <a:pt x="16" y="21"/>
                    </a:moveTo>
                    <a:cubicBezTo>
                      <a:pt x="20" y="9"/>
                      <a:pt x="28" y="7"/>
                      <a:pt x="38" y="3"/>
                    </a:cubicBezTo>
                    <a:cubicBezTo>
                      <a:pt x="61" y="6"/>
                      <a:pt x="76" y="18"/>
                      <a:pt x="100" y="20"/>
                    </a:cubicBezTo>
                    <a:cubicBezTo>
                      <a:pt x="119" y="19"/>
                      <a:pt x="115" y="16"/>
                      <a:pt x="129" y="14"/>
                    </a:cubicBezTo>
                    <a:cubicBezTo>
                      <a:pt x="139" y="11"/>
                      <a:pt x="145" y="6"/>
                      <a:pt x="153" y="0"/>
                    </a:cubicBezTo>
                    <a:cubicBezTo>
                      <a:pt x="154" y="1"/>
                      <a:pt x="154" y="2"/>
                      <a:pt x="155" y="3"/>
                    </a:cubicBezTo>
                    <a:cubicBezTo>
                      <a:pt x="156" y="4"/>
                      <a:pt x="157" y="4"/>
                      <a:pt x="158" y="5"/>
                    </a:cubicBezTo>
                    <a:cubicBezTo>
                      <a:pt x="164" y="13"/>
                      <a:pt x="163" y="25"/>
                      <a:pt x="171" y="31"/>
                    </a:cubicBezTo>
                    <a:cubicBezTo>
                      <a:pt x="172" y="36"/>
                      <a:pt x="172" y="40"/>
                      <a:pt x="177" y="42"/>
                    </a:cubicBezTo>
                    <a:cubicBezTo>
                      <a:pt x="179" y="46"/>
                      <a:pt x="179" y="48"/>
                      <a:pt x="183" y="50"/>
                    </a:cubicBezTo>
                    <a:lnTo>
                      <a:pt x="185" y="57"/>
                    </a:lnTo>
                    <a:cubicBezTo>
                      <a:pt x="188" y="60"/>
                      <a:pt x="194" y="63"/>
                      <a:pt x="194" y="63"/>
                    </a:cubicBezTo>
                    <a:cubicBezTo>
                      <a:pt x="196" y="69"/>
                      <a:pt x="202" y="76"/>
                      <a:pt x="207" y="80"/>
                    </a:cubicBezTo>
                    <a:cubicBezTo>
                      <a:pt x="209" y="84"/>
                      <a:pt x="214" y="86"/>
                      <a:pt x="218" y="89"/>
                    </a:cubicBezTo>
                    <a:cubicBezTo>
                      <a:pt x="223" y="96"/>
                      <a:pt x="227" y="106"/>
                      <a:pt x="236" y="108"/>
                    </a:cubicBezTo>
                    <a:cubicBezTo>
                      <a:pt x="240" y="111"/>
                      <a:pt x="244" y="114"/>
                      <a:pt x="248" y="115"/>
                    </a:cubicBezTo>
                    <a:cubicBezTo>
                      <a:pt x="250" y="124"/>
                      <a:pt x="257" y="137"/>
                      <a:pt x="266" y="140"/>
                    </a:cubicBezTo>
                    <a:cubicBezTo>
                      <a:pt x="269" y="144"/>
                      <a:pt x="274" y="149"/>
                      <a:pt x="278" y="151"/>
                    </a:cubicBezTo>
                    <a:cubicBezTo>
                      <a:pt x="282" y="157"/>
                      <a:pt x="286" y="161"/>
                      <a:pt x="290" y="167"/>
                    </a:cubicBezTo>
                    <a:cubicBezTo>
                      <a:pt x="291" y="169"/>
                      <a:pt x="296" y="171"/>
                      <a:pt x="296" y="171"/>
                    </a:cubicBezTo>
                    <a:cubicBezTo>
                      <a:pt x="299" y="176"/>
                      <a:pt x="315" y="192"/>
                      <a:pt x="320" y="194"/>
                    </a:cubicBezTo>
                    <a:cubicBezTo>
                      <a:pt x="322" y="200"/>
                      <a:pt x="327" y="208"/>
                      <a:pt x="333" y="210"/>
                    </a:cubicBezTo>
                    <a:cubicBezTo>
                      <a:pt x="336" y="215"/>
                      <a:pt x="345" y="226"/>
                      <a:pt x="351" y="228"/>
                    </a:cubicBezTo>
                    <a:cubicBezTo>
                      <a:pt x="354" y="232"/>
                      <a:pt x="358" y="239"/>
                      <a:pt x="362" y="242"/>
                    </a:cubicBezTo>
                    <a:cubicBezTo>
                      <a:pt x="364" y="249"/>
                      <a:pt x="365" y="256"/>
                      <a:pt x="371" y="260"/>
                    </a:cubicBezTo>
                    <a:cubicBezTo>
                      <a:pt x="373" y="265"/>
                      <a:pt x="377" y="274"/>
                      <a:pt x="381" y="277"/>
                    </a:cubicBezTo>
                    <a:cubicBezTo>
                      <a:pt x="382" y="282"/>
                      <a:pt x="392" y="287"/>
                      <a:pt x="392" y="287"/>
                    </a:cubicBezTo>
                    <a:cubicBezTo>
                      <a:pt x="397" y="294"/>
                      <a:pt x="394" y="292"/>
                      <a:pt x="399" y="295"/>
                    </a:cubicBezTo>
                    <a:cubicBezTo>
                      <a:pt x="401" y="301"/>
                      <a:pt x="404" y="307"/>
                      <a:pt x="410" y="309"/>
                    </a:cubicBezTo>
                    <a:cubicBezTo>
                      <a:pt x="421" y="320"/>
                      <a:pt x="430" y="339"/>
                      <a:pt x="446" y="344"/>
                    </a:cubicBezTo>
                    <a:cubicBezTo>
                      <a:pt x="452" y="353"/>
                      <a:pt x="460" y="359"/>
                      <a:pt x="471" y="363"/>
                    </a:cubicBezTo>
                    <a:cubicBezTo>
                      <a:pt x="474" y="367"/>
                      <a:pt x="480" y="371"/>
                      <a:pt x="485" y="374"/>
                    </a:cubicBezTo>
                    <a:cubicBezTo>
                      <a:pt x="488" y="376"/>
                      <a:pt x="494" y="379"/>
                      <a:pt x="494" y="379"/>
                    </a:cubicBezTo>
                    <a:cubicBezTo>
                      <a:pt x="496" y="383"/>
                      <a:pt x="506" y="387"/>
                      <a:pt x="506" y="387"/>
                    </a:cubicBezTo>
                    <a:cubicBezTo>
                      <a:pt x="509" y="390"/>
                      <a:pt x="518" y="393"/>
                      <a:pt x="518" y="393"/>
                    </a:cubicBezTo>
                    <a:cubicBezTo>
                      <a:pt x="523" y="400"/>
                      <a:pt x="520" y="397"/>
                      <a:pt x="525" y="402"/>
                    </a:cubicBezTo>
                    <a:cubicBezTo>
                      <a:pt x="528" y="412"/>
                      <a:pt x="525" y="406"/>
                      <a:pt x="530" y="409"/>
                    </a:cubicBezTo>
                    <a:cubicBezTo>
                      <a:pt x="532" y="410"/>
                      <a:pt x="536" y="413"/>
                      <a:pt x="536" y="413"/>
                    </a:cubicBezTo>
                    <a:cubicBezTo>
                      <a:pt x="531" y="417"/>
                      <a:pt x="525" y="415"/>
                      <a:pt x="519" y="413"/>
                    </a:cubicBezTo>
                    <a:cubicBezTo>
                      <a:pt x="517" y="407"/>
                      <a:pt x="503" y="406"/>
                      <a:pt x="498" y="402"/>
                    </a:cubicBezTo>
                    <a:cubicBezTo>
                      <a:pt x="495" y="397"/>
                      <a:pt x="488" y="396"/>
                      <a:pt x="483" y="395"/>
                    </a:cubicBezTo>
                    <a:cubicBezTo>
                      <a:pt x="477" y="392"/>
                      <a:pt x="470" y="390"/>
                      <a:pt x="464" y="387"/>
                    </a:cubicBezTo>
                    <a:cubicBezTo>
                      <a:pt x="461" y="386"/>
                      <a:pt x="455" y="384"/>
                      <a:pt x="455" y="384"/>
                    </a:cubicBezTo>
                    <a:cubicBezTo>
                      <a:pt x="450" y="376"/>
                      <a:pt x="434" y="374"/>
                      <a:pt x="426" y="372"/>
                    </a:cubicBezTo>
                    <a:cubicBezTo>
                      <a:pt x="422" y="371"/>
                      <a:pt x="418" y="368"/>
                      <a:pt x="414" y="366"/>
                    </a:cubicBezTo>
                    <a:cubicBezTo>
                      <a:pt x="406" y="362"/>
                      <a:pt x="396" y="362"/>
                      <a:pt x="388" y="361"/>
                    </a:cubicBezTo>
                    <a:cubicBezTo>
                      <a:pt x="379" y="359"/>
                      <a:pt x="370" y="356"/>
                      <a:pt x="360" y="355"/>
                    </a:cubicBezTo>
                    <a:cubicBezTo>
                      <a:pt x="355" y="354"/>
                      <a:pt x="346" y="353"/>
                      <a:pt x="346" y="353"/>
                    </a:cubicBezTo>
                    <a:cubicBezTo>
                      <a:pt x="323" y="345"/>
                      <a:pt x="296" y="347"/>
                      <a:pt x="272" y="345"/>
                    </a:cubicBezTo>
                    <a:cubicBezTo>
                      <a:pt x="245" y="336"/>
                      <a:pt x="220" y="337"/>
                      <a:pt x="191" y="336"/>
                    </a:cubicBezTo>
                    <a:cubicBezTo>
                      <a:pt x="172" y="334"/>
                      <a:pt x="153" y="333"/>
                      <a:pt x="134" y="330"/>
                    </a:cubicBezTo>
                    <a:cubicBezTo>
                      <a:pt x="120" y="325"/>
                      <a:pt x="113" y="326"/>
                      <a:pt x="96" y="325"/>
                    </a:cubicBezTo>
                    <a:cubicBezTo>
                      <a:pt x="80" y="323"/>
                      <a:pt x="64" y="322"/>
                      <a:pt x="48" y="320"/>
                    </a:cubicBezTo>
                    <a:cubicBezTo>
                      <a:pt x="36" y="316"/>
                      <a:pt x="22" y="322"/>
                      <a:pt x="10" y="318"/>
                    </a:cubicBezTo>
                    <a:cubicBezTo>
                      <a:pt x="6" y="317"/>
                      <a:pt x="10" y="310"/>
                      <a:pt x="9" y="306"/>
                    </a:cubicBezTo>
                    <a:cubicBezTo>
                      <a:pt x="8" y="299"/>
                      <a:pt x="4" y="288"/>
                      <a:pt x="0" y="282"/>
                    </a:cubicBezTo>
                    <a:cubicBezTo>
                      <a:pt x="2" y="274"/>
                      <a:pt x="6" y="267"/>
                      <a:pt x="8" y="259"/>
                    </a:cubicBezTo>
                    <a:cubicBezTo>
                      <a:pt x="9" y="215"/>
                      <a:pt x="8" y="170"/>
                      <a:pt x="15" y="126"/>
                    </a:cubicBezTo>
                    <a:cubicBezTo>
                      <a:pt x="15" y="99"/>
                      <a:pt x="16" y="72"/>
                      <a:pt x="16" y="45"/>
                    </a:cubicBezTo>
                    <a:cubicBezTo>
                      <a:pt x="16" y="20"/>
                      <a:pt x="11" y="11"/>
                      <a:pt x="16" y="21"/>
                    </a:cubicBezTo>
                    <a:close/>
                  </a:path>
                </a:pathLst>
              </a:custGeom>
              <a:gradFill rotWithShape="1">
                <a:gsLst>
                  <a:gs pos="0">
                    <a:srgbClr val="996600"/>
                  </a:gs>
                  <a:gs pos="100000">
                    <a:srgbClr val="996600">
                      <a:gamma/>
                      <a:shade val="46275"/>
                      <a:invGamma/>
                      <a:alpha val="0"/>
                    </a:srgbClr>
                  </a:gs>
                </a:gsLst>
                <a:lin ang="5400000" scaled="1"/>
              </a:gradFill>
              <a:ln w="6350" cmpd="sng">
                <a:solidFill>
                  <a:schemeClr val="tx1"/>
                </a:solidFill>
                <a:round/>
                <a:headEnd/>
                <a:tailEnd/>
              </a:ln>
              <a:effectLst/>
            </p:spPr>
            <p:txBody>
              <a:bodyPr/>
              <a:lstStyle/>
              <a:p>
                <a:pPr>
                  <a:defRPr/>
                </a:pPr>
                <a:endParaRPr lang="en-US">
                  <a:solidFill>
                    <a:srgbClr val="000000"/>
                  </a:solidFill>
                </a:endParaRPr>
              </a:p>
            </p:txBody>
          </p:sp>
          <p:sp>
            <p:nvSpPr>
              <p:cNvPr id="990216" name="Freeform 8"/>
              <p:cNvSpPr>
                <a:spLocks/>
              </p:cNvSpPr>
              <p:nvPr userDrawn="1"/>
            </p:nvSpPr>
            <p:spPr bwMode="auto">
              <a:xfrm>
                <a:off x="735" y="541"/>
                <a:ext cx="141" cy="50"/>
              </a:xfrm>
              <a:custGeom>
                <a:avLst/>
                <a:gdLst/>
                <a:ahLst/>
                <a:cxnLst>
                  <a:cxn ang="0">
                    <a:pos x="4" y="6"/>
                  </a:cxn>
                  <a:cxn ang="0">
                    <a:pos x="22" y="0"/>
                  </a:cxn>
                  <a:cxn ang="0">
                    <a:pos x="62" y="6"/>
                  </a:cxn>
                  <a:cxn ang="0">
                    <a:pos x="79" y="12"/>
                  </a:cxn>
                  <a:cxn ang="0">
                    <a:pos x="95" y="19"/>
                  </a:cxn>
                  <a:cxn ang="0">
                    <a:pos x="130" y="37"/>
                  </a:cxn>
                  <a:cxn ang="0">
                    <a:pos x="141" y="43"/>
                  </a:cxn>
                  <a:cxn ang="0">
                    <a:pos x="97" y="39"/>
                  </a:cxn>
                  <a:cxn ang="0">
                    <a:pos x="91" y="35"/>
                  </a:cxn>
                  <a:cxn ang="0">
                    <a:pos x="46" y="22"/>
                  </a:cxn>
                  <a:cxn ang="0">
                    <a:pos x="7" y="9"/>
                  </a:cxn>
                  <a:cxn ang="0">
                    <a:pos x="4" y="6"/>
                  </a:cxn>
                </a:cxnLst>
                <a:rect l="0" t="0" r="r" b="b"/>
                <a:pathLst>
                  <a:path w="141" h="50">
                    <a:moveTo>
                      <a:pt x="4" y="6"/>
                    </a:moveTo>
                    <a:cubicBezTo>
                      <a:pt x="10" y="4"/>
                      <a:pt x="16" y="1"/>
                      <a:pt x="22" y="0"/>
                    </a:cubicBezTo>
                    <a:cubicBezTo>
                      <a:pt x="39" y="1"/>
                      <a:pt x="48" y="1"/>
                      <a:pt x="62" y="6"/>
                    </a:cubicBezTo>
                    <a:cubicBezTo>
                      <a:pt x="68" y="8"/>
                      <a:pt x="79" y="12"/>
                      <a:pt x="79" y="12"/>
                    </a:cubicBezTo>
                    <a:cubicBezTo>
                      <a:pt x="83" y="16"/>
                      <a:pt x="89" y="18"/>
                      <a:pt x="95" y="19"/>
                    </a:cubicBezTo>
                    <a:cubicBezTo>
                      <a:pt x="106" y="26"/>
                      <a:pt x="119" y="30"/>
                      <a:pt x="130" y="37"/>
                    </a:cubicBezTo>
                    <a:cubicBezTo>
                      <a:pt x="132" y="42"/>
                      <a:pt x="136" y="42"/>
                      <a:pt x="141" y="43"/>
                    </a:cubicBezTo>
                    <a:cubicBezTo>
                      <a:pt x="127" y="50"/>
                      <a:pt x="110" y="47"/>
                      <a:pt x="97" y="39"/>
                    </a:cubicBezTo>
                    <a:cubicBezTo>
                      <a:pt x="95" y="38"/>
                      <a:pt x="93" y="36"/>
                      <a:pt x="91" y="35"/>
                    </a:cubicBezTo>
                    <a:cubicBezTo>
                      <a:pt x="76" y="30"/>
                      <a:pt x="61" y="26"/>
                      <a:pt x="46" y="22"/>
                    </a:cubicBezTo>
                    <a:cubicBezTo>
                      <a:pt x="33" y="18"/>
                      <a:pt x="21" y="11"/>
                      <a:pt x="7" y="9"/>
                    </a:cubicBezTo>
                    <a:cubicBezTo>
                      <a:pt x="0" y="4"/>
                      <a:pt x="11" y="6"/>
                      <a:pt x="4" y="6"/>
                    </a:cubicBezTo>
                    <a:close/>
                  </a:path>
                </a:pathLst>
              </a:custGeom>
              <a:gradFill rotWithShape="1">
                <a:gsLst>
                  <a:gs pos="0">
                    <a:srgbClr val="996600"/>
                  </a:gs>
                  <a:gs pos="100000">
                    <a:srgbClr val="996600">
                      <a:gamma/>
                      <a:shade val="46275"/>
                      <a:invGamma/>
                      <a:alpha val="0"/>
                    </a:srgbClr>
                  </a:gs>
                </a:gsLst>
                <a:lin ang="5400000" scaled="1"/>
              </a:gradFill>
              <a:ln w="9525" cmpd="sng">
                <a:solidFill>
                  <a:schemeClr val="tx1"/>
                </a:solidFill>
                <a:round/>
                <a:headEnd/>
                <a:tailEnd/>
              </a:ln>
              <a:effectLst/>
            </p:spPr>
            <p:txBody>
              <a:bodyPr/>
              <a:lstStyle/>
              <a:p>
                <a:pPr>
                  <a:defRPr/>
                </a:pPr>
                <a:endParaRPr lang="en-US">
                  <a:solidFill>
                    <a:srgbClr val="000000"/>
                  </a:solidFill>
                </a:endParaRPr>
              </a:p>
            </p:txBody>
          </p:sp>
        </p:grpSp>
        <p:sp>
          <p:nvSpPr>
            <p:cNvPr id="990217" name="Rectangle 9"/>
            <p:cNvSpPr>
              <a:spLocks noChangeArrowheads="1"/>
            </p:cNvSpPr>
            <p:nvPr userDrawn="1"/>
          </p:nvSpPr>
          <p:spPr bwMode="auto">
            <a:xfrm>
              <a:off x="432" y="384"/>
              <a:ext cx="192" cy="48"/>
            </a:xfrm>
            <a:prstGeom prst="rect">
              <a:avLst/>
            </a:prstGeom>
            <a:solidFill>
              <a:schemeClr val="bg1"/>
            </a:solidFill>
            <a:ln w="9525">
              <a:noFill/>
              <a:miter lim="800000"/>
              <a:headEnd/>
              <a:tailEnd/>
            </a:ln>
            <a:effectLst/>
          </p:spPr>
          <p:txBody>
            <a:bodyPr wrap="none" anchor="ctr"/>
            <a:lstStyle/>
            <a:p>
              <a:pPr>
                <a:defRPr/>
              </a:pPr>
              <a:endParaRPr lang="en-US">
                <a:solidFill>
                  <a:srgbClr val="000000"/>
                </a:solidFill>
              </a:endParaRPr>
            </a:p>
          </p:txBody>
        </p:sp>
      </p:grpSp>
      <p:sp>
        <p:nvSpPr>
          <p:cNvPr id="8195" name="Rectangle 10"/>
          <p:cNvSpPr>
            <a:spLocks noGrp="1" noChangeArrowheads="1"/>
          </p:cNvSpPr>
          <p:nvPr>
            <p:ph type="title"/>
          </p:nvPr>
        </p:nvSpPr>
        <p:spPr bwMode="auto">
          <a:xfrm>
            <a:off x="762000" y="-152400"/>
            <a:ext cx="8153400" cy="1143000"/>
          </a:xfrm>
          <a:prstGeom prst="rect">
            <a:avLst/>
          </a:prstGeom>
          <a:noFill/>
          <a:ln w="9525">
            <a:noFill/>
            <a:miter lim="800000"/>
            <a:headEnd/>
            <a:tailEnd/>
          </a:ln>
        </p:spPr>
        <p:txBody>
          <a:bodyPr vert="horz" wrap="square" lIns="91430" tIns="45716" rIns="91430" bIns="45716" numCol="1" anchor="ctr" anchorCtr="0" compatLnSpc="1">
            <a:prstTxWarp prst="textNoShape">
              <a:avLst/>
            </a:prstTxWarp>
          </a:bodyPr>
          <a:lstStyle/>
          <a:p>
            <a:pPr lvl="0"/>
            <a:r>
              <a:rPr lang="en-US" dirty="0" smtClean="0"/>
              <a:t>Click to edit Master title style</a:t>
            </a:r>
          </a:p>
        </p:txBody>
      </p:sp>
      <p:sp>
        <p:nvSpPr>
          <p:cNvPr id="8196" name="Rectangle 11"/>
          <p:cNvSpPr>
            <a:spLocks noGrp="1" noChangeArrowheads="1"/>
          </p:cNvSpPr>
          <p:nvPr>
            <p:ph type="body" idx="1"/>
          </p:nvPr>
        </p:nvSpPr>
        <p:spPr bwMode="auto">
          <a:xfrm>
            <a:off x="685800" y="1524000"/>
            <a:ext cx="7772400" cy="4800600"/>
          </a:xfrm>
          <a:prstGeom prst="rect">
            <a:avLst/>
          </a:prstGeom>
          <a:noFill/>
          <a:ln w="9525">
            <a:noFill/>
            <a:miter lim="800000"/>
            <a:headEnd/>
            <a:tailEnd/>
          </a:ln>
        </p:spPr>
        <p:txBody>
          <a:bodyPr vert="horz" wrap="square" lIns="91430" tIns="45716" rIns="91430" bIns="45716"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990220" name="Line 12"/>
          <p:cNvSpPr>
            <a:spLocks noChangeShapeType="1"/>
          </p:cNvSpPr>
          <p:nvPr/>
        </p:nvSpPr>
        <p:spPr bwMode="auto">
          <a:xfrm flipV="1">
            <a:off x="1143000" y="822325"/>
            <a:ext cx="7772400" cy="7938"/>
          </a:xfrm>
          <a:prstGeom prst="line">
            <a:avLst/>
          </a:prstGeom>
          <a:noFill/>
          <a:ln w="38100">
            <a:solidFill>
              <a:srgbClr val="CC9900"/>
            </a:solidFill>
            <a:round/>
            <a:headEnd/>
            <a:tailEnd/>
          </a:ln>
          <a:effectLst/>
        </p:spPr>
        <p:txBody>
          <a:bodyPr/>
          <a:lstStyle/>
          <a:p>
            <a:pPr>
              <a:defRPr/>
            </a:pPr>
            <a:endParaRPr lang="en-US">
              <a:solidFill>
                <a:srgbClr val="000000"/>
              </a:solidFill>
            </a:endParaRPr>
          </a:p>
        </p:txBody>
      </p:sp>
      <p:sp>
        <p:nvSpPr>
          <p:cNvPr id="990221" name="Line 13"/>
          <p:cNvSpPr>
            <a:spLocks noChangeShapeType="1"/>
          </p:cNvSpPr>
          <p:nvPr/>
        </p:nvSpPr>
        <p:spPr bwMode="auto">
          <a:xfrm>
            <a:off x="990600" y="776288"/>
            <a:ext cx="7924800" cy="0"/>
          </a:xfrm>
          <a:prstGeom prst="line">
            <a:avLst/>
          </a:prstGeom>
          <a:noFill/>
          <a:ln w="38100">
            <a:solidFill>
              <a:srgbClr val="6699FF"/>
            </a:solidFill>
            <a:round/>
            <a:headEnd/>
            <a:tailEnd/>
          </a:ln>
          <a:effectLst/>
        </p:spPr>
        <p:txBody>
          <a:bodyPr/>
          <a:lstStyle/>
          <a:p>
            <a:pPr>
              <a:defRPr/>
            </a:pPr>
            <a:endParaRPr lang="en-US">
              <a:solidFill>
                <a:srgbClr val="000000"/>
              </a:solidFill>
            </a:endParaRPr>
          </a:p>
        </p:txBody>
      </p:sp>
      <p:sp>
        <p:nvSpPr>
          <p:cNvPr id="990222" name="Line 14"/>
          <p:cNvSpPr>
            <a:spLocks noChangeShapeType="1"/>
          </p:cNvSpPr>
          <p:nvPr/>
        </p:nvSpPr>
        <p:spPr bwMode="auto">
          <a:xfrm>
            <a:off x="838200" y="730250"/>
            <a:ext cx="8077200" cy="0"/>
          </a:xfrm>
          <a:prstGeom prst="line">
            <a:avLst/>
          </a:prstGeom>
          <a:noFill/>
          <a:ln w="38100">
            <a:solidFill>
              <a:srgbClr val="008000"/>
            </a:solidFill>
            <a:round/>
            <a:headEnd/>
            <a:tailEnd/>
          </a:ln>
          <a:effectLst/>
        </p:spPr>
        <p:txBody>
          <a:bodyPr/>
          <a:lstStyle/>
          <a:p>
            <a:pPr>
              <a:defRPr/>
            </a:pPr>
            <a:endParaRPr lang="en-US">
              <a:solidFill>
                <a:srgbClr val="000000"/>
              </a:solidFill>
            </a:endParaRPr>
          </a:p>
        </p:txBody>
      </p:sp>
    </p:spTree>
    <p:extLst>
      <p:ext uri="{BB962C8B-B14F-4D97-AF65-F5344CB8AC3E}">
        <p14:creationId xmlns:p14="http://schemas.microsoft.com/office/powerpoint/2010/main" val="3620263595"/>
      </p:ext>
    </p:extLst>
  </p:cSld>
  <p:clrMap bg1="lt1" tx1="dk1" bg2="lt2" tx2="dk2" accent1="accent1" accent2="accent2" accent3="accent3" accent4="accent4" accent5="accent5" accent6="accent6" hlink="hlink" folHlink="folHlink"/>
  <p:sldLayoutIdLst>
    <p:sldLayoutId id="2147484184" r:id="rId1"/>
    <p:sldLayoutId id="2147484185" r:id="rId2"/>
    <p:sldLayoutId id="2147484186" r:id="rId3"/>
    <p:sldLayoutId id="2147484187" r:id="rId4"/>
    <p:sldLayoutId id="2147484188" r:id="rId5"/>
    <p:sldLayoutId id="2147484189" r:id="rId6"/>
    <p:sldLayoutId id="2147484190" r:id="rId7"/>
    <p:sldLayoutId id="2147484191" r:id="rId8"/>
    <p:sldLayoutId id="2147484192" r:id="rId9"/>
    <p:sldLayoutId id="2147484193" r:id="rId10"/>
    <p:sldLayoutId id="2147484194" r:id="rId11"/>
    <p:sldLayoutId id="2147484195" r:id="rId12"/>
    <p:sldLayoutId id="2147484196" r:id="rId13"/>
    <p:sldLayoutId id="2147484197" r:id="rId14"/>
  </p:sldLayoutIdLst>
  <p:transition xmlns:p14="http://schemas.microsoft.com/office/powerpoint/2010/main">
    <p:fade/>
  </p:transition>
  <p:txStyles>
    <p:titleStyle>
      <a:lvl1pPr algn="ctr" rtl="0" eaLnBrk="0" fontAlgn="base" hangingPunct="0">
        <a:spcBef>
          <a:spcPct val="0"/>
        </a:spcBef>
        <a:spcAft>
          <a:spcPct val="0"/>
        </a:spcAft>
        <a:defRPr sz="2400">
          <a:solidFill>
            <a:schemeClr val="tx2"/>
          </a:solidFill>
          <a:latin typeface="Gill Sans MT"/>
          <a:ea typeface="+mj-ea"/>
          <a:cs typeface="+mj-cs"/>
        </a:defRPr>
      </a:lvl1pPr>
      <a:lvl2pPr algn="ctr" rtl="0" eaLnBrk="0" fontAlgn="base" hangingPunct="0">
        <a:spcBef>
          <a:spcPct val="0"/>
        </a:spcBef>
        <a:spcAft>
          <a:spcPct val="0"/>
        </a:spcAft>
        <a:defRPr sz="2400">
          <a:solidFill>
            <a:schemeClr val="tx2"/>
          </a:solidFill>
          <a:latin typeface="Arial Rounded MT Bold" pitchFamily="34" charset="0"/>
        </a:defRPr>
      </a:lvl2pPr>
      <a:lvl3pPr algn="ctr" rtl="0" eaLnBrk="0" fontAlgn="base" hangingPunct="0">
        <a:spcBef>
          <a:spcPct val="0"/>
        </a:spcBef>
        <a:spcAft>
          <a:spcPct val="0"/>
        </a:spcAft>
        <a:defRPr sz="2400">
          <a:solidFill>
            <a:schemeClr val="tx2"/>
          </a:solidFill>
          <a:latin typeface="Arial Rounded MT Bold" pitchFamily="34" charset="0"/>
        </a:defRPr>
      </a:lvl3pPr>
      <a:lvl4pPr algn="ctr" rtl="0" eaLnBrk="0" fontAlgn="base" hangingPunct="0">
        <a:spcBef>
          <a:spcPct val="0"/>
        </a:spcBef>
        <a:spcAft>
          <a:spcPct val="0"/>
        </a:spcAft>
        <a:defRPr sz="2400">
          <a:solidFill>
            <a:schemeClr val="tx2"/>
          </a:solidFill>
          <a:latin typeface="Arial Rounded MT Bold" pitchFamily="34" charset="0"/>
        </a:defRPr>
      </a:lvl4pPr>
      <a:lvl5pPr algn="ctr" rtl="0" eaLnBrk="0" fontAlgn="base" hangingPunct="0">
        <a:spcBef>
          <a:spcPct val="0"/>
        </a:spcBef>
        <a:spcAft>
          <a:spcPct val="0"/>
        </a:spcAft>
        <a:defRPr sz="2400">
          <a:solidFill>
            <a:schemeClr val="tx2"/>
          </a:solidFill>
          <a:latin typeface="Arial Rounded MT Bold" pitchFamily="34" charset="0"/>
        </a:defRPr>
      </a:lvl5pPr>
      <a:lvl6pPr marL="457200" algn="ctr" rtl="0" fontAlgn="base">
        <a:spcBef>
          <a:spcPct val="0"/>
        </a:spcBef>
        <a:spcAft>
          <a:spcPct val="0"/>
        </a:spcAft>
        <a:defRPr sz="2400">
          <a:solidFill>
            <a:schemeClr val="tx2"/>
          </a:solidFill>
          <a:latin typeface="Arial Rounded MT Bold" pitchFamily="34" charset="0"/>
        </a:defRPr>
      </a:lvl6pPr>
      <a:lvl7pPr marL="914400" algn="ctr" rtl="0" fontAlgn="base">
        <a:spcBef>
          <a:spcPct val="0"/>
        </a:spcBef>
        <a:spcAft>
          <a:spcPct val="0"/>
        </a:spcAft>
        <a:defRPr sz="2400">
          <a:solidFill>
            <a:schemeClr val="tx2"/>
          </a:solidFill>
          <a:latin typeface="Arial Rounded MT Bold" pitchFamily="34" charset="0"/>
        </a:defRPr>
      </a:lvl7pPr>
      <a:lvl8pPr marL="1371600" algn="ctr" rtl="0" fontAlgn="base">
        <a:spcBef>
          <a:spcPct val="0"/>
        </a:spcBef>
        <a:spcAft>
          <a:spcPct val="0"/>
        </a:spcAft>
        <a:defRPr sz="2400">
          <a:solidFill>
            <a:schemeClr val="tx2"/>
          </a:solidFill>
          <a:latin typeface="Arial Rounded MT Bold" pitchFamily="34" charset="0"/>
        </a:defRPr>
      </a:lvl8pPr>
      <a:lvl9pPr marL="1828800" algn="ctr" rtl="0" fontAlgn="base">
        <a:spcBef>
          <a:spcPct val="0"/>
        </a:spcBef>
        <a:spcAft>
          <a:spcPct val="0"/>
        </a:spcAft>
        <a:defRPr sz="2400">
          <a:solidFill>
            <a:schemeClr val="tx2"/>
          </a:solidFill>
          <a:latin typeface="Arial Rounded MT Bold" pitchFamily="34" charset="0"/>
        </a:defRPr>
      </a:lvl9pPr>
    </p:titleStyle>
    <p:bodyStyle>
      <a:lvl1pPr marL="342900" indent="-342900" algn="l" rtl="0" eaLnBrk="0" fontAlgn="base" hangingPunct="0">
        <a:lnSpc>
          <a:spcPct val="115000"/>
        </a:lnSpc>
        <a:spcBef>
          <a:spcPct val="50000"/>
        </a:spcBef>
        <a:spcAft>
          <a:spcPct val="0"/>
        </a:spcAft>
        <a:buChar char="•"/>
        <a:defRPr sz="2000">
          <a:solidFill>
            <a:schemeClr val="tx1"/>
          </a:solidFill>
          <a:latin typeface="Gill Sans MT"/>
          <a:ea typeface="+mn-ea"/>
          <a:cs typeface="+mn-cs"/>
        </a:defRPr>
      </a:lvl1pPr>
      <a:lvl2pPr marL="742950" indent="-285750" algn="l" rtl="0" eaLnBrk="0" fontAlgn="base" hangingPunct="0">
        <a:lnSpc>
          <a:spcPct val="115000"/>
        </a:lnSpc>
        <a:spcBef>
          <a:spcPct val="50000"/>
        </a:spcBef>
        <a:spcAft>
          <a:spcPct val="0"/>
        </a:spcAft>
        <a:buChar char="–"/>
        <a:defRPr sz="2000">
          <a:solidFill>
            <a:schemeClr val="accent2"/>
          </a:solidFill>
          <a:latin typeface="Gill Sans MT"/>
        </a:defRPr>
      </a:lvl2pPr>
      <a:lvl3pPr marL="1143000" indent="-228600" algn="l" rtl="0" eaLnBrk="0" fontAlgn="base" hangingPunct="0">
        <a:lnSpc>
          <a:spcPct val="115000"/>
        </a:lnSpc>
        <a:spcBef>
          <a:spcPct val="50000"/>
        </a:spcBef>
        <a:spcAft>
          <a:spcPct val="0"/>
        </a:spcAft>
        <a:buChar char="•"/>
        <a:defRPr sz="2000">
          <a:solidFill>
            <a:schemeClr val="tx1"/>
          </a:solidFill>
          <a:latin typeface="Gill Sans MT"/>
        </a:defRPr>
      </a:lvl3pPr>
      <a:lvl4pPr marL="1600200" indent="-228600" algn="l" rtl="0" eaLnBrk="0" fontAlgn="base" hangingPunct="0">
        <a:lnSpc>
          <a:spcPct val="115000"/>
        </a:lnSpc>
        <a:spcBef>
          <a:spcPct val="50000"/>
        </a:spcBef>
        <a:spcAft>
          <a:spcPct val="0"/>
        </a:spcAft>
        <a:defRPr>
          <a:solidFill>
            <a:schemeClr val="tx1"/>
          </a:solidFill>
          <a:latin typeface="Gill Sans MT"/>
        </a:defRPr>
      </a:lvl4pPr>
      <a:lvl5pPr marL="2057400" indent="-228600" algn="l" rtl="0" eaLnBrk="0" fontAlgn="base" hangingPunct="0">
        <a:lnSpc>
          <a:spcPct val="115000"/>
        </a:lnSpc>
        <a:spcBef>
          <a:spcPct val="50000"/>
        </a:spcBef>
        <a:spcAft>
          <a:spcPct val="0"/>
        </a:spcAft>
        <a:buChar char="»"/>
        <a:defRPr>
          <a:solidFill>
            <a:schemeClr val="tx1"/>
          </a:solidFill>
          <a:latin typeface="Gill Sans MT"/>
        </a:defRPr>
      </a:lvl5pPr>
      <a:lvl6pPr marL="2514600" indent="-228600" algn="l" rtl="0" fontAlgn="base">
        <a:lnSpc>
          <a:spcPct val="115000"/>
        </a:lnSpc>
        <a:spcBef>
          <a:spcPct val="50000"/>
        </a:spcBef>
        <a:spcAft>
          <a:spcPct val="0"/>
        </a:spcAft>
        <a:buChar char="»"/>
        <a:defRPr>
          <a:solidFill>
            <a:schemeClr val="tx1"/>
          </a:solidFill>
          <a:latin typeface="+mn-lt"/>
        </a:defRPr>
      </a:lvl6pPr>
      <a:lvl7pPr marL="2971800" indent="-228600" algn="l" rtl="0" fontAlgn="base">
        <a:lnSpc>
          <a:spcPct val="115000"/>
        </a:lnSpc>
        <a:spcBef>
          <a:spcPct val="50000"/>
        </a:spcBef>
        <a:spcAft>
          <a:spcPct val="0"/>
        </a:spcAft>
        <a:buChar char="»"/>
        <a:defRPr>
          <a:solidFill>
            <a:schemeClr val="tx1"/>
          </a:solidFill>
          <a:latin typeface="+mn-lt"/>
        </a:defRPr>
      </a:lvl7pPr>
      <a:lvl8pPr marL="3429000" indent="-228600" algn="l" rtl="0" fontAlgn="base">
        <a:lnSpc>
          <a:spcPct val="115000"/>
        </a:lnSpc>
        <a:spcBef>
          <a:spcPct val="50000"/>
        </a:spcBef>
        <a:spcAft>
          <a:spcPct val="0"/>
        </a:spcAft>
        <a:buChar char="»"/>
        <a:defRPr>
          <a:solidFill>
            <a:schemeClr val="tx1"/>
          </a:solidFill>
          <a:latin typeface="+mn-lt"/>
        </a:defRPr>
      </a:lvl8pPr>
      <a:lvl9pPr marL="3886200" indent="-228600" algn="l" rtl="0" fontAlgn="base">
        <a:lnSpc>
          <a:spcPct val="115000"/>
        </a:lnSpc>
        <a:spcBef>
          <a:spcPct val="5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4"/>
          <p:cNvGrpSpPr>
            <a:grpSpLocks/>
          </p:cNvGrpSpPr>
          <p:nvPr/>
        </p:nvGrpSpPr>
        <p:grpSpPr bwMode="auto">
          <a:xfrm>
            <a:off x="17463" y="53976"/>
            <a:ext cx="1752600" cy="1143000"/>
            <a:chOff x="0" y="48"/>
            <a:chExt cx="1104" cy="720"/>
          </a:xfrm>
        </p:grpSpPr>
        <p:grpSp>
          <p:nvGrpSpPr>
            <p:cNvPr id="3" name="Group 12"/>
            <p:cNvGrpSpPr>
              <a:grpSpLocks/>
            </p:cNvGrpSpPr>
            <p:nvPr userDrawn="1"/>
          </p:nvGrpSpPr>
          <p:grpSpPr bwMode="auto">
            <a:xfrm>
              <a:off x="0" y="48"/>
              <a:ext cx="1104" cy="720"/>
              <a:chOff x="0" y="0"/>
              <a:chExt cx="1104" cy="720"/>
            </a:xfrm>
          </p:grpSpPr>
          <p:grpSp>
            <p:nvGrpSpPr>
              <p:cNvPr id="4" name="Group 6"/>
              <p:cNvGrpSpPr>
                <a:grpSpLocks/>
              </p:cNvGrpSpPr>
              <p:nvPr userDrawn="1"/>
            </p:nvGrpSpPr>
            <p:grpSpPr bwMode="auto">
              <a:xfrm>
                <a:off x="0" y="0"/>
                <a:ext cx="1104" cy="720"/>
                <a:chOff x="1344" y="1776"/>
                <a:chExt cx="3408" cy="1392"/>
              </a:xfrm>
            </p:grpSpPr>
            <p:pic>
              <p:nvPicPr>
                <p:cNvPr id="120836" name="Picture 4"/>
                <p:cNvPicPr>
                  <a:picLocks noChangeAspect="1" noChangeArrowheads="1"/>
                </p:cNvPicPr>
                <p:nvPr userDrawn="1"/>
              </p:nvPicPr>
              <p:blipFill>
                <a:blip r:embed="rId15" cstate="screen">
                  <a:extLst>
                    <a:ext uri="{28A0092B-C50C-407E-A947-70E740481C1C}">
                      <a14:useLocalDpi xmlns:a14="http://schemas.microsoft.com/office/drawing/2010/main"/>
                    </a:ext>
                  </a:extLst>
                </a:blip>
                <a:srcRect l="16667" t="28572" r="13725" b="25397"/>
                <a:stretch>
                  <a:fillRect/>
                </a:stretch>
              </p:blipFill>
              <p:spPr bwMode="auto">
                <a:xfrm>
                  <a:off x="1344" y="1776"/>
                  <a:ext cx="3408" cy="1392"/>
                </a:xfrm>
                <a:prstGeom prst="rect">
                  <a:avLst/>
                </a:prstGeom>
                <a:noFill/>
                <a:ln w="9525">
                  <a:noFill/>
                  <a:miter lim="800000"/>
                  <a:headEnd/>
                  <a:tailEnd/>
                </a:ln>
                <a:effectLst/>
              </p:spPr>
            </p:pic>
            <p:sp>
              <p:nvSpPr>
                <p:cNvPr id="120837" name="Rectangle 5"/>
                <p:cNvSpPr>
                  <a:spLocks noChangeArrowheads="1"/>
                </p:cNvSpPr>
                <p:nvPr userDrawn="1"/>
              </p:nvSpPr>
              <p:spPr bwMode="auto">
                <a:xfrm>
                  <a:off x="3120" y="1920"/>
                  <a:ext cx="1296" cy="384"/>
                </a:xfrm>
                <a:prstGeom prst="rect">
                  <a:avLst/>
                </a:prstGeom>
                <a:solidFill>
                  <a:schemeClr val="bg1"/>
                </a:solidFill>
                <a:ln w="9525">
                  <a:noFill/>
                  <a:miter lim="800000"/>
                  <a:headEnd/>
                  <a:tailEnd/>
                </a:ln>
                <a:effectLst/>
              </p:spPr>
              <p:txBody>
                <a:bodyPr wrap="none" anchor="ctr"/>
                <a:lstStyle/>
                <a:p>
                  <a:pPr>
                    <a:lnSpc>
                      <a:spcPct val="120000"/>
                    </a:lnSpc>
                  </a:pPr>
                  <a:endParaRPr lang="en-US" sz="2000" dirty="0">
                    <a:solidFill>
                      <a:srgbClr val="000000"/>
                    </a:solidFill>
                    <a:latin typeface="Gill Sans MT"/>
                  </a:endParaRPr>
                </a:p>
              </p:txBody>
            </p:sp>
          </p:grpSp>
          <p:sp>
            <p:nvSpPr>
              <p:cNvPr id="120842" name="Freeform 10"/>
              <p:cNvSpPr>
                <a:spLocks/>
              </p:cNvSpPr>
              <p:nvPr userDrawn="1"/>
            </p:nvSpPr>
            <p:spPr bwMode="auto">
              <a:xfrm>
                <a:off x="14" y="96"/>
                <a:ext cx="536" cy="417"/>
              </a:xfrm>
              <a:custGeom>
                <a:avLst/>
                <a:gdLst/>
                <a:ahLst/>
                <a:cxnLst>
                  <a:cxn ang="0">
                    <a:pos x="16" y="21"/>
                  </a:cxn>
                  <a:cxn ang="0">
                    <a:pos x="38" y="3"/>
                  </a:cxn>
                  <a:cxn ang="0">
                    <a:pos x="100" y="20"/>
                  </a:cxn>
                  <a:cxn ang="0">
                    <a:pos x="129" y="14"/>
                  </a:cxn>
                  <a:cxn ang="0">
                    <a:pos x="153" y="0"/>
                  </a:cxn>
                  <a:cxn ang="0">
                    <a:pos x="155" y="3"/>
                  </a:cxn>
                  <a:cxn ang="0">
                    <a:pos x="158" y="5"/>
                  </a:cxn>
                  <a:cxn ang="0">
                    <a:pos x="171" y="31"/>
                  </a:cxn>
                  <a:cxn ang="0">
                    <a:pos x="177" y="42"/>
                  </a:cxn>
                  <a:cxn ang="0">
                    <a:pos x="183" y="50"/>
                  </a:cxn>
                  <a:cxn ang="0">
                    <a:pos x="185" y="57"/>
                  </a:cxn>
                  <a:cxn ang="0">
                    <a:pos x="194" y="63"/>
                  </a:cxn>
                  <a:cxn ang="0">
                    <a:pos x="207" y="80"/>
                  </a:cxn>
                  <a:cxn ang="0">
                    <a:pos x="218" y="89"/>
                  </a:cxn>
                  <a:cxn ang="0">
                    <a:pos x="236" y="108"/>
                  </a:cxn>
                  <a:cxn ang="0">
                    <a:pos x="248" y="115"/>
                  </a:cxn>
                  <a:cxn ang="0">
                    <a:pos x="266" y="140"/>
                  </a:cxn>
                  <a:cxn ang="0">
                    <a:pos x="278" y="151"/>
                  </a:cxn>
                  <a:cxn ang="0">
                    <a:pos x="290" y="167"/>
                  </a:cxn>
                  <a:cxn ang="0">
                    <a:pos x="296" y="171"/>
                  </a:cxn>
                  <a:cxn ang="0">
                    <a:pos x="320" y="194"/>
                  </a:cxn>
                  <a:cxn ang="0">
                    <a:pos x="333" y="210"/>
                  </a:cxn>
                  <a:cxn ang="0">
                    <a:pos x="351" y="228"/>
                  </a:cxn>
                  <a:cxn ang="0">
                    <a:pos x="362" y="242"/>
                  </a:cxn>
                  <a:cxn ang="0">
                    <a:pos x="371" y="260"/>
                  </a:cxn>
                  <a:cxn ang="0">
                    <a:pos x="381" y="277"/>
                  </a:cxn>
                  <a:cxn ang="0">
                    <a:pos x="392" y="287"/>
                  </a:cxn>
                  <a:cxn ang="0">
                    <a:pos x="399" y="295"/>
                  </a:cxn>
                  <a:cxn ang="0">
                    <a:pos x="410" y="309"/>
                  </a:cxn>
                  <a:cxn ang="0">
                    <a:pos x="446" y="344"/>
                  </a:cxn>
                  <a:cxn ang="0">
                    <a:pos x="471" y="363"/>
                  </a:cxn>
                  <a:cxn ang="0">
                    <a:pos x="485" y="374"/>
                  </a:cxn>
                  <a:cxn ang="0">
                    <a:pos x="494" y="379"/>
                  </a:cxn>
                  <a:cxn ang="0">
                    <a:pos x="506" y="387"/>
                  </a:cxn>
                  <a:cxn ang="0">
                    <a:pos x="518" y="393"/>
                  </a:cxn>
                  <a:cxn ang="0">
                    <a:pos x="525" y="402"/>
                  </a:cxn>
                  <a:cxn ang="0">
                    <a:pos x="530" y="409"/>
                  </a:cxn>
                  <a:cxn ang="0">
                    <a:pos x="536" y="413"/>
                  </a:cxn>
                  <a:cxn ang="0">
                    <a:pos x="519" y="413"/>
                  </a:cxn>
                  <a:cxn ang="0">
                    <a:pos x="498" y="402"/>
                  </a:cxn>
                  <a:cxn ang="0">
                    <a:pos x="483" y="395"/>
                  </a:cxn>
                  <a:cxn ang="0">
                    <a:pos x="464" y="387"/>
                  </a:cxn>
                  <a:cxn ang="0">
                    <a:pos x="455" y="384"/>
                  </a:cxn>
                  <a:cxn ang="0">
                    <a:pos x="426" y="372"/>
                  </a:cxn>
                  <a:cxn ang="0">
                    <a:pos x="414" y="366"/>
                  </a:cxn>
                  <a:cxn ang="0">
                    <a:pos x="388" y="361"/>
                  </a:cxn>
                  <a:cxn ang="0">
                    <a:pos x="360" y="355"/>
                  </a:cxn>
                  <a:cxn ang="0">
                    <a:pos x="346" y="353"/>
                  </a:cxn>
                  <a:cxn ang="0">
                    <a:pos x="272" y="345"/>
                  </a:cxn>
                  <a:cxn ang="0">
                    <a:pos x="191" y="336"/>
                  </a:cxn>
                  <a:cxn ang="0">
                    <a:pos x="134" y="330"/>
                  </a:cxn>
                  <a:cxn ang="0">
                    <a:pos x="96" y="325"/>
                  </a:cxn>
                  <a:cxn ang="0">
                    <a:pos x="48" y="320"/>
                  </a:cxn>
                  <a:cxn ang="0">
                    <a:pos x="10" y="318"/>
                  </a:cxn>
                  <a:cxn ang="0">
                    <a:pos x="9" y="306"/>
                  </a:cxn>
                  <a:cxn ang="0">
                    <a:pos x="0" y="282"/>
                  </a:cxn>
                  <a:cxn ang="0">
                    <a:pos x="8" y="259"/>
                  </a:cxn>
                  <a:cxn ang="0">
                    <a:pos x="15" y="126"/>
                  </a:cxn>
                  <a:cxn ang="0">
                    <a:pos x="16" y="45"/>
                  </a:cxn>
                  <a:cxn ang="0">
                    <a:pos x="16" y="21"/>
                  </a:cxn>
                </a:cxnLst>
                <a:rect l="0" t="0" r="r" b="b"/>
                <a:pathLst>
                  <a:path w="536" h="417">
                    <a:moveTo>
                      <a:pt x="16" y="21"/>
                    </a:moveTo>
                    <a:cubicBezTo>
                      <a:pt x="20" y="9"/>
                      <a:pt x="28" y="7"/>
                      <a:pt x="38" y="3"/>
                    </a:cubicBezTo>
                    <a:cubicBezTo>
                      <a:pt x="61" y="6"/>
                      <a:pt x="76" y="18"/>
                      <a:pt x="100" y="20"/>
                    </a:cubicBezTo>
                    <a:cubicBezTo>
                      <a:pt x="119" y="19"/>
                      <a:pt x="115" y="16"/>
                      <a:pt x="129" y="14"/>
                    </a:cubicBezTo>
                    <a:cubicBezTo>
                      <a:pt x="139" y="11"/>
                      <a:pt x="145" y="6"/>
                      <a:pt x="153" y="0"/>
                    </a:cubicBezTo>
                    <a:cubicBezTo>
                      <a:pt x="154" y="1"/>
                      <a:pt x="154" y="2"/>
                      <a:pt x="155" y="3"/>
                    </a:cubicBezTo>
                    <a:cubicBezTo>
                      <a:pt x="156" y="4"/>
                      <a:pt x="157" y="4"/>
                      <a:pt x="158" y="5"/>
                    </a:cubicBezTo>
                    <a:cubicBezTo>
                      <a:pt x="164" y="13"/>
                      <a:pt x="163" y="25"/>
                      <a:pt x="171" y="31"/>
                    </a:cubicBezTo>
                    <a:cubicBezTo>
                      <a:pt x="172" y="36"/>
                      <a:pt x="172" y="40"/>
                      <a:pt x="177" y="42"/>
                    </a:cubicBezTo>
                    <a:cubicBezTo>
                      <a:pt x="179" y="46"/>
                      <a:pt x="179" y="48"/>
                      <a:pt x="183" y="50"/>
                    </a:cubicBezTo>
                    <a:lnTo>
                      <a:pt x="185" y="57"/>
                    </a:lnTo>
                    <a:cubicBezTo>
                      <a:pt x="188" y="60"/>
                      <a:pt x="194" y="63"/>
                      <a:pt x="194" y="63"/>
                    </a:cubicBezTo>
                    <a:cubicBezTo>
                      <a:pt x="196" y="69"/>
                      <a:pt x="202" y="76"/>
                      <a:pt x="207" y="80"/>
                    </a:cubicBezTo>
                    <a:cubicBezTo>
                      <a:pt x="209" y="84"/>
                      <a:pt x="214" y="86"/>
                      <a:pt x="218" y="89"/>
                    </a:cubicBezTo>
                    <a:cubicBezTo>
                      <a:pt x="223" y="96"/>
                      <a:pt x="227" y="106"/>
                      <a:pt x="236" y="108"/>
                    </a:cubicBezTo>
                    <a:cubicBezTo>
                      <a:pt x="240" y="111"/>
                      <a:pt x="244" y="114"/>
                      <a:pt x="248" y="115"/>
                    </a:cubicBezTo>
                    <a:cubicBezTo>
                      <a:pt x="250" y="124"/>
                      <a:pt x="257" y="137"/>
                      <a:pt x="266" y="140"/>
                    </a:cubicBezTo>
                    <a:cubicBezTo>
                      <a:pt x="269" y="144"/>
                      <a:pt x="274" y="149"/>
                      <a:pt x="278" y="151"/>
                    </a:cubicBezTo>
                    <a:cubicBezTo>
                      <a:pt x="282" y="157"/>
                      <a:pt x="286" y="161"/>
                      <a:pt x="290" y="167"/>
                    </a:cubicBezTo>
                    <a:cubicBezTo>
                      <a:pt x="291" y="169"/>
                      <a:pt x="296" y="171"/>
                      <a:pt x="296" y="171"/>
                    </a:cubicBezTo>
                    <a:cubicBezTo>
                      <a:pt x="299" y="176"/>
                      <a:pt x="315" y="192"/>
                      <a:pt x="320" y="194"/>
                    </a:cubicBezTo>
                    <a:cubicBezTo>
                      <a:pt x="322" y="200"/>
                      <a:pt x="327" y="208"/>
                      <a:pt x="333" y="210"/>
                    </a:cubicBezTo>
                    <a:cubicBezTo>
                      <a:pt x="336" y="215"/>
                      <a:pt x="345" y="226"/>
                      <a:pt x="351" y="228"/>
                    </a:cubicBezTo>
                    <a:cubicBezTo>
                      <a:pt x="354" y="232"/>
                      <a:pt x="358" y="239"/>
                      <a:pt x="362" y="242"/>
                    </a:cubicBezTo>
                    <a:cubicBezTo>
                      <a:pt x="364" y="249"/>
                      <a:pt x="365" y="256"/>
                      <a:pt x="371" y="260"/>
                    </a:cubicBezTo>
                    <a:cubicBezTo>
                      <a:pt x="373" y="265"/>
                      <a:pt x="377" y="274"/>
                      <a:pt x="381" y="277"/>
                    </a:cubicBezTo>
                    <a:cubicBezTo>
                      <a:pt x="382" y="282"/>
                      <a:pt x="392" y="287"/>
                      <a:pt x="392" y="287"/>
                    </a:cubicBezTo>
                    <a:cubicBezTo>
                      <a:pt x="397" y="294"/>
                      <a:pt x="394" y="292"/>
                      <a:pt x="399" y="295"/>
                    </a:cubicBezTo>
                    <a:cubicBezTo>
                      <a:pt x="401" y="301"/>
                      <a:pt x="404" y="307"/>
                      <a:pt x="410" y="309"/>
                    </a:cubicBezTo>
                    <a:cubicBezTo>
                      <a:pt x="421" y="320"/>
                      <a:pt x="430" y="339"/>
                      <a:pt x="446" y="344"/>
                    </a:cubicBezTo>
                    <a:cubicBezTo>
                      <a:pt x="452" y="353"/>
                      <a:pt x="460" y="359"/>
                      <a:pt x="471" y="363"/>
                    </a:cubicBezTo>
                    <a:cubicBezTo>
                      <a:pt x="474" y="367"/>
                      <a:pt x="480" y="371"/>
                      <a:pt x="485" y="374"/>
                    </a:cubicBezTo>
                    <a:cubicBezTo>
                      <a:pt x="488" y="376"/>
                      <a:pt x="494" y="379"/>
                      <a:pt x="494" y="379"/>
                    </a:cubicBezTo>
                    <a:cubicBezTo>
                      <a:pt x="496" y="383"/>
                      <a:pt x="506" y="387"/>
                      <a:pt x="506" y="387"/>
                    </a:cubicBezTo>
                    <a:cubicBezTo>
                      <a:pt x="509" y="390"/>
                      <a:pt x="518" y="393"/>
                      <a:pt x="518" y="393"/>
                    </a:cubicBezTo>
                    <a:cubicBezTo>
                      <a:pt x="523" y="400"/>
                      <a:pt x="520" y="397"/>
                      <a:pt x="525" y="402"/>
                    </a:cubicBezTo>
                    <a:cubicBezTo>
                      <a:pt x="528" y="412"/>
                      <a:pt x="525" y="406"/>
                      <a:pt x="530" y="409"/>
                    </a:cubicBezTo>
                    <a:cubicBezTo>
                      <a:pt x="532" y="410"/>
                      <a:pt x="536" y="413"/>
                      <a:pt x="536" y="413"/>
                    </a:cubicBezTo>
                    <a:cubicBezTo>
                      <a:pt x="531" y="417"/>
                      <a:pt x="525" y="415"/>
                      <a:pt x="519" y="413"/>
                    </a:cubicBezTo>
                    <a:cubicBezTo>
                      <a:pt x="517" y="407"/>
                      <a:pt x="503" y="406"/>
                      <a:pt x="498" y="402"/>
                    </a:cubicBezTo>
                    <a:cubicBezTo>
                      <a:pt x="495" y="397"/>
                      <a:pt x="488" y="396"/>
                      <a:pt x="483" y="395"/>
                    </a:cubicBezTo>
                    <a:cubicBezTo>
                      <a:pt x="477" y="392"/>
                      <a:pt x="470" y="390"/>
                      <a:pt x="464" y="387"/>
                    </a:cubicBezTo>
                    <a:cubicBezTo>
                      <a:pt x="461" y="386"/>
                      <a:pt x="455" y="384"/>
                      <a:pt x="455" y="384"/>
                    </a:cubicBezTo>
                    <a:cubicBezTo>
                      <a:pt x="450" y="376"/>
                      <a:pt x="434" y="374"/>
                      <a:pt x="426" y="372"/>
                    </a:cubicBezTo>
                    <a:cubicBezTo>
                      <a:pt x="422" y="371"/>
                      <a:pt x="418" y="368"/>
                      <a:pt x="414" y="366"/>
                    </a:cubicBezTo>
                    <a:cubicBezTo>
                      <a:pt x="406" y="362"/>
                      <a:pt x="396" y="362"/>
                      <a:pt x="388" y="361"/>
                    </a:cubicBezTo>
                    <a:cubicBezTo>
                      <a:pt x="379" y="359"/>
                      <a:pt x="370" y="356"/>
                      <a:pt x="360" y="355"/>
                    </a:cubicBezTo>
                    <a:cubicBezTo>
                      <a:pt x="355" y="354"/>
                      <a:pt x="346" y="353"/>
                      <a:pt x="346" y="353"/>
                    </a:cubicBezTo>
                    <a:cubicBezTo>
                      <a:pt x="323" y="345"/>
                      <a:pt x="296" y="347"/>
                      <a:pt x="272" y="345"/>
                    </a:cubicBezTo>
                    <a:cubicBezTo>
                      <a:pt x="245" y="336"/>
                      <a:pt x="220" y="337"/>
                      <a:pt x="191" y="336"/>
                    </a:cubicBezTo>
                    <a:cubicBezTo>
                      <a:pt x="172" y="334"/>
                      <a:pt x="153" y="333"/>
                      <a:pt x="134" y="330"/>
                    </a:cubicBezTo>
                    <a:cubicBezTo>
                      <a:pt x="120" y="325"/>
                      <a:pt x="113" y="326"/>
                      <a:pt x="96" y="325"/>
                    </a:cubicBezTo>
                    <a:cubicBezTo>
                      <a:pt x="80" y="323"/>
                      <a:pt x="64" y="322"/>
                      <a:pt x="48" y="320"/>
                    </a:cubicBezTo>
                    <a:cubicBezTo>
                      <a:pt x="36" y="316"/>
                      <a:pt x="22" y="322"/>
                      <a:pt x="10" y="318"/>
                    </a:cubicBezTo>
                    <a:cubicBezTo>
                      <a:pt x="6" y="317"/>
                      <a:pt x="10" y="310"/>
                      <a:pt x="9" y="306"/>
                    </a:cubicBezTo>
                    <a:cubicBezTo>
                      <a:pt x="8" y="299"/>
                      <a:pt x="4" y="288"/>
                      <a:pt x="0" y="282"/>
                    </a:cubicBezTo>
                    <a:cubicBezTo>
                      <a:pt x="2" y="274"/>
                      <a:pt x="6" y="267"/>
                      <a:pt x="8" y="259"/>
                    </a:cubicBezTo>
                    <a:cubicBezTo>
                      <a:pt x="9" y="215"/>
                      <a:pt x="8" y="170"/>
                      <a:pt x="15" y="126"/>
                    </a:cubicBezTo>
                    <a:cubicBezTo>
                      <a:pt x="15" y="99"/>
                      <a:pt x="16" y="72"/>
                      <a:pt x="16" y="45"/>
                    </a:cubicBezTo>
                    <a:cubicBezTo>
                      <a:pt x="16" y="20"/>
                      <a:pt x="11" y="11"/>
                      <a:pt x="16" y="21"/>
                    </a:cubicBezTo>
                    <a:close/>
                  </a:path>
                </a:pathLst>
              </a:custGeom>
              <a:gradFill rotWithShape="1">
                <a:gsLst>
                  <a:gs pos="0">
                    <a:srgbClr val="996600"/>
                  </a:gs>
                  <a:gs pos="100000">
                    <a:srgbClr val="996600">
                      <a:gamma/>
                      <a:shade val="46275"/>
                      <a:invGamma/>
                      <a:alpha val="0"/>
                    </a:srgbClr>
                  </a:gs>
                </a:gsLst>
                <a:lin ang="5400000" scaled="1"/>
              </a:gradFill>
              <a:ln w="6350" cmpd="sng">
                <a:solidFill>
                  <a:schemeClr val="tx1"/>
                </a:solidFill>
                <a:round/>
                <a:headEnd/>
                <a:tailEnd/>
              </a:ln>
              <a:effectLst/>
            </p:spPr>
            <p:txBody>
              <a:bodyPr/>
              <a:lstStyle/>
              <a:p>
                <a:pPr>
                  <a:lnSpc>
                    <a:spcPct val="120000"/>
                  </a:lnSpc>
                </a:pPr>
                <a:endParaRPr lang="en-US" sz="2000" dirty="0">
                  <a:solidFill>
                    <a:srgbClr val="000000"/>
                  </a:solidFill>
                  <a:latin typeface="Gill Sans MT"/>
                </a:endParaRPr>
              </a:p>
            </p:txBody>
          </p:sp>
          <p:sp>
            <p:nvSpPr>
              <p:cNvPr id="120843" name="Freeform 11"/>
              <p:cNvSpPr>
                <a:spLocks/>
              </p:cNvSpPr>
              <p:nvPr userDrawn="1"/>
            </p:nvSpPr>
            <p:spPr bwMode="auto">
              <a:xfrm>
                <a:off x="735" y="541"/>
                <a:ext cx="141" cy="50"/>
              </a:xfrm>
              <a:custGeom>
                <a:avLst/>
                <a:gdLst/>
                <a:ahLst/>
                <a:cxnLst>
                  <a:cxn ang="0">
                    <a:pos x="4" y="6"/>
                  </a:cxn>
                  <a:cxn ang="0">
                    <a:pos x="22" y="0"/>
                  </a:cxn>
                  <a:cxn ang="0">
                    <a:pos x="62" y="6"/>
                  </a:cxn>
                  <a:cxn ang="0">
                    <a:pos x="79" y="12"/>
                  </a:cxn>
                  <a:cxn ang="0">
                    <a:pos x="95" y="19"/>
                  </a:cxn>
                  <a:cxn ang="0">
                    <a:pos x="130" y="37"/>
                  </a:cxn>
                  <a:cxn ang="0">
                    <a:pos x="141" y="43"/>
                  </a:cxn>
                  <a:cxn ang="0">
                    <a:pos x="97" y="39"/>
                  </a:cxn>
                  <a:cxn ang="0">
                    <a:pos x="91" y="35"/>
                  </a:cxn>
                  <a:cxn ang="0">
                    <a:pos x="46" y="22"/>
                  </a:cxn>
                  <a:cxn ang="0">
                    <a:pos x="7" y="9"/>
                  </a:cxn>
                  <a:cxn ang="0">
                    <a:pos x="4" y="6"/>
                  </a:cxn>
                </a:cxnLst>
                <a:rect l="0" t="0" r="r" b="b"/>
                <a:pathLst>
                  <a:path w="141" h="50">
                    <a:moveTo>
                      <a:pt x="4" y="6"/>
                    </a:moveTo>
                    <a:cubicBezTo>
                      <a:pt x="10" y="4"/>
                      <a:pt x="16" y="1"/>
                      <a:pt x="22" y="0"/>
                    </a:cubicBezTo>
                    <a:cubicBezTo>
                      <a:pt x="39" y="1"/>
                      <a:pt x="48" y="1"/>
                      <a:pt x="62" y="6"/>
                    </a:cubicBezTo>
                    <a:cubicBezTo>
                      <a:pt x="68" y="8"/>
                      <a:pt x="79" y="12"/>
                      <a:pt x="79" y="12"/>
                    </a:cubicBezTo>
                    <a:cubicBezTo>
                      <a:pt x="83" y="16"/>
                      <a:pt x="89" y="18"/>
                      <a:pt x="95" y="19"/>
                    </a:cubicBezTo>
                    <a:cubicBezTo>
                      <a:pt x="106" y="26"/>
                      <a:pt x="119" y="30"/>
                      <a:pt x="130" y="37"/>
                    </a:cubicBezTo>
                    <a:cubicBezTo>
                      <a:pt x="132" y="42"/>
                      <a:pt x="136" y="42"/>
                      <a:pt x="141" y="43"/>
                    </a:cubicBezTo>
                    <a:cubicBezTo>
                      <a:pt x="127" y="50"/>
                      <a:pt x="110" y="47"/>
                      <a:pt x="97" y="39"/>
                    </a:cubicBezTo>
                    <a:cubicBezTo>
                      <a:pt x="95" y="38"/>
                      <a:pt x="93" y="36"/>
                      <a:pt x="91" y="35"/>
                    </a:cubicBezTo>
                    <a:cubicBezTo>
                      <a:pt x="76" y="30"/>
                      <a:pt x="61" y="26"/>
                      <a:pt x="46" y="22"/>
                    </a:cubicBezTo>
                    <a:cubicBezTo>
                      <a:pt x="33" y="18"/>
                      <a:pt x="21" y="11"/>
                      <a:pt x="7" y="9"/>
                    </a:cubicBezTo>
                    <a:cubicBezTo>
                      <a:pt x="0" y="4"/>
                      <a:pt x="11" y="6"/>
                      <a:pt x="4" y="6"/>
                    </a:cubicBezTo>
                    <a:close/>
                  </a:path>
                </a:pathLst>
              </a:custGeom>
              <a:gradFill rotWithShape="1">
                <a:gsLst>
                  <a:gs pos="0">
                    <a:srgbClr val="996600"/>
                  </a:gs>
                  <a:gs pos="100000">
                    <a:srgbClr val="996600">
                      <a:gamma/>
                      <a:shade val="46275"/>
                      <a:invGamma/>
                      <a:alpha val="0"/>
                    </a:srgbClr>
                  </a:gs>
                </a:gsLst>
                <a:lin ang="5400000" scaled="1"/>
              </a:gradFill>
              <a:ln w="9525" cmpd="sng">
                <a:solidFill>
                  <a:schemeClr val="tx1"/>
                </a:solidFill>
                <a:round/>
                <a:headEnd/>
                <a:tailEnd/>
              </a:ln>
              <a:effectLst/>
            </p:spPr>
            <p:txBody>
              <a:bodyPr/>
              <a:lstStyle/>
              <a:p>
                <a:pPr>
                  <a:lnSpc>
                    <a:spcPct val="120000"/>
                  </a:lnSpc>
                </a:pPr>
                <a:endParaRPr lang="en-US" sz="2000" dirty="0">
                  <a:solidFill>
                    <a:srgbClr val="000000"/>
                  </a:solidFill>
                  <a:latin typeface="Gill Sans MT"/>
                </a:endParaRPr>
              </a:p>
            </p:txBody>
          </p:sp>
        </p:grpSp>
        <p:sp>
          <p:nvSpPr>
            <p:cNvPr id="120845" name="Rectangle 13"/>
            <p:cNvSpPr>
              <a:spLocks noChangeArrowheads="1"/>
            </p:cNvSpPr>
            <p:nvPr userDrawn="1"/>
          </p:nvSpPr>
          <p:spPr bwMode="auto">
            <a:xfrm>
              <a:off x="432" y="384"/>
              <a:ext cx="192" cy="48"/>
            </a:xfrm>
            <a:prstGeom prst="rect">
              <a:avLst/>
            </a:prstGeom>
            <a:solidFill>
              <a:schemeClr val="bg1"/>
            </a:solidFill>
            <a:ln w="9525">
              <a:noFill/>
              <a:miter lim="800000"/>
              <a:headEnd/>
              <a:tailEnd/>
            </a:ln>
            <a:effectLst/>
          </p:spPr>
          <p:txBody>
            <a:bodyPr wrap="none" anchor="ctr"/>
            <a:lstStyle/>
            <a:p>
              <a:pPr>
                <a:lnSpc>
                  <a:spcPct val="120000"/>
                </a:lnSpc>
              </a:pPr>
              <a:endParaRPr lang="en-US" sz="2000" dirty="0">
                <a:solidFill>
                  <a:srgbClr val="000000"/>
                </a:solidFill>
                <a:latin typeface="Gill Sans MT"/>
              </a:endParaRPr>
            </a:p>
          </p:txBody>
        </p:sp>
      </p:grpSp>
      <p:sp>
        <p:nvSpPr>
          <p:cNvPr id="120834" name="Rectangle 2"/>
          <p:cNvSpPr>
            <a:spLocks noGrp="1" noChangeArrowheads="1"/>
          </p:cNvSpPr>
          <p:nvPr>
            <p:ph type="title"/>
          </p:nvPr>
        </p:nvSpPr>
        <p:spPr bwMode="auto">
          <a:xfrm>
            <a:off x="762000" y="-152400"/>
            <a:ext cx="8153400" cy="1143000"/>
          </a:xfrm>
          <a:prstGeom prst="rect">
            <a:avLst/>
          </a:prstGeom>
          <a:noFill/>
          <a:ln w="9525">
            <a:noFill/>
            <a:miter lim="800000"/>
            <a:headEnd/>
            <a:tailEnd/>
          </a:ln>
          <a:effectLst/>
        </p:spPr>
        <p:txBody>
          <a:bodyPr vert="horz" wrap="square" lIns="91430" tIns="45716" rIns="91430" bIns="45716" numCol="1" anchor="ctr" anchorCtr="0" compatLnSpc="1">
            <a:prstTxWarp prst="textNoShape">
              <a:avLst/>
            </a:prstTxWarp>
          </a:bodyPr>
          <a:lstStyle/>
          <a:p>
            <a:pPr lvl="0"/>
            <a:r>
              <a:rPr lang="en-US" dirty="0" smtClean="0"/>
              <a:t>Click to edit Master title style</a:t>
            </a:r>
          </a:p>
        </p:txBody>
      </p:sp>
      <p:sp>
        <p:nvSpPr>
          <p:cNvPr id="120835" name="Rectangle 3"/>
          <p:cNvSpPr>
            <a:spLocks noGrp="1" noChangeArrowheads="1"/>
          </p:cNvSpPr>
          <p:nvPr>
            <p:ph type="body" idx="1"/>
          </p:nvPr>
        </p:nvSpPr>
        <p:spPr bwMode="auto">
          <a:xfrm>
            <a:off x="685800" y="1524000"/>
            <a:ext cx="7772400" cy="480060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20847" name="Line 15"/>
          <p:cNvSpPr>
            <a:spLocks noChangeShapeType="1"/>
          </p:cNvSpPr>
          <p:nvPr/>
        </p:nvSpPr>
        <p:spPr bwMode="auto">
          <a:xfrm flipV="1">
            <a:off x="1143000" y="822325"/>
            <a:ext cx="7772400" cy="7938"/>
          </a:xfrm>
          <a:prstGeom prst="line">
            <a:avLst/>
          </a:prstGeom>
          <a:noFill/>
          <a:ln w="38100">
            <a:solidFill>
              <a:srgbClr val="CC9900"/>
            </a:solidFill>
            <a:round/>
            <a:headEnd/>
            <a:tailEnd/>
          </a:ln>
          <a:effectLst/>
        </p:spPr>
        <p:txBody>
          <a:bodyPr/>
          <a:lstStyle/>
          <a:p>
            <a:pPr>
              <a:lnSpc>
                <a:spcPct val="120000"/>
              </a:lnSpc>
            </a:pPr>
            <a:endParaRPr lang="en-US" sz="2000" dirty="0">
              <a:solidFill>
                <a:srgbClr val="000000"/>
              </a:solidFill>
              <a:latin typeface="Gill Sans MT"/>
            </a:endParaRPr>
          </a:p>
        </p:txBody>
      </p:sp>
      <p:sp>
        <p:nvSpPr>
          <p:cNvPr id="120848" name="Line 16"/>
          <p:cNvSpPr>
            <a:spLocks noChangeShapeType="1"/>
          </p:cNvSpPr>
          <p:nvPr/>
        </p:nvSpPr>
        <p:spPr bwMode="auto">
          <a:xfrm>
            <a:off x="990600" y="776288"/>
            <a:ext cx="7924800" cy="0"/>
          </a:xfrm>
          <a:prstGeom prst="line">
            <a:avLst/>
          </a:prstGeom>
          <a:noFill/>
          <a:ln w="38100">
            <a:solidFill>
              <a:srgbClr val="6699FF"/>
            </a:solidFill>
            <a:round/>
            <a:headEnd/>
            <a:tailEnd/>
          </a:ln>
          <a:effectLst/>
        </p:spPr>
        <p:txBody>
          <a:bodyPr/>
          <a:lstStyle/>
          <a:p>
            <a:pPr>
              <a:lnSpc>
                <a:spcPct val="120000"/>
              </a:lnSpc>
            </a:pPr>
            <a:endParaRPr lang="en-US" sz="2000" dirty="0">
              <a:solidFill>
                <a:srgbClr val="000000"/>
              </a:solidFill>
              <a:latin typeface="Gill Sans MT"/>
            </a:endParaRPr>
          </a:p>
        </p:txBody>
      </p:sp>
      <p:sp>
        <p:nvSpPr>
          <p:cNvPr id="120849" name="Line 17"/>
          <p:cNvSpPr>
            <a:spLocks noChangeShapeType="1"/>
          </p:cNvSpPr>
          <p:nvPr/>
        </p:nvSpPr>
        <p:spPr bwMode="auto">
          <a:xfrm>
            <a:off x="838200" y="730250"/>
            <a:ext cx="8077200" cy="0"/>
          </a:xfrm>
          <a:prstGeom prst="line">
            <a:avLst/>
          </a:prstGeom>
          <a:noFill/>
          <a:ln w="38100">
            <a:solidFill>
              <a:srgbClr val="008000"/>
            </a:solidFill>
            <a:round/>
            <a:headEnd/>
            <a:tailEnd/>
          </a:ln>
          <a:effectLst/>
        </p:spPr>
        <p:txBody>
          <a:bodyPr/>
          <a:lstStyle/>
          <a:p>
            <a:pPr>
              <a:lnSpc>
                <a:spcPct val="120000"/>
              </a:lnSpc>
            </a:pPr>
            <a:endParaRPr lang="en-US" sz="2000" dirty="0">
              <a:solidFill>
                <a:srgbClr val="000000"/>
              </a:solidFill>
              <a:latin typeface="Gill Sans MT"/>
            </a:endParaRPr>
          </a:p>
        </p:txBody>
      </p:sp>
    </p:spTree>
    <p:extLst>
      <p:ext uri="{BB962C8B-B14F-4D97-AF65-F5344CB8AC3E}">
        <p14:creationId xmlns:p14="http://schemas.microsoft.com/office/powerpoint/2010/main" val="981381808"/>
      </p:ext>
    </p:extLst>
  </p:cSld>
  <p:clrMap bg1="lt1" tx1="dk1" bg2="lt2" tx2="dk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 id="2147484210" r:id="rId12"/>
    <p:sldLayoutId id="2147484211" r:id="rId13"/>
  </p:sldLayoutIdLst>
  <p:txStyles>
    <p:titleStyle>
      <a:lvl1pPr algn="ctr" rtl="0" fontAlgn="base">
        <a:spcBef>
          <a:spcPct val="0"/>
        </a:spcBef>
        <a:spcAft>
          <a:spcPct val="0"/>
        </a:spcAft>
        <a:defRPr sz="2400">
          <a:solidFill>
            <a:schemeClr val="tx2"/>
          </a:solidFill>
          <a:latin typeface="Gill Sans MT"/>
          <a:ea typeface="+mj-ea"/>
          <a:cs typeface="+mj-cs"/>
        </a:defRPr>
      </a:lvl1pPr>
      <a:lvl2pPr algn="ctr" rtl="0" fontAlgn="base">
        <a:spcBef>
          <a:spcPct val="0"/>
        </a:spcBef>
        <a:spcAft>
          <a:spcPct val="0"/>
        </a:spcAft>
        <a:defRPr sz="2400">
          <a:solidFill>
            <a:schemeClr val="tx2"/>
          </a:solidFill>
          <a:latin typeface="Arial Rounded MT Bold" pitchFamily="34" charset="0"/>
        </a:defRPr>
      </a:lvl2pPr>
      <a:lvl3pPr algn="ctr" rtl="0" fontAlgn="base">
        <a:spcBef>
          <a:spcPct val="0"/>
        </a:spcBef>
        <a:spcAft>
          <a:spcPct val="0"/>
        </a:spcAft>
        <a:defRPr sz="2400">
          <a:solidFill>
            <a:schemeClr val="tx2"/>
          </a:solidFill>
          <a:latin typeface="Arial Rounded MT Bold" pitchFamily="34" charset="0"/>
        </a:defRPr>
      </a:lvl3pPr>
      <a:lvl4pPr algn="ctr" rtl="0" fontAlgn="base">
        <a:spcBef>
          <a:spcPct val="0"/>
        </a:spcBef>
        <a:spcAft>
          <a:spcPct val="0"/>
        </a:spcAft>
        <a:defRPr sz="2400">
          <a:solidFill>
            <a:schemeClr val="tx2"/>
          </a:solidFill>
          <a:latin typeface="Arial Rounded MT Bold" pitchFamily="34" charset="0"/>
        </a:defRPr>
      </a:lvl4pPr>
      <a:lvl5pPr algn="ctr" rtl="0" fontAlgn="base">
        <a:spcBef>
          <a:spcPct val="0"/>
        </a:spcBef>
        <a:spcAft>
          <a:spcPct val="0"/>
        </a:spcAft>
        <a:defRPr sz="2400">
          <a:solidFill>
            <a:schemeClr val="tx2"/>
          </a:solidFill>
          <a:latin typeface="Arial Rounded MT Bold" pitchFamily="34" charset="0"/>
        </a:defRPr>
      </a:lvl5pPr>
      <a:lvl6pPr marL="457200" algn="ctr" rtl="0" fontAlgn="base">
        <a:spcBef>
          <a:spcPct val="0"/>
        </a:spcBef>
        <a:spcAft>
          <a:spcPct val="0"/>
        </a:spcAft>
        <a:defRPr sz="2400">
          <a:solidFill>
            <a:schemeClr val="tx2"/>
          </a:solidFill>
          <a:latin typeface="Arial Rounded MT Bold" pitchFamily="34" charset="0"/>
        </a:defRPr>
      </a:lvl6pPr>
      <a:lvl7pPr marL="914400" algn="ctr" rtl="0" fontAlgn="base">
        <a:spcBef>
          <a:spcPct val="0"/>
        </a:spcBef>
        <a:spcAft>
          <a:spcPct val="0"/>
        </a:spcAft>
        <a:defRPr sz="2400">
          <a:solidFill>
            <a:schemeClr val="tx2"/>
          </a:solidFill>
          <a:latin typeface="Arial Rounded MT Bold" pitchFamily="34" charset="0"/>
        </a:defRPr>
      </a:lvl7pPr>
      <a:lvl8pPr marL="1371600" algn="ctr" rtl="0" fontAlgn="base">
        <a:spcBef>
          <a:spcPct val="0"/>
        </a:spcBef>
        <a:spcAft>
          <a:spcPct val="0"/>
        </a:spcAft>
        <a:defRPr sz="2400">
          <a:solidFill>
            <a:schemeClr val="tx2"/>
          </a:solidFill>
          <a:latin typeface="Arial Rounded MT Bold" pitchFamily="34" charset="0"/>
        </a:defRPr>
      </a:lvl8pPr>
      <a:lvl9pPr marL="1828800" algn="ctr" rtl="0" fontAlgn="base">
        <a:spcBef>
          <a:spcPct val="0"/>
        </a:spcBef>
        <a:spcAft>
          <a:spcPct val="0"/>
        </a:spcAft>
        <a:defRPr sz="2400">
          <a:solidFill>
            <a:schemeClr val="tx2"/>
          </a:solidFill>
          <a:latin typeface="Arial Rounded MT Bold" pitchFamily="34" charset="0"/>
        </a:defRPr>
      </a:lvl9pPr>
    </p:titleStyle>
    <p:bodyStyle>
      <a:lvl1pPr marL="342900" indent="-342900" algn="l" rtl="0" fontAlgn="base">
        <a:lnSpc>
          <a:spcPct val="115000"/>
        </a:lnSpc>
        <a:spcBef>
          <a:spcPct val="50000"/>
        </a:spcBef>
        <a:spcAft>
          <a:spcPct val="0"/>
        </a:spcAft>
        <a:buChar char="•"/>
        <a:defRPr sz="2000">
          <a:solidFill>
            <a:schemeClr val="tx1"/>
          </a:solidFill>
          <a:latin typeface="Gill Sans MT"/>
          <a:ea typeface="+mn-ea"/>
          <a:cs typeface="+mn-cs"/>
        </a:defRPr>
      </a:lvl1pPr>
      <a:lvl2pPr marL="742950" indent="-285750" algn="l" rtl="0" fontAlgn="base">
        <a:lnSpc>
          <a:spcPct val="115000"/>
        </a:lnSpc>
        <a:spcBef>
          <a:spcPct val="50000"/>
        </a:spcBef>
        <a:spcAft>
          <a:spcPct val="0"/>
        </a:spcAft>
        <a:buChar char="–"/>
        <a:defRPr sz="2000">
          <a:solidFill>
            <a:schemeClr val="accent2"/>
          </a:solidFill>
          <a:latin typeface="Gill Sans MT"/>
        </a:defRPr>
      </a:lvl2pPr>
      <a:lvl3pPr marL="1143000" indent="-228600" algn="l" rtl="0" fontAlgn="base">
        <a:lnSpc>
          <a:spcPct val="115000"/>
        </a:lnSpc>
        <a:spcBef>
          <a:spcPct val="50000"/>
        </a:spcBef>
        <a:spcAft>
          <a:spcPct val="0"/>
        </a:spcAft>
        <a:buChar char="•"/>
        <a:defRPr sz="2000">
          <a:solidFill>
            <a:schemeClr val="tx1"/>
          </a:solidFill>
          <a:latin typeface="Gill Sans MT"/>
        </a:defRPr>
      </a:lvl3pPr>
      <a:lvl4pPr marL="1600200" indent="-228600" algn="l" rtl="0" fontAlgn="base">
        <a:lnSpc>
          <a:spcPct val="115000"/>
        </a:lnSpc>
        <a:spcBef>
          <a:spcPct val="50000"/>
        </a:spcBef>
        <a:spcAft>
          <a:spcPct val="0"/>
        </a:spcAft>
        <a:defRPr>
          <a:solidFill>
            <a:schemeClr val="tx1"/>
          </a:solidFill>
          <a:latin typeface="Gill Sans MT"/>
        </a:defRPr>
      </a:lvl4pPr>
      <a:lvl5pPr marL="2057400" indent="-228600" algn="l" rtl="0" fontAlgn="base">
        <a:lnSpc>
          <a:spcPct val="115000"/>
        </a:lnSpc>
        <a:spcBef>
          <a:spcPct val="50000"/>
        </a:spcBef>
        <a:spcAft>
          <a:spcPct val="0"/>
        </a:spcAft>
        <a:buChar char="»"/>
        <a:defRPr>
          <a:solidFill>
            <a:schemeClr val="tx1"/>
          </a:solidFill>
          <a:latin typeface="Gill Sans MT"/>
        </a:defRPr>
      </a:lvl5pPr>
      <a:lvl6pPr marL="2514600" indent="-228600" algn="l" rtl="0" fontAlgn="base">
        <a:lnSpc>
          <a:spcPct val="115000"/>
        </a:lnSpc>
        <a:spcBef>
          <a:spcPct val="50000"/>
        </a:spcBef>
        <a:spcAft>
          <a:spcPct val="0"/>
        </a:spcAft>
        <a:buChar char="»"/>
        <a:defRPr>
          <a:solidFill>
            <a:schemeClr val="tx1"/>
          </a:solidFill>
          <a:latin typeface="+mn-lt"/>
        </a:defRPr>
      </a:lvl6pPr>
      <a:lvl7pPr marL="2971800" indent="-228600" algn="l" rtl="0" fontAlgn="base">
        <a:lnSpc>
          <a:spcPct val="115000"/>
        </a:lnSpc>
        <a:spcBef>
          <a:spcPct val="50000"/>
        </a:spcBef>
        <a:spcAft>
          <a:spcPct val="0"/>
        </a:spcAft>
        <a:buChar char="»"/>
        <a:defRPr>
          <a:solidFill>
            <a:schemeClr val="tx1"/>
          </a:solidFill>
          <a:latin typeface="+mn-lt"/>
        </a:defRPr>
      </a:lvl7pPr>
      <a:lvl8pPr marL="3429000" indent="-228600" algn="l" rtl="0" fontAlgn="base">
        <a:lnSpc>
          <a:spcPct val="115000"/>
        </a:lnSpc>
        <a:spcBef>
          <a:spcPct val="50000"/>
        </a:spcBef>
        <a:spcAft>
          <a:spcPct val="0"/>
        </a:spcAft>
        <a:buChar char="»"/>
        <a:defRPr>
          <a:solidFill>
            <a:schemeClr val="tx1"/>
          </a:solidFill>
          <a:latin typeface="+mn-lt"/>
        </a:defRPr>
      </a:lvl8pPr>
      <a:lvl9pPr marL="3886200" indent="-228600" algn="l" rtl="0" fontAlgn="base">
        <a:lnSpc>
          <a:spcPct val="115000"/>
        </a:lnSpc>
        <a:spcBef>
          <a:spcPct val="5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Gill Sans MT"/>
              </a:defRPr>
            </a:lvl1pPr>
          </a:lstStyle>
          <a:p>
            <a:pPr defTabSz="457200" eaLnBrk="1" fontAlgn="auto" hangingPunct="1">
              <a:spcBef>
                <a:spcPts val="0"/>
              </a:spcBef>
              <a:spcAft>
                <a:spcPts val="0"/>
              </a:spcAft>
            </a:pPr>
            <a:fld id="{C39CAA65-0ACC-504B-ABC0-60F4E7C906B2}" type="datetimeFigureOut">
              <a:rPr lang="en-US" smtClean="0">
                <a:solidFill>
                  <a:prstClr val="black">
                    <a:tint val="75000"/>
                  </a:prstClr>
                </a:solidFill>
              </a:rPr>
              <a:pPr defTabSz="457200" eaLnBrk="1" fontAlgn="auto" hangingPunct="1">
                <a:spcBef>
                  <a:spcPts val="0"/>
                </a:spcBef>
                <a:spcAft>
                  <a:spcPts val="0"/>
                </a:spcAft>
              </a:pPr>
              <a:t>8/8/16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Gill Sans MT"/>
              </a:defRPr>
            </a:lvl1pPr>
          </a:lstStyle>
          <a:p>
            <a:pPr defTabSz="457200" eaLnBrk="1" fontAlgn="auto" hangingPunct="1">
              <a:spcBef>
                <a:spcPts val="0"/>
              </a:spcBef>
              <a:spcAft>
                <a:spcPts val="0"/>
              </a:spcAft>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Gill Sans MT"/>
              </a:defRPr>
            </a:lvl1pPr>
          </a:lstStyle>
          <a:p>
            <a:pPr defTabSz="457200" eaLnBrk="1" fontAlgn="auto" hangingPunct="1">
              <a:spcBef>
                <a:spcPts val="0"/>
              </a:spcBef>
              <a:spcAft>
                <a:spcPts val="0"/>
              </a:spcAft>
            </a:pPr>
            <a:fld id="{69581070-88DD-044C-B337-14694715B84C}" type="slidenum">
              <a:rPr lang="en-US" smtClean="0">
                <a:solidFill>
                  <a:prstClr val="black">
                    <a:tint val="75000"/>
                  </a:prstClr>
                </a:solidFill>
              </a:rPr>
              <a:pPr defTabSz="457200" eaLnBrk="1" fontAlgn="auto" hangingPunct="1">
                <a:spcBef>
                  <a:spcPts val="0"/>
                </a:spcBef>
                <a:spcAft>
                  <a:spcPts val="0"/>
                </a:spcAft>
              </a:pPr>
              <a:t>‹#›</a:t>
            </a:fld>
            <a:endParaRPr lang="en-US" dirty="0">
              <a:solidFill>
                <a:prstClr val="black">
                  <a:tint val="75000"/>
                </a:prstClr>
              </a:solidFill>
            </a:endParaRPr>
          </a:p>
        </p:txBody>
      </p:sp>
    </p:spTree>
    <p:extLst>
      <p:ext uri="{BB962C8B-B14F-4D97-AF65-F5344CB8AC3E}">
        <p14:creationId xmlns:p14="http://schemas.microsoft.com/office/powerpoint/2010/main" val="1244902256"/>
      </p:ext>
    </p:extLst>
  </p:cSld>
  <p:clrMap bg1="lt1" tx1="dk1" bg2="lt2" tx2="dk2" accent1="accent1" accent2="accent2" accent3="accent3" accent4="accent4" accent5="accent5" accent6="accent6" hlink="hlink" folHlink="folHlink"/>
  <p:sldLayoutIdLst>
    <p:sldLayoutId id="2147484228"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237" r:id="rId10"/>
    <p:sldLayoutId id="2147484238" r:id="rId11"/>
  </p:sldLayoutIdLst>
  <p:txStyles>
    <p:titleStyle>
      <a:lvl1pPr algn="ctr" defTabSz="457200" rtl="0" eaLnBrk="1" latinLnBrk="0" hangingPunct="1">
        <a:spcBef>
          <a:spcPct val="0"/>
        </a:spcBef>
        <a:buNone/>
        <a:defRPr sz="4400" kern="1200">
          <a:solidFill>
            <a:schemeClr val="tx1"/>
          </a:solidFill>
          <a:latin typeface="Gill Sans M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Gill Sans M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Gill Sans M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Gill Sans M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Gill Sans M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Gill Sans M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242" name="Group 2"/>
          <p:cNvGrpSpPr>
            <a:grpSpLocks/>
          </p:cNvGrpSpPr>
          <p:nvPr/>
        </p:nvGrpSpPr>
        <p:grpSpPr bwMode="auto">
          <a:xfrm>
            <a:off x="0" y="76201"/>
            <a:ext cx="1752600" cy="1143000"/>
            <a:chOff x="0" y="48"/>
            <a:chExt cx="1104" cy="720"/>
          </a:xfrm>
        </p:grpSpPr>
        <p:grpSp>
          <p:nvGrpSpPr>
            <p:cNvPr id="10246" name="Group 3"/>
            <p:cNvGrpSpPr>
              <a:grpSpLocks/>
            </p:cNvGrpSpPr>
            <p:nvPr userDrawn="1"/>
          </p:nvGrpSpPr>
          <p:grpSpPr bwMode="auto">
            <a:xfrm>
              <a:off x="0" y="48"/>
              <a:ext cx="1104" cy="720"/>
              <a:chOff x="0" y="0"/>
              <a:chExt cx="1104" cy="720"/>
            </a:xfrm>
          </p:grpSpPr>
          <p:grpSp>
            <p:nvGrpSpPr>
              <p:cNvPr id="10248" name="Group 4"/>
              <p:cNvGrpSpPr>
                <a:grpSpLocks/>
              </p:cNvGrpSpPr>
              <p:nvPr userDrawn="1"/>
            </p:nvGrpSpPr>
            <p:grpSpPr bwMode="auto">
              <a:xfrm>
                <a:off x="0" y="0"/>
                <a:ext cx="1104" cy="720"/>
                <a:chOff x="1344" y="1776"/>
                <a:chExt cx="3408" cy="1392"/>
              </a:xfrm>
            </p:grpSpPr>
            <p:pic>
              <p:nvPicPr>
                <p:cNvPr id="10251" name="Picture 5"/>
                <p:cNvPicPr>
                  <a:picLocks noChangeAspect="1" noChangeArrowheads="1"/>
                </p:cNvPicPr>
                <p:nvPr userDrawn="1"/>
              </p:nvPicPr>
              <p:blipFill>
                <a:blip r:embed="rId13" cstate="screen"/>
                <a:srcRect l="16667" t="28572" r="13725" b="25397"/>
                <a:stretch>
                  <a:fillRect/>
                </a:stretch>
              </p:blipFill>
              <p:spPr bwMode="auto">
                <a:xfrm>
                  <a:off x="1344" y="1776"/>
                  <a:ext cx="3408" cy="1392"/>
                </a:xfrm>
                <a:prstGeom prst="rect">
                  <a:avLst/>
                </a:prstGeom>
                <a:noFill/>
                <a:ln w="9525">
                  <a:noFill/>
                  <a:miter lim="800000"/>
                  <a:headEnd/>
                  <a:tailEnd/>
                </a:ln>
              </p:spPr>
            </p:pic>
            <p:sp>
              <p:nvSpPr>
                <p:cNvPr id="1196038" name="Rectangle 6"/>
                <p:cNvSpPr>
                  <a:spLocks noChangeArrowheads="1"/>
                </p:cNvSpPr>
                <p:nvPr userDrawn="1"/>
              </p:nvSpPr>
              <p:spPr bwMode="auto">
                <a:xfrm>
                  <a:off x="3119" y="1919"/>
                  <a:ext cx="1297" cy="385"/>
                </a:xfrm>
                <a:prstGeom prst="rect">
                  <a:avLst/>
                </a:prstGeom>
                <a:solidFill>
                  <a:schemeClr val="bg1"/>
                </a:solidFill>
                <a:ln w="9525">
                  <a:noFill/>
                  <a:miter lim="800000"/>
                  <a:headEnd/>
                  <a:tailEnd/>
                </a:ln>
                <a:effectLst/>
              </p:spPr>
              <p:txBody>
                <a:bodyPr wrap="none" anchor="ctr"/>
                <a:lstStyle/>
                <a:p>
                  <a:pPr>
                    <a:defRPr/>
                  </a:pPr>
                  <a:endParaRPr lang="en-US"/>
                </a:p>
              </p:txBody>
            </p:sp>
          </p:grpSp>
          <p:sp>
            <p:nvSpPr>
              <p:cNvPr id="1196039" name="Freeform 7"/>
              <p:cNvSpPr>
                <a:spLocks/>
              </p:cNvSpPr>
              <p:nvPr userDrawn="1"/>
            </p:nvSpPr>
            <p:spPr bwMode="auto">
              <a:xfrm>
                <a:off x="14" y="96"/>
                <a:ext cx="536" cy="417"/>
              </a:xfrm>
              <a:custGeom>
                <a:avLst/>
                <a:gdLst/>
                <a:ahLst/>
                <a:cxnLst>
                  <a:cxn ang="0">
                    <a:pos x="16" y="21"/>
                  </a:cxn>
                  <a:cxn ang="0">
                    <a:pos x="38" y="3"/>
                  </a:cxn>
                  <a:cxn ang="0">
                    <a:pos x="100" y="20"/>
                  </a:cxn>
                  <a:cxn ang="0">
                    <a:pos x="129" y="14"/>
                  </a:cxn>
                  <a:cxn ang="0">
                    <a:pos x="153" y="0"/>
                  </a:cxn>
                  <a:cxn ang="0">
                    <a:pos x="155" y="3"/>
                  </a:cxn>
                  <a:cxn ang="0">
                    <a:pos x="158" y="5"/>
                  </a:cxn>
                  <a:cxn ang="0">
                    <a:pos x="171" y="31"/>
                  </a:cxn>
                  <a:cxn ang="0">
                    <a:pos x="177" y="42"/>
                  </a:cxn>
                  <a:cxn ang="0">
                    <a:pos x="183" y="50"/>
                  </a:cxn>
                  <a:cxn ang="0">
                    <a:pos x="185" y="57"/>
                  </a:cxn>
                  <a:cxn ang="0">
                    <a:pos x="194" y="63"/>
                  </a:cxn>
                  <a:cxn ang="0">
                    <a:pos x="207" y="80"/>
                  </a:cxn>
                  <a:cxn ang="0">
                    <a:pos x="218" y="89"/>
                  </a:cxn>
                  <a:cxn ang="0">
                    <a:pos x="236" y="108"/>
                  </a:cxn>
                  <a:cxn ang="0">
                    <a:pos x="248" y="115"/>
                  </a:cxn>
                  <a:cxn ang="0">
                    <a:pos x="266" y="140"/>
                  </a:cxn>
                  <a:cxn ang="0">
                    <a:pos x="278" y="151"/>
                  </a:cxn>
                  <a:cxn ang="0">
                    <a:pos x="290" y="167"/>
                  </a:cxn>
                  <a:cxn ang="0">
                    <a:pos x="296" y="171"/>
                  </a:cxn>
                  <a:cxn ang="0">
                    <a:pos x="320" y="194"/>
                  </a:cxn>
                  <a:cxn ang="0">
                    <a:pos x="333" y="210"/>
                  </a:cxn>
                  <a:cxn ang="0">
                    <a:pos x="351" y="228"/>
                  </a:cxn>
                  <a:cxn ang="0">
                    <a:pos x="362" y="242"/>
                  </a:cxn>
                  <a:cxn ang="0">
                    <a:pos x="371" y="260"/>
                  </a:cxn>
                  <a:cxn ang="0">
                    <a:pos x="381" y="277"/>
                  </a:cxn>
                  <a:cxn ang="0">
                    <a:pos x="392" y="287"/>
                  </a:cxn>
                  <a:cxn ang="0">
                    <a:pos x="399" y="295"/>
                  </a:cxn>
                  <a:cxn ang="0">
                    <a:pos x="410" y="309"/>
                  </a:cxn>
                  <a:cxn ang="0">
                    <a:pos x="446" y="344"/>
                  </a:cxn>
                  <a:cxn ang="0">
                    <a:pos x="471" y="363"/>
                  </a:cxn>
                  <a:cxn ang="0">
                    <a:pos x="485" y="374"/>
                  </a:cxn>
                  <a:cxn ang="0">
                    <a:pos x="494" y="379"/>
                  </a:cxn>
                  <a:cxn ang="0">
                    <a:pos x="506" y="387"/>
                  </a:cxn>
                  <a:cxn ang="0">
                    <a:pos x="518" y="393"/>
                  </a:cxn>
                  <a:cxn ang="0">
                    <a:pos x="525" y="402"/>
                  </a:cxn>
                  <a:cxn ang="0">
                    <a:pos x="530" y="409"/>
                  </a:cxn>
                  <a:cxn ang="0">
                    <a:pos x="536" y="413"/>
                  </a:cxn>
                  <a:cxn ang="0">
                    <a:pos x="519" y="413"/>
                  </a:cxn>
                  <a:cxn ang="0">
                    <a:pos x="498" y="402"/>
                  </a:cxn>
                  <a:cxn ang="0">
                    <a:pos x="483" y="395"/>
                  </a:cxn>
                  <a:cxn ang="0">
                    <a:pos x="464" y="387"/>
                  </a:cxn>
                  <a:cxn ang="0">
                    <a:pos x="455" y="384"/>
                  </a:cxn>
                  <a:cxn ang="0">
                    <a:pos x="426" y="372"/>
                  </a:cxn>
                  <a:cxn ang="0">
                    <a:pos x="414" y="366"/>
                  </a:cxn>
                  <a:cxn ang="0">
                    <a:pos x="388" y="361"/>
                  </a:cxn>
                  <a:cxn ang="0">
                    <a:pos x="360" y="355"/>
                  </a:cxn>
                  <a:cxn ang="0">
                    <a:pos x="346" y="353"/>
                  </a:cxn>
                  <a:cxn ang="0">
                    <a:pos x="272" y="345"/>
                  </a:cxn>
                  <a:cxn ang="0">
                    <a:pos x="191" y="336"/>
                  </a:cxn>
                  <a:cxn ang="0">
                    <a:pos x="134" y="330"/>
                  </a:cxn>
                  <a:cxn ang="0">
                    <a:pos x="96" y="325"/>
                  </a:cxn>
                  <a:cxn ang="0">
                    <a:pos x="48" y="320"/>
                  </a:cxn>
                  <a:cxn ang="0">
                    <a:pos x="10" y="318"/>
                  </a:cxn>
                  <a:cxn ang="0">
                    <a:pos x="9" y="306"/>
                  </a:cxn>
                  <a:cxn ang="0">
                    <a:pos x="0" y="282"/>
                  </a:cxn>
                  <a:cxn ang="0">
                    <a:pos x="8" y="259"/>
                  </a:cxn>
                  <a:cxn ang="0">
                    <a:pos x="15" y="126"/>
                  </a:cxn>
                  <a:cxn ang="0">
                    <a:pos x="16" y="45"/>
                  </a:cxn>
                  <a:cxn ang="0">
                    <a:pos x="16" y="21"/>
                  </a:cxn>
                </a:cxnLst>
                <a:rect l="0" t="0" r="r" b="b"/>
                <a:pathLst>
                  <a:path w="536" h="417">
                    <a:moveTo>
                      <a:pt x="16" y="21"/>
                    </a:moveTo>
                    <a:cubicBezTo>
                      <a:pt x="20" y="9"/>
                      <a:pt x="28" y="7"/>
                      <a:pt x="38" y="3"/>
                    </a:cubicBezTo>
                    <a:cubicBezTo>
                      <a:pt x="61" y="6"/>
                      <a:pt x="76" y="18"/>
                      <a:pt x="100" y="20"/>
                    </a:cubicBezTo>
                    <a:cubicBezTo>
                      <a:pt x="119" y="19"/>
                      <a:pt x="115" y="16"/>
                      <a:pt x="129" y="14"/>
                    </a:cubicBezTo>
                    <a:cubicBezTo>
                      <a:pt x="139" y="11"/>
                      <a:pt x="145" y="6"/>
                      <a:pt x="153" y="0"/>
                    </a:cubicBezTo>
                    <a:cubicBezTo>
                      <a:pt x="154" y="1"/>
                      <a:pt x="154" y="2"/>
                      <a:pt x="155" y="3"/>
                    </a:cubicBezTo>
                    <a:cubicBezTo>
                      <a:pt x="156" y="4"/>
                      <a:pt x="157" y="4"/>
                      <a:pt x="158" y="5"/>
                    </a:cubicBezTo>
                    <a:cubicBezTo>
                      <a:pt x="164" y="13"/>
                      <a:pt x="163" y="25"/>
                      <a:pt x="171" y="31"/>
                    </a:cubicBezTo>
                    <a:cubicBezTo>
                      <a:pt x="172" y="36"/>
                      <a:pt x="172" y="40"/>
                      <a:pt x="177" y="42"/>
                    </a:cubicBezTo>
                    <a:cubicBezTo>
                      <a:pt x="179" y="46"/>
                      <a:pt x="179" y="48"/>
                      <a:pt x="183" y="50"/>
                    </a:cubicBezTo>
                    <a:lnTo>
                      <a:pt x="185" y="57"/>
                    </a:lnTo>
                    <a:cubicBezTo>
                      <a:pt x="188" y="60"/>
                      <a:pt x="194" y="63"/>
                      <a:pt x="194" y="63"/>
                    </a:cubicBezTo>
                    <a:cubicBezTo>
                      <a:pt x="196" y="69"/>
                      <a:pt x="202" y="76"/>
                      <a:pt x="207" y="80"/>
                    </a:cubicBezTo>
                    <a:cubicBezTo>
                      <a:pt x="209" y="84"/>
                      <a:pt x="214" y="86"/>
                      <a:pt x="218" y="89"/>
                    </a:cubicBezTo>
                    <a:cubicBezTo>
                      <a:pt x="223" y="96"/>
                      <a:pt x="227" y="106"/>
                      <a:pt x="236" y="108"/>
                    </a:cubicBezTo>
                    <a:cubicBezTo>
                      <a:pt x="240" y="111"/>
                      <a:pt x="244" y="114"/>
                      <a:pt x="248" y="115"/>
                    </a:cubicBezTo>
                    <a:cubicBezTo>
                      <a:pt x="250" y="124"/>
                      <a:pt x="257" y="137"/>
                      <a:pt x="266" y="140"/>
                    </a:cubicBezTo>
                    <a:cubicBezTo>
                      <a:pt x="269" y="144"/>
                      <a:pt x="274" y="149"/>
                      <a:pt x="278" y="151"/>
                    </a:cubicBezTo>
                    <a:cubicBezTo>
                      <a:pt x="282" y="157"/>
                      <a:pt x="286" y="161"/>
                      <a:pt x="290" y="167"/>
                    </a:cubicBezTo>
                    <a:cubicBezTo>
                      <a:pt x="291" y="169"/>
                      <a:pt x="296" y="171"/>
                      <a:pt x="296" y="171"/>
                    </a:cubicBezTo>
                    <a:cubicBezTo>
                      <a:pt x="299" y="176"/>
                      <a:pt x="315" y="192"/>
                      <a:pt x="320" y="194"/>
                    </a:cubicBezTo>
                    <a:cubicBezTo>
                      <a:pt x="322" y="200"/>
                      <a:pt x="327" y="208"/>
                      <a:pt x="333" y="210"/>
                    </a:cubicBezTo>
                    <a:cubicBezTo>
                      <a:pt x="336" y="215"/>
                      <a:pt x="345" y="226"/>
                      <a:pt x="351" y="228"/>
                    </a:cubicBezTo>
                    <a:cubicBezTo>
                      <a:pt x="354" y="232"/>
                      <a:pt x="358" y="239"/>
                      <a:pt x="362" y="242"/>
                    </a:cubicBezTo>
                    <a:cubicBezTo>
                      <a:pt x="364" y="249"/>
                      <a:pt x="365" y="256"/>
                      <a:pt x="371" y="260"/>
                    </a:cubicBezTo>
                    <a:cubicBezTo>
                      <a:pt x="373" y="265"/>
                      <a:pt x="377" y="274"/>
                      <a:pt x="381" y="277"/>
                    </a:cubicBezTo>
                    <a:cubicBezTo>
                      <a:pt x="382" y="282"/>
                      <a:pt x="392" y="287"/>
                      <a:pt x="392" y="287"/>
                    </a:cubicBezTo>
                    <a:cubicBezTo>
                      <a:pt x="397" y="294"/>
                      <a:pt x="394" y="292"/>
                      <a:pt x="399" y="295"/>
                    </a:cubicBezTo>
                    <a:cubicBezTo>
                      <a:pt x="401" y="301"/>
                      <a:pt x="404" y="307"/>
                      <a:pt x="410" y="309"/>
                    </a:cubicBezTo>
                    <a:cubicBezTo>
                      <a:pt x="421" y="320"/>
                      <a:pt x="430" y="339"/>
                      <a:pt x="446" y="344"/>
                    </a:cubicBezTo>
                    <a:cubicBezTo>
                      <a:pt x="452" y="353"/>
                      <a:pt x="460" y="359"/>
                      <a:pt x="471" y="363"/>
                    </a:cubicBezTo>
                    <a:cubicBezTo>
                      <a:pt x="474" y="367"/>
                      <a:pt x="480" y="371"/>
                      <a:pt x="485" y="374"/>
                    </a:cubicBezTo>
                    <a:cubicBezTo>
                      <a:pt x="488" y="376"/>
                      <a:pt x="494" y="379"/>
                      <a:pt x="494" y="379"/>
                    </a:cubicBezTo>
                    <a:cubicBezTo>
                      <a:pt x="496" y="383"/>
                      <a:pt x="506" y="387"/>
                      <a:pt x="506" y="387"/>
                    </a:cubicBezTo>
                    <a:cubicBezTo>
                      <a:pt x="509" y="390"/>
                      <a:pt x="518" y="393"/>
                      <a:pt x="518" y="393"/>
                    </a:cubicBezTo>
                    <a:cubicBezTo>
                      <a:pt x="523" y="400"/>
                      <a:pt x="520" y="397"/>
                      <a:pt x="525" y="402"/>
                    </a:cubicBezTo>
                    <a:cubicBezTo>
                      <a:pt x="528" y="412"/>
                      <a:pt x="525" y="406"/>
                      <a:pt x="530" y="409"/>
                    </a:cubicBezTo>
                    <a:cubicBezTo>
                      <a:pt x="532" y="410"/>
                      <a:pt x="536" y="413"/>
                      <a:pt x="536" y="413"/>
                    </a:cubicBezTo>
                    <a:cubicBezTo>
                      <a:pt x="531" y="417"/>
                      <a:pt x="525" y="415"/>
                      <a:pt x="519" y="413"/>
                    </a:cubicBezTo>
                    <a:cubicBezTo>
                      <a:pt x="517" y="407"/>
                      <a:pt x="503" y="406"/>
                      <a:pt x="498" y="402"/>
                    </a:cubicBezTo>
                    <a:cubicBezTo>
                      <a:pt x="495" y="397"/>
                      <a:pt x="488" y="396"/>
                      <a:pt x="483" y="395"/>
                    </a:cubicBezTo>
                    <a:cubicBezTo>
                      <a:pt x="477" y="392"/>
                      <a:pt x="470" y="390"/>
                      <a:pt x="464" y="387"/>
                    </a:cubicBezTo>
                    <a:cubicBezTo>
                      <a:pt x="461" y="386"/>
                      <a:pt x="455" y="384"/>
                      <a:pt x="455" y="384"/>
                    </a:cubicBezTo>
                    <a:cubicBezTo>
                      <a:pt x="450" y="376"/>
                      <a:pt x="434" y="374"/>
                      <a:pt x="426" y="372"/>
                    </a:cubicBezTo>
                    <a:cubicBezTo>
                      <a:pt x="422" y="371"/>
                      <a:pt x="418" y="368"/>
                      <a:pt x="414" y="366"/>
                    </a:cubicBezTo>
                    <a:cubicBezTo>
                      <a:pt x="406" y="362"/>
                      <a:pt x="396" y="362"/>
                      <a:pt x="388" y="361"/>
                    </a:cubicBezTo>
                    <a:cubicBezTo>
                      <a:pt x="379" y="359"/>
                      <a:pt x="370" y="356"/>
                      <a:pt x="360" y="355"/>
                    </a:cubicBezTo>
                    <a:cubicBezTo>
                      <a:pt x="355" y="354"/>
                      <a:pt x="346" y="353"/>
                      <a:pt x="346" y="353"/>
                    </a:cubicBezTo>
                    <a:cubicBezTo>
                      <a:pt x="323" y="345"/>
                      <a:pt x="296" y="347"/>
                      <a:pt x="272" y="345"/>
                    </a:cubicBezTo>
                    <a:cubicBezTo>
                      <a:pt x="245" y="336"/>
                      <a:pt x="220" y="337"/>
                      <a:pt x="191" y="336"/>
                    </a:cubicBezTo>
                    <a:cubicBezTo>
                      <a:pt x="172" y="334"/>
                      <a:pt x="153" y="333"/>
                      <a:pt x="134" y="330"/>
                    </a:cubicBezTo>
                    <a:cubicBezTo>
                      <a:pt x="120" y="325"/>
                      <a:pt x="113" y="326"/>
                      <a:pt x="96" y="325"/>
                    </a:cubicBezTo>
                    <a:cubicBezTo>
                      <a:pt x="80" y="323"/>
                      <a:pt x="64" y="322"/>
                      <a:pt x="48" y="320"/>
                    </a:cubicBezTo>
                    <a:cubicBezTo>
                      <a:pt x="36" y="316"/>
                      <a:pt x="22" y="322"/>
                      <a:pt x="10" y="318"/>
                    </a:cubicBezTo>
                    <a:cubicBezTo>
                      <a:pt x="6" y="317"/>
                      <a:pt x="10" y="310"/>
                      <a:pt x="9" y="306"/>
                    </a:cubicBezTo>
                    <a:cubicBezTo>
                      <a:pt x="8" y="299"/>
                      <a:pt x="4" y="288"/>
                      <a:pt x="0" y="282"/>
                    </a:cubicBezTo>
                    <a:cubicBezTo>
                      <a:pt x="2" y="274"/>
                      <a:pt x="6" y="267"/>
                      <a:pt x="8" y="259"/>
                    </a:cubicBezTo>
                    <a:cubicBezTo>
                      <a:pt x="9" y="215"/>
                      <a:pt x="8" y="170"/>
                      <a:pt x="15" y="126"/>
                    </a:cubicBezTo>
                    <a:cubicBezTo>
                      <a:pt x="15" y="99"/>
                      <a:pt x="16" y="72"/>
                      <a:pt x="16" y="45"/>
                    </a:cubicBezTo>
                    <a:cubicBezTo>
                      <a:pt x="16" y="20"/>
                      <a:pt x="11" y="11"/>
                      <a:pt x="16" y="21"/>
                    </a:cubicBezTo>
                    <a:close/>
                  </a:path>
                </a:pathLst>
              </a:custGeom>
              <a:gradFill rotWithShape="1">
                <a:gsLst>
                  <a:gs pos="0">
                    <a:srgbClr val="996600"/>
                  </a:gs>
                  <a:gs pos="100000">
                    <a:srgbClr val="996600">
                      <a:gamma/>
                      <a:shade val="46275"/>
                      <a:invGamma/>
                      <a:alpha val="0"/>
                    </a:srgbClr>
                  </a:gs>
                </a:gsLst>
                <a:lin ang="5400000" scaled="1"/>
              </a:gradFill>
              <a:ln w="6350" cmpd="sng">
                <a:solidFill>
                  <a:schemeClr val="tx1"/>
                </a:solidFill>
                <a:round/>
                <a:headEnd/>
                <a:tailEnd/>
              </a:ln>
              <a:effectLst/>
            </p:spPr>
            <p:txBody>
              <a:bodyPr/>
              <a:lstStyle/>
              <a:p>
                <a:pPr>
                  <a:defRPr/>
                </a:pPr>
                <a:endParaRPr lang="en-US"/>
              </a:p>
            </p:txBody>
          </p:sp>
          <p:sp>
            <p:nvSpPr>
              <p:cNvPr id="1196040" name="Freeform 8"/>
              <p:cNvSpPr>
                <a:spLocks/>
              </p:cNvSpPr>
              <p:nvPr userDrawn="1"/>
            </p:nvSpPr>
            <p:spPr bwMode="auto">
              <a:xfrm>
                <a:off x="735" y="541"/>
                <a:ext cx="141" cy="50"/>
              </a:xfrm>
              <a:custGeom>
                <a:avLst/>
                <a:gdLst/>
                <a:ahLst/>
                <a:cxnLst>
                  <a:cxn ang="0">
                    <a:pos x="4" y="6"/>
                  </a:cxn>
                  <a:cxn ang="0">
                    <a:pos x="22" y="0"/>
                  </a:cxn>
                  <a:cxn ang="0">
                    <a:pos x="62" y="6"/>
                  </a:cxn>
                  <a:cxn ang="0">
                    <a:pos x="79" y="12"/>
                  </a:cxn>
                  <a:cxn ang="0">
                    <a:pos x="95" y="19"/>
                  </a:cxn>
                  <a:cxn ang="0">
                    <a:pos x="130" y="37"/>
                  </a:cxn>
                  <a:cxn ang="0">
                    <a:pos x="141" y="43"/>
                  </a:cxn>
                  <a:cxn ang="0">
                    <a:pos x="97" y="39"/>
                  </a:cxn>
                  <a:cxn ang="0">
                    <a:pos x="91" y="35"/>
                  </a:cxn>
                  <a:cxn ang="0">
                    <a:pos x="46" y="22"/>
                  </a:cxn>
                  <a:cxn ang="0">
                    <a:pos x="7" y="9"/>
                  </a:cxn>
                  <a:cxn ang="0">
                    <a:pos x="4" y="6"/>
                  </a:cxn>
                </a:cxnLst>
                <a:rect l="0" t="0" r="r" b="b"/>
                <a:pathLst>
                  <a:path w="141" h="50">
                    <a:moveTo>
                      <a:pt x="4" y="6"/>
                    </a:moveTo>
                    <a:cubicBezTo>
                      <a:pt x="10" y="4"/>
                      <a:pt x="16" y="1"/>
                      <a:pt x="22" y="0"/>
                    </a:cubicBezTo>
                    <a:cubicBezTo>
                      <a:pt x="39" y="1"/>
                      <a:pt x="48" y="1"/>
                      <a:pt x="62" y="6"/>
                    </a:cubicBezTo>
                    <a:cubicBezTo>
                      <a:pt x="68" y="8"/>
                      <a:pt x="79" y="12"/>
                      <a:pt x="79" y="12"/>
                    </a:cubicBezTo>
                    <a:cubicBezTo>
                      <a:pt x="83" y="16"/>
                      <a:pt x="89" y="18"/>
                      <a:pt x="95" y="19"/>
                    </a:cubicBezTo>
                    <a:cubicBezTo>
                      <a:pt x="106" y="26"/>
                      <a:pt x="119" y="30"/>
                      <a:pt x="130" y="37"/>
                    </a:cubicBezTo>
                    <a:cubicBezTo>
                      <a:pt x="132" y="42"/>
                      <a:pt x="136" y="42"/>
                      <a:pt x="141" y="43"/>
                    </a:cubicBezTo>
                    <a:cubicBezTo>
                      <a:pt x="127" y="50"/>
                      <a:pt x="110" y="47"/>
                      <a:pt x="97" y="39"/>
                    </a:cubicBezTo>
                    <a:cubicBezTo>
                      <a:pt x="95" y="38"/>
                      <a:pt x="93" y="36"/>
                      <a:pt x="91" y="35"/>
                    </a:cubicBezTo>
                    <a:cubicBezTo>
                      <a:pt x="76" y="30"/>
                      <a:pt x="61" y="26"/>
                      <a:pt x="46" y="22"/>
                    </a:cubicBezTo>
                    <a:cubicBezTo>
                      <a:pt x="33" y="18"/>
                      <a:pt x="21" y="11"/>
                      <a:pt x="7" y="9"/>
                    </a:cubicBezTo>
                    <a:cubicBezTo>
                      <a:pt x="0" y="4"/>
                      <a:pt x="11" y="6"/>
                      <a:pt x="4" y="6"/>
                    </a:cubicBezTo>
                    <a:close/>
                  </a:path>
                </a:pathLst>
              </a:custGeom>
              <a:gradFill rotWithShape="1">
                <a:gsLst>
                  <a:gs pos="0">
                    <a:srgbClr val="996600"/>
                  </a:gs>
                  <a:gs pos="100000">
                    <a:srgbClr val="996600">
                      <a:gamma/>
                      <a:shade val="46275"/>
                      <a:invGamma/>
                      <a:alpha val="0"/>
                    </a:srgbClr>
                  </a:gs>
                </a:gsLst>
                <a:lin ang="5400000" scaled="1"/>
              </a:gradFill>
              <a:ln w="9525" cmpd="sng">
                <a:solidFill>
                  <a:schemeClr val="tx1"/>
                </a:solidFill>
                <a:round/>
                <a:headEnd/>
                <a:tailEnd/>
              </a:ln>
              <a:effectLst/>
            </p:spPr>
            <p:txBody>
              <a:bodyPr/>
              <a:lstStyle/>
              <a:p>
                <a:pPr>
                  <a:defRPr/>
                </a:pPr>
                <a:endParaRPr lang="en-US"/>
              </a:p>
            </p:txBody>
          </p:sp>
        </p:grpSp>
        <p:sp>
          <p:nvSpPr>
            <p:cNvPr id="1196041" name="Rectangle 9"/>
            <p:cNvSpPr>
              <a:spLocks noChangeArrowheads="1"/>
            </p:cNvSpPr>
            <p:nvPr userDrawn="1"/>
          </p:nvSpPr>
          <p:spPr bwMode="auto">
            <a:xfrm>
              <a:off x="432" y="384"/>
              <a:ext cx="192" cy="48"/>
            </a:xfrm>
            <a:prstGeom prst="rect">
              <a:avLst/>
            </a:prstGeom>
            <a:solidFill>
              <a:schemeClr val="bg1"/>
            </a:solidFill>
            <a:ln w="9525">
              <a:noFill/>
              <a:miter lim="800000"/>
              <a:headEnd/>
              <a:tailEnd/>
            </a:ln>
            <a:effectLst/>
          </p:spPr>
          <p:txBody>
            <a:bodyPr wrap="none" anchor="ctr"/>
            <a:lstStyle/>
            <a:p>
              <a:pPr>
                <a:defRPr/>
              </a:pPr>
              <a:endParaRPr lang="en-US"/>
            </a:p>
          </p:txBody>
        </p:sp>
      </p:grpSp>
      <p:sp>
        <p:nvSpPr>
          <p:cNvPr id="1196042" name="AutoShape 10"/>
          <p:cNvSpPr>
            <a:spLocks noChangeArrowheads="1"/>
          </p:cNvSpPr>
          <p:nvPr/>
        </p:nvSpPr>
        <p:spPr bwMode="auto">
          <a:xfrm>
            <a:off x="914400" y="76200"/>
            <a:ext cx="8153400" cy="762000"/>
          </a:xfrm>
          <a:prstGeom prst="roundRect">
            <a:avLst>
              <a:gd name="adj" fmla="val 16667"/>
            </a:avLst>
          </a:prstGeom>
          <a:solidFill>
            <a:srgbClr val="99CCFF"/>
          </a:solidFill>
          <a:ln w="9525">
            <a:solidFill>
              <a:schemeClr val="tx1"/>
            </a:solidFill>
            <a:round/>
            <a:headEnd/>
            <a:tailEnd/>
          </a:ln>
          <a:effectLst/>
        </p:spPr>
        <p:txBody>
          <a:bodyPr wrap="none" anchor="ctr"/>
          <a:lstStyle/>
          <a:p>
            <a:pPr>
              <a:defRPr/>
            </a:pPr>
            <a:endParaRPr lang="en-US"/>
          </a:p>
        </p:txBody>
      </p:sp>
      <p:sp>
        <p:nvSpPr>
          <p:cNvPr id="10244" name="Rectangle 11"/>
          <p:cNvSpPr>
            <a:spLocks noGrp="1" noChangeArrowheads="1"/>
          </p:cNvSpPr>
          <p:nvPr>
            <p:ph type="title"/>
          </p:nvPr>
        </p:nvSpPr>
        <p:spPr bwMode="auto">
          <a:xfrm>
            <a:off x="914400" y="-152400"/>
            <a:ext cx="8153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45" name="Rectangle 12"/>
          <p:cNvSpPr>
            <a:spLocks noGrp="1" noChangeArrowheads="1"/>
          </p:cNvSpPr>
          <p:nvPr>
            <p:ph type="body" idx="1"/>
          </p:nvPr>
        </p:nvSpPr>
        <p:spPr bwMode="auto">
          <a:xfrm>
            <a:off x="685800" y="1524000"/>
            <a:ext cx="77724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 bg1="lt1" tx1="dk1" bg2="lt2" tx2="dk2" accent1="accent1" accent2="accent2" accent3="accent3" accent4="accent4" accent5="accent5" accent6="accent6" hlink="hlink" folHlink="folHlink"/>
  <p:sldLayoutIdLst>
    <p:sldLayoutId id="2147483857"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ctr" rtl="0" eaLnBrk="0" fontAlgn="base" hangingPunct="0">
        <a:spcBef>
          <a:spcPct val="0"/>
        </a:spcBef>
        <a:spcAft>
          <a:spcPct val="0"/>
        </a:spcAft>
        <a:defRPr sz="2400">
          <a:solidFill>
            <a:schemeClr val="tx2"/>
          </a:solidFill>
          <a:latin typeface="Gill Sans MT"/>
          <a:ea typeface="+mj-ea"/>
          <a:cs typeface="+mj-cs"/>
        </a:defRPr>
      </a:lvl1pPr>
      <a:lvl2pPr algn="ctr" rtl="0" eaLnBrk="0" fontAlgn="base" hangingPunct="0">
        <a:spcBef>
          <a:spcPct val="0"/>
        </a:spcBef>
        <a:spcAft>
          <a:spcPct val="0"/>
        </a:spcAft>
        <a:defRPr sz="2400">
          <a:solidFill>
            <a:schemeClr val="tx2"/>
          </a:solidFill>
          <a:latin typeface="Arial Rounded MT Bold" pitchFamily="34" charset="0"/>
          <a:cs typeface="Arial" charset="0"/>
        </a:defRPr>
      </a:lvl2pPr>
      <a:lvl3pPr algn="ctr" rtl="0" eaLnBrk="0" fontAlgn="base" hangingPunct="0">
        <a:spcBef>
          <a:spcPct val="0"/>
        </a:spcBef>
        <a:spcAft>
          <a:spcPct val="0"/>
        </a:spcAft>
        <a:defRPr sz="2400">
          <a:solidFill>
            <a:schemeClr val="tx2"/>
          </a:solidFill>
          <a:latin typeface="Arial Rounded MT Bold" pitchFamily="34" charset="0"/>
          <a:cs typeface="Arial" charset="0"/>
        </a:defRPr>
      </a:lvl3pPr>
      <a:lvl4pPr algn="ctr" rtl="0" eaLnBrk="0" fontAlgn="base" hangingPunct="0">
        <a:spcBef>
          <a:spcPct val="0"/>
        </a:spcBef>
        <a:spcAft>
          <a:spcPct val="0"/>
        </a:spcAft>
        <a:defRPr sz="2400">
          <a:solidFill>
            <a:schemeClr val="tx2"/>
          </a:solidFill>
          <a:latin typeface="Arial Rounded MT Bold" pitchFamily="34" charset="0"/>
          <a:cs typeface="Arial" charset="0"/>
        </a:defRPr>
      </a:lvl4pPr>
      <a:lvl5pPr algn="ctr" rtl="0" eaLnBrk="0" fontAlgn="base" hangingPunct="0">
        <a:spcBef>
          <a:spcPct val="0"/>
        </a:spcBef>
        <a:spcAft>
          <a:spcPct val="0"/>
        </a:spcAft>
        <a:defRPr sz="2400">
          <a:solidFill>
            <a:schemeClr val="tx2"/>
          </a:solidFill>
          <a:latin typeface="Arial Rounded MT Bold" pitchFamily="34" charset="0"/>
          <a:cs typeface="Arial" charset="0"/>
        </a:defRPr>
      </a:lvl5pPr>
      <a:lvl6pPr marL="457200" algn="ctr" rtl="0" fontAlgn="base">
        <a:spcBef>
          <a:spcPct val="0"/>
        </a:spcBef>
        <a:spcAft>
          <a:spcPct val="0"/>
        </a:spcAft>
        <a:defRPr sz="2400">
          <a:solidFill>
            <a:schemeClr val="tx2"/>
          </a:solidFill>
          <a:latin typeface="Arial Rounded MT Bold" pitchFamily="34" charset="0"/>
          <a:cs typeface="Arial" charset="0"/>
        </a:defRPr>
      </a:lvl6pPr>
      <a:lvl7pPr marL="914400" algn="ctr" rtl="0" fontAlgn="base">
        <a:spcBef>
          <a:spcPct val="0"/>
        </a:spcBef>
        <a:spcAft>
          <a:spcPct val="0"/>
        </a:spcAft>
        <a:defRPr sz="2400">
          <a:solidFill>
            <a:schemeClr val="tx2"/>
          </a:solidFill>
          <a:latin typeface="Arial Rounded MT Bold" pitchFamily="34" charset="0"/>
          <a:cs typeface="Arial" charset="0"/>
        </a:defRPr>
      </a:lvl7pPr>
      <a:lvl8pPr marL="1371600" algn="ctr" rtl="0" fontAlgn="base">
        <a:spcBef>
          <a:spcPct val="0"/>
        </a:spcBef>
        <a:spcAft>
          <a:spcPct val="0"/>
        </a:spcAft>
        <a:defRPr sz="2400">
          <a:solidFill>
            <a:schemeClr val="tx2"/>
          </a:solidFill>
          <a:latin typeface="Arial Rounded MT Bold" pitchFamily="34" charset="0"/>
          <a:cs typeface="Arial" charset="0"/>
        </a:defRPr>
      </a:lvl8pPr>
      <a:lvl9pPr marL="1828800" algn="ctr" rtl="0" fontAlgn="base">
        <a:spcBef>
          <a:spcPct val="0"/>
        </a:spcBef>
        <a:spcAft>
          <a:spcPct val="0"/>
        </a:spcAft>
        <a:defRPr sz="2400">
          <a:solidFill>
            <a:schemeClr val="tx2"/>
          </a:solidFill>
          <a:latin typeface="Arial Rounded MT Bold" pitchFamily="34" charset="0"/>
          <a:cs typeface="Arial" charset="0"/>
        </a:defRPr>
      </a:lvl9pPr>
    </p:titleStyle>
    <p:bodyStyle>
      <a:lvl1pPr marL="342900" indent="-342900" algn="l" rtl="0" eaLnBrk="0" fontAlgn="base" hangingPunct="0">
        <a:lnSpc>
          <a:spcPct val="115000"/>
        </a:lnSpc>
        <a:spcBef>
          <a:spcPct val="50000"/>
        </a:spcBef>
        <a:spcAft>
          <a:spcPct val="0"/>
        </a:spcAft>
        <a:buChar char="•"/>
        <a:defRPr sz="2000">
          <a:solidFill>
            <a:schemeClr val="tx1"/>
          </a:solidFill>
          <a:latin typeface="Gill Sans MT"/>
          <a:ea typeface="+mn-ea"/>
          <a:cs typeface="+mn-cs"/>
        </a:defRPr>
      </a:lvl1pPr>
      <a:lvl2pPr marL="742950" indent="-285750" algn="l" rtl="0" eaLnBrk="0" fontAlgn="base" hangingPunct="0">
        <a:lnSpc>
          <a:spcPct val="115000"/>
        </a:lnSpc>
        <a:spcBef>
          <a:spcPct val="50000"/>
        </a:spcBef>
        <a:spcAft>
          <a:spcPct val="0"/>
        </a:spcAft>
        <a:buChar char="–"/>
        <a:defRPr sz="2000">
          <a:solidFill>
            <a:schemeClr val="accent2"/>
          </a:solidFill>
          <a:latin typeface="Gill Sans MT"/>
          <a:cs typeface="+mn-cs"/>
        </a:defRPr>
      </a:lvl2pPr>
      <a:lvl3pPr marL="1143000" indent="-228600" algn="l" rtl="0" eaLnBrk="0" fontAlgn="base" hangingPunct="0">
        <a:lnSpc>
          <a:spcPct val="115000"/>
        </a:lnSpc>
        <a:spcBef>
          <a:spcPct val="50000"/>
        </a:spcBef>
        <a:spcAft>
          <a:spcPct val="0"/>
        </a:spcAft>
        <a:buChar char="•"/>
        <a:defRPr sz="2000">
          <a:solidFill>
            <a:schemeClr val="tx1"/>
          </a:solidFill>
          <a:latin typeface="Gill Sans MT"/>
          <a:cs typeface="+mn-cs"/>
        </a:defRPr>
      </a:lvl3pPr>
      <a:lvl4pPr marL="1600200" indent="-228600" algn="l" rtl="0" eaLnBrk="0" fontAlgn="base" hangingPunct="0">
        <a:lnSpc>
          <a:spcPct val="115000"/>
        </a:lnSpc>
        <a:spcBef>
          <a:spcPct val="50000"/>
        </a:spcBef>
        <a:spcAft>
          <a:spcPct val="0"/>
        </a:spcAft>
        <a:defRPr>
          <a:solidFill>
            <a:schemeClr val="tx1"/>
          </a:solidFill>
          <a:latin typeface="Gill Sans MT"/>
          <a:cs typeface="+mn-cs"/>
        </a:defRPr>
      </a:lvl4pPr>
      <a:lvl5pPr marL="2057400" indent="-228600" algn="l" rtl="0" eaLnBrk="0" fontAlgn="base" hangingPunct="0">
        <a:lnSpc>
          <a:spcPct val="115000"/>
        </a:lnSpc>
        <a:spcBef>
          <a:spcPct val="50000"/>
        </a:spcBef>
        <a:spcAft>
          <a:spcPct val="0"/>
        </a:spcAft>
        <a:buChar char="»"/>
        <a:defRPr>
          <a:solidFill>
            <a:schemeClr val="tx1"/>
          </a:solidFill>
          <a:latin typeface="Gill Sans MT"/>
          <a:cs typeface="+mn-cs"/>
        </a:defRPr>
      </a:lvl5pPr>
      <a:lvl6pPr marL="2514600" indent="-228600" algn="l" rtl="0" fontAlgn="base">
        <a:lnSpc>
          <a:spcPct val="115000"/>
        </a:lnSpc>
        <a:spcBef>
          <a:spcPct val="50000"/>
        </a:spcBef>
        <a:spcAft>
          <a:spcPct val="0"/>
        </a:spcAft>
        <a:buChar char="»"/>
        <a:defRPr>
          <a:solidFill>
            <a:schemeClr val="tx1"/>
          </a:solidFill>
          <a:latin typeface="+mn-lt"/>
          <a:cs typeface="+mn-cs"/>
        </a:defRPr>
      </a:lvl6pPr>
      <a:lvl7pPr marL="2971800" indent="-228600" algn="l" rtl="0" fontAlgn="base">
        <a:lnSpc>
          <a:spcPct val="115000"/>
        </a:lnSpc>
        <a:spcBef>
          <a:spcPct val="50000"/>
        </a:spcBef>
        <a:spcAft>
          <a:spcPct val="0"/>
        </a:spcAft>
        <a:buChar char="»"/>
        <a:defRPr>
          <a:solidFill>
            <a:schemeClr val="tx1"/>
          </a:solidFill>
          <a:latin typeface="+mn-lt"/>
          <a:cs typeface="+mn-cs"/>
        </a:defRPr>
      </a:lvl7pPr>
      <a:lvl8pPr marL="3429000" indent="-228600" algn="l" rtl="0" fontAlgn="base">
        <a:lnSpc>
          <a:spcPct val="115000"/>
        </a:lnSpc>
        <a:spcBef>
          <a:spcPct val="50000"/>
        </a:spcBef>
        <a:spcAft>
          <a:spcPct val="0"/>
        </a:spcAft>
        <a:buChar char="»"/>
        <a:defRPr>
          <a:solidFill>
            <a:schemeClr val="tx1"/>
          </a:solidFill>
          <a:latin typeface="+mn-lt"/>
          <a:cs typeface="+mn-cs"/>
        </a:defRPr>
      </a:lvl8pPr>
      <a:lvl9pPr marL="3886200" indent="-228600" algn="l" rtl="0" fontAlgn="base">
        <a:lnSpc>
          <a:spcPct val="115000"/>
        </a:lnSpc>
        <a:spcBef>
          <a:spcPct val="50000"/>
        </a:spcBef>
        <a:spcAft>
          <a:spcPct val="0"/>
        </a:spcAft>
        <a:buChar char="»"/>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4"/>
          <p:cNvGrpSpPr>
            <a:grpSpLocks/>
          </p:cNvGrpSpPr>
          <p:nvPr/>
        </p:nvGrpSpPr>
        <p:grpSpPr bwMode="auto">
          <a:xfrm>
            <a:off x="17463" y="53975"/>
            <a:ext cx="1752600" cy="1143000"/>
            <a:chOff x="0" y="48"/>
            <a:chExt cx="1104" cy="720"/>
          </a:xfrm>
        </p:grpSpPr>
        <p:grpSp>
          <p:nvGrpSpPr>
            <p:cNvPr id="3" name="Group 12"/>
            <p:cNvGrpSpPr>
              <a:grpSpLocks/>
            </p:cNvGrpSpPr>
            <p:nvPr userDrawn="1"/>
          </p:nvGrpSpPr>
          <p:grpSpPr bwMode="auto">
            <a:xfrm>
              <a:off x="0" y="48"/>
              <a:ext cx="1104" cy="720"/>
              <a:chOff x="0" y="0"/>
              <a:chExt cx="1104" cy="720"/>
            </a:xfrm>
          </p:grpSpPr>
          <p:grpSp>
            <p:nvGrpSpPr>
              <p:cNvPr id="4" name="Group 6"/>
              <p:cNvGrpSpPr>
                <a:grpSpLocks/>
              </p:cNvGrpSpPr>
              <p:nvPr userDrawn="1"/>
            </p:nvGrpSpPr>
            <p:grpSpPr bwMode="auto">
              <a:xfrm>
                <a:off x="0" y="0"/>
                <a:ext cx="1104" cy="720"/>
                <a:chOff x="1344" y="1776"/>
                <a:chExt cx="3408" cy="1392"/>
              </a:xfrm>
            </p:grpSpPr>
            <p:pic>
              <p:nvPicPr>
                <p:cNvPr id="120836" name="Picture 4"/>
                <p:cNvPicPr>
                  <a:picLocks noChangeAspect="1" noChangeArrowheads="1"/>
                </p:cNvPicPr>
                <p:nvPr userDrawn="1"/>
              </p:nvPicPr>
              <p:blipFill>
                <a:blip r:embed="rId16" cstate="email"/>
                <a:srcRect l="16667" t="28572" r="13725" b="25397"/>
                <a:stretch>
                  <a:fillRect/>
                </a:stretch>
              </p:blipFill>
              <p:spPr bwMode="auto">
                <a:xfrm>
                  <a:off x="1344" y="1776"/>
                  <a:ext cx="3408" cy="1392"/>
                </a:xfrm>
                <a:prstGeom prst="rect">
                  <a:avLst/>
                </a:prstGeom>
                <a:noFill/>
                <a:ln w="9525">
                  <a:noFill/>
                  <a:miter lim="800000"/>
                  <a:headEnd/>
                  <a:tailEnd/>
                </a:ln>
                <a:effectLst/>
              </p:spPr>
            </p:pic>
            <p:sp>
              <p:nvSpPr>
                <p:cNvPr id="120837" name="Rectangle 5"/>
                <p:cNvSpPr>
                  <a:spLocks noChangeArrowheads="1"/>
                </p:cNvSpPr>
                <p:nvPr userDrawn="1"/>
              </p:nvSpPr>
              <p:spPr bwMode="auto">
                <a:xfrm>
                  <a:off x="3120" y="1920"/>
                  <a:ext cx="1296" cy="384"/>
                </a:xfrm>
                <a:prstGeom prst="rect">
                  <a:avLst/>
                </a:prstGeom>
                <a:solidFill>
                  <a:schemeClr val="bg1"/>
                </a:solidFill>
                <a:ln w="9525">
                  <a:noFill/>
                  <a:miter lim="800000"/>
                  <a:headEnd/>
                  <a:tailEnd/>
                </a:ln>
                <a:effectLst/>
              </p:spPr>
              <p:txBody>
                <a:bodyPr wrap="none" anchor="ctr"/>
                <a:lstStyle/>
                <a:p>
                  <a:pPr defTabSz="914021">
                    <a:lnSpc>
                      <a:spcPct val="120000"/>
                    </a:lnSpc>
                  </a:pPr>
                  <a:endParaRPr lang="en-US" sz="2000" dirty="0">
                    <a:solidFill>
                      <a:srgbClr val="000000"/>
                    </a:solidFill>
                    <a:latin typeface="Gill Sans MT"/>
                  </a:endParaRPr>
                </a:p>
              </p:txBody>
            </p:sp>
          </p:grpSp>
          <p:sp>
            <p:nvSpPr>
              <p:cNvPr id="120842" name="Freeform 10"/>
              <p:cNvSpPr>
                <a:spLocks/>
              </p:cNvSpPr>
              <p:nvPr userDrawn="1"/>
            </p:nvSpPr>
            <p:spPr bwMode="auto">
              <a:xfrm>
                <a:off x="14" y="96"/>
                <a:ext cx="536" cy="417"/>
              </a:xfrm>
              <a:custGeom>
                <a:avLst/>
                <a:gdLst/>
                <a:ahLst/>
                <a:cxnLst>
                  <a:cxn ang="0">
                    <a:pos x="16" y="21"/>
                  </a:cxn>
                  <a:cxn ang="0">
                    <a:pos x="38" y="3"/>
                  </a:cxn>
                  <a:cxn ang="0">
                    <a:pos x="100" y="20"/>
                  </a:cxn>
                  <a:cxn ang="0">
                    <a:pos x="129" y="14"/>
                  </a:cxn>
                  <a:cxn ang="0">
                    <a:pos x="153" y="0"/>
                  </a:cxn>
                  <a:cxn ang="0">
                    <a:pos x="155" y="3"/>
                  </a:cxn>
                  <a:cxn ang="0">
                    <a:pos x="158" y="5"/>
                  </a:cxn>
                  <a:cxn ang="0">
                    <a:pos x="171" y="31"/>
                  </a:cxn>
                  <a:cxn ang="0">
                    <a:pos x="177" y="42"/>
                  </a:cxn>
                  <a:cxn ang="0">
                    <a:pos x="183" y="50"/>
                  </a:cxn>
                  <a:cxn ang="0">
                    <a:pos x="185" y="57"/>
                  </a:cxn>
                  <a:cxn ang="0">
                    <a:pos x="194" y="63"/>
                  </a:cxn>
                  <a:cxn ang="0">
                    <a:pos x="207" y="80"/>
                  </a:cxn>
                  <a:cxn ang="0">
                    <a:pos x="218" y="89"/>
                  </a:cxn>
                  <a:cxn ang="0">
                    <a:pos x="236" y="108"/>
                  </a:cxn>
                  <a:cxn ang="0">
                    <a:pos x="248" y="115"/>
                  </a:cxn>
                  <a:cxn ang="0">
                    <a:pos x="266" y="140"/>
                  </a:cxn>
                  <a:cxn ang="0">
                    <a:pos x="278" y="151"/>
                  </a:cxn>
                  <a:cxn ang="0">
                    <a:pos x="290" y="167"/>
                  </a:cxn>
                  <a:cxn ang="0">
                    <a:pos x="296" y="171"/>
                  </a:cxn>
                  <a:cxn ang="0">
                    <a:pos x="320" y="194"/>
                  </a:cxn>
                  <a:cxn ang="0">
                    <a:pos x="333" y="210"/>
                  </a:cxn>
                  <a:cxn ang="0">
                    <a:pos x="351" y="228"/>
                  </a:cxn>
                  <a:cxn ang="0">
                    <a:pos x="362" y="242"/>
                  </a:cxn>
                  <a:cxn ang="0">
                    <a:pos x="371" y="260"/>
                  </a:cxn>
                  <a:cxn ang="0">
                    <a:pos x="381" y="277"/>
                  </a:cxn>
                  <a:cxn ang="0">
                    <a:pos x="392" y="287"/>
                  </a:cxn>
                  <a:cxn ang="0">
                    <a:pos x="399" y="295"/>
                  </a:cxn>
                  <a:cxn ang="0">
                    <a:pos x="410" y="309"/>
                  </a:cxn>
                  <a:cxn ang="0">
                    <a:pos x="446" y="344"/>
                  </a:cxn>
                  <a:cxn ang="0">
                    <a:pos x="471" y="363"/>
                  </a:cxn>
                  <a:cxn ang="0">
                    <a:pos x="485" y="374"/>
                  </a:cxn>
                  <a:cxn ang="0">
                    <a:pos x="494" y="379"/>
                  </a:cxn>
                  <a:cxn ang="0">
                    <a:pos x="506" y="387"/>
                  </a:cxn>
                  <a:cxn ang="0">
                    <a:pos x="518" y="393"/>
                  </a:cxn>
                  <a:cxn ang="0">
                    <a:pos x="525" y="402"/>
                  </a:cxn>
                  <a:cxn ang="0">
                    <a:pos x="530" y="409"/>
                  </a:cxn>
                  <a:cxn ang="0">
                    <a:pos x="536" y="413"/>
                  </a:cxn>
                  <a:cxn ang="0">
                    <a:pos x="519" y="413"/>
                  </a:cxn>
                  <a:cxn ang="0">
                    <a:pos x="498" y="402"/>
                  </a:cxn>
                  <a:cxn ang="0">
                    <a:pos x="483" y="395"/>
                  </a:cxn>
                  <a:cxn ang="0">
                    <a:pos x="464" y="387"/>
                  </a:cxn>
                  <a:cxn ang="0">
                    <a:pos x="455" y="384"/>
                  </a:cxn>
                  <a:cxn ang="0">
                    <a:pos x="426" y="372"/>
                  </a:cxn>
                  <a:cxn ang="0">
                    <a:pos x="414" y="366"/>
                  </a:cxn>
                  <a:cxn ang="0">
                    <a:pos x="388" y="361"/>
                  </a:cxn>
                  <a:cxn ang="0">
                    <a:pos x="360" y="355"/>
                  </a:cxn>
                  <a:cxn ang="0">
                    <a:pos x="346" y="353"/>
                  </a:cxn>
                  <a:cxn ang="0">
                    <a:pos x="272" y="345"/>
                  </a:cxn>
                  <a:cxn ang="0">
                    <a:pos x="191" y="336"/>
                  </a:cxn>
                  <a:cxn ang="0">
                    <a:pos x="134" y="330"/>
                  </a:cxn>
                  <a:cxn ang="0">
                    <a:pos x="96" y="325"/>
                  </a:cxn>
                  <a:cxn ang="0">
                    <a:pos x="48" y="320"/>
                  </a:cxn>
                  <a:cxn ang="0">
                    <a:pos x="10" y="318"/>
                  </a:cxn>
                  <a:cxn ang="0">
                    <a:pos x="9" y="306"/>
                  </a:cxn>
                  <a:cxn ang="0">
                    <a:pos x="0" y="282"/>
                  </a:cxn>
                  <a:cxn ang="0">
                    <a:pos x="8" y="259"/>
                  </a:cxn>
                  <a:cxn ang="0">
                    <a:pos x="15" y="126"/>
                  </a:cxn>
                  <a:cxn ang="0">
                    <a:pos x="16" y="45"/>
                  </a:cxn>
                  <a:cxn ang="0">
                    <a:pos x="16" y="21"/>
                  </a:cxn>
                </a:cxnLst>
                <a:rect l="0" t="0" r="r" b="b"/>
                <a:pathLst>
                  <a:path w="536" h="417">
                    <a:moveTo>
                      <a:pt x="16" y="21"/>
                    </a:moveTo>
                    <a:cubicBezTo>
                      <a:pt x="20" y="9"/>
                      <a:pt x="28" y="7"/>
                      <a:pt x="38" y="3"/>
                    </a:cubicBezTo>
                    <a:cubicBezTo>
                      <a:pt x="61" y="6"/>
                      <a:pt x="76" y="18"/>
                      <a:pt x="100" y="20"/>
                    </a:cubicBezTo>
                    <a:cubicBezTo>
                      <a:pt x="119" y="19"/>
                      <a:pt x="115" y="16"/>
                      <a:pt x="129" y="14"/>
                    </a:cubicBezTo>
                    <a:cubicBezTo>
                      <a:pt x="139" y="11"/>
                      <a:pt x="145" y="6"/>
                      <a:pt x="153" y="0"/>
                    </a:cubicBezTo>
                    <a:cubicBezTo>
                      <a:pt x="154" y="1"/>
                      <a:pt x="154" y="2"/>
                      <a:pt x="155" y="3"/>
                    </a:cubicBezTo>
                    <a:cubicBezTo>
                      <a:pt x="156" y="4"/>
                      <a:pt x="157" y="4"/>
                      <a:pt x="158" y="5"/>
                    </a:cubicBezTo>
                    <a:cubicBezTo>
                      <a:pt x="164" y="13"/>
                      <a:pt x="163" y="25"/>
                      <a:pt x="171" y="31"/>
                    </a:cubicBezTo>
                    <a:cubicBezTo>
                      <a:pt x="172" y="36"/>
                      <a:pt x="172" y="40"/>
                      <a:pt x="177" y="42"/>
                    </a:cubicBezTo>
                    <a:cubicBezTo>
                      <a:pt x="179" y="46"/>
                      <a:pt x="179" y="48"/>
                      <a:pt x="183" y="50"/>
                    </a:cubicBezTo>
                    <a:lnTo>
                      <a:pt x="185" y="57"/>
                    </a:lnTo>
                    <a:cubicBezTo>
                      <a:pt x="188" y="60"/>
                      <a:pt x="194" y="63"/>
                      <a:pt x="194" y="63"/>
                    </a:cubicBezTo>
                    <a:cubicBezTo>
                      <a:pt x="196" y="69"/>
                      <a:pt x="202" y="76"/>
                      <a:pt x="207" y="80"/>
                    </a:cubicBezTo>
                    <a:cubicBezTo>
                      <a:pt x="209" y="84"/>
                      <a:pt x="214" y="86"/>
                      <a:pt x="218" y="89"/>
                    </a:cubicBezTo>
                    <a:cubicBezTo>
                      <a:pt x="223" y="96"/>
                      <a:pt x="227" y="106"/>
                      <a:pt x="236" y="108"/>
                    </a:cubicBezTo>
                    <a:cubicBezTo>
                      <a:pt x="240" y="111"/>
                      <a:pt x="244" y="114"/>
                      <a:pt x="248" y="115"/>
                    </a:cubicBezTo>
                    <a:cubicBezTo>
                      <a:pt x="250" y="124"/>
                      <a:pt x="257" y="137"/>
                      <a:pt x="266" y="140"/>
                    </a:cubicBezTo>
                    <a:cubicBezTo>
                      <a:pt x="269" y="144"/>
                      <a:pt x="274" y="149"/>
                      <a:pt x="278" y="151"/>
                    </a:cubicBezTo>
                    <a:cubicBezTo>
                      <a:pt x="282" y="157"/>
                      <a:pt x="286" y="161"/>
                      <a:pt x="290" y="167"/>
                    </a:cubicBezTo>
                    <a:cubicBezTo>
                      <a:pt x="291" y="169"/>
                      <a:pt x="296" y="171"/>
                      <a:pt x="296" y="171"/>
                    </a:cubicBezTo>
                    <a:cubicBezTo>
                      <a:pt x="299" y="176"/>
                      <a:pt x="315" y="192"/>
                      <a:pt x="320" y="194"/>
                    </a:cubicBezTo>
                    <a:cubicBezTo>
                      <a:pt x="322" y="200"/>
                      <a:pt x="327" y="208"/>
                      <a:pt x="333" y="210"/>
                    </a:cubicBezTo>
                    <a:cubicBezTo>
                      <a:pt x="336" y="215"/>
                      <a:pt x="345" y="226"/>
                      <a:pt x="351" y="228"/>
                    </a:cubicBezTo>
                    <a:cubicBezTo>
                      <a:pt x="354" y="232"/>
                      <a:pt x="358" y="239"/>
                      <a:pt x="362" y="242"/>
                    </a:cubicBezTo>
                    <a:cubicBezTo>
                      <a:pt x="364" y="249"/>
                      <a:pt x="365" y="256"/>
                      <a:pt x="371" y="260"/>
                    </a:cubicBezTo>
                    <a:cubicBezTo>
                      <a:pt x="373" y="265"/>
                      <a:pt x="377" y="274"/>
                      <a:pt x="381" y="277"/>
                    </a:cubicBezTo>
                    <a:cubicBezTo>
                      <a:pt x="382" y="282"/>
                      <a:pt x="392" y="287"/>
                      <a:pt x="392" y="287"/>
                    </a:cubicBezTo>
                    <a:cubicBezTo>
                      <a:pt x="397" y="294"/>
                      <a:pt x="394" y="292"/>
                      <a:pt x="399" y="295"/>
                    </a:cubicBezTo>
                    <a:cubicBezTo>
                      <a:pt x="401" y="301"/>
                      <a:pt x="404" y="307"/>
                      <a:pt x="410" y="309"/>
                    </a:cubicBezTo>
                    <a:cubicBezTo>
                      <a:pt x="421" y="320"/>
                      <a:pt x="430" y="339"/>
                      <a:pt x="446" y="344"/>
                    </a:cubicBezTo>
                    <a:cubicBezTo>
                      <a:pt x="452" y="353"/>
                      <a:pt x="460" y="359"/>
                      <a:pt x="471" y="363"/>
                    </a:cubicBezTo>
                    <a:cubicBezTo>
                      <a:pt x="474" y="367"/>
                      <a:pt x="480" y="371"/>
                      <a:pt x="485" y="374"/>
                    </a:cubicBezTo>
                    <a:cubicBezTo>
                      <a:pt x="488" y="376"/>
                      <a:pt x="494" y="379"/>
                      <a:pt x="494" y="379"/>
                    </a:cubicBezTo>
                    <a:cubicBezTo>
                      <a:pt x="496" y="383"/>
                      <a:pt x="506" y="387"/>
                      <a:pt x="506" y="387"/>
                    </a:cubicBezTo>
                    <a:cubicBezTo>
                      <a:pt x="509" y="390"/>
                      <a:pt x="518" y="393"/>
                      <a:pt x="518" y="393"/>
                    </a:cubicBezTo>
                    <a:cubicBezTo>
                      <a:pt x="523" y="400"/>
                      <a:pt x="520" y="397"/>
                      <a:pt x="525" y="402"/>
                    </a:cubicBezTo>
                    <a:cubicBezTo>
                      <a:pt x="528" y="412"/>
                      <a:pt x="525" y="406"/>
                      <a:pt x="530" y="409"/>
                    </a:cubicBezTo>
                    <a:cubicBezTo>
                      <a:pt x="532" y="410"/>
                      <a:pt x="536" y="413"/>
                      <a:pt x="536" y="413"/>
                    </a:cubicBezTo>
                    <a:cubicBezTo>
                      <a:pt x="531" y="417"/>
                      <a:pt x="525" y="415"/>
                      <a:pt x="519" y="413"/>
                    </a:cubicBezTo>
                    <a:cubicBezTo>
                      <a:pt x="517" y="407"/>
                      <a:pt x="503" y="406"/>
                      <a:pt x="498" y="402"/>
                    </a:cubicBezTo>
                    <a:cubicBezTo>
                      <a:pt x="495" y="397"/>
                      <a:pt x="488" y="396"/>
                      <a:pt x="483" y="395"/>
                    </a:cubicBezTo>
                    <a:cubicBezTo>
                      <a:pt x="477" y="392"/>
                      <a:pt x="470" y="390"/>
                      <a:pt x="464" y="387"/>
                    </a:cubicBezTo>
                    <a:cubicBezTo>
                      <a:pt x="461" y="386"/>
                      <a:pt x="455" y="384"/>
                      <a:pt x="455" y="384"/>
                    </a:cubicBezTo>
                    <a:cubicBezTo>
                      <a:pt x="450" y="376"/>
                      <a:pt x="434" y="374"/>
                      <a:pt x="426" y="372"/>
                    </a:cubicBezTo>
                    <a:cubicBezTo>
                      <a:pt x="422" y="371"/>
                      <a:pt x="418" y="368"/>
                      <a:pt x="414" y="366"/>
                    </a:cubicBezTo>
                    <a:cubicBezTo>
                      <a:pt x="406" y="362"/>
                      <a:pt x="396" y="362"/>
                      <a:pt x="388" y="361"/>
                    </a:cubicBezTo>
                    <a:cubicBezTo>
                      <a:pt x="379" y="359"/>
                      <a:pt x="370" y="356"/>
                      <a:pt x="360" y="355"/>
                    </a:cubicBezTo>
                    <a:cubicBezTo>
                      <a:pt x="355" y="354"/>
                      <a:pt x="346" y="353"/>
                      <a:pt x="346" y="353"/>
                    </a:cubicBezTo>
                    <a:cubicBezTo>
                      <a:pt x="323" y="345"/>
                      <a:pt x="296" y="347"/>
                      <a:pt x="272" y="345"/>
                    </a:cubicBezTo>
                    <a:cubicBezTo>
                      <a:pt x="245" y="336"/>
                      <a:pt x="220" y="337"/>
                      <a:pt x="191" y="336"/>
                    </a:cubicBezTo>
                    <a:cubicBezTo>
                      <a:pt x="172" y="334"/>
                      <a:pt x="153" y="333"/>
                      <a:pt x="134" y="330"/>
                    </a:cubicBezTo>
                    <a:cubicBezTo>
                      <a:pt x="120" y="325"/>
                      <a:pt x="113" y="326"/>
                      <a:pt x="96" y="325"/>
                    </a:cubicBezTo>
                    <a:cubicBezTo>
                      <a:pt x="80" y="323"/>
                      <a:pt x="64" y="322"/>
                      <a:pt x="48" y="320"/>
                    </a:cubicBezTo>
                    <a:cubicBezTo>
                      <a:pt x="36" y="316"/>
                      <a:pt x="22" y="322"/>
                      <a:pt x="10" y="318"/>
                    </a:cubicBezTo>
                    <a:cubicBezTo>
                      <a:pt x="6" y="317"/>
                      <a:pt x="10" y="310"/>
                      <a:pt x="9" y="306"/>
                    </a:cubicBezTo>
                    <a:cubicBezTo>
                      <a:pt x="8" y="299"/>
                      <a:pt x="4" y="288"/>
                      <a:pt x="0" y="282"/>
                    </a:cubicBezTo>
                    <a:cubicBezTo>
                      <a:pt x="2" y="274"/>
                      <a:pt x="6" y="267"/>
                      <a:pt x="8" y="259"/>
                    </a:cubicBezTo>
                    <a:cubicBezTo>
                      <a:pt x="9" y="215"/>
                      <a:pt x="8" y="170"/>
                      <a:pt x="15" y="126"/>
                    </a:cubicBezTo>
                    <a:cubicBezTo>
                      <a:pt x="15" y="99"/>
                      <a:pt x="16" y="72"/>
                      <a:pt x="16" y="45"/>
                    </a:cubicBezTo>
                    <a:cubicBezTo>
                      <a:pt x="16" y="20"/>
                      <a:pt x="11" y="11"/>
                      <a:pt x="16" y="21"/>
                    </a:cubicBezTo>
                    <a:close/>
                  </a:path>
                </a:pathLst>
              </a:custGeom>
              <a:gradFill rotWithShape="1">
                <a:gsLst>
                  <a:gs pos="0">
                    <a:srgbClr val="996600"/>
                  </a:gs>
                  <a:gs pos="100000">
                    <a:srgbClr val="996600">
                      <a:gamma/>
                      <a:shade val="46275"/>
                      <a:invGamma/>
                      <a:alpha val="0"/>
                    </a:srgbClr>
                  </a:gs>
                </a:gsLst>
                <a:lin ang="5400000" scaled="1"/>
              </a:gradFill>
              <a:ln w="6350" cmpd="sng">
                <a:solidFill>
                  <a:schemeClr val="tx1"/>
                </a:solidFill>
                <a:round/>
                <a:headEnd/>
                <a:tailEnd/>
              </a:ln>
              <a:effectLst/>
            </p:spPr>
            <p:txBody>
              <a:bodyPr/>
              <a:lstStyle/>
              <a:p>
                <a:pPr defTabSz="914021">
                  <a:lnSpc>
                    <a:spcPct val="120000"/>
                  </a:lnSpc>
                </a:pPr>
                <a:endParaRPr lang="en-US" sz="2000" dirty="0">
                  <a:solidFill>
                    <a:srgbClr val="000000"/>
                  </a:solidFill>
                  <a:latin typeface="Gill Sans MT"/>
                </a:endParaRPr>
              </a:p>
            </p:txBody>
          </p:sp>
          <p:sp>
            <p:nvSpPr>
              <p:cNvPr id="120843" name="Freeform 11"/>
              <p:cNvSpPr>
                <a:spLocks/>
              </p:cNvSpPr>
              <p:nvPr userDrawn="1"/>
            </p:nvSpPr>
            <p:spPr bwMode="auto">
              <a:xfrm>
                <a:off x="735" y="541"/>
                <a:ext cx="141" cy="50"/>
              </a:xfrm>
              <a:custGeom>
                <a:avLst/>
                <a:gdLst/>
                <a:ahLst/>
                <a:cxnLst>
                  <a:cxn ang="0">
                    <a:pos x="4" y="6"/>
                  </a:cxn>
                  <a:cxn ang="0">
                    <a:pos x="22" y="0"/>
                  </a:cxn>
                  <a:cxn ang="0">
                    <a:pos x="62" y="6"/>
                  </a:cxn>
                  <a:cxn ang="0">
                    <a:pos x="79" y="12"/>
                  </a:cxn>
                  <a:cxn ang="0">
                    <a:pos x="95" y="19"/>
                  </a:cxn>
                  <a:cxn ang="0">
                    <a:pos x="130" y="37"/>
                  </a:cxn>
                  <a:cxn ang="0">
                    <a:pos x="141" y="43"/>
                  </a:cxn>
                  <a:cxn ang="0">
                    <a:pos x="97" y="39"/>
                  </a:cxn>
                  <a:cxn ang="0">
                    <a:pos x="91" y="35"/>
                  </a:cxn>
                  <a:cxn ang="0">
                    <a:pos x="46" y="22"/>
                  </a:cxn>
                  <a:cxn ang="0">
                    <a:pos x="7" y="9"/>
                  </a:cxn>
                  <a:cxn ang="0">
                    <a:pos x="4" y="6"/>
                  </a:cxn>
                </a:cxnLst>
                <a:rect l="0" t="0" r="r" b="b"/>
                <a:pathLst>
                  <a:path w="141" h="50">
                    <a:moveTo>
                      <a:pt x="4" y="6"/>
                    </a:moveTo>
                    <a:cubicBezTo>
                      <a:pt x="10" y="4"/>
                      <a:pt x="16" y="1"/>
                      <a:pt x="22" y="0"/>
                    </a:cubicBezTo>
                    <a:cubicBezTo>
                      <a:pt x="39" y="1"/>
                      <a:pt x="48" y="1"/>
                      <a:pt x="62" y="6"/>
                    </a:cubicBezTo>
                    <a:cubicBezTo>
                      <a:pt x="68" y="8"/>
                      <a:pt x="79" y="12"/>
                      <a:pt x="79" y="12"/>
                    </a:cubicBezTo>
                    <a:cubicBezTo>
                      <a:pt x="83" y="16"/>
                      <a:pt x="89" y="18"/>
                      <a:pt x="95" y="19"/>
                    </a:cubicBezTo>
                    <a:cubicBezTo>
                      <a:pt x="106" y="26"/>
                      <a:pt x="119" y="30"/>
                      <a:pt x="130" y="37"/>
                    </a:cubicBezTo>
                    <a:cubicBezTo>
                      <a:pt x="132" y="42"/>
                      <a:pt x="136" y="42"/>
                      <a:pt x="141" y="43"/>
                    </a:cubicBezTo>
                    <a:cubicBezTo>
                      <a:pt x="127" y="50"/>
                      <a:pt x="110" y="47"/>
                      <a:pt x="97" y="39"/>
                    </a:cubicBezTo>
                    <a:cubicBezTo>
                      <a:pt x="95" y="38"/>
                      <a:pt x="93" y="36"/>
                      <a:pt x="91" y="35"/>
                    </a:cubicBezTo>
                    <a:cubicBezTo>
                      <a:pt x="76" y="30"/>
                      <a:pt x="61" y="26"/>
                      <a:pt x="46" y="22"/>
                    </a:cubicBezTo>
                    <a:cubicBezTo>
                      <a:pt x="33" y="18"/>
                      <a:pt x="21" y="11"/>
                      <a:pt x="7" y="9"/>
                    </a:cubicBezTo>
                    <a:cubicBezTo>
                      <a:pt x="0" y="4"/>
                      <a:pt x="11" y="6"/>
                      <a:pt x="4" y="6"/>
                    </a:cubicBezTo>
                    <a:close/>
                  </a:path>
                </a:pathLst>
              </a:custGeom>
              <a:gradFill rotWithShape="1">
                <a:gsLst>
                  <a:gs pos="0">
                    <a:srgbClr val="996600"/>
                  </a:gs>
                  <a:gs pos="100000">
                    <a:srgbClr val="996600">
                      <a:gamma/>
                      <a:shade val="46275"/>
                      <a:invGamma/>
                      <a:alpha val="0"/>
                    </a:srgbClr>
                  </a:gs>
                </a:gsLst>
                <a:lin ang="5400000" scaled="1"/>
              </a:gradFill>
              <a:ln w="9525" cmpd="sng">
                <a:solidFill>
                  <a:schemeClr val="tx1"/>
                </a:solidFill>
                <a:round/>
                <a:headEnd/>
                <a:tailEnd/>
              </a:ln>
              <a:effectLst/>
            </p:spPr>
            <p:txBody>
              <a:bodyPr/>
              <a:lstStyle/>
              <a:p>
                <a:pPr defTabSz="914021">
                  <a:lnSpc>
                    <a:spcPct val="120000"/>
                  </a:lnSpc>
                </a:pPr>
                <a:endParaRPr lang="en-US" sz="2000" dirty="0">
                  <a:solidFill>
                    <a:srgbClr val="000000"/>
                  </a:solidFill>
                  <a:latin typeface="Gill Sans MT"/>
                </a:endParaRPr>
              </a:p>
            </p:txBody>
          </p:sp>
        </p:grpSp>
        <p:sp>
          <p:nvSpPr>
            <p:cNvPr id="120845" name="Rectangle 13"/>
            <p:cNvSpPr>
              <a:spLocks noChangeArrowheads="1"/>
            </p:cNvSpPr>
            <p:nvPr userDrawn="1"/>
          </p:nvSpPr>
          <p:spPr bwMode="auto">
            <a:xfrm>
              <a:off x="432" y="384"/>
              <a:ext cx="192" cy="48"/>
            </a:xfrm>
            <a:prstGeom prst="rect">
              <a:avLst/>
            </a:prstGeom>
            <a:solidFill>
              <a:schemeClr val="bg1"/>
            </a:solidFill>
            <a:ln w="9525">
              <a:noFill/>
              <a:miter lim="800000"/>
              <a:headEnd/>
              <a:tailEnd/>
            </a:ln>
            <a:effectLst/>
          </p:spPr>
          <p:txBody>
            <a:bodyPr wrap="none" anchor="ctr"/>
            <a:lstStyle/>
            <a:p>
              <a:pPr defTabSz="914021">
                <a:lnSpc>
                  <a:spcPct val="120000"/>
                </a:lnSpc>
              </a:pPr>
              <a:endParaRPr lang="en-US" sz="2000" dirty="0">
                <a:solidFill>
                  <a:srgbClr val="000000"/>
                </a:solidFill>
                <a:latin typeface="Gill Sans MT"/>
              </a:endParaRPr>
            </a:p>
          </p:txBody>
        </p:sp>
      </p:grpSp>
      <p:sp>
        <p:nvSpPr>
          <p:cNvPr id="120834" name="Rectangle 2"/>
          <p:cNvSpPr>
            <a:spLocks noGrp="1" noChangeArrowheads="1"/>
          </p:cNvSpPr>
          <p:nvPr>
            <p:ph type="title"/>
          </p:nvPr>
        </p:nvSpPr>
        <p:spPr bwMode="auto">
          <a:xfrm>
            <a:off x="762000" y="-152400"/>
            <a:ext cx="8153400" cy="1143000"/>
          </a:xfrm>
          <a:prstGeom prst="rect">
            <a:avLst/>
          </a:prstGeom>
          <a:noFill/>
          <a:ln w="9525">
            <a:noFill/>
            <a:miter lim="800000"/>
            <a:headEnd/>
            <a:tailEnd/>
          </a:ln>
          <a:effectLst/>
        </p:spPr>
        <p:txBody>
          <a:bodyPr vert="horz" wrap="square" lIns="91390" tIns="45697" rIns="91390" bIns="45697" numCol="1" anchor="ctr" anchorCtr="0" compatLnSpc="1">
            <a:prstTxWarp prst="textNoShape">
              <a:avLst/>
            </a:prstTxWarp>
          </a:bodyPr>
          <a:lstStyle/>
          <a:p>
            <a:pPr lvl="0"/>
            <a:r>
              <a:rPr lang="en-US" dirty="0" smtClean="0"/>
              <a:t>Click to edit Master title style</a:t>
            </a:r>
          </a:p>
        </p:txBody>
      </p:sp>
      <p:sp>
        <p:nvSpPr>
          <p:cNvPr id="120835" name="Rectangle 3"/>
          <p:cNvSpPr>
            <a:spLocks noGrp="1" noChangeArrowheads="1"/>
          </p:cNvSpPr>
          <p:nvPr>
            <p:ph type="body" idx="1"/>
          </p:nvPr>
        </p:nvSpPr>
        <p:spPr bwMode="auto">
          <a:xfrm>
            <a:off x="685800" y="1524004"/>
            <a:ext cx="7772400" cy="4800600"/>
          </a:xfrm>
          <a:prstGeom prst="rect">
            <a:avLst/>
          </a:prstGeom>
          <a:noFill/>
          <a:ln w="9525">
            <a:noFill/>
            <a:miter lim="800000"/>
            <a:headEnd/>
            <a:tailEnd/>
          </a:ln>
          <a:effectLst/>
        </p:spPr>
        <p:txBody>
          <a:bodyPr vert="horz" wrap="square" lIns="91390" tIns="45697" rIns="91390" bIns="4569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20847" name="Line 15"/>
          <p:cNvSpPr>
            <a:spLocks noChangeShapeType="1"/>
          </p:cNvSpPr>
          <p:nvPr/>
        </p:nvSpPr>
        <p:spPr bwMode="auto">
          <a:xfrm flipV="1">
            <a:off x="1143000" y="822325"/>
            <a:ext cx="7772400" cy="7938"/>
          </a:xfrm>
          <a:prstGeom prst="line">
            <a:avLst/>
          </a:prstGeom>
          <a:noFill/>
          <a:ln w="38100">
            <a:solidFill>
              <a:srgbClr val="CC9900"/>
            </a:solidFill>
            <a:round/>
            <a:headEnd/>
            <a:tailEnd/>
          </a:ln>
          <a:effectLst/>
        </p:spPr>
        <p:txBody>
          <a:bodyPr lIns="91400" tIns="45702" rIns="91400" bIns="45702"/>
          <a:lstStyle/>
          <a:p>
            <a:pPr defTabSz="914021">
              <a:lnSpc>
                <a:spcPct val="120000"/>
              </a:lnSpc>
            </a:pPr>
            <a:endParaRPr lang="en-US" sz="2000" dirty="0">
              <a:solidFill>
                <a:srgbClr val="000000"/>
              </a:solidFill>
              <a:latin typeface="Gill Sans MT"/>
            </a:endParaRPr>
          </a:p>
        </p:txBody>
      </p:sp>
      <p:sp>
        <p:nvSpPr>
          <p:cNvPr id="120848" name="Line 16"/>
          <p:cNvSpPr>
            <a:spLocks noChangeShapeType="1"/>
          </p:cNvSpPr>
          <p:nvPr/>
        </p:nvSpPr>
        <p:spPr bwMode="auto">
          <a:xfrm>
            <a:off x="990600" y="776288"/>
            <a:ext cx="7924800" cy="0"/>
          </a:xfrm>
          <a:prstGeom prst="line">
            <a:avLst/>
          </a:prstGeom>
          <a:noFill/>
          <a:ln w="38100">
            <a:solidFill>
              <a:srgbClr val="6699FF"/>
            </a:solidFill>
            <a:round/>
            <a:headEnd/>
            <a:tailEnd/>
          </a:ln>
          <a:effectLst/>
        </p:spPr>
        <p:txBody>
          <a:bodyPr lIns="91400" tIns="45702" rIns="91400" bIns="45702"/>
          <a:lstStyle/>
          <a:p>
            <a:pPr defTabSz="914021">
              <a:lnSpc>
                <a:spcPct val="120000"/>
              </a:lnSpc>
            </a:pPr>
            <a:endParaRPr lang="en-US" sz="2000" dirty="0">
              <a:solidFill>
                <a:srgbClr val="000000"/>
              </a:solidFill>
              <a:latin typeface="Gill Sans MT"/>
            </a:endParaRPr>
          </a:p>
        </p:txBody>
      </p:sp>
      <p:sp>
        <p:nvSpPr>
          <p:cNvPr id="120849" name="Line 17"/>
          <p:cNvSpPr>
            <a:spLocks noChangeShapeType="1"/>
          </p:cNvSpPr>
          <p:nvPr/>
        </p:nvSpPr>
        <p:spPr bwMode="auto">
          <a:xfrm>
            <a:off x="838200" y="730250"/>
            <a:ext cx="8077200" cy="0"/>
          </a:xfrm>
          <a:prstGeom prst="line">
            <a:avLst/>
          </a:prstGeom>
          <a:noFill/>
          <a:ln w="38100">
            <a:solidFill>
              <a:srgbClr val="008000"/>
            </a:solidFill>
            <a:round/>
            <a:headEnd/>
            <a:tailEnd/>
          </a:ln>
          <a:effectLst/>
        </p:spPr>
        <p:txBody>
          <a:bodyPr lIns="91400" tIns="45702" rIns="91400" bIns="45702"/>
          <a:lstStyle/>
          <a:p>
            <a:pPr defTabSz="914021">
              <a:lnSpc>
                <a:spcPct val="120000"/>
              </a:lnSpc>
            </a:pPr>
            <a:endParaRPr lang="en-US" sz="2000" dirty="0">
              <a:solidFill>
                <a:srgbClr val="000000"/>
              </a:solidFill>
              <a:latin typeface="Gill Sans MT"/>
            </a:endParaRPr>
          </a:p>
        </p:txBody>
      </p:sp>
    </p:spTree>
    <p:extLst>
      <p:ext uri="{BB962C8B-B14F-4D97-AF65-F5344CB8AC3E}">
        <p14:creationId xmlns:p14="http://schemas.microsoft.com/office/powerpoint/2010/main" val="1690729248"/>
      </p:ext>
    </p:extLst>
  </p:cSld>
  <p:clrMap bg1="lt1" tx1="dk1" bg2="lt2" tx2="dk2" accent1="accent1" accent2="accent2" accent3="accent3" accent4="accent4" accent5="accent5" accent6="accent6" hlink="hlink" folHlink="folHlink"/>
  <p:sldLayoutIdLst>
    <p:sldLayoutId id="2147484240" r:id="rId1"/>
    <p:sldLayoutId id="2147484241" r:id="rId2"/>
    <p:sldLayoutId id="2147484242" r:id="rId3"/>
    <p:sldLayoutId id="2147484243" r:id="rId4"/>
    <p:sldLayoutId id="2147484244" r:id="rId5"/>
    <p:sldLayoutId id="2147484245" r:id="rId6"/>
    <p:sldLayoutId id="2147484246" r:id="rId7"/>
    <p:sldLayoutId id="2147484247" r:id="rId8"/>
    <p:sldLayoutId id="2147484248" r:id="rId9"/>
    <p:sldLayoutId id="2147484249" r:id="rId10"/>
    <p:sldLayoutId id="2147484250" r:id="rId11"/>
    <p:sldLayoutId id="2147484251" r:id="rId12"/>
    <p:sldLayoutId id="2147484252" r:id="rId13"/>
    <p:sldLayoutId id="2147484253" r:id="rId14"/>
  </p:sldLayoutIdLst>
  <p:txStyles>
    <p:titleStyle>
      <a:lvl1pPr algn="ctr" rtl="0" fontAlgn="base">
        <a:spcBef>
          <a:spcPct val="0"/>
        </a:spcBef>
        <a:spcAft>
          <a:spcPct val="0"/>
        </a:spcAft>
        <a:defRPr sz="2400">
          <a:solidFill>
            <a:schemeClr val="tx2"/>
          </a:solidFill>
          <a:latin typeface="Gill Sans MT"/>
          <a:ea typeface="+mj-ea"/>
          <a:cs typeface="+mj-cs"/>
        </a:defRPr>
      </a:lvl1pPr>
      <a:lvl2pPr algn="ctr" rtl="0" fontAlgn="base">
        <a:spcBef>
          <a:spcPct val="0"/>
        </a:spcBef>
        <a:spcAft>
          <a:spcPct val="0"/>
        </a:spcAft>
        <a:defRPr sz="2400">
          <a:solidFill>
            <a:schemeClr val="tx2"/>
          </a:solidFill>
          <a:latin typeface="Arial Rounded MT Bold" pitchFamily="34" charset="0"/>
        </a:defRPr>
      </a:lvl2pPr>
      <a:lvl3pPr algn="ctr" rtl="0" fontAlgn="base">
        <a:spcBef>
          <a:spcPct val="0"/>
        </a:spcBef>
        <a:spcAft>
          <a:spcPct val="0"/>
        </a:spcAft>
        <a:defRPr sz="2400">
          <a:solidFill>
            <a:schemeClr val="tx2"/>
          </a:solidFill>
          <a:latin typeface="Arial Rounded MT Bold" pitchFamily="34" charset="0"/>
        </a:defRPr>
      </a:lvl3pPr>
      <a:lvl4pPr algn="ctr" rtl="0" fontAlgn="base">
        <a:spcBef>
          <a:spcPct val="0"/>
        </a:spcBef>
        <a:spcAft>
          <a:spcPct val="0"/>
        </a:spcAft>
        <a:defRPr sz="2400">
          <a:solidFill>
            <a:schemeClr val="tx2"/>
          </a:solidFill>
          <a:latin typeface="Arial Rounded MT Bold" pitchFamily="34" charset="0"/>
        </a:defRPr>
      </a:lvl4pPr>
      <a:lvl5pPr algn="ctr" rtl="0" fontAlgn="base">
        <a:spcBef>
          <a:spcPct val="0"/>
        </a:spcBef>
        <a:spcAft>
          <a:spcPct val="0"/>
        </a:spcAft>
        <a:defRPr sz="2400">
          <a:solidFill>
            <a:schemeClr val="tx2"/>
          </a:solidFill>
          <a:latin typeface="Arial Rounded MT Bold" pitchFamily="34" charset="0"/>
        </a:defRPr>
      </a:lvl5pPr>
      <a:lvl6pPr marL="457011" algn="ctr" rtl="0" fontAlgn="base">
        <a:spcBef>
          <a:spcPct val="0"/>
        </a:spcBef>
        <a:spcAft>
          <a:spcPct val="0"/>
        </a:spcAft>
        <a:defRPr sz="2400">
          <a:solidFill>
            <a:schemeClr val="tx2"/>
          </a:solidFill>
          <a:latin typeface="Arial Rounded MT Bold" pitchFamily="34" charset="0"/>
        </a:defRPr>
      </a:lvl6pPr>
      <a:lvl7pPr marL="914021" algn="ctr" rtl="0" fontAlgn="base">
        <a:spcBef>
          <a:spcPct val="0"/>
        </a:spcBef>
        <a:spcAft>
          <a:spcPct val="0"/>
        </a:spcAft>
        <a:defRPr sz="2400">
          <a:solidFill>
            <a:schemeClr val="tx2"/>
          </a:solidFill>
          <a:latin typeface="Arial Rounded MT Bold" pitchFamily="34" charset="0"/>
        </a:defRPr>
      </a:lvl7pPr>
      <a:lvl8pPr marL="1371032" algn="ctr" rtl="0" fontAlgn="base">
        <a:spcBef>
          <a:spcPct val="0"/>
        </a:spcBef>
        <a:spcAft>
          <a:spcPct val="0"/>
        </a:spcAft>
        <a:defRPr sz="2400">
          <a:solidFill>
            <a:schemeClr val="tx2"/>
          </a:solidFill>
          <a:latin typeface="Arial Rounded MT Bold" pitchFamily="34" charset="0"/>
        </a:defRPr>
      </a:lvl8pPr>
      <a:lvl9pPr marL="1828041" algn="ctr" rtl="0" fontAlgn="base">
        <a:spcBef>
          <a:spcPct val="0"/>
        </a:spcBef>
        <a:spcAft>
          <a:spcPct val="0"/>
        </a:spcAft>
        <a:defRPr sz="2400">
          <a:solidFill>
            <a:schemeClr val="tx2"/>
          </a:solidFill>
          <a:latin typeface="Arial Rounded MT Bold" pitchFamily="34" charset="0"/>
        </a:defRPr>
      </a:lvl9pPr>
    </p:titleStyle>
    <p:bodyStyle>
      <a:lvl1pPr marL="342758" indent="-342758" algn="l" rtl="0" fontAlgn="base">
        <a:lnSpc>
          <a:spcPct val="115000"/>
        </a:lnSpc>
        <a:spcBef>
          <a:spcPct val="50000"/>
        </a:spcBef>
        <a:spcAft>
          <a:spcPct val="0"/>
        </a:spcAft>
        <a:buChar char="•"/>
        <a:defRPr sz="2000">
          <a:solidFill>
            <a:schemeClr val="tx1"/>
          </a:solidFill>
          <a:latin typeface="Gill Sans MT"/>
          <a:ea typeface="+mn-ea"/>
          <a:cs typeface="+mn-cs"/>
        </a:defRPr>
      </a:lvl1pPr>
      <a:lvl2pPr marL="742642" indent="-285630" algn="l" rtl="0" fontAlgn="base">
        <a:lnSpc>
          <a:spcPct val="115000"/>
        </a:lnSpc>
        <a:spcBef>
          <a:spcPct val="50000"/>
        </a:spcBef>
        <a:spcAft>
          <a:spcPct val="0"/>
        </a:spcAft>
        <a:buChar char="–"/>
        <a:defRPr sz="2000">
          <a:solidFill>
            <a:schemeClr val="accent2"/>
          </a:solidFill>
          <a:latin typeface="Gill Sans MT"/>
        </a:defRPr>
      </a:lvl2pPr>
      <a:lvl3pPr marL="1142528" indent="-228506" algn="l" rtl="0" fontAlgn="base">
        <a:lnSpc>
          <a:spcPct val="115000"/>
        </a:lnSpc>
        <a:spcBef>
          <a:spcPct val="50000"/>
        </a:spcBef>
        <a:spcAft>
          <a:spcPct val="0"/>
        </a:spcAft>
        <a:buChar char="•"/>
        <a:defRPr sz="2000">
          <a:solidFill>
            <a:schemeClr val="tx1"/>
          </a:solidFill>
          <a:latin typeface="Gill Sans MT"/>
        </a:defRPr>
      </a:lvl3pPr>
      <a:lvl4pPr marL="1599537" indent="-228506" algn="l" rtl="0" fontAlgn="base">
        <a:lnSpc>
          <a:spcPct val="115000"/>
        </a:lnSpc>
        <a:spcBef>
          <a:spcPct val="50000"/>
        </a:spcBef>
        <a:spcAft>
          <a:spcPct val="0"/>
        </a:spcAft>
        <a:defRPr>
          <a:solidFill>
            <a:schemeClr val="tx1"/>
          </a:solidFill>
          <a:latin typeface="Gill Sans MT"/>
        </a:defRPr>
      </a:lvl4pPr>
      <a:lvl5pPr marL="2056547" indent="-228506" algn="l" rtl="0" fontAlgn="base">
        <a:lnSpc>
          <a:spcPct val="115000"/>
        </a:lnSpc>
        <a:spcBef>
          <a:spcPct val="50000"/>
        </a:spcBef>
        <a:spcAft>
          <a:spcPct val="0"/>
        </a:spcAft>
        <a:buChar char="»"/>
        <a:defRPr>
          <a:solidFill>
            <a:schemeClr val="tx1"/>
          </a:solidFill>
          <a:latin typeface="Gill Sans MT"/>
        </a:defRPr>
      </a:lvl5pPr>
      <a:lvl6pPr marL="2513558" indent="-228506" algn="l" rtl="0" fontAlgn="base">
        <a:lnSpc>
          <a:spcPct val="115000"/>
        </a:lnSpc>
        <a:spcBef>
          <a:spcPct val="50000"/>
        </a:spcBef>
        <a:spcAft>
          <a:spcPct val="0"/>
        </a:spcAft>
        <a:buChar char="»"/>
        <a:defRPr>
          <a:solidFill>
            <a:schemeClr val="tx1"/>
          </a:solidFill>
          <a:latin typeface="+mn-lt"/>
        </a:defRPr>
      </a:lvl6pPr>
      <a:lvl7pPr marL="2970568" indent="-228506" algn="l" rtl="0" fontAlgn="base">
        <a:lnSpc>
          <a:spcPct val="115000"/>
        </a:lnSpc>
        <a:spcBef>
          <a:spcPct val="50000"/>
        </a:spcBef>
        <a:spcAft>
          <a:spcPct val="0"/>
        </a:spcAft>
        <a:buChar char="»"/>
        <a:defRPr>
          <a:solidFill>
            <a:schemeClr val="tx1"/>
          </a:solidFill>
          <a:latin typeface="+mn-lt"/>
        </a:defRPr>
      </a:lvl7pPr>
      <a:lvl8pPr marL="3427579" indent="-228506" algn="l" rtl="0" fontAlgn="base">
        <a:lnSpc>
          <a:spcPct val="115000"/>
        </a:lnSpc>
        <a:spcBef>
          <a:spcPct val="50000"/>
        </a:spcBef>
        <a:spcAft>
          <a:spcPct val="0"/>
        </a:spcAft>
        <a:buChar char="»"/>
        <a:defRPr>
          <a:solidFill>
            <a:schemeClr val="tx1"/>
          </a:solidFill>
          <a:latin typeface="+mn-lt"/>
        </a:defRPr>
      </a:lvl8pPr>
      <a:lvl9pPr marL="3884589" indent="-228506" algn="l" rtl="0" fontAlgn="base">
        <a:lnSpc>
          <a:spcPct val="115000"/>
        </a:lnSpc>
        <a:spcBef>
          <a:spcPct val="50000"/>
        </a:spcBef>
        <a:spcAft>
          <a:spcPct val="0"/>
        </a:spcAft>
        <a:buChar char="»"/>
        <a:defRPr>
          <a:solidFill>
            <a:schemeClr val="tx1"/>
          </a:solidFill>
          <a:latin typeface="+mn-lt"/>
        </a:defRPr>
      </a:lvl9pPr>
    </p:bodyStyle>
    <p:otherStyle>
      <a:defPPr>
        <a:defRPr lang="en-US"/>
      </a:defPPr>
      <a:lvl1pPr marL="0" algn="l" defTabSz="914021" rtl="0" eaLnBrk="1" latinLnBrk="0" hangingPunct="1">
        <a:defRPr sz="1800" kern="1200">
          <a:solidFill>
            <a:schemeClr val="tx1"/>
          </a:solidFill>
          <a:latin typeface="+mn-lt"/>
          <a:ea typeface="+mn-ea"/>
          <a:cs typeface="+mn-cs"/>
        </a:defRPr>
      </a:lvl1pPr>
      <a:lvl2pPr marL="457011" algn="l" defTabSz="914021" rtl="0" eaLnBrk="1" latinLnBrk="0" hangingPunct="1">
        <a:defRPr sz="1800" kern="1200">
          <a:solidFill>
            <a:schemeClr val="tx1"/>
          </a:solidFill>
          <a:latin typeface="+mn-lt"/>
          <a:ea typeface="+mn-ea"/>
          <a:cs typeface="+mn-cs"/>
        </a:defRPr>
      </a:lvl2pPr>
      <a:lvl3pPr marL="914021" algn="l" defTabSz="914021" rtl="0" eaLnBrk="1" latinLnBrk="0" hangingPunct="1">
        <a:defRPr sz="1800" kern="1200">
          <a:solidFill>
            <a:schemeClr val="tx1"/>
          </a:solidFill>
          <a:latin typeface="+mn-lt"/>
          <a:ea typeface="+mn-ea"/>
          <a:cs typeface="+mn-cs"/>
        </a:defRPr>
      </a:lvl3pPr>
      <a:lvl4pPr marL="1371032" algn="l" defTabSz="914021" rtl="0" eaLnBrk="1" latinLnBrk="0" hangingPunct="1">
        <a:defRPr sz="1800" kern="1200">
          <a:solidFill>
            <a:schemeClr val="tx1"/>
          </a:solidFill>
          <a:latin typeface="+mn-lt"/>
          <a:ea typeface="+mn-ea"/>
          <a:cs typeface="+mn-cs"/>
        </a:defRPr>
      </a:lvl4pPr>
      <a:lvl5pPr marL="1828041" algn="l" defTabSz="914021" rtl="0" eaLnBrk="1" latinLnBrk="0" hangingPunct="1">
        <a:defRPr sz="1800" kern="1200">
          <a:solidFill>
            <a:schemeClr val="tx1"/>
          </a:solidFill>
          <a:latin typeface="+mn-lt"/>
          <a:ea typeface="+mn-ea"/>
          <a:cs typeface="+mn-cs"/>
        </a:defRPr>
      </a:lvl5pPr>
      <a:lvl6pPr marL="2285052" algn="l" defTabSz="914021" rtl="0" eaLnBrk="1" latinLnBrk="0" hangingPunct="1">
        <a:defRPr sz="1800" kern="1200">
          <a:solidFill>
            <a:schemeClr val="tx1"/>
          </a:solidFill>
          <a:latin typeface="+mn-lt"/>
          <a:ea typeface="+mn-ea"/>
          <a:cs typeface="+mn-cs"/>
        </a:defRPr>
      </a:lvl6pPr>
      <a:lvl7pPr marL="2742062" algn="l" defTabSz="914021" rtl="0" eaLnBrk="1" latinLnBrk="0" hangingPunct="1">
        <a:defRPr sz="1800" kern="1200">
          <a:solidFill>
            <a:schemeClr val="tx1"/>
          </a:solidFill>
          <a:latin typeface="+mn-lt"/>
          <a:ea typeface="+mn-ea"/>
          <a:cs typeface="+mn-cs"/>
        </a:defRPr>
      </a:lvl7pPr>
      <a:lvl8pPr marL="3199072" algn="l" defTabSz="914021" rtl="0" eaLnBrk="1" latinLnBrk="0" hangingPunct="1">
        <a:defRPr sz="1800" kern="1200">
          <a:solidFill>
            <a:schemeClr val="tx1"/>
          </a:solidFill>
          <a:latin typeface="+mn-lt"/>
          <a:ea typeface="+mn-ea"/>
          <a:cs typeface="+mn-cs"/>
        </a:defRPr>
      </a:lvl8pPr>
      <a:lvl9pPr marL="3656083" algn="l" defTabSz="914021"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4"/>
          <p:cNvGrpSpPr>
            <a:grpSpLocks/>
          </p:cNvGrpSpPr>
          <p:nvPr/>
        </p:nvGrpSpPr>
        <p:grpSpPr bwMode="auto">
          <a:xfrm>
            <a:off x="17463" y="53976"/>
            <a:ext cx="1752600" cy="1143000"/>
            <a:chOff x="0" y="48"/>
            <a:chExt cx="1104" cy="720"/>
          </a:xfrm>
        </p:grpSpPr>
        <p:grpSp>
          <p:nvGrpSpPr>
            <p:cNvPr id="3" name="Group 12"/>
            <p:cNvGrpSpPr>
              <a:grpSpLocks/>
            </p:cNvGrpSpPr>
            <p:nvPr userDrawn="1"/>
          </p:nvGrpSpPr>
          <p:grpSpPr bwMode="auto">
            <a:xfrm>
              <a:off x="0" y="48"/>
              <a:ext cx="1104" cy="720"/>
              <a:chOff x="0" y="0"/>
              <a:chExt cx="1104" cy="720"/>
            </a:xfrm>
          </p:grpSpPr>
          <p:grpSp>
            <p:nvGrpSpPr>
              <p:cNvPr id="4" name="Group 6"/>
              <p:cNvGrpSpPr>
                <a:grpSpLocks/>
              </p:cNvGrpSpPr>
              <p:nvPr userDrawn="1"/>
            </p:nvGrpSpPr>
            <p:grpSpPr bwMode="auto">
              <a:xfrm>
                <a:off x="0" y="0"/>
                <a:ext cx="1104" cy="720"/>
                <a:chOff x="1344" y="1776"/>
                <a:chExt cx="3408" cy="1392"/>
              </a:xfrm>
            </p:grpSpPr>
            <p:pic>
              <p:nvPicPr>
                <p:cNvPr id="120836" name="Picture 4"/>
                <p:cNvPicPr>
                  <a:picLocks noChangeAspect="1" noChangeArrowheads="1"/>
                </p:cNvPicPr>
                <p:nvPr userDrawn="1"/>
              </p:nvPicPr>
              <p:blipFill>
                <a:blip r:embed="rId15" cstate="screen"/>
                <a:srcRect l="16667" t="28572" r="13725" b="25397"/>
                <a:stretch>
                  <a:fillRect/>
                </a:stretch>
              </p:blipFill>
              <p:spPr bwMode="auto">
                <a:xfrm>
                  <a:off x="1344" y="1776"/>
                  <a:ext cx="3408" cy="1392"/>
                </a:xfrm>
                <a:prstGeom prst="rect">
                  <a:avLst/>
                </a:prstGeom>
                <a:noFill/>
                <a:ln w="9525">
                  <a:noFill/>
                  <a:miter lim="800000"/>
                  <a:headEnd/>
                  <a:tailEnd/>
                </a:ln>
                <a:effectLst/>
              </p:spPr>
            </p:pic>
            <p:sp>
              <p:nvSpPr>
                <p:cNvPr id="120837" name="Rectangle 5"/>
                <p:cNvSpPr>
                  <a:spLocks noChangeArrowheads="1"/>
                </p:cNvSpPr>
                <p:nvPr userDrawn="1"/>
              </p:nvSpPr>
              <p:spPr bwMode="auto">
                <a:xfrm>
                  <a:off x="3120" y="1920"/>
                  <a:ext cx="1296" cy="384"/>
                </a:xfrm>
                <a:prstGeom prst="rect">
                  <a:avLst/>
                </a:prstGeom>
                <a:solidFill>
                  <a:schemeClr val="bg1"/>
                </a:solidFill>
                <a:ln w="9525">
                  <a:noFill/>
                  <a:miter lim="800000"/>
                  <a:headEnd/>
                  <a:tailEnd/>
                </a:ln>
                <a:effectLst/>
              </p:spPr>
              <p:txBody>
                <a:bodyPr wrap="none" anchor="ctr"/>
                <a:lstStyle/>
                <a:p>
                  <a:pPr>
                    <a:lnSpc>
                      <a:spcPct val="120000"/>
                    </a:lnSpc>
                  </a:pPr>
                  <a:endParaRPr lang="en-US" sz="2000">
                    <a:solidFill>
                      <a:srgbClr val="000000"/>
                    </a:solidFill>
                    <a:latin typeface="Arial Rounded MT Bold"/>
                  </a:endParaRPr>
                </a:p>
              </p:txBody>
            </p:sp>
          </p:grpSp>
          <p:sp>
            <p:nvSpPr>
              <p:cNvPr id="120842" name="Freeform 10"/>
              <p:cNvSpPr>
                <a:spLocks/>
              </p:cNvSpPr>
              <p:nvPr userDrawn="1"/>
            </p:nvSpPr>
            <p:spPr bwMode="auto">
              <a:xfrm>
                <a:off x="14" y="96"/>
                <a:ext cx="536" cy="417"/>
              </a:xfrm>
              <a:custGeom>
                <a:avLst/>
                <a:gdLst/>
                <a:ahLst/>
                <a:cxnLst>
                  <a:cxn ang="0">
                    <a:pos x="16" y="21"/>
                  </a:cxn>
                  <a:cxn ang="0">
                    <a:pos x="38" y="3"/>
                  </a:cxn>
                  <a:cxn ang="0">
                    <a:pos x="100" y="20"/>
                  </a:cxn>
                  <a:cxn ang="0">
                    <a:pos x="129" y="14"/>
                  </a:cxn>
                  <a:cxn ang="0">
                    <a:pos x="153" y="0"/>
                  </a:cxn>
                  <a:cxn ang="0">
                    <a:pos x="155" y="3"/>
                  </a:cxn>
                  <a:cxn ang="0">
                    <a:pos x="158" y="5"/>
                  </a:cxn>
                  <a:cxn ang="0">
                    <a:pos x="171" y="31"/>
                  </a:cxn>
                  <a:cxn ang="0">
                    <a:pos x="177" y="42"/>
                  </a:cxn>
                  <a:cxn ang="0">
                    <a:pos x="183" y="50"/>
                  </a:cxn>
                  <a:cxn ang="0">
                    <a:pos x="185" y="57"/>
                  </a:cxn>
                  <a:cxn ang="0">
                    <a:pos x="194" y="63"/>
                  </a:cxn>
                  <a:cxn ang="0">
                    <a:pos x="207" y="80"/>
                  </a:cxn>
                  <a:cxn ang="0">
                    <a:pos x="218" y="89"/>
                  </a:cxn>
                  <a:cxn ang="0">
                    <a:pos x="236" y="108"/>
                  </a:cxn>
                  <a:cxn ang="0">
                    <a:pos x="248" y="115"/>
                  </a:cxn>
                  <a:cxn ang="0">
                    <a:pos x="266" y="140"/>
                  </a:cxn>
                  <a:cxn ang="0">
                    <a:pos x="278" y="151"/>
                  </a:cxn>
                  <a:cxn ang="0">
                    <a:pos x="290" y="167"/>
                  </a:cxn>
                  <a:cxn ang="0">
                    <a:pos x="296" y="171"/>
                  </a:cxn>
                  <a:cxn ang="0">
                    <a:pos x="320" y="194"/>
                  </a:cxn>
                  <a:cxn ang="0">
                    <a:pos x="333" y="210"/>
                  </a:cxn>
                  <a:cxn ang="0">
                    <a:pos x="351" y="228"/>
                  </a:cxn>
                  <a:cxn ang="0">
                    <a:pos x="362" y="242"/>
                  </a:cxn>
                  <a:cxn ang="0">
                    <a:pos x="371" y="260"/>
                  </a:cxn>
                  <a:cxn ang="0">
                    <a:pos x="381" y="277"/>
                  </a:cxn>
                  <a:cxn ang="0">
                    <a:pos x="392" y="287"/>
                  </a:cxn>
                  <a:cxn ang="0">
                    <a:pos x="399" y="295"/>
                  </a:cxn>
                  <a:cxn ang="0">
                    <a:pos x="410" y="309"/>
                  </a:cxn>
                  <a:cxn ang="0">
                    <a:pos x="446" y="344"/>
                  </a:cxn>
                  <a:cxn ang="0">
                    <a:pos x="471" y="363"/>
                  </a:cxn>
                  <a:cxn ang="0">
                    <a:pos x="485" y="374"/>
                  </a:cxn>
                  <a:cxn ang="0">
                    <a:pos x="494" y="379"/>
                  </a:cxn>
                  <a:cxn ang="0">
                    <a:pos x="506" y="387"/>
                  </a:cxn>
                  <a:cxn ang="0">
                    <a:pos x="518" y="393"/>
                  </a:cxn>
                  <a:cxn ang="0">
                    <a:pos x="525" y="402"/>
                  </a:cxn>
                  <a:cxn ang="0">
                    <a:pos x="530" y="409"/>
                  </a:cxn>
                  <a:cxn ang="0">
                    <a:pos x="536" y="413"/>
                  </a:cxn>
                  <a:cxn ang="0">
                    <a:pos x="519" y="413"/>
                  </a:cxn>
                  <a:cxn ang="0">
                    <a:pos x="498" y="402"/>
                  </a:cxn>
                  <a:cxn ang="0">
                    <a:pos x="483" y="395"/>
                  </a:cxn>
                  <a:cxn ang="0">
                    <a:pos x="464" y="387"/>
                  </a:cxn>
                  <a:cxn ang="0">
                    <a:pos x="455" y="384"/>
                  </a:cxn>
                  <a:cxn ang="0">
                    <a:pos x="426" y="372"/>
                  </a:cxn>
                  <a:cxn ang="0">
                    <a:pos x="414" y="366"/>
                  </a:cxn>
                  <a:cxn ang="0">
                    <a:pos x="388" y="361"/>
                  </a:cxn>
                  <a:cxn ang="0">
                    <a:pos x="360" y="355"/>
                  </a:cxn>
                  <a:cxn ang="0">
                    <a:pos x="346" y="353"/>
                  </a:cxn>
                  <a:cxn ang="0">
                    <a:pos x="272" y="345"/>
                  </a:cxn>
                  <a:cxn ang="0">
                    <a:pos x="191" y="336"/>
                  </a:cxn>
                  <a:cxn ang="0">
                    <a:pos x="134" y="330"/>
                  </a:cxn>
                  <a:cxn ang="0">
                    <a:pos x="96" y="325"/>
                  </a:cxn>
                  <a:cxn ang="0">
                    <a:pos x="48" y="320"/>
                  </a:cxn>
                  <a:cxn ang="0">
                    <a:pos x="10" y="318"/>
                  </a:cxn>
                  <a:cxn ang="0">
                    <a:pos x="9" y="306"/>
                  </a:cxn>
                  <a:cxn ang="0">
                    <a:pos x="0" y="282"/>
                  </a:cxn>
                  <a:cxn ang="0">
                    <a:pos x="8" y="259"/>
                  </a:cxn>
                  <a:cxn ang="0">
                    <a:pos x="15" y="126"/>
                  </a:cxn>
                  <a:cxn ang="0">
                    <a:pos x="16" y="45"/>
                  </a:cxn>
                  <a:cxn ang="0">
                    <a:pos x="16" y="21"/>
                  </a:cxn>
                </a:cxnLst>
                <a:rect l="0" t="0" r="r" b="b"/>
                <a:pathLst>
                  <a:path w="536" h="417">
                    <a:moveTo>
                      <a:pt x="16" y="21"/>
                    </a:moveTo>
                    <a:cubicBezTo>
                      <a:pt x="20" y="9"/>
                      <a:pt x="28" y="7"/>
                      <a:pt x="38" y="3"/>
                    </a:cubicBezTo>
                    <a:cubicBezTo>
                      <a:pt x="61" y="6"/>
                      <a:pt x="76" y="18"/>
                      <a:pt x="100" y="20"/>
                    </a:cubicBezTo>
                    <a:cubicBezTo>
                      <a:pt x="119" y="19"/>
                      <a:pt x="115" y="16"/>
                      <a:pt x="129" y="14"/>
                    </a:cubicBezTo>
                    <a:cubicBezTo>
                      <a:pt x="139" y="11"/>
                      <a:pt x="145" y="6"/>
                      <a:pt x="153" y="0"/>
                    </a:cubicBezTo>
                    <a:cubicBezTo>
                      <a:pt x="154" y="1"/>
                      <a:pt x="154" y="2"/>
                      <a:pt x="155" y="3"/>
                    </a:cubicBezTo>
                    <a:cubicBezTo>
                      <a:pt x="156" y="4"/>
                      <a:pt x="157" y="4"/>
                      <a:pt x="158" y="5"/>
                    </a:cubicBezTo>
                    <a:cubicBezTo>
                      <a:pt x="164" y="13"/>
                      <a:pt x="163" y="25"/>
                      <a:pt x="171" y="31"/>
                    </a:cubicBezTo>
                    <a:cubicBezTo>
                      <a:pt x="172" y="36"/>
                      <a:pt x="172" y="40"/>
                      <a:pt x="177" y="42"/>
                    </a:cubicBezTo>
                    <a:cubicBezTo>
                      <a:pt x="179" y="46"/>
                      <a:pt x="179" y="48"/>
                      <a:pt x="183" y="50"/>
                    </a:cubicBezTo>
                    <a:lnTo>
                      <a:pt x="185" y="57"/>
                    </a:lnTo>
                    <a:cubicBezTo>
                      <a:pt x="188" y="60"/>
                      <a:pt x="194" y="63"/>
                      <a:pt x="194" y="63"/>
                    </a:cubicBezTo>
                    <a:cubicBezTo>
                      <a:pt x="196" y="69"/>
                      <a:pt x="202" y="76"/>
                      <a:pt x="207" y="80"/>
                    </a:cubicBezTo>
                    <a:cubicBezTo>
                      <a:pt x="209" y="84"/>
                      <a:pt x="214" y="86"/>
                      <a:pt x="218" y="89"/>
                    </a:cubicBezTo>
                    <a:cubicBezTo>
                      <a:pt x="223" y="96"/>
                      <a:pt x="227" y="106"/>
                      <a:pt x="236" y="108"/>
                    </a:cubicBezTo>
                    <a:cubicBezTo>
                      <a:pt x="240" y="111"/>
                      <a:pt x="244" y="114"/>
                      <a:pt x="248" y="115"/>
                    </a:cubicBezTo>
                    <a:cubicBezTo>
                      <a:pt x="250" y="124"/>
                      <a:pt x="257" y="137"/>
                      <a:pt x="266" y="140"/>
                    </a:cubicBezTo>
                    <a:cubicBezTo>
                      <a:pt x="269" y="144"/>
                      <a:pt x="274" y="149"/>
                      <a:pt x="278" y="151"/>
                    </a:cubicBezTo>
                    <a:cubicBezTo>
                      <a:pt x="282" y="157"/>
                      <a:pt x="286" y="161"/>
                      <a:pt x="290" y="167"/>
                    </a:cubicBezTo>
                    <a:cubicBezTo>
                      <a:pt x="291" y="169"/>
                      <a:pt x="296" y="171"/>
                      <a:pt x="296" y="171"/>
                    </a:cubicBezTo>
                    <a:cubicBezTo>
                      <a:pt x="299" y="176"/>
                      <a:pt x="315" y="192"/>
                      <a:pt x="320" y="194"/>
                    </a:cubicBezTo>
                    <a:cubicBezTo>
                      <a:pt x="322" y="200"/>
                      <a:pt x="327" y="208"/>
                      <a:pt x="333" y="210"/>
                    </a:cubicBezTo>
                    <a:cubicBezTo>
                      <a:pt x="336" y="215"/>
                      <a:pt x="345" y="226"/>
                      <a:pt x="351" y="228"/>
                    </a:cubicBezTo>
                    <a:cubicBezTo>
                      <a:pt x="354" y="232"/>
                      <a:pt x="358" y="239"/>
                      <a:pt x="362" y="242"/>
                    </a:cubicBezTo>
                    <a:cubicBezTo>
                      <a:pt x="364" y="249"/>
                      <a:pt x="365" y="256"/>
                      <a:pt x="371" y="260"/>
                    </a:cubicBezTo>
                    <a:cubicBezTo>
                      <a:pt x="373" y="265"/>
                      <a:pt x="377" y="274"/>
                      <a:pt x="381" y="277"/>
                    </a:cubicBezTo>
                    <a:cubicBezTo>
                      <a:pt x="382" y="282"/>
                      <a:pt x="392" y="287"/>
                      <a:pt x="392" y="287"/>
                    </a:cubicBezTo>
                    <a:cubicBezTo>
                      <a:pt x="397" y="294"/>
                      <a:pt x="394" y="292"/>
                      <a:pt x="399" y="295"/>
                    </a:cubicBezTo>
                    <a:cubicBezTo>
                      <a:pt x="401" y="301"/>
                      <a:pt x="404" y="307"/>
                      <a:pt x="410" y="309"/>
                    </a:cubicBezTo>
                    <a:cubicBezTo>
                      <a:pt x="421" y="320"/>
                      <a:pt x="430" y="339"/>
                      <a:pt x="446" y="344"/>
                    </a:cubicBezTo>
                    <a:cubicBezTo>
                      <a:pt x="452" y="353"/>
                      <a:pt x="460" y="359"/>
                      <a:pt x="471" y="363"/>
                    </a:cubicBezTo>
                    <a:cubicBezTo>
                      <a:pt x="474" y="367"/>
                      <a:pt x="480" y="371"/>
                      <a:pt x="485" y="374"/>
                    </a:cubicBezTo>
                    <a:cubicBezTo>
                      <a:pt x="488" y="376"/>
                      <a:pt x="494" y="379"/>
                      <a:pt x="494" y="379"/>
                    </a:cubicBezTo>
                    <a:cubicBezTo>
                      <a:pt x="496" y="383"/>
                      <a:pt x="506" y="387"/>
                      <a:pt x="506" y="387"/>
                    </a:cubicBezTo>
                    <a:cubicBezTo>
                      <a:pt x="509" y="390"/>
                      <a:pt x="518" y="393"/>
                      <a:pt x="518" y="393"/>
                    </a:cubicBezTo>
                    <a:cubicBezTo>
                      <a:pt x="523" y="400"/>
                      <a:pt x="520" y="397"/>
                      <a:pt x="525" y="402"/>
                    </a:cubicBezTo>
                    <a:cubicBezTo>
                      <a:pt x="528" y="412"/>
                      <a:pt x="525" y="406"/>
                      <a:pt x="530" y="409"/>
                    </a:cubicBezTo>
                    <a:cubicBezTo>
                      <a:pt x="532" y="410"/>
                      <a:pt x="536" y="413"/>
                      <a:pt x="536" y="413"/>
                    </a:cubicBezTo>
                    <a:cubicBezTo>
                      <a:pt x="531" y="417"/>
                      <a:pt x="525" y="415"/>
                      <a:pt x="519" y="413"/>
                    </a:cubicBezTo>
                    <a:cubicBezTo>
                      <a:pt x="517" y="407"/>
                      <a:pt x="503" y="406"/>
                      <a:pt x="498" y="402"/>
                    </a:cubicBezTo>
                    <a:cubicBezTo>
                      <a:pt x="495" y="397"/>
                      <a:pt x="488" y="396"/>
                      <a:pt x="483" y="395"/>
                    </a:cubicBezTo>
                    <a:cubicBezTo>
                      <a:pt x="477" y="392"/>
                      <a:pt x="470" y="390"/>
                      <a:pt x="464" y="387"/>
                    </a:cubicBezTo>
                    <a:cubicBezTo>
                      <a:pt x="461" y="386"/>
                      <a:pt x="455" y="384"/>
                      <a:pt x="455" y="384"/>
                    </a:cubicBezTo>
                    <a:cubicBezTo>
                      <a:pt x="450" y="376"/>
                      <a:pt x="434" y="374"/>
                      <a:pt x="426" y="372"/>
                    </a:cubicBezTo>
                    <a:cubicBezTo>
                      <a:pt x="422" y="371"/>
                      <a:pt x="418" y="368"/>
                      <a:pt x="414" y="366"/>
                    </a:cubicBezTo>
                    <a:cubicBezTo>
                      <a:pt x="406" y="362"/>
                      <a:pt x="396" y="362"/>
                      <a:pt x="388" y="361"/>
                    </a:cubicBezTo>
                    <a:cubicBezTo>
                      <a:pt x="379" y="359"/>
                      <a:pt x="370" y="356"/>
                      <a:pt x="360" y="355"/>
                    </a:cubicBezTo>
                    <a:cubicBezTo>
                      <a:pt x="355" y="354"/>
                      <a:pt x="346" y="353"/>
                      <a:pt x="346" y="353"/>
                    </a:cubicBezTo>
                    <a:cubicBezTo>
                      <a:pt x="323" y="345"/>
                      <a:pt x="296" y="347"/>
                      <a:pt x="272" y="345"/>
                    </a:cubicBezTo>
                    <a:cubicBezTo>
                      <a:pt x="245" y="336"/>
                      <a:pt x="220" y="337"/>
                      <a:pt x="191" y="336"/>
                    </a:cubicBezTo>
                    <a:cubicBezTo>
                      <a:pt x="172" y="334"/>
                      <a:pt x="153" y="333"/>
                      <a:pt x="134" y="330"/>
                    </a:cubicBezTo>
                    <a:cubicBezTo>
                      <a:pt x="120" y="325"/>
                      <a:pt x="113" y="326"/>
                      <a:pt x="96" y="325"/>
                    </a:cubicBezTo>
                    <a:cubicBezTo>
                      <a:pt x="80" y="323"/>
                      <a:pt x="64" y="322"/>
                      <a:pt x="48" y="320"/>
                    </a:cubicBezTo>
                    <a:cubicBezTo>
                      <a:pt x="36" y="316"/>
                      <a:pt x="22" y="322"/>
                      <a:pt x="10" y="318"/>
                    </a:cubicBezTo>
                    <a:cubicBezTo>
                      <a:pt x="6" y="317"/>
                      <a:pt x="10" y="310"/>
                      <a:pt x="9" y="306"/>
                    </a:cubicBezTo>
                    <a:cubicBezTo>
                      <a:pt x="8" y="299"/>
                      <a:pt x="4" y="288"/>
                      <a:pt x="0" y="282"/>
                    </a:cubicBezTo>
                    <a:cubicBezTo>
                      <a:pt x="2" y="274"/>
                      <a:pt x="6" y="267"/>
                      <a:pt x="8" y="259"/>
                    </a:cubicBezTo>
                    <a:cubicBezTo>
                      <a:pt x="9" y="215"/>
                      <a:pt x="8" y="170"/>
                      <a:pt x="15" y="126"/>
                    </a:cubicBezTo>
                    <a:cubicBezTo>
                      <a:pt x="15" y="99"/>
                      <a:pt x="16" y="72"/>
                      <a:pt x="16" y="45"/>
                    </a:cubicBezTo>
                    <a:cubicBezTo>
                      <a:pt x="16" y="20"/>
                      <a:pt x="11" y="11"/>
                      <a:pt x="16" y="21"/>
                    </a:cubicBezTo>
                    <a:close/>
                  </a:path>
                </a:pathLst>
              </a:custGeom>
              <a:gradFill rotWithShape="1">
                <a:gsLst>
                  <a:gs pos="0">
                    <a:srgbClr val="996600"/>
                  </a:gs>
                  <a:gs pos="100000">
                    <a:srgbClr val="996600">
                      <a:gamma/>
                      <a:shade val="46275"/>
                      <a:invGamma/>
                      <a:alpha val="0"/>
                    </a:srgbClr>
                  </a:gs>
                </a:gsLst>
                <a:lin ang="5400000" scaled="1"/>
              </a:gradFill>
              <a:ln w="6350" cmpd="sng">
                <a:solidFill>
                  <a:schemeClr val="tx1"/>
                </a:solidFill>
                <a:round/>
                <a:headEnd/>
                <a:tailEnd/>
              </a:ln>
              <a:effectLst/>
            </p:spPr>
            <p:txBody>
              <a:bodyPr/>
              <a:lstStyle/>
              <a:p>
                <a:pPr>
                  <a:lnSpc>
                    <a:spcPct val="120000"/>
                  </a:lnSpc>
                </a:pPr>
                <a:endParaRPr lang="en-US" sz="2000">
                  <a:solidFill>
                    <a:srgbClr val="000000"/>
                  </a:solidFill>
                  <a:latin typeface="Arial Rounded MT Bold"/>
                </a:endParaRPr>
              </a:p>
            </p:txBody>
          </p:sp>
          <p:sp>
            <p:nvSpPr>
              <p:cNvPr id="120843" name="Freeform 11"/>
              <p:cNvSpPr>
                <a:spLocks/>
              </p:cNvSpPr>
              <p:nvPr userDrawn="1"/>
            </p:nvSpPr>
            <p:spPr bwMode="auto">
              <a:xfrm>
                <a:off x="735" y="541"/>
                <a:ext cx="141" cy="50"/>
              </a:xfrm>
              <a:custGeom>
                <a:avLst/>
                <a:gdLst/>
                <a:ahLst/>
                <a:cxnLst>
                  <a:cxn ang="0">
                    <a:pos x="4" y="6"/>
                  </a:cxn>
                  <a:cxn ang="0">
                    <a:pos x="22" y="0"/>
                  </a:cxn>
                  <a:cxn ang="0">
                    <a:pos x="62" y="6"/>
                  </a:cxn>
                  <a:cxn ang="0">
                    <a:pos x="79" y="12"/>
                  </a:cxn>
                  <a:cxn ang="0">
                    <a:pos x="95" y="19"/>
                  </a:cxn>
                  <a:cxn ang="0">
                    <a:pos x="130" y="37"/>
                  </a:cxn>
                  <a:cxn ang="0">
                    <a:pos x="141" y="43"/>
                  </a:cxn>
                  <a:cxn ang="0">
                    <a:pos x="97" y="39"/>
                  </a:cxn>
                  <a:cxn ang="0">
                    <a:pos x="91" y="35"/>
                  </a:cxn>
                  <a:cxn ang="0">
                    <a:pos x="46" y="22"/>
                  </a:cxn>
                  <a:cxn ang="0">
                    <a:pos x="7" y="9"/>
                  </a:cxn>
                  <a:cxn ang="0">
                    <a:pos x="4" y="6"/>
                  </a:cxn>
                </a:cxnLst>
                <a:rect l="0" t="0" r="r" b="b"/>
                <a:pathLst>
                  <a:path w="141" h="50">
                    <a:moveTo>
                      <a:pt x="4" y="6"/>
                    </a:moveTo>
                    <a:cubicBezTo>
                      <a:pt x="10" y="4"/>
                      <a:pt x="16" y="1"/>
                      <a:pt x="22" y="0"/>
                    </a:cubicBezTo>
                    <a:cubicBezTo>
                      <a:pt x="39" y="1"/>
                      <a:pt x="48" y="1"/>
                      <a:pt x="62" y="6"/>
                    </a:cubicBezTo>
                    <a:cubicBezTo>
                      <a:pt x="68" y="8"/>
                      <a:pt x="79" y="12"/>
                      <a:pt x="79" y="12"/>
                    </a:cubicBezTo>
                    <a:cubicBezTo>
                      <a:pt x="83" y="16"/>
                      <a:pt x="89" y="18"/>
                      <a:pt x="95" y="19"/>
                    </a:cubicBezTo>
                    <a:cubicBezTo>
                      <a:pt x="106" y="26"/>
                      <a:pt x="119" y="30"/>
                      <a:pt x="130" y="37"/>
                    </a:cubicBezTo>
                    <a:cubicBezTo>
                      <a:pt x="132" y="42"/>
                      <a:pt x="136" y="42"/>
                      <a:pt x="141" y="43"/>
                    </a:cubicBezTo>
                    <a:cubicBezTo>
                      <a:pt x="127" y="50"/>
                      <a:pt x="110" y="47"/>
                      <a:pt x="97" y="39"/>
                    </a:cubicBezTo>
                    <a:cubicBezTo>
                      <a:pt x="95" y="38"/>
                      <a:pt x="93" y="36"/>
                      <a:pt x="91" y="35"/>
                    </a:cubicBezTo>
                    <a:cubicBezTo>
                      <a:pt x="76" y="30"/>
                      <a:pt x="61" y="26"/>
                      <a:pt x="46" y="22"/>
                    </a:cubicBezTo>
                    <a:cubicBezTo>
                      <a:pt x="33" y="18"/>
                      <a:pt x="21" y="11"/>
                      <a:pt x="7" y="9"/>
                    </a:cubicBezTo>
                    <a:cubicBezTo>
                      <a:pt x="0" y="4"/>
                      <a:pt x="11" y="6"/>
                      <a:pt x="4" y="6"/>
                    </a:cubicBezTo>
                    <a:close/>
                  </a:path>
                </a:pathLst>
              </a:custGeom>
              <a:gradFill rotWithShape="1">
                <a:gsLst>
                  <a:gs pos="0">
                    <a:srgbClr val="996600"/>
                  </a:gs>
                  <a:gs pos="100000">
                    <a:srgbClr val="996600">
                      <a:gamma/>
                      <a:shade val="46275"/>
                      <a:invGamma/>
                      <a:alpha val="0"/>
                    </a:srgbClr>
                  </a:gs>
                </a:gsLst>
                <a:lin ang="5400000" scaled="1"/>
              </a:gradFill>
              <a:ln w="9525" cmpd="sng">
                <a:solidFill>
                  <a:schemeClr val="tx1"/>
                </a:solidFill>
                <a:round/>
                <a:headEnd/>
                <a:tailEnd/>
              </a:ln>
              <a:effectLst/>
            </p:spPr>
            <p:txBody>
              <a:bodyPr/>
              <a:lstStyle/>
              <a:p>
                <a:pPr>
                  <a:lnSpc>
                    <a:spcPct val="120000"/>
                  </a:lnSpc>
                </a:pPr>
                <a:endParaRPr lang="en-US" sz="2000">
                  <a:solidFill>
                    <a:srgbClr val="000000"/>
                  </a:solidFill>
                  <a:latin typeface="Arial Rounded MT Bold"/>
                </a:endParaRPr>
              </a:p>
            </p:txBody>
          </p:sp>
        </p:grpSp>
        <p:sp>
          <p:nvSpPr>
            <p:cNvPr id="120845" name="Rectangle 13"/>
            <p:cNvSpPr>
              <a:spLocks noChangeArrowheads="1"/>
            </p:cNvSpPr>
            <p:nvPr userDrawn="1"/>
          </p:nvSpPr>
          <p:spPr bwMode="auto">
            <a:xfrm>
              <a:off x="432" y="384"/>
              <a:ext cx="192" cy="48"/>
            </a:xfrm>
            <a:prstGeom prst="rect">
              <a:avLst/>
            </a:prstGeom>
            <a:solidFill>
              <a:schemeClr val="bg1"/>
            </a:solidFill>
            <a:ln w="9525">
              <a:noFill/>
              <a:miter lim="800000"/>
              <a:headEnd/>
              <a:tailEnd/>
            </a:ln>
            <a:effectLst/>
          </p:spPr>
          <p:txBody>
            <a:bodyPr wrap="none" anchor="ctr"/>
            <a:lstStyle/>
            <a:p>
              <a:pPr>
                <a:lnSpc>
                  <a:spcPct val="120000"/>
                </a:lnSpc>
              </a:pPr>
              <a:endParaRPr lang="en-US" sz="2000">
                <a:solidFill>
                  <a:srgbClr val="000000"/>
                </a:solidFill>
                <a:latin typeface="Arial Rounded MT Bold"/>
              </a:endParaRPr>
            </a:p>
          </p:txBody>
        </p:sp>
      </p:grpSp>
      <p:sp>
        <p:nvSpPr>
          <p:cNvPr id="120834" name="Rectangle 2"/>
          <p:cNvSpPr>
            <a:spLocks noGrp="1" noChangeArrowheads="1"/>
          </p:cNvSpPr>
          <p:nvPr>
            <p:ph type="title"/>
          </p:nvPr>
        </p:nvSpPr>
        <p:spPr bwMode="auto">
          <a:xfrm>
            <a:off x="762000" y="-152400"/>
            <a:ext cx="8153400" cy="1143000"/>
          </a:xfrm>
          <a:prstGeom prst="rect">
            <a:avLst/>
          </a:prstGeom>
          <a:noFill/>
          <a:ln w="9525">
            <a:noFill/>
            <a:miter lim="800000"/>
            <a:headEnd/>
            <a:tailEnd/>
          </a:ln>
          <a:effectLst/>
        </p:spPr>
        <p:txBody>
          <a:bodyPr vert="horz" wrap="square" lIns="91430" tIns="45716" rIns="91430" bIns="45716" numCol="1" anchor="ctr" anchorCtr="0" compatLnSpc="1">
            <a:prstTxWarp prst="textNoShape">
              <a:avLst/>
            </a:prstTxWarp>
          </a:bodyPr>
          <a:lstStyle/>
          <a:p>
            <a:pPr lvl="0"/>
            <a:r>
              <a:rPr lang="en-US" smtClean="0"/>
              <a:t>Click to edit Master title style</a:t>
            </a:r>
          </a:p>
        </p:txBody>
      </p:sp>
      <p:sp>
        <p:nvSpPr>
          <p:cNvPr id="120835" name="Rectangle 3"/>
          <p:cNvSpPr>
            <a:spLocks noGrp="1" noChangeArrowheads="1"/>
          </p:cNvSpPr>
          <p:nvPr>
            <p:ph type="body" idx="1"/>
          </p:nvPr>
        </p:nvSpPr>
        <p:spPr bwMode="auto">
          <a:xfrm>
            <a:off x="685800" y="1524000"/>
            <a:ext cx="7772400" cy="480060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0847" name="Line 15"/>
          <p:cNvSpPr>
            <a:spLocks noChangeShapeType="1"/>
          </p:cNvSpPr>
          <p:nvPr/>
        </p:nvSpPr>
        <p:spPr bwMode="auto">
          <a:xfrm flipV="1">
            <a:off x="1143000" y="822325"/>
            <a:ext cx="7772400" cy="7938"/>
          </a:xfrm>
          <a:prstGeom prst="line">
            <a:avLst/>
          </a:prstGeom>
          <a:noFill/>
          <a:ln w="38100">
            <a:solidFill>
              <a:srgbClr val="CC9900"/>
            </a:solidFill>
            <a:round/>
            <a:headEnd/>
            <a:tailEnd/>
          </a:ln>
          <a:effectLst/>
        </p:spPr>
        <p:txBody>
          <a:bodyPr/>
          <a:lstStyle/>
          <a:p>
            <a:pPr>
              <a:lnSpc>
                <a:spcPct val="120000"/>
              </a:lnSpc>
            </a:pPr>
            <a:endParaRPr lang="en-US" sz="2000">
              <a:solidFill>
                <a:srgbClr val="000000"/>
              </a:solidFill>
              <a:latin typeface="Arial Rounded MT Bold"/>
            </a:endParaRPr>
          </a:p>
        </p:txBody>
      </p:sp>
      <p:sp>
        <p:nvSpPr>
          <p:cNvPr id="120848" name="Line 16"/>
          <p:cNvSpPr>
            <a:spLocks noChangeShapeType="1"/>
          </p:cNvSpPr>
          <p:nvPr/>
        </p:nvSpPr>
        <p:spPr bwMode="auto">
          <a:xfrm>
            <a:off x="990600" y="776288"/>
            <a:ext cx="7924800" cy="0"/>
          </a:xfrm>
          <a:prstGeom prst="line">
            <a:avLst/>
          </a:prstGeom>
          <a:noFill/>
          <a:ln w="38100">
            <a:solidFill>
              <a:srgbClr val="6699FF"/>
            </a:solidFill>
            <a:round/>
            <a:headEnd/>
            <a:tailEnd/>
          </a:ln>
          <a:effectLst/>
        </p:spPr>
        <p:txBody>
          <a:bodyPr/>
          <a:lstStyle/>
          <a:p>
            <a:pPr>
              <a:lnSpc>
                <a:spcPct val="120000"/>
              </a:lnSpc>
            </a:pPr>
            <a:endParaRPr lang="en-US" sz="2000">
              <a:solidFill>
                <a:srgbClr val="000000"/>
              </a:solidFill>
              <a:latin typeface="Arial Rounded MT Bold"/>
            </a:endParaRPr>
          </a:p>
        </p:txBody>
      </p:sp>
      <p:sp>
        <p:nvSpPr>
          <p:cNvPr id="120849" name="Line 17"/>
          <p:cNvSpPr>
            <a:spLocks noChangeShapeType="1"/>
          </p:cNvSpPr>
          <p:nvPr/>
        </p:nvSpPr>
        <p:spPr bwMode="auto">
          <a:xfrm>
            <a:off x="838200" y="730250"/>
            <a:ext cx="8077200" cy="0"/>
          </a:xfrm>
          <a:prstGeom prst="line">
            <a:avLst/>
          </a:prstGeom>
          <a:noFill/>
          <a:ln w="38100">
            <a:solidFill>
              <a:srgbClr val="008000"/>
            </a:solidFill>
            <a:round/>
            <a:headEnd/>
            <a:tailEnd/>
          </a:ln>
          <a:effectLst/>
        </p:spPr>
        <p:txBody>
          <a:bodyPr/>
          <a:lstStyle/>
          <a:p>
            <a:pPr>
              <a:lnSpc>
                <a:spcPct val="120000"/>
              </a:lnSpc>
            </a:pPr>
            <a:endParaRPr lang="en-US" sz="2000">
              <a:solidFill>
                <a:srgbClr val="000000"/>
              </a:solidFill>
              <a:latin typeface="Arial Rounded MT Bold"/>
            </a:endParaRPr>
          </a:p>
        </p:txBody>
      </p:sp>
    </p:spTree>
    <p:extLst>
      <p:ext uri="{BB962C8B-B14F-4D97-AF65-F5344CB8AC3E}">
        <p14:creationId xmlns:p14="http://schemas.microsoft.com/office/powerpoint/2010/main" val="1836113366"/>
      </p:ext>
    </p:extLst>
  </p:cSld>
  <p:clrMap bg1="lt1" tx1="dk1" bg2="lt2" tx2="dk2" accent1="accent1" accent2="accent2" accent3="accent3" accent4="accent4" accent5="accent5" accent6="accent6" hlink="hlink" folHlink="folHlink"/>
  <p:sldLayoutIdLst>
    <p:sldLayoutId id="2147484255" r:id="rId1"/>
    <p:sldLayoutId id="2147484256" r:id="rId2"/>
    <p:sldLayoutId id="2147484257" r:id="rId3"/>
    <p:sldLayoutId id="2147484258" r:id="rId4"/>
    <p:sldLayoutId id="2147484259" r:id="rId5"/>
    <p:sldLayoutId id="2147484260" r:id="rId6"/>
    <p:sldLayoutId id="2147484261" r:id="rId7"/>
    <p:sldLayoutId id="2147484262" r:id="rId8"/>
    <p:sldLayoutId id="2147484263" r:id="rId9"/>
    <p:sldLayoutId id="2147484264" r:id="rId10"/>
    <p:sldLayoutId id="2147484265" r:id="rId11"/>
    <p:sldLayoutId id="2147484266" r:id="rId12"/>
    <p:sldLayoutId id="2147484267" r:id="rId13"/>
  </p:sldLayoutIdLst>
  <p:txStyles>
    <p:titleStyle>
      <a:lvl1pPr algn="ctr" rtl="0" fontAlgn="base">
        <a:spcBef>
          <a:spcPct val="0"/>
        </a:spcBef>
        <a:spcAft>
          <a:spcPct val="0"/>
        </a:spcAft>
        <a:defRPr sz="2400">
          <a:solidFill>
            <a:schemeClr val="tx2"/>
          </a:solidFill>
          <a:latin typeface="+mj-lt"/>
          <a:ea typeface="+mj-ea"/>
          <a:cs typeface="+mj-cs"/>
        </a:defRPr>
      </a:lvl1pPr>
      <a:lvl2pPr algn="ctr" rtl="0" fontAlgn="base">
        <a:spcBef>
          <a:spcPct val="0"/>
        </a:spcBef>
        <a:spcAft>
          <a:spcPct val="0"/>
        </a:spcAft>
        <a:defRPr sz="2400">
          <a:solidFill>
            <a:schemeClr val="tx2"/>
          </a:solidFill>
          <a:latin typeface="Arial Rounded MT Bold" pitchFamily="34" charset="0"/>
        </a:defRPr>
      </a:lvl2pPr>
      <a:lvl3pPr algn="ctr" rtl="0" fontAlgn="base">
        <a:spcBef>
          <a:spcPct val="0"/>
        </a:spcBef>
        <a:spcAft>
          <a:spcPct val="0"/>
        </a:spcAft>
        <a:defRPr sz="2400">
          <a:solidFill>
            <a:schemeClr val="tx2"/>
          </a:solidFill>
          <a:latin typeface="Arial Rounded MT Bold" pitchFamily="34" charset="0"/>
        </a:defRPr>
      </a:lvl3pPr>
      <a:lvl4pPr algn="ctr" rtl="0" fontAlgn="base">
        <a:spcBef>
          <a:spcPct val="0"/>
        </a:spcBef>
        <a:spcAft>
          <a:spcPct val="0"/>
        </a:spcAft>
        <a:defRPr sz="2400">
          <a:solidFill>
            <a:schemeClr val="tx2"/>
          </a:solidFill>
          <a:latin typeface="Arial Rounded MT Bold" pitchFamily="34" charset="0"/>
        </a:defRPr>
      </a:lvl4pPr>
      <a:lvl5pPr algn="ctr" rtl="0" fontAlgn="base">
        <a:spcBef>
          <a:spcPct val="0"/>
        </a:spcBef>
        <a:spcAft>
          <a:spcPct val="0"/>
        </a:spcAft>
        <a:defRPr sz="2400">
          <a:solidFill>
            <a:schemeClr val="tx2"/>
          </a:solidFill>
          <a:latin typeface="Arial Rounded MT Bold" pitchFamily="34" charset="0"/>
        </a:defRPr>
      </a:lvl5pPr>
      <a:lvl6pPr marL="457200" algn="ctr" rtl="0" fontAlgn="base">
        <a:spcBef>
          <a:spcPct val="0"/>
        </a:spcBef>
        <a:spcAft>
          <a:spcPct val="0"/>
        </a:spcAft>
        <a:defRPr sz="2400">
          <a:solidFill>
            <a:schemeClr val="tx2"/>
          </a:solidFill>
          <a:latin typeface="Arial Rounded MT Bold" pitchFamily="34" charset="0"/>
        </a:defRPr>
      </a:lvl6pPr>
      <a:lvl7pPr marL="914400" algn="ctr" rtl="0" fontAlgn="base">
        <a:spcBef>
          <a:spcPct val="0"/>
        </a:spcBef>
        <a:spcAft>
          <a:spcPct val="0"/>
        </a:spcAft>
        <a:defRPr sz="2400">
          <a:solidFill>
            <a:schemeClr val="tx2"/>
          </a:solidFill>
          <a:latin typeface="Arial Rounded MT Bold" pitchFamily="34" charset="0"/>
        </a:defRPr>
      </a:lvl7pPr>
      <a:lvl8pPr marL="1371600" algn="ctr" rtl="0" fontAlgn="base">
        <a:spcBef>
          <a:spcPct val="0"/>
        </a:spcBef>
        <a:spcAft>
          <a:spcPct val="0"/>
        </a:spcAft>
        <a:defRPr sz="2400">
          <a:solidFill>
            <a:schemeClr val="tx2"/>
          </a:solidFill>
          <a:latin typeface="Arial Rounded MT Bold" pitchFamily="34" charset="0"/>
        </a:defRPr>
      </a:lvl8pPr>
      <a:lvl9pPr marL="1828800" algn="ctr" rtl="0" fontAlgn="base">
        <a:spcBef>
          <a:spcPct val="0"/>
        </a:spcBef>
        <a:spcAft>
          <a:spcPct val="0"/>
        </a:spcAft>
        <a:defRPr sz="2400">
          <a:solidFill>
            <a:schemeClr val="tx2"/>
          </a:solidFill>
          <a:latin typeface="Arial Rounded MT Bold" pitchFamily="34" charset="0"/>
        </a:defRPr>
      </a:lvl9pPr>
    </p:titleStyle>
    <p:bodyStyle>
      <a:lvl1pPr marL="342900" indent="-342900" algn="l" rtl="0" fontAlgn="base">
        <a:lnSpc>
          <a:spcPct val="115000"/>
        </a:lnSpc>
        <a:spcBef>
          <a:spcPct val="50000"/>
        </a:spcBef>
        <a:spcAft>
          <a:spcPct val="0"/>
        </a:spcAft>
        <a:buChar char="•"/>
        <a:defRPr sz="2000">
          <a:solidFill>
            <a:schemeClr val="tx1"/>
          </a:solidFill>
          <a:latin typeface="+mn-lt"/>
          <a:ea typeface="+mn-ea"/>
          <a:cs typeface="+mn-cs"/>
        </a:defRPr>
      </a:lvl1pPr>
      <a:lvl2pPr marL="742950" indent="-285750" algn="l" rtl="0" fontAlgn="base">
        <a:lnSpc>
          <a:spcPct val="115000"/>
        </a:lnSpc>
        <a:spcBef>
          <a:spcPct val="50000"/>
        </a:spcBef>
        <a:spcAft>
          <a:spcPct val="0"/>
        </a:spcAft>
        <a:buChar char="–"/>
        <a:defRPr sz="2000">
          <a:solidFill>
            <a:schemeClr val="accent2"/>
          </a:solidFill>
          <a:latin typeface="+mn-lt"/>
        </a:defRPr>
      </a:lvl2pPr>
      <a:lvl3pPr marL="1143000" indent="-228600" algn="l" rtl="0" fontAlgn="base">
        <a:lnSpc>
          <a:spcPct val="115000"/>
        </a:lnSpc>
        <a:spcBef>
          <a:spcPct val="50000"/>
        </a:spcBef>
        <a:spcAft>
          <a:spcPct val="0"/>
        </a:spcAft>
        <a:buChar char="•"/>
        <a:defRPr sz="2000">
          <a:solidFill>
            <a:schemeClr val="tx1"/>
          </a:solidFill>
          <a:latin typeface="+mn-lt"/>
        </a:defRPr>
      </a:lvl3pPr>
      <a:lvl4pPr marL="1600200" indent="-228600" algn="l" rtl="0" fontAlgn="base">
        <a:lnSpc>
          <a:spcPct val="115000"/>
        </a:lnSpc>
        <a:spcBef>
          <a:spcPct val="50000"/>
        </a:spcBef>
        <a:spcAft>
          <a:spcPct val="0"/>
        </a:spcAft>
        <a:defRPr>
          <a:solidFill>
            <a:schemeClr val="tx1"/>
          </a:solidFill>
          <a:latin typeface="+mn-lt"/>
        </a:defRPr>
      </a:lvl4pPr>
      <a:lvl5pPr marL="2057400" indent="-228600" algn="l" rtl="0" fontAlgn="base">
        <a:lnSpc>
          <a:spcPct val="115000"/>
        </a:lnSpc>
        <a:spcBef>
          <a:spcPct val="50000"/>
        </a:spcBef>
        <a:spcAft>
          <a:spcPct val="0"/>
        </a:spcAft>
        <a:buChar char="»"/>
        <a:defRPr>
          <a:solidFill>
            <a:schemeClr val="tx1"/>
          </a:solidFill>
          <a:latin typeface="+mn-lt"/>
        </a:defRPr>
      </a:lvl5pPr>
      <a:lvl6pPr marL="2514600" indent="-228600" algn="l" rtl="0" fontAlgn="base">
        <a:lnSpc>
          <a:spcPct val="115000"/>
        </a:lnSpc>
        <a:spcBef>
          <a:spcPct val="50000"/>
        </a:spcBef>
        <a:spcAft>
          <a:spcPct val="0"/>
        </a:spcAft>
        <a:buChar char="»"/>
        <a:defRPr>
          <a:solidFill>
            <a:schemeClr val="tx1"/>
          </a:solidFill>
          <a:latin typeface="+mn-lt"/>
        </a:defRPr>
      </a:lvl6pPr>
      <a:lvl7pPr marL="2971800" indent="-228600" algn="l" rtl="0" fontAlgn="base">
        <a:lnSpc>
          <a:spcPct val="115000"/>
        </a:lnSpc>
        <a:spcBef>
          <a:spcPct val="50000"/>
        </a:spcBef>
        <a:spcAft>
          <a:spcPct val="0"/>
        </a:spcAft>
        <a:buChar char="»"/>
        <a:defRPr>
          <a:solidFill>
            <a:schemeClr val="tx1"/>
          </a:solidFill>
          <a:latin typeface="+mn-lt"/>
        </a:defRPr>
      </a:lvl7pPr>
      <a:lvl8pPr marL="3429000" indent="-228600" algn="l" rtl="0" fontAlgn="base">
        <a:lnSpc>
          <a:spcPct val="115000"/>
        </a:lnSpc>
        <a:spcBef>
          <a:spcPct val="50000"/>
        </a:spcBef>
        <a:spcAft>
          <a:spcPct val="0"/>
        </a:spcAft>
        <a:buChar char="»"/>
        <a:defRPr>
          <a:solidFill>
            <a:schemeClr val="tx1"/>
          </a:solidFill>
          <a:latin typeface="+mn-lt"/>
        </a:defRPr>
      </a:lvl8pPr>
      <a:lvl9pPr marL="3886200" indent="-228600" algn="l" rtl="0" fontAlgn="base">
        <a:lnSpc>
          <a:spcPct val="115000"/>
        </a:lnSpc>
        <a:spcBef>
          <a:spcPct val="5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628650" y="365125"/>
            <a:ext cx="78867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52" name="Shape 52"/>
          <p:cNvSpPr txBox="1">
            <a:spLocks noGrp="1"/>
          </p:cNvSpPr>
          <p:nvPr>
            <p:ph type="body" idx="1"/>
          </p:nvPr>
        </p:nvSpPr>
        <p:spPr>
          <a:xfrm>
            <a:off x="628650" y="1825625"/>
            <a:ext cx="7886700" cy="43512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dt" idx="10"/>
          </p:nvPr>
        </p:nvSpPr>
        <p:spPr>
          <a:xfrm>
            <a:off x="628650" y="6356351"/>
            <a:ext cx="2057400" cy="365099"/>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pPr eaLnBrk="1" fontAlgn="auto" hangingPunct="1">
              <a:spcAft>
                <a:spcPts val="0"/>
              </a:spcAft>
            </a:pPr>
            <a:endParaRPr kern="0"/>
          </a:p>
        </p:txBody>
      </p:sp>
      <p:sp>
        <p:nvSpPr>
          <p:cNvPr id="54" name="Shape 54"/>
          <p:cNvSpPr txBox="1">
            <a:spLocks noGrp="1"/>
          </p:cNvSpPr>
          <p:nvPr>
            <p:ph type="ftr" idx="11"/>
          </p:nvPr>
        </p:nvSpPr>
        <p:spPr>
          <a:xfrm>
            <a:off x="3028950" y="6356351"/>
            <a:ext cx="3086100" cy="365099"/>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pPr eaLnBrk="1" fontAlgn="auto" hangingPunct="1">
              <a:spcAft>
                <a:spcPts val="0"/>
              </a:spcAft>
            </a:pPr>
            <a:endParaRPr kern="0"/>
          </a:p>
        </p:txBody>
      </p:sp>
      <p:sp>
        <p:nvSpPr>
          <p:cNvPr id="55" name="Shape 55"/>
          <p:cNvSpPr txBox="1">
            <a:spLocks noGrp="1"/>
          </p:cNvSpPr>
          <p:nvPr>
            <p:ph type="sldNum" idx="12"/>
          </p:nvPr>
        </p:nvSpPr>
        <p:spPr>
          <a:xfrm>
            <a:off x="6457950" y="6356351"/>
            <a:ext cx="2057400" cy="365099"/>
          </a:xfrm>
          <a:prstGeom prst="rect">
            <a:avLst/>
          </a:prstGeom>
          <a:noFill/>
          <a:ln>
            <a:noFill/>
          </a:ln>
        </p:spPr>
        <p:txBody>
          <a:bodyPr lIns="91425" tIns="45700" rIns="91425" bIns="45700" anchor="ctr" anchorCtr="0">
            <a:noAutofit/>
          </a:bodyPr>
          <a:lstStyle/>
          <a:p>
            <a:pPr algn="r" eaLnBrk="1" fontAlgn="auto" hangingPunct="1">
              <a:spcBef>
                <a:spcPts val="0"/>
              </a:spcBef>
              <a:spcAft>
                <a:spcPts val="0"/>
              </a:spcAft>
              <a:buSzPct val="25000"/>
            </a:pPr>
            <a:fld id="{00000000-1234-1234-1234-123412341234}" type="slidenum">
              <a:rPr lang="en" sz="1200" kern="0">
                <a:solidFill>
                  <a:srgbClr val="888888"/>
                </a:solidFill>
                <a:latin typeface="Calibri"/>
                <a:ea typeface="Calibri"/>
                <a:cs typeface="Calibri"/>
                <a:sym typeface="Calibri"/>
              </a:rPr>
              <a:pPr algn="r" eaLnBrk="1" fontAlgn="auto" hangingPunct="1">
                <a:spcBef>
                  <a:spcPts val="0"/>
                </a:spcBef>
                <a:spcAft>
                  <a:spcPts val="0"/>
                </a:spcAft>
                <a:buSzPct val="25000"/>
              </a:pPr>
              <a:t>‹#›</a:t>
            </a:fld>
            <a:endParaRPr lang="en" sz="1200" kern="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550336229"/>
      </p:ext>
    </p:extLst>
  </p:cSld>
  <p:clrMap bg1="lt1" tx1="dk1" bg2="dk2" tx2="lt2" accent1="accent1" accent2="accent2" accent3="accent3" accent4="accent4" accent5="accent5" accent6="accent6" hlink="hlink" folHlink="folHlink"/>
  <p:sldLayoutIdLst>
    <p:sldLayoutId id="2147484269" r:id="rId1"/>
    <p:sldLayoutId id="2147484271" r:id="rId2"/>
    <p:sldLayoutId id="2147484272" r:id="rId3"/>
    <p:sldLayoutId id="2147484273" r:id="rId4"/>
    <p:sldLayoutId id="2147484274" r:id="rId5"/>
    <p:sldLayoutId id="2147484275" r:id="rId6"/>
    <p:sldLayoutId id="2147484276" r:id="rId7"/>
    <p:sldLayoutId id="2147484277" r:id="rId8"/>
    <p:sldLayoutId id="2147484278" r:id="rId9"/>
    <p:sldLayoutId id="2147484279"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628650" y="365125"/>
            <a:ext cx="78867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52" name="Shape 52"/>
          <p:cNvSpPr txBox="1">
            <a:spLocks noGrp="1"/>
          </p:cNvSpPr>
          <p:nvPr>
            <p:ph type="body" idx="1"/>
          </p:nvPr>
        </p:nvSpPr>
        <p:spPr>
          <a:xfrm>
            <a:off x="628650" y="1825625"/>
            <a:ext cx="7886700" cy="43512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dt" idx="10"/>
          </p:nvPr>
        </p:nvSpPr>
        <p:spPr>
          <a:xfrm>
            <a:off x="628650" y="6356351"/>
            <a:ext cx="2057400" cy="365099"/>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pPr eaLnBrk="1" fontAlgn="auto" hangingPunct="1">
              <a:spcAft>
                <a:spcPts val="0"/>
              </a:spcAft>
            </a:pPr>
            <a:endParaRPr kern="0"/>
          </a:p>
        </p:txBody>
      </p:sp>
      <p:sp>
        <p:nvSpPr>
          <p:cNvPr id="54" name="Shape 54"/>
          <p:cNvSpPr txBox="1">
            <a:spLocks noGrp="1"/>
          </p:cNvSpPr>
          <p:nvPr>
            <p:ph type="ftr" idx="11"/>
          </p:nvPr>
        </p:nvSpPr>
        <p:spPr>
          <a:xfrm>
            <a:off x="3028950" y="6356351"/>
            <a:ext cx="3086100" cy="365099"/>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pPr eaLnBrk="1" fontAlgn="auto" hangingPunct="1">
              <a:spcAft>
                <a:spcPts val="0"/>
              </a:spcAft>
            </a:pPr>
            <a:endParaRPr kern="0"/>
          </a:p>
        </p:txBody>
      </p:sp>
      <p:sp>
        <p:nvSpPr>
          <p:cNvPr id="55" name="Shape 55"/>
          <p:cNvSpPr txBox="1">
            <a:spLocks noGrp="1"/>
          </p:cNvSpPr>
          <p:nvPr>
            <p:ph type="sldNum" idx="12"/>
          </p:nvPr>
        </p:nvSpPr>
        <p:spPr>
          <a:xfrm>
            <a:off x="6457950" y="6356351"/>
            <a:ext cx="2057400" cy="365099"/>
          </a:xfrm>
          <a:prstGeom prst="rect">
            <a:avLst/>
          </a:prstGeom>
          <a:noFill/>
          <a:ln>
            <a:noFill/>
          </a:ln>
        </p:spPr>
        <p:txBody>
          <a:bodyPr lIns="91425" tIns="45700" rIns="91425" bIns="45700" anchor="ctr" anchorCtr="0">
            <a:noAutofit/>
          </a:bodyPr>
          <a:lstStyle/>
          <a:p>
            <a:pPr algn="r" eaLnBrk="1" fontAlgn="auto" hangingPunct="1">
              <a:spcBef>
                <a:spcPts val="0"/>
              </a:spcBef>
              <a:spcAft>
                <a:spcPts val="0"/>
              </a:spcAft>
              <a:buSzPct val="25000"/>
            </a:pPr>
            <a:fld id="{00000000-1234-1234-1234-123412341234}" type="slidenum">
              <a:rPr lang="en" sz="1200" kern="0">
                <a:solidFill>
                  <a:srgbClr val="888888"/>
                </a:solidFill>
                <a:latin typeface="Calibri"/>
                <a:ea typeface="Calibri"/>
                <a:cs typeface="Calibri"/>
                <a:sym typeface="Calibri"/>
              </a:rPr>
              <a:pPr algn="r" eaLnBrk="1" fontAlgn="auto" hangingPunct="1">
                <a:spcBef>
                  <a:spcPts val="0"/>
                </a:spcBef>
                <a:spcAft>
                  <a:spcPts val="0"/>
                </a:spcAft>
                <a:buSzPct val="25000"/>
              </a:pPr>
              <a:t>‹#›</a:t>
            </a:fld>
            <a:endParaRPr lang="en" sz="1200" kern="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252319527"/>
      </p:ext>
    </p:extLst>
  </p:cSld>
  <p:clrMap bg1="lt1" tx1="dk1" bg2="dk2" tx2="lt2" accent1="accent1" accent2="accent2" accent3="accent3" accent4="accent4" accent5="accent5" accent6="accent6" hlink="hlink" folHlink="folHlink"/>
  <p:sldLayoutIdLst>
    <p:sldLayoutId id="2147484281" r:id="rId1"/>
    <p:sldLayoutId id="2147484282" r:id="rId2"/>
    <p:sldLayoutId id="2147484283" r:id="rId3"/>
    <p:sldLayoutId id="2147484284" r:id="rId4"/>
    <p:sldLayoutId id="2147484285" r:id="rId5"/>
    <p:sldLayoutId id="2147484286" r:id="rId6"/>
    <p:sldLayoutId id="2147484287" r:id="rId7"/>
    <p:sldLayoutId id="2147484288" r:id="rId8"/>
    <p:sldLayoutId id="2147484289" r:id="rId9"/>
    <p:sldLayoutId id="2147484290" r:id="rId10"/>
    <p:sldLayoutId id="2147484291"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247C4C40-2D26-FC49-A555-B70FF7C8E326}" type="datetimeFigureOut">
              <a:rPr lang="en-US" smtClean="0">
                <a:solidFill>
                  <a:prstClr val="black">
                    <a:tint val="75000"/>
                  </a:prstClr>
                </a:solidFill>
                <a:latin typeface="Calibri"/>
              </a:rPr>
              <a:pPr defTabSz="457200" eaLnBrk="1" fontAlgn="auto" hangingPunct="1">
                <a:spcBef>
                  <a:spcPts val="0"/>
                </a:spcBef>
                <a:spcAft>
                  <a:spcPts val="0"/>
                </a:spcAft>
              </a:pPr>
              <a:t>8/9/16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0BE6EA54-4D59-204E-BF55-147BDFBD409A}" type="slidenum">
              <a:rPr lang="en-US" smtClean="0">
                <a:solidFill>
                  <a:prstClr val="black">
                    <a:tint val="75000"/>
                  </a:prstClr>
                </a:solidFill>
                <a:latin typeface="Calibri"/>
              </a:rPr>
              <a:pPr defTabSz="45720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48475227"/>
      </p:ext>
    </p:extLst>
  </p:cSld>
  <p:clrMap bg1="lt1" tx1="dk1" bg2="lt2" tx2="dk2" accent1="accent1" accent2="accent2" accent3="accent3" accent4="accent4" accent5="accent5" accent6="accent6" hlink="hlink" folHlink="folHlink"/>
  <p:sldLayoutIdLst>
    <p:sldLayoutId id="2147484293" r:id="rId1"/>
    <p:sldLayoutId id="2147484294" r:id="rId2"/>
    <p:sldLayoutId id="2147484295" r:id="rId3"/>
    <p:sldLayoutId id="2147484296" r:id="rId4"/>
    <p:sldLayoutId id="2147484297" r:id="rId5"/>
    <p:sldLayoutId id="2147484298" r:id="rId6"/>
    <p:sldLayoutId id="2147484299" r:id="rId7"/>
    <p:sldLayoutId id="2147484300" r:id="rId8"/>
    <p:sldLayoutId id="2147484301" r:id="rId9"/>
    <p:sldLayoutId id="2147484302" r:id="rId10"/>
    <p:sldLayoutId id="214748430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latin typeface="Georgia"/>
            </a:endParaRPr>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latin typeface="Georgia"/>
            </a:endParaRPr>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dirty="0">
              <a:solidFill>
                <a:prstClr val="white"/>
              </a:solidFill>
              <a:latin typeface="Georgia"/>
            </a:endParaRPr>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dirty="0">
              <a:solidFill>
                <a:prstClr val="white"/>
              </a:solidFill>
              <a:latin typeface="Georgia"/>
            </a:endParaRPr>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latin typeface="Georgia"/>
            </a:endParaRPr>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latin typeface="Georgia"/>
            </a:endParaRPr>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latin typeface="Georgia"/>
            </a:endParaRPr>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dirty="0">
              <a:solidFill>
                <a:prstClr val="white"/>
              </a:solidFill>
              <a:latin typeface="Georgia"/>
            </a:endParaRPr>
          </a:p>
        </p:txBody>
      </p:sp>
      <p:sp>
        <p:nvSpPr>
          <p:cNvPr id="22" name="Title Placeholder 21"/>
          <p:cNvSpPr>
            <a:spLocks noGrp="1"/>
          </p:cNvSpPr>
          <p:nvPr>
            <p:ph type="title"/>
          </p:nvPr>
        </p:nvSpPr>
        <p:spPr>
          <a:xfrm>
            <a:off x="0" y="0"/>
            <a:ext cx="9144000" cy="685800"/>
          </a:xfrm>
          <a:prstGeom prst="rect">
            <a:avLst/>
          </a:prstGeom>
        </p:spPr>
        <p:txBody>
          <a:bodyPr vert="horz" anchor="ctr">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pic>
        <p:nvPicPr>
          <p:cNvPr id="20" name="Picture 19"/>
          <p:cNvPicPr>
            <a:picLocks noChangeAspect="1"/>
          </p:cNvPicPr>
          <p:nvPr/>
        </p:nvPicPr>
        <p:blipFill>
          <a:blip r:embed="rId13"/>
          <a:stretch>
            <a:fillRect/>
          </a:stretch>
        </p:blipFill>
        <p:spPr>
          <a:xfrm>
            <a:off x="8305800" y="112128"/>
            <a:ext cx="728441" cy="497472"/>
          </a:xfrm>
          <a:prstGeom prst="rect">
            <a:avLst/>
          </a:prstGeom>
        </p:spPr>
      </p:pic>
      <p:pic>
        <p:nvPicPr>
          <p:cNvPr id="21" name="Picture 20"/>
          <p:cNvPicPr>
            <a:picLocks/>
          </p:cNvPicPr>
          <p:nvPr/>
        </p:nvPicPr>
        <p:blipFill>
          <a:blip r:embed="rId14" cstate="screen">
            <a:extLst>
              <a:ext uri="{28A0092B-C50C-407E-A947-70E740481C1C}">
                <a14:useLocalDpi xmlns:a14="http://schemas.microsoft.com/office/drawing/2010/main"/>
              </a:ext>
            </a:extLst>
          </a:blip>
          <a:srcRect r="-961"/>
          <a:stretch>
            <a:fillRect/>
          </a:stretch>
        </p:blipFill>
        <p:spPr bwMode="auto">
          <a:xfrm>
            <a:off x="0" y="685800"/>
            <a:ext cx="9144000" cy="79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7411932"/>
      </p:ext>
    </p:extLst>
  </p:cSld>
  <p:clrMap bg1="lt1" tx1="dk1" bg2="lt2" tx2="dk2" accent1="accent1" accent2="accent2" accent3="accent3" accent4="accent4" accent5="accent5" accent6="accent6" hlink="hlink" folHlink="folHlink"/>
  <p:sldLayoutIdLst>
    <p:sldLayoutId id="2147484305" r:id="rId1"/>
    <p:sldLayoutId id="2147484306" r:id="rId2"/>
    <p:sldLayoutId id="2147484307" r:id="rId3"/>
    <p:sldLayoutId id="2147484308" r:id="rId4"/>
    <p:sldLayoutId id="2147484309" r:id="rId5"/>
    <p:sldLayoutId id="2147484310" r:id="rId6"/>
    <p:sldLayoutId id="2147484311" r:id="rId7"/>
    <p:sldLayoutId id="2147484312" r:id="rId8"/>
    <p:sldLayoutId id="2147484313" r:id="rId9"/>
    <p:sldLayoutId id="2147484314" r:id="rId10"/>
    <p:sldLayoutId id="2147484315" r:id="rId11"/>
  </p:sldLayoutIdLst>
  <p:hf hdr="0" ftr="0" dt="0"/>
  <p:txStyles>
    <p:titleStyle>
      <a:lvl1pPr algn="l" rtl="0" eaLnBrk="1" latinLnBrk="0" hangingPunct="1">
        <a:spcBef>
          <a:spcPct val="0"/>
        </a:spcBef>
        <a:buNone/>
        <a:defRPr kumimoji="0" sz="36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4"/>
          <p:cNvGrpSpPr>
            <a:grpSpLocks/>
          </p:cNvGrpSpPr>
          <p:nvPr/>
        </p:nvGrpSpPr>
        <p:grpSpPr bwMode="auto">
          <a:xfrm>
            <a:off x="17463" y="53976"/>
            <a:ext cx="1752600" cy="1143000"/>
            <a:chOff x="0" y="48"/>
            <a:chExt cx="1104" cy="720"/>
          </a:xfrm>
        </p:grpSpPr>
        <p:grpSp>
          <p:nvGrpSpPr>
            <p:cNvPr id="3" name="Group 12"/>
            <p:cNvGrpSpPr>
              <a:grpSpLocks/>
            </p:cNvGrpSpPr>
            <p:nvPr userDrawn="1"/>
          </p:nvGrpSpPr>
          <p:grpSpPr bwMode="auto">
            <a:xfrm>
              <a:off x="0" y="48"/>
              <a:ext cx="1104" cy="720"/>
              <a:chOff x="0" y="0"/>
              <a:chExt cx="1104" cy="720"/>
            </a:xfrm>
          </p:grpSpPr>
          <p:grpSp>
            <p:nvGrpSpPr>
              <p:cNvPr id="4" name="Group 6"/>
              <p:cNvGrpSpPr>
                <a:grpSpLocks/>
              </p:cNvGrpSpPr>
              <p:nvPr userDrawn="1"/>
            </p:nvGrpSpPr>
            <p:grpSpPr bwMode="auto">
              <a:xfrm>
                <a:off x="0" y="0"/>
                <a:ext cx="1104" cy="720"/>
                <a:chOff x="1344" y="1776"/>
                <a:chExt cx="3408" cy="1392"/>
              </a:xfrm>
            </p:grpSpPr>
            <p:pic>
              <p:nvPicPr>
                <p:cNvPr id="120836" name="Picture 4"/>
                <p:cNvPicPr>
                  <a:picLocks noChangeAspect="1" noChangeArrowheads="1"/>
                </p:cNvPicPr>
                <p:nvPr userDrawn="1"/>
              </p:nvPicPr>
              <p:blipFill>
                <a:blip r:embed="rId15" cstate="screen"/>
                <a:srcRect l="16667" t="28572" r="13725" b="25397"/>
                <a:stretch>
                  <a:fillRect/>
                </a:stretch>
              </p:blipFill>
              <p:spPr bwMode="auto">
                <a:xfrm>
                  <a:off x="1344" y="1776"/>
                  <a:ext cx="3408" cy="1392"/>
                </a:xfrm>
                <a:prstGeom prst="rect">
                  <a:avLst/>
                </a:prstGeom>
                <a:noFill/>
                <a:ln w="9525">
                  <a:noFill/>
                  <a:miter lim="800000"/>
                  <a:headEnd/>
                  <a:tailEnd/>
                </a:ln>
                <a:effectLst/>
              </p:spPr>
            </p:pic>
            <p:sp>
              <p:nvSpPr>
                <p:cNvPr id="120837" name="Rectangle 5"/>
                <p:cNvSpPr>
                  <a:spLocks noChangeArrowheads="1"/>
                </p:cNvSpPr>
                <p:nvPr userDrawn="1"/>
              </p:nvSpPr>
              <p:spPr bwMode="auto">
                <a:xfrm>
                  <a:off x="3120" y="1920"/>
                  <a:ext cx="1296" cy="384"/>
                </a:xfrm>
                <a:prstGeom prst="rect">
                  <a:avLst/>
                </a:prstGeom>
                <a:solidFill>
                  <a:schemeClr val="bg1"/>
                </a:solidFill>
                <a:ln w="9525">
                  <a:noFill/>
                  <a:miter lim="800000"/>
                  <a:headEnd/>
                  <a:tailEnd/>
                </a:ln>
                <a:effectLst/>
              </p:spPr>
              <p:txBody>
                <a:bodyPr wrap="none" anchor="ctr"/>
                <a:lstStyle/>
                <a:p>
                  <a:pPr>
                    <a:lnSpc>
                      <a:spcPct val="120000"/>
                    </a:lnSpc>
                  </a:pPr>
                  <a:endParaRPr lang="en-US" sz="2000" dirty="0">
                    <a:solidFill>
                      <a:srgbClr val="000000"/>
                    </a:solidFill>
                    <a:latin typeface="Gill Sans MT"/>
                  </a:endParaRPr>
                </a:p>
              </p:txBody>
            </p:sp>
          </p:grpSp>
          <p:sp>
            <p:nvSpPr>
              <p:cNvPr id="120842" name="Freeform 10"/>
              <p:cNvSpPr>
                <a:spLocks/>
              </p:cNvSpPr>
              <p:nvPr userDrawn="1"/>
            </p:nvSpPr>
            <p:spPr bwMode="auto">
              <a:xfrm>
                <a:off x="14" y="96"/>
                <a:ext cx="536" cy="417"/>
              </a:xfrm>
              <a:custGeom>
                <a:avLst/>
                <a:gdLst/>
                <a:ahLst/>
                <a:cxnLst>
                  <a:cxn ang="0">
                    <a:pos x="16" y="21"/>
                  </a:cxn>
                  <a:cxn ang="0">
                    <a:pos x="38" y="3"/>
                  </a:cxn>
                  <a:cxn ang="0">
                    <a:pos x="100" y="20"/>
                  </a:cxn>
                  <a:cxn ang="0">
                    <a:pos x="129" y="14"/>
                  </a:cxn>
                  <a:cxn ang="0">
                    <a:pos x="153" y="0"/>
                  </a:cxn>
                  <a:cxn ang="0">
                    <a:pos x="155" y="3"/>
                  </a:cxn>
                  <a:cxn ang="0">
                    <a:pos x="158" y="5"/>
                  </a:cxn>
                  <a:cxn ang="0">
                    <a:pos x="171" y="31"/>
                  </a:cxn>
                  <a:cxn ang="0">
                    <a:pos x="177" y="42"/>
                  </a:cxn>
                  <a:cxn ang="0">
                    <a:pos x="183" y="50"/>
                  </a:cxn>
                  <a:cxn ang="0">
                    <a:pos x="185" y="57"/>
                  </a:cxn>
                  <a:cxn ang="0">
                    <a:pos x="194" y="63"/>
                  </a:cxn>
                  <a:cxn ang="0">
                    <a:pos x="207" y="80"/>
                  </a:cxn>
                  <a:cxn ang="0">
                    <a:pos x="218" y="89"/>
                  </a:cxn>
                  <a:cxn ang="0">
                    <a:pos x="236" y="108"/>
                  </a:cxn>
                  <a:cxn ang="0">
                    <a:pos x="248" y="115"/>
                  </a:cxn>
                  <a:cxn ang="0">
                    <a:pos x="266" y="140"/>
                  </a:cxn>
                  <a:cxn ang="0">
                    <a:pos x="278" y="151"/>
                  </a:cxn>
                  <a:cxn ang="0">
                    <a:pos x="290" y="167"/>
                  </a:cxn>
                  <a:cxn ang="0">
                    <a:pos x="296" y="171"/>
                  </a:cxn>
                  <a:cxn ang="0">
                    <a:pos x="320" y="194"/>
                  </a:cxn>
                  <a:cxn ang="0">
                    <a:pos x="333" y="210"/>
                  </a:cxn>
                  <a:cxn ang="0">
                    <a:pos x="351" y="228"/>
                  </a:cxn>
                  <a:cxn ang="0">
                    <a:pos x="362" y="242"/>
                  </a:cxn>
                  <a:cxn ang="0">
                    <a:pos x="371" y="260"/>
                  </a:cxn>
                  <a:cxn ang="0">
                    <a:pos x="381" y="277"/>
                  </a:cxn>
                  <a:cxn ang="0">
                    <a:pos x="392" y="287"/>
                  </a:cxn>
                  <a:cxn ang="0">
                    <a:pos x="399" y="295"/>
                  </a:cxn>
                  <a:cxn ang="0">
                    <a:pos x="410" y="309"/>
                  </a:cxn>
                  <a:cxn ang="0">
                    <a:pos x="446" y="344"/>
                  </a:cxn>
                  <a:cxn ang="0">
                    <a:pos x="471" y="363"/>
                  </a:cxn>
                  <a:cxn ang="0">
                    <a:pos x="485" y="374"/>
                  </a:cxn>
                  <a:cxn ang="0">
                    <a:pos x="494" y="379"/>
                  </a:cxn>
                  <a:cxn ang="0">
                    <a:pos x="506" y="387"/>
                  </a:cxn>
                  <a:cxn ang="0">
                    <a:pos x="518" y="393"/>
                  </a:cxn>
                  <a:cxn ang="0">
                    <a:pos x="525" y="402"/>
                  </a:cxn>
                  <a:cxn ang="0">
                    <a:pos x="530" y="409"/>
                  </a:cxn>
                  <a:cxn ang="0">
                    <a:pos x="536" y="413"/>
                  </a:cxn>
                  <a:cxn ang="0">
                    <a:pos x="519" y="413"/>
                  </a:cxn>
                  <a:cxn ang="0">
                    <a:pos x="498" y="402"/>
                  </a:cxn>
                  <a:cxn ang="0">
                    <a:pos x="483" y="395"/>
                  </a:cxn>
                  <a:cxn ang="0">
                    <a:pos x="464" y="387"/>
                  </a:cxn>
                  <a:cxn ang="0">
                    <a:pos x="455" y="384"/>
                  </a:cxn>
                  <a:cxn ang="0">
                    <a:pos x="426" y="372"/>
                  </a:cxn>
                  <a:cxn ang="0">
                    <a:pos x="414" y="366"/>
                  </a:cxn>
                  <a:cxn ang="0">
                    <a:pos x="388" y="361"/>
                  </a:cxn>
                  <a:cxn ang="0">
                    <a:pos x="360" y="355"/>
                  </a:cxn>
                  <a:cxn ang="0">
                    <a:pos x="346" y="353"/>
                  </a:cxn>
                  <a:cxn ang="0">
                    <a:pos x="272" y="345"/>
                  </a:cxn>
                  <a:cxn ang="0">
                    <a:pos x="191" y="336"/>
                  </a:cxn>
                  <a:cxn ang="0">
                    <a:pos x="134" y="330"/>
                  </a:cxn>
                  <a:cxn ang="0">
                    <a:pos x="96" y="325"/>
                  </a:cxn>
                  <a:cxn ang="0">
                    <a:pos x="48" y="320"/>
                  </a:cxn>
                  <a:cxn ang="0">
                    <a:pos x="10" y="318"/>
                  </a:cxn>
                  <a:cxn ang="0">
                    <a:pos x="9" y="306"/>
                  </a:cxn>
                  <a:cxn ang="0">
                    <a:pos x="0" y="282"/>
                  </a:cxn>
                  <a:cxn ang="0">
                    <a:pos x="8" y="259"/>
                  </a:cxn>
                  <a:cxn ang="0">
                    <a:pos x="15" y="126"/>
                  </a:cxn>
                  <a:cxn ang="0">
                    <a:pos x="16" y="45"/>
                  </a:cxn>
                  <a:cxn ang="0">
                    <a:pos x="16" y="21"/>
                  </a:cxn>
                </a:cxnLst>
                <a:rect l="0" t="0" r="r" b="b"/>
                <a:pathLst>
                  <a:path w="536" h="417">
                    <a:moveTo>
                      <a:pt x="16" y="21"/>
                    </a:moveTo>
                    <a:cubicBezTo>
                      <a:pt x="20" y="9"/>
                      <a:pt x="28" y="7"/>
                      <a:pt x="38" y="3"/>
                    </a:cubicBezTo>
                    <a:cubicBezTo>
                      <a:pt x="61" y="6"/>
                      <a:pt x="76" y="18"/>
                      <a:pt x="100" y="20"/>
                    </a:cubicBezTo>
                    <a:cubicBezTo>
                      <a:pt x="119" y="19"/>
                      <a:pt x="115" y="16"/>
                      <a:pt x="129" y="14"/>
                    </a:cubicBezTo>
                    <a:cubicBezTo>
                      <a:pt x="139" y="11"/>
                      <a:pt x="145" y="6"/>
                      <a:pt x="153" y="0"/>
                    </a:cubicBezTo>
                    <a:cubicBezTo>
                      <a:pt x="154" y="1"/>
                      <a:pt x="154" y="2"/>
                      <a:pt x="155" y="3"/>
                    </a:cubicBezTo>
                    <a:cubicBezTo>
                      <a:pt x="156" y="4"/>
                      <a:pt x="157" y="4"/>
                      <a:pt x="158" y="5"/>
                    </a:cubicBezTo>
                    <a:cubicBezTo>
                      <a:pt x="164" y="13"/>
                      <a:pt x="163" y="25"/>
                      <a:pt x="171" y="31"/>
                    </a:cubicBezTo>
                    <a:cubicBezTo>
                      <a:pt x="172" y="36"/>
                      <a:pt x="172" y="40"/>
                      <a:pt x="177" y="42"/>
                    </a:cubicBezTo>
                    <a:cubicBezTo>
                      <a:pt x="179" y="46"/>
                      <a:pt x="179" y="48"/>
                      <a:pt x="183" y="50"/>
                    </a:cubicBezTo>
                    <a:lnTo>
                      <a:pt x="185" y="57"/>
                    </a:lnTo>
                    <a:cubicBezTo>
                      <a:pt x="188" y="60"/>
                      <a:pt x="194" y="63"/>
                      <a:pt x="194" y="63"/>
                    </a:cubicBezTo>
                    <a:cubicBezTo>
                      <a:pt x="196" y="69"/>
                      <a:pt x="202" y="76"/>
                      <a:pt x="207" y="80"/>
                    </a:cubicBezTo>
                    <a:cubicBezTo>
                      <a:pt x="209" y="84"/>
                      <a:pt x="214" y="86"/>
                      <a:pt x="218" y="89"/>
                    </a:cubicBezTo>
                    <a:cubicBezTo>
                      <a:pt x="223" y="96"/>
                      <a:pt x="227" y="106"/>
                      <a:pt x="236" y="108"/>
                    </a:cubicBezTo>
                    <a:cubicBezTo>
                      <a:pt x="240" y="111"/>
                      <a:pt x="244" y="114"/>
                      <a:pt x="248" y="115"/>
                    </a:cubicBezTo>
                    <a:cubicBezTo>
                      <a:pt x="250" y="124"/>
                      <a:pt x="257" y="137"/>
                      <a:pt x="266" y="140"/>
                    </a:cubicBezTo>
                    <a:cubicBezTo>
                      <a:pt x="269" y="144"/>
                      <a:pt x="274" y="149"/>
                      <a:pt x="278" y="151"/>
                    </a:cubicBezTo>
                    <a:cubicBezTo>
                      <a:pt x="282" y="157"/>
                      <a:pt x="286" y="161"/>
                      <a:pt x="290" y="167"/>
                    </a:cubicBezTo>
                    <a:cubicBezTo>
                      <a:pt x="291" y="169"/>
                      <a:pt x="296" y="171"/>
                      <a:pt x="296" y="171"/>
                    </a:cubicBezTo>
                    <a:cubicBezTo>
                      <a:pt x="299" y="176"/>
                      <a:pt x="315" y="192"/>
                      <a:pt x="320" y="194"/>
                    </a:cubicBezTo>
                    <a:cubicBezTo>
                      <a:pt x="322" y="200"/>
                      <a:pt x="327" y="208"/>
                      <a:pt x="333" y="210"/>
                    </a:cubicBezTo>
                    <a:cubicBezTo>
                      <a:pt x="336" y="215"/>
                      <a:pt x="345" y="226"/>
                      <a:pt x="351" y="228"/>
                    </a:cubicBezTo>
                    <a:cubicBezTo>
                      <a:pt x="354" y="232"/>
                      <a:pt x="358" y="239"/>
                      <a:pt x="362" y="242"/>
                    </a:cubicBezTo>
                    <a:cubicBezTo>
                      <a:pt x="364" y="249"/>
                      <a:pt x="365" y="256"/>
                      <a:pt x="371" y="260"/>
                    </a:cubicBezTo>
                    <a:cubicBezTo>
                      <a:pt x="373" y="265"/>
                      <a:pt x="377" y="274"/>
                      <a:pt x="381" y="277"/>
                    </a:cubicBezTo>
                    <a:cubicBezTo>
                      <a:pt x="382" y="282"/>
                      <a:pt x="392" y="287"/>
                      <a:pt x="392" y="287"/>
                    </a:cubicBezTo>
                    <a:cubicBezTo>
                      <a:pt x="397" y="294"/>
                      <a:pt x="394" y="292"/>
                      <a:pt x="399" y="295"/>
                    </a:cubicBezTo>
                    <a:cubicBezTo>
                      <a:pt x="401" y="301"/>
                      <a:pt x="404" y="307"/>
                      <a:pt x="410" y="309"/>
                    </a:cubicBezTo>
                    <a:cubicBezTo>
                      <a:pt x="421" y="320"/>
                      <a:pt x="430" y="339"/>
                      <a:pt x="446" y="344"/>
                    </a:cubicBezTo>
                    <a:cubicBezTo>
                      <a:pt x="452" y="353"/>
                      <a:pt x="460" y="359"/>
                      <a:pt x="471" y="363"/>
                    </a:cubicBezTo>
                    <a:cubicBezTo>
                      <a:pt x="474" y="367"/>
                      <a:pt x="480" y="371"/>
                      <a:pt x="485" y="374"/>
                    </a:cubicBezTo>
                    <a:cubicBezTo>
                      <a:pt x="488" y="376"/>
                      <a:pt x="494" y="379"/>
                      <a:pt x="494" y="379"/>
                    </a:cubicBezTo>
                    <a:cubicBezTo>
                      <a:pt x="496" y="383"/>
                      <a:pt x="506" y="387"/>
                      <a:pt x="506" y="387"/>
                    </a:cubicBezTo>
                    <a:cubicBezTo>
                      <a:pt x="509" y="390"/>
                      <a:pt x="518" y="393"/>
                      <a:pt x="518" y="393"/>
                    </a:cubicBezTo>
                    <a:cubicBezTo>
                      <a:pt x="523" y="400"/>
                      <a:pt x="520" y="397"/>
                      <a:pt x="525" y="402"/>
                    </a:cubicBezTo>
                    <a:cubicBezTo>
                      <a:pt x="528" y="412"/>
                      <a:pt x="525" y="406"/>
                      <a:pt x="530" y="409"/>
                    </a:cubicBezTo>
                    <a:cubicBezTo>
                      <a:pt x="532" y="410"/>
                      <a:pt x="536" y="413"/>
                      <a:pt x="536" y="413"/>
                    </a:cubicBezTo>
                    <a:cubicBezTo>
                      <a:pt x="531" y="417"/>
                      <a:pt x="525" y="415"/>
                      <a:pt x="519" y="413"/>
                    </a:cubicBezTo>
                    <a:cubicBezTo>
                      <a:pt x="517" y="407"/>
                      <a:pt x="503" y="406"/>
                      <a:pt x="498" y="402"/>
                    </a:cubicBezTo>
                    <a:cubicBezTo>
                      <a:pt x="495" y="397"/>
                      <a:pt x="488" y="396"/>
                      <a:pt x="483" y="395"/>
                    </a:cubicBezTo>
                    <a:cubicBezTo>
                      <a:pt x="477" y="392"/>
                      <a:pt x="470" y="390"/>
                      <a:pt x="464" y="387"/>
                    </a:cubicBezTo>
                    <a:cubicBezTo>
                      <a:pt x="461" y="386"/>
                      <a:pt x="455" y="384"/>
                      <a:pt x="455" y="384"/>
                    </a:cubicBezTo>
                    <a:cubicBezTo>
                      <a:pt x="450" y="376"/>
                      <a:pt x="434" y="374"/>
                      <a:pt x="426" y="372"/>
                    </a:cubicBezTo>
                    <a:cubicBezTo>
                      <a:pt x="422" y="371"/>
                      <a:pt x="418" y="368"/>
                      <a:pt x="414" y="366"/>
                    </a:cubicBezTo>
                    <a:cubicBezTo>
                      <a:pt x="406" y="362"/>
                      <a:pt x="396" y="362"/>
                      <a:pt x="388" y="361"/>
                    </a:cubicBezTo>
                    <a:cubicBezTo>
                      <a:pt x="379" y="359"/>
                      <a:pt x="370" y="356"/>
                      <a:pt x="360" y="355"/>
                    </a:cubicBezTo>
                    <a:cubicBezTo>
                      <a:pt x="355" y="354"/>
                      <a:pt x="346" y="353"/>
                      <a:pt x="346" y="353"/>
                    </a:cubicBezTo>
                    <a:cubicBezTo>
                      <a:pt x="323" y="345"/>
                      <a:pt x="296" y="347"/>
                      <a:pt x="272" y="345"/>
                    </a:cubicBezTo>
                    <a:cubicBezTo>
                      <a:pt x="245" y="336"/>
                      <a:pt x="220" y="337"/>
                      <a:pt x="191" y="336"/>
                    </a:cubicBezTo>
                    <a:cubicBezTo>
                      <a:pt x="172" y="334"/>
                      <a:pt x="153" y="333"/>
                      <a:pt x="134" y="330"/>
                    </a:cubicBezTo>
                    <a:cubicBezTo>
                      <a:pt x="120" y="325"/>
                      <a:pt x="113" y="326"/>
                      <a:pt x="96" y="325"/>
                    </a:cubicBezTo>
                    <a:cubicBezTo>
                      <a:pt x="80" y="323"/>
                      <a:pt x="64" y="322"/>
                      <a:pt x="48" y="320"/>
                    </a:cubicBezTo>
                    <a:cubicBezTo>
                      <a:pt x="36" y="316"/>
                      <a:pt x="22" y="322"/>
                      <a:pt x="10" y="318"/>
                    </a:cubicBezTo>
                    <a:cubicBezTo>
                      <a:pt x="6" y="317"/>
                      <a:pt x="10" y="310"/>
                      <a:pt x="9" y="306"/>
                    </a:cubicBezTo>
                    <a:cubicBezTo>
                      <a:pt x="8" y="299"/>
                      <a:pt x="4" y="288"/>
                      <a:pt x="0" y="282"/>
                    </a:cubicBezTo>
                    <a:cubicBezTo>
                      <a:pt x="2" y="274"/>
                      <a:pt x="6" y="267"/>
                      <a:pt x="8" y="259"/>
                    </a:cubicBezTo>
                    <a:cubicBezTo>
                      <a:pt x="9" y="215"/>
                      <a:pt x="8" y="170"/>
                      <a:pt x="15" y="126"/>
                    </a:cubicBezTo>
                    <a:cubicBezTo>
                      <a:pt x="15" y="99"/>
                      <a:pt x="16" y="72"/>
                      <a:pt x="16" y="45"/>
                    </a:cubicBezTo>
                    <a:cubicBezTo>
                      <a:pt x="16" y="20"/>
                      <a:pt x="11" y="11"/>
                      <a:pt x="16" y="21"/>
                    </a:cubicBezTo>
                    <a:close/>
                  </a:path>
                </a:pathLst>
              </a:custGeom>
              <a:gradFill rotWithShape="1">
                <a:gsLst>
                  <a:gs pos="0">
                    <a:srgbClr val="996600"/>
                  </a:gs>
                  <a:gs pos="100000">
                    <a:srgbClr val="996600">
                      <a:gamma/>
                      <a:shade val="46275"/>
                      <a:invGamma/>
                      <a:alpha val="0"/>
                    </a:srgbClr>
                  </a:gs>
                </a:gsLst>
                <a:lin ang="5400000" scaled="1"/>
              </a:gradFill>
              <a:ln w="6350" cmpd="sng">
                <a:solidFill>
                  <a:schemeClr val="tx1"/>
                </a:solidFill>
                <a:round/>
                <a:headEnd/>
                <a:tailEnd/>
              </a:ln>
              <a:effectLst/>
            </p:spPr>
            <p:txBody>
              <a:bodyPr/>
              <a:lstStyle/>
              <a:p>
                <a:pPr>
                  <a:lnSpc>
                    <a:spcPct val="120000"/>
                  </a:lnSpc>
                </a:pPr>
                <a:endParaRPr lang="en-US" sz="2000" dirty="0">
                  <a:solidFill>
                    <a:srgbClr val="000000"/>
                  </a:solidFill>
                  <a:latin typeface="Gill Sans MT"/>
                </a:endParaRPr>
              </a:p>
            </p:txBody>
          </p:sp>
          <p:sp>
            <p:nvSpPr>
              <p:cNvPr id="120843" name="Freeform 11"/>
              <p:cNvSpPr>
                <a:spLocks/>
              </p:cNvSpPr>
              <p:nvPr userDrawn="1"/>
            </p:nvSpPr>
            <p:spPr bwMode="auto">
              <a:xfrm>
                <a:off x="735" y="541"/>
                <a:ext cx="141" cy="50"/>
              </a:xfrm>
              <a:custGeom>
                <a:avLst/>
                <a:gdLst/>
                <a:ahLst/>
                <a:cxnLst>
                  <a:cxn ang="0">
                    <a:pos x="4" y="6"/>
                  </a:cxn>
                  <a:cxn ang="0">
                    <a:pos x="22" y="0"/>
                  </a:cxn>
                  <a:cxn ang="0">
                    <a:pos x="62" y="6"/>
                  </a:cxn>
                  <a:cxn ang="0">
                    <a:pos x="79" y="12"/>
                  </a:cxn>
                  <a:cxn ang="0">
                    <a:pos x="95" y="19"/>
                  </a:cxn>
                  <a:cxn ang="0">
                    <a:pos x="130" y="37"/>
                  </a:cxn>
                  <a:cxn ang="0">
                    <a:pos x="141" y="43"/>
                  </a:cxn>
                  <a:cxn ang="0">
                    <a:pos x="97" y="39"/>
                  </a:cxn>
                  <a:cxn ang="0">
                    <a:pos x="91" y="35"/>
                  </a:cxn>
                  <a:cxn ang="0">
                    <a:pos x="46" y="22"/>
                  </a:cxn>
                  <a:cxn ang="0">
                    <a:pos x="7" y="9"/>
                  </a:cxn>
                  <a:cxn ang="0">
                    <a:pos x="4" y="6"/>
                  </a:cxn>
                </a:cxnLst>
                <a:rect l="0" t="0" r="r" b="b"/>
                <a:pathLst>
                  <a:path w="141" h="50">
                    <a:moveTo>
                      <a:pt x="4" y="6"/>
                    </a:moveTo>
                    <a:cubicBezTo>
                      <a:pt x="10" y="4"/>
                      <a:pt x="16" y="1"/>
                      <a:pt x="22" y="0"/>
                    </a:cubicBezTo>
                    <a:cubicBezTo>
                      <a:pt x="39" y="1"/>
                      <a:pt x="48" y="1"/>
                      <a:pt x="62" y="6"/>
                    </a:cubicBezTo>
                    <a:cubicBezTo>
                      <a:pt x="68" y="8"/>
                      <a:pt x="79" y="12"/>
                      <a:pt x="79" y="12"/>
                    </a:cubicBezTo>
                    <a:cubicBezTo>
                      <a:pt x="83" y="16"/>
                      <a:pt x="89" y="18"/>
                      <a:pt x="95" y="19"/>
                    </a:cubicBezTo>
                    <a:cubicBezTo>
                      <a:pt x="106" y="26"/>
                      <a:pt x="119" y="30"/>
                      <a:pt x="130" y="37"/>
                    </a:cubicBezTo>
                    <a:cubicBezTo>
                      <a:pt x="132" y="42"/>
                      <a:pt x="136" y="42"/>
                      <a:pt x="141" y="43"/>
                    </a:cubicBezTo>
                    <a:cubicBezTo>
                      <a:pt x="127" y="50"/>
                      <a:pt x="110" y="47"/>
                      <a:pt x="97" y="39"/>
                    </a:cubicBezTo>
                    <a:cubicBezTo>
                      <a:pt x="95" y="38"/>
                      <a:pt x="93" y="36"/>
                      <a:pt x="91" y="35"/>
                    </a:cubicBezTo>
                    <a:cubicBezTo>
                      <a:pt x="76" y="30"/>
                      <a:pt x="61" y="26"/>
                      <a:pt x="46" y="22"/>
                    </a:cubicBezTo>
                    <a:cubicBezTo>
                      <a:pt x="33" y="18"/>
                      <a:pt x="21" y="11"/>
                      <a:pt x="7" y="9"/>
                    </a:cubicBezTo>
                    <a:cubicBezTo>
                      <a:pt x="0" y="4"/>
                      <a:pt x="11" y="6"/>
                      <a:pt x="4" y="6"/>
                    </a:cubicBezTo>
                    <a:close/>
                  </a:path>
                </a:pathLst>
              </a:custGeom>
              <a:gradFill rotWithShape="1">
                <a:gsLst>
                  <a:gs pos="0">
                    <a:srgbClr val="996600"/>
                  </a:gs>
                  <a:gs pos="100000">
                    <a:srgbClr val="996600">
                      <a:gamma/>
                      <a:shade val="46275"/>
                      <a:invGamma/>
                      <a:alpha val="0"/>
                    </a:srgbClr>
                  </a:gs>
                </a:gsLst>
                <a:lin ang="5400000" scaled="1"/>
              </a:gradFill>
              <a:ln w="9525" cmpd="sng">
                <a:solidFill>
                  <a:schemeClr val="tx1"/>
                </a:solidFill>
                <a:round/>
                <a:headEnd/>
                <a:tailEnd/>
              </a:ln>
              <a:effectLst/>
            </p:spPr>
            <p:txBody>
              <a:bodyPr/>
              <a:lstStyle/>
              <a:p>
                <a:pPr>
                  <a:lnSpc>
                    <a:spcPct val="120000"/>
                  </a:lnSpc>
                </a:pPr>
                <a:endParaRPr lang="en-US" sz="2000" dirty="0">
                  <a:solidFill>
                    <a:srgbClr val="000000"/>
                  </a:solidFill>
                  <a:latin typeface="Gill Sans MT"/>
                </a:endParaRPr>
              </a:p>
            </p:txBody>
          </p:sp>
        </p:grpSp>
        <p:sp>
          <p:nvSpPr>
            <p:cNvPr id="120845" name="Rectangle 13"/>
            <p:cNvSpPr>
              <a:spLocks noChangeArrowheads="1"/>
            </p:cNvSpPr>
            <p:nvPr userDrawn="1"/>
          </p:nvSpPr>
          <p:spPr bwMode="auto">
            <a:xfrm>
              <a:off x="432" y="384"/>
              <a:ext cx="192" cy="48"/>
            </a:xfrm>
            <a:prstGeom prst="rect">
              <a:avLst/>
            </a:prstGeom>
            <a:solidFill>
              <a:schemeClr val="bg1"/>
            </a:solidFill>
            <a:ln w="9525">
              <a:noFill/>
              <a:miter lim="800000"/>
              <a:headEnd/>
              <a:tailEnd/>
            </a:ln>
            <a:effectLst/>
          </p:spPr>
          <p:txBody>
            <a:bodyPr wrap="none" anchor="ctr"/>
            <a:lstStyle/>
            <a:p>
              <a:pPr>
                <a:lnSpc>
                  <a:spcPct val="120000"/>
                </a:lnSpc>
              </a:pPr>
              <a:endParaRPr lang="en-US" sz="2000" dirty="0">
                <a:solidFill>
                  <a:srgbClr val="000000"/>
                </a:solidFill>
                <a:latin typeface="Gill Sans MT"/>
              </a:endParaRPr>
            </a:p>
          </p:txBody>
        </p:sp>
      </p:grpSp>
      <p:sp>
        <p:nvSpPr>
          <p:cNvPr id="120834" name="Rectangle 2"/>
          <p:cNvSpPr>
            <a:spLocks noGrp="1" noChangeArrowheads="1"/>
          </p:cNvSpPr>
          <p:nvPr>
            <p:ph type="title"/>
          </p:nvPr>
        </p:nvSpPr>
        <p:spPr bwMode="auto">
          <a:xfrm>
            <a:off x="762000" y="-152400"/>
            <a:ext cx="8153400" cy="1143000"/>
          </a:xfrm>
          <a:prstGeom prst="rect">
            <a:avLst/>
          </a:prstGeom>
          <a:noFill/>
          <a:ln w="9525">
            <a:noFill/>
            <a:miter lim="800000"/>
            <a:headEnd/>
            <a:tailEnd/>
          </a:ln>
          <a:effectLst/>
        </p:spPr>
        <p:txBody>
          <a:bodyPr vert="horz" wrap="square" lIns="91430" tIns="45716" rIns="91430" bIns="45716" numCol="1" anchor="ctr" anchorCtr="0" compatLnSpc="1">
            <a:prstTxWarp prst="textNoShape">
              <a:avLst/>
            </a:prstTxWarp>
          </a:bodyPr>
          <a:lstStyle/>
          <a:p>
            <a:pPr lvl="0"/>
            <a:r>
              <a:rPr lang="en-US" dirty="0" smtClean="0"/>
              <a:t>Click to edit Master title style</a:t>
            </a:r>
          </a:p>
        </p:txBody>
      </p:sp>
      <p:sp>
        <p:nvSpPr>
          <p:cNvPr id="120835" name="Rectangle 3"/>
          <p:cNvSpPr>
            <a:spLocks noGrp="1" noChangeArrowheads="1"/>
          </p:cNvSpPr>
          <p:nvPr>
            <p:ph type="body" idx="1"/>
          </p:nvPr>
        </p:nvSpPr>
        <p:spPr bwMode="auto">
          <a:xfrm>
            <a:off x="685800" y="1524000"/>
            <a:ext cx="7772400" cy="480060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20847" name="Line 15"/>
          <p:cNvSpPr>
            <a:spLocks noChangeShapeType="1"/>
          </p:cNvSpPr>
          <p:nvPr/>
        </p:nvSpPr>
        <p:spPr bwMode="auto">
          <a:xfrm flipV="1">
            <a:off x="1143000" y="822325"/>
            <a:ext cx="7772400" cy="7938"/>
          </a:xfrm>
          <a:prstGeom prst="line">
            <a:avLst/>
          </a:prstGeom>
          <a:noFill/>
          <a:ln w="38100">
            <a:solidFill>
              <a:srgbClr val="CC9900"/>
            </a:solidFill>
            <a:round/>
            <a:headEnd/>
            <a:tailEnd/>
          </a:ln>
          <a:effectLst/>
        </p:spPr>
        <p:txBody>
          <a:bodyPr/>
          <a:lstStyle/>
          <a:p>
            <a:pPr>
              <a:lnSpc>
                <a:spcPct val="120000"/>
              </a:lnSpc>
            </a:pPr>
            <a:endParaRPr lang="en-US" sz="2000" dirty="0">
              <a:solidFill>
                <a:srgbClr val="000000"/>
              </a:solidFill>
              <a:latin typeface="Gill Sans MT"/>
            </a:endParaRPr>
          </a:p>
        </p:txBody>
      </p:sp>
      <p:sp>
        <p:nvSpPr>
          <p:cNvPr id="120848" name="Line 16"/>
          <p:cNvSpPr>
            <a:spLocks noChangeShapeType="1"/>
          </p:cNvSpPr>
          <p:nvPr/>
        </p:nvSpPr>
        <p:spPr bwMode="auto">
          <a:xfrm>
            <a:off x="990600" y="776288"/>
            <a:ext cx="7924800" cy="0"/>
          </a:xfrm>
          <a:prstGeom prst="line">
            <a:avLst/>
          </a:prstGeom>
          <a:noFill/>
          <a:ln w="38100">
            <a:solidFill>
              <a:srgbClr val="6699FF"/>
            </a:solidFill>
            <a:round/>
            <a:headEnd/>
            <a:tailEnd/>
          </a:ln>
          <a:effectLst/>
        </p:spPr>
        <p:txBody>
          <a:bodyPr/>
          <a:lstStyle/>
          <a:p>
            <a:pPr>
              <a:lnSpc>
                <a:spcPct val="120000"/>
              </a:lnSpc>
            </a:pPr>
            <a:endParaRPr lang="en-US" sz="2000" dirty="0">
              <a:solidFill>
                <a:srgbClr val="000000"/>
              </a:solidFill>
              <a:latin typeface="Gill Sans MT"/>
            </a:endParaRPr>
          </a:p>
        </p:txBody>
      </p:sp>
      <p:sp>
        <p:nvSpPr>
          <p:cNvPr id="120849" name="Line 17"/>
          <p:cNvSpPr>
            <a:spLocks noChangeShapeType="1"/>
          </p:cNvSpPr>
          <p:nvPr/>
        </p:nvSpPr>
        <p:spPr bwMode="auto">
          <a:xfrm>
            <a:off x="838200" y="730250"/>
            <a:ext cx="8077200" cy="0"/>
          </a:xfrm>
          <a:prstGeom prst="line">
            <a:avLst/>
          </a:prstGeom>
          <a:noFill/>
          <a:ln w="38100">
            <a:solidFill>
              <a:srgbClr val="008000"/>
            </a:solidFill>
            <a:round/>
            <a:headEnd/>
            <a:tailEnd/>
          </a:ln>
          <a:effectLst/>
        </p:spPr>
        <p:txBody>
          <a:bodyPr/>
          <a:lstStyle/>
          <a:p>
            <a:pPr>
              <a:lnSpc>
                <a:spcPct val="120000"/>
              </a:lnSpc>
            </a:pPr>
            <a:endParaRPr lang="en-US" sz="2000" dirty="0">
              <a:solidFill>
                <a:srgbClr val="000000"/>
              </a:solidFill>
              <a:latin typeface="Gill Sans MT"/>
            </a:endParaRPr>
          </a:p>
        </p:txBody>
      </p:sp>
    </p:spTree>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Lst>
  <p:txStyles>
    <p:titleStyle>
      <a:lvl1pPr algn="ctr" rtl="0" fontAlgn="base">
        <a:spcBef>
          <a:spcPct val="0"/>
        </a:spcBef>
        <a:spcAft>
          <a:spcPct val="0"/>
        </a:spcAft>
        <a:defRPr sz="2400">
          <a:solidFill>
            <a:schemeClr val="tx2"/>
          </a:solidFill>
          <a:latin typeface="Gill Sans MT"/>
          <a:ea typeface="+mj-ea"/>
          <a:cs typeface="+mj-cs"/>
        </a:defRPr>
      </a:lvl1pPr>
      <a:lvl2pPr algn="ctr" rtl="0" fontAlgn="base">
        <a:spcBef>
          <a:spcPct val="0"/>
        </a:spcBef>
        <a:spcAft>
          <a:spcPct val="0"/>
        </a:spcAft>
        <a:defRPr sz="2400">
          <a:solidFill>
            <a:schemeClr val="tx2"/>
          </a:solidFill>
          <a:latin typeface="Arial Rounded MT Bold" pitchFamily="34" charset="0"/>
        </a:defRPr>
      </a:lvl2pPr>
      <a:lvl3pPr algn="ctr" rtl="0" fontAlgn="base">
        <a:spcBef>
          <a:spcPct val="0"/>
        </a:spcBef>
        <a:spcAft>
          <a:spcPct val="0"/>
        </a:spcAft>
        <a:defRPr sz="2400">
          <a:solidFill>
            <a:schemeClr val="tx2"/>
          </a:solidFill>
          <a:latin typeface="Arial Rounded MT Bold" pitchFamily="34" charset="0"/>
        </a:defRPr>
      </a:lvl3pPr>
      <a:lvl4pPr algn="ctr" rtl="0" fontAlgn="base">
        <a:spcBef>
          <a:spcPct val="0"/>
        </a:spcBef>
        <a:spcAft>
          <a:spcPct val="0"/>
        </a:spcAft>
        <a:defRPr sz="2400">
          <a:solidFill>
            <a:schemeClr val="tx2"/>
          </a:solidFill>
          <a:latin typeface="Arial Rounded MT Bold" pitchFamily="34" charset="0"/>
        </a:defRPr>
      </a:lvl4pPr>
      <a:lvl5pPr algn="ctr" rtl="0" fontAlgn="base">
        <a:spcBef>
          <a:spcPct val="0"/>
        </a:spcBef>
        <a:spcAft>
          <a:spcPct val="0"/>
        </a:spcAft>
        <a:defRPr sz="2400">
          <a:solidFill>
            <a:schemeClr val="tx2"/>
          </a:solidFill>
          <a:latin typeface="Arial Rounded MT Bold" pitchFamily="34" charset="0"/>
        </a:defRPr>
      </a:lvl5pPr>
      <a:lvl6pPr marL="457200" algn="ctr" rtl="0" fontAlgn="base">
        <a:spcBef>
          <a:spcPct val="0"/>
        </a:spcBef>
        <a:spcAft>
          <a:spcPct val="0"/>
        </a:spcAft>
        <a:defRPr sz="2400">
          <a:solidFill>
            <a:schemeClr val="tx2"/>
          </a:solidFill>
          <a:latin typeface="Arial Rounded MT Bold" pitchFamily="34" charset="0"/>
        </a:defRPr>
      </a:lvl6pPr>
      <a:lvl7pPr marL="914400" algn="ctr" rtl="0" fontAlgn="base">
        <a:spcBef>
          <a:spcPct val="0"/>
        </a:spcBef>
        <a:spcAft>
          <a:spcPct val="0"/>
        </a:spcAft>
        <a:defRPr sz="2400">
          <a:solidFill>
            <a:schemeClr val="tx2"/>
          </a:solidFill>
          <a:latin typeface="Arial Rounded MT Bold" pitchFamily="34" charset="0"/>
        </a:defRPr>
      </a:lvl7pPr>
      <a:lvl8pPr marL="1371600" algn="ctr" rtl="0" fontAlgn="base">
        <a:spcBef>
          <a:spcPct val="0"/>
        </a:spcBef>
        <a:spcAft>
          <a:spcPct val="0"/>
        </a:spcAft>
        <a:defRPr sz="2400">
          <a:solidFill>
            <a:schemeClr val="tx2"/>
          </a:solidFill>
          <a:latin typeface="Arial Rounded MT Bold" pitchFamily="34" charset="0"/>
        </a:defRPr>
      </a:lvl8pPr>
      <a:lvl9pPr marL="1828800" algn="ctr" rtl="0" fontAlgn="base">
        <a:spcBef>
          <a:spcPct val="0"/>
        </a:spcBef>
        <a:spcAft>
          <a:spcPct val="0"/>
        </a:spcAft>
        <a:defRPr sz="2400">
          <a:solidFill>
            <a:schemeClr val="tx2"/>
          </a:solidFill>
          <a:latin typeface="Arial Rounded MT Bold" pitchFamily="34" charset="0"/>
        </a:defRPr>
      </a:lvl9pPr>
    </p:titleStyle>
    <p:bodyStyle>
      <a:lvl1pPr marL="342900" indent="-342900" algn="l" rtl="0" fontAlgn="base">
        <a:lnSpc>
          <a:spcPct val="115000"/>
        </a:lnSpc>
        <a:spcBef>
          <a:spcPct val="50000"/>
        </a:spcBef>
        <a:spcAft>
          <a:spcPct val="0"/>
        </a:spcAft>
        <a:buChar char="•"/>
        <a:defRPr sz="2000">
          <a:solidFill>
            <a:schemeClr val="tx1"/>
          </a:solidFill>
          <a:latin typeface="Gill Sans MT"/>
          <a:ea typeface="+mn-ea"/>
          <a:cs typeface="+mn-cs"/>
        </a:defRPr>
      </a:lvl1pPr>
      <a:lvl2pPr marL="742950" indent="-285750" algn="l" rtl="0" fontAlgn="base">
        <a:lnSpc>
          <a:spcPct val="115000"/>
        </a:lnSpc>
        <a:spcBef>
          <a:spcPct val="50000"/>
        </a:spcBef>
        <a:spcAft>
          <a:spcPct val="0"/>
        </a:spcAft>
        <a:buChar char="–"/>
        <a:defRPr sz="2000">
          <a:solidFill>
            <a:schemeClr val="accent2"/>
          </a:solidFill>
          <a:latin typeface="Gill Sans MT"/>
        </a:defRPr>
      </a:lvl2pPr>
      <a:lvl3pPr marL="1143000" indent="-228600" algn="l" rtl="0" fontAlgn="base">
        <a:lnSpc>
          <a:spcPct val="115000"/>
        </a:lnSpc>
        <a:spcBef>
          <a:spcPct val="50000"/>
        </a:spcBef>
        <a:spcAft>
          <a:spcPct val="0"/>
        </a:spcAft>
        <a:buChar char="•"/>
        <a:defRPr sz="2000">
          <a:solidFill>
            <a:schemeClr val="tx1"/>
          </a:solidFill>
          <a:latin typeface="Gill Sans MT"/>
        </a:defRPr>
      </a:lvl3pPr>
      <a:lvl4pPr marL="1600200" indent="-228600" algn="l" rtl="0" fontAlgn="base">
        <a:lnSpc>
          <a:spcPct val="115000"/>
        </a:lnSpc>
        <a:spcBef>
          <a:spcPct val="50000"/>
        </a:spcBef>
        <a:spcAft>
          <a:spcPct val="0"/>
        </a:spcAft>
        <a:defRPr>
          <a:solidFill>
            <a:schemeClr val="tx1"/>
          </a:solidFill>
          <a:latin typeface="Gill Sans MT"/>
        </a:defRPr>
      </a:lvl4pPr>
      <a:lvl5pPr marL="2057400" indent="-228600" algn="l" rtl="0" fontAlgn="base">
        <a:lnSpc>
          <a:spcPct val="115000"/>
        </a:lnSpc>
        <a:spcBef>
          <a:spcPct val="50000"/>
        </a:spcBef>
        <a:spcAft>
          <a:spcPct val="0"/>
        </a:spcAft>
        <a:buChar char="»"/>
        <a:defRPr>
          <a:solidFill>
            <a:schemeClr val="tx1"/>
          </a:solidFill>
          <a:latin typeface="Gill Sans MT"/>
        </a:defRPr>
      </a:lvl5pPr>
      <a:lvl6pPr marL="2514600" indent="-228600" algn="l" rtl="0" fontAlgn="base">
        <a:lnSpc>
          <a:spcPct val="115000"/>
        </a:lnSpc>
        <a:spcBef>
          <a:spcPct val="50000"/>
        </a:spcBef>
        <a:spcAft>
          <a:spcPct val="0"/>
        </a:spcAft>
        <a:buChar char="»"/>
        <a:defRPr>
          <a:solidFill>
            <a:schemeClr val="tx1"/>
          </a:solidFill>
          <a:latin typeface="+mn-lt"/>
        </a:defRPr>
      </a:lvl6pPr>
      <a:lvl7pPr marL="2971800" indent="-228600" algn="l" rtl="0" fontAlgn="base">
        <a:lnSpc>
          <a:spcPct val="115000"/>
        </a:lnSpc>
        <a:spcBef>
          <a:spcPct val="50000"/>
        </a:spcBef>
        <a:spcAft>
          <a:spcPct val="0"/>
        </a:spcAft>
        <a:buChar char="»"/>
        <a:defRPr>
          <a:solidFill>
            <a:schemeClr val="tx1"/>
          </a:solidFill>
          <a:latin typeface="+mn-lt"/>
        </a:defRPr>
      </a:lvl7pPr>
      <a:lvl8pPr marL="3429000" indent="-228600" algn="l" rtl="0" fontAlgn="base">
        <a:lnSpc>
          <a:spcPct val="115000"/>
        </a:lnSpc>
        <a:spcBef>
          <a:spcPct val="50000"/>
        </a:spcBef>
        <a:spcAft>
          <a:spcPct val="0"/>
        </a:spcAft>
        <a:buChar char="»"/>
        <a:defRPr>
          <a:solidFill>
            <a:schemeClr val="tx1"/>
          </a:solidFill>
          <a:latin typeface="+mn-lt"/>
        </a:defRPr>
      </a:lvl8pPr>
      <a:lvl9pPr marL="3886200" indent="-228600" algn="l" rtl="0" fontAlgn="base">
        <a:lnSpc>
          <a:spcPct val="115000"/>
        </a:lnSpc>
        <a:spcBef>
          <a:spcPct val="5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4"/>
          <p:cNvGrpSpPr>
            <a:grpSpLocks/>
          </p:cNvGrpSpPr>
          <p:nvPr userDrawn="1"/>
        </p:nvGrpSpPr>
        <p:grpSpPr bwMode="auto">
          <a:xfrm>
            <a:off x="17463" y="53976"/>
            <a:ext cx="1752600" cy="1143000"/>
            <a:chOff x="0" y="48"/>
            <a:chExt cx="1104" cy="720"/>
          </a:xfrm>
        </p:grpSpPr>
        <p:grpSp>
          <p:nvGrpSpPr>
            <p:cNvPr id="3" name="Group 12"/>
            <p:cNvGrpSpPr>
              <a:grpSpLocks/>
            </p:cNvGrpSpPr>
            <p:nvPr userDrawn="1"/>
          </p:nvGrpSpPr>
          <p:grpSpPr bwMode="auto">
            <a:xfrm>
              <a:off x="0" y="48"/>
              <a:ext cx="1104" cy="720"/>
              <a:chOff x="0" y="0"/>
              <a:chExt cx="1104" cy="720"/>
            </a:xfrm>
          </p:grpSpPr>
          <p:grpSp>
            <p:nvGrpSpPr>
              <p:cNvPr id="4" name="Group 6"/>
              <p:cNvGrpSpPr>
                <a:grpSpLocks/>
              </p:cNvGrpSpPr>
              <p:nvPr userDrawn="1"/>
            </p:nvGrpSpPr>
            <p:grpSpPr bwMode="auto">
              <a:xfrm>
                <a:off x="0" y="0"/>
                <a:ext cx="1104" cy="720"/>
                <a:chOff x="1344" y="1776"/>
                <a:chExt cx="3408" cy="1392"/>
              </a:xfrm>
            </p:grpSpPr>
            <p:pic>
              <p:nvPicPr>
                <p:cNvPr id="5133" name="Picture 4"/>
                <p:cNvPicPr>
                  <a:picLocks noChangeAspect="1" noChangeArrowheads="1"/>
                </p:cNvPicPr>
                <p:nvPr userDrawn="1"/>
              </p:nvPicPr>
              <p:blipFill>
                <a:blip r:embed="rId14" cstate="screen"/>
                <a:srcRect l="16667" t="28572" r="13725" b="25397"/>
                <a:stretch>
                  <a:fillRect/>
                </a:stretch>
              </p:blipFill>
              <p:spPr bwMode="auto">
                <a:xfrm>
                  <a:off x="1344" y="1776"/>
                  <a:ext cx="3408" cy="1392"/>
                </a:xfrm>
                <a:prstGeom prst="rect">
                  <a:avLst/>
                </a:prstGeom>
                <a:noFill/>
                <a:ln w="9525">
                  <a:noFill/>
                  <a:miter lim="800000"/>
                  <a:headEnd/>
                  <a:tailEnd/>
                </a:ln>
              </p:spPr>
            </p:pic>
            <p:sp>
              <p:nvSpPr>
                <p:cNvPr id="120837" name="Rectangle 5"/>
                <p:cNvSpPr>
                  <a:spLocks noChangeArrowheads="1"/>
                </p:cNvSpPr>
                <p:nvPr userDrawn="1"/>
              </p:nvSpPr>
              <p:spPr bwMode="auto">
                <a:xfrm>
                  <a:off x="3119" y="1919"/>
                  <a:ext cx="1297" cy="385"/>
                </a:xfrm>
                <a:prstGeom prst="rect">
                  <a:avLst/>
                </a:prstGeom>
                <a:solidFill>
                  <a:schemeClr val="bg1"/>
                </a:solidFill>
                <a:ln w="9525">
                  <a:noFill/>
                  <a:miter lim="800000"/>
                  <a:headEnd/>
                  <a:tailEnd/>
                </a:ln>
                <a:effectLst/>
              </p:spPr>
              <p:txBody>
                <a:bodyPr wrap="none" anchor="ctr"/>
                <a:lstStyle/>
                <a:p>
                  <a:pPr>
                    <a:lnSpc>
                      <a:spcPct val="120000"/>
                    </a:lnSpc>
                    <a:defRPr/>
                  </a:pPr>
                  <a:endParaRPr lang="en-US" sz="2000" dirty="0">
                    <a:solidFill>
                      <a:srgbClr val="000000"/>
                    </a:solidFill>
                    <a:latin typeface="Gill Sans MT"/>
                  </a:endParaRPr>
                </a:p>
              </p:txBody>
            </p:sp>
          </p:grpSp>
          <p:sp>
            <p:nvSpPr>
              <p:cNvPr id="120842" name="Freeform 10"/>
              <p:cNvSpPr>
                <a:spLocks/>
              </p:cNvSpPr>
              <p:nvPr userDrawn="1"/>
            </p:nvSpPr>
            <p:spPr bwMode="auto">
              <a:xfrm>
                <a:off x="14" y="96"/>
                <a:ext cx="536" cy="417"/>
              </a:xfrm>
              <a:custGeom>
                <a:avLst/>
                <a:gdLst/>
                <a:ahLst/>
                <a:cxnLst>
                  <a:cxn ang="0">
                    <a:pos x="16" y="21"/>
                  </a:cxn>
                  <a:cxn ang="0">
                    <a:pos x="38" y="3"/>
                  </a:cxn>
                  <a:cxn ang="0">
                    <a:pos x="100" y="20"/>
                  </a:cxn>
                  <a:cxn ang="0">
                    <a:pos x="129" y="14"/>
                  </a:cxn>
                  <a:cxn ang="0">
                    <a:pos x="153" y="0"/>
                  </a:cxn>
                  <a:cxn ang="0">
                    <a:pos x="155" y="3"/>
                  </a:cxn>
                  <a:cxn ang="0">
                    <a:pos x="158" y="5"/>
                  </a:cxn>
                  <a:cxn ang="0">
                    <a:pos x="171" y="31"/>
                  </a:cxn>
                  <a:cxn ang="0">
                    <a:pos x="177" y="42"/>
                  </a:cxn>
                  <a:cxn ang="0">
                    <a:pos x="183" y="50"/>
                  </a:cxn>
                  <a:cxn ang="0">
                    <a:pos x="185" y="57"/>
                  </a:cxn>
                  <a:cxn ang="0">
                    <a:pos x="194" y="63"/>
                  </a:cxn>
                  <a:cxn ang="0">
                    <a:pos x="207" y="80"/>
                  </a:cxn>
                  <a:cxn ang="0">
                    <a:pos x="218" y="89"/>
                  </a:cxn>
                  <a:cxn ang="0">
                    <a:pos x="236" y="108"/>
                  </a:cxn>
                  <a:cxn ang="0">
                    <a:pos x="248" y="115"/>
                  </a:cxn>
                  <a:cxn ang="0">
                    <a:pos x="266" y="140"/>
                  </a:cxn>
                  <a:cxn ang="0">
                    <a:pos x="278" y="151"/>
                  </a:cxn>
                  <a:cxn ang="0">
                    <a:pos x="290" y="167"/>
                  </a:cxn>
                  <a:cxn ang="0">
                    <a:pos x="296" y="171"/>
                  </a:cxn>
                  <a:cxn ang="0">
                    <a:pos x="320" y="194"/>
                  </a:cxn>
                  <a:cxn ang="0">
                    <a:pos x="333" y="210"/>
                  </a:cxn>
                  <a:cxn ang="0">
                    <a:pos x="351" y="228"/>
                  </a:cxn>
                  <a:cxn ang="0">
                    <a:pos x="362" y="242"/>
                  </a:cxn>
                  <a:cxn ang="0">
                    <a:pos x="371" y="260"/>
                  </a:cxn>
                  <a:cxn ang="0">
                    <a:pos x="381" y="277"/>
                  </a:cxn>
                  <a:cxn ang="0">
                    <a:pos x="392" y="287"/>
                  </a:cxn>
                  <a:cxn ang="0">
                    <a:pos x="399" y="295"/>
                  </a:cxn>
                  <a:cxn ang="0">
                    <a:pos x="410" y="309"/>
                  </a:cxn>
                  <a:cxn ang="0">
                    <a:pos x="446" y="344"/>
                  </a:cxn>
                  <a:cxn ang="0">
                    <a:pos x="471" y="363"/>
                  </a:cxn>
                  <a:cxn ang="0">
                    <a:pos x="485" y="374"/>
                  </a:cxn>
                  <a:cxn ang="0">
                    <a:pos x="494" y="379"/>
                  </a:cxn>
                  <a:cxn ang="0">
                    <a:pos x="506" y="387"/>
                  </a:cxn>
                  <a:cxn ang="0">
                    <a:pos x="518" y="393"/>
                  </a:cxn>
                  <a:cxn ang="0">
                    <a:pos x="525" y="402"/>
                  </a:cxn>
                  <a:cxn ang="0">
                    <a:pos x="530" y="409"/>
                  </a:cxn>
                  <a:cxn ang="0">
                    <a:pos x="536" y="413"/>
                  </a:cxn>
                  <a:cxn ang="0">
                    <a:pos x="519" y="413"/>
                  </a:cxn>
                  <a:cxn ang="0">
                    <a:pos x="498" y="402"/>
                  </a:cxn>
                  <a:cxn ang="0">
                    <a:pos x="483" y="395"/>
                  </a:cxn>
                  <a:cxn ang="0">
                    <a:pos x="464" y="387"/>
                  </a:cxn>
                  <a:cxn ang="0">
                    <a:pos x="455" y="384"/>
                  </a:cxn>
                  <a:cxn ang="0">
                    <a:pos x="426" y="372"/>
                  </a:cxn>
                  <a:cxn ang="0">
                    <a:pos x="414" y="366"/>
                  </a:cxn>
                  <a:cxn ang="0">
                    <a:pos x="388" y="361"/>
                  </a:cxn>
                  <a:cxn ang="0">
                    <a:pos x="360" y="355"/>
                  </a:cxn>
                  <a:cxn ang="0">
                    <a:pos x="346" y="353"/>
                  </a:cxn>
                  <a:cxn ang="0">
                    <a:pos x="272" y="345"/>
                  </a:cxn>
                  <a:cxn ang="0">
                    <a:pos x="191" y="336"/>
                  </a:cxn>
                  <a:cxn ang="0">
                    <a:pos x="134" y="330"/>
                  </a:cxn>
                  <a:cxn ang="0">
                    <a:pos x="96" y="325"/>
                  </a:cxn>
                  <a:cxn ang="0">
                    <a:pos x="48" y="320"/>
                  </a:cxn>
                  <a:cxn ang="0">
                    <a:pos x="10" y="318"/>
                  </a:cxn>
                  <a:cxn ang="0">
                    <a:pos x="9" y="306"/>
                  </a:cxn>
                  <a:cxn ang="0">
                    <a:pos x="0" y="282"/>
                  </a:cxn>
                  <a:cxn ang="0">
                    <a:pos x="8" y="259"/>
                  </a:cxn>
                  <a:cxn ang="0">
                    <a:pos x="15" y="126"/>
                  </a:cxn>
                  <a:cxn ang="0">
                    <a:pos x="16" y="45"/>
                  </a:cxn>
                  <a:cxn ang="0">
                    <a:pos x="16" y="21"/>
                  </a:cxn>
                </a:cxnLst>
                <a:rect l="0" t="0" r="r" b="b"/>
                <a:pathLst>
                  <a:path w="536" h="417">
                    <a:moveTo>
                      <a:pt x="16" y="21"/>
                    </a:moveTo>
                    <a:cubicBezTo>
                      <a:pt x="20" y="9"/>
                      <a:pt x="28" y="7"/>
                      <a:pt x="38" y="3"/>
                    </a:cubicBezTo>
                    <a:cubicBezTo>
                      <a:pt x="61" y="6"/>
                      <a:pt x="76" y="18"/>
                      <a:pt x="100" y="20"/>
                    </a:cubicBezTo>
                    <a:cubicBezTo>
                      <a:pt x="119" y="19"/>
                      <a:pt x="115" y="16"/>
                      <a:pt x="129" y="14"/>
                    </a:cubicBezTo>
                    <a:cubicBezTo>
                      <a:pt x="139" y="11"/>
                      <a:pt x="145" y="6"/>
                      <a:pt x="153" y="0"/>
                    </a:cubicBezTo>
                    <a:cubicBezTo>
                      <a:pt x="154" y="1"/>
                      <a:pt x="154" y="2"/>
                      <a:pt x="155" y="3"/>
                    </a:cubicBezTo>
                    <a:cubicBezTo>
                      <a:pt x="156" y="4"/>
                      <a:pt x="157" y="4"/>
                      <a:pt x="158" y="5"/>
                    </a:cubicBezTo>
                    <a:cubicBezTo>
                      <a:pt x="164" y="13"/>
                      <a:pt x="163" y="25"/>
                      <a:pt x="171" y="31"/>
                    </a:cubicBezTo>
                    <a:cubicBezTo>
                      <a:pt x="172" y="36"/>
                      <a:pt x="172" y="40"/>
                      <a:pt x="177" y="42"/>
                    </a:cubicBezTo>
                    <a:cubicBezTo>
                      <a:pt x="179" y="46"/>
                      <a:pt x="179" y="48"/>
                      <a:pt x="183" y="50"/>
                    </a:cubicBezTo>
                    <a:lnTo>
                      <a:pt x="185" y="57"/>
                    </a:lnTo>
                    <a:cubicBezTo>
                      <a:pt x="188" y="60"/>
                      <a:pt x="194" y="63"/>
                      <a:pt x="194" y="63"/>
                    </a:cubicBezTo>
                    <a:cubicBezTo>
                      <a:pt x="196" y="69"/>
                      <a:pt x="202" y="76"/>
                      <a:pt x="207" y="80"/>
                    </a:cubicBezTo>
                    <a:cubicBezTo>
                      <a:pt x="209" y="84"/>
                      <a:pt x="214" y="86"/>
                      <a:pt x="218" y="89"/>
                    </a:cubicBezTo>
                    <a:cubicBezTo>
                      <a:pt x="223" y="96"/>
                      <a:pt x="227" y="106"/>
                      <a:pt x="236" y="108"/>
                    </a:cubicBezTo>
                    <a:cubicBezTo>
                      <a:pt x="240" y="111"/>
                      <a:pt x="244" y="114"/>
                      <a:pt x="248" y="115"/>
                    </a:cubicBezTo>
                    <a:cubicBezTo>
                      <a:pt x="250" y="124"/>
                      <a:pt x="257" y="137"/>
                      <a:pt x="266" y="140"/>
                    </a:cubicBezTo>
                    <a:cubicBezTo>
                      <a:pt x="269" y="144"/>
                      <a:pt x="274" y="149"/>
                      <a:pt x="278" y="151"/>
                    </a:cubicBezTo>
                    <a:cubicBezTo>
                      <a:pt x="282" y="157"/>
                      <a:pt x="286" y="161"/>
                      <a:pt x="290" y="167"/>
                    </a:cubicBezTo>
                    <a:cubicBezTo>
                      <a:pt x="291" y="169"/>
                      <a:pt x="296" y="171"/>
                      <a:pt x="296" y="171"/>
                    </a:cubicBezTo>
                    <a:cubicBezTo>
                      <a:pt x="299" y="176"/>
                      <a:pt x="315" y="192"/>
                      <a:pt x="320" y="194"/>
                    </a:cubicBezTo>
                    <a:cubicBezTo>
                      <a:pt x="322" y="200"/>
                      <a:pt x="327" y="208"/>
                      <a:pt x="333" y="210"/>
                    </a:cubicBezTo>
                    <a:cubicBezTo>
                      <a:pt x="336" y="215"/>
                      <a:pt x="345" y="226"/>
                      <a:pt x="351" y="228"/>
                    </a:cubicBezTo>
                    <a:cubicBezTo>
                      <a:pt x="354" y="232"/>
                      <a:pt x="358" y="239"/>
                      <a:pt x="362" y="242"/>
                    </a:cubicBezTo>
                    <a:cubicBezTo>
                      <a:pt x="364" y="249"/>
                      <a:pt x="365" y="256"/>
                      <a:pt x="371" y="260"/>
                    </a:cubicBezTo>
                    <a:cubicBezTo>
                      <a:pt x="373" y="265"/>
                      <a:pt x="377" y="274"/>
                      <a:pt x="381" y="277"/>
                    </a:cubicBezTo>
                    <a:cubicBezTo>
                      <a:pt x="382" y="282"/>
                      <a:pt x="392" y="287"/>
                      <a:pt x="392" y="287"/>
                    </a:cubicBezTo>
                    <a:cubicBezTo>
                      <a:pt x="397" y="294"/>
                      <a:pt x="394" y="292"/>
                      <a:pt x="399" y="295"/>
                    </a:cubicBezTo>
                    <a:cubicBezTo>
                      <a:pt x="401" y="301"/>
                      <a:pt x="404" y="307"/>
                      <a:pt x="410" y="309"/>
                    </a:cubicBezTo>
                    <a:cubicBezTo>
                      <a:pt x="421" y="320"/>
                      <a:pt x="430" y="339"/>
                      <a:pt x="446" y="344"/>
                    </a:cubicBezTo>
                    <a:cubicBezTo>
                      <a:pt x="452" y="353"/>
                      <a:pt x="460" y="359"/>
                      <a:pt x="471" y="363"/>
                    </a:cubicBezTo>
                    <a:cubicBezTo>
                      <a:pt x="474" y="367"/>
                      <a:pt x="480" y="371"/>
                      <a:pt x="485" y="374"/>
                    </a:cubicBezTo>
                    <a:cubicBezTo>
                      <a:pt x="488" y="376"/>
                      <a:pt x="494" y="379"/>
                      <a:pt x="494" y="379"/>
                    </a:cubicBezTo>
                    <a:cubicBezTo>
                      <a:pt x="496" y="383"/>
                      <a:pt x="506" y="387"/>
                      <a:pt x="506" y="387"/>
                    </a:cubicBezTo>
                    <a:cubicBezTo>
                      <a:pt x="509" y="390"/>
                      <a:pt x="518" y="393"/>
                      <a:pt x="518" y="393"/>
                    </a:cubicBezTo>
                    <a:cubicBezTo>
                      <a:pt x="523" y="400"/>
                      <a:pt x="520" y="397"/>
                      <a:pt x="525" y="402"/>
                    </a:cubicBezTo>
                    <a:cubicBezTo>
                      <a:pt x="528" y="412"/>
                      <a:pt x="525" y="406"/>
                      <a:pt x="530" y="409"/>
                    </a:cubicBezTo>
                    <a:cubicBezTo>
                      <a:pt x="532" y="410"/>
                      <a:pt x="536" y="413"/>
                      <a:pt x="536" y="413"/>
                    </a:cubicBezTo>
                    <a:cubicBezTo>
                      <a:pt x="531" y="417"/>
                      <a:pt x="525" y="415"/>
                      <a:pt x="519" y="413"/>
                    </a:cubicBezTo>
                    <a:cubicBezTo>
                      <a:pt x="517" y="407"/>
                      <a:pt x="503" y="406"/>
                      <a:pt x="498" y="402"/>
                    </a:cubicBezTo>
                    <a:cubicBezTo>
                      <a:pt x="495" y="397"/>
                      <a:pt x="488" y="396"/>
                      <a:pt x="483" y="395"/>
                    </a:cubicBezTo>
                    <a:cubicBezTo>
                      <a:pt x="477" y="392"/>
                      <a:pt x="470" y="390"/>
                      <a:pt x="464" y="387"/>
                    </a:cubicBezTo>
                    <a:cubicBezTo>
                      <a:pt x="461" y="386"/>
                      <a:pt x="455" y="384"/>
                      <a:pt x="455" y="384"/>
                    </a:cubicBezTo>
                    <a:cubicBezTo>
                      <a:pt x="450" y="376"/>
                      <a:pt x="434" y="374"/>
                      <a:pt x="426" y="372"/>
                    </a:cubicBezTo>
                    <a:cubicBezTo>
                      <a:pt x="422" y="371"/>
                      <a:pt x="418" y="368"/>
                      <a:pt x="414" y="366"/>
                    </a:cubicBezTo>
                    <a:cubicBezTo>
                      <a:pt x="406" y="362"/>
                      <a:pt x="396" y="362"/>
                      <a:pt x="388" y="361"/>
                    </a:cubicBezTo>
                    <a:cubicBezTo>
                      <a:pt x="379" y="359"/>
                      <a:pt x="370" y="356"/>
                      <a:pt x="360" y="355"/>
                    </a:cubicBezTo>
                    <a:cubicBezTo>
                      <a:pt x="355" y="354"/>
                      <a:pt x="346" y="353"/>
                      <a:pt x="346" y="353"/>
                    </a:cubicBezTo>
                    <a:cubicBezTo>
                      <a:pt x="323" y="345"/>
                      <a:pt x="296" y="347"/>
                      <a:pt x="272" y="345"/>
                    </a:cubicBezTo>
                    <a:cubicBezTo>
                      <a:pt x="245" y="336"/>
                      <a:pt x="220" y="337"/>
                      <a:pt x="191" y="336"/>
                    </a:cubicBezTo>
                    <a:cubicBezTo>
                      <a:pt x="172" y="334"/>
                      <a:pt x="153" y="333"/>
                      <a:pt x="134" y="330"/>
                    </a:cubicBezTo>
                    <a:cubicBezTo>
                      <a:pt x="120" y="325"/>
                      <a:pt x="113" y="326"/>
                      <a:pt x="96" y="325"/>
                    </a:cubicBezTo>
                    <a:cubicBezTo>
                      <a:pt x="80" y="323"/>
                      <a:pt x="64" y="322"/>
                      <a:pt x="48" y="320"/>
                    </a:cubicBezTo>
                    <a:cubicBezTo>
                      <a:pt x="36" y="316"/>
                      <a:pt x="22" y="322"/>
                      <a:pt x="10" y="318"/>
                    </a:cubicBezTo>
                    <a:cubicBezTo>
                      <a:pt x="6" y="317"/>
                      <a:pt x="10" y="310"/>
                      <a:pt x="9" y="306"/>
                    </a:cubicBezTo>
                    <a:cubicBezTo>
                      <a:pt x="8" y="299"/>
                      <a:pt x="4" y="288"/>
                      <a:pt x="0" y="282"/>
                    </a:cubicBezTo>
                    <a:cubicBezTo>
                      <a:pt x="2" y="274"/>
                      <a:pt x="6" y="267"/>
                      <a:pt x="8" y="259"/>
                    </a:cubicBezTo>
                    <a:cubicBezTo>
                      <a:pt x="9" y="215"/>
                      <a:pt x="8" y="170"/>
                      <a:pt x="15" y="126"/>
                    </a:cubicBezTo>
                    <a:cubicBezTo>
                      <a:pt x="15" y="99"/>
                      <a:pt x="16" y="72"/>
                      <a:pt x="16" y="45"/>
                    </a:cubicBezTo>
                    <a:cubicBezTo>
                      <a:pt x="16" y="20"/>
                      <a:pt x="11" y="11"/>
                      <a:pt x="16" y="21"/>
                    </a:cubicBezTo>
                    <a:close/>
                  </a:path>
                </a:pathLst>
              </a:custGeom>
              <a:gradFill rotWithShape="1">
                <a:gsLst>
                  <a:gs pos="0">
                    <a:srgbClr val="996600"/>
                  </a:gs>
                  <a:gs pos="100000">
                    <a:srgbClr val="996600">
                      <a:gamma/>
                      <a:shade val="46275"/>
                      <a:invGamma/>
                      <a:alpha val="0"/>
                    </a:srgbClr>
                  </a:gs>
                </a:gsLst>
                <a:lin ang="5400000" scaled="1"/>
              </a:gradFill>
              <a:ln w="6350" cmpd="sng">
                <a:solidFill>
                  <a:schemeClr val="tx1"/>
                </a:solidFill>
                <a:round/>
                <a:headEnd/>
                <a:tailEnd/>
              </a:ln>
              <a:effectLst/>
            </p:spPr>
            <p:txBody>
              <a:bodyPr/>
              <a:lstStyle/>
              <a:p>
                <a:pPr>
                  <a:lnSpc>
                    <a:spcPct val="120000"/>
                  </a:lnSpc>
                  <a:defRPr/>
                </a:pPr>
                <a:endParaRPr lang="en-US" sz="2000" dirty="0">
                  <a:solidFill>
                    <a:srgbClr val="000000"/>
                  </a:solidFill>
                  <a:latin typeface="Gill Sans MT"/>
                </a:endParaRPr>
              </a:p>
            </p:txBody>
          </p:sp>
          <p:sp>
            <p:nvSpPr>
              <p:cNvPr id="120843" name="Freeform 11"/>
              <p:cNvSpPr>
                <a:spLocks/>
              </p:cNvSpPr>
              <p:nvPr userDrawn="1"/>
            </p:nvSpPr>
            <p:spPr bwMode="auto">
              <a:xfrm>
                <a:off x="735" y="541"/>
                <a:ext cx="141" cy="50"/>
              </a:xfrm>
              <a:custGeom>
                <a:avLst/>
                <a:gdLst/>
                <a:ahLst/>
                <a:cxnLst>
                  <a:cxn ang="0">
                    <a:pos x="4" y="6"/>
                  </a:cxn>
                  <a:cxn ang="0">
                    <a:pos x="22" y="0"/>
                  </a:cxn>
                  <a:cxn ang="0">
                    <a:pos x="62" y="6"/>
                  </a:cxn>
                  <a:cxn ang="0">
                    <a:pos x="79" y="12"/>
                  </a:cxn>
                  <a:cxn ang="0">
                    <a:pos x="95" y="19"/>
                  </a:cxn>
                  <a:cxn ang="0">
                    <a:pos x="130" y="37"/>
                  </a:cxn>
                  <a:cxn ang="0">
                    <a:pos x="141" y="43"/>
                  </a:cxn>
                  <a:cxn ang="0">
                    <a:pos x="97" y="39"/>
                  </a:cxn>
                  <a:cxn ang="0">
                    <a:pos x="91" y="35"/>
                  </a:cxn>
                  <a:cxn ang="0">
                    <a:pos x="46" y="22"/>
                  </a:cxn>
                  <a:cxn ang="0">
                    <a:pos x="7" y="9"/>
                  </a:cxn>
                  <a:cxn ang="0">
                    <a:pos x="4" y="6"/>
                  </a:cxn>
                </a:cxnLst>
                <a:rect l="0" t="0" r="r" b="b"/>
                <a:pathLst>
                  <a:path w="141" h="50">
                    <a:moveTo>
                      <a:pt x="4" y="6"/>
                    </a:moveTo>
                    <a:cubicBezTo>
                      <a:pt x="10" y="4"/>
                      <a:pt x="16" y="1"/>
                      <a:pt x="22" y="0"/>
                    </a:cubicBezTo>
                    <a:cubicBezTo>
                      <a:pt x="39" y="1"/>
                      <a:pt x="48" y="1"/>
                      <a:pt x="62" y="6"/>
                    </a:cubicBezTo>
                    <a:cubicBezTo>
                      <a:pt x="68" y="8"/>
                      <a:pt x="79" y="12"/>
                      <a:pt x="79" y="12"/>
                    </a:cubicBezTo>
                    <a:cubicBezTo>
                      <a:pt x="83" y="16"/>
                      <a:pt x="89" y="18"/>
                      <a:pt x="95" y="19"/>
                    </a:cubicBezTo>
                    <a:cubicBezTo>
                      <a:pt x="106" y="26"/>
                      <a:pt x="119" y="30"/>
                      <a:pt x="130" y="37"/>
                    </a:cubicBezTo>
                    <a:cubicBezTo>
                      <a:pt x="132" y="42"/>
                      <a:pt x="136" y="42"/>
                      <a:pt x="141" y="43"/>
                    </a:cubicBezTo>
                    <a:cubicBezTo>
                      <a:pt x="127" y="50"/>
                      <a:pt x="110" y="47"/>
                      <a:pt x="97" y="39"/>
                    </a:cubicBezTo>
                    <a:cubicBezTo>
                      <a:pt x="95" y="38"/>
                      <a:pt x="93" y="36"/>
                      <a:pt x="91" y="35"/>
                    </a:cubicBezTo>
                    <a:cubicBezTo>
                      <a:pt x="76" y="30"/>
                      <a:pt x="61" y="26"/>
                      <a:pt x="46" y="22"/>
                    </a:cubicBezTo>
                    <a:cubicBezTo>
                      <a:pt x="33" y="18"/>
                      <a:pt x="21" y="11"/>
                      <a:pt x="7" y="9"/>
                    </a:cubicBezTo>
                    <a:cubicBezTo>
                      <a:pt x="0" y="4"/>
                      <a:pt x="11" y="6"/>
                      <a:pt x="4" y="6"/>
                    </a:cubicBezTo>
                    <a:close/>
                  </a:path>
                </a:pathLst>
              </a:custGeom>
              <a:gradFill rotWithShape="1">
                <a:gsLst>
                  <a:gs pos="0">
                    <a:srgbClr val="996600"/>
                  </a:gs>
                  <a:gs pos="100000">
                    <a:srgbClr val="996600">
                      <a:gamma/>
                      <a:shade val="46275"/>
                      <a:invGamma/>
                      <a:alpha val="0"/>
                    </a:srgbClr>
                  </a:gs>
                </a:gsLst>
                <a:lin ang="5400000" scaled="1"/>
              </a:gradFill>
              <a:ln w="9525" cmpd="sng">
                <a:solidFill>
                  <a:schemeClr val="tx1"/>
                </a:solidFill>
                <a:round/>
                <a:headEnd/>
                <a:tailEnd/>
              </a:ln>
              <a:effectLst/>
            </p:spPr>
            <p:txBody>
              <a:bodyPr/>
              <a:lstStyle/>
              <a:p>
                <a:pPr>
                  <a:lnSpc>
                    <a:spcPct val="120000"/>
                  </a:lnSpc>
                  <a:defRPr/>
                </a:pPr>
                <a:endParaRPr lang="en-US" sz="2000" dirty="0">
                  <a:solidFill>
                    <a:srgbClr val="000000"/>
                  </a:solidFill>
                  <a:latin typeface="Gill Sans MT"/>
                </a:endParaRPr>
              </a:p>
            </p:txBody>
          </p:sp>
        </p:grpSp>
        <p:sp>
          <p:nvSpPr>
            <p:cNvPr id="120845" name="Rectangle 13"/>
            <p:cNvSpPr>
              <a:spLocks noChangeArrowheads="1"/>
            </p:cNvSpPr>
            <p:nvPr userDrawn="1"/>
          </p:nvSpPr>
          <p:spPr bwMode="auto">
            <a:xfrm>
              <a:off x="432" y="384"/>
              <a:ext cx="192" cy="48"/>
            </a:xfrm>
            <a:prstGeom prst="rect">
              <a:avLst/>
            </a:prstGeom>
            <a:solidFill>
              <a:schemeClr val="bg1"/>
            </a:solidFill>
            <a:ln w="9525">
              <a:noFill/>
              <a:miter lim="800000"/>
              <a:headEnd/>
              <a:tailEnd/>
            </a:ln>
            <a:effectLst/>
          </p:spPr>
          <p:txBody>
            <a:bodyPr wrap="none" anchor="ctr"/>
            <a:lstStyle/>
            <a:p>
              <a:pPr>
                <a:lnSpc>
                  <a:spcPct val="120000"/>
                </a:lnSpc>
                <a:defRPr/>
              </a:pPr>
              <a:endParaRPr lang="en-US" sz="2000" dirty="0">
                <a:solidFill>
                  <a:srgbClr val="000000"/>
                </a:solidFill>
                <a:latin typeface="Gill Sans MT"/>
              </a:endParaRPr>
            </a:p>
          </p:txBody>
        </p:sp>
      </p:grpSp>
      <p:sp>
        <p:nvSpPr>
          <p:cNvPr id="5123" name="Rectangle 2"/>
          <p:cNvSpPr>
            <a:spLocks noGrp="1" noChangeArrowheads="1"/>
          </p:cNvSpPr>
          <p:nvPr>
            <p:ph type="title"/>
          </p:nvPr>
        </p:nvSpPr>
        <p:spPr bwMode="auto">
          <a:xfrm>
            <a:off x="762000" y="-152400"/>
            <a:ext cx="8153400" cy="1143000"/>
          </a:xfrm>
          <a:prstGeom prst="rect">
            <a:avLst/>
          </a:prstGeom>
          <a:noFill/>
          <a:ln w="9525">
            <a:noFill/>
            <a:miter lim="800000"/>
            <a:headEnd/>
            <a:tailEnd/>
          </a:ln>
        </p:spPr>
        <p:txBody>
          <a:bodyPr vert="horz" wrap="square" lIns="91430" tIns="45716" rIns="91430" bIns="45716" numCol="1" anchor="ctr" anchorCtr="0" compatLnSpc="1">
            <a:prstTxWarp prst="textNoShape">
              <a:avLst/>
            </a:prstTxWarp>
          </a:bodyPr>
          <a:lstStyle/>
          <a:p>
            <a:pPr lvl="0"/>
            <a:r>
              <a:rPr lang="en-US" dirty="0" smtClean="0"/>
              <a:t>Click to edit Master title style</a:t>
            </a:r>
          </a:p>
        </p:txBody>
      </p:sp>
      <p:sp>
        <p:nvSpPr>
          <p:cNvPr id="5124" name="Rectangle 3"/>
          <p:cNvSpPr>
            <a:spLocks noGrp="1" noChangeArrowheads="1"/>
          </p:cNvSpPr>
          <p:nvPr>
            <p:ph type="body" idx="1"/>
          </p:nvPr>
        </p:nvSpPr>
        <p:spPr bwMode="auto">
          <a:xfrm>
            <a:off x="685800" y="1524000"/>
            <a:ext cx="7772400" cy="4800600"/>
          </a:xfrm>
          <a:prstGeom prst="rect">
            <a:avLst/>
          </a:prstGeom>
          <a:noFill/>
          <a:ln w="9525">
            <a:noFill/>
            <a:miter lim="800000"/>
            <a:headEnd/>
            <a:tailEnd/>
          </a:ln>
        </p:spPr>
        <p:txBody>
          <a:bodyPr vert="horz" wrap="square" lIns="91430" tIns="45716" rIns="91430" bIns="45716"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20847" name="Line 15"/>
          <p:cNvSpPr>
            <a:spLocks noChangeShapeType="1"/>
          </p:cNvSpPr>
          <p:nvPr userDrawn="1"/>
        </p:nvSpPr>
        <p:spPr bwMode="auto">
          <a:xfrm flipV="1">
            <a:off x="1143000" y="822325"/>
            <a:ext cx="7772400" cy="7938"/>
          </a:xfrm>
          <a:prstGeom prst="line">
            <a:avLst/>
          </a:prstGeom>
          <a:noFill/>
          <a:ln w="38100">
            <a:solidFill>
              <a:srgbClr val="CC9900"/>
            </a:solidFill>
            <a:round/>
            <a:headEnd/>
            <a:tailEnd/>
          </a:ln>
          <a:effectLst/>
        </p:spPr>
        <p:txBody>
          <a:bodyPr/>
          <a:lstStyle/>
          <a:p>
            <a:pPr>
              <a:lnSpc>
                <a:spcPct val="120000"/>
              </a:lnSpc>
              <a:defRPr/>
            </a:pPr>
            <a:endParaRPr lang="en-US" sz="2000" dirty="0">
              <a:solidFill>
                <a:srgbClr val="000000"/>
              </a:solidFill>
              <a:latin typeface="Gill Sans MT"/>
            </a:endParaRPr>
          </a:p>
        </p:txBody>
      </p:sp>
      <p:sp>
        <p:nvSpPr>
          <p:cNvPr id="120848" name="Line 16"/>
          <p:cNvSpPr>
            <a:spLocks noChangeShapeType="1"/>
          </p:cNvSpPr>
          <p:nvPr userDrawn="1"/>
        </p:nvSpPr>
        <p:spPr bwMode="auto">
          <a:xfrm>
            <a:off x="990600" y="776288"/>
            <a:ext cx="7924800" cy="0"/>
          </a:xfrm>
          <a:prstGeom prst="line">
            <a:avLst/>
          </a:prstGeom>
          <a:noFill/>
          <a:ln w="38100">
            <a:solidFill>
              <a:srgbClr val="6699FF"/>
            </a:solidFill>
            <a:round/>
            <a:headEnd/>
            <a:tailEnd/>
          </a:ln>
          <a:effectLst/>
        </p:spPr>
        <p:txBody>
          <a:bodyPr/>
          <a:lstStyle/>
          <a:p>
            <a:pPr>
              <a:lnSpc>
                <a:spcPct val="120000"/>
              </a:lnSpc>
              <a:defRPr/>
            </a:pPr>
            <a:endParaRPr lang="en-US" sz="2000" dirty="0">
              <a:solidFill>
                <a:srgbClr val="000000"/>
              </a:solidFill>
              <a:latin typeface="Gill Sans MT"/>
            </a:endParaRPr>
          </a:p>
        </p:txBody>
      </p:sp>
      <p:sp>
        <p:nvSpPr>
          <p:cNvPr id="120849" name="Line 17"/>
          <p:cNvSpPr>
            <a:spLocks noChangeShapeType="1"/>
          </p:cNvSpPr>
          <p:nvPr userDrawn="1"/>
        </p:nvSpPr>
        <p:spPr bwMode="auto">
          <a:xfrm>
            <a:off x="838200" y="730250"/>
            <a:ext cx="8077200" cy="0"/>
          </a:xfrm>
          <a:prstGeom prst="line">
            <a:avLst/>
          </a:prstGeom>
          <a:noFill/>
          <a:ln w="38100">
            <a:solidFill>
              <a:srgbClr val="008000"/>
            </a:solidFill>
            <a:round/>
            <a:headEnd/>
            <a:tailEnd/>
          </a:ln>
          <a:effectLst/>
        </p:spPr>
        <p:txBody>
          <a:bodyPr/>
          <a:lstStyle/>
          <a:p>
            <a:pPr>
              <a:lnSpc>
                <a:spcPct val="120000"/>
              </a:lnSpc>
              <a:defRPr/>
            </a:pPr>
            <a:endParaRPr lang="en-US" sz="2000" dirty="0">
              <a:solidFill>
                <a:srgbClr val="000000"/>
              </a:solidFill>
              <a:latin typeface="Gill Sans MT"/>
            </a:endParaRPr>
          </a:p>
        </p:txBody>
      </p:sp>
    </p:spTree>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Lst>
  <p:txStyles>
    <p:titleStyle>
      <a:lvl1pPr algn="ctr" rtl="0" eaLnBrk="0" fontAlgn="base" hangingPunct="0">
        <a:spcBef>
          <a:spcPct val="0"/>
        </a:spcBef>
        <a:spcAft>
          <a:spcPct val="0"/>
        </a:spcAft>
        <a:defRPr sz="2400">
          <a:solidFill>
            <a:schemeClr val="tx2"/>
          </a:solidFill>
          <a:latin typeface="Gill Sans MT"/>
          <a:ea typeface="+mj-ea"/>
          <a:cs typeface="+mj-cs"/>
        </a:defRPr>
      </a:lvl1pPr>
      <a:lvl2pPr algn="ctr" rtl="0" eaLnBrk="0" fontAlgn="base" hangingPunct="0">
        <a:spcBef>
          <a:spcPct val="0"/>
        </a:spcBef>
        <a:spcAft>
          <a:spcPct val="0"/>
        </a:spcAft>
        <a:defRPr sz="2400">
          <a:solidFill>
            <a:schemeClr val="tx2"/>
          </a:solidFill>
          <a:latin typeface="Arial Rounded MT Bold" pitchFamily="34" charset="0"/>
        </a:defRPr>
      </a:lvl2pPr>
      <a:lvl3pPr algn="ctr" rtl="0" eaLnBrk="0" fontAlgn="base" hangingPunct="0">
        <a:spcBef>
          <a:spcPct val="0"/>
        </a:spcBef>
        <a:spcAft>
          <a:spcPct val="0"/>
        </a:spcAft>
        <a:defRPr sz="2400">
          <a:solidFill>
            <a:schemeClr val="tx2"/>
          </a:solidFill>
          <a:latin typeface="Arial Rounded MT Bold" pitchFamily="34" charset="0"/>
        </a:defRPr>
      </a:lvl3pPr>
      <a:lvl4pPr algn="ctr" rtl="0" eaLnBrk="0" fontAlgn="base" hangingPunct="0">
        <a:spcBef>
          <a:spcPct val="0"/>
        </a:spcBef>
        <a:spcAft>
          <a:spcPct val="0"/>
        </a:spcAft>
        <a:defRPr sz="2400">
          <a:solidFill>
            <a:schemeClr val="tx2"/>
          </a:solidFill>
          <a:latin typeface="Arial Rounded MT Bold" pitchFamily="34" charset="0"/>
        </a:defRPr>
      </a:lvl4pPr>
      <a:lvl5pPr algn="ctr" rtl="0" eaLnBrk="0" fontAlgn="base" hangingPunct="0">
        <a:spcBef>
          <a:spcPct val="0"/>
        </a:spcBef>
        <a:spcAft>
          <a:spcPct val="0"/>
        </a:spcAft>
        <a:defRPr sz="2400">
          <a:solidFill>
            <a:schemeClr val="tx2"/>
          </a:solidFill>
          <a:latin typeface="Arial Rounded MT Bold" pitchFamily="34" charset="0"/>
        </a:defRPr>
      </a:lvl5pPr>
      <a:lvl6pPr marL="457200" algn="ctr" rtl="0" fontAlgn="base">
        <a:spcBef>
          <a:spcPct val="0"/>
        </a:spcBef>
        <a:spcAft>
          <a:spcPct val="0"/>
        </a:spcAft>
        <a:defRPr sz="2400">
          <a:solidFill>
            <a:schemeClr val="tx2"/>
          </a:solidFill>
          <a:latin typeface="Arial Rounded MT Bold" pitchFamily="34" charset="0"/>
        </a:defRPr>
      </a:lvl6pPr>
      <a:lvl7pPr marL="914400" algn="ctr" rtl="0" fontAlgn="base">
        <a:spcBef>
          <a:spcPct val="0"/>
        </a:spcBef>
        <a:spcAft>
          <a:spcPct val="0"/>
        </a:spcAft>
        <a:defRPr sz="2400">
          <a:solidFill>
            <a:schemeClr val="tx2"/>
          </a:solidFill>
          <a:latin typeface="Arial Rounded MT Bold" pitchFamily="34" charset="0"/>
        </a:defRPr>
      </a:lvl7pPr>
      <a:lvl8pPr marL="1371600" algn="ctr" rtl="0" fontAlgn="base">
        <a:spcBef>
          <a:spcPct val="0"/>
        </a:spcBef>
        <a:spcAft>
          <a:spcPct val="0"/>
        </a:spcAft>
        <a:defRPr sz="2400">
          <a:solidFill>
            <a:schemeClr val="tx2"/>
          </a:solidFill>
          <a:latin typeface="Arial Rounded MT Bold" pitchFamily="34" charset="0"/>
        </a:defRPr>
      </a:lvl8pPr>
      <a:lvl9pPr marL="1828800" algn="ctr" rtl="0" fontAlgn="base">
        <a:spcBef>
          <a:spcPct val="0"/>
        </a:spcBef>
        <a:spcAft>
          <a:spcPct val="0"/>
        </a:spcAft>
        <a:defRPr sz="2400">
          <a:solidFill>
            <a:schemeClr val="tx2"/>
          </a:solidFill>
          <a:latin typeface="Arial Rounded MT Bold" pitchFamily="34" charset="0"/>
        </a:defRPr>
      </a:lvl9pPr>
    </p:titleStyle>
    <p:bodyStyle>
      <a:lvl1pPr marL="342900" indent="-342900" algn="l" rtl="0" eaLnBrk="0" fontAlgn="base" hangingPunct="0">
        <a:lnSpc>
          <a:spcPct val="115000"/>
        </a:lnSpc>
        <a:spcBef>
          <a:spcPct val="50000"/>
        </a:spcBef>
        <a:spcAft>
          <a:spcPct val="0"/>
        </a:spcAft>
        <a:buChar char="•"/>
        <a:defRPr sz="2000">
          <a:solidFill>
            <a:schemeClr val="tx1"/>
          </a:solidFill>
          <a:latin typeface="Gill Sans MT"/>
          <a:ea typeface="+mn-ea"/>
          <a:cs typeface="+mn-cs"/>
        </a:defRPr>
      </a:lvl1pPr>
      <a:lvl2pPr marL="742950" indent="-285750" algn="l" rtl="0" eaLnBrk="0" fontAlgn="base" hangingPunct="0">
        <a:lnSpc>
          <a:spcPct val="115000"/>
        </a:lnSpc>
        <a:spcBef>
          <a:spcPct val="50000"/>
        </a:spcBef>
        <a:spcAft>
          <a:spcPct val="0"/>
        </a:spcAft>
        <a:buChar char="–"/>
        <a:defRPr sz="2000">
          <a:solidFill>
            <a:schemeClr val="accent2"/>
          </a:solidFill>
          <a:latin typeface="Gill Sans MT"/>
        </a:defRPr>
      </a:lvl2pPr>
      <a:lvl3pPr marL="1143000" indent="-228600" algn="l" rtl="0" eaLnBrk="0" fontAlgn="base" hangingPunct="0">
        <a:lnSpc>
          <a:spcPct val="115000"/>
        </a:lnSpc>
        <a:spcBef>
          <a:spcPct val="50000"/>
        </a:spcBef>
        <a:spcAft>
          <a:spcPct val="0"/>
        </a:spcAft>
        <a:buChar char="•"/>
        <a:defRPr sz="2000">
          <a:solidFill>
            <a:schemeClr val="tx1"/>
          </a:solidFill>
          <a:latin typeface="Gill Sans MT"/>
        </a:defRPr>
      </a:lvl3pPr>
      <a:lvl4pPr marL="1600200" indent="-228600" algn="l" rtl="0" eaLnBrk="0" fontAlgn="base" hangingPunct="0">
        <a:lnSpc>
          <a:spcPct val="115000"/>
        </a:lnSpc>
        <a:spcBef>
          <a:spcPct val="50000"/>
        </a:spcBef>
        <a:spcAft>
          <a:spcPct val="0"/>
        </a:spcAft>
        <a:defRPr>
          <a:solidFill>
            <a:schemeClr val="tx1"/>
          </a:solidFill>
          <a:latin typeface="Gill Sans MT"/>
        </a:defRPr>
      </a:lvl4pPr>
      <a:lvl5pPr marL="2057400" indent="-228600" algn="l" rtl="0" eaLnBrk="0" fontAlgn="base" hangingPunct="0">
        <a:lnSpc>
          <a:spcPct val="115000"/>
        </a:lnSpc>
        <a:spcBef>
          <a:spcPct val="50000"/>
        </a:spcBef>
        <a:spcAft>
          <a:spcPct val="0"/>
        </a:spcAft>
        <a:buChar char="»"/>
        <a:defRPr>
          <a:solidFill>
            <a:schemeClr val="tx1"/>
          </a:solidFill>
          <a:latin typeface="Gill Sans MT"/>
        </a:defRPr>
      </a:lvl5pPr>
      <a:lvl6pPr marL="2514600" indent="-228600" algn="l" rtl="0" fontAlgn="base">
        <a:lnSpc>
          <a:spcPct val="115000"/>
        </a:lnSpc>
        <a:spcBef>
          <a:spcPct val="50000"/>
        </a:spcBef>
        <a:spcAft>
          <a:spcPct val="0"/>
        </a:spcAft>
        <a:buChar char="»"/>
        <a:defRPr>
          <a:solidFill>
            <a:schemeClr val="tx1"/>
          </a:solidFill>
          <a:latin typeface="+mn-lt"/>
        </a:defRPr>
      </a:lvl6pPr>
      <a:lvl7pPr marL="2971800" indent="-228600" algn="l" rtl="0" fontAlgn="base">
        <a:lnSpc>
          <a:spcPct val="115000"/>
        </a:lnSpc>
        <a:spcBef>
          <a:spcPct val="50000"/>
        </a:spcBef>
        <a:spcAft>
          <a:spcPct val="0"/>
        </a:spcAft>
        <a:buChar char="»"/>
        <a:defRPr>
          <a:solidFill>
            <a:schemeClr val="tx1"/>
          </a:solidFill>
          <a:latin typeface="+mn-lt"/>
        </a:defRPr>
      </a:lvl7pPr>
      <a:lvl8pPr marL="3429000" indent="-228600" algn="l" rtl="0" fontAlgn="base">
        <a:lnSpc>
          <a:spcPct val="115000"/>
        </a:lnSpc>
        <a:spcBef>
          <a:spcPct val="50000"/>
        </a:spcBef>
        <a:spcAft>
          <a:spcPct val="0"/>
        </a:spcAft>
        <a:buChar char="»"/>
        <a:defRPr>
          <a:solidFill>
            <a:schemeClr val="tx1"/>
          </a:solidFill>
          <a:latin typeface="+mn-lt"/>
        </a:defRPr>
      </a:lvl8pPr>
      <a:lvl9pPr marL="3886200" indent="-228600" algn="l" rtl="0" fontAlgn="base">
        <a:lnSpc>
          <a:spcPct val="115000"/>
        </a:lnSpc>
        <a:spcBef>
          <a:spcPct val="5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4"/>
          <p:cNvGrpSpPr>
            <a:grpSpLocks/>
          </p:cNvGrpSpPr>
          <p:nvPr userDrawn="1"/>
        </p:nvGrpSpPr>
        <p:grpSpPr bwMode="auto">
          <a:xfrm>
            <a:off x="17463" y="53976"/>
            <a:ext cx="1752600" cy="1143000"/>
            <a:chOff x="0" y="48"/>
            <a:chExt cx="1104" cy="720"/>
          </a:xfrm>
        </p:grpSpPr>
        <p:grpSp>
          <p:nvGrpSpPr>
            <p:cNvPr id="3" name="Group 12"/>
            <p:cNvGrpSpPr>
              <a:grpSpLocks/>
            </p:cNvGrpSpPr>
            <p:nvPr userDrawn="1"/>
          </p:nvGrpSpPr>
          <p:grpSpPr bwMode="auto">
            <a:xfrm>
              <a:off x="0" y="48"/>
              <a:ext cx="1104" cy="720"/>
              <a:chOff x="0" y="0"/>
              <a:chExt cx="1104" cy="720"/>
            </a:xfrm>
          </p:grpSpPr>
          <p:grpSp>
            <p:nvGrpSpPr>
              <p:cNvPr id="4" name="Group 6"/>
              <p:cNvGrpSpPr>
                <a:grpSpLocks/>
              </p:cNvGrpSpPr>
              <p:nvPr userDrawn="1"/>
            </p:nvGrpSpPr>
            <p:grpSpPr bwMode="auto">
              <a:xfrm>
                <a:off x="0" y="0"/>
                <a:ext cx="1104" cy="720"/>
                <a:chOff x="1344" y="1776"/>
                <a:chExt cx="3408" cy="1392"/>
              </a:xfrm>
            </p:grpSpPr>
            <p:pic>
              <p:nvPicPr>
                <p:cNvPr id="5133" name="Picture 4"/>
                <p:cNvPicPr>
                  <a:picLocks noChangeAspect="1" noChangeArrowheads="1"/>
                </p:cNvPicPr>
                <p:nvPr userDrawn="1"/>
              </p:nvPicPr>
              <p:blipFill>
                <a:blip r:embed="rId14" cstate="screen"/>
                <a:srcRect l="16667" t="28572" r="13725" b="25397"/>
                <a:stretch>
                  <a:fillRect/>
                </a:stretch>
              </p:blipFill>
              <p:spPr bwMode="auto">
                <a:xfrm>
                  <a:off x="1344" y="1776"/>
                  <a:ext cx="3408" cy="1392"/>
                </a:xfrm>
                <a:prstGeom prst="rect">
                  <a:avLst/>
                </a:prstGeom>
                <a:noFill/>
                <a:ln w="9525">
                  <a:noFill/>
                  <a:miter lim="800000"/>
                  <a:headEnd/>
                  <a:tailEnd/>
                </a:ln>
              </p:spPr>
            </p:pic>
            <p:sp>
              <p:nvSpPr>
                <p:cNvPr id="120837" name="Rectangle 5"/>
                <p:cNvSpPr>
                  <a:spLocks noChangeArrowheads="1"/>
                </p:cNvSpPr>
                <p:nvPr userDrawn="1"/>
              </p:nvSpPr>
              <p:spPr bwMode="auto">
                <a:xfrm>
                  <a:off x="3119" y="1919"/>
                  <a:ext cx="1297" cy="385"/>
                </a:xfrm>
                <a:prstGeom prst="rect">
                  <a:avLst/>
                </a:prstGeom>
                <a:solidFill>
                  <a:schemeClr val="bg1"/>
                </a:solidFill>
                <a:ln w="9525">
                  <a:noFill/>
                  <a:miter lim="800000"/>
                  <a:headEnd/>
                  <a:tailEnd/>
                </a:ln>
                <a:effectLst/>
              </p:spPr>
              <p:txBody>
                <a:bodyPr wrap="none" anchor="ctr"/>
                <a:lstStyle/>
                <a:p>
                  <a:pPr>
                    <a:lnSpc>
                      <a:spcPct val="120000"/>
                    </a:lnSpc>
                    <a:defRPr/>
                  </a:pPr>
                  <a:endParaRPr lang="en-US" sz="2000" dirty="0">
                    <a:solidFill>
                      <a:srgbClr val="000000"/>
                    </a:solidFill>
                    <a:latin typeface="Gill Sans MT"/>
                  </a:endParaRPr>
                </a:p>
              </p:txBody>
            </p:sp>
          </p:grpSp>
          <p:sp>
            <p:nvSpPr>
              <p:cNvPr id="120842" name="Freeform 10"/>
              <p:cNvSpPr>
                <a:spLocks/>
              </p:cNvSpPr>
              <p:nvPr userDrawn="1"/>
            </p:nvSpPr>
            <p:spPr bwMode="auto">
              <a:xfrm>
                <a:off x="14" y="96"/>
                <a:ext cx="536" cy="417"/>
              </a:xfrm>
              <a:custGeom>
                <a:avLst/>
                <a:gdLst/>
                <a:ahLst/>
                <a:cxnLst>
                  <a:cxn ang="0">
                    <a:pos x="16" y="21"/>
                  </a:cxn>
                  <a:cxn ang="0">
                    <a:pos x="38" y="3"/>
                  </a:cxn>
                  <a:cxn ang="0">
                    <a:pos x="100" y="20"/>
                  </a:cxn>
                  <a:cxn ang="0">
                    <a:pos x="129" y="14"/>
                  </a:cxn>
                  <a:cxn ang="0">
                    <a:pos x="153" y="0"/>
                  </a:cxn>
                  <a:cxn ang="0">
                    <a:pos x="155" y="3"/>
                  </a:cxn>
                  <a:cxn ang="0">
                    <a:pos x="158" y="5"/>
                  </a:cxn>
                  <a:cxn ang="0">
                    <a:pos x="171" y="31"/>
                  </a:cxn>
                  <a:cxn ang="0">
                    <a:pos x="177" y="42"/>
                  </a:cxn>
                  <a:cxn ang="0">
                    <a:pos x="183" y="50"/>
                  </a:cxn>
                  <a:cxn ang="0">
                    <a:pos x="185" y="57"/>
                  </a:cxn>
                  <a:cxn ang="0">
                    <a:pos x="194" y="63"/>
                  </a:cxn>
                  <a:cxn ang="0">
                    <a:pos x="207" y="80"/>
                  </a:cxn>
                  <a:cxn ang="0">
                    <a:pos x="218" y="89"/>
                  </a:cxn>
                  <a:cxn ang="0">
                    <a:pos x="236" y="108"/>
                  </a:cxn>
                  <a:cxn ang="0">
                    <a:pos x="248" y="115"/>
                  </a:cxn>
                  <a:cxn ang="0">
                    <a:pos x="266" y="140"/>
                  </a:cxn>
                  <a:cxn ang="0">
                    <a:pos x="278" y="151"/>
                  </a:cxn>
                  <a:cxn ang="0">
                    <a:pos x="290" y="167"/>
                  </a:cxn>
                  <a:cxn ang="0">
                    <a:pos x="296" y="171"/>
                  </a:cxn>
                  <a:cxn ang="0">
                    <a:pos x="320" y="194"/>
                  </a:cxn>
                  <a:cxn ang="0">
                    <a:pos x="333" y="210"/>
                  </a:cxn>
                  <a:cxn ang="0">
                    <a:pos x="351" y="228"/>
                  </a:cxn>
                  <a:cxn ang="0">
                    <a:pos x="362" y="242"/>
                  </a:cxn>
                  <a:cxn ang="0">
                    <a:pos x="371" y="260"/>
                  </a:cxn>
                  <a:cxn ang="0">
                    <a:pos x="381" y="277"/>
                  </a:cxn>
                  <a:cxn ang="0">
                    <a:pos x="392" y="287"/>
                  </a:cxn>
                  <a:cxn ang="0">
                    <a:pos x="399" y="295"/>
                  </a:cxn>
                  <a:cxn ang="0">
                    <a:pos x="410" y="309"/>
                  </a:cxn>
                  <a:cxn ang="0">
                    <a:pos x="446" y="344"/>
                  </a:cxn>
                  <a:cxn ang="0">
                    <a:pos x="471" y="363"/>
                  </a:cxn>
                  <a:cxn ang="0">
                    <a:pos x="485" y="374"/>
                  </a:cxn>
                  <a:cxn ang="0">
                    <a:pos x="494" y="379"/>
                  </a:cxn>
                  <a:cxn ang="0">
                    <a:pos x="506" y="387"/>
                  </a:cxn>
                  <a:cxn ang="0">
                    <a:pos x="518" y="393"/>
                  </a:cxn>
                  <a:cxn ang="0">
                    <a:pos x="525" y="402"/>
                  </a:cxn>
                  <a:cxn ang="0">
                    <a:pos x="530" y="409"/>
                  </a:cxn>
                  <a:cxn ang="0">
                    <a:pos x="536" y="413"/>
                  </a:cxn>
                  <a:cxn ang="0">
                    <a:pos x="519" y="413"/>
                  </a:cxn>
                  <a:cxn ang="0">
                    <a:pos x="498" y="402"/>
                  </a:cxn>
                  <a:cxn ang="0">
                    <a:pos x="483" y="395"/>
                  </a:cxn>
                  <a:cxn ang="0">
                    <a:pos x="464" y="387"/>
                  </a:cxn>
                  <a:cxn ang="0">
                    <a:pos x="455" y="384"/>
                  </a:cxn>
                  <a:cxn ang="0">
                    <a:pos x="426" y="372"/>
                  </a:cxn>
                  <a:cxn ang="0">
                    <a:pos x="414" y="366"/>
                  </a:cxn>
                  <a:cxn ang="0">
                    <a:pos x="388" y="361"/>
                  </a:cxn>
                  <a:cxn ang="0">
                    <a:pos x="360" y="355"/>
                  </a:cxn>
                  <a:cxn ang="0">
                    <a:pos x="346" y="353"/>
                  </a:cxn>
                  <a:cxn ang="0">
                    <a:pos x="272" y="345"/>
                  </a:cxn>
                  <a:cxn ang="0">
                    <a:pos x="191" y="336"/>
                  </a:cxn>
                  <a:cxn ang="0">
                    <a:pos x="134" y="330"/>
                  </a:cxn>
                  <a:cxn ang="0">
                    <a:pos x="96" y="325"/>
                  </a:cxn>
                  <a:cxn ang="0">
                    <a:pos x="48" y="320"/>
                  </a:cxn>
                  <a:cxn ang="0">
                    <a:pos x="10" y="318"/>
                  </a:cxn>
                  <a:cxn ang="0">
                    <a:pos x="9" y="306"/>
                  </a:cxn>
                  <a:cxn ang="0">
                    <a:pos x="0" y="282"/>
                  </a:cxn>
                  <a:cxn ang="0">
                    <a:pos x="8" y="259"/>
                  </a:cxn>
                  <a:cxn ang="0">
                    <a:pos x="15" y="126"/>
                  </a:cxn>
                  <a:cxn ang="0">
                    <a:pos x="16" y="45"/>
                  </a:cxn>
                  <a:cxn ang="0">
                    <a:pos x="16" y="21"/>
                  </a:cxn>
                </a:cxnLst>
                <a:rect l="0" t="0" r="r" b="b"/>
                <a:pathLst>
                  <a:path w="536" h="417">
                    <a:moveTo>
                      <a:pt x="16" y="21"/>
                    </a:moveTo>
                    <a:cubicBezTo>
                      <a:pt x="20" y="9"/>
                      <a:pt x="28" y="7"/>
                      <a:pt x="38" y="3"/>
                    </a:cubicBezTo>
                    <a:cubicBezTo>
                      <a:pt x="61" y="6"/>
                      <a:pt x="76" y="18"/>
                      <a:pt x="100" y="20"/>
                    </a:cubicBezTo>
                    <a:cubicBezTo>
                      <a:pt x="119" y="19"/>
                      <a:pt x="115" y="16"/>
                      <a:pt x="129" y="14"/>
                    </a:cubicBezTo>
                    <a:cubicBezTo>
                      <a:pt x="139" y="11"/>
                      <a:pt x="145" y="6"/>
                      <a:pt x="153" y="0"/>
                    </a:cubicBezTo>
                    <a:cubicBezTo>
                      <a:pt x="154" y="1"/>
                      <a:pt x="154" y="2"/>
                      <a:pt x="155" y="3"/>
                    </a:cubicBezTo>
                    <a:cubicBezTo>
                      <a:pt x="156" y="4"/>
                      <a:pt x="157" y="4"/>
                      <a:pt x="158" y="5"/>
                    </a:cubicBezTo>
                    <a:cubicBezTo>
                      <a:pt x="164" y="13"/>
                      <a:pt x="163" y="25"/>
                      <a:pt x="171" y="31"/>
                    </a:cubicBezTo>
                    <a:cubicBezTo>
                      <a:pt x="172" y="36"/>
                      <a:pt x="172" y="40"/>
                      <a:pt x="177" y="42"/>
                    </a:cubicBezTo>
                    <a:cubicBezTo>
                      <a:pt x="179" y="46"/>
                      <a:pt x="179" y="48"/>
                      <a:pt x="183" y="50"/>
                    </a:cubicBezTo>
                    <a:lnTo>
                      <a:pt x="185" y="57"/>
                    </a:lnTo>
                    <a:cubicBezTo>
                      <a:pt x="188" y="60"/>
                      <a:pt x="194" y="63"/>
                      <a:pt x="194" y="63"/>
                    </a:cubicBezTo>
                    <a:cubicBezTo>
                      <a:pt x="196" y="69"/>
                      <a:pt x="202" y="76"/>
                      <a:pt x="207" y="80"/>
                    </a:cubicBezTo>
                    <a:cubicBezTo>
                      <a:pt x="209" y="84"/>
                      <a:pt x="214" y="86"/>
                      <a:pt x="218" y="89"/>
                    </a:cubicBezTo>
                    <a:cubicBezTo>
                      <a:pt x="223" y="96"/>
                      <a:pt x="227" y="106"/>
                      <a:pt x="236" y="108"/>
                    </a:cubicBezTo>
                    <a:cubicBezTo>
                      <a:pt x="240" y="111"/>
                      <a:pt x="244" y="114"/>
                      <a:pt x="248" y="115"/>
                    </a:cubicBezTo>
                    <a:cubicBezTo>
                      <a:pt x="250" y="124"/>
                      <a:pt x="257" y="137"/>
                      <a:pt x="266" y="140"/>
                    </a:cubicBezTo>
                    <a:cubicBezTo>
                      <a:pt x="269" y="144"/>
                      <a:pt x="274" y="149"/>
                      <a:pt x="278" y="151"/>
                    </a:cubicBezTo>
                    <a:cubicBezTo>
                      <a:pt x="282" y="157"/>
                      <a:pt x="286" y="161"/>
                      <a:pt x="290" y="167"/>
                    </a:cubicBezTo>
                    <a:cubicBezTo>
                      <a:pt x="291" y="169"/>
                      <a:pt x="296" y="171"/>
                      <a:pt x="296" y="171"/>
                    </a:cubicBezTo>
                    <a:cubicBezTo>
                      <a:pt x="299" y="176"/>
                      <a:pt x="315" y="192"/>
                      <a:pt x="320" y="194"/>
                    </a:cubicBezTo>
                    <a:cubicBezTo>
                      <a:pt x="322" y="200"/>
                      <a:pt x="327" y="208"/>
                      <a:pt x="333" y="210"/>
                    </a:cubicBezTo>
                    <a:cubicBezTo>
                      <a:pt x="336" y="215"/>
                      <a:pt x="345" y="226"/>
                      <a:pt x="351" y="228"/>
                    </a:cubicBezTo>
                    <a:cubicBezTo>
                      <a:pt x="354" y="232"/>
                      <a:pt x="358" y="239"/>
                      <a:pt x="362" y="242"/>
                    </a:cubicBezTo>
                    <a:cubicBezTo>
                      <a:pt x="364" y="249"/>
                      <a:pt x="365" y="256"/>
                      <a:pt x="371" y="260"/>
                    </a:cubicBezTo>
                    <a:cubicBezTo>
                      <a:pt x="373" y="265"/>
                      <a:pt x="377" y="274"/>
                      <a:pt x="381" y="277"/>
                    </a:cubicBezTo>
                    <a:cubicBezTo>
                      <a:pt x="382" y="282"/>
                      <a:pt x="392" y="287"/>
                      <a:pt x="392" y="287"/>
                    </a:cubicBezTo>
                    <a:cubicBezTo>
                      <a:pt x="397" y="294"/>
                      <a:pt x="394" y="292"/>
                      <a:pt x="399" y="295"/>
                    </a:cubicBezTo>
                    <a:cubicBezTo>
                      <a:pt x="401" y="301"/>
                      <a:pt x="404" y="307"/>
                      <a:pt x="410" y="309"/>
                    </a:cubicBezTo>
                    <a:cubicBezTo>
                      <a:pt x="421" y="320"/>
                      <a:pt x="430" y="339"/>
                      <a:pt x="446" y="344"/>
                    </a:cubicBezTo>
                    <a:cubicBezTo>
                      <a:pt x="452" y="353"/>
                      <a:pt x="460" y="359"/>
                      <a:pt x="471" y="363"/>
                    </a:cubicBezTo>
                    <a:cubicBezTo>
                      <a:pt x="474" y="367"/>
                      <a:pt x="480" y="371"/>
                      <a:pt x="485" y="374"/>
                    </a:cubicBezTo>
                    <a:cubicBezTo>
                      <a:pt x="488" y="376"/>
                      <a:pt x="494" y="379"/>
                      <a:pt x="494" y="379"/>
                    </a:cubicBezTo>
                    <a:cubicBezTo>
                      <a:pt x="496" y="383"/>
                      <a:pt x="506" y="387"/>
                      <a:pt x="506" y="387"/>
                    </a:cubicBezTo>
                    <a:cubicBezTo>
                      <a:pt x="509" y="390"/>
                      <a:pt x="518" y="393"/>
                      <a:pt x="518" y="393"/>
                    </a:cubicBezTo>
                    <a:cubicBezTo>
                      <a:pt x="523" y="400"/>
                      <a:pt x="520" y="397"/>
                      <a:pt x="525" y="402"/>
                    </a:cubicBezTo>
                    <a:cubicBezTo>
                      <a:pt x="528" y="412"/>
                      <a:pt x="525" y="406"/>
                      <a:pt x="530" y="409"/>
                    </a:cubicBezTo>
                    <a:cubicBezTo>
                      <a:pt x="532" y="410"/>
                      <a:pt x="536" y="413"/>
                      <a:pt x="536" y="413"/>
                    </a:cubicBezTo>
                    <a:cubicBezTo>
                      <a:pt x="531" y="417"/>
                      <a:pt x="525" y="415"/>
                      <a:pt x="519" y="413"/>
                    </a:cubicBezTo>
                    <a:cubicBezTo>
                      <a:pt x="517" y="407"/>
                      <a:pt x="503" y="406"/>
                      <a:pt x="498" y="402"/>
                    </a:cubicBezTo>
                    <a:cubicBezTo>
                      <a:pt x="495" y="397"/>
                      <a:pt x="488" y="396"/>
                      <a:pt x="483" y="395"/>
                    </a:cubicBezTo>
                    <a:cubicBezTo>
                      <a:pt x="477" y="392"/>
                      <a:pt x="470" y="390"/>
                      <a:pt x="464" y="387"/>
                    </a:cubicBezTo>
                    <a:cubicBezTo>
                      <a:pt x="461" y="386"/>
                      <a:pt x="455" y="384"/>
                      <a:pt x="455" y="384"/>
                    </a:cubicBezTo>
                    <a:cubicBezTo>
                      <a:pt x="450" y="376"/>
                      <a:pt x="434" y="374"/>
                      <a:pt x="426" y="372"/>
                    </a:cubicBezTo>
                    <a:cubicBezTo>
                      <a:pt x="422" y="371"/>
                      <a:pt x="418" y="368"/>
                      <a:pt x="414" y="366"/>
                    </a:cubicBezTo>
                    <a:cubicBezTo>
                      <a:pt x="406" y="362"/>
                      <a:pt x="396" y="362"/>
                      <a:pt x="388" y="361"/>
                    </a:cubicBezTo>
                    <a:cubicBezTo>
                      <a:pt x="379" y="359"/>
                      <a:pt x="370" y="356"/>
                      <a:pt x="360" y="355"/>
                    </a:cubicBezTo>
                    <a:cubicBezTo>
                      <a:pt x="355" y="354"/>
                      <a:pt x="346" y="353"/>
                      <a:pt x="346" y="353"/>
                    </a:cubicBezTo>
                    <a:cubicBezTo>
                      <a:pt x="323" y="345"/>
                      <a:pt x="296" y="347"/>
                      <a:pt x="272" y="345"/>
                    </a:cubicBezTo>
                    <a:cubicBezTo>
                      <a:pt x="245" y="336"/>
                      <a:pt x="220" y="337"/>
                      <a:pt x="191" y="336"/>
                    </a:cubicBezTo>
                    <a:cubicBezTo>
                      <a:pt x="172" y="334"/>
                      <a:pt x="153" y="333"/>
                      <a:pt x="134" y="330"/>
                    </a:cubicBezTo>
                    <a:cubicBezTo>
                      <a:pt x="120" y="325"/>
                      <a:pt x="113" y="326"/>
                      <a:pt x="96" y="325"/>
                    </a:cubicBezTo>
                    <a:cubicBezTo>
                      <a:pt x="80" y="323"/>
                      <a:pt x="64" y="322"/>
                      <a:pt x="48" y="320"/>
                    </a:cubicBezTo>
                    <a:cubicBezTo>
                      <a:pt x="36" y="316"/>
                      <a:pt x="22" y="322"/>
                      <a:pt x="10" y="318"/>
                    </a:cubicBezTo>
                    <a:cubicBezTo>
                      <a:pt x="6" y="317"/>
                      <a:pt x="10" y="310"/>
                      <a:pt x="9" y="306"/>
                    </a:cubicBezTo>
                    <a:cubicBezTo>
                      <a:pt x="8" y="299"/>
                      <a:pt x="4" y="288"/>
                      <a:pt x="0" y="282"/>
                    </a:cubicBezTo>
                    <a:cubicBezTo>
                      <a:pt x="2" y="274"/>
                      <a:pt x="6" y="267"/>
                      <a:pt x="8" y="259"/>
                    </a:cubicBezTo>
                    <a:cubicBezTo>
                      <a:pt x="9" y="215"/>
                      <a:pt x="8" y="170"/>
                      <a:pt x="15" y="126"/>
                    </a:cubicBezTo>
                    <a:cubicBezTo>
                      <a:pt x="15" y="99"/>
                      <a:pt x="16" y="72"/>
                      <a:pt x="16" y="45"/>
                    </a:cubicBezTo>
                    <a:cubicBezTo>
                      <a:pt x="16" y="20"/>
                      <a:pt x="11" y="11"/>
                      <a:pt x="16" y="21"/>
                    </a:cubicBezTo>
                    <a:close/>
                  </a:path>
                </a:pathLst>
              </a:custGeom>
              <a:gradFill rotWithShape="1">
                <a:gsLst>
                  <a:gs pos="0">
                    <a:srgbClr val="996600"/>
                  </a:gs>
                  <a:gs pos="100000">
                    <a:srgbClr val="996600">
                      <a:gamma/>
                      <a:shade val="46275"/>
                      <a:invGamma/>
                      <a:alpha val="0"/>
                    </a:srgbClr>
                  </a:gs>
                </a:gsLst>
                <a:lin ang="5400000" scaled="1"/>
              </a:gradFill>
              <a:ln w="6350" cmpd="sng">
                <a:solidFill>
                  <a:schemeClr val="tx1"/>
                </a:solidFill>
                <a:round/>
                <a:headEnd/>
                <a:tailEnd/>
              </a:ln>
              <a:effectLst/>
            </p:spPr>
            <p:txBody>
              <a:bodyPr/>
              <a:lstStyle/>
              <a:p>
                <a:pPr>
                  <a:lnSpc>
                    <a:spcPct val="120000"/>
                  </a:lnSpc>
                  <a:defRPr/>
                </a:pPr>
                <a:endParaRPr lang="en-US" sz="2000" dirty="0">
                  <a:solidFill>
                    <a:srgbClr val="000000"/>
                  </a:solidFill>
                  <a:latin typeface="Gill Sans MT"/>
                </a:endParaRPr>
              </a:p>
            </p:txBody>
          </p:sp>
          <p:sp>
            <p:nvSpPr>
              <p:cNvPr id="120843" name="Freeform 11"/>
              <p:cNvSpPr>
                <a:spLocks/>
              </p:cNvSpPr>
              <p:nvPr userDrawn="1"/>
            </p:nvSpPr>
            <p:spPr bwMode="auto">
              <a:xfrm>
                <a:off x="735" y="541"/>
                <a:ext cx="141" cy="50"/>
              </a:xfrm>
              <a:custGeom>
                <a:avLst/>
                <a:gdLst/>
                <a:ahLst/>
                <a:cxnLst>
                  <a:cxn ang="0">
                    <a:pos x="4" y="6"/>
                  </a:cxn>
                  <a:cxn ang="0">
                    <a:pos x="22" y="0"/>
                  </a:cxn>
                  <a:cxn ang="0">
                    <a:pos x="62" y="6"/>
                  </a:cxn>
                  <a:cxn ang="0">
                    <a:pos x="79" y="12"/>
                  </a:cxn>
                  <a:cxn ang="0">
                    <a:pos x="95" y="19"/>
                  </a:cxn>
                  <a:cxn ang="0">
                    <a:pos x="130" y="37"/>
                  </a:cxn>
                  <a:cxn ang="0">
                    <a:pos x="141" y="43"/>
                  </a:cxn>
                  <a:cxn ang="0">
                    <a:pos x="97" y="39"/>
                  </a:cxn>
                  <a:cxn ang="0">
                    <a:pos x="91" y="35"/>
                  </a:cxn>
                  <a:cxn ang="0">
                    <a:pos x="46" y="22"/>
                  </a:cxn>
                  <a:cxn ang="0">
                    <a:pos x="7" y="9"/>
                  </a:cxn>
                  <a:cxn ang="0">
                    <a:pos x="4" y="6"/>
                  </a:cxn>
                </a:cxnLst>
                <a:rect l="0" t="0" r="r" b="b"/>
                <a:pathLst>
                  <a:path w="141" h="50">
                    <a:moveTo>
                      <a:pt x="4" y="6"/>
                    </a:moveTo>
                    <a:cubicBezTo>
                      <a:pt x="10" y="4"/>
                      <a:pt x="16" y="1"/>
                      <a:pt x="22" y="0"/>
                    </a:cubicBezTo>
                    <a:cubicBezTo>
                      <a:pt x="39" y="1"/>
                      <a:pt x="48" y="1"/>
                      <a:pt x="62" y="6"/>
                    </a:cubicBezTo>
                    <a:cubicBezTo>
                      <a:pt x="68" y="8"/>
                      <a:pt x="79" y="12"/>
                      <a:pt x="79" y="12"/>
                    </a:cubicBezTo>
                    <a:cubicBezTo>
                      <a:pt x="83" y="16"/>
                      <a:pt x="89" y="18"/>
                      <a:pt x="95" y="19"/>
                    </a:cubicBezTo>
                    <a:cubicBezTo>
                      <a:pt x="106" y="26"/>
                      <a:pt x="119" y="30"/>
                      <a:pt x="130" y="37"/>
                    </a:cubicBezTo>
                    <a:cubicBezTo>
                      <a:pt x="132" y="42"/>
                      <a:pt x="136" y="42"/>
                      <a:pt x="141" y="43"/>
                    </a:cubicBezTo>
                    <a:cubicBezTo>
                      <a:pt x="127" y="50"/>
                      <a:pt x="110" y="47"/>
                      <a:pt x="97" y="39"/>
                    </a:cubicBezTo>
                    <a:cubicBezTo>
                      <a:pt x="95" y="38"/>
                      <a:pt x="93" y="36"/>
                      <a:pt x="91" y="35"/>
                    </a:cubicBezTo>
                    <a:cubicBezTo>
                      <a:pt x="76" y="30"/>
                      <a:pt x="61" y="26"/>
                      <a:pt x="46" y="22"/>
                    </a:cubicBezTo>
                    <a:cubicBezTo>
                      <a:pt x="33" y="18"/>
                      <a:pt x="21" y="11"/>
                      <a:pt x="7" y="9"/>
                    </a:cubicBezTo>
                    <a:cubicBezTo>
                      <a:pt x="0" y="4"/>
                      <a:pt x="11" y="6"/>
                      <a:pt x="4" y="6"/>
                    </a:cubicBezTo>
                    <a:close/>
                  </a:path>
                </a:pathLst>
              </a:custGeom>
              <a:gradFill rotWithShape="1">
                <a:gsLst>
                  <a:gs pos="0">
                    <a:srgbClr val="996600"/>
                  </a:gs>
                  <a:gs pos="100000">
                    <a:srgbClr val="996600">
                      <a:gamma/>
                      <a:shade val="46275"/>
                      <a:invGamma/>
                      <a:alpha val="0"/>
                    </a:srgbClr>
                  </a:gs>
                </a:gsLst>
                <a:lin ang="5400000" scaled="1"/>
              </a:gradFill>
              <a:ln w="9525" cmpd="sng">
                <a:solidFill>
                  <a:schemeClr val="tx1"/>
                </a:solidFill>
                <a:round/>
                <a:headEnd/>
                <a:tailEnd/>
              </a:ln>
              <a:effectLst/>
            </p:spPr>
            <p:txBody>
              <a:bodyPr/>
              <a:lstStyle/>
              <a:p>
                <a:pPr>
                  <a:lnSpc>
                    <a:spcPct val="120000"/>
                  </a:lnSpc>
                  <a:defRPr/>
                </a:pPr>
                <a:endParaRPr lang="en-US" sz="2000" dirty="0">
                  <a:solidFill>
                    <a:srgbClr val="000000"/>
                  </a:solidFill>
                  <a:latin typeface="Gill Sans MT"/>
                </a:endParaRPr>
              </a:p>
            </p:txBody>
          </p:sp>
        </p:grpSp>
        <p:sp>
          <p:nvSpPr>
            <p:cNvPr id="120845" name="Rectangle 13"/>
            <p:cNvSpPr>
              <a:spLocks noChangeArrowheads="1"/>
            </p:cNvSpPr>
            <p:nvPr userDrawn="1"/>
          </p:nvSpPr>
          <p:spPr bwMode="auto">
            <a:xfrm>
              <a:off x="432" y="384"/>
              <a:ext cx="192" cy="48"/>
            </a:xfrm>
            <a:prstGeom prst="rect">
              <a:avLst/>
            </a:prstGeom>
            <a:solidFill>
              <a:schemeClr val="bg1"/>
            </a:solidFill>
            <a:ln w="9525">
              <a:noFill/>
              <a:miter lim="800000"/>
              <a:headEnd/>
              <a:tailEnd/>
            </a:ln>
            <a:effectLst/>
          </p:spPr>
          <p:txBody>
            <a:bodyPr wrap="none" anchor="ctr"/>
            <a:lstStyle/>
            <a:p>
              <a:pPr>
                <a:lnSpc>
                  <a:spcPct val="120000"/>
                </a:lnSpc>
                <a:defRPr/>
              </a:pPr>
              <a:endParaRPr lang="en-US" sz="2000" dirty="0">
                <a:solidFill>
                  <a:srgbClr val="000000"/>
                </a:solidFill>
                <a:latin typeface="Gill Sans MT"/>
              </a:endParaRPr>
            </a:p>
          </p:txBody>
        </p:sp>
      </p:grpSp>
      <p:sp>
        <p:nvSpPr>
          <p:cNvPr id="5123" name="Rectangle 2"/>
          <p:cNvSpPr>
            <a:spLocks noGrp="1" noChangeArrowheads="1"/>
          </p:cNvSpPr>
          <p:nvPr>
            <p:ph type="title"/>
          </p:nvPr>
        </p:nvSpPr>
        <p:spPr bwMode="auto">
          <a:xfrm>
            <a:off x="762000" y="-152400"/>
            <a:ext cx="8153400" cy="1143000"/>
          </a:xfrm>
          <a:prstGeom prst="rect">
            <a:avLst/>
          </a:prstGeom>
          <a:noFill/>
          <a:ln w="9525">
            <a:noFill/>
            <a:miter lim="800000"/>
            <a:headEnd/>
            <a:tailEnd/>
          </a:ln>
        </p:spPr>
        <p:txBody>
          <a:bodyPr vert="horz" wrap="square" lIns="91430" tIns="45716" rIns="91430" bIns="45716" numCol="1" anchor="ctr" anchorCtr="0" compatLnSpc="1">
            <a:prstTxWarp prst="textNoShape">
              <a:avLst/>
            </a:prstTxWarp>
          </a:bodyPr>
          <a:lstStyle/>
          <a:p>
            <a:pPr lvl="0"/>
            <a:r>
              <a:rPr lang="en-US" dirty="0" smtClean="0"/>
              <a:t>Click to edit Master title style</a:t>
            </a:r>
          </a:p>
        </p:txBody>
      </p:sp>
      <p:sp>
        <p:nvSpPr>
          <p:cNvPr id="5124" name="Rectangle 3"/>
          <p:cNvSpPr>
            <a:spLocks noGrp="1" noChangeArrowheads="1"/>
          </p:cNvSpPr>
          <p:nvPr>
            <p:ph type="body" idx="1"/>
          </p:nvPr>
        </p:nvSpPr>
        <p:spPr bwMode="auto">
          <a:xfrm>
            <a:off x="685800" y="1524000"/>
            <a:ext cx="7772400" cy="4800600"/>
          </a:xfrm>
          <a:prstGeom prst="rect">
            <a:avLst/>
          </a:prstGeom>
          <a:noFill/>
          <a:ln w="9525">
            <a:noFill/>
            <a:miter lim="800000"/>
            <a:headEnd/>
            <a:tailEnd/>
          </a:ln>
        </p:spPr>
        <p:txBody>
          <a:bodyPr vert="horz" wrap="square" lIns="91430" tIns="45716" rIns="91430" bIns="45716"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20847" name="Line 15"/>
          <p:cNvSpPr>
            <a:spLocks noChangeShapeType="1"/>
          </p:cNvSpPr>
          <p:nvPr userDrawn="1"/>
        </p:nvSpPr>
        <p:spPr bwMode="auto">
          <a:xfrm flipV="1">
            <a:off x="1143000" y="822325"/>
            <a:ext cx="7772400" cy="7938"/>
          </a:xfrm>
          <a:prstGeom prst="line">
            <a:avLst/>
          </a:prstGeom>
          <a:noFill/>
          <a:ln w="38100">
            <a:solidFill>
              <a:srgbClr val="CC9900"/>
            </a:solidFill>
            <a:round/>
            <a:headEnd/>
            <a:tailEnd/>
          </a:ln>
          <a:effectLst/>
        </p:spPr>
        <p:txBody>
          <a:bodyPr/>
          <a:lstStyle/>
          <a:p>
            <a:pPr>
              <a:lnSpc>
                <a:spcPct val="120000"/>
              </a:lnSpc>
              <a:defRPr/>
            </a:pPr>
            <a:endParaRPr lang="en-US" sz="2000" dirty="0">
              <a:solidFill>
                <a:srgbClr val="000000"/>
              </a:solidFill>
              <a:latin typeface="Gill Sans MT"/>
            </a:endParaRPr>
          </a:p>
        </p:txBody>
      </p:sp>
      <p:sp>
        <p:nvSpPr>
          <p:cNvPr id="120848" name="Line 16"/>
          <p:cNvSpPr>
            <a:spLocks noChangeShapeType="1"/>
          </p:cNvSpPr>
          <p:nvPr userDrawn="1"/>
        </p:nvSpPr>
        <p:spPr bwMode="auto">
          <a:xfrm>
            <a:off x="990600" y="776288"/>
            <a:ext cx="7924800" cy="0"/>
          </a:xfrm>
          <a:prstGeom prst="line">
            <a:avLst/>
          </a:prstGeom>
          <a:noFill/>
          <a:ln w="38100">
            <a:solidFill>
              <a:srgbClr val="6699FF"/>
            </a:solidFill>
            <a:round/>
            <a:headEnd/>
            <a:tailEnd/>
          </a:ln>
          <a:effectLst/>
        </p:spPr>
        <p:txBody>
          <a:bodyPr/>
          <a:lstStyle/>
          <a:p>
            <a:pPr>
              <a:lnSpc>
                <a:spcPct val="120000"/>
              </a:lnSpc>
              <a:defRPr/>
            </a:pPr>
            <a:endParaRPr lang="en-US" sz="2000" dirty="0">
              <a:solidFill>
                <a:srgbClr val="000000"/>
              </a:solidFill>
              <a:latin typeface="Gill Sans MT"/>
            </a:endParaRPr>
          </a:p>
        </p:txBody>
      </p:sp>
      <p:sp>
        <p:nvSpPr>
          <p:cNvPr id="120849" name="Line 17"/>
          <p:cNvSpPr>
            <a:spLocks noChangeShapeType="1"/>
          </p:cNvSpPr>
          <p:nvPr userDrawn="1"/>
        </p:nvSpPr>
        <p:spPr bwMode="auto">
          <a:xfrm>
            <a:off x="838200" y="730250"/>
            <a:ext cx="8077200" cy="0"/>
          </a:xfrm>
          <a:prstGeom prst="line">
            <a:avLst/>
          </a:prstGeom>
          <a:noFill/>
          <a:ln w="38100">
            <a:solidFill>
              <a:srgbClr val="008000"/>
            </a:solidFill>
            <a:round/>
            <a:headEnd/>
            <a:tailEnd/>
          </a:ln>
          <a:effectLst/>
        </p:spPr>
        <p:txBody>
          <a:bodyPr/>
          <a:lstStyle/>
          <a:p>
            <a:pPr>
              <a:lnSpc>
                <a:spcPct val="120000"/>
              </a:lnSpc>
              <a:defRPr/>
            </a:pPr>
            <a:endParaRPr lang="en-US" sz="2000" dirty="0">
              <a:solidFill>
                <a:srgbClr val="000000"/>
              </a:solidFill>
              <a:latin typeface="Gill Sans MT"/>
            </a:endParaRPr>
          </a:p>
        </p:txBody>
      </p:sp>
    </p:spTree>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Lst>
  <p:txStyles>
    <p:titleStyle>
      <a:lvl1pPr algn="ctr" rtl="0" eaLnBrk="0" fontAlgn="base" hangingPunct="0">
        <a:spcBef>
          <a:spcPct val="0"/>
        </a:spcBef>
        <a:spcAft>
          <a:spcPct val="0"/>
        </a:spcAft>
        <a:defRPr sz="2400">
          <a:solidFill>
            <a:schemeClr val="tx2"/>
          </a:solidFill>
          <a:latin typeface="Gill Sans MT"/>
          <a:ea typeface="+mj-ea"/>
          <a:cs typeface="+mj-cs"/>
        </a:defRPr>
      </a:lvl1pPr>
      <a:lvl2pPr algn="ctr" rtl="0" eaLnBrk="0" fontAlgn="base" hangingPunct="0">
        <a:spcBef>
          <a:spcPct val="0"/>
        </a:spcBef>
        <a:spcAft>
          <a:spcPct val="0"/>
        </a:spcAft>
        <a:defRPr sz="2400">
          <a:solidFill>
            <a:schemeClr val="tx2"/>
          </a:solidFill>
          <a:latin typeface="Arial Rounded MT Bold" pitchFamily="34" charset="0"/>
        </a:defRPr>
      </a:lvl2pPr>
      <a:lvl3pPr algn="ctr" rtl="0" eaLnBrk="0" fontAlgn="base" hangingPunct="0">
        <a:spcBef>
          <a:spcPct val="0"/>
        </a:spcBef>
        <a:spcAft>
          <a:spcPct val="0"/>
        </a:spcAft>
        <a:defRPr sz="2400">
          <a:solidFill>
            <a:schemeClr val="tx2"/>
          </a:solidFill>
          <a:latin typeface="Arial Rounded MT Bold" pitchFamily="34" charset="0"/>
        </a:defRPr>
      </a:lvl3pPr>
      <a:lvl4pPr algn="ctr" rtl="0" eaLnBrk="0" fontAlgn="base" hangingPunct="0">
        <a:spcBef>
          <a:spcPct val="0"/>
        </a:spcBef>
        <a:spcAft>
          <a:spcPct val="0"/>
        </a:spcAft>
        <a:defRPr sz="2400">
          <a:solidFill>
            <a:schemeClr val="tx2"/>
          </a:solidFill>
          <a:latin typeface="Arial Rounded MT Bold" pitchFamily="34" charset="0"/>
        </a:defRPr>
      </a:lvl4pPr>
      <a:lvl5pPr algn="ctr" rtl="0" eaLnBrk="0" fontAlgn="base" hangingPunct="0">
        <a:spcBef>
          <a:spcPct val="0"/>
        </a:spcBef>
        <a:spcAft>
          <a:spcPct val="0"/>
        </a:spcAft>
        <a:defRPr sz="2400">
          <a:solidFill>
            <a:schemeClr val="tx2"/>
          </a:solidFill>
          <a:latin typeface="Arial Rounded MT Bold" pitchFamily="34" charset="0"/>
        </a:defRPr>
      </a:lvl5pPr>
      <a:lvl6pPr marL="457200" algn="ctr" rtl="0" fontAlgn="base">
        <a:spcBef>
          <a:spcPct val="0"/>
        </a:spcBef>
        <a:spcAft>
          <a:spcPct val="0"/>
        </a:spcAft>
        <a:defRPr sz="2400">
          <a:solidFill>
            <a:schemeClr val="tx2"/>
          </a:solidFill>
          <a:latin typeface="Arial Rounded MT Bold" pitchFamily="34" charset="0"/>
        </a:defRPr>
      </a:lvl6pPr>
      <a:lvl7pPr marL="914400" algn="ctr" rtl="0" fontAlgn="base">
        <a:spcBef>
          <a:spcPct val="0"/>
        </a:spcBef>
        <a:spcAft>
          <a:spcPct val="0"/>
        </a:spcAft>
        <a:defRPr sz="2400">
          <a:solidFill>
            <a:schemeClr val="tx2"/>
          </a:solidFill>
          <a:latin typeface="Arial Rounded MT Bold" pitchFamily="34" charset="0"/>
        </a:defRPr>
      </a:lvl7pPr>
      <a:lvl8pPr marL="1371600" algn="ctr" rtl="0" fontAlgn="base">
        <a:spcBef>
          <a:spcPct val="0"/>
        </a:spcBef>
        <a:spcAft>
          <a:spcPct val="0"/>
        </a:spcAft>
        <a:defRPr sz="2400">
          <a:solidFill>
            <a:schemeClr val="tx2"/>
          </a:solidFill>
          <a:latin typeface="Arial Rounded MT Bold" pitchFamily="34" charset="0"/>
        </a:defRPr>
      </a:lvl8pPr>
      <a:lvl9pPr marL="1828800" algn="ctr" rtl="0" fontAlgn="base">
        <a:spcBef>
          <a:spcPct val="0"/>
        </a:spcBef>
        <a:spcAft>
          <a:spcPct val="0"/>
        </a:spcAft>
        <a:defRPr sz="2400">
          <a:solidFill>
            <a:schemeClr val="tx2"/>
          </a:solidFill>
          <a:latin typeface="Arial Rounded MT Bold" pitchFamily="34" charset="0"/>
        </a:defRPr>
      </a:lvl9pPr>
    </p:titleStyle>
    <p:bodyStyle>
      <a:lvl1pPr marL="342900" indent="-342900" algn="l" rtl="0" eaLnBrk="0" fontAlgn="base" hangingPunct="0">
        <a:lnSpc>
          <a:spcPct val="115000"/>
        </a:lnSpc>
        <a:spcBef>
          <a:spcPct val="50000"/>
        </a:spcBef>
        <a:spcAft>
          <a:spcPct val="0"/>
        </a:spcAft>
        <a:buChar char="•"/>
        <a:defRPr sz="2000">
          <a:solidFill>
            <a:schemeClr val="tx1"/>
          </a:solidFill>
          <a:latin typeface="Gill Sans MT"/>
          <a:ea typeface="+mn-ea"/>
          <a:cs typeface="+mn-cs"/>
        </a:defRPr>
      </a:lvl1pPr>
      <a:lvl2pPr marL="742950" indent="-285750" algn="l" rtl="0" eaLnBrk="0" fontAlgn="base" hangingPunct="0">
        <a:lnSpc>
          <a:spcPct val="115000"/>
        </a:lnSpc>
        <a:spcBef>
          <a:spcPct val="50000"/>
        </a:spcBef>
        <a:spcAft>
          <a:spcPct val="0"/>
        </a:spcAft>
        <a:buChar char="–"/>
        <a:defRPr sz="2000">
          <a:solidFill>
            <a:schemeClr val="accent2"/>
          </a:solidFill>
          <a:latin typeface="Gill Sans MT"/>
        </a:defRPr>
      </a:lvl2pPr>
      <a:lvl3pPr marL="1143000" indent="-228600" algn="l" rtl="0" eaLnBrk="0" fontAlgn="base" hangingPunct="0">
        <a:lnSpc>
          <a:spcPct val="115000"/>
        </a:lnSpc>
        <a:spcBef>
          <a:spcPct val="50000"/>
        </a:spcBef>
        <a:spcAft>
          <a:spcPct val="0"/>
        </a:spcAft>
        <a:buChar char="•"/>
        <a:defRPr sz="2000">
          <a:solidFill>
            <a:schemeClr val="tx1"/>
          </a:solidFill>
          <a:latin typeface="Gill Sans MT"/>
        </a:defRPr>
      </a:lvl3pPr>
      <a:lvl4pPr marL="1600200" indent="-228600" algn="l" rtl="0" eaLnBrk="0" fontAlgn="base" hangingPunct="0">
        <a:lnSpc>
          <a:spcPct val="115000"/>
        </a:lnSpc>
        <a:spcBef>
          <a:spcPct val="50000"/>
        </a:spcBef>
        <a:spcAft>
          <a:spcPct val="0"/>
        </a:spcAft>
        <a:defRPr>
          <a:solidFill>
            <a:schemeClr val="tx1"/>
          </a:solidFill>
          <a:latin typeface="Gill Sans MT"/>
        </a:defRPr>
      </a:lvl4pPr>
      <a:lvl5pPr marL="2057400" indent="-228600" algn="l" rtl="0" eaLnBrk="0" fontAlgn="base" hangingPunct="0">
        <a:lnSpc>
          <a:spcPct val="115000"/>
        </a:lnSpc>
        <a:spcBef>
          <a:spcPct val="50000"/>
        </a:spcBef>
        <a:spcAft>
          <a:spcPct val="0"/>
        </a:spcAft>
        <a:buChar char="»"/>
        <a:defRPr>
          <a:solidFill>
            <a:schemeClr val="tx1"/>
          </a:solidFill>
          <a:latin typeface="Gill Sans MT"/>
        </a:defRPr>
      </a:lvl5pPr>
      <a:lvl6pPr marL="2514600" indent="-228600" algn="l" rtl="0" fontAlgn="base">
        <a:lnSpc>
          <a:spcPct val="115000"/>
        </a:lnSpc>
        <a:spcBef>
          <a:spcPct val="50000"/>
        </a:spcBef>
        <a:spcAft>
          <a:spcPct val="0"/>
        </a:spcAft>
        <a:buChar char="»"/>
        <a:defRPr>
          <a:solidFill>
            <a:schemeClr val="tx1"/>
          </a:solidFill>
          <a:latin typeface="+mn-lt"/>
        </a:defRPr>
      </a:lvl6pPr>
      <a:lvl7pPr marL="2971800" indent="-228600" algn="l" rtl="0" fontAlgn="base">
        <a:lnSpc>
          <a:spcPct val="115000"/>
        </a:lnSpc>
        <a:spcBef>
          <a:spcPct val="50000"/>
        </a:spcBef>
        <a:spcAft>
          <a:spcPct val="0"/>
        </a:spcAft>
        <a:buChar char="»"/>
        <a:defRPr>
          <a:solidFill>
            <a:schemeClr val="tx1"/>
          </a:solidFill>
          <a:latin typeface="+mn-lt"/>
        </a:defRPr>
      </a:lvl7pPr>
      <a:lvl8pPr marL="3429000" indent="-228600" algn="l" rtl="0" fontAlgn="base">
        <a:lnSpc>
          <a:spcPct val="115000"/>
        </a:lnSpc>
        <a:spcBef>
          <a:spcPct val="50000"/>
        </a:spcBef>
        <a:spcAft>
          <a:spcPct val="0"/>
        </a:spcAft>
        <a:buChar char="»"/>
        <a:defRPr>
          <a:solidFill>
            <a:schemeClr val="tx1"/>
          </a:solidFill>
          <a:latin typeface="+mn-lt"/>
        </a:defRPr>
      </a:lvl8pPr>
      <a:lvl9pPr marL="3886200" indent="-228600" algn="l" rtl="0" fontAlgn="base">
        <a:lnSpc>
          <a:spcPct val="115000"/>
        </a:lnSpc>
        <a:spcBef>
          <a:spcPct val="5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4"/>
          <p:cNvGrpSpPr>
            <a:grpSpLocks/>
          </p:cNvGrpSpPr>
          <p:nvPr userDrawn="1"/>
        </p:nvGrpSpPr>
        <p:grpSpPr bwMode="auto">
          <a:xfrm>
            <a:off x="17463" y="53976"/>
            <a:ext cx="1752600" cy="1143000"/>
            <a:chOff x="0" y="48"/>
            <a:chExt cx="1104" cy="720"/>
          </a:xfrm>
        </p:grpSpPr>
        <p:grpSp>
          <p:nvGrpSpPr>
            <p:cNvPr id="3" name="Group 12"/>
            <p:cNvGrpSpPr>
              <a:grpSpLocks/>
            </p:cNvGrpSpPr>
            <p:nvPr userDrawn="1"/>
          </p:nvGrpSpPr>
          <p:grpSpPr bwMode="auto">
            <a:xfrm>
              <a:off x="0" y="48"/>
              <a:ext cx="1104" cy="720"/>
              <a:chOff x="0" y="0"/>
              <a:chExt cx="1104" cy="720"/>
            </a:xfrm>
          </p:grpSpPr>
          <p:grpSp>
            <p:nvGrpSpPr>
              <p:cNvPr id="4" name="Group 6"/>
              <p:cNvGrpSpPr>
                <a:grpSpLocks/>
              </p:cNvGrpSpPr>
              <p:nvPr userDrawn="1"/>
            </p:nvGrpSpPr>
            <p:grpSpPr bwMode="auto">
              <a:xfrm>
                <a:off x="0" y="0"/>
                <a:ext cx="1104" cy="720"/>
                <a:chOff x="1344" y="1776"/>
                <a:chExt cx="3408" cy="1392"/>
              </a:xfrm>
            </p:grpSpPr>
            <p:pic>
              <p:nvPicPr>
                <p:cNvPr id="5133" name="Picture 4"/>
                <p:cNvPicPr>
                  <a:picLocks noChangeAspect="1" noChangeArrowheads="1"/>
                </p:cNvPicPr>
                <p:nvPr userDrawn="1"/>
              </p:nvPicPr>
              <p:blipFill>
                <a:blip r:embed="rId14" cstate="screen"/>
                <a:srcRect l="16667" t="28572" r="13725" b="25397"/>
                <a:stretch>
                  <a:fillRect/>
                </a:stretch>
              </p:blipFill>
              <p:spPr bwMode="auto">
                <a:xfrm>
                  <a:off x="1344" y="1776"/>
                  <a:ext cx="3408" cy="1392"/>
                </a:xfrm>
                <a:prstGeom prst="rect">
                  <a:avLst/>
                </a:prstGeom>
                <a:noFill/>
                <a:ln w="9525">
                  <a:noFill/>
                  <a:miter lim="800000"/>
                  <a:headEnd/>
                  <a:tailEnd/>
                </a:ln>
              </p:spPr>
            </p:pic>
            <p:sp>
              <p:nvSpPr>
                <p:cNvPr id="120837" name="Rectangle 5"/>
                <p:cNvSpPr>
                  <a:spLocks noChangeArrowheads="1"/>
                </p:cNvSpPr>
                <p:nvPr userDrawn="1"/>
              </p:nvSpPr>
              <p:spPr bwMode="auto">
                <a:xfrm>
                  <a:off x="3119" y="1919"/>
                  <a:ext cx="1297" cy="385"/>
                </a:xfrm>
                <a:prstGeom prst="rect">
                  <a:avLst/>
                </a:prstGeom>
                <a:solidFill>
                  <a:schemeClr val="bg1"/>
                </a:solidFill>
                <a:ln w="9525">
                  <a:noFill/>
                  <a:miter lim="800000"/>
                  <a:headEnd/>
                  <a:tailEnd/>
                </a:ln>
                <a:effectLst/>
              </p:spPr>
              <p:txBody>
                <a:bodyPr wrap="none" anchor="ctr"/>
                <a:lstStyle/>
                <a:p>
                  <a:pPr>
                    <a:lnSpc>
                      <a:spcPct val="120000"/>
                    </a:lnSpc>
                    <a:defRPr/>
                  </a:pPr>
                  <a:endParaRPr lang="en-US" sz="2000" dirty="0">
                    <a:solidFill>
                      <a:srgbClr val="000000"/>
                    </a:solidFill>
                    <a:latin typeface="Gill Sans MT"/>
                  </a:endParaRPr>
                </a:p>
              </p:txBody>
            </p:sp>
          </p:grpSp>
          <p:sp>
            <p:nvSpPr>
              <p:cNvPr id="120842" name="Freeform 10"/>
              <p:cNvSpPr>
                <a:spLocks/>
              </p:cNvSpPr>
              <p:nvPr userDrawn="1"/>
            </p:nvSpPr>
            <p:spPr bwMode="auto">
              <a:xfrm>
                <a:off x="14" y="96"/>
                <a:ext cx="536" cy="417"/>
              </a:xfrm>
              <a:custGeom>
                <a:avLst/>
                <a:gdLst/>
                <a:ahLst/>
                <a:cxnLst>
                  <a:cxn ang="0">
                    <a:pos x="16" y="21"/>
                  </a:cxn>
                  <a:cxn ang="0">
                    <a:pos x="38" y="3"/>
                  </a:cxn>
                  <a:cxn ang="0">
                    <a:pos x="100" y="20"/>
                  </a:cxn>
                  <a:cxn ang="0">
                    <a:pos x="129" y="14"/>
                  </a:cxn>
                  <a:cxn ang="0">
                    <a:pos x="153" y="0"/>
                  </a:cxn>
                  <a:cxn ang="0">
                    <a:pos x="155" y="3"/>
                  </a:cxn>
                  <a:cxn ang="0">
                    <a:pos x="158" y="5"/>
                  </a:cxn>
                  <a:cxn ang="0">
                    <a:pos x="171" y="31"/>
                  </a:cxn>
                  <a:cxn ang="0">
                    <a:pos x="177" y="42"/>
                  </a:cxn>
                  <a:cxn ang="0">
                    <a:pos x="183" y="50"/>
                  </a:cxn>
                  <a:cxn ang="0">
                    <a:pos x="185" y="57"/>
                  </a:cxn>
                  <a:cxn ang="0">
                    <a:pos x="194" y="63"/>
                  </a:cxn>
                  <a:cxn ang="0">
                    <a:pos x="207" y="80"/>
                  </a:cxn>
                  <a:cxn ang="0">
                    <a:pos x="218" y="89"/>
                  </a:cxn>
                  <a:cxn ang="0">
                    <a:pos x="236" y="108"/>
                  </a:cxn>
                  <a:cxn ang="0">
                    <a:pos x="248" y="115"/>
                  </a:cxn>
                  <a:cxn ang="0">
                    <a:pos x="266" y="140"/>
                  </a:cxn>
                  <a:cxn ang="0">
                    <a:pos x="278" y="151"/>
                  </a:cxn>
                  <a:cxn ang="0">
                    <a:pos x="290" y="167"/>
                  </a:cxn>
                  <a:cxn ang="0">
                    <a:pos x="296" y="171"/>
                  </a:cxn>
                  <a:cxn ang="0">
                    <a:pos x="320" y="194"/>
                  </a:cxn>
                  <a:cxn ang="0">
                    <a:pos x="333" y="210"/>
                  </a:cxn>
                  <a:cxn ang="0">
                    <a:pos x="351" y="228"/>
                  </a:cxn>
                  <a:cxn ang="0">
                    <a:pos x="362" y="242"/>
                  </a:cxn>
                  <a:cxn ang="0">
                    <a:pos x="371" y="260"/>
                  </a:cxn>
                  <a:cxn ang="0">
                    <a:pos x="381" y="277"/>
                  </a:cxn>
                  <a:cxn ang="0">
                    <a:pos x="392" y="287"/>
                  </a:cxn>
                  <a:cxn ang="0">
                    <a:pos x="399" y="295"/>
                  </a:cxn>
                  <a:cxn ang="0">
                    <a:pos x="410" y="309"/>
                  </a:cxn>
                  <a:cxn ang="0">
                    <a:pos x="446" y="344"/>
                  </a:cxn>
                  <a:cxn ang="0">
                    <a:pos x="471" y="363"/>
                  </a:cxn>
                  <a:cxn ang="0">
                    <a:pos x="485" y="374"/>
                  </a:cxn>
                  <a:cxn ang="0">
                    <a:pos x="494" y="379"/>
                  </a:cxn>
                  <a:cxn ang="0">
                    <a:pos x="506" y="387"/>
                  </a:cxn>
                  <a:cxn ang="0">
                    <a:pos x="518" y="393"/>
                  </a:cxn>
                  <a:cxn ang="0">
                    <a:pos x="525" y="402"/>
                  </a:cxn>
                  <a:cxn ang="0">
                    <a:pos x="530" y="409"/>
                  </a:cxn>
                  <a:cxn ang="0">
                    <a:pos x="536" y="413"/>
                  </a:cxn>
                  <a:cxn ang="0">
                    <a:pos x="519" y="413"/>
                  </a:cxn>
                  <a:cxn ang="0">
                    <a:pos x="498" y="402"/>
                  </a:cxn>
                  <a:cxn ang="0">
                    <a:pos x="483" y="395"/>
                  </a:cxn>
                  <a:cxn ang="0">
                    <a:pos x="464" y="387"/>
                  </a:cxn>
                  <a:cxn ang="0">
                    <a:pos x="455" y="384"/>
                  </a:cxn>
                  <a:cxn ang="0">
                    <a:pos x="426" y="372"/>
                  </a:cxn>
                  <a:cxn ang="0">
                    <a:pos x="414" y="366"/>
                  </a:cxn>
                  <a:cxn ang="0">
                    <a:pos x="388" y="361"/>
                  </a:cxn>
                  <a:cxn ang="0">
                    <a:pos x="360" y="355"/>
                  </a:cxn>
                  <a:cxn ang="0">
                    <a:pos x="346" y="353"/>
                  </a:cxn>
                  <a:cxn ang="0">
                    <a:pos x="272" y="345"/>
                  </a:cxn>
                  <a:cxn ang="0">
                    <a:pos x="191" y="336"/>
                  </a:cxn>
                  <a:cxn ang="0">
                    <a:pos x="134" y="330"/>
                  </a:cxn>
                  <a:cxn ang="0">
                    <a:pos x="96" y="325"/>
                  </a:cxn>
                  <a:cxn ang="0">
                    <a:pos x="48" y="320"/>
                  </a:cxn>
                  <a:cxn ang="0">
                    <a:pos x="10" y="318"/>
                  </a:cxn>
                  <a:cxn ang="0">
                    <a:pos x="9" y="306"/>
                  </a:cxn>
                  <a:cxn ang="0">
                    <a:pos x="0" y="282"/>
                  </a:cxn>
                  <a:cxn ang="0">
                    <a:pos x="8" y="259"/>
                  </a:cxn>
                  <a:cxn ang="0">
                    <a:pos x="15" y="126"/>
                  </a:cxn>
                  <a:cxn ang="0">
                    <a:pos x="16" y="45"/>
                  </a:cxn>
                  <a:cxn ang="0">
                    <a:pos x="16" y="21"/>
                  </a:cxn>
                </a:cxnLst>
                <a:rect l="0" t="0" r="r" b="b"/>
                <a:pathLst>
                  <a:path w="536" h="417">
                    <a:moveTo>
                      <a:pt x="16" y="21"/>
                    </a:moveTo>
                    <a:cubicBezTo>
                      <a:pt x="20" y="9"/>
                      <a:pt x="28" y="7"/>
                      <a:pt x="38" y="3"/>
                    </a:cubicBezTo>
                    <a:cubicBezTo>
                      <a:pt x="61" y="6"/>
                      <a:pt x="76" y="18"/>
                      <a:pt x="100" y="20"/>
                    </a:cubicBezTo>
                    <a:cubicBezTo>
                      <a:pt x="119" y="19"/>
                      <a:pt x="115" y="16"/>
                      <a:pt x="129" y="14"/>
                    </a:cubicBezTo>
                    <a:cubicBezTo>
                      <a:pt x="139" y="11"/>
                      <a:pt x="145" y="6"/>
                      <a:pt x="153" y="0"/>
                    </a:cubicBezTo>
                    <a:cubicBezTo>
                      <a:pt x="154" y="1"/>
                      <a:pt x="154" y="2"/>
                      <a:pt x="155" y="3"/>
                    </a:cubicBezTo>
                    <a:cubicBezTo>
                      <a:pt x="156" y="4"/>
                      <a:pt x="157" y="4"/>
                      <a:pt x="158" y="5"/>
                    </a:cubicBezTo>
                    <a:cubicBezTo>
                      <a:pt x="164" y="13"/>
                      <a:pt x="163" y="25"/>
                      <a:pt x="171" y="31"/>
                    </a:cubicBezTo>
                    <a:cubicBezTo>
                      <a:pt x="172" y="36"/>
                      <a:pt x="172" y="40"/>
                      <a:pt x="177" y="42"/>
                    </a:cubicBezTo>
                    <a:cubicBezTo>
                      <a:pt x="179" y="46"/>
                      <a:pt x="179" y="48"/>
                      <a:pt x="183" y="50"/>
                    </a:cubicBezTo>
                    <a:lnTo>
                      <a:pt x="185" y="57"/>
                    </a:lnTo>
                    <a:cubicBezTo>
                      <a:pt x="188" y="60"/>
                      <a:pt x="194" y="63"/>
                      <a:pt x="194" y="63"/>
                    </a:cubicBezTo>
                    <a:cubicBezTo>
                      <a:pt x="196" y="69"/>
                      <a:pt x="202" y="76"/>
                      <a:pt x="207" y="80"/>
                    </a:cubicBezTo>
                    <a:cubicBezTo>
                      <a:pt x="209" y="84"/>
                      <a:pt x="214" y="86"/>
                      <a:pt x="218" y="89"/>
                    </a:cubicBezTo>
                    <a:cubicBezTo>
                      <a:pt x="223" y="96"/>
                      <a:pt x="227" y="106"/>
                      <a:pt x="236" y="108"/>
                    </a:cubicBezTo>
                    <a:cubicBezTo>
                      <a:pt x="240" y="111"/>
                      <a:pt x="244" y="114"/>
                      <a:pt x="248" y="115"/>
                    </a:cubicBezTo>
                    <a:cubicBezTo>
                      <a:pt x="250" y="124"/>
                      <a:pt x="257" y="137"/>
                      <a:pt x="266" y="140"/>
                    </a:cubicBezTo>
                    <a:cubicBezTo>
                      <a:pt x="269" y="144"/>
                      <a:pt x="274" y="149"/>
                      <a:pt x="278" y="151"/>
                    </a:cubicBezTo>
                    <a:cubicBezTo>
                      <a:pt x="282" y="157"/>
                      <a:pt x="286" y="161"/>
                      <a:pt x="290" y="167"/>
                    </a:cubicBezTo>
                    <a:cubicBezTo>
                      <a:pt x="291" y="169"/>
                      <a:pt x="296" y="171"/>
                      <a:pt x="296" y="171"/>
                    </a:cubicBezTo>
                    <a:cubicBezTo>
                      <a:pt x="299" y="176"/>
                      <a:pt x="315" y="192"/>
                      <a:pt x="320" y="194"/>
                    </a:cubicBezTo>
                    <a:cubicBezTo>
                      <a:pt x="322" y="200"/>
                      <a:pt x="327" y="208"/>
                      <a:pt x="333" y="210"/>
                    </a:cubicBezTo>
                    <a:cubicBezTo>
                      <a:pt x="336" y="215"/>
                      <a:pt x="345" y="226"/>
                      <a:pt x="351" y="228"/>
                    </a:cubicBezTo>
                    <a:cubicBezTo>
                      <a:pt x="354" y="232"/>
                      <a:pt x="358" y="239"/>
                      <a:pt x="362" y="242"/>
                    </a:cubicBezTo>
                    <a:cubicBezTo>
                      <a:pt x="364" y="249"/>
                      <a:pt x="365" y="256"/>
                      <a:pt x="371" y="260"/>
                    </a:cubicBezTo>
                    <a:cubicBezTo>
                      <a:pt x="373" y="265"/>
                      <a:pt x="377" y="274"/>
                      <a:pt x="381" y="277"/>
                    </a:cubicBezTo>
                    <a:cubicBezTo>
                      <a:pt x="382" y="282"/>
                      <a:pt x="392" y="287"/>
                      <a:pt x="392" y="287"/>
                    </a:cubicBezTo>
                    <a:cubicBezTo>
                      <a:pt x="397" y="294"/>
                      <a:pt x="394" y="292"/>
                      <a:pt x="399" y="295"/>
                    </a:cubicBezTo>
                    <a:cubicBezTo>
                      <a:pt x="401" y="301"/>
                      <a:pt x="404" y="307"/>
                      <a:pt x="410" y="309"/>
                    </a:cubicBezTo>
                    <a:cubicBezTo>
                      <a:pt x="421" y="320"/>
                      <a:pt x="430" y="339"/>
                      <a:pt x="446" y="344"/>
                    </a:cubicBezTo>
                    <a:cubicBezTo>
                      <a:pt x="452" y="353"/>
                      <a:pt x="460" y="359"/>
                      <a:pt x="471" y="363"/>
                    </a:cubicBezTo>
                    <a:cubicBezTo>
                      <a:pt x="474" y="367"/>
                      <a:pt x="480" y="371"/>
                      <a:pt x="485" y="374"/>
                    </a:cubicBezTo>
                    <a:cubicBezTo>
                      <a:pt x="488" y="376"/>
                      <a:pt x="494" y="379"/>
                      <a:pt x="494" y="379"/>
                    </a:cubicBezTo>
                    <a:cubicBezTo>
                      <a:pt x="496" y="383"/>
                      <a:pt x="506" y="387"/>
                      <a:pt x="506" y="387"/>
                    </a:cubicBezTo>
                    <a:cubicBezTo>
                      <a:pt x="509" y="390"/>
                      <a:pt x="518" y="393"/>
                      <a:pt x="518" y="393"/>
                    </a:cubicBezTo>
                    <a:cubicBezTo>
                      <a:pt x="523" y="400"/>
                      <a:pt x="520" y="397"/>
                      <a:pt x="525" y="402"/>
                    </a:cubicBezTo>
                    <a:cubicBezTo>
                      <a:pt x="528" y="412"/>
                      <a:pt x="525" y="406"/>
                      <a:pt x="530" y="409"/>
                    </a:cubicBezTo>
                    <a:cubicBezTo>
                      <a:pt x="532" y="410"/>
                      <a:pt x="536" y="413"/>
                      <a:pt x="536" y="413"/>
                    </a:cubicBezTo>
                    <a:cubicBezTo>
                      <a:pt x="531" y="417"/>
                      <a:pt x="525" y="415"/>
                      <a:pt x="519" y="413"/>
                    </a:cubicBezTo>
                    <a:cubicBezTo>
                      <a:pt x="517" y="407"/>
                      <a:pt x="503" y="406"/>
                      <a:pt x="498" y="402"/>
                    </a:cubicBezTo>
                    <a:cubicBezTo>
                      <a:pt x="495" y="397"/>
                      <a:pt x="488" y="396"/>
                      <a:pt x="483" y="395"/>
                    </a:cubicBezTo>
                    <a:cubicBezTo>
                      <a:pt x="477" y="392"/>
                      <a:pt x="470" y="390"/>
                      <a:pt x="464" y="387"/>
                    </a:cubicBezTo>
                    <a:cubicBezTo>
                      <a:pt x="461" y="386"/>
                      <a:pt x="455" y="384"/>
                      <a:pt x="455" y="384"/>
                    </a:cubicBezTo>
                    <a:cubicBezTo>
                      <a:pt x="450" y="376"/>
                      <a:pt x="434" y="374"/>
                      <a:pt x="426" y="372"/>
                    </a:cubicBezTo>
                    <a:cubicBezTo>
                      <a:pt x="422" y="371"/>
                      <a:pt x="418" y="368"/>
                      <a:pt x="414" y="366"/>
                    </a:cubicBezTo>
                    <a:cubicBezTo>
                      <a:pt x="406" y="362"/>
                      <a:pt x="396" y="362"/>
                      <a:pt x="388" y="361"/>
                    </a:cubicBezTo>
                    <a:cubicBezTo>
                      <a:pt x="379" y="359"/>
                      <a:pt x="370" y="356"/>
                      <a:pt x="360" y="355"/>
                    </a:cubicBezTo>
                    <a:cubicBezTo>
                      <a:pt x="355" y="354"/>
                      <a:pt x="346" y="353"/>
                      <a:pt x="346" y="353"/>
                    </a:cubicBezTo>
                    <a:cubicBezTo>
                      <a:pt x="323" y="345"/>
                      <a:pt x="296" y="347"/>
                      <a:pt x="272" y="345"/>
                    </a:cubicBezTo>
                    <a:cubicBezTo>
                      <a:pt x="245" y="336"/>
                      <a:pt x="220" y="337"/>
                      <a:pt x="191" y="336"/>
                    </a:cubicBezTo>
                    <a:cubicBezTo>
                      <a:pt x="172" y="334"/>
                      <a:pt x="153" y="333"/>
                      <a:pt x="134" y="330"/>
                    </a:cubicBezTo>
                    <a:cubicBezTo>
                      <a:pt x="120" y="325"/>
                      <a:pt x="113" y="326"/>
                      <a:pt x="96" y="325"/>
                    </a:cubicBezTo>
                    <a:cubicBezTo>
                      <a:pt x="80" y="323"/>
                      <a:pt x="64" y="322"/>
                      <a:pt x="48" y="320"/>
                    </a:cubicBezTo>
                    <a:cubicBezTo>
                      <a:pt x="36" y="316"/>
                      <a:pt x="22" y="322"/>
                      <a:pt x="10" y="318"/>
                    </a:cubicBezTo>
                    <a:cubicBezTo>
                      <a:pt x="6" y="317"/>
                      <a:pt x="10" y="310"/>
                      <a:pt x="9" y="306"/>
                    </a:cubicBezTo>
                    <a:cubicBezTo>
                      <a:pt x="8" y="299"/>
                      <a:pt x="4" y="288"/>
                      <a:pt x="0" y="282"/>
                    </a:cubicBezTo>
                    <a:cubicBezTo>
                      <a:pt x="2" y="274"/>
                      <a:pt x="6" y="267"/>
                      <a:pt x="8" y="259"/>
                    </a:cubicBezTo>
                    <a:cubicBezTo>
                      <a:pt x="9" y="215"/>
                      <a:pt x="8" y="170"/>
                      <a:pt x="15" y="126"/>
                    </a:cubicBezTo>
                    <a:cubicBezTo>
                      <a:pt x="15" y="99"/>
                      <a:pt x="16" y="72"/>
                      <a:pt x="16" y="45"/>
                    </a:cubicBezTo>
                    <a:cubicBezTo>
                      <a:pt x="16" y="20"/>
                      <a:pt x="11" y="11"/>
                      <a:pt x="16" y="21"/>
                    </a:cubicBezTo>
                    <a:close/>
                  </a:path>
                </a:pathLst>
              </a:custGeom>
              <a:gradFill rotWithShape="1">
                <a:gsLst>
                  <a:gs pos="0">
                    <a:srgbClr val="996600"/>
                  </a:gs>
                  <a:gs pos="100000">
                    <a:srgbClr val="996600">
                      <a:gamma/>
                      <a:shade val="46275"/>
                      <a:invGamma/>
                      <a:alpha val="0"/>
                    </a:srgbClr>
                  </a:gs>
                </a:gsLst>
                <a:lin ang="5400000" scaled="1"/>
              </a:gradFill>
              <a:ln w="6350" cmpd="sng">
                <a:solidFill>
                  <a:schemeClr val="tx1"/>
                </a:solidFill>
                <a:round/>
                <a:headEnd/>
                <a:tailEnd/>
              </a:ln>
              <a:effectLst/>
            </p:spPr>
            <p:txBody>
              <a:bodyPr/>
              <a:lstStyle/>
              <a:p>
                <a:pPr>
                  <a:lnSpc>
                    <a:spcPct val="120000"/>
                  </a:lnSpc>
                  <a:defRPr/>
                </a:pPr>
                <a:endParaRPr lang="en-US" sz="2000" dirty="0">
                  <a:solidFill>
                    <a:srgbClr val="000000"/>
                  </a:solidFill>
                  <a:latin typeface="Gill Sans MT"/>
                </a:endParaRPr>
              </a:p>
            </p:txBody>
          </p:sp>
          <p:sp>
            <p:nvSpPr>
              <p:cNvPr id="120843" name="Freeform 11"/>
              <p:cNvSpPr>
                <a:spLocks/>
              </p:cNvSpPr>
              <p:nvPr userDrawn="1"/>
            </p:nvSpPr>
            <p:spPr bwMode="auto">
              <a:xfrm>
                <a:off x="735" y="541"/>
                <a:ext cx="141" cy="50"/>
              </a:xfrm>
              <a:custGeom>
                <a:avLst/>
                <a:gdLst/>
                <a:ahLst/>
                <a:cxnLst>
                  <a:cxn ang="0">
                    <a:pos x="4" y="6"/>
                  </a:cxn>
                  <a:cxn ang="0">
                    <a:pos x="22" y="0"/>
                  </a:cxn>
                  <a:cxn ang="0">
                    <a:pos x="62" y="6"/>
                  </a:cxn>
                  <a:cxn ang="0">
                    <a:pos x="79" y="12"/>
                  </a:cxn>
                  <a:cxn ang="0">
                    <a:pos x="95" y="19"/>
                  </a:cxn>
                  <a:cxn ang="0">
                    <a:pos x="130" y="37"/>
                  </a:cxn>
                  <a:cxn ang="0">
                    <a:pos x="141" y="43"/>
                  </a:cxn>
                  <a:cxn ang="0">
                    <a:pos x="97" y="39"/>
                  </a:cxn>
                  <a:cxn ang="0">
                    <a:pos x="91" y="35"/>
                  </a:cxn>
                  <a:cxn ang="0">
                    <a:pos x="46" y="22"/>
                  </a:cxn>
                  <a:cxn ang="0">
                    <a:pos x="7" y="9"/>
                  </a:cxn>
                  <a:cxn ang="0">
                    <a:pos x="4" y="6"/>
                  </a:cxn>
                </a:cxnLst>
                <a:rect l="0" t="0" r="r" b="b"/>
                <a:pathLst>
                  <a:path w="141" h="50">
                    <a:moveTo>
                      <a:pt x="4" y="6"/>
                    </a:moveTo>
                    <a:cubicBezTo>
                      <a:pt x="10" y="4"/>
                      <a:pt x="16" y="1"/>
                      <a:pt x="22" y="0"/>
                    </a:cubicBezTo>
                    <a:cubicBezTo>
                      <a:pt x="39" y="1"/>
                      <a:pt x="48" y="1"/>
                      <a:pt x="62" y="6"/>
                    </a:cubicBezTo>
                    <a:cubicBezTo>
                      <a:pt x="68" y="8"/>
                      <a:pt x="79" y="12"/>
                      <a:pt x="79" y="12"/>
                    </a:cubicBezTo>
                    <a:cubicBezTo>
                      <a:pt x="83" y="16"/>
                      <a:pt x="89" y="18"/>
                      <a:pt x="95" y="19"/>
                    </a:cubicBezTo>
                    <a:cubicBezTo>
                      <a:pt x="106" y="26"/>
                      <a:pt x="119" y="30"/>
                      <a:pt x="130" y="37"/>
                    </a:cubicBezTo>
                    <a:cubicBezTo>
                      <a:pt x="132" y="42"/>
                      <a:pt x="136" y="42"/>
                      <a:pt x="141" y="43"/>
                    </a:cubicBezTo>
                    <a:cubicBezTo>
                      <a:pt x="127" y="50"/>
                      <a:pt x="110" y="47"/>
                      <a:pt x="97" y="39"/>
                    </a:cubicBezTo>
                    <a:cubicBezTo>
                      <a:pt x="95" y="38"/>
                      <a:pt x="93" y="36"/>
                      <a:pt x="91" y="35"/>
                    </a:cubicBezTo>
                    <a:cubicBezTo>
                      <a:pt x="76" y="30"/>
                      <a:pt x="61" y="26"/>
                      <a:pt x="46" y="22"/>
                    </a:cubicBezTo>
                    <a:cubicBezTo>
                      <a:pt x="33" y="18"/>
                      <a:pt x="21" y="11"/>
                      <a:pt x="7" y="9"/>
                    </a:cubicBezTo>
                    <a:cubicBezTo>
                      <a:pt x="0" y="4"/>
                      <a:pt x="11" y="6"/>
                      <a:pt x="4" y="6"/>
                    </a:cubicBezTo>
                    <a:close/>
                  </a:path>
                </a:pathLst>
              </a:custGeom>
              <a:gradFill rotWithShape="1">
                <a:gsLst>
                  <a:gs pos="0">
                    <a:srgbClr val="996600"/>
                  </a:gs>
                  <a:gs pos="100000">
                    <a:srgbClr val="996600">
                      <a:gamma/>
                      <a:shade val="46275"/>
                      <a:invGamma/>
                      <a:alpha val="0"/>
                    </a:srgbClr>
                  </a:gs>
                </a:gsLst>
                <a:lin ang="5400000" scaled="1"/>
              </a:gradFill>
              <a:ln w="9525" cmpd="sng">
                <a:solidFill>
                  <a:schemeClr val="tx1"/>
                </a:solidFill>
                <a:round/>
                <a:headEnd/>
                <a:tailEnd/>
              </a:ln>
              <a:effectLst/>
            </p:spPr>
            <p:txBody>
              <a:bodyPr/>
              <a:lstStyle/>
              <a:p>
                <a:pPr>
                  <a:lnSpc>
                    <a:spcPct val="120000"/>
                  </a:lnSpc>
                  <a:defRPr/>
                </a:pPr>
                <a:endParaRPr lang="en-US" sz="2000" dirty="0">
                  <a:solidFill>
                    <a:srgbClr val="000000"/>
                  </a:solidFill>
                  <a:latin typeface="Gill Sans MT"/>
                </a:endParaRPr>
              </a:p>
            </p:txBody>
          </p:sp>
        </p:grpSp>
        <p:sp>
          <p:nvSpPr>
            <p:cNvPr id="120845" name="Rectangle 13"/>
            <p:cNvSpPr>
              <a:spLocks noChangeArrowheads="1"/>
            </p:cNvSpPr>
            <p:nvPr userDrawn="1"/>
          </p:nvSpPr>
          <p:spPr bwMode="auto">
            <a:xfrm>
              <a:off x="432" y="384"/>
              <a:ext cx="192" cy="48"/>
            </a:xfrm>
            <a:prstGeom prst="rect">
              <a:avLst/>
            </a:prstGeom>
            <a:solidFill>
              <a:schemeClr val="bg1"/>
            </a:solidFill>
            <a:ln w="9525">
              <a:noFill/>
              <a:miter lim="800000"/>
              <a:headEnd/>
              <a:tailEnd/>
            </a:ln>
            <a:effectLst/>
          </p:spPr>
          <p:txBody>
            <a:bodyPr wrap="none" anchor="ctr"/>
            <a:lstStyle/>
            <a:p>
              <a:pPr>
                <a:lnSpc>
                  <a:spcPct val="120000"/>
                </a:lnSpc>
                <a:defRPr/>
              </a:pPr>
              <a:endParaRPr lang="en-US" sz="2000" dirty="0">
                <a:solidFill>
                  <a:srgbClr val="000000"/>
                </a:solidFill>
                <a:latin typeface="Gill Sans MT"/>
              </a:endParaRPr>
            </a:p>
          </p:txBody>
        </p:sp>
      </p:grpSp>
      <p:sp>
        <p:nvSpPr>
          <p:cNvPr id="5123" name="Rectangle 2"/>
          <p:cNvSpPr>
            <a:spLocks noGrp="1" noChangeArrowheads="1"/>
          </p:cNvSpPr>
          <p:nvPr>
            <p:ph type="title"/>
          </p:nvPr>
        </p:nvSpPr>
        <p:spPr bwMode="auto">
          <a:xfrm>
            <a:off x="762000" y="-152400"/>
            <a:ext cx="8153400" cy="1143000"/>
          </a:xfrm>
          <a:prstGeom prst="rect">
            <a:avLst/>
          </a:prstGeom>
          <a:noFill/>
          <a:ln w="9525">
            <a:noFill/>
            <a:miter lim="800000"/>
            <a:headEnd/>
            <a:tailEnd/>
          </a:ln>
        </p:spPr>
        <p:txBody>
          <a:bodyPr vert="horz" wrap="square" lIns="91430" tIns="45716" rIns="91430" bIns="45716" numCol="1" anchor="ctr" anchorCtr="0" compatLnSpc="1">
            <a:prstTxWarp prst="textNoShape">
              <a:avLst/>
            </a:prstTxWarp>
          </a:bodyPr>
          <a:lstStyle/>
          <a:p>
            <a:pPr lvl="0"/>
            <a:r>
              <a:rPr lang="en-US" dirty="0" smtClean="0"/>
              <a:t>Click to edit Master title style</a:t>
            </a:r>
          </a:p>
        </p:txBody>
      </p:sp>
      <p:sp>
        <p:nvSpPr>
          <p:cNvPr id="5124" name="Rectangle 3"/>
          <p:cNvSpPr>
            <a:spLocks noGrp="1" noChangeArrowheads="1"/>
          </p:cNvSpPr>
          <p:nvPr>
            <p:ph type="body" idx="1"/>
          </p:nvPr>
        </p:nvSpPr>
        <p:spPr bwMode="auto">
          <a:xfrm>
            <a:off x="685800" y="1524000"/>
            <a:ext cx="7772400" cy="4800600"/>
          </a:xfrm>
          <a:prstGeom prst="rect">
            <a:avLst/>
          </a:prstGeom>
          <a:noFill/>
          <a:ln w="9525">
            <a:noFill/>
            <a:miter lim="800000"/>
            <a:headEnd/>
            <a:tailEnd/>
          </a:ln>
        </p:spPr>
        <p:txBody>
          <a:bodyPr vert="horz" wrap="square" lIns="91430" tIns="45716" rIns="91430" bIns="45716"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20847" name="Line 15"/>
          <p:cNvSpPr>
            <a:spLocks noChangeShapeType="1"/>
          </p:cNvSpPr>
          <p:nvPr userDrawn="1"/>
        </p:nvSpPr>
        <p:spPr bwMode="auto">
          <a:xfrm flipV="1">
            <a:off x="1143000" y="822325"/>
            <a:ext cx="7772400" cy="7938"/>
          </a:xfrm>
          <a:prstGeom prst="line">
            <a:avLst/>
          </a:prstGeom>
          <a:noFill/>
          <a:ln w="38100">
            <a:solidFill>
              <a:srgbClr val="CC9900"/>
            </a:solidFill>
            <a:round/>
            <a:headEnd/>
            <a:tailEnd/>
          </a:ln>
          <a:effectLst/>
        </p:spPr>
        <p:txBody>
          <a:bodyPr/>
          <a:lstStyle/>
          <a:p>
            <a:pPr>
              <a:lnSpc>
                <a:spcPct val="120000"/>
              </a:lnSpc>
              <a:defRPr/>
            </a:pPr>
            <a:endParaRPr lang="en-US" sz="2000" dirty="0">
              <a:solidFill>
                <a:srgbClr val="000000"/>
              </a:solidFill>
              <a:latin typeface="Gill Sans MT"/>
            </a:endParaRPr>
          </a:p>
        </p:txBody>
      </p:sp>
      <p:sp>
        <p:nvSpPr>
          <p:cNvPr id="120848" name="Line 16"/>
          <p:cNvSpPr>
            <a:spLocks noChangeShapeType="1"/>
          </p:cNvSpPr>
          <p:nvPr userDrawn="1"/>
        </p:nvSpPr>
        <p:spPr bwMode="auto">
          <a:xfrm>
            <a:off x="990600" y="776288"/>
            <a:ext cx="7924800" cy="0"/>
          </a:xfrm>
          <a:prstGeom prst="line">
            <a:avLst/>
          </a:prstGeom>
          <a:noFill/>
          <a:ln w="38100">
            <a:solidFill>
              <a:srgbClr val="6699FF"/>
            </a:solidFill>
            <a:round/>
            <a:headEnd/>
            <a:tailEnd/>
          </a:ln>
          <a:effectLst/>
        </p:spPr>
        <p:txBody>
          <a:bodyPr/>
          <a:lstStyle/>
          <a:p>
            <a:pPr>
              <a:lnSpc>
                <a:spcPct val="120000"/>
              </a:lnSpc>
              <a:defRPr/>
            </a:pPr>
            <a:endParaRPr lang="en-US" sz="2000" dirty="0">
              <a:solidFill>
                <a:srgbClr val="000000"/>
              </a:solidFill>
              <a:latin typeface="Gill Sans MT"/>
            </a:endParaRPr>
          </a:p>
        </p:txBody>
      </p:sp>
      <p:sp>
        <p:nvSpPr>
          <p:cNvPr id="120849" name="Line 17"/>
          <p:cNvSpPr>
            <a:spLocks noChangeShapeType="1"/>
          </p:cNvSpPr>
          <p:nvPr userDrawn="1"/>
        </p:nvSpPr>
        <p:spPr bwMode="auto">
          <a:xfrm>
            <a:off x="838200" y="730250"/>
            <a:ext cx="8077200" cy="0"/>
          </a:xfrm>
          <a:prstGeom prst="line">
            <a:avLst/>
          </a:prstGeom>
          <a:noFill/>
          <a:ln w="38100">
            <a:solidFill>
              <a:srgbClr val="008000"/>
            </a:solidFill>
            <a:round/>
            <a:headEnd/>
            <a:tailEnd/>
          </a:ln>
          <a:effectLst/>
        </p:spPr>
        <p:txBody>
          <a:bodyPr/>
          <a:lstStyle/>
          <a:p>
            <a:pPr>
              <a:lnSpc>
                <a:spcPct val="120000"/>
              </a:lnSpc>
              <a:defRPr/>
            </a:pPr>
            <a:endParaRPr lang="en-US" sz="2000" dirty="0">
              <a:solidFill>
                <a:srgbClr val="000000"/>
              </a:solidFill>
              <a:latin typeface="Gill Sans MT"/>
            </a:endParaRPr>
          </a:p>
        </p:txBody>
      </p:sp>
    </p:spTree>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Lst>
  <p:txStyles>
    <p:titleStyle>
      <a:lvl1pPr algn="ctr" rtl="0" eaLnBrk="0" fontAlgn="base" hangingPunct="0">
        <a:spcBef>
          <a:spcPct val="0"/>
        </a:spcBef>
        <a:spcAft>
          <a:spcPct val="0"/>
        </a:spcAft>
        <a:defRPr sz="2400">
          <a:solidFill>
            <a:schemeClr val="tx2"/>
          </a:solidFill>
          <a:latin typeface="Gill Sans MT"/>
          <a:ea typeface="+mj-ea"/>
          <a:cs typeface="+mj-cs"/>
        </a:defRPr>
      </a:lvl1pPr>
      <a:lvl2pPr algn="ctr" rtl="0" eaLnBrk="0" fontAlgn="base" hangingPunct="0">
        <a:spcBef>
          <a:spcPct val="0"/>
        </a:spcBef>
        <a:spcAft>
          <a:spcPct val="0"/>
        </a:spcAft>
        <a:defRPr sz="2400">
          <a:solidFill>
            <a:schemeClr val="tx2"/>
          </a:solidFill>
          <a:latin typeface="Arial Rounded MT Bold" pitchFamily="34" charset="0"/>
        </a:defRPr>
      </a:lvl2pPr>
      <a:lvl3pPr algn="ctr" rtl="0" eaLnBrk="0" fontAlgn="base" hangingPunct="0">
        <a:spcBef>
          <a:spcPct val="0"/>
        </a:spcBef>
        <a:spcAft>
          <a:spcPct val="0"/>
        </a:spcAft>
        <a:defRPr sz="2400">
          <a:solidFill>
            <a:schemeClr val="tx2"/>
          </a:solidFill>
          <a:latin typeface="Arial Rounded MT Bold" pitchFamily="34" charset="0"/>
        </a:defRPr>
      </a:lvl3pPr>
      <a:lvl4pPr algn="ctr" rtl="0" eaLnBrk="0" fontAlgn="base" hangingPunct="0">
        <a:spcBef>
          <a:spcPct val="0"/>
        </a:spcBef>
        <a:spcAft>
          <a:spcPct val="0"/>
        </a:spcAft>
        <a:defRPr sz="2400">
          <a:solidFill>
            <a:schemeClr val="tx2"/>
          </a:solidFill>
          <a:latin typeface="Arial Rounded MT Bold" pitchFamily="34" charset="0"/>
        </a:defRPr>
      </a:lvl4pPr>
      <a:lvl5pPr algn="ctr" rtl="0" eaLnBrk="0" fontAlgn="base" hangingPunct="0">
        <a:spcBef>
          <a:spcPct val="0"/>
        </a:spcBef>
        <a:spcAft>
          <a:spcPct val="0"/>
        </a:spcAft>
        <a:defRPr sz="2400">
          <a:solidFill>
            <a:schemeClr val="tx2"/>
          </a:solidFill>
          <a:latin typeface="Arial Rounded MT Bold" pitchFamily="34" charset="0"/>
        </a:defRPr>
      </a:lvl5pPr>
      <a:lvl6pPr marL="457200" algn="ctr" rtl="0" fontAlgn="base">
        <a:spcBef>
          <a:spcPct val="0"/>
        </a:spcBef>
        <a:spcAft>
          <a:spcPct val="0"/>
        </a:spcAft>
        <a:defRPr sz="2400">
          <a:solidFill>
            <a:schemeClr val="tx2"/>
          </a:solidFill>
          <a:latin typeface="Arial Rounded MT Bold" pitchFamily="34" charset="0"/>
        </a:defRPr>
      </a:lvl6pPr>
      <a:lvl7pPr marL="914400" algn="ctr" rtl="0" fontAlgn="base">
        <a:spcBef>
          <a:spcPct val="0"/>
        </a:spcBef>
        <a:spcAft>
          <a:spcPct val="0"/>
        </a:spcAft>
        <a:defRPr sz="2400">
          <a:solidFill>
            <a:schemeClr val="tx2"/>
          </a:solidFill>
          <a:latin typeface="Arial Rounded MT Bold" pitchFamily="34" charset="0"/>
        </a:defRPr>
      </a:lvl7pPr>
      <a:lvl8pPr marL="1371600" algn="ctr" rtl="0" fontAlgn="base">
        <a:spcBef>
          <a:spcPct val="0"/>
        </a:spcBef>
        <a:spcAft>
          <a:spcPct val="0"/>
        </a:spcAft>
        <a:defRPr sz="2400">
          <a:solidFill>
            <a:schemeClr val="tx2"/>
          </a:solidFill>
          <a:latin typeface="Arial Rounded MT Bold" pitchFamily="34" charset="0"/>
        </a:defRPr>
      </a:lvl8pPr>
      <a:lvl9pPr marL="1828800" algn="ctr" rtl="0" fontAlgn="base">
        <a:spcBef>
          <a:spcPct val="0"/>
        </a:spcBef>
        <a:spcAft>
          <a:spcPct val="0"/>
        </a:spcAft>
        <a:defRPr sz="2400">
          <a:solidFill>
            <a:schemeClr val="tx2"/>
          </a:solidFill>
          <a:latin typeface="Arial Rounded MT Bold" pitchFamily="34" charset="0"/>
        </a:defRPr>
      </a:lvl9pPr>
    </p:titleStyle>
    <p:bodyStyle>
      <a:lvl1pPr marL="342900" indent="-342900" algn="l" rtl="0" eaLnBrk="0" fontAlgn="base" hangingPunct="0">
        <a:lnSpc>
          <a:spcPct val="115000"/>
        </a:lnSpc>
        <a:spcBef>
          <a:spcPct val="50000"/>
        </a:spcBef>
        <a:spcAft>
          <a:spcPct val="0"/>
        </a:spcAft>
        <a:buChar char="•"/>
        <a:defRPr sz="2000">
          <a:solidFill>
            <a:schemeClr val="tx1"/>
          </a:solidFill>
          <a:latin typeface="Gill Sans MT"/>
          <a:ea typeface="+mn-ea"/>
          <a:cs typeface="+mn-cs"/>
        </a:defRPr>
      </a:lvl1pPr>
      <a:lvl2pPr marL="742950" indent="-285750" algn="l" rtl="0" eaLnBrk="0" fontAlgn="base" hangingPunct="0">
        <a:lnSpc>
          <a:spcPct val="115000"/>
        </a:lnSpc>
        <a:spcBef>
          <a:spcPct val="50000"/>
        </a:spcBef>
        <a:spcAft>
          <a:spcPct val="0"/>
        </a:spcAft>
        <a:buChar char="–"/>
        <a:defRPr sz="2000">
          <a:solidFill>
            <a:schemeClr val="accent2"/>
          </a:solidFill>
          <a:latin typeface="Gill Sans MT"/>
        </a:defRPr>
      </a:lvl2pPr>
      <a:lvl3pPr marL="1143000" indent="-228600" algn="l" rtl="0" eaLnBrk="0" fontAlgn="base" hangingPunct="0">
        <a:lnSpc>
          <a:spcPct val="115000"/>
        </a:lnSpc>
        <a:spcBef>
          <a:spcPct val="50000"/>
        </a:spcBef>
        <a:spcAft>
          <a:spcPct val="0"/>
        </a:spcAft>
        <a:buChar char="•"/>
        <a:defRPr sz="2000">
          <a:solidFill>
            <a:schemeClr val="tx1"/>
          </a:solidFill>
          <a:latin typeface="Gill Sans MT"/>
        </a:defRPr>
      </a:lvl3pPr>
      <a:lvl4pPr marL="1600200" indent="-228600" algn="l" rtl="0" eaLnBrk="0" fontAlgn="base" hangingPunct="0">
        <a:lnSpc>
          <a:spcPct val="115000"/>
        </a:lnSpc>
        <a:spcBef>
          <a:spcPct val="50000"/>
        </a:spcBef>
        <a:spcAft>
          <a:spcPct val="0"/>
        </a:spcAft>
        <a:defRPr>
          <a:solidFill>
            <a:schemeClr val="tx1"/>
          </a:solidFill>
          <a:latin typeface="Gill Sans MT"/>
        </a:defRPr>
      </a:lvl4pPr>
      <a:lvl5pPr marL="2057400" indent="-228600" algn="l" rtl="0" eaLnBrk="0" fontAlgn="base" hangingPunct="0">
        <a:lnSpc>
          <a:spcPct val="115000"/>
        </a:lnSpc>
        <a:spcBef>
          <a:spcPct val="50000"/>
        </a:spcBef>
        <a:spcAft>
          <a:spcPct val="0"/>
        </a:spcAft>
        <a:buChar char="»"/>
        <a:defRPr>
          <a:solidFill>
            <a:schemeClr val="tx1"/>
          </a:solidFill>
          <a:latin typeface="Gill Sans MT"/>
        </a:defRPr>
      </a:lvl5pPr>
      <a:lvl6pPr marL="2514600" indent="-228600" algn="l" rtl="0" fontAlgn="base">
        <a:lnSpc>
          <a:spcPct val="115000"/>
        </a:lnSpc>
        <a:spcBef>
          <a:spcPct val="50000"/>
        </a:spcBef>
        <a:spcAft>
          <a:spcPct val="0"/>
        </a:spcAft>
        <a:buChar char="»"/>
        <a:defRPr>
          <a:solidFill>
            <a:schemeClr val="tx1"/>
          </a:solidFill>
          <a:latin typeface="+mn-lt"/>
        </a:defRPr>
      </a:lvl6pPr>
      <a:lvl7pPr marL="2971800" indent="-228600" algn="l" rtl="0" fontAlgn="base">
        <a:lnSpc>
          <a:spcPct val="115000"/>
        </a:lnSpc>
        <a:spcBef>
          <a:spcPct val="50000"/>
        </a:spcBef>
        <a:spcAft>
          <a:spcPct val="0"/>
        </a:spcAft>
        <a:buChar char="»"/>
        <a:defRPr>
          <a:solidFill>
            <a:schemeClr val="tx1"/>
          </a:solidFill>
          <a:latin typeface="+mn-lt"/>
        </a:defRPr>
      </a:lvl7pPr>
      <a:lvl8pPr marL="3429000" indent="-228600" algn="l" rtl="0" fontAlgn="base">
        <a:lnSpc>
          <a:spcPct val="115000"/>
        </a:lnSpc>
        <a:spcBef>
          <a:spcPct val="50000"/>
        </a:spcBef>
        <a:spcAft>
          <a:spcPct val="0"/>
        </a:spcAft>
        <a:buChar char="»"/>
        <a:defRPr>
          <a:solidFill>
            <a:schemeClr val="tx1"/>
          </a:solidFill>
          <a:latin typeface="+mn-lt"/>
        </a:defRPr>
      </a:lvl8pPr>
      <a:lvl9pPr marL="3886200" indent="-228600" algn="l" rtl="0" fontAlgn="base">
        <a:lnSpc>
          <a:spcPct val="115000"/>
        </a:lnSpc>
        <a:spcBef>
          <a:spcPct val="5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4"/>
          <p:cNvGrpSpPr>
            <a:grpSpLocks/>
          </p:cNvGrpSpPr>
          <p:nvPr userDrawn="1"/>
        </p:nvGrpSpPr>
        <p:grpSpPr bwMode="auto">
          <a:xfrm>
            <a:off x="17463" y="53976"/>
            <a:ext cx="1752600" cy="1143000"/>
            <a:chOff x="0" y="48"/>
            <a:chExt cx="1104" cy="720"/>
          </a:xfrm>
        </p:grpSpPr>
        <p:grpSp>
          <p:nvGrpSpPr>
            <p:cNvPr id="3" name="Group 12"/>
            <p:cNvGrpSpPr>
              <a:grpSpLocks/>
            </p:cNvGrpSpPr>
            <p:nvPr userDrawn="1"/>
          </p:nvGrpSpPr>
          <p:grpSpPr bwMode="auto">
            <a:xfrm>
              <a:off x="0" y="48"/>
              <a:ext cx="1104" cy="720"/>
              <a:chOff x="0" y="0"/>
              <a:chExt cx="1104" cy="720"/>
            </a:xfrm>
          </p:grpSpPr>
          <p:grpSp>
            <p:nvGrpSpPr>
              <p:cNvPr id="4" name="Group 6"/>
              <p:cNvGrpSpPr>
                <a:grpSpLocks/>
              </p:cNvGrpSpPr>
              <p:nvPr userDrawn="1"/>
            </p:nvGrpSpPr>
            <p:grpSpPr bwMode="auto">
              <a:xfrm>
                <a:off x="0" y="0"/>
                <a:ext cx="1104" cy="720"/>
                <a:chOff x="1344" y="1776"/>
                <a:chExt cx="3408" cy="1392"/>
              </a:xfrm>
            </p:grpSpPr>
            <p:pic>
              <p:nvPicPr>
                <p:cNvPr id="5133" name="Picture 4"/>
                <p:cNvPicPr>
                  <a:picLocks noChangeAspect="1" noChangeArrowheads="1"/>
                </p:cNvPicPr>
                <p:nvPr userDrawn="1"/>
              </p:nvPicPr>
              <p:blipFill>
                <a:blip r:embed="rId14" cstate="screen"/>
                <a:srcRect l="16667" t="28572" r="13725" b="25397"/>
                <a:stretch>
                  <a:fillRect/>
                </a:stretch>
              </p:blipFill>
              <p:spPr bwMode="auto">
                <a:xfrm>
                  <a:off x="1344" y="1776"/>
                  <a:ext cx="3408" cy="1392"/>
                </a:xfrm>
                <a:prstGeom prst="rect">
                  <a:avLst/>
                </a:prstGeom>
                <a:noFill/>
                <a:ln w="9525">
                  <a:noFill/>
                  <a:miter lim="800000"/>
                  <a:headEnd/>
                  <a:tailEnd/>
                </a:ln>
              </p:spPr>
            </p:pic>
            <p:sp>
              <p:nvSpPr>
                <p:cNvPr id="120837" name="Rectangle 5"/>
                <p:cNvSpPr>
                  <a:spLocks noChangeArrowheads="1"/>
                </p:cNvSpPr>
                <p:nvPr userDrawn="1"/>
              </p:nvSpPr>
              <p:spPr bwMode="auto">
                <a:xfrm>
                  <a:off x="3119" y="1919"/>
                  <a:ext cx="1297" cy="385"/>
                </a:xfrm>
                <a:prstGeom prst="rect">
                  <a:avLst/>
                </a:prstGeom>
                <a:solidFill>
                  <a:schemeClr val="bg1"/>
                </a:solidFill>
                <a:ln w="9525">
                  <a:noFill/>
                  <a:miter lim="800000"/>
                  <a:headEnd/>
                  <a:tailEnd/>
                </a:ln>
                <a:effectLst/>
              </p:spPr>
              <p:txBody>
                <a:bodyPr wrap="none" anchor="ctr"/>
                <a:lstStyle/>
                <a:p>
                  <a:pPr>
                    <a:lnSpc>
                      <a:spcPct val="120000"/>
                    </a:lnSpc>
                    <a:defRPr/>
                  </a:pPr>
                  <a:endParaRPr lang="en-US" sz="2000" dirty="0">
                    <a:solidFill>
                      <a:srgbClr val="000000"/>
                    </a:solidFill>
                    <a:latin typeface="Gill Sans MT"/>
                  </a:endParaRPr>
                </a:p>
              </p:txBody>
            </p:sp>
          </p:grpSp>
          <p:sp>
            <p:nvSpPr>
              <p:cNvPr id="120842" name="Freeform 10"/>
              <p:cNvSpPr>
                <a:spLocks/>
              </p:cNvSpPr>
              <p:nvPr userDrawn="1"/>
            </p:nvSpPr>
            <p:spPr bwMode="auto">
              <a:xfrm>
                <a:off x="14" y="96"/>
                <a:ext cx="536" cy="417"/>
              </a:xfrm>
              <a:custGeom>
                <a:avLst/>
                <a:gdLst/>
                <a:ahLst/>
                <a:cxnLst>
                  <a:cxn ang="0">
                    <a:pos x="16" y="21"/>
                  </a:cxn>
                  <a:cxn ang="0">
                    <a:pos x="38" y="3"/>
                  </a:cxn>
                  <a:cxn ang="0">
                    <a:pos x="100" y="20"/>
                  </a:cxn>
                  <a:cxn ang="0">
                    <a:pos x="129" y="14"/>
                  </a:cxn>
                  <a:cxn ang="0">
                    <a:pos x="153" y="0"/>
                  </a:cxn>
                  <a:cxn ang="0">
                    <a:pos x="155" y="3"/>
                  </a:cxn>
                  <a:cxn ang="0">
                    <a:pos x="158" y="5"/>
                  </a:cxn>
                  <a:cxn ang="0">
                    <a:pos x="171" y="31"/>
                  </a:cxn>
                  <a:cxn ang="0">
                    <a:pos x="177" y="42"/>
                  </a:cxn>
                  <a:cxn ang="0">
                    <a:pos x="183" y="50"/>
                  </a:cxn>
                  <a:cxn ang="0">
                    <a:pos x="185" y="57"/>
                  </a:cxn>
                  <a:cxn ang="0">
                    <a:pos x="194" y="63"/>
                  </a:cxn>
                  <a:cxn ang="0">
                    <a:pos x="207" y="80"/>
                  </a:cxn>
                  <a:cxn ang="0">
                    <a:pos x="218" y="89"/>
                  </a:cxn>
                  <a:cxn ang="0">
                    <a:pos x="236" y="108"/>
                  </a:cxn>
                  <a:cxn ang="0">
                    <a:pos x="248" y="115"/>
                  </a:cxn>
                  <a:cxn ang="0">
                    <a:pos x="266" y="140"/>
                  </a:cxn>
                  <a:cxn ang="0">
                    <a:pos x="278" y="151"/>
                  </a:cxn>
                  <a:cxn ang="0">
                    <a:pos x="290" y="167"/>
                  </a:cxn>
                  <a:cxn ang="0">
                    <a:pos x="296" y="171"/>
                  </a:cxn>
                  <a:cxn ang="0">
                    <a:pos x="320" y="194"/>
                  </a:cxn>
                  <a:cxn ang="0">
                    <a:pos x="333" y="210"/>
                  </a:cxn>
                  <a:cxn ang="0">
                    <a:pos x="351" y="228"/>
                  </a:cxn>
                  <a:cxn ang="0">
                    <a:pos x="362" y="242"/>
                  </a:cxn>
                  <a:cxn ang="0">
                    <a:pos x="371" y="260"/>
                  </a:cxn>
                  <a:cxn ang="0">
                    <a:pos x="381" y="277"/>
                  </a:cxn>
                  <a:cxn ang="0">
                    <a:pos x="392" y="287"/>
                  </a:cxn>
                  <a:cxn ang="0">
                    <a:pos x="399" y="295"/>
                  </a:cxn>
                  <a:cxn ang="0">
                    <a:pos x="410" y="309"/>
                  </a:cxn>
                  <a:cxn ang="0">
                    <a:pos x="446" y="344"/>
                  </a:cxn>
                  <a:cxn ang="0">
                    <a:pos x="471" y="363"/>
                  </a:cxn>
                  <a:cxn ang="0">
                    <a:pos x="485" y="374"/>
                  </a:cxn>
                  <a:cxn ang="0">
                    <a:pos x="494" y="379"/>
                  </a:cxn>
                  <a:cxn ang="0">
                    <a:pos x="506" y="387"/>
                  </a:cxn>
                  <a:cxn ang="0">
                    <a:pos x="518" y="393"/>
                  </a:cxn>
                  <a:cxn ang="0">
                    <a:pos x="525" y="402"/>
                  </a:cxn>
                  <a:cxn ang="0">
                    <a:pos x="530" y="409"/>
                  </a:cxn>
                  <a:cxn ang="0">
                    <a:pos x="536" y="413"/>
                  </a:cxn>
                  <a:cxn ang="0">
                    <a:pos x="519" y="413"/>
                  </a:cxn>
                  <a:cxn ang="0">
                    <a:pos x="498" y="402"/>
                  </a:cxn>
                  <a:cxn ang="0">
                    <a:pos x="483" y="395"/>
                  </a:cxn>
                  <a:cxn ang="0">
                    <a:pos x="464" y="387"/>
                  </a:cxn>
                  <a:cxn ang="0">
                    <a:pos x="455" y="384"/>
                  </a:cxn>
                  <a:cxn ang="0">
                    <a:pos x="426" y="372"/>
                  </a:cxn>
                  <a:cxn ang="0">
                    <a:pos x="414" y="366"/>
                  </a:cxn>
                  <a:cxn ang="0">
                    <a:pos x="388" y="361"/>
                  </a:cxn>
                  <a:cxn ang="0">
                    <a:pos x="360" y="355"/>
                  </a:cxn>
                  <a:cxn ang="0">
                    <a:pos x="346" y="353"/>
                  </a:cxn>
                  <a:cxn ang="0">
                    <a:pos x="272" y="345"/>
                  </a:cxn>
                  <a:cxn ang="0">
                    <a:pos x="191" y="336"/>
                  </a:cxn>
                  <a:cxn ang="0">
                    <a:pos x="134" y="330"/>
                  </a:cxn>
                  <a:cxn ang="0">
                    <a:pos x="96" y="325"/>
                  </a:cxn>
                  <a:cxn ang="0">
                    <a:pos x="48" y="320"/>
                  </a:cxn>
                  <a:cxn ang="0">
                    <a:pos x="10" y="318"/>
                  </a:cxn>
                  <a:cxn ang="0">
                    <a:pos x="9" y="306"/>
                  </a:cxn>
                  <a:cxn ang="0">
                    <a:pos x="0" y="282"/>
                  </a:cxn>
                  <a:cxn ang="0">
                    <a:pos x="8" y="259"/>
                  </a:cxn>
                  <a:cxn ang="0">
                    <a:pos x="15" y="126"/>
                  </a:cxn>
                  <a:cxn ang="0">
                    <a:pos x="16" y="45"/>
                  </a:cxn>
                  <a:cxn ang="0">
                    <a:pos x="16" y="21"/>
                  </a:cxn>
                </a:cxnLst>
                <a:rect l="0" t="0" r="r" b="b"/>
                <a:pathLst>
                  <a:path w="536" h="417">
                    <a:moveTo>
                      <a:pt x="16" y="21"/>
                    </a:moveTo>
                    <a:cubicBezTo>
                      <a:pt x="20" y="9"/>
                      <a:pt x="28" y="7"/>
                      <a:pt x="38" y="3"/>
                    </a:cubicBezTo>
                    <a:cubicBezTo>
                      <a:pt x="61" y="6"/>
                      <a:pt x="76" y="18"/>
                      <a:pt x="100" y="20"/>
                    </a:cubicBezTo>
                    <a:cubicBezTo>
                      <a:pt x="119" y="19"/>
                      <a:pt x="115" y="16"/>
                      <a:pt x="129" y="14"/>
                    </a:cubicBezTo>
                    <a:cubicBezTo>
                      <a:pt x="139" y="11"/>
                      <a:pt x="145" y="6"/>
                      <a:pt x="153" y="0"/>
                    </a:cubicBezTo>
                    <a:cubicBezTo>
                      <a:pt x="154" y="1"/>
                      <a:pt x="154" y="2"/>
                      <a:pt x="155" y="3"/>
                    </a:cubicBezTo>
                    <a:cubicBezTo>
                      <a:pt x="156" y="4"/>
                      <a:pt x="157" y="4"/>
                      <a:pt x="158" y="5"/>
                    </a:cubicBezTo>
                    <a:cubicBezTo>
                      <a:pt x="164" y="13"/>
                      <a:pt x="163" y="25"/>
                      <a:pt x="171" y="31"/>
                    </a:cubicBezTo>
                    <a:cubicBezTo>
                      <a:pt x="172" y="36"/>
                      <a:pt x="172" y="40"/>
                      <a:pt x="177" y="42"/>
                    </a:cubicBezTo>
                    <a:cubicBezTo>
                      <a:pt x="179" y="46"/>
                      <a:pt x="179" y="48"/>
                      <a:pt x="183" y="50"/>
                    </a:cubicBezTo>
                    <a:lnTo>
                      <a:pt x="185" y="57"/>
                    </a:lnTo>
                    <a:cubicBezTo>
                      <a:pt x="188" y="60"/>
                      <a:pt x="194" y="63"/>
                      <a:pt x="194" y="63"/>
                    </a:cubicBezTo>
                    <a:cubicBezTo>
                      <a:pt x="196" y="69"/>
                      <a:pt x="202" y="76"/>
                      <a:pt x="207" y="80"/>
                    </a:cubicBezTo>
                    <a:cubicBezTo>
                      <a:pt x="209" y="84"/>
                      <a:pt x="214" y="86"/>
                      <a:pt x="218" y="89"/>
                    </a:cubicBezTo>
                    <a:cubicBezTo>
                      <a:pt x="223" y="96"/>
                      <a:pt x="227" y="106"/>
                      <a:pt x="236" y="108"/>
                    </a:cubicBezTo>
                    <a:cubicBezTo>
                      <a:pt x="240" y="111"/>
                      <a:pt x="244" y="114"/>
                      <a:pt x="248" y="115"/>
                    </a:cubicBezTo>
                    <a:cubicBezTo>
                      <a:pt x="250" y="124"/>
                      <a:pt x="257" y="137"/>
                      <a:pt x="266" y="140"/>
                    </a:cubicBezTo>
                    <a:cubicBezTo>
                      <a:pt x="269" y="144"/>
                      <a:pt x="274" y="149"/>
                      <a:pt x="278" y="151"/>
                    </a:cubicBezTo>
                    <a:cubicBezTo>
                      <a:pt x="282" y="157"/>
                      <a:pt x="286" y="161"/>
                      <a:pt x="290" y="167"/>
                    </a:cubicBezTo>
                    <a:cubicBezTo>
                      <a:pt x="291" y="169"/>
                      <a:pt x="296" y="171"/>
                      <a:pt x="296" y="171"/>
                    </a:cubicBezTo>
                    <a:cubicBezTo>
                      <a:pt x="299" y="176"/>
                      <a:pt x="315" y="192"/>
                      <a:pt x="320" y="194"/>
                    </a:cubicBezTo>
                    <a:cubicBezTo>
                      <a:pt x="322" y="200"/>
                      <a:pt x="327" y="208"/>
                      <a:pt x="333" y="210"/>
                    </a:cubicBezTo>
                    <a:cubicBezTo>
                      <a:pt x="336" y="215"/>
                      <a:pt x="345" y="226"/>
                      <a:pt x="351" y="228"/>
                    </a:cubicBezTo>
                    <a:cubicBezTo>
                      <a:pt x="354" y="232"/>
                      <a:pt x="358" y="239"/>
                      <a:pt x="362" y="242"/>
                    </a:cubicBezTo>
                    <a:cubicBezTo>
                      <a:pt x="364" y="249"/>
                      <a:pt x="365" y="256"/>
                      <a:pt x="371" y="260"/>
                    </a:cubicBezTo>
                    <a:cubicBezTo>
                      <a:pt x="373" y="265"/>
                      <a:pt x="377" y="274"/>
                      <a:pt x="381" y="277"/>
                    </a:cubicBezTo>
                    <a:cubicBezTo>
                      <a:pt x="382" y="282"/>
                      <a:pt x="392" y="287"/>
                      <a:pt x="392" y="287"/>
                    </a:cubicBezTo>
                    <a:cubicBezTo>
                      <a:pt x="397" y="294"/>
                      <a:pt x="394" y="292"/>
                      <a:pt x="399" y="295"/>
                    </a:cubicBezTo>
                    <a:cubicBezTo>
                      <a:pt x="401" y="301"/>
                      <a:pt x="404" y="307"/>
                      <a:pt x="410" y="309"/>
                    </a:cubicBezTo>
                    <a:cubicBezTo>
                      <a:pt x="421" y="320"/>
                      <a:pt x="430" y="339"/>
                      <a:pt x="446" y="344"/>
                    </a:cubicBezTo>
                    <a:cubicBezTo>
                      <a:pt x="452" y="353"/>
                      <a:pt x="460" y="359"/>
                      <a:pt x="471" y="363"/>
                    </a:cubicBezTo>
                    <a:cubicBezTo>
                      <a:pt x="474" y="367"/>
                      <a:pt x="480" y="371"/>
                      <a:pt x="485" y="374"/>
                    </a:cubicBezTo>
                    <a:cubicBezTo>
                      <a:pt x="488" y="376"/>
                      <a:pt x="494" y="379"/>
                      <a:pt x="494" y="379"/>
                    </a:cubicBezTo>
                    <a:cubicBezTo>
                      <a:pt x="496" y="383"/>
                      <a:pt x="506" y="387"/>
                      <a:pt x="506" y="387"/>
                    </a:cubicBezTo>
                    <a:cubicBezTo>
                      <a:pt x="509" y="390"/>
                      <a:pt x="518" y="393"/>
                      <a:pt x="518" y="393"/>
                    </a:cubicBezTo>
                    <a:cubicBezTo>
                      <a:pt x="523" y="400"/>
                      <a:pt x="520" y="397"/>
                      <a:pt x="525" y="402"/>
                    </a:cubicBezTo>
                    <a:cubicBezTo>
                      <a:pt x="528" y="412"/>
                      <a:pt x="525" y="406"/>
                      <a:pt x="530" y="409"/>
                    </a:cubicBezTo>
                    <a:cubicBezTo>
                      <a:pt x="532" y="410"/>
                      <a:pt x="536" y="413"/>
                      <a:pt x="536" y="413"/>
                    </a:cubicBezTo>
                    <a:cubicBezTo>
                      <a:pt x="531" y="417"/>
                      <a:pt x="525" y="415"/>
                      <a:pt x="519" y="413"/>
                    </a:cubicBezTo>
                    <a:cubicBezTo>
                      <a:pt x="517" y="407"/>
                      <a:pt x="503" y="406"/>
                      <a:pt x="498" y="402"/>
                    </a:cubicBezTo>
                    <a:cubicBezTo>
                      <a:pt x="495" y="397"/>
                      <a:pt x="488" y="396"/>
                      <a:pt x="483" y="395"/>
                    </a:cubicBezTo>
                    <a:cubicBezTo>
                      <a:pt x="477" y="392"/>
                      <a:pt x="470" y="390"/>
                      <a:pt x="464" y="387"/>
                    </a:cubicBezTo>
                    <a:cubicBezTo>
                      <a:pt x="461" y="386"/>
                      <a:pt x="455" y="384"/>
                      <a:pt x="455" y="384"/>
                    </a:cubicBezTo>
                    <a:cubicBezTo>
                      <a:pt x="450" y="376"/>
                      <a:pt x="434" y="374"/>
                      <a:pt x="426" y="372"/>
                    </a:cubicBezTo>
                    <a:cubicBezTo>
                      <a:pt x="422" y="371"/>
                      <a:pt x="418" y="368"/>
                      <a:pt x="414" y="366"/>
                    </a:cubicBezTo>
                    <a:cubicBezTo>
                      <a:pt x="406" y="362"/>
                      <a:pt x="396" y="362"/>
                      <a:pt x="388" y="361"/>
                    </a:cubicBezTo>
                    <a:cubicBezTo>
                      <a:pt x="379" y="359"/>
                      <a:pt x="370" y="356"/>
                      <a:pt x="360" y="355"/>
                    </a:cubicBezTo>
                    <a:cubicBezTo>
                      <a:pt x="355" y="354"/>
                      <a:pt x="346" y="353"/>
                      <a:pt x="346" y="353"/>
                    </a:cubicBezTo>
                    <a:cubicBezTo>
                      <a:pt x="323" y="345"/>
                      <a:pt x="296" y="347"/>
                      <a:pt x="272" y="345"/>
                    </a:cubicBezTo>
                    <a:cubicBezTo>
                      <a:pt x="245" y="336"/>
                      <a:pt x="220" y="337"/>
                      <a:pt x="191" y="336"/>
                    </a:cubicBezTo>
                    <a:cubicBezTo>
                      <a:pt x="172" y="334"/>
                      <a:pt x="153" y="333"/>
                      <a:pt x="134" y="330"/>
                    </a:cubicBezTo>
                    <a:cubicBezTo>
                      <a:pt x="120" y="325"/>
                      <a:pt x="113" y="326"/>
                      <a:pt x="96" y="325"/>
                    </a:cubicBezTo>
                    <a:cubicBezTo>
                      <a:pt x="80" y="323"/>
                      <a:pt x="64" y="322"/>
                      <a:pt x="48" y="320"/>
                    </a:cubicBezTo>
                    <a:cubicBezTo>
                      <a:pt x="36" y="316"/>
                      <a:pt x="22" y="322"/>
                      <a:pt x="10" y="318"/>
                    </a:cubicBezTo>
                    <a:cubicBezTo>
                      <a:pt x="6" y="317"/>
                      <a:pt x="10" y="310"/>
                      <a:pt x="9" y="306"/>
                    </a:cubicBezTo>
                    <a:cubicBezTo>
                      <a:pt x="8" y="299"/>
                      <a:pt x="4" y="288"/>
                      <a:pt x="0" y="282"/>
                    </a:cubicBezTo>
                    <a:cubicBezTo>
                      <a:pt x="2" y="274"/>
                      <a:pt x="6" y="267"/>
                      <a:pt x="8" y="259"/>
                    </a:cubicBezTo>
                    <a:cubicBezTo>
                      <a:pt x="9" y="215"/>
                      <a:pt x="8" y="170"/>
                      <a:pt x="15" y="126"/>
                    </a:cubicBezTo>
                    <a:cubicBezTo>
                      <a:pt x="15" y="99"/>
                      <a:pt x="16" y="72"/>
                      <a:pt x="16" y="45"/>
                    </a:cubicBezTo>
                    <a:cubicBezTo>
                      <a:pt x="16" y="20"/>
                      <a:pt x="11" y="11"/>
                      <a:pt x="16" y="21"/>
                    </a:cubicBezTo>
                    <a:close/>
                  </a:path>
                </a:pathLst>
              </a:custGeom>
              <a:gradFill rotWithShape="1">
                <a:gsLst>
                  <a:gs pos="0">
                    <a:srgbClr val="996600"/>
                  </a:gs>
                  <a:gs pos="100000">
                    <a:srgbClr val="996600">
                      <a:gamma/>
                      <a:shade val="46275"/>
                      <a:invGamma/>
                      <a:alpha val="0"/>
                    </a:srgbClr>
                  </a:gs>
                </a:gsLst>
                <a:lin ang="5400000" scaled="1"/>
              </a:gradFill>
              <a:ln w="6350" cmpd="sng">
                <a:solidFill>
                  <a:schemeClr val="tx1"/>
                </a:solidFill>
                <a:round/>
                <a:headEnd/>
                <a:tailEnd/>
              </a:ln>
              <a:effectLst/>
            </p:spPr>
            <p:txBody>
              <a:bodyPr/>
              <a:lstStyle/>
              <a:p>
                <a:pPr>
                  <a:lnSpc>
                    <a:spcPct val="120000"/>
                  </a:lnSpc>
                  <a:defRPr/>
                </a:pPr>
                <a:endParaRPr lang="en-US" sz="2000" dirty="0">
                  <a:solidFill>
                    <a:srgbClr val="000000"/>
                  </a:solidFill>
                  <a:latin typeface="Gill Sans MT"/>
                </a:endParaRPr>
              </a:p>
            </p:txBody>
          </p:sp>
          <p:sp>
            <p:nvSpPr>
              <p:cNvPr id="120843" name="Freeform 11"/>
              <p:cNvSpPr>
                <a:spLocks/>
              </p:cNvSpPr>
              <p:nvPr userDrawn="1"/>
            </p:nvSpPr>
            <p:spPr bwMode="auto">
              <a:xfrm>
                <a:off x="735" y="541"/>
                <a:ext cx="141" cy="50"/>
              </a:xfrm>
              <a:custGeom>
                <a:avLst/>
                <a:gdLst/>
                <a:ahLst/>
                <a:cxnLst>
                  <a:cxn ang="0">
                    <a:pos x="4" y="6"/>
                  </a:cxn>
                  <a:cxn ang="0">
                    <a:pos x="22" y="0"/>
                  </a:cxn>
                  <a:cxn ang="0">
                    <a:pos x="62" y="6"/>
                  </a:cxn>
                  <a:cxn ang="0">
                    <a:pos x="79" y="12"/>
                  </a:cxn>
                  <a:cxn ang="0">
                    <a:pos x="95" y="19"/>
                  </a:cxn>
                  <a:cxn ang="0">
                    <a:pos x="130" y="37"/>
                  </a:cxn>
                  <a:cxn ang="0">
                    <a:pos x="141" y="43"/>
                  </a:cxn>
                  <a:cxn ang="0">
                    <a:pos x="97" y="39"/>
                  </a:cxn>
                  <a:cxn ang="0">
                    <a:pos x="91" y="35"/>
                  </a:cxn>
                  <a:cxn ang="0">
                    <a:pos x="46" y="22"/>
                  </a:cxn>
                  <a:cxn ang="0">
                    <a:pos x="7" y="9"/>
                  </a:cxn>
                  <a:cxn ang="0">
                    <a:pos x="4" y="6"/>
                  </a:cxn>
                </a:cxnLst>
                <a:rect l="0" t="0" r="r" b="b"/>
                <a:pathLst>
                  <a:path w="141" h="50">
                    <a:moveTo>
                      <a:pt x="4" y="6"/>
                    </a:moveTo>
                    <a:cubicBezTo>
                      <a:pt x="10" y="4"/>
                      <a:pt x="16" y="1"/>
                      <a:pt x="22" y="0"/>
                    </a:cubicBezTo>
                    <a:cubicBezTo>
                      <a:pt x="39" y="1"/>
                      <a:pt x="48" y="1"/>
                      <a:pt x="62" y="6"/>
                    </a:cubicBezTo>
                    <a:cubicBezTo>
                      <a:pt x="68" y="8"/>
                      <a:pt x="79" y="12"/>
                      <a:pt x="79" y="12"/>
                    </a:cubicBezTo>
                    <a:cubicBezTo>
                      <a:pt x="83" y="16"/>
                      <a:pt x="89" y="18"/>
                      <a:pt x="95" y="19"/>
                    </a:cubicBezTo>
                    <a:cubicBezTo>
                      <a:pt x="106" y="26"/>
                      <a:pt x="119" y="30"/>
                      <a:pt x="130" y="37"/>
                    </a:cubicBezTo>
                    <a:cubicBezTo>
                      <a:pt x="132" y="42"/>
                      <a:pt x="136" y="42"/>
                      <a:pt x="141" y="43"/>
                    </a:cubicBezTo>
                    <a:cubicBezTo>
                      <a:pt x="127" y="50"/>
                      <a:pt x="110" y="47"/>
                      <a:pt x="97" y="39"/>
                    </a:cubicBezTo>
                    <a:cubicBezTo>
                      <a:pt x="95" y="38"/>
                      <a:pt x="93" y="36"/>
                      <a:pt x="91" y="35"/>
                    </a:cubicBezTo>
                    <a:cubicBezTo>
                      <a:pt x="76" y="30"/>
                      <a:pt x="61" y="26"/>
                      <a:pt x="46" y="22"/>
                    </a:cubicBezTo>
                    <a:cubicBezTo>
                      <a:pt x="33" y="18"/>
                      <a:pt x="21" y="11"/>
                      <a:pt x="7" y="9"/>
                    </a:cubicBezTo>
                    <a:cubicBezTo>
                      <a:pt x="0" y="4"/>
                      <a:pt x="11" y="6"/>
                      <a:pt x="4" y="6"/>
                    </a:cubicBezTo>
                    <a:close/>
                  </a:path>
                </a:pathLst>
              </a:custGeom>
              <a:gradFill rotWithShape="1">
                <a:gsLst>
                  <a:gs pos="0">
                    <a:srgbClr val="996600"/>
                  </a:gs>
                  <a:gs pos="100000">
                    <a:srgbClr val="996600">
                      <a:gamma/>
                      <a:shade val="46275"/>
                      <a:invGamma/>
                      <a:alpha val="0"/>
                    </a:srgbClr>
                  </a:gs>
                </a:gsLst>
                <a:lin ang="5400000" scaled="1"/>
              </a:gradFill>
              <a:ln w="9525" cmpd="sng">
                <a:solidFill>
                  <a:schemeClr val="tx1"/>
                </a:solidFill>
                <a:round/>
                <a:headEnd/>
                <a:tailEnd/>
              </a:ln>
              <a:effectLst/>
            </p:spPr>
            <p:txBody>
              <a:bodyPr/>
              <a:lstStyle/>
              <a:p>
                <a:pPr>
                  <a:lnSpc>
                    <a:spcPct val="120000"/>
                  </a:lnSpc>
                  <a:defRPr/>
                </a:pPr>
                <a:endParaRPr lang="en-US" sz="2000" dirty="0">
                  <a:solidFill>
                    <a:srgbClr val="000000"/>
                  </a:solidFill>
                  <a:latin typeface="Gill Sans MT"/>
                </a:endParaRPr>
              </a:p>
            </p:txBody>
          </p:sp>
        </p:grpSp>
        <p:sp>
          <p:nvSpPr>
            <p:cNvPr id="120845" name="Rectangle 13"/>
            <p:cNvSpPr>
              <a:spLocks noChangeArrowheads="1"/>
            </p:cNvSpPr>
            <p:nvPr userDrawn="1"/>
          </p:nvSpPr>
          <p:spPr bwMode="auto">
            <a:xfrm>
              <a:off x="432" y="384"/>
              <a:ext cx="192" cy="48"/>
            </a:xfrm>
            <a:prstGeom prst="rect">
              <a:avLst/>
            </a:prstGeom>
            <a:solidFill>
              <a:schemeClr val="bg1"/>
            </a:solidFill>
            <a:ln w="9525">
              <a:noFill/>
              <a:miter lim="800000"/>
              <a:headEnd/>
              <a:tailEnd/>
            </a:ln>
            <a:effectLst/>
          </p:spPr>
          <p:txBody>
            <a:bodyPr wrap="none" anchor="ctr"/>
            <a:lstStyle/>
            <a:p>
              <a:pPr>
                <a:lnSpc>
                  <a:spcPct val="120000"/>
                </a:lnSpc>
                <a:defRPr/>
              </a:pPr>
              <a:endParaRPr lang="en-US" sz="2000" dirty="0">
                <a:solidFill>
                  <a:srgbClr val="000000"/>
                </a:solidFill>
                <a:latin typeface="Gill Sans MT"/>
              </a:endParaRPr>
            </a:p>
          </p:txBody>
        </p:sp>
      </p:grpSp>
      <p:sp>
        <p:nvSpPr>
          <p:cNvPr id="5123" name="Rectangle 2"/>
          <p:cNvSpPr>
            <a:spLocks noGrp="1" noChangeArrowheads="1"/>
          </p:cNvSpPr>
          <p:nvPr>
            <p:ph type="title"/>
          </p:nvPr>
        </p:nvSpPr>
        <p:spPr bwMode="auto">
          <a:xfrm>
            <a:off x="762000" y="-152400"/>
            <a:ext cx="8153400" cy="1143000"/>
          </a:xfrm>
          <a:prstGeom prst="rect">
            <a:avLst/>
          </a:prstGeom>
          <a:noFill/>
          <a:ln w="9525">
            <a:noFill/>
            <a:miter lim="800000"/>
            <a:headEnd/>
            <a:tailEnd/>
          </a:ln>
        </p:spPr>
        <p:txBody>
          <a:bodyPr vert="horz" wrap="square" lIns="91430" tIns="45716" rIns="91430" bIns="45716" numCol="1" anchor="ctr" anchorCtr="0" compatLnSpc="1">
            <a:prstTxWarp prst="textNoShape">
              <a:avLst/>
            </a:prstTxWarp>
          </a:bodyPr>
          <a:lstStyle/>
          <a:p>
            <a:pPr lvl="0"/>
            <a:r>
              <a:rPr lang="en-US" dirty="0" smtClean="0"/>
              <a:t>Click to edit Master title style</a:t>
            </a:r>
          </a:p>
        </p:txBody>
      </p:sp>
      <p:sp>
        <p:nvSpPr>
          <p:cNvPr id="5124" name="Rectangle 3"/>
          <p:cNvSpPr>
            <a:spLocks noGrp="1" noChangeArrowheads="1"/>
          </p:cNvSpPr>
          <p:nvPr>
            <p:ph type="body" idx="1"/>
          </p:nvPr>
        </p:nvSpPr>
        <p:spPr bwMode="auto">
          <a:xfrm>
            <a:off x="685800" y="1524000"/>
            <a:ext cx="7772400" cy="4800600"/>
          </a:xfrm>
          <a:prstGeom prst="rect">
            <a:avLst/>
          </a:prstGeom>
          <a:noFill/>
          <a:ln w="9525">
            <a:noFill/>
            <a:miter lim="800000"/>
            <a:headEnd/>
            <a:tailEnd/>
          </a:ln>
        </p:spPr>
        <p:txBody>
          <a:bodyPr vert="horz" wrap="square" lIns="91430" tIns="45716" rIns="91430" bIns="45716"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20847" name="Line 15"/>
          <p:cNvSpPr>
            <a:spLocks noChangeShapeType="1"/>
          </p:cNvSpPr>
          <p:nvPr userDrawn="1"/>
        </p:nvSpPr>
        <p:spPr bwMode="auto">
          <a:xfrm flipV="1">
            <a:off x="1143000" y="822325"/>
            <a:ext cx="7772400" cy="7938"/>
          </a:xfrm>
          <a:prstGeom prst="line">
            <a:avLst/>
          </a:prstGeom>
          <a:noFill/>
          <a:ln w="38100">
            <a:solidFill>
              <a:srgbClr val="CC9900"/>
            </a:solidFill>
            <a:round/>
            <a:headEnd/>
            <a:tailEnd/>
          </a:ln>
          <a:effectLst/>
        </p:spPr>
        <p:txBody>
          <a:bodyPr/>
          <a:lstStyle/>
          <a:p>
            <a:pPr>
              <a:lnSpc>
                <a:spcPct val="120000"/>
              </a:lnSpc>
              <a:defRPr/>
            </a:pPr>
            <a:endParaRPr lang="en-US" sz="2000" dirty="0">
              <a:solidFill>
                <a:srgbClr val="000000"/>
              </a:solidFill>
              <a:latin typeface="Gill Sans MT"/>
            </a:endParaRPr>
          </a:p>
        </p:txBody>
      </p:sp>
      <p:sp>
        <p:nvSpPr>
          <p:cNvPr id="120848" name="Line 16"/>
          <p:cNvSpPr>
            <a:spLocks noChangeShapeType="1"/>
          </p:cNvSpPr>
          <p:nvPr userDrawn="1"/>
        </p:nvSpPr>
        <p:spPr bwMode="auto">
          <a:xfrm>
            <a:off x="990600" y="776288"/>
            <a:ext cx="7924800" cy="0"/>
          </a:xfrm>
          <a:prstGeom prst="line">
            <a:avLst/>
          </a:prstGeom>
          <a:noFill/>
          <a:ln w="38100">
            <a:solidFill>
              <a:srgbClr val="6699FF"/>
            </a:solidFill>
            <a:round/>
            <a:headEnd/>
            <a:tailEnd/>
          </a:ln>
          <a:effectLst/>
        </p:spPr>
        <p:txBody>
          <a:bodyPr/>
          <a:lstStyle/>
          <a:p>
            <a:pPr>
              <a:lnSpc>
                <a:spcPct val="120000"/>
              </a:lnSpc>
              <a:defRPr/>
            </a:pPr>
            <a:endParaRPr lang="en-US" sz="2000" dirty="0">
              <a:solidFill>
                <a:srgbClr val="000000"/>
              </a:solidFill>
              <a:latin typeface="Gill Sans MT"/>
            </a:endParaRPr>
          </a:p>
        </p:txBody>
      </p:sp>
      <p:sp>
        <p:nvSpPr>
          <p:cNvPr id="120849" name="Line 17"/>
          <p:cNvSpPr>
            <a:spLocks noChangeShapeType="1"/>
          </p:cNvSpPr>
          <p:nvPr userDrawn="1"/>
        </p:nvSpPr>
        <p:spPr bwMode="auto">
          <a:xfrm>
            <a:off x="838200" y="730250"/>
            <a:ext cx="8077200" cy="0"/>
          </a:xfrm>
          <a:prstGeom prst="line">
            <a:avLst/>
          </a:prstGeom>
          <a:noFill/>
          <a:ln w="38100">
            <a:solidFill>
              <a:srgbClr val="008000"/>
            </a:solidFill>
            <a:round/>
            <a:headEnd/>
            <a:tailEnd/>
          </a:ln>
          <a:effectLst/>
        </p:spPr>
        <p:txBody>
          <a:bodyPr/>
          <a:lstStyle/>
          <a:p>
            <a:pPr>
              <a:lnSpc>
                <a:spcPct val="120000"/>
              </a:lnSpc>
              <a:defRPr/>
            </a:pPr>
            <a:endParaRPr lang="en-US" sz="2000" dirty="0">
              <a:solidFill>
                <a:srgbClr val="000000"/>
              </a:solidFill>
              <a:latin typeface="Gill Sans MT"/>
            </a:endParaRPr>
          </a:p>
        </p:txBody>
      </p:sp>
    </p:spTree>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Lst>
  <p:txStyles>
    <p:titleStyle>
      <a:lvl1pPr algn="ctr" rtl="0" eaLnBrk="0" fontAlgn="base" hangingPunct="0">
        <a:spcBef>
          <a:spcPct val="0"/>
        </a:spcBef>
        <a:spcAft>
          <a:spcPct val="0"/>
        </a:spcAft>
        <a:defRPr sz="2400">
          <a:solidFill>
            <a:schemeClr val="tx2"/>
          </a:solidFill>
          <a:latin typeface="Gill Sans MT"/>
          <a:ea typeface="+mj-ea"/>
          <a:cs typeface="+mj-cs"/>
        </a:defRPr>
      </a:lvl1pPr>
      <a:lvl2pPr algn="ctr" rtl="0" eaLnBrk="0" fontAlgn="base" hangingPunct="0">
        <a:spcBef>
          <a:spcPct val="0"/>
        </a:spcBef>
        <a:spcAft>
          <a:spcPct val="0"/>
        </a:spcAft>
        <a:defRPr sz="2400">
          <a:solidFill>
            <a:schemeClr val="tx2"/>
          </a:solidFill>
          <a:latin typeface="Arial Rounded MT Bold" pitchFamily="34" charset="0"/>
        </a:defRPr>
      </a:lvl2pPr>
      <a:lvl3pPr algn="ctr" rtl="0" eaLnBrk="0" fontAlgn="base" hangingPunct="0">
        <a:spcBef>
          <a:spcPct val="0"/>
        </a:spcBef>
        <a:spcAft>
          <a:spcPct val="0"/>
        </a:spcAft>
        <a:defRPr sz="2400">
          <a:solidFill>
            <a:schemeClr val="tx2"/>
          </a:solidFill>
          <a:latin typeface="Arial Rounded MT Bold" pitchFamily="34" charset="0"/>
        </a:defRPr>
      </a:lvl3pPr>
      <a:lvl4pPr algn="ctr" rtl="0" eaLnBrk="0" fontAlgn="base" hangingPunct="0">
        <a:spcBef>
          <a:spcPct val="0"/>
        </a:spcBef>
        <a:spcAft>
          <a:spcPct val="0"/>
        </a:spcAft>
        <a:defRPr sz="2400">
          <a:solidFill>
            <a:schemeClr val="tx2"/>
          </a:solidFill>
          <a:latin typeface="Arial Rounded MT Bold" pitchFamily="34" charset="0"/>
        </a:defRPr>
      </a:lvl4pPr>
      <a:lvl5pPr algn="ctr" rtl="0" eaLnBrk="0" fontAlgn="base" hangingPunct="0">
        <a:spcBef>
          <a:spcPct val="0"/>
        </a:spcBef>
        <a:spcAft>
          <a:spcPct val="0"/>
        </a:spcAft>
        <a:defRPr sz="2400">
          <a:solidFill>
            <a:schemeClr val="tx2"/>
          </a:solidFill>
          <a:latin typeface="Arial Rounded MT Bold" pitchFamily="34" charset="0"/>
        </a:defRPr>
      </a:lvl5pPr>
      <a:lvl6pPr marL="457200" algn="ctr" rtl="0" fontAlgn="base">
        <a:spcBef>
          <a:spcPct val="0"/>
        </a:spcBef>
        <a:spcAft>
          <a:spcPct val="0"/>
        </a:spcAft>
        <a:defRPr sz="2400">
          <a:solidFill>
            <a:schemeClr val="tx2"/>
          </a:solidFill>
          <a:latin typeface="Arial Rounded MT Bold" pitchFamily="34" charset="0"/>
        </a:defRPr>
      </a:lvl6pPr>
      <a:lvl7pPr marL="914400" algn="ctr" rtl="0" fontAlgn="base">
        <a:spcBef>
          <a:spcPct val="0"/>
        </a:spcBef>
        <a:spcAft>
          <a:spcPct val="0"/>
        </a:spcAft>
        <a:defRPr sz="2400">
          <a:solidFill>
            <a:schemeClr val="tx2"/>
          </a:solidFill>
          <a:latin typeface="Arial Rounded MT Bold" pitchFamily="34" charset="0"/>
        </a:defRPr>
      </a:lvl7pPr>
      <a:lvl8pPr marL="1371600" algn="ctr" rtl="0" fontAlgn="base">
        <a:spcBef>
          <a:spcPct val="0"/>
        </a:spcBef>
        <a:spcAft>
          <a:spcPct val="0"/>
        </a:spcAft>
        <a:defRPr sz="2400">
          <a:solidFill>
            <a:schemeClr val="tx2"/>
          </a:solidFill>
          <a:latin typeface="Arial Rounded MT Bold" pitchFamily="34" charset="0"/>
        </a:defRPr>
      </a:lvl8pPr>
      <a:lvl9pPr marL="1828800" algn="ctr" rtl="0" fontAlgn="base">
        <a:spcBef>
          <a:spcPct val="0"/>
        </a:spcBef>
        <a:spcAft>
          <a:spcPct val="0"/>
        </a:spcAft>
        <a:defRPr sz="2400">
          <a:solidFill>
            <a:schemeClr val="tx2"/>
          </a:solidFill>
          <a:latin typeface="Arial Rounded MT Bold" pitchFamily="34" charset="0"/>
        </a:defRPr>
      </a:lvl9pPr>
    </p:titleStyle>
    <p:bodyStyle>
      <a:lvl1pPr marL="342900" indent="-342900" algn="l" rtl="0" eaLnBrk="0" fontAlgn="base" hangingPunct="0">
        <a:lnSpc>
          <a:spcPct val="115000"/>
        </a:lnSpc>
        <a:spcBef>
          <a:spcPct val="50000"/>
        </a:spcBef>
        <a:spcAft>
          <a:spcPct val="0"/>
        </a:spcAft>
        <a:buChar char="•"/>
        <a:defRPr sz="2000">
          <a:solidFill>
            <a:schemeClr val="tx1"/>
          </a:solidFill>
          <a:latin typeface="Gill Sans MT"/>
          <a:ea typeface="+mn-ea"/>
          <a:cs typeface="+mn-cs"/>
        </a:defRPr>
      </a:lvl1pPr>
      <a:lvl2pPr marL="742950" indent="-285750" algn="l" rtl="0" eaLnBrk="0" fontAlgn="base" hangingPunct="0">
        <a:lnSpc>
          <a:spcPct val="115000"/>
        </a:lnSpc>
        <a:spcBef>
          <a:spcPct val="50000"/>
        </a:spcBef>
        <a:spcAft>
          <a:spcPct val="0"/>
        </a:spcAft>
        <a:buChar char="–"/>
        <a:defRPr sz="2000">
          <a:solidFill>
            <a:schemeClr val="accent2"/>
          </a:solidFill>
          <a:latin typeface="Gill Sans MT"/>
        </a:defRPr>
      </a:lvl2pPr>
      <a:lvl3pPr marL="1143000" indent="-228600" algn="l" rtl="0" eaLnBrk="0" fontAlgn="base" hangingPunct="0">
        <a:lnSpc>
          <a:spcPct val="115000"/>
        </a:lnSpc>
        <a:spcBef>
          <a:spcPct val="50000"/>
        </a:spcBef>
        <a:spcAft>
          <a:spcPct val="0"/>
        </a:spcAft>
        <a:buChar char="•"/>
        <a:defRPr sz="2000">
          <a:solidFill>
            <a:schemeClr val="tx1"/>
          </a:solidFill>
          <a:latin typeface="Gill Sans MT"/>
        </a:defRPr>
      </a:lvl3pPr>
      <a:lvl4pPr marL="1600200" indent="-228600" algn="l" rtl="0" eaLnBrk="0" fontAlgn="base" hangingPunct="0">
        <a:lnSpc>
          <a:spcPct val="115000"/>
        </a:lnSpc>
        <a:spcBef>
          <a:spcPct val="50000"/>
        </a:spcBef>
        <a:spcAft>
          <a:spcPct val="0"/>
        </a:spcAft>
        <a:defRPr>
          <a:solidFill>
            <a:schemeClr val="tx1"/>
          </a:solidFill>
          <a:latin typeface="Gill Sans MT"/>
        </a:defRPr>
      </a:lvl4pPr>
      <a:lvl5pPr marL="2057400" indent="-228600" algn="l" rtl="0" eaLnBrk="0" fontAlgn="base" hangingPunct="0">
        <a:lnSpc>
          <a:spcPct val="115000"/>
        </a:lnSpc>
        <a:spcBef>
          <a:spcPct val="50000"/>
        </a:spcBef>
        <a:spcAft>
          <a:spcPct val="0"/>
        </a:spcAft>
        <a:buChar char="»"/>
        <a:defRPr>
          <a:solidFill>
            <a:schemeClr val="tx1"/>
          </a:solidFill>
          <a:latin typeface="Gill Sans MT"/>
        </a:defRPr>
      </a:lvl5pPr>
      <a:lvl6pPr marL="2514600" indent="-228600" algn="l" rtl="0" fontAlgn="base">
        <a:lnSpc>
          <a:spcPct val="115000"/>
        </a:lnSpc>
        <a:spcBef>
          <a:spcPct val="50000"/>
        </a:spcBef>
        <a:spcAft>
          <a:spcPct val="0"/>
        </a:spcAft>
        <a:buChar char="»"/>
        <a:defRPr>
          <a:solidFill>
            <a:schemeClr val="tx1"/>
          </a:solidFill>
          <a:latin typeface="+mn-lt"/>
        </a:defRPr>
      </a:lvl6pPr>
      <a:lvl7pPr marL="2971800" indent="-228600" algn="l" rtl="0" fontAlgn="base">
        <a:lnSpc>
          <a:spcPct val="115000"/>
        </a:lnSpc>
        <a:spcBef>
          <a:spcPct val="50000"/>
        </a:spcBef>
        <a:spcAft>
          <a:spcPct val="0"/>
        </a:spcAft>
        <a:buChar char="»"/>
        <a:defRPr>
          <a:solidFill>
            <a:schemeClr val="tx1"/>
          </a:solidFill>
          <a:latin typeface="+mn-lt"/>
        </a:defRPr>
      </a:lvl7pPr>
      <a:lvl8pPr marL="3429000" indent="-228600" algn="l" rtl="0" fontAlgn="base">
        <a:lnSpc>
          <a:spcPct val="115000"/>
        </a:lnSpc>
        <a:spcBef>
          <a:spcPct val="50000"/>
        </a:spcBef>
        <a:spcAft>
          <a:spcPct val="0"/>
        </a:spcAft>
        <a:buChar char="»"/>
        <a:defRPr>
          <a:solidFill>
            <a:schemeClr val="tx1"/>
          </a:solidFill>
          <a:latin typeface="+mn-lt"/>
        </a:defRPr>
      </a:lvl8pPr>
      <a:lvl9pPr marL="3886200" indent="-228600" algn="l" rtl="0" fontAlgn="base">
        <a:lnSpc>
          <a:spcPct val="115000"/>
        </a:lnSpc>
        <a:spcBef>
          <a:spcPct val="5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4"/>
          <p:cNvGrpSpPr>
            <a:grpSpLocks/>
          </p:cNvGrpSpPr>
          <p:nvPr userDrawn="1"/>
        </p:nvGrpSpPr>
        <p:grpSpPr bwMode="auto">
          <a:xfrm>
            <a:off x="17463" y="53976"/>
            <a:ext cx="1752600" cy="1143000"/>
            <a:chOff x="0" y="48"/>
            <a:chExt cx="1104" cy="720"/>
          </a:xfrm>
        </p:grpSpPr>
        <p:grpSp>
          <p:nvGrpSpPr>
            <p:cNvPr id="3" name="Group 12"/>
            <p:cNvGrpSpPr>
              <a:grpSpLocks/>
            </p:cNvGrpSpPr>
            <p:nvPr userDrawn="1"/>
          </p:nvGrpSpPr>
          <p:grpSpPr bwMode="auto">
            <a:xfrm>
              <a:off x="0" y="48"/>
              <a:ext cx="1104" cy="720"/>
              <a:chOff x="0" y="0"/>
              <a:chExt cx="1104" cy="720"/>
            </a:xfrm>
          </p:grpSpPr>
          <p:grpSp>
            <p:nvGrpSpPr>
              <p:cNvPr id="4" name="Group 6"/>
              <p:cNvGrpSpPr>
                <a:grpSpLocks/>
              </p:cNvGrpSpPr>
              <p:nvPr userDrawn="1"/>
            </p:nvGrpSpPr>
            <p:grpSpPr bwMode="auto">
              <a:xfrm>
                <a:off x="0" y="0"/>
                <a:ext cx="1104" cy="720"/>
                <a:chOff x="1344" y="1776"/>
                <a:chExt cx="3408" cy="1392"/>
              </a:xfrm>
            </p:grpSpPr>
            <p:pic>
              <p:nvPicPr>
                <p:cNvPr id="5133" name="Picture 4"/>
                <p:cNvPicPr>
                  <a:picLocks noChangeAspect="1" noChangeArrowheads="1"/>
                </p:cNvPicPr>
                <p:nvPr userDrawn="1"/>
              </p:nvPicPr>
              <p:blipFill>
                <a:blip r:embed="rId14" cstate="screen"/>
                <a:srcRect l="16667" t="28572" r="13725" b="25397"/>
                <a:stretch>
                  <a:fillRect/>
                </a:stretch>
              </p:blipFill>
              <p:spPr bwMode="auto">
                <a:xfrm>
                  <a:off x="1344" y="1776"/>
                  <a:ext cx="3408" cy="1392"/>
                </a:xfrm>
                <a:prstGeom prst="rect">
                  <a:avLst/>
                </a:prstGeom>
                <a:noFill/>
                <a:ln w="9525">
                  <a:noFill/>
                  <a:miter lim="800000"/>
                  <a:headEnd/>
                  <a:tailEnd/>
                </a:ln>
              </p:spPr>
            </p:pic>
            <p:sp>
              <p:nvSpPr>
                <p:cNvPr id="120837" name="Rectangle 5"/>
                <p:cNvSpPr>
                  <a:spLocks noChangeArrowheads="1"/>
                </p:cNvSpPr>
                <p:nvPr userDrawn="1"/>
              </p:nvSpPr>
              <p:spPr bwMode="auto">
                <a:xfrm>
                  <a:off x="3119" y="1919"/>
                  <a:ext cx="1297" cy="385"/>
                </a:xfrm>
                <a:prstGeom prst="rect">
                  <a:avLst/>
                </a:prstGeom>
                <a:solidFill>
                  <a:schemeClr val="bg1"/>
                </a:solidFill>
                <a:ln w="9525">
                  <a:noFill/>
                  <a:miter lim="800000"/>
                  <a:headEnd/>
                  <a:tailEnd/>
                </a:ln>
                <a:effectLst/>
              </p:spPr>
              <p:txBody>
                <a:bodyPr wrap="none" anchor="ctr"/>
                <a:lstStyle/>
                <a:p>
                  <a:pPr>
                    <a:lnSpc>
                      <a:spcPct val="120000"/>
                    </a:lnSpc>
                    <a:defRPr/>
                  </a:pPr>
                  <a:endParaRPr lang="en-US" sz="2000" dirty="0">
                    <a:solidFill>
                      <a:srgbClr val="000000"/>
                    </a:solidFill>
                    <a:latin typeface="Gill Sans MT"/>
                  </a:endParaRPr>
                </a:p>
              </p:txBody>
            </p:sp>
          </p:grpSp>
          <p:sp>
            <p:nvSpPr>
              <p:cNvPr id="120842" name="Freeform 10"/>
              <p:cNvSpPr>
                <a:spLocks/>
              </p:cNvSpPr>
              <p:nvPr userDrawn="1"/>
            </p:nvSpPr>
            <p:spPr bwMode="auto">
              <a:xfrm>
                <a:off x="14" y="96"/>
                <a:ext cx="536" cy="417"/>
              </a:xfrm>
              <a:custGeom>
                <a:avLst/>
                <a:gdLst/>
                <a:ahLst/>
                <a:cxnLst>
                  <a:cxn ang="0">
                    <a:pos x="16" y="21"/>
                  </a:cxn>
                  <a:cxn ang="0">
                    <a:pos x="38" y="3"/>
                  </a:cxn>
                  <a:cxn ang="0">
                    <a:pos x="100" y="20"/>
                  </a:cxn>
                  <a:cxn ang="0">
                    <a:pos x="129" y="14"/>
                  </a:cxn>
                  <a:cxn ang="0">
                    <a:pos x="153" y="0"/>
                  </a:cxn>
                  <a:cxn ang="0">
                    <a:pos x="155" y="3"/>
                  </a:cxn>
                  <a:cxn ang="0">
                    <a:pos x="158" y="5"/>
                  </a:cxn>
                  <a:cxn ang="0">
                    <a:pos x="171" y="31"/>
                  </a:cxn>
                  <a:cxn ang="0">
                    <a:pos x="177" y="42"/>
                  </a:cxn>
                  <a:cxn ang="0">
                    <a:pos x="183" y="50"/>
                  </a:cxn>
                  <a:cxn ang="0">
                    <a:pos x="185" y="57"/>
                  </a:cxn>
                  <a:cxn ang="0">
                    <a:pos x="194" y="63"/>
                  </a:cxn>
                  <a:cxn ang="0">
                    <a:pos x="207" y="80"/>
                  </a:cxn>
                  <a:cxn ang="0">
                    <a:pos x="218" y="89"/>
                  </a:cxn>
                  <a:cxn ang="0">
                    <a:pos x="236" y="108"/>
                  </a:cxn>
                  <a:cxn ang="0">
                    <a:pos x="248" y="115"/>
                  </a:cxn>
                  <a:cxn ang="0">
                    <a:pos x="266" y="140"/>
                  </a:cxn>
                  <a:cxn ang="0">
                    <a:pos x="278" y="151"/>
                  </a:cxn>
                  <a:cxn ang="0">
                    <a:pos x="290" y="167"/>
                  </a:cxn>
                  <a:cxn ang="0">
                    <a:pos x="296" y="171"/>
                  </a:cxn>
                  <a:cxn ang="0">
                    <a:pos x="320" y="194"/>
                  </a:cxn>
                  <a:cxn ang="0">
                    <a:pos x="333" y="210"/>
                  </a:cxn>
                  <a:cxn ang="0">
                    <a:pos x="351" y="228"/>
                  </a:cxn>
                  <a:cxn ang="0">
                    <a:pos x="362" y="242"/>
                  </a:cxn>
                  <a:cxn ang="0">
                    <a:pos x="371" y="260"/>
                  </a:cxn>
                  <a:cxn ang="0">
                    <a:pos x="381" y="277"/>
                  </a:cxn>
                  <a:cxn ang="0">
                    <a:pos x="392" y="287"/>
                  </a:cxn>
                  <a:cxn ang="0">
                    <a:pos x="399" y="295"/>
                  </a:cxn>
                  <a:cxn ang="0">
                    <a:pos x="410" y="309"/>
                  </a:cxn>
                  <a:cxn ang="0">
                    <a:pos x="446" y="344"/>
                  </a:cxn>
                  <a:cxn ang="0">
                    <a:pos x="471" y="363"/>
                  </a:cxn>
                  <a:cxn ang="0">
                    <a:pos x="485" y="374"/>
                  </a:cxn>
                  <a:cxn ang="0">
                    <a:pos x="494" y="379"/>
                  </a:cxn>
                  <a:cxn ang="0">
                    <a:pos x="506" y="387"/>
                  </a:cxn>
                  <a:cxn ang="0">
                    <a:pos x="518" y="393"/>
                  </a:cxn>
                  <a:cxn ang="0">
                    <a:pos x="525" y="402"/>
                  </a:cxn>
                  <a:cxn ang="0">
                    <a:pos x="530" y="409"/>
                  </a:cxn>
                  <a:cxn ang="0">
                    <a:pos x="536" y="413"/>
                  </a:cxn>
                  <a:cxn ang="0">
                    <a:pos x="519" y="413"/>
                  </a:cxn>
                  <a:cxn ang="0">
                    <a:pos x="498" y="402"/>
                  </a:cxn>
                  <a:cxn ang="0">
                    <a:pos x="483" y="395"/>
                  </a:cxn>
                  <a:cxn ang="0">
                    <a:pos x="464" y="387"/>
                  </a:cxn>
                  <a:cxn ang="0">
                    <a:pos x="455" y="384"/>
                  </a:cxn>
                  <a:cxn ang="0">
                    <a:pos x="426" y="372"/>
                  </a:cxn>
                  <a:cxn ang="0">
                    <a:pos x="414" y="366"/>
                  </a:cxn>
                  <a:cxn ang="0">
                    <a:pos x="388" y="361"/>
                  </a:cxn>
                  <a:cxn ang="0">
                    <a:pos x="360" y="355"/>
                  </a:cxn>
                  <a:cxn ang="0">
                    <a:pos x="346" y="353"/>
                  </a:cxn>
                  <a:cxn ang="0">
                    <a:pos x="272" y="345"/>
                  </a:cxn>
                  <a:cxn ang="0">
                    <a:pos x="191" y="336"/>
                  </a:cxn>
                  <a:cxn ang="0">
                    <a:pos x="134" y="330"/>
                  </a:cxn>
                  <a:cxn ang="0">
                    <a:pos x="96" y="325"/>
                  </a:cxn>
                  <a:cxn ang="0">
                    <a:pos x="48" y="320"/>
                  </a:cxn>
                  <a:cxn ang="0">
                    <a:pos x="10" y="318"/>
                  </a:cxn>
                  <a:cxn ang="0">
                    <a:pos x="9" y="306"/>
                  </a:cxn>
                  <a:cxn ang="0">
                    <a:pos x="0" y="282"/>
                  </a:cxn>
                  <a:cxn ang="0">
                    <a:pos x="8" y="259"/>
                  </a:cxn>
                  <a:cxn ang="0">
                    <a:pos x="15" y="126"/>
                  </a:cxn>
                  <a:cxn ang="0">
                    <a:pos x="16" y="45"/>
                  </a:cxn>
                  <a:cxn ang="0">
                    <a:pos x="16" y="21"/>
                  </a:cxn>
                </a:cxnLst>
                <a:rect l="0" t="0" r="r" b="b"/>
                <a:pathLst>
                  <a:path w="536" h="417">
                    <a:moveTo>
                      <a:pt x="16" y="21"/>
                    </a:moveTo>
                    <a:cubicBezTo>
                      <a:pt x="20" y="9"/>
                      <a:pt x="28" y="7"/>
                      <a:pt x="38" y="3"/>
                    </a:cubicBezTo>
                    <a:cubicBezTo>
                      <a:pt x="61" y="6"/>
                      <a:pt x="76" y="18"/>
                      <a:pt x="100" y="20"/>
                    </a:cubicBezTo>
                    <a:cubicBezTo>
                      <a:pt x="119" y="19"/>
                      <a:pt x="115" y="16"/>
                      <a:pt x="129" y="14"/>
                    </a:cubicBezTo>
                    <a:cubicBezTo>
                      <a:pt x="139" y="11"/>
                      <a:pt x="145" y="6"/>
                      <a:pt x="153" y="0"/>
                    </a:cubicBezTo>
                    <a:cubicBezTo>
                      <a:pt x="154" y="1"/>
                      <a:pt x="154" y="2"/>
                      <a:pt x="155" y="3"/>
                    </a:cubicBezTo>
                    <a:cubicBezTo>
                      <a:pt x="156" y="4"/>
                      <a:pt x="157" y="4"/>
                      <a:pt x="158" y="5"/>
                    </a:cubicBezTo>
                    <a:cubicBezTo>
                      <a:pt x="164" y="13"/>
                      <a:pt x="163" y="25"/>
                      <a:pt x="171" y="31"/>
                    </a:cubicBezTo>
                    <a:cubicBezTo>
                      <a:pt x="172" y="36"/>
                      <a:pt x="172" y="40"/>
                      <a:pt x="177" y="42"/>
                    </a:cubicBezTo>
                    <a:cubicBezTo>
                      <a:pt x="179" y="46"/>
                      <a:pt x="179" y="48"/>
                      <a:pt x="183" y="50"/>
                    </a:cubicBezTo>
                    <a:lnTo>
                      <a:pt x="185" y="57"/>
                    </a:lnTo>
                    <a:cubicBezTo>
                      <a:pt x="188" y="60"/>
                      <a:pt x="194" y="63"/>
                      <a:pt x="194" y="63"/>
                    </a:cubicBezTo>
                    <a:cubicBezTo>
                      <a:pt x="196" y="69"/>
                      <a:pt x="202" y="76"/>
                      <a:pt x="207" y="80"/>
                    </a:cubicBezTo>
                    <a:cubicBezTo>
                      <a:pt x="209" y="84"/>
                      <a:pt x="214" y="86"/>
                      <a:pt x="218" y="89"/>
                    </a:cubicBezTo>
                    <a:cubicBezTo>
                      <a:pt x="223" y="96"/>
                      <a:pt x="227" y="106"/>
                      <a:pt x="236" y="108"/>
                    </a:cubicBezTo>
                    <a:cubicBezTo>
                      <a:pt x="240" y="111"/>
                      <a:pt x="244" y="114"/>
                      <a:pt x="248" y="115"/>
                    </a:cubicBezTo>
                    <a:cubicBezTo>
                      <a:pt x="250" y="124"/>
                      <a:pt x="257" y="137"/>
                      <a:pt x="266" y="140"/>
                    </a:cubicBezTo>
                    <a:cubicBezTo>
                      <a:pt x="269" y="144"/>
                      <a:pt x="274" y="149"/>
                      <a:pt x="278" y="151"/>
                    </a:cubicBezTo>
                    <a:cubicBezTo>
                      <a:pt x="282" y="157"/>
                      <a:pt x="286" y="161"/>
                      <a:pt x="290" y="167"/>
                    </a:cubicBezTo>
                    <a:cubicBezTo>
                      <a:pt x="291" y="169"/>
                      <a:pt x="296" y="171"/>
                      <a:pt x="296" y="171"/>
                    </a:cubicBezTo>
                    <a:cubicBezTo>
                      <a:pt x="299" y="176"/>
                      <a:pt x="315" y="192"/>
                      <a:pt x="320" y="194"/>
                    </a:cubicBezTo>
                    <a:cubicBezTo>
                      <a:pt x="322" y="200"/>
                      <a:pt x="327" y="208"/>
                      <a:pt x="333" y="210"/>
                    </a:cubicBezTo>
                    <a:cubicBezTo>
                      <a:pt x="336" y="215"/>
                      <a:pt x="345" y="226"/>
                      <a:pt x="351" y="228"/>
                    </a:cubicBezTo>
                    <a:cubicBezTo>
                      <a:pt x="354" y="232"/>
                      <a:pt x="358" y="239"/>
                      <a:pt x="362" y="242"/>
                    </a:cubicBezTo>
                    <a:cubicBezTo>
                      <a:pt x="364" y="249"/>
                      <a:pt x="365" y="256"/>
                      <a:pt x="371" y="260"/>
                    </a:cubicBezTo>
                    <a:cubicBezTo>
                      <a:pt x="373" y="265"/>
                      <a:pt x="377" y="274"/>
                      <a:pt x="381" y="277"/>
                    </a:cubicBezTo>
                    <a:cubicBezTo>
                      <a:pt x="382" y="282"/>
                      <a:pt x="392" y="287"/>
                      <a:pt x="392" y="287"/>
                    </a:cubicBezTo>
                    <a:cubicBezTo>
                      <a:pt x="397" y="294"/>
                      <a:pt x="394" y="292"/>
                      <a:pt x="399" y="295"/>
                    </a:cubicBezTo>
                    <a:cubicBezTo>
                      <a:pt x="401" y="301"/>
                      <a:pt x="404" y="307"/>
                      <a:pt x="410" y="309"/>
                    </a:cubicBezTo>
                    <a:cubicBezTo>
                      <a:pt x="421" y="320"/>
                      <a:pt x="430" y="339"/>
                      <a:pt x="446" y="344"/>
                    </a:cubicBezTo>
                    <a:cubicBezTo>
                      <a:pt x="452" y="353"/>
                      <a:pt x="460" y="359"/>
                      <a:pt x="471" y="363"/>
                    </a:cubicBezTo>
                    <a:cubicBezTo>
                      <a:pt x="474" y="367"/>
                      <a:pt x="480" y="371"/>
                      <a:pt x="485" y="374"/>
                    </a:cubicBezTo>
                    <a:cubicBezTo>
                      <a:pt x="488" y="376"/>
                      <a:pt x="494" y="379"/>
                      <a:pt x="494" y="379"/>
                    </a:cubicBezTo>
                    <a:cubicBezTo>
                      <a:pt x="496" y="383"/>
                      <a:pt x="506" y="387"/>
                      <a:pt x="506" y="387"/>
                    </a:cubicBezTo>
                    <a:cubicBezTo>
                      <a:pt x="509" y="390"/>
                      <a:pt x="518" y="393"/>
                      <a:pt x="518" y="393"/>
                    </a:cubicBezTo>
                    <a:cubicBezTo>
                      <a:pt x="523" y="400"/>
                      <a:pt x="520" y="397"/>
                      <a:pt x="525" y="402"/>
                    </a:cubicBezTo>
                    <a:cubicBezTo>
                      <a:pt x="528" y="412"/>
                      <a:pt x="525" y="406"/>
                      <a:pt x="530" y="409"/>
                    </a:cubicBezTo>
                    <a:cubicBezTo>
                      <a:pt x="532" y="410"/>
                      <a:pt x="536" y="413"/>
                      <a:pt x="536" y="413"/>
                    </a:cubicBezTo>
                    <a:cubicBezTo>
                      <a:pt x="531" y="417"/>
                      <a:pt x="525" y="415"/>
                      <a:pt x="519" y="413"/>
                    </a:cubicBezTo>
                    <a:cubicBezTo>
                      <a:pt x="517" y="407"/>
                      <a:pt x="503" y="406"/>
                      <a:pt x="498" y="402"/>
                    </a:cubicBezTo>
                    <a:cubicBezTo>
                      <a:pt x="495" y="397"/>
                      <a:pt x="488" y="396"/>
                      <a:pt x="483" y="395"/>
                    </a:cubicBezTo>
                    <a:cubicBezTo>
                      <a:pt x="477" y="392"/>
                      <a:pt x="470" y="390"/>
                      <a:pt x="464" y="387"/>
                    </a:cubicBezTo>
                    <a:cubicBezTo>
                      <a:pt x="461" y="386"/>
                      <a:pt x="455" y="384"/>
                      <a:pt x="455" y="384"/>
                    </a:cubicBezTo>
                    <a:cubicBezTo>
                      <a:pt x="450" y="376"/>
                      <a:pt x="434" y="374"/>
                      <a:pt x="426" y="372"/>
                    </a:cubicBezTo>
                    <a:cubicBezTo>
                      <a:pt x="422" y="371"/>
                      <a:pt x="418" y="368"/>
                      <a:pt x="414" y="366"/>
                    </a:cubicBezTo>
                    <a:cubicBezTo>
                      <a:pt x="406" y="362"/>
                      <a:pt x="396" y="362"/>
                      <a:pt x="388" y="361"/>
                    </a:cubicBezTo>
                    <a:cubicBezTo>
                      <a:pt x="379" y="359"/>
                      <a:pt x="370" y="356"/>
                      <a:pt x="360" y="355"/>
                    </a:cubicBezTo>
                    <a:cubicBezTo>
                      <a:pt x="355" y="354"/>
                      <a:pt x="346" y="353"/>
                      <a:pt x="346" y="353"/>
                    </a:cubicBezTo>
                    <a:cubicBezTo>
                      <a:pt x="323" y="345"/>
                      <a:pt x="296" y="347"/>
                      <a:pt x="272" y="345"/>
                    </a:cubicBezTo>
                    <a:cubicBezTo>
                      <a:pt x="245" y="336"/>
                      <a:pt x="220" y="337"/>
                      <a:pt x="191" y="336"/>
                    </a:cubicBezTo>
                    <a:cubicBezTo>
                      <a:pt x="172" y="334"/>
                      <a:pt x="153" y="333"/>
                      <a:pt x="134" y="330"/>
                    </a:cubicBezTo>
                    <a:cubicBezTo>
                      <a:pt x="120" y="325"/>
                      <a:pt x="113" y="326"/>
                      <a:pt x="96" y="325"/>
                    </a:cubicBezTo>
                    <a:cubicBezTo>
                      <a:pt x="80" y="323"/>
                      <a:pt x="64" y="322"/>
                      <a:pt x="48" y="320"/>
                    </a:cubicBezTo>
                    <a:cubicBezTo>
                      <a:pt x="36" y="316"/>
                      <a:pt x="22" y="322"/>
                      <a:pt x="10" y="318"/>
                    </a:cubicBezTo>
                    <a:cubicBezTo>
                      <a:pt x="6" y="317"/>
                      <a:pt x="10" y="310"/>
                      <a:pt x="9" y="306"/>
                    </a:cubicBezTo>
                    <a:cubicBezTo>
                      <a:pt x="8" y="299"/>
                      <a:pt x="4" y="288"/>
                      <a:pt x="0" y="282"/>
                    </a:cubicBezTo>
                    <a:cubicBezTo>
                      <a:pt x="2" y="274"/>
                      <a:pt x="6" y="267"/>
                      <a:pt x="8" y="259"/>
                    </a:cubicBezTo>
                    <a:cubicBezTo>
                      <a:pt x="9" y="215"/>
                      <a:pt x="8" y="170"/>
                      <a:pt x="15" y="126"/>
                    </a:cubicBezTo>
                    <a:cubicBezTo>
                      <a:pt x="15" y="99"/>
                      <a:pt x="16" y="72"/>
                      <a:pt x="16" y="45"/>
                    </a:cubicBezTo>
                    <a:cubicBezTo>
                      <a:pt x="16" y="20"/>
                      <a:pt x="11" y="11"/>
                      <a:pt x="16" y="21"/>
                    </a:cubicBezTo>
                    <a:close/>
                  </a:path>
                </a:pathLst>
              </a:custGeom>
              <a:gradFill rotWithShape="1">
                <a:gsLst>
                  <a:gs pos="0">
                    <a:srgbClr val="996600"/>
                  </a:gs>
                  <a:gs pos="100000">
                    <a:srgbClr val="996600">
                      <a:gamma/>
                      <a:shade val="46275"/>
                      <a:invGamma/>
                      <a:alpha val="0"/>
                    </a:srgbClr>
                  </a:gs>
                </a:gsLst>
                <a:lin ang="5400000" scaled="1"/>
              </a:gradFill>
              <a:ln w="6350" cmpd="sng">
                <a:solidFill>
                  <a:schemeClr val="tx1"/>
                </a:solidFill>
                <a:round/>
                <a:headEnd/>
                <a:tailEnd/>
              </a:ln>
              <a:effectLst/>
            </p:spPr>
            <p:txBody>
              <a:bodyPr/>
              <a:lstStyle/>
              <a:p>
                <a:pPr>
                  <a:lnSpc>
                    <a:spcPct val="120000"/>
                  </a:lnSpc>
                  <a:defRPr/>
                </a:pPr>
                <a:endParaRPr lang="en-US" sz="2000" dirty="0">
                  <a:solidFill>
                    <a:srgbClr val="000000"/>
                  </a:solidFill>
                  <a:latin typeface="Gill Sans MT"/>
                </a:endParaRPr>
              </a:p>
            </p:txBody>
          </p:sp>
          <p:sp>
            <p:nvSpPr>
              <p:cNvPr id="120843" name="Freeform 11"/>
              <p:cNvSpPr>
                <a:spLocks/>
              </p:cNvSpPr>
              <p:nvPr userDrawn="1"/>
            </p:nvSpPr>
            <p:spPr bwMode="auto">
              <a:xfrm>
                <a:off x="735" y="541"/>
                <a:ext cx="141" cy="50"/>
              </a:xfrm>
              <a:custGeom>
                <a:avLst/>
                <a:gdLst/>
                <a:ahLst/>
                <a:cxnLst>
                  <a:cxn ang="0">
                    <a:pos x="4" y="6"/>
                  </a:cxn>
                  <a:cxn ang="0">
                    <a:pos x="22" y="0"/>
                  </a:cxn>
                  <a:cxn ang="0">
                    <a:pos x="62" y="6"/>
                  </a:cxn>
                  <a:cxn ang="0">
                    <a:pos x="79" y="12"/>
                  </a:cxn>
                  <a:cxn ang="0">
                    <a:pos x="95" y="19"/>
                  </a:cxn>
                  <a:cxn ang="0">
                    <a:pos x="130" y="37"/>
                  </a:cxn>
                  <a:cxn ang="0">
                    <a:pos x="141" y="43"/>
                  </a:cxn>
                  <a:cxn ang="0">
                    <a:pos x="97" y="39"/>
                  </a:cxn>
                  <a:cxn ang="0">
                    <a:pos x="91" y="35"/>
                  </a:cxn>
                  <a:cxn ang="0">
                    <a:pos x="46" y="22"/>
                  </a:cxn>
                  <a:cxn ang="0">
                    <a:pos x="7" y="9"/>
                  </a:cxn>
                  <a:cxn ang="0">
                    <a:pos x="4" y="6"/>
                  </a:cxn>
                </a:cxnLst>
                <a:rect l="0" t="0" r="r" b="b"/>
                <a:pathLst>
                  <a:path w="141" h="50">
                    <a:moveTo>
                      <a:pt x="4" y="6"/>
                    </a:moveTo>
                    <a:cubicBezTo>
                      <a:pt x="10" y="4"/>
                      <a:pt x="16" y="1"/>
                      <a:pt x="22" y="0"/>
                    </a:cubicBezTo>
                    <a:cubicBezTo>
                      <a:pt x="39" y="1"/>
                      <a:pt x="48" y="1"/>
                      <a:pt x="62" y="6"/>
                    </a:cubicBezTo>
                    <a:cubicBezTo>
                      <a:pt x="68" y="8"/>
                      <a:pt x="79" y="12"/>
                      <a:pt x="79" y="12"/>
                    </a:cubicBezTo>
                    <a:cubicBezTo>
                      <a:pt x="83" y="16"/>
                      <a:pt x="89" y="18"/>
                      <a:pt x="95" y="19"/>
                    </a:cubicBezTo>
                    <a:cubicBezTo>
                      <a:pt x="106" y="26"/>
                      <a:pt x="119" y="30"/>
                      <a:pt x="130" y="37"/>
                    </a:cubicBezTo>
                    <a:cubicBezTo>
                      <a:pt x="132" y="42"/>
                      <a:pt x="136" y="42"/>
                      <a:pt x="141" y="43"/>
                    </a:cubicBezTo>
                    <a:cubicBezTo>
                      <a:pt x="127" y="50"/>
                      <a:pt x="110" y="47"/>
                      <a:pt x="97" y="39"/>
                    </a:cubicBezTo>
                    <a:cubicBezTo>
                      <a:pt x="95" y="38"/>
                      <a:pt x="93" y="36"/>
                      <a:pt x="91" y="35"/>
                    </a:cubicBezTo>
                    <a:cubicBezTo>
                      <a:pt x="76" y="30"/>
                      <a:pt x="61" y="26"/>
                      <a:pt x="46" y="22"/>
                    </a:cubicBezTo>
                    <a:cubicBezTo>
                      <a:pt x="33" y="18"/>
                      <a:pt x="21" y="11"/>
                      <a:pt x="7" y="9"/>
                    </a:cubicBezTo>
                    <a:cubicBezTo>
                      <a:pt x="0" y="4"/>
                      <a:pt x="11" y="6"/>
                      <a:pt x="4" y="6"/>
                    </a:cubicBezTo>
                    <a:close/>
                  </a:path>
                </a:pathLst>
              </a:custGeom>
              <a:gradFill rotWithShape="1">
                <a:gsLst>
                  <a:gs pos="0">
                    <a:srgbClr val="996600"/>
                  </a:gs>
                  <a:gs pos="100000">
                    <a:srgbClr val="996600">
                      <a:gamma/>
                      <a:shade val="46275"/>
                      <a:invGamma/>
                      <a:alpha val="0"/>
                    </a:srgbClr>
                  </a:gs>
                </a:gsLst>
                <a:lin ang="5400000" scaled="1"/>
              </a:gradFill>
              <a:ln w="9525" cmpd="sng">
                <a:solidFill>
                  <a:schemeClr val="tx1"/>
                </a:solidFill>
                <a:round/>
                <a:headEnd/>
                <a:tailEnd/>
              </a:ln>
              <a:effectLst/>
            </p:spPr>
            <p:txBody>
              <a:bodyPr/>
              <a:lstStyle/>
              <a:p>
                <a:pPr>
                  <a:lnSpc>
                    <a:spcPct val="120000"/>
                  </a:lnSpc>
                  <a:defRPr/>
                </a:pPr>
                <a:endParaRPr lang="en-US" sz="2000" dirty="0">
                  <a:solidFill>
                    <a:srgbClr val="000000"/>
                  </a:solidFill>
                  <a:latin typeface="Gill Sans MT"/>
                </a:endParaRPr>
              </a:p>
            </p:txBody>
          </p:sp>
        </p:grpSp>
        <p:sp>
          <p:nvSpPr>
            <p:cNvPr id="120845" name="Rectangle 13"/>
            <p:cNvSpPr>
              <a:spLocks noChangeArrowheads="1"/>
            </p:cNvSpPr>
            <p:nvPr userDrawn="1"/>
          </p:nvSpPr>
          <p:spPr bwMode="auto">
            <a:xfrm>
              <a:off x="432" y="384"/>
              <a:ext cx="192" cy="48"/>
            </a:xfrm>
            <a:prstGeom prst="rect">
              <a:avLst/>
            </a:prstGeom>
            <a:solidFill>
              <a:schemeClr val="bg1"/>
            </a:solidFill>
            <a:ln w="9525">
              <a:noFill/>
              <a:miter lim="800000"/>
              <a:headEnd/>
              <a:tailEnd/>
            </a:ln>
            <a:effectLst/>
          </p:spPr>
          <p:txBody>
            <a:bodyPr wrap="none" anchor="ctr"/>
            <a:lstStyle/>
            <a:p>
              <a:pPr>
                <a:lnSpc>
                  <a:spcPct val="120000"/>
                </a:lnSpc>
                <a:defRPr/>
              </a:pPr>
              <a:endParaRPr lang="en-US" sz="2000" dirty="0">
                <a:solidFill>
                  <a:srgbClr val="000000"/>
                </a:solidFill>
                <a:latin typeface="Gill Sans MT"/>
              </a:endParaRPr>
            </a:p>
          </p:txBody>
        </p:sp>
      </p:grpSp>
      <p:sp>
        <p:nvSpPr>
          <p:cNvPr id="5123" name="Rectangle 2"/>
          <p:cNvSpPr>
            <a:spLocks noGrp="1" noChangeArrowheads="1"/>
          </p:cNvSpPr>
          <p:nvPr>
            <p:ph type="title"/>
          </p:nvPr>
        </p:nvSpPr>
        <p:spPr bwMode="auto">
          <a:xfrm>
            <a:off x="762000" y="-152400"/>
            <a:ext cx="8153400" cy="1143000"/>
          </a:xfrm>
          <a:prstGeom prst="rect">
            <a:avLst/>
          </a:prstGeom>
          <a:noFill/>
          <a:ln w="9525">
            <a:noFill/>
            <a:miter lim="800000"/>
            <a:headEnd/>
            <a:tailEnd/>
          </a:ln>
        </p:spPr>
        <p:txBody>
          <a:bodyPr vert="horz" wrap="square" lIns="91430" tIns="45716" rIns="91430" bIns="45716" numCol="1" anchor="ctr" anchorCtr="0" compatLnSpc="1">
            <a:prstTxWarp prst="textNoShape">
              <a:avLst/>
            </a:prstTxWarp>
          </a:bodyPr>
          <a:lstStyle/>
          <a:p>
            <a:pPr lvl="0"/>
            <a:r>
              <a:rPr lang="en-US" dirty="0" smtClean="0"/>
              <a:t>Click to edit Master title style</a:t>
            </a:r>
          </a:p>
        </p:txBody>
      </p:sp>
      <p:sp>
        <p:nvSpPr>
          <p:cNvPr id="5124" name="Rectangle 3"/>
          <p:cNvSpPr>
            <a:spLocks noGrp="1" noChangeArrowheads="1"/>
          </p:cNvSpPr>
          <p:nvPr>
            <p:ph type="body" idx="1"/>
          </p:nvPr>
        </p:nvSpPr>
        <p:spPr bwMode="auto">
          <a:xfrm>
            <a:off x="685800" y="1524000"/>
            <a:ext cx="7772400" cy="4800600"/>
          </a:xfrm>
          <a:prstGeom prst="rect">
            <a:avLst/>
          </a:prstGeom>
          <a:noFill/>
          <a:ln w="9525">
            <a:noFill/>
            <a:miter lim="800000"/>
            <a:headEnd/>
            <a:tailEnd/>
          </a:ln>
        </p:spPr>
        <p:txBody>
          <a:bodyPr vert="horz" wrap="square" lIns="91430" tIns="45716" rIns="91430" bIns="45716"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20847" name="Line 15"/>
          <p:cNvSpPr>
            <a:spLocks noChangeShapeType="1"/>
          </p:cNvSpPr>
          <p:nvPr userDrawn="1"/>
        </p:nvSpPr>
        <p:spPr bwMode="auto">
          <a:xfrm flipV="1">
            <a:off x="1143000" y="822325"/>
            <a:ext cx="7772400" cy="7938"/>
          </a:xfrm>
          <a:prstGeom prst="line">
            <a:avLst/>
          </a:prstGeom>
          <a:noFill/>
          <a:ln w="38100">
            <a:solidFill>
              <a:srgbClr val="CC9900"/>
            </a:solidFill>
            <a:round/>
            <a:headEnd/>
            <a:tailEnd/>
          </a:ln>
          <a:effectLst/>
        </p:spPr>
        <p:txBody>
          <a:bodyPr/>
          <a:lstStyle/>
          <a:p>
            <a:pPr>
              <a:lnSpc>
                <a:spcPct val="120000"/>
              </a:lnSpc>
              <a:defRPr/>
            </a:pPr>
            <a:endParaRPr lang="en-US" sz="2000" dirty="0">
              <a:solidFill>
                <a:srgbClr val="000000"/>
              </a:solidFill>
              <a:latin typeface="Gill Sans MT"/>
            </a:endParaRPr>
          </a:p>
        </p:txBody>
      </p:sp>
      <p:sp>
        <p:nvSpPr>
          <p:cNvPr id="120848" name="Line 16"/>
          <p:cNvSpPr>
            <a:spLocks noChangeShapeType="1"/>
          </p:cNvSpPr>
          <p:nvPr userDrawn="1"/>
        </p:nvSpPr>
        <p:spPr bwMode="auto">
          <a:xfrm>
            <a:off x="990600" y="776288"/>
            <a:ext cx="7924800" cy="0"/>
          </a:xfrm>
          <a:prstGeom prst="line">
            <a:avLst/>
          </a:prstGeom>
          <a:noFill/>
          <a:ln w="38100">
            <a:solidFill>
              <a:srgbClr val="6699FF"/>
            </a:solidFill>
            <a:round/>
            <a:headEnd/>
            <a:tailEnd/>
          </a:ln>
          <a:effectLst/>
        </p:spPr>
        <p:txBody>
          <a:bodyPr/>
          <a:lstStyle/>
          <a:p>
            <a:pPr>
              <a:lnSpc>
                <a:spcPct val="120000"/>
              </a:lnSpc>
              <a:defRPr/>
            </a:pPr>
            <a:endParaRPr lang="en-US" sz="2000" dirty="0">
              <a:solidFill>
                <a:srgbClr val="000000"/>
              </a:solidFill>
              <a:latin typeface="Gill Sans MT"/>
            </a:endParaRPr>
          </a:p>
        </p:txBody>
      </p:sp>
      <p:sp>
        <p:nvSpPr>
          <p:cNvPr id="120849" name="Line 17"/>
          <p:cNvSpPr>
            <a:spLocks noChangeShapeType="1"/>
          </p:cNvSpPr>
          <p:nvPr userDrawn="1"/>
        </p:nvSpPr>
        <p:spPr bwMode="auto">
          <a:xfrm>
            <a:off x="838200" y="730250"/>
            <a:ext cx="8077200" cy="0"/>
          </a:xfrm>
          <a:prstGeom prst="line">
            <a:avLst/>
          </a:prstGeom>
          <a:noFill/>
          <a:ln w="38100">
            <a:solidFill>
              <a:srgbClr val="008000"/>
            </a:solidFill>
            <a:round/>
            <a:headEnd/>
            <a:tailEnd/>
          </a:ln>
          <a:effectLst/>
        </p:spPr>
        <p:txBody>
          <a:bodyPr/>
          <a:lstStyle/>
          <a:p>
            <a:pPr>
              <a:lnSpc>
                <a:spcPct val="120000"/>
              </a:lnSpc>
              <a:defRPr/>
            </a:pPr>
            <a:endParaRPr lang="en-US" sz="2000" dirty="0">
              <a:solidFill>
                <a:srgbClr val="000000"/>
              </a:solidFill>
              <a:latin typeface="Gill Sans MT"/>
            </a:endParaRPr>
          </a:p>
        </p:txBody>
      </p:sp>
    </p:spTree>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 id="2147483974" r:id="rId12"/>
  </p:sldLayoutIdLst>
  <p:txStyles>
    <p:titleStyle>
      <a:lvl1pPr algn="ctr" rtl="0" eaLnBrk="0" fontAlgn="base" hangingPunct="0">
        <a:spcBef>
          <a:spcPct val="0"/>
        </a:spcBef>
        <a:spcAft>
          <a:spcPct val="0"/>
        </a:spcAft>
        <a:defRPr sz="2400">
          <a:solidFill>
            <a:schemeClr val="tx2"/>
          </a:solidFill>
          <a:latin typeface="Gill Sans MT"/>
          <a:ea typeface="+mj-ea"/>
          <a:cs typeface="+mj-cs"/>
        </a:defRPr>
      </a:lvl1pPr>
      <a:lvl2pPr algn="ctr" rtl="0" eaLnBrk="0" fontAlgn="base" hangingPunct="0">
        <a:spcBef>
          <a:spcPct val="0"/>
        </a:spcBef>
        <a:spcAft>
          <a:spcPct val="0"/>
        </a:spcAft>
        <a:defRPr sz="2400">
          <a:solidFill>
            <a:schemeClr val="tx2"/>
          </a:solidFill>
          <a:latin typeface="Arial Rounded MT Bold" pitchFamily="34" charset="0"/>
        </a:defRPr>
      </a:lvl2pPr>
      <a:lvl3pPr algn="ctr" rtl="0" eaLnBrk="0" fontAlgn="base" hangingPunct="0">
        <a:spcBef>
          <a:spcPct val="0"/>
        </a:spcBef>
        <a:spcAft>
          <a:spcPct val="0"/>
        </a:spcAft>
        <a:defRPr sz="2400">
          <a:solidFill>
            <a:schemeClr val="tx2"/>
          </a:solidFill>
          <a:latin typeface="Arial Rounded MT Bold" pitchFamily="34" charset="0"/>
        </a:defRPr>
      </a:lvl3pPr>
      <a:lvl4pPr algn="ctr" rtl="0" eaLnBrk="0" fontAlgn="base" hangingPunct="0">
        <a:spcBef>
          <a:spcPct val="0"/>
        </a:spcBef>
        <a:spcAft>
          <a:spcPct val="0"/>
        </a:spcAft>
        <a:defRPr sz="2400">
          <a:solidFill>
            <a:schemeClr val="tx2"/>
          </a:solidFill>
          <a:latin typeface="Arial Rounded MT Bold" pitchFamily="34" charset="0"/>
        </a:defRPr>
      </a:lvl4pPr>
      <a:lvl5pPr algn="ctr" rtl="0" eaLnBrk="0" fontAlgn="base" hangingPunct="0">
        <a:spcBef>
          <a:spcPct val="0"/>
        </a:spcBef>
        <a:spcAft>
          <a:spcPct val="0"/>
        </a:spcAft>
        <a:defRPr sz="2400">
          <a:solidFill>
            <a:schemeClr val="tx2"/>
          </a:solidFill>
          <a:latin typeface="Arial Rounded MT Bold" pitchFamily="34" charset="0"/>
        </a:defRPr>
      </a:lvl5pPr>
      <a:lvl6pPr marL="457200" algn="ctr" rtl="0" fontAlgn="base">
        <a:spcBef>
          <a:spcPct val="0"/>
        </a:spcBef>
        <a:spcAft>
          <a:spcPct val="0"/>
        </a:spcAft>
        <a:defRPr sz="2400">
          <a:solidFill>
            <a:schemeClr val="tx2"/>
          </a:solidFill>
          <a:latin typeface="Arial Rounded MT Bold" pitchFamily="34" charset="0"/>
        </a:defRPr>
      </a:lvl6pPr>
      <a:lvl7pPr marL="914400" algn="ctr" rtl="0" fontAlgn="base">
        <a:spcBef>
          <a:spcPct val="0"/>
        </a:spcBef>
        <a:spcAft>
          <a:spcPct val="0"/>
        </a:spcAft>
        <a:defRPr sz="2400">
          <a:solidFill>
            <a:schemeClr val="tx2"/>
          </a:solidFill>
          <a:latin typeface="Arial Rounded MT Bold" pitchFamily="34" charset="0"/>
        </a:defRPr>
      </a:lvl7pPr>
      <a:lvl8pPr marL="1371600" algn="ctr" rtl="0" fontAlgn="base">
        <a:spcBef>
          <a:spcPct val="0"/>
        </a:spcBef>
        <a:spcAft>
          <a:spcPct val="0"/>
        </a:spcAft>
        <a:defRPr sz="2400">
          <a:solidFill>
            <a:schemeClr val="tx2"/>
          </a:solidFill>
          <a:latin typeface="Arial Rounded MT Bold" pitchFamily="34" charset="0"/>
        </a:defRPr>
      </a:lvl8pPr>
      <a:lvl9pPr marL="1828800" algn="ctr" rtl="0" fontAlgn="base">
        <a:spcBef>
          <a:spcPct val="0"/>
        </a:spcBef>
        <a:spcAft>
          <a:spcPct val="0"/>
        </a:spcAft>
        <a:defRPr sz="2400">
          <a:solidFill>
            <a:schemeClr val="tx2"/>
          </a:solidFill>
          <a:latin typeface="Arial Rounded MT Bold" pitchFamily="34" charset="0"/>
        </a:defRPr>
      </a:lvl9pPr>
    </p:titleStyle>
    <p:bodyStyle>
      <a:lvl1pPr marL="342900" indent="-342900" algn="l" rtl="0" eaLnBrk="0" fontAlgn="base" hangingPunct="0">
        <a:lnSpc>
          <a:spcPct val="115000"/>
        </a:lnSpc>
        <a:spcBef>
          <a:spcPct val="50000"/>
        </a:spcBef>
        <a:spcAft>
          <a:spcPct val="0"/>
        </a:spcAft>
        <a:buChar char="•"/>
        <a:defRPr sz="2000">
          <a:solidFill>
            <a:schemeClr val="tx1"/>
          </a:solidFill>
          <a:latin typeface="Gill Sans MT"/>
          <a:ea typeface="+mn-ea"/>
          <a:cs typeface="+mn-cs"/>
        </a:defRPr>
      </a:lvl1pPr>
      <a:lvl2pPr marL="742950" indent="-285750" algn="l" rtl="0" eaLnBrk="0" fontAlgn="base" hangingPunct="0">
        <a:lnSpc>
          <a:spcPct val="115000"/>
        </a:lnSpc>
        <a:spcBef>
          <a:spcPct val="50000"/>
        </a:spcBef>
        <a:spcAft>
          <a:spcPct val="0"/>
        </a:spcAft>
        <a:buChar char="–"/>
        <a:defRPr sz="2000">
          <a:solidFill>
            <a:schemeClr val="accent2"/>
          </a:solidFill>
          <a:latin typeface="Gill Sans MT"/>
        </a:defRPr>
      </a:lvl2pPr>
      <a:lvl3pPr marL="1143000" indent="-228600" algn="l" rtl="0" eaLnBrk="0" fontAlgn="base" hangingPunct="0">
        <a:lnSpc>
          <a:spcPct val="115000"/>
        </a:lnSpc>
        <a:spcBef>
          <a:spcPct val="50000"/>
        </a:spcBef>
        <a:spcAft>
          <a:spcPct val="0"/>
        </a:spcAft>
        <a:buChar char="•"/>
        <a:defRPr sz="2000">
          <a:solidFill>
            <a:schemeClr val="tx1"/>
          </a:solidFill>
          <a:latin typeface="Gill Sans MT"/>
        </a:defRPr>
      </a:lvl3pPr>
      <a:lvl4pPr marL="1600200" indent="-228600" algn="l" rtl="0" eaLnBrk="0" fontAlgn="base" hangingPunct="0">
        <a:lnSpc>
          <a:spcPct val="115000"/>
        </a:lnSpc>
        <a:spcBef>
          <a:spcPct val="50000"/>
        </a:spcBef>
        <a:spcAft>
          <a:spcPct val="0"/>
        </a:spcAft>
        <a:defRPr>
          <a:solidFill>
            <a:schemeClr val="tx1"/>
          </a:solidFill>
          <a:latin typeface="Gill Sans MT"/>
        </a:defRPr>
      </a:lvl4pPr>
      <a:lvl5pPr marL="2057400" indent="-228600" algn="l" rtl="0" eaLnBrk="0" fontAlgn="base" hangingPunct="0">
        <a:lnSpc>
          <a:spcPct val="115000"/>
        </a:lnSpc>
        <a:spcBef>
          <a:spcPct val="50000"/>
        </a:spcBef>
        <a:spcAft>
          <a:spcPct val="0"/>
        </a:spcAft>
        <a:buChar char="»"/>
        <a:defRPr>
          <a:solidFill>
            <a:schemeClr val="tx1"/>
          </a:solidFill>
          <a:latin typeface="Gill Sans MT"/>
        </a:defRPr>
      </a:lvl5pPr>
      <a:lvl6pPr marL="2514600" indent="-228600" algn="l" rtl="0" fontAlgn="base">
        <a:lnSpc>
          <a:spcPct val="115000"/>
        </a:lnSpc>
        <a:spcBef>
          <a:spcPct val="50000"/>
        </a:spcBef>
        <a:spcAft>
          <a:spcPct val="0"/>
        </a:spcAft>
        <a:buChar char="»"/>
        <a:defRPr>
          <a:solidFill>
            <a:schemeClr val="tx1"/>
          </a:solidFill>
          <a:latin typeface="+mn-lt"/>
        </a:defRPr>
      </a:lvl6pPr>
      <a:lvl7pPr marL="2971800" indent="-228600" algn="l" rtl="0" fontAlgn="base">
        <a:lnSpc>
          <a:spcPct val="115000"/>
        </a:lnSpc>
        <a:spcBef>
          <a:spcPct val="50000"/>
        </a:spcBef>
        <a:spcAft>
          <a:spcPct val="0"/>
        </a:spcAft>
        <a:buChar char="»"/>
        <a:defRPr>
          <a:solidFill>
            <a:schemeClr val="tx1"/>
          </a:solidFill>
          <a:latin typeface="+mn-lt"/>
        </a:defRPr>
      </a:lvl7pPr>
      <a:lvl8pPr marL="3429000" indent="-228600" algn="l" rtl="0" fontAlgn="base">
        <a:lnSpc>
          <a:spcPct val="115000"/>
        </a:lnSpc>
        <a:spcBef>
          <a:spcPct val="50000"/>
        </a:spcBef>
        <a:spcAft>
          <a:spcPct val="0"/>
        </a:spcAft>
        <a:buChar char="»"/>
        <a:defRPr>
          <a:solidFill>
            <a:schemeClr val="tx1"/>
          </a:solidFill>
          <a:latin typeface="+mn-lt"/>
        </a:defRPr>
      </a:lvl8pPr>
      <a:lvl9pPr marL="3886200" indent="-228600" algn="l" rtl="0" fontAlgn="base">
        <a:lnSpc>
          <a:spcPct val="115000"/>
        </a:lnSpc>
        <a:spcBef>
          <a:spcPct val="5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1" Type="http://schemas.openxmlformats.org/officeDocument/2006/relationships/slideLayout" Target="../slideLayouts/slideLayout3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7.xml"/><Relationship Id="rId3" Type="http://schemas.openxmlformats.org/officeDocument/2006/relationships/image" Target="../media/image27.jpeg"/></Relationships>
</file>

<file path=ppt/slides/_rels/slide100.xml.rels><?xml version="1.0" encoding="UTF-8" standalone="yes"?>
<Relationships xmlns="http://schemas.openxmlformats.org/package/2006/relationships"><Relationship Id="rId3" Type="http://schemas.openxmlformats.org/officeDocument/2006/relationships/image" Target="../media/image198.gif"/><Relationship Id="rId4" Type="http://schemas.openxmlformats.org/officeDocument/2006/relationships/image" Target="../media/image199.png"/><Relationship Id="rId5" Type="http://schemas.openxmlformats.org/officeDocument/2006/relationships/image" Target="../media/image200.png"/><Relationship Id="rId1" Type="http://schemas.openxmlformats.org/officeDocument/2006/relationships/slideLayout" Target="../slideLayouts/slideLayout48.xml"/><Relationship Id="rId2" Type="http://schemas.openxmlformats.org/officeDocument/2006/relationships/notesSlide" Target="../notesSlides/notesSlide95.xml"/></Relationships>
</file>

<file path=ppt/slides/_rels/slide101.xml.rels><?xml version="1.0" encoding="UTF-8" standalone="yes"?>
<Relationships xmlns="http://schemas.openxmlformats.org/package/2006/relationships"><Relationship Id="rId3" Type="http://schemas.openxmlformats.org/officeDocument/2006/relationships/image" Target="../media/image201.png"/><Relationship Id="rId4" Type="http://schemas.openxmlformats.org/officeDocument/2006/relationships/image" Target="../media/image202.png"/><Relationship Id="rId5" Type="http://schemas.openxmlformats.org/officeDocument/2006/relationships/image" Target="../media/image203.png"/><Relationship Id="rId1" Type="http://schemas.openxmlformats.org/officeDocument/2006/relationships/slideLayout" Target="../slideLayouts/slideLayout37.xml"/><Relationship Id="rId2" Type="http://schemas.openxmlformats.org/officeDocument/2006/relationships/notesSlide" Target="../notesSlides/notesSlide96.xml"/></Relationships>
</file>

<file path=ppt/slides/_rels/slide102.xml.rels><?xml version="1.0" encoding="UTF-8" standalone="yes"?>
<Relationships xmlns="http://schemas.openxmlformats.org/package/2006/relationships"><Relationship Id="rId3" Type="http://schemas.openxmlformats.org/officeDocument/2006/relationships/image" Target="../media/image204.png"/><Relationship Id="rId4" Type="http://schemas.openxmlformats.org/officeDocument/2006/relationships/image" Target="../media/image205.png"/><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gif"/><Relationship Id="rId1" Type="http://schemas.openxmlformats.org/officeDocument/2006/relationships/slideLayout" Target="../slideLayouts/slideLayout189.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4.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4.xml"/><Relationship Id="rId2" Type="http://schemas.openxmlformats.org/officeDocument/2006/relationships/notesSlide" Target="../notesSlides/notesSlide11.xml"/><Relationship Id="rId3"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4.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4.xml"/><Relationship Id="rId2" Type="http://schemas.openxmlformats.org/officeDocument/2006/relationships/notesSlide" Target="../notesSlides/notesSlide13.xml"/><Relationship Id="rId3"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4.xml"/><Relationship Id="rId2" Type="http://schemas.openxmlformats.org/officeDocument/2006/relationships/notesSlide" Target="../notesSlides/notesSlide14.xml"/><Relationship Id="rId3" Type="http://schemas.openxmlformats.org/officeDocument/2006/relationships/image" Target="../media/image3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2.xml"/><Relationship Id="rId2" Type="http://schemas.openxmlformats.org/officeDocument/2006/relationships/notesSlide" Target="../notesSlides/notesSlide15.xml"/><Relationship Id="rId3" Type="http://schemas.openxmlformats.org/officeDocument/2006/relationships/image" Target="../media/image7.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39.png"/><Relationship Id="rId5" Type="http://schemas.openxmlformats.org/officeDocument/2006/relationships/oleObject" Target="../embeddings/oleObject1.bin"/><Relationship Id="rId6" Type="http://schemas.openxmlformats.org/officeDocument/2006/relationships/image" Target="../media/image38.w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gif"/><Relationship Id="rId5" Type="http://schemas.openxmlformats.org/officeDocument/2006/relationships/image" Target="../media/image11.png"/><Relationship Id="rId1" Type="http://schemas.openxmlformats.org/officeDocument/2006/relationships/slideLayout" Target="../slideLayouts/slideLayout2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0" Type="http://schemas.openxmlformats.org/officeDocument/2006/relationships/oleObject" Target="../embeddings/oleObject9.bin"/><Relationship Id="rId21" Type="http://schemas.openxmlformats.org/officeDocument/2006/relationships/image" Target="../media/image47.wmf"/><Relationship Id="rId22" Type="http://schemas.openxmlformats.org/officeDocument/2006/relationships/oleObject" Target="../embeddings/oleObject10.bin"/><Relationship Id="rId23" Type="http://schemas.openxmlformats.org/officeDocument/2006/relationships/image" Target="../media/image48.wmf"/><Relationship Id="rId24" Type="http://schemas.openxmlformats.org/officeDocument/2006/relationships/oleObject" Target="../embeddings/oleObject11.bin"/><Relationship Id="rId25" Type="http://schemas.openxmlformats.org/officeDocument/2006/relationships/image" Target="../media/image49.wmf"/><Relationship Id="rId26" Type="http://schemas.openxmlformats.org/officeDocument/2006/relationships/oleObject" Target="../embeddings/oleObject12.bin"/><Relationship Id="rId27" Type="http://schemas.openxmlformats.org/officeDocument/2006/relationships/image" Target="../media/image50.wmf"/><Relationship Id="rId28" Type="http://schemas.openxmlformats.org/officeDocument/2006/relationships/oleObject" Target="../embeddings/oleObject13.bin"/><Relationship Id="rId29" Type="http://schemas.openxmlformats.org/officeDocument/2006/relationships/image" Target="../media/image51.wmf"/><Relationship Id="rId1" Type="http://schemas.openxmlformats.org/officeDocument/2006/relationships/vmlDrawing" Target="../drawings/vmlDrawing2.vml"/><Relationship Id="rId2" Type="http://schemas.openxmlformats.org/officeDocument/2006/relationships/slideLayout" Target="../slideLayouts/slideLayout171.xml"/><Relationship Id="rId3" Type="http://schemas.openxmlformats.org/officeDocument/2006/relationships/notesSlide" Target="../notesSlides/notesSlide17.xml"/><Relationship Id="rId4" Type="http://schemas.openxmlformats.org/officeDocument/2006/relationships/image" Target="../media/image58.jpeg"/><Relationship Id="rId5" Type="http://schemas.openxmlformats.org/officeDocument/2006/relationships/oleObject" Target="../embeddings/oleObject2.bin"/><Relationship Id="rId30" Type="http://schemas.openxmlformats.org/officeDocument/2006/relationships/oleObject" Target="../embeddings/oleObject14.bin"/><Relationship Id="rId31" Type="http://schemas.openxmlformats.org/officeDocument/2006/relationships/image" Target="../media/image52.wmf"/><Relationship Id="rId32" Type="http://schemas.openxmlformats.org/officeDocument/2006/relationships/oleObject" Target="../embeddings/oleObject15.bin"/><Relationship Id="rId9" Type="http://schemas.openxmlformats.org/officeDocument/2006/relationships/image" Target="../media/image41.wmf"/><Relationship Id="rId6" Type="http://schemas.openxmlformats.org/officeDocument/2006/relationships/image" Target="../media/image40.wmf"/><Relationship Id="rId7" Type="http://schemas.openxmlformats.org/officeDocument/2006/relationships/image" Target="../media/image59.wmf"/><Relationship Id="rId8" Type="http://schemas.openxmlformats.org/officeDocument/2006/relationships/oleObject" Target="../embeddings/oleObject3.bin"/><Relationship Id="rId33" Type="http://schemas.openxmlformats.org/officeDocument/2006/relationships/image" Target="../media/image53.wmf"/><Relationship Id="rId34" Type="http://schemas.openxmlformats.org/officeDocument/2006/relationships/oleObject" Target="../embeddings/oleObject16.bin"/><Relationship Id="rId35" Type="http://schemas.openxmlformats.org/officeDocument/2006/relationships/image" Target="../media/image54.wmf"/><Relationship Id="rId36" Type="http://schemas.openxmlformats.org/officeDocument/2006/relationships/oleObject" Target="../embeddings/oleObject17.bin"/><Relationship Id="rId10" Type="http://schemas.openxmlformats.org/officeDocument/2006/relationships/oleObject" Target="../embeddings/oleObject4.bin"/><Relationship Id="rId11" Type="http://schemas.openxmlformats.org/officeDocument/2006/relationships/image" Target="../media/image42.wmf"/><Relationship Id="rId12" Type="http://schemas.openxmlformats.org/officeDocument/2006/relationships/oleObject" Target="../embeddings/oleObject5.bin"/><Relationship Id="rId13" Type="http://schemas.openxmlformats.org/officeDocument/2006/relationships/image" Target="../media/image43.wmf"/><Relationship Id="rId14" Type="http://schemas.openxmlformats.org/officeDocument/2006/relationships/oleObject" Target="../embeddings/oleObject6.bin"/><Relationship Id="rId15" Type="http://schemas.openxmlformats.org/officeDocument/2006/relationships/image" Target="../media/image44.wmf"/><Relationship Id="rId16" Type="http://schemas.openxmlformats.org/officeDocument/2006/relationships/oleObject" Target="../embeddings/oleObject7.bin"/><Relationship Id="rId17" Type="http://schemas.openxmlformats.org/officeDocument/2006/relationships/image" Target="../media/image45.wmf"/><Relationship Id="rId18" Type="http://schemas.openxmlformats.org/officeDocument/2006/relationships/oleObject" Target="../embeddings/oleObject8.bin"/><Relationship Id="rId19" Type="http://schemas.openxmlformats.org/officeDocument/2006/relationships/image" Target="../media/image46.wmf"/><Relationship Id="rId37" Type="http://schemas.openxmlformats.org/officeDocument/2006/relationships/image" Target="../media/image55.wmf"/><Relationship Id="rId38" Type="http://schemas.openxmlformats.org/officeDocument/2006/relationships/oleObject" Target="../embeddings/oleObject18.bin"/><Relationship Id="rId39" Type="http://schemas.openxmlformats.org/officeDocument/2006/relationships/image" Target="../media/image56.wmf"/><Relationship Id="rId40" Type="http://schemas.openxmlformats.org/officeDocument/2006/relationships/oleObject" Target="../embeddings/oleObject19.bin"/><Relationship Id="rId41" Type="http://schemas.openxmlformats.org/officeDocument/2006/relationships/image" Target="../media/image57.w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2.xml"/><Relationship Id="rId2" Type="http://schemas.openxmlformats.org/officeDocument/2006/relationships/notesSlide" Target="../notesSlides/notesSlide18.xml"/><Relationship Id="rId3" Type="http://schemas.openxmlformats.org/officeDocument/2006/relationships/image" Target="../media/image60.jpeg"/></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5" Type="http://schemas.openxmlformats.org/officeDocument/2006/relationships/image" Target="../media/image63.jpeg"/><Relationship Id="rId1" Type="http://schemas.openxmlformats.org/officeDocument/2006/relationships/slideLayout" Target="../slideLayouts/slideLayout247.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9" Type="http://schemas.openxmlformats.org/officeDocument/2006/relationships/image" Target="../media/image69.jpeg"/><Relationship Id="rId20" Type="http://schemas.openxmlformats.org/officeDocument/2006/relationships/image" Target="../media/image80.png"/><Relationship Id="rId21" Type="http://schemas.openxmlformats.org/officeDocument/2006/relationships/image" Target="../media/image81.jpeg"/><Relationship Id="rId22" Type="http://schemas.openxmlformats.org/officeDocument/2006/relationships/image" Target="../media/image82.jpeg"/><Relationship Id="rId23" Type="http://schemas.openxmlformats.org/officeDocument/2006/relationships/image" Target="../media/image83.jpeg"/><Relationship Id="rId24" Type="http://schemas.openxmlformats.org/officeDocument/2006/relationships/image" Target="../media/image84.jpeg"/><Relationship Id="rId25" Type="http://schemas.openxmlformats.org/officeDocument/2006/relationships/image" Target="../media/image85.jpeg"/><Relationship Id="rId26" Type="http://schemas.openxmlformats.org/officeDocument/2006/relationships/image" Target="../media/image86.jpeg"/><Relationship Id="rId10" Type="http://schemas.openxmlformats.org/officeDocument/2006/relationships/image" Target="../media/image70.jpeg"/><Relationship Id="rId11" Type="http://schemas.openxmlformats.org/officeDocument/2006/relationships/image" Target="../media/image71.jpeg"/><Relationship Id="rId12" Type="http://schemas.openxmlformats.org/officeDocument/2006/relationships/image" Target="../media/image72.jpeg"/><Relationship Id="rId13" Type="http://schemas.openxmlformats.org/officeDocument/2006/relationships/image" Target="../media/image73.jpeg"/><Relationship Id="rId14" Type="http://schemas.openxmlformats.org/officeDocument/2006/relationships/image" Target="../media/image74.jpeg"/><Relationship Id="rId15" Type="http://schemas.openxmlformats.org/officeDocument/2006/relationships/image" Target="../media/image75.jpeg"/><Relationship Id="rId16" Type="http://schemas.openxmlformats.org/officeDocument/2006/relationships/image" Target="../media/image76.jpeg"/><Relationship Id="rId17" Type="http://schemas.openxmlformats.org/officeDocument/2006/relationships/image" Target="../media/image77.jpeg"/><Relationship Id="rId18" Type="http://schemas.openxmlformats.org/officeDocument/2006/relationships/image" Target="../media/image78.jpeg"/><Relationship Id="rId19" Type="http://schemas.openxmlformats.org/officeDocument/2006/relationships/image" Target="../media/image79.jpeg"/><Relationship Id="rId1" Type="http://schemas.openxmlformats.org/officeDocument/2006/relationships/slideLayout" Target="../slideLayouts/slideLayout160.xml"/><Relationship Id="rId2" Type="http://schemas.openxmlformats.org/officeDocument/2006/relationships/notesSlide" Target="../notesSlides/notesSlide20.xml"/><Relationship Id="rId3" Type="http://schemas.openxmlformats.org/officeDocument/2006/relationships/image" Target="../media/image7.jpeg"/><Relationship Id="rId4" Type="http://schemas.openxmlformats.org/officeDocument/2006/relationships/image" Target="../media/image64.jpeg"/><Relationship Id="rId5" Type="http://schemas.openxmlformats.org/officeDocument/2006/relationships/image" Target="../media/image65.jpeg"/><Relationship Id="rId6" Type="http://schemas.openxmlformats.org/officeDocument/2006/relationships/image" Target="../media/image66.png"/><Relationship Id="rId7" Type="http://schemas.openxmlformats.org/officeDocument/2006/relationships/image" Target="../media/image67.jpeg"/><Relationship Id="rId8" Type="http://schemas.openxmlformats.org/officeDocument/2006/relationships/image" Target="../media/image68.jpeg"/></Relationships>
</file>

<file path=ppt/slides/_rels/slide24.xml.rels><?xml version="1.0" encoding="UTF-8" standalone="yes"?>
<Relationships xmlns="http://schemas.openxmlformats.org/package/2006/relationships"><Relationship Id="rId9" Type="http://schemas.openxmlformats.org/officeDocument/2006/relationships/image" Target="../media/image69.jpeg"/><Relationship Id="rId20" Type="http://schemas.openxmlformats.org/officeDocument/2006/relationships/image" Target="../media/image85.jpeg"/><Relationship Id="rId21" Type="http://schemas.openxmlformats.org/officeDocument/2006/relationships/image" Target="../media/image86.jpeg"/><Relationship Id="rId22" Type="http://schemas.openxmlformats.org/officeDocument/2006/relationships/image" Target="../media/image87.wmf"/><Relationship Id="rId10" Type="http://schemas.openxmlformats.org/officeDocument/2006/relationships/image" Target="../media/image70.jpeg"/><Relationship Id="rId11" Type="http://schemas.openxmlformats.org/officeDocument/2006/relationships/image" Target="../media/image71.jpeg"/><Relationship Id="rId12" Type="http://schemas.openxmlformats.org/officeDocument/2006/relationships/image" Target="../media/image72.jpeg"/><Relationship Id="rId13" Type="http://schemas.openxmlformats.org/officeDocument/2006/relationships/image" Target="../media/image73.jpeg"/><Relationship Id="rId14" Type="http://schemas.openxmlformats.org/officeDocument/2006/relationships/image" Target="../media/image74.jpeg"/><Relationship Id="rId15" Type="http://schemas.openxmlformats.org/officeDocument/2006/relationships/image" Target="../media/image80.png"/><Relationship Id="rId16" Type="http://schemas.openxmlformats.org/officeDocument/2006/relationships/image" Target="../media/image81.jpeg"/><Relationship Id="rId17" Type="http://schemas.openxmlformats.org/officeDocument/2006/relationships/image" Target="../media/image82.jpeg"/><Relationship Id="rId18" Type="http://schemas.openxmlformats.org/officeDocument/2006/relationships/image" Target="../media/image83.jpeg"/><Relationship Id="rId19" Type="http://schemas.openxmlformats.org/officeDocument/2006/relationships/image" Target="../media/image84.jpeg"/><Relationship Id="rId1" Type="http://schemas.openxmlformats.org/officeDocument/2006/relationships/slideLayout" Target="../slideLayouts/slideLayout160.xml"/><Relationship Id="rId2" Type="http://schemas.openxmlformats.org/officeDocument/2006/relationships/notesSlide" Target="../notesSlides/notesSlide21.xml"/><Relationship Id="rId3" Type="http://schemas.openxmlformats.org/officeDocument/2006/relationships/image" Target="../media/image7.jpeg"/><Relationship Id="rId4" Type="http://schemas.openxmlformats.org/officeDocument/2006/relationships/image" Target="../media/image64.jpeg"/><Relationship Id="rId5" Type="http://schemas.openxmlformats.org/officeDocument/2006/relationships/image" Target="../media/image65.jpeg"/><Relationship Id="rId6" Type="http://schemas.openxmlformats.org/officeDocument/2006/relationships/image" Target="../media/image66.png"/><Relationship Id="rId7" Type="http://schemas.openxmlformats.org/officeDocument/2006/relationships/image" Target="../media/image67.jpeg"/><Relationship Id="rId8" Type="http://schemas.openxmlformats.org/officeDocument/2006/relationships/image" Target="../media/image6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9" Type="http://schemas.openxmlformats.org/officeDocument/2006/relationships/image" Target="../media/image69.jpeg"/><Relationship Id="rId20" Type="http://schemas.openxmlformats.org/officeDocument/2006/relationships/image" Target="../media/image80.png"/><Relationship Id="rId21" Type="http://schemas.openxmlformats.org/officeDocument/2006/relationships/image" Target="../media/image81.jpeg"/><Relationship Id="rId22" Type="http://schemas.openxmlformats.org/officeDocument/2006/relationships/image" Target="../media/image82.jpeg"/><Relationship Id="rId23" Type="http://schemas.openxmlformats.org/officeDocument/2006/relationships/image" Target="../media/image83.jpeg"/><Relationship Id="rId24" Type="http://schemas.openxmlformats.org/officeDocument/2006/relationships/image" Target="../media/image84.jpeg"/><Relationship Id="rId25" Type="http://schemas.openxmlformats.org/officeDocument/2006/relationships/image" Target="../media/image85.jpeg"/><Relationship Id="rId26" Type="http://schemas.openxmlformats.org/officeDocument/2006/relationships/image" Target="../media/image86.jpeg"/><Relationship Id="rId10" Type="http://schemas.openxmlformats.org/officeDocument/2006/relationships/image" Target="../media/image70.jpeg"/><Relationship Id="rId11" Type="http://schemas.openxmlformats.org/officeDocument/2006/relationships/image" Target="../media/image71.jpeg"/><Relationship Id="rId12" Type="http://schemas.openxmlformats.org/officeDocument/2006/relationships/image" Target="../media/image72.jpeg"/><Relationship Id="rId13" Type="http://schemas.openxmlformats.org/officeDocument/2006/relationships/image" Target="../media/image73.jpeg"/><Relationship Id="rId14" Type="http://schemas.openxmlformats.org/officeDocument/2006/relationships/image" Target="../media/image74.jpeg"/><Relationship Id="rId15" Type="http://schemas.openxmlformats.org/officeDocument/2006/relationships/image" Target="../media/image75.jpeg"/><Relationship Id="rId16" Type="http://schemas.openxmlformats.org/officeDocument/2006/relationships/image" Target="../media/image76.jpeg"/><Relationship Id="rId17" Type="http://schemas.openxmlformats.org/officeDocument/2006/relationships/image" Target="../media/image77.jpeg"/><Relationship Id="rId18" Type="http://schemas.openxmlformats.org/officeDocument/2006/relationships/image" Target="../media/image78.jpeg"/><Relationship Id="rId19" Type="http://schemas.openxmlformats.org/officeDocument/2006/relationships/image" Target="../media/image79.jpeg"/><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7.jpeg"/><Relationship Id="rId4" Type="http://schemas.openxmlformats.org/officeDocument/2006/relationships/image" Target="../media/image64.jpeg"/><Relationship Id="rId5" Type="http://schemas.openxmlformats.org/officeDocument/2006/relationships/image" Target="../media/image65.jpeg"/><Relationship Id="rId6" Type="http://schemas.openxmlformats.org/officeDocument/2006/relationships/image" Target="../media/image66.png"/><Relationship Id="rId7" Type="http://schemas.openxmlformats.org/officeDocument/2006/relationships/image" Target="../media/image67.jpeg"/><Relationship Id="rId8" Type="http://schemas.openxmlformats.org/officeDocument/2006/relationships/image" Target="../media/image6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24.xml"/><Relationship Id="rId3" Type="http://schemas.openxmlformats.org/officeDocument/2006/relationships/image" Target="../media/image8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oleObject" Target="../embeddings/oleObject20.bin"/><Relationship Id="rId5" Type="http://schemas.openxmlformats.org/officeDocument/2006/relationships/image" Target="../media/image89.png"/><Relationship Id="rId6" Type="http://schemas.openxmlformats.org/officeDocument/2006/relationships/oleObject" Target="../embeddings/oleObject21.bin"/><Relationship Id="rId7" Type="http://schemas.openxmlformats.org/officeDocument/2006/relationships/image" Target="../media/image90.png"/><Relationship Id="rId8" Type="http://schemas.openxmlformats.org/officeDocument/2006/relationships/image" Target="../media/image88.png"/><Relationship Id="rId1" Type="http://schemas.openxmlformats.org/officeDocument/2006/relationships/vmlDrawing" Target="../drawings/vmlDrawing3.vml"/><Relationship Id="rId2" Type="http://schemas.openxmlformats.org/officeDocument/2006/relationships/slideLayout" Target="../slideLayouts/slideLayout74.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91.jpeg"/><Relationship Id="rId5" Type="http://schemas.openxmlformats.org/officeDocument/2006/relationships/image" Target="../media/image92.png"/><Relationship Id="rId1" Type="http://schemas.openxmlformats.org/officeDocument/2006/relationships/slideLayout" Target="../slideLayouts/slideLayout163.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50.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1" Type="http://schemas.openxmlformats.org/officeDocument/2006/relationships/slideLayout" Target="../slideLayouts/slideLayout168.xml"/><Relationship Id="rId2"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95.png"/></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4" Type="http://schemas.microsoft.com/office/2007/relationships/hdphoto" Target="../media/hdphoto1.wdp"/><Relationship Id="rId5" Type="http://schemas.openxmlformats.org/officeDocument/2006/relationships/image" Target="../media/image96.png"/><Relationship Id="rId1" Type="http://schemas.openxmlformats.org/officeDocument/2006/relationships/slideLayout" Target="../slideLayouts/slideLayout297.xml"/><Relationship Id="rId2"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4" Type="http://schemas.microsoft.com/office/2007/relationships/hdphoto" Target="../media/hdphoto1.wdp"/><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97.jpeg"/><Relationship Id="rId9" Type="http://schemas.openxmlformats.org/officeDocument/2006/relationships/image" Target="../media/image98.png"/><Relationship Id="rId10" Type="http://schemas.openxmlformats.org/officeDocument/2006/relationships/image" Target="../media/image99.png"/><Relationship Id="rId1" Type="http://schemas.openxmlformats.org/officeDocument/2006/relationships/slideLayout" Target="../slideLayouts/slideLayout297.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4" Type="http://schemas.microsoft.com/office/2007/relationships/hdphoto" Target="../media/hdphoto1.wdp"/><Relationship Id="rId1" Type="http://schemas.openxmlformats.org/officeDocument/2006/relationships/slideLayout" Target="../slideLayouts/slideLayout168.xml"/><Relationship Id="rId2"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4" Type="http://schemas.microsoft.com/office/2007/relationships/hdphoto" Target="../media/hdphoto1.wdp"/><Relationship Id="rId1" Type="http://schemas.openxmlformats.org/officeDocument/2006/relationships/slideLayout" Target="../slideLayouts/slideLayout168.xml"/><Relationship Id="rId2"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100.png"/><Relationship Id="rId1" Type="http://schemas.openxmlformats.org/officeDocument/2006/relationships/slideLayout" Target="../slideLayouts/slideLayout238.xml"/><Relationship Id="rId2"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gif"/><Relationship Id="rId5" Type="http://schemas.openxmlformats.org/officeDocument/2006/relationships/image" Target="../media/image103.wmf"/><Relationship Id="rId6" Type="http://schemas.openxmlformats.org/officeDocument/2006/relationships/image" Target="../media/image104.png"/><Relationship Id="rId7" Type="http://schemas.openxmlformats.org/officeDocument/2006/relationships/image" Target="../media/image105.png"/><Relationship Id="rId1" Type="http://schemas.openxmlformats.org/officeDocument/2006/relationships/slideLayout" Target="../slideLayouts/slideLayout259.xml"/><Relationship Id="rId2"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70.xml"/><Relationship Id="rId2" Type="http://schemas.openxmlformats.org/officeDocument/2006/relationships/notesSlide" Target="../notesSlides/notesSlide35.xml"/><Relationship Id="rId3" Type="http://schemas.openxmlformats.org/officeDocument/2006/relationships/image" Target="../media/image106.png"/></Relationships>
</file>

<file path=ppt/slides/_rels/slide39.xml.rels><?xml version="1.0" encoding="UTF-8" standalone="yes"?>
<Relationships xmlns="http://schemas.openxmlformats.org/package/2006/relationships"><Relationship Id="rId3" Type="http://schemas.openxmlformats.org/officeDocument/2006/relationships/image" Target="../media/image23.jpeg"/><Relationship Id="rId4" Type="http://schemas.microsoft.com/office/2007/relationships/hdphoto" Target="../media/hdphoto1.wdp"/><Relationship Id="rId5" Type="http://schemas.openxmlformats.org/officeDocument/2006/relationships/image" Target="../media/image107.png"/><Relationship Id="rId1" Type="http://schemas.openxmlformats.org/officeDocument/2006/relationships/slideLayout" Target="../slideLayouts/slideLayout286.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hyperlink" Target="http://www.globalcarbonproject.org/carbonbudget/" TargetMode="External"/><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jpeg"/><Relationship Id="rId7" Type="http://schemas.openxmlformats.org/officeDocument/2006/relationships/image" Target="../media/image19.png"/><Relationship Id="rId8" Type="http://schemas.openxmlformats.org/officeDocument/2006/relationships/image" Target="../media/image20.jpeg"/><Relationship Id="rId1" Type="http://schemas.openxmlformats.org/officeDocument/2006/relationships/slideLayout" Target="../slideLayouts/slideLayout220.xml"/><Relationship Id="rId2" Type="http://schemas.openxmlformats.org/officeDocument/2006/relationships/hyperlink" Target="http://www.earth-syst-sci-data-discuss.net/5/1107/2012"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08.jpeg"/><Relationship Id="rId4" Type="http://schemas.openxmlformats.org/officeDocument/2006/relationships/image" Target="../media/image23.jpeg"/><Relationship Id="rId5" Type="http://schemas.microsoft.com/office/2007/relationships/hdphoto" Target="../media/hdphoto1.wdp"/><Relationship Id="rId6" Type="http://schemas.openxmlformats.org/officeDocument/2006/relationships/image" Target="../media/image109.png"/><Relationship Id="rId7" Type="http://schemas.openxmlformats.org/officeDocument/2006/relationships/image" Target="../media/image107.png"/><Relationship Id="rId1" Type="http://schemas.openxmlformats.org/officeDocument/2006/relationships/slideLayout" Target="../slideLayouts/slideLayout286.xml"/><Relationship Id="rId2" Type="http://schemas.openxmlformats.org/officeDocument/2006/relationships/notesSlide" Target="../notesSlides/notesSlide37.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5" Type="http://schemas.openxmlformats.org/officeDocument/2006/relationships/image" Target="../media/image63.jpeg"/><Relationship Id="rId1" Type="http://schemas.openxmlformats.org/officeDocument/2006/relationships/slideLayout" Target="../slideLayouts/slideLayout247.xml"/><Relationship Id="rId2" Type="http://schemas.openxmlformats.org/officeDocument/2006/relationships/notesSlide" Target="../notesSlides/notesSlide3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2.xml"/><Relationship Id="rId2" Type="http://schemas.openxmlformats.org/officeDocument/2006/relationships/image" Target="../media/image110.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9.xml"/><Relationship Id="rId4" Type="http://schemas.openxmlformats.org/officeDocument/2006/relationships/oleObject" Target="../embeddings/oleObject22.bin"/><Relationship Id="rId5" Type="http://schemas.openxmlformats.org/officeDocument/2006/relationships/image" Target="../media/image111.wmf"/><Relationship Id="rId6" Type="http://schemas.openxmlformats.org/officeDocument/2006/relationships/oleObject" Target="../embeddings/oleObject23.bin"/><Relationship Id="rId7" Type="http://schemas.openxmlformats.org/officeDocument/2006/relationships/image" Target="../media/image112.wmf"/><Relationship Id="rId8" Type="http://schemas.openxmlformats.org/officeDocument/2006/relationships/oleObject" Target="../embeddings/oleObject24.bin"/><Relationship Id="rId9" Type="http://schemas.openxmlformats.org/officeDocument/2006/relationships/image" Target="../media/image113.wmf"/><Relationship Id="rId10" Type="http://schemas.openxmlformats.org/officeDocument/2006/relationships/oleObject" Target="../embeddings/oleObject25.bin"/><Relationship Id="rId11" Type="http://schemas.openxmlformats.org/officeDocument/2006/relationships/image" Target="../media/image114.wmf"/><Relationship Id="rId1" Type="http://schemas.openxmlformats.org/officeDocument/2006/relationships/vmlDrawing" Target="../drawings/vmlDrawing4.vml"/><Relationship Id="rId2" Type="http://schemas.openxmlformats.org/officeDocument/2006/relationships/slideLayout" Target="../slideLayouts/slideLayout168.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0.xml"/><Relationship Id="rId4" Type="http://schemas.openxmlformats.org/officeDocument/2006/relationships/package" Target="../embeddings/Microsoft_Word_Document1.docx"/><Relationship Id="rId5" Type="http://schemas.openxmlformats.org/officeDocument/2006/relationships/image" Target="../media/image115.emf"/><Relationship Id="rId1" Type="http://schemas.openxmlformats.org/officeDocument/2006/relationships/vmlDrawing" Target="../drawings/vmlDrawing5.vml"/><Relationship Id="rId2" Type="http://schemas.openxmlformats.org/officeDocument/2006/relationships/slideLayout" Target="../slideLayouts/slideLayout110.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package" Target="../embeddings/Microsoft_Word_Document2.docx"/><Relationship Id="rId5" Type="http://schemas.openxmlformats.org/officeDocument/2006/relationships/image" Target="../media/image116.emf"/><Relationship Id="rId1" Type="http://schemas.openxmlformats.org/officeDocument/2006/relationships/vmlDrawing" Target="../drawings/vmlDrawing6.vml"/><Relationship Id="rId2" Type="http://schemas.openxmlformats.org/officeDocument/2006/relationships/slideLayout" Target="../slideLayouts/slideLayout1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5.xml"/><Relationship Id="rId2" Type="http://schemas.openxmlformats.org/officeDocument/2006/relationships/notesSlide" Target="../notesSlides/notesSlide42.xml"/><Relationship Id="rId3" Type="http://schemas.openxmlformats.org/officeDocument/2006/relationships/image" Target="../media/image7.jpeg"/></Relationships>
</file>

<file path=ppt/slides/_rels/slide47.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8.xml.rels><?xml version="1.0" encoding="UTF-8" standalone="yes"?>
<Relationships xmlns="http://schemas.openxmlformats.org/package/2006/relationships"><Relationship Id="rId3" Type="http://schemas.openxmlformats.org/officeDocument/2006/relationships/image" Target="../media/image119.tiff"/><Relationship Id="rId4" Type="http://schemas.openxmlformats.org/officeDocument/2006/relationships/image" Target="../media/image120.tiff"/><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173.xml"/><Relationship Id="rId2"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8.xml"/><Relationship Id="rId2" Type="http://schemas.openxmlformats.org/officeDocument/2006/relationships/notesSlide" Target="../notesSlides/notesSlide4.xml"/><Relationship Id="rId3" Type="http://schemas.openxmlformats.org/officeDocument/2006/relationships/image" Target="../media/image21.jpeg"/></Relationships>
</file>

<file path=ppt/slides/_rels/slide50.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122.png"/><Relationship Id="rId5" Type="http://schemas.openxmlformats.org/officeDocument/2006/relationships/image" Target="../media/image123.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2.xml"/><Relationship Id="rId2" Type="http://schemas.openxmlformats.org/officeDocument/2006/relationships/notesSlide" Target="../notesSlides/notesSlide46.xml"/><Relationship Id="rId3" Type="http://schemas.openxmlformats.org/officeDocument/2006/relationships/image" Target="../media/image7.jpeg"/></Relationships>
</file>

<file path=ppt/slides/_rels/slide52.xml.rels><?xml version="1.0" encoding="UTF-8" standalone="yes"?>
<Relationships xmlns="http://schemas.openxmlformats.org/package/2006/relationships"><Relationship Id="rId3" Type="http://schemas.openxmlformats.org/officeDocument/2006/relationships/image" Target="../media/image124.gif"/><Relationship Id="rId4" Type="http://schemas.openxmlformats.org/officeDocument/2006/relationships/image" Target="../media/image125.gif"/><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9.xml"/><Relationship Id="rId2" Type="http://schemas.openxmlformats.org/officeDocument/2006/relationships/notesSlide" Target="../notesSlides/notesSlide48.xml"/><Relationship Id="rId3" Type="http://schemas.openxmlformats.org/officeDocument/2006/relationships/image" Target="../media/image126.jpeg"/></Relationships>
</file>

<file path=ppt/slides/_rels/slide54.xml.rels><?xml version="1.0" encoding="UTF-8" standalone="yes"?>
<Relationships xmlns="http://schemas.openxmlformats.org/package/2006/relationships"><Relationship Id="rId9" Type="http://schemas.openxmlformats.org/officeDocument/2006/relationships/image" Target="../media/image129.wmf"/><Relationship Id="rId20" Type="http://schemas.openxmlformats.org/officeDocument/2006/relationships/oleObject" Target="../embeddings/oleObject34.bin"/><Relationship Id="rId21" Type="http://schemas.openxmlformats.org/officeDocument/2006/relationships/image" Target="../media/image135.wmf"/><Relationship Id="rId10" Type="http://schemas.openxmlformats.org/officeDocument/2006/relationships/oleObject" Target="../embeddings/oleObject29.bin"/><Relationship Id="rId11" Type="http://schemas.openxmlformats.org/officeDocument/2006/relationships/image" Target="../media/image130.wmf"/><Relationship Id="rId12" Type="http://schemas.openxmlformats.org/officeDocument/2006/relationships/oleObject" Target="../embeddings/oleObject30.bin"/><Relationship Id="rId13" Type="http://schemas.openxmlformats.org/officeDocument/2006/relationships/image" Target="../media/image131.wmf"/><Relationship Id="rId14" Type="http://schemas.openxmlformats.org/officeDocument/2006/relationships/oleObject" Target="../embeddings/oleObject31.bin"/><Relationship Id="rId15" Type="http://schemas.openxmlformats.org/officeDocument/2006/relationships/image" Target="../media/image132.wmf"/><Relationship Id="rId16" Type="http://schemas.openxmlformats.org/officeDocument/2006/relationships/oleObject" Target="../embeddings/oleObject32.bin"/><Relationship Id="rId17" Type="http://schemas.openxmlformats.org/officeDocument/2006/relationships/image" Target="../media/image133.wmf"/><Relationship Id="rId18" Type="http://schemas.openxmlformats.org/officeDocument/2006/relationships/oleObject" Target="../embeddings/oleObject33.bin"/><Relationship Id="rId19" Type="http://schemas.openxmlformats.org/officeDocument/2006/relationships/image" Target="../media/image134.wmf"/><Relationship Id="rId1" Type="http://schemas.openxmlformats.org/officeDocument/2006/relationships/vmlDrawing" Target="../drawings/vmlDrawing7.vml"/><Relationship Id="rId2" Type="http://schemas.openxmlformats.org/officeDocument/2006/relationships/slideLayout" Target="../slideLayouts/slideLayout169.xml"/><Relationship Id="rId3" Type="http://schemas.openxmlformats.org/officeDocument/2006/relationships/notesSlide" Target="../notesSlides/notesSlide49.xml"/><Relationship Id="rId4" Type="http://schemas.openxmlformats.org/officeDocument/2006/relationships/oleObject" Target="../embeddings/oleObject26.bin"/><Relationship Id="rId5" Type="http://schemas.openxmlformats.org/officeDocument/2006/relationships/image" Target="../media/image127.wmf"/><Relationship Id="rId6" Type="http://schemas.openxmlformats.org/officeDocument/2006/relationships/oleObject" Target="../embeddings/oleObject27.bin"/><Relationship Id="rId7" Type="http://schemas.openxmlformats.org/officeDocument/2006/relationships/image" Target="../media/image128.wmf"/><Relationship Id="rId8" Type="http://schemas.openxmlformats.org/officeDocument/2006/relationships/oleObject" Target="../embeddings/oleObject28.bin"/></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9.xml"/><Relationship Id="rId2" Type="http://schemas.openxmlformats.org/officeDocument/2006/relationships/notesSlide" Target="../notesSlides/notesSlide50.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1.xml"/><Relationship Id="rId4" Type="http://schemas.openxmlformats.org/officeDocument/2006/relationships/oleObject" Target="../embeddings/oleObject35.bin"/><Relationship Id="rId5" Type="http://schemas.openxmlformats.org/officeDocument/2006/relationships/image" Target="../media/image136.wmf"/><Relationship Id="rId6" Type="http://schemas.openxmlformats.org/officeDocument/2006/relationships/image" Target="../media/image137.png"/><Relationship Id="rId1" Type="http://schemas.openxmlformats.org/officeDocument/2006/relationships/vmlDrawing" Target="../drawings/vmlDrawing8.vml"/><Relationship Id="rId2"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image" Target="../media/image139.png"/><Relationship Id="rId5" Type="http://schemas.openxmlformats.org/officeDocument/2006/relationships/image" Target="../media/image140.png"/><Relationship Id="rId6" Type="http://schemas.openxmlformats.org/officeDocument/2006/relationships/image" Target="../media/image141.gif"/><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9.xml"/><Relationship Id="rId2" Type="http://schemas.openxmlformats.org/officeDocument/2006/relationships/notesSlide" Target="../notesSlides/notesSlide53.xml"/><Relationship Id="rId3" Type="http://schemas.openxmlformats.org/officeDocument/2006/relationships/image" Target="../media/image142.jpeg"/></Relationships>
</file>

<file path=ppt/slides/_rels/slide59.xml.rels><?xml version="1.0" encoding="UTF-8" standalone="yes"?>
<Relationships xmlns="http://schemas.openxmlformats.org/package/2006/relationships"><Relationship Id="rId11" Type="http://schemas.openxmlformats.org/officeDocument/2006/relationships/image" Target="../media/image146.wmf"/><Relationship Id="rId12" Type="http://schemas.openxmlformats.org/officeDocument/2006/relationships/oleObject" Target="../embeddings/oleObject40.bin"/><Relationship Id="rId13" Type="http://schemas.openxmlformats.org/officeDocument/2006/relationships/image" Target="../media/image147.wmf"/><Relationship Id="rId1" Type="http://schemas.openxmlformats.org/officeDocument/2006/relationships/vmlDrawing" Target="../drawings/vmlDrawing9.vml"/><Relationship Id="rId2" Type="http://schemas.openxmlformats.org/officeDocument/2006/relationships/slideLayout" Target="../slideLayouts/slideLayout169.xml"/><Relationship Id="rId3" Type="http://schemas.openxmlformats.org/officeDocument/2006/relationships/notesSlide" Target="../notesSlides/notesSlide54.xml"/><Relationship Id="rId4" Type="http://schemas.openxmlformats.org/officeDocument/2006/relationships/oleObject" Target="../embeddings/oleObject36.bin"/><Relationship Id="rId5" Type="http://schemas.openxmlformats.org/officeDocument/2006/relationships/image" Target="../media/image143.wmf"/><Relationship Id="rId6" Type="http://schemas.openxmlformats.org/officeDocument/2006/relationships/oleObject" Target="../embeddings/oleObject37.bin"/><Relationship Id="rId7" Type="http://schemas.openxmlformats.org/officeDocument/2006/relationships/image" Target="../media/image144.wmf"/><Relationship Id="rId8" Type="http://schemas.openxmlformats.org/officeDocument/2006/relationships/oleObject" Target="../embeddings/oleObject38.bin"/><Relationship Id="rId9" Type="http://schemas.openxmlformats.org/officeDocument/2006/relationships/image" Target="../media/image145.wmf"/><Relationship Id="rId10" Type="http://schemas.openxmlformats.org/officeDocument/2006/relationships/oleObject" Target="../embeddings/oleObject39.bin"/></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0.xml"/><Relationship Id="rId2" Type="http://schemas.openxmlformats.org/officeDocument/2006/relationships/image" Target="../media/image22.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9.xml"/><Relationship Id="rId2" Type="http://schemas.openxmlformats.org/officeDocument/2006/relationships/notesSlide" Target="../notesSlides/notesSlide55.xml"/><Relationship Id="rId3" Type="http://schemas.openxmlformats.org/officeDocument/2006/relationships/image" Target="../media/image148.png"/></Relationships>
</file>

<file path=ppt/slides/_rels/slide61.xml.rels><?xml version="1.0" encoding="UTF-8" standalone="yes"?>
<Relationships xmlns="http://schemas.openxmlformats.org/package/2006/relationships"><Relationship Id="rId3" Type="http://schemas.openxmlformats.org/officeDocument/2006/relationships/image" Target="../media/image149.png"/><Relationship Id="rId4" Type="http://schemas.openxmlformats.org/officeDocument/2006/relationships/image" Target="../media/image150.jpeg"/><Relationship Id="rId5" Type="http://schemas.openxmlformats.org/officeDocument/2006/relationships/image" Target="../media/image151.png"/><Relationship Id="rId6" Type="http://schemas.openxmlformats.org/officeDocument/2006/relationships/image" Target="../media/image152.jpeg"/><Relationship Id="rId7" Type="http://schemas.openxmlformats.org/officeDocument/2006/relationships/image" Target="../media/image153.png"/><Relationship Id="rId8" Type="http://schemas.openxmlformats.org/officeDocument/2006/relationships/image" Target="../media/image154.png"/><Relationship Id="rId1" Type="http://schemas.openxmlformats.org/officeDocument/2006/relationships/slideLayout" Target="../slideLayouts/slideLayout98.xml"/><Relationship Id="rId2" Type="http://schemas.openxmlformats.org/officeDocument/2006/relationships/notesSlide" Target="../notesSlides/notesSlide56.xml"/></Relationships>
</file>

<file path=ppt/slides/_rels/slide62.xml.rels><?xml version="1.0" encoding="UTF-8" standalone="yes"?>
<Relationships xmlns="http://schemas.openxmlformats.org/package/2006/relationships"><Relationship Id="rId3" Type="http://schemas.openxmlformats.org/officeDocument/2006/relationships/image" Target="../media/image155.gif"/><Relationship Id="rId4" Type="http://schemas.openxmlformats.org/officeDocument/2006/relationships/image" Target="../media/image156.gif"/><Relationship Id="rId5" Type="http://schemas.openxmlformats.org/officeDocument/2006/relationships/image" Target="../media/image157.jpg"/><Relationship Id="rId1" Type="http://schemas.openxmlformats.org/officeDocument/2006/relationships/slideLayout" Target="../slideLayouts/slideLayout170.xml"/><Relationship Id="rId2" Type="http://schemas.openxmlformats.org/officeDocument/2006/relationships/notesSlide" Target="../notesSlides/notesSlide5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60.xml"/><Relationship Id="rId2" Type="http://schemas.openxmlformats.org/officeDocument/2006/relationships/notesSlide" Target="../notesSlides/notesSlide58.xml"/><Relationship Id="rId3" Type="http://schemas.openxmlformats.org/officeDocument/2006/relationships/image" Target="../media/image15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60.xml"/><Relationship Id="rId2" Type="http://schemas.openxmlformats.org/officeDocument/2006/relationships/notesSlide" Target="../notesSlides/notesSlide59.xml"/><Relationship Id="rId3" Type="http://schemas.openxmlformats.org/officeDocument/2006/relationships/image" Target="../media/image15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9.xml"/><Relationship Id="rId2" Type="http://schemas.openxmlformats.org/officeDocument/2006/relationships/notesSlide" Target="../notesSlides/notesSlide60.xml"/><Relationship Id="rId3" Type="http://schemas.openxmlformats.org/officeDocument/2006/relationships/image" Target="../media/image16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8.xml"/><Relationship Id="rId2" Type="http://schemas.openxmlformats.org/officeDocument/2006/relationships/notesSlide" Target="../notesSlides/notesSlide61.xml"/><Relationship Id="rId3" Type="http://schemas.openxmlformats.org/officeDocument/2006/relationships/image" Target="../media/image7.jpeg"/></Relationships>
</file>

<file path=ppt/slides/_rels/slide67.xml.rels><?xml version="1.0" encoding="UTF-8" standalone="yes"?>
<Relationships xmlns="http://schemas.openxmlformats.org/package/2006/relationships"><Relationship Id="rId3" Type="http://schemas.openxmlformats.org/officeDocument/2006/relationships/image" Target="../media/image161.gif"/><Relationship Id="rId4" Type="http://schemas.openxmlformats.org/officeDocument/2006/relationships/image" Target="../media/image162.png"/><Relationship Id="rId5" Type="http://schemas.openxmlformats.org/officeDocument/2006/relationships/image" Target="../media/image163.png"/><Relationship Id="rId1" Type="http://schemas.openxmlformats.org/officeDocument/2006/relationships/slideLayout" Target="../slideLayouts/slideLayout4.xml"/><Relationship Id="rId2" Type="http://schemas.openxmlformats.org/officeDocument/2006/relationships/notesSlide" Target="../notesSlides/notesSlide6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7.jpeg"/></Relationships>
</file>

<file path=ppt/slides/_rels/slide69.xml.rels><?xml version="1.0" encoding="UTF-8" standalone="yes"?>
<Relationships xmlns="http://schemas.openxmlformats.org/package/2006/relationships"><Relationship Id="rId3" Type="http://schemas.openxmlformats.org/officeDocument/2006/relationships/image" Target="../media/image164.jpeg"/><Relationship Id="rId4" Type="http://schemas.openxmlformats.org/officeDocument/2006/relationships/image" Target="../media/image165.png"/><Relationship Id="rId5" Type="http://schemas.openxmlformats.org/officeDocument/2006/relationships/image" Target="../media/image166.png"/><Relationship Id="rId1" Type="http://schemas.openxmlformats.org/officeDocument/2006/relationships/slideLayout" Target="../slideLayouts/slideLayout86.xml"/><Relationship Id="rId2" Type="http://schemas.openxmlformats.org/officeDocument/2006/relationships/notesSlide" Target="../notesSlides/notesSlide6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0.xml"/><Relationship Id="rId2" Type="http://schemas.openxmlformats.org/officeDocument/2006/relationships/image" Target="../media/image22.jpeg"/></Relationships>
</file>

<file path=ppt/slides/_rels/slide70.xml.rels><?xml version="1.0" encoding="UTF-8" standalone="yes"?>
<Relationships xmlns="http://schemas.openxmlformats.org/package/2006/relationships"><Relationship Id="rId3" Type="http://schemas.openxmlformats.org/officeDocument/2006/relationships/image" Target="../media/image167.png"/><Relationship Id="rId4" Type="http://schemas.openxmlformats.org/officeDocument/2006/relationships/image" Target="../media/image168.png"/><Relationship Id="rId5" Type="http://schemas.openxmlformats.org/officeDocument/2006/relationships/image" Target="../media/image169.png"/><Relationship Id="rId1" Type="http://schemas.openxmlformats.org/officeDocument/2006/relationships/slideLayout" Target="../slideLayouts/slideLayout37.xml"/><Relationship Id="rId2" Type="http://schemas.openxmlformats.org/officeDocument/2006/relationships/notesSlide" Target="../notesSlides/notesSlide65.xml"/></Relationships>
</file>

<file path=ppt/slides/_rels/slide71.xml.rels><?xml version="1.0" encoding="UTF-8" standalone="yes"?>
<Relationships xmlns="http://schemas.openxmlformats.org/package/2006/relationships"><Relationship Id="rId3" Type="http://schemas.openxmlformats.org/officeDocument/2006/relationships/image" Target="../media/image170.png"/><Relationship Id="rId4" Type="http://schemas.openxmlformats.org/officeDocument/2006/relationships/image" Target="../media/image171.png"/><Relationship Id="rId5" Type="http://schemas.openxmlformats.org/officeDocument/2006/relationships/image" Target="../media/image172.jpeg"/><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72.xml.rels><?xml version="1.0" encoding="UTF-8" standalone="yes"?>
<Relationships xmlns="http://schemas.openxmlformats.org/package/2006/relationships"><Relationship Id="rId3" Type="http://schemas.openxmlformats.org/officeDocument/2006/relationships/image" Target="../media/image161.gif"/><Relationship Id="rId4" Type="http://schemas.openxmlformats.org/officeDocument/2006/relationships/image" Target="../media/image173.png"/><Relationship Id="rId5" Type="http://schemas.openxmlformats.org/officeDocument/2006/relationships/image" Target="../media/image174.png"/><Relationship Id="rId6" Type="http://schemas.openxmlformats.org/officeDocument/2006/relationships/image" Target="../media/image175.png"/><Relationship Id="rId1" Type="http://schemas.openxmlformats.org/officeDocument/2006/relationships/slideLayout" Target="../slideLayouts/slideLayout4.xml"/><Relationship Id="rId2" Type="http://schemas.openxmlformats.org/officeDocument/2006/relationships/notesSlide" Target="../notesSlides/notesSlide6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6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6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image" Target="../media/image3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1.xml"/><Relationship Id="rId3" Type="http://schemas.openxmlformats.org/officeDocument/2006/relationships/image" Target="../media/image176.gif"/></Relationships>
</file>

<file path=ppt/slides/_rels/slide77.xml.rels><?xml version="1.0" encoding="UTF-8" standalone="yes"?>
<Relationships xmlns="http://schemas.openxmlformats.org/package/2006/relationships"><Relationship Id="rId3" Type="http://schemas.openxmlformats.org/officeDocument/2006/relationships/image" Target="../media/image177.jpeg"/><Relationship Id="rId4" Type="http://schemas.openxmlformats.org/officeDocument/2006/relationships/image" Target="../media/image178.jpeg"/><Relationship Id="rId1" Type="http://schemas.openxmlformats.org/officeDocument/2006/relationships/slideLayout" Target="../slideLayouts/slideLayout6.xml"/><Relationship Id="rId2" Type="http://schemas.openxmlformats.org/officeDocument/2006/relationships/notesSlide" Target="../notesSlides/notesSlide7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3.xml"/><Relationship Id="rId3" Type="http://schemas.openxmlformats.org/officeDocument/2006/relationships/image" Target="../media/image179.jpeg"/></Relationships>
</file>

<file path=ppt/slides/_rels/slide79.xml.rels><?xml version="1.0" encoding="UTF-8" standalone="yes"?>
<Relationships xmlns="http://schemas.openxmlformats.org/package/2006/relationships"><Relationship Id="rId3" Type="http://schemas.openxmlformats.org/officeDocument/2006/relationships/image" Target="../media/image149.png"/><Relationship Id="rId4" Type="http://schemas.openxmlformats.org/officeDocument/2006/relationships/image" Target="../media/image150.jpeg"/><Relationship Id="rId5" Type="http://schemas.openxmlformats.org/officeDocument/2006/relationships/image" Target="../media/image151.png"/><Relationship Id="rId6" Type="http://schemas.openxmlformats.org/officeDocument/2006/relationships/image" Target="../media/image152.jpeg"/><Relationship Id="rId7" Type="http://schemas.openxmlformats.org/officeDocument/2006/relationships/image" Target="../media/image180.png"/><Relationship Id="rId1" Type="http://schemas.openxmlformats.org/officeDocument/2006/relationships/slideLayout" Target="../slideLayouts/slideLayout6.xml"/><Relationship Id="rId2" Type="http://schemas.openxmlformats.org/officeDocument/2006/relationships/notesSlide" Target="../notesSlides/notesSlide74.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4" Type="http://schemas.microsoft.com/office/2007/relationships/hdphoto" Target="../media/hdphoto1.wdp"/><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1" Type="http://schemas.openxmlformats.org/officeDocument/2006/relationships/slideLayout" Target="../slideLayouts/slideLayout227.xml"/><Relationship Id="rId2" Type="http://schemas.openxmlformats.org/officeDocument/2006/relationships/notesSlide" Target="../notesSlides/notesSlide5.xml"/></Relationships>
</file>

<file path=ppt/slides/_rels/slide80.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image" Target="../media/image123.png"/><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60.xml"/><Relationship Id="rId2" Type="http://schemas.openxmlformats.org/officeDocument/2006/relationships/notesSlide" Target="../notesSlides/notesSlide7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66.xml"/><Relationship Id="rId2" Type="http://schemas.openxmlformats.org/officeDocument/2006/relationships/notesSlide" Target="../notesSlides/notesSlide77.xml"/><Relationship Id="rId3" Type="http://schemas.openxmlformats.org/officeDocument/2006/relationships/image" Target="../media/image27.jpeg"/></Relationships>
</file>

<file path=ppt/slides/_rels/slide83.xml.rels><?xml version="1.0" encoding="UTF-8" standalone="yes"?>
<Relationships xmlns="http://schemas.openxmlformats.org/package/2006/relationships"><Relationship Id="rId3" Type="http://schemas.openxmlformats.org/officeDocument/2006/relationships/image" Target="../media/image181.png"/><Relationship Id="rId4" Type="http://schemas.openxmlformats.org/officeDocument/2006/relationships/image" Target="../media/image182.png"/><Relationship Id="rId5" Type="http://schemas.openxmlformats.org/officeDocument/2006/relationships/image" Target="../media/image183.png"/><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184.png"/></Relationships>
</file>

<file path=ppt/slides/_rels/slide85.xml.rels><?xml version="1.0" encoding="UTF-8" standalone="yes"?>
<Relationships xmlns="http://schemas.openxmlformats.org/package/2006/relationships"><Relationship Id="rId11" Type="http://schemas.openxmlformats.org/officeDocument/2006/relationships/diagramLayout" Target="../diagrams/layout2.xml"/><Relationship Id="rId12" Type="http://schemas.openxmlformats.org/officeDocument/2006/relationships/diagramQuickStyle" Target="../diagrams/quickStyle2.xml"/><Relationship Id="rId13" Type="http://schemas.openxmlformats.org/officeDocument/2006/relationships/diagramColors" Target="../diagrams/colors2.xml"/><Relationship Id="rId14" Type="http://schemas.microsoft.com/office/2007/relationships/diagramDrawing" Target="../diagrams/drawing2.xml"/><Relationship Id="rId15" Type="http://schemas.openxmlformats.org/officeDocument/2006/relationships/image" Target="../media/image187.png"/><Relationship Id="rId16" Type="http://schemas.openxmlformats.org/officeDocument/2006/relationships/image" Target="../media/image188.png"/><Relationship Id="rId17" Type="http://schemas.openxmlformats.org/officeDocument/2006/relationships/image" Target="../media/image189.png"/><Relationship Id="rId1" Type="http://schemas.openxmlformats.org/officeDocument/2006/relationships/slideLayout" Target="../slideLayouts/slideLayout4.xml"/><Relationship Id="rId2" Type="http://schemas.openxmlformats.org/officeDocument/2006/relationships/notesSlide" Target="../notesSlides/notesSlide80.xml"/><Relationship Id="rId3" Type="http://schemas.openxmlformats.org/officeDocument/2006/relationships/image" Target="../media/image185.png"/><Relationship Id="rId4" Type="http://schemas.openxmlformats.org/officeDocument/2006/relationships/image" Target="../media/image186.png"/><Relationship Id="rId5" Type="http://schemas.openxmlformats.org/officeDocument/2006/relationships/diagramData" Target="../diagrams/data1.xml"/><Relationship Id="rId6" Type="http://schemas.openxmlformats.org/officeDocument/2006/relationships/diagramLayout" Target="../diagrams/layout1.xml"/><Relationship Id="rId7" Type="http://schemas.openxmlformats.org/officeDocument/2006/relationships/diagramQuickStyle" Target="../diagrams/quickStyle1.xml"/><Relationship Id="rId8" Type="http://schemas.openxmlformats.org/officeDocument/2006/relationships/diagramColors" Target="../diagrams/colors1.xml"/><Relationship Id="rId9" Type="http://schemas.microsoft.com/office/2007/relationships/diagramDrawing" Target="../diagrams/drawing1.xml"/><Relationship Id="rId10" Type="http://schemas.openxmlformats.org/officeDocument/2006/relationships/diagramData" Target="../diagrams/data2.xml"/></Relationships>
</file>

<file path=ppt/slides/_rels/slide86.xml.rels><?xml version="1.0" encoding="UTF-8" standalone="yes"?>
<Relationships xmlns="http://schemas.openxmlformats.org/package/2006/relationships"><Relationship Id="rId3" Type="http://schemas.openxmlformats.org/officeDocument/2006/relationships/image" Target="../media/image190.jpeg"/><Relationship Id="rId4" Type="http://schemas.openxmlformats.org/officeDocument/2006/relationships/image" Target="../media/image191.png"/><Relationship Id="rId1" Type="http://schemas.openxmlformats.org/officeDocument/2006/relationships/slideLayout" Target="../slideLayouts/slideLayout50.xml"/><Relationship Id="rId2" Type="http://schemas.openxmlformats.org/officeDocument/2006/relationships/notesSlide" Target="../notesSlides/notesSlide81.xml"/></Relationships>
</file>

<file path=ppt/slides/_rels/slide87.xml.rels><?xml version="1.0" encoding="UTF-8" standalone="yes"?>
<Relationships xmlns="http://schemas.openxmlformats.org/package/2006/relationships"><Relationship Id="rId3" Type="http://schemas.openxmlformats.org/officeDocument/2006/relationships/hyperlink" Target="http://www.earth-syst-sci-data-discuss.net/5/1107/2012" TargetMode="External"/><Relationship Id="rId4" Type="http://schemas.openxmlformats.org/officeDocument/2006/relationships/hyperlink" Target="http://www.globalcarbonproject.org/carbonbudget/" TargetMode="External"/><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jpeg"/><Relationship Id="rId8" Type="http://schemas.openxmlformats.org/officeDocument/2006/relationships/image" Target="../media/image19.png"/><Relationship Id="rId9" Type="http://schemas.openxmlformats.org/officeDocument/2006/relationships/image" Target="../media/image20.jpeg"/><Relationship Id="rId1" Type="http://schemas.openxmlformats.org/officeDocument/2006/relationships/slideLayout" Target="../slideLayouts/slideLayout161.xml"/><Relationship Id="rId2" Type="http://schemas.openxmlformats.org/officeDocument/2006/relationships/notesSlide" Target="../notesSlides/notesSlide82.xml"/></Relationships>
</file>

<file path=ppt/slides/_rels/slide88.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gif"/><Relationship Id="rId1" Type="http://schemas.openxmlformats.org/officeDocument/2006/relationships/slideLayout" Target="../slideLayouts/slideLayout41.xml"/><Relationship Id="rId2" Type="http://schemas.openxmlformats.org/officeDocument/2006/relationships/notesSlide" Target="../notesSlides/notesSlide8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84.xml"/><Relationship Id="rId3" Type="http://schemas.openxmlformats.org/officeDocument/2006/relationships/image" Target="../media/image19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7.xml"/><Relationship Id="rId2" Type="http://schemas.openxmlformats.org/officeDocument/2006/relationships/notesSlide" Target="../notesSlides/notesSlide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69.xml"/><Relationship Id="rId2" Type="http://schemas.openxmlformats.org/officeDocument/2006/relationships/notesSlide" Target="../notesSlides/notesSlide85.xml"/><Relationship Id="rId3" Type="http://schemas.openxmlformats.org/officeDocument/2006/relationships/image" Target="../media/image193.tif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69.xml"/><Relationship Id="rId2" Type="http://schemas.openxmlformats.org/officeDocument/2006/relationships/notesSlide" Target="../notesSlides/notesSlide86.xml"/><Relationship Id="rId3" Type="http://schemas.openxmlformats.org/officeDocument/2006/relationships/image" Target="../media/image193.tiff"/></Relationships>
</file>

<file path=ppt/slides/_rels/slide9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gif"/><Relationship Id="rId1" Type="http://schemas.openxmlformats.org/officeDocument/2006/relationships/slideLayout" Target="../slideLayouts/slideLayout163.xml"/><Relationship Id="rId2" Type="http://schemas.openxmlformats.org/officeDocument/2006/relationships/notesSlide" Target="../notesSlides/notesSlide8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8.xml"/><Relationship Id="rId3" Type="http://schemas.openxmlformats.org/officeDocument/2006/relationships/image" Target="../media/image28.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9.xml"/><Relationship Id="rId3" Type="http://schemas.openxmlformats.org/officeDocument/2006/relationships/image" Target="../media/image28.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0.xml"/><Relationship Id="rId3" Type="http://schemas.openxmlformats.org/officeDocument/2006/relationships/image" Target="../media/image28.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1.xml"/><Relationship Id="rId3" Type="http://schemas.openxmlformats.org/officeDocument/2006/relationships/image" Target="../media/image28.png"/></Relationships>
</file>

<file path=ppt/slides/_rels/slide97.xml.rels><?xml version="1.0" encoding="UTF-8" standalone="yes"?>
<Relationships xmlns="http://schemas.openxmlformats.org/package/2006/relationships"><Relationship Id="rId3" Type="http://schemas.openxmlformats.org/officeDocument/2006/relationships/image" Target="../media/image194.png"/><Relationship Id="rId4" Type="http://schemas.openxmlformats.org/officeDocument/2006/relationships/image" Target="../media/image195.png"/><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68.xml"/><Relationship Id="rId2" Type="http://schemas.openxmlformats.org/officeDocument/2006/relationships/notesSlide" Target="../notesSlides/notesSlide93.xml"/><Relationship Id="rId3" Type="http://schemas.openxmlformats.org/officeDocument/2006/relationships/image" Target="../media/image196.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68.xml"/><Relationship Id="rId2" Type="http://schemas.openxmlformats.org/officeDocument/2006/relationships/notesSlide" Target="../notesSlides/notesSlide94.xml"/><Relationship Id="rId3" Type="http://schemas.openxmlformats.org/officeDocument/2006/relationships/image" Target="../media/image19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8147" name="Picture 3" descr="ScreenShot004"/>
          <p:cNvPicPr>
            <a:picLocks noChangeAspect="1" noChangeArrowheads="1"/>
          </p:cNvPicPr>
          <p:nvPr/>
        </p:nvPicPr>
        <p:blipFill>
          <a:blip r:embed="rId3" cstate="screen"/>
          <a:srcRect/>
          <a:stretch>
            <a:fillRect/>
          </a:stretch>
        </p:blipFill>
        <p:spPr bwMode="auto">
          <a:xfrm>
            <a:off x="0" y="1"/>
            <a:ext cx="9144000" cy="1457325"/>
          </a:xfrm>
          <a:prstGeom prst="rect">
            <a:avLst/>
          </a:prstGeom>
          <a:noFill/>
        </p:spPr>
      </p:pic>
      <p:sp>
        <p:nvSpPr>
          <p:cNvPr id="518148" name="Text Box 4"/>
          <p:cNvSpPr txBox="1">
            <a:spLocks noChangeArrowheads="1"/>
          </p:cNvSpPr>
          <p:nvPr/>
        </p:nvSpPr>
        <p:spPr bwMode="auto">
          <a:xfrm>
            <a:off x="1168402" y="5265738"/>
            <a:ext cx="6913563" cy="523212"/>
          </a:xfrm>
          <a:prstGeom prst="rect">
            <a:avLst/>
          </a:prstGeom>
          <a:noFill/>
          <a:ln w="9525">
            <a:noFill/>
            <a:miter lim="800000"/>
            <a:headEnd/>
            <a:tailEnd/>
          </a:ln>
          <a:effectLst/>
        </p:spPr>
        <p:txBody>
          <a:bodyPr lIns="91430" tIns="45716" rIns="91430" bIns="45716">
            <a:spAutoFit/>
          </a:bodyPr>
          <a:lstStyle/>
          <a:p>
            <a:pPr algn="ctr" eaLnBrk="0" hangingPunct="0">
              <a:lnSpc>
                <a:spcPct val="140000"/>
              </a:lnSpc>
            </a:pPr>
            <a:endParaRPr lang="en-US" sz="2000" dirty="0">
              <a:latin typeface="Comic Sans MS" pitchFamily="66" charset="0"/>
            </a:endParaRPr>
          </a:p>
        </p:txBody>
      </p:sp>
      <p:sp>
        <p:nvSpPr>
          <p:cNvPr id="518149" name="Text Box 5"/>
          <p:cNvSpPr txBox="1">
            <a:spLocks noChangeArrowheads="1"/>
          </p:cNvSpPr>
          <p:nvPr/>
        </p:nvSpPr>
        <p:spPr bwMode="auto">
          <a:xfrm>
            <a:off x="76200" y="1417342"/>
            <a:ext cx="8991600" cy="4462752"/>
          </a:xfrm>
          <a:prstGeom prst="rect">
            <a:avLst/>
          </a:prstGeom>
          <a:noFill/>
          <a:ln w="9525">
            <a:noFill/>
            <a:miter lim="800000"/>
            <a:headEnd/>
            <a:tailEnd/>
          </a:ln>
          <a:effectLst/>
        </p:spPr>
        <p:txBody>
          <a:bodyPr lIns="91430" tIns="45716" rIns="91430" bIns="45716">
            <a:spAutoFit/>
          </a:bodyPr>
          <a:lstStyle/>
          <a:p>
            <a:pPr algn="ctr" eaLnBrk="0" hangingPunct="0"/>
            <a:r>
              <a:rPr lang="en-US" sz="4000" dirty="0" smtClean="0">
                <a:effectLst>
                  <a:outerShdw blurRad="38100" dist="38100" dir="2700000" algn="tl">
                    <a:srgbClr val="C0C0C0"/>
                  </a:outerShdw>
                </a:effectLst>
                <a:latin typeface="Gill Sans MT"/>
                <a:cs typeface="Gill Sans MT"/>
              </a:rPr>
              <a:t>The Community Land </a:t>
            </a:r>
            <a:r>
              <a:rPr lang="en-US" sz="4000" dirty="0" smtClean="0">
                <a:effectLst>
                  <a:outerShdw blurRad="38100" dist="38100" dir="2700000" algn="tl">
                    <a:srgbClr val="C0C0C0"/>
                  </a:outerShdw>
                </a:effectLst>
                <a:latin typeface="Gill Sans MT"/>
                <a:cs typeface="Gill Sans MT"/>
              </a:rPr>
              <a:t>Model: </a:t>
            </a:r>
          </a:p>
          <a:p>
            <a:pPr algn="ctr" eaLnBrk="0" hangingPunct="0"/>
            <a:r>
              <a:rPr lang="en-US" sz="4000" dirty="0" smtClean="0">
                <a:effectLst>
                  <a:outerShdw blurRad="38100" dist="38100" dir="2700000" algn="tl">
                    <a:srgbClr val="C0C0C0"/>
                  </a:outerShdw>
                </a:effectLst>
                <a:latin typeface="Gill Sans MT"/>
                <a:cs typeface="Gill Sans MT"/>
              </a:rPr>
              <a:t>Introduction and </a:t>
            </a:r>
            <a:r>
              <a:rPr lang="en-US" sz="4000" dirty="0" err="1" smtClean="0">
                <a:effectLst>
                  <a:outerShdw blurRad="38100" dist="38100" dir="2700000" algn="tl">
                    <a:srgbClr val="C0C0C0"/>
                  </a:outerShdw>
                </a:effectLst>
                <a:latin typeface="Gill Sans MT"/>
                <a:cs typeface="Gill Sans MT"/>
              </a:rPr>
              <a:t>Biogeophysics</a:t>
            </a:r>
            <a:endParaRPr lang="en-US" sz="4000" dirty="0" smtClean="0">
              <a:effectLst>
                <a:outerShdw blurRad="38100" dist="38100" dir="2700000" algn="tl">
                  <a:srgbClr val="C0C0C0"/>
                </a:outerShdw>
              </a:effectLst>
              <a:latin typeface="Gill Sans MT"/>
              <a:cs typeface="Gill Sans MT"/>
            </a:endParaRPr>
          </a:p>
          <a:p>
            <a:pPr algn="ctr" eaLnBrk="0" hangingPunct="0"/>
            <a:endParaRPr lang="en-US" sz="2000" dirty="0" smtClean="0">
              <a:effectLst>
                <a:outerShdw blurRad="38100" dist="38100" dir="2700000" algn="tl">
                  <a:srgbClr val="C0C0C0"/>
                </a:outerShdw>
              </a:effectLst>
              <a:latin typeface="Gill Sans MT"/>
              <a:cs typeface="Gill Sans MT"/>
            </a:endParaRPr>
          </a:p>
          <a:p>
            <a:pPr algn="ctr" eaLnBrk="0" hangingPunct="0"/>
            <a:r>
              <a:rPr lang="en-US" sz="3200" dirty="0" smtClean="0">
                <a:effectLst>
                  <a:outerShdw blurRad="38100" dist="38100" dir="2700000" algn="tl">
                    <a:srgbClr val="C0C0C0"/>
                  </a:outerShdw>
                </a:effectLst>
                <a:latin typeface="Gill Sans MT"/>
                <a:cs typeface="Gill Sans MT"/>
              </a:rPr>
              <a:t>David Lawrence</a:t>
            </a:r>
          </a:p>
          <a:p>
            <a:pPr algn="ctr" eaLnBrk="0" hangingPunct="0"/>
            <a:endParaRPr lang="en-US" sz="3200" dirty="0" smtClean="0">
              <a:effectLst>
                <a:outerShdw blurRad="38100" dist="38100" dir="2700000" algn="tl">
                  <a:srgbClr val="C0C0C0"/>
                </a:outerShdw>
              </a:effectLst>
              <a:latin typeface="Gill Sans MT"/>
              <a:cs typeface="Gill Sans MT"/>
            </a:endParaRPr>
          </a:p>
          <a:p>
            <a:pPr algn="ctr" eaLnBrk="0" hangingPunct="0"/>
            <a:r>
              <a:rPr lang="en-US" sz="2400" dirty="0" smtClean="0">
                <a:effectLst>
                  <a:outerShdw blurRad="38100" dist="38100" dir="2700000" algn="tl">
                    <a:srgbClr val="C0C0C0"/>
                  </a:outerShdw>
                </a:effectLst>
                <a:latin typeface="Gill Sans MT"/>
                <a:cs typeface="Gill Sans MT"/>
              </a:rPr>
              <a:t>Co-chair of Land Model Working Group</a:t>
            </a:r>
          </a:p>
          <a:p>
            <a:pPr algn="ctr" eaLnBrk="0" hangingPunct="0"/>
            <a:r>
              <a:rPr lang="en-US" sz="2400" dirty="0" smtClean="0">
                <a:effectLst>
                  <a:outerShdw blurRad="38100" dist="38100" dir="2700000" algn="tl">
                    <a:srgbClr val="C0C0C0"/>
                  </a:outerShdw>
                </a:effectLst>
                <a:latin typeface="Gill Sans MT"/>
                <a:cs typeface="Gill Sans MT"/>
              </a:rPr>
              <a:t>Climate </a:t>
            </a:r>
            <a:r>
              <a:rPr lang="en-US" sz="2400" dirty="0" smtClean="0">
                <a:effectLst>
                  <a:outerShdw blurRad="38100" dist="38100" dir="2700000" algn="tl">
                    <a:srgbClr val="C0C0C0"/>
                  </a:outerShdw>
                </a:effectLst>
                <a:latin typeface="Gill Sans MT"/>
                <a:cs typeface="Gill Sans MT"/>
              </a:rPr>
              <a:t>and Global Dynamics Lab</a:t>
            </a:r>
          </a:p>
          <a:p>
            <a:pPr algn="ctr" eaLnBrk="0" hangingPunct="0"/>
            <a:r>
              <a:rPr lang="en-US" sz="2400" dirty="0" smtClean="0">
                <a:effectLst>
                  <a:outerShdw blurRad="38100" dist="38100" dir="2700000" algn="tl">
                    <a:srgbClr val="C0C0C0"/>
                  </a:outerShdw>
                </a:effectLst>
                <a:latin typeface="Gill Sans MT"/>
                <a:cs typeface="Gill Sans MT"/>
              </a:rPr>
              <a:t>Terrestrial Sciences Section</a:t>
            </a:r>
          </a:p>
          <a:p>
            <a:pPr algn="ctr" eaLnBrk="0" hangingPunct="0"/>
            <a:r>
              <a:rPr lang="en-US" sz="2400" dirty="0" err="1" smtClean="0">
                <a:effectLst>
                  <a:outerShdw blurRad="38100" dist="38100" dir="2700000" algn="tl">
                    <a:srgbClr val="C0C0C0"/>
                  </a:outerShdw>
                </a:effectLst>
                <a:latin typeface="Gill Sans MT"/>
                <a:cs typeface="Gill Sans MT"/>
              </a:rPr>
              <a:t>d</a:t>
            </a:r>
            <a:r>
              <a:rPr lang="en-US" sz="2400" dirty="0" err="1" smtClean="0">
                <a:effectLst>
                  <a:outerShdw blurRad="38100" dist="38100" dir="2700000" algn="tl">
                    <a:srgbClr val="C0C0C0"/>
                  </a:outerShdw>
                </a:effectLst>
                <a:latin typeface="Gill Sans MT"/>
                <a:cs typeface="Gill Sans MT"/>
              </a:rPr>
              <a:t>lawren@ucar.edu</a:t>
            </a:r>
            <a:endParaRPr lang="en-US" sz="2400" dirty="0" smtClean="0">
              <a:effectLst>
                <a:outerShdw blurRad="38100" dist="38100" dir="2700000" algn="tl">
                  <a:srgbClr val="C0C0C0"/>
                </a:outerShdw>
              </a:effectLst>
              <a:latin typeface="Gill Sans MT"/>
              <a:cs typeface="Gill Sans MT"/>
            </a:endParaRPr>
          </a:p>
          <a:p>
            <a:pPr algn="ctr" eaLnBrk="0" hangingPunct="0"/>
            <a:endParaRPr lang="en-US" sz="2400" dirty="0" smtClean="0">
              <a:effectLst>
                <a:outerShdw blurRad="38100" dist="38100" dir="2700000" algn="tl">
                  <a:srgbClr val="C0C0C0"/>
                </a:outerShdw>
              </a:effectLst>
              <a:latin typeface="Gill Sans MT"/>
              <a:cs typeface="Gill Sans MT"/>
            </a:endParaRPr>
          </a:p>
        </p:txBody>
      </p:sp>
      <p:sp>
        <p:nvSpPr>
          <p:cNvPr id="518150" name="Rectangle 6"/>
          <p:cNvSpPr>
            <a:spLocks noChangeArrowheads="1"/>
          </p:cNvSpPr>
          <p:nvPr/>
        </p:nvSpPr>
        <p:spPr bwMode="auto">
          <a:xfrm>
            <a:off x="0" y="2867025"/>
            <a:ext cx="9067800" cy="461657"/>
          </a:xfrm>
          <a:prstGeom prst="rect">
            <a:avLst/>
          </a:prstGeom>
          <a:noFill/>
          <a:ln w="9525">
            <a:noFill/>
            <a:miter lim="800000"/>
            <a:headEnd/>
            <a:tailEnd/>
          </a:ln>
          <a:effectLst/>
        </p:spPr>
        <p:txBody>
          <a:bodyPr lIns="91430" tIns="45716" rIns="91430" bIns="45716">
            <a:spAutoFit/>
          </a:bodyPr>
          <a:lstStyle/>
          <a:p>
            <a:pPr algn="ctr" eaLnBrk="0" hangingPunct="0">
              <a:lnSpc>
                <a:spcPct val="120000"/>
              </a:lnSpc>
            </a:pPr>
            <a:endParaRPr lang="en-US" sz="2000"/>
          </a:p>
        </p:txBody>
      </p:sp>
      <p:pic>
        <p:nvPicPr>
          <p:cNvPr id="7172" name="Picture 4"/>
          <p:cNvPicPr>
            <a:picLocks noChangeAspect="1" noChangeArrowheads="1"/>
          </p:cNvPicPr>
          <p:nvPr/>
        </p:nvPicPr>
        <p:blipFill>
          <a:blip r:embed="rId4" cstate="screen"/>
          <a:srcRect/>
          <a:stretch>
            <a:fillRect/>
          </a:stretch>
        </p:blipFill>
        <p:spPr bwMode="auto">
          <a:xfrm>
            <a:off x="7772400" y="5486400"/>
            <a:ext cx="1181100" cy="1181100"/>
          </a:xfrm>
          <a:prstGeom prst="rect">
            <a:avLst/>
          </a:prstGeom>
          <a:noFill/>
          <a:ln w="9525">
            <a:solidFill>
              <a:schemeClr val="tx1"/>
            </a:solidFill>
            <a:miter lim="800000"/>
            <a:headEnd/>
            <a:tailEnd/>
          </a:ln>
        </p:spPr>
      </p:pic>
      <p:sp>
        <p:nvSpPr>
          <p:cNvPr id="11" name="TextBox 8"/>
          <p:cNvSpPr txBox="1">
            <a:spLocks noChangeArrowheads="1"/>
          </p:cNvSpPr>
          <p:nvPr/>
        </p:nvSpPr>
        <p:spPr bwMode="auto">
          <a:xfrm>
            <a:off x="1676400" y="6172200"/>
            <a:ext cx="6400800" cy="369332"/>
          </a:xfrm>
          <a:prstGeom prst="rect">
            <a:avLst/>
          </a:prstGeom>
          <a:noFill/>
          <a:ln w="9525">
            <a:noFill/>
            <a:miter lim="800000"/>
            <a:headEnd/>
            <a:tailEnd/>
          </a:ln>
        </p:spPr>
        <p:txBody>
          <a:bodyPr wrap="square">
            <a:spAutoFit/>
          </a:bodyPr>
          <a:lstStyle/>
          <a:p>
            <a:r>
              <a:rPr lang="en-US" dirty="0"/>
              <a:t>NCAR is sponsored by the National Science Foundation</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0" y="1447800"/>
            <a:ext cx="9144000" cy="5394960"/>
          </a:xfrm>
          <a:prstGeom prst="rect">
            <a:avLst/>
          </a:prstGeom>
          <a:gradFill rotWithShape="1">
            <a:gsLst>
              <a:gs pos="0">
                <a:schemeClr val="bg1">
                  <a:alpha val="47000"/>
                </a:schemeClr>
              </a:gs>
              <a:gs pos="100000">
                <a:schemeClr val="hlink"/>
              </a:gs>
            </a:gsLst>
            <a:lin ang="5400000" scaled="1"/>
          </a:gradFill>
          <a:ln w="9525" algn="ctr">
            <a:noFill/>
            <a:miter lim="800000"/>
            <a:headEnd/>
            <a:tailEnd/>
          </a:ln>
          <a:effectLst/>
        </p:spPr>
        <p:txBody>
          <a:bodyPr wrap="square" lIns="91400" tIns="45702" rIns="91400" bIns="45702" anchor="ctr">
            <a:spAutoFit/>
          </a:bodyPr>
          <a:lstStyle/>
          <a:p>
            <a:endParaRPr lang="en-US">
              <a:solidFill>
                <a:srgbClr val="000000"/>
              </a:solidFill>
            </a:endParaRPr>
          </a:p>
        </p:txBody>
      </p:sp>
      <p:pic>
        <p:nvPicPr>
          <p:cNvPr id="518147" name="Picture 3" descr="ScreenShot004"/>
          <p:cNvPicPr>
            <a:picLocks noChangeAspect="1" noChangeArrowheads="1"/>
          </p:cNvPicPr>
          <p:nvPr/>
        </p:nvPicPr>
        <p:blipFill>
          <a:blip r:embed="rId3" cstate="email"/>
          <a:srcRect/>
          <a:stretch>
            <a:fillRect/>
          </a:stretch>
        </p:blipFill>
        <p:spPr bwMode="auto">
          <a:xfrm>
            <a:off x="0" y="4"/>
            <a:ext cx="9144000" cy="1457325"/>
          </a:xfrm>
          <a:prstGeom prst="rect">
            <a:avLst/>
          </a:prstGeom>
          <a:noFill/>
        </p:spPr>
      </p:pic>
      <p:sp>
        <p:nvSpPr>
          <p:cNvPr id="518148" name="Text Box 4"/>
          <p:cNvSpPr txBox="1">
            <a:spLocks noChangeArrowheads="1"/>
          </p:cNvSpPr>
          <p:nvPr/>
        </p:nvSpPr>
        <p:spPr bwMode="auto">
          <a:xfrm>
            <a:off x="1168404" y="5265738"/>
            <a:ext cx="6913563" cy="523174"/>
          </a:xfrm>
          <a:prstGeom prst="rect">
            <a:avLst/>
          </a:prstGeom>
          <a:noFill/>
          <a:ln w="9525">
            <a:noFill/>
            <a:miter lim="800000"/>
            <a:headEnd/>
            <a:tailEnd/>
          </a:ln>
          <a:effectLst/>
        </p:spPr>
        <p:txBody>
          <a:bodyPr lIns="91390" tIns="45697" rIns="91390" bIns="45697">
            <a:spAutoFit/>
          </a:bodyPr>
          <a:lstStyle/>
          <a:p>
            <a:pPr algn="ctr">
              <a:lnSpc>
                <a:spcPct val="140000"/>
              </a:lnSpc>
            </a:pPr>
            <a:endParaRPr lang="en-US" sz="2000" dirty="0">
              <a:solidFill>
                <a:srgbClr val="000000"/>
              </a:solidFill>
              <a:latin typeface="Comic Sans MS" pitchFamily="66" charset="0"/>
            </a:endParaRPr>
          </a:p>
        </p:txBody>
      </p:sp>
      <p:sp>
        <p:nvSpPr>
          <p:cNvPr id="518150" name="Rectangle 6"/>
          <p:cNvSpPr>
            <a:spLocks noChangeArrowheads="1"/>
          </p:cNvSpPr>
          <p:nvPr/>
        </p:nvSpPr>
        <p:spPr bwMode="auto">
          <a:xfrm>
            <a:off x="0" y="2867028"/>
            <a:ext cx="9067800" cy="461618"/>
          </a:xfrm>
          <a:prstGeom prst="rect">
            <a:avLst/>
          </a:prstGeom>
          <a:noFill/>
          <a:ln w="9525">
            <a:noFill/>
            <a:miter lim="800000"/>
            <a:headEnd/>
            <a:tailEnd/>
          </a:ln>
          <a:effectLst/>
        </p:spPr>
        <p:txBody>
          <a:bodyPr lIns="91390" tIns="45697" rIns="91390" bIns="45697">
            <a:spAutoFit/>
          </a:bodyPr>
          <a:lstStyle/>
          <a:p>
            <a:pPr algn="ctr">
              <a:lnSpc>
                <a:spcPct val="120000"/>
              </a:lnSpc>
            </a:pPr>
            <a:endParaRPr lang="en-US" sz="2000" dirty="0">
              <a:solidFill>
                <a:srgbClr val="000000"/>
              </a:solidFill>
            </a:endParaRPr>
          </a:p>
        </p:txBody>
      </p:sp>
      <p:sp>
        <p:nvSpPr>
          <p:cNvPr id="13" name="Rectangle 12"/>
          <p:cNvSpPr>
            <a:spLocks noChangeArrowheads="1"/>
          </p:cNvSpPr>
          <p:nvPr/>
        </p:nvSpPr>
        <p:spPr bwMode="auto">
          <a:xfrm>
            <a:off x="0" y="2423171"/>
            <a:ext cx="9144000" cy="609398"/>
          </a:xfrm>
          <a:prstGeom prst="rect">
            <a:avLst/>
          </a:prstGeom>
          <a:noFill/>
          <a:ln w="9525" algn="ctr">
            <a:noFill/>
            <a:miter lim="800000"/>
            <a:headEnd/>
            <a:tailEnd/>
          </a:ln>
        </p:spPr>
        <p:txBody>
          <a:bodyPr wrap="square">
            <a:spAutoFit/>
          </a:bodyPr>
          <a:lstStyle/>
          <a:p>
            <a:pPr algn="ctr" eaLnBrk="1" hangingPunct="1">
              <a:lnSpc>
                <a:spcPct val="120000"/>
              </a:lnSpc>
              <a:spcBef>
                <a:spcPts val="1200"/>
              </a:spcBef>
              <a:spcAft>
                <a:spcPts val="1200"/>
              </a:spcAft>
            </a:pPr>
            <a:r>
              <a:rPr lang="en-US" sz="2800" dirty="0" smtClean="0">
                <a:solidFill>
                  <a:srgbClr val="000000"/>
                </a:solidFill>
                <a:latin typeface="Gill Sans MT"/>
              </a:rPr>
              <a:t>Terrestrial Processes within the Earth System </a:t>
            </a:r>
            <a:endParaRPr lang="en-US" sz="2800" dirty="0">
              <a:solidFill>
                <a:srgbClr val="000000"/>
              </a:solidFill>
              <a:latin typeface="Gill Sans MT"/>
            </a:endParaRPr>
          </a:p>
        </p:txBody>
      </p:sp>
    </p:spTree>
    <p:extLst>
      <p:ext uri="{BB962C8B-B14F-4D97-AF65-F5344CB8AC3E}">
        <p14:creationId xmlns:p14="http://schemas.microsoft.com/office/powerpoint/2010/main" val="3771885278"/>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Surface albedo (CLM offline compared to MODIS)</a:t>
            </a:r>
            <a:endParaRPr lang="en-US" dirty="0"/>
          </a:p>
        </p:txBody>
      </p:sp>
      <p:graphicFrame>
        <p:nvGraphicFramePr>
          <p:cNvPr id="5" name="Table Placeholder 4"/>
          <p:cNvGraphicFramePr>
            <a:graphicFrameLocks noGrp="1"/>
          </p:cNvGraphicFramePr>
          <p:nvPr>
            <p:ph type="tbl" idx="1"/>
          </p:nvPr>
        </p:nvGraphicFramePr>
        <p:xfrm>
          <a:off x="304802" y="3352800"/>
          <a:ext cx="4419599" cy="2238102"/>
        </p:xfrm>
        <a:graphic>
          <a:graphicData uri="http://schemas.openxmlformats.org/drawingml/2006/table">
            <a:tbl>
              <a:tblPr/>
              <a:tblGrid>
                <a:gridCol w="1066800"/>
                <a:gridCol w="725458"/>
                <a:gridCol w="798542"/>
                <a:gridCol w="892755"/>
                <a:gridCol w="936044"/>
              </a:tblGrid>
              <a:tr h="315686">
                <a:tc>
                  <a:txBody>
                    <a:bodyPr/>
                    <a:lstStyle/>
                    <a:p>
                      <a:pPr marL="0" marR="0" algn="ctr">
                        <a:spcBef>
                          <a:spcPts val="1200"/>
                        </a:spcBef>
                        <a:spcAft>
                          <a:spcPts val="600"/>
                        </a:spcAft>
                      </a:pPr>
                      <a:endParaRPr lang="en-US" sz="1600" b="1" dirty="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spcBef>
                          <a:spcPts val="1200"/>
                        </a:spcBef>
                        <a:spcAft>
                          <a:spcPts val="600"/>
                        </a:spcAft>
                      </a:pPr>
                      <a:r>
                        <a:rPr lang="en-US" sz="1600" b="1">
                          <a:latin typeface="Times New Roman"/>
                          <a:ea typeface="Times New Roman"/>
                        </a:rPr>
                        <a:t>Bias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lgn="ctr">
                        <a:spcBef>
                          <a:spcPts val="1200"/>
                        </a:spcBef>
                        <a:spcAft>
                          <a:spcPts val="600"/>
                        </a:spcAft>
                      </a:pPr>
                      <a:r>
                        <a:rPr lang="en-US" sz="1600" b="1" dirty="0">
                          <a:latin typeface="Times New Roman"/>
                          <a:ea typeface="Times New Roman"/>
                        </a:rPr>
                        <a:t>RMSE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947056">
                <a:tc>
                  <a:txBody>
                    <a:bodyPr/>
                    <a:lstStyle/>
                    <a:p>
                      <a:pPr marL="0" marR="0" algn="ctr">
                        <a:spcBef>
                          <a:spcPts val="1200"/>
                        </a:spcBef>
                        <a:spcAft>
                          <a:spcPts val="600"/>
                        </a:spcAft>
                      </a:pPr>
                      <a:r>
                        <a:rPr lang="en-US" sz="1600" b="1" dirty="0">
                          <a:latin typeface="Times New Roman"/>
                          <a:ea typeface="Times New Roman"/>
                        </a:rPr>
                        <a:t>Model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spcBef>
                          <a:spcPts val="1200"/>
                        </a:spcBef>
                        <a:spcAft>
                          <a:spcPts val="600"/>
                        </a:spcAft>
                      </a:pPr>
                      <a:r>
                        <a:rPr lang="en-US" sz="1600" b="1" dirty="0">
                          <a:latin typeface="Times New Roman"/>
                          <a:ea typeface="Times New Roman"/>
                        </a:rPr>
                        <a:t>Snow-free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spcBef>
                          <a:spcPts val="1200"/>
                        </a:spcBef>
                        <a:spcAft>
                          <a:spcPts val="600"/>
                        </a:spcAft>
                      </a:pPr>
                      <a:r>
                        <a:rPr lang="en-US" sz="1600" b="1" dirty="0">
                          <a:latin typeface="Times New Roman"/>
                          <a:ea typeface="Times New Roman"/>
                        </a:rPr>
                        <a:t>Snow </a:t>
                      </a:r>
                      <a:r>
                        <a:rPr lang="en-US" sz="1600" b="1" dirty="0" smtClean="0">
                          <a:latin typeface="Times New Roman"/>
                          <a:ea typeface="Times New Roman"/>
                        </a:rPr>
                        <a:t>depth&gt; </a:t>
                      </a:r>
                      <a:r>
                        <a:rPr lang="en-US" sz="1600" b="1" dirty="0">
                          <a:latin typeface="Times New Roman"/>
                          <a:ea typeface="Times New Roman"/>
                        </a:rPr>
                        <a:t>0.2m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spcBef>
                          <a:spcPts val="1200"/>
                        </a:spcBef>
                        <a:spcAft>
                          <a:spcPts val="600"/>
                        </a:spcAft>
                      </a:pPr>
                      <a:r>
                        <a:rPr lang="en-US" sz="1600" b="1" dirty="0">
                          <a:latin typeface="Times New Roman"/>
                          <a:ea typeface="Times New Roman"/>
                        </a:rPr>
                        <a:t>Snow-free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spcBef>
                          <a:spcPts val="1200"/>
                        </a:spcBef>
                        <a:spcAft>
                          <a:spcPts val="600"/>
                        </a:spcAft>
                      </a:pPr>
                      <a:r>
                        <a:rPr lang="en-US" sz="1600" b="1" dirty="0">
                          <a:latin typeface="Times New Roman"/>
                          <a:ea typeface="Times New Roman"/>
                        </a:rPr>
                        <a:t>Snow depth &gt; 0.2m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487680">
                <a:tc>
                  <a:txBody>
                    <a:bodyPr/>
                    <a:lstStyle/>
                    <a:p>
                      <a:pPr marL="0" marR="0" algn="ctr">
                        <a:lnSpc>
                          <a:spcPct val="200000"/>
                        </a:lnSpc>
                        <a:spcBef>
                          <a:spcPts val="1200"/>
                        </a:spcBef>
                        <a:spcAft>
                          <a:spcPts val="1200"/>
                        </a:spcAft>
                      </a:pPr>
                      <a:r>
                        <a:rPr lang="en-US" sz="1600" b="1" dirty="0">
                          <a:latin typeface="Times New Roman"/>
                          <a:ea typeface="Times New Roman"/>
                        </a:rPr>
                        <a:t>CLM3.5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200000"/>
                        </a:lnSpc>
                        <a:spcBef>
                          <a:spcPts val="1200"/>
                        </a:spcBef>
                        <a:spcAft>
                          <a:spcPts val="1200"/>
                        </a:spcAft>
                      </a:pPr>
                      <a:r>
                        <a:rPr lang="en-US" sz="1600" b="1">
                          <a:latin typeface="Times New Roman"/>
                          <a:ea typeface="Times New Roman"/>
                        </a:rPr>
                        <a:t>2.7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1200"/>
                        </a:spcBef>
                        <a:spcAft>
                          <a:spcPts val="1200"/>
                        </a:spcAft>
                      </a:pPr>
                      <a:r>
                        <a:rPr lang="en-US" sz="1600" b="1">
                          <a:latin typeface="Times New Roman"/>
                          <a:ea typeface="Times New Roman"/>
                        </a:rPr>
                        <a:t>-5.0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1200"/>
                        </a:spcBef>
                        <a:spcAft>
                          <a:spcPts val="1200"/>
                        </a:spcAft>
                      </a:pPr>
                      <a:r>
                        <a:rPr lang="en-US" sz="1600" b="1" dirty="0">
                          <a:latin typeface="Times New Roman"/>
                          <a:ea typeface="Times New Roman"/>
                        </a:rPr>
                        <a:t>4.1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1200"/>
                        </a:spcBef>
                        <a:spcAft>
                          <a:spcPts val="1200"/>
                        </a:spcAft>
                      </a:pPr>
                      <a:r>
                        <a:rPr lang="en-US" sz="1600" b="1" dirty="0">
                          <a:latin typeface="Times New Roman"/>
                          <a:ea typeface="Times New Roman"/>
                        </a:rPr>
                        <a:t>11.9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487680">
                <a:tc>
                  <a:txBody>
                    <a:bodyPr/>
                    <a:lstStyle/>
                    <a:p>
                      <a:pPr marL="0" marR="0" algn="ctr">
                        <a:lnSpc>
                          <a:spcPct val="200000"/>
                        </a:lnSpc>
                        <a:spcBef>
                          <a:spcPts val="1200"/>
                        </a:spcBef>
                        <a:spcAft>
                          <a:spcPts val="1200"/>
                        </a:spcAft>
                      </a:pPr>
                      <a:r>
                        <a:rPr lang="en-US" sz="1600" b="1" dirty="0">
                          <a:latin typeface="Times New Roman"/>
                          <a:ea typeface="Times New Roman"/>
                        </a:rPr>
                        <a:t>CLM4SP</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200000"/>
                        </a:lnSpc>
                        <a:spcBef>
                          <a:spcPts val="1200"/>
                        </a:spcBef>
                        <a:spcAft>
                          <a:spcPts val="1200"/>
                        </a:spcAft>
                      </a:pPr>
                      <a:r>
                        <a:rPr lang="en-US" sz="1600" b="1" dirty="0">
                          <a:latin typeface="Times New Roman"/>
                          <a:ea typeface="Times New Roman"/>
                        </a:rPr>
                        <a:t>0.4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200000"/>
                        </a:lnSpc>
                        <a:spcBef>
                          <a:spcPts val="1200"/>
                        </a:spcBef>
                        <a:spcAft>
                          <a:spcPts val="1200"/>
                        </a:spcAft>
                      </a:pPr>
                      <a:r>
                        <a:rPr lang="en-US" sz="1600" b="1" dirty="0">
                          <a:latin typeface="Times New Roman"/>
                          <a:ea typeface="Times New Roman"/>
                        </a:rPr>
                        <a:t>2.9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200000"/>
                        </a:lnSpc>
                        <a:spcBef>
                          <a:spcPts val="1200"/>
                        </a:spcBef>
                        <a:spcAft>
                          <a:spcPts val="1200"/>
                        </a:spcAft>
                      </a:pPr>
                      <a:r>
                        <a:rPr lang="en-US" sz="1600" b="1" dirty="0">
                          <a:latin typeface="Times New Roman"/>
                          <a:ea typeface="Times New Roman"/>
                        </a:rPr>
                        <a:t>2.0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200000"/>
                        </a:lnSpc>
                        <a:spcBef>
                          <a:spcPts val="1200"/>
                        </a:spcBef>
                        <a:spcAft>
                          <a:spcPts val="1200"/>
                        </a:spcAft>
                      </a:pPr>
                      <a:r>
                        <a:rPr lang="en-US" sz="1600" b="1" dirty="0">
                          <a:latin typeface="Times New Roman"/>
                          <a:ea typeface="Times New Roman"/>
                        </a:rPr>
                        <a:t>13.2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7" name="Picture 6" descr="allsky.albedo.maps.gif"/>
          <p:cNvPicPr/>
          <p:nvPr/>
        </p:nvPicPr>
        <p:blipFill>
          <a:blip r:embed="rId3" cstate="screen"/>
          <a:srcRect l="66785" t="66533" r="29105" b="7050"/>
          <a:stretch>
            <a:fillRect/>
          </a:stretch>
        </p:blipFill>
        <p:spPr>
          <a:xfrm>
            <a:off x="8382002" y="3048000"/>
            <a:ext cx="662361" cy="2209800"/>
          </a:xfrm>
          <a:prstGeom prst="rect">
            <a:avLst/>
          </a:prstGeom>
        </p:spPr>
      </p:pic>
      <p:pic>
        <p:nvPicPr>
          <p:cNvPr id="1026" name="Picture 2"/>
          <p:cNvPicPr>
            <a:picLocks noChangeAspect="1" noChangeArrowheads="1"/>
          </p:cNvPicPr>
          <p:nvPr/>
        </p:nvPicPr>
        <p:blipFill>
          <a:blip r:embed="rId4" cstate="screen"/>
          <a:srcRect/>
          <a:stretch>
            <a:fillRect/>
          </a:stretch>
        </p:blipFill>
        <p:spPr bwMode="auto">
          <a:xfrm>
            <a:off x="2" y="914400"/>
            <a:ext cx="4598969" cy="2225123"/>
          </a:xfrm>
          <a:prstGeom prst="rect">
            <a:avLst/>
          </a:prstGeom>
          <a:noFill/>
          <a:ln w="9525">
            <a:noFill/>
            <a:miter lim="800000"/>
            <a:headEnd/>
            <a:tailEnd/>
          </a:ln>
        </p:spPr>
      </p:pic>
      <p:pic>
        <p:nvPicPr>
          <p:cNvPr id="1027" name="Picture 3"/>
          <p:cNvPicPr>
            <a:picLocks noChangeAspect="1" noChangeArrowheads="1"/>
          </p:cNvPicPr>
          <p:nvPr/>
        </p:nvPicPr>
        <p:blipFill>
          <a:blip r:embed="rId5" cstate="screen"/>
          <a:srcRect/>
          <a:stretch>
            <a:fillRect/>
          </a:stretch>
        </p:blipFill>
        <p:spPr bwMode="auto">
          <a:xfrm>
            <a:off x="4550755" y="990600"/>
            <a:ext cx="4593247" cy="2133600"/>
          </a:xfrm>
          <a:prstGeom prst="rect">
            <a:avLst/>
          </a:prstGeom>
          <a:noFill/>
          <a:ln w="9525">
            <a:noFill/>
            <a:miter lim="800000"/>
            <a:headEnd/>
            <a:tailEnd/>
          </a:ln>
        </p:spPr>
      </p:pic>
      <p:sp>
        <p:nvSpPr>
          <p:cNvPr id="9" name="TextBox 8"/>
          <p:cNvSpPr txBox="1"/>
          <p:nvPr/>
        </p:nvSpPr>
        <p:spPr>
          <a:xfrm>
            <a:off x="5181600" y="3657602"/>
            <a:ext cx="2819400" cy="1200329"/>
          </a:xfrm>
          <a:prstGeom prst="rect">
            <a:avLst/>
          </a:prstGeom>
          <a:solidFill>
            <a:srgbClr val="FFFF00"/>
          </a:solidFill>
          <a:ln>
            <a:solidFill>
              <a:schemeClr val="tx1"/>
            </a:solidFill>
          </a:ln>
        </p:spPr>
        <p:txBody>
          <a:bodyPr wrap="square" rtlCol="0">
            <a:spAutoFit/>
          </a:bodyPr>
          <a:lstStyle/>
          <a:p>
            <a:pPr eaLnBrk="1" fontAlgn="auto" hangingPunct="1">
              <a:spcBef>
                <a:spcPts val="0"/>
              </a:spcBef>
              <a:spcAft>
                <a:spcPts val="0"/>
              </a:spcAft>
            </a:pPr>
            <a:r>
              <a:rPr lang="en-US" dirty="0">
                <a:solidFill>
                  <a:srgbClr val="000000"/>
                </a:solidFill>
                <a:latin typeface="Gill Sans MT"/>
              </a:rPr>
              <a:t>Note: MODIS albedo </a:t>
            </a:r>
            <a:r>
              <a:rPr lang="en-US" dirty="0" smtClean="0">
                <a:solidFill>
                  <a:srgbClr val="000000"/>
                </a:solidFill>
                <a:latin typeface="Gill Sans MT"/>
              </a:rPr>
              <a:t>biased low </a:t>
            </a:r>
            <a:r>
              <a:rPr lang="en-US" dirty="0">
                <a:solidFill>
                  <a:srgbClr val="000000"/>
                </a:solidFill>
                <a:latin typeface="Gill Sans MT"/>
              </a:rPr>
              <a:t>for snow at high zenith angle</a:t>
            </a:r>
          </a:p>
          <a:p>
            <a:pPr eaLnBrk="1" fontAlgn="auto" hangingPunct="1">
              <a:spcBef>
                <a:spcPts val="0"/>
              </a:spcBef>
              <a:spcAft>
                <a:spcPts val="0"/>
              </a:spcAft>
            </a:pPr>
            <a:r>
              <a:rPr lang="en-US" dirty="0">
                <a:solidFill>
                  <a:srgbClr val="000000"/>
                </a:solidFill>
                <a:latin typeface="Gill Sans MT"/>
              </a:rPr>
              <a:t> </a:t>
            </a:r>
            <a:r>
              <a:rPr lang="en-US" sz="1400" dirty="0">
                <a:solidFill>
                  <a:srgbClr val="000000"/>
                </a:solidFill>
                <a:latin typeface="Gill Sans MT"/>
              </a:rPr>
              <a:t>(Wang and </a:t>
            </a:r>
            <a:r>
              <a:rPr lang="en-US" sz="1400" dirty="0" err="1">
                <a:solidFill>
                  <a:srgbClr val="000000"/>
                </a:solidFill>
                <a:latin typeface="Gill Sans MT"/>
              </a:rPr>
              <a:t>Zender</a:t>
            </a:r>
            <a:r>
              <a:rPr lang="en-US" sz="1400" dirty="0">
                <a:solidFill>
                  <a:srgbClr val="000000"/>
                </a:solidFill>
                <a:latin typeface="Gill Sans MT"/>
              </a:rPr>
              <a:t>, 2010)</a:t>
            </a:r>
          </a:p>
        </p:txBody>
      </p:sp>
    </p:spTree>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Soil (and snow) water storage (MAM </a:t>
            </a:r>
            <a:r>
              <a:rPr lang="en-US" dirty="0" smtClean="0">
                <a:cs typeface="Gill Sans MT"/>
              </a:rPr>
              <a:t>−</a:t>
            </a:r>
            <a:r>
              <a:rPr lang="en-US" dirty="0" smtClean="0"/>
              <a:t> SON)</a:t>
            </a:r>
            <a:endParaRPr lang="en-US" dirty="0"/>
          </a:p>
        </p:txBody>
      </p:sp>
      <p:pic>
        <p:nvPicPr>
          <p:cNvPr id="1026" name="Picture 2"/>
          <p:cNvPicPr>
            <a:picLocks noChangeAspect="1" noChangeArrowheads="1"/>
          </p:cNvPicPr>
          <p:nvPr/>
        </p:nvPicPr>
        <p:blipFill>
          <a:blip r:embed="rId3" cstate="screen"/>
          <a:srcRect/>
          <a:stretch>
            <a:fillRect/>
          </a:stretch>
        </p:blipFill>
        <p:spPr bwMode="auto">
          <a:xfrm>
            <a:off x="152400" y="1046304"/>
            <a:ext cx="4419600" cy="4668696"/>
          </a:xfrm>
          <a:prstGeom prst="rect">
            <a:avLst/>
          </a:prstGeom>
          <a:noFill/>
          <a:ln w="9525">
            <a:noFill/>
            <a:miter lim="800000"/>
            <a:headEnd/>
            <a:tailEnd/>
          </a:ln>
        </p:spPr>
      </p:pic>
      <p:pic>
        <p:nvPicPr>
          <p:cNvPr id="1027" name="Picture 3"/>
          <p:cNvPicPr>
            <a:picLocks noChangeAspect="1" noChangeArrowheads="1"/>
          </p:cNvPicPr>
          <p:nvPr/>
        </p:nvPicPr>
        <p:blipFill>
          <a:blip r:embed="rId4" cstate="screen"/>
          <a:srcRect/>
          <a:stretch>
            <a:fillRect/>
          </a:stretch>
        </p:blipFill>
        <p:spPr bwMode="auto">
          <a:xfrm>
            <a:off x="4724400" y="985158"/>
            <a:ext cx="4419600" cy="2367643"/>
          </a:xfrm>
          <a:prstGeom prst="rect">
            <a:avLst/>
          </a:prstGeom>
          <a:noFill/>
          <a:ln w="9525">
            <a:noFill/>
            <a:miter lim="800000"/>
            <a:headEnd/>
            <a:tailEnd/>
          </a:ln>
        </p:spPr>
      </p:pic>
      <p:pic>
        <p:nvPicPr>
          <p:cNvPr id="1028" name="Picture 4"/>
          <p:cNvPicPr>
            <a:picLocks noChangeAspect="1" noChangeArrowheads="1"/>
          </p:cNvPicPr>
          <p:nvPr/>
        </p:nvPicPr>
        <p:blipFill>
          <a:blip r:embed="rId5" cstate="screen"/>
          <a:srcRect/>
          <a:stretch>
            <a:fillRect/>
          </a:stretch>
        </p:blipFill>
        <p:spPr bwMode="auto">
          <a:xfrm rot="16200000">
            <a:off x="2119314" y="3824289"/>
            <a:ext cx="866775" cy="4648201"/>
          </a:xfrm>
          <a:prstGeom prst="rect">
            <a:avLst/>
          </a:prstGeom>
          <a:noFill/>
          <a:ln w="9525">
            <a:noFill/>
            <a:miter lim="800000"/>
            <a:headEnd/>
            <a:tailEnd/>
          </a:ln>
        </p:spPr>
      </p:pic>
      <p:sp>
        <p:nvSpPr>
          <p:cNvPr id="7" name="TextBox 6"/>
          <p:cNvSpPr txBox="1"/>
          <p:nvPr/>
        </p:nvSpPr>
        <p:spPr>
          <a:xfrm>
            <a:off x="152402" y="6096000"/>
            <a:ext cx="5030569" cy="369332"/>
          </a:xfrm>
          <a:prstGeom prst="rect">
            <a:avLst/>
          </a:prstGeom>
          <a:solidFill>
            <a:schemeClr val="bg1"/>
          </a:solidFill>
        </p:spPr>
        <p:txBody>
          <a:bodyPr wrap="none" rtlCol="0">
            <a:spAutoFit/>
          </a:bodyPr>
          <a:lstStyle/>
          <a:p>
            <a:pPr eaLnBrk="1" fontAlgn="auto" hangingPunct="1">
              <a:spcBef>
                <a:spcPts val="0"/>
              </a:spcBef>
              <a:spcAft>
                <a:spcPts val="0"/>
              </a:spcAft>
            </a:pPr>
            <a:r>
              <a:rPr lang="en-US" dirty="0">
                <a:solidFill>
                  <a:srgbClr val="000000"/>
                </a:solidFill>
                <a:latin typeface="Gill Sans MT"/>
              </a:rPr>
              <a:t>300     200     100        0     -100    -200  -300 (mm)</a:t>
            </a:r>
          </a:p>
        </p:txBody>
      </p:sp>
      <p:sp>
        <p:nvSpPr>
          <p:cNvPr id="8" name="TextBox 7"/>
          <p:cNvSpPr txBox="1"/>
          <p:nvPr/>
        </p:nvSpPr>
        <p:spPr>
          <a:xfrm>
            <a:off x="3271644" y="3288268"/>
            <a:ext cx="1233556" cy="369332"/>
          </a:xfrm>
          <a:prstGeom prst="rect">
            <a:avLst/>
          </a:prstGeom>
          <a:solidFill>
            <a:schemeClr val="bg1"/>
          </a:solidFill>
        </p:spPr>
        <p:txBody>
          <a:bodyPr wrap="none" rtlCol="0">
            <a:spAutoFit/>
          </a:bodyPr>
          <a:lstStyle/>
          <a:p>
            <a:pPr eaLnBrk="1" fontAlgn="auto" hangingPunct="1">
              <a:spcBef>
                <a:spcPts val="0"/>
              </a:spcBef>
              <a:spcAft>
                <a:spcPts val="0"/>
              </a:spcAft>
            </a:pPr>
            <a:r>
              <a:rPr lang="en-US" dirty="0">
                <a:solidFill>
                  <a:srgbClr val="000000"/>
                </a:solidFill>
                <a:latin typeface="Gill Sans MT"/>
              </a:rPr>
              <a:t>     CCSM3</a:t>
            </a:r>
          </a:p>
        </p:txBody>
      </p:sp>
      <p:sp>
        <p:nvSpPr>
          <p:cNvPr id="9" name="TextBox 8"/>
          <p:cNvSpPr txBox="1"/>
          <p:nvPr/>
        </p:nvSpPr>
        <p:spPr>
          <a:xfrm>
            <a:off x="3271644" y="926068"/>
            <a:ext cx="1233556" cy="369332"/>
          </a:xfrm>
          <a:prstGeom prst="rect">
            <a:avLst/>
          </a:prstGeom>
          <a:solidFill>
            <a:schemeClr val="bg1"/>
          </a:solidFill>
        </p:spPr>
        <p:txBody>
          <a:bodyPr wrap="none" rtlCol="0">
            <a:spAutoFit/>
          </a:bodyPr>
          <a:lstStyle/>
          <a:p>
            <a:pPr eaLnBrk="1" fontAlgn="auto" hangingPunct="1">
              <a:spcBef>
                <a:spcPts val="0"/>
              </a:spcBef>
              <a:spcAft>
                <a:spcPts val="0"/>
              </a:spcAft>
            </a:pPr>
            <a:r>
              <a:rPr lang="en-US" dirty="0">
                <a:solidFill>
                  <a:srgbClr val="000000"/>
                </a:solidFill>
                <a:latin typeface="Gill Sans MT"/>
              </a:rPr>
              <a:t>     CCSM4</a:t>
            </a:r>
          </a:p>
        </p:txBody>
      </p:sp>
      <p:sp>
        <p:nvSpPr>
          <p:cNvPr id="10" name="TextBox 9"/>
          <p:cNvSpPr txBox="1"/>
          <p:nvPr/>
        </p:nvSpPr>
        <p:spPr>
          <a:xfrm>
            <a:off x="7110316" y="914400"/>
            <a:ext cx="1727118" cy="369332"/>
          </a:xfrm>
          <a:prstGeom prst="rect">
            <a:avLst/>
          </a:prstGeom>
          <a:solidFill>
            <a:schemeClr val="bg1"/>
          </a:solidFill>
        </p:spPr>
        <p:txBody>
          <a:bodyPr wrap="none" rtlCol="0">
            <a:spAutoFit/>
          </a:bodyPr>
          <a:lstStyle/>
          <a:p>
            <a:pPr eaLnBrk="1" fontAlgn="auto" hangingPunct="1">
              <a:spcBef>
                <a:spcPts val="0"/>
              </a:spcBef>
              <a:spcAft>
                <a:spcPts val="0"/>
              </a:spcAft>
            </a:pPr>
            <a:r>
              <a:rPr lang="en-US" dirty="0">
                <a:solidFill>
                  <a:srgbClr val="000000"/>
                </a:solidFill>
                <a:latin typeface="Gill Sans MT"/>
              </a:rPr>
              <a:t>    GRACE (</a:t>
            </a:r>
            <a:r>
              <a:rPr lang="en-US" dirty="0" err="1">
                <a:solidFill>
                  <a:srgbClr val="000000"/>
                </a:solidFill>
                <a:latin typeface="Gill Sans MT"/>
              </a:rPr>
              <a:t>obs</a:t>
            </a:r>
            <a:r>
              <a:rPr lang="en-US" dirty="0">
                <a:solidFill>
                  <a:srgbClr val="000000"/>
                </a:solidFill>
                <a:latin typeface="Gill Sans MT"/>
              </a:rPr>
              <a:t>)</a:t>
            </a:r>
          </a:p>
        </p:txBody>
      </p:sp>
      <p:sp>
        <p:nvSpPr>
          <p:cNvPr id="11" name="TextBox 10"/>
          <p:cNvSpPr txBox="1"/>
          <p:nvPr/>
        </p:nvSpPr>
        <p:spPr>
          <a:xfrm>
            <a:off x="5410200" y="3476078"/>
            <a:ext cx="3505200" cy="2363724"/>
          </a:xfrm>
          <a:prstGeom prst="rect">
            <a:avLst/>
          </a:prstGeom>
          <a:solidFill>
            <a:srgbClr val="FFFF00"/>
          </a:solidFill>
          <a:ln>
            <a:solidFill>
              <a:schemeClr val="tx1"/>
            </a:solidFill>
          </a:ln>
        </p:spPr>
        <p:txBody>
          <a:bodyPr wrap="square" rtlCol="0">
            <a:spAutoFit/>
          </a:bodyPr>
          <a:lstStyle/>
          <a:p>
            <a:pPr eaLnBrk="1" fontAlgn="auto" hangingPunct="1">
              <a:lnSpc>
                <a:spcPct val="120000"/>
              </a:lnSpc>
              <a:spcBef>
                <a:spcPts val="0"/>
              </a:spcBef>
              <a:spcAft>
                <a:spcPts val="0"/>
              </a:spcAft>
            </a:pPr>
            <a:r>
              <a:rPr lang="en-US" dirty="0">
                <a:solidFill>
                  <a:srgbClr val="000000"/>
                </a:solidFill>
                <a:latin typeface="Gill Sans MT"/>
              </a:rPr>
              <a:t>GRACE satellite measures small changes in gravity which on seasonal timescales are due to variations in water storage</a:t>
            </a:r>
          </a:p>
          <a:p>
            <a:pPr eaLnBrk="1" fontAlgn="auto" hangingPunct="1">
              <a:lnSpc>
                <a:spcPct val="120000"/>
              </a:lnSpc>
              <a:spcBef>
                <a:spcPts val="0"/>
              </a:spcBef>
              <a:spcAft>
                <a:spcPts val="0"/>
              </a:spcAft>
            </a:pPr>
            <a:endParaRPr lang="en-US" dirty="0">
              <a:solidFill>
                <a:srgbClr val="000000"/>
              </a:solidFill>
              <a:latin typeface="Gill Sans MT"/>
            </a:endParaRPr>
          </a:p>
          <a:p>
            <a:pPr eaLnBrk="1" fontAlgn="auto" hangingPunct="1">
              <a:lnSpc>
                <a:spcPct val="120000"/>
              </a:lnSpc>
              <a:spcBef>
                <a:spcPts val="0"/>
              </a:spcBef>
              <a:spcAft>
                <a:spcPts val="0"/>
              </a:spcAft>
            </a:pPr>
            <a:r>
              <a:rPr lang="en-US" dirty="0">
                <a:solidFill>
                  <a:srgbClr val="000000"/>
                </a:solidFill>
                <a:latin typeface="Gill Sans MT"/>
              </a:rPr>
              <a:t>CCSM3 and CCSM4 data from </a:t>
            </a:r>
          </a:p>
          <a:p>
            <a:pPr eaLnBrk="1" fontAlgn="auto" hangingPunct="1">
              <a:spcBef>
                <a:spcPts val="0"/>
              </a:spcBef>
              <a:spcAft>
                <a:spcPts val="0"/>
              </a:spcAft>
            </a:pPr>
            <a:r>
              <a:rPr lang="en-US" dirty="0">
                <a:solidFill>
                  <a:srgbClr val="000000"/>
                </a:solidFill>
                <a:latin typeface="Gill Sans MT"/>
              </a:rPr>
              <a:t>1870 and 1850 control</a:t>
            </a:r>
          </a:p>
        </p:txBody>
      </p:sp>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p:txBody>
          <a:bodyPr/>
          <a:lstStyle/>
          <a:p>
            <a:r>
              <a:rPr lang="en-US" sz="2800" b="1" dirty="0"/>
              <a:t>Modeling surface albedo</a:t>
            </a:r>
          </a:p>
        </p:txBody>
      </p:sp>
      <p:pic>
        <p:nvPicPr>
          <p:cNvPr id="374787" name="Picture 3"/>
          <p:cNvPicPr>
            <a:picLocks noGrp="1" noChangeAspect="1" noChangeArrowheads="1"/>
          </p:cNvPicPr>
          <p:nvPr>
            <p:ph type="body" idx="1"/>
          </p:nvPr>
        </p:nvPicPr>
        <p:blipFill>
          <a:blip r:embed="rId3" cstate="screen"/>
          <a:srcRect/>
          <a:stretch>
            <a:fillRect/>
          </a:stretch>
        </p:blipFill>
        <p:spPr>
          <a:xfrm>
            <a:off x="152400" y="4114800"/>
            <a:ext cx="4953000" cy="2622550"/>
          </a:xfrm>
        </p:spPr>
      </p:pic>
      <p:pic>
        <p:nvPicPr>
          <p:cNvPr id="374788" name="Picture 4"/>
          <p:cNvPicPr>
            <a:picLocks noChangeAspect="1" noChangeArrowheads="1"/>
          </p:cNvPicPr>
          <p:nvPr/>
        </p:nvPicPr>
        <p:blipFill>
          <a:blip r:embed="rId4" cstate="screen"/>
          <a:srcRect/>
          <a:stretch>
            <a:fillRect/>
          </a:stretch>
        </p:blipFill>
        <p:spPr bwMode="auto">
          <a:xfrm>
            <a:off x="152400" y="914400"/>
            <a:ext cx="4953000" cy="3200400"/>
          </a:xfrm>
          <a:prstGeom prst="rect">
            <a:avLst/>
          </a:prstGeom>
          <a:noFill/>
          <a:ln w="9525">
            <a:noFill/>
            <a:miter lim="800000"/>
            <a:headEnd/>
            <a:tailEnd/>
          </a:ln>
          <a:effectLst/>
        </p:spPr>
      </p:pic>
      <p:sp>
        <p:nvSpPr>
          <p:cNvPr id="374791" name="Rectangle 7"/>
          <p:cNvSpPr>
            <a:spLocks noChangeArrowheads="1"/>
          </p:cNvSpPr>
          <p:nvPr/>
        </p:nvSpPr>
        <p:spPr bwMode="auto">
          <a:xfrm>
            <a:off x="5181600" y="1066800"/>
            <a:ext cx="3733800" cy="4800600"/>
          </a:xfrm>
          <a:prstGeom prst="rect">
            <a:avLst/>
          </a:prstGeom>
          <a:noFill/>
          <a:ln w="9525">
            <a:noFill/>
            <a:miter lim="800000"/>
            <a:headEnd/>
            <a:tailEnd/>
          </a:ln>
          <a:effectLst/>
        </p:spPr>
        <p:txBody>
          <a:bodyPr/>
          <a:lstStyle/>
          <a:p>
            <a:pPr marL="342900" indent="-342900" eaLnBrk="1" hangingPunct="1">
              <a:lnSpc>
                <a:spcPct val="95000"/>
              </a:lnSpc>
              <a:spcBef>
                <a:spcPct val="50000"/>
              </a:spcBef>
              <a:buFontTx/>
              <a:buChar char="•"/>
            </a:pPr>
            <a:endParaRPr lang="en-US"/>
          </a:p>
        </p:txBody>
      </p:sp>
      <p:sp>
        <p:nvSpPr>
          <p:cNvPr id="374792" name="Rectangle 8"/>
          <p:cNvSpPr>
            <a:spLocks noChangeArrowheads="1"/>
          </p:cNvSpPr>
          <p:nvPr/>
        </p:nvSpPr>
        <p:spPr bwMode="auto">
          <a:xfrm>
            <a:off x="5105400" y="1066800"/>
            <a:ext cx="3886200" cy="4800600"/>
          </a:xfrm>
          <a:prstGeom prst="rect">
            <a:avLst/>
          </a:prstGeom>
          <a:noFill/>
          <a:ln w="9525">
            <a:noFill/>
            <a:miter lim="800000"/>
            <a:headEnd/>
            <a:tailEnd/>
          </a:ln>
          <a:effectLst/>
        </p:spPr>
        <p:txBody>
          <a:bodyPr/>
          <a:lstStyle/>
          <a:p>
            <a:pPr marL="342900" indent="-342900" eaLnBrk="1" hangingPunct="1">
              <a:lnSpc>
                <a:spcPct val="95000"/>
              </a:lnSpc>
              <a:spcBef>
                <a:spcPct val="50000"/>
              </a:spcBef>
            </a:pPr>
            <a:r>
              <a:rPr lang="en-US" dirty="0">
                <a:latin typeface="Gill Sans MT"/>
              </a:rPr>
              <a:t>Surface albedo a function of </a:t>
            </a:r>
          </a:p>
          <a:p>
            <a:pPr marL="742950" lvl="1" indent="-285750" eaLnBrk="1" hangingPunct="1">
              <a:lnSpc>
                <a:spcPct val="95000"/>
              </a:lnSpc>
              <a:spcBef>
                <a:spcPct val="50000"/>
              </a:spcBef>
              <a:buFontTx/>
              <a:buChar char="–"/>
            </a:pPr>
            <a:r>
              <a:rPr lang="en-US" dirty="0">
                <a:solidFill>
                  <a:schemeClr val="accent2"/>
                </a:solidFill>
                <a:latin typeface="Gill Sans MT"/>
              </a:rPr>
              <a:t>Vegetation cover and type</a:t>
            </a:r>
          </a:p>
          <a:p>
            <a:pPr marL="742950" lvl="1" indent="-285750" eaLnBrk="1" hangingPunct="1">
              <a:lnSpc>
                <a:spcPct val="95000"/>
              </a:lnSpc>
              <a:spcBef>
                <a:spcPct val="50000"/>
              </a:spcBef>
              <a:buFontTx/>
              <a:buChar char="–"/>
            </a:pPr>
            <a:r>
              <a:rPr lang="en-US" dirty="0">
                <a:solidFill>
                  <a:schemeClr val="accent2"/>
                </a:solidFill>
                <a:latin typeface="Gill Sans MT"/>
              </a:rPr>
              <a:t>Snow cover</a:t>
            </a:r>
          </a:p>
          <a:p>
            <a:pPr marL="742950" lvl="1" indent="-285750" eaLnBrk="1" hangingPunct="1">
              <a:lnSpc>
                <a:spcPct val="95000"/>
              </a:lnSpc>
              <a:spcBef>
                <a:spcPct val="50000"/>
              </a:spcBef>
              <a:buFontTx/>
              <a:buChar char="–"/>
            </a:pPr>
            <a:r>
              <a:rPr lang="en-US" dirty="0">
                <a:solidFill>
                  <a:schemeClr val="accent2"/>
                </a:solidFill>
                <a:latin typeface="Gill Sans MT"/>
              </a:rPr>
              <a:t>Snow age</a:t>
            </a:r>
          </a:p>
          <a:p>
            <a:pPr marL="742950" lvl="1" indent="-285750" eaLnBrk="1" hangingPunct="1">
              <a:lnSpc>
                <a:spcPct val="95000"/>
              </a:lnSpc>
              <a:spcBef>
                <a:spcPct val="50000"/>
              </a:spcBef>
              <a:buFontTx/>
              <a:buChar char="–"/>
            </a:pPr>
            <a:r>
              <a:rPr lang="en-US" dirty="0" smtClean="0">
                <a:solidFill>
                  <a:schemeClr val="accent2"/>
                </a:solidFill>
                <a:latin typeface="Gill Sans MT"/>
              </a:rPr>
              <a:t>Soil moisture</a:t>
            </a:r>
          </a:p>
          <a:p>
            <a:pPr marL="742950" lvl="1" indent="-285750" eaLnBrk="1" hangingPunct="1">
              <a:lnSpc>
                <a:spcPct val="95000"/>
              </a:lnSpc>
              <a:spcBef>
                <a:spcPct val="50000"/>
              </a:spcBef>
              <a:buFontTx/>
              <a:buChar char="–"/>
            </a:pPr>
            <a:r>
              <a:rPr lang="en-US" dirty="0" smtClean="0">
                <a:solidFill>
                  <a:schemeClr val="accent2"/>
                </a:solidFill>
                <a:latin typeface="Gill Sans MT"/>
              </a:rPr>
              <a:t>Soil color</a:t>
            </a:r>
          </a:p>
          <a:p>
            <a:pPr marL="742950" lvl="1" indent="-285750" eaLnBrk="1" hangingPunct="1">
              <a:lnSpc>
                <a:spcPct val="95000"/>
              </a:lnSpc>
              <a:spcBef>
                <a:spcPct val="50000"/>
              </a:spcBef>
              <a:buFontTx/>
              <a:buChar char="–"/>
            </a:pPr>
            <a:r>
              <a:rPr lang="en-US" dirty="0">
                <a:solidFill>
                  <a:schemeClr val="accent2"/>
                </a:solidFill>
                <a:latin typeface="Gill Sans MT"/>
              </a:rPr>
              <a:t>Solar zenith </a:t>
            </a:r>
            <a:r>
              <a:rPr lang="en-US" dirty="0" smtClean="0">
                <a:solidFill>
                  <a:schemeClr val="accent2"/>
                </a:solidFill>
                <a:latin typeface="Gill Sans MT"/>
              </a:rPr>
              <a:t>angle</a:t>
            </a:r>
            <a:endParaRPr lang="en-US" dirty="0">
              <a:solidFill>
                <a:schemeClr val="accent2"/>
              </a:solidFill>
              <a:latin typeface="Gill Sans MT"/>
            </a:endParaRPr>
          </a:p>
          <a:p>
            <a:pPr marL="742950" lvl="1" indent="-285750" eaLnBrk="1" hangingPunct="1">
              <a:lnSpc>
                <a:spcPct val="95000"/>
              </a:lnSpc>
              <a:spcBef>
                <a:spcPct val="50000"/>
              </a:spcBef>
              <a:buFontTx/>
              <a:buChar char="–"/>
            </a:pPr>
            <a:r>
              <a:rPr lang="en-US" dirty="0" smtClean="0">
                <a:solidFill>
                  <a:schemeClr val="accent2"/>
                </a:solidFill>
                <a:latin typeface="Gill Sans MT"/>
              </a:rPr>
              <a:t>Amount of direct </a:t>
            </a:r>
            <a:r>
              <a:rPr lang="en-US" dirty="0" err="1" smtClean="0">
                <a:solidFill>
                  <a:schemeClr val="accent2"/>
                </a:solidFill>
                <a:latin typeface="Gill Sans MT"/>
              </a:rPr>
              <a:t>vs</a:t>
            </a:r>
            <a:r>
              <a:rPr lang="en-US" dirty="0" smtClean="0">
                <a:solidFill>
                  <a:schemeClr val="accent2"/>
                </a:solidFill>
                <a:latin typeface="Gill Sans MT"/>
              </a:rPr>
              <a:t> </a:t>
            </a:r>
            <a:r>
              <a:rPr lang="en-US" dirty="0">
                <a:solidFill>
                  <a:schemeClr val="accent2"/>
                </a:solidFill>
                <a:latin typeface="Gill Sans MT"/>
              </a:rPr>
              <a:t>diffuse </a:t>
            </a:r>
            <a:r>
              <a:rPr lang="en-US" dirty="0" smtClean="0">
                <a:solidFill>
                  <a:schemeClr val="accent2"/>
                </a:solidFill>
                <a:latin typeface="Gill Sans MT"/>
              </a:rPr>
              <a:t>solar radiation</a:t>
            </a:r>
          </a:p>
          <a:p>
            <a:pPr marL="742950" lvl="1" indent="-285750" eaLnBrk="1" hangingPunct="1">
              <a:lnSpc>
                <a:spcPct val="95000"/>
              </a:lnSpc>
              <a:spcBef>
                <a:spcPct val="50000"/>
              </a:spcBef>
              <a:buFontTx/>
              <a:buChar char="–"/>
            </a:pPr>
            <a:r>
              <a:rPr lang="en-US" dirty="0" smtClean="0">
                <a:solidFill>
                  <a:schemeClr val="accent2"/>
                </a:solidFill>
                <a:latin typeface="Gill Sans MT"/>
              </a:rPr>
              <a:t>Amount of visible </a:t>
            </a:r>
            <a:r>
              <a:rPr lang="en-US" dirty="0" err="1" smtClean="0">
                <a:solidFill>
                  <a:schemeClr val="accent2"/>
                </a:solidFill>
                <a:latin typeface="Gill Sans MT"/>
              </a:rPr>
              <a:t>vs</a:t>
            </a:r>
            <a:r>
              <a:rPr lang="en-US" dirty="0" smtClean="0">
                <a:solidFill>
                  <a:schemeClr val="accent2"/>
                </a:solidFill>
                <a:latin typeface="Gill Sans MT"/>
              </a:rPr>
              <a:t> IR solar radiation</a:t>
            </a:r>
            <a:endParaRPr lang="en-US" dirty="0">
              <a:solidFill>
                <a:schemeClr val="accent2"/>
              </a:solidFill>
              <a:latin typeface="Gill Sans M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747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4792">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4792">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479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4792">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4792">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4792">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4792">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4792">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479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91" grpId="0" build="p"/>
      <p:bldP spid="37479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3"/>
          <p:cNvSpPr>
            <a:spLocks noGrp="1" noChangeArrowheads="1"/>
          </p:cNvSpPr>
          <p:nvPr>
            <p:ph type="body" idx="1"/>
          </p:nvPr>
        </p:nvSpPr>
        <p:spPr>
          <a:xfrm>
            <a:off x="274367" y="1143025"/>
            <a:ext cx="8458200" cy="4800600"/>
          </a:xfrm>
        </p:spPr>
        <p:txBody>
          <a:bodyPr/>
          <a:lstStyle/>
          <a:p>
            <a:pPr lvl="1">
              <a:lnSpc>
                <a:spcPct val="130000"/>
              </a:lnSpc>
            </a:pPr>
            <a:r>
              <a:rPr lang="en-US" altLang="zh-CN" dirty="0" smtClean="0">
                <a:solidFill>
                  <a:schemeClr val="tx1"/>
                </a:solidFill>
                <a:ea typeface="宋体" pitchFamily="2" charset="-122"/>
              </a:rPr>
              <a:t>exchanges</a:t>
            </a:r>
            <a:r>
              <a:rPr lang="en-US" altLang="zh-CN" dirty="0" smtClean="0">
                <a:ea typeface="宋体" pitchFamily="2" charset="-122"/>
              </a:rPr>
              <a:t> of momentum, energy, water vapor, CO</a:t>
            </a:r>
            <a:r>
              <a:rPr lang="en-US" altLang="zh-CN" baseline="-25000" dirty="0" smtClean="0">
                <a:ea typeface="宋体" pitchFamily="2" charset="-122"/>
              </a:rPr>
              <a:t>2</a:t>
            </a:r>
            <a:r>
              <a:rPr lang="en-US" altLang="zh-CN" dirty="0" smtClean="0">
                <a:ea typeface="宋体" pitchFamily="2" charset="-122"/>
              </a:rPr>
              <a:t>, dust, and other trace gases/materials between land surface and the overlying atmosphere (and </a:t>
            </a:r>
            <a:r>
              <a:rPr lang="en-US" altLang="zh-CN" dirty="0" smtClean="0">
                <a:solidFill>
                  <a:schemeClr val="tx1"/>
                </a:solidFill>
                <a:ea typeface="宋体" pitchFamily="2" charset="-122"/>
              </a:rPr>
              <a:t>routing</a:t>
            </a:r>
            <a:r>
              <a:rPr lang="en-US" altLang="zh-CN" dirty="0" smtClean="0">
                <a:ea typeface="宋体" pitchFamily="2" charset="-122"/>
              </a:rPr>
              <a:t> of runoff to the ocean)</a:t>
            </a:r>
          </a:p>
          <a:p>
            <a:pPr lvl="1">
              <a:lnSpc>
                <a:spcPct val="130000"/>
              </a:lnSpc>
            </a:pPr>
            <a:r>
              <a:rPr lang="en-US" altLang="zh-CN" dirty="0" smtClean="0">
                <a:solidFill>
                  <a:schemeClr val="tx1"/>
                </a:solidFill>
                <a:ea typeface="宋体" pitchFamily="2" charset="-122"/>
              </a:rPr>
              <a:t>states</a:t>
            </a:r>
            <a:r>
              <a:rPr lang="en-US" altLang="zh-CN" dirty="0" smtClean="0">
                <a:ea typeface="宋体" pitchFamily="2" charset="-122"/>
              </a:rPr>
              <a:t> of land surface (e.g., soil moisture, soil temperature, canopy temperature, snow water equivalent, C and N stocks in vegetation and soil)</a:t>
            </a:r>
          </a:p>
          <a:p>
            <a:pPr lvl="1">
              <a:lnSpc>
                <a:spcPct val="130000"/>
              </a:lnSpc>
            </a:pPr>
            <a:r>
              <a:rPr lang="en-US" altLang="zh-CN" dirty="0" smtClean="0">
                <a:solidFill>
                  <a:schemeClr val="tx1"/>
                </a:solidFill>
                <a:ea typeface="宋体" pitchFamily="2" charset="-122"/>
              </a:rPr>
              <a:t>characteristics</a:t>
            </a:r>
            <a:r>
              <a:rPr lang="en-US" altLang="zh-CN" dirty="0" smtClean="0">
                <a:ea typeface="宋体" pitchFamily="2" charset="-122"/>
              </a:rPr>
              <a:t> of land surface (e.g., soil texture, surface roughness, </a:t>
            </a:r>
            <a:r>
              <a:rPr lang="en-US" altLang="zh-CN" dirty="0" err="1" smtClean="0">
                <a:ea typeface="宋体" pitchFamily="2" charset="-122"/>
              </a:rPr>
              <a:t>albedo</a:t>
            </a:r>
            <a:r>
              <a:rPr lang="en-US" altLang="zh-CN" dirty="0" smtClean="0">
                <a:ea typeface="宋体" pitchFamily="2" charset="-122"/>
              </a:rPr>
              <a:t>, emissivity, vegetation type, cover extent, leaf area index, and seasonality)</a:t>
            </a:r>
          </a:p>
        </p:txBody>
      </p:sp>
      <p:sp>
        <p:nvSpPr>
          <p:cNvPr id="11269" name="Rectangle 4"/>
          <p:cNvSpPr>
            <a:spLocks noChangeArrowheads="1"/>
          </p:cNvSpPr>
          <p:nvPr/>
        </p:nvSpPr>
        <p:spPr bwMode="auto">
          <a:xfrm>
            <a:off x="382587" y="137196"/>
            <a:ext cx="8761413" cy="523212"/>
          </a:xfrm>
          <a:prstGeom prst="rect">
            <a:avLst/>
          </a:prstGeom>
          <a:noFill/>
          <a:ln w="9525">
            <a:noFill/>
            <a:miter lim="800000"/>
            <a:headEnd/>
            <a:tailEnd/>
          </a:ln>
        </p:spPr>
        <p:txBody>
          <a:bodyPr lIns="91430" tIns="45716" rIns="91430" bIns="45716">
            <a:spAutoFit/>
          </a:bodyPr>
          <a:lstStyle/>
          <a:p>
            <a:pPr algn="ctr" eaLnBrk="1" hangingPunct="1">
              <a:lnSpc>
                <a:spcPct val="120000"/>
              </a:lnSpc>
            </a:pPr>
            <a:r>
              <a:rPr lang="en-US" sz="2400" dirty="0" smtClean="0">
                <a:latin typeface="Gill Sans MT"/>
              </a:rPr>
              <a:t>The role of </a:t>
            </a:r>
            <a:r>
              <a:rPr lang="en-US" sz="2400" dirty="0">
                <a:latin typeface="Gill Sans MT"/>
              </a:rPr>
              <a:t>a</a:t>
            </a:r>
            <a:r>
              <a:rPr lang="en-US" sz="2400" dirty="0" smtClean="0">
                <a:latin typeface="Gill Sans MT"/>
              </a:rPr>
              <a:t> </a:t>
            </a:r>
            <a:r>
              <a:rPr lang="en-US" sz="2400" dirty="0" smtClean="0">
                <a:latin typeface="Gill Sans MT"/>
              </a:rPr>
              <a:t>land model in an Earth System Model</a:t>
            </a:r>
            <a:endParaRPr lang="en-US" sz="2400" dirty="0">
              <a:latin typeface="Gill Sans MT"/>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Picture 5" descr="ScreenShot004"/>
          <p:cNvPicPr>
            <a:picLocks noChangeAspect="1" noChangeArrowheads="1"/>
          </p:cNvPicPr>
          <p:nvPr/>
        </p:nvPicPr>
        <p:blipFill>
          <a:blip r:embed="rId3" cstate="screen"/>
          <a:srcRect/>
          <a:stretch>
            <a:fillRect/>
          </a:stretch>
        </p:blipFill>
        <p:spPr bwMode="auto">
          <a:xfrm>
            <a:off x="0" y="0"/>
            <a:ext cx="9144000" cy="1219200"/>
          </a:xfrm>
          <a:prstGeom prst="rect">
            <a:avLst/>
          </a:prstGeom>
          <a:noFill/>
        </p:spPr>
      </p:pic>
      <p:cxnSp>
        <p:nvCxnSpPr>
          <p:cNvPr id="379" name="Straight Connector 378"/>
          <p:cNvCxnSpPr/>
          <p:nvPr/>
        </p:nvCxnSpPr>
        <p:spPr bwMode="auto">
          <a:xfrm rot="10800000" flipH="1" flipV="1">
            <a:off x="3147984" y="3480221"/>
            <a:ext cx="1019174" cy="1020990"/>
          </a:xfrm>
          <a:prstGeom prst="line">
            <a:avLst/>
          </a:prstGeom>
          <a:noFill/>
          <a:ln w="9525" cap="flat" cmpd="sng" algn="ctr">
            <a:noFill/>
            <a:prstDash val="solid"/>
            <a:round/>
            <a:headEnd type="none" w="med" len="med"/>
            <a:tailEnd type="none" w="med" len="med"/>
          </a:ln>
          <a:effectLst/>
        </p:spPr>
      </p:cxnSp>
      <p:grpSp>
        <p:nvGrpSpPr>
          <p:cNvPr id="3" name="Group 10"/>
          <p:cNvGrpSpPr>
            <a:grpSpLocks noChangeAspect="1"/>
          </p:cNvGrpSpPr>
          <p:nvPr/>
        </p:nvGrpSpPr>
        <p:grpSpPr bwMode="auto">
          <a:xfrm>
            <a:off x="3636501" y="2943022"/>
            <a:ext cx="781578" cy="1719083"/>
            <a:chOff x="3341" y="2285"/>
            <a:chExt cx="444" cy="584"/>
          </a:xfrm>
        </p:grpSpPr>
        <p:sp>
          <p:nvSpPr>
            <p:cNvPr id="339" name="Line 11"/>
            <p:cNvSpPr>
              <a:spLocks noChangeAspect="1" noChangeShapeType="1"/>
            </p:cNvSpPr>
            <p:nvPr/>
          </p:nvSpPr>
          <p:spPr bwMode="auto">
            <a:xfrm>
              <a:off x="3540" y="2712"/>
              <a:ext cx="0" cy="157"/>
            </a:xfrm>
            <a:prstGeom prst="line">
              <a:avLst/>
            </a:prstGeom>
            <a:noFill/>
            <a:ln w="25400">
              <a:solidFill>
                <a:srgbClr val="663300"/>
              </a:solidFill>
              <a:round/>
              <a:headEnd type="none" w="sm" len="sm"/>
              <a:tailEnd type="none" w="sm" len="sm"/>
            </a:ln>
          </p:spPr>
          <p:txBody>
            <a:bodyPr wrap="none" anchor="ctr"/>
            <a:lstStyle/>
            <a:p>
              <a:endParaRPr lang="en-US" sz="1200">
                <a:solidFill>
                  <a:srgbClr val="000000"/>
                </a:solidFill>
                <a:latin typeface="Arial"/>
              </a:endParaRPr>
            </a:p>
          </p:txBody>
        </p:sp>
        <p:sp>
          <p:nvSpPr>
            <p:cNvPr id="340" name="Freeform 12"/>
            <p:cNvSpPr>
              <a:spLocks noChangeAspect="1"/>
            </p:cNvSpPr>
            <p:nvPr/>
          </p:nvSpPr>
          <p:spPr bwMode="auto">
            <a:xfrm>
              <a:off x="3341" y="2285"/>
              <a:ext cx="444"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1200">
                <a:solidFill>
                  <a:srgbClr val="000000"/>
                </a:solidFill>
                <a:latin typeface="Arial"/>
              </a:endParaRPr>
            </a:p>
          </p:txBody>
        </p:sp>
      </p:grpSp>
      <p:pic>
        <p:nvPicPr>
          <p:cNvPr id="324" name="Picture 2" descr="LeaffulCol"/>
          <p:cNvPicPr>
            <a:picLocks noChangeAspect="1" noChangeArrowheads="1"/>
          </p:cNvPicPr>
          <p:nvPr/>
        </p:nvPicPr>
        <p:blipFill>
          <a:blip r:embed="rId4" cstate="screen"/>
          <a:srcRect/>
          <a:stretch>
            <a:fillRect/>
          </a:stretch>
        </p:blipFill>
        <p:spPr bwMode="auto">
          <a:xfrm>
            <a:off x="6348723" y="2358668"/>
            <a:ext cx="1733211" cy="3554376"/>
          </a:xfrm>
          <a:prstGeom prst="rect">
            <a:avLst/>
          </a:prstGeom>
          <a:noFill/>
          <a:ln w="9525">
            <a:noFill/>
            <a:miter lim="800000"/>
            <a:headEnd/>
            <a:tailEnd/>
          </a:ln>
        </p:spPr>
      </p:pic>
      <p:sp>
        <p:nvSpPr>
          <p:cNvPr id="2050" name="Line 2"/>
          <p:cNvSpPr>
            <a:spLocks noChangeAspect="1" noChangeShapeType="1"/>
          </p:cNvSpPr>
          <p:nvPr/>
        </p:nvSpPr>
        <p:spPr bwMode="auto">
          <a:xfrm>
            <a:off x="1526149" y="4678274"/>
            <a:ext cx="1588" cy="230052"/>
          </a:xfrm>
          <a:prstGeom prst="line">
            <a:avLst/>
          </a:prstGeom>
          <a:noFill/>
          <a:ln w="9525">
            <a:solidFill>
              <a:schemeClr val="tx1"/>
            </a:solidFill>
            <a:round/>
            <a:headEnd/>
            <a:tailEnd type="triangle" w="med" len="med"/>
          </a:ln>
        </p:spPr>
        <p:txBody>
          <a:bodyPr wrap="none" anchor="ctr"/>
          <a:lstStyle/>
          <a:p>
            <a:endParaRPr lang="en-US" sz="1200">
              <a:solidFill>
                <a:srgbClr val="000000"/>
              </a:solidFill>
              <a:latin typeface="Arial"/>
            </a:endParaRPr>
          </a:p>
        </p:txBody>
      </p:sp>
      <p:sp>
        <p:nvSpPr>
          <p:cNvPr id="2051" name="Line 3"/>
          <p:cNvSpPr>
            <a:spLocks noChangeAspect="1" noChangeShapeType="1"/>
          </p:cNvSpPr>
          <p:nvPr/>
        </p:nvSpPr>
        <p:spPr bwMode="auto">
          <a:xfrm>
            <a:off x="1669024" y="4802691"/>
            <a:ext cx="1588" cy="539918"/>
          </a:xfrm>
          <a:prstGeom prst="line">
            <a:avLst/>
          </a:prstGeom>
          <a:noFill/>
          <a:ln w="9525">
            <a:solidFill>
              <a:schemeClr val="tx1"/>
            </a:solidFill>
            <a:round/>
            <a:headEnd type="triangle" w="med" len="med"/>
            <a:tailEnd type="triangle" w="med" len="med"/>
          </a:ln>
        </p:spPr>
        <p:txBody>
          <a:bodyPr wrap="none" anchor="ctr"/>
          <a:lstStyle/>
          <a:p>
            <a:endParaRPr lang="en-US" sz="1200">
              <a:solidFill>
                <a:srgbClr val="000000"/>
              </a:solidFill>
              <a:latin typeface="Arial"/>
            </a:endParaRPr>
          </a:p>
        </p:txBody>
      </p:sp>
      <p:sp>
        <p:nvSpPr>
          <p:cNvPr id="2052" name="Rectangle 4"/>
          <p:cNvSpPr>
            <a:spLocks noChangeAspect="1" noChangeArrowheads="1"/>
          </p:cNvSpPr>
          <p:nvPr/>
        </p:nvSpPr>
        <p:spPr bwMode="auto">
          <a:xfrm>
            <a:off x="318062" y="4671233"/>
            <a:ext cx="2205037" cy="669029"/>
          </a:xfrm>
          <a:prstGeom prst="rect">
            <a:avLst/>
          </a:prstGeom>
          <a:gradFill flip="none" rotWithShape="1">
            <a:gsLst>
              <a:gs pos="0">
                <a:srgbClr val="996633">
                  <a:shade val="30000"/>
                  <a:satMod val="115000"/>
                </a:srgbClr>
              </a:gs>
              <a:gs pos="50000">
                <a:srgbClr val="996633">
                  <a:shade val="67500"/>
                  <a:satMod val="115000"/>
                </a:srgbClr>
              </a:gs>
              <a:gs pos="100000">
                <a:srgbClr val="996633">
                  <a:shade val="100000"/>
                  <a:satMod val="115000"/>
                </a:srgbClr>
              </a:gs>
            </a:gsLst>
            <a:lin ang="18900000" scaled="1"/>
            <a:tileRect/>
          </a:gradFill>
          <a:ln w="12700">
            <a:solidFill>
              <a:schemeClr val="tx2"/>
            </a:solidFill>
            <a:miter lim="800000"/>
            <a:headEnd/>
            <a:tailEnd/>
          </a:ln>
        </p:spPr>
        <p:txBody>
          <a:bodyPr wrap="none" anchor="ctr"/>
          <a:lstStyle/>
          <a:p>
            <a:endParaRPr lang="en-US" sz="1200">
              <a:solidFill>
                <a:srgbClr val="000000"/>
              </a:solidFill>
              <a:latin typeface="Arial"/>
            </a:endParaRPr>
          </a:p>
        </p:txBody>
      </p:sp>
      <p:grpSp>
        <p:nvGrpSpPr>
          <p:cNvPr id="4" name="Group 5690"/>
          <p:cNvGrpSpPr>
            <a:grpSpLocks/>
          </p:cNvGrpSpPr>
          <p:nvPr/>
        </p:nvGrpSpPr>
        <p:grpSpPr bwMode="auto">
          <a:xfrm>
            <a:off x="332350" y="4722877"/>
            <a:ext cx="2190750" cy="415502"/>
            <a:chOff x="1291243" y="2287522"/>
            <a:chExt cx="1782157" cy="281749"/>
          </a:xfrm>
        </p:grpSpPr>
        <p:sp>
          <p:nvSpPr>
            <p:cNvPr id="2368" name="Line 5"/>
            <p:cNvSpPr>
              <a:spLocks noChangeAspect="1" noChangeShapeType="1"/>
            </p:cNvSpPr>
            <p:nvPr/>
          </p:nvSpPr>
          <p:spPr bwMode="auto">
            <a:xfrm>
              <a:off x="1291243" y="2287522"/>
              <a:ext cx="559927" cy="0"/>
            </a:xfrm>
            <a:prstGeom prst="line">
              <a:avLst/>
            </a:prstGeom>
            <a:noFill/>
            <a:ln w="9525">
              <a:solidFill>
                <a:schemeClr val="tx1"/>
              </a:solidFill>
              <a:prstDash val="dash"/>
              <a:round/>
              <a:headEnd/>
              <a:tailEnd/>
            </a:ln>
          </p:spPr>
          <p:txBody>
            <a:bodyPr wrap="none" anchor="ctr"/>
            <a:lstStyle/>
            <a:p>
              <a:endParaRPr lang="en-US" sz="1200">
                <a:solidFill>
                  <a:srgbClr val="000000"/>
                </a:solidFill>
                <a:latin typeface="Arial"/>
              </a:endParaRPr>
            </a:p>
          </p:txBody>
        </p:sp>
        <p:sp>
          <p:nvSpPr>
            <p:cNvPr id="2369" name="Line 6"/>
            <p:cNvSpPr>
              <a:spLocks noChangeAspect="1" noChangeShapeType="1"/>
            </p:cNvSpPr>
            <p:nvPr/>
          </p:nvSpPr>
          <p:spPr bwMode="auto">
            <a:xfrm>
              <a:off x="1292224" y="2355785"/>
              <a:ext cx="561564" cy="0"/>
            </a:xfrm>
            <a:prstGeom prst="line">
              <a:avLst/>
            </a:prstGeom>
            <a:noFill/>
            <a:ln w="9525">
              <a:solidFill>
                <a:schemeClr val="tx1"/>
              </a:solidFill>
              <a:prstDash val="dash"/>
              <a:round/>
              <a:headEnd/>
              <a:tailEnd/>
            </a:ln>
          </p:spPr>
          <p:txBody>
            <a:bodyPr wrap="none" anchor="ctr"/>
            <a:lstStyle/>
            <a:p>
              <a:endParaRPr lang="en-US" sz="1200">
                <a:solidFill>
                  <a:srgbClr val="000000"/>
                </a:solidFill>
                <a:latin typeface="Arial"/>
              </a:endParaRPr>
            </a:p>
          </p:txBody>
        </p:sp>
        <p:sp>
          <p:nvSpPr>
            <p:cNvPr id="2370" name="Line 8"/>
            <p:cNvSpPr>
              <a:spLocks noChangeAspect="1" noChangeShapeType="1"/>
            </p:cNvSpPr>
            <p:nvPr/>
          </p:nvSpPr>
          <p:spPr bwMode="auto">
            <a:xfrm>
              <a:off x="1292226" y="2456112"/>
              <a:ext cx="553706" cy="0"/>
            </a:xfrm>
            <a:prstGeom prst="line">
              <a:avLst/>
            </a:prstGeom>
            <a:noFill/>
            <a:ln w="9525">
              <a:solidFill>
                <a:schemeClr val="tx1"/>
              </a:solidFill>
              <a:prstDash val="dash"/>
              <a:round/>
              <a:headEnd/>
              <a:tailEnd/>
            </a:ln>
          </p:spPr>
          <p:txBody>
            <a:bodyPr wrap="none" anchor="ctr"/>
            <a:lstStyle/>
            <a:p>
              <a:endParaRPr lang="en-US" sz="1200">
                <a:solidFill>
                  <a:srgbClr val="000000"/>
                </a:solidFill>
                <a:latin typeface="Arial"/>
              </a:endParaRPr>
            </a:p>
          </p:txBody>
        </p:sp>
        <p:sp>
          <p:nvSpPr>
            <p:cNvPr id="2371" name="Line 9"/>
            <p:cNvSpPr>
              <a:spLocks noChangeAspect="1" noChangeShapeType="1"/>
            </p:cNvSpPr>
            <p:nvPr/>
          </p:nvSpPr>
          <p:spPr bwMode="auto">
            <a:xfrm>
              <a:off x="1292225" y="2569271"/>
              <a:ext cx="1781175" cy="0"/>
            </a:xfrm>
            <a:prstGeom prst="line">
              <a:avLst/>
            </a:prstGeom>
            <a:noFill/>
            <a:ln w="9525">
              <a:solidFill>
                <a:schemeClr val="tx1"/>
              </a:solidFill>
              <a:prstDash val="dash"/>
              <a:round/>
              <a:headEnd/>
              <a:tailEnd/>
            </a:ln>
          </p:spPr>
          <p:txBody>
            <a:bodyPr wrap="none" anchor="ctr"/>
            <a:lstStyle/>
            <a:p>
              <a:endParaRPr lang="en-US" sz="1200">
                <a:solidFill>
                  <a:srgbClr val="000000"/>
                </a:solidFill>
                <a:latin typeface="Arial"/>
              </a:endParaRPr>
            </a:p>
          </p:txBody>
        </p:sp>
      </p:grpSp>
      <p:grpSp>
        <p:nvGrpSpPr>
          <p:cNvPr id="5" name="Group 10"/>
          <p:cNvGrpSpPr>
            <a:grpSpLocks noChangeAspect="1"/>
          </p:cNvGrpSpPr>
          <p:nvPr/>
        </p:nvGrpSpPr>
        <p:grpSpPr bwMode="auto">
          <a:xfrm>
            <a:off x="1527737" y="4185305"/>
            <a:ext cx="198437" cy="485927"/>
            <a:chOff x="3341" y="2314"/>
            <a:chExt cx="379" cy="555"/>
          </a:xfrm>
        </p:grpSpPr>
        <p:sp>
          <p:nvSpPr>
            <p:cNvPr id="2366" name="Line 11"/>
            <p:cNvSpPr>
              <a:spLocks noChangeAspect="1" noChangeShapeType="1"/>
            </p:cNvSpPr>
            <p:nvPr/>
          </p:nvSpPr>
          <p:spPr bwMode="auto">
            <a:xfrm>
              <a:off x="3540" y="2725"/>
              <a:ext cx="0" cy="144"/>
            </a:xfrm>
            <a:prstGeom prst="line">
              <a:avLst/>
            </a:prstGeom>
            <a:noFill/>
            <a:ln w="25400">
              <a:solidFill>
                <a:schemeClr val="tx1"/>
              </a:solidFill>
              <a:round/>
              <a:headEnd type="none" w="sm" len="sm"/>
              <a:tailEnd type="none" w="sm" len="sm"/>
            </a:ln>
          </p:spPr>
          <p:txBody>
            <a:bodyPr wrap="none" anchor="ctr"/>
            <a:lstStyle/>
            <a:p>
              <a:endParaRPr lang="en-US" sz="1200">
                <a:solidFill>
                  <a:srgbClr val="000000"/>
                </a:solidFill>
                <a:latin typeface="Arial"/>
              </a:endParaRPr>
            </a:p>
          </p:txBody>
        </p:sp>
        <p:sp>
          <p:nvSpPr>
            <p:cNvPr id="2367" name="Freeform 12"/>
            <p:cNvSpPr>
              <a:spLocks noChangeAspect="1"/>
            </p:cNvSpPr>
            <p:nvPr/>
          </p:nvSpPr>
          <p:spPr bwMode="auto">
            <a:xfrm>
              <a:off x="3341" y="2314"/>
              <a:ext cx="379"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1200">
                <a:solidFill>
                  <a:srgbClr val="000000"/>
                </a:solidFill>
                <a:latin typeface="Arial"/>
              </a:endParaRPr>
            </a:p>
          </p:txBody>
        </p:sp>
      </p:grpSp>
      <p:grpSp>
        <p:nvGrpSpPr>
          <p:cNvPr id="6" name="Group 13"/>
          <p:cNvGrpSpPr>
            <a:grpSpLocks noChangeAspect="1"/>
          </p:cNvGrpSpPr>
          <p:nvPr/>
        </p:nvGrpSpPr>
        <p:grpSpPr bwMode="auto">
          <a:xfrm>
            <a:off x="1170549" y="4295637"/>
            <a:ext cx="146050" cy="384985"/>
            <a:chOff x="3657" y="1317"/>
            <a:chExt cx="226" cy="401"/>
          </a:xfrm>
        </p:grpSpPr>
        <p:sp>
          <p:nvSpPr>
            <p:cNvPr id="2364" name="Line 14"/>
            <p:cNvSpPr>
              <a:spLocks noChangeAspect="1" noChangeShapeType="1"/>
            </p:cNvSpPr>
            <p:nvPr/>
          </p:nvSpPr>
          <p:spPr bwMode="auto">
            <a:xfrm>
              <a:off x="3779" y="1610"/>
              <a:ext cx="0" cy="108"/>
            </a:xfrm>
            <a:prstGeom prst="line">
              <a:avLst/>
            </a:prstGeom>
            <a:noFill/>
            <a:ln w="25400">
              <a:solidFill>
                <a:schemeClr val="tx1"/>
              </a:solidFill>
              <a:round/>
              <a:headEnd type="none" w="sm" len="sm"/>
              <a:tailEnd type="none" w="sm" len="sm"/>
            </a:ln>
          </p:spPr>
          <p:txBody>
            <a:bodyPr wrap="none" anchor="ctr"/>
            <a:lstStyle/>
            <a:p>
              <a:endParaRPr lang="en-US" sz="1200">
                <a:solidFill>
                  <a:srgbClr val="000000"/>
                </a:solidFill>
                <a:latin typeface="Arial"/>
              </a:endParaRPr>
            </a:p>
          </p:txBody>
        </p:sp>
        <p:sp>
          <p:nvSpPr>
            <p:cNvPr id="2365" name="Freeform 15"/>
            <p:cNvSpPr>
              <a:spLocks noChangeAspect="1"/>
            </p:cNvSpPr>
            <p:nvPr/>
          </p:nvSpPr>
          <p:spPr bwMode="auto">
            <a:xfrm>
              <a:off x="3657" y="1317"/>
              <a:ext cx="226" cy="294"/>
            </a:xfrm>
            <a:custGeom>
              <a:avLst/>
              <a:gdLst>
                <a:gd name="T0" fmla="*/ 171 w 301"/>
                <a:gd name="T1" fmla="*/ 23 h 392"/>
                <a:gd name="T2" fmla="*/ 158 w 301"/>
                <a:gd name="T3" fmla="*/ 18 h 392"/>
                <a:gd name="T4" fmla="*/ 137 w 301"/>
                <a:gd name="T5" fmla="*/ 5 h 392"/>
                <a:gd name="T6" fmla="*/ 126 w 301"/>
                <a:gd name="T7" fmla="*/ 2 h 392"/>
                <a:gd name="T8" fmla="*/ 114 w 301"/>
                <a:gd name="T9" fmla="*/ 0 h 392"/>
                <a:gd name="T10" fmla="*/ 102 w 301"/>
                <a:gd name="T11" fmla="*/ 2 h 392"/>
                <a:gd name="T12" fmla="*/ 97 w 301"/>
                <a:gd name="T13" fmla="*/ 8 h 392"/>
                <a:gd name="T14" fmla="*/ 86 w 301"/>
                <a:gd name="T15" fmla="*/ 15 h 392"/>
                <a:gd name="T16" fmla="*/ 74 w 301"/>
                <a:gd name="T17" fmla="*/ 19 h 392"/>
                <a:gd name="T18" fmla="*/ 68 w 301"/>
                <a:gd name="T19" fmla="*/ 18 h 392"/>
                <a:gd name="T20" fmla="*/ 58 w 301"/>
                <a:gd name="T21" fmla="*/ 22 h 392"/>
                <a:gd name="T22" fmla="*/ 47 w 301"/>
                <a:gd name="T23" fmla="*/ 28 h 392"/>
                <a:gd name="T24" fmla="*/ 37 w 301"/>
                <a:gd name="T25" fmla="*/ 35 h 392"/>
                <a:gd name="T26" fmla="*/ 38 w 301"/>
                <a:gd name="T27" fmla="*/ 46 h 392"/>
                <a:gd name="T28" fmla="*/ 34 w 301"/>
                <a:gd name="T29" fmla="*/ 52 h 392"/>
                <a:gd name="T30" fmla="*/ 29 w 301"/>
                <a:gd name="T31" fmla="*/ 61 h 392"/>
                <a:gd name="T32" fmla="*/ 26 w 301"/>
                <a:gd name="T33" fmla="*/ 76 h 392"/>
                <a:gd name="T34" fmla="*/ 18 w 301"/>
                <a:gd name="T35" fmla="*/ 88 h 392"/>
                <a:gd name="T36" fmla="*/ 10 w 301"/>
                <a:gd name="T37" fmla="*/ 97 h 392"/>
                <a:gd name="T38" fmla="*/ 4 w 301"/>
                <a:gd name="T39" fmla="*/ 107 h 392"/>
                <a:gd name="T40" fmla="*/ 2 w 301"/>
                <a:gd name="T41" fmla="*/ 118 h 392"/>
                <a:gd name="T42" fmla="*/ 2 w 301"/>
                <a:gd name="T43" fmla="*/ 130 h 392"/>
                <a:gd name="T44" fmla="*/ 5 w 301"/>
                <a:gd name="T45" fmla="*/ 142 h 392"/>
                <a:gd name="T46" fmla="*/ 8 w 301"/>
                <a:gd name="T47" fmla="*/ 154 h 392"/>
                <a:gd name="T48" fmla="*/ 8 w 301"/>
                <a:gd name="T49" fmla="*/ 165 h 392"/>
                <a:gd name="T50" fmla="*/ 4 w 301"/>
                <a:gd name="T51" fmla="*/ 176 h 392"/>
                <a:gd name="T52" fmla="*/ 0 w 301"/>
                <a:gd name="T53" fmla="*/ 189 h 392"/>
                <a:gd name="T54" fmla="*/ 6 w 301"/>
                <a:gd name="T55" fmla="*/ 200 h 392"/>
                <a:gd name="T56" fmla="*/ 13 w 301"/>
                <a:gd name="T57" fmla="*/ 206 h 392"/>
                <a:gd name="T58" fmla="*/ 16 w 301"/>
                <a:gd name="T59" fmla="*/ 217 h 392"/>
                <a:gd name="T60" fmla="*/ 14 w 301"/>
                <a:gd name="T61" fmla="*/ 232 h 392"/>
                <a:gd name="T62" fmla="*/ 26 w 301"/>
                <a:gd name="T63" fmla="*/ 245 h 392"/>
                <a:gd name="T64" fmla="*/ 36 w 301"/>
                <a:gd name="T65" fmla="*/ 253 h 392"/>
                <a:gd name="T66" fmla="*/ 47 w 301"/>
                <a:gd name="T67" fmla="*/ 260 h 392"/>
                <a:gd name="T68" fmla="*/ 59 w 301"/>
                <a:gd name="T69" fmla="*/ 269 h 392"/>
                <a:gd name="T70" fmla="*/ 72 w 301"/>
                <a:gd name="T71" fmla="*/ 271 h 392"/>
                <a:gd name="T72" fmla="*/ 83 w 301"/>
                <a:gd name="T73" fmla="*/ 277 h 392"/>
                <a:gd name="T74" fmla="*/ 87 w 301"/>
                <a:gd name="T75" fmla="*/ 290 h 392"/>
                <a:gd name="T76" fmla="*/ 104 w 301"/>
                <a:gd name="T77" fmla="*/ 293 h 392"/>
                <a:gd name="T78" fmla="*/ 126 w 301"/>
                <a:gd name="T79" fmla="*/ 290 h 392"/>
                <a:gd name="T80" fmla="*/ 146 w 301"/>
                <a:gd name="T81" fmla="*/ 286 h 392"/>
                <a:gd name="T82" fmla="*/ 152 w 301"/>
                <a:gd name="T83" fmla="*/ 290 h 392"/>
                <a:gd name="T84" fmla="*/ 158 w 301"/>
                <a:gd name="T85" fmla="*/ 280 h 392"/>
                <a:gd name="T86" fmla="*/ 170 w 301"/>
                <a:gd name="T87" fmla="*/ 270 h 392"/>
                <a:gd name="T88" fmla="*/ 188 w 301"/>
                <a:gd name="T89" fmla="*/ 264 h 392"/>
                <a:gd name="T90" fmla="*/ 198 w 301"/>
                <a:gd name="T91" fmla="*/ 242 h 392"/>
                <a:gd name="T92" fmla="*/ 206 w 301"/>
                <a:gd name="T93" fmla="*/ 220 h 392"/>
                <a:gd name="T94" fmla="*/ 212 w 301"/>
                <a:gd name="T95" fmla="*/ 203 h 392"/>
                <a:gd name="T96" fmla="*/ 212 w 301"/>
                <a:gd name="T97" fmla="*/ 194 h 392"/>
                <a:gd name="T98" fmla="*/ 218 w 301"/>
                <a:gd name="T99" fmla="*/ 181 h 392"/>
                <a:gd name="T100" fmla="*/ 224 w 301"/>
                <a:gd name="T101" fmla="*/ 165 h 392"/>
                <a:gd name="T102" fmla="*/ 224 w 301"/>
                <a:gd name="T103" fmla="*/ 148 h 392"/>
                <a:gd name="T104" fmla="*/ 224 w 301"/>
                <a:gd name="T105" fmla="*/ 113 h 392"/>
                <a:gd name="T106" fmla="*/ 218 w 301"/>
                <a:gd name="T107" fmla="*/ 96 h 392"/>
                <a:gd name="T108" fmla="*/ 210 w 301"/>
                <a:gd name="T109" fmla="*/ 91 h 392"/>
                <a:gd name="T110" fmla="*/ 209 w 301"/>
                <a:gd name="T111" fmla="*/ 86 h 392"/>
                <a:gd name="T112" fmla="*/ 204 w 301"/>
                <a:gd name="T113" fmla="*/ 74 h 392"/>
                <a:gd name="T114" fmla="*/ 200 w 301"/>
                <a:gd name="T115" fmla="*/ 62 h 392"/>
                <a:gd name="T116" fmla="*/ 198 w 301"/>
                <a:gd name="T117" fmla="*/ 50 h 392"/>
                <a:gd name="T118" fmla="*/ 189 w 301"/>
                <a:gd name="T119" fmla="*/ 50 h 392"/>
                <a:gd name="T120" fmla="*/ 183 w 301"/>
                <a:gd name="T121" fmla="*/ 40 h 392"/>
                <a:gd name="T122" fmla="*/ 181 w 301"/>
                <a:gd name="T123" fmla="*/ 27 h 392"/>
                <a:gd name="T124" fmla="*/ 177 w 301"/>
                <a:gd name="T125" fmla="*/ 20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1200">
                <a:solidFill>
                  <a:srgbClr val="000000"/>
                </a:solidFill>
                <a:latin typeface="Arial"/>
              </a:endParaRPr>
            </a:p>
          </p:txBody>
        </p:sp>
      </p:grpSp>
      <p:grpSp>
        <p:nvGrpSpPr>
          <p:cNvPr id="7" name="Group 19"/>
          <p:cNvGrpSpPr>
            <a:grpSpLocks noChangeAspect="1"/>
          </p:cNvGrpSpPr>
          <p:nvPr/>
        </p:nvGrpSpPr>
        <p:grpSpPr bwMode="auto">
          <a:xfrm>
            <a:off x="1851587" y="4279204"/>
            <a:ext cx="182562" cy="396723"/>
            <a:chOff x="3341" y="2314"/>
            <a:chExt cx="379" cy="555"/>
          </a:xfrm>
        </p:grpSpPr>
        <p:sp>
          <p:nvSpPr>
            <p:cNvPr id="2362" name="Line 20"/>
            <p:cNvSpPr>
              <a:spLocks noChangeAspect="1" noChangeShapeType="1"/>
            </p:cNvSpPr>
            <p:nvPr/>
          </p:nvSpPr>
          <p:spPr bwMode="auto">
            <a:xfrm>
              <a:off x="3540" y="2725"/>
              <a:ext cx="0" cy="144"/>
            </a:xfrm>
            <a:prstGeom prst="line">
              <a:avLst/>
            </a:prstGeom>
            <a:noFill/>
            <a:ln w="25400">
              <a:solidFill>
                <a:schemeClr val="tx1"/>
              </a:solidFill>
              <a:round/>
              <a:headEnd type="none" w="sm" len="sm"/>
              <a:tailEnd type="none" w="sm" len="sm"/>
            </a:ln>
          </p:spPr>
          <p:txBody>
            <a:bodyPr wrap="none" anchor="ctr"/>
            <a:lstStyle/>
            <a:p>
              <a:endParaRPr lang="en-US" sz="1200">
                <a:solidFill>
                  <a:srgbClr val="000000"/>
                </a:solidFill>
                <a:latin typeface="Arial"/>
              </a:endParaRPr>
            </a:p>
          </p:txBody>
        </p:sp>
        <p:sp>
          <p:nvSpPr>
            <p:cNvPr id="2363" name="Freeform 21"/>
            <p:cNvSpPr>
              <a:spLocks noChangeAspect="1"/>
            </p:cNvSpPr>
            <p:nvPr/>
          </p:nvSpPr>
          <p:spPr bwMode="auto">
            <a:xfrm>
              <a:off x="3341" y="2314"/>
              <a:ext cx="379"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1200">
                <a:solidFill>
                  <a:srgbClr val="000000"/>
                </a:solidFill>
                <a:latin typeface="Arial"/>
              </a:endParaRPr>
            </a:p>
          </p:txBody>
        </p:sp>
      </p:grpSp>
      <p:grpSp>
        <p:nvGrpSpPr>
          <p:cNvPr id="8" name="Group 22"/>
          <p:cNvGrpSpPr>
            <a:grpSpLocks noChangeAspect="1"/>
          </p:cNvGrpSpPr>
          <p:nvPr/>
        </p:nvGrpSpPr>
        <p:grpSpPr bwMode="auto">
          <a:xfrm>
            <a:off x="1322949" y="3969338"/>
            <a:ext cx="207963" cy="711285"/>
            <a:chOff x="3657" y="1317"/>
            <a:chExt cx="226" cy="401"/>
          </a:xfrm>
        </p:grpSpPr>
        <p:sp>
          <p:nvSpPr>
            <p:cNvPr id="2360" name="Line 23"/>
            <p:cNvSpPr>
              <a:spLocks noChangeAspect="1" noChangeShapeType="1"/>
            </p:cNvSpPr>
            <p:nvPr/>
          </p:nvSpPr>
          <p:spPr bwMode="auto">
            <a:xfrm>
              <a:off x="3779" y="1610"/>
              <a:ext cx="0" cy="108"/>
            </a:xfrm>
            <a:prstGeom prst="line">
              <a:avLst/>
            </a:prstGeom>
            <a:noFill/>
            <a:ln w="25400">
              <a:solidFill>
                <a:schemeClr val="tx1"/>
              </a:solidFill>
              <a:round/>
              <a:headEnd type="none" w="sm" len="sm"/>
              <a:tailEnd type="none" w="sm" len="sm"/>
            </a:ln>
          </p:spPr>
          <p:txBody>
            <a:bodyPr wrap="none" anchor="ctr"/>
            <a:lstStyle/>
            <a:p>
              <a:endParaRPr lang="en-US" sz="1200">
                <a:solidFill>
                  <a:srgbClr val="000000"/>
                </a:solidFill>
                <a:latin typeface="Arial"/>
              </a:endParaRPr>
            </a:p>
          </p:txBody>
        </p:sp>
        <p:sp>
          <p:nvSpPr>
            <p:cNvPr id="2361" name="Freeform 24"/>
            <p:cNvSpPr>
              <a:spLocks noChangeAspect="1"/>
            </p:cNvSpPr>
            <p:nvPr/>
          </p:nvSpPr>
          <p:spPr bwMode="auto">
            <a:xfrm>
              <a:off x="3657" y="1317"/>
              <a:ext cx="226" cy="294"/>
            </a:xfrm>
            <a:custGeom>
              <a:avLst/>
              <a:gdLst>
                <a:gd name="T0" fmla="*/ 171 w 301"/>
                <a:gd name="T1" fmla="*/ 23 h 392"/>
                <a:gd name="T2" fmla="*/ 158 w 301"/>
                <a:gd name="T3" fmla="*/ 18 h 392"/>
                <a:gd name="T4" fmla="*/ 137 w 301"/>
                <a:gd name="T5" fmla="*/ 5 h 392"/>
                <a:gd name="T6" fmla="*/ 126 w 301"/>
                <a:gd name="T7" fmla="*/ 2 h 392"/>
                <a:gd name="T8" fmla="*/ 114 w 301"/>
                <a:gd name="T9" fmla="*/ 0 h 392"/>
                <a:gd name="T10" fmla="*/ 102 w 301"/>
                <a:gd name="T11" fmla="*/ 2 h 392"/>
                <a:gd name="T12" fmla="*/ 97 w 301"/>
                <a:gd name="T13" fmla="*/ 8 h 392"/>
                <a:gd name="T14" fmla="*/ 86 w 301"/>
                <a:gd name="T15" fmla="*/ 15 h 392"/>
                <a:gd name="T16" fmla="*/ 74 w 301"/>
                <a:gd name="T17" fmla="*/ 19 h 392"/>
                <a:gd name="T18" fmla="*/ 68 w 301"/>
                <a:gd name="T19" fmla="*/ 18 h 392"/>
                <a:gd name="T20" fmla="*/ 58 w 301"/>
                <a:gd name="T21" fmla="*/ 22 h 392"/>
                <a:gd name="T22" fmla="*/ 47 w 301"/>
                <a:gd name="T23" fmla="*/ 28 h 392"/>
                <a:gd name="T24" fmla="*/ 37 w 301"/>
                <a:gd name="T25" fmla="*/ 35 h 392"/>
                <a:gd name="T26" fmla="*/ 38 w 301"/>
                <a:gd name="T27" fmla="*/ 46 h 392"/>
                <a:gd name="T28" fmla="*/ 34 w 301"/>
                <a:gd name="T29" fmla="*/ 52 h 392"/>
                <a:gd name="T30" fmla="*/ 29 w 301"/>
                <a:gd name="T31" fmla="*/ 61 h 392"/>
                <a:gd name="T32" fmla="*/ 26 w 301"/>
                <a:gd name="T33" fmla="*/ 76 h 392"/>
                <a:gd name="T34" fmla="*/ 18 w 301"/>
                <a:gd name="T35" fmla="*/ 88 h 392"/>
                <a:gd name="T36" fmla="*/ 10 w 301"/>
                <a:gd name="T37" fmla="*/ 97 h 392"/>
                <a:gd name="T38" fmla="*/ 4 w 301"/>
                <a:gd name="T39" fmla="*/ 107 h 392"/>
                <a:gd name="T40" fmla="*/ 2 w 301"/>
                <a:gd name="T41" fmla="*/ 118 h 392"/>
                <a:gd name="T42" fmla="*/ 2 w 301"/>
                <a:gd name="T43" fmla="*/ 130 h 392"/>
                <a:gd name="T44" fmla="*/ 5 w 301"/>
                <a:gd name="T45" fmla="*/ 142 h 392"/>
                <a:gd name="T46" fmla="*/ 8 w 301"/>
                <a:gd name="T47" fmla="*/ 154 h 392"/>
                <a:gd name="T48" fmla="*/ 8 w 301"/>
                <a:gd name="T49" fmla="*/ 165 h 392"/>
                <a:gd name="T50" fmla="*/ 4 w 301"/>
                <a:gd name="T51" fmla="*/ 176 h 392"/>
                <a:gd name="T52" fmla="*/ 0 w 301"/>
                <a:gd name="T53" fmla="*/ 189 h 392"/>
                <a:gd name="T54" fmla="*/ 6 w 301"/>
                <a:gd name="T55" fmla="*/ 200 h 392"/>
                <a:gd name="T56" fmla="*/ 13 w 301"/>
                <a:gd name="T57" fmla="*/ 206 h 392"/>
                <a:gd name="T58" fmla="*/ 16 w 301"/>
                <a:gd name="T59" fmla="*/ 217 h 392"/>
                <a:gd name="T60" fmla="*/ 14 w 301"/>
                <a:gd name="T61" fmla="*/ 232 h 392"/>
                <a:gd name="T62" fmla="*/ 26 w 301"/>
                <a:gd name="T63" fmla="*/ 245 h 392"/>
                <a:gd name="T64" fmla="*/ 36 w 301"/>
                <a:gd name="T65" fmla="*/ 253 h 392"/>
                <a:gd name="T66" fmla="*/ 47 w 301"/>
                <a:gd name="T67" fmla="*/ 260 h 392"/>
                <a:gd name="T68" fmla="*/ 59 w 301"/>
                <a:gd name="T69" fmla="*/ 269 h 392"/>
                <a:gd name="T70" fmla="*/ 72 w 301"/>
                <a:gd name="T71" fmla="*/ 271 h 392"/>
                <a:gd name="T72" fmla="*/ 83 w 301"/>
                <a:gd name="T73" fmla="*/ 277 h 392"/>
                <a:gd name="T74" fmla="*/ 87 w 301"/>
                <a:gd name="T75" fmla="*/ 290 h 392"/>
                <a:gd name="T76" fmla="*/ 104 w 301"/>
                <a:gd name="T77" fmla="*/ 293 h 392"/>
                <a:gd name="T78" fmla="*/ 126 w 301"/>
                <a:gd name="T79" fmla="*/ 290 h 392"/>
                <a:gd name="T80" fmla="*/ 146 w 301"/>
                <a:gd name="T81" fmla="*/ 286 h 392"/>
                <a:gd name="T82" fmla="*/ 152 w 301"/>
                <a:gd name="T83" fmla="*/ 290 h 392"/>
                <a:gd name="T84" fmla="*/ 158 w 301"/>
                <a:gd name="T85" fmla="*/ 280 h 392"/>
                <a:gd name="T86" fmla="*/ 170 w 301"/>
                <a:gd name="T87" fmla="*/ 270 h 392"/>
                <a:gd name="T88" fmla="*/ 188 w 301"/>
                <a:gd name="T89" fmla="*/ 264 h 392"/>
                <a:gd name="T90" fmla="*/ 198 w 301"/>
                <a:gd name="T91" fmla="*/ 242 h 392"/>
                <a:gd name="T92" fmla="*/ 206 w 301"/>
                <a:gd name="T93" fmla="*/ 220 h 392"/>
                <a:gd name="T94" fmla="*/ 212 w 301"/>
                <a:gd name="T95" fmla="*/ 203 h 392"/>
                <a:gd name="T96" fmla="*/ 212 w 301"/>
                <a:gd name="T97" fmla="*/ 194 h 392"/>
                <a:gd name="T98" fmla="*/ 218 w 301"/>
                <a:gd name="T99" fmla="*/ 181 h 392"/>
                <a:gd name="T100" fmla="*/ 224 w 301"/>
                <a:gd name="T101" fmla="*/ 165 h 392"/>
                <a:gd name="T102" fmla="*/ 224 w 301"/>
                <a:gd name="T103" fmla="*/ 148 h 392"/>
                <a:gd name="T104" fmla="*/ 224 w 301"/>
                <a:gd name="T105" fmla="*/ 113 h 392"/>
                <a:gd name="T106" fmla="*/ 218 w 301"/>
                <a:gd name="T107" fmla="*/ 96 h 392"/>
                <a:gd name="T108" fmla="*/ 210 w 301"/>
                <a:gd name="T109" fmla="*/ 91 h 392"/>
                <a:gd name="T110" fmla="*/ 209 w 301"/>
                <a:gd name="T111" fmla="*/ 86 h 392"/>
                <a:gd name="T112" fmla="*/ 204 w 301"/>
                <a:gd name="T113" fmla="*/ 74 h 392"/>
                <a:gd name="T114" fmla="*/ 200 w 301"/>
                <a:gd name="T115" fmla="*/ 62 h 392"/>
                <a:gd name="T116" fmla="*/ 198 w 301"/>
                <a:gd name="T117" fmla="*/ 50 h 392"/>
                <a:gd name="T118" fmla="*/ 189 w 301"/>
                <a:gd name="T119" fmla="*/ 50 h 392"/>
                <a:gd name="T120" fmla="*/ 183 w 301"/>
                <a:gd name="T121" fmla="*/ 40 h 392"/>
                <a:gd name="T122" fmla="*/ 181 w 301"/>
                <a:gd name="T123" fmla="*/ 27 h 392"/>
                <a:gd name="T124" fmla="*/ 177 w 301"/>
                <a:gd name="T125" fmla="*/ 20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1200">
                <a:solidFill>
                  <a:srgbClr val="000000"/>
                </a:solidFill>
                <a:latin typeface="Arial"/>
              </a:endParaRPr>
            </a:p>
          </p:txBody>
        </p:sp>
      </p:grpSp>
      <p:grpSp>
        <p:nvGrpSpPr>
          <p:cNvPr id="9" name="Group 28"/>
          <p:cNvGrpSpPr>
            <a:grpSpLocks noChangeAspect="1"/>
          </p:cNvGrpSpPr>
          <p:nvPr/>
        </p:nvGrpSpPr>
        <p:grpSpPr bwMode="auto">
          <a:xfrm>
            <a:off x="2150037" y="4159484"/>
            <a:ext cx="147637" cy="523485"/>
            <a:chOff x="3341" y="2314"/>
            <a:chExt cx="379" cy="555"/>
          </a:xfrm>
        </p:grpSpPr>
        <p:sp>
          <p:nvSpPr>
            <p:cNvPr id="2356" name="Line 29"/>
            <p:cNvSpPr>
              <a:spLocks noChangeAspect="1" noChangeShapeType="1"/>
            </p:cNvSpPr>
            <p:nvPr/>
          </p:nvSpPr>
          <p:spPr bwMode="auto">
            <a:xfrm>
              <a:off x="3540" y="2725"/>
              <a:ext cx="0" cy="144"/>
            </a:xfrm>
            <a:prstGeom prst="line">
              <a:avLst/>
            </a:prstGeom>
            <a:noFill/>
            <a:ln w="25400">
              <a:solidFill>
                <a:schemeClr val="tx1"/>
              </a:solidFill>
              <a:round/>
              <a:headEnd type="none" w="sm" len="sm"/>
              <a:tailEnd type="none" w="sm" len="sm"/>
            </a:ln>
          </p:spPr>
          <p:txBody>
            <a:bodyPr wrap="none" anchor="ctr"/>
            <a:lstStyle/>
            <a:p>
              <a:endParaRPr lang="en-US" sz="1200">
                <a:solidFill>
                  <a:srgbClr val="000000"/>
                </a:solidFill>
                <a:latin typeface="Arial"/>
              </a:endParaRPr>
            </a:p>
          </p:txBody>
        </p:sp>
        <p:sp>
          <p:nvSpPr>
            <p:cNvPr id="2357" name="Freeform 30"/>
            <p:cNvSpPr>
              <a:spLocks noChangeAspect="1"/>
            </p:cNvSpPr>
            <p:nvPr/>
          </p:nvSpPr>
          <p:spPr bwMode="auto">
            <a:xfrm>
              <a:off x="3341" y="2314"/>
              <a:ext cx="379"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1200">
                <a:solidFill>
                  <a:srgbClr val="000000"/>
                </a:solidFill>
                <a:latin typeface="Arial"/>
              </a:endParaRPr>
            </a:p>
          </p:txBody>
        </p:sp>
      </p:grpSp>
      <p:sp>
        <p:nvSpPr>
          <p:cNvPr id="2060" name="Rectangle 34"/>
          <p:cNvSpPr>
            <a:spLocks noChangeAspect="1" noChangeArrowheads="1"/>
          </p:cNvSpPr>
          <p:nvPr/>
        </p:nvSpPr>
        <p:spPr bwMode="auto">
          <a:xfrm rot="3452266">
            <a:off x="-93927" y="2319622"/>
            <a:ext cx="894075" cy="443069"/>
          </a:xfrm>
          <a:prstGeom prst="rect">
            <a:avLst/>
          </a:prstGeom>
          <a:noFill/>
          <a:ln w="9525">
            <a:noFill/>
            <a:miter lim="800000"/>
            <a:headEnd/>
            <a:tailEnd/>
          </a:ln>
        </p:spPr>
        <p:txBody>
          <a:bodyPr wrap="none" lIns="73025" tIns="36512" rIns="73025" bIns="36512">
            <a:spAutoFit/>
          </a:bodyPr>
          <a:lstStyle/>
          <a:p>
            <a:pPr algn="ctr" defTabSz="585788"/>
            <a:r>
              <a:rPr lang="en-US" sz="1200" dirty="0">
                <a:solidFill>
                  <a:srgbClr val="000000"/>
                </a:solidFill>
                <a:latin typeface="Gill Sans MT"/>
              </a:rPr>
              <a:t>Direct solar</a:t>
            </a:r>
          </a:p>
          <a:p>
            <a:pPr algn="ctr" defTabSz="585788"/>
            <a:r>
              <a:rPr lang="en-US" sz="1200" dirty="0">
                <a:solidFill>
                  <a:srgbClr val="000000"/>
                </a:solidFill>
                <a:latin typeface="Gill Sans MT"/>
              </a:rPr>
              <a:t> </a:t>
            </a:r>
          </a:p>
        </p:txBody>
      </p:sp>
      <p:sp>
        <p:nvSpPr>
          <p:cNvPr id="2061" name="Rectangle 35"/>
          <p:cNvSpPr>
            <a:spLocks noChangeAspect="1" noChangeArrowheads="1"/>
          </p:cNvSpPr>
          <p:nvPr/>
        </p:nvSpPr>
        <p:spPr bwMode="auto">
          <a:xfrm>
            <a:off x="187653" y="3332192"/>
            <a:ext cx="799698" cy="462307"/>
          </a:xfrm>
          <a:prstGeom prst="rect">
            <a:avLst/>
          </a:prstGeom>
          <a:noFill/>
          <a:ln w="9525">
            <a:noFill/>
            <a:miter lim="800000"/>
            <a:headEnd/>
            <a:tailEnd/>
          </a:ln>
        </p:spPr>
        <p:txBody>
          <a:bodyPr wrap="none" lIns="92075" tIns="46038" rIns="92075" bIns="46038">
            <a:spAutoFit/>
          </a:bodyPr>
          <a:lstStyle/>
          <a:p>
            <a:pPr algn="ctr"/>
            <a:r>
              <a:rPr lang="en-US" sz="1200" dirty="0">
                <a:solidFill>
                  <a:srgbClr val="000000"/>
                </a:solidFill>
                <a:latin typeface="Gill Sans MT"/>
              </a:rPr>
              <a:t>Absorbed </a:t>
            </a:r>
          </a:p>
          <a:p>
            <a:pPr algn="ctr"/>
            <a:r>
              <a:rPr lang="en-US" sz="1200" dirty="0">
                <a:solidFill>
                  <a:srgbClr val="000000"/>
                </a:solidFill>
                <a:latin typeface="Gill Sans MT"/>
              </a:rPr>
              <a:t>solar</a:t>
            </a:r>
          </a:p>
        </p:txBody>
      </p:sp>
      <p:sp>
        <p:nvSpPr>
          <p:cNvPr id="2062" name="Line 36"/>
          <p:cNvSpPr>
            <a:spLocks noChangeAspect="1" noChangeShapeType="1"/>
          </p:cNvSpPr>
          <p:nvPr/>
        </p:nvSpPr>
        <p:spPr bwMode="auto">
          <a:xfrm>
            <a:off x="711418" y="2596161"/>
            <a:ext cx="231719" cy="375595"/>
          </a:xfrm>
          <a:prstGeom prst="line">
            <a:avLst/>
          </a:prstGeom>
          <a:noFill/>
          <a:ln w="28575">
            <a:solidFill>
              <a:srgbClr val="CC6600"/>
            </a:solidFill>
            <a:round/>
            <a:headEnd type="none" w="sm" len="sm"/>
            <a:tailEnd type="triangle" w="med" len="med"/>
          </a:ln>
        </p:spPr>
        <p:txBody>
          <a:bodyPr wrap="none" anchor="ctr"/>
          <a:lstStyle/>
          <a:p>
            <a:endParaRPr lang="en-US" sz="1200">
              <a:solidFill>
                <a:srgbClr val="000000"/>
              </a:solidFill>
              <a:latin typeface="Arial"/>
            </a:endParaRPr>
          </a:p>
        </p:txBody>
      </p:sp>
      <p:grpSp>
        <p:nvGrpSpPr>
          <p:cNvPr id="10" name="Group 40"/>
          <p:cNvGrpSpPr>
            <a:grpSpLocks/>
          </p:cNvGrpSpPr>
          <p:nvPr/>
        </p:nvGrpSpPr>
        <p:grpSpPr bwMode="auto">
          <a:xfrm>
            <a:off x="1329299" y="2473999"/>
            <a:ext cx="1588" cy="1274676"/>
            <a:chOff x="2868" y="507"/>
            <a:chExt cx="1" cy="543"/>
          </a:xfrm>
        </p:grpSpPr>
        <p:sp>
          <p:nvSpPr>
            <p:cNvPr id="2354" name="Line 41"/>
            <p:cNvSpPr>
              <a:spLocks noChangeAspect="1" noChangeShapeType="1"/>
            </p:cNvSpPr>
            <p:nvPr/>
          </p:nvSpPr>
          <p:spPr bwMode="auto">
            <a:xfrm>
              <a:off x="2868" y="507"/>
              <a:ext cx="0" cy="195"/>
            </a:xfrm>
            <a:prstGeom prst="line">
              <a:avLst/>
            </a:prstGeom>
            <a:noFill/>
            <a:ln w="28575">
              <a:solidFill>
                <a:srgbClr val="C00000"/>
              </a:solidFill>
              <a:round/>
              <a:headEnd type="none" w="sm" len="sm"/>
              <a:tailEnd type="triangle" w="med" len="med"/>
            </a:ln>
          </p:spPr>
          <p:txBody>
            <a:bodyPr wrap="none" anchor="ctr"/>
            <a:lstStyle/>
            <a:p>
              <a:endParaRPr lang="en-US" sz="1200">
                <a:solidFill>
                  <a:srgbClr val="000000"/>
                </a:solidFill>
                <a:latin typeface="Arial"/>
              </a:endParaRPr>
            </a:p>
          </p:txBody>
        </p:sp>
        <p:sp>
          <p:nvSpPr>
            <p:cNvPr id="2355" name="Line 42"/>
            <p:cNvSpPr>
              <a:spLocks noChangeAspect="1" noChangeShapeType="1"/>
            </p:cNvSpPr>
            <p:nvPr/>
          </p:nvSpPr>
          <p:spPr bwMode="auto">
            <a:xfrm flipV="1">
              <a:off x="2869" y="890"/>
              <a:ext cx="0" cy="160"/>
            </a:xfrm>
            <a:prstGeom prst="line">
              <a:avLst/>
            </a:prstGeom>
            <a:noFill/>
            <a:ln w="28575">
              <a:solidFill>
                <a:srgbClr val="C00000"/>
              </a:solidFill>
              <a:round/>
              <a:headEnd type="none" w="sm" len="sm"/>
              <a:tailEnd type="triangle" w="med" len="med"/>
            </a:ln>
          </p:spPr>
          <p:txBody>
            <a:bodyPr wrap="none" anchor="ctr"/>
            <a:lstStyle/>
            <a:p>
              <a:endParaRPr lang="en-US" sz="1200">
                <a:solidFill>
                  <a:srgbClr val="000000"/>
                </a:solidFill>
                <a:latin typeface="Arial"/>
              </a:endParaRPr>
            </a:p>
          </p:txBody>
        </p:sp>
      </p:grpSp>
      <p:sp>
        <p:nvSpPr>
          <p:cNvPr id="2066" name="Rectangle 44"/>
          <p:cNvSpPr>
            <a:spLocks noChangeAspect="1" noChangeArrowheads="1"/>
          </p:cNvSpPr>
          <p:nvPr/>
        </p:nvSpPr>
        <p:spPr bwMode="auto">
          <a:xfrm rot="16200000">
            <a:off x="321200" y="2104276"/>
            <a:ext cx="1273257" cy="258403"/>
          </a:xfrm>
          <a:prstGeom prst="rect">
            <a:avLst/>
          </a:prstGeom>
          <a:noFill/>
          <a:ln w="9525">
            <a:noFill/>
            <a:miter lim="800000"/>
            <a:headEnd/>
            <a:tailEnd/>
          </a:ln>
        </p:spPr>
        <p:txBody>
          <a:bodyPr wrap="square" lIns="73025" tIns="36512" rIns="73025" bIns="36512">
            <a:spAutoFit/>
          </a:bodyPr>
          <a:lstStyle/>
          <a:p>
            <a:pPr algn="ctr" defTabSz="585788"/>
            <a:r>
              <a:rPr lang="en-US" sz="1200" dirty="0">
                <a:solidFill>
                  <a:srgbClr val="000000"/>
                </a:solidFill>
                <a:latin typeface="Gill Sans MT"/>
              </a:rPr>
              <a:t>Diffuse solar</a:t>
            </a:r>
          </a:p>
        </p:txBody>
      </p:sp>
      <p:sp>
        <p:nvSpPr>
          <p:cNvPr id="2067" name="Rectangle 45"/>
          <p:cNvSpPr>
            <a:spLocks noChangeAspect="1" noChangeArrowheads="1"/>
          </p:cNvSpPr>
          <p:nvPr/>
        </p:nvSpPr>
        <p:spPr bwMode="auto">
          <a:xfrm rot="16200000">
            <a:off x="1091068" y="2299415"/>
            <a:ext cx="959072" cy="443069"/>
          </a:xfrm>
          <a:prstGeom prst="rect">
            <a:avLst/>
          </a:prstGeom>
          <a:noFill/>
          <a:ln w="9525">
            <a:noFill/>
            <a:miter lim="800000"/>
            <a:headEnd/>
            <a:tailEnd/>
          </a:ln>
        </p:spPr>
        <p:txBody>
          <a:bodyPr wrap="none" lIns="73025" tIns="36512" rIns="73025" bIns="36512">
            <a:spAutoFit/>
          </a:bodyPr>
          <a:lstStyle/>
          <a:p>
            <a:pPr algn="ctr" defTabSz="585788"/>
            <a:r>
              <a:rPr lang="en-US" sz="1200" dirty="0">
                <a:solidFill>
                  <a:srgbClr val="000000"/>
                </a:solidFill>
                <a:latin typeface="Gill Sans MT"/>
              </a:rPr>
              <a:t>Downwelling</a:t>
            </a:r>
          </a:p>
          <a:p>
            <a:pPr algn="ctr" defTabSz="585788"/>
            <a:r>
              <a:rPr lang="en-US" sz="1200" dirty="0" err="1">
                <a:solidFill>
                  <a:srgbClr val="000000"/>
                </a:solidFill>
                <a:latin typeface="Gill Sans MT"/>
              </a:rPr>
              <a:t>longwave</a:t>
            </a:r>
            <a:r>
              <a:rPr lang="en-US" sz="1200" dirty="0">
                <a:solidFill>
                  <a:srgbClr val="000000"/>
                </a:solidFill>
                <a:latin typeface="Gill Sans MT"/>
              </a:rPr>
              <a:t> </a:t>
            </a:r>
          </a:p>
        </p:txBody>
      </p:sp>
      <p:sp>
        <p:nvSpPr>
          <p:cNvPr id="2068" name="Rectangle 46"/>
          <p:cNvSpPr>
            <a:spLocks noChangeAspect="1" noChangeArrowheads="1"/>
          </p:cNvSpPr>
          <p:nvPr/>
        </p:nvSpPr>
        <p:spPr bwMode="auto">
          <a:xfrm>
            <a:off x="188203" y="3051477"/>
            <a:ext cx="1083630" cy="258403"/>
          </a:xfrm>
          <a:prstGeom prst="rect">
            <a:avLst/>
          </a:prstGeom>
          <a:noFill/>
          <a:ln w="9525">
            <a:noFill/>
            <a:miter lim="800000"/>
            <a:headEnd/>
            <a:tailEnd/>
          </a:ln>
        </p:spPr>
        <p:txBody>
          <a:bodyPr wrap="none" lIns="73025" tIns="36512" rIns="73025" bIns="36512">
            <a:spAutoFit/>
          </a:bodyPr>
          <a:lstStyle/>
          <a:p>
            <a:pPr algn="ctr" defTabSz="585788"/>
            <a:r>
              <a:rPr lang="en-US" sz="1200" dirty="0">
                <a:solidFill>
                  <a:srgbClr val="000000"/>
                </a:solidFill>
                <a:latin typeface="Gill Sans MT"/>
              </a:rPr>
              <a:t>Reflected solar </a:t>
            </a:r>
          </a:p>
        </p:txBody>
      </p:sp>
      <p:sp>
        <p:nvSpPr>
          <p:cNvPr id="2069" name="Rectangle 47"/>
          <p:cNvSpPr>
            <a:spLocks noChangeAspect="1" noChangeArrowheads="1"/>
          </p:cNvSpPr>
          <p:nvPr/>
        </p:nvSpPr>
        <p:spPr bwMode="auto">
          <a:xfrm rot="16200000">
            <a:off x="1176814" y="3332302"/>
            <a:ext cx="717720" cy="443069"/>
          </a:xfrm>
          <a:prstGeom prst="rect">
            <a:avLst/>
          </a:prstGeom>
          <a:noFill/>
          <a:ln w="9525">
            <a:noFill/>
            <a:miter lim="800000"/>
            <a:headEnd/>
            <a:tailEnd/>
          </a:ln>
        </p:spPr>
        <p:txBody>
          <a:bodyPr wrap="none" lIns="73025" tIns="36512" rIns="73025" bIns="36512">
            <a:spAutoFit/>
          </a:bodyPr>
          <a:lstStyle/>
          <a:p>
            <a:pPr algn="ctr" defTabSz="585788"/>
            <a:r>
              <a:rPr lang="en-US" sz="1200" dirty="0">
                <a:solidFill>
                  <a:srgbClr val="000000"/>
                </a:solidFill>
                <a:latin typeface="Gill Sans MT"/>
              </a:rPr>
              <a:t>Emitted </a:t>
            </a:r>
          </a:p>
          <a:p>
            <a:pPr algn="ctr" defTabSz="585788"/>
            <a:r>
              <a:rPr lang="en-US" sz="1200" dirty="0" err="1">
                <a:solidFill>
                  <a:srgbClr val="000000"/>
                </a:solidFill>
                <a:latin typeface="Gill Sans MT"/>
              </a:rPr>
              <a:t>longwave</a:t>
            </a:r>
            <a:endParaRPr lang="en-US" sz="1200" dirty="0">
              <a:solidFill>
                <a:srgbClr val="000000"/>
              </a:solidFill>
              <a:latin typeface="Gill Sans MT"/>
            </a:endParaRPr>
          </a:p>
        </p:txBody>
      </p:sp>
      <p:sp>
        <p:nvSpPr>
          <p:cNvPr id="2070" name="AutoShape 48"/>
          <p:cNvSpPr>
            <a:spLocks noChangeAspect="1" noChangeArrowheads="1"/>
          </p:cNvSpPr>
          <p:nvPr/>
        </p:nvSpPr>
        <p:spPr bwMode="auto">
          <a:xfrm>
            <a:off x="820776" y="3859144"/>
            <a:ext cx="112712" cy="246484"/>
          </a:xfrm>
          <a:prstGeom prst="curvedRightArrow">
            <a:avLst>
              <a:gd name="adj1" fmla="val 29578"/>
              <a:gd name="adj2" fmla="val 59155"/>
              <a:gd name="adj3" fmla="val 33333"/>
            </a:avLst>
          </a:prstGeom>
          <a:solidFill>
            <a:srgbClr val="CC6600"/>
          </a:solidFill>
          <a:ln w="9525">
            <a:solidFill>
              <a:srgbClr val="CC6600"/>
            </a:solidFill>
            <a:miter lim="800000"/>
            <a:headEnd type="none" w="sm" len="sm"/>
            <a:tailEnd type="none" w="sm" len="sm"/>
          </a:ln>
        </p:spPr>
        <p:txBody>
          <a:bodyPr wrap="none" anchor="ctr"/>
          <a:lstStyle/>
          <a:p>
            <a:endParaRPr lang="en-US" sz="1200">
              <a:solidFill>
                <a:srgbClr val="000000"/>
              </a:solidFill>
              <a:latin typeface="Arial"/>
            </a:endParaRPr>
          </a:p>
        </p:txBody>
      </p:sp>
      <p:grpSp>
        <p:nvGrpSpPr>
          <p:cNvPr id="11" name="Group 49"/>
          <p:cNvGrpSpPr>
            <a:grpSpLocks noChangeAspect="1"/>
          </p:cNvGrpSpPr>
          <p:nvPr/>
        </p:nvGrpSpPr>
        <p:grpSpPr bwMode="auto">
          <a:xfrm>
            <a:off x="1038787" y="1983377"/>
            <a:ext cx="409575" cy="305171"/>
            <a:chOff x="2527" y="550"/>
            <a:chExt cx="642" cy="324"/>
          </a:xfrm>
        </p:grpSpPr>
        <p:sp>
          <p:nvSpPr>
            <p:cNvPr id="2340" name="Freeform 50"/>
            <p:cNvSpPr>
              <a:spLocks noChangeAspect="1"/>
            </p:cNvSpPr>
            <p:nvPr/>
          </p:nvSpPr>
          <p:spPr bwMode="auto">
            <a:xfrm>
              <a:off x="2527" y="550"/>
              <a:ext cx="642" cy="324"/>
            </a:xfrm>
            <a:custGeom>
              <a:avLst/>
              <a:gdLst>
                <a:gd name="T0" fmla="*/ 35 w 642"/>
                <a:gd name="T1" fmla="*/ 113 h 324"/>
                <a:gd name="T2" fmla="*/ 10 w 642"/>
                <a:gd name="T3" fmla="*/ 129 h 324"/>
                <a:gd name="T4" fmla="*/ 0 w 642"/>
                <a:gd name="T5" fmla="*/ 152 h 324"/>
                <a:gd name="T6" fmla="*/ 5 w 642"/>
                <a:gd name="T7" fmla="*/ 169 h 324"/>
                <a:gd name="T8" fmla="*/ 32 w 642"/>
                <a:gd name="T9" fmla="*/ 191 h 324"/>
                <a:gd name="T10" fmla="*/ 19 w 642"/>
                <a:gd name="T11" fmla="*/ 204 h 324"/>
                <a:gd name="T12" fmla="*/ 15 w 642"/>
                <a:gd name="T13" fmla="*/ 229 h 324"/>
                <a:gd name="T14" fmla="*/ 33 w 642"/>
                <a:gd name="T15" fmla="*/ 252 h 324"/>
                <a:gd name="T16" fmla="*/ 66 w 642"/>
                <a:gd name="T17" fmla="*/ 264 h 324"/>
                <a:gd name="T18" fmla="*/ 86 w 642"/>
                <a:gd name="T19" fmla="*/ 264 h 324"/>
                <a:gd name="T20" fmla="*/ 105 w 642"/>
                <a:gd name="T21" fmla="*/ 281 h 324"/>
                <a:gd name="T22" fmla="*/ 142 w 642"/>
                <a:gd name="T23" fmla="*/ 298 h 324"/>
                <a:gd name="T24" fmla="*/ 186 w 642"/>
                <a:gd name="T25" fmla="*/ 304 h 324"/>
                <a:gd name="T26" fmla="*/ 231 w 642"/>
                <a:gd name="T27" fmla="*/ 298 h 324"/>
                <a:gd name="T28" fmla="*/ 252 w 642"/>
                <a:gd name="T29" fmla="*/ 300 h 324"/>
                <a:gd name="T30" fmla="*/ 292 w 642"/>
                <a:gd name="T31" fmla="*/ 319 h 324"/>
                <a:gd name="T32" fmla="*/ 328 w 642"/>
                <a:gd name="T33" fmla="*/ 324 h 324"/>
                <a:gd name="T34" fmla="*/ 374 w 642"/>
                <a:gd name="T35" fmla="*/ 316 h 324"/>
                <a:gd name="T36" fmla="*/ 410 w 642"/>
                <a:gd name="T37" fmla="*/ 295 h 324"/>
                <a:gd name="T38" fmla="*/ 424 w 642"/>
                <a:gd name="T39" fmla="*/ 275 h 324"/>
                <a:gd name="T40" fmla="*/ 458 w 642"/>
                <a:gd name="T41" fmla="*/ 283 h 324"/>
                <a:gd name="T42" fmla="*/ 503 w 642"/>
                <a:gd name="T43" fmla="*/ 279 h 324"/>
                <a:gd name="T44" fmla="*/ 541 w 642"/>
                <a:gd name="T45" fmla="*/ 258 h 324"/>
                <a:gd name="T46" fmla="*/ 556 w 642"/>
                <a:gd name="T47" fmla="*/ 226 h 324"/>
                <a:gd name="T48" fmla="*/ 590 w 642"/>
                <a:gd name="T49" fmla="*/ 218 h 324"/>
                <a:gd name="T50" fmla="*/ 628 w 642"/>
                <a:gd name="T51" fmla="*/ 192 h 324"/>
                <a:gd name="T52" fmla="*/ 642 w 642"/>
                <a:gd name="T53" fmla="*/ 157 h 324"/>
                <a:gd name="T54" fmla="*/ 630 w 642"/>
                <a:gd name="T55" fmla="*/ 125 h 324"/>
                <a:gd name="T56" fmla="*/ 626 w 642"/>
                <a:gd name="T57" fmla="*/ 104 h 324"/>
                <a:gd name="T58" fmla="*/ 623 w 642"/>
                <a:gd name="T59" fmla="*/ 76 h 324"/>
                <a:gd name="T60" fmla="*/ 602 w 642"/>
                <a:gd name="T61" fmla="*/ 54 h 324"/>
                <a:gd name="T62" fmla="*/ 569 w 642"/>
                <a:gd name="T63" fmla="*/ 41 h 324"/>
                <a:gd name="T64" fmla="*/ 560 w 642"/>
                <a:gd name="T65" fmla="*/ 25 h 324"/>
                <a:gd name="T66" fmla="*/ 534 w 642"/>
                <a:gd name="T67" fmla="*/ 7 h 324"/>
                <a:gd name="T68" fmla="*/ 498 w 642"/>
                <a:gd name="T69" fmla="*/ 0 h 324"/>
                <a:gd name="T70" fmla="*/ 455 w 642"/>
                <a:gd name="T71" fmla="*/ 10 h 324"/>
                <a:gd name="T72" fmla="*/ 433 w 642"/>
                <a:gd name="T73" fmla="*/ 10 h 324"/>
                <a:gd name="T74" fmla="*/ 392 w 642"/>
                <a:gd name="T75" fmla="*/ 0 h 324"/>
                <a:gd name="T76" fmla="*/ 344 w 642"/>
                <a:gd name="T77" fmla="*/ 15 h 324"/>
                <a:gd name="T78" fmla="*/ 334 w 642"/>
                <a:gd name="T79" fmla="*/ 25 h 324"/>
                <a:gd name="T80" fmla="*/ 294 w 642"/>
                <a:gd name="T81" fmla="*/ 11 h 324"/>
                <a:gd name="T82" fmla="*/ 257 w 642"/>
                <a:gd name="T83" fmla="*/ 12 h 324"/>
                <a:gd name="T84" fmla="*/ 214 w 642"/>
                <a:gd name="T85" fmla="*/ 33 h 324"/>
                <a:gd name="T86" fmla="*/ 196 w 642"/>
                <a:gd name="T87" fmla="*/ 35 h 324"/>
                <a:gd name="T88" fmla="*/ 157 w 642"/>
                <a:gd name="T89" fmla="*/ 30 h 324"/>
                <a:gd name="T90" fmla="*/ 101 w 642"/>
                <a:gd name="T91" fmla="*/ 42 h 324"/>
                <a:gd name="T92" fmla="*/ 65 w 642"/>
                <a:gd name="T93" fmla="*/ 72 h 324"/>
                <a:gd name="T94" fmla="*/ 57 w 642"/>
                <a:gd name="T95" fmla="*/ 99 h 32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42"/>
                <a:gd name="T145" fmla="*/ 0 h 324"/>
                <a:gd name="T146" fmla="*/ 642 w 642"/>
                <a:gd name="T147" fmla="*/ 324 h 32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42" h="324">
                  <a:moveTo>
                    <a:pt x="58" y="108"/>
                  </a:moveTo>
                  <a:lnTo>
                    <a:pt x="46" y="110"/>
                  </a:lnTo>
                  <a:lnTo>
                    <a:pt x="35" y="113"/>
                  </a:lnTo>
                  <a:lnTo>
                    <a:pt x="25" y="117"/>
                  </a:lnTo>
                  <a:lnTo>
                    <a:pt x="17" y="122"/>
                  </a:lnTo>
                  <a:lnTo>
                    <a:pt x="10" y="129"/>
                  </a:lnTo>
                  <a:lnTo>
                    <a:pt x="4" y="136"/>
                  </a:lnTo>
                  <a:lnTo>
                    <a:pt x="1" y="144"/>
                  </a:lnTo>
                  <a:lnTo>
                    <a:pt x="0" y="152"/>
                  </a:lnTo>
                  <a:lnTo>
                    <a:pt x="1" y="158"/>
                  </a:lnTo>
                  <a:lnTo>
                    <a:pt x="2" y="164"/>
                  </a:lnTo>
                  <a:lnTo>
                    <a:pt x="5" y="169"/>
                  </a:lnTo>
                  <a:lnTo>
                    <a:pt x="9" y="175"/>
                  </a:lnTo>
                  <a:lnTo>
                    <a:pt x="19" y="184"/>
                  </a:lnTo>
                  <a:lnTo>
                    <a:pt x="32" y="191"/>
                  </a:lnTo>
                  <a:lnTo>
                    <a:pt x="32" y="190"/>
                  </a:lnTo>
                  <a:lnTo>
                    <a:pt x="24" y="197"/>
                  </a:lnTo>
                  <a:lnTo>
                    <a:pt x="19" y="204"/>
                  </a:lnTo>
                  <a:lnTo>
                    <a:pt x="15" y="212"/>
                  </a:lnTo>
                  <a:lnTo>
                    <a:pt x="14" y="220"/>
                  </a:lnTo>
                  <a:lnTo>
                    <a:pt x="15" y="229"/>
                  </a:lnTo>
                  <a:lnTo>
                    <a:pt x="19" y="238"/>
                  </a:lnTo>
                  <a:lnTo>
                    <a:pt x="25" y="245"/>
                  </a:lnTo>
                  <a:lnTo>
                    <a:pt x="33" y="252"/>
                  </a:lnTo>
                  <a:lnTo>
                    <a:pt x="43" y="257"/>
                  </a:lnTo>
                  <a:lnTo>
                    <a:pt x="54" y="262"/>
                  </a:lnTo>
                  <a:lnTo>
                    <a:pt x="66" y="264"/>
                  </a:lnTo>
                  <a:lnTo>
                    <a:pt x="79" y="265"/>
                  </a:lnTo>
                  <a:lnTo>
                    <a:pt x="83" y="265"/>
                  </a:lnTo>
                  <a:lnTo>
                    <a:pt x="86" y="264"/>
                  </a:lnTo>
                  <a:lnTo>
                    <a:pt x="86" y="265"/>
                  </a:lnTo>
                  <a:lnTo>
                    <a:pt x="95" y="274"/>
                  </a:lnTo>
                  <a:lnTo>
                    <a:pt x="105" y="281"/>
                  </a:lnTo>
                  <a:lnTo>
                    <a:pt x="116" y="288"/>
                  </a:lnTo>
                  <a:lnTo>
                    <a:pt x="129" y="294"/>
                  </a:lnTo>
                  <a:lnTo>
                    <a:pt x="142" y="298"/>
                  </a:lnTo>
                  <a:lnTo>
                    <a:pt x="156" y="301"/>
                  </a:lnTo>
                  <a:lnTo>
                    <a:pt x="171" y="303"/>
                  </a:lnTo>
                  <a:lnTo>
                    <a:pt x="186" y="304"/>
                  </a:lnTo>
                  <a:lnTo>
                    <a:pt x="201" y="303"/>
                  </a:lnTo>
                  <a:lnTo>
                    <a:pt x="216" y="302"/>
                  </a:lnTo>
                  <a:lnTo>
                    <a:pt x="231" y="298"/>
                  </a:lnTo>
                  <a:lnTo>
                    <a:pt x="245" y="293"/>
                  </a:lnTo>
                  <a:lnTo>
                    <a:pt x="252" y="300"/>
                  </a:lnTo>
                  <a:lnTo>
                    <a:pt x="261" y="306"/>
                  </a:lnTo>
                  <a:lnTo>
                    <a:pt x="281" y="316"/>
                  </a:lnTo>
                  <a:lnTo>
                    <a:pt x="292" y="319"/>
                  </a:lnTo>
                  <a:lnTo>
                    <a:pt x="303" y="322"/>
                  </a:lnTo>
                  <a:lnTo>
                    <a:pt x="315" y="323"/>
                  </a:lnTo>
                  <a:lnTo>
                    <a:pt x="328" y="324"/>
                  </a:lnTo>
                  <a:lnTo>
                    <a:pt x="344" y="323"/>
                  </a:lnTo>
                  <a:lnTo>
                    <a:pt x="360" y="320"/>
                  </a:lnTo>
                  <a:lnTo>
                    <a:pt x="374" y="316"/>
                  </a:lnTo>
                  <a:lnTo>
                    <a:pt x="388" y="310"/>
                  </a:lnTo>
                  <a:lnTo>
                    <a:pt x="400" y="303"/>
                  </a:lnTo>
                  <a:lnTo>
                    <a:pt x="410" y="295"/>
                  </a:lnTo>
                  <a:lnTo>
                    <a:pt x="418" y="285"/>
                  </a:lnTo>
                  <a:lnTo>
                    <a:pt x="424" y="275"/>
                  </a:lnTo>
                  <a:lnTo>
                    <a:pt x="435" y="279"/>
                  </a:lnTo>
                  <a:lnTo>
                    <a:pt x="446" y="282"/>
                  </a:lnTo>
                  <a:lnTo>
                    <a:pt x="458" y="283"/>
                  </a:lnTo>
                  <a:lnTo>
                    <a:pt x="470" y="284"/>
                  </a:lnTo>
                  <a:lnTo>
                    <a:pt x="487" y="283"/>
                  </a:lnTo>
                  <a:lnTo>
                    <a:pt x="503" y="279"/>
                  </a:lnTo>
                  <a:lnTo>
                    <a:pt x="518" y="274"/>
                  </a:lnTo>
                  <a:lnTo>
                    <a:pt x="530" y="267"/>
                  </a:lnTo>
                  <a:lnTo>
                    <a:pt x="541" y="258"/>
                  </a:lnTo>
                  <a:lnTo>
                    <a:pt x="549" y="249"/>
                  </a:lnTo>
                  <a:lnTo>
                    <a:pt x="554" y="238"/>
                  </a:lnTo>
                  <a:lnTo>
                    <a:pt x="556" y="226"/>
                  </a:lnTo>
                  <a:lnTo>
                    <a:pt x="555" y="226"/>
                  </a:lnTo>
                  <a:lnTo>
                    <a:pt x="573" y="223"/>
                  </a:lnTo>
                  <a:lnTo>
                    <a:pt x="590" y="218"/>
                  </a:lnTo>
                  <a:lnTo>
                    <a:pt x="605" y="211"/>
                  </a:lnTo>
                  <a:lnTo>
                    <a:pt x="617" y="202"/>
                  </a:lnTo>
                  <a:lnTo>
                    <a:pt x="628" y="192"/>
                  </a:lnTo>
                  <a:lnTo>
                    <a:pt x="635" y="181"/>
                  </a:lnTo>
                  <a:lnTo>
                    <a:pt x="640" y="170"/>
                  </a:lnTo>
                  <a:lnTo>
                    <a:pt x="642" y="157"/>
                  </a:lnTo>
                  <a:lnTo>
                    <a:pt x="641" y="146"/>
                  </a:lnTo>
                  <a:lnTo>
                    <a:pt x="637" y="135"/>
                  </a:lnTo>
                  <a:lnTo>
                    <a:pt x="630" y="125"/>
                  </a:lnTo>
                  <a:lnTo>
                    <a:pt x="621" y="115"/>
                  </a:lnTo>
                  <a:lnTo>
                    <a:pt x="626" y="104"/>
                  </a:lnTo>
                  <a:lnTo>
                    <a:pt x="627" y="93"/>
                  </a:lnTo>
                  <a:lnTo>
                    <a:pt x="626" y="84"/>
                  </a:lnTo>
                  <a:lnTo>
                    <a:pt x="623" y="76"/>
                  </a:lnTo>
                  <a:lnTo>
                    <a:pt x="618" y="68"/>
                  </a:lnTo>
                  <a:lnTo>
                    <a:pt x="611" y="60"/>
                  </a:lnTo>
                  <a:lnTo>
                    <a:pt x="602" y="54"/>
                  </a:lnTo>
                  <a:lnTo>
                    <a:pt x="592" y="48"/>
                  </a:lnTo>
                  <a:lnTo>
                    <a:pt x="581" y="44"/>
                  </a:lnTo>
                  <a:lnTo>
                    <a:pt x="569" y="41"/>
                  </a:lnTo>
                  <a:lnTo>
                    <a:pt x="566" y="32"/>
                  </a:lnTo>
                  <a:lnTo>
                    <a:pt x="560" y="25"/>
                  </a:lnTo>
                  <a:lnTo>
                    <a:pt x="553" y="18"/>
                  </a:lnTo>
                  <a:lnTo>
                    <a:pt x="544" y="12"/>
                  </a:lnTo>
                  <a:lnTo>
                    <a:pt x="534" y="7"/>
                  </a:lnTo>
                  <a:lnTo>
                    <a:pt x="523" y="3"/>
                  </a:lnTo>
                  <a:lnTo>
                    <a:pt x="511" y="1"/>
                  </a:lnTo>
                  <a:lnTo>
                    <a:pt x="498" y="0"/>
                  </a:lnTo>
                  <a:lnTo>
                    <a:pt x="483" y="1"/>
                  </a:lnTo>
                  <a:lnTo>
                    <a:pt x="468" y="4"/>
                  </a:lnTo>
                  <a:lnTo>
                    <a:pt x="455" y="10"/>
                  </a:lnTo>
                  <a:lnTo>
                    <a:pt x="443" y="17"/>
                  </a:lnTo>
                  <a:lnTo>
                    <a:pt x="443" y="18"/>
                  </a:lnTo>
                  <a:lnTo>
                    <a:pt x="433" y="10"/>
                  </a:lnTo>
                  <a:lnTo>
                    <a:pt x="421" y="5"/>
                  </a:lnTo>
                  <a:lnTo>
                    <a:pt x="407" y="1"/>
                  </a:lnTo>
                  <a:lnTo>
                    <a:pt x="392" y="0"/>
                  </a:lnTo>
                  <a:lnTo>
                    <a:pt x="374" y="2"/>
                  </a:lnTo>
                  <a:lnTo>
                    <a:pt x="357" y="7"/>
                  </a:lnTo>
                  <a:lnTo>
                    <a:pt x="344" y="15"/>
                  </a:lnTo>
                  <a:lnTo>
                    <a:pt x="338" y="20"/>
                  </a:lnTo>
                  <a:lnTo>
                    <a:pt x="334" y="25"/>
                  </a:lnTo>
                  <a:lnTo>
                    <a:pt x="322" y="18"/>
                  </a:lnTo>
                  <a:lnTo>
                    <a:pt x="308" y="14"/>
                  </a:lnTo>
                  <a:lnTo>
                    <a:pt x="294" y="11"/>
                  </a:lnTo>
                  <a:lnTo>
                    <a:pt x="278" y="10"/>
                  </a:lnTo>
                  <a:lnTo>
                    <a:pt x="267" y="11"/>
                  </a:lnTo>
                  <a:lnTo>
                    <a:pt x="257" y="12"/>
                  </a:lnTo>
                  <a:lnTo>
                    <a:pt x="237" y="18"/>
                  </a:lnTo>
                  <a:lnTo>
                    <a:pt x="221" y="27"/>
                  </a:lnTo>
                  <a:lnTo>
                    <a:pt x="214" y="33"/>
                  </a:lnTo>
                  <a:lnTo>
                    <a:pt x="208" y="39"/>
                  </a:lnTo>
                  <a:lnTo>
                    <a:pt x="196" y="35"/>
                  </a:lnTo>
                  <a:lnTo>
                    <a:pt x="184" y="32"/>
                  </a:lnTo>
                  <a:lnTo>
                    <a:pt x="170" y="31"/>
                  </a:lnTo>
                  <a:lnTo>
                    <a:pt x="157" y="30"/>
                  </a:lnTo>
                  <a:lnTo>
                    <a:pt x="137" y="31"/>
                  </a:lnTo>
                  <a:lnTo>
                    <a:pt x="118" y="35"/>
                  </a:lnTo>
                  <a:lnTo>
                    <a:pt x="101" y="42"/>
                  </a:lnTo>
                  <a:lnTo>
                    <a:pt x="86" y="50"/>
                  </a:lnTo>
                  <a:lnTo>
                    <a:pt x="74" y="60"/>
                  </a:lnTo>
                  <a:lnTo>
                    <a:pt x="65" y="72"/>
                  </a:lnTo>
                  <a:lnTo>
                    <a:pt x="59" y="85"/>
                  </a:lnTo>
                  <a:lnTo>
                    <a:pt x="58" y="92"/>
                  </a:lnTo>
                  <a:lnTo>
                    <a:pt x="57" y="99"/>
                  </a:lnTo>
                  <a:lnTo>
                    <a:pt x="57" y="104"/>
                  </a:lnTo>
                  <a:lnTo>
                    <a:pt x="58" y="108"/>
                  </a:lnTo>
                  <a:close/>
                </a:path>
              </a:pathLst>
            </a:custGeom>
            <a:solidFill>
              <a:schemeClr val="bg1"/>
            </a:solidFill>
            <a:ln w="9525">
              <a:noFill/>
              <a:round/>
              <a:headEnd/>
              <a:tailEnd/>
            </a:ln>
          </p:spPr>
          <p:txBody>
            <a:bodyPr/>
            <a:lstStyle/>
            <a:p>
              <a:endParaRPr lang="en-US" sz="1200">
                <a:solidFill>
                  <a:srgbClr val="000000"/>
                </a:solidFill>
                <a:latin typeface="Arial"/>
              </a:endParaRPr>
            </a:p>
          </p:txBody>
        </p:sp>
        <p:sp>
          <p:nvSpPr>
            <p:cNvPr id="2341" name="Freeform 51"/>
            <p:cNvSpPr>
              <a:spLocks noChangeAspect="1"/>
            </p:cNvSpPr>
            <p:nvPr/>
          </p:nvSpPr>
          <p:spPr bwMode="auto">
            <a:xfrm>
              <a:off x="2527" y="550"/>
              <a:ext cx="642" cy="324"/>
            </a:xfrm>
            <a:custGeom>
              <a:avLst/>
              <a:gdLst>
                <a:gd name="T0" fmla="*/ 35 w 642"/>
                <a:gd name="T1" fmla="*/ 113 h 324"/>
                <a:gd name="T2" fmla="*/ 10 w 642"/>
                <a:gd name="T3" fmla="*/ 129 h 324"/>
                <a:gd name="T4" fmla="*/ 0 w 642"/>
                <a:gd name="T5" fmla="*/ 152 h 324"/>
                <a:gd name="T6" fmla="*/ 5 w 642"/>
                <a:gd name="T7" fmla="*/ 169 h 324"/>
                <a:gd name="T8" fmla="*/ 32 w 642"/>
                <a:gd name="T9" fmla="*/ 191 h 324"/>
                <a:gd name="T10" fmla="*/ 19 w 642"/>
                <a:gd name="T11" fmla="*/ 204 h 324"/>
                <a:gd name="T12" fmla="*/ 15 w 642"/>
                <a:gd name="T13" fmla="*/ 229 h 324"/>
                <a:gd name="T14" fmla="*/ 33 w 642"/>
                <a:gd name="T15" fmla="*/ 252 h 324"/>
                <a:gd name="T16" fmla="*/ 66 w 642"/>
                <a:gd name="T17" fmla="*/ 264 h 324"/>
                <a:gd name="T18" fmla="*/ 86 w 642"/>
                <a:gd name="T19" fmla="*/ 264 h 324"/>
                <a:gd name="T20" fmla="*/ 105 w 642"/>
                <a:gd name="T21" fmla="*/ 281 h 324"/>
                <a:gd name="T22" fmla="*/ 142 w 642"/>
                <a:gd name="T23" fmla="*/ 298 h 324"/>
                <a:gd name="T24" fmla="*/ 186 w 642"/>
                <a:gd name="T25" fmla="*/ 304 h 324"/>
                <a:gd name="T26" fmla="*/ 231 w 642"/>
                <a:gd name="T27" fmla="*/ 298 h 324"/>
                <a:gd name="T28" fmla="*/ 252 w 642"/>
                <a:gd name="T29" fmla="*/ 300 h 324"/>
                <a:gd name="T30" fmla="*/ 292 w 642"/>
                <a:gd name="T31" fmla="*/ 319 h 324"/>
                <a:gd name="T32" fmla="*/ 328 w 642"/>
                <a:gd name="T33" fmla="*/ 324 h 324"/>
                <a:gd name="T34" fmla="*/ 374 w 642"/>
                <a:gd name="T35" fmla="*/ 316 h 324"/>
                <a:gd name="T36" fmla="*/ 410 w 642"/>
                <a:gd name="T37" fmla="*/ 295 h 324"/>
                <a:gd name="T38" fmla="*/ 424 w 642"/>
                <a:gd name="T39" fmla="*/ 275 h 324"/>
                <a:gd name="T40" fmla="*/ 458 w 642"/>
                <a:gd name="T41" fmla="*/ 283 h 324"/>
                <a:gd name="T42" fmla="*/ 503 w 642"/>
                <a:gd name="T43" fmla="*/ 279 h 324"/>
                <a:gd name="T44" fmla="*/ 541 w 642"/>
                <a:gd name="T45" fmla="*/ 258 h 324"/>
                <a:gd name="T46" fmla="*/ 556 w 642"/>
                <a:gd name="T47" fmla="*/ 226 h 324"/>
                <a:gd name="T48" fmla="*/ 590 w 642"/>
                <a:gd name="T49" fmla="*/ 218 h 324"/>
                <a:gd name="T50" fmla="*/ 628 w 642"/>
                <a:gd name="T51" fmla="*/ 192 h 324"/>
                <a:gd name="T52" fmla="*/ 642 w 642"/>
                <a:gd name="T53" fmla="*/ 157 h 324"/>
                <a:gd name="T54" fmla="*/ 630 w 642"/>
                <a:gd name="T55" fmla="*/ 125 h 324"/>
                <a:gd name="T56" fmla="*/ 626 w 642"/>
                <a:gd name="T57" fmla="*/ 104 h 324"/>
                <a:gd name="T58" fmla="*/ 623 w 642"/>
                <a:gd name="T59" fmla="*/ 76 h 324"/>
                <a:gd name="T60" fmla="*/ 602 w 642"/>
                <a:gd name="T61" fmla="*/ 54 h 324"/>
                <a:gd name="T62" fmla="*/ 569 w 642"/>
                <a:gd name="T63" fmla="*/ 41 h 324"/>
                <a:gd name="T64" fmla="*/ 560 w 642"/>
                <a:gd name="T65" fmla="*/ 25 h 324"/>
                <a:gd name="T66" fmla="*/ 534 w 642"/>
                <a:gd name="T67" fmla="*/ 7 h 324"/>
                <a:gd name="T68" fmla="*/ 498 w 642"/>
                <a:gd name="T69" fmla="*/ 0 h 324"/>
                <a:gd name="T70" fmla="*/ 455 w 642"/>
                <a:gd name="T71" fmla="*/ 10 h 324"/>
                <a:gd name="T72" fmla="*/ 433 w 642"/>
                <a:gd name="T73" fmla="*/ 10 h 324"/>
                <a:gd name="T74" fmla="*/ 392 w 642"/>
                <a:gd name="T75" fmla="*/ 0 h 324"/>
                <a:gd name="T76" fmla="*/ 344 w 642"/>
                <a:gd name="T77" fmla="*/ 15 h 324"/>
                <a:gd name="T78" fmla="*/ 334 w 642"/>
                <a:gd name="T79" fmla="*/ 25 h 324"/>
                <a:gd name="T80" fmla="*/ 294 w 642"/>
                <a:gd name="T81" fmla="*/ 11 h 324"/>
                <a:gd name="T82" fmla="*/ 257 w 642"/>
                <a:gd name="T83" fmla="*/ 12 h 324"/>
                <a:gd name="T84" fmla="*/ 214 w 642"/>
                <a:gd name="T85" fmla="*/ 33 h 324"/>
                <a:gd name="T86" fmla="*/ 196 w 642"/>
                <a:gd name="T87" fmla="*/ 35 h 324"/>
                <a:gd name="T88" fmla="*/ 157 w 642"/>
                <a:gd name="T89" fmla="*/ 30 h 324"/>
                <a:gd name="T90" fmla="*/ 101 w 642"/>
                <a:gd name="T91" fmla="*/ 42 h 324"/>
                <a:gd name="T92" fmla="*/ 65 w 642"/>
                <a:gd name="T93" fmla="*/ 72 h 324"/>
                <a:gd name="T94" fmla="*/ 57 w 642"/>
                <a:gd name="T95" fmla="*/ 99 h 32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42"/>
                <a:gd name="T145" fmla="*/ 0 h 324"/>
                <a:gd name="T146" fmla="*/ 642 w 642"/>
                <a:gd name="T147" fmla="*/ 324 h 32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42" h="324">
                  <a:moveTo>
                    <a:pt x="58" y="108"/>
                  </a:moveTo>
                  <a:lnTo>
                    <a:pt x="46" y="110"/>
                  </a:lnTo>
                  <a:lnTo>
                    <a:pt x="35" y="113"/>
                  </a:lnTo>
                  <a:lnTo>
                    <a:pt x="25" y="117"/>
                  </a:lnTo>
                  <a:lnTo>
                    <a:pt x="17" y="122"/>
                  </a:lnTo>
                  <a:lnTo>
                    <a:pt x="10" y="129"/>
                  </a:lnTo>
                  <a:lnTo>
                    <a:pt x="4" y="136"/>
                  </a:lnTo>
                  <a:lnTo>
                    <a:pt x="1" y="144"/>
                  </a:lnTo>
                  <a:lnTo>
                    <a:pt x="0" y="152"/>
                  </a:lnTo>
                  <a:lnTo>
                    <a:pt x="1" y="158"/>
                  </a:lnTo>
                  <a:lnTo>
                    <a:pt x="2" y="164"/>
                  </a:lnTo>
                  <a:lnTo>
                    <a:pt x="5" y="169"/>
                  </a:lnTo>
                  <a:lnTo>
                    <a:pt x="9" y="175"/>
                  </a:lnTo>
                  <a:lnTo>
                    <a:pt x="19" y="184"/>
                  </a:lnTo>
                  <a:lnTo>
                    <a:pt x="32" y="191"/>
                  </a:lnTo>
                  <a:lnTo>
                    <a:pt x="32" y="190"/>
                  </a:lnTo>
                  <a:lnTo>
                    <a:pt x="24" y="197"/>
                  </a:lnTo>
                  <a:lnTo>
                    <a:pt x="19" y="204"/>
                  </a:lnTo>
                  <a:lnTo>
                    <a:pt x="15" y="212"/>
                  </a:lnTo>
                  <a:lnTo>
                    <a:pt x="14" y="220"/>
                  </a:lnTo>
                  <a:lnTo>
                    <a:pt x="15" y="229"/>
                  </a:lnTo>
                  <a:lnTo>
                    <a:pt x="19" y="238"/>
                  </a:lnTo>
                  <a:lnTo>
                    <a:pt x="25" y="245"/>
                  </a:lnTo>
                  <a:lnTo>
                    <a:pt x="33" y="252"/>
                  </a:lnTo>
                  <a:lnTo>
                    <a:pt x="43" y="257"/>
                  </a:lnTo>
                  <a:lnTo>
                    <a:pt x="54" y="262"/>
                  </a:lnTo>
                  <a:lnTo>
                    <a:pt x="66" y="264"/>
                  </a:lnTo>
                  <a:lnTo>
                    <a:pt x="79" y="265"/>
                  </a:lnTo>
                  <a:lnTo>
                    <a:pt x="83" y="265"/>
                  </a:lnTo>
                  <a:lnTo>
                    <a:pt x="86" y="264"/>
                  </a:lnTo>
                  <a:lnTo>
                    <a:pt x="86" y="265"/>
                  </a:lnTo>
                  <a:lnTo>
                    <a:pt x="95" y="274"/>
                  </a:lnTo>
                  <a:lnTo>
                    <a:pt x="105" y="281"/>
                  </a:lnTo>
                  <a:lnTo>
                    <a:pt x="116" y="288"/>
                  </a:lnTo>
                  <a:lnTo>
                    <a:pt x="129" y="294"/>
                  </a:lnTo>
                  <a:lnTo>
                    <a:pt x="142" y="298"/>
                  </a:lnTo>
                  <a:lnTo>
                    <a:pt x="156" y="301"/>
                  </a:lnTo>
                  <a:lnTo>
                    <a:pt x="171" y="303"/>
                  </a:lnTo>
                  <a:lnTo>
                    <a:pt x="186" y="304"/>
                  </a:lnTo>
                  <a:lnTo>
                    <a:pt x="201" y="303"/>
                  </a:lnTo>
                  <a:lnTo>
                    <a:pt x="216" y="302"/>
                  </a:lnTo>
                  <a:lnTo>
                    <a:pt x="231" y="298"/>
                  </a:lnTo>
                  <a:lnTo>
                    <a:pt x="245" y="293"/>
                  </a:lnTo>
                  <a:lnTo>
                    <a:pt x="252" y="300"/>
                  </a:lnTo>
                  <a:lnTo>
                    <a:pt x="261" y="306"/>
                  </a:lnTo>
                  <a:lnTo>
                    <a:pt x="281" y="316"/>
                  </a:lnTo>
                  <a:lnTo>
                    <a:pt x="292" y="319"/>
                  </a:lnTo>
                  <a:lnTo>
                    <a:pt x="303" y="322"/>
                  </a:lnTo>
                  <a:lnTo>
                    <a:pt x="315" y="323"/>
                  </a:lnTo>
                  <a:lnTo>
                    <a:pt x="328" y="324"/>
                  </a:lnTo>
                  <a:lnTo>
                    <a:pt x="344" y="323"/>
                  </a:lnTo>
                  <a:lnTo>
                    <a:pt x="360" y="320"/>
                  </a:lnTo>
                  <a:lnTo>
                    <a:pt x="374" y="316"/>
                  </a:lnTo>
                  <a:lnTo>
                    <a:pt x="388" y="310"/>
                  </a:lnTo>
                  <a:lnTo>
                    <a:pt x="400" y="303"/>
                  </a:lnTo>
                  <a:lnTo>
                    <a:pt x="410" y="295"/>
                  </a:lnTo>
                  <a:lnTo>
                    <a:pt x="418" y="285"/>
                  </a:lnTo>
                  <a:lnTo>
                    <a:pt x="424" y="275"/>
                  </a:lnTo>
                  <a:lnTo>
                    <a:pt x="435" y="279"/>
                  </a:lnTo>
                  <a:lnTo>
                    <a:pt x="446" y="282"/>
                  </a:lnTo>
                  <a:lnTo>
                    <a:pt x="458" y="283"/>
                  </a:lnTo>
                  <a:lnTo>
                    <a:pt x="470" y="284"/>
                  </a:lnTo>
                  <a:lnTo>
                    <a:pt x="487" y="283"/>
                  </a:lnTo>
                  <a:lnTo>
                    <a:pt x="503" y="279"/>
                  </a:lnTo>
                  <a:lnTo>
                    <a:pt x="518" y="274"/>
                  </a:lnTo>
                  <a:lnTo>
                    <a:pt x="530" y="267"/>
                  </a:lnTo>
                  <a:lnTo>
                    <a:pt x="541" y="258"/>
                  </a:lnTo>
                  <a:lnTo>
                    <a:pt x="549" y="249"/>
                  </a:lnTo>
                  <a:lnTo>
                    <a:pt x="554" y="238"/>
                  </a:lnTo>
                  <a:lnTo>
                    <a:pt x="556" y="226"/>
                  </a:lnTo>
                  <a:lnTo>
                    <a:pt x="555" y="226"/>
                  </a:lnTo>
                  <a:lnTo>
                    <a:pt x="573" y="223"/>
                  </a:lnTo>
                  <a:lnTo>
                    <a:pt x="590" y="218"/>
                  </a:lnTo>
                  <a:lnTo>
                    <a:pt x="605" y="211"/>
                  </a:lnTo>
                  <a:lnTo>
                    <a:pt x="617" y="202"/>
                  </a:lnTo>
                  <a:lnTo>
                    <a:pt x="628" y="192"/>
                  </a:lnTo>
                  <a:lnTo>
                    <a:pt x="635" y="181"/>
                  </a:lnTo>
                  <a:lnTo>
                    <a:pt x="640" y="170"/>
                  </a:lnTo>
                  <a:lnTo>
                    <a:pt x="642" y="157"/>
                  </a:lnTo>
                  <a:lnTo>
                    <a:pt x="641" y="146"/>
                  </a:lnTo>
                  <a:lnTo>
                    <a:pt x="637" y="135"/>
                  </a:lnTo>
                  <a:lnTo>
                    <a:pt x="630" y="125"/>
                  </a:lnTo>
                  <a:lnTo>
                    <a:pt x="621" y="115"/>
                  </a:lnTo>
                  <a:lnTo>
                    <a:pt x="626" y="104"/>
                  </a:lnTo>
                  <a:lnTo>
                    <a:pt x="627" y="93"/>
                  </a:lnTo>
                  <a:lnTo>
                    <a:pt x="626" y="84"/>
                  </a:lnTo>
                  <a:lnTo>
                    <a:pt x="623" y="76"/>
                  </a:lnTo>
                  <a:lnTo>
                    <a:pt x="618" y="68"/>
                  </a:lnTo>
                  <a:lnTo>
                    <a:pt x="611" y="60"/>
                  </a:lnTo>
                  <a:lnTo>
                    <a:pt x="602" y="54"/>
                  </a:lnTo>
                  <a:lnTo>
                    <a:pt x="592" y="48"/>
                  </a:lnTo>
                  <a:lnTo>
                    <a:pt x="581" y="44"/>
                  </a:lnTo>
                  <a:lnTo>
                    <a:pt x="569" y="41"/>
                  </a:lnTo>
                  <a:lnTo>
                    <a:pt x="566" y="32"/>
                  </a:lnTo>
                  <a:lnTo>
                    <a:pt x="560" y="25"/>
                  </a:lnTo>
                  <a:lnTo>
                    <a:pt x="553" y="18"/>
                  </a:lnTo>
                  <a:lnTo>
                    <a:pt x="544" y="12"/>
                  </a:lnTo>
                  <a:lnTo>
                    <a:pt x="534" y="7"/>
                  </a:lnTo>
                  <a:lnTo>
                    <a:pt x="523" y="3"/>
                  </a:lnTo>
                  <a:lnTo>
                    <a:pt x="511" y="1"/>
                  </a:lnTo>
                  <a:lnTo>
                    <a:pt x="498" y="0"/>
                  </a:lnTo>
                  <a:lnTo>
                    <a:pt x="483" y="1"/>
                  </a:lnTo>
                  <a:lnTo>
                    <a:pt x="468" y="4"/>
                  </a:lnTo>
                  <a:lnTo>
                    <a:pt x="455" y="10"/>
                  </a:lnTo>
                  <a:lnTo>
                    <a:pt x="443" y="17"/>
                  </a:lnTo>
                  <a:lnTo>
                    <a:pt x="443" y="18"/>
                  </a:lnTo>
                  <a:lnTo>
                    <a:pt x="433" y="10"/>
                  </a:lnTo>
                  <a:lnTo>
                    <a:pt x="421" y="5"/>
                  </a:lnTo>
                  <a:lnTo>
                    <a:pt x="407" y="1"/>
                  </a:lnTo>
                  <a:lnTo>
                    <a:pt x="392" y="0"/>
                  </a:lnTo>
                  <a:lnTo>
                    <a:pt x="374" y="2"/>
                  </a:lnTo>
                  <a:lnTo>
                    <a:pt x="357" y="7"/>
                  </a:lnTo>
                  <a:lnTo>
                    <a:pt x="344" y="15"/>
                  </a:lnTo>
                  <a:lnTo>
                    <a:pt x="338" y="20"/>
                  </a:lnTo>
                  <a:lnTo>
                    <a:pt x="334" y="25"/>
                  </a:lnTo>
                  <a:lnTo>
                    <a:pt x="322" y="18"/>
                  </a:lnTo>
                  <a:lnTo>
                    <a:pt x="308" y="14"/>
                  </a:lnTo>
                  <a:lnTo>
                    <a:pt x="294" y="11"/>
                  </a:lnTo>
                  <a:lnTo>
                    <a:pt x="278" y="10"/>
                  </a:lnTo>
                  <a:lnTo>
                    <a:pt x="267" y="11"/>
                  </a:lnTo>
                  <a:lnTo>
                    <a:pt x="257" y="12"/>
                  </a:lnTo>
                  <a:lnTo>
                    <a:pt x="237" y="18"/>
                  </a:lnTo>
                  <a:lnTo>
                    <a:pt x="221" y="27"/>
                  </a:lnTo>
                  <a:lnTo>
                    <a:pt x="214" y="33"/>
                  </a:lnTo>
                  <a:lnTo>
                    <a:pt x="208" y="39"/>
                  </a:lnTo>
                  <a:lnTo>
                    <a:pt x="196" y="35"/>
                  </a:lnTo>
                  <a:lnTo>
                    <a:pt x="184" y="32"/>
                  </a:lnTo>
                  <a:lnTo>
                    <a:pt x="170" y="31"/>
                  </a:lnTo>
                  <a:lnTo>
                    <a:pt x="157" y="30"/>
                  </a:lnTo>
                  <a:lnTo>
                    <a:pt x="137" y="31"/>
                  </a:lnTo>
                  <a:lnTo>
                    <a:pt x="118" y="35"/>
                  </a:lnTo>
                  <a:lnTo>
                    <a:pt x="101" y="42"/>
                  </a:lnTo>
                  <a:lnTo>
                    <a:pt x="86" y="50"/>
                  </a:lnTo>
                  <a:lnTo>
                    <a:pt x="74" y="60"/>
                  </a:lnTo>
                  <a:lnTo>
                    <a:pt x="65" y="72"/>
                  </a:lnTo>
                  <a:lnTo>
                    <a:pt x="59" y="85"/>
                  </a:lnTo>
                  <a:lnTo>
                    <a:pt x="58" y="92"/>
                  </a:lnTo>
                  <a:lnTo>
                    <a:pt x="57" y="99"/>
                  </a:lnTo>
                  <a:lnTo>
                    <a:pt x="57" y="104"/>
                  </a:lnTo>
                  <a:lnTo>
                    <a:pt x="58" y="108"/>
                  </a:lnTo>
                  <a:close/>
                </a:path>
              </a:pathLst>
            </a:custGeom>
            <a:solidFill>
              <a:schemeClr val="bg1"/>
            </a:solidFill>
            <a:ln w="12700">
              <a:solidFill>
                <a:srgbClr val="000000"/>
              </a:solidFill>
              <a:prstDash val="solid"/>
              <a:round/>
              <a:headEnd/>
              <a:tailEnd/>
            </a:ln>
          </p:spPr>
          <p:txBody>
            <a:bodyPr/>
            <a:lstStyle/>
            <a:p>
              <a:endParaRPr lang="en-US" sz="1200">
                <a:solidFill>
                  <a:srgbClr val="000000"/>
                </a:solidFill>
                <a:latin typeface="Arial"/>
              </a:endParaRPr>
            </a:p>
          </p:txBody>
        </p:sp>
        <p:sp>
          <p:nvSpPr>
            <p:cNvPr id="2342" name="Freeform 52"/>
            <p:cNvSpPr>
              <a:spLocks noChangeAspect="1"/>
            </p:cNvSpPr>
            <p:nvPr/>
          </p:nvSpPr>
          <p:spPr bwMode="auto">
            <a:xfrm>
              <a:off x="2559" y="741"/>
              <a:ext cx="38" cy="6"/>
            </a:xfrm>
            <a:custGeom>
              <a:avLst/>
              <a:gdLst>
                <a:gd name="T0" fmla="*/ 0 w 38"/>
                <a:gd name="T1" fmla="*/ 0 h 6"/>
                <a:gd name="T2" fmla="*/ 16 w 38"/>
                <a:gd name="T3" fmla="*/ 5 h 6"/>
                <a:gd name="T4" fmla="*/ 33 w 38"/>
                <a:gd name="T5" fmla="*/ 6 h 6"/>
                <a:gd name="T6" fmla="*/ 35 w 38"/>
                <a:gd name="T7" fmla="*/ 6 h 6"/>
                <a:gd name="T8" fmla="*/ 38 w 38"/>
                <a:gd name="T9" fmla="*/ 6 h 6"/>
                <a:gd name="T10" fmla="*/ 0 60000 65536"/>
                <a:gd name="T11" fmla="*/ 0 60000 65536"/>
                <a:gd name="T12" fmla="*/ 0 60000 65536"/>
                <a:gd name="T13" fmla="*/ 0 60000 65536"/>
                <a:gd name="T14" fmla="*/ 0 60000 65536"/>
                <a:gd name="T15" fmla="*/ 0 w 38"/>
                <a:gd name="T16" fmla="*/ 0 h 6"/>
                <a:gd name="T17" fmla="*/ 38 w 38"/>
                <a:gd name="T18" fmla="*/ 6 h 6"/>
              </a:gdLst>
              <a:ahLst/>
              <a:cxnLst>
                <a:cxn ang="T10">
                  <a:pos x="T0" y="T1"/>
                </a:cxn>
                <a:cxn ang="T11">
                  <a:pos x="T2" y="T3"/>
                </a:cxn>
                <a:cxn ang="T12">
                  <a:pos x="T4" y="T5"/>
                </a:cxn>
                <a:cxn ang="T13">
                  <a:pos x="T6" y="T7"/>
                </a:cxn>
                <a:cxn ang="T14">
                  <a:pos x="T8" y="T9"/>
                </a:cxn>
              </a:cxnLst>
              <a:rect l="T15" t="T16" r="T17" b="T18"/>
              <a:pathLst>
                <a:path w="38" h="6">
                  <a:moveTo>
                    <a:pt x="0" y="0"/>
                  </a:moveTo>
                  <a:lnTo>
                    <a:pt x="16" y="5"/>
                  </a:lnTo>
                  <a:lnTo>
                    <a:pt x="33" y="6"/>
                  </a:lnTo>
                  <a:lnTo>
                    <a:pt x="35" y="6"/>
                  </a:lnTo>
                  <a:lnTo>
                    <a:pt x="38" y="6"/>
                  </a:lnTo>
                </a:path>
              </a:pathLst>
            </a:custGeom>
            <a:solidFill>
              <a:schemeClr val="bg1"/>
            </a:solidFill>
            <a:ln w="12700">
              <a:solidFill>
                <a:srgbClr val="000000"/>
              </a:solidFill>
              <a:prstDash val="solid"/>
              <a:round/>
              <a:headEnd/>
              <a:tailEnd/>
            </a:ln>
          </p:spPr>
          <p:txBody>
            <a:bodyPr/>
            <a:lstStyle/>
            <a:p>
              <a:endParaRPr lang="en-US" sz="1200">
                <a:solidFill>
                  <a:srgbClr val="000000"/>
                </a:solidFill>
                <a:latin typeface="Arial"/>
              </a:endParaRPr>
            </a:p>
          </p:txBody>
        </p:sp>
        <p:sp>
          <p:nvSpPr>
            <p:cNvPr id="2343" name="Freeform 53"/>
            <p:cNvSpPr>
              <a:spLocks noChangeAspect="1"/>
            </p:cNvSpPr>
            <p:nvPr/>
          </p:nvSpPr>
          <p:spPr bwMode="auto">
            <a:xfrm>
              <a:off x="2613" y="812"/>
              <a:ext cx="17" cy="2"/>
            </a:xfrm>
            <a:custGeom>
              <a:avLst/>
              <a:gdLst>
                <a:gd name="T0" fmla="*/ 0 w 17"/>
                <a:gd name="T1" fmla="*/ 2 h 2"/>
                <a:gd name="T2" fmla="*/ 9 w 17"/>
                <a:gd name="T3" fmla="*/ 1 h 2"/>
                <a:gd name="T4" fmla="*/ 17 w 17"/>
                <a:gd name="T5" fmla="*/ 0 h 2"/>
                <a:gd name="T6" fmla="*/ 0 60000 65536"/>
                <a:gd name="T7" fmla="*/ 0 60000 65536"/>
                <a:gd name="T8" fmla="*/ 0 60000 65536"/>
                <a:gd name="T9" fmla="*/ 0 w 17"/>
                <a:gd name="T10" fmla="*/ 0 h 2"/>
                <a:gd name="T11" fmla="*/ 17 w 17"/>
                <a:gd name="T12" fmla="*/ 2 h 2"/>
              </a:gdLst>
              <a:ahLst/>
              <a:cxnLst>
                <a:cxn ang="T6">
                  <a:pos x="T0" y="T1"/>
                </a:cxn>
                <a:cxn ang="T7">
                  <a:pos x="T2" y="T3"/>
                </a:cxn>
                <a:cxn ang="T8">
                  <a:pos x="T4" y="T5"/>
                </a:cxn>
              </a:cxnLst>
              <a:rect l="T9" t="T10" r="T11" b="T12"/>
              <a:pathLst>
                <a:path w="17" h="2">
                  <a:moveTo>
                    <a:pt x="0" y="2"/>
                  </a:moveTo>
                  <a:lnTo>
                    <a:pt x="9" y="1"/>
                  </a:lnTo>
                  <a:lnTo>
                    <a:pt x="17" y="0"/>
                  </a:lnTo>
                </a:path>
              </a:pathLst>
            </a:custGeom>
            <a:solidFill>
              <a:schemeClr val="bg1"/>
            </a:solidFill>
            <a:ln w="12700">
              <a:solidFill>
                <a:srgbClr val="000000"/>
              </a:solidFill>
              <a:prstDash val="solid"/>
              <a:round/>
              <a:headEnd/>
              <a:tailEnd/>
            </a:ln>
          </p:spPr>
          <p:txBody>
            <a:bodyPr/>
            <a:lstStyle/>
            <a:p>
              <a:endParaRPr lang="en-US" sz="1200">
                <a:solidFill>
                  <a:srgbClr val="000000"/>
                </a:solidFill>
                <a:latin typeface="Arial"/>
              </a:endParaRPr>
            </a:p>
          </p:txBody>
        </p:sp>
        <p:sp>
          <p:nvSpPr>
            <p:cNvPr id="2344" name="Freeform 54"/>
            <p:cNvSpPr>
              <a:spLocks noChangeAspect="1"/>
            </p:cNvSpPr>
            <p:nvPr/>
          </p:nvSpPr>
          <p:spPr bwMode="auto">
            <a:xfrm>
              <a:off x="2762" y="830"/>
              <a:ext cx="10" cy="13"/>
            </a:xfrm>
            <a:custGeom>
              <a:avLst/>
              <a:gdLst>
                <a:gd name="T0" fmla="*/ 0 w 10"/>
                <a:gd name="T1" fmla="*/ 0 h 13"/>
                <a:gd name="T2" fmla="*/ 4 w 10"/>
                <a:gd name="T3" fmla="*/ 7 h 13"/>
                <a:gd name="T4" fmla="*/ 10 w 10"/>
                <a:gd name="T5" fmla="*/ 13 h 13"/>
                <a:gd name="T6" fmla="*/ 0 60000 65536"/>
                <a:gd name="T7" fmla="*/ 0 60000 65536"/>
                <a:gd name="T8" fmla="*/ 0 60000 65536"/>
                <a:gd name="T9" fmla="*/ 0 w 10"/>
                <a:gd name="T10" fmla="*/ 0 h 13"/>
                <a:gd name="T11" fmla="*/ 10 w 10"/>
                <a:gd name="T12" fmla="*/ 13 h 13"/>
              </a:gdLst>
              <a:ahLst/>
              <a:cxnLst>
                <a:cxn ang="T6">
                  <a:pos x="T0" y="T1"/>
                </a:cxn>
                <a:cxn ang="T7">
                  <a:pos x="T2" y="T3"/>
                </a:cxn>
                <a:cxn ang="T8">
                  <a:pos x="T4" y="T5"/>
                </a:cxn>
              </a:cxnLst>
              <a:rect l="T9" t="T10" r="T11" b="T12"/>
              <a:pathLst>
                <a:path w="10" h="13">
                  <a:moveTo>
                    <a:pt x="0" y="0"/>
                  </a:moveTo>
                  <a:lnTo>
                    <a:pt x="4" y="7"/>
                  </a:lnTo>
                  <a:lnTo>
                    <a:pt x="10" y="13"/>
                  </a:lnTo>
                </a:path>
              </a:pathLst>
            </a:custGeom>
            <a:solidFill>
              <a:schemeClr val="bg1"/>
            </a:solidFill>
            <a:ln w="12700">
              <a:solidFill>
                <a:srgbClr val="000000"/>
              </a:solidFill>
              <a:prstDash val="solid"/>
              <a:round/>
              <a:headEnd/>
              <a:tailEnd/>
            </a:ln>
          </p:spPr>
          <p:txBody>
            <a:bodyPr/>
            <a:lstStyle/>
            <a:p>
              <a:endParaRPr lang="en-US" sz="1200">
                <a:solidFill>
                  <a:srgbClr val="000000"/>
                </a:solidFill>
                <a:latin typeface="Arial"/>
              </a:endParaRPr>
            </a:p>
          </p:txBody>
        </p:sp>
        <p:sp>
          <p:nvSpPr>
            <p:cNvPr id="2345" name="Freeform 55"/>
            <p:cNvSpPr>
              <a:spLocks noChangeAspect="1"/>
            </p:cNvSpPr>
            <p:nvPr/>
          </p:nvSpPr>
          <p:spPr bwMode="auto">
            <a:xfrm>
              <a:off x="2951" y="811"/>
              <a:ext cx="4" cy="14"/>
            </a:xfrm>
            <a:custGeom>
              <a:avLst/>
              <a:gdLst>
                <a:gd name="T0" fmla="*/ 0 w 4"/>
                <a:gd name="T1" fmla="*/ 14 h 14"/>
                <a:gd name="T2" fmla="*/ 2 w 4"/>
                <a:gd name="T3" fmla="*/ 7 h 14"/>
                <a:gd name="T4" fmla="*/ 4 w 4"/>
                <a:gd name="T5" fmla="*/ 0 h 14"/>
                <a:gd name="T6" fmla="*/ 0 60000 65536"/>
                <a:gd name="T7" fmla="*/ 0 60000 65536"/>
                <a:gd name="T8" fmla="*/ 0 60000 65536"/>
                <a:gd name="T9" fmla="*/ 0 w 4"/>
                <a:gd name="T10" fmla="*/ 0 h 14"/>
                <a:gd name="T11" fmla="*/ 4 w 4"/>
                <a:gd name="T12" fmla="*/ 14 h 14"/>
              </a:gdLst>
              <a:ahLst/>
              <a:cxnLst>
                <a:cxn ang="T6">
                  <a:pos x="T0" y="T1"/>
                </a:cxn>
                <a:cxn ang="T7">
                  <a:pos x="T2" y="T3"/>
                </a:cxn>
                <a:cxn ang="T8">
                  <a:pos x="T4" y="T5"/>
                </a:cxn>
              </a:cxnLst>
              <a:rect l="T9" t="T10" r="T11" b="T12"/>
              <a:pathLst>
                <a:path w="4" h="14">
                  <a:moveTo>
                    <a:pt x="0" y="14"/>
                  </a:moveTo>
                  <a:lnTo>
                    <a:pt x="2" y="7"/>
                  </a:lnTo>
                  <a:lnTo>
                    <a:pt x="4" y="0"/>
                  </a:lnTo>
                </a:path>
              </a:pathLst>
            </a:custGeom>
            <a:solidFill>
              <a:schemeClr val="bg1"/>
            </a:solidFill>
            <a:ln w="12700">
              <a:solidFill>
                <a:srgbClr val="000000"/>
              </a:solidFill>
              <a:prstDash val="solid"/>
              <a:round/>
              <a:headEnd/>
              <a:tailEnd/>
            </a:ln>
          </p:spPr>
          <p:txBody>
            <a:bodyPr/>
            <a:lstStyle/>
            <a:p>
              <a:endParaRPr lang="en-US" sz="1200">
                <a:solidFill>
                  <a:srgbClr val="000000"/>
                </a:solidFill>
                <a:latin typeface="Arial"/>
              </a:endParaRPr>
            </a:p>
          </p:txBody>
        </p:sp>
        <p:sp>
          <p:nvSpPr>
            <p:cNvPr id="2346" name="Freeform 56"/>
            <p:cNvSpPr>
              <a:spLocks noChangeAspect="1"/>
            </p:cNvSpPr>
            <p:nvPr/>
          </p:nvSpPr>
          <p:spPr bwMode="auto">
            <a:xfrm>
              <a:off x="3034" y="722"/>
              <a:ext cx="49" cy="54"/>
            </a:xfrm>
            <a:custGeom>
              <a:avLst/>
              <a:gdLst>
                <a:gd name="T0" fmla="*/ 49 w 49"/>
                <a:gd name="T1" fmla="*/ 54 h 54"/>
                <a:gd name="T2" fmla="*/ 49 w 49"/>
                <a:gd name="T3" fmla="*/ 54 h 54"/>
                <a:gd name="T4" fmla="*/ 49 w 49"/>
                <a:gd name="T5" fmla="*/ 53 h 54"/>
                <a:gd name="T6" fmla="*/ 48 w 49"/>
                <a:gd name="T7" fmla="*/ 45 h 54"/>
                <a:gd name="T8" fmla="*/ 46 w 49"/>
                <a:gd name="T9" fmla="*/ 37 h 54"/>
                <a:gd name="T10" fmla="*/ 41 w 49"/>
                <a:gd name="T11" fmla="*/ 29 h 54"/>
                <a:gd name="T12" fmla="*/ 36 w 49"/>
                <a:gd name="T13" fmla="*/ 22 h 54"/>
                <a:gd name="T14" fmla="*/ 29 w 49"/>
                <a:gd name="T15" fmla="*/ 15 h 54"/>
                <a:gd name="T16" fmla="*/ 20 w 49"/>
                <a:gd name="T17" fmla="*/ 9 h 54"/>
                <a:gd name="T18" fmla="*/ 11 w 49"/>
                <a:gd name="T19" fmla="*/ 4 h 54"/>
                <a:gd name="T20" fmla="*/ 0 w 49"/>
                <a:gd name="T21" fmla="*/ 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9"/>
                <a:gd name="T34" fmla="*/ 0 h 54"/>
                <a:gd name="T35" fmla="*/ 49 w 49"/>
                <a:gd name="T36" fmla="*/ 54 h 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9" h="54">
                  <a:moveTo>
                    <a:pt x="49" y="54"/>
                  </a:moveTo>
                  <a:lnTo>
                    <a:pt x="49" y="54"/>
                  </a:lnTo>
                  <a:lnTo>
                    <a:pt x="49" y="53"/>
                  </a:lnTo>
                  <a:lnTo>
                    <a:pt x="48" y="45"/>
                  </a:lnTo>
                  <a:lnTo>
                    <a:pt x="46" y="37"/>
                  </a:lnTo>
                  <a:lnTo>
                    <a:pt x="41" y="29"/>
                  </a:lnTo>
                  <a:lnTo>
                    <a:pt x="36" y="22"/>
                  </a:lnTo>
                  <a:lnTo>
                    <a:pt x="29" y="15"/>
                  </a:lnTo>
                  <a:lnTo>
                    <a:pt x="20" y="9"/>
                  </a:lnTo>
                  <a:lnTo>
                    <a:pt x="11" y="4"/>
                  </a:lnTo>
                  <a:lnTo>
                    <a:pt x="0" y="0"/>
                  </a:lnTo>
                </a:path>
              </a:pathLst>
            </a:custGeom>
            <a:solidFill>
              <a:schemeClr val="bg1"/>
            </a:solidFill>
            <a:ln w="12700">
              <a:solidFill>
                <a:srgbClr val="000000"/>
              </a:solidFill>
              <a:prstDash val="solid"/>
              <a:round/>
              <a:headEnd/>
              <a:tailEnd/>
            </a:ln>
          </p:spPr>
          <p:txBody>
            <a:bodyPr/>
            <a:lstStyle/>
            <a:p>
              <a:endParaRPr lang="en-US" sz="1200">
                <a:solidFill>
                  <a:srgbClr val="000000"/>
                </a:solidFill>
                <a:latin typeface="Arial"/>
              </a:endParaRPr>
            </a:p>
          </p:txBody>
        </p:sp>
        <p:sp>
          <p:nvSpPr>
            <p:cNvPr id="2347" name="Freeform 57"/>
            <p:cNvSpPr>
              <a:spLocks noChangeAspect="1"/>
            </p:cNvSpPr>
            <p:nvPr/>
          </p:nvSpPr>
          <p:spPr bwMode="auto">
            <a:xfrm>
              <a:off x="3126" y="665"/>
              <a:ext cx="22" cy="20"/>
            </a:xfrm>
            <a:custGeom>
              <a:avLst/>
              <a:gdLst>
                <a:gd name="T0" fmla="*/ 0 w 22"/>
                <a:gd name="T1" fmla="*/ 20 h 20"/>
                <a:gd name="T2" fmla="*/ 7 w 22"/>
                <a:gd name="T3" fmla="*/ 16 h 20"/>
                <a:gd name="T4" fmla="*/ 13 w 22"/>
                <a:gd name="T5" fmla="*/ 11 h 20"/>
                <a:gd name="T6" fmla="*/ 22 w 22"/>
                <a:gd name="T7" fmla="*/ 0 h 20"/>
                <a:gd name="T8" fmla="*/ 0 60000 65536"/>
                <a:gd name="T9" fmla="*/ 0 60000 65536"/>
                <a:gd name="T10" fmla="*/ 0 60000 65536"/>
                <a:gd name="T11" fmla="*/ 0 60000 65536"/>
                <a:gd name="T12" fmla="*/ 0 w 22"/>
                <a:gd name="T13" fmla="*/ 0 h 20"/>
                <a:gd name="T14" fmla="*/ 22 w 22"/>
                <a:gd name="T15" fmla="*/ 20 h 20"/>
              </a:gdLst>
              <a:ahLst/>
              <a:cxnLst>
                <a:cxn ang="T8">
                  <a:pos x="T0" y="T1"/>
                </a:cxn>
                <a:cxn ang="T9">
                  <a:pos x="T2" y="T3"/>
                </a:cxn>
                <a:cxn ang="T10">
                  <a:pos x="T4" y="T5"/>
                </a:cxn>
                <a:cxn ang="T11">
                  <a:pos x="T6" y="T7"/>
                </a:cxn>
              </a:cxnLst>
              <a:rect l="T12" t="T13" r="T14" b="T15"/>
              <a:pathLst>
                <a:path w="22" h="20">
                  <a:moveTo>
                    <a:pt x="0" y="20"/>
                  </a:moveTo>
                  <a:lnTo>
                    <a:pt x="7" y="16"/>
                  </a:lnTo>
                  <a:lnTo>
                    <a:pt x="13" y="11"/>
                  </a:lnTo>
                  <a:lnTo>
                    <a:pt x="22" y="0"/>
                  </a:lnTo>
                </a:path>
              </a:pathLst>
            </a:custGeom>
            <a:solidFill>
              <a:schemeClr val="bg1"/>
            </a:solidFill>
            <a:ln w="12700">
              <a:solidFill>
                <a:srgbClr val="000000"/>
              </a:solidFill>
              <a:prstDash val="solid"/>
              <a:round/>
              <a:headEnd/>
              <a:tailEnd/>
            </a:ln>
          </p:spPr>
          <p:txBody>
            <a:bodyPr/>
            <a:lstStyle/>
            <a:p>
              <a:endParaRPr lang="en-US" sz="1200">
                <a:solidFill>
                  <a:srgbClr val="000000"/>
                </a:solidFill>
                <a:latin typeface="Arial"/>
              </a:endParaRPr>
            </a:p>
          </p:txBody>
        </p:sp>
        <p:sp>
          <p:nvSpPr>
            <p:cNvPr id="2348" name="Freeform 58"/>
            <p:cNvSpPr>
              <a:spLocks noChangeAspect="1"/>
            </p:cNvSpPr>
            <p:nvPr/>
          </p:nvSpPr>
          <p:spPr bwMode="auto">
            <a:xfrm>
              <a:off x="3096" y="591"/>
              <a:ext cx="1" cy="9"/>
            </a:xfrm>
            <a:custGeom>
              <a:avLst/>
              <a:gdLst>
                <a:gd name="T0" fmla="*/ 1 w 1"/>
                <a:gd name="T1" fmla="*/ 9 h 9"/>
                <a:gd name="T2" fmla="*/ 1 w 1"/>
                <a:gd name="T3" fmla="*/ 9 h 9"/>
                <a:gd name="T4" fmla="*/ 1 w 1"/>
                <a:gd name="T5" fmla="*/ 8 h 9"/>
                <a:gd name="T6" fmla="*/ 1 w 1"/>
                <a:gd name="T7" fmla="*/ 4 h 9"/>
                <a:gd name="T8" fmla="*/ 0 w 1"/>
                <a:gd name="T9" fmla="*/ 0 h 9"/>
                <a:gd name="T10" fmla="*/ 0 60000 65536"/>
                <a:gd name="T11" fmla="*/ 0 60000 65536"/>
                <a:gd name="T12" fmla="*/ 0 60000 65536"/>
                <a:gd name="T13" fmla="*/ 0 60000 65536"/>
                <a:gd name="T14" fmla="*/ 0 60000 65536"/>
                <a:gd name="T15" fmla="*/ 0 w 1"/>
                <a:gd name="T16" fmla="*/ 0 h 9"/>
                <a:gd name="T17" fmla="*/ 1 w 1"/>
                <a:gd name="T18" fmla="*/ 9 h 9"/>
              </a:gdLst>
              <a:ahLst/>
              <a:cxnLst>
                <a:cxn ang="T10">
                  <a:pos x="T0" y="T1"/>
                </a:cxn>
                <a:cxn ang="T11">
                  <a:pos x="T2" y="T3"/>
                </a:cxn>
                <a:cxn ang="T12">
                  <a:pos x="T4" y="T5"/>
                </a:cxn>
                <a:cxn ang="T13">
                  <a:pos x="T6" y="T7"/>
                </a:cxn>
                <a:cxn ang="T14">
                  <a:pos x="T8" y="T9"/>
                </a:cxn>
              </a:cxnLst>
              <a:rect l="T15" t="T16" r="T17" b="T18"/>
              <a:pathLst>
                <a:path w="1" h="9">
                  <a:moveTo>
                    <a:pt x="1" y="9"/>
                  </a:moveTo>
                  <a:lnTo>
                    <a:pt x="1" y="9"/>
                  </a:lnTo>
                  <a:lnTo>
                    <a:pt x="1" y="8"/>
                  </a:lnTo>
                  <a:lnTo>
                    <a:pt x="1" y="4"/>
                  </a:lnTo>
                  <a:lnTo>
                    <a:pt x="0" y="0"/>
                  </a:lnTo>
                </a:path>
              </a:pathLst>
            </a:custGeom>
            <a:solidFill>
              <a:schemeClr val="bg1"/>
            </a:solidFill>
            <a:ln w="12700">
              <a:solidFill>
                <a:srgbClr val="000000"/>
              </a:solidFill>
              <a:prstDash val="solid"/>
              <a:round/>
              <a:headEnd/>
              <a:tailEnd/>
            </a:ln>
          </p:spPr>
          <p:txBody>
            <a:bodyPr/>
            <a:lstStyle/>
            <a:p>
              <a:endParaRPr lang="en-US" sz="1200">
                <a:solidFill>
                  <a:srgbClr val="000000"/>
                </a:solidFill>
                <a:latin typeface="Arial"/>
              </a:endParaRPr>
            </a:p>
          </p:txBody>
        </p:sp>
        <p:sp>
          <p:nvSpPr>
            <p:cNvPr id="2349" name="Freeform 59"/>
            <p:cNvSpPr>
              <a:spLocks noChangeAspect="1"/>
            </p:cNvSpPr>
            <p:nvPr/>
          </p:nvSpPr>
          <p:spPr bwMode="auto">
            <a:xfrm>
              <a:off x="2959" y="567"/>
              <a:ext cx="11" cy="13"/>
            </a:xfrm>
            <a:custGeom>
              <a:avLst/>
              <a:gdLst>
                <a:gd name="T0" fmla="*/ 11 w 11"/>
                <a:gd name="T1" fmla="*/ 0 h 13"/>
                <a:gd name="T2" fmla="*/ 5 w 11"/>
                <a:gd name="T3" fmla="*/ 6 h 13"/>
                <a:gd name="T4" fmla="*/ 0 w 11"/>
                <a:gd name="T5" fmla="*/ 13 h 13"/>
                <a:gd name="T6" fmla="*/ 0 60000 65536"/>
                <a:gd name="T7" fmla="*/ 0 60000 65536"/>
                <a:gd name="T8" fmla="*/ 0 60000 65536"/>
                <a:gd name="T9" fmla="*/ 0 w 11"/>
                <a:gd name="T10" fmla="*/ 0 h 13"/>
                <a:gd name="T11" fmla="*/ 11 w 11"/>
                <a:gd name="T12" fmla="*/ 13 h 13"/>
              </a:gdLst>
              <a:ahLst/>
              <a:cxnLst>
                <a:cxn ang="T6">
                  <a:pos x="T0" y="T1"/>
                </a:cxn>
                <a:cxn ang="T7">
                  <a:pos x="T2" y="T3"/>
                </a:cxn>
                <a:cxn ang="T8">
                  <a:pos x="T4" y="T5"/>
                </a:cxn>
              </a:cxnLst>
              <a:rect l="T9" t="T10" r="T11" b="T12"/>
              <a:pathLst>
                <a:path w="11" h="13">
                  <a:moveTo>
                    <a:pt x="11" y="0"/>
                  </a:moveTo>
                  <a:lnTo>
                    <a:pt x="5" y="6"/>
                  </a:lnTo>
                  <a:lnTo>
                    <a:pt x="0" y="13"/>
                  </a:lnTo>
                </a:path>
              </a:pathLst>
            </a:custGeom>
            <a:solidFill>
              <a:schemeClr val="bg1"/>
            </a:solidFill>
            <a:ln w="12700">
              <a:solidFill>
                <a:srgbClr val="000000"/>
              </a:solidFill>
              <a:prstDash val="solid"/>
              <a:round/>
              <a:headEnd/>
              <a:tailEnd/>
            </a:ln>
          </p:spPr>
          <p:txBody>
            <a:bodyPr/>
            <a:lstStyle/>
            <a:p>
              <a:endParaRPr lang="en-US" sz="1200">
                <a:solidFill>
                  <a:srgbClr val="000000"/>
                </a:solidFill>
                <a:latin typeface="Arial"/>
              </a:endParaRPr>
            </a:p>
          </p:txBody>
        </p:sp>
        <p:sp>
          <p:nvSpPr>
            <p:cNvPr id="2350" name="Freeform 60"/>
            <p:cNvSpPr>
              <a:spLocks noChangeAspect="1"/>
            </p:cNvSpPr>
            <p:nvPr/>
          </p:nvSpPr>
          <p:spPr bwMode="auto">
            <a:xfrm>
              <a:off x="2855" y="575"/>
              <a:ext cx="6" cy="10"/>
            </a:xfrm>
            <a:custGeom>
              <a:avLst/>
              <a:gdLst>
                <a:gd name="T0" fmla="*/ 6 w 6"/>
                <a:gd name="T1" fmla="*/ 0 h 10"/>
                <a:gd name="T2" fmla="*/ 2 w 6"/>
                <a:gd name="T3" fmla="*/ 5 h 10"/>
                <a:gd name="T4" fmla="*/ 0 w 6"/>
                <a:gd name="T5" fmla="*/ 10 h 10"/>
                <a:gd name="T6" fmla="*/ 0 60000 65536"/>
                <a:gd name="T7" fmla="*/ 0 60000 65536"/>
                <a:gd name="T8" fmla="*/ 0 60000 65536"/>
                <a:gd name="T9" fmla="*/ 0 w 6"/>
                <a:gd name="T10" fmla="*/ 0 h 10"/>
                <a:gd name="T11" fmla="*/ 6 w 6"/>
                <a:gd name="T12" fmla="*/ 10 h 10"/>
              </a:gdLst>
              <a:ahLst/>
              <a:cxnLst>
                <a:cxn ang="T6">
                  <a:pos x="T0" y="T1"/>
                </a:cxn>
                <a:cxn ang="T7">
                  <a:pos x="T2" y="T3"/>
                </a:cxn>
                <a:cxn ang="T8">
                  <a:pos x="T4" y="T5"/>
                </a:cxn>
              </a:cxnLst>
              <a:rect l="T9" t="T10" r="T11" b="T12"/>
              <a:pathLst>
                <a:path w="6" h="10">
                  <a:moveTo>
                    <a:pt x="6" y="0"/>
                  </a:moveTo>
                  <a:lnTo>
                    <a:pt x="2" y="5"/>
                  </a:lnTo>
                  <a:lnTo>
                    <a:pt x="0" y="10"/>
                  </a:lnTo>
                </a:path>
              </a:pathLst>
            </a:custGeom>
            <a:solidFill>
              <a:schemeClr val="bg1"/>
            </a:solidFill>
            <a:ln w="12700">
              <a:solidFill>
                <a:srgbClr val="000000"/>
              </a:solidFill>
              <a:prstDash val="solid"/>
              <a:round/>
              <a:headEnd/>
              <a:tailEnd/>
            </a:ln>
          </p:spPr>
          <p:txBody>
            <a:bodyPr/>
            <a:lstStyle/>
            <a:p>
              <a:endParaRPr lang="en-US" sz="1200">
                <a:solidFill>
                  <a:srgbClr val="000000"/>
                </a:solidFill>
                <a:latin typeface="Arial"/>
              </a:endParaRPr>
            </a:p>
          </p:txBody>
        </p:sp>
        <p:sp>
          <p:nvSpPr>
            <p:cNvPr id="2351" name="Freeform 61"/>
            <p:cNvSpPr>
              <a:spLocks noChangeAspect="1"/>
            </p:cNvSpPr>
            <p:nvPr/>
          </p:nvSpPr>
          <p:spPr bwMode="auto">
            <a:xfrm>
              <a:off x="2735" y="589"/>
              <a:ext cx="19" cy="10"/>
            </a:xfrm>
            <a:custGeom>
              <a:avLst/>
              <a:gdLst>
                <a:gd name="T0" fmla="*/ 19 w 19"/>
                <a:gd name="T1" fmla="*/ 10 h 10"/>
                <a:gd name="T2" fmla="*/ 10 w 19"/>
                <a:gd name="T3" fmla="*/ 5 h 10"/>
                <a:gd name="T4" fmla="*/ 0 w 19"/>
                <a:gd name="T5" fmla="*/ 0 h 10"/>
                <a:gd name="T6" fmla="*/ 0 60000 65536"/>
                <a:gd name="T7" fmla="*/ 0 60000 65536"/>
                <a:gd name="T8" fmla="*/ 0 60000 65536"/>
                <a:gd name="T9" fmla="*/ 0 w 19"/>
                <a:gd name="T10" fmla="*/ 0 h 10"/>
                <a:gd name="T11" fmla="*/ 19 w 19"/>
                <a:gd name="T12" fmla="*/ 10 h 10"/>
              </a:gdLst>
              <a:ahLst/>
              <a:cxnLst>
                <a:cxn ang="T6">
                  <a:pos x="T0" y="T1"/>
                </a:cxn>
                <a:cxn ang="T7">
                  <a:pos x="T2" y="T3"/>
                </a:cxn>
                <a:cxn ang="T8">
                  <a:pos x="T4" y="T5"/>
                </a:cxn>
              </a:cxnLst>
              <a:rect l="T9" t="T10" r="T11" b="T12"/>
              <a:pathLst>
                <a:path w="19" h="10">
                  <a:moveTo>
                    <a:pt x="19" y="10"/>
                  </a:moveTo>
                  <a:lnTo>
                    <a:pt x="10" y="5"/>
                  </a:lnTo>
                  <a:lnTo>
                    <a:pt x="0" y="0"/>
                  </a:lnTo>
                </a:path>
              </a:pathLst>
            </a:custGeom>
            <a:solidFill>
              <a:schemeClr val="bg1"/>
            </a:solidFill>
            <a:ln w="12700">
              <a:solidFill>
                <a:srgbClr val="000000"/>
              </a:solidFill>
              <a:prstDash val="solid"/>
              <a:round/>
              <a:headEnd/>
              <a:tailEnd/>
            </a:ln>
          </p:spPr>
          <p:txBody>
            <a:bodyPr/>
            <a:lstStyle/>
            <a:p>
              <a:endParaRPr lang="en-US" sz="1200">
                <a:solidFill>
                  <a:srgbClr val="000000"/>
                </a:solidFill>
                <a:latin typeface="Arial"/>
              </a:endParaRPr>
            </a:p>
          </p:txBody>
        </p:sp>
        <p:sp>
          <p:nvSpPr>
            <p:cNvPr id="2352" name="Freeform 62"/>
            <p:cNvSpPr>
              <a:spLocks noChangeAspect="1"/>
            </p:cNvSpPr>
            <p:nvPr/>
          </p:nvSpPr>
          <p:spPr bwMode="auto">
            <a:xfrm>
              <a:off x="2585" y="658"/>
              <a:ext cx="3" cy="10"/>
            </a:xfrm>
            <a:custGeom>
              <a:avLst/>
              <a:gdLst>
                <a:gd name="T0" fmla="*/ 0 w 3"/>
                <a:gd name="T1" fmla="*/ 0 h 10"/>
                <a:gd name="T2" fmla="*/ 1 w 3"/>
                <a:gd name="T3" fmla="*/ 5 h 10"/>
                <a:gd name="T4" fmla="*/ 3 w 3"/>
                <a:gd name="T5" fmla="*/ 10 h 10"/>
                <a:gd name="T6" fmla="*/ 0 60000 65536"/>
                <a:gd name="T7" fmla="*/ 0 60000 65536"/>
                <a:gd name="T8" fmla="*/ 0 60000 65536"/>
                <a:gd name="T9" fmla="*/ 0 w 3"/>
                <a:gd name="T10" fmla="*/ 0 h 10"/>
                <a:gd name="T11" fmla="*/ 3 w 3"/>
                <a:gd name="T12" fmla="*/ 10 h 10"/>
              </a:gdLst>
              <a:ahLst/>
              <a:cxnLst>
                <a:cxn ang="T6">
                  <a:pos x="T0" y="T1"/>
                </a:cxn>
                <a:cxn ang="T7">
                  <a:pos x="T2" y="T3"/>
                </a:cxn>
                <a:cxn ang="T8">
                  <a:pos x="T4" y="T5"/>
                </a:cxn>
              </a:cxnLst>
              <a:rect l="T9" t="T10" r="T11" b="T12"/>
              <a:pathLst>
                <a:path w="3" h="10">
                  <a:moveTo>
                    <a:pt x="0" y="0"/>
                  </a:moveTo>
                  <a:lnTo>
                    <a:pt x="1" y="5"/>
                  </a:lnTo>
                  <a:lnTo>
                    <a:pt x="3" y="10"/>
                  </a:lnTo>
                </a:path>
              </a:pathLst>
            </a:custGeom>
            <a:solidFill>
              <a:schemeClr val="bg1"/>
            </a:solidFill>
            <a:ln w="12700">
              <a:solidFill>
                <a:srgbClr val="000000"/>
              </a:solidFill>
              <a:prstDash val="solid"/>
              <a:round/>
              <a:headEnd/>
              <a:tailEnd/>
            </a:ln>
          </p:spPr>
          <p:txBody>
            <a:bodyPr/>
            <a:lstStyle/>
            <a:p>
              <a:endParaRPr lang="en-US" sz="1200">
                <a:solidFill>
                  <a:srgbClr val="000000"/>
                </a:solidFill>
                <a:latin typeface="Arial"/>
              </a:endParaRPr>
            </a:p>
          </p:txBody>
        </p:sp>
        <p:sp>
          <p:nvSpPr>
            <p:cNvPr id="2353" name="Rectangle 63"/>
            <p:cNvSpPr>
              <a:spLocks noChangeAspect="1" noChangeArrowheads="1"/>
            </p:cNvSpPr>
            <p:nvPr/>
          </p:nvSpPr>
          <p:spPr bwMode="auto">
            <a:xfrm>
              <a:off x="2661" y="622"/>
              <a:ext cx="337" cy="168"/>
            </a:xfrm>
            <a:prstGeom prst="rect">
              <a:avLst/>
            </a:prstGeom>
            <a:solidFill>
              <a:schemeClr val="bg1"/>
            </a:solidFill>
            <a:ln w="9525">
              <a:noFill/>
              <a:miter lim="800000"/>
              <a:headEnd/>
              <a:tailEnd/>
            </a:ln>
          </p:spPr>
          <p:txBody>
            <a:bodyPr wrap="none" lIns="92075" tIns="46038" rIns="92075" bIns="46038" anchor="ctr"/>
            <a:lstStyle/>
            <a:p>
              <a:pPr algn="ctr"/>
              <a:endParaRPr lang="en-US" sz="1200">
                <a:solidFill>
                  <a:srgbClr val="000000"/>
                </a:solidFill>
                <a:latin typeface="Times New Roman" pitchFamily="18" charset="0"/>
              </a:endParaRPr>
            </a:p>
          </p:txBody>
        </p:sp>
      </p:grpSp>
      <p:grpSp>
        <p:nvGrpSpPr>
          <p:cNvPr id="12" name="Group 64"/>
          <p:cNvGrpSpPr>
            <a:grpSpLocks/>
          </p:cNvGrpSpPr>
          <p:nvPr/>
        </p:nvGrpSpPr>
        <p:grpSpPr bwMode="auto">
          <a:xfrm>
            <a:off x="2029387" y="2891849"/>
            <a:ext cx="60325" cy="1277024"/>
            <a:chOff x="3221" y="658"/>
            <a:chExt cx="38" cy="544"/>
          </a:xfrm>
        </p:grpSpPr>
        <p:sp>
          <p:nvSpPr>
            <p:cNvPr id="2335" name="Line 65"/>
            <p:cNvSpPr>
              <a:spLocks noChangeAspect="1" noChangeShapeType="1"/>
            </p:cNvSpPr>
            <p:nvPr/>
          </p:nvSpPr>
          <p:spPr bwMode="auto">
            <a:xfrm>
              <a:off x="3243" y="1096"/>
              <a:ext cx="2" cy="99"/>
            </a:xfrm>
            <a:prstGeom prst="line">
              <a:avLst/>
            </a:prstGeom>
            <a:noFill/>
            <a:ln w="28575">
              <a:solidFill>
                <a:srgbClr val="FF0000"/>
              </a:solidFill>
              <a:round/>
              <a:headEnd type="none" w="sm" len="sm"/>
              <a:tailEnd type="none" w="sm" len="sm"/>
            </a:ln>
          </p:spPr>
          <p:txBody>
            <a:bodyPr wrap="none" anchor="ctr"/>
            <a:lstStyle/>
            <a:p>
              <a:endParaRPr lang="en-US" sz="1200">
                <a:solidFill>
                  <a:srgbClr val="000000"/>
                </a:solidFill>
                <a:latin typeface="Arial"/>
              </a:endParaRPr>
            </a:p>
          </p:txBody>
        </p:sp>
        <p:sp>
          <p:nvSpPr>
            <p:cNvPr id="2336" name="Freeform 66"/>
            <p:cNvSpPr>
              <a:spLocks noChangeAspect="1"/>
            </p:cNvSpPr>
            <p:nvPr/>
          </p:nvSpPr>
          <p:spPr bwMode="auto">
            <a:xfrm>
              <a:off x="3221" y="946"/>
              <a:ext cx="38" cy="152"/>
            </a:xfrm>
            <a:custGeom>
              <a:avLst/>
              <a:gdLst>
                <a:gd name="T0" fmla="*/ 22 w 106"/>
                <a:gd name="T1" fmla="*/ 152 h 438"/>
                <a:gd name="T2" fmla="*/ 22 w 106"/>
                <a:gd name="T3" fmla="*/ 135 h 438"/>
                <a:gd name="T4" fmla="*/ 4 w 106"/>
                <a:gd name="T5" fmla="*/ 118 h 438"/>
                <a:gd name="T6" fmla="*/ 38 w 106"/>
                <a:gd name="T7" fmla="*/ 99 h 438"/>
                <a:gd name="T8" fmla="*/ 4 w 106"/>
                <a:gd name="T9" fmla="*/ 85 h 438"/>
                <a:gd name="T10" fmla="*/ 35 w 106"/>
                <a:gd name="T11" fmla="*/ 68 h 438"/>
                <a:gd name="T12" fmla="*/ 0 w 106"/>
                <a:gd name="T13" fmla="*/ 53 h 438"/>
                <a:gd name="T14" fmla="*/ 34 w 106"/>
                <a:gd name="T15" fmla="*/ 34 h 438"/>
                <a:gd name="T16" fmla="*/ 16 w 106"/>
                <a:gd name="T17" fmla="*/ 19 h 438"/>
                <a:gd name="T18" fmla="*/ 16 w 106"/>
                <a:gd name="T19" fmla="*/ 0 h 4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6"/>
                <a:gd name="T31" fmla="*/ 0 h 438"/>
                <a:gd name="T32" fmla="*/ 106 w 106"/>
                <a:gd name="T33" fmla="*/ 438 h 4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6" h="438">
                  <a:moveTo>
                    <a:pt x="61" y="437"/>
                  </a:moveTo>
                  <a:lnTo>
                    <a:pt x="60" y="388"/>
                  </a:lnTo>
                  <a:lnTo>
                    <a:pt x="12" y="341"/>
                  </a:lnTo>
                  <a:lnTo>
                    <a:pt x="105" y="286"/>
                  </a:lnTo>
                  <a:lnTo>
                    <a:pt x="12" y="244"/>
                  </a:lnTo>
                  <a:lnTo>
                    <a:pt x="98" y="195"/>
                  </a:lnTo>
                  <a:lnTo>
                    <a:pt x="0" y="153"/>
                  </a:lnTo>
                  <a:lnTo>
                    <a:pt x="94" y="98"/>
                  </a:lnTo>
                  <a:lnTo>
                    <a:pt x="45" y="54"/>
                  </a:lnTo>
                  <a:lnTo>
                    <a:pt x="45" y="0"/>
                  </a:lnTo>
                </a:path>
              </a:pathLst>
            </a:custGeom>
            <a:noFill/>
            <a:ln w="28575" cap="rnd" cmpd="sng">
              <a:solidFill>
                <a:srgbClr val="FF0000"/>
              </a:solidFill>
              <a:prstDash val="solid"/>
              <a:round/>
              <a:headEnd type="none" w="sm" len="sm"/>
              <a:tailEnd type="none" w="sm" len="sm"/>
            </a:ln>
          </p:spPr>
          <p:txBody>
            <a:bodyPr/>
            <a:lstStyle/>
            <a:p>
              <a:endParaRPr lang="en-US" sz="1200">
                <a:solidFill>
                  <a:srgbClr val="000000"/>
                </a:solidFill>
                <a:latin typeface="Arial"/>
              </a:endParaRPr>
            </a:p>
          </p:txBody>
        </p:sp>
        <p:sp>
          <p:nvSpPr>
            <p:cNvPr id="2337" name="Line 67"/>
            <p:cNvSpPr>
              <a:spLocks noChangeAspect="1" noChangeShapeType="1"/>
            </p:cNvSpPr>
            <p:nvPr/>
          </p:nvSpPr>
          <p:spPr bwMode="auto">
            <a:xfrm flipH="1" flipV="1">
              <a:off x="3233" y="667"/>
              <a:ext cx="4" cy="280"/>
            </a:xfrm>
            <a:prstGeom prst="line">
              <a:avLst/>
            </a:prstGeom>
            <a:noFill/>
            <a:ln w="28575">
              <a:solidFill>
                <a:srgbClr val="FF0000"/>
              </a:solidFill>
              <a:round/>
              <a:headEnd type="none" w="sm" len="sm"/>
              <a:tailEnd type="none" w="sm" len="sm"/>
            </a:ln>
          </p:spPr>
          <p:txBody>
            <a:bodyPr wrap="none" anchor="ctr"/>
            <a:lstStyle/>
            <a:p>
              <a:endParaRPr lang="en-US" sz="1200">
                <a:solidFill>
                  <a:srgbClr val="000000"/>
                </a:solidFill>
                <a:latin typeface="Arial"/>
              </a:endParaRPr>
            </a:p>
          </p:txBody>
        </p:sp>
        <p:sp>
          <p:nvSpPr>
            <p:cNvPr id="2338" name="AutoShape 68"/>
            <p:cNvSpPr>
              <a:spLocks noChangeAspect="1" noChangeArrowheads="1"/>
            </p:cNvSpPr>
            <p:nvPr/>
          </p:nvSpPr>
          <p:spPr bwMode="auto">
            <a:xfrm>
              <a:off x="3224" y="658"/>
              <a:ext cx="18" cy="17"/>
            </a:xfrm>
            <a:prstGeom prst="hexagon">
              <a:avLst>
                <a:gd name="adj" fmla="val 26466"/>
                <a:gd name="vf" fmla="val 115470"/>
              </a:avLst>
            </a:prstGeom>
            <a:solidFill>
              <a:schemeClr val="tx1"/>
            </a:solidFill>
            <a:ln w="28575">
              <a:solidFill>
                <a:srgbClr val="FF0000"/>
              </a:solidFill>
              <a:miter lim="800000"/>
              <a:headEnd/>
              <a:tailEnd/>
            </a:ln>
          </p:spPr>
          <p:txBody>
            <a:bodyPr wrap="none" anchor="ctr"/>
            <a:lstStyle/>
            <a:p>
              <a:endParaRPr lang="en-US" sz="1200">
                <a:solidFill>
                  <a:srgbClr val="000000"/>
                </a:solidFill>
                <a:latin typeface="Arial"/>
              </a:endParaRPr>
            </a:p>
          </p:txBody>
        </p:sp>
        <p:sp>
          <p:nvSpPr>
            <p:cNvPr id="2339" name="AutoShape 69"/>
            <p:cNvSpPr>
              <a:spLocks noChangeAspect="1" noChangeArrowheads="1"/>
            </p:cNvSpPr>
            <p:nvPr/>
          </p:nvSpPr>
          <p:spPr bwMode="auto">
            <a:xfrm>
              <a:off x="3236" y="1184"/>
              <a:ext cx="18" cy="18"/>
            </a:xfrm>
            <a:prstGeom prst="hexagon">
              <a:avLst>
                <a:gd name="adj" fmla="val 24995"/>
                <a:gd name="vf" fmla="val 115470"/>
              </a:avLst>
            </a:prstGeom>
            <a:solidFill>
              <a:schemeClr val="tx1"/>
            </a:solidFill>
            <a:ln w="28575">
              <a:solidFill>
                <a:srgbClr val="FF0000"/>
              </a:solidFill>
              <a:miter lim="800000"/>
              <a:headEnd/>
              <a:tailEnd/>
            </a:ln>
          </p:spPr>
          <p:txBody>
            <a:bodyPr wrap="none" anchor="ctr"/>
            <a:lstStyle/>
            <a:p>
              <a:endParaRPr lang="en-US" sz="1200">
                <a:solidFill>
                  <a:srgbClr val="000000"/>
                </a:solidFill>
                <a:latin typeface="Arial"/>
              </a:endParaRPr>
            </a:p>
          </p:txBody>
        </p:sp>
      </p:grpSp>
      <p:sp>
        <p:nvSpPr>
          <p:cNvPr id="2073" name="Rectangle 70"/>
          <p:cNvSpPr>
            <a:spLocks noChangeAspect="1" noChangeArrowheads="1"/>
          </p:cNvSpPr>
          <p:nvPr/>
        </p:nvSpPr>
        <p:spPr bwMode="auto">
          <a:xfrm rot="16200000">
            <a:off x="1546195" y="2770864"/>
            <a:ext cx="1225145" cy="258403"/>
          </a:xfrm>
          <a:prstGeom prst="rect">
            <a:avLst/>
          </a:prstGeom>
          <a:noFill/>
          <a:ln w="9525">
            <a:noFill/>
            <a:miter lim="800000"/>
            <a:headEnd/>
            <a:tailEnd/>
          </a:ln>
        </p:spPr>
        <p:txBody>
          <a:bodyPr wrap="none" lIns="73025" tIns="36512" rIns="73025" bIns="36512">
            <a:spAutoFit/>
          </a:bodyPr>
          <a:lstStyle/>
          <a:p>
            <a:pPr defTabSz="585788"/>
            <a:r>
              <a:rPr lang="en-US" sz="1200" dirty="0">
                <a:solidFill>
                  <a:srgbClr val="000000"/>
                </a:solidFill>
                <a:latin typeface="Gill Sans MT"/>
              </a:rPr>
              <a:t>Sensible heat flux</a:t>
            </a:r>
          </a:p>
        </p:txBody>
      </p:sp>
      <p:sp>
        <p:nvSpPr>
          <p:cNvPr id="2074" name="Rectangle 71"/>
          <p:cNvSpPr>
            <a:spLocks noChangeAspect="1" noChangeArrowheads="1"/>
          </p:cNvSpPr>
          <p:nvPr/>
        </p:nvSpPr>
        <p:spPr bwMode="auto">
          <a:xfrm rot="16200000">
            <a:off x="1341127" y="2858517"/>
            <a:ext cx="1122102" cy="258403"/>
          </a:xfrm>
          <a:prstGeom prst="rect">
            <a:avLst/>
          </a:prstGeom>
          <a:noFill/>
          <a:ln w="9525">
            <a:noFill/>
            <a:miter lim="800000"/>
            <a:headEnd/>
            <a:tailEnd/>
          </a:ln>
        </p:spPr>
        <p:txBody>
          <a:bodyPr wrap="none" lIns="73025" tIns="36512" rIns="73025" bIns="36512">
            <a:spAutoFit/>
          </a:bodyPr>
          <a:lstStyle/>
          <a:p>
            <a:pPr defTabSz="585788"/>
            <a:r>
              <a:rPr lang="en-US" sz="1200" dirty="0">
                <a:solidFill>
                  <a:srgbClr val="000000"/>
                </a:solidFill>
                <a:latin typeface="Gill Sans MT"/>
              </a:rPr>
              <a:t>Latent heat flux</a:t>
            </a:r>
          </a:p>
        </p:txBody>
      </p:sp>
      <p:grpSp>
        <p:nvGrpSpPr>
          <p:cNvPr id="13" name="Group 72"/>
          <p:cNvGrpSpPr>
            <a:grpSpLocks/>
          </p:cNvGrpSpPr>
          <p:nvPr/>
        </p:nvGrpSpPr>
        <p:grpSpPr bwMode="auto">
          <a:xfrm>
            <a:off x="1755334" y="2913325"/>
            <a:ext cx="69850" cy="1244160"/>
            <a:chOff x="3089" y="662"/>
            <a:chExt cx="44" cy="530"/>
          </a:xfrm>
        </p:grpSpPr>
        <p:sp>
          <p:nvSpPr>
            <p:cNvPr id="2327" name="Line 73"/>
            <p:cNvSpPr>
              <a:spLocks noChangeAspect="1" noChangeShapeType="1"/>
            </p:cNvSpPr>
            <p:nvPr/>
          </p:nvSpPr>
          <p:spPr bwMode="auto">
            <a:xfrm flipH="1">
              <a:off x="3107" y="1095"/>
              <a:ext cx="4" cy="8"/>
            </a:xfrm>
            <a:prstGeom prst="line">
              <a:avLst/>
            </a:prstGeom>
            <a:noFill/>
            <a:ln w="28575">
              <a:solidFill>
                <a:srgbClr val="0070C0"/>
              </a:solidFill>
              <a:round/>
              <a:headEnd type="none" w="sm" len="sm"/>
              <a:tailEnd type="none" w="sm" len="sm"/>
            </a:ln>
          </p:spPr>
          <p:txBody>
            <a:bodyPr wrap="none" anchor="ctr"/>
            <a:lstStyle/>
            <a:p>
              <a:endParaRPr lang="en-US" sz="1200">
                <a:solidFill>
                  <a:srgbClr val="000000"/>
                </a:solidFill>
                <a:latin typeface="Arial"/>
              </a:endParaRPr>
            </a:p>
          </p:txBody>
        </p:sp>
        <p:sp>
          <p:nvSpPr>
            <p:cNvPr id="2328" name="Line 74"/>
            <p:cNvSpPr>
              <a:spLocks noChangeAspect="1" noChangeShapeType="1"/>
            </p:cNvSpPr>
            <p:nvPr/>
          </p:nvSpPr>
          <p:spPr bwMode="auto">
            <a:xfrm flipH="1" flipV="1">
              <a:off x="3111" y="1095"/>
              <a:ext cx="14" cy="0"/>
            </a:xfrm>
            <a:prstGeom prst="line">
              <a:avLst/>
            </a:prstGeom>
            <a:noFill/>
            <a:ln w="28575">
              <a:solidFill>
                <a:srgbClr val="0070C0"/>
              </a:solidFill>
              <a:round/>
              <a:headEnd type="none" w="sm" len="sm"/>
              <a:tailEnd type="none" w="sm" len="sm"/>
            </a:ln>
          </p:spPr>
          <p:txBody>
            <a:bodyPr wrap="none" anchor="ctr"/>
            <a:lstStyle/>
            <a:p>
              <a:endParaRPr lang="en-US" sz="1200">
                <a:solidFill>
                  <a:srgbClr val="000000"/>
                </a:solidFill>
                <a:latin typeface="Arial"/>
              </a:endParaRPr>
            </a:p>
          </p:txBody>
        </p:sp>
        <p:sp>
          <p:nvSpPr>
            <p:cNvPr id="2329" name="Freeform 75"/>
            <p:cNvSpPr>
              <a:spLocks noChangeAspect="1"/>
            </p:cNvSpPr>
            <p:nvPr/>
          </p:nvSpPr>
          <p:spPr bwMode="auto">
            <a:xfrm>
              <a:off x="3095" y="1019"/>
              <a:ext cx="38" cy="152"/>
            </a:xfrm>
            <a:custGeom>
              <a:avLst/>
              <a:gdLst>
                <a:gd name="T0" fmla="*/ 22 w 107"/>
                <a:gd name="T1" fmla="*/ 152 h 437"/>
                <a:gd name="T2" fmla="*/ 21 w 107"/>
                <a:gd name="T3" fmla="*/ 135 h 437"/>
                <a:gd name="T4" fmla="*/ 4 w 107"/>
                <a:gd name="T5" fmla="*/ 118 h 437"/>
                <a:gd name="T6" fmla="*/ 38 w 107"/>
                <a:gd name="T7" fmla="*/ 99 h 437"/>
                <a:gd name="T8" fmla="*/ 4 w 107"/>
                <a:gd name="T9" fmla="*/ 85 h 437"/>
                <a:gd name="T10" fmla="*/ 35 w 107"/>
                <a:gd name="T11" fmla="*/ 67 h 437"/>
                <a:gd name="T12" fmla="*/ 0 w 107"/>
                <a:gd name="T13" fmla="*/ 53 h 437"/>
                <a:gd name="T14" fmla="*/ 34 w 107"/>
                <a:gd name="T15" fmla="*/ 34 h 437"/>
                <a:gd name="T16" fmla="*/ 16 w 107"/>
                <a:gd name="T17" fmla="*/ 19 h 437"/>
                <a:gd name="T18" fmla="*/ 16 w 107"/>
                <a:gd name="T19" fmla="*/ 0 h 4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
                <a:gd name="T31" fmla="*/ 0 h 437"/>
                <a:gd name="T32" fmla="*/ 107 w 107"/>
                <a:gd name="T33" fmla="*/ 437 h 4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 h="437">
                  <a:moveTo>
                    <a:pt x="62" y="436"/>
                  </a:moveTo>
                  <a:lnTo>
                    <a:pt x="60" y="387"/>
                  </a:lnTo>
                  <a:lnTo>
                    <a:pt x="12" y="340"/>
                  </a:lnTo>
                  <a:lnTo>
                    <a:pt x="106" y="286"/>
                  </a:lnTo>
                  <a:lnTo>
                    <a:pt x="12" y="243"/>
                  </a:lnTo>
                  <a:lnTo>
                    <a:pt x="99" y="194"/>
                  </a:lnTo>
                  <a:lnTo>
                    <a:pt x="0" y="152"/>
                  </a:lnTo>
                  <a:lnTo>
                    <a:pt x="96" y="97"/>
                  </a:lnTo>
                  <a:lnTo>
                    <a:pt x="45" y="54"/>
                  </a:lnTo>
                  <a:lnTo>
                    <a:pt x="46" y="0"/>
                  </a:lnTo>
                </a:path>
              </a:pathLst>
            </a:custGeom>
            <a:noFill/>
            <a:ln w="28575" cap="rnd" cmpd="sng">
              <a:solidFill>
                <a:srgbClr val="0070C0"/>
              </a:solidFill>
              <a:prstDash val="solid"/>
              <a:round/>
              <a:headEnd type="none" w="sm" len="sm"/>
              <a:tailEnd type="none" w="sm" len="sm"/>
            </a:ln>
          </p:spPr>
          <p:txBody>
            <a:bodyPr/>
            <a:lstStyle/>
            <a:p>
              <a:endParaRPr lang="en-US" sz="1200">
                <a:solidFill>
                  <a:srgbClr val="000000"/>
                </a:solidFill>
                <a:latin typeface="Arial"/>
              </a:endParaRPr>
            </a:p>
          </p:txBody>
        </p:sp>
        <p:sp>
          <p:nvSpPr>
            <p:cNvPr id="2330" name="Freeform 76"/>
            <p:cNvSpPr>
              <a:spLocks noChangeAspect="1"/>
            </p:cNvSpPr>
            <p:nvPr/>
          </p:nvSpPr>
          <p:spPr bwMode="auto">
            <a:xfrm>
              <a:off x="3089" y="826"/>
              <a:ext cx="37" cy="152"/>
            </a:xfrm>
            <a:custGeom>
              <a:avLst/>
              <a:gdLst>
                <a:gd name="T0" fmla="*/ 21 w 107"/>
                <a:gd name="T1" fmla="*/ 152 h 437"/>
                <a:gd name="T2" fmla="*/ 21 w 107"/>
                <a:gd name="T3" fmla="*/ 135 h 437"/>
                <a:gd name="T4" fmla="*/ 4 w 107"/>
                <a:gd name="T5" fmla="*/ 118 h 437"/>
                <a:gd name="T6" fmla="*/ 37 w 107"/>
                <a:gd name="T7" fmla="*/ 99 h 437"/>
                <a:gd name="T8" fmla="*/ 4 w 107"/>
                <a:gd name="T9" fmla="*/ 85 h 437"/>
                <a:gd name="T10" fmla="*/ 34 w 107"/>
                <a:gd name="T11" fmla="*/ 67 h 437"/>
                <a:gd name="T12" fmla="*/ 0 w 107"/>
                <a:gd name="T13" fmla="*/ 53 h 437"/>
                <a:gd name="T14" fmla="*/ 33 w 107"/>
                <a:gd name="T15" fmla="*/ 34 h 437"/>
                <a:gd name="T16" fmla="*/ 16 w 107"/>
                <a:gd name="T17" fmla="*/ 18 h 437"/>
                <a:gd name="T18" fmla="*/ 16 w 107"/>
                <a:gd name="T19" fmla="*/ 0 h 4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
                <a:gd name="T31" fmla="*/ 0 h 437"/>
                <a:gd name="T32" fmla="*/ 107 w 107"/>
                <a:gd name="T33" fmla="*/ 437 h 4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 h="437">
                  <a:moveTo>
                    <a:pt x="62" y="436"/>
                  </a:moveTo>
                  <a:lnTo>
                    <a:pt x="60" y="387"/>
                  </a:lnTo>
                  <a:lnTo>
                    <a:pt x="12" y="340"/>
                  </a:lnTo>
                  <a:lnTo>
                    <a:pt x="106" y="286"/>
                  </a:lnTo>
                  <a:lnTo>
                    <a:pt x="12" y="243"/>
                  </a:lnTo>
                  <a:lnTo>
                    <a:pt x="99" y="194"/>
                  </a:lnTo>
                  <a:lnTo>
                    <a:pt x="0" y="152"/>
                  </a:lnTo>
                  <a:lnTo>
                    <a:pt x="95" y="97"/>
                  </a:lnTo>
                  <a:lnTo>
                    <a:pt x="45" y="53"/>
                  </a:lnTo>
                  <a:lnTo>
                    <a:pt x="46" y="0"/>
                  </a:lnTo>
                </a:path>
              </a:pathLst>
            </a:custGeom>
            <a:noFill/>
            <a:ln w="28575" cap="rnd" cmpd="sng">
              <a:solidFill>
                <a:srgbClr val="0070C0"/>
              </a:solidFill>
              <a:prstDash val="solid"/>
              <a:round/>
              <a:headEnd type="none" w="sm" len="sm"/>
              <a:tailEnd type="none" w="sm" len="sm"/>
            </a:ln>
          </p:spPr>
          <p:txBody>
            <a:bodyPr/>
            <a:lstStyle/>
            <a:p>
              <a:endParaRPr lang="en-US" sz="1200">
                <a:solidFill>
                  <a:srgbClr val="000000"/>
                </a:solidFill>
                <a:latin typeface="Arial"/>
              </a:endParaRPr>
            </a:p>
          </p:txBody>
        </p:sp>
        <p:sp>
          <p:nvSpPr>
            <p:cNvPr id="2331" name="Line 77"/>
            <p:cNvSpPr>
              <a:spLocks noChangeAspect="1" noChangeShapeType="1"/>
            </p:cNvSpPr>
            <p:nvPr/>
          </p:nvSpPr>
          <p:spPr bwMode="auto">
            <a:xfrm flipH="1" flipV="1">
              <a:off x="3101" y="669"/>
              <a:ext cx="4" cy="157"/>
            </a:xfrm>
            <a:prstGeom prst="line">
              <a:avLst/>
            </a:prstGeom>
            <a:noFill/>
            <a:ln w="28575">
              <a:solidFill>
                <a:srgbClr val="0070C0"/>
              </a:solidFill>
              <a:round/>
              <a:headEnd type="none" w="sm" len="sm"/>
              <a:tailEnd type="none" w="sm" len="sm"/>
            </a:ln>
          </p:spPr>
          <p:txBody>
            <a:bodyPr wrap="none" anchor="ctr"/>
            <a:lstStyle/>
            <a:p>
              <a:endParaRPr lang="en-US" sz="1200">
                <a:solidFill>
                  <a:srgbClr val="000000"/>
                </a:solidFill>
                <a:latin typeface="Arial"/>
              </a:endParaRPr>
            </a:p>
          </p:txBody>
        </p:sp>
        <p:sp>
          <p:nvSpPr>
            <p:cNvPr id="2332" name="AutoShape 78"/>
            <p:cNvSpPr>
              <a:spLocks noChangeAspect="1" noChangeArrowheads="1"/>
            </p:cNvSpPr>
            <p:nvPr/>
          </p:nvSpPr>
          <p:spPr bwMode="auto">
            <a:xfrm>
              <a:off x="3091" y="662"/>
              <a:ext cx="18" cy="17"/>
            </a:xfrm>
            <a:prstGeom prst="hexagon">
              <a:avLst>
                <a:gd name="adj" fmla="val 26466"/>
                <a:gd name="vf" fmla="val 115470"/>
              </a:avLst>
            </a:prstGeom>
            <a:solidFill>
              <a:schemeClr val="tx1"/>
            </a:solidFill>
            <a:ln w="28575">
              <a:solidFill>
                <a:srgbClr val="0070C0"/>
              </a:solidFill>
              <a:miter lim="800000"/>
              <a:headEnd/>
              <a:tailEnd/>
            </a:ln>
          </p:spPr>
          <p:txBody>
            <a:bodyPr wrap="none" anchor="ctr"/>
            <a:lstStyle/>
            <a:p>
              <a:endParaRPr lang="en-US" sz="1200">
                <a:solidFill>
                  <a:srgbClr val="000000"/>
                </a:solidFill>
                <a:latin typeface="Arial"/>
              </a:endParaRPr>
            </a:p>
          </p:txBody>
        </p:sp>
        <p:sp>
          <p:nvSpPr>
            <p:cNvPr id="2333" name="AutoShape 79"/>
            <p:cNvSpPr>
              <a:spLocks noChangeAspect="1" noChangeArrowheads="1"/>
            </p:cNvSpPr>
            <p:nvPr/>
          </p:nvSpPr>
          <p:spPr bwMode="auto">
            <a:xfrm>
              <a:off x="3108" y="1175"/>
              <a:ext cx="18" cy="17"/>
            </a:xfrm>
            <a:prstGeom prst="hexagon">
              <a:avLst>
                <a:gd name="adj" fmla="val 26466"/>
                <a:gd name="vf" fmla="val 115470"/>
              </a:avLst>
            </a:prstGeom>
            <a:solidFill>
              <a:schemeClr val="tx1"/>
            </a:solidFill>
            <a:ln w="28575">
              <a:solidFill>
                <a:srgbClr val="0070C0"/>
              </a:solidFill>
              <a:miter lim="800000"/>
              <a:headEnd/>
              <a:tailEnd/>
            </a:ln>
          </p:spPr>
          <p:txBody>
            <a:bodyPr wrap="none" anchor="ctr"/>
            <a:lstStyle/>
            <a:p>
              <a:endParaRPr lang="en-US" sz="1200">
                <a:solidFill>
                  <a:srgbClr val="000000"/>
                </a:solidFill>
                <a:latin typeface="Arial"/>
              </a:endParaRPr>
            </a:p>
          </p:txBody>
        </p:sp>
        <p:sp>
          <p:nvSpPr>
            <p:cNvPr id="2334" name="Line 80"/>
            <p:cNvSpPr>
              <a:spLocks noChangeAspect="1" noChangeShapeType="1"/>
            </p:cNvSpPr>
            <p:nvPr/>
          </p:nvSpPr>
          <p:spPr bwMode="auto">
            <a:xfrm flipH="1" flipV="1">
              <a:off x="3111" y="979"/>
              <a:ext cx="1" cy="39"/>
            </a:xfrm>
            <a:prstGeom prst="line">
              <a:avLst/>
            </a:prstGeom>
            <a:noFill/>
            <a:ln w="28575">
              <a:solidFill>
                <a:srgbClr val="0070C0"/>
              </a:solidFill>
              <a:round/>
              <a:headEnd type="none" w="sm" len="sm"/>
              <a:tailEnd type="none" w="sm" len="sm"/>
            </a:ln>
          </p:spPr>
          <p:txBody>
            <a:bodyPr wrap="none" anchor="ctr"/>
            <a:lstStyle/>
            <a:p>
              <a:endParaRPr lang="en-US" sz="1200">
                <a:solidFill>
                  <a:srgbClr val="000000"/>
                </a:solidFill>
                <a:latin typeface="Arial"/>
              </a:endParaRPr>
            </a:p>
          </p:txBody>
        </p:sp>
      </p:grpSp>
      <p:grpSp>
        <p:nvGrpSpPr>
          <p:cNvPr id="14" name="Group 81"/>
          <p:cNvGrpSpPr>
            <a:grpSpLocks noChangeAspect="1"/>
          </p:cNvGrpSpPr>
          <p:nvPr/>
        </p:nvGrpSpPr>
        <p:grpSpPr bwMode="auto">
          <a:xfrm>
            <a:off x="1734112" y="4194695"/>
            <a:ext cx="123825" cy="485927"/>
            <a:chOff x="3657" y="1317"/>
            <a:chExt cx="226" cy="401"/>
          </a:xfrm>
        </p:grpSpPr>
        <p:sp>
          <p:nvSpPr>
            <p:cNvPr id="2325" name="Line 82"/>
            <p:cNvSpPr>
              <a:spLocks noChangeAspect="1" noChangeShapeType="1"/>
            </p:cNvSpPr>
            <p:nvPr/>
          </p:nvSpPr>
          <p:spPr bwMode="auto">
            <a:xfrm>
              <a:off x="3779" y="1610"/>
              <a:ext cx="0" cy="108"/>
            </a:xfrm>
            <a:prstGeom prst="line">
              <a:avLst/>
            </a:prstGeom>
            <a:noFill/>
            <a:ln w="25400">
              <a:solidFill>
                <a:schemeClr val="tx1"/>
              </a:solidFill>
              <a:round/>
              <a:headEnd type="none" w="sm" len="sm"/>
              <a:tailEnd type="none" w="sm" len="sm"/>
            </a:ln>
          </p:spPr>
          <p:txBody>
            <a:bodyPr wrap="none" anchor="ctr"/>
            <a:lstStyle/>
            <a:p>
              <a:endParaRPr lang="en-US" sz="1200">
                <a:solidFill>
                  <a:srgbClr val="000000"/>
                </a:solidFill>
                <a:latin typeface="Arial"/>
              </a:endParaRPr>
            </a:p>
          </p:txBody>
        </p:sp>
        <p:sp>
          <p:nvSpPr>
            <p:cNvPr id="2326" name="Freeform 83"/>
            <p:cNvSpPr>
              <a:spLocks noChangeAspect="1"/>
            </p:cNvSpPr>
            <p:nvPr/>
          </p:nvSpPr>
          <p:spPr bwMode="auto">
            <a:xfrm>
              <a:off x="3657" y="1317"/>
              <a:ext cx="226" cy="294"/>
            </a:xfrm>
            <a:custGeom>
              <a:avLst/>
              <a:gdLst>
                <a:gd name="T0" fmla="*/ 171 w 301"/>
                <a:gd name="T1" fmla="*/ 23 h 392"/>
                <a:gd name="T2" fmla="*/ 158 w 301"/>
                <a:gd name="T3" fmla="*/ 18 h 392"/>
                <a:gd name="T4" fmla="*/ 137 w 301"/>
                <a:gd name="T5" fmla="*/ 5 h 392"/>
                <a:gd name="T6" fmla="*/ 126 w 301"/>
                <a:gd name="T7" fmla="*/ 2 h 392"/>
                <a:gd name="T8" fmla="*/ 114 w 301"/>
                <a:gd name="T9" fmla="*/ 0 h 392"/>
                <a:gd name="T10" fmla="*/ 102 w 301"/>
                <a:gd name="T11" fmla="*/ 2 h 392"/>
                <a:gd name="T12" fmla="*/ 97 w 301"/>
                <a:gd name="T13" fmla="*/ 8 h 392"/>
                <a:gd name="T14" fmla="*/ 86 w 301"/>
                <a:gd name="T15" fmla="*/ 15 h 392"/>
                <a:gd name="T16" fmla="*/ 74 w 301"/>
                <a:gd name="T17" fmla="*/ 19 h 392"/>
                <a:gd name="T18" fmla="*/ 68 w 301"/>
                <a:gd name="T19" fmla="*/ 18 h 392"/>
                <a:gd name="T20" fmla="*/ 58 w 301"/>
                <a:gd name="T21" fmla="*/ 22 h 392"/>
                <a:gd name="T22" fmla="*/ 47 w 301"/>
                <a:gd name="T23" fmla="*/ 28 h 392"/>
                <a:gd name="T24" fmla="*/ 37 w 301"/>
                <a:gd name="T25" fmla="*/ 35 h 392"/>
                <a:gd name="T26" fmla="*/ 38 w 301"/>
                <a:gd name="T27" fmla="*/ 46 h 392"/>
                <a:gd name="T28" fmla="*/ 34 w 301"/>
                <a:gd name="T29" fmla="*/ 52 h 392"/>
                <a:gd name="T30" fmla="*/ 29 w 301"/>
                <a:gd name="T31" fmla="*/ 61 h 392"/>
                <a:gd name="T32" fmla="*/ 26 w 301"/>
                <a:gd name="T33" fmla="*/ 76 h 392"/>
                <a:gd name="T34" fmla="*/ 18 w 301"/>
                <a:gd name="T35" fmla="*/ 88 h 392"/>
                <a:gd name="T36" fmla="*/ 10 w 301"/>
                <a:gd name="T37" fmla="*/ 97 h 392"/>
                <a:gd name="T38" fmla="*/ 4 w 301"/>
                <a:gd name="T39" fmla="*/ 107 h 392"/>
                <a:gd name="T40" fmla="*/ 2 w 301"/>
                <a:gd name="T41" fmla="*/ 118 h 392"/>
                <a:gd name="T42" fmla="*/ 2 w 301"/>
                <a:gd name="T43" fmla="*/ 130 h 392"/>
                <a:gd name="T44" fmla="*/ 5 w 301"/>
                <a:gd name="T45" fmla="*/ 142 h 392"/>
                <a:gd name="T46" fmla="*/ 8 w 301"/>
                <a:gd name="T47" fmla="*/ 154 h 392"/>
                <a:gd name="T48" fmla="*/ 8 w 301"/>
                <a:gd name="T49" fmla="*/ 165 h 392"/>
                <a:gd name="T50" fmla="*/ 4 w 301"/>
                <a:gd name="T51" fmla="*/ 176 h 392"/>
                <a:gd name="T52" fmla="*/ 0 w 301"/>
                <a:gd name="T53" fmla="*/ 189 h 392"/>
                <a:gd name="T54" fmla="*/ 6 w 301"/>
                <a:gd name="T55" fmla="*/ 200 h 392"/>
                <a:gd name="T56" fmla="*/ 13 w 301"/>
                <a:gd name="T57" fmla="*/ 206 h 392"/>
                <a:gd name="T58" fmla="*/ 16 w 301"/>
                <a:gd name="T59" fmla="*/ 217 h 392"/>
                <a:gd name="T60" fmla="*/ 14 w 301"/>
                <a:gd name="T61" fmla="*/ 232 h 392"/>
                <a:gd name="T62" fmla="*/ 26 w 301"/>
                <a:gd name="T63" fmla="*/ 245 h 392"/>
                <a:gd name="T64" fmla="*/ 36 w 301"/>
                <a:gd name="T65" fmla="*/ 253 h 392"/>
                <a:gd name="T66" fmla="*/ 47 w 301"/>
                <a:gd name="T67" fmla="*/ 260 h 392"/>
                <a:gd name="T68" fmla="*/ 59 w 301"/>
                <a:gd name="T69" fmla="*/ 269 h 392"/>
                <a:gd name="T70" fmla="*/ 72 w 301"/>
                <a:gd name="T71" fmla="*/ 271 h 392"/>
                <a:gd name="T72" fmla="*/ 83 w 301"/>
                <a:gd name="T73" fmla="*/ 277 h 392"/>
                <a:gd name="T74" fmla="*/ 87 w 301"/>
                <a:gd name="T75" fmla="*/ 290 h 392"/>
                <a:gd name="T76" fmla="*/ 104 w 301"/>
                <a:gd name="T77" fmla="*/ 293 h 392"/>
                <a:gd name="T78" fmla="*/ 126 w 301"/>
                <a:gd name="T79" fmla="*/ 290 h 392"/>
                <a:gd name="T80" fmla="*/ 146 w 301"/>
                <a:gd name="T81" fmla="*/ 286 h 392"/>
                <a:gd name="T82" fmla="*/ 152 w 301"/>
                <a:gd name="T83" fmla="*/ 290 h 392"/>
                <a:gd name="T84" fmla="*/ 158 w 301"/>
                <a:gd name="T85" fmla="*/ 280 h 392"/>
                <a:gd name="T86" fmla="*/ 170 w 301"/>
                <a:gd name="T87" fmla="*/ 270 h 392"/>
                <a:gd name="T88" fmla="*/ 188 w 301"/>
                <a:gd name="T89" fmla="*/ 264 h 392"/>
                <a:gd name="T90" fmla="*/ 198 w 301"/>
                <a:gd name="T91" fmla="*/ 242 h 392"/>
                <a:gd name="T92" fmla="*/ 206 w 301"/>
                <a:gd name="T93" fmla="*/ 220 h 392"/>
                <a:gd name="T94" fmla="*/ 212 w 301"/>
                <a:gd name="T95" fmla="*/ 203 h 392"/>
                <a:gd name="T96" fmla="*/ 212 w 301"/>
                <a:gd name="T97" fmla="*/ 194 h 392"/>
                <a:gd name="T98" fmla="*/ 218 w 301"/>
                <a:gd name="T99" fmla="*/ 181 h 392"/>
                <a:gd name="T100" fmla="*/ 224 w 301"/>
                <a:gd name="T101" fmla="*/ 165 h 392"/>
                <a:gd name="T102" fmla="*/ 224 w 301"/>
                <a:gd name="T103" fmla="*/ 148 h 392"/>
                <a:gd name="T104" fmla="*/ 224 w 301"/>
                <a:gd name="T105" fmla="*/ 113 h 392"/>
                <a:gd name="T106" fmla="*/ 218 w 301"/>
                <a:gd name="T107" fmla="*/ 96 h 392"/>
                <a:gd name="T108" fmla="*/ 210 w 301"/>
                <a:gd name="T109" fmla="*/ 91 h 392"/>
                <a:gd name="T110" fmla="*/ 209 w 301"/>
                <a:gd name="T111" fmla="*/ 86 h 392"/>
                <a:gd name="T112" fmla="*/ 204 w 301"/>
                <a:gd name="T113" fmla="*/ 74 h 392"/>
                <a:gd name="T114" fmla="*/ 200 w 301"/>
                <a:gd name="T115" fmla="*/ 62 h 392"/>
                <a:gd name="T116" fmla="*/ 198 w 301"/>
                <a:gd name="T117" fmla="*/ 50 h 392"/>
                <a:gd name="T118" fmla="*/ 189 w 301"/>
                <a:gd name="T119" fmla="*/ 50 h 392"/>
                <a:gd name="T120" fmla="*/ 183 w 301"/>
                <a:gd name="T121" fmla="*/ 40 h 392"/>
                <a:gd name="T122" fmla="*/ 181 w 301"/>
                <a:gd name="T123" fmla="*/ 27 h 392"/>
                <a:gd name="T124" fmla="*/ 177 w 301"/>
                <a:gd name="T125" fmla="*/ 20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1200">
                <a:solidFill>
                  <a:srgbClr val="000000"/>
                </a:solidFill>
                <a:latin typeface="Arial"/>
              </a:endParaRPr>
            </a:p>
          </p:txBody>
        </p:sp>
      </p:grpSp>
      <p:grpSp>
        <p:nvGrpSpPr>
          <p:cNvPr id="15" name="Group 84"/>
          <p:cNvGrpSpPr>
            <a:grpSpLocks noChangeAspect="1"/>
          </p:cNvGrpSpPr>
          <p:nvPr/>
        </p:nvGrpSpPr>
        <p:grpSpPr bwMode="auto">
          <a:xfrm>
            <a:off x="2303491" y="2259910"/>
            <a:ext cx="1207866" cy="1847930"/>
            <a:chOff x="3085" y="1019"/>
            <a:chExt cx="950" cy="984"/>
          </a:xfrm>
        </p:grpSpPr>
        <p:sp>
          <p:nvSpPr>
            <p:cNvPr id="2318" name="Freeform 85"/>
            <p:cNvSpPr>
              <a:spLocks noChangeAspect="1"/>
            </p:cNvSpPr>
            <p:nvPr/>
          </p:nvSpPr>
          <p:spPr bwMode="auto">
            <a:xfrm>
              <a:off x="3126" y="1326"/>
              <a:ext cx="373" cy="669"/>
            </a:xfrm>
            <a:custGeom>
              <a:avLst/>
              <a:gdLst>
                <a:gd name="T0" fmla="*/ 10 w 854"/>
                <a:gd name="T1" fmla="*/ 667 h 1537"/>
                <a:gd name="T2" fmla="*/ 24 w 854"/>
                <a:gd name="T3" fmla="*/ 663 h 1537"/>
                <a:gd name="T4" fmla="*/ 39 w 854"/>
                <a:gd name="T5" fmla="*/ 660 h 1537"/>
                <a:gd name="T6" fmla="*/ 54 w 854"/>
                <a:gd name="T7" fmla="*/ 657 h 1537"/>
                <a:gd name="T8" fmla="*/ 69 w 854"/>
                <a:gd name="T9" fmla="*/ 653 h 1537"/>
                <a:gd name="T10" fmla="*/ 83 w 854"/>
                <a:gd name="T11" fmla="*/ 648 h 1537"/>
                <a:gd name="T12" fmla="*/ 103 w 854"/>
                <a:gd name="T13" fmla="*/ 639 h 1537"/>
                <a:gd name="T14" fmla="*/ 117 w 854"/>
                <a:gd name="T15" fmla="*/ 632 h 1537"/>
                <a:gd name="T16" fmla="*/ 131 w 854"/>
                <a:gd name="T17" fmla="*/ 623 h 1537"/>
                <a:gd name="T18" fmla="*/ 145 w 854"/>
                <a:gd name="T19" fmla="*/ 614 h 1537"/>
                <a:gd name="T20" fmla="*/ 158 w 854"/>
                <a:gd name="T21" fmla="*/ 604 h 1537"/>
                <a:gd name="T22" fmla="*/ 169 w 854"/>
                <a:gd name="T23" fmla="*/ 594 h 1537"/>
                <a:gd name="T24" fmla="*/ 184 w 854"/>
                <a:gd name="T25" fmla="*/ 580 h 1537"/>
                <a:gd name="T26" fmla="*/ 194 w 854"/>
                <a:gd name="T27" fmla="*/ 569 h 1537"/>
                <a:gd name="T28" fmla="*/ 204 w 854"/>
                <a:gd name="T29" fmla="*/ 559 h 1537"/>
                <a:gd name="T30" fmla="*/ 212 w 854"/>
                <a:gd name="T31" fmla="*/ 548 h 1537"/>
                <a:gd name="T32" fmla="*/ 220 w 854"/>
                <a:gd name="T33" fmla="*/ 537 h 1537"/>
                <a:gd name="T34" fmla="*/ 228 w 854"/>
                <a:gd name="T35" fmla="*/ 525 h 1537"/>
                <a:gd name="T36" fmla="*/ 235 w 854"/>
                <a:gd name="T37" fmla="*/ 512 h 1537"/>
                <a:gd name="T38" fmla="*/ 245 w 854"/>
                <a:gd name="T39" fmla="*/ 492 h 1537"/>
                <a:gd name="T40" fmla="*/ 252 w 854"/>
                <a:gd name="T41" fmla="*/ 475 h 1537"/>
                <a:gd name="T42" fmla="*/ 260 w 854"/>
                <a:gd name="T43" fmla="*/ 458 h 1537"/>
                <a:gd name="T44" fmla="*/ 267 w 854"/>
                <a:gd name="T45" fmla="*/ 439 h 1537"/>
                <a:gd name="T46" fmla="*/ 276 w 854"/>
                <a:gd name="T47" fmla="*/ 420 h 1537"/>
                <a:gd name="T48" fmla="*/ 283 w 854"/>
                <a:gd name="T49" fmla="*/ 400 h 1537"/>
                <a:gd name="T50" fmla="*/ 294 w 854"/>
                <a:gd name="T51" fmla="*/ 372 h 1537"/>
                <a:gd name="T52" fmla="*/ 301 w 854"/>
                <a:gd name="T53" fmla="*/ 350 h 1537"/>
                <a:gd name="T54" fmla="*/ 309 w 854"/>
                <a:gd name="T55" fmla="*/ 329 h 1537"/>
                <a:gd name="T56" fmla="*/ 317 w 854"/>
                <a:gd name="T57" fmla="*/ 306 h 1537"/>
                <a:gd name="T58" fmla="*/ 324 w 854"/>
                <a:gd name="T59" fmla="*/ 284 h 1537"/>
                <a:gd name="T60" fmla="*/ 330 w 854"/>
                <a:gd name="T61" fmla="*/ 260 h 1537"/>
                <a:gd name="T62" fmla="*/ 338 w 854"/>
                <a:gd name="T63" fmla="*/ 229 h 1537"/>
                <a:gd name="T64" fmla="*/ 344 w 854"/>
                <a:gd name="T65" fmla="*/ 204 h 1537"/>
                <a:gd name="T66" fmla="*/ 349 w 854"/>
                <a:gd name="T67" fmla="*/ 180 h 1537"/>
                <a:gd name="T68" fmla="*/ 353 w 854"/>
                <a:gd name="T69" fmla="*/ 156 h 1537"/>
                <a:gd name="T70" fmla="*/ 356 w 854"/>
                <a:gd name="T71" fmla="*/ 132 h 1537"/>
                <a:gd name="T72" fmla="*/ 359 w 854"/>
                <a:gd name="T73" fmla="*/ 111 h 1537"/>
                <a:gd name="T74" fmla="*/ 362 w 854"/>
                <a:gd name="T75" fmla="*/ 91 h 1537"/>
                <a:gd name="T76" fmla="*/ 365 w 854"/>
                <a:gd name="T77" fmla="*/ 67 h 1537"/>
                <a:gd name="T78" fmla="*/ 367 w 854"/>
                <a:gd name="T79" fmla="*/ 52 h 1537"/>
                <a:gd name="T80" fmla="*/ 368 w 854"/>
                <a:gd name="T81" fmla="*/ 40 h 1537"/>
                <a:gd name="T82" fmla="*/ 370 w 854"/>
                <a:gd name="T83" fmla="*/ 28 h 1537"/>
                <a:gd name="T84" fmla="*/ 370 w 854"/>
                <a:gd name="T85" fmla="*/ 18 h 1537"/>
                <a:gd name="T86" fmla="*/ 372 w 854"/>
                <a:gd name="T87" fmla="*/ 9 h 15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54"/>
                <a:gd name="T133" fmla="*/ 0 h 1537"/>
                <a:gd name="T134" fmla="*/ 854 w 854"/>
                <a:gd name="T135" fmla="*/ 1537 h 15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54" h="1537">
                  <a:moveTo>
                    <a:pt x="0" y="1536"/>
                  </a:moveTo>
                  <a:lnTo>
                    <a:pt x="11" y="1533"/>
                  </a:lnTo>
                  <a:lnTo>
                    <a:pt x="22" y="1532"/>
                  </a:lnTo>
                  <a:lnTo>
                    <a:pt x="33" y="1529"/>
                  </a:lnTo>
                  <a:lnTo>
                    <a:pt x="45" y="1527"/>
                  </a:lnTo>
                  <a:lnTo>
                    <a:pt x="56" y="1524"/>
                  </a:lnTo>
                  <a:lnTo>
                    <a:pt x="68" y="1522"/>
                  </a:lnTo>
                  <a:lnTo>
                    <a:pt x="79" y="1520"/>
                  </a:lnTo>
                  <a:lnTo>
                    <a:pt x="90" y="1517"/>
                  </a:lnTo>
                  <a:lnTo>
                    <a:pt x="101" y="1515"/>
                  </a:lnTo>
                  <a:lnTo>
                    <a:pt x="112" y="1512"/>
                  </a:lnTo>
                  <a:lnTo>
                    <a:pt x="124" y="1509"/>
                  </a:lnTo>
                  <a:lnTo>
                    <a:pt x="136" y="1506"/>
                  </a:lnTo>
                  <a:lnTo>
                    <a:pt x="146" y="1503"/>
                  </a:lnTo>
                  <a:lnTo>
                    <a:pt x="158" y="1500"/>
                  </a:lnTo>
                  <a:lnTo>
                    <a:pt x="169" y="1496"/>
                  </a:lnTo>
                  <a:lnTo>
                    <a:pt x="180" y="1492"/>
                  </a:lnTo>
                  <a:lnTo>
                    <a:pt x="191" y="1488"/>
                  </a:lnTo>
                  <a:lnTo>
                    <a:pt x="202" y="1483"/>
                  </a:lnTo>
                  <a:lnTo>
                    <a:pt x="225" y="1473"/>
                  </a:lnTo>
                  <a:lnTo>
                    <a:pt x="235" y="1468"/>
                  </a:lnTo>
                  <a:lnTo>
                    <a:pt x="246" y="1463"/>
                  </a:lnTo>
                  <a:lnTo>
                    <a:pt x="257" y="1457"/>
                  </a:lnTo>
                  <a:lnTo>
                    <a:pt x="268" y="1451"/>
                  </a:lnTo>
                  <a:lnTo>
                    <a:pt x="279" y="1444"/>
                  </a:lnTo>
                  <a:lnTo>
                    <a:pt x="289" y="1438"/>
                  </a:lnTo>
                  <a:lnTo>
                    <a:pt x="300" y="1431"/>
                  </a:lnTo>
                  <a:lnTo>
                    <a:pt x="310" y="1424"/>
                  </a:lnTo>
                  <a:lnTo>
                    <a:pt x="321" y="1416"/>
                  </a:lnTo>
                  <a:lnTo>
                    <a:pt x="331" y="1410"/>
                  </a:lnTo>
                  <a:lnTo>
                    <a:pt x="341" y="1402"/>
                  </a:lnTo>
                  <a:lnTo>
                    <a:pt x="351" y="1395"/>
                  </a:lnTo>
                  <a:lnTo>
                    <a:pt x="361" y="1387"/>
                  </a:lnTo>
                  <a:lnTo>
                    <a:pt x="370" y="1379"/>
                  </a:lnTo>
                  <a:lnTo>
                    <a:pt x="379" y="1372"/>
                  </a:lnTo>
                  <a:lnTo>
                    <a:pt x="388" y="1364"/>
                  </a:lnTo>
                  <a:lnTo>
                    <a:pt x="397" y="1356"/>
                  </a:lnTo>
                  <a:lnTo>
                    <a:pt x="406" y="1348"/>
                  </a:lnTo>
                  <a:lnTo>
                    <a:pt x="422" y="1332"/>
                  </a:lnTo>
                  <a:lnTo>
                    <a:pt x="430" y="1324"/>
                  </a:lnTo>
                  <a:lnTo>
                    <a:pt x="438" y="1316"/>
                  </a:lnTo>
                  <a:lnTo>
                    <a:pt x="445" y="1308"/>
                  </a:lnTo>
                  <a:lnTo>
                    <a:pt x="452" y="1300"/>
                  </a:lnTo>
                  <a:lnTo>
                    <a:pt x="459" y="1292"/>
                  </a:lnTo>
                  <a:lnTo>
                    <a:pt x="466" y="1284"/>
                  </a:lnTo>
                  <a:lnTo>
                    <a:pt x="472" y="1276"/>
                  </a:lnTo>
                  <a:lnTo>
                    <a:pt x="479" y="1268"/>
                  </a:lnTo>
                  <a:lnTo>
                    <a:pt x="485" y="1260"/>
                  </a:lnTo>
                  <a:lnTo>
                    <a:pt x="491" y="1252"/>
                  </a:lnTo>
                  <a:lnTo>
                    <a:pt x="498" y="1243"/>
                  </a:lnTo>
                  <a:lnTo>
                    <a:pt x="503" y="1234"/>
                  </a:lnTo>
                  <a:lnTo>
                    <a:pt x="509" y="1225"/>
                  </a:lnTo>
                  <a:lnTo>
                    <a:pt x="515" y="1216"/>
                  </a:lnTo>
                  <a:lnTo>
                    <a:pt x="521" y="1206"/>
                  </a:lnTo>
                  <a:lnTo>
                    <a:pt x="526" y="1196"/>
                  </a:lnTo>
                  <a:lnTo>
                    <a:pt x="531" y="1186"/>
                  </a:lnTo>
                  <a:lnTo>
                    <a:pt x="538" y="1176"/>
                  </a:lnTo>
                  <a:lnTo>
                    <a:pt x="549" y="1153"/>
                  </a:lnTo>
                  <a:lnTo>
                    <a:pt x="555" y="1142"/>
                  </a:lnTo>
                  <a:lnTo>
                    <a:pt x="560" y="1131"/>
                  </a:lnTo>
                  <a:lnTo>
                    <a:pt x="566" y="1118"/>
                  </a:lnTo>
                  <a:lnTo>
                    <a:pt x="571" y="1105"/>
                  </a:lnTo>
                  <a:lnTo>
                    <a:pt x="577" y="1092"/>
                  </a:lnTo>
                  <a:lnTo>
                    <a:pt x="583" y="1080"/>
                  </a:lnTo>
                  <a:lnTo>
                    <a:pt x="589" y="1066"/>
                  </a:lnTo>
                  <a:lnTo>
                    <a:pt x="595" y="1052"/>
                  </a:lnTo>
                  <a:lnTo>
                    <a:pt x="601" y="1038"/>
                  </a:lnTo>
                  <a:lnTo>
                    <a:pt x="607" y="1024"/>
                  </a:lnTo>
                  <a:lnTo>
                    <a:pt x="612" y="1009"/>
                  </a:lnTo>
                  <a:lnTo>
                    <a:pt x="619" y="995"/>
                  </a:lnTo>
                  <a:lnTo>
                    <a:pt x="624" y="980"/>
                  </a:lnTo>
                  <a:lnTo>
                    <a:pt x="631" y="964"/>
                  </a:lnTo>
                  <a:lnTo>
                    <a:pt x="636" y="949"/>
                  </a:lnTo>
                  <a:lnTo>
                    <a:pt x="643" y="934"/>
                  </a:lnTo>
                  <a:lnTo>
                    <a:pt x="648" y="918"/>
                  </a:lnTo>
                  <a:lnTo>
                    <a:pt x="654" y="902"/>
                  </a:lnTo>
                  <a:lnTo>
                    <a:pt x="666" y="870"/>
                  </a:lnTo>
                  <a:lnTo>
                    <a:pt x="672" y="854"/>
                  </a:lnTo>
                  <a:lnTo>
                    <a:pt x="678" y="838"/>
                  </a:lnTo>
                  <a:lnTo>
                    <a:pt x="684" y="821"/>
                  </a:lnTo>
                  <a:lnTo>
                    <a:pt x="690" y="805"/>
                  </a:lnTo>
                  <a:lnTo>
                    <a:pt x="696" y="788"/>
                  </a:lnTo>
                  <a:lnTo>
                    <a:pt x="702" y="772"/>
                  </a:lnTo>
                  <a:lnTo>
                    <a:pt x="708" y="755"/>
                  </a:lnTo>
                  <a:lnTo>
                    <a:pt x="713" y="738"/>
                  </a:lnTo>
                  <a:lnTo>
                    <a:pt x="719" y="721"/>
                  </a:lnTo>
                  <a:lnTo>
                    <a:pt x="725" y="704"/>
                  </a:lnTo>
                  <a:lnTo>
                    <a:pt x="731" y="686"/>
                  </a:lnTo>
                  <a:lnTo>
                    <a:pt x="736" y="669"/>
                  </a:lnTo>
                  <a:lnTo>
                    <a:pt x="741" y="652"/>
                  </a:lnTo>
                  <a:lnTo>
                    <a:pt x="746" y="634"/>
                  </a:lnTo>
                  <a:lnTo>
                    <a:pt x="752" y="616"/>
                  </a:lnTo>
                  <a:lnTo>
                    <a:pt x="756" y="598"/>
                  </a:lnTo>
                  <a:lnTo>
                    <a:pt x="761" y="580"/>
                  </a:lnTo>
                  <a:lnTo>
                    <a:pt x="766" y="562"/>
                  </a:lnTo>
                  <a:lnTo>
                    <a:pt x="775" y="525"/>
                  </a:lnTo>
                  <a:lnTo>
                    <a:pt x="780" y="507"/>
                  </a:lnTo>
                  <a:lnTo>
                    <a:pt x="784" y="488"/>
                  </a:lnTo>
                  <a:lnTo>
                    <a:pt x="788" y="469"/>
                  </a:lnTo>
                  <a:lnTo>
                    <a:pt x="791" y="450"/>
                  </a:lnTo>
                  <a:lnTo>
                    <a:pt x="795" y="432"/>
                  </a:lnTo>
                  <a:lnTo>
                    <a:pt x="798" y="413"/>
                  </a:lnTo>
                  <a:lnTo>
                    <a:pt x="801" y="395"/>
                  </a:lnTo>
                  <a:lnTo>
                    <a:pt x="804" y="376"/>
                  </a:lnTo>
                  <a:lnTo>
                    <a:pt x="808" y="358"/>
                  </a:lnTo>
                  <a:lnTo>
                    <a:pt x="810" y="340"/>
                  </a:lnTo>
                  <a:lnTo>
                    <a:pt x="813" y="322"/>
                  </a:lnTo>
                  <a:lnTo>
                    <a:pt x="816" y="304"/>
                  </a:lnTo>
                  <a:lnTo>
                    <a:pt x="818" y="288"/>
                  </a:lnTo>
                  <a:lnTo>
                    <a:pt x="821" y="271"/>
                  </a:lnTo>
                  <a:lnTo>
                    <a:pt x="823" y="254"/>
                  </a:lnTo>
                  <a:lnTo>
                    <a:pt x="825" y="238"/>
                  </a:lnTo>
                  <a:lnTo>
                    <a:pt x="828" y="223"/>
                  </a:lnTo>
                  <a:lnTo>
                    <a:pt x="829" y="208"/>
                  </a:lnTo>
                  <a:lnTo>
                    <a:pt x="832" y="180"/>
                  </a:lnTo>
                  <a:lnTo>
                    <a:pt x="834" y="167"/>
                  </a:lnTo>
                  <a:lnTo>
                    <a:pt x="836" y="155"/>
                  </a:lnTo>
                  <a:lnTo>
                    <a:pt x="837" y="143"/>
                  </a:lnTo>
                  <a:lnTo>
                    <a:pt x="839" y="132"/>
                  </a:lnTo>
                  <a:lnTo>
                    <a:pt x="840" y="120"/>
                  </a:lnTo>
                  <a:lnTo>
                    <a:pt x="841" y="111"/>
                  </a:lnTo>
                  <a:lnTo>
                    <a:pt x="842" y="100"/>
                  </a:lnTo>
                  <a:lnTo>
                    <a:pt x="843" y="91"/>
                  </a:lnTo>
                  <a:lnTo>
                    <a:pt x="844" y="82"/>
                  </a:lnTo>
                  <a:lnTo>
                    <a:pt x="845" y="73"/>
                  </a:lnTo>
                  <a:lnTo>
                    <a:pt x="846" y="65"/>
                  </a:lnTo>
                  <a:lnTo>
                    <a:pt x="847" y="57"/>
                  </a:lnTo>
                  <a:lnTo>
                    <a:pt x="848" y="49"/>
                  </a:lnTo>
                  <a:lnTo>
                    <a:pt x="848" y="42"/>
                  </a:lnTo>
                  <a:lnTo>
                    <a:pt x="849" y="35"/>
                  </a:lnTo>
                  <a:lnTo>
                    <a:pt x="850" y="28"/>
                  </a:lnTo>
                  <a:lnTo>
                    <a:pt x="851" y="20"/>
                  </a:lnTo>
                  <a:lnTo>
                    <a:pt x="852" y="13"/>
                  </a:lnTo>
                  <a:lnTo>
                    <a:pt x="853" y="0"/>
                  </a:lnTo>
                </a:path>
              </a:pathLst>
            </a:custGeom>
            <a:noFill/>
            <a:ln w="12700" cap="rnd" cmpd="sng">
              <a:solidFill>
                <a:srgbClr val="000000"/>
              </a:solidFill>
              <a:prstDash val="solid"/>
              <a:round/>
              <a:headEnd type="none" w="sm" len="sm"/>
              <a:tailEnd type="none" w="sm" len="sm"/>
            </a:ln>
          </p:spPr>
          <p:txBody>
            <a:bodyPr/>
            <a:lstStyle/>
            <a:p>
              <a:endParaRPr lang="en-US" sz="1200" dirty="0">
                <a:solidFill>
                  <a:srgbClr val="000000"/>
                </a:solidFill>
                <a:latin typeface="Gill Sans MT"/>
              </a:endParaRPr>
            </a:p>
          </p:txBody>
        </p:sp>
        <p:sp>
          <p:nvSpPr>
            <p:cNvPr id="2319" name="Line 86"/>
            <p:cNvSpPr>
              <a:spLocks noChangeAspect="1" noChangeShapeType="1"/>
            </p:cNvSpPr>
            <p:nvPr/>
          </p:nvSpPr>
          <p:spPr bwMode="auto">
            <a:xfrm flipH="1">
              <a:off x="3124" y="1997"/>
              <a:ext cx="5" cy="0"/>
            </a:xfrm>
            <a:prstGeom prst="line">
              <a:avLst/>
            </a:prstGeom>
            <a:noFill/>
            <a:ln w="12700">
              <a:solidFill>
                <a:srgbClr val="000000"/>
              </a:solidFill>
              <a:round/>
              <a:headEnd type="none" w="sm" len="sm"/>
              <a:tailEnd type="none" w="sm" len="sm"/>
            </a:ln>
          </p:spPr>
          <p:txBody>
            <a:bodyPr wrap="none" anchor="ctr"/>
            <a:lstStyle/>
            <a:p>
              <a:endParaRPr lang="en-US" sz="1200" dirty="0">
                <a:solidFill>
                  <a:srgbClr val="000000"/>
                </a:solidFill>
                <a:latin typeface="Gill Sans MT"/>
              </a:endParaRPr>
            </a:p>
          </p:txBody>
        </p:sp>
        <p:sp>
          <p:nvSpPr>
            <p:cNvPr id="2320" name="Line 87"/>
            <p:cNvSpPr>
              <a:spLocks noChangeAspect="1" noChangeShapeType="1"/>
            </p:cNvSpPr>
            <p:nvPr/>
          </p:nvSpPr>
          <p:spPr bwMode="auto">
            <a:xfrm>
              <a:off x="3126" y="1327"/>
              <a:ext cx="0" cy="676"/>
            </a:xfrm>
            <a:prstGeom prst="line">
              <a:avLst/>
            </a:prstGeom>
            <a:noFill/>
            <a:ln w="12700">
              <a:solidFill>
                <a:srgbClr val="000000"/>
              </a:solidFill>
              <a:round/>
              <a:headEnd type="none" w="sm" len="sm"/>
              <a:tailEnd type="none" w="sm" len="sm"/>
            </a:ln>
          </p:spPr>
          <p:txBody>
            <a:bodyPr wrap="none" anchor="ctr"/>
            <a:lstStyle/>
            <a:p>
              <a:endParaRPr lang="en-US" sz="1200" dirty="0">
                <a:solidFill>
                  <a:srgbClr val="000000"/>
                </a:solidFill>
                <a:latin typeface="Gill Sans MT"/>
              </a:endParaRPr>
            </a:p>
          </p:txBody>
        </p:sp>
        <p:sp>
          <p:nvSpPr>
            <p:cNvPr id="2321" name="Line 88"/>
            <p:cNvSpPr>
              <a:spLocks noChangeAspect="1" noChangeShapeType="1"/>
            </p:cNvSpPr>
            <p:nvPr/>
          </p:nvSpPr>
          <p:spPr bwMode="auto">
            <a:xfrm>
              <a:off x="3126" y="1327"/>
              <a:ext cx="373" cy="0"/>
            </a:xfrm>
            <a:prstGeom prst="line">
              <a:avLst/>
            </a:prstGeom>
            <a:noFill/>
            <a:ln w="12700">
              <a:solidFill>
                <a:srgbClr val="000000"/>
              </a:solidFill>
              <a:round/>
              <a:headEnd type="none" w="sm" len="sm"/>
              <a:tailEnd type="none" w="sm" len="sm"/>
            </a:ln>
          </p:spPr>
          <p:txBody>
            <a:bodyPr wrap="none" anchor="ctr"/>
            <a:lstStyle/>
            <a:p>
              <a:endParaRPr lang="en-US" sz="1200" dirty="0">
                <a:solidFill>
                  <a:srgbClr val="000000"/>
                </a:solidFill>
                <a:latin typeface="Gill Sans MT"/>
              </a:endParaRPr>
            </a:p>
          </p:txBody>
        </p:sp>
        <p:sp>
          <p:nvSpPr>
            <p:cNvPr id="2322" name="Rectangle 89"/>
            <p:cNvSpPr>
              <a:spLocks noChangeAspect="1" noChangeArrowheads="1"/>
            </p:cNvSpPr>
            <p:nvPr/>
          </p:nvSpPr>
          <p:spPr bwMode="auto">
            <a:xfrm>
              <a:off x="3409" y="1199"/>
              <a:ext cx="217" cy="138"/>
            </a:xfrm>
            <a:prstGeom prst="rect">
              <a:avLst/>
            </a:prstGeom>
            <a:noFill/>
            <a:ln w="9525">
              <a:noFill/>
              <a:miter lim="800000"/>
              <a:headEnd/>
              <a:tailEnd/>
            </a:ln>
          </p:spPr>
          <p:txBody>
            <a:bodyPr wrap="none" lIns="73025" tIns="36512" rIns="73025" bIns="36512">
              <a:spAutoFit/>
            </a:bodyPr>
            <a:lstStyle/>
            <a:p>
              <a:pPr defTabSz="585788"/>
              <a:r>
                <a:rPr lang="en-US" sz="1200" dirty="0" err="1">
                  <a:solidFill>
                    <a:srgbClr val="000000"/>
                  </a:solidFill>
                  <a:latin typeface="Gill Sans MT"/>
                </a:rPr>
                <a:t>u</a:t>
              </a:r>
              <a:r>
                <a:rPr lang="en-US" sz="1200" baseline="-25000" dirty="0" err="1">
                  <a:solidFill>
                    <a:srgbClr val="000000"/>
                  </a:solidFill>
                  <a:latin typeface="Gill Sans MT"/>
                </a:rPr>
                <a:t>a</a:t>
              </a:r>
              <a:endParaRPr lang="en-US" sz="1200" baseline="-25000" dirty="0">
                <a:solidFill>
                  <a:srgbClr val="000000"/>
                </a:solidFill>
                <a:latin typeface="Gill Sans MT"/>
              </a:endParaRPr>
            </a:p>
          </p:txBody>
        </p:sp>
        <p:sp>
          <p:nvSpPr>
            <p:cNvPr id="2323" name="Rectangle 90"/>
            <p:cNvSpPr>
              <a:spLocks noChangeAspect="1" noChangeArrowheads="1"/>
            </p:cNvSpPr>
            <p:nvPr/>
          </p:nvSpPr>
          <p:spPr bwMode="auto">
            <a:xfrm>
              <a:off x="3085" y="1199"/>
              <a:ext cx="177" cy="138"/>
            </a:xfrm>
            <a:prstGeom prst="rect">
              <a:avLst/>
            </a:prstGeom>
            <a:noFill/>
            <a:ln w="9525">
              <a:noFill/>
              <a:miter lim="800000"/>
              <a:headEnd/>
              <a:tailEnd/>
            </a:ln>
          </p:spPr>
          <p:txBody>
            <a:bodyPr wrap="none" lIns="73025" tIns="36512" rIns="73025" bIns="36512">
              <a:spAutoFit/>
            </a:bodyPr>
            <a:lstStyle/>
            <a:p>
              <a:pPr defTabSz="585788"/>
              <a:r>
                <a:rPr lang="en-US" sz="1200" dirty="0">
                  <a:solidFill>
                    <a:srgbClr val="000000"/>
                  </a:solidFill>
                  <a:latin typeface="Gill Sans MT"/>
                </a:rPr>
                <a:t>0</a:t>
              </a:r>
            </a:p>
          </p:txBody>
        </p:sp>
        <p:sp>
          <p:nvSpPr>
            <p:cNvPr id="2324" name="Rectangle 91"/>
            <p:cNvSpPr>
              <a:spLocks noChangeAspect="1" noChangeArrowheads="1"/>
            </p:cNvSpPr>
            <p:nvPr/>
          </p:nvSpPr>
          <p:spPr bwMode="auto">
            <a:xfrm>
              <a:off x="3140" y="1019"/>
              <a:ext cx="895" cy="236"/>
            </a:xfrm>
            <a:prstGeom prst="rect">
              <a:avLst/>
            </a:prstGeom>
            <a:noFill/>
            <a:ln w="9525">
              <a:noFill/>
              <a:miter lim="800000"/>
              <a:headEnd/>
              <a:tailEnd/>
            </a:ln>
          </p:spPr>
          <p:txBody>
            <a:bodyPr wrap="none" lIns="73025" tIns="36512" rIns="73025" bIns="36512">
              <a:spAutoFit/>
            </a:bodyPr>
            <a:lstStyle/>
            <a:p>
              <a:pPr algn="ctr" defTabSz="585788"/>
              <a:r>
                <a:rPr lang="en-US" sz="1200" dirty="0">
                  <a:solidFill>
                    <a:srgbClr val="000000"/>
                  </a:solidFill>
                  <a:latin typeface="Gill Sans MT"/>
                </a:rPr>
                <a:t>Momentum flux</a:t>
              </a:r>
            </a:p>
            <a:p>
              <a:pPr algn="ctr" defTabSz="585788"/>
              <a:r>
                <a:rPr lang="en-US" sz="1200" dirty="0">
                  <a:solidFill>
                    <a:srgbClr val="000000"/>
                  </a:solidFill>
                  <a:latin typeface="Gill Sans MT"/>
                </a:rPr>
                <a:t>Wind speed</a:t>
              </a:r>
            </a:p>
          </p:txBody>
        </p:sp>
      </p:grpSp>
      <p:sp>
        <p:nvSpPr>
          <p:cNvPr id="2078" name="Text Box 92"/>
          <p:cNvSpPr txBox="1">
            <a:spLocks noChangeAspect="1" noChangeArrowheads="1"/>
          </p:cNvSpPr>
          <p:nvPr/>
        </p:nvSpPr>
        <p:spPr bwMode="auto">
          <a:xfrm>
            <a:off x="1676401" y="4682437"/>
            <a:ext cx="838200" cy="369332"/>
          </a:xfrm>
          <a:prstGeom prst="rect">
            <a:avLst/>
          </a:prstGeom>
          <a:solidFill>
            <a:srgbClr val="FFFFFF">
              <a:alpha val="30196"/>
            </a:srgbClr>
          </a:solidFill>
          <a:ln w="9525">
            <a:noFill/>
            <a:miter lim="800000"/>
            <a:headEnd/>
            <a:tailEnd/>
          </a:ln>
        </p:spPr>
        <p:txBody>
          <a:bodyPr wrap="square" lIns="45720" tIns="0" rIns="45720" bIns="0">
            <a:spAutoFit/>
          </a:bodyPr>
          <a:lstStyle/>
          <a:p>
            <a:r>
              <a:rPr lang="en-US" sz="1200" dirty="0">
                <a:solidFill>
                  <a:srgbClr val="000000"/>
                </a:solidFill>
                <a:latin typeface="Gill Sans MT"/>
              </a:rPr>
              <a:t>Ground heat flux</a:t>
            </a:r>
          </a:p>
        </p:txBody>
      </p:sp>
      <p:grpSp>
        <p:nvGrpSpPr>
          <p:cNvPr id="16" name="Group 94"/>
          <p:cNvGrpSpPr>
            <a:grpSpLocks noChangeAspect="1"/>
          </p:cNvGrpSpPr>
          <p:nvPr/>
        </p:nvGrpSpPr>
        <p:grpSpPr bwMode="auto">
          <a:xfrm>
            <a:off x="2029387" y="4227560"/>
            <a:ext cx="100012" cy="453063"/>
            <a:chOff x="3657" y="1317"/>
            <a:chExt cx="226" cy="401"/>
          </a:xfrm>
        </p:grpSpPr>
        <p:sp>
          <p:nvSpPr>
            <p:cNvPr id="2316" name="Line 95"/>
            <p:cNvSpPr>
              <a:spLocks noChangeAspect="1" noChangeShapeType="1"/>
            </p:cNvSpPr>
            <p:nvPr/>
          </p:nvSpPr>
          <p:spPr bwMode="auto">
            <a:xfrm>
              <a:off x="3779" y="1610"/>
              <a:ext cx="0" cy="108"/>
            </a:xfrm>
            <a:prstGeom prst="line">
              <a:avLst/>
            </a:prstGeom>
            <a:noFill/>
            <a:ln w="25400">
              <a:solidFill>
                <a:schemeClr val="tx1"/>
              </a:solidFill>
              <a:round/>
              <a:headEnd type="none" w="sm" len="sm"/>
              <a:tailEnd type="none" w="sm" len="sm"/>
            </a:ln>
          </p:spPr>
          <p:txBody>
            <a:bodyPr wrap="none" anchor="ctr"/>
            <a:lstStyle/>
            <a:p>
              <a:endParaRPr lang="en-US" sz="1200">
                <a:solidFill>
                  <a:srgbClr val="000000"/>
                </a:solidFill>
                <a:latin typeface="Arial"/>
              </a:endParaRPr>
            </a:p>
          </p:txBody>
        </p:sp>
        <p:sp>
          <p:nvSpPr>
            <p:cNvPr id="2317" name="Freeform 96"/>
            <p:cNvSpPr>
              <a:spLocks noChangeAspect="1"/>
            </p:cNvSpPr>
            <p:nvPr/>
          </p:nvSpPr>
          <p:spPr bwMode="auto">
            <a:xfrm>
              <a:off x="3657" y="1317"/>
              <a:ext cx="226" cy="294"/>
            </a:xfrm>
            <a:custGeom>
              <a:avLst/>
              <a:gdLst>
                <a:gd name="T0" fmla="*/ 171 w 301"/>
                <a:gd name="T1" fmla="*/ 23 h 392"/>
                <a:gd name="T2" fmla="*/ 158 w 301"/>
                <a:gd name="T3" fmla="*/ 18 h 392"/>
                <a:gd name="T4" fmla="*/ 137 w 301"/>
                <a:gd name="T5" fmla="*/ 5 h 392"/>
                <a:gd name="T6" fmla="*/ 126 w 301"/>
                <a:gd name="T7" fmla="*/ 2 h 392"/>
                <a:gd name="T8" fmla="*/ 114 w 301"/>
                <a:gd name="T9" fmla="*/ 0 h 392"/>
                <a:gd name="T10" fmla="*/ 102 w 301"/>
                <a:gd name="T11" fmla="*/ 2 h 392"/>
                <a:gd name="T12" fmla="*/ 97 w 301"/>
                <a:gd name="T13" fmla="*/ 8 h 392"/>
                <a:gd name="T14" fmla="*/ 86 w 301"/>
                <a:gd name="T15" fmla="*/ 15 h 392"/>
                <a:gd name="T16" fmla="*/ 74 w 301"/>
                <a:gd name="T17" fmla="*/ 19 h 392"/>
                <a:gd name="T18" fmla="*/ 68 w 301"/>
                <a:gd name="T19" fmla="*/ 18 h 392"/>
                <a:gd name="T20" fmla="*/ 58 w 301"/>
                <a:gd name="T21" fmla="*/ 22 h 392"/>
                <a:gd name="T22" fmla="*/ 47 w 301"/>
                <a:gd name="T23" fmla="*/ 28 h 392"/>
                <a:gd name="T24" fmla="*/ 37 w 301"/>
                <a:gd name="T25" fmla="*/ 35 h 392"/>
                <a:gd name="T26" fmla="*/ 38 w 301"/>
                <a:gd name="T27" fmla="*/ 46 h 392"/>
                <a:gd name="T28" fmla="*/ 34 w 301"/>
                <a:gd name="T29" fmla="*/ 52 h 392"/>
                <a:gd name="T30" fmla="*/ 29 w 301"/>
                <a:gd name="T31" fmla="*/ 61 h 392"/>
                <a:gd name="T32" fmla="*/ 26 w 301"/>
                <a:gd name="T33" fmla="*/ 76 h 392"/>
                <a:gd name="T34" fmla="*/ 18 w 301"/>
                <a:gd name="T35" fmla="*/ 88 h 392"/>
                <a:gd name="T36" fmla="*/ 10 w 301"/>
                <a:gd name="T37" fmla="*/ 97 h 392"/>
                <a:gd name="T38" fmla="*/ 4 w 301"/>
                <a:gd name="T39" fmla="*/ 107 h 392"/>
                <a:gd name="T40" fmla="*/ 2 w 301"/>
                <a:gd name="T41" fmla="*/ 118 h 392"/>
                <a:gd name="T42" fmla="*/ 2 w 301"/>
                <a:gd name="T43" fmla="*/ 130 h 392"/>
                <a:gd name="T44" fmla="*/ 5 w 301"/>
                <a:gd name="T45" fmla="*/ 142 h 392"/>
                <a:gd name="T46" fmla="*/ 8 w 301"/>
                <a:gd name="T47" fmla="*/ 154 h 392"/>
                <a:gd name="T48" fmla="*/ 8 w 301"/>
                <a:gd name="T49" fmla="*/ 165 h 392"/>
                <a:gd name="T50" fmla="*/ 4 w 301"/>
                <a:gd name="T51" fmla="*/ 176 h 392"/>
                <a:gd name="T52" fmla="*/ 0 w 301"/>
                <a:gd name="T53" fmla="*/ 189 h 392"/>
                <a:gd name="T54" fmla="*/ 6 w 301"/>
                <a:gd name="T55" fmla="*/ 200 h 392"/>
                <a:gd name="T56" fmla="*/ 13 w 301"/>
                <a:gd name="T57" fmla="*/ 206 h 392"/>
                <a:gd name="T58" fmla="*/ 16 w 301"/>
                <a:gd name="T59" fmla="*/ 217 h 392"/>
                <a:gd name="T60" fmla="*/ 14 w 301"/>
                <a:gd name="T61" fmla="*/ 232 h 392"/>
                <a:gd name="T62" fmla="*/ 26 w 301"/>
                <a:gd name="T63" fmla="*/ 245 h 392"/>
                <a:gd name="T64" fmla="*/ 36 w 301"/>
                <a:gd name="T65" fmla="*/ 253 h 392"/>
                <a:gd name="T66" fmla="*/ 47 w 301"/>
                <a:gd name="T67" fmla="*/ 260 h 392"/>
                <a:gd name="T68" fmla="*/ 59 w 301"/>
                <a:gd name="T69" fmla="*/ 269 h 392"/>
                <a:gd name="T70" fmla="*/ 72 w 301"/>
                <a:gd name="T71" fmla="*/ 271 h 392"/>
                <a:gd name="T72" fmla="*/ 83 w 301"/>
                <a:gd name="T73" fmla="*/ 277 h 392"/>
                <a:gd name="T74" fmla="*/ 87 w 301"/>
                <a:gd name="T75" fmla="*/ 290 h 392"/>
                <a:gd name="T76" fmla="*/ 104 w 301"/>
                <a:gd name="T77" fmla="*/ 293 h 392"/>
                <a:gd name="T78" fmla="*/ 126 w 301"/>
                <a:gd name="T79" fmla="*/ 290 h 392"/>
                <a:gd name="T80" fmla="*/ 146 w 301"/>
                <a:gd name="T81" fmla="*/ 286 h 392"/>
                <a:gd name="T82" fmla="*/ 152 w 301"/>
                <a:gd name="T83" fmla="*/ 290 h 392"/>
                <a:gd name="T84" fmla="*/ 158 w 301"/>
                <a:gd name="T85" fmla="*/ 280 h 392"/>
                <a:gd name="T86" fmla="*/ 170 w 301"/>
                <a:gd name="T87" fmla="*/ 270 h 392"/>
                <a:gd name="T88" fmla="*/ 188 w 301"/>
                <a:gd name="T89" fmla="*/ 264 h 392"/>
                <a:gd name="T90" fmla="*/ 198 w 301"/>
                <a:gd name="T91" fmla="*/ 242 h 392"/>
                <a:gd name="T92" fmla="*/ 206 w 301"/>
                <a:gd name="T93" fmla="*/ 220 h 392"/>
                <a:gd name="T94" fmla="*/ 212 w 301"/>
                <a:gd name="T95" fmla="*/ 203 h 392"/>
                <a:gd name="T96" fmla="*/ 212 w 301"/>
                <a:gd name="T97" fmla="*/ 194 h 392"/>
                <a:gd name="T98" fmla="*/ 218 w 301"/>
                <a:gd name="T99" fmla="*/ 181 h 392"/>
                <a:gd name="T100" fmla="*/ 224 w 301"/>
                <a:gd name="T101" fmla="*/ 165 h 392"/>
                <a:gd name="T102" fmla="*/ 224 w 301"/>
                <a:gd name="T103" fmla="*/ 148 h 392"/>
                <a:gd name="T104" fmla="*/ 224 w 301"/>
                <a:gd name="T105" fmla="*/ 113 h 392"/>
                <a:gd name="T106" fmla="*/ 218 w 301"/>
                <a:gd name="T107" fmla="*/ 96 h 392"/>
                <a:gd name="T108" fmla="*/ 210 w 301"/>
                <a:gd name="T109" fmla="*/ 91 h 392"/>
                <a:gd name="T110" fmla="*/ 209 w 301"/>
                <a:gd name="T111" fmla="*/ 86 h 392"/>
                <a:gd name="T112" fmla="*/ 204 w 301"/>
                <a:gd name="T113" fmla="*/ 74 h 392"/>
                <a:gd name="T114" fmla="*/ 200 w 301"/>
                <a:gd name="T115" fmla="*/ 62 h 392"/>
                <a:gd name="T116" fmla="*/ 198 w 301"/>
                <a:gd name="T117" fmla="*/ 50 h 392"/>
                <a:gd name="T118" fmla="*/ 189 w 301"/>
                <a:gd name="T119" fmla="*/ 50 h 392"/>
                <a:gd name="T120" fmla="*/ 183 w 301"/>
                <a:gd name="T121" fmla="*/ 40 h 392"/>
                <a:gd name="T122" fmla="*/ 181 w 301"/>
                <a:gd name="T123" fmla="*/ 27 h 392"/>
                <a:gd name="T124" fmla="*/ 177 w 301"/>
                <a:gd name="T125" fmla="*/ 20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1200">
                <a:solidFill>
                  <a:srgbClr val="000000"/>
                </a:solidFill>
                <a:latin typeface="Arial"/>
              </a:endParaRPr>
            </a:p>
          </p:txBody>
        </p:sp>
      </p:grpSp>
      <p:sp>
        <p:nvSpPr>
          <p:cNvPr id="2082" name="Rectangle 99"/>
          <p:cNvSpPr>
            <a:spLocks noChangeAspect="1" noChangeArrowheads="1"/>
          </p:cNvSpPr>
          <p:nvPr/>
        </p:nvSpPr>
        <p:spPr bwMode="auto">
          <a:xfrm>
            <a:off x="3147985" y="4673579"/>
            <a:ext cx="2286000" cy="66893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12700">
            <a:solidFill>
              <a:schemeClr val="tx2"/>
            </a:solidFill>
            <a:miter lim="800000"/>
            <a:headEnd/>
            <a:tailEnd/>
          </a:ln>
        </p:spPr>
        <p:txBody>
          <a:bodyPr wrap="none" anchor="ctr"/>
          <a:lstStyle/>
          <a:p>
            <a:endParaRPr lang="en-US" sz="1200">
              <a:solidFill>
                <a:srgbClr val="000000"/>
              </a:solidFill>
              <a:latin typeface="Arial"/>
            </a:endParaRPr>
          </a:p>
        </p:txBody>
      </p:sp>
      <p:sp>
        <p:nvSpPr>
          <p:cNvPr id="2085" name="Line 108"/>
          <p:cNvSpPr>
            <a:spLocks noChangeAspect="1" noChangeShapeType="1"/>
          </p:cNvSpPr>
          <p:nvPr/>
        </p:nvSpPr>
        <p:spPr bwMode="auto">
          <a:xfrm flipV="1">
            <a:off x="3749603" y="2948189"/>
            <a:ext cx="0" cy="241790"/>
          </a:xfrm>
          <a:prstGeom prst="line">
            <a:avLst/>
          </a:prstGeom>
          <a:noFill/>
          <a:ln w="28575">
            <a:solidFill>
              <a:srgbClr val="0070C0"/>
            </a:solidFill>
            <a:round/>
            <a:headEnd/>
            <a:tailEnd type="triangle" w="med" len="med"/>
          </a:ln>
        </p:spPr>
        <p:txBody>
          <a:bodyPr wrap="none" anchor="ctr"/>
          <a:lstStyle/>
          <a:p>
            <a:endParaRPr lang="en-US" sz="1200">
              <a:solidFill>
                <a:srgbClr val="000000"/>
              </a:solidFill>
              <a:latin typeface="Arial"/>
            </a:endParaRPr>
          </a:p>
        </p:txBody>
      </p:sp>
      <p:sp>
        <p:nvSpPr>
          <p:cNvPr id="2086" name="Rectangle 109"/>
          <p:cNvSpPr>
            <a:spLocks noChangeAspect="1" noChangeArrowheads="1"/>
          </p:cNvSpPr>
          <p:nvPr/>
        </p:nvSpPr>
        <p:spPr bwMode="auto">
          <a:xfrm>
            <a:off x="2935783" y="2722592"/>
            <a:ext cx="926562" cy="274434"/>
          </a:xfrm>
          <a:prstGeom prst="rect">
            <a:avLst/>
          </a:prstGeom>
          <a:noFill/>
          <a:ln w="12699">
            <a:noFill/>
            <a:miter lim="800000"/>
            <a:headEnd/>
            <a:tailEnd/>
          </a:ln>
        </p:spPr>
        <p:txBody>
          <a:bodyPr wrap="none" lIns="90488" tIns="44450" rIns="90488" bIns="44450">
            <a:spAutoFit/>
          </a:bodyPr>
          <a:lstStyle/>
          <a:p>
            <a:r>
              <a:rPr lang="en-US" sz="1200" dirty="0">
                <a:solidFill>
                  <a:srgbClr val="000000"/>
                </a:solidFill>
                <a:latin typeface="Gill Sans MT"/>
              </a:rPr>
              <a:t>Evaporation</a:t>
            </a:r>
          </a:p>
        </p:txBody>
      </p:sp>
      <p:sp>
        <p:nvSpPr>
          <p:cNvPr id="2088" name="Line 112"/>
          <p:cNvSpPr>
            <a:spLocks noChangeAspect="1" noChangeShapeType="1"/>
          </p:cNvSpPr>
          <p:nvPr/>
        </p:nvSpPr>
        <p:spPr bwMode="auto">
          <a:xfrm flipV="1">
            <a:off x="3420999" y="4161633"/>
            <a:ext cx="0" cy="301251"/>
          </a:xfrm>
          <a:prstGeom prst="line">
            <a:avLst/>
          </a:prstGeom>
          <a:noFill/>
          <a:ln w="28575">
            <a:solidFill>
              <a:srgbClr val="0070C0"/>
            </a:solidFill>
            <a:round/>
            <a:headEnd/>
            <a:tailEnd type="triangle" w="med" len="med"/>
          </a:ln>
        </p:spPr>
        <p:txBody>
          <a:bodyPr wrap="none" anchor="ctr"/>
          <a:lstStyle/>
          <a:p>
            <a:endParaRPr lang="en-US" sz="1200">
              <a:solidFill>
                <a:srgbClr val="000000"/>
              </a:solidFill>
              <a:latin typeface="Arial"/>
            </a:endParaRPr>
          </a:p>
        </p:txBody>
      </p:sp>
      <p:sp>
        <p:nvSpPr>
          <p:cNvPr id="2089" name="Rectangle 113"/>
          <p:cNvSpPr>
            <a:spLocks noChangeAspect="1" noChangeArrowheads="1"/>
          </p:cNvSpPr>
          <p:nvPr/>
        </p:nvSpPr>
        <p:spPr bwMode="auto">
          <a:xfrm>
            <a:off x="2854265" y="4246592"/>
            <a:ext cx="464872" cy="274434"/>
          </a:xfrm>
          <a:prstGeom prst="rect">
            <a:avLst/>
          </a:prstGeom>
          <a:noFill/>
          <a:ln w="12699">
            <a:noFill/>
            <a:miter lim="800000"/>
            <a:headEnd/>
            <a:tailEnd/>
          </a:ln>
        </p:spPr>
        <p:txBody>
          <a:bodyPr wrap="none" lIns="90488" tIns="44450" rIns="90488" bIns="44450">
            <a:spAutoFit/>
          </a:bodyPr>
          <a:lstStyle/>
          <a:p>
            <a:r>
              <a:rPr lang="en-US" sz="1200" dirty="0">
                <a:solidFill>
                  <a:srgbClr val="000000"/>
                </a:solidFill>
                <a:latin typeface="Gill Sans MT"/>
              </a:rPr>
              <a:t>Melt</a:t>
            </a:r>
          </a:p>
        </p:txBody>
      </p:sp>
      <p:sp>
        <p:nvSpPr>
          <p:cNvPr id="2090" name="Rectangle 114"/>
          <p:cNvSpPr>
            <a:spLocks noChangeAspect="1" noChangeArrowheads="1"/>
          </p:cNvSpPr>
          <p:nvPr/>
        </p:nvSpPr>
        <p:spPr bwMode="auto">
          <a:xfrm>
            <a:off x="2916257" y="3918529"/>
            <a:ext cx="905748" cy="274434"/>
          </a:xfrm>
          <a:prstGeom prst="rect">
            <a:avLst/>
          </a:prstGeom>
          <a:noFill/>
          <a:ln w="12699">
            <a:noFill/>
            <a:miter lim="800000"/>
            <a:headEnd/>
            <a:tailEnd/>
          </a:ln>
        </p:spPr>
        <p:txBody>
          <a:bodyPr wrap="none" lIns="90488" tIns="44450" rIns="90488" bIns="44450">
            <a:spAutoFit/>
          </a:bodyPr>
          <a:lstStyle/>
          <a:p>
            <a:r>
              <a:rPr lang="en-US" sz="1200" dirty="0">
                <a:solidFill>
                  <a:srgbClr val="000000"/>
                </a:solidFill>
                <a:latin typeface="Gill Sans MT"/>
              </a:rPr>
              <a:t>Sublimation</a:t>
            </a:r>
          </a:p>
        </p:txBody>
      </p:sp>
      <p:sp>
        <p:nvSpPr>
          <p:cNvPr id="2091" name="Line 115"/>
          <p:cNvSpPr>
            <a:spLocks noChangeAspect="1" noChangeShapeType="1"/>
          </p:cNvSpPr>
          <p:nvPr/>
        </p:nvSpPr>
        <p:spPr bwMode="auto">
          <a:xfrm>
            <a:off x="4267200" y="3763086"/>
            <a:ext cx="0" cy="523663"/>
          </a:xfrm>
          <a:prstGeom prst="line">
            <a:avLst/>
          </a:prstGeom>
          <a:noFill/>
          <a:ln w="28575">
            <a:solidFill>
              <a:srgbClr val="0070C0"/>
            </a:solidFill>
            <a:round/>
            <a:headEnd/>
            <a:tailEnd type="triangle" w="med" len="med"/>
          </a:ln>
        </p:spPr>
        <p:txBody>
          <a:bodyPr wrap="none" anchor="ctr"/>
          <a:lstStyle/>
          <a:p>
            <a:endParaRPr lang="en-US" sz="1200">
              <a:solidFill>
                <a:srgbClr val="000000"/>
              </a:solidFill>
              <a:latin typeface="Arial"/>
            </a:endParaRPr>
          </a:p>
        </p:txBody>
      </p:sp>
      <p:sp>
        <p:nvSpPr>
          <p:cNvPr id="2092" name="Rectangle 116"/>
          <p:cNvSpPr>
            <a:spLocks noChangeAspect="1" noChangeArrowheads="1"/>
          </p:cNvSpPr>
          <p:nvPr/>
        </p:nvSpPr>
        <p:spPr bwMode="auto">
          <a:xfrm>
            <a:off x="4238862" y="3439957"/>
            <a:ext cx="885835" cy="274434"/>
          </a:xfrm>
          <a:prstGeom prst="rect">
            <a:avLst/>
          </a:prstGeom>
          <a:noFill/>
          <a:ln w="12699">
            <a:noFill/>
            <a:miter lim="800000"/>
            <a:headEnd/>
            <a:tailEnd/>
          </a:ln>
        </p:spPr>
        <p:txBody>
          <a:bodyPr wrap="none" lIns="90488" tIns="44450" rIns="90488" bIns="44450">
            <a:spAutoFit/>
          </a:bodyPr>
          <a:lstStyle/>
          <a:p>
            <a:r>
              <a:rPr lang="en-US" sz="1200" dirty="0" err="1">
                <a:solidFill>
                  <a:srgbClr val="000000"/>
                </a:solidFill>
                <a:latin typeface="Gill Sans MT"/>
              </a:rPr>
              <a:t>Throughfall</a:t>
            </a:r>
            <a:endParaRPr lang="en-US" sz="1200" dirty="0">
              <a:solidFill>
                <a:srgbClr val="000000"/>
              </a:solidFill>
              <a:latin typeface="Gill Sans MT"/>
            </a:endParaRPr>
          </a:p>
        </p:txBody>
      </p:sp>
      <p:sp>
        <p:nvSpPr>
          <p:cNvPr id="2093" name="Rectangle 117"/>
          <p:cNvSpPr>
            <a:spLocks noChangeAspect="1" noChangeArrowheads="1"/>
          </p:cNvSpPr>
          <p:nvPr/>
        </p:nvSpPr>
        <p:spPr bwMode="auto">
          <a:xfrm>
            <a:off x="4460632" y="4017992"/>
            <a:ext cx="633212" cy="459100"/>
          </a:xfrm>
          <a:prstGeom prst="rect">
            <a:avLst/>
          </a:prstGeom>
          <a:noFill/>
          <a:ln w="12699">
            <a:noFill/>
            <a:miter lim="800000"/>
            <a:headEnd/>
            <a:tailEnd/>
          </a:ln>
        </p:spPr>
        <p:txBody>
          <a:bodyPr wrap="none" lIns="90488" tIns="44450" rIns="90488" bIns="44450">
            <a:spAutoFit/>
          </a:bodyPr>
          <a:lstStyle/>
          <a:p>
            <a:r>
              <a:rPr lang="en-US" sz="1200" dirty="0" err="1">
                <a:solidFill>
                  <a:srgbClr val="000000"/>
                </a:solidFill>
                <a:latin typeface="Gill Sans MT"/>
              </a:rPr>
              <a:t>Infiltra</a:t>
            </a:r>
            <a:r>
              <a:rPr lang="en-US" sz="1200" dirty="0">
                <a:solidFill>
                  <a:srgbClr val="000000"/>
                </a:solidFill>
                <a:latin typeface="Gill Sans MT"/>
              </a:rPr>
              <a:t>-</a:t>
            </a:r>
          </a:p>
          <a:p>
            <a:r>
              <a:rPr lang="en-US" sz="1200" dirty="0" err="1">
                <a:solidFill>
                  <a:srgbClr val="000000"/>
                </a:solidFill>
                <a:latin typeface="Gill Sans MT"/>
              </a:rPr>
              <a:t>tion</a:t>
            </a:r>
            <a:endParaRPr lang="en-US" sz="1200" dirty="0">
              <a:solidFill>
                <a:srgbClr val="000000"/>
              </a:solidFill>
              <a:latin typeface="Gill Sans MT"/>
            </a:endParaRPr>
          </a:p>
        </p:txBody>
      </p:sp>
      <p:sp>
        <p:nvSpPr>
          <p:cNvPr id="2094" name="Line 118"/>
          <p:cNvSpPr>
            <a:spLocks noChangeAspect="1" noChangeShapeType="1"/>
          </p:cNvSpPr>
          <p:nvPr/>
        </p:nvSpPr>
        <p:spPr bwMode="auto">
          <a:xfrm>
            <a:off x="5202209" y="4627592"/>
            <a:ext cx="385763" cy="0"/>
          </a:xfrm>
          <a:prstGeom prst="line">
            <a:avLst/>
          </a:prstGeom>
          <a:noFill/>
          <a:ln w="28575">
            <a:solidFill>
              <a:srgbClr val="0070C0"/>
            </a:solidFill>
            <a:round/>
            <a:headEnd/>
            <a:tailEnd type="triangle" w="med" len="med"/>
          </a:ln>
        </p:spPr>
        <p:txBody>
          <a:bodyPr wrap="none" anchor="ctr"/>
          <a:lstStyle/>
          <a:p>
            <a:endParaRPr lang="en-US" sz="1200">
              <a:solidFill>
                <a:srgbClr val="000000"/>
              </a:solidFill>
              <a:latin typeface="Arial"/>
            </a:endParaRPr>
          </a:p>
        </p:txBody>
      </p:sp>
      <p:sp>
        <p:nvSpPr>
          <p:cNvPr id="2095" name="Rectangle 119"/>
          <p:cNvSpPr>
            <a:spLocks noChangeAspect="1" noChangeArrowheads="1"/>
          </p:cNvSpPr>
          <p:nvPr/>
        </p:nvSpPr>
        <p:spPr bwMode="auto">
          <a:xfrm>
            <a:off x="5141463" y="4306991"/>
            <a:ext cx="644408" cy="332142"/>
          </a:xfrm>
          <a:prstGeom prst="rect">
            <a:avLst/>
          </a:prstGeom>
          <a:noFill/>
          <a:ln w="12699">
            <a:noFill/>
            <a:miter lim="800000"/>
            <a:headEnd/>
            <a:tailEnd/>
          </a:ln>
        </p:spPr>
        <p:txBody>
          <a:bodyPr wrap="none" lIns="90488" tIns="44450" rIns="90488" bIns="44450">
            <a:spAutoFit/>
          </a:bodyPr>
          <a:lstStyle/>
          <a:p>
            <a:pPr algn="ctr">
              <a:lnSpc>
                <a:spcPts val="900"/>
              </a:lnSpc>
            </a:pPr>
            <a:r>
              <a:rPr lang="en-US" sz="1200" dirty="0">
                <a:solidFill>
                  <a:srgbClr val="000000"/>
                </a:solidFill>
                <a:latin typeface="Gill Sans MT"/>
              </a:rPr>
              <a:t>Surface </a:t>
            </a:r>
          </a:p>
          <a:p>
            <a:pPr algn="ctr">
              <a:lnSpc>
                <a:spcPts val="900"/>
              </a:lnSpc>
            </a:pPr>
            <a:r>
              <a:rPr lang="en-US" sz="1200" dirty="0">
                <a:solidFill>
                  <a:srgbClr val="000000"/>
                </a:solidFill>
                <a:latin typeface="Gill Sans MT"/>
              </a:rPr>
              <a:t>runoff</a:t>
            </a:r>
          </a:p>
        </p:txBody>
      </p:sp>
      <p:sp>
        <p:nvSpPr>
          <p:cNvPr id="2096" name="Line 120"/>
          <p:cNvSpPr>
            <a:spLocks noChangeAspect="1" noChangeShapeType="1"/>
          </p:cNvSpPr>
          <p:nvPr/>
        </p:nvSpPr>
        <p:spPr bwMode="auto">
          <a:xfrm flipV="1">
            <a:off x="4419600" y="4214945"/>
            <a:ext cx="0" cy="462530"/>
          </a:xfrm>
          <a:prstGeom prst="line">
            <a:avLst/>
          </a:prstGeom>
          <a:noFill/>
          <a:ln w="28575">
            <a:solidFill>
              <a:srgbClr val="0070C0"/>
            </a:solidFill>
            <a:round/>
            <a:headEnd/>
            <a:tailEnd type="triangle" w="med" len="med"/>
          </a:ln>
        </p:spPr>
        <p:txBody>
          <a:bodyPr wrap="none" anchor="ctr"/>
          <a:lstStyle/>
          <a:p>
            <a:endParaRPr lang="en-US" sz="1200">
              <a:solidFill>
                <a:srgbClr val="000000"/>
              </a:solidFill>
              <a:latin typeface="Arial"/>
            </a:endParaRPr>
          </a:p>
        </p:txBody>
      </p:sp>
      <p:sp>
        <p:nvSpPr>
          <p:cNvPr id="2097" name="Rectangle 121"/>
          <p:cNvSpPr>
            <a:spLocks noChangeAspect="1" noChangeArrowheads="1"/>
          </p:cNvSpPr>
          <p:nvPr/>
        </p:nvSpPr>
        <p:spPr bwMode="auto">
          <a:xfrm>
            <a:off x="4267200" y="3789392"/>
            <a:ext cx="926562" cy="274434"/>
          </a:xfrm>
          <a:prstGeom prst="rect">
            <a:avLst/>
          </a:prstGeom>
          <a:noFill/>
          <a:ln w="12699">
            <a:noFill/>
            <a:miter lim="800000"/>
            <a:headEnd/>
            <a:tailEnd/>
          </a:ln>
        </p:spPr>
        <p:txBody>
          <a:bodyPr wrap="none" lIns="90488" tIns="44450" rIns="90488" bIns="44450">
            <a:spAutoFit/>
          </a:bodyPr>
          <a:lstStyle/>
          <a:p>
            <a:r>
              <a:rPr lang="en-US" sz="1200" dirty="0">
                <a:solidFill>
                  <a:srgbClr val="000000"/>
                </a:solidFill>
                <a:latin typeface="Gill Sans MT"/>
              </a:rPr>
              <a:t>Evaporation</a:t>
            </a:r>
          </a:p>
        </p:txBody>
      </p:sp>
      <p:sp>
        <p:nvSpPr>
          <p:cNvPr id="2098" name="Rectangle 122"/>
          <p:cNvSpPr>
            <a:spLocks noChangeAspect="1" noChangeArrowheads="1"/>
          </p:cNvSpPr>
          <p:nvPr/>
        </p:nvSpPr>
        <p:spPr bwMode="auto">
          <a:xfrm>
            <a:off x="5200622" y="3260402"/>
            <a:ext cx="101600" cy="136153"/>
          </a:xfrm>
          <a:prstGeom prst="rect">
            <a:avLst/>
          </a:prstGeom>
          <a:noFill/>
          <a:ln w="9525">
            <a:noFill/>
            <a:miter lim="800000"/>
            <a:headEnd/>
            <a:tailEnd/>
          </a:ln>
        </p:spPr>
        <p:txBody>
          <a:bodyPr wrap="none" anchor="ctr"/>
          <a:lstStyle/>
          <a:p>
            <a:endParaRPr lang="en-US" sz="1200">
              <a:solidFill>
                <a:srgbClr val="000000"/>
              </a:solidFill>
              <a:latin typeface="Arial"/>
            </a:endParaRPr>
          </a:p>
        </p:txBody>
      </p:sp>
      <p:sp>
        <p:nvSpPr>
          <p:cNvPr id="2099" name="Rectangle 123"/>
          <p:cNvSpPr>
            <a:spLocks noChangeAspect="1" noChangeArrowheads="1"/>
          </p:cNvSpPr>
          <p:nvPr/>
        </p:nvSpPr>
        <p:spPr bwMode="auto">
          <a:xfrm>
            <a:off x="4868834" y="3699380"/>
            <a:ext cx="100013" cy="136153"/>
          </a:xfrm>
          <a:prstGeom prst="rect">
            <a:avLst/>
          </a:prstGeom>
          <a:noFill/>
          <a:ln w="9525">
            <a:noFill/>
            <a:miter lim="800000"/>
            <a:headEnd/>
            <a:tailEnd/>
          </a:ln>
        </p:spPr>
        <p:txBody>
          <a:bodyPr wrap="none" anchor="ctr"/>
          <a:lstStyle/>
          <a:p>
            <a:endParaRPr lang="en-US" sz="1200">
              <a:solidFill>
                <a:srgbClr val="000000"/>
              </a:solidFill>
              <a:latin typeface="Arial"/>
            </a:endParaRPr>
          </a:p>
        </p:txBody>
      </p:sp>
      <p:sp>
        <p:nvSpPr>
          <p:cNvPr id="2103" name="Rectangle 127"/>
          <p:cNvSpPr>
            <a:spLocks noChangeAspect="1" noChangeArrowheads="1"/>
          </p:cNvSpPr>
          <p:nvPr/>
        </p:nvSpPr>
        <p:spPr bwMode="auto">
          <a:xfrm>
            <a:off x="3992048" y="2581897"/>
            <a:ext cx="1003356" cy="274434"/>
          </a:xfrm>
          <a:prstGeom prst="rect">
            <a:avLst/>
          </a:prstGeom>
          <a:noFill/>
          <a:ln w="12699">
            <a:noFill/>
            <a:miter lim="800000"/>
            <a:headEnd/>
            <a:tailEnd/>
          </a:ln>
        </p:spPr>
        <p:txBody>
          <a:bodyPr wrap="none" lIns="90488" tIns="44450" rIns="90488" bIns="44450">
            <a:spAutoFit/>
          </a:bodyPr>
          <a:lstStyle/>
          <a:p>
            <a:r>
              <a:rPr lang="en-US" sz="1200" dirty="0">
                <a:solidFill>
                  <a:srgbClr val="000000"/>
                </a:solidFill>
                <a:latin typeface="Gill Sans MT"/>
              </a:rPr>
              <a:t>Transpiration</a:t>
            </a:r>
          </a:p>
        </p:txBody>
      </p:sp>
      <p:sp>
        <p:nvSpPr>
          <p:cNvPr id="2104" name="Line 128"/>
          <p:cNvSpPr>
            <a:spLocks noChangeAspect="1" noChangeShapeType="1"/>
          </p:cNvSpPr>
          <p:nvPr/>
        </p:nvSpPr>
        <p:spPr bwMode="auto">
          <a:xfrm>
            <a:off x="3592485" y="2309254"/>
            <a:ext cx="0" cy="404187"/>
          </a:xfrm>
          <a:prstGeom prst="line">
            <a:avLst/>
          </a:prstGeom>
          <a:noFill/>
          <a:ln w="28575">
            <a:solidFill>
              <a:srgbClr val="0070C0"/>
            </a:solidFill>
            <a:round/>
            <a:headEnd/>
            <a:tailEnd type="triangle" w="med" len="med"/>
          </a:ln>
        </p:spPr>
        <p:txBody>
          <a:bodyPr wrap="none" anchor="ctr"/>
          <a:lstStyle/>
          <a:p>
            <a:endParaRPr lang="en-US" sz="1200">
              <a:solidFill>
                <a:srgbClr val="000000"/>
              </a:solidFill>
              <a:latin typeface="Arial"/>
            </a:endParaRPr>
          </a:p>
        </p:txBody>
      </p:sp>
      <p:sp>
        <p:nvSpPr>
          <p:cNvPr id="2105" name="Rectangle 129"/>
          <p:cNvSpPr>
            <a:spLocks noChangeAspect="1" noChangeArrowheads="1"/>
          </p:cNvSpPr>
          <p:nvPr/>
        </p:nvSpPr>
        <p:spPr bwMode="auto">
          <a:xfrm>
            <a:off x="3269790" y="2022717"/>
            <a:ext cx="968340" cy="274434"/>
          </a:xfrm>
          <a:prstGeom prst="rect">
            <a:avLst/>
          </a:prstGeom>
          <a:noFill/>
          <a:ln w="12700">
            <a:noFill/>
            <a:miter lim="800000"/>
            <a:headEnd/>
            <a:tailEnd/>
          </a:ln>
        </p:spPr>
        <p:txBody>
          <a:bodyPr wrap="none" lIns="90488" tIns="44450" rIns="90488" bIns="44450">
            <a:spAutoFit/>
          </a:bodyPr>
          <a:lstStyle/>
          <a:p>
            <a:r>
              <a:rPr lang="en-US" sz="1200" dirty="0">
                <a:solidFill>
                  <a:srgbClr val="000000"/>
                </a:solidFill>
                <a:latin typeface="Gill Sans MT"/>
              </a:rPr>
              <a:t>Precipitation</a:t>
            </a:r>
          </a:p>
        </p:txBody>
      </p:sp>
      <p:sp>
        <p:nvSpPr>
          <p:cNvPr id="2106" name="Line 130"/>
          <p:cNvSpPr>
            <a:spLocks noChangeAspect="1" noChangeShapeType="1"/>
          </p:cNvSpPr>
          <p:nvPr/>
        </p:nvSpPr>
        <p:spPr bwMode="auto">
          <a:xfrm rot="16200000" flipV="1">
            <a:off x="3069608" y="4482722"/>
            <a:ext cx="0" cy="228781"/>
          </a:xfrm>
          <a:prstGeom prst="line">
            <a:avLst/>
          </a:prstGeom>
          <a:noFill/>
          <a:ln w="28575">
            <a:solidFill>
              <a:srgbClr val="0070C0"/>
            </a:solidFill>
            <a:round/>
            <a:headEnd/>
            <a:tailEnd type="triangle" w="med" len="med"/>
          </a:ln>
        </p:spPr>
        <p:txBody>
          <a:bodyPr wrap="none" anchor="ctr"/>
          <a:lstStyle/>
          <a:p>
            <a:endParaRPr lang="en-US" sz="1200">
              <a:solidFill>
                <a:srgbClr val="000000"/>
              </a:solidFill>
              <a:latin typeface="Arial"/>
            </a:endParaRPr>
          </a:p>
        </p:txBody>
      </p:sp>
      <p:sp>
        <p:nvSpPr>
          <p:cNvPr id="2107" name="Line 131"/>
          <p:cNvSpPr>
            <a:spLocks noChangeAspect="1" noChangeShapeType="1"/>
          </p:cNvSpPr>
          <p:nvPr/>
        </p:nvSpPr>
        <p:spPr bwMode="auto">
          <a:xfrm>
            <a:off x="4648200" y="4487068"/>
            <a:ext cx="1587" cy="269958"/>
          </a:xfrm>
          <a:prstGeom prst="line">
            <a:avLst/>
          </a:prstGeom>
          <a:noFill/>
          <a:ln w="28575">
            <a:solidFill>
              <a:srgbClr val="0070C0"/>
            </a:solidFill>
            <a:round/>
            <a:headEnd/>
            <a:tailEnd type="triangle" w="med" len="med"/>
          </a:ln>
        </p:spPr>
        <p:txBody>
          <a:bodyPr wrap="none" anchor="ctr"/>
          <a:lstStyle/>
          <a:p>
            <a:endParaRPr lang="en-US" sz="1200">
              <a:solidFill>
                <a:srgbClr val="000000"/>
              </a:solidFill>
              <a:latin typeface="Arial"/>
            </a:endParaRPr>
          </a:p>
        </p:txBody>
      </p:sp>
      <p:sp>
        <p:nvSpPr>
          <p:cNvPr id="2116" name="Freeform 282"/>
          <p:cNvSpPr>
            <a:spLocks noChangeAspect="1"/>
          </p:cNvSpPr>
          <p:nvPr/>
        </p:nvSpPr>
        <p:spPr bwMode="auto">
          <a:xfrm rot="16200000">
            <a:off x="6792415" y="2422943"/>
            <a:ext cx="258222" cy="157162"/>
          </a:xfrm>
          <a:custGeom>
            <a:avLst/>
            <a:gdLst>
              <a:gd name="T0" fmla="*/ 89711 w 364"/>
              <a:gd name="T1" fmla="*/ 91115 h 326"/>
              <a:gd name="T2" fmla="*/ 89711 w 364"/>
              <a:gd name="T3" fmla="*/ 87259 h 326"/>
              <a:gd name="T4" fmla="*/ 90191 w 364"/>
              <a:gd name="T5" fmla="*/ 81956 h 326"/>
              <a:gd name="T6" fmla="*/ 91150 w 364"/>
              <a:gd name="T7" fmla="*/ 76653 h 326"/>
              <a:gd name="T8" fmla="*/ 92110 w 364"/>
              <a:gd name="T9" fmla="*/ 71350 h 326"/>
              <a:gd name="T10" fmla="*/ 94029 w 364"/>
              <a:gd name="T11" fmla="*/ 66047 h 326"/>
              <a:gd name="T12" fmla="*/ 96907 w 364"/>
              <a:gd name="T13" fmla="*/ 60261 h 326"/>
              <a:gd name="T14" fmla="*/ 100745 w 364"/>
              <a:gd name="T15" fmla="*/ 54476 h 326"/>
              <a:gd name="T16" fmla="*/ 106022 w 364"/>
              <a:gd name="T17" fmla="*/ 47245 h 326"/>
              <a:gd name="T18" fmla="*/ 110820 w 364"/>
              <a:gd name="T19" fmla="*/ 41942 h 326"/>
              <a:gd name="T20" fmla="*/ 118016 w 364"/>
              <a:gd name="T21" fmla="*/ 36157 h 326"/>
              <a:gd name="T22" fmla="*/ 125212 w 364"/>
              <a:gd name="T23" fmla="*/ 30854 h 326"/>
              <a:gd name="T24" fmla="*/ 133367 w 364"/>
              <a:gd name="T25" fmla="*/ 26033 h 326"/>
              <a:gd name="T26" fmla="*/ 142482 w 364"/>
              <a:gd name="T27" fmla="*/ 23140 h 326"/>
              <a:gd name="T28" fmla="*/ 151598 w 364"/>
              <a:gd name="T29" fmla="*/ 20730 h 326"/>
              <a:gd name="T30" fmla="*/ 161672 w 364"/>
              <a:gd name="T31" fmla="*/ 19284 h 326"/>
              <a:gd name="T32" fmla="*/ 174145 w 364"/>
              <a:gd name="T33" fmla="*/ 19766 h 326"/>
              <a:gd name="T34" fmla="*/ 164550 w 364"/>
              <a:gd name="T35" fmla="*/ 12534 h 326"/>
              <a:gd name="T36" fmla="*/ 150638 w 364"/>
              <a:gd name="T37" fmla="*/ 5785 h 326"/>
              <a:gd name="T38" fmla="*/ 136246 w 364"/>
              <a:gd name="T39" fmla="*/ 1446 h 326"/>
              <a:gd name="T40" fmla="*/ 121854 w 364"/>
              <a:gd name="T41" fmla="*/ 0 h 326"/>
              <a:gd name="T42" fmla="*/ 106502 w 364"/>
              <a:gd name="T43" fmla="*/ 482 h 326"/>
              <a:gd name="T44" fmla="*/ 92110 w 364"/>
              <a:gd name="T45" fmla="*/ 3375 h 326"/>
              <a:gd name="T46" fmla="*/ 78197 w 364"/>
              <a:gd name="T47" fmla="*/ 8678 h 326"/>
              <a:gd name="T48" fmla="*/ 62846 w 364"/>
              <a:gd name="T49" fmla="*/ 16873 h 326"/>
              <a:gd name="T50" fmla="*/ 55170 w 364"/>
              <a:gd name="T51" fmla="*/ 23140 h 326"/>
              <a:gd name="T52" fmla="*/ 46535 w 364"/>
              <a:gd name="T53" fmla="*/ 31336 h 326"/>
              <a:gd name="T54" fmla="*/ 40298 w 364"/>
              <a:gd name="T55" fmla="*/ 40978 h 326"/>
              <a:gd name="T56" fmla="*/ 34061 w 364"/>
              <a:gd name="T57" fmla="*/ 51102 h 326"/>
              <a:gd name="T58" fmla="*/ 30703 w 364"/>
              <a:gd name="T59" fmla="*/ 60744 h 326"/>
              <a:gd name="T60" fmla="*/ 27345 w 364"/>
              <a:gd name="T61" fmla="*/ 70385 h 326"/>
              <a:gd name="T62" fmla="*/ 24946 w 364"/>
              <a:gd name="T63" fmla="*/ 80027 h 326"/>
              <a:gd name="T64" fmla="*/ 24467 w 364"/>
              <a:gd name="T65" fmla="*/ 91115 h 326"/>
              <a:gd name="T66" fmla="*/ 57089 w 364"/>
              <a:gd name="T67" fmla="*/ 156680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sz="1200">
              <a:solidFill>
                <a:srgbClr val="000000"/>
              </a:solidFill>
              <a:latin typeface="Arial"/>
            </a:endParaRPr>
          </a:p>
        </p:txBody>
      </p:sp>
      <p:sp>
        <p:nvSpPr>
          <p:cNvPr id="2117" name="Freeform 283"/>
          <p:cNvSpPr>
            <a:spLocks noChangeAspect="1"/>
          </p:cNvSpPr>
          <p:nvPr/>
        </p:nvSpPr>
        <p:spPr bwMode="auto">
          <a:xfrm rot="10800000">
            <a:off x="7949520" y="2998218"/>
            <a:ext cx="173038" cy="230052"/>
          </a:xfrm>
          <a:custGeom>
            <a:avLst/>
            <a:gdLst>
              <a:gd name="T0" fmla="*/ 88896 w 364"/>
              <a:gd name="T1" fmla="*/ 90195 h 326"/>
              <a:gd name="T2" fmla="*/ 88896 w 364"/>
              <a:gd name="T3" fmla="*/ 86378 h 326"/>
              <a:gd name="T4" fmla="*/ 89371 w 364"/>
              <a:gd name="T5" fmla="*/ 81128 h 326"/>
              <a:gd name="T6" fmla="*/ 90322 w 364"/>
              <a:gd name="T7" fmla="*/ 75879 h 326"/>
              <a:gd name="T8" fmla="*/ 91273 w 364"/>
              <a:gd name="T9" fmla="*/ 70629 h 326"/>
              <a:gd name="T10" fmla="*/ 93174 w 364"/>
              <a:gd name="T11" fmla="*/ 65380 h 326"/>
              <a:gd name="T12" fmla="*/ 96027 w 364"/>
              <a:gd name="T13" fmla="*/ 59653 h 326"/>
              <a:gd name="T14" fmla="*/ 99830 w 364"/>
              <a:gd name="T15" fmla="*/ 53926 h 326"/>
              <a:gd name="T16" fmla="*/ 105059 w 364"/>
              <a:gd name="T17" fmla="*/ 46768 h 326"/>
              <a:gd name="T18" fmla="*/ 109813 w 364"/>
              <a:gd name="T19" fmla="*/ 41518 h 326"/>
              <a:gd name="T20" fmla="*/ 116943 w 364"/>
              <a:gd name="T21" fmla="*/ 35792 h 326"/>
              <a:gd name="T22" fmla="*/ 124074 w 364"/>
              <a:gd name="T23" fmla="*/ 30542 h 326"/>
              <a:gd name="T24" fmla="*/ 132155 w 364"/>
              <a:gd name="T25" fmla="*/ 25770 h 326"/>
              <a:gd name="T26" fmla="*/ 141188 w 364"/>
              <a:gd name="T27" fmla="*/ 22907 h 326"/>
              <a:gd name="T28" fmla="*/ 150220 w 364"/>
              <a:gd name="T29" fmla="*/ 20521 h 326"/>
              <a:gd name="T30" fmla="*/ 160203 w 364"/>
              <a:gd name="T31" fmla="*/ 19089 h 326"/>
              <a:gd name="T32" fmla="*/ 172563 w 364"/>
              <a:gd name="T33" fmla="*/ 19566 h 326"/>
              <a:gd name="T34" fmla="*/ 163055 w 364"/>
              <a:gd name="T35" fmla="*/ 12408 h 326"/>
              <a:gd name="T36" fmla="*/ 149269 w 364"/>
              <a:gd name="T37" fmla="*/ 5727 h 326"/>
              <a:gd name="T38" fmla="*/ 135008 w 364"/>
              <a:gd name="T39" fmla="*/ 1432 h 326"/>
              <a:gd name="T40" fmla="*/ 120746 w 364"/>
              <a:gd name="T41" fmla="*/ 0 h 326"/>
              <a:gd name="T42" fmla="*/ 105534 w 364"/>
              <a:gd name="T43" fmla="*/ 477 h 326"/>
              <a:gd name="T44" fmla="*/ 91273 w 364"/>
              <a:gd name="T45" fmla="*/ 3341 h 326"/>
              <a:gd name="T46" fmla="*/ 77487 w 364"/>
              <a:gd name="T47" fmla="*/ 8590 h 326"/>
              <a:gd name="T48" fmla="*/ 62275 w 364"/>
              <a:gd name="T49" fmla="*/ 16703 h 326"/>
              <a:gd name="T50" fmla="*/ 54669 w 364"/>
              <a:gd name="T51" fmla="*/ 22907 h 326"/>
              <a:gd name="T52" fmla="*/ 46112 w 364"/>
              <a:gd name="T53" fmla="*/ 31020 h 326"/>
              <a:gd name="T54" fmla="*/ 39932 w 364"/>
              <a:gd name="T55" fmla="*/ 40564 h 326"/>
              <a:gd name="T56" fmla="*/ 33752 w 364"/>
              <a:gd name="T57" fmla="*/ 50586 h 326"/>
              <a:gd name="T58" fmla="*/ 30424 w 364"/>
              <a:gd name="T59" fmla="*/ 60130 h 326"/>
              <a:gd name="T60" fmla="*/ 27097 w 364"/>
              <a:gd name="T61" fmla="*/ 69675 h 326"/>
              <a:gd name="T62" fmla="*/ 24720 w 364"/>
              <a:gd name="T63" fmla="*/ 79219 h 326"/>
              <a:gd name="T64" fmla="*/ 24244 w 364"/>
              <a:gd name="T65" fmla="*/ 90195 h 326"/>
              <a:gd name="T66" fmla="*/ 56570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sz="1200">
              <a:solidFill>
                <a:srgbClr val="000000"/>
              </a:solidFill>
              <a:latin typeface="Arial"/>
            </a:endParaRPr>
          </a:p>
        </p:txBody>
      </p:sp>
      <p:sp>
        <p:nvSpPr>
          <p:cNvPr id="2118" name="Text Box 284"/>
          <p:cNvSpPr txBox="1">
            <a:spLocks noChangeAspect="1" noChangeArrowheads="1"/>
          </p:cNvSpPr>
          <p:nvPr/>
        </p:nvSpPr>
        <p:spPr bwMode="auto">
          <a:xfrm>
            <a:off x="7239000" y="4094192"/>
            <a:ext cx="928459" cy="461665"/>
          </a:xfrm>
          <a:prstGeom prst="rect">
            <a:avLst/>
          </a:prstGeom>
          <a:noFill/>
          <a:ln w="9525">
            <a:noFill/>
            <a:miter lim="800000"/>
            <a:headEnd/>
            <a:tailEnd/>
          </a:ln>
        </p:spPr>
        <p:txBody>
          <a:bodyPr wrap="none">
            <a:spAutoFit/>
          </a:bodyPr>
          <a:lstStyle/>
          <a:p>
            <a:r>
              <a:rPr lang="en-US" sz="1200" dirty="0" err="1">
                <a:solidFill>
                  <a:srgbClr val="000000"/>
                </a:solidFill>
                <a:latin typeface="Gill Sans MT"/>
              </a:rPr>
              <a:t>Heterotrop</a:t>
            </a:r>
            <a:r>
              <a:rPr lang="en-US" sz="1200" dirty="0">
                <a:solidFill>
                  <a:srgbClr val="000000"/>
                </a:solidFill>
                <a:latin typeface="Gill Sans MT"/>
              </a:rPr>
              <a:t>.</a:t>
            </a:r>
          </a:p>
          <a:p>
            <a:r>
              <a:rPr lang="en-US" sz="1200" dirty="0">
                <a:solidFill>
                  <a:srgbClr val="000000"/>
                </a:solidFill>
                <a:latin typeface="Gill Sans MT"/>
              </a:rPr>
              <a:t>respiration</a:t>
            </a:r>
          </a:p>
        </p:txBody>
      </p:sp>
      <p:sp>
        <p:nvSpPr>
          <p:cNvPr id="2119" name="Text Box 285"/>
          <p:cNvSpPr txBox="1">
            <a:spLocks noChangeAspect="1" noChangeArrowheads="1"/>
          </p:cNvSpPr>
          <p:nvPr/>
        </p:nvSpPr>
        <p:spPr bwMode="auto">
          <a:xfrm>
            <a:off x="6185330" y="2036792"/>
            <a:ext cx="1118741" cy="276999"/>
          </a:xfrm>
          <a:prstGeom prst="rect">
            <a:avLst/>
          </a:prstGeom>
          <a:noFill/>
          <a:ln w="9525">
            <a:noFill/>
            <a:miter lim="800000"/>
            <a:headEnd/>
            <a:tailEnd/>
          </a:ln>
        </p:spPr>
        <p:txBody>
          <a:bodyPr wrap="none">
            <a:spAutoFit/>
          </a:bodyPr>
          <a:lstStyle/>
          <a:p>
            <a:r>
              <a:rPr lang="en-US" sz="1200" dirty="0">
                <a:solidFill>
                  <a:srgbClr val="000000"/>
                </a:solidFill>
                <a:latin typeface="Gill Sans MT"/>
              </a:rPr>
              <a:t>Photosynthesis</a:t>
            </a:r>
          </a:p>
        </p:txBody>
      </p:sp>
      <p:sp>
        <p:nvSpPr>
          <p:cNvPr id="2120" name="Freeform 286"/>
          <p:cNvSpPr>
            <a:spLocks noChangeAspect="1"/>
          </p:cNvSpPr>
          <p:nvPr/>
        </p:nvSpPr>
        <p:spPr bwMode="auto">
          <a:xfrm rot="10800000">
            <a:off x="7776978" y="4601372"/>
            <a:ext cx="174625" cy="230052"/>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sz="1200">
              <a:solidFill>
                <a:srgbClr val="000000"/>
              </a:solidFill>
              <a:latin typeface="Arial"/>
            </a:endParaRPr>
          </a:p>
        </p:txBody>
      </p:sp>
      <p:sp>
        <p:nvSpPr>
          <p:cNvPr id="2121" name="Text Box 287"/>
          <p:cNvSpPr txBox="1">
            <a:spLocks noChangeAspect="1" noChangeArrowheads="1"/>
          </p:cNvSpPr>
          <p:nvPr/>
        </p:nvSpPr>
        <p:spPr bwMode="auto">
          <a:xfrm>
            <a:off x="7736126" y="2402100"/>
            <a:ext cx="948697" cy="461665"/>
          </a:xfrm>
          <a:prstGeom prst="rect">
            <a:avLst/>
          </a:prstGeom>
          <a:noFill/>
          <a:ln w="9525">
            <a:noFill/>
            <a:miter lim="800000"/>
            <a:headEnd/>
            <a:tailEnd/>
          </a:ln>
        </p:spPr>
        <p:txBody>
          <a:bodyPr wrap="none">
            <a:spAutoFit/>
          </a:bodyPr>
          <a:lstStyle/>
          <a:p>
            <a:r>
              <a:rPr lang="en-US" sz="1200" dirty="0">
                <a:solidFill>
                  <a:srgbClr val="000000"/>
                </a:solidFill>
                <a:latin typeface="Gill Sans MT"/>
              </a:rPr>
              <a:t>Autotrophic</a:t>
            </a:r>
          </a:p>
          <a:p>
            <a:r>
              <a:rPr lang="en-US" sz="1200" dirty="0">
                <a:solidFill>
                  <a:srgbClr val="000000"/>
                </a:solidFill>
                <a:latin typeface="Gill Sans MT"/>
              </a:rPr>
              <a:t>respiration</a:t>
            </a:r>
          </a:p>
        </p:txBody>
      </p:sp>
      <p:sp>
        <p:nvSpPr>
          <p:cNvPr id="2123" name="Text Box 289"/>
          <p:cNvSpPr txBox="1">
            <a:spLocks noChangeAspect="1" noChangeArrowheads="1"/>
          </p:cNvSpPr>
          <p:nvPr/>
        </p:nvSpPr>
        <p:spPr bwMode="auto">
          <a:xfrm>
            <a:off x="6553200" y="4475192"/>
            <a:ext cx="702611" cy="276999"/>
          </a:xfrm>
          <a:prstGeom prst="rect">
            <a:avLst/>
          </a:prstGeom>
          <a:solidFill>
            <a:schemeClr val="bg1">
              <a:alpha val="50196"/>
            </a:schemeClr>
          </a:solidFill>
          <a:ln w="9525">
            <a:noFill/>
            <a:miter lim="800000"/>
            <a:headEnd/>
            <a:tailEnd/>
          </a:ln>
        </p:spPr>
        <p:txBody>
          <a:bodyPr wrap="none">
            <a:spAutoFit/>
          </a:bodyPr>
          <a:lstStyle/>
          <a:p>
            <a:r>
              <a:rPr lang="en-US" sz="1200" dirty="0">
                <a:solidFill>
                  <a:srgbClr val="000000"/>
                </a:solidFill>
                <a:latin typeface="Gill Sans MT"/>
              </a:rPr>
              <a:t>Litterfall</a:t>
            </a:r>
          </a:p>
        </p:txBody>
      </p:sp>
      <p:sp>
        <p:nvSpPr>
          <p:cNvPr id="2125" name="Text Box 291"/>
          <p:cNvSpPr txBox="1">
            <a:spLocks noChangeAspect="1" noChangeArrowheads="1"/>
          </p:cNvSpPr>
          <p:nvPr/>
        </p:nvSpPr>
        <p:spPr bwMode="auto">
          <a:xfrm>
            <a:off x="7315200" y="5694392"/>
            <a:ext cx="819549" cy="461665"/>
          </a:xfrm>
          <a:prstGeom prst="rect">
            <a:avLst/>
          </a:prstGeom>
          <a:noFill/>
          <a:ln w="9525">
            <a:noFill/>
            <a:miter lim="800000"/>
            <a:headEnd/>
            <a:tailEnd/>
          </a:ln>
        </p:spPr>
        <p:txBody>
          <a:bodyPr wrap="square">
            <a:spAutoFit/>
          </a:bodyPr>
          <a:lstStyle/>
          <a:p>
            <a:pPr algn="ctr"/>
            <a:r>
              <a:rPr lang="en-US" sz="1200" dirty="0">
                <a:solidFill>
                  <a:srgbClr val="000000"/>
                </a:solidFill>
                <a:latin typeface="Gill Sans MT"/>
              </a:rPr>
              <a:t>N</a:t>
            </a:r>
          </a:p>
          <a:p>
            <a:pPr algn="ctr"/>
            <a:r>
              <a:rPr lang="en-US" sz="1200" dirty="0">
                <a:solidFill>
                  <a:srgbClr val="000000"/>
                </a:solidFill>
                <a:latin typeface="Gill Sans MT"/>
              </a:rPr>
              <a:t>uptake</a:t>
            </a:r>
          </a:p>
        </p:txBody>
      </p:sp>
      <p:sp>
        <p:nvSpPr>
          <p:cNvPr id="2126" name="Text Box 292"/>
          <p:cNvSpPr txBox="1">
            <a:spLocks noChangeAspect="1" noChangeArrowheads="1"/>
          </p:cNvSpPr>
          <p:nvPr/>
        </p:nvSpPr>
        <p:spPr bwMode="auto">
          <a:xfrm>
            <a:off x="6760055" y="3365052"/>
            <a:ext cx="1154132" cy="276999"/>
          </a:xfrm>
          <a:prstGeom prst="rect">
            <a:avLst/>
          </a:prstGeom>
          <a:solidFill>
            <a:srgbClr val="33CC33">
              <a:alpha val="74901"/>
            </a:srgbClr>
          </a:solidFill>
          <a:ln w="9525">
            <a:solidFill>
              <a:schemeClr val="tx1"/>
            </a:solidFill>
            <a:miter lim="800000"/>
            <a:headEnd/>
            <a:tailEnd/>
          </a:ln>
        </p:spPr>
        <p:txBody>
          <a:bodyPr wrap="none">
            <a:spAutoFit/>
          </a:bodyPr>
          <a:lstStyle/>
          <a:p>
            <a:r>
              <a:rPr lang="en-US" sz="1200" dirty="0">
                <a:solidFill>
                  <a:srgbClr val="000000"/>
                </a:solidFill>
                <a:latin typeface="Gill Sans MT"/>
              </a:rPr>
              <a:t>Vegetation C/N</a:t>
            </a:r>
          </a:p>
        </p:txBody>
      </p:sp>
      <p:sp>
        <p:nvSpPr>
          <p:cNvPr id="2129" name="Text Box 295"/>
          <p:cNvSpPr txBox="1">
            <a:spLocks noChangeAspect="1" noChangeArrowheads="1"/>
          </p:cNvSpPr>
          <p:nvPr/>
        </p:nvSpPr>
        <p:spPr bwMode="auto">
          <a:xfrm>
            <a:off x="5876369" y="5424284"/>
            <a:ext cx="628698" cy="461665"/>
          </a:xfrm>
          <a:prstGeom prst="rect">
            <a:avLst/>
          </a:prstGeom>
          <a:noFill/>
          <a:ln w="9525">
            <a:noFill/>
            <a:miter lim="800000"/>
            <a:headEnd/>
            <a:tailEnd/>
          </a:ln>
        </p:spPr>
        <p:txBody>
          <a:bodyPr wrap="square">
            <a:spAutoFit/>
          </a:bodyPr>
          <a:lstStyle/>
          <a:p>
            <a:r>
              <a:rPr lang="en-US" sz="1200" dirty="0">
                <a:solidFill>
                  <a:srgbClr val="000000"/>
                </a:solidFill>
                <a:latin typeface="Gill Sans MT"/>
              </a:rPr>
              <a:t>Soil</a:t>
            </a:r>
          </a:p>
          <a:p>
            <a:r>
              <a:rPr lang="en-US" sz="1200" dirty="0">
                <a:solidFill>
                  <a:srgbClr val="000000"/>
                </a:solidFill>
                <a:latin typeface="Gill Sans MT"/>
              </a:rPr>
              <a:t>C/N</a:t>
            </a:r>
          </a:p>
        </p:txBody>
      </p:sp>
      <p:sp>
        <p:nvSpPr>
          <p:cNvPr id="2131" name="Text Box 297"/>
          <p:cNvSpPr txBox="1">
            <a:spLocks noChangeAspect="1" noChangeArrowheads="1"/>
          </p:cNvSpPr>
          <p:nvPr/>
        </p:nvSpPr>
        <p:spPr bwMode="auto">
          <a:xfrm>
            <a:off x="6269144" y="5689927"/>
            <a:ext cx="860707" cy="461665"/>
          </a:xfrm>
          <a:prstGeom prst="rect">
            <a:avLst/>
          </a:prstGeom>
          <a:solidFill>
            <a:schemeClr val="bg1"/>
          </a:solidFill>
          <a:ln w="9525">
            <a:noFill/>
            <a:miter lim="800000"/>
            <a:headEnd/>
            <a:tailEnd/>
          </a:ln>
        </p:spPr>
        <p:txBody>
          <a:bodyPr wrap="none">
            <a:spAutoFit/>
          </a:bodyPr>
          <a:lstStyle/>
          <a:p>
            <a:r>
              <a:rPr lang="en-US" sz="1200" dirty="0">
                <a:solidFill>
                  <a:srgbClr val="000000"/>
                </a:solidFill>
                <a:latin typeface="Gill Sans MT"/>
              </a:rPr>
              <a:t>N mineral-</a:t>
            </a:r>
          </a:p>
          <a:p>
            <a:r>
              <a:rPr lang="en-US" sz="1200" dirty="0" err="1">
                <a:solidFill>
                  <a:srgbClr val="000000"/>
                </a:solidFill>
                <a:latin typeface="Gill Sans MT"/>
              </a:rPr>
              <a:t>ization</a:t>
            </a:r>
            <a:endParaRPr lang="en-US" sz="1200" dirty="0">
              <a:solidFill>
                <a:srgbClr val="000000"/>
              </a:solidFill>
              <a:latin typeface="Gill Sans MT"/>
            </a:endParaRPr>
          </a:p>
        </p:txBody>
      </p:sp>
      <p:sp>
        <p:nvSpPr>
          <p:cNvPr id="2133" name="Freeform 304"/>
          <p:cNvSpPr>
            <a:spLocks noChangeAspect="1"/>
          </p:cNvSpPr>
          <p:nvPr/>
        </p:nvSpPr>
        <p:spPr bwMode="auto">
          <a:xfrm>
            <a:off x="5868579" y="4721206"/>
            <a:ext cx="2535349" cy="85779"/>
          </a:xfrm>
          <a:custGeom>
            <a:avLst/>
            <a:gdLst>
              <a:gd name="T0" fmla="*/ 0 w 1299"/>
              <a:gd name="T1" fmla="*/ 37783 h 30"/>
              <a:gd name="T2" fmla="*/ 437664 w 1299"/>
              <a:gd name="T3" fmla="*/ 5398 h 30"/>
              <a:gd name="T4" fmla="*/ 947969 w 1299"/>
              <a:gd name="T5" fmla="*/ 12594 h 30"/>
              <a:gd name="T6" fmla="*/ 1251246 w 1299"/>
              <a:gd name="T7" fmla="*/ 21590 h 30"/>
              <a:gd name="T8" fmla="*/ 2359025 w 1299"/>
              <a:gd name="T9" fmla="*/ 53975 h 30"/>
              <a:gd name="T10" fmla="*/ 0 60000 65536"/>
              <a:gd name="T11" fmla="*/ 0 60000 65536"/>
              <a:gd name="T12" fmla="*/ 0 60000 65536"/>
              <a:gd name="T13" fmla="*/ 0 60000 65536"/>
              <a:gd name="T14" fmla="*/ 0 60000 65536"/>
              <a:gd name="T15" fmla="*/ 0 w 1299"/>
              <a:gd name="T16" fmla="*/ 0 h 30"/>
              <a:gd name="T17" fmla="*/ 1299 w 1299"/>
              <a:gd name="T18" fmla="*/ 30 h 30"/>
            </a:gdLst>
            <a:ahLst/>
            <a:cxnLst>
              <a:cxn ang="T10">
                <a:pos x="T0" y="T1"/>
              </a:cxn>
              <a:cxn ang="T11">
                <a:pos x="T2" y="T3"/>
              </a:cxn>
              <a:cxn ang="T12">
                <a:pos x="T4" y="T5"/>
              </a:cxn>
              <a:cxn ang="T13">
                <a:pos x="T6" y="T7"/>
              </a:cxn>
              <a:cxn ang="T14">
                <a:pos x="T8" y="T9"/>
              </a:cxn>
            </a:cxnLst>
            <a:rect l="T15" t="T16" r="T17" b="T18"/>
            <a:pathLst>
              <a:path w="1299" h="30">
                <a:moveTo>
                  <a:pt x="0" y="21"/>
                </a:moveTo>
                <a:cubicBezTo>
                  <a:pt x="76" y="13"/>
                  <a:pt x="154" y="5"/>
                  <a:pt x="241" y="3"/>
                </a:cubicBezTo>
                <a:cubicBezTo>
                  <a:pt x="328" y="0"/>
                  <a:pt x="448" y="5"/>
                  <a:pt x="522" y="7"/>
                </a:cubicBezTo>
                <a:cubicBezTo>
                  <a:pt x="597" y="9"/>
                  <a:pt x="560" y="8"/>
                  <a:pt x="689" y="12"/>
                </a:cubicBezTo>
                <a:cubicBezTo>
                  <a:pt x="818" y="16"/>
                  <a:pt x="1172" y="26"/>
                  <a:pt x="1299" y="30"/>
                </a:cubicBezTo>
              </a:path>
            </a:pathLst>
          </a:custGeom>
          <a:noFill/>
          <a:ln w="12700">
            <a:solidFill>
              <a:schemeClr val="tx1"/>
            </a:solidFill>
            <a:round/>
            <a:headEnd/>
            <a:tailEnd/>
          </a:ln>
        </p:spPr>
        <p:txBody>
          <a:bodyPr wrap="none" anchor="ctr"/>
          <a:lstStyle/>
          <a:p>
            <a:endParaRPr lang="en-US" sz="1200">
              <a:solidFill>
                <a:srgbClr val="000000"/>
              </a:solidFill>
              <a:latin typeface="Arial"/>
            </a:endParaRPr>
          </a:p>
        </p:txBody>
      </p:sp>
      <p:sp>
        <p:nvSpPr>
          <p:cNvPr id="2135" name="Text Box 306"/>
          <p:cNvSpPr txBox="1">
            <a:spLocks noChangeArrowheads="1"/>
          </p:cNvSpPr>
          <p:nvPr/>
        </p:nvSpPr>
        <p:spPr bwMode="auto">
          <a:xfrm>
            <a:off x="5929911" y="2521793"/>
            <a:ext cx="422186" cy="276999"/>
          </a:xfrm>
          <a:prstGeom prst="rect">
            <a:avLst/>
          </a:prstGeom>
          <a:noFill/>
          <a:ln w="9525">
            <a:noFill/>
            <a:miter lim="800000"/>
            <a:headEnd/>
            <a:tailEnd/>
          </a:ln>
        </p:spPr>
        <p:txBody>
          <a:bodyPr wrap="none">
            <a:spAutoFit/>
          </a:bodyPr>
          <a:lstStyle/>
          <a:p>
            <a:r>
              <a:rPr lang="en-US" sz="1200" dirty="0">
                <a:solidFill>
                  <a:srgbClr val="000000"/>
                </a:solidFill>
                <a:latin typeface="Gill Sans MT"/>
              </a:rPr>
              <a:t>Fire</a:t>
            </a:r>
          </a:p>
        </p:txBody>
      </p:sp>
      <p:sp>
        <p:nvSpPr>
          <p:cNvPr id="2136" name="Text Box 326"/>
          <p:cNvSpPr txBox="1">
            <a:spLocks noChangeArrowheads="1"/>
          </p:cNvSpPr>
          <p:nvPr/>
        </p:nvSpPr>
        <p:spPr bwMode="auto">
          <a:xfrm>
            <a:off x="533400" y="1485435"/>
            <a:ext cx="2944923" cy="338553"/>
          </a:xfrm>
          <a:prstGeom prst="rect">
            <a:avLst/>
          </a:prstGeom>
          <a:noFill/>
          <a:ln w="12700">
            <a:noFill/>
            <a:miter lim="800000"/>
            <a:headEnd type="none" w="sm" len="sm"/>
            <a:tailEnd type="none" w="sm" len="sm"/>
          </a:ln>
        </p:spPr>
        <p:txBody>
          <a:bodyPr wrap="square">
            <a:spAutoFit/>
          </a:bodyPr>
          <a:lstStyle/>
          <a:p>
            <a:r>
              <a:rPr lang="en-US" sz="1600" b="1" dirty="0">
                <a:solidFill>
                  <a:srgbClr val="000000"/>
                </a:solidFill>
                <a:latin typeface="Gill Sans MT"/>
              </a:rPr>
              <a:t>Surface energy fluxes</a:t>
            </a:r>
          </a:p>
        </p:txBody>
      </p:sp>
      <p:sp>
        <p:nvSpPr>
          <p:cNvPr id="2137" name="Text Box 327"/>
          <p:cNvSpPr txBox="1">
            <a:spLocks noChangeArrowheads="1"/>
          </p:cNvSpPr>
          <p:nvPr/>
        </p:nvSpPr>
        <p:spPr bwMode="auto">
          <a:xfrm>
            <a:off x="3633772" y="1655791"/>
            <a:ext cx="1243027" cy="338553"/>
          </a:xfrm>
          <a:prstGeom prst="rect">
            <a:avLst/>
          </a:prstGeom>
          <a:noFill/>
          <a:ln w="12700">
            <a:noFill/>
            <a:miter lim="800000"/>
            <a:headEnd type="none" w="sm" len="sm"/>
            <a:tailEnd type="none" w="sm" len="sm"/>
          </a:ln>
        </p:spPr>
        <p:txBody>
          <a:bodyPr wrap="square">
            <a:spAutoFit/>
          </a:bodyPr>
          <a:lstStyle/>
          <a:p>
            <a:r>
              <a:rPr lang="en-US" sz="1600" b="1" dirty="0">
                <a:solidFill>
                  <a:srgbClr val="000000"/>
                </a:solidFill>
                <a:latin typeface="Gill Sans MT"/>
              </a:rPr>
              <a:t>Hydrology</a:t>
            </a:r>
          </a:p>
        </p:txBody>
      </p:sp>
      <p:sp>
        <p:nvSpPr>
          <p:cNvPr id="2138" name="Text Box 328"/>
          <p:cNvSpPr txBox="1">
            <a:spLocks noChangeArrowheads="1"/>
          </p:cNvSpPr>
          <p:nvPr/>
        </p:nvSpPr>
        <p:spPr bwMode="auto">
          <a:xfrm>
            <a:off x="5230251" y="1545837"/>
            <a:ext cx="3086519" cy="338553"/>
          </a:xfrm>
          <a:prstGeom prst="rect">
            <a:avLst/>
          </a:prstGeom>
          <a:noFill/>
          <a:ln w="12700">
            <a:noFill/>
            <a:miter lim="800000"/>
            <a:headEnd type="none" w="sm" len="sm"/>
            <a:tailEnd type="none" w="sm" len="sm"/>
          </a:ln>
        </p:spPr>
        <p:txBody>
          <a:bodyPr wrap="square">
            <a:spAutoFit/>
          </a:bodyPr>
          <a:lstStyle/>
          <a:p>
            <a:r>
              <a:rPr lang="en-US" sz="1600" b="1" dirty="0">
                <a:solidFill>
                  <a:srgbClr val="000000"/>
                </a:solidFill>
                <a:latin typeface="Gill Sans MT"/>
              </a:rPr>
              <a:t>Biogeochemical cycles</a:t>
            </a:r>
          </a:p>
        </p:txBody>
      </p:sp>
      <p:sp>
        <p:nvSpPr>
          <p:cNvPr id="2142" name="Rectangle 4"/>
          <p:cNvSpPr>
            <a:spLocks noChangeAspect="1" noChangeArrowheads="1"/>
          </p:cNvSpPr>
          <p:nvPr/>
        </p:nvSpPr>
        <p:spPr bwMode="auto">
          <a:xfrm>
            <a:off x="318062" y="5342610"/>
            <a:ext cx="2205037" cy="1037582"/>
          </a:xfrm>
          <a:prstGeom prst="rect">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6200000" scaled="1"/>
            <a:tileRect/>
          </a:gradFill>
          <a:ln w="12700">
            <a:solidFill>
              <a:schemeClr val="tx2"/>
            </a:solidFill>
            <a:miter lim="800000"/>
            <a:headEnd/>
            <a:tailEnd/>
          </a:ln>
        </p:spPr>
        <p:txBody>
          <a:bodyPr wrap="none" anchor="ctr"/>
          <a:lstStyle/>
          <a:p>
            <a:endParaRPr lang="en-US" sz="1200">
              <a:solidFill>
                <a:srgbClr val="000000"/>
              </a:solidFill>
              <a:latin typeface="Arial"/>
            </a:endParaRPr>
          </a:p>
        </p:txBody>
      </p:sp>
      <p:grpSp>
        <p:nvGrpSpPr>
          <p:cNvPr id="17" name="Group 5692"/>
          <p:cNvGrpSpPr>
            <a:grpSpLocks/>
          </p:cNvGrpSpPr>
          <p:nvPr/>
        </p:nvGrpSpPr>
        <p:grpSpPr bwMode="auto">
          <a:xfrm>
            <a:off x="327604" y="5545637"/>
            <a:ext cx="2195512" cy="550493"/>
            <a:chOff x="1286077" y="2388929"/>
            <a:chExt cx="1787323" cy="372994"/>
          </a:xfrm>
        </p:grpSpPr>
        <p:sp>
          <p:nvSpPr>
            <p:cNvPr id="2168" name="Line 5"/>
            <p:cNvSpPr>
              <a:spLocks noChangeAspect="1" noChangeShapeType="1"/>
            </p:cNvSpPr>
            <p:nvPr/>
          </p:nvSpPr>
          <p:spPr bwMode="auto">
            <a:xfrm>
              <a:off x="1286077" y="2388929"/>
              <a:ext cx="1781175" cy="0"/>
            </a:xfrm>
            <a:prstGeom prst="line">
              <a:avLst/>
            </a:prstGeom>
            <a:noFill/>
            <a:ln w="9525">
              <a:solidFill>
                <a:schemeClr val="tx1"/>
              </a:solidFill>
              <a:prstDash val="dash"/>
              <a:round/>
              <a:headEnd/>
              <a:tailEnd/>
            </a:ln>
          </p:spPr>
          <p:txBody>
            <a:bodyPr wrap="none" anchor="ctr"/>
            <a:lstStyle/>
            <a:p>
              <a:endParaRPr lang="en-US" sz="1200">
                <a:solidFill>
                  <a:srgbClr val="000000"/>
                </a:solidFill>
                <a:latin typeface="Arial"/>
              </a:endParaRPr>
            </a:p>
          </p:txBody>
        </p:sp>
        <p:sp>
          <p:nvSpPr>
            <p:cNvPr id="2169" name="Line 6"/>
            <p:cNvSpPr>
              <a:spLocks noChangeAspect="1" noChangeShapeType="1"/>
            </p:cNvSpPr>
            <p:nvPr/>
          </p:nvSpPr>
          <p:spPr bwMode="auto">
            <a:xfrm>
              <a:off x="1292225" y="2564137"/>
              <a:ext cx="1781175" cy="0"/>
            </a:xfrm>
            <a:prstGeom prst="line">
              <a:avLst/>
            </a:prstGeom>
            <a:noFill/>
            <a:ln w="9525">
              <a:solidFill>
                <a:schemeClr val="tx1"/>
              </a:solidFill>
              <a:prstDash val="dash"/>
              <a:round/>
              <a:headEnd/>
              <a:tailEnd/>
            </a:ln>
          </p:spPr>
          <p:txBody>
            <a:bodyPr wrap="none" anchor="ctr"/>
            <a:lstStyle/>
            <a:p>
              <a:endParaRPr lang="en-US" sz="1200">
                <a:solidFill>
                  <a:srgbClr val="000000"/>
                </a:solidFill>
                <a:latin typeface="Arial"/>
              </a:endParaRPr>
            </a:p>
          </p:txBody>
        </p:sp>
        <p:sp>
          <p:nvSpPr>
            <p:cNvPr id="2170" name="Line 8"/>
            <p:cNvSpPr>
              <a:spLocks noChangeAspect="1" noChangeShapeType="1"/>
            </p:cNvSpPr>
            <p:nvPr/>
          </p:nvSpPr>
          <p:spPr bwMode="auto">
            <a:xfrm>
              <a:off x="1292225" y="2761923"/>
              <a:ext cx="1781175" cy="0"/>
            </a:xfrm>
            <a:prstGeom prst="line">
              <a:avLst/>
            </a:prstGeom>
            <a:noFill/>
            <a:ln w="9525">
              <a:solidFill>
                <a:schemeClr val="tx1"/>
              </a:solidFill>
              <a:prstDash val="dash"/>
              <a:round/>
              <a:headEnd/>
              <a:tailEnd/>
            </a:ln>
          </p:spPr>
          <p:txBody>
            <a:bodyPr wrap="none" anchor="ctr"/>
            <a:lstStyle/>
            <a:p>
              <a:endParaRPr lang="en-US" sz="1200">
                <a:solidFill>
                  <a:srgbClr val="000000"/>
                </a:solidFill>
                <a:latin typeface="Arial"/>
              </a:endParaRPr>
            </a:p>
          </p:txBody>
        </p:sp>
      </p:grpSp>
      <p:grpSp>
        <p:nvGrpSpPr>
          <p:cNvPr id="18" name="Group 16"/>
          <p:cNvGrpSpPr>
            <a:grpSpLocks noChangeAspect="1"/>
          </p:cNvGrpSpPr>
          <p:nvPr/>
        </p:nvGrpSpPr>
        <p:grpSpPr bwMode="auto">
          <a:xfrm>
            <a:off x="934012" y="3919403"/>
            <a:ext cx="207962" cy="761220"/>
            <a:chOff x="3657" y="1317"/>
            <a:chExt cx="226" cy="401"/>
          </a:xfrm>
        </p:grpSpPr>
        <p:sp>
          <p:nvSpPr>
            <p:cNvPr id="2166" name="Line 17"/>
            <p:cNvSpPr>
              <a:spLocks noChangeAspect="1" noChangeShapeType="1"/>
            </p:cNvSpPr>
            <p:nvPr/>
          </p:nvSpPr>
          <p:spPr bwMode="auto">
            <a:xfrm>
              <a:off x="3779" y="1610"/>
              <a:ext cx="0" cy="108"/>
            </a:xfrm>
            <a:prstGeom prst="line">
              <a:avLst/>
            </a:prstGeom>
            <a:noFill/>
            <a:ln w="25400">
              <a:solidFill>
                <a:schemeClr val="tx1"/>
              </a:solidFill>
              <a:round/>
              <a:headEnd type="none" w="sm" len="sm"/>
              <a:tailEnd type="none" w="sm" len="sm"/>
            </a:ln>
          </p:spPr>
          <p:txBody>
            <a:bodyPr wrap="none" anchor="ctr"/>
            <a:lstStyle/>
            <a:p>
              <a:endParaRPr lang="en-US" sz="1200">
                <a:solidFill>
                  <a:srgbClr val="000000"/>
                </a:solidFill>
                <a:latin typeface="Arial"/>
              </a:endParaRPr>
            </a:p>
          </p:txBody>
        </p:sp>
        <p:sp>
          <p:nvSpPr>
            <p:cNvPr id="2167" name="Freeform 18"/>
            <p:cNvSpPr>
              <a:spLocks noChangeAspect="1"/>
            </p:cNvSpPr>
            <p:nvPr/>
          </p:nvSpPr>
          <p:spPr bwMode="auto">
            <a:xfrm>
              <a:off x="3657" y="1317"/>
              <a:ext cx="226" cy="294"/>
            </a:xfrm>
            <a:custGeom>
              <a:avLst/>
              <a:gdLst>
                <a:gd name="T0" fmla="*/ 171 w 301"/>
                <a:gd name="T1" fmla="*/ 23 h 392"/>
                <a:gd name="T2" fmla="*/ 158 w 301"/>
                <a:gd name="T3" fmla="*/ 18 h 392"/>
                <a:gd name="T4" fmla="*/ 137 w 301"/>
                <a:gd name="T5" fmla="*/ 5 h 392"/>
                <a:gd name="T6" fmla="*/ 126 w 301"/>
                <a:gd name="T7" fmla="*/ 2 h 392"/>
                <a:gd name="T8" fmla="*/ 114 w 301"/>
                <a:gd name="T9" fmla="*/ 0 h 392"/>
                <a:gd name="T10" fmla="*/ 102 w 301"/>
                <a:gd name="T11" fmla="*/ 2 h 392"/>
                <a:gd name="T12" fmla="*/ 97 w 301"/>
                <a:gd name="T13" fmla="*/ 8 h 392"/>
                <a:gd name="T14" fmla="*/ 86 w 301"/>
                <a:gd name="T15" fmla="*/ 15 h 392"/>
                <a:gd name="T16" fmla="*/ 74 w 301"/>
                <a:gd name="T17" fmla="*/ 19 h 392"/>
                <a:gd name="T18" fmla="*/ 68 w 301"/>
                <a:gd name="T19" fmla="*/ 18 h 392"/>
                <a:gd name="T20" fmla="*/ 58 w 301"/>
                <a:gd name="T21" fmla="*/ 22 h 392"/>
                <a:gd name="T22" fmla="*/ 47 w 301"/>
                <a:gd name="T23" fmla="*/ 28 h 392"/>
                <a:gd name="T24" fmla="*/ 37 w 301"/>
                <a:gd name="T25" fmla="*/ 35 h 392"/>
                <a:gd name="T26" fmla="*/ 38 w 301"/>
                <a:gd name="T27" fmla="*/ 46 h 392"/>
                <a:gd name="T28" fmla="*/ 34 w 301"/>
                <a:gd name="T29" fmla="*/ 52 h 392"/>
                <a:gd name="T30" fmla="*/ 29 w 301"/>
                <a:gd name="T31" fmla="*/ 61 h 392"/>
                <a:gd name="T32" fmla="*/ 26 w 301"/>
                <a:gd name="T33" fmla="*/ 76 h 392"/>
                <a:gd name="T34" fmla="*/ 18 w 301"/>
                <a:gd name="T35" fmla="*/ 88 h 392"/>
                <a:gd name="T36" fmla="*/ 10 w 301"/>
                <a:gd name="T37" fmla="*/ 97 h 392"/>
                <a:gd name="T38" fmla="*/ 4 w 301"/>
                <a:gd name="T39" fmla="*/ 107 h 392"/>
                <a:gd name="T40" fmla="*/ 2 w 301"/>
                <a:gd name="T41" fmla="*/ 118 h 392"/>
                <a:gd name="T42" fmla="*/ 2 w 301"/>
                <a:gd name="T43" fmla="*/ 130 h 392"/>
                <a:gd name="T44" fmla="*/ 5 w 301"/>
                <a:gd name="T45" fmla="*/ 142 h 392"/>
                <a:gd name="T46" fmla="*/ 8 w 301"/>
                <a:gd name="T47" fmla="*/ 154 h 392"/>
                <a:gd name="T48" fmla="*/ 8 w 301"/>
                <a:gd name="T49" fmla="*/ 165 h 392"/>
                <a:gd name="T50" fmla="*/ 4 w 301"/>
                <a:gd name="T51" fmla="*/ 176 h 392"/>
                <a:gd name="T52" fmla="*/ 0 w 301"/>
                <a:gd name="T53" fmla="*/ 189 h 392"/>
                <a:gd name="T54" fmla="*/ 6 w 301"/>
                <a:gd name="T55" fmla="*/ 200 h 392"/>
                <a:gd name="T56" fmla="*/ 13 w 301"/>
                <a:gd name="T57" fmla="*/ 206 h 392"/>
                <a:gd name="T58" fmla="*/ 16 w 301"/>
                <a:gd name="T59" fmla="*/ 217 h 392"/>
                <a:gd name="T60" fmla="*/ 14 w 301"/>
                <a:gd name="T61" fmla="*/ 232 h 392"/>
                <a:gd name="T62" fmla="*/ 26 w 301"/>
                <a:gd name="T63" fmla="*/ 245 h 392"/>
                <a:gd name="T64" fmla="*/ 36 w 301"/>
                <a:gd name="T65" fmla="*/ 253 h 392"/>
                <a:gd name="T66" fmla="*/ 47 w 301"/>
                <a:gd name="T67" fmla="*/ 260 h 392"/>
                <a:gd name="T68" fmla="*/ 59 w 301"/>
                <a:gd name="T69" fmla="*/ 269 h 392"/>
                <a:gd name="T70" fmla="*/ 72 w 301"/>
                <a:gd name="T71" fmla="*/ 271 h 392"/>
                <a:gd name="T72" fmla="*/ 83 w 301"/>
                <a:gd name="T73" fmla="*/ 277 h 392"/>
                <a:gd name="T74" fmla="*/ 87 w 301"/>
                <a:gd name="T75" fmla="*/ 290 h 392"/>
                <a:gd name="T76" fmla="*/ 104 w 301"/>
                <a:gd name="T77" fmla="*/ 293 h 392"/>
                <a:gd name="T78" fmla="*/ 126 w 301"/>
                <a:gd name="T79" fmla="*/ 290 h 392"/>
                <a:gd name="T80" fmla="*/ 146 w 301"/>
                <a:gd name="T81" fmla="*/ 286 h 392"/>
                <a:gd name="T82" fmla="*/ 152 w 301"/>
                <a:gd name="T83" fmla="*/ 290 h 392"/>
                <a:gd name="T84" fmla="*/ 158 w 301"/>
                <a:gd name="T85" fmla="*/ 280 h 392"/>
                <a:gd name="T86" fmla="*/ 170 w 301"/>
                <a:gd name="T87" fmla="*/ 270 h 392"/>
                <a:gd name="T88" fmla="*/ 188 w 301"/>
                <a:gd name="T89" fmla="*/ 264 h 392"/>
                <a:gd name="T90" fmla="*/ 198 w 301"/>
                <a:gd name="T91" fmla="*/ 242 h 392"/>
                <a:gd name="T92" fmla="*/ 206 w 301"/>
                <a:gd name="T93" fmla="*/ 220 h 392"/>
                <a:gd name="T94" fmla="*/ 212 w 301"/>
                <a:gd name="T95" fmla="*/ 203 h 392"/>
                <a:gd name="T96" fmla="*/ 212 w 301"/>
                <a:gd name="T97" fmla="*/ 194 h 392"/>
                <a:gd name="T98" fmla="*/ 218 w 301"/>
                <a:gd name="T99" fmla="*/ 181 h 392"/>
                <a:gd name="T100" fmla="*/ 224 w 301"/>
                <a:gd name="T101" fmla="*/ 165 h 392"/>
                <a:gd name="T102" fmla="*/ 224 w 301"/>
                <a:gd name="T103" fmla="*/ 148 h 392"/>
                <a:gd name="T104" fmla="*/ 224 w 301"/>
                <a:gd name="T105" fmla="*/ 113 h 392"/>
                <a:gd name="T106" fmla="*/ 218 w 301"/>
                <a:gd name="T107" fmla="*/ 96 h 392"/>
                <a:gd name="T108" fmla="*/ 210 w 301"/>
                <a:gd name="T109" fmla="*/ 91 h 392"/>
                <a:gd name="T110" fmla="*/ 209 w 301"/>
                <a:gd name="T111" fmla="*/ 86 h 392"/>
                <a:gd name="T112" fmla="*/ 204 w 301"/>
                <a:gd name="T113" fmla="*/ 74 h 392"/>
                <a:gd name="T114" fmla="*/ 200 w 301"/>
                <a:gd name="T115" fmla="*/ 62 h 392"/>
                <a:gd name="T116" fmla="*/ 198 w 301"/>
                <a:gd name="T117" fmla="*/ 50 h 392"/>
                <a:gd name="T118" fmla="*/ 189 w 301"/>
                <a:gd name="T119" fmla="*/ 50 h 392"/>
                <a:gd name="T120" fmla="*/ 183 w 301"/>
                <a:gd name="T121" fmla="*/ 40 h 392"/>
                <a:gd name="T122" fmla="*/ 181 w 301"/>
                <a:gd name="T123" fmla="*/ 27 h 392"/>
                <a:gd name="T124" fmla="*/ 177 w 301"/>
                <a:gd name="T125" fmla="*/ 20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1200">
                <a:solidFill>
                  <a:srgbClr val="000000"/>
                </a:solidFill>
                <a:latin typeface="Arial"/>
              </a:endParaRPr>
            </a:p>
          </p:txBody>
        </p:sp>
      </p:grpSp>
      <p:sp>
        <p:nvSpPr>
          <p:cNvPr id="2147" name="Rectangle 35"/>
          <p:cNvSpPr>
            <a:spLocks noChangeAspect="1" noChangeArrowheads="1"/>
          </p:cNvSpPr>
          <p:nvPr/>
        </p:nvSpPr>
        <p:spPr bwMode="auto">
          <a:xfrm>
            <a:off x="-12192" y="3784285"/>
            <a:ext cx="839748" cy="462307"/>
          </a:xfrm>
          <a:prstGeom prst="rect">
            <a:avLst/>
          </a:prstGeom>
          <a:noFill/>
          <a:ln w="9525">
            <a:noFill/>
            <a:miter lim="800000"/>
            <a:headEnd/>
            <a:tailEnd/>
          </a:ln>
        </p:spPr>
        <p:txBody>
          <a:bodyPr wrap="none" lIns="92075" tIns="46038" rIns="92075" bIns="46038">
            <a:spAutoFit/>
          </a:bodyPr>
          <a:lstStyle/>
          <a:p>
            <a:pPr algn="ctr"/>
            <a:r>
              <a:rPr lang="en-US" sz="1200" dirty="0">
                <a:solidFill>
                  <a:srgbClr val="000000"/>
                </a:solidFill>
                <a:latin typeface="Gill Sans MT"/>
              </a:rPr>
              <a:t>Aerosol </a:t>
            </a:r>
          </a:p>
          <a:p>
            <a:pPr algn="ctr"/>
            <a:r>
              <a:rPr lang="en-US" sz="1200" dirty="0">
                <a:solidFill>
                  <a:srgbClr val="000000"/>
                </a:solidFill>
                <a:latin typeface="Gill Sans MT"/>
              </a:rPr>
              <a:t>deposition</a:t>
            </a:r>
          </a:p>
        </p:txBody>
      </p:sp>
      <p:sp>
        <p:nvSpPr>
          <p:cNvPr id="2148" name="Line 36"/>
          <p:cNvSpPr>
            <a:spLocks noChangeAspect="1" noChangeShapeType="1"/>
          </p:cNvSpPr>
          <p:nvPr/>
        </p:nvSpPr>
        <p:spPr bwMode="auto">
          <a:xfrm>
            <a:off x="457200" y="4207580"/>
            <a:ext cx="165100" cy="267612"/>
          </a:xfrm>
          <a:prstGeom prst="line">
            <a:avLst/>
          </a:prstGeom>
          <a:noFill/>
          <a:ln w="28575">
            <a:solidFill>
              <a:schemeClr val="tx1"/>
            </a:solidFill>
            <a:round/>
            <a:headEnd type="none" w="sm" len="sm"/>
            <a:tailEnd type="triangle" w="med" len="med"/>
          </a:ln>
        </p:spPr>
        <p:txBody>
          <a:bodyPr wrap="none" anchor="ctr"/>
          <a:lstStyle/>
          <a:p>
            <a:endParaRPr lang="en-US" sz="1200">
              <a:solidFill>
                <a:srgbClr val="000000"/>
              </a:solidFill>
              <a:latin typeface="Arial"/>
            </a:endParaRPr>
          </a:p>
        </p:txBody>
      </p:sp>
      <p:sp>
        <p:nvSpPr>
          <p:cNvPr id="2149" name="Line 5"/>
          <p:cNvSpPr>
            <a:spLocks noChangeAspect="1" noChangeShapeType="1"/>
          </p:cNvSpPr>
          <p:nvPr/>
        </p:nvSpPr>
        <p:spPr bwMode="auto">
          <a:xfrm>
            <a:off x="3154336" y="4725224"/>
            <a:ext cx="1672029" cy="0"/>
          </a:xfrm>
          <a:prstGeom prst="line">
            <a:avLst/>
          </a:prstGeom>
          <a:noFill/>
          <a:ln w="9525">
            <a:solidFill>
              <a:schemeClr val="tx1"/>
            </a:solidFill>
            <a:prstDash val="dash"/>
            <a:round/>
            <a:headEnd/>
            <a:tailEnd/>
          </a:ln>
        </p:spPr>
        <p:txBody>
          <a:bodyPr wrap="none" anchor="ctr"/>
          <a:lstStyle/>
          <a:p>
            <a:endParaRPr lang="en-US" sz="1200">
              <a:solidFill>
                <a:srgbClr val="000000"/>
              </a:solidFill>
              <a:latin typeface="Arial"/>
            </a:endParaRPr>
          </a:p>
        </p:txBody>
      </p:sp>
      <p:sp>
        <p:nvSpPr>
          <p:cNvPr id="2150" name="Line 6"/>
          <p:cNvSpPr>
            <a:spLocks noChangeAspect="1" noChangeShapeType="1"/>
          </p:cNvSpPr>
          <p:nvPr/>
        </p:nvSpPr>
        <p:spPr bwMode="auto">
          <a:xfrm>
            <a:off x="3154335" y="4826166"/>
            <a:ext cx="1683004" cy="0"/>
          </a:xfrm>
          <a:prstGeom prst="line">
            <a:avLst/>
          </a:prstGeom>
          <a:noFill/>
          <a:ln w="9525">
            <a:solidFill>
              <a:schemeClr val="tx1"/>
            </a:solidFill>
            <a:prstDash val="dash"/>
            <a:round/>
            <a:headEnd/>
            <a:tailEnd/>
          </a:ln>
        </p:spPr>
        <p:txBody>
          <a:bodyPr wrap="none" anchor="ctr"/>
          <a:lstStyle/>
          <a:p>
            <a:endParaRPr lang="en-US" sz="1200">
              <a:solidFill>
                <a:srgbClr val="000000"/>
              </a:solidFill>
              <a:latin typeface="Arial"/>
            </a:endParaRPr>
          </a:p>
        </p:txBody>
      </p:sp>
      <p:sp>
        <p:nvSpPr>
          <p:cNvPr id="2151" name="Line 8"/>
          <p:cNvSpPr>
            <a:spLocks noChangeAspect="1" noChangeShapeType="1"/>
          </p:cNvSpPr>
          <p:nvPr/>
        </p:nvSpPr>
        <p:spPr bwMode="auto">
          <a:xfrm>
            <a:off x="3154335" y="4974056"/>
            <a:ext cx="1683003" cy="0"/>
          </a:xfrm>
          <a:prstGeom prst="line">
            <a:avLst/>
          </a:prstGeom>
          <a:noFill/>
          <a:ln w="9525">
            <a:solidFill>
              <a:schemeClr val="tx1"/>
            </a:solidFill>
            <a:prstDash val="dash"/>
            <a:round/>
            <a:headEnd/>
            <a:tailEnd/>
          </a:ln>
        </p:spPr>
        <p:txBody>
          <a:bodyPr wrap="none" anchor="ctr"/>
          <a:lstStyle/>
          <a:p>
            <a:endParaRPr lang="en-US" sz="1200">
              <a:solidFill>
                <a:srgbClr val="000000"/>
              </a:solidFill>
              <a:latin typeface="Arial"/>
            </a:endParaRPr>
          </a:p>
        </p:txBody>
      </p:sp>
      <p:sp>
        <p:nvSpPr>
          <p:cNvPr id="2155" name="Text Box 92"/>
          <p:cNvSpPr txBox="1">
            <a:spLocks noChangeAspect="1" noChangeArrowheads="1"/>
          </p:cNvSpPr>
          <p:nvPr/>
        </p:nvSpPr>
        <p:spPr bwMode="auto">
          <a:xfrm>
            <a:off x="326149" y="5114906"/>
            <a:ext cx="1780370" cy="184666"/>
          </a:xfrm>
          <a:prstGeom prst="rect">
            <a:avLst/>
          </a:prstGeom>
          <a:solidFill>
            <a:schemeClr val="bg1"/>
          </a:solidFill>
          <a:ln w="9525">
            <a:noFill/>
            <a:miter lim="800000"/>
            <a:headEnd/>
            <a:tailEnd/>
          </a:ln>
        </p:spPr>
        <p:txBody>
          <a:bodyPr wrap="none" lIns="45720" tIns="0" rIns="45720" bIns="0">
            <a:spAutoFit/>
          </a:bodyPr>
          <a:lstStyle/>
          <a:p>
            <a:r>
              <a:rPr lang="en-US" sz="1200" b="1" dirty="0">
                <a:solidFill>
                  <a:srgbClr val="000000"/>
                </a:solidFill>
                <a:latin typeface="Gill Sans MT"/>
              </a:rPr>
              <a:t>Soil (sand, clay, organic)</a:t>
            </a:r>
          </a:p>
        </p:txBody>
      </p:sp>
      <p:sp>
        <p:nvSpPr>
          <p:cNvPr id="2157" name="Rectangle 99"/>
          <p:cNvSpPr>
            <a:spLocks noChangeAspect="1" noChangeArrowheads="1"/>
          </p:cNvSpPr>
          <p:nvPr/>
        </p:nvSpPr>
        <p:spPr bwMode="auto">
          <a:xfrm>
            <a:off x="3147985" y="5353332"/>
            <a:ext cx="2286000" cy="919458"/>
          </a:xfrm>
          <a:prstGeom prst="rect">
            <a:avLst/>
          </a:prstGeom>
          <a:solidFill>
            <a:schemeClr val="accent1">
              <a:lumMod val="75000"/>
            </a:schemeClr>
          </a:solidFill>
          <a:ln w="12700">
            <a:solidFill>
              <a:schemeClr val="tx2"/>
            </a:solidFill>
            <a:prstDash val="sysDot"/>
            <a:miter lim="800000"/>
            <a:headEnd/>
            <a:tailEnd/>
          </a:ln>
        </p:spPr>
        <p:txBody>
          <a:bodyPr wrap="none" anchor="ctr"/>
          <a:lstStyle/>
          <a:p>
            <a:endParaRPr lang="en-US" sz="1200">
              <a:solidFill>
                <a:srgbClr val="000000"/>
              </a:solidFill>
              <a:latin typeface="Arial"/>
            </a:endParaRPr>
          </a:p>
        </p:txBody>
      </p:sp>
      <p:sp>
        <p:nvSpPr>
          <p:cNvPr id="2159" name="Rectangle 104"/>
          <p:cNvSpPr>
            <a:spLocks noChangeAspect="1" noChangeArrowheads="1"/>
          </p:cNvSpPr>
          <p:nvPr/>
        </p:nvSpPr>
        <p:spPr bwMode="auto">
          <a:xfrm>
            <a:off x="5004558" y="5827094"/>
            <a:ext cx="899210" cy="332142"/>
          </a:xfrm>
          <a:prstGeom prst="rect">
            <a:avLst/>
          </a:prstGeom>
          <a:noFill/>
          <a:ln w="12699">
            <a:noFill/>
            <a:miter lim="800000"/>
            <a:headEnd/>
            <a:tailEnd/>
          </a:ln>
        </p:spPr>
        <p:txBody>
          <a:bodyPr wrap="none" lIns="90488" tIns="44450" rIns="90488" bIns="44450">
            <a:spAutoFit/>
          </a:bodyPr>
          <a:lstStyle/>
          <a:p>
            <a:pPr algn="ctr">
              <a:lnSpc>
                <a:spcPts val="900"/>
              </a:lnSpc>
            </a:pPr>
            <a:r>
              <a:rPr lang="en-US" sz="1200" dirty="0">
                <a:solidFill>
                  <a:srgbClr val="000000"/>
                </a:solidFill>
                <a:latin typeface="Gill Sans MT"/>
              </a:rPr>
              <a:t>Sub-surface </a:t>
            </a:r>
          </a:p>
          <a:p>
            <a:pPr algn="ctr">
              <a:lnSpc>
                <a:spcPts val="900"/>
              </a:lnSpc>
            </a:pPr>
            <a:r>
              <a:rPr lang="en-US" sz="1200" dirty="0">
                <a:solidFill>
                  <a:srgbClr val="000000"/>
                </a:solidFill>
                <a:latin typeface="Gill Sans MT"/>
              </a:rPr>
              <a:t>runoff</a:t>
            </a:r>
          </a:p>
        </p:txBody>
      </p:sp>
      <p:sp>
        <p:nvSpPr>
          <p:cNvPr id="2161" name="Rectangle 104"/>
          <p:cNvSpPr>
            <a:spLocks noChangeAspect="1" noChangeArrowheads="1"/>
          </p:cNvSpPr>
          <p:nvPr/>
        </p:nvSpPr>
        <p:spPr bwMode="auto">
          <a:xfrm>
            <a:off x="3364469" y="5335175"/>
            <a:ext cx="1229304" cy="274434"/>
          </a:xfrm>
          <a:prstGeom prst="rect">
            <a:avLst/>
          </a:prstGeom>
          <a:noFill/>
          <a:ln w="12699">
            <a:noFill/>
            <a:miter lim="800000"/>
            <a:headEnd/>
            <a:tailEnd/>
          </a:ln>
        </p:spPr>
        <p:txBody>
          <a:bodyPr wrap="none" lIns="90488" tIns="44450" rIns="90488" bIns="44450">
            <a:spAutoFit/>
          </a:bodyPr>
          <a:lstStyle/>
          <a:p>
            <a:r>
              <a:rPr lang="en-US" sz="1200" dirty="0">
                <a:solidFill>
                  <a:srgbClr val="000000"/>
                </a:solidFill>
                <a:latin typeface="Gill Sans MT"/>
              </a:rPr>
              <a:t>Aquifer recharge</a:t>
            </a:r>
          </a:p>
        </p:txBody>
      </p:sp>
      <p:sp>
        <p:nvSpPr>
          <p:cNvPr id="2" name="Rectangle 111"/>
          <p:cNvSpPr>
            <a:spLocks noChangeAspect="1" noChangeArrowheads="1"/>
          </p:cNvSpPr>
          <p:nvPr/>
        </p:nvSpPr>
        <p:spPr bwMode="auto">
          <a:xfrm>
            <a:off x="3190093" y="4477103"/>
            <a:ext cx="525144" cy="184666"/>
          </a:xfrm>
          <a:prstGeom prst="rect">
            <a:avLst/>
          </a:prstGeom>
          <a:solidFill>
            <a:schemeClr val="bg1">
              <a:lumMod val="95000"/>
            </a:schemeClr>
          </a:solidFill>
          <a:ln w="12700">
            <a:solidFill>
              <a:schemeClr val="tx1"/>
            </a:solidFill>
            <a:miter lim="800000"/>
            <a:headEnd/>
            <a:tailEnd/>
          </a:ln>
        </p:spPr>
        <p:txBody>
          <a:bodyPr wrap="none" lIns="45720" tIns="0" rIns="45720" bIns="0">
            <a:spAutoFit/>
          </a:bodyPr>
          <a:lstStyle/>
          <a:p>
            <a:pPr>
              <a:defRPr/>
            </a:pPr>
            <a:r>
              <a:rPr lang="en-US" sz="1200">
                <a:solidFill>
                  <a:srgbClr val="000000"/>
                </a:solidFill>
                <a:latin typeface="Arial"/>
              </a:rPr>
              <a:t>          </a:t>
            </a:r>
          </a:p>
        </p:txBody>
      </p:sp>
      <p:sp>
        <p:nvSpPr>
          <p:cNvPr id="2164" name="Line 6"/>
          <p:cNvSpPr>
            <a:spLocks noChangeAspect="1" noChangeShapeType="1"/>
          </p:cNvSpPr>
          <p:nvPr/>
        </p:nvSpPr>
        <p:spPr bwMode="auto">
          <a:xfrm>
            <a:off x="3204426" y="4535788"/>
            <a:ext cx="349250" cy="0"/>
          </a:xfrm>
          <a:prstGeom prst="line">
            <a:avLst/>
          </a:prstGeom>
          <a:noFill/>
          <a:ln w="9525">
            <a:solidFill>
              <a:schemeClr val="tx1"/>
            </a:solidFill>
            <a:prstDash val="dash"/>
            <a:round/>
            <a:headEnd/>
            <a:tailEnd/>
          </a:ln>
        </p:spPr>
        <p:txBody>
          <a:bodyPr wrap="none" anchor="ctr"/>
          <a:lstStyle/>
          <a:p>
            <a:endParaRPr lang="en-US" sz="1200">
              <a:solidFill>
                <a:srgbClr val="000000"/>
              </a:solidFill>
              <a:latin typeface="Arial"/>
            </a:endParaRPr>
          </a:p>
        </p:txBody>
      </p:sp>
      <p:sp>
        <p:nvSpPr>
          <p:cNvPr id="2165" name="Line 6"/>
          <p:cNvSpPr>
            <a:spLocks noChangeAspect="1" noChangeShapeType="1"/>
          </p:cNvSpPr>
          <p:nvPr/>
        </p:nvSpPr>
        <p:spPr bwMode="auto">
          <a:xfrm>
            <a:off x="3204426" y="4606212"/>
            <a:ext cx="354012" cy="0"/>
          </a:xfrm>
          <a:prstGeom prst="line">
            <a:avLst/>
          </a:prstGeom>
          <a:noFill/>
          <a:ln w="9525">
            <a:solidFill>
              <a:schemeClr val="tx1"/>
            </a:solidFill>
            <a:prstDash val="dash"/>
            <a:round/>
            <a:headEnd/>
            <a:tailEnd/>
          </a:ln>
        </p:spPr>
        <p:txBody>
          <a:bodyPr wrap="none" anchor="ctr"/>
          <a:lstStyle/>
          <a:p>
            <a:endParaRPr lang="en-US" sz="1200">
              <a:solidFill>
                <a:srgbClr val="000000"/>
              </a:solidFill>
              <a:latin typeface="Arial"/>
            </a:endParaRPr>
          </a:p>
        </p:txBody>
      </p:sp>
      <p:sp>
        <p:nvSpPr>
          <p:cNvPr id="327" name="Text Box 285"/>
          <p:cNvSpPr txBox="1">
            <a:spLocks noChangeAspect="1" noChangeArrowheads="1"/>
          </p:cNvSpPr>
          <p:nvPr/>
        </p:nvSpPr>
        <p:spPr bwMode="auto">
          <a:xfrm>
            <a:off x="5562600" y="3436193"/>
            <a:ext cx="830426" cy="276999"/>
          </a:xfrm>
          <a:prstGeom prst="rect">
            <a:avLst/>
          </a:prstGeom>
          <a:noFill/>
          <a:ln w="9525">
            <a:noFill/>
            <a:miter lim="800000"/>
            <a:headEnd/>
            <a:tailEnd/>
          </a:ln>
        </p:spPr>
        <p:txBody>
          <a:bodyPr wrap="none">
            <a:spAutoFit/>
          </a:bodyPr>
          <a:lstStyle/>
          <a:p>
            <a:r>
              <a:rPr lang="en-US" sz="1200" dirty="0">
                <a:solidFill>
                  <a:srgbClr val="000000"/>
                </a:solidFill>
                <a:latin typeface="Gill Sans MT"/>
              </a:rPr>
              <a:t>Phenology</a:t>
            </a:r>
          </a:p>
        </p:txBody>
      </p:sp>
      <p:sp>
        <p:nvSpPr>
          <p:cNvPr id="329" name="Freeform 283"/>
          <p:cNvSpPr>
            <a:spLocks noChangeAspect="1"/>
          </p:cNvSpPr>
          <p:nvPr/>
        </p:nvSpPr>
        <p:spPr bwMode="auto">
          <a:xfrm rot="10800000">
            <a:off x="7523856" y="2315084"/>
            <a:ext cx="173038" cy="230052"/>
          </a:xfrm>
          <a:custGeom>
            <a:avLst/>
            <a:gdLst>
              <a:gd name="T0" fmla="*/ 88896 w 364"/>
              <a:gd name="T1" fmla="*/ 90195 h 326"/>
              <a:gd name="T2" fmla="*/ 88896 w 364"/>
              <a:gd name="T3" fmla="*/ 86378 h 326"/>
              <a:gd name="T4" fmla="*/ 89371 w 364"/>
              <a:gd name="T5" fmla="*/ 81128 h 326"/>
              <a:gd name="T6" fmla="*/ 90322 w 364"/>
              <a:gd name="T7" fmla="*/ 75879 h 326"/>
              <a:gd name="T8" fmla="*/ 91273 w 364"/>
              <a:gd name="T9" fmla="*/ 70629 h 326"/>
              <a:gd name="T10" fmla="*/ 93174 w 364"/>
              <a:gd name="T11" fmla="*/ 65380 h 326"/>
              <a:gd name="T12" fmla="*/ 96027 w 364"/>
              <a:gd name="T13" fmla="*/ 59653 h 326"/>
              <a:gd name="T14" fmla="*/ 99830 w 364"/>
              <a:gd name="T15" fmla="*/ 53926 h 326"/>
              <a:gd name="T16" fmla="*/ 105059 w 364"/>
              <a:gd name="T17" fmla="*/ 46768 h 326"/>
              <a:gd name="T18" fmla="*/ 109813 w 364"/>
              <a:gd name="T19" fmla="*/ 41518 h 326"/>
              <a:gd name="T20" fmla="*/ 116943 w 364"/>
              <a:gd name="T21" fmla="*/ 35792 h 326"/>
              <a:gd name="T22" fmla="*/ 124074 w 364"/>
              <a:gd name="T23" fmla="*/ 30542 h 326"/>
              <a:gd name="T24" fmla="*/ 132155 w 364"/>
              <a:gd name="T25" fmla="*/ 25770 h 326"/>
              <a:gd name="T26" fmla="*/ 141188 w 364"/>
              <a:gd name="T27" fmla="*/ 22907 h 326"/>
              <a:gd name="T28" fmla="*/ 150220 w 364"/>
              <a:gd name="T29" fmla="*/ 20521 h 326"/>
              <a:gd name="T30" fmla="*/ 160203 w 364"/>
              <a:gd name="T31" fmla="*/ 19089 h 326"/>
              <a:gd name="T32" fmla="*/ 172563 w 364"/>
              <a:gd name="T33" fmla="*/ 19566 h 326"/>
              <a:gd name="T34" fmla="*/ 163055 w 364"/>
              <a:gd name="T35" fmla="*/ 12408 h 326"/>
              <a:gd name="T36" fmla="*/ 149269 w 364"/>
              <a:gd name="T37" fmla="*/ 5727 h 326"/>
              <a:gd name="T38" fmla="*/ 135008 w 364"/>
              <a:gd name="T39" fmla="*/ 1432 h 326"/>
              <a:gd name="T40" fmla="*/ 120746 w 364"/>
              <a:gd name="T41" fmla="*/ 0 h 326"/>
              <a:gd name="T42" fmla="*/ 105534 w 364"/>
              <a:gd name="T43" fmla="*/ 477 h 326"/>
              <a:gd name="T44" fmla="*/ 91273 w 364"/>
              <a:gd name="T45" fmla="*/ 3341 h 326"/>
              <a:gd name="T46" fmla="*/ 77487 w 364"/>
              <a:gd name="T47" fmla="*/ 8590 h 326"/>
              <a:gd name="T48" fmla="*/ 62275 w 364"/>
              <a:gd name="T49" fmla="*/ 16703 h 326"/>
              <a:gd name="T50" fmla="*/ 54669 w 364"/>
              <a:gd name="T51" fmla="*/ 22907 h 326"/>
              <a:gd name="T52" fmla="*/ 46112 w 364"/>
              <a:gd name="T53" fmla="*/ 31020 h 326"/>
              <a:gd name="T54" fmla="*/ 39932 w 364"/>
              <a:gd name="T55" fmla="*/ 40564 h 326"/>
              <a:gd name="T56" fmla="*/ 33752 w 364"/>
              <a:gd name="T57" fmla="*/ 50586 h 326"/>
              <a:gd name="T58" fmla="*/ 30424 w 364"/>
              <a:gd name="T59" fmla="*/ 60130 h 326"/>
              <a:gd name="T60" fmla="*/ 27097 w 364"/>
              <a:gd name="T61" fmla="*/ 69675 h 326"/>
              <a:gd name="T62" fmla="*/ 24720 w 364"/>
              <a:gd name="T63" fmla="*/ 79219 h 326"/>
              <a:gd name="T64" fmla="*/ 24244 w 364"/>
              <a:gd name="T65" fmla="*/ 90195 h 326"/>
              <a:gd name="T66" fmla="*/ 56570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92D050"/>
          </a:solidFill>
          <a:ln w="12700" cap="rnd" cmpd="sng">
            <a:solidFill>
              <a:schemeClr val="tx1"/>
            </a:solidFill>
            <a:prstDash val="solid"/>
            <a:round/>
            <a:headEnd type="none" w="sm" len="sm"/>
            <a:tailEnd type="none" w="sm" len="sm"/>
          </a:ln>
        </p:spPr>
        <p:txBody>
          <a:bodyPr/>
          <a:lstStyle/>
          <a:p>
            <a:endParaRPr lang="en-US" sz="1200">
              <a:solidFill>
                <a:srgbClr val="000000"/>
              </a:solidFill>
              <a:latin typeface="Arial"/>
            </a:endParaRPr>
          </a:p>
        </p:txBody>
      </p:sp>
      <p:sp>
        <p:nvSpPr>
          <p:cNvPr id="330" name="Text Box 287"/>
          <p:cNvSpPr txBox="1">
            <a:spLocks noChangeAspect="1" noChangeArrowheads="1"/>
          </p:cNvSpPr>
          <p:nvPr/>
        </p:nvSpPr>
        <p:spPr bwMode="auto">
          <a:xfrm>
            <a:off x="7587783" y="2064593"/>
            <a:ext cx="652943" cy="276999"/>
          </a:xfrm>
          <a:prstGeom prst="rect">
            <a:avLst/>
          </a:prstGeom>
          <a:noFill/>
          <a:ln w="9525">
            <a:noFill/>
            <a:miter lim="800000"/>
            <a:headEnd/>
            <a:tailEnd/>
          </a:ln>
        </p:spPr>
        <p:txBody>
          <a:bodyPr wrap="none">
            <a:spAutoFit/>
          </a:bodyPr>
          <a:lstStyle/>
          <a:p>
            <a:r>
              <a:rPr lang="en-US" sz="1200" dirty="0">
                <a:solidFill>
                  <a:srgbClr val="000000"/>
                </a:solidFill>
                <a:latin typeface="Gill Sans MT"/>
              </a:rPr>
              <a:t>BVOCs</a:t>
            </a:r>
          </a:p>
        </p:txBody>
      </p:sp>
      <p:cxnSp>
        <p:nvCxnSpPr>
          <p:cNvPr id="333" name="Straight Arrow Connector 332"/>
          <p:cNvCxnSpPr/>
          <p:nvPr/>
        </p:nvCxnSpPr>
        <p:spPr bwMode="auto">
          <a:xfrm rot="16200000" flipV="1">
            <a:off x="787439" y="3566892"/>
            <a:ext cx="482251" cy="66459"/>
          </a:xfrm>
          <a:prstGeom prst="straightConnector1">
            <a:avLst/>
          </a:prstGeom>
          <a:noFill/>
          <a:ln w="28575" cap="flat" cmpd="sng" algn="ctr">
            <a:solidFill>
              <a:srgbClr val="CC6600"/>
            </a:solidFill>
            <a:prstDash val="solid"/>
            <a:round/>
            <a:headEnd type="none" w="med" len="med"/>
            <a:tailEnd type="triangle" w="med" len="med"/>
          </a:ln>
          <a:effectLst/>
        </p:spPr>
      </p:cxnSp>
      <p:sp>
        <p:nvSpPr>
          <p:cNvPr id="356" name="AutoShape 96"/>
          <p:cNvSpPr>
            <a:spLocks noChangeArrowheads="1"/>
          </p:cNvSpPr>
          <p:nvPr/>
        </p:nvSpPr>
        <p:spPr bwMode="auto">
          <a:xfrm>
            <a:off x="3684137" y="3337283"/>
            <a:ext cx="120691" cy="191332"/>
          </a:xfrm>
          <a:prstGeom prst="can">
            <a:avLst>
              <a:gd name="adj" fmla="val 41991"/>
            </a:avLst>
          </a:prstGeom>
          <a:solidFill>
            <a:srgbClr val="0066FF"/>
          </a:solidFill>
          <a:ln w="9525">
            <a:solidFill>
              <a:schemeClr val="tx1"/>
            </a:solidFill>
            <a:round/>
            <a:headEnd/>
            <a:tailEnd/>
          </a:ln>
          <a:effectLst/>
        </p:spPr>
        <p:txBody>
          <a:bodyPr wrap="none" anchor="ctr"/>
          <a:lstStyle/>
          <a:p>
            <a:pPr algn="ctr"/>
            <a:endParaRPr lang="en-US" sz="1200" b="1">
              <a:solidFill>
                <a:srgbClr val="000000"/>
              </a:solidFill>
              <a:latin typeface="Times New Roman" pitchFamily="18" charset="0"/>
            </a:endParaRPr>
          </a:p>
        </p:txBody>
      </p:sp>
      <p:sp>
        <p:nvSpPr>
          <p:cNvPr id="357" name="AutoShape 97"/>
          <p:cNvSpPr>
            <a:spLocks noChangeArrowheads="1"/>
          </p:cNvSpPr>
          <p:nvPr/>
        </p:nvSpPr>
        <p:spPr bwMode="auto">
          <a:xfrm>
            <a:off x="3684135" y="3234580"/>
            <a:ext cx="121073" cy="174749"/>
          </a:xfrm>
          <a:prstGeom prst="can">
            <a:avLst>
              <a:gd name="adj" fmla="val 37500"/>
            </a:avLst>
          </a:prstGeom>
          <a:noFill/>
          <a:ln w="9525">
            <a:solidFill>
              <a:schemeClr val="tx1"/>
            </a:solidFill>
            <a:round/>
            <a:headEnd/>
            <a:tailEnd/>
          </a:ln>
          <a:effectLst/>
        </p:spPr>
        <p:txBody>
          <a:bodyPr wrap="none" anchor="ctr"/>
          <a:lstStyle/>
          <a:p>
            <a:endParaRPr lang="en-US" sz="1200">
              <a:solidFill>
                <a:srgbClr val="000000"/>
              </a:solidFill>
              <a:latin typeface="Arial"/>
            </a:endParaRPr>
          </a:p>
        </p:txBody>
      </p:sp>
      <p:sp>
        <p:nvSpPr>
          <p:cNvPr id="2152" name="Line 9"/>
          <p:cNvSpPr>
            <a:spLocks noChangeAspect="1" noChangeShapeType="1"/>
          </p:cNvSpPr>
          <p:nvPr/>
        </p:nvSpPr>
        <p:spPr bwMode="auto">
          <a:xfrm>
            <a:off x="3229999" y="5147421"/>
            <a:ext cx="1603677" cy="0"/>
          </a:xfrm>
          <a:prstGeom prst="line">
            <a:avLst/>
          </a:prstGeom>
          <a:noFill/>
          <a:ln w="9525">
            <a:solidFill>
              <a:schemeClr val="tx1"/>
            </a:solidFill>
            <a:prstDash val="dash"/>
            <a:round/>
            <a:headEnd/>
            <a:tailEnd/>
          </a:ln>
        </p:spPr>
        <p:txBody>
          <a:bodyPr wrap="none" anchor="ctr"/>
          <a:lstStyle/>
          <a:p>
            <a:endParaRPr lang="en-US" sz="1200">
              <a:solidFill>
                <a:srgbClr val="000000"/>
              </a:solidFill>
              <a:latin typeface="Arial"/>
            </a:endParaRPr>
          </a:p>
        </p:txBody>
      </p:sp>
      <p:sp>
        <p:nvSpPr>
          <p:cNvPr id="2146" name="Line 118"/>
          <p:cNvSpPr>
            <a:spLocks noChangeAspect="1" noChangeShapeType="1"/>
          </p:cNvSpPr>
          <p:nvPr/>
        </p:nvSpPr>
        <p:spPr bwMode="auto">
          <a:xfrm>
            <a:off x="5259424" y="5792836"/>
            <a:ext cx="385762" cy="0"/>
          </a:xfrm>
          <a:prstGeom prst="line">
            <a:avLst/>
          </a:prstGeom>
          <a:noFill/>
          <a:ln w="28575">
            <a:solidFill>
              <a:srgbClr val="0070C0"/>
            </a:solidFill>
            <a:round/>
            <a:headEnd/>
            <a:tailEnd type="triangle" w="med" len="med"/>
          </a:ln>
        </p:spPr>
        <p:txBody>
          <a:bodyPr wrap="none" anchor="ctr"/>
          <a:lstStyle/>
          <a:p>
            <a:endParaRPr lang="en-US" sz="1200">
              <a:solidFill>
                <a:srgbClr val="000000"/>
              </a:solidFill>
              <a:latin typeface="Arial"/>
            </a:endParaRPr>
          </a:p>
        </p:txBody>
      </p:sp>
      <p:sp>
        <p:nvSpPr>
          <p:cNvPr id="363" name="Rectangle 121"/>
          <p:cNvSpPr>
            <a:spLocks noChangeAspect="1" noChangeArrowheads="1"/>
          </p:cNvSpPr>
          <p:nvPr/>
        </p:nvSpPr>
        <p:spPr bwMode="auto">
          <a:xfrm>
            <a:off x="3675176" y="5632779"/>
            <a:ext cx="929492" cy="274434"/>
          </a:xfrm>
          <a:prstGeom prst="rect">
            <a:avLst/>
          </a:prstGeom>
          <a:noFill/>
          <a:ln w="12699">
            <a:noFill/>
            <a:miter lim="800000"/>
            <a:headEnd/>
            <a:tailEnd/>
          </a:ln>
        </p:spPr>
        <p:txBody>
          <a:bodyPr wrap="none" lIns="90488" tIns="44450" rIns="90488" bIns="44450">
            <a:spAutoFit/>
          </a:bodyPr>
          <a:lstStyle/>
          <a:p>
            <a:r>
              <a:rPr lang="en-US" sz="1200" dirty="0">
                <a:solidFill>
                  <a:srgbClr val="000000"/>
                </a:solidFill>
                <a:latin typeface="Gill Sans MT"/>
              </a:rPr>
              <a:t>Water table</a:t>
            </a:r>
          </a:p>
        </p:txBody>
      </p:sp>
      <p:sp>
        <p:nvSpPr>
          <p:cNvPr id="2113" name="Line 139"/>
          <p:cNvSpPr>
            <a:spLocks noChangeAspect="1" noChangeShapeType="1"/>
          </p:cNvSpPr>
          <p:nvPr/>
        </p:nvSpPr>
        <p:spPr bwMode="auto">
          <a:xfrm>
            <a:off x="3581400" y="4720527"/>
            <a:ext cx="0" cy="535328"/>
          </a:xfrm>
          <a:prstGeom prst="line">
            <a:avLst/>
          </a:prstGeom>
          <a:noFill/>
          <a:ln w="28575">
            <a:solidFill>
              <a:srgbClr val="0070C0"/>
            </a:solidFill>
            <a:round/>
            <a:headEnd type="triangle" w="med" len="med"/>
            <a:tailEnd type="triangle" w="med" len="med"/>
          </a:ln>
        </p:spPr>
        <p:txBody>
          <a:bodyPr wrap="none" anchor="ctr"/>
          <a:lstStyle/>
          <a:p>
            <a:endParaRPr lang="en-US" sz="1200">
              <a:solidFill>
                <a:srgbClr val="000000"/>
              </a:solidFill>
              <a:latin typeface="Arial"/>
            </a:endParaRPr>
          </a:p>
        </p:txBody>
      </p:sp>
      <p:cxnSp>
        <p:nvCxnSpPr>
          <p:cNvPr id="373" name="Straight Connector 372"/>
          <p:cNvCxnSpPr/>
          <p:nvPr/>
        </p:nvCxnSpPr>
        <p:spPr bwMode="auto">
          <a:xfrm rot="10800000">
            <a:off x="3045379" y="5175601"/>
            <a:ext cx="0" cy="0"/>
          </a:xfrm>
          <a:prstGeom prst="line">
            <a:avLst/>
          </a:prstGeom>
          <a:noFill/>
          <a:ln w="19050" cap="flat" cmpd="sng" algn="ctr">
            <a:solidFill>
              <a:schemeClr val="tx1"/>
            </a:solidFill>
            <a:prstDash val="solid"/>
            <a:round/>
            <a:headEnd type="none" w="med" len="med"/>
            <a:tailEnd type="none" w="med" len="med"/>
          </a:ln>
          <a:effectLst/>
        </p:spPr>
      </p:cxnSp>
      <p:cxnSp>
        <p:nvCxnSpPr>
          <p:cNvPr id="377" name="Straight Connector 376"/>
          <p:cNvCxnSpPr/>
          <p:nvPr/>
        </p:nvCxnSpPr>
        <p:spPr bwMode="auto">
          <a:xfrm rot="5400000">
            <a:off x="5278602" y="5176271"/>
            <a:ext cx="309866" cy="0"/>
          </a:xfrm>
          <a:prstGeom prst="line">
            <a:avLst/>
          </a:prstGeom>
          <a:noFill/>
          <a:ln w="12700" cap="flat" cmpd="sng" algn="ctr">
            <a:solidFill>
              <a:schemeClr val="tx1"/>
            </a:solidFill>
            <a:prstDash val="solid"/>
            <a:round/>
            <a:headEnd type="none" w="med" len="med"/>
            <a:tailEnd type="none" w="med" len="med"/>
          </a:ln>
          <a:effectLst/>
        </p:spPr>
      </p:cxnSp>
      <p:sp>
        <p:nvSpPr>
          <p:cNvPr id="383" name="Text Box 92"/>
          <p:cNvSpPr txBox="1">
            <a:spLocks noChangeAspect="1" noChangeArrowheads="1"/>
          </p:cNvSpPr>
          <p:nvPr/>
        </p:nvSpPr>
        <p:spPr bwMode="auto">
          <a:xfrm>
            <a:off x="3163009" y="5114904"/>
            <a:ext cx="371255" cy="184666"/>
          </a:xfrm>
          <a:prstGeom prst="rect">
            <a:avLst/>
          </a:prstGeom>
          <a:solidFill>
            <a:schemeClr val="bg1"/>
          </a:solidFill>
          <a:ln w="9525">
            <a:noFill/>
            <a:miter lim="800000"/>
            <a:headEnd/>
            <a:tailEnd/>
          </a:ln>
        </p:spPr>
        <p:txBody>
          <a:bodyPr wrap="none" lIns="45720" tIns="0" rIns="45720" bIns="0">
            <a:spAutoFit/>
          </a:bodyPr>
          <a:lstStyle/>
          <a:p>
            <a:r>
              <a:rPr lang="en-US" sz="1200" b="1" dirty="0">
                <a:solidFill>
                  <a:srgbClr val="000000"/>
                </a:solidFill>
                <a:latin typeface="Gill Sans MT"/>
              </a:rPr>
              <a:t>Soil</a:t>
            </a:r>
          </a:p>
        </p:txBody>
      </p:sp>
      <p:grpSp>
        <p:nvGrpSpPr>
          <p:cNvPr id="19" name="Group 414"/>
          <p:cNvGrpSpPr/>
          <p:nvPr/>
        </p:nvGrpSpPr>
        <p:grpSpPr>
          <a:xfrm>
            <a:off x="5720101" y="3684675"/>
            <a:ext cx="611171" cy="1078590"/>
            <a:chOff x="6083667" y="1543379"/>
            <a:chExt cx="611171" cy="729407"/>
          </a:xfrm>
        </p:grpSpPr>
        <p:pic>
          <p:nvPicPr>
            <p:cNvPr id="326" name="Picture 136" descr="A:\papers\phenglobal\LeaflessCol.gif"/>
            <p:cNvPicPr>
              <a:picLocks noChangeAspect="1" noChangeArrowheads="1"/>
            </p:cNvPicPr>
            <p:nvPr/>
          </p:nvPicPr>
          <p:blipFill>
            <a:blip r:embed="rId5" cstate="screen"/>
            <a:srcRect/>
            <a:stretch>
              <a:fillRect/>
            </a:stretch>
          </p:blipFill>
          <p:spPr bwMode="auto">
            <a:xfrm>
              <a:off x="6083667" y="1543379"/>
              <a:ext cx="544411" cy="729407"/>
            </a:xfrm>
            <a:prstGeom prst="rect">
              <a:avLst/>
            </a:prstGeom>
            <a:noFill/>
          </p:spPr>
        </p:pic>
        <p:pic>
          <p:nvPicPr>
            <p:cNvPr id="385" name="Picture 2" descr="LeaffulCol"/>
            <p:cNvPicPr>
              <a:picLocks noChangeAspect="1" noChangeArrowheads="1"/>
            </p:cNvPicPr>
            <p:nvPr/>
          </p:nvPicPr>
          <p:blipFill>
            <a:blip r:embed="rId6" cstate="screen"/>
            <a:srcRect/>
            <a:stretch>
              <a:fillRect/>
            </a:stretch>
          </p:blipFill>
          <p:spPr bwMode="auto">
            <a:xfrm>
              <a:off x="6500813" y="1685925"/>
              <a:ext cx="194025" cy="100013"/>
            </a:xfrm>
            <a:prstGeom prst="rect">
              <a:avLst/>
            </a:prstGeom>
            <a:noFill/>
            <a:ln w="9525">
              <a:noFill/>
              <a:miter lim="800000"/>
              <a:headEnd/>
              <a:tailEnd/>
            </a:ln>
          </p:spPr>
        </p:pic>
        <p:pic>
          <p:nvPicPr>
            <p:cNvPr id="386" name="Picture 2" descr="LeaffulCol"/>
            <p:cNvPicPr>
              <a:picLocks noChangeAspect="1" noChangeArrowheads="1"/>
            </p:cNvPicPr>
            <p:nvPr/>
          </p:nvPicPr>
          <p:blipFill>
            <a:blip r:embed="rId7" cstate="screen"/>
            <a:srcRect/>
            <a:stretch>
              <a:fillRect/>
            </a:stretch>
          </p:blipFill>
          <p:spPr bwMode="auto">
            <a:xfrm>
              <a:off x="6462853" y="1804988"/>
              <a:ext cx="171310" cy="85724"/>
            </a:xfrm>
            <a:prstGeom prst="rect">
              <a:avLst/>
            </a:prstGeom>
            <a:noFill/>
            <a:ln w="9525">
              <a:noFill/>
              <a:miter lim="800000"/>
              <a:headEnd/>
              <a:tailEnd/>
            </a:ln>
          </p:spPr>
        </p:pic>
        <p:pic>
          <p:nvPicPr>
            <p:cNvPr id="392" name="Picture 2" descr="LeaffulCol"/>
            <p:cNvPicPr>
              <a:picLocks noChangeAspect="1" noChangeArrowheads="1"/>
            </p:cNvPicPr>
            <p:nvPr/>
          </p:nvPicPr>
          <p:blipFill>
            <a:blip r:embed="rId8" cstate="screen"/>
            <a:srcRect/>
            <a:stretch>
              <a:fillRect/>
            </a:stretch>
          </p:blipFill>
          <p:spPr bwMode="auto">
            <a:xfrm>
              <a:off x="6385638" y="1564269"/>
              <a:ext cx="194025" cy="62906"/>
            </a:xfrm>
            <a:prstGeom prst="rect">
              <a:avLst/>
            </a:prstGeom>
            <a:noFill/>
            <a:ln w="9525">
              <a:noFill/>
              <a:miter lim="800000"/>
              <a:headEnd/>
              <a:tailEnd/>
            </a:ln>
          </p:spPr>
        </p:pic>
      </p:grpSp>
      <p:sp>
        <p:nvSpPr>
          <p:cNvPr id="393" name="Freeform 286"/>
          <p:cNvSpPr>
            <a:spLocks noChangeAspect="1"/>
          </p:cNvSpPr>
          <p:nvPr/>
        </p:nvSpPr>
        <p:spPr bwMode="auto">
          <a:xfrm rot="17178124">
            <a:off x="6355596" y="5432507"/>
            <a:ext cx="288222" cy="245141"/>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chemeClr val="tx1"/>
            </a:solidFill>
            <a:prstDash val="solid"/>
            <a:round/>
            <a:headEnd type="none" w="sm" len="sm"/>
            <a:tailEnd type="none" w="sm" len="sm"/>
          </a:ln>
        </p:spPr>
        <p:txBody>
          <a:bodyPr/>
          <a:lstStyle/>
          <a:p>
            <a:endParaRPr lang="en-US" sz="1200">
              <a:solidFill>
                <a:srgbClr val="000000"/>
              </a:solidFill>
              <a:latin typeface="Arial"/>
            </a:endParaRPr>
          </a:p>
        </p:txBody>
      </p:sp>
      <p:sp>
        <p:nvSpPr>
          <p:cNvPr id="394" name="Freeform 286"/>
          <p:cNvSpPr>
            <a:spLocks noChangeAspect="1"/>
          </p:cNvSpPr>
          <p:nvPr/>
        </p:nvSpPr>
        <p:spPr bwMode="auto">
          <a:xfrm rot="11193457">
            <a:off x="7345753" y="5693342"/>
            <a:ext cx="174625" cy="309761"/>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chemeClr val="tx1"/>
            </a:solidFill>
            <a:prstDash val="solid"/>
            <a:round/>
            <a:headEnd type="none" w="sm" len="sm"/>
            <a:tailEnd type="none" w="sm" len="sm"/>
          </a:ln>
        </p:spPr>
        <p:txBody>
          <a:bodyPr/>
          <a:lstStyle/>
          <a:p>
            <a:endParaRPr lang="en-US" sz="1200">
              <a:solidFill>
                <a:srgbClr val="000000"/>
              </a:solidFill>
              <a:latin typeface="Arial"/>
            </a:endParaRPr>
          </a:p>
        </p:txBody>
      </p:sp>
      <p:sp>
        <p:nvSpPr>
          <p:cNvPr id="395" name="Freeform 286"/>
          <p:cNvSpPr>
            <a:spLocks noChangeAspect="1"/>
          </p:cNvSpPr>
          <p:nvPr/>
        </p:nvSpPr>
        <p:spPr bwMode="auto">
          <a:xfrm rot="21326123">
            <a:off x="6394859" y="4380330"/>
            <a:ext cx="174625" cy="230052"/>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sz="1200">
              <a:solidFill>
                <a:srgbClr val="000000"/>
              </a:solidFill>
              <a:latin typeface="Arial"/>
            </a:endParaRPr>
          </a:p>
        </p:txBody>
      </p:sp>
      <p:sp>
        <p:nvSpPr>
          <p:cNvPr id="397" name="Freeform 290"/>
          <p:cNvSpPr>
            <a:spLocks noChangeAspect="1"/>
          </p:cNvSpPr>
          <p:nvPr/>
        </p:nvSpPr>
        <p:spPr bwMode="auto">
          <a:xfrm rot="8003290" flipH="1">
            <a:off x="6880507" y="5282349"/>
            <a:ext cx="275505" cy="284476"/>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sz="1200">
              <a:solidFill>
                <a:srgbClr val="000000"/>
              </a:solidFill>
              <a:latin typeface="Arial"/>
            </a:endParaRPr>
          </a:p>
        </p:txBody>
      </p:sp>
      <p:grpSp>
        <p:nvGrpSpPr>
          <p:cNvPr id="20" name="Group 267"/>
          <p:cNvGrpSpPr>
            <a:grpSpLocks noChangeAspect="1"/>
          </p:cNvGrpSpPr>
          <p:nvPr/>
        </p:nvGrpSpPr>
        <p:grpSpPr bwMode="auto">
          <a:xfrm>
            <a:off x="3775790" y="4618070"/>
            <a:ext cx="469900" cy="631469"/>
            <a:chOff x="2299" y="3080"/>
            <a:chExt cx="979" cy="891"/>
          </a:xfrm>
        </p:grpSpPr>
        <p:sp>
          <p:nvSpPr>
            <p:cNvPr id="342" name="Line 268"/>
            <p:cNvSpPr>
              <a:spLocks noChangeAspect="1" noChangeShapeType="1"/>
            </p:cNvSpPr>
            <p:nvPr/>
          </p:nvSpPr>
          <p:spPr bwMode="auto">
            <a:xfrm flipH="1">
              <a:off x="2721" y="3218"/>
              <a:ext cx="4" cy="29"/>
            </a:xfrm>
            <a:prstGeom prst="line">
              <a:avLst/>
            </a:prstGeom>
            <a:noFill/>
            <a:ln w="12700">
              <a:solidFill>
                <a:srgbClr val="663300"/>
              </a:solidFill>
              <a:round/>
              <a:headEnd type="none" w="sm" len="sm"/>
              <a:tailEnd type="none" w="sm" len="sm"/>
            </a:ln>
          </p:spPr>
          <p:txBody>
            <a:bodyPr wrap="none" anchor="ctr"/>
            <a:lstStyle/>
            <a:p>
              <a:endParaRPr lang="en-US" sz="1200">
                <a:solidFill>
                  <a:srgbClr val="000000"/>
                </a:solidFill>
                <a:latin typeface="Arial"/>
              </a:endParaRPr>
            </a:p>
          </p:txBody>
        </p:sp>
        <p:sp>
          <p:nvSpPr>
            <p:cNvPr id="343" name="Line 269"/>
            <p:cNvSpPr>
              <a:spLocks noChangeAspect="1" noChangeShapeType="1"/>
            </p:cNvSpPr>
            <p:nvPr/>
          </p:nvSpPr>
          <p:spPr bwMode="auto">
            <a:xfrm flipH="1">
              <a:off x="2726" y="3182"/>
              <a:ext cx="1" cy="35"/>
            </a:xfrm>
            <a:prstGeom prst="line">
              <a:avLst/>
            </a:prstGeom>
            <a:noFill/>
            <a:ln w="12700">
              <a:solidFill>
                <a:srgbClr val="663300"/>
              </a:solidFill>
              <a:round/>
              <a:headEnd type="none" w="sm" len="sm"/>
              <a:tailEnd type="none" w="sm" len="sm"/>
            </a:ln>
          </p:spPr>
          <p:txBody>
            <a:bodyPr wrap="none" anchor="ctr"/>
            <a:lstStyle/>
            <a:p>
              <a:endParaRPr lang="en-US" sz="1200">
                <a:solidFill>
                  <a:srgbClr val="000000"/>
                </a:solidFill>
                <a:latin typeface="Arial"/>
              </a:endParaRPr>
            </a:p>
          </p:txBody>
        </p:sp>
        <p:sp>
          <p:nvSpPr>
            <p:cNvPr id="344" name="Line 270"/>
            <p:cNvSpPr>
              <a:spLocks noChangeAspect="1" noChangeShapeType="1"/>
            </p:cNvSpPr>
            <p:nvPr/>
          </p:nvSpPr>
          <p:spPr bwMode="auto">
            <a:xfrm>
              <a:off x="2726" y="3122"/>
              <a:ext cx="1" cy="59"/>
            </a:xfrm>
            <a:prstGeom prst="line">
              <a:avLst/>
            </a:prstGeom>
            <a:noFill/>
            <a:ln w="12700">
              <a:solidFill>
                <a:srgbClr val="663300"/>
              </a:solidFill>
              <a:round/>
              <a:headEnd type="none" w="sm" len="sm"/>
              <a:tailEnd type="none" w="sm" len="sm"/>
            </a:ln>
          </p:spPr>
          <p:txBody>
            <a:bodyPr wrap="none" anchor="ctr"/>
            <a:lstStyle/>
            <a:p>
              <a:endParaRPr lang="en-US" sz="1200">
                <a:solidFill>
                  <a:srgbClr val="000000"/>
                </a:solidFill>
                <a:latin typeface="Arial"/>
              </a:endParaRPr>
            </a:p>
          </p:txBody>
        </p:sp>
        <p:sp>
          <p:nvSpPr>
            <p:cNvPr id="345" name="Line 271"/>
            <p:cNvSpPr>
              <a:spLocks noChangeAspect="1" noChangeShapeType="1"/>
            </p:cNvSpPr>
            <p:nvPr/>
          </p:nvSpPr>
          <p:spPr bwMode="auto">
            <a:xfrm>
              <a:off x="2726" y="3080"/>
              <a:ext cx="0" cy="41"/>
            </a:xfrm>
            <a:prstGeom prst="line">
              <a:avLst/>
            </a:prstGeom>
            <a:noFill/>
            <a:ln w="12700">
              <a:solidFill>
                <a:srgbClr val="663300"/>
              </a:solidFill>
              <a:round/>
              <a:headEnd type="none" w="sm" len="sm"/>
              <a:tailEnd type="none" w="sm" len="sm"/>
            </a:ln>
          </p:spPr>
          <p:txBody>
            <a:bodyPr wrap="none" anchor="ctr"/>
            <a:lstStyle/>
            <a:p>
              <a:endParaRPr lang="en-US" sz="1200">
                <a:solidFill>
                  <a:srgbClr val="000000"/>
                </a:solidFill>
                <a:latin typeface="Arial"/>
              </a:endParaRPr>
            </a:p>
          </p:txBody>
        </p:sp>
        <p:sp>
          <p:nvSpPr>
            <p:cNvPr id="346" name="Line 272"/>
            <p:cNvSpPr>
              <a:spLocks noChangeAspect="1" noChangeShapeType="1"/>
            </p:cNvSpPr>
            <p:nvPr/>
          </p:nvSpPr>
          <p:spPr bwMode="auto">
            <a:xfrm flipH="1" flipV="1">
              <a:off x="2752" y="3116"/>
              <a:ext cx="3" cy="133"/>
            </a:xfrm>
            <a:prstGeom prst="line">
              <a:avLst/>
            </a:prstGeom>
            <a:noFill/>
            <a:ln w="12700">
              <a:solidFill>
                <a:srgbClr val="663300"/>
              </a:solidFill>
              <a:round/>
              <a:headEnd type="none" w="sm" len="sm"/>
              <a:tailEnd type="none" w="sm" len="sm"/>
            </a:ln>
          </p:spPr>
          <p:txBody>
            <a:bodyPr wrap="none" anchor="ctr"/>
            <a:lstStyle/>
            <a:p>
              <a:endParaRPr lang="en-US" sz="1200">
                <a:solidFill>
                  <a:srgbClr val="000000"/>
                </a:solidFill>
                <a:latin typeface="Arial"/>
              </a:endParaRPr>
            </a:p>
          </p:txBody>
        </p:sp>
        <p:sp>
          <p:nvSpPr>
            <p:cNvPr id="347" name="Freeform 273"/>
            <p:cNvSpPr>
              <a:spLocks noChangeAspect="1"/>
            </p:cNvSpPr>
            <p:nvPr/>
          </p:nvSpPr>
          <p:spPr bwMode="auto">
            <a:xfrm>
              <a:off x="2411" y="3236"/>
              <a:ext cx="306" cy="735"/>
            </a:xfrm>
            <a:custGeom>
              <a:avLst/>
              <a:gdLst>
                <a:gd name="T0" fmla="*/ 300 w 306"/>
                <a:gd name="T1" fmla="*/ 12 h 735"/>
                <a:gd name="T2" fmla="*/ 293 w 306"/>
                <a:gd name="T3" fmla="*/ 36 h 735"/>
                <a:gd name="T4" fmla="*/ 286 w 306"/>
                <a:gd name="T5" fmla="*/ 61 h 735"/>
                <a:gd name="T6" fmla="*/ 278 w 306"/>
                <a:gd name="T7" fmla="*/ 84 h 735"/>
                <a:gd name="T8" fmla="*/ 271 w 306"/>
                <a:gd name="T9" fmla="*/ 107 h 735"/>
                <a:gd name="T10" fmla="*/ 264 w 306"/>
                <a:gd name="T11" fmla="*/ 130 h 735"/>
                <a:gd name="T12" fmla="*/ 258 w 306"/>
                <a:gd name="T13" fmla="*/ 151 h 735"/>
                <a:gd name="T14" fmla="*/ 252 w 306"/>
                <a:gd name="T15" fmla="*/ 172 h 735"/>
                <a:gd name="T16" fmla="*/ 247 w 306"/>
                <a:gd name="T17" fmla="*/ 191 h 735"/>
                <a:gd name="T18" fmla="*/ 241 w 306"/>
                <a:gd name="T19" fmla="*/ 217 h 735"/>
                <a:gd name="T20" fmla="*/ 237 w 306"/>
                <a:gd name="T21" fmla="*/ 233 h 735"/>
                <a:gd name="T22" fmla="*/ 235 w 306"/>
                <a:gd name="T23" fmla="*/ 247 h 735"/>
                <a:gd name="T24" fmla="*/ 232 w 306"/>
                <a:gd name="T25" fmla="*/ 260 h 735"/>
                <a:gd name="T26" fmla="*/ 229 w 306"/>
                <a:gd name="T27" fmla="*/ 272 h 735"/>
                <a:gd name="T28" fmla="*/ 227 w 306"/>
                <a:gd name="T29" fmla="*/ 283 h 735"/>
                <a:gd name="T30" fmla="*/ 224 w 306"/>
                <a:gd name="T31" fmla="*/ 295 h 735"/>
                <a:gd name="T32" fmla="*/ 219 w 306"/>
                <a:gd name="T33" fmla="*/ 305 h 735"/>
                <a:gd name="T34" fmla="*/ 215 w 306"/>
                <a:gd name="T35" fmla="*/ 316 h 735"/>
                <a:gd name="T36" fmla="*/ 210 w 306"/>
                <a:gd name="T37" fmla="*/ 328 h 735"/>
                <a:gd name="T38" fmla="*/ 199 w 306"/>
                <a:gd name="T39" fmla="*/ 346 h 735"/>
                <a:gd name="T40" fmla="*/ 190 w 306"/>
                <a:gd name="T41" fmla="*/ 359 h 735"/>
                <a:gd name="T42" fmla="*/ 180 w 306"/>
                <a:gd name="T43" fmla="*/ 372 h 735"/>
                <a:gd name="T44" fmla="*/ 168 w 306"/>
                <a:gd name="T45" fmla="*/ 387 h 735"/>
                <a:gd name="T46" fmla="*/ 156 w 306"/>
                <a:gd name="T47" fmla="*/ 401 h 735"/>
                <a:gd name="T48" fmla="*/ 144 w 306"/>
                <a:gd name="T49" fmla="*/ 417 h 735"/>
                <a:gd name="T50" fmla="*/ 132 w 306"/>
                <a:gd name="T51" fmla="*/ 433 h 735"/>
                <a:gd name="T52" fmla="*/ 119 w 306"/>
                <a:gd name="T53" fmla="*/ 449 h 735"/>
                <a:gd name="T54" fmla="*/ 106 w 306"/>
                <a:gd name="T55" fmla="*/ 464 h 735"/>
                <a:gd name="T56" fmla="*/ 89 w 306"/>
                <a:gd name="T57" fmla="*/ 489 h 735"/>
                <a:gd name="T58" fmla="*/ 78 w 306"/>
                <a:gd name="T59" fmla="*/ 505 h 735"/>
                <a:gd name="T60" fmla="*/ 68 w 306"/>
                <a:gd name="T61" fmla="*/ 522 h 735"/>
                <a:gd name="T62" fmla="*/ 58 w 306"/>
                <a:gd name="T63" fmla="*/ 538 h 735"/>
                <a:gd name="T64" fmla="*/ 49 w 306"/>
                <a:gd name="T65" fmla="*/ 553 h 735"/>
                <a:gd name="T66" fmla="*/ 41 w 306"/>
                <a:gd name="T67" fmla="*/ 569 h 735"/>
                <a:gd name="T68" fmla="*/ 34 w 306"/>
                <a:gd name="T69" fmla="*/ 584 h 735"/>
                <a:gd name="T70" fmla="*/ 27 w 306"/>
                <a:gd name="T71" fmla="*/ 598 h 735"/>
                <a:gd name="T72" fmla="*/ 21 w 306"/>
                <a:gd name="T73" fmla="*/ 613 h 735"/>
                <a:gd name="T74" fmla="*/ 17 w 306"/>
                <a:gd name="T75" fmla="*/ 626 h 735"/>
                <a:gd name="T76" fmla="*/ 10 w 306"/>
                <a:gd name="T77" fmla="*/ 644 h 735"/>
                <a:gd name="T78" fmla="*/ 7 w 306"/>
                <a:gd name="T79" fmla="*/ 656 h 735"/>
                <a:gd name="T80" fmla="*/ 5 w 306"/>
                <a:gd name="T81" fmla="*/ 667 h 735"/>
                <a:gd name="T82" fmla="*/ 3 w 306"/>
                <a:gd name="T83" fmla="*/ 677 h 735"/>
                <a:gd name="T84" fmla="*/ 2 w 306"/>
                <a:gd name="T85" fmla="*/ 686 h 735"/>
                <a:gd name="T86" fmla="*/ 1 w 306"/>
                <a:gd name="T87" fmla="*/ 695 h 735"/>
                <a:gd name="T88" fmla="*/ 0 w 306"/>
                <a:gd name="T89" fmla="*/ 705 h 735"/>
                <a:gd name="T90" fmla="*/ 0 w 306"/>
                <a:gd name="T91" fmla="*/ 713 h 735"/>
                <a:gd name="T92" fmla="*/ 0 w 306"/>
                <a:gd name="T93" fmla="*/ 721 h 735"/>
                <a:gd name="T94" fmla="*/ 0 w 306"/>
                <a:gd name="T95" fmla="*/ 734 h 7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06"/>
                <a:gd name="T145" fmla="*/ 0 h 735"/>
                <a:gd name="T146" fmla="*/ 306 w 306"/>
                <a:gd name="T147" fmla="*/ 735 h 73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06" h="735">
                  <a:moveTo>
                    <a:pt x="305" y="0"/>
                  </a:moveTo>
                  <a:lnTo>
                    <a:pt x="300" y="12"/>
                  </a:lnTo>
                  <a:lnTo>
                    <a:pt x="297" y="24"/>
                  </a:lnTo>
                  <a:lnTo>
                    <a:pt x="293" y="36"/>
                  </a:lnTo>
                  <a:lnTo>
                    <a:pt x="289" y="48"/>
                  </a:lnTo>
                  <a:lnTo>
                    <a:pt x="286" y="61"/>
                  </a:lnTo>
                  <a:lnTo>
                    <a:pt x="282" y="72"/>
                  </a:lnTo>
                  <a:lnTo>
                    <a:pt x="278" y="84"/>
                  </a:lnTo>
                  <a:lnTo>
                    <a:pt x="275" y="96"/>
                  </a:lnTo>
                  <a:lnTo>
                    <a:pt x="271" y="107"/>
                  </a:lnTo>
                  <a:lnTo>
                    <a:pt x="267" y="119"/>
                  </a:lnTo>
                  <a:lnTo>
                    <a:pt x="264" y="130"/>
                  </a:lnTo>
                  <a:lnTo>
                    <a:pt x="261" y="141"/>
                  </a:lnTo>
                  <a:lnTo>
                    <a:pt x="258" y="151"/>
                  </a:lnTo>
                  <a:lnTo>
                    <a:pt x="255" y="162"/>
                  </a:lnTo>
                  <a:lnTo>
                    <a:pt x="252" y="172"/>
                  </a:lnTo>
                  <a:lnTo>
                    <a:pt x="250" y="182"/>
                  </a:lnTo>
                  <a:lnTo>
                    <a:pt x="247" y="191"/>
                  </a:lnTo>
                  <a:lnTo>
                    <a:pt x="245" y="200"/>
                  </a:lnTo>
                  <a:lnTo>
                    <a:pt x="241" y="217"/>
                  </a:lnTo>
                  <a:lnTo>
                    <a:pt x="239" y="225"/>
                  </a:lnTo>
                  <a:lnTo>
                    <a:pt x="237" y="233"/>
                  </a:lnTo>
                  <a:lnTo>
                    <a:pt x="236" y="240"/>
                  </a:lnTo>
                  <a:lnTo>
                    <a:pt x="235" y="247"/>
                  </a:lnTo>
                  <a:lnTo>
                    <a:pt x="233" y="253"/>
                  </a:lnTo>
                  <a:lnTo>
                    <a:pt x="232" y="260"/>
                  </a:lnTo>
                  <a:lnTo>
                    <a:pt x="230" y="266"/>
                  </a:lnTo>
                  <a:lnTo>
                    <a:pt x="229" y="272"/>
                  </a:lnTo>
                  <a:lnTo>
                    <a:pt x="228" y="278"/>
                  </a:lnTo>
                  <a:lnTo>
                    <a:pt x="227" y="283"/>
                  </a:lnTo>
                  <a:lnTo>
                    <a:pt x="225" y="289"/>
                  </a:lnTo>
                  <a:lnTo>
                    <a:pt x="224" y="295"/>
                  </a:lnTo>
                  <a:lnTo>
                    <a:pt x="222" y="300"/>
                  </a:lnTo>
                  <a:lnTo>
                    <a:pt x="219" y="305"/>
                  </a:lnTo>
                  <a:lnTo>
                    <a:pt x="218" y="311"/>
                  </a:lnTo>
                  <a:lnTo>
                    <a:pt x="215" y="316"/>
                  </a:lnTo>
                  <a:lnTo>
                    <a:pt x="213" y="322"/>
                  </a:lnTo>
                  <a:lnTo>
                    <a:pt x="210" y="328"/>
                  </a:lnTo>
                  <a:lnTo>
                    <a:pt x="203" y="340"/>
                  </a:lnTo>
                  <a:lnTo>
                    <a:pt x="199" y="346"/>
                  </a:lnTo>
                  <a:lnTo>
                    <a:pt x="195" y="352"/>
                  </a:lnTo>
                  <a:lnTo>
                    <a:pt x="190" y="359"/>
                  </a:lnTo>
                  <a:lnTo>
                    <a:pt x="185" y="366"/>
                  </a:lnTo>
                  <a:lnTo>
                    <a:pt x="180" y="372"/>
                  </a:lnTo>
                  <a:lnTo>
                    <a:pt x="174" y="379"/>
                  </a:lnTo>
                  <a:lnTo>
                    <a:pt x="168" y="387"/>
                  </a:lnTo>
                  <a:lnTo>
                    <a:pt x="162" y="394"/>
                  </a:lnTo>
                  <a:lnTo>
                    <a:pt x="156" y="401"/>
                  </a:lnTo>
                  <a:lnTo>
                    <a:pt x="150" y="409"/>
                  </a:lnTo>
                  <a:lnTo>
                    <a:pt x="144" y="417"/>
                  </a:lnTo>
                  <a:lnTo>
                    <a:pt x="138" y="425"/>
                  </a:lnTo>
                  <a:lnTo>
                    <a:pt x="132" y="433"/>
                  </a:lnTo>
                  <a:lnTo>
                    <a:pt x="125" y="441"/>
                  </a:lnTo>
                  <a:lnTo>
                    <a:pt x="119" y="449"/>
                  </a:lnTo>
                  <a:lnTo>
                    <a:pt x="113" y="456"/>
                  </a:lnTo>
                  <a:lnTo>
                    <a:pt x="106" y="464"/>
                  </a:lnTo>
                  <a:lnTo>
                    <a:pt x="100" y="473"/>
                  </a:lnTo>
                  <a:lnTo>
                    <a:pt x="89" y="489"/>
                  </a:lnTo>
                  <a:lnTo>
                    <a:pt x="83" y="497"/>
                  </a:lnTo>
                  <a:lnTo>
                    <a:pt x="78" y="505"/>
                  </a:lnTo>
                  <a:lnTo>
                    <a:pt x="72" y="513"/>
                  </a:lnTo>
                  <a:lnTo>
                    <a:pt x="68" y="522"/>
                  </a:lnTo>
                  <a:lnTo>
                    <a:pt x="62" y="530"/>
                  </a:lnTo>
                  <a:lnTo>
                    <a:pt x="58" y="538"/>
                  </a:lnTo>
                  <a:lnTo>
                    <a:pt x="53" y="546"/>
                  </a:lnTo>
                  <a:lnTo>
                    <a:pt x="49" y="553"/>
                  </a:lnTo>
                  <a:lnTo>
                    <a:pt x="45" y="561"/>
                  </a:lnTo>
                  <a:lnTo>
                    <a:pt x="41" y="569"/>
                  </a:lnTo>
                  <a:lnTo>
                    <a:pt x="37" y="576"/>
                  </a:lnTo>
                  <a:lnTo>
                    <a:pt x="34" y="584"/>
                  </a:lnTo>
                  <a:lnTo>
                    <a:pt x="30" y="591"/>
                  </a:lnTo>
                  <a:lnTo>
                    <a:pt x="27" y="598"/>
                  </a:lnTo>
                  <a:lnTo>
                    <a:pt x="24" y="606"/>
                  </a:lnTo>
                  <a:lnTo>
                    <a:pt x="21" y="613"/>
                  </a:lnTo>
                  <a:lnTo>
                    <a:pt x="19" y="619"/>
                  </a:lnTo>
                  <a:lnTo>
                    <a:pt x="17" y="626"/>
                  </a:lnTo>
                  <a:lnTo>
                    <a:pt x="12" y="639"/>
                  </a:lnTo>
                  <a:lnTo>
                    <a:pt x="10" y="644"/>
                  </a:lnTo>
                  <a:lnTo>
                    <a:pt x="9" y="650"/>
                  </a:lnTo>
                  <a:lnTo>
                    <a:pt x="7" y="656"/>
                  </a:lnTo>
                  <a:lnTo>
                    <a:pt x="6" y="661"/>
                  </a:lnTo>
                  <a:lnTo>
                    <a:pt x="5" y="667"/>
                  </a:lnTo>
                  <a:lnTo>
                    <a:pt x="4" y="672"/>
                  </a:lnTo>
                  <a:lnTo>
                    <a:pt x="3" y="677"/>
                  </a:lnTo>
                  <a:lnTo>
                    <a:pt x="3" y="682"/>
                  </a:lnTo>
                  <a:lnTo>
                    <a:pt x="2" y="686"/>
                  </a:lnTo>
                  <a:lnTo>
                    <a:pt x="1" y="691"/>
                  </a:lnTo>
                  <a:lnTo>
                    <a:pt x="1" y="695"/>
                  </a:lnTo>
                  <a:lnTo>
                    <a:pt x="1" y="700"/>
                  </a:lnTo>
                  <a:lnTo>
                    <a:pt x="0" y="705"/>
                  </a:lnTo>
                  <a:lnTo>
                    <a:pt x="0" y="709"/>
                  </a:lnTo>
                  <a:lnTo>
                    <a:pt x="0" y="713"/>
                  </a:lnTo>
                  <a:lnTo>
                    <a:pt x="0" y="717"/>
                  </a:lnTo>
                  <a:lnTo>
                    <a:pt x="0" y="721"/>
                  </a:lnTo>
                  <a:lnTo>
                    <a:pt x="0" y="726"/>
                  </a:lnTo>
                  <a:lnTo>
                    <a:pt x="0" y="734"/>
                  </a:lnTo>
                </a:path>
              </a:pathLst>
            </a:custGeom>
            <a:noFill/>
            <a:ln w="12700" cap="rnd" cmpd="sng">
              <a:solidFill>
                <a:srgbClr val="663300"/>
              </a:solidFill>
              <a:prstDash val="solid"/>
              <a:round/>
              <a:headEnd type="none" w="sm" len="sm"/>
              <a:tailEnd type="none" w="sm" len="sm"/>
            </a:ln>
          </p:spPr>
          <p:txBody>
            <a:bodyPr/>
            <a:lstStyle/>
            <a:p>
              <a:endParaRPr lang="en-US" sz="1200">
                <a:solidFill>
                  <a:srgbClr val="000000"/>
                </a:solidFill>
                <a:latin typeface="Arial"/>
              </a:endParaRPr>
            </a:p>
          </p:txBody>
        </p:sp>
        <p:sp>
          <p:nvSpPr>
            <p:cNvPr id="348" name="Freeform 274"/>
            <p:cNvSpPr>
              <a:spLocks noChangeAspect="1"/>
            </p:cNvSpPr>
            <p:nvPr/>
          </p:nvSpPr>
          <p:spPr bwMode="auto">
            <a:xfrm>
              <a:off x="2760" y="3251"/>
              <a:ext cx="296" cy="653"/>
            </a:xfrm>
            <a:custGeom>
              <a:avLst/>
              <a:gdLst>
                <a:gd name="T0" fmla="*/ 1 w 296"/>
                <a:gd name="T1" fmla="*/ 4 h 653"/>
                <a:gd name="T2" fmla="*/ 4 w 296"/>
                <a:gd name="T3" fmla="*/ 15 h 653"/>
                <a:gd name="T4" fmla="*/ 7 w 296"/>
                <a:gd name="T5" fmla="*/ 25 h 653"/>
                <a:gd name="T6" fmla="*/ 10 w 296"/>
                <a:gd name="T7" fmla="*/ 36 h 653"/>
                <a:gd name="T8" fmla="*/ 14 w 296"/>
                <a:gd name="T9" fmla="*/ 46 h 653"/>
                <a:gd name="T10" fmla="*/ 17 w 296"/>
                <a:gd name="T11" fmla="*/ 58 h 653"/>
                <a:gd name="T12" fmla="*/ 19 w 296"/>
                <a:gd name="T13" fmla="*/ 69 h 653"/>
                <a:gd name="T14" fmla="*/ 23 w 296"/>
                <a:gd name="T15" fmla="*/ 82 h 653"/>
                <a:gd name="T16" fmla="*/ 26 w 296"/>
                <a:gd name="T17" fmla="*/ 96 h 653"/>
                <a:gd name="T18" fmla="*/ 30 w 296"/>
                <a:gd name="T19" fmla="*/ 117 h 653"/>
                <a:gd name="T20" fmla="*/ 33 w 296"/>
                <a:gd name="T21" fmla="*/ 132 h 653"/>
                <a:gd name="T22" fmla="*/ 37 w 296"/>
                <a:gd name="T23" fmla="*/ 149 h 653"/>
                <a:gd name="T24" fmla="*/ 40 w 296"/>
                <a:gd name="T25" fmla="*/ 166 h 653"/>
                <a:gd name="T26" fmla="*/ 43 w 296"/>
                <a:gd name="T27" fmla="*/ 183 h 653"/>
                <a:gd name="T28" fmla="*/ 46 w 296"/>
                <a:gd name="T29" fmla="*/ 201 h 653"/>
                <a:gd name="T30" fmla="*/ 50 w 296"/>
                <a:gd name="T31" fmla="*/ 218 h 653"/>
                <a:gd name="T32" fmla="*/ 54 w 296"/>
                <a:gd name="T33" fmla="*/ 235 h 653"/>
                <a:gd name="T34" fmla="*/ 58 w 296"/>
                <a:gd name="T35" fmla="*/ 252 h 653"/>
                <a:gd name="T36" fmla="*/ 62 w 296"/>
                <a:gd name="T37" fmla="*/ 268 h 653"/>
                <a:gd name="T38" fmla="*/ 69 w 296"/>
                <a:gd name="T39" fmla="*/ 290 h 653"/>
                <a:gd name="T40" fmla="*/ 75 w 296"/>
                <a:gd name="T41" fmla="*/ 303 h 653"/>
                <a:gd name="T42" fmla="*/ 80 w 296"/>
                <a:gd name="T43" fmla="*/ 316 h 653"/>
                <a:gd name="T44" fmla="*/ 87 w 296"/>
                <a:gd name="T45" fmla="*/ 328 h 653"/>
                <a:gd name="T46" fmla="*/ 92 w 296"/>
                <a:gd name="T47" fmla="*/ 339 h 653"/>
                <a:gd name="T48" fmla="*/ 99 w 296"/>
                <a:gd name="T49" fmla="*/ 350 h 653"/>
                <a:gd name="T50" fmla="*/ 105 w 296"/>
                <a:gd name="T51" fmla="*/ 360 h 653"/>
                <a:gd name="T52" fmla="*/ 112 w 296"/>
                <a:gd name="T53" fmla="*/ 370 h 653"/>
                <a:gd name="T54" fmla="*/ 119 w 296"/>
                <a:gd name="T55" fmla="*/ 381 h 653"/>
                <a:gd name="T56" fmla="*/ 128 w 296"/>
                <a:gd name="T57" fmla="*/ 397 h 653"/>
                <a:gd name="T58" fmla="*/ 135 w 296"/>
                <a:gd name="T59" fmla="*/ 408 h 653"/>
                <a:gd name="T60" fmla="*/ 142 w 296"/>
                <a:gd name="T61" fmla="*/ 420 h 653"/>
                <a:gd name="T62" fmla="*/ 149 w 296"/>
                <a:gd name="T63" fmla="*/ 432 h 653"/>
                <a:gd name="T64" fmla="*/ 156 w 296"/>
                <a:gd name="T65" fmla="*/ 445 h 653"/>
                <a:gd name="T66" fmla="*/ 163 w 296"/>
                <a:gd name="T67" fmla="*/ 457 h 653"/>
                <a:gd name="T68" fmla="*/ 170 w 296"/>
                <a:gd name="T69" fmla="*/ 470 h 653"/>
                <a:gd name="T70" fmla="*/ 178 w 296"/>
                <a:gd name="T71" fmla="*/ 483 h 653"/>
                <a:gd name="T72" fmla="*/ 185 w 296"/>
                <a:gd name="T73" fmla="*/ 497 h 653"/>
                <a:gd name="T74" fmla="*/ 193 w 296"/>
                <a:gd name="T75" fmla="*/ 509 h 653"/>
                <a:gd name="T76" fmla="*/ 205 w 296"/>
                <a:gd name="T77" fmla="*/ 529 h 653"/>
                <a:gd name="T78" fmla="*/ 214 w 296"/>
                <a:gd name="T79" fmla="*/ 542 h 653"/>
                <a:gd name="T80" fmla="*/ 223 w 296"/>
                <a:gd name="T81" fmla="*/ 555 h 653"/>
                <a:gd name="T82" fmla="*/ 232 w 296"/>
                <a:gd name="T83" fmla="*/ 568 h 653"/>
                <a:gd name="T84" fmla="*/ 241 w 296"/>
                <a:gd name="T85" fmla="*/ 581 h 653"/>
                <a:gd name="T86" fmla="*/ 251 w 296"/>
                <a:gd name="T87" fmla="*/ 594 h 653"/>
                <a:gd name="T88" fmla="*/ 261 w 296"/>
                <a:gd name="T89" fmla="*/ 607 h 653"/>
                <a:gd name="T90" fmla="*/ 270 w 296"/>
                <a:gd name="T91" fmla="*/ 620 h 653"/>
                <a:gd name="T92" fmla="*/ 280 w 296"/>
                <a:gd name="T93" fmla="*/ 632 h 653"/>
                <a:gd name="T94" fmla="*/ 295 w 296"/>
                <a:gd name="T95" fmla="*/ 652 h 65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96"/>
                <a:gd name="T145" fmla="*/ 0 h 653"/>
                <a:gd name="T146" fmla="*/ 296 w 296"/>
                <a:gd name="T147" fmla="*/ 653 h 65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96" h="653">
                  <a:moveTo>
                    <a:pt x="0" y="0"/>
                  </a:moveTo>
                  <a:lnTo>
                    <a:pt x="1" y="4"/>
                  </a:lnTo>
                  <a:lnTo>
                    <a:pt x="3" y="9"/>
                  </a:lnTo>
                  <a:lnTo>
                    <a:pt x="4" y="15"/>
                  </a:lnTo>
                  <a:lnTo>
                    <a:pt x="6" y="20"/>
                  </a:lnTo>
                  <a:lnTo>
                    <a:pt x="7" y="25"/>
                  </a:lnTo>
                  <a:lnTo>
                    <a:pt x="9" y="30"/>
                  </a:lnTo>
                  <a:lnTo>
                    <a:pt x="10" y="36"/>
                  </a:lnTo>
                  <a:lnTo>
                    <a:pt x="12" y="41"/>
                  </a:lnTo>
                  <a:lnTo>
                    <a:pt x="14" y="46"/>
                  </a:lnTo>
                  <a:lnTo>
                    <a:pt x="15" y="52"/>
                  </a:lnTo>
                  <a:lnTo>
                    <a:pt x="17" y="58"/>
                  </a:lnTo>
                  <a:lnTo>
                    <a:pt x="18" y="64"/>
                  </a:lnTo>
                  <a:lnTo>
                    <a:pt x="19" y="69"/>
                  </a:lnTo>
                  <a:lnTo>
                    <a:pt x="21" y="76"/>
                  </a:lnTo>
                  <a:lnTo>
                    <a:pt x="23" y="82"/>
                  </a:lnTo>
                  <a:lnTo>
                    <a:pt x="24" y="89"/>
                  </a:lnTo>
                  <a:lnTo>
                    <a:pt x="26" y="96"/>
                  </a:lnTo>
                  <a:lnTo>
                    <a:pt x="27" y="102"/>
                  </a:lnTo>
                  <a:lnTo>
                    <a:pt x="30" y="117"/>
                  </a:lnTo>
                  <a:lnTo>
                    <a:pt x="32" y="125"/>
                  </a:lnTo>
                  <a:lnTo>
                    <a:pt x="33" y="132"/>
                  </a:lnTo>
                  <a:lnTo>
                    <a:pt x="35" y="141"/>
                  </a:lnTo>
                  <a:lnTo>
                    <a:pt x="37" y="149"/>
                  </a:lnTo>
                  <a:lnTo>
                    <a:pt x="38" y="157"/>
                  </a:lnTo>
                  <a:lnTo>
                    <a:pt x="40" y="166"/>
                  </a:lnTo>
                  <a:lnTo>
                    <a:pt x="41" y="175"/>
                  </a:lnTo>
                  <a:lnTo>
                    <a:pt x="43" y="183"/>
                  </a:lnTo>
                  <a:lnTo>
                    <a:pt x="44" y="192"/>
                  </a:lnTo>
                  <a:lnTo>
                    <a:pt x="46" y="201"/>
                  </a:lnTo>
                  <a:lnTo>
                    <a:pt x="48" y="209"/>
                  </a:lnTo>
                  <a:lnTo>
                    <a:pt x="50" y="218"/>
                  </a:lnTo>
                  <a:lnTo>
                    <a:pt x="52" y="227"/>
                  </a:lnTo>
                  <a:lnTo>
                    <a:pt x="54" y="235"/>
                  </a:lnTo>
                  <a:lnTo>
                    <a:pt x="56" y="244"/>
                  </a:lnTo>
                  <a:lnTo>
                    <a:pt x="58" y="252"/>
                  </a:lnTo>
                  <a:lnTo>
                    <a:pt x="60" y="260"/>
                  </a:lnTo>
                  <a:lnTo>
                    <a:pt x="62" y="268"/>
                  </a:lnTo>
                  <a:lnTo>
                    <a:pt x="67" y="283"/>
                  </a:lnTo>
                  <a:lnTo>
                    <a:pt x="69" y="290"/>
                  </a:lnTo>
                  <a:lnTo>
                    <a:pt x="72" y="297"/>
                  </a:lnTo>
                  <a:lnTo>
                    <a:pt x="75" y="303"/>
                  </a:lnTo>
                  <a:lnTo>
                    <a:pt x="78" y="310"/>
                  </a:lnTo>
                  <a:lnTo>
                    <a:pt x="80" y="316"/>
                  </a:lnTo>
                  <a:lnTo>
                    <a:pt x="84" y="322"/>
                  </a:lnTo>
                  <a:lnTo>
                    <a:pt x="87" y="328"/>
                  </a:lnTo>
                  <a:lnTo>
                    <a:pt x="89" y="333"/>
                  </a:lnTo>
                  <a:lnTo>
                    <a:pt x="92" y="339"/>
                  </a:lnTo>
                  <a:lnTo>
                    <a:pt x="96" y="344"/>
                  </a:lnTo>
                  <a:lnTo>
                    <a:pt x="99" y="350"/>
                  </a:lnTo>
                  <a:lnTo>
                    <a:pt x="102" y="355"/>
                  </a:lnTo>
                  <a:lnTo>
                    <a:pt x="105" y="360"/>
                  </a:lnTo>
                  <a:lnTo>
                    <a:pt x="109" y="366"/>
                  </a:lnTo>
                  <a:lnTo>
                    <a:pt x="112" y="370"/>
                  </a:lnTo>
                  <a:lnTo>
                    <a:pt x="115" y="376"/>
                  </a:lnTo>
                  <a:lnTo>
                    <a:pt x="119" y="381"/>
                  </a:lnTo>
                  <a:lnTo>
                    <a:pt x="122" y="386"/>
                  </a:lnTo>
                  <a:lnTo>
                    <a:pt x="128" y="397"/>
                  </a:lnTo>
                  <a:lnTo>
                    <a:pt x="132" y="403"/>
                  </a:lnTo>
                  <a:lnTo>
                    <a:pt x="135" y="408"/>
                  </a:lnTo>
                  <a:lnTo>
                    <a:pt x="139" y="414"/>
                  </a:lnTo>
                  <a:lnTo>
                    <a:pt x="142" y="420"/>
                  </a:lnTo>
                  <a:lnTo>
                    <a:pt x="146" y="426"/>
                  </a:lnTo>
                  <a:lnTo>
                    <a:pt x="149" y="432"/>
                  </a:lnTo>
                  <a:lnTo>
                    <a:pt x="152" y="438"/>
                  </a:lnTo>
                  <a:lnTo>
                    <a:pt x="156" y="445"/>
                  </a:lnTo>
                  <a:lnTo>
                    <a:pt x="159" y="451"/>
                  </a:lnTo>
                  <a:lnTo>
                    <a:pt x="163" y="457"/>
                  </a:lnTo>
                  <a:lnTo>
                    <a:pt x="166" y="464"/>
                  </a:lnTo>
                  <a:lnTo>
                    <a:pt x="170" y="470"/>
                  </a:lnTo>
                  <a:lnTo>
                    <a:pt x="174" y="477"/>
                  </a:lnTo>
                  <a:lnTo>
                    <a:pt x="178" y="483"/>
                  </a:lnTo>
                  <a:lnTo>
                    <a:pt x="182" y="490"/>
                  </a:lnTo>
                  <a:lnTo>
                    <a:pt x="185" y="497"/>
                  </a:lnTo>
                  <a:lnTo>
                    <a:pt x="189" y="503"/>
                  </a:lnTo>
                  <a:lnTo>
                    <a:pt x="193" y="509"/>
                  </a:lnTo>
                  <a:lnTo>
                    <a:pt x="202" y="522"/>
                  </a:lnTo>
                  <a:lnTo>
                    <a:pt x="205" y="529"/>
                  </a:lnTo>
                  <a:lnTo>
                    <a:pt x="210" y="536"/>
                  </a:lnTo>
                  <a:lnTo>
                    <a:pt x="214" y="542"/>
                  </a:lnTo>
                  <a:lnTo>
                    <a:pt x="218" y="549"/>
                  </a:lnTo>
                  <a:lnTo>
                    <a:pt x="223" y="555"/>
                  </a:lnTo>
                  <a:lnTo>
                    <a:pt x="227" y="562"/>
                  </a:lnTo>
                  <a:lnTo>
                    <a:pt x="232" y="568"/>
                  </a:lnTo>
                  <a:lnTo>
                    <a:pt x="237" y="574"/>
                  </a:lnTo>
                  <a:lnTo>
                    <a:pt x="241" y="581"/>
                  </a:lnTo>
                  <a:lnTo>
                    <a:pt x="246" y="588"/>
                  </a:lnTo>
                  <a:lnTo>
                    <a:pt x="251" y="594"/>
                  </a:lnTo>
                  <a:lnTo>
                    <a:pt x="255" y="600"/>
                  </a:lnTo>
                  <a:lnTo>
                    <a:pt x="261" y="607"/>
                  </a:lnTo>
                  <a:lnTo>
                    <a:pt x="265" y="613"/>
                  </a:lnTo>
                  <a:lnTo>
                    <a:pt x="270" y="620"/>
                  </a:lnTo>
                  <a:lnTo>
                    <a:pt x="275" y="626"/>
                  </a:lnTo>
                  <a:lnTo>
                    <a:pt x="280" y="632"/>
                  </a:lnTo>
                  <a:lnTo>
                    <a:pt x="285" y="639"/>
                  </a:lnTo>
                  <a:lnTo>
                    <a:pt x="295" y="652"/>
                  </a:lnTo>
                </a:path>
              </a:pathLst>
            </a:custGeom>
            <a:noFill/>
            <a:ln w="12700" cap="rnd" cmpd="sng">
              <a:solidFill>
                <a:srgbClr val="663300"/>
              </a:solidFill>
              <a:prstDash val="solid"/>
              <a:round/>
              <a:headEnd type="none" w="sm" len="sm"/>
              <a:tailEnd type="none" w="sm" len="sm"/>
            </a:ln>
          </p:spPr>
          <p:txBody>
            <a:bodyPr/>
            <a:lstStyle/>
            <a:p>
              <a:endParaRPr lang="en-US" sz="1200">
                <a:solidFill>
                  <a:srgbClr val="000000"/>
                </a:solidFill>
                <a:latin typeface="Arial"/>
              </a:endParaRPr>
            </a:p>
          </p:txBody>
        </p:sp>
        <p:sp>
          <p:nvSpPr>
            <p:cNvPr id="349" name="Freeform 275"/>
            <p:cNvSpPr>
              <a:spLocks noChangeAspect="1"/>
            </p:cNvSpPr>
            <p:nvPr/>
          </p:nvSpPr>
          <p:spPr bwMode="auto">
            <a:xfrm>
              <a:off x="2785" y="3331"/>
              <a:ext cx="283" cy="189"/>
            </a:xfrm>
            <a:custGeom>
              <a:avLst/>
              <a:gdLst>
                <a:gd name="T0" fmla="*/ 0 w 283"/>
                <a:gd name="T1" fmla="*/ 0 h 189"/>
                <a:gd name="T2" fmla="*/ 4 w 283"/>
                <a:gd name="T3" fmla="*/ 3 h 189"/>
                <a:gd name="T4" fmla="*/ 9 w 283"/>
                <a:gd name="T5" fmla="*/ 6 h 189"/>
                <a:gd name="T6" fmla="*/ 14 w 283"/>
                <a:gd name="T7" fmla="*/ 9 h 189"/>
                <a:gd name="T8" fmla="*/ 18 w 283"/>
                <a:gd name="T9" fmla="*/ 13 h 189"/>
                <a:gd name="T10" fmla="*/ 23 w 283"/>
                <a:gd name="T11" fmla="*/ 16 h 189"/>
                <a:gd name="T12" fmla="*/ 28 w 283"/>
                <a:gd name="T13" fmla="*/ 19 h 189"/>
                <a:gd name="T14" fmla="*/ 32 w 283"/>
                <a:gd name="T15" fmla="*/ 23 h 189"/>
                <a:gd name="T16" fmla="*/ 37 w 283"/>
                <a:gd name="T17" fmla="*/ 26 h 189"/>
                <a:gd name="T18" fmla="*/ 41 w 283"/>
                <a:gd name="T19" fmla="*/ 30 h 189"/>
                <a:gd name="T20" fmla="*/ 46 w 283"/>
                <a:gd name="T21" fmla="*/ 33 h 189"/>
                <a:gd name="T22" fmla="*/ 50 w 283"/>
                <a:gd name="T23" fmla="*/ 37 h 189"/>
                <a:gd name="T24" fmla="*/ 55 w 283"/>
                <a:gd name="T25" fmla="*/ 40 h 189"/>
                <a:gd name="T26" fmla="*/ 60 w 283"/>
                <a:gd name="T27" fmla="*/ 44 h 189"/>
                <a:gd name="T28" fmla="*/ 64 w 283"/>
                <a:gd name="T29" fmla="*/ 47 h 189"/>
                <a:gd name="T30" fmla="*/ 69 w 283"/>
                <a:gd name="T31" fmla="*/ 50 h 189"/>
                <a:gd name="T32" fmla="*/ 73 w 283"/>
                <a:gd name="T33" fmla="*/ 54 h 189"/>
                <a:gd name="T34" fmla="*/ 78 w 283"/>
                <a:gd name="T35" fmla="*/ 58 h 189"/>
                <a:gd name="T36" fmla="*/ 83 w 283"/>
                <a:gd name="T37" fmla="*/ 61 h 189"/>
                <a:gd name="T38" fmla="*/ 92 w 283"/>
                <a:gd name="T39" fmla="*/ 69 h 189"/>
                <a:gd name="T40" fmla="*/ 96 w 283"/>
                <a:gd name="T41" fmla="*/ 72 h 189"/>
                <a:gd name="T42" fmla="*/ 101 w 283"/>
                <a:gd name="T43" fmla="*/ 76 h 189"/>
                <a:gd name="T44" fmla="*/ 106 w 283"/>
                <a:gd name="T45" fmla="*/ 80 h 189"/>
                <a:gd name="T46" fmla="*/ 110 w 283"/>
                <a:gd name="T47" fmla="*/ 83 h 189"/>
                <a:gd name="T48" fmla="*/ 115 w 283"/>
                <a:gd name="T49" fmla="*/ 88 h 189"/>
                <a:gd name="T50" fmla="*/ 119 w 283"/>
                <a:gd name="T51" fmla="*/ 91 h 189"/>
                <a:gd name="T52" fmla="*/ 124 w 283"/>
                <a:gd name="T53" fmla="*/ 95 h 189"/>
                <a:gd name="T54" fmla="*/ 129 w 283"/>
                <a:gd name="T55" fmla="*/ 99 h 189"/>
                <a:gd name="T56" fmla="*/ 133 w 283"/>
                <a:gd name="T57" fmla="*/ 102 h 189"/>
                <a:gd name="T58" fmla="*/ 138 w 283"/>
                <a:gd name="T59" fmla="*/ 106 h 189"/>
                <a:gd name="T60" fmla="*/ 143 w 283"/>
                <a:gd name="T61" fmla="*/ 110 h 189"/>
                <a:gd name="T62" fmla="*/ 147 w 283"/>
                <a:gd name="T63" fmla="*/ 113 h 189"/>
                <a:gd name="T64" fmla="*/ 152 w 283"/>
                <a:gd name="T65" fmla="*/ 117 h 189"/>
                <a:gd name="T66" fmla="*/ 156 w 283"/>
                <a:gd name="T67" fmla="*/ 121 h 189"/>
                <a:gd name="T68" fmla="*/ 161 w 283"/>
                <a:gd name="T69" fmla="*/ 124 h 189"/>
                <a:gd name="T70" fmla="*/ 166 w 283"/>
                <a:gd name="T71" fmla="*/ 127 h 189"/>
                <a:gd name="T72" fmla="*/ 170 w 283"/>
                <a:gd name="T73" fmla="*/ 131 h 189"/>
                <a:gd name="T74" fmla="*/ 175 w 283"/>
                <a:gd name="T75" fmla="*/ 134 h 189"/>
                <a:gd name="T76" fmla="*/ 185 w 283"/>
                <a:gd name="T77" fmla="*/ 140 h 189"/>
                <a:gd name="T78" fmla="*/ 189 w 283"/>
                <a:gd name="T79" fmla="*/ 143 h 189"/>
                <a:gd name="T80" fmla="*/ 194 w 283"/>
                <a:gd name="T81" fmla="*/ 146 h 189"/>
                <a:gd name="T82" fmla="*/ 199 w 283"/>
                <a:gd name="T83" fmla="*/ 149 h 189"/>
                <a:gd name="T84" fmla="*/ 203 w 283"/>
                <a:gd name="T85" fmla="*/ 152 h 189"/>
                <a:gd name="T86" fmla="*/ 209 w 283"/>
                <a:gd name="T87" fmla="*/ 154 h 189"/>
                <a:gd name="T88" fmla="*/ 213 w 283"/>
                <a:gd name="T89" fmla="*/ 157 h 189"/>
                <a:gd name="T90" fmla="*/ 218 w 283"/>
                <a:gd name="T91" fmla="*/ 159 h 189"/>
                <a:gd name="T92" fmla="*/ 223 w 283"/>
                <a:gd name="T93" fmla="*/ 162 h 189"/>
                <a:gd name="T94" fmla="*/ 228 w 283"/>
                <a:gd name="T95" fmla="*/ 164 h 189"/>
                <a:gd name="T96" fmla="*/ 233 w 283"/>
                <a:gd name="T97" fmla="*/ 167 h 189"/>
                <a:gd name="T98" fmla="*/ 237 w 283"/>
                <a:gd name="T99" fmla="*/ 169 h 189"/>
                <a:gd name="T100" fmla="*/ 242 w 283"/>
                <a:gd name="T101" fmla="*/ 171 h 189"/>
                <a:gd name="T102" fmla="*/ 247 w 283"/>
                <a:gd name="T103" fmla="*/ 173 h 189"/>
                <a:gd name="T104" fmla="*/ 252 w 283"/>
                <a:gd name="T105" fmla="*/ 175 h 189"/>
                <a:gd name="T106" fmla="*/ 257 w 283"/>
                <a:gd name="T107" fmla="*/ 177 h 189"/>
                <a:gd name="T108" fmla="*/ 262 w 283"/>
                <a:gd name="T109" fmla="*/ 180 h 189"/>
                <a:gd name="T110" fmla="*/ 267 w 283"/>
                <a:gd name="T111" fmla="*/ 181 h 189"/>
                <a:gd name="T112" fmla="*/ 272 w 283"/>
                <a:gd name="T113" fmla="*/ 183 h 189"/>
                <a:gd name="T114" fmla="*/ 282 w 283"/>
                <a:gd name="T115" fmla="*/ 188 h 18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83"/>
                <a:gd name="T175" fmla="*/ 0 h 189"/>
                <a:gd name="T176" fmla="*/ 283 w 283"/>
                <a:gd name="T177" fmla="*/ 189 h 18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83" h="189">
                  <a:moveTo>
                    <a:pt x="0" y="0"/>
                  </a:moveTo>
                  <a:lnTo>
                    <a:pt x="4" y="3"/>
                  </a:lnTo>
                  <a:lnTo>
                    <a:pt x="9" y="6"/>
                  </a:lnTo>
                  <a:lnTo>
                    <a:pt x="14" y="9"/>
                  </a:lnTo>
                  <a:lnTo>
                    <a:pt x="18" y="13"/>
                  </a:lnTo>
                  <a:lnTo>
                    <a:pt x="23" y="16"/>
                  </a:lnTo>
                  <a:lnTo>
                    <a:pt x="28" y="19"/>
                  </a:lnTo>
                  <a:lnTo>
                    <a:pt x="32" y="23"/>
                  </a:lnTo>
                  <a:lnTo>
                    <a:pt x="37" y="26"/>
                  </a:lnTo>
                  <a:lnTo>
                    <a:pt x="41" y="30"/>
                  </a:lnTo>
                  <a:lnTo>
                    <a:pt x="46" y="33"/>
                  </a:lnTo>
                  <a:lnTo>
                    <a:pt x="50" y="37"/>
                  </a:lnTo>
                  <a:lnTo>
                    <a:pt x="55" y="40"/>
                  </a:lnTo>
                  <a:lnTo>
                    <a:pt x="60" y="44"/>
                  </a:lnTo>
                  <a:lnTo>
                    <a:pt x="64" y="47"/>
                  </a:lnTo>
                  <a:lnTo>
                    <a:pt x="69" y="50"/>
                  </a:lnTo>
                  <a:lnTo>
                    <a:pt x="73" y="54"/>
                  </a:lnTo>
                  <a:lnTo>
                    <a:pt x="78" y="58"/>
                  </a:lnTo>
                  <a:lnTo>
                    <a:pt x="83" y="61"/>
                  </a:lnTo>
                  <a:lnTo>
                    <a:pt x="92" y="69"/>
                  </a:lnTo>
                  <a:lnTo>
                    <a:pt x="96" y="72"/>
                  </a:lnTo>
                  <a:lnTo>
                    <a:pt x="101" y="76"/>
                  </a:lnTo>
                  <a:lnTo>
                    <a:pt x="106" y="80"/>
                  </a:lnTo>
                  <a:lnTo>
                    <a:pt x="110" y="83"/>
                  </a:lnTo>
                  <a:lnTo>
                    <a:pt x="115" y="88"/>
                  </a:lnTo>
                  <a:lnTo>
                    <a:pt x="119" y="91"/>
                  </a:lnTo>
                  <a:lnTo>
                    <a:pt x="124" y="95"/>
                  </a:lnTo>
                  <a:lnTo>
                    <a:pt x="129" y="99"/>
                  </a:lnTo>
                  <a:lnTo>
                    <a:pt x="133" y="102"/>
                  </a:lnTo>
                  <a:lnTo>
                    <a:pt x="138" y="106"/>
                  </a:lnTo>
                  <a:lnTo>
                    <a:pt x="143" y="110"/>
                  </a:lnTo>
                  <a:lnTo>
                    <a:pt x="147" y="113"/>
                  </a:lnTo>
                  <a:lnTo>
                    <a:pt x="152" y="117"/>
                  </a:lnTo>
                  <a:lnTo>
                    <a:pt x="156" y="121"/>
                  </a:lnTo>
                  <a:lnTo>
                    <a:pt x="161" y="124"/>
                  </a:lnTo>
                  <a:lnTo>
                    <a:pt x="166" y="127"/>
                  </a:lnTo>
                  <a:lnTo>
                    <a:pt x="170" y="131"/>
                  </a:lnTo>
                  <a:lnTo>
                    <a:pt x="175" y="134"/>
                  </a:lnTo>
                  <a:lnTo>
                    <a:pt x="185" y="140"/>
                  </a:lnTo>
                  <a:lnTo>
                    <a:pt x="189" y="143"/>
                  </a:lnTo>
                  <a:lnTo>
                    <a:pt x="194" y="146"/>
                  </a:lnTo>
                  <a:lnTo>
                    <a:pt x="199" y="149"/>
                  </a:lnTo>
                  <a:lnTo>
                    <a:pt x="203" y="152"/>
                  </a:lnTo>
                  <a:lnTo>
                    <a:pt x="209" y="154"/>
                  </a:lnTo>
                  <a:lnTo>
                    <a:pt x="213" y="157"/>
                  </a:lnTo>
                  <a:lnTo>
                    <a:pt x="218" y="159"/>
                  </a:lnTo>
                  <a:lnTo>
                    <a:pt x="223" y="162"/>
                  </a:lnTo>
                  <a:lnTo>
                    <a:pt x="228" y="164"/>
                  </a:lnTo>
                  <a:lnTo>
                    <a:pt x="233" y="167"/>
                  </a:lnTo>
                  <a:lnTo>
                    <a:pt x="237" y="169"/>
                  </a:lnTo>
                  <a:lnTo>
                    <a:pt x="242" y="171"/>
                  </a:lnTo>
                  <a:lnTo>
                    <a:pt x="247" y="173"/>
                  </a:lnTo>
                  <a:lnTo>
                    <a:pt x="252" y="175"/>
                  </a:lnTo>
                  <a:lnTo>
                    <a:pt x="257" y="177"/>
                  </a:lnTo>
                  <a:lnTo>
                    <a:pt x="262" y="180"/>
                  </a:lnTo>
                  <a:lnTo>
                    <a:pt x="267" y="181"/>
                  </a:lnTo>
                  <a:lnTo>
                    <a:pt x="272" y="183"/>
                  </a:lnTo>
                  <a:lnTo>
                    <a:pt x="282" y="188"/>
                  </a:lnTo>
                </a:path>
              </a:pathLst>
            </a:custGeom>
            <a:noFill/>
            <a:ln w="12700" cap="rnd" cmpd="sng">
              <a:solidFill>
                <a:srgbClr val="663300"/>
              </a:solidFill>
              <a:prstDash val="solid"/>
              <a:round/>
              <a:headEnd type="none" w="med" len="med"/>
              <a:tailEnd type="none" w="sm" len="sm"/>
            </a:ln>
          </p:spPr>
          <p:txBody>
            <a:bodyPr/>
            <a:lstStyle/>
            <a:p>
              <a:endParaRPr lang="en-US" sz="1200">
                <a:solidFill>
                  <a:srgbClr val="000000"/>
                </a:solidFill>
                <a:latin typeface="Arial"/>
              </a:endParaRPr>
            </a:p>
          </p:txBody>
        </p:sp>
        <p:sp>
          <p:nvSpPr>
            <p:cNvPr id="350" name="Freeform 276"/>
            <p:cNvSpPr>
              <a:spLocks noChangeAspect="1"/>
            </p:cNvSpPr>
            <p:nvPr/>
          </p:nvSpPr>
          <p:spPr bwMode="auto">
            <a:xfrm>
              <a:off x="2594" y="3607"/>
              <a:ext cx="167" cy="277"/>
            </a:xfrm>
            <a:custGeom>
              <a:avLst/>
              <a:gdLst>
                <a:gd name="T0" fmla="*/ 0 w 167"/>
                <a:gd name="T1" fmla="*/ 0 h 277"/>
                <a:gd name="T2" fmla="*/ 2 w 167"/>
                <a:gd name="T3" fmla="*/ 4 h 277"/>
                <a:gd name="T4" fmla="*/ 5 w 167"/>
                <a:gd name="T5" fmla="*/ 8 h 277"/>
                <a:gd name="T6" fmla="*/ 7 w 167"/>
                <a:gd name="T7" fmla="*/ 12 h 277"/>
                <a:gd name="T8" fmla="*/ 10 w 167"/>
                <a:gd name="T9" fmla="*/ 17 h 277"/>
                <a:gd name="T10" fmla="*/ 12 w 167"/>
                <a:gd name="T11" fmla="*/ 22 h 277"/>
                <a:gd name="T12" fmla="*/ 14 w 167"/>
                <a:gd name="T13" fmla="*/ 26 h 277"/>
                <a:gd name="T14" fmla="*/ 17 w 167"/>
                <a:gd name="T15" fmla="*/ 30 h 277"/>
                <a:gd name="T16" fmla="*/ 19 w 167"/>
                <a:gd name="T17" fmla="*/ 34 h 277"/>
                <a:gd name="T18" fmla="*/ 22 w 167"/>
                <a:gd name="T19" fmla="*/ 39 h 277"/>
                <a:gd name="T20" fmla="*/ 24 w 167"/>
                <a:gd name="T21" fmla="*/ 43 h 277"/>
                <a:gd name="T22" fmla="*/ 26 w 167"/>
                <a:gd name="T23" fmla="*/ 47 h 277"/>
                <a:gd name="T24" fmla="*/ 29 w 167"/>
                <a:gd name="T25" fmla="*/ 52 h 277"/>
                <a:gd name="T26" fmla="*/ 31 w 167"/>
                <a:gd name="T27" fmla="*/ 57 h 277"/>
                <a:gd name="T28" fmla="*/ 33 w 167"/>
                <a:gd name="T29" fmla="*/ 61 h 277"/>
                <a:gd name="T30" fmla="*/ 36 w 167"/>
                <a:gd name="T31" fmla="*/ 65 h 277"/>
                <a:gd name="T32" fmla="*/ 38 w 167"/>
                <a:gd name="T33" fmla="*/ 69 h 277"/>
                <a:gd name="T34" fmla="*/ 41 w 167"/>
                <a:gd name="T35" fmla="*/ 74 h 277"/>
                <a:gd name="T36" fmla="*/ 42 w 167"/>
                <a:gd name="T37" fmla="*/ 78 h 277"/>
                <a:gd name="T38" fmla="*/ 47 w 167"/>
                <a:gd name="T39" fmla="*/ 87 h 277"/>
                <a:gd name="T40" fmla="*/ 49 w 167"/>
                <a:gd name="T41" fmla="*/ 92 h 277"/>
                <a:gd name="T42" fmla="*/ 51 w 167"/>
                <a:gd name="T43" fmla="*/ 96 h 277"/>
                <a:gd name="T44" fmla="*/ 53 w 167"/>
                <a:gd name="T45" fmla="*/ 100 h 277"/>
                <a:gd name="T46" fmla="*/ 55 w 167"/>
                <a:gd name="T47" fmla="*/ 104 h 277"/>
                <a:gd name="T48" fmla="*/ 57 w 167"/>
                <a:gd name="T49" fmla="*/ 109 h 277"/>
                <a:gd name="T50" fmla="*/ 60 w 167"/>
                <a:gd name="T51" fmla="*/ 113 h 277"/>
                <a:gd name="T52" fmla="*/ 62 w 167"/>
                <a:gd name="T53" fmla="*/ 118 h 277"/>
                <a:gd name="T54" fmla="*/ 64 w 167"/>
                <a:gd name="T55" fmla="*/ 122 h 277"/>
                <a:gd name="T56" fmla="*/ 66 w 167"/>
                <a:gd name="T57" fmla="*/ 126 h 277"/>
                <a:gd name="T58" fmla="*/ 68 w 167"/>
                <a:gd name="T59" fmla="*/ 131 h 277"/>
                <a:gd name="T60" fmla="*/ 70 w 167"/>
                <a:gd name="T61" fmla="*/ 136 h 277"/>
                <a:gd name="T62" fmla="*/ 73 w 167"/>
                <a:gd name="T63" fmla="*/ 140 h 277"/>
                <a:gd name="T64" fmla="*/ 74 w 167"/>
                <a:gd name="T65" fmla="*/ 144 h 277"/>
                <a:gd name="T66" fmla="*/ 77 w 167"/>
                <a:gd name="T67" fmla="*/ 149 h 277"/>
                <a:gd name="T68" fmla="*/ 80 w 167"/>
                <a:gd name="T69" fmla="*/ 153 h 277"/>
                <a:gd name="T70" fmla="*/ 82 w 167"/>
                <a:gd name="T71" fmla="*/ 158 h 277"/>
                <a:gd name="T72" fmla="*/ 85 w 167"/>
                <a:gd name="T73" fmla="*/ 163 h 277"/>
                <a:gd name="T74" fmla="*/ 87 w 167"/>
                <a:gd name="T75" fmla="*/ 168 h 277"/>
                <a:gd name="T76" fmla="*/ 93 w 167"/>
                <a:gd name="T77" fmla="*/ 177 h 277"/>
                <a:gd name="T78" fmla="*/ 96 w 167"/>
                <a:gd name="T79" fmla="*/ 182 h 277"/>
                <a:gd name="T80" fmla="*/ 99 w 167"/>
                <a:gd name="T81" fmla="*/ 186 h 277"/>
                <a:gd name="T82" fmla="*/ 102 w 167"/>
                <a:gd name="T83" fmla="*/ 191 h 277"/>
                <a:gd name="T84" fmla="*/ 105 w 167"/>
                <a:gd name="T85" fmla="*/ 196 h 277"/>
                <a:gd name="T86" fmla="*/ 108 w 167"/>
                <a:gd name="T87" fmla="*/ 201 h 277"/>
                <a:gd name="T88" fmla="*/ 112 w 167"/>
                <a:gd name="T89" fmla="*/ 206 h 277"/>
                <a:gd name="T90" fmla="*/ 116 w 167"/>
                <a:gd name="T91" fmla="*/ 210 h 277"/>
                <a:gd name="T92" fmla="*/ 119 w 167"/>
                <a:gd name="T93" fmla="*/ 215 h 277"/>
                <a:gd name="T94" fmla="*/ 123 w 167"/>
                <a:gd name="T95" fmla="*/ 220 h 277"/>
                <a:gd name="T96" fmla="*/ 126 w 167"/>
                <a:gd name="T97" fmla="*/ 225 h 277"/>
                <a:gd name="T98" fmla="*/ 130 w 167"/>
                <a:gd name="T99" fmla="*/ 230 h 277"/>
                <a:gd name="T100" fmla="*/ 134 w 167"/>
                <a:gd name="T101" fmla="*/ 235 h 277"/>
                <a:gd name="T102" fmla="*/ 138 w 167"/>
                <a:gd name="T103" fmla="*/ 240 h 277"/>
                <a:gd name="T104" fmla="*/ 142 w 167"/>
                <a:gd name="T105" fmla="*/ 245 h 277"/>
                <a:gd name="T106" fmla="*/ 146 w 167"/>
                <a:gd name="T107" fmla="*/ 250 h 277"/>
                <a:gd name="T108" fmla="*/ 149 w 167"/>
                <a:gd name="T109" fmla="*/ 255 h 277"/>
                <a:gd name="T110" fmla="*/ 153 w 167"/>
                <a:gd name="T111" fmla="*/ 260 h 277"/>
                <a:gd name="T112" fmla="*/ 158 w 167"/>
                <a:gd name="T113" fmla="*/ 266 h 277"/>
                <a:gd name="T114" fmla="*/ 166 w 167"/>
                <a:gd name="T115" fmla="*/ 276 h 27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67"/>
                <a:gd name="T175" fmla="*/ 0 h 277"/>
                <a:gd name="T176" fmla="*/ 167 w 167"/>
                <a:gd name="T177" fmla="*/ 277 h 27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67" h="277">
                  <a:moveTo>
                    <a:pt x="0" y="0"/>
                  </a:moveTo>
                  <a:lnTo>
                    <a:pt x="2" y="4"/>
                  </a:lnTo>
                  <a:lnTo>
                    <a:pt x="5" y="8"/>
                  </a:lnTo>
                  <a:lnTo>
                    <a:pt x="7" y="12"/>
                  </a:lnTo>
                  <a:lnTo>
                    <a:pt x="10" y="17"/>
                  </a:lnTo>
                  <a:lnTo>
                    <a:pt x="12" y="22"/>
                  </a:lnTo>
                  <a:lnTo>
                    <a:pt x="14" y="26"/>
                  </a:lnTo>
                  <a:lnTo>
                    <a:pt x="17" y="30"/>
                  </a:lnTo>
                  <a:lnTo>
                    <a:pt x="19" y="34"/>
                  </a:lnTo>
                  <a:lnTo>
                    <a:pt x="22" y="39"/>
                  </a:lnTo>
                  <a:lnTo>
                    <a:pt x="24" y="43"/>
                  </a:lnTo>
                  <a:lnTo>
                    <a:pt x="26" y="47"/>
                  </a:lnTo>
                  <a:lnTo>
                    <a:pt x="29" y="52"/>
                  </a:lnTo>
                  <a:lnTo>
                    <a:pt x="31" y="57"/>
                  </a:lnTo>
                  <a:lnTo>
                    <a:pt x="33" y="61"/>
                  </a:lnTo>
                  <a:lnTo>
                    <a:pt x="36" y="65"/>
                  </a:lnTo>
                  <a:lnTo>
                    <a:pt x="38" y="69"/>
                  </a:lnTo>
                  <a:lnTo>
                    <a:pt x="41" y="74"/>
                  </a:lnTo>
                  <a:lnTo>
                    <a:pt x="42" y="78"/>
                  </a:lnTo>
                  <a:lnTo>
                    <a:pt x="47" y="87"/>
                  </a:lnTo>
                  <a:lnTo>
                    <a:pt x="49" y="92"/>
                  </a:lnTo>
                  <a:lnTo>
                    <a:pt x="51" y="96"/>
                  </a:lnTo>
                  <a:lnTo>
                    <a:pt x="53" y="100"/>
                  </a:lnTo>
                  <a:lnTo>
                    <a:pt x="55" y="104"/>
                  </a:lnTo>
                  <a:lnTo>
                    <a:pt x="57" y="109"/>
                  </a:lnTo>
                  <a:lnTo>
                    <a:pt x="60" y="113"/>
                  </a:lnTo>
                  <a:lnTo>
                    <a:pt x="62" y="118"/>
                  </a:lnTo>
                  <a:lnTo>
                    <a:pt x="64" y="122"/>
                  </a:lnTo>
                  <a:lnTo>
                    <a:pt x="66" y="126"/>
                  </a:lnTo>
                  <a:lnTo>
                    <a:pt x="68" y="131"/>
                  </a:lnTo>
                  <a:lnTo>
                    <a:pt x="70" y="136"/>
                  </a:lnTo>
                  <a:lnTo>
                    <a:pt x="73" y="140"/>
                  </a:lnTo>
                  <a:lnTo>
                    <a:pt x="74" y="144"/>
                  </a:lnTo>
                  <a:lnTo>
                    <a:pt x="77" y="149"/>
                  </a:lnTo>
                  <a:lnTo>
                    <a:pt x="80" y="153"/>
                  </a:lnTo>
                  <a:lnTo>
                    <a:pt x="82" y="158"/>
                  </a:lnTo>
                  <a:lnTo>
                    <a:pt x="85" y="163"/>
                  </a:lnTo>
                  <a:lnTo>
                    <a:pt x="87" y="168"/>
                  </a:lnTo>
                  <a:lnTo>
                    <a:pt x="93" y="177"/>
                  </a:lnTo>
                  <a:lnTo>
                    <a:pt x="96" y="182"/>
                  </a:lnTo>
                  <a:lnTo>
                    <a:pt x="99" y="186"/>
                  </a:lnTo>
                  <a:lnTo>
                    <a:pt x="102" y="191"/>
                  </a:lnTo>
                  <a:lnTo>
                    <a:pt x="105" y="196"/>
                  </a:lnTo>
                  <a:lnTo>
                    <a:pt x="108" y="201"/>
                  </a:lnTo>
                  <a:lnTo>
                    <a:pt x="112" y="206"/>
                  </a:lnTo>
                  <a:lnTo>
                    <a:pt x="116" y="210"/>
                  </a:lnTo>
                  <a:lnTo>
                    <a:pt x="119" y="215"/>
                  </a:lnTo>
                  <a:lnTo>
                    <a:pt x="123" y="220"/>
                  </a:lnTo>
                  <a:lnTo>
                    <a:pt x="126" y="225"/>
                  </a:lnTo>
                  <a:lnTo>
                    <a:pt x="130" y="230"/>
                  </a:lnTo>
                  <a:lnTo>
                    <a:pt x="134" y="235"/>
                  </a:lnTo>
                  <a:lnTo>
                    <a:pt x="138" y="240"/>
                  </a:lnTo>
                  <a:lnTo>
                    <a:pt x="142" y="245"/>
                  </a:lnTo>
                  <a:lnTo>
                    <a:pt x="146" y="250"/>
                  </a:lnTo>
                  <a:lnTo>
                    <a:pt x="149" y="255"/>
                  </a:lnTo>
                  <a:lnTo>
                    <a:pt x="153" y="260"/>
                  </a:lnTo>
                  <a:lnTo>
                    <a:pt x="158" y="266"/>
                  </a:lnTo>
                  <a:lnTo>
                    <a:pt x="166" y="276"/>
                  </a:lnTo>
                </a:path>
              </a:pathLst>
            </a:custGeom>
            <a:noFill/>
            <a:ln w="12700" cap="rnd" cmpd="sng">
              <a:solidFill>
                <a:srgbClr val="663300"/>
              </a:solidFill>
              <a:prstDash val="solid"/>
              <a:round/>
              <a:headEnd type="none" w="med" len="med"/>
              <a:tailEnd type="none" w="sm" len="sm"/>
            </a:ln>
          </p:spPr>
          <p:txBody>
            <a:bodyPr/>
            <a:lstStyle/>
            <a:p>
              <a:endParaRPr lang="en-US" sz="1200">
                <a:solidFill>
                  <a:srgbClr val="000000"/>
                </a:solidFill>
                <a:latin typeface="Arial"/>
              </a:endParaRPr>
            </a:p>
          </p:txBody>
        </p:sp>
        <p:sp>
          <p:nvSpPr>
            <p:cNvPr id="351" name="Freeform 277"/>
            <p:cNvSpPr>
              <a:spLocks noChangeAspect="1"/>
            </p:cNvSpPr>
            <p:nvPr/>
          </p:nvSpPr>
          <p:spPr bwMode="auto">
            <a:xfrm>
              <a:off x="2764" y="3258"/>
              <a:ext cx="514" cy="52"/>
            </a:xfrm>
            <a:custGeom>
              <a:avLst/>
              <a:gdLst>
                <a:gd name="T0" fmla="*/ 0 w 514"/>
                <a:gd name="T1" fmla="*/ 0 h 52"/>
                <a:gd name="T2" fmla="*/ 5 w 514"/>
                <a:gd name="T3" fmla="*/ 0 h 52"/>
                <a:gd name="T4" fmla="*/ 10 w 514"/>
                <a:gd name="T5" fmla="*/ 1 h 52"/>
                <a:gd name="T6" fmla="*/ 16 w 514"/>
                <a:gd name="T7" fmla="*/ 1 h 52"/>
                <a:gd name="T8" fmla="*/ 21 w 514"/>
                <a:gd name="T9" fmla="*/ 1 h 52"/>
                <a:gd name="T10" fmla="*/ 26 w 514"/>
                <a:gd name="T11" fmla="*/ 2 h 52"/>
                <a:gd name="T12" fmla="*/ 32 w 514"/>
                <a:gd name="T13" fmla="*/ 3 h 52"/>
                <a:gd name="T14" fmla="*/ 37 w 514"/>
                <a:gd name="T15" fmla="*/ 3 h 52"/>
                <a:gd name="T16" fmla="*/ 42 w 514"/>
                <a:gd name="T17" fmla="*/ 4 h 52"/>
                <a:gd name="T18" fmla="*/ 48 w 514"/>
                <a:gd name="T19" fmla="*/ 4 h 52"/>
                <a:gd name="T20" fmla="*/ 54 w 514"/>
                <a:gd name="T21" fmla="*/ 5 h 52"/>
                <a:gd name="T22" fmla="*/ 60 w 514"/>
                <a:gd name="T23" fmla="*/ 6 h 52"/>
                <a:gd name="T24" fmla="*/ 65 w 514"/>
                <a:gd name="T25" fmla="*/ 6 h 52"/>
                <a:gd name="T26" fmla="*/ 71 w 514"/>
                <a:gd name="T27" fmla="*/ 7 h 52"/>
                <a:gd name="T28" fmla="*/ 77 w 514"/>
                <a:gd name="T29" fmla="*/ 8 h 52"/>
                <a:gd name="T30" fmla="*/ 83 w 514"/>
                <a:gd name="T31" fmla="*/ 9 h 52"/>
                <a:gd name="T32" fmla="*/ 89 w 514"/>
                <a:gd name="T33" fmla="*/ 10 h 52"/>
                <a:gd name="T34" fmla="*/ 95 w 514"/>
                <a:gd name="T35" fmla="*/ 11 h 52"/>
                <a:gd name="T36" fmla="*/ 101 w 514"/>
                <a:gd name="T37" fmla="*/ 12 h 52"/>
                <a:gd name="T38" fmla="*/ 114 w 514"/>
                <a:gd name="T39" fmla="*/ 14 h 52"/>
                <a:gd name="T40" fmla="*/ 121 w 514"/>
                <a:gd name="T41" fmla="*/ 16 h 52"/>
                <a:gd name="T42" fmla="*/ 128 w 514"/>
                <a:gd name="T43" fmla="*/ 17 h 52"/>
                <a:gd name="T44" fmla="*/ 135 w 514"/>
                <a:gd name="T45" fmla="*/ 18 h 52"/>
                <a:gd name="T46" fmla="*/ 141 w 514"/>
                <a:gd name="T47" fmla="*/ 19 h 52"/>
                <a:gd name="T48" fmla="*/ 149 w 514"/>
                <a:gd name="T49" fmla="*/ 21 h 52"/>
                <a:gd name="T50" fmla="*/ 156 w 514"/>
                <a:gd name="T51" fmla="*/ 23 h 52"/>
                <a:gd name="T52" fmla="*/ 163 w 514"/>
                <a:gd name="T53" fmla="*/ 24 h 52"/>
                <a:gd name="T54" fmla="*/ 171 w 514"/>
                <a:gd name="T55" fmla="*/ 26 h 52"/>
                <a:gd name="T56" fmla="*/ 179 w 514"/>
                <a:gd name="T57" fmla="*/ 27 h 52"/>
                <a:gd name="T58" fmla="*/ 187 w 514"/>
                <a:gd name="T59" fmla="*/ 29 h 52"/>
                <a:gd name="T60" fmla="*/ 195 w 514"/>
                <a:gd name="T61" fmla="*/ 31 h 52"/>
                <a:gd name="T62" fmla="*/ 203 w 514"/>
                <a:gd name="T63" fmla="*/ 32 h 52"/>
                <a:gd name="T64" fmla="*/ 211 w 514"/>
                <a:gd name="T65" fmla="*/ 34 h 52"/>
                <a:gd name="T66" fmla="*/ 220 w 514"/>
                <a:gd name="T67" fmla="*/ 35 h 52"/>
                <a:gd name="T68" fmla="*/ 229 w 514"/>
                <a:gd name="T69" fmla="*/ 37 h 52"/>
                <a:gd name="T70" fmla="*/ 238 w 514"/>
                <a:gd name="T71" fmla="*/ 38 h 52"/>
                <a:gd name="T72" fmla="*/ 247 w 514"/>
                <a:gd name="T73" fmla="*/ 39 h 52"/>
                <a:gd name="T74" fmla="*/ 257 w 514"/>
                <a:gd name="T75" fmla="*/ 41 h 52"/>
                <a:gd name="T76" fmla="*/ 277 w 514"/>
                <a:gd name="T77" fmla="*/ 43 h 52"/>
                <a:gd name="T78" fmla="*/ 287 w 514"/>
                <a:gd name="T79" fmla="*/ 44 h 52"/>
                <a:gd name="T80" fmla="*/ 297 w 514"/>
                <a:gd name="T81" fmla="*/ 45 h 52"/>
                <a:gd name="T82" fmla="*/ 308 w 514"/>
                <a:gd name="T83" fmla="*/ 46 h 52"/>
                <a:gd name="T84" fmla="*/ 319 w 514"/>
                <a:gd name="T85" fmla="*/ 46 h 52"/>
                <a:gd name="T86" fmla="*/ 330 w 514"/>
                <a:gd name="T87" fmla="*/ 47 h 52"/>
                <a:gd name="T88" fmla="*/ 342 w 514"/>
                <a:gd name="T89" fmla="*/ 47 h 52"/>
                <a:gd name="T90" fmla="*/ 353 w 514"/>
                <a:gd name="T91" fmla="*/ 48 h 52"/>
                <a:gd name="T92" fmla="*/ 365 w 514"/>
                <a:gd name="T93" fmla="*/ 49 h 52"/>
                <a:gd name="T94" fmla="*/ 377 w 514"/>
                <a:gd name="T95" fmla="*/ 49 h 52"/>
                <a:gd name="T96" fmla="*/ 388 w 514"/>
                <a:gd name="T97" fmla="*/ 49 h 52"/>
                <a:gd name="T98" fmla="*/ 400 w 514"/>
                <a:gd name="T99" fmla="*/ 49 h 52"/>
                <a:gd name="T100" fmla="*/ 413 w 514"/>
                <a:gd name="T101" fmla="*/ 50 h 52"/>
                <a:gd name="T102" fmla="*/ 425 w 514"/>
                <a:gd name="T103" fmla="*/ 50 h 52"/>
                <a:gd name="T104" fmla="*/ 438 w 514"/>
                <a:gd name="T105" fmla="*/ 50 h 52"/>
                <a:gd name="T106" fmla="*/ 450 w 514"/>
                <a:gd name="T107" fmla="*/ 50 h 52"/>
                <a:gd name="T108" fmla="*/ 463 w 514"/>
                <a:gd name="T109" fmla="*/ 50 h 52"/>
                <a:gd name="T110" fmla="*/ 475 w 514"/>
                <a:gd name="T111" fmla="*/ 51 h 52"/>
                <a:gd name="T112" fmla="*/ 488 w 514"/>
                <a:gd name="T113" fmla="*/ 51 h 52"/>
                <a:gd name="T114" fmla="*/ 513 w 514"/>
                <a:gd name="T115" fmla="*/ 51 h 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14"/>
                <a:gd name="T175" fmla="*/ 0 h 52"/>
                <a:gd name="T176" fmla="*/ 514 w 514"/>
                <a:gd name="T177" fmla="*/ 52 h 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14" h="52">
                  <a:moveTo>
                    <a:pt x="0" y="0"/>
                  </a:moveTo>
                  <a:lnTo>
                    <a:pt x="5" y="0"/>
                  </a:lnTo>
                  <a:lnTo>
                    <a:pt x="10" y="1"/>
                  </a:lnTo>
                  <a:lnTo>
                    <a:pt x="16" y="1"/>
                  </a:lnTo>
                  <a:lnTo>
                    <a:pt x="21" y="1"/>
                  </a:lnTo>
                  <a:lnTo>
                    <a:pt x="26" y="2"/>
                  </a:lnTo>
                  <a:lnTo>
                    <a:pt x="32" y="3"/>
                  </a:lnTo>
                  <a:lnTo>
                    <a:pt x="37" y="3"/>
                  </a:lnTo>
                  <a:lnTo>
                    <a:pt x="42" y="4"/>
                  </a:lnTo>
                  <a:lnTo>
                    <a:pt x="48" y="4"/>
                  </a:lnTo>
                  <a:lnTo>
                    <a:pt x="54" y="5"/>
                  </a:lnTo>
                  <a:lnTo>
                    <a:pt x="60" y="6"/>
                  </a:lnTo>
                  <a:lnTo>
                    <a:pt x="65" y="6"/>
                  </a:lnTo>
                  <a:lnTo>
                    <a:pt x="71" y="7"/>
                  </a:lnTo>
                  <a:lnTo>
                    <a:pt x="77" y="8"/>
                  </a:lnTo>
                  <a:lnTo>
                    <a:pt x="83" y="9"/>
                  </a:lnTo>
                  <a:lnTo>
                    <a:pt x="89" y="10"/>
                  </a:lnTo>
                  <a:lnTo>
                    <a:pt x="95" y="11"/>
                  </a:lnTo>
                  <a:lnTo>
                    <a:pt x="101" y="12"/>
                  </a:lnTo>
                  <a:lnTo>
                    <a:pt x="114" y="14"/>
                  </a:lnTo>
                  <a:lnTo>
                    <a:pt x="121" y="16"/>
                  </a:lnTo>
                  <a:lnTo>
                    <a:pt x="128" y="17"/>
                  </a:lnTo>
                  <a:lnTo>
                    <a:pt x="135" y="18"/>
                  </a:lnTo>
                  <a:lnTo>
                    <a:pt x="141" y="19"/>
                  </a:lnTo>
                  <a:lnTo>
                    <a:pt x="149" y="21"/>
                  </a:lnTo>
                  <a:lnTo>
                    <a:pt x="156" y="23"/>
                  </a:lnTo>
                  <a:lnTo>
                    <a:pt x="163" y="24"/>
                  </a:lnTo>
                  <a:lnTo>
                    <a:pt x="171" y="26"/>
                  </a:lnTo>
                  <a:lnTo>
                    <a:pt x="179" y="27"/>
                  </a:lnTo>
                  <a:lnTo>
                    <a:pt x="187" y="29"/>
                  </a:lnTo>
                  <a:lnTo>
                    <a:pt x="195" y="31"/>
                  </a:lnTo>
                  <a:lnTo>
                    <a:pt x="203" y="32"/>
                  </a:lnTo>
                  <a:lnTo>
                    <a:pt x="211" y="34"/>
                  </a:lnTo>
                  <a:lnTo>
                    <a:pt x="220" y="35"/>
                  </a:lnTo>
                  <a:lnTo>
                    <a:pt x="229" y="37"/>
                  </a:lnTo>
                  <a:lnTo>
                    <a:pt x="238" y="38"/>
                  </a:lnTo>
                  <a:lnTo>
                    <a:pt x="247" y="39"/>
                  </a:lnTo>
                  <a:lnTo>
                    <a:pt x="257" y="41"/>
                  </a:lnTo>
                  <a:lnTo>
                    <a:pt x="277" y="43"/>
                  </a:lnTo>
                  <a:lnTo>
                    <a:pt x="287" y="44"/>
                  </a:lnTo>
                  <a:lnTo>
                    <a:pt x="297" y="45"/>
                  </a:lnTo>
                  <a:lnTo>
                    <a:pt x="308" y="46"/>
                  </a:lnTo>
                  <a:lnTo>
                    <a:pt x="319" y="46"/>
                  </a:lnTo>
                  <a:lnTo>
                    <a:pt x="330" y="47"/>
                  </a:lnTo>
                  <a:lnTo>
                    <a:pt x="342" y="47"/>
                  </a:lnTo>
                  <a:lnTo>
                    <a:pt x="353" y="48"/>
                  </a:lnTo>
                  <a:lnTo>
                    <a:pt x="365" y="49"/>
                  </a:lnTo>
                  <a:lnTo>
                    <a:pt x="377" y="49"/>
                  </a:lnTo>
                  <a:lnTo>
                    <a:pt x="388" y="49"/>
                  </a:lnTo>
                  <a:lnTo>
                    <a:pt x="400" y="49"/>
                  </a:lnTo>
                  <a:lnTo>
                    <a:pt x="413" y="50"/>
                  </a:lnTo>
                  <a:lnTo>
                    <a:pt x="425" y="50"/>
                  </a:lnTo>
                  <a:lnTo>
                    <a:pt x="438" y="50"/>
                  </a:lnTo>
                  <a:lnTo>
                    <a:pt x="450" y="50"/>
                  </a:lnTo>
                  <a:lnTo>
                    <a:pt x="463" y="50"/>
                  </a:lnTo>
                  <a:lnTo>
                    <a:pt x="475" y="51"/>
                  </a:lnTo>
                  <a:lnTo>
                    <a:pt x="488" y="51"/>
                  </a:lnTo>
                  <a:lnTo>
                    <a:pt x="513" y="51"/>
                  </a:lnTo>
                </a:path>
              </a:pathLst>
            </a:custGeom>
            <a:noFill/>
            <a:ln w="12700" cap="rnd" cmpd="sng">
              <a:solidFill>
                <a:srgbClr val="663300"/>
              </a:solidFill>
              <a:prstDash val="solid"/>
              <a:round/>
              <a:headEnd type="none" w="sm" len="sm"/>
              <a:tailEnd type="none" w="sm" len="sm"/>
            </a:ln>
          </p:spPr>
          <p:txBody>
            <a:bodyPr/>
            <a:lstStyle/>
            <a:p>
              <a:endParaRPr lang="en-US" sz="1200">
                <a:solidFill>
                  <a:srgbClr val="000000"/>
                </a:solidFill>
                <a:latin typeface="Arial"/>
              </a:endParaRPr>
            </a:p>
          </p:txBody>
        </p:sp>
        <p:sp>
          <p:nvSpPr>
            <p:cNvPr id="352" name="Freeform 278"/>
            <p:cNvSpPr>
              <a:spLocks noChangeAspect="1"/>
            </p:cNvSpPr>
            <p:nvPr/>
          </p:nvSpPr>
          <p:spPr bwMode="auto">
            <a:xfrm>
              <a:off x="2299" y="3285"/>
              <a:ext cx="402" cy="365"/>
            </a:xfrm>
            <a:custGeom>
              <a:avLst/>
              <a:gdLst>
                <a:gd name="T0" fmla="*/ 394 w 402"/>
                <a:gd name="T1" fmla="*/ 3 h 365"/>
                <a:gd name="T2" fmla="*/ 383 w 402"/>
                <a:gd name="T3" fmla="*/ 9 h 365"/>
                <a:gd name="T4" fmla="*/ 371 w 402"/>
                <a:gd name="T5" fmla="*/ 15 h 365"/>
                <a:gd name="T6" fmla="*/ 360 w 402"/>
                <a:gd name="T7" fmla="*/ 20 h 365"/>
                <a:gd name="T8" fmla="*/ 350 w 402"/>
                <a:gd name="T9" fmla="*/ 26 h 365"/>
                <a:gd name="T10" fmla="*/ 339 w 402"/>
                <a:gd name="T11" fmla="*/ 33 h 365"/>
                <a:gd name="T12" fmla="*/ 328 w 402"/>
                <a:gd name="T13" fmla="*/ 38 h 365"/>
                <a:gd name="T14" fmla="*/ 319 w 402"/>
                <a:gd name="T15" fmla="*/ 44 h 365"/>
                <a:gd name="T16" fmla="*/ 310 w 402"/>
                <a:gd name="T17" fmla="*/ 51 h 365"/>
                <a:gd name="T18" fmla="*/ 297 w 402"/>
                <a:gd name="T19" fmla="*/ 60 h 365"/>
                <a:gd name="T20" fmla="*/ 290 w 402"/>
                <a:gd name="T21" fmla="*/ 67 h 365"/>
                <a:gd name="T22" fmla="*/ 284 w 402"/>
                <a:gd name="T23" fmla="*/ 73 h 365"/>
                <a:gd name="T24" fmla="*/ 277 w 402"/>
                <a:gd name="T25" fmla="*/ 81 h 365"/>
                <a:gd name="T26" fmla="*/ 271 w 402"/>
                <a:gd name="T27" fmla="*/ 87 h 365"/>
                <a:gd name="T28" fmla="*/ 265 w 402"/>
                <a:gd name="T29" fmla="*/ 94 h 365"/>
                <a:gd name="T30" fmla="*/ 260 w 402"/>
                <a:gd name="T31" fmla="*/ 101 h 365"/>
                <a:gd name="T32" fmla="*/ 255 w 402"/>
                <a:gd name="T33" fmla="*/ 109 h 365"/>
                <a:gd name="T34" fmla="*/ 250 w 402"/>
                <a:gd name="T35" fmla="*/ 116 h 365"/>
                <a:gd name="T36" fmla="*/ 244 w 402"/>
                <a:gd name="T37" fmla="*/ 123 h 365"/>
                <a:gd name="T38" fmla="*/ 235 w 402"/>
                <a:gd name="T39" fmla="*/ 134 h 365"/>
                <a:gd name="T40" fmla="*/ 229 w 402"/>
                <a:gd name="T41" fmla="*/ 142 h 365"/>
                <a:gd name="T42" fmla="*/ 222 w 402"/>
                <a:gd name="T43" fmla="*/ 149 h 365"/>
                <a:gd name="T44" fmla="*/ 215 w 402"/>
                <a:gd name="T45" fmla="*/ 157 h 365"/>
                <a:gd name="T46" fmla="*/ 207 w 402"/>
                <a:gd name="T47" fmla="*/ 164 h 365"/>
                <a:gd name="T48" fmla="*/ 199 w 402"/>
                <a:gd name="T49" fmla="*/ 172 h 365"/>
                <a:gd name="T50" fmla="*/ 192 w 402"/>
                <a:gd name="T51" fmla="*/ 179 h 365"/>
                <a:gd name="T52" fmla="*/ 183 w 402"/>
                <a:gd name="T53" fmla="*/ 186 h 365"/>
                <a:gd name="T54" fmla="*/ 175 w 402"/>
                <a:gd name="T55" fmla="*/ 192 h 365"/>
                <a:gd name="T56" fmla="*/ 161 w 402"/>
                <a:gd name="T57" fmla="*/ 202 h 365"/>
                <a:gd name="T58" fmla="*/ 152 w 402"/>
                <a:gd name="T59" fmla="*/ 208 h 365"/>
                <a:gd name="T60" fmla="*/ 143 w 402"/>
                <a:gd name="T61" fmla="*/ 214 h 365"/>
                <a:gd name="T62" fmla="*/ 134 w 402"/>
                <a:gd name="T63" fmla="*/ 219 h 365"/>
                <a:gd name="T64" fmla="*/ 125 w 402"/>
                <a:gd name="T65" fmla="*/ 225 h 365"/>
                <a:gd name="T66" fmla="*/ 115 w 402"/>
                <a:gd name="T67" fmla="*/ 231 h 365"/>
                <a:gd name="T68" fmla="*/ 106 w 402"/>
                <a:gd name="T69" fmla="*/ 237 h 365"/>
                <a:gd name="T70" fmla="*/ 97 w 402"/>
                <a:gd name="T71" fmla="*/ 243 h 365"/>
                <a:gd name="T72" fmla="*/ 88 w 402"/>
                <a:gd name="T73" fmla="*/ 249 h 365"/>
                <a:gd name="T74" fmla="*/ 79 w 402"/>
                <a:gd name="T75" fmla="*/ 256 h 365"/>
                <a:gd name="T76" fmla="*/ 67 w 402"/>
                <a:gd name="T77" fmla="*/ 268 h 365"/>
                <a:gd name="T78" fmla="*/ 59 w 402"/>
                <a:gd name="T79" fmla="*/ 276 h 365"/>
                <a:gd name="T80" fmla="*/ 50 w 402"/>
                <a:gd name="T81" fmla="*/ 286 h 365"/>
                <a:gd name="T82" fmla="*/ 44 w 402"/>
                <a:gd name="T83" fmla="*/ 295 h 365"/>
                <a:gd name="T84" fmla="*/ 36 w 402"/>
                <a:gd name="T85" fmla="*/ 305 h 365"/>
                <a:gd name="T86" fmla="*/ 29 w 402"/>
                <a:gd name="T87" fmla="*/ 315 h 365"/>
                <a:gd name="T88" fmla="*/ 23 w 402"/>
                <a:gd name="T89" fmla="*/ 325 h 365"/>
                <a:gd name="T90" fmla="*/ 16 w 402"/>
                <a:gd name="T91" fmla="*/ 336 h 365"/>
                <a:gd name="T92" fmla="*/ 10 w 402"/>
                <a:gd name="T93" fmla="*/ 347 h 365"/>
                <a:gd name="T94" fmla="*/ 0 w 402"/>
                <a:gd name="T95" fmla="*/ 364 h 36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02"/>
                <a:gd name="T145" fmla="*/ 0 h 365"/>
                <a:gd name="T146" fmla="*/ 402 w 402"/>
                <a:gd name="T147" fmla="*/ 365 h 36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02" h="365">
                  <a:moveTo>
                    <a:pt x="401" y="0"/>
                  </a:moveTo>
                  <a:lnTo>
                    <a:pt x="394" y="3"/>
                  </a:lnTo>
                  <a:lnTo>
                    <a:pt x="389" y="5"/>
                  </a:lnTo>
                  <a:lnTo>
                    <a:pt x="383" y="9"/>
                  </a:lnTo>
                  <a:lnTo>
                    <a:pt x="377" y="11"/>
                  </a:lnTo>
                  <a:lnTo>
                    <a:pt x="371" y="15"/>
                  </a:lnTo>
                  <a:lnTo>
                    <a:pt x="366" y="17"/>
                  </a:lnTo>
                  <a:lnTo>
                    <a:pt x="360" y="20"/>
                  </a:lnTo>
                  <a:lnTo>
                    <a:pt x="355" y="23"/>
                  </a:lnTo>
                  <a:lnTo>
                    <a:pt x="350" y="26"/>
                  </a:lnTo>
                  <a:lnTo>
                    <a:pt x="344" y="29"/>
                  </a:lnTo>
                  <a:lnTo>
                    <a:pt x="339" y="33"/>
                  </a:lnTo>
                  <a:lnTo>
                    <a:pt x="334" y="35"/>
                  </a:lnTo>
                  <a:lnTo>
                    <a:pt x="328" y="38"/>
                  </a:lnTo>
                  <a:lnTo>
                    <a:pt x="324" y="41"/>
                  </a:lnTo>
                  <a:lnTo>
                    <a:pt x="319" y="44"/>
                  </a:lnTo>
                  <a:lnTo>
                    <a:pt x="314" y="48"/>
                  </a:lnTo>
                  <a:lnTo>
                    <a:pt x="310" y="51"/>
                  </a:lnTo>
                  <a:lnTo>
                    <a:pt x="305" y="54"/>
                  </a:lnTo>
                  <a:lnTo>
                    <a:pt x="297" y="60"/>
                  </a:lnTo>
                  <a:lnTo>
                    <a:pt x="294" y="64"/>
                  </a:lnTo>
                  <a:lnTo>
                    <a:pt x="290" y="67"/>
                  </a:lnTo>
                  <a:lnTo>
                    <a:pt x="286" y="70"/>
                  </a:lnTo>
                  <a:lnTo>
                    <a:pt x="284" y="73"/>
                  </a:lnTo>
                  <a:lnTo>
                    <a:pt x="280" y="77"/>
                  </a:lnTo>
                  <a:lnTo>
                    <a:pt x="277" y="81"/>
                  </a:lnTo>
                  <a:lnTo>
                    <a:pt x="274" y="84"/>
                  </a:lnTo>
                  <a:lnTo>
                    <a:pt x="271" y="87"/>
                  </a:lnTo>
                  <a:lnTo>
                    <a:pt x="269" y="91"/>
                  </a:lnTo>
                  <a:lnTo>
                    <a:pt x="265" y="94"/>
                  </a:lnTo>
                  <a:lnTo>
                    <a:pt x="263" y="98"/>
                  </a:lnTo>
                  <a:lnTo>
                    <a:pt x="260" y="101"/>
                  </a:lnTo>
                  <a:lnTo>
                    <a:pt x="258" y="105"/>
                  </a:lnTo>
                  <a:lnTo>
                    <a:pt x="255" y="109"/>
                  </a:lnTo>
                  <a:lnTo>
                    <a:pt x="252" y="112"/>
                  </a:lnTo>
                  <a:lnTo>
                    <a:pt x="250" y="116"/>
                  </a:lnTo>
                  <a:lnTo>
                    <a:pt x="247" y="120"/>
                  </a:lnTo>
                  <a:lnTo>
                    <a:pt x="244" y="123"/>
                  </a:lnTo>
                  <a:lnTo>
                    <a:pt x="238" y="130"/>
                  </a:lnTo>
                  <a:lnTo>
                    <a:pt x="235" y="134"/>
                  </a:lnTo>
                  <a:lnTo>
                    <a:pt x="232" y="138"/>
                  </a:lnTo>
                  <a:lnTo>
                    <a:pt x="229" y="142"/>
                  </a:lnTo>
                  <a:lnTo>
                    <a:pt x="225" y="145"/>
                  </a:lnTo>
                  <a:lnTo>
                    <a:pt x="222" y="149"/>
                  </a:lnTo>
                  <a:lnTo>
                    <a:pt x="218" y="153"/>
                  </a:lnTo>
                  <a:lnTo>
                    <a:pt x="215" y="157"/>
                  </a:lnTo>
                  <a:lnTo>
                    <a:pt x="211" y="161"/>
                  </a:lnTo>
                  <a:lnTo>
                    <a:pt x="207" y="164"/>
                  </a:lnTo>
                  <a:lnTo>
                    <a:pt x="203" y="168"/>
                  </a:lnTo>
                  <a:lnTo>
                    <a:pt x="199" y="172"/>
                  </a:lnTo>
                  <a:lnTo>
                    <a:pt x="196" y="175"/>
                  </a:lnTo>
                  <a:lnTo>
                    <a:pt x="192" y="179"/>
                  </a:lnTo>
                  <a:lnTo>
                    <a:pt x="188" y="182"/>
                  </a:lnTo>
                  <a:lnTo>
                    <a:pt x="183" y="186"/>
                  </a:lnTo>
                  <a:lnTo>
                    <a:pt x="179" y="189"/>
                  </a:lnTo>
                  <a:lnTo>
                    <a:pt x="175" y="192"/>
                  </a:lnTo>
                  <a:lnTo>
                    <a:pt x="170" y="196"/>
                  </a:lnTo>
                  <a:lnTo>
                    <a:pt x="161" y="202"/>
                  </a:lnTo>
                  <a:lnTo>
                    <a:pt x="157" y="206"/>
                  </a:lnTo>
                  <a:lnTo>
                    <a:pt x="152" y="208"/>
                  </a:lnTo>
                  <a:lnTo>
                    <a:pt x="148" y="211"/>
                  </a:lnTo>
                  <a:lnTo>
                    <a:pt x="143" y="214"/>
                  </a:lnTo>
                  <a:lnTo>
                    <a:pt x="139" y="217"/>
                  </a:lnTo>
                  <a:lnTo>
                    <a:pt x="134" y="219"/>
                  </a:lnTo>
                  <a:lnTo>
                    <a:pt x="129" y="222"/>
                  </a:lnTo>
                  <a:lnTo>
                    <a:pt x="125" y="225"/>
                  </a:lnTo>
                  <a:lnTo>
                    <a:pt x="120" y="228"/>
                  </a:lnTo>
                  <a:lnTo>
                    <a:pt x="115" y="231"/>
                  </a:lnTo>
                  <a:lnTo>
                    <a:pt x="110" y="234"/>
                  </a:lnTo>
                  <a:lnTo>
                    <a:pt x="106" y="237"/>
                  </a:lnTo>
                  <a:lnTo>
                    <a:pt x="101" y="240"/>
                  </a:lnTo>
                  <a:lnTo>
                    <a:pt x="97" y="243"/>
                  </a:lnTo>
                  <a:lnTo>
                    <a:pt x="92" y="246"/>
                  </a:lnTo>
                  <a:lnTo>
                    <a:pt x="88" y="249"/>
                  </a:lnTo>
                  <a:lnTo>
                    <a:pt x="83" y="253"/>
                  </a:lnTo>
                  <a:lnTo>
                    <a:pt x="79" y="256"/>
                  </a:lnTo>
                  <a:lnTo>
                    <a:pt x="70" y="264"/>
                  </a:lnTo>
                  <a:lnTo>
                    <a:pt x="67" y="268"/>
                  </a:lnTo>
                  <a:lnTo>
                    <a:pt x="62" y="272"/>
                  </a:lnTo>
                  <a:lnTo>
                    <a:pt x="59" y="276"/>
                  </a:lnTo>
                  <a:lnTo>
                    <a:pt x="55" y="281"/>
                  </a:lnTo>
                  <a:lnTo>
                    <a:pt x="50" y="286"/>
                  </a:lnTo>
                  <a:lnTo>
                    <a:pt x="47" y="290"/>
                  </a:lnTo>
                  <a:lnTo>
                    <a:pt x="44" y="295"/>
                  </a:lnTo>
                  <a:lnTo>
                    <a:pt x="40" y="299"/>
                  </a:lnTo>
                  <a:lnTo>
                    <a:pt x="36" y="305"/>
                  </a:lnTo>
                  <a:lnTo>
                    <a:pt x="33" y="309"/>
                  </a:lnTo>
                  <a:lnTo>
                    <a:pt x="29" y="315"/>
                  </a:lnTo>
                  <a:lnTo>
                    <a:pt x="26" y="320"/>
                  </a:lnTo>
                  <a:lnTo>
                    <a:pt x="23" y="325"/>
                  </a:lnTo>
                  <a:lnTo>
                    <a:pt x="19" y="330"/>
                  </a:lnTo>
                  <a:lnTo>
                    <a:pt x="16" y="336"/>
                  </a:lnTo>
                  <a:lnTo>
                    <a:pt x="12" y="341"/>
                  </a:lnTo>
                  <a:lnTo>
                    <a:pt x="10" y="347"/>
                  </a:lnTo>
                  <a:lnTo>
                    <a:pt x="6" y="352"/>
                  </a:lnTo>
                  <a:lnTo>
                    <a:pt x="0" y="364"/>
                  </a:lnTo>
                </a:path>
              </a:pathLst>
            </a:custGeom>
            <a:noFill/>
            <a:ln w="12700" cap="rnd" cmpd="sng">
              <a:solidFill>
                <a:srgbClr val="663300"/>
              </a:solidFill>
              <a:prstDash val="solid"/>
              <a:round/>
              <a:headEnd type="none" w="med" len="med"/>
              <a:tailEnd type="none" w="sm" len="sm"/>
            </a:ln>
          </p:spPr>
          <p:txBody>
            <a:bodyPr/>
            <a:lstStyle/>
            <a:p>
              <a:endParaRPr lang="en-US" sz="1200">
                <a:solidFill>
                  <a:srgbClr val="000000"/>
                </a:solidFill>
                <a:latin typeface="Arial"/>
              </a:endParaRPr>
            </a:p>
          </p:txBody>
        </p:sp>
        <p:sp>
          <p:nvSpPr>
            <p:cNvPr id="353" name="Freeform 279"/>
            <p:cNvSpPr>
              <a:spLocks noChangeAspect="1"/>
            </p:cNvSpPr>
            <p:nvPr/>
          </p:nvSpPr>
          <p:spPr bwMode="auto">
            <a:xfrm>
              <a:off x="2896" y="3417"/>
              <a:ext cx="340" cy="169"/>
            </a:xfrm>
            <a:custGeom>
              <a:avLst/>
              <a:gdLst>
                <a:gd name="T0" fmla="*/ 0 w 340"/>
                <a:gd name="T1" fmla="*/ 0 h 169"/>
                <a:gd name="T2" fmla="*/ 3 w 340"/>
                <a:gd name="T3" fmla="*/ 3 h 169"/>
                <a:gd name="T4" fmla="*/ 7 w 340"/>
                <a:gd name="T5" fmla="*/ 5 h 169"/>
                <a:gd name="T6" fmla="*/ 11 w 340"/>
                <a:gd name="T7" fmla="*/ 8 h 169"/>
                <a:gd name="T8" fmla="*/ 15 w 340"/>
                <a:gd name="T9" fmla="*/ 11 h 169"/>
                <a:gd name="T10" fmla="*/ 18 w 340"/>
                <a:gd name="T11" fmla="*/ 14 h 169"/>
                <a:gd name="T12" fmla="*/ 23 w 340"/>
                <a:gd name="T13" fmla="*/ 16 h 169"/>
                <a:gd name="T14" fmla="*/ 26 w 340"/>
                <a:gd name="T15" fmla="*/ 19 h 169"/>
                <a:gd name="T16" fmla="*/ 31 w 340"/>
                <a:gd name="T17" fmla="*/ 22 h 169"/>
                <a:gd name="T18" fmla="*/ 35 w 340"/>
                <a:gd name="T19" fmla="*/ 24 h 169"/>
                <a:gd name="T20" fmla="*/ 39 w 340"/>
                <a:gd name="T21" fmla="*/ 27 h 169"/>
                <a:gd name="T22" fmla="*/ 44 w 340"/>
                <a:gd name="T23" fmla="*/ 29 h 169"/>
                <a:gd name="T24" fmla="*/ 48 w 340"/>
                <a:gd name="T25" fmla="*/ 31 h 169"/>
                <a:gd name="T26" fmla="*/ 53 w 340"/>
                <a:gd name="T27" fmla="*/ 33 h 169"/>
                <a:gd name="T28" fmla="*/ 58 w 340"/>
                <a:gd name="T29" fmla="*/ 35 h 169"/>
                <a:gd name="T30" fmla="*/ 63 w 340"/>
                <a:gd name="T31" fmla="*/ 36 h 169"/>
                <a:gd name="T32" fmla="*/ 68 w 340"/>
                <a:gd name="T33" fmla="*/ 38 h 169"/>
                <a:gd name="T34" fmla="*/ 73 w 340"/>
                <a:gd name="T35" fmla="*/ 39 h 169"/>
                <a:gd name="T36" fmla="*/ 79 w 340"/>
                <a:gd name="T37" fmla="*/ 40 h 169"/>
                <a:gd name="T38" fmla="*/ 91 w 340"/>
                <a:gd name="T39" fmla="*/ 42 h 169"/>
                <a:gd name="T40" fmla="*/ 97 w 340"/>
                <a:gd name="T41" fmla="*/ 43 h 169"/>
                <a:gd name="T42" fmla="*/ 104 w 340"/>
                <a:gd name="T43" fmla="*/ 43 h 169"/>
                <a:gd name="T44" fmla="*/ 110 w 340"/>
                <a:gd name="T45" fmla="*/ 43 h 169"/>
                <a:gd name="T46" fmla="*/ 117 w 340"/>
                <a:gd name="T47" fmla="*/ 43 h 169"/>
                <a:gd name="T48" fmla="*/ 124 w 340"/>
                <a:gd name="T49" fmla="*/ 43 h 169"/>
                <a:gd name="T50" fmla="*/ 132 w 340"/>
                <a:gd name="T51" fmla="*/ 43 h 169"/>
                <a:gd name="T52" fmla="*/ 139 w 340"/>
                <a:gd name="T53" fmla="*/ 43 h 169"/>
                <a:gd name="T54" fmla="*/ 146 w 340"/>
                <a:gd name="T55" fmla="*/ 43 h 169"/>
                <a:gd name="T56" fmla="*/ 153 w 340"/>
                <a:gd name="T57" fmla="*/ 43 h 169"/>
                <a:gd name="T58" fmla="*/ 161 w 340"/>
                <a:gd name="T59" fmla="*/ 43 h 169"/>
                <a:gd name="T60" fmla="*/ 169 w 340"/>
                <a:gd name="T61" fmla="*/ 43 h 169"/>
                <a:gd name="T62" fmla="*/ 176 w 340"/>
                <a:gd name="T63" fmla="*/ 43 h 169"/>
                <a:gd name="T64" fmla="*/ 183 w 340"/>
                <a:gd name="T65" fmla="*/ 43 h 169"/>
                <a:gd name="T66" fmla="*/ 191 w 340"/>
                <a:gd name="T67" fmla="*/ 44 h 169"/>
                <a:gd name="T68" fmla="*/ 198 w 340"/>
                <a:gd name="T69" fmla="*/ 45 h 169"/>
                <a:gd name="T70" fmla="*/ 205 w 340"/>
                <a:gd name="T71" fmla="*/ 46 h 169"/>
                <a:gd name="T72" fmla="*/ 212 w 340"/>
                <a:gd name="T73" fmla="*/ 48 h 169"/>
                <a:gd name="T74" fmla="*/ 219 w 340"/>
                <a:gd name="T75" fmla="*/ 49 h 169"/>
                <a:gd name="T76" fmla="*/ 233 w 340"/>
                <a:gd name="T77" fmla="*/ 54 h 169"/>
                <a:gd name="T78" fmla="*/ 239 w 340"/>
                <a:gd name="T79" fmla="*/ 57 h 169"/>
                <a:gd name="T80" fmla="*/ 246 w 340"/>
                <a:gd name="T81" fmla="*/ 60 h 169"/>
                <a:gd name="T82" fmla="*/ 252 w 340"/>
                <a:gd name="T83" fmla="*/ 64 h 169"/>
                <a:gd name="T84" fmla="*/ 258 w 340"/>
                <a:gd name="T85" fmla="*/ 68 h 169"/>
                <a:gd name="T86" fmla="*/ 264 w 340"/>
                <a:gd name="T87" fmla="*/ 72 h 169"/>
                <a:gd name="T88" fmla="*/ 269 w 340"/>
                <a:gd name="T89" fmla="*/ 77 h 169"/>
                <a:gd name="T90" fmla="*/ 275 w 340"/>
                <a:gd name="T91" fmla="*/ 83 h 169"/>
                <a:gd name="T92" fmla="*/ 280 w 340"/>
                <a:gd name="T93" fmla="*/ 88 h 169"/>
                <a:gd name="T94" fmla="*/ 285 w 340"/>
                <a:gd name="T95" fmla="*/ 93 h 169"/>
                <a:gd name="T96" fmla="*/ 290 w 340"/>
                <a:gd name="T97" fmla="*/ 100 h 169"/>
                <a:gd name="T98" fmla="*/ 296 w 340"/>
                <a:gd name="T99" fmla="*/ 106 h 169"/>
                <a:gd name="T100" fmla="*/ 301 w 340"/>
                <a:gd name="T101" fmla="*/ 112 h 169"/>
                <a:gd name="T102" fmla="*/ 305 w 340"/>
                <a:gd name="T103" fmla="*/ 119 h 169"/>
                <a:gd name="T104" fmla="*/ 310 w 340"/>
                <a:gd name="T105" fmla="*/ 126 h 169"/>
                <a:gd name="T106" fmla="*/ 315 w 340"/>
                <a:gd name="T107" fmla="*/ 132 h 169"/>
                <a:gd name="T108" fmla="*/ 320 w 340"/>
                <a:gd name="T109" fmla="*/ 139 h 169"/>
                <a:gd name="T110" fmla="*/ 324 w 340"/>
                <a:gd name="T111" fmla="*/ 146 h 169"/>
                <a:gd name="T112" fmla="*/ 329 w 340"/>
                <a:gd name="T113" fmla="*/ 153 h 169"/>
                <a:gd name="T114" fmla="*/ 339 w 340"/>
                <a:gd name="T115" fmla="*/ 168 h 16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40"/>
                <a:gd name="T175" fmla="*/ 0 h 169"/>
                <a:gd name="T176" fmla="*/ 340 w 340"/>
                <a:gd name="T177" fmla="*/ 169 h 16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40" h="169">
                  <a:moveTo>
                    <a:pt x="0" y="0"/>
                  </a:moveTo>
                  <a:lnTo>
                    <a:pt x="3" y="3"/>
                  </a:lnTo>
                  <a:lnTo>
                    <a:pt x="7" y="5"/>
                  </a:lnTo>
                  <a:lnTo>
                    <a:pt x="11" y="8"/>
                  </a:lnTo>
                  <a:lnTo>
                    <a:pt x="15" y="11"/>
                  </a:lnTo>
                  <a:lnTo>
                    <a:pt x="18" y="14"/>
                  </a:lnTo>
                  <a:lnTo>
                    <a:pt x="23" y="16"/>
                  </a:lnTo>
                  <a:lnTo>
                    <a:pt x="26" y="19"/>
                  </a:lnTo>
                  <a:lnTo>
                    <a:pt x="31" y="22"/>
                  </a:lnTo>
                  <a:lnTo>
                    <a:pt x="35" y="24"/>
                  </a:lnTo>
                  <a:lnTo>
                    <a:pt x="39" y="27"/>
                  </a:lnTo>
                  <a:lnTo>
                    <a:pt x="44" y="29"/>
                  </a:lnTo>
                  <a:lnTo>
                    <a:pt x="48" y="31"/>
                  </a:lnTo>
                  <a:lnTo>
                    <a:pt x="53" y="33"/>
                  </a:lnTo>
                  <a:lnTo>
                    <a:pt x="58" y="35"/>
                  </a:lnTo>
                  <a:lnTo>
                    <a:pt x="63" y="36"/>
                  </a:lnTo>
                  <a:lnTo>
                    <a:pt x="68" y="38"/>
                  </a:lnTo>
                  <a:lnTo>
                    <a:pt x="73" y="39"/>
                  </a:lnTo>
                  <a:lnTo>
                    <a:pt x="79" y="40"/>
                  </a:lnTo>
                  <a:lnTo>
                    <a:pt x="91" y="42"/>
                  </a:lnTo>
                  <a:lnTo>
                    <a:pt x="97" y="43"/>
                  </a:lnTo>
                  <a:lnTo>
                    <a:pt x="104" y="43"/>
                  </a:lnTo>
                  <a:lnTo>
                    <a:pt x="110" y="43"/>
                  </a:lnTo>
                  <a:lnTo>
                    <a:pt x="117" y="43"/>
                  </a:lnTo>
                  <a:lnTo>
                    <a:pt x="124" y="43"/>
                  </a:lnTo>
                  <a:lnTo>
                    <a:pt x="132" y="43"/>
                  </a:lnTo>
                  <a:lnTo>
                    <a:pt x="139" y="43"/>
                  </a:lnTo>
                  <a:lnTo>
                    <a:pt x="146" y="43"/>
                  </a:lnTo>
                  <a:lnTo>
                    <a:pt x="153" y="43"/>
                  </a:lnTo>
                  <a:lnTo>
                    <a:pt x="161" y="43"/>
                  </a:lnTo>
                  <a:lnTo>
                    <a:pt x="169" y="43"/>
                  </a:lnTo>
                  <a:lnTo>
                    <a:pt x="176" y="43"/>
                  </a:lnTo>
                  <a:lnTo>
                    <a:pt x="183" y="43"/>
                  </a:lnTo>
                  <a:lnTo>
                    <a:pt x="191" y="44"/>
                  </a:lnTo>
                  <a:lnTo>
                    <a:pt x="198" y="45"/>
                  </a:lnTo>
                  <a:lnTo>
                    <a:pt x="205" y="46"/>
                  </a:lnTo>
                  <a:lnTo>
                    <a:pt x="212" y="48"/>
                  </a:lnTo>
                  <a:lnTo>
                    <a:pt x="219" y="49"/>
                  </a:lnTo>
                  <a:lnTo>
                    <a:pt x="233" y="54"/>
                  </a:lnTo>
                  <a:lnTo>
                    <a:pt x="239" y="57"/>
                  </a:lnTo>
                  <a:lnTo>
                    <a:pt x="246" y="60"/>
                  </a:lnTo>
                  <a:lnTo>
                    <a:pt x="252" y="64"/>
                  </a:lnTo>
                  <a:lnTo>
                    <a:pt x="258" y="68"/>
                  </a:lnTo>
                  <a:lnTo>
                    <a:pt x="264" y="72"/>
                  </a:lnTo>
                  <a:lnTo>
                    <a:pt x="269" y="77"/>
                  </a:lnTo>
                  <a:lnTo>
                    <a:pt x="275" y="83"/>
                  </a:lnTo>
                  <a:lnTo>
                    <a:pt x="280" y="88"/>
                  </a:lnTo>
                  <a:lnTo>
                    <a:pt x="285" y="93"/>
                  </a:lnTo>
                  <a:lnTo>
                    <a:pt x="290" y="100"/>
                  </a:lnTo>
                  <a:lnTo>
                    <a:pt x="296" y="106"/>
                  </a:lnTo>
                  <a:lnTo>
                    <a:pt x="301" y="112"/>
                  </a:lnTo>
                  <a:lnTo>
                    <a:pt x="305" y="119"/>
                  </a:lnTo>
                  <a:lnTo>
                    <a:pt x="310" y="126"/>
                  </a:lnTo>
                  <a:lnTo>
                    <a:pt x="315" y="132"/>
                  </a:lnTo>
                  <a:lnTo>
                    <a:pt x="320" y="139"/>
                  </a:lnTo>
                  <a:lnTo>
                    <a:pt x="324" y="146"/>
                  </a:lnTo>
                  <a:lnTo>
                    <a:pt x="329" y="153"/>
                  </a:lnTo>
                  <a:lnTo>
                    <a:pt x="339" y="168"/>
                  </a:lnTo>
                </a:path>
              </a:pathLst>
            </a:custGeom>
            <a:noFill/>
            <a:ln w="12700" cap="rnd" cmpd="sng">
              <a:solidFill>
                <a:srgbClr val="663300"/>
              </a:solidFill>
              <a:prstDash val="solid"/>
              <a:round/>
              <a:headEnd type="none" w="sm" len="sm"/>
              <a:tailEnd type="none" w="sm" len="sm"/>
            </a:ln>
          </p:spPr>
          <p:txBody>
            <a:bodyPr/>
            <a:lstStyle/>
            <a:p>
              <a:endParaRPr lang="en-US" sz="1200">
                <a:solidFill>
                  <a:srgbClr val="000000"/>
                </a:solidFill>
                <a:latin typeface="Arial"/>
              </a:endParaRPr>
            </a:p>
          </p:txBody>
        </p:sp>
        <p:sp>
          <p:nvSpPr>
            <p:cNvPr id="354" name="Line 280"/>
            <p:cNvSpPr>
              <a:spLocks noChangeAspect="1" noChangeShapeType="1"/>
            </p:cNvSpPr>
            <p:nvPr/>
          </p:nvSpPr>
          <p:spPr bwMode="auto">
            <a:xfrm flipH="1">
              <a:off x="2868" y="3691"/>
              <a:ext cx="44" cy="169"/>
            </a:xfrm>
            <a:prstGeom prst="line">
              <a:avLst/>
            </a:prstGeom>
            <a:noFill/>
            <a:ln w="12700">
              <a:solidFill>
                <a:srgbClr val="663300"/>
              </a:solidFill>
              <a:round/>
              <a:headEnd type="none" w="sm" len="sm"/>
              <a:tailEnd type="none" w="sm" len="sm"/>
            </a:ln>
          </p:spPr>
          <p:txBody>
            <a:bodyPr wrap="none" anchor="ctr"/>
            <a:lstStyle/>
            <a:p>
              <a:endParaRPr lang="en-US" sz="1200">
                <a:solidFill>
                  <a:srgbClr val="000000"/>
                </a:solidFill>
                <a:latin typeface="Arial"/>
              </a:endParaRPr>
            </a:p>
          </p:txBody>
        </p:sp>
        <p:sp>
          <p:nvSpPr>
            <p:cNvPr id="355" name="Line 281"/>
            <p:cNvSpPr>
              <a:spLocks noChangeAspect="1" noChangeShapeType="1"/>
            </p:cNvSpPr>
            <p:nvPr/>
          </p:nvSpPr>
          <p:spPr bwMode="auto">
            <a:xfrm>
              <a:off x="2946" y="3748"/>
              <a:ext cx="173" cy="64"/>
            </a:xfrm>
            <a:prstGeom prst="line">
              <a:avLst/>
            </a:prstGeom>
            <a:noFill/>
            <a:ln w="12700">
              <a:solidFill>
                <a:srgbClr val="663300"/>
              </a:solidFill>
              <a:round/>
              <a:headEnd type="none" w="sm" len="sm"/>
              <a:tailEnd type="none" w="sm" len="sm"/>
            </a:ln>
          </p:spPr>
          <p:txBody>
            <a:bodyPr wrap="none" anchor="ctr"/>
            <a:lstStyle/>
            <a:p>
              <a:endParaRPr lang="en-US" sz="1200">
                <a:solidFill>
                  <a:srgbClr val="000000"/>
                </a:solidFill>
                <a:latin typeface="Arial"/>
              </a:endParaRPr>
            </a:p>
          </p:txBody>
        </p:sp>
      </p:grpSp>
      <p:sp>
        <p:nvSpPr>
          <p:cNvPr id="2108" name="Line 133"/>
          <p:cNvSpPr>
            <a:spLocks noChangeAspect="1" noChangeShapeType="1"/>
          </p:cNvSpPr>
          <p:nvPr/>
        </p:nvSpPr>
        <p:spPr bwMode="auto">
          <a:xfrm rot="5400000" flipH="1" flipV="1">
            <a:off x="3873495" y="5109859"/>
            <a:ext cx="0" cy="273005"/>
          </a:xfrm>
          <a:prstGeom prst="line">
            <a:avLst/>
          </a:prstGeom>
          <a:noFill/>
          <a:ln w="28575">
            <a:solidFill>
              <a:srgbClr val="0070C0"/>
            </a:solidFill>
            <a:round/>
            <a:headEnd/>
            <a:tailEnd type="triangle" w="sm" len="med"/>
          </a:ln>
        </p:spPr>
        <p:txBody>
          <a:bodyPr wrap="none" anchor="ctr"/>
          <a:lstStyle/>
          <a:p>
            <a:endParaRPr lang="en-US" sz="1200">
              <a:solidFill>
                <a:srgbClr val="000000"/>
              </a:solidFill>
              <a:latin typeface="Arial"/>
            </a:endParaRPr>
          </a:p>
        </p:txBody>
      </p:sp>
      <p:sp>
        <p:nvSpPr>
          <p:cNvPr id="2110" name="Line 136"/>
          <p:cNvSpPr>
            <a:spLocks noChangeAspect="1" noChangeShapeType="1"/>
          </p:cNvSpPr>
          <p:nvPr/>
        </p:nvSpPr>
        <p:spPr bwMode="auto">
          <a:xfrm rot="5400000" flipH="1" flipV="1">
            <a:off x="3878780" y="4781805"/>
            <a:ext cx="0" cy="262434"/>
          </a:xfrm>
          <a:prstGeom prst="line">
            <a:avLst/>
          </a:prstGeom>
          <a:noFill/>
          <a:ln w="28575">
            <a:solidFill>
              <a:srgbClr val="0070C0"/>
            </a:solidFill>
            <a:round/>
            <a:headEnd/>
            <a:tailEnd type="triangle" w="sm" len="med"/>
          </a:ln>
        </p:spPr>
        <p:txBody>
          <a:bodyPr wrap="none" anchor="ctr"/>
          <a:lstStyle/>
          <a:p>
            <a:endParaRPr lang="en-US" sz="1200">
              <a:solidFill>
                <a:srgbClr val="000000"/>
              </a:solidFill>
              <a:latin typeface="Arial"/>
            </a:endParaRPr>
          </a:p>
        </p:txBody>
      </p:sp>
      <p:sp>
        <p:nvSpPr>
          <p:cNvPr id="2112" name="Line 138"/>
          <p:cNvSpPr>
            <a:spLocks noChangeAspect="1" noChangeShapeType="1"/>
          </p:cNvSpPr>
          <p:nvPr/>
        </p:nvSpPr>
        <p:spPr bwMode="auto">
          <a:xfrm rot="5400000" flipH="1" flipV="1">
            <a:off x="3876138" y="4645356"/>
            <a:ext cx="0" cy="267719"/>
          </a:xfrm>
          <a:prstGeom prst="line">
            <a:avLst/>
          </a:prstGeom>
          <a:noFill/>
          <a:ln w="28575">
            <a:solidFill>
              <a:srgbClr val="0070C0"/>
            </a:solidFill>
            <a:round/>
            <a:headEnd/>
            <a:tailEnd type="triangle" w="sm" len="med"/>
          </a:ln>
        </p:spPr>
        <p:txBody>
          <a:bodyPr wrap="none" anchor="ctr"/>
          <a:lstStyle/>
          <a:p>
            <a:endParaRPr lang="en-US" sz="1200">
              <a:solidFill>
                <a:srgbClr val="000000"/>
              </a:solidFill>
              <a:latin typeface="Arial"/>
            </a:endParaRPr>
          </a:p>
        </p:txBody>
      </p:sp>
      <p:sp>
        <p:nvSpPr>
          <p:cNvPr id="401" name="Text Box 285"/>
          <p:cNvSpPr txBox="1">
            <a:spLocks noChangeAspect="1" noChangeArrowheads="1"/>
          </p:cNvSpPr>
          <p:nvPr/>
        </p:nvSpPr>
        <p:spPr bwMode="auto">
          <a:xfrm>
            <a:off x="2514600" y="3941792"/>
            <a:ext cx="492443" cy="276999"/>
          </a:xfrm>
          <a:prstGeom prst="rect">
            <a:avLst/>
          </a:prstGeom>
          <a:noFill/>
          <a:ln w="9525">
            <a:noFill/>
            <a:miter lim="800000"/>
            <a:headEnd/>
            <a:tailEnd/>
          </a:ln>
        </p:spPr>
        <p:txBody>
          <a:bodyPr wrap="none">
            <a:spAutoFit/>
          </a:bodyPr>
          <a:lstStyle/>
          <a:p>
            <a:r>
              <a:rPr lang="en-US" sz="1200" dirty="0">
                <a:solidFill>
                  <a:srgbClr val="000000"/>
                </a:solidFill>
                <a:latin typeface="Gill Sans MT"/>
              </a:rPr>
              <a:t>Dust</a:t>
            </a:r>
          </a:p>
        </p:txBody>
      </p:sp>
      <p:sp>
        <p:nvSpPr>
          <p:cNvPr id="402" name="Freeform 401"/>
          <p:cNvSpPr/>
          <p:nvPr/>
        </p:nvSpPr>
        <p:spPr bwMode="auto">
          <a:xfrm rot="1353025">
            <a:off x="2273019" y="4301357"/>
            <a:ext cx="450768" cy="276999"/>
          </a:xfrm>
          <a:custGeom>
            <a:avLst/>
            <a:gdLst>
              <a:gd name="connsiteX0" fmla="*/ 93380 w 450768"/>
              <a:gd name="connsiteY0" fmla="*/ 493911 h 505175"/>
              <a:gd name="connsiteX1" fmla="*/ 180312 w 450768"/>
              <a:gd name="connsiteY1" fmla="*/ 493911 h 505175"/>
              <a:gd name="connsiteX2" fmla="*/ 196411 w 450768"/>
              <a:gd name="connsiteY2" fmla="*/ 490691 h 505175"/>
              <a:gd name="connsiteX3" fmla="*/ 225388 w 450768"/>
              <a:gd name="connsiteY3" fmla="*/ 481032 h 505175"/>
              <a:gd name="connsiteX4" fmla="*/ 235047 w 450768"/>
              <a:gd name="connsiteY4" fmla="*/ 477812 h 505175"/>
              <a:gd name="connsiteX5" fmla="*/ 247926 w 450768"/>
              <a:gd name="connsiteY5" fmla="*/ 464933 h 505175"/>
              <a:gd name="connsiteX6" fmla="*/ 254366 w 450768"/>
              <a:gd name="connsiteY6" fmla="*/ 458494 h 505175"/>
              <a:gd name="connsiteX7" fmla="*/ 270464 w 450768"/>
              <a:gd name="connsiteY7" fmla="*/ 445615 h 505175"/>
              <a:gd name="connsiteX8" fmla="*/ 283343 w 450768"/>
              <a:gd name="connsiteY8" fmla="*/ 426297 h 505175"/>
              <a:gd name="connsiteX9" fmla="*/ 296222 w 450768"/>
              <a:gd name="connsiteY9" fmla="*/ 413418 h 505175"/>
              <a:gd name="connsiteX10" fmla="*/ 302661 w 450768"/>
              <a:gd name="connsiteY10" fmla="*/ 403759 h 505175"/>
              <a:gd name="connsiteX11" fmla="*/ 318760 w 450768"/>
              <a:gd name="connsiteY11" fmla="*/ 387660 h 505175"/>
              <a:gd name="connsiteX12" fmla="*/ 328419 w 450768"/>
              <a:gd name="connsiteY12" fmla="*/ 374781 h 505175"/>
              <a:gd name="connsiteX13" fmla="*/ 334858 w 450768"/>
              <a:gd name="connsiteY13" fmla="*/ 365122 h 505175"/>
              <a:gd name="connsiteX14" fmla="*/ 347737 w 450768"/>
              <a:gd name="connsiteY14" fmla="*/ 352243 h 505175"/>
              <a:gd name="connsiteX15" fmla="*/ 370275 w 450768"/>
              <a:gd name="connsiteY15" fmla="*/ 349024 h 505175"/>
              <a:gd name="connsiteX16" fmla="*/ 389594 w 450768"/>
              <a:gd name="connsiteY16" fmla="*/ 342584 h 505175"/>
              <a:gd name="connsiteX17" fmla="*/ 415351 w 450768"/>
              <a:gd name="connsiteY17" fmla="*/ 313607 h 505175"/>
              <a:gd name="connsiteX18" fmla="*/ 425011 w 450768"/>
              <a:gd name="connsiteY18" fmla="*/ 278190 h 505175"/>
              <a:gd name="connsiteX19" fmla="*/ 431450 w 450768"/>
              <a:gd name="connsiteY19" fmla="*/ 226674 h 505175"/>
              <a:gd name="connsiteX20" fmla="*/ 444329 w 450768"/>
              <a:gd name="connsiteY20" fmla="*/ 197697 h 505175"/>
              <a:gd name="connsiteX21" fmla="*/ 450768 w 450768"/>
              <a:gd name="connsiteY21" fmla="*/ 175159 h 505175"/>
              <a:gd name="connsiteX22" fmla="*/ 447549 w 450768"/>
              <a:gd name="connsiteY22" fmla="*/ 117204 h 505175"/>
              <a:gd name="connsiteX23" fmla="*/ 444329 w 450768"/>
              <a:gd name="connsiteY23" fmla="*/ 107545 h 505175"/>
              <a:gd name="connsiteX24" fmla="*/ 441109 w 450768"/>
              <a:gd name="connsiteY24" fmla="*/ 88226 h 505175"/>
              <a:gd name="connsiteX25" fmla="*/ 431450 w 450768"/>
              <a:gd name="connsiteY25" fmla="*/ 56029 h 505175"/>
              <a:gd name="connsiteX26" fmla="*/ 428230 w 450768"/>
              <a:gd name="connsiteY26" fmla="*/ 46370 h 505175"/>
              <a:gd name="connsiteX27" fmla="*/ 418571 w 450768"/>
              <a:gd name="connsiteY27" fmla="*/ 39931 h 505175"/>
              <a:gd name="connsiteX28" fmla="*/ 412132 w 450768"/>
              <a:gd name="connsiteY28" fmla="*/ 33491 h 505175"/>
              <a:gd name="connsiteX29" fmla="*/ 402473 w 450768"/>
              <a:gd name="connsiteY29" fmla="*/ 27052 h 505175"/>
              <a:gd name="connsiteX30" fmla="*/ 396033 w 450768"/>
              <a:gd name="connsiteY30" fmla="*/ 20612 h 505175"/>
              <a:gd name="connsiteX31" fmla="*/ 386374 w 450768"/>
              <a:gd name="connsiteY31" fmla="*/ 17393 h 505175"/>
              <a:gd name="connsiteX32" fmla="*/ 318760 w 450768"/>
              <a:gd name="connsiteY32" fmla="*/ 7733 h 505175"/>
              <a:gd name="connsiteX33" fmla="*/ 286563 w 450768"/>
              <a:gd name="connsiteY33" fmla="*/ 4514 h 505175"/>
              <a:gd name="connsiteX34" fmla="*/ 264025 w 450768"/>
              <a:gd name="connsiteY34" fmla="*/ 7733 h 505175"/>
              <a:gd name="connsiteX35" fmla="*/ 257585 w 450768"/>
              <a:gd name="connsiteY35" fmla="*/ 14173 h 505175"/>
              <a:gd name="connsiteX36" fmla="*/ 247926 w 450768"/>
              <a:gd name="connsiteY36" fmla="*/ 17393 h 505175"/>
              <a:gd name="connsiteX37" fmla="*/ 218949 w 450768"/>
              <a:gd name="connsiteY37" fmla="*/ 33491 h 505175"/>
              <a:gd name="connsiteX38" fmla="*/ 202850 w 450768"/>
              <a:gd name="connsiteY38" fmla="*/ 43150 h 505175"/>
              <a:gd name="connsiteX39" fmla="*/ 193191 w 450768"/>
              <a:gd name="connsiteY39" fmla="*/ 49590 h 505175"/>
              <a:gd name="connsiteX40" fmla="*/ 180312 w 450768"/>
              <a:gd name="connsiteY40" fmla="*/ 52810 h 505175"/>
              <a:gd name="connsiteX41" fmla="*/ 170653 w 450768"/>
              <a:gd name="connsiteY41" fmla="*/ 56029 h 505175"/>
              <a:gd name="connsiteX42" fmla="*/ 141675 w 450768"/>
              <a:gd name="connsiteY42" fmla="*/ 78567 h 505175"/>
              <a:gd name="connsiteX43" fmla="*/ 135236 w 450768"/>
              <a:gd name="connsiteY43" fmla="*/ 85007 h 505175"/>
              <a:gd name="connsiteX44" fmla="*/ 128797 w 450768"/>
              <a:gd name="connsiteY44" fmla="*/ 104325 h 505175"/>
              <a:gd name="connsiteX45" fmla="*/ 125577 w 450768"/>
              <a:gd name="connsiteY45" fmla="*/ 113984 h 505175"/>
              <a:gd name="connsiteX46" fmla="*/ 122357 w 450768"/>
              <a:gd name="connsiteY46" fmla="*/ 126863 h 505175"/>
              <a:gd name="connsiteX47" fmla="*/ 115918 w 450768"/>
              <a:gd name="connsiteY47" fmla="*/ 136522 h 505175"/>
              <a:gd name="connsiteX48" fmla="*/ 112698 w 450768"/>
              <a:gd name="connsiteY48" fmla="*/ 146181 h 505175"/>
              <a:gd name="connsiteX49" fmla="*/ 106258 w 450768"/>
              <a:gd name="connsiteY49" fmla="*/ 152621 h 505175"/>
              <a:gd name="connsiteX50" fmla="*/ 90160 w 450768"/>
              <a:gd name="connsiteY50" fmla="*/ 168719 h 505175"/>
              <a:gd name="connsiteX51" fmla="*/ 83720 w 450768"/>
              <a:gd name="connsiteY51" fmla="*/ 175159 h 505175"/>
              <a:gd name="connsiteX52" fmla="*/ 74061 w 450768"/>
              <a:gd name="connsiteY52" fmla="*/ 178379 h 505175"/>
              <a:gd name="connsiteX53" fmla="*/ 64402 w 450768"/>
              <a:gd name="connsiteY53" fmla="*/ 184818 h 505175"/>
              <a:gd name="connsiteX54" fmla="*/ 57963 w 450768"/>
              <a:gd name="connsiteY54" fmla="*/ 274970 h 505175"/>
              <a:gd name="connsiteX55" fmla="*/ 51523 w 450768"/>
              <a:gd name="connsiteY55" fmla="*/ 294288 h 505175"/>
              <a:gd name="connsiteX56" fmla="*/ 48304 w 450768"/>
              <a:gd name="connsiteY56" fmla="*/ 323266 h 505175"/>
              <a:gd name="connsiteX57" fmla="*/ 45084 w 450768"/>
              <a:gd name="connsiteY57" fmla="*/ 336145 h 505175"/>
              <a:gd name="connsiteX58" fmla="*/ 41864 w 450768"/>
              <a:gd name="connsiteY58" fmla="*/ 358683 h 505175"/>
              <a:gd name="connsiteX59" fmla="*/ 38644 w 450768"/>
              <a:gd name="connsiteY59" fmla="*/ 371562 h 505175"/>
              <a:gd name="connsiteX60" fmla="*/ 35425 w 450768"/>
              <a:gd name="connsiteY60" fmla="*/ 394100 h 505175"/>
              <a:gd name="connsiteX61" fmla="*/ 28985 w 450768"/>
              <a:gd name="connsiteY61" fmla="*/ 413418 h 505175"/>
              <a:gd name="connsiteX62" fmla="*/ 25766 w 450768"/>
              <a:gd name="connsiteY62" fmla="*/ 474593 h 505175"/>
              <a:gd name="connsiteX63" fmla="*/ 19326 w 450768"/>
              <a:gd name="connsiteY63" fmla="*/ 481032 h 505175"/>
              <a:gd name="connsiteX64" fmla="*/ 8 w 450768"/>
              <a:gd name="connsiteY64" fmla="*/ 487472 h 505175"/>
              <a:gd name="connsiteX65" fmla="*/ 28985 w 450768"/>
              <a:gd name="connsiteY65" fmla="*/ 500350 h 505175"/>
              <a:gd name="connsiteX66" fmla="*/ 93380 w 450768"/>
              <a:gd name="connsiteY66" fmla="*/ 493911 h 50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50768" h="505175">
                <a:moveTo>
                  <a:pt x="93380" y="493911"/>
                </a:moveTo>
                <a:cubicBezTo>
                  <a:pt x="118601" y="492838"/>
                  <a:pt x="105122" y="499097"/>
                  <a:pt x="180312" y="493911"/>
                </a:cubicBezTo>
                <a:cubicBezTo>
                  <a:pt x="185772" y="493534"/>
                  <a:pt x="191131" y="492131"/>
                  <a:pt x="196411" y="490691"/>
                </a:cubicBezTo>
                <a:cubicBezTo>
                  <a:pt x="196430" y="490686"/>
                  <a:pt x="220549" y="482645"/>
                  <a:pt x="225388" y="481032"/>
                </a:cubicBezTo>
                <a:lnTo>
                  <a:pt x="235047" y="477812"/>
                </a:lnTo>
                <a:lnTo>
                  <a:pt x="247926" y="464933"/>
                </a:lnTo>
                <a:cubicBezTo>
                  <a:pt x="250073" y="462787"/>
                  <a:pt x="251840" y="460178"/>
                  <a:pt x="254366" y="458494"/>
                </a:cubicBezTo>
                <a:cubicBezTo>
                  <a:pt x="260706" y="454268"/>
                  <a:pt x="265874" y="451735"/>
                  <a:pt x="270464" y="445615"/>
                </a:cubicBezTo>
                <a:cubicBezTo>
                  <a:pt x="275107" y="439424"/>
                  <a:pt x="277871" y="431769"/>
                  <a:pt x="283343" y="426297"/>
                </a:cubicBezTo>
                <a:cubicBezTo>
                  <a:pt x="287636" y="422004"/>
                  <a:pt x="292854" y="418470"/>
                  <a:pt x="296222" y="413418"/>
                </a:cubicBezTo>
                <a:cubicBezTo>
                  <a:pt x="298368" y="410198"/>
                  <a:pt x="300113" y="406671"/>
                  <a:pt x="302661" y="403759"/>
                </a:cubicBezTo>
                <a:cubicBezTo>
                  <a:pt x="307658" y="398048"/>
                  <a:pt x="314207" y="393731"/>
                  <a:pt x="318760" y="387660"/>
                </a:cubicBezTo>
                <a:cubicBezTo>
                  <a:pt x="321980" y="383367"/>
                  <a:pt x="325300" y="379148"/>
                  <a:pt x="328419" y="374781"/>
                </a:cubicBezTo>
                <a:cubicBezTo>
                  <a:pt x="330668" y="371632"/>
                  <a:pt x="332340" y="368060"/>
                  <a:pt x="334858" y="365122"/>
                </a:cubicBezTo>
                <a:cubicBezTo>
                  <a:pt x="338809" y="360512"/>
                  <a:pt x="341727" y="353101"/>
                  <a:pt x="347737" y="352243"/>
                </a:cubicBezTo>
                <a:lnTo>
                  <a:pt x="370275" y="349024"/>
                </a:lnTo>
                <a:cubicBezTo>
                  <a:pt x="376715" y="346877"/>
                  <a:pt x="384794" y="347384"/>
                  <a:pt x="389594" y="342584"/>
                </a:cubicBezTo>
                <a:cubicBezTo>
                  <a:pt x="411648" y="320530"/>
                  <a:pt x="403861" y="330843"/>
                  <a:pt x="415351" y="313607"/>
                </a:cubicBezTo>
                <a:cubicBezTo>
                  <a:pt x="422614" y="284556"/>
                  <a:pt x="418992" y="296245"/>
                  <a:pt x="425011" y="278190"/>
                </a:cubicBezTo>
                <a:cubicBezTo>
                  <a:pt x="425708" y="271916"/>
                  <a:pt x="429479" y="235215"/>
                  <a:pt x="431450" y="226674"/>
                </a:cubicBezTo>
                <a:cubicBezTo>
                  <a:pt x="438570" y="195821"/>
                  <a:pt x="434433" y="217487"/>
                  <a:pt x="444329" y="197697"/>
                </a:cubicBezTo>
                <a:cubicBezTo>
                  <a:pt x="446640" y="193075"/>
                  <a:pt x="449736" y="179290"/>
                  <a:pt x="450768" y="175159"/>
                </a:cubicBezTo>
                <a:cubicBezTo>
                  <a:pt x="449695" y="155841"/>
                  <a:pt x="449383" y="136465"/>
                  <a:pt x="447549" y="117204"/>
                </a:cubicBezTo>
                <a:cubicBezTo>
                  <a:pt x="447227" y="113825"/>
                  <a:pt x="445065" y="110858"/>
                  <a:pt x="444329" y="107545"/>
                </a:cubicBezTo>
                <a:cubicBezTo>
                  <a:pt x="442913" y="101172"/>
                  <a:pt x="442102" y="94679"/>
                  <a:pt x="441109" y="88226"/>
                </a:cubicBezTo>
                <a:cubicBezTo>
                  <a:pt x="434603" y="45939"/>
                  <a:pt x="443495" y="80119"/>
                  <a:pt x="431450" y="56029"/>
                </a:cubicBezTo>
                <a:cubicBezTo>
                  <a:pt x="429932" y="52993"/>
                  <a:pt x="430350" y="49020"/>
                  <a:pt x="428230" y="46370"/>
                </a:cubicBezTo>
                <a:cubicBezTo>
                  <a:pt x="425813" y="43348"/>
                  <a:pt x="421593" y="42348"/>
                  <a:pt x="418571" y="39931"/>
                </a:cubicBezTo>
                <a:cubicBezTo>
                  <a:pt x="416201" y="38035"/>
                  <a:pt x="414502" y="35387"/>
                  <a:pt x="412132" y="33491"/>
                </a:cubicBezTo>
                <a:cubicBezTo>
                  <a:pt x="409110" y="31074"/>
                  <a:pt x="405495" y="29469"/>
                  <a:pt x="402473" y="27052"/>
                </a:cubicBezTo>
                <a:cubicBezTo>
                  <a:pt x="400102" y="25156"/>
                  <a:pt x="398636" y="22174"/>
                  <a:pt x="396033" y="20612"/>
                </a:cubicBezTo>
                <a:cubicBezTo>
                  <a:pt x="393123" y="18866"/>
                  <a:pt x="389594" y="18466"/>
                  <a:pt x="386374" y="17393"/>
                </a:cubicBezTo>
                <a:cubicBezTo>
                  <a:pt x="360287" y="0"/>
                  <a:pt x="382226" y="12266"/>
                  <a:pt x="318760" y="7733"/>
                </a:cubicBezTo>
                <a:cubicBezTo>
                  <a:pt x="308002" y="6965"/>
                  <a:pt x="297295" y="5587"/>
                  <a:pt x="286563" y="4514"/>
                </a:cubicBezTo>
                <a:cubicBezTo>
                  <a:pt x="279050" y="5587"/>
                  <a:pt x="271224" y="5333"/>
                  <a:pt x="264025" y="7733"/>
                </a:cubicBezTo>
                <a:cubicBezTo>
                  <a:pt x="261145" y="8693"/>
                  <a:pt x="260188" y="12611"/>
                  <a:pt x="257585" y="14173"/>
                </a:cubicBezTo>
                <a:cubicBezTo>
                  <a:pt x="254675" y="15919"/>
                  <a:pt x="250893" y="15745"/>
                  <a:pt x="247926" y="17393"/>
                </a:cubicBezTo>
                <a:cubicBezTo>
                  <a:pt x="214719" y="35842"/>
                  <a:pt x="240803" y="26208"/>
                  <a:pt x="218949" y="33491"/>
                </a:cubicBezTo>
                <a:cubicBezTo>
                  <a:pt x="206369" y="46071"/>
                  <a:pt x="219571" y="34790"/>
                  <a:pt x="202850" y="43150"/>
                </a:cubicBezTo>
                <a:cubicBezTo>
                  <a:pt x="199389" y="44881"/>
                  <a:pt x="196748" y="48066"/>
                  <a:pt x="193191" y="49590"/>
                </a:cubicBezTo>
                <a:cubicBezTo>
                  <a:pt x="189124" y="51333"/>
                  <a:pt x="184567" y="51594"/>
                  <a:pt x="180312" y="52810"/>
                </a:cubicBezTo>
                <a:cubicBezTo>
                  <a:pt x="177049" y="53742"/>
                  <a:pt x="173873" y="54956"/>
                  <a:pt x="170653" y="56029"/>
                </a:cubicBezTo>
                <a:cubicBezTo>
                  <a:pt x="151160" y="75522"/>
                  <a:pt x="161342" y="68734"/>
                  <a:pt x="141675" y="78567"/>
                </a:cubicBezTo>
                <a:cubicBezTo>
                  <a:pt x="139529" y="80714"/>
                  <a:pt x="136593" y="82292"/>
                  <a:pt x="135236" y="85007"/>
                </a:cubicBezTo>
                <a:cubicBezTo>
                  <a:pt x="132201" y="91078"/>
                  <a:pt x="130943" y="97886"/>
                  <a:pt x="128797" y="104325"/>
                </a:cubicBezTo>
                <a:cubicBezTo>
                  <a:pt x="127724" y="107545"/>
                  <a:pt x="126400" y="110691"/>
                  <a:pt x="125577" y="113984"/>
                </a:cubicBezTo>
                <a:cubicBezTo>
                  <a:pt x="124504" y="118277"/>
                  <a:pt x="124100" y="122796"/>
                  <a:pt x="122357" y="126863"/>
                </a:cubicBezTo>
                <a:cubicBezTo>
                  <a:pt x="120833" y="130420"/>
                  <a:pt x="117648" y="133061"/>
                  <a:pt x="115918" y="136522"/>
                </a:cubicBezTo>
                <a:cubicBezTo>
                  <a:pt x="114400" y="139558"/>
                  <a:pt x="114444" y="143271"/>
                  <a:pt x="112698" y="146181"/>
                </a:cubicBezTo>
                <a:cubicBezTo>
                  <a:pt x="111136" y="148784"/>
                  <a:pt x="108154" y="150250"/>
                  <a:pt x="106258" y="152621"/>
                </a:cubicBezTo>
                <a:cubicBezTo>
                  <a:pt x="89086" y="174086"/>
                  <a:pt x="111625" y="151547"/>
                  <a:pt x="90160" y="168719"/>
                </a:cubicBezTo>
                <a:cubicBezTo>
                  <a:pt x="87789" y="170615"/>
                  <a:pt x="86323" y="173597"/>
                  <a:pt x="83720" y="175159"/>
                </a:cubicBezTo>
                <a:cubicBezTo>
                  <a:pt x="80810" y="176905"/>
                  <a:pt x="77097" y="176861"/>
                  <a:pt x="74061" y="178379"/>
                </a:cubicBezTo>
                <a:cubicBezTo>
                  <a:pt x="70600" y="180109"/>
                  <a:pt x="67622" y="182672"/>
                  <a:pt x="64402" y="184818"/>
                </a:cubicBezTo>
                <a:cubicBezTo>
                  <a:pt x="53566" y="228161"/>
                  <a:pt x="69309" y="161506"/>
                  <a:pt x="57963" y="274970"/>
                </a:cubicBezTo>
                <a:cubicBezTo>
                  <a:pt x="57288" y="281724"/>
                  <a:pt x="51523" y="294288"/>
                  <a:pt x="51523" y="294288"/>
                </a:cubicBezTo>
                <a:cubicBezTo>
                  <a:pt x="50450" y="303947"/>
                  <a:pt x="49782" y="313660"/>
                  <a:pt x="48304" y="323266"/>
                </a:cubicBezTo>
                <a:cubicBezTo>
                  <a:pt x="47631" y="327640"/>
                  <a:pt x="45876" y="331791"/>
                  <a:pt x="45084" y="336145"/>
                </a:cubicBezTo>
                <a:cubicBezTo>
                  <a:pt x="43726" y="343612"/>
                  <a:pt x="43222" y="351216"/>
                  <a:pt x="41864" y="358683"/>
                </a:cubicBezTo>
                <a:cubicBezTo>
                  <a:pt x="41072" y="363037"/>
                  <a:pt x="39436" y="367208"/>
                  <a:pt x="38644" y="371562"/>
                </a:cubicBezTo>
                <a:cubicBezTo>
                  <a:pt x="37287" y="379029"/>
                  <a:pt x="37131" y="386705"/>
                  <a:pt x="35425" y="394100"/>
                </a:cubicBezTo>
                <a:cubicBezTo>
                  <a:pt x="33899" y="400714"/>
                  <a:pt x="28985" y="413418"/>
                  <a:pt x="28985" y="413418"/>
                </a:cubicBezTo>
                <a:cubicBezTo>
                  <a:pt x="27912" y="433810"/>
                  <a:pt x="28654" y="454378"/>
                  <a:pt x="25766" y="474593"/>
                </a:cubicBezTo>
                <a:cubicBezTo>
                  <a:pt x="25337" y="477598"/>
                  <a:pt x="22041" y="479674"/>
                  <a:pt x="19326" y="481032"/>
                </a:cubicBezTo>
                <a:cubicBezTo>
                  <a:pt x="13255" y="484068"/>
                  <a:pt x="8" y="487472"/>
                  <a:pt x="8" y="487472"/>
                </a:cubicBezTo>
                <a:cubicBezTo>
                  <a:pt x="5910" y="505175"/>
                  <a:pt x="0" y="497130"/>
                  <a:pt x="28985" y="500350"/>
                </a:cubicBezTo>
                <a:cubicBezTo>
                  <a:pt x="68540" y="504745"/>
                  <a:pt x="68159" y="494984"/>
                  <a:pt x="93380" y="493911"/>
                </a:cubicBezTo>
                <a:close/>
              </a:path>
            </a:pathLst>
          </a:custGeom>
          <a:gradFill flip="none" rotWithShape="1">
            <a:gsLst>
              <a:gs pos="0">
                <a:srgbClr val="CC9900">
                  <a:shade val="30000"/>
                  <a:satMod val="115000"/>
                </a:srgbClr>
              </a:gs>
              <a:gs pos="50000">
                <a:srgbClr val="CC9900">
                  <a:shade val="67500"/>
                  <a:satMod val="115000"/>
                </a:srgbClr>
              </a:gs>
              <a:gs pos="100000">
                <a:srgbClr val="CC9900">
                  <a:shade val="100000"/>
                  <a:satMod val="115000"/>
                </a:srgbClr>
              </a:gs>
            </a:gsLst>
            <a:lin ang="18900000" scaled="1"/>
            <a:tileRect/>
          </a:gradFill>
          <a:ln w="9525" cap="flat" cmpd="sng" algn="ctr">
            <a:no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spAutoFit/>
          </a:bodyPr>
          <a:lstStyle/>
          <a:p>
            <a:endParaRPr lang="en-US" sz="1200">
              <a:solidFill>
                <a:srgbClr val="000000"/>
              </a:solidFill>
              <a:latin typeface="Arial"/>
            </a:endParaRPr>
          </a:p>
        </p:txBody>
      </p:sp>
      <p:grpSp>
        <p:nvGrpSpPr>
          <p:cNvPr id="21" name="Group 405"/>
          <p:cNvGrpSpPr/>
          <p:nvPr/>
        </p:nvGrpSpPr>
        <p:grpSpPr>
          <a:xfrm>
            <a:off x="2388621" y="4243572"/>
            <a:ext cx="444776" cy="279898"/>
            <a:chOff x="3000463" y="4065929"/>
            <a:chExt cx="444776" cy="189284"/>
          </a:xfrm>
          <a:solidFill>
            <a:srgbClr val="CC9900"/>
          </a:solidFill>
        </p:grpSpPr>
        <p:sp>
          <p:nvSpPr>
            <p:cNvPr id="403" name="AutoShape 139"/>
            <p:cNvSpPr>
              <a:spLocks noChangeAspect="1" noChangeArrowheads="1"/>
            </p:cNvSpPr>
            <p:nvPr/>
          </p:nvSpPr>
          <p:spPr bwMode="auto">
            <a:xfrm rot="20175136">
              <a:off x="3000463" y="4195267"/>
              <a:ext cx="226452" cy="59946"/>
            </a:xfrm>
            <a:prstGeom prst="curvedUpArrow">
              <a:avLst>
                <a:gd name="adj1" fmla="val 41532"/>
                <a:gd name="adj2" fmla="val 83064"/>
                <a:gd name="adj3" fmla="val 33333"/>
              </a:avLst>
            </a:prstGeom>
            <a:grpFill/>
            <a:ln w="9525">
              <a:solidFill>
                <a:schemeClr val="tx1"/>
              </a:solidFill>
              <a:miter lim="800000"/>
              <a:headEnd/>
              <a:tailEnd/>
            </a:ln>
            <a:effectLst/>
          </p:spPr>
          <p:txBody>
            <a:bodyPr wrap="none" anchor="ctr"/>
            <a:lstStyle/>
            <a:p>
              <a:endParaRPr lang="en-US" sz="1200">
                <a:solidFill>
                  <a:srgbClr val="000000"/>
                </a:solidFill>
                <a:latin typeface="Arial"/>
              </a:endParaRPr>
            </a:p>
          </p:txBody>
        </p:sp>
        <p:sp>
          <p:nvSpPr>
            <p:cNvPr id="404" name="AutoShape 140"/>
            <p:cNvSpPr>
              <a:spLocks noChangeAspect="1" noChangeArrowheads="1"/>
            </p:cNvSpPr>
            <p:nvPr/>
          </p:nvSpPr>
          <p:spPr bwMode="auto">
            <a:xfrm rot="20175136">
              <a:off x="3084907" y="4065929"/>
              <a:ext cx="264503" cy="59691"/>
            </a:xfrm>
            <a:prstGeom prst="curvedDownArrow">
              <a:avLst>
                <a:gd name="adj1" fmla="val 48718"/>
                <a:gd name="adj2" fmla="val 97436"/>
                <a:gd name="adj3" fmla="val 33333"/>
              </a:avLst>
            </a:prstGeom>
            <a:grpFill/>
            <a:ln w="9525">
              <a:solidFill>
                <a:schemeClr val="tx1"/>
              </a:solidFill>
              <a:miter lim="800000"/>
              <a:headEnd/>
              <a:tailEnd/>
            </a:ln>
            <a:effectLst/>
          </p:spPr>
          <p:txBody>
            <a:bodyPr wrap="none" anchor="ctr"/>
            <a:lstStyle/>
            <a:p>
              <a:endParaRPr lang="en-US" sz="1200">
                <a:solidFill>
                  <a:srgbClr val="000000"/>
                </a:solidFill>
                <a:latin typeface="Arial"/>
              </a:endParaRPr>
            </a:p>
          </p:txBody>
        </p:sp>
        <p:sp>
          <p:nvSpPr>
            <p:cNvPr id="405" name="AutoShape 141"/>
            <p:cNvSpPr>
              <a:spLocks noChangeAspect="1" noChangeArrowheads="1"/>
            </p:cNvSpPr>
            <p:nvPr/>
          </p:nvSpPr>
          <p:spPr bwMode="auto">
            <a:xfrm rot="20175136">
              <a:off x="3218787" y="4074791"/>
              <a:ext cx="226452" cy="59946"/>
            </a:xfrm>
            <a:prstGeom prst="curvedUpArrow">
              <a:avLst>
                <a:gd name="adj1" fmla="val 41532"/>
                <a:gd name="adj2" fmla="val 83064"/>
                <a:gd name="adj3" fmla="val 33333"/>
              </a:avLst>
            </a:prstGeom>
            <a:grpFill/>
            <a:ln w="9525">
              <a:solidFill>
                <a:schemeClr val="tx1"/>
              </a:solidFill>
              <a:miter lim="800000"/>
              <a:headEnd/>
              <a:tailEnd/>
            </a:ln>
            <a:effectLst/>
          </p:spPr>
          <p:txBody>
            <a:bodyPr wrap="none" anchor="ctr"/>
            <a:lstStyle/>
            <a:p>
              <a:endParaRPr lang="en-US" sz="1200">
                <a:solidFill>
                  <a:srgbClr val="000000"/>
                </a:solidFill>
                <a:latin typeface="Arial"/>
              </a:endParaRPr>
            </a:p>
          </p:txBody>
        </p:sp>
      </p:grpSp>
      <p:sp>
        <p:nvSpPr>
          <p:cNvPr id="408" name="Line 6"/>
          <p:cNvSpPr>
            <a:spLocks noChangeAspect="1" noChangeShapeType="1"/>
          </p:cNvSpPr>
          <p:nvPr/>
        </p:nvSpPr>
        <p:spPr bwMode="auto">
          <a:xfrm>
            <a:off x="3150935" y="5351999"/>
            <a:ext cx="2290239" cy="0"/>
          </a:xfrm>
          <a:prstGeom prst="line">
            <a:avLst/>
          </a:prstGeom>
          <a:noFill/>
          <a:ln w="12700">
            <a:solidFill>
              <a:schemeClr val="tx1"/>
            </a:solidFill>
            <a:prstDash val="solid"/>
            <a:round/>
            <a:headEnd/>
            <a:tailEnd/>
          </a:ln>
        </p:spPr>
        <p:txBody>
          <a:bodyPr wrap="none" anchor="ctr"/>
          <a:lstStyle/>
          <a:p>
            <a:endParaRPr lang="en-US" sz="1200">
              <a:solidFill>
                <a:srgbClr val="000000"/>
              </a:solidFill>
              <a:latin typeface="Arial"/>
            </a:endParaRPr>
          </a:p>
        </p:txBody>
      </p:sp>
      <p:sp>
        <p:nvSpPr>
          <p:cNvPr id="409" name="Line 6"/>
          <p:cNvSpPr>
            <a:spLocks noChangeAspect="1" noChangeShapeType="1"/>
          </p:cNvSpPr>
          <p:nvPr/>
        </p:nvSpPr>
        <p:spPr bwMode="auto">
          <a:xfrm>
            <a:off x="3140668" y="5677648"/>
            <a:ext cx="2290239" cy="0"/>
          </a:xfrm>
          <a:prstGeom prst="line">
            <a:avLst/>
          </a:prstGeom>
          <a:noFill/>
          <a:ln w="19050">
            <a:solidFill>
              <a:srgbClr val="000099"/>
            </a:solidFill>
            <a:prstDash val="sysDash"/>
            <a:round/>
            <a:headEnd/>
            <a:tailEnd/>
          </a:ln>
        </p:spPr>
        <p:txBody>
          <a:bodyPr wrap="none" anchor="ctr"/>
          <a:lstStyle/>
          <a:p>
            <a:endParaRPr lang="en-US" sz="1200">
              <a:solidFill>
                <a:srgbClr val="000000"/>
              </a:solidFill>
              <a:latin typeface="Arial"/>
            </a:endParaRPr>
          </a:p>
        </p:txBody>
      </p:sp>
      <p:cxnSp>
        <p:nvCxnSpPr>
          <p:cNvPr id="410" name="Straight Connector 409"/>
          <p:cNvCxnSpPr/>
          <p:nvPr/>
        </p:nvCxnSpPr>
        <p:spPr bwMode="auto">
          <a:xfrm rot="5400000">
            <a:off x="2993050" y="5180635"/>
            <a:ext cx="309866" cy="0"/>
          </a:xfrm>
          <a:prstGeom prst="line">
            <a:avLst/>
          </a:prstGeom>
          <a:noFill/>
          <a:ln w="12700" cap="flat" cmpd="sng" algn="ctr">
            <a:solidFill>
              <a:schemeClr val="tx1"/>
            </a:solidFill>
            <a:prstDash val="solid"/>
            <a:round/>
            <a:headEnd type="none" w="med" len="med"/>
            <a:tailEnd type="none" w="med" len="med"/>
          </a:ln>
          <a:effectLst/>
        </p:spPr>
      </p:cxnSp>
      <p:sp>
        <p:nvSpPr>
          <p:cNvPr id="2160" name="Line 131"/>
          <p:cNvSpPr>
            <a:spLocks noChangeAspect="1" noChangeShapeType="1"/>
          </p:cNvSpPr>
          <p:nvPr/>
        </p:nvSpPr>
        <p:spPr bwMode="auto">
          <a:xfrm>
            <a:off x="4876800" y="5160992"/>
            <a:ext cx="0" cy="389416"/>
          </a:xfrm>
          <a:prstGeom prst="line">
            <a:avLst/>
          </a:prstGeom>
          <a:noFill/>
          <a:ln w="28575">
            <a:solidFill>
              <a:srgbClr val="0070C0"/>
            </a:solidFill>
            <a:round/>
            <a:headEnd type="triangle" w="med" len="med"/>
            <a:tailEnd type="triangle" w="med" len="med"/>
          </a:ln>
        </p:spPr>
        <p:txBody>
          <a:bodyPr wrap="none" anchor="ctr"/>
          <a:lstStyle/>
          <a:p>
            <a:endParaRPr lang="en-US" sz="1200">
              <a:solidFill>
                <a:srgbClr val="000000"/>
              </a:solidFill>
              <a:latin typeface="Arial"/>
            </a:endParaRPr>
          </a:p>
        </p:txBody>
      </p:sp>
      <p:sp>
        <p:nvSpPr>
          <p:cNvPr id="2100" name="Line 124"/>
          <p:cNvSpPr>
            <a:spLocks noChangeAspect="1" noChangeShapeType="1"/>
          </p:cNvSpPr>
          <p:nvPr/>
        </p:nvSpPr>
        <p:spPr bwMode="auto">
          <a:xfrm flipV="1">
            <a:off x="4019505" y="2611988"/>
            <a:ext cx="0" cy="2617217"/>
          </a:xfrm>
          <a:prstGeom prst="line">
            <a:avLst/>
          </a:prstGeom>
          <a:noFill/>
          <a:ln w="28575">
            <a:solidFill>
              <a:srgbClr val="0070C0"/>
            </a:solidFill>
            <a:round/>
            <a:headEnd type="none" w="med" len="med"/>
            <a:tailEnd type="triangle" w="med" len="med"/>
          </a:ln>
        </p:spPr>
        <p:txBody>
          <a:bodyPr wrap="none" anchor="ctr"/>
          <a:lstStyle/>
          <a:p>
            <a:endParaRPr lang="en-US" sz="1200">
              <a:solidFill>
                <a:srgbClr val="000000"/>
              </a:solidFill>
              <a:latin typeface="Arial"/>
            </a:endParaRPr>
          </a:p>
        </p:txBody>
      </p:sp>
      <p:cxnSp>
        <p:nvCxnSpPr>
          <p:cNvPr id="412" name="Straight Arrow Connector 411"/>
          <p:cNvCxnSpPr/>
          <p:nvPr/>
        </p:nvCxnSpPr>
        <p:spPr bwMode="auto">
          <a:xfrm rot="5400000">
            <a:off x="882130" y="2573973"/>
            <a:ext cx="478884" cy="139700"/>
          </a:xfrm>
          <a:prstGeom prst="straightConnector1">
            <a:avLst/>
          </a:prstGeom>
          <a:noFill/>
          <a:ln w="28575" cap="flat" cmpd="sng" algn="ctr">
            <a:solidFill>
              <a:srgbClr val="CC6600"/>
            </a:solidFill>
            <a:prstDash val="solid"/>
            <a:round/>
            <a:headEnd type="none" w="med" len="med"/>
            <a:tailEnd type="triangle" w="med" len="med"/>
          </a:ln>
          <a:effectLst/>
        </p:spPr>
      </p:cxnSp>
      <p:cxnSp>
        <p:nvCxnSpPr>
          <p:cNvPr id="419" name="Straight Connector 418"/>
          <p:cNvCxnSpPr/>
          <p:nvPr/>
        </p:nvCxnSpPr>
        <p:spPr bwMode="auto">
          <a:xfrm>
            <a:off x="4881229" y="4715120"/>
            <a:ext cx="559613" cy="0"/>
          </a:xfrm>
          <a:prstGeom prst="line">
            <a:avLst/>
          </a:prstGeom>
          <a:noFill/>
          <a:ln w="57150" cap="flat" cmpd="sng" algn="ctr">
            <a:solidFill>
              <a:srgbClr val="000099"/>
            </a:solidFill>
            <a:prstDash val="solid"/>
            <a:round/>
            <a:headEnd type="none" w="med" len="med"/>
            <a:tailEnd type="none" w="med" len="med"/>
          </a:ln>
          <a:effectLst/>
        </p:spPr>
      </p:cxnSp>
      <p:sp>
        <p:nvSpPr>
          <p:cNvPr id="420" name="Rectangle 121"/>
          <p:cNvSpPr>
            <a:spLocks noChangeAspect="1" noChangeArrowheads="1"/>
          </p:cNvSpPr>
          <p:nvPr/>
        </p:nvSpPr>
        <p:spPr bwMode="auto">
          <a:xfrm>
            <a:off x="4640143" y="4760448"/>
            <a:ext cx="777107" cy="332142"/>
          </a:xfrm>
          <a:prstGeom prst="rect">
            <a:avLst/>
          </a:prstGeom>
          <a:noFill/>
          <a:ln w="12699">
            <a:noFill/>
            <a:miter lim="800000"/>
            <a:headEnd/>
            <a:tailEnd/>
          </a:ln>
        </p:spPr>
        <p:txBody>
          <a:bodyPr wrap="none" lIns="90488" tIns="44450" rIns="90488" bIns="44450">
            <a:spAutoFit/>
          </a:bodyPr>
          <a:lstStyle/>
          <a:p>
            <a:pPr algn="ctr">
              <a:lnSpc>
                <a:spcPts val="900"/>
              </a:lnSpc>
            </a:pPr>
            <a:r>
              <a:rPr lang="en-US" sz="1200" dirty="0">
                <a:solidFill>
                  <a:srgbClr val="000000"/>
                </a:solidFill>
                <a:latin typeface="Gill Sans MT"/>
              </a:rPr>
              <a:t>Saturated</a:t>
            </a:r>
          </a:p>
          <a:p>
            <a:pPr algn="ctr">
              <a:lnSpc>
                <a:spcPts val="900"/>
              </a:lnSpc>
            </a:pPr>
            <a:r>
              <a:rPr lang="en-US" sz="1200" dirty="0">
                <a:solidFill>
                  <a:srgbClr val="000000"/>
                </a:solidFill>
                <a:latin typeface="Gill Sans MT"/>
              </a:rPr>
              <a:t>fraction</a:t>
            </a:r>
          </a:p>
        </p:txBody>
      </p:sp>
      <p:sp>
        <p:nvSpPr>
          <p:cNvPr id="421" name="Text Box 289"/>
          <p:cNvSpPr txBox="1">
            <a:spLocks noChangeAspect="1" noChangeArrowheads="1"/>
          </p:cNvSpPr>
          <p:nvPr/>
        </p:nvSpPr>
        <p:spPr bwMode="auto">
          <a:xfrm>
            <a:off x="8153400" y="3941792"/>
            <a:ext cx="576675" cy="461665"/>
          </a:xfrm>
          <a:prstGeom prst="rect">
            <a:avLst/>
          </a:prstGeom>
          <a:noFill/>
          <a:ln w="9525">
            <a:noFill/>
            <a:miter lim="800000"/>
            <a:headEnd/>
            <a:tailEnd/>
          </a:ln>
        </p:spPr>
        <p:txBody>
          <a:bodyPr wrap="none">
            <a:spAutoFit/>
          </a:bodyPr>
          <a:lstStyle/>
          <a:p>
            <a:r>
              <a:rPr lang="en-US" sz="1200" dirty="0">
                <a:solidFill>
                  <a:srgbClr val="000000"/>
                </a:solidFill>
                <a:latin typeface="Gill Sans MT"/>
              </a:rPr>
              <a:t>N </a:t>
            </a:r>
            <a:r>
              <a:rPr lang="en-US" sz="1200" dirty="0" err="1">
                <a:solidFill>
                  <a:srgbClr val="000000"/>
                </a:solidFill>
                <a:latin typeface="Gill Sans MT"/>
              </a:rPr>
              <a:t>dep</a:t>
            </a:r>
            <a:endParaRPr lang="en-US" sz="1200" dirty="0">
              <a:solidFill>
                <a:srgbClr val="000000"/>
              </a:solidFill>
              <a:latin typeface="Gill Sans MT"/>
            </a:endParaRPr>
          </a:p>
          <a:p>
            <a:r>
              <a:rPr lang="en-US" sz="1200" dirty="0">
                <a:solidFill>
                  <a:srgbClr val="000000"/>
                </a:solidFill>
                <a:latin typeface="Gill Sans MT"/>
              </a:rPr>
              <a:t>N fix</a:t>
            </a:r>
          </a:p>
        </p:txBody>
      </p:sp>
      <p:sp>
        <p:nvSpPr>
          <p:cNvPr id="422" name="Freeform 286"/>
          <p:cNvSpPr>
            <a:spLocks noChangeAspect="1"/>
          </p:cNvSpPr>
          <p:nvPr/>
        </p:nvSpPr>
        <p:spPr bwMode="auto">
          <a:xfrm rot="21326123">
            <a:off x="8058432" y="4492123"/>
            <a:ext cx="174625" cy="338540"/>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chemeClr val="tx1"/>
            </a:solidFill>
            <a:prstDash val="solid"/>
            <a:round/>
            <a:headEnd type="none" w="sm" len="sm"/>
            <a:tailEnd type="none" w="sm" len="sm"/>
          </a:ln>
        </p:spPr>
        <p:txBody>
          <a:bodyPr/>
          <a:lstStyle/>
          <a:p>
            <a:endParaRPr lang="en-US" sz="1200">
              <a:solidFill>
                <a:srgbClr val="000000"/>
              </a:solidFill>
              <a:latin typeface="Arial"/>
            </a:endParaRPr>
          </a:p>
        </p:txBody>
      </p:sp>
      <p:sp>
        <p:nvSpPr>
          <p:cNvPr id="423" name="Text Box 291"/>
          <p:cNvSpPr txBox="1">
            <a:spLocks noChangeAspect="1" noChangeArrowheads="1"/>
          </p:cNvSpPr>
          <p:nvPr/>
        </p:nvSpPr>
        <p:spPr bwMode="auto">
          <a:xfrm>
            <a:off x="7828405" y="5385127"/>
            <a:ext cx="1082523" cy="461665"/>
          </a:xfrm>
          <a:prstGeom prst="rect">
            <a:avLst/>
          </a:prstGeom>
          <a:noFill/>
          <a:ln w="9525">
            <a:noFill/>
            <a:miter lim="800000"/>
            <a:headEnd/>
            <a:tailEnd/>
          </a:ln>
        </p:spPr>
        <p:txBody>
          <a:bodyPr wrap="none">
            <a:spAutoFit/>
          </a:bodyPr>
          <a:lstStyle/>
          <a:p>
            <a:pPr algn="ctr"/>
            <a:r>
              <a:rPr lang="en-US" sz="1200" dirty="0" err="1">
                <a:solidFill>
                  <a:srgbClr val="000000"/>
                </a:solidFill>
                <a:latin typeface="Gill Sans MT"/>
              </a:rPr>
              <a:t>Denitrification</a:t>
            </a:r>
            <a:endParaRPr lang="en-US" sz="1200" dirty="0">
              <a:solidFill>
                <a:srgbClr val="000000"/>
              </a:solidFill>
              <a:latin typeface="Gill Sans MT"/>
            </a:endParaRPr>
          </a:p>
          <a:p>
            <a:pPr algn="ctr"/>
            <a:r>
              <a:rPr lang="en-US" sz="1200" dirty="0">
                <a:solidFill>
                  <a:srgbClr val="000000"/>
                </a:solidFill>
                <a:latin typeface="Gill Sans MT"/>
              </a:rPr>
              <a:t>N leaching</a:t>
            </a:r>
          </a:p>
        </p:txBody>
      </p:sp>
      <p:sp>
        <p:nvSpPr>
          <p:cNvPr id="424" name="Freeform 286"/>
          <p:cNvSpPr>
            <a:spLocks noChangeAspect="1"/>
          </p:cNvSpPr>
          <p:nvPr/>
        </p:nvSpPr>
        <p:spPr bwMode="auto">
          <a:xfrm rot="11193457">
            <a:off x="8061162" y="4989455"/>
            <a:ext cx="174625" cy="338780"/>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chemeClr val="tx1"/>
            </a:solidFill>
            <a:prstDash val="solid"/>
            <a:round/>
            <a:headEnd type="none" w="sm" len="sm"/>
            <a:tailEnd type="none" w="sm" len="sm"/>
          </a:ln>
        </p:spPr>
        <p:txBody>
          <a:bodyPr/>
          <a:lstStyle/>
          <a:p>
            <a:endParaRPr lang="en-US" sz="1200">
              <a:solidFill>
                <a:srgbClr val="000000"/>
              </a:solidFill>
              <a:latin typeface="Arial"/>
            </a:endParaRPr>
          </a:p>
        </p:txBody>
      </p:sp>
      <p:sp>
        <p:nvSpPr>
          <p:cNvPr id="425" name="Freeform 290"/>
          <p:cNvSpPr>
            <a:spLocks noChangeAspect="1"/>
          </p:cNvSpPr>
          <p:nvPr/>
        </p:nvSpPr>
        <p:spPr bwMode="auto">
          <a:xfrm rot="11141874" flipH="1">
            <a:off x="6353149" y="2431446"/>
            <a:ext cx="174625" cy="230052"/>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sz="1200">
              <a:solidFill>
                <a:srgbClr val="000000"/>
              </a:solidFill>
              <a:latin typeface="Arial"/>
            </a:endParaRPr>
          </a:p>
        </p:txBody>
      </p:sp>
      <p:pic>
        <p:nvPicPr>
          <p:cNvPr id="2372" name="Picture 324"/>
          <p:cNvPicPr>
            <a:picLocks noChangeAspect="1" noChangeArrowheads="1"/>
          </p:cNvPicPr>
          <p:nvPr/>
        </p:nvPicPr>
        <p:blipFill>
          <a:blip r:embed="rId9" cstate="screen">
            <a:clrChange>
              <a:clrFrom>
                <a:srgbClr val="FFFFFF"/>
              </a:clrFrom>
              <a:clrTo>
                <a:srgbClr val="FFFFFF">
                  <a:alpha val="0"/>
                </a:srgbClr>
              </a:clrTo>
            </a:clrChange>
          </a:blip>
          <a:srcRect/>
          <a:stretch>
            <a:fillRect/>
          </a:stretch>
        </p:blipFill>
        <p:spPr bwMode="auto">
          <a:xfrm>
            <a:off x="6491260" y="2478073"/>
            <a:ext cx="282798" cy="727716"/>
          </a:xfrm>
          <a:prstGeom prst="rect">
            <a:avLst/>
          </a:prstGeom>
          <a:noFill/>
          <a:ln w="9525" cap="flat" cmpd="sng" algn="ctr">
            <a:noFill/>
            <a:prstDash val="solid"/>
            <a:miter lim="800000"/>
            <a:headEnd/>
            <a:tailEnd/>
          </a:ln>
        </p:spPr>
      </p:pic>
      <p:sp>
        <p:nvSpPr>
          <p:cNvPr id="1046" name="Freeform 290"/>
          <p:cNvSpPr>
            <a:spLocks noChangeAspect="1"/>
          </p:cNvSpPr>
          <p:nvPr/>
        </p:nvSpPr>
        <p:spPr bwMode="auto">
          <a:xfrm rot="8003290" flipH="1">
            <a:off x="6915864" y="5118289"/>
            <a:ext cx="275505" cy="284476"/>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chemeClr val="tx1"/>
            </a:solidFill>
            <a:prstDash val="solid"/>
            <a:round/>
            <a:headEnd type="none" w="sm" len="sm"/>
            <a:tailEnd type="none" w="sm" len="sm"/>
          </a:ln>
        </p:spPr>
        <p:txBody>
          <a:bodyPr/>
          <a:lstStyle/>
          <a:p>
            <a:endParaRPr lang="en-US" sz="1200">
              <a:solidFill>
                <a:srgbClr val="000000"/>
              </a:solidFill>
              <a:latin typeface="Arial"/>
            </a:endParaRPr>
          </a:p>
        </p:txBody>
      </p:sp>
      <p:sp>
        <p:nvSpPr>
          <p:cNvPr id="1047" name="Freeform 286"/>
          <p:cNvSpPr>
            <a:spLocks noChangeAspect="1"/>
          </p:cNvSpPr>
          <p:nvPr/>
        </p:nvSpPr>
        <p:spPr bwMode="auto">
          <a:xfrm rot="21326123">
            <a:off x="6539944" y="4378527"/>
            <a:ext cx="174625" cy="230052"/>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chemeClr val="tx1"/>
            </a:solidFill>
            <a:prstDash val="solid"/>
            <a:round/>
            <a:headEnd type="none" w="sm" len="sm"/>
            <a:tailEnd type="none" w="sm" len="sm"/>
          </a:ln>
        </p:spPr>
        <p:txBody>
          <a:bodyPr/>
          <a:lstStyle/>
          <a:p>
            <a:endParaRPr lang="en-US" sz="1200">
              <a:solidFill>
                <a:srgbClr val="000000"/>
              </a:solidFill>
              <a:latin typeface="Arial"/>
            </a:endParaRPr>
          </a:p>
        </p:txBody>
      </p:sp>
      <p:sp>
        <p:nvSpPr>
          <p:cNvPr id="558" name="Freeform 557"/>
          <p:cNvSpPr/>
          <p:nvPr/>
        </p:nvSpPr>
        <p:spPr bwMode="auto">
          <a:xfrm>
            <a:off x="8403928" y="4792149"/>
            <a:ext cx="726915" cy="276999"/>
          </a:xfrm>
          <a:custGeom>
            <a:avLst/>
            <a:gdLst>
              <a:gd name="connsiteX0" fmla="*/ 0 w 726915"/>
              <a:gd name="connsiteY0" fmla="*/ 8222 h 120603"/>
              <a:gd name="connsiteX1" fmla="*/ 75652 w 726915"/>
              <a:gd name="connsiteY1" fmla="*/ 11511 h 120603"/>
              <a:gd name="connsiteX2" fmla="*/ 210509 w 726915"/>
              <a:gd name="connsiteY2" fmla="*/ 18090 h 120603"/>
              <a:gd name="connsiteX3" fmla="*/ 407862 w 726915"/>
              <a:gd name="connsiteY3" fmla="*/ 106898 h 120603"/>
              <a:gd name="connsiteX4" fmla="*/ 552587 w 726915"/>
              <a:gd name="connsiteY4" fmla="*/ 100320 h 120603"/>
              <a:gd name="connsiteX5" fmla="*/ 651263 w 726915"/>
              <a:gd name="connsiteY5" fmla="*/ 14801 h 120603"/>
              <a:gd name="connsiteX6" fmla="*/ 726915 w 726915"/>
              <a:gd name="connsiteY6" fmla="*/ 11511 h 120603"/>
              <a:gd name="connsiteX7" fmla="*/ 726915 w 726915"/>
              <a:gd name="connsiteY7" fmla="*/ 11511 h 12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6915" h="120603">
                <a:moveTo>
                  <a:pt x="0" y="8222"/>
                </a:moveTo>
                <a:lnTo>
                  <a:pt x="75652" y="11511"/>
                </a:lnTo>
                <a:cubicBezTo>
                  <a:pt x="110737" y="13156"/>
                  <a:pt x="155141" y="2192"/>
                  <a:pt x="210509" y="18090"/>
                </a:cubicBezTo>
                <a:cubicBezTo>
                  <a:pt x="265877" y="33988"/>
                  <a:pt x="350849" y="93193"/>
                  <a:pt x="407862" y="106898"/>
                </a:cubicBezTo>
                <a:cubicBezTo>
                  <a:pt x="464875" y="120603"/>
                  <a:pt x="512020" y="115670"/>
                  <a:pt x="552587" y="100320"/>
                </a:cubicBezTo>
                <a:cubicBezTo>
                  <a:pt x="593154" y="84971"/>
                  <a:pt x="622208" y="29602"/>
                  <a:pt x="651263" y="14801"/>
                </a:cubicBezTo>
                <a:cubicBezTo>
                  <a:pt x="680318" y="0"/>
                  <a:pt x="726915" y="11511"/>
                  <a:pt x="726915" y="11511"/>
                </a:cubicBezTo>
                <a:lnTo>
                  <a:pt x="726915" y="11511"/>
                </a:lnTo>
              </a:path>
            </a:pathLst>
          </a:custGeom>
          <a:solidFill>
            <a:srgbClr val="00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z="1200">
              <a:solidFill>
                <a:srgbClr val="000000"/>
              </a:solidFill>
              <a:latin typeface="Arial"/>
            </a:endParaRPr>
          </a:p>
        </p:txBody>
      </p:sp>
      <p:sp>
        <p:nvSpPr>
          <p:cNvPr id="552" name="Freeform 283"/>
          <p:cNvSpPr>
            <a:spLocks noChangeAspect="1"/>
          </p:cNvSpPr>
          <p:nvPr/>
        </p:nvSpPr>
        <p:spPr bwMode="auto">
          <a:xfrm rot="10800000">
            <a:off x="8793675" y="4347107"/>
            <a:ext cx="197119" cy="569067"/>
          </a:xfrm>
          <a:custGeom>
            <a:avLst/>
            <a:gdLst>
              <a:gd name="T0" fmla="*/ 88896 w 364"/>
              <a:gd name="T1" fmla="*/ 90195 h 326"/>
              <a:gd name="T2" fmla="*/ 88896 w 364"/>
              <a:gd name="T3" fmla="*/ 86378 h 326"/>
              <a:gd name="T4" fmla="*/ 89371 w 364"/>
              <a:gd name="T5" fmla="*/ 81128 h 326"/>
              <a:gd name="T6" fmla="*/ 90322 w 364"/>
              <a:gd name="T7" fmla="*/ 75879 h 326"/>
              <a:gd name="T8" fmla="*/ 91273 w 364"/>
              <a:gd name="T9" fmla="*/ 70629 h 326"/>
              <a:gd name="T10" fmla="*/ 93174 w 364"/>
              <a:gd name="T11" fmla="*/ 65380 h 326"/>
              <a:gd name="T12" fmla="*/ 96027 w 364"/>
              <a:gd name="T13" fmla="*/ 59653 h 326"/>
              <a:gd name="T14" fmla="*/ 99830 w 364"/>
              <a:gd name="T15" fmla="*/ 53926 h 326"/>
              <a:gd name="T16" fmla="*/ 105059 w 364"/>
              <a:gd name="T17" fmla="*/ 46768 h 326"/>
              <a:gd name="T18" fmla="*/ 109813 w 364"/>
              <a:gd name="T19" fmla="*/ 41518 h 326"/>
              <a:gd name="T20" fmla="*/ 116943 w 364"/>
              <a:gd name="T21" fmla="*/ 35792 h 326"/>
              <a:gd name="T22" fmla="*/ 124074 w 364"/>
              <a:gd name="T23" fmla="*/ 30542 h 326"/>
              <a:gd name="T24" fmla="*/ 132155 w 364"/>
              <a:gd name="T25" fmla="*/ 25770 h 326"/>
              <a:gd name="T26" fmla="*/ 141188 w 364"/>
              <a:gd name="T27" fmla="*/ 22907 h 326"/>
              <a:gd name="T28" fmla="*/ 150220 w 364"/>
              <a:gd name="T29" fmla="*/ 20521 h 326"/>
              <a:gd name="T30" fmla="*/ 160203 w 364"/>
              <a:gd name="T31" fmla="*/ 19089 h 326"/>
              <a:gd name="T32" fmla="*/ 172563 w 364"/>
              <a:gd name="T33" fmla="*/ 19566 h 326"/>
              <a:gd name="T34" fmla="*/ 163055 w 364"/>
              <a:gd name="T35" fmla="*/ 12408 h 326"/>
              <a:gd name="T36" fmla="*/ 149269 w 364"/>
              <a:gd name="T37" fmla="*/ 5727 h 326"/>
              <a:gd name="T38" fmla="*/ 135008 w 364"/>
              <a:gd name="T39" fmla="*/ 1432 h 326"/>
              <a:gd name="T40" fmla="*/ 120746 w 364"/>
              <a:gd name="T41" fmla="*/ 0 h 326"/>
              <a:gd name="T42" fmla="*/ 105534 w 364"/>
              <a:gd name="T43" fmla="*/ 477 h 326"/>
              <a:gd name="T44" fmla="*/ 91273 w 364"/>
              <a:gd name="T45" fmla="*/ 3341 h 326"/>
              <a:gd name="T46" fmla="*/ 77487 w 364"/>
              <a:gd name="T47" fmla="*/ 8590 h 326"/>
              <a:gd name="T48" fmla="*/ 62275 w 364"/>
              <a:gd name="T49" fmla="*/ 16703 h 326"/>
              <a:gd name="T50" fmla="*/ 54669 w 364"/>
              <a:gd name="T51" fmla="*/ 22907 h 326"/>
              <a:gd name="T52" fmla="*/ 46112 w 364"/>
              <a:gd name="T53" fmla="*/ 31020 h 326"/>
              <a:gd name="T54" fmla="*/ 39932 w 364"/>
              <a:gd name="T55" fmla="*/ 40564 h 326"/>
              <a:gd name="T56" fmla="*/ 33752 w 364"/>
              <a:gd name="T57" fmla="*/ 50586 h 326"/>
              <a:gd name="T58" fmla="*/ 30424 w 364"/>
              <a:gd name="T59" fmla="*/ 60130 h 326"/>
              <a:gd name="T60" fmla="*/ 27097 w 364"/>
              <a:gd name="T61" fmla="*/ 69675 h 326"/>
              <a:gd name="T62" fmla="*/ 24720 w 364"/>
              <a:gd name="T63" fmla="*/ 79219 h 326"/>
              <a:gd name="T64" fmla="*/ 24244 w 364"/>
              <a:gd name="T65" fmla="*/ 90195 h 326"/>
              <a:gd name="T66" fmla="*/ 56570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EA36DD"/>
          </a:solidFill>
          <a:ln w="12700" cap="rnd" cmpd="sng">
            <a:solidFill>
              <a:schemeClr val="tx1"/>
            </a:solidFill>
            <a:prstDash val="solid"/>
            <a:round/>
            <a:headEnd type="none" w="sm" len="sm"/>
            <a:tailEnd type="none" w="sm" len="sm"/>
          </a:ln>
        </p:spPr>
        <p:txBody>
          <a:bodyPr/>
          <a:lstStyle/>
          <a:p>
            <a:endParaRPr lang="en-US" sz="1200">
              <a:solidFill>
                <a:srgbClr val="000000"/>
              </a:solidFill>
              <a:latin typeface="Arial"/>
            </a:endParaRPr>
          </a:p>
        </p:txBody>
      </p:sp>
      <p:sp>
        <p:nvSpPr>
          <p:cNvPr id="559" name="Text Box 289"/>
          <p:cNvSpPr txBox="1">
            <a:spLocks noChangeAspect="1" noChangeArrowheads="1"/>
          </p:cNvSpPr>
          <p:nvPr/>
        </p:nvSpPr>
        <p:spPr bwMode="auto">
          <a:xfrm>
            <a:off x="8691632" y="3988251"/>
            <a:ext cx="457101" cy="276999"/>
          </a:xfrm>
          <a:prstGeom prst="rect">
            <a:avLst/>
          </a:prstGeom>
          <a:solidFill>
            <a:schemeClr val="bg1">
              <a:alpha val="50196"/>
            </a:schemeClr>
          </a:solidFill>
          <a:ln w="9525">
            <a:noFill/>
            <a:miter lim="800000"/>
            <a:headEnd/>
            <a:tailEnd/>
          </a:ln>
        </p:spPr>
        <p:txBody>
          <a:bodyPr wrap="none">
            <a:spAutoFit/>
          </a:bodyPr>
          <a:lstStyle/>
          <a:p>
            <a:r>
              <a:rPr lang="en-US" sz="1200" dirty="0">
                <a:solidFill>
                  <a:srgbClr val="000000"/>
                </a:solidFill>
                <a:latin typeface="Gill Sans MT"/>
              </a:rPr>
              <a:t>CH</a:t>
            </a:r>
            <a:r>
              <a:rPr lang="en-US" sz="1200" baseline="-25000" dirty="0">
                <a:solidFill>
                  <a:srgbClr val="000000"/>
                </a:solidFill>
                <a:latin typeface="Gill Sans MT"/>
              </a:rPr>
              <a:t>4</a:t>
            </a:r>
            <a:endParaRPr lang="en-US" sz="1200" dirty="0">
              <a:solidFill>
                <a:srgbClr val="000000"/>
              </a:solidFill>
              <a:latin typeface="Gill Sans MT"/>
            </a:endParaRPr>
          </a:p>
        </p:txBody>
      </p:sp>
      <p:pic>
        <p:nvPicPr>
          <p:cNvPr id="895" name="Picture 2" descr="http://www.designedtoat.com/clipart6/smoke_03.gif"/>
          <p:cNvPicPr>
            <a:picLocks noChangeAspect="1" noChangeArrowheads="1"/>
          </p:cNvPicPr>
          <p:nvPr/>
        </p:nvPicPr>
        <p:blipFill>
          <a:blip r:embed="rId10" cstate="screen"/>
          <a:srcRect/>
          <a:stretch>
            <a:fillRect/>
          </a:stretch>
        </p:blipFill>
        <p:spPr bwMode="auto">
          <a:xfrm>
            <a:off x="6127751" y="2724261"/>
            <a:ext cx="278606" cy="591564"/>
          </a:xfrm>
          <a:prstGeom prst="rect">
            <a:avLst/>
          </a:prstGeom>
          <a:noFill/>
        </p:spPr>
      </p:pic>
      <p:sp>
        <p:nvSpPr>
          <p:cNvPr id="565" name="Line 5"/>
          <p:cNvSpPr>
            <a:spLocks noChangeAspect="1" noChangeShapeType="1"/>
          </p:cNvSpPr>
          <p:nvPr/>
        </p:nvSpPr>
        <p:spPr bwMode="auto">
          <a:xfrm>
            <a:off x="5911913" y="4848535"/>
            <a:ext cx="1672029" cy="0"/>
          </a:xfrm>
          <a:prstGeom prst="line">
            <a:avLst/>
          </a:prstGeom>
          <a:noFill/>
          <a:ln w="9525">
            <a:solidFill>
              <a:srgbClr val="EA36DD"/>
            </a:solidFill>
            <a:prstDash val="dash"/>
            <a:round/>
            <a:headEnd/>
            <a:tailEnd/>
          </a:ln>
        </p:spPr>
        <p:txBody>
          <a:bodyPr wrap="none" anchor="ctr"/>
          <a:lstStyle/>
          <a:p>
            <a:endParaRPr lang="en-US" sz="1200">
              <a:solidFill>
                <a:srgbClr val="000000"/>
              </a:solidFill>
              <a:latin typeface="Arial"/>
            </a:endParaRPr>
          </a:p>
        </p:txBody>
      </p:sp>
      <p:sp>
        <p:nvSpPr>
          <p:cNvPr id="566" name="Line 6"/>
          <p:cNvSpPr>
            <a:spLocks noChangeAspect="1" noChangeShapeType="1"/>
          </p:cNvSpPr>
          <p:nvPr/>
        </p:nvSpPr>
        <p:spPr bwMode="auto">
          <a:xfrm>
            <a:off x="5911912" y="5000500"/>
            <a:ext cx="1683004" cy="0"/>
          </a:xfrm>
          <a:prstGeom prst="line">
            <a:avLst/>
          </a:prstGeom>
          <a:noFill/>
          <a:ln w="9525">
            <a:solidFill>
              <a:srgbClr val="EA36DD"/>
            </a:solidFill>
            <a:prstDash val="dash"/>
            <a:round/>
            <a:headEnd/>
            <a:tailEnd/>
          </a:ln>
        </p:spPr>
        <p:txBody>
          <a:bodyPr wrap="none" anchor="ctr"/>
          <a:lstStyle/>
          <a:p>
            <a:endParaRPr lang="en-US" sz="1200">
              <a:solidFill>
                <a:srgbClr val="000000"/>
              </a:solidFill>
              <a:latin typeface="Arial"/>
            </a:endParaRPr>
          </a:p>
        </p:txBody>
      </p:sp>
      <p:sp>
        <p:nvSpPr>
          <p:cNvPr id="567" name="Line 8"/>
          <p:cNvSpPr>
            <a:spLocks noChangeAspect="1" noChangeShapeType="1"/>
          </p:cNvSpPr>
          <p:nvPr/>
        </p:nvSpPr>
        <p:spPr bwMode="auto">
          <a:xfrm>
            <a:off x="5929164" y="5237684"/>
            <a:ext cx="1683003" cy="0"/>
          </a:xfrm>
          <a:prstGeom prst="line">
            <a:avLst/>
          </a:prstGeom>
          <a:noFill/>
          <a:ln w="9525">
            <a:solidFill>
              <a:srgbClr val="EA36DD"/>
            </a:solidFill>
            <a:prstDash val="dash"/>
            <a:round/>
            <a:headEnd/>
            <a:tailEnd/>
          </a:ln>
        </p:spPr>
        <p:txBody>
          <a:bodyPr wrap="none" anchor="ctr"/>
          <a:lstStyle/>
          <a:p>
            <a:endParaRPr lang="en-US" sz="1200">
              <a:solidFill>
                <a:srgbClr val="000000"/>
              </a:solidFill>
              <a:latin typeface="Arial"/>
            </a:endParaRPr>
          </a:p>
        </p:txBody>
      </p:sp>
      <p:sp>
        <p:nvSpPr>
          <p:cNvPr id="568" name="Line 9"/>
          <p:cNvSpPr>
            <a:spLocks noChangeAspect="1" noChangeShapeType="1"/>
          </p:cNvSpPr>
          <p:nvPr/>
        </p:nvSpPr>
        <p:spPr bwMode="auto">
          <a:xfrm>
            <a:off x="5927191" y="5525857"/>
            <a:ext cx="1603677" cy="0"/>
          </a:xfrm>
          <a:prstGeom prst="line">
            <a:avLst/>
          </a:prstGeom>
          <a:noFill/>
          <a:ln w="9525">
            <a:solidFill>
              <a:srgbClr val="EA36DD"/>
            </a:solidFill>
            <a:prstDash val="dash"/>
            <a:round/>
            <a:headEnd/>
            <a:tailEnd/>
          </a:ln>
        </p:spPr>
        <p:txBody>
          <a:bodyPr wrap="none" anchor="ctr"/>
          <a:lstStyle/>
          <a:p>
            <a:endParaRPr lang="en-US" sz="1200">
              <a:solidFill>
                <a:srgbClr val="000000"/>
              </a:solidFill>
              <a:latin typeface="Arial"/>
            </a:endParaRPr>
          </a:p>
        </p:txBody>
      </p:sp>
      <p:sp>
        <p:nvSpPr>
          <p:cNvPr id="570" name="Freeform 290"/>
          <p:cNvSpPr>
            <a:spLocks noChangeAspect="1"/>
          </p:cNvSpPr>
          <p:nvPr/>
        </p:nvSpPr>
        <p:spPr bwMode="auto">
          <a:xfrm rot="2162108" flipH="1">
            <a:off x="6005831" y="4795762"/>
            <a:ext cx="154890" cy="420661"/>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sz="1200">
              <a:solidFill>
                <a:srgbClr val="000000"/>
              </a:solidFill>
              <a:latin typeface="Arial"/>
            </a:endParaRPr>
          </a:p>
        </p:txBody>
      </p:sp>
      <p:sp>
        <p:nvSpPr>
          <p:cNvPr id="571" name="Freeform 290"/>
          <p:cNvSpPr>
            <a:spLocks noChangeAspect="1"/>
          </p:cNvSpPr>
          <p:nvPr/>
        </p:nvSpPr>
        <p:spPr bwMode="auto">
          <a:xfrm rot="1231171" flipH="1">
            <a:off x="6135645" y="5002978"/>
            <a:ext cx="142124" cy="395190"/>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chemeClr val="tx1"/>
            </a:solidFill>
            <a:prstDash val="solid"/>
            <a:round/>
            <a:headEnd type="none" w="sm" len="sm"/>
            <a:tailEnd type="none" w="sm" len="sm"/>
          </a:ln>
        </p:spPr>
        <p:txBody>
          <a:bodyPr/>
          <a:lstStyle/>
          <a:p>
            <a:endParaRPr lang="en-US" sz="1200">
              <a:solidFill>
                <a:srgbClr val="000000"/>
              </a:solidFill>
              <a:latin typeface="Arial"/>
            </a:endParaRPr>
          </a:p>
        </p:txBody>
      </p:sp>
      <p:sp>
        <p:nvSpPr>
          <p:cNvPr id="572" name="Freeform 290"/>
          <p:cNvSpPr>
            <a:spLocks noChangeAspect="1"/>
          </p:cNvSpPr>
          <p:nvPr/>
        </p:nvSpPr>
        <p:spPr bwMode="auto">
          <a:xfrm rot="11681678" flipH="1">
            <a:off x="6048102" y="5260928"/>
            <a:ext cx="151214" cy="215967"/>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chemeClr val="tx1"/>
            </a:solidFill>
            <a:prstDash val="solid"/>
            <a:round/>
            <a:headEnd type="none" w="sm" len="sm"/>
            <a:tailEnd type="none" w="sm" len="sm"/>
          </a:ln>
        </p:spPr>
        <p:txBody>
          <a:bodyPr/>
          <a:lstStyle/>
          <a:p>
            <a:endParaRPr lang="en-US" sz="1200">
              <a:solidFill>
                <a:srgbClr val="000000"/>
              </a:solidFill>
              <a:latin typeface="Arial"/>
            </a:endParaRPr>
          </a:p>
        </p:txBody>
      </p:sp>
      <p:sp>
        <p:nvSpPr>
          <p:cNvPr id="573" name="Freeform 290"/>
          <p:cNvSpPr>
            <a:spLocks noChangeAspect="1"/>
          </p:cNvSpPr>
          <p:nvPr/>
        </p:nvSpPr>
        <p:spPr bwMode="auto">
          <a:xfrm rot="11319732" flipH="1">
            <a:off x="5922085" y="5050275"/>
            <a:ext cx="110812" cy="226642"/>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sz="1200">
              <a:solidFill>
                <a:srgbClr val="000000"/>
              </a:solidFill>
              <a:latin typeface="Arial"/>
            </a:endParaRPr>
          </a:p>
        </p:txBody>
      </p:sp>
      <p:sp>
        <p:nvSpPr>
          <p:cNvPr id="2128" name="Text Box 294"/>
          <p:cNvSpPr txBox="1">
            <a:spLocks noChangeAspect="1" noChangeArrowheads="1"/>
          </p:cNvSpPr>
          <p:nvPr/>
        </p:nvSpPr>
        <p:spPr bwMode="auto">
          <a:xfrm>
            <a:off x="7227654" y="5103131"/>
            <a:ext cx="759182" cy="184666"/>
          </a:xfrm>
          <a:prstGeom prst="rect">
            <a:avLst/>
          </a:prstGeom>
          <a:solidFill>
            <a:schemeClr val="bg1"/>
          </a:solidFill>
          <a:ln w="9525">
            <a:noFill/>
            <a:miter lim="800000"/>
            <a:headEnd/>
            <a:tailEnd/>
          </a:ln>
        </p:spPr>
        <p:txBody>
          <a:bodyPr wrap="none" lIns="45720" tIns="0" rIns="45720" bIns="0">
            <a:spAutoFit/>
          </a:bodyPr>
          <a:lstStyle/>
          <a:p>
            <a:r>
              <a:rPr lang="en-US" sz="1200" dirty="0">
                <a:solidFill>
                  <a:srgbClr val="000000"/>
                </a:solidFill>
                <a:latin typeface="Gill Sans MT"/>
              </a:rPr>
              <a:t>Root litter</a:t>
            </a:r>
          </a:p>
        </p:txBody>
      </p:sp>
      <p:sp>
        <p:nvSpPr>
          <p:cNvPr id="574" name="Freeform 286"/>
          <p:cNvSpPr>
            <a:spLocks noChangeAspect="1"/>
          </p:cNvSpPr>
          <p:nvPr/>
        </p:nvSpPr>
        <p:spPr bwMode="auto">
          <a:xfrm rot="17010904">
            <a:off x="8232274" y="5908707"/>
            <a:ext cx="258222" cy="229103"/>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chemeClr val="tx1"/>
            </a:solidFill>
            <a:prstDash val="solid"/>
            <a:round/>
            <a:headEnd type="none" w="sm" len="sm"/>
            <a:tailEnd type="none" w="sm" len="sm"/>
          </a:ln>
        </p:spPr>
        <p:txBody>
          <a:bodyPr/>
          <a:lstStyle/>
          <a:p>
            <a:endParaRPr lang="en-US" sz="1200">
              <a:solidFill>
                <a:srgbClr val="000000"/>
              </a:solidFill>
              <a:latin typeface="Arial"/>
            </a:endParaRPr>
          </a:p>
        </p:txBody>
      </p:sp>
      <p:sp>
        <p:nvSpPr>
          <p:cNvPr id="575" name="Freeform 286"/>
          <p:cNvSpPr>
            <a:spLocks noChangeAspect="1"/>
          </p:cNvSpPr>
          <p:nvPr/>
        </p:nvSpPr>
        <p:spPr bwMode="auto">
          <a:xfrm rot="11193457">
            <a:off x="8306933" y="4572067"/>
            <a:ext cx="174625" cy="338780"/>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chemeClr val="tx1"/>
            </a:solidFill>
            <a:prstDash val="solid"/>
            <a:round/>
            <a:headEnd type="none" w="sm" len="sm"/>
            <a:tailEnd type="none" w="sm" len="sm"/>
          </a:ln>
        </p:spPr>
        <p:txBody>
          <a:bodyPr/>
          <a:lstStyle/>
          <a:p>
            <a:endParaRPr lang="en-US" sz="1200">
              <a:solidFill>
                <a:srgbClr val="000000"/>
              </a:solidFill>
              <a:latin typeface="Arial"/>
            </a:endParaRPr>
          </a:p>
        </p:txBody>
      </p:sp>
      <p:sp>
        <p:nvSpPr>
          <p:cNvPr id="576" name="Text Box 289"/>
          <p:cNvSpPr txBox="1">
            <a:spLocks noChangeAspect="1" noChangeArrowheads="1"/>
          </p:cNvSpPr>
          <p:nvPr/>
        </p:nvSpPr>
        <p:spPr bwMode="auto">
          <a:xfrm>
            <a:off x="8378818" y="4350593"/>
            <a:ext cx="484428" cy="276999"/>
          </a:xfrm>
          <a:prstGeom prst="rect">
            <a:avLst/>
          </a:prstGeom>
          <a:noFill/>
          <a:ln w="9525">
            <a:noFill/>
            <a:miter lim="800000"/>
            <a:headEnd/>
            <a:tailEnd/>
          </a:ln>
        </p:spPr>
        <p:txBody>
          <a:bodyPr wrap="none">
            <a:spAutoFit/>
          </a:bodyPr>
          <a:lstStyle/>
          <a:p>
            <a:r>
              <a:rPr lang="en-US" sz="1200" dirty="0">
                <a:solidFill>
                  <a:srgbClr val="000000"/>
                </a:solidFill>
                <a:latin typeface="Gill Sans MT"/>
              </a:rPr>
              <a:t>N</a:t>
            </a:r>
            <a:r>
              <a:rPr lang="en-US" sz="1200" baseline="-25000" dirty="0">
                <a:solidFill>
                  <a:srgbClr val="000000"/>
                </a:solidFill>
                <a:latin typeface="Gill Sans MT"/>
              </a:rPr>
              <a:t>2</a:t>
            </a:r>
            <a:r>
              <a:rPr lang="en-US" sz="1200" dirty="0">
                <a:solidFill>
                  <a:srgbClr val="000000"/>
                </a:solidFill>
                <a:latin typeface="Gill Sans MT"/>
              </a:rPr>
              <a:t>O</a:t>
            </a:r>
          </a:p>
        </p:txBody>
      </p:sp>
      <p:sp>
        <p:nvSpPr>
          <p:cNvPr id="5690" name="Rectangle 111"/>
          <p:cNvSpPr>
            <a:spLocks noChangeAspect="1" noChangeArrowheads="1"/>
          </p:cNvSpPr>
          <p:nvPr/>
        </p:nvSpPr>
        <p:spPr bwMode="auto">
          <a:xfrm>
            <a:off x="320377" y="4483435"/>
            <a:ext cx="815975" cy="184666"/>
          </a:xfrm>
          <a:prstGeom prst="rect">
            <a:avLst/>
          </a:prstGeom>
          <a:solidFill>
            <a:schemeClr val="bg1">
              <a:lumMod val="95000"/>
            </a:schemeClr>
          </a:solidFill>
          <a:ln w="12700">
            <a:solidFill>
              <a:schemeClr val="tx1"/>
            </a:solidFill>
            <a:miter lim="800000"/>
            <a:headEnd/>
            <a:tailEnd/>
          </a:ln>
        </p:spPr>
        <p:txBody>
          <a:bodyPr lIns="45720" tIns="0" rIns="45720" bIns="0">
            <a:spAutoFit/>
          </a:bodyPr>
          <a:lstStyle/>
          <a:p>
            <a:pPr>
              <a:defRPr/>
            </a:pPr>
            <a:r>
              <a:rPr lang="en-US" sz="1200" dirty="0">
                <a:solidFill>
                  <a:srgbClr val="000000"/>
                </a:solidFill>
                <a:latin typeface="Gill Sans MT"/>
              </a:rPr>
              <a:t>SCF</a:t>
            </a:r>
          </a:p>
        </p:txBody>
      </p:sp>
      <p:sp>
        <p:nvSpPr>
          <p:cNvPr id="2145" name="Line 6"/>
          <p:cNvSpPr>
            <a:spLocks noChangeAspect="1" noChangeShapeType="1"/>
          </p:cNvSpPr>
          <p:nvPr/>
        </p:nvSpPr>
        <p:spPr bwMode="auto">
          <a:xfrm>
            <a:off x="614924" y="4532731"/>
            <a:ext cx="527050" cy="0"/>
          </a:xfrm>
          <a:prstGeom prst="line">
            <a:avLst/>
          </a:prstGeom>
          <a:noFill/>
          <a:ln w="9525">
            <a:solidFill>
              <a:schemeClr val="tx1"/>
            </a:solidFill>
            <a:prstDash val="dash"/>
            <a:round/>
            <a:headEnd/>
            <a:tailEnd/>
          </a:ln>
        </p:spPr>
        <p:txBody>
          <a:bodyPr wrap="none" anchor="ctr"/>
          <a:lstStyle/>
          <a:p>
            <a:endParaRPr lang="en-US" sz="1200">
              <a:solidFill>
                <a:srgbClr val="000000"/>
              </a:solidFill>
              <a:latin typeface="Arial"/>
            </a:endParaRPr>
          </a:p>
        </p:txBody>
      </p:sp>
      <p:sp>
        <p:nvSpPr>
          <p:cNvPr id="2162" name="Line 6"/>
          <p:cNvSpPr>
            <a:spLocks noChangeAspect="1" noChangeShapeType="1"/>
          </p:cNvSpPr>
          <p:nvPr/>
        </p:nvSpPr>
        <p:spPr bwMode="auto">
          <a:xfrm>
            <a:off x="614924" y="4603155"/>
            <a:ext cx="527050" cy="0"/>
          </a:xfrm>
          <a:prstGeom prst="line">
            <a:avLst/>
          </a:prstGeom>
          <a:noFill/>
          <a:ln w="9525">
            <a:solidFill>
              <a:schemeClr val="tx1"/>
            </a:solidFill>
            <a:prstDash val="dash"/>
            <a:round/>
            <a:headEnd/>
            <a:tailEnd/>
          </a:ln>
        </p:spPr>
        <p:txBody>
          <a:bodyPr wrap="none" anchor="ctr"/>
          <a:lstStyle/>
          <a:p>
            <a:endParaRPr lang="en-US" sz="1200">
              <a:solidFill>
                <a:srgbClr val="000000"/>
              </a:solidFill>
              <a:latin typeface="Arial"/>
            </a:endParaRPr>
          </a:p>
        </p:txBody>
      </p:sp>
      <p:sp>
        <p:nvSpPr>
          <p:cNvPr id="589" name="Text Box 92"/>
          <p:cNvSpPr txBox="1">
            <a:spLocks noChangeAspect="1" noChangeArrowheads="1"/>
          </p:cNvSpPr>
          <p:nvPr/>
        </p:nvSpPr>
        <p:spPr bwMode="auto">
          <a:xfrm>
            <a:off x="904513" y="4679265"/>
            <a:ext cx="545958" cy="369332"/>
          </a:xfrm>
          <a:prstGeom prst="rect">
            <a:avLst/>
          </a:prstGeom>
          <a:solidFill>
            <a:srgbClr val="FFFFFF">
              <a:alpha val="30196"/>
            </a:srgbClr>
          </a:solidFill>
          <a:ln w="9525">
            <a:noFill/>
            <a:miter lim="800000"/>
            <a:headEnd/>
            <a:tailEnd/>
          </a:ln>
        </p:spPr>
        <p:txBody>
          <a:bodyPr wrap="none" lIns="45720" tIns="0" rIns="45720" bIns="0">
            <a:spAutoFit/>
          </a:bodyPr>
          <a:lstStyle/>
          <a:p>
            <a:pPr algn="ctr"/>
            <a:r>
              <a:rPr lang="en-US" sz="1200" dirty="0">
                <a:solidFill>
                  <a:srgbClr val="000000"/>
                </a:solidFill>
                <a:effectLst>
                  <a:outerShdw blurRad="38100" dist="38100" dir="2700000" algn="tl">
                    <a:srgbClr val="000000">
                      <a:alpha val="43137"/>
                    </a:srgbClr>
                  </a:outerShdw>
                </a:effectLst>
                <a:latin typeface="Gill Sans MT"/>
              </a:rPr>
              <a:t>Surface</a:t>
            </a:r>
          </a:p>
          <a:p>
            <a:pPr algn="ctr"/>
            <a:r>
              <a:rPr lang="en-US" sz="1200" dirty="0">
                <a:solidFill>
                  <a:srgbClr val="000000"/>
                </a:solidFill>
                <a:effectLst>
                  <a:outerShdw blurRad="38100" dist="38100" dir="2700000" algn="tl">
                    <a:srgbClr val="000000">
                      <a:alpha val="43137"/>
                    </a:srgbClr>
                  </a:outerShdw>
                </a:effectLst>
                <a:latin typeface="Gill Sans MT"/>
              </a:rPr>
              <a:t>water</a:t>
            </a:r>
          </a:p>
        </p:txBody>
      </p:sp>
      <p:sp>
        <p:nvSpPr>
          <p:cNvPr id="2140" name="Line 4609"/>
          <p:cNvSpPr>
            <a:spLocks noChangeAspect="1" noChangeShapeType="1"/>
          </p:cNvSpPr>
          <p:nvPr/>
        </p:nvSpPr>
        <p:spPr bwMode="auto">
          <a:xfrm>
            <a:off x="2408307" y="4671100"/>
            <a:ext cx="0" cy="279258"/>
          </a:xfrm>
          <a:prstGeom prst="line">
            <a:avLst/>
          </a:prstGeom>
          <a:noFill/>
          <a:ln w="28575">
            <a:solidFill>
              <a:srgbClr val="FFCC00"/>
            </a:solidFill>
            <a:round/>
            <a:headEnd/>
            <a:tailEnd type="triangle" w="med" len="med"/>
          </a:ln>
        </p:spPr>
        <p:txBody>
          <a:bodyPr wrap="none" anchor="ctr"/>
          <a:lstStyle/>
          <a:p>
            <a:endParaRPr lang="en-US" sz="1200">
              <a:solidFill>
                <a:srgbClr val="000000"/>
              </a:solidFill>
              <a:latin typeface="Arial"/>
            </a:endParaRPr>
          </a:p>
        </p:txBody>
      </p:sp>
      <p:sp>
        <p:nvSpPr>
          <p:cNvPr id="590" name="Line 6"/>
          <p:cNvSpPr>
            <a:spLocks noChangeAspect="1" noChangeShapeType="1"/>
          </p:cNvSpPr>
          <p:nvPr/>
        </p:nvSpPr>
        <p:spPr bwMode="auto">
          <a:xfrm>
            <a:off x="1545243" y="4720388"/>
            <a:ext cx="323028" cy="0"/>
          </a:xfrm>
          <a:prstGeom prst="line">
            <a:avLst/>
          </a:prstGeom>
          <a:noFill/>
          <a:ln w="9525">
            <a:solidFill>
              <a:schemeClr val="tx1"/>
            </a:solidFill>
            <a:prstDash val="dash"/>
            <a:round/>
            <a:headEnd/>
            <a:tailEnd/>
          </a:ln>
        </p:spPr>
        <p:txBody>
          <a:bodyPr wrap="none" anchor="ctr"/>
          <a:lstStyle/>
          <a:p>
            <a:endParaRPr lang="en-US" sz="1200">
              <a:solidFill>
                <a:srgbClr val="000000"/>
              </a:solidFill>
              <a:latin typeface="Arial"/>
            </a:endParaRPr>
          </a:p>
        </p:txBody>
      </p:sp>
      <p:sp>
        <p:nvSpPr>
          <p:cNvPr id="591" name="Line 6"/>
          <p:cNvSpPr>
            <a:spLocks noChangeAspect="1" noChangeShapeType="1"/>
          </p:cNvSpPr>
          <p:nvPr/>
        </p:nvSpPr>
        <p:spPr bwMode="auto">
          <a:xfrm>
            <a:off x="1549536" y="4812436"/>
            <a:ext cx="308867" cy="0"/>
          </a:xfrm>
          <a:prstGeom prst="line">
            <a:avLst/>
          </a:prstGeom>
          <a:noFill/>
          <a:ln w="9525">
            <a:solidFill>
              <a:schemeClr val="tx1"/>
            </a:solidFill>
            <a:prstDash val="dash"/>
            <a:round/>
            <a:headEnd/>
            <a:tailEnd/>
          </a:ln>
        </p:spPr>
        <p:txBody>
          <a:bodyPr wrap="none" anchor="ctr"/>
          <a:lstStyle/>
          <a:p>
            <a:endParaRPr lang="en-US" sz="1200">
              <a:solidFill>
                <a:srgbClr val="000000"/>
              </a:solidFill>
              <a:latin typeface="Arial"/>
            </a:endParaRPr>
          </a:p>
        </p:txBody>
      </p:sp>
      <p:sp>
        <p:nvSpPr>
          <p:cNvPr id="592" name="Line 6"/>
          <p:cNvSpPr>
            <a:spLocks noChangeAspect="1" noChangeShapeType="1"/>
          </p:cNvSpPr>
          <p:nvPr/>
        </p:nvSpPr>
        <p:spPr bwMode="auto">
          <a:xfrm>
            <a:off x="1550609" y="4971138"/>
            <a:ext cx="301215" cy="0"/>
          </a:xfrm>
          <a:prstGeom prst="line">
            <a:avLst/>
          </a:prstGeom>
          <a:noFill/>
          <a:ln w="9525">
            <a:solidFill>
              <a:schemeClr val="tx1"/>
            </a:solidFill>
            <a:prstDash val="dash"/>
            <a:round/>
            <a:headEnd/>
            <a:tailEnd/>
          </a:ln>
        </p:spPr>
        <p:txBody>
          <a:bodyPr wrap="none" anchor="ctr"/>
          <a:lstStyle/>
          <a:p>
            <a:endParaRPr lang="en-US" sz="1200">
              <a:solidFill>
                <a:srgbClr val="000000"/>
              </a:solidFill>
              <a:latin typeface="Arial"/>
            </a:endParaRPr>
          </a:p>
        </p:txBody>
      </p:sp>
      <p:sp>
        <p:nvSpPr>
          <p:cNvPr id="2154" name="Text Box 92"/>
          <p:cNvSpPr txBox="1">
            <a:spLocks noChangeAspect="1" noChangeArrowheads="1"/>
          </p:cNvSpPr>
          <p:nvPr/>
        </p:nvSpPr>
        <p:spPr bwMode="auto">
          <a:xfrm>
            <a:off x="335018" y="6139216"/>
            <a:ext cx="718658" cy="184666"/>
          </a:xfrm>
          <a:prstGeom prst="rect">
            <a:avLst/>
          </a:prstGeom>
          <a:solidFill>
            <a:schemeClr val="bg1"/>
          </a:solidFill>
          <a:ln w="9525">
            <a:noFill/>
            <a:miter lim="800000"/>
            <a:headEnd/>
            <a:tailEnd/>
          </a:ln>
        </p:spPr>
        <p:txBody>
          <a:bodyPr wrap="none" lIns="45720" tIns="0" rIns="45720" bIns="0">
            <a:spAutoFit/>
          </a:bodyPr>
          <a:lstStyle/>
          <a:p>
            <a:r>
              <a:rPr lang="en-US" sz="1200" b="1" dirty="0">
                <a:solidFill>
                  <a:srgbClr val="000000"/>
                </a:solidFill>
                <a:latin typeface="Gill Sans MT"/>
              </a:rPr>
              <a:t>Bedrock</a:t>
            </a:r>
          </a:p>
        </p:txBody>
      </p:sp>
      <p:sp>
        <p:nvSpPr>
          <p:cNvPr id="2158" name="Text Box 132"/>
          <p:cNvSpPr txBox="1">
            <a:spLocks noChangeAspect="1" noChangeArrowheads="1"/>
          </p:cNvSpPr>
          <p:nvPr/>
        </p:nvSpPr>
        <p:spPr bwMode="auto">
          <a:xfrm>
            <a:off x="3150769" y="6060024"/>
            <a:ext cx="1464503" cy="184666"/>
          </a:xfrm>
          <a:prstGeom prst="rect">
            <a:avLst/>
          </a:prstGeom>
          <a:solidFill>
            <a:schemeClr val="bg1"/>
          </a:solidFill>
          <a:ln w="9525">
            <a:noFill/>
            <a:miter lim="800000"/>
            <a:headEnd/>
            <a:tailEnd/>
          </a:ln>
        </p:spPr>
        <p:txBody>
          <a:bodyPr wrap="none" lIns="45720" tIns="0" rIns="45720" bIns="0">
            <a:spAutoFit/>
          </a:bodyPr>
          <a:lstStyle/>
          <a:p>
            <a:r>
              <a:rPr lang="en-US" sz="1200" b="1" dirty="0">
                <a:solidFill>
                  <a:srgbClr val="000000"/>
                </a:solidFill>
                <a:latin typeface="Gill Sans MT"/>
              </a:rPr>
              <a:t>Unconfined aquifer</a:t>
            </a:r>
          </a:p>
        </p:txBody>
      </p:sp>
      <p:sp>
        <p:nvSpPr>
          <p:cNvPr id="569" name="Line 9"/>
          <p:cNvSpPr>
            <a:spLocks noChangeAspect="1" noChangeShapeType="1"/>
          </p:cNvSpPr>
          <p:nvPr/>
        </p:nvSpPr>
        <p:spPr bwMode="auto">
          <a:xfrm>
            <a:off x="5899424" y="5980816"/>
            <a:ext cx="1926454" cy="0"/>
          </a:xfrm>
          <a:prstGeom prst="line">
            <a:avLst/>
          </a:prstGeom>
          <a:noFill/>
          <a:ln w="9525">
            <a:solidFill>
              <a:srgbClr val="EA36DD"/>
            </a:solidFill>
            <a:prstDash val="dash"/>
            <a:round/>
            <a:headEnd/>
            <a:tailEnd/>
          </a:ln>
        </p:spPr>
        <p:txBody>
          <a:bodyPr wrap="none" anchor="ctr"/>
          <a:lstStyle/>
          <a:p>
            <a:endParaRPr lang="en-US" sz="1200">
              <a:solidFill>
                <a:srgbClr val="000000"/>
              </a:solidFill>
              <a:latin typeface="Arial"/>
            </a:endParaRPr>
          </a:p>
        </p:txBody>
      </p:sp>
      <p:cxnSp>
        <p:nvCxnSpPr>
          <p:cNvPr id="595" name="Straight Connector 594"/>
          <p:cNvCxnSpPr/>
          <p:nvPr/>
        </p:nvCxnSpPr>
        <p:spPr bwMode="auto">
          <a:xfrm>
            <a:off x="1143050" y="4638920"/>
            <a:ext cx="217732" cy="0"/>
          </a:xfrm>
          <a:prstGeom prst="line">
            <a:avLst/>
          </a:prstGeom>
          <a:noFill/>
          <a:ln w="28575" cap="flat" cmpd="sng" algn="ctr">
            <a:solidFill>
              <a:srgbClr val="000099"/>
            </a:solidFill>
            <a:prstDash val="solid"/>
            <a:round/>
            <a:headEnd type="none" w="med" len="med"/>
            <a:tailEnd type="none" w="med" len="med"/>
          </a:ln>
          <a:effectLst/>
        </p:spPr>
      </p:cxnSp>
      <p:sp>
        <p:nvSpPr>
          <p:cNvPr id="597" name="TextBox 596"/>
          <p:cNvSpPr txBox="1"/>
          <p:nvPr/>
        </p:nvSpPr>
        <p:spPr>
          <a:xfrm>
            <a:off x="546684" y="103665"/>
            <a:ext cx="8111628" cy="1077218"/>
          </a:xfrm>
          <a:prstGeom prst="rect">
            <a:avLst/>
          </a:prstGeom>
          <a:noFill/>
          <a:ln>
            <a:noFill/>
          </a:ln>
        </p:spPr>
        <p:txBody>
          <a:bodyPr wrap="square" rtlCol="0">
            <a:spAutoFit/>
          </a:bodyPr>
          <a:lstStyle/>
          <a:p>
            <a:pPr algn="ctr" defTabSz="914021" eaLnBrk="1" fontAlgn="auto" hangingPunct="1">
              <a:spcBef>
                <a:spcPts val="0"/>
              </a:spcBef>
              <a:spcAft>
                <a:spcPts val="0"/>
              </a:spcAft>
            </a:pP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Gill Sans MT"/>
              </a:rPr>
              <a:t>Community Land Model (CLM4.5</a:t>
            </a: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Gill Sans MT"/>
              </a:rPr>
              <a:t>)</a:t>
            </a:r>
          </a:p>
          <a:p>
            <a:pPr algn="ctr" defTabSz="914021" eaLnBrk="1" fontAlgn="auto" hangingPunct="1">
              <a:spcBef>
                <a:spcPts val="0"/>
              </a:spcBef>
              <a:spcAft>
                <a:spcPts val="0"/>
              </a:spcAft>
            </a:pP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Gill Sans MT"/>
              </a:rPr>
              <a:t>Key Processes</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Gill Sans MT"/>
            </a:endParaRPr>
          </a:p>
        </p:txBody>
      </p:sp>
    </p:spTree>
    <p:extLst>
      <p:ext uri="{BB962C8B-B14F-4D97-AF65-F5344CB8AC3E}">
        <p14:creationId xmlns:p14="http://schemas.microsoft.com/office/powerpoint/2010/main" val="8274943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a:xfrm>
            <a:off x="500577" y="-45682"/>
            <a:ext cx="8734812" cy="1143000"/>
          </a:xfrm>
        </p:spPr>
        <p:txBody>
          <a:bodyPr/>
          <a:lstStyle/>
          <a:p>
            <a:r>
              <a:rPr lang="en-US" sz="2000" dirty="0" smtClean="0">
                <a:solidFill>
                  <a:schemeClr val="tx1"/>
                </a:solidFill>
              </a:rPr>
              <a:t>At each time step the land model solves Surface Energy </a:t>
            </a:r>
            <a:r>
              <a:rPr lang="en-US" sz="2000" dirty="0">
                <a:solidFill>
                  <a:schemeClr val="tx1"/>
                </a:solidFill>
              </a:rPr>
              <a:t>B</a:t>
            </a:r>
            <a:r>
              <a:rPr lang="en-US" sz="2000" dirty="0" smtClean="0">
                <a:solidFill>
                  <a:schemeClr val="tx1"/>
                </a:solidFill>
              </a:rPr>
              <a:t>alance</a:t>
            </a:r>
            <a:r>
              <a:rPr lang="en-US" sz="1800" dirty="0">
                <a:solidFill>
                  <a:srgbClr val="0070C0"/>
                </a:solidFill>
              </a:rPr>
              <a:t/>
            </a:r>
            <a:br>
              <a:rPr lang="en-US" sz="1800" dirty="0">
                <a:solidFill>
                  <a:srgbClr val="0070C0"/>
                </a:solidFill>
              </a:rPr>
            </a:br>
            <a:endParaRPr lang="en-US" sz="1800" dirty="0">
              <a:solidFill>
                <a:srgbClr val="0070C0"/>
              </a:solidFill>
            </a:endParaRPr>
          </a:p>
        </p:txBody>
      </p:sp>
      <p:sp>
        <p:nvSpPr>
          <p:cNvPr id="185347" name="Rectangle 3"/>
          <p:cNvSpPr>
            <a:spLocks noGrp="1" noChangeArrowheads="1"/>
          </p:cNvSpPr>
          <p:nvPr>
            <p:ph type="body" idx="1"/>
          </p:nvPr>
        </p:nvSpPr>
        <p:spPr>
          <a:xfrm>
            <a:off x="4389122" y="1143025"/>
            <a:ext cx="4714647" cy="5334000"/>
          </a:xfrm>
          <a:solidFill>
            <a:schemeClr val="bg1"/>
          </a:solidFill>
        </p:spPr>
        <p:txBody>
          <a:bodyPr/>
          <a:lstStyle/>
          <a:p>
            <a:pPr marL="0" indent="0" algn="ctr">
              <a:lnSpc>
                <a:spcPct val="105000"/>
              </a:lnSpc>
              <a:buNone/>
            </a:pPr>
            <a:r>
              <a:rPr lang="en-US" sz="2800" b="1" dirty="0" smtClean="0">
                <a:solidFill>
                  <a:srgbClr val="008000"/>
                </a:solidFill>
              </a:rPr>
              <a:t>S</a:t>
            </a:r>
            <a:r>
              <a:rPr lang="en-US" sz="2800" b="1" baseline="30000" dirty="0" smtClean="0">
                <a:solidFill>
                  <a:srgbClr val="008000"/>
                </a:solidFill>
                <a:latin typeface="Wingdings"/>
                <a:ea typeface="Wingdings"/>
                <a:cs typeface="Wingdings"/>
                <a:sym typeface="Wingdings"/>
              </a:rPr>
              <a:t></a:t>
            </a:r>
            <a:r>
              <a:rPr lang="en-US" sz="2800" b="1" dirty="0" smtClean="0">
                <a:solidFill>
                  <a:srgbClr val="008000"/>
                </a:solidFill>
                <a:sym typeface="Symbol" pitchFamily="18" charset="2"/>
              </a:rPr>
              <a:t> </a:t>
            </a:r>
            <a:r>
              <a:rPr lang="en-US" sz="2800" b="1" dirty="0" smtClean="0">
                <a:solidFill>
                  <a:srgbClr val="008000"/>
                </a:solidFill>
                <a:sym typeface="Symbol" pitchFamily="18" charset="2"/>
              </a:rPr>
              <a:t>- </a:t>
            </a:r>
            <a:r>
              <a:rPr lang="en-US" sz="2800" b="1" dirty="0" smtClean="0">
                <a:solidFill>
                  <a:srgbClr val="008000"/>
                </a:solidFill>
                <a:sym typeface="Symbol" pitchFamily="18" charset="2"/>
              </a:rPr>
              <a:t>S</a:t>
            </a:r>
            <a:r>
              <a:rPr lang="en-US" sz="2800" b="1" baseline="30000" dirty="0" smtClean="0">
                <a:solidFill>
                  <a:srgbClr val="008000"/>
                </a:solidFill>
                <a:latin typeface="Wingdings"/>
                <a:ea typeface="Wingdings"/>
                <a:cs typeface="Wingdings"/>
                <a:sym typeface="Wingdings"/>
              </a:rPr>
              <a:t></a:t>
            </a:r>
            <a:r>
              <a:rPr lang="en-US" sz="2800" b="1" baseline="30000" dirty="0" smtClean="0">
                <a:solidFill>
                  <a:srgbClr val="008000"/>
                </a:solidFill>
                <a:sym typeface="Symbol" pitchFamily="18" charset="2"/>
              </a:rPr>
              <a:t> </a:t>
            </a:r>
            <a:r>
              <a:rPr lang="en-US" sz="2800" b="1" dirty="0" smtClean="0">
                <a:solidFill>
                  <a:srgbClr val="008000"/>
                </a:solidFill>
                <a:sym typeface="Symbol" pitchFamily="18" charset="2"/>
              </a:rPr>
              <a:t>+ </a:t>
            </a:r>
            <a:r>
              <a:rPr lang="en-US" sz="2800" b="1" dirty="0" smtClean="0">
                <a:solidFill>
                  <a:srgbClr val="008000"/>
                </a:solidFill>
                <a:sym typeface="Symbol" pitchFamily="18" charset="2"/>
              </a:rPr>
              <a:t>L</a:t>
            </a:r>
            <a:r>
              <a:rPr lang="en-US" sz="2800" b="1" baseline="30000" dirty="0" smtClean="0">
                <a:solidFill>
                  <a:srgbClr val="008000"/>
                </a:solidFill>
                <a:latin typeface="Wingdings"/>
                <a:ea typeface="Wingdings"/>
                <a:cs typeface="Wingdings"/>
                <a:sym typeface="Wingdings"/>
              </a:rPr>
              <a:t></a:t>
            </a:r>
            <a:r>
              <a:rPr lang="en-US" sz="2800" b="1" baseline="30000" dirty="0" smtClean="0">
                <a:solidFill>
                  <a:srgbClr val="008000"/>
                </a:solidFill>
                <a:sym typeface="Symbol" pitchFamily="18" charset="2"/>
              </a:rPr>
              <a:t> </a:t>
            </a:r>
            <a:r>
              <a:rPr lang="en-US" sz="2800" b="1" dirty="0" smtClean="0">
                <a:solidFill>
                  <a:srgbClr val="008000"/>
                </a:solidFill>
                <a:sym typeface="Symbol" pitchFamily="18" charset="2"/>
              </a:rPr>
              <a:t>- </a:t>
            </a:r>
            <a:r>
              <a:rPr lang="en-US" sz="2800" b="1" dirty="0" smtClean="0">
                <a:solidFill>
                  <a:srgbClr val="008000"/>
                </a:solidFill>
                <a:sym typeface="Symbol" pitchFamily="18" charset="2"/>
              </a:rPr>
              <a:t>L</a:t>
            </a:r>
            <a:r>
              <a:rPr lang="en-US" sz="2800" b="1" baseline="30000" dirty="0" smtClean="0">
                <a:solidFill>
                  <a:srgbClr val="008000"/>
                </a:solidFill>
                <a:latin typeface="Wingdings"/>
                <a:ea typeface="Wingdings"/>
                <a:cs typeface="Wingdings"/>
                <a:sym typeface="Wingdings"/>
              </a:rPr>
              <a:t></a:t>
            </a:r>
            <a:r>
              <a:rPr lang="en-US" sz="2800" b="1" baseline="30000" dirty="0" smtClean="0">
                <a:solidFill>
                  <a:srgbClr val="008000"/>
                </a:solidFill>
                <a:sym typeface="Symbol" pitchFamily="18" charset="2"/>
              </a:rPr>
              <a:t> </a:t>
            </a:r>
            <a:r>
              <a:rPr lang="en-US" sz="2800" b="1" dirty="0" smtClean="0">
                <a:solidFill>
                  <a:srgbClr val="008000"/>
                </a:solidFill>
                <a:sym typeface="Symbol" pitchFamily="18" charset="2"/>
              </a:rPr>
              <a:t>= </a:t>
            </a:r>
            <a:r>
              <a:rPr lang="en-US" sz="2800" b="1" dirty="0" err="1" smtClean="0">
                <a:solidFill>
                  <a:srgbClr val="008000"/>
                </a:solidFill>
                <a:latin typeface="Lucida Grande"/>
                <a:ea typeface="Lucida Grande"/>
                <a:cs typeface="Lucida Grande"/>
                <a:sym typeface="Symbol" pitchFamily="18" charset="2"/>
              </a:rPr>
              <a:t>λ</a:t>
            </a:r>
            <a:r>
              <a:rPr lang="en-US" sz="2800" b="1" dirty="0" err="1" smtClean="0">
                <a:solidFill>
                  <a:srgbClr val="008000"/>
                </a:solidFill>
                <a:sym typeface="Symbol" pitchFamily="18" charset="2"/>
              </a:rPr>
              <a:t>E</a:t>
            </a:r>
            <a:r>
              <a:rPr lang="en-US" sz="2800" b="1" dirty="0" smtClean="0">
                <a:solidFill>
                  <a:srgbClr val="008000"/>
                </a:solidFill>
                <a:sym typeface="Symbol" pitchFamily="18" charset="2"/>
              </a:rPr>
              <a:t> </a:t>
            </a:r>
            <a:r>
              <a:rPr lang="en-US" sz="2800" b="1" dirty="0" smtClean="0">
                <a:solidFill>
                  <a:srgbClr val="008000"/>
                </a:solidFill>
                <a:sym typeface="Symbol" pitchFamily="18" charset="2"/>
              </a:rPr>
              <a:t>+ H + G </a:t>
            </a:r>
          </a:p>
          <a:p>
            <a:pPr marL="0" indent="0" algn="ctr">
              <a:lnSpc>
                <a:spcPct val="105000"/>
              </a:lnSpc>
              <a:buNone/>
            </a:pPr>
            <a:endParaRPr lang="en-US" sz="1600" dirty="0" smtClean="0"/>
          </a:p>
          <a:p>
            <a:pPr marL="0" indent="0">
              <a:lnSpc>
                <a:spcPct val="105000"/>
              </a:lnSpc>
              <a:spcBef>
                <a:spcPts val="600"/>
              </a:spcBef>
              <a:buNone/>
            </a:pPr>
            <a:r>
              <a:rPr lang="en-US" sz="1600" dirty="0" smtClean="0">
                <a:solidFill>
                  <a:srgbClr val="0070C0"/>
                </a:solidFill>
              </a:rPr>
              <a:t>S</a:t>
            </a:r>
            <a:r>
              <a:rPr lang="en-US" sz="1600" baseline="30000" dirty="0" smtClean="0">
                <a:solidFill>
                  <a:srgbClr val="0070C0"/>
                </a:solidFill>
                <a:latin typeface="Wingdings"/>
                <a:ea typeface="Wingdings"/>
                <a:cs typeface="Wingdings"/>
                <a:sym typeface="Wingdings"/>
              </a:rPr>
              <a:t></a:t>
            </a:r>
            <a:r>
              <a:rPr lang="en-US" sz="1600" dirty="0" smtClean="0">
                <a:solidFill>
                  <a:srgbClr val="0070C0"/>
                </a:solidFill>
                <a:sym typeface="Symbol" pitchFamily="18" charset="2"/>
              </a:rPr>
              <a:t>, S</a:t>
            </a:r>
            <a:r>
              <a:rPr lang="en-US" sz="1600" baseline="30000" dirty="0" smtClean="0">
                <a:solidFill>
                  <a:srgbClr val="0070C0"/>
                </a:solidFill>
                <a:latin typeface="Wingdings"/>
                <a:ea typeface="Wingdings"/>
                <a:cs typeface="Wingdings"/>
                <a:sym typeface="Wingdings"/>
              </a:rPr>
              <a:t></a:t>
            </a:r>
            <a:r>
              <a:rPr lang="en-US" sz="1600" dirty="0" smtClean="0">
                <a:solidFill>
                  <a:srgbClr val="0070C0"/>
                </a:solidFill>
                <a:sym typeface="Symbol" pitchFamily="18" charset="2"/>
              </a:rPr>
              <a:t> </a:t>
            </a:r>
            <a:r>
              <a:rPr lang="en-US" sz="1600" dirty="0">
                <a:solidFill>
                  <a:srgbClr val="0070C0"/>
                </a:solidFill>
                <a:sym typeface="Symbol" pitchFamily="18" charset="2"/>
              </a:rPr>
              <a:t>are down(up)welling solar radiation, </a:t>
            </a:r>
            <a:endParaRPr lang="en-US" sz="1600" dirty="0" smtClean="0">
              <a:solidFill>
                <a:srgbClr val="0070C0"/>
              </a:solidFill>
              <a:sym typeface="Symbol" pitchFamily="18" charset="2"/>
            </a:endParaRPr>
          </a:p>
          <a:p>
            <a:pPr marL="0" indent="0">
              <a:lnSpc>
                <a:spcPct val="105000"/>
              </a:lnSpc>
              <a:spcBef>
                <a:spcPts val="600"/>
              </a:spcBef>
              <a:buNone/>
            </a:pPr>
            <a:r>
              <a:rPr lang="en-US" sz="1600" dirty="0" smtClean="0">
                <a:solidFill>
                  <a:srgbClr val="0070C0"/>
                </a:solidFill>
                <a:sym typeface="Symbol" pitchFamily="18" charset="2"/>
              </a:rPr>
              <a:t>L</a:t>
            </a:r>
            <a:r>
              <a:rPr lang="en-US" sz="1600" baseline="30000" dirty="0" smtClean="0">
                <a:solidFill>
                  <a:srgbClr val="0070C0"/>
                </a:solidFill>
                <a:latin typeface="Wingdings"/>
                <a:ea typeface="Wingdings"/>
                <a:cs typeface="Wingdings"/>
                <a:sym typeface="Wingdings"/>
              </a:rPr>
              <a:t></a:t>
            </a:r>
            <a:r>
              <a:rPr lang="en-US" sz="1600" dirty="0" smtClean="0">
                <a:solidFill>
                  <a:srgbClr val="0070C0"/>
                </a:solidFill>
                <a:sym typeface="Symbol" pitchFamily="18" charset="2"/>
              </a:rPr>
              <a:t>, L</a:t>
            </a:r>
            <a:r>
              <a:rPr lang="en-US" sz="1600" baseline="30000" dirty="0" smtClean="0">
                <a:solidFill>
                  <a:srgbClr val="0070C0"/>
                </a:solidFill>
                <a:latin typeface="Wingdings"/>
                <a:ea typeface="Wingdings"/>
                <a:cs typeface="Wingdings"/>
                <a:sym typeface="Wingdings"/>
              </a:rPr>
              <a:t></a:t>
            </a:r>
            <a:r>
              <a:rPr lang="en-US" sz="1600" dirty="0" smtClean="0">
                <a:solidFill>
                  <a:srgbClr val="0070C0"/>
                </a:solidFill>
                <a:sym typeface="Symbol" pitchFamily="18" charset="2"/>
              </a:rPr>
              <a:t> </a:t>
            </a:r>
            <a:r>
              <a:rPr lang="en-US" sz="1600" dirty="0">
                <a:solidFill>
                  <a:srgbClr val="0070C0"/>
                </a:solidFill>
                <a:sym typeface="Symbol" pitchFamily="18" charset="2"/>
              </a:rPr>
              <a:t>are up(down)welling longwave </a:t>
            </a:r>
            <a:r>
              <a:rPr lang="en-US" sz="1600" dirty="0" smtClean="0">
                <a:solidFill>
                  <a:srgbClr val="0070C0"/>
                </a:solidFill>
                <a:sym typeface="Symbol" pitchFamily="18" charset="2"/>
              </a:rPr>
              <a:t>rad,</a:t>
            </a:r>
          </a:p>
          <a:p>
            <a:pPr marL="0" indent="0">
              <a:lnSpc>
                <a:spcPct val="105000"/>
              </a:lnSpc>
              <a:spcBef>
                <a:spcPts val="600"/>
              </a:spcBef>
              <a:buNone/>
            </a:pPr>
            <a:r>
              <a:rPr lang="el-GR" sz="1600" dirty="0" smtClean="0">
                <a:solidFill>
                  <a:srgbClr val="0070C0"/>
                </a:solidFill>
                <a:latin typeface="Lucida Grande"/>
                <a:ea typeface="Lucida Grande"/>
                <a:cs typeface="Lucida Grande"/>
                <a:sym typeface="Symbol" pitchFamily="18" charset="2"/>
              </a:rPr>
              <a:t>λ</a:t>
            </a:r>
            <a:r>
              <a:rPr lang="en-US" sz="1600" dirty="0" smtClean="0">
                <a:solidFill>
                  <a:srgbClr val="0070C0"/>
                </a:solidFill>
                <a:sym typeface="Symbol" pitchFamily="18" charset="2"/>
              </a:rPr>
              <a:t> </a:t>
            </a:r>
            <a:r>
              <a:rPr lang="en-US" sz="1600" dirty="0" smtClean="0">
                <a:solidFill>
                  <a:srgbClr val="0070C0"/>
                </a:solidFill>
                <a:sym typeface="Symbol" pitchFamily="18" charset="2"/>
              </a:rPr>
              <a:t>is </a:t>
            </a:r>
            <a:r>
              <a:rPr lang="en-US" sz="1600" dirty="0">
                <a:solidFill>
                  <a:srgbClr val="0070C0"/>
                </a:solidFill>
                <a:sym typeface="Symbol" pitchFamily="18" charset="2"/>
              </a:rPr>
              <a:t>latent heat of vaporization, </a:t>
            </a:r>
            <a:endParaRPr lang="en-US" sz="1600" dirty="0" smtClean="0">
              <a:solidFill>
                <a:srgbClr val="0070C0"/>
              </a:solidFill>
              <a:sym typeface="Symbol" pitchFamily="18" charset="2"/>
            </a:endParaRPr>
          </a:p>
          <a:p>
            <a:pPr marL="0" indent="0">
              <a:lnSpc>
                <a:spcPct val="105000"/>
              </a:lnSpc>
              <a:spcBef>
                <a:spcPts val="600"/>
              </a:spcBef>
              <a:buNone/>
            </a:pPr>
            <a:r>
              <a:rPr lang="en-US" sz="1600" dirty="0" smtClean="0">
                <a:solidFill>
                  <a:srgbClr val="0070C0"/>
                </a:solidFill>
                <a:sym typeface="Symbol" pitchFamily="18" charset="2"/>
              </a:rPr>
              <a:t>E </a:t>
            </a:r>
            <a:r>
              <a:rPr lang="en-US" sz="1600" dirty="0">
                <a:solidFill>
                  <a:srgbClr val="0070C0"/>
                </a:solidFill>
                <a:sym typeface="Symbol" pitchFamily="18" charset="2"/>
              </a:rPr>
              <a:t>is </a:t>
            </a:r>
            <a:r>
              <a:rPr lang="en-US" sz="1600" dirty="0" smtClean="0">
                <a:solidFill>
                  <a:srgbClr val="0070C0"/>
                </a:solidFill>
                <a:sym typeface="Symbol" pitchFamily="18" charset="2"/>
              </a:rPr>
              <a:t>evaporation,</a:t>
            </a:r>
          </a:p>
          <a:p>
            <a:pPr marL="0" indent="0">
              <a:lnSpc>
                <a:spcPct val="105000"/>
              </a:lnSpc>
              <a:spcBef>
                <a:spcPts val="600"/>
              </a:spcBef>
              <a:buNone/>
            </a:pPr>
            <a:r>
              <a:rPr lang="en-US" sz="1600" dirty="0" smtClean="0">
                <a:solidFill>
                  <a:srgbClr val="0070C0"/>
                </a:solidFill>
                <a:sym typeface="Symbol" pitchFamily="18" charset="2"/>
              </a:rPr>
              <a:t>H </a:t>
            </a:r>
            <a:r>
              <a:rPr lang="en-US" sz="1600" dirty="0">
                <a:solidFill>
                  <a:srgbClr val="0070C0"/>
                </a:solidFill>
                <a:sym typeface="Symbol" pitchFamily="18" charset="2"/>
              </a:rPr>
              <a:t>is sensible heat </a:t>
            </a:r>
            <a:r>
              <a:rPr lang="en-US" sz="1600" dirty="0" smtClean="0">
                <a:solidFill>
                  <a:srgbClr val="0070C0"/>
                </a:solidFill>
                <a:sym typeface="Symbol" pitchFamily="18" charset="2"/>
              </a:rPr>
              <a:t>flux</a:t>
            </a:r>
          </a:p>
          <a:p>
            <a:pPr marL="0" indent="0">
              <a:lnSpc>
                <a:spcPct val="105000"/>
              </a:lnSpc>
              <a:spcBef>
                <a:spcPts val="600"/>
              </a:spcBef>
              <a:buNone/>
            </a:pPr>
            <a:r>
              <a:rPr lang="en-US" sz="1600" dirty="0" smtClean="0">
                <a:solidFill>
                  <a:srgbClr val="0070C0"/>
                </a:solidFill>
                <a:sym typeface="Symbol" pitchFamily="18" charset="2"/>
              </a:rPr>
              <a:t>G </a:t>
            </a:r>
            <a:r>
              <a:rPr lang="en-US" sz="1600" dirty="0">
                <a:solidFill>
                  <a:srgbClr val="0070C0"/>
                </a:solidFill>
                <a:sym typeface="Symbol" pitchFamily="18" charset="2"/>
              </a:rPr>
              <a:t>is ground heat flux</a:t>
            </a:r>
          </a:p>
          <a:p>
            <a:pPr lvl="3" algn="ctr">
              <a:lnSpc>
                <a:spcPct val="105000"/>
              </a:lnSpc>
            </a:pPr>
            <a:endParaRPr lang="en-US" sz="1600" dirty="0">
              <a:sym typeface="Symbol" pitchFamily="18" charset="2"/>
            </a:endParaRPr>
          </a:p>
        </p:txBody>
      </p:sp>
      <p:sp>
        <p:nvSpPr>
          <p:cNvPr id="5" name="Line 2"/>
          <p:cNvSpPr>
            <a:spLocks noChangeAspect="1" noChangeShapeType="1"/>
          </p:cNvSpPr>
          <p:nvPr/>
        </p:nvSpPr>
        <p:spPr bwMode="auto">
          <a:xfrm>
            <a:off x="2596249" y="4590638"/>
            <a:ext cx="2649" cy="287939"/>
          </a:xfrm>
          <a:prstGeom prst="line">
            <a:avLst/>
          </a:prstGeom>
          <a:noFill/>
          <a:ln w="9525">
            <a:solidFill>
              <a:schemeClr val="tx1"/>
            </a:solidFill>
            <a:round/>
            <a:headEnd/>
            <a:tailEnd type="triangle" w="med" len="med"/>
          </a:ln>
        </p:spPr>
        <p:txBody>
          <a:bodyPr wrap="none" anchor="ctr"/>
          <a:lstStyle/>
          <a:p>
            <a:endParaRPr lang="en-US" sz="1400">
              <a:solidFill>
                <a:srgbClr val="000000"/>
              </a:solidFill>
              <a:latin typeface="Arial"/>
            </a:endParaRPr>
          </a:p>
        </p:txBody>
      </p:sp>
      <p:sp>
        <p:nvSpPr>
          <p:cNvPr id="6" name="Line 3"/>
          <p:cNvSpPr>
            <a:spLocks noChangeAspect="1" noChangeShapeType="1"/>
          </p:cNvSpPr>
          <p:nvPr/>
        </p:nvSpPr>
        <p:spPr bwMode="auto">
          <a:xfrm>
            <a:off x="2834540" y="4746361"/>
            <a:ext cx="2649" cy="675776"/>
          </a:xfrm>
          <a:prstGeom prst="line">
            <a:avLst/>
          </a:prstGeom>
          <a:noFill/>
          <a:ln w="9525">
            <a:solidFill>
              <a:schemeClr val="tx1"/>
            </a:solidFill>
            <a:round/>
            <a:headEnd type="triangle" w="med" len="med"/>
            <a:tailEnd type="triangle" w="med" len="med"/>
          </a:ln>
        </p:spPr>
        <p:txBody>
          <a:bodyPr wrap="none" anchor="ctr"/>
          <a:lstStyle/>
          <a:p>
            <a:endParaRPr lang="en-US" sz="1400">
              <a:solidFill>
                <a:srgbClr val="000000"/>
              </a:solidFill>
              <a:latin typeface="Arial"/>
            </a:endParaRPr>
          </a:p>
        </p:txBody>
      </p:sp>
      <p:sp>
        <p:nvSpPr>
          <p:cNvPr id="7" name="Rectangle 4"/>
          <p:cNvSpPr>
            <a:spLocks noChangeAspect="1" noChangeArrowheads="1"/>
          </p:cNvSpPr>
          <p:nvPr/>
        </p:nvSpPr>
        <p:spPr bwMode="auto">
          <a:xfrm>
            <a:off x="581363" y="4581825"/>
            <a:ext cx="3677631" cy="837375"/>
          </a:xfrm>
          <a:prstGeom prst="rect">
            <a:avLst/>
          </a:prstGeom>
          <a:gradFill flip="none" rotWithShape="1">
            <a:gsLst>
              <a:gs pos="0">
                <a:srgbClr val="996633">
                  <a:shade val="30000"/>
                  <a:satMod val="115000"/>
                </a:srgbClr>
              </a:gs>
              <a:gs pos="50000">
                <a:srgbClr val="996633">
                  <a:shade val="67500"/>
                  <a:satMod val="115000"/>
                </a:srgbClr>
              </a:gs>
              <a:gs pos="100000">
                <a:srgbClr val="996633">
                  <a:shade val="100000"/>
                  <a:satMod val="115000"/>
                </a:srgbClr>
              </a:gs>
            </a:gsLst>
            <a:lin ang="18900000" scaled="1"/>
            <a:tileRect/>
          </a:gradFill>
          <a:ln w="12700">
            <a:solidFill>
              <a:schemeClr val="tx2"/>
            </a:solidFill>
            <a:miter lim="800000"/>
            <a:headEnd/>
            <a:tailEnd/>
          </a:ln>
        </p:spPr>
        <p:txBody>
          <a:bodyPr wrap="none" anchor="ctr"/>
          <a:lstStyle/>
          <a:p>
            <a:endParaRPr lang="en-US" sz="1400">
              <a:solidFill>
                <a:srgbClr val="000000"/>
              </a:solidFill>
              <a:latin typeface="Arial"/>
            </a:endParaRPr>
          </a:p>
        </p:txBody>
      </p:sp>
      <p:grpSp>
        <p:nvGrpSpPr>
          <p:cNvPr id="8" name="Group 5690"/>
          <p:cNvGrpSpPr>
            <a:grpSpLocks/>
          </p:cNvGrpSpPr>
          <p:nvPr/>
        </p:nvGrpSpPr>
        <p:grpSpPr bwMode="auto">
          <a:xfrm>
            <a:off x="605193" y="4646464"/>
            <a:ext cx="3653802" cy="520054"/>
            <a:chOff x="1291243" y="2287522"/>
            <a:chExt cx="1782157" cy="281749"/>
          </a:xfrm>
        </p:grpSpPr>
        <p:sp>
          <p:nvSpPr>
            <p:cNvPr id="96" name="Line 5"/>
            <p:cNvSpPr>
              <a:spLocks noChangeAspect="1" noChangeShapeType="1"/>
            </p:cNvSpPr>
            <p:nvPr/>
          </p:nvSpPr>
          <p:spPr bwMode="auto">
            <a:xfrm>
              <a:off x="1291243" y="2287522"/>
              <a:ext cx="559927" cy="0"/>
            </a:xfrm>
            <a:prstGeom prst="line">
              <a:avLst/>
            </a:prstGeom>
            <a:noFill/>
            <a:ln w="9525">
              <a:solidFill>
                <a:schemeClr val="tx1"/>
              </a:solidFill>
              <a:prstDash val="dash"/>
              <a:round/>
              <a:headEnd/>
              <a:tailEnd/>
            </a:ln>
          </p:spPr>
          <p:txBody>
            <a:bodyPr wrap="none" anchor="ctr"/>
            <a:lstStyle/>
            <a:p>
              <a:endParaRPr lang="en-US" sz="1400">
                <a:solidFill>
                  <a:srgbClr val="000000"/>
                </a:solidFill>
                <a:latin typeface="Arial"/>
              </a:endParaRPr>
            </a:p>
          </p:txBody>
        </p:sp>
        <p:sp>
          <p:nvSpPr>
            <p:cNvPr id="97" name="Line 6"/>
            <p:cNvSpPr>
              <a:spLocks noChangeAspect="1" noChangeShapeType="1"/>
            </p:cNvSpPr>
            <p:nvPr/>
          </p:nvSpPr>
          <p:spPr bwMode="auto">
            <a:xfrm>
              <a:off x="1292224" y="2355785"/>
              <a:ext cx="561564" cy="0"/>
            </a:xfrm>
            <a:prstGeom prst="line">
              <a:avLst/>
            </a:prstGeom>
            <a:noFill/>
            <a:ln w="9525">
              <a:solidFill>
                <a:schemeClr val="tx1"/>
              </a:solidFill>
              <a:prstDash val="dash"/>
              <a:round/>
              <a:headEnd/>
              <a:tailEnd/>
            </a:ln>
          </p:spPr>
          <p:txBody>
            <a:bodyPr wrap="none" anchor="ctr"/>
            <a:lstStyle/>
            <a:p>
              <a:endParaRPr lang="en-US" sz="1400">
                <a:solidFill>
                  <a:srgbClr val="000000"/>
                </a:solidFill>
                <a:latin typeface="Arial"/>
              </a:endParaRPr>
            </a:p>
          </p:txBody>
        </p:sp>
        <p:sp>
          <p:nvSpPr>
            <p:cNvPr id="98" name="Line 8"/>
            <p:cNvSpPr>
              <a:spLocks noChangeAspect="1" noChangeShapeType="1"/>
            </p:cNvSpPr>
            <p:nvPr/>
          </p:nvSpPr>
          <p:spPr bwMode="auto">
            <a:xfrm>
              <a:off x="1292226" y="2456112"/>
              <a:ext cx="553706" cy="0"/>
            </a:xfrm>
            <a:prstGeom prst="line">
              <a:avLst/>
            </a:prstGeom>
            <a:noFill/>
            <a:ln w="9525">
              <a:solidFill>
                <a:schemeClr val="tx1"/>
              </a:solidFill>
              <a:prstDash val="dash"/>
              <a:round/>
              <a:headEnd/>
              <a:tailEnd/>
            </a:ln>
          </p:spPr>
          <p:txBody>
            <a:bodyPr wrap="none" anchor="ctr"/>
            <a:lstStyle/>
            <a:p>
              <a:endParaRPr lang="en-US" sz="1400">
                <a:solidFill>
                  <a:srgbClr val="000000"/>
                </a:solidFill>
                <a:latin typeface="Arial"/>
              </a:endParaRPr>
            </a:p>
          </p:txBody>
        </p:sp>
        <p:sp>
          <p:nvSpPr>
            <p:cNvPr id="99" name="Line 9"/>
            <p:cNvSpPr>
              <a:spLocks noChangeAspect="1" noChangeShapeType="1"/>
            </p:cNvSpPr>
            <p:nvPr/>
          </p:nvSpPr>
          <p:spPr bwMode="auto">
            <a:xfrm>
              <a:off x="1292225" y="2569271"/>
              <a:ext cx="1781175" cy="0"/>
            </a:xfrm>
            <a:prstGeom prst="line">
              <a:avLst/>
            </a:prstGeom>
            <a:noFill/>
            <a:ln w="9525">
              <a:solidFill>
                <a:schemeClr val="tx1"/>
              </a:solidFill>
              <a:prstDash val="dash"/>
              <a:round/>
              <a:headEnd/>
              <a:tailEnd/>
            </a:ln>
          </p:spPr>
          <p:txBody>
            <a:bodyPr wrap="none" anchor="ctr"/>
            <a:lstStyle/>
            <a:p>
              <a:endParaRPr lang="en-US" sz="1400">
                <a:solidFill>
                  <a:srgbClr val="000000"/>
                </a:solidFill>
                <a:latin typeface="Arial"/>
              </a:endParaRPr>
            </a:p>
          </p:txBody>
        </p:sp>
      </p:grpSp>
      <p:grpSp>
        <p:nvGrpSpPr>
          <p:cNvPr id="9" name="Group 10"/>
          <p:cNvGrpSpPr>
            <a:grpSpLocks noChangeAspect="1"/>
          </p:cNvGrpSpPr>
          <p:nvPr/>
        </p:nvGrpSpPr>
        <p:grpSpPr bwMode="auto">
          <a:xfrm>
            <a:off x="2598897" y="3973624"/>
            <a:ext cx="330960" cy="608200"/>
            <a:chOff x="3341" y="2314"/>
            <a:chExt cx="379" cy="555"/>
          </a:xfrm>
        </p:grpSpPr>
        <p:sp>
          <p:nvSpPr>
            <p:cNvPr id="94" name="Line 11"/>
            <p:cNvSpPr>
              <a:spLocks noChangeAspect="1" noChangeShapeType="1"/>
            </p:cNvSpPr>
            <p:nvPr/>
          </p:nvSpPr>
          <p:spPr bwMode="auto">
            <a:xfrm>
              <a:off x="3540" y="2725"/>
              <a:ext cx="0" cy="144"/>
            </a:xfrm>
            <a:prstGeom prst="line">
              <a:avLst/>
            </a:prstGeom>
            <a:noFill/>
            <a:ln w="25400">
              <a:solidFill>
                <a:schemeClr val="tx1"/>
              </a:solidFill>
              <a:round/>
              <a:headEnd type="none" w="sm" len="sm"/>
              <a:tailEnd type="none" w="sm" len="sm"/>
            </a:ln>
          </p:spPr>
          <p:txBody>
            <a:bodyPr wrap="none" anchor="ctr"/>
            <a:lstStyle/>
            <a:p>
              <a:endParaRPr lang="en-US" sz="1400">
                <a:solidFill>
                  <a:srgbClr val="000000"/>
                </a:solidFill>
                <a:latin typeface="Arial"/>
              </a:endParaRPr>
            </a:p>
          </p:txBody>
        </p:sp>
        <p:sp>
          <p:nvSpPr>
            <p:cNvPr id="95" name="Freeform 12"/>
            <p:cNvSpPr>
              <a:spLocks noChangeAspect="1"/>
            </p:cNvSpPr>
            <p:nvPr/>
          </p:nvSpPr>
          <p:spPr bwMode="auto">
            <a:xfrm>
              <a:off x="3341" y="2314"/>
              <a:ext cx="379"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1400">
                <a:solidFill>
                  <a:srgbClr val="000000"/>
                </a:solidFill>
                <a:latin typeface="Arial"/>
              </a:endParaRPr>
            </a:p>
          </p:txBody>
        </p:sp>
      </p:grpSp>
      <p:grpSp>
        <p:nvGrpSpPr>
          <p:cNvPr id="10" name="Group 13"/>
          <p:cNvGrpSpPr>
            <a:grpSpLocks noChangeAspect="1"/>
          </p:cNvGrpSpPr>
          <p:nvPr/>
        </p:nvGrpSpPr>
        <p:grpSpPr bwMode="auto">
          <a:xfrm>
            <a:off x="2003168" y="4111719"/>
            <a:ext cx="243587" cy="481858"/>
            <a:chOff x="3657" y="1317"/>
            <a:chExt cx="226" cy="401"/>
          </a:xfrm>
        </p:grpSpPr>
        <p:sp>
          <p:nvSpPr>
            <p:cNvPr id="92" name="Line 14"/>
            <p:cNvSpPr>
              <a:spLocks noChangeAspect="1" noChangeShapeType="1"/>
            </p:cNvSpPr>
            <p:nvPr/>
          </p:nvSpPr>
          <p:spPr bwMode="auto">
            <a:xfrm>
              <a:off x="3779" y="1610"/>
              <a:ext cx="0" cy="108"/>
            </a:xfrm>
            <a:prstGeom prst="line">
              <a:avLst/>
            </a:prstGeom>
            <a:noFill/>
            <a:ln w="25400">
              <a:solidFill>
                <a:schemeClr val="tx1"/>
              </a:solidFill>
              <a:round/>
              <a:headEnd type="none" w="sm" len="sm"/>
              <a:tailEnd type="none" w="sm" len="sm"/>
            </a:ln>
          </p:spPr>
          <p:txBody>
            <a:bodyPr wrap="none" anchor="ctr"/>
            <a:lstStyle/>
            <a:p>
              <a:endParaRPr lang="en-US" sz="1400">
                <a:solidFill>
                  <a:srgbClr val="000000"/>
                </a:solidFill>
                <a:latin typeface="Arial"/>
              </a:endParaRPr>
            </a:p>
          </p:txBody>
        </p:sp>
        <p:sp>
          <p:nvSpPr>
            <p:cNvPr id="93" name="Freeform 15"/>
            <p:cNvSpPr>
              <a:spLocks noChangeAspect="1"/>
            </p:cNvSpPr>
            <p:nvPr/>
          </p:nvSpPr>
          <p:spPr bwMode="auto">
            <a:xfrm>
              <a:off x="3657" y="1317"/>
              <a:ext cx="226" cy="294"/>
            </a:xfrm>
            <a:custGeom>
              <a:avLst/>
              <a:gdLst>
                <a:gd name="T0" fmla="*/ 171 w 301"/>
                <a:gd name="T1" fmla="*/ 23 h 392"/>
                <a:gd name="T2" fmla="*/ 158 w 301"/>
                <a:gd name="T3" fmla="*/ 18 h 392"/>
                <a:gd name="T4" fmla="*/ 137 w 301"/>
                <a:gd name="T5" fmla="*/ 5 h 392"/>
                <a:gd name="T6" fmla="*/ 126 w 301"/>
                <a:gd name="T7" fmla="*/ 2 h 392"/>
                <a:gd name="T8" fmla="*/ 114 w 301"/>
                <a:gd name="T9" fmla="*/ 0 h 392"/>
                <a:gd name="T10" fmla="*/ 102 w 301"/>
                <a:gd name="T11" fmla="*/ 2 h 392"/>
                <a:gd name="T12" fmla="*/ 97 w 301"/>
                <a:gd name="T13" fmla="*/ 8 h 392"/>
                <a:gd name="T14" fmla="*/ 86 w 301"/>
                <a:gd name="T15" fmla="*/ 15 h 392"/>
                <a:gd name="T16" fmla="*/ 74 w 301"/>
                <a:gd name="T17" fmla="*/ 19 h 392"/>
                <a:gd name="T18" fmla="*/ 68 w 301"/>
                <a:gd name="T19" fmla="*/ 18 h 392"/>
                <a:gd name="T20" fmla="*/ 58 w 301"/>
                <a:gd name="T21" fmla="*/ 22 h 392"/>
                <a:gd name="T22" fmla="*/ 47 w 301"/>
                <a:gd name="T23" fmla="*/ 28 h 392"/>
                <a:gd name="T24" fmla="*/ 37 w 301"/>
                <a:gd name="T25" fmla="*/ 35 h 392"/>
                <a:gd name="T26" fmla="*/ 38 w 301"/>
                <a:gd name="T27" fmla="*/ 46 h 392"/>
                <a:gd name="T28" fmla="*/ 34 w 301"/>
                <a:gd name="T29" fmla="*/ 52 h 392"/>
                <a:gd name="T30" fmla="*/ 29 w 301"/>
                <a:gd name="T31" fmla="*/ 61 h 392"/>
                <a:gd name="T32" fmla="*/ 26 w 301"/>
                <a:gd name="T33" fmla="*/ 76 h 392"/>
                <a:gd name="T34" fmla="*/ 18 w 301"/>
                <a:gd name="T35" fmla="*/ 88 h 392"/>
                <a:gd name="T36" fmla="*/ 10 w 301"/>
                <a:gd name="T37" fmla="*/ 97 h 392"/>
                <a:gd name="T38" fmla="*/ 4 w 301"/>
                <a:gd name="T39" fmla="*/ 107 h 392"/>
                <a:gd name="T40" fmla="*/ 2 w 301"/>
                <a:gd name="T41" fmla="*/ 118 h 392"/>
                <a:gd name="T42" fmla="*/ 2 w 301"/>
                <a:gd name="T43" fmla="*/ 130 h 392"/>
                <a:gd name="T44" fmla="*/ 5 w 301"/>
                <a:gd name="T45" fmla="*/ 142 h 392"/>
                <a:gd name="T46" fmla="*/ 8 w 301"/>
                <a:gd name="T47" fmla="*/ 154 h 392"/>
                <a:gd name="T48" fmla="*/ 8 w 301"/>
                <a:gd name="T49" fmla="*/ 165 h 392"/>
                <a:gd name="T50" fmla="*/ 4 w 301"/>
                <a:gd name="T51" fmla="*/ 176 h 392"/>
                <a:gd name="T52" fmla="*/ 0 w 301"/>
                <a:gd name="T53" fmla="*/ 189 h 392"/>
                <a:gd name="T54" fmla="*/ 6 w 301"/>
                <a:gd name="T55" fmla="*/ 200 h 392"/>
                <a:gd name="T56" fmla="*/ 13 w 301"/>
                <a:gd name="T57" fmla="*/ 206 h 392"/>
                <a:gd name="T58" fmla="*/ 16 w 301"/>
                <a:gd name="T59" fmla="*/ 217 h 392"/>
                <a:gd name="T60" fmla="*/ 14 w 301"/>
                <a:gd name="T61" fmla="*/ 232 h 392"/>
                <a:gd name="T62" fmla="*/ 26 w 301"/>
                <a:gd name="T63" fmla="*/ 245 h 392"/>
                <a:gd name="T64" fmla="*/ 36 w 301"/>
                <a:gd name="T65" fmla="*/ 253 h 392"/>
                <a:gd name="T66" fmla="*/ 47 w 301"/>
                <a:gd name="T67" fmla="*/ 260 h 392"/>
                <a:gd name="T68" fmla="*/ 59 w 301"/>
                <a:gd name="T69" fmla="*/ 269 h 392"/>
                <a:gd name="T70" fmla="*/ 72 w 301"/>
                <a:gd name="T71" fmla="*/ 271 h 392"/>
                <a:gd name="T72" fmla="*/ 83 w 301"/>
                <a:gd name="T73" fmla="*/ 277 h 392"/>
                <a:gd name="T74" fmla="*/ 87 w 301"/>
                <a:gd name="T75" fmla="*/ 290 h 392"/>
                <a:gd name="T76" fmla="*/ 104 w 301"/>
                <a:gd name="T77" fmla="*/ 293 h 392"/>
                <a:gd name="T78" fmla="*/ 126 w 301"/>
                <a:gd name="T79" fmla="*/ 290 h 392"/>
                <a:gd name="T80" fmla="*/ 146 w 301"/>
                <a:gd name="T81" fmla="*/ 286 h 392"/>
                <a:gd name="T82" fmla="*/ 152 w 301"/>
                <a:gd name="T83" fmla="*/ 290 h 392"/>
                <a:gd name="T84" fmla="*/ 158 w 301"/>
                <a:gd name="T85" fmla="*/ 280 h 392"/>
                <a:gd name="T86" fmla="*/ 170 w 301"/>
                <a:gd name="T87" fmla="*/ 270 h 392"/>
                <a:gd name="T88" fmla="*/ 188 w 301"/>
                <a:gd name="T89" fmla="*/ 264 h 392"/>
                <a:gd name="T90" fmla="*/ 198 w 301"/>
                <a:gd name="T91" fmla="*/ 242 h 392"/>
                <a:gd name="T92" fmla="*/ 206 w 301"/>
                <a:gd name="T93" fmla="*/ 220 h 392"/>
                <a:gd name="T94" fmla="*/ 212 w 301"/>
                <a:gd name="T95" fmla="*/ 203 h 392"/>
                <a:gd name="T96" fmla="*/ 212 w 301"/>
                <a:gd name="T97" fmla="*/ 194 h 392"/>
                <a:gd name="T98" fmla="*/ 218 w 301"/>
                <a:gd name="T99" fmla="*/ 181 h 392"/>
                <a:gd name="T100" fmla="*/ 224 w 301"/>
                <a:gd name="T101" fmla="*/ 165 h 392"/>
                <a:gd name="T102" fmla="*/ 224 w 301"/>
                <a:gd name="T103" fmla="*/ 148 h 392"/>
                <a:gd name="T104" fmla="*/ 224 w 301"/>
                <a:gd name="T105" fmla="*/ 113 h 392"/>
                <a:gd name="T106" fmla="*/ 218 w 301"/>
                <a:gd name="T107" fmla="*/ 96 h 392"/>
                <a:gd name="T108" fmla="*/ 210 w 301"/>
                <a:gd name="T109" fmla="*/ 91 h 392"/>
                <a:gd name="T110" fmla="*/ 209 w 301"/>
                <a:gd name="T111" fmla="*/ 86 h 392"/>
                <a:gd name="T112" fmla="*/ 204 w 301"/>
                <a:gd name="T113" fmla="*/ 74 h 392"/>
                <a:gd name="T114" fmla="*/ 200 w 301"/>
                <a:gd name="T115" fmla="*/ 62 h 392"/>
                <a:gd name="T116" fmla="*/ 198 w 301"/>
                <a:gd name="T117" fmla="*/ 50 h 392"/>
                <a:gd name="T118" fmla="*/ 189 w 301"/>
                <a:gd name="T119" fmla="*/ 50 h 392"/>
                <a:gd name="T120" fmla="*/ 183 w 301"/>
                <a:gd name="T121" fmla="*/ 40 h 392"/>
                <a:gd name="T122" fmla="*/ 181 w 301"/>
                <a:gd name="T123" fmla="*/ 27 h 392"/>
                <a:gd name="T124" fmla="*/ 177 w 301"/>
                <a:gd name="T125" fmla="*/ 20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1400">
                <a:solidFill>
                  <a:srgbClr val="000000"/>
                </a:solidFill>
                <a:latin typeface="Arial"/>
              </a:endParaRPr>
            </a:p>
          </p:txBody>
        </p:sp>
      </p:grpSp>
      <p:grpSp>
        <p:nvGrpSpPr>
          <p:cNvPr id="11" name="Group 19"/>
          <p:cNvGrpSpPr>
            <a:grpSpLocks noChangeAspect="1"/>
          </p:cNvGrpSpPr>
          <p:nvPr/>
        </p:nvGrpSpPr>
        <p:grpSpPr bwMode="auto">
          <a:xfrm>
            <a:off x="3139025" y="4091151"/>
            <a:ext cx="304483" cy="496549"/>
            <a:chOff x="3341" y="2314"/>
            <a:chExt cx="379" cy="555"/>
          </a:xfrm>
        </p:grpSpPr>
        <p:sp>
          <p:nvSpPr>
            <p:cNvPr id="90" name="Line 20"/>
            <p:cNvSpPr>
              <a:spLocks noChangeAspect="1" noChangeShapeType="1"/>
            </p:cNvSpPr>
            <p:nvPr/>
          </p:nvSpPr>
          <p:spPr bwMode="auto">
            <a:xfrm>
              <a:off x="3540" y="2725"/>
              <a:ext cx="0" cy="144"/>
            </a:xfrm>
            <a:prstGeom prst="line">
              <a:avLst/>
            </a:prstGeom>
            <a:noFill/>
            <a:ln w="25400">
              <a:solidFill>
                <a:schemeClr val="tx1"/>
              </a:solidFill>
              <a:round/>
              <a:headEnd type="none" w="sm" len="sm"/>
              <a:tailEnd type="none" w="sm" len="sm"/>
            </a:ln>
          </p:spPr>
          <p:txBody>
            <a:bodyPr wrap="none" anchor="ctr"/>
            <a:lstStyle/>
            <a:p>
              <a:endParaRPr lang="en-US" sz="1400">
                <a:solidFill>
                  <a:srgbClr val="000000"/>
                </a:solidFill>
                <a:latin typeface="Arial"/>
              </a:endParaRPr>
            </a:p>
          </p:txBody>
        </p:sp>
        <p:sp>
          <p:nvSpPr>
            <p:cNvPr id="91" name="Freeform 21"/>
            <p:cNvSpPr>
              <a:spLocks noChangeAspect="1"/>
            </p:cNvSpPr>
            <p:nvPr/>
          </p:nvSpPr>
          <p:spPr bwMode="auto">
            <a:xfrm>
              <a:off x="3341" y="2314"/>
              <a:ext cx="379"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1400">
                <a:solidFill>
                  <a:srgbClr val="000000"/>
                </a:solidFill>
                <a:latin typeface="Arial"/>
              </a:endParaRPr>
            </a:p>
          </p:txBody>
        </p:sp>
      </p:grpSp>
      <p:grpSp>
        <p:nvGrpSpPr>
          <p:cNvPr id="12" name="Group 22"/>
          <p:cNvGrpSpPr>
            <a:grpSpLocks noChangeAspect="1"/>
          </p:cNvGrpSpPr>
          <p:nvPr/>
        </p:nvGrpSpPr>
        <p:grpSpPr bwMode="auto">
          <a:xfrm>
            <a:off x="2257345" y="3703314"/>
            <a:ext cx="346847" cy="890264"/>
            <a:chOff x="3657" y="1317"/>
            <a:chExt cx="226" cy="401"/>
          </a:xfrm>
        </p:grpSpPr>
        <p:sp>
          <p:nvSpPr>
            <p:cNvPr id="88" name="Line 23"/>
            <p:cNvSpPr>
              <a:spLocks noChangeAspect="1" noChangeShapeType="1"/>
            </p:cNvSpPr>
            <p:nvPr/>
          </p:nvSpPr>
          <p:spPr bwMode="auto">
            <a:xfrm>
              <a:off x="3779" y="1610"/>
              <a:ext cx="0" cy="108"/>
            </a:xfrm>
            <a:prstGeom prst="line">
              <a:avLst/>
            </a:prstGeom>
            <a:noFill/>
            <a:ln w="25400">
              <a:solidFill>
                <a:schemeClr val="tx1"/>
              </a:solidFill>
              <a:round/>
              <a:headEnd type="none" w="sm" len="sm"/>
              <a:tailEnd type="none" w="sm" len="sm"/>
            </a:ln>
          </p:spPr>
          <p:txBody>
            <a:bodyPr wrap="none" anchor="ctr"/>
            <a:lstStyle/>
            <a:p>
              <a:endParaRPr lang="en-US" sz="1400">
                <a:solidFill>
                  <a:srgbClr val="000000"/>
                </a:solidFill>
                <a:latin typeface="Arial"/>
              </a:endParaRPr>
            </a:p>
          </p:txBody>
        </p:sp>
        <p:sp>
          <p:nvSpPr>
            <p:cNvPr id="89" name="Freeform 24"/>
            <p:cNvSpPr>
              <a:spLocks noChangeAspect="1"/>
            </p:cNvSpPr>
            <p:nvPr/>
          </p:nvSpPr>
          <p:spPr bwMode="auto">
            <a:xfrm>
              <a:off x="3657" y="1317"/>
              <a:ext cx="226" cy="294"/>
            </a:xfrm>
            <a:custGeom>
              <a:avLst/>
              <a:gdLst>
                <a:gd name="T0" fmla="*/ 171 w 301"/>
                <a:gd name="T1" fmla="*/ 23 h 392"/>
                <a:gd name="T2" fmla="*/ 158 w 301"/>
                <a:gd name="T3" fmla="*/ 18 h 392"/>
                <a:gd name="T4" fmla="*/ 137 w 301"/>
                <a:gd name="T5" fmla="*/ 5 h 392"/>
                <a:gd name="T6" fmla="*/ 126 w 301"/>
                <a:gd name="T7" fmla="*/ 2 h 392"/>
                <a:gd name="T8" fmla="*/ 114 w 301"/>
                <a:gd name="T9" fmla="*/ 0 h 392"/>
                <a:gd name="T10" fmla="*/ 102 w 301"/>
                <a:gd name="T11" fmla="*/ 2 h 392"/>
                <a:gd name="T12" fmla="*/ 97 w 301"/>
                <a:gd name="T13" fmla="*/ 8 h 392"/>
                <a:gd name="T14" fmla="*/ 86 w 301"/>
                <a:gd name="T15" fmla="*/ 15 h 392"/>
                <a:gd name="T16" fmla="*/ 74 w 301"/>
                <a:gd name="T17" fmla="*/ 19 h 392"/>
                <a:gd name="T18" fmla="*/ 68 w 301"/>
                <a:gd name="T19" fmla="*/ 18 h 392"/>
                <a:gd name="T20" fmla="*/ 58 w 301"/>
                <a:gd name="T21" fmla="*/ 22 h 392"/>
                <a:gd name="T22" fmla="*/ 47 w 301"/>
                <a:gd name="T23" fmla="*/ 28 h 392"/>
                <a:gd name="T24" fmla="*/ 37 w 301"/>
                <a:gd name="T25" fmla="*/ 35 h 392"/>
                <a:gd name="T26" fmla="*/ 38 w 301"/>
                <a:gd name="T27" fmla="*/ 46 h 392"/>
                <a:gd name="T28" fmla="*/ 34 w 301"/>
                <a:gd name="T29" fmla="*/ 52 h 392"/>
                <a:gd name="T30" fmla="*/ 29 w 301"/>
                <a:gd name="T31" fmla="*/ 61 h 392"/>
                <a:gd name="T32" fmla="*/ 26 w 301"/>
                <a:gd name="T33" fmla="*/ 76 h 392"/>
                <a:gd name="T34" fmla="*/ 18 w 301"/>
                <a:gd name="T35" fmla="*/ 88 h 392"/>
                <a:gd name="T36" fmla="*/ 10 w 301"/>
                <a:gd name="T37" fmla="*/ 97 h 392"/>
                <a:gd name="T38" fmla="*/ 4 w 301"/>
                <a:gd name="T39" fmla="*/ 107 h 392"/>
                <a:gd name="T40" fmla="*/ 2 w 301"/>
                <a:gd name="T41" fmla="*/ 118 h 392"/>
                <a:gd name="T42" fmla="*/ 2 w 301"/>
                <a:gd name="T43" fmla="*/ 130 h 392"/>
                <a:gd name="T44" fmla="*/ 5 w 301"/>
                <a:gd name="T45" fmla="*/ 142 h 392"/>
                <a:gd name="T46" fmla="*/ 8 w 301"/>
                <a:gd name="T47" fmla="*/ 154 h 392"/>
                <a:gd name="T48" fmla="*/ 8 w 301"/>
                <a:gd name="T49" fmla="*/ 165 h 392"/>
                <a:gd name="T50" fmla="*/ 4 w 301"/>
                <a:gd name="T51" fmla="*/ 176 h 392"/>
                <a:gd name="T52" fmla="*/ 0 w 301"/>
                <a:gd name="T53" fmla="*/ 189 h 392"/>
                <a:gd name="T54" fmla="*/ 6 w 301"/>
                <a:gd name="T55" fmla="*/ 200 h 392"/>
                <a:gd name="T56" fmla="*/ 13 w 301"/>
                <a:gd name="T57" fmla="*/ 206 h 392"/>
                <a:gd name="T58" fmla="*/ 16 w 301"/>
                <a:gd name="T59" fmla="*/ 217 h 392"/>
                <a:gd name="T60" fmla="*/ 14 w 301"/>
                <a:gd name="T61" fmla="*/ 232 h 392"/>
                <a:gd name="T62" fmla="*/ 26 w 301"/>
                <a:gd name="T63" fmla="*/ 245 h 392"/>
                <a:gd name="T64" fmla="*/ 36 w 301"/>
                <a:gd name="T65" fmla="*/ 253 h 392"/>
                <a:gd name="T66" fmla="*/ 47 w 301"/>
                <a:gd name="T67" fmla="*/ 260 h 392"/>
                <a:gd name="T68" fmla="*/ 59 w 301"/>
                <a:gd name="T69" fmla="*/ 269 h 392"/>
                <a:gd name="T70" fmla="*/ 72 w 301"/>
                <a:gd name="T71" fmla="*/ 271 h 392"/>
                <a:gd name="T72" fmla="*/ 83 w 301"/>
                <a:gd name="T73" fmla="*/ 277 h 392"/>
                <a:gd name="T74" fmla="*/ 87 w 301"/>
                <a:gd name="T75" fmla="*/ 290 h 392"/>
                <a:gd name="T76" fmla="*/ 104 w 301"/>
                <a:gd name="T77" fmla="*/ 293 h 392"/>
                <a:gd name="T78" fmla="*/ 126 w 301"/>
                <a:gd name="T79" fmla="*/ 290 h 392"/>
                <a:gd name="T80" fmla="*/ 146 w 301"/>
                <a:gd name="T81" fmla="*/ 286 h 392"/>
                <a:gd name="T82" fmla="*/ 152 w 301"/>
                <a:gd name="T83" fmla="*/ 290 h 392"/>
                <a:gd name="T84" fmla="*/ 158 w 301"/>
                <a:gd name="T85" fmla="*/ 280 h 392"/>
                <a:gd name="T86" fmla="*/ 170 w 301"/>
                <a:gd name="T87" fmla="*/ 270 h 392"/>
                <a:gd name="T88" fmla="*/ 188 w 301"/>
                <a:gd name="T89" fmla="*/ 264 h 392"/>
                <a:gd name="T90" fmla="*/ 198 w 301"/>
                <a:gd name="T91" fmla="*/ 242 h 392"/>
                <a:gd name="T92" fmla="*/ 206 w 301"/>
                <a:gd name="T93" fmla="*/ 220 h 392"/>
                <a:gd name="T94" fmla="*/ 212 w 301"/>
                <a:gd name="T95" fmla="*/ 203 h 392"/>
                <a:gd name="T96" fmla="*/ 212 w 301"/>
                <a:gd name="T97" fmla="*/ 194 h 392"/>
                <a:gd name="T98" fmla="*/ 218 w 301"/>
                <a:gd name="T99" fmla="*/ 181 h 392"/>
                <a:gd name="T100" fmla="*/ 224 w 301"/>
                <a:gd name="T101" fmla="*/ 165 h 392"/>
                <a:gd name="T102" fmla="*/ 224 w 301"/>
                <a:gd name="T103" fmla="*/ 148 h 392"/>
                <a:gd name="T104" fmla="*/ 224 w 301"/>
                <a:gd name="T105" fmla="*/ 113 h 392"/>
                <a:gd name="T106" fmla="*/ 218 w 301"/>
                <a:gd name="T107" fmla="*/ 96 h 392"/>
                <a:gd name="T108" fmla="*/ 210 w 301"/>
                <a:gd name="T109" fmla="*/ 91 h 392"/>
                <a:gd name="T110" fmla="*/ 209 w 301"/>
                <a:gd name="T111" fmla="*/ 86 h 392"/>
                <a:gd name="T112" fmla="*/ 204 w 301"/>
                <a:gd name="T113" fmla="*/ 74 h 392"/>
                <a:gd name="T114" fmla="*/ 200 w 301"/>
                <a:gd name="T115" fmla="*/ 62 h 392"/>
                <a:gd name="T116" fmla="*/ 198 w 301"/>
                <a:gd name="T117" fmla="*/ 50 h 392"/>
                <a:gd name="T118" fmla="*/ 189 w 301"/>
                <a:gd name="T119" fmla="*/ 50 h 392"/>
                <a:gd name="T120" fmla="*/ 183 w 301"/>
                <a:gd name="T121" fmla="*/ 40 h 392"/>
                <a:gd name="T122" fmla="*/ 181 w 301"/>
                <a:gd name="T123" fmla="*/ 27 h 392"/>
                <a:gd name="T124" fmla="*/ 177 w 301"/>
                <a:gd name="T125" fmla="*/ 20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1400">
                <a:solidFill>
                  <a:srgbClr val="000000"/>
                </a:solidFill>
                <a:latin typeface="Arial"/>
              </a:endParaRPr>
            </a:p>
          </p:txBody>
        </p:sp>
      </p:grpSp>
      <p:grpSp>
        <p:nvGrpSpPr>
          <p:cNvPr id="13" name="Group 28"/>
          <p:cNvGrpSpPr>
            <a:grpSpLocks noChangeAspect="1"/>
          </p:cNvGrpSpPr>
          <p:nvPr/>
        </p:nvGrpSpPr>
        <p:grpSpPr bwMode="auto">
          <a:xfrm>
            <a:off x="3636789" y="3941306"/>
            <a:ext cx="246234" cy="655208"/>
            <a:chOff x="3341" y="2314"/>
            <a:chExt cx="379" cy="555"/>
          </a:xfrm>
        </p:grpSpPr>
        <p:sp>
          <p:nvSpPr>
            <p:cNvPr id="86" name="Line 29"/>
            <p:cNvSpPr>
              <a:spLocks noChangeAspect="1" noChangeShapeType="1"/>
            </p:cNvSpPr>
            <p:nvPr/>
          </p:nvSpPr>
          <p:spPr bwMode="auto">
            <a:xfrm>
              <a:off x="3540" y="2725"/>
              <a:ext cx="0" cy="144"/>
            </a:xfrm>
            <a:prstGeom prst="line">
              <a:avLst/>
            </a:prstGeom>
            <a:noFill/>
            <a:ln w="25400">
              <a:solidFill>
                <a:schemeClr val="tx1"/>
              </a:solidFill>
              <a:round/>
              <a:headEnd type="none" w="sm" len="sm"/>
              <a:tailEnd type="none" w="sm" len="sm"/>
            </a:ln>
          </p:spPr>
          <p:txBody>
            <a:bodyPr wrap="none" anchor="ctr"/>
            <a:lstStyle/>
            <a:p>
              <a:endParaRPr lang="en-US" sz="1400">
                <a:solidFill>
                  <a:srgbClr val="000000"/>
                </a:solidFill>
                <a:latin typeface="Arial"/>
              </a:endParaRPr>
            </a:p>
          </p:txBody>
        </p:sp>
        <p:sp>
          <p:nvSpPr>
            <p:cNvPr id="87" name="Freeform 30"/>
            <p:cNvSpPr>
              <a:spLocks noChangeAspect="1"/>
            </p:cNvSpPr>
            <p:nvPr/>
          </p:nvSpPr>
          <p:spPr bwMode="auto">
            <a:xfrm>
              <a:off x="3341" y="2314"/>
              <a:ext cx="379"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1400">
                <a:solidFill>
                  <a:srgbClr val="000000"/>
                </a:solidFill>
                <a:latin typeface="Arial"/>
              </a:endParaRPr>
            </a:p>
          </p:txBody>
        </p:sp>
      </p:grpSp>
      <p:sp>
        <p:nvSpPr>
          <p:cNvPr id="14" name="Rectangle 34"/>
          <p:cNvSpPr>
            <a:spLocks noChangeAspect="1" noChangeArrowheads="1"/>
          </p:cNvSpPr>
          <p:nvPr/>
        </p:nvSpPr>
        <p:spPr bwMode="auto">
          <a:xfrm rot="3452266">
            <a:off x="130564" y="1663451"/>
            <a:ext cx="1018508" cy="504624"/>
          </a:xfrm>
          <a:prstGeom prst="rect">
            <a:avLst/>
          </a:prstGeom>
          <a:noFill/>
          <a:ln w="9525">
            <a:noFill/>
            <a:miter lim="800000"/>
            <a:headEnd/>
            <a:tailEnd/>
          </a:ln>
        </p:spPr>
        <p:txBody>
          <a:bodyPr wrap="none" lIns="73025" tIns="36512" rIns="73025" bIns="36512">
            <a:spAutoFit/>
          </a:bodyPr>
          <a:lstStyle/>
          <a:p>
            <a:pPr algn="ctr" defTabSz="585788"/>
            <a:r>
              <a:rPr lang="en-US" sz="1400" dirty="0">
                <a:solidFill>
                  <a:srgbClr val="000000"/>
                </a:solidFill>
                <a:latin typeface="Gill Sans MT"/>
              </a:rPr>
              <a:t>Direct solar</a:t>
            </a:r>
          </a:p>
          <a:p>
            <a:pPr algn="ctr" defTabSz="585788"/>
            <a:r>
              <a:rPr lang="en-US" sz="1400" dirty="0">
                <a:solidFill>
                  <a:srgbClr val="000000"/>
                </a:solidFill>
                <a:latin typeface="Gill Sans MT"/>
              </a:rPr>
              <a:t> </a:t>
            </a:r>
          </a:p>
        </p:txBody>
      </p:sp>
      <p:sp>
        <p:nvSpPr>
          <p:cNvPr id="15" name="Rectangle 35"/>
          <p:cNvSpPr>
            <a:spLocks noChangeAspect="1" noChangeArrowheads="1"/>
          </p:cNvSpPr>
          <p:nvPr/>
        </p:nvSpPr>
        <p:spPr bwMode="auto">
          <a:xfrm>
            <a:off x="579748" y="2905844"/>
            <a:ext cx="901990" cy="523862"/>
          </a:xfrm>
          <a:prstGeom prst="rect">
            <a:avLst/>
          </a:prstGeom>
          <a:noFill/>
          <a:ln w="9525">
            <a:noFill/>
            <a:miter lim="800000"/>
            <a:headEnd/>
            <a:tailEnd/>
          </a:ln>
        </p:spPr>
        <p:txBody>
          <a:bodyPr wrap="none" lIns="92075" tIns="46038" rIns="92075" bIns="46038">
            <a:spAutoFit/>
          </a:bodyPr>
          <a:lstStyle/>
          <a:p>
            <a:pPr algn="ctr"/>
            <a:r>
              <a:rPr lang="en-US" sz="1400" dirty="0">
                <a:solidFill>
                  <a:srgbClr val="000000"/>
                </a:solidFill>
                <a:latin typeface="Gill Sans MT"/>
              </a:rPr>
              <a:t>Absorbed </a:t>
            </a:r>
            <a:endParaRPr lang="en-US" sz="1400" dirty="0" smtClean="0">
              <a:solidFill>
                <a:srgbClr val="000000"/>
              </a:solidFill>
              <a:latin typeface="Gill Sans MT"/>
            </a:endParaRPr>
          </a:p>
          <a:p>
            <a:pPr algn="ctr"/>
            <a:r>
              <a:rPr lang="en-US" sz="1400" dirty="0" smtClean="0">
                <a:solidFill>
                  <a:srgbClr val="000000"/>
                </a:solidFill>
                <a:latin typeface="Gill Sans MT"/>
              </a:rPr>
              <a:t>solar</a:t>
            </a:r>
            <a:endParaRPr lang="en-US" sz="1400" dirty="0">
              <a:solidFill>
                <a:srgbClr val="000000"/>
              </a:solidFill>
              <a:latin typeface="Gill Sans MT"/>
            </a:endParaRPr>
          </a:p>
        </p:txBody>
      </p:sp>
      <p:sp>
        <p:nvSpPr>
          <p:cNvPr id="16" name="Line 36"/>
          <p:cNvSpPr>
            <a:spLocks noChangeAspect="1" noChangeShapeType="1"/>
          </p:cNvSpPr>
          <p:nvPr/>
        </p:nvSpPr>
        <p:spPr bwMode="auto">
          <a:xfrm>
            <a:off x="1237415" y="1984608"/>
            <a:ext cx="386468" cy="470105"/>
          </a:xfrm>
          <a:prstGeom prst="line">
            <a:avLst/>
          </a:prstGeom>
          <a:noFill/>
          <a:ln w="28575">
            <a:solidFill>
              <a:srgbClr val="CC6600"/>
            </a:solidFill>
            <a:round/>
            <a:headEnd type="none" w="sm" len="sm"/>
            <a:tailEnd type="triangle" w="med" len="med"/>
          </a:ln>
        </p:spPr>
        <p:txBody>
          <a:bodyPr wrap="none" anchor="ctr"/>
          <a:lstStyle/>
          <a:p>
            <a:endParaRPr lang="en-US" sz="1400">
              <a:solidFill>
                <a:srgbClr val="000000"/>
              </a:solidFill>
              <a:latin typeface="Arial"/>
            </a:endParaRPr>
          </a:p>
        </p:txBody>
      </p:sp>
      <p:grpSp>
        <p:nvGrpSpPr>
          <p:cNvPr id="17" name="Group 40"/>
          <p:cNvGrpSpPr>
            <a:grpSpLocks/>
          </p:cNvGrpSpPr>
          <p:nvPr/>
        </p:nvGrpSpPr>
        <p:grpSpPr bwMode="auto">
          <a:xfrm>
            <a:off x="2267936" y="1831707"/>
            <a:ext cx="2649" cy="1595420"/>
            <a:chOff x="2868" y="507"/>
            <a:chExt cx="1" cy="543"/>
          </a:xfrm>
        </p:grpSpPr>
        <p:sp>
          <p:nvSpPr>
            <p:cNvPr id="84" name="Line 41"/>
            <p:cNvSpPr>
              <a:spLocks noChangeAspect="1" noChangeShapeType="1"/>
            </p:cNvSpPr>
            <p:nvPr/>
          </p:nvSpPr>
          <p:spPr bwMode="auto">
            <a:xfrm>
              <a:off x="2868" y="507"/>
              <a:ext cx="0" cy="195"/>
            </a:xfrm>
            <a:prstGeom prst="line">
              <a:avLst/>
            </a:prstGeom>
            <a:noFill/>
            <a:ln w="28575">
              <a:solidFill>
                <a:srgbClr val="C00000"/>
              </a:solidFill>
              <a:round/>
              <a:headEnd type="none" w="sm" len="sm"/>
              <a:tailEnd type="triangle" w="med" len="med"/>
            </a:ln>
          </p:spPr>
          <p:txBody>
            <a:bodyPr wrap="none" anchor="ctr"/>
            <a:lstStyle/>
            <a:p>
              <a:endParaRPr lang="en-US" sz="1400">
                <a:solidFill>
                  <a:srgbClr val="000000"/>
                </a:solidFill>
                <a:latin typeface="Arial"/>
              </a:endParaRPr>
            </a:p>
          </p:txBody>
        </p:sp>
        <p:sp>
          <p:nvSpPr>
            <p:cNvPr id="85" name="Line 42"/>
            <p:cNvSpPr>
              <a:spLocks noChangeAspect="1" noChangeShapeType="1"/>
            </p:cNvSpPr>
            <p:nvPr/>
          </p:nvSpPr>
          <p:spPr bwMode="auto">
            <a:xfrm flipV="1">
              <a:off x="2869" y="890"/>
              <a:ext cx="0" cy="160"/>
            </a:xfrm>
            <a:prstGeom prst="line">
              <a:avLst/>
            </a:prstGeom>
            <a:noFill/>
            <a:ln w="28575">
              <a:solidFill>
                <a:srgbClr val="C00000"/>
              </a:solidFill>
              <a:round/>
              <a:headEnd type="none" w="sm" len="sm"/>
              <a:tailEnd type="triangle" w="med" len="med"/>
            </a:ln>
          </p:spPr>
          <p:txBody>
            <a:bodyPr wrap="none" anchor="ctr"/>
            <a:lstStyle/>
            <a:p>
              <a:endParaRPr lang="en-US" sz="1400">
                <a:solidFill>
                  <a:srgbClr val="000000"/>
                </a:solidFill>
                <a:latin typeface="Arial"/>
              </a:endParaRPr>
            </a:p>
          </p:txBody>
        </p:sp>
      </p:grpSp>
      <p:sp>
        <p:nvSpPr>
          <p:cNvPr id="18" name="Rectangle 44"/>
          <p:cNvSpPr>
            <a:spLocks noChangeAspect="1" noChangeArrowheads="1"/>
          </p:cNvSpPr>
          <p:nvPr/>
        </p:nvSpPr>
        <p:spPr bwMode="auto">
          <a:xfrm rot="16200000">
            <a:off x="964717" y="1594912"/>
            <a:ext cx="1367337" cy="289180"/>
          </a:xfrm>
          <a:prstGeom prst="rect">
            <a:avLst/>
          </a:prstGeom>
          <a:noFill/>
          <a:ln w="9525">
            <a:noFill/>
            <a:miter lim="800000"/>
            <a:headEnd/>
            <a:tailEnd/>
          </a:ln>
        </p:spPr>
        <p:txBody>
          <a:bodyPr wrap="square" lIns="73025" tIns="36512" rIns="73025" bIns="36512">
            <a:spAutoFit/>
          </a:bodyPr>
          <a:lstStyle/>
          <a:p>
            <a:pPr algn="ctr" defTabSz="585788"/>
            <a:r>
              <a:rPr lang="en-US" sz="1400" dirty="0">
                <a:solidFill>
                  <a:srgbClr val="000000"/>
                </a:solidFill>
                <a:latin typeface="Gill Sans MT"/>
              </a:rPr>
              <a:t>Diffuse solar</a:t>
            </a:r>
          </a:p>
        </p:txBody>
      </p:sp>
      <p:sp>
        <p:nvSpPr>
          <p:cNvPr id="19" name="Rectangle 45"/>
          <p:cNvSpPr>
            <a:spLocks noChangeAspect="1" noChangeArrowheads="1"/>
          </p:cNvSpPr>
          <p:nvPr/>
        </p:nvSpPr>
        <p:spPr bwMode="auto">
          <a:xfrm rot="16200000">
            <a:off x="2122165" y="1638159"/>
            <a:ext cx="1096454" cy="504624"/>
          </a:xfrm>
          <a:prstGeom prst="rect">
            <a:avLst/>
          </a:prstGeom>
          <a:noFill/>
          <a:ln w="9525">
            <a:noFill/>
            <a:miter lim="800000"/>
            <a:headEnd/>
            <a:tailEnd/>
          </a:ln>
        </p:spPr>
        <p:txBody>
          <a:bodyPr wrap="none" lIns="73025" tIns="36512" rIns="73025" bIns="36512">
            <a:spAutoFit/>
          </a:bodyPr>
          <a:lstStyle/>
          <a:p>
            <a:pPr algn="ctr" defTabSz="585788"/>
            <a:r>
              <a:rPr lang="en-US" sz="1400" dirty="0">
                <a:solidFill>
                  <a:srgbClr val="000000"/>
                </a:solidFill>
                <a:latin typeface="Gill Sans MT"/>
              </a:rPr>
              <a:t>Downwelling</a:t>
            </a:r>
          </a:p>
          <a:p>
            <a:pPr algn="ctr" defTabSz="585788"/>
            <a:r>
              <a:rPr lang="en-US" sz="1400" dirty="0" err="1">
                <a:solidFill>
                  <a:srgbClr val="000000"/>
                </a:solidFill>
                <a:latin typeface="Gill Sans MT"/>
              </a:rPr>
              <a:t>longwave</a:t>
            </a:r>
            <a:r>
              <a:rPr lang="en-US" sz="1400" dirty="0">
                <a:solidFill>
                  <a:srgbClr val="000000"/>
                </a:solidFill>
                <a:latin typeface="Gill Sans MT"/>
              </a:rPr>
              <a:t> </a:t>
            </a:r>
          </a:p>
        </p:txBody>
      </p:sp>
      <p:sp>
        <p:nvSpPr>
          <p:cNvPr id="20" name="Rectangle 46"/>
          <p:cNvSpPr>
            <a:spLocks noChangeAspect="1" noChangeArrowheads="1"/>
          </p:cNvSpPr>
          <p:nvPr/>
        </p:nvSpPr>
        <p:spPr bwMode="auto">
          <a:xfrm>
            <a:off x="651838" y="2554494"/>
            <a:ext cx="1233198" cy="289181"/>
          </a:xfrm>
          <a:prstGeom prst="rect">
            <a:avLst/>
          </a:prstGeom>
          <a:noFill/>
          <a:ln w="9525">
            <a:noFill/>
            <a:miter lim="800000"/>
            <a:headEnd/>
            <a:tailEnd/>
          </a:ln>
        </p:spPr>
        <p:txBody>
          <a:bodyPr wrap="none" lIns="73025" tIns="36512" rIns="73025" bIns="36512">
            <a:spAutoFit/>
          </a:bodyPr>
          <a:lstStyle/>
          <a:p>
            <a:pPr algn="ctr" defTabSz="585788"/>
            <a:r>
              <a:rPr lang="en-US" sz="1400" dirty="0">
                <a:solidFill>
                  <a:srgbClr val="000000"/>
                </a:solidFill>
                <a:latin typeface="Gill Sans MT"/>
              </a:rPr>
              <a:t>Reflected solar </a:t>
            </a:r>
          </a:p>
        </p:txBody>
      </p:sp>
      <p:sp>
        <p:nvSpPr>
          <p:cNvPr id="21" name="Rectangle 47"/>
          <p:cNvSpPr>
            <a:spLocks noChangeAspect="1" noChangeArrowheads="1"/>
          </p:cNvSpPr>
          <p:nvPr/>
        </p:nvSpPr>
        <p:spPr bwMode="auto">
          <a:xfrm rot="16200000">
            <a:off x="2205756" y="2930949"/>
            <a:ext cx="812760" cy="504624"/>
          </a:xfrm>
          <a:prstGeom prst="rect">
            <a:avLst/>
          </a:prstGeom>
          <a:noFill/>
          <a:ln w="9525">
            <a:noFill/>
            <a:miter lim="800000"/>
            <a:headEnd/>
            <a:tailEnd/>
          </a:ln>
        </p:spPr>
        <p:txBody>
          <a:bodyPr wrap="none" lIns="73025" tIns="36512" rIns="73025" bIns="36512">
            <a:spAutoFit/>
          </a:bodyPr>
          <a:lstStyle/>
          <a:p>
            <a:pPr algn="ctr" defTabSz="585788"/>
            <a:r>
              <a:rPr lang="en-US" sz="1400" dirty="0">
                <a:solidFill>
                  <a:srgbClr val="000000"/>
                </a:solidFill>
                <a:latin typeface="Gill Sans MT"/>
              </a:rPr>
              <a:t>Emitted </a:t>
            </a:r>
          </a:p>
          <a:p>
            <a:pPr algn="ctr" defTabSz="585788"/>
            <a:r>
              <a:rPr lang="en-US" sz="1400" dirty="0" err="1">
                <a:solidFill>
                  <a:srgbClr val="000000"/>
                </a:solidFill>
                <a:latin typeface="Gill Sans MT"/>
              </a:rPr>
              <a:t>longwave</a:t>
            </a:r>
            <a:endParaRPr lang="en-US" sz="1400" dirty="0">
              <a:solidFill>
                <a:srgbClr val="000000"/>
              </a:solidFill>
              <a:latin typeface="Gill Sans MT"/>
            </a:endParaRPr>
          </a:p>
        </p:txBody>
      </p:sp>
      <p:sp>
        <p:nvSpPr>
          <p:cNvPr id="22" name="AutoShape 48"/>
          <p:cNvSpPr>
            <a:spLocks noChangeAspect="1" noChangeArrowheads="1"/>
          </p:cNvSpPr>
          <p:nvPr/>
        </p:nvSpPr>
        <p:spPr bwMode="auto">
          <a:xfrm>
            <a:off x="1419805" y="3565392"/>
            <a:ext cx="187985" cy="308506"/>
          </a:xfrm>
          <a:prstGeom prst="curvedRightArrow">
            <a:avLst>
              <a:gd name="adj1" fmla="val 29578"/>
              <a:gd name="adj2" fmla="val 59155"/>
              <a:gd name="adj3" fmla="val 33333"/>
            </a:avLst>
          </a:prstGeom>
          <a:solidFill>
            <a:srgbClr val="CC6600"/>
          </a:solidFill>
          <a:ln w="9525">
            <a:solidFill>
              <a:srgbClr val="CC6600"/>
            </a:solidFill>
            <a:miter lim="800000"/>
            <a:headEnd type="none" w="sm" len="sm"/>
            <a:tailEnd type="none" w="sm" len="sm"/>
          </a:ln>
        </p:spPr>
        <p:txBody>
          <a:bodyPr wrap="none" anchor="ctr"/>
          <a:lstStyle/>
          <a:p>
            <a:endParaRPr lang="en-US" sz="1400">
              <a:solidFill>
                <a:srgbClr val="000000"/>
              </a:solidFill>
              <a:latin typeface="Arial"/>
            </a:endParaRPr>
          </a:p>
        </p:txBody>
      </p:sp>
      <p:grpSp>
        <p:nvGrpSpPr>
          <p:cNvPr id="23" name="Group 49"/>
          <p:cNvGrpSpPr>
            <a:grpSpLocks noChangeAspect="1"/>
          </p:cNvGrpSpPr>
          <p:nvPr/>
        </p:nvGrpSpPr>
        <p:grpSpPr bwMode="auto">
          <a:xfrm>
            <a:off x="1783411" y="1217631"/>
            <a:ext cx="683102" cy="381960"/>
            <a:chOff x="2527" y="550"/>
            <a:chExt cx="642" cy="324"/>
          </a:xfrm>
        </p:grpSpPr>
        <p:sp>
          <p:nvSpPr>
            <p:cNvPr id="70" name="Freeform 50"/>
            <p:cNvSpPr>
              <a:spLocks noChangeAspect="1"/>
            </p:cNvSpPr>
            <p:nvPr/>
          </p:nvSpPr>
          <p:spPr bwMode="auto">
            <a:xfrm>
              <a:off x="2527" y="550"/>
              <a:ext cx="642" cy="324"/>
            </a:xfrm>
            <a:custGeom>
              <a:avLst/>
              <a:gdLst>
                <a:gd name="T0" fmla="*/ 35 w 642"/>
                <a:gd name="T1" fmla="*/ 113 h 324"/>
                <a:gd name="T2" fmla="*/ 10 w 642"/>
                <a:gd name="T3" fmla="*/ 129 h 324"/>
                <a:gd name="T4" fmla="*/ 0 w 642"/>
                <a:gd name="T5" fmla="*/ 152 h 324"/>
                <a:gd name="T6" fmla="*/ 5 w 642"/>
                <a:gd name="T7" fmla="*/ 169 h 324"/>
                <a:gd name="T8" fmla="*/ 32 w 642"/>
                <a:gd name="T9" fmla="*/ 191 h 324"/>
                <a:gd name="T10" fmla="*/ 19 w 642"/>
                <a:gd name="T11" fmla="*/ 204 h 324"/>
                <a:gd name="T12" fmla="*/ 15 w 642"/>
                <a:gd name="T13" fmla="*/ 229 h 324"/>
                <a:gd name="T14" fmla="*/ 33 w 642"/>
                <a:gd name="T15" fmla="*/ 252 h 324"/>
                <a:gd name="T16" fmla="*/ 66 w 642"/>
                <a:gd name="T17" fmla="*/ 264 h 324"/>
                <a:gd name="T18" fmla="*/ 86 w 642"/>
                <a:gd name="T19" fmla="*/ 264 h 324"/>
                <a:gd name="T20" fmla="*/ 105 w 642"/>
                <a:gd name="T21" fmla="*/ 281 h 324"/>
                <a:gd name="T22" fmla="*/ 142 w 642"/>
                <a:gd name="T23" fmla="*/ 298 h 324"/>
                <a:gd name="T24" fmla="*/ 186 w 642"/>
                <a:gd name="T25" fmla="*/ 304 h 324"/>
                <a:gd name="T26" fmla="*/ 231 w 642"/>
                <a:gd name="T27" fmla="*/ 298 h 324"/>
                <a:gd name="T28" fmla="*/ 252 w 642"/>
                <a:gd name="T29" fmla="*/ 300 h 324"/>
                <a:gd name="T30" fmla="*/ 292 w 642"/>
                <a:gd name="T31" fmla="*/ 319 h 324"/>
                <a:gd name="T32" fmla="*/ 328 w 642"/>
                <a:gd name="T33" fmla="*/ 324 h 324"/>
                <a:gd name="T34" fmla="*/ 374 w 642"/>
                <a:gd name="T35" fmla="*/ 316 h 324"/>
                <a:gd name="T36" fmla="*/ 410 w 642"/>
                <a:gd name="T37" fmla="*/ 295 h 324"/>
                <a:gd name="T38" fmla="*/ 424 w 642"/>
                <a:gd name="T39" fmla="*/ 275 h 324"/>
                <a:gd name="T40" fmla="*/ 458 w 642"/>
                <a:gd name="T41" fmla="*/ 283 h 324"/>
                <a:gd name="T42" fmla="*/ 503 w 642"/>
                <a:gd name="T43" fmla="*/ 279 h 324"/>
                <a:gd name="T44" fmla="*/ 541 w 642"/>
                <a:gd name="T45" fmla="*/ 258 h 324"/>
                <a:gd name="T46" fmla="*/ 556 w 642"/>
                <a:gd name="T47" fmla="*/ 226 h 324"/>
                <a:gd name="T48" fmla="*/ 590 w 642"/>
                <a:gd name="T49" fmla="*/ 218 h 324"/>
                <a:gd name="T50" fmla="*/ 628 w 642"/>
                <a:gd name="T51" fmla="*/ 192 h 324"/>
                <a:gd name="T52" fmla="*/ 642 w 642"/>
                <a:gd name="T53" fmla="*/ 157 h 324"/>
                <a:gd name="T54" fmla="*/ 630 w 642"/>
                <a:gd name="T55" fmla="*/ 125 h 324"/>
                <a:gd name="T56" fmla="*/ 626 w 642"/>
                <a:gd name="T57" fmla="*/ 104 h 324"/>
                <a:gd name="T58" fmla="*/ 623 w 642"/>
                <a:gd name="T59" fmla="*/ 76 h 324"/>
                <a:gd name="T60" fmla="*/ 602 w 642"/>
                <a:gd name="T61" fmla="*/ 54 h 324"/>
                <a:gd name="T62" fmla="*/ 569 w 642"/>
                <a:gd name="T63" fmla="*/ 41 h 324"/>
                <a:gd name="T64" fmla="*/ 560 w 642"/>
                <a:gd name="T65" fmla="*/ 25 h 324"/>
                <a:gd name="T66" fmla="*/ 534 w 642"/>
                <a:gd name="T67" fmla="*/ 7 h 324"/>
                <a:gd name="T68" fmla="*/ 498 w 642"/>
                <a:gd name="T69" fmla="*/ 0 h 324"/>
                <a:gd name="T70" fmla="*/ 455 w 642"/>
                <a:gd name="T71" fmla="*/ 10 h 324"/>
                <a:gd name="T72" fmla="*/ 433 w 642"/>
                <a:gd name="T73" fmla="*/ 10 h 324"/>
                <a:gd name="T74" fmla="*/ 392 w 642"/>
                <a:gd name="T75" fmla="*/ 0 h 324"/>
                <a:gd name="T76" fmla="*/ 344 w 642"/>
                <a:gd name="T77" fmla="*/ 15 h 324"/>
                <a:gd name="T78" fmla="*/ 334 w 642"/>
                <a:gd name="T79" fmla="*/ 25 h 324"/>
                <a:gd name="T80" fmla="*/ 294 w 642"/>
                <a:gd name="T81" fmla="*/ 11 h 324"/>
                <a:gd name="T82" fmla="*/ 257 w 642"/>
                <a:gd name="T83" fmla="*/ 12 h 324"/>
                <a:gd name="T84" fmla="*/ 214 w 642"/>
                <a:gd name="T85" fmla="*/ 33 h 324"/>
                <a:gd name="T86" fmla="*/ 196 w 642"/>
                <a:gd name="T87" fmla="*/ 35 h 324"/>
                <a:gd name="T88" fmla="*/ 157 w 642"/>
                <a:gd name="T89" fmla="*/ 30 h 324"/>
                <a:gd name="T90" fmla="*/ 101 w 642"/>
                <a:gd name="T91" fmla="*/ 42 h 324"/>
                <a:gd name="T92" fmla="*/ 65 w 642"/>
                <a:gd name="T93" fmla="*/ 72 h 324"/>
                <a:gd name="T94" fmla="*/ 57 w 642"/>
                <a:gd name="T95" fmla="*/ 99 h 32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42"/>
                <a:gd name="T145" fmla="*/ 0 h 324"/>
                <a:gd name="T146" fmla="*/ 642 w 642"/>
                <a:gd name="T147" fmla="*/ 324 h 32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42" h="324">
                  <a:moveTo>
                    <a:pt x="58" y="108"/>
                  </a:moveTo>
                  <a:lnTo>
                    <a:pt x="46" y="110"/>
                  </a:lnTo>
                  <a:lnTo>
                    <a:pt x="35" y="113"/>
                  </a:lnTo>
                  <a:lnTo>
                    <a:pt x="25" y="117"/>
                  </a:lnTo>
                  <a:lnTo>
                    <a:pt x="17" y="122"/>
                  </a:lnTo>
                  <a:lnTo>
                    <a:pt x="10" y="129"/>
                  </a:lnTo>
                  <a:lnTo>
                    <a:pt x="4" y="136"/>
                  </a:lnTo>
                  <a:lnTo>
                    <a:pt x="1" y="144"/>
                  </a:lnTo>
                  <a:lnTo>
                    <a:pt x="0" y="152"/>
                  </a:lnTo>
                  <a:lnTo>
                    <a:pt x="1" y="158"/>
                  </a:lnTo>
                  <a:lnTo>
                    <a:pt x="2" y="164"/>
                  </a:lnTo>
                  <a:lnTo>
                    <a:pt x="5" y="169"/>
                  </a:lnTo>
                  <a:lnTo>
                    <a:pt x="9" y="175"/>
                  </a:lnTo>
                  <a:lnTo>
                    <a:pt x="19" y="184"/>
                  </a:lnTo>
                  <a:lnTo>
                    <a:pt x="32" y="191"/>
                  </a:lnTo>
                  <a:lnTo>
                    <a:pt x="32" y="190"/>
                  </a:lnTo>
                  <a:lnTo>
                    <a:pt x="24" y="197"/>
                  </a:lnTo>
                  <a:lnTo>
                    <a:pt x="19" y="204"/>
                  </a:lnTo>
                  <a:lnTo>
                    <a:pt x="15" y="212"/>
                  </a:lnTo>
                  <a:lnTo>
                    <a:pt x="14" y="220"/>
                  </a:lnTo>
                  <a:lnTo>
                    <a:pt x="15" y="229"/>
                  </a:lnTo>
                  <a:lnTo>
                    <a:pt x="19" y="238"/>
                  </a:lnTo>
                  <a:lnTo>
                    <a:pt x="25" y="245"/>
                  </a:lnTo>
                  <a:lnTo>
                    <a:pt x="33" y="252"/>
                  </a:lnTo>
                  <a:lnTo>
                    <a:pt x="43" y="257"/>
                  </a:lnTo>
                  <a:lnTo>
                    <a:pt x="54" y="262"/>
                  </a:lnTo>
                  <a:lnTo>
                    <a:pt x="66" y="264"/>
                  </a:lnTo>
                  <a:lnTo>
                    <a:pt x="79" y="265"/>
                  </a:lnTo>
                  <a:lnTo>
                    <a:pt x="83" y="265"/>
                  </a:lnTo>
                  <a:lnTo>
                    <a:pt x="86" y="264"/>
                  </a:lnTo>
                  <a:lnTo>
                    <a:pt x="86" y="265"/>
                  </a:lnTo>
                  <a:lnTo>
                    <a:pt x="95" y="274"/>
                  </a:lnTo>
                  <a:lnTo>
                    <a:pt x="105" y="281"/>
                  </a:lnTo>
                  <a:lnTo>
                    <a:pt x="116" y="288"/>
                  </a:lnTo>
                  <a:lnTo>
                    <a:pt x="129" y="294"/>
                  </a:lnTo>
                  <a:lnTo>
                    <a:pt x="142" y="298"/>
                  </a:lnTo>
                  <a:lnTo>
                    <a:pt x="156" y="301"/>
                  </a:lnTo>
                  <a:lnTo>
                    <a:pt x="171" y="303"/>
                  </a:lnTo>
                  <a:lnTo>
                    <a:pt x="186" y="304"/>
                  </a:lnTo>
                  <a:lnTo>
                    <a:pt x="201" y="303"/>
                  </a:lnTo>
                  <a:lnTo>
                    <a:pt x="216" y="302"/>
                  </a:lnTo>
                  <a:lnTo>
                    <a:pt x="231" y="298"/>
                  </a:lnTo>
                  <a:lnTo>
                    <a:pt x="245" y="293"/>
                  </a:lnTo>
                  <a:lnTo>
                    <a:pt x="252" y="300"/>
                  </a:lnTo>
                  <a:lnTo>
                    <a:pt x="261" y="306"/>
                  </a:lnTo>
                  <a:lnTo>
                    <a:pt x="281" y="316"/>
                  </a:lnTo>
                  <a:lnTo>
                    <a:pt x="292" y="319"/>
                  </a:lnTo>
                  <a:lnTo>
                    <a:pt x="303" y="322"/>
                  </a:lnTo>
                  <a:lnTo>
                    <a:pt x="315" y="323"/>
                  </a:lnTo>
                  <a:lnTo>
                    <a:pt x="328" y="324"/>
                  </a:lnTo>
                  <a:lnTo>
                    <a:pt x="344" y="323"/>
                  </a:lnTo>
                  <a:lnTo>
                    <a:pt x="360" y="320"/>
                  </a:lnTo>
                  <a:lnTo>
                    <a:pt x="374" y="316"/>
                  </a:lnTo>
                  <a:lnTo>
                    <a:pt x="388" y="310"/>
                  </a:lnTo>
                  <a:lnTo>
                    <a:pt x="400" y="303"/>
                  </a:lnTo>
                  <a:lnTo>
                    <a:pt x="410" y="295"/>
                  </a:lnTo>
                  <a:lnTo>
                    <a:pt x="418" y="285"/>
                  </a:lnTo>
                  <a:lnTo>
                    <a:pt x="424" y="275"/>
                  </a:lnTo>
                  <a:lnTo>
                    <a:pt x="435" y="279"/>
                  </a:lnTo>
                  <a:lnTo>
                    <a:pt x="446" y="282"/>
                  </a:lnTo>
                  <a:lnTo>
                    <a:pt x="458" y="283"/>
                  </a:lnTo>
                  <a:lnTo>
                    <a:pt x="470" y="284"/>
                  </a:lnTo>
                  <a:lnTo>
                    <a:pt x="487" y="283"/>
                  </a:lnTo>
                  <a:lnTo>
                    <a:pt x="503" y="279"/>
                  </a:lnTo>
                  <a:lnTo>
                    <a:pt x="518" y="274"/>
                  </a:lnTo>
                  <a:lnTo>
                    <a:pt x="530" y="267"/>
                  </a:lnTo>
                  <a:lnTo>
                    <a:pt x="541" y="258"/>
                  </a:lnTo>
                  <a:lnTo>
                    <a:pt x="549" y="249"/>
                  </a:lnTo>
                  <a:lnTo>
                    <a:pt x="554" y="238"/>
                  </a:lnTo>
                  <a:lnTo>
                    <a:pt x="556" y="226"/>
                  </a:lnTo>
                  <a:lnTo>
                    <a:pt x="555" y="226"/>
                  </a:lnTo>
                  <a:lnTo>
                    <a:pt x="573" y="223"/>
                  </a:lnTo>
                  <a:lnTo>
                    <a:pt x="590" y="218"/>
                  </a:lnTo>
                  <a:lnTo>
                    <a:pt x="605" y="211"/>
                  </a:lnTo>
                  <a:lnTo>
                    <a:pt x="617" y="202"/>
                  </a:lnTo>
                  <a:lnTo>
                    <a:pt x="628" y="192"/>
                  </a:lnTo>
                  <a:lnTo>
                    <a:pt x="635" y="181"/>
                  </a:lnTo>
                  <a:lnTo>
                    <a:pt x="640" y="170"/>
                  </a:lnTo>
                  <a:lnTo>
                    <a:pt x="642" y="157"/>
                  </a:lnTo>
                  <a:lnTo>
                    <a:pt x="641" y="146"/>
                  </a:lnTo>
                  <a:lnTo>
                    <a:pt x="637" y="135"/>
                  </a:lnTo>
                  <a:lnTo>
                    <a:pt x="630" y="125"/>
                  </a:lnTo>
                  <a:lnTo>
                    <a:pt x="621" y="115"/>
                  </a:lnTo>
                  <a:lnTo>
                    <a:pt x="626" y="104"/>
                  </a:lnTo>
                  <a:lnTo>
                    <a:pt x="627" y="93"/>
                  </a:lnTo>
                  <a:lnTo>
                    <a:pt x="626" y="84"/>
                  </a:lnTo>
                  <a:lnTo>
                    <a:pt x="623" y="76"/>
                  </a:lnTo>
                  <a:lnTo>
                    <a:pt x="618" y="68"/>
                  </a:lnTo>
                  <a:lnTo>
                    <a:pt x="611" y="60"/>
                  </a:lnTo>
                  <a:lnTo>
                    <a:pt x="602" y="54"/>
                  </a:lnTo>
                  <a:lnTo>
                    <a:pt x="592" y="48"/>
                  </a:lnTo>
                  <a:lnTo>
                    <a:pt x="581" y="44"/>
                  </a:lnTo>
                  <a:lnTo>
                    <a:pt x="569" y="41"/>
                  </a:lnTo>
                  <a:lnTo>
                    <a:pt x="566" y="32"/>
                  </a:lnTo>
                  <a:lnTo>
                    <a:pt x="560" y="25"/>
                  </a:lnTo>
                  <a:lnTo>
                    <a:pt x="553" y="18"/>
                  </a:lnTo>
                  <a:lnTo>
                    <a:pt x="544" y="12"/>
                  </a:lnTo>
                  <a:lnTo>
                    <a:pt x="534" y="7"/>
                  </a:lnTo>
                  <a:lnTo>
                    <a:pt x="523" y="3"/>
                  </a:lnTo>
                  <a:lnTo>
                    <a:pt x="511" y="1"/>
                  </a:lnTo>
                  <a:lnTo>
                    <a:pt x="498" y="0"/>
                  </a:lnTo>
                  <a:lnTo>
                    <a:pt x="483" y="1"/>
                  </a:lnTo>
                  <a:lnTo>
                    <a:pt x="468" y="4"/>
                  </a:lnTo>
                  <a:lnTo>
                    <a:pt x="455" y="10"/>
                  </a:lnTo>
                  <a:lnTo>
                    <a:pt x="443" y="17"/>
                  </a:lnTo>
                  <a:lnTo>
                    <a:pt x="443" y="18"/>
                  </a:lnTo>
                  <a:lnTo>
                    <a:pt x="433" y="10"/>
                  </a:lnTo>
                  <a:lnTo>
                    <a:pt x="421" y="5"/>
                  </a:lnTo>
                  <a:lnTo>
                    <a:pt x="407" y="1"/>
                  </a:lnTo>
                  <a:lnTo>
                    <a:pt x="392" y="0"/>
                  </a:lnTo>
                  <a:lnTo>
                    <a:pt x="374" y="2"/>
                  </a:lnTo>
                  <a:lnTo>
                    <a:pt x="357" y="7"/>
                  </a:lnTo>
                  <a:lnTo>
                    <a:pt x="344" y="15"/>
                  </a:lnTo>
                  <a:lnTo>
                    <a:pt x="338" y="20"/>
                  </a:lnTo>
                  <a:lnTo>
                    <a:pt x="334" y="25"/>
                  </a:lnTo>
                  <a:lnTo>
                    <a:pt x="322" y="18"/>
                  </a:lnTo>
                  <a:lnTo>
                    <a:pt x="308" y="14"/>
                  </a:lnTo>
                  <a:lnTo>
                    <a:pt x="294" y="11"/>
                  </a:lnTo>
                  <a:lnTo>
                    <a:pt x="278" y="10"/>
                  </a:lnTo>
                  <a:lnTo>
                    <a:pt x="267" y="11"/>
                  </a:lnTo>
                  <a:lnTo>
                    <a:pt x="257" y="12"/>
                  </a:lnTo>
                  <a:lnTo>
                    <a:pt x="237" y="18"/>
                  </a:lnTo>
                  <a:lnTo>
                    <a:pt x="221" y="27"/>
                  </a:lnTo>
                  <a:lnTo>
                    <a:pt x="214" y="33"/>
                  </a:lnTo>
                  <a:lnTo>
                    <a:pt x="208" y="39"/>
                  </a:lnTo>
                  <a:lnTo>
                    <a:pt x="196" y="35"/>
                  </a:lnTo>
                  <a:lnTo>
                    <a:pt x="184" y="32"/>
                  </a:lnTo>
                  <a:lnTo>
                    <a:pt x="170" y="31"/>
                  </a:lnTo>
                  <a:lnTo>
                    <a:pt x="157" y="30"/>
                  </a:lnTo>
                  <a:lnTo>
                    <a:pt x="137" y="31"/>
                  </a:lnTo>
                  <a:lnTo>
                    <a:pt x="118" y="35"/>
                  </a:lnTo>
                  <a:lnTo>
                    <a:pt x="101" y="42"/>
                  </a:lnTo>
                  <a:lnTo>
                    <a:pt x="86" y="50"/>
                  </a:lnTo>
                  <a:lnTo>
                    <a:pt x="74" y="60"/>
                  </a:lnTo>
                  <a:lnTo>
                    <a:pt x="65" y="72"/>
                  </a:lnTo>
                  <a:lnTo>
                    <a:pt x="59" y="85"/>
                  </a:lnTo>
                  <a:lnTo>
                    <a:pt x="58" y="92"/>
                  </a:lnTo>
                  <a:lnTo>
                    <a:pt x="57" y="99"/>
                  </a:lnTo>
                  <a:lnTo>
                    <a:pt x="57" y="104"/>
                  </a:lnTo>
                  <a:lnTo>
                    <a:pt x="58" y="108"/>
                  </a:lnTo>
                  <a:close/>
                </a:path>
              </a:pathLst>
            </a:custGeom>
            <a:solidFill>
              <a:schemeClr val="bg1"/>
            </a:solidFill>
            <a:ln w="9525">
              <a:noFill/>
              <a:round/>
              <a:headEnd/>
              <a:tailEnd/>
            </a:ln>
          </p:spPr>
          <p:txBody>
            <a:bodyPr/>
            <a:lstStyle/>
            <a:p>
              <a:endParaRPr lang="en-US" sz="1400">
                <a:solidFill>
                  <a:srgbClr val="000000"/>
                </a:solidFill>
                <a:latin typeface="Arial"/>
              </a:endParaRPr>
            </a:p>
          </p:txBody>
        </p:sp>
        <p:sp>
          <p:nvSpPr>
            <p:cNvPr id="71" name="Freeform 51"/>
            <p:cNvSpPr>
              <a:spLocks noChangeAspect="1"/>
            </p:cNvSpPr>
            <p:nvPr/>
          </p:nvSpPr>
          <p:spPr bwMode="auto">
            <a:xfrm>
              <a:off x="2527" y="550"/>
              <a:ext cx="642" cy="324"/>
            </a:xfrm>
            <a:custGeom>
              <a:avLst/>
              <a:gdLst>
                <a:gd name="T0" fmla="*/ 35 w 642"/>
                <a:gd name="T1" fmla="*/ 113 h 324"/>
                <a:gd name="T2" fmla="*/ 10 w 642"/>
                <a:gd name="T3" fmla="*/ 129 h 324"/>
                <a:gd name="T4" fmla="*/ 0 w 642"/>
                <a:gd name="T5" fmla="*/ 152 h 324"/>
                <a:gd name="T6" fmla="*/ 5 w 642"/>
                <a:gd name="T7" fmla="*/ 169 h 324"/>
                <a:gd name="T8" fmla="*/ 32 w 642"/>
                <a:gd name="T9" fmla="*/ 191 h 324"/>
                <a:gd name="T10" fmla="*/ 19 w 642"/>
                <a:gd name="T11" fmla="*/ 204 h 324"/>
                <a:gd name="T12" fmla="*/ 15 w 642"/>
                <a:gd name="T13" fmla="*/ 229 h 324"/>
                <a:gd name="T14" fmla="*/ 33 w 642"/>
                <a:gd name="T15" fmla="*/ 252 h 324"/>
                <a:gd name="T16" fmla="*/ 66 w 642"/>
                <a:gd name="T17" fmla="*/ 264 h 324"/>
                <a:gd name="T18" fmla="*/ 86 w 642"/>
                <a:gd name="T19" fmla="*/ 264 h 324"/>
                <a:gd name="T20" fmla="*/ 105 w 642"/>
                <a:gd name="T21" fmla="*/ 281 h 324"/>
                <a:gd name="T22" fmla="*/ 142 w 642"/>
                <a:gd name="T23" fmla="*/ 298 h 324"/>
                <a:gd name="T24" fmla="*/ 186 w 642"/>
                <a:gd name="T25" fmla="*/ 304 h 324"/>
                <a:gd name="T26" fmla="*/ 231 w 642"/>
                <a:gd name="T27" fmla="*/ 298 h 324"/>
                <a:gd name="T28" fmla="*/ 252 w 642"/>
                <a:gd name="T29" fmla="*/ 300 h 324"/>
                <a:gd name="T30" fmla="*/ 292 w 642"/>
                <a:gd name="T31" fmla="*/ 319 h 324"/>
                <a:gd name="T32" fmla="*/ 328 w 642"/>
                <a:gd name="T33" fmla="*/ 324 h 324"/>
                <a:gd name="T34" fmla="*/ 374 w 642"/>
                <a:gd name="T35" fmla="*/ 316 h 324"/>
                <a:gd name="T36" fmla="*/ 410 w 642"/>
                <a:gd name="T37" fmla="*/ 295 h 324"/>
                <a:gd name="T38" fmla="*/ 424 w 642"/>
                <a:gd name="T39" fmla="*/ 275 h 324"/>
                <a:gd name="T40" fmla="*/ 458 w 642"/>
                <a:gd name="T41" fmla="*/ 283 h 324"/>
                <a:gd name="T42" fmla="*/ 503 w 642"/>
                <a:gd name="T43" fmla="*/ 279 h 324"/>
                <a:gd name="T44" fmla="*/ 541 w 642"/>
                <a:gd name="T45" fmla="*/ 258 h 324"/>
                <a:gd name="T46" fmla="*/ 556 w 642"/>
                <a:gd name="T47" fmla="*/ 226 h 324"/>
                <a:gd name="T48" fmla="*/ 590 w 642"/>
                <a:gd name="T49" fmla="*/ 218 h 324"/>
                <a:gd name="T50" fmla="*/ 628 w 642"/>
                <a:gd name="T51" fmla="*/ 192 h 324"/>
                <a:gd name="T52" fmla="*/ 642 w 642"/>
                <a:gd name="T53" fmla="*/ 157 h 324"/>
                <a:gd name="T54" fmla="*/ 630 w 642"/>
                <a:gd name="T55" fmla="*/ 125 h 324"/>
                <a:gd name="T56" fmla="*/ 626 w 642"/>
                <a:gd name="T57" fmla="*/ 104 h 324"/>
                <a:gd name="T58" fmla="*/ 623 w 642"/>
                <a:gd name="T59" fmla="*/ 76 h 324"/>
                <a:gd name="T60" fmla="*/ 602 w 642"/>
                <a:gd name="T61" fmla="*/ 54 h 324"/>
                <a:gd name="T62" fmla="*/ 569 w 642"/>
                <a:gd name="T63" fmla="*/ 41 h 324"/>
                <a:gd name="T64" fmla="*/ 560 w 642"/>
                <a:gd name="T65" fmla="*/ 25 h 324"/>
                <a:gd name="T66" fmla="*/ 534 w 642"/>
                <a:gd name="T67" fmla="*/ 7 h 324"/>
                <a:gd name="T68" fmla="*/ 498 w 642"/>
                <a:gd name="T69" fmla="*/ 0 h 324"/>
                <a:gd name="T70" fmla="*/ 455 w 642"/>
                <a:gd name="T71" fmla="*/ 10 h 324"/>
                <a:gd name="T72" fmla="*/ 433 w 642"/>
                <a:gd name="T73" fmla="*/ 10 h 324"/>
                <a:gd name="T74" fmla="*/ 392 w 642"/>
                <a:gd name="T75" fmla="*/ 0 h 324"/>
                <a:gd name="T76" fmla="*/ 344 w 642"/>
                <a:gd name="T77" fmla="*/ 15 h 324"/>
                <a:gd name="T78" fmla="*/ 334 w 642"/>
                <a:gd name="T79" fmla="*/ 25 h 324"/>
                <a:gd name="T80" fmla="*/ 294 w 642"/>
                <a:gd name="T81" fmla="*/ 11 h 324"/>
                <a:gd name="T82" fmla="*/ 257 w 642"/>
                <a:gd name="T83" fmla="*/ 12 h 324"/>
                <a:gd name="T84" fmla="*/ 214 w 642"/>
                <a:gd name="T85" fmla="*/ 33 h 324"/>
                <a:gd name="T86" fmla="*/ 196 w 642"/>
                <a:gd name="T87" fmla="*/ 35 h 324"/>
                <a:gd name="T88" fmla="*/ 157 w 642"/>
                <a:gd name="T89" fmla="*/ 30 h 324"/>
                <a:gd name="T90" fmla="*/ 101 w 642"/>
                <a:gd name="T91" fmla="*/ 42 h 324"/>
                <a:gd name="T92" fmla="*/ 65 w 642"/>
                <a:gd name="T93" fmla="*/ 72 h 324"/>
                <a:gd name="T94" fmla="*/ 57 w 642"/>
                <a:gd name="T95" fmla="*/ 99 h 32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42"/>
                <a:gd name="T145" fmla="*/ 0 h 324"/>
                <a:gd name="T146" fmla="*/ 642 w 642"/>
                <a:gd name="T147" fmla="*/ 324 h 32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42" h="324">
                  <a:moveTo>
                    <a:pt x="58" y="108"/>
                  </a:moveTo>
                  <a:lnTo>
                    <a:pt x="46" y="110"/>
                  </a:lnTo>
                  <a:lnTo>
                    <a:pt x="35" y="113"/>
                  </a:lnTo>
                  <a:lnTo>
                    <a:pt x="25" y="117"/>
                  </a:lnTo>
                  <a:lnTo>
                    <a:pt x="17" y="122"/>
                  </a:lnTo>
                  <a:lnTo>
                    <a:pt x="10" y="129"/>
                  </a:lnTo>
                  <a:lnTo>
                    <a:pt x="4" y="136"/>
                  </a:lnTo>
                  <a:lnTo>
                    <a:pt x="1" y="144"/>
                  </a:lnTo>
                  <a:lnTo>
                    <a:pt x="0" y="152"/>
                  </a:lnTo>
                  <a:lnTo>
                    <a:pt x="1" y="158"/>
                  </a:lnTo>
                  <a:lnTo>
                    <a:pt x="2" y="164"/>
                  </a:lnTo>
                  <a:lnTo>
                    <a:pt x="5" y="169"/>
                  </a:lnTo>
                  <a:lnTo>
                    <a:pt x="9" y="175"/>
                  </a:lnTo>
                  <a:lnTo>
                    <a:pt x="19" y="184"/>
                  </a:lnTo>
                  <a:lnTo>
                    <a:pt x="32" y="191"/>
                  </a:lnTo>
                  <a:lnTo>
                    <a:pt x="32" y="190"/>
                  </a:lnTo>
                  <a:lnTo>
                    <a:pt x="24" y="197"/>
                  </a:lnTo>
                  <a:lnTo>
                    <a:pt x="19" y="204"/>
                  </a:lnTo>
                  <a:lnTo>
                    <a:pt x="15" y="212"/>
                  </a:lnTo>
                  <a:lnTo>
                    <a:pt x="14" y="220"/>
                  </a:lnTo>
                  <a:lnTo>
                    <a:pt x="15" y="229"/>
                  </a:lnTo>
                  <a:lnTo>
                    <a:pt x="19" y="238"/>
                  </a:lnTo>
                  <a:lnTo>
                    <a:pt x="25" y="245"/>
                  </a:lnTo>
                  <a:lnTo>
                    <a:pt x="33" y="252"/>
                  </a:lnTo>
                  <a:lnTo>
                    <a:pt x="43" y="257"/>
                  </a:lnTo>
                  <a:lnTo>
                    <a:pt x="54" y="262"/>
                  </a:lnTo>
                  <a:lnTo>
                    <a:pt x="66" y="264"/>
                  </a:lnTo>
                  <a:lnTo>
                    <a:pt x="79" y="265"/>
                  </a:lnTo>
                  <a:lnTo>
                    <a:pt x="83" y="265"/>
                  </a:lnTo>
                  <a:lnTo>
                    <a:pt x="86" y="264"/>
                  </a:lnTo>
                  <a:lnTo>
                    <a:pt x="86" y="265"/>
                  </a:lnTo>
                  <a:lnTo>
                    <a:pt x="95" y="274"/>
                  </a:lnTo>
                  <a:lnTo>
                    <a:pt x="105" y="281"/>
                  </a:lnTo>
                  <a:lnTo>
                    <a:pt x="116" y="288"/>
                  </a:lnTo>
                  <a:lnTo>
                    <a:pt x="129" y="294"/>
                  </a:lnTo>
                  <a:lnTo>
                    <a:pt x="142" y="298"/>
                  </a:lnTo>
                  <a:lnTo>
                    <a:pt x="156" y="301"/>
                  </a:lnTo>
                  <a:lnTo>
                    <a:pt x="171" y="303"/>
                  </a:lnTo>
                  <a:lnTo>
                    <a:pt x="186" y="304"/>
                  </a:lnTo>
                  <a:lnTo>
                    <a:pt x="201" y="303"/>
                  </a:lnTo>
                  <a:lnTo>
                    <a:pt x="216" y="302"/>
                  </a:lnTo>
                  <a:lnTo>
                    <a:pt x="231" y="298"/>
                  </a:lnTo>
                  <a:lnTo>
                    <a:pt x="245" y="293"/>
                  </a:lnTo>
                  <a:lnTo>
                    <a:pt x="252" y="300"/>
                  </a:lnTo>
                  <a:lnTo>
                    <a:pt x="261" y="306"/>
                  </a:lnTo>
                  <a:lnTo>
                    <a:pt x="281" y="316"/>
                  </a:lnTo>
                  <a:lnTo>
                    <a:pt x="292" y="319"/>
                  </a:lnTo>
                  <a:lnTo>
                    <a:pt x="303" y="322"/>
                  </a:lnTo>
                  <a:lnTo>
                    <a:pt x="315" y="323"/>
                  </a:lnTo>
                  <a:lnTo>
                    <a:pt x="328" y="324"/>
                  </a:lnTo>
                  <a:lnTo>
                    <a:pt x="344" y="323"/>
                  </a:lnTo>
                  <a:lnTo>
                    <a:pt x="360" y="320"/>
                  </a:lnTo>
                  <a:lnTo>
                    <a:pt x="374" y="316"/>
                  </a:lnTo>
                  <a:lnTo>
                    <a:pt x="388" y="310"/>
                  </a:lnTo>
                  <a:lnTo>
                    <a:pt x="400" y="303"/>
                  </a:lnTo>
                  <a:lnTo>
                    <a:pt x="410" y="295"/>
                  </a:lnTo>
                  <a:lnTo>
                    <a:pt x="418" y="285"/>
                  </a:lnTo>
                  <a:lnTo>
                    <a:pt x="424" y="275"/>
                  </a:lnTo>
                  <a:lnTo>
                    <a:pt x="435" y="279"/>
                  </a:lnTo>
                  <a:lnTo>
                    <a:pt x="446" y="282"/>
                  </a:lnTo>
                  <a:lnTo>
                    <a:pt x="458" y="283"/>
                  </a:lnTo>
                  <a:lnTo>
                    <a:pt x="470" y="284"/>
                  </a:lnTo>
                  <a:lnTo>
                    <a:pt x="487" y="283"/>
                  </a:lnTo>
                  <a:lnTo>
                    <a:pt x="503" y="279"/>
                  </a:lnTo>
                  <a:lnTo>
                    <a:pt x="518" y="274"/>
                  </a:lnTo>
                  <a:lnTo>
                    <a:pt x="530" y="267"/>
                  </a:lnTo>
                  <a:lnTo>
                    <a:pt x="541" y="258"/>
                  </a:lnTo>
                  <a:lnTo>
                    <a:pt x="549" y="249"/>
                  </a:lnTo>
                  <a:lnTo>
                    <a:pt x="554" y="238"/>
                  </a:lnTo>
                  <a:lnTo>
                    <a:pt x="556" y="226"/>
                  </a:lnTo>
                  <a:lnTo>
                    <a:pt x="555" y="226"/>
                  </a:lnTo>
                  <a:lnTo>
                    <a:pt x="573" y="223"/>
                  </a:lnTo>
                  <a:lnTo>
                    <a:pt x="590" y="218"/>
                  </a:lnTo>
                  <a:lnTo>
                    <a:pt x="605" y="211"/>
                  </a:lnTo>
                  <a:lnTo>
                    <a:pt x="617" y="202"/>
                  </a:lnTo>
                  <a:lnTo>
                    <a:pt x="628" y="192"/>
                  </a:lnTo>
                  <a:lnTo>
                    <a:pt x="635" y="181"/>
                  </a:lnTo>
                  <a:lnTo>
                    <a:pt x="640" y="170"/>
                  </a:lnTo>
                  <a:lnTo>
                    <a:pt x="642" y="157"/>
                  </a:lnTo>
                  <a:lnTo>
                    <a:pt x="641" y="146"/>
                  </a:lnTo>
                  <a:lnTo>
                    <a:pt x="637" y="135"/>
                  </a:lnTo>
                  <a:lnTo>
                    <a:pt x="630" y="125"/>
                  </a:lnTo>
                  <a:lnTo>
                    <a:pt x="621" y="115"/>
                  </a:lnTo>
                  <a:lnTo>
                    <a:pt x="626" y="104"/>
                  </a:lnTo>
                  <a:lnTo>
                    <a:pt x="627" y="93"/>
                  </a:lnTo>
                  <a:lnTo>
                    <a:pt x="626" y="84"/>
                  </a:lnTo>
                  <a:lnTo>
                    <a:pt x="623" y="76"/>
                  </a:lnTo>
                  <a:lnTo>
                    <a:pt x="618" y="68"/>
                  </a:lnTo>
                  <a:lnTo>
                    <a:pt x="611" y="60"/>
                  </a:lnTo>
                  <a:lnTo>
                    <a:pt x="602" y="54"/>
                  </a:lnTo>
                  <a:lnTo>
                    <a:pt x="592" y="48"/>
                  </a:lnTo>
                  <a:lnTo>
                    <a:pt x="581" y="44"/>
                  </a:lnTo>
                  <a:lnTo>
                    <a:pt x="569" y="41"/>
                  </a:lnTo>
                  <a:lnTo>
                    <a:pt x="566" y="32"/>
                  </a:lnTo>
                  <a:lnTo>
                    <a:pt x="560" y="25"/>
                  </a:lnTo>
                  <a:lnTo>
                    <a:pt x="553" y="18"/>
                  </a:lnTo>
                  <a:lnTo>
                    <a:pt x="544" y="12"/>
                  </a:lnTo>
                  <a:lnTo>
                    <a:pt x="534" y="7"/>
                  </a:lnTo>
                  <a:lnTo>
                    <a:pt x="523" y="3"/>
                  </a:lnTo>
                  <a:lnTo>
                    <a:pt x="511" y="1"/>
                  </a:lnTo>
                  <a:lnTo>
                    <a:pt x="498" y="0"/>
                  </a:lnTo>
                  <a:lnTo>
                    <a:pt x="483" y="1"/>
                  </a:lnTo>
                  <a:lnTo>
                    <a:pt x="468" y="4"/>
                  </a:lnTo>
                  <a:lnTo>
                    <a:pt x="455" y="10"/>
                  </a:lnTo>
                  <a:lnTo>
                    <a:pt x="443" y="17"/>
                  </a:lnTo>
                  <a:lnTo>
                    <a:pt x="443" y="18"/>
                  </a:lnTo>
                  <a:lnTo>
                    <a:pt x="433" y="10"/>
                  </a:lnTo>
                  <a:lnTo>
                    <a:pt x="421" y="5"/>
                  </a:lnTo>
                  <a:lnTo>
                    <a:pt x="407" y="1"/>
                  </a:lnTo>
                  <a:lnTo>
                    <a:pt x="392" y="0"/>
                  </a:lnTo>
                  <a:lnTo>
                    <a:pt x="374" y="2"/>
                  </a:lnTo>
                  <a:lnTo>
                    <a:pt x="357" y="7"/>
                  </a:lnTo>
                  <a:lnTo>
                    <a:pt x="344" y="15"/>
                  </a:lnTo>
                  <a:lnTo>
                    <a:pt x="338" y="20"/>
                  </a:lnTo>
                  <a:lnTo>
                    <a:pt x="334" y="25"/>
                  </a:lnTo>
                  <a:lnTo>
                    <a:pt x="322" y="18"/>
                  </a:lnTo>
                  <a:lnTo>
                    <a:pt x="308" y="14"/>
                  </a:lnTo>
                  <a:lnTo>
                    <a:pt x="294" y="11"/>
                  </a:lnTo>
                  <a:lnTo>
                    <a:pt x="278" y="10"/>
                  </a:lnTo>
                  <a:lnTo>
                    <a:pt x="267" y="11"/>
                  </a:lnTo>
                  <a:lnTo>
                    <a:pt x="257" y="12"/>
                  </a:lnTo>
                  <a:lnTo>
                    <a:pt x="237" y="18"/>
                  </a:lnTo>
                  <a:lnTo>
                    <a:pt x="221" y="27"/>
                  </a:lnTo>
                  <a:lnTo>
                    <a:pt x="214" y="33"/>
                  </a:lnTo>
                  <a:lnTo>
                    <a:pt x="208" y="39"/>
                  </a:lnTo>
                  <a:lnTo>
                    <a:pt x="196" y="35"/>
                  </a:lnTo>
                  <a:lnTo>
                    <a:pt x="184" y="32"/>
                  </a:lnTo>
                  <a:lnTo>
                    <a:pt x="170" y="31"/>
                  </a:lnTo>
                  <a:lnTo>
                    <a:pt x="157" y="30"/>
                  </a:lnTo>
                  <a:lnTo>
                    <a:pt x="137" y="31"/>
                  </a:lnTo>
                  <a:lnTo>
                    <a:pt x="118" y="35"/>
                  </a:lnTo>
                  <a:lnTo>
                    <a:pt x="101" y="42"/>
                  </a:lnTo>
                  <a:lnTo>
                    <a:pt x="86" y="50"/>
                  </a:lnTo>
                  <a:lnTo>
                    <a:pt x="74" y="60"/>
                  </a:lnTo>
                  <a:lnTo>
                    <a:pt x="65" y="72"/>
                  </a:lnTo>
                  <a:lnTo>
                    <a:pt x="59" y="85"/>
                  </a:lnTo>
                  <a:lnTo>
                    <a:pt x="58" y="92"/>
                  </a:lnTo>
                  <a:lnTo>
                    <a:pt x="57" y="99"/>
                  </a:lnTo>
                  <a:lnTo>
                    <a:pt x="57" y="104"/>
                  </a:lnTo>
                  <a:lnTo>
                    <a:pt x="58" y="108"/>
                  </a:lnTo>
                  <a:close/>
                </a:path>
              </a:pathLst>
            </a:custGeom>
            <a:solidFill>
              <a:schemeClr val="bg1"/>
            </a:solidFill>
            <a:ln w="12700">
              <a:solidFill>
                <a:srgbClr val="000000"/>
              </a:solidFill>
              <a:prstDash val="solid"/>
              <a:round/>
              <a:headEnd/>
              <a:tailEnd/>
            </a:ln>
          </p:spPr>
          <p:txBody>
            <a:bodyPr/>
            <a:lstStyle/>
            <a:p>
              <a:endParaRPr lang="en-US" sz="1400">
                <a:solidFill>
                  <a:srgbClr val="000000"/>
                </a:solidFill>
                <a:latin typeface="Arial"/>
              </a:endParaRPr>
            </a:p>
          </p:txBody>
        </p:sp>
        <p:sp>
          <p:nvSpPr>
            <p:cNvPr id="72" name="Freeform 52"/>
            <p:cNvSpPr>
              <a:spLocks noChangeAspect="1"/>
            </p:cNvSpPr>
            <p:nvPr/>
          </p:nvSpPr>
          <p:spPr bwMode="auto">
            <a:xfrm>
              <a:off x="2559" y="741"/>
              <a:ext cx="38" cy="6"/>
            </a:xfrm>
            <a:custGeom>
              <a:avLst/>
              <a:gdLst>
                <a:gd name="T0" fmla="*/ 0 w 38"/>
                <a:gd name="T1" fmla="*/ 0 h 6"/>
                <a:gd name="T2" fmla="*/ 16 w 38"/>
                <a:gd name="T3" fmla="*/ 5 h 6"/>
                <a:gd name="T4" fmla="*/ 33 w 38"/>
                <a:gd name="T5" fmla="*/ 6 h 6"/>
                <a:gd name="T6" fmla="*/ 35 w 38"/>
                <a:gd name="T7" fmla="*/ 6 h 6"/>
                <a:gd name="T8" fmla="*/ 38 w 38"/>
                <a:gd name="T9" fmla="*/ 6 h 6"/>
                <a:gd name="T10" fmla="*/ 0 60000 65536"/>
                <a:gd name="T11" fmla="*/ 0 60000 65536"/>
                <a:gd name="T12" fmla="*/ 0 60000 65536"/>
                <a:gd name="T13" fmla="*/ 0 60000 65536"/>
                <a:gd name="T14" fmla="*/ 0 60000 65536"/>
                <a:gd name="T15" fmla="*/ 0 w 38"/>
                <a:gd name="T16" fmla="*/ 0 h 6"/>
                <a:gd name="T17" fmla="*/ 38 w 38"/>
                <a:gd name="T18" fmla="*/ 6 h 6"/>
              </a:gdLst>
              <a:ahLst/>
              <a:cxnLst>
                <a:cxn ang="T10">
                  <a:pos x="T0" y="T1"/>
                </a:cxn>
                <a:cxn ang="T11">
                  <a:pos x="T2" y="T3"/>
                </a:cxn>
                <a:cxn ang="T12">
                  <a:pos x="T4" y="T5"/>
                </a:cxn>
                <a:cxn ang="T13">
                  <a:pos x="T6" y="T7"/>
                </a:cxn>
                <a:cxn ang="T14">
                  <a:pos x="T8" y="T9"/>
                </a:cxn>
              </a:cxnLst>
              <a:rect l="T15" t="T16" r="T17" b="T18"/>
              <a:pathLst>
                <a:path w="38" h="6">
                  <a:moveTo>
                    <a:pt x="0" y="0"/>
                  </a:moveTo>
                  <a:lnTo>
                    <a:pt x="16" y="5"/>
                  </a:lnTo>
                  <a:lnTo>
                    <a:pt x="33" y="6"/>
                  </a:lnTo>
                  <a:lnTo>
                    <a:pt x="35" y="6"/>
                  </a:lnTo>
                  <a:lnTo>
                    <a:pt x="38" y="6"/>
                  </a:lnTo>
                </a:path>
              </a:pathLst>
            </a:custGeom>
            <a:solidFill>
              <a:schemeClr val="bg1"/>
            </a:solidFill>
            <a:ln w="12700">
              <a:solidFill>
                <a:srgbClr val="000000"/>
              </a:solidFill>
              <a:prstDash val="solid"/>
              <a:round/>
              <a:headEnd/>
              <a:tailEnd/>
            </a:ln>
          </p:spPr>
          <p:txBody>
            <a:bodyPr/>
            <a:lstStyle/>
            <a:p>
              <a:endParaRPr lang="en-US" sz="1400">
                <a:solidFill>
                  <a:srgbClr val="000000"/>
                </a:solidFill>
                <a:latin typeface="Arial"/>
              </a:endParaRPr>
            </a:p>
          </p:txBody>
        </p:sp>
        <p:sp>
          <p:nvSpPr>
            <p:cNvPr id="73" name="Freeform 53"/>
            <p:cNvSpPr>
              <a:spLocks noChangeAspect="1"/>
            </p:cNvSpPr>
            <p:nvPr/>
          </p:nvSpPr>
          <p:spPr bwMode="auto">
            <a:xfrm>
              <a:off x="2613" y="812"/>
              <a:ext cx="17" cy="2"/>
            </a:xfrm>
            <a:custGeom>
              <a:avLst/>
              <a:gdLst>
                <a:gd name="T0" fmla="*/ 0 w 17"/>
                <a:gd name="T1" fmla="*/ 2 h 2"/>
                <a:gd name="T2" fmla="*/ 9 w 17"/>
                <a:gd name="T3" fmla="*/ 1 h 2"/>
                <a:gd name="T4" fmla="*/ 17 w 17"/>
                <a:gd name="T5" fmla="*/ 0 h 2"/>
                <a:gd name="T6" fmla="*/ 0 60000 65536"/>
                <a:gd name="T7" fmla="*/ 0 60000 65536"/>
                <a:gd name="T8" fmla="*/ 0 60000 65536"/>
                <a:gd name="T9" fmla="*/ 0 w 17"/>
                <a:gd name="T10" fmla="*/ 0 h 2"/>
                <a:gd name="T11" fmla="*/ 17 w 17"/>
                <a:gd name="T12" fmla="*/ 2 h 2"/>
              </a:gdLst>
              <a:ahLst/>
              <a:cxnLst>
                <a:cxn ang="T6">
                  <a:pos x="T0" y="T1"/>
                </a:cxn>
                <a:cxn ang="T7">
                  <a:pos x="T2" y="T3"/>
                </a:cxn>
                <a:cxn ang="T8">
                  <a:pos x="T4" y="T5"/>
                </a:cxn>
              </a:cxnLst>
              <a:rect l="T9" t="T10" r="T11" b="T12"/>
              <a:pathLst>
                <a:path w="17" h="2">
                  <a:moveTo>
                    <a:pt x="0" y="2"/>
                  </a:moveTo>
                  <a:lnTo>
                    <a:pt x="9" y="1"/>
                  </a:lnTo>
                  <a:lnTo>
                    <a:pt x="17" y="0"/>
                  </a:lnTo>
                </a:path>
              </a:pathLst>
            </a:custGeom>
            <a:solidFill>
              <a:schemeClr val="bg1"/>
            </a:solidFill>
            <a:ln w="12700">
              <a:solidFill>
                <a:srgbClr val="000000"/>
              </a:solidFill>
              <a:prstDash val="solid"/>
              <a:round/>
              <a:headEnd/>
              <a:tailEnd/>
            </a:ln>
          </p:spPr>
          <p:txBody>
            <a:bodyPr/>
            <a:lstStyle/>
            <a:p>
              <a:endParaRPr lang="en-US" sz="1400">
                <a:solidFill>
                  <a:srgbClr val="000000"/>
                </a:solidFill>
                <a:latin typeface="Arial"/>
              </a:endParaRPr>
            </a:p>
          </p:txBody>
        </p:sp>
        <p:sp>
          <p:nvSpPr>
            <p:cNvPr id="74" name="Freeform 54"/>
            <p:cNvSpPr>
              <a:spLocks noChangeAspect="1"/>
            </p:cNvSpPr>
            <p:nvPr/>
          </p:nvSpPr>
          <p:spPr bwMode="auto">
            <a:xfrm>
              <a:off x="2762" y="830"/>
              <a:ext cx="10" cy="13"/>
            </a:xfrm>
            <a:custGeom>
              <a:avLst/>
              <a:gdLst>
                <a:gd name="T0" fmla="*/ 0 w 10"/>
                <a:gd name="T1" fmla="*/ 0 h 13"/>
                <a:gd name="T2" fmla="*/ 4 w 10"/>
                <a:gd name="T3" fmla="*/ 7 h 13"/>
                <a:gd name="T4" fmla="*/ 10 w 10"/>
                <a:gd name="T5" fmla="*/ 13 h 13"/>
                <a:gd name="T6" fmla="*/ 0 60000 65536"/>
                <a:gd name="T7" fmla="*/ 0 60000 65536"/>
                <a:gd name="T8" fmla="*/ 0 60000 65536"/>
                <a:gd name="T9" fmla="*/ 0 w 10"/>
                <a:gd name="T10" fmla="*/ 0 h 13"/>
                <a:gd name="T11" fmla="*/ 10 w 10"/>
                <a:gd name="T12" fmla="*/ 13 h 13"/>
              </a:gdLst>
              <a:ahLst/>
              <a:cxnLst>
                <a:cxn ang="T6">
                  <a:pos x="T0" y="T1"/>
                </a:cxn>
                <a:cxn ang="T7">
                  <a:pos x="T2" y="T3"/>
                </a:cxn>
                <a:cxn ang="T8">
                  <a:pos x="T4" y="T5"/>
                </a:cxn>
              </a:cxnLst>
              <a:rect l="T9" t="T10" r="T11" b="T12"/>
              <a:pathLst>
                <a:path w="10" h="13">
                  <a:moveTo>
                    <a:pt x="0" y="0"/>
                  </a:moveTo>
                  <a:lnTo>
                    <a:pt x="4" y="7"/>
                  </a:lnTo>
                  <a:lnTo>
                    <a:pt x="10" y="13"/>
                  </a:lnTo>
                </a:path>
              </a:pathLst>
            </a:custGeom>
            <a:solidFill>
              <a:schemeClr val="bg1"/>
            </a:solidFill>
            <a:ln w="12700">
              <a:solidFill>
                <a:srgbClr val="000000"/>
              </a:solidFill>
              <a:prstDash val="solid"/>
              <a:round/>
              <a:headEnd/>
              <a:tailEnd/>
            </a:ln>
          </p:spPr>
          <p:txBody>
            <a:bodyPr/>
            <a:lstStyle/>
            <a:p>
              <a:endParaRPr lang="en-US" sz="1400">
                <a:solidFill>
                  <a:srgbClr val="000000"/>
                </a:solidFill>
                <a:latin typeface="Arial"/>
              </a:endParaRPr>
            </a:p>
          </p:txBody>
        </p:sp>
        <p:sp>
          <p:nvSpPr>
            <p:cNvPr id="75" name="Freeform 55"/>
            <p:cNvSpPr>
              <a:spLocks noChangeAspect="1"/>
            </p:cNvSpPr>
            <p:nvPr/>
          </p:nvSpPr>
          <p:spPr bwMode="auto">
            <a:xfrm>
              <a:off x="2951" y="811"/>
              <a:ext cx="4" cy="14"/>
            </a:xfrm>
            <a:custGeom>
              <a:avLst/>
              <a:gdLst>
                <a:gd name="T0" fmla="*/ 0 w 4"/>
                <a:gd name="T1" fmla="*/ 14 h 14"/>
                <a:gd name="T2" fmla="*/ 2 w 4"/>
                <a:gd name="T3" fmla="*/ 7 h 14"/>
                <a:gd name="T4" fmla="*/ 4 w 4"/>
                <a:gd name="T5" fmla="*/ 0 h 14"/>
                <a:gd name="T6" fmla="*/ 0 60000 65536"/>
                <a:gd name="T7" fmla="*/ 0 60000 65536"/>
                <a:gd name="T8" fmla="*/ 0 60000 65536"/>
                <a:gd name="T9" fmla="*/ 0 w 4"/>
                <a:gd name="T10" fmla="*/ 0 h 14"/>
                <a:gd name="T11" fmla="*/ 4 w 4"/>
                <a:gd name="T12" fmla="*/ 14 h 14"/>
              </a:gdLst>
              <a:ahLst/>
              <a:cxnLst>
                <a:cxn ang="T6">
                  <a:pos x="T0" y="T1"/>
                </a:cxn>
                <a:cxn ang="T7">
                  <a:pos x="T2" y="T3"/>
                </a:cxn>
                <a:cxn ang="T8">
                  <a:pos x="T4" y="T5"/>
                </a:cxn>
              </a:cxnLst>
              <a:rect l="T9" t="T10" r="T11" b="T12"/>
              <a:pathLst>
                <a:path w="4" h="14">
                  <a:moveTo>
                    <a:pt x="0" y="14"/>
                  </a:moveTo>
                  <a:lnTo>
                    <a:pt x="2" y="7"/>
                  </a:lnTo>
                  <a:lnTo>
                    <a:pt x="4" y="0"/>
                  </a:lnTo>
                </a:path>
              </a:pathLst>
            </a:custGeom>
            <a:solidFill>
              <a:schemeClr val="bg1"/>
            </a:solidFill>
            <a:ln w="12700">
              <a:solidFill>
                <a:srgbClr val="000000"/>
              </a:solidFill>
              <a:prstDash val="solid"/>
              <a:round/>
              <a:headEnd/>
              <a:tailEnd/>
            </a:ln>
          </p:spPr>
          <p:txBody>
            <a:bodyPr/>
            <a:lstStyle/>
            <a:p>
              <a:endParaRPr lang="en-US" sz="1400">
                <a:solidFill>
                  <a:srgbClr val="000000"/>
                </a:solidFill>
                <a:latin typeface="Arial"/>
              </a:endParaRPr>
            </a:p>
          </p:txBody>
        </p:sp>
        <p:sp>
          <p:nvSpPr>
            <p:cNvPr id="76" name="Freeform 56"/>
            <p:cNvSpPr>
              <a:spLocks noChangeAspect="1"/>
            </p:cNvSpPr>
            <p:nvPr/>
          </p:nvSpPr>
          <p:spPr bwMode="auto">
            <a:xfrm>
              <a:off x="3034" y="722"/>
              <a:ext cx="49" cy="54"/>
            </a:xfrm>
            <a:custGeom>
              <a:avLst/>
              <a:gdLst>
                <a:gd name="T0" fmla="*/ 49 w 49"/>
                <a:gd name="T1" fmla="*/ 54 h 54"/>
                <a:gd name="T2" fmla="*/ 49 w 49"/>
                <a:gd name="T3" fmla="*/ 54 h 54"/>
                <a:gd name="T4" fmla="*/ 49 w 49"/>
                <a:gd name="T5" fmla="*/ 53 h 54"/>
                <a:gd name="T6" fmla="*/ 48 w 49"/>
                <a:gd name="T7" fmla="*/ 45 h 54"/>
                <a:gd name="T8" fmla="*/ 46 w 49"/>
                <a:gd name="T9" fmla="*/ 37 h 54"/>
                <a:gd name="T10" fmla="*/ 41 w 49"/>
                <a:gd name="T11" fmla="*/ 29 h 54"/>
                <a:gd name="T12" fmla="*/ 36 w 49"/>
                <a:gd name="T13" fmla="*/ 22 h 54"/>
                <a:gd name="T14" fmla="*/ 29 w 49"/>
                <a:gd name="T15" fmla="*/ 15 h 54"/>
                <a:gd name="T16" fmla="*/ 20 w 49"/>
                <a:gd name="T17" fmla="*/ 9 h 54"/>
                <a:gd name="T18" fmla="*/ 11 w 49"/>
                <a:gd name="T19" fmla="*/ 4 h 54"/>
                <a:gd name="T20" fmla="*/ 0 w 49"/>
                <a:gd name="T21" fmla="*/ 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9"/>
                <a:gd name="T34" fmla="*/ 0 h 54"/>
                <a:gd name="T35" fmla="*/ 49 w 49"/>
                <a:gd name="T36" fmla="*/ 54 h 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9" h="54">
                  <a:moveTo>
                    <a:pt x="49" y="54"/>
                  </a:moveTo>
                  <a:lnTo>
                    <a:pt x="49" y="54"/>
                  </a:lnTo>
                  <a:lnTo>
                    <a:pt x="49" y="53"/>
                  </a:lnTo>
                  <a:lnTo>
                    <a:pt x="48" y="45"/>
                  </a:lnTo>
                  <a:lnTo>
                    <a:pt x="46" y="37"/>
                  </a:lnTo>
                  <a:lnTo>
                    <a:pt x="41" y="29"/>
                  </a:lnTo>
                  <a:lnTo>
                    <a:pt x="36" y="22"/>
                  </a:lnTo>
                  <a:lnTo>
                    <a:pt x="29" y="15"/>
                  </a:lnTo>
                  <a:lnTo>
                    <a:pt x="20" y="9"/>
                  </a:lnTo>
                  <a:lnTo>
                    <a:pt x="11" y="4"/>
                  </a:lnTo>
                  <a:lnTo>
                    <a:pt x="0" y="0"/>
                  </a:lnTo>
                </a:path>
              </a:pathLst>
            </a:custGeom>
            <a:solidFill>
              <a:schemeClr val="bg1"/>
            </a:solidFill>
            <a:ln w="12700">
              <a:solidFill>
                <a:srgbClr val="000000"/>
              </a:solidFill>
              <a:prstDash val="solid"/>
              <a:round/>
              <a:headEnd/>
              <a:tailEnd/>
            </a:ln>
          </p:spPr>
          <p:txBody>
            <a:bodyPr/>
            <a:lstStyle/>
            <a:p>
              <a:endParaRPr lang="en-US" sz="1400">
                <a:solidFill>
                  <a:srgbClr val="000000"/>
                </a:solidFill>
                <a:latin typeface="Arial"/>
              </a:endParaRPr>
            </a:p>
          </p:txBody>
        </p:sp>
        <p:sp>
          <p:nvSpPr>
            <p:cNvPr id="77" name="Freeform 57"/>
            <p:cNvSpPr>
              <a:spLocks noChangeAspect="1"/>
            </p:cNvSpPr>
            <p:nvPr/>
          </p:nvSpPr>
          <p:spPr bwMode="auto">
            <a:xfrm>
              <a:off x="3126" y="665"/>
              <a:ext cx="22" cy="20"/>
            </a:xfrm>
            <a:custGeom>
              <a:avLst/>
              <a:gdLst>
                <a:gd name="T0" fmla="*/ 0 w 22"/>
                <a:gd name="T1" fmla="*/ 20 h 20"/>
                <a:gd name="T2" fmla="*/ 7 w 22"/>
                <a:gd name="T3" fmla="*/ 16 h 20"/>
                <a:gd name="T4" fmla="*/ 13 w 22"/>
                <a:gd name="T5" fmla="*/ 11 h 20"/>
                <a:gd name="T6" fmla="*/ 22 w 22"/>
                <a:gd name="T7" fmla="*/ 0 h 20"/>
                <a:gd name="T8" fmla="*/ 0 60000 65536"/>
                <a:gd name="T9" fmla="*/ 0 60000 65536"/>
                <a:gd name="T10" fmla="*/ 0 60000 65536"/>
                <a:gd name="T11" fmla="*/ 0 60000 65536"/>
                <a:gd name="T12" fmla="*/ 0 w 22"/>
                <a:gd name="T13" fmla="*/ 0 h 20"/>
                <a:gd name="T14" fmla="*/ 22 w 22"/>
                <a:gd name="T15" fmla="*/ 20 h 20"/>
              </a:gdLst>
              <a:ahLst/>
              <a:cxnLst>
                <a:cxn ang="T8">
                  <a:pos x="T0" y="T1"/>
                </a:cxn>
                <a:cxn ang="T9">
                  <a:pos x="T2" y="T3"/>
                </a:cxn>
                <a:cxn ang="T10">
                  <a:pos x="T4" y="T5"/>
                </a:cxn>
                <a:cxn ang="T11">
                  <a:pos x="T6" y="T7"/>
                </a:cxn>
              </a:cxnLst>
              <a:rect l="T12" t="T13" r="T14" b="T15"/>
              <a:pathLst>
                <a:path w="22" h="20">
                  <a:moveTo>
                    <a:pt x="0" y="20"/>
                  </a:moveTo>
                  <a:lnTo>
                    <a:pt x="7" y="16"/>
                  </a:lnTo>
                  <a:lnTo>
                    <a:pt x="13" y="11"/>
                  </a:lnTo>
                  <a:lnTo>
                    <a:pt x="22" y="0"/>
                  </a:lnTo>
                </a:path>
              </a:pathLst>
            </a:custGeom>
            <a:solidFill>
              <a:schemeClr val="bg1"/>
            </a:solidFill>
            <a:ln w="12700">
              <a:solidFill>
                <a:srgbClr val="000000"/>
              </a:solidFill>
              <a:prstDash val="solid"/>
              <a:round/>
              <a:headEnd/>
              <a:tailEnd/>
            </a:ln>
          </p:spPr>
          <p:txBody>
            <a:bodyPr/>
            <a:lstStyle/>
            <a:p>
              <a:endParaRPr lang="en-US" sz="1400">
                <a:solidFill>
                  <a:srgbClr val="000000"/>
                </a:solidFill>
                <a:latin typeface="Arial"/>
              </a:endParaRPr>
            </a:p>
          </p:txBody>
        </p:sp>
        <p:sp>
          <p:nvSpPr>
            <p:cNvPr id="78" name="Freeform 58"/>
            <p:cNvSpPr>
              <a:spLocks noChangeAspect="1"/>
            </p:cNvSpPr>
            <p:nvPr/>
          </p:nvSpPr>
          <p:spPr bwMode="auto">
            <a:xfrm>
              <a:off x="3096" y="591"/>
              <a:ext cx="1" cy="9"/>
            </a:xfrm>
            <a:custGeom>
              <a:avLst/>
              <a:gdLst>
                <a:gd name="T0" fmla="*/ 1 w 1"/>
                <a:gd name="T1" fmla="*/ 9 h 9"/>
                <a:gd name="T2" fmla="*/ 1 w 1"/>
                <a:gd name="T3" fmla="*/ 9 h 9"/>
                <a:gd name="T4" fmla="*/ 1 w 1"/>
                <a:gd name="T5" fmla="*/ 8 h 9"/>
                <a:gd name="T6" fmla="*/ 1 w 1"/>
                <a:gd name="T7" fmla="*/ 4 h 9"/>
                <a:gd name="T8" fmla="*/ 0 w 1"/>
                <a:gd name="T9" fmla="*/ 0 h 9"/>
                <a:gd name="T10" fmla="*/ 0 60000 65536"/>
                <a:gd name="T11" fmla="*/ 0 60000 65536"/>
                <a:gd name="T12" fmla="*/ 0 60000 65536"/>
                <a:gd name="T13" fmla="*/ 0 60000 65536"/>
                <a:gd name="T14" fmla="*/ 0 60000 65536"/>
                <a:gd name="T15" fmla="*/ 0 w 1"/>
                <a:gd name="T16" fmla="*/ 0 h 9"/>
                <a:gd name="T17" fmla="*/ 1 w 1"/>
                <a:gd name="T18" fmla="*/ 9 h 9"/>
              </a:gdLst>
              <a:ahLst/>
              <a:cxnLst>
                <a:cxn ang="T10">
                  <a:pos x="T0" y="T1"/>
                </a:cxn>
                <a:cxn ang="T11">
                  <a:pos x="T2" y="T3"/>
                </a:cxn>
                <a:cxn ang="T12">
                  <a:pos x="T4" y="T5"/>
                </a:cxn>
                <a:cxn ang="T13">
                  <a:pos x="T6" y="T7"/>
                </a:cxn>
                <a:cxn ang="T14">
                  <a:pos x="T8" y="T9"/>
                </a:cxn>
              </a:cxnLst>
              <a:rect l="T15" t="T16" r="T17" b="T18"/>
              <a:pathLst>
                <a:path w="1" h="9">
                  <a:moveTo>
                    <a:pt x="1" y="9"/>
                  </a:moveTo>
                  <a:lnTo>
                    <a:pt x="1" y="9"/>
                  </a:lnTo>
                  <a:lnTo>
                    <a:pt x="1" y="8"/>
                  </a:lnTo>
                  <a:lnTo>
                    <a:pt x="1" y="4"/>
                  </a:lnTo>
                  <a:lnTo>
                    <a:pt x="0" y="0"/>
                  </a:lnTo>
                </a:path>
              </a:pathLst>
            </a:custGeom>
            <a:solidFill>
              <a:schemeClr val="bg1"/>
            </a:solidFill>
            <a:ln w="12700">
              <a:solidFill>
                <a:srgbClr val="000000"/>
              </a:solidFill>
              <a:prstDash val="solid"/>
              <a:round/>
              <a:headEnd/>
              <a:tailEnd/>
            </a:ln>
          </p:spPr>
          <p:txBody>
            <a:bodyPr/>
            <a:lstStyle/>
            <a:p>
              <a:endParaRPr lang="en-US" sz="1400">
                <a:solidFill>
                  <a:srgbClr val="000000"/>
                </a:solidFill>
                <a:latin typeface="Arial"/>
              </a:endParaRPr>
            </a:p>
          </p:txBody>
        </p:sp>
        <p:sp>
          <p:nvSpPr>
            <p:cNvPr id="79" name="Freeform 59"/>
            <p:cNvSpPr>
              <a:spLocks noChangeAspect="1"/>
            </p:cNvSpPr>
            <p:nvPr/>
          </p:nvSpPr>
          <p:spPr bwMode="auto">
            <a:xfrm>
              <a:off x="2959" y="567"/>
              <a:ext cx="11" cy="13"/>
            </a:xfrm>
            <a:custGeom>
              <a:avLst/>
              <a:gdLst>
                <a:gd name="T0" fmla="*/ 11 w 11"/>
                <a:gd name="T1" fmla="*/ 0 h 13"/>
                <a:gd name="T2" fmla="*/ 5 w 11"/>
                <a:gd name="T3" fmla="*/ 6 h 13"/>
                <a:gd name="T4" fmla="*/ 0 w 11"/>
                <a:gd name="T5" fmla="*/ 13 h 13"/>
                <a:gd name="T6" fmla="*/ 0 60000 65536"/>
                <a:gd name="T7" fmla="*/ 0 60000 65536"/>
                <a:gd name="T8" fmla="*/ 0 60000 65536"/>
                <a:gd name="T9" fmla="*/ 0 w 11"/>
                <a:gd name="T10" fmla="*/ 0 h 13"/>
                <a:gd name="T11" fmla="*/ 11 w 11"/>
                <a:gd name="T12" fmla="*/ 13 h 13"/>
              </a:gdLst>
              <a:ahLst/>
              <a:cxnLst>
                <a:cxn ang="T6">
                  <a:pos x="T0" y="T1"/>
                </a:cxn>
                <a:cxn ang="T7">
                  <a:pos x="T2" y="T3"/>
                </a:cxn>
                <a:cxn ang="T8">
                  <a:pos x="T4" y="T5"/>
                </a:cxn>
              </a:cxnLst>
              <a:rect l="T9" t="T10" r="T11" b="T12"/>
              <a:pathLst>
                <a:path w="11" h="13">
                  <a:moveTo>
                    <a:pt x="11" y="0"/>
                  </a:moveTo>
                  <a:lnTo>
                    <a:pt x="5" y="6"/>
                  </a:lnTo>
                  <a:lnTo>
                    <a:pt x="0" y="13"/>
                  </a:lnTo>
                </a:path>
              </a:pathLst>
            </a:custGeom>
            <a:solidFill>
              <a:schemeClr val="bg1"/>
            </a:solidFill>
            <a:ln w="12700">
              <a:solidFill>
                <a:srgbClr val="000000"/>
              </a:solidFill>
              <a:prstDash val="solid"/>
              <a:round/>
              <a:headEnd/>
              <a:tailEnd/>
            </a:ln>
          </p:spPr>
          <p:txBody>
            <a:bodyPr/>
            <a:lstStyle/>
            <a:p>
              <a:endParaRPr lang="en-US" sz="1400">
                <a:solidFill>
                  <a:srgbClr val="000000"/>
                </a:solidFill>
                <a:latin typeface="Arial"/>
              </a:endParaRPr>
            </a:p>
          </p:txBody>
        </p:sp>
        <p:sp>
          <p:nvSpPr>
            <p:cNvPr id="80" name="Freeform 60"/>
            <p:cNvSpPr>
              <a:spLocks noChangeAspect="1"/>
            </p:cNvSpPr>
            <p:nvPr/>
          </p:nvSpPr>
          <p:spPr bwMode="auto">
            <a:xfrm>
              <a:off x="2855" y="575"/>
              <a:ext cx="6" cy="10"/>
            </a:xfrm>
            <a:custGeom>
              <a:avLst/>
              <a:gdLst>
                <a:gd name="T0" fmla="*/ 6 w 6"/>
                <a:gd name="T1" fmla="*/ 0 h 10"/>
                <a:gd name="T2" fmla="*/ 2 w 6"/>
                <a:gd name="T3" fmla="*/ 5 h 10"/>
                <a:gd name="T4" fmla="*/ 0 w 6"/>
                <a:gd name="T5" fmla="*/ 10 h 10"/>
                <a:gd name="T6" fmla="*/ 0 60000 65536"/>
                <a:gd name="T7" fmla="*/ 0 60000 65536"/>
                <a:gd name="T8" fmla="*/ 0 60000 65536"/>
                <a:gd name="T9" fmla="*/ 0 w 6"/>
                <a:gd name="T10" fmla="*/ 0 h 10"/>
                <a:gd name="T11" fmla="*/ 6 w 6"/>
                <a:gd name="T12" fmla="*/ 10 h 10"/>
              </a:gdLst>
              <a:ahLst/>
              <a:cxnLst>
                <a:cxn ang="T6">
                  <a:pos x="T0" y="T1"/>
                </a:cxn>
                <a:cxn ang="T7">
                  <a:pos x="T2" y="T3"/>
                </a:cxn>
                <a:cxn ang="T8">
                  <a:pos x="T4" y="T5"/>
                </a:cxn>
              </a:cxnLst>
              <a:rect l="T9" t="T10" r="T11" b="T12"/>
              <a:pathLst>
                <a:path w="6" h="10">
                  <a:moveTo>
                    <a:pt x="6" y="0"/>
                  </a:moveTo>
                  <a:lnTo>
                    <a:pt x="2" y="5"/>
                  </a:lnTo>
                  <a:lnTo>
                    <a:pt x="0" y="10"/>
                  </a:lnTo>
                </a:path>
              </a:pathLst>
            </a:custGeom>
            <a:solidFill>
              <a:schemeClr val="bg1"/>
            </a:solidFill>
            <a:ln w="12700">
              <a:solidFill>
                <a:srgbClr val="000000"/>
              </a:solidFill>
              <a:prstDash val="solid"/>
              <a:round/>
              <a:headEnd/>
              <a:tailEnd/>
            </a:ln>
          </p:spPr>
          <p:txBody>
            <a:bodyPr/>
            <a:lstStyle/>
            <a:p>
              <a:endParaRPr lang="en-US" sz="1400">
                <a:solidFill>
                  <a:srgbClr val="000000"/>
                </a:solidFill>
                <a:latin typeface="Arial"/>
              </a:endParaRPr>
            </a:p>
          </p:txBody>
        </p:sp>
        <p:sp>
          <p:nvSpPr>
            <p:cNvPr id="81" name="Freeform 61"/>
            <p:cNvSpPr>
              <a:spLocks noChangeAspect="1"/>
            </p:cNvSpPr>
            <p:nvPr/>
          </p:nvSpPr>
          <p:spPr bwMode="auto">
            <a:xfrm>
              <a:off x="2735" y="589"/>
              <a:ext cx="19" cy="10"/>
            </a:xfrm>
            <a:custGeom>
              <a:avLst/>
              <a:gdLst>
                <a:gd name="T0" fmla="*/ 19 w 19"/>
                <a:gd name="T1" fmla="*/ 10 h 10"/>
                <a:gd name="T2" fmla="*/ 10 w 19"/>
                <a:gd name="T3" fmla="*/ 5 h 10"/>
                <a:gd name="T4" fmla="*/ 0 w 19"/>
                <a:gd name="T5" fmla="*/ 0 h 10"/>
                <a:gd name="T6" fmla="*/ 0 60000 65536"/>
                <a:gd name="T7" fmla="*/ 0 60000 65536"/>
                <a:gd name="T8" fmla="*/ 0 60000 65536"/>
                <a:gd name="T9" fmla="*/ 0 w 19"/>
                <a:gd name="T10" fmla="*/ 0 h 10"/>
                <a:gd name="T11" fmla="*/ 19 w 19"/>
                <a:gd name="T12" fmla="*/ 10 h 10"/>
              </a:gdLst>
              <a:ahLst/>
              <a:cxnLst>
                <a:cxn ang="T6">
                  <a:pos x="T0" y="T1"/>
                </a:cxn>
                <a:cxn ang="T7">
                  <a:pos x="T2" y="T3"/>
                </a:cxn>
                <a:cxn ang="T8">
                  <a:pos x="T4" y="T5"/>
                </a:cxn>
              </a:cxnLst>
              <a:rect l="T9" t="T10" r="T11" b="T12"/>
              <a:pathLst>
                <a:path w="19" h="10">
                  <a:moveTo>
                    <a:pt x="19" y="10"/>
                  </a:moveTo>
                  <a:lnTo>
                    <a:pt x="10" y="5"/>
                  </a:lnTo>
                  <a:lnTo>
                    <a:pt x="0" y="0"/>
                  </a:lnTo>
                </a:path>
              </a:pathLst>
            </a:custGeom>
            <a:solidFill>
              <a:schemeClr val="bg1"/>
            </a:solidFill>
            <a:ln w="12700">
              <a:solidFill>
                <a:srgbClr val="000000"/>
              </a:solidFill>
              <a:prstDash val="solid"/>
              <a:round/>
              <a:headEnd/>
              <a:tailEnd/>
            </a:ln>
          </p:spPr>
          <p:txBody>
            <a:bodyPr/>
            <a:lstStyle/>
            <a:p>
              <a:endParaRPr lang="en-US" sz="1400">
                <a:solidFill>
                  <a:srgbClr val="000000"/>
                </a:solidFill>
                <a:latin typeface="Arial"/>
              </a:endParaRPr>
            </a:p>
          </p:txBody>
        </p:sp>
        <p:sp>
          <p:nvSpPr>
            <p:cNvPr id="82" name="Freeform 62"/>
            <p:cNvSpPr>
              <a:spLocks noChangeAspect="1"/>
            </p:cNvSpPr>
            <p:nvPr/>
          </p:nvSpPr>
          <p:spPr bwMode="auto">
            <a:xfrm>
              <a:off x="2585" y="658"/>
              <a:ext cx="3" cy="10"/>
            </a:xfrm>
            <a:custGeom>
              <a:avLst/>
              <a:gdLst>
                <a:gd name="T0" fmla="*/ 0 w 3"/>
                <a:gd name="T1" fmla="*/ 0 h 10"/>
                <a:gd name="T2" fmla="*/ 1 w 3"/>
                <a:gd name="T3" fmla="*/ 5 h 10"/>
                <a:gd name="T4" fmla="*/ 3 w 3"/>
                <a:gd name="T5" fmla="*/ 10 h 10"/>
                <a:gd name="T6" fmla="*/ 0 60000 65536"/>
                <a:gd name="T7" fmla="*/ 0 60000 65536"/>
                <a:gd name="T8" fmla="*/ 0 60000 65536"/>
                <a:gd name="T9" fmla="*/ 0 w 3"/>
                <a:gd name="T10" fmla="*/ 0 h 10"/>
                <a:gd name="T11" fmla="*/ 3 w 3"/>
                <a:gd name="T12" fmla="*/ 10 h 10"/>
              </a:gdLst>
              <a:ahLst/>
              <a:cxnLst>
                <a:cxn ang="T6">
                  <a:pos x="T0" y="T1"/>
                </a:cxn>
                <a:cxn ang="T7">
                  <a:pos x="T2" y="T3"/>
                </a:cxn>
                <a:cxn ang="T8">
                  <a:pos x="T4" y="T5"/>
                </a:cxn>
              </a:cxnLst>
              <a:rect l="T9" t="T10" r="T11" b="T12"/>
              <a:pathLst>
                <a:path w="3" h="10">
                  <a:moveTo>
                    <a:pt x="0" y="0"/>
                  </a:moveTo>
                  <a:lnTo>
                    <a:pt x="1" y="5"/>
                  </a:lnTo>
                  <a:lnTo>
                    <a:pt x="3" y="10"/>
                  </a:lnTo>
                </a:path>
              </a:pathLst>
            </a:custGeom>
            <a:solidFill>
              <a:schemeClr val="bg1"/>
            </a:solidFill>
            <a:ln w="12700">
              <a:solidFill>
                <a:srgbClr val="000000"/>
              </a:solidFill>
              <a:prstDash val="solid"/>
              <a:round/>
              <a:headEnd/>
              <a:tailEnd/>
            </a:ln>
          </p:spPr>
          <p:txBody>
            <a:bodyPr/>
            <a:lstStyle/>
            <a:p>
              <a:endParaRPr lang="en-US" sz="1400">
                <a:solidFill>
                  <a:srgbClr val="000000"/>
                </a:solidFill>
                <a:latin typeface="Arial"/>
              </a:endParaRPr>
            </a:p>
          </p:txBody>
        </p:sp>
        <p:sp>
          <p:nvSpPr>
            <p:cNvPr id="83" name="Rectangle 63"/>
            <p:cNvSpPr>
              <a:spLocks noChangeAspect="1" noChangeArrowheads="1"/>
            </p:cNvSpPr>
            <p:nvPr/>
          </p:nvSpPr>
          <p:spPr bwMode="auto">
            <a:xfrm>
              <a:off x="2661" y="622"/>
              <a:ext cx="337" cy="168"/>
            </a:xfrm>
            <a:prstGeom prst="rect">
              <a:avLst/>
            </a:prstGeom>
            <a:solidFill>
              <a:schemeClr val="bg1"/>
            </a:solidFill>
            <a:ln w="9525">
              <a:noFill/>
              <a:miter lim="800000"/>
              <a:headEnd/>
              <a:tailEnd/>
            </a:ln>
          </p:spPr>
          <p:txBody>
            <a:bodyPr wrap="none" lIns="92075" tIns="46038" rIns="92075" bIns="46038" anchor="ctr"/>
            <a:lstStyle/>
            <a:p>
              <a:pPr algn="ctr"/>
              <a:endParaRPr lang="en-US" sz="1400">
                <a:solidFill>
                  <a:srgbClr val="000000"/>
                </a:solidFill>
                <a:latin typeface="Times New Roman" pitchFamily="18" charset="0"/>
              </a:endParaRPr>
            </a:p>
          </p:txBody>
        </p:sp>
      </p:grpSp>
      <p:grpSp>
        <p:nvGrpSpPr>
          <p:cNvPr id="24" name="Group 64"/>
          <p:cNvGrpSpPr>
            <a:grpSpLocks/>
          </p:cNvGrpSpPr>
          <p:nvPr/>
        </p:nvGrpSpPr>
        <p:grpSpPr bwMode="auto">
          <a:xfrm>
            <a:off x="3435565" y="2354699"/>
            <a:ext cx="100612" cy="1598358"/>
            <a:chOff x="3221" y="658"/>
            <a:chExt cx="38" cy="544"/>
          </a:xfrm>
        </p:grpSpPr>
        <p:sp>
          <p:nvSpPr>
            <p:cNvPr id="65" name="Line 65"/>
            <p:cNvSpPr>
              <a:spLocks noChangeAspect="1" noChangeShapeType="1"/>
            </p:cNvSpPr>
            <p:nvPr/>
          </p:nvSpPr>
          <p:spPr bwMode="auto">
            <a:xfrm>
              <a:off x="3243" y="1096"/>
              <a:ext cx="2" cy="99"/>
            </a:xfrm>
            <a:prstGeom prst="line">
              <a:avLst/>
            </a:prstGeom>
            <a:noFill/>
            <a:ln w="28575">
              <a:solidFill>
                <a:srgbClr val="FF0000"/>
              </a:solidFill>
              <a:round/>
              <a:headEnd type="none" w="sm" len="sm"/>
              <a:tailEnd type="none" w="sm" len="sm"/>
            </a:ln>
          </p:spPr>
          <p:txBody>
            <a:bodyPr wrap="none" anchor="ctr"/>
            <a:lstStyle/>
            <a:p>
              <a:endParaRPr lang="en-US" sz="1400">
                <a:solidFill>
                  <a:srgbClr val="000000"/>
                </a:solidFill>
                <a:latin typeface="Arial"/>
              </a:endParaRPr>
            </a:p>
          </p:txBody>
        </p:sp>
        <p:sp>
          <p:nvSpPr>
            <p:cNvPr id="66" name="Freeform 66"/>
            <p:cNvSpPr>
              <a:spLocks noChangeAspect="1"/>
            </p:cNvSpPr>
            <p:nvPr/>
          </p:nvSpPr>
          <p:spPr bwMode="auto">
            <a:xfrm>
              <a:off x="3221" y="946"/>
              <a:ext cx="38" cy="152"/>
            </a:xfrm>
            <a:custGeom>
              <a:avLst/>
              <a:gdLst>
                <a:gd name="T0" fmla="*/ 22 w 106"/>
                <a:gd name="T1" fmla="*/ 152 h 438"/>
                <a:gd name="T2" fmla="*/ 22 w 106"/>
                <a:gd name="T3" fmla="*/ 135 h 438"/>
                <a:gd name="T4" fmla="*/ 4 w 106"/>
                <a:gd name="T5" fmla="*/ 118 h 438"/>
                <a:gd name="T6" fmla="*/ 38 w 106"/>
                <a:gd name="T7" fmla="*/ 99 h 438"/>
                <a:gd name="T8" fmla="*/ 4 w 106"/>
                <a:gd name="T9" fmla="*/ 85 h 438"/>
                <a:gd name="T10" fmla="*/ 35 w 106"/>
                <a:gd name="T11" fmla="*/ 68 h 438"/>
                <a:gd name="T12" fmla="*/ 0 w 106"/>
                <a:gd name="T13" fmla="*/ 53 h 438"/>
                <a:gd name="T14" fmla="*/ 34 w 106"/>
                <a:gd name="T15" fmla="*/ 34 h 438"/>
                <a:gd name="T16" fmla="*/ 16 w 106"/>
                <a:gd name="T17" fmla="*/ 19 h 438"/>
                <a:gd name="T18" fmla="*/ 16 w 106"/>
                <a:gd name="T19" fmla="*/ 0 h 4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6"/>
                <a:gd name="T31" fmla="*/ 0 h 438"/>
                <a:gd name="T32" fmla="*/ 106 w 106"/>
                <a:gd name="T33" fmla="*/ 438 h 4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6" h="438">
                  <a:moveTo>
                    <a:pt x="61" y="437"/>
                  </a:moveTo>
                  <a:lnTo>
                    <a:pt x="60" y="388"/>
                  </a:lnTo>
                  <a:lnTo>
                    <a:pt x="12" y="341"/>
                  </a:lnTo>
                  <a:lnTo>
                    <a:pt x="105" y="286"/>
                  </a:lnTo>
                  <a:lnTo>
                    <a:pt x="12" y="244"/>
                  </a:lnTo>
                  <a:lnTo>
                    <a:pt x="98" y="195"/>
                  </a:lnTo>
                  <a:lnTo>
                    <a:pt x="0" y="153"/>
                  </a:lnTo>
                  <a:lnTo>
                    <a:pt x="94" y="98"/>
                  </a:lnTo>
                  <a:lnTo>
                    <a:pt x="45" y="54"/>
                  </a:lnTo>
                  <a:lnTo>
                    <a:pt x="45" y="0"/>
                  </a:lnTo>
                </a:path>
              </a:pathLst>
            </a:custGeom>
            <a:noFill/>
            <a:ln w="28575" cap="rnd" cmpd="sng">
              <a:solidFill>
                <a:srgbClr val="FF0000"/>
              </a:solidFill>
              <a:prstDash val="solid"/>
              <a:round/>
              <a:headEnd type="none" w="sm" len="sm"/>
              <a:tailEnd type="none" w="sm" len="sm"/>
            </a:ln>
          </p:spPr>
          <p:txBody>
            <a:bodyPr/>
            <a:lstStyle/>
            <a:p>
              <a:endParaRPr lang="en-US" sz="1400">
                <a:solidFill>
                  <a:srgbClr val="000000"/>
                </a:solidFill>
                <a:latin typeface="Arial"/>
              </a:endParaRPr>
            </a:p>
          </p:txBody>
        </p:sp>
        <p:sp>
          <p:nvSpPr>
            <p:cNvPr id="67" name="Line 67"/>
            <p:cNvSpPr>
              <a:spLocks noChangeAspect="1" noChangeShapeType="1"/>
            </p:cNvSpPr>
            <p:nvPr/>
          </p:nvSpPr>
          <p:spPr bwMode="auto">
            <a:xfrm flipH="1" flipV="1">
              <a:off x="3233" y="667"/>
              <a:ext cx="4" cy="280"/>
            </a:xfrm>
            <a:prstGeom prst="line">
              <a:avLst/>
            </a:prstGeom>
            <a:noFill/>
            <a:ln w="28575">
              <a:solidFill>
                <a:srgbClr val="FF0000"/>
              </a:solidFill>
              <a:round/>
              <a:headEnd type="none" w="sm" len="sm"/>
              <a:tailEnd type="none" w="sm" len="sm"/>
            </a:ln>
          </p:spPr>
          <p:txBody>
            <a:bodyPr wrap="none" anchor="ctr"/>
            <a:lstStyle/>
            <a:p>
              <a:endParaRPr lang="en-US" sz="1400">
                <a:solidFill>
                  <a:srgbClr val="000000"/>
                </a:solidFill>
                <a:latin typeface="Arial"/>
              </a:endParaRPr>
            </a:p>
          </p:txBody>
        </p:sp>
        <p:sp>
          <p:nvSpPr>
            <p:cNvPr id="68" name="AutoShape 68"/>
            <p:cNvSpPr>
              <a:spLocks noChangeAspect="1" noChangeArrowheads="1"/>
            </p:cNvSpPr>
            <p:nvPr/>
          </p:nvSpPr>
          <p:spPr bwMode="auto">
            <a:xfrm>
              <a:off x="3224" y="658"/>
              <a:ext cx="18" cy="17"/>
            </a:xfrm>
            <a:prstGeom prst="hexagon">
              <a:avLst>
                <a:gd name="adj" fmla="val 26466"/>
                <a:gd name="vf" fmla="val 115470"/>
              </a:avLst>
            </a:prstGeom>
            <a:solidFill>
              <a:schemeClr val="tx1"/>
            </a:solidFill>
            <a:ln w="28575">
              <a:solidFill>
                <a:srgbClr val="FF0000"/>
              </a:solidFill>
              <a:miter lim="800000"/>
              <a:headEnd/>
              <a:tailEnd/>
            </a:ln>
          </p:spPr>
          <p:txBody>
            <a:bodyPr wrap="none" anchor="ctr"/>
            <a:lstStyle/>
            <a:p>
              <a:endParaRPr lang="en-US" sz="1400">
                <a:solidFill>
                  <a:srgbClr val="000000"/>
                </a:solidFill>
                <a:latin typeface="Arial"/>
              </a:endParaRPr>
            </a:p>
          </p:txBody>
        </p:sp>
        <p:sp>
          <p:nvSpPr>
            <p:cNvPr id="69" name="AutoShape 69"/>
            <p:cNvSpPr>
              <a:spLocks noChangeAspect="1" noChangeArrowheads="1"/>
            </p:cNvSpPr>
            <p:nvPr/>
          </p:nvSpPr>
          <p:spPr bwMode="auto">
            <a:xfrm>
              <a:off x="3236" y="1184"/>
              <a:ext cx="18" cy="18"/>
            </a:xfrm>
            <a:prstGeom prst="hexagon">
              <a:avLst>
                <a:gd name="adj" fmla="val 24995"/>
                <a:gd name="vf" fmla="val 115470"/>
              </a:avLst>
            </a:prstGeom>
            <a:solidFill>
              <a:schemeClr val="tx1"/>
            </a:solidFill>
            <a:ln w="28575">
              <a:solidFill>
                <a:srgbClr val="FF0000"/>
              </a:solidFill>
              <a:miter lim="800000"/>
              <a:headEnd/>
              <a:tailEnd/>
            </a:ln>
          </p:spPr>
          <p:txBody>
            <a:bodyPr wrap="none" anchor="ctr"/>
            <a:lstStyle/>
            <a:p>
              <a:endParaRPr lang="en-US" sz="1400">
                <a:solidFill>
                  <a:srgbClr val="000000"/>
                </a:solidFill>
                <a:latin typeface="Arial"/>
              </a:endParaRPr>
            </a:p>
          </p:txBody>
        </p:sp>
      </p:grpSp>
      <p:sp>
        <p:nvSpPr>
          <p:cNvPr id="25" name="Rectangle 70"/>
          <p:cNvSpPr>
            <a:spLocks noChangeAspect="1" noChangeArrowheads="1"/>
          </p:cNvSpPr>
          <p:nvPr/>
        </p:nvSpPr>
        <p:spPr bwMode="auto">
          <a:xfrm rot="16200000">
            <a:off x="2948973" y="2220393"/>
            <a:ext cx="1404757" cy="289181"/>
          </a:xfrm>
          <a:prstGeom prst="rect">
            <a:avLst/>
          </a:prstGeom>
          <a:noFill/>
          <a:ln w="9525">
            <a:noFill/>
            <a:miter lim="800000"/>
            <a:headEnd/>
            <a:tailEnd/>
          </a:ln>
        </p:spPr>
        <p:txBody>
          <a:bodyPr wrap="none" lIns="73025" tIns="36512" rIns="73025" bIns="36512">
            <a:spAutoFit/>
          </a:bodyPr>
          <a:lstStyle/>
          <a:p>
            <a:pPr defTabSz="585788"/>
            <a:r>
              <a:rPr lang="en-US" sz="1400" dirty="0">
                <a:solidFill>
                  <a:srgbClr val="000000"/>
                </a:solidFill>
                <a:latin typeface="Gill Sans MT"/>
              </a:rPr>
              <a:t>Sensible heat flux</a:t>
            </a:r>
          </a:p>
        </p:txBody>
      </p:sp>
      <p:sp>
        <p:nvSpPr>
          <p:cNvPr id="26" name="Rectangle 71"/>
          <p:cNvSpPr>
            <a:spLocks noChangeAspect="1" noChangeArrowheads="1"/>
          </p:cNvSpPr>
          <p:nvPr/>
        </p:nvSpPr>
        <p:spPr bwMode="auto">
          <a:xfrm rot="16200000">
            <a:off x="2581817" y="2330102"/>
            <a:ext cx="1283166" cy="289181"/>
          </a:xfrm>
          <a:prstGeom prst="rect">
            <a:avLst/>
          </a:prstGeom>
          <a:noFill/>
          <a:ln w="9525">
            <a:noFill/>
            <a:miter lim="800000"/>
            <a:headEnd/>
            <a:tailEnd/>
          </a:ln>
        </p:spPr>
        <p:txBody>
          <a:bodyPr wrap="none" lIns="73025" tIns="36512" rIns="73025" bIns="36512">
            <a:spAutoFit/>
          </a:bodyPr>
          <a:lstStyle/>
          <a:p>
            <a:pPr defTabSz="585788"/>
            <a:r>
              <a:rPr lang="en-US" sz="1400" dirty="0">
                <a:solidFill>
                  <a:srgbClr val="000000"/>
                </a:solidFill>
                <a:latin typeface="Gill Sans MT"/>
              </a:rPr>
              <a:t>Latent heat flux</a:t>
            </a:r>
          </a:p>
        </p:txBody>
      </p:sp>
      <p:grpSp>
        <p:nvGrpSpPr>
          <p:cNvPr id="27" name="Group 72"/>
          <p:cNvGrpSpPr>
            <a:grpSpLocks/>
          </p:cNvGrpSpPr>
          <p:nvPr/>
        </p:nvGrpSpPr>
        <p:grpSpPr bwMode="auto">
          <a:xfrm>
            <a:off x="2978491" y="2381579"/>
            <a:ext cx="116498" cy="1557225"/>
            <a:chOff x="3089" y="662"/>
            <a:chExt cx="44" cy="530"/>
          </a:xfrm>
        </p:grpSpPr>
        <p:sp>
          <p:nvSpPr>
            <p:cNvPr id="57" name="Line 73"/>
            <p:cNvSpPr>
              <a:spLocks noChangeAspect="1" noChangeShapeType="1"/>
            </p:cNvSpPr>
            <p:nvPr/>
          </p:nvSpPr>
          <p:spPr bwMode="auto">
            <a:xfrm flipH="1">
              <a:off x="3107" y="1095"/>
              <a:ext cx="4" cy="8"/>
            </a:xfrm>
            <a:prstGeom prst="line">
              <a:avLst/>
            </a:prstGeom>
            <a:noFill/>
            <a:ln w="28575">
              <a:solidFill>
                <a:srgbClr val="0070C0"/>
              </a:solidFill>
              <a:round/>
              <a:headEnd type="none" w="sm" len="sm"/>
              <a:tailEnd type="none" w="sm" len="sm"/>
            </a:ln>
          </p:spPr>
          <p:txBody>
            <a:bodyPr wrap="none" anchor="ctr"/>
            <a:lstStyle/>
            <a:p>
              <a:endParaRPr lang="en-US" sz="1400">
                <a:solidFill>
                  <a:srgbClr val="000000"/>
                </a:solidFill>
                <a:latin typeface="Arial"/>
              </a:endParaRPr>
            </a:p>
          </p:txBody>
        </p:sp>
        <p:sp>
          <p:nvSpPr>
            <p:cNvPr id="58" name="Line 74"/>
            <p:cNvSpPr>
              <a:spLocks noChangeAspect="1" noChangeShapeType="1"/>
            </p:cNvSpPr>
            <p:nvPr/>
          </p:nvSpPr>
          <p:spPr bwMode="auto">
            <a:xfrm flipH="1" flipV="1">
              <a:off x="3111" y="1095"/>
              <a:ext cx="14" cy="0"/>
            </a:xfrm>
            <a:prstGeom prst="line">
              <a:avLst/>
            </a:prstGeom>
            <a:noFill/>
            <a:ln w="28575">
              <a:solidFill>
                <a:srgbClr val="0070C0"/>
              </a:solidFill>
              <a:round/>
              <a:headEnd type="none" w="sm" len="sm"/>
              <a:tailEnd type="none" w="sm" len="sm"/>
            </a:ln>
          </p:spPr>
          <p:txBody>
            <a:bodyPr wrap="none" anchor="ctr"/>
            <a:lstStyle/>
            <a:p>
              <a:endParaRPr lang="en-US" sz="1400">
                <a:solidFill>
                  <a:srgbClr val="000000"/>
                </a:solidFill>
                <a:latin typeface="Arial"/>
              </a:endParaRPr>
            </a:p>
          </p:txBody>
        </p:sp>
        <p:sp>
          <p:nvSpPr>
            <p:cNvPr id="59" name="Freeform 75"/>
            <p:cNvSpPr>
              <a:spLocks noChangeAspect="1"/>
            </p:cNvSpPr>
            <p:nvPr/>
          </p:nvSpPr>
          <p:spPr bwMode="auto">
            <a:xfrm>
              <a:off x="3095" y="1019"/>
              <a:ext cx="38" cy="152"/>
            </a:xfrm>
            <a:custGeom>
              <a:avLst/>
              <a:gdLst>
                <a:gd name="T0" fmla="*/ 22 w 107"/>
                <a:gd name="T1" fmla="*/ 152 h 437"/>
                <a:gd name="T2" fmla="*/ 21 w 107"/>
                <a:gd name="T3" fmla="*/ 135 h 437"/>
                <a:gd name="T4" fmla="*/ 4 w 107"/>
                <a:gd name="T5" fmla="*/ 118 h 437"/>
                <a:gd name="T6" fmla="*/ 38 w 107"/>
                <a:gd name="T7" fmla="*/ 99 h 437"/>
                <a:gd name="T8" fmla="*/ 4 w 107"/>
                <a:gd name="T9" fmla="*/ 85 h 437"/>
                <a:gd name="T10" fmla="*/ 35 w 107"/>
                <a:gd name="T11" fmla="*/ 67 h 437"/>
                <a:gd name="T12" fmla="*/ 0 w 107"/>
                <a:gd name="T13" fmla="*/ 53 h 437"/>
                <a:gd name="T14" fmla="*/ 34 w 107"/>
                <a:gd name="T15" fmla="*/ 34 h 437"/>
                <a:gd name="T16" fmla="*/ 16 w 107"/>
                <a:gd name="T17" fmla="*/ 19 h 437"/>
                <a:gd name="T18" fmla="*/ 16 w 107"/>
                <a:gd name="T19" fmla="*/ 0 h 4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
                <a:gd name="T31" fmla="*/ 0 h 437"/>
                <a:gd name="T32" fmla="*/ 107 w 107"/>
                <a:gd name="T33" fmla="*/ 437 h 4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 h="437">
                  <a:moveTo>
                    <a:pt x="62" y="436"/>
                  </a:moveTo>
                  <a:lnTo>
                    <a:pt x="60" y="387"/>
                  </a:lnTo>
                  <a:lnTo>
                    <a:pt x="12" y="340"/>
                  </a:lnTo>
                  <a:lnTo>
                    <a:pt x="106" y="286"/>
                  </a:lnTo>
                  <a:lnTo>
                    <a:pt x="12" y="243"/>
                  </a:lnTo>
                  <a:lnTo>
                    <a:pt x="99" y="194"/>
                  </a:lnTo>
                  <a:lnTo>
                    <a:pt x="0" y="152"/>
                  </a:lnTo>
                  <a:lnTo>
                    <a:pt x="96" y="97"/>
                  </a:lnTo>
                  <a:lnTo>
                    <a:pt x="45" y="54"/>
                  </a:lnTo>
                  <a:lnTo>
                    <a:pt x="46" y="0"/>
                  </a:lnTo>
                </a:path>
              </a:pathLst>
            </a:custGeom>
            <a:noFill/>
            <a:ln w="28575" cap="rnd" cmpd="sng">
              <a:solidFill>
                <a:srgbClr val="0070C0"/>
              </a:solidFill>
              <a:prstDash val="solid"/>
              <a:round/>
              <a:headEnd type="none" w="sm" len="sm"/>
              <a:tailEnd type="none" w="sm" len="sm"/>
            </a:ln>
          </p:spPr>
          <p:txBody>
            <a:bodyPr/>
            <a:lstStyle/>
            <a:p>
              <a:endParaRPr lang="en-US" sz="1400">
                <a:solidFill>
                  <a:srgbClr val="000000"/>
                </a:solidFill>
                <a:latin typeface="Arial"/>
              </a:endParaRPr>
            </a:p>
          </p:txBody>
        </p:sp>
        <p:sp>
          <p:nvSpPr>
            <p:cNvPr id="60" name="Freeform 76"/>
            <p:cNvSpPr>
              <a:spLocks noChangeAspect="1"/>
            </p:cNvSpPr>
            <p:nvPr/>
          </p:nvSpPr>
          <p:spPr bwMode="auto">
            <a:xfrm>
              <a:off x="3089" y="826"/>
              <a:ext cx="37" cy="152"/>
            </a:xfrm>
            <a:custGeom>
              <a:avLst/>
              <a:gdLst>
                <a:gd name="T0" fmla="*/ 21 w 107"/>
                <a:gd name="T1" fmla="*/ 152 h 437"/>
                <a:gd name="T2" fmla="*/ 21 w 107"/>
                <a:gd name="T3" fmla="*/ 135 h 437"/>
                <a:gd name="T4" fmla="*/ 4 w 107"/>
                <a:gd name="T5" fmla="*/ 118 h 437"/>
                <a:gd name="T6" fmla="*/ 37 w 107"/>
                <a:gd name="T7" fmla="*/ 99 h 437"/>
                <a:gd name="T8" fmla="*/ 4 w 107"/>
                <a:gd name="T9" fmla="*/ 85 h 437"/>
                <a:gd name="T10" fmla="*/ 34 w 107"/>
                <a:gd name="T11" fmla="*/ 67 h 437"/>
                <a:gd name="T12" fmla="*/ 0 w 107"/>
                <a:gd name="T13" fmla="*/ 53 h 437"/>
                <a:gd name="T14" fmla="*/ 33 w 107"/>
                <a:gd name="T15" fmla="*/ 34 h 437"/>
                <a:gd name="T16" fmla="*/ 16 w 107"/>
                <a:gd name="T17" fmla="*/ 18 h 437"/>
                <a:gd name="T18" fmla="*/ 16 w 107"/>
                <a:gd name="T19" fmla="*/ 0 h 4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
                <a:gd name="T31" fmla="*/ 0 h 437"/>
                <a:gd name="T32" fmla="*/ 107 w 107"/>
                <a:gd name="T33" fmla="*/ 437 h 4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 h="437">
                  <a:moveTo>
                    <a:pt x="62" y="436"/>
                  </a:moveTo>
                  <a:lnTo>
                    <a:pt x="60" y="387"/>
                  </a:lnTo>
                  <a:lnTo>
                    <a:pt x="12" y="340"/>
                  </a:lnTo>
                  <a:lnTo>
                    <a:pt x="106" y="286"/>
                  </a:lnTo>
                  <a:lnTo>
                    <a:pt x="12" y="243"/>
                  </a:lnTo>
                  <a:lnTo>
                    <a:pt x="99" y="194"/>
                  </a:lnTo>
                  <a:lnTo>
                    <a:pt x="0" y="152"/>
                  </a:lnTo>
                  <a:lnTo>
                    <a:pt x="95" y="97"/>
                  </a:lnTo>
                  <a:lnTo>
                    <a:pt x="45" y="53"/>
                  </a:lnTo>
                  <a:lnTo>
                    <a:pt x="46" y="0"/>
                  </a:lnTo>
                </a:path>
              </a:pathLst>
            </a:custGeom>
            <a:noFill/>
            <a:ln w="28575" cap="rnd" cmpd="sng">
              <a:solidFill>
                <a:srgbClr val="0070C0"/>
              </a:solidFill>
              <a:prstDash val="solid"/>
              <a:round/>
              <a:headEnd type="none" w="sm" len="sm"/>
              <a:tailEnd type="none" w="sm" len="sm"/>
            </a:ln>
          </p:spPr>
          <p:txBody>
            <a:bodyPr/>
            <a:lstStyle/>
            <a:p>
              <a:endParaRPr lang="en-US" sz="1400">
                <a:solidFill>
                  <a:srgbClr val="000000"/>
                </a:solidFill>
                <a:latin typeface="Arial"/>
              </a:endParaRPr>
            </a:p>
          </p:txBody>
        </p:sp>
        <p:sp>
          <p:nvSpPr>
            <p:cNvPr id="61" name="Line 77"/>
            <p:cNvSpPr>
              <a:spLocks noChangeAspect="1" noChangeShapeType="1"/>
            </p:cNvSpPr>
            <p:nvPr/>
          </p:nvSpPr>
          <p:spPr bwMode="auto">
            <a:xfrm flipH="1" flipV="1">
              <a:off x="3101" y="669"/>
              <a:ext cx="4" cy="157"/>
            </a:xfrm>
            <a:prstGeom prst="line">
              <a:avLst/>
            </a:prstGeom>
            <a:noFill/>
            <a:ln w="28575">
              <a:solidFill>
                <a:srgbClr val="0070C0"/>
              </a:solidFill>
              <a:round/>
              <a:headEnd type="none" w="sm" len="sm"/>
              <a:tailEnd type="none" w="sm" len="sm"/>
            </a:ln>
          </p:spPr>
          <p:txBody>
            <a:bodyPr wrap="none" anchor="ctr"/>
            <a:lstStyle/>
            <a:p>
              <a:endParaRPr lang="en-US" sz="1400">
                <a:solidFill>
                  <a:srgbClr val="000000"/>
                </a:solidFill>
                <a:latin typeface="Arial"/>
              </a:endParaRPr>
            </a:p>
          </p:txBody>
        </p:sp>
        <p:sp>
          <p:nvSpPr>
            <p:cNvPr id="62" name="AutoShape 78"/>
            <p:cNvSpPr>
              <a:spLocks noChangeAspect="1" noChangeArrowheads="1"/>
            </p:cNvSpPr>
            <p:nvPr/>
          </p:nvSpPr>
          <p:spPr bwMode="auto">
            <a:xfrm>
              <a:off x="3091" y="662"/>
              <a:ext cx="18" cy="17"/>
            </a:xfrm>
            <a:prstGeom prst="hexagon">
              <a:avLst>
                <a:gd name="adj" fmla="val 26466"/>
                <a:gd name="vf" fmla="val 115470"/>
              </a:avLst>
            </a:prstGeom>
            <a:solidFill>
              <a:schemeClr val="tx1"/>
            </a:solidFill>
            <a:ln w="28575">
              <a:solidFill>
                <a:srgbClr val="0070C0"/>
              </a:solidFill>
              <a:miter lim="800000"/>
              <a:headEnd/>
              <a:tailEnd/>
            </a:ln>
          </p:spPr>
          <p:txBody>
            <a:bodyPr wrap="none" anchor="ctr"/>
            <a:lstStyle/>
            <a:p>
              <a:endParaRPr lang="en-US" sz="1400">
                <a:solidFill>
                  <a:srgbClr val="000000"/>
                </a:solidFill>
                <a:latin typeface="Arial"/>
              </a:endParaRPr>
            </a:p>
          </p:txBody>
        </p:sp>
        <p:sp>
          <p:nvSpPr>
            <p:cNvPr id="63" name="AutoShape 79"/>
            <p:cNvSpPr>
              <a:spLocks noChangeAspect="1" noChangeArrowheads="1"/>
            </p:cNvSpPr>
            <p:nvPr/>
          </p:nvSpPr>
          <p:spPr bwMode="auto">
            <a:xfrm>
              <a:off x="3108" y="1175"/>
              <a:ext cx="18" cy="17"/>
            </a:xfrm>
            <a:prstGeom prst="hexagon">
              <a:avLst>
                <a:gd name="adj" fmla="val 26466"/>
                <a:gd name="vf" fmla="val 115470"/>
              </a:avLst>
            </a:prstGeom>
            <a:solidFill>
              <a:schemeClr val="tx1"/>
            </a:solidFill>
            <a:ln w="28575">
              <a:solidFill>
                <a:srgbClr val="0070C0"/>
              </a:solidFill>
              <a:miter lim="800000"/>
              <a:headEnd/>
              <a:tailEnd/>
            </a:ln>
          </p:spPr>
          <p:txBody>
            <a:bodyPr wrap="none" anchor="ctr"/>
            <a:lstStyle/>
            <a:p>
              <a:endParaRPr lang="en-US" sz="1400">
                <a:solidFill>
                  <a:srgbClr val="000000"/>
                </a:solidFill>
                <a:latin typeface="Arial"/>
              </a:endParaRPr>
            </a:p>
          </p:txBody>
        </p:sp>
        <p:sp>
          <p:nvSpPr>
            <p:cNvPr id="64" name="Line 80"/>
            <p:cNvSpPr>
              <a:spLocks noChangeAspect="1" noChangeShapeType="1"/>
            </p:cNvSpPr>
            <p:nvPr/>
          </p:nvSpPr>
          <p:spPr bwMode="auto">
            <a:xfrm flipH="1" flipV="1">
              <a:off x="3111" y="979"/>
              <a:ext cx="1" cy="39"/>
            </a:xfrm>
            <a:prstGeom prst="line">
              <a:avLst/>
            </a:prstGeom>
            <a:noFill/>
            <a:ln w="28575">
              <a:solidFill>
                <a:srgbClr val="0070C0"/>
              </a:solidFill>
              <a:round/>
              <a:headEnd type="none" w="sm" len="sm"/>
              <a:tailEnd type="none" w="sm" len="sm"/>
            </a:ln>
          </p:spPr>
          <p:txBody>
            <a:bodyPr wrap="none" anchor="ctr"/>
            <a:lstStyle/>
            <a:p>
              <a:endParaRPr lang="en-US" sz="1400">
                <a:solidFill>
                  <a:srgbClr val="000000"/>
                </a:solidFill>
                <a:latin typeface="Arial"/>
              </a:endParaRPr>
            </a:p>
          </p:txBody>
        </p:sp>
      </p:grpSp>
      <p:grpSp>
        <p:nvGrpSpPr>
          <p:cNvPr id="28" name="Group 81"/>
          <p:cNvGrpSpPr>
            <a:grpSpLocks noChangeAspect="1"/>
          </p:cNvGrpSpPr>
          <p:nvPr/>
        </p:nvGrpSpPr>
        <p:grpSpPr bwMode="auto">
          <a:xfrm>
            <a:off x="2943096" y="3985377"/>
            <a:ext cx="206519" cy="608200"/>
            <a:chOff x="3657" y="1317"/>
            <a:chExt cx="226" cy="401"/>
          </a:xfrm>
        </p:grpSpPr>
        <p:sp>
          <p:nvSpPr>
            <p:cNvPr id="55" name="Line 82"/>
            <p:cNvSpPr>
              <a:spLocks noChangeAspect="1" noChangeShapeType="1"/>
            </p:cNvSpPr>
            <p:nvPr/>
          </p:nvSpPr>
          <p:spPr bwMode="auto">
            <a:xfrm>
              <a:off x="3779" y="1610"/>
              <a:ext cx="0" cy="108"/>
            </a:xfrm>
            <a:prstGeom prst="line">
              <a:avLst/>
            </a:prstGeom>
            <a:noFill/>
            <a:ln w="25400">
              <a:solidFill>
                <a:schemeClr val="tx1"/>
              </a:solidFill>
              <a:round/>
              <a:headEnd type="none" w="sm" len="sm"/>
              <a:tailEnd type="none" w="sm" len="sm"/>
            </a:ln>
          </p:spPr>
          <p:txBody>
            <a:bodyPr wrap="none" anchor="ctr"/>
            <a:lstStyle/>
            <a:p>
              <a:endParaRPr lang="en-US" sz="1400">
                <a:solidFill>
                  <a:srgbClr val="000000"/>
                </a:solidFill>
                <a:latin typeface="Arial"/>
              </a:endParaRPr>
            </a:p>
          </p:txBody>
        </p:sp>
        <p:sp>
          <p:nvSpPr>
            <p:cNvPr id="56" name="Freeform 83"/>
            <p:cNvSpPr>
              <a:spLocks noChangeAspect="1"/>
            </p:cNvSpPr>
            <p:nvPr/>
          </p:nvSpPr>
          <p:spPr bwMode="auto">
            <a:xfrm>
              <a:off x="3657" y="1317"/>
              <a:ext cx="226" cy="294"/>
            </a:xfrm>
            <a:custGeom>
              <a:avLst/>
              <a:gdLst>
                <a:gd name="T0" fmla="*/ 171 w 301"/>
                <a:gd name="T1" fmla="*/ 23 h 392"/>
                <a:gd name="T2" fmla="*/ 158 w 301"/>
                <a:gd name="T3" fmla="*/ 18 h 392"/>
                <a:gd name="T4" fmla="*/ 137 w 301"/>
                <a:gd name="T5" fmla="*/ 5 h 392"/>
                <a:gd name="T6" fmla="*/ 126 w 301"/>
                <a:gd name="T7" fmla="*/ 2 h 392"/>
                <a:gd name="T8" fmla="*/ 114 w 301"/>
                <a:gd name="T9" fmla="*/ 0 h 392"/>
                <a:gd name="T10" fmla="*/ 102 w 301"/>
                <a:gd name="T11" fmla="*/ 2 h 392"/>
                <a:gd name="T12" fmla="*/ 97 w 301"/>
                <a:gd name="T13" fmla="*/ 8 h 392"/>
                <a:gd name="T14" fmla="*/ 86 w 301"/>
                <a:gd name="T15" fmla="*/ 15 h 392"/>
                <a:gd name="T16" fmla="*/ 74 w 301"/>
                <a:gd name="T17" fmla="*/ 19 h 392"/>
                <a:gd name="T18" fmla="*/ 68 w 301"/>
                <a:gd name="T19" fmla="*/ 18 h 392"/>
                <a:gd name="T20" fmla="*/ 58 w 301"/>
                <a:gd name="T21" fmla="*/ 22 h 392"/>
                <a:gd name="T22" fmla="*/ 47 w 301"/>
                <a:gd name="T23" fmla="*/ 28 h 392"/>
                <a:gd name="T24" fmla="*/ 37 w 301"/>
                <a:gd name="T25" fmla="*/ 35 h 392"/>
                <a:gd name="T26" fmla="*/ 38 w 301"/>
                <a:gd name="T27" fmla="*/ 46 h 392"/>
                <a:gd name="T28" fmla="*/ 34 w 301"/>
                <a:gd name="T29" fmla="*/ 52 h 392"/>
                <a:gd name="T30" fmla="*/ 29 w 301"/>
                <a:gd name="T31" fmla="*/ 61 h 392"/>
                <a:gd name="T32" fmla="*/ 26 w 301"/>
                <a:gd name="T33" fmla="*/ 76 h 392"/>
                <a:gd name="T34" fmla="*/ 18 w 301"/>
                <a:gd name="T35" fmla="*/ 88 h 392"/>
                <a:gd name="T36" fmla="*/ 10 w 301"/>
                <a:gd name="T37" fmla="*/ 97 h 392"/>
                <a:gd name="T38" fmla="*/ 4 w 301"/>
                <a:gd name="T39" fmla="*/ 107 h 392"/>
                <a:gd name="T40" fmla="*/ 2 w 301"/>
                <a:gd name="T41" fmla="*/ 118 h 392"/>
                <a:gd name="T42" fmla="*/ 2 w 301"/>
                <a:gd name="T43" fmla="*/ 130 h 392"/>
                <a:gd name="T44" fmla="*/ 5 w 301"/>
                <a:gd name="T45" fmla="*/ 142 h 392"/>
                <a:gd name="T46" fmla="*/ 8 w 301"/>
                <a:gd name="T47" fmla="*/ 154 h 392"/>
                <a:gd name="T48" fmla="*/ 8 w 301"/>
                <a:gd name="T49" fmla="*/ 165 h 392"/>
                <a:gd name="T50" fmla="*/ 4 w 301"/>
                <a:gd name="T51" fmla="*/ 176 h 392"/>
                <a:gd name="T52" fmla="*/ 0 w 301"/>
                <a:gd name="T53" fmla="*/ 189 h 392"/>
                <a:gd name="T54" fmla="*/ 6 w 301"/>
                <a:gd name="T55" fmla="*/ 200 h 392"/>
                <a:gd name="T56" fmla="*/ 13 w 301"/>
                <a:gd name="T57" fmla="*/ 206 h 392"/>
                <a:gd name="T58" fmla="*/ 16 w 301"/>
                <a:gd name="T59" fmla="*/ 217 h 392"/>
                <a:gd name="T60" fmla="*/ 14 w 301"/>
                <a:gd name="T61" fmla="*/ 232 h 392"/>
                <a:gd name="T62" fmla="*/ 26 w 301"/>
                <a:gd name="T63" fmla="*/ 245 h 392"/>
                <a:gd name="T64" fmla="*/ 36 w 301"/>
                <a:gd name="T65" fmla="*/ 253 h 392"/>
                <a:gd name="T66" fmla="*/ 47 w 301"/>
                <a:gd name="T67" fmla="*/ 260 h 392"/>
                <a:gd name="T68" fmla="*/ 59 w 301"/>
                <a:gd name="T69" fmla="*/ 269 h 392"/>
                <a:gd name="T70" fmla="*/ 72 w 301"/>
                <a:gd name="T71" fmla="*/ 271 h 392"/>
                <a:gd name="T72" fmla="*/ 83 w 301"/>
                <a:gd name="T73" fmla="*/ 277 h 392"/>
                <a:gd name="T74" fmla="*/ 87 w 301"/>
                <a:gd name="T75" fmla="*/ 290 h 392"/>
                <a:gd name="T76" fmla="*/ 104 w 301"/>
                <a:gd name="T77" fmla="*/ 293 h 392"/>
                <a:gd name="T78" fmla="*/ 126 w 301"/>
                <a:gd name="T79" fmla="*/ 290 h 392"/>
                <a:gd name="T80" fmla="*/ 146 w 301"/>
                <a:gd name="T81" fmla="*/ 286 h 392"/>
                <a:gd name="T82" fmla="*/ 152 w 301"/>
                <a:gd name="T83" fmla="*/ 290 h 392"/>
                <a:gd name="T84" fmla="*/ 158 w 301"/>
                <a:gd name="T85" fmla="*/ 280 h 392"/>
                <a:gd name="T86" fmla="*/ 170 w 301"/>
                <a:gd name="T87" fmla="*/ 270 h 392"/>
                <a:gd name="T88" fmla="*/ 188 w 301"/>
                <a:gd name="T89" fmla="*/ 264 h 392"/>
                <a:gd name="T90" fmla="*/ 198 w 301"/>
                <a:gd name="T91" fmla="*/ 242 h 392"/>
                <a:gd name="T92" fmla="*/ 206 w 301"/>
                <a:gd name="T93" fmla="*/ 220 h 392"/>
                <a:gd name="T94" fmla="*/ 212 w 301"/>
                <a:gd name="T95" fmla="*/ 203 h 392"/>
                <a:gd name="T96" fmla="*/ 212 w 301"/>
                <a:gd name="T97" fmla="*/ 194 h 392"/>
                <a:gd name="T98" fmla="*/ 218 w 301"/>
                <a:gd name="T99" fmla="*/ 181 h 392"/>
                <a:gd name="T100" fmla="*/ 224 w 301"/>
                <a:gd name="T101" fmla="*/ 165 h 392"/>
                <a:gd name="T102" fmla="*/ 224 w 301"/>
                <a:gd name="T103" fmla="*/ 148 h 392"/>
                <a:gd name="T104" fmla="*/ 224 w 301"/>
                <a:gd name="T105" fmla="*/ 113 h 392"/>
                <a:gd name="T106" fmla="*/ 218 w 301"/>
                <a:gd name="T107" fmla="*/ 96 h 392"/>
                <a:gd name="T108" fmla="*/ 210 w 301"/>
                <a:gd name="T109" fmla="*/ 91 h 392"/>
                <a:gd name="T110" fmla="*/ 209 w 301"/>
                <a:gd name="T111" fmla="*/ 86 h 392"/>
                <a:gd name="T112" fmla="*/ 204 w 301"/>
                <a:gd name="T113" fmla="*/ 74 h 392"/>
                <a:gd name="T114" fmla="*/ 200 w 301"/>
                <a:gd name="T115" fmla="*/ 62 h 392"/>
                <a:gd name="T116" fmla="*/ 198 w 301"/>
                <a:gd name="T117" fmla="*/ 50 h 392"/>
                <a:gd name="T118" fmla="*/ 189 w 301"/>
                <a:gd name="T119" fmla="*/ 50 h 392"/>
                <a:gd name="T120" fmla="*/ 183 w 301"/>
                <a:gd name="T121" fmla="*/ 40 h 392"/>
                <a:gd name="T122" fmla="*/ 181 w 301"/>
                <a:gd name="T123" fmla="*/ 27 h 392"/>
                <a:gd name="T124" fmla="*/ 177 w 301"/>
                <a:gd name="T125" fmla="*/ 20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1400">
                <a:solidFill>
                  <a:srgbClr val="000000"/>
                </a:solidFill>
                <a:latin typeface="Arial"/>
              </a:endParaRPr>
            </a:p>
          </p:txBody>
        </p:sp>
      </p:grpSp>
      <p:sp>
        <p:nvSpPr>
          <p:cNvPr id="29" name="Text Box 92"/>
          <p:cNvSpPr txBox="1">
            <a:spLocks noChangeAspect="1" noChangeArrowheads="1"/>
          </p:cNvSpPr>
          <p:nvPr/>
        </p:nvSpPr>
        <p:spPr bwMode="auto">
          <a:xfrm>
            <a:off x="3200416" y="4595848"/>
            <a:ext cx="1019996" cy="430887"/>
          </a:xfrm>
          <a:prstGeom prst="rect">
            <a:avLst/>
          </a:prstGeom>
          <a:solidFill>
            <a:srgbClr val="FFFFFF">
              <a:alpha val="30196"/>
            </a:srgbClr>
          </a:solidFill>
          <a:ln w="9525">
            <a:noFill/>
            <a:miter lim="800000"/>
            <a:headEnd/>
            <a:tailEnd/>
          </a:ln>
        </p:spPr>
        <p:txBody>
          <a:bodyPr wrap="square" lIns="45720" tIns="0" rIns="45720" bIns="0">
            <a:spAutoFit/>
          </a:bodyPr>
          <a:lstStyle/>
          <a:p>
            <a:r>
              <a:rPr lang="en-US" sz="1400" dirty="0">
                <a:solidFill>
                  <a:srgbClr val="000000"/>
                </a:solidFill>
                <a:latin typeface="Gill Sans MT"/>
              </a:rPr>
              <a:t>Ground heat flux</a:t>
            </a:r>
          </a:p>
        </p:txBody>
      </p:sp>
      <p:grpSp>
        <p:nvGrpSpPr>
          <p:cNvPr id="30" name="Group 94"/>
          <p:cNvGrpSpPr>
            <a:grpSpLocks noChangeAspect="1"/>
          </p:cNvGrpSpPr>
          <p:nvPr/>
        </p:nvGrpSpPr>
        <p:grpSpPr bwMode="auto">
          <a:xfrm>
            <a:off x="3435565" y="4026512"/>
            <a:ext cx="166803" cy="567066"/>
            <a:chOff x="3657" y="1317"/>
            <a:chExt cx="226" cy="401"/>
          </a:xfrm>
        </p:grpSpPr>
        <p:sp>
          <p:nvSpPr>
            <p:cNvPr id="53" name="Line 95"/>
            <p:cNvSpPr>
              <a:spLocks noChangeAspect="1" noChangeShapeType="1"/>
            </p:cNvSpPr>
            <p:nvPr/>
          </p:nvSpPr>
          <p:spPr bwMode="auto">
            <a:xfrm>
              <a:off x="3779" y="1610"/>
              <a:ext cx="0" cy="108"/>
            </a:xfrm>
            <a:prstGeom prst="line">
              <a:avLst/>
            </a:prstGeom>
            <a:noFill/>
            <a:ln w="25400">
              <a:solidFill>
                <a:schemeClr val="tx1"/>
              </a:solidFill>
              <a:round/>
              <a:headEnd type="none" w="sm" len="sm"/>
              <a:tailEnd type="none" w="sm" len="sm"/>
            </a:ln>
          </p:spPr>
          <p:txBody>
            <a:bodyPr wrap="none" anchor="ctr"/>
            <a:lstStyle/>
            <a:p>
              <a:endParaRPr lang="en-US" sz="1400">
                <a:solidFill>
                  <a:srgbClr val="000000"/>
                </a:solidFill>
                <a:latin typeface="Arial"/>
              </a:endParaRPr>
            </a:p>
          </p:txBody>
        </p:sp>
        <p:sp>
          <p:nvSpPr>
            <p:cNvPr id="54" name="Freeform 96"/>
            <p:cNvSpPr>
              <a:spLocks noChangeAspect="1"/>
            </p:cNvSpPr>
            <p:nvPr/>
          </p:nvSpPr>
          <p:spPr bwMode="auto">
            <a:xfrm>
              <a:off x="3657" y="1317"/>
              <a:ext cx="226" cy="294"/>
            </a:xfrm>
            <a:custGeom>
              <a:avLst/>
              <a:gdLst>
                <a:gd name="T0" fmla="*/ 171 w 301"/>
                <a:gd name="T1" fmla="*/ 23 h 392"/>
                <a:gd name="T2" fmla="*/ 158 w 301"/>
                <a:gd name="T3" fmla="*/ 18 h 392"/>
                <a:gd name="T4" fmla="*/ 137 w 301"/>
                <a:gd name="T5" fmla="*/ 5 h 392"/>
                <a:gd name="T6" fmla="*/ 126 w 301"/>
                <a:gd name="T7" fmla="*/ 2 h 392"/>
                <a:gd name="T8" fmla="*/ 114 w 301"/>
                <a:gd name="T9" fmla="*/ 0 h 392"/>
                <a:gd name="T10" fmla="*/ 102 w 301"/>
                <a:gd name="T11" fmla="*/ 2 h 392"/>
                <a:gd name="T12" fmla="*/ 97 w 301"/>
                <a:gd name="T13" fmla="*/ 8 h 392"/>
                <a:gd name="T14" fmla="*/ 86 w 301"/>
                <a:gd name="T15" fmla="*/ 15 h 392"/>
                <a:gd name="T16" fmla="*/ 74 w 301"/>
                <a:gd name="T17" fmla="*/ 19 h 392"/>
                <a:gd name="T18" fmla="*/ 68 w 301"/>
                <a:gd name="T19" fmla="*/ 18 h 392"/>
                <a:gd name="T20" fmla="*/ 58 w 301"/>
                <a:gd name="T21" fmla="*/ 22 h 392"/>
                <a:gd name="T22" fmla="*/ 47 w 301"/>
                <a:gd name="T23" fmla="*/ 28 h 392"/>
                <a:gd name="T24" fmla="*/ 37 w 301"/>
                <a:gd name="T25" fmla="*/ 35 h 392"/>
                <a:gd name="T26" fmla="*/ 38 w 301"/>
                <a:gd name="T27" fmla="*/ 46 h 392"/>
                <a:gd name="T28" fmla="*/ 34 w 301"/>
                <a:gd name="T29" fmla="*/ 52 h 392"/>
                <a:gd name="T30" fmla="*/ 29 w 301"/>
                <a:gd name="T31" fmla="*/ 61 h 392"/>
                <a:gd name="T32" fmla="*/ 26 w 301"/>
                <a:gd name="T33" fmla="*/ 76 h 392"/>
                <a:gd name="T34" fmla="*/ 18 w 301"/>
                <a:gd name="T35" fmla="*/ 88 h 392"/>
                <a:gd name="T36" fmla="*/ 10 w 301"/>
                <a:gd name="T37" fmla="*/ 97 h 392"/>
                <a:gd name="T38" fmla="*/ 4 w 301"/>
                <a:gd name="T39" fmla="*/ 107 h 392"/>
                <a:gd name="T40" fmla="*/ 2 w 301"/>
                <a:gd name="T41" fmla="*/ 118 h 392"/>
                <a:gd name="T42" fmla="*/ 2 w 301"/>
                <a:gd name="T43" fmla="*/ 130 h 392"/>
                <a:gd name="T44" fmla="*/ 5 w 301"/>
                <a:gd name="T45" fmla="*/ 142 h 392"/>
                <a:gd name="T46" fmla="*/ 8 w 301"/>
                <a:gd name="T47" fmla="*/ 154 h 392"/>
                <a:gd name="T48" fmla="*/ 8 w 301"/>
                <a:gd name="T49" fmla="*/ 165 h 392"/>
                <a:gd name="T50" fmla="*/ 4 w 301"/>
                <a:gd name="T51" fmla="*/ 176 h 392"/>
                <a:gd name="T52" fmla="*/ 0 w 301"/>
                <a:gd name="T53" fmla="*/ 189 h 392"/>
                <a:gd name="T54" fmla="*/ 6 w 301"/>
                <a:gd name="T55" fmla="*/ 200 h 392"/>
                <a:gd name="T56" fmla="*/ 13 w 301"/>
                <a:gd name="T57" fmla="*/ 206 h 392"/>
                <a:gd name="T58" fmla="*/ 16 w 301"/>
                <a:gd name="T59" fmla="*/ 217 h 392"/>
                <a:gd name="T60" fmla="*/ 14 w 301"/>
                <a:gd name="T61" fmla="*/ 232 h 392"/>
                <a:gd name="T62" fmla="*/ 26 w 301"/>
                <a:gd name="T63" fmla="*/ 245 h 392"/>
                <a:gd name="T64" fmla="*/ 36 w 301"/>
                <a:gd name="T65" fmla="*/ 253 h 392"/>
                <a:gd name="T66" fmla="*/ 47 w 301"/>
                <a:gd name="T67" fmla="*/ 260 h 392"/>
                <a:gd name="T68" fmla="*/ 59 w 301"/>
                <a:gd name="T69" fmla="*/ 269 h 392"/>
                <a:gd name="T70" fmla="*/ 72 w 301"/>
                <a:gd name="T71" fmla="*/ 271 h 392"/>
                <a:gd name="T72" fmla="*/ 83 w 301"/>
                <a:gd name="T73" fmla="*/ 277 h 392"/>
                <a:gd name="T74" fmla="*/ 87 w 301"/>
                <a:gd name="T75" fmla="*/ 290 h 392"/>
                <a:gd name="T76" fmla="*/ 104 w 301"/>
                <a:gd name="T77" fmla="*/ 293 h 392"/>
                <a:gd name="T78" fmla="*/ 126 w 301"/>
                <a:gd name="T79" fmla="*/ 290 h 392"/>
                <a:gd name="T80" fmla="*/ 146 w 301"/>
                <a:gd name="T81" fmla="*/ 286 h 392"/>
                <a:gd name="T82" fmla="*/ 152 w 301"/>
                <a:gd name="T83" fmla="*/ 290 h 392"/>
                <a:gd name="T84" fmla="*/ 158 w 301"/>
                <a:gd name="T85" fmla="*/ 280 h 392"/>
                <a:gd name="T86" fmla="*/ 170 w 301"/>
                <a:gd name="T87" fmla="*/ 270 h 392"/>
                <a:gd name="T88" fmla="*/ 188 w 301"/>
                <a:gd name="T89" fmla="*/ 264 h 392"/>
                <a:gd name="T90" fmla="*/ 198 w 301"/>
                <a:gd name="T91" fmla="*/ 242 h 392"/>
                <a:gd name="T92" fmla="*/ 206 w 301"/>
                <a:gd name="T93" fmla="*/ 220 h 392"/>
                <a:gd name="T94" fmla="*/ 212 w 301"/>
                <a:gd name="T95" fmla="*/ 203 h 392"/>
                <a:gd name="T96" fmla="*/ 212 w 301"/>
                <a:gd name="T97" fmla="*/ 194 h 392"/>
                <a:gd name="T98" fmla="*/ 218 w 301"/>
                <a:gd name="T99" fmla="*/ 181 h 392"/>
                <a:gd name="T100" fmla="*/ 224 w 301"/>
                <a:gd name="T101" fmla="*/ 165 h 392"/>
                <a:gd name="T102" fmla="*/ 224 w 301"/>
                <a:gd name="T103" fmla="*/ 148 h 392"/>
                <a:gd name="T104" fmla="*/ 224 w 301"/>
                <a:gd name="T105" fmla="*/ 113 h 392"/>
                <a:gd name="T106" fmla="*/ 218 w 301"/>
                <a:gd name="T107" fmla="*/ 96 h 392"/>
                <a:gd name="T108" fmla="*/ 210 w 301"/>
                <a:gd name="T109" fmla="*/ 91 h 392"/>
                <a:gd name="T110" fmla="*/ 209 w 301"/>
                <a:gd name="T111" fmla="*/ 86 h 392"/>
                <a:gd name="T112" fmla="*/ 204 w 301"/>
                <a:gd name="T113" fmla="*/ 74 h 392"/>
                <a:gd name="T114" fmla="*/ 200 w 301"/>
                <a:gd name="T115" fmla="*/ 62 h 392"/>
                <a:gd name="T116" fmla="*/ 198 w 301"/>
                <a:gd name="T117" fmla="*/ 50 h 392"/>
                <a:gd name="T118" fmla="*/ 189 w 301"/>
                <a:gd name="T119" fmla="*/ 50 h 392"/>
                <a:gd name="T120" fmla="*/ 183 w 301"/>
                <a:gd name="T121" fmla="*/ 40 h 392"/>
                <a:gd name="T122" fmla="*/ 181 w 301"/>
                <a:gd name="T123" fmla="*/ 27 h 392"/>
                <a:gd name="T124" fmla="*/ 177 w 301"/>
                <a:gd name="T125" fmla="*/ 20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1400">
                <a:solidFill>
                  <a:srgbClr val="000000"/>
                </a:solidFill>
                <a:latin typeface="Arial"/>
              </a:endParaRPr>
            </a:p>
          </p:txBody>
        </p:sp>
      </p:grpSp>
      <p:sp>
        <p:nvSpPr>
          <p:cNvPr id="31" name="Rectangle 4"/>
          <p:cNvSpPr>
            <a:spLocks noChangeAspect="1" noChangeArrowheads="1"/>
          </p:cNvSpPr>
          <p:nvPr/>
        </p:nvSpPr>
        <p:spPr bwMode="auto">
          <a:xfrm>
            <a:off x="581363" y="5422139"/>
            <a:ext cx="3677631" cy="1298666"/>
          </a:xfrm>
          <a:prstGeom prst="rect">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6200000" scaled="1"/>
            <a:tileRect/>
          </a:gradFill>
          <a:ln w="12700">
            <a:solidFill>
              <a:schemeClr val="tx2"/>
            </a:solidFill>
            <a:miter lim="800000"/>
            <a:headEnd/>
            <a:tailEnd/>
          </a:ln>
        </p:spPr>
        <p:txBody>
          <a:bodyPr wrap="none" anchor="ctr"/>
          <a:lstStyle/>
          <a:p>
            <a:endParaRPr lang="en-US" sz="1400">
              <a:solidFill>
                <a:srgbClr val="000000"/>
              </a:solidFill>
              <a:latin typeface="Arial"/>
            </a:endParaRPr>
          </a:p>
        </p:txBody>
      </p:sp>
      <p:grpSp>
        <p:nvGrpSpPr>
          <p:cNvPr id="32" name="Group 5692"/>
          <p:cNvGrpSpPr>
            <a:grpSpLocks/>
          </p:cNvGrpSpPr>
          <p:nvPr/>
        </p:nvGrpSpPr>
        <p:grpSpPr bwMode="auto">
          <a:xfrm>
            <a:off x="597277" y="5676253"/>
            <a:ext cx="3661745" cy="689012"/>
            <a:chOff x="1286077" y="2388929"/>
            <a:chExt cx="1787323" cy="372994"/>
          </a:xfrm>
        </p:grpSpPr>
        <p:sp>
          <p:nvSpPr>
            <p:cNvPr id="50" name="Line 5"/>
            <p:cNvSpPr>
              <a:spLocks noChangeAspect="1" noChangeShapeType="1"/>
            </p:cNvSpPr>
            <p:nvPr/>
          </p:nvSpPr>
          <p:spPr bwMode="auto">
            <a:xfrm>
              <a:off x="1286077" y="2388929"/>
              <a:ext cx="1781175" cy="0"/>
            </a:xfrm>
            <a:prstGeom prst="line">
              <a:avLst/>
            </a:prstGeom>
            <a:noFill/>
            <a:ln w="9525">
              <a:solidFill>
                <a:schemeClr val="tx1"/>
              </a:solidFill>
              <a:prstDash val="dash"/>
              <a:round/>
              <a:headEnd/>
              <a:tailEnd/>
            </a:ln>
          </p:spPr>
          <p:txBody>
            <a:bodyPr wrap="none" anchor="ctr"/>
            <a:lstStyle/>
            <a:p>
              <a:endParaRPr lang="en-US" sz="1400">
                <a:solidFill>
                  <a:srgbClr val="000000"/>
                </a:solidFill>
                <a:latin typeface="Arial"/>
              </a:endParaRPr>
            </a:p>
          </p:txBody>
        </p:sp>
        <p:sp>
          <p:nvSpPr>
            <p:cNvPr id="51" name="Line 6"/>
            <p:cNvSpPr>
              <a:spLocks noChangeAspect="1" noChangeShapeType="1"/>
            </p:cNvSpPr>
            <p:nvPr/>
          </p:nvSpPr>
          <p:spPr bwMode="auto">
            <a:xfrm>
              <a:off x="1292225" y="2564137"/>
              <a:ext cx="1781175" cy="0"/>
            </a:xfrm>
            <a:prstGeom prst="line">
              <a:avLst/>
            </a:prstGeom>
            <a:noFill/>
            <a:ln w="9525">
              <a:solidFill>
                <a:schemeClr val="tx1"/>
              </a:solidFill>
              <a:prstDash val="dash"/>
              <a:round/>
              <a:headEnd/>
              <a:tailEnd/>
            </a:ln>
          </p:spPr>
          <p:txBody>
            <a:bodyPr wrap="none" anchor="ctr"/>
            <a:lstStyle/>
            <a:p>
              <a:endParaRPr lang="en-US" sz="1400">
                <a:solidFill>
                  <a:srgbClr val="000000"/>
                </a:solidFill>
                <a:latin typeface="Arial"/>
              </a:endParaRPr>
            </a:p>
          </p:txBody>
        </p:sp>
        <p:sp>
          <p:nvSpPr>
            <p:cNvPr id="52" name="Line 8"/>
            <p:cNvSpPr>
              <a:spLocks noChangeAspect="1" noChangeShapeType="1"/>
            </p:cNvSpPr>
            <p:nvPr/>
          </p:nvSpPr>
          <p:spPr bwMode="auto">
            <a:xfrm>
              <a:off x="1292225" y="2761923"/>
              <a:ext cx="1781175" cy="0"/>
            </a:xfrm>
            <a:prstGeom prst="line">
              <a:avLst/>
            </a:prstGeom>
            <a:noFill/>
            <a:ln w="9525">
              <a:solidFill>
                <a:schemeClr val="tx1"/>
              </a:solidFill>
              <a:prstDash val="dash"/>
              <a:round/>
              <a:headEnd/>
              <a:tailEnd/>
            </a:ln>
          </p:spPr>
          <p:txBody>
            <a:bodyPr wrap="none" anchor="ctr"/>
            <a:lstStyle/>
            <a:p>
              <a:endParaRPr lang="en-US" sz="1400">
                <a:solidFill>
                  <a:srgbClr val="000000"/>
                </a:solidFill>
                <a:latin typeface="Arial"/>
              </a:endParaRPr>
            </a:p>
          </p:txBody>
        </p:sp>
      </p:grpSp>
      <p:grpSp>
        <p:nvGrpSpPr>
          <p:cNvPr id="33" name="Group 16"/>
          <p:cNvGrpSpPr>
            <a:grpSpLocks noChangeAspect="1"/>
          </p:cNvGrpSpPr>
          <p:nvPr/>
        </p:nvGrpSpPr>
        <p:grpSpPr bwMode="auto">
          <a:xfrm>
            <a:off x="1608664" y="3640814"/>
            <a:ext cx="346846" cy="952764"/>
            <a:chOff x="3657" y="1317"/>
            <a:chExt cx="226" cy="401"/>
          </a:xfrm>
        </p:grpSpPr>
        <p:sp>
          <p:nvSpPr>
            <p:cNvPr id="48" name="Line 17"/>
            <p:cNvSpPr>
              <a:spLocks noChangeAspect="1" noChangeShapeType="1"/>
            </p:cNvSpPr>
            <p:nvPr/>
          </p:nvSpPr>
          <p:spPr bwMode="auto">
            <a:xfrm>
              <a:off x="3779" y="1610"/>
              <a:ext cx="0" cy="108"/>
            </a:xfrm>
            <a:prstGeom prst="line">
              <a:avLst/>
            </a:prstGeom>
            <a:noFill/>
            <a:ln w="25400">
              <a:solidFill>
                <a:schemeClr val="tx1"/>
              </a:solidFill>
              <a:round/>
              <a:headEnd type="none" w="sm" len="sm"/>
              <a:tailEnd type="none" w="sm" len="sm"/>
            </a:ln>
          </p:spPr>
          <p:txBody>
            <a:bodyPr wrap="none" anchor="ctr"/>
            <a:lstStyle/>
            <a:p>
              <a:endParaRPr lang="en-US" sz="1400">
                <a:solidFill>
                  <a:srgbClr val="000000"/>
                </a:solidFill>
                <a:latin typeface="Arial"/>
              </a:endParaRPr>
            </a:p>
          </p:txBody>
        </p:sp>
        <p:sp>
          <p:nvSpPr>
            <p:cNvPr id="49" name="Freeform 18"/>
            <p:cNvSpPr>
              <a:spLocks noChangeAspect="1"/>
            </p:cNvSpPr>
            <p:nvPr/>
          </p:nvSpPr>
          <p:spPr bwMode="auto">
            <a:xfrm>
              <a:off x="3657" y="1317"/>
              <a:ext cx="226" cy="294"/>
            </a:xfrm>
            <a:custGeom>
              <a:avLst/>
              <a:gdLst>
                <a:gd name="T0" fmla="*/ 171 w 301"/>
                <a:gd name="T1" fmla="*/ 23 h 392"/>
                <a:gd name="T2" fmla="*/ 158 w 301"/>
                <a:gd name="T3" fmla="*/ 18 h 392"/>
                <a:gd name="T4" fmla="*/ 137 w 301"/>
                <a:gd name="T5" fmla="*/ 5 h 392"/>
                <a:gd name="T6" fmla="*/ 126 w 301"/>
                <a:gd name="T7" fmla="*/ 2 h 392"/>
                <a:gd name="T8" fmla="*/ 114 w 301"/>
                <a:gd name="T9" fmla="*/ 0 h 392"/>
                <a:gd name="T10" fmla="*/ 102 w 301"/>
                <a:gd name="T11" fmla="*/ 2 h 392"/>
                <a:gd name="T12" fmla="*/ 97 w 301"/>
                <a:gd name="T13" fmla="*/ 8 h 392"/>
                <a:gd name="T14" fmla="*/ 86 w 301"/>
                <a:gd name="T15" fmla="*/ 15 h 392"/>
                <a:gd name="T16" fmla="*/ 74 w 301"/>
                <a:gd name="T17" fmla="*/ 19 h 392"/>
                <a:gd name="T18" fmla="*/ 68 w 301"/>
                <a:gd name="T19" fmla="*/ 18 h 392"/>
                <a:gd name="T20" fmla="*/ 58 w 301"/>
                <a:gd name="T21" fmla="*/ 22 h 392"/>
                <a:gd name="T22" fmla="*/ 47 w 301"/>
                <a:gd name="T23" fmla="*/ 28 h 392"/>
                <a:gd name="T24" fmla="*/ 37 w 301"/>
                <a:gd name="T25" fmla="*/ 35 h 392"/>
                <a:gd name="T26" fmla="*/ 38 w 301"/>
                <a:gd name="T27" fmla="*/ 46 h 392"/>
                <a:gd name="T28" fmla="*/ 34 w 301"/>
                <a:gd name="T29" fmla="*/ 52 h 392"/>
                <a:gd name="T30" fmla="*/ 29 w 301"/>
                <a:gd name="T31" fmla="*/ 61 h 392"/>
                <a:gd name="T32" fmla="*/ 26 w 301"/>
                <a:gd name="T33" fmla="*/ 76 h 392"/>
                <a:gd name="T34" fmla="*/ 18 w 301"/>
                <a:gd name="T35" fmla="*/ 88 h 392"/>
                <a:gd name="T36" fmla="*/ 10 w 301"/>
                <a:gd name="T37" fmla="*/ 97 h 392"/>
                <a:gd name="T38" fmla="*/ 4 w 301"/>
                <a:gd name="T39" fmla="*/ 107 h 392"/>
                <a:gd name="T40" fmla="*/ 2 w 301"/>
                <a:gd name="T41" fmla="*/ 118 h 392"/>
                <a:gd name="T42" fmla="*/ 2 w 301"/>
                <a:gd name="T43" fmla="*/ 130 h 392"/>
                <a:gd name="T44" fmla="*/ 5 w 301"/>
                <a:gd name="T45" fmla="*/ 142 h 392"/>
                <a:gd name="T46" fmla="*/ 8 w 301"/>
                <a:gd name="T47" fmla="*/ 154 h 392"/>
                <a:gd name="T48" fmla="*/ 8 w 301"/>
                <a:gd name="T49" fmla="*/ 165 h 392"/>
                <a:gd name="T50" fmla="*/ 4 w 301"/>
                <a:gd name="T51" fmla="*/ 176 h 392"/>
                <a:gd name="T52" fmla="*/ 0 w 301"/>
                <a:gd name="T53" fmla="*/ 189 h 392"/>
                <a:gd name="T54" fmla="*/ 6 w 301"/>
                <a:gd name="T55" fmla="*/ 200 h 392"/>
                <a:gd name="T56" fmla="*/ 13 w 301"/>
                <a:gd name="T57" fmla="*/ 206 h 392"/>
                <a:gd name="T58" fmla="*/ 16 w 301"/>
                <a:gd name="T59" fmla="*/ 217 h 392"/>
                <a:gd name="T60" fmla="*/ 14 w 301"/>
                <a:gd name="T61" fmla="*/ 232 h 392"/>
                <a:gd name="T62" fmla="*/ 26 w 301"/>
                <a:gd name="T63" fmla="*/ 245 h 392"/>
                <a:gd name="T64" fmla="*/ 36 w 301"/>
                <a:gd name="T65" fmla="*/ 253 h 392"/>
                <a:gd name="T66" fmla="*/ 47 w 301"/>
                <a:gd name="T67" fmla="*/ 260 h 392"/>
                <a:gd name="T68" fmla="*/ 59 w 301"/>
                <a:gd name="T69" fmla="*/ 269 h 392"/>
                <a:gd name="T70" fmla="*/ 72 w 301"/>
                <a:gd name="T71" fmla="*/ 271 h 392"/>
                <a:gd name="T72" fmla="*/ 83 w 301"/>
                <a:gd name="T73" fmla="*/ 277 h 392"/>
                <a:gd name="T74" fmla="*/ 87 w 301"/>
                <a:gd name="T75" fmla="*/ 290 h 392"/>
                <a:gd name="T76" fmla="*/ 104 w 301"/>
                <a:gd name="T77" fmla="*/ 293 h 392"/>
                <a:gd name="T78" fmla="*/ 126 w 301"/>
                <a:gd name="T79" fmla="*/ 290 h 392"/>
                <a:gd name="T80" fmla="*/ 146 w 301"/>
                <a:gd name="T81" fmla="*/ 286 h 392"/>
                <a:gd name="T82" fmla="*/ 152 w 301"/>
                <a:gd name="T83" fmla="*/ 290 h 392"/>
                <a:gd name="T84" fmla="*/ 158 w 301"/>
                <a:gd name="T85" fmla="*/ 280 h 392"/>
                <a:gd name="T86" fmla="*/ 170 w 301"/>
                <a:gd name="T87" fmla="*/ 270 h 392"/>
                <a:gd name="T88" fmla="*/ 188 w 301"/>
                <a:gd name="T89" fmla="*/ 264 h 392"/>
                <a:gd name="T90" fmla="*/ 198 w 301"/>
                <a:gd name="T91" fmla="*/ 242 h 392"/>
                <a:gd name="T92" fmla="*/ 206 w 301"/>
                <a:gd name="T93" fmla="*/ 220 h 392"/>
                <a:gd name="T94" fmla="*/ 212 w 301"/>
                <a:gd name="T95" fmla="*/ 203 h 392"/>
                <a:gd name="T96" fmla="*/ 212 w 301"/>
                <a:gd name="T97" fmla="*/ 194 h 392"/>
                <a:gd name="T98" fmla="*/ 218 w 301"/>
                <a:gd name="T99" fmla="*/ 181 h 392"/>
                <a:gd name="T100" fmla="*/ 224 w 301"/>
                <a:gd name="T101" fmla="*/ 165 h 392"/>
                <a:gd name="T102" fmla="*/ 224 w 301"/>
                <a:gd name="T103" fmla="*/ 148 h 392"/>
                <a:gd name="T104" fmla="*/ 224 w 301"/>
                <a:gd name="T105" fmla="*/ 113 h 392"/>
                <a:gd name="T106" fmla="*/ 218 w 301"/>
                <a:gd name="T107" fmla="*/ 96 h 392"/>
                <a:gd name="T108" fmla="*/ 210 w 301"/>
                <a:gd name="T109" fmla="*/ 91 h 392"/>
                <a:gd name="T110" fmla="*/ 209 w 301"/>
                <a:gd name="T111" fmla="*/ 86 h 392"/>
                <a:gd name="T112" fmla="*/ 204 w 301"/>
                <a:gd name="T113" fmla="*/ 74 h 392"/>
                <a:gd name="T114" fmla="*/ 200 w 301"/>
                <a:gd name="T115" fmla="*/ 62 h 392"/>
                <a:gd name="T116" fmla="*/ 198 w 301"/>
                <a:gd name="T117" fmla="*/ 50 h 392"/>
                <a:gd name="T118" fmla="*/ 189 w 301"/>
                <a:gd name="T119" fmla="*/ 50 h 392"/>
                <a:gd name="T120" fmla="*/ 183 w 301"/>
                <a:gd name="T121" fmla="*/ 40 h 392"/>
                <a:gd name="T122" fmla="*/ 181 w 301"/>
                <a:gd name="T123" fmla="*/ 27 h 392"/>
                <a:gd name="T124" fmla="*/ 177 w 301"/>
                <a:gd name="T125" fmla="*/ 20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1400">
                <a:solidFill>
                  <a:srgbClr val="000000"/>
                </a:solidFill>
                <a:latin typeface="Arial"/>
              </a:endParaRPr>
            </a:p>
          </p:txBody>
        </p:sp>
      </p:grpSp>
      <p:sp>
        <p:nvSpPr>
          <p:cNvPr id="34" name="Rectangle 35"/>
          <p:cNvSpPr>
            <a:spLocks noChangeAspect="1" noChangeArrowheads="1"/>
          </p:cNvSpPr>
          <p:nvPr/>
        </p:nvSpPr>
        <p:spPr bwMode="auto">
          <a:xfrm>
            <a:off x="256477" y="3471696"/>
            <a:ext cx="948715" cy="523862"/>
          </a:xfrm>
          <a:prstGeom prst="rect">
            <a:avLst/>
          </a:prstGeom>
          <a:noFill/>
          <a:ln w="9525">
            <a:noFill/>
            <a:miter lim="800000"/>
            <a:headEnd/>
            <a:tailEnd/>
          </a:ln>
        </p:spPr>
        <p:txBody>
          <a:bodyPr wrap="none" lIns="92075" tIns="46038" rIns="92075" bIns="46038">
            <a:spAutoFit/>
          </a:bodyPr>
          <a:lstStyle/>
          <a:p>
            <a:pPr algn="ctr"/>
            <a:r>
              <a:rPr lang="en-US" sz="1400" dirty="0">
                <a:solidFill>
                  <a:srgbClr val="000000"/>
                </a:solidFill>
                <a:latin typeface="Gill Sans MT"/>
              </a:rPr>
              <a:t>Aerosol </a:t>
            </a:r>
          </a:p>
          <a:p>
            <a:pPr algn="ctr"/>
            <a:r>
              <a:rPr lang="en-US" sz="1400" dirty="0">
                <a:solidFill>
                  <a:srgbClr val="000000"/>
                </a:solidFill>
                <a:latin typeface="Gill Sans MT"/>
              </a:rPr>
              <a:t>deposition</a:t>
            </a:r>
          </a:p>
        </p:txBody>
      </p:sp>
      <p:sp>
        <p:nvSpPr>
          <p:cNvPr id="35" name="Line 36"/>
          <p:cNvSpPr>
            <a:spLocks noChangeAspect="1" noChangeShapeType="1"/>
          </p:cNvSpPr>
          <p:nvPr/>
        </p:nvSpPr>
        <p:spPr bwMode="auto">
          <a:xfrm>
            <a:off x="813422" y="4001504"/>
            <a:ext cx="275359" cy="334951"/>
          </a:xfrm>
          <a:prstGeom prst="line">
            <a:avLst/>
          </a:prstGeom>
          <a:noFill/>
          <a:ln w="28575">
            <a:solidFill>
              <a:schemeClr val="tx1"/>
            </a:solidFill>
            <a:round/>
            <a:headEnd type="none" w="sm" len="sm"/>
            <a:tailEnd type="triangle" w="med" len="med"/>
          </a:ln>
        </p:spPr>
        <p:txBody>
          <a:bodyPr wrap="none" anchor="ctr"/>
          <a:lstStyle/>
          <a:p>
            <a:endParaRPr lang="en-US" sz="1400">
              <a:solidFill>
                <a:srgbClr val="000000"/>
              </a:solidFill>
              <a:latin typeface="Arial"/>
            </a:endParaRPr>
          </a:p>
        </p:txBody>
      </p:sp>
      <p:sp>
        <p:nvSpPr>
          <p:cNvPr id="36" name="Text Box 92"/>
          <p:cNvSpPr txBox="1">
            <a:spLocks noChangeAspect="1" noChangeArrowheads="1"/>
          </p:cNvSpPr>
          <p:nvPr/>
        </p:nvSpPr>
        <p:spPr bwMode="auto">
          <a:xfrm>
            <a:off x="594851" y="5137138"/>
            <a:ext cx="2061710" cy="215444"/>
          </a:xfrm>
          <a:prstGeom prst="rect">
            <a:avLst/>
          </a:prstGeom>
          <a:solidFill>
            <a:schemeClr val="bg1"/>
          </a:solidFill>
          <a:ln w="9525">
            <a:noFill/>
            <a:miter lim="800000"/>
            <a:headEnd/>
            <a:tailEnd/>
          </a:ln>
        </p:spPr>
        <p:txBody>
          <a:bodyPr wrap="none" lIns="45720" tIns="0" rIns="45720" bIns="0">
            <a:spAutoFit/>
          </a:bodyPr>
          <a:lstStyle/>
          <a:p>
            <a:r>
              <a:rPr lang="en-US" sz="1400" b="1" dirty="0">
                <a:solidFill>
                  <a:srgbClr val="000000"/>
                </a:solidFill>
                <a:latin typeface="Gill Sans MT"/>
              </a:rPr>
              <a:t>Soil (sand, clay, organic)</a:t>
            </a:r>
          </a:p>
        </p:txBody>
      </p:sp>
      <p:cxnSp>
        <p:nvCxnSpPr>
          <p:cNvPr id="37" name="Straight Arrow Connector 36"/>
          <p:cNvCxnSpPr/>
          <p:nvPr/>
        </p:nvCxnSpPr>
        <p:spPr bwMode="auto">
          <a:xfrm rot="16200000" flipV="1">
            <a:off x="1464562" y="3185771"/>
            <a:ext cx="603599" cy="110842"/>
          </a:xfrm>
          <a:prstGeom prst="straightConnector1">
            <a:avLst/>
          </a:prstGeom>
          <a:noFill/>
          <a:ln w="28575" cap="flat" cmpd="sng" algn="ctr">
            <a:solidFill>
              <a:srgbClr val="CC6600"/>
            </a:solidFill>
            <a:prstDash val="solid"/>
            <a:round/>
            <a:headEnd type="none" w="med" len="med"/>
            <a:tailEnd type="triangle" w="med" len="med"/>
          </a:ln>
          <a:effectLst/>
        </p:spPr>
      </p:cxnSp>
      <p:cxnSp>
        <p:nvCxnSpPr>
          <p:cNvPr id="38" name="Straight Arrow Connector 37"/>
          <p:cNvCxnSpPr/>
          <p:nvPr/>
        </p:nvCxnSpPr>
        <p:spPr bwMode="auto">
          <a:xfrm rot="5400000">
            <a:off x="1621790" y="1927765"/>
            <a:ext cx="599384" cy="232996"/>
          </a:xfrm>
          <a:prstGeom prst="straightConnector1">
            <a:avLst/>
          </a:prstGeom>
          <a:noFill/>
          <a:ln w="28575" cap="flat" cmpd="sng" algn="ctr">
            <a:solidFill>
              <a:srgbClr val="CC6600"/>
            </a:solidFill>
            <a:prstDash val="solid"/>
            <a:round/>
            <a:headEnd type="none" w="med" len="med"/>
            <a:tailEnd type="triangle" w="med" len="med"/>
          </a:ln>
          <a:effectLst/>
        </p:spPr>
      </p:cxnSp>
      <p:sp>
        <p:nvSpPr>
          <p:cNvPr id="39" name="Rectangle 111"/>
          <p:cNvSpPr>
            <a:spLocks noChangeAspect="1" noChangeArrowheads="1"/>
          </p:cNvSpPr>
          <p:nvPr/>
        </p:nvSpPr>
        <p:spPr bwMode="auto">
          <a:xfrm>
            <a:off x="585224" y="4346772"/>
            <a:ext cx="1360909" cy="215444"/>
          </a:xfrm>
          <a:prstGeom prst="rect">
            <a:avLst/>
          </a:prstGeom>
          <a:solidFill>
            <a:schemeClr val="bg1">
              <a:lumMod val="95000"/>
            </a:schemeClr>
          </a:solidFill>
          <a:ln w="12700">
            <a:solidFill>
              <a:schemeClr val="tx1"/>
            </a:solidFill>
            <a:miter lim="800000"/>
            <a:headEnd/>
            <a:tailEnd/>
          </a:ln>
        </p:spPr>
        <p:txBody>
          <a:bodyPr lIns="45720" tIns="0" rIns="45720" bIns="0">
            <a:spAutoFit/>
          </a:bodyPr>
          <a:lstStyle/>
          <a:p>
            <a:pPr>
              <a:defRPr/>
            </a:pPr>
            <a:r>
              <a:rPr lang="en-US" sz="1400" dirty="0">
                <a:solidFill>
                  <a:srgbClr val="000000"/>
                </a:solidFill>
                <a:latin typeface="Gill Sans MT"/>
              </a:rPr>
              <a:t>SCF</a:t>
            </a:r>
          </a:p>
        </p:txBody>
      </p:sp>
      <p:sp>
        <p:nvSpPr>
          <p:cNvPr id="40" name="Line 6"/>
          <p:cNvSpPr>
            <a:spLocks noChangeAspect="1" noChangeShapeType="1"/>
          </p:cNvSpPr>
          <p:nvPr/>
        </p:nvSpPr>
        <p:spPr bwMode="auto">
          <a:xfrm>
            <a:off x="1076479" y="4408472"/>
            <a:ext cx="879031" cy="0"/>
          </a:xfrm>
          <a:prstGeom prst="line">
            <a:avLst/>
          </a:prstGeom>
          <a:noFill/>
          <a:ln w="9525">
            <a:solidFill>
              <a:schemeClr val="tx1"/>
            </a:solidFill>
            <a:prstDash val="dash"/>
            <a:round/>
            <a:headEnd/>
            <a:tailEnd/>
          </a:ln>
        </p:spPr>
        <p:txBody>
          <a:bodyPr wrap="none" anchor="ctr"/>
          <a:lstStyle/>
          <a:p>
            <a:endParaRPr lang="en-US" sz="1400">
              <a:solidFill>
                <a:srgbClr val="000000"/>
              </a:solidFill>
              <a:latin typeface="Arial"/>
            </a:endParaRPr>
          </a:p>
        </p:txBody>
      </p:sp>
      <p:sp>
        <p:nvSpPr>
          <p:cNvPr id="41" name="Line 6"/>
          <p:cNvSpPr>
            <a:spLocks noChangeAspect="1" noChangeShapeType="1"/>
          </p:cNvSpPr>
          <p:nvPr/>
        </p:nvSpPr>
        <p:spPr bwMode="auto">
          <a:xfrm>
            <a:off x="1076479" y="4496617"/>
            <a:ext cx="879031" cy="0"/>
          </a:xfrm>
          <a:prstGeom prst="line">
            <a:avLst/>
          </a:prstGeom>
          <a:noFill/>
          <a:ln w="9525">
            <a:solidFill>
              <a:schemeClr val="tx1"/>
            </a:solidFill>
            <a:prstDash val="dash"/>
            <a:round/>
            <a:headEnd/>
            <a:tailEnd/>
          </a:ln>
        </p:spPr>
        <p:txBody>
          <a:bodyPr wrap="none" anchor="ctr"/>
          <a:lstStyle/>
          <a:p>
            <a:endParaRPr lang="en-US" sz="1400">
              <a:solidFill>
                <a:srgbClr val="000000"/>
              </a:solidFill>
              <a:latin typeface="Arial"/>
            </a:endParaRPr>
          </a:p>
        </p:txBody>
      </p:sp>
      <p:sp>
        <p:nvSpPr>
          <p:cNvPr id="42" name="Text Box 92"/>
          <p:cNvSpPr txBox="1">
            <a:spLocks noChangeAspect="1" noChangeArrowheads="1"/>
          </p:cNvSpPr>
          <p:nvPr/>
        </p:nvSpPr>
        <p:spPr bwMode="auto">
          <a:xfrm>
            <a:off x="1703966" y="4591878"/>
            <a:ext cx="621562" cy="430887"/>
          </a:xfrm>
          <a:prstGeom prst="rect">
            <a:avLst/>
          </a:prstGeom>
          <a:solidFill>
            <a:srgbClr val="FFFFFF">
              <a:alpha val="30196"/>
            </a:srgbClr>
          </a:solidFill>
          <a:ln w="9525">
            <a:noFill/>
            <a:miter lim="800000"/>
            <a:headEnd/>
            <a:tailEnd/>
          </a:ln>
        </p:spPr>
        <p:txBody>
          <a:bodyPr wrap="none" lIns="45720" tIns="0" rIns="45720" bIns="0">
            <a:spAutoFit/>
          </a:bodyPr>
          <a:lstStyle/>
          <a:p>
            <a:pPr algn="ctr"/>
            <a:r>
              <a:rPr lang="en-US" sz="1400" dirty="0">
                <a:solidFill>
                  <a:srgbClr val="000000"/>
                </a:solidFill>
                <a:effectLst>
                  <a:outerShdw blurRad="38100" dist="38100" dir="2700000" algn="tl">
                    <a:srgbClr val="000000">
                      <a:alpha val="43137"/>
                    </a:srgbClr>
                  </a:outerShdw>
                </a:effectLst>
                <a:latin typeface="Gill Sans MT"/>
              </a:rPr>
              <a:t>Surface</a:t>
            </a:r>
          </a:p>
          <a:p>
            <a:pPr algn="ctr"/>
            <a:r>
              <a:rPr lang="en-US" sz="1400" dirty="0">
                <a:solidFill>
                  <a:srgbClr val="000000"/>
                </a:solidFill>
                <a:effectLst>
                  <a:outerShdw blurRad="38100" dist="38100" dir="2700000" algn="tl">
                    <a:srgbClr val="000000">
                      <a:alpha val="43137"/>
                    </a:srgbClr>
                  </a:outerShdw>
                </a:effectLst>
                <a:latin typeface="Gill Sans MT"/>
              </a:rPr>
              <a:t>water</a:t>
            </a:r>
          </a:p>
        </p:txBody>
      </p:sp>
      <p:sp>
        <p:nvSpPr>
          <p:cNvPr id="43" name="Line 6"/>
          <p:cNvSpPr>
            <a:spLocks noChangeAspect="1" noChangeShapeType="1"/>
          </p:cNvSpPr>
          <p:nvPr/>
        </p:nvSpPr>
        <p:spPr bwMode="auto">
          <a:xfrm>
            <a:off x="2560342" y="4643349"/>
            <a:ext cx="538756" cy="0"/>
          </a:xfrm>
          <a:prstGeom prst="line">
            <a:avLst/>
          </a:prstGeom>
          <a:noFill/>
          <a:ln w="9525">
            <a:solidFill>
              <a:schemeClr val="tx1"/>
            </a:solidFill>
            <a:prstDash val="dash"/>
            <a:round/>
            <a:headEnd/>
            <a:tailEnd/>
          </a:ln>
        </p:spPr>
        <p:txBody>
          <a:bodyPr wrap="none" anchor="ctr"/>
          <a:lstStyle/>
          <a:p>
            <a:endParaRPr lang="en-US" sz="1400">
              <a:solidFill>
                <a:srgbClr val="000000"/>
              </a:solidFill>
              <a:latin typeface="Arial"/>
            </a:endParaRPr>
          </a:p>
        </p:txBody>
      </p:sp>
      <p:sp>
        <p:nvSpPr>
          <p:cNvPr id="44" name="Line 6"/>
          <p:cNvSpPr>
            <a:spLocks noChangeAspect="1" noChangeShapeType="1"/>
          </p:cNvSpPr>
          <p:nvPr/>
        </p:nvSpPr>
        <p:spPr bwMode="auto">
          <a:xfrm>
            <a:off x="2567502" y="4758559"/>
            <a:ext cx="515138" cy="0"/>
          </a:xfrm>
          <a:prstGeom prst="line">
            <a:avLst/>
          </a:prstGeom>
          <a:noFill/>
          <a:ln w="9525">
            <a:solidFill>
              <a:schemeClr val="tx1"/>
            </a:solidFill>
            <a:prstDash val="dash"/>
            <a:round/>
            <a:headEnd/>
            <a:tailEnd/>
          </a:ln>
        </p:spPr>
        <p:txBody>
          <a:bodyPr wrap="none" anchor="ctr"/>
          <a:lstStyle/>
          <a:p>
            <a:endParaRPr lang="en-US" sz="1400">
              <a:solidFill>
                <a:srgbClr val="000000"/>
              </a:solidFill>
              <a:latin typeface="Arial"/>
            </a:endParaRPr>
          </a:p>
        </p:txBody>
      </p:sp>
      <p:sp>
        <p:nvSpPr>
          <p:cNvPr id="45" name="Line 6"/>
          <p:cNvSpPr>
            <a:spLocks noChangeAspect="1" noChangeShapeType="1"/>
          </p:cNvSpPr>
          <p:nvPr/>
        </p:nvSpPr>
        <p:spPr bwMode="auto">
          <a:xfrm>
            <a:off x="2569295" y="4957194"/>
            <a:ext cx="502376" cy="0"/>
          </a:xfrm>
          <a:prstGeom prst="line">
            <a:avLst/>
          </a:prstGeom>
          <a:noFill/>
          <a:ln w="9525">
            <a:solidFill>
              <a:schemeClr val="tx1"/>
            </a:solidFill>
            <a:prstDash val="dash"/>
            <a:round/>
            <a:headEnd/>
            <a:tailEnd/>
          </a:ln>
        </p:spPr>
        <p:txBody>
          <a:bodyPr wrap="none" anchor="ctr"/>
          <a:lstStyle/>
          <a:p>
            <a:endParaRPr lang="en-US" sz="1400">
              <a:solidFill>
                <a:srgbClr val="000000"/>
              </a:solidFill>
              <a:latin typeface="Arial"/>
            </a:endParaRPr>
          </a:p>
        </p:txBody>
      </p:sp>
      <p:sp>
        <p:nvSpPr>
          <p:cNvPr id="46" name="Text Box 92"/>
          <p:cNvSpPr txBox="1">
            <a:spLocks noChangeAspect="1" noChangeArrowheads="1"/>
          </p:cNvSpPr>
          <p:nvPr/>
        </p:nvSpPr>
        <p:spPr bwMode="auto">
          <a:xfrm>
            <a:off x="609643" y="6419193"/>
            <a:ext cx="825612" cy="215444"/>
          </a:xfrm>
          <a:prstGeom prst="rect">
            <a:avLst/>
          </a:prstGeom>
          <a:solidFill>
            <a:schemeClr val="bg1"/>
          </a:solidFill>
          <a:ln w="9525">
            <a:noFill/>
            <a:miter lim="800000"/>
            <a:headEnd/>
            <a:tailEnd/>
          </a:ln>
        </p:spPr>
        <p:txBody>
          <a:bodyPr wrap="none" lIns="45720" tIns="0" rIns="45720" bIns="0">
            <a:spAutoFit/>
          </a:bodyPr>
          <a:lstStyle/>
          <a:p>
            <a:r>
              <a:rPr lang="en-US" sz="1400" b="1" dirty="0">
                <a:solidFill>
                  <a:srgbClr val="000000"/>
                </a:solidFill>
                <a:latin typeface="Gill Sans MT"/>
              </a:rPr>
              <a:t>Bedrock</a:t>
            </a:r>
          </a:p>
        </p:txBody>
      </p:sp>
      <p:cxnSp>
        <p:nvCxnSpPr>
          <p:cNvPr id="47" name="Straight Connector 46"/>
          <p:cNvCxnSpPr/>
          <p:nvPr/>
        </p:nvCxnSpPr>
        <p:spPr bwMode="auto">
          <a:xfrm>
            <a:off x="1957304" y="4541381"/>
            <a:ext cx="363140" cy="0"/>
          </a:xfrm>
          <a:prstGeom prst="line">
            <a:avLst/>
          </a:prstGeom>
          <a:noFill/>
          <a:ln w="28575" cap="flat" cmpd="sng" algn="ctr">
            <a:solidFill>
              <a:srgbClr val="000099"/>
            </a:solidFill>
            <a:prstDash val="solid"/>
            <a:round/>
            <a:headEnd type="none" w="med" len="med"/>
            <a:tailEnd type="none" w="med" len="med"/>
          </a:ln>
          <a:effectLst/>
        </p:spPr>
      </p:cxnSp>
      <p:sp>
        <p:nvSpPr>
          <p:cNvPr id="100" name="Line 4609"/>
          <p:cNvSpPr>
            <a:spLocks noChangeAspect="1" noChangeShapeType="1"/>
          </p:cNvSpPr>
          <p:nvPr/>
        </p:nvSpPr>
        <p:spPr bwMode="auto">
          <a:xfrm>
            <a:off x="4114805" y="4581824"/>
            <a:ext cx="0" cy="279258"/>
          </a:xfrm>
          <a:prstGeom prst="line">
            <a:avLst/>
          </a:prstGeom>
          <a:noFill/>
          <a:ln w="28575">
            <a:solidFill>
              <a:srgbClr val="FFCC00"/>
            </a:solidFill>
            <a:round/>
            <a:headEnd/>
            <a:tailEnd type="triangle" w="med" len="med"/>
          </a:ln>
        </p:spPr>
        <p:txBody>
          <a:bodyPr wrap="none" anchor="ctr"/>
          <a:lstStyle/>
          <a:p>
            <a:endParaRPr lang="en-US" sz="1200">
              <a:solidFill>
                <a:srgbClr val="000000"/>
              </a:solidFill>
              <a:latin typeface="Arial"/>
            </a:endParaRPr>
          </a:p>
        </p:txBody>
      </p:sp>
    </p:spTree>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Rectangle 3"/>
          <p:cNvSpPr>
            <a:spLocks noGrp="1" noChangeArrowheads="1"/>
          </p:cNvSpPr>
          <p:nvPr>
            <p:ph type="body" idx="1"/>
          </p:nvPr>
        </p:nvSpPr>
        <p:spPr>
          <a:xfrm>
            <a:off x="4312877" y="1021048"/>
            <a:ext cx="4831123" cy="5334000"/>
          </a:xfrm>
          <a:solidFill>
            <a:schemeClr val="bg1"/>
          </a:solidFill>
        </p:spPr>
        <p:txBody>
          <a:bodyPr/>
          <a:lstStyle/>
          <a:p>
            <a:pPr marL="233363" lvl="1" indent="0">
              <a:lnSpc>
                <a:spcPct val="105000"/>
              </a:lnSpc>
              <a:buNone/>
            </a:pPr>
            <a:r>
              <a:rPr lang="en-GB" sz="1800" b="1" dirty="0" smtClean="0">
                <a:solidFill>
                  <a:srgbClr val="008000"/>
                </a:solidFill>
              </a:rPr>
              <a:t>P </a:t>
            </a:r>
            <a:r>
              <a:rPr lang="en-GB" sz="1800" b="1" dirty="0">
                <a:solidFill>
                  <a:srgbClr val="008000"/>
                </a:solidFill>
              </a:rPr>
              <a:t>= E</a:t>
            </a:r>
            <a:r>
              <a:rPr lang="en-GB" sz="1800" b="1" baseline="-25000" dirty="0">
                <a:solidFill>
                  <a:srgbClr val="008000"/>
                </a:solidFill>
              </a:rPr>
              <a:t>S</a:t>
            </a:r>
            <a:r>
              <a:rPr lang="en-GB" sz="1800" b="1" dirty="0">
                <a:solidFill>
                  <a:srgbClr val="008000"/>
                </a:solidFill>
              </a:rPr>
              <a:t> + E</a:t>
            </a:r>
            <a:r>
              <a:rPr lang="en-GB" sz="1800" b="1" baseline="-25000" dirty="0">
                <a:solidFill>
                  <a:srgbClr val="008000"/>
                </a:solidFill>
              </a:rPr>
              <a:t>T</a:t>
            </a:r>
            <a:r>
              <a:rPr lang="en-GB" sz="1800" b="1" dirty="0">
                <a:solidFill>
                  <a:srgbClr val="008000"/>
                </a:solidFill>
              </a:rPr>
              <a:t> + E</a:t>
            </a:r>
            <a:r>
              <a:rPr lang="en-GB" sz="1800" b="1" baseline="-25000" dirty="0">
                <a:solidFill>
                  <a:srgbClr val="008000"/>
                </a:solidFill>
              </a:rPr>
              <a:t>C</a:t>
            </a:r>
            <a:r>
              <a:rPr lang="en-GB" sz="1800" b="1" dirty="0">
                <a:solidFill>
                  <a:srgbClr val="008000"/>
                </a:solidFill>
              </a:rPr>
              <a:t> + </a:t>
            </a:r>
            <a:r>
              <a:rPr lang="en-GB" sz="1800" b="1" dirty="0" smtClean="0">
                <a:solidFill>
                  <a:srgbClr val="008000"/>
                </a:solidFill>
              </a:rPr>
              <a:t>R + </a:t>
            </a:r>
          </a:p>
          <a:p>
            <a:pPr marL="690563" lvl="1" indent="-457200">
              <a:lnSpc>
                <a:spcPct val="105000"/>
              </a:lnSpc>
              <a:buNone/>
            </a:pPr>
            <a:r>
              <a:rPr lang="en-GB" sz="1800" b="1" dirty="0">
                <a:solidFill>
                  <a:srgbClr val="008000"/>
                </a:solidFill>
              </a:rPr>
              <a:t> </a:t>
            </a:r>
            <a:r>
              <a:rPr lang="en-GB" sz="1800" b="1" dirty="0" smtClean="0">
                <a:solidFill>
                  <a:srgbClr val="008000"/>
                </a:solidFill>
              </a:rPr>
              <a:t>      (∆</a:t>
            </a:r>
            <a:r>
              <a:rPr lang="en-GB" sz="1800" b="1" dirty="0" err="1" smtClean="0">
                <a:solidFill>
                  <a:srgbClr val="008000"/>
                </a:solidFill>
              </a:rPr>
              <a:t>W</a:t>
            </a:r>
            <a:r>
              <a:rPr lang="en-GB" sz="1800" b="1" baseline="-25000" dirty="0" err="1" smtClean="0">
                <a:solidFill>
                  <a:srgbClr val="008000"/>
                </a:solidFill>
              </a:rPr>
              <a:t>soi</a:t>
            </a:r>
            <a:r>
              <a:rPr lang="en-GB" sz="1800" b="1" dirty="0" smtClean="0">
                <a:solidFill>
                  <a:srgbClr val="008000"/>
                </a:solidFill>
              </a:rPr>
              <a:t>+∆</a:t>
            </a:r>
            <a:r>
              <a:rPr lang="en-GB" sz="1800" b="1" dirty="0" err="1" smtClean="0">
                <a:solidFill>
                  <a:srgbClr val="008000"/>
                </a:solidFill>
              </a:rPr>
              <a:t>W</a:t>
            </a:r>
            <a:r>
              <a:rPr lang="en-GB" sz="1800" b="1" baseline="-25000" dirty="0" err="1" smtClean="0">
                <a:solidFill>
                  <a:srgbClr val="008000"/>
                </a:solidFill>
              </a:rPr>
              <a:t>snw</a:t>
            </a:r>
            <a:r>
              <a:rPr lang="en-GB" sz="1800" b="1" dirty="0">
                <a:solidFill>
                  <a:srgbClr val="008000"/>
                </a:solidFill>
              </a:rPr>
              <a:t> +∆</a:t>
            </a:r>
            <a:r>
              <a:rPr lang="en-GB" sz="1800" b="1" dirty="0" err="1" smtClean="0">
                <a:solidFill>
                  <a:srgbClr val="008000"/>
                </a:solidFill>
              </a:rPr>
              <a:t>W</a:t>
            </a:r>
            <a:r>
              <a:rPr lang="en-GB" sz="1800" b="1" baseline="-25000" dirty="0" err="1" smtClean="0">
                <a:solidFill>
                  <a:srgbClr val="008000"/>
                </a:solidFill>
              </a:rPr>
              <a:t>sfcw</a:t>
            </a:r>
            <a:r>
              <a:rPr lang="en-GB" sz="1800" b="1" baseline="-25000" dirty="0" smtClean="0">
                <a:solidFill>
                  <a:srgbClr val="008000"/>
                </a:solidFill>
              </a:rPr>
              <a:t> </a:t>
            </a:r>
            <a:r>
              <a:rPr lang="en-GB" sz="1800" b="1" dirty="0" smtClean="0">
                <a:solidFill>
                  <a:srgbClr val="008000"/>
                </a:solidFill>
              </a:rPr>
              <a:t>+∆</a:t>
            </a:r>
            <a:r>
              <a:rPr lang="en-GB" sz="1800" b="1" dirty="0" err="1" smtClean="0">
                <a:solidFill>
                  <a:srgbClr val="008000"/>
                </a:solidFill>
              </a:rPr>
              <a:t>W</a:t>
            </a:r>
            <a:r>
              <a:rPr lang="en-GB" sz="1800" b="1" baseline="-25000" dirty="0" err="1" smtClean="0">
                <a:solidFill>
                  <a:srgbClr val="008000"/>
                </a:solidFill>
              </a:rPr>
              <a:t>can</a:t>
            </a:r>
            <a:r>
              <a:rPr lang="en-GB" sz="1800" b="1" dirty="0" smtClean="0">
                <a:solidFill>
                  <a:srgbClr val="008000"/>
                </a:solidFill>
              </a:rPr>
              <a:t>) </a:t>
            </a:r>
            <a:r>
              <a:rPr lang="en-GB" sz="1800" b="1" dirty="0">
                <a:solidFill>
                  <a:srgbClr val="008000"/>
                </a:solidFill>
              </a:rPr>
              <a:t>/ ∆</a:t>
            </a:r>
            <a:r>
              <a:rPr lang="en-GB" sz="1800" b="1" dirty="0" smtClean="0">
                <a:solidFill>
                  <a:srgbClr val="008000"/>
                </a:solidFill>
              </a:rPr>
              <a:t>t</a:t>
            </a:r>
            <a:endParaRPr lang="en-US" sz="1800" dirty="0" smtClean="0"/>
          </a:p>
          <a:p>
            <a:pPr lvl="3" algn="ctr">
              <a:lnSpc>
                <a:spcPct val="105000"/>
              </a:lnSpc>
              <a:spcBef>
                <a:spcPts val="600"/>
              </a:spcBef>
            </a:pPr>
            <a:endParaRPr lang="en-GB" sz="1600" dirty="0" smtClean="0"/>
          </a:p>
          <a:p>
            <a:pPr marL="914400" lvl="3" indent="-457200">
              <a:lnSpc>
                <a:spcPct val="105000"/>
              </a:lnSpc>
              <a:spcBef>
                <a:spcPts val="600"/>
              </a:spcBef>
            </a:pPr>
            <a:r>
              <a:rPr lang="en-GB" sz="1600" dirty="0" smtClean="0">
                <a:solidFill>
                  <a:srgbClr val="0070C0"/>
                </a:solidFill>
              </a:rPr>
              <a:t>P  </a:t>
            </a:r>
            <a:r>
              <a:rPr lang="en-GB" sz="1600" dirty="0">
                <a:solidFill>
                  <a:srgbClr val="0070C0"/>
                </a:solidFill>
              </a:rPr>
              <a:t>is rainfall/snowfall, </a:t>
            </a:r>
            <a:endParaRPr lang="en-GB" sz="1600" dirty="0" smtClean="0">
              <a:solidFill>
                <a:srgbClr val="0070C0"/>
              </a:solidFill>
            </a:endParaRPr>
          </a:p>
          <a:p>
            <a:pPr marL="914400" lvl="3" indent="-457200">
              <a:lnSpc>
                <a:spcPct val="105000"/>
              </a:lnSpc>
              <a:spcBef>
                <a:spcPts val="600"/>
              </a:spcBef>
            </a:pPr>
            <a:r>
              <a:rPr lang="en-GB" sz="1600" dirty="0" smtClean="0">
                <a:solidFill>
                  <a:srgbClr val="0070C0"/>
                </a:solidFill>
              </a:rPr>
              <a:t>E</a:t>
            </a:r>
            <a:r>
              <a:rPr lang="en-GB" sz="1600" baseline="-25000" dirty="0" smtClean="0">
                <a:solidFill>
                  <a:srgbClr val="0070C0"/>
                </a:solidFill>
              </a:rPr>
              <a:t>S</a:t>
            </a:r>
            <a:r>
              <a:rPr lang="en-GB" sz="1600" dirty="0" smtClean="0">
                <a:solidFill>
                  <a:srgbClr val="0070C0"/>
                </a:solidFill>
              </a:rPr>
              <a:t> </a:t>
            </a:r>
            <a:r>
              <a:rPr lang="en-GB" sz="1600" dirty="0">
                <a:solidFill>
                  <a:srgbClr val="0070C0"/>
                </a:solidFill>
              </a:rPr>
              <a:t>is soil evaporation, </a:t>
            </a:r>
            <a:endParaRPr lang="en-GB" sz="1600" dirty="0" smtClean="0">
              <a:solidFill>
                <a:srgbClr val="0070C0"/>
              </a:solidFill>
            </a:endParaRPr>
          </a:p>
          <a:p>
            <a:pPr marL="914400" lvl="3" indent="-457200">
              <a:lnSpc>
                <a:spcPct val="105000"/>
              </a:lnSpc>
              <a:spcBef>
                <a:spcPts val="600"/>
              </a:spcBef>
            </a:pPr>
            <a:r>
              <a:rPr lang="en-GB" sz="1600" dirty="0" smtClean="0">
                <a:solidFill>
                  <a:srgbClr val="0070C0"/>
                </a:solidFill>
              </a:rPr>
              <a:t>E</a:t>
            </a:r>
            <a:r>
              <a:rPr lang="en-GB" sz="1600" baseline="-25000" dirty="0" smtClean="0">
                <a:solidFill>
                  <a:srgbClr val="0070C0"/>
                </a:solidFill>
              </a:rPr>
              <a:t>T</a:t>
            </a:r>
            <a:r>
              <a:rPr lang="en-GB" sz="1600" dirty="0" smtClean="0">
                <a:solidFill>
                  <a:srgbClr val="0070C0"/>
                </a:solidFill>
              </a:rPr>
              <a:t> </a:t>
            </a:r>
            <a:r>
              <a:rPr lang="en-GB" sz="1600" dirty="0">
                <a:solidFill>
                  <a:srgbClr val="0070C0"/>
                </a:solidFill>
              </a:rPr>
              <a:t>is transpiration, </a:t>
            </a:r>
            <a:endParaRPr lang="en-GB" sz="1600" dirty="0" smtClean="0">
              <a:solidFill>
                <a:srgbClr val="0070C0"/>
              </a:solidFill>
            </a:endParaRPr>
          </a:p>
          <a:p>
            <a:pPr marL="914400" lvl="3" indent="-457200">
              <a:lnSpc>
                <a:spcPct val="105000"/>
              </a:lnSpc>
              <a:spcBef>
                <a:spcPts val="600"/>
              </a:spcBef>
            </a:pPr>
            <a:r>
              <a:rPr lang="en-GB" sz="1600" dirty="0" smtClean="0">
                <a:solidFill>
                  <a:srgbClr val="0070C0"/>
                </a:solidFill>
              </a:rPr>
              <a:t>E</a:t>
            </a:r>
            <a:r>
              <a:rPr lang="en-GB" sz="1600" baseline="-25000" dirty="0" smtClean="0">
                <a:solidFill>
                  <a:srgbClr val="0070C0"/>
                </a:solidFill>
              </a:rPr>
              <a:t>C</a:t>
            </a:r>
            <a:r>
              <a:rPr lang="en-GB" sz="1600" dirty="0" smtClean="0">
                <a:solidFill>
                  <a:srgbClr val="0070C0"/>
                </a:solidFill>
              </a:rPr>
              <a:t> </a:t>
            </a:r>
            <a:r>
              <a:rPr lang="en-GB" sz="1600" dirty="0">
                <a:solidFill>
                  <a:srgbClr val="0070C0"/>
                </a:solidFill>
              </a:rPr>
              <a:t>is canopy evaporation, </a:t>
            </a:r>
            <a:endParaRPr lang="en-GB" sz="1600" dirty="0" smtClean="0">
              <a:solidFill>
                <a:srgbClr val="0070C0"/>
              </a:solidFill>
            </a:endParaRPr>
          </a:p>
          <a:p>
            <a:pPr marL="914400" lvl="3" indent="-457200">
              <a:lnSpc>
                <a:spcPct val="105000"/>
              </a:lnSpc>
              <a:spcBef>
                <a:spcPts val="600"/>
              </a:spcBef>
            </a:pPr>
            <a:r>
              <a:rPr lang="en-GB" sz="1600" dirty="0" smtClean="0">
                <a:solidFill>
                  <a:srgbClr val="0070C0"/>
                </a:solidFill>
              </a:rPr>
              <a:t>R is runoff (surf + sub-surface),</a:t>
            </a:r>
            <a:endParaRPr lang="en-GB" sz="1600" dirty="0">
              <a:solidFill>
                <a:srgbClr val="0070C0"/>
              </a:solidFill>
            </a:endParaRPr>
          </a:p>
          <a:p>
            <a:pPr marL="914400" lvl="3" indent="-457200">
              <a:lnSpc>
                <a:spcPct val="105000"/>
              </a:lnSpc>
              <a:spcBef>
                <a:spcPts val="600"/>
              </a:spcBef>
            </a:pPr>
            <a:r>
              <a:rPr lang="en-GB" sz="1600" dirty="0">
                <a:solidFill>
                  <a:srgbClr val="0070C0"/>
                </a:solidFill>
              </a:rPr>
              <a:t>∆</a:t>
            </a:r>
            <a:r>
              <a:rPr lang="en-GB" sz="1600" dirty="0" err="1">
                <a:solidFill>
                  <a:srgbClr val="0070C0"/>
                </a:solidFill>
              </a:rPr>
              <a:t>W</a:t>
            </a:r>
            <a:r>
              <a:rPr lang="en-GB" sz="1600" baseline="-25000" dirty="0" err="1">
                <a:solidFill>
                  <a:srgbClr val="0070C0"/>
                </a:solidFill>
              </a:rPr>
              <a:t>soi</a:t>
            </a:r>
            <a:r>
              <a:rPr lang="en-GB" sz="1600" dirty="0">
                <a:solidFill>
                  <a:srgbClr val="0070C0"/>
                </a:solidFill>
              </a:rPr>
              <a:t> / ∆t, ∆</a:t>
            </a:r>
            <a:r>
              <a:rPr lang="en-GB" sz="1600" dirty="0" err="1" smtClean="0">
                <a:solidFill>
                  <a:srgbClr val="0070C0"/>
                </a:solidFill>
              </a:rPr>
              <a:t>W</a:t>
            </a:r>
            <a:r>
              <a:rPr lang="en-GB" sz="1600" baseline="-25000" dirty="0" err="1" smtClean="0">
                <a:solidFill>
                  <a:srgbClr val="0070C0"/>
                </a:solidFill>
              </a:rPr>
              <a:t>snw</a:t>
            </a:r>
            <a:r>
              <a:rPr lang="en-GB" sz="1600" dirty="0" smtClean="0">
                <a:solidFill>
                  <a:srgbClr val="0070C0"/>
                </a:solidFill>
              </a:rPr>
              <a:t> </a:t>
            </a:r>
            <a:r>
              <a:rPr lang="en-GB" sz="1600" dirty="0">
                <a:solidFill>
                  <a:srgbClr val="0070C0"/>
                </a:solidFill>
              </a:rPr>
              <a:t>/ ∆t, ∆</a:t>
            </a:r>
            <a:r>
              <a:rPr lang="en-GB" sz="1600" dirty="0" err="1">
                <a:solidFill>
                  <a:srgbClr val="0070C0"/>
                </a:solidFill>
              </a:rPr>
              <a:t>W</a:t>
            </a:r>
            <a:r>
              <a:rPr lang="en-GB" sz="1600" baseline="-25000" dirty="0" err="1">
                <a:solidFill>
                  <a:srgbClr val="0070C0"/>
                </a:solidFill>
              </a:rPr>
              <a:t>sfcw</a:t>
            </a:r>
            <a:r>
              <a:rPr lang="en-GB" sz="1600" dirty="0">
                <a:solidFill>
                  <a:srgbClr val="0070C0"/>
                </a:solidFill>
              </a:rPr>
              <a:t> / ∆</a:t>
            </a:r>
            <a:r>
              <a:rPr lang="en-GB" sz="1600" dirty="0" smtClean="0">
                <a:solidFill>
                  <a:srgbClr val="0070C0"/>
                </a:solidFill>
              </a:rPr>
              <a:t>t, ∆</a:t>
            </a:r>
            <a:r>
              <a:rPr lang="en-GB" sz="1600" dirty="0" err="1">
                <a:solidFill>
                  <a:srgbClr val="0070C0"/>
                </a:solidFill>
              </a:rPr>
              <a:t>W</a:t>
            </a:r>
            <a:r>
              <a:rPr lang="en-GB" sz="1600" baseline="-25000" dirty="0" err="1">
                <a:solidFill>
                  <a:srgbClr val="0070C0"/>
                </a:solidFill>
              </a:rPr>
              <a:t>can</a:t>
            </a:r>
            <a:r>
              <a:rPr lang="en-GB" sz="1600" dirty="0">
                <a:solidFill>
                  <a:srgbClr val="0070C0"/>
                </a:solidFill>
              </a:rPr>
              <a:t> / ∆</a:t>
            </a:r>
            <a:r>
              <a:rPr lang="en-GB" sz="1600" dirty="0" smtClean="0">
                <a:solidFill>
                  <a:srgbClr val="0070C0"/>
                </a:solidFill>
              </a:rPr>
              <a:t>t</a:t>
            </a:r>
            <a:r>
              <a:rPr lang="en-GB" sz="1600" dirty="0">
                <a:solidFill>
                  <a:srgbClr val="0070C0"/>
                </a:solidFill>
              </a:rPr>
              <a:t>, </a:t>
            </a:r>
            <a:r>
              <a:rPr lang="en-GB" sz="1600" dirty="0" smtClean="0">
                <a:solidFill>
                  <a:srgbClr val="0070C0"/>
                </a:solidFill>
              </a:rPr>
              <a:t>are </a:t>
            </a:r>
            <a:r>
              <a:rPr lang="en-GB" sz="1600" dirty="0">
                <a:solidFill>
                  <a:srgbClr val="0070C0"/>
                </a:solidFill>
              </a:rPr>
              <a:t>the changes in soil moisture, </a:t>
            </a:r>
            <a:r>
              <a:rPr lang="en-GB" sz="1600" dirty="0" smtClean="0">
                <a:solidFill>
                  <a:srgbClr val="0070C0"/>
                </a:solidFill>
              </a:rPr>
              <a:t>surface water, snow</a:t>
            </a:r>
            <a:r>
              <a:rPr lang="en-GB" sz="1600" dirty="0">
                <a:solidFill>
                  <a:srgbClr val="0070C0"/>
                </a:solidFill>
              </a:rPr>
              <a:t>, </a:t>
            </a:r>
            <a:r>
              <a:rPr lang="en-GB" sz="1600" dirty="0" smtClean="0">
                <a:solidFill>
                  <a:srgbClr val="0070C0"/>
                </a:solidFill>
              </a:rPr>
              <a:t>and canopy water over </a:t>
            </a:r>
            <a:r>
              <a:rPr lang="en-GB" sz="1600" dirty="0">
                <a:solidFill>
                  <a:srgbClr val="0070C0"/>
                </a:solidFill>
              </a:rPr>
              <a:t>a timestep</a:t>
            </a:r>
          </a:p>
          <a:p>
            <a:pPr algn="ctr">
              <a:lnSpc>
                <a:spcPct val="105000"/>
              </a:lnSpc>
            </a:pPr>
            <a:endParaRPr lang="en-US" sz="1400" dirty="0"/>
          </a:p>
        </p:txBody>
      </p:sp>
      <p:sp>
        <p:nvSpPr>
          <p:cNvPr id="185346" name="Rectangle 2"/>
          <p:cNvSpPr>
            <a:spLocks noGrp="1" noChangeArrowheads="1"/>
          </p:cNvSpPr>
          <p:nvPr>
            <p:ph type="title"/>
          </p:nvPr>
        </p:nvSpPr>
        <p:spPr/>
        <p:txBody>
          <a:bodyPr/>
          <a:lstStyle/>
          <a:p>
            <a:pPr marL="0" indent="0">
              <a:lnSpc>
                <a:spcPct val="105000"/>
              </a:lnSpc>
            </a:pPr>
            <a:r>
              <a:rPr lang="is-IS" dirty="0" smtClean="0">
                <a:solidFill>
                  <a:schemeClr val="tx1"/>
                </a:solidFill>
              </a:rPr>
              <a:t>… and the </a:t>
            </a:r>
            <a:r>
              <a:rPr lang="en-US" dirty="0" smtClean="0">
                <a:solidFill>
                  <a:schemeClr val="tx1"/>
                </a:solidFill>
              </a:rPr>
              <a:t>Surface </a:t>
            </a:r>
            <a:r>
              <a:rPr lang="en-US" dirty="0">
                <a:solidFill>
                  <a:schemeClr val="tx1"/>
                </a:solidFill>
              </a:rPr>
              <a:t>W</a:t>
            </a:r>
            <a:r>
              <a:rPr lang="en-US" dirty="0" smtClean="0">
                <a:solidFill>
                  <a:schemeClr val="tx1"/>
                </a:solidFill>
              </a:rPr>
              <a:t>ater </a:t>
            </a:r>
            <a:r>
              <a:rPr lang="en-US" dirty="0">
                <a:solidFill>
                  <a:schemeClr val="tx1"/>
                </a:solidFill>
              </a:rPr>
              <a:t>B</a:t>
            </a:r>
            <a:r>
              <a:rPr lang="en-US" dirty="0" smtClean="0">
                <a:solidFill>
                  <a:schemeClr val="tx1"/>
                </a:solidFill>
              </a:rPr>
              <a:t>alance</a:t>
            </a:r>
            <a:endParaRPr lang="en-US" dirty="0">
              <a:solidFill>
                <a:schemeClr val="tx1"/>
              </a:solidFill>
            </a:endParaRPr>
          </a:p>
        </p:txBody>
      </p:sp>
      <p:pic>
        <p:nvPicPr>
          <p:cNvPr id="501763" name="Picture 3"/>
          <p:cNvPicPr>
            <a:picLocks noChangeAspect="1" noChangeArrowheads="1"/>
          </p:cNvPicPr>
          <p:nvPr/>
        </p:nvPicPr>
        <p:blipFill rotWithShape="1">
          <a:blip r:embed="rId3">
            <a:extLst>
              <a:ext uri="{28A0092B-C50C-407E-A947-70E740481C1C}">
                <a14:useLocalDpi xmlns:a14="http://schemas.microsoft.com/office/drawing/2010/main"/>
              </a:ext>
            </a:extLst>
          </a:blip>
          <a:srcRect r="3884"/>
          <a:stretch/>
        </p:blipFill>
        <p:spPr bwMode="auto">
          <a:xfrm>
            <a:off x="91489" y="869393"/>
            <a:ext cx="4570158" cy="5851411"/>
          </a:xfrm>
          <a:prstGeom prst="rect">
            <a:avLst/>
          </a:prstGeom>
          <a:solidFill>
            <a:schemeClr val="bg1"/>
          </a:solidFill>
          <a:ln>
            <a:noFill/>
          </a:ln>
          <a:effectLst/>
        </p:spPr>
      </p:pic>
      <p:cxnSp>
        <p:nvCxnSpPr>
          <p:cNvPr id="9" name="Straight Connector 8"/>
          <p:cNvCxnSpPr/>
          <p:nvPr/>
        </p:nvCxnSpPr>
        <p:spPr bwMode="auto">
          <a:xfrm>
            <a:off x="1944649" y="4434829"/>
            <a:ext cx="363140" cy="0"/>
          </a:xfrm>
          <a:prstGeom prst="line">
            <a:avLst/>
          </a:prstGeom>
          <a:noFill/>
          <a:ln w="28575" cap="flat" cmpd="sng" algn="ctr">
            <a:solidFill>
              <a:srgbClr val="000099"/>
            </a:solidFill>
            <a:prstDash val="solid"/>
            <a:round/>
            <a:headEnd type="none" w="med" len="med"/>
            <a:tailEnd type="none" w="med" len="med"/>
          </a:ln>
          <a:effectLst/>
        </p:spPr>
      </p:cxnSp>
    </p:spTree>
    <p:extLst>
      <p:ext uri="{BB962C8B-B14F-4D97-AF65-F5344CB8AC3E}">
        <p14:creationId xmlns:p14="http://schemas.microsoft.com/office/powerpoint/2010/main" val="26514905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sz="2000" dirty="0" smtClean="0">
                <a:solidFill>
                  <a:srgbClr val="000000"/>
                </a:solidFill>
              </a:rPr>
              <a:t>Land water and energy cycles intricately linked</a:t>
            </a:r>
            <a:endParaRPr lang="en-US" sz="2000" dirty="0" smtClean="0">
              <a:solidFill>
                <a:srgbClr val="000000"/>
              </a:solidFill>
            </a:endParaRPr>
          </a:p>
        </p:txBody>
      </p:sp>
      <p:sp>
        <p:nvSpPr>
          <p:cNvPr id="22531" name="Rectangle 3"/>
          <p:cNvSpPr>
            <a:spLocks noGrp="1" noChangeArrowheads="1"/>
          </p:cNvSpPr>
          <p:nvPr>
            <p:ph type="body" idx="1"/>
          </p:nvPr>
        </p:nvSpPr>
        <p:spPr>
          <a:xfrm>
            <a:off x="533400" y="1143000"/>
            <a:ext cx="8382000" cy="4800600"/>
          </a:xfrm>
          <a:solidFill>
            <a:schemeClr val="bg1"/>
          </a:solidFill>
        </p:spPr>
        <p:txBody>
          <a:bodyPr/>
          <a:lstStyle/>
          <a:p>
            <a:pPr eaLnBrk="1" hangingPunct="1">
              <a:buFontTx/>
              <a:buNone/>
            </a:pPr>
            <a:r>
              <a:rPr lang="en-US" i="1" dirty="0" smtClean="0">
                <a:solidFill>
                  <a:srgbClr val="4D4D4D"/>
                </a:solidFill>
              </a:rPr>
              <a:t>“The ability of a land-surface scheme to model </a:t>
            </a:r>
            <a:r>
              <a:rPr lang="en-US" i="1" dirty="0" smtClean="0">
                <a:solidFill>
                  <a:srgbClr val="4D4D4D"/>
                </a:solidFill>
              </a:rPr>
              <a:t>evaporation </a:t>
            </a:r>
            <a:r>
              <a:rPr lang="en-US" i="1" dirty="0" smtClean="0">
                <a:solidFill>
                  <a:srgbClr val="4D4D4D"/>
                </a:solidFill>
              </a:rPr>
              <a:t>correctly depends crucially on its ability to model runoff correctly.  The two fluxes are intricately </a:t>
            </a:r>
            <a:r>
              <a:rPr lang="en-US" i="1" dirty="0" smtClean="0">
                <a:solidFill>
                  <a:srgbClr val="4D4D4D"/>
                </a:solidFill>
              </a:rPr>
              <a:t>related through soil moisture.</a:t>
            </a:r>
            <a:r>
              <a:rPr lang="en-US" i="1" dirty="0" smtClean="0">
                <a:solidFill>
                  <a:srgbClr val="4D4D4D"/>
                </a:solidFill>
              </a:rPr>
              <a:t>”  </a:t>
            </a:r>
          </a:p>
          <a:p>
            <a:pPr eaLnBrk="1" hangingPunct="1">
              <a:buFontTx/>
              <a:buNone/>
            </a:pPr>
            <a:r>
              <a:rPr lang="en-US" i="1" dirty="0" smtClean="0">
                <a:solidFill>
                  <a:srgbClr val="4D4D4D"/>
                </a:solidFill>
              </a:rPr>
              <a:t>(</a:t>
            </a:r>
            <a:r>
              <a:rPr lang="en-US" i="1" dirty="0" err="1" smtClean="0">
                <a:solidFill>
                  <a:srgbClr val="4D4D4D"/>
                </a:solidFill>
              </a:rPr>
              <a:t>Koster</a:t>
            </a:r>
            <a:r>
              <a:rPr lang="en-US" i="1" dirty="0" smtClean="0">
                <a:solidFill>
                  <a:srgbClr val="4D4D4D"/>
                </a:solidFill>
              </a:rPr>
              <a:t> and </a:t>
            </a:r>
            <a:r>
              <a:rPr lang="en-US" i="1" dirty="0" err="1" smtClean="0">
                <a:solidFill>
                  <a:srgbClr val="4D4D4D"/>
                </a:solidFill>
              </a:rPr>
              <a:t>Milly</a:t>
            </a:r>
            <a:r>
              <a:rPr lang="en-US" i="1" dirty="0" smtClean="0">
                <a:solidFill>
                  <a:srgbClr val="4D4D4D"/>
                </a:solidFill>
              </a:rPr>
              <a:t>, 1997).</a:t>
            </a:r>
            <a:endParaRPr lang="en-US" dirty="0" smtClean="0">
              <a:solidFill>
                <a:srgbClr val="4D4D4D"/>
              </a:solidFill>
            </a:endParaRPr>
          </a:p>
        </p:txBody>
      </p:sp>
      <p:sp>
        <p:nvSpPr>
          <p:cNvPr id="22532" name="Line 5"/>
          <p:cNvSpPr>
            <a:spLocks noChangeShapeType="1"/>
          </p:cNvSpPr>
          <p:nvPr/>
        </p:nvSpPr>
        <p:spPr bwMode="auto">
          <a:xfrm>
            <a:off x="4648202" y="2895601"/>
            <a:ext cx="9525" cy="2405063"/>
          </a:xfrm>
          <a:prstGeom prst="line">
            <a:avLst/>
          </a:prstGeom>
          <a:noFill/>
          <a:ln w="28575">
            <a:solidFill>
              <a:schemeClr val="tx1"/>
            </a:solidFill>
            <a:round/>
            <a:headEnd/>
            <a:tailEnd/>
          </a:ln>
        </p:spPr>
        <p:txBody>
          <a:bodyPr/>
          <a:lstStyle/>
          <a:p>
            <a:pPr>
              <a:lnSpc>
                <a:spcPct val="120000"/>
              </a:lnSpc>
            </a:pPr>
            <a:endParaRPr lang="en-US" sz="2000" dirty="0">
              <a:solidFill>
                <a:srgbClr val="000000"/>
              </a:solidFill>
              <a:latin typeface="Gill Sans MT"/>
            </a:endParaRPr>
          </a:p>
        </p:txBody>
      </p:sp>
      <p:sp>
        <p:nvSpPr>
          <p:cNvPr id="22533" name="Line 6"/>
          <p:cNvSpPr>
            <a:spLocks noChangeShapeType="1"/>
          </p:cNvSpPr>
          <p:nvPr/>
        </p:nvSpPr>
        <p:spPr bwMode="auto">
          <a:xfrm flipH="1">
            <a:off x="4657727" y="5300663"/>
            <a:ext cx="3343275" cy="0"/>
          </a:xfrm>
          <a:prstGeom prst="line">
            <a:avLst/>
          </a:prstGeom>
          <a:noFill/>
          <a:ln w="28575">
            <a:solidFill>
              <a:schemeClr val="tx1"/>
            </a:solidFill>
            <a:round/>
            <a:headEnd/>
            <a:tailEnd/>
          </a:ln>
        </p:spPr>
        <p:txBody>
          <a:bodyPr/>
          <a:lstStyle/>
          <a:p>
            <a:pPr>
              <a:lnSpc>
                <a:spcPct val="120000"/>
              </a:lnSpc>
            </a:pPr>
            <a:endParaRPr lang="en-US" sz="2000" dirty="0">
              <a:solidFill>
                <a:srgbClr val="000000"/>
              </a:solidFill>
              <a:latin typeface="Gill Sans MT"/>
            </a:endParaRPr>
          </a:p>
        </p:txBody>
      </p:sp>
      <p:sp>
        <p:nvSpPr>
          <p:cNvPr id="22534" name="Text Box 7"/>
          <p:cNvSpPr txBox="1">
            <a:spLocks noChangeArrowheads="1"/>
          </p:cNvSpPr>
          <p:nvPr/>
        </p:nvSpPr>
        <p:spPr bwMode="auto">
          <a:xfrm>
            <a:off x="4791077" y="5330825"/>
            <a:ext cx="1463416" cy="400101"/>
          </a:xfrm>
          <a:prstGeom prst="rect">
            <a:avLst/>
          </a:prstGeom>
          <a:noFill/>
          <a:ln w="9525">
            <a:noFill/>
            <a:miter lim="800000"/>
            <a:headEnd/>
            <a:tailEnd/>
          </a:ln>
        </p:spPr>
        <p:txBody>
          <a:bodyPr wrap="none" lIns="91430" tIns="45716" rIns="91430" bIns="45716">
            <a:spAutoFit/>
          </a:bodyPr>
          <a:lstStyle/>
          <a:p>
            <a:r>
              <a:rPr lang="en-US" sz="2000" dirty="0">
                <a:solidFill>
                  <a:srgbClr val="000000"/>
                </a:solidFill>
                <a:latin typeface="Gill Sans MT"/>
              </a:rPr>
              <a:t>Soil wetness</a:t>
            </a:r>
          </a:p>
        </p:txBody>
      </p:sp>
      <p:sp>
        <p:nvSpPr>
          <p:cNvPr id="22535" name="Text Box 8"/>
          <p:cNvSpPr txBox="1">
            <a:spLocks noChangeArrowheads="1"/>
          </p:cNvSpPr>
          <p:nvPr/>
        </p:nvSpPr>
        <p:spPr bwMode="auto">
          <a:xfrm rot="-5400000">
            <a:off x="3203023" y="3883587"/>
            <a:ext cx="2223665" cy="400101"/>
          </a:xfrm>
          <a:prstGeom prst="rect">
            <a:avLst/>
          </a:prstGeom>
          <a:noFill/>
          <a:ln w="9525">
            <a:noFill/>
            <a:miter lim="800000"/>
            <a:headEnd/>
            <a:tailEnd/>
          </a:ln>
        </p:spPr>
        <p:txBody>
          <a:bodyPr wrap="none" lIns="91430" tIns="45716" rIns="91430" bIns="45716">
            <a:spAutoFit/>
          </a:bodyPr>
          <a:lstStyle/>
          <a:p>
            <a:r>
              <a:rPr lang="en-US" sz="2000" dirty="0" smtClean="0">
                <a:solidFill>
                  <a:srgbClr val="3333CC"/>
                </a:solidFill>
                <a:latin typeface="Gill Sans MT"/>
              </a:rPr>
              <a:t>Evaporation</a:t>
            </a:r>
            <a:r>
              <a:rPr lang="en-US" sz="2000" dirty="0" smtClean="0">
                <a:solidFill>
                  <a:srgbClr val="000000"/>
                </a:solidFill>
                <a:latin typeface="Gill Sans MT"/>
              </a:rPr>
              <a:t>, </a:t>
            </a:r>
            <a:r>
              <a:rPr lang="en-US" sz="2000" dirty="0">
                <a:solidFill>
                  <a:srgbClr val="008000"/>
                </a:solidFill>
                <a:latin typeface="Gill Sans MT"/>
              </a:rPr>
              <a:t>Runoff</a:t>
            </a:r>
          </a:p>
        </p:txBody>
      </p:sp>
      <p:sp>
        <p:nvSpPr>
          <p:cNvPr id="22536" name="Freeform 9"/>
          <p:cNvSpPr>
            <a:spLocks/>
          </p:cNvSpPr>
          <p:nvPr/>
        </p:nvSpPr>
        <p:spPr bwMode="auto">
          <a:xfrm rot="-326873">
            <a:off x="4949827" y="3662364"/>
            <a:ext cx="2746375" cy="1539875"/>
          </a:xfrm>
          <a:custGeom>
            <a:avLst/>
            <a:gdLst>
              <a:gd name="T0" fmla="*/ 0 w 1392"/>
              <a:gd name="T1" fmla="*/ 592 h 592"/>
              <a:gd name="T2" fmla="*/ 192 w 1392"/>
              <a:gd name="T3" fmla="*/ 352 h 592"/>
              <a:gd name="T4" fmla="*/ 576 w 1392"/>
              <a:gd name="T5" fmla="*/ 112 h 592"/>
              <a:gd name="T6" fmla="*/ 1008 w 1392"/>
              <a:gd name="T7" fmla="*/ 16 h 592"/>
              <a:gd name="T8" fmla="*/ 1392 w 1392"/>
              <a:gd name="T9" fmla="*/ 16 h 592"/>
              <a:gd name="T10" fmla="*/ 0 60000 65536"/>
              <a:gd name="T11" fmla="*/ 0 60000 65536"/>
              <a:gd name="T12" fmla="*/ 0 60000 65536"/>
              <a:gd name="T13" fmla="*/ 0 60000 65536"/>
              <a:gd name="T14" fmla="*/ 0 60000 65536"/>
              <a:gd name="T15" fmla="*/ 0 w 1392"/>
              <a:gd name="T16" fmla="*/ 0 h 592"/>
              <a:gd name="T17" fmla="*/ 1392 w 1392"/>
              <a:gd name="T18" fmla="*/ 592 h 592"/>
            </a:gdLst>
            <a:ahLst/>
            <a:cxnLst>
              <a:cxn ang="T10">
                <a:pos x="T0" y="T1"/>
              </a:cxn>
              <a:cxn ang="T11">
                <a:pos x="T2" y="T3"/>
              </a:cxn>
              <a:cxn ang="T12">
                <a:pos x="T4" y="T5"/>
              </a:cxn>
              <a:cxn ang="T13">
                <a:pos x="T6" y="T7"/>
              </a:cxn>
              <a:cxn ang="T14">
                <a:pos x="T8" y="T9"/>
              </a:cxn>
            </a:cxnLst>
            <a:rect l="T15" t="T16" r="T17" b="T18"/>
            <a:pathLst>
              <a:path w="1392" h="592">
                <a:moveTo>
                  <a:pt x="0" y="592"/>
                </a:moveTo>
                <a:cubicBezTo>
                  <a:pt x="48" y="512"/>
                  <a:pt x="96" y="432"/>
                  <a:pt x="192" y="352"/>
                </a:cubicBezTo>
                <a:cubicBezTo>
                  <a:pt x="288" y="272"/>
                  <a:pt x="440" y="168"/>
                  <a:pt x="576" y="112"/>
                </a:cubicBezTo>
                <a:cubicBezTo>
                  <a:pt x="712" y="56"/>
                  <a:pt x="872" y="32"/>
                  <a:pt x="1008" y="16"/>
                </a:cubicBezTo>
                <a:cubicBezTo>
                  <a:pt x="1144" y="0"/>
                  <a:pt x="1268" y="8"/>
                  <a:pt x="1392" y="16"/>
                </a:cubicBezTo>
              </a:path>
            </a:pathLst>
          </a:custGeom>
          <a:noFill/>
          <a:ln w="57150" cmpd="sng">
            <a:solidFill>
              <a:schemeClr val="accent2"/>
            </a:solidFill>
            <a:round/>
            <a:headEnd/>
            <a:tailEnd/>
          </a:ln>
        </p:spPr>
        <p:txBody>
          <a:bodyPr/>
          <a:lstStyle/>
          <a:p>
            <a:pPr>
              <a:lnSpc>
                <a:spcPct val="120000"/>
              </a:lnSpc>
            </a:pPr>
            <a:endParaRPr lang="en-US" sz="2000" dirty="0">
              <a:solidFill>
                <a:srgbClr val="000000"/>
              </a:solidFill>
              <a:latin typeface="Gill Sans MT"/>
            </a:endParaRPr>
          </a:p>
        </p:txBody>
      </p:sp>
      <p:sp>
        <p:nvSpPr>
          <p:cNvPr id="22537" name="Freeform 10"/>
          <p:cNvSpPr>
            <a:spLocks/>
          </p:cNvSpPr>
          <p:nvPr/>
        </p:nvSpPr>
        <p:spPr bwMode="auto">
          <a:xfrm>
            <a:off x="4673600" y="3048001"/>
            <a:ext cx="3251200" cy="1889125"/>
          </a:xfrm>
          <a:custGeom>
            <a:avLst/>
            <a:gdLst>
              <a:gd name="T0" fmla="*/ 0 w 1440"/>
              <a:gd name="T1" fmla="*/ 672 h 832"/>
              <a:gd name="T2" fmla="*/ 144 w 1440"/>
              <a:gd name="T3" fmla="*/ 768 h 832"/>
              <a:gd name="T4" fmla="*/ 288 w 1440"/>
              <a:gd name="T5" fmla="*/ 816 h 832"/>
              <a:gd name="T6" fmla="*/ 432 w 1440"/>
              <a:gd name="T7" fmla="*/ 816 h 832"/>
              <a:gd name="T8" fmla="*/ 672 w 1440"/>
              <a:gd name="T9" fmla="*/ 720 h 832"/>
              <a:gd name="T10" fmla="*/ 960 w 1440"/>
              <a:gd name="T11" fmla="*/ 528 h 832"/>
              <a:gd name="T12" fmla="*/ 1200 w 1440"/>
              <a:gd name="T13" fmla="*/ 336 h 832"/>
              <a:gd name="T14" fmla="*/ 1440 w 1440"/>
              <a:gd name="T15" fmla="*/ 0 h 832"/>
              <a:gd name="T16" fmla="*/ 0 60000 65536"/>
              <a:gd name="T17" fmla="*/ 0 60000 65536"/>
              <a:gd name="T18" fmla="*/ 0 60000 65536"/>
              <a:gd name="T19" fmla="*/ 0 60000 65536"/>
              <a:gd name="T20" fmla="*/ 0 60000 65536"/>
              <a:gd name="T21" fmla="*/ 0 60000 65536"/>
              <a:gd name="T22" fmla="*/ 0 60000 65536"/>
              <a:gd name="T23" fmla="*/ 0 60000 65536"/>
              <a:gd name="T24" fmla="*/ 0 w 1440"/>
              <a:gd name="T25" fmla="*/ 0 h 832"/>
              <a:gd name="T26" fmla="*/ 1440 w 1440"/>
              <a:gd name="T27" fmla="*/ 832 h 8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0" h="832">
                <a:moveTo>
                  <a:pt x="0" y="672"/>
                </a:moveTo>
                <a:cubicBezTo>
                  <a:pt x="48" y="708"/>
                  <a:pt x="96" y="744"/>
                  <a:pt x="144" y="768"/>
                </a:cubicBezTo>
                <a:cubicBezTo>
                  <a:pt x="192" y="792"/>
                  <a:pt x="240" y="808"/>
                  <a:pt x="288" y="816"/>
                </a:cubicBezTo>
                <a:cubicBezTo>
                  <a:pt x="336" y="824"/>
                  <a:pt x="368" y="832"/>
                  <a:pt x="432" y="816"/>
                </a:cubicBezTo>
                <a:cubicBezTo>
                  <a:pt x="496" y="800"/>
                  <a:pt x="584" y="768"/>
                  <a:pt x="672" y="720"/>
                </a:cubicBezTo>
                <a:cubicBezTo>
                  <a:pt x="760" y="672"/>
                  <a:pt x="872" y="592"/>
                  <a:pt x="960" y="528"/>
                </a:cubicBezTo>
                <a:cubicBezTo>
                  <a:pt x="1048" y="464"/>
                  <a:pt x="1120" y="424"/>
                  <a:pt x="1200" y="336"/>
                </a:cubicBezTo>
                <a:cubicBezTo>
                  <a:pt x="1280" y="248"/>
                  <a:pt x="1400" y="56"/>
                  <a:pt x="1440" y="0"/>
                </a:cubicBezTo>
              </a:path>
            </a:pathLst>
          </a:custGeom>
          <a:noFill/>
          <a:ln w="57150" cmpd="sng">
            <a:solidFill>
              <a:srgbClr val="008000"/>
            </a:solidFill>
            <a:round/>
            <a:headEnd/>
            <a:tailEnd/>
          </a:ln>
        </p:spPr>
        <p:txBody>
          <a:bodyPr/>
          <a:lstStyle/>
          <a:p>
            <a:pPr>
              <a:lnSpc>
                <a:spcPct val="120000"/>
              </a:lnSpc>
            </a:pPr>
            <a:endParaRPr lang="en-US" sz="2000" dirty="0">
              <a:solidFill>
                <a:srgbClr val="000000"/>
              </a:solidFill>
              <a:latin typeface="Gill Sans MT"/>
            </a:endParaRPr>
          </a:p>
        </p:txBody>
      </p:sp>
      <p:sp>
        <p:nvSpPr>
          <p:cNvPr id="22538" name="Line 12"/>
          <p:cNvSpPr>
            <a:spLocks noChangeShapeType="1"/>
          </p:cNvSpPr>
          <p:nvPr/>
        </p:nvSpPr>
        <p:spPr bwMode="auto">
          <a:xfrm>
            <a:off x="6477000" y="5562600"/>
            <a:ext cx="838200" cy="0"/>
          </a:xfrm>
          <a:prstGeom prst="line">
            <a:avLst/>
          </a:prstGeom>
          <a:noFill/>
          <a:ln w="38100">
            <a:solidFill>
              <a:schemeClr val="tx1"/>
            </a:solidFill>
            <a:round/>
            <a:headEnd/>
            <a:tailEnd type="triangle" w="med" len="med"/>
          </a:ln>
        </p:spPr>
        <p:txBody>
          <a:bodyPr/>
          <a:lstStyle/>
          <a:p>
            <a:pPr>
              <a:lnSpc>
                <a:spcPct val="120000"/>
              </a:lnSpc>
            </a:pPr>
            <a:endParaRPr lang="en-US" sz="2000" dirty="0">
              <a:solidFill>
                <a:srgbClr val="000000"/>
              </a:solidFill>
              <a:latin typeface="Gill Sans MT"/>
            </a:endParaRPr>
          </a:p>
        </p:txBody>
      </p:sp>
      <p:sp>
        <p:nvSpPr>
          <p:cNvPr id="22539" name="Text Box 13"/>
          <p:cNvSpPr txBox="1">
            <a:spLocks noChangeArrowheads="1"/>
          </p:cNvSpPr>
          <p:nvPr/>
        </p:nvSpPr>
        <p:spPr bwMode="auto">
          <a:xfrm>
            <a:off x="593727" y="3200400"/>
            <a:ext cx="3140075" cy="1200329"/>
          </a:xfrm>
          <a:prstGeom prst="rect">
            <a:avLst/>
          </a:prstGeom>
          <a:solidFill>
            <a:schemeClr val="hlink"/>
          </a:solidFill>
          <a:ln w="9525" algn="ctr">
            <a:solidFill>
              <a:schemeClr val="tx1"/>
            </a:solidFill>
            <a:miter lim="800000"/>
            <a:headEnd/>
            <a:tailEnd/>
          </a:ln>
        </p:spPr>
        <p:txBody>
          <a:bodyPr>
            <a:spAutoFit/>
          </a:bodyPr>
          <a:lstStyle/>
          <a:p>
            <a:pPr>
              <a:lnSpc>
                <a:spcPct val="120000"/>
              </a:lnSpc>
            </a:pPr>
            <a:r>
              <a:rPr lang="en-US" sz="2000" dirty="0">
                <a:solidFill>
                  <a:srgbClr val="000000"/>
                </a:solidFill>
                <a:latin typeface="Gill Sans MT"/>
              </a:rPr>
              <a:t>Runoff and evaporation vary non-linearly with soil moisture</a:t>
            </a:r>
          </a:p>
        </p:txBody>
      </p:sp>
      <p:sp>
        <p:nvSpPr>
          <p:cNvPr id="22540" name="Line 14"/>
          <p:cNvSpPr>
            <a:spLocks noChangeShapeType="1"/>
          </p:cNvSpPr>
          <p:nvPr/>
        </p:nvSpPr>
        <p:spPr bwMode="auto">
          <a:xfrm>
            <a:off x="7543800" y="3581400"/>
            <a:ext cx="457200" cy="0"/>
          </a:xfrm>
          <a:prstGeom prst="line">
            <a:avLst/>
          </a:prstGeom>
          <a:noFill/>
          <a:ln w="57150">
            <a:solidFill>
              <a:schemeClr val="accent2"/>
            </a:solidFill>
            <a:round/>
            <a:headEnd/>
            <a:tailEnd/>
          </a:ln>
        </p:spPr>
        <p:txBody>
          <a:bodyPr>
            <a:spAutoFit/>
          </a:bodyPr>
          <a:lstStyle/>
          <a:p>
            <a:pPr>
              <a:lnSpc>
                <a:spcPct val="120000"/>
              </a:lnSpc>
            </a:pPr>
            <a:endParaRPr lang="en-US" sz="2000" dirty="0">
              <a:solidFill>
                <a:srgbClr val="000000"/>
              </a:solidFill>
              <a:latin typeface="Gill Sans MT"/>
            </a:endParaRPr>
          </a:p>
        </p:txBody>
      </p:sp>
    </p:spTree>
    <p:extLst>
      <p:ext uri="{BB962C8B-B14F-4D97-AF65-F5344CB8AC3E}">
        <p14:creationId xmlns:p14="http://schemas.microsoft.com/office/powerpoint/2010/main" val="47669896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a:xfrm>
            <a:off x="762000" y="25"/>
            <a:ext cx="8153400" cy="777244"/>
          </a:xfrm>
        </p:spPr>
        <p:txBody>
          <a:bodyPr/>
          <a:lstStyle/>
          <a:p>
            <a:r>
              <a:rPr lang="is-IS" dirty="0" smtClean="0">
                <a:solidFill>
                  <a:schemeClr val="tx1"/>
                </a:solidFill>
              </a:rPr>
              <a:t>… </a:t>
            </a:r>
            <a:r>
              <a:rPr lang="en-US" dirty="0" smtClean="0">
                <a:solidFill>
                  <a:schemeClr val="tx1"/>
                </a:solidFill>
              </a:rPr>
              <a:t>a</a:t>
            </a:r>
            <a:r>
              <a:rPr lang="en-US" dirty="0" smtClean="0">
                <a:solidFill>
                  <a:schemeClr val="tx1"/>
                </a:solidFill>
              </a:rPr>
              <a:t>nd Surface Carbon </a:t>
            </a:r>
            <a:r>
              <a:rPr lang="en-US" dirty="0">
                <a:solidFill>
                  <a:schemeClr val="tx1"/>
                </a:solidFill>
              </a:rPr>
              <a:t>E</a:t>
            </a:r>
            <a:r>
              <a:rPr lang="en-US" dirty="0" smtClean="0">
                <a:solidFill>
                  <a:schemeClr val="tx1"/>
                </a:solidFill>
              </a:rPr>
              <a:t>xchange</a:t>
            </a:r>
            <a:endParaRPr lang="en-US" dirty="0">
              <a:solidFill>
                <a:schemeClr val="tx1"/>
              </a:solidFill>
            </a:endParaRPr>
          </a:p>
        </p:txBody>
      </p:sp>
      <p:sp>
        <p:nvSpPr>
          <p:cNvPr id="185347" name="Rectangle 3"/>
          <p:cNvSpPr>
            <a:spLocks noGrp="1" noChangeArrowheads="1"/>
          </p:cNvSpPr>
          <p:nvPr>
            <p:ph type="body" idx="1"/>
          </p:nvPr>
        </p:nvSpPr>
        <p:spPr>
          <a:xfrm>
            <a:off x="4937756" y="929609"/>
            <a:ext cx="4114804" cy="5334000"/>
          </a:xfrm>
          <a:solidFill>
            <a:schemeClr val="bg1"/>
          </a:solidFill>
        </p:spPr>
        <p:txBody>
          <a:bodyPr/>
          <a:lstStyle/>
          <a:p>
            <a:pPr marL="0" indent="0">
              <a:lnSpc>
                <a:spcPct val="105000"/>
              </a:lnSpc>
              <a:buNone/>
            </a:pPr>
            <a:r>
              <a:rPr lang="en-GB" sz="2400" b="1" dirty="0" smtClean="0">
                <a:solidFill>
                  <a:srgbClr val="008000"/>
                </a:solidFill>
              </a:rPr>
              <a:t>NEE = GPP – HR – AR –  </a:t>
            </a:r>
          </a:p>
          <a:p>
            <a:pPr marL="0" indent="0">
              <a:lnSpc>
                <a:spcPct val="105000"/>
              </a:lnSpc>
              <a:spcBef>
                <a:spcPts val="600"/>
              </a:spcBef>
              <a:buNone/>
            </a:pPr>
            <a:r>
              <a:rPr lang="en-GB" sz="2400" b="1" dirty="0">
                <a:solidFill>
                  <a:srgbClr val="008000"/>
                </a:solidFill>
              </a:rPr>
              <a:t> </a:t>
            </a:r>
            <a:r>
              <a:rPr lang="en-GB" sz="2400" b="1" dirty="0" smtClean="0">
                <a:solidFill>
                  <a:srgbClr val="008000"/>
                </a:solidFill>
              </a:rPr>
              <a:t>             Fire – LUC</a:t>
            </a:r>
            <a:endParaRPr lang="en-GB" sz="2400" b="1" baseline="-25000" dirty="0">
              <a:solidFill>
                <a:srgbClr val="008000"/>
              </a:solidFill>
            </a:endParaRPr>
          </a:p>
          <a:p>
            <a:pPr marL="0" indent="0">
              <a:lnSpc>
                <a:spcPct val="105000"/>
              </a:lnSpc>
              <a:spcBef>
                <a:spcPts val="600"/>
              </a:spcBef>
              <a:buNone/>
            </a:pPr>
            <a:r>
              <a:rPr lang="en-GB" sz="1600" dirty="0" smtClean="0">
                <a:solidFill>
                  <a:srgbClr val="0070C0"/>
                </a:solidFill>
              </a:rPr>
              <a:t>NEE is net ecosystem exchange</a:t>
            </a:r>
          </a:p>
          <a:p>
            <a:pPr marL="0" indent="0">
              <a:lnSpc>
                <a:spcPct val="105000"/>
              </a:lnSpc>
              <a:spcBef>
                <a:spcPts val="600"/>
              </a:spcBef>
              <a:buNone/>
            </a:pPr>
            <a:r>
              <a:rPr lang="en-GB" sz="1600" dirty="0" smtClean="0">
                <a:solidFill>
                  <a:srgbClr val="0070C0"/>
                </a:solidFill>
              </a:rPr>
              <a:t>GPP is gross primary productivity</a:t>
            </a:r>
          </a:p>
          <a:p>
            <a:pPr marL="0" indent="0">
              <a:lnSpc>
                <a:spcPct val="105000"/>
              </a:lnSpc>
              <a:spcBef>
                <a:spcPts val="600"/>
              </a:spcBef>
              <a:buNone/>
            </a:pPr>
            <a:r>
              <a:rPr lang="en-GB" sz="1600" dirty="0" smtClean="0">
                <a:solidFill>
                  <a:srgbClr val="0070C0"/>
                </a:solidFill>
              </a:rPr>
              <a:t>HR is heterotrophic respiration</a:t>
            </a:r>
          </a:p>
          <a:p>
            <a:pPr marL="0" indent="0">
              <a:lnSpc>
                <a:spcPct val="105000"/>
              </a:lnSpc>
              <a:spcBef>
                <a:spcPts val="600"/>
              </a:spcBef>
              <a:buNone/>
            </a:pPr>
            <a:r>
              <a:rPr lang="en-GB" sz="1600" dirty="0" smtClean="0">
                <a:solidFill>
                  <a:srgbClr val="0070C0"/>
                </a:solidFill>
              </a:rPr>
              <a:t>AR is autotrophic respiration</a:t>
            </a:r>
          </a:p>
          <a:p>
            <a:pPr marL="0" indent="0">
              <a:lnSpc>
                <a:spcPct val="105000"/>
              </a:lnSpc>
              <a:spcBef>
                <a:spcPts val="600"/>
              </a:spcBef>
              <a:buNone/>
            </a:pPr>
            <a:r>
              <a:rPr lang="en-GB" sz="1600" dirty="0" smtClean="0">
                <a:solidFill>
                  <a:srgbClr val="0070C0"/>
                </a:solidFill>
              </a:rPr>
              <a:t>Fire is carbon flux due to fire</a:t>
            </a:r>
          </a:p>
          <a:p>
            <a:pPr marL="0" indent="0">
              <a:lnSpc>
                <a:spcPct val="105000"/>
              </a:lnSpc>
              <a:spcBef>
                <a:spcPts val="600"/>
              </a:spcBef>
              <a:buNone/>
            </a:pPr>
            <a:r>
              <a:rPr lang="en-GB" sz="1600" dirty="0" smtClean="0">
                <a:solidFill>
                  <a:srgbClr val="0070C0"/>
                </a:solidFill>
              </a:rPr>
              <a:t>LUC is </a:t>
            </a:r>
            <a:r>
              <a:rPr lang="en-GB" sz="1600" dirty="0">
                <a:solidFill>
                  <a:srgbClr val="0070C0"/>
                </a:solidFill>
              </a:rPr>
              <a:t>C</a:t>
            </a:r>
            <a:r>
              <a:rPr lang="en-GB" sz="1600" dirty="0" smtClean="0">
                <a:solidFill>
                  <a:srgbClr val="0070C0"/>
                </a:solidFill>
              </a:rPr>
              <a:t> flux due to land use change</a:t>
            </a:r>
            <a:endParaRPr lang="en-GB" sz="1600" dirty="0">
              <a:solidFill>
                <a:srgbClr val="0070C0"/>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051586"/>
            <a:ext cx="4754877" cy="5577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745454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US" dirty="0" smtClean="0"/>
              <a:t>Photosynthesis model</a:t>
            </a:r>
          </a:p>
        </p:txBody>
      </p:sp>
      <p:sp>
        <p:nvSpPr>
          <p:cNvPr id="65539" name="Text Box 3"/>
          <p:cNvSpPr txBox="1">
            <a:spLocks noChangeArrowheads="1"/>
          </p:cNvSpPr>
          <p:nvPr/>
        </p:nvSpPr>
        <p:spPr bwMode="auto">
          <a:xfrm>
            <a:off x="2" y="5867401"/>
            <a:ext cx="3765466" cy="954099"/>
          </a:xfrm>
          <a:prstGeom prst="rect">
            <a:avLst/>
          </a:prstGeom>
          <a:noFill/>
          <a:ln w="9525">
            <a:noFill/>
            <a:miter lim="800000"/>
            <a:headEnd/>
            <a:tailEnd/>
          </a:ln>
        </p:spPr>
        <p:txBody>
          <a:bodyPr wrap="none" lIns="91430" tIns="45716" rIns="91430" bIns="45716">
            <a:spAutoFit/>
          </a:bodyPr>
          <a:lstStyle/>
          <a:p>
            <a:pPr eaLnBrk="1" hangingPunct="1"/>
            <a:r>
              <a:rPr lang="en-US" sz="1400" dirty="0" err="1">
                <a:solidFill>
                  <a:srgbClr val="4D4D4D"/>
                </a:solidFill>
                <a:latin typeface="Gill Sans MT"/>
              </a:rPr>
              <a:t>Bonan</a:t>
            </a:r>
            <a:r>
              <a:rPr lang="en-US" sz="1400" dirty="0">
                <a:solidFill>
                  <a:srgbClr val="4D4D4D"/>
                </a:solidFill>
                <a:latin typeface="Gill Sans MT"/>
              </a:rPr>
              <a:t> (1995) JGR </a:t>
            </a:r>
            <a:r>
              <a:rPr lang="en-US" sz="1400" dirty="0">
                <a:solidFill>
                  <a:srgbClr val="4D4D4D"/>
                </a:solidFill>
                <a:latin typeface="Gill Sans MT"/>
                <a:cs typeface="Times New Roman" pitchFamily="18" charset="0"/>
              </a:rPr>
              <a:t>100:2817-2831</a:t>
            </a:r>
            <a:r>
              <a:rPr lang="en-US" sz="1400" dirty="0">
                <a:solidFill>
                  <a:srgbClr val="4D4D4D"/>
                </a:solidFill>
                <a:latin typeface="Gill Sans MT"/>
              </a:rPr>
              <a:t> </a:t>
            </a:r>
          </a:p>
          <a:p>
            <a:pPr eaLnBrk="1" hangingPunct="1"/>
            <a:r>
              <a:rPr lang="en-US" sz="1400" dirty="0">
                <a:solidFill>
                  <a:srgbClr val="4D4D4D"/>
                </a:solidFill>
                <a:latin typeface="Gill Sans MT"/>
              </a:rPr>
              <a:t>Denning et al. (1995) Nature </a:t>
            </a:r>
            <a:r>
              <a:rPr lang="en-US" sz="1400" dirty="0">
                <a:solidFill>
                  <a:srgbClr val="4D4D4D"/>
                </a:solidFill>
                <a:latin typeface="Gill Sans MT"/>
                <a:cs typeface="Times New Roman" pitchFamily="18" charset="0"/>
              </a:rPr>
              <a:t>376:240-242</a:t>
            </a:r>
          </a:p>
          <a:p>
            <a:pPr eaLnBrk="1" hangingPunct="1"/>
            <a:r>
              <a:rPr lang="en-US" sz="1400" dirty="0">
                <a:solidFill>
                  <a:srgbClr val="4D4D4D"/>
                </a:solidFill>
                <a:latin typeface="Gill Sans MT"/>
                <a:cs typeface="Times New Roman" pitchFamily="18" charset="0"/>
              </a:rPr>
              <a:t>Denning et al. (1996) </a:t>
            </a:r>
            <a:r>
              <a:rPr lang="en-US" sz="1400" dirty="0" err="1">
                <a:solidFill>
                  <a:srgbClr val="4D4D4D"/>
                </a:solidFill>
                <a:latin typeface="Gill Sans MT"/>
                <a:cs typeface="Times New Roman" pitchFamily="18" charset="0"/>
              </a:rPr>
              <a:t>Tellus</a:t>
            </a:r>
            <a:r>
              <a:rPr lang="en-US" sz="1400" dirty="0">
                <a:solidFill>
                  <a:srgbClr val="4D4D4D"/>
                </a:solidFill>
                <a:latin typeface="Gill Sans MT"/>
              </a:rPr>
              <a:t> </a:t>
            </a:r>
            <a:r>
              <a:rPr lang="en-US" sz="1400" dirty="0">
                <a:solidFill>
                  <a:srgbClr val="4D4D4D"/>
                </a:solidFill>
                <a:latin typeface="Gill Sans MT"/>
                <a:cs typeface="Times New Roman" pitchFamily="18" charset="0"/>
              </a:rPr>
              <a:t>48B:521-542, 543-567 </a:t>
            </a:r>
          </a:p>
          <a:p>
            <a:pPr eaLnBrk="1" hangingPunct="1"/>
            <a:r>
              <a:rPr lang="en-US" sz="1400" dirty="0">
                <a:solidFill>
                  <a:srgbClr val="4D4D4D"/>
                </a:solidFill>
                <a:latin typeface="Gill Sans MT"/>
                <a:cs typeface="Times New Roman" pitchFamily="18" charset="0"/>
              </a:rPr>
              <a:t>Cox (1999)</a:t>
            </a:r>
            <a:r>
              <a:rPr lang="en-US" sz="1400" dirty="0">
                <a:solidFill>
                  <a:srgbClr val="4D4D4D"/>
                </a:solidFill>
                <a:latin typeface="Gill Sans MT"/>
              </a:rPr>
              <a:t> </a:t>
            </a:r>
          </a:p>
        </p:txBody>
      </p:sp>
      <p:grpSp>
        <p:nvGrpSpPr>
          <p:cNvPr id="2" name="Group 60"/>
          <p:cNvGrpSpPr>
            <a:grpSpLocks/>
          </p:cNvGrpSpPr>
          <p:nvPr/>
        </p:nvGrpSpPr>
        <p:grpSpPr bwMode="auto">
          <a:xfrm>
            <a:off x="1119189" y="1987550"/>
            <a:ext cx="7056439" cy="3495675"/>
            <a:chOff x="787" y="1375"/>
            <a:chExt cx="4445" cy="2202"/>
          </a:xfrm>
        </p:grpSpPr>
        <p:sp>
          <p:nvSpPr>
            <p:cNvPr id="65544" name="Freeform 4"/>
            <p:cNvSpPr>
              <a:spLocks/>
            </p:cNvSpPr>
            <p:nvPr/>
          </p:nvSpPr>
          <p:spPr bwMode="auto">
            <a:xfrm>
              <a:off x="4743" y="1988"/>
              <a:ext cx="464" cy="34"/>
            </a:xfrm>
            <a:custGeom>
              <a:avLst/>
              <a:gdLst>
                <a:gd name="T0" fmla="*/ 798 w 874"/>
                <a:gd name="T1" fmla="*/ 8 h 79"/>
                <a:gd name="T2" fmla="*/ 733 w 874"/>
                <a:gd name="T3" fmla="*/ 7 h 79"/>
                <a:gd name="T4" fmla="*/ 669 w 874"/>
                <a:gd name="T5" fmla="*/ 6 h 79"/>
                <a:gd name="T6" fmla="*/ 604 w 874"/>
                <a:gd name="T7" fmla="*/ 5 h 79"/>
                <a:gd name="T8" fmla="*/ 540 w 874"/>
                <a:gd name="T9" fmla="*/ 5 h 79"/>
                <a:gd name="T10" fmla="*/ 475 w 874"/>
                <a:gd name="T11" fmla="*/ 4 h 79"/>
                <a:gd name="T12" fmla="*/ 410 w 874"/>
                <a:gd name="T13" fmla="*/ 4 h 79"/>
                <a:gd name="T14" fmla="*/ 354 w 874"/>
                <a:gd name="T15" fmla="*/ 2 h 79"/>
                <a:gd name="T16" fmla="*/ 298 w 874"/>
                <a:gd name="T17" fmla="*/ 2 h 79"/>
                <a:gd name="T18" fmla="*/ 242 w 874"/>
                <a:gd name="T19" fmla="*/ 2 h 79"/>
                <a:gd name="T20" fmla="*/ 186 w 874"/>
                <a:gd name="T21" fmla="*/ 2 h 79"/>
                <a:gd name="T22" fmla="*/ 131 w 874"/>
                <a:gd name="T23" fmla="*/ 2 h 79"/>
                <a:gd name="T24" fmla="*/ 74 w 874"/>
                <a:gd name="T25" fmla="*/ 4 h 79"/>
                <a:gd name="T26" fmla="*/ 36 w 874"/>
                <a:gd name="T27" fmla="*/ 2 h 79"/>
                <a:gd name="T28" fmla="*/ 30 w 874"/>
                <a:gd name="T29" fmla="*/ 2 h 79"/>
                <a:gd name="T30" fmla="*/ 26 w 874"/>
                <a:gd name="T31" fmla="*/ 1 h 79"/>
                <a:gd name="T32" fmla="*/ 20 w 874"/>
                <a:gd name="T33" fmla="*/ 0 h 79"/>
                <a:gd name="T34" fmla="*/ 15 w 874"/>
                <a:gd name="T35" fmla="*/ 0 h 79"/>
                <a:gd name="T36" fmla="*/ 10 w 874"/>
                <a:gd name="T37" fmla="*/ 0 h 79"/>
                <a:gd name="T38" fmla="*/ 6 w 874"/>
                <a:gd name="T39" fmla="*/ 1 h 79"/>
                <a:gd name="T40" fmla="*/ 2 w 874"/>
                <a:gd name="T41" fmla="*/ 5 h 79"/>
                <a:gd name="T42" fmla="*/ 1 w 874"/>
                <a:gd name="T43" fmla="*/ 9 h 79"/>
                <a:gd name="T44" fmla="*/ 0 w 874"/>
                <a:gd name="T45" fmla="*/ 13 h 79"/>
                <a:gd name="T46" fmla="*/ 1 w 874"/>
                <a:gd name="T47" fmla="*/ 17 h 79"/>
                <a:gd name="T48" fmla="*/ 1 w 874"/>
                <a:gd name="T49" fmla="*/ 22 h 79"/>
                <a:gd name="T50" fmla="*/ 2 w 874"/>
                <a:gd name="T51" fmla="*/ 27 h 79"/>
                <a:gd name="T52" fmla="*/ 2 w 874"/>
                <a:gd name="T53" fmla="*/ 31 h 79"/>
                <a:gd name="T54" fmla="*/ 2 w 874"/>
                <a:gd name="T55" fmla="*/ 38 h 79"/>
                <a:gd name="T56" fmla="*/ 2 w 874"/>
                <a:gd name="T57" fmla="*/ 45 h 79"/>
                <a:gd name="T58" fmla="*/ 2 w 874"/>
                <a:gd name="T59" fmla="*/ 53 h 79"/>
                <a:gd name="T60" fmla="*/ 2 w 874"/>
                <a:gd name="T61" fmla="*/ 59 h 79"/>
                <a:gd name="T62" fmla="*/ 5 w 874"/>
                <a:gd name="T63" fmla="*/ 65 h 79"/>
                <a:gd name="T64" fmla="*/ 8 w 874"/>
                <a:gd name="T65" fmla="*/ 67 h 79"/>
                <a:gd name="T66" fmla="*/ 37 w 874"/>
                <a:gd name="T67" fmla="*/ 71 h 79"/>
                <a:gd name="T68" fmla="*/ 78 w 874"/>
                <a:gd name="T69" fmla="*/ 73 h 79"/>
                <a:gd name="T70" fmla="*/ 117 w 874"/>
                <a:gd name="T71" fmla="*/ 73 h 79"/>
                <a:gd name="T72" fmla="*/ 157 w 874"/>
                <a:gd name="T73" fmla="*/ 73 h 79"/>
                <a:gd name="T74" fmla="*/ 198 w 874"/>
                <a:gd name="T75" fmla="*/ 71 h 79"/>
                <a:gd name="T76" fmla="*/ 239 w 874"/>
                <a:gd name="T77" fmla="*/ 70 h 79"/>
                <a:gd name="T78" fmla="*/ 279 w 874"/>
                <a:gd name="T79" fmla="*/ 68 h 79"/>
                <a:gd name="T80" fmla="*/ 324 w 874"/>
                <a:gd name="T81" fmla="*/ 68 h 79"/>
                <a:gd name="T82" fmla="*/ 369 w 874"/>
                <a:gd name="T83" fmla="*/ 68 h 79"/>
                <a:gd name="T84" fmla="*/ 415 w 874"/>
                <a:gd name="T85" fmla="*/ 70 h 79"/>
                <a:gd name="T86" fmla="*/ 460 w 874"/>
                <a:gd name="T87" fmla="*/ 70 h 79"/>
                <a:gd name="T88" fmla="*/ 505 w 874"/>
                <a:gd name="T89" fmla="*/ 70 h 79"/>
                <a:gd name="T90" fmla="*/ 550 w 874"/>
                <a:gd name="T91" fmla="*/ 70 h 79"/>
                <a:gd name="T92" fmla="*/ 594 w 874"/>
                <a:gd name="T93" fmla="*/ 70 h 79"/>
                <a:gd name="T94" fmla="*/ 637 w 874"/>
                <a:gd name="T95" fmla="*/ 72 h 79"/>
                <a:gd name="T96" fmla="*/ 681 w 874"/>
                <a:gd name="T97" fmla="*/ 74 h 79"/>
                <a:gd name="T98" fmla="*/ 724 w 874"/>
                <a:gd name="T99" fmla="*/ 78 h 79"/>
                <a:gd name="T100" fmla="*/ 767 w 874"/>
                <a:gd name="T101" fmla="*/ 79 h 79"/>
                <a:gd name="T102" fmla="*/ 809 w 874"/>
                <a:gd name="T103" fmla="*/ 78 h 79"/>
                <a:gd name="T104" fmla="*/ 852 w 874"/>
                <a:gd name="T105" fmla="*/ 73 h 79"/>
                <a:gd name="T106" fmla="*/ 871 w 874"/>
                <a:gd name="T107" fmla="*/ 67 h 79"/>
                <a:gd name="T108" fmla="*/ 874 w 874"/>
                <a:gd name="T109" fmla="*/ 59 h 79"/>
                <a:gd name="T110" fmla="*/ 873 w 874"/>
                <a:gd name="T111" fmla="*/ 46 h 79"/>
                <a:gd name="T112" fmla="*/ 867 w 874"/>
                <a:gd name="T113" fmla="*/ 34 h 79"/>
                <a:gd name="T114" fmla="*/ 860 w 874"/>
                <a:gd name="T115" fmla="*/ 22 h 79"/>
                <a:gd name="T116" fmla="*/ 851 w 874"/>
                <a:gd name="T117" fmla="*/ 13 h 79"/>
                <a:gd name="T118" fmla="*/ 842 w 874"/>
                <a:gd name="T119" fmla="*/ 9 h 7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74"/>
                <a:gd name="T181" fmla="*/ 0 h 79"/>
                <a:gd name="T182" fmla="*/ 874 w 874"/>
                <a:gd name="T183" fmla="*/ 79 h 7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74" h="79">
                  <a:moveTo>
                    <a:pt x="842" y="9"/>
                  </a:moveTo>
                  <a:lnTo>
                    <a:pt x="820" y="9"/>
                  </a:lnTo>
                  <a:lnTo>
                    <a:pt x="798" y="8"/>
                  </a:lnTo>
                  <a:lnTo>
                    <a:pt x="777" y="8"/>
                  </a:lnTo>
                  <a:lnTo>
                    <a:pt x="755" y="8"/>
                  </a:lnTo>
                  <a:lnTo>
                    <a:pt x="733" y="7"/>
                  </a:lnTo>
                  <a:lnTo>
                    <a:pt x="712" y="7"/>
                  </a:lnTo>
                  <a:lnTo>
                    <a:pt x="690" y="7"/>
                  </a:lnTo>
                  <a:lnTo>
                    <a:pt x="669" y="6"/>
                  </a:lnTo>
                  <a:lnTo>
                    <a:pt x="647" y="6"/>
                  </a:lnTo>
                  <a:lnTo>
                    <a:pt x="625" y="6"/>
                  </a:lnTo>
                  <a:lnTo>
                    <a:pt x="604" y="5"/>
                  </a:lnTo>
                  <a:lnTo>
                    <a:pt x="582" y="5"/>
                  </a:lnTo>
                  <a:lnTo>
                    <a:pt x="560" y="5"/>
                  </a:lnTo>
                  <a:lnTo>
                    <a:pt x="540" y="5"/>
                  </a:lnTo>
                  <a:lnTo>
                    <a:pt x="518" y="4"/>
                  </a:lnTo>
                  <a:lnTo>
                    <a:pt x="497" y="4"/>
                  </a:lnTo>
                  <a:lnTo>
                    <a:pt x="475" y="4"/>
                  </a:lnTo>
                  <a:lnTo>
                    <a:pt x="453" y="4"/>
                  </a:lnTo>
                  <a:lnTo>
                    <a:pt x="432" y="4"/>
                  </a:lnTo>
                  <a:lnTo>
                    <a:pt x="410" y="4"/>
                  </a:lnTo>
                  <a:lnTo>
                    <a:pt x="391" y="2"/>
                  </a:lnTo>
                  <a:lnTo>
                    <a:pt x="373" y="2"/>
                  </a:lnTo>
                  <a:lnTo>
                    <a:pt x="354" y="2"/>
                  </a:lnTo>
                  <a:lnTo>
                    <a:pt x="336" y="2"/>
                  </a:lnTo>
                  <a:lnTo>
                    <a:pt x="317" y="2"/>
                  </a:lnTo>
                  <a:lnTo>
                    <a:pt x="298" y="2"/>
                  </a:lnTo>
                  <a:lnTo>
                    <a:pt x="279" y="2"/>
                  </a:lnTo>
                  <a:lnTo>
                    <a:pt x="261" y="2"/>
                  </a:lnTo>
                  <a:lnTo>
                    <a:pt x="242" y="2"/>
                  </a:lnTo>
                  <a:lnTo>
                    <a:pt x="223" y="2"/>
                  </a:lnTo>
                  <a:lnTo>
                    <a:pt x="205" y="2"/>
                  </a:lnTo>
                  <a:lnTo>
                    <a:pt x="186" y="2"/>
                  </a:lnTo>
                  <a:lnTo>
                    <a:pt x="168" y="2"/>
                  </a:lnTo>
                  <a:lnTo>
                    <a:pt x="149" y="2"/>
                  </a:lnTo>
                  <a:lnTo>
                    <a:pt x="131" y="2"/>
                  </a:lnTo>
                  <a:lnTo>
                    <a:pt x="112" y="4"/>
                  </a:lnTo>
                  <a:lnTo>
                    <a:pt x="93" y="4"/>
                  </a:lnTo>
                  <a:lnTo>
                    <a:pt x="74" y="4"/>
                  </a:lnTo>
                  <a:lnTo>
                    <a:pt x="56" y="4"/>
                  </a:lnTo>
                  <a:lnTo>
                    <a:pt x="37" y="4"/>
                  </a:lnTo>
                  <a:lnTo>
                    <a:pt x="36" y="2"/>
                  </a:lnTo>
                  <a:lnTo>
                    <a:pt x="34" y="2"/>
                  </a:lnTo>
                  <a:lnTo>
                    <a:pt x="32" y="2"/>
                  </a:lnTo>
                  <a:lnTo>
                    <a:pt x="30" y="2"/>
                  </a:lnTo>
                  <a:lnTo>
                    <a:pt x="29" y="2"/>
                  </a:lnTo>
                  <a:lnTo>
                    <a:pt x="27" y="1"/>
                  </a:lnTo>
                  <a:lnTo>
                    <a:pt x="26" y="1"/>
                  </a:lnTo>
                  <a:lnTo>
                    <a:pt x="23" y="1"/>
                  </a:lnTo>
                  <a:lnTo>
                    <a:pt x="22" y="0"/>
                  </a:lnTo>
                  <a:lnTo>
                    <a:pt x="20" y="0"/>
                  </a:lnTo>
                  <a:lnTo>
                    <a:pt x="19" y="0"/>
                  </a:lnTo>
                  <a:lnTo>
                    <a:pt x="16" y="0"/>
                  </a:lnTo>
                  <a:lnTo>
                    <a:pt x="15" y="0"/>
                  </a:lnTo>
                  <a:lnTo>
                    <a:pt x="14" y="0"/>
                  </a:lnTo>
                  <a:lnTo>
                    <a:pt x="12" y="0"/>
                  </a:lnTo>
                  <a:lnTo>
                    <a:pt x="10" y="0"/>
                  </a:lnTo>
                  <a:lnTo>
                    <a:pt x="9" y="0"/>
                  </a:lnTo>
                  <a:lnTo>
                    <a:pt x="7" y="1"/>
                  </a:lnTo>
                  <a:lnTo>
                    <a:pt x="6" y="1"/>
                  </a:lnTo>
                  <a:lnTo>
                    <a:pt x="5" y="2"/>
                  </a:lnTo>
                  <a:lnTo>
                    <a:pt x="4" y="4"/>
                  </a:lnTo>
                  <a:lnTo>
                    <a:pt x="2" y="5"/>
                  </a:lnTo>
                  <a:lnTo>
                    <a:pt x="1" y="6"/>
                  </a:lnTo>
                  <a:lnTo>
                    <a:pt x="1" y="7"/>
                  </a:lnTo>
                  <a:lnTo>
                    <a:pt x="1" y="9"/>
                  </a:lnTo>
                  <a:lnTo>
                    <a:pt x="0" y="11"/>
                  </a:lnTo>
                  <a:lnTo>
                    <a:pt x="0" y="12"/>
                  </a:lnTo>
                  <a:lnTo>
                    <a:pt x="0" y="13"/>
                  </a:lnTo>
                  <a:lnTo>
                    <a:pt x="0" y="14"/>
                  </a:lnTo>
                  <a:lnTo>
                    <a:pt x="0" y="16"/>
                  </a:lnTo>
                  <a:lnTo>
                    <a:pt x="1" y="17"/>
                  </a:lnTo>
                  <a:lnTo>
                    <a:pt x="1" y="19"/>
                  </a:lnTo>
                  <a:lnTo>
                    <a:pt x="1" y="21"/>
                  </a:lnTo>
                  <a:lnTo>
                    <a:pt x="1" y="22"/>
                  </a:lnTo>
                  <a:lnTo>
                    <a:pt x="1" y="23"/>
                  </a:lnTo>
                  <a:lnTo>
                    <a:pt x="1" y="26"/>
                  </a:lnTo>
                  <a:lnTo>
                    <a:pt x="2" y="27"/>
                  </a:lnTo>
                  <a:lnTo>
                    <a:pt x="2" y="28"/>
                  </a:lnTo>
                  <a:lnTo>
                    <a:pt x="2" y="29"/>
                  </a:lnTo>
                  <a:lnTo>
                    <a:pt x="2" y="31"/>
                  </a:lnTo>
                  <a:lnTo>
                    <a:pt x="2" y="34"/>
                  </a:lnTo>
                  <a:lnTo>
                    <a:pt x="2" y="36"/>
                  </a:lnTo>
                  <a:lnTo>
                    <a:pt x="2" y="38"/>
                  </a:lnTo>
                  <a:lnTo>
                    <a:pt x="2" y="41"/>
                  </a:lnTo>
                  <a:lnTo>
                    <a:pt x="2" y="43"/>
                  </a:lnTo>
                  <a:lnTo>
                    <a:pt x="2" y="45"/>
                  </a:lnTo>
                  <a:lnTo>
                    <a:pt x="2" y="48"/>
                  </a:lnTo>
                  <a:lnTo>
                    <a:pt x="2" y="51"/>
                  </a:lnTo>
                  <a:lnTo>
                    <a:pt x="2" y="53"/>
                  </a:lnTo>
                  <a:lnTo>
                    <a:pt x="2" y="56"/>
                  </a:lnTo>
                  <a:lnTo>
                    <a:pt x="2" y="57"/>
                  </a:lnTo>
                  <a:lnTo>
                    <a:pt x="2" y="59"/>
                  </a:lnTo>
                  <a:lnTo>
                    <a:pt x="4" y="62"/>
                  </a:lnTo>
                  <a:lnTo>
                    <a:pt x="4" y="63"/>
                  </a:lnTo>
                  <a:lnTo>
                    <a:pt x="5" y="65"/>
                  </a:lnTo>
                  <a:lnTo>
                    <a:pt x="6" y="66"/>
                  </a:lnTo>
                  <a:lnTo>
                    <a:pt x="7" y="67"/>
                  </a:lnTo>
                  <a:lnTo>
                    <a:pt x="8" y="67"/>
                  </a:lnTo>
                  <a:lnTo>
                    <a:pt x="10" y="68"/>
                  </a:lnTo>
                  <a:lnTo>
                    <a:pt x="23" y="70"/>
                  </a:lnTo>
                  <a:lnTo>
                    <a:pt x="37" y="71"/>
                  </a:lnTo>
                  <a:lnTo>
                    <a:pt x="50" y="72"/>
                  </a:lnTo>
                  <a:lnTo>
                    <a:pt x="64" y="73"/>
                  </a:lnTo>
                  <a:lnTo>
                    <a:pt x="78" y="73"/>
                  </a:lnTo>
                  <a:lnTo>
                    <a:pt x="90" y="74"/>
                  </a:lnTo>
                  <a:lnTo>
                    <a:pt x="104" y="74"/>
                  </a:lnTo>
                  <a:lnTo>
                    <a:pt x="117" y="73"/>
                  </a:lnTo>
                  <a:lnTo>
                    <a:pt x="131" y="73"/>
                  </a:lnTo>
                  <a:lnTo>
                    <a:pt x="145" y="73"/>
                  </a:lnTo>
                  <a:lnTo>
                    <a:pt x="157" y="73"/>
                  </a:lnTo>
                  <a:lnTo>
                    <a:pt x="171" y="72"/>
                  </a:lnTo>
                  <a:lnTo>
                    <a:pt x="185" y="72"/>
                  </a:lnTo>
                  <a:lnTo>
                    <a:pt x="198" y="71"/>
                  </a:lnTo>
                  <a:lnTo>
                    <a:pt x="212" y="71"/>
                  </a:lnTo>
                  <a:lnTo>
                    <a:pt x="226" y="70"/>
                  </a:lnTo>
                  <a:lnTo>
                    <a:pt x="239" y="70"/>
                  </a:lnTo>
                  <a:lnTo>
                    <a:pt x="252" y="70"/>
                  </a:lnTo>
                  <a:lnTo>
                    <a:pt x="265" y="68"/>
                  </a:lnTo>
                  <a:lnTo>
                    <a:pt x="279" y="68"/>
                  </a:lnTo>
                  <a:lnTo>
                    <a:pt x="294" y="68"/>
                  </a:lnTo>
                  <a:lnTo>
                    <a:pt x="309" y="68"/>
                  </a:lnTo>
                  <a:lnTo>
                    <a:pt x="324" y="68"/>
                  </a:lnTo>
                  <a:lnTo>
                    <a:pt x="339" y="68"/>
                  </a:lnTo>
                  <a:lnTo>
                    <a:pt x="354" y="68"/>
                  </a:lnTo>
                  <a:lnTo>
                    <a:pt x="369" y="68"/>
                  </a:lnTo>
                  <a:lnTo>
                    <a:pt x="384" y="70"/>
                  </a:lnTo>
                  <a:lnTo>
                    <a:pt x="399" y="70"/>
                  </a:lnTo>
                  <a:lnTo>
                    <a:pt x="415" y="70"/>
                  </a:lnTo>
                  <a:lnTo>
                    <a:pt x="430" y="70"/>
                  </a:lnTo>
                  <a:lnTo>
                    <a:pt x="445" y="70"/>
                  </a:lnTo>
                  <a:lnTo>
                    <a:pt x="460" y="70"/>
                  </a:lnTo>
                  <a:lnTo>
                    <a:pt x="475" y="70"/>
                  </a:lnTo>
                  <a:lnTo>
                    <a:pt x="490" y="70"/>
                  </a:lnTo>
                  <a:lnTo>
                    <a:pt x="505" y="70"/>
                  </a:lnTo>
                  <a:lnTo>
                    <a:pt x="520" y="70"/>
                  </a:lnTo>
                  <a:lnTo>
                    <a:pt x="535" y="70"/>
                  </a:lnTo>
                  <a:lnTo>
                    <a:pt x="550" y="70"/>
                  </a:lnTo>
                  <a:lnTo>
                    <a:pt x="565" y="70"/>
                  </a:lnTo>
                  <a:lnTo>
                    <a:pt x="580" y="70"/>
                  </a:lnTo>
                  <a:lnTo>
                    <a:pt x="594" y="70"/>
                  </a:lnTo>
                  <a:lnTo>
                    <a:pt x="609" y="70"/>
                  </a:lnTo>
                  <a:lnTo>
                    <a:pt x="623" y="71"/>
                  </a:lnTo>
                  <a:lnTo>
                    <a:pt x="637" y="72"/>
                  </a:lnTo>
                  <a:lnTo>
                    <a:pt x="652" y="73"/>
                  </a:lnTo>
                  <a:lnTo>
                    <a:pt x="666" y="74"/>
                  </a:lnTo>
                  <a:lnTo>
                    <a:pt x="681" y="74"/>
                  </a:lnTo>
                  <a:lnTo>
                    <a:pt x="695" y="75"/>
                  </a:lnTo>
                  <a:lnTo>
                    <a:pt x="710" y="77"/>
                  </a:lnTo>
                  <a:lnTo>
                    <a:pt x="724" y="78"/>
                  </a:lnTo>
                  <a:lnTo>
                    <a:pt x="738" y="79"/>
                  </a:lnTo>
                  <a:lnTo>
                    <a:pt x="753" y="79"/>
                  </a:lnTo>
                  <a:lnTo>
                    <a:pt x="767" y="79"/>
                  </a:lnTo>
                  <a:lnTo>
                    <a:pt x="782" y="79"/>
                  </a:lnTo>
                  <a:lnTo>
                    <a:pt x="795" y="79"/>
                  </a:lnTo>
                  <a:lnTo>
                    <a:pt x="809" y="78"/>
                  </a:lnTo>
                  <a:lnTo>
                    <a:pt x="823" y="77"/>
                  </a:lnTo>
                  <a:lnTo>
                    <a:pt x="838" y="75"/>
                  </a:lnTo>
                  <a:lnTo>
                    <a:pt x="852" y="73"/>
                  </a:lnTo>
                  <a:lnTo>
                    <a:pt x="866" y="70"/>
                  </a:lnTo>
                  <a:lnTo>
                    <a:pt x="868" y="68"/>
                  </a:lnTo>
                  <a:lnTo>
                    <a:pt x="871" y="67"/>
                  </a:lnTo>
                  <a:lnTo>
                    <a:pt x="873" y="65"/>
                  </a:lnTo>
                  <a:lnTo>
                    <a:pt x="873" y="62"/>
                  </a:lnTo>
                  <a:lnTo>
                    <a:pt x="874" y="59"/>
                  </a:lnTo>
                  <a:lnTo>
                    <a:pt x="874" y="55"/>
                  </a:lnTo>
                  <a:lnTo>
                    <a:pt x="873" y="51"/>
                  </a:lnTo>
                  <a:lnTo>
                    <a:pt x="873" y="46"/>
                  </a:lnTo>
                  <a:lnTo>
                    <a:pt x="872" y="43"/>
                  </a:lnTo>
                  <a:lnTo>
                    <a:pt x="870" y="38"/>
                  </a:lnTo>
                  <a:lnTo>
                    <a:pt x="867" y="34"/>
                  </a:lnTo>
                  <a:lnTo>
                    <a:pt x="865" y="30"/>
                  </a:lnTo>
                  <a:lnTo>
                    <a:pt x="863" y="26"/>
                  </a:lnTo>
                  <a:lnTo>
                    <a:pt x="860" y="22"/>
                  </a:lnTo>
                  <a:lnTo>
                    <a:pt x="857" y="19"/>
                  </a:lnTo>
                  <a:lnTo>
                    <a:pt x="855" y="15"/>
                  </a:lnTo>
                  <a:lnTo>
                    <a:pt x="851" y="13"/>
                  </a:lnTo>
                  <a:lnTo>
                    <a:pt x="848" y="12"/>
                  </a:lnTo>
                  <a:lnTo>
                    <a:pt x="844" y="11"/>
                  </a:lnTo>
                  <a:lnTo>
                    <a:pt x="842" y="9"/>
                  </a:lnTo>
                </a:path>
              </a:pathLst>
            </a:custGeom>
            <a:solidFill>
              <a:schemeClr val="folHlink"/>
            </a:solidFill>
            <a:ln w="12700">
              <a:no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45" name="Freeform 5"/>
            <p:cNvSpPr>
              <a:spLocks/>
            </p:cNvSpPr>
            <p:nvPr/>
          </p:nvSpPr>
          <p:spPr bwMode="auto">
            <a:xfrm>
              <a:off x="2029" y="1874"/>
              <a:ext cx="3194" cy="1432"/>
            </a:xfrm>
            <a:custGeom>
              <a:avLst/>
              <a:gdLst>
                <a:gd name="T0" fmla="*/ 320 w 6008"/>
                <a:gd name="T1" fmla="*/ 919 h 3175"/>
                <a:gd name="T2" fmla="*/ 718 w 6008"/>
                <a:gd name="T3" fmla="*/ 906 h 3175"/>
                <a:gd name="T4" fmla="*/ 1047 w 6008"/>
                <a:gd name="T5" fmla="*/ 857 h 3175"/>
                <a:gd name="T6" fmla="*/ 744 w 6008"/>
                <a:gd name="T7" fmla="*/ 1142 h 3175"/>
                <a:gd name="T8" fmla="*/ 847 w 6008"/>
                <a:gd name="T9" fmla="*/ 1456 h 3175"/>
                <a:gd name="T10" fmla="*/ 1112 w 6008"/>
                <a:gd name="T11" fmla="*/ 1505 h 3175"/>
                <a:gd name="T12" fmla="*/ 1346 w 6008"/>
                <a:gd name="T13" fmla="*/ 1836 h 3175"/>
                <a:gd name="T14" fmla="*/ 1714 w 6008"/>
                <a:gd name="T15" fmla="*/ 1929 h 3175"/>
                <a:gd name="T16" fmla="*/ 1942 w 6008"/>
                <a:gd name="T17" fmla="*/ 2195 h 3175"/>
                <a:gd name="T18" fmla="*/ 2307 w 6008"/>
                <a:gd name="T19" fmla="*/ 2355 h 3175"/>
                <a:gd name="T20" fmla="*/ 2563 w 6008"/>
                <a:gd name="T21" fmla="*/ 2206 h 3175"/>
                <a:gd name="T22" fmla="*/ 2747 w 6008"/>
                <a:gd name="T23" fmla="*/ 2607 h 3175"/>
                <a:gd name="T24" fmla="*/ 2402 w 6008"/>
                <a:gd name="T25" fmla="*/ 2636 h 3175"/>
                <a:gd name="T26" fmla="*/ 2181 w 6008"/>
                <a:gd name="T27" fmla="*/ 2686 h 3175"/>
                <a:gd name="T28" fmla="*/ 1981 w 6008"/>
                <a:gd name="T29" fmla="*/ 2586 h 3175"/>
                <a:gd name="T30" fmla="*/ 1637 w 6008"/>
                <a:gd name="T31" fmla="*/ 2557 h 3175"/>
                <a:gd name="T32" fmla="*/ 1348 w 6008"/>
                <a:gd name="T33" fmla="*/ 2407 h 3175"/>
                <a:gd name="T34" fmla="*/ 1400 w 6008"/>
                <a:gd name="T35" fmla="*/ 2146 h 3175"/>
                <a:gd name="T36" fmla="*/ 879 w 6008"/>
                <a:gd name="T37" fmla="*/ 2172 h 3175"/>
                <a:gd name="T38" fmla="*/ 667 w 6008"/>
                <a:gd name="T39" fmla="*/ 2408 h 3175"/>
                <a:gd name="T40" fmla="*/ 282 w 6008"/>
                <a:gd name="T41" fmla="*/ 2284 h 3175"/>
                <a:gd name="T42" fmla="*/ 3 w 6008"/>
                <a:gd name="T43" fmla="*/ 2577 h 3175"/>
                <a:gd name="T44" fmla="*/ 279 w 6008"/>
                <a:gd name="T45" fmla="*/ 2758 h 3175"/>
                <a:gd name="T46" fmla="*/ 755 w 6008"/>
                <a:gd name="T47" fmla="*/ 2695 h 3175"/>
                <a:gd name="T48" fmla="*/ 1023 w 6008"/>
                <a:gd name="T49" fmla="*/ 2604 h 3175"/>
                <a:gd name="T50" fmla="*/ 1172 w 6008"/>
                <a:gd name="T51" fmla="*/ 2577 h 3175"/>
                <a:gd name="T52" fmla="*/ 1320 w 6008"/>
                <a:gd name="T53" fmla="*/ 2859 h 3175"/>
                <a:gd name="T54" fmla="*/ 1585 w 6008"/>
                <a:gd name="T55" fmla="*/ 2907 h 3175"/>
                <a:gd name="T56" fmla="*/ 1855 w 6008"/>
                <a:gd name="T57" fmla="*/ 2905 h 3175"/>
                <a:gd name="T58" fmla="*/ 2061 w 6008"/>
                <a:gd name="T59" fmla="*/ 3073 h 3175"/>
                <a:gd name="T60" fmla="*/ 2546 w 6008"/>
                <a:gd name="T61" fmla="*/ 3130 h 3175"/>
                <a:gd name="T62" fmla="*/ 2942 w 6008"/>
                <a:gd name="T63" fmla="*/ 3060 h 3175"/>
                <a:gd name="T64" fmla="*/ 3066 w 6008"/>
                <a:gd name="T65" fmla="*/ 2753 h 3175"/>
                <a:gd name="T66" fmla="*/ 3429 w 6008"/>
                <a:gd name="T67" fmla="*/ 2764 h 3175"/>
                <a:gd name="T68" fmla="*/ 3776 w 6008"/>
                <a:gd name="T69" fmla="*/ 2818 h 3175"/>
                <a:gd name="T70" fmla="*/ 4006 w 6008"/>
                <a:gd name="T71" fmla="*/ 2833 h 3175"/>
                <a:gd name="T72" fmla="*/ 4602 w 6008"/>
                <a:gd name="T73" fmla="*/ 2804 h 3175"/>
                <a:gd name="T74" fmla="*/ 4878 w 6008"/>
                <a:gd name="T75" fmla="*/ 2647 h 3175"/>
                <a:gd name="T76" fmla="*/ 4884 w 6008"/>
                <a:gd name="T77" fmla="*/ 2511 h 3175"/>
                <a:gd name="T78" fmla="*/ 5152 w 6008"/>
                <a:gd name="T79" fmla="*/ 2224 h 3175"/>
                <a:gd name="T80" fmla="*/ 5200 w 6008"/>
                <a:gd name="T81" fmla="*/ 1868 h 3175"/>
                <a:gd name="T82" fmla="*/ 5053 w 6008"/>
                <a:gd name="T83" fmla="*/ 1322 h 3175"/>
                <a:gd name="T84" fmla="*/ 5083 w 6008"/>
                <a:gd name="T85" fmla="*/ 986 h 3175"/>
                <a:gd name="T86" fmla="*/ 5207 w 6008"/>
                <a:gd name="T87" fmla="*/ 923 h 3175"/>
                <a:gd name="T88" fmla="*/ 5538 w 6008"/>
                <a:gd name="T89" fmla="*/ 906 h 3175"/>
                <a:gd name="T90" fmla="*/ 5960 w 6008"/>
                <a:gd name="T91" fmla="*/ 942 h 3175"/>
                <a:gd name="T92" fmla="*/ 5972 w 6008"/>
                <a:gd name="T93" fmla="*/ 338 h 3175"/>
                <a:gd name="T94" fmla="*/ 5409 w 6008"/>
                <a:gd name="T95" fmla="*/ 322 h 3175"/>
                <a:gd name="T96" fmla="*/ 5116 w 6008"/>
                <a:gd name="T97" fmla="*/ 322 h 3175"/>
                <a:gd name="T98" fmla="*/ 4868 w 6008"/>
                <a:gd name="T99" fmla="*/ 98 h 3175"/>
                <a:gd name="T100" fmla="*/ 4492 w 6008"/>
                <a:gd name="T101" fmla="*/ 353 h 3175"/>
                <a:gd name="T102" fmla="*/ 4512 w 6008"/>
                <a:gd name="T103" fmla="*/ 1025 h 3175"/>
                <a:gd name="T104" fmla="*/ 4705 w 6008"/>
                <a:gd name="T105" fmla="*/ 1989 h 3175"/>
                <a:gd name="T106" fmla="*/ 3562 w 6008"/>
                <a:gd name="T107" fmla="*/ 2296 h 3175"/>
                <a:gd name="T108" fmla="*/ 2876 w 6008"/>
                <a:gd name="T109" fmla="*/ 1445 h 3175"/>
                <a:gd name="T110" fmla="*/ 3364 w 6008"/>
                <a:gd name="T111" fmla="*/ 626 h 3175"/>
                <a:gd name="T112" fmla="*/ 3168 w 6008"/>
                <a:gd name="T113" fmla="*/ 19 h 3175"/>
                <a:gd name="T114" fmla="*/ 481 w 6008"/>
                <a:gd name="T115" fmla="*/ 231 h 317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008"/>
                <a:gd name="T175" fmla="*/ 0 h 3175"/>
                <a:gd name="T176" fmla="*/ 6008 w 6008"/>
                <a:gd name="T177" fmla="*/ 3175 h 317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008" h="3175">
                  <a:moveTo>
                    <a:pt x="241" y="285"/>
                  </a:moveTo>
                  <a:lnTo>
                    <a:pt x="238" y="355"/>
                  </a:lnTo>
                  <a:lnTo>
                    <a:pt x="238" y="424"/>
                  </a:lnTo>
                  <a:lnTo>
                    <a:pt x="241" y="494"/>
                  </a:lnTo>
                  <a:lnTo>
                    <a:pt x="246" y="585"/>
                  </a:lnTo>
                  <a:lnTo>
                    <a:pt x="250" y="678"/>
                  </a:lnTo>
                  <a:lnTo>
                    <a:pt x="267" y="769"/>
                  </a:lnTo>
                  <a:lnTo>
                    <a:pt x="277" y="821"/>
                  </a:lnTo>
                  <a:lnTo>
                    <a:pt x="287" y="876"/>
                  </a:lnTo>
                  <a:lnTo>
                    <a:pt x="320" y="919"/>
                  </a:lnTo>
                  <a:lnTo>
                    <a:pt x="333" y="937"/>
                  </a:lnTo>
                  <a:lnTo>
                    <a:pt x="363" y="925"/>
                  </a:lnTo>
                  <a:lnTo>
                    <a:pt x="385" y="926"/>
                  </a:lnTo>
                  <a:lnTo>
                    <a:pt x="457" y="927"/>
                  </a:lnTo>
                  <a:lnTo>
                    <a:pt x="528" y="931"/>
                  </a:lnTo>
                  <a:lnTo>
                    <a:pt x="600" y="926"/>
                  </a:lnTo>
                  <a:lnTo>
                    <a:pt x="626" y="924"/>
                  </a:lnTo>
                  <a:lnTo>
                    <a:pt x="648" y="906"/>
                  </a:lnTo>
                  <a:lnTo>
                    <a:pt x="672" y="906"/>
                  </a:lnTo>
                  <a:lnTo>
                    <a:pt x="718" y="906"/>
                  </a:lnTo>
                  <a:lnTo>
                    <a:pt x="763" y="926"/>
                  </a:lnTo>
                  <a:lnTo>
                    <a:pt x="810" y="926"/>
                  </a:lnTo>
                  <a:lnTo>
                    <a:pt x="847" y="926"/>
                  </a:lnTo>
                  <a:lnTo>
                    <a:pt x="885" y="917"/>
                  </a:lnTo>
                  <a:lnTo>
                    <a:pt x="921" y="906"/>
                  </a:lnTo>
                  <a:lnTo>
                    <a:pt x="952" y="897"/>
                  </a:lnTo>
                  <a:lnTo>
                    <a:pt x="980" y="876"/>
                  </a:lnTo>
                  <a:lnTo>
                    <a:pt x="1012" y="867"/>
                  </a:lnTo>
                  <a:lnTo>
                    <a:pt x="1027" y="862"/>
                  </a:lnTo>
                  <a:lnTo>
                    <a:pt x="1047" y="857"/>
                  </a:lnTo>
                  <a:lnTo>
                    <a:pt x="1057" y="867"/>
                  </a:lnTo>
                  <a:lnTo>
                    <a:pt x="1067" y="875"/>
                  </a:lnTo>
                  <a:lnTo>
                    <a:pt x="1055" y="894"/>
                  </a:lnTo>
                  <a:lnTo>
                    <a:pt x="1045" y="899"/>
                  </a:lnTo>
                  <a:lnTo>
                    <a:pt x="984" y="933"/>
                  </a:lnTo>
                  <a:lnTo>
                    <a:pt x="908" y="935"/>
                  </a:lnTo>
                  <a:lnTo>
                    <a:pt x="855" y="978"/>
                  </a:lnTo>
                  <a:lnTo>
                    <a:pt x="804" y="1020"/>
                  </a:lnTo>
                  <a:lnTo>
                    <a:pt x="770" y="1081"/>
                  </a:lnTo>
                  <a:lnTo>
                    <a:pt x="744" y="1142"/>
                  </a:lnTo>
                  <a:lnTo>
                    <a:pt x="730" y="1176"/>
                  </a:lnTo>
                  <a:lnTo>
                    <a:pt x="738" y="1216"/>
                  </a:lnTo>
                  <a:lnTo>
                    <a:pt x="738" y="1253"/>
                  </a:lnTo>
                  <a:lnTo>
                    <a:pt x="738" y="1282"/>
                  </a:lnTo>
                  <a:lnTo>
                    <a:pt x="734" y="1312"/>
                  </a:lnTo>
                  <a:lnTo>
                    <a:pt x="744" y="1337"/>
                  </a:lnTo>
                  <a:lnTo>
                    <a:pt x="759" y="1374"/>
                  </a:lnTo>
                  <a:lnTo>
                    <a:pt x="775" y="1418"/>
                  </a:lnTo>
                  <a:lnTo>
                    <a:pt x="810" y="1436"/>
                  </a:lnTo>
                  <a:lnTo>
                    <a:pt x="847" y="1456"/>
                  </a:lnTo>
                  <a:lnTo>
                    <a:pt x="892" y="1437"/>
                  </a:lnTo>
                  <a:lnTo>
                    <a:pt x="934" y="1436"/>
                  </a:lnTo>
                  <a:lnTo>
                    <a:pt x="988" y="1435"/>
                  </a:lnTo>
                  <a:lnTo>
                    <a:pt x="1042" y="1429"/>
                  </a:lnTo>
                  <a:lnTo>
                    <a:pt x="1097" y="1429"/>
                  </a:lnTo>
                  <a:lnTo>
                    <a:pt x="1121" y="1429"/>
                  </a:lnTo>
                  <a:lnTo>
                    <a:pt x="1167" y="1412"/>
                  </a:lnTo>
                  <a:lnTo>
                    <a:pt x="1169" y="1436"/>
                  </a:lnTo>
                  <a:lnTo>
                    <a:pt x="1172" y="1479"/>
                  </a:lnTo>
                  <a:lnTo>
                    <a:pt x="1112" y="1505"/>
                  </a:lnTo>
                  <a:lnTo>
                    <a:pt x="1104" y="1547"/>
                  </a:lnTo>
                  <a:lnTo>
                    <a:pt x="1098" y="1581"/>
                  </a:lnTo>
                  <a:lnTo>
                    <a:pt x="1106" y="1621"/>
                  </a:lnTo>
                  <a:lnTo>
                    <a:pt x="1130" y="1646"/>
                  </a:lnTo>
                  <a:lnTo>
                    <a:pt x="1165" y="1683"/>
                  </a:lnTo>
                  <a:lnTo>
                    <a:pt x="1229" y="1683"/>
                  </a:lnTo>
                  <a:lnTo>
                    <a:pt x="1267" y="1717"/>
                  </a:lnTo>
                  <a:lnTo>
                    <a:pt x="1303" y="1749"/>
                  </a:lnTo>
                  <a:lnTo>
                    <a:pt x="1312" y="1802"/>
                  </a:lnTo>
                  <a:lnTo>
                    <a:pt x="1346" y="1836"/>
                  </a:lnTo>
                  <a:lnTo>
                    <a:pt x="1377" y="1866"/>
                  </a:lnTo>
                  <a:lnTo>
                    <a:pt x="1415" y="1894"/>
                  </a:lnTo>
                  <a:lnTo>
                    <a:pt x="1457" y="1907"/>
                  </a:lnTo>
                  <a:lnTo>
                    <a:pt x="1509" y="1925"/>
                  </a:lnTo>
                  <a:lnTo>
                    <a:pt x="1566" y="1922"/>
                  </a:lnTo>
                  <a:lnTo>
                    <a:pt x="1620" y="1927"/>
                  </a:lnTo>
                  <a:lnTo>
                    <a:pt x="1648" y="1928"/>
                  </a:lnTo>
                  <a:lnTo>
                    <a:pt x="1678" y="1918"/>
                  </a:lnTo>
                  <a:lnTo>
                    <a:pt x="1705" y="1927"/>
                  </a:lnTo>
                  <a:lnTo>
                    <a:pt x="1714" y="1929"/>
                  </a:lnTo>
                  <a:lnTo>
                    <a:pt x="1691" y="1941"/>
                  </a:lnTo>
                  <a:lnTo>
                    <a:pt x="1692" y="1949"/>
                  </a:lnTo>
                  <a:lnTo>
                    <a:pt x="1700" y="1989"/>
                  </a:lnTo>
                  <a:lnTo>
                    <a:pt x="1709" y="2028"/>
                  </a:lnTo>
                  <a:lnTo>
                    <a:pt x="1731" y="2060"/>
                  </a:lnTo>
                  <a:lnTo>
                    <a:pt x="1758" y="2100"/>
                  </a:lnTo>
                  <a:lnTo>
                    <a:pt x="1795" y="2134"/>
                  </a:lnTo>
                  <a:lnTo>
                    <a:pt x="1835" y="2159"/>
                  </a:lnTo>
                  <a:lnTo>
                    <a:pt x="1884" y="2188"/>
                  </a:lnTo>
                  <a:lnTo>
                    <a:pt x="1942" y="2195"/>
                  </a:lnTo>
                  <a:lnTo>
                    <a:pt x="1993" y="2218"/>
                  </a:lnTo>
                  <a:lnTo>
                    <a:pt x="2014" y="2227"/>
                  </a:lnTo>
                  <a:lnTo>
                    <a:pt x="2033" y="2242"/>
                  </a:lnTo>
                  <a:lnTo>
                    <a:pt x="2052" y="2257"/>
                  </a:lnTo>
                  <a:lnTo>
                    <a:pt x="2096" y="2292"/>
                  </a:lnTo>
                  <a:lnTo>
                    <a:pt x="2128" y="2348"/>
                  </a:lnTo>
                  <a:lnTo>
                    <a:pt x="2183" y="2369"/>
                  </a:lnTo>
                  <a:lnTo>
                    <a:pt x="2221" y="2384"/>
                  </a:lnTo>
                  <a:lnTo>
                    <a:pt x="2266" y="2364"/>
                  </a:lnTo>
                  <a:lnTo>
                    <a:pt x="2307" y="2355"/>
                  </a:lnTo>
                  <a:lnTo>
                    <a:pt x="2345" y="2347"/>
                  </a:lnTo>
                  <a:lnTo>
                    <a:pt x="2382" y="2333"/>
                  </a:lnTo>
                  <a:lnTo>
                    <a:pt x="2418" y="2315"/>
                  </a:lnTo>
                  <a:lnTo>
                    <a:pt x="2455" y="2298"/>
                  </a:lnTo>
                  <a:lnTo>
                    <a:pt x="2493" y="2279"/>
                  </a:lnTo>
                  <a:lnTo>
                    <a:pt x="2522" y="2250"/>
                  </a:lnTo>
                  <a:lnTo>
                    <a:pt x="2535" y="2238"/>
                  </a:lnTo>
                  <a:lnTo>
                    <a:pt x="2519" y="2192"/>
                  </a:lnTo>
                  <a:lnTo>
                    <a:pt x="2535" y="2198"/>
                  </a:lnTo>
                  <a:lnTo>
                    <a:pt x="2563" y="2206"/>
                  </a:lnTo>
                  <a:lnTo>
                    <a:pt x="2570" y="2245"/>
                  </a:lnTo>
                  <a:lnTo>
                    <a:pt x="2585" y="2270"/>
                  </a:lnTo>
                  <a:lnTo>
                    <a:pt x="2626" y="2337"/>
                  </a:lnTo>
                  <a:lnTo>
                    <a:pt x="2664" y="2404"/>
                  </a:lnTo>
                  <a:lnTo>
                    <a:pt x="2703" y="2473"/>
                  </a:lnTo>
                  <a:lnTo>
                    <a:pt x="2726" y="2513"/>
                  </a:lnTo>
                  <a:lnTo>
                    <a:pt x="2757" y="2552"/>
                  </a:lnTo>
                  <a:lnTo>
                    <a:pt x="2768" y="2597"/>
                  </a:lnTo>
                  <a:lnTo>
                    <a:pt x="2771" y="2608"/>
                  </a:lnTo>
                  <a:lnTo>
                    <a:pt x="2747" y="2607"/>
                  </a:lnTo>
                  <a:lnTo>
                    <a:pt x="2735" y="2610"/>
                  </a:lnTo>
                  <a:lnTo>
                    <a:pt x="2703" y="2620"/>
                  </a:lnTo>
                  <a:lnTo>
                    <a:pt x="2671" y="2634"/>
                  </a:lnTo>
                  <a:lnTo>
                    <a:pt x="2638" y="2636"/>
                  </a:lnTo>
                  <a:lnTo>
                    <a:pt x="2594" y="2638"/>
                  </a:lnTo>
                  <a:lnTo>
                    <a:pt x="2550" y="2623"/>
                  </a:lnTo>
                  <a:lnTo>
                    <a:pt x="2507" y="2623"/>
                  </a:lnTo>
                  <a:lnTo>
                    <a:pt x="2471" y="2623"/>
                  </a:lnTo>
                  <a:lnTo>
                    <a:pt x="2436" y="2628"/>
                  </a:lnTo>
                  <a:lnTo>
                    <a:pt x="2402" y="2636"/>
                  </a:lnTo>
                  <a:lnTo>
                    <a:pt x="2368" y="2644"/>
                  </a:lnTo>
                  <a:lnTo>
                    <a:pt x="2335" y="2652"/>
                  </a:lnTo>
                  <a:lnTo>
                    <a:pt x="2304" y="2669"/>
                  </a:lnTo>
                  <a:lnTo>
                    <a:pt x="2292" y="2676"/>
                  </a:lnTo>
                  <a:lnTo>
                    <a:pt x="2292" y="2698"/>
                  </a:lnTo>
                  <a:lnTo>
                    <a:pt x="2278" y="2702"/>
                  </a:lnTo>
                  <a:lnTo>
                    <a:pt x="2257" y="2708"/>
                  </a:lnTo>
                  <a:lnTo>
                    <a:pt x="2234" y="2701"/>
                  </a:lnTo>
                  <a:lnTo>
                    <a:pt x="2213" y="2695"/>
                  </a:lnTo>
                  <a:lnTo>
                    <a:pt x="2181" y="2686"/>
                  </a:lnTo>
                  <a:lnTo>
                    <a:pt x="2153" y="2664"/>
                  </a:lnTo>
                  <a:lnTo>
                    <a:pt x="2121" y="2656"/>
                  </a:lnTo>
                  <a:lnTo>
                    <a:pt x="2099" y="2650"/>
                  </a:lnTo>
                  <a:lnTo>
                    <a:pt x="2077" y="2656"/>
                  </a:lnTo>
                  <a:lnTo>
                    <a:pt x="2055" y="2656"/>
                  </a:lnTo>
                  <a:lnTo>
                    <a:pt x="2040" y="2656"/>
                  </a:lnTo>
                  <a:lnTo>
                    <a:pt x="2022" y="2665"/>
                  </a:lnTo>
                  <a:lnTo>
                    <a:pt x="2010" y="2656"/>
                  </a:lnTo>
                  <a:lnTo>
                    <a:pt x="1984" y="2634"/>
                  </a:lnTo>
                  <a:lnTo>
                    <a:pt x="1981" y="2586"/>
                  </a:lnTo>
                  <a:lnTo>
                    <a:pt x="1951" y="2571"/>
                  </a:lnTo>
                  <a:lnTo>
                    <a:pt x="1917" y="2553"/>
                  </a:lnTo>
                  <a:lnTo>
                    <a:pt x="1873" y="2565"/>
                  </a:lnTo>
                  <a:lnTo>
                    <a:pt x="1833" y="2564"/>
                  </a:lnTo>
                  <a:lnTo>
                    <a:pt x="1791" y="2563"/>
                  </a:lnTo>
                  <a:lnTo>
                    <a:pt x="1751" y="2565"/>
                  </a:lnTo>
                  <a:lnTo>
                    <a:pt x="1709" y="2564"/>
                  </a:lnTo>
                  <a:lnTo>
                    <a:pt x="1685" y="2563"/>
                  </a:lnTo>
                  <a:lnTo>
                    <a:pt x="1659" y="2567"/>
                  </a:lnTo>
                  <a:lnTo>
                    <a:pt x="1637" y="2557"/>
                  </a:lnTo>
                  <a:lnTo>
                    <a:pt x="1602" y="2545"/>
                  </a:lnTo>
                  <a:lnTo>
                    <a:pt x="1569" y="2523"/>
                  </a:lnTo>
                  <a:lnTo>
                    <a:pt x="1539" y="2499"/>
                  </a:lnTo>
                  <a:lnTo>
                    <a:pt x="1508" y="2474"/>
                  </a:lnTo>
                  <a:lnTo>
                    <a:pt x="1490" y="2432"/>
                  </a:lnTo>
                  <a:lnTo>
                    <a:pt x="1455" y="2414"/>
                  </a:lnTo>
                  <a:lnTo>
                    <a:pt x="1424" y="2399"/>
                  </a:lnTo>
                  <a:lnTo>
                    <a:pt x="1389" y="2409"/>
                  </a:lnTo>
                  <a:lnTo>
                    <a:pt x="1356" y="2407"/>
                  </a:lnTo>
                  <a:lnTo>
                    <a:pt x="1348" y="2407"/>
                  </a:lnTo>
                  <a:lnTo>
                    <a:pt x="1325" y="2415"/>
                  </a:lnTo>
                  <a:lnTo>
                    <a:pt x="1330" y="2407"/>
                  </a:lnTo>
                  <a:lnTo>
                    <a:pt x="1348" y="2379"/>
                  </a:lnTo>
                  <a:lnTo>
                    <a:pt x="1386" y="2365"/>
                  </a:lnTo>
                  <a:lnTo>
                    <a:pt x="1402" y="2335"/>
                  </a:lnTo>
                  <a:lnTo>
                    <a:pt x="1422" y="2298"/>
                  </a:lnTo>
                  <a:lnTo>
                    <a:pt x="1442" y="2254"/>
                  </a:lnTo>
                  <a:lnTo>
                    <a:pt x="1435" y="2211"/>
                  </a:lnTo>
                  <a:lnTo>
                    <a:pt x="1429" y="2177"/>
                  </a:lnTo>
                  <a:lnTo>
                    <a:pt x="1400" y="2146"/>
                  </a:lnTo>
                  <a:lnTo>
                    <a:pt x="1369" y="2132"/>
                  </a:lnTo>
                  <a:lnTo>
                    <a:pt x="1323" y="2112"/>
                  </a:lnTo>
                  <a:lnTo>
                    <a:pt x="1269" y="2117"/>
                  </a:lnTo>
                  <a:lnTo>
                    <a:pt x="1218" y="2119"/>
                  </a:lnTo>
                  <a:lnTo>
                    <a:pt x="1151" y="2122"/>
                  </a:lnTo>
                  <a:lnTo>
                    <a:pt x="1084" y="2136"/>
                  </a:lnTo>
                  <a:lnTo>
                    <a:pt x="1016" y="2146"/>
                  </a:lnTo>
                  <a:lnTo>
                    <a:pt x="971" y="2153"/>
                  </a:lnTo>
                  <a:lnTo>
                    <a:pt x="923" y="2158"/>
                  </a:lnTo>
                  <a:lnTo>
                    <a:pt x="879" y="2172"/>
                  </a:lnTo>
                  <a:lnTo>
                    <a:pt x="837" y="2185"/>
                  </a:lnTo>
                  <a:lnTo>
                    <a:pt x="795" y="2203"/>
                  </a:lnTo>
                  <a:lnTo>
                    <a:pt x="761" y="2231"/>
                  </a:lnTo>
                  <a:lnTo>
                    <a:pt x="730" y="2256"/>
                  </a:lnTo>
                  <a:lnTo>
                    <a:pt x="709" y="2293"/>
                  </a:lnTo>
                  <a:lnTo>
                    <a:pt x="689" y="2329"/>
                  </a:lnTo>
                  <a:lnTo>
                    <a:pt x="678" y="2351"/>
                  </a:lnTo>
                  <a:lnTo>
                    <a:pt x="678" y="2378"/>
                  </a:lnTo>
                  <a:lnTo>
                    <a:pt x="670" y="2401"/>
                  </a:lnTo>
                  <a:lnTo>
                    <a:pt x="667" y="2408"/>
                  </a:lnTo>
                  <a:lnTo>
                    <a:pt x="663" y="2425"/>
                  </a:lnTo>
                  <a:lnTo>
                    <a:pt x="657" y="2421"/>
                  </a:lnTo>
                  <a:lnTo>
                    <a:pt x="629" y="2395"/>
                  </a:lnTo>
                  <a:lnTo>
                    <a:pt x="623" y="2348"/>
                  </a:lnTo>
                  <a:lnTo>
                    <a:pt x="592" y="2329"/>
                  </a:lnTo>
                  <a:lnTo>
                    <a:pt x="541" y="2299"/>
                  </a:lnTo>
                  <a:lnTo>
                    <a:pt x="480" y="2289"/>
                  </a:lnTo>
                  <a:lnTo>
                    <a:pt x="422" y="2283"/>
                  </a:lnTo>
                  <a:lnTo>
                    <a:pt x="352" y="2277"/>
                  </a:lnTo>
                  <a:lnTo>
                    <a:pt x="282" y="2284"/>
                  </a:lnTo>
                  <a:lnTo>
                    <a:pt x="212" y="2297"/>
                  </a:lnTo>
                  <a:lnTo>
                    <a:pt x="165" y="2304"/>
                  </a:lnTo>
                  <a:lnTo>
                    <a:pt x="115" y="2315"/>
                  </a:lnTo>
                  <a:lnTo>
                    <a:pt x="76" y="2342"/>
                  </a:lnTo>
                  <a:lnTo>
                    <a:pt x="49" y="2359"/>
                  </a:lnTo>
                  <a:lnTo>
                    <a:pt x="32" y="2391"/>
                  </a:lnTo>
                  <a:lnTo>
                    <a:pt x="22" y="2421"/>
                  </a:lnTo>
                  <a:lnTo>
                    <a:pt x="7" y="2470"/>
                  </a:lnTo>
                  <a:lnTo>
                    <a:pt x="0" y="2525"/>
                  </a:lnTo>
                  <a:lnTo>
                    <a:pt x="3" y="2577"/>
                  </a:lnTo>
                  <a:lnTo>
                    <a:pt x="5" y="2610"/>
                  </a:lnTo>
                  <a:lnTo>
                    <a:pt x="13" y="2647"/>
                  </a:lnTo>
                  <a:lnTo>
                    <a:pt x="36" y="2669"/>
                  </a:lnTo>
                  <a:lnTo>
                    <a:pt x="71" y="2705"/>
                  </a:lnTo>
                  <a:lnTo>
                    <a:pt x="122" y="2720"/>
                  </a:lnTo>
                  <a:lnTo>
                    <a:pt x="167" y="2740"/>
                  </a:lnTo>
                  <a:lnTo>
                    <a:pt x="187" y="2751"/>
                  </a:lnTo>
                  <a:lnTo>
                    <a:pt x="209" y="2762"/>
                  </a:lnTo>
                  <a:lnTo>
                    <a:pt x="232" y="2760"/>
                  </a:lnTo>
                  <a:lnTo>
                    <a:pt x="279" y="2758"/>
                  </a:lnTo>
                  <a:lnTo>
                    <a:pt x="322" y="2735"/>
                  </a:lnTo>
                  <a:lnTo>
                    <a:pt x="370" y="2728"/>
                  </a:lnTo>
                  <a:lnTo>
                    <a:pt x="430" y="2720"/>
                  </a:lnTo>
                  <a:lnTo>
                    <a:pt x="491" y="2718"/>
                  </a:lnTo>
                  <a:lnTo>
                    <a:pt x="553" y="2715"/>
                  </a:lnTo>
                  <a:lnTo>
                    <a:pt x="600" y="2711"/>
                  </a:lnTo>
                  <a:lnTo>
                    <a:pt x="649" y="2715"/>
                  </a:lnTo>
                  <a:lnTo>
                    <a:pt x="696" y="2708"/>
                  </a:lnTo>
                  <a:lnTo>
                    <a:pt x="725" y="2705"/>
                  </a:lnTo>
                  <a:lnTo>
                    <a:pt x="755" y="2695"/>
                  </a:lnTo>
                  <a:lnTo>
                    <a:pt x="781" y="2683"/>
                  </a:lnTo>
                  <a:lnTo>
                    <a:pt x="806" y="2669"/>
                  </a:lnTo>
                  <a:lnTo>
                    <a:pt x="820" y="2640"/>
                  </a:lnTo>
                  <a:lnTo>
                    <a:pt x="847" y="2629"/>
                  </a:lnTo>
                  <a:lnTo>
                    <a:pt x="873" y="2619"/>
                  </a:lnTo>
                  <a:lnTo>
                    <a:pt x="903" y="2627"/>
                  </a:lnTo>
                  <a:lnTo>
                    <a:pt x="931" y="2623"/>
                  </a:lnTo>
                  <a:lnTo>
                    <a:pt x="962" y="2619"/>
                  </a:lnTo>
                  <a:lnTo>
                    <a:pt x="995" y="2616"/>
                  </a:lnTo>
                  <a:lnTo>
                    <a:pt x="1023" y="2604"/>
                  </a:lnTo>
                  <a:lnTo>
                    <a:pt x="1056" y="2588"/>
                  </a:lnTo>
                  <a:lnTo>
                    <a:pt x="1083" y="2560"/>
                  </a:lnTo>
                  <a:lnTo>
                    <a:pt x="1114" y="2538"/>
                  </a:lnTo>
                  <a:lnTo>
                    <a:pt x="1132" y="2526"/>
                  </a:lnTo>
                  <a:lnTo>
                    <a:pt x="1147" y="2510"/>
                  </a:lnTo>
                  <a:lnTo>
                    <a:pt x="1166" y="2505"/>
                  </a:lnTo>
                  <a:lnTo>
                    <a:pt x="1173" y="2504"/>
                  </a:lnTo>
                  <a:lnTo>
                    <a:pt x="1166" y="2518"/>
                  </a:lnTo>
                  <a:lnTo>
                    <a:pt x="1166" y="2525"/>
                  </a:lnTo>
                  <a:lnTo>
                    <a:pt x="1172" y="2577"/>
                  </a:lnTo>
                  <a:lnTo>
                    <a:pt x="1171" y="2632"/>
                  </a:lnTo>
                  <a:lnTo>
                    <a:pt x="1186" y="2683"/>
                  </a:lnTo>
                  <a:lnTo>
                    <a:pt x="1198" y="2717"/>
                  </a:lnTo>
                  <a:lnTo>
                    <a:pt x="1226" y="2745"/>
                  </a:lnTo>
                  <a:lnTo>
                    <a:pt x="1245" y="2776"/>
                  </a:lnTo>
                  <a:lnTo>
                    <a:pt x="1257" y="2796"/>
                  </a:lnTo>
                  <a:lnTo>
                    <a:pt x="1261" y="2822"/>
                  </a:lnTo>
                  <a:lnTo>
                    <a:pt x="1277" y="2835"/>
                  </a:lnTo>
                  <a:lnTo>
                    <a:pt x="1296" y="2852"/>
                  </a:lnTo>
                  <a:lnTo>
                    <a:pt x="1320" y="2859"/>
                  </a:lnTo>
                  <a:lnTo>
                    <a:pt x="1343" y="2862"/>
                  </a:lnTo>
                  <a:lnTo>
                    <a:pt x="1374" y="2867"/>
                  </a:lnTo>
                  <a:lnTo>
                    <a:pt x="1404" y="2861"/>
                  </a:lnTo>
                  <a:lnTo>
                    <a:pt x="1435" y="2862"/>
                  </a:lnTo>
                  <a:lnTo>
                    <a:pt x="1457" y="2863"/>
                  </a:lnTo>
                  <a:lnTo>
                    <a:pt x="1479" y="2862"/>
                  </a:lnTo>
                  <a:lnTo>
                    <a:pt x="1500" y="2868"/>
                  </a:lnTo>
                  <a:lnTo>
                    <a:pt x="1530" y="2877"/>
                  </a:lnTo>
                  <a:lnTo>
                    <a:pt x="1556" y="2896"/>
                  </a:lnTo>
                  <a:lnTo>
                    <a:pt x="1585" y="2907"/>
                  </a:lnTo>
                  <a:lnTo>
                    <a:pt x="1626" y="2926"/>
                  </a:lnTo>
                  <a:lnTo>
                    <a:pt x="1666" y="2948"/>
                  </a:lnTo>
                  <a:lnTo>
                    <a:pt x="1709" y="2961"/>
                  </a:lnTo>
                  <a:lnTo>
                    <a:pt x="1737" y="2968"/>
                  </a:lnTo>
                  <a:lnTo>
                    <a:pt x="1767" y="2976"/>
                  </a:lnTo>
                  <a:lnTo>
                    <a:pt x="1794" y="2966"/>
                  </a:lnTo>
                  <a:lnTo>
                    <a:pt x="1817" y="2958"/>
                  </a:lnTo>
                  <a:lnTo>
                    <a:pt x="1829" y="2932"/>
                  </a:lnTo>
                  <a:lnTo>
                    <a:pt x="1846" y="2914"/>
                  </a:lnTo>
                  <a:lnTo>
                    <a:pt x="1855" y="2905"/>
                  </a:lnTo>
                  <a:lnTo>
                    <a:pt x="1860" y="2888"/>
                  </a:lnTo>
                  <a:lnTo>
                    <a:pt x="1873" y="2888"/>
                  </a:lnTo>
                  <a:lnTo>
                    <a:pt x="1883" y="2888"/>
                  </a:lnTo>
                  <a:lnTo>
                    <a:pt x="1886" y="2905"/>
                  </a:lnTo>
                  <a:lnTo>
                    <a:pt x="1892" y="2914"/>
                  </a:lnTo>
                  <a:lnTo>
                    <a:pt x="1914" y="2949"/>
                  </a:lnTo>
                  <a:lnTo>
                    <a:pt x="1926" y="2993"/>
                  </a:lnTo>
                  <a:lnTo>
                    <a:pt x="1957" y="3018"/>
                  </a:lnTo>
                  <a:lnTo>
                    <a:pt x="2002" y="3056"/>
                  </a:lnTo>
                  <a:lnTo>
                    <a:pt x="2061" y="3073"/>
                  </a:lnTo>
                  <a:lnTo>
                    <a:pt x="2115" y="3097"/>
                  </a:lnTo>
                  <a:lnTo>
                    <a:pt x="2160" y="3118"/>
                  </a:lnTo>
                  <a:lnTo>
                    <a:pt x="2204" y="3145"/>
                  </a:lnTo>
                  <a:lnTo>
                    <a:pt x="2251" y="3156"/>
                  </a:lnTo>
                  <a:lnTo>
                    <a:pt x="2307" y="3169"/>
                  </a:lnTo>
                  <a:lnTo>
                    <a:pt x="2365" y="3175"/>
                  </a:lnTo>
                  <a:lnTo>
                    <a:pt x="2421" y="3169"/>
                  </a:lnTo>
                  <a:lnTo>
                    <a:pt x="2465" y="3166"/>
                  </a:lnTo>
                  <a:lnTo>
                    <a:pt x="2506" y="3147"/>
                  </a:lnTo>
                  <a:lnTo>
                    <a:pt x="2546" y="3130"/>
                  </a:lnTo>
                  <a:lnTo>
                    <a:pt x="2567" y="3120"/>
                  </a:lnTo>
                  <a:lnTo>
                    <a:pt x="2581" y="3095"/>
                  </a:lnTo>
                  <a:lnTo>
                    <a:pt x="2604" y="3090"/>
                  </a:lnTo>
                  <a:lnTo>
                    <a:pt x="2649" y="3082"/>
                  </a:lnTo>
                  <a:lnTo>
                    <a:pt x="2696" y="3094"/>
                  </a:lnTo>
                  <a:lnTo>
                    <a:pt x="2742" y="3090"/>
                  </a:lnTo>
                  <a:lnTo>
                    <a:pt x="2794" y="3087"/>
                  </a:lnTo>
                  <a:lnTo>
                    <a:pt x="2847" y="3085"/>
                  </a:lnTo>
                  <a:lnTo>
                    <a:pt x="2898" y="3072"/>
                  </a:lnTo>
                  <a:lnTo>
                    <a:pt x="2942" y="3060"/>
                  </a:lnTo>
                  <a:lnTo>
                    <a:pt x="2991" y="3051"/>
                  </a:lnTo>
                  <a:lnTo>
                    <a:pt x="3023" y="3018"/>
                  </a:lnTo>
                  <a:lnTo>
                    <a:pt x="3052" y="2990"/>
                  </a:lnTo>
                  <a:lnTo>
                    <a:pt x="3057" y="2942"/>
                  </a:lnTo>
                  <a:lnTo>
                    <a:pt x="3069" y="2901"/>
                  </a:lnTo>
                  <a:lnTo>
                    <a:pt x="3079" y="2867"/>
                  </a:lnTo>
                  <a:lnTo>
                    <a:pt x="3085" y="2832"/>
                  </a:lnTo>
                  <a:lnTo>
                    <a:pt x="3088" y="2796"/>
                  </a:lnTo>
                  <a:lnTo>
                    <a:pt x="3089" y="2781"/>
                  </a:lnTo>
                  <a:lnTo>
                    <a:pt x="3066" y="2753"/>
                  </a:lnTo>
                  <a:lnTo>
                    <a:pt x="3081" y="2751"/>
                  </a:lnTo>
                  <a:lnTo>
                    <a:pt x="3114" y="2746"/>
                  </a:lnTo>
                  <a:lnTo>
                    <a:pt x="3143" y="2776"/>
                  </a:lnTo>
                  <a:lnTo>
                    <a:pt x="3174" y="2783"/>
                  </a:lnTo>
                  <a:lnTo>
                    <a:pt x="3217" y="2793"/>
                  </a:lnTo>
                  <a:lnTo>
                    <a:pt x="3261" y="2800"/>
                  </a:lnTo>
                  <a:lnTo>
                    <a:pt x="3305" y="2796"/>
                  </a:lnTo>
                  <a:lnTo>
                    <a:pt x="3348" y="2794"/>
                  </a:lnTo>
                  <a:lnTo>
                    <a:pt x="3387" y="2769"/>
                  </a:lnTo>
                  <a:lnTo>
                    <a:pt x="3429" y="2764"/>
                  </a:lnTo>
                  <a:lnTo>
                    <a:pt x="3458" y="2760"/>
                  </a:lnTo>
                  <a:lnTo>
                    <a:pt x="3485" y="2766"/>
                  </a:lnTo>
                  <a:lnTo>
                    <a:pt x="3514" y="2771"/>
                  </a:lnTo>
                  <a:lnTo>
                    <a:pt x="3536" y="2773"/>
                  </a:lnTo>
                  <a:lnTo>
                    <a:pt x="3557" y="2780"/>
                  </a:lnTo>
                  <a:lnTo>
                    <a:pt x="3579" y="2784"/>
                  </a:lnTo>
                  <a:lnTo>
                    <a:pt x="3634" y="2795"/>
                  </a:lnTo>
                  <a:lnTo>
                    <a:pt x="3688" y="2812"/>
                  </a:lnTo>
                  <a:lnTo>
                    <a:pt x="3744" y="2816"/>
                  </a:lnTo>
                  <a:lnTo>
                    <a:pt x="3776" y="2818"/>
                  </a:lnTo>
                  <a:lnTo>
                    <a:pt x="3810" y="2810"/>
                  </a:lnTo>
                  <a:lnTo>
                    <a:pt x="3842" y="2802"/>
                  </a:lnTo>
                  <a:lnTo>
                    <a:pt x="3867" y="2796"/>
                  </a:lnTo>
                  <a:lnTo>
                    <a:pt x="3888" y="2775"/>
                  </a:lnTo>
                  <a:lnTo>
                    <a:pt x="3915" y="2774"/>
                  </a:lnTo>
                  <a:lnTo>
                    <a:pt x="3929" y="2773"/>
                  </a:lnTo>
                  <a:lnTo>
                    <a:pt x="3940" y="2788"/>
                  </a:lnTo>
                  <a:lnTo>
                    <a:pt x="3953" y="2795"/>
                  </a:lnTo>
                  <a:lnTo>
                    <a:pt x="3981" y="2809"/>
                  </a:lnTo>
                  <a:lnTo>
                    <a:pt x="4006" y="2833"/>
                  </a:lnTo>
                  <a:lnTo>
                    <a:pt x="4038" y="2838"/>
                  </a:lnTo>
                  <a:lnTo>
                    <a:pt x="4108" y="2847"/>
                  </a:lnTo>
                  <a:lnTo>
                    <a:pt x="4181" y="2835"/>
                  </a:lnTo>
                  <a:lnTo>
                    <a:pt x="4253" y="2835"/>
                  </a:lnTo>
                  <a:lnTo>
                    <a:pt x="4344" y="2834"/>
                  </a:lnTo>
                  <a:lnTo>
                    <a:pt x="4436" y="2841"/>
                  </a:lnTo>
                  <a:lnTo>
                    <a:pt x="4527" y="2833"/>
                  </a:lnTo>
                  <a:lnTo>
                    <a:pt x="4554" y="2831"/>
                  </a:lnTo>
                  <a:lnTo>
                    <a:pt x="4578" y="2818"/>
                  </a:lnTo>
                  <a:lnTo>
                    <a:pt x="4602" y="2804"/>
                  </a:lnTo>
                  <a:lnTo>
                    <a:pt x="4620" y="2794"/>
                  </a:lnTo>
                  <a:lnTo>
                    <a:pt x="4630" y="2774"/>
                  </a:lnTo>
                  <a:lnTo>
                    <a:pt x="4649" y="2765"/>
                  </a:lnTo>
                  <a:lnTo>
                    <a:pt x="4687" y="2744"/>
                  </a:lnTo>
                  <a:lnTo>
                    <a:pt x="4732" y="2736"/>
                  </a:lnTo>
                  <a:lnTo>
                    <a:pt x="4772" y="2716"/>
                  </a:lnTo>
                  <a:lnTo>
                    <a:pt x="4805" y="2699"/>
                  </a:lnTo>
                  <a:lnTo>
                    <a:pt x="4839" y="2679"/>
                  </a:lnTo>
                  <a:lnTo>
                    <a:pt x="4869" y="2655"/>
                  </a:lnTo>
                  <a:lnTo>
                    <a:pt x="4878" y="2647"/>
                  </a:lnTo>
                  <a:lnTo>
                    <a:pt x="4889" y="2633"/>
                  </a:lnTo>
                  <a:lnTo>
                    <a:pt x="4885" y="2622"/>
                  </a:lnTo>
                  <a:lnTo>
                    <a:pt x="4874" y="2589"/>
                  </a:lnTo>
                  <a:lnTo>
                    <a:pt x="4846" y="2564"/>
                  </a:lnTo>
                  <a:lnTo>
                    <a:pt x="4827" y="2534"/>
                  </a:lnTo>
                  <a:lnTo>
                    <a:pt x="4823" y="2525"/>
                  </a:lnTo>
                  <a:lnTo>
                    <a:pt x="4806" y="2510"/>
                  </a:lnTo>
                  <a:lnTo>
                    <a:pt x="4816" y="2505"/>
                  </a:lnTo>
                  <a:lnTo>
                    <a:pt x="4846" y="2492"/>
                  </a:lnTo>
                  <a:lnTo>
                    <a:pt x="4884" y="2511"/>
                  </a:lnTo>
                  <a:lnTo>
                    <a:pt x="4913" y="2496"/>
                  </a:lnTo>
                  <a:lnTo>
                    <a:pt x="4947" y="2480"/>
                  </a:lnTo>
                  <a:lnTo>
                    <a:pt x="4970" y="2447"/>
                  </a:lnTo>
                  <a:lnTo>
                    <a:pt x="4993" y="2418"/>
                  </a:lnTo>
                  <a:lnTo>
                    <a:pt x="5016" y="2386"/>
                  </a:lnTo>
                  <a:lnTo>
                    <a:pt x="5025" y="2344"/>
                  </a:lnTo>
                  <a:lnTo>
                    <a:pt x="5051" y="2313"/>
                  </a:lnTo>
                  <a:lnTo>
                    <a:pt x="5079" y="2278"/>
                  </a:lnTo>
                  <a:lnTo>
                    <a:pt x="5127" y="2262"/>
                  </a:lnTo>
                  <a:lnTo>
                    <a:pt x="5152" y="2224"/>
                  </a:lnTo>
                  <a:lnTo>
                    <a:pt x="5175" y="2184"/>
                  </a:lnTo>
                  <a:lnTo>
                    <a:pt x="5184" y="2136"/>
                  </a:lnTo>
                  <a:lnTo>
                    <a:pt x="5186" y="2090"/>
                  </a:lnTo>
                  <a:lnTo>
                    <a:pt x="5189" y="2044"/>
                  </a:lnTo>
                  <a:lnTo>
                    <a:pt x="5164" y="1999"/>
                  </a:lnTo>
                  <a:lnTo>
                    <a:pt x="5165" y="1953"/>
                  </a:lnTo>
                  <a:lnTo>
                    <a:pt x="5167" y="1935"/>
                  </a:lnTo>
                  <a:lnTo>
                    <a:pt x="5189" y="1922"/>
                  </a:lnTo>
                  <a:lnTo>
                    <a:pt x="5192" y="1905"/>
                  </a:lnTo>
                  <a:lnTo>
                    <a:pt x="5200" y="1868"/>
                  </a:lnTo>
                  <a:lnTo>
                    <a:pt x="5202" y="1829"/>
                  </a:lnTo>
                  <a:lnTo>
                    <a:pt x="5199" y="1792"/>
                  </a:lnTo>
                  <a:lnTo>
                    <a:pt x="5190" y="1724"/>
                  </a:lnTo>
                  <a:lnTo>
                    <a:pt x="5175" y="1659"/>
                  </a:lnTo>
                  <a:lnTo>
                    <a:pt x="5155" y="1595"/>
                  </a:lnTo>
                  <a:lnTo>
                    <a:pt x="5134" y="1529"/>
                  </a:lnTo>
                  <a:lnTo>
                    <a:pt x="5101" y="1466"/>
                  </a:lnTo>
                  <a:lnTo>
                    <a:pt x="5079" y="1400"/>
                  </a:lnTo>
                  <a:lnTo>
                    <a:pt x="5067" y="1362"/>
                  </a:lnTo>
                  <a:lnTo>
                    <a:pt x="5053" y="1322"/>
                  </a:lnTo>
                  <a:lnTo>
                    <a:pt x="5051" y="1282"/>
                  </a:lnTo>
                  <a:lnTo>
                    <a:pt x="5050" y="1241"/>
                  </a:lnTo>
                  <a:lnTo>
                    <a:pt x="5060" y="1201"/>
                  </a:lnTo>
                  <a:lnTo>
                    <a:pt x="5068" y="1160"/>
                  </a:lnTo>
                  <a:lnTo>
                    <a:pt x="5073" y="1131"/>
                  </a:lnTo>
                  <a:lnTo>
                    <a:pt x="5090" y="1106"/>
                  </a:lnTo>
                  <a:lnTo>
                    <a:pt x="5094" y="1077"/>
                  </a:lnTo>
                  <a:lnTo>
                    <a:pt x="5096" y="1047"/>
                  </a:lnTo>
                  <a:lnTo>
                    <a:pt x="5089" y="1016"/>
                  </a:lnTo>
                  <a:lnTo>
                    <a:pt x="5083" y="986"/>
                  </a:lnTo>
                  <a:lnTo>
                    <a:pt x="5079" y="969"/>
                  </a:lnTo>
                  <a:lnTo>
                    <a:pt x="5062" y="954"/>
                  </a:lnTo>
                  <a:lnTo>
                    <a:pt x="5062" y="935"/>
                  </a:lnTo>
                  <a:lnTo>
                    <a:pt x="5061" y="924"/>
                  </a:lnTo>
                  <a:lnTo>
                    <a:pt x="5068" y="909"/>
                  </a:lnTo>
                  <a:lnTo>
                    <a:pt x="5079" y="906"/>
                  </a:lnTo>
                  <a:lnTo>
                    <a:pt x="5102" y="902"/>
                  </a:lnTo>
                  <a:lnTo>
                    <a:pt x="5125" y="915"/>
                  </a:lnTo>
                  <a:lnTo>
                    <a:pt x="5148" y="917"/>
                  </a:lnTo>
                  <a:lnTo>
                    <a:pt x="5207" y="923"/>
                  </a:lnTo>
                  <a:lnTo>
                    <a:pt x="5266" y="932"/>
                  </a:lnTo>
                  <a:lnTo>
                    <a:pt x="5325" y="933"/>
                  </a:lnTo>
                  <a:lnTo>
                    <a:pt x="5371" y="934"/>
                  </a:lnTo>
                  <a:lnTo>
                    <a:pt x="5418" y="939"/>
                  </a:lnTo>
                  <a:lnTo>
                    <a:pt x="5462" y="925"/>
                  </a:lnTo>
                  <a:lnTo>
                    <a:pt x="5487" y="918"/>
                  </a:lnTo>
                  <a:lnTo>
                    <a:pt x="5497" y="877"/>
                  </a:lnTo>
                  <a:lnTo>
                    <a:pt x="5522" y="875"/>
                  </a:lnTo>
                  <a:lnTo>
                    <a:pt x="5539" y="873"/>
                  </a:lnTo>
                  <a:lnTo>
                    <a:pt x="5538" y="906"/>
                  </a:lnTo>
                  <a:lnTo>
                    <a:pt x="5554" y="915"/>
                  </a:lnTo>
                  <a:lnTo>
                    <a:pt x="5590" y="933"/>
                  </a:lnTo>
                  <a:lnTo>
                    <a:pt x="5632" y="943"/>
                  </a:lnTo>
                  <a:lnTo>
                    <a:pt x="5673" y="949"/>
                  </a:lnTo>
                  <a:lnTo>
                    <a:pt x="5723" y="957"/>
                  </a:lnTo>
                  <a:lnTo>
                    <a:pt x="5777" y="957"/>
                  </a:lnTo>
                  <a:lnTo>
                    <a:pt x="5829" y="956"/>
                  </a:lnTo>
                  <a:lnTo>
                    <a:pt x="5873" y="955"/>
                  </a:lnTo>
                  <a:lnTo>
                    <a:pt x="5920" y="962"/>
                  </a:lnTo>
                  <a:lnTo>
                    <a:pt x="5960" y="942"/>
                  </a:lnTo>
                  <a:lnTo>
                    <a:pt x="5983" y="931"/>
                  </a:lnTo>
                  <a:lnTo>
                    <a:pt x="5989" y="898"/>
                  </a:lnTo>
                  <a:lnTo>
                    <a:pt x="5991" y="873"/>
                  </a:lnTo>
                  <a:lnTo>
                    <a:pt x="6003" y="737"/>
                  </a:lnTo>
                  <a:lnTo>
                    <a:pt x="6008" y="601"/>
                  </a:lnTo>
                  <a:lnTo>
                    <a:pt x="6004" y="464"/>
                  </a:lnTo>
                  <a:lnTo>
                    <a:pt x="6003" y="423"/>
                  </a:lnTo>
                  <a:lnTo>
                    <a:pt x="5987" y="385"/>
                  </a:lnTo>
                  <a:lnTo>
                    <a:pt x="5976" y="347"/>
                  </a:lnTo>
                  <a:lnTo>
                    <a:pt x="5972" y="338"/>
                  </a:lnTo>
                  <a:lnTo>
                    <a:pt x="5969" y="325"/>
                  </a:lnTo>
                  <a:lnTo>
                    <a:pt x="5960" y="324"/>
                  </a:lnTo>
                  <a:lnTo>
                    <a:pt x="5886" y="317"/>
                  </a:lnTo>
                  <a:lnTo>
                    <a:pt x="5811" y="324"/>
                  </a:lnTo>
                  <a:lnTo>
                    <a:pt x="5737" y="324"/>
                  </a:lnTo>
                  <a:lnTo>
                    <a:pt x="5683" y="324"/>
                  </a:lnTo>
                  <a:lnTo>
                    <a:pt x="5629" y="324"/>
                  </a:lnTo>
                  <a:lnTo>
                    <a:pt x="5574" y="324"/>
                  </a:lnTo>
                  <a:lnTo>
                    <a:pt x="5491" y="324"/>
                  </a:lnTo>
                  <a:lnTo>
                    <a:pt x="5409" y="322"/>
                  </a:lnTo>
                  <a:lnTo>
                    <a:pt x="5325" y="322"/>
                  </a:lnTo>
                  <a:lnTo>
                    <a:pt x="5283" y="322"/>
                  </a:lnTo>
                  <a:lnTo>
                    <a:pt x="5242" y="322"/>
                  </a:lnTo>
                  <a:lnTo>
                    <a:pt x="5201" y="322"/>
                  </a:lnTo>
                  <a:lnTo>
                    <a:pt x="5182" y="322"/>
                  </a:lnTo>
                  <a:lnTo>
                    <a:pt x="5162" y="322"/>
                  </a:lnTo>
                  <a:lnTo>
                    <a:pt x="5142" y="322"/>
                  </a:lnTo>
                  <a:lnTo>
                    <a:pt x="5133" y="322"/>
                  </a:lnTo>
                  <a:lnTo>
                    <a:pt x="5125" y="324"/>
                  </a:lnTo>
                  <a:lnTo>
                    <a:pt x="5116" y="322"/>
                  </a:lnTo>
                  <a:lnTo>
                    <a:pt x="5113" y="322"/>
                  </a:lnTo>
                  <a:lnTo>
                    <a:pt x="5109" y="321"/>
                  </a:lnTo>
                  <a:lnTo>
                    <a:pt x="5108" y="319"/>
                  </a:lnTo>
                  <a:lnTo>
                    <a:pt x="5097" y="290"/>
                  </a:lnTo>
                  <a:lnTo>
                    <a:pt x="5103" y="254"/>
                  </a:lnTo>
                  <a:lnTo>
                    <a:pt x="5082" y="231"/>
                  </a:lnTo>
                  <a:lnTo>
                    <a:pt x="5040" y="186"/>
                  </a:lnTo>
                  <a:lnTo>
                    <a:pt x="4985" y="153"/>
                  </a:lnTo>
                  <a:lnTo>
                    <a:pt x="4928" y="127"/>
                  </a:lnTo>
                  <a:lnTo>
                    <a:pt x="4868" y="98"/>
                  </a:lnTo>
                  <a:lnTo>
                    <a:pt x="4802" y="77"/>
                  </a:lnTo>
                  <a:lnTo>
                    <a:pt x="4736" y="65"/>
                  </a:lnTo>
                  <a:lnTo>
                    <a:pt x="4561" y="56"/>
                  </a:lnTo>
                  <a:lnTo>
                    <a:pt x="4354" y="55"/>
                  </a:lnTo>
                  <a:lnTo>
                    <a:pt x="4262" y="83"/>
                  </a:lnTo>
                  <a:lnTo>
                    <a:pt x="4233" y="128"/>
                  </a:lnTo>
                  <a:lnTo>
                    <a:pt x="4226" y="185"/>
                  </a:lnTo>
                  <a:lnTo>
                    <a:pt x="4240" y="261"/>
                  </a:lnTo>
                  <a:lnTo>
                    <a:pt x="4298" y="319"/>
                  </a:lnTo>
                  <a:lnTo>
                    <a:pt x="4492" y="353"/>
                  </a:lnTo>
                  <a:lnTo>
                    <a:pt x="4648" y="392"/>
                  </a:lnTo>
                  <a:lnTo>
                    <a:pt x="4677" y="449"/>
                  </a:lnTo>
                  <a:lnTo>
                    <a:pt x="4684" y="525"/>
                  </a:lnTo>
                  <a:lnTo>
                    <a:pt x="4595" y="591"/>
                  </a:lnTo>
                  <a:lnTo>
                    <a:pt x="4486" y="654"/>
                  </a:lnTo>
                  <a:lnTo>
                    <a:pt x="4398" y="740"/>
                  </a:lnTo>
                  <a:lnTo>
                    <a:pt x="4383" y="857"/>
                  </a:lnTo>
                  <a:lnTo>
                    <a:pt x="4427" y="917"/>
                  </a:lnTo>
                  <a:lnTo>
                    <a:pt x="4489" y="932"/>
                  </a:lnTo>
                  <a:lnTo>
                    <a:pt x="4512" y="1025"/>
                  </a:lnTo>
                  <a:lnTo>
                    <a:pt x="4668" y="1231"/>
                  </a:lnTo>
                  <a:lnTo>
                    <a:pt x="4752" y="1369"/>
                  </a:lnTo>
                  <a:lnTo>
                    <a:pt x="4786" y="1483"/>
                  </a:lnTo>
                  <a:lnTo>
                    <a:pt x="4778" y="1621"/>
                  </a:lnTo>
                  <a:lnTo>
                    <a:pt x="4756" y="1758"/>
                  </a:lnTo>
                  <a:lnTo>
                    <a:pt x="4762" y="1827"/>
                  </a:lnTo>
                  <a:lnTo>
                    <a:pt x="4808" y="1876"/>
                  </a:lnTo>
                  <a:lnTo>
                    <a:pt x="4817" y="1898"/>
                  </a:lnTo>
                  <a:lnTo>
                    <a:pt x="4743" y="1909"/>
                  </a:lnTo>
                  <a:lnTo>
                    <a:pt x="4705" y="1989"/>
                  </a:lnTo>
                  <a:lnTo>
                    <a:pt x="4671" y="2064"/>
                  </a:lnTo>
                  <a:lnTo>
                    <a:pt x="4566" y="2146"/>
                  </a:lnTo>
                  <a:lnTo>
                    <a:pt x="4424" y="2224"/>
                  </a:lnTo>
                  <a:lnTo>
                    <a:pt x="4363" y="2278"/>
                  </a:lnTo>
                  <a:lnTo>
                    <a:pt x="4247" y="2308"/>
                  </a:lnTo>
                  <a:lnTo>
                    <a:pt x="3999" y="2300"/>
                  </a:lnTo>
                  <a:lnTo>
                    <a:pt x="3915" y="2309"/>
                  </a:lnTo>
                  <a:lnTo>
                    <a:pt x="3863" y="2335"/>
                  </a:lnTo>
                  <a:lnTo>
                    <a:pt x="3784" y="2336"/>
                  </a:lnTo>
                  <a:lnTo>
                    <a:pt x="3562" y="2296"/>
                  </a:lnTo>
                  <a:lnTo>
                    <a:pt x="3345" y="2239"/>
                  </a:lnTo>
                  <a:lnTo>
                    <a:pt x="3228" y="2245"/>
                  </a:lnTo>
                  <a:lnTo>
                    <a:pt x="3164" y="2258"/>
                  </a:lnTo>
                  <a:lnTo>
                    <a:pt x="3130" y="2269"/>
                  </a:lnTo>
                  <a:lnTo>
                    <a:pt x="3026" y="2162"/>
                  </a:lnTo>
                  <a:lnTo>
                    <a:pt x="2890" y="1897"/>
                  </a:lnTo>
                  <a:lnTo>
                    <a:pt x="2835" y="1758"/>
                  </a:lnTo>
                  <a:lnTo>
                    <a:pt x="2825" y="1712"/>
                  </a:lnTo>
                  <a:lnTo>
                    <a:pt x="2821" y="1627"/>
                  </a:lnTo>
                  <a:lnTo>
                    <a:pt x="2876" y="1445"/>
                  </a:lnTo>
                  <a:lnTo>
                    <a:pt x="2938" y="1222"/>
                  </a:lnTo>
                  <a:lnTo>
                    <a:pt x="2977" y="1107"/>
                  </a:lnTo>
                  <a:lnTo>
                    <a:pt x="3086" y="998"/>
                  </a:lnTo>
                  <a:lnTo>
                    <a:pt x="3195" y="912"/>
                  </a:lnTo>
                  <a:lnTo>
                    <a:pt x="3220" y="852"/>
                  </a:lnTo>
                  <a:lnTo>
                    <a:pt x="3246" y="855"/>
                  </a:lnTo>
                  <a:lnTo>
                    <a:pt x="3333" y="852"/>
                  </a:lnTo>
                  <a:lnTo>
                    <a:pt x="3377" y="806"/>
                  </a:lnTo>
                  <a:lnTo>
                    <a:pt x="3400" y="724"/>
                  </a:lnTo>
                  <a:lnTo>
                    <a:pt x="3364" y="626"/>
                  </a:lnTo>
                  <a:lnTo>
                    <a:pt x="3329" y="536"/>
                  </a:lnTo>
                  <a:lnTo>
                    <a:pt x="3327" y="423"/>
                  </a:lnTo>
                  <a:lnTo>
                    <a:pt x="3377" y="347"/>
                  </a:lnTo>
                  <a:lnTo>
                    <a:pt x="3554" y="296"/>
                  </a:lnTo>
                  <a:lnTo>
                    <a:pt x="3674" y="243"/>
                  </a:lnTo>
                  <a:lnTo>
                    <a:pt x="3695" y="152"/>
                  </a:lnTo>
                  <a:lnTo>
                    <a:pt x="3641" y="42"/>
                  </a:lnTo>
                  <a:lnTo>
                    <a:pt x="3546" y="7"/>
                  </a:lnTo>
                  <a:lnTo>
                    <a:pt x="3357" y="0"/>
                  </a:lnTo>
                  <a:lnTo>
                    <a:pt x="3168" y="19"/>
                  </a:lnTo>
                  <a:lnTo>
                    <a:pt x="3044" y="57"/>
                  </a:lnTo>
                  <a:lnTo>
                    <a:pt x="2975" y="128"/>
                  </a:lnTo>
                  <a:lnTo>
                    <a:pt x="2960" y="186"/>
                  </a:lnTo>
                  <a:lnTo>
                    <a:pt x="2873" y="185"/>
                  </a:lnTo>
                  <a:lnTo>
                    <a:pt x="2376" y="176"/>
                  </a:lnTo>
                  <a:lnTo>
                    <a:pt x="1702" y="174"/>
                  </a:lnTo>
                  <a:lnTo>
                    <a:pt x="1258" y="186"/>
                  </a:lnTo>
                  <a:lnTo>
                    <a:pt x="931" y="210"/>
                  </a:lnTo>
                  <a:lnTo>
                    <a:pt x="683" y="225"/>
                  </a:lnTo>
                  <a:lnTo>
                    <a:pt x="481" y="231"/>
                  </a:lnTo>
                  <a:lnTo>
                    <a:pt x="323" y="230"/>
                  </a:lnTo>
                  <a:lnTo>
                    <a:pt x="245" y="227"/>
                  </a:lnTo>
                  <a:lnTo>
                    <a:pt x="193" y="226"/>
                  </a:lnTo>
                  <a:lnTo>
                    <a:pt x="193" y="278"/>
                  </a:lnTo>
                  <a:lnTo>
                    <a:pt x="239" y="278"/>
                  </a:lnTo>
                  <a:lnTo>
                    <a:pt x="241" y="285"/>
                  </a:lnTo>
                </a:path>
              </a:pathLst>
            </a:custGeom>
            <a:solidFill>
              <a:schemeClr val="folHlink"/>
            </a:solidFill>
            <a:ln w="12700">
              <a:no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46" name="Freeform 6"/>
            <p:cNvSpPr>
              <a:spLocks/>
            </p:cNvSpPr>
            <p:nvPr/>
          </p:nvSpPr>
          <p:spPr bwMode="auto">
            <a:xfrm>
              <a:off x="2128" y="1974"/>
              <a:ext cx="1471" cy="24"/>
            </a:xfrm>
            <a:custGeom>
              <a:avLst/>
              <a:gdLst>
                <a:gd name="T0" fmla="*/ 17 w 2765"/>
                <a:gd name="T1" fmla="*/ 53 h 53"/>
                <a:gd name="T2" fmla="*/ 52 w 2765"/>
                <a:gd name="T3" fmla="*/ 53 h 53"/>
                <a:gd name="T4" fmla="*/ 88 w 2765"/>
                <a:gd name="T5" fmla="*/ 53 h 53"/>
                <a:gd name="T6" fmla="*/ 122 w 2765"/>
                <a:gd name="T7" fmla="*/ 53 h 53"/>
                <a:gd name="T8" fmla="*/ 158 w 2765"/>
                <a:gd name="T9" fmla="*/ 52 h 53"/>
                <a:gd name="T10" fmla="*/ 193 w 2765"/>
                <a:gd name="T11" fmla="*/ 52 h 53"/>
                <a:gd name="T12" fmla="*/ 229 w 2765"/>
                <a:gd name="T13" fmla="*/ 51 h 53"/>
                <a:gd name="T14" fmla="*/ 264 w 2765"/>
                <a:gd name="T15" fmla="*/ 50 h 53"/>
                <a:gd name="T16" fmla="*/ 300 w 2765"/>
                <a:gd name="T17" fmla="*/ 49 h 53"/>
                <a:gd name="T18" fmla="*/ 334 w 2765"/>
                <a:gd name="T19" fmla="*/ 48 h 53"/>
                <a:gd name="T20" fmla="*/ 382 w 2765"/>
                <a:gd name="T21" fmla="*/ 45 h 53"/>
                <a:gd name="T22" fmla="*/ 440 w 2765"/>
                <a:gd name="T23" fmla="*/ 43 h 53"/>
                <a:gd name="T24" fmla="*/ 498 w 2765"/>
                <a:gd name="T25" fmla="*/ 40 h 53"/>
                <a:gd name="T26" fmla="*/ 555 w 2765"/>
                <a:gd name="T27" fmla="*/ 35 h 53"/>
                <a:gd name="T28" fmla="*/ 613 w 2765"/>
                <a:gd name="T29" fmla="*/ 31 h 53"/>
                <a:gd name="T30" fmla="*/ 672 w 2765"/>
                <a:gd name="T31" fmla="*/ 28 h 53"/>
                <a:gd name="T32" fmla="*/ 730 w 2765"/>
                <a:gd name="T33" fmla="*/ 24 h 53"/>
                <a:gd name="T34" fmla="*/ 788 w 2765"/>
                <a:gd name="T35" fmla="*/ 21 h 53"/>
                <a:gd name="T36" fmla="*/ 846 w 2765"/>
                <a:gd name="T37" fmla="*/ 18 h 53"/>
                <a:gd name="T38" fmla="*/ 905 w 2765"/>
                <a:gd name="T39" fmla="*/ 15 h 53"/>
                <a:gd name="T40" fmla="*/ 954 w 2765"/>
                <a:gd name="T41" fmla="*/ 13 h 53"/>
                <a:gd name="T42" fmla="*/ 994 w 2765"/>
                <a:gd name="T43" fmla="*/ 13 h 53"/>
                <a:gd name="T44" fmla="*/ 1035 w 2765"/>
                <a:gd name="T45" fmla="*/ 12 h 53"/>
                <a:gd name="T46" fmla="*/ 1075 w 2765"/>
                <a:gd name="T47" fmla="*/ 12 h 53"/>
                <a:gd name="T48" fmla="*/ 1116 w 2765"/>
                <a:gd name="T49" fmla="*/ 13 h 53"/>
                <a:gd name="T50" fmla="*/ 1156 w 2765"/>
                <a:gd name="T51" fmla="*/ 13 h 53"/>
                <a:gd name="T52" fmla="*/ 1197 w 2765"/>
                <a:gd name="T53" fmla="*/ 13 h 53"/>
                <a:gd name="T54" fmla="*/ 1237 w 2765"/>
                <a:gd name="T55" fmla="*/ 14 h 53"/>
                <a:gd name="T56" fmla="*/ 1278 w 2765"/>
                <a:gd name="T57" fmla="*/ 14 h 53"/>
                <a:gd name="T58" fmla="*/ 1319 w 2765"/>
                <a:gd name="T59" fmla="*/ 14 h 53"/>
                <a:gd name="T60" fmla="*/ 1371 w 2765"/>
                <a:gd name="T61" fmla="*/ 14 h 53"/>
                <a:gd name="T62" fmla="*/ 1435 w 2765"/>
                <a:gd name="T63" fmla="*/ 13 h 53"/>
                <a:gd name="T64" fmla="*/ 1499 w 2765"/>
                <a:gd name="T65" fmla="*/ 13 h 53"/>
                <a:gd name="T66" fmla="*/ 1563 w 2765"/>
                <a:gd name="T67" fmla="*/ 12 h 53"/>
                <a:gd name="T68" fmla="*/ 1628 w 2765"/>
                <a:gd name="T69" fmla="*/ 12 h 53"/>
                <a:gd name="T70" fmla="*/ 1691 w 2765"/>
                <a:gd name="T71" fmla="*/ 11 h 53"/>
                <a:gd name="T72" fmla="*/ 1755 w 2765"/>
                <a:gd name="T73" fmla="*/ 11 h 53"/>
                <a:gd name="T74" fmla="*/ 1820 w 2765"/>
                <a:gd name="T75" fmla="*/ 9 h 53"/>
                <a:gd name="T76" fmla="*/ 1884 w 2765"/>
                <a:gd name="T77" fmla="*/ 8 h 53"/>
                <a:gd name="T78" fmla="*/ 1947 w 2765"/>
                <a:gd name="T79" fmla="*/ 8 h 53"/>
                <a:gd name="T80" fmla="*/ 2003 w 2765"/>
                <a:gd name="T81" fmla="*/ 7 h 53"/>
                <a:gd name="T82" fmla="*/ 2048 w 2765"/>
                <a:gd name="T83" fmla="*/ 7 h 53"/>
                <a:gd name="T84" fmla="*/ 2092 w 2765"/>
                <a:gd name="T85" fmla="*/ 6 h 53"/>
                <a:gd name="T86" fmla="*/ 2137 w 2765"/>
                <a:gd name="T87" fmla="*/ 5 h 53"/>
                <a:gd name="T88" fmla="*/ 2182 w 2765"/>
                <a:gd name="T89" fmla="*/ 5 h 53"/>
                <a:gd name="T90" fmla="*/ 2227 w 2765"/>
                <a:gd name="T91" fmla="*/ 4 h 53"/>
                <a:gd name="T92" fmla="*/ 2273 w 2765"/>
                <a:gd name="T93" fmla="*/ 2 h 53"/>
                <a:gd name="T94" fmla="*/ 2318 w 2765"/>
                <a:gd name="T95" fmla="*/ 2 h 53"/>
                <a:gd name="T96" fmla="*/ 2363 w 2765"/>
                <a:gd name="T97" fmla="*/ 1 h 53"/>
                <a:gd name="T98" fmla="*/ 2408 w 2765"/>
                <a:gd name="T99" fmla="*/ 1 h 53"/>
                <a:gd name="T100" fmla="*/ 2447 w 2765"/>
                <a:gd name="T101" fmla="*/ 1 h 53"/>
                <a:gd name="T102" fmla="*/ 2481 w 2765"/>
                <a:gd name="T103" fmla="*/ 0 h 53"/>
                <a:gd name="T104" fmla="*/ 2515 w 2765"/>
                <a:gd name="T105" fmla="*/ 0 h 53"/>
                <a:gd name="T106" fmla="*/ 2547 w 2765"/>
                <a:gd name="T107" fmla="*/ 0 h 53"/>
                <a:gd name="T108" fmla="*/ 2581 w 2765"/>
                <a:gd name="T109" fmla="*/ 0 h 53"/>
                <a:gd name="T110" fmla="*/ 2614 w 2765"/>
                <a:gd name="T111" fmla="*/ 0 h 53"/>
                <a:gd name="T112" fmla="*/ 2648 w 2765"/>
                <a:gd name="T113" fmla="*/ 0 h 53"/>
                <a:gd name="T114" fmla="*/ 2681 w 2765"/>
                <a:gd name="T115" fmla="*/ 0 h 53"/>
                <a:gd name="T116" fmla="*/ 2714 w 2765"/>
                <a:gd name="T117" fmla="*/ 0 h 53"/>
                <a:gd name="T118" fmla="*/ 2747 w 2765"/>
                <a:gd name="T119" fmla="*/ 1 h 5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65"/>
                <a:gd name="T181" fmla="*/ 0 h 53"/>
                <a:gd name="T182" fmla="*/ 2765 w 2765"/>
                <a:gd name="T183" fmla="*/ 53 h 5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65" h="53">
                  <a:moveTo>
                    <a:pt x="0" y="53"/>
                  </a:moveTo>
                  <a:lnTo>
                    <a:pt x="17" y="53"/>
                  </a:lnTo>
                  <a:lnTo>
                    <a:pt x="34" y="53"/>
                  </a:lnTo>
                  <a:lnTo>
                    <a:pt x="52" y="53"/>
                  </a:lnTo>
                  <a:lnTo>
                    <a:pt x="69" y="53"/>
                  </a:lnTo>
                  <a:lnTo>
                    <a:pt x="88" y="53"/>
                  </a:lnTo>
                  <a:lnTo>
                    <a:pt x="105" y="53"/>
                  </a:lnTo>
                  <a:lnTo>
                    <a:pt x="122" y="53"/>
                  </a:lnTo>
                  <a:lnTo>
                    <a:pt x="140" y="52"/>
                  </a:lnTo>
                  <a:lnTo>
                    <a:pt x="158" y="52"/>
                  </a:lnTo>
                  <a:lnTo>
                    <a:pt x="176" y="52"/>
                  </a:lnTo>
                  <a:lnTo>
                    <a:pt x="193" y="52"/>
                  </a:lnTo>
                  <a:lnTo>
                    <a:pt x="210" y="51"/>
                  </a:lnTo>
                  <a:lnTo>
                    <a:pt x="229" y="51"/>
                  </a:lnTo>
                  <a:lnTo>
                    <a:pt x="246" y="50"/>
                  </a:lnTo>
                  <a:lnTo>
                    <a:pt x="264" y="50"/>
                  </a:lnTo>
                  <a:lnTo>
                    <a:pt x="281" y="49"/>
                  </a:lnTo>
                  <a:lnTo>
                    <a:pt x="300" y="49"/>
                  </a:lnTo>
                  <a:lnTo>
                    <a:pt x="317" y="48"/>
                  </a:lnTo>
                  <a:lnTo>
                    <a:pt x="334" y="48"/>
                  </a:lnTo>
                  <a:lnTo>
                    <a:pt x="352" y="46"/>
                  </a:lnTo>
                  <a:lnTo>
                    <a:pt x="382" y="45"/>
                  </a:lnTo>
                  <a:lnTo>
                    <a:pt x="411" y="44"/>
                  </a:lnTo>
                  <a:lnTo>
                    <a:pt x="440" y="43"/>
                  </a:lnTo>
                  <a:lnTo>
                    <a:pt x="469" y="41"/>
                  </a:lnTo>
                  <a:lnTo>
                    <a:pt x="498" y="40"/>
                  </a:lnTo>
                  <a:lnTo>
                    <a:pt x="527" y="37"/>
                  </a:lnTo>
                  <a:lnTo>
                    <a:pt x="555" y="35"/>
                  </a:lnTo>
                  <a:lnTo>
                    <a:pt x="584" y="34"/>
                  </a:lnTo>
                  <a:lnTo>
                    <a:pt x="613" y="31"/>
                  </a:lnTo>
                  <a:lnTo>
                    <a:pt x="643" y="30"/>
                  </a:lnTo>
                  <a:lnTo>
                    <a:pt x="672" y="28"/>
                  </a:lnTo>
                  <a:lnTo>
                    <a:pt x="701" y="26"/>
                  </a:lnTo>
                  <a:lnTo>
                    <a:pt x="730" y="24"/>
                  </a:lnTo>
                  <a:lnTo>
                    <a:pt x="759" y="22"/>
                  </a:lnTo>
                  <a:lnTo>
                    <a:pt x="788" y="21"/>
                  </a:lnTo>
                  <a:lnTo>
                    <a:pt x="817" y="19"/>
                  </a:lnTo>
                  <a:lnTo>
                    <a:pt x="846" y="18"/>
                  </a:lnTo>
                  <a:lnTo>
                    <a:pt x="876" y="16"/>
                  </a:lnTo>
                  <a:lnTo>
                    <a:pt x="905" y="15"/>
                  </a:lnTo>
                  <a:lnTo>
                    <a:pt x="934" y="14"/>
                  </a:lnTo>
                  <a:lnTo>
                    <a:pt x="954" y="13"/>
                  </a:lnTo>
                  <a:lnTo>
                    <a:pt x="975" y="13"/>
                  </a:lnTo>
                  <a:lnTo>
                    <a:pt x="994" y="13"/>
                  </a:lnTo>
                  <a:lnTo>
                    <a:pt x="1015" y="13"/>
                  </a:lnTo>
                  <a:lnTo>
                    <a:pt x="1035" y="12"/>
                  </a:lnTo>
                  <a:lnTo>
                    <a:pt x="1056" y="12"/>
                  </a:lnTo>
                  <a:lnTo>
                    <a:pt x="1075" y="12"/>
                  </a:lnTo>
                  <a:lnTo>
                    <a:pt x="1096" y="13"/>
                  </a:lnTo>
                  <a:lnTo>
                    <a:pt x="1116" y="13"/>
                  </a:lnTo>
                  <a:lnTo>
                    <a:pt x="1137" y="13"/>
                  </a:lnTo>
                  <a:lnTo>
                    <a:pt x="1156" y="13"/>
                  </a:lnTo>
                  <a:lnTo>
                    <a:pt x="1177" y="13"/>
                  </a:lnTo>
                  <a:lnTo>
                    <a:pt x="1197" y="13"/>
                  </a:lnTo>
                  <a:lnTo>
                    <a:pt x="1218" y="14"/>
                  </a:lnTo>
                  <a:lnTo>
                    <a:pt x="1237" y="14"/>
                  </a:lnTo>
                  <a:lnTo>
                    <a:pt x="1258" y="14"/>
                  </a:lnTo>
                  <a:lnTo>
                    <a:pt x="1278" y="14"/>
                  </a:lnTo>
                  <a:lnTo>
                    <a:pt x="1299" y="14"/>
                  </a:lnTo>
                  <a:lnTo>
                    <a:pt x="1319" y="14"/>
                  </a:lnTo>
                  <a:lnTo>
                    <a:pt x="1339" y="14"/>
                  </a:lnTo>
                  <a:lnTo>
                    <a:pt x="1371" y="14"/>
                  </a:lnTo>
                  <a:lnTo>
                    <a:pt x="1403" y="14"/>
                  </a:lnTo>
                  <a:lnTo>
                    <a:pt x="1435" y="13"/>
                  </a:lnTo>
                  <a:lnTo>
                    <a:pt x="1467" y="13"/>
                  </a:lnTo>
                  <a:lnTo>
                    <a:pt x="1499" y="13"/>
                  </a:lnTo>
                  <a:lnTo>
                    <a:pt x="1532" y="13"/>
                  </a:lnTo>
                  <a:lnTo>
                    <a:pt x="1563" y="12"/>
                  </a:lnTo>
                  <a:lnTo>
                    <a:pt x="1595" y="12"/>
                  </a:lnTo>
                  <a:lnTo>
                    <a:pt x="1628" y="12"/>
                  </a:lnTo>
                  <a:lnTo>
                    <a:pt x="1659" y="12"/>
                  </a:lnTo>
                  <a:lnTo>
                    <a:pt x="1691" y="11"/>
                  </a:lnTo>
                  <a:lnTo>
                    <a:pt x="1724" y="11"/>
                  </a:lnTo>
                  <a:lnTo>
                    <a:pt x="1755" y="11"/>
                  </a:lnTo>
                  <a:lnTo>
                    <a:pt x="1787" y="9"/>
                  </a:lnTo>
                  <a:lnTo>
                    <a:pt x="1820" y="9"/>
                  </a:lnTo>
                  <a:lnTo>
                    <a:pt x="1851" y="9"/>
                  </a:lnTo>
                  <a:lnTo>
                    <a:pt x="1884" y="8"/>
                  </a:lnTo>
                  <a:lnTo>
                    <a:pt x="1916" y="8"/>
                  </a:lnTo>
                  <a:lnTo>
                    <a:pt x="1947" y="8"/>
                  </a:lnTo>
                  <a:lnTo>
                    <a:pt x="1980" y="7"/>
                  </a:lnTo>
                  <a:lnTo>
                    <a:pt x="2003" y="7"/>
                  </a:lnTo>
                  <a:lnTo>
                    <a:pt x="2025" y="7"/>
                  </a:lnTo>
                  <a:lnTo>
                    <a:pt x="2048" y="7"/>
                  </a:lnTo>
                  <a:lnTo>
                    <a:pt x="2070" y="6"/>
                  </a:lnTo>
                  <a:lnTo>
                    <a:pt x="2092" y="6"/>
                  </a:lnTo>
                  <a:lnTo>
                    <a:pt x="2115" y="6"/>
                  </a:lnTo>
                  <a:lnTo>
                    <a:pt x="2137" y="5"/>
                  </a:lnTo>
                  <a:lnTo>
                    <a:pt x="2160" y="5"/>
                  </a:lnTo>
                  <a:lnTo>
                    <a:pt x="2182" y="5"/>
                  </a:lnTo>
                  <a:lnTo>
                    <a:pt x="2205" y="4"/>
                  </a:lnTo>
                  <a:lnTo>
                    <a:pt x="2227" y="4"/>
                  </a:lnTo>
                  <a:lnTo>
                    <a:pt x="2251" y="4"/>
                  </a:lnTo>
                  <a:lnTo>
                    <a:pt x="2273" y="2"/>
                  </a:lnTo>
                  <a:lnTo>
                    <a:pt x="2296" y="2"/>
                  </a:lnTo>
                  <a:lnTo>
                    <a:pt x="2318" y="2"/>
                  </a:lnTo>
                  <a:lnTo>
                    <a:pt x="2341" y="2"/>
                  </a:lnTo>
                  <a:lnTo>
                    <a:pt x="2363" y="1"/>
                  </a:lnTo>
                  <a:lnTo>
                    <a:pt x="2386" y="1"/>
                  </a:lnTo>
                  <a:lnTo>
                    <a:pt x="2408" y="1"/>
                  </a:lnTo>
                  <a:lnTo>
                    <a:pt x="2431" y="1"/>
                  </a:lnTo>
                  <a:lnTo>
                    <a:pt x="2447" y="1"/>
                  </a:lnTo>
                  <a:lnTo>
                    <a:pt x="2464" y="0"/>
                  </a:lnTo>
                  <a:lnTo>
                    <a:pt x="2481" y="0"/>
                  </a:lnTo>
                  <a:lnTo>
                    <a:pt x="2497" y="0"/>
                  </a:lnTo>
                  <a:lnTo>
                    <a:pt x="2515" y="0"/>
                  </a:lnTo>
                  <a:lnTo>
                    <a:pt x="2531" y="0"/>
                  </a:lnTo>
                  <a:lnTo>
                    <a:pt x="2547" y="0"/>
                  </a:lnTo>
                  <a:lnTo>
                    <a:pt x="2564" y="0"/>
                  </a:lnTo>
                  <a:lnTo>
                    <a:pt x="2581" y="0"/>
                  </a:lnTo>
                  <a:lnTo>
                    <a:pt x="2598" y="0"/>
                  </a:lnTo>
                  <a:lnTo>
                    <a:pt x="2614" y="0"/>
                  </a:lnTo>
                  <a:lnTo>
                    <a:pt x="2630" y="0"/>
                  </a:lnTo>
                  <a:lnTo>
                    <a:pt x="2648" y="0"/>
                  </a:lnTo>
                  <a:lnTo>
                    <a:pt x="2664" y="0"/>
                  </a:lnTo>
                  <a:lnTo>
                    <a:pt x="2681" y="0"/>
                  </a:lnTo>
                  <a:lnTo>
                    <a:pt x="2697" y="0"/>
                  </a:lnTo>
                  <a:lnTo>
                    <a:pt x="2714" y="0"/>
                  </a:lnTo>
                  <a:lnTo>
                    <a:pt x="2731" y="0"/>
                  </a:lnTo>
                  <a:lnTo>
                    <a:pt x="2747" y="1"/>
                  </a:lnTo>
                  <a:lnTo>
                    <a:pt x="2765" y="1"/>
                  </a:lnTo>
                </a:path>
              </a:pathLst>
            </a:custGeom>
            <a:no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47" name="Freeform 7"/>
            <p:cNvSpPr>
              <a:spLocks/>
            </p:cNvSpPr>
            <p:nvPr/>
          </p:nvSpPr>
          <p:spPr bwMode="auto">
            <a:xfrm>
              <a:off x="2128" y="1952"/>
              <a:ext cx="1471" cy="24"/>
            </a:xfrm>
            <a:custGeom>
              <a:avLst/>
              <a:gdLst>
                <a:gd name="T0" fmla="*/ 23 w 2765"/>
                <a:gd name="T1" fmla="*/ 53 h 58"/>
                <a:gd name="T2" fmla="*/ 72 w 2765"/>
                <a:gd name="T3" fmla="*/ 56 h 58"/>
                <a:gd name="T4" fmla="*/ 120 w 2765"/>
                <a:gd name="T5" fmla="*/ 57 h 58"/>
                <a:gd name="T6" fmla="*/ 169 w 2765"/>
                <a:gd name="T7" fmla="*/ 57 h 58"/>
                <a:gd name="T8" fmla="*/ 216 w 2765"/>
                <a:gd name="T9" fmla="*/ 58 h 58"/>
                <a:gd name="T10" fmla="*/ 265 w 2765"/>
                <a:gd name="T11" fmla="*/ 58 h 58"/>
                <a:gd name="T12" fmla="*/ 314 w 2765"/>
                <a:gd name="T13" fmla="*/ 57 h 58"/>
                <a:gd name="T14" fmla="*/ 362 w 2765"/>
                <a:gd name="T15" fmla="*/ 57 h 58"/>
                <a:gd name="T16" fmla="*/ 411 w 2765"/>
                <a:gd name="T17" fmla="*/ 56 h 58"/>
                <a:gd name="T18" fmla="*/ 458 w 2765"/>
                <a:gd name="T19" fmla="*/ 53 h 58"/>
                <a:gd name="T20" fmla="*/ 518 w 2765"/>
                <a:gd name="T21" fmla="*/ 51 h 58"/>
                <a:gd name="T22" fmla="*/ 588 w 2765"/>
                <a:gd name="T23" fmla="*/ 48 h 58"/>
                <a:gd name="T24" fmla="*/ 657 w 2765"/>
                <a:gd name="T25" fmla="*/ 43 h 58"/>
                <a:gd name="T26" fmla="*/ 728 w 2765"/>
                <a:gd name="T27" fmla="*/ 38 h 58"/>
                <a:gd name="T28" fmla="*/ 797 w 2765"/>
                <a:gd name="T29" fmla="*/ 32 h 58"/>
                <a:gd name="T30" fmla="*/ 867 w 2765"/>
                <a:gd name="T31" fmla="*/ 28 h 58"/>
                <a:gd name="T32" fmla="*/ 938 w 2765"/>
                <a:gd name="T33" fmla="*/ 22 h 58"/>
                <a:gd name="T34" fmla="*/ 1007 w 2765"/>
                <a:gd name="T35" fmla="*/ 17 h 58"/>
                <a:gd name="T36" fmla="*/ 1078 w 2765"/>
                <a:gd name="T37" fmla="*/ 13 h 58"/>
                <a:gd name="T38" fmla="*/ 1147 w 2765"/>
                <a:gd name="T39" fmla="*/ 9 h 58"/>
                <a:gd name="T40" fmla="*/ 1212 w 2765"/>
                <a:gd name="T41" fmla="*/ 6 h 58"/>
                <a:gd name="T42" fmla="*/ 1271 w 2765"/>
                <a:gd name="T43" fmla="*/ 5 h 58"/>
                <a:gd name="T44" fmla="*/ 1329 w 2765"/>
                <a:gd name="T45" fmla="*/ 2 h 58"/>
                <a:gd name="T46" fmla="*/ 1388 w 2765"/>
                <a:gd name="T47" fmla="*/ 2 h 58"/>
                <a:gd name="T48" fmla="*/ 1447 w 2765"/>
                <a:gd name="T49" fmla="*/ 1 h 58"/>
                <a:gd name="T50" fmla="*/ 1506 w 2765"/>
                <a:gd name="T51" fmla="*/ 1 h 58"/>
                <a:gd name="T52" fmla="*/ 1565 w 2765"/>
                <a:gd name="T53" fmla="*/ 0 h 58"/>
                <a:gd name="T54" fmla="*/ 1623 w 2765"/>
                <a:gd name="T55" fmla="*/ 0 h 58"/>
                <a:gd name="T56" fmla="*/ 1682 w 2765"/>
                <a:gd name="T57" fmla="*/ 0 h 58"/>
                <a:gd name="T58" fmla="*/ 1741 w 2765"/>
                <a:gd name="T59" fmla="*/ 1 h 58"/>
                <a:gd name="T60" fmla="*/ 1807 w 2765"/>
                <a:gd name="T61" fmla="*/ 1 h 58"/>
                <a:gd name="T62" fmla="*/ 1879 w 2765"/>
                <a:gd name="T63" fmla="*/ 1 h 58"/>
                <a:gd name="T64" fmla="*/ 1952 w 2765"/>
                <a:gd name="T65" fmla="*/ 1 h 58"/>
                <a:gd name="T66" fmla="*/ 2025 w 2765"/>
                <a:gd name="T67" fmla="*/ 1 h 58"/>
                <a:gd name="T68" fmla="*/ 2097 w 2765"/>
                <a:gd name="T69" fmla="*/ 2 h 58"/>
                <a:gd name="T70" fmla="*/ 2170 w 2765"/>
                <a:gd name="T71" fmla="*/ 3 h 58"/>
                <a:gd name="T72" fmla="*/ 2242 w 2765"/>
                <a:gd name="T73" fmla="*/ 3 h 58"/>
                <a:gd name="T74" fmla="*/ 2314 w 2765"/>
                <a:gd name="T75" fmla="*/ 5 h 58"/>
                <a:gd name="T76" fmla="*/ 2387 w 2765"/>
                <a:gd name="T77" fmla="*/ 6 h 58"/>
                <a:gd name="T78" fmla="*/ 2460 w 2765"/>
                <a:gd name="T79" fmla="*/ 7 h 58"/>
                <a:gd name="T80" fmla="*/ 2510 w 2765"/>
                <a:gd name="T81" fmla="*/ 7 h 58"/>
                <a:gd name="T82" fmla="*/ 2537 w 2765"/>
                <a:gd name="T83" fmla="*/ 8 h 58"/>
                <a:gd name="T84" fmla="*/ 2563 w 2765"/>
                <a:gd name="T85" fmla="*/ 8 h 58"/>
                <a:gd name="T86" fmla="*/ 2590 w 2765"/>
                <a:gd name="T87" fmla="*/ 9 h 58"/>
                <a:gd name="T88" fmla="*/ 2616 w 2765"/>
                <a:gd name="T89" fmla="*/ 9 h 58"/>
                <a:gd name="T90" fmla="*/ 2643 w 2765"/>
                <a:gd name="T91" fmla="*/ 10 h 58"/>
                <a:gd name="T92" fmla="*/ 2671 w 2765"/>
                <a:gd name="T93" fmla="*/ 10 h 58"/>
                <a:gd name="T94" fmla="*/ 2697 w 2765"/>
                <a:gd name="T95" fmla="*/ 12 h 58"/>
                <a:gd name="T96" fmla="*/ 2724 w 2765"/>
                <a:gd name="T97" fmla="*/ 13 h 58"/>
                <a:gd name="T98" fmla="*/ 2751 w 2765"/>
                <a:gd name="T99" fmla="*/ 13 h 5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65"/>
                <a:gd name="T151" fmla="*/ 0 h 58"/>
                <a:gd name="T152" fmla="*/ 2765 w 2765"/>
                <a:gd name="T153" fmla="*/ 58 h 5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65" h="58">
                  <a:moveTo>
                    <a:pt x="0" y="53"/>
                  </a:moveTo>
                  <a:lnTo>
                    <a:pt x="23" y="53"/>
                  </a:lnTo>
                  <a:lnTo>
                    <a:pt x="47" y="54"/>
                  </a:lnTo>
                  <a:lnTo>
                    <a:pt x="72" y="56"/>
                  </a:lnTo>
                  <a:lnTo>
                    <a:pt x="96" y="56"/>
                  </a:lnTo>
                  <a:lnTo>
                    <a:pt x="120" y="57"/>
                  </a:lnTo>
                  <a:lnTo>
                    <a:pt x="144" y="57"/>
                  </a:lnTo>
                  <a:lnTo>
                    <a:pt x="169" y="57"/>
                  </a:lnTo>
                  <a:lnTo>
                    <a:pt x="193" y="58"/>
                  </a:lnTo>
                  <a:lnTo>
                    <a:pt x="216" y="58"/>
                  </a:lnTo>
                  <a:lnTo>
                    <a:pt x="241" y="58"/>
                  </a:lnTo>
                  <a:lnTo>
                    <a:pt x="265" y="58"/>
                  </a:lnTo>
                  <a:lnTo>
                    <a:pt x="289" y="58"/>
                  </a:lnTo>
                  <a:lnTo>
                    <a:pt x="314" y="57"/>
                  </a:lnTo>
                  <a:lnTo>
                    <a:pt x="338" y="57"/>
                  </a:lnTo>
                  <a:lnTo>
                    <a:pt x="362" y="57"/>
                  </a:lnTo>
                  <a:lnTo>
                    <a:pt x="386" y="56"/>
                  </a:lnTo>
                  <a:lnTo>
                    <a:pt x="411" y="56"/>
                  </a:lnTo>
                  <a:lnTo>
                    <a:pt x="435" y="54"/>
                  </a:lnTo>
                  <a:lnTo>
                    <a:pt x="458" y="53"/>
                  </a:lnTo>
                  <a:lnTo>
                    <a:pt x="483" y="53"/>
                  </a:lnTo>
                  <a:lnTo>
                    <a:pt x="518" y="51"/>
                  </a:lnTo>
                  <a:lnTo>
                    <a:pt x="553" y="50"/>
                  </a:lnTo>
                  <a:lnTo>
                    <a:pt x="588" y="48"/>
                  </a:lnTo>
                  <a:lnTo>
                    <a:pt x="623" y="45"/>
                  </a:lnTo>
                  <a:lnTo>
                    <a:pt x="657" y="43"/>
                  </a:lnTo>
                  <a:lnTo>
                    <a:pt x="693" y="41"/>
                  </a:lnTo>
                  <a:lnTo>
                    <a:pt x="728" y="38"/>
                  </a:lnTo>
                  <a:lnTo>
                    <a:pt x="763" y="36"/>
                  </a:lnTo>
                  <a:lnTo>
                    <a:pt x="797" y="32"/>
                  </a:lnTo>
                  <a:lnTo>
                    <a:pt x="832" y="30"/>
                  </a:lnTo>
                  <a:lnTo>
                    <a:pt x="867" y="28"/>
                  </a:lnTo>
                  <a:lnTo>
                    <a:pt x="903" y="24"/>
                  </a:lnTo>
                  <a:lnTo>
                    <a:pt x="938" y="22"/>
                  </a:lnTo>
                  <a:lnTo>
                    <a:pt x="972" y="20"/>
                  </a:lnTo>
                  <a:lnTo>
                    <a:pt x="1007" y="17"/>
                  </a:lnTo>
                  <a:lnTo>
                    <a:pt x="1042" y="15"/>
                  </a:lnTo>
                  <a:lnTo>
                    <a:pt x="1078" y="13"/>
                  </a:lnTo>
                  <a:lnTo>
                    <a:pt x="1112" y="10"/>
                  </a:lnTo>
                  <a:lnTo>
                    <a:pt x="1147" y="9"/>
                  </a:lnTo>
                  <a:lnTo>
                    <a:pt x="1182" y="7"/>
                  </a:lnTo>
                  <a:lnTo>
                    <a:pt x="1212" y="6"/>
                  </a:lnTo>
                  <a:lnTo>
                    <a:pt x="1241" y="5"/>
                  </a:lnTo>
                  <a:lnTo>
                    <a:pt x="1271" y="5"/>
                  </a:lnTo>
                  <a:lnTo>
                    <a:pt x="1300" y="3"/>
                  </a:lnTo>
                  <a:lnTo>
                    <a:pt x="1329" y="2"/>
                  </a:lnTo>
                  <a:lnTo>
                    <a:pt x="1359" y="2"/>
                  </a:lnTo>
                  <a:lnTo>
                    <a:pt x="1388" y="2"/>
                  </a:lnTo>
                  <a:lnTo>
                    <a:pt x="1418" y="1"/>
                  </a:lnTo>
                  <a:lnTo>
                    <a:pt x="1447" y="1"/>
                  </a:lnTo>
                  <a:lnTo>
                    <a:pt x="1476" y="1"/>
                  </a:lnTo>
                  <a:lnTo>
                    <a:pt x="1506" y="1"/>
                  </a:lnTo>
                  <a:lnTo>
                    <a:pt x="1535" y="1"/>
                  </a:lnTo>
                  <a:lnTo>
                    <a:pt x="1565" y="0"/>
                  </a:lnTo>
                  <a:lnTo>
                    <a:pt x="1594" y="0"/>
                  </a:lnTo>
                  <a:lnTo>
                    <a:pt x="1623" y="0"/>
                  </a:lnTo>
                  <a:lnTo>
                    <a:pt x="1653" y="0"/>
                  </a:lnTo>
                  <a:lnTo>
                    <a:pt x="1682" y="0"/>
                  </a:lnTo>
                  <a:lnTo>
                    <a:pt x="1712" y="1"/>
                  </a:lnTo>
                  <a:lnTo>
                    <a:pt x="1741" y="1"/>
                  </a:lnTo>
                  <a:lnTo>
                    <a:pt x="1770" y="1"/>
                  </a:lnTo>
                  <a:lnTo>
                    <a:pt x="1807" y="1"/>
                  </a:lnTo>
                  <a:lnTo>
                    <a:pt x="1843" y="1"/>
                  </a:lnTo>
                  <a:lnTo>
                    <a:pt x="1879" y="1"/>
                  </a:lnTo>
                  <a:lnTo>
                    <a:pt x="1916" y="1"/>
                  </a:lnTo>
                  <a:lnTo>
                    <a:pt x="1952" y="1"/>
                  </a:lnTo>
                  <a:lnTo>
                    <a:pt x="1988" y="1"/>
                  </a:lnTo>
                  <a:lnTo>
                    <a:pt x="2025" y="1"/>
                  </a:lnTo>
                  <a:lnTo>
                    <a:pt x="2061" y="2"/>
                  </a:lnTo>
                  <a:lnTo>
                    <a:pt x="2097" y="2"/>
                  </a:lnTo>
                  <a:lnTo>
                    <a:pt x="2134" y="2"/>
                  </a:lnTo>
                  <a:lnTo>
                    <a:pt x="2170" y="3"/>
                  </a:lnTo>
                  <a:lnTo>
                    <a:pt x="2205" y="3"/>
                  </a:lnTo>
                  <a:lnTo>
                    <a:pt x="2242" y="3"/>
                  </a:lnTo>
                  <a:lnTo>
                    <a:pt x="2278" y="5"/>
                  </a:lnTo>
                  <a:lnTo>
                    <a:pt x="2314" y="5"/>
                  </a:lnTo>
                  <a:lnTo>
                    <a:pt x="2351" y="6"/>
                  </a:lnTo>
                  <a:lnTo>
                    <a:pt x="2387" y="6"/>
                  </a:lnTo>
                  <a:lnTo>
                    <a:pt x="2423" y="6"/>
                  </a:lnTo>
                  <a:lnTo>
                    <a:pt x="2460" y="7"/>
                  </a:lnTo>
                  <a:lnTo>
                    <a:pt x="2496" y="7"/>
                  </a:lnTo>
                  <a:lnTo>
                    <a:pt x="2510" y="7"/>
                  </a:lnTo>
                  <a:lnTo>
                    <a:pt x="2523" y="8"/>
                  </a:lnTo>
                  <a:lnTo>
                    <a:pt x="2537" y="8"/>
                  </a:lnTo>
                  <a:lnTo>
                    <a:pt x="2549" y="8"/>
                  </a:lnTo>
                  <a:lnTo>
                    <a:pt x="2563" y="8"/>
                  </a:lnTo>
                  <a:lnTo>
                    <a:pt x="2577" y="8"/>
                  </a:lnTo>
                  <a:lnTo>
                    <a:pt x="2590" y="9"/>
                  </a:lnTo>
                  <a:lnTo>
                    <a:pt x="2604" y="9"/>
                  </a:lnTo>
                  <a:lnTo>
                    <a:pt x="2616" y="9"/>
                  </a:lnTo>
                  <a:lnTo>
                    <a:pt x="2630" y="9"/>
                  </a:lnTo>
                  <a:lnTo>
                    <a:pt x="2643" y="10"/>
                  </a:lnTo>
                  <a:lnTo>
                    <a:pt x="2657" y="10"/>
                  </a:lnTo>
                  <a:lnTo>
                    <a:pt x="2671" y="10"/>
                  </a:lnTo>
                  <a:lnTo>
                    <a:pt x="2684" y="12"/>
                  </a:lnTo>
                  <a:lnTo>
                    <a:pt x="2697" y="12"/>
                  </a:lnTo>
                  <a:lnTo>
                    <a:pt x="2710" y="12"/>
                  </a:lnTo>
                  <a:lnTo>
                    <a:pt x="2724" y="13"/>
                  </a:lnTo>
                  <a:lnTo>
                    <a:pt x="2737" y="13"/>
                  </a:lnTo>
                  <a:lnTo>
                    <a:pt x="2751" y="13"/>
                  </a:lnTo>
                  <a:lnTo>
                    <a:pt x="2765" y="14"/>
                  </a:lnTo>
                </a:path>
              </a:pathLst>
            </a:custGeom>
            <a:no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48" name="Freeform 8"/>
            <p:cNvSpPr>
              <a:spLocks/>
            </p:cNvSpPr>
            <p:nvPr/>
          </p:nvSpPr>
          <p:spPr bwMode="auto">
            <a:xfrm>
              <a:off x="2156" y="1994"/>
              <a:ext cx="221" cy="300"/>
            </a:xfrm>
            <a:custGeom>
              <a:avLst/>
              <a:gdLst>
                <a:gd name="T0" fmla="*/ 2 w 413"/>
                <a:gd name="T1" fmla="*/ 43 h 663"/>
                <a:gd name="T2" fmla="*/ 1 w 413"/>
                <a:gd name="T3" fmla="*/ 95 h 663"/>
                <a:gd name="T4" fmla="*/ 0 w 413"/>
                <a:gd name="T5" fmla="*/ 147 h 663"/>
                <a:gd name="T6" fmla="*/ 1 w 413"/>
                <a:gd name="T7" fmla="*/ 200 h 663"/>
                <a:gd name="T8" fmla="*/ 4 w 413"/>
                <a:gd name="T9" fmla="*/ 251 h 663"/>
                <a:gd name="T10" fmla="*/ 6 w 413"/>
                <a:gd name="T11" fmla="*/ 303 h 663"/>
                <a:gd name="T12" fmla="*/ 11 w 413"/>
                <a:gd name="T13" fmla="*/ 355 h 663"/>
                <a:gd name="T14" fmla="*/ 14 w 413"/>
                <a:gd name="T15" fmla="*/ 388 h 663"/>
                <a:gd name="T16" fmla="*/ 20 w 413"/>
                <a:gd name="T17" fmla="*/ 422 h 663"/>
                <a:gd name="T18" fmla="*/ 26 w 413"/>
                <a:gd name="T19" fmla="*/ 456 h 663"/>
                <a:gd name="T20" fmla="*/ 34 w 413"/>
                <a:gd name="T21" fmla="*/ 489 h 663"/>
                <a:gd name="T22" fmla="*/ 42 w 413"/>
                <a:gd name="T23" fmla="*/ 523 h 663"/>
                <a:gd name="T24" fmla="*/ 50 w 413"/>
                <a:gd name="T25" fmla="*/ 555 h 663"/>
                <a:gd name="T26" fmla="*/ 57 w 413"/>
                <a:gd name="T27" fmla="*/ 582 h 663"/>
                <a:gd name="T28" fmla="*/ 60 w 413"/>
                <a:gd name="T29" fmla="*/ 596 h 663"/>
                <a:gd name="T30" fmla="*/ 64 w 413"/>
                <a:gd name="T31" fmla="*/ 611 h 663"/>
                <a:gd name="T32" fmla="*/ 68 w 413"/>
                <a:gd name="T33" fmla="*/ 625 h 663"/>
                <a:gd name="T34" fmla="*/ 73 w 413"/>
                <a:gd name="T35" fmla="*/ 638 h 663"/>
                <a:gd name="T36" fmla="*/ 81 w 413"/>
                <a:gd name="T37" fmla="*/ 648 h 663"/>
                <a:gd name="T38" fmla="*/ 92 w 413"/>
                <a:gd name="T39" fmla="*/ 655 h 663"/>
                <a:gd name="T40" fmla="*/ 123 w 413"/>
                <a:gd name="T41" fmla="*/ 661 h 663"/>
                <a:gd name="T42" fmla="*/ 165 w 413"/>
                <a:gd name="T43" fmla="*/ 663 h 663"/>
                <a:gd name="T44" fmla="*/ 207 w 413"/>
                <a:gd name="T45" fmla="*/ 662 h 663"/>
                <a:gd name="T46" fmla="*/ 249 w 413"/>
                <a:gd name="T47" fmla="*/ 657 h 663"/>
                <a:gd name="T48" fmla="*/ 292 w 413"/>
                <a:gd name="T49" fmla="*/ 653 h 663"/>
                <a:gd name="T50" fmla="*/ 335 w 413"/>
                <a:gd name="T51" fmla="*/ 647 h 663"/>
                <a:gd name="T52" fmla="*/ 376 w 413"/>
                <a:gd name="T53" fmla="*/ 642 h 663"/>
                <a:gd name="T54" fmla="*/ 382 w 413"/>
                <a:gd name="T55" fmla="*/ 642 h 663"/>
                <a:gd name="T56" fmla="*/ 388 w 413"/>
                <a:gd name="T57" fmla="*/ 642 h 663"/>
                <a:gd name="T58" fmla="*/ 395 w 413"/>
                <a:gd name="T59" fmla="*/ 641 h 663"/>
                <a:gd name="T60" fmla="*/ 401 w 413"/>
                <a:gd name="T61" fmla="*/ 639 h 663"/>
                <a:gd name="T62" fmla="*/ 405 w 413"/>
                <a:gd name="T63" fmla="*/ 636 h 663"/>
                <a:gd name="T64" fmla="*/ 409 w 413"/>
                <a:gd name="T65" fmla="*/ 633 h 663"/>
                <a:gd name="T66" fmla="*/ 410 w 413"/>
                <a:gd name="T67" fmla="*/ 617 h 663"/>
                <a:gd name="T68" fmla="*/ 412 w 413"/>
                <a:gd name="T69" fmla="*/ 578 h 663"/>
                <a:gd name="T70" fmla="*/ 413 w 413"/>
                <a:gd name="T71" fmla="*/ 540 h 663"/>
                <a:gd name="T72" fmla="*/ 412 w 413"/>
                <a:gd name="T73" fmla="*/ 502 h 663"/>
                <a:gd name="T74" fmla="*/ 410 w 413"/>
                <a:gd name="T75" fmla="*/ 464 h 663"/>
                <a:gd name="T76" fmla="*/ 408 w 413"/>
                <a:gd name="T77" fmla="*/ 426 h 663"/>
                <a:gd name="T78" fmla="*/ 404 w 413"/>
                <a:gd name="T79" fmla="*/ 387 h 663"/>
                <a:gd name="T80" fmla="*/ 400 w 413"/>
                <a:gd name="T81" fmla="*/ 349 h 663"/>
                <a:gd name="T82" fmla="*/ 394 w 413"/>
                <a:gd name="T83" fmla="*/ 312 h 663"/>
                <a:gd name="T84" fmla="*/ 388 w 413"/>
                <a:gd name="T85" fmla="*/ 275 h 663"/>
                <a:gd name="T86" fmla="*/ 381 w 413"/>
                <a:gd name="T87" fmla="*/ 238 h 663"/>
                <a:gd name="T88" fmla="*/ 373 w 413"/>
                <a:gd name="T89" fmla="*/ 201 h 663"/>
                <a:gd name="T90" fmla="*/ 365 w 413"/>
                <a:gd name="T91" fmla="*/ 164 h 663"/>
                <a:gd name="T92" fmla="*/ 357 w 413"/>
                <a:gd name="T93" fmla="*/ 125 h 663"/>
                <a:gd name="T94" fmla="*/ 353 w 413"/>
                <a:gd name="T95" fmla="*/ 107 h 663"/>
                <a:gd name="T96" fmla="*/ 349 w 413"/>
                <a:gd name="T97" fmla="*/ 88 h 663"/>
                <a:gd name="T98" fmla="*/ 344 w 413"/>
                <a:gd name="T99" fmla="*/ 69 h 663"/>
                <a:gd name="T100" fmla="*/ 338 w 413"/>
                <a:gd name="T101" fmla="*/ 50 h 663"/>
                <a:gd name="T102" fmla="*/ 334 w 413"/>
                <a:gd name="T103" fmla="*/ 32 h 663"/>
                <a:gd name="T104" fmla="*/ 328 w 413"/>
                <a:gd name="T105" fmla="*/ 13 h 66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13"/>
                <a:gd name="T160" fmla="*/ 0 h 663"/>
                <a:gd name="T161" fmla="*/ 413 w 413"/>
                <a:gd name="T162" fmla="*/ 663 h 66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13" h="663">
                  <a:moveTo>
                    <a:pt x="4" y="8"/>
                  </a:moveTo>
                  <a:lnTo>
                    <a:pt x="4" y="26"/>
                  </a:lnTo>
                  <a:lnTo>
                    <a:pt x="2" y="43"/>
                  </a:lnTo>
                  <a:lnTo>
                    <a:pt x="1" y="61"/>
                  </a:lnTo>
                  <a:lnTo>
                    <a:pt x="1" y="78"/>
                  </a:lnTo>
                  <a:lnTo>
                    <a:pt x="1" y="95"/>
                  </a:lnTo>
                  <a:lnTo>
                    <a:pt x="0" y="113"/>
                  </a:lnTo>
                  <a:lnTo>
                    <a:pt x="0" y="130"/>
                  </a:lnTo>
                  <a:lnTo>
                    <a:pt x="0" y="147"/>
                  </a:lnTo>
                  <a:lnTo>
                    <a:pt x="0" y="165"/>
                  </a:lnTo>
                  <a:lnTo>
                    <a:pt x="1" y="182"/>
                  </a:lnTo>
                  <a:lnTo>
                    <a:pt x="1" y="200"/>
                  </a:lnTo>
                  <a:lnTo>
                    <a:pt x="1" y="217"/>
                  </a:lnTo>
                  <a:lnTo>
                    <a:pt x="2" y="234"/>
                  </a:lnTo>
                  <a:lnTo>
                    <a:pt x="4" y="251"/>
                  </a:lnTo>
                  <a:lnTo>
                    <a:pt x="4" y="268"/>
                  </a:lnTo>
                  <a:lnTo>
                    <a:pt x="5" y="285"/>
                  </a:lnTo>
                  <a:lnTo>
                    <a:pt x="6" y="303"/>
                  </a:lnTo>
                  <a:lnTo>
                    <a:pt x="7" y="320"/>
                  </a:lnTo>
                  <a:lnTo>
                    <a:pt x="9" y="337"/>
                  </a:lnTo>
                  <a:lnTo>
                    <a:pt x="11" y="355"/>
                  </a:lnTo>
                  <a:lnTo>
                    <a:pt x="12" y="366"/>
                  </a:lnTo>
                  <a:lnTo>
                    <a:pt x="13" y="378"/>
                  </a:lnTo>
                  <a:lnTo>
                    <a:pt x="14" y="388"/>
                  </a:lnTo>
                  <a:lnTo>
                    <a:pt x="16" y="400"/>
                  </a:lnTo>
                  <a:lnTo>
                    <a:pt x="18" y="412"/>
                  </a:lnTo>
                  <a:lnTo>
                    <a:pt x="20" y="422"/>
                  </a:lnTo>
                  <a:lnTo>
                    <a:pt x="22" y="434"/>
                  </a:lnTo>
                  <a:lnTo>
                    <a:pt x="23" y="445"/>
                  </a:lnTo>
                  <a:lnTo>
                    <a:pt x="26" y="456"/>
                  </a:lnTo>
                  <a:lnTo>
                    <a:pt x="28" y="467"/>
                  </a:lnTo>
                  <a:lnTo>
                    <a:pt x="30" y="478"/>
                  </a:lnTo>
                  <a:lnTo>
                    <a:pt x="34" y="489"/>
                  </a:lnTo>
                  <a:lnTo>
                    <a:pt x="36" y="501"/>
                  </a:lnTo>
                  <a:lnTo>
                    <a:pt x="38" y="511"/>
                  </a:lnTo>
                  <a:lnTo>
                    <a:pt x="42" y="523"/>
                  </a:lnTo>
                  <a:lnTo>
                    <a:pt x="44" y="533"/>
                  </a:lnTo>
                  <a:lnTo>
                    <a:pt x="48" y="545"/>
                  </a:lnTo>
                  <a:lnTo>
                    <a:pt x="50" y="555"/>
                  </a:lnTo>
                  <a:lnTo>
                    <a:pt x="53" y="567"/>
                  </a:lnTo>
                  <a:lnTo>
                    <a:pt x="56" y="577"/>
                  </a:lnTo>
                  <a:lnTo>
                    <a:pt x="57" y="582"/>
                  </a:lnTo>
                  <a:lnTo>
                    <a:pt x="58" y="587"/>
                  </a:lnTo>
                  <a:lnTo>
                    <a:pt x="59" y="591"/>
                  </a:lnTo>
                  <a:lnTo>
                    <a:pt x="60" y="596"/>
                  </a:lnTo>
                  <a:lnTo>
                    <a:pt x="62" y="600"/>
                  </a:lnTo>
                  <a:lnTo>
                    <a:pt x="63" y="605"/>
                  </a:lnTo>
                  <a:lnTo>
                    <a:pt x="64" y="611"/>
                  </a:lnTo>
                  <a:lnTo>
                    <a:pt x="65" y="616"/>
                  </a:lnTo>
                  <a:lnTo>
                    <a:pt x="66" y="620"/>
                  </a:lnTo>
                  <a:lnTo>
                    <a:pt x="68" y="625"/>
                  </a:lnTo>
                  <a:lnTo>
                    <a:pt x="70" y="629"/>
                  </a:lnTo>
                  <a:lnTo>
                    <a:pt x="72" y="634"/>
                  </a:lnTo>
                  <a:lnTo>
                    <a:pt x="73" y="638"/>
                  </a:lnTo>
                  <a:lnTo>
                    <a:pt x="75" y="642"/>
                  </a:lnTo>
                  <a:lnTo>
                    <a:pt x="79" y="645"/>
                  </a:lnTo>
                  <a:lnTo>
                    <a:pt x="81" y="648"/>
                  </a:lnTo>
                  <a:lnTo>
                    <a:pt x="85" y="650"/>
                  </a:lnTo>
                  <a:lnTo>
                    <a:pt x="88" y="653"/>
                  </a:lnTo>
                  <a:lnTo>
                    <a:pt x="92" y="655"/>
                  </a:lnTo>
                  <a:lnTo>
                    <a:pt x="95" y="656"/>
                  </a:lnTo>
                  <a:lnTo>
                    <a:pt x="109" y="658"/>
                  </a:lnTo>
                  <a:lnTo>
                    <a:pt x="123" y="661"/>
                  </a:lnTo>
                  <a:lnTo>
                    <a:pt x="137" y="662"/>
                  </a:lnTo>
                  <a:lnTo>
                    <a:pt x="151" y="662"/>
                  </a:lnTo>
                  <a:lnTo>
                    <a:pt x="165" y="663"/>
                  </a:lnTo>
                  <a:lnTo>
                    <a:pt x="180" y="663"/>
                  </a:lnTo>
                  <a:lnTo>
                    <a:pt x="194" y="662"/>
                  </a:lnTo>
                  <a:lnTo>
                    <a:pt x="207" y="662"/>
                  </a:lnTo>
                  <a:lnTo>
                    <a:pt x="221" y="661"/>
                  </a:lnTo>
                  <a:lnTo>
                    <a:pt x="235" y="660"/>
                  </a:lnTo>
                  <a:lnTo>
                    <a:pt x="249" y="657"/>
                  </a:lnTo>
                  <a:lnTo>
                    <a:pt x="264" y="656"/>
                  </a:lnTo>
                  <a:lnTo>
                    <a:pt x="278" y="655"/>
                  </a:lnTo>
                  <a:lnTo>
                    <a:pt x="292" y="653"/>
                  </a:lnTo>
                  <a:lnTo>
                    <a:pt x="306" y="650"/>
                  </a:lnTo>
                  <a:lnTo>
                    <a:pt x="320" y="649"/>
                  </a:lnTo>
                  <a:lnTo>
                    <a:pt x="335" y="647"/>
                  </a:lnTo>
                  <a:lnTo>
                    <a:pt x="349" y="646"/>
                  </a:lnTo>
                  <a:lnTo>
                    <a:pt x="363" y="645"/>
                  </a:lnTo>
                  <a:lnTo>
                    <a:pt x="376" y="642"/>
                  </a:lnTo>
                  <a:lnTo>
                    <a:pt x="379" y="642"/>
                  </a:lnTo>
                  <a:lnTo>
                    <a:pt x="380" y="642"/>
                  </a:lnTo>
                  <a:lnTo>
                    <a:pt x="382" y="642"/>
                  </a:lnTo>
                  <a:lnTo>
                    <a:pt x="385" y="642"/>
                  </a:lnTo>
                  <a:lnTo>
                    <a:pt x="387" y="642"/>
                  </a:lnTo>
                  <a:lnTo>
                    <a:pt x="388" y="642"/>
                  </a:lnTo>
                  <a:lnTo>
                    <a:pt x="390" y="641"/>
                  </a:lnTo>
                  <a:lnTo>
                    <a:pt x="393" y="641"/>
                  </a:lnTo>
                  <a:lnTo>
                    <a:pt x="395" y="641"/>
                  </a:lnTo>
                  <a:lnTo>
                    <a:pt x="397" y="640"/>
                  </a:lnTo>
                  <a:lnTo>
                    <a:pt x="398" y="640"/>
                  </a:lnTo>
                  <a:lnTo>
                    <a:pt x="401" y="639"/>
                  </a:lnTo>
                  <a:lnTo>
                    <a:pt x="402" y="639"/>
                  </a:lnTo>
                  <a:lnTo>
                    <a:pt x="404" y="638"/>
                  </a:lnTo>
                  <a:lnTo>
                    <a:pt x="405" y="636"/>
                  </a:lnTo>
                  <a:lnTo>
                    <a:pt x="407" y="635"/>
                  </a:lnTo>
                  <a:lnTo>
                    <a:pt x="408" y="634"/>
                  </a:lnTo>
                  <a:lnTo>
                    <a:pt x="409" y="633"/>
                  </a:lnTo>
                  <a:lnTo>
                    <a:pt x="409" y="632"/>
                  </a:lnTo>
                  <a:lnTo>
                    <a:pt x="409" y="629"/>
                  </a:lnTo>
                  <a:lnTo>
                    <a:pt x="410" y="617"/>
                  </a:lnTo>
                  <a:lnTo>
                    <a:pt x="411" y="604"/>
                  </a:lnTo>
                  <a:lnTo>
                    <a:pt x="412" y="591"/>
                  </a:lnTo>
                  <a:lnTo>
                    <a:pt x="412" y="578"/>
                  </a:lnTo>
                  <a:lnTo>
                    <a:pt x="413" y="566"/>
                  </a:lnTo>
                  <a:lnTo>
                    <a:pt x="413" y="553"/>
                  </a:lnTo>
                  <a:lnTo>
                    <a:pt x="413" y="540"/>
                  </a:lnTo>
                  <a:lnTo>
                    <a:pt x="413" y="527"/>
                  </a:lnTo>
                  <a:lnTo>
                    <a:pt x="412" y="515"/>
                  </a:lnTo>
                  <a:lnTo>
                    <a:pt x="412" y="502"/>
                  </a:lnTo>
                  <a:lnTo>
                    <a:pt x="412" y="489"/>
                  </a:lnTo>
                  <a:lnTo>
                    <a:pt x="411" y="477"/>
                  </a:lnTo>
                  <a:lnTo>
                    <a:pt x="410" y="464"/>
                  </a:lnTo>
                  <a:lnTo>
                    <a:pt x="410" y="451"/>
                  </a:lnTo>
                  <a:lnTo>
                    <a:pt x="409" y="438"/>
                  </a:lnTo>
                  <a:lnTo>
                    <a:pt x="408" y="426"/>
                  </a:lnTo>
                  <a:lnTo>
                    <a:pt x="407" y="413"/>
                  </a:lnTo>
                  <a:lnTo>
                    <a:pt x="405" y="400"/>
                  </a:lnTo>
                  <a:lnTo>
                    <a:pt x="404" y="387"/>
                  </a:lnTo>
                  <a:lnTo>
                    <a:pt x="403" y="375"/>
                  </a:lnTo>
                  <a:lnTo>
                    <a:pt x="401" y="362"/>
                  </a:lnTo>
                  <a:lnTo>
                    <a:pt x="400" y="349"/>
                  </a:lnTo>
                  <a:lnTo>
                    <a:pt x="398" y="337"/>
                  </a:lnTo>
                  <a:lnTo>
                    <a:pt x="396" y="325"/>
                  </a:lnTo>
                  <a:lnTo>
                    <a:pt x="394" y="312"/>
                  </a:lnTo>
                  <a:lnTo>
                    <a:pt x="393" y="299"/>
                  </a:lnTo>
                  <a:lnTo>
                    <a:pt x="390" y="287"/>
                  </a:lnTo>
                  <a:lnTo>
                    <a:pt x="388" y="275"/>
                  </a:lnTo>
                  <a:lnTo>
                    <a:pt x="386" y="262"/>
                  </a:lnTo>
                  <a:lnTo>
                    <a:pt x="383" y="249"/>
                  </a:lnTo>
                  <a:lnTo>
                    <a:pt x="381" y="238"/>
                  </a:lnTo>
                  <a:lnTo>
                    <a:pt x="378" y="225"/>
                  </a:lnTo>
                  <a:lnTo>
                    <a:pt x="375" y="212"/>
                  </a:lnTo>
                  <a:lnTo>
                    <a:pt x="373" y="201"/>
                  </a:lnTo>
                  <a:lnTo>
                    <a:pt x="371" y="188"/>
                  </a:lnTo>
                  <a:lnTo>
                    <a:pt x="367" y="175"/>
                  </a:lnTo>
                  <a:lnTo>
                    <a:pt x="365" y="164"/>
                  </a:lnTo>
                  <a:lnTo>
                    <a:pt x="363" y="151"/>
                  </a:lnTo>
                  <a:lnTo>
                    <a:pt x="359" y="138"/>
                  </a:lnTo>
                  <a:lnTo>
                    <a:pt x="357" y="125"/>
                  </a:lnTo>
                  <a:lnTo>
                    <a:pt x="356" y="120"/>
                  </a:lnTo>
                  <a:lnTo>
                    <a:pt x="354" y="114"/>
                  </a:lnTo>
                  <a:lnTo>
                    <a:pt x="353" y="107"/>
                  </a:lnTo>
                  <a:lnTo>
                    <a:pt x="351" y="101"/>
                  </a:lnTo>
                  <a:lnTo>
                    <a:pt x="350" y="94"/>
                  </a:lnTo>
                  <a:lnTo>
                    <a:pt x="349" y="88"/>
                  </a:lnTo>
                  <a:lnTo>
                    <a:pt x="346" y="81"/>
                  </a:lnTo>
                  <a:lnTo>
                    <a:pt x="345" y="76"/>
                  </a:lnTo>
                  <a:lnTo>
                    <a:pt x="344" y="69"/>
                  </a:lnTo>
                  <a:lnTo>
                    <a:pt x="342" y="63"/>
                  </a:lnTo>
                  <a:lnTo>
                    <a:pt x="341" y="57"/>
                  </a:lnTo>
                  <a:lnTo>
                    <a:pt x="338" y="50"/>
                  </a:lnTo>
                  <a:lnTo>
                    <a:pt x="337" y="44"/>
                  </a:lnTo>
                  <a:lnTo>
                    <a:pt x="335" y="37"/>
                  </a:lnTo>
                  <a:lnTo>
                    <a:pt x="334" y="32"/>
                  </a:lnTo>
                  <a:lnTo>
                    <a:pt x="331" y="26"/>
                  </a:lnTo>
                  <a:lnTo>
                    <a:pt x="330" y="19"/>
                  </a:lnTo>
                  <a:lnTo>
                    <a:pt x="328" y="13"/>
                  </a:lnTo>
                  <a:lnTo>
                    <a:pt x="327" y="7"/>
                  </a:lnTo>
                  <a:lnTo>
                    <a:pt x="324" y="0"/>
                  </a:lnTo>
                </a:path>
              </a:pathLst>
            </a:custGeom>
            <a:no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49" name="Freeform 9"/>
            <p:cNvSpPr>
              <a:spLocks/>
            </p:cNvSpPr>
            <p:nvPr/>
          </p:nvSpPr>
          <p:spPr bwMode="auto">
            <a:xfrm>
              <a:off x="2373" y="1984"/>
              <a:ext cx="195" cy="306"/>
            </a:xfrm>
            <a:custGeom>
              <a:avLst/>
              <a:gdLst>
                <a:gd name="T0" fmla="*/ 12 w 363"/>
                <a:gd name="T1" fmla="*/ 666 h 676"/>
                <a:gd name="T2" fmla="*/ 37 w 363"/>
                <a:gd name="T3" fmla="*/ 670 h 676"/>
                <a:gd name="T4" fmla="*/ 61 w 363"/>
                <a:gd name="T5" fmla="*/ 672 h 676"/>
                <a:gd name="T6" fmla="*/ 85 w 363"/>
                <a:gd name="T7" fmla="*/ 674 h 676"/>
                <a:gd name="T8" fmla="*/ 110 w 363"/>
                <a:gd name="T9" fmla="*/ 674 h 676"/>
                <a:gd name="T10" fmla="*/ 134 w 363"/>
                <a:gd name="T11" fmla="*/ 676 h 676"/>
                <a:gd name="T12" fmla="*/ 158 w 363"/>
                <a:gd name="T13" fmla="*/ 674 h 676"/>
                <a:gd name="T14" fmla="*/ 183 w 363"/>
                <a:gd name="T15" fmla="*/ 673 h 676"/>
                <a:gd name="T16" fmla="*/ 207 w 363"/>
                <a:gd name="T17" fmla="*/ 671 h 676"/>
                <a:gd name="T18" fmla="*/ 231 w 363"/>
                <a:gd name="T19" fmla="*/ 668 h 676"/>
                <a:gd name="T20" fmla="*/ 250 w 363"/>
                <a:gd name="T21" fmla="*/ 665 h 676"/>
                <a:gd name="T22" fmla="*/ 263 w 363"/>
                <a:gd name="T23" fmla="*/ 662 h 676"/>
                <a:gd name="T24" fmla="*/ 275 w 363"/>
                <a:gd name="T25" fmla="*/ 659 h 676"/>
                <a:gd name="T26" fmla="*/ 289 w 363"/>
                <a:gd name="T27" fmla="*/ 656 h 676"/>
                <a:gd name="T28" fmla="*/ 302 w 363"/>
                <a:gd name="T29" fmla="*/ 651 h 676"/>
                <a:gd name="T30" fmla="*/ 313 w 363"/>
                <a:gd name="T31" fmla="*/ 645 h 676"/>
                <a:gd name="T32" fmla="*/ 325 w 363"/>
                <a:gd name="T33" fmla="*/ 639 h 676"/>
                <a:gd name="T34" fmla="*/ 335 w 363"/>
                <a:gd name="T35" fmla="*/ 632 h 676"/>
                <a:gd name="T36" fmla="*/ 345 w 363"/>
                <a:gd name="T37" fmla="*/ 622 h 676"/>
                <a:gd name="T38" fmla="*/ 352 w 363"/>
                <a:gd name="T39" fmla="*/ 613 h 676"/>
                <a:gd name="T40" fmla="*/ 357 w 363"/>
                <a:gd name="T41" fmla="*/ 598 h 676"/>
                <a:gd name="T42" fmla="*/ 362 w 363"/>
                <a:gd name="T43" fmla="*/ 581 h 676"/>
                <a:gd name="T44" fmla="*/ 363 w 363"/>
                <a:gd name="T45" fmla="*/ 563 h 676"/>
                <a:gd name="T46" fmla="*/ 363 w 363"/>
                <a:gd name="T47" fmla="*/ 545 h 676"/>
                <a:gd name="T48" fmla="*/ 362 w 363"/>
                <a:gd name="T49" fmla="*/ 526 h 676"/>
                <a:gd name="T50" fmla="*/ 359 w 363"/>
                <a:gd name="T51" fmla="*/ 508 h 676"/>
                <a:gd name="T52" fmla="*/ 355 w 363"/>
                <a:gd name="T53" fmla="*/ 489 h 676"/>
                <a:gd name="T54" fmla="*/ 353 w 363"/>
                <a:gd name="T55" fmla="*/ 471 h 676"/>
                <a:gd name="T56" fmla="*/ 349 w 363"/>
                <a:gd name="T57" fmla="*/ 452 h 676"/>
                <a:gd name="T58" fmla="*/ 348 w 363"/>
                <a:gd name="T59" fmla="*/ 433 h 676"/>
                <a:gd name="T60" fmla="*/ 347 w 363"/>
                <a:gd name="T61" fmla="*/ 410 h 676"/>
                <a:gd name="T62" fmla="*/ 348 w 363"/>
                <a:gd name="T63" fmla="*/ 384 h 676"/>
                <a:gd name="T64" fmla="*/ 348 w 363"/>
                <a:gd name="T65" fmla="*/ 357 h 676"/>
                <a:gd name="T66" fmla="*/ 349 w 363"/>
                <a:gd name="T67" fmla="*/ 329 h 676"/>
                <a:gd name="T68" fmla="*/ 351 w 363"/>
                <a:gd name="T69" fmla="*/ 303 h 676"/>
                <a:gd name="T70" fmla="*/ 352 w 363"/>
                <a:gd name="T71" fmla="*/ 276 h 676"/>
                <a:gd name="T72" fmla="*/ 352 w 363"/>
                <a:gd name="T73" fmla="*/ 249 h 676"/>
                <a:gd name="T74" fmla="*/ 352 w 363"/>
                <a:gd name="T75" fmla="*/ 223 h 676"/>
                <a:gd name="T76" fmla="*/ 351 w 363"/>
                <a:gd name="T77" fmla="*/ 196 h 676"/>
                <a:gd name="T78" fmla="*/ 349 w 363"/>
                <a:gd name="T79" fmla="*/ 169 h 676"/>
                <a:gd name="T80" fmla="*/ 347 w 363"/>
                <a:gd name="T81" fmla="*/ 147 h 676"/>
                <a:gd name="T82" fmla="*/ 345 w 363"/>
                <a:gd name="T83" fmla="*/ 131 h 676"/>
                <a:gd name="T84" fmla="*/ 341 w 363"/>
                <a:gd name="T85" fmla="*/ 115 h 676"/>
                <a:gd name="T86" fmla="*/ 338 w 363"/>
                <a:gd name="T87" fmla="*/ 100 h 676"/>
                <a:gd name="T88" fmla="*/ 333 w 363"/>
                <a:gd name="T89" fmla="*/ 84 h 676"/>
                <a:gd name="T90" fmla="*/ 329 w 363"/>
                <a:gd name="T91" fmla="*/ 67 h 676"/>
                <a:gd name="T92" fmla="*/ 324 w 363"/>
                <a:gd name="T93" fmla="*/ 52 h 676"/>
                <a:gd name="T94" fmla="*/ 318 w 363"/>
                <a:gd name="T95" fmla="*/ 37 h 676"/>
                <a:gd name="T96" fmla="*/ 311 w 363"/>
                <a:gd name="T97" fmla="*/ 22 h 676"/>
                <a:gd name="T98" fmla="*/ 304 w 363"/>
                <a:gd name="T99" fmla="*/ 7 h 67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3"/>
                <a:gd name="T151" fmla="*/ 0 h 676"/>
                <a:gd name="T152" fmla="*/ 363 w 363"/>
                <a:gd name="T153" fmla="*/ 676 h 67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3" h="676">
                  <a:moveTo>
                    <a:pt x="0" y="664"/>
                  </a:moveTo>
                  <a:lnTo>
                    <a:pt x="12" y="666"/>
                  </a:lnTo>
                  <a:lnTo>
                    <a:pt x="24" y="669"/>
                  </a:lnTo>
                  <a:lnTo>
                    <a:pt x="37" y="670"/>
                  </a:lnTo>
                  <a:lnTo>
                    <a:pt x="48" y="671"/>
                  </a:lnTo>
                  <a:lnTo>
                    <a:pt x="61" y="672"/>
                  </a:lnTo>
                  <a:lnTo>
                    <a:pt x="73" y="673"/>
                  </a:lnTo>
                  <a:lnTo>
                    <a:pt x="85" y="674"/>
                  </a:lnTo>
                  <a:lnTo>
                    <a:pt x="97" y="674"/>
                  </a:lnTo>
                  <a:lnTo>
                    <a:pt x="110" y="674"/>
                  </a:lnTo>
                  <a:lnTo>
                    <a:pt x="121" y="676"/>
                  </a:lnTo>
                  <a:lnTo>
                    <a:pt x="134" y="676"/>
                  </a:lnTo>
                  <a:lnTo>
                    <a:pt x="146" y="674"/>
                  </a:lnTo>
                  <a:lnTo>
                    <a:pt x="158" y="674"/>
                  </a:lnTo>
                  <a:lnTo>
                    <a:pt x="170" y="673"/>
                  </a:lnTo>
                  <a:lnTo>
                    <a:pt x="183" y="673"/>
                  </a:lnTo>
                  <a:lnTo>
                    <a:pt x="194" y="672"/>
                  </a:lnTo>
                  <a:lnTo>
                    <a:pt x="207" y="671"/>
                  </a:lnTo>
                  <a:lnTo>
                    <a:pt x="219" y="669"/>
                  </a:lnTo>
                  <a:lnTo>
                    <a:pt x="231" y="668"/>
                  </a:lnTo>
                  <a:lnTo>
                    <a:pt x="243" y="665"/>
                  </a:lnTo>
                  <a:lnTo>
                    <a:pt x="250" y="665"/>
                  </a:lnTo>
                  <a:lnTo>
                    <a:pt x="256" y="664"/>
                  </a:lnTo>
                  <a:lnTo>
                    <a:pt x="263" y="662"/>
                  </a:lnTo>
                  <a:lnTo>
                    <a:pt x="269" y="661"/>
                  </a:lnTo>
                  <a:lnTo>
                    <a:pt x="275" y="659"/>
                  </a:lnTo>
                  <a:lnTo>
                    <a:pt x="282" y="657"/>
                  </a:lnTo>
                  <a:lnTo>
                    <a:pt x="289" y="656"/>
                  </a:lnTo>
                  <a:lnTo>
                    <a:pt x="295" y="654"/>
                  </a:lnTo>
                  <a:lnTo>
                    <a:pt x="302" y="651"/>
                  </a:lnTo>
                  <a:lnTo>
                    <a:pt x="308" y="648"/>
                  </a:lnTo>
                  <a:lnTo>
                    <a:pt x="313" y="645"/>
                  </a:lnTo>
                  <a:lnTo>
                    <a:pt x="319" y="642"/>
                  </a:lnTo>
                  <a:lnTo>
                    <a:pt x="325" y="639"/>
                  </a:lnTo>
                  <a:lnTo>
                    <a:pt x="331" y="635"/>
                  </a:lnTo>
                  <a:lnTo>
                    <a:pt x="335" y="632"/>
                  </a:lnTo>
                  <a:lnTo>
                    <a:pt x="340" y="627"/>
                  </a:lnTo>
                  <a:lnTo>
                    <a:pt x="345" y="622"/>
                  </a:lnTo>
                  <a:lnTo>
                    <a:pt x="348" y="618"/>
                  </a:lnTo>
                  <a:lnTo>
                    <a:pt x="352" y="613"/>
                  </a:lnTo>
                  <a:lnTo>
                    <a:pt x="354" y="607"/>
                  </a:lnTo>
                  <a:lnTo>
                    <a:pt x="357" y="598"/>
                  </a:lnTo>
                  <a:lnTo>
                    <a:pt x="360" y="590"/>
                  </a:lnTo>
                  <a:lnTo>
                    <a:pt x="362" y="581"/>
                  </a:lnTo>
                  <a:lnTo>
                    <a:pt x="363" y="573"/>
                  </a:lnTo>
                  <a:lnTo>
                    <a:pt x="363" y="563"/>
                  </a:lnTo>
                  <a:lnTo>
                    <a:pt x="363" y="554"/>
                  </a:lnTo>
                  <a:lnTo>
                    <a:pt x="363" y="545"/>
                  </a:lnTo>
                  <a:lnTo>
                    <a:pt x="362" y="535"/>
                  </a:lnTo>
                  <a:lnTo>
                    <a:pt x="362" y="526"/>
                  </a:lnTo>
                  <a:lnTo>
                    <a:pt x="361" y="517"/>
                  </a:lnTo>
                  <a:lnTo>
                    <a:pt x="359" y="508"/>
                  </a:lnTo>
                  <a:lnTo>
                    <a:pt x="357" y="498"/>
                  </a:lnTo>
                  <a:lnTo>
                    <a:pt x="355" y="489"/>
                  </a:lnTo>
                  <a:lnTo>
                    <a:pt x="354" y="480"/>
                  </a:lnTo>
                  <a:lnTo>
                    <a:pt x="353" y="471"/>
                  </a:lnTo>
                  <a:lnTo>
                    <a:pt x="351" y="461"/>
                  </a:lnTo>
                  <a:lnTo>
                    <a:pt x="349" y="452"/>
                  </a:lnTo>
                  <a:lnTo>
                    <a:pt x="348" y="443"/>
                  </a:lnTo>
                  <a:lnTo>
                    <a:pt x="348" y="433"/>
                  </a:lnTo>
                  <a:lnTo>
                    <a:pt x="348" y="424"/>
                  </a:lnTo>
                  <a:lnTo>
                    <a:pt x="347" y="410"/>
                  </a:lnTo>
                  <a:lnTo>
                    <a:pt x="348" y="396"/>
                  </a:lnTo>
                  <a:lnTo>
                    <a:pt x="348" y="384"/>
                  </a:lnTo>
                  <a:lnTo>
                    <a:pt x="348" y="370"/>
                  </a:lnTo>
                  <a:lnTo>
                    <a:pt x="348" y="357"/>
                  </a:lnTo>
                  <a:lnTo>
                    <a:pt x="349" y="343"/>
                  </a:lnTo>
                  <a:lnTo>
                    <a:pt x="349" y="329"/>
                  </a:lnTo>
                  <a:lnTo>
                    <a:pt x="351" y="316"/>
                  </a:lnTo>
                  <a:lnTo>
                    <a:pt x="351" y="303"/>
                  </a:lnTo>
                  <a:lnTo>
                    <a:pt x="351" y="290"/>
                  </a:lnTo>
                  <a:lnTo>
                    <a:pt x="352" y="276"/>
                  </a:lnTo>
                  <a:lnTo>
                    <a:pt x="352" y="263"/>
                  </a:lnTo>
                  <a:lnTo>
                    <a:pt x="352" y="249"/>
                  </a:lnTo>
                  <a:lnTo>
                    <a:pt x="352" y="235"/>
                  </a:lnTo>
                  <a:lnTo>
                    <a:pt x="352" y="223"/>
                  </a:lnTo>
                  <a:lnTo>
                    <a:pt x="352" y="209"/>
                  </a:lnTo>
                  <a:lnTo>
                    <a:pt x="351" y="196"/>
                  </a:lnTo>
                  <a:lnTo>
                    <a:pt x="351" y="182"/>
                  </a:lnTo>
                  <a:lnTo>
                    <a:pt x="349" y="169"/>
                  </a:lnTo>
                  <a:lnTo>
                    <a:pt x="348" y="155"/>
                  </a:lnTo>
                  <a:lnTo>
                    <a:pt x="347" y="147"/>
                  </a:lnTo>
                  <a:lnTo>
                    <a:pt x="346" y="139"/>
                  </a:lnTo>
                  <a:lnTo>
                    <a:pt x="345" y="131"/>
                  </a:lnTo>
                  <a:lnTo>
                    <a:pt x="342" y="123"/>
                  </a:lnTo>
                  <a:lnTo>
                    <a:pt x="341" y="115"/>
                  </a:lnTo>
                  <a:lnTo>
                    <a:pt x="340" y="108"/>
                  </a:lnTo>
                  <a:lnTo>
                    <a:pt x="338" y="100"/>
                  </a:lnTo>
                  <a:lnTo>
                    <a:pt x="335" y="92"/>
                  </a:lnTo>
                  <a:lnTo>
                    <a:pt x="333" y="84"/>
                  </a:lnTo>
                  <a:lnTo>
                    <a:pt x="331" y="75"/>
                  </a:lnTo>
                  <a:lnTo>
                    <a:pt x="329" y="67"/>
                  </a:lnTo>
                  <a:lnTo>
                    <a:pt x="326" y="60"/>
                  </a:lnTo>
                  <a:lnTo>
                    <a:pt x="324" y="52"/>
                  </a:lnTo>
                  <a:lnTo>
                    <a:pt x="320" y="45"/>
                  </a:lnTo>
                  <a:lnTo>
                    <a:pt x="318" y="37"/>
                  </a:lnTo>
                  <a:lnTo>
                    <a:pt x="315" y="29"/>
                  </a:lnTo>
                  <a:lnTo>
                    <a:pt x="311" y="22"/>
                  </a:lnTo>
                  <a:lnTo>
                    <a:pt x="308" y="15"/>
                  </a:lnTo>
                  <a:lnTo>
                    <a:pt x="304" y="7"/>
                  </a:lnTo>
                  <a:lnTo>
                    <a:pt x="301" y="0"/>
                  </a:lnTo>
                </a:path>
              </a:pathLst>
            </a:custGeom>
            <a:no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50" name="Freeform 10"/>
            <p:cNvSpPr>
              <a:spLocks/>
            </p:cNvSpPr>
            <p:nvPr/>
          </p:nvSpPr>
          <p:spPr bwMode="auto">
            <a:xfrm>
              <a:off x="2564" y="1980"/>
              <a:ext cx="204" cy="300"/>
            </a:xfrm>
            <a:custGeom>
              <a:avLst/>
              <a:gdLst>
                <a:gd name="T0" fmla="*/ 6 w 386"/>
                <a:gd name="T1" fmla="*/ 612 h 659"/>
                <a:gd name="T2" fmla="*/ 15 w 386"/>
                <a:gd name="T3" fmla="*/ 618 h 659"/>
                <a:gd name="T4" fmla="*/ 25 w 386"/>
                <a:gd name="T5" fmla="*/ 624 h 659"/>
                <a:gd name="T6" fmla="*/ 34 w 386"/>
                <a:gd name="T7" fmla="*/ 628 h 659"/>
                <a:gd name="T8" fmla="*/ 43 w 386"/>
                <a:gd name="T9" fmla="*/ 633 h 659"/>
                <a:gd name="T10" fmla="*/ 54 w 386"/>
                <a:gd name="T11" fmla="*/ 636 h 659"/>
                <a:gd name="T12" fmla="*/ 64 w 386"/>
                <a:gd name="T13" fmla="*/ 640 h 659"/>
                <a:gd name="T14" fmla="*/ 79 w 386"/>
                <a:gd name="T15" fmla="*/ 644 h 659"/>
                <a:gd name="T16" fmla="*/ 94 w 386"/>
                <a:gd name="T17" fmla="*/ 649 h 659"/>
                <a:gd name="T18" fmla="*/ 110 w 386"/>
                <a:gd name="T19" fmla="*/ 652 h 659"/>
                <a:gd name="T20" fmla="*/ 125 w 386"/>
                <a:gd name="T21" fmla="*/ 656 h 659"/>
                <a:gd name="T22" fmla="*/ 142 w 386"/>
                <a:gd name="T23" fmla="*/ 658 h 659"/>
                <a:gd name="T24" fmla="*/ 158 w 386"/>
                <a:gd name="T25" fmla="*/ 659 h 659"/>
                <a:gd name="T26" fmla="*/ 175 w 386"/>
                <a:gd name="T27" fmla="*/ 659 h 659"/>
                <a:gd name="T28" fmla="*/ 195 w 386"/>
                <a:gd name="T29" fmla="*/ 659 h 659"/>
                <a:gd name="T30" fmla="*/ 215 w 386"/>
                <a:gd name="T31" fmla="*/ 658 h 659"/>
                <a:gd name="T32" fmla="*/ 235 w 386"/>
                <a:gd name="T33" fmla="*/ 656 h 659"/>
                <a:gd name="T34" fmla="*/ 255 w 386"/>
                <a:gd name="T35" fmla="*/ 654 h 659"/>
                <a:gd name="T36" fmla="*/ 274 w 386"/>
                <a:gd name="T37" fmla="*/ 649 h 659"/>
                <a:gd name="T38" fmla="*/ 293 w 386"/>
                <a:gd name="T39" fmla="*/ 642 h 659"/>
                <a:gd name="T40" fmla="*/ 308 w 386"/>
                <a:gd name="T41" fmla="*/ 636 h 659"/>
                <a:gd name="T42" fmla="*/ 321 w 386"/>
                <a:gd name="T43" fmla="*/ 629 h 659"/>
                <a:gd name="T44" fmla="*/ 335 w 386"/>
                <a:gd name="T45" fmla="*/ 620 h 659"/>
                <a:gd name="T46" fmla="*/ 347 w 386"/>
                <a:gd name="T47" fmla="*/ 611 h 659"/>
                <a:gd name="T48" fmla="*/ 357 w 386"/>
                <a:gd name="T49" fmla="*/ 600 h 659"/>
                <a:gd name="T50" fmla="*/ 365 w 386"/>
                <a:gd name="T51" fmla="*/ 588 h 659"/>
                <a:gd name="T52" fmla="*/ 371 w 386"/>
                <a:gd name="T53" fmla="*/ 575 h 659"/>
                <a:gd name="T54" fmla="*/ 377 w 386"/>
                <a:gd name="T55" fmla="*/ 549 h 659"/>
                <a:gd name="T56" fmla="*/ 378 w 386"/>
                <a:gd name="T57" fmla="*/ 523 h 659"/>
                <a:gd name="T58" fmla="*/ 378 w 386"/>
                <a:gd name="T59" fmla="*/ 496 h 659"/>
                <a:gd name="T60" fmla="*/ 375 w 386"/>
                <a:gd name="T61" fmla="*/ 469 h 659"/>
                <a:gd name="T62" fmla="*/ 373 w 386"/>
                <a:gd name="T63" fmla="*/ 443 h 659"/>
                <a:gd name="T64" fmla="*/ 371 w 386"/>
                <a:gd name="T65" fmla="*/ 416 h 659"/>
                <a:gd name="T66" fmla="*/ 371 w 386"/>
                <a:gd name="T67" fmla="*/ 386 h 659"/>
                <a:gd name="T68" fmla="*/ 372 w 386"/>
                <a:gd name="T69" fmla="*/ 352 h 659"/>
                <a:gd name="T70" fmla="*/ 373 w 386"/>
                <a:gd name="T71" fmla="*/ 318 h 659"/>
                <a:gd name="T72" fmla="*/ 374 w 386"/>
                <a:gd name="T73" fmla="*/ 284 h 659"/>
                <a:gd name="T74" fmla="*/ 375 w 386"/>
                <a:gd name="T75" fmla="*/ 249 h 659"/>
                <a:gd name="T76" fmla="*/ 377 w 386"/>
                <a:gd name="T77" fmla="*/ 215 h 659"/>
                <a:gd name="T78" fmla="*/ 377 w 386"/>
                <a:gd name="T79" fmla="*/ 181 h 659"/>
                <a:gd name="T80" fmla="*/ 378 w 386"/>
                <a:gd name="T81" fmla="*/ 159 h 659"/>
                <a:gd name="T82" fmla="*/ 378 w 386"/>
                <a:gd name="T83" fmla="*/ 143 h 659"/>
                <a:gd name="T84" fmla="*/ 377 w 386"/>
                <a:gd name="T85" fmla="*/ 128 h 659"/>
                <a:gd name="T86" fmla="*/ 377 w 386"/>
                <a:gd name="T87" fmla="*/ 111 h 659"/>
                <a:gd name="T88" fmla="*/ 377 w 386"/>
                <a:gd name="T89" fmla="*/ 96 h 659"/>
                <a:gd name="T90" fmla="*/ 377 w 386"/>
                <a:gd name="T91" fmla="*/ 80 h 659"/>
                <a:gd name="T92" fmla="*/ 378 w 386"/>
                <a:gd name="T93" fmla="*/ 64 h 659"/>
                <a:gd name="T94" fmla="*/ 378 w 386"/>
                <a:gd name="T95" fmla="*/ 55 h 659"/>
                <a:gd name="T96" fmla="*/ 379 w 386"/>
                <a:gd name="T97" fmla="*/ 45 h 659"/>
                <a:gd name="T98" fmla="*/ 380 w 386"/>
                <a:gd name="T99" fmla="*/ 35 h 659"/>
                <a:gd name="T100" fmla="*/ 381 w 386"/>
                <a:gd name="T101" fmla="*/ 26 h 659"/>
                <a:gd name="T102" fmla="*/ 382 w 386"/>
                <a:gd name="T103" fmla="*/ 16 h 659"/>
                <a:gd name="T104" fmla="*/ 385 w 386"/>
                <a:gd name="T105" fmla="*/ 6 h 65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86"/>
                <a:gd name="T160" fmla="*/ 0 h 659"/>
                <a:gd name="T161" fmla="*/ 386 w 386"/>
                <a:gd name="T162" fmla="*/ 659 h 65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86" h="659">
                  <a:moveTo>
                    <a:pt x="0" y="607"/>
                  </a:moveTo>
                  <a:lnTo>
                    <a:pt x="4" y="610"/>
                  </a:lnTo>
                  <a:lnTo>
                    <a:pt x="6" y="612"/>
                  </a:lnTo>
                  <a:lnTo>
                    <a:pt x="10" y="613"/>
                  </a:lnTo>
                  <a:lnTo>
                    <a:pt x="12" y="615"/>
                  </a:lnTo>
                  <a:lnTo>
                    <a:pt x="15" y="618"/>
                  </a:lnTo>
                  <a:lnTo>
                    <a:pt x="19" y="619"/>
                  </a:lnTo>
                  <a:lnTo>
                    <a:pt x="21" y="621"/>
                  </a:lnTo>
                  <a:lnTo>
                    <a:pt x="25" y="624"/>
                  </a:lnTo>
                  <a:lnTo>
                    <a:pt x="28" y="625"/>
                  </a:lnTo>
                  <a:lnTo>
                    <a:pt x="30" y="627"/>
                  </a:lnTo>
                  <a:lnTo>
                    <a:pt x="34" y="628"/>
                  </a:lnTo>
                  <a:lnTo>
                    <a:pt x="37" y="629"/>
                  </a:lnTo>
                  <a:lnTo>
                    <a:pt x="41" y="632"/>
                  </a:lnTo>
                  <a:lnTo>
                    <a:pt x="43" y="633"/>
                  </a:lnTo>
                  <a:lnTo>
                    <a:pt x="47" y="634"/>
                  </a:lnTo>
                  <a:lnTo>
                    <a:pt x="50" y="635"/>
                  </a:lnTo>
                  <a:lnTo>
                    <a:pt x="54" y="636"/>
                  </a:lnTo>
                  <a:lnTo>
                    <a:pt x="57" y="637"/>
                  </a:lnTo>
                  <a:lnTo>
                    <a:pt x="61" y="639"/>
                  </a:lnTo>
                  <a:lnTo>
                    <a:pt x="64" y="640"/>
                  </a:lnTo>
                  <a:lnTo>
                    <a:pt x="69" y="642"/>
                  </a:lnTo>
                  <a:lnTo>
                    <a:pt x="73" y="643"/>
                  </a:lnTo>
                  <a:lnTo>
                    <a:pt x="79" y="644"/>
                  </a:lnTo>
                  <a:lnTo>
                    <a:pt x="84" y="647"/>
                  </a:lnTo>
                  <a:lnTo>
                    <a:pt x="89" y="648"/>
                  </a:lnTo>
                  <a:lnTo>
                    <a:pt x="94" y="649"/>
                  </a:lnTo>
                  <a:lnTo>
                    <a:pt x="100" y="650"/>
                  </a:lnTo>
                  <a:lnTo>
                    <a:pt x="105" y="651"/>
                  </a:lnTo>
                  <a:lnTo>
                    <a:pt x="110" y="652"/>
                  </a:lnTo>
                  <a:lnTo>
                    <a:pt x="115" y="654"/>
                  </a:lnTo>
                  <a:lnTo>
                    <a:pt x="121" y="655"/>
                  </a:lnTo>
                  <a:lnTo>
                    <a:pt x="125" y="656"/>
                  </a:lnTo>
                  <a:lnTo>
                    <a:pt x="131" y="657"/>
                  </a:lnTo>
                  <a:lnTo>
                    <a:pt x="136" y="657"/>
                  </a:lnTo>
                  <a:lnTo>
                    <a:pt x="142" y="658"/>
                  </a:lnTo>
                  <a:lnTo>
                    <a:pt x="147" y="658"/>
                  </a:lnTo>
                  <a:lnTo>
                    <a:pt x="152" y="659"/>
                  </a:lnTo>
                  <a:lnTo>
                    <a:pt x="158" y="659"/>
                  </a:lnTo>
                  <a:lnTo>
                    <a:pt x="162" y="659"/>
                  </a:lnTo>
                  <a:lnTo>
                    <a:pt x="168" y="659"/>
                  </a:lnTo>
                  <a:lnTo>
                    <a:pt x="175" y="659"/>
                  </a:lnTo>
                  <a:lnTo>
                    <a:pt x="181" y="659"/>
                  </a:lnTo>
                  <a:lnTo>
                    <a:pt x="188" y="659"/>
                  </a:lnTo>
                  <a:lnTo>
                    <a:pt x="195" y="659"/>
                  </a:lnTo>
                  <a:lnTo>
                    <a:pt x="202" y="659"/>
                  </a:lnTo>
                  <a:lnTo>
                    <a:pt x="209" y="658"/>
                  </a:lnTo>
                  <a:lnTo>
                    <a:pt x="215" y="658"/>
                  </a:lnTo>
                  <a:lnTo>
                    <a:pt x="221" y="657"/>
                  </a:lnTo>
                  <a:lnTo>
                    <a:pt x="228" y="657"/>
                  </a:lnTo>
                  <a:lnTo>
                    <a:pt x="235" y="656"/>
                  </a:lnTo>
                  <a:lnTo>
                    <a:pt x="241" y="655"/>
                  </a:lnTo>
                  <a:lnTo>
                    <a:pt x="248" y="655"/>
                  </a:lnTo>
                  <a:lnTo>
                    <a:pt x="255" y="654"/>
                  </a:lnTo>
                  <a:lnTo>
                    <a:pt x="261" y="651"/>
                  </a:lnTo>
                  <a:lnTo>
                    <a:pt x="268" y="650"/>
                  </a:lnTo>
                  <a:lnTo>
                    <a:pt x="274" y="649"/>
                  </a:lnTo>
                  <a:lnTo>
                    <a:pt x="281" y="647"/>
                  </a:lnTo>
                  <a:lnTo>
                    <a:pt x="286" y="644"/>
                  </a:lnTo>
                  <a:lnTo>
                    <a:pt x="293" y="642"/>
                  </a:lnTo>
                  <a:lnTo>
                    <a:pt x="299" y="640"/>
                  </a:lnTo>
                  <a:lnTo>
                    <a:pt x="304" y="639"/>
                  </a:lnTo>
                  <a:lnTo>
                    <a:pt x="308" y="636"/>
                  </a:lnTo>
                  <a:lnTo>
                    <a:pt x="313" y="634"/>
                  </a:lnTo>
                  <a:lnTo>
                    <a:pt x="316" y="632"/>
                  </a:lnTo>
                  <a:lnTo>
                    <a:pt x="321" y="629"/>
                  </a:lnTo>
                  <a:lnTo>
                    <a:pt x="326" y="626"/>
                  </a:lnTo>
                  <a:lnTo>
                    <a:pt x="330" y="624"/>
                  </a:lnTo>
                  <a:lnTo>
                    <a:pt x="335" y="620"/>
                  </a:lnTo>
                  <a:lnTo>
                    <a:pt x="338" y="618"/>
                  </a:lnTo>
                  <a:lnTo>
                    <a:pt x="343" y="614"/>
                  </a:lnTo>
                  <a:lnTo>
                    <a:pt x="347" y="611"/>
                  </a:lnTo>
                  <a:lnTo>
                    <a:pt x="350" y="607"/>
                  </a:lnTo>
                  <a:lnTo>
                    <a:pt x="353" y="604"/>
                  </a:lnTo>
                  <a:lnTo>
                    <a:pt x="357" y="600"/>
                  </a:lnTo>
                  <a:lnTo>
                    <a:pt x="360" y="596"/>
                  </a:lnTo>
                  <a:lnTo>
                    <a:pt x="363" y="592"/>
                  </a:lnTo>
                  <a:lnTo>
                    <a:pt x="365" y="588"/>
                  </a:lnTo>
                  <a:lnTo>
                    <a:pt x="367" y="584"/>
                  </a:lnTo>
                  <a:lnTo>
                    <a:pt x="370" y="580"/>
                  </a:lnTo>
                  <a:lnTo>
                    <a:pt x="371" y="575"/>
                  </a:lnTo>
                  <a:lnTo>
                    <a:pt x="373" y="566"/>
                  </a:lnTo>
                  <a:lnTo>
                    <a:pt x="374" y="557"/>
                  </a:lnTo>
                  <a:lnTo>
                    <a:pt x="377" y="549"/>
                  </a:lnTo>
                  <a:lnTo>
                    <a:pt x="377" y="540"/>
                  </a:lnTo>
                  <a:lnTo>
                    <a:pt x="378" y="532"/>
                  </a:lnTo>
                  <a:lnTo>
                    <a:pt x="378" y="523"/>
                  </a:lnTo>
                  <a:lnTo>
                    <a:pt x="378" y="513"/>
                  </a:lnTo>
                  <a:lnTo>
                    <a:pt x="378" y="505"/>
                  </a:lnTo>
                  <a:lnTo>
                    <a:pt x="378" y="496"/>
                  </a:lnTo>
                  <a:lnTo>
                    <a:pt x="377" y="487"/>
                  </a:lnTo>
                  <a:lnTo>
                    <a:pt x="375" y="479"/>
                  </a:lnTo>
                  <a:lnTo>
                    <a:pt x="375" y="469"/>
                  </a:lnTo>
                  <a:lnTo>
                    <a:pt x="374" y="460"/>
                  </a:lnTo>
                  <a:lnTo>
                    <a:pt x="373" y="452"/>
                  </a:lnTo>
                  <a:lnTo>
                    <a:pt x="373" y="443"/>
                  </a:lnTo>
                  <a:lnTo>
                    <a:pt x="372" y="434"/>
                  </a:lnTo>
                  <a:lnTo>
                    <a:pt x="372" y="424"/>
                  </a:lnTo>
                  <a:lnTo>
                    <a:pt x="371" y="416"/>
                  </a:lnTo>
                  <a:lnTo>
                    <a:pt x="371" y="407"/>
                  </a:lnTo>
                  <a:lnTo>
                    <a:pt x="371" y="398"/>
                  </a:lnTo>
                  <a:lnTo>
                    <a:pt x="371" y="386"/>
                  </a:lnTo>
                  <a:lnTo>
                    <a:pt x="371" y="376"/>
                  </a:lnTo>
                  <a:lnTo>
                    <a:pt x="372" y="364"/>
                  </a:lnTo>
                  <a:lnTo>
                    <a:pt x="372" y="352"/>
                  </a:lnTo>
                  <a:lnTo>
                    <a:pt x="372" y="341"/>
                  </a:lnTo>
                  <a:lnTo>
                    <a:pt x="372" y="329"/>
                  </a:lnTo>
                  <a:lnTo>
                    <a:pt x="373" y="318"/>
                  </a:lnTo>
                  <a:lnTo>
                    <a:pt x="373" y="306"/>
                  </a:lnTo>
                  <a:lnTo>
                    <a:pt x="373" y="294"/>
                  </a:lnTo>
                  <a:lnTo>
                    <a:pt x="374" y="284"/>
                  </a:lnTo>
                  <a:lnTo>
                    <a:pt x="374" y="272"/>
                  </a:lnTo>
                  <a:lnTo>
                    <a:pt x="374" y="261"/>
                  </a:lnTo>
                  <a:lnTo>
                    <a:pt x="375" y="249"/>
                  </a:lnTo>
                  <a:lnTo>
                    <a:pt x="375" y="238"/>
                  </a:lnTo>
                  <a:lnTo>
                    <a:pt x="375" y="226"/>
                  </a:lnTo>
                  <a:lnTo>
                    <a:pt x="377" y="215"/>
                  </a:lnTo>
                  <a:lnTo>
                    <a:pt x="377" y="203"/>
                  </a:lnTo>
                  <a:lnTo>
                    <a:pt x="377" y="193"/>
                  </a:lnTo>
                  <a:lnTo>
                    <a:pt x="377" y="181"/>
                  </a:lnTo>
                  <a:lnTo>
                    <a:pt x="378" y="169"/>
                  </a:lnTo>
                  <a:lnTo>
                    <a:pt x="378" y="164"/>
                  </a:lnTo>
                  <a:lnTo>
                    <a:pt x="378" y="159"/>
                  </a:lnTo>
                  <a:lnTo>
                    <a:pt x="378" y="153"/>
                  </a:lnTo>
                  <a:lnTo>
                    <a:pt x="378" y="149"/>
                  </a:lnTo>
                  <a:lnTo>
                    <a:pt x="378" y="143"/>
                  </a:lnTo>
                  <a:lnTo>
                    <a:pt x="378" y="138"/>
                  </a:lnTo>
                  <a:lnTo>
                    <a:pt x="378" y="132"/>
                  </a:lnTo>
                  <a:lnTo>
                    <a:pt x="377" y="128"/>
                  </a:lnTo>
                  <a:lnTo>
                    <a:pt x="377" y="122"/>
                  </a:lnTo>
                  <a:lnTo>
                    <a:pt x="377" y="117"/>
                  </a:lnTo>
                  <a:lnTo>
                    <a:pt x="377" y="111"/>
                  </a:lnTo>
                  <a:lnTo>
                    <a:pt x="377" y="107"/>
                  </a:lnTo>
                  <a:lnTo>
                    <a:pt x="377" y="101"/>
                  </a:lnTo>
                  <a:lnTo>
                    <a:pt x="377" y="96"/>
                  </a:lnTo>
                  <a:lnTo>
                    <a:pt x="377" y="91"/>
                  </a:lnTo>
                  <a:lnTo>
                    <a:pt x="377" y="86"/>
                  </a:lnTo>
                  <a:lnTo>
                    <a:pt x="377" y="80"/>
                  </a:lnTo>
                  <a:lnTo>
                    <a:pt x="377" y="74"/>
                  </a:lnTo>
                  <a:lnTo>
                    <a:pt x="377" y="70"/>
                  </a:lnTo>
                  <a:lnTo>
                    <a:pt x="378" y="64"/>
                  </a:lnTo>
                  <a:lnTo>
                    <a:pt x="378" y="62"/>
                  </a:lnTo>
                  <a:lnTo>
                    <a:pt x="378" y="58"/>
                  </a:lnTo>
                  <a:lnTo>
                    <a:pt x="378" y="55"/>
                  </a:lnTo>
                  <a:lnTo>
                    <a:pt x="378" y="51"/>
                  </a:lnTo>
                  <a:lnTo>
                    <a:pt x="379" y="48"/>
                  </a:lnTo>
                  <a:lnTo>
                    <a:pt x="379" y="45"/>
                  </a:lnTo>
                  <a:lnTo>
                    <a:pt x="379" y="42"/>
                  </a:lnTo>
                  <a:lnTo>
                    <a:pt x="380" y="38"/>
                  </a:lnTo>
                  <a:lnTo>
                    <a:pt x="380" y="35"/>
                  </a:lnTo>
                  <a:lnTo>
                    <a:pt x="380" y="31"/>
                  </a:lnTo>
                  <a:lnTo>
                    <a:pt x="381" y="29"/>
                  </a:lnTo>
                  <a:lnTo>
                    <a:pt x="381" y="26"/>
                  </a:lnTo>
                  <a:lnTo>
                    <a:pt x="381" y="22"/>
                  </a:lnTo>
                  <a:lnTo>
                    <a:pt x="382" y="19"/>
                  </a:lnTo>
                  <a:lnTo>
                    <a:pt x="382" y="16"/>
                  </a:lnTo>
                  <a:lnTo>
                    <a:pt x="384" y="13"/>
                  </a:lnTo>
                  <a:lnTo>
                    <a:pt x="384" y="9"/>
                  </a:lnTo>
                  <a:lnTo>
                    <a:pt x="385" y="6"/>
                  </a:lnTo>
                  <a:lnTo>
                    <a:pt x="386" y="3"/>
                  </a:lnTo>
                  <a:lnTo>
                    <a:pt x="386" y="0"/>
                  </a:lnTo>
                </a:path>
              </a:pathLst>
            </a:custGeom>
            <a:no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51" name="Freeform 11"/>
            <p:cNvSpPr>
              <a:spLocks/>
            </p:cNvSpPr>
            <p:nvPr/>
          </p:nvSpPr>
          <p:spPr bwMode="auto">
            <a:xfrm>
              <a:off x="2764" y="1978"/>
              <a:ext cx="223" cy="290"/>
            </a:xfrm>
            <a:custGeom>
              <a:avLst/>
              <a:gdLst>
                <a:gd name="T0" fmla="*/ 2 w 422"/>
                <a:gd name="T1" fmla="*/ 565 h 637"/>
                <a:gd name="T2" fmla="*/ 6 w 422"/>
                <a:gd name="T3" fmla="*/ 577 h 637"/>
                <a:gd name="T4" fmla="*/ 12 w 422"/>
                <a:gd name="T5" fmla="*/ 588 h 637"/>
                <a:gd name="T6" fmla="*/ 19 w 422"/>
                <a:gd name="T7" fmla="*/ 599 h 637"/>
                <a:gd name="T8" fmla="*/ 28 w 422"/>
                <a:gd name="T9" fmla="*/ 609 h 637"/>
                <a:gd name="T10" fmla="*/ 38 w 422"/>
                <a:gd name="T11" fmla="*/ 617 h 637"/>
                <a:gd name="T12" fmla="*/ 48 w 422"/>
                <a:gd name="T13" fmla="*/ 623 h 637"/>
                <a:gd name="T14" fmla="*/ 63 w 422"/>
                <a:gd name="T15" fmla="*/ 630 h 637"/>
                <a:gd name="T16" fmla="*/ 79 w 422"/>
                <a:gd name="T17" fmla="*/ 633 h 637"/>
                <a:gd name="T18" fmla="*/ 97 w 422"/>
                <a:gd name="T19" fmla="*/ 636 h 637"/>
                <a:gd name="T20" fmla="*/ 114 w 422"/>
                <a:gd name="T21" fmla="*/ 637 h 637"/>
                <a:gd name="T22" fmla="*/ 131 w 422"/>
                <a:gd name="T23" fmla="*/ 637 h 637"/>
                <a:gd name="T24" fmla="*/ 148 w 422"/>
                <a:gd name="T25" fmla="*/ 637 h 637"/>
                <a:gd name="T26" fmla="*/ 167 w 422"/>
                <a:gd name="T27" fmla="*/ 636 h 637"/>
                <a:gd name="T28" fmla="*/ 189 w 422"/>
                <a:gd name="T29" fmla="*/ 635 h 637"/>
                <a:gd name="T30" fmla="*/ 212 w 422"/>
                <a:gd name="T31" fmla="*/ 633 h 637"/>
                <a:gd name="T32" fmla="*/ 234 w 422"/>
                <a:gd name="T33" fmla="*/ 630 h 637"/>
                <a:gd name="T34" fmla="*/ 257 w 422"/>
                <a:gd name="T35" fmla="*/ 628 h 637"/>
                <a:gd name="T36" fmla="*/ 279 w 422"/>
                <a:gd name="T37" fmla="*/ 623 h 637"/>
                <a:gd name="T38" fmla="*/ 303 w 422"/>
                <a:gd name="T39" fmla="*/ 618 h 637"/>
                <a:gd name="T40" fmla="*/ 318 w 422"/>
                <a:gd name="T41" fmla="*/ 615 h 637"/>
                <a:gd name="T42" fmla="*/ 332 w 422"/>
                <a:gd name="T43" fmla="*/ 613 h 637"/>
                <a:gd name="T44" fmla="*/ 344 w 422"/>
                <a:gd name="T45" fmla="*/ 609 h 637"/>
                <a:gd name="T46" fmla="*/ 357 w 422"/>
                <a:gd name="T47" fmla="*/ 606 h 637"/>
                <a:gd name="T48" fmla="*/ 369 w 422"/>
                <a:gd name="T49" fmla="*/ 600 h 637"/>
                <a:gd name="T50" fmla="*/ 379 w 422"/>
                <a:gd name="T51" fmla="*/ 593 h 637"/>
                <a:gd name="T52" fmla="*/ 388 w 422"/>
                <a:gd name="T53" fmla="*/ 584 h 637"/>
                <a:gd name="T54" fmla="*/ 396 w 422"/>
                <a:gd name="T55" fmla="*/ 571 h 637"/>
                <a:gd name="T56" fmla="*/ 402 w 422"/>
                <a:gd name="T57" fmla="*/ 556 h 637"/>
                <a:gd name="T58" fmla="*/ 407 w 422"/>
                <a:gd name="T59" fmla="*/ 540 h 637"/>
                <a:gd name="T60" fmla="*/ 410 w 422"/>
                <a:gd name="T61" fmla="*/ 523 h 637"/>
                <a:gd name="T62" fmla="*/ 411 w 422"/>
                <a:gd name="T63" fmla="*/ 507 h 637"/>
                <a:gd name="T64" fmla="*/ 414 w 422"/>
                <a:gd name="T65" fmla="*/ 491 h 637"/>
                <a:gd name="T66" fmla="*/ 415 w 422"/>
                <a:gd name="T67" fmla="*/ 464 h 637"/>
                <a:gd name="T68" fmla="*/ 417 w 422"/>
                <a:gd name="T69" fmla="*/ 420 h 637"/>
                <a:gd name="T70" fmla="*/ 420 w 422"/>
                <a:gd name="T71" fmla="*/ 376 h 637"/>
                <a:gd name="T72" fmla="*/ 420 w 422"/>
                <a:gd name="T73" fmla="*/ 332 h 637"/>
                <a:gd name="T74" fmla="*/ 420 w 422"/>
                <a:gd name="T75" fmla="*/ 288 h 637"/>
                <a:gd name="T76" fmla="*/ 421 w 422"/>
                <a:gd name="T77" fmla="*/ 244 h 637"/>
                <a:gd name="T78" fmla="*/ 421 w 422"/>
                <a:gd name="T79" fmla="*/ 200 h 637"/>
                <a:gd name="T80" fmla="*/ 421 w 422"/>
                <a:gd name="T81" fmla="*/ 171 h 637"/>
                <a:gd name="T82" fmla="*/ 421 w 422"/>
                <a:gd name="T83" fmla="*/ 149 h 637"/>
                <a:gd name="T84" fmla="*/ 422 w 422"/>
                <a:gd name="T85" fmla="*/ 127 h 637"/>
                <a:gd name="T86" fmla="*/ 422 w 422"/>
                <a:gd name="T87" fmla="*/ 106 h 637"/>
                <a:gd name="T88" fmla="*/ 422 w 422"/>
                <a:gd name="T89" fmla="*/ 84 h 637"/>
                <a:gd name="T90" fmla="*/ 421 w 422"/>
                <a:gd name="T91" fmla="*/ 62 h 637"/>
                <a:gd name="T92" fmla="*/ 421 w 422"/>
                <a:gd name="T93" fmla="*/ 41 h 637"/>
                <a:gd name="T94" fmla="*/ 421 w 422"/>
                <a:gd name="T95" fmla="*/ 34 h 637"/>
                <a:gd name="T96" fmla="*/ 420 w 422"/>
                <a:gd name="T97" fmla="*/ 29 h 637"/>
                <a:gd name="T98" fmla="*/ 418 w 422"/>
                <a:gd name="T99" fmla="*/ 23 h 637"/>
                <a:gd name="T100" fmla="*/ 418 w 422"/>
                <a:gd name="T101" fmla="*/ 16 h 637"/>
                <a:gd name="T102" fmla="*/ 416 w 422"/>
                <a:gd name="T103" fmla="*/ 10 h 637"/>
                <a:gd name="T104" fmla="*/ 415 w 422"/>
                <a:gd name="T105" fmla="*/ 4 h 63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22"/>
                <a:gd name="T160" fmla="*/ 0 h 637"/>
                <a:gd name="T161" fmla="*/ 422 w 422"/>
                <a:gd name="T162" fmla="*/ 637 h 63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22" h="637">
                  <a:moveTo>
                    <a:pt x="0" y="557"/>
                  </a:moveTo>
                  <a:lnTo>
                    <a:pt x="2" y="560"/>
                  </a:lnTo>
                  <a:lnTo>
                    <a:pt x="2" y="565"/>
                  </a:lnTo>
                  <a:lnTo>
                    <a:pt x="3" y="569"/>
                  </a:lnTo>
                  <a:lnTo>
                    <a:pt x="4" y="573"/>
                  </a:lnTo>
                  <a:lnTo>
                    <a:pt x="6" y="577"/>
                  </a:lnTo>
                  <a:lnTo>
                    <a:pt x="7" y="580"/>
                  </a:lnTo>
                  <a:lnTo>
                    <a:pt x="10" y="585"/>
                  </a:lnTo>
                  <a:lnTo>
                    <a:pt x="12" y="588"/>
                  </a:lnTo>
                  <a:lnTo>
                    <a:pt x="14" y="592"/>
                  </a:lnTo>
                  <a:lnTo>
                    <a:pt x="17" y="595"/>
                  </a:lnTo>
                  <a:lnTo>
                    <a:pt x="19" y="599"/>
                  </a:lnTo>
                  <a:lnTo>
                    <a:pt x="21" y="602"/>
                  </a:lnTo>
                  <a:lnTo>
                    <a:pt x="25" y="606"/>
                  </a:lnTo>
                  <a:lnTo>
                    <a:pt x="28" y="609"/>
                  </a:lnTo>
                  <a:lnTo>
                    <a:pt x="31" y="611"/>
                  </a:lnTo>
                  <a:lnTo>
                    <a:pt x="34" y="615"/>
                  </a:lnTo>
                  <a:lnTo>
                    <a:pt x="38" y="617"/>
                  </a:lnTo>
                  <a:lnTo>
                    <a:pt x="41" y="620"/>
                  </a:lnTo>
                  <a:lnTo>
                    <a:pt x="44" y="622"/>
                  </a:lnTo>
                  <a:lnTo>
                    <a:pt x="48" y="623"/>
                  </a:lnTo>
                  <a:lnTo>
                    <a:pt x="54" y="625"/>
                  </a:lnTo>
                  <a:lnTo>
                    <a:pt x="58" y="628"/>
                  </a:lnTo>
                  <a:lnTo>
                    <a:pt x="63" y="630"/>
                  </a:lnTo>
                  <a:lnTo>
                    <a:pt x="69" y="631"/>
                  </a:lnTo>
                  <a:lnTo>
                    <a:pt x="75" y="632"/>
                  </a:lnTo>
                  <a:lnTo>
                    <a:pt x="79" y="633"/>
                  </a:lnTo>
                  <a:lnTo>
                    <a:pt x="85" y="635"/>
                  </a:lnTo>
                  <a:lnTo>
                    <a:pt x="91" y="636"/>
                  </a:lnTo>
                  <a:lnTo>
                    <a:pt x="97" y="636"/>
                  </a:lnTo>
                  <a:lnTo>
                    <a:pt x="102" y="637"/>
                  </a:lnTo>
                  <a:lnTo>
                    <a:pt x="108" y="637"/>
                  </a:lnTo>
                  <a:lnTo>
                    <a:pt x="114" y="637"/>
                  </a:lnTo>
                  <a:lnTo>
                    <a:pt x="120" y="637"/>
                  </a:lnTo>
                  <a:lnTo>
                    <a:pt x="126" y="637"/>
                  </a:lnTo>
                  <a:lnTo>
                    <a:pt x="131" y="637"/>
                  </a:lnTo>
                  <a:lnTo>
                    <a:pt x="137" y="637"/>
                  </a:lnTo>
                  <a:lnTo>
                    <a:pt x="142" y="637"/>
                  </a:lnTo>
                  <a:lnTo>
                    <a:pt x="148" y="637"/>
                  </a:lnTo>
                  <a:lnTo>
                    <a:pt x="153" y="637"/>
                  </a:lnTo>
                  <a:lnTo>
                    <a:pt x="159" y="637"/>
                  </a:lnTo>
                  <a:lnTo>
                    <a:pt x="167" y="636"/>
                  </a:lnTo>
                  <a:lnTo>
                    <a:pt x="174" y="636"/>
                  </a:lnTo>
                  <a:lnTo>
                    <a:pt x="182" y="636"/>
                  </a:lnTo>
                  <a:lnTo>
                    <a:pt x="189" y="635"/>
                  </a:lnTo>
                  <a:lnTo>
                    <a:pt x="197" y="635"/>
                  </a:lnTo>
                  <a:lnTo>
                    <a:pt x="204" y="633"/>
                  </a:lnTo>
                  <a:lnTo>
                    <a:pt x="212" y="633"/>
                  </a:lnTo>
                  <a:lnTo>
                    <a:pt x="219" y="632"/>
                  </a:lnTo>
                  <a:lnTo>
                    <a:pt x="227" y="631"/>
                  </a:lnTo>
                  <a:lnTo>
                    <a:pt x="234" y="630"/>
                  </a:lnTo>
                  <a:lnTo>
                    <a:pt x="242" y="629"/>
                  </a:lnTo>
                  <a:lnTo>
                    <a:pt x="249" y="629"/>
                  </a:lnTo>
                  <a:lnTo>
                    <a:pt x="257" y="628"/>
                  </a:lnTo>
                  <a:lnTo>
                    <a:pt x="264" y="625"/>
                  </a:lnTo>
                  <a:lnTo>
                    <a:pt x="273" y="624"/>
                  </a:lnTo>
                  <a:lnTo>
                    <a:pt x="279" y="623"/>
                  </a:lnTo>
                  <a:lnTo>
                    <a:pt x="288" y="622"/>
                  </a:lnTo>
                  <a:lnTo>
                    <a:pt x="295" y="620"/>
                  </a:lnTo>
                  <a:lnTo>
                    <a:pt x="303" y="618"/>
                  </a:lnTo>
                  <a:lnTo>
                    <a:pt x="310" y="617"/>
                  </a:lnTo>
                  <a:lnTo>
                    <a:pt x="314" y="616"/>
                  </a:lnTo>
                  <a:lnTo>
                    <a:pt x="318" y="615"/>
                  </a:lnTo>
                  <a:lnTo>
                    <a:pt x="322" y="614"/>
                  </a:lnTo>
                  <a:lnTo>
                    <a:pt x="327" y="614"/>
                  </a:lnTo>
                  <a:lnTo>
                    <a:pt x="332" y="613"/>
                  </a:lnTo>
                  <a:lnTo>
                    <a:pt x="335" y="611"/>
                  </a:lnTo>
                  <a:lnTo>
                    <a:pt x="340" y="610"/>
                  </a:lnTo>
                  <a:lnTo>
                    <a:pt x="344" y="609"/>
                  </a:lnTo>
                  <a:lnTo>
                    <a:pt x="349" y="608"/>
                  </a:lnTo>
                  <a:lnTo>
                    <a:pt x="352" y="607"/>
                  </a:lnTo>
                  <a:lnTo>
                    <a:pt x="357" y="606"/>
                  </a:lnTo>
                  <a:lnTo>
                    <a:pt x="361" y="603"/>
                  </a:lnTo>
                  <a:lnTo>
                    <a:pt x="365" y="602"/>
                  </a:lnTo>
                  <a:lnTo>
                    <a:pt x="369" y="600"/>
                  </a:lnTo>
                  <a:lnTo>
                    <a:pt x="372" y="598"/>
                  </a:lnTo>
                  <a:lnTo>
                    <a:pt x="376" y="595"/>
                  </a:lnTo>
                  <a:lnTo>
                    <a:pt x="379" y="593"/>
                  </a:lnTo>
                  <a:lnTo>
                    <a:pt x="383" y="591"/>
                  </a:lnTo>
                  <a:lnTo>
                    <a:pt x="385" y="587"/>
                  </a:lnTo>
                  <a:lnTo>
                    <a:pt x="388" y="584"/>
                  </a:lnTo>
                  <a:lnTo>
                    <a:pt x="391" y="580"/>
                  </a:lnTo>
                  <a:lnTo>
                    <a:pt x="394" y="576"/>
                  </a:lnTo>
                  <a:lnTo>
                    <a:pt x="396" y="571"/>
                  </a:lnTo>
                  <a:lnTo>
                    <a:pt x="399" y="566"/>
                  </a:lnTo>
                  <a:lnTo>
                    <a:pt x="401" y="560"/>
                  </a:lnTo>
                  <a:lnTo>
                    <a:pt x="402" y="556"/>
                  </a:lnTo>
                  <a:lnTo>
                    <a:pt x="405" y="550"/>
                  </a:lnTo>
                  <a:lnTo>
                    <a:pt x="406" y="545"/>
                  </a:lnTo>
                  <a:lnTo>
                    <a:pt x="407" y="540"/>
                  </a:lnTo>
                  <a:lnTo>
                    <a:pt x="408" y="535"/>
                  </a:lnTo>
                  <a:lnTo>
                    <a:pt x="409" y="529"/>
                  </a:lnTo>
                  <a:lnTo>
                    <a:pt x="410" y="523"/>
                  </a:lnTo>
                  <a:lnTo>
                    <a:pt x="410" y="518"/>
                  </a:lnTo>
                  <a:lnTo>
                    <a:pt x="411" y="513"/>
                  </a:lnTo>
                  <a:lnTo>
                    <a:pt x="411" y="507"/>
                  </a:lnTo>
                  <a:lnTo>
                    <a:pt x="413" y="501"/>
                  </a:lnTo>
                  <a:lnTo>
                    <a:pt x="413" y="496"/>
                  </a:lnTo>
                  <a:lnTo>
                    <a:pt x="414" y="491"/>
                  </a:lnTo>
                  <a:lnTo>
                    <a:pt x="414" y="485"/>
                  </a:lnTo>
                  <a:lnTo>
                    <a:pt x="414" y="479"/>
                  </a:lnTo>
                  <a:lnTo>
                    <a:pt x="415" y="464"/>
                  </a:lnTo>
                  <a:lnTo>
                    <a:pt x="416" y="450"/>
                  </a:lnTo>
                  <a:lnTo>
                    <a:pt x="417" y="435"/>
                  </a:lnTo>
                  <a:lnTo>
                    <a:pt x="417" y="420"/>
                  </a:lnTo>
                  <a:lnTo>
                    <a:pt x="418" y="406"/>
                  </a:lnTo>
                  <a:lnTo>
                    <a:pt x="418" y="391"/>
                  </a:lnTo>
                  <a:lnTo>
                    <a:pt x="420" y="376"/>
                  </a:lnTo>
                  <a:lnTo>
                    <a:pt x="420" y="362"/>
                  </a:lnTo>
                  <a:lnTo>
                    <a:pt x="420" y="347"/>
                  </a:lnTo>
                  <a:lnTo>
                    <a:pt x="420" y="332"/>
                  </a:lnTo>
                  <a:lnTo>
                    <a:pt x="420" y="317"/>
                  </a:lnTo>
                  <a:lnTo>
                    <a:pt x="420" y="303"/>
                  </a:lnTo>
                  <a:lnTo>
                    <a:pt x="420" y="288"/>
                  </a:lnTo>
                  <a:lnTo>
                    <a:pt x="420" y="273"/>
                  </a:lnTo>
                  <a:lnTo>
                    <a:pt x="421" y="259"/>
                  </a:lnTo>
                  <a:lnTo>
                    <a:pt x="421" y="244"/>
                  </a:lnTo>
                  <a:lnTo>
                    <a:pt x="421" y="229"/>
                  </a:lnTo>
                  <a:lnTo>
                    <a:pt x="421" y="214"/>
                  </a:lnTo>
                  <a:lnTo>
                    <a:pt x="421" y="200"/>
                  </a:lnTo>
                  <a:lnTo>
                    <a:pt x="421" y="185"/>
                  </a:lnTo>
                  <a:lnTo>
                    <a:pt x="421" y="178"/>
                  </a:lnTo>
                  <a:lnTo>
                    <a:pt x="421" y="171"/>
                  </a:lnTo>
                  <a:lnTo>
                    <a:pt x="421" y="163"/>
                  </a:lnTo>
                  <a:lnTo>
                    <a:pt x="421" y="156"/>
                  </a:lnTo>
                  <a:lnTo>
                    <a:pt x="421" y="149"/>
                  </a:lnTo>
                  <a:lnTo>
                    <a:pt x="421" y="142"/>
                  </a:lnTo>
                  <a:lnTo>
                    <a:pt x="422" y="135"/>
                  </a:lnTo>
                  <a:lnTo>
                    <a:pt x="422" y="127"/>
                  </a:lnTo>
                  <a:lnTo>
                    <a:pt x="422" y="120"/>
                  </a:lnTo>
                  <a:lnTo>
                    <a:pt x="422" y="113"/>
                  </a:lnTo>
                  <a:lnTo>
                    <a:pt x="422" y="106"/>
                  </a:lnTo>
                  <a:lnTo>
                    <a:pt x="422" y="99"/>
                  </a:lnTo>
                  <a:lnTo>
                    <a:pt x="422" y="91"/>
                  </a:lnTo>
                  <a:lnTo>
                    <a:pt x="422" y="84"/>
                  </a:lnTo>
                  <a:lnTo>
                    <a:pt x="422" y="77"/>
                  </a:lnTo>
                  <a:lnTo>
                    <a:pt x="422" y="70"/>
                  </a:lnTo>
                  <a:lnTo>
                    <a:pt x="421" y="62"/>
                  </a:lnTo>
                  <a:lnTo>
                    <a:pt x="421" y="55"/>
                  </a:lnTo>
                  <a:lnTo>
                    <a:pt x="421" y="48"/>
                  </a:lnTo>
                  <a:lnTo>
                    <a:pt x="421" y="41"/>
                  </a:lnTo>
                  <a:lnTo>
                    <a:pt x="421" y="39"/>
                  </a:lnTo>
                  <a:lnTo>
                    <a:pt x="421" y="37"/>
                  </a:lnTo>
                  <a:lnTo>
                    <a:pt x="421" y="34"/>
                  </a:lnTo>
                  <a:lnTo>
                    <a:pt x="421" y="33"/>
                  </a:lnTo>
                  <a:lnTo>
                    <a:pt x="420" y="31"/>
                  </a:lnTo>
                  <a:lnTo>
                    <a:pt x="420" y="29"/>
                  </a:lnTo>
                  <a:lnTo>
                    <a:pt x="420" y="26"/>
                  </a:lnTo>
                  <a:lnTo>
                    <a:pt x="420" y="24"/>
                  </a:lnTo>
                  <a:lnTo>
                    <a:pt x="418" y="23"/>
                  </a:lnTo>
                  <a:lnTo>
                    <a:pt x="418" y="21"/>
                  </a:lnTo>
                  <a:lnTo>
                    <a:pt x="418" y="18"/>
                  </a:lnTo>
                  <a:lnTo>
                    <a:pt x="418" y="16"/>
                  </a:lnTo>
                  <a:lnTo>
                    <a:pt x="417" y="14"/>
                  </a:lnTo>
                  <a:lnTo>
                    <a:pt x="417" y="12"/>
                  </a:lnTo>
                  <a:lnTo>
                    <a:pt x="416" y="10"/>
                  </a:lnTo>
                  <a:lnTo>
                    <a:pt x="416" y="8"/>
                  </a:lnTo>
                  <a:lnTo>
                    <a:pt x="416" y="6"/>
                  </a:lnTo>
                  <a:lnTo>
                    <a:pt x="415" y="4"/>
                  </a:lnTo>
                  <a:lnTo>
                    <a:pt x="415" y="2"/>
                  </a:lnTo>
                  <a:lnTo>
                    <a:pt x="414" y="0"/>
                  </a:lnTo>
                </a:path>
              </a:pathLst>
            </a:custGeom>
            <a:no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52" name="Freeform 12"/>
            <p:cNvSpPr>
              <a:spLocks/>
            </p:cNvSpPr>
            <p:nvPr/>
          </p:nvSpPr>
          <p:spPr bwMode="auto">
            <a:xfrm>
              <a:off x="2975" y="1976"/>
              <a:ext cx="208" cy="294"/>
            </a:xfrm>
            <a:custGeom>
              <a:avLst/>
              <a:gdLst>
                <a:gd name="T0" fmla="*/ 0 w 395"/>
                <a:gd name="T1" fmla="*/ 581 h 650"/>
                <a:gd name="T2" fmla="*/ 3 w 395"/>
                <a:gd name="T3" fmla="*/ 593 h 650"/>
                <a:gd name="T4" fmla="*/ 9 w 395"/>
                <a:gd name="T5" fmla="*/ 606 h 650"/>
                <a:gd name="T6" fmla="*/ 17 w 395"/>
                <a:gd name="T7" fmla="*/ 618 h 650"/>
                <a:gd name="T8" fmla="*/ 26 w 395"/>
                <a:gd name="T9" fmla="*/ 627 h 650"/>
                <a:gd name="T10" fmla="*/ 37 w 395"/>
                <a:gd name="T11" fmla="*/ 635 h 650"/>
                <a:gd name="T12" fmla="*/ 48 w 395"/>
                <a:gd name="T13" fmla="*/ 642 h 650"/>
                <a:gd name="T14" fmla="*/ 67 w 395"/>
                <a:gd name="T15" fmla="*/ 647 h 650"/>
                <a:gd name="T16" fmla="*/ 85 w 395"/>
                <a:gd name="T17" fmla="*/ 649 h 650"/>
                <a:gd name="T18" fmla="*/ 105 w 395"/>
                <a:gd name="T19" fmla="*/ 648 h 650"/>
                <a:gd name="T20" fmla="*/ 126 w 395"/>
                <a:gd name="T21" fmla="*/ 647 h 650"/>
                <a:gd name="T22" fmla="*/ 146 w 395"/>
                <a:gd name="T23" fmla="*/ 644 h 650"/>
                <a:gd name="T24" fmla="*/ 165 w 395"/>
                <a:gd name="T25" fmla="*/ 642 h 650"/>
                <a:gd name="T26" fmla="*/ 185 w 395"/>
                <a:gd name="T27" fmla="*/ 642 h 650"/>
                <a:gd name="T28" fmla="*/ 204 w 395"/>
                <a:gd name="T29" fmla="*/ 643 h 650"/>
                <a:gd name="T30" fmla="*/ 223 w 395"/>
                <a:gd name="T31" fmla="*/ 647 h 650"/>
                <a:gd name="T32" fmla="*/ 243 w 395"/>
                <a:gd name="T33" fmla="*/ 649 h 650"/>
                <a:gd name="T34" fmla="*/ 261 w 395"/>
                <a:gd name="T35" fmla="*/ 650 h 650"/>
                <a:gd name="T36" fmla="*/ 280 w 395"/>
                <a:gd name="T37" fmla="*/ 649 h 650"/>
                <a:gd name="T38" fmla="*/ 297 w 395"/>
                <a:gd name="T39" fmla="*/ 644 h 650"/>
                <a:gd name="T40" fmla="*/ 312 w 395"/>
                <a:gd name="T41" fmla="*/ 635 h 650"/>
                <a:gd name="T42" fmla="*/ 323 w 395"/>
                <a:gd name="T43" fmla="*/ 623 h 650"/>
                <a:gd name="T44" fmla="*/ 332 w 395"/>
                <a:gd name="T45" fmla="*/ 610 h 650"/>
                <a:gd name="T46" fmla="*/ 340 w 395"/>
                <a:gd name="T47" fmla="*/ 593 h 650"/>
                <a:gd name="T48" fmla="*/ 346 w 395"/>
                <a:gd name="T49" fmla="*/ 577 h 650"/>
                <a:gd name="T50" fmla="*/ 351 w 395"/>
                <a:gd name="T51" fmla="*/ 560 h 650"/>
                <a:gd name="T52" fmla="*/ 355 w 395"/>
                <a:gd name="T53" fmla="*/ 543 h 650"/>
                <a:gd name="T54" fmla="*/ 362 w 395"/>
                <a:gd name="T55" fmla="*/ 516 h 650"/>
                <a:gd name="T56" fmla="*/ 367 w 395"/>
                <a:gd name="T57" fmla="*/ 488 h 650"/>
                <a:gd name="T58" fmla="*/ 371 w 395"/>
                <a:gd name="T59" fmla="*/ 459 h 650"/>
                <a:gd name="T60" fmla="*/ 375 w 395"/>
                <a:gd name="T61" fmla="*/ 430 h 650"/>
                <a:gd name="T62" fmla="*/ 377 w 395"/>
                <a:gd name="T63" fmla="*/ 401 h 650"/>
                <a:gd name="T64" fmla="*/ 380 w 395"/>
                <a:gd name="T65" fmla="*/ 373 h 650"/>
                <a:gd name="T66" fmla="*/ 382 w 395"/>
                <a:gd name="T67" fmla="*/ 341 h 650"/>
                <a:gd name="T68" fmla="*/ 385 w 395"/>
                <a:gd name="T69" fmla="*/ 300 h 650"/>
                <a:gd name="T70" fmla="*/ 388 w 395"/>
                <a:gd name="T71" fmla="*/ 260 h 650"/>
                <a:gd name="T72" fmla="*/ 390 w 395"/>
                <a:gd name="T73" fmla="*/ 220 h 650"/>
                <a:gd name="T74" fmla="*/ 391 w 395"/>
                <a:gd name="T75" fmla="*/ 180 h 650"/>
                <a:gd name="T76" fmla="*/ 392 w 395"/>
                <a:gd name="T77" fmla="*/ 139 h 650"/>
                <a:gd name="T78" fmla="*/ 393 w 395"/>
                <a:gd name="T79" fmla="*/ 99 h 650"/>
                <a:gd name="T80" fmla="*/ 395 w 395"/>
                <a:gd name="T81" fmla="*/ 77 h 650"/>
                <a:gd name="T82" fmla="*/ 395 w 395"/>
                <a:gd name="T83" fmla="*/ 64 h 650"/>
                <a:gd name="T84" fmla="*/ 395 w 395"/>
                <a:gd name="T85" fmla="*/ 51 h 650"/>
                <a:gd name="T86" fmla="*/ 395 w 395"/>
                <a:gd name="T87" fmla="*/ 38 h 650"/>
                <a:gd name="T88" fmla="*/ 395 w 395"/>
                <a:gd name="T89" fmla="*/ 26 h 650"/>
                <a:gd name="T90" fmla="*/ 395 w 395"/>
                <a:gd name="T91" fmla="*/ 13 h 650"/>
                <a:gd name="T92" fmla="*/ 395 w 395"/>
                <a:gd name="T93" fmla="*/ 0 h 65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95"/>
                <a:gd name="T142" fmla="*/ 0 h 650"/>
                <a:gd name="T143" fmla="*/ 395 w 395"/>
                <a:gd name="T144" fmla="*/ 650 h 65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95" h="650">
                  <a:moveTo>
                    <a:pt x="0" y="571"/>
                  </a:moveTo>
                  <a:lnTo>
                    <a:pt x="0" y="576"/>
                  </a:lnTo>
                  <a:lnTo>
                    <a:pt x="0" y="581"/>
                  </a:lnTo>
                  <a:lnTo>
                    <a:pt x="1" y="584"/>
                  </a:lnTo>
                  <a:lnTo>
                    <a:pt x="2" y="589"/>
                  </a:lnTo>
                  <a:lnTo>
                    <a:pt x="3" y="593"/>
                  </a:lnTo>
                  <a:lnTo>
                    <a:pt x="6" y="597"/>
                  </a:lnTo>
                  <a:lnTo>
                    <a:pt x="7" y="601"/>
                  </a:lnTo>
                  <a:lnTo>
                    <a:pt x="9" y="606"/>
                  </a:lnTo>
                  <a:lnTo>
                    <a:pt x="11" y="610"/>
                  </a:lnTo>
                  <a:lnTo>
                    <a:pt x="14" y="613"/>
                  </a:lnTo>
                  <a:lnTo>
                    <a:pt x="17" y="618"/>
                  </a:lnTo>
                  <a:lnTo>
                    <a:pt x="19" y="621"/>
                  </a:lnTo>
                  <a:lnTo>
                    <a:pt x="23" y="625"/>
                  </a:lnTo>
                  <a:lnTo>
                    <a:pt x="26" y="627"/>
                  </a:lnTo>
                  <a:lnTo>
                    <a:pt x="29" y="630"/>
                  </a:lnTo>
                  <a:lnTo>
                    <a:pt x="32" y="633"/>
                  </a:lnTo>
                  <a:lnTo>
                    <a:pt x="37" y="635"/>
                  </a:lnTo>
                  <a:lnTo>
                    <a:pt x="40" y="637"/>
                  </a:lnTo>
                  <a:lnTo>
                    <a:pt x="44" y="640"/>
                  </a:lnTo>
                  <a:lnTo>
                    <a:pt x="48" y="642"/>
                  </a:lnTo>
                  <a:lnTo>
                    <a:pt x="54" y="643"/>
                  </a:lnTo>
                  <a:lnTo>
                    <a:pt x="60" y="645"/>
                  </a:lnTo>
                  <a:lnTo>
                    <a:pt x="67" y="647"/>
                  </a:lnTo>
                  <a:lnTo>
                    <a:pt x="73" y="648"/>
                  </a:lnTo>
                  <a:lnTo>
                    <a:pt x="80" y="648"/>
                  </a:lnTo>
                  <a:lnTo>
                    <a:pt x="85" y="649"/>
                  </a:lnTo>
                  <a:lnTo>
                    <a:pt x="92" y="649"/>
                  </a:lnTo>
                  <a:lnTo>
                    <a:pt x="99" y="649"/>
                  </a:lnTo>
                  <a:lnTo>
                    <a:pt x="105" y="648"/>
                  </a:lnTo>
                  <a:lnTo>
                    <a:pt x="112" y="648"/>
                  </a:lnTo>
                  <a:lnTo>
                    <a:pt x="119" y="647"/>
                  </a:lnTo>
                  <a:lnTo>
                    <a:pt x="126" y="647"/>
                  </a:lnTo>
                  <a:lnTo>
                    <a:pt x="132" y="645"/>
                  </a:lnTo>
                  <a:lnTo>
                    <a:pt x="139" y="644"/>
                  </a:lnTo>
                  <a:lnTo>
                    <a:pt x="146" y="644"/>
                  </a:lnTo>
                  <a:lnTo>
                    <a:pt x="153" y="643"/>
                  </a:lnTo>
                  <a:lnTo>
                    <a:pt x="158" y="642"/>
                  </a:lnTo>
                  <a:lnTo>
                    <a:pt x="165" y="642"/>
                  </a:lnTo>
                  <a:lnTo>
                    <a:pt x="172" y="642"/>
                  </a:lnTo>
                  <a:lnTo>
                    <a:pt x="178" y="642"/>
                  </a:lnTo>
                  <a:lnTo>
                    <a:pt x="185" y="642"/>
                  </a:lnTo>
                  <a:lnTo>
                    <a:pt x="191" y="642"/>
                  </a:lnTo>
                  <a:lnTo>
                    <a:pt x="198" y="643"/>
                  </a:lnTo>
                  <a:lnTo>
                    <a:pt x="204" y="643"/>
                  </a:lnTo>
                  <a:lnTo>
                    <a:pt x="210" y="644"/>
                  </a:lnTo>
                  <a:lnTo>
                    <a:pt x="216" y="645"/>
                  </a:lnTo>
                  <a:lnTo>
                    <a:pt x="223" y="647"/>
                  </a:lnTo>
                  <a:lnTo>
                    <a:pt x="230" y="648"/>
                  </a:lnTo>
                  <a:lnTo>
                    <a:pt x="236" y="648"/>
                  </a:lnTo>
                  <a:lnTo>
                    <a:pt x="243" y="649"/>
                  </a:lnTo>
                  <a:lnTo>
                    <a:pt x="249" y="650"/>
                  </a:lnTo>
                  <a:lnTo>
                    <a:pt x="256" y="650"/>
                  </a:lnTo>
                  <a:lnTo>
                    <a:pt x="261" y="650"/>
                  </a:lnTo>
                  <a:lnTo>
                    <a:pt x="268" y="650"/>
                  </a:lnTo>
                  <a:lnTo>
                    <a:pt x="274" y="650"/>
                  </a:lnTo>
                  <a:lnTo>
                    <a:pt x="280" y="649"/>
                  </a:lnTo>
                  <a:lnTo>
                    <a:pt x="286" y="648"/>
                  </a:lnTo>
                  <a:lnTo>
                    <a:pt x="292" y="647"/>
                  </a:lnTo>
                  <a:lnTo>
                    <a:pt x="297" y="644"/>
                  </a:lnTo>
                  <a:lnTo>
                    <a:pt x="303" y="642"/>
                  </a:lnTo>
                  <a:lnTo>
                    <a:pt x="308" y="638"/>
                  </a:lnTo>
                  <a:lnTo>
                    <a:pt x="312" y="635"/>
                  </a:lnTo>
                  <a:lnTo>
                    <a:pt x="316" y="632"/>
                  </a:lnTo>
                  <a:lnTo>
                    <a:pt x="319" y="628"/>
                  </a:lnTo>
                  <a:lnTo>
                    <a:pt x="323" y="623"/>
                  </a:lnTo>
                  <a:lnTo>
                    <a:pt x="326" y="619"/>
                  </a:lnTo>
                  <a:lnTo>
                    <a:pt x="330" y="614"/>
                  </a:lnTo>
                  <a:lnTo>
                    <a:pt x="332" y="610"/>
                  </a:lnTo>
                  <a:lnTo>
                    <a:pt x="336" y="605"/>
                  </a:lnTo>
                  <a:lnTo>
                    <a:pt x="338" y="599"/>
                  </a:lnTo>
                  <a:lnTo>
                    <a:pt x="340" y="593"/>
                  </a:lnTo>
                  <a:lnTo>
                    <a:pt x="341" y="589"/>
                  </a:lnTo>
                  <a:lnTo>
                    <a:pt x="344" y="583"/>
                  </a:lnTo>
                  <a:lnTo>
                    <a:pt x="346" y="577"/>
                  </a:lnTo>
                  <a:lnTo>
                    <a:pt x="347" y="571"/>
                  </a:lnTo>
                  <a:lnTo>
                    <a:pt x="349" y="565"/>
                  </a:lnTo>
                  <a:lnTo>
                    <a:pt x="351" y="560"/>
                  </a:lnTo>
                  <a:lnTo>
                    <a:pt x="352" y="554"/>
                  </a:lnTo>
                  <a:lnTo>
                    <a:pt x="354" y="549"/>
                  </a:lnTo>
                  <a:lnTo>
                    <a:pt x="355" y="543"/>
                  </a:lnTo>
                  <a:lnTo>
                    <a:pt x="358" y="534"/>
                  </a:lnTo>
                  <a:lnTo>
                    <a:pt x="360" y="525"/>
                  </a:lnTo>
                  <a:lnTo>
                    <a:pt x="362" y="516"/>
                  </a:lnTo>
                  <a:lnTo>
                    <a:pt x="363" y="506"/>
                  </a:lnTo>
                  <a:lnTo>
                    <a:pt x="366" y="497"/>
                  </a:lnTo>
                  <a:lnTo>
                    <a:pt x="367" y="488"/>
                  </a:lnTo>
                  <a:lnTo>
                    <a:pt x="369" y="477"/>
                  </a:lnTo>
                  <a:lnTo>
                    <a:pt x="370" y="468"/>
                  </a:lnTo>
                  <a:lnTo>
                    <a:pt x="371" y="459"/>
                  </a:lnTo>
                  <a:lnTo>
                    <a:pt x="373" y="450"/>
                  </a:lnTo>
                  <a:lnTo>
                    <a:pt x="374" y="439"/>
                  </a:lnTo>
                  <a:lnTo>
                    <a:pt x="375" y="430"/>
                  </a:lnTo>
                  <a:lnTo>
                    <a:pt x="375" y="421"/>
                  </a:lnTo>
                  <a:lnTo>
                    <a:pt x="376" y="411"/>
                  </a:lnTo>
                  <a:lnTo>
                    <a:pt x="377" y="401"/>
                  </a:lnTo>
                  <a:lnTo>
                    <a:pt x="378" y="392"/>
                  </a:lnTo>
                  <a:lnTo>
                    <a:pt x="378" y="382"/>
                  </a:lnTo>
                  <a:lnTo>
                    <a:pt x="380" y="373"/>
                  </a:lnTo>
                  <a:lnTo>
                    <a:pt x="381" y="363"/>
                  </a:lnTo>
                  <a:lnTo>
                    <a:pt x="381" y="353"/>
                  </a:lnTo>
                  <a:lnTo>
                    <a:pt x="382" y="341"/>
                  </a:lnTo>
                  <a:lnTo>
                    <a:pt x="383" y="327"/>
                  </a:lnTo>
                  <a:lnTo>
                    <a:pt x="384" y="314"/>
                  </a:lnTo>
                  <a:lnTo>
                    <a:pt x="385" y="300"/>
                  </a:lnTo>
                  <a:lnTo>
                    <a:pt x="386" y="286"/>
                  </a:lnTo>
                  <a:lnTo>
                    <a:pt x="386" y="274"/>
                  </a:lnTo>
                  <a:lnTo>
                    <a:pt x="388" y="260"/>
                  </a:lnTo>
                  <a:lnTo>
                    <a:pt x="388" y="247"/>
                  </a:lnTo>
                  <a:lnTo>
                    <a:pt x="389" y="233"/>
                  </a:lnTo>
                  <a:lnTo>
                    <a:pt x="390" y="220"/>
                  </a:lnTo>
                  <a:lnTo>
                    <a:pt x="390" y="206"/>
                  </a:lnTo>
                  <a:lnTo>
                    <a:pt x="390" y="192"/>
                  </a:lnTo>
                  <a:lnTo>
                    <a:pt x="391" y="180"/>
                  </a:lnTo>
                  <a:lnTo>
                    <a:pt x="391" y="166"/>
                  </a:lnTo>
                  <a:lnTo>
                    <a:pt x="392" y="153"/>
                  </a:lnTo>
                  <a:lnTo>
                    <a:pt x="392" y="139"/>
                  </a:lnTo>
                  <a:lnTo>
                    <a:pt x="393" y="125"/>
                  </a:lnTo>
                  <a:lnTo>
                    <a:pt x="393" y="112"/>
                  </a:lnTo>
                  <a:lnTo>
                    <a:pt x="393" y="99"/>
                  </a:lnTo>
                  <a:lnTo>
                    <a:pt x="395" y="86"/>
                  </a:lnTo>
                  <a:lnTo>
                    <a:pt x="395" y="81"/>
                  </a:lnTo>
                  <a:lnTo>
                    <a:pt x="395" y="77"/>
                  </a:lnTo>
                  <a:lnTo>
                    <a:pt x="395" y="73"/>
                  </a:lnTo>
                  <a:lnTo>
                    <a:pt x="395" y="68"/>
                  </a:lnTo>
                  <a:lnTo>
                    <a:pt x="395" y="64"/>
                  </a:lnTo>
                  <a:lnTo>
                    <a:pt x="395" y="60"/>
                  </a:lnTo>
                  <a:lnTo>
                    <a:pt x="395" y="56"/>
                  </a:lnTo>
                  <a:lnTo>
                    <a:pt x="395" y="51"/>
                  </a:lnTo>
                  <a:lnTo>
                    <a:pt x="395" y="48"/>
                  </a:lnTo>
                  <a:lnTo>
                    <a:pt x="395" y="43"/>
                  </a:lnTo>
                  <a:lnTo>
                    <a:pt x="395" y="38"/>
                  </a:lnTo>
                  <a:lnTo>
                    <a:pt x="395" y="35"/>
                  </a:lnTo>
                  <a:lnTo>
                    <a:pt x="395" y="30"/>
                  </a:lnTo>
                  <a:lnTo>
                    <a:pt x="395" y="26"/>
                  </a:lnTo>
                  <a:lnTo>
                    <a:pt x="395" y="22"/>
                  </a:lnTo>
                  <a:lnTo>
                    <a:pt x="395" y="17"/>
                  </a:lnTo>
                  <a:lnTo>
                    <a:pt x="395" y="13"/>
                  </a:lnTo>
                  <a:lnTo>
                    <a:pt x="395" y="9"/>
                  </a:lnTo>
                  <a:lnTo>
                    <a:pt x="395" y="5"/>
                  </a:lnTo>
                  <a:lnTo>
                    <a:pt x="395" y="0"/>
                  </a:lnTo>
                </a:path>
              </a:pathLst>
            </a:custGeom>
            <a:no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53" name="Freeform 13"/>
            <p:cNvSpPr>
              <a:spLocks/>
            </p:cNvSpPr>
            <p:nvPr/>
          </p:nvSpPr>
          <p:spPr bwMode="auto">
            <a:xfrm>
              <a:off x="3161" y="1974"/>
              <a:ext cx="209" cy="296"/>
            </a:xfrm>
            <a:custGeom>
              <a:avLst/>
              <a:gdLst>
                <a:gd name="T0" fmla="*/ 3 w 389"/>
                <a:gd name="T1" fmla="*/ 573 h 655"/>
                <a:gd name="T2" fmla="*/ 10 w 389"/>
                <a:gd name="T3" fmla="*/ 589 h 655"/>
                <a:gd name="T4" fmla="*/ 19 w 389"/>
                <a:gd name="T5" fmla="*/ 604 h 655"/>
                <a:gd name="T6" fmla="*/ 31 w 389"/>
                <a:gd name="T7" fmla="*/ 617 h 655"/>
                <a:gd name="T8" fmla="*/ 45 w 389"/>
                <a:gd name="T9" fmla="*/ 630 h 655"/>
                <a:gd name="T10" fmla="*/ 60 w 389"/>
                <a:gd name="T11" fmla="*/ 639 h 655"/>
                <a:gd name="T12" fmla="*/ 75 w 389"/>
                <a:gd name="T13" fmla="*/ 647 h 655"/>
                <a:gd name="T14" fmla="*/ 97 w 389"/>
                <a:gd name="T15" fmla="*/ 653 h 655"/>
                <a:gd name="T16" fmla="*/ 119 w 389"/>
                <a:gd name="T17" fmla="*/ 655 h 655"/>
                <a:gd name="T18" fmla="*/ 141 w 389"/>
                <a:gd name="T19" fmla="*/ 655 h 655"/>
                <a:gd name="T20" fmla="*/ 164 w 389"/>
                <a:gd name="T21" fmla="*/ 654 h 655"/>
                <a:gd name="T22" fmla="*/ 187 w 389"/>
                <a:gd name="T23" fmla="*/ 650 h 655"/>
                <a:gd name="T24" fmla="*/ 210 w 389"/>
                <a:gd name="T25" fmla="*/ 648 h 655"/>
                <a:gd name="T26" fmla="*/ 231 w 389"/>
                <a:gd name="T27" fmla="*/ 646 h 655"/>
                <a:gd name="T28" fmla="*/ 251 w 389"/>
                <a:gd name="T29" fmla="*/ 645 h 655"/>
                <a:gd name="T30" fmla="*/ 272 w 389"/>
                <a:gd name="T31" fmla="*/ 645 h 655"/>
                <a:gd name="T32" fmla="*/ 292 w 389"/>
                <a:gd name="T33" fmla="*/ 643 h 655"/>
                <a:gd name="T34" fmla="*/ 311 w 389"/>
                <a:gd name="T35" fmla="*/ 640 h 655"/>
                <a:gd name="T36" fmla="*/ 329 w 389"/>
                <a:gd name="T37" fmla="*/ 634 h 655"/>
                <a:gd name="T38" fmla="*/ 345 w 389"/>
                <a:gd name="T39" fmla="*/ 625 h 655"/>
                <a:gd name="T40" fmla="*/ 357 w 389"/>
                <a:gd name="T41" fmla="*/ 611 h 655"/>
                <a:gd name="T42" fmla="*/ 367 w 389"/>
                <a:gd name="T43" fmla="*/ 595 h 655"/>
                <a:gd name="T44" fmla="*/ 374 w 389"/>
                <a:gd name="T45" fmla="*/ 576 h 655"/>
                <a:gd name="T46" fmla="*/ 377 w 389"/>
                <a:gd name="T47" fmla="*/ 557 h 655"/>
                <a:gd name="T48" fmla="*/ 379 w 389"/>
                <a:gd name="T49" fmla="*/ 536 h 655"/>
                <a:gd name="T50" fmla="*/ 381 w 389"/>
                <a:gd name="T51" fmla="*/ 516 h 655"/>
                <a:gd name="T52" fmla="*/ 382 w 389"/>
                <a:gd name="T53" fmla="*/ 496 h 655"/>
                <a:gd name="T54" fmla="*/ 384 w 389"/>
                <a:gd name="T55" fmla="*/ 462 h 655"/>
                <a:gd name="T56" fmla="*/ 385 w 389"/>
                <a:gd name="T57" fmla="*/ 428 h 655"/>
                <a:gd name="T58" fmla="*/ 385 w 389"/>
                <a:gd name="T59" fmla="*/ 393 h 655"/>
                <a:gd name="T60" fmla="*/ 384 w 389"/>
                <a:gd name="T61" fmla="*/ 358 h 655"/>
                <a:gd name="T62" fmla="*/ 383 w 389"/>
                <a:gd name="T63" fmla="*/ 325 h 655"/>
                <a:gd name="T64" fmla="*/ 382 w 389"/>
                <a:gd name="T65" fmla="*/ 290 h 655"/>
                <a:gd name="T66" fmla="*/ 382 w 389"/>
                <a:gd name="T67" fmla="*/ 259 h 655"/>
                <a:gd name="T68" fmla="*/ 382 w 389"/>
                <a:gd name="T69" fmla="*/ 236 h 655"/>
                <a:gd name="T70" fmla="*/ 382 w 389"/>
                <a:gd name="T71" fmla="*/ 212 h 655"/>
                <a:gd name="T72" fmla="*/ 382 w 389"/>
                <a:gd name="T73" fmla="*/ 188 h 655"/>
                <a:gd name="T74" fmla="*/ 382 w 389"/>
                <a:gd name="T75" fmla="*/ 165 h 655"/>
                <a:gd name="T76" fmla="*/ 382 w 389"/>
                <a:gd name="T77" fmla="*/ 142 h 655"/>
                <a:gd name="T78" fmla="*/ 382 w 389"/>
                <a:gd name="T79" fmla="*/ 117 h 655"/>
                <a:gd name="T80" fmla="*/ 383 w 389"/>
                <a:gd name="T81" fmla="*/ 99 h 655"/>
                <a:gd name="T82" fmla="*/ 383 w 389"/>
                <a:gd name="T83" fmla="*/ 83 h 655"/>
                <a:gd name="T84" fmla="*/ 384 w 389"/>
                <a:gd name="T85" fmla="*/ 67 h 655"/>
                <a:gd name="T86" fmla="*/ 385 w 389"/>
                <a:gd name="T87" fmla="*/ 49 h 655"/>
                <a:gd name="T88" fmla="*/ 385 w 389"/>
                <a:gd name="T89" fmla="*/ 33 h 655"/>
                <a:gd name="T90" fmla="*/ 388 w 389"/>
                <a:gd name="T91" fmla="*/ 17 h 655"/>
                <a:gd name="T92" fmla="*/ 389 w 389"/>
                <a:gd name="T93" fmla="*/ 0 h 65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89"/>
                <a:gd name="T142" fmla="*/ 0 h 655"/>
                <a:gd name="T143" fmla="*/ 389 w 389"/>
                <a:gd name="T144" fmla="*/ 655 h 65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89" h="655">
                  <a:moveTo>
                    <a:pt x="0" y="561"/>
                  </a:moveTo>
                  <a:lnTo>
                    <a:pt x="1" y="567"/>
                  </a:lnTo>
                  <a:lnTo>
                    <a:pt x="3" y="573"/>
                  </a:lnTo>
                  <a:lnTo>
                    <a:pt x="6" y="577"/>
                  </a:lnTo>
                  <a:lnTo>
                    <a:pt x="8" y="583"/>
                  </a:lnTo>
                  <a:lnTo>
                    <a:pt x="10" y="589"/>
                  </a:lnTo>
                  <a:lnTo>
                    <a:pt x="14" y="594"/>
                  </a:lnTo>
                  <a:lnTo>
                    <a:pt x="16" y="598"/>
                  </a:lnTo>
                  <a:lnTo>
                    <a:pt x="19" y="604"/>
                  </a:lnTo>
                  <a:lnTo>
                    <a:pt x="23" y="609"/>
                  </a:lnTo>
                  <a:lnTo>
                    <a:pt x="28" y="613"/>
                  </a:lnTo>
                  <a:lnTo>
                    <a:pt x="31" y="617"/>
                  </a:lnTo>
                  <a:lnTo>
                    <a:pt x="36" y="621"/>
                  </a:lnTo>
                  <a:lnTo>
                    <a:pt x="40" y="625"/>
                  </a:lnTo>
                  <a:lnTo>
                    <a:pt x="45" y="630"/>
                  </a:lnTo>
                  <a:lnTo>
                    <a:pt x="50" y="633"/>
                  </a:lnTo>
                  <a:lnTo>
                    <a:pt x="54" y="637"/>
                  </a:lnTo>
                  <a:lnTo>
                    <a:pt x="60" y="639"/>
                  </a:lnTo>
                  <a:lnTo>
                    <a:pt x="65" y="642"/>
                  </a:lnTo>
                  <a:lnTo>
                    <a:pt x="69" y="645"/>
                  </a:lnTo>
                  <a:lnTo>
                    <a:pt x="75" y="647"/>
                  </a:lnTo>
                  <a:lnTo>
                    <a:pt x="82" y="649"/>
                  </a:lnTo>
                  <a:lnTo>
                    <a:pt x="89" y="650"/>
                  </a:lnTo>
                  <a:lnTo>
                    <a:pt x="97" y="653"/>
                  </a:lnTo>
                  <a:lnTo>
                    <a:pt x="104" y="654"/>
                  </a:lnTo>
                  <a:lnTo>
                    <a:pt x="111" y="655"/>
                  </a:lnTo>
                  <a:lnTo>
                    <a:pt x="119" y="655"/>
                  </a:lnTo>
                  <a:lnTo>
                    <a:pt x="126" y="655"/>
                  </a:lnTo>
                  <a:lnTo>
                    <a:pt x="134" y="655"/>
                  </a:lnTo>
                  <a:lnTo>
                    <a:pt x="141" y="655"/>
                  </a:lnTo>
                  <a:lnTo>
                    <a:pt x="149" y="655"/>
                  </a:lnTo>
                  <a:lnTo>
                    <a:pt x="157" y="654"/>
                  </a:lnTo>
                  <a:lnTo>
                    <a:pt x="164" y="654"/>
                  </a:lnTo>
                  <a:lnTo>
                    <a:pt x="172" y="653"/>
                  </a:lnTo>
                  <a:lnTo>
                    <a:pt x="179" y="652"/>
                  </a:lnTo>
                  <a:lnTo>
                    <a:pt x="187" y="650"/>
                  </a:lnTo>
                  <a:lnTo>
                    <a:pt x="195" y="650"/>
                  </a:lnTo>
                  <a:lnTo>
                    <a:pt x="202" y="649"/>
                  </a:lnTo>
                  <a:lnTo>
                    <a:pt x="210" y="648"/>
                  </a:lnTo>
                  <a:lnTo>
                    <a:pt x="217" y="647"/>
                  </a:lnTo>
                  <a:lnTo>
                    <a:pt x="226" y="647"/>
                  </a:lnTo>
                  <a:lnTo>
                    <a:pt x="231" y="646"/>
                  </a:lnTo>
                  <a:lnTo>
                    <a:pt x="238" y="646"/>
                  </a:lnTo>
                  <a:lnTo>
                    <a:pt x="245" y="646"/>
                  </a:lnTo>
                  <a:lnTo>
                    <a:pt x="251" y="645"/>
                  </a:lnTo>
                  <a:lnTo>
                    <a:pt x="258" y="645"/>
                  </a:lnTo>
                  <a:lnTo>
                    <a:pt x="265" y="645"/>
                  </a:lnTo>
                  <a:lnTo>
                    <a:pt x="272" y="645"/>
                  </a:lnTo>
                  <a:lnTo>
                    <a:pt x="279" y="643"/>
                  </a:lnTo>
                  <a:lnTo>
                    <a:pt x="285" y="643"/>
                  </a:lnTo>
                  <a:lnTo>
                    <a:pt x="292" y="643"/>
                  </a:lnTo>
                  <a:lnTo>
                    <a:pt x="298" y="642"/>
                  </a:lnTo>
                  <a:lnTo>
                    <a:pt x="304" y="641"/>
                  </a:lnTo>
                  <a:lnTo>
                    <a:pt x="311" y="640"/>
                  </a:lnTo>
                  <a:lnTo>
                    <a:pt x="317" y="638"/>
                  </a:lnTo>
                  <a:lnTo>
                    <a:pt x="323" y="637"/>
                  </a:lnTo>
                  <a:lnTo>
                    <a:pt x="329" y="634"/>
                  </a:lnTo>
                  <a:lnTo>
                    <a:pt x="334" y="631"/>
                  </a:lnTo>
                  <a:lnTo>
                    <a:pt x="340" y="628"/>
                  </a:lnTo>
                  <a:lnTo>
                    <a:pt x="345" y="625"/>
                  </a:lnTo>
                  <a:lnTo>
                    <a:pt x="349" y="620"/>
                  </a:lnTo>
                  <a:lnTo>
                    <a:pt x="354" y="616"/>
                  </a:lnTo>
                  <a:lnTo>
                    <a:pt x="357" y="611"/>
                  </a:lnTo>
                  <a:lnTo>
                    <a:pt x="361" y="605"/>
                  </a:lnTo>
                  <a:lnTo>
                    <a:pt x="364" y="601"/>
                  </a:lnTo>
                  <a:lnTo>
                    <a:pt x="367" y="595"/>
                  </a:lnTo>
                  <a:lnTo>
                    <a:pt x="369" y="589"/>
                  </a:lnTo>
                  <a:lnTo>
                    <a:pt x="371" y="582"/>
                  </a:lnTo>
                  <a:lnTo>
                    <a:pt x="374" y="576"/>
                  </a:lnTo>
                  <a:lnTo>
                    <a:pt x="375" y="569"/>
                  </a:lnTo>
                  <a:lnTo>
                    <a:pt x="376" y="564"/>
                  </a:lnTo>
                  <a:lnTo>
                    <a:pt x="377" y="557"/>
                  </a:lnTo>
                  <a:lnTo>
                    <a:pt x="378" y="550"/>
                  </a:lnTo>
                  <a:lnTo>
                    <a:pt x="378" y="543"/>
                  </a:lnTo>
                  <a:lnTo>
                    <a:pt x="379" y="536"/>
                  </a:lnTo>
                  <a:lnTo>
                    <a:pt x="379" y="529"/>
                  </a:lnTo>
                  <a:lnTo>
                    <a:pt x="381" y="523"/>
                  </a:lnTo>
                  <a:lnTo>
                    <a:pt x="381" y="516"/>
                  </a:lnTo>
                  <a:lnTo>
                    <a:pt x="381" y="509"/>
                  </a:lnTo>
                  <a:lnTo>
                    <a:pt x="382" y="502"/>
                  </a:lnTo>
                  <a:lnTo>
                    <a:pt x="382" y="496"/>
                  </a:lnTo>
                  <a:lnTo>
                    <a:pt x="383" y="485"/>
                  </a:lnTo>
                  <a:lnTo>
                    <a:pt x="384" y="473"/>
                  </a:lnTo>
                  <a:lnTo>
                    <a:pt x="384" y="462"/>
                  </a:lnTo>
                  <a:lnTo>
                    <a:pt x="385" y="450"/>
                  </a:lnTo>
                  <a:lnTo>
                    <a:pt x="385" y="438"/>
                  </a:lnTo>
                  <a:lnTo>
                    <a:pt x="385" y="428"/>
                  </a:lnTo>
                  <a:lnTo>
                    <a:pt x="385" y="416"/>
                  </a:lnTo>
                  <a:lnTo>
                    <a:pt x="385" y="405"/>
                  </a:lnTo>
                  <a:lnTo>
                    <a:pt x="385" y="393"/>
                  </a:lnTo>
                  <a:lnTo>
                    <a:pt x="385" y="382"/>
                  </a:lnTo>
                  <a:lnTo>
                    <a:pt x="384" y="370"/>
                  </a:lnTo>
                  <a:lnTo>
                    <a:pt x="384" y="358"/>
                  </a:lnTo>
                  <a:lnTo>
                    <a:pt x="384" y="347"/>
                  </a:lnTo>
                  <a:lnTo>
                    <a:pt x="383" y="336"/>
                  </a:lnTo>
                  <a:lnTo>
                    <a:pt x="383" y="325"/>
                  </a:lnTo>
                  <a:lnTo>
                    <a:pt x="383" y="313"/>
                  </a:lnTo>
                  <a:lnTo>
                    <a:pt x="383" y="302"/>
                  </a:lnTo>
                  <a:lnTo>
                    <a:pt x="382" y="290"/>
                  </a:lnTo>
                  <a:lnTo>
                    <a:pt x="382" y="279"/>
                  </a:lnTo>
                  <a:lnTo>
                    <a:pt x="382" y="267"/>
                  </a:lnTo>
                  <a:lnTo>
                    <a:pt x="382" y="259"/>
                  </a:lnTo>
                  <a:lnTo>
                    <a:pt x="382" y="252"/>
                  </a:lnTo>
                  <a:lnTo>
                    <a:pt x="382" y="244"/>
                  </a:lnTo>
                  <a:lnTo>
                    <a:pt x="382" y="236"/>
                  </a:lnTo>
                  <a:lnTo>
                    <a:pt x="382" y="228"/>
                  </a:lnTo>
                  <a:lnTo>
                    <a:pt x="382" y="221"/>
                  </a:lnTo>
                  <a:lnTo>
                    <a:pt x="382" y="212"/>
                  </a:lnTo>
                  <a:lnTo>
                    <a:pt x="382" y="204"/>
                  </a:lnTo>
                  <a:lnTo>
                    <a:pt x="382" y="196"/>
                  </a:lnTo>
                  <a:lnTo>
                    <a:pt x="382" y="188"/>
                  </a:lnTo>
                  <a:lnTo>
                    <a:pt x="382" y="181"/>
                  </a:lnTo>
                  <a:lnTo>
                    <a:pt x="382" y="173"/>
                  </a:lnTo>
                  <a:lnTo>
                    <a:pt x="382" y="165"/>
                  </a:lnTo>
                  <a:lnTo>
                    <a:pt x="382" y="157"/>
                  </a:lnTo>
                  <a:lnTo>
                    <a:pt x="382" y="150"/>
                  </a:lnTo>
                  <a:lnTo>
                    <a:pt x="382" y="142"/>
                  </a:lnTo>
                  <a:lnTo>
                    <a:pt x="382" y="134"/>
                  </a:lnTo>
                  <a:lnTo>
                    <a:pt x="382" y="126"/>
                  </a:lnTo>
                  <a:lnTo>
                    <a:pt x="382" y="117"/>
                  </a:lnTo>
                  <a:lnTo>
                    <a:pt x="382" y="111"/>
                  </a:lnTo>
                  <a:lnTo>
                    <a:pt x="382" y="105"/>
                  </a:lnTo>
                  <a:lnTo>
                    <a:pt x="383" y="99"/>
                  </a:lnTo>
                  <a:lnTo>
                    <a:pt x="383" y="93"/>
                  </a:lnTo>
                  <a:lnTo>
                    <a:pt x="383" y="89"/>
                  </a:lnTo>
                  <a:lnTo>
                    <a:pt x="383" y="83"/>
                  </a:lnTo>
                  <a:lnTo>
                    <a:pt x="383" y="77"/>
                  </a:lnTo>
                  <a:lnTo>
                    <a:pt x="383" y="71"/>
                  </a:lnTo>
                  <a:lnTo>
                    <a:pt x="384" y="67"/>
                  </a:lnTo>
                  <a:lnTo>
                    <a:pt x="384" y="61"/>
                  </a:lnTo>
                  <a:lnTo>
                    <a:pt x="384" y="55"/>
                  </a:lnTo>
                  <a:lnTo>
                    <a:pt x="385" y="49"/>
                  </a:lnTo>
                  <a:lnTo>
                    <a:pt x="385" y="44"/>
                  </a:lnTo>
                  <a:lnTo>
                    <a:pt x="385" y="39"/>
                  </a:lnTo>
                  <a:lnTo>
                    <a:pt x="385" y="33"/>
                  </a:lnTo>
                  <a:lnTo>
                    <a:pt x="386" y="27"/>
                  </a:lnTo>
                  <a:lnTo>
                    <a:pt x="386" y="22"/>
                  </a:lnTo>
                  <a:lnTo>
                    <a:pt x="388" y="17"/>
                  </a:lnTo>
                  <a:lnTo>
                    <a:pt x="388" y="11"/>
                  </a:lnTo>
                  <a:lnTo>
                    <a:pt x="388" y="5"/>
                  </a:lnTo>
                  <a:lnTo>
                    <a:pt x="389" y="0"/>
                  </a:lnTo>
                </a:path>
              </a:pathLst>
            </a:custGeom>
            <a:no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54" name="Freeform 14"/>
            <p:cNvSpPr>
              <a:spLocks/>
            </p:cNvSpPr>
            <p:nvPr/>
          </p:nvSpPr>
          <p:spPr bwMode="auto">
            <a:xfrm>
              <a:off x="3398" y="2243"/>
              <a:ext cx="336" cy="422"/>
            </a:xfrm>
            <a:custGeom>
              <a:avLst/>
              <a:gdLst>
                <a:gd name="T0" fmla="*/ 634 w 634"/>
                <a:gd name="T1" fmla="*/ 50 h 934"/>
                <a:gd name="T2" fmla="*/ 630 w 634"/>
                <a:gd name="T3" fmla="*/ 73 h 934"/>
                <a:gd name="T4" fmla="*/ 616 w 634"/>
                <a:gd name="T5" fmla="*/ 95 h 934"/>
                <a:gd name="T6" fmla="*/ 584 w 634"/>
                <a:gd name="T7" fmla="*/ 124 h 934"/>
                <a:gd name="T8" fmla="*/ 547 w 634"/>
                <a:gd name="T9" fmla="*/ 148 h 934"/>
                <a:gd name="T10" fmla="*/ 510 w 634"/>
                <a:gd name="T11" fmla="*/ 176 h 934"/>
                <a:gd name="T12" fmla="*/ 471 w 634"/>
                <a:gd name="T13" fmla="*/ 203 h 934"/>
                <a:gd name="T14" fmla="*/ 437 w 634"/>
                <a:gd name="T15" fmla="*/ 234 h 934"/>
                <a:gd name="T16" fmla="*/ 410 w 634"/>
                <a:gd name="T17" fmla="*/ 270 h 934"/>
                <a:gd name="T18" fmla="*/ 392 w 634"/>
                <a:gd name="T19" fmla="*/ 310 h 934"/>
                <a:gd name="T20" fmla="*/ 375 w 634"/>
                <a:gd name="T21" fmla="*/ 355 h 934"/>
                <a:gd name="T22" fmla="*/ 360 w 634"/>
                <a:gd name="T23" fmla="*/ 414 h 934"/>
                <a:gd name="T24" fmla="*/ 348 w 634"/>
                <a:gd name="T25" fmla="*/ 473 h 934"/>
                <a:gd name="T26" fmla="*/ 330 w 634"/>
                <a:gd name="T27" fmla="*/ 534 h 934"/>
                <a:gd name="T28" fmla="*/ 310 w 634"/>
                <a:gd name="T29" fmla="*/ 598 h 934"/>
                <a:gd name="T30" fmla="*/ 291 w 634"/>
                <a:gd name="T31" fmla="*/ 662 h 934"/>
                <a:gd name="T32" fmla="*/ 273 w 634"/>
                <a:gd name="T33" fmla="*/ 710 h 934"/>
                <a:gd name="T34" fmla="*/ 257 w 634"/>
                <a:gd name="T35" fmla="*/ 757 h 934"/>
                <a:gd name="T36" fmla="*/ 247 w 634"/>
                <a:gd name="T37" fmla="*/ 803 h 934"/>
                <a:gd name="T38" fmla="*/ 249 w 634"/>
                <a:gd name="T39" fmla="*/ 842 h 934"/>
                <a:gd name="T40" fmla="*/ 251 w 634"/>
                <a:gd name="T41" fmla="*/ 882 h 934"/>
                <a:gd name="T42" fmla="*/ 243 w 634"/>
                <a:gd name="T43" fmla="*/ 911 h 934"/>
                <a:gd name="T44" fmla="*/ 227 w 634"/>
                <a:gd name="T45" fmla="*/ 927 h 934"/>
                <a:gd name="T46" fmla="*/ 206 w 634"/>
                <a:gd name="T47" fmla="*/ 934 h 934"/>
                <a:gd name="T48" fmla="*/ 169 w 634"/>
                <a:gd name="T49" fmla="*/ 928 h 934"/>
                <a:gd name="T50" fmla="*/ 132 w 634"/>
                <a:gd name="T51" fmla="*/ 913 h 934"/>
                <a:gd name="T52" fmla="*/ 99 w 634"/>
                <a:gd name="T53" fmla="*/ 890 h 934"/>
                <a:gd name="T54" fmla="*/ 68 w 634"/>
                <a:gd name="T55" fmla="*/ 855 h 934"/>
                <a:gd name="T56" fmla="*/ 43 w 634"/>
                <a:gd name="T57" fmla="*/ 817 h 934"/>
                <a:gd name="T58" fmla="*/ 23 w 634"/>
                <a:gd name="T59" fmla="*/ 780 h 934"/>
                <a:gd name="T60" fmla="*/ 8 w 634"/>
                <a:gd name="T61" fmla="*/ 746 h 934"/>
                <a:gd name="T62" fmla="*/ 0 w 634"/>
                <a:gd name="T63" fmla="*/ 710 h 934"/>
                <a:gd name="T64" fmla="*/ 4 w 634"/>
                <a:gd name="T65" fmla="*/ 667 h 934"/>
                <a:gd name="T66" fmla="*/ 18 w 634"/>
                <a:gd name="T67" fmla="*/ 622 h 934"/>
                <a:gd name="T68" fmla="*/ 36 w 634"/>
                <a:gd name="T69" fmla="*/ 578 h 934"/>
                <a:gd name="T70" fmla="*/ 65 w 634"/>
                <a:gd name="T71" fmla="*/ 524 h 934"/>
                <a:gd name="T72" fmla="*/ 93 w 634"/>
                <a:gd name="T73" fmla="*/ 470 h 934"/>
                <a:gd name="T74" fmla="*/ 109 w 634"/>
                <a:gd name="T75" fmla="*/ 425 h 934"/>
                <a:gd name="T76" fmla="*/ 111 w 634"/>
                <a:gd name="T77" fmla="*/ 388 h 934"/>
                <a:gd name="T78" fmla="*/ 110 w 634"/>
                <a:gd name="T79" fmla="*/ 351 h 934"/>
                <a:gd name="T80" fmla="*/ 108 w 634"/>
                <a:gd name="T81" fmla="*/ 307 h 934"/>
                <a:gd name="T82" fmla="*/ 103 w 634"/>
                <a:gd name="T83" fmla="*/ 262 h 934"/>
                <a:gd name="T84" fmla="*/ 115 w 634"/>
                <a:gd name="T85" fmla="*/ 219 h 934"/>
                <a:gd name="T86" fmla="*/ 147 w 634"/>
                <a:gd name="T87" fmla="*/ 180 h 934"/>
                <a:gd name="T88" fmla="*/ 188 w 634"/>
                <a:gd name="T89" fmla="*/ 145 h 934"/>
                <a:gd name="T90" fmla="*/ 224 w 634"/>
                <a:gd name="T91" fmla="*/ 118 h 934"/>
                <a:gd name="T92" fmla="*/ 256 w 634"/>
                <a:gd name="T93" fmla="*/ 98 h 934"/>
                <a:gd name="T94" fmla="*/ 288 w 634"/>
                <a:gd name="T95" fmla="*/ 80 h 934"/>
                <a:gd name="T96" fmla="*/ 310 w 634"/>
                <a:gd name="T97" fmla="*/ 69 h 934"/>
                <a:gd name="T98" fmla="*/ 331 w 634"/>
                <a:gd name="T99" fmla="*/ 60 h 934"/>
                <a:gd name="T100" fmla="*/ 349 w 634"/>
                <a:gd name="T101" fmla="*/ 47 h 934"/>
                <a:gd name="T102" fmla="*/ 361 w 634"/>
                <a:gd name="T103" fmla="*/ 30 h 934"/>
                <a:gd name="T104" fmla="*/ 370 w 634"/>
                <a:gd name="T105" fmla="*/ 10 h 93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34"/>
                <a:gd name="T160" fmla="*/ 0 h 934"/>
                <a:gd name="T161" fmla="*/ 634 w 634"/>
                <a:gd name="T162" fmla="*/ 934 h 93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34" h="934">
                  <a:moveTo>
                    <a:pt x="631" y="31"/>
                  </a:moveTo>
                  <a:lnTo>
                    <a:pt x="632" y="35"/>
                  </a:lnTo>
                  <a:lnTo>
                    <a:pt x="634" y="38"/>
                  </a:lnTo>
                  <a:lnTo>
                    <a:pt x="634" y="42"/>
                  </a:lnTo>
                  <a:lnTo>
                    <a:pt x="634" y="46"/>
                  </a:lnTo>
                  <a:lnTo>
                    <a:pt x="634" y="50"/>
                  </a:lnTo>
                  <a:lnTo>
                    <a:pt x="634" y="53"/>
                  </a:lnTo>
                  <a:lnTo>
                    <a:pt x="634" y="58"/>
                  </a:lnTo>
                  <a:lnTo>
                    <a:pt x="632" y="61"/>
                  </a:lnTo>
                  <a:lnTo>
                    <a:pt x="632" y="65"/>
                  </a:lnTo>
                  <a:lnTo>
                    <a:pt x="631" y="69"/>
                  </a:lnTo>
                  <a:lnTo>
                    <a:pt x="630" y="73"/>
                  </a:lnTo>
                  <a:lnTo>
                    <a:pt x="628" y="76"/>
                  </a:lnTo>
                  <a:lnTo>
                    <a:pt x="627" y="80"/>
                  </a:lnTo>
                  <a:lnTo>
                    <a:pt x="625" y="83"/>
                  </a:lnTo>
                  <a:lnTo>
                    <a:pt x="623" y="87"/>
                  </a:lnTo>
                  <a:lnTo>
                    <a:pt x="621" y="89"/>
                  </a:lnTo>
                  <a:lnTo>
                    <a:pt x="616" y="95"/>
                  </a:lnTo>
                  <a:lnTo>
                    <a:pt x="612" y="101"/>
                  </a:lnTo>
                  <a:lnTo>
                    <a:pt x="606" y="105"/>
                  </a:lnTo>
                  <a:lnTo>
                    <a:pt x="600" y="110"/>
                  </a:lnTo>
                  <a:lnTo>
                    <a:pt x="595" y="115"/>
                  </a:lnTo>
                  <a:lnTo>
                    <a:pt x="590" y="119"/>
                  </a:lnTo>
                  <a:lnTo>
                    <a:pt x="584" y="124"/>
                  </a:lnTo>
                  <a:lnTo>
                    <a:pt x="577" y="129"/>
                  </a:lnTo>
                  <a:lnTo>
                    <a:pt x="571" y="132"/>
                  </a:lnTo>
                  <a:lnTo>
                    <a:pt x="565" y="137"/>
                  </a:lnTo>
                  <a:lnTo>
                    <a:pt x="559" y="140"/>
                  </a:lnTo>
                  <a:lnTo>
                    <a:pt x="552" y="145"/>
                  </a:lnTo>
                  <a:lnTo>
                    <a:pt x="547" y="148"/>
                  </a:lnTo>
                  <a:lnTo>
                    <a:pt x="541" y="153"/>
                  </a:lnTo>
                  <a:lnTo>
                    <a:pt x="535" y="158"/>
                  </a:lnTo>
                  <a:lnTo>
                    <a:pt x="529" y="162"/>
                  </a:lnTo>
                  <a:lnTo>
                    <a:pt x="522" y="167"/>
                  </a:lnTo>
                  <a:lnTo>
                    <a:pt x="517" y="171"/>
                  </a:lnTo>
                  <a:lnTo>
                    <a:pt x="510" y="176"/>
                  </a:lnTo>
                  <a:lnTo>
                    <a:pt x="504" y="181"/>
                  </a:lnTo>
                  <a:lnTo>
                    <a:pt x="497" y="185"/>
                  </a:lnTo>
                  <a:lnTo>
                    <a:pt x="491" y="190"/>
                  </a:lnTo>
                  <a:lnTo>
                    <a:pt x="484" y="193"/>
                  </a:lnTo>
                  <a:lnTo>
                    <a:pt x="477" y="198"/>
                  </a:lnTo>
                  <a:lnTo>
                    <a:pt x="471" y="203"/>
                  </a:lnTo>
                  <a:lnTo>
                    <a:pt x="466" y="209"/>
                  </a:lnTo>
                  <a:lnTo>
                    <a:pt x="459" y="213"/>
                  </a:lnTo>
                  <a:lnTo>
                    <a:pt x="453" y="218"/>
                  </a:lnTo>
                  <a:lnTo>
                    <a:pt x="447" y="224"/>
                  </a:lnTo>
                  <a:lnTo>
                    <a:pt x="441" y="228"/>
                  </a:lnTo>
                  <a:lnTo>
                    <a:pt x="437" y="234"/>
                  </a:lnTo>
                  <a:lnTo>
                    <a:pt x="431" y="240"/>
                  </a:lnTo>
                  <a:lnTo>
                    <a:pt x="426" y="246"/>
                  </a:lnTo>
                  <a:lnTo>
                    <a:pt x="423" y="251"/>
                  </a:lnTo>
                  <a:lnTo>
                    <a:pt x="418" y="258"/>
                  </a:lnTo>
                  <a:lnTo>
                    <a:pt x="415" y="264"/>
                  </a:lnTo>
                  <a:lnTo>
                    <a:pt x="410" y="270"/>
                  </a:lnTo>
                  <a:lnTo>
                    <a:pt x="407" y="277"/>
                  </a:lnTo>
                  <a:lnTo>
                    <a:pt x="403" y="284"/>
                  </a:lnTo>
                  <a:lnTo>
                    <a:pt x="401" y="290"/>
                  </a:lnTo>
                  <a:lnTo>
                    <a:pt x="397" y="297"/>
                  </a:lnTo>
                  <a:lnTo>
                    <a:pt x="395" y="304"/>
                  </a:lnTo>
                  <a:lnTo>
                    <a:pt x="392" y="310"/>
                  </a:lnTo>
                  <a:lnTo>
                    <a:pt x="389" y="317"/>
                  </a:lnTo>
                  <a:lnTo>
                    <a:pt x="386" y="324"/>
                  </a:lnTo>
                  <a:lnTo>
                    <a:pt x="383" y="331"/>
                  </a:lnTo>
                  <a:lnTo>
                    <a:pt x="381" y="338"/>
                  </a:lnTo>
                  <a:lnTo>
                    <a:pt x="379" y="345"/>
                  </a:lnTo>
                  <a:lnTo>
                    <a:pt x="375" y="355"/>
                  </a:lnTo>
                  <a:lnTo>
                    <a:pt x="373" y="364"/>
                  </a:lnTo>
                  <a:lnTo>
                    <a:pt x="370" y="374"/>
                  </a:lnTo>
                  <a:lnTo>
                    <a:pt x="367" y="383"/>
                  </a:lnTo>
                  <a:lnTo>
                    <a:pt x="365" y="394"/>
                  </a:lnTo>
                  <a:lnTo>
                    <a:pt x="363" y="403"/>
                  </a:lnTo>
                  <a:lnTo>
                    <a:pt x="360" y="414"/>
                  </a:lnTo>
                  <a:lnTo>
                    <a:pt x="358" y="423"/>
                  </a:lnTo>
                  <a:lnTo>
                    <a:pt x="356" y="433"/>
                  </a:lnTo>
                  <a:lnTo>
                    <a:pt x="353" y="443"/>
                  </a:lnTo>
                  <a:lnTo>
                    <a:pt x="351" y="453"/>
                  </a:lnTo>
                  <a:lnTo>
                    <a:pt x="350" y="462"/>
                  </a:lnTo>
                  <a:lnTo>
                    <a:pt x="348" y="473"/>
                  </a:lnTo>
                  <a:lnTo>
                    <a:pt x="345" y="482"/>
                  </a:lnTo>
                  <a:lnTo>
                    <a:pt x="342" y="492"/>
                  </a:lnTo>
                  <a:lnTo>
                    <a:pt x="339" y="502"/>
                  </a:lnTo>
                  <a:lnTo>
                    <a:pt x="336" y="512"/>
                  </a:lnTo>
                  <a:lnTo>
                    <a:pt x="334" y="524"/>
                  </a:lnTo>
                  <a:lnTo>
                    <a:pt x="330" y="534"/>
                  </a:lnTo>
                  <a:lnTo>
                    <a:pt x="327" y="545"/>
                  </a:lnTo>
                  <a:lnTo>
                    <a:pt x="324" y="555"/>
                  </a:lnTo>
                  <a:lnTo>
                    <a:pt x="321" y="565"/>
                  </a:lnTo>
                  <a:lnTo>
                    <a:pt x="317" y="577"/>
                  </a:lnTo>
                  <a:lnTo>
                    <a:pt x="314" y="587"/>
                  </a:lnTo>
                  <a:lnTo>
                    <a:pt x="310" y="598"/>
                  </a:lnTo>
                  <a:lnTo>
                    <a:pt x="307" y="608"/>
                  </a:lnTo>
                  <a:lnTo>
                    <a:pt x="304" y="619"/>
                  </a:lnTo>
                  <a:lnTo>
                    <a:pt x="300" y="629"/>
                  </a:lnTo>
                  <a:lnTo>
                    <a:pt x="298" y="640"/>
                  </a:lnTo>
                  <a:lnTo>
                    <a:pt x="294" y="651"/>
                  </a:lnTo>
                  <a:lnTo>
                    <a:pt x="291" y="662"/>
                  </a:lnTo>
                  <a:lnTo>
                    <a:pt x="287" y="672"/>
                  </a:lnTo>
                  <a:lnTo>
                    <a:pt x="285" y="680"/>
                  </a:lnTo>
                  <a:lnTo>
                    <a:pt x="283" y="687"/>
                  </a:lnTo>
                  <a:lnTo>
                    <a:pt x="279" y="695"/>
                  </a:lnTo>
                  <a:lnTo>
                    <a:pt x="277" y="703"/>
                  </a:lnTo>
                  <a:lnTo>
                    <a:pt x="273" y="710"/>
                  </a:lnTo>
                  <a:lnTo>
                    <a:pt x="271" y="718"/>
                  </a:lnTo>
                  <a:lnTo>
                    <a:pt x="269" y="725"/>
                  </a:lnTo>
                  <a:lnTo>
                    <a:pt x="265" y="733"/>
                  </a:lnTo>
                  <a:lnTo>
                    <a:pt x="263" y="741"/>
                  </a:lnTo>
                  <a:lnTo>
                    <a:pt x="261" y="748"/>
                  </a:lnTo>
                  <a:lnTo>
                    <a:pt x="257" y="757"/>
                  </a:lnTo>
                  <a:lnTo>
                    <a:pt x="255" y="765"/>
                  </a:lnTo>
                  <a:lnTo>
                    <a:pt x="254" y="773"/>
                  </a:lnTo>
                  <a:lnTo>
                    <a:pt x="251" y="780"/>
                  </a:lnTo>
                  <a:lnTo>
                    <a:pt x="249" y="788"/>
                  </a:lnTo>
                  <a:lnTo>
                    <a:pt x="248" y="796"/>
                  </a:lnTo>
                  <a:lnTo>
                    <a:pt x="247" y="803"/>
                  </a:lnTo>
                  <a:lnTo>
                    <a:pt x="247" y="809"/>
                  </a:lnTo>
                  <a:lnTo>
                    <a:pt x="247" y="816"/>
                  </a:lnTo>
                  <a:lnTo>
                    <a:pt x="247" y="823"/>
                  </a:lnTo>
                  <a:lnTo>
                    <a:pt x="248" y="830"/>
                  </a:lnTo>
                  <a:lnTo>
                    <a:pt x="248" y="835"/>
                  </a:lnTo>
                  <a:lnTo>
                    <a:pt x="249" y="842"/>
                  </a:lnTo>
                  <a:lnTo>
                    <a:pt x="250" y="849"/>
                  </a:lnTo>
                  <a:lnTo>
                    <a:pt x="250" y="856"/>
                  </a:lnTo>
                  <a:lnTo>
                    <a:pt x="251" y="862"/>
                  </a:lnTo>
                  <a:lnTo>
                    <a:pt x="251" y="869"/>
                  </a:lnTo>
                  <a:lnTo>
                    <a:pt x="251" y="876"/>
                  </a:lnTo>
                  <a:lnTo>
                    <a:pt x="251" y="882"/>
                  </a:lnTo>
                  <a:lnTo>
                    <a:pt x="251" y="889"/>
                  </a:lnTo>
                  <a:lnTo>
                    <a:pt x="250" y="894"/>
                  </a:lnTo>
                  <a:lnTo>
                    <a:pt x="248" y="901"/>
                  </a:lnTo>
                  <a:lnTo>
                    <a:pt x="247" y="904"/>
                  </a:lnTo>
                  <a:lnTo>
                    <a:pt x="246" y="907"/>
                  </a:lnTo>
                  <a:lnTo>
                    <a:pt x="243" y="911"/>
                  </a:lnTo>
                  <a:lnTo>
                    <a:pt x="241" y="914"/>
                  </a:lnTo>
                  <a:lnTo>
                    <a:pt x="239" y="916"/>
                  </a:lnTo>
                  <a:lnTo>
                    <a:pt x="236" y="919"/>
                  </a:lnTo>
                  <a:lnTo>
                    <a:pt x="233" y="922"/>
                  </a:lnTo>
                  <a:lnTo>
                    <a:pt x="229" y="925"/>
                  </a:lnTo>
                  <a:lnTo>
                    <a:pt x="227" y="927"/>
                  </a:lnTo>
                  <a:lnTo>
                    <a:pt x="224" y="928"/>
                  </a:lnTo>
                  <a:lnTo>
                    <a:pt x="220" y="930"/>
                  </a:lnTo>
                  <a:lnTo>
                    <a:pt x="217" y="931"/>
                  </a:lnTo>
                  <a:lnTo>
                    <a:pt x="213" y="933"/>
                  </a:lnTo>
                  <a:lnTo>
                    <a:pt x="210" y="933"/>
                  </a:lnTo>
                  <a:lnTo>
                    <a:pt x="206" y="934"/>
                  </a:lnTo>
                  <a:lnTo>
                    <a:pt x="203" y="934"/>
                  </a:lnTo>
                  <a:lnTo>
                    <a:pt x="196" y="933"/>
                  </a:lnTo>
                  <a:lnTo>
                    <a:pt x="189" y="933"/>
                  </a:lnTo>
                  <a:lnTo>
                    <a:pt x="182" y="931"/>
                  </a:lnTo>
                  <a:lnTo>
                    <a:pt x="176" y="930"/>
                  </a:lnTo>
                  <a:lnTo>
                    <a:pt x="169" y="928"/>
                  </a:lnTo>
                  <a:lnTo>
                    <a:pt x="163" y="926"/>
                  </a:lnTo>
                  <a:lnTo>
                    <a:pt x="156" y="925"/>
                  </a:lnTo>
                  <a:lnTo>
                    <a:pt x="151" y="921"/>
                  </a:lnTo>
                  <a:lnTo>
                    <a:pt x="144" y="919"/>
                  </a:lnTo>
                  <a:lnTo>
                    <a:pt x="138" y="916"/>
                  </a:lnTo>
                  <a:lnTo>
                    <a:pt x="132" y="913"/>
                  </a:lnTo>
                  <a:lnTo>
                    <a:pt x="126" y="909"/>
                  </a:lnTo>
                  <a:lnTo>
                    <a:pt x="121" y="906"/>
                  </a:lnTo>
                  <a:lnTo>
                    <a:pt x="115" y="903"/>
                  </a:lnTo>
                  <a:lnTo>
                    <a:pt x="109" y="898"/>
                  </a:lnTo>
                  <a:lnTo>
                    <a:pt x="104" y="894"/>
                  </a:lnTo>
                  <a:lnTo>
                    <a:pt x="99" y="890"/>
                  </a:lnTo>
                  <a:lnTo>
                    <a:pt x="93" y="884"/>
                  </a:lnTo>
                  <a:lnTo>
                    <a:pt x="87" y="879"/>
                  </a:lnTo>
                  <a:lnTo>
                    <a:pt x="82" y="874"/>
                  </a:lnTo>
                  <a:lnTo>
                    <a:pt x="78" y="868"/>
                  </a:lnTo>
                  <a:lnTo>
                    <a:pt x="73" y="862"/>
                  </a:lnTo>
                  <a:lnTo>
                    <a:pt x="68" y="855"/>
                  </a:lnTo>
                  <a:lnTo>
                    <a:pt x="64" y="849"/>
                  </a:lnTo>
                  <a:lnTo>
                    <a:pt x="59" y="842"/>
                  </a:lnTo>
                  <a:lnTo>
                    <a:pt x="56" y="836"/>
                  </a:lnTo>
                  <a:lnTo>
                    <a:pt x="51" y="830"/>
                  </a:lnTo>
                  <a:lnTo>
                    <a:pt x="48" y="823"/>
                  </a:lnTo>
                  <a:lnTo>
                    <a:pt x="43" y="817"/>
                  </a:lnTo>
                  <a:lnTo>
                    <a:pt x="40" y="810"/>
                  </a:lnTo>
                  <a:lnTo>
                    <a:pt x="36" y="803"/>
                  </a:lnTo>
                  <a:lnTo>
                    <a:pt x="33" y="796"/>
                  </a:lnTo>
                  <a:lnTo>
                    <a:pt x="29" y="791"/>
                  </a:lnTo>
                  <a:lnTo>
                    <a:pt x="27" y="785"/>
                  </a:lnTo>
                  <a:lnTo>
                    <a:pt x="23" y="780"/>
                  </a:lnTo>
                  <a:lnTo>
                    <a:pt x="21" y="774"/>
                  </a:lnTo>
                  <a:lnTo>
                    <a:pt x="18" y="769"/>
                  </a:lnTo>
                  <a:lnTo>
                    <a:pt x="15" y="763"/>
                  </a:lnTo>
                  <a:lnTo>
                    <a:pt x="13" y="758"/>
                  </a:lnTo>
                  <a:lnTo>
                    <a:pt x="11" y="752"/>
                  </a:lnTo>
                  <a:lnTo>
                    <a:pt x="8" y="746"/>
                  </a:lnTo>
                  <a:lnTo>
                    <a:pt x="6" y="740"/>
                  </a:lnTo>
                  <a:lnTo>
                    <a:pt x="4" y="735"/>
                  </a:lnTo>
                  <a:lnTo>
                    <a:pt x="2" y="729"/>
                  </a:lnTo>
                  <a:lnTo>
                    <a:pt x="1" y="723"/>
                  </a:lnTo>
                  <a:lnTo>
                    <a:pt x="0" y="717"/>
                  </a:lnTo>
                  <a:lnTo>
                    <a:pt x="0" y="710"/>
                  </a:lnTo>
                  <a:lnTo>
                    <a:pt x="0" y="704"/>
                  </a:lnTo>
                  <a:lnTo>
                    <a:pt x="0" y="697"/>
                  </a:lnTo>
                  <a:lnTo>
                    <a:pt x="0" y="689"/>
                  </a:lnTo>
                  <a:lnTo>
                    <a:pt x="1" y="682"/>
                  </a:lnTo>
                  <a:lnTo>
                    <a:pt x="2" y="674"/>
                  </a:lnTo>
                  <a:lnTo>
                    <a:pt x="4" y="667"/>
                  </a:lnTo>
                  <a:lnTo>
                    <a:pt x="6" y="659"/>
                  </a:lnTo>
                  <a:lnTo>
                    <a:pt x="8" y="652"/>
                  </a:lnTo>
                  <a:lnTo>
                    <a:pt x="11" y="644"/>
                  </a:lnTo>
                  <a:lnTo>
                    <a:pt x="13" y="637"/>
                  </a:lnTo>
                  <a:lnTo>
                    <a:pt x="15" y="630"/>
                  </a:lnTo>
                  <a:lnTo>
                    <a:pt x="18" y="622"/>
                  </a:lnTo>
                  <a:lnTo>
                    <a:pt x="21" y="615"/>
                  </a:lnTo>
                  <a:lnTo>
                    <a:pt x="23" y="608"/>
                  </a:lnTo>
                  <a:lnTo>
                    <a:pt x="27" y="601"/>
                  </a:lnTo>
                  <a:lnTo>
                    <a:pt x="29" y="594"/>
                  </a:lnTo>
                  <a:lnTo>
                    <a:pt x="33" y="587"/>
                  </a:lnTo>
                  <a:lnTo>
                    <a:pt x="36" y="578"/>
                  </a:lnTo>
                  <a:lnTo>
                    <a:pt x="41" y="569"/>
                  </a:lnTo>
                  <a:lnTo>
                    <a:pt x="45" y="560"/>
                  </a:lnTo>
                  <a:lnTo>
                    <a:pt x="50" y="550"/>
                  </a:lnTo>
                  <a:lnTo>
                    <a:pt x="55" y="542"/>
                  </a:lnTo>
                  <a:lnTo>
                    <a:pt x="59" y="533"/>
                  </a:lnTo>
                  <a:lnTo>
                    <a:pt x="65" y="524"/>
                  </a:lnTo>
                  <a:lnTo>
                    <a:pt x="70" y="516"/>
                  </a:lnTo>
                  <a:lnTo>
                    <a:pt x="74" y="506"/>
                  </a:lnTo>
                  <a:lnTo>
                    <a:pt x="79" y="498"/>
                  </a:lnTo>
                  <a:lnTo>
                    <a:pt x="85" y="489"/>
                  </a:lnTo>
                  <a:lnTo>
                    <a:pt x="89" y="480"/>
                  </a:lnTo>
                  <a:lnTo>
                    <a:pt x="93" y="470"/>
                  </a:lnTo>
                  <a:lnTo>
                    <a:pt x="97" y="462"/>
                  </a:lnTo>
                  <a:lnTo>
                    <a:pt x="101" y="453"/>
                  </a:lnTo>
                  <a:lnTo>
                    <a:pt x="104" y="443"/>
                  </a:lnTo>
                  <a:lnTo>
                    <a:pt x="106" y="437"/>
                  </a:lnTo>
                  <a:lnTo>
                    <a:pt x="108" y="431"/>
                  </a:lnTo>
                  <a:lnTo>
                    <a:pt x="109" y="425"/>
                  </a:lnTo>
                  <a:lnTo>
                    <a:pt x="109" y="419"/>
                  </a:lnTo>
                  <a:lnTo>
                    <a:pt x="110" y="412"/>
                  </a:lnTo>
                  <a:lnTo>
                    <a:pt x="110" y="407"/>
                  </a:lnTo>
                  <a:lnTo>
                    <a:pt x="110" y="401"/>
                  </a:lnTo>
                  <a:lnTo>
                    <a:pt x="111" y="395"/>
                  </a:lnTo>
                  <a:lnTo>
                    <a:pt x="111" y="388"/>
                  </a:lnTo>
                  <a:lnTo>
                    <a:pt x="111" y="382"/>
                  </a:lnTo>
                  <a:lnTo>
                    <a:pt x="111" y="375"/>
                  </a:lnTo>
                  <a:lnTo>
                    <a:pt x="110" y="370"/>
                  </a:lnTo>
                  <a:lnTo>
                    <a:pt x="110" y="364"/>
                  </a:lnTo>
                  <a:lnTo>
                    <a:pt x="110" y="357"/>
                  </a:lnTo>
                  <a:lnTo>
                    <a:pt x="110" y="351"/>
                  </a:lnTo>
                  <a:lnTo>
                    <a:pt x="110" y="345"/>
                  </a:lnTo>
                  <a:lnTo>
                    <a:pt x="111" y="337"/>
                  </a:lnTo>
                  <a:lnTo>
                    <a:pt x="110" y="330"/>
                  </a:lnTo>
                  <a:lnTo>
                    <a:pt x="110" y="322"/>
                  </a:lnTo>
                  <a:lnTo>
                    <a:pt x="109" y="315"/>
                  </a:lnTo>
                  <a:lnTo>
                    <a:pt x="108" y="307"/>
                  </a:lnTo>
                  <a:lnTo>
                    <a:pt x="107" y="300"/>
                  </a:lnTo>
                  <a:lnTo>
                    <a:pt x="106" y="292"/>
                  </a:lnTo>
                  <a:lnTo>
                    <a:pt x="106" y="285"/>
                  </a:lnTo>
                  <a:lnTo>
                    <a:pt x="104" y="277"/>
                  </a:lnTo>
                  <a:lnTo>
                    <a:pt x="104" y="270"/>
                  </a:lnTo>
                  <a:lnTo>
                    <a:pt x="103" y="262"/>
                  </a:lnTo>
                  <a:lnTo>
                    <a:pt x="104" y="255"/>
                  </a:lnTo>
                  <a:lnTo>
                    <a:pt x="104" y="248"/>
                  </a:lnTo>
                  <a:lnTo>
                    <a:pt x="107" y="241"/>
                  </a:lnTo>
                  <a:lnTo>
                    <a:pt x="108" y="234"/>
                  </a:lnTo>
                  <a:lnTo>
                    <a:pt x="110" y="227"/>
                  </a:lnTo>
                  <a:lnTo>
                    <a:pt x="115" y="219"/>
                  </a:lnTo>
                  <a:lnTo>
                    <a:pt x="119" y="212"/>
                  </a:lnTo>
                  <a:lnTo>
                    <a:pt x="124" y="205"/>
                  </a:lnTo>
                  <a:lnTo>
                    <a:pt x="129" y="198"/>
                  </a:lnTo>
                  <a:lnTo>
                    <a:pt x="134" y="191"/>
                  </a:lnTo>
                  <a:lnTo>
                    <a:pt x="140" y="185"/>
                  </a:lnTo>
                  <a:lnTo>
                    <a:pt x="147" y="180"/>
                  </a:lnTo>
                  <a:lnTo>
                    <a:pt x="153" y="174"/>
                  </a:lnTo>
                  <a:lnTo>
                    <a:pt x="160" y="168"/>
                  </a:lnTo>
                  <a:lnTo>
                    <a:pt x="167" y="162"/>
                  </a:lnTo>
                  <a:lnTo>
                    <a:pt x="174" y="156"/>
                  </a:lnTo>
                  <a:lnTo>
                    <a:pt x="181" y="151"/>
                  </a:lnTo>
                  <a:lnTo>
                    <a:pt x="188" y="145"/>
                  </a:lnTo>
                  <a:lnTo>
                    <a:pt x="195" y="140"/>
                  </a:lnTo>
                  <a:lnTo>
                    <a:pt x="202" y="134"/>
                  </a:lnTo>
                  <a:lnTo>
                    <a:pt x="209" y="129"/>
                  </a:lnTo>
                  <a:lnTo>
                    <a:pt x="213" y="125"/>
                  </a:lnTo>
                  <a:lnTo>
                    <a:pt x="219" y="122"/>
                  </a:lnTo>
                  <a:lnTo>
                    <a:pt x="224" y="118"/>
                  </a:lnTo>
                  <a:lnTo>
                    <a:pt x="229" y="115"/>
                  </a:lnTo>
                  <a:lnTo>
                    <a:pt x="234" y="111"/>
                  </a:lnTo>
                  <a:lnTo>
                    <a:pt x="240" y="108"/>
                  </a:lnTo>
                  <a:lnTo>
                    <a:pt x="244" y="104"/>
                  </a:lnTo>
                  <a:lnTo>
                    <a:pt x="250" y="101"/>
                  </a:lnTo>
                  <a:lnTo>
                    <a:pt x="256" y="98"/>
                  </a:lnTo>
                  <a:lnTo>
                    <a:pt x="261" y="95"/>
                  </a:lnTo>
                  <a:lnTo>
                    <a:pt x="266" y="92"/>
                  </a:lnTo>
                  <a:lnTo>
                    <a:pt x="272" y="89"/>
                  </a:lnTo>
                  <a:lnTo>
                    <a:pt x="277" y="86"/>
                  </a:lnTo>
                  <a:lnTo>
                    <a:pt x="283" y="82"/>
                  </a:lnTo>
                  <a:lnTo>
                    <a:pt x="288" y="80"/>
                  </a:lnTo>
                  <a:lnTo>
                    <a:pt x="294" y="76"/>
                  </a:lnTo>
                  <a:lnTo>
                    <a:pt x="297" y="75"/>
                  </a:lnTo>
                  <a:lnTo>
                    <a:pt x="300" y="73"/>
                  </a:lnTo>
                  <a:lnTo>
                    <a:pt x="304" y="72"/>
                  </a:lnTo>
                  <a:lnTo>
                    <a:pt x="307" y="71"/>
                  </a:lnTo>
                  <a:lnTo>
                    <a:pt x="310" y="69"/>
                  </a:lnTo>
                  <a:lnTo>
                    <a:pt x="314" y="67"/>
                  </a:lnTo>
                  <a:lnTo>
                    <a:pt x="317" y="66"/>
                  </a:lnTo>
                  <a:lnTo>
                    <a:pt x="321" y="65"/>
                  </a:lnTo>
                  <a:lnTo>
                    <a:pt x="324" y="64"/>
                  </a:lnTo>
                  <a:lnTo>
                    <a:pt x="328" y="63"/>
                  </a:lnTo>
                  <a:lnTo>
                    <a:pt x="331" y="60"/>
                  </a:lnTo>
                  <a:lnTo>
                    <a:pt x="335" y="59"/>
                  </a:lnTo>
                  <a:lnTo>
                    <a:pt x="337" y="57"/>
                  </a:lnTo>
                  <a:lnTo>
                    <a:pt x="341" y="56"/>
                  </a:lnTo>
                  <a:lnTo>
                    <a:pt x="343" y="53"/>
                  </a:lnTo>
                  <a:lnTo>
                    <a:pt x="346" y="51"/>
                  </a:lnTo>
                  <a:lnTo>
                    <a:pt x="349" y="47"/>
                  </a:lnTo>
                  <a:lnTo>
                    <a:pt x="351" y="45"/>
                  </a:lnTo>
                  <a:lnTo>
                    <a:pt x="353" y="43"/>
                  </a:lnTo>
                  <a:lnTo>
                    <a:pt x="356" y="39"/>
                  </a:lnTo>
                  <a:lnTo>
                    <a:pt x="358" y="37"/>
                  </a:lnTo>
                  <a:lnTo>
                    <a:pt x="359" y="34"/>
                  </a:lnTo>
                  <a:lnTo>
                    <a:pt x="361" y="30"/>
                  </a:lnTo>
                  <a:lnTo>
                    <a:pt x="363" y="28"/>
                  </a:lnTo>
                  <a:lnTo>
                    <a:pt x="365" y="24"/>
                  </a:lnTo>
                  <a:lnTo>
                    <a:pt x="366" y="21"/>
                  </a:lnTo>
                  <a:lnTo>
                    <a:pt x="367" y="17"/>
                  </a:lnTo>
                  <a:lnTo>
                    <a:pt x="368" y="14"/>
                  </a:lnTo>
                  <a:lnTo>
                    <a:pt x="370" y="10"/>
                  </a:lnTo>
                  <a:lnTo>
                    <a:pt x="371" y="7"/>
                  </a:lnTo>
                  <a:lnTo>
                    <a:pt x="372" y="3"/>
                  </a:lnTo>
                  <a:lnTo>
                    <a:pt x="372" y="0"/>
                  </a:lnTo>
                </a:path>
              </a:pathLst>
            </a:custGeom>
            <a:no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55" name="Freeform 15"/>
            <p:cNvSpPr>
              <a:spLocks/>
            </p:cNvSpPr>
            <p:nvPr/>
          </p:nvSpPr>
          <p:spPr bwMode="auto">
            <a:xfrm>
              <a:off x="2418" y="2270"/>
              <a:ext cx="368" cy="253"/>
            </a:xfrm>
            <a:custGeom>
              <a:avLst/>
              <a:gdLst>
                <a:gd name="T0" fmla="*/ 316 w 695"/>
                <a:gd name="T1" fmla="*/ 9 h 560"/>
                <a:gd name="T2" fmla="*/ 281 w 695"/>
                <a:gd name="T3" fmla="*/ 23 h 560"/>
                <a:gd name="T4" fmla="*/ 247 w 695"/>
                <a:gd name="T5" fmla="*/ 38 h 560"/>
                <a:gd name="T6" fmla="*/ 215 w 695"/>
                <a:gd name="T7" fmla="*/ 57 h 560"/>
                <a:gd name="T8" fmla="*/ 179 w 695"/>
                <a:gd name="T9" fmla="*/ 82 h 560"/>
                <a:gd name="T10" fmla="*/ 143 w 695"/>
                <a:gd name="T11" fmla="*/ 109 h 560"/>
                <a:gd name="T12" fmla="*/ 108 w 695"/>
                <a:gd name="T13" fmla="*/ 139 h 560"/>
                <a:gd name="T14" fmla="*/ 77 w 695"/>
                <a:gd name="T15" fmla="*/ 173 h 560"/>
                <a:gd name="T16" fmla="*/ 54 w 695"/>
                <a:gd name="T17" fmla="*/ 203 h 560"/>
                <a:gd name="T18" fmla="*/ 34 w 695"/>
                <a:gd name="T19" fmla="*/ 234 h 560"/>
                <a:gd name="T20" fmla="*/ 19 w 695"/>
                <a:gd name="T21" fmla="*/ 268 h 560"/>
                <a:gd name="T22" fmla="*/ 8 w 695"/>
                <a:gd name="T23" fmla="*/ 302 h 560"/>
                <a:gd name="T24" fmla="*/ 2 w 695"/>
                <a:gd name="T25" fmla="*/ 337 h 560"/>
                <a:gd name="T26" fmla="*/ 0 w 695"/>
                <a:gd name="T27" fmla="*/ 372 h 560"/>
                <a:gd name="T28" fmla="*/ 3 w 695"/>
                <a:gd name="T29" fmla="*/ 407 h 560"/>
                <a:gd name="T30" fmla="*/ 10 w 695"/>
                <a:gd name="T31" fmla="*/ 440 h 560"/>
                <a:gd name="T32" fmla="*/ 23 w 695"/>
                <a:gd name="T33" fmla="*/ 471 h 560"/>
                <a:gd name="T34" fmla="*/ 39 w 695"/>
                <a:gd name="T35" fmla="*/ 502 h 560"/>
                <a:gd name="T36" fmla="*/ 59 w 695"/>
                <a:gd name="T37" fmla="*/ 527 h 560"/>
                <a:gd name="T38" fmla="*/ 85 w 695"/>
                <a:gd name="T39" fmla="*/ 543 h 560"/>
                <a:gd name="T40" fmla="*/ 150 w 695"/>
                <a:gd name="T41" fmla="*/ 556 h 560"/>
                <a:gd name="T42" fmla="*/ 225 w 695"/>
                <a:gd name="T43" fmla="*/ 558 h 560"/>
                <a:gd name="T44" fmla="*/ 301 w 695"/>
                <a:gd name="T45" fmla="*/ 555 h 560"/>
                <a:gd name="T46" fmla="*/ 377 w 695"/>
                <a:gd name="T47" fmla="*/ 551 h 560"/>
                <a:gd name="T48" fmla="*/ 414 w 695"/>
                <a:gd name="T49" fmla="*/ 553 h 560"/>
                <a:gd name="T50" fmla="*/ 443 w 695"/>
                <a:gd name="T51" fmla="*/ 554 h 560"/>
                <a:gd name="T52" fmla="*/ 471 w 695"/>
                <a:gd name="T53" fmla="*/ 553 h 560"/>
                <a:gd name="T54" fmla="*/ 497 w 695"/>
                <a:gd name="T55" fmla="*/ 547 h 560"/>
                <a:gd name="T56" fmla="*/ 529 w 695"/>
                <a:gd name="T57" fmla="*/ 534 h 560"/>
                <a:gd name="T58" fmla="*/ 559 w 695"/>
                <a:gd name="T59" fmla="*/ 518 h 560"/>
                <a:gd name="T60" fmla="*/ 587 w 695"/>
                <a:gd name="T61" fmla="*/ 497 h 560"/>
                <a:gd name="T62" fmla="*/ 610 w 695"/>
                <a:gd name="T63" fmla="*/ 473 h 560"/>
                <a:gd name="T64" fmla="*/ 624 w 695"/>
                <a:gd name="T65" fmla="*/ 446 h 560"/>
                <a:gd name="T66" fmla="*/ 628 w 695"/>
                <a:gd name="T67" fmla="*/ 416 h 560"/>
                <a:gd name="T68" fmla="*/ 629 w 695"/>
                <a:gd name="T69" fmla="*/ 385 h 560"/>
                <a:gd name="T70" fmla="*/ 633 w 695"/>
                <a:gd name="T71" fmla="*/ 354 h 560"/>
                <a:gd name="T72" fmla="*/ 646 w 695"/>
                <a:gd name="T73" fmla="*/ 314 h 560"/>
                <a:gd name="T74" fmla="*/ 663 w 695"/>
                <a:gd name="T75" fmla="*/ 270 h 560"/>
                <a:gd name="T76" fmla="*/ 679 w 695"/>
                <a:gd name="T77" fmla="*/ 226 h 560"/>
                <a:gd name="T78" fmla="*/ 691 w 695"/>
                <a:gd name="T79" fmla="*/ 182 h 560"/>
                <a:gd name="T80" fmla="*/ 694 w 695"/>
                <a:gd name="T81" fmla="*/ 148 h 560"/>
                <a:gd name="T82" fmla="*/ 694 w 695"/>
                <a:gd name="T83" fmla="*/ 117 h 560"/>
                <a:gd name="T84" fmla="*/ 689 w 695"/>
                <a:gd name="T85" fmla="*/ 87 h 560"/>
                <a:gd name="T86" fmla="*/ 676 w 695"/>
                <a:gd name="T87" fmla="*/ 60 h 560"/>
                <a:gd name="T88" fmla="*/ 661 w 695"/>
                <a:gd name="T89" fmla="*/ 43 h 560"/>
                <a:gd name="T90" fmla="*/ 640 w 695"/>
                <a:gd name="T91" fmla="*/ 34 h 560"/>
                <a:gd name="T92" fmla="*/ 616 w 695"/>
                <a:gd name="T93" fmla="*/ 29 h 560"/>
                <a:gd name="T94" fmla="*/ 592 w 695"/>
                <a:gd name="T95" fmla="*/ 23 h 560"/>
                <a:gd name="T96" fmla="*/ 577 w 695"/>
                <a:gd name="T97" fmla="*/ 18 h 560"/>
                <a:gd name="T98" fmla="*/ 565 w 695"/>
                <a:gd name="T99" fmla="*/ 16 h 560"/>
                <a:gd name="T100" fmla="*/ 552 w 695"/>
                <a:gd name="T101" fmla="*/ 13 h 560"/>
                <a:gd name="T102" fmla="*/ 539 w 695"/>
                <a:gd name="T103" fmla="*/ 11 h 56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95"/>
                <a:gd name="T157" fmla="*/ 0 h 560"/>
                <a:gd name="T158" fmla="*/ 695 w 695"/>
                <a:gd name="T159" fmla="*/ 560 h 56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95" h="560">
                  <a:moveTo>
                    <a:pt x="345" y="0"/>
                  </a:moveTo>
                  <a:lnTo>
                    <a:pt x="337" y="2"/>
                  </a:lnTo>
                  <a:lnTo>
                    <a:pt x="330" y="5"/>
                  </a:lnTo>
                  <a:lnTo>
                    <a:pt x="323" y="7"/>
                  </a:lnTo>
                  <a:lnTo>
                    <a:pt x="316" y="9"/>
                  </a:lnTo>
                  <a:lnTo>
                    <a:pt x="309" y="11"/>
                  </a:lnTo>
                  <a:lnTo>
                    <a:pt x="302" y="14"/>
                  </a:lnTo>
                  <a:lnTo>
                    <a:pt x="295" y="17"/>
                  </a:lnTo>
                  <a:lnTo>
                    <a:pt x="288" y="20"/>
                  </a:lnTo>
                  <a:lnTo>
                    <a:pt x="281" y="23"/>
                  </a:lnTo>
                  <a:lnTo>
                    <a:pt x="274" y="25"/>
                  </a:lnTo>
                  <a:lnTo>
                    <a:pt x="267" y="29"/>
                  </a:lnTo>
                  <a:lnTo>
                    <a:pt x="260" y="32"/>
                  </a:lnTo>
                  <a:lnTo>
                    <a:pt x="254" y="35"/>
                  </a:lnTo>
                  <a:lnTo>
                    <a:pt x="247" y="38"/>
                  </a:lnTo>
                  <a:lnTo>
                    <a:pt x="240" y="42"/>
                  </a:lnTo>
                  <a:lnTo>
                    <a:pt x="235" y="46"/>
                  </a:lnTo>
                  <a:lnTo>
                    <a:pt x="228" y="50"/>
                  </a:lnTo>
                  <a:lnTo>
                    <a:pt x="222" y="53"/>
                  </a:lnTo>
                  <a:lnTo>
                    <a:pt x="215" y="57"/>
                  </a:lnTo>
                  <a:lnTo>
                    <a:pt x="209" y="61"/>
                  </a:lnTo>
                  <a:lnTo>
                    <a:pt x="201" y="66"/>
                  </a:lnTo>
                  <a:lnTo>
                    <a:pt x="194" y="72"/>
                  </a:lnTo>
                  <a:lnTo>
                    <a:pt x="186" y="76"/>
                  </a:lnTo>
                  <a:lnTo>
                    <a:pt x="179" y="82"/>
                  </a:lnTo>
                  <a:lnTo>
                    <a:pt x="171" y="87"/>
                  </a:lnTo>
                  <a:lnTo>
                    <a:pt x="164" y="93"/>
                  </a:lnTo>
                  <a:lnTo>
                    <a:pt x="157" y="98"/>
                  </a:lnTo>
                  <a:lnTo>
                    <a:pt x="150" y="103"/>
                  </a:lnTo>
                  <a:lnTo>
                    <a:pt x="143" y="109"/>
                  </a:lnTo>
                  <a:lnTo>
                    <a:pt x="135" y="115"/>
                  </a:lnTo>
                  <a:lnTo>
                    <a:pt x="128" y="120"/>
                  </a:lnTo>
                  <a:lnTo>
                    <a:pt x="122" y="127"/>
                  </a:lnTo>
                  <a:lnTo>
                    <a:pt x="115" y="133"/>
                  </a:lnTo>
                  <a:lnTo>
                    <a:pt x="108" y="139"/>
                  </a:lnTo>
                  <a:lnTo>
                    <a:pt x="101" y="146"/>
                  </a:lnTo>
                  <a:lnTo>
                    <a:pt x="96" y="152"/>
                  </a:lnTo>
                  <a:lnTo>
                    <a:pt x="90" y="159"/>
                  </a:lnTo>
                  <a:lnTo>
                    <a:pt x="83" y="166"/>
                  </a:lnTo>
                  <a:lnTo>
                    <a:pt x="77" y="173"/>
                  </a:lnTo>
                  <a:lnTo>
                    <a:pt x="71" y="179"/>
                  </a:lnTo>
                  <a:lnTo>
                    <a:pt x="67" y="184"/>
                  </a:lnTo>
                  <a:lnTo>
                    <a:pt x="62" y="190"/>
                  </a:lnTo>
                  <a:lnTo>
                    <a:pt x="59" y="197"/>
                  </a:lnTo>
                  <a:lnTo>
                    <a:pt x="54" y="203"/>
                  </a:lnTo>
                  <a:lnTo>
                    <a:pt x="49" y="208"/>
                  </a:lnTo>
                  <a:lnTo>
                    <a:pt x="46" y="215"/>
                  </a:lnTo>
                  <a:lnTo>
                    <a:pt x="42" y="221"/>
                  </a:lnTo>
                  <a:lnTo>
                    <a:pt x="38" y="228"/>
                  </a:lnTo>
                  <a:lnTo>
                    <a:pt x="34" y="234"/>
                  </a:lnTo>
                  <a:lnTo>
                    <a:pt x="31" y="241"/>
                  </a:lnTo>
                  <a:lnTo>
                    <a:pt x="29" y="248"/>
                  </a:lnTo>
                  <a:lnTo>
                    <a:pt x="25" y="254"/>
                  </a:lnTo>
                  <a:lnTo>
                    <a:pt x="22" y="261"/>
                  </a:lnTo>
                  <a:lnTo>
                    <a:pt x="19" y="268"/>
                  </a:lnTo>
                  <a:lnTo>
                    <a:pt x="17" y="274"/>
                  </a:lnTo>
                  <a:lnTo>
                    <a:pt x="15" y="281"/>
                  </a:lnTo>
                  <a:lnTo>
                    <a:pt x="12" y="288"/>
                  </a:lnTo>
                  <a:lnTo>
                    <a:pt x="10" y="295"/>
                  </a:lnTo>
                  <a:lnTo>
                    <a:pt x="8" y="302"/>
                  </a:lnTo>
                  <a:lnTo>
                    <a:pt x="7" y="309"/>
                  </a:lnTo>
                  <a:lnTo>
                    <a:pt x="5" y="316"/>
                  </a:lnTo>
                  <a:lnTo>
                    <a:pt x="3" y="323"/>
                  </a:lnTo>
                  <a:lnTo>
                    <a:pt x="3" y="330"/>
                  </a:lnTo>
                  <a:lnTo>
                    <a:pt x="2" y="337"/>
                  </a:lnTo>
                  <a:lnTo>
                    <a:pt x="1" y="344"/>
                  </a:lnTo>
                  <a:lnTo>
                    <a:pt x="1" y="351"/>
                  </a:lnTo>
                  <a:lnTo>
                    <a:pt x="0" y="358"/>
                  </a:lnTo>
                  <a:lnTo>
                    <a:pt x="0" y="365"/>
                  </a:lnTo>
                  <a:lnTo>
                    <a:pt x="0" y="372"/>
                  </a:lnTo>
                  <a:lnTo>
                    <a:pt x="0" y="379"/>
                  </a:lnTo>
                  <a:lnTo>
                    <a:pt x="1" y="386"/>
                  </a:lnTo>
                  <a:lnTo>
                    <a:pt x="1" y="393"/>
                  </a:lnTo>
                  <a:lnTo>
                    <a:pt x="2" y="400"/>
                  </a:lnTo>
                  <a:lnTo>
                    <a:pt x="3" y="407"/>
                  </a:lnTo>
                  <a:lnTo>
                    <a:pt x="4" y="414"/>
                  </a:lnTo>
                  <a:lnTo>
                    <a:pt x="5" y="420"/>
                  </a:lnTo>
                  <a:lnTo>
                    <a:pt x="7" y="427"/>
                  </a:lnTo>
                  <a:lnTo>
                    <a:pt x="9" y="434"/>
                  </a:lnTo>
                  <a:lnTo>
                    <a:pt x="10" y="440"/>
                  </a:lnTo>
                  <a:lnTo>
                    <a:pt x="12" y="447"/>
                  </a:lnTo>
                  <a:lnTo>
                    <a:pt x="15" y="453"/>
                  </a:lnTo>
                  <a:lnTo>
                    <a:pt x="17" y="459"/>
                  </a:lnTo>
                  <a:lnTo>
                    <a:pt x="19" y="466"/>
                  </a:lnTo>
                  <a:lnTo>
                    <a:pt x="23" y="471"/>
                  </a:lnTo>
                  <a:lnTo>
                    <a:pt x="25" y="477"/>
                  </a:lnTo>
                  <a:lnTo>
                    <a:pt x="29" y="483"/>
                  </a:lnTo>
                  <a:lnTo>
                    <a:pt x="32" y="490"/>
                  </a:lnTo>
                  <a:lnTo>
                    <a:pt x="34" y="496"/>
                  </a:lnTo>
                  <a:lnTo>
                    <a:pt x="39" y="502"/>
                  </a:lnTo>
                  <a:lnTo>
                    <a:pt x="42" y="506"/>
                  </a:lnTo>
                  <a:lnTo>
                    <a:pt x="46" y="512"/>
                  </a:lnTo>
                  <a:lnTo>
                    <a:pt x="51" y="517"/>
                  </a:lnTo>
                  <a:lnTo>
                    <a:pt x="55" y="522"/>
                  </a:lnTo>
                  <a:lnTo>
                    <a:pt x="59" y="527"/>
                  </a:lnTo>
                  <a:lnTo>
                    <a:pt x="64" y="531"/>
                  </a:lnTo>
                  <a:lnTo>
                    <a:pt x="69" y="534"/>
                  </a:lnTo>
                  <a:lnTo>
                    <a:pt x="74" y="537"/>
                  </a:lnTo>
                  <a:lnTo>
                    <a:pt x="79" y="541"/>
                  </a:lnTo>
                  <a:lnTo>
                    <a:pt x="85" y="543"/>
                  </a:lnTo>
                  <a:lnTo>
                    <a:pt x="91" y="546"/>
                  </a:lnTo>
                  <a:lnTo>
                    <a:pt x="106" y="549"/>
                  </a:lnTo>
                  <a:lnTo>
                    <a:pt x="120" y="551"/>
                  </a:lnTo>
                  <a:lnTo>
                    <a:pt x="135" y="554"/>
                  </a:lnTo>
                  <a:lnTo>
                    <a:pt x="150" y="556"/>
                  </a:lnTo>
                  <a:lnTo>
                    <a:pt x="165" y="557"/>
                  </a:lnTo>
                  <a:lnTo>
                    <a:pt x="180" y="558"/>
                  </a:lnTo>
                  <a:lnTo>
                    <a:pt x="195" y="558"/>
                  </a:lnTo>
                  <a:lnTo>
                    <a:pt x="210" y="560"/>
                  </a:lnTo>
                  <a:lnTo>
                    <a:pt x="225" y="558"/>
                  </a:lnTo>
                  <a:lnTo>
                    <a:pt x="240" y="558"/>
                  </a:lnTo>
                  <a:lnTo>
                    <a:pt x="255" y="558"/>
                  </a:lnTo>
                  <a:lnTo>
                    <a:pt x="271" y="557"/>
                  </a:lnTo>
                  <a:lnTo>
                    <a:pt x="286" y="556"/>
                  </a:lnTo>
                  <a:lnTo>
                    <a:pt x="301" y="555"/>
                  </a:lnTo>
                  <a:lnTo>
                    <a:pt x="316" y="555"/>
                  </a:lnTo>
                  <a:lnTo>
                    <a:pt x="332" y="554"/>
                  </a:lnTo>
                  <a:lnTo>
                    <a:pt x="347" y="553"/>
                  </a:lnTo>
                  <a:lnTo>
                    <a:pt x="362" y="553"/>
                  </a:lnTo>
                  <a:lnTo>
                    <a:pt x="377" y="551"/>
                  </a:lnTo>
                  <a:lnTo>
                    <a:pt x="392" y="551"/>
                  </a:lnTo>
                  <a:lnTo>
                    <a:pt x="398" y="551"/>
                  </a:lnTo>
                  <a:lnTo>
                    <a:pt x="403" y="551"/>
                  </a:lnTo>
                  <a:lnTo>
                    <a:pt x="408" y="553"/>
                  </a:lnTo>
                  <a:lnTo>
                    <a:pt x="414" y="553"/>
                  </a:lnTo>
                  <a:lnTo>
                    <a:pt x="420" y="553"/>
                  </a:lnTo>
                  <a:lnTo>
                    <a:pt x="426" y="553"/>
                  </a:lnTo>
                  <a:lnTo>
                    <a:pt x="431" y="553"/>
                  </a:lnTo>
                  <a:lnTo>
                    <a:pt x="437" y="554"/>
                  </a:lnTo>
                  <a:lnTo>
                    <a:pt x="443" y="554"/>
                  </a:lnTo>
                  <a:lnTo>
                    <a:pt x="449" y="554"/>
                  </a:lnTo>
                  <a:lnTo>
                    <a:pt x="453" y="554"/>
                  </a:lnTo>
                  <a:lnTo>
                    <a:pt x="459" y="554"/>
                  </a:lnTo>
                  <a:lnTo>
                    <a:pt x="465" y="553"/>
                  </a:lnTo>
                  <a:lnTo>
                    <a:pt x="471" y="553"/>
                  </a:lnTo>
                  <a:lnTo>
                    <a:pt x="477" y="551"/>
                  </a:lnTo>
                  <a:lnTo>
                    <a:pt x="481" y="551"/>
                  </a:lnTo>
                  <a:lnTo>
                    <a:pt x="487" y="550"/>
                  </a:lnTo>
                  <a:lnTo>
                    <a:pt x="493" y="549"/>
                  </a:lnTo>
                  <a:lnTo>
                    <a:pt x="497" y="547"/>
                  </a:lnTo>
                  <a:lnTo>
                    <a:pt x="503" y="546"/>
                  </a:lnTo>
                  <a:lnTo>
                    <a:pt x="509" y="543"/>
                  </a:lnTo>
                  <a:lnTo>
                    <a:pt x="516" y="540"/>
                  </a:lnTo>
                  <a:lnTo>
                    <a:pt x="522" y="537"/>
                  </a:lnTo>
                  <a:lnTo>
                    <a:pt x="529" y="534"/>
                  </a:lnTo>
                  <a:lnTo>
                    <a:pt x="535" y="532"/>
                  </a:lnTo>
                  <a:lnTo>
                    <a:pt x="541" y="528"/>
                  </a:lnTo>
                  <a:lnTo>
                    <a:pt x="547" y="525"/>
                  </a:lnTo>
                  <a:lnTo>
                    <a:pt x="553" y="521"/>
                  </a:lnTo>
                  <a:lnTo>
                    <a:pt x="559" y="518"/>
                  </a:lnTo>
                  <a:lnTo>
                    <a:pt x="565" y="514"/>
                  </a:lnTo>
                  <a:lnTo>
                    <a:pt x="570" y="510"/>
                  </a:lnTo>
                  <a:lnTo>
                    <a:pt x="576" y="506"/>
                  </a:lnTo>
                  <a:lnTo>
                    <a:pt x="582" y="502"/>
                  </a:lnTo>
                  <a:lnTo>
                    <a:pt x="587" y="497"/>
                  </a:lnTo>
                  <a:lnTo>
                    <a:pt x="592" y="492"/>
                  </a:lnTo>
                  <a:lnTo>
                    <a:pt x="597" y="488"/>
                  </a:lnTo>
                  <a:lnTo>
                    <a:pt x="602" y="483"/>
                  </a:lnTo>
                  <a:lnTo>
                    <a:pt x="606" y="477"/>
                  </a:lnTo>
                  <a:lnTo>
                    <a:pt x="610" y="473"/>
                  </a:lnTo>
                  <a:lnTo>
                    <a:pt x="614" y="467"/>
                  </a:lnTo>
                  <a:lnTo>
                    <a:pt x="617" y="462"/>
                  </a:lnTo>
                  <a:lnTo>
                    <a:pt x="620" y="456"/>
                  </a:lnTo>
                  <a:lnTo>
                    <a:pt x="621" y="451"/>
                  </a:lnTo>
                  <a:lnTo>
                    <a:pt x="624" y="446"/>
                  </a:lnTo>
                  <a:lnTo>
                    <a:pt x="625" y="440"/>
                  </a:lnTo>
                  <a:lnTo>
                    <a:pt x="626" y="434"/>
                  </a:lnTo>
                  <a:lnTo>
                    <a:pt x="627" y="429"/>
                  </a:lnTo>
                  <a:lnTo>
                    <a:pt x="627" y="422"/>
                  </a:lnTo>
                  <a:lnTo>
                    <a:pt x="628" y="416"/>
                  </a:lnTo>
                  <a:lnTo>
                    <a:pt x="628" y="410"/>
                  </a:lnTo>
                  <a:lnTo>
                    <a:pt x="628" y="404"/>
                  </a:lnTo>
                  <a:lnTo>
                    <a:pt x="628" y="397"/>
                  </a:lnTo>
                  <a:lnTo>
                    <a:pt x="629" y="392"/>
                  </a:lnTo>
                  <a:lnTo>
                    <a:pt x="629" y="385"/>
                  </a:lnTo>
                  <a:lnTo>
                    <a:pt x="629" y="379"/>
                  </a:lnTo>
                  <a:lnTo>
                    <a:pt x="629" y="373"/>
                  </a:lnTo>
                  <a:lnTo>
                    <a:pt x="631" y="367"/>
                  </a:lnTo>
                  <a:lnTo>
                    <a:pt x="632" y="360"/>
                  </a:lnTo>
                  <a:lnTo>
                    <a:pt x="633" y="354"/>
                  </a:lnTo>
                  <a:lnTo>
                    <a:pt x="634" y="349"/>
                  </a:lnTo>
                  <a:lnTo>
                    <a:pt x="636" y="341"/>
                  </a:lnTo>
                  <a:lnTo>
                    <a:pt x="639" y="331"/>
                  </a:lnTo>
                  <a:lnTo>
                    <a:pt x="642" y="322"/>
                  </a:lnTo>
                  <a:lnTo>
                    <a:pt x="646" y="314"/>
                  </a:lnTo>
                  <a:lnTo>
                    <a:pt x="648" y="305"/>
                  </a:lnTo>
                  <a:lnTo>
                    <a:pt x="651" y="297"/>
                  </a:lnTo>
                  <a:lnTo>
                    <a:pt x="655" y="287"/>
                  </a:lnTo>
                  <a:lnTo>
                    <a:pt x="660" y="279"/>
                  </a:lnTo>
                  <a:lnTo>
                    <a:pt x="663" y="270"/>
                  </a:lnTo>
                  <a:lnTo>
                    <a:pt x="667" y="262"/>
                  </a:lnTo>
                  <a:lnTo>
                    <a:pt x="670" y="252"/>
                  </a:lnTo>
                  <a:lnTo>
                    <a:pt x="673" y="244"/>
                  </a:lnTo>
                  <a:lnTo>
                    <a:pt x="676" y="235"/>
                  </a:lnTo>
                  <a:lnTo>
                    <a:pt x="679" y="226"/>
                  </a:lnTo>
                  <a:lnTo>
                    <a:pt x="683" y="218"/>
                  </a:lnTo>
                  <a:lnTo>
                    <a:pt x="685" y="208"/>
                  </a:lnTo>
                  <a:lnTo>
                    <a:pt x="687" y="199"/>
                  </a:lnTo>
                  <a:lnTo>
                    <a:pt x="690" y="191"/>
                  </a:lnTo>
                  <a:lnTo>
                    <a:pt x="691" y="182"/>
                  </a:lnTo>
                  <a:lnTo>
                    <a:pt x="693" y="173"/>
                  </a:lnTo>
                  <a:lnTo>
                    <a:pt x="693" y="167"/>
                  </a:lnTo>
                  <a:lnTo>
                    <a:pt x="694" y="161"/>
                  </a:lnTo>
                  <a:lnTo>
                    <a:pt x="694" y="154"/>
                  </a:lnTo>
                  <a:lnTo>
                    <a:pt x="694" y="148"/>
                  </a:lnTo>
                  <a:lnTo>
                    <a:pt x="695" y="142"/>
                  </a:lnTo>
                  <a:lnTo>
                    <a:pt x="695" y="135"/>
                  </a:lnTo>
                  <a:lnTo>
                    <a:pt x="694" y="130"/>
                  </a:lnTo>
                  <a:lnTo>
                    <a:pt x="694" y="124"/>
                  </a:lnTo>
                  <a:lnTo>
                    <a:pt x="694" y="117"/>
                  </a:lnTo>
                  <a:lnTo>
                    <a:pt x="693" y="111"/>
                  </a:lnTo>
                  <a:lnTo>
                    <a:pt x="692" y="105"/>
                  </a:lnTo>
                  <a:lnTo>
                    <a:pt x="691" y="98"/>
                  </a:lnTo>
                  <a:lnTo>
                    <a:pt x="690" y="93"/>
                  </a:lnTo>
                  <a:lnTo>
                    <a:pt x="689" y="87"/>
                  </a:lnTo>
                  <a:lnTo>
                    <a:pt x="686" y="81"/>
                  </a:lnTo>
                  <a:lnTo>
                    <a:pt x="684" y="75"/>
                  </a:lnTo>
                  <a:lnTo>
                    <a:pt x="682" y="71"/>
                  </a:lnTo>
                  <a:lnTo>
                    <a:pt x="679" y="65"/>
                  </a:lnTo>
                  <a:lnTo>
                    <a:pt x="676" y="60"/>
                  </a:lnTo>
                  <a:lnTo>
                    <a:pt x="673" y="54"/>
                  </a:lnTo>
                  <a:lnTo>
                    <a:pt x="670" y="51"/>
                  </a:lnTo>
                  <a:lnTo>
                    <a:pt x="668" y="47"/>
                  </a:lnTo>
                  <a:lnTo>
                    <a:pt x="664" y="45"/>
                  </a:lnTo>
                  <a:lnTo>
                    <a:pt x="661" y="43"/>
                  </a:lnTo>
                  <a:lnTo>
                    <a:pt x="656" y="40"/>
                  </a:lnTo>
                  <a:lnTo>
                    <a:pt x="653" y="38"/>
                  </a:lnTo>
                  <a:lnTo>
                    <a:pt x="648" y="37"/>
                  </a:lnTo>
                  <a:lnTo>
                    <a:pt x="643" y="35"/>
                  </a:lnTo>
                  <a:lnTo>
                    <a:pt x="640" y="34"/>
                  </a:lnTo>
                  <a:lnTo>
                    <a:pt x="635" y="32"/>
                  </a:lnTo>
                  <a:lnTo>
                    <a:pt x="631" y="31"/>
                  </a:lnTo>
                  <a:lnTo>
                    <a:pt x="625" y="30"/>
                  </a:lnTo>
                  <a:lnTo>
                    <a:pt x="620" y="29"/>
                  </a:lnTo>
                  <a:lnTo>
                    <a:pt x="616" y="29"/>
                  </a:lnTo>
                  <a:lnTo>
                    <a:pt x="611" y="28"/>
                  </a:lnTo>
                  <a:lnTo>
                    <a:pt x="606" y="27"/>
                  </a:lnTo>
                  <a:lnTo>
                    <a:pt x="602" y="25"/>
                  </a:lnTo>
                  <a:lnTo>
                    <a:pt x="597" y="24"/>
                  </a:lnTo>
                  <a:lnTo>
                    <a:pt x="592" y="23"/>
                  </a:lnTo>
                  <a:lnTo>
                    <a:pt x="588" y="22"/>
                  </a:lnTo>
                  <a:lnTo>
                    <a:pt x="585" y="21"/>
                  </a:lnTo>
                  <a:lnTo>
                    <a:pt x="583" y="21"/>
                  </a:lnTo>
                  <a:lnTo>
                    <a:pt x="581" y="20"/>
                  </a:lnTo>
                  <a:lnTo>
                    <a:pt x="577" y="18"/>
                  </a:lnTo>
                  <a:lnTo>
                    <a:pt x="575" y="18"/>
                  </a:lnTo>
                  <a:lnTo>
                    <a:pt x="573" y="17"/>
                  </a:lnTo>
                  <a:lnTo>
                    <a:pt x="570" y="17"/>
                  </a:lnTo>
                  <a:lnTo>
                    <a:pt x="568" y="16"/>
                  </a:lnTo>
                  <a:lnTo>
                    <a:pt x="565" y="16"/>
                  </a:lnTo>
                  <a:lnTo>
                    <a:pt x="562" y="15"/>
                  </a:lnTo>
                  <a:lnTo>
                    <a:pt x="560" y="15"/>
                  </a:lnTo>
                  <a:lnTo>
                    <a:pt x="558" y="14"/>
                  </a:lnTo>
                  <a:lnTo>
                    <a:pt x="554" y="14"/>
                  </a:lnTo>
                  <a:lnTo>
                    <a:pt x="552" y="13"/>
                  </a:lnTo>
                  <a:lnTo>
                    <a:pt x="550" y="13"/>
                  </a:lnTo>
                  <a:lnTo>
                    <a:pt x="546" y="13"/>
                  </a:lnTo>
                  <a:lnTo>
                    <a:pt x="544" y="11"/>
                  </a:lnTo>
                  <a:lnTo>
                    <a:pt x="541" y="11"/>
                  </a:lnTo>
                  <a:lnTo>
                    <a:pt x="539" y="11"/>
                  </a:lnTo>
                  <a:lnTo>
                    <a:pt x="536" y="11"/>
                  </a:lnTo>
                </a:path>
              </a:pathLst>
            </a:custGeom>
            <a:no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56" name="Freeform 16"/>
            <p:cNvSpPr>
              <a:spLocks/>
            </p:cNvSpPr>
            <p:nvPr/>
          </p:nvSpPr>
          <p:spPr bwMode="auto">
            <a:xfrm>
              <a:off x="2756" y="2448"/>
              <a:ext cx="660" cy="233"/>
            </a:xfrm>
            <a:custGeom>
              <a:avLst/>
              <a:gdLst>
                <a:gd name="T0" fmla="*/ 14 w 1247"/>
                <a:gd name="T1" fmla="*/ 18 h 513"/>
                <a:gd name="T2" fmla="*/ 41 w 1247"/>
                <a:gd name="T3" fmla="*/ 4 h 513"/>
                <a:gd name="T4" fmla="*/ 70 w 1247"/>
                <a:gd name="T5" fmla="*/ 0 h 513"/>
                <a:gd name="T6" fmla="*/ 98 w 1247"/>
                <a:gd name="T7" fmla="*/ 12 h 513"/>
                <a:gd name="T8" fmla="*/ 119 w 1247"/>
                <a:gd name="T9" fmla="*/ 39 h 513"/>
                <a:gd name="T10" fmla="*/ 137 w 1247"/>
                <a:gd name="T11" fmla="*/ 71 h 513"/>
                <a:gd name="T12" fmla="*/ 159 w 1247"/>
                <a:gd name="T13" fmla="*/ 99 h 513"/>
                <a:gd name="T14" fmla="*/ 187 w 1247"/>
                <a:gd name="T15" fmla="*/ 123 h 513"/>
                <a:gd name="T16" fmla="*/ 216 w 1247"/>
                <a:gd name="T17" fmla="*/ 146 h 513"/>
                <a:gd name="T18" fmla="*/ 247 w 1247"/>
                <a:gd name="T19" fmla="*/ 164 h 513"/>
                <a:gd name="T20" fmla="*/ 288 w 1247"/>
                <a:gd name="T21" fmla="*/ 175 h 513"/>
                <a:gd name="T22" fmla="*/ 330 w 1247"/>
                <a:gd name="T23" fmla="*/ 180 h 513"/>
                <a:gd name="T24" fmla="*/ 372 w 1247"/>
                <a:gd name="T25" fmla="*/ 189 h 513"/>
                <a:gd name="T26" fmla="*/ 406 w 1247"/>
                <a:gd name="T27" fmla="*/ 215 h 513"/>
                <a:gd name="T28" fmla="*/ 429 w 1247"/>
                <a:gd name="T29" fmla="*/ 253 h 513"/>
                <a:gd name="T30" fmla="*/ 447 w 1247"/>
                <a:gd name="T31" fmla="*/ 295 h 513"/>
                <a:gd name="T32" fmla="*/ 464 w 1247"/>
                <a:gd name="T33" fmla="*/ 334 h 513"/>
                <a:gd name="T34" fmla="*/ 468 w 1247"/>
                <a:gd name="T35" fmla="*/ 358 h 513"/>
                <a:gd name="T36" fmla="*/ 473 w 1247"/>
                <a:gd name="T37" fmla="*/ 383 h 513"/>
                <a:gd name="T38" fmla="*/ 484 w 1247"/>
                <a:gd name="T39" fmla="*/ 400 h 513"/>
                <a:gd name="T40" fmla="*/ 508 w 1247"/>
                <a:gd name="T41" fmla="*/ 404 h 513"/>
                <a:gd name="T42" fmla="*/ 531 w 1247"/>
                <a:gd name="T43" fmla="*/ 392 h 513"/>
                <a:gd name="T44" fmla="*/ 554 w 1247"/>
                <a:gd name="T45" fmla="*/ 379 h 513"/>
                <a:gd name="T46" fmla="*/ 582 w 1247"/>
                <a:gd name="T47" fmla="*/ 374 h 513"/>
                <a:gd name="T48" fmla="*/ 614 w 1247"/>
                <a:gd name="T49" fmla="*/ 371 h 513"/>
                <a:gd name="T50" fmla="*/ 645 w 1247"/>
                <a:gd name="T51" fmla="*/ 371 h 513"/>
                <a:gd name="T52" fmla="*/ 678 w 1247"/>
                <a:gd name="T53" fmla="*/ 378 h 513"/>
                <a:gd name="T54" fmla="*/ 716 w 1247"/>
                <a:gd name="T55" fmla="*/ 392 h 513"/>
                <a:gd name="T56" fmla="*/ 753 w 1247"/>
                <a:gd name="T57" fmla="*/ 412 h 513"/>
                <a:gd name="T58" fmla="*/ 789 w 1247"/>
                <a:gd name="T59" fmla="*/ 431 h 513"/>
                <a:gd name="T60" fmla="*/ 814 w 1247"/>
                <a:gd name="T61" fmla="*/ 449 h 513"/>
                <a:gd name="T62" fmla="*/ 838 w 1247"/>
                <a:gd name="T63" fmla="*/ 466 h 513"/>
                <a:gd name="T64" fmla="*/ 861 w 1247"/>
                <a:gd name="T65" fmla="*/ 482 h 513"/>
                <a:gd name="T66" fmla="*/ 891 w 1247"/>
                <a:gd name="T67" fmla="*/ 492 h 513"/>
                <a:gd name="T68" fmla="*/ 926 w 1247"/>
                <a:gd name="T69" fmla="*/ 494 h 513"/>
                <a:gd name="T70" fmla="*/ 961 w 1247"/>
                <a:gd name="T71" fmla="*/ 493 h 513"/>
                <a:gd name="T72" fmla="*/ 997 w 1247"/>
                <a:gd name="T73" fmla="*/ 494 h 513"/>
                <a:gd name="T74" fmla="*/ 1034 w 1247"/>
                <a:gd name="T75" fmla="*/ 499 h 513"/>
                <a:gd name="T76" fmla="*/ 1073 w 1247"/>
                <a:gd name="T77" fmla="*/ 502 h 513"/>
                <a:gd name="T78" fmla="*/ 1110 w 1247"/>
                <a:gd name="T79" fmla="*/ 507 h 513"/>
                <a:gd name="T80" fmla="*/ 1128 w 1247"/>
                <a:gd name="T81" fmla="*/ 509 h 513"/>
                <a:gd name="T82" fmla="*/ 1143 w 1247"/>
                <a:gd name="T83" fmla="*/ 513 h 513"/>
                <a:gd name="T84" fmla="*/ 1157 w 1247"/>
                <a:gd name="T85" fmla="*/ 511 h 513"/>
                <a:gd name="T86" fmla="*/ 1165 w 1247"/>
                <a:gd name="T87" fmla="*/ 496 h 513"/>
                <a:gd name="T88" fmla="*/ 1166 w 1247"/>
                <a:gd name="T89" fmla="*/ 473 h 513"/>
                <a:gd name="T90" fmla="*/ 1163 w 1247"/>
                <a:gd name="T91" fmla="*/ 449 h 513"/>
                <a:gd name="T92" fmla="*/ 1162 w 1247"/>
                <a:gd name="T93" fmla="*/ 425 h 513"/>
                <a:gd name="T94" fmla="*/ 1159 w 1247"/>
                <a:gd name="T95" fmla="*/ 401 h 513"/>
                <a:gd name="T96" fmla="*/ 1158 w 1247"/>
                <a:gd name="T97" fmla="*/ 378 h 513"/>
                <a:gd name="T98" fmla="*/ 1165 w 1247"/>
                <a:gd name="T99" fmla="*/ 358 h 513"/>
                <a:gd name="T100" fmla="*/ 1186 w 1247"/>
                <a:gd name="T101" fmla="*/ 346 h 513"/>
                <a:gd name="T102" fmla="*/ 1211 w 1247"/>
                <a:gd name="T103" fmla="*/ 342 h 513"/>
                <a:gd name="T104" fmla="*/ 1237 w 1247"/>
                <a:gd name="T105" fmla="*/ 346 h 51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47"/>
                <a:gd name="T160" fmla="*/ 0 h 513"/>
                <a:gd name="T161" fmla="*/ 1247 w 1247"/>
                <a:gd name="T162" fmla="*/ 513 h 51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47" h="513">
                  <a:moveTo>
                    <a:pt x="0" y="35"/>
                  </a:moveTo>
                  <a:lnTo>
                    <a:pt x="3" y="32"/>
                  </a:lnTo>
                  <a:lnTo>
                    <a:pt x="5" y="28"/>
                  </a:lnTo>
                  <a:lnTo>
                    <a:pt x="7" y="25"/>
                  </a:lnTo>
                  <a:lnTo>
                    <a:pt x="11" y="21"/>
                  </a:lnTo>
                  <a:lnTo>
                    <a:pt x="14" y="18"/>
                  </a:lnTo>
                  <a:lnTo>
                    <a:pt x="19" y="16"/>
                  </a:lnTo>
                  <a:lnTo>
                    <a:pt x="22" y="12"/>
                  </a:lnTo>
                  <a:lnTo>
                    <a:pt x="27" y="10"/>
                  </a:lnTo>
                  <a:lnTo>
                    <a:pt x="32" y="7"/>
                  </a:lnTo>
                  <a:lnTo>
                    <a:pt x="36" y="5"/>
                  </a:lnTo>
                  <a:lnTo>
                    <a:pt x="41" y="4"/>
                  </a:lnTo>
                  <a:lnTo>
                    <a:pt x="46" y="3"/>
                  </a:lnTo>
                  <a:lnTo>
                    <a:pt x="50" y="2"/>
                  </a:lnTo>
                  <a:lnTo>
                    <a:pt x="55" y="0"/>
                  </a:lnTo>
                  <a:lnTo>
                    <a:pt x="59" y="0"/>
                  </a:lnTo>
                  <a:lnTo>
                    <a:pt x="65" y="0"/>
                  </a:lnTo>
                  <a:lnTo>
                    <a:pt x="70" y="0"/>
                  </a:lnTo>
                  <a:lnTo>
                    <a:pt x="75" y="0"/>
                  </a:lnTo>
                  <a:lnTo>
                    <a:pt x="78" y="2"/>
                  </a:lnTo>
                  <a:lnTo>
                    <a:pt x="83" y="3"/>
                  </a:lnTo>
                  <a:lnTo>
                    <a:pt x="88" y="5"/>
                  </a:lnTo>
                  <a:lnTo>
                    <a:pt x="93" y="9"/>
                  </a:lnTo>
                  <a:lnTo>
                    <a:pt x="98" y="12"/>
                  </a:lnTo>
                  <a:lnTo>
                    <a:pt x="101" y="16"/>
                  </a:lnTo>
                  <a:lnTo>
                    <a:pt x="106" y="20"/>
                  </a:lnTo>
                  <a:lnTo>
                    <a:pt x="109" y="24"/>
                  </a:lnTo>
                  <a:lnTo>
                    <a:pt x="113" y="29"/>
                  </a:lnTo>
                  <a:lnTo>
                    <a:pt x="116" y="34"/>
                  </a:lnTo>
                  <a:lnTo>
                    <a:pt x="119" y="39"/>
                  </a:lnTo>
                  <a:lnTo>
                    <a:pt x="122" y="44"/>
                  </a:lnTo>
                  <a:lnTo>
                    <a:pt x="124" y="49"/>
                  </a:lnTo>
                  <a:lnTo>
                    <a:pt x="128" y="55"/>
                  </a:lnTo>
                  <a:lnTo>
                    <a:pt x="130" y="61"/>
                  </a:lnTo>
                  <a:lnTo>
                    <a:pt x="134" y="65"/>
                  </a:lnTo>
                  <a:lnTo>
                    <a:pt x="137" y="71"/>
                  </a:lnTo>
                  <a:lnTo>
                    <a:pt x="139" y="77"/>
                  </a:lnTo>
                  <a:lnTo>
                    <a:pt x="143" y="82"/>
                  </a:lnTo>
                  <a:lnTo>
                    <a:pt x="146" y="86"/>
                  </a:lnTo>
                  <a:lnTo>
                    <a:pt x="151" y="91"/>
                  </a:lnTo>
                  <a:lnTo>
                    <a:pt x="154" y="94"/>
                  </a:lnTo>
                  <a:lnTo>
                    <a:pt x="159" y="99"/>
                  </a:lnTo>
                  <a:lnTo>
                    <a:pt x="164" y="104"/>
                  </a:lnTo>
                  <a:lnTo>
                    <a:pt x="168" y="107"/>
                  </a:lnTo>
                  <a:lnTo>
                    <a:pt x="173" y="112"/>
                  </a:lnTo>
                  <a:lnTo>
                    <a:pt x="178" y="115"/>
                  </a:lnTo>
                  <a:lnTo>
                    <a:pt x="182" y="120"/>
                  </a:lnTo>
                  <a:lnTo>
                    <a:pt x="187" y="123"/>
                  </a:lnTo>
                  <a:lnTo>
                    <a:pt x="191" y="128"/>
                  </a:lnTo>
                  <a:lnTo>
                    <a:pt x="196" y="131"/>
                  </a:lnTo>
                  <a:lnTo>
                    <a:pt x="201" y="135"/>
                  </a:lnTo>
                  <a:lnTo>
                    <a:pt x="205" y="138"/>
                  </a:lnTo>
                  <a:lnTo>
                    <a:pt x="211" y="143"/>
                  </a:lnTo>
                  <a:lnTo>
                    <a:pt x="216" y="146"/>
                  </a:lnTo>
                  <a:lnTo>
                    <a:pt x="220" y="149"/>
                  </a:lnTo>
                  <a:lnTo>
                    <a:pt x="226" y="152"/>
                  </a:lnTo>
                  <a:lnTo>
                    <a:pt x="231" y="156"/>
                  </a:lnTo>
                  <a:lnTo>
                    <a:pt x="237" y="159"/>
                  </a:lnTo>
                  <a:lnTo>
                    <a:pt x="241" y="162"/>
                  </a:lnTo>
                  <a:lnTo>
                    <a:pt x="247" y="164"/>
                  </a:lnTo>
                  <a:lnTo>
                    <a:pt x="253" y="167"/>
                  </a:lnTo>
                  <a:lnTo>
                    <a:pt x="260" y="170"/>
                  </a:lnTo>
                  <a:lnTo>
                    <a:pt x="266" y="172"/>
                  </a:lnTo>
                  <a:lnTo>
                    <a:pt x="272" y="173"/>
                  </a:lnTo>
                  <a:lnTo>
                    <a:pt x="279" y="174"/>
                  </a:lnTo>
                  <a:lnTo>
                    <a:pt x="288" y="175"/>
                  </a:lnTo>
                  <a:lnTo>
                    <a:pt x="294" y="177"/>
                  </a:lnTo>
                  <a:lnTo>
                    <a:pt x="301" y="178"/>
                  </a:lnTo>
                  <a:lnTo>
                    <a:pt x="308" y="178"/>
                  </a:lnTo>
                  <a:lnTo>
                    <a:pt x="316" y="179"/>
                  </a:lnTo>
                  <a:lnTo>
                    <a:pt x="323" y="180"/>
                  </a:lnTo>
                  <a:lnTo>
                    <a:pt x="330" y="180"/>
                  </a:lnTo>
                  <a:lnTo>
                    <a:pt x="338" y="181"/>
                  </a:lnTo>
                  <a:lnTo>
                    <a:pt x="345" y="182"/>
                  </a:lnTo>
                  <a:lnTo>
                    <a:pt x="352" y="184"/>
                  </a:lnTo>
                  <a:lnTo>
                    <a:pt x="359" y="185"/>
                  </a:lnTo>
                  <a:lnTo>
                    <a:pt x="365" y="187"/>
                  </a:lnTo>
                  <a:lnTo>
                    <a:pt x="372" y="189"/>
                  </a:lnTo>
                  <a:lnTo>
                    <a:pt x="378" y="192"/>
                  </a:lnTo>
                  <a:lnTo>
                    <a:pt x="384" y="195"/>
                  </a:lnTo>
                  <a:lnTo>
                    <a:pt x="389" y="200"/>
                  </a:lnTo>
                  <a:lnTo>
                    <a:pt x="395" y="204"/>
                  </a:lnTo>
                  <a:lnTo>
                    <a:pt x="401" y="209"/>
                  </a:lnTo>
                  <a:lnTo>
                    <a:pt x="406" y="215"/>
                  </a:lnTo>
                  <a:lnTo>
                    <a:pt x="410" y="221"/>
                  </a:lnTo>
                  <a:lnTo>
                    <a:pt x="415" y="226"/>
                  </a:lnTo>
                  <a:lnTo>
                    <a:pt x="418" y="233"/>
                  </a:lnTo>
                  <a:lnTo>
                    <a:pt x="422" y="239"/>
                  </a:lnTo>
                  <a:lnTo>
                    <a:pt x="426" y="246"/>
                  </a:lnTo>
                  <a:lnTo>
                    <a:pt x="429" y="253"/>
                  </a:lnTo>
                  <a:lnTo>
                    <a:pt x="432" y="260"/>
                  </a:lnTo>
                  <a:lnTo>
                    <a:pt x="436" y="267"/>
                  </a:lnTo>
                  <a:lnTo>
                    <a:pt x="438" y="274"/>
                  </a:lnTo>
                  <a:lnTo>
                    <a:pt x="442" y="281"/>
                  </a:lnTo>
                  <a:lnTo>
                    <a:pt x="444" y="288"/>
                  </a:lnTo>
                  <a:lnTo>
                    <a:pt x="447" y="295"/>
                  </a:lnTo>
                  <a:lnTo>
                    <a:pt x="450" y="303"/>
                  </a:lnTo>
                  <a:lnTo>
                    <a:pt x="453" y="310"/>
                  </a:lnTo>
                  <a:lnTo>
                    <a:pt x="455" y="317"/>
                  </a:lnTo>
                  <a:lnTo>
                    <a:pt x="459" y="324"/>
                  </a:lnTo>
                  <a:lnTo>
                    <a:pt x="462" y="331"/>
                  </a:lnTo>
                  <a:lnTo>
                    <a:pt x="464" y="334"/>
                  </a:lnTo>
                  <a:lnTo>
                    <a:pt x="465" y="338"/>
                  </a:lnTo>
                  <a:lnTo>
                    <a:pt x="466" y="341"/>
                  </a:lnTo>
                  <a:lnTo>
                    <a:pt x="467" y="346"/>
                  </a:lnTo>
                  <a:lnTo>
                    <a:pt x="467" y="350"/>
                  </a:lnTo>
                  <a:lnTo>
                    <a:pt x="468" y="354"/>
                  </a:lnTo>
                  <a:lnTo>
                    <a:pt x="468" y="358"/>
                  </a:lnTo>
                  <a:lnTo>
                    <a:pt x="469" y="363"/>
                  </a:lnTo>
                  <a:lnTo>
                    <a:pt x="469" y="367"/>
                  </a:lnTo>
                  <a:lnTo>
                    <a:pt x="470" y="371"/>
                  </a:lnTo>
                  <a:lnTo>
                    <a:pt x="470" y="375"/>
                  </a:lnTo>
                  <a:lnTo>
                    <a:pt x="472" y="379"/>
                  </a:lnTo>
                  <a:lnTo>
                    <a:pt x="473" y="383"/>
                  </a:lnTo>
                  <a:lnTo>
                    <a:pt x="474" y="386"/>
                  </a:lnTo>
                  <a:lnTo>
                    <a:pt x="475" y="390"/>
                  </a:lnTo>
                  <a:lnTo>
                    <a:pt x="477" y="393"/>
                  </a:lnTo>
                  <a:lnTo>
                    <a:pt x="480" y="396"/>
                  </a:lnTo>
                  <a:lnTo>
                    <a:pt x="482" y="398"/>
                  </a:lnTo>
                  <a:lnTo>
                    <a:pt x="484" y="400"/>
                  </a:lnTo>
                  <a:lnTo>
                    <a:pt x="488" y="402"/>
                  </a:lnTo>
                  <a:lnTo>
                    <a:pt x="491" y="404"/>
                  </a:lnTo>
                  <a:lnTo>
                    <a:pt x="496" y="405"/>
                  </a:lnTo>
                  <a:lnTo>
                    <a:pt x="499" y="405"/>
                  </a:lnTo>
                  <a:lnTo>
                    <a:pt x="503" y="404"/>
                  </a:lnTo>
                  <a:lnTo>
                    <a:pt x="508" y="404"/>
                  </a:lnTo>
                  <a:lnTo>
                    <a:pt x="511" y="402"/>
                  </a:lnTo>
                  <a:lnTo>
                    <a:pt x="514" y="401"/>
                  </a:lnTo>
                  <a:lnTo>
                    <a:pt x="519" y="399"/>
                  </a:lnTo>
                  <a:lnTo>
                    <a:pt x="523" y="397"/>
                  </a:lnTo>
                  <a:lnTo>
                    <a:pt x="526" y="394"/>
                  </a:lnTo>
                  <a:lnTo>
                    <a:pt x="531" y="392"/>
                  </a:lnTo>
                  <a:lnTo>
                    <a:pt x="534" y="390"/>
                  </a:lnTo>
                  <a:lnTo>
                    <a:pt x="539" y="387"/>
                  </a:lnTo>
                  <a:lnTo>
                    <a:pt x="542" y="385"/>
                  </a:lnTo>
                  <a:lnTo>
                    <a:pt x="546" y="384"/>
                  </a:lnTo>
                  <a:lnTo>
                    <a:pt x="550" y="382"/>
                  </a:lnTo>
                  <a:lnTo>
                    <a:pt x="554" y="379"/>
                  </a:lnTo>
                  <a:lnTo>
                    <a:pt x="558" y="378"/>
                  </a:lnTo>
                  <a:lnTo>
                    <a:pt x="562" y="377"/>
                  </a:lnTo>
                  <a:lnTo>
                    <a:pt x="567" y="376"/>
                  </a:lnTo>
                  <a:lnTo>
                    <a:pt x="571" y="376"/>
                  </a:lnTo>
                  <a:lnTo>
                    <a:pt x="577" y="375"/>
                  </a:lnTo>
                  <a:lnTo>
                    <a:pt x="582" y="374"/>
                  </a:lnTo>
                  <a:lnTo>
                    <a:pt x="587" y="374"/>
                  </a:lnTo>
                  <a:lnTo>
                    <a:pt x="592" y="372"/>
                  </a:lnTo>
                  <a:lnTo>
                    <a:pt x="598" y="372"/>
                  </a:lnTo>
                  <a:lnTo>
                    <a:pt x="604" y="372"/>
                  </a:lnTo>
                  <a:lnTo>
                    <a:pt x="608" y="371"/>
                  </a:lnTo>
                  <a:lnTo>
                    <a:pt x="614" y="371"/>
                  </a:lnTo>
                  <a:lnTo>
                    <a:pt x="619" y="371"/>
                  </a:lnTo>
                  <a:lnTo>
                    <a:pt x="624" y="371"/>
                  </a:lnTo>
                  <a:lnTo>
                    <a:pt x="629" y="371"/>
                  </a:lnTo>
                  <a:lnTo>
                    <a:pt x="635" y="371"/>
                  </a:lnTo>
                  <a:lnTo>
                    <a:pt x="640" y="371"/>
                  </a:lnTo>
                  <a:lnTo>
                    <a:pt x="645" y="371"/>
                  </a:lnTo>
                  <a:lnTo>
                    <a:pt x="650" y="372"/>
                  </a:lnTo>
                  <a:lnTo>
                    <a:pt x="656" y="374"/>
                  </a:lnTo>
                  <a:lnTo>
                    <a:pt x="660" y="374"/>
                  </a:lnTo>
                  <a:lnTo>
                    <a:pt x="666" y="375"/>
                  </a:lnTo>
                  <a:lnTo>
                    <a:pt x="671" y="376"/>
                  </a:lnTo>
                  <a:lnTo>
                    <a:pt x="678" y="378"/>
                  </a:lnTo>
                  <a:lnTo>
                    <a:pt x="685" y="380"/>
                  </a:lnTo>
                  <a:lnTo>
                    <a:pt x="690" y="382"/>
                  </a:lnTo>
                  <a:lnTo>
                    <a:pt x="697" y="384"/>
                  </a:lnTo>
                  <a:lnTo>
                    <a:pt x="703" y="387"/>
                  </a:lnTo>
                  <a:lnTo>
                    <a:pt x="710" y="390"/>
                  </a:lnTo>
                  <a:lnTo>
                    <a:pt x="716" y="392"/>
                  </a:lnTo>
                  <a:lnTo>
                    <a:pt x="723" y="396"/>
                  </a:lnTo>
                  <a:lnTo>
                    <a:pt x="729" y="399"/>
                  </a:lnTo>
                  <a:lnTo>
                    <a:pt x="734" y="401"/>
                  </a:lnTo>
                  <a:lnTo>
                    <a:pt x="740" y="405"/>
                  </a:lnTo>
                  <a:lnTo>
                    <a:pt x="747" y="408"/>
                  </a:lnTo>
                  <a:lnTo>
                    <a:pt x="753" y="412"/>
                  </a:lnTo>
                  <a:lnTo>
                    <a:pt x="759" y="415"/>
                  </a:lnTo>
                  <a:lnTo>
                    <a:pt x="765" y="418"/>
                  </a:lnTo>
                  <a:lnTo>
                    <a:pt x="772" y="421"/>
                  </a:lnTo>
                  <a:lnTo>
                    <a:pt x="777" y="425"/>
                  </a:lnTo>
                  <a:lnTo>
                    <a:pt x="783" y="428"/>
                  </a:lnTo>
                  <a:lnTo>
                    <a:pt x="789" y="431"/>
                  </a:lnTo>
                  <a:lnTo>
                    <a:pt x="795" y="435"/>
                  </a:lnTo>
                  <a:lnTo>
                    <a:pt x="799" y="437"/>
                  </a:lnTo>
                  <a:lnTo>
                    <a:pt x="803" y="440"/>
                  </a:lnTo>
                  <a:lnTo>
                    <a:pt x="807" y="443"/>
                  </a:lnTo>
                  <a:lnTo>
                    <a:pt x="811" y="445"/>
                  </a:lnTo>
                  <a:lnTo>
                    <a:pt x="814" y="449"/>
                  </a:lnTo>
                  <a:lnTo>
                    <a:pt x="819" y="451"/>
                  </a:lnTo>
                  <a:lnTo>
                    <a:pt x="822" y="455"/>
                  </a:lnTo>
                  <a:lnTo>
                    <a:pt x="826" y="457"/>
                  </a:lnTo>
                  <a:lnTo>
                    <a:pt x="829" y="460"/>
                  </a:lnTo>
                  <a:lnTo>
                    <a:pt x="833" y="464"/>
                  </a:lnTo>
                  <a:lnTo>
                    <a:pt x="838" y="466"/>
                  </a:lnTo>
                  <a:lnTo>
                    <a:pt x="841" y="470"/>
                  </a:lnTo>
                  <a:lnTo>
                    <a:pt x="844" y="472"/>
                  </a:lnTo>
                  <a:lnTo>
                    <a:pt x="849" y="474"/>
                  </a:lnTo>
                  <a:lnTo>
                    <a:pt x="853" y="478"/>
                  </a:lnTo>
                  <a:lnTo>
                    <a:pt x="856" y="480"/>
                  </a:lnTo>
                  <a:lnTo>
                    <a:pt x="861" y="482"/>
                  </a:lnTo>
                  <a:lnTo>
                    <a:pt x="865" y="484"/>
                  </a:lnTo>
                  <a:lnTo>
                    <a:pt x="869" y="486"/>
                  </a:lnTo>
                  <a:lnTo>
                    <a:pt x="873" y="487"/>
                  </a:lnTo>
                  <a:lnTo>
                    <a:pt x="879" y="489"/>
                  </a:lnTo>
                  <a:lnTo>
                    <a:pt x="885" y="491"/>
                  </a:lnTo>
                  <a:lnTo>
                    <a:pt x="891" y="492"/>
                  </a:lnTo>
                  <a:lnTo>
                    <a:pt x="897" y="492"/>
                  </a:lnTo>
                  <a:lnTo>
                    <a:pt x="902" y="493"/>
                  </a:lnTo>
                  <a:lnTo>
                    <a:pt x="908" y="493"/>
                  </a:lnTo>
                  <a:lnTo>
                    <a:pt x="914" y="493"/>
                  </a:lnTo>
                  <a:lnTo>
                    <a:pt x="920" y="494"/>
                  </a:lnTo>
                  <a:lnTo>
                    <a:pt x="926" y="494"/>
                  </a:lnTo>
                  <a:lnTo>
                    <a:pt x="932" y="494"/>
                  </a:lnTo>
                  <a:lnTo>
                    <a:pt x="938" y="494"/>
                  </a:lnTo>
                  <a:lnTo>
                    <a:pt x="944" y="494"/>
                  </a:lnTo>
                  <a:lnTo>
                    <a:pt x="950" y="493"/>
                  </a:lnTo>
                  <a:lnTo>
                    <a:pt x="956" y="493"/>
                  </a:lnTo>
                  <a:lnTo>
                    <a:pt x="961" y="493"/>
                  </a:lnTo>
                  <a:lnTo>
                    <a:pt x="967" y="493"/>
                  </a:lnTo>
                  <a:lnTo>
                    <a:pt x="974" y="493"/>
                  </a:lnTo>
                  <a:lnTo>
                    <a:pt x="980" y="493"/>
                  </a:lnTo>
                  <a:lnTo>
                    <a:pt x="986" y="494"/>
                  </a:lnTo>
                  <a:lnTo>
                    <a:pt x="992" y="494"/>
                  </a:lnTo>
                  <a:lnTo>
                    <a:pt x="997" y="494"/>
                  </a:lnTo>
                  <a:lnTo>
                    <a:pt x="1004" y="495"/>
                  </a:lnTo>
                  <a:lnTo>
                    <a:pt x="1010" y="495"/>
                  </a:lnTo>
                  <a:lnTo>
                    <a:pt x="1016" y="496"/>
                  </a:lnTo>
                  <a:lnTo>
                    <a:pt x="1023" y="496"/>
                  </a:lnTo>
                  <a:lnTo>
                    <a:pt x="1029" y="497"/>
                  </a:lnTo>
                  <a:lnTo>
                    <a:pt x="1034" y="499"/>
                  </a:lnTo>
                  <a:lnTo>
                    <a:pt x="1041" y="499"/>
                  </a:lnTo>
                  <a:lnTo>
                    <a:pt x="1047" y="500"/>
                  </a:lnTo>
                  <a:lnTo>
                    <a:pt x="1053" y="501"/>
                  </a:lnTo>
                  <a:lnTo>
                    <a:pt x="1060" y="501"/>
                  </a:lnTo>
                  <a:lnTo>
                    <a:pt x="1066" y="502"/>
                  </a:lnTo>
                  <a:lnTo>
                    <a:pt x="1073" y="502"/>
                  </a:lnTo>
                  <a:lnTo>
                    <a:pt x="1078" y="503"/>
                  </a:lnTo>
                  <a:lnTo>
                    <a:pt x="1084" y="504"/>
                  </a:lnTo>
                  <a:lnTo>
                    <a:pt x="1091" y="504"/>
                  </a:lnTo>
                  <a:lnTo>
                    <a:pt x="1097" y="506"/>
                  </a:lnTo>
                  <a:lnTo>
                    <a:pt x="1103" y="506"/>
                  </a:lnTo>
                  <a:lnTo>
                    <a:pt x="1110" y="507"/>
                  </a:lnTo>
                  <a:lnTo>
                    <a:pt x="1115" y="507"/>
                  </a:lnTo>
                  <a:lnTo>
                    <a:pt x="1118" y="507"/>
                  </a:lnTo>
                  <a:lnTo>
                    <a:pt x="1120" y="508"/>
                  </a:lnTo>
                  <a:lnTo>
                    <a:pt x="1122" y="508"/>
                  </a:lnTo>
                  <a:lnTo>
                    <a:pt x="1126" y="509"/>
                  </a:lnTo>
                  <a:lnTo>
                    <a:pt x="1128" y="509"/>
                  </a:lnTo>
                  <a:lnTo>
                    <a:pt x="1130" y="510"/>
                  </a:lnTo>
                  <a:lnTo>
                    <a:pt x="1133" y="510"/>
                  </a:lnTo>
                  <a:lnTo>
                    <a:pt x="1136" y="511"/>
                  </a:lnTo>
                  <a:lnTo>
                    <a:pt x="1139" y="511"/>
                  </a:lnTo>
                  <a:lnTo>
                    <a:pt x="1141" y="513"/>
                  </a:lnTo>
                  <a:lnTo>
                    <a:pt x="1143" y="513"/>
                  </a:lnTo>
                  <a:lnTo>
                    <a:pt x="1147" y="513"/>
                  </a:lnTo>
                  <a:lnTo>
                    <a:pt x="1149" y="513"/>
                  </a:lnTo>
                  <a:lnTo>
                    <a:pt x="1151" y="513"/>
                  </a:lnTo>
                  <a:lnTo>
                    <a:pt x="1152" y="513"/>
                  </a:lnTo>
                  <a:lnTo>
                    <a:pt x="1155" y="513"/>
                  </a:lnTo>
                  <a:lnTo>
                    <a:pt x="1157" y="511"/>
                  </a:lnTo>
                  <a:lnTo>
                    <a:pt x="1158" y="510"/>
                  </a:lnTo>
                  <a:lnTo>
                    <a:pt x="1161" y="509"/>
                  </a:lnTo>
                  <a:lnTo>
                    <a:pt x="1162" y="507"/>
                  </a:lnTo>
                  <a:lnTo>
                    <a:pt x="1163" y="503"/>
                  </a:lnTo>
                  <a:lnTo>
                    <a:pt x="1164" y="500"/>
                  </a:lnTo>
                  <a:lnTo>
                    <a:pt x="1165" y="496"/>
                  </a:lnTo>
                  <a:lnTo>
                    <a:pt x="1166" y="493"/>
                  </a:lnTo>
                  <a:lnTo>
                    <a:pt x="1166" y="489"/>
                  </a:lnTo>
                  <a:lnTo>
                    <a:pt x="1166" y="485"/>
                  </a:lnTo>
                  <a:lnTo>
                    <a:pt x="1166" y="481"/>
                  </a:lnTo>
                  <a:lnTo>
                    <a:pt x="1166" y="477"/>
                  </a:lnTo>
                  <a:lnTo>
                    <a:pt x="1166" y="473"/>
                  </a:lnTo>
                  <a:lnTo>
                    <a:pt x="1165" y="469"/>
                  </a:lnTo>
                  <a:lnTo>
                    <a:pt x="1165" y="465"/>
                  </a:lnTo>
                  <a:lnTo>
                    <a:pt x="1164" y="460"/>
                  </a:lnTo>
                  <a:lnTo>
                    <a:pt x="1164" y="457"/>
                  </a:lnTo>
                  <a:lnTo>
                    <a:pt x="1163" y="452"/>
                  </a:lnTo>
                  <a:lnTo>
                    <a:pt x="1163" y="449"/>
                  </a:lnTo>
                  <a:lnTo>
                    <a:pt x="1162" y="444"/>
                  </a:lnTo>
                  <a:lnTo>
                    <a:pt x="1162" y="441"/>
                  </a:lnTo>
                  <a:lnTo>
                    <a:pt x="1162" y="436"/>
                  </a:lnTo>
                  <a:lnTo>
                    <a:pt x="1162" y="433"/>
                  </a:lnTo>
                  <a:lnTo>
                    <a:pt x="1162" y="428"/>
                  </a:lnTo>
                  <a:lnTo>
                    <a:pt x="1162" y="425"/>
                  </a:lnTo>
                  <a:lnTo>
                    <a:pt x="1162" y="421"/>
                  </a:lnTo>
                  <a:lnTo>
                    <a:pt x="1161" y="418"/>
                  </a:lnTo>
                  <a:lnTo>
                    <a:pt x="1161" y="413"/>
                  </a:lnTo>
                  <a:lnTo>
                    <a:pt x="1161" y="409"/>
                  </a:lnTo>
                  <a:lnTo>
                    <a:pt x="1159" y="405"/>
                  </a:lnTo>
                  <a:lnTo>
                    <a:pt x="1159" y="401"/>
                  </a:lnTo>
                  <a:lnTo>
                    <a:pt x="1158" y="398"/>
                  </a:lnTo>
                  <a:lnTo>
                    <a:pt x="1158" y="393"/>
                  </a:lnTo>
                  <a:lnTo>
                    <a:pt x="1158" y="390"/>
                  </a:lnTo>
                  <a:lnTo>
                    <a:pt x="1158" y="385"/>
                  </a:lnTo>
                  <a:lnTo>
                    <a:pt x="1158" y="382"/>
                  </a:lnTo>
                  <a:lnTo>
                    <a:pt x="1158" y="378"/>
                  </a:lnTo>
                  <a:lnTo>
                    <a:pt x="1158" y="375"/>
                  </a:lnTo>
                  <a:lnTo>
                    <a:pt x="1159" y="371"/>
                  </a:lnTo>
                  <a:lnTo>
                    <a:pt x="1161" y="368"/>
                  </a:lnTo>
                  <a:lnTo>
                    <a:pt x="1162" y="364"/>
                  </a:lnTo>
                  <a:lnTo>
                    <a:pt x="1163" y="362"/>
                  </a:lnTo>
                  <a:lnTo>
                    <a:pt x="1165" y="358"/>
                  </a:lnTo>
                  <a:lnTo>
                    <a:pt x="1167" y="356"/>
                  </a:lnTo>
                  <a:lnTo>
                    <a:pt x="1171" y="354"/>
                  </a:lnTo>
                  <a:lnTo>
                    <a:pt x="1174" y="352"/>
                  </a:lnTo>
                  <a:lnTo>
                    <a:pt x="1178" y="349"/>
                  </a:lnTo>
                  <a:lnTo>
                    <a:pt x="1181" y="348"/>
                  </a:lnTo>
                  <a:lnTo>
                    <a:pt x="1186" y="346"/>
                  </a:lnTo>
                  <a:lnTo>
                    <a:pt x="1189" y="345"/>
                  </a:lnTo>
                  <a:lnTo>
                    <a:pt x="1194" y="343"/>
                  </a:lnTo>
                  <a:lnTo>
                    <a:pt x="1199" y="343"/>
                  </a:lnTo>
                  <a:lnTo>
                    <a:pt x="1202" y="342"/>
                  </a:lnTo>
                  <a:lnTo>
                    <a:pt x="1207" y="342"/>
                  </a:lnTo>
                  <a:lnTo>
                    <a:pt x="1211" y="342"/>
                  </a:lnTo>
                  <a:lnTo>
                    <a:pt x="1216" y="342"/>
                  </a:lnTo>
                  <a:lnTo>
                    <a:pt x="1221" y="342"/>
                  </a:lnTo>
                  <a:lnTo>
                    <a:pt x="1224" y="343"/>
                  </a:lnTo>
                  <a:lnTo>
                    <a:pt x="1229" y="343"/>
                  </a:lnTo>
                  <a:lnTo>
                    <a:pt x="1233" y="345"/>
                  </a:lnTo>
                  <a:lnTo>
                    <a:pt x="1237" y="346"/>
                  </a:lnTo>
                  <a:lnTo>
                    <a:pt x="1240" y="348"/>
                  </a:lnTo>
                  <a:lnTo>
                    <a:pt x="1244" y="350"/>
                  </a:lnTo>
                  <a:lnTo>
                    <a:pt x="1247" y="352"/>
                  </a:lnTo>
                </a:path>
              </a:pathLst>
            </a:custGeom>
            <a:no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57" name="Freeform 17"/>
            <p:cNvSpPr>
              <a:spLocks/>
            </p:cNvSpPr>
            <p:nvPr/>
          </p:nvSpPr>
          <p:spPr bwMode="auto">
            <a:xfrm>
              <a:off x="2620" y="2521"/>
              <a:ext cx="407" cy="223"/>
            </a:xfrm>
            <a:custGeom>
              <a:avLst/>
              <a:gdLst>
                <a:gd name="T0" fmla="*/ 62 w 766"/>
                <a:gd name="T1" fmla="*/ 7 h 497"/>
                <a:gd name="T2" fmla="*/ 48 w 766"/>
                <a:gd name="T3" fmla="*/ 19 h 497"/>
                <a:gd name="T4" fmla="*/ 36 w 766"/>
                <a:gd name="T5" fmla="*/ 33 h 497"/>
                <a:gd name="T6" fmla="*/ 25 w 766"/>
                <a:gd name="T7" fmla="*/ 48 h 497"/>
                <a:gd name="T8" fmla="*/ 17 w 766"/>
                <a:gd name="T9" fmla="*/ 66 h 497"/>
                <a:gd name="T10" fmla="*/ 10 w 766"/>
                <a:gd name="T11" fmla="*/ 85 h 497"/>
                <a:gd name="T12" fmla="*/ 3 w 766"/>
                <a:gd name="T13" fmla="*/ 106 h 497"/>
                <a:gd name="T14" fmla="*/ 0 w 766"/>
                <a:gd name="T15" fmla="*/ 128 h 497"/>
                <a:gd name="T16" fmla="*/ 0 w 766"/>
                <a:gd name="T17" fmla="*/ 150 h 497"/>
                <a:gd name="T18" fmla="*/ 7 w 766"/>
                <a:gd name="T19" fmla="*/ 170 h 497"/>
                <a:gd name="T20" fmla="*/ 26 w 766"/>
                <a:gd name="T21" fmla="*/ 197 h 497"/>
                <a:gd name="T22" fmla="*/ 55 w 766"/>
                <a:gd name="T23" fmla="*/ 222 h 497"/>
                <a:gd name="T24" fmla="*/ 88 w 766"/>
                <a:gd name="T25" fmla="*/ 245 h 497"/>
                <a:gd name="T26" fmla="*/ 121 w 766"/>
                <a:gd name="T27" fmla="*/ 267 h 497"/>
                <a:gd name="T28" fmla="*/ 153 w 766"/>
                <a:gd name="T29" fmla="*/ 292 h 497"/>
                <a:gd name="T30" fmla="*/ 172 w 766"/>
                <a:gd name="T31" fmla="*/ 315 h 497"/>
                <a:gd name="T32" fmla="*/ 187 w 766"/>
                <a:gd name="T33" fmla="*/ 338 h 497"/>
                <a:gd name="T34" fmla="*/ 200 w 766"/>
                <a:gd name="T35" fmla="*/ 362 h 497"/>
                <a:gd name="T36" fmla="*/ 215 w 766"/>
                <a:gd name="T37" fmla="*/ 386 h 497"/>
                <a:gd name="T38" fmla="*/ 233 w 766"/>
                <a:gd name="T39" fmla="*/ 405 h 497"/>
                <a:gd name="T40" fmla="*/ 258 w 766"/>
                <a:gd name="T41" fmla="*/ 425 h 497"/>
                <a:gd name="T42" fmla="*/ 286 w 766"/>
                <a:gd name="T43" fmla="*/ 442 h 497"/>
                <a:gd name="T44" fmla="*/ 316 w 766"/>
                <a:gd name="T45" fmla="*/ 457 h 497"/>
                <a:gd name="T46" fmla="*/ 348 w 766"/>
                <a:gd name="T47" fmla="*/ 470 h 497"/>
                <a:gd name="T48" fmla="*/ 380 w 766"/>
                <a:gd name="T49" fmla="*/ 479 h 497"/>
                <a:gd name="T50" fmla="*/ 416 w 766"/>
                <a:gd name="T51" fmla="*/ 487 h 497"/>
                <a:gd name="T52" fmla="*/ 451 w 766"/>
                <a:gd name="T53" fmla="*/ 493 h 497"/>
                <a:gd name="T54" fmla="*/ 488 w 766"/>
                <a:gd name="T55" fmla="*/ 496 h 497"/>
                <a:gd name="T56" fmla="*/ 525 w 766"/>
                <a:gd name="T57" fmla="*/ 496 h 497"/>
                <a:gd name="T58" fmla="*/ 563 w 766"/>
                <a:gd name="T59" fmla="*/ 490 h 497"/>
                <a:gd name="T60" fmla="*/ 587 w 766"/>
                <a:gd name="T61" fmla="*/ 483 h 497"/>
                <a:gd name="T62" fmla="*/ 604 w 766"/>
                <a:gd name="T63" fmla="*/ 470 h 497"/>
                <a:gd name="T64" fmla="*/ 620 w 766"/>
                <a:gd name="T65" fmla="*/ 455 h 497"/>
                <a:gd name="T66" fmla="*/ 637 w 766"/>
                <a:gd name="T67" fmla="*/ 438 h 497"/>
                <a:gd name="T68" fmla="*/ 652 w 766"/>
                <a:gd name="T69" fmla="*/ 420 h 497"/>
                <a:gd name="T70" fmla="*/ 664 w 766"/>
                <a:gd name="T71" fmla="*/ 408 h 497"/>
                <a:gd name="T72" fmla="*/ 675 w 766"/>
                <a:gd name="T73" fmla="*/ 396 h 497"/>
                <a:gd name="T74" fmla="*/ 685 w 766"/>
                <a:gd name="T75" fmla="*/ 384 h 497"/>
                <a:gd name="T76" fmla="*/ 696 w 766"/>
                <a:gd name="T77" fmla="*/ 373 h 497"/>
                <a:gd name="T78" fmla="*/ 706 w 766"/>
                <a:gd name="T79" fmla="*/ 360 h 497"/>
                <a:gd name="T80" fmla="*/ 715 w 766"/>
                <a:gd name="T81" fmla="*/ 350 h 497"/>
                <a:gd name="T82" fmla="*/ 725 w 766"/>
                <a:gd name="T83" fmla="*/ 340 h 497"/>
                <a:gd name="T84" fmla="*/ 735 w 766"/>
                <a:gd name="T85" fmla="*/ 330 h 497"/>
                <a:gd name="T86" fmla="*/ 744 w 766"/>
                <a:gd name="T87" fmla="*/ 319 h 497"/>
                <a:gd name="T88" fmla="*/ 752 w 766"/>
                <a:gd name="T89" fmla="*/ 308 h 497"/>
                <a:gd name="T90" fmla="*/ 757 w 766"/>
                <a:gd name="T91" fmla="*/ 299 h 497"/>
                <a:gd name="T92" fmla="*/ 762 w 766"/>
                <a:gd name="T93" fmla="*/ 289 h 497"/>
                <a:gd name="T94" fmla="*/ 764 w 766"/>
                <a:gd name="T95" fmla="*/ 280 h 497"/>
                <a:gd name="T96" fmla="*/ 765 w 766"/>
                <a:gd name="T97" fmla="*/ 270 h 497"/>
                <a:gd name="T98" fmla="*/ 766 w 766"/>
                <a:gd name="T99" fmla="*/ 260 h 49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66"/>
                <a:gd name="T151" fmla="*/ 0 h 497"/>
                <a:gd name="T152" fmla="*/ 766 w 766"/>
                <a:gd name="T153" fmla="*/ 497 h 49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66" h="497">
                  <a:moveTo>
                    <a:pt x="74" y="0"/>
                  </a:moveTo>
                  <a:lnTo>
                    <a:pt x="70" y="2"/>
                  </a:lnTo>
                  <a:lnTo>
                    <a:pt x="66" y="4"/>
                  </a:lnTo>
                  <a:lnTo>
                    <a:pt x="62" y="7"/>
                  </a:lnTo>
                  <a:lnTo>
                    <a:pt x="59" y="10"/>
                  </a:lnTo>
                  <a:lnTo>
                    <a:pt x="55" y="12"/>
                  </a:lnTo>
                  <a:lnTo>
                    <a:pt x="52" y="16"/>
                  </a:lnTo>
                  <a:lnTo>
                    <a:pt x="48" y="19"/>
                  </a:lnTo>
                  <a:lnTo>
                    <a:pt x="45" y="23"/>
                  </a:lnTo>
                  <a:lnTo>
                    <a:pt x="42" y="26"/>
                  </a:lnTo>
                  <a:lnTo>
                    <a:pt x="39" y="30"/>
                  </a:lnTo>
                  <a:lnTo>
                    <a:pt x="36" y="33"/>
                  </a:lnTo>
                  <a:lnTo>
                    <a:pt x="33" y="37"/>
                  </a:lnTo>
                  <a:lnTo>
                    <a:pt x="30" y="41"/>
                  </a:lnTo>
                  <a:lnTo>
                    <a:pt x="28" y="45"/>
                  </a:lnTo>
                  <a:lnTo>
                    <a:pt x="25" y="48"/>
                  </a:lnTo>
                  <a:lnTo>
                    <a:pt x="23" y="53"/>
                  </a:lnTo>
                  <a:lnTo>
                    <a:pt x="21" y="56"/>
                  </a:lnTo>
                  <a:lnTo>
                    <a:pt x="18" y="61"/>
                  </a:lnTo>
                  <a:lnTo>
                    <a:pt x="17" y="66"/>
                  </a:lnTo>
                  <a:lnTo>
                    <a:pt x="15" y="69"/>
                  </a:lnTo>
                  <a:lnTo>
                    <a:pt x="14" y="75"/>
                  </a:lnTo>
                  <a:lnTo>
                    <a:pt x="11" y="80"/>
                  </a:lnTo>
                  <a:lnTo>
                    <a:pt x="10" y="85"/>
                  </a:lnTo>
                  <a:lnTo>
                    <a:pt x="8" y="90"/>
                  </a:lnTo>
                  <a:lnTo>
                    <a:pt x="7" y="96"/>
                  </a:lnTo>
                  <a:lnTo>
                    <a:pt x="6" y="102"/>
                  </a:lnTo>
                  <a:lnTo>
                    <a:pt x="3" y="106"/>
                  </a:lnTo>
                  <a:lnTo>
                    <a:pt x="2" y="112"/>
                  </a:lnTo>
                  <a:lnTo>
                    <a:pt x="1" y="118"/>
                  </a:lnTo>
                  <a:lnTo>
                    <a:pt x="1" y="124"/>
                  </a:lnTo>
                  <a:lnTo>
                    <a:pt x="0" y="128"/>
                  </a:lnTo>
                  <a:lnTo>
                    <a:pt x="0" y="134"/>
                  </a:lnTo>
                  <a:lnTo>
                    <a:pt x="0" y="140"/>
                  </a:lnTo>
                  <a:lnTo>
                    <a:pt x="0" y="145"/>
                  </a:lnTo>
                  <a:lnTo>
                    <a:pt x="0" y="150"/>
                  </a:lnTo>
                  <a:lnTo>
                    <a:pt x="1" y="155"/>
                  </a:lnTo>
                  <a:lnTo>
                    <a:pt x="2" y="161"/>
                  </a:lnTo>
                  <a:lnTo>
                    <a:pt x="4" y="165"/>
                  </a:lnTo>
                  <a:lnTo>
                    <a:pt x="7" y="170"/>
                  </a:lnTo>
                  <a:lnTo>
                    <a:pt x="9" y="175"/>
                  </a:lnTo>
                  <a:lnTo>
                    <a:pt x="15" y="183"/>
                  </a:lnTo>
                  <a:lnTo>
                    <a:pt x="21" y="190"/>
                  </a:lnTo>
                  <a:lnTo>
                    <a:pt x="26" y="197"/>
                  </a:lnTo>
                  <a:lnTo>
                    <a:pt x="33" y="204"/>
                  </a:lnTo>
                  <a:lnTo>
                    <a:pt x="40" y="211"/>
                  </a:lnTo>
                  <a:lnTo>
                    <a:pt x="48" y="216"/>
                  </a:lnTo>
                  <a:lnTo>
                    <a:pt x="55" y="222"/>
                  </a:lnTo>
                  <a:lnTo>
                    <a:pt x="64" y="228"/>
                  </a:lnTo>
                  <a:lnTo>
                    <a:pt x="72" y="234"/>
                  </a:lnTo>
                  <a:lnTo>
                    <a:pt x="80" y="240"/>
                  </a:lnTo>
                  <a:lnTo>
                    <a:pt x="88" y="245"/>
                  </a:lnTo>
                  <a:lnTo>
                    <a:pt x="97" y="251"/>
                  </a:lnTo>
                  <a:lnTo>
                    <a:pt x="105" y="256"/>
                  </a:lnTo>
                  <a:lnTo>
                    <a:pt x="113" y="262"/>
                  </a:lnTo>
                  <a:lnTo>
                    <a:pt x="121" y="267"/>
                  </a:lnTo>
                  <a:lnTo>
                    <a:pt x="130" y="273"/>
                  </a:lnTo>
                  <a:lnTo>
                    <a:pt x="138" y="279"/>
                  </a:lnTo>
                  <a:lnTo>
                    <a:pt x="145" y="285"/>
                  </a:lnTo>
                  <a:lnTo>
                    <a:pt x="153" y="292"/>
                  </a:lnTo>
                  <a:lnTo>
                    <a:pt x="160" y="299"/>
                  </a:lnTo>
                  <a:lnTo>
                    <a:pt x="164" y="303"/>
                  </a:lnTo>
                  <a:lnTo>
                    <a:pt x="168" y="309"/>
                  </a:lnTo>
                  <a:lnTo>
                    <a:pt x="172" y="315"/>
                  </a:lnTo>
                  <a:lnTo>
                    <a:pt x="176" y="319"/>
                  </a:lnTo>
                  <a:lnTo>
                    <a:pt x="179" y="325"/>
                  </a:lnTo>
                  <a:lnTo>
                    <a:pt x="184" y="331"/>
                  </a:lnTo>
                  <a:lnTo>
                    <a:pt x="187" y="338"/>
                  </a:lnTo>
                  <a:lnTo>
                    <a:pt x="190" y="344"/>
                  </a:lnTo>
                  <a:lnTo>
                    <a:pt x="193" y="350"/>
                  </a:lnTo>
                  <a:lnTo>
                    <a:pt x="197" y="355"/>
                  </a:lnTo>
                  <a:lnTo>
                    <a:pt x="200" y="362"/>
                  </a:lnTo>
                  <a:lnTo>
                    <a:pt x="204" y="368"/>
                  </a:lnTo>
                  <a:lnTo>
                    <a:pt x="207" y="374"/>
                  </a:lnTo>
                  <a:lnTo>
                    <a:pt x="211" y="380"/>
                  </a:lnTo>
                  <a:lnTo>
                    <a:pt x="215" y="386"/>
                  </a:lnTo>
                  <a:lnTo>
                    <a:pt x="219" y="390"/>
                  </a:lnTo>
                  <a:lnTo>
                    <a:pt x="223" y="396"/>
                  </a:lnTo>
                  <a:lnTo>
                    <a:pt x="228" y="401"/>
                  </a:lnTo>
                  <a:lnTo>
                    <a:pt x="233" y="405"/>
                  </a:lnTo>
                  <a:lnTo>
                    <a:pt x="237" y="410"/>
                  </a:lnTo>
                  <a:lnTo>
                    <a:pt x="244" y="414"/>
                  </a:lnTo>
                  <a:lnTo>
                    <a:pt x="251" y="420"/>
                  </a:lnTo>
                  <a:lnTo>
                    <a:pt x="258" y="425"/>
                  </a:lnTo>
                  <a:lnTo>
                    <a:pt x="265" y="430"/>
                  </a:lnTo>
                  <a:lnTo>
                    <a:pt x="272" y="434"/>
                  </a:lnTo>
                  <a:lnTo>
                    <a:pt x="279" y="439"/>
                  </a:lnTo>
                  <a:lnTo>
                    <a:pt x="286" y="442"/>
                  </a:lnTo>
                  <a:lnTo>
                    <a:pt x="294" y="447"/>
                  </a:lnTo>
                  <a:lnTo>
                    <a:pt x="301" y="450"/>
                  </a:lnTo>
                  <a:lnTo>
                    <a:pt x="309" y="454"/>
                  </a:lnTo>
                  <a:lnTo>
                    <a:pt x="316" y="457"/>
                  </a:lnTo>
                  <a:lnTo>
                    <a:pt x="324" y="461"/>
                  </a:lnTo>
                  <a:lnTo>
                    <a:pt x="332" y="464"/>
                  </a:lnTo>
                  <a:lnTo>
                    <a:pt x="340" y="467"/>
                  </a:lnTo>
                  <a:lnTo>
                    <a:pt x="348" y="470"/>
                  </a:lnTo>
                  <a:lnTo>
                    <a:pt x="355" y="472"/>
                  </a:lnTo>
                  <a:lnTo>
                    <a:pt x="363" y="475"/>
                  </a:lnTo>
                  <a:lnTo>
                    <a:pt x="372" y="477"/>
                  </a:lnTo>
                  <a:lnTo>
                    <a:pt x="380" y="479"/>
                  </a:lnTo>
                  <a:lnTo>
                    <a:pt x="388" y="482"/>
                  </a:lnTo>
                  <a:lnTo>
                    <a:pt x="397" y="484"/>
                  </a:lnTo>
                  <a:lnTo>
                    <a:pt x="406" y="485"/>
                  </a:lnTo>
                  <a:lnTo>
                    <a:pt x="416" y="487"/>
                  </a:lnTo>
                  <a:lnTo>
                    <a:pt x="424" y="489"/>
                  </a:lnTo>
                  <a:lnTo>
                    <a:pt x="433" y="491"/>
                  </a:lnTo>
                  <a:lnTo>
                    <a:pt x="442" y="492"/>
                  </a:lnTo>
                  <a:lnTo>
                    <a:pt x="451" y="493"/>
                  </a:lnTo>
                  <a:lnTo>
                    <a:pt x="461" y="494"/>
                  </a:lnTo>
                  <a:lnTo>
                    <a:pt x="470" y="496"/>
                  </a:lnTo>
                  <a:lnTo>
                    <a:pt x="479" y="496"/>
                  </a:lnTo>
                  <a:lnTo>
                    <a:pt x="488" y="496"/>
                  </a:lnTo>
                  <a:lnTo>
                    <a:pt x="498" y="497"/>
                  </a:lnTo>
                  <a:lnTo>
                    <a:pt x="507" y="497"/>
                  </a:lnTo>
                  <a:lnTo>
                    <a:pt x="516" y="496"/>
                  </a:lnTo>
                  <a:lnTo>
                    <a:pt x="525" y="496"/>
                  </a:lnTo>
                  <a:lnTo>
                    <a:pt x="535" y="494"/>
                  </a:lnTo>
                  <a:lnTo>
                    <a:pt x="544" y="493"/>
                  </a:lnTo>
                  <a:lnTo>
                    <a:pt x="553" y="492"/>
                  </a:lnTo>
                  <a:lnTo>
                    <a:pt x="563" y="490"/>
                  </a:lnTo>
                  <a:lnTo>
                    <a:pt x="571" y="489"/>
                  </a:lnTo>
                  <a:lnTo>
                    <a:pt x="576" y="486"/>
                  </a:lnTo>
                  <a:lnTo>
                    <a:pt x="581" y="485"/>
                  </a:lnTo>
                  <a:lnTo>
                    <a:pt x="587" y="483"/>
                  </a:lnTo>
                  <a:lnTo>
                    <a:pt x="591" y="479"/>
                  </a:lnTo>
                  <a:lnTo>
                    <a:pt x="596" y="477"/>
                  </a:lnTo>
                  <a:lnTo>
                    <a:pt x="601" y="474"/>
                  </a:lnTo>
                  <a:lnTo>
                    <a:pt x="604" y="470"/>
                  </a:lnTo>
                  <a:lnTo>
                    <a:pt x="609" y="467"/>
                  </a:lnTo>
                  <a:lnTo>
                    <a:pt x="612" y="463"/>
                  </a:lnTo>
                  <a:lnTo>
                    <a:pt x="617" y="459"/>
                  </a:lnTo>
                  <a:lnTo>
                    <a:pt x="620" y="455"/>
                  </a:lnTo>
                  <a:lnTo>
                    <a:pt x="625" y="450"/>
                  </a:lnTo>
                  <a:lnTo>
                    <a:pt x="629" y="446"/>
                  </a:lnTo>
                  <a:lnTo>
                    <a:pt x="633" y="441"/>
                  </a:lnTo>
                  <a:lnTo>
                    <a:pt x="637" y="438"/>
                  </a:lnTo>
                  <a:lnTo>
                    <a:pt x="640" y="433"/>
                  </a:lnTo>
                  <a:lnTo>
                    <a:pt x="645" y="428"/>
                  </a:lnTo>
                  <a:lnTo>
                    <a:pt x="648" y="425"/>
                  </a:lnTo>
                  <a:lnTo>
                    <a:pt x="652" y="420"/>
                  </a:lnTo>
                  <a:lnTo>
                    <a:pt x="656" y="417"/>
                  </a:lnTo>
                  <a:lnTo>
                    <a:pt x="659" y="413"/>
                  </a:lnTo>
                  <a:lnTo>
                    <a:pt x="662" y="411"/>
                  </a:lnTo>
                  <a:lnTo>
                    <a:pt x="664" y="408"/>
                  </a:lnTo>
                  <a:lnTo>
                    <a:pt x="667" y="405"/>
                  </a:lnTo>
                  <a:lnTo>
                    <a:pt x="670" y="402"/>
                  </a:lnTo>
                  <a:lnTo>
                    <a:pt x="673" y="399"/>
                  </a:lnTo>
                  <a:lnTo>
                    <a:pt x="675" y="396"/>
                  </a:lnTo>
                  <a:lnTo>
                    <a:pt x="677" y="394"/>
                  </a:lnTo>
                  <a:lnTo>
                    <a:pt x="681" y="390"/>
                  </a:lnTo>
                  <a:lnTo>
                    <a:pt x="683" y="388"/>
                  </a:lnTo>
                  <a:lnTo>
                    <a:pt x="685" y="384"/>
                  </a:lnTo>
                  <a:lnTo>
                    <a:pt x="688" y="382"/>
                  </a:lnTo>
                  <a:lnTo>
                    <a:pt x="690" y="379"/>
                  </a:lnTo>
                  <a:lnTo>
                    <a:pt x="693" y="375"/>
                  </a:lnTo>
                  <a:lnTo>
                    <a:pt x="696" y="373"/>
                  </a:lnTo>
                  <a:lnTo>
                    <a:pt x="698" y="369"/>
                  </a:lnTo>
                  <a:lnTo>
                    <a:pt x="700" y="367"/>
                  </a:lnTo>
                  <a:lnTo>
                    <a:pt x="703" y="364"/>
                  </a:lnTo>
                  <a:lnTo>
                    <a:pt x="706" y="360"/>
                  </a:lnTo>
                  <a:lnTo>
                    <a:pt x="708" y="358"/>
                  </a:lnTo>
                  <a:lnTo>
                    <a:pt x="711" y="355"/>
                  </a:lnTo>
                  <a:lnTo>
                    <a:pt x="713" y="352"/>
                  </a:lnTo>
                  <a:lnTo>
                    <a:pt x="715" y="350"/>
                  </a:lnTo>
                  <a:lnTo>
                    <a:pt x="718" y="347"/>
                  </a:lnTo>
                  <a:lnTo>
                    <a:pt x="720" y="345"/>
                  </a:lnTo>
                  <a:lnTo>
                    <a:pt x="722" y="343"/>
                  </a:lnTo>
                  <a:lnTo>
                    <a:pt x="725" y="340"/>
                  </a:lnTo>
                  <a:lnTo>
                    <a:pt x="728" y="337"/>
                  </a:lnTo>
                  <a:lnTo>
                    <a:pt x="730" y="335"/>
                  </a:lnTo>
                  <a:lnTo>
                    <a:pt x="733" y="332"/>
                  </a:lnTo>
                  <a:lnTo>
                    <a:pt x="735" y="330"/>
                  </a:lnTo>
                  <a:lnTo>
                    <a:pt x="737" y="328"/>
                  </a:lnTo>
                  <a:lnTo>
                    <a:pt x="740" y="324"/>
                  </a:lnTo>
                  <a:lnTo>
                    <a:pt x="742" y="322"/>
                  </a:lnTo>
                  <a:lnTo>
                    <a:pt x="744" y="319"/>
                  </a:lnTo>
                  <a:lnTo>
                    <a:pt x="747" y="317"/>
                  </a:lnTo>
                  <a:lnTo>
                    <a:pt x="748" y="314"/>
                  </a:lnTo>
                  <a:lnTo>
                    <a:pt x="750" y="311"/>
                  </a:lnTo>
                  <a:lnTo>
                    <a:pt x="752" y="308"/>
                  </a:lnTo>
                  <a:lnTo>
                    <a:pt x="754" y="306"/>
                  </a:lnTo>
                  <a:lnTo>
                    <a:pt x="755" y="303"/>
                  </a:lnTo>
                  <a:lnTo>
                    <a:pt x="756" y="301"/>
                  </a:lnTo>
                  <a:lnTo>
                    <a:pt x="757" y="299"/>
                  </a:lnTo>
                  <a:lnTo>
                    <a:pt x="758" y="296"/>
                  </a:lnTo>
                  <a:lnTo>
                    <a:pt x="759" y="294"/>
                  </a:lnTo>
                  <a:lnTo>
                    <a:pt x="761" y="292"/>
                  </a:lnTo>
                  <a:lnTo>
                    <a:pt x="762" y="289"/>
                  </a:lnTo>
                  <a:lnTo>
                    <a:pt x="762" y="287"/>
                  </a:lnTo>
                  <a:lnTo>
                    <a:pt x="763" y="285"/>
                  </a:lnTo>
                  <a:lnTo>
                    <a:pt x="763" y="282"/>
                  </a:lnTo>
                  <a:lnTo>
                    <a:pt x="764" y="280"/>
                  </a:lnTo>
                  <a:lnTo>
                    <a:pt x="764" y="277"/>
                  </a:lnTo>
                  <a:lnTo>
                    <a:pt x="765" y="274"/>
                  </a:lnTo>
                  <a:lnTo>
                    <a:pt x="765" y="272"/>
                  </a:lnTo>
                  <a:lnTo>
                    <a:pt x="765" y="270"/>
                  </a:lnTo>
                  <a:lnTo>
                    <a:pt x="766" y="267"/>
                  </a:lnTo>
                  <a:lnTo>
                    <a:pt x="766" y="265"/>
                  </a:lnTo>
                  <a:lnTo>
                    <a:pt x="766" y="263"/>
                  </a:lnTo>
                  <a:lnTo>
                    <a:pt x="766" y="260"/>
                  </a:lnTo>
                  <a:lnTo>
                    <a:pt x="766" y="257"/>
                  </a:lnTo>
                </a:path>
              </a:pathLst>
            </a:custGeom>
            <a:no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58" name="Freeform 18" descr="20%"/>
            <p:cNvSpPr>
              <a:spLocks/>
            </p:cNvSpPr>
            <p:nvPr/>
          </p:nvSpPr>
          <p:spPr bwMode="auto">
            <a:xfrm>
              <a:off x="2381" y="2828"/>
              <a:ext cx="407" cy="231"/>
            </a:xfrm>
            <a:custGeom>
              <a:avLst/>
              <a:gdLst>
                <a:gd name="T0" fmla="*/ 596 w 765"/>
                <a:gd name="T1" fmla="*/ 5 h 515"/>
                <a:gd name="T2" fmla="*/ 543 w 765"/>
                <a:gd name="T3" fmla="*/ 9 h 515"/>
                <a:gd name="T4" fmla="*/ 489 w 765"/>
                <a:gd name="T5" fmla="*/ 14 h 515"/>
                <a:gd name="T6" fmla="*/ 437 w 765"/>
                <a:gd name="T7" fmla="*/ 19 h 515"/>
                <a:gd name="T8" fmla="*/ 389 w 765"/>
                <a:gd name="T9" fmla="*/ 24 h 515"/>
                <a:gd name="T10" fmla="*/ 339 w 765"/>
                <a:gd name="T11" fmla="*/ 30 h 515"/>
                <a:gd name="T12" fmla="*/ 291 w 765"/>
                <a:gd name="T13" fmla="*/ 40 h 515"/>
                <a:gd name="T14" fmla="*/ 247 w 765"/>
                <a:gd name="T15" fmla="*/ 50 h 515"/>
                <a:gd name="T16" fmla="*/ 205 w 765"/>
                <a:gd name="T17" fmla="*/ 63 h 515"/>
                <a:gd name="T18" fmla="*/ 164 w 765"/>
                <a:gd name="T19" fmla="*/ 81 h 515"/>
                <a:gd name="T20" fmla="*/ 129 w 765"/>
                <a:gd name="T21" fmla="*/ 102 h 515"/>
                <a:gd name="T22" fmla="*/ 97 w 765"/>
                <a:gd name="T23" fmla="*/ 129 h 515"/>
                <a:gd name="T24" fmla="*/ 68 w 765"/>
                <a:gd name="T25" fmla="*/ 158 h 515"/>
                <a:gd name="T26" fmla="*/ 46 w 765"/>
                <a:gd name="T27" fmla="*/ 189 h 515"/>
                <a:gd name="T28" fmla="*/ 27 w 765"/>
                <a:gd name="T29" fmla="*/ 223 h 515"/>
                <a:gd name="T30" fmla="*/ 13 w 765"/>
                <a:gd name="T31" fmla="*/ 257 h 515"/>
                <a:gd name="T32" fmla="*/ 5 w 765"/>
                <a:gd name="T33" fmla="*/ 283 h 515"/>
                <a:gd name="T34" fmla="*/ 1 w 765"/>
                <a:gd name="T35" fmla="*/ 308 h 515"/>
                <a:gd name="T36" fmla="*/ 4 w 765"/>
                <a:gd name="T37" fmla="*/ 333 h 515"/>
                <a:gd name="T38" fmla="*/ 29 w 765"/>
                <a:gd name="T39" fmla="*/ 356 h 515"/>
                <a:gd name="T40" fmla="*/ 61 w 765"/>
                <a:gd name="T41" fmla="*/ 372 h 515"/>
                <a:gd name="T42" fmla="*/ 95 w 765"/>
                <a:gd name="T43" fmla="*/ 388 h 515"/>
                <a:gd name="T44" fmla="*/ 118 w 765"/>
                <a:gd name="T45" fmla="*/ 406 h 515"/>
                <a:gd name="T46" fmla="*/ 134 w 765"/>
                <a:gd name="T47" fmla="*/ 424 h 515"/>
                <a:gd name="T48" fmla="*/ 150 w 765"/>
                <a:gd name="T49" fmla="*/ 444 h 515"/>
                <a:gd name="T50" fmla="*/ 162 w 765"/>
                <a:gd name="T51" fmla="*/ 462 h 515"/>
                <a:gd name="T52" fmla="*/ 167 w 765"/>
                <a:gd name="T53" fmla="*/ 482 h 515"/>
                <a:gd name="T54" fmla="*/ 174 w 765"/>
                <a:gd name="T55" fmla="*/ 499 h 515"/>
                <a:gd name="T56" fmla="*/ 194 w 765"/>
                <a:gd name="T57" fmla="*/ 510 h 515"/>
                <a:gd name="T58" fmla="*/ 230 w 765"/>
                <a:gd name="T59" fmla="*/ 515 h 515"/>
                <a:gd name="T60" fmla="*/ 266 w 765"/>
                <a:gd name="T61" fmla="*/ 512 h 515"/>
                <a:gd name="T62" fmla="*/ 302 w 765"/>
                <a:gd name="T63" fmla="*/ 504 h 515"/>
                <a:gd name="T64" fmla="*/ 345 w 765"/>
                <a:gd name="T65" fmla="*/ 487 h 515"/>
                <a:gd name="T66" fmla="*/ 385 w 765"/>
                <a:gd name="T67" fmla="*/ 465 h 515"/>
                <a:gd name="T68" fmla="*/ 426 w 765"/>
                <a:gd name="T69" fmla="*/ 440 h 515"/>
                <a:gd name="T70" fmla="*/ 473 w 765"/>
                <a:gd name="T71" fmla="*/ 411 h 515"/>
                <a:gd name="T72" fmla="*/ 521 w 765"/>
                <a:gd name="T73" fmla="*/ 380 h 515"/>
                <a:gd name="T74" fmla="*/ 568 w 765"/>
                <a:gd name="T75" fmla="*/ 348 h 515"/>
                <a:gd name="T76" fmla="*/ 604 w 765"/>
                <a:gd name="T77" fmla="*/ 325 h 515"/>
                <a:gd name="T78" fmla="*/ 638 w 765"/>
                <a:gd name="T79" fmla="*/ 303 h 515"/>
                <a:gd name="T80" fmla="*/ 670 w 765"/>
                <a:gd name="T81" fmla="*/ 279 h 515"/>
                <a:gd name="T82" fmla="*/ 697 w 765"/>
                <a:gd name="T83" fmla="*/ 256 h 515"/>
                <a:gd name="T84" fmla="*/ 720 w 765"/>
                <a:gd name="T85" fmla="*/ 233 h 515"/>
                <a:gd name="T86" fmla="*/ 738 w 765"/>
                <a:gd name="T87" fmla="*/ 206 h 515"/>
                <a:gd name="T88" fmla="*/ 752 w 765"/>
                <a:gd name="T89" fmla="*/ 174 h 515"/>
                <a:gd name="T90" fmla="*/ 763 w 765"/>
                <a:gd name="T91" fmla="*/ 137 h 515"/>
                <a:gd name="T92" fmla="*/ 764 w 765"/>
                <a:gd name="T93" fmla="*/ 99 h 515"/>
                <a:gd name="T94" fmla="*/ 753 w 765"/>
                <a:gd name="T95" fmla="*/ 64 h 515"/>
                <a:gd name="T96" fmla="*/ 730 w 765"/>
                <a:gd name="T97" fmla="*/ 38 h 515"/>
                <a:gd name="T98" fmla="*/ 700 w 765"/>
                <a:gd name="T99" fmla="*/ 17 h 515"/>
                <a:gd name="T100" fmla="*/ 672 w 765"/>
                <a:gd name="T101" fmla="*/ 1 h 515"/>
                <a:gd name="T102" fmla="*/ 662 w 765"/>
                <a:gd name="T103" fmla="*/ 0 h 515"/>
                <a:gd name="T104" fmla="*/ 651 w 765"/>
                <a:gd name="T105" fmla="*/ 1 h 515"/>
                <a:gd name="T106" fmla="*/ 641 w 765"/>
                <a:gd name="T107" fmla="*/ 2 h 51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65"/>
                <a:gd name="T163" fmla="*/ 0 h 515"/>
                <a:gd name="T164" fmla="*/ 765 w 765"/>
                <a:gd name="T165" fmla="*/ 515 h 51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65" h="515">
                  <a:moveTo>
                    <a:pt x="641" y="2"/>
                  </a:moveTo>
                  <a:lnTo>
                    <a:pt x="632" y="4"/>
                  </a:lnTo>
                  <a:lnTo>
                    <a:pt x="623" y="4"/>
                  </a:lnTo>
                  <a:lnTo>
                    <a:pt x="614" y="4"/>
                  </a:lnTo>
                  <a:lnTo>
                    <a:pt x="605" y="5"/>
                  </a:lnTo>
                  <a:lnTo>
                    <a:pt x="596" y="5"/>
                  </a:lnTo>
                  <a:lnTo>
                    <a:pt x="587" y="6"/>
                  </a:lnTo>
                  <a:lnTo>
                    <a:pt x="579" y="6"/>
                  </a:lnTo>
                  <a:lnTo>
                    <a:pt x="569" y="7"/>
                  </a:lnTo>
                  <a:lnTo>
                    <a:pt x="560" y="8"/>
                  </a:lnTo>
                  <a:lnTo>
                    <a:pt x="552" y="8"/>
                  </a:lnTo>
                  <a:lnTo>
                    <a:pt x="543" y="9"/>
                  </a:lnTo>
                  <a:lnTo>
                    <a:pt x="533" y="9"/>
                  </a:lnTo>
                  <a:lnTo>
                    <a:pt x="524" y="11"/>
                  </a:lnTo>
                  <a:lnTo>
                    <a:pt x="516" y="12"/>
                  </a:lnTo>
                  <a:lnTo>
                    <a:pt x="507" y="12"/>
                  </a:lnTo>
                  <a:lnTo>
                    <a:pt x="497" y="13"/>
                  </a:lnTo>
                  <a:lnTo>
                    <a:pt x="489" y="14"/>
                  </a:lnTo>
                  <a:lnTo>
                    <a:pt x="480" y="15"/>
                  </a:lnTo>
                  <a:lnTo>
                    <a:pt x="471" y="15"/>
                  </a:lnTo>
                  <a:lnTo>
                    <a:pt x="463" y="16"/>
                  </a:lnTo>
                  <a:lnTo>
                    <a:pt x="455" y="17"/>
                  </a:lnTo>
                  <a:lnTo>
                    <a:pt x="447" y="17"/>
                  </a:lnTo>
                  <a:lnTo>
                    <a:pt x="437" y="19"/>
                  </a:lnTo>
                  <a:lnTo>
                    <a:pt x="429" y="20"/>
                  </a:lnTo>
                  <a:lnTo>
                    <a:pt x="421" y="21"/>
                  </a:lnTo>
                  <a:lnTo>
                    <a:pt x="413" y="21"/>
                  </a:lnTo>
                  <a:lnTo>
                    <a:pt x="405" y="22"/>
                  </a:lnTo>
                  <a:lnTo>
                    <a:pt x="397" y="23"/>
                  </a:lnTo>
                  <a:lnTo>
                    <a:pt x="389" y="24"/>
                  </a:lnTo>
                  <a:lnTo>
                    <a:pt x="379" y="24"/>
                  </a:lnTo>
                  <a:lnTo>
                    <a:pt x="371" y="26"/>
                  </a:lnTo>
                  <a:lnTo>
                    <a:pt x="363" y="27"/>
                  </a:lnTo>
                  <a:lnTo>
                    <a:pt x="355" y="28"/>
                  </a:lnTo>
                  <a:lnTo>
                    <a:pt x="347" y="29"/>
                  </a:lnTo>
                  <a:lnTo>
                    <a:pt x="339" y="30"/>
                  </a:lnTo>
                  <a:lnTo>
                    <a:pt x="331" y="33"/>
                  </a:lnTo>
                  <a:lnTo>
                    <a:pt x="323" y="34"/>
                  </a:lnTo>
                  <a:lnTo>
                    <a:pt x="315" y="35"/>
                  </a:lnTo>
                  <a:lnTo>
                    <a:pt x="306" y="37"/>
                  </a:lnTo>
                  <a:lnTo>
                    <a:pt x="299" y="38"/>
                  </a:lnTo>
                  <a:lnTo>
                    <a:pt x="291" y="40"/>
                  </a:lnTo>
                  <a:lnTo>
                    <a:pt x="284" y="41"/>
                  </a:lnTo>
                  <a:lnTo>
                    <a:pt x="277" y="43"/>
                  </a:lnTo>
                  <a:lnTo>
                    <a:pt x="269" y="44"/>
                  </a:lnTo>
                  <a:lnTo>
                    <a:pt x="262" y="46"/>
                  </a:lnTo>
                  <a:lnTo>
                    <a:pt x="255" y="48"/>
                  </a:lnTo>
                  <a:lnTo>
                    <a:pt x="247" y="50"/>
                  </a:lnTo>
                  <a:lnTo>
                    <a:pt x="240" y="51"/>
                  </a:lnTo>
                  <a:lnTo>
                    <a:pt x="233" y="53"/>
                  </a:lnTo>
                  <a:lnTo>
                    <a:pt x="225" y="56"/>
                  </a:lnTo>
                  <a:lnTo>
                    <a:pt x="218" y="58"/>
                  </a:lnTo>
                  <a:lnTo>
                    <a:pt x="211" y="60"/>
                  </a:lnTo>
                  <a:lnTo>
                    <a:pt x="205" y="63"/>
                  </a:lnTo>
                  <a:lnTo>
                    <a:pt x="198" y="65"/>
                  </a:lnTo>
                  <a:lnTo>
                    <a:pt x="191" y="68"/>
                  </a:lnTo>
                  <a:lnTo>
                    <a:pt x="184" y="71"/>
                  </a:lnTo>
                  <a:lnTo>
                    <a:pt x="177" y="74"/>
                  </a:lnTo>
                  <a:lnTo>
                    <a:pt x="171" y="78"/>
                  </a:lnTo>
                  <a:lnTo>
                    <a:pt x="164" y="81"/>
                  </a:lnTo>
                  <a:lnTo>
                    <a:pt x="158" y="84"/>
                  </a:lnTo>
                  <a:lnTo>
                    <a:pt x="152" y="87"/>
                  </a:lnTo>
                  <a:lnTo>
                    <a:pt x="147" y="92"/>
                  </a:lnTo>
                  <a:lnTo>
                    <a:pt x="141" y="95"/>
                  </a:lnTo>
                  <a:lnTo>
                    <a:pt x="135" y="99"/>
                  </a:lnTo>
                  <a:lnTo>
                    <a:pt x="129" y="102"/>
                  </a:lnTo>
                  <a:lnTo>
                    <a:pt x="123" y="107"/>
                  </a:lnTo>
                  <a:lnTo>
                    <a:pt x="118" y="111"/>
                  </a:lnTo>
                  <a:lnTo>
                    <a:pt x="112" y="115"/>
                  </a:lnTo>
                  <a:lnTo>
                    <a:pt x="107" y="119"/>
                  </a:lnTo>
                  <a:lnTo>
                    <a:pt x="101" y="124"/>
                  </a:lnTo>
                  <a:lnTo>
                    <a:pt x="97" y="129"/>
                  </a:lnTo>
                  <a:lnTo>
                    <a:pt x="91" y="133"/>
                  </a:lnTo>
                  <a:lnTo>
                    <a:pt x="86" y="138"/>
                  </a:lnTo>
                  <a:lnTo>
                    <a:pt x="82" y="143"/>
                  </a:lnTo>
                  <a:lnTo>
                    <a:pt x="77" y="148"/>
                  </a:lnTo>
                  <a:lnTo>
                    <a:pt x="73" y="153"/>
                  </a:lnTo>
                  <a:lnTo>
                    <a:pt x="68" y="158"/>
                  </a:lnTo>
                  <a:lnTo>
                    <a:pt x="64" y="162"/>
                  </a:lnTo>
                  <a:lnTo>
                    <a:pt x="60" y="168"/>
                  </a:lnTo>
                  <a:lnTo>
                    <a:pt x="56" y="173"/>
                  </a:lnTo>
                  <a:lnTo>
                    <a:pt x="53" y="177"/>
                  </a:lnTo>
                  <a:lnTo>
                    <a:pt x="49" y="183"/>
                  </a:lnTo>
                  <a:lnTo>
                    <a:pt x="46" y="189"/>
                  </a:lnTo>
                  <a:lnTo>
                    <a:pt x="42" y="194"/>
                  </a:lnTo>
                  <a:lnTo>
                    <a:pt x="39" y="199"/>
                  </a:lnTo>
                  <a:lnTo>
                    <a:pt x="37" y="205"/>
                  </a:lnTo>
                  <a:lnTo>
                    <a:pt x="33" y="211"/>
                  </a:lnTo>
                  <a:lnTo>
                    <a:pt x="31" y="217"/>
                  </a:lnTo>
                  <a:lnTo>
                    <a:pt x="27" y="223"/>
                  </a:lnTo>
                  <a:lnTo>
                    <a:pt x="25" y="228"/>
                  </a:lnTo>
                  <a:lnTo>
                    <a:pt x="23" y="234"/>
                  </a:lnTo>
                  <a:lnTo>
                    <a:pt x="20" y="240"/>
                  </a:lnTo>
                  <a:lnTo>
                    <a:pt x="18" y="246"/>
                  </a:lnTo>
                  <a:lnTo>
                    <a:pt x="16" y="252"/>
                  </a:lnTo>
                  <a:lnTo>
                    <a:pt x="13" y="257"/>
                  </a:lnTo>
                  <a:lnTo>
                    <a:pt x="12" y="262"/>
                  </a:lnTo>
                  <a:lnTo>
                    <a:pt x="10" y="265"/>
                  </a:lnTo>
                  <a:lnTo>
                    <a:pt x="9" y="270"/>
                  </a:lnTo>
                  <a:lnTo>
                    <a:pt x="8" y="274"/>
                  </a:lnTo>
                  <a:lnTo>
                    <a:pt x="7" y="278"/>
                  </a:lnTo>
                  <a:lnTo>
                    <a:pt x="5" y="283"/>
                  </a:lnTo>
                  <a:lnTo>
                    <a:pt x="4" y="287"/>
                  </a:lnTo>
                  <a:lnTo>
                    <a:pt x="3" y="291"/>
                  </a:lnTo>
                  <a:lnTo>
                    <a:pt x="2" y="296"/>
                  </a:lnTo>
                  <a:lnTo>
                    <a:pt x="1" y="300"/>
                  </a:lnTo>
                  <a:lnTo>
                    <a:pt x="1" y="305"/>
                  </a:lnTo>
                  <a:lnTo>
                    <a:pt x="1" y="308"/>
                  </a:lnTo>
                  <a:lnTo>
                    <a:pt x="0" y="313"/>
                  </a:lnTo>
                  <a:lnTo>
                    <a:pt x="1" y="318"/>
                  </a:lnTo>
                  <a:lnTo>
                    <a:pt x="1" y="321"/>
                  </a:lnTo>
                  <a:lnTo>
                    <a:pt x="2" y="325"/>
                  </a:lnTo>
                  <a:lnTo>
                    <a:pt x="3" y="329"/>
                  </a:lnTo>
                  <a:lnTo>
                    <a:pt x="4" y="333"/>
                  </a:lnTo>
                  <a:lnTo>
                    <a:pt x="7" y="336"/>
                  </a:lnTo>
                  <a:lnTo>
                    <a:pt x="10" y="341"/>
                  </a:lnTo>
                  <a:lnTo>
                    <a:pt x="15" y="345"/>
                  </a:lnTo>
                  <a:lnTo>
                    <a:pt x="18" y="349"/>
                  </a:lnTo>
                  <a:lnTo>
                    <a:pt x="23" y="352"/>
                  </a:lnTo>
                  <a:lnTo>
                    <a:pt x="29" y="356"/>
                  </a:lnTo>
                  <a:lnTo>
                    <a:pt x="33" y="359"/>
                  </a:lnTo>
                  <a:lnTo>
                    <a:pt x="39" y="362"/>
                  </a:lnTo>
                  <a:lnTo>
                    <a:pt x="44" y="365"/>
                  </a:lnTo>
                  <a:lnTo>
                    <a:pt x="49" y="367"/>
                  </a:lnTo>
                  <a:lnTo>
                    <a:pt x="55" y="370"/>
                  </a:lnTo>
                  <a:lnTo>
                    <a:pt x="61" y="372"/>
                  </a:lnTo>
                  <a:lnTo>
                    <a:pt x="67" y="374"/>
                  </a:lnTo>
                  <a:lnTo>
                    <a:pt x="73" y="377"/>
                  </a:lnTo>
                  <a:lnTo>
                    <a:pt x="78" y="380"/>
                  </a:lnTo>
                  <a:lnTo>
                    <a:pt x="84" y="382"/>
                  </a:lnTo>
                  <a:lnTo>
                    <a:pt x="90" y="385"/>
                  </a:lnTo>
                  <a:lnTo>
                    <a:pt x="95" y="388"/>
                  </a:lnTo>
                  <a:lnTo>
                    <a:pt x="100" y="392"/>
                  </a:lnTo>
                  <a:lnTo>
                    <a:pt x="105" y="395"/>
                  </a:lnTo>
                  <a:lnTo>
                    <a:pt x="108" y="398"/>
                  </a:lnTo>
                  <a:lnTo>
                    <a:pt x="111" y="400"/>
                  </a:lnTo>
                  <a:lnTo>
                    <a:pt x="114" y="403"/>
                  </a:lnTo>
                  <a:lnTo>
                    <a:pt x="118" y="406"/>
                  </a:lnTo>
                  <a:lnTo>
                    <a:pt x="120" y="409"/>
                  </a:lnTo>
                  <a:lnTo>
                    <a:pt x="123" y="411"/>
                  </a:lnTo>
                  <a:lnTo>
                    <a:pt x="126" y="415"/>
                  </a:lnTo>
                  <a:lnTo>
                    <a:pt x="129" y="417"/>
                  </a:lnTo>
                  <a:lnTo>
                    <a:pt x="132" y="421"/>
                  </a:lnTo>
                  <a:lnTo>
                    <a:pt x="134" y="424"/>
                  </a:lnTo>
                  <a:lnTo>
                    <a:pt x="137" y="428"/>
                  </a:lnTo>
                  <a:lnTo>
                    <a:pt x="140" y="430"/>
                  </a:lnTo>
                  <a:lnTo>
                    <a:pt x="142" y="433"/>
                  </a:lnTo>
                  <a:lnTo>
                    <a:pt x="145" y="437"/>
                  </a:lnTo>
                  <a:lnTo>
                    <a:pt x="148" y="440"/>
                  </a:lnTo>
                  <a:lnTo>
                    <a:pt x="150" y="444"/>
                  </a:lnTo>
                  <a:lnTo>
                    <a:pt x="152" y="447"/>
                  </a:lnTo>
                  <a:lnTo>
                    <a:pt x="155" y="451"/>
                  </a:lnTo>
                  <a:lnTo>
                    <a:pt x="157" y="454"/>
                  </a:lnTo>
                  <a:lnTo>
                    <a:pt x="159" y="457"/>
                  </a:lnTo>
                  <a:lnTo>
                    <a:pt x="161" y="459"/>
                  </a:lnTo>
                  <a:lnTo>
                    <a:pt x="162" y="462"/>
                  </a:lnTo>
                  <a:lnTo>
                    <a:pt x="163" y="466"/>
                  </a:lnTo>
                  <a:lnTo>
                    <a:pt x="164" y="468"/>
                  </a:lnTo>
                  <a:lnTo>
                    <a:pt x="165" y="472"/>
                  </a:lnTo>
                  <a:lnTo>
                    <a:pt x="165" y="475"/>
                  </a:lnTo>
                  <a:lnTo>
                    <a:pt x="166" y="479"/>
                  </a:lnTo>
                  <a:lnTo>
                    <a:pt x="167" y="482"/>
                  </a:lnTo>
                  <a:lnTo>
                    <a:pt x="169" y="484"/>
                  </a:lnTo>
                  <a:lnTo>
                    <a:pt x="169" y="488"/>
                  </a:lnTo>
                  <a:lnTo>
                    <a:pt x="170" y="491"/>
                  </a:lnTo>
                  <a:lnTo>
                    <a:pt x="171" y="494"/>
                  </a:lnTo>
                  <a:lnTo>
                    <a:pt x="173" y="497"/>
                  </a:lnTo>
                  <a:lnTo>
                    <a:pt x="174" y="499"/>
                  </a:lnTo>
                  <a:lnTo>
                    <a:pt x="177" y="502"/>
                  </a:lnTo>
                  <a:lnTo>
                    <a:pt x="178" y="503"/>
                  </a:lnTo>
                  <a:lnTo>
                    <a:pt x="180" y="505"/>
                  </a:lnTo>
                  <a:lnTo>
                    <a:pt x="184" y="506"/>
                  </a:lnTo>
                  <a:lnTo>
                    <a:pt x="188" y="508"/>
                  </a:lnTo>
                  <a:lnTo>
                    <a:pt x="194" y="510"/>
                  </a:lnTo>
                  <a:lnTo>
                    <a:pt x="200" y="511"/>
                  </a:lnTo>
                  <a:lnTo>
                    <a:pt x="206" y="512"/>
                  </a:lnTo>
                  <a:lnTo>
                    <a:pt x="211" y="513"/>
                  </a:lnTo>
                  <a:lnTo>
                    <a:pt x="217" y="515"/>
                  </a:lnTo>
                  <a:lnTo>
                    <a:pt x="223" y="515"/>
                  </a:lnTo>
                  <a:lnTo>
                    <a:pt x="230" y="515"/>
                  </a:lnTo>
                  <a:lnTo>
                    <a:pt x="236" y="515"/>
                  </a:lnTo>
                  <a:lnTo>
                    <a:pt x="242" y="515"/>
                  </a:lnTo>
                  <a:lnTo>
                    <a:pt x="247" y="515"/>
                  </a:lnTo>
                  <a:lnTo>
                    <a:pt x="253" y="513"/>
                  </a:lnTo>
                  <a:lnTo>
                    <a:pt x="259" y="513"/>
                  </a:lnTo>
                  <a:lnTo>
                    <a:pt x="266" y="512"/>
                  </a:lnTo>
                  <a:lnTo>
                    <a:pt x="272" y="511"/>
                  </a:lnTo>
                  <a:lnTo>
                    <a:pt x="277" y="510"/>
                  </a:lnTo>
                  <a:lnTo>
                    <a:pt x="283" y="509"/>
                  </a:lnTo>
                  <a:lnTo>
                    <a:pt x="289" y="508"/>
                  </a:lnTo>
                  <a:lnTo>
                    <a:pt x="295" y="506"/>
                  </a:lnTo>
                  <a:lnTo>
                    <a:pt x="302" y="504"/>
                  </a:lnTo>
                  <a:lnTo>
                    <a:pt x="309" y="502"/>
                  </a:lnTo>
                  <a:lnTo>
                    <a:pt x="317" y="499"/>
                  </a:lnTo>
                  <a:lnTo>
                    <a:pt x="324" y="496"/>
                  </a:lnTo>
                  <a:lnTo>
                    <a:pt x="331" y="494"/>
                  </a:lnTo>
                  <a:lnTo>
                    <a:pt x="338" y="490"/>
                  </a:lnTo>
                  <a:lnTo>
                    <a:pt x="345" y="487"/>
                  </a:lnTo>
                  <a:lnTo>
                    <a:pt x="352" y="483"/>
                  </a:lnTo>
                  <a:lnTo>
                    <a:pt x="359" y="480"/>
                  </a:lnTo>
                  <a:lnTo>
                    <a:pt x="365" y="476"/>
                  </a:lnTo>
                  <a:lnTo>
                    <a:pt x="371" y="473"/>
                  </a:lnTo>
                  <a:lnTo>
                    <a:pt x="378" y="468"/>
                  </a:lnTo>
                  <a:lnTo>
                    <a:pt x="385" y="465"/>
                  </a:lnTo>
                  <a:lnTo>
                    <a:pt x="392" y="460"/>
                  </a:lnTo>
                  <a:lnTo>
                    <a:pt x="399" y="457"/>
                  </a:lnTo>
                  <a:lnTo>
                    <a:pt x="405" y="453"/>
                  </a:lnTo>
                  <a:lnTo>
                    <a:pt x="412" y="448"/>
                  </a:lnTo>
                  <a:lnTo>
                    <a:pt x="419" y="445"/>
                  </a:lnTo>
                  <a:lnTo>
                    <a:pt x="426" y="440"/>
                  </a:lnTo>
                  <a:lnTo>
                    <a:pt x="434" y="436"/>
                  </a:lnTo>
                  <a:lnTo>
                    <a:pt x="442" y="431"/>
                  </a:lnTo>
                  <a:lnTo>
                    <a:pt x="450" y="426"/>
                  </a:lnTo>
                  <a:lnTo>
                    <a:pt x="457" y="421"/>
                  </a:lnTo>
                  <a:lnTo>
                    <a:pt x="465" y="416"/>
                  </a:lnTo>
                  <a:lnTo>
                    <a:pt x="473" y="411"/>
                  </a:lnTo>
                  <a:lnTo>
                    <a:pt x="481" y="406"/>
                  </a:lnTo>
                  <a:lnTo>
                    <a:pt x="489" y="401"/>
                  </a:lnTo>
                  <a:lnTo>
                    <a:pt x="497" y="395"/>
                  </a:lnTo>
                  <a:lnTo>
                    <a:pt x="506" y="391"/>
                  </a:lnTo>
                  <a:lnTo>
                    <a:pt x="513" y="385"/>
                  </a:lnTo>
                  <a:lnTo>
                    <a:pt x="521" y="380"/>
                  </a:lnTo>
                  <a:lnTo>
                    <a:pt x="529" y="374"/>
                  </a:lnTo>
                  <a:lnTo>
                    <a:pt x="537" y="369"/>
                  </a:lnTo>
                  <a:lnTo>
                    <a:pt x="544" y="364"/>
                  </a:lnTo>
                  <a:lnTo>
                    <a:pt x="552" y="358"/>
                  </a:lnTo>
                  <a:lnTo>
                    <a:pt x="560" y="353"/>
                  </a:lnTo>
                  <a:lnTo>
                    <a:pt x="568" y="348"/>
                  </a:lnTo>
                  <a:lnTo>
                    <a:pt x="575" y="343"/>
                  </a:lnTo>
                  <a:lnTo>
                    <a:pt x="581" y="338"/>
                  </a:lnTo>
                  <a:lnTo>
                    <a:pt x="587" y="335"/>
                  </a:lnTo>
                  <a:lnTo>
                    <a:pt x="592" y="331"/>
                  </a:lnTo>
                  <a:lnTo>
                    <a:pt x="598" y="328"/>
                  </a:lnTo>
                  <a:lnTo>
                    <a:pt x="604" y="325"/>
                  </a:lnTo>
                  <a:lnTo>
                    <a:pt x="610" y="321"/>
                  </a:lnTo>
                  <a:lnTo>
                    <a:pt x="616" y="318"/>
                  </a:lnTo>
                  <a:lnTo>
                    <a:pt x="620" y="314"/>
                  </a:lnTo>
                  <a:lnTo>
                    <a:pt x="626" y="311"/>
                  </a:lnTo>
                  <a:lnTo>
                    <a:pt x="632" y="306"/>
                  </a:lnTo>
                  <a:lnTo>
                    <a:pt x="638" y="303"/>
                  </a:lnTo>
                  <a:lnTo>
                    <a:pt x="643" y="299"/>
                  </a:lnTo>
                  <a:lnTo>
                    <a:pt x="649" y="296"/>
                  </a:lnTo>
                  <a:lnTo>
                    <a:pt x="654" y="291"/>
                  </a:lnTo>
                  <a:lnTo>
                    <a:pt x="660" y="287"/>
                  </a:lnTo>
                  <a:lnTo>
                    <a:pt x="664" y="284"/>
                  </a:lnTo>
                  <a:lnTo>
                    <a:pt x="670" y="279"/>
                  </a:lnTo>
                  <a:lnTo>
                    <a:pt x="675" y="275"/>
                  </a:lnTo>
                  <a:lnTo>
                    <a:pt x="680" y="271"/>
                  </a:lnTo>
                  <a:lnTo>
                    <a:pt x="684" y="267"/>
                  </a:lnTo>
                  <a:lnTo>
                    <a:pt x="689" y="263"/>
                  </a:lnTo>
                  <a:lnTo>
                    <a:pt x="692" y="260"/>
                  </a:lnTo>
                  <a:lnTo>
                    <a:pt x="697" y="256"/>
                  </a:lnTo>
                  <a:lnTo>
                    <a:pt x="700" y="253"/>
                  </a:lnTo>
                  <a:lnTo>
                    <a:pt x="705" y="248"/>
                  </a:lnTo>
                  <a:lnTo>
                    <a:pt x="708" y="245"/>
                  </a:lnTo>
                  <a:lnTo>
                    <a:pt x="712" y="241"/>
                  </a:lnTo>
                  <a:lnTo>
                    <a:pt x="716" y="236"/>
                  </a:lnTo>
                  <a:lnTo>
                    <a:pt x="720" y="233"/>
                  </a:lnTo>
                  <a:lnTo>
                    <a:pt x="723" y="228"/>
                  </a:lnTo>
                  <a:lnTo>
                    <a:pt x="727" y="225"/>
                  </a:lnTo>
                  <a:lnTo>
                    <a:pt x="730" y="220"/>
                  </a:lnTo>
                  <a:lnTo>
                    <a:pt x="733" y="216"/>
                  </a:lnTo>
                  <a:lnTo>
                    <a:pt x="736" y="211"/>
                  </a:lnTo>
                  <a:lnTo>
                    <a:pt x="738" y="206"/>
                  </a:lnTo>
                  <a:lnTo>
                    <a:pt x="741" y="202"/>
                  </a:lnTo>
                  <a:lnTo>
                    <a:pt x="743" y="197"/>
                  </a:lnTo>
                  <a:lnTo>
                    <a:pt x="745" y="192"/>
                  </a:lnTo>
                  <a:lnTo>
                    <a:pt x="748" y="187"/>
                  </a:lnTo>
                  <a:lnTo>
                    <a:pt x="750" y="181"/>
                  </a:lnTo>
                  <a:lnTo>
                    <a:pt x="752" y="174"/>
                  </a:lnTo>
                  <a:lnTo>
                    <a:pt x="755" y="168"/>
                  </a:lnTo>
                  <a:lnTo>
                    <a:pt x="756" y="162"/>
                  </a:lnTo>
                  <a:lnTo>
                    <a:pt x="758" y="155"/>
                  </a:lnTo>
                  <a:lnTo>
                    <a:pt x="759" y="150"/>
                  </a:lnTo>
                  <a:lnTo>
                    <a:pt x="761" y="143"/>
                  </a:lnTo>
                  <a:lnTo>
                    <a:pt x="763" y="137"/>
                  </a:lnTo>
                  <a:lnTo>
                    <a:pt x="764" y="130"/>
                  </a:lnTo>
                  <a:lnTo>
                    <a:pt x="764" y="124"/>
                  </a:lnTo>
                  <a:lnTo>
                    <a:pt x="765" y="117"/>
                  </a:lnTo>
                  <a:lnTo>
                    <a:pt x="765" y="111"/>
                  </a:lnTo>
                  <a:lnTo>
                    <a:pt x="765" y="104"/>
                  </a:lnTo>
                  <a:lnTo>
                    <a:pt x="764" y="99"/>
                  </a:lnTo>
                  <a:lnTo>
                    <a:pt x="764" y="93"/>
                  </a:lnTo>
                  <a:lnTo>
                    <a:pt x="763" y="86"/>
                  </a:lnTo>
                  <a:lnTo>
                    <a:pt x="760" y="80"/>
                  </a:lnTo>
                  <a:lnTo>
                    <a:pt x="759" y="74"/>
                  </a:lnTo>
                  <a:lnTo>
                    <a:pt x="757" y="70"/>
                  </a:lnTo>
                  <a:lnTo>
                    <a:pt x="753" y="64"/>
                  </a:lnTo>
                  <a:lnTo>
                    <a:pt x="750" y="59"/>
                  </a:lnTo>
                  <a:lnTo>
                    <a:pt x="748" y="55"/>
                  </a:lnTo>
                  <a:lnTo>
                    <a:pt x="743" y="50"/>
                  </a:lnTo>
                  <a:lnTo>
                    <a:pt x="739" y="46"/>
                  </a:lnTo>
                  <a:lnTo>
                    <a:pt x="735" y="42"/>
                  </a:lnTo>
                  <a:lnTo>
                    <a:pt x="730" y="38"/>
                  </a:lnTo>
                  <a:lnTo>
                    <a:pt x="726" y="35"/>
                  </a:lnTo>
                  <a:lnTo>
                    <a:pt x="721" y="31"/>
                  </a:lnTo>
                  <a:lnTo>
                    <a:pt x="715" y="28"/>
                  </a:lnTo>
                  <a:lnTo>
                    <a:pt x="711" y="24"/>
                  </a:lnTo>
                  <a:lnTo>
                    <a:pt x="705" y="21"/>
                  </a:lnTo>
                  <a:lnTo>
                    <a:pt x="700" y="17"/>
                  </a:lnTo>
                  <a:lnTo>
                    <a:pt x="694" y="15"/>
                  </a:lnTo>
                  <a:lnTo>
                    <a:pt x="689" y="12"/>
                  </a:lnTo>
                  <a:lnTo>
                    <a:pt x="684" y="8"/>
                  </a:lnTo>
                  <a:lnTo>
                    <a:pt x="678" y="6"/>
                  </a:lnTo>
                  <a:lnTo>
                    <a:pt x="673" y="2"/>
                  </a:lnTo>
                  <a:lnTo>
                    <a:pt x="672" y="1"/>
                  </a:lnTo>
                  <a:lnTo>
                    <a:pt x="670" y="1"/>
                  </a:lnTo>
                  <a:lnTo>
                    <a:pt x="669" y="0"/>
                  </a:lnTo>
                  <a:lnTo>
                    <a:pt x="668" y="0"/>
                  </a:lnTo>
                  <a:lnTo>
                    <a:pt x="665" y="0"/>
                  </a:lnTo>
                  <a:lnTo>
                    <a:pt x="664" y="0"/>
                  </a:lnTo>
                  <a:lnTo>
                    <a:pt x="662" y="0"/>
                  </a:lnTo>
                  <a:lnTo>
                    <a:pt x="661" y="0"/>
                  </a:lnTo>
                  <a:lnTo>
                    <a:pt x="658" y="0"/>
                  </a:lnTo>
                  <a:lnTo>
                    <a:pt x="657" y="0"/>
                  </a:lnTo>
                  <a:lnTo>
                    <a:pt x="655" y="0"/>
                  </a:lnTo>
                  <a:lnTo>
                    <a:pt x="654" y="1"/>
                  </a:lnTo>
                  <a:lnTo>
                    <a:pt x="651" y="1"/>
                  </a:lnTo>
                  <a:lnTo>
                    <a:pt x="650" y="1"/>
                  </a:lnTo>
                  <a:lnTo>
                    <a:pt x="648" y="1"/>
                  </a:lnTo>
                  <a:lnTo>
                    <a:pt x="646" y="2"/>
                  </a:lnTo>
                  <a:lnTo>
                    <a:pt x="645" y="2"/>
                  </a:lnTo>
                  <a:lnTo>
                    <a:pt x="642" y="2"/>
                  </a:lnTo>
                  <a:lnTo>
                    <a:pt x="641" y="2"/>
                  </a:lnTo>
                </a:path>
              </a:pathLst>
            </a:custGeom>
            <a:pattFill prst="pct20">
              <a:fgClr>
                <a:schemeClr val="tx1"/>
              </a:fgClr>
              <a:bgClr>
                <a:srgbClr val="FFFFFF"/>
              </a:bgClr>
            </a:patt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59" name="Freeform 19"/>
            <p:cNvSpPr>
              <a:spLocks/>
            </p:cNvSpPr>
            <p:nvPr/>
          </p:nvSpPr>
          <p:spPr bwMode="auto">
            <a:xfrm>
              <a:off x="2031" y="2906"/>
              <a:ext cx="443" cy="213"/>
            </a:xfrm>
            <a:custGeom>
              <a:avLst/>
              <a:gdLst>
                <a:gd name="T0" fmla="*/ 639 w 834"/>
                <a:gd name="T1" fmla="*/ 118 h 469"/>
                <a:gd name="T2" fmla="*/ 623 w 834"/>
                <a:gd name="T3" fmla="*/ 91 h 469"/>
                <a:gd name="T4" fmla="*/ 602 w 834"/>
                <a:gd name="T5" fmla="*/ 68 h 469"/>
                <a:gd name="T6" fmla="*/ 579 w 834"/>
                <a:gd name="T7" fmla="*/ 47 h 469"/>
                <a:gd name="T8" fmla="*/ 552 w 834"/>
                <a:gd name="T9" fmla="*/ 31 h 469"/>
                <a:gd name="T10" fmla="*/ 523 w 834"/>
                <a:gd name="T11" fmla="*/ 20 h 469"/>
                <a:gd name="T12" fmla="*/ 493 w 834"/>
                <a:gd name="T13" fmla="*/ 11 h 469"/>
                <a:gd name="T14" fmla="*/ 462 w 834"/>
                <a:gd name="T15" fmla="*/ 6 h 469"/>
                <a:gd name="T16" fmla="*/ 417 w 834"/>
                <a:gd name="T17" fmla="*/ 1 h 469"/>
                <a:gd name="T18" fmla="*/ 367 w 834"/>
                <a:gd name="T19" fmla="*/ 0 h 469"/>
                <a:gd name="T20" fmla="*/ 318 w 834"/>
                <a:gd name="T21" fmla="*/ 1 h 469"/>
                <a:gd name="T22" fmla="*/ 270 w 834"/>
                <a:gd name="T23" fmla="*/ 5 h 469"/>
                <a:gd name="T24" fmla="*/ 235 w 834"/>
                <a:gd name="T25" fmla="*/ 9 h 469"/>
                <a:gd name="T26" fmla="*/ 206 w 834"/>
                <a:gd name="T27" fmla="*/ 16 h 469"/>
                <a:gd name="T28" fmla="*/ 176 w 834"/>
                <a:gd name="T29" fmla="*/ 25 h 469"/>
                <a:gd name="T30" fmla="*/ 148 w 834"/>
                <a:gd name="T31" fmla="*/ 36 h 469"/>
                <a:gd name="T32" fmla="*/ 123 w 834"/>
                <a:gd name="T33" fmla="*/ 45 h 469"/>
                <a:gd name="T34" fmla="*/ 98 w 834"/>
                <a:gd name="T35" fmla="*/ 54 h 469"/>
                <a:gd name="T36" fmla="*/ 74 w 834"/>
                <a:gd name="T37" fmla="*/ 65 h 469"/>
                <a:gd name="T38" fmla="*/ 54 w 834"/>
                <a:gd name="T39" fmla="*/ 80 h 469"/>
                <a:gd name="T40" fmla="*/ 38 w 834"/>
                <a:gd name="T41" fmla="*/ 100 h 469"/>
                <a:gd name="T42" fmla="*/ 27 w 834"/>
                <a:gd name="T43" fmla="*/ 122 h 469"/>
                <a:gd name="T44" fmla="*/ 17 w 834"/>
                <a:gd name="T45" fmla="*/ 146 h 469"/>
                <a:gd name="T46" fmla="*/ 12 w 834"/>
                <a:gd name="T47" fmla="*/ 170 h 469"/>
                <a:gd name="T48" fmla="*/ 6 w 834"/>
                <a:gd name="T49" fmla="*/ 207 h 469"/>
                <a:gd name="T50" fmla="*/ 1 w 834"/>
                <a:gd name="T51" fmla="*/ 247 h 469"/>
                <a:gd name="T52" fmla="*/ 0 w 834"/>
                <a:gd name="T53" fmla="*/ 287 h 469"/>
                <a:gd name="T54" fmla="*/ 8 w 834"/>
                <a:gd name="T55" fmla="*/ 325 h 469"/>
                <a:gd name="T56" fmla="*/ 28 w 834"/>
                <a:gd name="T57" fmla="*/ 359 h 469"/>
                <a:gd name="T58" fmla="*/ 56 w 834"/>
                <a:gd name="T59" fmla="*/ 387 h 469"/>
                <a:gd name="T60" fmla="*/ 88 w 834"/>
                <a:gd name="T61" fmla="*/ 411 h 469"/>
                <a:gd name="T62" fmla="*/ 123 w 834"/>
                <a:gd name="T63" fmla="*/ 432 h 469"/>
                <a:gd name="T64" fmla="*/ 147 w 834"/>
                <a:gd name="T65" fmla="*/ 447 h 469"/>
                <a:gd name="T66" fmla="*/ 171 w 834"/>
                <a:gd name="T67" fmla="*/ 459 h 469"/>
                <a:gd name="T68" fmla="*/ 196 w 834"/>
                <a:gd name="T69" fmla="*/ 466 h 469"/>
                <a:gd name="T70" fmla="*/ 222 w 834"/>
                <a:gd name="T71" fmla="*/ 469 h 469"/>
                <a:gd name="T72" fmla="*/ 258 w 834"/>
                <a:gd name="T73" fmla="*/ 467 h 469"/>
                <a:gd name="T74" fmla="*/ 298 w 834"/>
                <a:gd name="T75" fmla="*/ 458 h 469"/>
                <a:gd name="T76" fmla="*/ 337 w 834"/>
                <a:gd name="T77" fmla="*/ 446 h 469"/>
                <a:gd name="T78" fmla="*/ 376 w 834"/>
                <a:gd name="T79" fmla="*/ 438 h 469"/>
                <a:gd name="T80" fmla="*/ 424 w 834"/>
                <a:gd name="T81" fmla="*/ 434 h 469"/>
                <a:gd name="T82" fmla="*/ 475 w 834"/>
                <a:gd name="T83" fmla="*/ 433 h 469"/>
                <a:gd name="T84" fmla="*/ 526 w 834"/>
                <a:gd name="T85" fmla="*/ 433 h 469"/>
                <a:gd name="T86" fmla="*/ 577 w 834"/>
                <a:gd name="T87" fmla="*/ 431 h 469"/>
                <a:gd name="T88" fmla="*/ 611 w 834"/>
                <a:gd name="T89" fmla="*/ 429 h 469"/>
                <a:gd name="T90" fmla="*/ 643 w 834"/>
                <a:gd name="T91" fmla="*/ 425 h 469"/>
                <a:gd name="T92" fmla="*/ 674 w 834"/>
                <a:gd name="T93" fmla="*/ 420 h 469"/>
                <a:gd name="T94" fmla="*/ 705 w 834"/>
                <a:gd name="T95" fmla="*/ 412 h 469"/>
                <a:gd name="T96" fmla="*/ 727 w 834"/>
                <a:gd name="T97" fmla="*/ 404 h 469"/>
                <a:gd name="T98" fmla="*/ 748 w 834"/>
                <a:gd name="T99" fmla="*/ 393 h 469"/>
                <a:gd name="T100" fmla="*/ 766 w 834"/>
                <a:gd name="T101" fmla="*/ 381 h 469"/>
                <a:gd name="T102" fmla="*/ 785 w 834"/>
                <a:gd name="T103" fmla="*/ 367 h 469"/>
                <a:gd name="T104" fmla="*/ 799 w 834"/>
                <a:gd name="T105" fmla="*/ 358 h 469"/>
                <a:gd name="T106" fmla="*/ 810 w 834"/>
                <a:gd name="T107" fmla="*/ 349 h 469"/>
                <a:gd name="T108" fmla="*/ 821 w 834"/>
                <a:gd name="T109" fmla="*/ 339 h 469"/>
                <a:gd name="T110" fmla="*/ 831 w 834"/>
                <a:gd name="T111" fmla="*/ 329 h 46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34"/>
                <a:gd name="T169" fmla="*/ 0 h 469"/>
                <a:gd name="T170" fmla="*/ 834 w 834"/>
                <a:gd name="T171" fmla="*/ 469 h 46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34" h="469">
                  <a:moveTo>
                    <a:pt x="651" y="140"/>
                  </a:moveTo>
                  <a:lnTo>
                    <a:pt x="648" y="134"/>
                  </a:lnTo>
                  <a:lnTo>
                    <a:pt x="645" y="129"/>
                  </a:lnTo>
                  <a:lnTo>
                    <a:pt x="643" y="124"/>
                  </a:lnTo>
                  <a:lnTo>
                    <a:pt x="639" y="118"/>
                  </a:lnTo>
                  <a:lnTo>
                    <a:pt x="637" y="112"/>
                  </a:lnTo>
                  <a:lnTo>
                    <a:pt x="633" y="108"/>
                  </a:lnTo>
                  <a:lnTo>
                    <a:pt x="630" y="102"/>
                  </a:lnTo>
                  <a:lnTo>
                    <a:pt x="626" y="97"/>
                  </a:lnTo>
                  <a:lnTo>
                    <a:pt x="623" y="91"/>
                  </a:lnTo>
                  <a:lnTo>
                    <a:pt x="618" y="87"/>
                  </a:lnTo>
                  <a:lnTo>
                    <a:pt x="615" y="82"/>
                  </a:lnTo>
                  <a:lnTo>
                    <a:pt x="610" y="78"/>
                  </a:lnTo>
                  <a:lnTo>
                    <a:pt x="607" y="73"/>
                  </a:lnTo>
                  <a:lnTo>
                    <a:pt x="602" y="68"/>
                  </a:lnTo>
                  <a:lnTo>
                    <a:pt x="597" y="64"/>
                  </a:lnTo>
                  <a:lnTo>
                    <a:pt x="593" y="60"/>
                  </a:lnTo>
                  <a:lnTo>
                    <a:pt x="588" y="56"/>
                  </a:lnTo>
                  <a:lnTo>
                    <a:pt x="584" y="52"/>
                  </a:lnTo>
                  <a:lnTo>
                    <a:pt x="579" y="47"/>
                  </a:lnTo>
                  <a:lnTo>
                    <a:pt x="573" y="44"/>
                  </a:lnTo>
                  <a:lnTo>
                    <a:pt x="568" y="40"/>
                  </a:lnTo>
                  <a:lnTo>
                    <a:pt x="563" y="38"/>
                  </a:lnTo>
                  <a:lnTo>
                    <a:pt x="558" y="35"/>
                  </a:lnTo>
                  <a:lnTo>
                    <a:pt x="552" y="31"/>
                  </a:lnTo>
                  <a:lnTo>
                    <a:pt x="546" y="29"/>
                  </a:lnTo>
                  <a:lnTo>
                    <a:pt x="541" y="27"/>
                  </a:lnTo>
                  <a:lnTo>
                    <a:pt x="535" y="24"/>
                  </a:lnTo>
                  <a:lnTo>
                    <a:pt x="529" y="22"/>
                  </a:lnTo>
                  <a:lnTo>
                    <a:pt x="523" y="20"/>
                  </a:lnTo>
                  <a:lnTo>
                    <a:pt x="518" y="17"/>
                  </a:lnTo>
                  <a:lnTo>
                    <a:pt x="511" y="16"/>
                  </a:lnTo>
                  <a:lnTo>
                    <a:pt x="505" y="14"/>
                  </a:lnTo>
                  <a:lnTo>
                    <a:pt x="499" y="13"/>
                  </a:lnTo>
                  <a:lnTo>
                    <a:pt x="493" y="11"/>
                  </a:lnTo>
                  <a:lnTo>
                    <a:pt x="486" y="10"/>
                  </a:lnTo>
                  <a:lnTo>
                    <a:pt x="480" y="9"/>
                  </a:lnTo>
                  <a:lnTo>
                    <a:pt x="475" y="8"/>
                  </a:lnTo>
                  <a:lnTo>
                    <a:pt x="468" y="7"/>
                  </a:lnTo>
                  <a:lnTo>
                    <a:pt x="462" y="6"/>
                  </a:lnTo>
                  <a:lnTo>
                    <a:pt x="456" y="6"/>
                  </a:lnTo>
                  <a:lnTo>
                    <a:pt x="446" y="5"/>
                  </a:lnTo>
                  <a:lnTo>
                    <a:pt x="436" y="3"/>
                  </a:lnTo>
                  <a:lnTo>
                    <a:pt x="426" y="2"/>
                  </a:lnTo>
                  <a:lnTo>
                    <a:pt x="417" y="1"/>
                  </a:lnTo>
                  <a:lnTo>
                    <a:pt x="406" y="1"/>
                  </a:lnTo>
                  <a:lnTo>
                    <a:pt x="397" y="0"/>
                  </a:lnTo>
                  <a:lnTo>
                    <a:pt x="387" y="0"/>
                  </a:lnTo>
                  <a:lnTo>
                    <a:pt x="377" y="0"/>
                  </a:lnTo>
                  <a:lnTo>
                    <a:pt x="367" y="0"/>
                  </a:lnTo>
                  <a:lnTo>
                    <a:pt x="358" y="0"/>
                  </a:lnTo>
                  <a:lnTo>
                    <a:pt x="347" y="0"/>
                  </a:lnTo>
                  <a:lnTo>
                    <a:pt x="338" y="0"/>
                  </a:lnTo>
                  <a:lnTo>
                    <a:pt x="329" y="0"/>
                  </a:lnTo>
                  <a:lnTo>
                    <a:pt x="318" y="1"/>
                  </a:lnTo>
                  <a:lnTo>
                    <a:pt x="309" y="1"/>
                  </a:lnTo>
                  <a:lnTo>
                    <a:pt x="299" y="2"/>
                  </a:lnTo>
                  <a:lnTo>
                    <a:pt x="289" y="2"/>
                  </a:lnTo>
                  <a:lnTo>
                    <a:pt x="279" y="3"/>
                  </a:lnTo>
                  <a:lnTo>
                    <a:pt x="270" y="5"/>
                  </a:lnTo>
                  <a:lnTo>
                    <a:pt x="259" y="6"/>
                  </a:lnTo>
                  <a:lnTo>
                    <a:pt x="254" y="6"/>
                  </a:lnTo>
                  <a:lnTo>
                    <a:pt x="248" y="7"/>
                  </a:lnTo>
                  <a:lnTo>
                    <a:pt x="242" y="8"/>
                  </a:lnTo>
                  <a:lnTo>
                    <a:pt x="235" y="9"/>
                  </a:lnTo>
                  <a:lnTo>
                    <a:pt x="229" y="10"/>
                  </a:lnTo>
                  <a:lnTo>
                    <a:pt x="223" y="11"/>
                  </a:lnTo>
                  <a:lnTo>
                    <a:pt x="218" y="13"/>
                  </a:lnTo>
                  <a:lnTo>
                    <a:pt x="212" y="14"/>
                  </a:lnTo>
                  <a:lnTo>
                    <a:pt x="206" y="16"/>
                  </a:lnTo>
                  <a:lnTo>
                    <a:pt x="200" y="17"/>
                  </a:lnTo>
                  <a:lnTo>
                    <a:pt x="194" y="20"/>
                  </a:lnTo>
                  <a:lnTo>
                    <a:pt x="189" y="22"/>
                  </a:lnTo>
                  <a:lnTo>
                    <a:pt x="183" y="23"/>
                  </a:lnTo>
                  <a:lnTo>
                    <a:pt x="176" y="25"/>
                  </a:lnTo>
                  <a:lnTo>
                    <a:pt x="170" y="28"/>
                  </a:lnTo>
                  <a:lnTo>
                    <a:pt x="164" y="29"/>
                  </a:lnTo>
                  <a:lnTo>
                    <a:pt x="160" y="31"/>
                  </a:lnTo>
                  <a:lnTo>
                    <a:pt x="154" y="34"/>
                  </a:lnTo>
                  <a:lnTo>
                    <a:pt x="148" y="36"/>
                  </a:lnTo>
                  <a:lnTo>
                    <a:pt x="142" y="38"/>
                  </a:lnTo>
                  <a:lnTo>
                    <a:pt x="137" y="39"/>
                  </a:lnTo>
                  <a:lnTo>
                    <a:pt x="132" y="42"/>
                  </a:lnTo>
                  <a:lnTo>
                    <a:pt x="127" y="43"/>
                  </a:lnTo>
                  <a:lnTo>
                    <a:pt x="123" y="45"/>
                  </a:lnTo>
                  <a:lnTo>
                    <a:pt x="118" y="46"/>
                  </a:lnTo>
                  <a:lnTo>
                    <a:pt x="112" y="49"/>
                  </a:lnTo>
                  <a:lnTo>
                    <a:pt x="108" y="50"/>
                  </a:lnTo>
                  <a:lnTo>
                    <a:pt x="103" y="52"/>
                  </a:lnTo>
                  <a:lnTo>
                    <a:pt x="98" y="54"/>
                  </a:lnTo>
                  <a:lnTo>
                    <a:pt x="93" y="56"/>
                  </a:lnTo>
                  <a:lnTo>
                    <a:pt x="88" y="58"/>
                  </a:lnTo>
                  <a:lnTo>
                    <a:pt x="83" y="60"/>
                  </a:lnTo>
                  <a:lnTo>
                    <a:pt x="79" y="62"/>
                  </a:lnTo>
                  <a:lnTo>
                    <a:pt x="74" y="65"/>
                  </a:lnTo>
                  <a:lnTo>
                    <a:pt x="71" y="68"/>
                  </a:lnTo>
                  <a:lnTo>
                    <a:pt x="66" y="71"/>
                  </a:lnTo>
                  <a:lnTo>
                    <a:pt x="61" y="74"/>
                  </a:lnTo>
                  <a:lnTo>
                    <a:pt x="58" y="76"/>
                  </a:lnTo>
                  <a:lnTo>
                    <a:pt x="54" y="80"/>
                  </a:lnTo>
                  <a:lnTo>
                    <a:pt x="51" y="83"/>
                  </a:lnTo>
                  <a:lnTo>
                    <a:pt x="47" y="87"/>
                  </a:lnTo>
                  <a:lnTo>
                    <a:pt x="44" y="91"/>
                  </a:lnTo>
                  <a:lnTo>
                    <a:pt x="40" y="95"/>
                  </a:lnTo>
                  <a:lnTo>
                    <a:pt x="38" y="100"/>
                  </a:lnTo>
                  <a:lnTo>
                    <a:pt x="36" y="103"/>
                  </a:lnTo>
                  <a:lnTo>
                    <a:pt x="32" y="108"/>
                  </a:lnTo>
                  <a:lnTo>
                    <a:pt x="30" y="112"/>
                  </a:lnTo>
                  <a:lnTo>
                    <a:pt x="28" y="117"/>
                  </a:lnTo>
                  <a:lnTo>
                    <a:pt x="27" y="122"/>
                  </a:lnTo>
                  <a:lnTo>
                    <a:pt x="24" y="126"/>
                  </a:lnTo>
                  <a:lnTo>
                    <a:pt x="22" y="131"/>
                  </a:lnTo>
                  <a:lnTo>
                    <a:pt x="21" y="135"/>
                  </a:lnTo>
                  <a:lnTo>
                    <a:pt x="20" y="140"/>
                  </a:lnTo>
                  <a:lnTo>
                    <a:pt x="17" y="146"/>
                  </a:lnTo>
                  <a:lnTo>
                    <a:pt x="16" y="151"/>
                  </a:lnTo>
                  <a:lnTo>
                    <a:pt x="15" y="155"/>
                  </a:lnTo>
                  <a:lnTo>
                    <a:pt x="14" y="160"/>
                  </a:lnTo>
                  <a:lnTo>
                    <a:pt x="13" y="166"/>
                  </a:lnTo>
                  <a:lnTo>
                    <a:pt x="12" y="170"/>
                  </a:lnTo>
                  <a:lnTo>
                    <a:pt x="12" y="175"/>
                  </a:lnTo>
                  <a:lnTo>
                    <a:pt x="10" y="183"/>
                  </a:lnTo>
                  <a:lnTo>
                    <a:pt x="9" y="191"/>
                  </a:lnTo>
                  <a:lnTo>
                    <a:pt x="7" y="199"/>
                  </a:lnTo>
                  <a:lnTo>
                    <a:pt x="6" y="207"/>
                  </a:lnTo>
                  <a:lnTo>
                    <a:pt x="5" y="214"/>
                  </a:lnTo>
                  <a:lnTo>
                    <a:pt x="3" y="222"/>
                  </a:lnTo>
                  <a:lnTo>
                    <a:pt x="2" y="230"/>
                  </a:lnTo>
                  <a:lnTo>
                    <a:pt x="1" y="239"/>
                  </a:lnTo>
                  <a:lnTo>
                    <a:pt x="1" y="247"/>
                  </a:lnTo>
                  <a:lnTo>
                    <a:pt x="0" y="255"/>
                  </a:lnTo>
                  <a:lnTo>
                    <a:pt x="0" y="263"/>
                  </a:lnTo>
                  <a:lnTo>
                    <a:pt x="0" y="271"/>
                  </a:lnTo>
                  <a:lnTo>
                    <a:pt x="0" y="279"/>
                  </a:lnTo>
                  <a:lnTo>
                    <a:pt x="0" y="287"/>
                  </a:lnTo>
                  <a:lnTo>
                    <a:pt x="1" y="295"/>
                  </a:lnTo>
                  <a:lnTo>
                    <a:pt x="2" y="302"/>
                  </a:lnTo>
                  <a:lnTo>
                    <a:pt x="3" y="310"/>
                  </a:lnTo>
                  <a:lnTo>
                    <a:pt x="6" y="317"/>
                  </a:lnTo>
                  <a:lnTo>
                    <a:pt x="8" y="325"/>
                  </a:lnTo>
                  <a:lnTo>
                    <a:pt x="12" y="332"/>
                  </a:lnTo>
                  <a:lnTo>
                    <a:pt x="15" y="339"/>
                  </a:lnTo>
                  <a:lnTo>
                    <a:pt x="18" y="346"/>
                  </a:lnTo>
                  <a:lnTo>
                    <a:pt x="23" y="352"/>
                  </a:lnTo>
                  <a:lnTo>
                    <a:pt x="28" y="359"/>
                  </a:lnTo>
                  <a:lnTo>
                    <a:pt x="32" y="365"/>
                  </a:lnTo>
                  <a:lnTo>
                    <a:pt x="38" y="371"/>
                  </a:lnTo>
                  <a:lnTo>
                    <a:pt x="43" y="376"/>
                  </a:lnTo>
                  <a:lnTo>
                    <a:pt x="50" y="381"/>
                  </a:lnTo>
                  <a:lnTo>
                    <a:pt x="56" y="387"/>
                  </a:lnTo>
                  <a:lnTo>
                    <a:pt x="61" y="392"/>
                  </a:lnTo>
                  <a:lnTo>
                    <a:pt x="68" y="397"/>
                  </a:lnTo>
                  <a:lnTo>
                    <a:pt x="74" y="402"/>
                  </a:lnTo>
                  <a:lnTo>
                    <a:pt x="81" y="407"/>
                  </a:lnTo>
                  <a:lnTo>
                    <a:pt x="88" y="411"/>
                  </a:lnTo>
                  <a:lnTo>
                    <a:pt x="95" y="416"/>
                  </a:lnTo>
                  <a:lnTo>
                    <a:pt x="102" y="419"/>
                  </a:lnTo>
                  <a:lnTo>
                    <a:pt x="109" y="424"/>
                  </a:lnTo>
                  <a:lnTo>
                    <a:pt x="116" y="429"/>
                  </a:lnTo>
                  <a:lnTo>
                    <a:pt x="123" y="432"/>
                  </a:lnTo>
                  <a:lnTo>
                    <a:pt x="128" y="437"/>
                  </a:lnTo>
                  <a:lnTo>
                    <a:pt x="133" y="439"/>
                  </a:lnTo>
                  <a:lnTo>
                    <a:pt x="138" y="442"/>
                  </a:lnTo>
                  <a:lnTo>
                    <a:pt x="142" y="445"/>
                  </a:lnTo>
                  <a:lnTo>
                    <a:pt x="147" y="447"/>
                  </a:lnTo>
                  <a:lnTo>
                    <a:pt x="152" y="449"/>
                  </a:lnTo>
                  <a:lnTo>
                    <a:pt x="156" y="452"/>
                  </a:lnTo>
                  <a:lnTo>
                    <a:pt x="161" y="454"/>
                  </a:lnTo>
                  <a:lnTo>
                    <a:pt x="166" y="456"/>
                  </a:lnTo>
                  <a:lnTo>
                    <a:pt x="171" y="459"/>
                  </a:lnTo>
                  <a:lnTo>
                    <a:pt x="176" y="460"/>
                  </a:lnTo>
                  <a:lnTo>
                    <a:pt x="181" y="462"/>
                  </a:lnTo>
                  <a:lnTo>
                    <a:pt x="186" y="463"/>
                  </a:lnTo>
                  <a:lnTo>
                    <a:pt x="191" y="464"/>
                  </a:lnTo>
                  <a:lnTo>
                    <a:pt x="196" y="466"/>
                  </a:lnTo>
                  <a:lnTo>
                    <a:pt x="201" y="467"/>
                  </a:lnTo>
                  <a:lnTo>
                    <a:pt x="206" y="468"/>
                  </a:lnTo>
                  <a:lnTo>
                    <a:pt x="212" y="469"/>
                  </a:lnTo>
                  <a:lnTo>
                    <a:pt x="216" y="469"/>
                  </a:lnTo>
                  <a:lnTo>
                    <a:pt x="222" y="469"/>
                  </a:lnTo>
                  <a:lnTo>
                    <a:pt x="227" y="469"/>
                  </a:lnTo>
                  <a:lnTo>
                    <a:pt x="235" y="469"/>
                  </a:lnTo>
                  <a:lnTo>
                    <a:pt x="243" y="469"/>
                  </a:lnTo>
                  <a:lnTo>
                    <a:pt x="251" y="468"/>
                  </a:lnTo>
                  <a:lnTo>
                    <a:pt x="258" y="467"/>
                  </a:lnTo>
                  <a:lnTo>
                    <a:pt x="266" y="466"/>
                  </a:lnTo>
                  <a:lnTo>
                    <a:pt x="274" y="463"/>
                  </a:lnTo>
                  <a:lnTo>
                    <a:pt x="282" y="462"/>
                  </a:lnTo>
                  <a:lnTo>
                    <a:pt x="289" y="460"/>
                  </a:lnTo>
                  <a:lnTo>
                    <a:pt x="298" y="458"/>
                  </a:lnTo>
                  <a:lnTo>
                    <a:pt x="306" y="455"/>
                  </a:lnTo>
                  <a:lnTo>
                    <a:pt x="314" y="453"/>
                  </a:lnTo>
                  <a:lnTo>
                    <a:pt x="321" y="451"/>
                  </a:lnTo>
                  <a:lnTo>
                    <a:pt x="329" y="448"/>
                  </a:lnTo>
                  <a:lnTo>
                    <a:pt x="337" y="446"/>
                  </a:lnTo>
                  <a:lnTo>
                    <a:pt x="344" y="445"/>
                  </a:lnTo>
                  <a:lnTo>
                    <a:pt x="352" y="442"/>
                  </a:lnTo>
                  <a:lnTo>
                    <a:pt x="360" y="440"/>
                  </a:lnTo>
                  <a:lnTo>
                    <a:pt x="368" y="439"/>
                  </a:lnTo>
                  <a:lnTo>
                    <a:pt x="376" y="438"/>
                  </a:lnTo>
                  <a:lnTo>
                    <a:pt x="384" y="437"/>
                  </a:lnTo>
                  <a:lnTo>
                    <a:pt x="394" y="436"/>
                  </a:lnTo>
                  <a:lnTo>
                    <a:pt x="404" y="436"/>
                  </a:lnTo>
                  <a:lnTo>
                    <a:pt x="414" y="434"/>
                  </a:lnTo>
                  <a:lnTo>
                    <a:pt x="424" y="434"/>
                  </a:lnTo>
                  <a:lnTo>
                    <a:pt x="434" y="433"/>
                  </a:lnTo>
                  <a:lnTo>
                    <a:pt x="445" y="433"/>
                  </a:lnTo>
                  <a:lnTo>
                    <a:pt x="455" y="433"/>
                  </a:lnTo>
                  <a:lnTo>
                    <a:pt x="464" y="433"/>
                  </a:lnTo>
                  <a:lnTo>
                    <a:pt x="475" y="433"/>
                  </a:lnTo>
                  <a:lnTo>
                    <a:pt x="485" y="433"/>
                  </a:lnTo>
                  <a:lnTo>
                    <a:pt x="496" y="433"/>
                  </a:lnTo>
                  <a:lnTo>
                    <a:pt x="506" y="433"/>
                  </a:lnTo>
                  <a:lnTo>
                    <a:pt x="515" y="433"/>
                  </a:lnTo>
                  <a:lnTo>
                    <a:pt x="526" y="433"/>
                  </a:lnTo>
                  <a:lnTo>
                    <a:pt x="536" y="432"/>
                  </a:lnTo>
                  <a:lnTo>
                    <a:pt x="546" y="432"/>
                  </a:lnTo>
                  <a:lnTo>
                    <a:pt x="556" y="432"/>
                  </a:lnTo>
                  <a:lnTo>
                    <a:pt x="566" y="432"/>
                  </a:lnTo>
                  <a:lnTo>
                    <a:pt x="577" y="431"/>
                  </a:lnTo>
                  <a:lnTo>
                    <a:pt x="587" y="430"/>
                  </a:lnTo>
                  <a:lnTo>
                    <a:pt x="593" y="430"/>
                  </a:lnTo>
                  <a:lnTo>
                    <a:pt x="599" y="430"/>
                  </a:lnTo>
                  <a:lnTo>
                    <a:pt x="606" y="429"/>
                  </a:lnTo>
                  <a:lnTo>
                    <a:pt x="611" y="429"/>
                  </a:lnTo>
                  <a:lnTo>
                    <a:pt x="618" y="427"/>
                  </a:lnTo>
                  <a:lnTo>
                    <a:pt x="624" y="427"/>
                  </a:lnTo>
                  <a:lnTo>
                    <a:pt x="631" y="426"/>
                  </a:lnTo>
                  <a:lnTo>
                    <a:pt x="637" y="425"/>
                  </a:lnTo>
                  <a:lnTo>
                    <a:pt x="643" y="425"/>
                  </a:lnTo>
                  <a:lnTo>
                    <a:pt x="649" y="424"/>
                  </a:lnTo>
                  <a:lnTo>
                    <a:pt x="655" y="423"/>
                  </a:lnTo>
                  <a:lnTo>
                    <a:pt x="662" y="422"/>
                  </a:lnTo>
                  <a:lnTo>
                    <a:pt x="668" y="422"/>
                  </a:lnTo>
                  <a:lnTo>
                    <a:pt x="674" y="420"/>
                  </a:lnTo>
                  <a:lnTo>
                    <a:pt x="681" y="418"/>
                  </a:lnTo>
                  <a:lnTo>
                    <a:pt x="687" y="417"/>
                  </a:lnTo>
                  <a:lnTo>
                    <a:pt x="692" y="416"/>
                  </a:lnTo>
                  <a:lnTo>
                    <a:pt x="698" y="415"/>
                  </a:lnTo>
                  <a:lnTo>
                    <a:pt x="705" y="412"/>
                  </a:lnTo>
                  <a:lnTo>
                    <a:pt x="711" y="411"/>
                  </a:lnTo>
                  <a:lnTo>
                    <a:pt x="714" y="409"/>
                  </a:lnTo>
                  <a:lnTo>
                    <a:pt x="719" y="408"/>
                  </a:lnTo>
                  <a:lnTo>
                    <a:pt x="724" y="405"/>
                  </a:lnTo>
                  <a:lnTo>
                    <a:pt x="727" y="404"/>
                  </a:lnTo>
                  <a:lnTo>
                    <a:pt x="732" y="402"/>
                  </a:lnTo>
                  <a:lnTo>
                    <a:pt x="735" y="400"/>
                  </a:lnTo>
                  <a:lnTo>
                    <a:pt x="740" y="397"/>
                  </a:lnTo>
                  <a:lnTo>
                    <a:pt x="743" y="395"/>
                  </a:lnTo>
                  <a:lnTo>
                    <a:pt x="748" y="393"/>
                  </a:lnTo>
                  <a:lnTo>
                    <a:pt x="751" y="390"/>
                  </a:lnTo>
                  <a:lnTo>
                    <a:pt x="755" y="388"/>
                  </a:lnTo>
                  <a:lnTo>
                    <a:pt x="759" y="386"/>
                  </a:lnTo>
                  <a:lnTo>
                    <a:pt x="763" y="383"/>
                  </a:lnTo>
                  <a:lnTo>
                    <a:pt x="766" y="381"/>
                  </a:lnTo>
                  <a:lnTo>
                    <a:pt x="770" y="378"/>
                  </a:lnTo>
                  <a:lnTo>
                    <a:pt x="775" y="375"/>
                  </a:lnTo>
                  <a:lnTo>
                    <a:pt x="778" y="373"/>
                  </a:lnTo>
                  <a:lnTo>
                    <a:pt x="781" y="369"/>
                  </a:lnTo>
                  <a:lnTo>
                    <a:pt x="785" y="367"/>
                  </a:lnTo>
                  <a:lnTo>
                    <a:pt x="790" y="365"/>
                  </a:lnTo>
                  <a:lnTo>
                    <a:pt x="792" y="364"/>
                  </a:lnTo>
                  <a:lnTo>
                    <a:pt x="794" y="361"/>
                  </a:lnTo>
                  <a:lnTo>
                    <a:pt x="797" y="360"/>
                  </a:lnTo>
                  <a:lnTo>
                    <a:pt x="799" y="358"/>
                  </a:lnTo>
                  <a:lnTo>
                    <a:pt x="801" y="357"/>
                  </a:lnTo>
                  <a:lnTo>
                    <a:pt x="803" y="354"/>
                  </a:lnTo>
                  <a:lnTo>
                    <a:pt x="806" y="352"/>
                  </a:lnTo>
                  <a:lnTo>
                    <a:pt x="808" y="351"/>
                  </a:lnTo>
                  <a:lnTo>
                    <a:pt x="810" y="349"/>
                  </a:lnTo>
                  <a:lnTo>
                    <a:pt x="813" y="347"/>
                  </a:lnTo>
                  <a:lnTo>
                    <a:pt x="815" y="345"/>
                  </a:lnTo>
                  <a:lnTo>
                    <a:pt x="817" y="343"/>
                  </a:lnTo>
                  <a:lnTo>
                    <a:pt x="819" y="342"/>
                  </a:lnTo>
                  <a:lnTo>
                    <a:pt x="821" y="339"/>
                  </a:lnTo>
                  <a:lnTo>
                    <a:pt x="823" y="337"/>
                  </a:lnTo>
                  <a:lnTo>
                    <a:pt x="825" y="335"/>
                  </a:lnTo>
                  <a:lnTo>
                    <a:pt x="828" y="332"/>
                  </a:lnTo>
                  <a:lnTo>
                    <a:pt x="830" y="331"/>
                  </a:lnTo>
                  <a:lnTo>
                    <a:pt x="831" y="329"/>
                  </a:lnTo>
                  <a:lnTo>
                    <a:pt x="834" y="327"/>
                  </a:lnTo>
                </a:path>
              </a:pathLst>
            </a:custGeom>
            <a:no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60" name="Freeform 20"/>
            <p:cNvSpPr>
              <a:spLocks/>
            </p:cNvSpPr>
            <p:nvPr/>
          </p:nvSpPr>
          <p:spPr bwMode="auto">
            <a:xfrm>
              <a:off x="2649" y="2961"/>
              <a:ext cx="445" cy="253"/>
            </a:xfrm>
            <a:custGeom>
              <a:avLst/>
              <a:gdLst>
                <a:gd name="T0" fmla="*/ 192 w 839"/>
                <a:gd name="T1" fmla="*/ 0 h 562"/>
                <a:gd name="T2" fmla="*/ 241 w 839"/>
                <a:gd name="T3" fmla="*/ 4 h 562"/>
                <a:gd name="T4" fmla="*/ 289 w 839"/>
                <a:gd name="T5" fmla="*/ 18 h 562"/>
                <a:gd name="T6" fmla="*/ 328 w 839"/>
                <a:gd name="T7" fmla="*/ 41 h 562"/>
                <a:gd name="T8" fmla="*/ 364 w 839"/>
                <a:gd name="T9" fmla="*/ 71 h 562"/>
                <a:gd name="T10" fmla="*/ 396 w 839"/>
                <a:gd name="T11" fmla="*/ 99 h 562"/>
                <a:gd name="T12" fmla="*/ 418 w 839"/>
                <a:gd name="T13" fmla="*/ 121 h 562"/>
                <a:gd name="T14" fmla="*/ 440 w 839"/>
                <a:gd name="T15" fmla="*/ 141 h 562"/>
                <a:gd name="T16" fmla="*/ 482 w 839"/>
                <a:gd name="T17" fmla="*/ 153 h 562"/>
                <a:gd name="T18" fmla="*/ 556 w 839"/>
                <a:gd name="T19" fmla="*/ 155 h 562"/>
                <a:gd name="T20" fmla="*/ 630 w 839"/>
                <a:gd name="T21" fmla="*/ 154 h 562"/>
                <a:gd name="T22" fmla="*/ 689 w 839"/>
                <a:gd name="T23" fmla="*/ 157 h 562"/>
                <a:gd name="T24" fmla="*/ 731 w 839"/>
                <a:gd name="T25" fmla="*/ 164 h 562"/>
                <a:gd name="T26" fmla="*/ 773 w 839"/>
                <a:gd name="T27" fmla="*/ 176 h 562"/>
                <a:gd name="T28" fmla="*/ 799 w 839"/>
                <a:gd name="T29" fmla="*/ 190 h 562"/>
                <a:gd name="T30" fmla="*/ 818 w 839"/>
                <a:gd name="T31" fmla="*/ 208 h 562"/>
                <a:gd name="T32" fmla="*/ 829 w 839"/>
                <a:gd name="T33" fmla="*/ 230 h 562"/>
                <a:gd name="T34" fmla="*/ 837 w 839"/>
                <a:gd name="T35" fmla="*/ 260 h 562"/>
                <a:gd name="T36" fmla="*/ 839 w 839"/>
                <a:gd name="T37" fmla="*/ 294 h 562"/>
                <a:gd name="T38" fmla="*/ 830 w 839"/>
                <a:gd name="T39" fmla="*/ 325 h 562"/>
                <a:gd name="T40" fmla="*/ 812 w 839"/>
                <a:gd name="T41" fmla="*/ 353 h 562"/>
                <a:gd name="T42" fmla="*/ 785 w 839"/>
                <a:gd name="T43" fmla="*/ 376 h 562"/>
                <a:gd name="T44" fmla="*/ 763 w 839"/>
                <a:gd name="T45" fmla="*/ 400 h 562"/>
                <a:gd name="T46" fmla="*/ 749 w 839"/>
                <a:gd name="T47" fmla="*/ 424 h 562"/>
                <a:gd name="T48" fmla="*/ 737 w 839"/>
                <a:gd name="T49" fmla="*/ 448 h 562"/>
                <a:gd name="T50" fmla="*/ 719 w 839"/>
                <a:gd name="T51" fmla="*/ 471 h 562"/>
                <a:gd name="T52" fmla="*/ 698 w 839"/>
                <a:gd name="T53" fmla="*/ 500 h 562"/>
                <a:gd name="T54" fmla="*/ 674 w 839"/>
                <a:gd name="T55" fmla="*/ 524 h 562"/>
                <a:gd name="T56" fmla="*/ 645 w 839"/>
                <a:gd name="T57" fmla="*/ 543 h 562"/>
                <a:gd name="T58" fmla="*/ 610 w 839"/>
                <a:gd name="T59" fmla="*/ 556 h 562"/>
                <a:gd name="T60" fmla="*/ 575 w 839"/>
                <a:gd name="T61" fmla="*/ 562 h 562"/>
                <a:gd name="T62" fmla="*/ 533 w 839"/>
                <a:gd name="T63" fmla="*/ 555 h 562"/>
                <a:gd name="T64" fmla="*/ 489 w 839"/>
                <a:gd name="T65" fmla="*/ 537 h 562"/>
                <a:gd name="T66" fmla="*/ 446 w 839"/>
                <a:gd name="T67" fmla="*/ 517 h 562"/>
                <a:gd name="T68" fmla="*/ 410 w 839"/>
                <a:gd name="T69" fmla="*/ 500 h 562"/>
                <a:gd name="T70" fmla="*/ 377 w 839"/>
                <a:gd name="T71" fmla="*/ 483 h 562"/>
                <a:gd name="T72" fmla="*/ 341 w 839"/>
                <a:gd name="T73" fmla="*/ 469 h 562"/>
                <a:gd name="T74" fmla="*/ 283 w 839"/>
                <a:gd name="T75" fmla="*/ 462 h 562"/>
                <a:gd name="T76" fmla="*/ 225 w 839"/>
                <a:gd name="T77" fmla="*/ 461 h 562"/>
                <a:gd name="T78" fmla="*/ 174 w 839"/>
                <a:gd name="T79" fmla="*/ 455 h 562"/>
                <a:gd name="T80" fmla="*/ 151 w 839"/>
                <a:gd name="T81" fmla="*/ 449 h 562"/>
                <a:gd name="T82" fmla="*/ 130 w 839"/>
                <a:gd name="T83" fmla="*/ 439 h 562"/>
                <a:gd name="T84" fmla="*/ 109 w 839"/>
                <a:gd name="T85" fmla="*/ 420 h 562"/>
                <a:gd name="T86" fmla="*/ 85 w 839"/>
                <a:gd name="T87" fmla="*/ 389 h 562"/>
                <a:gd name="T88" fmla="*/ 63 w 839"/>
                <a:gd name="T89" fmla="*/ 355 h 562"/>
                <a:gd name="T90" fmla="*/ 44 w 839"/>
                <a:gd name="T91" fmla="*/ 323 h 562"/>
                <a:gd name="T92" fmla="*/ 29 w 839"/>
                <a:gd name="T93" fmla="*/ 290 h 562"/>
                <a:gd name="T94" fmla="*/ 16 w 839"/>
                <a:gd name="T95" fmla="*/ 258 h 562"/>
                <a:gd name="T96" fmla="*/ 8 w 839"/>
                <a:gd name="T97" fmla="*/ 221 h 562"/>
                <a:gd name="T98" fmla="*/ 4 w 839"/>
                <a:gd name="T99" fmla="*/ 182 h 562"/>
                <a:gd name="T100" fmla="*/ 1 w 839"/>
                <a:gd name="T101" fmla="*/ 142 h 562"/>
                <a:gd name="T102" fmla="*/ 0 w 839"/>
                <a:gd name="T103" fmla="*/ 126 h 562"/>
                <a:gd name="T104" fmla="*/ 0 w 839"/>
                <a:gd name="T105" fmla="*/ 113 h 562"/>
                <a:gd name="T106" fmla="*/ 1 w 839"/>
                <a:gd name="T107" fmla="*/ 102 h 5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39"/>
                <a:gd name="T163" fmla="*/ 0 h 562"/>
                <a:gd name="T164" fmla="*/ 839 w 839"/>
                <a:gd name="T165" fmla="*/ 562 h 5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39" h="562">
                  <a:moveTo>
                    <a:pt x="152" y="2"/>
                  </a:moveTo>
                  <a:lnTo>
                    <a:pt x="160" y="1"/>
                  </a:lnTo>
                  <a:lnTo>
                    <a:pt x="168" y="0"/>
                  </a:lnTo>
                  <a:lnTo>
                    <a:pt x="176" y="0"/>
                  </a:lnTo>
                  <a:lnTo>
                    <a:pt x="184" y="0"/>
                  </a:lnTo>
                  <a:lnTo>
                    <a:pt x="192" y="0"/>
                  </a:lnTo>
                  <a:lnTo>
                    <a:pt x="201" y="0"/>
                  </a:lnTo>
                  <a:lnTo>
                    <a:pt x="209" y="0"/>
                  </a:lnTo>
                  <a:lnTo>
                    <a:pt x="217" y="1"/>
                  </a:lnTo>
                  <a:lnTo>
                    <a:pt x="225" y="2"/>
                  </a:lnTo>
                  <a:lnTo>
                    <a:pt x="233" y="3"/>
                  </a:lnTo>
                  <a:lnTo>
                    <a:pt x="241" y="4"/>
                  </a:lnTo>
                  <a:lnTo>
                    <a:pt x="249" y="5"/>
                  </a:lnTo>
                  <a:lnTo>
                    <a:pt x="257" y="8"/>
                  </a:lnTo>
                  <a:lnTo>
                    <a:pt x="265" y="10"/>
                  </a:lnTo>
                  <a:lnTo>
                    <a:pt x="274" y="12"/>
                  </a:lnTo>
                  <a:lnTo>
                    <a:pt x="280" y="15"/>
                  </a:lnTo>
                  <a:lnTo>
                    <a:pt x="289" y="18"/>
                  </a:lnTo>
                  <a:lnTo>
                    <a:pt x="296" y="20"/>
                  </a:lnTo>
                  <a:lnTo>
                    <a:pt x="302" y="24"/>
                  </a:lnTo>
                  <a:lnTo>
                    <a:pt x="308" y="27"/>
                  </a:lnTo>
                  <a:lnTo>
                    <a:pt x="315" y="32"/>
                  </a:lnTo>
                  <a:lnTo>
                    <a:pt x="322" y="37"/>
                  </a:lnTo>
                  <a:lnTo>
                    <a:pt x="328" y="41"/>
                  </a:lnTo>
                  <a:lnTo>
                    <a:pt x="334" y="46"/>
                  </a:lnTo>
                  <a:lnTo>
                    <a:pt x="340" y="51"/>
                  </a:lnTo>
                  <a:lnTo>
                    <a:pt x="345" y="55"/>
                  </a:lnTo>
                  <a:lnTo>
                    <a:pt x="351" y="61"/>
                  </a:lnTo>
                  <a:lnTo>
                    <a:pt x="357" y="66"/>
                  </a:lnTo>
                  <a:lnTo>
                    <a:pt x="364" y="71"/>
                  </a:lnTo>
                  <a:lnTo>
                    <a:pt x="370" y="76"/>
                  </a:lnTo>
                  <a:lnTo>
                    <a:pt x="375" y="82"/>
                  </a:lnTo>
                  <a:lnTo>
                    <a:pt x="381" y="86"/>
                  </a:lnTo>
                  <a:lnTo>
                    <a:pt x="387" y="91"/>
                  </a:lnTo>
                  <a:lnTo>
                    <a:pt x="393" y="96"/>
                  </a:lnTo>
                  <a:lnTo>
                    <a:pt x="396" y="99"/>
                  </a:lnTo>
                  <a:lnTo>
                    <a:pt x="401" y="103"/>
                  </a:lnTo>
                  <a:lnTo>
                    <a:pt x="404" y="106"/>
                  </a:lnTo>
                  <a:lnTo>
                    <a:pt x="408" y="110"/>
                  </a:lnTo>
                  <a:lnTo>
                    <a:pt x="411" y="113"/>
                  </a:lnTo>
                  <a:lnTo>
                    <a:pt x="415" y="118"/>
                  </a:lnTo>
                  <a:lnTo>
                    <a:pt x="418" y="121"/>
                  </a:lnTo>
                  <a:lnTo>
                    <a:pt x="422" y="125"/>
                  </a:lnTo>
                  <a:lnTo>
                    <a:pt x="425" y="128"/>
                  </a:lnTo>
                  <a:lnTo>
                    <a:pt x="429" y="132"/>
                  </a:lnTo>
                  <a:lnTo>
                    <a:pt x="433" y="135"/>
                  </a:lnTo>
                  <a:lnTo>
                    <a:pt x="437" y="139"/>
                  </a:lnTo>
                  <a:lnTo>
                    <a:pt x="440" y="141"/>
                  </a:lnTo>
                  <a:lnTo>
                    <a:pt x="445" y="143"/>
                  </a:lnTo>
                  <a:lnTo>
                    <a:pt x="449" y="146"/>
                  </a:lnTo>
                  <a:lnTo>
                    <a:pt x="453" y="147"/>
                  </a:lnTo>
                  <a:lnTo>
                    <a:pt x="459" y="149"/>
                  </a:lnTo>
                  <a:lnTo>
                    <a:pt x="470" y="150"/>
                  </a:lnTo>
                  <a:lnTo>
                    <a:pt x="482" y="153"/>
                  </a:lnTo>
                  <a:lnTo>
                    <a:pt x="495" y="154"/>
                  </a:lnTo>
                  <a:lnTo>
                    <a:pt x="507" y="155"/>
                  </a:lnTo>
                  <a:lnTo>
                    <a:pt x="519" y="155"/>
                  </a:lnTo>
                  <a:lnTo>
                    <a:pt x="532" y="155"/>
                  </a:lnTo>
                  <a:lnTo>
                    <a:pt x="543" y="155"/>
                  </a:lnTo>
                  <a:lnTo>
                    <a:pt x="556" y="155"/>
                  </a:lnTo>
                  <a:lnTo>
                    <a:pt x="569" y="155"/>
                  </a:lnTo>
                  <a:lnTo>
                    <a:pt x="581" y="154"/>
                  </a:lnTo>
                  <a:lnTo>
                    <a:pt x="593" y="154"/>
                  </a:lnTo>
                  <a:lnTo>
                    <a:pt x="606" y="154"/>
                  </a:lnTo>
                  <a:lnTo>
                    <a:pt x="619" y="153"/>
                  </a:lnTo>
                  <a:lnTo>
                    <a:pt x="630" y="154"/>
                  </a:lnTo>
                  <a:lnTo>
                    <a:pt x="643" y="154"/>
                  </a:lnTo>
                  <a:lnTo>
                    <a:pt x="656" y="154"/>
                  </a:lnTo>
                  <a:lnTo>
                    <a:pt x="667" y="155"/>
                  </a:lnTo>
                  <a:lnTo>
                    <a:pt x="674" y="156"/>
                  </a:lnTo>
                  <a:lnTo>
                    <a:pt x="681" y="156"/>
                  </a:lnTo>
                  <a:lnTo>
                    <a:pt x="689" y="157"/>
                  </a:lnTo>
                  <a:lnTo>
                    <a:pt x="696" y="158"/>
                  </a:lnTo>
                  <a:lnTo>
                    <a:pt x="703" y="159"/>
                  </a:lnTo>
                  <a:lnTo>
                    <a:pt x="710" y="161"/>
                  </a:lnTo>
                  <a:lnTo>
                    <a:pt x="717" y="161"/>
                  </a:lnTo>
                  <a:lnTo>
                    <a:pt x="724" y="163"/>
                  </a:lnTo>
                  <a:lnTo>
                    <a:pt x="731" y="164"/>
                  </a:lnTo>
                  <a:lnTo>
                    <a:pt x="738" y="165"/>
                  </a:lnTo>
                  <a:lnTo>
                    <a:pt x="745" y="166"/>
                  </a:lnTo>
                  <a:lnTo>
                    <a:pt x="752" y="169"/>
                  </a:lnTo>
                  <a:lnTo>
                    <a:pt x="759" y="171"/>
                  </a:lnTo>
                  <a:lnTo>
                    <a:pt x="766" y="173"/>
                  </a:lnTo>
                  <a:lnTo>
                    <a:pt x="773" y="176"/>
                  </a:lnTo>
                  <a:lnTo>
                    <a:pt x="778" y="178"/>
                  </a:lnTo>
                  <a:lnTo>
                    <a:pt x="785" y="182"/>
                  </a:lnTo>
                  <a:lnTo>
                    <a:pt x="789" y="183"/>
                  </a:lnTo>
                  <a:lnTo>
                    <a:pt x="792" y="185"/>
                  </a:lnTo>
                  <a:lnTo>
                    <a:pt x="796" y="187"/>
                  </a:lnTo>
                  <a:lnTo>
                    <a:pt x="799" y="190"/>
                  </a:lnTo>
                  <a:lnTo>
                    <a:pt x="803" y="192"/>
                  </a:lnTo>
                  <a:lnTo>
                    <a:pt x="806" y="195"/>
                  </a:lnTo>
                  <a:lnTo>
                    <a:pt x="808" y="198"/>
                  </a:lnTo>
                  <a:lnTo>
                    <a:pt x="812" y="201"/>
                  </a:lnTo>
                  <a:lnTo>
                    <a:pt x="814" y="205"/>
                  </a:lnTo>
                  <a:lnTo>
                    <a:pt x="818" y="208"/>
                  </a:lnTo>
                  <a:lnTo>
                    <a:pt x="820" y="212"/>
                  </a:lnTo>
                  <a:lnTo>
                    <a:pt x="822" y="215"/>
                  </a:lnTo>
                  <a:lnTo>
                    <a:pt x="825" y="219"/>
                  </a:lnTo>
                  <a:lnTo>
                    <a:pt x="826" y="222"/>
                  </a:lnTo>
                  <a:lnTo>
                    <a:pt x="828" y="226"/>
                  </a:lnTo>
                  <a:lnTo>
                    <a:pt x="829" y="230"/>
                  </a:lnTo>
                  <a:lnTo>
                    <a:pt x="830" y="234"/>
                  </a:lnTo>
                  <a:lnTo>
                    <a:pt x="833" y="238"/>
                  </a:lnTo>
                  <a:lnTo>
                    <a:pt x="834" y="244"/>
                  </a:lnTo>
                  <a:lnTo>
                    <a:pt x="835" y="250"/>
                  </a:lnTo>
                  <a:lnTo>
                    <a:pt x="836" y="254"/>
                  </a:lnTo>
                  <a:lnTo>
                    <a:pt x="837" y="260"/>
                  </a:lnTo>
                  <a:lnTo>
                    <a:pt x="837" y="266"/>
                  </a:lnTo>
                  <a:lnTo>
                    <a:pt x="839" y="271"/>
                  </a:lnTo>
                  <a:lnTo>
                    <a:pt x="839" y="277"/>
                  </a:lnTo>
                  <a:lnTo>
                    <a:pt x="839" y="282"/>
                  </a:lnTo>
                  <a:lnTo>
                    <a:pt x="839" y="288"/>
                  </a:lnTo>
                  <a:lnTo>
                    <a:pt x="839" y="294"/>
                  </a:lnTo>
                  <a:lnTo>
                    <a:pt x="837" y="299"/>
                  </a:lnTo>
                  <a:lnTo>
                    <a:pt x="836" y="304"/>
                  </a:lnTo>
                  <a:lnTo>
                    <a:pt x="835" y="310"/>
                  </a:lnTo>
                  <a:lnTo>
                    <a:pt x="834" y="315"/>
                  </a:lnTo>
                  <a:lnTo>
                    <a:pt x="833" y="321"/>
                  </a:lnTo>
                  <a:lnTo>
                    <a:pt x="830" y="325"/>
                  </a:lnTo>
                  <a:lnTo>
                    <a:pt x="828" y="330"/>
                  </a:lnTo>
                  <a:lnTo>
                    <a:pt x="826" y="336"/>
                  </a:lnTo>
                  <a:lnTo>
                    <a:pt x="822" y="340"/>
                  </a:lnTo>
                  <a:lnTo>
                    <a:pt x="819" y="345"/>
                  </a:lnTo>
                  <a:lnTo>
                    <a:pt x="815" y="348"/>
                  </a:lnTo>
                  <a:lnTo>
                    <a:pt x="812" y="353"/>
                  </a:lnTo>
                  <a:lnTo>
                    <a:pt x="807" y="356"/>
                  </a:lnTo>
                  <a:lnTo>
                    <a:pt x="803" y="361"/>
                  </a:lnTo>
                  <a:lnTo>
                    <a:pt x="799" y="365"/>
                  </a:lnTo>
                  <a:lnTo>
                    <a:pt x="795" y="368"/>
                  </a:lnTo>
                  <a:lnTo>
                    <a:pt x="790" y="373"/>
                  </a:lnTo>
                  <a:lnTo>
                    <a:pt x="785" y="376"/>
                  </a:lnTo>
                  <a:lnTo>
                    <a:pt x="781" y="380"/>
                  </a:lnTo>
                  <a:lnTo>
                    <a:pt x="777" y="384"/>
                  </a:lnTo>
                  <a:lnTo>
                    <a:pt x="773" y="388"/>
                  </a:lnTo>
                  <a:lnTo>
                    <a:pt x="769" y="392"/>
                  </a:lnTo>
                  <a:lnTo>
                    <a:pt x="766" y="397"/>
                  </a:lnTo>
                  <a:lnTo>
                    <a:pt x="763" y="400"/>
                  </a:lnTo>
                  <a:lnTo>
                    <a:pt x="760" y="404"/>
                  </a:lnTo>
                  <a:lnTo>
                    <a:pt x="757" y="409"/>
                  </a:lnTo>
                  <a:lnTo>
                    <a:pt x="755" y="412"/>
                  </a:lnTo>
                  <a:lnTo>
                    <a:pt x="753" y="416"/>
                  </a:lnTo>
                  <a:lnTo>
                    <a:pt x="751" y="420"/>
                  </a:lnTo>
                  <a:lnTo>
                    <a:pt x="749" y="424"/>
                  </a:lnTo>
                  <a:lnTo>
                    <a:pt x="747" y="428"/>
                  </a:lnTo>
                  <a:lnTo>
                    <a:pt x="745" y="432"/>
                  </a:lnTo>
                  <a:lnTo>
                    <a:pt x="742" y="435"/>
                  </a:lnTo>
                  <a:lnTo>
                    <a:pt x="740" y="440"/>
                  </a:lnTo>
                  <a:lnTo>
                    <a:pt x="738" y="443"/>
                  </a:lnTo>
                  <a:lnTo>
                    <a:pt x="737" y="448"/>
                  </a:lnTo>
                  <a:lnTo>
                    <a:pt x="734" y="451"/>
                  </a:lnTo>
                  <a:lnTo>
                    <a:pt x="731" y="455"/>
                  </a:lnTo>
                  <a:lnTo>
                    <a:pt x="729" y="458"/>
                  </a:lnTo>
                  <a:lnTo>
                    <a:pt x="726" y="462"/>
                  </a:lnTo>
                  <a:lnTo>
                    <a:pt x="723" y="467"/>
                  </a:lnTo>
                  <a:lnTo>
                    <a:pt x="719" y="471"/>
                  </a:lnTo>
                  <a:lnTo>
                    <a:pt x="716" y="476"/>
                  </a:lnTo>
                  <a:lnTo>
                    <a:pt x="712" y="482"/>
                  </a:lnTo>
                  <a:lnTo>
                    <a:pt x="709" y="486"/>
                  </a:lnTo>
                  <a:lnTo>
                    <a:pt x="705" y="491"/>
                  </a:lnTo>
                  <a:lnTo>
                    <a:pt x="702" y="495"/>
                  </a:lnTo>
                  <a:lnTo>
                    <a:pt x="698" y="500"/>
                  </a:lnTo>
                  <a:lnTo>
                    <a:pt x="695" y="504"/>
                  </a:lnTo>
                  <a:lnTo>
                    <a:pt x="691" y="508"/>
                  </a:lnTo>
                  <a:lnTo>
                    <a:pt x="687" y="513"/>
                  </a:lnTo>
                  <a:lnTo>
                    <a:pt x="683" y="516"/>
                  </a:lnTo>
                  <a:lnTo>
                    <a:pt x="679" y="521"/>
                  </a:lnTo>
                  <a:lnTo>
                    <a:pt x="674" y="524"/>
                  </a:lnTo>
                  <a:lnTo>
                    <a:pt x="671" y="528"/>
                  </a:lnTo>
                  <a:lnTo>
                    <a:pt x="666" y="531"/>
                  </a:lnTo>
                  <a:lnTo>
                    <a:pt x="661" y="535"/>
                  </a:lnTo>
                  <a:lnTo>
                    <a:pt x="656" y="537"/>
                  </a:lnTo>
                  <a:lnTo>
                    <a:pt x="650" y="541"/>
                  </a:lnTo>
                  <a:lnTo>
                    <a:pt x="645" y="543"/>
                  </a:lnTo>
                  <a:lnTo>
                    <a:pt x="639" y="545"/>
                  </a:lnTo>
                  <a:lnTo>
                    <a:pt x="634" y="548"/>
                  </a:lnTo>
                  <a:lnTo>
                    <a:pt x="628" y="550"/>
                  </a:lnTo>
                  <a:lnTo>
                    <a:pt x="622" y="552"/>
                  </a:lnTo>
                  <a:lnTo>
                    <a:pt x="616" y="555"/>
                  </a:lnTo>
                  <a:lnTo>
                    <a:pt x="610" y="556"/>
                  </a:lnTo>
                  <a:lnTo>
                    <a:pt x="605" y="557"/>
                  </a:lnTo>
                  <a:lnTo>
                    <a:pt x="599" y="558"/>
                  </a:lnTo>
                  <a:lnTo>
                    <a:pt x="593" y="559"/>
                  </a:lnTo>
                  <a:lnTo>
                    <a:pt x="587" y="560"/>
                  </a:lnTo>
                  <a:lnTo>
                    <a:pt x="580" y="560"/>
                  </a:lnTo>
                  <a:lnTo>
                    <a:pt x="575" y="562"/>
                  </a:lnTo>
                  <a:lnTo>
                    <a:pt x="569" y="560"/>
                  </a:lnTo>
                  <a:lnTo>
                    <a:pt x="563" y="560"/>
                  </a:lnTo>
                  <a:lnTo>
                    <a:pt x="555" y="559"/>
                  </a:lnTo>
                  <a:lnTo>
                    <a:pt x="548" y="558"/>
                  </a:lnTo>
                  <a:lnTo>
                    <a:pt x="540" y="557"/>
                  </a:lnTo>
                  <a:lnTo>
                    <a:pt x="533" y="555"/>
                  </a:lnTo>
                  <a:lnTo>
                    <a:pt x="525" y="552"/>
                  </a:lnTo>
                  <a:lnTo>
                    <a:pt x="518" y="550"/>
                  </a:lnTo>
                  <a:lnTo>
                    <a:pt x="511" y="546"/>
                  </a:lnTo>
                  <a:lnTo>
                    <a:pt x="503" y="544"/>
                  </a:lnTo>
                  <a:lnTo>
                    <a:pt x="496" y="541"/>
                  </a:lnTo>
                  <a:lnTo>
                    <a:pt x="489" y="537"/>
                  </a:lnTo>
                  <a:lnTo>
                    <a:pt x="482" y="535"/>
                  </a:lnTo>
                  <a:lnTo>
                    <a:pt x="474" y="531"/>
                  </a:lnTo>
                  <a:lnTo>
                    <a:pt x="467" y="528"/>
                  </a:lnTo>
                  <a:lnTo>
                    <a:pt x="460" y="524"/>
                  </a:lnTo>
                  <a:lnTo>
                    <a:pt x="453" y="521"/>
                  </a:lnTo>
                  <a:lnTo>
                    <a:pt x="446" y="517"/>
                  </a:lnTo>
                  <a:lnTo>
                    <a:pt x="439" y="515"/>
                  </a:lnTo>
                  <a:lnTo>
                    <a:pt x="433" y="512"/>
                  </a:lnTo>
                  <a:lnTo>
                    <a:pt x="427" y="509"/>
                  </a:lnTo>
                  <a:lnTo>
                    <a:pt x="422" y="507"/>
                  </a:lnTo>
                  <a:lnTo>
                    <a:pt x="416" y="504"/>
                  </a:lnTo>
                  <a:lnTo>
                    <a:pt x="410" y="500"/>
                  </a:lnTo>
                  <a:lnTo>
                    <a:pt x="404" y="498"/>
                  </a:lnTo>
                  <a:lnTo>
                    <a:pt x="399" y="494"/>
                  </a:lnTo>
                  <a:lnTo>
                    <a:pt x="393" y="491"/>
                  </a:lnTo>
                  <a:lnTo>
                    <a:pt x="387" y="489"/>
                  </a:lnTo>
                  <a:lnTo>
                    <a:pt x="382" y="485"/>
                  </a:lnTo>
                  <a:lnTo>
                    <a:pt x="377" y="483"/>
                  </a:lnTo>
                  <a:lnTo>
                    <a:pt x="371" y="479"/>
                  </a:lnTo>
                  <a:lnTo>
                    <a:pt x="365" y="477"/>
                  </a:lnTo>
                  <a:lnTo>
                    <a:pt x="359" y="475"/>
                  </a:lnTo>
                  <a:lnTo>
                    <a:pt x="352" y="472"/>
                  </a:lnTo>
                  <a:lnTo>
                    <a:pt x="346" y="470"/>
                  </a:lnTo>
                  <a:lnTo>
                    <a:pt x="341" y="469"/>
                  </a:lnTo>
                  <a:lnTo>
                    <a:pt x="331" y="467"/>
                  </a:lnTo>
                  <a:lnTo>
                    <a:pt x="322" y="465"/>
                  </a:lnTo>
                  <a:lnTo>
                    <a:pt x="312" y="464"/>
                  </a:lnTo>
                  <a:lnTo>
                    <a:pt x="302" y="463"/>
                  </a:lnTo>
                  <a:lnTo>
                    <a:pt x="293" y="463"/>
                  </a:lnTo>
                  <a:lnTo>
                    <a:pt x="283" y="462"/>
                  </a:lnTo>
                  <a:lnTo>
                    <a:pt x="274" y="462"/>
                  </a:lnTo>
                  <a:lnTo>
                    <a:pt x="264" y="462"/>
                  </a:lnTo>
                  <a:lnTo>
                    <a:pt x="254" y="462"/>
                  </a:lnTo>
                  <a:lnTo>
                    <a:pt x="245" y="461"/>
                  </a:lnTo>
                  <a:lnTo>
                    <a:pt x="235" y="461"/>
                  </a:lnTo>
                  <a:lnTo>
                    <a:pt x="225" y="461"/>
                  </a:lnTo>
                  <a:lnTo>
                    <a:pt x="216" y="460"/>
                  </a:lnTo>
                  <a:lnTo>
                    <a:pt x="206" y="460"/>
                  </a:lnTo>
                  <a:lnTo>
                    <a:pt x="196" y="458"/>
                  </a:lnTo>
                  <a:lnTo>
                    <a:pt x="187" y="457"/>
                  </a:lnTo>
                  <a:lnTo>
                    <a:pt x="177" y="456"/>
                  </a:lnTo>
                  <a:lnTo>
                    <a:pt x="174" y="455"/>
                  </a:lnTo>
                  <a:lnTo>
                    <a:pt x="169" y="455"/>
                  </a:lnTo>
                  <a:lnTo>
                    <a:pt x="166" y="454"/>
                  </a:lnTo>
                  <a:lnTo>
                    <a:pt x="162" y="453"/>
                  </a:lnTo>
                  <a:lnTo>
                    <a:pt x="159" y="451"/>
                  </a:lnTo>
                  <a:lnTo>
                    <a:pt x="154" y="450"/>
                  </a:lnTo>
                  <a:lnTo>
                    <a:pt x="151" y="449"/>
                  </a:lnTo>
                  <a:lnTo>
                    <a:pt x="147" y="448"/>
                  </a:lnTo>
                  <a:lnTo>
                    <a:pt x="144" y="446"/>
                  </a:lnTo>
                  <a:lnTo>
                    <a:pt x="140" y="445"/>
                  </a:lnTo>
                  <a:lnTo>
                    <a:pt x="137" y="443"/>
                  </a:lnTo>
                  <a:lnTo>
                    <a:pt x="133" y="441"/>
                  </a:lnTo>
                  <a:lnTo>
                    <a:pt x="130" y="439"/>
                  </a:lnTo>
                  <a:lnTo>
                    <a:pt x="128" y="436"/>
                  </a:lnTo>
                  <a:lnTo>
                    <a:pt x="124" y="435"/>
                  </a:lnTo>
                  <a:lnTo>
                    <a:pt x="121" y="432"/>
                  </a:lnTo>
                  <a:lnTo>
                    <a:pt x="118" y="429"/>
                  </a:lnTo>
                  <a:lnTo>
                    <a:pt x="114" y="425"/>
                  </a:lnTo>
                  <a:lnTo>
                    <a:pt x="109" y="420"/>
                  </a:lnTo>
                  <a:lnTo>
                    <a:pt x="104" y="416"/>
                  </a:lnTo>
                  <a:lnTo>
                    <a:pt x="100" y="411"/>
                  </a:lnTo>
                  <a:lnTo>
                    <a:pt x="96" y="405"/>
                  </a:lnTo>
                  <a:lnTo>
                    <a:pt x="92" y="400"/>
                  </a:lnTo>
                  <a:lnTo>
                    <a:pt x="88" y="395"/>
                  </a:lnTo>
                  <a:lnTo>
                    <a:pt x="85" y="389"/>
                  </a:lnTo>
                  <a:lnTo>
                    <a:pt x="80" y="384"/>
                  </a:lnTo>
                  <a:lnTo>
                    <a:pt x="77" y="378"/>
                  </a:lnTo>
                  <a:lnTo>
                    <a:pt x="73" y="373"/>
                  </a:lnTo>
                  <a:lnTo>
                    <a:pt x="70" y="367"/>
                  </a:lnTo>
                  <a:lnTo>
                    <a:pt x="66" y="361"/>
                  </a:lnTo>
                  <a:lnTo>
                    <a:pt x="63" y="355"/>
                  </a:lnTo>
                  <a:lnTo>
                    <a:pt x="59" y="349"/>
                  </a:lnTo>
                  <a:lnTo>
                    <a:pt x="56" y="344"/>
                  </a:lnTo>
                  <a:lnTo>
                    <a:pt x="52" y="338"/>
                  </a:lnTo>
                  <a:lnTo>
                    <a:pt x="50" y="333"/>
                  </a:lnTo>
                  <a:lnTo>
                    <a:pt x="48" y="327"/>
                  </a:lnTo>
                  <a:lnTo>
                    <a:pt x="44" y="323"/>
                  </a:lnTo>
                  <a:lnTo>
                    <a:pt x="42" y="317"/>
                  </a:lnTo>
                  <a:lnTo>
                    <a:pt x="38" y="312"/>
                  </a:lnTo>
                  <a:lnTo>
                    <a:pt x="36" y="307"/>
                  </a:lnTo>
                  <a:lnTo>
                    <a:pt x="34" y="302"/>
                  </a:lnTo>
                  <a:lnTo>
                    <a:pt x="32" y="296"/>
                  </a:lnTo>
                  <a:lnTo>
                    <a:pt x="29" y="290"/>
                  </a:lnTo>
                  <a:lnTo>
                    <a:pt x="27" y="286"/>
                  </a:lnTo>
                  <a:lnTo>
                    <a:pt x="25" y="280"/>
                  </a:lnTo>
                  <a:lnTo>
                    <a:pt x="22" y="274"/>
                  </a:lnTo>
                  <a:lnTo>
                    <a:pt x="21" y="270"/>
                  </a:lnTo>
                  <a:lnTo>
                    <a:pt x="19" y="264"/>
                  </a:lnTo>
                  <a:lnTo>
                    <a:pt x="16" y="258"/>
                  </a:lnTo>
                  <a:lnTo>
                    <a:pt x="15" y="252"/>
                  </a:lnTo>
                  <a:lnTo>
                    <a:pt x="14" y="246"/>
                  </a:lnTo>
                  <a:lnTo>
                    <a:pt x="12" y="241"/>
                  </a:lnTo>
                  <a:lnTo>
                    <a:pt x="11" y="234"/>
                  </a:lnTo>
                  <a:lnTo>
                    <a:pt x="10" y="228"/>
                  </a:lnTo>
                  <a:lnTo>
                    <a:pt x="8" y="221"/>
                  </a:lnTo>
                  <a:lnTo>
                    <a:pt x="7" y="214"/>
                  </a:lnTo>
                  <a:lnTo>
                    <a:pt x="6" y="208"/>
                  </a:lnTo>
                  <a:lnTo>
                    <a:pt x="6" y="201"/>
                  </a:lnTo>
                  <a:lnTo>
                    <a:pt x="5" y="194"/>
                  </a:lnTo>
                  <a:lnTo>
                    <a:pt x="5" y="188"/>
                  </a:lnTo>
                  <a:lnTo>
                    <a:pt x="4" y="182"/>
                  </a:lnTo>
                  <a:lnTo>
                    <a:pt x="4" y="175"/>
                  </a:lnTo>
                  <a:lnTo>
                    <a:pt x="3" y="169"/>
                  </a:lnTo>
                  <a:lnTo>
                    <a:pt x="3" y="162"/>
                  </a:lnTo>
                  <a:lnTo>
                    <a:pt x="3" y="155"/>
                  </a:lnTo>
                  <a:lnTo>
                    <a:pt x="1" y="149"/>
                  </a:lnTo>
                  <a:lnTo>
                    <a:pt x="1" y="142"/>
                  </a:lnTo>
                  <a:lnTo>
                    <a:pt x="0" y="135"/>
                  </a:lnTo>
                  <a:lnTo>
                    <a:pt x="0" y="133"/>
                  </a:lnTo>
                  <a:lnTo>
                    <a:pt x="0" y="132"/>
                  </a:lnTo>
                  <a:lnTo>
                    <a:pt x="0" y="129"/>
                  </a:lnTo>
                  <a:lnTo>
                    <a:pt x="0" y="127"/>
                  </a:lnTo>
                  <a:lnTo>
                    <a:pt x="0" y="126"/>
                  </a:lnTo>
                  <a:lnTo>
                    <a:pt x="0" y="124"/>
                  </a:lnTo>
                  <a:lnTo>
                    <a:pt x="0" y="121"/>
                  </a:lnTo>
                  <a:lnTo>
                    <a:pt x="0" y="119"/>
                  </a:lnTo>
                  <a:lnTo>
                    <a:pt x="0" y="118"/>
                  </a:lnTo>
                  <a:lnTo>
                    <a:pt x="0" y="115"/>
                  </a:lnTo>
                  <a:lnTo>
                    <a:pt x="0" y="113"/>
                  </a:lnTo>
                  <a:lnTo>
                    <a:pt x="0" y="111"/>
                  </a:lnTo>
                  <a:lnTo>
                    <a:pt x="1" y="110"/>
                  </a:lnTo>
                  <a:lnTo>
                    <a:pt x="1" y="107"/>
                  </a:lnTo>
                  <a:lnTo>
                    <a:pt x="1" y="105"/>
                  </a:lnTo>
                  <a:lnTo>
                    <a:pt x="1" y="104"/>
                  </a:lnTo>
                  <a:lnTo>
                    <a:pt x="1" y="102"/>
                  </a:lnTo>
                </a:path>
              </a:pathLst>
            </a:custGeom>
            <a:no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61" name="Freeform 21"/>
            <p:cNvSpPr>
              <a:spLocks/>
            </p:cNvSpPr>
            <p:nvPr/>
          </p:nvSpPr>
          <p:spPr bwMode="auto">
            <a:xfrm>
              <a:off x="3027" y="3039"/>
              <a:ext cx="649" cy="265"/>
            </a:xfrm>
            <a:custGeom>
              <a:avLst/>
              <a:gdLst>
                <a:gd name="T0" fmla="*/ 13 w 1217"/>
                <a:gd name="T1" fmla="*/ 343 h 591"/>
                <a:gd name="T2" fmla="*/ 36 w 1217"/>
                <a:gd name="T3" fmla="*/ 384 h 591"/>
                <a:gd name="T4" fmla="*/ 66 w 1217"/>
                <a:gd name="T5" fmla="*/ 420 h 591"/>
                <a:gd name="T6" fmla="*/ 108 w 1217"/>
                <a:gd name="T7" fmla="*/ 456 h 591"/>
                <a:gd name="T8" fmla="*/ 154 w 1217"/>
                <a:gd name="T9" fmla="*/ 486 h 591"/>
                <a:gd name="T10" fmla="*/ 219 w 1217"/>
                <a:gd name="T11" fmla="*/ 518 h 591"/>
                <a:gd name="T12" fmla="*/ 305 w 1217"/>
                <a:gd name="T13" fmla="*/ 553 h 591"/>
                <a:gd name="T14" fmla="*/ 392 w 1217"/>
                <a:gd name="T15" fmla="*/ 581 h 591"/>
                <a:gd name="T16" fmla="*/ 456 w 1217"/>
                <a:gd name="T17" fmla="*/ 591 h 591"/>
                <a:gd name="T18" fmla="*/ 515 w 1217"/>
                <a:gd name="T19" fmla="*/ 590 h 591"/>
                <a:gd name="T20" fmla="*/ 574 w 1217"/>
                <a:gd name="T21" fmla="*/ 582 h 591"/>
                <a:gd name="T22" fmla="*/ 633 w 1217"/>
                <a:gd name="T23" fmla="*/ 560 h 591"/>
                <a:gd name="T24" fmla="*/ 691 w 1217"/>
                <a:gd name="T25" fmla="*/ 534 h 591"/>
                <a:gd name="T26" fmla="*/ 752 w 1217"/>
                <a:gd name="T27" fmla="*/ 519 h 591"/>
                <a:gd name="T28" fmla="*/ 816 w 1217"/>
                <a:gd name="T29" fmla="*/ 517 h 591"/>
                <a:gd name="T30" fmla="*/ 880 w 1217"/>
                <a:gd name="T31" fmla="*/ 514 h 591"/>
                <a:gd name="T32" fmla="*/ 955 w 1217"/>
                <a:gd name="T33" fmla="*/ 506 h 591"/>
                <a:gd name="T34" fmla="*/ 1030 w 1217"/>
                <a:gd name="T35" fmla="*/ 495 h 591"/>
                <a:gd name="T36" fmla="*/ 1096 w 1217"/>
                <a:gd name="T37" fmla="*/ 466 h 591"/>
                <a:gd name="T38" fmla="*/ 1139 w 1217"/>
                <a:gd name="T39" fmla="*/ 417 h 591"/>
                <a:gd name="T40" fmla="*/ 1170 w 1217"/>
                <a:gd name="T41" fmla="*/ 358 h 591"/>
                <a:gd name="T42" fmla="*/ 1194 w 1217"/>
                <a:gd name="T43" fmla="*/ 309 h 591"/>
                <a:gd name="T44" fmla="*/ 1210 w 1217"/>
                <a:gd name="T45" fmla="*/ 268 h 591"/>
                <a:gd name="T46" fmla="*/ 1217 w 1217"/>
                <a:gd name="T47" fmla="*/ 225 h 591"/>
                <a:gd name="T48" fmla="*/ 1212 w 1217"/>
                <a:gd name="T49" fmla="*/ 199 h 591"/>
                <a:gd name="T50" fmla="*/ 1195 w 1217"/>
                <a:gd name="T51" fmla="*/ 179 h 591"/>
                <a:gd name="T52" fmla="*/ 1173 w 1217"/>
                <a:gd name="T53" fmla="*/ 163 h 591"/>
                <a:gd name="T54" fmla="*/ 1140 w 1217"/>
                <a:gd name="T55" fmla="*/ 152 h 591"/>
                <a:gd name="T56" fmla="*/ 1106 w 1217"/>
                <a:gd name="T57" fmla="*/ 143 h 591"/>
                <a:gd name="T58" fmla="*/ 1083 w 1217"/>
                <a:gd name="T59" fmla="*/ 116 h 591"/>
                <a:gd name="T60" fmla="*/ 1074 w 1217"/>
                <a:gd name="T61" fmla="*/ 79 h 591"/>
                <a:gd name="T62" fmla="*/ 1068 w 1217"/>
                <a:gd name="T63" fmla="*/ 41 h 591"/>
                <a:gd name="T64" fmla="*/ 1068 w 1217"/>
                <a:gd name="T65" fmla="*/ 22 h 591"/>
                <a:gd name="T66" fmla="*/ 1071 w 1217"/>
                <a:gd name="T67" fmla="*/ 7 h 591"/>
                <a:gd name="T68" fmla="*/ 1056 w 1217"/>
                <a:gd name="T69" fmla="*/ 2 h 591"/>
                <a:gd name="T70" fmla="*/ 989 w 1217"/>
                <a:gd name="T71" fmla="*/ 5 h 591"/>
                <a:gd name="T72" fmla="*/ 923 w 1217"/>
                <a:gd name="T73" fmla="*/ 15 h 591"/>
                <a:gd name="T74" fmla="*/ 861 w 1217"/>
                <a:gd name="T75" fmla="*/ 28 h 591"/>
                <a:gd name="T76" fmla="*/ 803 w 1217"/>
                <a:gd name="T77" fmla="*/ 46 h 591"/>
                <a:gd name="T78" fmla="*/ 744 w 1217"/>
                <a:gd name="T79" fmla="*/ 59 h 591"/>
                <a:gd name="T80" fmla="*/ 691 w 1217"/>
                <a:gd name="T81" fmla="*/ 58 h 591"/>
                <a:gd name="T82" fmla="*/ 640 w 1217"/>
                <a:gd name="T83" fmla="*/ 50 h 591"/>
                <a:gd name="T84" fmla="*/ 587 w 1217"/>
                <a:gd name="T85" fmla="*/ 48 h 591"/>
                <a:gd name="T86" fmla="*/ 535 w 1217"/>
                <a:gd name="T87" fmla="*/ 54 h 591"/>
                <a:gd name="T88" fmla="*/ 484 w 1217"/>
                <a:gd name="T89" fmla="*/ 65 h 591"/>
                <a:gd name="T90" fmla="*/ 442 w 1217"/>
                <a:gd name="T91" fmla="*/ 83 h 591"/>
                <a:gd name="T92" fmla="*/ 409 w 1217"/>
                <a:gd name="T93" fmla="*/ 108 h 591"/>
                <a:gd name="T94" fmla="*/ 374 w 1217"/>
                <a:gd name="T95" fmla="*/ 126 h 591"/>
                <a:gd name="T96" fmla="*/ 325 w 1217"/>
                <a:gd name="T97" fmla="*/ 117 h 591"/>
                <a:gd name="T98" fmla="*/ 274 w 1217"/>
                <a:gd name="T99" fmla="*/ 94 h 591"/>
                <a:gd name="T100" fmla="*/ 224 w 1217"/>
                <a:gd name="T101" fmla="*/ 79 h 591"/>
                <a:gd name="T102" fmla="*/ 185 w 1217"/>
                <a:gd name="T103" fmla="*/ 78 h 591"/>
                <a:gd name="T104" fmla="*/ 146 w 1217"/>
                <a:gd name="T105" fmla="*/ 84 h 59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17"/>
                <a:gd name="T160" fmla="*/ 0 h 591"/>
                <a:gd name="T161" fmla="*/ 1217 w 1217"/>
                <a:gd name="T162" fmla="*/ 591 h 59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17" h="591">
                  <a:moveTo>
                    <a:pt x="0" y="306"/>
                  </a:moveTo>
                  <a:lnTo>
                    <a:pt x="3" y="314"/>
                  </a:lnTo>
                  <a:lnTo>
                    <a:pt x="5" y="321"/>
                  </a:lnTo>
                  <a:lnTo>
                    <a:pt x="7" y="328"/>
                  </a:lnTo>
                  <a:lnTo>
                    <a:pt x="11" y="336"/>
                  </a:lnTo>
                  <a:lnTo>
                    <a:pt x="13" y="343"/>
                  </a:lnTo>
                  <a:lnTo>
                    <a:pt x="17" y="350"/>
                  </a:lnTo>
                  <a:lnTo>
                    <a:pt x="20" y="357"/>
                  </a:lnTo>
                  <a:lnTo>
                    <a:pt x="25" y="364"/>
                  </a:lnTo>
                  <a:lnTo>
                    <a:pt x="28" y="370"/>
                  </a:lnTo>
                  <a:lnTo>
                    <a:pt x="32" y="377"/>
                  </a:lnTo>
                  <a:lnTo>
                    <a:pt x="36" y="384"/>
                  </a:lnTo>
                  <a:lnTo>
                    <a:pt x="41" y="390"/>
                  </a:lnTo>
                  <a:lnTo>
                    <a:pt x="46" y="397"/>
                  </a:lnTo>
                  <a:lnTo>
                    <a:pt x="50" y="402"/>
                  </a:lnTo>
                  <a:lnTo>
                    <a:pt x="55" y="408"/>
                  </a:lnTo>
                  <a:lnTo>
                    <a:pt x="61" y="414"/>
                  </a:lnTo>
                  <a:lnTo>
                    <a:pt x="66" y="420"/>
                  </a:lnTo>
                  <a:lnTo>
                    <a:pt x="73" y="427"/>
                  </a:lnTo>
                  <a:lnTo>
                    <a:pt x="80" y="433"/>
                  </a:lnTo>
                  <a:lnTo>
                    <a:pt x="86" y="439"/>
                  </a:lnTo>
                  <a:lnTo>
                    <a:pt x="94" y="445"/>
                  </a:lnTo>
                  <a:lnTo>
                    <a:pt x="101" y="451"/>
                  </a:lnTo>
                  <a:lnTo>
                    <a:pt x="108" y="456"/>
                  </a:lnTo>
                  <a:lnTo>
                    <a:pt x="115" y="462"/>
                  </a:lnTo>
                  <a:lnTo>
                    <a:pt x="123" y="467"/>
                  </a:lnTo>
                  <a:lnTo>
                    <a:pt x="130" y="472"/>
                  </a:lnTo>
                  <a:lnTo>
                    <a:pt x="138" y="477"/>
                  </a:lnTo>
                  <a:lnTo>
                    <a:pt x="146" y="481"/>
                  </a:lnTo>
                  <a:lnTo>
                    <a:pt x="154" y="486"/>
                  </a:lnTo>
                  <a:lnTo>
                    <a:pt x="163" y="490"/>
                  </a:lnTo>
                  <a:lnTo>
                    <a:pt x="171" y="495"/>
                  </a:lnTo>
                  <a:lnTo>
                    <a:pt x="179" y="499"/>
                  </a:lnTo>
                  <a:lnTo>
                    <a:pt x="192" y="506"/>
                  </a:lnTo>
                  <a:lnTo>
                    <a:pt x="205" y="512"/>
                  </a:lnTo>
                  <a:lnTo>
                    <a:pt x="219" y="518"/>
                  </a:lnTo>
                  <a:lnTo>
                    <a:pt x="233" y="525"/>
                  </a:lnTo>
                  <a:lnTo>
                    <a:pt x="247" y="531"/>
                  </a:lnTo>
                  <a:lnTo>
                    <a:pt x="262" y="537"/>
                  </a:lnTo>
                  <a:lnTo>
                    <a:pt x="276" y="543"/>
                  </a:lnTo>
                  <a:lnTo>
                    <a:pt x="290" y="548"/>
                  </a:lnTo>
                  <a:lnTo>
                    <a:pt x="305" y="553"/>
                  </a:lnTo>
                  <a:lnTo>
                    <a:pt x="319" y="559"/>
                  </a:lnTo>
                  <a:lnTo>
                    <a:pt x="334" y="563"/>
                  </a:lnTo>
                  <a:lnTo>
                    <a:pt x="348" y="568"/>
                  </a:lnTo>
                  <a:lnTo>
                    <a:pt x="363" y="573"/>
                  </a:lnTo>
                  <a:lnTo>
                    <a:pt x="378" y="576"/>
                  </a:lnTo>
                  <a:lnTo>
                    <a:pt x="392" y="581"/>
                  </a:lnTo>
                  <a:lnTo>
                    <a:pt x="407" y="584"/>
                  </a:lnTo>
                  <a:lnTo>
                    <a:pt x="416" y="585"/>
                  </a:lnTo>
                  <a:lnTo>
                    <a:pt x="427" y="588"/>
                  </a:lnTo>
                  <a:lnTo>
                    <a:pt x="436" y="589"/>
                  </a:lnTo>
                  <a:lnTo>
                    <a:pt x="446" y="590"/>
                  </a:lnTo>
                  <a:lnTo>
                    <a:pt x="456" y="591"/>
                  </a:lnTo>
                  <a:lnTo>
                    <a:pt x="466" y="591"/>
                  </a:lnTo>
                  <a:lnTo>
                    <a:pt x="475" y="591"/>
                  </a:lnTo>
                  <a:lnTo>
                    <a:pt x="486" y="591"/>
                  </a:lnTo>
                  <a:lnTo>
                    <a:pt x="495" y="591"/>
                  </a:lnTo>
                  <a:lnTo>
                    <a:pt x="505" y="591"/>
                  </a:lnTo>
                  <a:lnTo>
                    <a:pt x="515" y="590"/>
                  </a:lnTo>
                  <a:lnTo>
                    <a:pt x="525" y="589"/>
                  </a:lnTo>
                  <a:lnTo>
                    <a:pt x="534" y="588"/>
                  </a:lnTo>
                  <a:lnTo>
                    <a:pt x="545" y="587"/>
                  </a:lnTo>
                  <a:lnTo>
                    <a:pt x="554" y="585"/>
                  </a:lnTo>
                  <a:lnTo>
                    <a:pt x="564" y="584"/>
                  </a:lnTo>
                  <a:lnTo>
                    <a:pt x="574" y="582"/>
                  </a:lnTo>
                  <a:lnTo>
                    <a:pt x="584" y="579"/>
                  </a:lnTo>
                  <a:lnTo>
                    <a:pt x="594" y="575"/>
                  </a:lnTo>
                  <a:lnTo>
                    <a:pt x="604" y="572"/>
                  </a:lnTo>
                  <a:lnTo>
                    <a:pt x="614" y="568"/>
                  </a:lnTo>
                  <a:lnTo>
                    <a:pt x="623" y="563"/>
                  </a:lnTo>
                  <a:lnTo>
                    <a:pt x="633" y="560"/>
                  </a:lnTo>
                  <a:lnTo>
                    <a:pt x="642" y="555"/>
                  </a:lnTo>
                  <a:lnTo>
                    <a:pt x="652" y="551"/>
                  </a:lnTo>
                  <a:lnTo>
                    <a:pt x="662" y="546"/>
                  </a:lnTo>
                  <a:lnTo>
                    <a:pt x="671" y="541"/>
                  </a:lnTo>
                  <a:lnTo>
                    <a:pt x="681" y="538"/>
                  </a:lnTo>
                  <a:lnTo>
                    <a:pt x="691" y="534"/>
                  </a:lnTo>
                  <a:lnTo>
                    <a:pt x="701" y="531"/>
                  </a:lnTo>
                  <a:lnTo>
                    <a:pt x="710" y="528"/>
                  </a:lnTo>
                  <a:lnTo>
                    <a:pt x="721" y="525"/>
                  </a:lnTo>
                  <a:lnTo>
                    <a:pt x="731" y="523"/>
                  </a:lnTo>
                  <a:lnTo>
                    <a:pt x="741" y="522"/>
                  </a:lnTo>
                  <a:lnTo>
                    <a:pt x="752" y="519"/>
                  </a:lnTo>
                  <a:lnTo>
                    <a:pt x="762" y="518"/>
                  </a:lnTo>
                  <a:lnTo>
                    <a:pt x="774" y="518"/>
                  </a:lnTo>
                  <a:lnTo>
                    <a:pt x="784" y="517"/>
                  </a:lnTo>
                  <a:lnTo>
                    <a:pt x="795" y="517"/>
                  </a:lnTo>
                  <a:lnTo>
                    <a:pt x="805" y="517"/>
                  </a:lnTo>
                  <a:lnTo>
                    <a:pt x="816" y="517"/>
                  </a:lnTo>
                  <a:lnTo>
                    <a:pt x="827" y="516"/>
                  </a:lnTo>
                  <a:lnTo>
                    <a:pt x="838" y="516"/>
                  </a:lnTo>
                  <a:lnTo>
                    <a:pt x="848" y="516"/>
                  </a:lnTo>
                  <a:lnTo>
                    <a:pt x="858" y="515"/>
                  </a:lnTo>
                  <a:lnTo>
                    <a:pt x="870" y="514"/>
                  </a:lnTo>
                  <a:lnTo>
                    <a:pt x="880" y="514"/>
                  </a:lnTo>
                  <a:lnTo>
                    <a:pt x="891" y="511"/>
                  </a:lnTo>
                  <a:lnTo>
                    <a:pt x="904" y="510"/>
                  </a:lnTo>
                  <a:lnTo>
                    <a:pt x="916" y="509"/>
                  </a:lnTo>
                  <a:lnTo>
                    <a:pt x="928" y="508"/>
                  </a:lnTo>
                  <a:lnTo>
                    <a:pt x="942" y="507"/>
                  </a:lnTo>
                  <a:lnTo>
                    <a:pt x="955" y="506"/>
                  </a:lnTo>
                  <a:lnTo>
                    <a:pt x="967" y="504"/>
                  </a:lnTo>
                  <a:lnTo>
                    <a:pt x="980" y="503"/>
                  </a:lnTo>
                  <a:lnTo>
                    <a:pt x="993" y="502"/>
                  </a:lnTo>
                  <a:lnTo>
                    <a:pt x="1004" y="500"/>
                  </a:lnTo>
                  <a:lnTo>
                    <a:pt x="1017" y="499"/>
                  </a:lnTo>
                  <a:lnTo>
                    <a:pt x="1030" y="495"/>
                  </a:lnTo>
                  <a:lnTo>
                    <a:pt x="1041" y="493"/>
                  </a:lnTo>
                  <a:lnTo>
                    <a:pt x="1053" y="488"/>
                  </a:lnTo>
                  <a:lnTo>
                    <a:pt x="1065" y="484"/>
                  </a:lnTo>
                  <a:lnTo>
                    <a:pt x="1076" y="479"/>
                  </a:lnTo>
                  <a:lnTo>
                    <a:pt x="1087" y="473"/>
                  </a:lnTo>
                  <a:lnTo>
                    <a:pt x="1096" y="466"/>
                  </a:lnTo>
                  <a:lnTo>
                    <a:pt x="1104" y="459"/>
                  </a:lnTo>
                  <a:lnTo>
                    <a:pt x="1112" y="452"/>
                  </a:lnTo>
                  <a:lnTo>
                    <a:pt x="1119" y="444"/>
                  </a:lnTo>
                  <a:lnTo>
                    <a:pt x="1126" y="436"/>
                  </a:lnTo>
                  <a:lnTo>
                    <a:pt x="1133" y="427"/>
                  </a:lnTo>
                  <a:lnTo>
                    <a:pt x="1139" y="417"/>
                  </a:lnTo>
                  <a:lnTo>
                    <a:pt x="1144" y="408"/>
                  </a:lnTo>
                  <a:lnTo>
                    <a:pt x="1150" y="399"/>
                  </a:lnTo>
                  <a:lnTo>
                    <a:pt x="1155" y="389"/>
                  </a:lnTo>
                  <a:lnTo>
                    <a:pt x="1161" y="379"/>
                  </a:lnTo>
                  <a:lnTo>
                    <a:pt x="1165" y="369"/>
                  </a:lnTo>
                  <a:lnTo>
                    <a:pt x="1170" y="358"/>
                  </a:lnTo>
                  <a:lnTo>
                    <a:pt x="1175" y="348"/>
                  </a:lnTo>
                  <a:lnTo>
                    <a:pt x="1180" y="339"/>
                  </a:lnTo>
                  <a:lnTo>
                    <a:pt x="1185" y="328"/>
                  </a:lnTo>
                  <a:lnTo>
                    <a:pt x="1188" y="322"/>
                  </a:lnTo>
                  <a:lnTo>
                    <a:pt x="1192" y="316"/>
                  </a:lnTo>
                  <a:lnTo>
                    <a:pt x="1194" y="309"/>
                  </a:lnTo>
                  <a:lnTo>
                    <a:pt x="1198" y="303"/>
                  </a:lnTo>
                  <a:lnTo>
                    <a:pt x="1200" y="296"/>
                  </a:lnTo>
                  <a:lnTo>
                    <a:pt x="1203" y="289"/>
                  </a:lnTo>
                  <a:lnTo>
                    <a:pt x="1206" y="282"/>
                  </a:lnTo>
                  <a:lnTo>
                    <a:pt x="1208" y="275"/>
                  </a:lnTo>
                  <a:lnTo>
                    <a:pt x="1210" y="268"/>
                  </a:lnTo>
                  <a:lnTo>
                    <a:pt x="1213" y="261"/>
                  </a:lnTo>
                  <a:lnTo>
                    <a:pt x="1214" y="253"/>
                  </a:lnTo>
                  <a:lnTo>
                    <a:pt x="1215" y="246"/>
                  </a:lnTo>
                  <a:lnTo>
                    <a:pt x="1216" y="239"/>
                  </a:lnTo>
                  <a:lnTo>
                    <a:pt x="1217" y="232"/>
                  </a:lnTo>
                  <a:lnTo>
                    <a:pt x="1217" y="225"/>
                  </a:lnTo>
                  <a:lnTo>
                    <a:pt x="1217" y="217"/>
                  </a:lnTo>
                  <a:lnTo>
                    <a:pt x="1217" y="214"/>
                  </a:lnTo>
                  <a:lnTo>
                    <a:pt x="1216" y="209"/>
                  </a:lnTo>
                  <a:lnTo>
                    <a:pt x="1215" y="205"/>
                  </a:lnTo>
                  <a:lnTo>
                    <a:pt x="1214" y="202"/>
                  </a:lnTo>
                  <a:lnTo>
                    <a:pt x="1212" y="199"/>
                  </a:lnTo>
                  <a:lnTo>
                    <a:pt x="1209" y="195"/>
                  </a:lnTo>
                  <a:lnTo>
                    <a:pt x="1207" y="192"/>
                  </a:lnTo>
                  <a:lnTo>
                    <a:pt x="1205" y="188"/>
                  </a:lnTo>
                  <a:lnTo>
                    <a:pt x="1201" y="185"/>
                  </a:lnTo>
                  <a:lnTo>
                    <a:pt x="1199" y="181"/>
                  </a:lnTo>
                  <a:lnTo>
                    <a:pt x="1195" y="179"/>
                  </a:lnTo>
                  <a:lnTo>
                    <a:pt x="1192" y="175"/>
                  </a:lnTo>
                  <a:lnTo>
                    <a:pt x="1188" y="173"/>
                  </a:lnTo>
                  <a:lnTo>
                    <a:pt x="1185" y="170"/>
                  </a:lnTo>
                  <a:lnTo>
                    <a:pt x="1181" y="167"/>
                  </a:lnTo>
                  <a:lnTo>
                    <a:pt x="1178" y="165"/>
                  </a:lnTo>
                  <a:lnTo>
                    <a:pt x="1173" y="163"/>
                  </a:lnTo>
                  <a:lnTo>
                    <a:pt x="1169" y="160"/>
                  </a:lnTo>
                  <a:lnTo>
                    <a:pt x="1163" y="158"/>
                  </a:lnTo>
                  <a:lnTo>
                    <a:pt x="1157" y="156"/>
                  </a:lnTo>
                  <a:lnTo>
                    <a:pt x="1151" y="154"/>
                  </a:lnTo>
                  <a:lnTo>
                    <a:pt x="1146" y="153"/>
                  </a:lnTo>
                  <a:lnTo>
                    <a:pt x="1140" y="152"/>
                  </a:lnTo>
                  <a:lnTo>
                    <a:pt x="1134" y="151"/>
                  </a:lnTo>
                  <a:lnTo>
                    <a:pt x="1128" y="150"/>
                  </a:lnTo>
                  <a:lnTo>
                    <a:pt x="1122" y="149"/>
                  </a:lnTo>
                  <a:lnTo>
                    <a:pt x="1117" y="146"/>
                  </a:lnTo>
                  <a:lnTo>
                    <a:pt x="1111" y="145"/>
                  </a:lnTo>
                  <a:lnTo>
                    <a:pt x="1106" y="143"/>
                  </a:lnTo>
                  <a:lnTo>
                    <a:pt x="1102" y="139"/>
                  </a:lnTo>
                  <a:lnTo>
                    <a:pt x="1097" y="136"/>
                  </a:lnTo>
                  <a:lnTo>
                    <a:pt x="1093" y="132"/>
                  </a:lnTo>
                  <a:lnTo>
                    <a:pt x="1090" y="128"/>
                  </a:lnTo>
                  <a:lnTo>
                    <a:pt x="1087" y="122"/>
                  </a:lnTo>
                  <a:lnTo>
                    <a:pt x="1083" y="116"/>
                  </a:lnTo>
                  <a:lnTo>
                    <a:pt x="1081" y="110"/>
                  </a:lnTo>
                  <a:lnTo>
                    <a:pt x="1078" y="105"/>
                  </a:lnTo>
                  <a:lnTo>
                    <a:pt x="1077" y="99"/>
                  </a:lnTo>
                  <a:lnTo>
                    <a:pt x="1076" y="93"/>
                  </a:lnTo>
                  <a:lnTo>
                    <a:pt x="1075" y="86"/>
                  </a:lnTo>
                  <a:lnTo>
                    <a:pt x="1074" y="79"/>
                  </a:lnTo>
                  <a:lnTo>
                    <a:pt x="1073" y="73"/>
                  </a:lnTo>
                  <a:lnTo>
                    <a:pt x="1071" y="66"/>
                  </a:lnTo>
                  <a:lnTo>
                    <a:pt x="1071" y="61"/>
                  </a:lnTo>
                  <a:lnTo>
                    <a:pt x="1070" y="54"/>
                  </a:lnTo>
                  <a:lnTo>
                    <a:pt x="1069" y="47"/>
                  </a:lnTo>
                  <a:lnTo>
                    <a:pt x="1068" y="41"/>
                  </a:lnTo>
                  <a:lnTo>
                    <a:pt x="1067" y="34"/>
                  </a:lnTo>
                  <a:lnTo>
                    <a:pt x="1067" y="32"/>
                  </a:lnTo>
                  <a:lnTo>
                    <a:pt x="1067" y="29"/>
                  </a:lnTo>
                  <a:lnTo>
                    <a:pt x="1067" y="27"/>
                  </a:lnTo>
                  <a:lnTo>
                    <a:pt x="1068" y="25"/>
                  </a:lnTo>
                  <a:lnTo>
                    <a:pt x="1068" y="22"/>
                  </a:lnTo>
                  <a:lnTo>
                    <a:pt x="1069" y="20"/>
                  </a:lnTo>
                  <a:lnTo>
                    <a:pt x="1070" y="17"/>
                  </a:lnTo>
                  <a:lnTo>
                    <a:pt x="1070" y="14"/>
                  </a:lnTo>
                  <a:lnTo>
                    <a:pt x="1071" y="12"/>
                  </a:lnTo>
                  <a:lnTo>
                    <a:pt x="1071" y="10"/>
                  </a:lnTo>
                  <a:lnTo>
                    <a:pt x="1071" y="7"/>
                  </a:lnTo>
                  <a:lnTo>
                    <a:pt x="1071" y="5"/>
                  </a:lnTo>
                  <a:lnTo>
                    <a:pt x="1071" y="4"/>
                  </a:lnTo>
                  <a:lnTo>
                    <a:pt x="1070" y="3"/>
                  </a:lnTo>
                  <a:lnTo>
                    <a:pt x="1069" y="2"/>
                  </a:lnTo>
                  <a:lnTo>
                    <a:pt x="1067" y="2"/>
                  </a:lnTo>
                  <a:lnTo>
                    <a:pt x="1056" y="2"/>
                  </a:lnTo>
                  <a:lnTo>
                    <a:pt x="1045" y="0"/>
                  </a:lnTo>
                  <a:lnTo>
                    <a:pt x="1034" y="0"/>
                  </a:lnTo>
                  <a:lnTo>
                    <a:pt x="1023" y="2"/>
                  </a:lnTo>
                  <a:lnTo>
                    <a:pt x="1012" y="3"/>
                  </a:lnTo>
                  <a:lnTo>
                    <a:pt x="1001" y="3"/>
                  </a:lnTo>
                  <a:lnTo>
                    <a:pt x="989" y="5"/>
                  </a:lnTo>
                  <a:lnTo>
                    <a:pt x="979" y="6"/>
                  </a:lnTo>
                  <a:lnTo>
                    <a:pt x="967" y="7"/>
                  </a:lnTo>
                  <a:lnTo>
                    <a:pt x="957" y="10"/>
                  </a:lnTo>
                  <a:lnTo>
                    <a:pt x="945" y="11"/>
                  </a:lnTo>
                  <a:lnTo>
                    <a:pt x="935" y="13"/>
                  </a:lnTo>
                  <a:lnTo>
                    <a:pt x="923" y="15"/>
                  </a:lnTo>
                  <a:lnTo>
                    <a:pt x="913" y="18"/>
                  </a:lnTo>
                  <a:lnTo>
                    <a:pt x="901" y="19"/>
                  </a:lnTo>
                  <a:lnTo>
                    <a:pt x="891" y="21"/>
                  </a:lnTo>
                  <a:lnTo>
                    <a:pt x="880" y="24"/>
                  </a:lnTo>
                  <a:lnTo>
                    <a:pt x="871" y="26"/>
                  </a:lnTo>
                  <a:lnTo>
                    <a:pt x="861" y="28"/>
                  </a:lnTo>
                  <a:lnTo>
                    <a:pt x="851" y="31"/>
                  </a:lnTo>
                  <a:lnTo>
                    <a:pt x="841" y="34"/>
                  </a:lnTo>
                  <a:lnTo>
                    <a:pt x="832" y="36"/>
                  </a:lnTo>
                  <a:lnTo>
                    <a:pt x="823" y="40"/>
                  </a:lnTo>
                  <a:lnTo>
                    <a:pt x="812" y="42"/>
                  </a:lnTo>
                  <a:lnTo>
                    <a:pt x="803" y="46"/>
                  </a:lnTo>
                  <a:lnTo>
                    <a:pt x="794" y="49"/>
                  </a:lnTo>
                  <a:lnTo>
                    <a:pt x="783" y="51"/>
                  </a:lnTo>
                  <a:lnTo>
                    <a:pt x="774" y="54"/>
                  </a:lnTo>
                  <a:lnTo>
                    <a:pt x="763" y="56"/>
                  </a:lnTo>
                  <a:lnTo>
                    <a:pt x="754" y="58"/>
                  </a:lnTo>
                  <a:lnTo>
                    <a:pt x="744" y="59"/>
                  </a:lnTo>
                  <a:lnTo>
                    <a:pt x="733" y="61"/>
                  </a:lnTo>
                  <a:lnTo>
                    <a:pt x="725" y="61"/>
                  </a:lnTo>
                  <a:lnTo>
                    <a:pt x="717" y="61"/>
                  </a:lnTo>
                  <a:lnTo>
                    <a:pt x="708" y="61"/>
                  </a:lnTo>
                  <a:lnTo>
                    <a:pt x="700" y="59"/>
                  </a:lnTo>
                  <a:lnTo>
                    <a:pt x="691" y="58"/>
                  </a:lnTo>
                  <a:lnTo>
                    <a:pt x="682" y="57"/>
                  </a:lnTo>
                  <a:lnTo>
                    <a:pt x="674" y="56"/>
                  </a:lnTo>
                  <a:lnTo>
                    <a:pt x="665" y="55"/>
                  </a:lnTo>
                  <a:lnTo>
                    <a:pt x="657" y="54"/>
                  </a:lnTo>
                  <a:lnTo>
                    <a:pt x="648" y="51"/>
                  </a:lnTo>
                  <a:lnTo>
                    <a:pt x="640" y="50"/>
                  </a:lnTo>
                  <a:lnTo>
                    <a:pt x="631" y="49"/>
                  </a:lnTo>
                  <a:lnTo>
                    <a:pt x="622" y="48"/>
                  </a:lnTo>
                  <a:lnTo>
                    <a:pt x="614" y="48"/>
                  </a:lnTo>
                  <a:lnTo>
                    <a:pt x="605" y="47"/>
                  </a:lnTo>
                  <a:lnTo>
                    <a:pt x="597" y="48"/>
                  </a:lnTo>
                  <a:lnTo>
                    <a:pt x="587" y="48"/>
                  </a:lnTo>
                  <a:lnTo>
                    <a:pt x="579" y="49"/>
                  </a:lnTo>
                  <a:lnTo>
                    <a:pt x="570" y="49"/>
                  </a:lnTo>
                  <a:lnTo>
                    <a:pt x="562" y="50"/>
                  </a:lnTo>
                  <a:lnTo>
                    <a:pt x="553" y="51"/>
                  </a:lnTo>
                  <a:lnTo>
                    <a:pt x="545" y="53"/>
                  </a:lnTo>
                  <a:lnTo>
                    <a:pt x="535" y="54"/>
                  </a:lnTo>
                  <a:lnTo>
                    <a:pt x="527" y="56"/>
                  </a:lnTo>
                  <a:lnTo>
                    <a:pt x="518" y="57"/>
                  </a:lnTo>
                  <a:lnTo>
                    <a:pt x="510" y="59"/>
                  </a:lnTo>
                  <a:lnTo>
                    <a:pt x="502" y="62"/>
                  </a:lnTo>
                  <a:lnTo>
                    <a:pt x="493" y="63"/>
                  </a:lnTo>
                  <a:lnTo>
                    <a:pt x="484" y="65"/>
                  </a:lnTo>
                  <a:lnTo>
                    <a:pt x="476" y="69"/>
                  </a:lnTo>
                  <a:lnTo>
                    <a:pt x="467" y="71"/>
                  </a:lnTo>
                  <a:lnTo>
                    <a:pt x="459" y="73"/>
                  </a:lnTo>
                  <a:lnTo>
                    <a:pt x="453" y="76"/>
                  </a:lnTo>
                  <a:lnTo>
                    <a:pt x="447" y="79"/>
                  </a:lnTo>
                  <a:lnTo>
                    <a:pt x="442" y="83"/>
                  </a:lnTo>
                  <a:lnTo>
                    <a:pt x="436" y="86"/>
                  </a:lnTo>
                  <a:lnTo>
                    <a:pt x="430" y="91"/>
                  </a:lnTo>
                  <a:lnTo>
                    <a:pt x="425" y="95"/>
                  </a:lnTo>
                  <a:lnTo>
                    <a:pt x="420" y="99"/>
                  </a:lnTo>
                  <a:lnTo>
                    <a:pt x="414" y="104"/>
                  </a:lnTo>
                  <a:lnTo>
                    <a:pt x="409" y="108"/>
                  </a:lnTo>
                  <a:lnTo>
                    <a:pt x="403" y="112"/>
                  </a:lnTo>
                  <a:lnTo>
                    <a:pt x="398" y="115"/>
                  </a:lnTo>
                  <a:lnTo>
                    <a:pt x="392" y="119"/>
                  </a:lnTo>
                  <a:lnTo>
                    <a:pt x="386" y="122"/>
                  </a:lnTo>
                  <a:lnTo>
                    <a:pt x="380" y="124"/>
                  </a:lnTo>
                  <a:lnTo>
                    <a:pt x="374" y="126"/>
                  </a:lnTo>
                  <a:lnTo>
                    <a:pt x="368" y="126"/>
                  </a:lnTo>
                  <a:lnTo>
                    <a:pt x="359" y="126"/>
                  </a:lnTo>
                  <a:lnTo>
                    <a:pt x="350" y="124"/>
                  </a:lnTo>
                  <a:lnTo>
                    <a:pt x="341" y="123"/>
                  </a:lnTo>
                  <a:lnTo>
                    <a:pt x="333" y="121"/>
                  </a:lnTo>
                  <a:lnTo>
                    <a:pt x="325" y="117"/>
                  </a:lnTo>
                  <a:lnTo>
                    <a:pt x="315" y="114"/>
                  </a:lnTo>
                  <a:lnTo>
                    <a:pt x="307" y="110"/>
                  </a:lnTo>
                  <a:lnTo>
                    <a:pt x="299" y="106"/>
                  </a:lnTo>
                  <a:lnTo>
                    <a:pt x="291" y="102"/>
                  </a:lnTo>
                  <a:lnTo>
                    <a:pt x="282" y="98"/>
                  </a:lnTo>
                  <a:lnTo>
                    <a:pt x="274" y="94"/>
                  </a:lnTo>
                  <a:lnTo>
                    <a:pt x="266" y="91"/>
                  </a:lnTo>
                  <a:lnTo>
                    <a:pt x="256" y="87"/>
                  </a:lnTo>
                  <a:lnTo>
                    <a:pt x="248" y="84"/>
                  </a:lnTo>
                  <a:lnTo>
                    <a:pt x="239" y="81"/>
                  </a:lnTo>
                  <a:lnTo>
                    <a:pt x="231" y="80"/>
                  </a:lnTo>
                  <a:lnTo>
                    <a:pt x="224" y="79"/>
                  </a:lnTo>
                  <a:lnTo>
                    <a:pt x="218" y="79"/>
                  </a:lnTo>
                  <a:lnTo>
                    <a:pt x="211" y="78"/>
                  </a:lnTo>
                  <a:lnTo>
                    <a:pt x="204" y="78"/>
                  </a:lnTo>
                  <a:lnTo>
                    <a:pt x="198" y="78"/>
                  </a:lnTo>
                  <a:lnTo>
                    <a:pt x="192" y="78"/>
                  </a:lnTo>
                  <a:lnTo>
                    <a:pt x="185" y="78"/>
                  </a:lnTo>
                  <a:lnTo>
                    <a:pt x="179" y="79"/>
                  </a:lnTo>
                  <a:lnTo>
                    <a:pt x="172" y="79"/>
                  </a:lnTo>
                  <a:lnTo>
                    <a:pt x="165" y="80"/>
                  </a:lnTo>
                  <a:lnTo>
                    <a:pt x="159" y="81"/>
                  </a:lnTo>
                  <a:lnTo>
                    <a:pt x="152" y="83"/>
                  </a:lnTo>
                  <a:lnTo>
                    <a:pt x="146" y="84"/>
                  </a:lnTo>
                  <a:lnTo>
                    <a:pt x="139" y="86"/>
                  </a:lnTo>
                  <a:lnTo>
                    <a:pt x="134" y="87"/>
                  </a:lnTo>
                  <a:lnTo>
                    <a:pt x="127" y="90"/>
                  </a:lnTo>
                </a:path>
              </a:pathLst>
            </a:custGeom>
            <a:no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62" name="Freeform 22"/>
            <p:cNvSpPr>
              <a:spLocks/>
            </p:cNvSpPr>
            <p:nvPr/>
          </p:nvSpPr>
          <p:spPr bwMode="auto">
            <a:xfrm>
              <a:off x="2928" y="2685"/>
              <a:ext cx="450" cy="253"/>
            </a:xfrm>
            <a:custGeom>
              <a:avLst/>
              <a:gdLst>
                <a:gd name="T0" fmla="*/ 0 w 842"/>
                <a:gd name="T1" fmla="*/ 139 h 557"/>
                <a:gd name="T2" fmla="*/ 1 w 842"/>
                <a:gd name="T3" fmla="*/ 164 h 557"/>
                <a:gd name="T4" fmla="*/ 7 w 842"/>
                <a:gd name="T5" fmla="*/ 190 h 557"/>
                <a:gd name="T6" fmla="*/ 15 w 842"/>
                <a:gd name="T7" fmla="*/ 215 h 557"/>
                <a:gd name="T8" fmla="*/ 28 w 842"/>
                <a:gd name="T9" fmla="*/ 237 h 557"/>
                <a:gd name="T10" fmla="*/ 46 w 842"/>
                <a:gd name="T11" fmla="*/ 264 h 557"/>
                <a:gd name="T12" fmla="*/ 71 w 842"/>
                <a:gd name="T13" fmla="*/ 289 h 557"/>
                <a:gd name="T14" fmla="*/ 97 w 842"/>
                <a:gd name="T15" fmla="*/ 314 h 557"/>
                <a:gd name="T16" fmla="*/ 125 w 842"/>
                <a:gd name="T17" fmla="*/ 336 h 557"/>
                <a:gd name="T18" fmla="*/ 154 w 842"/>
                <a:gd name="T19" fmla="*/ 355 h 557"/>
                <a:gd name="T20" fmla="*/ 182 w 842"/>
                <a:gd name="T21" fmla="*/ 373 h 557"/>
                <a:gd name="T22" fmla="*/ 211 w 842"/>
                <a:gd name="T23" fmla="*/ 385 h 557"/>
                <a:gd name="T24" fmla="*/ 241 w 842"/>
                <a:gd name="T25" fmla="*/ 397 h 557"/>
                <a:gd name="T26" fmla="*/ 270 w 842"/>
                <a:gd name="T27" fmla="*/ 407 h 557"/>
                <a:gd name="T28" fmla="*/ 299 w 842"/>
                <a:gd name="T29" fmla="*/ 421 h 557"/>
                <a:gd name="T30" fmla="*/ 323 w 842"/>
                <a:gd name="T31" fmla="*/ 439 h 557"/>
                <a:gd name="T32" fmla="*/ 345 w 842"/>
                <a:gd name="T33" fmla="*/ 457 h 557"/>
                <a:gd name="T34" fmla="*/ 366 w 842"/>
                <a:gd name="T35" fmla="*/ 477 h 557"/>
                <a:gd name="T36" fmla="*/ 387 w 842"/>
                <a:gd name="T37" fmla="*/ 497 h 557"/>
                <a:gd name="T38" fmla="*/ 410 w 842"/>
                <a:gd name="T39" fmla="*/ 514 h 557"/>
                <a:gd name="T40" fmla="*/ 435 w 842"/>
                <a:gd name="T41" fmla="*/ 527 h 557"/>
                <a:gd name="T42" fmla="*/ 460 w 842"/>
                <a:gd name="T43" fmla="*/ 537 h 557"/>
                <a:gd name="T44" fmla="*/ 486 w 842"/>
                <a:gd name="T45" fmla="*/ 547 h 557"/>
                <a:gd name="T46" fmla="*/ 513 w 842"/>
                <a:gd name="T47" fmla="*/ 553 h 557"/>
                <a:gd name="T48" fmla="*/ 541 w 842"/>
                <a:gd name="T49" fmla="*/ 557 h 557"/>
                <a:gd name="T50" fmla="*/ 572 w 842"/>
                <a:gd name="T51" fmla="*/ 556 h 557"/>
                <a:gd name="T52" fmla="*/ 606 w 842"/>
                <a:gd name="T53" fmla="*/ 552 h 557"/>
                <a:gd name="T54" fmla="*/ 638 w 842"/>
                <a:gd name="T55" fmla="*/ 547 h 557"/>
                <a:gd name="T56" fmla="*/ 672 w 842"/>
                <a:gd name="T57" fmla="*/ 537 h 557"/>
                <a:gd name="T58" fmla="*/ 703 w 842"/>
                <a:gd name="T59" fmla="*/ 527 h 557"/>
                <a:gd name="T60" fmla="*/ 728 w 842"/>
                <a:gd name="T61" fmla="*/ 516 h 557"/>
                <a:gd name="T62" fmla="*/ 752 w 842"/>
                <a:gd name="T63" fmla="*/ 505 h 557"/>
                <a:gd name="T64" fmla="*/ 772 w 842"/>
                <a:gd name="T65" fmla="*/ 491 h 557"/>
                <a:gd name="T66" fmla="*/ 793 w 842"/>
                <a:gd name="T67" fmla="*/ 475 h 557"/>
                <a:gd name="T68" fmla="*/ 811 w 842"/>
                <a:gd name="T69" fmla="*/ 456 h 557"/>
                <a:gd name="T70" fmla="*/ 823 w 842"/>
                <a:gd name="T71" fmla="*/ 442 h 557"/>
                <a:gd name="T72" fmla="*/ 831 w 842"/>
                <a:gd name="T73" fmla="*/ 427 h 557"/>
                <a:gd name="T74" fmla="*/ 837 w 842"/>
                <a:gd name="T75" fmla="*/ 411 h 557"/>
                <a:gd name="T76" fmla="*/ 841 w 842"/>
                <a:gd name="T77" fmla="*/ 395 h 557"/>
                <a:gd name="T78" fmla="*/ 842 w 842"/>
                <a:gd name="T79" fmla="*/ 377 h 557"/>
                <a:gd name="T80" fmla="*/ 839 w 842"/>
                <a:gd name="T81" fmla="*/ 354 h 557"/>
                <a:gd name="T82" fmla="*/ 831 w 842"/>
                <a:gd name="T83" fmla="*/ 330 h 557"/>
                <a:gd name="T84" fmla="*/ 823 w 842"/>
                <a:gd name="T85" fmla="*/ 306 h 557"/>
                <a:gd name="T86" fmla="*/ 814 w 842"/>
                <a:gd name="T87" fmla="*/ 281 h 557"/>
                <a:gd name="T88" fmla="*/ 809 w 842"/>
                <a:gd name="T89" fmla="*/ 256 h 557"/>
                <a:gd name="T90" fmla="*/ 809 w 842"/>
                <a:gd name="T91" fmla="*/ 237 h 557"/>
                <a:gd name="T92" fmla="*/ 815 w 842"/>
                <a:gd name="T93" fmla="*/ 221 h 557"/>
                <a:gd name="T94" fmla="*/ 822 w 842"/>
                <a:gd name="T95" fmla="*/ 206 h 557"/>
                <a:gd name="T96" fmla="*/ 829 w 842"/>
                <a:gd name="T97" fmla="*/ 191 h 557"/>
                <a:gd name="T98" fmla="*/ 834 w 842"/>
                <a:gd name="T99" fmla="*/ 175 h 557"/>
                <a:gd name="T100" fmla="*/ 836 w 842"/>
                <a:gd name="T101" fmla="*/ 155 h 557"/>
                <a:gd name="T102" fmla="*/ 837 w 842"/>
                <a:gd name="T103" fmla="*/ 134 h 557"/>
                <a:gd name="T104" fmla="*/ 837 w 842"/>
                <a:gd name="T105" fmla="*/ 113 h 557"/>
                <a:gd name="T106" fmla="*/ 836 w 842"/>
                <a:gd name="T107" fmla="*/ 92 h 557"/>
                <a:gd name="T108" fmla="*/ 835 w 842"/>
                <a:gd name="T109" fmla="*/ 71 h 557"/>
                <a:gd name="T110" fmla="*/ 834 w 842"/>
                <a:gd name="T111" fmla="*/ 56 h 557"/>
                <a:gd name="T112" fmla="*/ 833 w 842"/>
                <a:gd name="T113" fmla="*/ 43 h 557"/>
                <a:gd name="T114" fmla="*/ 831 w 842"/>
                <a:gd name="T115" fmla="*/ 29 h 557"/>
                <a:gd name="T116" fmla="*/ 829 w 842"/>
                <a:gd name="T117" fmla="*/ 16 h 557"/>
                <a:gd name="T118" fmla="*/ 827 w 842"/>
                <a:gd name="T119" fmla="*/ 2 h 55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42"/>
                <a:gd name="T181" fmla="*/ 0 h 557"/>
                <a:gd name="T182" fmla="*/ 842 w 842"/>
                <a:gd name="T183" fmla="*/ 557 h 55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42" h="557">
                  <a:moveTo>
                    <a:pt x="0" y="120"/>
                  </a:moveTo>
                  <a:lnTo>
                    <a:pt x="0" y="126"/>
                  </a:lnTo>
                  <a:lnTo>
                    <a:pt x="0" y="133"/>
                  </a:lnTo>
                  <a:lnTo>
                    <a:pt x="0" y="139"/>
                  </a:lnTo>
                  <a:lnTo>
                    <a:pt x="0" y="146"/>
                  </a:lnTo>
                  <a:lnTo>
                    <a:pt x="0" y="151"/>
                  </a:lnTo>
                  <a:lnTo>
                    <a:pt x="0" y="158"/>
                  </a:lnTo>
                  <a:lnTo>
                    <a:pt x="1" y="164"/>
                  </a:lnTo>
                  <a:lnTo>
                    <a:pt x="2" y="171"/>
                  </a:lnTo>
                  <a:lnTo>
                    <a:pt x="4" y="177"/>
                  </a:lnTo>
                  <a:lnTo>
                    <a:pt x="5" y="184"/>
                  </a:lnTo>
                  <a:lnTo>
                    <a:pt x="7" y="190"/>
                  </a:lnTo>
                  <a:lnTo>
                    <a:pt x="9" y="197"/>
                  </a:lnTo>
                  <a:lnTo>
                    <a:pt x="10" y="202"/>
                  </a:lnTo>
                  <a:lnTo>
                    <a:pt x="13" y="208"/>
                  </a:lnTo>
                  <a:lnTo>
                    <a:pt x="15" y="215"/>
                  </a:lnTo>
                  <a:lnTo>
                    <a:pt x="19" y="221"/>
                  </a:lnTo>
                  <a:lnTo>
                    <a:pt x="21" y="227"/>
                  </a:lnTo>
                  <a:lnTo>
                    <a:pt x="24" y="231"/>
                  </a:lnTo>
                  <a:lnTo>
                    <a:pt x="28" y="237"/>
                  </a:lnTo>
                  <a:lnTo>
                    <a:pt x="31" y="243"/>
                  </a:lnTo>
                  <a:lnTo>
                    <a:pt x="36" y="250"/>
                  </a:lnTo>
                  <a:lnTo>
                    <a:pt x="41" y="257"/>
                  </a:lnTo>
                  <a:lnTo>
                    <a:pt x="46" y="264"/>
                  </a:lnTo>
                  <a:lnTo>
                    <a:pt x="52" y="271"/>
                  </a:lnTo>
                  <a:lnTo>
                    <a:pt x="58" y="277"/>
                  </a:lnTo>
                  <a:lnTo>
                    <a:pt x="64" y="284"/>
                  </a:lnTo>
                  <a:lnTo>
                    <a:pt x="71" y="289"/>
                  </a:lnTo>
                  <a:lnTo>
                    <a:pt x="76" y="296"/>
                  </a:lnTo>
                  <a:lnTo>
                    <a:pt x="83" y="302"/>
                  </a:lnTo>
                  <a:lnTo>
                    <a:pt x="90" y="308"/>
                  </a:lnTo>
                  <a:lnTo>
                    <a:pt x="97" y="314"/>
                  </a:lnTo>
                  <a:lnTo>
                    <a:pt x="104" y="319"/>
                  </a:lnTo>
                  <a:lnTo>
                    <a:pt x="111" y="324"/>
                  </a:lnTo>
                  <a:lnTo>
                    <a:pt x="118" y="330"/>
                  </a:lnTo>
                  <a:lnTo>
                    <a:pt x="125" y="336"/>
                  </a:lnTo>
                  <a:lnTo>
                    <a:pt x="132" y="340"/>
                  </a:lnTo>
                  <a:lnTo>
                    <a:pt x="140" y="345"/>
                  </a:lnTo>
                  <a:lnTo>
                    <a:pt x="147" y="351"/>
                  </a:lnTo>
                  <a:lnTo>
                    <a:pt x="154" y="355"/>
                  </a:lnTo>
                  <a:lnTo>
                    <a:pt x="162" y="360"/>
                  </a:lnTo>
                  <a:lnTo>
                    <a:pt x="168" y="365"/>
                  </a:lnTo>
                  <a:lnTo>
                    <a:pt x="175" y="368"/>
                  </a:lnTo>
                  <a:lnTo>
                    <a:pt x="182" y="373"/>
                  </a:lnTo>
                  <a:lnTo>
                    <a:pt x="189" y="376"/>
                  </a:lnTo>
                  <a:lnTo>
                    <a:pt x="196" y="379"/>
                  </a:lnTo>
                  <a:lnTo>
                    <a:pt x="204" y="382"/>
                  </a:lnTo>
                  <a:lnTo>
                    <a:pt x="211" y="385"/>
                  </a:lnTo>
                  <a:lnTo>
                    <a:pt x="218" y="388"/>
                  </a:lnTo>
                  <a:lnTo>
                    <a:pt x="226" y="391"/>
                  </a:lnTo>
                  <a:lnTo>
                    <a:pt x="233" y="394"/>
                  </a:lnTo>
                  <a:lnTo>
                    <a:pt x="241" y="397"/>
                  </a:lnTo>
                  <a:lnTo>
                    <a:pt x="248" y="399"/>
                  </a:lnTo>
                  <a:lnTo>
                    <a:pt x="256" y="402"/>
                  </a:lnTo>
                  <a:lnTo>
                    <a:pt x="263" y="405"/>
                  </a:lnTo>
                  <a:lnTo>
                    <a:pt x="270" y="407"/>
                  </a:lnTo>
                  <a:lnTo>
                    <a:pt x="278" y="411"/>
                  </a:lnTo>
                  <a:lnTo>
                    <a:pt x="285" y="414"/>
                  </a:lnTo>
                  <a:lnTo>
                    <a:pt x="292" y="418"/>
                  </a:lnTo>
                  <a:lnTo>
                    <a:pt x="299" y="421"/>
                  </a:lnTo>
                  <a:lnTo>
                    <a:pt x="306" y="426"/>
                  </a:lnTo>
                  <a:lnTo>
                    <a:pt x="312" y="429"/>
                  </a:lnTo>
                  <a:lnTo>
                    <a:pt x="317" y="434"/>
                  </a:lnTo>
                  <a:lnTo>
                    <a:pt x="323" y="439"/>
                  </a:lnTo>
                  <a:lnTo>
                    <a:pt x="329" y="442"/>
                  </a:lnTo>
                  <a:lnTo>
                    <a:pt x="334" y="448"/>
                  </a:lnTo>
                  <a:lnTo>
                    <a:pt x="339" y="453"/>
                  </a:lnTo>
                  <a:lnTo>
                    <a:pt x="345" y="457"/>
                  </a:lnTo>
                  <a:lnTo>
                    <a:pt x="350" y="462"/>
                  </a:lnTo>
                  <a:lnTo>
                    <a:pt x="356" y="468"/>
                  </a:lnTo>
                  <a:lnTo>
                    <a:pt x="360" y="472"/>
                  </a:lnTo>
                  <a:lnTo>
                    <a:pt x="366" y="477"/>
                  </a:lnTo>
                  <a:lnTo>
                    <a:pt x="371" y="483"/>
                  </a:lnTo>
                  <a:lnTo>
                    <a:pt x="376" y="487"/>
                  </a:lnTo>
                  <a:lnTo>
                    <a:pt x="382" y="492"/>
                  </a:lnTo>
                  <a:lnTo>
                    <a:pt x="387" y="497"/>
                  </a:lnTo>
                  <a:lnTo>
                    <a:pt x="393" y="501"/>
                  </a:lnTo>
                  <a:lnTo>
                    <a:pt x="398" y="506"/>
                  </a:lnTo>
                  <a:lnTo>
                    <a:pt x="404" y="509"/>
                  </a:lnTo>
                  <a:lnTo>
                    <a:pt x="410" y="514"/>
                  </a:lnTo>
                  <a:lnTo>
                    <a:pt x="417" y="518"/>
                  </a:lnTo>
                  <a:lnTo>
                    <a:pt x="423" y="521"/>
                  </a:lnTo>
                  <a:lnTo>
                    <a:pt x="428" y="523"/>
                  </a:lnTo>
                  <a:lnTo>
                    <a:pt x="435" y="527"/>
                  </a:lnTo>
                  <a:lnTo>
                    <a:pt x="441" y="529"/>
                  </a:lnTo>
                  <a:lnTo>
                    <a:pt x="447" y="533"/>
                  </a:lnTo>
                  <a:lnTo>
                    <a:pt x="454" y="535"/>
                  </a:lnTo>
                  <a:lnTo>
                    <a:pt x="460" y="537"/>
                  </a:lnTo>
                  <a:lnTo>
                    <a:pt x="467" y="541"/>
                  </a:lnTo>
                  <a:lnTo>
                    <a:pt x="474" y="543"/>
                  </a:lnTo>
                  <a:lnTo>
                    <a:pt x="479" y="544"/>
                  </a:lnTo>
                  <a:lnTo>
                    <a:pt x="486" y="547"/>
                  </a:lnTo>
                  <a:lnTo>
                    <a:pt x="493" y="549"/>
                  </a:lnTo>
                  <a:lnTo>
                    <a:pt x="500" y="550"/>
                  </a:lnTo>
                  <a:lnTo>
                    <a:pt x="506" y="552"/>
                  </a:lnTo>
                  <a:lnTo>
                    <a:pt x="513" y="553"/>
                  </a:lnTo>
                  <a:lnTo>
                    <a:pt x="520" y="555"/>
                  </a:lnTo>
                  <a:lnTo>
                    <a:pt x="527" y="555"/>
                  </a:lnTo>
                  <a:lnTo>
                    <a:pt x="534" y="556"/>
                  </a:lnTo>
                  <a:lnTo>
                    <a:pt x="541" y="557"/>
                  </a:lnTo>
                  <a:lnTo>
                    <a:pt x="548" y="557"/>
                  </a:lnTo>
                  <a:lnTo>
                    <a:pt x="556" y="557"/>
                  </a:lnTo>
                  <a:lnTo>
                    <a:pt x="564" y="557"/>
                  </a:lnTo>
                  <a:lnTo>
                    <a:pt x="572" y="556"/>
                  </a:lnTo>
                  <a:lnTo>
                    <a:pt x="580" y="556"/>
                  </a:lnTo>
                  <a:lnTo>
                    <a:pt x="589" y="555"/>
                  </a:lnTo>
                  <a:lnTo>
                    <a:pt x="598" y="553"/>
                  </a:lnTo>
                  <a:lnTo>
                    <a:pt x="606" y="552"/>
                  </a:lnTo>
                  <a:lnTo>
                    <a:pt x="614" y="551"/>
                  </a:lnTo>
                  <a:lnTo>
                    <a:pt x="622" y="550"/>
                  </a:lnTo>
                  <a:lnTo>
                    <a:pt x="630" y="549"/>
                  </a:lnTo>
                  <a:lnTo>
                    <a:pt x="638" y="547"/>
                  </a:lnTo>
                  <a:lnTo>
                    <a:pt x="647" y="544"/>
                  </a:lnTo>
                  <a:lnTo>
                    <a:pt x="655" y="542"/>
                  </a:lnTo>
                  <a:lnTo>
                    <a:pt x="664" y="540"/>
                  </a:lnTo>
                  <a:lnTo>
                    <a:pt x="672" y="537"/>
                  </a:lnTo>
                  <a:lnTo>
                    <a:pt x="680" y="535"/>
                  </a:lnTo>
                  <a:lnTo>
                    <a:pt x="687" y="533"/>
                  </a:lnTo>
                  <a:lnTo>
                    <a:pt x="695" y="530"/>
                  </a:lnTo>
                  <a:lnTo>
                    <a:pt x="703" y="527"/>
                  </a:lnTo>
                  <a:lnTo>
                    <a:pt x="711" y="525"/>
                  </a:lnTo>
                  <a:lnTo>
                    <a:pt x="717" y="521"/>
                  </a:lnTo>
                  <a:lnTo>
                    <a:pt x="723" y="519"/>
                  </a:lnTo>
                  <a:lnTo>
                    <a:pt x="728" y="516"/>
                  </a:lnTo>
                  <a:lnTo>
                    <a:pt x="734" y="514"/>
                  </a:lnTo>
                  <a:lnTo>
                    <a:pt x="740" y="511"/>
                  </a:lnTo>
                  <a:lnTo>
                    <a:pt x="746" y="507"/>
                  </a:lnTo>
                  <a:lnTo>
                    <a:pt x="752" y="505"/>
                  </a:lnTo>
                  <a:lnTo>
                    <a:pt x="756" y="501"/>
                  </a:lnTo>
                  <a:lnTo>
                    <a:pt x="762" y="498"/>
                  </a:lnTo>
                  <a:lnTo>
                    <a:pt x="768" y="494"/>
                  </a:lnTo>
                  <a:lnTo>
                    <a:pt x="772" y="491"/>
                  </a:lnTo>
                  <a:lnTo>
                    <a:pt x="778" y="486"/>
                  </a:lnTo>
                  <a:lnTo>
                    <a:pt x="783" y="483"/>
                  </a:lnTo>
                  <a:lnTo>
                    <a:pt x="787" y="478"/>
                  </a:lnTo>
                  <a:lnTo>
                    <a:pt x="793" y="475"/>
                  </a:lnTo>
                  <a:lnTo>
                    <a:pt x="798" y="470"/>
                  </a:lnTo>
                  <a:lnTo>
                    <a:pt x="802" y="465"/>
                  </a:lnTo>
                  <a:lnTo>
                    <a:pt x="807" y="461"/>
                  </a:lnTo>
                  <a:lnTo>
                    <a:pt x="811" y="456"/>
                  </a:lnTo>
                  <a:lnTo>
                    <a:pt x="815" y="452"/>
                  </a:lnTo>
                  <a:lnTo>
                    <a:pt x="817" y="449"/>
                  </a:lnTo>
                  <a:lnTo>
                    <a:pt x="821" y="446"/>
                  </a:lnTo>
                  <a:lnTo>
                    <a:pt x="823" y="442"/>
                  </a:lnTo>
                  <a:lnTo>
                    <a:pt x="824" y="439"/>
                  </a:lnTo>
                  <a:lnTo>
                    <a:pt x="827" y="435"/>
                  </a:lnTo>
                  <a:lnTo>
                    <a:pt x="829" y="431"/>
                  </a:lnTo>
                  <a:lnTo>
                    <a:pt x="831" y="427"/>
                  </a:lnTo>
                  <a:lnTo>
                    <a:pt x="833" y="424"/>
                  </a:lnTo>
                  <a:lnTo>
                    <a:pt x="834" y="419"/>
                  </a:lnTo>
                  <a:lnTo>
                    <a:pt x="836" y="416"/>
                  </a:lnTo>
                  <a:lnTo>
                    <a:pt x="837" y="411"/>
                  </a:lnTo>
                  <a:lnTo>
                    <a:pt x="838" y="407"/>
                  </a:lnTo>
                  <a:lnTo>
                    <a:pt x="838" y="403"/>
                  </a:lnTo>
                  <a:lnTo>
                    <a:pt x="839" y="398"/>
                  </a:lnTo>
                  <a:lnTo>
                    <a:pt x="841" y="395"/>
                  </a:lnTo>
                  <a:lnTo>
                    <a:pt x="841" y="390"/>
                  </a:lnTo>
                  <a:lnTo>
                    <a:pt x="841" y="385"/>
                  </a:lnTo>
                  <a:lnTo>
                    <a:pt x="842" y="382"/>
                  </a:lnTo>
                  <a:lnTo>
                    <a:pt x="842" y="377"/>
                  </a:lnTo>
                  <a:lnTo>
                    <a:pt x="842" y="374"/>
                  </a:lnTo>
                  <a:lnTo>
                    <a:pt x="841" y="367"/>
                  </a:lnTo>
                  <a:lnTo>
                    <a:pt x="841" y="361"/>
                  </a:lnTo>
                  <a:lnTo>
                    <a:pt x="839" y="354"/>
                  </a:lnTo>
                  <a:lnTo>
                    <a:pt x="837" y="348"/>
                  </a:lnTo>
                  <a:lnTo>
                    <a:pt x="836" y="343"/>
                  </a:lnTo>
                  <a:lnTo>
                    <a:pt x="834" y="336"/>
                  </a:lnTo>
                  <a:lnTo>
                    <a:pt x="831" y="330"/>
                  </a:lnTo>
                  <a:lnTo>
                    <a:pt x="830" y="324"/>
                  </a:lnTo>
                  <a:lnTo>
                    <a:pt x="828" y="317"/>
                  </a:lnTo>
                  <a:lnTo>
                    <a:pt x="826" y="311"/>
                  </a:lnTo>
                  <a:lnTo>
                    <a:pt x="823" y="306"/>
                  </a:lnTo>
                  <a:lnTo>
                    <a:pt x="821" y="299"/>
                  </a:lnTo>
                  <a:lnTo>
                    <a:pt x="819" y="293"/>
                  </a:lnTo>
                  <a:lnTo>
                    <a:pt x="816" y="287"/>
                  </a:lnTo>
                  <a:lnTo>
                    <a:pt x="814" y="281"/>
                  </a:lnTo>
                  <a:lnTo>
                    <a:pt x="813" y="274"/>
                  </a:lnTo>
                  <a:lnTo>
                    <a:pt x="811" y="268"/>
                  </a:lnTo>
                  <a:lnTo>
                    <a:pt x="809" y="262"/>
                  </a:lnTo>
                  <a:lnTo>
                    <a:pt x="809" y="256"/>
                  </a:lnTo>
                  <a:lnTo>
                    <a:pt x="808" y="249"/>
                  </a:lnTo>
                  <a:lnTo>
                    <a:pt x="808" y="245"/>
                  </a:lnTo>
                  <a:lnTo>
                    <a:pt x="809" y="241"/>
                  </a:lnTo>
                  <a:lnTo>
                    <a:pt x="809" y="237"/>
                  </a:lnTo>
                  <a:lnTo>
                    <a:pt x="811" y="233"/>
                  </a:lnTo>
                  <a:lnTo>
                    <a:pt x="812" y="229"/>
                  </a:lnTo>
                  <a:lnTo>
                    <a:pt x="813" y="226"/>
                  </a:lnTo>
                  <a:lnTo>
                    <a:pt x="815" y="221"/>
                  </a:lnTo>
                  <a:lnTo>
                    <a:pt x="816" y="217"/>
                  </a:lnTo>
                  <a:lnTo>
                    <a:pt x="819" y="214"/>
                  </a:lnTo>
                  <a:lnTo>
                    <a:pt x="820" y="209"/>
                  </a:lnTo>
                  <a:lnTo>
                    <a:pt x="822" y="206"/>
                  </a:lnTo>
                  <a:lnTo>
                    <a:pt x="823" y="202"/>
                  </a:lnTo>
                  <a:lnTo>
                    <a:pt x="826" y="199"/>
                  </a:lnTo>
                  <a:lnTo>
                    <a:pt x="827" y="194"/>
                  </a:lnTo>
                  <a:lnTo>
                    <a:pt x="829" y="191"/>
                  </a:lnTo>
                  <a:lnTo>
                    <a:pt x="830" y="186"/>
                  </a:lnTo>
                  <a:lnTo>
                    <a:pt x="831" y="183"/>
                  </a:lnTo>
                  <a:lnTo>
                    <a:pt x="834" y="179"/>
                  </a:lnTo>
                  <a:lnTo>
                    <a:pt x="834" y="175"/>
                  </a:lnTo>
                  <a:lnTo>
                    <a:pt x="835" y="171"/>
                  </a:lnTo>
                  <a:lnTo>
                    <a:pt x="836" y="165"/>
                  </a:lnTo>
                  <a:lnTo>
                    <a:pt x="836" y="161"/>
                  </a:lnTo>
                  <a:lnTo>
                    <a:pt x="836" y="155"/>
                  </a:lnTo>
                  <a:lnTo>
                    <a:pt x="837" y="150"/>
                  </a:lnTo>
                  <a:lnTo>
                    <a:pt x="837" y="144"/>
                  </a:lnTo>
                  <a:lnTo>
                    <a:pt x="837" y="140"/>
                  </a:lnTo>
                  <a:lnTo>
                    <a:pt x="837" y="134"/>
                  </a:lnTo>
                  <a:lnTo>
                    <a:pt x="837" y="129"/>
                  </a:lnTo>
                  <a:lnTo>
                    <a:pt x="837" y="124"/>
                  </a:lnTo>
                  <a:lnTo>
                    <a:pt x="837" y="119"/>
                  </a:lnTo>
                  <a:lnTo>
                    <a:pt x="837" y="113"/>
                  </a:lnTo>
                  <a:lnTo>
                    <a:pt x="837" y="109"/>
                  </a:lnTo>
                  <a:lnTo>
                    <a:pt x="837" y="103"/>
                  </a:lnTo>
                  <a:lnTo>
                    <a:pt x="837" y="97"/>
                  </a:lnTo>
                  <a:lnTo>
                    <a:pt x="836" y="92"/>
                  </a:lnTo>
                  <a:lnTo>
                    <a:pt x="836" y="87"/>
                  </a:lnTo>
                  <a:lnTo>
                    <a:pt x="836" y="82"/>
                  </a:lnTo>
                  <a:lnTo>
                    <a:pt x="836" y="76"/>
                  </a:lnTo>
                  <a:lnTo>
                    <a:pt x="835" y="71"/>
                  </a:lnTo>
                  <a:lnTo>
                    <a:pt x="835" y="66"/>
                  </a:lnTo>
                  <a:lnTo>
                    <a:pt x="835" y="62"/>
                  </a:lnTo>
                  <a:lnTo>
                    <a:pt x="835" y="59"/>
                  </a:lnTo>
                  <a:lnTo>
                    <a:pt x="834" y="56"/>
                  </a:lnTo>
                  <a:lnTo>
                    <a:pt x="834" y="53"/>
                  </a:lnTo>
                  <a:lnTo>
                    <a:pt x="834" y="49"/>
                  </a:lnTo>
                  <a:lnTo>
                    <a:pt x="834" y="46"/>
                  </a:lnTo>
                  <a:lnTo>
                    <a:pt x="833" y="43"/>
                  </a:lnTo>
                  <a:lnTo>
                    <a:pt x="833" y="39"/>
                  </a:lnTo>
                  <a:lnTo>
                    <a:pt x="833" y="36"/>
                  </a:lnTo>
                  <a:lnTo>
                    <a:pt x="831" y="32"/>
                  </a:lnTo>
                  <a:lnTo>
                    <a:pt x="831" y="29"/>
                  </a:lnTo>
                  <a:lnTo>
                    <a:pt x="830" y="25"/>
                  </a:lnTo>
                  <a:lnTo>
                    <a:pt x="830" y="23"/>
                  </a:lnTo>
                  <a:lnTo>
                    <a:pt x="829" y="19"/>
                  </a:lnTo>
                  <a:lnTo>
                    <a:pt x="829" y="16"/>
                  </a:lnTo>
                  <a:lnTo>
                    <a:pt x="828" y="12"/>
                  </a:lnTo>
                  <a:lnTo>
                    <a:pt x="828" y="9"/>
                  </a:lnTo>
                  <a:lnTo>
                    <a:pt x="827" y="5"/>
                  </a:lnTo>
                  <a:lnTo>
                    <a:pt x="827" y="2"/>
                  </a:lnTo>
                  <a:lnTo>
                    <a:pt x="826" y="0"/>
                  </a:lnTo>
                </a:path>
              </a:pathLst>
            </a:custGeom>
            <a:no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63" name="Freeform 23"/>
            <p:cNvSpPr>
              <a:spLocks/>
            </p:cNvSpPr>
            <p:nvPr/>
          </p:nvSpPr>
          <p:spPr bwMode="auto">
            <a:xfrm>
              <a:off x="3530" y="2651"/>
              <a:ext cx="160" cy="388"/>
            </a:xfrm>
            <a:custGeom>
              <a:avLst/>
              <a:gdLst>
                <a:gd name="T0" fmla="*/ 8 w 302"/>
                <a:gd name="T1" fmla="*/ 22 h 859"/>
                <a:gd name="T2" fmla="*/ 22 w 302"/>
                <a:gd name="T3" fmla="*/ 56 h 859"/>
                <a:gd name="T4" fmla="*/ 35 w 302"/>
                <a:gd name="T5" fmla="*/ 90 h 859"/>
                <a:gd name="T6" fmla="*/ 49 w 302"/>
                <a:gd name="T7" fmla="*/ 123 h 859"/>
                <a:gd name="T8" fmla="*/ 62 w 302"/>
                <a:gd name="T9" fmla="*/ 158 h 859"/>
                <a:gd name="T10" fmla="*/ 76 w 302"/>
                <a:gd name="T11" fmla="*/ 192 h 859"/>
                <a:gd name="T12" fmla="*/ 91 w 302"/>
                <a:gd name="T13" fmla="*/ 225 h 859"/>
                <a:gd name="T14" fmla="*/ 103 w 302"/>
                <a:gd name="T15" fmla="*/ 252 h 859"/>
                <a:gd name="T16" fmla="*/ 115 w 302"/>
                <a:gd name="T17" fmla="*/ 279 h 859"/>
                <a:gd name="T18" fmla="*/ 126 w 302"/>
                <a:gd name="T19" fmla="*/ 307 h 859"/>
                <a:gd name="T20" fmla="*/ 139 w 302"/>
                <a:gd name="T21" fmla="*/ 333 h 859"/>
                <a:gd name="T22" fmla="*/ 152 w 302"/>
                <a:gd name="T23" fmla="*/ 360 h 859"/>
                <a:gd name="T24" fmla="*/ 167 w 302"/>
                <a:gd name="T25" fmla="*/ 385 h 859"/>
                <a:gd name="T26" fmla="*/ 181 w 302"/>
                <a:gd name="T27" fmla="*/ 407 h 859"/>
                <a:gd name="T28" fmla="*/ 194 w 302"/>
                <a:gd name="T29" fmla="*/ 426 h 859"/>
                <a:gd name="T30" fmla="*/ 208 w 302"/>
                <a:gd name="T31" fmla="*/ 442 h 859"/>
                <a:gd name="T32" fmla="*/ 225 w 302"/>
                <a:gd name="T33" fmla="*/ 458 h 859"/>
                <a:gd name="T34" fmla="*/ 240 w 302"/>
                <a:gd name="T35" fmla="*/ 475 h 859"/>
                <a:gd name="T36" fmla="*/ 256 w 302"/>
                <a:gd name="T37" fmla="*/ 491 h 859"/>
                <a:gd name="T38" fmla="*/ 270 w 302"/>
                <a:gd name="T39" fmla="*/ 507 h 859"/>
                <a:gd name="T40" fmla="*/ 278 w 302"/>
                <a:gd name="T41" fmla="*/ 517 h 859"/>
                <a:gd name="T42" fmla="*/ 284 w 302"/>
                <a:gd name="T43" fmla="*/ 524 h 859"/>
                <a:gd name="T44" fmla="*/ 288 w 302"/>
                <a:gd name="T45" fmla="*/ 532 h 859"/>
                <a:gd name="T46" fmla="*/ 293 w 302"/>
                <a:gd name="T47" fmla="*/ 541 h 859"/>
                <a:gd name="T48" fmla="*/ 296 w 302"/>
                <a:gd name="T49" fmla="*/ 549 h 859"/>
                <a:gd name="T50" fmla="*/ 300 w 302"/>
                <a:gd name="T51" fmla="*/ 557 h 859"/>
                <a:gd name="T52" fmla="*/ 301 w 302"/>
                <a:gd name="T53" fmla="*/ 565 h 859"/>
                <a:gd name="T54" fmla="*/ 302 w 302"/>
                <a:gd name="T55" fmla="*/ 583 h 859"/>
                <a:gd name="T56" fmla="*/ 302 w 302"/>
                <a:gd name="T57" fmla="*/ 601 h 859"/>
                <a:gd name="T58" fmla="*/ 301 w 302"/>
                <a:gd name="T59" fmla="*/ 619 h 859"/>
                <a:gd name="T60" fmla="*/ 300 w 302"/>
                <a:gd name="T61" fmla="*/ 637 h 859"/>
                <a:gd name="T62" fmla="*/ 296 w 302"/>
                <a:gd name="T63" fmla="*/ 655 h 859"/>
                <a:gd name="T64" fmla="*/ 292 w 302"/>
                <a:gd name="T65" fmla="*/ 671 h 859"/>
                <a:gd name="T66" fmla="*/ 286 w 302"/>
                <a:gd name="T67" fmla="*/ 687 h 859"/>
                <a:gd name="T68" fmla="*/ 279 w 302"/>
                <a:gd name="T69" fmla="*/ 696 h 859"/>
                <a:gd name="T70" fmla="*/ 271 w 302"/>
                <a:gd name="T71" fmla="*/ 704 h 859"/>
                <a:gd name="T72" fmla="*/ 262 w 302"/>
                <a:gd name="T73" fmla="*/ 712 h 859"/>
                <a:gd name="T74" fmla="*/ 252 w 302"/>
                <a:gd name="T75" fmla="*/ 719 h 859"/>
                <a:gd name="T76" fmla="*/ 242 w 302"/>
                <a:gd name="T77" fmla="*/ 726 h 859"/>
                <a:gd name="T78" fmla="*/ 232 w 302"/>
                <a:gd name="T79" fmla="*/ 733 h 859"/>
                <a:gd name="T80" fmla="*/ 221 w 302"/>
                <a:gd name="T81" fmla="*/ 741 h 859"/>
                <a:gd name="T82" fmla="*/ 211 w 302"/>
                <a:gd name="T83" fmla="*/ 749 h 859"/>
                <a:gd name="T84" fmla="*/ 199 w 302"/>
                <a:gd name="T85" fmla="*/ 757 h 859"/>
                <a:gd name="T86" fmla="*/ 188 w 302"/>
                <a:gd name="T87" fmla="*/ 766 h 859"/>
                <a:gd name="T88" fmla="*/ 177 w 302"/>
                <a:gd name="T89" fmla="*/ 775 h 859"/>
                <a:gd name="T90" fmla="*/ 167 w 302"/>
                <a:gd name="T91" fmla="*/ 784 h 859"/>
                <a:gd name="T92" fmla="*/ 157 w 302"/>
                <a:gd name="T93" fmla="*/ 794 h 859"/>
                <a:gd name="T94" fmla="*/ 150 w 302"/>
                <a:gd name="T95" fmla="*/ 802 h 859"/>
                <a:gd name="T96" fmla="*/ 145 w 302"/>
                <a:gd name="T97" fmla="*/ 812 h 859"/>
                <a:gd name="T98" fmla="*/ 140 w 302"/>
                <a:gd name="T99" fmla="*/ 821 h 859"/>
                <a:gd name="T100" fmla="*/ 135 w 302"/>
                <a:gd name="T101" fmla="*/ 831 h 859"/>
                <a:gd name="T102" fmla="*/ 132 w 302"/>
                <a:gd name="T103" fmla="*/ 842 h 859"/>
                <a:gd name="T104" fmla="*/ 130 w 302"/>
                <a:gd name="T105" fmla="*/ 852 h 85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02"/>
                <a:gd name="T160" fmla="*/ 0 h 859"/>
                <a:gd name="T161" fmla="*/ 302 w 302"/>
                <a:gd name="T162" fmla="*/ 859 h 85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02" h="859">
                  <a:moveTo>
                    <a:pt x="0" y="0"/>
                  </a:moveTo>
                  <a:lnTo>
                    <a:pt x="3" y="10"/>
                  </a:lnTo>
                  <a:lnTo>
                    <a:pt x="8" y="22"/>
                  </a:lnTo>
                  <a:lnTo>
                    <a:pt x="13" y="33"/>
                  </a:lnTo>
                  <a:lnTo>
                    <a:pt x="17" y="45"/>
                  </a:lnTo>
                  <a:lnTo>
                    <a:pt x="22" y="56"/>
                  </a:lnTo>
                  <a:lnTo>
                    <a:pt x="25" y="68"/>
                  </a:lnTo>
                  <a:lnTo>
                    <a:pt x="30" y="78"/>
                  </a:lnTo>
                  <a:lnTo>
                    <a:pt x="35" y="90"/>
                  </a:lnTo>
                  <a:lnTo>
                    <a:pt x="39" y="101"/>
                  </a:lnTo>
                  <a:lnTo>
                    <a:pt x="44" y="113"/>
                  </a:lnTo>
                  <a:lnTo>
                    <a:pt x="49" y="123"/>
                  </a:lnTo>
                  <a:lnTo>
                    <a:pt x="53" y="135"/>
                  </a:lnTo>
                  <a:lnTo>
                    <a:pt x="58" y="147"/>
                  </a:lnTo>
                  <a:lnTo>
                    <a:pt x="62" y="158"/>
                  </a:lnTo>
                  <a:lnTo>
                    <a:pt x="67" y="169"/>
                  </a:lnTo>
                  <a:lnTo>
                    <a:pt x="72" y="180"/>
                  </a:lnTo>
                  <a:lnTo>
                    <a:pt x="76" y="192"/>
                  </a:lnTo>
                  <a:lnTo>
                    <a:pt x="82" y="202"/>
                  </a:lnTo>
                  <a:lnTo>
                    <a:pt x="87" y="214"/>
                  </a:lnTo>
                  <a:lnTo>
                    <a:pt x="91" y="225"/>
                  </a:lnTo>
                  <a:lnTo>
                    <a:pt x="95" y="234"/>
                  </a:lnTo>
                  <a:lnTo>
                    <a:pt x="100" y="243"/>
                  </a:lnTo>
                  <a:lnTo>
                    <a:pt x="103" y="252"/>
                  </a:lnTo>
                  <a:lnTo>
                    <a:pt x="108" y="261"/>
                  </a:lnTo>
                  <a:lnTo>
                    <a:pt x="111" y="271"/>
                  </a:lnTo>
                  <a:lnTo>
                    <a:pt x="115" y="279"/>
                  </a:lnTo>
                  <a:lnTo>
                    <a:pt x="119" y="288"/>
                  </a:lnTo>
                  <a:lnTo>
                    <a:pt x="123" y="297"/>
                  </a:lnTo>
                  <a:lnTo>
                    <a:pt x="126" y="307"/>
                  </a:lnTo>
                  <a:lnTo>
                    <a:pt x="131" y="315"/>
                  </a:lnTo>
                  <a:lnTo>
                    <a:pt x="134" y="324"/>
                  </a:lnTo>
                  <a:lnTo>
                    <a:pt x="139" y="333"/>
                  </a:lnTo>
                  <a:lnTo>
                    <a:pt x="144" y="341"/>
                  </a:lnTo>
                  <a:lnTo>
                    <a:pt x="148" y="351"/>
                  </a:lnTo>
                  <a:lnTo>
                    <a:pt x="152" y="360"/>
                  </a:lnTo>
                  <a:lnTo>
                    <a:pt x="156" y="368"/>
                  </a:lnTo>
                  <a:lnTo>
                    <a:pt x="161" y="376"/>
                  </a:lnTo>
                  <a:lnTo>
                    <a:pt x="167" y="385"/>
                  </a:lnTo>
                  <a:lnTo>
                    <a:pt x="171" y="393"/>
                  </a:lnTo>
                  <a:lnTo>
                    <a:pt x="176" y="402"/>
                  </a:lnTo>
                  <a:lnTo>
                    <a:pt x="181" y="407"/>
                  </a:lnTo>
                  <a:lnTo>
                    <a:pt x="185" y="414"/>
                  </a:lnTo>
                  <a:lnTo>
                    <a:pt x="190" y="420"/>
                  </a:lnTo>
                  <a:lnTo>
                    <a:pt x="194" y="426"/>
                  </a:lnTo>
                  <a:lnTo>
                    <a:pt x="199" y="432"/>
                  </a:lnTo>
                  <a:lnTo>
                    <a:pt x="204" y="436"/>
                  </a:lnTo>
                  <a:lnTo>
                    <a:pt x="208" y="442"/>
                  </a:lnTo>
                  <a:lnTo>
                    <a:pt x="214" y="448"/>
                  </a:lnTo>
                  <a:lnTo>
                    <a:pt x="219" y="453"/>
                  </a:lnTo>
                  <a:lnTo>
                    <a:pt x="225" y="458"/>
                  </a:lnTo>
                  <a:lnTo>
                    <a:pt x="229" y="463"/>
                  </a:lnTo>
                  <a:lnTo>
                    <a:pt x="235" y="469"/>
                  </a:lnTo>
                  <a:lnTo>
                    <a:pt x="240" y="475"/>
                  </a:lnTo>
                  <a:lnTo>
                    <a:pt x="245" y="479"/>
                  </a:lnTo>
                  <a:lnTo>
                    <a:pt x="250" y="485"/>
                  </a:lnTo>
                  <a:lnTo>
                    <a:pt x="256" y="491"/>
                  </a:lnTo>
                  <a:lnTo>
                    <a:pt x="260" y="495"/>
                  </a:lnTo>
                  <a:lnTo>
                    <a:pt x="265" y="501"/>
                  </a:lnTo>
                  <a:lnTo>
                    <a:pt x="270" y="507"/>
                  </a:lnTo>
                  <a:lnTo>
                    <a:pt x="274" y="513"/>
                  </a:lnTo>
                  <a:lnTo>
                    <a:pt x="277" y="515"/>
                  </a:lnTo>
                  <a:lnTo>
                    <a:pt x="278" y="517"/>
                  </a:lnTo>
                  <a:lnTo>
                    <a:pt x="280" y="520"/>
                  </a:lnTo>
                  <a:lnTo>
                    <a:pt x="281" y="522"/>
                  </a:lnTo>
                  <a:lnTo>
                    <a:pt x="284" y="524"/>
                  </a:lnTo>
                  <a:lnTo>
                    <a:pt x="285" y="528"/>
                  </a:lnTo>
                  <a:lnTo>
                    <a:pt x="287" y="530"/>
                  </a:lnTo>
                  <a:lnTo>
                    <a:pt x="288" y="532"/>
                  </a:lnTo>
                  <a:lnTo>
                    <a:pt x="289" y="535"/>
                  </a:lnTo>
                  <a:lnTo>
                    <a:pt x="292" y="537"/>
                  </a:lnTo>
                  <a:lnTo>
                    <a:pt x="293" y="541"/>
                  </a:lnTo>
                  <a:lnTo>
                    <a:pt x="294" y="543"/>
                  </a:lnTo>
                  <a:lnTo>
                    <a:pt x="295" y="545"/>
                  </a:lnTo>
                  <a:lnTo>
                    <a:pt x="296" y="549"/>
                  </a:lnTo>
                  <a:lnTo>
                    <a:pt x="298" y="551"/>
                  </a:lnTo>
                  <a:lnTo>
                    <a:pt x="299" y="553"/>
                  </a:lnTo>
                  <a:lnTo>
                    <a:pt x="300" y="557"/>
                  </a:lnTo>
                  <a:lnTo>
                    <a:pt x="300" y="559"/>
                  </a:lnTo>
                  <a:lnTo>
                    <a:pt x="300" y="563"/>
                  </a:lnTo>
                  <a:lnTo>
                    <a:pt x="301" y="565"/>
                  </a:lnTo>
                  <a:lnTo>
                    <a:pt x="301" y="571"/>
                  </a:lnTo>
                  <a:lnTo>
                    <a:pt x="301" y="578"/>
                  </a:lnTo>
                  <a:lnTo>
                    <a:pt x="302" y="583"/>
                  </a:lnTo>
                  <a:lnTo>
                    <a:pt x="302" y="589"/>
                  </a:lnTo>
                  <a:lnTo>
                    <a:pt x="302" y="595"/>
                  </a:lnTo>
                  <a:lnTo>
                    <a:pt x="302" y="601"/>
                  </a:lnTo>
                  <a:lnTo>
                    <a:pt x="302" y="607"/>
                  </a:lnTo>
                  <a:lnTo>
                    <a:pt x="302" y="614"/>
                  </a:lnTo>
                  <a:lnTo>
                    <a:pt x="301" y="619"/>
                  </a:lnTo>
                  <a:lnTo>
                    <a:pt x="301" y="625"/>
                  </a:lnTo>
                  <a:lnTo>
                    <a:pt x="301" y="631"/>
                  </a:lnTo>
                  <a:lnTo>
                    <a:pt x="300" y="637"/>
                  </a:lnTo>
                  <a:lnTo>
                    <a:pt x="299" y="643"/>
                  </a:lnTo>
                  <a:lnTo>
                    <a:pt x="298" y="649"/>
                  </a:lnTo>
                  <a:lnTo>
                    <a:pt x="296" y="655"/>
                  </a:lnTo>
                  <a:lnTo>
                    <a:pt x="295" y="661"/>
                  </a:lnTo>
                  <a:lnTo>
                    <a:pt x="294" y="666"/>
                  </a:lnTo>
                  <a:lnTo>
                    <a:pt x="292" y="671"/>
                  </a:lnTo>
                  <a:lnTo>
                    <a:pt x="289" y="677"/>
                  </a:lnTo>
                  <a:lnTo>
                    <a:pt x="287" y="683"/>
                  </a:lnTo>
                  <a:lnTo>
                    <a:pt x="286" y="687"/>
                  </a:lnTo>
                  <a:lnTo>
                    <a:pt x="284" y="690"/>
                  </a:lnTo>
                  <a:lnTo>
                    <a:pt x="281" y="694"/>
                  </a:lnTo>
                  <a:lnTo>
                    <a:pt x="279" y="696"/>
                  </a:lnTo>
                  <a:lnTo>
                    <a:pt x="277" y="699"/>
                  </a:lnTo>
                  <a:lnTo>
                    <a:pt x="274" y="702"/>
                  </a:lnTo>
                  <a:lnTo>
                    <a:pt x="271" y="704"/>
                  </a:lnTo>
                  <a:lnTo>
                    <a:pt x="269" y="707"/>
                  </a:lnTo>
                  <a:lnTo>
                    <a:pt x="265" y="710"/>
                  </a:lnTo>
                  <a:lnTo>
                    <a:pt x="262" y="712"/>
                  </a:lnTo>
                  <a:lnTo>
                    <a:pt x="258" y="714"/>
                  </a:lnTo>
                  <a:lnTo>
                    <a:pt x="255" y="717"/>
                  </a:lnTo>
                  <a:lnTo>
                    <a:pt x="252" y="719"/>
                  </a:lnTo>
                  <a:lnTo>
                    <a:pt x="249" y="721"/>
                  </a:lnTo>
                  <a:lnTo>
                    <a:pt x="245" y="724"/>
                  </a:lnTo>
                  <a:lnTo>
                    <a:pt x="242" y="726"/>
                  </a:lnTo>
                  <a:lnTo>
                    <a:pt x="238" y="728"/>
                  </a:lnTo>
                  <a:lnTo>
                    <a:pt x="235" y="731"/>
                  </a:lnTo>
                  <a:lnTo>
                    <a:pt x="232" y="733"/>
                  </a:lnTo>
                  <a:lnTo>
                    <a:pt x="229" y="735"/>
                  </a:lnTo>
                  <a:lnTo>
                    <a:pt x="226" y="739"/>
                  </a:lnTo>
                  <a:lnTo>
                    <a:pt x="221" y="741"/>
                  </a:lnTo>
                  <a:lnTo>
                    <a:pt x="218" y="744"/>
                  </a:lnTo>
                  <a:lnTo>
                    <a:pt x="214" y="747"/>
                  </a:lnTo>
                  <a:lnTo>
                    <a:pt x="211" y="749"/>
                  </a:lnTo>
                  <a:lnTo>
                    <a:pt x="206" y="753"/>
                  </a:lnTo>
                  <a:lnTo>
                    <a:pt x="203" y="755"/>
                  </a:lnTo>
                  <a:lnTo>
                    <a:pt x="199" y="757"/>
                  </a:lnTo>
                  <a:lnTo>
                    <a:pt x="196" y="761"/>
                  </a:lnTo>
                  <a:lnTo>
                    <a:pt x="191" y="763"/>
                  </a:lnTo>
                  <a:lnTo>
                    <a:pt x="188" y="766"/>
                  </a:lnTo>
                  <a:lnTo>
                    <a:pt x="184" y="769"/>
                  </a:lnTo>
                  <a:lnTo>
                    <a:pt x="181" y="771"/>
                  </a:lnTo>
                  <a:lnTo>
                    <a:pt x="177" y="775"/>
                  </a:lnTo>
                  <a:lnTo>
                    <a:pt x="172" y="778"/>
                  </a:lnTo>
                  <a:lnTo>
                    <a:pt x="170" y="780"/>
                  </a:lnTo>
                  <a:lnTo>
                    <a:pt x="167" y="784"/>
                  </a:lnTo>
                  <a:lnTo>
                    <a:pt x="163" y="787"/>
                  </a:lnTo>
                  <a:lnTo>
                    <a:pt x="160" y="791"/>
                  </a:lnTo>
                  <a:lnTo>
                    <a:pt x="157" y="794"/>
                  </a:lnTo>
                  <a:lnTo>
                    <a:pt x="155" y="797"/>
                  </a:lnTo>
                  <a:lnTo>
                    <a:pt x="153" y="800"/>
                  </a:lnTo>
                  <a:lnTo>
                    <a:pt x="150" y="802"/>
                  </a:lnTo>
                  <a:lnTo>
                    <a:pt x="148" y="806"/>
                  </a:lnTo>
                  <a:lnTo>
                    <a:pt x="147" y="808"/>
                  </a:lnTo>
                  <a:lnTo>
                    <a:pt x="145" y="812"/>
                  </a:lnTo>
                  <a:lnTo>
                    <a:pt x="144" y="815"/>
                  </a:lnTo>
                  <a:lnTo>
                    <a:pt x="141" y="819"/>
                  </a:lnTo>
                  <a:lnTo>
                    <a:pt x="140" y="821"/>
                  </a:lnTo>
                  <a:lnTo>
                    <a:pt x="139" y="824"/>
                  </a:lnTo>
                  <a:lnTo>
                    <a:pt x="137" y="828"/>
                  </a:lnTo>
                  <a:lnTo>
                    <a:pt x="135" y="831"/>
                  </a:lnTo>
                  <a:lnTo>
                    <a:pt x="134" y="835"/>
                  </a:lnTo>
                  <a:lnTo>
                    <a:pt x="133" y="838"/>
                  </a:lnTo>
                  <a:lnTo>
                    <a:pt x="132" y="842"/>
                  </a:lnTo>
                  <a:lnTo>
                    <a:pt x="131" y="845"/>
                  </a:lnTo>
                  <a:lnTo>
                    <a:pt x="131" y="849"/>
                  </a:lnTo>
                  <a:lnTo>
                    <a:pt x="130" y="852"/>
                  </a:lnTo>
                  <a:lnTo>
                    <a:pt x="130" y="856"/>
                  </a:lnTo>
                  <a:lnTo>
                    <a:pt x="128" y="859"/>
                  </a:lnTo>
                </a:path>
              </a:pathLst>
            </a:custGeom>
            <a:no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64" name="Freeform 24"/>
            <p:cNvSpPr>
              <a:spLocks/>
            </p:cNvSpPr>
            <p:nvPr/>
          </p:nvSpPr>
          <p:spPr bwMode="auto">
            <a:xfrm>
              <a:off x="3376" y="2862"/>
              <a:ext cx="123" cy="185"/>
            </a:xfrm>
            <a:custGeom>
              <a:avLst/>
              <a:gdLst>
                <a:gd name="T0" fmla="*/ 234 w 234"/>
                <a:gd name="T1" fmla="*/ 408 h 408"/>
                <a:gd name="T2" fmla="*/ 229 w 234"/>
                <a:gd name="T3" fmla="*/ 401 h 408"/>
                <a:gd name="T4" fmla="*/ 225 w 234"/>
                <a:gd name="T5" fmla="*/ 393 h 408"/>
                <a:gd name="T6" fmla="*/ 221 w 234"/>
                <a:gd name="T7" fmla="*/ 386 h 408"/>
                <a:gd name="T8" fmla="*/ 217 w 234"/>
                <a:gd name="T9" fmla="*/ 378 h 408"/>
                <a:gd name="T10" fmla="*/ 213 w 234"/>
                <a:gd name="T11" fmla="*/ 370 h 408"/>
                <a:gd name="T12" fmla="*/ 209 w 234"/>
                <a:gd name="T13" fmla="*/ 363 h 408"/>
                <a:gd name="T14" fmla="*/ 205 w 234"/>
                <a:gd name="T15" fmla="*/ 355 h 408"/>
                <a:gd name="T16" fmla="*/ 200 w 234"/>
                <a:gd name="T17" fmla="*/ 348 h 408"/>
                <a:gd name="T18" fmla="*/ 196 w 234"/>
                <a:gd name="T19" fmla="*/ 340 h 408"/>
                <a:gd name="T20" fmla="*/ 192 w 234"/>
                <a:gd name="T21" fmla="*/ 333 h 408"/>
                <a:gd name="T22" fmla="*/ 188 w 234"/>
                <a:gd name="T23" fmla="*/ 325 h 408"/>
                <a:gd name="T24" fmla="*/ 184 w 234"/>
                <a:gd name="T25" fmla="*/ 317 h 408"/>
                <a:gd name="T26" fmla="*/ 180 w 234"/>
                <a:gd name="T27" fmla="*/ 310 h 408"/>
                <a:gd name="T28" fmla="*/ 176 w 234"/>
                <a:gd name="T29" fmla="*/ 302 h 408"/>
                <a:gd name="T30" fmla="*/ 171 w 234"/>
                <a:gd name="T31" fmla="*/ 295 h 408"/>
                <a:gd name="T32" fmla="*/ 168 w 234"/>
                <a:gd name="T33" fmla="*/ 287 h 408"/>
                <a:gd name="T34" fmla="*/ 163 w 234"/>
                <a:gd name="T35" fmla="*/ 278 h 408"/>
                <a:gd name="T36" fmla="*/ 159 w 234"/>
                <a:gd name="T37" fmla="*/ 272 h 408"/>
                <a:gd name="T38" fmla="*/ 155 w 234"/>
                <a:gd name="T39" fmla="*/ 263 h 408"/>
                <a:gd name="T40" fmla="*/ 150 w 234"/>
                <a:gd name="T41" fmla="*/ 256 h 408"/>
                <a:gd name="T42" fmla="*/ 146 w 234"/>
                <a:gd name="T43" fmla="*/ 247 h 408"/>
                <a:gd name="T44" fmla="*/ 141 w 234"/>
                <a:gd name="T45" fmla="*/ 237 h 408"/>
                <a:gd name="T46" fmla="*/ 135 w 234"/>
                <a:gd name="T47" fmla="*/ 228 h 408"/>
                <a:gd name="T48" fmla="*/ 130 w 234"/>
                <a:gd name="T49" fmla="*/ 218 h 408"/>
                <a:gd name="T50" fmla="*/ 125 w 234"/>
                <a:gd name="T51" fmla="*/ 209 h 408"/>
                <a:gd name="T52" fmla="*/ 120 w 234"/>
                <a:gd name="T53" fmla="*/ 199 h 408"/>
                <a:gd name="T54" fmla="*/ 114 w 234"/>
                <a:gd name="T55" fmla="*/ 189 h 408"/>
                <a:gd name="T56" fmla="*/ 110 w 234"/>
                <a:gd name="T57" fmla="*/ 180 h 408"/>
                <a:gd name="T58" fmla="*/ 104 w 234"/>
                <a:gd name="T59" fmla="*/ 171 h 408"/>
                <a:gd name="T60" fmla="*/ 99 w 234"/>
                <a:gd name="T61" fmla="*/ 161 h 408"/>
                <a:gd name="T62" fmla="*/ 95 w 234"/>
                <a:gd name="T63" fmla="*/ 151 h 408"/>
                <a:gd name="T64" fmla="*/ 89 w 234"/>
                <a:gd name="T65" fmla="*/ 142 h 408"/>
                <a:gd name="T66" fmla="*/ 84 w 234"/>
                <a:gd name="T67" fmla="*/ 133 h 408"/>
                <a:gd name="T68" fmla="*/ 78 w 234"/>
                <a:gd name="T69" fmla="*/ 123 h 408"/>
                <a:gd name="T70" fmla="*/ 73 w 234"/>
                <a:gd name="T71" fmla="*/ 114 h 408"/>
                <a:gd name="T72" fmla="*/ 68 w 234"/>
                <a:gd name="T73" fmla="*/ 104 h 408"/>
                <a:gd name="T74" fmla="*/ 62 w 234"/>
                <a:gd name="T75" fmla="*/ 94 h 408"/>
                <a:gd name="T76" fmla="*/ 58 w 234"/>
                <a:gd name="T77" fmla="*/ 85 h 408"/>
                <a:gd name="T78" fmla="*/ 52 w 234"/>
                <a:gd name="T79" fmla="*/ 76 h 408"/>
                <a:gd name="T80" fmla="*/ 46 w 234"/>
                <a:gd name="T81" fmla="*/ 66 h 408"/>
                <a:gd name="T82" fmla="*/ 44 w 234"/>
                <a:gd name="T83" fmla="*/ 63 h 408"/>
                <a:gd name="T84" fmla="*/ 42 w 234"/>
                <a:gd name="T85" fmla="*/ 60 h 408"/>
                <a:gd name="T86" fmla="*/ 40 w 234"/>
                <a:gd name="T87" fmla="*/ 56 h 408"/>
                <a:gd name="T88" fmla="*/ 38 w 234"/>
                <a:gd name="T89" fmla="*/ 53 h 408"/>
                <a:gd name="T90" fmla="*/ 36 w 234"/>
                <a:gd name="T91" fmla="*/ 49 h 408"/>
                <a:gd name="T92" fmla="*/ 33 w 234"/>
                <a:gd name="T93" fmla="*/ 46 h 408"/>
                <a:gd name="T94" fmla="*/ 31 w 234"/>
                <a:gd name="T95" fmla="*/ 42 h 408"/>
                <a:gd name="T96" fmla="*/ 29 w 234"/>
                <a:gd name="T97" fmla="*/ 39 h 408"/>
                <a:gd name="T98" fmla="*/ 26 w 234"/>
                <a:gd name="T99" fmla="*/ 35 h 408"/>
                <a:gd name="T100" fmla="*/ 24 w 234"/>
                <a:gd name="T101" fmla="*/ 33 h 408"/>
                <a:gd name="T102" fmla="*/ 22 w 234"/>
                <a:gd name="T103" fmla="*/ 29 h 408"/>
                <a:gd name="T104" fmla="*/ 19 w 234"/>
                <a:gd name="T105" fmla="*/ 26 h 408"/>
                <a:gd name="T106" fmla="*/ 17 w 234"/>
                <a:gd name="T107" fmla="*/ 22 h 408"/>
                <a:gd name="T108" fmla="*/ 15 w 234"/>
                <a:gd name="T109" fmla="*/ 19 h 408"/>
                <a:gd name="T110" fmla="*/ 12 w 234"/>
                <a:gd name="T111" fmla="*/ 15 h 408"/>
                <a:gd name="T112" fmla="*/ 10 w 234"/>
                <a:gd name="T113" fmla="*/ 13 h 408"/>
                <a:gd name="T114" fmla="*/ 7 w 234"/>
                <a:gd name="T115" fmla="*/ 10 h 408"/>
                <a:gd name="T116" fmla="*/ 4 w 234"/>
                <a:gd name="T117" fmla="*/ 6 h 408"/>
                <a:gd name="T118" fmla="*/ 2 w 234"/>
                <a:gd name="T119" fmla="*/ 3 h 408"/>
                <a:gd name="T120" fmla="*/ 0 w 234"/>
                <a:gd name="T121" fmla="*/ 0 h 40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4"/>
                <a:gd name="T184" fmla="*/ 0 h 408"/>
                <a:gd name="T185" fmla="*/ 234 w 234"/>
                <a:gd name="T186" fmla="*/ 408 h 40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4" h="408">
                  <a:moveTo>
                    <a:pt x="234" y="408"/>
                  </a:moveTo>
                  <a:lnTo>
                    <a:pt x="229" y="401"/>
                  </a:lnTo>
                  <a:lnTo>
                    <a:pt x="225" y="393"/>
                  </a:lnTo>
                  <a:lnTo>
                    <a:pt x="221" y="386"/>
                  </a:lnTo>
                  <a:lnTo>
                    <a:pt x="217" y="378"/>
                  </a:lnTo>
                  <a:lnTo>
                    <a:pt x="213" y="370"/>
                  </a:lnTo>
                  <a:lnTo>
                    <a:pt x="209" y="363"/>
                  </a:lnTo>
                  <a:lnTo>
                    <a:pt x="205" y="355"/>
                  </a:lnTo>
                  <a:lnTo>
                    <a:pt x="200" y="348"/>
                  </a:lnTo>
                  <a:lnTo>
                    <a:pt x="196" y="340"/>
                  </a:lnTo>
                  <a:lnTo>
                    <a:pt x="192" y="333"/>
                  </a:lnTo>
                  <a:lnTo>
                    <a:pt x="188" y="325"/>
                  </a:lnTo>
                  <a:lnTo>
                    <a:pt x="184" y="317"/>
                  </a:lnTo>
                  <a:lnTo>
                    <a:pt x="180" y="310"/>
                  </a:lnTo>
                  <a:lnTo>
                    <a:pt x="176" y="302"/>
                  </a:lnTo>
                  <a:lnTo>
                    <a:pt x="171" y="295"/>
                  </a:lnTo>
                  <a:lnTo>
                    <a:pt x="168" y="287"/>
                  </a:lnTo>
                  <a:lnTo>
                    <a:pt x="163" y="278"/>
                  </a:lnTo>
                  <a:lnTo>
                    <a:pt x="159" y="272"/>
                  </a:lnTo>
                  <a:lnTo>
                    <a:pt x="155" y="263"/>
                  </a:lnTo>
                  <a:lnTo>
                    <a:pt x="150" y="256"/>
                  </a:lnTo>
                  <a:lnTo>
                    <a:pt x="146" y="247"/>
                  </a:lnTo>
                  <a:lnTo>
                    <a:pt x="141" y="237"/>
                  </a:lnTo>
                  <a:lnTo>
                    <a:pt x="135" y="228"/>
                  </a:lnTo>
                  <a:lnTo>
                    <a:pt x="130" y="218"/>
                  </a:lnTo>
                  <a:lnTo>
                    <a:pt x="125" y="209"/>
                  </a:lnTo>
                  <a:lnTo>
                    <a:pt x="120" y="199"/>
                  </a:lnTo>
                  <a:lnTo>
                    <a:pt x="114" y="189"/>
                  </a:lnTo>
                  <a:lnTo>
                    <a:pt x="110" y="180"/>
                  </a:lnTo>
                  <a:lnTo>
                    <a:pt x="104" y="171"/>
                  </a:lnTo>
                  <a:lnTo>
                    <a:pt x="99" y="161"/>
                  </a:lnTo>
                  <a:lnTo>
                    <a:pt x="95" y="151"/>
                  </a:lnTo>
                  <a:lnTo>
                    <a:pt x="89" y="142"/>
                  </a:lnTo>
                  <a:lnTo>
                    <a:pt x="84" y="133"/>
                  </a:lnTo>
                  <a:lnTo>
                    <a:pt x="78" y="123"/>
                  </a:lnTo>
                  <a:lnTo>
                    <a:pt x="73" y="114"/>
                  </a:lnTo>
                  <a:lnTo>
                    <a:pt x="68" y="104"/>
                  </a:lnTo>
                  <a:lnTo>
                    <a:pt x="62" y="94"/>
                  </a:lnTo>
                  <a:lnTo>
                    <a:pt x="58" y="85"/>
                  </a:lnTo>
                  <a:lnTo>
                    <a:pt x="52" y="76"/>
                  </a:lnTo>
                  <a:lnTo>
                    <a:pt x="46" y="66"/>
                  </a:lnTo>
                  <a:lnTo>
                    <a:pt x="44" y="63"/>
                  </a:lnTo>
                  <a:lnTo>
                    <a:pt x="42" y="60"/>
                  </a:lnTo>
                  <a:lnTo>
                    <a:pt x="40" y="56"/>
                  </a:lnTo>
                  <a:lnTo>
                    <a:pt x="38" y="53"/>
                  </a:lnTo>
                  <a:lnTo>
                    <a:pt x="36" y="49"/>
                  </a:lnTo>
                  <a:lnTo>
                    <a:pt x="33" y="46"/>
                  </a:lnTo>
                  <a:lnTo>
                    <a:pt x="31" y="42"/>
                  </a:lnTo>
                  <a:lnTo>
                    <a:pt x="29" y="39"/>
                  </a:lnTo>
                  <a:lnTo>
                    <a:pt x="26" y="35"/>
                  </a:lnTo>
                  <a:lnTo>
                    <a:pt x="24" y="33"/>
                  </a:lnTo>
                  <a:lnTo>
                    <a:pt x="22" y="29"/>
                  </a:lnTo>
                  <a:lnTo>
                    <a:pt x="19" y="26"/>
                  </a:lnTo>
                  <a:lnTo>
                    <a:pt x="17" y="22"/>
                  </a:lnTo>
                  <a:lnTo>
                    <a:pt x="15" y="19"/>
                  </a:lnTo>
                  <a:lnTo>
                    <a:pt x="12" y="15"/>
                  </a:lnTo>
                  <a:lnTo>
                    <a:pt x="10" y="13"/>
                  </a:lnTo>
                  <a:lnTo>
                    <a:pt x="7" y="10"/>
                  </a:lnTo>
                  <a:lnTo>
                    <a:pt x="4" y="6"/>
                  </a:lnTo>
                  <a:lnTo>
                    <a:pt x="2" y="3"/>
                  </a:lnTo>
                  <a:lnTo>
                    <a:pt x="0" y="0"/>
                  </a:lnTo>
                </a:path>
              </a:pathLst>
            </a:custGeom>
            <a:no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65" name="Freeform 25"/>
            <p:cNvSpPr>
              <a:spLocks/>
            </p:cNvSpPr>
            <p:nvPr/>
          </p:nvSpPr>
          <p:spPr bwMode="auto">
            <a:xfrm>
              <a:off x="4275" y="1896"/>
              <a:ext cx="470" cy="410"/>
            </a:xfrm>
            <a:custGeom>
              <a:avLst/>
              <a:gdLst>
                <a:gd name="T0" fmla="*/ 323 w 883"/>
                <a:gd name="T1" fmla="*/ 880 h 906"/>
                <a:gd name="T2" fmla="*/ 418 w 883"/>
                <a:gd name="T3" fmla="*/ 882 h 906"/>
                <a:gd name="T4" fmla="*/ 509 w 883"/>
                <a:gd name="T5" fmla="*/ 887 h 906"/>
                <a:gd name="T6" fmla="*/ 576 w 883"/>
                <a:gd name="T7" fmla="*/ 896 h 906"/>
                <a:gd name="T8" fmla="*/ 644 w 883"/>
                <a:gd name="T9" fmla="*/ 906 h 906"/>
                <a:gd name="T10" fmla="*/ 710 w 883"/>
                <a:gd name="T11" fmla="*/ 904 h 906"/>
                <a:gd name="T12" fmla="*/ 776 w 883"/>
                <a:gd name="T13" fmla="*/ 896 h 906"/>
                <a:gd name="T14" fmla="*/ 835 w 883"/>
                <a:gd name="T15" fmla="*/ 873 h 906"/>
                <a:gd name="T16" fmla="*/ 861 w 883"/>
                <a:gd name="T17" fmla="*/ 839 h 906"/>
                <a:gd name="T18" fmla="*/ 872 w 883"/>
                <a:gd name="T19" fmla="*/ 795 h 906"/>
                <a:gd name="T20" fmla="*/ 869 w 883"/>
                <a:gd name="T21" fmla="*/ 739 h 906"/>
                <a:gd name="T22" fmla="*/ 844 w 883"/>
                <a:gd name="T23" fmla="*/ 669 h 906"/>
                <a:gd name="T24" fmla="*/ 819 w 883"/>
                <a:gd name="T25" fmla="*/ 600 h 906"/>
                <a:gd name="T26" fmla="*/ 810 w 883"/>
                <a:gd name="T27" fmla="*/ 551 h 906"/>
                <a:gd name="T28" fmla="*/ 810 w 883"/>
                <a:gd name="T29" fmla="*/ 508 h 906"/>
                <a:gd name="T30" fmla="*/ 818 w 883"/>
                <a:gd name="T31" fmla="*/ 465 h 906"/>
                <a:gd name="T32" fmla="*/ 840 w 883"/>
                <a:gd name="T33" fmla="*/ 422 h 906"/>
                <a:gd name="T34" fmla="*/ 861 w 883"/>
                <a:gd name="T35" fmla="*/ 381 h 906"/>
                <a:gd name="T36" fmla="*/ 875 w 883"/>
                <a:gd name="T37" fmla="*/ 323 h 906"/>
                <a:gd name="T38" fmla="*/ 883 w 883"/>
                <a:gd name="T39" fmla="*/ 254 h 906"/>
                <a:gd name="T40" fmla="*/ 866 w 883"/>
                <a:gd name="T41" fmla="*/ 193 h 906"/>
                <a:gd name="T42" fmla="*/ 806 w 883"/>
                <a:gd name="T43" fmla="*/ 130 h 906"/>
                <a:gd name="T44" fmla="*/ 726 w 883"/>
                <a:gd name="T45" fmla="*/ 85 h 906"/>
                <a:gd name="T46" fmla="*/ 650 w 883"/>
                <a:gd name="T47" fmla="*/ 49 h 906"/>
                <a:gd name="T48" fmla="*/ 578 w 883"/>
                <a:gd name="T49" fmla="*/ 26 h 906"/>
                <a:gd name="T50" fmla="*/ 503 w 883"/>
                <a:gd name="T51" fmla="*/ 11 h 906"/>
                <a:gd name="T52" fmla="*/ 410 w 883"/>
                <a:gd name="T53" fmla="*/ 3 h 906"/>
                <a:gd name="T54" fmla="*/ 312 w 883"/>
                <a:gd name="T55" fmla="*/ 3 h 906"/>
                <a:gd name="T56" fmla="*/ 225 w 883"/>
                <a:gd name="T57" fmla="*/ 3 h 906"/>
                <a:gd name="T58" fmla="*/ 182 w 883"/>
                <a:gd name="T59" fmla="*/ 0 h 906"/>
                <a:gd name="T60" fmla="*/ 139 w 883"/>
                <a:gd name="T61" fmla="*/ 1 h 906"/>
                <a:gd name="T62" fmla="*/ 95 w 883"/>
                <a:gd name="T63" fmla="*/ 9 h 906"/>
                <a:gd name="T64" fmla="*/ 50 w 883"/>
                <a:gd name="T65" fmla="*/ 22 h 906"/>
                <a:gd name="T66" fmla="*/ 18 w 883"/>
                <a:gd name="T67" fmla="*/ 48 h 906"/>
                <a:gd name="T68" fmla="*/ 0 w 883"/>
                <a:gd name="T69" fmla="*/ 104 h 906"/>
                <a:gd name="T70" fmla="*/ 3 w 883"/>
                <a:gd name="T71" fmla="*/ 164 h 906"/>
                <a:gd name="T72" fmla="*/ 17 w 883"/>
                <a:gd name="T73" fmla="*/ 214 h 906"/>
                <a:gd name="T74" fmla="*/ 42 w 883"/>
                <a:gd name="T75" fmla="*/ 245 h 906"/>
                <a:gd name="T76" fmla="*/ 76 w 883"/>
                <a:gd name="T77" fmla="*/ 268 h 906"/>
                <a:gd name="T78" fmla="*/ 134 w 883"/>
                <a:gd name="T79" fmla="*/ 285 h 906"/>
                <a:gd name="T80" fmla="*/ 201 w 883"/>
                <a:gd name="T81" fmla="*/ 291 h 906"/>
                <a:gd name="T82" fmla="*/ 266 w 883"/>
                <a:gd name="T83" fmla="*/ 300 h 906"/>
                <a:gd name="T84" fmla="*/ 328 w 883"/>
                <a:gd name="T85" fmla="*/ 307 h 906"/>
                <a:gd name="T86" fmla="*/ 388 w 883"/>
                <a:gd name="T87" fmla="*/ 319 h 906"/>
                <a:gd name="T88" fmla="*/ 426 w 883"/>
                <a:gd name="T89" fmla="*/ 345 h 906"/>
                <a:gd name="T90" fmla="*/ 445 w 883"/>
                <a:gd name="T91" fmla="*/ 377 h 906"/>
                <a:gd name="T92" fmla="*/ 455 w 883"/>
                <a:gd name="T93" fmla="*/ 415 h 906"/>
                <a:gd name="T94" fmla="*/ 460 w 883"/>
                <a:gd name="T95" fmla="*/ 444 h 906"/>
                <a:gd name="T96" fmla="*/ 458 w 883"/>
                <a:gd name="T97" fmla="*/ 473 h 906"/>
                <a:gd name="T98" fmla="*/ 430 w 883"/>
                <a:gd name="T99" fmla="*/ 504 h 906"/>
                <a:gd name="T100" fmla="*/ 374 w 883"/>
                <a:gd name="T101" fmla="*/ 536 h 906"/>
                <a:gd name="T102" fmla="*/ 316 w 883"/>
                <a:gd name="T103" fmla="*/ 565 h 906"/>
                <a:gd name="T104" fmla="*/ 264 w 883"/>
                <a:gd name="T105" fmla="*/ 599 h 906"/>
                <a:gd name="T106" fmla="*/ 215 w 883"/>
                <a:gd name="T107" fmla="*/ 634 h 906"/>
                <a:gd name="T108" fmla="*/ 176 w 883"/>
                <a:gd name="T109" fmla="*/ 677 h 906"/>
                <a:gd name="T110" fmla="*/ 161 w 883"/>
                <a:gd name="T111" fmla="*/ 719 h 906"/>
                <a:gd name="T112" fmla="*/ 156 w 883"/>
                <a:gd name="T113" fmla="*/ 763 h 906"/>
                <a:gd name="T114" fmla="*/ 156 w 883"/>
                <a:gd name="T115" fmla="*/ 795 h 906"/>
                <a:gd name="T116" fmla="*/ 161 w 883"/>
                <a:gd name="T117" fmla="*/ 820 h 906"/>
                <a:gd name="T118" fmla="*/ 174 w 883"/>
                <a:gd name="T119" fmla="*/ 841 h 906"/>
                <a:gd name="T120" fmla="*/ 200 w 883"/>
                <a:gd name="T121" fmla="*/ 862 h 906"/>
                <a:gd name="T122" fmla="*/ 227 w 883"/>
                <a:gd name="T123" fmla="*/ 877 h 90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83"/>
                <a:gd name="T187" fmla="*/ 0 h 906"/>
                <a:gd name="T188" fmla="*/ 883 w 883"/>
                <a:gd name="T189" fmla="*/ 906 h 90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83" h="906">
                  <a:moveTo>
                    <a:pt x="247" y="879"/>
                  </a:moveTo>
                  <a:lnTo>
                    <a:pt x="266" y="879"/>
                  </a:lnTo>
                  <a:lnTo>
                    <a:pt x="285" y="879"/>
                  </a:lnTo>
                  <a:lnTo>
                    <a:pt x="304" y="879"/>
                  </a:lnTo>
                  <a:lnTo>
                    <a:pt x="323" y="880"/>
                  </a:lnTo>
                  <a:lnTo>
                    <a:pt x="342" y="880"/>
                  </a:lnTo>
                  <a:lnTo>
                    <a:pt x="362" y="880"/>
                  </a:lnTo>
                  <a:lnTo>
                    <a:pt x="380" y="881"/>
                  </a:lnTo>
                  <a:lnTo>
                    <a:pt x="400" y="881"/>
                  </a:lnTo>
                  <a:lnTo>
                    <a:pt x="418" y="882"/>
                  </a:lnTo>
                  <a:lnTo>
                    <a:pt x="438" y="882"/>
                  </a:lnTo>
                  <a:lnTo>
                    <a:pt x="457" y="884"/>
                  </a:lnTo>
                  <a:lnTo>
                    <a:pt x="476" y="885"/>
                  </a:lnTo>
                  <a:lnTo>
                    <a:pt x="495" y="886"/>
                  </a:lnTo>
                  <a:lnTo>
                    <a:pt x="509" y="887"/>
                  </a:lnTo>
                  <a:lnTo>
                    <a:pt x="523" y="888"/>
                  </a:lnTo>
                  <a:lnTo>
                    <a:pt x="535" y="890"/>
                  </a:lnTo>
                  <a:lnTo>
                    <a:pt x="549" y="893"/>
                  </a:lnTo>
                  <a:lnTo>
                    <a:pt x="563" y="895"/>
                  </a:lnTo>
                  <a:lnTo>
                    <a:pt x="576" y="896"/>
                  </a:lnTo>
                  <a:lnTo>
                    <a:pt x="590" y="899"/>
                  </a:lnTo>
                  <a:lnTo>
                    <a:pt x="604" y="901"/>
                  </a:lnTo>
                  <a:lnTo>
                    <a:pt x="618" y="903"/>
                  </a:lnTo>
                  <a:lnTo>
                    <a:pt x="630" y="904"/>
                  </a:lnTo>
                  <a:lnTo>
                    <a:pt x="644" y="906"/>
                  </a:lnTo>
                  <a:lnTo>
                    <a:pt x="658" y="906"/>
                  </a:lnTo>
                  <a:lnTo>
                    <a:pt x="671" y="906"/>
                  </a:lnTo>
                  <a:lnTo>
                    <a:pt x="685" y="906"/>
                  </a:lnTo>
                  <a:lnTo>
                    <a:pt x="697" y="904"/>
                  </a:lnTo>
                  <a:lnTo>
                    <a:pt x="710" y="904"/>
                  </a:lnTo>
                  <a:lnTo>
                    <a:pt x="724" y="903"/>
                  </a:lnTo>
                  <a:lnTo>
                    <a:pt x="737" y="902"/>
                  </a:lnTo>
                  <a:lnTo>
                    <a:pt x="751" y="901"/>
                  </a:lnTo>
                  <a:lnTo>
                    <a:pt x="763" y="899"/>
                  </a:lnTo>
                  <a:lnTo>
                    <a:pt x="776" y="896"/>
                  </a:lnTo>
                  <a:lnTo>
                    <a:pt x="789" y="894"/>
                  </a:lnTo>
                  <a:lnTo>
                    <a:pt x="800" y="889"/>
                  </a:lnTo>
                  <a:lnTo>
                    <a:pt x="812" y="885"/>
                  </a:lnTo>
                  <a:lnTo>
                    <a:pt x="824" y="880"/>
                  </a:lnTo>
                  <a:lnTo>
                    <a:pt x="835" y="873"/>
                  </a:lnTo>
                  <a:lnTo>
                    <a:pt x="841" y="867"/>
                  </a:lnTo>
                  <a:lnTo>
                    <a:pt x="847" y="862"/>
                  </a:lnTo>
                  <a:lnTo>
                    <a:pt x="851" y="855"/>
                  </a:lnTo>
                  <a:lnTo>
                    <a:pt x="856" y="848"/>
                  </a:lnTo>
                  <a:lnTo>
                    <a:pt x="861" y="839"/>
                  </a:lnTo>
                  <a:lnTo>
                    <a:pt x="864" y="831"/>
                  </a:lnTo>
                  <a:lnTo>
                    <a:pt x="868" y="822"/>
                  </a:lnTo>
                  <a:lnTo>
                    <a:pt x="870" y="813"/>
                  </a:lnTo>
                  <a:lnTo>
                    <a:pt x="871" y="804"/>
                  </a:lnTo>
                  <a:lnTo>
                    <a:pt x="872" y="795"/>
                  </a:lnTo>
                  <a:lnTo>
                    <a:pt x="873" y="786"/>
                  </a:lnTo>
                  <a:lnTo>
                    <a:pt x="873" y="777"/>
                  </a:lnTo>
                  <a:lnTo>
                    <a:pt x="873" y="768"/>
                  </a:lnTo>
                  <a:lnTo>
                    <a:pt x="871" y="754"/>
                  </a:lnTo>
                  <a:lnTo>
                    <a:pt x="869" y="739"/>
                  </a:lnTo>
                  <a:lnTo>
                    <a:pt x="864" y="725"/>
                  </a:lnTo>
                  <a:lnTo>
                    <a:pt x="861" y="711"/>
                  </a:lnTo>
                  <a:lnTo>
                    <a:pt x="855" y="697"/>
                  </a:lnTo>
                  <a:lnTo>
                    <a:pt x="849" y="683"/>
                  </a:lnTo>
                  <a:lnTo>
                    <a:pt x="844" y="669"/>
                  </a:lnTo>
                  <a:lnTo>
                    <a:pt x="839" y="655"/>
                  </a:lnTo>
                  <a:lnTo>
                    <a:pt x="833" y="641"/>
                  </a:lnTo>
                  <a:lnTo>
                    <a:pt x="828" y="627"/>
                  </a:lnTo>
                  <a:lnTo>
                    <a:pt x="822" y="614"/>
                  </a:lnTo>
                  <a:lnTo>
                    <a:pt x="819" y="600"/>
                  </a:lnTo>
                  <a:lnTo>
                    <a:pt x="816" y="585"/>
                  </a:lnTo>
                  <a:lnTo>
                    <a:pt x="813" y="576"/>
                  </a:lnTo>
                  <a:lnTo>
                    <a:pt x="812" y="568"/>
                  </a:lnTo>
                  <a:lnTo>
                    <a:pt x="811" y="559"/>
                  </a:lnTo>
                  <a:lnTo>
                    <a:pt x="810" y="551"/>
                  </a:lnTo>
                  <a:lnTo>
                    <a:pt x="810" y="543"/>
                  </a:lnTo>
                  <a:lnTo>
                    <a:pt x="810" y="534"/>
                  </a:lnTo>
                  <a:lnTo>
                    <a:pt x="810" y="526"/>
                  </a:lnTo>
                  <a:lnTo>
                    <a:pt x="810" y="516"/>
                  </a:lnTo>
                  <a:lnTo>
                    <a:pt x="810" y="508"/>
                  </a:lnTo>
                  <a:lnTo>
                    <a:pt x="811" y="499"/>
                  </a:lnTo>
                  <a:lnTo>
                    <a:pt x="812" y="491"/>
                  </a:lnTo>
                  <a:lnTo>
                    <a:pt x="813" y="483"/>
                  </a:lnTo>
                  <a:lnTo>
                    <a:pt x="816" y="473"/>
                  </a:lnTo>
                  <a:lnTo>
                    <a:pt x="818" y="465"/>
                  </a:lnTo>
                  <a:lnTo>
                    <a:pt x="821" y="456"/>
                  </a:lnTo>
                  <a:lnTo>
                    <a:pt x="825" y="448"/>
                  </a:lnTo>
                  <a:lnTo>
                    <a:pt x="829" y="439"/>
                  </a:lnTo>
                  <a:lnTo>
                    <a:pt x="834" y="431"/>
                  </a:lnTo>
                  <a:lnTo>
                    <a:pt x="840" y="422"/>
                  </a:lnTo>
                  <a:lnTo>
                    <a:pt x="844" y="414"/>
                  </a:lnTo>
                  <a:lnTo>
                    <a:pt x="848" y="406"/>
                  </a:lnTo>
                  <a:lnTo>
                    <a:pt x="853" y="398"/>
                  </a:lnTo>
                  <a:lnTo>
                    <a:pt x="857" y="389"/>
                  </a:lnTo>
                  <a:lnTo>
                    <a:pt x="861" y="381"/>
                  </a:lnTo>
                  <a:lnTo>
                    <a:pt x="864" y="371"/>
                  </a:lnTo>
                  <a:lnTo>
                    <a:pt x="866" y="362"/>
                  </a:lnTo>
                  <a:lnTo>
                    <a:pt x="869" y="349"/>
                  </a:lnTo>
                  <a:lnTo>
                    <a:pt x="871" y="337"/>
                  </a:lnTo>
                  <a:lnTo>
                    <a:pt x="875" y="323"/>
                  </a:lnTo>
                  <a:lnTo>
                    <a:pt x="877" y="309"/>
                  </a:lnTo>
                  <a:lnTo>
                    <a:pt x="879" y="295"/>
                  </a:lnTo>
                  <a:lnTo>
                    <a:pt x="880" y="281"/>
                  </a:lnTo>
                  <a:lnTo>
                    <a:pt x="882" y="268"/>
                  </a:lnTo>
                  <a:lnTo>
                    <a:pt x="883" y="254"/>
                  </a:lnTo>
                  <a:lnTo>
                    <a:pt x="882" y="242"/>
                  </a:lnTo>
                  <a:lnTo>
                    <a:pt x="880" y="229"/>
                  </a:lnTo>
                  <a:lnTo>
                    <a:pt x="877" y="216"/>
                  </a:lnTo>
                  <a:lnTo>
                    <a:pt x="872" y="203"/>
                  </a:lnTo>
                  <a:lnTo>
                    <a:pt x="866" y="193"/>
                  </a:lnTo>
                  <a:lnTo>
                    <a:pt x="856" y="178"/>
                  </a:lnTo>
                  <a:lnTo>
                    <a:pt x="844" y="165"/>
                  </a:lnTo>
                  <a:lnTo>
                    <a:pt x="834" y="152"/>
                  </a:lnTo>
                  <a:lnTo>
                    <a:pt x="820" y="141"/>
                  </a:lnTo>
                  <a:lnTo>
                    <a:pt x="806" y="130"/>
                  </a:lnTo>
                  <a:lnTo>
                    <a:pt x="791" y="120"/>
                  </a:lnTo>
                  <a:lnTo>
                    <a:pt x="775" y="111"/>
                  </a:lnTo>
                  <a:lnTo>
                    <a:pt x="760" y="101"/>
                  </a:lnTo>
                  <a:lnTo>
                    <a:pt x="744" y="93"/>
                  </a:lnTo>
                  <a:lnTo>
                    <a:pt x="726" y="85"/>
                  </a:lnTo>
                  <a:lnTo>
                    <a:pt x="710" y="77"/>
                  </a:lnTo>
                  <a:lnTo>
                    <a:pt x="694" y="69"/>
                  </a:lnTo>
                  <a:lnTo>
                    <a:pt x="678" y="62"/>
                  </a:lnTo>
                  <a:lnTo>
                    <a:pt x="664" y="55"/>
                  </a:lnTo>
                  <a:lnTo>
                    <a:pt x="650" y="49"/>
                  </a:lnTo>
                  <a:lnTo>
                    <a:pt x="636" y="44"/>
                  </a:lnTo>
                  <a:lnTo>
                    <a:pt x="622" y="39"/>
                  </a:lnTo>
                  <a:lnTo>
                    <a:pt x="607" y="34"/>
                  </a:lnTo>
                  <a:lnTo>
                    <a:pt x="593" y="30"/>
                  </a:lnTo>
                  <a:lnTo>
                    <a:pt x="578" y="26"/>
                  </a:lnTo>
                  <a:lnTo>
                    <a:pt x="563" y="23"/>
                  </a:lnTo>
                  <a:lnTo>
                    <a:pt x="548" y="19"/>
                  </a:lnTo>
                  <a:lnTo>
                    <a:pt x="533" y="17"/>
                  </a:lnTo>
                  <a:lnTo>
                    <a:pt x="518" y="13"/>
                  </a:lnTo>
                  <a:lnTo>
                    <a:pt x="503" y="11"/>
                  </a:lnTo>
                  <a:lnTo>
                    <a:pt x="488" y="10"/>
                  </a:lnTo>
                  <a:lnTo>
                    <a:pt x="469" y="8"/>
                  </a:lnTo>
                  <a:lnTo>
                    <a:pt x="450" y="5"/>
                  </a:lnTo>
                  <a:lnTo>
                    <a:pt x="430" y="4"/>
                  </a:lnTo>
                  <a:lnTo>
                    <a:pt x="410" y="3"/>
                  </a:lnTo>
                  <a:lnTo>
                    <a:pt x="391" y="3"/>
                  </a:lnTo>
                  <a:lnTo>
                    <a:pt x="371" y="3"/>
                  </a:lnTo>
                  <a:lnTo>
                    <a:pt x="351" y="3"/>
                  </a:lnTo>
                  <a:lnTo>
                    <a:pt x="332" y="3"/>
                  </a:lnTo>
                  <a:lnTo>
                    <a:pt x="312" y="3"/>
                  </a:lnTo>
                  <a:lnTo>
                    <a:pt x="292" y="3"/>
                  </a:lnTo>
                  <a:lnTo>
                    <a:pt x="272" y="3"/>
                  </a:lnTo>
                  <a:lnTo>
                    <a:pt x="253" y="3"/>
                  </a:lnTo>
                  <a:lnTo>
                    <a:pt x="233" y="3"/>
                  </a:lnTo>
                  <a:lnTo>
                    <a:pt x="225" y="3"/>
                  </a:lnTo>
                  <a:lnTo>
                    <a:pt x="216" y="2"/>
                  </a:lnTo>
                  <a:lnTo>
                    <a:pt x="208" y="2"/>
                  </a:lnTo>
                  <a:lnTo>
                    <a:pt x="200" y="1"/>
                  </a:lnTo>
                  <a:lnTo>
                    <a:pt x="190" y="1"/>
                  </a:lnTo>
                  <a:lnTo>
                    <a:pt x="182" y="0"/>
                  </a:lnTo>
                  <a:lnTo>
                    <a:pt x="173" y="0"/>
                  </a:lnTo>
                  <a:lnTo>
                    <a:pt x="165" y="0"/>
                  </a:lnTo>
                  <a:lnTo>
                    <a:pt x="157" y="0"/>
                  </a:lnTo>
                  <a:lnTo>
                    <a:pt x="147" y="0"/>
                  </a:lnTo>
                  <a:lnTo>
                    <a:pt x="139" y="1"/>
                  </a:lnTo>
                  <a:lnTo>
                    <a:pt x="131" y="2"/>
                  </a:lnTo>
                  <a:lnTo>
                    <a:pt x="122" y="3"/>
                  </a:lnTo>
                  <a:lnTo>
                    <a:pt x="114" y="4"/>
                  </a:lnTo>
                  <a:lnTo>
                    <a:pt x="105" y="6"/>
                  </a:lnTo>
                  <a:lnTo>
                    <a:pt x="95" y="9"/>
                  </a:lnTo>
                  <a:lnTo>
                    <a:pt x="86" y="10"/>
                  </a:lnTo>
                  <a:lnTo>
                    <a:pt x="77" y="12"/>
                  </a:lnTo>
                  <a:lnTo>
                    <a:pt x="68" y="15"/>
                  </a:lnTo>
                  <a:lnTo>
                    <a:pt x="58" y="18"/>
                  </a:lnTo>
                  <a:lnTo>
                    <a:pt x="50" y="22"/>
                  </a:lnTo>
                  <a:lnTo>
                    <a:pt x="42" y="25"/>
                  </a:lnTo>
                  <a:lnTo>
                    <a:pt x="35" y="30"/>
                  </a:lnTo>
                  <a:lnTo>
                    <a:pt x="28" y="35"/>
                  </a:lnTo>
                  <a:lnTo>
                    <a:pt x="22" y="41"/>
                  </a:lnTo>
                  <a:lnTo>
                    <a:pt x="18" y="48"/>
                  </a:lnTo>
                  <a:lnTo>
                    <a:pt x="12" y="59"/>
                  </a:lnTo>
                  <a:lnTo>
                    <a:pt x="9" y="70"/>
                  </a:lnTo>
                  <a:lnTo>
                    <a:pt x="5" y="81"/>
                  </a:lnTo>
                  <a:lnTo>
                    <a:pt x="3" y="92"/>
                  </a:lnTo>
                  <a:lnTo>
                    <a:pt x="0" y="104"/>
                  </a:lnTo>
                  <a:lnTo>
                    <a:pt x="0" y="117"/>
                  </a:lnTo>
                  <a:lnTo>
                    <a:pt x="0" y="128"/>
                  </a:lnTo>
                  <a:lnTo>
                    <a:pt x="0" y="141"/>
                  </a:lnTo>
                  <a:lnTo>
                    <a:pt x="2" y="152"/>
                  </a:lnTo>
                  <a:lnTo>
                    <a:pt x="3" y="164"/>
                  </a:lnTo>
                  <a:lnTo>
                    <a:pt x="5" y="177"/>
                  </a:lnTo>
                  <a:lnTo>
                    <a:pt x="9" y="188"/>
                  </a:lnTo>
                  <a:lnTo>
                    <a:pt x="11" y="199"/>
                  </a:lnTo>
                  <a:lnTo>
                    <a:pt x="14" y="207"/>
                  </a:lnTo>
                  <a:lnTo>
                    <a:pt x="17" y="214"/>
                  </a:lnTo>
                  <a:lnTo>
                    <a:pt x="21" y="221"/>
                  </a:lnTo>
                  <a:lnTo>
                    <a:pt x="26" y="228"/>
                  </a:lnTo>
                  <a:lnTo>
                    <a:pt x="31" y="234"/>
                  </a:lnTo>
                  <a:lnTo>
                    <a:pt x="36" y="239"/>
                  </a:lnTo>
                  <a:lnTo>
                    <a:pt x="42" y="245"/>
                  </a:lnTo>
                  <a:lnTo>
                    <a:pt x="48" y="251"/>
                  </a:lnTo>
                  <a:lnTo>
                    <a:pt x="55" y="256"/>
                  </a:lnTo>
                  <a:lnTo>
                    <a:pt x="62" y="260"/>
                  </a:lnTo>
                  <a:lnTo>
                    <a:pt x="69" y="264"/>
                  </a:lnTo>
                  <a:lnTo>
                    <a:pt x="76" y="268"/>
                  </a:lnTo>
                  <a:lnTo>
                    <a:pt x="83" y="271"/>
                  </a:lnTo>
                  <a:lnTo>
                    <a:pt x="95" y="275"/>
                  </a:lnTo>
                  <a:lnTo>
                    <a:pt x="108" y="279"/>
                  </a:lnTo>
                  <a:lnTo>
                    <a:pt x="121" y="282"/>
                  </a:lnTo>
                  <a:lnTo>
                    <a:pt x="134" y="285"/>
                  </a:lnTo>
                  <a:lnTo>
                    <a:pt x="147" y="287"/>
                  </a:lnTo>
                  <a:lnTo>
                    <a:pt x="160" y="288"/>
                  </a:lnTo>
                  <a:lnTo>
                    <a:pt x="173" y="289"/>
                  </a:lnTo>
                  <a:lnTo>
                    <a:pt x="187" y="290"/>
                  </a:lnTo>
                  <a:lnTo>
                    <a:pt x="201" y="291"/>
                  </a:lnTo>
                  <a:lnTo>
                    <a:pt x="213" y="293"/>
                  </a:lnTo>
                  <a:lnTo>
                    <a:pt x="226" y="294"/>
                  </a:lnTo>
                  <a:lnTo>
                    <a:pt x="240" y="295"/>
                  </a:lnTo>
                  <a:lnTo>
                    <a:pt x="253" y="297"/>
                  </a:lnTo>
                  <a:lnTo>
                    <a:pt x="266" y="300"/>
                  </a:lnTo>
                  <a:lnTo>
                    <a:pt x="277" y="301"/>
                  </a:lnTo>
                  <a:lnTo>
                    <a:pt x="290" y="302"/>
                  </a:lnTo>
                  <a:lnTo>
                    <a:pt x="303" y="303"/>
                  </a:lnTo>
                  <a:lnTo>
                    <a:pt x="315" y="305"/>
                  </a:lnTo>
                  <a:lnTo>
                    <a:pt x="328" y="307"/>
                  </a:lnTo>
                  <a:lnTo>
                    <a:pt x="340" y="308"/>
                  </a:lnTo>
                  <a:lnTo>
                    <a:pt x="352" y="310"/>
                  </a:lnTo>
                  <a:lnTo>
                    <a:pt x="364" y="312"/>
                  </a:lnTo>
                  <a:lnTo>
                    <a:pt x="377" y="316"/>
                  </a:lnTo>
                  <a:lnTo>
                    <a:pt x="388" y="319"/>
                  </a:lnTo>
                  <a:lnTo>
                    <a:pt x="399" y="324"/>
                  </a:lnTo>
                  <a:lnTo>
                    <a:pt x="410" y="330"/>
                  </a:lnTo>
                  <a:lnTo>
                    <a:pt x="416" y="334"/>
                  </a:lnTo>
                  <a:lnTo>
                    <a:pt x="422" y="339"/>
                  </a:lnTo>
                  <a:lnTo>
                    <a:pt x="426" y="345"/>
                  </a:lnTo>
                  <a:lnTo>
                    <a:pt x="431" y="351"/>
                  </a:lnTo>
                  <a:lnTo>
                    <a:pt x="435" y="356"/>
                  </a:lnTo>
                  <a:lnTo>
                    <a:pt x="438" y="363"/>
                  </a:lnTo>
                  <a:lnTo>
                    <a:pt x="442" y="370"/>
                  </a:lnTo>
                  <a:lnTo>
                    <a:pt x="445" y="377"/>
                  </a:lnTo>
                  <a:lnTo>
                    <a:pt x="447" y="385"/>
                  </a:lnTo>
                  <a:lnTo>
                    <a:pt x="450" y="392"/>
                  </a:lnTo>
                  <a:lnTo>
                    <a:pt x="452" y="400"/>
                  </a:lnTo>
                  <a:lnTo>
                    <a:pt x="454" y="407"/>
                  </a:lnTo>
                  <a:lnTo>
                    <a:pt x="455" y="415"/>
                  </a:lnTo>
                  <a:lnTo>
                    <a:pt x="457" y="420"/>
                  </a:lnTo>
                  <a:lnTo>
                    <a:pt x="458" y="426"/>
                  </a:lnTo>
                  <a:lnTo>
                    <a:pt x="459" y="432"/>
                  </a:lnTo>
                  <a:lnTo>
                    <a:pt x="460" y="439"/>
                  </a:lnTo>
                  <a:lnTo>
                    <a:pt x="460" y="444"/>
                  </a:lnTo>
                  <a:lnTo>
                    <a:pt x="461" y="450"/>
                  </a:lnTo>
                  <a:lnTo>
                    <a:pt x="461" y="456"/>
                  </a:lnTo>
                  <a:lnTo>
                    <a:pt x="460" y="462"/>
                  </a:lnTo>
                  <a:lnTo>
                    <a:pt x="459" y="468"/>
                  </a:lnTo>
                  <a:lnTo>
                    <a:pt x="458" y="473"/>
                  </a:lnTo>
                  <a:lnTo>
                    <a:pt x="455" y="478"/>
                  </a:lnTo>
                  <a:lnTo>
                    <a:pt x="453" y="483"/>
                  </a:lnTo>
                  <a:lnTo>
                    <a:pt x="450" y="487"/>
                  </a:lnTo>
                  <a:lnTo>
                    <a:pt x="440" y="495"/>
                  </a:lnTo>
                  <a:lnTo>
                    <a:pt x="430" y="504"/>
                  </a:lnTo>
                  <a:lnTo>
                    <a:pt x="420" y="512"/>
                  </a:lnTo>
                  <a:lnTo>
                    <a:pt x="409" y="517"/>
                  </a:lnTo>
                  <a:lnTo>
                    <a:pt x="398" y="524"/>
                  </a:lnTo>
                  <a:lnTo>
                    <a:pt x="386" y="530"/>
                  </a:lnTo>
                  <a:lnTo>
                    <a:pt x="374" y="536"/>
                  </a:lnTo>
                  <a:lnTo>
                    <a:pt x="363" y="541"/>
                  </a:lnTo>
                  <a:lnTo>
                    <a:pt x="350" y="546"/>
                  </a:lnTo>
                  <a:lnTo>
                    <a:pt x="338" y="552"/>
                  </a:lnTo>
                  <a:lnTo>
                    <a:pt x="327" y="559"/>
                  </a:lnTo>
                  <a:lnTo>
                    <a:pt x="316" y="565"/>
                  </a:lnTo>
                  <a:lnTo>
                    <a:pt x="305" y="572"/>
                  </a:lnTo>
                  <a:lnTo>
                    <a:pt x="296" y="579"/>
                  </a:lnTo>
                  <a:lnTo>
                    <a:pt x="285" y="586"/>
                  </a:lnTo>
                  <a:lnTo>
                    <a:pt x="275" y="593"/>
                  </a:lnTo>
                  <a:lnTo>
                    <a:pt x="264" y="599"/>
                  </a:lnTo>
                  <a:lnTo>
                    <a:pt x="254" y="605"/>
                  </a:lnTo>
                  <a:lnTo>
                    <a:pt x="244" y="612"/>
                  </a:lnTo>
                  <a:lnTo>
                    <a:pt x="233" y="619"/>
                  </a:lnTo>
                  <a:lnTo>
                    <a:pt x="224" y="627"/>
                  </a:lnTo>
                  <a:lnTo>
                    <a:pt x="215" y="634"/>
                  </a:lnTo>
                  <a:lnTo>
                    <a:pt x="205" y="643"/>
                  </a:lnTo>
                  <a:lnTo>
                    <a:pt x="196" y="652"/>
                  </a:lnTo>
                  <a:lnTo>
                    <a:pt x="189" y="660"/>
                  </a:lnTo>
                  <a:lnTo>
                    <a:pt x="181" y="670"/>
                  </a:lnTo>
                  <a:lnTo>
                    <a:pt x="176" y="677"/>
                  </a:lnTo>
                  <a:lnTo>
                    <a:pt x="172" y="685"/>
                  </a:lnTo>
                  <a:lnTo>
                    <a:pt x="168" y="694"/>
                  </a:lnTo>
                  <a:lnTo>
                    <a:pt x="166" y="702"/>
                  </a:lnTo>
                  <a:lnTo>
                    <a:pt x="164" y="710"/>
                  </a:lnTo>
                  <a:lnTo>
                    <a:pt x="161" y="719"/>
                  </a:lnTo>
                  <a:lnTo>
                    <a:pt x="159" y="727"/>
                  </a:lnTo>
                  <a:lnTo>
                    <a:pt x="158" y="736"/>
                  </a:lnTo>
                  <a:lnTo>
                    <a:pt x="157" y="746"/>
                  </a:lnTo>
                  <a:lnTo>
                    <a:pt x="157" y="755"/>
                  </a:lnTo>
                  <a:lnTo>
                    <a:pt x="156" y="763"/>
                  </a:lnTo>
                  <a:lnTo>
                    <a:pt x="156" y="772"/>
                  </a:lnTo>
                  <a:lnTo>
                    <a:pt x="156" y="782"/>
                  </a:lnTo>
                  <a:lnTo>
                    <a:pt x="154" y="786"/>
                  </a:lnTo>
                  <a:lnTo>
                    <a:pt x="156" y="791"/>
                  </a:lnTo>
                  <a:lnTo>
                    <a:pt x="156" y="795"/>
                  </a:lnTo>
                  <a:lnTo>
                    <a:pt x="157" y="801"/>
                  </a:lnTo>
                  <a:lnTo>
                    <a:pt x="157" y="806"/>
                  </a:lnTo>
                  <a:lnTo>
                    <a:pt x="159" y="811"/>
                  </a:lnTo>
                  <a:lnTo>
                    <a:pt x="160" y="815"/>
                  </a:lnTo>
                  <a:lnTo>
                    <a:pt x="161" y="820"/>
                  </a:lnTo>
                  <a:lnTo>
                    <a:pt x="164" y="824"/>
                  </a:lnTo>
                  <a:lnTo>
                    <a:pt x="166" y="829"/>
                  </a:lnTo>
                  <a:lnTo>
                    <a:pt x="168" y="833"/>
                  </a:lnTo>
                  <a:lnTo>
                    <a:pt x="172" y="836"/>
                  </a:lnTo>
                  <a:lnTo>
                    <a:pt x="174" y="841"/>
                  </a:lnTo>
                  <a:lnTo>
                    <a:pt x="179" y="845"/>
                  </a:lnTo>
                  <a:lnTo>
                    <a:pt x="183" y="849"/>
                  </a:lnTo>
                  <a:lnTo>
                    <a:pt x="189" y="853"/>
                  </a:lnTo>
                  <a:lnTo>
                    <a:pt x="194" y="858"/>
                  </a:lnTo>
                  <a:lnTo>
                    <a:pt x="200" y="862"/>
                  </a:lnTo>
                  <a:lnTo>
                    <a:pt x="204" y="866"/>
                  </a:lnTo>
                  <a:lnTo>
                    <a:pt x="210" y="868"/>
                  </a:lnTo>
                  <a:lnTo>
                    <a:pt x="216" y="872"/>
                  </a:lnTo>
                  <a:lnTo>
                    <a:pt x="222" y="874"/>
                  </a:lnTo>
                  <a:lnTo>
                    <a:pt x="227" y="877"/>
                  </a:lnTo>
                  <a:lnTo>
                    <a:pt x="234" y="878"/>
                  </a:lnTo>
                  <a:lnTo>
                    <a:pt x="240" y="879"/>
                  </a:lnTo>
                  <a:lnTo>
                    <a:pt x="247" y="879"/>
                  </a:lnTo>
                </a:path>
              </a:pathLst>
            </a:custGeom>
            <a:solidFill>
              <a:schemeClr val="tx1"/>
            </a:solid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66" name="Freeform 26"/>
            <p:cNvSpPr>
              <a:spLocks/>
            </p:cNvSpPr>
            <p:nvPr/>
          </p:nvSpPr>
          <p:spPr bwMode="auto">
            <a:xfrm>
              <a:off x="4743" y="2016"/>
              <a:ext cx="460" cy="2"/>
            </a:xfrm>
            <a:custGeom>
              <a:avLst/>
              <a:gdLst>
                <a:gd name="T0" fmla="*/ 0 w 862"/>
                <a:gd name="T1" fmla="*/ 0 h 2"/>
                <a:gd name="T2" fmla="*/ 44 w 862"/>
                <a:gd name="T3" fmla="*/ 0 h 2"/>
                <a:gd name="T4" fmla="*/ 86 w 862"/>
                <a:gd name="T5" fmla="*/ 0 h 2"/>
                <a:gd name="T6" fmla="*/ 129 w 862"/>
                <a:gd name="T7" fmla="*/ 0 h 2"/>
                <a:gd name="T8" fmla="*/ 172 w 862"/>
                <a:gd name="T9" fmla="*/ 0 h 2"/>
                <a:gd name="T10" fmla="*/ 215 w 862"/>
                <a:gd name="T11" fmla="*/ 0 h 2"/>
                <a:gd name="T12" fmla="*/ 259 w 862"/>
                <a:gd name="T13" fmla="*/ 0 h 2"/>
                <a:gd name="T14" fmla="*/ 302 w 862"/>
                <a:gd name="T15" fmla="*/ 0 h 2"/>
                <a:gd name="T16" fmla="*/ 345 w 862"/>
                <a:gd name="T17" fmla="*/ 0 h 2"/>
                <a:gd name="T18" fmla="*/ 387 w 862"/>
                <a:gd name="T19" fmla="*/ 2 h 2"/>
                <a:gd name="T20" fmla="*/ 431 w 862"/>
                <a:gd name="T21" fmla="*/ 2 h 2"/>
                <a:gd name="T22" fmla="*/ 474 w 862"/>
                <a:gd name="T23" fmla="*/ 2 h 2"/>
                <a:gd name="T24" fmla="*/ 517 w 862"/>
                <a:gd name="T25" fmla="*/ 2 h 2"/>
                <a:gd name="T26" fmla="*/ 560 w 862"/>
                <a:gd name="T27" fmla="*/ 2 h 2"/>
                <a:gd name="T28" fmla="*/ 603 w 862"/>
                <a:gd name="T29" fmla="*/ 2 h 2"/>
                <a:gd name="T30" fmla="*/ 647 w 862"/>
                <a:gd name="T31" fmla="*/ 2 h 2"/>
                <a:gd name="T32" fmla="*/ 690 w 862"/>
                <a:gd name="T33" fmla="*/ 2 h 2"/>
                <a:gd name="T34" fmla="*/ 732 w 862"/>
                <a:gd name="T35" fmla="*/ 2 h 2"/>
                <a:gd name="T36" fmla="*/ 775 w 862"/>
                <a:gd name="T37" fmla="*/ 2 h 2"/>
                <a:gd name="T38" fmla="*/ 819 w 862"/>
                <a:gd name="T39" fmla="*/ 2 h 2"/>
                <a:gd name="T40" fmla="*/ 862 w 862"/>
                <a:gd name="T41" fmla="*/ 2 h 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62"/>
                <a:gd name="T64" fmla="*/ 0 h 2"/>
                <a:gd name="T65" fmla="*/ 862 w 862"/>
                <a:gd name="T66" fmla="*/ 2 h 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62" h="2">
                  <a:moveTo>
                    <a:pt x="0" y="0"/>
                  </a:moveTo>
                  <a:lnTo>
                    <a:pt x="44" y="0"/>
                  </a:lnTo>
                  <a:lnTo>
                    <a:pt x="86" y="0"/>
                  </a:lnTo>
                  <a:lnTo>
                    <a:pt x="129" y="0"/>
                  </a:lnTo>
                  <a:lnTo>
                    <a:pt x="172" y="0"/>
                  </a:lnTo>
                  <a:lnTo>
                    <a:pt x="215" y="0"/>
                  </a:lnTo>
                  <a:lnTo>
                    <a:pt x="259" y="0"/>
                  </a:lnTo>
                  <a:lnTo>
                    <a:pt x="302" y="0"/>
                  </a:lnTo>
                  <a:lnTo>
                    <a:pt x="345" y="0"/>
                  </a:lnTo>
                  <a:lnTo>
                    <a:pt x="387" y="2"/>
                  </a:lnTo>
                  <a:lnTo>
                    <a:pt x="431" y="2"/>
                  </a:lnTo>
                  <a:lnTo>
                    <a:pt x="474" y="2"/>
                  </a:lnTo>
                  <a:lnTo>
                    <a:pt x="517" y="2"/>
                  </a:lnTo>
                  <a:lnTo>
                    <a:pt x="560" y="2"/>
                  </a:lnTo>
                  <a:lnTo>
                    <a:pt x="603" y="2"/>
                  </a:lnTo>
                  <a:lnTo>
                    <a:pt x="647" y="2"/>
                  </a:lnTo>
                  <a:lnTo>
                    <a:pt x="690" y="2"/>
                  </a:lnTo>
                  <a:lnTo>
                    <a:pt x="732" y="2"/>
                  </a:lnTo>
                  <a:lnTo>
                    <a:pt x="775" y="2"/>
                  </a:lnTo>
                  <a:lnTo>
                    <a:pt x="819" y="2"/>
                  </a:lnTo>
                  <a:lnTo>
                    <a:pt x="862" y="2"/>
                  </a:lnTo>
                </a:path>
              </a:pathLst>
            </a:custGeom>
            <a:no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67" name="Freeform 27"/>
            <p:cNvSpPr>
              <a:spLocks/>
            </p:cNvSpPr>
            <p:nvPr/>
          </p:nvSpPr>
          <p:spPr bwMode="auto">
            <a:xfrm>
              <a:off x="4739" y="1988"/>
              <a:ext cx="450" cy="6"/>
            </a:xfrm>
            <a:custGeom>
              <a:avLst/>
              <a:gdLst>
                <a:gd name="T0" fmla="*/ 0 w 845"/>
                <a:gd name="T1" fmla="*/ 0 h 15"/>
                <a:gd name="T2" fmla="*/ 42 w 845"/>
                <a:gd name="T3" fmla="*/ 0 h 15"/>
                <a:gd name="T4" fmla="*/ 85 w 845"/>
                <a:gd name="T5" fmla="*/ 2 h 15"/>
                <a:gd name="T6" fmla="*/ 126 w 845"/>
                <a:gd name="T7" fmla="*/ 3 h 15"/>
                <a:gd name="T8" fmla="*/ 169 w 845"/>
                <a:gd name="T9" fmla="*/ 3 h 15"/>
                <a:gd name="T10" fmla="*/ 211 w 845"/>
                <a:gd name="T11" fmla="*/ 4 h 15"/>
                <a:gd name="T12" fmla="*/ 254 w 845"/>
                <a:gd name="T13" fmla="*/ 5 h 15"/>
                <a:gd name="T14" fmla="*/ 295 w 845"/>
                <a:gd name="T15" fmla="*/ 5 h 15"/>
                <a:gd name="T16" fmla="*/ 338 w 845"/>
                <a:gd name="T17" fmla="*/ 6 h 15"/>
                <a:gd name="T18" fmla="*/ 380 w 845"/>
                <a:gd name="T19" fmla="*/ 7 h 15"/>
                <a:gd name="T20" fmla="*/ 423 w 845"/>
                <a:gd name="T21" fmla="*/ 7 h 15"/>
                <a:gd name="T22" fmla="*/ 466 w 845"/>
                <a:gd name="T23" fmla="*/ 9 h 15"/>
                <a:gd name="T24" fmla="*/ 507 w 845"/>
                <a:gd name="T25" fmla="*/ 10 h 15"/>
                <a:gd name="T26" fmla="*/ 550 w 845"/>
                <a:gd name="T27" fmla="*/ 11 h 15"/>
                <a:gd name="T28" fmla="*/ 592 w 845"/>
                <a:gd name="T29" fmla="*/ 11 h 15"/>
                <a:gd name="T30" fmla="*/ 635 w 845"/>
                <a:gd name="T31" fmla="*/ 12 h 15"/>
                <a:gd name="T32" fmla="*/ 676 w 845"/>
                <a:gd name="T33" fmla="*/ 13 h 15"/>
                <a:gd name="T34" fmla="*/ 719 w 845"/>
                <a:gd name="T35" fmla="*/ 13 h 15"/>
                <a:gd name="T36" fmla="*/ 761 w 845"/>
                <a:gd name="T37" fmla="*/ 14 h 15"/>
                <a:gd name="T38" fmla="*/ 804 w 845"/>
                <a:gd name="T39" fmla="*/ 15 h 15"/>
                <a:gd name="T40" fmla="*/ 845 w 845"/>
                <a:gd name="T41" fmla="*/ 15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45"/>
                <a:gd name="T64" fmla="*/ 0 h 15"/>
                <a:gd name="T65" fmla="*/ 845 w 845"/>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45" h="15">
                  <a:moveTo>
                    <a:pt x="0" y="0"/>
                  </a:moveTo>
                  <a:lnTo>
                    <a:pt x="42" y="0"/>
                  </a:lnTo>
                  <a:lnTo>
                    <a:pt x="85" y="2"/>
                  </a:lnTo>
                  <a:lnTo>
                    <a:pt x="126" y="3"/>
                  </a:lnTo>
                  <a:lnTo>
                    <a:pt x="169" y="3"/>
                  </a:lnTo>
                  <a:lnTo>
                    <a:pt x="211" y="4"/>
                  </a:lnTo>
                  <a:lnTo>
                    <a:pt x="254" y="5"/>
                  </a:lnTo>
                  <a:lnTo>
                    <a:pt x="295" y="5"/>
                  </a:lnTo>
                  <a:lnTo>
                    <a:pt x="338" y="6"/>
                  </a:lnTo>
                  <a:lnTo>
                    <a:pt x="380" y="7"/>
                  </a:lnTo>
                  <a:lnTo>
                    <a:pt x="423" y="7"/>
                  </a:lnTo>
                  <a:lnTo>
                    <a:pt x="466" y="9"/>
                  </a:lnTo>
                  <a:lnTo>
                    <a:pt x="507" y="10"/>
                  </a:lnTo>
                  <a:lnTo>
                    <a:pt x="550" y="11"/>
                  </a:lnTo>
                  <a:lnTo>
                    <a:pt x="592" y="11"/>
                  </a:lnTo>
                  <a:lnTo>
                    <a:pt x="635" y="12"/>
                  </a:lnTo>
                  <a:lnTo>
                    <a:pt x="676" y="13"/>
                  </a:lnTo>
                  <a:lnTo>
                    <a:pt x="719" y="13"/>
                  </a:lnTo>
                  <a:lnTo>
                    <a:pt x="761" y="14"/>
                  </a:lnTo>
                  <a:lnTo>
                    <a:pt x="804" y="15"/>
                  </a:lnTo>
                  <a:lnTo>
                    <a:pt x="845" y="15"/>
                  </a:lnTo>
                </a:path>
              </a:pathLst>
            </a:custGeom>
            <a:no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68" name="Freeform 28"/>
            <p:cNvSpPr>
              <a:spLocks/>
            </p:cNvSpPr>
            <p:nvPr/>
          </p:nvSpPr>
          <p:spPr bwMode="auto">
            <a:xfrm>
              <a:off x="4735" y="2018"/>
              <a:ext cx="275" cy="278"/>
            </a:xfrm>
            <a:custGeom>
              <a:avLst/>
              <a:gdLst>
                <a:gd name="T0" fmla="*/ 508 w 517"/>
                <a:gd name="T1" fmla="*/ 9 h 611"/>
                <a:gd name="T2" fmla="*/ 511 w 517"/>
                <a:gd name="T3" fmla="*/ 30 h 611"/>
                <a:gd name="T4" fmla="*/ 513 w 517"/>
                <a:gd name="T5" fmla="*/ 49 h 611"/>
                <a:gd name="T6" fmla="*/ 515 w 517"/>
                <a:gd name="T7" fmla="*/ 70 h 611"/>
                <a:gd name="T8" fmla="*/ 515 w 517"/>
                <a:gd name="T9" fmla="*/ 91 h 611"/>
                <a:gd name="T10" fmla="*/ 517 w 517"/>
                <a:gd name="T11" fmla="*/ 111 h 611"/>
                <a:gd name="T12" fmla="*/ 517 w 517"/>
                <a:gd name="T13" fmla="*/ 132 h 611"/>
                <a:gd name="T14" fmla="*/ 517 w 517"/>
                <a:gd name="T15" fmla="*/ 151 h 611"/>
                <a:gd name="T16" fmla="*/ 515 w 517"/>
                <a:gd name="T17" fmla="*/ 172 h 611"/>
                <a:gd name="T18" fmla="*/ 514 w 517"/>
                <a:gd name="T19" fmla="*/ 193 h 611"/>
                <a:gd name="T20" fmla="*/ 513 w 517"/>
                <a:gd name="T21" fmla="*/ 213 h 611"/>
                <a:gd name="T22" fmla="*/ 511 w 517"/>
                <a:gd name="T23" fmla="*/ 233 h 611"/>
                <a:gd name="T24" fmla="*/ 507 w 517"/>
                <a:gd name="T25" fmla="*/ 252 h 611"/>
                <a:gd name="T26" fmla="*/ 504 w 517"/>
                <a:gd name="T27" fmla="*/ 272 h 611"/>
                <a:gd name="T28" fmla="*/ 500 w 517"/>
                <a:gd name="T29" fmla="*/ 292 h 611"/>
                <a:gd name="T30" fmla="*/ 496 w 517"/>
                <a:gd name="T31" fmla="*/ 311 h 611"/>
                <a:gd name="T32" fmla="*/ 491 w 517"/>
                <a:gd name="T33" fmla="*/ 331 h 611"/>
                <a:gd name="T34" fmla="*/ 486 w 517"/>
                <a:gd name="T35" fmla="*/ 351 h 611"/>
                <a:gd name="T36" fmla="*/ 482 w 517"/>
                <a:gd name="T37" fmla="*/ 370 h 611"/>
                <a:gd name="T38" fmla="*/ 477 w 517"/>
                <a:gd name="T39" fmla="*/ 389 h 611"/>
                <a:gd name="T40" fmla="*/ 473 w 517"/>
                <a:gd name="T41" fmla="*/ 405 h 611"/>
                <a:gd name="T42" fmla="*/ 470 w 517"/>
                <a:gd name="T43" fmla="*/ 418 h 611"/>
                <a:gd name="T44" fmla="*/ 467 w 517"/>
                <a:gd name="T45" fmla="*/ 431 h 611"/>
                <a:gd name="T46" fmla="*/ 463 w 517"/>
                <a:gd name="T47" fmla="*/ 443 h 611"/>
                <a:gd name="T48" fmla="*/ 460 w 517"/>
                <a:gd name="T49" fmla="*/ 456 h 611"/>
                <a:gd name="T50" fmla="*/ 456 w 517"/>
                <a:gd name="T51" fmla="*/ 469 h 611"/>
                <a:gd name="T52" fmla="*/ 453 w 517"/>
                <a:gd name="T53" fmla="*/ 482 h 611"/>
                <a:gd name="T54" fmla="*/ 448 w 517"/>
                <a:gd name="T55" fmla="*/ 493 h 611"/>
                <a:gd name="T56" fmla="*/ 444 w 517"/>
                <a:gd name="T57" fmla="*/ 506 h 611"/>
                <a:gd name="T58" fmla="*/ 438 w 517"/>
                <a:gd name="T59" fmla="*/ 518 h 611"/>
                <a:gd name="T60" fmla="*/ 433 w 517"/>
                <a:gd name="T61" fmla="*/ 528 h 611"/>
                <a:gd name="T62" fmla="*/ 429 w 517"/>
                <a:gd name="T63" fmla="*/ 537 h 611"/>
                <a:gd name="T64" fmla="*/ 423 w 517"/>
                <a:gd name="T65" fmla="*/ 548 h 611"/>
                <a:gd name="T66" fmla="*/ 418 w 517"/>
                <a:gd name="T67" fmla="*/ 557 h 611"/>
                <a:gd name="T68" fmla="*/ 412 w 517"/>
                <a:gd name="T69" fmla="*/ 566 h 611"/>
                <a:gd name="T70" fmla="*/ 407 w 517"/>
                <a:gd name="T71" fmla="*/ 575 h 611"/>
                <a:gd name="T72" fmla="*/ 400 w 517"/>
                <a:gd name="T73" fmla="*/ 584 h 611"/>
                <a:gd name="T74" fmla="*/ 391 w 517"/>
                <a:gd name="T75" fmla="*/ 591 h 611"/>
                <a:gd name="T76" fmla="*/ 383 w 517"/>
                <a:gd name="T77" fmla="*/ 596 h 611"/>
                <a:gd name="T78" fmla="*/ 375 w 517"/>
                <a:gd name="T79" fmla="*/ 600 h 611"/>
                <a:gd name="T80" fmla="*/ 359 w 517"/>
                <a:gd name="T81" fmla="*/ 604 h 611"/>
                <a:gd name="T82" fmla="*/ 336 w 517"/>
                <a:gd name="T83" fmla="*/ 609 h 611"/>
                <a:gd name="T84" fmla="*/ 314 w 517"/>
                <a:gd name="T85" fmla="*/ 610 h 611"/>
                <a:gd name="T86" fmla="*/ 291 w 517"/>
                <a:gd name="T87" fmla="*/ 611 h 611"/>
                <a:gd name="T88" fmla="*/ 268 w 517"/>
                <a:gd name="T89" fmla="*/ 611 h 611"/>
                <a:gd name="T90" fmla="*/ 244 w 517"/>
                <a:gd name="T91" fmla="*/ 610 h 611"/>
                <a:gd name="T92" fmla="*/ 221 w 517"/>
                <a:gd name="T93" fmla="*/ 608 h 611"/>
                <a:gd name="T94" fmla="*/ 198 w 517"/>
                <a:gd name="T95" fmla="*/ 607 h 611"/>
                <a:gd name="T96" fmla="*/ 176 w 517"/>
                <a:gd name="T97" fmla="*/ 604 h 611"/>
                <a:gd name="T98" fmla="*/ 153 w 517"/>
                <a:gd name="T99" fmla="*/ 602 h 611"/>
                <a:gd name="T100" fmla="*/ 134 w 517"/>
                <a:gd name="T101" fmla="*/ 601 h 611"/>
                <a:gd name="T102" fmla="*/ 119 w 517"/>
                <a:gd name="T103" fmla="*/ 600 h 611"/>
                <a:gd name="T104" fmla="*/ 106 w 517"/>
                <a:gd name="T105" fmla="*/ 599 h 611"/>
                <a:gd name="T106" fmla="*/ 92 w 517"/>
                <a:gd name="T107" fmla="*/ 597 h 611"/>
                <a:gd name="T108" fmla="*/ 78 w 517"/>
                <a:gd name="T109" fmla="*/ 595 h 611"/>
                <a:gd name="T110" fmla="*/ 64 w 517"/>
                <a:gd name="T111" fmla="*/ 594 h 611"/>
                <a:gd name="T112" fmla="*/ 49 w 517"/>
                <a:gd name="T113" fmla="*/ 592 h 611"/>
                <a:gd name="T114" fmla="*/ 35 w 517"/>
                <a:gd name="T115" fmla="*/ 588 h 611"/>
                <a:gd name="T116" fmla="*/ 21 w 517"/>
                <a:gd name="T117" fmla="*/ 586 h 611"/>
                <a:gd name="T118" fmla="*/ 7 w 517"/>
                <a:gd name="T119" fmla="*/ 582 h 61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17"/>
                <a:gd name="T181" fmla="*/ 0 h 611"/>
                <a:gd name="T182" fmla="*/ 517 w 517"/>
                <a:gd name="T183" fmla="*/ 611 h 61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17" h="611">
                  <a:moveTo>
                    <a:pt x="507" y="0"/>
                  </a:moveTo>
                  <a:lnTo>
                    <a:pt x="508" y="9"/>
                  </a:lnTo>
                  <a:lnTo>
                    <a:pt x="510" y="19"/>
                  </a:lnTo>
                  <a:lnTo>
                    <a:pt x="511" y="30"/>
                  </a:lnTo>
                  <a:lnTo>
                    <a:pt x="512" y="40"/>
                  </a:lnTo>
                  <a:lnTo>
                    <a:pt x="513" y="49"/>
                  </a:lnTo>
                  <a:lnTo>
                    <a:pt x="514" y="60"/>
                  </a:lnTo>
                  <a:lnTo>
                    <a:pt x="515" y="70"/>
                  </a:lnTo>
                  <a:lnTo>
                    <a:pt x="515" y="81"/>
                  </a:lnTo>
                  <a:lnTo>
                    <a:pt x="515" y="91"/>
                  </a:lnTo>
                  <a:lnTo>
                    <a:pt x="517" y="100"/>
                  </a:lnTo>
                  <a:lnTo>
                    <a:pt x="517" y="111"/>
                  </a:lnTo>
                  <a:lnTo>
                    <a:pt x="517" y="121"/>
                  </a:lnTo>
                  <a:lnTo>
                    <a:pt x="517" y="132"/>
                  </a:lnTo>
                  <a:lnTo>
                    <a:pt x="517" y="142"/>
                  </a:lnTo>
                  <a:lnTo>
                    <a:pt x="517" y="151"/>
                  </a:lnTo>
                  <a:lnTo>
                    <a:pt x="517" y="162"/>
                  </a:lnTo>
                  <a:lnTo>
                    <a:pt x="515" y="172"/>
                  </a:lnTo>
                  <a:lnTo>
                    <a:pt x="515" y="183"/>
                  </a:lnTo>
                  <a:lnTo>
                    <a:pt x="514" y="193"/>
                  </a:lnTo>
                  <a:lnTo>
                    <a:pt x="514" y="202"/>
                  </a:lnTo>
                  <a:lnTo>
                    <a:pt x="513" y="213"/>
                  </a:lnTo>
                  <a:lnTo>
                    <a:pt x="512" y="223"/>
                  </a:lnTo>
                  <a:lnTo>
                    <a:pt x="511" y="233"/>
                  </a:lnTo>
                  <a:lnTo>
                    <a:pt x="510" y="243"/>
                  </a:lnTo>
                  <a:lnTo>
                    <a:pt x="507" y="252"/>
                  </a:lnTo>
                  <a:lnTo>
                    <a:pt x="506" y="263"/>
                  </a:lnTo>
                  <a:lnTo>
                    <a:pt x="504" y="272"/>
                  </a:lnTo>
                  <a:lnTo>
                    <a:pt x="503" y="282"/>
                  </a:lnTo>
                  <a:lnTo>
                    <a:pt x="500" y="292"/>
                  </a:lnTo>
                  <a:lnTo>
                    <a:pt x="498" y="302"/>
                  </a:lnTo>
                  <a:lnTo>
                    <a:pt x="496" y="311"/>
                  </a:lnTo>
                  <a:lnTo>
                    <a:pt x="493" y="322"/>
                  </a:lnTo>
                  <a:lnTo>
                    <a:pt x="491" y="331"/>
                  </a:lnTo>
                  <a:lnTo>
                    <a:pt x="489" y="340"/>
                  </a:lnTo>
                  <a:lnTo>
                    <a:pt x="486" y="351"/>
                  </a:lnTo>
                  <a:lnTo>
                    <a:pt x="484" y="360"/>
                  </a:lnTo>
                  <a:lnTo>
                    <a:pt x="482" y="370"/>
                  </a:lnTo>
                  <a:lnTo>
                    <a:pt x="479" y="380"/>
                  </a:lnTo>
                  <a:lnTo>
                    <a:pt x="477" y="389"/>
                  </a:lnTo>
                  <a:lnTo>
                    <a:pt x="475" y="399"/>
                  </a:lnTo>
                  <a:lnTo>
                    <a:pt x="473" y="405"/>
                  </a:lnTo>
                  <a:lnTo>
                    <a:pt x="471" y="412"/>
                  </a:lnTo>
                  <a:lnTo>
                    <a:pt x="470" y="418"/>
                  </a:lnTo>
                  <a:lnTo>
                    <a:pt x="468" y="425"/>
                  </a:lnTo>
                  <a:lnTo>
                    <a:pt x="467" y="431"/>
                  </a:lnTo>
                  <a:lnTo>
                    <a:pt x="466" y="438"/>
                  </a:lnTo>
                  <a:lnTo>
                    <a:pt x="463" y="443"/>
                  </a:lnTo>
                  <a:lnTo>
                    <a:pt x="462" y="450"/>
                  </a:lnTo>
                  <a:lnTo>
                    <a:pt x="460" y="456"/>
                  </a:lnTo>
                  <a:lnTo>
                    <a:pt x="459" y="463"/>
                  </a:lnTo>
                  <a:lnTo>
                    <a:pt x="456" y="469"/>
                  </a:lnTo>
                  <a:lnTo>
                    <a:pt x="455" y="475"/>
                  </a:lnTo>
                  <a:lnTo>
                    <a:pt x="453" y="482"/>
                  </a:lnTo>
                  <a:lnTo>
                    <a:pt x="451" y="487"/>
                  </a:lnTo>
                  <a:lnTo>
                    <a:pt x="448" y="493"/>
                  </a:lnTo>
                  <a:lnTo>
                    <a:pt x="446" y="500"/>
                  </a:lnTo>
                  <a:lnTo>
                    <a:pt x="444" y="506"/>
                  </a:lnTo>
                  <a:lnTo>
                    <a:pt x="441" y="512"/>
                  </a:lnTo>
                  <a:lnTo>
                    <a:pt x="438" y="518"/>
                  </a:lnTo>
                  <a:lnTo>
                    <a:pt x="435" y="523"/>
                  </a:lnTo>
                  <a:lnTo>
                    <a:pt x="433" y="528"/>
                  </a:lnTo>
                  <a:lnTo>
                    <a:pt x="431" y="533"/>
                  </a:lnTo>
                  <a:lnTo>
                    <a:pt x="429" y="537"/>
                  </a:lnTo>
                  <a:lnTo>
                    <a:pt x="426" y="542"/>
                  </a:lnTo>
                  <a:lnTo>
                    <a:pt x="423" y="548"/>
                  </a:lnTo>
                  <a:lnTo>
                    <a:pt x="420" y="552"/>
                  </a:lnTo>
                  <a:lnTo>
                    <a:pt x="418" y="557"/>
                  </a:lnTo>
                  <a:lnTo>
                    <a:pt x="415" y="562"/>
                  </a:lnTo>
                  <a:lnTo>
                    <a:pt x="412" y="566"/>
                  </a:lnTo>
                  <a:lnTo>
                    <a:pt x="409" y="571"/>
                  </a:lnTo>
                  <a:lnTo>
                    <a:pt x="407" y="575"/>
                  </a:lnTo>
                  <a:lnTo>
                    <a:pt x="403" y="579"/>
                  </a:lnTo>
                  <a:lnTo>
                    <a:pt x="400" y="584"/>
                  </a:lnTo>
                  <a:lnTo>
                    <a:pt x="396" y="587"/>
                  </a:lnTo>
                  <a:lnTo>
                    <a:pt x="391" y="591"/>
                  </a:lnTo>
                  <a:lnTo>
                    <a:pt x="388" y="593"/>
                  </a:lnTo>
                  <a:lnTo>
                    <a:pt x="383" y="596"/>
                  </a:lnTo>
                  <a:lnTo>
                    <a:pt x="380" y="599"/>
                  </a:lnTo>
                  <a:lnTo>
                    <a:pt x="375" y="600"/>
                  </a:lnTo>
                  <a:lnTo>
                    <a:pt x="369" y="602"/>
                  </a:lnTo>
                  <a:lnTo>
                    <a:pt x="359" y="604"/>
                  </a:lnTo>
                  <a:lnTo>
                    <a:pt x="347" y="607"/>
                  </a:lnTo>
                  <a:lnTo>
                    <a:pt x="336" y="609"/>
                  </a:lnTo>
                  <a:lnTo>
                    <a:pt x="325" y="610"/>
                  </a:lnTo>
                  <a:lnTo>
                    <a:pt x="314" y="610"/>
                  </a:lnTo>
                  <a:lnTo>
                    <a:pt x="302" y="611"/>
                  </a:lnTo>
                  <a:lnTo>
                    <a:pt x="291" y="611"/>
                  </a:lnTo>
                  <a:lnTo>
                    <a:pt x="279" y="611"/>
                  </a:lnTo>
                  <a:lnTo>
                    <a:pt x="268" y="611"/>
                  </a:lnTo>
                  <a:lnTo>
                    <a:pt x="256" y="611"/>
                  </a:lnTo>
                  <a:lnTo>
                    <a:pt x="244" y="610"/>
                  </a:lnTo>
                  <a:lnTo>
                    <a:pt x="233" y="609"/>
                  </a:lnTo>
                  <a:lnTo>
                    <a:pt x="221" y="608"/>
                  </a:lnTo>
                  <a:lnTo>
                    <a:pt x="210" y="608"/>
                  </a:lnTo>
                  <a:lnTo>
                    <a:pt x="198" y="607"/>
                  </a:lnTo>
                  <a:lnTo>
                    <a:pt x="188" y="606"/>
                  </a:lnTo>
                  <a:lnTo>
                    <a:pt x="176" y="604"/>
                  </a:lnTo>
                  <a:lnTo>
                    <a:pt x="165" y="603"/>
                  </a:lnTo>
                  <a:lnTo>
                    <a:pt x="153" y="602"/>
                  </a:lnTo>
                  <a:lnTo>
                    <a:pt x="141" y="602"/>
                  </a:lnTo>
                  <a:lnTo>
                    <a:pt x="134" y="601"/>
                  </a:lnTo>
                  <a:lnTo>
                    <a:pt x="127" y="601"/>
                  </a:lnTo>
                  <a:lnTo>
                    <a:pt x="119" y="600"/>
                  </a:lnTo>
                  <a:lnTo>
                    <a:pt x="112" y="600"/>
                  </a:lnTo>
                  <a:lnTo>
                    <a:pt x="106" y="599"/>
                  </a:lnTo>
                  <a:lnTo>
                    <a:pt x="99" y="599"/>
                  </a:lnTo>
                  <a:lnTo>
                    <a:pt x="92" y="597"/>
                  </a:lnTo>
                  <a:lnTo>
                    <a:pt x="85" y="596"/>
                  </a:lnTo>
                  <a:lnTo>
                    <a:pt x="78" y="595"/>
                  </a:lnTo>
                  <a:lnTo>
                    <a:pt x="71" y="595"/>
                  </a:lnTo>
                  <a:lnTo>
                    <a:pt x="64" y="594"/>
                  </a:lnTo>
                  <a:lnTo>
                    <a:pt x="56" y="593"/>
                  </a:lnTo>
                  <a:lnTo>
                    <a:pt x="49" y="592"/>
                  </a:lnTo>
                  <a:lnTo>
                    <a:pt x="42" y="589"/>
                  </a:lnTo>
                  <a:lnTo>
                    <a:pt x="35" y="588"/>
                  </a:lnTo>
                  <a:lnTo>
                    <a:pt x="28" y="587"/>
                  </a:lnTo>
                  <a:lnTo>
                    <a:pt x="21" y="586"/>
                  </a:lnTo>
                  <a:lnTo>
                    <a:pt x="14" y="585"/>
                  </a:lnTo>
                  <a:lnTo>
                    <a:pt x="7" y="582"/>
                  </a:lnTo>
                  <a:lnTo>
                    <a:pt x="0" y="581"/>
                  </a:lnTo>
                </a:path>
              </a:pathLst>
            </a:custGeom>
            <a:no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69" name="Freeform 29"/>
            <p:cNvSpPr>
              <a:spLocks/>
            </p:cNvSpPr>
            <p:nvPr/>
          </p:nvSpPr>
          <p:spPr bwMode="auto">
            <a:xfrm>
              <a:off x="4962" y="2018"/>
              <a:ext cx="261" cy="288"/>
            </a:xfrm>
            <a:custGeom>
              <a:avLst/>
              <a:gdLst>
                <a:gd name="T0" fmla="*/ 3 w 492"/>
                <a:gd name="T1" fmla="*/ 544 h 633"/>
                <a:gd name="T2" fmla="*/ 7 w 492"/>
                <a:gd name="T3" fmla="*/ 555 h 633"/>
                <a:gd name="T4" fmla="*/ 13 w 492"/>
                <a:gd name="T5" fmla="*/ 565 h 633"/>
                <a:gd name="T6" fmla="*/ 21 w 492"/>
                <a:gd name="T7" fmla="*/ 574 h 633"/>
                <a:gd name="T8" fmla="*/ 29 w 492"/>
                <a:gd name="T9" fmla="*/ 584 h 633"/>
                <a:gd name="T10" fmla="*/ 39 w 492"/>
                <a:gd name="T11" fmla="*/ 592 h 633"/>
                <a:gd name="T12" fmla="*/ 49 w 492"/>
                <a:gd name="T13" fmla="*/ 599 h 633"/>
                <a:gd name="T14" fmla="*/ 59 w 492"/>
                <a:gd name="T15" fmla="*/ 606 h 633"/>
                <a:gd name="T16" fmla="*/ 70 w 492"/>
                <a:gd name="T17" fmla="*/ 610 h 633"/>
                <a:gd name="T18" fmla="*/ 81 w 492"/>
                <a:gd name="T19" fmla="*/ 614 h 633"/>
                <a:gd name="T20" fmla="*/ 103 w 492"/>
                <a:gd name="T21" fmla="*/ 618 h 633"/>
                <a:gd name="T22" fmla="*/ 138 w 492"/>
                <a:gd name="T23" fmla="*/ 623 h 633"/>
                <a:gd name="T24" fmla="*/ 173 w 492"/>
                <a:gd name="T25" fmla="*/ 628 h 633"/>
                <a:gd name="T26" fmla="*/ 208 w 492"/>
                <a:gd name="T27" fmla="*/ 631 h 633"/>
                <a:gd name="T28" fmla="*/ 242 w 492"/>
                <a:gd name="T29" fmla="*/ 632 h 633"/>
                <a:gd name="T30" fmla="*/ 277 w 492"/>
                <a:gd name="T31" fmla="*/ 633 h 633"/>
                <a:gd name="T32" fmla="*/ 312 w 492"/>
                <a:gd name="T33" fmla="*/ 632 h 633"/>
                <a:gd name="T34" fmla="*/ 347 w 492"/>
                <a:gd name="T35" fmla="*/ 631 h 633"/>
                <a:gd name="T36" fmla="*/ 381 w 492"/>
                <a:gd name="T37" fmla="*/ 628 h 633"/>
                <a:gd name="T38" fmla="*/ 416 w 492"/>
                <a:gd name="T39" fmla="*/ 624 h 633"/>
                <a:gd name="T40" fmla="*/ 437 w 492"/>
                <a:gd name="T41" fmla="*/ 621 h 633"/>
                <a:gd name="T42" fmla="*/ 444 w 492"/>
                <a:gd name="T43" fmla="*/ 617 h 633"/>
                <a:gd name="T44" fmla="*/ 450 w 492"/>
                <a:gd name="T45" fmla="*/ 614 h 633"/>
                <a:gd name="T46" fmla="*/ 454 w 492"/>
                <a:gd name="T47" fmla="*/ 608 h 633"/>
                <a:gd name="T48" fmla="*/ 459 w 492"/>
                <a:gd name="T49" fmla="*/ 601 h 633"/>
                <a:gd name="T50" fmla="*/ 462 w 492"/>
                <a:gd name="T51" fmla="*/ 593 h 633"/>
                <a:gd name="T52" fmla="*/ 466 w 492"/>
                <a:gd name="T53" fmla="*/ 585 h 633"/>
                <a:gd name="T54" fmla="*/ 468 w 492"/>
                <a:gd name="T55" fmla="*/ 577 h 633"/>
                <a:gd name="T56" fmla="*/ 470 w 492"/>
                <a:gd name="T57" fmla="*/ 568 h 633"/>
                <a:gd name="T58" fmla="*/ 472 w 492"/>
                <a:gd name="T59" fmla="*/ 560 h 633"/>
                <a:gd name="T60" fmla="*/ 475 w 492"/>
                <a:gd name="T61" fmla="*/ 541 h 633"/>
                <a:gd name="T62" fmla="*/ 479 w 492"/>
                <a:gd name="T63" fmla="*/ 511 h 633"/>
                <a:gd name="T64" fmla="*/ 482 w 492"/>
                <a:gd name="T65" fmla="*/ 479 h 633"/>
                <a:gd name="T66" fmla="*/ 484 w 492"/>
                <a:gd name="T67" fmla="*/ 449 h 633"/>
                <a:gd name="T68" fmla="*/ 487 w 492"/>
                <a:gd name="T69" fmla="*/ 418 h 633"/>
                <a:gd name="T70" fmla="*/ 489 w 492"/>
                <a:gd name="T71" fmla="*/ 388 h 633"/>
                <a:gd name="T72" fmla="*/ 490 w 492"/>
                <a:gd name="T73" fmla="*/ 356 h 633"/>
                <a:gd name="T74" fmla="*/ 490 w 492"/>
                <a:gd name="T75" fmla="*/ 325 h 633"/>
                <a:gd name="T76" fmla="*/ 491 w 492"/>
                <a:gd name="T77" fmla="*/ 295 h 633"/>
                <a:gd name="T78" fmla="*/ 491 w 492"/>
                <a:gd name="T79" fmla="*/ 264 h 633"/>
                <a:gd name="T80" fmla="*/ 492 w 492"/>
                <a:gd name="T81" fmla="*/ 241 h 633"/>
                <a:gd name="T82" fmla="*/ 492 w 492"/>
                <a:gd name="T83" fmla="*/ 224 h 633"/>
                <a:gd name="T84" fmla="*/ 491 w 492"/>
                <a:gd name="T85" fmla="*/ 207 h 633"/>
                <a:gd name="T86" fmla="*/ 491 w 492"/>
                <a:gd name="T87" fmla="*/ 191 h 633"/>
                <a:gd name="T88" fmla="*/ 490 w 492"/>
                <a:gd name="T89" fmla="*/ 175 h 633"/>
                <a:gd name="T90" fmla="*/ 489 w 492"/>
                <a:gd name="T91" fmla="*/ 158 h 633"/>
                <a:gd name="T92" fmla="*/ 487 w 492"/>
                <a:gd name="T93" fmla="*/ 142 h 633"/>
                <a:gd name="T94" fmla="*/ 486 w 492"/>
                <a:gd name="T95" fmla="*/ 126 h 633"/>
                <a:gd name="T96" fmla="*/ 483 w 492"/>
                <a:gd name="T97" fmla="*/ 110 h 633"/>
                <a:gd name="T98" fmla="*/ 481 w 492"/>
                <a:gd name="T99" fmla="*/ 93 h 633"/>
                <a:gd name="T100" fmla="*/ 479 w 492"/>
                <a:gd name="T101" fmla="*/ 81 h 633"/>
                <a:gd name="T102" fmla="*/ 476 w 492"/>
                <a:gd name="T103" fmla="*/ 71 h 633"/>
                <a:gd name="T104" fmla="*/ 474 w 492"/>
                <a:gd name="T105" fmla="*/ 63 h 633"/>
                <a:gd name="T106" fmla="*/ 472 w 492"/>
                <a:gd name="T107" fmla="*/ 54 h 633"/>
                <a:gd name="T108" fmla="*/ 468 w 492"/>
                <a:gd name="T109" fmla="*/ 46 h 633"/>
                <a:gd name="T110" fmla="*/ 465 w 492"/>
                <a:gd name="T111" fmla="*/ 37 h 633"/>
                <a:gd name="T112" fmla="*/ 461 w 492"/>
                <a:gd name="T113" fmla="*/ 29 h 633"/>
                <a:gd name="T114" fmla="*/ 458 w 492"/>
                <a:gd name="T115" fmla="*/ 20 h 633"/>
                <a:gd name="T116" fmla="*/ 453 w 492"/>
                <a:gd name="T117" fmla="*/ 12 h 633"/>
                <a:gd name="T118" fmla="*/ 448 w 492"/>
                <a:gd name="T119" fmla="*/ 4 h 63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92"/>
                <a:gd name="T181" fmla="*/ 0 h 633"/>
                <a:gd name="T182" fmla="*/ 492 w 492"/>
                <a:gd name="T183" fmla="*/ 633 h 63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92" h="633">
                  <a:moveTo>
                    <a:pt x="0" y="538"/>
                  </a:moveTo>
                  <a:lnTo>
                    <a:pt x="3" y="544"/>
                  </a:lnTo>
                  <a:lnTo>
                    <a:pt x="5" y="550"/>
                  </a:lnTo>
                  <a:lnTo>
                    <a:pt x="7" y="555"/>
                  </a:lnTo>
                  <a:lnTo>
                    <a:pt x="11" y="560"/>
                  </a:lnTo>
                  <a:lnTo>
                    <a:pt x="13" y="565"/>
                  </a:lnTo>
                  <a:lnTo>
                    <a:pt x="18" y="570"/>
                  </a:lnTo>
                  <a:lnTo>
                    <a:pt x="21" y="574"/>
                  </a:lnTo>
                  <a:lnTo>
                    <a:pt x="25" y="579"/>
                  </a:lnTo>
                  <a:lnTo>
                    <a:pt x="29" y="584"/>
                  </a:lnTo>
                  <a:lnTo>
                    <a:pt x="34" y="588"/>
                  </a:lnTo>
                  <a:lnTo>
                    <a:pt x="39" y="592"/>
                  </a:lnTo>
                  <a:lnTo>
                    <a:pt x="43" y="595"/>
                  </a:lnTo>
                  <a:lnTo>
                    <a:pt x="49" y="599"/>
                  </a:lnTo>
                  <a:lnTo>
                    <a:pt x="54" y="602"/>
                  </a:lnTo>
                  <a:lnTo>
                    <a:pt x="59" y="606"/>
                  </a:lnTo>
                  <a:lnTo>
                    <a:pt x="64" y="608"/>
                  </a:lnTo>
                  <a:lnTo>
                    <a:pt x="70" y="610"/>
                  </a:lnTo>
                  <a:lnTo>
                    <a:pt x="76" y="613"/>
                  </a:lnTo>
                  <a:lnTo>
                    <a:pt x="81" y="614"/>
                  </a:lnTo>
                  <a:lnTo>
                    <a:pt x="87" y="615"/>
                  </a:lnTo>
                  <a:lnTo>
                    <a:pt x="103" y="618"/>
                  </a:lnTo>
                  <a:lnTo>
                    <a:pt x="121" y="621"/>
                  </a:lnTo>
                  <a:lnTo>
                    <a:pt x="138" y="623"/>
                  </a:lnTo>
                  <a:lnTo>
                    <a:pt x="156" y="625"/>
                  </a:lnTo>
                  <a:lnTo>
                    <a:pt x="173" y="628"/>
                  </a:lnTo>
                  <a:lnTo>
                    <a:pt x="190" y="629"/>
                  </a:lnTo>
                  <a:lnTo>
                    <a:pt x="208" y="631"/>
                  </a:lnTo>
                  <a:lnTo>
                    <a:pt x="225" y="631"/>
                  </a:lnTo>
                  <a:lnTo>
                    <a:pt x="242" y="632"/>
                  </a:lnTo>
                  <a:lnTo>
                    <a:pt x="260" y="633"/>
                  </a:lnTo>
                  <a:lnTo>
                    <a:pt x="277" y="633"/>
                  </a:lnTo>
                  <a:lnTo>
                    <a:pt x="294" y="633"/>
                  </a:lnTo>
                  <a:lnTo>
                    <a:pt x="312" y="632"/>
                  </a:lnTo>
                  <a:lnTo>
                    <a:pt x="329" y="632"/>
                  </a:lnTo>
                  <a:lnTo>
                    <a:pt x="347" y="631"/>
                  </a:lnTo>
                  <a:lnTo>
                    <a:pt x="364" y="630"/>
                  </a:lnTo>
                  <a:lnTo>
                    <a:pt x="381" y="628"/>
                  </a:lnTo>
                  <a:lnTo>
                    <a:pt x="399" y="626"/>
                  </a:lnTo>
                  <a:lnTo>
                    <a:pt x="416" y="624"/>
                  </a:lnTo>
                  <a:lnTo>
                    <a:pt x="433" y="622"/>
                  </a:lnTo>
                  <a:lnTo>
                    <a:pt x="437" y="621"/>
                  </a:lnTo>
                  <a:lnTo>
                    <a:pt x="440" y="619"/>
                  </a:lnTo>
                  <a:lnTo>
                    <a:pt x="444" y="617"/>
                  </a:lnTo>
                  <a:lnTo>
                    <a:pt x="446" y="616"/>
                  </a:lnTo>
                  <a:lnTo>
                    <a:pt x="450" y="614"/>
                  </a:lnTo>
                  <a:lnTo>
                    <a:pt x="452" y="610"/>
                  </a:lnTo>
                  <a:lnTo>
                    <a:pt x="454" y="608"/>
                  </a:lnTo>
                  <a:lnTo>
                    <a:pt x="457" y="604"/>
                  </a:lnTo>
                  <a:lnTo>
                    <a:pt x="459" y="601"/>
                  </a:lnTo>
                  <a:lnTo>
                    <a:pt x="461" y="596"/>
                  </a:lnTo>
                  <a:lnTo>
                    <a:pt x="462" y="593"/>
                  </a:lnTo>
                  <a:lnTo>
                    <a:pt x="465" y="589"/>
                  </a:lnTo>
                  <a:lnTo>
                    <a:pt x="466" y="585"/>
                  </a:lnTo>
                  <a:lnTo>
                    <a:pt x="467" y="580"/>
                  </a:lnTo>
                  <a:lnTo>
                    <a:pt x="468" y="577"/>
                  </a:lnTo>
                  <a:lnTo>
                    <a:pt x="469" y="572"/>
                  </a:lnTo>
                  <a:lnTo>
                    <a:pt x="470" y="568"/>
                  </a:lnTo>
                  <a:lnTo>
                    <a:pt x="472" y="564"/>
                  </a:lnTo>
                  <a:lnTo>
                    <a:pt x="472" y="560"/>
                  </a:lnTo>
                  <a:lnTo>
                    <a:pt x="473" y="556"/>
                  </a:lnTo>
                  <a:lnTo>
                    <a:pt x="475" y="541"/>
                  </a:lnTo>
                  <a:lnTo>
                    <a:pt x="477" y="526"/>
                  </a:lnTo>
                  <a:lnTo>
                    <a:pt x="479" y="511"/>
                  </a:lnTo>
                  <a:lnTo>
                    <a:pt x="481" y="496"/>
                  </a:lnTo>
                  <a:lnTo>
                    <a:pt x="482" y="479"/>
                  </a:lnTo>
                  <a:lnTo>
                    <a:pt x="483" y="464"/>
                  </a:lnTo>
                  <a:lnTo>
                    <a:pt x="484" y="449"/>
                  </a:lnTo>
                  <a:lnTo>
                    <a:pt x="486" y="434"/>
                  </a:lnTo>
                  <a:lnTo>
                    <a:pt x="487" y="418"/>
                  </a:lnTo>
                  <a:lnTo>
                    <a:pt x="488" y="403"/>
                  </a:lnTo>
                  <a:lnTo>
                    <a:pt x="489" y="388"/>
                  </a:lnTo>
                  <a:lnTo>
                    <a:pt x="489" y="372"/>
                  </a:lnTo>
                  <a:lnTo>
                    <a:pt x="490" y="356"/>
                  </a:lnTo>
                  <a:lnTo>
                    <a:pt x="490" y="341"/>
                  </a:lnTo>
                  <a:lnTo>
                    <a:pt x="490" y="325"/>
                  </a:lnTo>
                  <a:lnTo>
                    <a:pt x="491" y="310"/>
                  </a:lnTo>
                  <a:lnTo>
                    <a:pt x="491" y="295"/>
                  </a:lnTo>
                  <a:lnTo>
                    <a:pt x="491" y="280"/>
                  </a:lnTo>
                  <a:lnTo>
                    <a:pt x="491" y="264"/>
                  </a:lnTo>
                  <a:lnTo>
                    <a:pt x="492" y="249"/>
                  </a:lnTo>
                  <a:lnTo>
                    <a:pt x="492" y="241"/>
                  </a:lnTo>
                  <a:lnTo>
                    <a:pt x="492" y="233"/>
                  </a:lnTo>
                  <a:lnTo>
                    <a:pt x="492" y="224"/>
                  </a:lnTo>
                  <a:lnTo>
                    <a:pt x="492" y="216"/>
                  </a:lnTo>
                  <a:lnTo>
                    <a:pt x="491" y="207"/>
                  </a:lnTo>
                  <a:lnTo>
                    <a:pt x="491" y="199"/>
                  </a:lnTo>
                  <a:lnTo>
                    <a:pt x="491" y="191"/>
                  </a:lnTo>
                  <a:lnTo>
                    <a:pt x="490" y="183"/>
                  </a:lnTo>
                  <a:lnTo>
                    <a:pt x="490" y="175"/>
                  </a:lnTo>
                  <a:lnTo>
                    <a:pt x="489" y="166"/>
                  </a:lnTo>
                  <a:lnTo>
                    <a:pt x="489" y="158"/>
                  </a:lnTo>
                  <a:lnTo>
                    <a:pt x="488" y="150"/>
                  </a:lnTo>
                  <a:lnTo>
                    <a:pt x="487" y="142"/>
                  </a:lnTo>
                  <a:lnTo>
                    <a:pt x="487" y="134"/>
                  </a:lnTo>
                  <a:lnTo>
                    <a:pt x="486" y="126"/>
                  </a:lnTo>
                  <a:lnTo>
                    <a:pt x="484" y="118"/>
                  </a:lnTo>
                  <a:lnTo>
                    <a:pt x="483" y="110"/>
                  </a:lnTo>
                  <a:lnTo>
                    <a:pt x="482" y="102"/>
                  </a:lnTo>
                  <a:lnTo>
                    <a:pt x="481" y="93"/>
                  </a:lnTo>
                  <a:lnTo>
                    <a:pt x="479" y="85"/>
                  </a:lnTo>
                  <a:lnTo>
                    <a:pt x="479" y="81"/>
                  </a:lnTo>
                  <a:lnTo>
                    <a:pt x="477" y="76"/>
                  </a:lnTo>
                  <a:lnTo>
                    <a:pt x="476" y="71"/>
                  </a:lnTo>
                  <a:lnTo>
                    <a:pt x="475" y="67"/>
                  </a:lnTo>
                  <a:lnTo>
                    <a:pt x="474" y="63"/>
                  </a:lnTo>
                  <a:lnTo>
                    <a:pt x="473" y="59"/>
                  </a:lnTo>
                  <a:lnTo>
                    <a:pt x="472" y="54"/>
                  </a:lnTo>
                  <a:lnTo>
                    <a:pt x="469" y="49"/>
                  </a:lnTo>
                  <a:lnTo>
                    <a:pt x="468" y="46"/>
                  </a:lnTo>
                  <a:lnTo>
                    <a:pt x="467" y="41"/>
                  </a:lnTo>
                  <a:lnTo>
                    <a:pt x="465" y="37"/>
                  </a:lnTo>
                  <a:lnTo>
                    <a:pt x="464" y="32"/>
                  </a:lnTo>
                  <a:lnTo>
                    <a:pt x="461" y="29"/>
                  </a:lnTo>
                  <a:lnTo>
                    <a:pt x="459" y="24"/>
                  </a:lnTo>
                  <a:lnTo>
                    <a:pt x="458" y="20"/>
                  </a:lnTo>
                  <a:lnTo>
                    <a:pt x="455" y="16"/>
                  </a:lnTo>
                  <a:lnTo>
                    <a:pt x="453" y="12"/>
                  </a:lnTo>
                  <a:lnTo>
                    <a:pt x="451" y="8"/>
                  </a:lnTo>
                  <a:lnTo>
                    <a:pt x="448" y="4"/>
                  </a:lnTo>
                  <a:lnTo>
                    <a:pt x="446" y="0"/>
                  </a:lnTo>
                </a:path>
              </a:pathLst>
            </a:custGeom>
            <a:no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70" name="Freeform 30"/>
            <p:cNvSpPr>
              <a:spLocks/>
            </p:cNvSpPr>
            <p:nvPr/>
          </p:nvSpPr>
          <p:spPr bwMode="auto">
            <a:xfrm>
              <a:off x="4417" y="2290"/>
              <a:ext cx="379" cy="466"/>
            </a:xfrm>
            <a:custGeom>
              <a:avLst/>
              <a:gdLst>
                <a:gd name="T0" fmla="*/ 580 w 709"/>
                <a:gd name="T1" fmla="*/ 32 h 1028"/>
                <a:gd name="T2" fmla="*/ 594 w 709"/>
                <a:gd name="T3" fmla="*/ 73 h 1028"/>
                <a:gd name="T4" fmla="*/ 601 w 709"/>
                <a:gd name="T5" fmla="*/ 116 h 1028"/>
                <a:gd name="T6" fmla="*/ 598 w 709"/>
                <a:gd name="T7" fmla="*/ 164 h 1028"/>
                <a:gd name="T8" fmla="*/ 582 w 709"/>
                <a:gd name="T9" fmla="*/ 212 h 1028"/>
                <a:gd name="T10" fmla="*/ 565 w 709"/>
                <a:gd name="T11" fmla="*/ 261 h 1028"/>
                <a:gd name="T12" fmla="*/ 555 w 709"/>
                <a:gd name="T13" fmla="*/ 310 h 1028"/>
                <a:gd name="T14" fmla="*/ 559 w 709"/>
                <a:gd name="T15" fmla="*/ 357 h 1028"/>
                <a:gd name="T16" fmla="*/ 568 w 709"/>
                <a:gd name="T17" fmla="*/ 405 h 1028"/>
                <a:gd name="T18" fmla="*/ 579 w 709"/>
                <a:gd name="T19" fmla="*/ 451 h 1028"/>
                <a:gd name="T20" fmla="*/ 603 w 709"/>
                <a:gd name="T21" fmla="*/ 521 h 1028"/>
                <a:gd name="T22" fmla="*/ 632 w 709"/>
                <a:gd name="T23" fmla="*/ 592 h 1028"/>
                <a:gd name="T24" fmla="*/ 661 w 709"/>
                <a:gd name="T25" fmla="*/ 664 h 1028"/>
                <a:gd name="T26" fmla="*/ 679 w 709"/>
                <a:gd name="T27" fmla="*/ 725 h 1028"/>
                <a:gd name="T28" fmla="*/ 692 w 709"/>
                <a:gd name="T29" fmla="*/ 773 h 1028"/>
                <a:gd name="T30" fmla="*/ 701 w 709"/>
                <a:gd name="T31" fmla="*/ 823 h 1028"/>
                <a:gd name="T32" fmla="*/ 706 w 709"/>
                <a:gd name="T33" fmla="*/ 871 h 1028"/>
                <a:gd name="T34" fmla="*/ 709 w 709"/>
                <a:gd name="T35" fmla="*/ 910 h 1028"/>
                <a:gd name="T36" fmla="*/ 707 w 709"/>
                <a:gd name="T37" fmla="*/ 948 h 1028"/>
                <a:gd name="T38" fmla="*/ 696 w 709"/>
                <a:gd name="T39" fmla="*/ 984 h 1028"/>
                <a:gd name="T40" fmla="*/ 672 w 709"/>
                <a:gd name="T41" fmla="*/ 1007 h 1028"/>
                <a:gd name="T42" fmla="*/ 640 w 709"/>
                <a:gd name="T43" fmla="*/ 1021 h 1028"/>
                <a:gd name="T44" fmla="*/ 605 w 709"/>
                <a:gd name="T45" fmla="*/ 1027 h 1028"/>
                <a:gd name="T46" fmla="*/ 562 w 709"/>
                <a:gd name="T47" fmla="*/ 1028 h 1028"/>
                <a:gd name="T48" fmla="*/ 509 w 709"/>
                <a:gd name="T49" fmla="*/ 1023 h 1028"/>
                <a:gd name="T50" fmla="*/ 456 w 709"/>
                <a:gd name="T51" fmla="*/ 1013 h 1028"/>
                <a:gd name="T52" fmla="*/ 407 w 709"/>
                <a:gd name="T53" fmla="*/ 1000 h 1028"/>
                <a:gd name="T54" fmla="*/ 374 w 709"/>
                <a:gd name="T55" fmla="*/ 986 h 1028"/>
                <a:gd name="T56" fmla="*/ 342 w 709"/>
                <a:gd name="T57" fmla="*/ 968 h 1028"/>
                <a:gd name="T58" fmla="*/ 312 w 709"/>
                <a:gd name="T59" fmla="*/ 947 h 1028"/>
                <a:gd name="T60" fmla="*/ 293 w 709"/>
                <a:gd name="T61" fmla="*/ 930 h 1028"/>
                <a:gd name="T62" fmla="*/ 276 w 709"/>
                <a:gd name="T63" fmla="*/ 911 h 1028"/>
                <a:gd name="T64" fmla="*/ 265 w 709"/>
                <a:gd name="T65" fmla="*/ 889 h 1028"/>
                <a:gd name="T66" fmla="*/ 261 w 709"/>
                <a:gd name="T67" fmla="*/ 854 h 1028"/>
                <a:gd name="T68" fmla="*/ 267 w 709"/>
                <a:gd name="T69" fmla="*/ 807 h 1028"/>
                <a:gd name="T70" fmla="*/ 276 w 709"/>
                <a:gd name="T71" fmla="*/ 760 h 1028"/>
                <a:gd name="T72" fmla="*/ 282 w 709"/>
                <a:gd name="T73" fmla="*/ 711 h 1028"/>
                <a:gd name="T74" fmla="*/ 289 w 709"/>
                <a:gd name="T75" fmla="*/ 652 h 1028"/>
                <a:gd name="T76" fmla="*/ 294 w 709"/>
                <a:gd name="T77" fmla="*/ 592 h 1028"/>
                <a:gd name="T78" fmla="*/ 290 w 709"/>
                <a:gd name="T79" fmla="*/ 535 h 1028"/>
                <a:gd name="T80" fmla="*/ 275 w 709"/>
                <a:gd name="T81" fmla="*/ 479 h 1028"/>
                <a:gd name="T82" fmla="*/ 252 w 709"/>
                <a:gd name="T83" fmla="*/ 428 h 1028"/>
                <a:gd name="T84" fmla="*/ 224 w 709"/>
                <a:gd name="T85" fmla="*/ 378 h 1028"/>
                <a:gd name="T86" fmla="*/ 193 w 709"/>
                <a:gd name="T87" fmla="*/ 328 h 1028"/>
                <a:gd name="T88" fmla="*/ 156 w 709"/>
                <a:gd name="T89" fmla="*/ 280 h 1028"/>
                <a:gd name="T90" fmla="*/ 117 w 709"/>
                <a:gd name="T91" fmla="*/ 231 h 1028"/>
                <a:gd name="T92" fmla="*/ 82 w 709"/>
                <a:gd name="T93" fmla="*/ 186 h 1028"/>
                <a:gd name="T94" fmla="*/ 59 w 709"/>
                <a:gd name="T95" fmla="*/ 156 h 1028"/>
                <a:gd name="T96" fmla="*/ 36 w 709"/>
                <a:gd name="T97" fmla="*/ 124 h 1028"/>
                <a:gd name="T98" fmla="*/ 17 w 709"/>
                <a:gd name="T99" fmla="*/ 92 h 1028"/>
                <a:gd name="T100" fmla="*/ 7 w 709"/>
                <a:gd name="T101" fmla="*/ 66 h 1028"/>
                <a:gd name="T102" fmla="*/ 1 w 709"/>
                <a:gd name="T103" fmla="*/ 42 h 1028"/>
                <a:gd name="T104" fmla="*/ 0 w 709"/>
                <a:gd name="T105" fmla="*/ 17 h 102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09"/>
                <a:gd name="T160" fmla="*/ 0 h 1028"/>
                <a:gd name="T161" fmla="*/ 709 w 709"/>
                <a:gd name="T162" fmla="*/ 1028 h 102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09" h="1028">
                  <a:moveTo>
                    <a:pt x="565" y="0"/>
                  </a:moveTo>
                  <a:lnTo>
                    <a:pt x="568" y="6"/>
                  </a:lnTo>
                  <a:lnTo>
                    <a:pt x="572" y="12"/>
                  </a:lnTo>
                  <a:lnTo>
                    <a:pt x="575" y="19"/>
                  </a:lnTo>
                  <a:lnTo>
                    <a:pt x="577" y="26"/>
                  </a:lnTo>
                  <a:lnTo>
                    <a:pt x="580" y="32"/>
                  </a:lnTo>
                  <a:lnTo>
                    <a:pt x="583" y="39"/>
                  </a:lnTo>
                  <a:lnTo>
                    <a:pt x="586" y="46"/>
                  </a:lnTo>
                  <a:lnTo>
                    <a:pt x="588" y="53"/>
                  </a:lnTo>
                  <a:lnTo>
                    <a:pt x="590" y="59"/>
                  </a:lnTo>
                  <a:lnTo>
                    <a:pt x="593" y="66"/>
                  </a:lnTo>
                  <a:lnTo>
                    <a:pt x="594" y="73"/>
                  </a:lnTo>
                  <a:lnTo>
                    <a:pt x="596" y="80"/>
                  </a:lnTo>
                  <a:lnTo>
                    <a:pt x="597" y="88"/>
                  </a:lnTo>
                  <a:lnTo>
                    <a:pt x="598" y="95"/>
                  </a:lnTo>
                  <a:lnTo>
                    <a:pt x="599" y="102"/>
                  </a:lnTo>
                  <a:lnTo>
                    <a:pt x="599" y="109"/>
                  </a:lnTo>
                  <a:lnTo>
                    <a:pt x="601" y="116"/>
                  </a:lnTo>
                  <a:lnTo>
                    <a:pt x="601" y="124"/>
                  </a:lnTo>
                  <a:lnTo>
                    <a:pt x="601" y="131"/>
                  </a:lnTo>
                  <a:lnTo>
                    <a:pt x="601" y="138"/>
                  </a:lnTo>
                  <a:lnTo>
                    <a:pt x="601" y="146"/>
                  </a:lnTo>
                  <a:lnTo>
                    <a:pt x="599" y="156"/>
                  </a:lnTo>
                  <a:lnTo>
                    <a:pt x="598" y="164"/>
                  </a:lnTo>
                  <a:lnTo>
                    <a:pt x="596" y="172"/>
                  </a:lnTo>
                  <a:lnTo>
                    <a:pt x="594" y="180"/>
                  </a:lnTo>
                  <a:lnTo>
                    <a:pt x="591" y="188"/>
                  </a:lnTo>
                  <a:lnTo>
                    <a:pt x="588" y="196"/>
                  </a:lnTo>
                  <a:lnTo>
                    <a:pt x="586" y="204"/>
                  </a:lnTo>
                  <a:lnTo>
                    <a:pt x="582" y="212"/>
                  </a:lnTo>
                  <a:lnTo>
                    <a:pt x="579" y="221"/>
                  </a:lnTo>
                  <a:lnTo>
                    <a:pt x="576" y="229"/>
                  </a:lnTo>
                  <a:lnTo>
                    <a:pt x="574" y="237"/>
                  </a:lnTo>
                  <a:lnTo>
                    <a:pt x="571" y="245"/>
                  </a:lnTo>
                  <a:lnTo>
                    <a:pt x="567" y="253"/>
                  </a:lnTo>
                  <a:lnTo>
                    <a:pt x="565" y="261"/>
                  </a:lnTo>
                  <a:lnTo>
                    <a:pt x="562" y="269"/>
                  </a:lnTo>
                  <a:lnTo>
                    <a:pt x="560" y="277"/>
                  </a:lnTo>
                  <a:lnTo>
                    <a:pt x="559" y="285"/>
                  </a:lnTo>
                  <a:lnTo>
                    <a:pt x="557" y="294"/>
                  </a:lnTo>
                  <a:lnTo>
                    <a:pt x="557" y="302"/>
                  </a:lnTo>
                  <a:lnTo>
                    <a:pt x="555" y="310"/>
                  </a:lnTo>
                  <a:lnTo>
                    <a:pt x="555" y="318"/>
                  </a:lnTo>
                  <a:lnTo>
                    <a:pt x="555" y="326"/>
                  </a:lnTo>
                  <a:lnTo>
                    <a:pt x="557" y="334"/>
                  </a:lnTo>
                  <a:lnTo>
                    <a:pt x="557" y="342"/>
                  </a:lnTo>
                  <a:lnTo>
                    <a:pt x="558" y="349"/>
                  </a:lnTo>
                  <a:lnTo>
                    <a:pt x="559" y="357"/>
                  </a:lnTo>
                  <a:lnTo>
                    <a:pt x="560" y="365"/>
                  </a:lnTo>
                  <a:lnTo>
                    <a:pt x="561" y="373"/>
                  </a:lnTo>
                  <a:lnTo>
                    <a:pt x="562" y="382"/>
                  </a:lnTo>
                  <a:lnTo>
                    <a:pt x="565" y="390"/>
                  </a:lnTo>
                  <a:lnTo>
                    <a:pt x="566" y="397"/>
                  </a:lnTo>
                  <a:lnTo>
                    <a:pt x="568" y="405"/>
                  </a:lnTo>
                  <a:lnTo>
                    <a:pt x="569" y="413"/>
                  </a:lnTo>
                  <a:lnTo>
                    <a:pt x="572" y="421"/>
                  </a:lnTo>
                  <a:lnTo>
                    <a:pt x="574" y="428"/>
                  </a:lnTo>
                  <a:lnTo>
                    <a:pt x="576" y="436"/>
                  </a:lnTo>
                  <a:lnTo>
                    <a:pt x="577" y="444"/>
                  </a:lnTo>
                  <a:lnTo>
                    <a:pt x="579" y="451"/>
                  </a:lnTo>
                  <a:lnTo>
                    <a:pt x="581" y="459"/>
                  </a:lnTo>
                  <a:lnTo>
                    <a:pt x="586" y="471"/>
                  </a:lnTo>
                  <a:lnTo>
                    <a:pt x="589" y="484"/>
                  </a:lnTo>
                  <a:lnTo>
                    <a:pt x="594" y="496"/>
                  </a:lnTo>
                  <a:lnTo>
                    <a:pt x="598" y="508"/>
                  </a:lnTo>
                  <a:lnTo>
                    <a:pt x="603" y="521"/>
                  </a:lnTo>
                  <a:lnTo>
                    <a:pt x="608" y="532"/>
                  </a:lnTo>
                  <a:lnTo>
                    <a:pt x="612" y="544"/>
                  </a:lnTo>
                  <a:lnTo>
                    <a:pt x="617" y="557"/>
                  </a:lnTo>
                  <a:lnTo>
                    <a:pt x="621" y="568"/>
                  </a:lnTo>
                  <a:lnTo>
                    <a:pt x="627" y="580"/>
                  </a:lnTo>
                  <a:lnTo>
                    <a:pt x="632" y="592"/>
                  </a:lnTo>
                  <a:lnTo>
                    <a:pt x="637" y="604"/>
                  </a:lnTo>
                  <a:lnTo>
                    <a:pt x="641" y="616"/>
                  </a:lnTo>
                  <a:lnTo>
                    <a:pt x="647" y="628"/>
                  </a:lnTo>
                  <a:lnTo>
                    <a:pt x="652" y="640"/>
                  </a:lnTo>
                  <a:lnTo>
                    <a:pt x="656" y="652"/>
                  </a:lnTo>
                  <a:lnTo>
                    <a:pt x="661" y="664"/>
                  </a:lnTo>
                  <a:lnTo>
                    <a:pt x="664" y="676"/>
                  </a:lnTo>
                  <a:lnTo>
                    <a:pt x="669" y="689"/>
                  </a:lnTo>
                  <a:lnTo>
                    <a:pt x="672" y="701"/>
                  </a:lnTo>
                  <a:lnTo>
                    <a:pt x="675" y="709"/>
                  </a:lnTo>
                  <a:lnTo>
                    <a:pt x="677" y="716"/>
                  </a:lnTo>
                  <a:lnTo>
                    <a:pt x="679" y="725"/>
                  </a:lnTo>
                  <a:lnTo>
                    <a:pt x="682" y="733"/>
                  </a:lnTo>
                  <a:lnTo>
                    <a:pt x="684" y="741"/>
                  </a:lnTo>
                  <a:lnTo>
                    <a:pt x="686" y="749"/>
                  </a:lnTo>
                  <a:lnTo>
                    <a:pt x="689" y="757"/>
                  </a:lnTo>
                  <a:lnTo>
                    <a:pt x="690" y="765"/>
                  </a:lnTo>
                  <a:lnTo>
                    <a:pt x="692" y="773"/>
                  </a:lnTo>
                  <a:lnTo>
                    <a:pt x="694" y="781"/>
                  </a:lnTo>
                  <a:lnTo>
                    <a:pt x="696" y="791"/>
                  </a:lnTo>
                  <a:lnTo>
                    <a:pt x="697" y="799"/>
                  </a:lnTo>
                  <a:lnTo>
                    <a:pt x="699" y="807"/>
                  </a:lnTo>
                  <a:lnTo>
                    <a:pt x="700" y="815"/>
                  </a:lnTo>
                  <a:lnTo>
                    <a:pt x="701" y="823"/>
                  </a:lnTo>
                  <a:lnTo>
                    <a:pt x="703" y="831"/>
                  </a:lnTo>
                  <a:lnTo>
                    <a:pt x="704" y="839"/>
                  </a:lnTo>
                  <a:lnTo>
                    <a:pt x="704" y="847"/>
                  </a:lnTo>
                  <a:lnTo>
                    <a:pt x="705" y="857"/>
                  </a:lnTo>
                  <a:lnTo>
                    <a:pt x="706" y="865"/>
                  </a:lnTo>
                  <a:lnTo>
                    <a:pt x="706" y="871"/>
                  </a:lnTo>
                  <a:lnTo>
                    <a:pt x="706" y="877"/>
                  </a:lnTo>
                  <a:lnTo>
                    <a:pt x="707" y="883"/>
                  </a:lnTo>
                  <a:lnTo>
                    <a:pt x="707" y="890"/>
                  </a:lnTo>
                  <a:lnTo>
                    <a:pt x="708" y="897"/>
                  </a:lnTo>
                  <a:lnTo>
                    <a:pt x="708" y="903"/>
                  </a:lnTo>
                  <a:lnTo>
                    <a:pt x="709" y="910"/>
                  </a:lnTo>
                  <a:lnTo>
                    <a:pt x="709" y="917"/>
                  </a:lnTo>
                  <a:lnTo>
                    <a:pt x="709" y="923"/>
                  </a:lnTo>
                  <a:lnTo>
                    <a:pt x="709" y="930"/>
                  </a:lnTo>
                  <a:lnTo>
                    <a:pt x="709" y="937"/>
                  </a:lnTo>
                  <a:lnTo>
                    <a:pt x="708" y="942"/>
                  </a:lnTo>
                  <a:lnTo>
                    <a:pt x="707" y="948"/>
                  </a:lnTo>
                  <a:lnTo>
                    <a:pt x="706" y="955"/>
                  </a:lnTo>
                  <a:lnTo>
                    <a:pt x="705" y="961"/>
                  </a:lnTo>
                  <a:lnTo>
                    <a:pt x="704" y="967"/>
                  </a:lnTo>
                  <a:lnTo>
                    <a:pt x="701" y="972"/>
                  </a:lnTo>
                  <a:lnTo>
                    <a:pt x="699" y="978"/>
                  </a:lnTo>
                  <a:lnTo>
                    <a:pt x="696" y="984"/>
                  </a:lnTo>
                  <a:lnTo>
                    <a:pt x="692" y="989"/>
                  </a:lnTo>
                  <a:lnTo>
                    <a:pt x="689" y="993"/>
                  </a:lnTo>
                  <a:lnTo>
                    <a:pt x="685" y="997"/>
                  </a:lnTo>
                  <a:lnTo>
                    <a:pt x="682" y="1001"/>
                  </a:lnTo>
                  <a:lnTo>
                    <a:pt x="677" y="1004"/>
                  </a:lnTo>
                  <a:lnTo>
                    <a:pt x="672" y="1007"/>
                  </a:lnTo>
                  <a:lnTo>
                    <a:pt x="668" y="1011"/>
                  </a:lnTo>
                  <a:lnTo>
                    <a:pt x="662" y="1013"/>
                  </a:lnTo>
                  <a:lnTo>
                    <a:pt x="657" y="1015"/>
                  </a:lnTo>
                  <a:lnTo>
                    <a:pt x="652" y="1018"/>
                  </a:lnTo>
                  <a:lnTo>
                    <a:pt x="646" y="1019"/>
                  </a:lnTo>
                  <a:lnTo>
                    <a:pt x="640" y="1021"/>
                  </a:lnTo>
                  <a:lnTo>
                    <a:pt x="634" y="1022"/>
                  </a:lnTo>
                  <a:lnTo>
                    <a:pt x="628" y="1023"/>
                  </a:lnTo>
                  <a:lnTo>
                    <a:pt x="623" y="1025"/>
                  </a:lnTo>
                  <a:lnTo>
                    <a:pt x="617" y="1026"/>
                  </a:lnTo>
                  <a:lnTo>
                    <a:pt x="611" y="1026"/>
                  </a:lnTo>
                  <a:lnTo>
                    <a:pt x="605" y="1027"/>
                  </a:lnTo>
                  <a:lnTo>
                    <a:pt x="599" y="1027"/>
                  </a:lnTo>
                  <a:lnTo>
                    <a:pt x="594" y="1028"/>
                  </a:lnTo>
                  <a:lnTo>
                    <a:pt x="588" y="1028"/>
                  </a:lnTo>
                  <a:lnTo>
                    <a:pt x="579" y="1028"/>
                  </a:lnTo>
                  <a:lnTo>
                    <a:pt x="572" y="1028"/>
                  </a:lnTo>
                  <a:lnTo>
                    <a:pt x="562" y="1028"/>
                  </a:lnTo>
                  <a:lnTo>
                    <a:pt x="553" y="1028"/>
                  </a:lnTo>
                  <a:lnTo>
                    <a:pt x="544" y="1028"/>
                  </a:lnTo>
                  <a:lnTo>
                    <a:pt x="536" y="1027"/>
                  </a:lnTo>
                  <a:lnTo>
                    <a:pt x="527" y="1026"/>
                  </a:lnTo>
                  <a:lnTo>
                    <a:pt x="517" y="1025"/>
                  </a:lnTo>
                  <a:lnTo>
                    <a:pt x="509" y="1023"/>
                  </a:lnTo>
                  <a:lnTo>
                    <a:pt x="500" y="1022"/>
                  </a:lnTo>
                  <a:lnTo>
                    <a:pt x="491" y="1021"/>
                  </a:lnTo>
                  <a:lnTo>
                    <a:pt x="483" y="1019"/>
                  </a:lnTo>
                  <a:lnTo>
                    <a:pt x="473" y="1018"/>
                  </a:lnTo>
                  <a:lnTo>
                    <a:pt x="464" y="1015"/>
                  </a:lnTo>
                  <a:lnTo>
                    <a:pt x="456" y="1013"/>
                  </a:lnTo>
                  <a:lnTo>
                    <a:pt x="447" y="1012"/>
                  </a:lnTo>
                  <a:lnTo>
                    <a:pt x="439" y="1010"/>
                  </a:lnTo>
                  <a:lnTo>
                    <a:pt x="429" y="1007"/>
                  </a:lnTo>
                  <a:lnTo>
                    <a:pt x="421" y="1005"/>
                  </a:lnTo>
                  <a:lnTo>
                    <a:pt x="413" y="1001"/>
                  </a:lnTo>
                  <a:lnTo>
                    <a:pt x="407" y="1000"/>
                  </a:lnTo>
                  <a:lnTo>
                    <a:pt x="401" y="998"/>
                  </a:lnTo>
                  <a:lnTo>
                    <a:pt x="396" y="996"/>
                  </a:lnTo>
                  <a:lnTo>
                    <a:pt x="390" y="993"/>
                  </a:lnTo>
                  <a:lnTo>
                    <a:pt x="384" y="991"/>
                  </a:lnTo>
                  <a:lnTo>
                    <a:pt x="378" y="989"/>
                  </a:lnTo>
                  <a:lnTo>
                    <a:pt x="374" y="986"/>
                  </a:lnTo>
                  <a:lnTo>
                    <a:pt x="368" y="983"/>
                  </a:lnTo>
                  <a:lnTo>
                    <a:pt x="363" y="981"/>
                  </a:lnTo>
                  <a:lnTo>
                    <a:pt x="357" y="977"/>
                  </a:lnTo>
                  <a:lnTo>
                    <a:pt x="352" y="975"/>
                  </a:lnTo>
                  <a:lnTo>
                    <a:pt x="347" y="971"/>
                  </a:lnTo>
                  <a:lnTo>
                    <a:pt x="342" y="968"/>
                  </a:lnTo>
                  <a:lnTo>
                    <a:pt x="337" y="964"/>
                  </a:lnTo>
                  <a:lnTo>
                    <a:pt x="332" y="961"/>
                  </a:lnTo>
                  <a:lnTo>
                    <a:pt x="327" y="957"/>
                  </a:lnTo>
                  <a:lnTo>
                    <a:pt x="322" y="954"/>
                  </a:lnTo>
                  <a:lnTo>
                    <a:pt x="317" y="950"/>
                  </a:lnTo>
                  <a:lnTo>
                    <a:pt x="312" y="947"/>
                  </a:lnTo>
                  <a:lnTo>
                    <a:pt x="308" y="943"/>
                  </a:lnTo>
                  <a:lnTo>
                    <a:pt x="305" y="940"/>
                  </a:lnTo>
                  <a:lnTo>
                    <a:pt x="302" y="938"/>
                  </a:lnTo>
                  <a:lnTo>
                    <a:pt x="298" y="935"/>
                  </a:lnTo>
                  <a:lnTo>
                    <a:pt x="296" y="932"/>
                  </a:lnTo>
                  <a:lnTo>
                    <a:pt x="293" y="930"/>
                  </a:lnTo>
                  <a:lnTo>
                    <a:pt x="289" y="926"/>
                  </a:lnTo>
                  <a:lnTo>
                    <a:pt x="287" y="924"/>
                  </a:lnTo>
                  <a:lnTo>
                    <a:pt x="283" y="920"/>
                  </a:lnTo>
                  <a:lnTo>
                    <a:pt x="281" y="917"/>
                  </a:lnTo>
                  <a:lnTo>
                    <a:pt x="279" y="913"/>
                  </a:lnTo>
                  <a:lnTo>
                    <a:pt x="276" y="911"/>
                  </a:lnTo>
                  <a:lnTo>
                    <a:pt x="274" y="908"/>
                  </a:lnTo>
                  <a:lnTo>
                    <a:pt x="272" y="904"/>
                  </a:lnTo>
                  <a:lnTo>
                    <a:pt x="269" y="901"/>
                  </a:lnTo>
                  <a:lnTo>
                    <a:pt x="268" y="896"/>
                  </a:lnTo>
                  <a:lnTo>
                    <a:pt x="266" y="893"/>
                  </a:lnTo>
                  <a:lnTo>
                    <a:pt x="265" y="889"/>
                  </a:lnTo>
                  <a:lnTo>
                    <a:pt x="264" y="886"/>
                  </a:lnTo>
                  <a:lnTo>
                    <a:pt x="263" y="881"/>
                  </a:lnTo>
                  <a:lnTo>
                    <a:pt x="263" y="877"/>
                  </a:lnTo>
                  <a:lnTo>
                    <a:pt x="261" y="869"/>
                  </a:lnTo>
                  <a:lnTo>
                    <a:pt x="261" y="862"/>
                  </a:lnTo>
                  <a:lnTo>
                    <a:pt x="261" y="854"/>
                  </a:lnTo>
                  <a:lnTo>
                    <a:pt x="261" y="846"/>
                  </a:lnTo>
                  <a:lnTo>
                    <a:pt x="263" y="838"/>
                  </a:lnTo>
                  <a:lnTo>
                    <a:pt x="263" y="830"/>
                  </a:lnTo>
                  <a:lnTo>
                    <a:pt x="264" y="823"/>
                  </a:lnTo>
                  <a:lnTo>
                    <a:pt x="265" y="815"/>
                  </a:lnTo>
                  <a:lnTo>
                    <a:pt x="267" y="807"/>
                  </a:lnTo>
                  <a:lnTo>
                    <a:pt x="268" y="799"/>
                  </a:lnTo>
                  <a:lnTo>
                    <a:pt x="269" y="792"/>
                  </a:lnTo>
                  <a:lnTo>
                    <a:pt x="272" y="784"/>
                  </a:lnTo>
                  <a:lnTo>
                    <a:pt x="273" y="776"/>
                  </a:lnTo>
                  <a:lnTo>
                    <a:pt x="274" y="767"/>
                  </a:lnTo>
                  <a:lnTo>
                    <a:pt x="276" y="760"/>
                  </a:lnTo>
                  <a:lnTo>
                    <a:pt x="278" y="752"/>
                  </a:lnTo>
                  <a:lnTo>
                    <a:pt x="279" y="744"/>
                  </a:lnTo>
                  <a:lnTo>
                    <a:pt x="280" y="736"/>
                  </a:lnTo>
                  <a:lnTo>
                    <a:pt x="281" y="728"/>
                  </a:lnTo>
                  <a:lnTo>
                    <a:pt x="282" y="721"/>
                  </a:lnTo>
                  <a:lnTo>
                    <a:pt x="282" y="711"/>
                  </a:lnTo>
                  <a:lnTo>
                    <a:pt x="283" y="701"/>
                  </a:lnTo>
                  <a:lnTo>
                    <a:pt x="285" y="691"/>
                  </a:lnTo>
                  <a:lnTo>
                    <a:pt x="286" y="682"/>
                  </a:lnTo>
                  <a:lnTo>
                    <a:pt x="287" y="671"/>
                  </a:lnTo>
                  <a:lnTo>
                    <a:pt x="288" y="662"/>
                  </a:lnTo>
                  <a:lnTo>
                    <a:pt x="289" y="652"/>
                  </a:lnTo>
                  <a:lnTo>
                    <a:pt x="290" y="642"/>
                  </a:lnTo>
                  <a:lnTo>
                    <a:pt x="290" y="632"/>
                  </a:lnTo>
                  <a:lnTo>
                    <a:pt x="291" y="623"/>
                  </a:lnTo>
                  <a:lnTo>
                    <a:pt x="293" y="612"/>
                  </a:lnTo>
                  <a:lnTo>
                    <a:pt x="293" y="603"/>
                  </a:lnTo>
                  <a:lnTo>
                    <a:pt x="294" y="592"/>
                  </a:lnTo>
                  <a:lnTo>
                    <a:pt x="294" y="583"/>
                  </a:lnTo>
                  <a:lnTo>
                    <a:pt x="294" y="573"/>
                  </a:lnTo>
                  <a:lnTo>
                    <a:pt x="293" y="563"/>
                  </a:lnTo>
                  <a:lnTo>
                    <a:pt x="293" y="553"/>
                  </a:lnTo>
                  <a:lnTo>
                    <a:pt x="291" y="544"/>
                  </a:lnTo>
                  <a:lnTo>
                    <a:pt x="290" y="535"/>
                  </a:lnTo>
                  <a:lnTo>
                    <a:pt x="288" y="524"/>
                  </a:lnTo>
                  <a:lnTo>
                    <a:pt x="287" y="515"/>
                  </a:lnTo>
                  <a:lnTo>
                    <a:pt x="285" y="507"/>
                  </a:lnTo>
                  <a:lnTo>
                    <a:pt x="281" y="497"/>
                  </a:lnTo>
                  <a:lnTo>
                    <a:pt x="279" y="488"/>
                  </a:lnTo>
                  <a:lnTo>
                    <a:pt x="275" y="479"/>
                  </a:lnTo>
                  <a:lnTo>
                    <a:pt x="272" y="471"/>
                  </a:lnTo>
                  <a:lnTo>
                    <a:pt x="268" y="462"/>
                  </a:lnTo>
                  <a:lnTo>
                    <a:pt x="265" y="453"/>
                  </a:lnTo>
                  <a:lnTo>
                    <a:pt x="261" y="445"/>
                  </a:lnTo>
                  <a:lnTo>
                    <a:pt x="257" y="436"/>
                  </a:lnTo>
                  <a:lnTo>
                    <a:pt x="252" y="428"/>
                  </a:lnTo>
                  <a:lnTo>
                    <a:pt x="247" y="420"/>
                  </a:lnTo>
                  <a:lnTo>
                    <a:pt x="244" y="412"/>
                  </a:lnTo>
                  <a:lnTo>
                    <a:pt x="239" y="402"/>
                  </a:lnTo>
                  <a:lnTo>
                    <a:pt x="234" y="394"/>
                  </a:lnTo>
                  <a:lnTo>
                    <a:pt x="229" y="386"/>
                  </a:lnTo>
                  <a:lnTo>
                    <a:pt x="224" y="378"/>
                  </a:lnTo>
                  <a:lnTo>
                    <a:pt x="220" y="370"/>
                  </a:lnTo>
                  <a:lnTo>
                    <a:pt x="215" y="362"/>
                  </a:lnTo>
                  <a:lnTo>
                    <a:pt x="210" y="354"/>
                  </a:lnTo>
                  <a:lnTo>
                    <a:pt x="205" y="346"/>
                  </a:lnTo>
                  <a:lnTo>
                    <a:pt x="199" y="338"/>
                  </a:lnTo>
                  <a:lnTo>
                    <a:pt x="193" y="328"/>
                  </a:lnTo>
                  <a:lnTo>
                    <a:pt x="187" y="320"/>
                  </a:lnTo>
                  <a:lnTo>
                    <a:pt x="181" y="312"/>
                  </a:lnTo>
                  <a:lnTo>
                    <a:pt x="175" y="304"/>
                  </a:lnTo>
                  <a:lnTo>
                    <a:pt x="169" y="296"/>
                  </a:lnTo>
                  <a:lnTo>
                    <a:pt x="163" y="288"/>
                  </a:lnTo>
                  <a:lnTo>
                    <a:pt x="156" y="280"/>
                  </a:lnTo>
                  <a:lnTo>
                    <a:pt x="149" y="272"/>
                  </a:lnTo>
                  <a:lnTo>
                    <a:pt x="143" y="263"/>
                  </a:lnTo>
                  <a:lnTo>
                    <a:pt x="136" y="255"/>
                  </a:lnTo>
                  <a:lnTo>
                    <a:pt x="131" y="247"/>
                  </a:lnTo>
                  <a:lnTo>
                    <a:pt x="124" y="239"/>
                  </a:lnTo>
                  <a:lnTo>
                    <a:pt x="117" y="231"/>
                  </a:lnTo>
                  <a:lnTo>
                    <a:pt x="111" y="223"/>
                  </a:lnTo>
                  <a:lnTo>
                    <a:pt x="104" y="216"/>
                  </a:lnTo>
                  <a:lnTo>
                    <a:pt x="98" y="207"/>
                  </a:lnTo>
                  <a:lnTo>
                    <a:pt x="92" y="199"/>
                  </a:lnTo>
                  <a:lnTo>
                    <a:pt x="85" y="190"/>
                  </a:lnTo>
                  <a:lnTo>
                    <a:pt x="82" y="186"/>
                  </a:lnTo>
                  <a:lnTo>
                    <a:pt x="78" y="181"/>
                  </a:lnTo>
                  <a:lnTo>
                    <a:pt x="74" y="175"/>
                  </a:lnTo>
                  <a:lnTo>
                    <a:pt x="70" y="171"/>
                  </a:lnTo>
                  <a:lnTo>
                    <a:pt x="67" y="165"/>
                  </a:lnTo>
                  <a:lnTo>
                    <a:pt x="62" y="160"/>
                  </a:lnTo>
                  <a:lnTo>
                    <a:pt x="59" y="156"/>
                  </a:lnTo>
                  <a:lnTo>
                    <a:pt x="54" y="150"/>
                  </a:lnTo>
                  <a:lnTo>
                    <a:pt x="51" y="145"/>
                  </a:lnTo>
                  <a:lnTo>
                    <a:pt x="47" y="141"/>
                  </a:lnTo>
                  <a:lnTo>
                    <a:pt x="44" y="135"/>
                  </a:lnTo>
                  <a:lnTo>
                    <a:pt x="39" y="130"/>
                  </a:lnTo>
                  <a:lnTo>
                    <a:pt x="36" y="124"/>
                  </a:lnTo>
                  <a:lnTo>
                    <a:pt x="32" y="120"/>
                  </a:lnTo>
                  <a:lnTo>
                    <a:pt x="29" y="114"/>
                  </a:lnTo>
                  <a:lnTo>
                    <a:pt x="25" y="108"/>
                  </a:lnTo>
                  <a:lnTo>
                    <a:pt x="23" y="104"/>
                  </a:lnTo>
                  <a:lnTo>
                    <a:pt x="19" y="98"/>
                  </a:lnTo>
                  <a:lnTo>
                    <a:pt x="17" y="92"/>
                  </a:lnTo>
                  <a:lnTo>
                    <a:pt x="14" y="86"/>
                  </a:lnTo>
                  <a:lnTo>
                    <a:pt x="12" y="83"/>
                  </a:lnTo>
                  <a:lnTo>
                    <a:pt x="10" y="78"/>
                  </a:lnTo>
                  <a:lnTo>
                    <a:pt x="9" y="75"/>
                  </a:lnTo>
                  <a:lnTo>
                    <a:pt x="8" y="71"/>
                  </a:lnTo>
                  <a:lnTo>
                    <a:pt x="7" y="66"/>
                  </a:lnTo>
                  <a:lnTo>
                    <a:pt x="5" y="63"/>
                  </a:lnTo>
                  <a:lnTo>
                    <a:pt x="4" y="58"/>
                  </a:lnTo>
                  <a:lnTo>
                    <a:pt x="3" y="55"/>
                  </a:lnTo>
                  <a:lnTo>
                    <a:pt x="2" y="50"/>
                  </a:lnTo>
                  <a:lnTo>
                    <a:pt x="2" y="46"/>
                  </a:lnTo>
                  <a:lnTo>
                    <a:pt x="1" y="42"/>
                  </a:lnTo>
                  <a:lnTo>
                    <a:pt x="1" y="37"/>
                  </a:lnTo>
                  <a:lnTo>
                    <a:pt x="1" y="34"/>
                  </a:lnTo>
                  <a:lnTo>
                    <a:pt x="0" y="29"/>
                  </a:lnTo>
                  <a:lnTo>
                    <a:pt x="0" y="25"/>
                  </a:lnTo>
                  <a:lnTo>
                    <a:pt x="0" y="21"/>
                  </a:lnTo>
                  <a:lnTo>
                    <a:pt x="0" y="17"/>
                  </a:lnTo>
                  <a:lnTo>
                    <a:pt x="0" y="12"/>
                  </a:lnTo>
                  <a:lnTo>
                    <a:pt x="1" y="9"/>
                  </a:lnTo>
                  <a:lnTo>
                    <a:pt x="1" y="4"/>
                  </a:lnTo>
                </a:path>
              </a:pathLst>
            </a:custGeom>
            <a:no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71" name="Freeform 31"/>
            <p:cNvSpPr>
              <a:spLocks/>
            </p:cNvSpPr>
            <p:nvPr/>
          </p:nvSpPr>
          <p:spPr bwMode="auto">
            <a:xfrm>
              <a:off x="4362" y="2730"/>
              <a:ext cx="424" cy="275"/>
            </a:xfrm>
            <a:custGeom>
              <a:avLst/>
              <a:gdLst>
                <a:gd name="T0" fmla="*/ 789 w 799"/>
                <a:gd name="T1" fmla="*/ 95 h 611"/>
                <a:gd name="T2" fmla="*/ 797 w 799"/>
                <a:gd name="T3" fmla="*/ 152 h 611"/>
                <a:gd name="T4" fmla="*/ 799 w 799"/>
                <a:gd name="T5" fmla="*/ 209 h 611"/>
                <a:gd name="T6" fmla="*/ 796 w 799"/>
                <a:gd name="T7" fmla="*/ 252 h 611"/>
                <a:gd name="T8" fmla="*/ 785 w 799"/>
                <a:gd name="T9" fmla="*/ 286 h 611"/>
                <a:gd name="T10" fmla="*/ 769 w 799"/>
                <a:gd name="T11" fmla="*/ 318 h 611"/>
                <a:gd name="T12" fmla="*/ 745 w 799"/>
                <a:gd name="T13" fmla="*/ 349 h 611"/>
                <a:gd name="T14" fmla="*/ 710 w 799"/>
                <a:gd name="T15" fmla="*/ 377 h 611"/>
                <a:gd name="T16" fmla="*/ 677 w 799"/>
                <a:gd name="T17" fmla="*/ 403 h 611"/>
                <a:gd name="T18" fmla="*/ 646 w 799"/>
                <a:gd name="T19" fmla="*/ 437 h 611"/>
                <a:gd name="T20" fmla="*/ 624 w 799"/>
                <a:gd name="T21" fmla="*/ 479 h 611"/>
                <a:gd name="T22" fmla="*/ 605 w 799"/>
                <a:gd name="T23" fmla="*/ 522 h 611"/>
                <a:gd name="T24" fmla="*/ 582 w 799"/>
                <a:gd name="T25" fmla="*/ 559 h 611"/>
                <a:gd name="T26" fmla="*/ 563 w 799"/>
                <a:gd name="T27" fmla="*/ 577 h 611"/>
                <a:gd name="T28" fmla="*/ 542 w 799"/>
                <a:gd name="T29" fmla="*/ 591 h 611"/>
                <a:gd name="T30" fmla="*/ 519 w 799"/>
                <a:gd name="T31" fmla="*/ 601 h 611"/>
                <a:gd name="T32" fmla="*/ 483 w 799"/>
                <a:gd name="T33" fmla="*/ 608 h 611"/>
                <a:gd name="T34" fmla="*/ 447 w 799"/>
                <a:gd name="T35" fmla="*/ 610 h 611"/>
                <a:gd name="T36" fmla="*/ 413 w 799"/>
                <a:gd name="T37" fmla="*/ 603 h 611"/>
                <a:gd name="T38" fmla="*/ 388 w 799"/>
                <a:gd name="T39" fmla="*/ 585 h 611"/>
                <a:gd name="T40" fmla="*/ 371 w 799"/>
                <a:gd name="T41" fmla="*/ 559 h 611"/>
                <a:gd name="T42" fmla="*/ 355 w 799"/>
                <a:gd name="T43" fmla="*/ 531 h 611"/>
                <a:gd name="T44" fmla="*/ 331 w 799"/>
                <a:gd name="T45" fmla="*/ 501 h 611"/>
                <a:gd name="T46" fmla="*/ 307 w 799"/>
                <a:gd name="T47" fmla="*/ 466 h 611"/>
                <a:gd name="T48" fmla="*/ 281 w 799"/>
                <a:gd name="T49" fmla="*/ 436 h 611"/>
                <a:gd name="T50" fmla="*/ 246 w 799"/>
                <a:gd name="T51" fmla="*/ 416 h 611"/>
                <a:gd name="T52" fmla="*/ 206 w 799"/>
                <a:gd name="T53" fmla="*/ 407 h 611"/>
                <a:gd name="T54" fmla="*/ 166 w 799"/>
                <a:gd name="T55" fmla="*/ 402 h 611"/>
                <a:gd name="T56" fmla="*/ 128 w 799"/>
                <a:gd name="T57" fmla="*/ 396 h 611"/>
                <a:gd name="T58" fmla="*/ 92 w 799"/>
                <a:gd name="T59" fmla="*/ 392 h 611"/>
                <a:gd name="T60" fmla="*/ 57 w 799"/>
                <a:gd name="T61" fmla="*/ 386 h 611"/>
                <a:gd name="T62" fmla="*/ 26 w 799"/>
                <a:gd name="T63" fmla="*/ 378 h 611"/>
                <a:gd name="T64" fmla="*/ 13 w 799"/>
                <a:gd name="T65" fmla="*/ 371 h 611"/>
                <a:gd name="T66" fmla="*/ 1 w 799"/>
                <a:gd name="T67" fmla="*/ 362 h 611"/>
                <a:gd name="T68" fmla="*/ 3 w 799"/>
                <a:gd name="T69" fmla="*/ 352 h 611"/>
                <a:gd name="T70" fmla="*/ 44 w 799"/>
                <a:gd name="T71" fmla="*/ 321 h 611"/>
                <a:gd name="T72" fmla="*/ 92 w 799"/>
                <a:gd name="T73" fmla="*/ 297 h 611"/>
                <a:gd name="T74" fmla="*/ 138 w 799"/>
                <a:gd name="T75" fmla="*/ 272 h 611"/>
                <a:gd name="T76" fmla="*/ 180 w 799"/>
                <a:gd name="T77" fmla="*/ 247 h 611"/>
                <a:gd name="T78" fmla="*/ 220 w 799"/>
                <a:gd name="T79" fmla="*/ 221 h 611"/>
                <a:gd name="T80" fmla="*/ 259 w 799"/>
                <a:gd name="T81" fmla="*/ 194 h 611"/>
                <a:gd name="T82" fmla="*/ 283 w 799"/>
                <a:gd name="T83" fmla="*/ 167 h 611"/>
                <a:gd name="T84" fmla="*/ 298 w 799"/>
                <a:gd name="T85" fmla="*/ 140 h 611"/>
                <a:gd name="T86" fmla="*/ 311 w 799"/>
                <a:gd name="T87" fmla="*/ 111 h 611"/>
                <a:gd name="T88" fmla="*/ 319 w 799"/>
                <a:gd name="T89" fmla="*/ 86 h 611"/>
                <a:gd name="T90" fmla="*/ 320 w 799"/>
                <a:gd name="T91" fmla="*/ 62 h 611"/>
                <a:gd name="T92" fmla="*/ 322 w 799"/>
                <a:gd name="T93" fmla="*/ 38 h 611"/>
                <a:gd name="T94" fmla="*/ 334 w 799"/>
                <a:gd name="T95" fmla="*/ 21 h 611"/>
                <a:gd name="T96" fmla="*/ 351 w 799"/>
                <a:gd name="T97" fmla="*/ 12 h 611"/>
                <a:gd name="T98" fmla="*/ 371 w 799"/>
                <a:gd name="T99" fmla="*/ 8 h 611"/>
                <a:gd name="T100" fmla="*/ 391 w 799"/>
                <a:gd name="T101" fmla="*/ 5 h 611"/>
                <a:gd name="T102" fmla="*/ 410 w 799"/>
                <a:gd name="T103" fmla="*/ 1 h 611"/>
                <a:gd name="T104" fmla="*/ 431 w 799"/>
                <a:gd name="T105" fmla="*/ 0 h 611"/>
                <a:gd name="T106" fmla="*/ 451 w 799"/>
                <a:gd name="T107" fmla="*/ 0 h 61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99"/>
                <a:gd name="T163" fmla="*/ 0 h 611"/>
                <a:gd name="T164" fmla="*/ 799 w 799"/>
                <a:gd name="T165" fmla="*/ 611 h 61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99" h="611">
                  <a:moveTo>
                    <a:pt x="777" y="49"/>
                  </a:moveTo>
                  <a:lnTo>
                    <a:pt x="780" y="58"/>
                  </a:lnTo>
                  <a:lnTo>
                    <a:pt x="782" y="67"/>
                  </a:lnTo>
                  <a:lnTo>
                    <a:pt x="784" y="77"/>
                  </a:lnTo>
                  <a:lnTo>
                    <a:pt x="787" y="86"/>
                  </a:lnTo>
                  <a:lnTo>
                    <a:pt x="789" y="95"/>
                  </a:lnTo>
                  <a:lnTo>
                    <a:pt x="790" y="104"/>
                  </a:lnTo>
                  <a:lnTo>
                    <a:pt x="792" y="114"/>
                  </a:lnTo>
                  <a:lnTo>
                    <a:pt x="793" y="123"/>
                  </a:lnTo>
                  <a:lnTo>
                    <a:pt x="795" y="132"/>
                  </a:lnTo>
                  <a:lnTo>
                    <a:pt x="796" y="143"/>
                  </a:lnTo>
                  <a:lnTo>
                    <a:pt x="797" y="152"/>
                  </a:lnTo>
                  <a:lnTo>
                    <a:pt x="798" y="161"/>
                  </a:lnTo>
                  <a:lnTo>
                    <a:pt x="798" y="170"/>
                  </a:lnTo>
                  <a:lnTo>
                    <a:pt x="799" y="181"/>
                  </a:lnTo>
                  <a:lnTo>
                    <a:pt x="799" y="190"/>
                  </a:lnTo>
                  <a:lnTo>
                    <a:pt x="799" y="199"/>
                  </a:lnTo>
                  <a:lnTo>
                    <a:pt x="799" y="209"/>
                  </a:lnTo>
                  <a:lnTo>
                    <a:pt x="799" y="219"/>
                  </a:lnTo>
                  <a:lnTo>
                    <a:pt x="798" y="228"/>
                  </a:lnTo>
                  <a:lnTo>
                    <a:pt x="798" y="234"/>
                  </a:lnTo>
                  <a:lnTo>
                    <a:pt x="797" y="240"/>
                  </a:lnTo>
                  <a:lnTo>
                    <a:pt x="797" y="246"/>
                  </a:lnTo>
                  <a:lnTo>
                    <a:pt x="796" y="252"/>
                  </a:lnTo>
                  <a:lnTo>
                    <a:pt x="795" y="257"/>
                  </a:lnTo>
                  <a:lnTo>
                    <a:pt x="792" y="263"/>
                  </a:lnTo>
                  <a:lnTo>
                    <a:pt x="791" y="269"/>
                  </a:lnTo>
                  <a:lnTo>
                    <a:pt x="789" y="275"/>
                  </a:lnTo>
                  <a:lnTo>
                    <a:pt x="788" y="281"/>
                  </a:lnTo>
                  <a:lnTo>
                    <a:pt x="785" y="286"/>
                  </a:lnTo>
                  <a:lnTo>
                    <a:pt x="783" y="291"/>
                  </a:lnTo>
                  <a:lnTo>
                    <a:pt x="781" y="297"/>
                  </a:lnTo>
                  <a:lnTo>
                    <a:pt x="777" y="303"/>
                  </a:lnTo>
                  <a:lnTo>
                    <a:pt x="775" y="307"/>
                  </a:lnTo>
                  <a:lnTo>
                    <a:pt x="773" y="313"/>
                  </a:lnTo>
                  <a:lnTo>
                    <a:pt x="769" y="318"/>
                  </a:lnTo>
                  <a:lnTo>
                    <a:pt x="766" y="323"/>
                  </a:lnTo>
                  <a:lnTo>
                    <a:pt x="762" y="328"/>
                  </a:lnTo>
                  <a:lnTo>
                    <a:pt x="759" y="333"/>
                  </a:lnTo>
                  <a:lnTo>
                    <a:pt x="755" y="338"/>
                  </a:lnTo>
                  <a:lnTo>
                    <a:pt x="749" y="344"/>
                  </a:lnTo>
                  <a:lnTo>
                    <a:pt x="745" y="349"/>
                  </a:lnTo>
                  <a:lnTo>
                    <a:pt x="739" y="354"/>
                  </a:lnTo>
                  <a:lnTo>
                    <a:pt x="734" y="359"/>
                  </a:lnTo>
                  <a:lnTo>
                    <a:pt x="729" y="364"/>
                  </a:lnTo>
                  <a:lnTo>
                    <a:pt x="723" y="367"/>
                  </a:lnTo>
                  <a:lnTo>
                    <a:pt x="717" y="372"/>
                  </a:lnTo>
                  <a:lnTo>
                    <a:pt x="710" y="377"/>
                  </a:lnTo>
                  <a:lnTo>
                    <a:pt x="704" y="381"/>
                  </a:lnTo>
                  <a:lnTo>
                    <a:pt x="699" y="386"/>
                  </a:lnTo>
                  <a:lnTo>
                    <a:pt x="693" y="389"/>
                  </a:lnTo>
                  <a:lnTo>
                    <a:pt x="687" y="394"/>
                  </a:lnTo>
                  <a:lnTo>
                    <a:pt x="682" y="399"/>
                  </a:lnTo>
                  <a:lnTo>
                    <a:pt x="677" y="403"/>
                  </a:lnTo>
                  <a:lnTo>
                    <a:pt x="671" y="408"/>
                  </a:lnTo>
                  <a:lnTo>
                    <a:pt x="665" y="414"/>
                  </a:lnTo>
                  <a:lnTo>
                    <a:pt x="660" y="418"/>
                  </a:lnTo>
                  <a:lnTo>
                    <a:pt x="656" y="424"/>
                  </a:lnTo>
                  <a:lnTo>
                    <a:pt x="651" y="430"/>
                  </a:lnTo>
                  <a:lnTo>
                    <a:pt x="646" y="437"/>
                  </a:lnTo>
                  <a:lnTo>
                    <a:pt x="643" y="444"/>
                  </a:lnTo>
                  <a:lnTo>
                    <a:pt x="638" y="451"/>
                  </a:lnTo>
                  <a:lnTo>
                    <a:pt x="635" y="458"/>
                  </a:lnTo>
                  <a:lnTo>
                    <a:pt x="631" y="465"/>
                  </a:lnTo>
                  <a:lnTo>
                    <a:pt x="628" y="472"/>
                  </a:lnTo>
                  <a:lnTo>
                    <a:pt x="624" y="479"/>
                  </a:lnTo>
                  <a:lnTo>
                    <a:pt x="621" y="486"/>
                  </a:lnTo>
                  <a:lnTo>
                    <a:pt x="619" y="494"/>
                  </a:lnTo>
                  <a:lnTo>
                    <a:pt x="615" y="501"/>
                  </a:lnTo>
                  <a:lnTo>
                    <a:pt x="612" y="508"/>
                  </a:lnTo>
                  <a:lnTo>
                    <a:pt x="608" y="515"/>
                  </a:lnTo>
                  <a:lnTo>
                    <a:pt x="605" y="522"/>
                  </a:lnTo>
                  <a:lnTo>
                    <a:pt x="601" y="528"/>
                  </a:lnTo>
                  <a:lnTo>
                    <a:pt x="597" y="535"/>
                  </a:lnTo>
                  <a:lnTo>
                    <a:pt x="593" y="542"/>
                  </a:lnTo>
                  <a:lnTo>
                    <a:pt x="589" y="549"/>
                  </a:lnTo>
                  <a:lnTo>
                    <a:pt x="584" y="555"/>
                  </a:lnTo>
                  <a:lnTo>
                    <a:pt x="582" y="559"/>
                  </a:lnTo>
                  <a:lnTo>
                    <a:pt x="578" y="562"/>
                  </a:lnTo>
                  <a:lnTo>
                    <a:pt x="576" y="564"/>
                  </a:lnTo>
                  <a:lnTo>
                    <a:pt x="572" y="568"/>
                  </a:lnTo>
                  <a:lnTo>
                    <a:pt x="570" y="571"/>
                  </a:lnTo>
                  <a:lnTo>
                    <a:pt x="567" y="574"/>
                  </a:lnTo>
                  <a:lnTo>
                    <a:pt x="563" y="577"/>
                  </a:lnTo>
                  <a:lnTo>
                    <a:pt x="560" y="579"/>
                  </a:lnTo>
                  <a:lnTo>
                    <a:pt x="556" y="582"/>
                  </a:lnTo>
                  <a:lnTo>
                    <a:pt x="553" y="584"/>
                  </a:lnTo>
                  <a:lnTo>
                    <a:pt x="549" y="588"/>
                  </a:lnTo>
                  <a:lnTo>
                    <a:pt x="546" y="590"/>
                  </a:lnTo>
                  <a:lnTo>
                    <a:pt x="542" y="591"/>
                  </a:lnTo>
                  <a:lnTo>
                    <a:pt x="539" y="593"/>
                  </a:lnTo>
                  <a:lnTo>
                    <a:pt x="534" y="596"/>
                  </a:lnTo>
                  <a:lnTo>
                    <a:pt x="531" y="597"/>
                  </a:lnTo>
                  <a:lnTo>
                    <a:pt x="527" y="598"/>
                  </a:lnTo>
                  <a:lnTo>
                    <a:pt x="523" y="600"/>
                  </a:lnTo>
                  <a:lnTo>
                    <a:pt x="519" y="601"/>
                  </a:lnTo>
                  <a:lnTo>
                    <a:pt x="513" y="603"/>
                  </a:lnTo>
                  <a:lnTo>
                    <a:pt x="507" y="604"/>
                  </a:lnTo>
                  <a:lnTo>
                    <a:pt x="502" y="605"/>
                  </a:lnTo>
                  <a:lnTo>
                    <a:pt x="495" y="606"/>
                  </a:lnTo>
                  <a:lnTo>
                    <a:pt x="489" y="607"/>
                  </a:lnTo>
                  <a:lnTo>
                    <a:pt x="483" y="608"/>
                  </a:lnTo>
                  <a:lnTo>
                    <a:pt x="477" y="610"/>
                  </a:lnTo>
                  <a:lnTo>
                    <a:pt x="472" y="610"/>
                  </a:lnTo>
                  <a:lnTo>
                    <a:pt x="465" y="610"/>
                  </a:lnTo>
                  <a:lnTo>
                    <a:pt x="459" y="611"/>
                  </a:lnTo>
                  <a:lnTo>
                    <a:pt x="453" y="611"/>
                  </a:lnTo>
                  <a:lnTo>
                    <a:pt x="447" y="610"/>
                  </a:lnTo>
                  <a:lnTo>
                    <a:pt x="441" y="610"/>
                  </a:lnTo>
                  <a:lnTo>
                    <a:pt x="436" y="608"/>
                  </a:lnTo>
                  <a:lnTo>
                    <a:pt x="430" y="608"/>
                  </a:lnTo>
                  <a:lnTo>
                    <a:pt x="424" y="607"/>
                  </a:lnTo>
                  <a:lnTo>
                    <a:pt x="418" y="605"/>
                  </a:lnTo>
                  <a:lnTo>
                    <a:pt x="413" y="603"/>
                  </a:lnTo>
                  <a:lnTo>
                    <a:pt x="408" y="601"/>
                  </a:lnTo>
                  <a:lnTo>
                    <a:pt x="403" y="598"/>
                  </a:lnTo>
                  <a:lnTo>
                    <a:pt x="399" y="596"/>
                  </a:lnTo>
                  <a:lnTo>
                    <a:pt x="395" y="592"/>
                  </a:lnTo>
                  <a:lnTo>
                    <a:pt x="392" y="589"/>
                  </a:lnTo>
                  <a:lnTo>
                    <a:pt x="388" y="585"/>
                  </a:lnTo>
                  <a:lnTo>
                    <a:pt x="385" y="582"/>
                  </a:lnTo>
                  <a:lnTo>
                    <a:pt x="381" y="577"/>
                  </a:lnTo>
                  <a:lnTo>
                    <a:pt x="379" y="572"/>
                  </a:lnTo>
                  <a:lnTo>
                    <a:pt x="375" y="568"/>
                  </a:lnTo>
                  <a:lnTo>
                    <a:pt x="373" y="563"/>
                  </a:lnTo>
                  <a:lnTo>
                    <a:pt x="371" y="559"/>
                  </a:lnTo>
                  <a:lnTo>
                    <a:pt x="369" y="554"/>
                  </a:lnTo>
                  <a:lnTo>
                    <a:pt x="365" y="549"/>
                  </a:lnTo>
                  <a:lnTo>
                    <a:pt x="363" y="545"/>
                  </a:lnTo>
                  <a:lnTo>
                    <a:pt x="360" y="540"/>
                  </a:lnTo>
                  <a:lnTo>
                    <a:pt x="358" y="535"/>
                  </a:lnTo>
                  <a:lnTo>
                    <a:pt x="355" y="531"/>
                  </a:lnTo>
                  <a:lnTo>
                    <a:pt x="352" y="526"/>
                  </a:lnTo>
                  <a:lnTo>
                    <a:pt x="349" y="523"/>
                  </a:lnTo>
                  <a:lnTo>
                    <a:pt x="344" y="517"/>
                  </a:lnTo>
                  <a:lnTo>
                    <a:pt x="340" y="511"/>
                  </a:lnTo>
                  <a:lnTo>
                    <a:pt x="336" y="506"/>
                  </a:lnTo>
                  <a:lnTo>
                    <a:pt x="331" y="501"/>
                  </a:lnTo>
                  <a:lnTo>
                    <a:pt x="328" y="495"/>
                  </a:lnTo>
                  <a:lnTo>
                    <a:pt x="325" y="489"/>
                  </a:lnTo>
                  <a:lnTo>
                    <a:pt x="320" y="483"/>
                  </a:lnTo>
                  <a:lnTo>
                    <a:pt x="316" y="477"/>
                  </a:lnTo>
                  <a:lnTo>
                    <a:pt x="312" y="472"/>
                  </a:lnTo>
                  <a:lnTo>
                    <a:pt x="307" y="466"/>
                  </a:lnTo>
                  <a:lnTo>
                    <a:pt x="304" y="461"/>
                  </a:lnTo>
                  <a:lnTo>
                    <a:pt x="299" y="455"/>
                  </a:lnTo>
                  <a:lnTo>
                    <a:pt x="294" y="451"/>
                  </a:lnTo>
                  <a:lnTo>
                    <a:pt x="290" y="445"/>
                  </a:lnTo>
                  <a:lnTo>
                    <a:pt x="285" y="440"/>
                  </a:lnTo>
                  <a:lnTo>
                    <a:pt x="281" y="436"/>
                  </a:lnTo>
                  <a:lnTo>
                    <a:pt x="275" y="432"/>
                  </a:lnTo>
                  <a:lnTo>
                    <a:pt x="269" y="428"/>
                  </a:lnTo>
                  <a:lnTo>
                    <a:pt x="263" y="424"/>
                  </a:lnTo>
                  <a:lnTo>
                    <a:pt x="257" y="421"/>
                  </a:lnTo>
                  <a:lnTo>
                    <a:pt x="252" y="418"/>
                  </a:lnTo>
                  <a:lnTo>
                    <a:pt x="246" y="416"/>
                  </a:lnTo>
                  <a:lnTo>
                    <a:pt x="240" y="414"/>
                  </a:lnTo>
                  <a:lnTo>
                    <a:pt x="233" y="411"/>
                  </a:lnTo>
                  <a:lnTo>
                    <a:pt x="226" y="410"/>
                  </a:lnTo>
                  <a:lnTo>
                    <a:pt x="220" y="409"/>
                  </a:lnTo>
                  <a:lnTo>
                    <a:pt x="213" y="408"/>
                  </a:lnTo>
                  <a:lnTo>
                    <a:pt x="206" y="407"/>
                  </a:lnTo>
                  <a:lnTo>
                    <a:pt x="201" y="406"/>
                  </a:lnTo>
                  <a:lnTo>
                    <a:pt x="194" y="404"/>
                  </a:lnTo>
                  <a:lnTo>
                    <a:pt x="187" y="404"/>
                  </a:lnTo>
                  <a:lnTo>
                    <a:pt x="180" y="403"/>
                  </a:lnTo>
                  <a:lnTo>
                    <a:pt x="173" y="403"/>
                  </a:lnTo>
                  <a:lnTo>
                    <a:pt x="166" y="402"/>
                  </a:lnTo>
                  <a:lnTo>
                    <a:pt x="159" y="401"/>
                  </a:lnTo>
                  <a:lnTo>
                    <a:pt x="153" y="400"/>
                  </a:lnTo>
                  <a:lnTo>
                    <a:pt x="146" y="400"/>
                  </a:lnTo>
                  <a:lnTo>
                    <a:pt x="139" y="399"/>
                  </a:lnTo>
                  <a:lnTo>
                    <a:pt x="133" y="398"/>
                  </a:lnTo>
                  <a:lnTo>
                    <a:pt x="128" y="396"/>
                  </a:lnTo>
                  <a:lnTo>
                    <a:pt x="122" y="395"/>
                  </a:lnTo>
                  <a:lnTo>
                    <a:pt x="116" y="394"/>
                  </a:lnTo>
                  <a:lnTo>
                    <a:pt x="110" y="394"/>
                  </a:lnTo>
                  <a:lnTo>
                    <a:pt x="105" y="393"/>
                  </a:lnTo>
                  <a:lnTo>
                    <a:pt x="99" y="392"/>
                  </a:lnTo>
                  <a:lnTo>
                    <a:pt x="92" y="392"/>
                  </a:lnTo>
                  <a:lnTo>
                    <a:pt x="86" y="391"/>
                  </a:lnTo>
                  <a:lnTo>
                    <a:pt x="80" y="389"/>
                  </a:lnTo>
                  <a:lnTo>
                    <a:pt x="74" y="388"/>
                  </a:lnTo>
                  <a:lnTo>
                    <a:pt x="69" y="388"/>
                  </a:lnTo>
                  <a:lnTo>
                    <a:pt x="63" y="387"/>
                  </a:lnTo>
                  <a:lnTo>
                    <a:pt x="57" y="386"/>
                  </a:lnTo>
                  <a:lnTo>
                    <a:pt x="51" y="385"/>
                  </a:lnTo>
                  <a:lnTo>
                    <a:pt x="45" y="384"/>
                  </a:lnTo>
                  <a:lnTo>
                    <a:pt x="40" y="382"/>
                  </a:lnTo>
                  <a:lnTo>
                    <a:pt x="34" y="380"/>
                  </a:lnTo>
                  <a:lnTo>
                    <a:pt x="28" y="379"/>
                  </a:lnTo>
                  <a:lnTo>
                    <a:pt x="26" y="378"/>
                  </a:lnTo>
                  <a:lnTo>
                    <a:pt x="25" y="377"/>
                  </a:lnTo>
                  <a:lnTo>
                    <a:pt x="22" y="376"/>
                  </a:lnTo>
                  <a:lnTo>
                    <a:pt x="20" y="374"/>
                  </a:lnTo>
                  <a:lnTo>
                    <a:pt x="18" y="373"/>
                  </a:lnTo>
                  <a:lnTo>
                    <a:pt x="15" y="372"/>
                  </a:lnTo>
                  <a:lnTo>
                    <a:pt x="13" y="371"/>
                  </a:lnTo>
                  <a:lnTo>
                    <a:pt x="11" y="370"/>
                  </a:lnTo>
                  <a:lnTo>
                    <a:pt x="8" y="367"/>
                  </a:lnTo>
                  <a:lnTo>
                    <a:pt x="6" y="366"/>
                  </a:lnTo>
                  <a:lnTo>
                    <a:pt x="5" y="365"/>
                  </a:lnTo>
                  <a:lnTo>
                    <a:pt x="3" y="363"/>
                  </a:lnTo>
                  <a:lnTo>
                    <a:pt x="1" y="362"/>
                  </a:lnTo>
                  <a:lnTo>
                    <a:pt x="1" y="359"/>
                  </a:lnTo>
                  <a:lnTo>
                    <a:pt x="0" y="358"/>
                  </a:lnTo>
                  <a:lnTo>
                    <a:pt x="0" y="357"/>
                  </a:lnTo>
                  <a:lnTo>
                    <a:pt x="0" y="355"/>
                  </a:lnTo>
                  <a:lnTo>
                    <a:pt x="1" y="354"/>
                  </a:lnTo>
                  <a:lnTo>
                    <a:pt x="3" y="352"/>
                  </a:lnTo>
                  <a:lnTo>
                    <a:pt x="8" y="347"/>
                  </a:lnTo>
                  <a:lnTo>
                    <a:pt x="15" y="341"/>
                  </a:lnTo>
                  <a:lnTo>
                    <a:pt x="22" y="336"/>
                  </a:lnTo>
                  <a:lnTo>
                    <a:pt x="29" y="330"/>
                  </a:lnTo>
                  <a:lnTo>
                    <a:pt x="37" y="326"/>
                  </a:lnTo>
                  <a:lnTo>
                    <a:pt x="44" y="321"/>
                  </a:lnTo>
                  <a:lnTo>
                    <a:pt x="52" y="318"/>
                  </a:lnTo>
                  <a:lnTo>
                    <a:pt x="59" y="313"/>
                  </a:lnTo>
                  <a:lnTo>
                    <a:pt x="67" y="308"/>
                  </a:lnTo>
                  <a:lnTo>
                    <a:pt x="76" y="305"/>
                  </a:lnTo>
                  <a:lnTo>
                    <a:pt x="84" y="300"/>
                  </a:lnTo>
                  <a:lnTo>
                    <a:pt x="92" y="297"/>
                  </a:lnTo>
                  <a:lnTo>
                    <a:pt x="100" y="293"/>
                  </a:lnTo>
                  <a:lnTo>
                    <a:pt x="107" y="289"/>
                  </a:lnTo>
                  <a:lnTo>
                    <a:pt x="115" y="285"/>
                  </a:lnTo>
                  <a:lnTo>
                    <a:pt x="123" y="281"/>
                  </a:lnTo>
                  <a:lnTo>
                    <a:pt x="131" y="276"/>
                  </a:lnTo>
                  <a:lnTo>
                    <a:pt x="138" y="272"/>
                  </a:lnTo>
                  <a:lnTo>
                    <a:pt x="146" y="268"/>
                  </a:lnTo>
                  <a:lnTo>
                    <a:pt x="153" y="263"/>
                  </a:lnTo>
                  <a:lnTo>
                    <a:pt x="159" y="259"/>
                  </a:lnTo>
                  <a:lnTo>
                    <a:pt x="166" y="255"/>
                  </a:lnTo>
                  <a:lnTo>
                    <a:pt x="173" y="250"/>
                  </a:lnTo>
                  <a:lnTo>
                    <a:pt x="180" y="247"/>
                  </a:lnTo>
                  <a:lnTo>
                    <a:pt x="187" y="242"/>
                  </a:lnTo>
                  <a:lnTo>
                    <a:pt x="194" y="239"/>
                  </a:lnTo>
                  <a:lnTo>
                    <a:pt x="201" y="234"/>
                  </a:lnTo>
                  <a:lnTo>
                    <a:pt x="208" y="231"/>
                  </a:lnTo>
                  <a:lnTo>
                    <a:pt x="215" y="226"/>
                  </a:lnTo>
                  <a:lnTo>
                    <a:pt x="220" y="221"/>
                  </a:lnTo>
                  <a:lnTo>
                    <a:pt x="227" y="217"/>
                  </a:lnTo>
                  <a:lnTo>
                    <a:pt x="234" y="212"/>
                  </a:lnTo>
                  <a:lnTo>
                    <a:pt x="240" y="208"/>
                  </a:lnTo>
                  <a:lnTo>
                    <a:pt x="247" y="203"/>
                  </a:lnTo>
                  <a:lnTo>
                    <a:pt x="253" y="198"/>
                  </a:lnTo>
                  <a:lnTo>
                    <a:pt x="259" y="194"/>
                  </a:lnTo>
                  <a:lnTo>
                    <a:pt x="264" y="188"/>
                  </a:lnTo>
                  <a:lnTo>
                    <a:pt x="270" y="182"/>
                  </a:lnTo>
                  <a:lnTo>
                    <a:pt x="274" y="179"/>
                  </a:lnTo>
                  <a:lnTo>
                    <a:pt x="277" y="175"/>
                  </a:lnTo>
                  <a:lnTo>
                    <a:pt x="281" y="170"/>
                  </a:lnTo>
                  <a:lnTo>
                    <a:pt x="283" y="167"/>
                  </a:lnTo>
                  <a:lnTo>
                    <a:pt x="286" y="162"/>
                  </a:lnTo>
                  <a:lnTo>
                    <a:pt x="289" y="158"/>
                  </a:lnTo>
                  <a:lnTo>
                    <a:pt x="291" y="154"/>
                  </a:lnTo>
                  <a:lnTo>
                    <a:pt x="293" y="150"/>
                  </a:lnTo>
                  <a:lnTo>
                    <a:pt x="297" y="145"/>
                  </a:lnTo>
                  <a:lnTo>
                    <a:pt x="298" y="140"/>
                  </a:lnTo>
                  <a:lnTo>
                    <a:pt x="300" y="136"/>
                  </a:lnTo>
                  <a:lnTo>
                    <a:pt x="303" y="131"/>
                  </a:lnTo>
                  <a:lnTo>
                    <a:pt x="305" y="126"/>
                  </a:lnTo>
                  <a:lnTo>
                    <a:pt x="307" y="122"/>
                  </a:lnTo>
                  <a:lnTo>
                    <a:pt x="308" y="116"/>
                  </a:lnTo>
                  <a:lnTo>
                    <a:pt x="311" y="111"/>
                  </a:lnTo>
                  <a:lnTo>
                    <a:pt x="312" y="107"/>
                  </a:lnTo>
                  <a:lnTo>
                    <a:pt x="314" y="102"/>
                  </a:lnTo>
                  <a:lnTo>
                    <a:pt x="316" y="97"/>
                  </a:lnTo>
                  <a:lnTo>
                    <a:pt x="318" y="94"/>
                  </a:lnTo>
                  <a:lnTo>
                    <a:pt x="318" y="89"/>
                  </a:lnTo>
                  <a:lnTo>
                    <a:pt x="319" y="86"/>
                  </a:lnTo>
                  <a:lnTo>
                    <a:pt x="319" y="82"/>
                  </a:lnTo>
                  <a:lnTo>
                    <a:pt x="320" y="78"/>
                  </a:lnTo>
                  <a:lnTo>
                    <a:pt x="320" y="74"/>
                  </a:lnTo>
                  <a:lnTo>
                    <a:pt x="320" y="70"/>
                  </a:lnTo>
                  <a:lnTo>
                    <a:pt x="320" y="66"/>
                  </a:lnTo>
                  <a:lnTo>
                    <a:pt x="320" y="62"/>
                  </a:lnTo>
                  <a:lnTo>
                    <a:pt x="320" y="58"/>
                  </a:lnTo>
                  <a:lnTo>
                    <a:pt x="320" y="53"/>
                  </a:lnTo>
                  <a:lnTo>
                    <a:pt x="321" y="50"/>
                  </a:lnTo>
                  <a:lnTo>
                    <a:pt x="321" y="46"/>
                  </a:lnTo>
                  <a:lnTo>
                    <a:pt x="321" y="42"/>
                  </a:lnTo>
                  <a:lnTo>
                    <a:pt x="322" y="38"/>
                  </a:lnTo>
                  <a:lnTo>
                    <a:pt x="323" y="35"/>
                  </a:lnTo>
                  <a:lnTo>
                    <a:pt x="325" y="31"/>
                  </a:lnTo>
                  <a:lnTo>
                    <a:pt x="327" y="28"/>
                  </a:lnTo>
                  <a:lnTo>
                    <a:pt x="329" y="26"/>
                  </a:lnTo>
                  <a:lnTo>
                    <a:pt x="331" y="23"/>
                  </a:lnTo>
                  <a:lnTo>
                    <a:pt x="334" y="21"/>
                  </a:lnTo>
                  <a:lnTo>
                    <a:pt x="336" y="19"/>
                  </a:lnTo>
                  <a:lnTo>
                    <a:pt x="338" y="18"/>
                  </a:lnTo>
                  <a:lnTo>
                    <a:pt x="342" y="15"/>
                  </a:lnTo>
                  <a:lnTo>
                    <a:pt x="344" y="14"/>
                  </a:lnTo>
                  <a:lnTo>
                    <a:pt x="348" y="13"/>
                  </a:lnTo>
                  <a:lnTo>
                    <a:pt x="351" y="12"/>
                  </a:lnTo>
                  <a:lnTo>
                    <a:pt x="353" y="12"/>
                  </a:lnTo>
                  <a:lnTo>
                    <a:pt x="357" y="11"/>
                  </a:lnTo>
                  <a:lnTo>
                    <a:pt x="360" y="9"/>
                  </a:lnTo>
                  <a:lnTo>
                    <a:pt x="364" y="9"/>
                  </a:lnTo>
                  <a:lnTo>
                    <a:pt x="367" y="9"/>
                  </a:lnTo>
                  <a:lnTo>
                    <a:pt x="371" y="8"/>
                  </a:lnTo>
                  <a:lnTo>
                    <a:pt x="374" y="8"/>
                  </a:lnTo>
                  <a:lnTo>
                    <a:pt x="378" y="7"/>
                  </a:lnTo>
                  <a:lnTo>
                    <a:pt x="381" y="7"/>
                  </a:lnTo>
                  <a:lnTo>
                    <a:pt x="385" y="6"/>
                  </a:lnTo>
                  <a:lnTo>
                    <a:pt x="388" y="6"/>
                  </a:lnTo>
                  <a:lnTo>
                    <a:pt x="391" y="5"/>
                  </a:lnTo>
                  <a:lnTo>
                    <a:pt x="394" y="5"/>
                  </a:lnTo>
                  <a:lnTo>
                    <a:pt x="397" y="4"/>
                  </a:lnTo>
                  <a:lnTo>
                    <a:pt x="401" y="4"/>
                  </a:lnTo>
                  <a:lnTo>
                    <a:pt x="404" y="2"/>
                  </a:lnTo>
                  <a:lnTo>
                    <a:pt x="408" y="2"/>
                  </a:lnTo>
                  <a:lnTo>
                    <a:pt x="410" y="1"/>
                  </a:lnTo>
                  <a:lnTo>
                    <a:pt x="414" y="1"/>
                  </a:lnTo>
                  <a:lnTo>
                    <a:pt x="417" y="1"/>
                  </a:lnTo>
                  <a:lnTo>
                    <a:pt x="421" y="1"/>
                  </a:lnTo>
                  <a:lnTo>
                    <a:pt x="424" y="0"/>
                  </a:lnTo>
                  <a:lnTo>
                    <a:pt x="428" y="0"/>
                  </a:lnTo>
                  <a:lnTo>
                    <a:pt x="431" y="0"/>
                  </a:lnTo>
                  <a:lnTo>
                    <a:pt x="433" y="0"/>
                  </a:lnTo>
                  <a:lnTo>
                    <a:pt x="437" y="0"/>
                  </a:lnTo>
                  <a:lnTo>
                    <a:pt x="440" y="0"/>
                  </a:lnTo>
                  <a:lnTo>
                    <a:pt x="444" y="0"/>
                  </a:lnTo>
                  <a:lnTo>
                    <a:pt x="447" y="0"/>
                  </a:lnTo>
                  <a:lnTo>
                    <a:pt x="451" y="0"/>
                  </a:lnTo>
                </a:path>
              </a:pathLst>
            </a:custGeom>
            <a:no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72" name="Freeform 32"/>
            <p:cNvSpPr>
              <a:spLocks/>
            </p:cNvSpPr>
            <p:nvPr/>
          </p:nvSpPr>
          <p:spPr bwMode="auto">
            <a:xfrm>
              <a:off x="4083" y="2892"/>
              <a:ext cx="542" cy="263"/>
            </a:xfrm>
            <a:custGeom>
              <a:avLst/>
              <a:gdLst>
                <a:gd name="T0" fmla="*/ 944 w 1023"/>
                <a:gd name="T1" fmla="*/ 254 h 584"/>
                <a:gd name="T2" fmla="*/ 961 w 1023"/>
                <a:gd name="T3" fmla="*/ 273 h 584"/>
                <a:gd name="T4" fmla="*/ 977 w 1023"/>
                <a:gd name="T5" fmla="*/ 291 h 584"/>
                <a:gd name="T6" fmla="*/ 991 w 1023"/>
                <a:gd name="T7" fmla="*/ 311 h 584"/>
                <a:gd name="T8" fmla="*/ 1002 w 1023"/>
                <a:gd name="T9" fmla="*/ 328 h 584"/>
                <a:gd name="T10" fmla="*/ 1014 w 1023"/>
                <a:gd name="T11" fmla="*/ 344 h 584"/>
                <a:gd name="T12" fmla="*/ 1022 w 1023"/>
                <a:gd name="T13" fmla="*/ 362 h 584"/>
                <a:gd name="T14" fmla="*/ 1022 w 1023"/>
                <a:gd name="T15" fmla="*/ 378 h 584"/>
                <a:gd name="T16" fmla="*/ 1001 w 1023"/>
                <a:gd name="T17" fmla="*/ 403 h 584"/>
                <a:gd name="T18" fmla="*/ 971 w 1023"/>
                <a:gd name="T19" fmla="*/ 427 h 584"/>
                <a:gd name="T20" fmla="*/ 936 w 1023"/>
                <a:gd name="T21" fmla="*/ 445 h 584"/>
                <a:gd name="T22" fmla="*/ 903 w 1023"/>
                <a:gd name="T23" fmla="*/ 463 h 584"/>
                <a:gd name="T24" fmla="*/ 870 w 1023"/>
                <a:gd name="T25" fmla="*/ 478 h 584"/>
                <a:gd name="T26" fmla="*/ 837 w 1023"/>
                <a:gd name="T27" fmla="*/ 489 h 584"/>
                <a:gd name="T28" fmla="*/ 803 w 1023"/>
                <a:gd name="T29" fmla="*/ 501 h 584"/>
                <a:gd name="T30" fmla="*/ 771 w 1023"/>
                <a:gd name="T31" fmla="*/ 515 h 584"/>
                <a:gd name="T32" fmla="*/ 753 w 1023"/>
                <a:gd name="T33" fmla="*/ 527 h 584"/>
                <a:gd name="T34" fmla="*/ 742 w 1023"/>
                <a:gd name="T35" fmla="*/ 544 h 584"/>
                <a:gd name="T36" fmla="*/ 730 w 1023"/>
                <a:gd name="T37" fmla="*/ 560 h 584"/>
                <a:gd name="T38" fmla="*/ 716 w 1023"/>
                <a:gd name="T39" fmla="*/ 569 h 584"/>
                <a:gd name="T40" fmla="*/ 657 w 1023"/>
                <a:gd name="T41" fmla="*/ 577 h 584"/>
                <a:gd name="T42" fmla="*/ 587 w 1023"/>
                <a:gd name="T43" fmla="*/ 580 h 584"/>
                <a:gd name="T44" fmla="*/ 516 w 1023"/>
                <a:gd name="T45" fmla="*/ 578 h 584"/>
                <a:gd name="T46" fmla="*/ 445 w 1023"/>
                <a:gd name="T47" fmla="*/ 577 h 584"/>
                <a:gd name="T48" fmla="*/ 375 w 1023"/>
                <a:gd name="T49" fmla="*/ 580 h 584"/>
                <a:gd name="T50" fmla="*/ 304 w 1023"/>
                <a:gd name="T51" fmla="*/ 583 h 584"/>
                <a:gd name="T52" fmla="*/ 234 w 1023"/>
                <a:gd name="T53" fmla="*/ 584 h 584"/>
                <a:gd name="T54" fmla="*/ 164 w 1023"/>
                <a:gd name="T55" fmla="*/ 580 h 584"/>
                <a:gd name="T56" fmla="*/ 132 w 1023"/>
                <a:gd name="T57" fmla="*/ 570 h 584"/>
                <a:gd name="T58" fmla="*/ 110 w 1023"/>
                <a:gd name="T59" fmla="*/ 556 h 584"/>
                <a:gd name="T60" fmla="*/ 91 w 1023"/>
                <a:gd name="T61" fmla="*/ 537 h 584"/>
                <a:gd name="T62" fmla="*/ 75 w 1023"/>
                <a:gd name="T63" fmla="*/ 516 h 584"/>
                <a:gd name="T64" fmla="*/ 58 w 1023"/>
                <a:gd name="T65" fmla="*/ 487 h 584"/>
                <a:gd name="T66" fmla="*/ 44 w 1023"/>
                <a:gd name="T67" fmla="*/ 456 h 584"/>
                <a:gd name="T68" fmla="*/ 32 w 1023"/>
                <a:gd name="T69" fmla="*/ 422 h 584"/>
                <a:gd name="T70" fmla="*/ 22 w 1023"/>
                <a:gd name="T71" fmla="*/ 387 h 584"/>
                <a:gd name="T72" fmla="*/ 14 w 1023"/>
                <a:gd name="T73" fmla="*/ 355 h 584"/>
                <a:gd name="T74" fmla="*/ 7 w 1023"/>
                <a:gd name="T75" fmla="*/ 322 h 584"/>
                <a:gd name="T76" fmla="*/ 3 w 1023"/>
                <a:gd name="T77" fmla="*/ 290 h 584"/>
                <a:gd name="T78" fmla="*/ 1 w 1023"/>
                <a:gd name="T79" fmla="*/ 256 h 584"/>
                <a:gd name="T80" fmla="*/ 0 w 1023"/>
                <a:gd name="T81" fmla="*/ 224 h 584"/>
                <a:gd name="T82" fmla="*/ 2 w 1023"/>
                <a:gd name="T83" fmla="*/ 190 h 584"/>
                <a:gd name="T84" fmla="*/ 5 w 1023"/>
                <a:gd name="T85" fmla="*/ 158 h 584"/>
                <a:gd name="T86" fmla="*/ 11 w 1023"/>
                <a:gd name="T87" fmla="*/ 125 h 584"/>
                <a:gd name="T88" fmla="*/ 17 w 1023"/>
                <a:gd name="T89" fmla="*/ 105 h 584"/>
                <a:gd name="T90" fmla="*/ 22 w 1023"/>
                <a:gd name="T91" fmla="*/ 84 h 584"/>
                <a:gd name="T92" fmla="*/ 30 w 1023"/>
                <a:gd name="T93" fmla="*/ 66 h 584"/>
                <a:gd name="T94" fmla="*/ 43 w 1023"/>
                <a:gd name="T95" fmla="*/ 55 h 584"/>
                <a:gd name="T96" fmla="*/ 84 w 1023"/>
                <a:gd name="T97" fmla="*/ 45 h 584"/>
                <a:gd name="T98" fmla="*/ 133 w 1023"/>
                <a:gd name="T99" fmla="*/ 43 h 584"/>
                <a:gd name="T100" fmla="*/ 183 w 1023"/>
                <a:gd name="T101" fmla="*/ 45 h 584"/>
                <a:gd name="T102" fmla="*/ 232 w 1023"/>
                <a:gd name="T103" fmla="*/ 48 h 584"/>
                <a:gd name="T104" fmla="*/ 281 w 1023"/>
                <a:gd name="T105" fmla="*/ 48 h 584"/>
                <a:gd name="T106" fmla="*/ 331 w 1023"/>
                <a:gd name="T107" fmla="*/ 50 h 584"/>
                <a:gd name="T108" fmla="*/ 379 w 1023"/>
                <a:gd name="T109" fmla="*/ 51 h 584"/>
                <a:gd name="T110" fmla="*/ 428 w 1023"/>
                <a:gd name="T111" fmla="*/ 49 h 584"/>
                <a:gd name="T112" fmla="*/ 457 w 1023"/>
                <a:gd name="T113" fmla="*/ 43 h 584"/>
                <a:gd name="T114" fmla="*/ 481 w 1023"/>
                <a:gd name="T115" fmla="*/ 33 h 584"/>
                <a:gd name="T116" fmla="*/ 503 w 1023"/>
                <a:gd name="T117" fmla="*/ 20 h 584"/>
                <a:gd name="T118" fmla="*/ 522 w 1023"/>
                <a:gd name="T119" fmla="*/ 4 h 5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23"/>
                <a:gd name="T181" fmla="*/ 0 h 584"/>
                <a:gd name="T182" fmla="*/ 1023 w 1023"/>
                <a:gd name="T183" fmla="*/ 584 h 58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23" h="584">
                  <a:moveTo>
                    <a:pt x="929" y="240"/>
                  </a:moveTo>
                  <a:lnTo>
                    <a:pt x="934" y="244"/>
                  </a:lnTo>
                  <a:lnTo>
                    <a:pt x="938" y="247"/>
                  </a:lnTo>
                  <a:lnTo>
                    <a:pt x="941" y="251"/>
                  </a:lnTo>
                  <a:lnTo>
                    <a:pt x="944" y="254"/>
                  </a:lnTo>
                  <a:lnTo>
                    <a:pt x="948" y="258"/>
                  </a:lnTo>
                  <a:lnTo>
                    <a:pt x="951" y="261"/>
                  </a:lnTo>
                  <a:lnTo>
                    <a:pt x="955" y="264"/>
                  </a:lnTo>
                  <a:lnTo>
                    <a:pt x="958" y="268"/>
                  </a:lnTo>
                  <a:lnTo>
                    <a:pt x="961" y="273"/>
                  </a:lnTo>
                  <a:lnTo>
                    <a:pt x="964" y="276"/>
                  </a:lnTo>
                  <a:lnTo>
                    <a:pt x="968" y="280"/>
                  </a:lnTo>
                  <a:lnTo>
                    <a:pt x="971" y="283"/>
                  </a:lnTo>
                  <a:lnTo>
                    <a:pt x="973" y="288"/>
                  </a:lnTo>
                  <a:lnTo>
                    <a:pt x="977" y="291"/>
                  </a:lnTo>
                  <a:lnTo>
                    <a:pt x="979" y="296"/>
                  </a:lnTo>
                  <a:lnTo>
                    <a:pt x="983" y="299"/>
                  </a:lnTo>
                  <a:lnTo>
                    <a:pt x="985" y="303"/>
                  </a:lnTo>
                  <a:lnTo>
                    <a:pt x="988" y="307"/>
                  </a:lnTo>
                  <a:lnTo>
                    <a:pt x="991" y="311"/>
                  </a:lnTo>
                  <a:lnTo>
                    <a:pt x="994" y="315"/>
                  </a:lnTo>
                  <a:lnTo>
                    <a:pt x="995" y="319"/>
                  </a:lnTo>
                  <a:lnTo>
                    <a:pt x="998" y="321"/>
                  </a:lnTo>
                  <a:lnTo>
                    <a:pt x="1000" y="325"/>
                  </a:lnTo>
                  <a:lnTo>
                    <a:pt x="1002" y="328"/>
                  </a:lnTo>
                  <a:lnTo>
                    <a:pt x="1005" y="332"/>
                  </a:lnTo>
                  <a:lnTo>
                    <a:pt x="1007" y="335"/>
                  </a:lnTo>
                  <a:lnTo>
                    <a:pt x="1009" y="337"/>
                  </a:lnTo>
                  <a:lnTo>
                    <a:pt x="1012" y="341"/>
                  </a:lnTo>
                  <a:lnTo>
                    <a:pt x="1014" y="344"/>
                  </a:lnTo>
                  <a:lnTo>
                    <a:pt x="1016" y="348"/>
                  </a:lnTo>
                  <a:lnTo>
                    <a:pt x="1019" y="351"/>
                  </a:lnTo>
                  <a:lnTo>
                    <a:pt x="1020" y="355"/>
                  </a:lnTo>
                  <a:lnTo>
                    <a:pt x="1021" y="358"/>
                  </a:lnTo>
                  <a:lnTo>
                    <a:pt x="1022" y="362"/>
                  </a:lnTo>
                  <a:lnTo>
                    <a:pt x="1023" y="365"/>
                  </a:lnTo>
                  <a:lnTo>
                    <a:pt x="1023" y="369"/>
                  </a:lnTo>
                  <a:lnTo>
                    <a:pt x="1023" y="372"/>
                  </a:lnTo>
                  <a:lnTo>
                    <a:pt x="1022" y="375"/>
                  </a:lnTo>
                  <a:lnTo>
                    <a:pt x="1022" y="378"/>
                  </a:lnTo>
                  <a:lnTo>
                    <a:pt x="1020" y="380"/>
                  </a:lnTo>
                  <a:lnTo>
                    <a:pt x="1015" y="387"/>
                  </a:lnTo>
                  <a:lnTo>
                    <a:pt x="1010" y="393"/>
                  </a:lnTo>
                  <a:lnTo>
                    <a:pt x="1006" y="399"/>
                  </a:lnTo>
                  <a:lnTo>
                    <a:pt x="1001" y="403"/>
                  </a:lnTo>
                  <a:lnTo>
                    <a:pt x="995" y="408"/>
                  </a:lnTo>
                  <a:lnTo>
                    <a:pt x="990" y="413"/>
                  </a:lnTo>
                  <a:lnTo>
                    <a:pt x="983" y="417"/>
                  </a:lnTo>
                  <a:lnTo>
                    <a:pt x="977" y="422"/>
                  </a:lnTo>
                  <a:lnTo>
                    <a:pt x="971" y="427"/>
                  </a:lnTo>
                  <a:lnTo>
                    <a:pt x="964" y="430"/>
                  </a:lnTo>
                  <a:lnTo>
                    <a:pt x="957" y="434"/>
                  </a:lnTo>
                  <a:lnTo>
                    <a:pt x="950" y="438"/>
                  </a:lnTo>
                  <a:lnTo>
                    <a:pt x="943" y="442"/>
                  </a:lnTo>
                  <a:lnTo>
                    <a:pt x="936" y="445"/>
                  </a:lnTo>
                  <a:lnTo>
                    <a:pt x="929" y="449"/>
                  </a:lnTo>
                  <a:lnTo>
                    <a:pt x="922" y="452"/>
                  </a:lnTo>
                  <a:lnTo>
                    <a:pt x="916" y="456"/>
                  </a:lnTo>
                  <a:lnTo>
                    <a:pt x="909" y="459"/>
                  </a:lnTo>
                  <a:lnTo>
                    <a:pt x="903" y="463"/>
                  </a:lnTo>
                  <a:lnTo>
                    <a:pt x="896" y="466"/>
                  </a:lnTo>
                  <a:lnTo>
                    <a:pt x="889" y="470"/>
                  </a:lnTo>
                  <a:lnTo>
                    <a:pt x="883" y="472"/>
                  </a:lnTo>
                  <a:lnTo>
                    <a:pt x="876" y="475"/>
                  </a:lnTo>
                  <a:lnTo>
                    <a:pt x="870" y="478"/>
                  </a:lnTo>
                  <a:lnTo>
                    <a:pt x="863" y="480"/>
                  </a:lnTo>
                  <a:lnTo>
                    <a:pt x="856" y="482"/>
                  </a:lnTo>
                  <a:lnTo>
                    <a:pt x="851" y="485"/>
                  </a:lnTo>
                  <a:lnTo>
                    <a:pt x="844" y="487"/>
                  </a:lnTo>
                  <a:lnTo>
                    <a:pt x="837" y="489"/>
                  </a:lnTo>
                  <a:lnTo>
                    <a:pt x="830" y="492"/>
                  </a:lnTo>
                  <a:lnTo>
                    <a:pt x="823" y="494"/>
                  </a:lnTo>
                  <a:lnTo>
                    <a:pt x="817" y="496"/>
                  </a:lnTo>
                  <a:lnTo>
                    <a:pt x="810" y="498"/>
                  </a:lnTo>
                  <a:lnTo>
                    <a:pt x="803" y="501"/>
                  </a:lnTo>
                  <a:lnTo>
                    <a:pt x="796" y="503"/>
                  </a:lnTo>
                  <a:lnTo>
                    <a:pt x="790" y="505"/>
                  </a:lnTo>
                  <a:lnTo>
                    <a:pt x="784" y="509"/>
                  </a:lnTo>
                  <a:lnTo>
                    <a:pt x="778" y="511"/>
                  </a:lnTo>
                  <a:lnTo>
                    <a:pt x="771" y="515"/>
                  </a:lnTo>
                  <a:lnTo>
                    <a:pt x="765" y="518"/>
                  </a:lnTo>
                  <a:lnTo>
                    <a:pt x="762" y="521"/>
                  </a:lnTo>
                  <a:lnTo>
                    <a:pt x="759" y="523"/>
                  </a:lnTo>
                  <a:lnTo>
                    <a:pt x="756" y="525"/>
                  </a:lnTo>
                  <a:lnTo>
                    <a:pt x="753" y="527"/>
                  </a:lnTo>
                  <a:lnTo>
                    <a:pt x="751" y="531"/>
                  </a:lnTo>
                  <a:lnTo>
                    <a:pt x="749" y="534"/>
                  </a:lnTo>
                  <a:lnTo>
                    <a:pt x="746" y="538"/>
                  </a:lnTo>
                  <a:lnTo>
                    <a:pt x="744" y="540"/>
                  </a:lnTo>
                  <a:lnTo>
                    <a:pt x="742" y="544"/>
                  </a:lnTo>
                  <a:lnTo>
                    <a:pt x="740" y="547"/>
                  </a:lnTo>
                  <a:lnTo>
                    <a:pt x="737" y="551"/>
                  </a:lnTo>
                  <a:lnTo>
                    <a:pt x="735" y="554"/>
                  </a:lnTo>
                  <a:lnTo>
                    <a:pt x="733" y="556"/>
                  </a:lnTo>
                  <a:lnTo>
                    <a:pt x="730" y="560"/>
                  </a:lnTo>
                  <a:lnTo>
                    <a:pt x="728" y="562"/>
                  </a:lnTo>
                  <a:lnTo>
                    <a:pt x="726" y="565"/>
                  </a:lnTo>
                  <a:lnTo>
                    <a:pt x="722" y="567"/>
                  </a:lnTo>
                  <a:lnTo>
                    <a:pt x="720" y="568"/>
                  </a:lnTo>
                  <a:lnTo>
                    <a:pt x="716" y="569"/>
                  </a:lnTo>
                  <a:lnTo>
                    <a:pt x="713" y="570"/>
                  </a:lnTo>
                  <a:lnTo>
                    <a:pt x="699" y="573"/>
                  </a:lnTo>
                  <a:lnTo>
                    <a:pt x="685" y="575"/>
                  </a:lnTo>
                  <a:lnTo>
                    <a:pt x="671" y="576"/>
                  </a:lnTo>
                  <a:lnTo>
                    <a:pt x="657" y="577"/>
                  </a:lnTo>
                  <a:lnTo>
                    <a:pt x="643" y="578"/>
                  </a:lnTo>
                  <a:lnTo>
                    <a:pt x="628" y="578"/>
                  </a:lnTo>
                  <a:lnTo>
                    <a:pt x="614" y="580"/>
                  </a:lnTo>
                  <a:lnTo>
                    <a:pt x="601" y="580"/>
                  </a:lnTo>
                  <a:lnTo>
                    <a:pt x="587" y="580"/>
                  </a:lnTo>
                  <a:lnTo>
                    <a:pt x="573" y="580"/>
                  </a:lnTo>
                  <a:lnTo>
                    <a:pt x="559" y="580"/>
                  </a:lnTo>
                  <a:lnTo>
                    <a:pt x="544" y="580"/>
                  </a:lnTo>
                  <a:lnTo>
                    <a:pt x="530" y="578"/>
                  </a:lnTo>
                  <a:lnTo>
                    <a:pt x="516" y="578"/>
                  </a:lnTo>
                  <a:lnTo>
                    <a:pt x="502" y="578"/>
                  </a:lnTo>
                  <a:lnTo>
                    <a:pt x="488" y="577"/>
                  </a:lnTo>
                  <a:lnTo>
                    <a:pt x="473" y="577"/>
                  </a:lnTo>
                  <a:lnTo>
                    <a:pt x="459" y="577"/>
                  </a:lnTo>
                  <a:lnTo>
                    <a:pt x="445" y="577"/>
                  </a:lnTo>
                  <a:lnTo>
                    <a:pt x="432" y="577"/>
                  </a:lnTo>
                  <a:lnTo>
                    <a:pt x="418" y="577"/>
                  </a:lnTo>
                  <a:lnTo>
                    <a:pt x="404" y="577"/>
                  </a:lnTo>
                  <a:lnTo>
                    <a:pt x="390" y="578"/>
                  </a:lnTo>
                  <a:lnTo>
                    <a:pt x="375" y="580"/>
                  </a:lnTo>
                  <a:lnTo>
                    <a:pt x="361" y="580"/>
                  </a:lnTo>
                  <a:lnTo>
                    <a:pt x="347" y="581"/>
                  </a:lnTo>
                  <a:lnTo>
                    <a:pt x="333" y="582"/>
                  </a:lnTo>
                  <a:lnTo>
                    <a:pt x="319" y="582"/>
                  </a:lnTo>
                  <a:lnTo>
                    <a:pt x="304" y="583"/>
                  </a:lnTo>
                  <a:lnTo>
                    <a:pt x="290" y="584"/>
                  </a:lnTo>
                  <a:lnTo>
                    <a:pt x="276" y="584"/>
                  </a:lnTo>
                  <a:lnTo>
                    <a:pt x="263" y="584"/>
                  </a:lnTo>
                  <a:lnTo>
                    <a:pt x="249" y="584"/>
                  </a:lnTo>
                  <a:lnTo>
                    <a:pt x="234" y="584"/>
                  </a:lnTo>
                  <a:lnTo>
                    <a:pt x="220" y="584"/>
                  </a:lnTo>
                  <a:lnTo>
                    <a:pt x="206" y="584"/>
                  </a:lnTo>
                  <a:lnTo>
                    <a:pt x="192" y="583"/>
                  </a:lnTo>
                  <a:lnTo>
                    <a:pt x="178" y="581"/>
                  </a:lnTo>
                  <a:lnTo>
                    <a:pt x="164" y="580"/>
                  </a:lnTo>
                  <a:lnTo>
                    <a:pt x="150" y="577"/>
                  </a:lnTo>
                  <a:lnTo>
                    <a:pt x="146" y="576"/>
                  </a:lnTo>
                  <a:lnTo>
                    <a:pt x="141" y="575"/>
                  </a:lnTo>
                  <a:lnTo>
                    <a:pt x="136" y="573"/>
                  </a:lnTo>
                  <a:lnTo>
                    <a:pt x="132" y="570"/>
                  </a:lnTo>
                  <a:lnTo>
                    <a:pt x="127" y="568"/>
                  </a:lnTo>
                  <a:lnTo>
                    <a:pt x="122" y="566"/>
                  </a:lnTo>
                  <a:lnTo>
                    <a:pt x="118" y="562"/>
                  </a:lnTo>
                  <a:lnTo>
                    <a:pt x="114" y="560"/>
                  </a:lnTo>
                  <a:lnTo>
                    <a:pt x="110" y="556"/>
                  </a:lnTo>
                  <a:lnTo>
                    <a:pt x="106" y="553"/>
                  </a:lnTo>
                  <a:lnTo>
                    <a:pt x="102" y="549"/>
                  </a:lnTo>
                  <a:lnTo>
                    <a:pt x="98" y="545"/>
                  </a:lnTo>
                  <a:lnTo>
                    <a:pt x="95" y="541"/>
                  </a:lnTo>
                  <a:lnTo>
                    <a:pt x="91" y="537"/>
                  </a:lnTo>
                  <a:lnTo>
                    <a:pt x="88" y="533"/>
                  </a:lnTo>
                  <a:lnTo>
                    <a:pt x="84" y="529"/>
                  </a:lnTo>
                  <a:lnTo>
                    <a:pt x="81" y="524"/>
                  </a:lnTo>
                  <a:lnTo>
                    <a:pt x="78" y="521"/>
                  </a:lnTo>
                  <a:lnTo>
                    <a:pt x="75" y="516"/>
                  </a:lnTo>
                  <a:lnTo>
                    <a:pt x="71" y="511"/>
                  </a:lnTo>
                  <a:lnTo>
                    <a:pt x="68" y="505"/>
                  </a:lnTo>
                  <a:lnTo>
                    <a:pt x="65" y="500"/>
                  </a:lnTo>
                  <a:lnTo>
                    <a:pt x="61" y="494"/>
                  </a:lnTo>
                  <a:lnTo>
                    <a:pt x="58" y="487"/>
                  </a:lnTo>
                  <a:lnTo>
                    <a:pt x="54" y="481"/>
                  </a:lnTo>
                  <a:lnTo>
                    <a:pt x="52" y="475"/>
                  </a:lnTo>
                  <a:lnTo>
                    <a:pt x="48" y="468"/>
                  </a:lnTo>
                  <a:lnTo>
                    <a:pt x="46" y="461"/>
                  </a:lnTo>
                  <a:lnTo>
                    <a:pt x="44" y="456"/>
                  </a:lnTo>
                  <a:lnTo>
                    <a:pt x="41" y="449"/>
                  </a:lnTo>
                  <a:lnTo>
                    <a:pt x="38" y="442"/>
                  </a:lnTo>
                  <a:lnTo>
                    <a:pt x="36" y="435"/>
                  </a:lnTo>
                  <a:lnTo>
                    <a:pt x="33" y="429"/>
                  </a:lnTo>
                  <a:lnTo>
                    <a:pt x="32" y="422"/>
                  </a:lnTo>
                  <a:lnTo>
                    <a:pt x="30" y="415"/>
                  </a:lnTo>
                  <a:lnTo>
                    <a:pt x="27" y="408"/>
                  </a:lnTo>
                  <a:lnTo>
                    <a:pt x="25" y="401"/>
                  </a:lnTo>
                  <a:lnTo>
                    <a:pt x="24" y="394"/>
                  </a:lnTo>
                  <a:lnTo>
                    <a:pt x="22" y="387"/>
                  </a:lnTo>
                  <a:lnTo>
                    <a:pt x="19" y="380"/>
                  </a:lnTo>
                  <a:lnTo>
                    <a:pt x="18" y="375"/>
                  </a:lnTo>
                  <a:lnTo>
                    <a:pt x="16" y="368"/>
                  </a:lnTo>
                  <a:lnTo>
                    <a:pt x="15" y="362"/>
                  </a:lnTo>
                  <a:lnTo>
                    <a:pt x="14" y="355"/>
                  </a:lnTo>
                  <a:lnTo>
                    <a:pt x="12" y="349"/>
                  </a:lnTo>
                  <a:lnTo>
                    <a:pt x="10" y="342"/>
                  </a:lnTo>
                  <a:lnTo>
                    <a:pt x="9" y="335"/>
                  </a:lnTo>
                  <a:lnTo>
                    <a:pt x="8" y="329"/>
                  </a:lnTo>
                  <a:lnTo>
                    <a:pt x="7" y="322"/>
                  </a:lnTo>
                  <a:lnTo>
                    <a:pt x="5" y="317"/>
                  </a:lnTo>
                  <a:lnTo>
                    <a:pt x="5" y="310"/>
                  </a:lnTo>
                  <a:lnTo>
                    <a:pt x="4" y="303"/>
                  </a:lnTo>
                  <a:lnTo>
                    <a:pt x="3" y="297"/>
                  </a:lnTo>
                  <a:lnTo>
                    <a:pt x="3" y="290"/>
                  </a:lnTo>
                  <a:lnTo>
                    <a:pt x="2" y="283"/>
                  </a:lnTo>
                  <a:lnTo>
                    <a:pt x="2" y="276"/>
                  </a:lnTo>
                  <a:lnTo>
                    <a:pt x="1" y="270"/>
                  </a:lnTo>
                  <a:lnTo>
                    <a:pt x="1" y="263"/>
                  </a:lnTo>
                  <a:lnTo>
                    <a:pt x="1" y="256"/>
                  </a:lnTo>
                  <a:lnTo>
                    <a:pt x="0" y="251"/>
                  </a:lnTo>
                  <a:lnTo>
                    <a:pt x="0" y="244"/>
                  </a:lnTo>
                  <a:lnTo>
                    <a:pt x="0" y="237"/>
                  </a:lnTo>
                  <a:lnTo>
                    <a:pt x="0" y="231"/>
                  </a:lnTo>
                  <a:lnTo>
                    <a:pt x="0" y="224"/>
                  </a:lnTo>
                  <a:lnTo>
                    <a:pt x="1" y="217"/>
                  </a:lnTo>
                  <a:lnTo>
                    <a:pt x="1" y="210"/>
                  </a:lnTo>
                  <a:lnTo>
                    <a:pt x="1" y="204"/>
                  </a:lnTo>
                  <a:lnTo>
                    <a:pt x="1" y="197"/>
                  </a:lnTo>
                  <a:lnTo>
                    <a:pt x="2" y="190"/>
                  </a:lnTo>
                  <a:lnTo>
                    <a:pt x="2" y="185"/>
                  </a:lnTo>
                  <a:lnTo>
                    <a:pt x="3" y="178"/>
                  </a:lnTo>
                  <a:lnTo>
                    <a:pt x="4" y="171"/>
                  </a:lnTo>
                  <a:lnTo>
                    <a:pt x="4" y="165"/>
                  </a:lnTo>
                  <a:lnTo>
                    <a:pt x="5" y="158"/>
                  </a:lnTo>
                  <a:lnTo>
                    <a:pt x="7" y="152"/>
                  </a:lnTo>
                  <a:lnTo>
                    <a:pt x="8" y="145"/>
                  </a:lnTo>
                  <a:lnTo>
                    <a:pt x="9" y="138"/>
                  </a:lnTo>
                  <a:lnTo>
                    <a:pt x="10" y="132"/>
                  </a:lnTo>
                  <a:lnTo>
                    <a:pt x="11" y="125"/>
                  </a:lnTo>
                  <a:lnTo>
                    <a:pt x="14" y="120"/>
                  </a:lnTo>
                  <a:lnTo>
                    <a:pt x="14" y="116"/>
                  </a:lnTo>
                  <a:lnTo>
                    <a:pt x="15" y="112"/>
                  </a:lnTo>
                  <a:lnTo>
                    <a:pt x="16" y="108"/>
                  </a:lnTo>
                  <a:lnTo>
                    <a:pt x="17" y="105"/>
                  </a:lnTo>
                  <a:lnTo>
                    <a:pt x="17" y="100"/>
                  </a:lnTo>
                  <a:lnTo>
                    <a:pt x="18" y="96"/>
                  </a:lnTo>
                  <a:lnTo>
                    <a:pt x="19" y="92"/>
                  </a:lnTo>
                  <a:lnTo>
                    <a:pt x="21" y="88"/>
                  </a:lnTo>
                  <a:lnTo>
                    <a:pt x="22" y="84"/>
                  </a:lnTo>
                  <a:lnTo>
                    <a:pt x="23" y="80"/>
                  </a:lnTo>
                  <a:lnTo>
                    <a:pt x="24" y="77"/>
                  </a:lnTo>
                  <a:lnTo>
                    <a:pt x="26" y="73"/>
                  </a:lnTo>
                  <a:lnTo>
                    <a:pt x="27" y="70"/>
                  </a:lnTo>
                  <a:lnTo>
                    <a:pt x="30" y="66"/>
                  </a:lnTo>
                  <a:lnTo>
                    <a:pt x="32" y="64"/>
                  </a:lnTo>
                  <a:lnTo>
                    <a:pt x="34" y="62"/>
                  </a:lnTo>
                  <a:lnTo>
                    <a:pt x="37" y="59"/>
                  </a:lnTo>
                  <a:lnTo>
                    <a:pt x="39" y="57"/>
                  </a:lnTo>
                  <a:lnTo>
                    <a:pt x="43" y="55"/>
                  </a:lnTo>
                  <a:lnTo>
                    <a:pt x="46" y="54"/>
                  </a:lnTo>
                  <a:lnTo>
                    <a:pt x="55" y="51"/>
                  </a:lnTo>
                  <a:lnTo>
                    <a:pt x="65" y="49"/>
                  </a:lnTo>
                  <a:lnTo>
                    <a:pt x="74" y="47"/>
                  </a:lnTo>
                  <a:lnTo>
                    <a:pt x="84" y="45"/>
                  </a:lnTo>
                  <a:lnTo>
                    <a:pt x="93" y="44"/>
                  </a:lnTo>
                  <a:lnTo>
                    <a:pt x="104" y="44"/>
                  </a:lnTo>
                  <a:lnTo>
                    <a:pt x="113" y="43"/>
                  </a:lnTo>
                  <a:lnTo>
                    <a:pt x="124" y="43"/>
                  </a:lnTo>
                  <a:lnTo>
                    <a:pt x="133" y="43"/>
                  </a:lnTo>
                  <a:lnTo>
                    <a:pt x="143" y="43"/>
                  </a:lnTo>
                  <a:lnTo>
                    <a:pt x="153" y="44"/>
                  </a:lnTo>
                  <a:lnTo>
                    <a:pt x="163" y="44"/>
                  </a:lnTo>
                  <a:lnTo>
                    <a:pt x="172" y="45"/>
                  </a:lnTo>
                  <a:lnTo>
                    <a:pt x="183" y="45"/>
                  </a:lnTo>
                  <a:lnTo>
                    <a:pt x="193" y="45"/>
                  </a:lnTo>
                  <a:lnTo>
                    <a:pt x="202" y="47"/>
                  </a:lnTo>
                  <a:lnTo>
                    <a:pt x="213" y="47"/>
                  </a:lnTo>
                  <a:lnTo>
                    <a:pt x="222" y="47"/>
                  </a:lnTo>
                  <a:lnTo>
                    <a:pt x="232" y="48"/>
                  </a:lnTo>
                  <a:lnTo>
                    <a:pt x="242" y="48"/>
                  </a:lnTo>
                  <a:lnTo>
                    <a:pt x="252" y="48"/>
                  </a:lnTo>
                  <a:lnTo>
                    <a:pt x="261" y="48"/>
                  </a:lnTo>
                  <a:lnTo>
                    <a:pt x="272" y="48"/>
                  </a:lnTo>
                  <a:lnTo>
                    <a:pt x="281" y="48"/>
                  </a:lnTo>
                  <a:lnTo>
                    <a:pt x="291" y="48"/>
                  </a:lnTo>
                  <a:lnTo>
                    <a:pt x="301" y="49"/>
                  </a:lnTo>
                  <a:lnTo>
                    <a:pt x="311" y="49"/>
                  </a:lnTo>
                  <a:lnTo>
                    <a:pt x="320" y="50"/>
                  </a:lnTo>
                  <a:lnTo>
                    <a:pt x="331" y="50"/>
                  </a:lnTo>
                  <a:lnTo>
                    <a:pt x="340" y="51"/>
                  </a:lnTo>
                  <a:lnTo>
                    <a:pt x="351" y="51"/>
                  </a:lnTo>
                  <a:lnTo>
                    <a:pt x="360" y="51"/>
                  </a:lnTo>
                  <a:lnTo>
                    <a:pt x="370" y="51"/>
                  </a:lnTo>
                  <a:lnTo>
                    <a:pt x="379" y="51"/>
                  </a:lnTo>
                  <a:lnTo>
                    <a:pt x="390" y="51"/>
                  </a:lnTo>
                  <a:lnTo>
                    <a:pt x="399" y="51"/>
                  </a:lnTo>
                  <a:lnTo>
                    <a:pt x="408" y="51"/>
                  </a:lnTo>
                  <a:lnTo>
                    <a:pt x="419" y="50"/>
                  </a:lnTo>
                  <a:lnTo>
                    <a:pt x="428" y="49"/>
                  </a:lnTo>
                  <a:lnTo>
                    <a:pt x="438" y="48"/>
                  </a:lnTo>
                  <a:lnTo>
                    <a:pt x="443" y="47"/>
                  </a:lnTo>
                  <a:lnTo>
                    <a:pt x="448" y="45"/>
                  </a:lnTo>
                  <a:lnTo>
                    <a:pt x="452" y="44"/>
                  </a:lnTo>
                  <a:lnTo>
                    <a:pt x="457" y="43"/>
                  </a:lnTo>
                  <a:lnTo>
                    <a:pt x="463" y="41"/>
                  </a:lnTo>
                  <a:lnTo>
                    <a:pt x="467" y="40"/>
                  </a:lnTo>
                  <a:lnTo>
                    <a:pt x="472" y="37"/>
                  </a:lnTo>
                  <a:lnTo>
                    <a:pt x="477" y="35"/>
                  </a:lnTo>
                  <a:lnTo>
                    <a:pt x="481" y="33"/>
                  </a:lnTo>
                  <a:lnTo>
                    <a:pt x="486" y="30"/>
                  </a:lnTo>
                  <a:lnTo>
                    <a:pt x="491" y="28"/>
                  </a:lnTo>
                  <a:lnTo>
                    <a:pt x="494" y="26"/>
                  </a:lnTo>
                  <a:lnTo>
                    <a:pt x="499" y="23"/>
                  </a:lnTo>
                  <a:lnTo>
                    <a:pt x="503" y="20"/>
                  </a:lnTo>
                  <a:lnTo>
                    <a:pt x="507" y="18"/>
                  </a:lnTo>
                  <a:lnTo>
                    <a:pt x="511" y="14"/>
                  </a:lnTo>
                  <a:lnTo>
                    <a:pt x="515" y="11"/>
                  </a:lnTo>
                  <a:lnTo>
                    <a:pt x="518" y="7"/>
                  </a:lnTo>
                  <a:lnTo>
                    <a:pt x="522" y="4"/>
                  </a:lnTo>
                  <a:lnTo>
                    <a:pt x="525" y="0"/>
                  </a:lnTo>
                </a:path>
              </a:pathLst>
            </a:custGeom>
            <a:no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73" name="Freeform 33"/>
            <p:cNvSpPr>
              <a:spLocks/>
            </p:cNvSpPr>
            <p:nvPr/>
          </p:nvSpPr>
          <p:spPr bwMode="auto">
            <a:xfrm>
              <a:off x="3663" y="3117"/>
              <a:ext cx="456" cy="28"/>
            </a:xfrm>
            <a:custGeom>
              <a:avLst/>
              <a:gdLst>
                <a:gd name="T0" fmla="*/ 841 w 855"/>
                <a:gd name="T1" fmla="*/ 18 h 61"/>
                <a:gd name="T2" fmla="*/ 819 w 855"/>
                <a:gd name="T3" fmla="*/ 28 h 61"/>
                <a:gd name="T4" fmla="*/ 796 w 855"/>
                <a:gd name="T5" fmla="*/ 38 h 61"/>
                <a:gd name="T6" fmla="*/ 773 w 855"/>
                <a:gd name="T7" fmla="*/ 46 h 61"/>
                <a:gd name="T8" fmla="*/ 750 w 855"/>
                <a:gd name="T9" fmla="*/ 51 h 61"/>
                <a:gd name="T10" fmla="*/ 725 w 855"/>
                <a:gd name="T11" fmla="*/ 56 h 61"/>
                <a:gd name="T12" fmla="*/ 701 w 855"/>
                <a:gd name="T13" fmla="*/ 60 h 61"/>
                <a:gd name="T14" fmla="*/ 677 w 855"/>
                <a:gd name="T15" fmla="*/ 61 h 61"/>
                <a:gd name="T16" fmla="*/ 651 w 855"/>
                <a:gd name="T17" fmla="*/ 60 h 61"/>
                <a:gd name="T18" fmla="*/ 627 w 855"/>
                <a:gd name="T19" fmla="*/ 57 h 61"/>
                <a:gd name="T20" fmla="*/ 603 w 855"/>
                <a:gd name="T21" fmla="*/ 53 h 61"/>
                <a:gd name="T22" fmla="*/ 578 w 855"/>
                <a:gd name="T23" fmla="*/ 48 h 61"/>
                <a:gd name="T24" fmla="*/ 554 w 855"/>
                <a:gd name="T25" fmla="*/ 43 h 61"/>
                <a:gd name="T26" fmla="*/ 531 w 855"/>
                <a:gd name="T27" fmla="*/ 39 h 61"/>
                <a:gd name="T28" fmla="*/ 511 w 855"/>
                <a:gd name="T29" fmla="*/ 33 h 61"/>
                <a:gd name="T30" fmla="*/ 492 w 855"/>
                <a:gd name="T31" fmla="*/ 25 h 61"/>
                <a:gd name="T32" fmla="*/ 473 w 855"/>
                <a:gd name="T33" fmla="*/ 18 h 61"/>
                <a:gd name="T34" fmla="*/ 453 w 855"/>
                <a:gd name="T35" fmla="*/ 10 h 61"/>
                <a:gd name="T36" fmla="*/ 434 w 855"/>
                <a:gd name="T37" fmla="*/ 4 h 61"/>
                <a:gd name="T38" fmla="*/ 414 w 855"/>
                <a:gd name="T39" fmla="*/ 0 h 61"/>
                <a:gd name="T40" fmla="*/ 392 w 855"/>
                <a:gd name="T41" fmla="*/ 0 h 61"/>
                <a:gd name="T42" fmla="*/ 371 w 855"/>
                <a:gd name="T43" fmla="*/ 4 h 61"/>
                <a:gd name="T44" fmla="*/ 349 w 855"/>
                <a:gd name="T45" fmla="*/ 10 h 61"/>
                <a:gd name="T46" fmla="*/ 328 w 855"/>
                <a:gd name="T47" fmla="*/ 16 h 61"/>
                <a:gd name="T48" fmla="*/ 306 w 855"/>
                <a:gd name="T49" fmla="*/ 23 h 61"/>
                <a:gd name="T50" fmla="*/ 286 w 855"/>
                <a:gd name="T51" fmla="*/ 28 h 61"/>
                <a:gd name="T52" fmla="*/ 264 w 855"/>
                <a:gd name="T53" fmla="*/ 33 h 61"/>
                <a:gd name="T54" fmla="*/ 246 w 855"/>
                <a:gd name="T55" fmla="*/ 35 h 61"/>
                <a:gd name="T56" fmla="*/ 230 w 855"/>
                <a:gd name="T57" fmla="*/ 38 h 61"/>
                <a:gd name="T58" fmla="*/ 214 w 855"/>
                <a:gd name="T59" fmla="*/ 40 h 61"/>
                <a:gd name="T60" fmla="*/ 196 w 855"/>
                <a:gd name="T61" fmla="*/ 41 h 61"/>
                <a:gd name="T62" fmla="*/ 180 w 855"/>
                <a:gd name="T63" fmla="*/ 41 h 61"/>
                <a:gd name="T64" fmla="*/ 163 w 855"/>
                <a:gd name="T65" fmla="*/ 41 h 61"/>
                <a:gd name="T66" fmla="*/ 147 w 855"/>
                <a:gd name="T67" fmla="*/ 39 h 61"/>
                <a:gd name="T68" fmla="*/ 130 w 855"/>
                <a:gd name="T69" fmla="*/ 36 h 61"/>
                <a:gd name="T70" fmla="*/ 115 w 855"/>
                <a:gd name="T71" fmla="*/ 33 h 61"/>
                <a:gd name="T72" fmla="*/ 99 w 855"/>
                <a:gd name="T73" fmla="*/ 28 h 61"/>
                <a:gd name="T74" fmla="*/ 84 w 855"/>
                <a:gd name="T75" fmla="*/ 24 h 61"/>
                <a:gd name="T76" fmla="*/ 68 w 855"/>
                <a:gd name="T77" fmla="*/ 19 h 61"/>
                <a:gd name="T78" fmla="*/ 53 w 855"/>
                <a:gd name="T79" fmla="*/ 16 h 61"/>
                <a:gd name="T80" fmla="*/ 42 w 855"/>
                <a:gd name="T81" fmla="*/ 12 h 61"/>
                <a:gd name="T82" fmla="*/ 35 w 855"/>
                <a:gd name="T83" fmla="*/ 11 h 61"/>
                <a:gd name="T84" fmla="*/ 28 w 855"/>
                <a:gd name="T85" fmla="*/ 9 h 61"/>
                <a:gd name="T86" fmla="*/ 22 w 855"/>
                <a:gd name="T87" fmla="*/ 7 h 61"/>
                <a:gd name="T88" fmla="*/ 13 w 855"/>
                <a:gd name="T89" fmla="*/ 5 h 61"/>
                <a:gd name="T90" fmla="*/ 6 w 855"/>
                <a:gd name="T91" fmla="*/ 3 h 61"/>
                <a:gd name="T92" fmla="*/ 0 w 855"/>
                <a:gd name="T93" fmla="*/ 2 h 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55"/>
                <a:gd name="T142" fmla="*/ 0 h 61"/>
                <a:gd name="T143" fmla="*/ 855 w 855"/>
                <a:gd name="T144" fmla="*/ 61 h 6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55" h="61">
                  <a:moveTo>
                    <a:pt x="855" y="10"/>
                  </a:moveTo>
                  <a:lnTo>
                    <a:pt x="848" y="13"/>
                  </a:lnTo>
                  <a:lnTo>
                    <a:pt x="841" y="18"/>
                  </a:lnTo>
                  <a:lnTo>
                    <a:pt x="834" y="21"/>
                  </a:lnTo>
                  <a:lnTo>
                    <a:pt x="826" y="25"/>
                  </a:lnTo>
                  <a:lnTo>
                    <a:pt x="819" y="28"/>
                  </a:lnTo>
                  <a:lnTo>
                    <a:pt x="811" y="32"/>
                  </a:lnTo>
                  <a:lnTo>
                    <a:pt x="804" y="34"/>
                  </a:lnTo>
                  <a:lnTo>
                    <a:pt x="796" y="38"/>
                  </a:lnTo>
                  <a:lnTo>
                    <a:pt x="789" y="40"/>
                  </a:lnTo>
                  <a:lnTo>
                    <a:pt x="781" y="43"/>
                  </a:lnTo>
                  <a:lnTo>
                    <a:pt x="773" y="46"/>
                  </a:lnTo>
                  <a:lnTo>
                    <a:pt x="765" y="48"/>
                  </a:lnTo>
                  <a:lnTo>
                    <a:pt x="757" y="49"/>
                  </a:lnTo>
                  <a:lnTo>
                    <a:pt x="750" y="51"/>
                  </a:lnTo>
                  <a:lnTo>
                    <a:pt x="742" y="54"/>
                  </a:lnTo>
                  <a:lnTo>
                    <a:pt x="734" y="55"/>
                  </a:lnTo>
                  <a:lnTo>
                    <a:pt x="725" y="56"/>
                  </a:lnTo>
                  <a:lnTo>
                    <a:pt x="717" y="57"/>
                  </a:lnTo>
                  <a:lnTo>
                    <a:pt x="709" y="58"/>
                  </a:lnTo>
                  <a:lnTo>
                    <a:pt x="701" y="60"/>
                  </a:lnTo>
                  <a:lnTo>
                    <a:pt x="693" y="60"/>
                  </a:lnTo>
                  <a:lnTo>
                    <a:pt x="685" y="61"/>
                  </a:lnTo>
                  <a:lnTo>
                    <a:pt x="677" y="61"/>
                  </a:lnTo>
                  <a:lnTo>
                    <a:pt x="669" y="61"/>
                  </a:lnTo>
                  <a:lnTo>
                    <a:pt x="661" y="60"/>
                  </a:lnTo>
                  <a:lnTo>
                    <a:pt x="651" y="60"/>
                  </a:lnTo>
                  <a:lnTo>
                    <a:pt x="643" y="58"/>
                  </a:lnTo>
                  <a:lnTo>
                    <a:pt x="635" y="58"/>
                  </a:lnTo>
                  <a:lnTo>
                    <a:pt x="627" y="57"/>
                  </a:lnTo>
                  <a:lnTo>
                    <a:pt x="619" y="56"/>
                  </a:lnTo>
                  <a:lnTo>
                    <a:pt x="611" y="54"/>
                  </a:lnTo>
                  <a:lnTo>
                    <a:pt x="603" y="53"/>
                  </a:lnTo>
                  <a:lnTo>
                    <a:pt x="595" y="51"/>
                  </a:lnTo>
                  <a:lnTo>
                    <a:pt x="587" y="50"/>
                  </a:lnTo>
                  <a:lnTo>
                    <a:pt x="578" y="48"/>
                  </a:lnTo>
                  <a:lnTo>
                    <a:pt x="570" y="47"/>
                  </a:lnTo>
                  <a:lnTo>
                    <a:pt x="562" y="45"/>
                  </a:lnTo>
                  <a:lnTo>
                    <a:pt x="554" y="43"/>
                  </a:lnTo>
                  <a:lnTo>
                    <a:pt x="546" y="41"/>
                  </a:lnTo>
                  <a:lnTo>
                    <a:pt x="538" y="40"/>
                  </a:lnTo>
                  <a:lnTo>
                    <a:pt x="531" y="39"/>
                  </a:lnTo>
                  <a:lnTo>
                    <a:pt x="524" y="36"/>
                  </a:lnTo>
                  <a:lnTo>
                    <a:pt x="518" y="34"/>
                  </a:lnTo>
                  <a:lnTo>
                    <a:pt x="511" y="33"/>
                  </a:lnTo>
                  <a:lnTo>
                    <a:pt x="504" y="31"/>
                  </a:lnTo>
                  <a:lnTo>
                    <a:pt x="499" y="27"/>
                  </a:lnTo>
                  <a:lnTo>
                    <a:pt x="492" y="25"/>
                  </a:lnTo>
                  <a:lnTo>
                    <a:pt x="486" y="23"/>
                  </a:lnTo>
                  <a:lnTo>
                    <a:pt x="479" y="20"/>
                  </a:lnTo>
                  <a:lnTo>
                    <a:pt x="473" y="18"/>
                  </a:lnTo>
                  <a:lnTo>
                    <a:pt x="466" y="14"/>
                  </a:lnTo>
                  <a:lnTo>
                    <a:pt x="460" y="12"/>
                  </a:lnTo>
                  <a:lnTo>
                    <a:pt x="453" y="10"/>
                  </a:lnTo>
                  <a:lnTo>
                    <a:pt x="446" y="7"/>
                  </a:lnTo>
                  <a:lnTo>
                    <a:pt x="441" y="6"/>
                  </a:lnTo>
                  <a:lnTo>
                    <a:pt x="434" y="4"/>
                  </a:lnTo>
                  <a:lnTo>
                    <a:pt x="427" y="3"/>
                  </a:lnTo>
                  <a:lnTo>
                    <a:pt x="421" y="2"/>
                  </a:lnTo>
                  <a:lnTo>
                    <a:pt x="414" y="0"/>
                  </a:lnTo>
                  <a:lnTo>
                    <a:pt x="407" y="0"/>
                  </a:lnTo>
                  <a:lnTo>
                    <a:pt x="400" y="0"/>
                  </a:lnTo>
                  <a:lnTo>
                    <a:pt x="392" y="0"/>
                  </a:lnTo>
                  <a:lnTo>
                    <a:pt x="385" y="2"/>
                  </a:lnTo>
                  <a:lnTo>
                    <a:pt x="378" y="3"/>
                  </a:lnTo>
                  <a:lnTo>
                    <a:pt x="371" y="4"/>
                  </a:lnTo>
                  <a:lnTo>
                    <a:pt x="363" y="6"/>
                  </a:lnTo>
                  <a:lnTo>
                    <a:pt x="356" y="7"/>
                  </a:lnTo>
                  <a:lnTo>
                    <a:pt x="349" y="10"/>
                  </a:lnTo>
                  <a:lnTo>
                    <a:pt x="342" y="12"/>
                  </a:lnTo>
                  <a:lnTo>
                    <a:pt x="335" y="13"/>
                  </a:lnTo>
                  <a:lnTo>
                    <a:pt x="328" y="16"/>
                  </a:lnTo>
                  <a:lnTo>
                    <a:pt x="320" y="18"/>
                  </a:lnTo>
                  <a:lnTo>
                    <a:pt x="313" y="20"/>
                  </a:lnTo>
                  <a:lnTo>
                    <a:pt x="306" y="23"/>
                  </a:lnTo>
                  <a:lnTo>
                    <a:pt x="299" y="25"/>
                  </a:lnTo>
                  <a:lnTo>
                    <a:pt x="292" y="27"/>
                  </a:lnTo>
                  <a:lnTo>
                    <a:pt x="286" y="28"/>
                  </a:lnTo>
                  <a:lnTo>
                    <a:pt x="277" y="31"/>
                  </a:lnTo>
                  <a:lnTo>
                    <a:pt x="270" y="32"/>
                  </a:lnTo>
                  <a:lnTo>
                    <a:pt x="264" y="33"/>
                  </a:lnTo>
                  <a:lnTo>
                    <a:pt x="258" y="34"/>
                  </a:lnTo>
                  <a:lnTo>
                    <a:pt x="252" y="35"/>
                  </a:lnTo>
                  <a:lnTo>
                    <a:pt x="246" y="35"/>
                  </a:lnTo>
                  <a:lnTo>
                    <a:pt x="242" y="36"/>
                  </a:lnTo>
                  <a:lnTo>
                    <a:pt x="236" y="38"/>
                  </a:lnTo>
                  <a:lnTo>
                    <a:pt x="230" y="38"/>
                  </a:lnTo>
                  <a:lnTo>
                    <a:pt x="224" y="39"/>
                  </a:lnTo>
                  <a:lnTo>
                    <a:pt x="218" y="39"/>
                  </a:lnTo>
                  <a:lnTo>
                    <a:pt x="214" y="40"/>
                  </a:lnTo>
                  <a:lnTo>
                    <a:pt x="208" y="40"/>
                  </a:lnTo>
                  <a:lnTo>
                    <a:pt x="202" y="40"/>
                  </a:lnTo>
                  <a:lnTo>
                    <a:pt x="196" y="41"/>
                  </a:lnTo>
                  <a:lnTo>
                    <a:pt x="191" y="41"/>
                  </a:lnTo>
                  <a:lnTo>
                    <a:pt x="186" y="41"/>
                  </a:lnTo>
                  <a:lnTo>
                    <a:pt x="180" y="41"/>
                  </a:lnTo>
                  <a:lnTo>
                    <a:pt x="174" y="41"/>
                  </a:lnTo>
                  <a:lnTo>
                    <a:pt x="169" y="41"/>
                  </a:lnTo>
                  <a:lnTo>
                    <a:pt x="163" y="41"/>
                  </a:lnTo>
                  <a:lnTo>
                    <a:pt x="158" y="40"/>
                  </a:lnTo>
                  <a:lnTo>
                    <a:pt x="152" y="40"/>
                  </a:lnTo>
                  <a:lnTo>
                    <a:pt x="147" y="39"/>
                  </a:lnTo>
                  <a:lnTo>
                    <a:pt x="142" y="39"/>
                  </a:lnTo>
                  <a:lnTo>
                    <a:pt x="136" y="38"/>
                  </a:lnTo>
                  <a:lnTo>
                    <a:pt x="130" y="36"/>
                  </a:lnTo>
                  <a:lnTo>
                    <a:pt x="126" y="35"/>
                  </a:lnTo>
                  <a:lnTo>
                    <a:pt x="120" y="34"/>
                  </a:lnTo>
                  <a:lnTo>
                    <a:pt x="115" y="33"/>
                  </a:lnTo>
                  <a:lnTo>
                    <a:pt x="110" y="32"/>
                  </a:lnTo>
                  <a:lnTo>
                    <a:pt x="105" y="31"/>
                  </a:lnTo>
                  <a:lnTo>
                    <a:pt x="99" y="28"/>
                  </a:lnTo>
                  <a:lnTo>
                    <a:pt x="94" y="27"/>
                  </a:lnTo>
                  <a:lnTo>
                    <a:pt x="89" y="26"/>
                  </a:lnTo>
                  <a:lnTo>
                    <a:pt x="84" y="24"/>
                  </a:lnTo>
                  <a:lnTo>
                    <a:pt x="78" y="23"/>
                  </a:lnTo>
                  <a:lnTo>
                    <a:pt x="74" y="21"/>
                  </a:lnTo>
                  <a:lnTo>
                    <a:pt x="68" y="19"/>
                  </a:lnTo>
                  <a:lnTo>
                    <a:pt x="63" y="18"/>
                  </a:lnTo>
                  <a:lnTo>
                    <a:pt x="57" y="17"/>
                  </a:lnTo>
                  <a:lnTo>
                    <a:pt x="53" y="16"/>
                  </a:lnTo>
                  <a:lnTo>
                    <a:pt x="47" y="13"/>
                  </a:lnTo>
                  <a:lnTo>
                    <a:pt x="45" y="13"/>
                  </a:lnTo>
                  <a:lnTo>
                    <a:pt x="42" y="12"/>
                  </a:lnTo>
                  <a:lnTo>
                    <a:pt x="40" y="12"/>
                  </a:lnTo>
                  <a:lnTo>
                    <a:pt x="38" y="11"/>
                  </a:lnTo>
                  <a:lnTo>
                    <a:pt x="35" y="11"/>
                  </a:lnTo>
                  <a:lnTo>
                    <a:pt x="33" y="10"/>
                  </a:lnTo>
                  <a:lnTo>
                    <a:pt x="31" y="10"/>
                  </a:lnTo>
                  <a:lnTo>
                    <a:pt x="28" y="9"/>
                  </a:lnTo>
                  <a:lnTo>
                    <a:pt x="26" y="9"/>
                  </a:lnTo>
                  <a:lnTo>
                    <a:pt x="24" y="7"/>
                  </a:lnTo>
                  <a:lnTo>
                    <a:pt x="22" y="7"/>
                  </a:lnTo>
                  <a:lnTo>
                    <a:pt x="18" y="6"/>
                  </a:lnTo>
                  <a:lnTo>
                    <a:pt x="16" y="6"/>
                  </a:lnTo>
                  <a:lnTo>
                    <a:pt x="13" y="5"/>
                  </a:lnTo>
                  <a:lnTo>
                    <a:pt x="11" y="5"/>
                  </a:lnTo>
                  <a:lnTo>
                    <a:pt x="9" y="4"/>
                  </a:lnTo>
                  <a:lnTo>
                    <a:pt x="6" y="3"/>
                  </a:lnTo>
                  <a:lnTo>
                    <a:pt x="4" y="3"/>
                  </a:lnTo>
                  <a:lnTo>
                    <a:pt x="2" y="2"/>
                  </a:lnTo>
                  <a:lnTo>
                    <a:pt x="0" y="2"/>
                  </a:lnTo>
                </a:path>
              </a:pathLst>
            </a:custGeom>
            <a:no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74" name="Freeform 34"/>
            <p:cNvSpPr>
              <a:spLocks/>
            </p:cNvSpPr>
            <p:nvPr/>
          </p:nvSpPr>
          <p:spPr bwMode="auto">
            <a:xfrm>
              <a:off x="3688" y="2882"/>
              <a:ext cx="409" cy="46"/>
            </a:xfrm>
            <a:custGeom>
              <a:avLst/>
              <a:gdLst>
                <a:gd name="T0" fmla="*/ 10 w 767"/>
                <a:gd name="T1" fmla="*/ 29 h 99"/>
                <a:gd name="T2" fmla="*/ 32 w 767"/>
                <a:gd name="T3" fmla="*/ 23 h 99"/>
                <a:gd name="T4" fmla="*/ 53 w 767"/>
                <a:gd name="T5" fmla="*/ 17 h 99"/>
                <a:gd name="T6" fmla="*/ 75 w 767"/>
                <a:gd name="T7" fmla="*/ 11 h 99"/>
                <a:gd name="T8" fmla="*/ 97 w 767"/>
                <a:gd name="T9" fmla="*/ 8 h 99"/>
                <a:gd name="T10" fmla="*/ 119 w 767"/>
                <a:gd name="T11" fmla="*/ 4 h 99"/>
                <a:gd name="T12" fmla="*/ 141 w 767"/>
                <a:gd name="T13" fmla="*/ 2 h 99"/>
                <a:gd name="T14" fmla="*/ 163 w 767"/>
                <a:gd name="T15" fmla="*/ 0 h 99"/>
                <a:gd name="T16" fmla="*/ 185 w 767"/>
                <a:gd name="T17" fmla="*/ 0 h 99"/>
                <a:gd name="T18" fmla="*/ 207 w 767"/>
                <a:gd name="T19" fmla="*/ 0 h 99"/>
                <a:gd name="T20" fmla="*/ 229 w 767"/>
                <a:gd name="T21" fmla="*/ 1 h 99"/>
                <a:gd name="T22" fmla="*/ 250 w 767"/>
                <a:gd name="T23" fmla="*/ 3 h 99"/>
                <a:gd name="T24" fmla="*/ 269 w 767"/>
                <a:gd name="T25" fmla="*/ 8 h 99"/>
                <a:gd name="T26" fmla="*/ 290 w 767"/>
                <a:gd name="T27" fmla="*/ 13 h 99"/>
                <a:gd name="T28" fmla="*/ 310 w 767"/>
                <a:gd name="T29" fmla="*/ 18 h 99"/>
                <a:gd name="T30" fmla="*/ 330 w 767"/>
                <a:gd name="T31" fmla="*/ 25 h 99"/>
                <a:gd name="T32" fmla="*/ 350 w 767"/>
                <a:gd name="T33" fmla="*/ 32 h 99"/>
                <a:gd name="T34" fmla="*/ 370 w 767"/>
                <a:gd name="T35" fmla="*/ 38 h 99"/>
                <a:gd name="T36" fmla="*/ 390 w 767"/>
                <a:gd name="T37" fmla="*/ 45 h 99"/>
                <a:gd name="T38" fmla="*/ 411 w 767"/>
                <a:gd name="T39" fmla="*/ 50 h 99"/>
                <a:gd name="T40" fmla="*/ 433 w 767"/>
                <a:gd name="T41" fmla="*/ 55 h 99"/>
                <a:gd name="T42" fmla="*/ 458 w 767"/>
                <a:gd name="T43" fmla="*/ 60 h 99"/>
                <a:gd name="T44" fmla="*/ 482 w 767"/>
                <a:gd name="T45" fmla="*/ 66 h 99"/>
                <a:gd name="T46" fmla="*/ 507 w 767"/>
                <a:gd name="T47" fmla="*/ 70 h 99"/>
                <a:gd name="T48" fmla="*/ 532 w 767"/>
                <a:gd name="T49" fmla="*/ 76 h 99"/>
                <a:gd name="T50" fmla="*/ 557 w 767"/>
                <a:gd name="T51" fmla="*/ 81 h 99"/>
                <a:gd name="T52" fmla="*/ 582 w 767"/>
                <a:gd name="T53" fmla="*/ 86 h 99"/>
                <a:gd name="T54" fmla="*/ 606 w 767"/>
                <a:gd name="T55" fmla="*/ 89 h 99"/>
                <a:gd name="T56" fmla="*/ 632 w 767"/>
                <a:gd name="T57" fmla="*/ 94 h 99"/>
                <a:gd name="T58" fmla="*/ 656 w 767"/>
                <a:gd name="T59" fmla="*/ 97 h 99"/>
                <a:gd name="T60" fmla="*/ 674 w 767"/>
                <a:gd name="T61" fmla="*/ 98 h 99"/>
                <a:gd name="T62" fmla="*/ 684 w 767"/>
                <a:gd name="T63" fmla="*/ 99 h 99"/>
                <a:gd name="T64" fmla="*/ 693 w 767"/>
                <a:gd name="T65" fmla="*/ 99 h 99"/>
                <a:gd name="T66" fmla="*/ 704 w 767"/>
                <a:gd name="T67" fmla="*/ 99 h 99"/>
                <a:gd name="T68" fmla="*/ 713 w 767"/>
                <a:gd name="T69" fmla="*/ 99 h 99"/>
                <a:gd name="T70" fmla="*/ 723 w 767"/>
                <a:gd name="T71" fmla="*/ 98 h 99"/>
                <a:gd name="T72" fmla="*/ 733 w 767"/>
                <a:gd name="T73" fmla="*/ 97 h 99"/>
                <a:gd name="T74" fmla="*/ 743 w 767"/>
                <a:gd name="T75" fmla="*/ 96 h 99"/>
                <a:gd name="T76" fmla="*/ 752 w 767"/>
                <a:gd name="T77" fmla="*/ 95 h 99"/>
                <a:gd name="T78" fmla="*/ 763 w 767"/>
                <a:gd name="T79" fmla="*/ 92 h 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67"/>
                <a:gd name="T121" fmla="*/ 0 h 99"/>
                <a:gd name="T122" fmla="*/ 767 w 767"/>
                <a:gd name="T123" fmla="*/ 99 h 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67" h="99">
                  <a:moveTo>
                    <a:pt x="0" y="32"/>
                  </a:moveTo>
                  <a:lnTo>
                    <a:pt x="10" y="29"/>
                  </a:lnTo>
                  <a:lnTo>
                    <a:pt x="22" y="25"/>
                  </a:lnTo>
                  <a:lnTo>
                    <a:pt x="32" y="23"/>
                  </a:lnTo>
                  <a:lnTo>
                    <a:pt x="43" y="19"/>
                  </a:lnTo>
                  <a:lnTo>
                    <a:pt x="53" y="17"/>
                  </a:lnTo>
                  <a:lnTo>
                    <a:pt x="63" y="14"/>
                  </a:lnTo>
                  <a:lnTo>
                    <a:pt x="75" y="11"/>
                  </a:lnTo>
                  <a:lnTo>
                    <a:pt x="85" y="9"/>
                  </a:lnTo>
                  <a:lnTo>
                    <a:pt x="97" y="8"/>
                  </a:lnTo>
                  <a:lnTo>
                    <a:pt x="107" y="6"/>
                  </a:lnTo>
                  <a:lnTo>
                    <a:pt x="119" y="4"/>
                  </a:lnTo>
                  <a:lnTo>
                    <a:pt x="129" y="3"/>
                  </a:lnTo>
                  <a:lnTo>
                    <a:pt x="141" y="2"/>
                  </a:lnTo>
                  <a:lnTo>
                    <a:pt x="151" y="1"/>
                  </a:lnTo>
                  <a:lnTo>
                    <a:pt x="163" y="0"/>
                  </a:lnTo>
                  <a:lnTo>
                    <a:pt x="175" y="0"/>
                  </a:lnTo>
                  <a:lnTo>
                    <a:pt x="185" y="0"/>
                  </a:lnTo>
                  <a:lnTo>
                    <a:pt x="197" y="0"/>
                  </a:lnTo>
                  <a:lnTo>
                    <a:pt x="207" y="0"/>
                  </a:lnTo>
                  <a:lnTo>
                    <a:pt x="219" y="0"/>
                  </a:lnTo>
                  <a:lnTo>
                    <a:pt x="229" y="1"/>
                  </a:lnTo>
                  <a:lnTo>
                    <a:pt x="239" y="2"/>
                  </a:lnTo>
                  <a:lnTo>
                    <a:pt x="250" y="3"/>
                  </a:lnTo>
                  <a:lnTo>
                    <a:pt x="259" y="6"/>
                  </a:lnTo>
                  <a:lnTo>
                    <a:pt x="269" y="8"/>
                  </a:lnTo>
                  <a:lnTo>
                    <a:pt x="280" y="10"/>
                  </a:lnTo>
                  <a:lnTo>
                    <a:pt x="290" y="13"/>
                  </a:lnTo>
                  <a:lnTo>
                    <a:pt x="300" y="16"/>
                  </a:lnTo>
                  <a:lnTo>
                    <a:pt x="310" y="18"/>
                  </a:lnTo>
                  <a:lnTo>
                    <a:pt x="320" y="22"/>
                  </a:lnTo>
                  <a:lnTo>
                    <a:pt x="330" y="25"/>
                  </a:lnTo>
                  <a:lnTo>
                    <a:pt x="340" y="29"/>
                  </a:lnTo>
                  <a:lnTo>
                    <a:pt x="350" y="32"/>
                  </a:lnTo>
                  <a:lnTo>
                    <a:pt x="360" y="35"/>
                  </a:lnTo>
                  <a:lnTo>
                    <a:pt x="370" y="38"/>
                  </a:lnTo>
                  <a:lnTo>
                    <a:pt x="381" y="41"/>
                  </a:lnTo>
                  <a:lnTo>
                    <a:pt x="390" y="45"/>
                  </a:lnTo>
                  <a:lnTo>
                    <a:pt x="400" y="47"/>
                  </a:lnTo>
                  <a:lnTo>
                    <a:pt x="411" y="50"/>
                  </a:lnTo>
                  <a:lnTo>
                    <a:pt x="421" y="52"/>
                  </a:lnTo>
                  <a:lnTo>
                    <a:pt x="433" y="55"/>
                  </a:lnTo>
                  <a:lnTo>
                    <a:pt x="445" y="58"/>
                  </a:lnTo>
                  <a:lnTo>
                    <a:pt x="458" y="60"/>
                  </a:lnTo>
                  <a:lnTo>
                    <a:pt x="470" y="63"/>
                  </a:lnTo>
                  <a:lnTo>
                    <a:pt x="482" y="66"/>
                  </a:lnTo>
                  <a:lnTo>
                    <a:pt x="495" y="68"/>
                  </a:lnTo>
                  <a:lnTo>
                    <a:pt x="507" y="70"/>
                  </a:lnTo>
                  <a:lnTo>
                    <a:pt x="520" y="74"/>
                  </a:lnTo>
                  <a:lnTo>
                    <a:pt x="532" y="76"/>
                  </a:lnTo>
                  <a:lnTo>
                    <a:pt x="545" y="79"/>
                  </a:lnTo>
                  <a:lnTo>
                    <a:pt x="557" y="81"/>
                  </a:lnTo>
                  <a:lnTo>
                    <a:pt x="569" y="83"/>
                  </a:lnTo>
                  <a:lnTo>
                    <a:pt x="582" y="86"/>
                  </a:lnTo>
                  <a:lnTo>
                    <a:pt x="595" y="88"/>
                  </a:lnTo>
                  <a:lnTo>
                    <a:pt x="606" y="89"/>
                  </a:lnTo>
                  <a:lnTo>
                    <a:pt x="619" y="91"/>
                  </a:lnTo>
                  <a:lnTo>
                    <a:pt x="632" y="94"/>
                  </a:lnTo>
                  <a:lnTo>
                    <a:pt x="645" y="95"/>
                  </a:lnTo>
                  <a:lnTo>
                    <a:pt x="656" y="97"/>
                  </a:lnTo>
                  <a:lnTo>
                    <a:pt x="669" y="98"/>
                  </a:lnTo>
                  <a:lnTo>
                    <a:pt x="674" y="98"/>
                  </a:lnTo>
                  <a:lnTo>
                    <a:pt x="679" y="99"/>
                  </a:lnTo>
                  <a:lnTo>
                    <a:pt x="684" y="99"/>
                  </a:lnTo>
                  <a:lnTo>
                    <a:pt x="689" y="99"/>
                  </a:lnTo>
                  <a:lnTo>
                    <a:pt x="693" y="99"/>
                  </a:lnTo>
                  <a:lnTo>
                    <a:pt x="699" y="99"/>
                  </a:lnTo>
                  <a:lnTo>
                    <a:pt x="704" y="99"/>
                  </a:lnTo>
                  <a:lnTo>
                    <a:pt x="708" y="99"/>
                  </a:lnTo>
                  <a:lnTo>
                    <a:pt x="713" y="99"/>
                  </a:lnTo>
                  <a:lnTo>
                    <a:pt x="719" y="99"/>
                  </a:lnTo>
                  <a:lnTo>
                    <a:pt x="723" y="98"/>
                  </a:lnTo>
                  <a:lnTo>
                    <a:pt x="728" y="98"/>
                  </a:lnTo>
                  <a:lnTo>
                    <a:pt x="733" y="97"/>
                  </a:lnTo>
                  <a:lnTo>
                    <a:pt x="738" y="97"/>
                  </a:lnTo>
                  <a:lnTo>
                    <a:pt x="743" y="96"/>
                  </a:lnTo>
                  <a:lnTo>
                    <a:pt x="748" y="96"/>
                  </a:lnTo>
                  <a:lnTo>
                    <a:pt x="752" y="95"/>
                  </a:lnTo>
                  <a:lnTo>
                    <a:pt x="757" y="94"/>
                  </a:lnTo>
                  <a:lnTo>
                    <a:pt x="763" y="92"/>
                  </a:lnTo>
                  <a:lnTo>
                    <a:pt x="767" y="91"/>
                  </a:lnTo>
                </a:path>
              </a:pathLst>
            </a:custGeom>
            <a:no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75" name="Freeform 35"/>
            <p:cNvSpPr>
              <a:spLocks/>
            </p:cNvSpPr>
            <p:nvPr/>
          </p:nvSpPr>
          <p:spPr bwMode="auto">
            <a:xfrm>
              <a:off x="3929" y="1737"/>
              <a:ext cx="148" cy="649"/>
            </a:xfrm>
            <a:custGeom>
              <a:avLst/>
              <a:gdLst>
                <a:gd name="T0" fmla="*/ 11 w 274"/>
                <a:gd name="T1" fmla="*/ 12 h 1439"/>
                <a:gd name="T2" fmla="*/ 35 w 274"/>
                <a:gd name="T3" fmla="*/ 36 h 1439"/>
                <a:gd name="T4" fmla="*/ 59 w 274"/>
                <a:gd name="T5" fmla="*/ 61 h 1439"/>
                <a:gd name="T6" fmla="*/ 79 w 274"/>
                <a:gd name="T7" fmla="*/ 87 h 1439"/>
                <a:gd name="T8" fmla="*/ 100 w 274"/>
                <a:gd name="T9" fmla="*/ 114 h 1439"/>
                <a:gd name="T10" fmla="*/ 120 w 274"/>
                <a:gd name="T11" fmla="*/ 141 h 1439"/>
                <a:gd name="T12" fmla="*/ 140 w 274"/>
                <a:gd name="T13" fmla="*/ 170 h 1439"/>
                <a:gd name="T14" fmla="*/ 157 w 274"/>
                <a:gd name="T15" fmla="*/ 199 h 1439"/>
                <a:gd name="T16" fmla="*/ 173 w 274"/>
                <a:gd name="T17" fmla="*/ 229 h 1439"/>
                <a:gd name="T18" fmla="*/ 188 w 274"/>
                <a:gd name="T19" fmla="*/ 260 h 1439"/>
                <a:gd name="T20" fmla="*/ 202 w 274"/>
                <a:gd name="T21" fmla="*/ 290 h 1439"/>
                <a:gd name="T22" fmla="*/ 215 w 274"/>
                <a:gd name="T23" fmla="*/ 321 h 1439"/>
                <a:gd name="T24" fmla="*/ 228 w 274"/>
                <a:gd name="T25" fmla="*/ 353 h 1439"/>
                <a:gd name="T26" fmla="*/ 238 w 274"/>
                <a:gd name="T27" fmla="*/ 385 h 1439"/>
                <a:gd name="T28" fmla="*/ 247 w 274"/>
                <a:gd name="T29" fmla="*/ 418 h 1439"/>
                <a:gd name="T30" fmla="*/ 255 w 274"/>
                <a:gd name="T31" fmla="*/ 451 h 1439"/>
                <a:gd name="T32" fmla="*/ 262 w 274"/>
                <a:gd name="T33" fmla="*/ 484 h 1439"/>
                <a:gd name="T34" fmla="*/ 267 w 274"/>
                <a:gd name="T35" fmla="*/ 518 h 1439"/>
                <a:gd name="T36" fmla="*/ 272 w 274"/>
                <a:gd name="T37" fmla="*/ 551 h 1439"/>
                <a:gd name="T38" fmla="*/ 274 w 274"/>
                <a:gd name="T39" fmla="*/ 585 h 1439"/>
                <a:gd name="T40" fmla="*/ 274 w 274"/>
                <a:gd name="T41" fmla="*/ 624 h 1439"/>
                <a:gd name="T42" fmla="*/ 273 w 274"/>
                <a:gd name="T43" fmla="*/ 671 h 1439"/>
                <a:gd name="T44" fmla="*/ 270 w 274"/>
                <a:gd name="T45" fmla="*/ 717 h 1439"/>
                <a:gd name="T46" fmla="*/ 266 w 274"/>
                <a:gd name="T47" fmla="*/ 764 h 1439"/>
                <a:gd name="T48" fmla="*/ 260 w 274"/>
                <a:gd name="T49" fmla="*/ 810 h 1439"/>
                <a:gd name="T50" fmla="*/ 253 w 274"/>
                <a:gd name="T51" fmla="*/ 855 h 1439"/>
                <a:gd name="T52" fmla="*/ 245 w 274"/>
                <a:gd name="T53" fmla="*/ 901 h 1439"/>
                <a:gd name="T54" fmla="*/ 236 w 274"/>
                <a:gd name="T55" fmla="*/ 947 h 1439"/>
                <a:gd name="T56" fmla="*/ 225 w 274"/>
                <a:gd name="T57" fmla="*/ 992 h 1439"/>
                <a:gd name="T58" fmla="*/ 215 w 274"/>
                <a:gd name="T59" fmla="*/ 1037 h 1439"/>
                <a:gd name="T60" fmla="*/ 203 w 274"/>
                <a:gd name="T61" fmla="*/ 1080 h 1439"/>
                <a:gd name="T62" fmla="*/ 192 w 274"/>
                <a:gd name="T63" fmla="*/ 1119 h 1439"/>
                <a:gd name="T64" fmla="*/ 179 w 274"/>
                <a:gd name="T65" fmla="*/ 1157 h 1439"/>
                <a:gd name="T66" fmla="*/ 165 w 274"/>
                <a:gd name="T67" fmla="*/ 1197 h 1439"/>
                <a:gd name="T68" fmla="*/ 150 w 274"/>
                <a:gd name="T69" fmla="*/ 1235 h 1439"/>
                <a:gd name="T70" fmla="*/ 135 w 274"/>
                <a:gd name="T71" fmla="*/ 1273 h 1439"/>
                <a:gd name="T72" fmla="*/ 118 w 274"/>
                <a:gd name="T73" fmla="*/ 1312 h 1439"/>
                <a:gd name="T74" fmla="*/ 100 w 274"/>
                <a:gd name="T75" fmla="*/ 1349 h 1439"/>
                <a:gd name="T76" fmla="*/ 82 w 274"/>
                <a:gd name="T77" fmla="*/ 1385 h 1439"/>
                <a:gd name="T78" fmla="*/ 62 w 274"/>
                <a:gd name="T79" fmla="*/ 1420 h 143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74"/>
                <a:gd name="T121" fmla="*/ 0 h 1439"/>
                <a:gd name="T122" fmla="*/ 274 w 274"/>
                <a:gd name="T123" fmla="*/ 1439 h 143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74" h="1439">
                  <a:moveTo>
                    <a:pt x="0" y="0"/>
                  </a:moveTo>
                  <a:lnTo>
                    <a:pt x="11" y="12"/>
                  </a:lnTo>
                  <a:lnTo>
                    <a:pt x="24" y="23"/>
                  </a:lnTo>
                  <a:lnTo>
                    <a:pt x="35" y="36"/>
                  </a:lnTo>
                  <a:lnTo>
                    <a:pt x="47" y="49"/>
                  </a:lnTo>
                  <a:lnTo>
                    <a:pt x="59" y="61"/>
                  </a:lnTo>
                  <a:lnTo>
                    <a:pt x="69" y="74"/>
                  </a:lnTo>
                  <a:lnTo>
                    <a:pt x="79" y="87"/>
                  </a:lnTo>
                  <a:lnTo>
                    <a:pt x="90" y="101"/>
                  </a:lnTo>
                  <a:lnTo>
                    <a:pt x="100" y="114"/>
                  </a:lnTo>
                  <a:lnTo>
                    <a:pt x="111" y="127"/>
                  </a:lnTo>
                  <a:lnTo>
                    <a:pt x="120" y="141"/>
                  </a:lnTo>
                  <a:lnTo>
                    <a:pt x="130" y="156"/>
                  </a:lnTo>
                  <a:lnTo>
                    <a:pt x="140" y="170"/>
                  </a:lnTo>
                  <a:lnTo>
                    <a:pt x="148" y="184"/>
                  </a:lnTo>
                  <a:lnTo>
                    <a:pt x="157" y="199"/>
                  </a:lnTo>
                  <a:lnTo>
                    <a:pt x="165" y="214"/>
                  </a:lnTo>
                  <a:lnTo>
                    <a:pt x="173" y="229"/>
                  </a:lnTo>
                  <a:lnTo>
                    <a:pt x="181" y="244"/>
                  </a:lnTo>
                  <a:lnTo>
                    <a:pt x="188" y="260"/>
                  </a:lnTo>
                  <a:lnTo>
                    <a:pt x="195" y="275"/>
                  </a:lnTo>
                  <a:lnTo>
                    <a:pt x="202" y="290"/>
                  </a:lnTo>
                  <a:lnTo>
                    <a:pt x="209" y="306"/>
                  </a:lnTo>
                  <a:lnTo>
                    <a:pt x="215" y="321"/>
                  </a:lnTo>
                  <a:lnTo>
                    <a:pt x="222" y="337"/>
                  </a:lnTo>
                  <a:lnTo>
                    <a:pt x="228" y="353"/>
                  </a:lnTo>
                  <a:lnTo>
                    <a:pt x="232" y="368"/>
                  </a:lnTo>
                  <a:lnTo>
                    <a:pt x="238" y="385"/>
                  </a:lnTo>
                  <a:lnTo>
                    <a:pt x="243" y="401"/>
                  </a:lnTo>
                  <a:lnTo>
                    <a:pt x="247" y="418"/>
                  </a:lnTo>
                  <a:lnTo>
                    <a:pt x="252" y="434"/>
                  </a:lnTo>
                  <a:lnTo>
                    <a:pt x="255" y="451"/>
                  </a:lnTo>
                  <a:lnTo>
                    <a:pt x="259" y="467"/>
                  </a:lnTo>
                  <a:lnTo>
                    <a:pt x="262" y="484"/>
                  </a:lnTo>
                  <a:lnTo>
                    <a:pt x="265" y="501"/>
                  </a:lnTo>
                  <a:lnTo>
                    <a:pt x="267" y="518"/>
                  </a:lnTo>
                  <a:lnTo>
                    <a:pt x="269" y="534"/>
                  </a:lnTo>
                  <a:lnTo>
                    <a:pt x="272" y="551"/>
                  </a:lnTo>
                  <a:lnTo>
                    <a:pt x="273" y="568"/>
                  </a:lnTo>
                  <a:lnTo>
                    <a:pt x="274" y="585"/>
                  </a:lnTo>
                  <a:lnTo>
                    <a:pt x="274" y="601"/>
                  </a:lnTo>
                  <a:lnTo>
                    <a:pt x="274" y="624"/>
                  </a:lnTo>
                  <a:lnTo>
                    <a:pt x="274" y="648"/>
                  </a:lnTo>
                  <a:lnTo>
                    <a:pt x="273" y="671"/>
                  </a:lnTo>
                  <a:lnTo>
                    <a:pt x="272" y="694"/>
                  </a:lnTo>
                  <a:lnTo>
                    <a:pt x="270" y="717"/>
                  </a:lnTo>
                  <a:lnTo>
                    <a:pt x="268" y="740"/>
                  </a:lnTo>
                  <a:lnTo>
                    <a:pt x="266" y="764"/>
                  </a:lnTo>
                  <a:lnTo>
                    <a:pt x="264" y="787"/>
                  </a:lnTo>
                  <a:lnTo>
                    <a:pt x="260" y="810"/>
                  </a:lnTo>
                  <a:lnTo>
                    <a:pt x="258" y="832"/>
                  </a:lnTo>
                  <a:lnTo>
                    <a:pt x="253" y="855"/>
                  </a:lnTo>
                  <a:lnTo>
                    <a:pt x="250" y="878"/>
                  </a:lnTo>
                  <a:lnTo>
                    <a:pt x="245" y="901"/>
                  </a:lnTo>
                  <a:lnTo>
                    <a:pt x="240" y="923"/>
                  </a:lnTo>
                  <a:lnTo>
                    <a:pt x="236" y="947"/>
                  </a:lnTo>
                  <a:lnTo>
                    <a:pt x="231" y="970"/>
                  </a:lnTo>
                  <a:lnTo>
                    <a:pt x="225" y="992"/>
                  </a:lnTo>
                  <a:lnTo>
                    <a:pt x="221" y="1015"/>
                  </a:lnTo>
                  <a:lnTo>
                    <a:pt x="215" y="1037"/>
                  </a:lnTo>
                  <a:lnTo>
                    <a:pt x="209" y="1059"/>
                  </a:lnTo>
                  <a:lnTo>
                    <a:pt x="203" y="1080"/>
                  </a:lnTo>
                  <a:lnTo>
                    <a:pt x="198" y="1099"/>
                  </a:lnTo>
                  <a:lnTo>
                    <a:pt x="192" y="1119"/>
                  </a:lnTo>
                  <a:lnTo>
                    <a:pt x="186" y="1138"/>
                  </a:lnTo>
                  <a:lnTo>
                    <a:pt x="179" y="1157"/>
                  </a:lnTo>
                  <a:lnTo>
                    <a:pt x="172" y="1177"/>
                  </a:lnTo>
                  <a:lnTo>
                    <a:pt x="165" y="1197"/>
                  </a:lnTo>
                  <a:lnTo>
                    <a:pt x="158" y="1217"/>
                  </a:lnTo>
                  <a:lnTo>
                    <a:pt x="150" y="1235"/>
                  </a:lnTo>
                  <a:lnTo>
                    <a:pt x="143" y="1255"/>
                  </a:lnTo>
                  <a:lnTo>
                    <a:pt x="135" y="1273"/>
                  </a:lnTo>
                  <a:lnTo>
                    <a:pt x="127" y="1292"/>
                  </a:lnTo>
                  <a:lnTo>
                    <a:pt x="118" y="1312"/>
                  </a:lnTo>
                  <a:lnTo>
                    <a:pt x="110" y="1330"/>
                  </a:lnTo>
                  <a:lnTo>
                    <a:pt x="100" y="1349"/>
                  </a:lnTo>
                  <a:lnTo>
                    <a:pt x="91" y="1367"/>
                  </a:lnTo>
                  <a:lnTo>
                    <a:pt x="82" y="1385"/>
                  </a:lnTo>
                  <a:lnTo>
                    <a:pt x="72" y="1403"/>
                  </a:lnTo>
                  <a:lnTo>
                    <a:pt x="62" y="1420"/>
                  </a:lnTo>
                  <a:lnTo>
                    <a:pt x="52" y="1439"/>
                  </a:lnTo>
                </a:path>
              </a:pathLst>
            </a:custGeom>
            <a:noFill/>
            <a:ln w="19050">
              <a:solidFill>
                <a:schemeClr val="tx1"/>
              </a:solidFill>
              <a:prstDash val="solid"/>
              <a:round/>
              <a:headEnd type="none" w="med" len="med"/>
              <a:tailEnd type="triangle" w="med" len="med"/>
            </a:ln>
          </p:spPr>
          <p:txBody>
            <a:bodyPr/>
            <a:lstStyle/>
            <a:p>
              <a:pPr>
                <a:lnSpc>
                  <a:spcPct val="120000"/>
                </a:lnSpc>
              </a:pPr>
              <a:endParaRPr lang="en-US" sz="2000" dirty="0">
                <a:solidFill>
                  <a:srgbClr val="000000"/>
                </a:solidFill>
                <a:latin typeface="Gill Sans MT"/>
              </a:endParaRPr>
            </a:p>
          </p:txBody>
        </p:sp>
        <p:sp>
          <p:nvSpPr>
            <p:cNvPr id="65576" name="Freeform 36"/>
            <p:cNvSpPr>
              <a:spLocks/>
            </p:cNvSpPr>
            <p:nvPr/>
          </p:nvSpPr>
          <p:spPr bwMode="auto">
            <a:xfrm>
              <a:off x="3651" y="2426"/>
              <a:ext cx="298" cy="213"/>
            </a:xfrm>
            <a:custGeom>
              <a:avLst/>
              <a:gdLst>
                <a:gd name="T0" fmla="*/ 445 w 445"/>
                <a:gd name="T1" fmla="*/ 0 h 379"/>
                <a:gd name="T2" fmla="*/ 433 w 445"/>
                <a:gd name="T3" fmla="*/ 13 h 379"/>
                <a:gd name="T4" fmla="*/ 422 w 445"/>
                <a:gd name="T5" fmla="*/ 27 h 379"/>
                <a:gd name="T6" fmla="*/ 410 w 445"/>
                <a:gd name="T7" fmla="*/ 39 h 379"/>
                <a:gd name="T8" fmla="*/ 398 w 445"/>
                <a:gd name="T9" fmla="*/ 52 h 379"/>
                <a:gd name="T10" fmla="*/ 387 w 445"/>
                <a:gd name="T11" fmla="*/ 66 h 379"/>
                <a:gd name="T12" fmla="*/ 375 w 445"/>
                <a:gd name="T13" fmla="*/ 79 h 379"/>
                <a:gd name="T14" fmla="*/ 363 w 445"/>
                <a:gd name="T15" fmla="*/ 92 h 379"/>
                <a:gd name="T16" fmla="*/ 351 w 445"/>
                <a:gd name="T17" fmla="*/ 104 h 379"/>
                <a:gd name="T18" fmla="*/ 338 w 445"/>
                <a:gd name="T19" fmla="*/ 117 h 379"/>
                <a:gd name="T20" fmla="*/ 326 w 445"/>
                <a:gd name="T21" fmla="*/ 129 h 379"/>
                <a:gd name="T22" fmla="*/ 313 w 445"/>
                <a:gd name="T23" fmla="*/ 141 h 379"/>
                <a:gd name="T24" fmla="*/ 301 w 445"/>
                <a:gd name="T25" fmla="*/ 154 h 379"/>
                <a:gd name="T26" fmla="*/ 289 w 445"/>
                <a:gd name="T27" fmla="*/ 166 h 379"/>
                <a:gd name="T28" fmla="*/ 276 w 445"/>
                <a:gd name="T29" fmla="*/ 178 h 379"/>
                <a:gd name="T30" fmla="*/ 262 w 445"/>
                <a:gd name="T31" fmla="*/ 190 h 379"/>
                <a:gd name="T32" fmla="*/ 249 w 445"/>
                <a:gd name="T33" fmla="*/ 202 h 379"/>
                <a:gd name="T34" fmla="*/ 236 w 445"/>
                <a:gd name="T35" fmla="*/ 213 h 379"/>
                <a:gd name="T36" fmla="*/ 224 w 445"/>
                <a:gd name="T37" fmla="*/ 226 h 379"/>
                <a:gd name="T38" fmla="*/ 210 w 445"/>
                <a:gd name="T39" fmla="*/ 238 h 379"/>
                <a:gd name="T40" fmla="*/ 197 w 445"/>
                <a:gd name="T41" fmla="*/ 248 h 379"/>
                <a:gd name="T42" fmla="*/ 188 w 445"/>
                <a:gd name="T43" fmla="*/ 256 h 379"/>
                <a:gd name="T44" fmla="*/ 179 w 445"/>
                <a:gd name="T45" fmla="*/ 263 h 379"/>
                <a:gd name="T46" fmla="*/ 169 w 445"/>
                <a:gd name="T47" fmla="*/ 271 h 379"/>
                <a:gd name="T48" fmla="*/ 160 w 445"/>
                <a:gd name="T49" fmla="*/ 278 h 379"/>
                <a:gd name="T50" fmla="*/ 151 w 445"/>
                <a:gd name="T51" fmla="*/ 285 h 379"/>
                <a:gd name="T52" fmla="*/ 141 w 445"/>
                <a:gd name="T53" fmla="*/ 292 h 379"/>
                <a:gd name="T54" fmla="*/ 132 w 445"/>
                <a:gd name="T55" fmla="*/ 299 h 379"/>
                <a:gd name="T56" fmla="*/ 122 w 445"/>
                <a:gd name="T57" fmla="*/ 306 h 379"/>
                <a:gd name="T58" fmla="*/ 113 w 445"/>
                <a:gd name="T59" fmla="*/ 313 h 379"/>
                <a:gd name="T60" fmla="*/ 102 w 445"/>
                <a:gd name="T61" fmla="*/ 320 h 379"/>
                <a:gd name="T62" fmla="*/ 93 w 445"/>
                <a:gd name="T63" fmla="*/ 327 h 379"/>
                <a:gd name="T64" fmla="*/ 82 w 445"/>
                <a:gd name="T65" fmla="*/ 333 h 379"/>
                <a:gd name="T66" fmla="*/ 73 w 445"/>
                <a:gd name="T67" fmla="*/ 338 h 379"/>
                <a:gd name="T68" fmla="*/ 63 w 445"/>
                <a:gd name="T69" fmla="*/ 345 h 379"/>
                <a:gd name="T70" fmla="*/ 52 w 445"/>
                <a:gd name="T71" fmla="*/ 351 h 379"/>
                <a:gd name="T72" fmla="*/ 42 w 445"/>
                <a:gd name="T73" fmla="*/ 357 h 379"/>
                <a:gd name="T74" fmla="*/ 31 w 445"/>
                <a:gd name="T75" fmla="*/ 363 h 379"/>
                <a:gd name="T76" fmla="*/ 21 w 445"/>
                <a:gd name="T77" fmla="*/ 368 h 379"/>
                <a:gd name="T78" fmla="*/ 11 w 445"/>
                <a:gd name="T79" fmla="*/ 374 h 379"/>
                <a:gd name="T80" fmla="*/ 0 w 445"/>
                <a:gd name="T81" fmla="*/ 379 h 37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45"/>
                <a:gd name="T124" fmla="*/ 0 h 379"/>
                <a:gd name="T125" fmla="*/ 445 w 445"/>
                <a:gd name="T126" fmla="*/ 379 h 37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45" h="379">
                  <a:moveTo>
                    <a:pt x="445" y="0"/>
                  </a:moveTo>
                  <a:lnTo>
                    <a:pt x="433" y="13"/>
                  </a:lnTo>
                  <a:lnTo>
                    <a:pt x="422" y="27"/>
                  </a:lnTo>
                  <a:lnTo>
                    <a:pt x="410" y="39"/>
                  </a:lnTo>
                  <a:lnTo>
                    <a:pt x="398" y="52"/>
                  </a:lnTo>
                  <a:lnTo>
                    <a:pt x="387" y="66"/>
                  </a:lnTo>
                  <a:lnTo>
                    <a:pt x="375" y="79"/>
                  </a:lnTo>
                  <a:lnTo>
                    <a:pt x="363" y="92"/>
                  </a:lnTo>
                  <a:lnTo>
                    <a:pt x="351" y="104"/>
                  </a:lnTo>
                  <a:lnTo>
                    <a:pt x="338" y="117"/>
                  </a:lnTo>
                  <a:lnTo>
                    <a:pt x="326" y="129"/>
                  </a:lnTo>
                  <a:lnTo>
                    <a:pt x="313" y="141"/>
                  </a:lnTo>
                  <a:lnTo>
                    <a:pt x="301" y="154"/>
                  </a:lnTo>
                  <a:lnTo>
                    <a:pt x="289" y="166"/>
                  </a:lnTo>
                  <a:lnTo>
                    <a:pt x="276" y="178"/>
                  </a:lnTo>
                  <a:lnTo>
                    <a:pt x="262" y="190"/>
                  </a:lnTo>
                  <a:lnTo>
                    <a:pt x="249" y="202"/>
                  </a:lnTo>
                  <a:lnTo>
                    <a:pt x="236" y="213"/>
                  </a:lnTo>
                  <a:lnTo>
                    <a:pt x="224" y="226"/>
                  </a:lnTo>
                  <a:lnTo>
                    <a:pt x="210" y="238"/>
                  </a:lnTo>
                  <a:lnTo>
                    <a:pt x="197" y="248"/>
                  </a:lnTo>
                  <a:lnTo>
                    <a:pt x="188" y="256"/>
                  </a:lnTo>
                  <a:lnTo>
                    <a:pt x="179" y="263"/>
                  </a:lnTo>
                  <a:lnTo>
                    <a:pt x="169" y="271"/>
                  </a:lnTo>
                  <a:lnTo>
                    <a:pt x="160" y="278"/>
                  </a:lnTo>
                  <a:lnTo>
                    <a:pt x="151" y="285"/>
                  </a:lnTo>
                  <a:lnTo>
                    <a:pt x="141" y="292"/>
                  </a:lnTo>
                  <a:lnTo>
                    <a:pt x="132" y="299"/>
                  </a:lnTo>
                  <a:lnTo>
                    <a:pt x="122" y="306"/>
                  </a:lnTo>
                  <a:lnTo>
                    <a:pt x="113" y="313"/>
                  </a:lnTo>
                  <a:lnTo>
                    <a:pt x="102" y="320"/>
                  </a:lnTo>
                  <a:lnTo>
                    <a:pt x="93" y="327"/>
                  </a:lnTo>
                  <a:lnTo>
                    <a:pt x="82" y="333"/>
                  </a:lnTo>
                  <a:lnTo>
                    <a:pt x="73" y="338"/>
                  </a:lnTo>
                  <a:lnTo>
                    <a:pt x="63" y="345"/>
                  </a:lnTo>
                  <a:lnTo>
                    <a:pt x="52" y="351"/>
                  </a:lnTo>
                  <a:lnTo>
                    <a:pt x="42" y="357"/>
                  </a:lnTo>
                  <a:lnTo>
                    <a:pt x="31" y="363"/>
                  </a:lnTo>
                  <a:lnTo>
                    <a:pt x="21" y="368"/>
                  </a:lnTo>
                  <a:lnTo>
                    <a:pt x="11" y="374"/>
                  </a:lnTo>
                  <a:lnTo>
                    <a:pt x="0" y="379"/>
                  </a:lnTo>
                </a:path>
              </a:pathLst>
            </a:custGeom>
            <a:noFill/>
            <a:ln w="19050">
              <a:solidFill>
                <a:schemeClr val="tx1"/>
              </a:solidFill>
              <a:prstDash val="solid"/>
              <a:round/>
              <a:headEnd type="none" w="med" len="med"/>
              <a:tailEnd type="triangle" w="med" len="med"/>
            </a:ln>
          </p:spPr>
          <p:txBody>
            <a:bodyPr/>
            <a:lstStyle/>
            <a:p>
              <a:pPr>
                <a:lnSpc>
                  <a:spcPct val="120000"/>
                </a:lnSpc>
              </a:pPr>
              <a:endParaRPr lang="en-US" sz="2000" dirty="0">
                <a:solidFill>
                  <a:srgbClr val="000000"/>
                </a:solidFill>
                <a:latin typeface="Gill Sans MT"/>
              </a:endParaRPr>
            </a:p>
          </p:txBody>
        </p:sp>
        <p:sp>
          <p:nvSpPr>
            <p:cNvPr id="65577" name="Freeform 37"/>
            <p:cNvSpPr>
              <a:spLocks/>
            </p:cNvSpPr>
            <p:nvPr/>
          </p:nvSpPr>
          <p:spPr bwMode="auto">
            <a:xfrm>
              <a:off x="2562" y="3059"/>
              <a:ext cx="0" cy="225"/>
            </a:xfrm>
            <a:custGeom>
              <a:avLst/>
              <a:gdLst>
                <a:gd name="T0" fmla="*/ 0 h 497"/>
                <a:gd name="T1" fmla="*/ 24 h 497"/>
                <a:gd name="T2" fmla="*/ 50 h 497"/>
                <a:gd name="T3" fmla="*/ 74 h 497"/>
                <a:gd name="T4" fmla="*/ 100 h 497"/>
                <a:gd name="T5" fmla="*/ 124 h 497"/>
                <a:gd name="T6" fmla="*/ 150 h 497"/>
                <a:gd name="T7" fmla="*/ 174 h 497"/>
                <a:gd name="T8" fmla="*/ 199 h 497"/>
                <a:gd name="T9" fmla="*/ 224 h 497"/>
                <a:gd name="T10" fmla="*/ 249 h 497"/>
                <a:gd name="T11" fmla="*/ 273 h 497"/>
                <a:gd name="T12" fmla="*/ 298 h 497"/>
                <a:gd name="T13" fmla="*/ 323 h 497"/>
                <a:gd name="T14" fmla="*/ 348 h 497"/>
                <a:gd name="T15" fmla="*/ 373 h 497"/>
                <a:gd name="T16" fmla="*/ 397 h 497"/>
                <a:gd name="T17" fmla="*/ 423 h 497"/>
                <a:gd name="T18" fmla="*/ 447 h 497"/>
                <a:gd name="T19" fmla="*/ 473 h 497"/>
                <a:gd name="T20" fmla="*/ 497 h 497"/>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h 497"/>
                <a:gd name="T43" fmla="*/ 497 h 497"/>
              </a:gdLst>
              <a:ahLst/>
              <a:cxnLst>
                <a:cxn ang="T21">
                  <a:pos x="0" y="T0"/>
                </a:cxn>
                <a:cxn ang="T22">
                  <a:pos x="0" y="T1"/>
                </a:cxn>
                <a:cxn ang="T23">
                  <a:pos x="0" y="T2"/>
                </a:cxn>
                <a:cxn ang="T24">
                  <a:pos x="0" y="T3"/>
                </a:cxn>
                <a:cxn ang="T25">
                  <a:pos x="0" y="T4"/>
                </a:cxn>
                <a:cxn ang="T26">
                  <a:pos x="0" y="T5"/>
                </a:cxn>
                <a:cxn ang="T27">
                  <a:pos x="0" y="T6"/>
                </a:cxn>
                <a:cxn ang="T28">
                  <a:pos x="0" y="T7"/>
                </a:cxn>
                <a:cxn ang="T29">
                  <a:pos x="0" y="T8"/>
                </a:cxn>
                <a:cxn ang="T30">
                  <a:pos x="0" y="T9"/>
                </a:cxn>
                <a:cxn ang="T31">
                  <a:pos x="0" y="T10"/>
                </a:cxn>
                <a:cxn ang="T32">
                  <a:pos x="0" y="T11"/>
                </a:cxn>
                <a:cxn ang="T33">
                  <a:pos x="0" y="T12"/>
                </a:cxn>
                <a:cxn ang="T34">
                  <a:pos x="0" y="T13"/>
                </a:cxn>
                <a:cxn ang="T35">
                  <a:pos x="0" y="T14"/>
                </a:cxn>
                <a:cxn ang="T36">
                  <a:pos x="0" y="T15"/>
                </a:cxn>
                <a:cxn ang="T37">
                  <a:pos x="0" y="T16"/>
                </a:cxn>
                <a:cxn ang="T38">
                  <a:pos x="0" y="T17"/>
                </a:cxn>
                <a:cxn ang="T39">
                  <a:pos x="0" y="T18"/>
                </a:cxn>
                <a:cxn ang="T40">
                  <a:pos x="0" y="T19"/>
                </a:cxn>
                <a:cxn ang="T41">
                  <a:pos x="0" y="T20"/>
                </a:cxn>
              </a:cxnLst>
              <a:rect l="0" t="T42" r="0" b="T43"/>
              <a:pathLst>
                <a:path h="497">
                  <a:moveTo>
                    <a:pt x="0" y="0"/>
                  </a:moveTo>
                  <a:lnTo>
                    <a:pt x="0" y="24"/>
                  </a:lnTo>
                  <a:lnTo>
                    <a:pt x="0" y="50"/>
                  </a:lnTo>
                  <a:lnTo>
                    <a:pt x="0" y="74"/>
                  </a:lnTo>
                  <a:lnTo>
                    <a:pt x="0" y="100"/>
                  </a:lnTo>
                  <a:lnTo>
                    <a:pt x="0" y="124"/>
                  </a:lnTo>
                  <a:lnTo>
                    <a:pt x="0" y="150"/>
                  </a:lnTo>
                  <a:lnTo>
                    <a:pt x="0" y="174"/>
                  </a:lnTo>
                  <a:lnTo>
                    <a:pt x="0" y="199"/>
                  </a:lnTo>
                  <a:lnTo>
                    <a:pt x="0" y="224"/>
                  </a:lnTo>
                  <a:lnTo>
                    <a:pt x="0" y="249"/>
                  </a:lnTo>
                  <a:lnTo>
                    <a:pt x="0" y="273"/>
                  </a:lnTo>
                  <a:lnTo>
                    <a:pt x="0" y="298"/>
                  </a:lnTo>
                  <a:lnTo>
                    <a:pt x="0" y="323"/>
                  </a:lnTo>
                  <a:lnTo>
                    <a:pt x="0" y="348"/>
                  </a:lnTo>
                  <a:lnTo>
                    <a:pt x="0" y="373"/>
                  </a:lnTo>
                  <a:lnTo>
                    <a:pt x="0" y="397"/>
                  </a:lnTo>
                  <a:lnTo>
                    <a:pt x="0" y="423"/>
                  </a:lnTo>
                  <a:lnTo>
                    <a:pt x="0" y="447"/>
                  </a:lnTo>
                  <a:lnTo>
                    <a:pt x="0" y="473"/>
                  </a:lnTo>
                  <a:lnTo>
                    <a:pt x="0" y="497"/>
                  </a:lnTo>
                </a:path>
              </a:pathLst>
            </a:custGeom>
            <a:noFill/>
            <a:ln w="12700">
              <a:solidFill>
                <a:srgbClr val="000000"/>
              </a:solidFill>
              <a:prstDash val="solid"/>
              <a:round/>
              <a:headEnd type="none" w="med" len="med"/>
              <a:tailEnd type="triangle" w="med" len="med"/>
            </a:ln>
          </p:spPr>
          <p:txBody>
            <a:bodyPr/>
            <a:lstStyle/>
            <a:p>
              <a:pPr>
                <a:lnSpc>
                  <a:spcPct val="120000"/>
                </a:lnSpc>
              </a:pPr>
              <a:endParaRPr lang="en-US" sz="2000" dirty="0">
                <a:solidFill>
                  <a:srgbClr val="000000"/>
                </a:solidFill>
                <a:latin typeface="Gill Sans MT"/>
              </a:endParaRPr>
            </a:p>
          </p:txBody>
        </p:sp>
        <p:sp>
          <p:nvSpPr>
            <p:cNvPr id="65578" name="Freeform 38"/>
            <p:cNvSpPr>
              <a:spLocks/>
            </p:cNvSpPr>
            <p:nvPr/>
          </p:nvSpPr>
          <p:spPr bwMode="auto">
            <a:xfrm>
              <a:off x="3520" y="1874"/>
              <a:ext cx="474" cy="388"/>
            </a:xfrm>
            <a:custGeom>
              <a:avLst/>
              <a:gdLst>
                <a:gd name="T0" fmla="*/ 168 w 893"/>
                <a:gd name="T1" fmla="*/ 139 h 860"/>
                <a:gd name="T2" fmla="*/ 202 w 893"/>
                <a:gd name="T3" fmla="*/ 86 h 860"/>
                <a:gd name="T4" fmla="*/ 267 w 893"/>
                <a:gd name="T5" fmla="*/ 46 h 860"/>
                <a:gd name="T6" fmla="*/ 350 w 893"/>
                <a:gd name="T7" fmla="*/ 22 h 860"/>
                <a:gd name="T8" fmla="*/ 448 w 893"/>
                <a:gd name="T9" fmla="*/ 6 h 860"/>
                <a:gd name="T10" fmla="*/ 561 w 893"/>
                <a:gd name="T11" fmla="*/ 0 h 860"/>
                <a:gd name="T12" fmla="*/ 660 w 893"/>
                <a:gd name="T13" fmla="*/ 2 h 860"/>
                <a:gd name="T14" fmla="*/ 737 w 893"/>
                <a:gd name="T15" fmla="*/ 6 h 860"/>
                <a:gd name="T16" fmla="*/ 806 w 893"/>
                <a:gd name="T17" fmla="*/ 24 h 860"/>
                <a:gd name="T18" fmla="*/ 847 w 893"/>
                <a:gd name="T19" fmla="*/ 49 h 860"/>
                <a:gd name="T20" fmla="*/ 877 w 893"/>
                <a:gd name="T21" fmla="*/ 86 h 860"/>
                <a:gd name="T22" fmla="*/ 892 w 893"/>
                <a:gd name="T23" fmla="*/ 136 h 860"/>
                <a:gd name="T24" fmla="*/ 891 w 893"/>
                <a:gd name="T25" fmla="*/ 189 h 860"/>
                <a:gd name="T26" fmla="*/ 881 w 893"/>
                <a:gd name="T27" fmla="*/ 226 h 860"/>
                <a:gd name="T28" fmla="*/ 861 w 893"/>
                <a:gd name="T29" fmla="*/ 255 h 860"/>
                <a:gd name="T30" fmla="*/ 814 w 893"/>
                <a:gd name="T31" fmla="*/ 280 h 860"/>
                <a:gd name="T32" fmla="*/ 756 w 893"/>
                <a:gd name="T33" fmla="*/ 295 h 860"/>
                <a:gd name="T34" fmla="*/ 696 w 893"/>
                <a:gd name="T35" fmla="*/ 309 h 860"/>
                <a:gd name="T36" fmla="*/ 635 w 893"/>
                <a:gd name="T37" fmla="*/ 321 h 860"/>
                <a:gd name="T38" fmla="*/ 583 w 893"/>
                <a:gd name="T39" fmla="*/ 342 h 860"/>
                <a:gd name="T40" fmla="*/ 548 w 893"/>
                <a:gd name="T41" fmla="*/ 369 h 860"/>
                <a:gd name="T42" fmla="*/ 527 w 893"/>
                <a:gd name="T43" fmla="*/ 412 h 860"/>
                <a:gd name="T44" fmla="*/ 521 w 893"/>
                <a:gd name="T45" fmla="*/ 485 h 860"/>
                <a:gd name="T46" fmla="*/ 531 w 893"/>
                <a:gd name="T47" fmla="*/ 558 h 860"/>
                <a:gd name="T48" fmla="*/ 553 w 893"/>
                <a:gd name="T49" fmla="*/ 609 h 860"/>
                <a:gd name="T50" fmla="*/ 579 w 893"/>
                <a:gd name="T51" fmla="*/ 660 h 860"/>
                <a:gd name="T52" fmla="*/ 593 w 893"/>
                <a:gd name="T53" fmla="*/ 700 h 860"/>
                <a:gd name="T54" fmla="*/ 598 w 893"/>
                <a:gd name="T55" fmla="*/ 741 h 860"/>
                <a:gd name="T56" fmla="*/ 583 w 893"/>
                <a:gd name="T57" fmla="*/ 788 h 860"/>
                <a:gd name="T58" fmla="*/ 553 w 893"/>
                <a:gd name="T59" fmla="*/ 836 h 860"/>
                <a:gd name="T60" fmla="*/ 505 w 893"/>
                <a:gd name="T61" fmla="*/ 859 h 860"/>
                <a:gd name="T62" fmla="*/ 450 w 893"/>
                <a:gd name="T63" fmla="*/ 855 h 860"/>
                <a:gd name="T64" fmla="*/ 389 w 893"/>
                <a:gd name="T65" fmla="*/ 850 h 860"/>
                <a:gd name="T66" fmla="*/ 320 w 893"/>
                <a:gd name="T67" fmla="*/ 844 h 860"/>
                <a:gd name="T68" fmla="*/ 254 w 893"/>
                <a:gd name="T69" fmla="*/ 838 h 860"/>
                <a:gd name="T70" fmla="*/ 199 w 893"/>
                <a:gd name="T71" fmla="*/ 836 h 860"/>
                <a:gd name="T72" fmla="*/ 145 w 893"/>
                <a:gd name="T73" fmla="*/ 832 h 860"/>
                <a:gd name="T74" fmla="*/ 101 w 893"/>
                <a:gd name="T75" fmla="*/ 830 h 860"/>
                <a:gd name="T76" fmla="*/ 59 w 893"/>
                <a:gd name="T77" fmla="*/ 822 h 860"/>
                <a:gd name="T78" fmla="*/ 47 w 893"/>
                <a:gd name="T79" fmla="*/ 807 h 860"/>
                <a:gd name="T80" fmla="*/ 48 w 893"/>
                <a:gd name="T81" fmla="*/ 786 h 860"/>
                <a:gd name="T82" fmla="*/ 38 w 893"/>
                <a:gd name="T83" fmla="*/ 745 h 860"/>
                <a:gd name="T84" fmla="*/ 27 w 893"/>
                <a:gd name="T85" fmla="*/ 694 h 860"/>
                <a:gd name="T86" fmla="*/ 14 w 893"/>
                <a:gd name="T87" fmla="*/ 647 h 860"/>
                <a:gd name="T88" fmla="*/ 3 w 893"/>
                <a:gd name="T89" fmla="*/ 605 h 860"/>
                <a:gd name="T90" fmla="*/ 4 w 893"/>
                <a:gd name="T91" fmla="*/ 559 h 860"/>
                <a:gd name="T92" fmla="*/ 25 w 893"/>
                <a:gd name="T93" fmla="*/ 507 h 860"/>
                <a:gd name="T94" fmla="*/ 52 w 893"/>
                <a:gd name="T95" fmla="*/ 457 h 860"/>
                <a:gd name="T96" fmla="*/ 92 w 893"/>
                <a:gd name="T97" fmla="*/ 411 h 860"/>
                <a:gd name="T98" fmla="*/ 125 w 893"/>
                <a:gd name="T99" fmla="*/ 361 h 860"/>
                <a:gd name="T100" fmla="*/ 142 w 893"/>
                <a:gd name="T101" fmla="*/ 287 h 860"/>
                <a:gd name="T102" fmla="*/ 150 w 893"/>
                <a:gd name="T103" fmla="*/ 210 h 860"/>
                <a:gd name="T104" fmla="*/ 157 w 893"/>
                <a:gd name="T105" fmla="*/ 193 h 86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93"/>
                <a:gd name="T160" fmla="*/ 0 h 860"/>
                <a:gd name="T161" fmla="*/ 893 w 893"/>
                <a:gd name="T162" fmla="*/ 860 h 86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93" h="860">
                  <a:moveTo>
                    <a:pt x="158" y="190"/>
                  </a:moveTo>
                  <a:lnTo>
                    <a:pt x="158" y="181"/>
                  </a:lnTo>
                  <a:lnTo>
                    <a:pt x="159" y="171"/>
                  </a:lnTo>
                  <a:lnTo>
                    <a:pt x="161" y="160"/>
                  </a:lnTo>
                  <a:lnTo>
                    <a:pt x="165" y="150"/>
                  </a:lnTo>
                  <a:lnTo>
                    <a:pt x="168" y="139"/>
                  </a:lnTo>
                  <a:lnTo>
                    <a:pt x="172" y="130"/>
                  </a:lnTo>
                  <a:lnTo>
                    <a:pt x="176" y="121"/>
                  </a:lnTo>
                  <a:lnTo>
                    <a:pt x="182" y="112"/>
                  </a:lnTo>
                  <a:lnTo>
                    <a:pt x="188" y="102"/>
                  </a:lnTo>
                  <a:lnTo>
                    <a:pt x="195" y="94"/>
                  </a:lnTo>
                  <a:lnTo>
                    <a:pt x="202" y="86"/>
                  </a:lnTo>
                  <a:lnTo>
                    <a:pt x="209" y="79"/>
                  </a:lnTo>
                  <a:lnTo>
                    <a:pt x="217" y="73"/>
                  </a:lnTo>
                  <a:lnTo>
                    <a:pt x="228" y="65"/>
                  </a:lnTo>
                  <a:lnTo>
                    <a:pt x="241" y="57"/>
                  </a:lnTo>
                  <a:lnTo>
                    <a:pt x="254" y="51"/>
                  </a:lnTo>
                  <a:lnTo>
                    <a:pt x="267" y="46"/>
                  </a:lnTo>
                  <a:lnTo>
                    <a:pt x="279" y="40"/>
                  </a:lnTo>
                  <a:lnTo>
                    <a:pt x="293" y="35"/>
                  </a:lnTo>
                  <a:lnTo>
                    <a:pt x="307" y="32"/>
                  </a:lnTo>
                  <a:lnTo>
                    <a:pt x="322" y="28"/>
                  </a:lnTo>
                  <a:lnTo>
                    <a:pt x="336" y="25"/>
                  </a:lnTo>
                  <a:lnTo>
                    <a:pt x="350" y="22"/>
                  </a:lnTo>
                  <a:lnTo>
                    <a:pt x="365" y="19"/>
                  </a:lnTo>
                  <a:lnTo>
                    <a:pt x="379" y="17"/>
                  </a:lnTo>
                  <a:lnTo>
                    <a:pt x="393" y="14"/>
                  </a:lnTo>
                  <a:lnTo>
                    <a:pt x="411" y="11"/>
                  </a:lnTo>
                  <a:lnTo>
                    <a:pt x="430" y="8"/>
                  </a:lnTo>
                  <a:lnTo>
                    <a:pt x="448" y="6"/>
                  </a:lnTo>
                  <a:lnTo>
                    <a:pt x="467" y="5"/>
                  </a:lnTo>
                  <a:lnTo>
                    <a:pt x="485" y="4"/>
                  </a:lnTo>
                  <a:lnTo>
                    <a:pt x="504" y="3"/>
                  </a:lnTo>
                  <a:lnTo>
                    <a:pt x="522" y="2"/>
                  </a:lnTo>
                  <a:lnTo>
                    <a:pt x="542" y="2"/>
                  </a:lnTo>
                  <a:lnTo>
                    <a:pt x="561" y="0"/>
                  </a:lnTo>
                  <a:lnTo>
                    <a:pt x="579" y="0"/>
                  </a:lnTo>
                  <a:lnTo>
                    <a:pt x="598" y="0"/>
                  </a:lnTo>
                  <a:lnTo>
                    <a:pt x="616" y="0"/>
                  </a:lnTo>
                  <a:lnTo>
                    <a:pt x="635" y="2"/>
                  </a:lnTo>
                  <a:lnTo>
                    <a:pt x="647" y="2"/>
                  </a:lnTo>
                  <a:lnTo>
                    <a:pt x="660" y="2"/>
                  </a:lnTo>
                  <a:lnTo>
                    <a:pt x="673" y="2"/>
                  </a:lnTo>
                  <a:lnTo>
                    <a:pt x="686" y="3"/>
                  </a:lnTo>
                  <a:lnTo>
                    <a:pt x="698" y="3"/>
                  </a:lnTo>
                  <a:lnTo>
                    <a:pt x="711" y="4"/>
                  </a:lnTo>
                  <a:lnTo>
                    <a:pt x="724" y="5"/>
                  </a:lnTo>
                  <a:lnTo>
                    <a:pt x="737" y="6"/>
                  </a:lnTo>
                  <a:lnTo>
                    <a:pt x="749" y="8"/>
                  </a:lnTo>
                  <a:lnTo>
                    <a:pt x="762" y="11"/>
                  </a:lnTo>
                  <a:lnTo>
                    <a:pt x="774" y="13"/>
                  </a:lnTo>
                  <a:lnTo>
                    <a:pt x="786" y="17"/>
                  </a:lnTo>
                  <a:lnTo>
                    <a:pt x="798" y="21"/>
                  </a:lnTo>
                  <a:lnTo>
                    <a:pt x="806" y="24"/>
                  </a:lnTo>
                  <a:lnTo>
                    <a:pt x="813" y="27"/>
                  </a:lnTo>
                  <a:lnTo>
                    <a:pt x="820" y="31"/>
                  </a:lnTo>
                  <a:lnTo>
                    <a:pt x="827" y="35"/>
                  </a:lnTo>
                  <a:lnTo>
                    <a:pt x="834" y="39"/>
                  </a:lnTo>
                  <a:lnTo>
                    <a:pt x="841" y="43"/>
                  </a:lnTo>
                  <a:lnTo>
                    <a:pt x="847" y="49"/>
                  </a:lnTo>
                  <a:lnTo>
                    <a:pt x="852" y="55"/>
                  </a:lnTo>
                  <a:lnTo>
                    <a:pt x="858" y="61"/>
                  </a:lnTo>
                  <a:lnTo>
                    <a:pt x="864" y="66"/>
                  </a:lnTo>
                  <a:lnTo>
                    <a:pt x="869" y="72"/>
                  </a:lnTo>
                  <a:lnTo>
                    <a:pt x="873" y="79"/>
                  </a:lnTo>
                  <a:lnTo>
                    <a:pt x="877" y="86"/>
                  </a:lnTo>
                  <a:lnTo>
                    <a:pt x="880" y="94"/>
                  </a:lnTo>
                  <a:lnTo>
                    <a:pt x="884" y="102"/>
                  </a:lnTo>
                  <a:lnTo>
                    <a:pt x="886" y="110"/>
                  </a:lnTo>
                  <a:lnTo>
                    <a:pt x="888" y="119"/>
                  </a:lnTo>
                  <a:lnTo>
                    <a:pt x="891" y="128"/>
                  </a:lnTo>
                  <a:lnTo>
                    <a:pt x="892" y="136"/>
                  </a:lnTo>
                  <a:lnTo>
                    <a:pt x="892" y="145"/>
                  </a:lnTo>
                  <a:lnTo>
                    <a:pt x="893" y="153"/>
                  </a:lnTo>
                  <a:lnTo>
                    <a:pt x="893" y="163"/>
                  </a:lnTo>
                  <a:lnTo>
                    <a:pt x="893" y="172"/>
                  </a:lnTo>
                  <a:lnTo>
                    <a:pt x="892" y="180"/>
                  </a:lnTo>
                  <a:lnTo>
                    <a:pt x="891" y="189"/>
                  </a:lnTo>
                  <a:lnTo>
                    <a:pt x="889" y="197"/>
                  </a:lnTo>
                  <a:lnTo>
                    <a:pt x="888" y="203"/>
                  </a:lnTo>
                  <a:lnTo>
                    <a:pt x="887" y="209"/>
                  </a:lnTo>
                  <a:lnTo>
                    <a:pt x="886" y="215"/>
                  </a:lnTo>
                  <a:lnTo>
                    <a:pt x="884" y="221"/>
                  </a:lnTo>
                  <a:lnTo>
                    <a:pt x="881" y="226"/>
                  </a:lnTo>
                  <a:lnTo>
                    <a:pt x="878" y="232"/>
                  </a:lnTo>
                  <a:lnTo>
                    <a:pt x="876" y="237"/>
                  </a:lnTo>
                  <a:lnTo>
                    <a:pt x="872" y="243"/>
                  </a:lnTo>
                  <a:lnTo>
                    <a:pt x="869" y="247"/>
                  </a:lnTo>
                  <a:lnTo>
                    <a:pt x="864" y="252"/>
                  </a:lnTo>
                  <a:lnTo>
                    <a:pt x="861" y="255"/>
                  </a:lnTo>
                  <a:lnTo>
                    <a:pt x="856" y="260"/>
                  </a:lnTo>
                  <a:lnTo>
                    <a:pt x="850" y="262"/>
                  </a:lnTo>
                  <a:lnTo>
                    <a:pt x="842" y="268"/>
                  </a:lnTo>
                  <a:lnTo>
                    <a:pt x="833" y="273"/>
                  </a:lnTo>
                  <a:lnTo>
                    <a:pt x="823" y="276"/>
                  </a:lnTo>
                  <a:lnTo>
                    <a:pt x="814" y="280"/>
                  </a:lnTo>
                  <a:lnTo>
                    <a:pt x="805" y="283"/>
                  </a:lnTo>
                  <a:lnTo>
                    <a:pt x="796" y="285"/>
                  </a:lnTo>
                  <a:lnTo>
                    <a:pt x="785" y="288"/>
                  </a:lnTo>
                  <a:lnTo>
                    <a:pt x="776" y="290"/>
                  </a:lnTo>
                  <a:lnTo>
                    <a:pt x="766" y="292"/>
                  </a:lnTo>
                  <a:lnTo>
                    <a:pt x="756" y="295"/>
                  </a:lnTo>
                  <a:lnTo>
                    <a:pt x="746" y="297"/>
                  </a:lnTo>
                  <a:lnTo>
                    <a:pt x="737" y="299"/>
                  </a:lnTo>
                  <a:lnTo>
                    <a:pt x="726" y="302"/>
                  </a:lnTo>
                  <a:lnTo>
                    <a:pt x="717" y="305"/>
                  </a:lnTo>
                  <a:lnTo>
                    <a:pt x="707" y="307"/>
                  </a:lnTo>
                  <a:lnTo>
                    <a:pt x="696" y="309"/>
                  </a:lnTo>
                  <a:lnTo>
                    <a:pt x="686" y="311"/>
                  </a:lnTo>
                  <a:lnTo>
                    <a:pt x="675" y="313"/>
                  </a:lnTo>
                  <a:lnTo>
                    <a:pt x="665" y="314"/>
                  </a:lnTo>
                  <a:lnTo>
                    <a:pt x="654" y="317"/>
                  </a:lnTo>
                  <a:lnTo>
                    <a:pt x="645" y="319"/>
                  </a:lnTo>
                  <a:lnTo>
                    <a:pt x="635" y="321"/>
                  </a:lnTo>
                  <a:lnTo>
                    <a:pt x="624" y="324"/>
                  </a:lnTo>
                  <a:lnTo>
                    <a:pt x="615" y="327"/>
                  </a:lnTo>
                  <a:lnTo>
                    <a:pt x="605" y="331"/>
                  </a:lnTo>
                  <a:lnTo>
                    <a:pt x="595" y="335"/>
                  </a:lnTo>
                  <a:lnTo>
                    <a:pt x="590" y="338"/>
                  </a:lnTo>
                  <a:lnTo>
                    <a:pt x="583" y="342"/>
                  </a:lnTo>
                  <a:lnTo>
                    <a:pt x="577" y="346"/>
                  </a:lnTo>
                  <a:lnTo>
                    <a:pt x="570" y="350"/>
                  </a:lnTo>
                  <a:lnTo>
                    <a:pt x="564" y="354"/>
                  </a:lnTo>
                  <a:lnTo>
                    <a:pt x="558" y="360"/>
                  </a:lnTo>
                  <a:lnTo>
                    <a:pt x="554" y="364"/>
                  </a:lnTo>
                  <a:lnTo>
                    <a:pt x="548" y="369"/>
                  </a:lnTo>
                  <a:lnTo>
                    <a:pt x="543" y="375"/>
                  </a:lnTo>
                  <a:lnTo>
                    <a:pt x="540" y="380"/>
                  </a:lnTo>
                  <a:lnTo>
                    <a:pt x="535" y="387"/>
                  </a:lnTo>
                  <a:lnTo>
                    <a:pt x="533" y="393"/>
                  </a:lnTo>
                  <a:lnTo>
                    <a:pt x="531" y="400"/>
                  </a:lnTo>
                  <a:lnTo>
                    <a:pt x="527" y="412"/>
                  </a:lnTo>
                  <a:lnTo>
                    <a:pt x="525" y="423"/>
                  </a:lnTo>
                  <a:lnTo>
                    <a:pt x="524" y="436"/>
                  </a:lnTo>
                  <a:lnTo>
                    <a:pt x="521" y="448"/>
                  </a:lnTo>
                  <a:lnTo>
                    <a:pt x="521" y="460"/>
                  </a:lnTo>
                  <a:lnTo>
                    <a:pt x="521" y="472"/>
                  </a:lnTo>
                  <a:lnTo>
                    <a:pt x="521" y="485"/>
                  </a:lnTo>
                  <a:lnTo>
                    <a:pt x="522" y="496"/>
                  </a:lnTo>
                  <a:lnTo>
                    <a:pt x="522" y="509"/>
                  </a:lnTo>
                  <a:lnTo>
                    <a:pt x="525" y="521"/>
                  </a:lnTo>
                  <a:lnTo>
                    <a:pt x="526" y="533"/>
                  </a:lnTo>
                  <a:lnTo>
                    <a:pt x="528" y="545"/>
                  </a:lnTo>
                  <a:lnTo>
                    <a:pt x="531" y="558"/>
                  </a:lnTo>
                  <a:lnTo>
                    <a:pt x="533" y="566"/>
                  </a:lnTo>
                  <a:lnTo>
                    <a:pt x="535" y="575"/>
                  </a:lnTo>
                  <a:lnTo>
                    <a:pt x="539" y="584"/>
                  </a:lnTo>
                  <a:lnTo>
                    <a:pt x="543" y="592"/>
                  </a:lnTo>
                  <a:lnTo>
                    <a:pt x="548" y="601"/>
                  </a:lnTo>
                  <a:lnTo>
                    <a:pt x="553" y="609"/>
                  </a:lnTo>
                  <a:lnTo>
                    <a:pt x="557" y="618"/>
                  </a:lnTo>
                  <a:lnTo>
                    <a:pt x="562" y="626"/>
                  </a:lnTo>
                  <a:lnTo>
                    <a:pt x="566" y="634"/>
                  </a:lnTo>
                  <a:lnTo>
                    <a:pt x="571" y="642"/>
                  </a:lnTo>
                  <a:lnTo>
                    <a:pt x="576" y="650"/>
                  </a:lnTo>
                  <a:lnTo>
                    <a:pt x="579" y="660"/>
                  </a:lnTo>
                  <a:lnTo>
                    <a:pt x="583" y="668"/>
                  </a:lnTo>
                  <a:lnTo>
                    <a:pt x="585" y="675"/>
                  </a:lnTo>
                  <a:lnTo>
                    <a:pt x="587" y="680"/>
                  </a:lnTo>
                  <a:lnTo>
                    <a:pt x="590" y="687"/>
                  </a:lnTo>
                  <a:lnTo>
                    <a:pt x="591" y="694"/>
                  </a:lnTo>
                  <a:lnTo>
                    <a:pt x="593" y="700"/>
                  </a:lnTo>
                  <a:lnTo>
                    <a:pt x="594" y="707"/>
                  </a:lnTo>
                  <a:lnTo>
                    <a:pt x="597" y="714"/>
                  </a:lnTo>
                  <a:lnTo>
                    <a:pt x="598" y="721"/>
                  </a:lnTo>
                  <a:lnTo>
                    <a:pt x="598" y="727"/>
                  </a:lnTo>
                  <a:lnTo>
                    <a:pt x="599" y="734"/>
                  </a:lnTo>
                  <a:lnTo>
                    <a:pt x="598" y="741"/>
                  </a:lnTo>
                  <a:lnTo>
                    <a:pt x="598" y="747"/>
                  </a:lnTo>
                  <a:lnTo>
                    <a:pt x="595" y="753"/>
                  </a:lnTo>
                  <a:lnTo>
                    <a:pt x="593" y="762"/>
                  </a:lnTo>
                  <a:lnTo>
                    <a:pt x="590" y="771"/>
                  </a:lnTo>
                  <a:lnTo>
                    <a:pt x="587" y="780"/>
                  </a:lnTo>
                  <a:lnTo>
                    <a:pt x="583" y="788"/>
                  </a:lnTo>
                  <a:lnTo>
                    <a:pt x="579" y="797"/>
                  </a:lnTo>
                  <a:lnTo>
                    <a:pt x="575" y="806"/>
                  </a:lnTo>
                  <a:lnTo>
                    <a:pt x="570" y="814"/>
                  </a:lnTo>
                  <a:lnTo>
                    <a:pt x="564" y="822"/>
                  </a:lnTo>
                  <a:lnTo>
                    <a:pt x="558" y="829"/>
                  </a:lnTo>
                  <a:lnTo>
                    <a:pt x="553" y="836"/>
                  </a:lnTo>
                  <a:lnTo>
                    <a:pt x="546" y="842"/>
                  </a:lnTo>
                  <a:lnTo>
                    <a:pt x="539" y="847"/>
                  </a:lnTo>
                  <a:lnTo>
                    <a:pt x="531" y="852"/>
                  </a:lnTo>
                  <a:lnTo>
                    <a:pt x="522" y="855"/>
                  </a:lnTo>
                  <a:lnTo>
                    <a:pt x="514" y="858"/>
                  </a:lnTo>
                  <a:lnTo>
                    <a:pt x="505" y="859"/>
                  </a:lnTo>
                  <a:lnTo>
                    <a:pt x="496" y="860"/>
                  </a:lnTo>
                  <a:lnTo>
                    <a:pt x="487" y="860"/>
                  </a:lnTo>
                  <a:lnTo>
                    <a:pt x="478" y="860"/>
                  </a:lnTo>
                  <a:lnTo>
                    <a:pt x="468" y="859"/>
                  </a:lnTo>
                  <a:lnTo>
                    <a:pt x="459" y="858"/>
                  </a:lnTo>
                  <a:lnTo>
                    <a:pt x="450" y="855"/>
                  </a:lnTo>
                  <a:lnTo>
                    <a:pt x="440" y="854"/>
                  </a:lnTo>
                  <a:lnTo>
                    <a:pt x="431" y="853"/>
                  </a:lnTo>
                  <a:lnTo>
                    <a:pt x="422" y="852"/>
                  </a:lnTo>
                  <a:lnTo>
                    <a:pt x="412" y="852"/>
                  </a:lnTo>
                  <a:lnTo>
                    <a:pt x="401" y="851"/>
                  </a:lnTo>
                  <a:lnTo>
                    <a:pt x="389" y="850"/>
                  </a:lnTo>
                  <a:lnTo>
                    <a:pt x="378" y="850"/>
                  </a:lnTo>
                  <a:lnTo>
                    <a:pt x="366" y="848"/>
                  </a:lnTo>
                  <a:lnTo>
                    <a:pt x="355" y="847"/>
                  </a:lnTo>
                  <a:lnTo>
                    <a:pt x="343" y="846"/>
                  </a:lnTo>
                  <a:lnTo>
                    <a:pt x="331" y="845"/>
                  </a:lnTo>
                  <a:lnTo>
                    <a:pt x="320" y="844"/>
                  </a:lnTo>
                  <a:lnTo>
                    <a:pt x="308" y="843"/>
                  </a:lnTo>
                  <a:lnTo>
                    <a:pt x="297" y="842"/>
                  </a:lnTo>
                  <a:lnTo>
                    <a:pt x="285" y="840"/>
                  </a:lnTo>
                  <a:lnTo>
                    <a:pt x="274" y="839"/>
                  </a:lnTo>
                  <a:lnTo>
                    <a:pt x="262" y="838"/>
                  </a:lnTo>
                  <a:lnTo>
                    <a:pt x="254" y="838"/>
                  </a:lnTo>
                  <a:lnTo>
                    <a:pt x="245" y="837"/>
                  </a:lnTo>
                  <a:lnTo>
                    <a:pt x="235" y="837"/>
                  </a:lnTo>
                  <a:lnTo>
                    <a:pt x="226" y="837"/>
                  </a:lnTo>
                  <a:lnTo>
                    <a:pt x="217" y="836"/>
                  </a:lnTo>
                  <a:lnTo>
                    <a:pt x="208" y="836"/>
                  </a:lnTo>
                  <a:lnTo>
                    <a:pt x="199" y="836"/>
                  </a:lnTo>
                  <a:lnTo>
                    <a:pt x="190" y="835"/>
                  </a:lnTo>
                  <a:lnTo>
                    <a:pt x="181" y="835"/>
                  </a:lnTo>
                  <a:lnTo>
                    <a:pt x="172" y="833"/>
                  </a:lnTo>
                  <a:lnTo>
                    <a:pt x="162" y="833"/>
                  </a:lnTo>
                  <a:lnTo>
                    <a:pt x="154" y="832"/>
                  </a:lnTo>
                  <a:lnTo>
                    <a:pt x="145" y="832"/>
                  </a:lnTo>
                  <a:lnTo>
                    <a:pt x="138" y="831"/>
                  </a:lnTo>
                  <a:lnTo>
                    <a:pt x="130" y="831"/>
                  </a:lnTo>
                  <a:lnTo>
                    <a:pt x="123" y="831"/>
                  </a:lnTo>
                  <a:lnTo>
                    <a:pt x="116" y="830"/>
                  </a:lnTo>
                  <a:lnTo>
                    <a:pt x="109" y="830"/>
                  </a:lnTo>
                  <a:lnTo>
                    <a:pt x="101" y="830"/>
                  </a:lnTo>
                  <a:lnTo>
                    <a:pt x="94" y="830"/>
                  </a:lnTo>
                  <a:lnTo>
                    <a:pt x="87" y="829"/>
                  </a:lnTo>
                  <a:lnTo>
                    <a:pt x="80" y="828"/>
                  </a:lnTo>
                  <a:lnTo>
                    <a:pt x="73" y="826"/>
                  </a:lnTo>
                  <a:lnTo>
                    <a:pt x="66" y="824"/>
                  </a:lnTo>
                  <a:lnTo>
                    <a:pt x="59" y="822"/>
                  </a:lnTo>
                  <a:lnTo>
                    <a:pt x="54" y="818"/>
                  </a:lnTo>
                  <a:lnTo>
                    <a:pt x="51" y="817"/>
                  </a:lnTo>
                  <a:lnTo>
                    <a:pt x="49" y="815"/>
                  </a:lnTo>
                  <a:lnTo>
                    <a:pt x="48" y="813"/>
                  </a:lnTo>
                  <a:lnTo>
                    <a:pt x="47" y="810"/>
                  </a:lnTo>
                  <a:lnTo>
                    <a:pt x="47" y="807"/>
                  </a:lnTo>
                  <a:lnTo>
                    <a:pt x="47" y="803"/>
                  </a:lnTo>
                  <a:lnTo>
                    <a:pt x="47" y="800"/>
                  </a:lnTo>
                  <a:lnTo>
                    <a:pt x="47" y="796"/>
                  </a:lnTo>
                  <a:lnTo>
                    <a:pt x="47" y="793"/>
                  </a:lnTo>
                  <a:lnTo>
                    <a:pt x="48" y="789"/>
                  </a:lnTo>
                  <a:lnTo>
                    <a:pt x="48" y="786"/>
                  </a:lnTo>
                  <a:lnTo>
                    <a:pt x="47" y="782"/>
                  </a:lnTo>
                  <a:lnTo>
                    <a:pt x="47" y="779"/>
                  </a:lnTo>
                  <a:lnTo>
                    <a:pt x="44" y="771"/>
                  </a:lnTo>
                  <a:lnTo>
                    <a:pt x="43" y="763"/>
                  </a:lnTo>
                  <a:lnTo>
                    <a:pt x="41" y="753"/>
                  </a:lnTo>
                  <a:lnTo>
                    <a:pt x="38" y="745"/>
                  </a:lnTo>
                  <a:lnTo>
                    <a:pt x="37" y="737"/>
                  </a:lnTo>
                  <a:lnTo>
                    <a:pt x="35" y="728"/>
                  </a:lnTo>
                  <a:lnTo>
                    <a:pt x="33" y="720"/>
                  </a:lnTo>
                  <a:lnTo>
                    <a:pt x="30" y="711"/>
                  </a:lnTo>
                  <a:lnTo>
                    <a:pt x="28" y="702"/>
                  </a:lnTo>
                  <a:lnTo>
                    <a:pt x="27" y="694"/>
                  </a:lnTo>
                  <a:lnTo>
                    <a:pt x="25" y="685"/>
                  </a:lnTo>
                  <a:lnTo>
                    <a:pt x="22" y="677"/>
                  </a:lnTo>
                  <a:lnTo>
                    <a:pt x="20" y="668"/>
                  </a:lnTo>
                  <a:lnTo>
                    <a:pt x="19" y="661"/>
                  </a:lnTo>
                  <a:lnTo>
                    <a:pt x="16" y="654"/>
                  </a:lnTo>
                  <a:lnTo>
                    <a:pt x="14" y="647"/>
                  </a:lnTo>
                  <a:lnTo>
                    <a:pt x="12" y="640"/>
                  </a:lnTo>
                  <a:lnTo>
                    <a:pt x="10" y="633"/>
                  </a:lnTo>
                  <a:lnTo>
                    <a:pt x="7" y="626"/>
                  </a:lnTo>
                  <a:lnTo>
                    <a:pt x="6" y="619"/>
                  </a:lnTo>
                  <a:lnTo>
                    <a:pt x="4" y="612"/>
                  </a:lnTo>
                  <a:lnTo>
                    <a:pt x="3" y="605"/>
                  </a:lnTo>
                  <a:lnTo>
                    <a:pt x="1" y="598"/>
                  </a:lnTo>
                  <a:lnTo>
                    <a:pt x="0" y="591"/>
                  </a:lnTo>
                  <a:lnTo>
                    <a:pt x="0" y="584"/>
                  </a:lnTo>
                  <a:lnTo>
                    <a:pt x="1" y="576"/>
                  </a:lnTo>
                  <a:lnTo>
                    <a:pt x="3" y="568"/>
                  </a:lnTo>
                  <a:lnTo>
                    <a:pt x="4" y="559"/>
                  </a:lnTo>
                  <a:lnTo>
                    <a:pt x="7" y="550"/>
                  </a:lnTo>
                  <a:lnTo>
                    <a:pt x="10" y="540"/>
                  </a:lnTo>
                  <a:lnTo>
                    <a:pt x="13" y="532"/>
                  </a:lnTo>
                  <a:lnTo>
                    <a:pt x="16" y="524"/>
                  </a:lnTo>
                  <a:lnTo>
                    <a:pt x="20" y="515"/>
                  </a:lnTo>
                  <a:lnTo>
                    <a:pt x="25" y="507"/>
                  </a:lnTo>
                  <a:lnTo>
                    <a:pt x="28" y="499"/>
                  </a:lnTo>
                  <a:lnTo>
                    <a:pt x="33" y="490"/>
                  </a:lnTo>
                  <a:lnTo>
                    <a:pt x="37" y="481"/>
                  </a:lnTo>
                  <a:lnTo>
                    <a:pt x="42" y="473"/>
                  </a:lnTo>
                  <a:lnTo>
                    <a:pt x="47" y="465"/>
                  </a:lnTo>
                  <a:lnTo>
                    <a:pt x="52" y="457"/>
                  </a:lnTo>
                  <a:lnTo>
                    <a:pt x="58" y="449"/>
                  </a:lnTo>
                  <a:lnTo>
                    <a:pt x="64" y="441"/>
                  </a:lnTo>
                  <a:lnTo>
                    <a:pt x="71" y="434"/>
                  </a:lnTo>
                  <a:lnTo>
                    <a:pt x="78" y="426"/>
                  </a:lnTo>
                  <a:lnTo>
                    <a:pt x="85" y="417"/>
                  </a:lnTo>
                  <a:lnTo>
                    <a:pt x="92" y="411"/>
                  </a:lnTo>
                  <a:lnTo>
                    <a:pt x="99" y="402"/>
                  </a:lnTo>
                  <a:lnTo>
                    <a:pt x="104" y="395"/>
                  </a:lnTo>
                  <a:lnTo>
                    <a:pt x="110" y="387"/>
                  </a:lnTo>
                  <a:lnTo>
                    <a:pt x="116" y="379"/>
                  </a:lnTo>
                  <a:lnTo>
                    <a:pt x="121" y="370"/>
                  </a:lnTo>
                  <a:lnTo>
                    <a:pt x="125" y="361"/>
                  </a:lnTo>
                  <a:lnTo>
                    <a:pt x="129" y="349"/>
                  </a:lnTo>
                  <a:lnTo>
                    <a:pt x="132" y="336"/>
                  </a:lnTo>
                  <a:lnTo>
                    <a:pt x="136" y="325"/>
                  </a:lnTo>
                  <a:lnTo>
                    <a:pt x="138" y="312"/>
                  </a:lnTo>
                  <a:lnTo>
                    <a:pt x="139" y="299"/>
                  </a:lnTo>
                  <a:lnTo>
                    <a:pt x="142" y="287"/>
                  </a:lnTo>
                  <a:lnTo>
                    <a:pt x="143" y="274"/>
                  </a:lnTo>
                  <a:lnTo>
                    <a:pt x="144" y="261"/>
                  </a:lnTo>
                  <a:lnTo>
                    <a:pt x="145" y="248"/>
                  </a:lnTo>
                  <a:lnTo>
                    <a:pt x="146" y="236"/>
                  </a:lnTo>
                  <a:lnTo>
                    <a:pt x="147" y="223"/>
                  </a:lnTo>
                  <a:lnTo>
                    <a:pt x="150" y="210"/>
                  </a:lnTo>
                  <a:lnTo>
                    <a:pt x="151" y="197"/>
                  </a:lnTo>
                  <a:lnTo>
                    <a:pt x="152" y="196"/>
                  </a:lnTo>
                  <a:lnTo>
                    <a:pt x="153" y="195"/>
                  </a:lnTo>
                  <a:lnTo>
                    <a:pt x="154" y="194"/>
                  </a:lnTo>
                  <a:lnTo>
                    <a:pt x="155" y="194"/>
                  </a:lnTo>
                  <a:lnTo>
                    <a:pt x="157" y="193"/>
                  </a:lnTo>
                  <a:lnTo>
                    <a:pt x="158" y="192"/>
                  </a:lnTo>
                  <a:lnTo>
                    <a:pt x="158" y="190"/>
                  </a:lnTo>
                </a:path>
              </a:pathLst>
            </a:custGeom>
            <a:solidFill>
              <a:schemeClr val="tx1"/>
            </a:solid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79" name="Freeform 39"/>
            <p:cNvSpPr>
              <a:spLocks/>
            </p:cNvSpPr>
            <p:nvPr/>
          </p:nvSpPr>
          <p:spPr bwMode="auto">
            <a:xfrm>
              <a:off x="3356" y="2243"/>
              <a:ext cx="194" cy="4"/>
            </a:xfrm>
            <a:custGeom>
              <a:avLst/>
              <a:gdLst>
                <a:gd name="T0" fmla="*/ 0 w 367"/>
                <a:gd name="T1" fmla="*/ 9 h 10"/>
                <a:gd name="T2" fmla="*/ 13 w 367"/>
                <a:gd name="T3" fmla="*/ 10 h 10"/>
                <a:gd name="T4" fmla="*/ 24 w 367"/>
                <a:gd name="T5" fmla="*/ 10 h 10"/>
                <a:gd name="T6" fmla="*/ 36 w 367"/>
                <a:gd name="T7" fmla="*/ 10 h 10"/>
                <a:gd name="T8" fmla="*/ 49 w 367"/>
                <a:gd name="T9" fmla="*/ 10 h 10"/>
                <a:gd name="T10" fmla="*/ 60 w 367"/>
                <a:gd name="T11" fmla="*/ 10 h 10"/>
                <a:gd name="T12" fmla="*/ 72 w 367"/>
                <a:gd name="T13" fmla="*/ 10 h 10"/>
                <a:gd name="T14" fmla="*/ 83 w 367"/>
                <a:gd name="T15" fmla="*/ 10 h 10"/>
                <a:gd name="T16" fmla="*/ 96 w 367"/>
                <a:gd name="T17" fmla="*/ 10 h 10"/>
                <a:gd name="T18" fmla="*/ 108 w 367"/>
                <a:gd name="T19" fmla="*/ 10 h 10"/>
                <a:gd name="T20" fmla="*/ 119 w 367"/>
                <a:gd name="T21" fmla="*/ 10 h 10"/>
                <a:gd name="T22" fmla="*/ 132 w 367"/>
                <a:gd name="T23" fmla="*/ 10 h 10"/>
                <a:gd name="T24" fmla="*/ 144 w 367"/>
                <a:gd name="T25" fmla="*/ 10 h 10"/>
                <a:gd name="T26" fmla="*/ 155 w 367"/>
                <a:gd name="T27" fmla="*/ 10 h 10"/>
                <a:gd name="T28" fmla="*/ 168 w 367"/>
                <a:gd name="T29" fmla="*/ 10 h 10"/>
                <a:gd name="T30" fmla="*/ 180 w 367"/>
                <a:gd name="T31" fmla="*/ 10 h 10"/>
                <a:gd name="T32" fmla="*/ 191 w 367"/>
                <a:gd name="T33" fmla="*/ 9 h 10"/>
                <a:gd name="T34" fmla="*/ 204 w 367"/>
                <a:gd name="T35" fmla="*/ 9 h 10"/>
                <a:gd name="T36" fmla="*/ 215 w 367"/>
                <a:gd name="T37" fmla="*/ 9 h 10"/>
                <a:gd name="T38" fmla="*/ 227 w 367"/>
                <a:gd name="T39" fmla="*/ 9 h 10"/>
                <a:gd name="T40" fmla="*/ 239 w 367"/>
                <a:gd name="T41" fmla="*/ 9 h 10"/>
                <a:gd name="T42" fmla="*/ 246 w 367"/>
                <a:gd name="T43" fmla="*/ 8 h 10"/>
                <a:gd name="T44" fmla="*/ 253 w 367"/>
                <a:gd name="T45" fmla="*/ 8 h 10"/>
                <a:gd name="T46" fmla="*/ 258 w 367"/>
                <a:gd name="T47" fmla="*/ 8 h 10"/>
                <a:gd name="T48" fmla="*/ 265 w 367"/>
                <a:gd name="T49" fmla="*/ 8 h 10"/>
                <a:gd name="T50" fmla="*/ 271 w 367"/>
                <a:gd name="T51" fmla="*/ 8 h 10"/>
                <a:gd name="T52" fmla="*/ 278 w 367"/>
                <a:gd name="T53" fmla="*/ 7 h 10"/>
                <a:gd name="T54" fmla="*/ 284 w 367"/>
                <a:gd name="T55" fmla="*/ 7 h 10"/>
                <a:gd name="T56" fmla="*/ 291 w 367"/>
                <a:gd name="T57" fmla="*/ 7 h 10"/>
                <a:gd name="T58" fmla="*/ 297 w 367"/>
                <a:gd name="T59" fmla="*/ 5 h 10"/>
                <a:gd name="T60" fmla="*/ 303 w 367"/>
                <a:gd name="T61" fmla="*/ 5 h 10"/>
                <a:gd name="T62" fmla="*/ 309 w 367"/>
                <a:gd name="T63" fmla="*/ 5 h 10"/>
                <a:gd name="T64" fmla="*/ 316 w 367"/>
                <a:gd name="T65" fmla="*/ 4 h 10"/>
                <a:gd name="T66" fmla="*/ 322 w 367"/>
                <a:gd name="T67" fmla="*/ 4 h 10"/>
                <a:gd name="T68" fmla="*/ 329 w 367"/>
                <a:gd name="T69" fmla="*/ 3 h 10"/>
                <a:gd name="T70" fmla="*/ 335 w 367"/>
                <a:gd name="T71" fmla="*/ 3 h 10"/>
                <a:gd name="T72" fmla="*/ 342 w 367"/>
                <a:gd name="T73" fmla="*/ 3 h 10"/>
                <a:gd name="T74" fmla="*/ 349 w 367"/>
                <a:gd name="T75" fmla="*/ 2 h 10"/>
                <a:gd name="T76" fmla="*/ 354 w 367"/>
                <a:gd name="T77" fmla="*/ 1 h 10"/>
                <a:gd name="T78" fmla="*/ 361 w 367"/>
                <a:gd name="T79" fmla="*/ 1 h 10"/>
                <a:gd name="T80" fmla="*/ 367 w 367"/>
                <a:gd name="T81" fmla="*/ 0 h 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67"/>
                <a:gd name="T124" fmla="*/ 0 h 10"/>
                <a:gd name="T125" fmla="*/ 367 w 367"/>
                <a:gd name="T126" fmla="*/ 10 h 1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67" h="10">
                  <a:moveTo>
                    <a:pt x="0" y="9"/>
                  </a:moveTo>
                  <a:lnTo>
                    <a:pt x="13" y="10"/>
                  </a:lnTo>
                  <a:lnTo>
                    <a:pt x="24" y="10"/>
                  </a:lnTo>
                  <a:lnTo>
                    <a:pt x="36" y="10"/>
                  </a:lnTo>
                  <a:lnTo>
                    <a:pt x="49" y="10"/>
                  </a:lnTo>
                  <a:lnTo>
                    <a:pt x="60" y="10"/>
                  </a:lnTo>
                  <a:lnTo>
                    <a:pt x="72" y="10"/>
                  </a:lnTo>
                  <a:lnTo>
                    <a:pt x="83" y="10"/>
                  </a:lnTo>
                  <a:lnTo>
                    <a:pt x="96" y="10"/>
                  </a:lnTo>
                  <a:lnTo>
                    <a:pt x="108" y="10"/>
                  </a:lnTo>
                  <a:lnTo>
                    <a:pt x="119" y="10"/>
                  </a:lnTo>
                  <a:lnTo>
                    <a:pt x="132" y="10"/>
                  </a:lnTo>
                  <a:lnTo>
                    <a:pt x="144" y="10"/>
                  </a:lnTo>
                  <a:lnTo>
                    <a:pt x="155" y="10"/>
                  </a:lnTo>
                  <a:lnTo>
                    <a:pt x="168" y="10"/>
                  </a:lnTo>
                  <a:lnTo>
                    <a:pt x="180" y="10"/>
                  </a:lnTo>
                  <a:lnTo>
                    <a:pt x="191" y="9"/>
                  </a:lnTo>
                  <a:lnTo>
                    <a:pt x="204" y="9"/>
                  </a:lnTo>
                  <a:lnTo>
                    <a:pt x="215" y="9"/>
                  </a:lnTo>
                  <a:lnTo>
                    <a:pt x="227" y="9"/>
                  </a:lnTo>
                  <a:lnTo>
                    <a:pt x="239" y="9"/>
                  </a:lnTo>
                  <a:lnTo>
                    <a:pt x="246" y="8"/>
                  </a:lnTo>
                  <a:lnTo>
                    <a:pt x="253" y="8"/>
                  </a:lnTo>
                  <a:lnTo>
                    <a:pt x="258" y="8"/>
                  </a:lnTo>
                  <a:lnTo>
                    <a:pt x="265" y="8"/>
                  </a:lnTo>
                  <a:lnTo>
                    <a:pt x="271" y="8"/>
                  </a:lnTo>
                  <a:lnTo>
                    <a:pt x="278" y="7"/>
                  </a:lnTo>
                  <a:lnTo>
                    <a:pt x="284" y="7"/>
                  </a:lnTo>
                  <a:lnTo>
                    <a:pt x="291" y="7"/>
                  </a:lnTo>
                  <a:lnTo>
                    <a:pt x="297" y="5"/>
                  </a:lnTo>
                  <a:lnTo>
                    <a:pt x="303" y="5"/>
                  </a:lnTo>
                  <a:lnTo>
                    <a:pt x="309" y="5"/>
                  </a:lnTo>
                  <a:lnTo>
                    <a:pt x="316" y="4"/>
                  </a:lnTo>
                  <a:lnTo>
                    <a:pt x="322" y="4"/>
                  </a:lnTo>
                  <a:lnTo>
                    <a:pt x="329" y="3"/>
                  </a:lnTo>
                  <a:lnTo>
                    <a:pt x="335" y="3"/>
                  </a:lnTo>
                  <a:lnTo>
                    <a:pt x="342" y="3"/>
                  </a:lnTo>
                  <a:lnTo>
                    <a:pt x="349" y="2"/>
                  </a:lnTo>
                  <a:lnTo>
                    <a:pt x="354" y="1"/>
                  </a:lnTo>
                  <a:lnTo>
                    <a:pt x="361" y="1"/>
                  </a:lnTo>
                  <a:lnTo>
                    <a:pt x="367" y="0"/>
                  </a:lnTo>
                </a:path>
              </a:pathLst>
            </a:custGeom>
            <a:no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80" name="Text Box 40"/>
            <p:cNvSpPr txBox="1">
              <a:spLocks noChangeArrowheads="1"/>
            </p:cNvSpPr>
            <p:nvPr/>
          </p:nvSpPr>
          <p:spPr bwMode="auto">
            <a:xfrm>
              <a:off x="787" y="1947"/>
              <a:ext cx="964" cy="330"/>
            </a:xfrm>
            <a:prstGeom prst="rect">
              <a:avLst/>
            </a:prstGeom>
            <a:noFill/>
            <a:ln w="9525">
              <a:noFill/>
              <a:miter lim="800000"/>
              <a:headEnd/>
              <a:tailEnd/>
            </a:ln>
          </p:spPr>
          <p:txBody>
            <a:bodyPr wrap="none" lIns="91430" tIns="45716" rIns="91430" bIns="45716">
              <a:spAutoFit/>
            </a:bodyPr>
            <a:lstStyle/>
            <a:p>
              <a:pPr algn="ctr"/>
              <a:r>
                <a:rPr lang="en-US" sz="1400" dirty="0" err="1">
                  <a:solidFill>
                    <a:srgbClr val="000000"/>
                  </a:solidFill>
                  <a:latin typeface="Gill Sans MT"/>
                </a:rPr>
                <a:t>Photosynthetically</a:t>
              </a:r>
              <a:endParaRPr lang="en-US" sz="1400" dirty="0">
                <a:solidFill>
                  <a:srgbClr val="000000"/>
                </a:solidFill>
                <a:latin typeface="Gill Sans MT"/>
              </a:endParaRPr>
            </a:p>
            <a:p>
              <a:pPr algn="ctr"/>
              <a:r>
                <a:rPr lang="en-US" sz="1400" dirty="0">
                  <a:solidFill>
                    <a:srgbClr val="000000"/>
                  </a:solidFill>
                  <a:latin typeface="Gill Sans MT"/>
                </a:rPr>
                <a:t>active radiation</a:t>
              </a:r>
            </a:p>
          </p:txBody>
        </p:sp>
        <p:sp>
          <p:nvSpPr>
            <p:cNvPr id="65581" name="Text Box 41"/>
            <p:cNvSpPr txBox="1">
              <a:spLocks noChangeArrowheads="1"/>
            </p:cNvSpPr>
            <p:nvPr/>
          </p:nvSpPr>
          <p:spPr bwMode="auto">
            <a:xfrm>
              <a:off x="4642" y="1642"/>
              <a:ext cx="590" cy="194"/>
            </a:xfrm>
            <a:prstGeom prst="rect">
              <a:avLst/>
            </a:prstGeom>
            <a:noFill/>
            <a:ln w="12700">
              <a:noFill/>
              <a:miter lim="800000"/>
              <a:headEnd/>
              <a:tailEnd/>
            </a:ln>
          </p:spPr>
          <p:txBody>
            <a:bodyPr wrap="none" lIns="91430" tIns="45716" rIns="91430" bIns="45716">
              <a:spAutoFit/>
            </a:bodyPr>
            <a:lstStyle/>
            <a:p>
              <a:r>
                <a:rPr lang="en-US" sz="1400" dirty="0">
                  <a:solidFill>
                    <a:srgbClr val="000000"/>
                  </a:solidFill>
                  <a:latin typeface="Gill Sans MT"/>
                </a:rPr>
                <a:t>Guard cell</a:t>
              </a:r>
            </a:p>
          </p:txBody>
        </p:sp>
        <p:sp>
          <p:nvSpPr>
            <p:cNvPr id="65582" name="Text Box 42"/>
            <p:cNvSpPr txBox="1">
              <a:spLocks noChangeArrowheads="1"/>
            </p:cNvSpPr>
            <p:nvPr/>
          </p:nvSpPr>
          <p:spPr bwMode="auto">
            <a:xfrm>
              <a:off x="2679" y="1634"/>
              <a:ext cx="590" cy="194"/>
            </a:xfrm>
            <a:prstGeom prst="rect">
              <a:avLst/>
            </a:prstGeom>
            <a:noFill/>
            <a:ln w="12700">
              <a:noFill/>
              <a:miter lim="800000"/>
              <a:headEnd/>
              <a:tailEnd/>
            </a:ln>
          </p:spPr>
          <p:txBody>
            <a:bodyPr wrap="none" lIns="91430" tIns="45716" rIns="91430" bIns="45716">
              <a:spAutoFit/>
            </a:bodyPr>
            <a:lstStyle/>
            <a:p>
              <a:r>
                <a:rPr lang="en-US" sz="1400" dirty="0">
                  <a:solidFill>
                    <a:srgbClr val="000000"/>
                  </a:solidFill>
                  <a:latin typeface="Gill Sans MT"/>
                </a:rPr>
                <a:t>Guard cell</a:t>
              </a:r>
            </a:p>
          </p:txBody>
        </p:sp>
        <p:sp>
          <p:nvSpPr>
            <p:cNvPr id="65583" name="Text Box 43"/>
            <p:cNvSpPr txBox="1">
              <a:spLocks noChangeArrowheads="1"/>
            </p:cNvSpPr>
            <p:nvPr/>
          </p:nvSpPr>
          <p:spPr bwMode="auto">
            <a:xfrm>
              <a:off x="3459" y="1375"/>
              <a:ext cx="334" cy="194"/>
            </a:xfrm>
            <a:prstGeom prst="rect">
              <a:avLst/>
            </a:prstGeom>
            <a:noFill/>
            <a:ln w="9525">
              <a:noFill/>
              <a:miter lim="800000"/>
              <a:headEnd/>
              <a:tailEnd/>
            </a:ln>
          </p:spPr>
          <p:txBody>
            <a:bodyPr wrap="none" lIns="91430" tIns="45716" rIns="91430" bIns="45716">
              <a:spAutoFit/>
            </a:bodyPr>
            <a:lstStyle/>
            <a:p>
              <a:r>
                <a:rPr lang="en-US" sz="1400" dirty="0">
                  <a:solidFill>
                    <a:srgbClr val="000000"/>
                  </a:solidFill>
                  <a:latin typeface="Gill Sans MT"/>
                </a:rPr>
                <a:t>CO</a:t>
              </a:r>
              <a:r>
                <a:rPr lang="en-US" sz="1400" baseline="-25000" dirty="0">
                  <a:solidFill>
                    <a:srgbClr val="000000"/>
                  </a:solidFill>
                  <a:latin typeface="Gill Sans MT"/>
                </a:rPr>
                <a:t>2</a:t>
              </a:r>
              <a:endParaRPr lang="en-US" sz="1400" dirty="0">
                <a:solidFill>
                  <a:srgbClr val="000000"/>
                </a:solidFill>
                <a:latin typeface="Gill Sans MT"/>
              </a:endParaRPr>
            </a:p>
          </p:txBody>
        </p:sp>
        <p:sp>
          <p:nvSpPr>
            <p:cNvPr id="65584" name="Text Box 44"/>
            <p:cNvSpPr txBox="1">
              <a:spLocks noChangeArrowheads="1"/>
            </p:cNvSpPr>
            <p:nvPr/>
          </p:nvSpPr>
          <p:spPr bwMode="auto">
            <a:xfrm>
              <a:off x="4283" y="1375"/>
              <a:ext cx="336" cy="194"/>
            </a:xfrm>
            <a:prstGeom prst="rect">
              <a:avLst/>
            </a:prstGeom>
            <a:noFill/>
            <a:ln w="9525">
              <a:noFill/>
              <a:miter lim="800000"/>
              <a:headEnd/>
              <a:tailEnd/>
            </a:ln>
          </p:spPr>
          <p:txBody>
            <a:bodyPr wrap="none" lIns="91430" tIns="45716" rIns="91430" bIns="45716">
              <a:spAutoFit/>
            </a:bodyPr>
            <a:lstStyle/>
            <a:p>
              <a:r>
                <a:rPr lang="en-US" sz="1400" dirty="0">
                  <a:solidFill>
                    <a:srgbClr val="000000"/>
                  </a:solidFill>
                  <a:latin typeface="Gill Sans MT"/>
                </a:rPr>
                <a:t>H</a:t>
              </a:r>
              <a:r>
                <a:rPr lang="en-US" sz="1400" baseline="-25000" dirty="0">
                  <a:solidFill>
                    <a:srgbClr val="000000"/>
                  </a:solidFill>
                  <a:latin typeface="Gill Sans MT"/>
                </a:rPr>
                <a:t>2</a:t>
              </a:r>
              <a:r>
                <a:rPr lang="en-US" sz="1400" dirty="0">
                  <a:solidFill>
                    <a:srgbClr val="000000"/>
                  </a:solidFill>
                  <a:latin typeface="Gill Sans MT"/>
                </a:rPr>
                <a:t>O</a:t>
              </a:r>
            </a:p>
          </p:txBody>
        </p:sp>
        <p:grpSp>
          <p:nvGrpSpPr>
            <p:cNvPr id="3" name="Group 45"/>
            <p:cNvGrpSpPr>
              <a:grpSpLocks/>
            </p:cNvGrpSpPr>
            <p:nvPr/>
          </p:nvGrpSpPr>
          <p:grpSpPr bwMode="auto">
            <a:xfrm>
              <a:off x="1774" y="3236"/>
              <a:ext cx="1846" cy="341"/>
              <a:chOff x="1537" y="2496"/>
              <a:chExt cx="1157" cy="253"/>
            </a:xfrm>
          </p:grpSpPr>
          <p:sp>
            <p:nvSpPr>
              <p:cNvPr id="65595" name="Text Box 46"/>
              <p:cNvSpPr txBox="1">
                <a:spLocks noChangeArrowheads="1"/>
              </p:cNvSpPr>
              <p:nvPr/>
            </p:nvSpPr>
            <p:spPr bwMode="auto">
              <a:xfrm>
                <a:off x="1537" y="2605"/>
                <a:ext cx="1157" cy="144"/>
              </a:xfrm>
              <a:prstGeom prst="rect">
                <a:avLst/>
              </a:prstGeom>
              <a:noFill/>
              <a:ln w="12700">
                <a:noFill/>
                <a:miter lim="800000"/>
                <a:headEnd/>
                <a:tailEnd/>
              </a:ln>
            </p:spPr>
            <p:txBody>
              <a:bodyPr wrap="none" lIns="91430" tIns="45716" rIns="91430" bIns="45716">
                <a:spAutoFit/>
              </a:bodyPr>
              <a:lstStyle/>
              <a:p>
                <a:r>
                  <a:rPr lang="en-US" sz="1400" dirty="0">
                    <a:solidFill>
                      <a:srgbClr val="000000"/>
                    </a:solidFill>
                    <a:latin typeface="Gill Sans MT"/>
                  </a:rPr>
                  <a:t>CO</a:t>
                </a:r>
                <a:r>
                  <a:rPr lang="en-US" sz="1400" baseline="-25000" dirty="0">
                    <a:solidFill>
                      <a:srgbClr val="000000"/>
                    </a:solidFill>
                    <a:latin typeface="Gill Sans MT"/>
                  </a:rPr>
                  <a:t>2</a:t>
                </a:r>
                <a:r>
                  <a:rPr lang="en-US" sz="1400" dirty="0">
                    <a:solidFill>
                      <a:srgbClr val="000000"/>
                    </a:solidFill>
                    <a:latin typeface="Gill Sans MT"/>
                  </a:rPr>
                  <a:t> + 2 H</a:t>
                </a:r>
                <a:r>
                  <a:rPr lang="en-US" sz="1400" baseline="-25000" dirty="0">
                    <a:solidFill>
                      <a:srgbClr val="000000"/>
                    </a:solidFill>
                    <a:latin typeface="Gill Sans MT"/>
                  </a:rPr>
                  <a:t>2</a:t>
                </a:r>
                <a:r>
                  <a:rPr lang="en-US" sz="1400" dirty="0">
                    <a:solidFill>
                      <a:srgbClr val="000000"/>
                    </a:solidFill>
                    <a:latin typeface="Gill Sans MT"/>
                  </a:rPr>
                  <a:t>O </a:t>
                </a:r>
                <a:r>
                  <a:rPr lang="en-US" sz="1400" dirty="0" smtClean="0">
                    <a:solidFill>
                      <a:srgbClr val="000000"/>
                    </a:solidFill>
                    <a:latin typeface="Wingdings"/>
                    <a:ea typeface="Wingdings"/>
                    <a:cs typeface="Wingdings"/>
                    <a:sym typeface="Wingdings"/>
                  </a:rPr>
                  <a:t></a:t>
                </a:r>
                <a:r>
                  <a:rPr lang="en-US" sz="1400" dirty="0" smtClean="0">
                    <a:solidFill>
                      <a:srgbClr val="000000"/>
                    </a:solidFill>
                    <a:latin typeface="Gill Sans MT"/>
                    <a:sym typeface="Symbol" pitchFamily="18" charset="2"/>
                  </a:rPr>
                  <a:t> </a:t>
                </a:r>
                <a:r>
                  <a:rPr lang="en-US" sz="1400" dirty="0">
                    <a:solidFill>
                      <a:srgbClr val="000000"/>
                    </a:solidFill>
                    <a:latin typeface="Gill Sans MT"/>
                    <a:sym typeface="Symbol" pitchFamily="18" charset="2"/>
                  </a:rPr>
                  <a:t>CH</a:t>
                </a:r>
                <a:r>
                  <a:rPr lang="en-US" sz="1400" baseline="-25000" dirty="0">
                    <a:solidFill>
                      <a:srgbClr val="000000"/>
                    </a:solidFill>
                    <a:latin typeface="Gill Sans MT"/>
                    <a:sym typeface="Symbol" pitchFamily="18" charset="2"/>
                  </a:rPr>
                  <a:t>2</a:t>
                </a:r>
                <a:r>
                  <a:rPr lang="en-US" sz="1400" dirty="0">
                    <a:solidFill>
                      <a:srgbClr val="000000"/>
                    </a:solidFill>
                    <a:latin typeface="Gill Sans MT"/>
                    <a:sym typeface="Symbol" pitchFamily="18" charset="2"/>
                  </a:rPr>
                  <a:t>O + O</a:t>
                </a:r>
                <a:r>
                  <a:rPr lang="en-US" sz="1400" baseline="-25000" dirty="0">
                    <a:solidFill>
                      <a:srgbClr val="000000"/>
                    </a:solidFill>
                    <a:latin typeface="Gill Sans MT"/>
                    <a:sym typeface="Symbol" pitchFamily="18" charset="2"/>
                  </a:rPr>
                  <a:t>2</a:t>
                </a:r>
                <a:r>
                  <a:rPr lang="en-US" sz="1400" dirty="0">
                    <a:solidFill>
                      <a:srgbClr val="000000"/>
                    </a:solidFill>
                    <a:latin typeface="Gill Sans MT"/>
                    <a:sym typeface="Symbol" pitchFamily="18" charset="2"/>
                  </a:rPr>
                  <a:t> + H</a:t>
                </a:r>
                <a:r>
                  <a:rPr lang="en-US" sz="1400" baseline="-25000" dirty="0">
                    <a:solidFill>
                      <a:srgbClr val="000000"/>
                    </a:solidFill>
                    <a:latin typeface="Gill Sans MT"/>
                    <a:sym typeface="Symbol" pitchFamily="18" charset="2"/>
                  </a:rPr>
                  <a:t>2</a:t>
                </a:r>
                <a:r>
                  <a:rPr lang="en-US" sz="1400" dirty="0">
                    <a:solidFill>
                      <a:srgbClr val="000000"/>
                    </a:solidFill>
                    <a:latin typeface="Gill Sans MT"/>
                    <a:sym typeface="Symbol" pitchFamily="18" charset="2"/>
                  </a:rPr>
                  <a:t>O</a:t>
                </a:r>
                <a:endParaRPr lang="en-US" sz="1400" dirty="0">
                  <a:solidFill>
                    <a:srgbClr val="000000"/>
                  </a:solidFill>
                  <a:latin typeface="Gill Sans MT"/>
                </a:endParaRPr>
              </a:p>
            </p:txBody>
          </p:sp>
          <p:sp>
            <p:nvSpPr>
              <p:cNvPr id="65596" name="Text Box 47"/>
              <p:cNvSpPr txBox="1">
                <a:spLocks noChangeArrowheads="1"/>
              </p:cNvSpPr>
              <p:nvPr/>
            </p:nvSpPr>
            <p:spPr bwMode="auto">
              <a:xfrm>
                <a:off x="1903" y="2496"/>
                <a:ext cx="194" cy="144"/>
              </a:xfrm>
              <a:prstGeom prst="rect">
                <a:avLst/>
              </a:prstGeom>
              <a:noFill/>
              <a:ln w="12700">
                <a:noFill/>
                <a:miter lim="800000"/>
                <a:headEnd/>
                <a:tailEnd/>
              </a:ln>
            </p:spPr>
            <p:txBody>
              <a:bodyPr wrap="none" lIns="91430" tIns="45716" rIns="91430" bIns="45716">
                <a:spAutoFit/>
              </a:bodyPr>
              <a:lstStyle/>
              <a:p>
                <a:r>
                  <a:rPr lang="en-US" sz="1400" dirty="0">
                    <a:solidFill>
                      <a:srgbClr val="000000"/>
                    </a:solidFill>
                    <a:latin typeface="Gill Sans MT"/>
                  </a:rPr>
                  <a:t>light</a:t>
                </a:r>
              </a:p>
            </p:txBody>
          </p:sp>
        </p:grpSp>
        <p:sp>
          <p:nvSpPr>
            <p:cNvPr id="65586" name="Text Box 48"/>
            <p:cNvSpPr txBox="1">
              <a:spLocks noChangeArrowheads="1"/>
            </p:cNvSpPr>
            <p:nvPr/>
          </p:nvSpPr>
          <p:spPr bwMode="auto">
            <a:xfrm>
              <a:off x="1365" y="2648"/>
              <a:ext cx="658" cy="194"/>
            </a:xfrm>
            <a:prstGeom prst="rect">
              <a:avLst/>
            </a:prstGeom>
            <a:noFill/>
            <a:ln w="12700">
              <a:noFill/>
              <a:miter lim="800000"/>
              <a:headEnd/>
              <a:tailEnd/>
            </a:ln>
          </p:spPr>
          <p:txBody>
            <a:bodyPr wrap="none" lIns="91430" tIns="45716" rIns="91430" bIns="45716">
              <a:spAutoFit/>
            </a:bodyPr>
            <a:lstStyle/>
            <a:p>
              <a:r>
                <a:rPr lang="en-US" sz="1400" dirty="0">
                  <a:solidFill>
                    <a:srgbClr val="000000"/>
                  </a:solidFill>
                  <a:latin typeface="Gill Sans MT"/>
                </a:rPr>
                <a:t>Chloroplast</a:t>
              </a:r>
            </a:p>
          </p:txBody>
        </p:sp>
        <p:sp>
          <p:nvSpPr>
            <p:cNvPr id="65587" name="Text Box 50"/>
            <p:cNvSpPr txBox="1">
              <a:spLocks noChangeArrowheads="1"/>
            </p:cNvSpPr>
            <p:nvPr/>
          </p:nvSpPr>
          <p:spPr bwMode="auto">
            <a:xfrm>
              <a:off x="1462" y="1598"/>
              <a:ext cx="631" cy="194"/>
            </a:xfrm>
            <a:prstGeom prst="rect">
              <a:avLst/>
            </a:prstGeom>
            <a:noFill/>
            <a:ln w="12700">
              <a:noFill/>
              <a:miter lim="800000"/>
              <a:headEnd/>
              <a:tailEnd/>
            </a:ln>
          </p:spPr>
          <p:txBody>
            <a:bodyPr wrap="none" lIns="91430" tIns="45716" rIns="91430" bIns="45716">
              <a:spAutoFit/>
            </a:bodyPr>
            <a:lstStyle/>
            <a:p>
              <a:r>
                <a:rPr lang="en-US" sz="1400" dirty="0">
                  <a:solidFill>
                    <a:srgbClr val="000000"/>
                  </a:solidFill>
                  <a:latin typeface="Gill Sans MT"/>
                </a:rPr>
                <a:t>Leaf cuticle</a:t>
              </a:r>
            </a:p>
          </p:txBody>
        </p:sp>
        <p:sp>
          <p:nvSpPr>
            <p:cNvPr id="65588" name="Freeform 51"/>
            <p:cNvSpPr>
              <a:spLocks/>
            </p:cNvSpPr>
            <p:nvPr/>
          </p:nvSpPr>
          <p:spPr bwMode="auto">
            <a:xfrm>
              <a:off x="4119" y="1681"/>
              <a:ext cx="334" cy="892"/>
            </a:xfrm>
            <a:custGeom>
              <a:avLst/>
              <a:gdLst>
                <a:gd name="T0" fmla="*/ 136 w 340"/>
                <a:gd name="T1" fmla="*/ 1489 h 1504"/>
                <a:gd name="T2" fmla="*/ 124 w 340"/>
                <a:gd name="T3" fmla="*/ 1456 h 1504"/>
                <a:gd name="T4" fmla="*/ 111 w 340"/>
                <a:gd name="T5" fmla="*/ 1425 h 1504"/>
                <a:gd name="T6" fmla="*/ 98 w 340"/>
                <a:gd name="T7" fmla="*/ 1392 h 1504"/>
                <a:gd name="T8" fmla="*/ 88 w 340"/>
                <a:gd name="T9" fmla="*/ 1360 h 1504"/>
                <a:gd name="T10" fmla="*/ 76 w 340"/>
                <a:gd name="T11" fmla="*/ 1326 h 1504"/>
                <a:gd name="T12" fmla="*/ 67 w 340"/>
                <a:gd name="T13" fmla="*/ 1294 h 1504"/>
                <a:gd name="T14" fmla="*/ 58 w 340"/>
                <a:gd name="T15" fmla="*/ 1260 h 1504"/>
                <a:gd name="T16" fmla="*/ 50 w 340"/>
                <a:gd name="T17" fmla="*/ 1227 h 1504"/>
                <a:gd name="T18" fmla="*/ 43 w 340"/>
                <a:gd name="T19" fmla="*/ 1193 h 1504"/>
                <a:gd name="T20" fmla="*/ 36 w 340"/>
                <a:gd name="T21" fmla="*/ 1156 h 1504"/>
                <a:gd name="T22" fmla="*/ 28 w 340"/>
                <a:gd name="T23" fmla="*/ 1117 h 1504"/>
                <a:gd name="T24" fmla="*/ 22 w 340"/>
                <a:gd name="T25" fmla="*/ 1076 h 1504"/>
                <a:gd name="T26" fmla="*/ 16 w 340"/>
                <a:gd name="T27" fmla="*/ 1036 h 1504"/>
                <a:gd name="T28" fmla="*/ 11 w 340"/>
                <a:gd name="T29" fmla="*/ 995 h 1504"/>
                <a:gd name="T30" fmla="*/ 7 w 340"/>
                <a:gd name="T31" fmla="*/ 954 h 1504"/>
                <a:gd name="T32" fmla="*/ 3 w 340"/>
                <a:gd name="T33" fmla="*/ 914 h 1504"/>
                <a:gd name="T34" fmla="*/ 1 w 340"/>
                <a:gd name="T35" fmla="*/ 873 h 1504"/>
                <a:gd name="T36" fmla="*/ 0 w 340"/>
                <a:gd name="T37" fmla="*/ 833 h 1504"/>
                <a:gd name="T38" fmla="*/ 0 w 340"/>
                <a:gd name="T39" fmla="*/ 791 h 1504"/>
                <a:gd name="T40" fmla="*/ 0 w 340"/>
                <a:gd name="T41" fmla="*/ 752 h 1504"/>
                <a:gd name="T42" fmla="*/ 1 w 340"/>
                <a:gd name="T43" fmla="*/ 713 h 1504"/>
                <a:gd name="T44" fmla="*/ 2 w 340"/>
                <a:gd name="T45" fmla="*/ 674 h 1504"/>
                <a:gd name="T46" fmla="*/ 3 w 340"/>
                <a:gd name="T47" fmla="*/ 636 h 1504"/>
                <a:gd name="T48" fmla="*/ 6 w 340"/>
                <a:gd name="T49" fmla="*/ 596 h 1504"/>
                <a:gd name="T50" fmla="*/ 9 w 340"/>
                <a:gd name="T51" fmla="*/ 558 h 1504"/>
                <a:gd name="T52" fmla="*/ 15 w 340"/>
                <a:gd name="T53" fmla="*/ 520 h 1504"/>
                <a:gd name="T54" fmla="*/ 23 w 340"/>
                <a:gd name="T55" fmla="*/ 483 h 1504"/>
                <a:gd name="T56" fmla="*/ 32 w 340"/>
                <a:gd name="T57" fmla="*/ 446 h 1504"/>
                <a:gd name="T58" fmla="*/ 45 w 340"/>
                <a:gd name="T59" fmla="*/ 410 h 1504"/>
                <a:gd name="T60" fmla="*/ 62 w 340"/>
                <a:gd name="T61" fmla="*/ 369 h 1504"/>
                <a:gd name="T62" fmla="*/ 84 w 340"/>
                <a:gd name="T63" fmla="*/ 325 h 1504"/>
                <a:gd name="T64" fmla="*/ 107 w 340"/>
                <a:gd name="T65" fmla="*/ 282 h 1504"/>
                <a:gd name="T66" fmla="*/ 133 w 340"/>
                <a:gd name="T67" fmla="*/ 241 h 1504"/>
                <a:gd name="T68" fmla="*/ 161 w 340"/>
                <a:gd name="T69" fmla="*/ 200 h 1504"/>
                <a:gd name="T70" fmla="*/ 190 w 340"/>
                <a:gd name="T71" fmla="*/ 161 h 1504"/>
                <a:gd name="T72" fmla="*/ 220 w 340"/>
                <a:gd name="T73" fmla="*/ 121 h 1504"/>
                <a:gd name="T74" fmla="*/ 252 w 340"/>
                <a:gd name="T75" fmla="*/ 84 h 1504"/>
                <a:gd name="T76" fmla="*/ 287 w 340"/>
                <a:gd name="T77" fmla="*/ 50 h 1504"/>
                <a:gd name="T78" fmla="*/ 322 w 340"/>
                <a:gd name="T79" fmla="*/ 16 h 150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40"/>
                <a:gd name="T121" fmla="*/ 0 h 1504"/>
                <a:gd name="T122" fmla="*/ 340 w 340"/>
                <a:gd name="T123" fmla="*/ 1504 h 150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40" h="1504">
                  <a:moveTo>
                    <a:pt x="143" y="1504"/>
                  </a:moveTo>
                  <a:lnTo>
                    <a:pt x="136" y="1489"/>
                  </a:lnTo>
                  <a:lnTo>
                    <a:pt x="129" y="1472"/>
                  </a:lnTo>
                  <a:lnTo>
                    <a:pt x="124" y="1456"/>
                  </a:lnTo>
                  <a:lnTo>
                    <a:pt x="117" y="1440"/>
                  </a:lnTo>
                  <a:lnTo>
                    <a:pt x="111" y="1425"/>
                  </a:lnTo>
                  <a:lnTo>
                    <a:pt x="104" y="1409"/>
                  </a:lnTo>
                  <a:lnTo>
                    <a:pt x="98" y="1392"/>
                  </a:lnTo>
                  <a:lnTo>
                    <a:pt x="92" y="1376"/>
                  </a:lnTo>
                  <a:lnTo>
                    <a:pt x="88" y="1360"/>
                  </a:lnTo>
                  <a:lnTo>
                    <a:pt x="82" y="1344"/>
                  </a:lnTo>
                  <a:lnTo>
                    <a:pt x="76" y="1326"/>
                  </a:lnTo>
                  <a:lnTo>
                    <a:pt x="72" y="1310"/>
                  </a:lnTo>
                  <a:lnTo>
                    <a:pt x="67" y="1294"/>
                  </a:lnTo>
                  <a:lnTo>
                    <a:pt x="62" y="1277"/>
                  </a:lnTo>
                  <a:lnTo>
                    <a:pt x="58" y="1260"/>
                  </a:lnTo>
                  <a:lnTo>
                    <a:pt x="54" y="1244"/>
                  </a:lnTo>
                  <a:lnTo>
                    <a:pt x="50" y="1227"/>
                  </a:lnTo>
                  <a:lnTo>
                    <a:pt x="46" y="1210"/>
                  </a:lnTo>
                  <a:lnTo>
                    <a:pt x="43" y="1193"/>
                  </a:lnTo>
                  <a:lnTo>
                    <a:pt x="39" y="1177"/>
                  </a:lnTo>
                  <a:lnTo>
                    <a:pt x="36" y="1156"/>
                  </a:lnTo>
                  <a:lnTo>
                    <a:pt x="31" y="1136"/>
                  </a:lnTo>
                  <a:lnTo>
                    <a:pt x="28" y="1117"/>
                  </a:lnTo>
                  <a:lnTo>
                    <a:pt x="24" y="1096"/>
                  </a:lnTo>
                  <a:lnTo>
                    <a:pt x="22" y="1076"/>
                  </a:lnTo>
                  <a:lnTo>
                    <a:pt x="18" y="1056"/>
                  </a:lnTo>
                  <a:lnTo>
                    <a:pt x="16" y="1036"/>
                  </a:lnTo>
                  <a:lnTo>
                    <a:pt x="14" y="1016"/>
                  </a:lnTo>
                  <a:lnTo>
                    <a:pt x="11" y="995"/>
                  </a:lnTo>
                  <a:lnTo>
                    <a:pt x="9" y="975"/>
                  </a:lnTo>
                  <a:lnTo>
                    <a:pt x="7" y="954"/>
                  </a:lnTo>
                  <a:lnTo>
                    <a:pt x="6" y="934"/>
                  </a:lnTo>
                  <a:lnTo>
                    <a:pt x="3" y="914"/>
                  </a:lnTo>
                  <a:lnTo>
                    <a:pt x="2" y="893"/>
                  </a:lnTo>
                  <a:lnTo>
                    <a:pt x="1" y="873"/>
                  </a:lnTo>
                  <a:lnTo>
                    <a:pt x="1" y="852"/>
                  </a:lnTo>
                  <a:lnTo>
                    <a:pt x="0" y="833"/>
                  </a:lnTo>
                  <a:lnTo>
                    <a:pt x="0" y="812"/>
                  </a:lnTo>
                  <a:lnTo>
                    <a:pt x="0" y="791"/>
                  </a:lnTo>
                  <a:lnTo>
                    <a:pt x="0" y="771"/>
                  </a:lnTo>
                  <a:lnTo>
                    <a:pt x="0" y="752"/>
                  </a:lnTo>
                  <a:lnTo>
                    <a:pt x="1" y="733"/>
                  </a:lnTo>
                  <a:lnTo>
                    <a:pt x="1" y="713"/>
                  </a:lnTo>
                  <a:lnTo>
                    <a:pt x="1" y="694"/>
                  </a:lnTo>
                  <a:lnTo>
                    <a:pt x="2" y="674"/>
                  </a:lnTo>
                  <a:lnTo>
                    <a:pt x="2" y="654"/>
                  </a:lnTo>
                  <a:lnTo>
                    <a:pt x="3" y="636"/>
                  </a:lnTo>
                  <a:lnTo>
                    <a:pt x="4" y="616"/>
                  </a:lnTo>
                  <a:lnTo>
                    <a:pt x="6" y="596"/>
                  </a:lnTo>
                  <a:lnTo>
                    <a:pt x="8" y="578"/>
                  </a:lnTo>
                  <a:lnTo>
                    <a:pt x="9" y="558"/>
                  </a:lnTo>
                  <a:lnTo>
                    <a:pt x="13" y="539"/>
                  </a:lnTo>
                  <a:lnTo>
                    <a:pt x="15" y="520"/>
                  </a:lnTo>
                  <a:lnTo>
                    <a:pt x="18" y="501"/>
                  </a:lnTo>
                  <a:lnTo>
                    <a:pt x="23" y="483"/>
                  </a:lnTo>
                  <a:lnTo>
                    <a:pt x="28" y="464"/>
                  </a:lnTo>
                  <a:lnTo>
                    <a:pt x="32" y="446"/>
                  </a:lnTo>
                  <a:lnTo>
                    <a:pt x="38" y="427"/>
                  </a:lnTo>
                  <a:lnTo>
                    <a:pt x="45" y="410"/>
                  </a:lnTo>
                  <a:lnTo>
                    <a:pt x="52" y="391"/>
                  </a:lnTo>
                  <a:lnTo>
                    <a:pt x="62" y="369"/>
                  </a:lnTo>
                  <a:lnTo>
                    <a:pt x="73" y="347"/>
                  </a:lnTo>
                  <a:lnTo>
                    <a:pt x="84" y="325"/>
                  </a:lnTo>
                  <a:lnTo>
                    <a:pt x="96" y="304"/>
                  </a:lnTo>
                  <a:lnTo>
                    <a:pt x="107" y="282"/>
                  </a:lnTo>
                  <a:lnTo>
                    <a:pt x="120" y="262"/>
                  </a:lnTo>
                  <a:lnTo>
                    <a:pt x="133" y="241"/>
                  </a:lnTo>
                  <a:lnTo>
                    <a:pt x="147" y="220"/>
                  </a:lnTo>
                  <a:lnTo>
                    <a:pt x="161" y="200"/>
                  </a:lnTo>
                  <a:lnTo>
                    <a:pt x="175" y="181"/>
                  </a:lnTo>
                  <a:lnTo>
                    <a:pt x="190" y="161"/>
                  </a:lnTo>
                  <a:lnTo>
                    <a:pt x="205" y="141"/>
                  </a:lnTo>
                  <a:lnTo>
                    <a:pt x="220" y="121"/>
                  </a:lnTo>
                  <a:lnTo>
                    <a:pt x="236" y="103"/>
                  </a:lnTo>
                  <a:lnTo>
                    <a:pt x="252" y="84"/>
                  </a:lnTo>
                  <a:lnTo>
                    <a:pt x="270" y="67"/>
                  </a:lnTo>
                  <a:lnTo>
                    <a:pt x="287" y="50"/>
                  </a:lnTo>
                  <a:lnTo>
                    <a:pt x="304" y="32"/>
                  </a:lnTo>
                  <a:lnTo>
                    <a:pt x="322" y="16"/>
                  </a:lnTo>
                  <a:lnTo>
                    <a:pt x="340" y="0"/>
                  </a:lnTo>
                </a:path>
              </a:pathLst>
            </a:custGeom>
            <a:noFill/>
            <a:ln w="19050" cmpd="sng">
              <a:solidFill>
                <a:schemeClr val="tx1"/>
              </a:solidFill>
              <a:prstDash val="solid"/>
              <a:round/>
              <a:headEnd type="none" w="med" len="med"/>
              <a:tailEnd type="triangle" w="med" len="med"/>
            </a:ln>
          </p:spPr>
          <p:txBody>
            <a:bodyPr/>
            <a:lstStyle/>
            <a:p>
              <a:pPr>
                <a:lnSpc>
                  <a:spcPct val="120000"/>
                </a:lnSpc>
              </a:pPr>
              <a:endParaRPr lang="en-US" sz="2000" dirty="0">
                <a:solidFill>
                  <a:srgbClr val="000000"/>
                </a:solidFill>
                <a:latin typeface="Gill Sans MT"/>
              </a:endParaRPr>
            </a:p>
          </p:txBody>
        </p:sp>
        <p:sp>
          <p:nvSpPr>
            <p:cNvPr id="65589" name="Line 52"/>
            <p:cNvSpPr>
              <a:spLocks noChangeShapeType="1"/>
            </p:cNvSpPr>
            <p:nvPr/>
          </p:nvSpPr>
          <p:spPr bwMode="auto">
            <a:xfrm>
              <a:off x="2179" y="1878"/>
              <a:ext cx="30" cy="82"/>
            </a:xfrm>
            <a:prstGeom prst="line">
              <a:avLst/>
            </a:prstGeom>
            <a:noFill/>
            <a:ln w="12700">
              <a:solidFill>
                <a:schemeClr val="tx1"/>
              </a:solidFill>
              <a:round/>
              <a:headEnd/>
              <a:tailEnd/>
            </a:ln>
          </p:spPr>
          <p:txBody>
            <a:bodyPr wrap="none" anchor="ctr"/>
            <a:lstStyle/>
            <a:p>
              <a:pPr>
                <a:lnSpc>
                  <a:spcPct val="120000"/>
                </a:lnSpc>
              </a:pPr>
              <a:endParaRPr lang="en-US" sz="2000" dirty="0">
                <a:solidFill>
                  <a:srgbClr val="000000"/>
                </a:solidFill>
                <a:latin typeface="Gill Sans MT"/>
              </a:endParaRPr>
            </a:p>
          </p:txBody>
        </p:sp>
        <p:sp>
          <p:nvSpPr>
            <p:cNvPr id="65590" name="Line 53"/>
            <p:cNvSpPr>
              <a:spLocks noChangeShapeType="1"/>
            </p:cNvSpPr>
            <p:nvPr/>
          </p:nvSpPr>
          <p:spPr bwMode="auto">
            <a:xfrm>
              <a:off x="3566" y="1856"/>
              <a:ext cx="59" cy="32"/>
            </a:xfrm>
            <a:prstGeom prst="line">
              <a:avLst/>
            </a:prstGeom>
            <a:noFill/>
            <a:ln w="12700">
              <a:solidFill>
                <a:schemeClr val="tx1"/>
              </a:solidFill>
              <a:round/>
              <a:headEnd/>
              <a:tailEnd/>
            </a:ln>
          </p:spPr>
          <p:txBody>
            <a:bodyPr wrap="none" anchor="ctr"/>
            <a:lstStyle/>
            <a:p>
              <a:pPr>
                <a:lnSpc>
                  <a:spcPct val="120000"/>
                </a:lnSpc>
              </a:pPr>
              <a:endParaRPr lang="en-US" sz="2000" dirty="0">
                <a:solidFill>
                  <a:srgbClr val="000000"/>
                </a:solidFill>
                <a:latin typeface="Gill Sans MT"/>
              </a:endParaRPr>
            </a:p>
          </p:txBody>
        </p:sp>
        <p:sp>
          <p:nvSpPr>
            <p:cNvPr id="65591" name="Line 54"/>
            <p:cNvSpPr>
              <a:spLocks noChangeShapeType="1"/>
            </p:cNvSpPr>
            <p:nvPr/>
          </p:nvSpPr>
          <p:spPr bwMode="auto">
            <a:xfrm flipH="1">
              <a:off x="4640" y="1872"/>
              <a:ext cx="56" cy="40"/>
            </a:xfrm>
            <a:prstGeom prst="line">
              <a:avLst/>
            </a:prstGeom>
            <a:noFill/>
            <a:ln w="12700">
              <a:solidFill>
                <a:schemeClr val="tx1"/>
              </a:solidFill>
              <a:round/>
              <a:headEnd/>
              <a:tailEnd/>
            </a:ln>
          </p:spPr>
          <p:txBody>
            <a:bodyPr wrap="none" anchor="ctr"/>
            <a:lstStyle/>
            <a:p>
              <a:pPr>
                <a:lnSpc>
                  <a:spcPct val="120000"/>
                </a:lnSpc>
              </a:pPr>
              <a:endParaRPr lang="en-US" sz="2000" dirty="0">
                <a:solidFill>
                  <a:srgbClr val="000000"/>
                </a:solidFill>
                <a:latin typeface="Gill Sans MT"/>
              </a:endParaRPr>
            </a:p>
          </p:txBody>
        </p:sp>
        <p:sp>
          <p:nvSpPr>
            <p:cNvPr id="65592" name="Line 55"/>
            <p:cNvSpPr>
              <a:spLocks noChangeShapeType="1"/>
            </p:cNvSpPr>
            <p:nvPr/>
          </p:nvSpPr>
          <p:spPr bwMode="auto">
            <a:xfrm>
              <a:off x="2333" y="2870"/>
              <a:ext cx="77" cy="26"/>
            </a:xfrm>
            <a:prstGeom prst="line">
              <a:avLst/>
            </a:prstGeom>
            <a:noFill/>
            <a:ln w="12700">
              <a:solidFill>
                <a:schemeClr val="tx1"/>
              </a:solidFill>
              <a:round/>
              <a:headEnd/>
              <a:tailEnd/>
            </a:ln>
          </p:spPr>
          <p:txBody>
            <a:bodyPr wrap="none" anchor="ctr"/>
            <a:lstStyle/>
            <a:p>
              <a:pPr>
                <a:lnSpc>
                  <a:spcPct val="120000"/>
                </a:lnSpc>
              </a:pPr>
              <a:endParaRPr lang="en-US" sz="2000" dirty="0">
                <a:solidFill>
                  <a:srgbClr val="000000"/>
                </a:solidFill>
                <a:latin typeface="Gill Sans MT"/>
              </a:endParaRPr>
            </a:p>
          </p:txBody>
        </p:sp>
        <p:sp>
          <p:nvSpPr>
            <p:cNvPr id="65593" name="Freeform 56"/>
            <p:cNvSpPr>
              <a:spLocks/>
            </p:cNvSpPr>
            <p:nvPr/>
          </p:nvSpPr>
          <p:spPr bwMode="auto">
            <a:xfrm>
              <a:off x="1851" y="2330"/>
              <a:ext cx="644" cy="468"/>
            </a:xfrm>
            <a:custGeom>
              <a:avLst/>
              <a:gdLst>
                <a:gd name="T0" fmla="*/ 0 w 954"/>
                <a:gd name="T1" fmla="*/ 0 h 772"/>
                <a:gd name="T2" fmla="*/ 27 w 954"/>
                <a:gd name="T3" fmla="*/ 10 h 772"/>
                <a:gd name="T4" fmla="*/ 53 w 954"/>
                <a:gd name="T5" fmla="*/ 20 h 772"/>
                <a:gd name="T6" fmla="*/ 80 w 954"/>
                <a:gd name="T7" fmla="*/ 31 h 772"/>
                <a:gd name="T8" fmla="*/ 106 w 954"/>
                <a:gd name="T9" fmla="*/ 42 h 772"/>
                <a:gd name="T10" fmla="*/ 133 w 954"/>
                <a:gd name="T11" fmla="*/ 53 h 772"/>
                <a:gd name="T12" fmla="*/ 160 w 954"/>
                <a:gd name="T13" fmla="*/ 65 h 772"/>
                <a:gd name="T14" fmla="*/ 185 w 954"/>
                <a:gd name="T15" fmla="*/ 77 h 772"/>
                <a:gd name="T16" fmla="*/ 212 w 954"/>
                <a:gd name="T17" fmla="*/ 88 h 772"/>
                <a:gd name="T18" fmla="*/ 237 w 954"/>
                <a:gd name="T19" fmla="*/ 101 h 772"/>
                <a:gd name="T20" fmla="*/ 263 w 954"/>
                <a:gd name="T21" fmla="*/ 115 h 772"/>
                <a:gd name="T22" fmla="*/ 288 w 954"/>
                <a:gd name="T23" fmla="*/ 128 h 772"/>
                <a:gd name="T24" fmla="*/ 314 w 954"/>
                <a:gd name="T25" fmla="*/ 142 h 772"/>
                <a:gd name="T26" fmla="*/ 339 w 954"/>
                <a:gd name="T27" fmla="*/ 156 h 772"/>
                <a:gd name="T28" fmla="*/ 365 w 954"/>
                <a:gd name="T29" fmla="*/ 170 h 772"/>
                <a:gd name="T30" fmla="*/ 389 w 954"/>
                <a:gd name="T31" fmla="*/ 185 h 772"/>
                <a:gd name="T32" fmla="*/ 413 w 954"/>
                <a:gd name="T33" fmla="*/ 200 h 772"/>
                <a:gd name="T34" fmla="*/ 438 w 954"/>
                <a:gd name="T35" fmla="*/ 215 h 772"/>
                <a:gd name="T36" fmla="*/ 462 w 954"/>
                <a:gd name="T37" fmla="*/ 230 h 772"/>
                <a:gd name="T38" fmla="*/ 486 w 954"/>
                <a:gd name="T39" fmla="*/ 246 h 772"/>
                <a:gd name="T40" fmla="*/ 509 w 954"/>
                <a:gd name="T41" fmla="*/ 262 h 772"/>
                <a:gd name="T42" fmla="*/ 528 w 954"/>
                <a:gd name="T43" fmla="*/ 275 h 772"/>
                <a:gd name="T44" fmla="*/ 546 w 954"/>
                <a:gd name="T45" fmla="*/ 289 h 772"/>
                <a:gd name="T46" fmla="*/ 565 w 954"/>
                <a:gd name="T47" fmla="*/ 302 h 772"/>
                <a:gd name="T48" fmla="*/ 582 w 954"/>
                <a:gd name="T49" fmla="*/ 317 h 772"/>
                <a:gd name="T50" fmla="*/ 600 w 954"/>
                <a:gd name="T51" fmla="*/ 331 h 772"/>
                <a:gd name="T52" fmla="*/ 617 w 954"/>
                <a:gd name="T53" fmla="*/ 346 h 772"/>
                <a:gd name="T54" fmla="*/ 633 w 954"/>
                <a:gd name="T55" fmla="*/ 361 h 772"/>
                <a:gd name="T56" fmla="*/ 649 w 954"/>
                <a:gd name="T57" fmla="*/ 377 h 772"/>
                <a:gd name="T58" fmla="*/ 667 w 954"/>
                <a:gd name="T59" fmla="*/ 392 h 772"/>
                <a:gd name="T60" fmla="*/ 683 w 954"/>
                <a:gd name="T61" fmla="*/ 408 h 772"/>
                <a:gd name="T62" fmla="*/ 699 w 954"/>
                <a:gd name="T63" fmla="*/ 424 h 772"/>
                <a:gd name="T64" fmla="*/ 714 w 954"/>
                <a:gd name="T65" fmla="*/ 441 h 772"/>
                <a:gd name="T66" fmla="*/ 731 w 954"/>
                <a:gd name="T67" fmla="*/ 457 h 772"/>
                <a:gd name="T68" fmla="*/ 746 w 954"/>
                <a:gd name="T69" fmla="*/ 474 h 772"/>
                <a:gd name="T70" fmla="*/ 761 w 954"/>
                <a:gd name="T71" fmla="*/ 490 h 772"/>
                <a:gd name="T72" fmla="*/ 777 w 954"/>
                <a:gd name="T73" fmla="*/ 508 h 772"/>
                <a:gd name="T74" fmla="*/ 792 w 954"/>
                <a:gd name="T75" fmla="*/ 524 h 772"/>
                <a:gd name="T76" fmla="*/ 807 w 954"/>
                <a:gd name="T77" fmla="*/ 541 h 772"/>
                <a:gd name="T78" fmla="*/ 822 w 954"/>
                <a:gd name="T79" fmla="*/ 559 h 772"/>
                <a:gd name="T80" fmla="*/ 837 w 954"/>
                <a:gd name="T81" fmla="*/ 576 h 772"/>
                <a:gd name="T82" fmla="*/ 844 w 954"/>
                <a:gd name="T83" fmla="*/ 584 h 772"/>
                <a:gd name="T84" fmla="*/ 851 w 954"/>
                <a:gd name="T85" fmla="*/ 594 h 772"/>
                <a:gd name="T86" fmla="*/ 859 w 954"/>
                <a:gd name="T87" fmla="*/ 602 h 772"/>
                <a:gd name="T88" fmla="*/ 866 w 954"/>
                <a:gd name="T89" fmla="*/ 611 h 772"/>
                <a:gd name="T90" fmla="*/ 872 w 954"/>
                <a:gd name="T91" fmla="*/ 620 h 772"/>
                <a:gd name="T92" fmla="*/ 879 w 954"/>
                <a:gd name="T93" fmla="*/ 630 h 772"/>
                <a:gd name="T94" fmla="*/ 886 w 954"/>
                <a:gd name="T95" fmla="*/ 640 h 772"/>
                <a:gd name="T96" fmla="*/ 891 w 954"/>
                <a:gd name="T97" fmla="*/ 649 h 772"/>
                <a:gd name="T98" fmla="*/ 898 w 954"/>
                <a:gd name="T99" fmla="*/ 658 h 772"/>
                <a:gd name="T100" fmla="*/ 904 w 954"/>
                <a:gd name="T101" fmla="*/ 669 h 772"/>
                <a:gd name="T102" fmla="*/ 910 w 954"/>
                <a:gd name="T103" fmla="*/ 678 h 772"/>
                <a:gd name="T104" fmla="*/ 916 w 954"/>
                <a:gd name="T105" fmla="*/ 689 h 772"/>
                <a:gd name="T106" fmla="*/ 922 w 954"/>
                <a:gd name="T107" fmla="*/ 699 h 772"/>
                <a:gd name="T108" fmla="*/ 926 w 954"/>
                <a:gd name="T109" fmla="*/ 709 h 772"/>
                <a:gd name="T110" fmla="*/ 932 w 954"/>
                <a:gd name="T111" fmla="*/ 720 h 772"/>
                <a:gd name="T112" fmla="*/ 937 w 954"/>
                <a:gd name="T113" fmla="*/ 729 h 772"/>
                <a:gd name="T114" fmla="*/ 941 w 954"/>
                <a:gd name="T115" fmla="*/ 741 h 772"/>
                <a:gd name="T116" fmla="*/ 946 w 954"/>
                <a:gd name="T117" fmla="*/ 751 h 772"/>
                <a:gd name="T118" fmla="*/ 951 w 954"/>
                <a:gd name="T119" fmla="*/ 762 h 772"/>
                <a:gd name="T120" fmla="*/ 954 w 954"/>
                <a:gd name="T121" fmla="*/ 772 h 77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54"/>
                <a:gd name="T184" fmla="*/ 0 h 772"/>
                <a:gd name="T185" fmla="*/ 954 w 954"/>
                <a:gd name="T186" fmla="*/ 772 h 77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54" h="772">
                  <a:moveTo>
                    <a:pt x="0" y="0"/>
                  </a:moveTo>
                  <a:lnTo>
                    <a:pt x="27" y="10"/>
                  </a:lnTo>
                  <a:lnTo>
                    <a:pt x="53" y="20"/>
                  </a:lnTo>
                  <a:lnTo>
                    <a:pt x="80" y="31"/>
                  </a:lnTo>
                  <a:lnTo>
                    <a:pt x="106" y="42"/>
                  </a:lnTo>
                  <a:lnTo>
                    <a:pt x="133" y="53"/>
                  </a:lnTo>
                  <a:lnTo>
                    <a:pt x="160" y="65"/>
                  </a:lnTo>
                  <a:lnTo>
                    <a:pt x="185" y="77"/>
                  </a:lnTo>
                  <a:lnTo>
                    <a:pt x="212" y="88"/>
                  </a:lnTo>
                  <a:lnTo>
                    <a:pt x="237" y="101"/>
                  </a:lnTo>
                  <a:lnTo>
                    <a:pt x="263" y="115"/>
                  </a:lnTo>
                  <a:lnTo>
                    <a:pt x="288" y="128"/>
                  </a:lnTo>
                  <a:lnTo>
                    <a:pt x="314" y="142"/>
                  </a:lnTo>
                  <a:lnTo>
                    <a:pt x="339" y="156"/>
                  </a:lnTo>
                  <a:lnTo>
                    <a:pt x="365" y="170"/>
                  </a:lnTo>
                  <a:lnTo>
                    <a:pt x="389" y="185"/>
                  </a:lnTo>
                  <a:lnTo>
                    <a:pt x="413" y="200"/>
                  </a:lnTo>
                  <a:lnTo>
                    <a:pt x="438" y="215"/>
                  </a:lnTo>
                  <a:lnTo>
                    <a:pt x="462" y="230"/>
                  </a:lnTo>
                  <a:lnTo>
                    <a:pt x="486" y="246"/>
                  </a:lnTo>
                  <a:lnTo>
                    <a:pt x="509" y="262"/>
                  </a:lnTo>
                  <a:lnTo>
                    <a:pt x="528" y="275"/>
                  </a:lnTo>
                  <a:lnTo>
                    <a:pt x="546" y="289"/>
                  </a:lnTo>
                  <a:lnTo>
                    <a:pt x="565" y="302"/>
                  </a:lnTo>
                  <a:lnTo>
                    <a:pt x="582" y="317"/>
                  </a:lnTo>
                  <a:lnTo>
                    <a:pt x="600" y="331"/>
                  </a:lnTo>
                  <a:lnTo>
                    <a:pt x="617" y="346"/>
                  </a:lnTo>
                  <a:lnTo>
                    <a:pt x="633" y="361"/>
                  </a:lnTo>
                  <a:lnTo>
                    <a:pt x="649" y="377"/>
                  </a:lnTo>
                  <a:lnTo>
                    <a:pt x="667" y="392"/>
                  </a:lnTo>
                  <a:lnTo>
                    <a:pt x="683" y="408"/>
                  </a:lnTo>
                  <a:lnTo>
                    <a:pt x="699" y="424"/>
                  </a:lnTo>
                  <a:lnTo>
                    <a:pt x="714" y="441"/>
                  </a:lnTo>
                  <a:lnTo>
                    <a:pt x="731" y="457"/>
                  </a:lnTo>
                  <a:lnTo>
                    <a:pt x="746" y="474"/>
                  </a:lnTo>
                  <a:lnTo>
                    <a:pt x="761" y="490"/>
                  </a:lnTo>
                  <a:lnTo>
                    <a:pt x="777" y="508"/>
                  </a:lnTo>
                  <a:lnTo>
                    <a:pt x="792" y="524"/>
                  </a:lnTo>
                  <a:lnTo>
                    <a:pt x="807" y="541"/>
                  </a:lnTo>
                  <a:lnTo>
                    <a:pt x="822" y="559"/>
                  </a:lnTo>
                  <a:lnTo>
                    <a:pt x="837" y="576"/>
                  </a:lnTo>
                  <a:lnTo>
                    <a:pt x="844" y="584"/>
                  </a:lnTo>
                  <a:lnTo>
                    <a:pt x="851" y="594"/>
                  </a:lnTo>
                  <a:lnTo>
                    <a:pt x="859" y="602"/>
                  </a:lnTo>
                  <a:lnTo>
                    <a:pt x="866" y="611"/>
                  </a:lnTo>
                  <a:lnTo>
                    <a:pt x="872" y="620"/>
                  </a:lnTo>
                  <a:lnTo>
                    <a:pt x="879" y="630"/>
                  </a:lnTo>
                  <a:lnTo>
                    <a:pt x="886" y="640"/>
                  </a:lnTo>
                  <a:lnTo>
                    <a:pt x="891" y="649"/>
                  </a:lnTo>
                  <a:lnTo>
                    <a:pt x="898" y="658"/>
                  </a:lnTo>
                  <a:lnTo>
                    <a:pt x="904" y="669"/>
                  </a:lnTo>
                  <a:lnTo>
                    <a:pt x="910" y="678"/>
                  </a:lnTo>
                  <a:lnTo>
                    <a:pt x="916" y="689"/>
                  </a:lnTo>
                  <a:lnTo>
                    <a:pt x="922" y="699"/>
                  </a:lnTo>
                  <a:lnTo>
                    <a:pt x="926" y="709"/>
                  </a:lnTo>
                  <a:lnTo>
                    <a:pt x="932" y="720"/>
                  </a:lnTo>
                  <a:lnTo>
                    <a:pt x="937" y="729"/>
                  </a:lnTo>
                  <a:lnTo>
                    <a:pt x="941" y="741"/>
                  </a:lnTo>
                  <a:lnTo>
                    <a:pt x="946" y="751"/>
                  </a:lnTo>
                  <a:lnTo>
                    <a:pt x="951" y="762"/>
                  </a:lnTo>
                  <a:lnTo>
                    <a:pt x="954" y="772"/>
                  </a:lnTo>
                </a:path>
              </a:pathLst>
            </a:custGeom>
            <a:noFill/>
            <a:ln w="12700">
              <a:solidFill>
                <a:srgbClr val="000000"/>
              </a:solidFill>
              <a:prstDash val="solid"/>
              <a:round/>
              <a:headEnd type="none" w="med" len="med"/>
              <a:tailEnd type="triangle" w="med" len="med"/>
            </a:ln>
          </p:spPr>
          <p:txBody>
            <a:bodyPr/>
            <a:lstStyle/>
            <a:p>
              <a:pPr>
                <a:lnSpc>
                  <a:spcPct val="120000"/>
                </a:lnSpc>
              </a:pPr>
              <a:endParaRPr lang="en-US" sz="2000" dirty="0">
                <a:solidFill>
                  <a:srgbClr val="000000"/>
                </a:solidFill>
                <a:latin typeface="Gill Sans MT"/>
              </a:endParaRPr>
            </a:p>
          </p:txBody>
        </p:sp>
        <p:sp>
          <p:nvSpPr>
            <p:cNvPr id="65594" name="Freeform 57"/>
            <p:cNvSpPr>
              <a:spLocks/>
            </p:cNvSpPr>
            <p:nvPr/>
          </p:nvSpPr>
          <p:spPr bwMode="auto">
            <a:xfrm>
              <a:off x="2823" y="2679"/>
              <a:ext cx="778" cy="171"/>
            </a:xfrm>
            <a:custGeom>
              <a:avLst/>
              <a:gdLst>
                <a:gd name="T0" fmla="*/ 0 w 1464"/>
                <a:gd name="T1" fmla="*/ 380 h 380"/>
                <a:gd name="T2" fmla="*/ 26 w 1464"/>
                <a:gd name="T3" fmla="*/ 375 h 380"/>
                <a:gd name="T4" fmla="*/ 53 w 1464"/>
                <a:gd name="T5" fmla="*/ 372 h 380"/>
                <a:gd name="T6" fmla="*/ 78 w 1464"/>
                <a:gd name="T7" fmla="*/ 368 h 380"/>
                <a:gd name="T8" fmla="*/ 105 w 1464"/>
                <a:gd name="T9" fmla="*/ 365 h 380"/>
                <a:gd name="T10" fmla="*/ 132 w 1464"/>
                <a:gd name="T11" fmla="*/ 360 h 380"/>
                <a:gd name="T12" fmla="*/ 157 w 1464"/>
                <a:gd name="T13" fmla="*/ 356 h 380"/>
                <a:gd name="T14" fmla="*/ 184 w 1464"/>
                <a:gd name="T15" fmla="*/ 352 h 380"/>
                <a:gd name="T16" fmla="*/ 210 w 1464"/>
                <a:gd name="T17" fmla="*/ 347 h 380"/>
                <a:gd name="T18" fmla="*/ 236 w 1464"/>
                <a:gd name="T19" fmla="*/ 344 h 380"/>
                <a:gd name="T20" fmla="*/ 262 w 1464"/>
                <a:gd name="T21" fmla="*/ 339 h 380"/>
                <a:gd name="T22" fmla="*/ 288 w 1464"/>
                <a:gd name="T23" fmla="*/ 334 h 380"/>
                <a:gd name="T24" fmla="*/ 315 w 1464"/>
                <a:gd name="T25" fmla="*/ 330 h 380"/>
                <a:gd name="T26" fmla="*/ 340 w 1464"/>
                <a:gd name="T27" fmla="*/ 324 h 380"/>
                <a:gd name="T28" fmla="*/ 367 w 1464"/>
                <a:gd name="T29" fmla="*/ 319 h 380"/>
                <a:gd name="T30" fmla="*/ 393 w 1464"/>
                <a:gd name="T31" fmla="*/ 315 h 380"/>
                <a:gd name="T32" fmla="*/ 419 w 1464"/>
                <a:gd name="T33" fmla="*/ 309 h 380"/>
                <a:gd name="T34" fmla="*/ 444 w 1464"/>
                <a:gd name="T35" fmla="*/ 304 h 380"/>
                <a:gd name="T36" fmla="*/ 471 w 1464"/>
                <a:gd name="T37" fmla="*/ 299 h 380"/>
                <a:gd name="T38" fmla="*/ 496 w 1464"/>
                <a:gd name="T39" fmla="*/ 293 h 380"/>
                <a:gd name="T40" fmla="*/ 523 w 1464"/>
                <a:gd name="T41" fmla="*/ 288 h 380"/>
                <a:gd name="T42" fmla="*/ 557 w 1464"/>
                <a:gd name="T43" fmla="*/ 280 h 380"/>
                <a:gd name="T44" fmla="*/ 591 w 1464"/>
                <a:gd name="T45" fmla="*/ 273 h 380"/>
                <a:gd name="T46" fmla="*/ 625 w 1464"/>
                <a:gd name="T47" fmla="*/ 265 h 380"/>
                <a:gd name="T48" fmla="*/ 660 w 1464"/>
                <a:gd name="T49" fmla="*/ 257 h 380"/>
                <a:gd name="T50" fmla="*/ 694 w 1464"/>
                <a:gd name="T51" fmla="*/ 250 h 380"/>
                <a:gd name="T52" fmla="*/ 728 w 1464"/>
                <a:gd name="T53" fmla="*/ 242 h 380"/>
                <a:gd name="T54" fmla="*/ 763 w 1464"/>
                <a:gd name="T55" fmla="*/ 234 h 380"/>
                <a:gd name="T56" fmla="*/ 796 w 1464"/>
                <a:gd name="T57" fmla="*/ 226 h 380"/>
                <a:gd name="T58" fmla="*/ 831 w 1464"/>
                <a:gd name="T59" fmla="*/ 217 h 380"/>
                <a:gd name="T60" fmla="*/ 865 w 1464"/>
                <a:gd name="T61" fmla="*/ 209 h 380"/>
                <a:gd name="T62" fmla="*/ 898 w 1464"/>
                <a:gd name="T63" fmla="*/ 201 h 380"/>
                <a:gd name="T64" fmla="*/ 933 w 1464"/>
                <a:gd name="T65" fmla="*/ 193 h 380"/>
                <a:gd name="T66" fmla="*/ 966 w 1464"/>
                <a:gd name="T67" fmla="*/ 184 h 380"/>
                <a:gd name="T68" fmla="*/ 1000 w 1464"/>
                <a:gd name="T69" fmla="*/ 175 h 380"/>
                <a:gd name="T70" fmla="*/ 1035 w 1464"/>
                <a:gd name="T71" fmla="*/ 166 h 380"/>
                <a:gd name="T72" fmla="*/ 1068 w 1464"/>
                <a:gd name="T73" fmla="*/ 157 h 380"/>
                <a:gd name="T74" fmla="*/ 1102 w 1464"/>
                <a:gd name="T75" fmla="*/ 147 h 380"/>
                <a:gd name="T76" fmla="*/ 1135 w 1464"/>
                <a:gd name="T77" fmla="*/ 138 h 380"/>
                <a:gd name="T78" fmla="*/ 1169 w 1464"/>
                <a:gd name="T79" fmla="*/ 127 h 380"/>
                <a:gd name="T80" fmla="*/ 1203 w 1464"/>
                <a:gd name="T81" fmla="*/ 118 h 380"/>
                <a:gd name="T82" fmla="*/ 1216 w 1464"/>
                <a:gd name="T83" fmla="*/ 113 h 380"/>
                <a:gd name="T84" fmla="*/ 1230 w 1464"/>
                <a:gd name="T85" fmla="*/ 109 h 380"/>
                <a:gd name="T86" fmla="*/ 1243 w 1464"/>
                <a:gd name="T87" fmla="*/ 104 h 380"/>
                <a:gd name="T88" fmla="*/ 1257 w 1464"/>
                <a:gd name="T89" fmla="*/ 99 h 380"/>
                <a:gd name="T90" fmla="*/ 1271 w 1464"/>
                <a:gd name="T91" fmla="*/ 95 h 380"/>
                <a:gd name="T92" fmla="*/ 1284 w 1464"/>
                <a:gd name="T93" fmla="*/ 89 h 380"/>
                <a:gd name="T94" fmla="*/ 1298 w 1464"/>
                <a:gd name="T95" fmla="*/ 84 h 380"/>
                <a:gd name="T96" fmla="*/ 1310 w 1464"/>
                <a:gd name="T97" fmla="*/ 78 h 380"/>
                <a:gd name="T98" fmla="*/ 1324 w 1464"/>
                <a:gd name="T99" fmla="*/ 73 h 380"/>
                <a:gd name="T100" fmla="*/ 1337 w 1464"/>
                <a:gd name="T101" fmla="*/ 67 h 380"/>
                <a:gd name="T102" fmla="*/ 1350 w 1464"/>
                <a:gd name="T103" fmla="*/ 61 h 380"/>
                <a:gd name="T104" fmla="*/ 1364 w 1464"/>
                <a:gd name="T105" fmla="*/ 55 h 380"/>
                <a:gd name="T106" fmla="*/ 1376 w 1464"/>
                <a:gd name="T107" fmla="*/ 48 h 380"/>
                <a:gd name="T108" fmla="*/ 1389 w 1464"/>
                <a:gd name="T109" fmla="*/ 41 h 380"/>
                <a:gd name="T110" fmla="*/ 1402 w 1464"/>
                <a:gd name="T111" fmla="*/ 36 h 380"/>
                <a:gd name="T112" fmla="*/ 1414 w 1464"/>
                <a:gd name="T113" fmla="*/ 29 h 380"/>
                <a:gd name="T114" fmla="*/ 1427 w 1464"/>
                <a:gd name="T115" fmla="*/ 22 h 380"/>
                <a:gd name="T116" fmla="*/ 1439 w 1464"/>
                <a:gd name="T117" fmla="*/ 15 h 380"/>
                <a:gd name="T118" fmla="*/ 1452 w 1464"/>
                <a:gd name="T119" fmla="*/ 8 h 380"/>
                <a:gd name="T120" fmla="*/ 1464 w 1464"/>
                <a:gd name="T121" fmla="*/ 0 h 3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464"/>
                <a:gd name="T184" fmla="*/ 0 h 380"/>
                <a:gd name="T185" fmla="*/ 1464 w 1464"/>
                <a:gd name="T186" fmla="*/ 380 h 3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464" h="380">
                  <a:moveTo>
                    <a:pt x="0" y="380"/>
                  </a:moveTo>
                  <a:lnTo>
                    <a:pt x="26" y="375"/>
                  </a:lnTo>
                  <a:lnTo>
                    <a:pt x="53" y="372"/>
                  </a:lnTo>
                  <a:lnTo>
                    <a:pt x="78" y="368"/>
                  </a:lnTo>
                  <a:lnTo>
                    <a:pt x="105" y="365"/>
                  </a:lnTo>
                  <a:lnTo>
                    <a:pt x="132" y="360"/>
                  </a:lnTo>
                  <a:lnTo>
                    <a:pt x="157" y="356"/>
                  </a:lnTo>
                  <a:lnTo>
                    <a:pt x="184" y="352"/>
                  </a:lnTo>
                  <a:lnTo>
                    <a:pt x="210" y="347"/>
                  </a:lnTo>
                  <a:lnTo>
                    <a:pt x="236" y="344"/>
                  </a:lnTo>
                  <a:lnTo>
                    <a:pt x="262" y="339"/>
                  </a:lnTo>
                  <a:lnTo>
                    <a:pt x="288" y="334"/>
                  </a:lnTo>
                  <a:lnTo>
                    <a:pt x="315" y="330"/>
                  </a:lnTo>
                  <a:lnTo>
                    <a:pt x="340" y="324"/>
                  </a:lnTo>
                  <a:lnTo>
                    <a:pt x="367" y="319"/>
                  </a:lnTo>
                  <a:lnTo>
                    <a:pt x="393" y="315"/>
                  </a:lnTo>
                  <a:lnTo>
                    <a:pt x="419" y="309"/>
                  </a:lnTo>
                  <a:lnTo>
                    <a:pt x="444" y="304"/>
                  </a:lnTo>
                  <a:lnTo>
                    <a:pt x="471" y="299"/>
                  </a:lnTo>
                  <a:lnTo>
                    <a:pt x="496" y="293"/>
                  </a:lnTo>
                  <a:lnTo>
                    <a:pt x="523" y="288"/>
                  </a:lnTo>
                  <a:lnTo>
                    <a:pt x="557" y="280"/>
                  </a:lnTo>
                  <a:lnTo>
                    <a:pt x="591" y="273"/>
                  </a:lnTo>
                  <a:lnTo>
                    <a:pt x="625" y="265"/>
                  </a:lnTo>
                  <a:lnTo>
                    <a:pt x="660" y="257"/>
                  </a:lnTo>
                  <a:lnTo>
                    <a:pt x="694" y="250"/>
                  </a:lnTo>
                  <a:lnTo>
                    <a:pt x="728" y="242"/>
                  </a:lnTo>
                  <a:lnTo>
                    <a:pt x="763" y="234"/>
                  </a:lnTo>
                  <a:lnTo>
                    <a:pt x="796" y="226"/>
                  </a:lnTo>
                  <a:lnTo>
                    <a:pt x="831" y="217"/>
                  </a:lnTo>
                  <a:lnTo>
                    <a:pt x="865" y="209"/>
                  </a:lnTo>
                  <a:lnTo>
                    <a:pt x="898" y="201"/>
                  </a:lnTo>
                  <a:lnTo>
                    <a:pt x="933" y="193"/>
                  </a:lnTo>
                  <a:lnTo>
                    <a:pt x="966" y="184"/>
                  </a:lnTo>
                  <a:lnTo>
                    <a:pt x="1000" y="175"/>
                  </a:lnTo>
                  <a:lnTo>
                    <a:pt x="1035" y="166"/>
                  </a:lnTo>
                  <a:lnTo>
                    <a:pt x="1068" y="157"/>
                  </a:lnTo>
                  <a:lnTo>
                    <a:pt x="1102" y="147"/>
                  </a:lnTo>
                  <a:lnTo>
                    <a:pt x="1135" y="138"/>
                  </a:lnTo>
                  <a:lnTo>
                    <a:pt x="1169" y="127"/>
                  </a:lnTo>
                  <a:lnTo>
                    <a:pt x="1203" y="118"/>
                  </a:lnTo>
                  <a:lnTo>
                    <a:pt x="1216" y="113"/>
                  </a:lnTo>
                  <a:lnTo>
                    <a:pt x="1230" y="109"/>
                  </a:lnTo>
                  <a:lnTo>
                    <a:pt x="1243" y="104"/>
                  </a:lnTo>
                  <a:lnTo>
                    <a:pt x="1257" y="99"/>
                  </a:lnTo>
                  <a:lnTo>
                    <a:pt x="1271" y="95"/>
                  </a:lnTo>
                  <a:lnTo>
                    <a:pt x="1284" y="89"/>
                  </a:lnTo>
                  <a:lnTo>
                    <a:pt x="1298" y="84"/>
                  </a:lnTo>
                  <a:lnTo>
                    <a:pt x="1310" y="78"/>
                  </a:lnTo>
                  <a:lnTo>
                    <a:pt x="1324" y="73"/>
                  </a:lnTo>
                  <a:lnTo>
                    <a:pt x="1337" y="67"/>
                  </a:lnTo>
                  <a:lnTo>
                    <a:pt x="1350" y="61"/>
                  </a:lnTo>
                  <a:lnTo>
                    <a:pt x="1364" y="55"/>
                  </a:lnTo>
                  <a:lnTo>
                    <a:pt x="1376" y="48"/>
                  </a:lnTo>
                  <a:lnTo>
                    <a:pt x="1389" y="41"/>
                  </a:lnTo>
                  <a:lnTo>
                    <a:pt x="1402" y="36"/>
                  </a:lnTo>
                  <a:lnTo>
                    <a:pt x="1414" y="29"/>
                  </a:lnTo>
                  <a:lnTo>
                    <a:pt x="1427" y="22"/>
                  </a:lnTo>
                  <a:lnTo>
                    <a:pt x="1439" y="15"/>
                  </a:lnTo>
                  <a:lnTo>
                    <a:pt x="1452" y="8"/>
                  </a:lnTo>
                  <a:lnTo>
                    <a:pt x="1464" y="0"/>
                  </a:lnTo>
                </a:path>
              </a:pathLst>
            </a:custGeom>
            <a:noFill/>
            <a:ln w="19050" cmpd="sng">
              <a:solidFill>
                <a:schemeClr val="tx1"/>
              </a:solidFill>
              <a:prstDash val="solid"/>
              <a:round/>
              <a:headEnd type="triangle" w="med" len="med"/>
              <a:tailEnd type="none" w="med" len="med"/>
            </a:ln>
          </p:spPr>
          <p:txBody>
            <a:bodyPr/>
            <a:lstStyle/>
            <a:p>
              <a:pPr>
                <a:lnSpc>
                  <a:spcPct val="120000"/>
                </a:lnSpc>
              </a:pPr>
              <a:endParaRPr lang="en-US" sz="2000" dirty="0">
                <a:solidFill>
                  <a:srgbClr val="000000"/>
                </a:solidFill>
                <a:latin typeface="Gill Sans MT"/>
              </a:endParaRPr>
            </a:p>
          </p:txBody>
        </p:sp>
      </p:grpSp>
      <p:sp>
        <p:nvSpPr>
          <p:cNvPr id="65542" name="Text Box 58"/>
          <p:cNvSpPr txBox="1">
            <a:spLocks noChangeArrowheads="1"/>
          </p:cNvSpPr>
          <p:nvPr/>
        </p:nvSpPr>
        <p:spPr bwMode="auto">
          <a:xfrm>
            <a:off x="6448427" y="6526213"/>
            <a:ext cx="2286784" cy="338546"/>
          </a:xfrm>
          <a:prstGeom prst="rect">
            <a:avLst/>
          </a:prstGeom>
          <a:noFill/>
          <a:ln w="9525">
            <a:noFill/>
            <a:miter lim="800000"/>
            <a:headEnd/>
            <a:tailEnd/>
          </a:ln>
        </p:spPr>
        <p:txBody>
          <a:bodyPr wrap="none" lIns="91430" tIns="45716" rIns="91430" bIns="45716">
            <a:spAutoFit/>
          </a:bodyPr>
          <a:lstStyle/>
          <a:p>
            <a:r>
              <a:rPr lang="en-US" sz="1600" dirty="0">
                <a:solidFill>
                  <a:srgbClr val="000000"/>
                </a:solidFill>
                <a:latin typeface="Gill Sans MT"/>
              </a:rPr>
              <a:t>Figure courtesy G. </a:t>
            </a:r>
            <a:r>
              <a:rPr lang="en-US" sz="1600" dirty="0" err="1">
                <a:solidFill>
                  <a:srgbClr val="000000"/>
                </a:solidFill>
                <a:latin typeface="Gill Sans MT"/>
              </a:rPr>
              <a:t>Bonan</a:t>
            </a:r>
            <a:endParaRPr lang="en-US" sz="1600" dirty="0">
              <a:solidFill>
                <a:srgbClr val="000000"/>
              </a:solidFill>
              <a:latin typeface="Gill Sans MT"/>
            </a:endParaRPr>
          </a:p>
        </p:txBody>
      </p:sp>
      <p:sp>
        <p:nvSpPr>
          <p:cNvPr id="65543" name="Rectangle 59"/>
          <p:cNvSpPr>
            <a:spLocks noChangeArrowheads="1"/>
          </p:cNvSpPr>
          <p:nvPr/>
        </p:nvSpPr>
        <p:spPr bwMode="auto">
          <a:xfrm>
            <a:off x="381000" y="914401"/>
            <a:ext cx="8229600" cy="775589"/>
          </a:xfrm>
          <a:prstGeom prst="rect">
            <a:avLst/>
          </a:prstGeom>
          <a:solidFill>
            <a:schemeClr val="bg1"/>
          </a:solidFill>
          <a:ln w="9525">
            <a:noFill/>
            <a:miter lim="800000"/>
            <a:headEnd/>
            <a:tailEnd/>
          </a:ln>
        </p:spPr>
        <p:txBody>
          <a:bodyPr lIns="91430" tIns="45716" rIns="91430" bIns="45716">
            <a:spAutoFit/>
          </a:bodyPr>
          <a:lstStyle/>
          <a:p>
            <a:pPr algn="ctr">
              <a:lnSpc>
                <a:spcPct val="110000"/>
              </a:lnSpc>
              <a:spcBef>
                <a:spcPct val="30000"/>
              </a:spcBef>
            </a:pPr>
            <a:r>
              <a:rPr lang="en-GB" sz="2000" dirty="0">
                <a:solidFill>
                  <a:srgbClr val="000000"/>
                </a:solidFill>
                <a:latin typeface="Gill Sans MT"/>
              </a:rPr>
              <a:t>Plant physiological controls on </a:t>
            </a:r>
            <a:r>
              <a:rPr lang="en-GB" sz="2000" dirty="0" smtClean="0">
                <a:solidFill>
                  <a:srgbClr val="000000"/>
                </a:solidFill>
                <a:latin typeface="Gill Sans MT"/>
              </a:rPr>
              <a:t>CO</a:t>
            </a:r>
            <a:r>
              <a:rPr lang="en-GB" sz="2000" baseline="-25000" dirty="0" smtClean="0">
                <a:solidFill>
                  <a:srgbClr val="000000"/>
                </a:solidFill>
                <a:latin typeface="Gill Sans MT"/>
              </a:rPr>
              <a:t>2</a:t>
            </a:r>
            <a:r>
              <a:rPr lang="en-GB" sz="2000" dirty="0" smtClean="0">
                <a:solidFill>
                  <a:srgbClr val="000000"/>
                </a:solidFill>
                <a:latin typeface="Gill Sans MT"/>
              </a:rPr>
              <a:t> exchange and transpiration  </a:t>
            </a:r>
            <a:endParaRPr lang="en-GB" sz="2000" dirty="0">
              <a:solidFill>
                <a:srgbClr val="000000"/>
              </a:solidFill>
              <a:latin typeface="Gill Sans MT"/>
            </a:endParaRPr>
          </a:p>
          <a:p>
            <a:pPr algn="ctr">
              <a:lnSpc>
                <a:spcPct val="110000"/>
              </a:lnSpc>
              <a:spcBef>
                <a:spcPct val="30000"/>
              </a:spcBef>
            </a:pPr>
            <a:r>
              <a:rPr lang="en-GB" sz="1600" dirty="0">
                <a:solidFill>
                  <a:srgbClr val="000000"/>
                </a:solidFill>
                <a:latin typeface="Gill Sans MT"/>
              </a:rPr>
              <a:t>Function of solar radiation, humidity deficit, soil moisture, [CO2], </a:t>
            </a:r>
            <a:r>
              <a:rPr lang="en-GB" sz="1600" dirty="0" smtClean="0">
                <a:solidFill>
                  <a:srgbClr val="000000"/>
                </a:solidFill>
                <a:latin typeface="Gill Sans MT"/>
              </a:rPr>
              <a:t>temperature, leaf N content</a:t>
            </a:r>
            <a:endParaRPr lang="en-US" sz="1600" dirty="0">
              <a:solidFill>
                <a:srgbClr val="000000"/>
              </a:solidFill>
              <a:latin typeface="Gill Sans MT"/>
            </a:endParaRPr>
          </a:p>
        </p:txBody>
      </p:sp>
      <p:pic>
        <p:nvPicPr>
          <p:cNvPr id="61" name="Picture 4" descr="Open_Stomata"/>
          <p:cNvPicPr>
            <a:picLocks noChangeAspect="1" noChangeArrowheads="1"/>
          </p:cNvPicPr>
          <p:nvPr/>
        </p:nvPicPr>
        <p:blipFill>
          <a:blip r:embed="rId3" cstate="print"/>
          <a:srcRect/>
          <a:stretch>
            <a:fillRect/>
          </a:stretch>
        </p:blipFill>
        <p:spPr bwMode="auto">
          <a:xfrm>
            <a:off x="6640366" y="4983463"/>
            <a:ext cx="2320736" cy="1506914"/>
          </a:xfrm>
          <a:prstGeom prst="rect">
            <a:avLst/>
          </a:prstGeom>
          <a:noFill/>
        </p:spPr>
      </p:pic>
    </p:spTree>
    <p:extLst>
      <p:ext uri="{BB962C8B-B14F-4D97-AF65-F5344CB8AC3E}">
        <p14:creationId xmlns:p14="http://schemas.microsoft.com/office/powerpoint/2010/main" val="244273800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1" name="Rectangle 3"/>
          <p:cNvSpPr>
            <a:spLocks noGrp="1" noChangeArrowheads="1"/>
          </p:cNvSpPr>
          <p:nvPr>
            <p:ph type="body" idx="1"/>
          </p:nvPr>
        </p:nvSpPr>
        <p:spPr>
          <a:xfrm>
            <a:off x="-365707" y="1282742"/>
            <a:ext cx="6675047" cy="5029200"/>
          </a:xfrm>
        </p:spPr>
        <p:txBody>
          <a:bodyPr/>
          <a:lstStyle/>
          <a:p>
            <a:pPr lvl="1">
              <a:lnSpc>
                <a:spcPct val="105000"/>
              </a:lnSpc>
              <a:spcBef>
                <a:spcPct val="40000"/>
              </a:spcBef>
            </a:pPr>
            <a:r>
              <a:rPr lang="en-US" sz="1800" dirty="0" smtClean="0"/>
              <a:t>Biogeophysics</a:t>
            </a:r>
          </a:p>
          <a:p>
            <a:pPr lvl="2">
              <a:lnSpc>
                <a:spcPct val="105000"/>
              </a:lnSpc>
              <a:spcBef>
                <a:spcPct val="40000"/>
              </a:spcBef>
            </a:pPr>
            <a:r>
              <a:rPr lang="en-US" sz="1800" dirty="0" smtClean="0"/>
              <a:t>Photosynthesis and stomatal resistance</a:t>
            </a:r>
          </a:p>
          <a:p>
            <a:pPr lvl="2">
              <a:lnSpc>
                <a:spcPct val="105000"/>
              </a:lnSpc>
              <a:spcBef>
                <a:spcPct val="40000"/>
              </a:spcBef>
            </a:pPr>
            <a:r>
              <a:rPr lang="en-US" sz="1800" dirty="0" smtClean="0"/>
              <a:t>Hydrology</a:t>
            </a:r>
          </a:p>
          <a:p>
            <a:pPr lvl="2">
              <a:lnSpc>
                <a:spcPct val="105000"/>
              </a:lnSpc>
              <a:spcBef>
                <a:spcPct val="40000"/>
              </a:spcBef>
            </a:pPr>
            <a:r>
              <a:rPr lang="en-US" sz="1800" dirty="0" smtClean="0"/>
              <a:t>Snow</a:t>
            </a:r>
          </a:p>
          <a:p>
            <a:pPr lvl="2">
              <a:lnSpc>
                <a:spcPct val="105000"/>
              </a:lnSpc>
              <a:spcBef>
                <a:spcPct val="40000"/>
              </a:spcBef>
            </a:pPr>
            <a:r>
              <a:rPr lang="en-US" sz="1800" dirty="0" smtClean="0"/>
              <a:t>Soil thermodynamics</a:t>
            </a:r>
            <a:endParaRPr lang="en-US" sz="1800" dirty="0"/>
          </a:p>
          <a:p>
            <a:pPr lvl="2">
              <a:lnSpc>
                <a:spcPct val="105000"/>
              </a:lnSpc>
              <a:spcBef>
                <a:spcPct val="40000"/>
              </a:spcBef>
            </a:pPr>
            <a:r>
              <a:rPr lang="en-US" sz="1800" dirty="0" smtClean="0"/>
              <a:t>Surface albedo and radiative fluxes</a:t>
            </a:r>
          </a:p>
          <a:p>
            <a:pPr lvl="1">
              <a:lnSpc>
                <a:spcPct val="105000"/>
              </a:lnSpc>
              <a:spcBef>
                <a:spcPct val="40000"/>
              </a:spcBef>
            </a:pPr>
            <a:r>
              <a:rPr lang="en-US" sz="1800" dirty="0"/>
              <a:t>Biogeochemistry</a:t>
            </a:r>
          </a:p>
          <a:p>
            <a:pPr lvl="2">
              <a:lnSpc>
                <a:spcPct val="105000"/>
              </a:lnSpc>
              <a:spcBef>
                <a:spcPct val="40000"/>
              </a:spcBef>
            </a:pPr>
            <a:r>
              <a:rPr lang="en-US" sz="1800" dirty="0" smtClean="0"/>
              <a:t>Carbon / nitrogen pools, allocation, respiration</a:t>
            </a:r>
          </a:p>
          <a:p>
            <a:pPr lvl="2">
              <a:lnSpc>
                <a:spcPct val="105000"/>
              </a:lnSpc>
              <a:spcBef>
                <a:spcPct val="40000"/>
              </a:spcBef>
            </a:pPr>
            <a:r>
              <a:rPr lang="en-US" sz="1800" dirty="0" smtClean="0"/>
              <a:t>Vegetation phenology</a:t>
            </a:r>
          </a:p>
          <a:p>
            <a:pPr lvl="2">
              <a:lnSpc>
                <a:spcPct val="105000"/>
              </a:lnSpc>
              <a:spcBef>
                <a:spcPct val="40000"/>
              </a:spcBef>
            </a:pPr>
            <a:r>
              <a:rPr lang="en-US" sz="1800" dirty="0" smtClean="0"/>
              <a:t>Decomposition</a:t>
            </a:r>
          </a:p>
          <a:p>
            <a:pPr lvl="2">
              <a:lnSpc>
                <a:spcPct val="105000"/>
              </a:lnSpc>
              <a:spcBef>
                <a:spcPct val="40000"/>
              </a:spcBef>
            </a:pPr>
            <a:r>
              <a:rPr lang="en-US" sz="1800" dirty="0" smtClean="0"/>
              <a:t>Plant Mortality</a:t>
            </a:r>
          </a:p>
          <a:p>
            <a:pPr lvl="2">
              <a:lnSpc>
                <a:spcPct val="105000"/>
              </a:lnSpc>
              <a:spcBef>
                <a:spcPct val="40000"/>
              </a:spcBef>
            </a:pPr>
            <a:r>
              <a:rPr lang="en-US" sz="1800" dirty="0" smtClean="0"/>
              <a:t>External nitrogen cycle</a:t>
            </a:r>
            <a:endParaRPr lang="en-US" sz="1800" dirty="0"/>
          </a:p>
          <a:p>
            <a:pPr lvl="2">
              <a:lnSpc>
                <a:spcPct val="105000"/>
              </a:lnSpc>
              <a:spcBef>
                <a:spcPct val="40000"/>
              </a:spcBef>
            </a:pPr>
            <a:r>
              <a:rPr lang="en-US" sz="1800" dirty="0"/>
              <a:t>Methane </a:t>
            </a:r>
            <a:r>
              <a:rPr lang="en-US" sz="1800" dirty="0" smtClean="0"/>
              <a:t>production and emission</a:t>
            </a:r>
            <a:endParaRPr lang="en-US" sz="1800" dirty="0"/>
          </a:p>
          <a:p>
            <a:pPr lvl="1">
              <a:lnSpc>
                <a:spcPct val="105000"/>
              </a:lnSpc>
              <a:spcBef>
                <a:spcPct val="40000"/>
              </a:spcBef>
            </a:pPr>
            <a:endParaRPr lang="en-US" sz="1800" dirty="0" smtClean="0"/>
          </a:p>
          <a:p>
            <a:pPr lvl="1">
              <a:lnSpc>
                <a:spcPct val="105000"/>
              </a:lnSpc>
              <a:spcBef>
                <a:spcPct val="40000"/>
              </a:spcBef>
            </a:pPr>
            <a:endParaRPr lang="en-US" sz="1800" dirty="0"/>
          </a:p>
        </p:txBody>
      </p:sp>
      <p:pic>
        <p:nvPicPr>
          <p:cNvPr id="391173" name="Picture 5" descr="ScreenShot004"/>
          <p:cNvPicPr>
            <a:picLocks noChangeAspect="1" noChangeArrowheads="1"/>
          </p:cNvPicPr>
          <p:nvPr/>
        </p:nvPicPr>
        <p:blipFill>
          <a:blip r:embed="rId3" cstate="screen"/>
          <a:srcRect/>
          <a:stretch>
            <a:fillRect/>
          </a:stretch>
        </p:blipFill>
        <p:spPr bwMode="auto">
          <a:xfrm>
            <a:off x="0" y="0"/>
            <a:ext cx="9144000" cy="1219200"/>
          </a:xfrm>
          <a:prstGeom prst="rect">
            <a:avLst/>
          </a:prstGeom>
          <a:noFill/>
        </p:spPr>
      </p:pic>
      <p:sp>
        <p:nvSpPr>
          <p:cNvPr id="6" name="Rectangle 3"/>
          <p:cNvSpPr txBox="1">
            <a:spLocks noChangeArrowheads="1"/>
          </p:cNvSpPr>
          <p:nvPr/>
        </p:nvSpPr>
        <p:spPr bwMode="auto">
          <a:xfrm>
            <a:off x="5852146" y="1312978"/>
            <a:ext cx="3291854" cy="5029200"/>
          </a:xfrm>
          <a:prstGeom prst="rect">
            <a:avLst/>
          </a:prstGeom>
          <a:noFill/>
          <a:ln w="9525">
            <a:noFill/>
            <a:miter lim="800000"/>
            <a:headEnd/>
            <a:tailEnd/>
          </a:ln>
        </p:spPr>
        <p:txBody>
          <a:bodyPr vert="horz" wrap="square" lIns="91430" tIns="45716" rIns="91430" bIns="45716" numCol="1" anchor="t" anchorCtr="0" compatLnSpc="1">
            <a:prstTxWarp prst="textNoShape">
              <a:avLst/>
            </a:prstTxWarp>
          </a:bodyPr>
          <a:lstStyle>
            <a:lvl1pPr marL="342900" indent="-342900" algn="l" rtl="0" eaLnBrk="0" fontAlgn="base" hangingPunct="0">
              <a:lnSpc>
                <a:spcPct val="115000"/>
              </a:lnSpc>
              <a:spcBef>
                <a:spcPct val="50000"/>
              </a:spcBef>
              <a:spcAft>
                <a:spcPct val="0"/>
              </a:spcAft>
              <a:buChar char="•"/>
              <a:defRPr sz="2000">
                <a:solidFill>
                  <a:schemeClr val="tx1"/>
                </a:solidFill>
                <a:latin typeface="+mn-lt"/>
                <a:ea typeface="+mn-ea"/>
                <a:cs typeface="+mn-cs"/>
              </a:defRPr>
            </a:lvl1pPr>
            <a:lvl2pPr marL="742950" indent="-285750" algn="l" rtl="0" eaLnBrk="0" fontAlgn="base" hangingPunct="0">
              <a:lnSpc>
                <a:spcPct val="115000"/>
              </a:lnSpc>
              <a:spcBef>
                <a:spcPct val="50000"/>
              </a:spcBef>
              <a:spcAft>
                <a:spcPct val="0"/>
              </a:spcAft>
              <a:buChar char="–"/>
              <a:defRPr sz="2000">
                <a:solidFill>
                  <a:schemeClr val="accent2"/>
                </a:solidFill>
                <a:latin typeface="+mn-lt"/>
              </a:defRPr>
            </a:lvl2pPr>
            <a:lvl3pPr marL="1143000" indent="-228600" algn="l" rtl="0" eaLnBrk="0" fontAlgn="base" hangingPunct="0">
              <a:lnSpc>
                <a:spcPct val="115000"/>
              </a:lnSpc>
              <a:spcBef>
                <a:spcPct val="50000"/>
              </a:spcBef>
              <a:spcAft>
                <a:spcPct val="0"/>
              </a:spcAft>
              <a:buChar char="•"/>
              <a:defRPr sz="2000">
                <a:solidFill>
                  <a:schemeClr val="tx1"/>
                </a:solidFill>
                <a:latin typeface="+mn-lt"/>
              </a:defRPr>
            </a:lvl3pPr>
            <a:lvl4pPr marL="1600200" indent="-228600" algn="l" rtl="0" eaLnBrk="0" fontAlgn="base" hangingPunct="0">
              <a:lnSpc>
                <a:spcPct val="115000"/>
              </a:lnSpc>
              <a:spcBef>
                <a:spcPct val="50000"/>
              </a:spcBef>
              <a:spcAft>
                <a:spcPct val="0"/>
              </a:spcAft>
              <a:defRPr>
                <a:solidFill>
                  <a:schemeClr val="tx1"/>
                </a:solidFill>
                <a:latin typeface="+mn-lt"/>
              </a:defRPr>
            </a:lvl4pPr>
            <a:lvl5pPr marL="2057400" indent="-228600" algn="l" rtl="0" eaLnBrk="0" fontAlgn="base" hangingPunct="0">
              <a:lnSpc>
                <a:spcPct val="115000"/>
              </a:lnSpc>
              <a:spcBef>
                <a:spcPct val="50000"/>
              </a:spcBef>
              <a:spcAft>
                <a:spcPct val="0"/>
              </a:spcAft>
              <a:buChar char="»"/>
              <a:defRPr>
                <a:solidFill>
                  <a:schemeClr val="tx1"/>
                </a:solidFill>
                <a:latin typeface="+mn-lt"/>
              </a:defRPr>
            </a:lvl5pPr>
            <a:lvl6pPr marL="2514600" indent="-228600" algn="l" rtl="0" fontAlgn="base">
              <a:lnSpc>
                <a:spcPct val="115000"/>
              </a:lnSpc>
              <a:spcBef>
                <a:spcPct val="50000"/>
              </a:spcBef>
              <a:spcAft>
                <a:spcPct val="0"/>
              </a:spcAft>
              <a:buChar char="»"/>
              <a:defRPr>
                <a:solidFill>
                  <a:schemeClr val="tx1"/>
                </a:solidFill>
                <a:latin typeface="+mn-lt"/>
              </a:defRPr>
            </a:lvl6pPr>
            <a:lvl7pPr marL="2971800" indent="-228600" algn="l" rtl="0" fontAlgn="base">
              <a:lnSpc>
                <a:spcPct val="115000"/>
              </a:lnSpc>
              <a:spcBef>
                <a:spcPct val="50000"/>
              </a:spcBef>
              <a:spcAft>
                <a:spcPct val="0"/>
              </a:spcAft>
              <a:buChar char="»"/>
              <a:defRPr>
                <a:solidFill>
                  <a:schemeClr val="tx1"/>
                </a:solidFill>
                <a:latin typeface="+mn-lt"/>
              </a:defRPr>
            </a:lvl7pPr>
            <a:lvl8pPr marL="3429000" indent="-228600" algn="l" rtl="0" fontAlgn="base">
              <a:lnSpc>
                <a:spcPct val="115000"/>
              </a:lnSpc>
              <a:spcBef>
                <a:spcPct val="50000"/>
              </a:spcBef>
              <a:spcAft>
                <a:spcPct val="0"/>
              </a:spcAft>
              <a:buChar char="»"/>
              <a:defRPr>
                <a:solidFill>
                  <a:schemeClr val="tx1"/>
                </a:solidFill>
                <a:latin typeface="+mn-lt"/>
              </a:defRPr>
            </a:lvl8pPr>
            <a:lvl9pPr marL="3886200" indent="-228600" algn="l" rtl="0" fontAlgn="base">
              <a:lnSpc>
                <a:spcPct val="115000"/>
              </a:lnSpc>
              <a:spcBef>
                <a:spcPct val="50000"/>
              </a:spcBef>
              <a:spcAft>
                <a:spcPct val="0"/>
              </a:spcAft>
              <a:buChar char="»"/>
              <a:defRPr>
                <a:solidFill>
                  <a:schemeClr val="tx1"/>
                </a:solidFill>
                <a:latin typeface="+mn-lt"/>
              </a:defRPr>
            </a:lvl9pPr>
          </a:lstStyle>
          <a:p>
            <a:pPr lvl="1">
              <a:lnSpc>
                <a:spcPct val="105000"/>
              </a:lnSpc>
              <a:spcBef>
                <a:spcPct val="40000"/>
              </a:spcBef>
            </a:pPr>
            <a:r>
              <a:rPr lang="en-US" sz="1800" kern="0" dirty="0" smtClean="0">
                <a:solidFill>
                  <a:srgbClr val="3333CC"/>
                </a:solidFill>
                <a:latin typeface="Gill Sans MT"/>
              </a:rPr>
              <a:t>Vegetation dynamics</a:t>
            </a:r>
          </a:p>
          <a:p>
            <a:pPr lvl="1">
              <a:lnSpc>
                <a:spcPct val="105000"/>
              </a:lnSpc>
              <a:spcBef>
                <a:spcPct val="40000"/>
              </a:spcBef>
            </a:pPr>
            <a:r>
              <a:rPr lang="en-US" sz="1800" kern="0" dirty="0" smtClean="0">
                <a:solidFill>
                  <a:srgbClr val="3333CC"/>
                </a:solidFill>
                <a:latin typeface="Gill Sans MT"/>
              </a:rPr>
              <a:t>Urban</a:t>
            </a:r>
          </a:p>
          <a:p>
            <a:pPr lvl="1">
              <a:lnSpc>
                <a:spcPct val="105000"/>
              </a:lnSpc>
              <a:spcBef>
                <a:spcPct val="40000"/>
              </a:spcBef>
            </a:pPr>
            <a:r>
              <a:rPr lang="en-US" sz="1800" kern="0" dirty="0" smtClean="0">
                <a:solidFill>
                  <a:srgbClr val="3333CC"/>
                </a:solidFill>
                <a:latin typeface="Gill Sans MT"/>
              </a:rPr>
              <a:t>Crop and irrigation</a:t>
            </a:r>
          </a:p>
          <a:p>
            <a:pPr lvl="1">
              <a:lnSpc>
                <a:spcPct val="105000"/>
              </a:lnSpc>
              <a:spcBef>
                <a:spcPct val="40000"/>
              </a:spcBef>
            </a:pPr>
            <a:r>
              <a:rPr lang="en-US" sz="1800" kern="0" dirty="0" smtClean="0">
                <a:solidFill>
                  <a:srgbClr val="3333CC"/>
                </a:solidFill>
                <a:latin typeface="Gill Sans MT"/>
              </a:rPr>
              <a:t>Lakes</a:t>
            </a:r>
          </a:p>
          <a:p>
            <a:pPr lvl="1">
              <a:lnSpc>
                <a:spcPct val="105000"/>
              </a:lnSpc>
              <a:spcBef>
                <a:spcPct val="40000"/>
              </a:spcBef>
            </a:pPr>
            <a:r>
              <a:rPr lang="en-US" sz="1800" kern="0" dirty="0" smtClean="0">
                <a:solidFill>
                  <a:srgbClr val="3333CC"/>
                </a:solidFill>
                <a:latin typeface="Gill Sans MT"/>
              </a:rPr>
              <a:t>Glaciers and ice sheets</a:t>
            </a:r>
          </a:p>
          <a:p>
            <a:pPr lvl="1">
              <a:lnSpc>
                <a:spcPct val="105000"/>
              </a:lnSpc>
              <a:spcBef>
                <a:spcPct val="40000"/>
              </a:spcBef>
            </a:pPr>
            <a:r>
              <a:rPr lang="en-US" sz="1800" kern="0" dirty="0" smtClean="0">
                <a:solidFill>
                  <a:srgbClr val="3333CC"/>
                </a:solidFill>
                <a:latin typeface="Gill Sans MT"/>
              </a:rPr>
              <a:t>Fire and fire emissions</a:t>
            </a:r>
            <a:endParaRPr lang="en-US" sz="1800" kern="0" dirty="0" smtClean="0">
              <a:solidFill>
                <a:srgbClr val="3333CC"/>
              </a:solidFill>
              <a:latin typeface="Gill Sans MT"/>
            </a:endParaRPr>
          </a:p>
          <a:p>
            <a:pPr lvl="1">
              <a:lnSpc>
                <a:spcPct val="105000"/>
              </a:lnSpc>
              <a:spcBef>
                <a:spcPct val="40000"/>
              </a:spcBef>
            </a:pPr>
            <a:r>
              <a:rPr lang="en-US" sz="1800" kern="0" dirty="0" smtClean="0">
                <a:solidFill>
                  <a:srgbClr val="3333CC"/>
                </a:solidFill>
                <a:latin typeface="Gill Sans MT"/>
              </a:rPr>
              <a:t>Dust emissions</a:t>
            </a:r>
          </a:p>
          <a:p>
            <a:pPr lvl="1">
              <a:lnSpc>
                <a:spcPct val="105000"/>
              </a:lnSpc>
              <a:spcBef>
                <a:spcPct val="40000"/>
              </a:spcBef>
            </a:pPr>
            <a:r>
              <a:rPr lang="en-US" sz="1800" kern="0" dirty="0" smtClean="0">
                <a:solidFill>
                  <a:srgbClr val="3333CC"/>
                </a:solidFill>
                <a:latin typeface="Gill Sans MT"/>
              </a:rPr>
              <a:t>River flow</a:t>
            </a:r>
            <a:endParaRPr lang="en-US" sz="1800" kern="0" dirty="0" smtClean="0">
              <a:solidFill>
                <a:srgbClr val="3333CC"/>
              </a:solidFill>
              <a:latin typeface="Gill Sans MT"/>
            </a:endParaRPr>
          </a:p>
          <a:p>
            <a:pPr lvl="1">
              <a:lnSpc>
                <a:spcPct val="105000"/>
              </a:lnSpc>
              <a:spcBef>
                <a:spcPct val="40000"/>
              </a:spcBef>
            </a:pPr>
            <a:r>
              <a:rPr lang="en-US" sz="1800" dirty="0">
                <a:solidFill>
                  <a:srgbClr val="3333CC"/>
                </a:solidFill>
                <a:latin typeface="Gill Sans MT"/>
              </a:rPr>
              <a:t>Biogenic Volatile Organic </a:t>
            </a:r>
            <a:r>
              <a:rPr lang="en-US" sz="1800" dirty="0" smtClean="0">
                <a:solidFill>
                  <a:srgbClr val="3333CC"/>
                </a:solidFill>
                <a:latin typeface="Gill Sans MT"/>
              </a:rPr>
              <a:t>Compound emissions</a:t>
            </a:r>
            <a:endParaRPr lang="en-US" sz="1800" dirty="0">
              <a:solidFill>
                <a:srgbClr val="3333CC"/>
              </a:solidFill>
              <a:latin typeface="Gill Sans MT"/>
            </a:endParaRPr>
          </a:p>
          <a:p>
            <a:pPr lvl="1">
              <a:lnSpc>
                <a:spcPct val="105000"/>
              </a:lnSpc>
              <a:spcBef>
                <a:spcPct val="40000"/>
              </a:spcBef>
            </a:pPr>
            <a:endParaRPr lang="en-US" sz="1800" kern="0" dirty="0" smtClean="0">
              <a:solidFill>
                <a:srgbClr val="3333CC"/>
              </a:solidFill>
              <a:latin typeface="Gill Sans MT"/>
            </a:endParaRPr>
          </a:p>
          <a:p>
            <a:pPr lvl="1">
              <a:lnSpc>
                <a:spcPct val="105000"/>
              </a:lnSpc>
              <a:spcBef>
                <a:spcPct val="40000"/>
              </a:spcBef>
            </a:pPr>
            <a:endParaRPr lang="en-US" sz="1800" kern="0" dirty="0">
              <a:solidFill>
                <a:srgbClr val="3333CC"/>
              </a:solidFill>
              <a:latin typeface="Gill Sans MT"/>
            </a:endParaRPr>
          </a:p>
        </p:txBody>
      </p:sp>
      <p:sp>
        <p:nvSpPr>
          <p:cNvPr id="391170" name="Rectangle 2"/>
          <p:cNvSpPr>
            <a:spLocks noGrp="1" noChangeArrowheads="1"/>
          </p:cNvSpPr>
          <p:nvPr>
            <p:ph type="title"/>
          </p:nvPr>
        </p:nvSpPr>
        <p:spPr>
          <a:xfrm>
            <a:off x="457200" y="83170"/>
            <a:ext cx="8153400" cy="1143000"/>
          </a:xfrm>
          <a:ln/>
        </p:spPr>
        <p:txBody>
          <a:bodyPr/>
          <a:lstStyle/>
          <a:p>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Land complexity: </a:t>
            </a:r>
            <a:r>
              <a:rPr lang="en-US" sz="32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Submodels</a:t>
            </a: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of CLM</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2340175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1171">
                                            <p:txEl>
                                              <p:pRg st="0" end="0"/>
                                            </p:txEl>
                                          </p:spTgt>
                                        </p:tgtEl>
                                        <p:attrNameLst>
                                          <p:attrName>style.visibility</p:attrName>
                                        </p:attrNameLst>
                                      </p:cBhvr>
                                      <p:to>
                                        <p:strVal val="visible"/>
                                      </p:to>
                                    </p:set>
                                    <p:anim calcmode="lin" valueType="num">
                                      <p:cBhvr additive="base">
                                        <p:cTn id="7" dur="500" fill="hold"/>
                                        <p:tgtEl>
                                          <p:spTgt spid="3911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9117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91171">
                                            <p:txEl>
                                              <p:pRg st="1" end="1"/>
                                            </p:txEl>
                                          </p:spTgt>
                                        </p:tgtEl>
                                        <p:attrNameLst>
                                          <p:attrName>style.visibility</p:attrName>
                                        </p:attrNameLst>
                                      </p:cBhvr>
                                      <p:to>
                                        <p:strVal val="visible"/>
                                      </p:to>
                                    </p:set>
                                    <p:anim calcmode="lin" valueType="num">
                                      <p:cBhvr additive="base">
                                        <p:cTn id="11" dur="500" fill="hold"/>
                                        <p:tgtEl>
                                          <p:spTgt spid="39117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9117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91171">
                                            <p:txEl>
                                              <p:pRg st="2" end="2"/>
                                            </p:txEl>
                                          </p:spTgt>
                                        </p:tgtEl>
                                        <p:attrNameLst>
                                          <p:attrName>style.visibility</p:attrName>
                                        </p:attrNameLst>
                                      </p:cBhvr>
                                      <p:to>
                                        <p:strVal val="visible"/>
                                      </p:to>
                                    </p:set>
                                    <p:anim calcmode="lin" valueType="num">
                                      <p:cBhvr additive="base">
                                        <p:cTn id="15" dur="500" fill="hold"/>
                                        <p:tgtEl>
                                          <p:spTgt spid="39117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91171">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91171">
                                            <p:txEl>
                                              <p:pRg st="3" end="3"/>
                                            </p:txEl>
                                          </p:spTgt>
                                        </p:tgtEl>
                                        <p:attrNameLst>
                                          <p:attrName>style.visibility</p:attrName>
                                        </p:attrNameLst>
                                      </p:cBhvr>
                                      <p:to>
                                        <p:strVal val="visible"/>
                                      </p:to>
                                    </p:set>
                                    <p:anim calcmode="lin" valueType="num">
                                      <p:cBhvr additive="base">
                                        <p:cTn id="19" dur="500" fill="hold"/>
                                        <p:tgtEl>
                                          <p:spTgt spid="39117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91171">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91171">
                                            <p:txEl>
                                              <p:pRg st="4" end="4"/>
                                            </p:txEl>
                                          </p:spTgt>
                                        </p:tgtEl>
                                        <p:attrNameLst>
                                          <p:attrName>style.visibility</p:attrName>
                                        </p:attrNameLst>
                                      </p:cBhvr>
                                      <p:to>
                                        <p:strVal val="visible"/>
                                      </p:to>
                                    </p:set>
                                    <p:anim calcmode="lin" valueType="num">
                                      <p:cBhvr additive="base">
                                        <p:cTn id="23" dur="500" fill="hold"/>
                                        <p:tgtEl>
                                          <p:spTgt spid="391171">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91171">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91171">
                                            <p:txEl>
                                              <p:pRg st="5" end="5"/>
                                            </p:txEl>
                                          </p:spTgt>
                                        </p:tgtEl>
                                        <p:attrNameLst>
                                          <p:attrName>style.visibility</p:attrName>
                                        </p:attrNameLst>
                                      </p:cBhvr>
                                      <p:to>
                                        <p:strVal val="visible"/>
                                      </p:to>
                                    </p:set>
                                    <p:anim calcmode="lin" valueType="num">
                                      <p:cBhvr additive="base">
                                        <p:cTn id="27" dur="500" fill="hold"/>
                                        <p:tgtEl>
                                          <p:spTgt spid="391171">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91171">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91171">
                                            <p:txEl>
                                              <p:pRg st="6" end="6"/>
                                            </p:txEl>
                                          </p:spTgt>
                                        </p:tgtEl>
                                        <p:attrNameLst>
                                          <p:attrName>style.visibility</p:attrName>
                                        </p:attrNameLst>
                                      </p:cBhvr>
                                      <p:to>
                                        <p:strVal val="visible"/>
                                      </p:to>
                                    </p:set>
                                    <p:anim calcmode="lin" valueType="num">
                                      <p:cBhvr additive="base">
                                        <p:cTn id="31" dur="500" fill="hold"/>
                                        <p:tgtEl>
                                          <p:spTgt spid="391171">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91171">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91171">
                                            <p:txEl>
                                              <p:pRg st="7" end="7"/>
                                            </p:txEl>
                                          </p:spTgt>
                                        </p:tgtEl>
                                        <p:attrNameLst>
                                          <p:attrName>style.visibility</p:attrName>
                                        </p:attrNameLst>
                                      </p:cBhvr>
                                      <p:to>
                                        <p:strVal val="visible"/>
                                      </p:to>
                                    </p:set>
                                    <p:anim calcmode="lin" valueType="num">
                                      <p:cBhvr additive="base">
                                        <p:cTn id="35" dur="500" fill="hold"/>
                                        <p:tgtEl>
                                          <p:spTgt spid="391171">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91171">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91171">
                                            <p:txEl>
                                              <p:pRg st="8" end="8"/>
                                            </p:txEl>
                                          </p:spTgt>
                                        </p:tgtEl>
                                        <p:attrNameLst>
                                          <p:attrName>style.visibility</p:attrName>
                                        </p:attrNameLst>
                                      </p:cBhvr>
                                      <p:to>
                                        <p:strVal val="visible"/>
                                      </p:to>
                                    </p:set>
                                    <p:anim calcmode="lin" valueType="num">
                                      <p:cBhvr additive="base">
                                        <p:cTn id="39" dur="500" fill="hold"/>
                                        <p:tgtEl>
                                          <p:spTgt spid="391171">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91171">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91171">
                                            <p:txEl>
                                              <p:pRg st="9" end="9"/>
                                            </p:txEl>
                                          </p:spTgt>
                                        </p:tgtEl>
                                        <p:attrNameLst>
                                          <p:attrName>style.visibility</p:attrName>
                                        </p:attrNameLst>
                                      </p:cBhvr>
                                      <p:to>
                                        <p:strVal val="visible"/>
                                      </p:to>
                                    </p:set>
                                    <p:anim calcmode="lin" valueType="num">
                                      <p:cBhvr additive="base">
                                        <p:cTn id="43" dur="500" fill="hold"/>
                                        <p:tgtEl>
                                          <p:spTgt spid="391171">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91171">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91171">
                                            <p:txEl>
                                              <p:pRg st="10" end="10"/>
                                            </p:txEl>
                                          </p:spTgt>
                                        </p:tgtEl>
                                        <p:attrNameLst>
                                          <p:attrName>style.visibility</p:attrName>
                                        </p:attrNameLst>
                                      </p:cBhvr>
                                      <p:to>
                                        <p:strVal val="visible"/>
                                      </p:to>
                                    </p:set>
                                    <p:anim calcmode="lin" valueType="num">
                                      <p:cBhvr additive="base">
                                        <p:cTn id="47" dur="500" fill="hold"/>
                                        <p:tgtEl>
                                          <p:spTgt spid="391171">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91171">
                                            <p:txEl>
                                              <p:pRg st="10" end="10"/>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91171">
                                            <p:txEl>
                                              <p:pRg st="11" end="11"/>
                                            </p:txEl>
                                          </p:spTgt>
                                        </p:tgtEl>
                                        <p:attrNameLst>
                                          <p:attrName>style.visibility</p:attrName>
                                        </p:attrNameLst>
                                      </p:cBhvr>
                                      <p:to>
                                        <p:strVal val="visible"/>
                                      </p:to>
                                    </p:set>
                                    <p:anim calcmode="lin" valueType="num">
                                      <p:cBhvr additive="base">
                                        <p:cTn id="51" dur="500" fill="hold"/>
                                        <p:tgtEl>
                                          <p:spTgt spid="391171">
                                            <p:txEl>
                                              <p:pRg st="11" end="1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91171">
                                            <p:txEl>
                                              <p:pRg st="11" end="11"/>
                                            </p:txEl>
                                          </p:spTgt>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91171">
                                            <p:txEl>
                                              <p:pRg st="12" end="12"/>
                                            </p:txEl>
                                          </p:spTgt>
                                        </p:tgtEl>
                                        <p:attrNameLst>
                                          <p:attrName>style.visibility</p:attrName>
                                        </p:attrNameLst>
                                      </p:cBhvr>
                                      <p:to>
                                        <p:strVal val="visible"/>
                                      </p:to>
                                    </p:set>
                                    <p:anim calcmode="lin" valueType="num">
                                      <p:cBhvr additive="base">
                                        <p:cTn id="55" dur="500" fill="hold"/>
                                        <p:tgtEl>
                                          <p:spTgt spid="391171">
                                            <p:txEl>
                                              <p:pRg st="12" end="1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91171">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additive="base">
                                        <p:cTn id="61" dur="500" fill="hold"/>
                                        <p:tgtEl>
                                          <p:spTgt spid="6"/>
                                        </p:tgtEl>
                                        <p:attrNameLst>
                                          <p:attrName>ppt_x</p:attrName>
                                        </p:attrNameLst>
                                      </p:cBhvr>
                                      <p:tavLst>
                                        <p:tav tm="0">
                                          <p:val>
                                            <p:strVal val="#ppt_x"/>
                                          </p:val>
                                        </p:tav>
                                        <p:tav tm="100000">
                                          <p:val>
                                            <p:strVal val="#ppt_x"/>
                                          </p:val>
                                        </p:tav>
                                      </p:tavLst>
                                    </p:anim>
                                    <p:anim calcmode="lin" valueType="num">
                                      <p:cBhvr additive="base">
                                        <p:cTn id="6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171" grpId="0" build="p"/>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2"/>
          <p:cNvGrpSpPr>
            <a:grpSpLocks/>
          </p:cNvGrpSpPr>
          <p:nvPr/>
        </p:nvGrpSpPr>
        <p:grpSpPr bwMode="auto">
          <a:xfrm>
            <a:off x="274367" y="4023257"/>
            <a:ext cx="3049366" cy="2514670"/>
            <a:chOff x="191" y="816"/>
            <a:chExt cx="2065" cy="2176"/>
          </a:xfrm>
        </p:grpSpPr>
        <p:sp>
          <p:nvSpPr>
            <p:cNvPr id="24601" name="Line 3"/>
            <p:cNvSpPr>
              <a:spLocks noChangeShapeType="1"/>
            </p:cNvSpPr>
            <p:nvPr/>
          </p:nvSpPr>
          <p:spPr bwMode="auto">
            <a:xfrm>
              <a:off x="576" y="816"/>
              <a:ext cx="0" cy="1776"/>
            </a:xfrm>
            <a:prstGeom prst="line">
              <a:avLst/>
            </a:prstGeom>
            <a:noFill/>
            <a:ln w="38100">
              <a:solidFill>
                <a:schemeClr val="tx1"/>
              </a:solidFill>
              <a:round/>
              <a:headEnd type="triangle" w="med" len="med"/>
              <a:tailEnd/>
            </a:ln>
          </p:spPr>
          <p:txBody>
            <a:bodyPr/>
            <a:lstStyle/>
            <a:p>
              <a:endParaRPr lang="en-US"/>
            </a:p>
          </p:txBody>
        </p:sp>
        <p:sp>
          <p:nvSpPr>
            <p:cNvPr id="24602" name="Line 4"/>
            <p:cNvSpPr>
              <a:spLocks noChangeShapeType="1"/>
            </p:cNvSpPr>
            <p:nvPr/>
          </p:nvSpPr>
          <p:spPr bwMode="auto">
            <a:xfrm>
              <a:off x="576" y="2592"/>
              <a:ext cx="1680" cy="0"/>
            </a:xfrm>
            <a:prstGeom prst="line">
              <a:avLst/>
            </a:prstGeom>
            <a:noFill/>
            <a:ln w="38100">
              <a:solidFill>
                <a:schemeClr val="tx1"/>
              </a:solidFill>
              <a:round/>
              <a:headEnd/>
              <a:tailEnd type="triangle" w="med" len="med"/>
            </a:ln>
          </p:spPr>
          <p:txBody>
            <a:bodyPr/>
            <a:lstStyle/>
            <a:p>
              <a:endParaRPr lang="en-US"/>
            </a:p>
          </p:txBody>
        </p:sp>
        <p:sp>
          <p:nvSpPr>
            <p:cNvPr id="24603" name="Oval 5"/>
            <p:cNvSpPr>
              <a:spLocks noChangeArrowheads="1"/>
            </p:cNvSpPr>
            <p:nvPr/>
          </p:nvSpPr>
          <p:spPr bwMode="auto">
            <a:xfrm>
              <a:off x="816" y="1008"/>
              <a:ext cx="78" cy="79"/>
            </a:xfrm>
            <a:prstGeom prst="ellipse">
              <a:avLst/>
            </a:prstGeom>
            <a:solidFill>
              <a:schemeClr val="accent1"/>
            </a:solidFill>
            <a:ln w="28575">
              <a:solidFill>
                <a:schemeClr val="tx1"/>
              </a:solidFill>
              <a:round/>
              <a:headEnd/>
              <a:tailEnd/>
            </a:ln>
          </p:spPr>
          <p:txBody>
            <a:bodyPr wrap="none" anchor="ctr"/>
            <a:lstStyle/>
            <a:p>
              <a:endParaRPr lang="en-US"/>
            </a:p>
          </p:txBody>
        </p:sp>
        <p:sp>
          <p:nvSpPr>
            <p:cNvPr id="24604" name="Oval 6"/>
            <p:cNvSpPr>
              <a:spLocks noChangeArrowheads="1"/>
            </p:cNvSpPr>
            <p:nvPr/>
          </p:nvSpPr>
          <p:spPr bwMode="auto">
            <a:xfrm>
              <a:off x="912" y="1152"/>
              <a:ext cx="78" cy="79"/>
            </a:xfrm>
            <a:prstGeom prst="ellipse">
              <a:avLst/>
            </a:prstGeom>
            <a:solidFill>
              <a:schemeClr val="accent1"/>
            </a:solidFill>
            <a:ln w="28575">
              <a:solidFill>
                <a:schemeClr val="tx1"/>
              </a:solidFill>
              <a:round/>
              <a:headEnd/>
              <a:tailEnd/>
            </a:ln>
          </p:spPr>
          <p:txBody>
            <a:bodyPr wrap="none" anchor="ctr"/>
            <a:lstStyle/>
            <a:p>
              <a:endParaRPr lang="en-US"/>
            </a:p>
          </p:txBody>
        </p:sp>
        <p:sp>
          <p:nvSpPr>
            <p:cNvPr id="24605" name="Oval 7"/>
            <p:cNvSpPr>
              <a:spLocks noChangeArrowheads="1"/>
            </p:cNvSpPr>
            <p:nvPr/>
          </p:nvSpPr>
          <p:spPr bwMode="auto">
            <a:xfrm>
              <a:off x="1089" y="1479"/>
              <a:ext cx="78" cy="79"/>
            </a:xfrm>
            <a:prstGeom prst="ellipse">
              <a:avLst/>
            </a:prstGeom>
            <a:solidFill>
              <a:schemeClr val="accent1"/>
            </a:solidFill>
            <a:ln w="28575">
              <a:solidFill>
                <a:schemeClr val="tx1"/>
              </a:solidFill>
              <a:round/>
              <a:headEnd/>
              <a:tailEnd/>
            </a:ln>
          </p:spPr>
          <p:txBody>
            <a:bodyPr wrap="none" anchor="ctr"/>
            <a:lstStyle/>
            <a:p>
              <a:endParaRPr lang="en-US"/>
            </a:p>
          </p:txBody>
        </p:sp>
        <p:sp>
          <p:nvSpPr>
            <p:cNvPr id="24606" name="Oval 8"/>
            <p:cNvSpPr>
              <a:spLocks noChangeArrowheads="1"/>
            </p:cNvSpPr>
            <p:nvPr/>
          </p:nvSpPr>
          <p:spPr bwMode="auto">
            <a:xfrm>
              <a:off x="1536" y="2112"/>
              <a:ext cx="78" cy="79"/>
            </a:xfrm>
            <a:prstGeom prst="ellipse">
              <a:avLst/>
            </a:prstGeom>
            <a:solidFill>
              <a:schemeClr val="accent1"/>
            </a:solidFill>
            <a:ln w="28575">
              <a:solidFill>
                <a:schemeClr val="tx1"/>
              </a:solidFill>
              <a:round/>
              <a:headEnd/>
              <a:tailEnd/>
            </a:ln>
          </p:spPr>
          <p:txBody>
            <a:bodyPr wrap="none" anchor="ctr"/>
            <a:lstStyle/>
            <a:p>
              <a:endParaRPr lang="en-US"/>
            </a:p>
          </p:txBody>
        </p:sp>
        <p:sp>
          <p:nvSpPr>
            <p:cNvPr id="24607" name="Text Box 9"/>
            <p:cNvSpPr txBox="1">
              <a:spLocks noChangeArrowheads="1"/>
            </p:cNvSpPr>
            <p:nvPr/>
          </p:nvSpPr>
          <p:spPr bwMode="auto">
            <a:xfrm rot="16200000">
              <a:off x="-374" y="1423"/>
              <a:ext cx="1443" cy="313"/>
            </a:xfrm>
            <a:prstGeom prst="rect">
              <a:avLst/>
            </a:prstGeom>
            <a:noFill/>
            <a:ln w="28575">
              <a:noFill/>
              <a:miter lim="800000"/>
              <a:headEnd/>
              <a:tailEnd/>
            </a:ln>
          </p:spPr>
          <p:txBody>
            <a:bodyPr wrap="none">
              <a:spAutoFit/>
            </a:bodyPr>
            <a:lstStyle/>
            <a:p>
              <a:pPr eaLnBrk="1" hangingPunct="1"/>
              <a:r>
                <a:rPr lang="en-US" sz="2400" dirty="0">
                  <a:latin typeface="Gill Sans MT"/>
                </a:rPr>
                <a:t>Snow depth</a:t>
              </a:r>
            </a:p>
          </p:txBody>
        </p:sp>
        <p:sp>
          <p:nvSpPr>
            <p:cNvPr id="24608" name="Text Box 10"/>
            <p:cNvSpPr txBox="1">
              <a:spLocks noChangeArrowheads="1"/>
            </p:cNvSpPr>
            <p:nvPr/>
          </p:nvSpPr>
          <p:spPr bwMode="auto">
            <a:xfrm>
              <a:off x="1296" y="2593"/>
              <a:ext cx="549" cy="399"/>
            </a:xfrm>
            <a:prstGeom prst="rect">
              <a:avLst/>
            </a:prstGeom>
            <a:noFill/>
            <a:ln w="28575">
              <a:noFill/>
              <a:miter lim="800000"/>
              <a:headEnd/>
              <a:tailEnd/>
            </a:ln>
          </p:spPr>
          <p:txBody>
            <a:bodyPr wrap="none">
              <a:spAutoFit/>
            </a:bodyPr>
            <a:lstStyle/>
            <a:p>
              <a:pPr eaLnBrk="1" hangingPunct="1"/>
              <a:r>
                <a:rPr lang="en-US" sz="2400" dirty="0" err="1">
                  <a:latin typeface="Gill Sans MT"/>
                </a:rPr>
                <a:t>T</a:t>
              </a:r>
              <a:r>
                <a:rPr lang="en-US" sz="2400" baseline="-25000" dirty="0" err="1">
                  <a:latin typeface="Gill Sans MT"/>
                </a:rPr>
                <a:t>snow</a:t>
              </a:r>
              <a:endParaRPr lang="en-US" sz="2400" dirty="0">
                <a:latin typeface="Gill Sans MT"/>
              </a:endParaRPr>
            </a:p>
          </p:txBody>
        </p:sp>
        <p:sp>
          <p:nvSpPr>
            <p:cNvPr id="24609" name="Line 11"/>
            <p:cNvSpPr>
              <a:spLocks noChangeShapeType="1"/>
            </p:cNvSpPr>
            <p:nvPr/>
          </p:nvSpPr>
          <p:spPr bwMode="auto">
            <a:xfrm>
              <a:off x="576" y="1008"/>
              <a:ext cx="1632" cy="0"/>
            </a:xfrm>
            <a:prstGeom prst="line">
              <a:avLst/>
            </a:prstGeom>
            <a:noFill/>
            <a:ln w="28575">
              <a:solidFill>
                <a:schemeClr val="tx1"/>
              </a:solidFill>
              <a:round/>
              <a:headEnd/>
              <a:tailEnd/>
            </a:ln>
          </p:spPr>
          <p:txBody>
            <a:bodyPr/>
            <a:lstStyle/>
            <a:p>
              <a:endParaRPr lang="en-US"/>
            </a:p>
          </p:txBody>
        </p:sp>
        <p:sp>
          <p:nvSpPr>
            <p:cNvPr id="24610" name="Line 12"/>
            <p:cNvSpPr>
              <a:spLocks noChangeShapeType="1"/>
            </p:cNvSpPr>
            <p:nvPr/>
          </p:nvSpPr>
          <p:spPr bwMode="auto">
            <a:xfrm>
              <a:off x="576" y="1104"/>
              <a:ext cx="1632" cy="0"/>
            </a:xfrm>
            <a:prstGeom prst="line">
              <a:avLst/>
            </a:prstGeom>
            <a:noFill/>
            <a:ln w="28575">
              <a:solidFill>
                <a:schemeClr val="tx1"/>
              </a:solidFill>
              <a:round/>
              <a:headEnd/>
              <a:tailEnd/>
            </a:ln>
          </p:spPr>
          <p:txBody>
            <a:bodyPr/>
            <a:lstStyle/>
            <a:p>
              <a:endParaRPr lang="en-US"/>
            </a:p>
          </p:txBody>
        </p:sp>
        <p:sp>
          <p:nvSpPr>
            <p:cNvPr id="24611" name="Line 13"/>
            <p:cNvSpPr>
              <a:spLocks noChangeShapeType="1"/>
            </p:cNvSpPr>
            <p:nvPr/>
          </p:nvSpPr>
          <p:spPr bwMode="auto">
            <a:xfrm>
              <a:off x="576" y="1296"/>
              <a:ext cx="1632" cy="0"/>
            </a:xfrm>
            <a:prstGeom prst="line">
              <a:avLst/>
            </a:prstGeom>
            <a:noFill/>
            <a:ln w="28575">
              <a:solidFill>
                <a:schemeClr val="tx1"/>
              </a:solidFill>
              <a:round/>
              <a:headEnd/>
              <a:tailEnd/>
            </a:ln>
          </p:spPr>
          <p:txBody>
            <a:bodyPr/>
            <a:lstStyle/>
            <a:p>
              <a:endParaRPr lang="en-US"/>
            </a:p>
          </p:txBody>
        </p:sp>
        <p:sp>
          <p:nvSpPr>
            <p:cNvPr id="24612" name="Line 14"/>
            <p:cNvSpPr>
              <a:spLocks noChangeShapeType="1"/>
            </p:cNvSpPr>
            <p:nvPr/>
          </p:nvSpPr>
          <p:spPr bwMode="auto">
            <a:xfrm>
              <a:off x="576" y="1728"/>
              <a:ext cx="1632" cy="0"/>
            </a:xfrm>
            <a:prstGeom prst="line">
              <a:avLst/>
            </a:prstGeom>
            <a:noFill/>
            <a:ln w="28575">
              <a:solidFill>
                <a:schemeClr val="tx1"/>
              </a:solidFill>
              <a:round/>
              <a:headEnd/>
              <a:tailEnd/>
            </a:ln>
          </p:spPr>
          <p:txBody>
            <a:bodyPr/>
            <a:lstStyle/>
            <a:p>
              <a:endParaRPr lang="en-US"/>
            </a:p>
          </p:txBody>
        </p:sp>
      </p:grpSp>
      <p:sp>
        <p:nvSpPr>
          <p:cNvPr id="24579" name="Text Box 15"/>
          <p:cNvSpPr txBox="1">
            <a:spLocks noChangeArrowheads="1"/>
          </p:cNvSpPr>
          <p:nvPr/>
        </p:nvSpPr>
        <p:spPr bwMode="auto">
          <a:xfrm>
            <a:off x="1554513" y="137196"/>
            <a:ext cx="5802790" cy="461665"/>
          </a:xfrm>
          <a:prstGeom prst="rect">
            <a:avLst/>
          </a:prstGeom>
          <a:noFill/>
          <a:ln w="9525">
            <a:noFill/>
            <a:miter lim="800000"/>
            <a:headEnd/>
            <a:tailEnd/>
          </a:ln>
        </p:spPr>
        <p:txBody>
          <a:bodyPr wrap="none">
            <a:spAutoFit/>
          </a:bodyPr>
          <a:lstStyle/>
          <a:p>
            <a:pPr eaLnBrk="1" hangingPunct="1"/>
            <a:r>
              <a:rPr lang="en-US" sz="2400" b="1" dirty="0" smtClean="0">
                <a:latin typeface="Gill Sans MT"/>
              </a:rPr>
              <a:t>Land complexity: Snow model example</a:t>
            </a:r>
            <a:endParaRPr lang="en-US" sz="2400" b="1" dirty="0">
              <a:latin typeface="Gill Sans MT"/>
            </a:endParaRPr>
          </a:p>
        </p:txBody>
      </p:sp>
      <p:sp>
        <p:nvSpPr>
          <p:cNvPr id="24580" name="Text Box 16"/>
          <p:cNvSpPr txBox="1">
            <a:spLocks noChangeArrowheads="1"/>
          </p:cNvSpPr>
          <p:nvPr/>
        </p:nvSpPr>
        <p:spPr bwMode="auto">
          <a:xfrm>
            <a:off x="3931927" y="868708"/>
            <a:ext cx="4953000" cy="5393785"/>
          </a:xfrm>
          <a:prstGeom prst="rect">
            <a:avLst/>
          </a:prstGeom>
          <a:solidFill>
            <a:schemeClr val="bg1"/>
          </a:solidFill>
          <a:ln w="9525">
            <a:noFill/>
            <a:miter lim="800000"/>
            <a:headEnd/>
            <a:tailEnd/>
          </a:ln>
        </p:spPr>
        <p:txBody>
          <a:bodyPr>
            <a:spAutoFit/>
          </a:bodyPr>
          <a:lstStyle/>
          <a:p>
            <a:pPr>
              <a:spcBef>
                <a:spcPct val="35000"/>
              </a:spcBef>
              <a:buFontTx/>
              <a:buChar char="•"/>
            </a:pPr>
            <a:r>
              <a:rPr lang="en-US" dirty="0">
                <a:latin typeface="Gill Sans MT"/>
              </a:rPr>
              <a:t> Up to 5-layers of varying thickness</a:t>
            </a:r>
          </a:p>
          <a:p>
            <a:pPr>
              <a:spcBef>
                <a:spcPct val="35000"/>
              </a:spcBef>
              <a:buFontTx/>
              <a:buChar char="•"/>
            </a:pPr>
            <a:r>
              <a:rPr lang="en-US" dirty="0">
                <a:latin typeface="Gill Sans MT"/>
              </a:rPr>
              <a:t> Treats processes such as</a:t>
            </a:r>
          </a:p>
          <a:p>
            <a:pPr lvl="1">
              <a:spcBef>
                <a:spcPct val="35000"/>
              </a:spcBef>
              <a:buClr>
                <a:schemeClr val="accent2"/>
              </a:buClr>
              <a:buFontTx/>
              <a:buChar char="•"/>
            </a:pPr>
            <a:r>
              <a:rPr lang="en-US" dirty="0">
                <a:latin typeface="Gill Sans MT"/>
              </a:rPr>
              <a:t> </a:t>
            </a:r>
            <a:r>
              <a:rPr lang="en-US" dirty="0" smtClean="0">
                <a:solidFill>
                  <a:schemeClr val="accent2"/>
                </a:solidFill>
                <a:latin typeface="Gill Sans MT"/>
              </a:rPr>
              <a:t>Accumulation and fresh snow density</a:t>
            </a:r>
            <a:endParaRPr lang="en-US" dirty="0">
              <a:solidFill>
                <a:schemeClr val="accent2"/>
              </a:solidFill>
              <a:latin typeface="Gill Sans MT"/>
            </a:endParaRPr>
          </a:p>
          <a:p>
            <a:pPr lvl="1">
              <a:spcBef>
                <a:spcPct val="35000"/>
              </a:spcBef>
              <a:buClr>
                <a:schemeClr val="accent2"/>
              </a:buClr>
              <a:buFontTx/>
              <a:buChar char="•"/>
            </a:pPr>
            <a:r>
              <a:rPr lang="en-US" dirty="0">
                <a:latin typeface="Gill Sans MT"/>
              </a:rPr>
              <a:t> </a:t>
            </a:r>
            <a:r>
              <a:rPr lang="en-US" dirty="0">
                <a:solidFill>
                  <a:schemeClr val="accent2"/>
                </a:solidFill>
                <a:latin typeface="Gill Sans MT"/>
              </a:rPr>
              <a:t>Snow melt and refreezing</a:t>
            </a:r>
          </a:p>
          <a:p>
            <a:pPr lvl="1">
              <a:spcBef>
                <a:spcPct val="35000"/>
              </a:spcBef>
              <a:buFontTx/>
              <a:buChar char="•"/>
            </a:pPr>
            <a:r>
              <a:rPr lang="en-US" dirty="0">
                <a:solidFill>
                  <a:schemeClr val="accent2"/>
                </a:solidFill>
                <a:latin typeface="Gill Sans MT"/>
              </a:rPr>
              <a:t> Snow </a:t>
            </a:r>
            <a:r>
              <a:rPr lang="en-US" dirty="0" smtClean="0">
                <a:solidFill>
                  <a:schemeClr val="accent2"/>
                </a:solidFill>
                <a:latin typeface="Gill Sans MT"/>
              </a:rPr>
              <a:t>aging </a:t>
            </a:r>
            <a:endParaRPr lang="en-US" dirty="0">
              <a:solidFill>
                <a:schemeClr val="accent2"/>
              </a:solidFill>
              <a:latin typeface="Gill Sans MT"/>
            </a:endParaRPr>
          </a:p>
          <a:p>
            <a:pPr lvl="1">
              <a:spcBef>
                <a:spcPct val="35000"/>
              </a:spcBef>
              <a:buFontTx/>
              <a:buChar char="•"/>
            </a:pPr>
            <a:r>
              <a:rPr lang="en-US" dirty="0">
                <a:solidFill>
                  <a:schemeClr val="accent2"/>
                </a:solidFill>
                <a:latin typeface="Gill Sans MT"/>
              </a:rPr>
              <a:t> Water </a:t>
            </a:r>
            <a:r>
              <a:rPr lang="en-US" dirty="0" smtClean="0">
                <a:solidFill>
                  <a:schemeClr val="accent2"/>
                </a:solidFill>
                <a:latin typeface="Gill Sans MT"/>
              </a:rPr>
              <a:t>and </a:t>
            </a:r>
            <a:r>
              <a:rPr lang="en-US" dirty="0" smtClean="0">
                <a:solidFill>
                  <a:schemeClr val="accent2"/>
                </a:solidFill>
                <a:latin typeface="Gill Sans MT"/>
              </a:rPr>
              <a:t>energy </a:t>
            </a:r>
            <a:r>
              <a:rPr lang="en-US" dirty="0" smtClean="0">
                <a:solidFill>
                  <a:schemeClr val="accent2"/>
                </a:solidFill>
                <a:latin typeface="Gill Sans MT"/>
              </a:rPr>
              <a:t>transfer </a:t>
            </a:r>
            <a:r>
              <a:rPr lang="en-US" dirty="0">
                <a:solidFill>
                  <a:schemeClr val="accent2"/>
                </a:solidFill>
                <a:latin typeface="Gill Sans MT"/>
              </a:rPr>
              <a:t>across layers</a:t>
            </a:r>
          </a:p>
          <a:p>
            <a:pPr lvl="1">
              <a:spcBef>
                <a:spcPct val="35000"/>
              </a:spcBef>
              <a:buFontTx/>
              <a:buChar char="•"/>
            </a:pPr>
            <a:r>
              <a:rPr lang="en-US" dirty="0">
                <a:solidFill>
                  <a:schemeClr val="accent2"/>
                </a:solidFill>
                <a:latin typeface="Gill Sans MT"/>
              </a:rPr>
              <a:t> Snow compaction</a:t>
            </a:r>
            <a:endParaRPr lang="en-US" dirty="0">
              <a:solidFill>
                <a:srgbClr val="4D4D4D"/>
              </a:solidFill>
              <a:latin typeface="Gill Sans MT"/>
            </a:endParaRPr>
          </a:p>
          <a:p>
            <a:pPr lvl="2">
              <a:spcBef>
                <a:spcPct val="35000"/>
              </a:spcBef>
              <a:buFontTx/>
              <a:buChar char="•"/>
            </a:pPr>
            <a:r>
              <a:rPr lang="en-US" dirty="0">
                <a:solidFill>
                  <a:srgbClr val="4D4D4D"/>
                </a:solidFill>
                <a:latin typeface="Gill Sans MT"/>
              </a:rPr>
              <a:t> </a:t>
            </a:r>
            <a:r>
              <a:rPr lang="en-US" sz="1600" dirty="0">
                <a:solidFill>
                  <a:srgbClr val="4D4D4D"/>
                </a:solidFill>
                <a:latin typeface="Gill Sans MT"/>
              </a:rPr>
              <a:t>destructive metamorphism due to </a:t>
            </a:r>
            <a:r>
              <a:rPr lang="en-US" sz="1600" dirty="0" smtClean="0">
                <a:solidFill>
                  <a:srgbClr val="4D4D4D"/>
                </a:solidFill>
                <a:latin typeface="Gill Sans MT"/>
              </a:rPr>
              <a:t>temperature and wind</a:t>
            </a:r>
            <a:endParaRPr lang="en-US" sz="1600" dirty="0">
              <a:solidFill>
                <a:srgbClr val="4D4D4D"/>
              </a:solidFill>
              <a:latin typeface="Gill Sans MT"/>
            </a:endParaRPr>
          </a:p>
          <a:p>
            <a:pPr lvl="2">
              <a:spcBef>
                <a:spcPct val="35000"/>
              </a:spcBef>
              <a:buFontTx/>
              <a:buChar char="•"/>
            </a:pPr>
            <a:r>
              <a:rPr lang="en-US" sz="1600" dirty="0">
                <a:solidFill>
                  <a:srgbClr val="4D4D4D"/>
                </a:solidFill>
                <a:latin typeface="Gill Sans MT"/>
              </a:rPr>
              <a:t> overburden</a:t>
            </a:r>
          </a:p>
          <a:p>
            <a:pPr lvl="2">
              <a:spcBef>
                <a:spcPct val="35000"/>
              </a:spcBef>
              <a:buFontTx/>
              <a:buChar char="•"/>
            </a:pPr>
            <a:r>
              <a:rPr lang="en-US" sz="1600" dirty="0">
                <a:solidFill>
                  <a:srgbClr val="4D4D4D"/>
                </a:solidFill>
                <a:latin typeface="Gill Sans MT"/>
              </a:rPr>
              <a:t> melt-freeze cycles</a:t>
            </a:r>
            <a:endParaRPr lang="en-US" dirty="0">
              <a:solidFill>
                <a:srgbClr val="4D4D4D"/>
              </a:solidFill>
              <a:latin typeface="Gill Sans MT"/>
            </a:endParaRPr>
          </a:p>
          <a:p>
            <a:pPr lvl="1">
              <a:spcBef>
                <a:spcPct val="35000"/>
              </a:spcBef>
              <a:buFontTx/>
              <a:buChar char="•"/>
            </a:pPr>
            <a:r>
              <a:rPr lang="en-US" dirty="0">
                <a:solidFill>
                  <a:schemeClr val="accent2"/>
                </a:solidFill>
                <a:latin typeface="Gill Sans MT"/>
              </a:rPr>
              <a:t> </a:t>
            </a:r>
            <a:r>
              <a:rPr lang="en-US" dirty="0" smtClean="0">
                <a:solidFill>
                  <a:schemeClr val="accent2"/>
                </a:solidFill>
                <a:latin typeface="Gill Sans MT"/>
              </a:rPr>
              <a:t>Sublimation </a:t>
            </a:r>
            <a:endParaRPr lang="en-US" dirty="0">
              <a:solidFill>
                <a:schemeClr val="accent2"/>
              </a:solidFill>
              <a:latin typeface="Gill Sans MT"/>
            </a:endParaRPr>
          </a:p>
          <a:p>
            <a:pPr lvl="1">
              <a:spcBef>
                <a:spcPct val="35000"/>
              </a:spcBef>
              <a:buFontTx/>
              <a:buChar char="•"/>
            </a:pPr>
            <a:r>
              <a:rPr lang="en-US" dirty="0" smtClean="0">
                <a:solidFill>
                  <a:schemeClr val="accent2"/>
                </a:solidFill>
                <a:latin typeface="Gill Sans MT"/>
              </a:rPr>
              <a:t> Aerosol </a:t>
            </a:r>
            <a:r>
              <a:rPr lang="en-US" dirty="0" smtClean="0">
                <a:solidFill>
                  <a:schemeClr val="accent2"/>
                </a:solidFill>
                <a:latin typeface="Gill Sans MT"/>
              </a:rPr>
              <a:t>deposition</a:t>
            </a:r>
          </a:p>
          <a:p>
            <a:pPr lvl="1">
              <a:spcBef>
                <a:spcPct val="35000"/>
              </a:spcBef>
              <a:buFontTx/>
              <a:buChar char="•"/>
            </a:pPr>
            <a:r>
              <a:rPr lang="en-US" dirty="0">
                <a:solidFill>
                  <a:schemeClr val="accent2"/>
                </a:solidFill>
                <a:latin typeface="Gill Sans MT"/>
              </a:rPr>
              <a:t> </a:t>
            </a:r>
            <a:r>
              <a:rPr lang="en-US" dirty="0" smtClean="0">
                <a:solidFill>
                  <a:schemeClr val="accent2"/>
                </a:solidFill>
                <a:latin typeface="Gill Sans MT"/>
              </a:rPr>
              <a:t>Canopy snow storage and unloading</a:t>
            </a:r>
          </a:p>
          <a:p>
            <a:pPr lvl="1">
              <a:spcBef>
                <a:spcPct val="35000"/>
              </a:spcBef>
              <a:buFontTx/>
              <a:buChar char="•"/>
            </a:pPr>
            <a:r>
              <a:rPr lang="en-US" dirty="0">
                <a:solidFill>
                  <a:schemeClr val="accent2"/>
                </a:solidFill>
                <a:latin typeface="Gill Sans MT"/>
              </a:rPr>
              <a:t> </a:t>
            </a:r>
            <a:r>
              <a:rPr lang="en-US" dirty="0" smtClean="0">
                <a:solidFill>
                  <a:schemeClr val="accent2"/>
                </a:solidFill>
                <a:latin typeface="Gill Sans MT"/>
              </a:rPr>
              <a:t>Snow burial of vegetation</a:t>
            </a:r>
            <a:endParaRPr lang="en-US" dirty="0">
              <a:solidFill>
                <a:schemeClr val="accent2"/>
              </a:solidFill>
              <a:latin typeface="Gill Sans MT"/>
            </a:endParaRPr>
          </a:p>
        </p:txBody>
      </p:sp>
      <p:pic>
        <p:nvPicPr>
          <p:cNvPr id="24583" name="Picture 36" descr="MCj04325900000[1]"/>
          <p:cNvPicPr>
            <a:picLocks noChangeAspect="1" noChangeArrowheads="1"/>
          </p:cNvPicPr>
          <p:nvPr/>
        </p:nvPicPr>
        <p:blipFill>
          <a:blip r:embed="rId4" cstate="screen"/>
          <a:srcRect/>
          <a:stretch>
            <a:fillRect/>
          </a:stretch>
        </p:blipFill>
        <p:spPr bwMode="auto">
          <a:xfrm>
            <a:off x="1493567" y="2788961"/>
            <a:ext cx="1219200" cy="1219200"/>
          </a:xfrm>
          <a:prstGeom prst="rect">
            <a:avLst/>
          </a:prstGeom>
          <a:noFill/>
          <a:ln w="9525">
            <a:noFill/>
            <a:miter lim="800000"/>
            <a:headEnd/>
            <a:tailEnd/>
          </a:ln>
        </p:spPr>
      </p:pic>
      <p:graphicFrame>
        <p:nvGraphicFramePr>
          <p:cNvPr id="2" name="Object 1"/>
          <p:cNvGraphicFramePr>
            <a:graphicFrameLocks noChangeAspect="1"/>
          </p:cNvGraphicFramePr>
          <p:nvPr>
            <p:extLst>
              <p:ext uri="{D42A27DB-BD31-4B8C-83A1-F6EECF244321}">
                <p14:modId xmlns:p14="http://schemas.microsoft.com/office/powerpoint/2010/main" val="1968394283"/>
              </p:ext>
            </p:extLst>
          </p:nvPr>
        </p:nvGraphicFramePr>
        <p:xfrm>
          <a:off x="1185549" y="1965976"/>
          <a:ext cx="1676400" cy="317500"/>
        </p:xfrm>
        <a:graphic>
          <a:graphicData uri="http://schemas.openxmlformats.org/presentationml/2006/ole">
            <mc:AlternateContent xmlns:mc="http://schemas.openxmlformats.org/markup-compatibility/2006">
              <mc:Choice xmlns:v="urn:schemas-microsoft-com:vml" Requires="v">
                <p:oleObj spid="_x0000_s501830" name="Equation" r:id="rId5" imgW="1676160" imgH="317160" progId="Equation.DSMT4">
                  <p:embed/>
                </p:oleObj>
              </mc:Choice>
              <mc:Fallback>
                <p:oleObj name="Equation" r:id="rId5" imgW="1676160" imgH="317160" progId="Equation.DSMT4">
                  <p:embed/>
                  <p:pic>
                    <p:nvPicPr>
                      <p:cNvPr id="0" name="Object 48"/>
                      <p:cNvPicPr>
                        <a:picLocks noChangeAspect="1" noChangeArrowheads="1"/>
                      </p:cNvPicPr>
                      <p:nvPr/>
                    </p:nvPicPr>
                    <p:blipFill>
                      <a:blip r:embed="rId6"/>
                      <a:srcRect/>
                      <a:stretch>
                        <a:fillRect/>
                      </a:stretch>
                    </p:blipFill>
                    <p:spPr bwMode="auto">
                      <a:xfrm>
                        <a:off x="1185549" y="1965976"/>
                        <a:ext cx="16764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 name="TextBox 18"/>
          <p:cNvSpPr txBox="1"/>
          <p:nvPr/>
        </p:nvSpPr>
        <p:spPr>
          <a:xfrm>
            <a:off x="1173508" y="1508781"/>
            <a:ext cx="1598114" cy="338554"/>
          </a:xfrm>
          <a:prstGeom prst="rect">
            <a:avLst/>
          </a:prstGeom>
          <a:noFill/>
        </p:spPr>
        <p:txBody>
          <a:bodyPr wrap="none" rtlCol="0">
            <a:spAutoFit/>
          </a:bodyPr>
          <a:lstStyle/>
          <a:p>
            <a:pPr eaLnBrk="1" hangingPunct="1"/>
            <a:r>
              <a:rPr lang="en-US" sz="1600" b="1" dirty="0" smtClean="0">
                <a:solidFill>
                  <a:srgbClr val="000000"/>
                </a:solidFill>
                <a:latin typeface="Gill Sans MT"/>
                <a:cs typeface="Arial" charset="0"/>
              </a:rPr>
              <a:t>State Variables</a:t>
            </a:r>
            <a:endParaRPr lang="en-US" sz="1600" b="1" dirty="0">
              <a:solidFill>
                <a:srgbClr val="000000"/>
              </a:solidFill>
              <a:latin typeface="Gill Sans MT"/>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ChangeArrowheads="1"/>
          </p:cNvSpPr>
          <p:nvPr>
            <p:ph type="title"/>
          </p:nvPr>
        </p:nvSpPr>
        <p:spPr>
          <a:xfrm>
            <a:off x="762000" y="-228324"/>
            <a:ext cx="7772400" cy="1142725"/>
          </a:xfrm>
        </p:spPr>
        <p:txBody>
          <a:bodyPr/>
          <a:lstStyle/>
          <a:p>
            <a:r>
              <a:rPr lang="en-GB" dirty="0" smtClean="0">
                <a:solidFill>
                  <a:srgbClr val="000000"/>
                </a:solidFill>
              </a:rPr>
              <a:t>Land in Earth System: Land-atmosphere interactions</a:t>
            </a:r>
            <a:endParaRPr lang="en-GB" dirty="0">
              <a:solidFill>
                <a:srgbClr val="000000"/>
              </a:solidFill>
            </a:endParaRPr>
          </a:p>
        </p:txBody>
      </p:sp>
      <p:sp>
        <p:nvSpPr>
          <p:cNvPr id="356355" name="Text Box 3"/>
          <p:cNvSpPr txBox="1">
            <a:spLocks noChangeArrowheads="1"/>
          </p:cNvSpPr>
          <p:nvPr/>
        </p:nvSpPr>
        <p:spPr bwMode="auto">
          <a:xfrm>
            <a:off x="457200" y="1093115"/>
            <a:ext cx="8534400" cy="1646605"/>
          </a:xfrm>
          <a:prstGeom prst="rect">
            <a:avLst/>
          </a:prstGeom>
          <a:noFill/>
          <a:ln w="9525">
            <a:noFill/>
            <a:miter lim="800000"/>
            <a:headEnd/>
            <a:tailEnd/>
          </a:ln>
          <a:effectLst/>
        </p:spPr>
        <p:txBody>
          <a:bodyPr wrap="square">
            <a:spAutoFit/>
          </a:bodyPr>
          <a:lstStyle/>
          <a:p>
            <a:pPr>
              <a:lnSpc>
                <a:spcPct val="120000"/>
              </a:lnSpc>
              <a:spcAft>
                <a:spcPct val="25000"/>
              </a:spcAft>
            </a:pPr>
            <a:r>
              <a:rPr lang="en-US" sz="2000" dirty="0" smtClean="0">
                <a:solidFill>
                  <a:srgbClr val="000000"/>
                </a:solidFill>
                <a:latin typeface="Gill Sans MT"/>
              </a:rPr>
              <a:t>How much does a precipitation-induced </a:t>
            </a:r>
            <a:r>
              <a:rPr lang="en-US" sz="2000" dirty="0">
                <a:solidFill>
                  <a:srgbClr val="000000"/>
                </a:solidFill>
                <a:latin typeface="Gill Sans MT"/>
              </a:rPr>
              <a:t>soil moisture anomaly </a:t>
            </a:r>
            <a:r>
              <a:rPr lang="en-US" sz="2000" dirty="0" smtClean="0">
                <a:solidFill>
                  <a:srgbClr val="000000"/>
                </a:solidFill>
                <a:latin typeface="Gill Sans MT"/>
              </a:rPr>
              <a:t>influence </a:t>
            </a:r>
            <a:r>
              <a:rPr lang="en-US" sz="2000" dirty="0">
                <a:solidFill>
                  <a:srgbClr val="000000"/>
                </a:solidFill>
                <a:latin typeface="Gill Sans MT"/>
              </a:rPr>
              <a:t>the overlying atmosphere and thereby the evolution of weather and the generation of </a:t>
            </a:r>
            <a:r>
              <a:rPr lang="en-US" sz="2000" dirty="0" smtClean="0">
                <a:solidFill>
                  <a:srgbClr val="000000"/>
                </a:solidFill>
                <a:latin typeface="Gill Sans MT"/>
              </a:rPr>
              <a:t>precipitation?  </a:t>
            </a:r>
            <a:endParaRPr lang="en-US" sz="2000" dirty="0">
              <a:solidFill>
                <a:srgbClr val="000000"/>
              </a:solidFill>
              <a:latin typeface="Gill Sans MT"/>
            </a:endParaRPr>
          </a:p>
          <a:p>
            <a:pPr>
              <a:lnSpc>
                <a:spcPct val="120000"/>
              </a:lnSpc>
              <a:spcAft>
                <a:spcPct val="25000"/>
              </a:spcAft>
            </a:pPr>
            <a:endParaRPr lang="en-US" sz="2000" dirty="0">
              <a:solidFill>
                <a:srgbClr val="000000"/>
              </a:solidFill>
              <a:latin typeface="Gill Sans MT"/>
            </a:endParaRPr>
          </a:p>
        </p:txBody>
      </p:sp>
      <p:pic>
        <p:nvPicPr>
          <p:cNvPr id="356356" name="Picture 4" descr="02-11-4_AutumnColorsMalhamTarn"/>
          <p:cNvPicPr>
            <a:picLocks noChangeAspect="1" noChangeArrowheads="1"/>
          </p:cNvPicPr>
          <p:nvPr/>
        </p:nvPicPr>
        <p:blipFill>
          <a:blip r:embed="rId3" cstate="screen"/>
          <a:srcRect/>
          <a:stretch>
            <a:fillRect/>
          </a:stretch>
        </p:blipFill>
        <p:spPr bwMode="auto">
          <a:xfrm>
            <a:off x="1828803" y="2672420"/>
            <a:ext cx="5434013" cy="4074780"/>
          </a:xfrm>
          <a:prstGeom prst="rect">
            <a:avLst/>
          </a:prstGeom>
          <a:noFill/>
          <a:ln w="9525">
            <a:solidFill>
              <a:schemeClr val="folHlink"/>
            </a:solidFill>
            <a:miter lim="800000"/>
            <a:headEnd/>
            <a:tailEnd/>
          </a:ln>
        </p:spPr>
      </p:pic>
      <p:pic>
        <p:nvPicPr>
          <p:cNvPr id="356357" name="Picture 5" descr="donderwolk"/>
          <p:cNvPicPr>
            <a:picLocks noChangeAspect="1" noChangeArrowheads="1" noCrop="1"/>
          </p:cNvPicPr>
          <p:nvPr/>
        </p:nvPicPr>
        <p:blipFill>
          <a:blip r:embed="rId4" cstate="screen"/>
          <a:srcRect/>
          <a:stretch>
            <a:fillRect/>
          </a:stretch>
        </p:blipFill>
        <p:spPr bwMode="auto">
          <a:xfrm>
            <a:off x="4419600" y="2679035"/>
            <a:ext cx="2406650" cy="2956861"/>
          </a:xfrm>
          <a:prstGeom prst="rect">
            <a:avLst/>
          </a:prstGeom>
          <a:noFill/>
        </p:spPr>
      </p:pic>
      <p:sp>
        <p:nvSpPr>
          <p:cNvPr id="356358" name="Oval 6"/>
          <p:cNvSpPr>
            <a:spLocks noChangeArrowheads="1"/>
          </p:cNvSpPr>
          <p:nvPr/>
        </p:nvSpPr>
        <p:spPr bwMode="auto">
          <a:xfrm>
            <a:off x="5486400" y="5715275"/>
            <a:ext cx="1524000" cy="762368"/>
          </a:xfrm>
          <a:prstGeom prst="ellipse">
            <a:avLst/>
          </a:prstGeom>
          <a:noFill/>
          <a:ln w="57150">
            <a:solidFill>
              <a:srgbClr val="3366FF"/>
            </a:solidFill>
            <a:round/>
            <a:headEnd/>
            <a:tailEnd/>
          </a:ln>
          <a:effectLst/>
        </p:spPr>
        <p:txBody>
          <a:bodyPr wrap="none" anchor="ctr"/>
          <a:lstStyle/>
          <a:p>
            <a:endParaRPr lang="en-US">
              <a:solidFill>
                <a:srgbClr val="000000"/>
              </a:solidFill>
            </a:endParaRPr>
          </a:p>
        </p:txBody>
      </p:sp>
      <p:grpSp>
        <p:nvGrpSpPr>
          <p:cNvPr id="2" name="Group 7"/>
          <p:cNvGrpSpPr>
            <a:grpSpLocks/>
          </p:cNvGrpSpPr>
          <p:nvPr/>
        </p:nvGrpSpPr>
        <p:grpSpPr bwMode="auto">
          <a:xfrm>
            <a:off x="4876800" y="4496481"/>
            <a:ext cx="1828800" cy="1523081"/>
            <a:chOff x="3024" y="2832"/>
            <a:chExt cx="1152" cy="960"/>
          </a:xfrm>
        </p:grpSpPr>
        <p:sp>
          <p:nvSpPr>
            <p:cNvPr id="356360" name="Line 8"/>
            <p:cNvSpPr>
              <a:spLocks noChangeShapeType="1"/>
            </p:cNvSpPr>
            <p:nvPr/>
          </p:nvSpPr>
          <p:spPr bwMode="auto">
            <a:xfrm flipH="1" flipV="1">
              <a:off x="3648" y="3168"/>
              <a:ext cx="96" cy="624"/>
            </a:xfrm>
            <a:prstGeom prst="line">
              <a:avLst/>
            </a:prstGeom>
            <a:noFill/>
            <a:ln w="38100">
              <a:solidFill>
                <a:srgbClr val="EAE646"/>
              </a:solidFill>
              <a:round/>
              <a:headEnd/>
              <a:tailEnd type="triangle" w="med" len="med"/>
            </a:ln>
            <a:effectLst/>
          </p:spPr>
          <p:txBody>
            <a:bodyPr wrap="none"/>
            <a:lstStyle/>
            <a:p>
              <a:endParaRPr lang="en-US">
                <a:solidFill>
                  <a:srgbClr val="000000"/>
                </a:solidFill>
              </a:endParaRPr>
            </a:p>
          </p:txBody>
        </p:sp>
        <p:sp>
          <p:nvSpPr>
            <p:cNvPr id="356361" name="Line 9"/>
            <p:cNvSpPr>
              <a:spLocks noChangeShapeType="1"/>
            </p:cNvSpPr>
            <p:nvPr/>
          </p:nvSpPr>
          <p:spPr bwMode="auto">
            <a:xfrm flipH="1" flipV="1">
              <a:off x="3024" y="3120"/>
              <a:ext cx="96" cy="624"/>
            </a:xfrm>
            <a:prstGeom prst="line">
              <a:avLst/>
            </a:prstGeom>
            <a:noFill/>
            <a:ln w="38100">
              <a:solidFill>
                <a:srgbClr val="EAE646"/>
              </a:solidFill>
              <a:round/>
              <a:headEnd/>
              <a:tailEnd type="triangle" w="med" len="med"/>
            </a:ln>
            <a:effectLst/>
          </p:spPr>
          <p:txBody>
            <a:bodyPr wrap="none"/>
            <a:lstStyle/>
            <a:p>
              <a:endParaRPr lang="en-US">
                <a:solidFill>
                  <a:srgbClr val="000000"/>
                </a:solidFill>
              </a:endParaRPr>
            </a:p>
          </p:txBody>
        </p:sp>
        <p:sp>
          <p:nvSpPr>
            <p:cNvPr id="356362" name="Line 10"/>
            <p:cNvSpPr>
              <a:spLocks noChangeShapeType="1"/>
            </p:cNvSpPr>
            <p:nvPr/>
          </p:nvSpPr>
          <p:spPr bwMode="auto">
            <a:xfrm flipH="1" flipV="1">
              <a:off x="4080" y="2832"/>
              <a:ext cx="96" cy="624"/>
            </a:xfrm>
            <a:prstGeom prst="line">
              <a:avLst/>
            </a:prstGeom>
            <a:noFill/>
            <a:ln w="38100">
              <a:solidFill>
                <a:srgbClr val="EAE646"/>
              </a:solidFill>
              <a:round/>
              <a:headEnd/>
              <a:tailEnd type="triangle" w="med" len="med"/>
            </a:ln>
            <a:effectLst/>
          </p:spPr>
          <p:txBody>
            <a:bodyPr wrap="none"/>
            <a:lstStyle/>
            <a:p>
              <a:endParaRPr lang="en-US">
                <a:solidFill>
                  <a:srgbClr val="000000"/>
                </a:solidFill>
              </a:endParaRPr>
            </a:p>
          </p:txBody>
        </p:sp>
      </p:grpSp>
      <p:pic>
        <p:nvPicPr>
          <p:cNvPr id="3" name="Picture 2"/>
          <p:cNvPicPr>
            <a:picLocks noChangeAspect="1"/>
          </p:cNvPicPr>
          <p:nvPr/>
        </p:nvPicPr>
        <p:blipFill>
          <a:blip r:embed="rId5"/>
          <a:stretch>
            <a:fillRect/>
          </a:stretch>
        </p:blipFill>
        <p:spPr>
          <a:xfrm>
            <a:off x="457245" y="2606049"/>
            <a:ext cx="4299907" cy="2904692"/>
          </a:xfrm>
          <a:prstGeom prst="rect">
            <a:avLst/>
          </a:prstGeom>
          <a:ln>
            <a:solidFill>
              <a:schemeClr val="tx1"/>
            </a:solidFill>
          </a:ln>
        </p:spPr>
      </p:pic>
      <p:sp>
        <p:nvSpPr>
          <p:cNvPr id="4" name="TextBox 3"/>
          <p:cNvSpPr txBox="1"/>
          <p:nvPr/>
        </p:nvSpPr>
        <p:spPr>
          <a:xfrm>
            <a:off x="457245" y="5532097"/>
            <a:ext cx="1318841" cy="276999"/>
          </a:xfrm>
          <a:prstGeom prst="rect">
            <a:avLst/>
          </a:prstGeom>
          <a:noFill/>
        </p:spPr>
        <p:txBody>
          <a:bodyPr wrap="none" rtlCol="0">
            <a:spAutoFit/>
          </a:bodyPr>
          <a:lstStyle/>
          <a:p>
            <a:r>
              <a:rPr lang="en-US" sz="1200" dirty="0" err="1" smtClean="0">
                <a:latin typeface="Gill Sans MT"/>
                <a:cs typeface="Gill Sans MT"/>
              </a:rPr>
              <a:t>Koster</a:t>
            </a:r>
            <a:r>
              <a:rPr lang="en-US" sz="1200" dirty="0" smtClean="0">
                <a:latin typeface="Gill Sans MT"/>
                <a:cs typeface="Gill Sans MT"/>
              </a:rPr>
              <a:t> et al., 2004</a:t>
            </a:r>
            <a:endParaRPr lang="en-US" sz="1200" dirty="0">
              <a:latin typeface="Gill Sans MT"/>
              <a:cs typeface="Gill Sans MT"/>
            </a:endParaRPr>
          </a:p>
        </p:txBody>
      </p:sp>
    </p:spTree>
    <p:extLst>
      <p:ext uri="{BB962C8B-B14F-4D97-AF65-F5344CB8AC3E}">
        <p14:creationId xmlns:p14="http://schemas.microsoft.com/office/powerpoint/2010/main" val="13682121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635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56357"/>
                                        </p:tgtEl>
                                        <p:attrNameLst>
                                          <p:attrName>style.visibility</p:attrName>
                                        </p:attrNameLst>
                                      </p:cBhvr>
                                      <p:to>
                                        <p:strVal val="visible"/>
                                      </p:to>
                                    </p:set>
                                    <p:anim calcmode="lin" valueType="num">
                                      <p:cBhvr additive="base">
                                        <p:cTn id="13" dur="500" fill="hold"/>
                                        <p:tgtEl>
                                          <p:spTgt spid="356357"/>
                                        </p:tgtEl>
                                        <p:attrNameLst>
                                          <p:attrName>ppt_x</p:attrName>
                                        </p:attrNameLst>
                                      </p:cBhvr>
                                      <p:tavLst>
                                        <p:tav tm="0">
                                          <p:val>
                                            <p:strVal val="0-#ppt_w/2"/>
                                          </p:val>
                                        </p:tav>
                                        <p:tav tm="100000">
                                          <p:val>
                                            <p:strVal val="#ppt_x"/>
                                          </p:val>
                                        </p:tav>
                                      </p:tavLst>
                                    </p:anim>
                                    <p:anim calcmode="lin" valueType="num">
                                      <p:cBhvr additive="base">
                                        <p:cTn id="14" dur="500" fill="hold"/>
                                        <p:tgtEl>
                                          <p:spTgt spid="35635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58" grpId="0" animBg="1"/>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FFE7D7"/>
            </a:gs>
            <a:gs pos="40000">
              <a:schemeClr val="bg1"/>
            </a:gs>
          </a:gsLst>
          <a:lin ang="5400000" scaled="0"/>
          <a:tileRect/>
        </a:gradFill>
        <a:effectLst/>
      </p:bgPr>
    </p:bg>
    <p:spTree>
      <p:nvGrpSpPr>
        <p:cNvPr id="1" name=""/>
        <p:cNvGrpSpPr/>
        <p:nvPr/>
      </p:nvGrpSpPr>
      <p:grpSpPr>
        <a:xfrm>
          <a:off x="0" y="0"/>
          <a:ext cx="0" cy="0"/>
          <a:chOff x="0" y="0"/>
          <a:chExt cx="0" cy="0"/>
        </a:xfrm>
      </p:grpSpPr>
      <p:sp>
        <p:nvSpPr>
          <p:cNvPr id="51218" name="Rectangle 18"/>
          <p:cNvSpPr>
            <a:spLocks noChangeArrowheads="1"/>
          </p:cNvSpPr>
          <p:nvPr/>
        </p:nvSpPr>
        <p:spPr bwMode="auto">
          <a:xfrm>
            <a:off x="823001" y="0"/>
            <a:ext cx="7772400" cy="619125"/>
          </a:xfrm>
          <a:prstGeom prst="rect">
            <a:avLst/>
          </a:prstGeom>
          <a:noFill/>
          <a:ln w="9525">
            <a:noFill/>
            <a:miter lim="800000"/>
            <a:headEnd/>
            <a:tailEnd/>
          </a:ln>
          <a:effectLst/>
        </p:spPr>
        <p:txBody>
          <a:bodyPr anchor="b"/>
          <a:lstStyle/>
          <a:p>
            <a:pPr algn="ctr" eaLnBrk="1" hangingPunct="1"/>
            <a:r>
              <a:rPr lang="en-US" sz="2800" b="1" i="1" dirty="0" smtClean="0">
                <a:solidFill>
                  <a:srgbClr val="C00000"/>
                </a:solidFill>
                <a:latin typeface="Gill Sans MT"/>
                <a:cs typeface="Gill Sans MT"/>
              </a:rPr>
              <a:t>Urban Model</a:t>
            </a:r>
            <a:endParaRPr lang="en-US" sz="2800" b="1" i="1" dirty="0">
              <a:solidFill>
                <a:srgbClr val="C00000"/>
              </a:solidFill>
              <a:latin typeface="Gill Sans MT"/>
              <a:cs typeface="Gill Sans MT"/>
            </a:endParaRPr>
          </a:p>
        </p:txBody>
      </p:sp>
      <p:sp>
        <p:nvSpPr>
          <p:cNvPr id="79" name="Slide Number Placeholder 4"/>
          <p:cNvSpPr>
            <a:spLocks noGrp="1"/>
          </p:cNvSpPr>
          <p:nvPr>
            <p:ph type="sldNum" sz="quarter" idx="12"/>
          </p:nvPr>
        </p:nvSpPr>
        <p:spPr>
          <a:xfrm>
            <a:off x="6553200" y="6356350"/>
            <a:ext cx="2133600" cy="365125"/>
          </a:xfrm>
        </p:spPr>
        <p:txBody>
          <a:bodyPr/>
          <a:lstStyle/>
          <a:p>
            <a:pPr>
              <a:defRPr/>
            </a:pPr>
            <a:fld id="{654EB290-0711-4F56-BD97-86056197A536}" type="slidenum">
              <a:rPr lang="en-US" sz="1200" smtClean="0">
                <a:solidFill>
                  <a:prstClr val="black">
                    <a:tint val="75000"/>
                  </a:prstClr>
                </a:solidFill>
                <a:latin typeface="Constantia" pitchFamily="18" charset="0"/>
              </a:rPr>
              <a:pPr>
                <a:defRPr/>
              </a:pPr>
              <a:t>20</a:t>
            </a:fld>
            <a:endParaRPr lang="en-US" sz="1200" dirty="0">
              <a:solidFill>
                <a:prstClr val="black">
                  <a:tint val="75000"/>
                </a:prstClr>
              </a:solidFill>
              <a:latin typeface="Constantia" pitchFamily="18" charset="0"/>
            </a:endParaRPr>
          </a:p>
        </p:txBody>
      </p:sp>
      <p:grpSp>
        <p:nvGrpSpPr>
          <p:cNvPr id="105" name="Group 104"/>
          <p:cNvGrpSpPr/>
          <p:nvPr/>
        </p:nvGrpSpPr>
        <p:grpSpPr>
          <a:xfrm>
            <a:off x="1102379" y="2577727"/>
            <a:ext cx="7200139" cy="4469979"/>
            <a:chOff x="1102379" y="2577727"/>
            <a:chExt cx="7200139" cy="4469979"/>
          </a:xfrm>
        </p:grpSpPr>
        <p:sp>
          <p:nvSpPr>
            <p:cNvPr id="51224" name="Rectangle 24" descr="Recycled paper"/>
            <p:cNvSpPr>
              <a:spLocks noChangeAspect="1" noChangeArrowheads="1"/>
            </p:cNvSpPr>
            <p:nvPr/>
          </p:nvSpPr>
          <p:spPr bwMode="auto">
            <a:xfrm rot="16200000">
              <a:off x="4991100" y="4095750"/>
              <a:ext cx="3073400" cy="482600"/>
            </a:xfrm>
            <a:prstGeom prst="rect">
              <a:avLst/>
            </a:prstGeom>
            <a:blipFill dpi="0" rotWithShape="0">
              <a:blip r:embed="rId4" cstate="print"/>
              <a:srcRect/>
              <a:tile tx="0" ty="0" sx="100000" sy="100000" flip="none" algn="tl"/>
            </a:blipFill>
            <a:ln w="9525">
              <a:solidFill>
                <a:schemeClr val="tx1"/>
              </a:solidFill>
              <a:miter lim="800000"/>
              <a:headEnd/>
              <a:tailEnd/>
            </a:ln>
            <a:effectLst/>
          </p:spPr>
          <p:txBody>
            <a:bodyPr wrap="none" anchor="ctr"/>
            <a:lstStyle/>
            <a:p>
              <a:pPr eaLnBrk="1" hangingPunct="1"/>
              <a:endParaRPr lang="en-US" sz="2400">
                <a:solidFill>
                  <a:srgbClr val="000000"/>
                </a:solidFill>
                <a:latin typeface="Times New Roman" pitchFamily="18" charset="0"/>
              </a:endParaRPr>
            </a:p>
          </p:txBody>
        </p:sp>
        <p:sp>
          <p:nvSpPr>
            <p:cNvPr id="51225" name="Rectangle 25" descr="Recycled paper"/>
            <p:cNvSpPr>
              <a:spLocks noChangeAspect="1" noChangeArrowheads="1"/>
            </p:cNvSpPr>
            <p:nvPr/>
          </p:nvSpPr>
          <p:spPr bwMode="auto">
            <a:xfrm rot="16200000">
              <a:off x="1341438" y="4094163"/>
              <a:ext cx="3073400" cy="484188"/>
            </a:xfrm>
            <a:prstGeom prst="rect">
              <a:avLst/>
            </a:prstGeom>
            <a:blipFill dpi="0" rotWithShape="0">
              <a:blip r:embed="rId4" cstate="print"/>
              <a:srcRect/>
              <a:tile tx="0" ty="0" sx="100000" sy="100000" flip="none" algn="tl"/>
            </a:blipFill>
            <a:ln w="9525">
              <a:solidFill>
                <a:schemeClr val="tx1"/>
              </a:solidFill>
              <a:miter lim="800000"/>
              <a:headEnd/>
              <a:tailEnd/>
            </a:ln>
            <a:effectLst/>
          </p:spPr>
          <p:txBody>
            <a:bodyPr wrap="none" anchor="ctr"/>
            <a:lstStyle/>
            <a:p>
              <a:pPr eaLnBrk="1" hangingPunct="1"/>
              <a:endParaRPr lang="en-US" sz="2400">
                <a:solidFill>
                  <a:srgbClr val="000000"/>
                </a:solidFill>
                <a:latin typeface="Times New Roman" pitchFamily="18" charset="0"/>
              </a:endParaRPr>
            </a:p>
          </p:txBody>
        </p:sp>
        <p:sp>
          <p:nvSpPr>
            <p:cNvPr id="51221" name="Rectangle 21" descr="Recycled paper"/>
            <p:cNvSpPr>
              <a:spLocks noChangeAspect="1" noChangeArrowheads="1"/>
            </p:cNvSpPr>
            <p:nvPr/>
          </p:nvSpPr>
          <p:spPr bwMode="auto">
            <a:xfrm>
              <a:off x="1538288" y="2800350"/>
              <a:ext cx="1582738" cy="492125"/>
            </a:xfrm>
            <a:prstGeom prst="rect">
              <a:avLst/>
            </a:prstGeom>
            <a:blipFill dpi="0" rotWithShape="0">
              <a:blip r:embed="rId4" cstate="print"/>
              <a:srcRect/>
              <a:tile tx="0" ty="0" sx="100000" sy="100000" flip="none" algn="tl"/>
            </a:blipFill>
            <a:ln w="9525">
              <a:solidFill>
                <a:schemeClr val="tx1"/>
              </a:solidFill>
              <a:miter lim="800000"/>
              <a:headEnd/>
              <a:tailEnd/>
            </a:ln>
            <a:effectLst/>
          </p:spPr>
          <p:txBody>
            <a:bodyPr wrap="none" anchor="ctr"/>
            <a:lstStyle/>
            <a:p>
              <a:pPr eaLnBrk="1" hangingPunct="1"/>
              <a:endParaRPr lang="en-US" sz="2400">
                <a:solidFill>
                  <a:srgbClr val="000000"/>
                </a:solidFill>
                <a:latin typeface="Times New Roman" pitchFamily="18" charset="0"/>
              </a:endParaRPr>
            </a:p>
          </p:txBody>
        </p:sp>
        <p:sp>
          <p:nvSpPr>
            <p:cNvPr id="51222" name="Rectangle 22"/>
            <p:cNvSpPr>
              <a:spLocks noChangeAspect="1" noChangeArrowheads="1"/>
            </p:cNvSpPr>
            <p:nvPr/>
          </p:nvSpPr>
          <p:spPr bwMode="auto">
            <a:xfrm>
              <a:off x="4703763" y="5878513"/>
              <a:ext cx="1585913" cy="482600"/>
            </a:xfrm>
            <a:prstGeom prst="rect">
              <a:avLst/>
            </a:prstGeom>
            <a:solidFill>
              <a:srgbClr val="CC9900"/>
            </a:solidFill>
            <a:ln w="9525">
              <a:solidFill>
                <a:schemeClr val="tx1"/>
              </a:solidFill>
              <a:miter lim="800000"/>
              <a:headEnd/>
              <a:tailEnd/>
            </a:ln>
            <a:effectLst/>
          </p:spPr>
          <p:txBody>
            <a:bodyPr wrap="none" anchor="ctr"/>
            <a:lstStyle/>
            <a:p>
              <a:pPr eaLnBrk="1" hangingPunct="1"/>
              <a:endParaRPr lang="en-US" sz="2400">
                <a:solidFill>
                  <a:srgbClr val="000000"/>
                </a:solidFill>
                <a:latin typeface="Times New Roman" pitchFamily="18" charset="0"/>
              </a:endParaRPr>
            </a:p>
          </p:txBody>
        </p:sp>
        <p:sp>
          <p:nvSpPr>
            <p:cNvPr id="51223" name="Rectangle 23" descr="Recycled paper"/>
            <p:cNvSpPr>
              <a:spLocks noChangeAspect="1" noChangeArrowheads="1"/>
            </p:cNvSpPr>
            <p:nvPr/>
          </p:nvSpPr>
          <p:spPr bwMode="auto">
            <a:xfrm>
              <a:off x="3121026" y="5878513"/>
              <a:ext cx="1592263" cy="482600"/>
            </a:xfrm>
            <a:prstGeom prst="rect">
              <a:avLst/>
            </a:prstGeom>
            <a:blipFill dpi="0" rotWithShape="0">
              <a:blip r:embed="rId4" cstate="print"/>
              <a:srcRect/>
              <a:tile tx="0" ty="0" sx="100000" sy="100000" flip="none" algn="tl"/>
            </a:blipFill>
            <a:ln w="9525">
              <a:solidFill>
                <a:schemeClr val="tx1"/>
              </a:solidFill>
              <a:miter lim="800000"/>
              <a:headEnd/>
              <a:tailEnd/>
            </a:ln>
            <a:effectLst/>
          </p:spPr>
          <p:txBody>
            <a:bodyPr wrap="none" anchor="ctr"/>
            <a:lstStyle/>
            <a:p>
              <a:pPr eaLnBrk="1" hangingPunct="1"/>
              <a:endParaRPr lang="en-US" sz="2400">
                <a:solidFill>
                  <a:srgbClr val="000000"/>
                </a:solidFill>
                <a:latin typeface="Times New Roman" pitchFamily="18" charset="0"/>
              </a:endParaRPr>
            </a:p>
          </p:txBody>
        </p:sp>
        <p:sp>
          <p:nvSpPr>
            <p:cNvPr id="51226" name="Text Box 26"/>
            <p:cNvSpPr txBox="1">
              <a:spLocks noChangeAspect="1" noChangeArrowheads="1"/>
            </p:cNvSpPr>
            <p:nvPr/>
          </p:nvSpPr>
          <p:spPr bwMode="auto">
            <a:xfrm>
              <a:off x="4529138" y="6538913"/>
              <a:ext cx="336550" cy="244475"/>
            </a:xfrm>
            <a:prstGeom prst="rect">
              <a:avLst/>
            </a:prstGeom>
            <a:noFill/>
            <a:ln w="9525">
              <a:noFill/>
              <a:miter lim="800000"/>
              <a:headEnd/>
              <a:tailEnd/>
            </a:ln>
            <a:effectLst/>
          </p:spPr>
          <p:txBody>
            <a:bodyPr>
              <a:spAutoFit/>
            </a:bodyPr>
            <a:lstStyle/>
            <a:p>
              <a:pPr eaLnBrk="1" hangingPunct="1">
                <a:spcBef>
                  <a:spcPct val="50000"/>
                </a:spcBef>
              </a:pPr>
              <a:r>
                <a:rPr lang="en-US" sz="1000">
                  <a:solidFill>
                    <a:srgbClr val="000000"/>
                  </a:solidFill>
                  <a:latin typeface="Times New Roman" pitchFamily="18" charset="0"/>
                </a:rPr>
                <a:t>W</a:t>
              </a:r>
            </a:p>
          </p:txBody>
        </p:sp>
        <p:sp>
          <p:nvSpPr>
            <p:cNvPr id="51227" name="Line 27"/>
            <p:cNvSpPr>
              <a:spLocks noChangeAspect="1" noChangeShapeType="1"/>
            </p:cNvSpPr>
            <p:nvPr/>
          </p:nvSpPr>
          <p:spPr bwMode="auto">
            <a:xfrm rot="7200526" flipH="1" flipV="1">
              <a:off x="5211763" y="6061075"/>
              <a:ext cx="722313" cy="1250950"/>
            </a:xfrm>
            <a:prstGeom prst="line">
              <a:avLst/>
            </a:prstGeom>
            <a:noFill/>
            <a:ln w="9525">
              <a:solidFill>
                <a:schemeClr val="tx1"/>
              </a:solidFill>
              <a:round/>
              <a:headEnd/>
              <a:tailEnd type="arrow" w="med" len="med"/>
            </a:ln>
            <a:effectLst/>
          </p:spPr>
          <p:txBody>
            <a:bodyPr/>
            <a:lstStyle/>
            <a:p>
              <a:pPr eaLnBrk="1" hangingPunct="1"/>
              <a:endParaRPr lang="en-US" sz="2400">
                <a:solidFill>
                  <a:srgbClr val="000000"/>
                </a:solidFill>
                <a:latin typeface="Times New Roman" pitchFamily="18" charset="0"/>
              </a:endParaRPr>
            </a:p>
          </p:txBody>
        </p:sp>
        <p:sp>
          <p:nvSpPr>
            <p:cNvPr id="51228" name="Line 28"/>
            <p:cNvSpPr>
              <a:spLocks noChangeAspect="1" noChangeShapeType="1"/>
            </p:cNvSpPr>
            <p:nvPr/>
          </p:nvSpPr>
          <p:spPr bwMode="auto">
            <a:xfrm rot="18000526" flipH="1" flipV="1">
              <a:off x="3467100" y="6061075"/>
              <a:ext cx="722313" cy="1250950"/>
            </a:xfrm>
            <a:prstGeom prst="line">
              <a:avLst/>
            </a:prstGeom>
            <a:noFill/>
            <a:ln w="9525">
              <a:solidFill>
                <a:schemeClr val="tx1"/>
              </a:solidFill>
              <a:round/>
              <a:headEnd/>
              <a:tailEnd type="arrow" w="med" len="med"/>
            </a:ln>
            <a:effectLst/>
          </p:spPr>
          <p:txBody>
            <a:bodyPr/>
            <a:lstStyle/>
            <a:p>
              <a:pPr eaLnBrk="1" hangingPunct="1"/>
              <a:endParaRPr lang="en-US" sz="2400">
                <a:solidFill>
                  <a:srgbClr val="000000"/>
                </a:solidFill>
                <a:latin typeface="Times New Roman" pitchFamily="18" charset="0"/>
              </a:endParaRPr>
            </a:p>
          </p:txBody>
        </p:sp>
        <p:sp>
          <p:nvSpPr>
            <p:cNvPr id="51230" name="Text Box 30"/>
            <p:cNvSpPr txBox="1">
              <a:spLocks noChangeAspect="1" noChangeArrowheads="1"/>
            </p:cNvSpPr>
            <p:nvPr/>
          </p:nvSpPr>
          <p:spPr bwMode="auto">
            <a:xfrm>
              <a:off x="3217863" y="6305169"/>
              <a:ext cx="1430338" cy="244475"/>
            </a:xfrm>
            <a:prstGeom prst="rect">
              <a:avLst/>
            </a:prstGeom>
            <a:noFill/>
            <a:ln w="9525">
              <a:noFill/>
              <a:miter lim="800000"/>
              <a:headEnd/>
              <a:tailEnd/>
            </a:ln>
            <a:effectLst/>
          </p:spPr>
          <p:txBody>
            <a:bodyPr>
              <a:spAutoFit/>
            </a:bodyPr>
            <a:lstStyle/>
            <a:p>
              <a:pPr algn="ctr" eaLnBrk="1" hangingPunct="1">
                <a:spcBef>
                  <a:spcPct val="50000"/>
                </a:spcBef>
              </a:pPr>
              <a:r>
                <a:rPr lang="en-US" sz="1000" dirty="0">
                  <a:solidFill>
                    <a:srgbClr val="000000"/>
                  </a:solidFill>
                  <a:latin typeface="Times New Roman" pitchFamily="18" charset="0"/>
                </a:rPr>
                <a:t>Impervious</a:t>
              </a:r>
            </a:p>
          </p:txBody>
        </p:sp>
        <p:sp>
          <p:nvSpPr>
            <p:cNvPr id="51231" name="Text Box 31"/>
            <p:cNvSpPr txBox="1">
              <a:spLocks noChangeAspect="1" noChangeArrowheads="1"/>
            </p:cNvSpPr>
            <p:nvPr/>
          </p:nvSpPr>
          <p:spPr bwMode="auto">
            <a:xfrm>
              <a:off x="4821238" y="6311519"/>
              <a:ext cx="1430338" cy="244475"/>
            </a:xfrm>
            <a:prstGeom prst="rect">
              <a:avLst/>
            </a:prstGeom>
            <a:noFill/>
            <a:ln w="9525">
              <a:noFill/>
              <a:miter lim="800000"/>
              <a:headEnd/>
              <a:tailEnd/>
            </a:ln>
            <a:effectLst/>
          </p:spPr>
          <p:txBody>
            <a:bodyPr>
              <a:spAutoFit/>
            </a:bodyPr>
            <a:lstStyle/>
            <a:p>
              <a:pPr algn="ctr" eaLnBrk="1" hangingPunct="1">
                <a:spcBef>
                  <a:spcPct val="50000"/>
                </a:spcBef>
              </a:pPr>
              <a:r>
                <a:rPr lang="en-US" sz="1000" dirty="0">
                  <a:solidFill>
                    <a:srgbClr val="000000"/>
                  </a:solidFill>
                  <a:latin typeface="Times New Roman" pitchFamily="18" charset="0"/>
                </a:rPr>
                <a:t>Pervious</a:t>
              </a:r>
            </a:p>
          </p:txBody>
        </p:sp>
        <p:sp>
          <p:nvSpPr>
            <p:cNvPr id="51233" name="Text Box 33"/>
            <p:cNvSpPr txBox="1">
              <a:spLocks noChangeAspect="1" noChangeArrowheads="1"/>
            </p:cNvSpPr>
            <p:nvPr/>
          </p:nvSpPr>
          <p:spPr bwMode="auto">
            <a:xfrm>
              <a:off x="7774104" y="4213001"/>
              <a:ext cx="339042" cy="243682"/>
            </a:xfrm>
            <a:prstGeom prst="rect">
              <a:avLst/>
            </a:prstGeom>
            <a:noFill/>
            <a:ln w="9525">
              <a:noFill/>
              <a:miter lim="800000"/>
              <a:headEnd/>
              <a:tailEnd/>
            </a:ln>
            <a:effectLst/>
          </p:spPr>
          <p:txBody>
            <a:bodyPr>
              <a:spAutoFit/>
            </a:bodyPr>
            <a:lstStyle/>
            <a:p>
              <a:pPr algn="ctr" eaLnBrk="1" hangingPunct="1">
                <a:spcBef>
                  <a:spcPct val="50000"/>
                </a:spcBef>
              </a:pPr>
              <a:r>
                <a:rPr lang="en-US" sz="1000" dirty="0">
                  <a:solidFill>
                    <a:srgbClr val="000000"/>
                  </a:solidFill>
                  <a:latin typeface="Times New Roman" pitchFamily="18" charset="0"/>
                </a:rPr>
                <a:t>H</a:t>
              </a:r>
            </a:p>
          </p:txBody>
        </p:sp>
        <p:sp>
          <p:nvSpPr>
            <p:cNvPr id="51234" name="Line 34"/>
            <p:cNvSpPr>
              <a:spLocks noChangeAspect="1" noChangeShapeType="1"/>
            </p:cNvSpPr>
            <p:nvPr/>
          </p:nvSpPr>
          <p:spPr bwMode="auto">
            <a:xfrm rot="8999473" flipH="1">
              <a:off x="7574543" y="2901950"/>
              <a:ext cx="723900" cy="1249559"/>
            </a:xfrm>
            <a:prstGeom prst="line">
              <a:avLst/>
            </a:prstGeom>
            <a:noFill/>
            <a:ln w="9525">
              <a:solidFill>
                <a:schemeClr val="tx1"/>
              </a:solidFill>
              <a:round/>
              <a:headEnd/>
              <a:tailEnd type="arrow" w="med" len="med"/>
            </a:ln>
            <a:effectLst/>
          </p:spPr>
          <p:txBody>
            <a:bodyPr/>
            <a:lstStyle/>
            <a:p>
              <a:pPr eaLnBrk="1" hangingPunct="1"/>
              <a:endParaRPr lang="en-US" sz="2400">
                <a:solidFill>
                  <a:srgbClr val="000000"/>
                </a:solidFill>
                <a:latin typeface="Times New Roman" pitchFamily="18" charset="0"/>
              </a:endParaRPr>
            </a:p>
          </p:txBody>
        </p:sp>
        <p:sp>
          <p:nvSpPr>
            <p:cNvPr id="51235" name="Line 35"/>
            <p:cNvSpPr>
              <a:spLocks noChangeAspect="1" noChangeShapeType="1"/>
            </p:cNvSpPr>
            <p:nvPr/>
          </p:nvSpPr>
          <p:spPr bwMode="auto">
            <a:xfrm rot="19799474" flipH="1">
              <a:off x="7578618" y="4528941"/>
              <a:ext cx="723900" cy="1249559"/>
            </a:xfrm>
            <a:prstGeom prst="line">
              <a:avLst/>
            </a:prstGeom>
            <a:noFill/>
            <a:ln w="9525">
              <a:solidFill>
                <a:schemeClr val="tx1"/>
              </a:solidFill>
              <a:round/>
              <a:headEnd/>
              <a:tailEnd type="arrow" w="med" len="med"/>
            </a:ln>
            <a:effectLst/>
          </p:spPr>
          <p:txBody>
            <a:bodyPr/>
            <a:lstStyle/>
            <a:p>
              <a:pPr eaLnBrk="1" hangingPunct="1"/>
              <a:endParaRPr lang="en-US" sz="2400">
                <a:solidFill>
                  <a:srgbClr val="000000"/>
                </a:solidFill>
                <a:latin typeface="Times New Roman" pitchFamily="18" charset="0"/>
              </a:endParaRPr>
            </a:p>
          </p:txBody>
        </p:sp>
        <p:sp>
          <p:nvSpPr>
            <p:cNvPr id="51236" name="Text Box 36"/>
            <p:cNvSpPr txBox="1">
              <a:spLocks noChangeAspect="1" noChangeArrowheads="1"/>
            </p:cNvSpPr>
            <p:nvPr/>
          </p:nvSpPr>
          <p:spPr bwMode="auto">
            <a:xfrm>
              <a:off x="1102379" y="2577727"/>
              <a:ext cx="608013" cy="244475"/>
            </a:xfrm>
            <a:prstGeom prst="rect">
              <a:avLst/>
            </a:prstGeom>
            <a:noFill/>
            <a:ln w="9525">
              <a:noFill/>
              <a:miter lim="800000"/>
              <a:headEnd/>
              <a:tailEnd/>
            </a:ln>
            <a:effectLst/>
          </p:spPr>
          <p:txBody>
            <a:bodyPr>
              <a:spAutoFit/>
            </a:bodyPr>
            <a:lstStyle/>
            <a:p>
              <a:pPr eaLnBrk="1" hangingPunct="1">
                <a:spcBef>
                  <a:spcPct val="50000"/>
                </a:spcBef>
              </a:pPr>
              <a:r>
                <a:rPr lang="en-US" sz="1000" dirty="0">
                  <a:solidFill>
                    <a:srgbClr val="000000"/>
                  </a:solidFill>
                  <a:latin typeface="Times New Roman" pitchFamily="18" charset="0"/>
                </a:rPr>
                <a:t>Roof</a:t>
              </a:r>
            </a:p>
          </p:txBody>
        </p:sp>
        <p:sp>
          <p:nvSpPr>
            <p:cNvPr id="51237" name="Text Box 37"/>
            <p:cNvSpPr txBox="1">
              <a:spLocks noChangeAspect="1" noChangeArrowheads="1"/>
            </p:cNvSpPr>
            <p:nvPr/>
          </p:nvSpPr>
          <p:spPr bwMode="auto">
            <a:xfrm>
              <a:off x="2654301" y="4997450"/>
              <a:ext cx="754063" cy="396875"/>
            </a:xfrm>
            <a:prstGeom prst="rect">
              <a:avLst/>
            </a:prstGeom>
            <a:noFill/>
            <a:ln w="9525">
              <a:noFill/>
              <a:miter lim="800000"/>
              <a:headEnd/>
              <a:tailEnd/>
            </a:ln>
            <a:effectLst/>
          </p:spPr>
          <p:txBody>
            <a:bodyPr>
              <a:spAutoFit/>
            </a:bodyPr>
            <a:lstStyle/>
            <a:p>
              <a:pPr eaLnBrk="1" hangingPunct="1">
                <a:spcBef>
                  <a:spcPct val="50000"/>
                </a:spcBef>
              </a:pPr>
              <a:r>
                <a:rPr lang="en-US" sz="1000">
                  <a:solidFill>
                    <a:srgbClr val="000000"/>
                  </a:solidFill>
                  <a:latin typeface="Times New Roman" pitchFamily="18" charset="0"/>
                </a:rPr>
                <a:t>Sunlit Wall</a:t>
              </a:r>
            </a:p>
          </p:txBody>
        </p:sp>
        <p:sp>
          <p:nvSpPr>
            <p:cNvPr id="51238" name="Text Box 38"/>
            <p:cNvSpPr txBox="1">
              <a:spLocks noChangeAspect="1" noChangeArrowheads="1"/>
            </p:cNvSpPr>
            <p:nvPr/>
          </p:nvSpPr>
          <p:spPr bwMode="auto">
            <a:xfrm>
              <a:off x="6219064" y="4997450"/>
              <a:ext cx="668338" cy="396875"/>
            </a:xfrm>
            <a:prstGeom prst="rect">
              <a:avLst/>
            </a:prstGeom>
            <a:noFill/>
            <a:ln w="9525">
              <a:noFill/>
              <a:miter lim="800000"/>
              <a:headEnd/>
              <a:tailEnd/>
            </a:ln>
            <a:effectLst/>
          </p:spPr>
          <p:txBody>
            <a:bodyPr>
              <a:spAutoFit/>
            </a:bodyPr>
            <a:lstStyle/>
            <a:p>
              <a:pPr eaLnBrk="1" hangingPunct="1">
                <a:spcBef>
                  <a:spcPct val="50000"/>
                </a:spcBef>
              </a:pPr>
              <a:r>
                <a:rPr lang="en-US" sz="1000" dirty="0">
                  <a:solidFill>
                    <a:srgbClr val="000000"/>
                  </a:solidFill>
                  <a:latin typeface="Times New Roman" pitchFamily="18" charset="0"/>
                </a:rPr>
                <a:t>Shaded Wall</a:t>
              </a:r>
            </a:p>
          </p:txBody>
        </p:sp>
        <p:sp>
          <p:nvSpPr>
            <p:cNvPr id="51239" name="Text Box 39"/>
            <p:cNvSpPr txBox="1">
              <a:spLocks noChangeArrowheads="1"/>
            </p:cNvSpPr>
            <p:nvPr/>
          </p:nvSpPr>
          <p:spPr bwMode="auto">
            <a:xfrm>
              <a:off x="4276726" y="6391275"/>
              <a:ext cx="885825" cy="244475"/>
            </a:xfrm>
            <a:prstGeom prst="rect">
              <a:avLst/>
            </a:prstGeom>
            <a:noFill/>
            <a:ln w="9525">
              <a:noFill/>
              <a:miter lim="800000"/>
              <a:headEnd/>
              <a:tailEnd/>
            </a:ln>
            <a:effectLst/>
          </p:spPr>
          <p:txBody>
            <a:bodyPr>
              <a:spAutoFit/>
            </a:bodyPr>
            <a:lstStyle/>
            <a:p>
              <a:pPr eaLnBrk="1" hangingPunct="1">
                <a:spcBef>
                  <a:spcPct val="50000"/>
                </a:spcBef>
              </a:pPr>
              <a:r>
                <a:rPr lang="en-US" sz="1000" dirty="0">
                  <a:solidFill>
                    <a:srgbClr val="000000"/>
                  </a:solidFill>
                  <a:latin typeface="Times New Roman" pitchFamily="18" charset="0"/>
                </a:rPr>
                <a:t>Canyon Floor</a:t>
              </a:r>
            </a:p>
          </p:txBody>
        </p:sp>
        <p:sp>
          <p:nvSpPr>
            <p:cNvPr id="82" name="Rectangle 21" descr="Recycled paper"/>
            <p:cNvSpPr>
              <a:spLocks noChangeAspect="1" noChangeArrowheads="1"/>
            </p:cNvSpPr>
            <p:nvPr/>
          </p:nvSpPr>
          <p:spPr bwMode="auto">
            <a:xfrm>
              <a:off x="6285507" y="2800349"/>
              <a:ext cx="1582738" cy="492125"/>
            </a:xfrm>
            <a:prstGeom prst="rect">
              <a:avLst/>
            </a:prstGeom>
            <a:blipFill dpi="0" rotWithShape="0">
              <a:blip r:embed="rId4" cstate="print"/>
              <a:srcRect/>
              <a:tile tx="0" ty="0" sx="100000" sy="100000" flip="none" algn="tl"/>
            </a:blipFill>
            <a:ln w="9525">
              <a:solidFill>
                <a:schemeClr val="tx1"/>
              </a:solidFill>
              <a:miter lim="800000"/>
              <a:headEnd/>
              <a:tailEnd/>
            </a:ln>
            <a:effectLst/>
          </p:spPr>
          <p:txBody>
            <a:bodyPr wrap="none" anchor="ctr"/>
            <a:lstStyle/>
            <a:p>
              <a:pPr eaLnBrk="1" hangingPunct="1"/>
              <a:endParaRPr lang="en-US" sz="2400">
                <a:solidFill>
                  <a:srgbClr val="000000"/>
                </a:solidFill>
                <a:latin typeface="Times New Roman" pitchFamily="18" charset="0"/>
              </a:endParaRPr>
            </a:p>
          </p:txBody>
        </p:sp>
      </p:grpSp>
      <p:grpSp>
        <p:nvGrpSpPr>
          <p:cNvPr id="120" name="Group 119"/>
          <p:cNvGrpSpPr/>
          <p:nvPr/>
        </p:nvGrpSpPr>
        <p:grpSpPr>
          <a:xfrm>
            <a:off x="2328863" y="990600"/>
            <a:ext cx="4822825" cy="901700"/>
            <a:chOff x="2328863" y="990600"/>
            <a:chExt cx="4822825" cy="901700"/>
          </a:xfrm>
        </p:grpSpPr>
        <p:sp>
          <p:nvSpPr>
            <p:cNvPr id="89" name="Rectangle 3"/>
            <p:cNvSpPr>
              <a:spLocks noChangeAspect="1" noChangeArrowheads="1"/>
            </p:cNvSpPr>
            <p:nvPr/>
          </p:nvSpPr>
          <p:spPr bwMode="auto">
            <a:xfrm>
              <a:off x="2328863" y="990600"/>
              <a:ext cx="4822825" cy="893763"/>
            </a:xfrm>
            <a:prstGeom prst="rect">
              <a:avLst/>
            </a:prstGeom>
            <a:solidFill>
              <a:schemeClr val="accent1"/>
            </a:solidFill>
            <a:ln w="9525">
              <a:solidFill>
                <a:schemeClr val="tx1"/>
              </a:solidFill>
              <a:miter lim="800000"/>
              <a:headEnd/>
              <a:tailEnd/>
            </a:ln>
            <a:effectLst/>
          </p:spPr>
          <p:txBody>
            <a:bodyPr wrap="none" anchor="ctr"/>
            <a:lstStyle/>
            <a:p>
              <a:pPr eaLnBrk="1" hangingPunct="1"/>
              <a:endParaRPr lang="en-US" sz="2400">
                <a:solidFill>
                  <a:srgbClr val="000000"/>
                </a:solidFill>
                <a:latin typeface="Times New Roman" pitchFamily="18" charset="0"/>
              </a:endParaRPr>
            </a:p>
          </p:txBody>
        </p:sp>
        <p:sp>
          <p:nvSpPr>
            <p:cNvPr id="90" name="Text Box 4"/>
            <p:cNvSpPr txBox="1">
              <a:spLocks noChangeAspect="1" noChangeArrowheads="1"/>
            </p:cNvSpPr>
            <p:nvPr/>
          </p:nvSpPr>
          <p:spPr bwMode="auto">
            <a:xfrm>
              <a:off x="3979863" y="995363"/>
              <a:ext cx="1554163" cy="244475"/>
            </a:xfrm>
            <a:prstGeom prst="rect">
              <a:avLst/>
            </a:prstGeom>
            <a:noFill/>
            <a:ln w="9525">
              <a:noFill/>
              <a:miter lim="800000"/>
              <a:headEnd/>
              <a:tailEnd/>
            </a:ln>
            <a:effectLst/>
          </p:spPr>
          <p:txBody>
            <a:bodyPr>
              <a:spAutoFit/>
            </a:bodyPr>
            <a:lstStyle/>
            <a:p>
              <a:pPr algn="ctr" eaLnBrk="1" hangingPunct="1">
                <a:spcBef>
                  <a:spcPct val="50000"/>
                </a:spcBef>
              </a:pPr>
              <a:r>
                <a:rPr lang="en-US" sz="1000">
                  <a:solidFill>
                    <a:srgbClr val="000000"/>
                  </a:solidFill>
                  <a:latin typeface="Times New Roman" pitchFamily="18" charset="0"/>
                </a:rPr>
                <a:t>Atmospheric Forcing</a:t>
              </a:r>
            </a:p>
          </p:txBody>
        </p:sp>
        <p:graphicFrame>
          <p:nvGraphicFramePr>
            <p:cNvPr id="91" name="Object 5"/>
            <p:cNvGraphicFramePr>
              <a:graphicFrameLocks noChangeAspect="1"/>
            </p:cNvGraphicFramePr>
            <p:nvPr/>
          </p:nvGraphicFramePr>
          <p:xfrm>
            <a:off x="4838701" y="1306513"/>
            <a:ext cx="614363" cy="263525"/>
          </p:xfrm>
          <a:graphic>
            <a:graphicData uri="http://schemas.openxmlformats.org/presentationml/2006/ole">
              <mc:AlternateContent xmlns:mc="http://schemas.openxmlformats.org/markup-compatibility/2006">
                <mc:Choice xmlns:v="urn:schemas-microsoft-com:vml" Requires="v">
                  <p:oleObj spid="_x0000_s504345" name="Equation" r:id="rId5" imgW="533160" imgH="228600" progId="Equation.DSMT4">
                    <p:embed/>
                  </p:oleObj>
                </mc:Choice>
                <mc:Fallback>
                  <p:oleObj name="Equation" r:id="rId5" imgW="533160" imgH="2286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38701" y="1306513"/>
                          <a:ext cx="614363" cy="263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2" name="Picture 6"/>
            <p:cNvPicPr>
              <a:picLocks noChangeAspect="1" noChangeArrowheads="1"/>
            </p:cNvPicPr>
            <p:nvPr/>
          </p:nvPicPr>
          <p:blipFill>
            <a:blip r:embed="rId7" cstate="print"/>
            <a:srcRect/>
            <a:stretch>
              <a:fillRect/>
            </a:stretch>
          </p:blipFill>
          <p:spPr bwMode="auto">
            <a:xfrm>
              <a:off x="6008688" y="998538"/>
              <a:ext cx="792163" cy="668338"/>
            </a:xfrm>
            <a:prstGeom prst="rect">
              <a:avLst/>
            </a:prstGeom>
            <a:noFill/>
            <a:ln w="9525">
              <a:noFill/>
              <a:miter lim="800000"/>
              <a:headEnd/>
              <a:tailEnd/>
            </a:ln>
            <a:effectLst/>
          </p:spPr>
        </p:pic>
        <p:sp>
          <p:nvSpPr>
            <p:cNvPr id="93" name="Oval 7"/>
            <p:cNvSpPr>
              <a:spLocks noChangeAspect="1" noChangeArrowheads="1"/>
            </p:cNvSpPr>
            <p:nvPr/>
          </p:nvSpPr>
          <p:spPr bwMode="auto">
            <a:xfrm>
              <a:off x="4740276" y="1395413"/>
              <a:ext cx="53975" cy="50800"/>
            </a:xfrm>
            <a:prstGeom prst="ellipse">
              <a:avLst/>
            </a:prstGeom>
            <a:solidFill>
              <a:schemeClr val="tx1"/>
            </a:solidFill>
            <a:ln w="9525">
              <a:solidFill>
                <a:schemeClr val="tx1"/>
              </a:solidFill>
              <a:round/>
              <a:headEnd/>
              <a:tailEnd/>
            </a:ln>
            <a:effectLst/>
          </p:spPr>
          <p:txBody>
            <a:bodyPr wrap="none" anchor="ctr"/>
            <a:lstStyle/>
            <a:p>
              <a:pPr eaLnBrk="1" hangingPunct="1"/>
              <a:endParaRPr lang="en-US" sz="2400">
                <a:solidFill>
                  <a:srgbClr val="000000"/>
                </a:solidFill>
                <a:latin typeface="Times New Roman" pitchFamily="18" charset="0"/>
              </a:endParaRPr>
            </a:p>
          </p:txBody>
        </p:sp>
        <p:graphicFrame>
          <p:nvGraphicFramePr>
            <p:cNvPr id="94" name="Object 8"/>
            <p:cNvGraphicFramePr>
              <a:graphicFrameLocks noChangeAspect="1"/>
            </p:cNvGraphicFramePr>
            <p:nvPr/>
          </p:nvGraphicFramePr>
          <p:xfrm>
            <a:off x="5959476" y="1628775"/>
            <a:ext cx="968375" cy="263525"/>
          </p:xfrm>
          <a:graphic>
            <a:graphicData uri="http://schemas.openxmlformats.org/presentationml/2006/ole">
              <mc:AlternateContent xmlns:mc="http://schemas.openxmlformats.org/markup-compatibility/2006">
                <mc:Choice xmlns:v="urn:schemas-microsoft-com:vml" Requires="v">
                  <p:oleObj spid="_x0000_s504346" name="Equation" r:id="rId8" imgW="838080" imgH="228600" progId="Equation.DSMT4">
                    <p:embed/>
                  </p:oleObj>
                </mc:Choice>
                <mc:Fallback>
                  <p:oleObj name="Equation" r:id="rId8" imgW="838080" imgH="2286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59476" y="1628775"/>
                          <a:ext cx="968375" cy="263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5" name="Object 9"/>
            <p:cNvGraphicFramePr>
              <a:graphicFrameLocks noChangeAspect="1"/>
            </p:cNvGraphicFramePr>
            <p:nvPr/>
          </p:nvGraphicFramePr>
          <p:xfrm>
            <a:off x="3108326" y="1357313"/>
            <a:ext cx="293688" cy="263525"/>
          </p:xfrm>
          <a:graphic>
            <a:graphicData uri="http://schemas.openxmlformats.org/presentationml/2006/ole">
              <mc:AlternateContent xmlns:mc="http://schemas.openxmlformats.org/markup-compatibility/2006">
                <mc:Choice xmlns:v="urn:schemas-microsoft-com:vml" Requires="v">
                  <p:oleObj spid="_x0000_s504347" name="Equation" r:id="rId10" imgW="253800" imgH="228600" progId="Equation.DSMT4">
                    <p:embed/>
                  </p:oleObj>
                </mc:Choice>
                <mc:Fallback>
                  <p:oleObj name="Equation" r:id="rId10" imgW="253800" imgH="2286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08326" y="1357313"/>
                          <a:ext cx="293688" cy="263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9" name="AutoShape 13"/>
            <p:cNvSpPr>
              <a:spLocks noChangeAspect="1" noChangeArrowheads="1"/>
            </p:cNvSpPr>
            <p:nvPr/>
          </p:nvSpPr>
          <p:spPr bwMode="auto">
            <a:xfrm>
              <a:off x="3070226" y="1320800"/>
              <a:ext cx="381000" cy="65088"/>
            </a:xfrm>
            <a:prstGeom prst="rightArrow">
              <a:avLst>
                <a:gd name="adj1" fmla="val 50000"/>
                <a:gd name="adj2" fmla="val 146341"/>
              </a:avLst>
            </a:prstGeom>
            <a:gradFill rotWithShape="0">
              <a:gsLst>
                <a:gs pos="0">
                  <a:schemeClr val="folHlink">
                    <a:gamma/>
                    <a:tint val="40000"/>
                    <a:invGamma/>
                  </a:schemeClr>
                </a:gs>
                <a:gs pos="100000">
                  <a:schemeClr val="folHlink"/>
                </a:gs>
              </a:gsLst>
              <a:lin ang="0" scaled="1"/>
            </a:gradFill>
            <a:ln w="9525">
              <a:solidFill>
                <a:schemeClr val="tx1"/>
              </a:solidFill>
              <a:miter lim="800000"/>
              <a:headEnd/>
              <a:tailEnd/>
            </a:ln>
            <a:effectLst/>
          </p:spPr>
          <p:txBody>
            <a:bodyPr wrap="none" anchor="ctr"/>
            <a:lstStyle/>
            <a:p>
              <a:pPr eaLnBrk="1" hangingPunct="1"/>
              <a:endParaRPr lang="en-US" sz="2400">
                <a:solidFill>
                  <a:srgbClr val="000000"/>
                </a:solidFill>
                <a:latin typeface="Times New Roman" pitchFamily="18" charset="0"/>
              </a:endParaRPr>
            </a:p>
          </p:txBody>
        </p:sp>
        <p:sp>
          <p:nvSpPr>
            <p:cNvPr id="100" name="AutoShape 14"/>
            <p:cNvSpPr>
              <a:spLocks noChangeAspect="1" noChangeArrowheads="1"/>
            </p:cNvSpPr>
            <p:nvPr/>
          </p:nvSpPr>
          <p:spPr bwMode="auto">
            <a:xfrm>
              <a:off x="3436938" y="1460500"/>
              <a:ext cx="381000" cy="65088"/>
            </a:xfrm>
            <a:prstGeom prst="rightArrow">
              <a:avLst>
                <a:gd name="adj1" fmla="val 50000"/>
                <a:gd name="adj2" fmla="val 146341"/>
              </a:avLst>
            </a:prstGeom>
            <a:gradFill rotWithShape="0">
              <a:gsLst>
                <a:gs pos="0">
                  <a:schemeClr val="folHlink">
                    <a:gamma/>
                    <a:tint val="40000"/>
                    <a:invGamma/>
                  </a:schemeClr>
                </a:gs>
                <a:gs pos="100000">
                  <a:schemeClr val="folHlink"/>
                </a:gs>
              </a:gsLst>
              <a:lin ang="0" scaled="1"/>
            </a:gradFill>
            <a:ln w="9525">
              <a:solidFill>
                <a:schemeClr val="tx1"/>
              </a:solidFill>
              <a:miter lim="800000"/>
              <a:headEnd/>
              <a:tailEnd/>
            </a:ln>
            <a:effectLst/>
          </p:spPr>
          <p:txBody>
            <a:bodyPr wrap="none" anchor="ctr"/>
            <a:lstStyle/>
            <a:p>
              <a:pPr eaLnBrk="1" hangingPunct="1"/>
              <a:endParaRPr lang="en-US" sz="2400">
                <a:solidFill>
                  <a:srgbClr val="000000"/>
                </a:solidFill>
                <a:latin typeface="Times New Roman" pitchFamily="18" charset="0"/>
              </a:endParaRPr>
            </a:p>
          </p:txBody>
        </p:sp>
        <p:sp>
          <p:nvSpPr>
            <p:cNvPr id="101" name="AutoShape 15"/>
            <p:cNvSpPr>
              <a:spLocks noChangeAspect="1" noChangeArrowheads="1"/>
            </p:cNvSpPr>
            <p:nvPr/>
          </p:nvSpPr>
          <p:spPr bwMode="auto">
            <a:xfrm>
              <a:off x="2717801" y="1422400"/>
              <a:ext cx="381000" cy="66675"/>
            </a:xfrm>
            <a:prstGeom prst="rightArrow">
              <a:avLst>
                <a:gd name="adj1" fmla="val 50000"/>
                <a:gd name="adj2" fmla="val 142857"/>
              </a:avLst>
            </a:prstGeom>
            <a:gradFill rotWithShape="0">
              <a:gsLst>
                <a:gs pos="0">
                  <a:schemeClr val="folHlink">
                    <a:gamma/>
                    <a:tint val="40000"/>
                    <a:invGamma/>
                  </a:schemeClr>
                </a:gs>
                <a:gs pos="100000">
                  <a:schemeClr val="folHlink"/>
                </a:gs>
              </a:gsLst>
              <a:lin ang="0" scaled="1"/>
            </a:gradFill>
            <a:ln w="9525">
              <a:solidFill>
                <a:schemeClr val="tx1"/>
              </a:solidFill>
              <a:miter lim="800000"/>
              <a:headEnd/>
              <a:tailEnd/>
            </a:ln>
            <a:effectLst/>
          </p:spPr>
          <p:txBody>
            <a:bodyPr wrap="none" anchor="ctr"/>
            <a:lstStyle/>
            <a:p>
              <a:pPr eaLnBrk="1" hangingPunct="1"/>
              <a:endParaRPr lang="en-US" sz="2400">
                <a:solidFill>
                  <a:srgbClr val="000000"/>
                </a:solidFill>
                <a:latin typeface="Times New Roman" pitchFamily="18" charset="0"/>
              </a:endParaRPr>
            </a:p>
          </p:txBody>
        </p:sp>
        <p:sp>
          <p:nvSpPr>
            <p:cNvPr id="102" name="AutoShape 16"/>
            <p:cNvSpPr>
              <a:spLocks noChangeAspect="1" noChangeArrowheads="1"/>
            </p:cNvSpPr>
            <p:nvPr/>
          </p:nvSpPr>
          <p:spPr bwMode="auto">
            <a:xfrm>
              <a:off x="2740026" y="1576388"/>
              <a:ext cx="381000" cy="66675"/>
            </a:xfrm>
            <a:prstGeom prst="rightArrow">
              <a:avLst>
                <a:gd name="adj1" fmla="val 50000"/>
                <a:gd name="adj2" fmla="val 142857"/>
              </a:avLst>
            </a:prstGeom>
            <a:gradFill rotWithShape="0">
              <a:gsLst>
                <a:gs pos="0">
                  <a:schemeClr val="folHlink">
                    <a:gamma/>
                    <a:tint val="40000"/>
                    <a:invGamma/>
                  </a:schemeClr>
                </a:gs>
                <a:gs pos="100000">
                  <a:schemeClr val="folHlink"/>
                </a:gs>
              </a:gsLst>
              <a:lin ang="0" scaled="1"/>
            </a:gradFill>
            <a:ln w="9525">
              <a:solidFill>
                <a:schemeClr val="tx1"/>
              </a:solidFill>
              <a:miter lim="800000"/>
              <a:headEnd/>
              <a:tailEnd/>
            </a:ln>
            <a:effectLst/>
          </p:spPr>
          <p:txBody>
            <a:bodyPr wrap="none" anchor="ctr"/>
            <a:lstStyle/>
            <a:p>
              <a:pPr eaLnBrk="1" hangingPunct="1"/>
              <a:endParaRPr lang="en-US" sz="2400">
                <a:solidFill>
                  <a:srgbClr val="000000"/>
                </a:solidFill>
                <a:latin typeface="Times New Roman" pitchFamily="18" charset="0"/>
              </a:endParaRPr>
            </a:p>
          </p:txBody>
        </p:sp>
        <p:sp>
          <p:nvSpPr>
            <p:cNvPr id="103" name="AutoShape 17"/>
            <p:cNvSpPr>
              <a:spLocks noChangeAspect="1" noChangeArrowheads="1"/>
            </p:cNvSpPr>
            <p:nvPr/>
          </p:nvSpPr>
          <p:spPr bwMode="auto">
            <a:xfrm>
              <a:off x="3230563" y="1628775"/>
              <a:ext cx="381000" cy="65088"/>
            </a:xfrm>
            <a:prstGeom prst="rightArrow">
              <a:avLst>
                <a:gd name="adj1" fmla="val 50000"/>
                <a:gd name="adj2" fmla="val 146341"/>
              </a:avLst>
            </a:prstGeom>
            <a:gradFill rotWithShape="0">
              <a:gsLst>
                <a:gs pos="0">
                  <a:schemeClr val="folHlink">
                    <a:gamma/>
                    <a:tint val="40000"/>
                    <a:invGamma/>
                  </a:schemeClr>
                </a:gs>
                <a:gs pos="100000">
                  <a:schemeClr val="folHlink"/>
                </a:gs>
              </a:gsLst>
              <a:lin ang="0" scaled="1"/>
            </a:gradFill>
            <a:ln w="9525">
              <a:solidFill>
                <a:schemeClr val="tx1"/>
              </a:solidFill>
              <a:miter lim="800000"/>
              <a:headEnd/>
              <a:tailEnd/>
            </a:ln>
            <a:effectLst/>
          </p:spPr>
          <p:txBody>
            <a:bodyPr wrap="none" anchor="ctr"/>
            <a:lstStyle/>
            <a:p>
              <a:pPr eaLnBrk="1" hangingPunct="1"/>
              <a:endParaRPr lang="en-US" sz="2400">
                <a:solidFill>
                  <a:srgbClr val="000000"/>
                </a:solidFill>
                <a:latin typeface="Times New Roman" pitchFamily="18" charset="0"/>
              </a:endParaRPr>
            </a:p>
          </p:txBody>
        </p:sp>
      </p:grpSp>
      <p:grpSp>
        <p:nvGrpSpPr>
          <p:cNvPr id="132" name="Group 131"/>
          <p:cNvGrpSpPr/>
          <p:nvPr/>
        </p:nvGrpSpPr>
        <p:grpSpPr>
          <a:xfrm>
            <a:off x="1581151" y="2727325"/>
            <a:ext cx="4708525" cy="3633788"/>
            <a:chOff x="1581151" y="2727325"/>
            <a:chExt cx="4708525" cy="3633788"/>
          </a:xfrm>
        </p:grpSpPr>
        <p:sp>
          <p:nvSpPr>
            <p:cNvPr id="122" name="Rectangle 22"/>
            <p:cNvSpPr>
              <a:spLocks noChangeAspect="1" noChangeArrowheads="1"/>
            </p:cNvSpPr>
            <p:nvPr/>
          </p:nvSpPr>
          <p:spPr bwMode="auto">
            <a:xfrm>
              <a:off x="4703763" y="5878513"/>
              <a:ext cx="1585913" cy="482600"/>
            </a:xfrm>
            <a:prstGeom prst="rect">
              <a:avLst/>
            </a:prstGeom>
            <a:solidFill>
              <a:srgbClr val="CC9900"/>
            </a:solidFill>
            <a:ln w="9525">
              <a:solidFill>
                <a:schemeClr val="tx1"/>
              </a:solidFill>
              <a:miter lim="800000"/>
              <a:headEnd/>
              <a:tailEnd/>
            </a:ln>
            <a:effectLst/>
          </p:spPr>
          <p:txBody>
            <a:bodyPr wrap="none" anchor="ctr"/>
            <a:lstStyle/>
            <a:p>
              <a:pPr eaLnBrk="1" hangingPunct="1"/>
              <a:endParaRPr lang="en-US" sz="2400">
                <a:solidFill>
                  <a:srgbClr val="000000"/>
                </a:solidFill>
                <a:latin typeface="Times New Roman" pitchFamily="18" charset="0"/>
              </a:endParaRPr>
            </a:p>
          </p:txBody>
        </p:sp>
        <p:sp>
          <p:nvSpPr>
            <p:cNvPr id="123" name="Rectangle 55"/>
            <p:cNvSpPr>
              <a:spLocks noChangeAspect="1" noChangeArrowheads="1"/>
            </p:cNvSpPr>
            <p:nvPr/>
          </p:nvSpPr>
          <p:spPr bwMode="auto">
            <a:xfrm>
              <a:off x="2417764" y="2727325"/>
              <a:ext cx="658813" cy="73025"/>
            </a:xfrm>
            <a:prstGeom prst="rect">
              <a:avLst/>
            </a:prstGeom>
            <a:solidFill>
              <a:schemeClr val="accent2"/>
            </a:solidFill>
            <a:ln w="9525">
              <a:solidFill>
                <a:schemeClr val="tx1"/>
              </a:solidFill>
              <a:miter lim="800000"/>
              <a:headEnd/>
              <a:tailEnd/>
            </a:ln>
            <a:effectLst/>
          </p:spPr>
          <p:txBody>
            <a:bodyPr wrap="none" anchor="ctr"/>
            <a:lstStyle/>
            <a:p>
              <a:pPr eaLnBrk="1" hangingPunct="1"/>
              <a:endParaRPr lang="en-US" sz="2400">
                <a:solidFill>
                  <a:srgbClr val="000000"/>
                </a:solidFill>
                <a:latin typeface="Times New Roman" pitchFamily="18" charset="0"/>
              </a:endParaRPr>
            </a:p>
          </p:txBody>
        </p:sp>
        <p:sp>
          <p:nvSpPr>
            <p:cNvPr id="124" name="Rectangle 56"/>
            <p:cNvSpPr>
              <a:spLocks noChangeAspect="1" noChangeArrowheads="1"/>
            </p:cNvSpPr>
            <p:nvPr/>
          </p:nvSpPr>
          <p:spPr bwMode="auto">
            <a:xfrm>
              <a:off x="3187701" y="5807075"/>
              <a:ext cx="658813" cy="73025"/>
            </a:xfrm>
            <a:prstGeom prst="rect">
              <a:avLst/>
            </a:prstGeom>
            <a:solidFill>
              <a:schemeClr val="accent2"/>
            </a:solidFill>
            <a:ln w="9525">
              <a:solidFill>
                <a:schemeClr val="tx1"/>
              </a:solidFill>
              <a:miter lim="800000"/>
              <a:headEnd/>
              <a:tailEnd/>
            </a:ln>
            <a:effectLst/>
          </p:spPr>
          <p:txBody>
            <a:bodyPr wrap="none" anchor="ctr"/>
            <a:lstStyle/>
            <a:p>
              <a:pPr eaLnBrk="1" hangingPunct="1"/>
              <a:endParaRPr lang="en-US" sz="2400">
                <a:solidFill>
                  <a:srgbClr val="000000"/>
                </a:solidFill>
                <a:latin typeface="Times New Roman" pitchFamily="18" charset="0"/>
              </a:endParaRPr>
            </a:p>
          </p:txBody>
        </p:sp>
        <p:sp>
          <p:nvSpPr>
            <p:cNvPr id="125" name="Rectangle 57"/>
            <p:cNvSpPr>
              <a:spLocks noChangeAspect="1" noChangeArrowheads="1"/>
            </p:cNvSpPr>
            <p:nvPr/>
          </p:nvSpPr>
          <p:spPr bwMode="auto">
            <a:xfrm>
              <a:off x="5599114" y="5807075"/>
              <a:ext cx="658813" cy="73025"/>
            </a:xfrm>
            <a:prstGeom prst="rect">
              <a:avLst/>
            </a:prstGeom>
            <a:solidFill>
              <a:schemeClr val="accent2"/>
            </a:solidFill>
            <a:ln w="9525">
              <a:solidFill>
                <a:schemeClr val="tx1"/>
              </a:solidFill>
              <a:miter lim="800000"/>
              <a:headEnd/>
              <a:tailEnd/>
            </a:ln>
            <a:effectLst/>
          </p:spPr>
          <p:txBody>
            <a:bodyPr wrap="none" anchor="ctr"/>
            <a:lstStyle/>
            <a:p>
              <a:pPr eaLnBrk="1" hangingPunct="1"/>
              <a:endParaRPr lang="en-US" sz="2400">
                <a:solidFill>
                  <a:srgbClr val="000000"/>
                </a:solidFill>
                <a:latin typeface="Times New Roman" pitchFamily="18" charset="0"/>
              </a:endParaRPr>
            </a:p>
          </p:txBody>
        </p:sp>
        <p:sp>
          <p:nvSpPr>
            <p:cNvPr id="126" name="Rectangle 58" descr="20%"/>
            <p:cNvSpPr>
              <a:spLocks noChangeAspect="1" noChangeArrowheads="1"/>
            </p:cNvSpPr>
            <p:nvPr/>
          </p:nvSpPr>
          <p:spPr bwMode="auto">
            <a:xfrm>
              <a:off x="4008439" y="5807075"/>
              <a:ext cx="658813" cy="73025"/>
            </a:xfrm>
            <a:prstGeom prst="rect">
              <a:avLst/>
            </a:prstGeom>
            <a:pattFill prst="pct20">
              <a:fgClr>
                <a:schemeClr val="accent2"/>
              </a:fgClr>
              <a:bgClr>
                <a:srgbClr val="FFFFFF"/>
              </a:bgClr>
            </a:pattFill>
            <a:ln w="9525">
              <a:solidFill>
                <a:schemeClr val="tx1"/>
              </a:solidFill>
              <a:miter lim="800000"/>
              <a:headEnd/>
              <a:tailEnd/>
            </a:ln>
            <a:effectLst/>
          </p:spPr>
          <p:txBody>
            <a:bodyPr wrap="none" anchor="ctr"/>
            <a:lstStyle/>
            <a:p>
              <a:pPr eaLnBrk="1" hangingPunct="1"/>
              <a:endParaRPr lang="en-US" sz="2400">
                <a:solidFill>
                  <a:srgbClr val="000000"/>
                </a:solidFill>
                <a:latin typeface="Times New Roman" pitchFamily="18" charset="0"/>
              </a:endParaRPr>
            </a:p>
          </p:txBody>
        </p:sp>
        <p:sp>
          <p:nvSpPr>
            <p:cNvPr id="127" name="Rectangle 59" descr="20%"/>
            <p:cNvSpPr>
              <a:spLocks noChangeAspect="1" noChangeArrowheads="1"/>
            </p:cNvSpPr>
            <p:nvPr/>
          </p:nvSpPr>
          <p:spPr bwMode="auto">
            <a:xfrm>
              <a:off x="4748214" y="5807075"/>
              <a:ext cx="660400" cy="73025"/>
            </a:xfrm>
            <a:prstGeom prst="rect">
              <a:avLst/>
            </a:prstGeom>
            <a:pattFill prst="pct20">
              <a:fgClr>
                <a:schemeClr val="accent2"/>
              </a:fgClr>
              <a:bgClr>
                <a:srgbClr val="FFFFFF"/>
              </a:bgClr>
            </a:pattFill>
            <a:ln w="9525">
              <a:solidFill>
                <a:schemeClr val="tx1"/>
              </a:solidFill>
              <a:miter lim="800000"/>
              <a:headEnd/>
              <a:tailEnd/>
            </a:ln>
            <a:effectLst/>
          </p:spPr>
          <p:txBody>
            <a:bodyPr wrap="none" anchor="ctr"/>
            <a:lstStyle/>
            <a:p>
              <a:pPr eaLnBrk="1" hangingPunct="1"/>
              <a:endParaRPr lang="en-US" sz="2400">
                <a:solidFill>
                  <a:srgbClr val="000000"/>
                </a:solidFill>
                <a:latin typeface="Times New Roman" pitchFamily="18" charset="0"/>
              </a:endParaRPr>
            </a:p>
          </p:txBody>
        </p:sp>
        <p:sp>
          <p:nvSpPr>
            <p:cNvPr id="128" name="Rectangle 60" descr="20%"/>
            <p:cNvSpPr>
              <a:spLocks noChangeAspect="1" noChangeArrowheads="1"/>
            </p:cNvSpPr>
            <p:nvPr/>
          </p:nvSpPr>
          <p:spPr bwMode="auto">
            <a:xfrm>
              <a:off x="1581151" y="2727325"/>
              <a:ext cx="660400" cy="73025"/>
            </a:xfrm>
            <a:prstGeom prst="rect">
              <a:avLst/>
            </a:prstGeom>
            <a:pattFill prst="pct20">
              <a:fgClr>
                <a:schemeClr val="accent2"/>
              </a:fgClr>
              <a:bgClr>
                <a:srgbClr val="FFFFFF"/>
              </a:bgClr>
            </a:pattFill>
            <a:ln w="9525">
              <a:solidFill>
                <a:schemeClr val="tx1"/>
              </a:solidFill>
              <a:miter lim="800000"/>
              <a:headEnd/>
              <a:tailEnd/>
            </a:ln>
            <a:effectLst/>
          </p:spPr>
          <p:txBody>
            <a:bodyPr wrap="none" anchor="ctr"/>
            <a:lstStyle/>
            <a:p>
              <a:pPr eaLnBrk="1" hangingPunct="1"/>
              <a:endParaRPr lang="en-US" sz="2400">
                <a:solidFill>
                  <a:srgbClr val="000000"/>
                </a:solidFill>
                <a:latin typeface="Times New Roman" pitchFamily="18" charset="0"/>
              </a:endParaRPr>
            </a:p>
          </p:txBody>
        </p:sp>
        <p:grpSp>
          <p:nvGrpSpPr>
            <p:cNvPr id="129" name="Group 67"/>
            <p:cNvGrpSpPr>
              <a:grpSpLocks noChangeAspect="1"/>
            </p:cNvGrpSpPr>
            <p:nvPr/>
          </p:nvGrpSpPr>
          <p:grpSpPr bwMode="auto">
            <a:xfrm>
              <a:off x="4978401" y="6008688"/>
              <a:ext cx="161925" cy="241300"/>
              <a:chOff x="4584" y="3610"/>
              <a:chExt cx="88" cy="132"/>
            </a:xfrm>
          </p:grpSpPr>
          <p:sp>
            <p:nvSpPr>
              <p:cNvPr id="130" name="AutoShape 68"/>
              <p:cNvSpPr>
                <a:spLocks noChangeAspect="1" noChangeArrowheads="1"/>
              </p:cNvSpPr>
              <p:nvPr/>
            </p:nvSpPr>
            <p:spPr bwMode="auto">
              <a:xfrm>
                <a:off x="4588" y="3610"/>
                <a:ext cx="84" cy="132"/>
              </a:xfrm>
              <a:prstGeom prst="can">
                <a:avLst>
                  <a:gd name="adj" fmla="val 39286"/>
                </a:avLst>
              </a:prstGeom>
              <a:noFill/>
              <a:ln w="9525">
                <a:solidFill>
                  <a:schemeClr val="tx1"/>
                </a:solidFill>
                <a:round/>
                <a:headEnd/>
                <a:tailEnd/>
              </a:ln>
              <a:effectLst/>
            </p:spPr>
            <p:txBody>
              <a:bodyPr wrap="none" anchor="ctr"/>
              <a:lstStyle/>
              <a:p>
                <a:pPr eaLnBrk="1" hangingPunct="1"/>
                <a:endParaRPr lang="en-US" sz="2400">
                  <a:solidFill>
                    <a:srgbClr val="000000"/>
                  </a:solidFill>
                  <a:latin typeface="Times New Roman" pitchFamily="18" charset="0"/>
                </a:endParaRPr>
              </a:p>
            </p:txBody>
          </p:sp>
          <p:sp>
            <p:nvSpPr>
              <p:cNvPr id="131" name="AutoShape 69"/>
              <p:cNvSpPr>
                <a:spLocks noChangeAspect="1" noChangeArrowheads="1"/>
              </p:cNvSpPr>
              <p:nvPr/>
            </p:nvSpPr>
            <p:spPr bwMode="auto">
              <a:xfrm>
                <a:off x="4584" y="3674"/>
                <a:ext cx="88" cy="68"/>
              </a:xfrm>
              <a:prstGeom prst="can">
                <a:avLst>
                  <a:gd name="adj" fmla="val 25000"/>
                </a:avLst>
              </a:prstGeom>
              <a:solidFill>
                <a:schemeClr val="accent2"/>
              </a:solidFill>
              <a:ln w="9525">
                <a:solidFill>
                  <a:schemeClr val="accent2"/>
                </a:solidFill>
                <a:round/>
                <a:headEnd/>
                <a:tailEnd/>
              </a:ln>
              <a:effectLst/>
            </p:spPr>
            <p:txBody>
              <a:bodyPr wrap="none" anchor="ctr"/>
              <a:lstStyle/>
              <a:p>
                <a:pPr eaLnBrk="1" hangingPunct="1"/>
                <a:endParaRPr lang="en-US" sz="2400">
                  <a:solidFill>
                    <a:srgbClr val="000000"/>
                  </a:solidFill>
                  <a:latin typeface="Times New Roman" pitchFamily="18" charset="0"/>
                </a:endParaRPr>
              </a:p>
            </p:txBody>
          </p:sp>
        </p:grpSp>
      </p:grpSp>
      <p:grpSp>
        <p:nvGrpSpPr>
          <p:cNvPr id="155" name="Group 154"/>
          <p:cNvGrpSpPr/>
          <p:nvPr/>
        </p:nvGrpSpPr>
        <p:grpSpPr>
          <a:xfrm>
            <a:off x="349926" y="3292475"/>
            <a:ext cx="7527284" cy="2869241"/>
            <a:chOff x="349926" y="3292475"/>
            <a:chExt cx="7527284" cy="2869241"/>
          </a:xfrm>
        </p:grpSpPr>
        <p:sp>
          <p:nvSpPr>
            <p:cNvPr id="147" name="Rectangle 21" descr="Recycled paper"/>
            <p:cNvSpPr>
              <a:spLocks noChangeAspect="1" noChangeArrowheads="1"/>
            </p:cNvSpPr>
            <p:nvPr/>
          </p:nvSpPr>
          <p:spPr bwMode="auto">
            <a:xfrm>
              <a:off x="1538288" y="5611091"/>
              <a:ext cx="1582738" cy="258330"/>
            </a:xfrm>
            <a:prstGeom prst="rect">
              <a:avLst/>
            </a:prstGeom>
            <a:blipFill dpi="0" rotWithShape="0">
              <a:blip r:embed="rId4" cstate="print"/>
              <a:srcRect/>
              <a:tile tx="0" ty="0" sx="100000" sy="100000" flip="none" algn="tl"/>
            </a:blipFill>
            <a:ln w="9525">
              <a:solidFill>
                <a:schemeClr val="tx1"/>
              </a:solidFill>
              <a:miter lim="800000"/>
              <a:headEnd/>
              <a:tailEnd/>
            </a:ln>
            <a:effectLst/>
          </p:spPr>
          <p:txBody>
            <a:bodyPr wrap="none" anchor="ctr"/>
            <a:lstStyle/>
            <a:p>
              <a:pPr eaLnBrk="1" hangingPunct="1"/>
              <a:endParaRPr lang="en-US" sz="2400">
                <a:solidFill>
                  <a:srgbClr val="000000"/>
                </a:solidFill>
                <a:latin typeface="Times New Roman" pitchFamily="18" charset="0"/>
              </a:endParaRPr>
            </a:p>
          </p:txBody>
        </p:sp>
        <p:sp>
          <p:nvSpPr>
            <p:cNvPr id="148" name="Rectangle 21" descr="Recycled paper"/>
            <p:cNvSpPr>
              <a:spLocks noChangeAspect="1" noChangeArrowheads="1"/>
            </p:cNvSpPr>
            <p:nvPr/>
          </p:nvSpPr>
          <p:spPr bwMode="auto">
            <a:xfrm>
              <a:off x="6294472" y="5611092"/>
              <a:ext cx="1582738" cy="258330"/>
            </a:xfrm>
            <a:prstGeom prst="rect">
              <a:avLst/>
            </a:prstGeom>
            <a:blipFill dpi="0" rotWithShape="0">
              <a:blip r:embed="rId4" cstate="print"/>
              <a:srcRect/>
              <a:tile tx="0" ty="0" sx="100000" sy="100000" flip="none" algn="tl"/>
            </a:blipFill>
            <a:ln w="9525">
              <a:solidFill>
                <a:schemeClr val="tx1"/>
              </a:solidFill>
              <a:miter lim="800000"/>
              <a:headEnd/>
              <a:tailEnd/>
            </a:ln>
            <a:effectLst/>
          </p:spPr>
          <p:txBody>
            <a:bodyPr wrap="none" anchor="ctr"/>
            <a:lstStyle/>
            <a:p>
              <a:pPr eaLnBrk="1" hangingPunct="1"/>
              <a:endParaRPr lang="en-US" sz="2400">
                <a:solidFill>
                  <a:srgbClr val="000000"/>
                </a:solidFill>
                <a:latin typeface="Times New Roman" pitchFamily="18" charset="0"/>
              </a:endParaRPr>
            </a:p>
          </p:txBody>
        </p:sp>
        <p:graphicFrame>
          <p:nvGraphicFramePr>
            <p:cNvPr id="149" name="Object 141"/>
            <p:cNvGraphicFramePr>
              <a:graphicFrameLocks noChangeAspect="1"/>
            </p:cNvGraphicFramePr>
            <p:nvPr/>
          </p:nvGraphicFramePr>
          <p:xfrm>
            <a:off x="1147763" y="4341813"/>
            <a:ext cx="1143000" cy="277813"/>
          </p:xfrm>
          <a:graphic>
            <a:graphicData uri="http://schemas.openxmlformats.org/presentationml/2006/ole">
              <mc:AlternateContent xmlns:mc="http://schemas.openxmlformats.org/markup-compatibility/2006">
                <mc:Choice xmlns:v="urn:schemas-microsoft-com:vml" Requires="v">
                  <p:oleObj spid="_x0000_s504348" name="Equation" r:id="rId12" imgW="990360" imgH="241200" progId="Equation.DSMT4">
                    <p:embed/>
                  </p:oleObj>
                </mc:Choice>
                <mc:Fallback>
                  <p:oleObj name="Equation" r:id="rId12" imgW="990360" imgH="24120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47763" y="4341813"/>
                          <a:ext cx="1143000" cy="277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0" name="Line 142"/>
            <p:cNvSpPr>
              <a:spLocks noChangeAspect="1" noChangeShapeType="1"/>
            </p:cNvSpPr>
            <p:nvPr/>
          </p:nvSpPr>
          <p:spPr bwMode="auto">
            <a:xfrm>
              <a:off x="1757363" y="3292475"/>
              <a:ext cx="0" cy="914400"/>
            </a:xfrm>
            <a:prstGeom prst="line">
              <a:avLst/>
            </a:prstGeom>
            <a:noFill/>
            <a:ln w="9525">
              <a:solidFill>
                <a:schemeClr val="tx1"/>
              </a:solidFill>
              <a:prstDash val="dash"/>
              <a:round/>
              <a:headEnd/>
              <a:tailEnd/>
            </a:ln>
            <a:effectLst/>
          </p:spPr>
          <p:txBody>
            <a:bodyPr/>
            <a:lstStyle/>
            <a:p>
              <a:pPr eaLnBrk="1" hangingPunct="1"/>
              <a:endParaRPr lang="en-US" sz="2400">
                <a:solidFill>
                  <a:srgbClr val="000000"/>
                </a:solidFill>
                <a:latin typeface="Times New Roman" pitchFamily="18" charset="0"/>
              </a:endParaRPr>
            </a:p>
          </p:txBody>
        </p:sp>
        <p:sp>
          <p:nvSpPr>
            <p:cNvPr id="151" name="Line 143"/>
            <p:cNvSpPr>
              <a:spLocks noChangeAspect="1" noChangeShapeType="1"/>
            </p:cNvSpPr>
            <p:nvPr/>
          </p:nvSpPr>
          <p:spPr bwMode="auto">
            <a:xfrm>
              <a:off x="2241551" y="4459288"/>
              <a:ext cx="395288" cy="0"/>
            </a:xfrm>
            <a:prstGeom prst="line">
              <a:avLst/>
            </a:prstGeom>
            <a:noFill/>
            <a:ln w="9525">
              <a:solidFill>
                <a:schemeClr val="tx1"/>
              </a:solidFill>
              <a:prstDash val="dash"/>
              <a:round/>
              <a:headEnd/>
              <a:tailEnd/>
            </a:ln>
            <a:effectLst/>
          </p:spPr>
          <p:txBody>
            <a:bodyPr/>
            <a:lstStyle/>
            <a:p>
              <a:pPr eaLnBrk="1" hangingPunct="1"/>
              <a:endParaRPr lang="en-US" sz="2400">
                <a:solidFill>
                  <a:srgbClr val="000000"/>
                </a:solidFill>
                <a:latin typeface="Times New Roman" pitchFamily="18" charset="0"/>
              </a:endParaRPr>
            </a:p>
          </p:txBody>
        </p:sp>
        <p:sp>
          <p:nvSpPr>
            <p:cNvPr id="152" name="Rectangle 151"/>
            <p:cNvSpPr/>
            <p:nvPr/>
          </p:nvSpPr>
          <p:spPr>
            <a:xfrm>
              <a:off x="349926" y="4616227"/>
              <a:ext cx="1713857" cy="830997"/>
            </a:xfrm>
            <a:prstGeom prst="rect">
              <a:avLst/>
            </a:prstGeom>
          </p:spPr>
          <p:txBody>
            <a:bodyPr wrap="square">
              <a:spAutoFit/>
            </a:bodyPr>
            <a:lstStyle/>
            <a:p>
              <a:pPr algn="ctr" eaLnBrk="1" hangingPunct="1"/>
              <a:r>
                <a:rPr lang="en-US" sz="1200" dirty="0" smtClean="0">
                  <a:solidFill>
                    <a:srgbClr val="000000"/>
                  </a:solidFill>
                  <a:latin typeface="Times New Roman" pitchFamily="18" charset="0"/>
                  <a:cs typeface="Times New Roman" pitchFamily="18" charset="0"/>
                </a:rPr>
                <a:t>Conduction</a:t>
              </a:r>
            </a:p>
            <a:p>
              <a:pPr algn="ctr" eaLnBrk="1" hangingPunct="1"/>
              <a:r>
                <a:rPr lang="en-US" sz="1200" dirty="0" smtClean="0">
                  <a:solidFill>
                    <a:srgbClr val="000000"/>
                  </a:solidFill>
                  <a:latin typeface="Times New Roman" pitchFamily="18" charset="0"/>
                  <a:cs typeface="Times New Roman" pitchFamily="18" charset="0"/>
                </a:rPr>
                <a:t>Convection</a:t>
              </a:r>
            </a:p>
            <a:p>
              <a:pPr algn="ctr" eaLnBrk="1" hangingPunct="1"/>
              <a:r>
                <a:rPr lang="en-US" sz="1200" dirty="0" smtClean="0">
                  <a:solidFill>
                    <a:srgbClr val="000000"/>
                  </a:solidFill>
                  <a:latin typeface="Times New Roman" pitchFamily="18" charset="0"/>
                  <a:cs typeface="Times New Roman" pitchFamily="18" charset="0"/>
                </a:rPr>
                <a:t>Radiation</a:t>
              </a:r>
            </a:p>
            <a:p>
              <a:pPr algn="ctr" eaLnBrk="1" hangingPunct="1"/>
              <a:r>
                <a:rPr lang="en-US" sz="1200" dirty="0" smtClean="0">
                  <a:solidFill>
                    <a:srgbClr val="000000"/>
                  </a:solidFill>
                  <a:latin typeface="Times New Roman" pitchFamily="18" charset="0"/>
                  <a:cs typeface="Times New Roman" pitchFamily="18" charset="0"/>
                </a:rPr>
                <a:t>Ventilation</a:t>
              </a:r>
            </a:p>
          </p:txBody>
        </p:sp>
        <p:sp>
          <p:nvSpPr>
            <p:cNvPr id="153" name="Text Box 30"/>
            <p:cNvSpPr txBox="1">
              <a:spLocks noChangeAspect="1" noChangeArrowheads="1"/>
            </p:cNvSpPr>
            <p:nvPr/>
          </p:nvSpPr>
          <p:spPr bwMode="auto">
            <a:xfrm>
              <a:off x="1292081" y="5917241"/>
              <a:ext cx="1430338" cy="244475"/>
            </a:xfrm>
            <a:prstGeom prst="rect">
              <a:avLst/>
            </a:prstGeom>
            <a:noFill/>
            <a:ln w="9525">
              <a:noFill/>
              <a:miter lim="800000"/>
              <a:headEnd/>
              <a:tailEnd/>
            </a:ln>
            <a:effectLst/>
          </p:spPr>
          <p:txBody>
            <a:bodyPr>
              <a:spAutoFit/>
            </a:bodyPr>
            <a:lstStyle/>
            <a:p>
              <a:pPr algn="ctr" eaLnBrk="1" hangingPunct="1">
                <a:spcBef>
                  <a:spcPct val="50000"/>
                </a:spcBef>
              </a:pPr>
              <a:r>
                <a:rPr lang="en-US" sz="1000" dirty="0" smtClean="0">
                  <a:solidFill>
                    <a:srgbClr val="000000"/>
                  </a:solidFill>
                  <a:latin typeface="Times New Roman" pitchFamily="18" charset="0"/>
                </a:rPr>
                <a:t>Floor</a:t>
              </a:r>
              <a:endParaRPr lang="en-US" sz="1000" dirty="0">
                <a:solidFill>
                  <a:srgbClr val="000000"/>
                </a:solidFill>
                <a:latin typeface="Times New Roman" pitchFamily="18" charset="0"/>
              </a:endParaRPr>
            </a:p>
          </p:txBody>
        </p:sp>
        <p:sp>
          <p:nvSpPr>
            <p:cNvPr id="154" name="Line 142"/>
            <p:cNvSpPr>
              <a:spLocks noChangeAspect="1" noChangeShapeType="1"/>
            </p:cNvSpPr>
            <p:nvPr/>
          </p:nvSpPr>
          <p:spPr bwMode="auto">
            <a:xfrm>
              <a:off x="1757358" y="4691825"/>
              <a:ext cx="0" cy="914400"/>
            </a:xfrm>
            <a:prstGeom prst="line">
              <a:avLst/>
            </a:prstGeom>
            <a:noFill/>
            <a:ln w="9525">
              <a:solidFill>
                <a:schemeClr val="tx1"/>
              </a:solidFill>
              <a:prstDash val="dash"/>
              <a:round/>
              <a:headEnd/>
              <a:tailEnd/>
            </a:ln>
            <a:effectLst/>
          </p:spPr>
          <p:txBody>
            <a:bodyPr/>
            <a:lstStyle/>
            <a:p>
              <a:pPr eaLnBrk="1" hangingPunct="1"/>
              <a:endParaRPr lang="en-US" sz="2400">
                <a:solidFill>
                  <a:srgbClr val="000000"/>
                </a:solidFill>
                <a:latin typeface="Times New Roman" pitchFamily="18" charset="0"/>
              </a:endParaRPr>
            </a:p>
          </p:txBody>
        </p:sp>
      </p:grpSp>
      <p:grpSp>
        <p:nvGrpSpPr>
          <p:cNvPr id="171" name="Group 170"/>
          <p:cNvGrpSpPr/>
          <p:nvPr/>
        </p:nvGrpSpPr>
        <p:grpSpPr>
          <a:xfrm>
            <a:off x="3249614" y="3043238"/>
            <a:ext cx="2938463" cy="2747963"/>
            <a:chOff x="3249614" y="3043238"/>
            <a:chExt cx="2938463" cy="2747963"/>
          </a:xfrm>
        </p:grpSpPr>
        <p:sp>
          <p:nvSpPr>
            <p:cNvPr id="156" name="Line 44"/>
            <p:cNvSpPr>
              <a:spLocks noChangeAspect="1" noChangeShapeType="1"/>
            </p:cNvSpPr>
            <p:nvPr/>
          </p:nvSpPr>
          <p:spPr bwMode="auto">
            <a:xfrm flipV="1">
              <a:off x="3930652" y="5218113"/>
              <a:ext cx="274638" cy="493713"/>
            </a:xfrm>
            <a:prstGeom prst="line">
              <a:avLst/>
            </a:prstGeom>
            <a:noFill/>
            <a:ln w="19050">
              <a:solidFill>
                <a:schemeClr val="tx1"/>
              </a:solidFill>
              <a:round/>
              <a:headEnd/>
              <a:tailEnd type="triangle" w="med" len="med"/>
            </a:ln>
            <a:effectLst/>
          </p:spPr>
          <p:txBody>
            <a:bodyPr/>
            <a:lstStyle/>
            <a:p>
              <a:pPr eaLnBrk="1" hangingPunct="1"/>
              <a:endParaRPr lang="en-US" sz="2400">
                <a:solidFill>
                  <a:srgbClr val="000000"/>
                </a:solidFill>
                <a:latin typeface="Times New Roman" pitchFamily="18" charset="0"/>
              </a:endParaRPr>
            </a:p>
          </p:txBody>
        </p:sp>
        <p:sp>
          <p:nvSpPr>
            <p:cNvPr id="157" name="Line 45"/>
            <p:cNvSpPr>
              <a:spLocks noChangeAspect="1" noChangeShapeType="1"/>
            </p:cNvSpPr>
            <p:nvPr/>
          </p:nvSpPr>
          <p:spPr bwMode="auto">
            <a:xfrm rot="18380191" flipV="1">
              <a:off x="5151439" y="5205413"/>
              <a:ext cx="276225" cy="493713"/>
            </a:xfrm>
            <a:prstGeom prst="line">
              <a:avLst/>
            </a:prstGeom>
            <a:noFill/>
            <a:ln w="19050">
              <a:solidFill>
                <a:schemeClr val="tx1"/>
              </a:solidFill>
              <a:round/>
              <a:headEnd/>
              <a:tailEnd type="triangle" w="med" len="med"/>
            </a:ln>
            <a:effectLst/>
          </p:spPr>
          <p:txBody>
            <a:bodyPr/>
            <a:lstStyle/>
            <a:p>
              <a:pPr eaLnBrk="1" hangingPunct="1"/>
              <a:endParaRPr lang="en-US" sz="2400">
                <a:solidFill>
                  <a:srgbClr val="000000"/>
                </a:solidFill>
                <a:latin typeface="Times New Roman" pitchFamily="18" charset="0"/>
              </a:endParaRPr>
            </a:p>
          </p:txBody>
        </p:sp>
        <p:graphicFrame>
          <p:nvGraphicFramePr>
            <p:cNvPr id="158" name="Object 46"/>
            <p:cNvGraphicFramePr>
              <a:graphicFrameLocks noChangeAspect="1"/>
            </p:cNvGraphicFramePr>
            <p:nvPr/>
          </p:nvGraphicFramePr>
          <p:xfrm>
            <a:off x="3362327" y="5233988"/>
            <a:ext cx="542925" cy="279400"/>
          </p:xfrm>
          <a:graphic>
            <a:graphicData uri="http://schemas.openxmlformats.org/presentationml/2006/ole">
              <mc:AlternateContent xmlns:mc="http://schemas.openxmlformats.org/markup-compatibility/2006">
                <mc:Choice xmlns:v="urn:schemas-microsoft-com:vml" Requires="v">
                  <p:oleObj spid="_x0000_s504349" name="Equation" r:id="rId14" imgW="469800" imgH="241200" progId="Equation.DSMT4">
                    <p:embed/>
                  </p:oleObj>
                </mc:Choice>
                <mc:Fallback>
                  <p:oleObj name="Equation" r:id="rId14" imgW="469800" imgH="24120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62327" y="5233988"/>
                          <a:ext cx="542925" cy="27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 name="Object 47"/>
            <p:cNvGraphicFramePr>
              <a:graphicFrameLocks noChangeAspect="1"/>
            </p:cNvGraphicFramePr>
            <p:nvPr/>
          </p:nvGraphicFramePr>
          <p:xfrm>
            <a:off x="5448302" y="5313363"/>
            <a:ext cx="454025" cy="277813"/>
          </p:xfrm>
          <a:graphic>
            <a:graphicData uri="http://schemas.openxmlformats.org/presentationml/2006/ole">
              <mc:AlternateContent xmlns:mc="http://schemas.openxmlformats.org/markup-compatibility/2006">
                <mc:Choice xmlns:v="urn:schemas-microsoft-com:vml" Requires="v">
                  <p:oleObj spid="_x0000_s504350" name="Equation" r:id="rId16" imgW="393480" imgH="241200" progId="Equation.DSMT4">
                    <p:embed/>
                  </p:oleObj>
                </mc:Choice>
                <mc:Fallback>
                  <p:oleObj name="Equation" r:id="rId16" imgW="393480" imgH="24120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448302" y="5313363"/>
                          <a:ext cx="454025" cy="277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0" name="Object 48"/>
            <p:cNvGraphicFramePr>
              <a:graphicFrameLocks noChangeAspect="1"/>
            </p:cNvGraphicFramePr>
            <p:nvPr/>
          </p:nvGraphicFramePr>
          <p:xfrm>
            <a:off x="5661027" y="4389438"/>
            <a:ext cx="527050" cy="263525"/>
          </p:xfrm>
          <a:graphic>
            <a:graphicData uri="http://schemas.openxmlformats.org/presentationml/2006/ole">
              <mc:AlternateContent xmlns:mc="http://schemas.openxmlformats.org/markup-compatibility/2006">
                <mc:Choice xmlns:v="urn:schemas-microsoft-com:vml" Requires="v">
                  <p:oleObj spid="_x0000_s504351" name="Equation" r:id="rId18" imgW="457200" imgH="228600" progId="Equation.DSMT4">
                    <p:embed/>
                  </p:oleObj>
                </mc:Choice>
                <mc:Fallback>
                  <p:oleObj name="Equation" r:id="rId18" imgW="457200" imgH="228600" progId="Equation.DSMT4">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661027" y="4389438"/>
                          <a:ext cx="527050" cy="263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1" name="Object 49"/>
            <p:cNvGraphicFramePr>
              <a:graphicFrameLocks noChangeAspect="1"/>
            </p:cNvGraphicFramePr>
            <p:nvPr/>
          </p:nvGraphicFramePr>
          <p:xfrm>
            <a:off x="3275014" y="4376738"/>
            <a:ext cx="527050" cy="263525"/>
          </p:xfrm>
          <a:graphic>
            <a:graphicData uri="http://schemas.openxmlformats.org/presentationml/2006/ole">
              <mc:AlternateContent xmlns:mc="http://schemas.openxmlformats.org/markup-compatibility/2006">
                <mc:Choice xmlns:v="urn:schemas-microsoft-com:vml" Requires="v">
                  <p:oleObj spid="_x0000_s504352" name="Equation" r:id="rId20" imgW="457200" imgH="228600" progId="Equation.DSMT4">
                    <p:embed/>
                  </p:oleObj>
                </mc:Choice>
                <mc:Fallback>
                  <p:oleObj name="Equation" r:id="rId20" imgW="457200" imgH="228600" progId="Equation.DSMT4">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275014" y="4376738"/>
                          <a:ext cx="527050" cy="263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2" name="Line 50"/>
            <p:cNvSpPr>
              <a:spLocks noChangeAspect="1" noChangeShapeType="1"/>
            </p:cNvSpPr>
            <p:nvPr/>
          </p:nvSpPr>
          <p:spPr bwMode="auto">
            <a:xfrm rot="18000526" flipH="1" flipV="1">
              <a:off x="5754689" y="4094163"/>
              <a:ext cx="280988" cy="490538"/>
            </a:xfrm>
            <a:prstGeom prst="line">
              <a:avLst/>
            </a:prstGeom>
            <a:noFill/>
            <a:ln w="19050">
              <a:solidFill>
                <a:schemeClr val="tx1"/>
              </a:solidFill>
              <a:round/>
              <a:headEnd/>
              <a:tailEnd type="triangle" w="med" len="med"/>
            </a:ln>
            <a:effectLst/>
          </p:spPr>
          <p:txBody>
            <a:bodyPr/>
            <a:lstStyle/>
            <a:p>
              <a:pPr eaLnBrk="1" hangingPunct="1"/>
              <a:endParaRPr lang="en-US" sz="2400">
                <a:solidFill>
                  <a:srgbClr val="000000"/>
                </a:solidFill>
                <a:latin typeface="Times New Roman" pitchFamily="18" charset="0"/>
              </a:endParaRPr>
            </a:p>
          </p:txBody>
        </p:sp>
        <p:sp>
          <p:nvSpPr>
            <p:cNvPr id="163" name="Line 51"/>
            <p:cNvSpPr>
              <a:spLocks noChangeAspect="1" noChangeShapeType="1"/>
            </p:cNvSpPr>
            <p:nvPr/>
          </p:nvSpPr>
          <p:spPr bwMode="auto">
            <a:xfrm rot="7200526" flipH="1" flipV="1">
              <a:off x="3392489" y="4089401"/>
              <a:ext cx="285750" cy="496888"/>
            </a:xfrm>
            <a:prstGeom prst="line">
              <a:avLst/>
            </a:prstGeom>
            <a:noFill/>
            <a:ln w="19050">
              <a:solidFill>
                <a:schemeClr val="tx1"/>
              </a:solidFill>
              <a:round/>
              <a:headEnd/>
              <a:tailEnd type="triangle" w="med" len="med"/>
            </a:ln>
            <a:effectLst/>
          </p:spPr>
          <p:txBody>
            <a:bodyPr/>
            <a:lstStyle/>
            <a:p>
              <a:pPr eaLnBrk="1" hangingPunct="1"/>
              <a:endParaRPr lang="en-US" sz="2400">
                <a:solidFill>
                  <a:srgbClr val="000000"/>
                </a:solidFill>
                <a:latin typeface="Times New Roman" pitchFamily="18" charset="0"/>
              </a:endParaRPr>
            </a:p>
          </p:txBody>
        </p:sp>
        <p:sp>
          <p:nvSpPr>
            <p:cNvPr id="164" name="Line 52"/>
            <p:cNvSpPr>
              <a:spLocks noChangeAspect="1" noChangeShapeType="1"/>
            </p:cNvSpPr>
            <p:nvPr/>
          </p:nvSpPr>
          <p:spPr bwMode="auto">
            <a:xfrm rot="10885273" flipH="1" flipV="1">
              <a:off x="3597277" y="3043238"/>
              <a:ext cx="274638" cy="496888"/>
            </a:xfrm>
            <a:prstGeom prst="line">
              <a:avLst/>
            </a:prstGeom>
            <a:noFill/>
            <a:ln w="19050">
              <a:solidFill>
                <a:schemeClr val="tx1"/>
              </a:solidFill>
              <a:round/>
              <a:headEnd/>
              <a:tailEnd type="triangle" w="med" len="med"/>
            </a:ln>
            <a:effectLst/>
          </p:spPr>
          <p:txBody>
            <a:bodyPr/>
            <a:lstStyle/>
            <a:p>
              <a:pPr eaLnBrk="1" hangingPunct="1"/>
              <a:endParaRPr lang="en-US" sz="2400">
                <a:solidFill>
                  <a:srgbClr val="000000"/>
                </a:solidFill>
                <a:latin typeface="Times New Roman" pitchFamily="18" charset="0"/>
              </a:endParaRPr>
            </a:p>
          </p:txBody>
        </p:sp>
        <p:graphicFrame>
          <p:nvGraphicFramePr>
            <p:cNvPr id="165" name="Object 53"/>
            <p:cNvGraphicFramePr>
              <a:graphicFrameLocks noChangeAspect="1"/>
            </p:cNvGraphicFramePr>
            <p:nvPr/>
          </p:nvGraphicFramePr>
          <p:xfrm>
            <a:off x="3271839" y="3092451"/>
            <a:ext cx="395288" cy="277813"/>
          </p:xfrm>
          <a:graphic>
            <a:graphicData uri="http://schemas.openxmlformats.org/presentationml/2006/ole">
              <mc:AlternateContent xmlns:mc="http://schemas.openxmlformats.org/markup-compatibility/2006">
                <mc:Choice xmlns:v="urn:schemas-microsoft-com:vml" Requires="v">
                  <p:oleObj spid="_x0000_s504353" name="Equation" r:id="rId22" imgW="342720" imgH="241200" progId="Equation.DSMT4">
                    <p:embed/>
                  </p:oleObj>
                </mc:Choice>
                <mc:Fallback>
                  <p:oleObj name="Equation" r:id="rId22" imgW="342720" imgH="241200" progId="Equation.DSMT4">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271839" y="3092451"/>
                          <a:ext cx="395288" cy="277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6" name="Object 70"/>
            <p:cNvGraphicFramePr>
              <a:graphicFrameLocks noChangeAspect="1"/>
            </p:cNvGraphicFramePr>
            <p:nvPr/>
          </p:nvGraphicFramePr>
          <p:xfrm>
            <a:off x="3384551" y="5468938"/>
            <a:ext cx="498475" cy="279400"/>
          </p:xfrm>
          <a:graphic>
            <a:graphicData uri="http://schemas.openxmlformats.org/presentationml/2006/ole">
              <mc:AlternateContent xmlns:mc="http://schemas.openxmlformats.org/markup-compatibility/2006">
                <mc:Choice xmlns:v="urn:schemas-microsoft-com:vml" Requires="v">
                  <p:oleObj spid="_x0000_s504354" name="Equation" r:id="rId24" imgW="431640" imgH="241200" progId="Equation.DSMT4">
                    <p:embed/>
                  </p:oleObj>
                </mc:Choice>
                <mc:Fallback>
                  <p:oleObj name="Equation" r:id="rId24" imgW="431640" imgH="241200" progId="Equation.DSMT4">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384551" y="5468938"/>
                          <a:ext cx="498475" cy="27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7" name="Object 71"/>
            <p:cNvGraphicFramePr>
              <a:graphicFrameLocks noChangeAspect="1"/>
            </p:cNvGraphicFramePr>
            <p:nvPr/>
          </p:nvGraphicFramePr>
          <p:xfrm>
            <a:off x="5467351" y="5513388"/>
            <a:ext cx="423863" cy="277813"/>
          </p:xfrm>
          <a:graphic>
            <a:graphicData uri="http://schemas.openxmlformats.org/presentationml/2006/ole">
              <mc:AlternateContent xmlns:mc="http://schemas.openxmlformats.org/markup-compatibility/2006">
                <mc:Choice xmlns:v="urn:schemas-microsoft-com:vml" Requires="v">
                  <p:oleObj spid="_x0000_s504355" name="Equation" r:id="rId26" imgW="368280" imgH="241200" progId="Equation.DSMT4">
                    <p:embed/>
                  </p:oleObj>
                </mc:Choice>
                <mc:Fallback>
                  <p:oleObj name="Equation" r:id="rId26" imgW="368280" imgH="241200" progId="Equation.DSMT4">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467351" y="5513388"/>
                          <a:ext cx="423863" cy="277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8" name="Object 72"/>
            <p:cNvGraphicFramePr>
              <a:graphicFrameLocks noChangeAspect="1"/>
            </p:cNvGraphicFramePr>
            <p:nvPr/>
          </p:nvGraphicFramePr>
          <p:xfrm>
            <a:off x="3249614" y="3282950"/>
            <a:ext cx="366713" cy="277813"/>
          </p:xfrm>
          <a:graphic>
            <a:graphicData uri="http://schemas.openxmlformats.org/presentationml/2006/ole">
              <mc:AlternateContent xmlns:mc="http://schemas.openxmlformats.org/markup-compatibility/2006">
                <mc:Choice xmlns:v="urn:schemas-microsoft-com:vml" Requires="v">
                  <p:oleObj spid="_x0000_s504356" name="Equation" r:id="rId28" imgW="317160" imgH="241200" progId="Equation.DSMT4">
                    <p:embed/>
                  </p:oleObj>
                </mc:Choice>
                <mc:Fallback>
                  <p:oleObj name="Equation" r:id="rId28" imgW="317160" imgH="241200" progId="Equation.DSMT4">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249614" y="3282950"/>
                          <a:ext cx="366713" cy="277813"/>
                        </a:xfrm>
                        <a:prstGeom prst="rect">
                          <a:avLst/>
                        </a:prstGeom>
                        <a:noFill/>
                        <a:extLst>
                          <a:ext uri="{909E8E84-426E-40dd-AFC4-6F175D3DCCD1}">
                            <a14:hiddenFill xmlns:a14="http://schemas.microsoft.com/office/drawing/2010/main">
                              <a:solidFill>
                                <a:srgbClr val="3333CC"/>
                              </a:solidFill>
                            </a14:hiddenFill>
                          </a:ext>
                        </a:extLst>
                      </p:spPr>
                    </p:pic>
                  </p:oleObj>
                </mc:Fallback>
              </mc:AlternateContent>
            </a:graphicData>
          </a:graphic>
        </p:graphicFrame>
        <p:sp>
          <p:nvSpPr>
            <p:cNvPr id="169" name="Line 76"/>
            <p:cNvSpPr>
              <a:spLocks noChangeAspect="1" noChangeShapeType="1"/>
            </p:cNvSpPr>
            <p:nvPr/>
          </p:nvSpPr>
          <p:spPr bwMode="auto">
            <a:xfrm rot="12600000" flipH="1" flipV="1">
              <a:off x="4584701" y="5048250"/>
              <a:ext cx="274638" cy="496888"/>
            </a:xfrm>
            <a:prstGeom prst="line">
              <a:avLst/>
            </a:prstGeom>
            <a:noFill/>
            <a:ln w="19050">
              <a:solidFill>
                <a:schemeClr val="tx1"/>
              </a:solidFill>
              <a:round/>
              <a:headEnd/>
              <a:tailEnd type="triangle" w="med" len="med"/>
            </a:ln>
            <a:effectLst/>
          </p:spPr>
          <p:txBody>
            <a:bodyPr/>
            <a:lstStyle/>
            <a:p>
              <a:pPr eaLnBrk="1" hangingPunct="1"/>
              <a:endParaRPr lang="en-US" sz="2400">
                <a:solidFill>
                  <a:srgbClr val="000000"/>
                </a:solidFill>
                <a:latin typeface="Times New Roman" pitchFamily="18" charset="0"/>
              </a:endParaRPr>
            </a:p>
          </p:txBody>
        </p:sp>
        <p:graphicFrame>
          <p:nvGraphicFramePr>
            <p:cNvPr id="170" name="Object 77"/>
            <p:cNvGraphicFramePr>
              <a:graphicFrameLocks noChangeAspect="1"/>
            </p:cNvGraphicFramePr>
            <p:nvPr/>
          </p:nvGraphicFramePr>
          <p:xfrm>
            <a:off x="4749801" y="5238750"/>
            <a:ext cx="439738" cy="263525"/>
          </p:xfrm>
          <a:graphic>
            <a:graphicData uri="http://schemas.openxmlformats.org/presentationml/2006/ole">
              <mc:AlternateContent xmlns:mc="http://schemas.openxmlformats.org/markup-compatibility/2006">
                <mc:Choice xmlns:v="urn:schemas-microsoft-com:vml" Requires="v">
                  <p:oleObj spid="_x0000_s504357" name="Equation" r:id="rId30" imgW="380880" imgH="228600" progId="Equation.DSMT4">
                    <p:embed/>
                  </p:oleObj>
                </mc:Choice>
                <mc:Fallback>
                  <p:oleObj name="Equation" r:id="rId30" imgW="380880" imgH="228600" progId="Equation.DSMT4">
                    <p:embed/>
                    <p:pic>
                      <p:nvPicPr>
                        <p:cNvPr id="0" name=""/>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749801" y="5238750"/>
                          <a:ext cx="439738" cy="263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77" name="Group 176"/>
          <p:cNvGrpSpPr/>
          <p:nvPr/>
        </p:nvGrpSpPr>
        <p:grpSpPr>
          <a:xfrm>
            <a:off x="3962401" y="3716338"/>
            <a:ext cx="1582738" cy="1203325"/>
            <a:chOff x="3962401" y="3716338"/>
            <a:chExt cx="1582738" cy="1203325"/>
          </a:xfrm>
        </p:grpSpPr>
        <p:sp>
          <p:nvSpPr>
            <p:cNvPr id="172" name="Rectangle 82"/>
            <p:cNvSpPr>
              <a:spLocks noChangeAspect="1" noChangeArrowheads="1"/>
            </p:cNvSpPr>
            <p:nvPr/>
          </p:nvSpPr>
          <p:spPr bwMode="auto">
            <a:xfrm>
              <a:off x="3962401" y="3716338"/>
              <a:ext cx="1582738" cy="1203325"/>
            </a:xfrm>
            <a:prstGeom prst="rect">
              <a:avLst/>
            </a:prstGeom>
            <a:solidFill>
              <a:schemeClr val="accent1"/>
            </a:solidFill>
            <a:ln w="9525">
              <a:solidFill>
                <a:schemeClr val="tx1"/>
              </a:solidFill>
              <a:miter lim="800000"/>
              <a:headEnd/>
              <a:tailEnd/>
            </a:ln>
            <a:effectLst/>
          </p:spPr>
          <p:txBody>
            <a:bodyPr wrap="none" anchor="ctr"/>
            <a:lstStyle/>
            <a:p>
              <a:pPr eaLnBrk="1" hangingPunct="1"/>
              <a:endParaRPr lang="en-US" sz="2400">
                <a:solidFill>
                  <a:srgbClr val="000000"/>
                </a:solidFill>
                <a:latin typeface="Times New Roman" pitchFamily="18" charset="0"/>
              </a:endParaRPr>
            </a:p>
          </p:txBody>
        </p:sp>
        <p:graphicFrame>
          <p:nvGraphicFramePr>
            <p:cNvPr id="173" name="Object 83"/>
            <p:cNvGraphicFramePr>
              <a:graphicFrameLocks noChangeAspect="1"/>
            </p:cNvGraphicFramePr>
            <p:nvPr/>
          </p:nvGraphicFramePr>
          <p:xfrm>
            <a:off x="4483101" y="4362450"/>
            <a:ext cx="601663" cy="263525"/>
          </p:xfrm>
          <a:graphic>
            <a:graphicData uri="http://schemas.openxmlformats.org/presentationml/2006/ole">
              <mc:AlternateContent xmlns:mc="http://schemas.openxmlformats.org/markup-compatibility/2006">
                <mc:Choice xmlns:v="urn:schemas-microsoft-com:vml" Requires="v">
                  <p:oleObj spid="_x0000_s504358" name="Equation" r:id="rId32" imgW="520560" imgH="228600" progId="Equation.DSMT4">
                    <p:embed/>
                  </p:oleObj>
                </mc:Choice>
                <mc:Fallback>
                  <p:oleObj name="Equation" r:id="rId32" imgW="520560" imgH="228600" progId="Equation.DSMT4">
                    <p:embed/>
                    <p:pic>
                      <p:nvPicPr>
                        <p:cNvPr id="0" name=""/>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4483101" y="4362450"/>
                          <a:ext cx="601663" cy="263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4" name="Text Box 84"/>
            <p:cNvSpPr txBox="1">
              <a:spLocks noChangeAspect="1" noChangeArrowheads="1"/>
            </p:cNvSpPr>
            <p:nvPr/>
          </p:nvSpPr>
          <p:spPr bwMode="auto">
            <a:xfrm>
              <a:off x="4037014" y="3848100"/>
              <a:ext cx="1430338" cy="244475"/>
            </a:xfrm>
            <a:prstGeom prst="rect">
              <a:avLst/>
            </a:prstGeom>
            <a:noFill/>
            <a:ln w="9525">
              <a:noFill/>
              <a:miter lim="800000"/>
              <a:headEnd/>
              <a:tailEnd/>
            </a:ln>
            <a:effectLst/>
          </p:spPr>
          <p:txBody>
            <a:bodyPr>
              <a:spAutoFit/>
            </a:bodyPr>
            <a:lstStyle/>
            <a:p>
              <a:pPr algn="ctr" eaLnBrk="1" hangingPunct="1">
                <a:spcBef>
                  <a:spcPct val="50000"/>
                </a:spcBef>
              </a:pPr>
              <a:r>
                <a:rPr lang="en-US" sz="1000">
                  <a:solidFill>
                    <a:srgbClr val="000000"/>
                  </a:solidFill>
                  <a:latin typeface="Times New Roman" pitchFamily="18" charset="0"/>
                </a:rPr>
                <a:t>Canopy Air Space</a:t>
              </a:r>
            </a:p>
          </p:txBody>
        </p:sp>
        <p:sp>
          <p:nvSpPr>
            <p:cNvPr id="175" name="Oval 85"/>
            <p:cNvSpPr>
              <a:spLocks noChangeAspect="1" noChangeArrowheads="1"/>
            </p:cNvSpPr>
            <p:nvPr/>
          </p:nvSpPr>
          <p:spPr bwMode="auto">
            <a:xfrm>
              <a:off x="4754564" y="4306888"/>
              <a:ext cx="52388" cy="50800"/>
            </a:xfrm>
            <a:prstGeom prst="ellipse">
              <a:avLst/>
            </a:prstGeom>
            <a:solidFill>
              <a:schemeClr val="tx1"/>
            </a:solidFill>
            <a:ln w="9525">
              <a:solidFill>
                <a:schemeClr val="tx1"/>
              </a:solidFill>
              <a:round/>
              <a:headEnd/>
              <a:tailEnd/>
            </a:ln>
            <a:effectLst/>
          </p:spPr>
          <p:txBody>
            <a:bodyPr wrap="none" anchor="ctr"/>
            <a:lstStyle/>
            <a:p>
              <a:pPr eaLnBrk="1" hangingPunct="1"/>
              <a:endParaRPr lang="en-US" sz="2400">
                <a:solidFill>
                  <a:srgbClr val="000000"/>
                </a:solidFill>
                <a:latin typeface="Times New Roman" pitchFamily="18" charset="0"/>
              </a:endParaRPr>
            </a:p>
          </p:txBody>
        </p:sp>
        <p:sp>
          <p:nvSpPr>
            <p:cNvPr id="176" name="Oval 175"/>
            <p:cNvSpPr/>
            <p:nvPr/>
          </p:nvSpPr>
          <p:spPr>
            <a:xfrm>
              <a:off x="4404006" y="4235263"/>
              <a:ext cx="715617" cy="5168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2400" dirty="0">
                <a:solidFill>
                  <a:srgbClr val="FF0000"/>
                </a:solidFill>
              </a:endParaRPr>
            </a:p>
          </p:txBody>
        </p:sp>
      </p:grpSp>
      <p:grpSp>
        <p:nvGrpSpPr>
          <p:cNvPr id="180" name="Group 179"/>
          <p:cNvGrpSpPr/>
          <p:nvPr/>
        </p:nvGrpSpPr>
        <p:grpSpPr>
          <a:xfrm>
            <a:off x="4200526" y="2071051"/>
            <a:ext cx="1143000" cy="1449388"/>
            <a:chOff x="4200526" y="1981200"/>
            <a:chExt cx="1143000" cy="1449388"/>
          </a:xfrm>
        </p:grpSpPr>
        <p:sp>
          <p:nvSpPr>
            <p:cNvPr id="178" name="Line 80"/>
            <p:cNvSpPr>
              <a:spLocks noChangeAspect="1" noChangeShapeType="1"/>
            </p:cNvSpPr>
            <p:nvPr/>
          </p:nvSpPr>
          <p:spPr bwMode="auto">
            <a:xfrm rot="1800526" flipH="1" flipV="1">
              <a:off x="4360864" y="1981200"/>
              <a:ext cx="831850" cy="1449388"/>
            </a:xfrm>
            <a:prstGeom prst="line">
              <a:avLst/>
            </a:prstGeom>
            <a:noFill/>
            <a:ln w="19050">
              <a:solidFill>
                <a:schemeClr val="tx1"/>
              </a:solidFill>
              <a:round/>
              <a:headEnd/>
              <a:tailEnd type="triangle" w="med" len="med"/>
            </a:ln>
            <a:effectLst/>
          </p:spPr>
          <p:txBody>
            <a:bodyPr/>
            <a:lstStyle/>
            <a:p>
              <a:pPr eaLnBrk="1" hangingPunct="1"/>
              <a:endParaRPr lang="en-US" sz="2400">
                <a:solidFill>
                  <a:srgbClr val="000000"/>
                </a:solidFill>
                <a:latin typeface="Times New Roman" pitchFamily="18" charset="0"/>
              </a:endParaRPr>
            </a:p>
          </p:txBody>
        </p:sp>
        <p:graphicFrame>
          <p:nvGraphicFramePr>
            <p:cNvPr id="179" name="Object 81"/>
            <p:cNvGraphicFramePr>
              <a:graphicFrameLocks noChangeAspect="1"/>
            </p:cNvGraphicFramePr>
            <p:nvPr/>
          </p:nvGraphicFramePr>
          <p:xfrm>
            <a:off x="4200526" y="2581275"/>
            <a:ext cx="1143000" cy="233363"/>
          </p:xfrm>
          <a:graphic>
            <a:graphicData uri="http://schemas.openxmlformats.org/presentationml/2006/ole">
              <mc:AlternateContent xmlns:mc="http://schemas.openxmlformats.org/markup-compatibility/2006">
                <mc:Choice xmlns:v="urn:schemas-microsoft-com:vml" Requires="v">
                  <p:oleObj spid="_x0000_s504359" name="Equation" r:id="rId34" imgW="990360" imgH="203040" progId="Equation.DSMT4">
                    <p:embed/>
                  </p:oleObj>
                </mc:Choice>
                <mc:Fallback>
                  <p:oleObj name="Equation" r:id="rId34" imgW="990360" imgH="203040" progId="Equation.DSMT4">
                    <p:embed/>
                    <p:pic>
                      <p:nvPicPr>
                        <p:cNvPr id="0" name=""/>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4200526" y="2581275"/>
                          <a:ext cx="1143000" cy="233363"/>
                        </a:xfrm>
                        <a:prstGeom prst="rect">
                          <a:avLst/>
                        </a:prstGeom>
                        <a:solidFill>
                          <a:srgbClr val="00CC99"/>
                        </a:solidFill>
                      </p:spPr>
                    </p:pic>
                  </p:oleObj>
                </mc:Fallback>
              </mc:AlternateContent>
            </a:graphicData>
          </a:graphic>
        </p:graphicFrame>
      </p:grpSp>
      <p:sp>
        <p:nvSpPr>
          <p:cNvPr id="96" name="Rectangle 95"/>
          <p:cNvSpPr/>
          <p:nvPr/>
        </p:nvSpPr>
        <p:spPr>
          <a:xfrm>
            <a:off x="252050" y="6372565"/>
            <a:ext cx="2268415" cy="307777"/>
          </a:xfrm>
          <a:prstGeom prst="rect">
            <a:avLst/>
          </a:prstGeom>
        </p:spPr>
        <p:txBody>
          <a:bodyPr wrap="square">
            <a:spAutoFit/>
          </a:bodyPr>
          <a:lstStyle/>
          <a:p>
            <a:pPr eaLnBrk="1" hangingPunct="1">
              <a:spcBef>
                <a:spcPct val="50000"/>
              </a:spcBef>
            </a:pPr>
            <a:r>
              <a:rPr lang="en-US" sz="1400" dirty="0" smtClean="0">
                <a:solidFill>
                  <a:srgbClr val="000099"/>
                </a:solidFill>
                <a:latin typeface="Constantia" pitchFamily="18" charset="0"/>
              </a:rPr>
              <a:t>Oleson et al. 2010</a:t>
            </a:r>
            <a:endParaRPr lang="en-US" sz="1400" dirty="0">
              <a:solidFill>
                <a:srgbClr val="000099"/>
              </a:solidFill>
              <a:latin typeface="Constantia" pitchFamily="18" charset="0"/>
            </a:endParaRPr>
          </a:p>
        </p:txBody>
      </p:sp>
      <p:grpSp>
        <p:nvGrpSpPr>
          <p:cNvPr id="111" name="Group 110"/>
          <p:cNvGrpSpPr/>
          <p:nvPr/>
        </p:nvGrpSpPr>
        <p:grpSpPr>
          <a:xfrm>
            <a:off x="849593" y="2334375"/>
            <a:ext cx="7634568" cy="4257496"/>
            <a:chOff x="849593" y="2334375"/>
            <a:chExt cx="7634568" cy="4257496"/>
          </a:xfrm>
        </p:grpSpPr>
        <p:sp>
          <p:nvSpPr>
            <p:cNvPr id="97" name="Line 428"/>
            <p:cNvSpPr>
              <a:spLocks noChangeShapeType="1"/>
            </p:cNvSpPr>
            <p:nvPr/>
          </p:nvSpPr>
          <p:spPr bwMode="auto">
            <a:xfrm rot="18000526" flipH="1" flipV="1">
              <a:off x="1346170" y="2022683"/>
              <a:ext cx="854221" cy="1477606"/>
            </a:xfrm>
            <a:prstGeom prst="line">
              <a:avLst/>
            </a:prstGeom>
            <a:noFill/>
            <a:ln w="12700">
              <a:solidFill>
                <a:schemeClr val="accent2"/>
              </a:solidFill>
              <a:round/>
              <a:headEnd/>
              <a:tailEnd type="triangle" w="med" len="med"/>
            </a:ln>
            <a:effectLst/>
          </p:spPr>
          <p:txBody>
            <a:bodyPr/>
            <a:lstStyle/>
            <a:p>
              <a:pPr eaLnBrk="1" hangingPunct="1"/>
              <a:endParaRPr lang="en-US" sz="2400" smtClean="0">
                <a:solidFill>
                  <a:srgbClr val="000000"/>
                </a:solidFill>
                <a:latin typeface="Times New Roman" pitchFamily="18" charset="0"/>
              </a:endParaRPr>
            </a:p>
          </p:txBody>
        </p:sp>
        <p:graphicFrame>
          <p:nvGraphicFramePr>
            <p:cNvPr id="98" name="Object 429"/>
            <p:cNvGraphicFramePr>
              <a:graphicFrameLocks noChangeAspect="1"/>
            </p:cNvGraphicFramePr>
            <p:nvPr/>
          </p:nvGraphicFramePr>
          <p:xfrm>
            <a:off x="849593" y="2784266"/>
            <a:ext cx="304800" cy="241300"/>
          </p:xfrm>
          <a:graphic>
            <a:graphicData uri="http://schemas.openxmlformats.org/presentationml/2006/ole">
              <mc:AlternateContent xmlns:mc="http://schemas.openxmlformats.org/markup-compatibility/2006">
                <mc:Choice xmlns:v="urn:schemas-microsoft-com:vml" Requires="v">
                  <p:oleObj spid="_x0000_s504360" name="Equation" r:id="rId36" imgW="304560" imgH="241200" progId="Equation.DSMT4">
                    <p:embed/>
                  </p:oleObj>
                </mc:Choice>
                <mc:Fallback>
                  <p:oleObj name="Equation" r:id="rId36" imgW="304560" imgH="241200" progId="Equation.DSMT4">
                    <p:embed/>
                    <p:pic>
                      <p:nvPicPr>
                        <p:cNvPr id="0" name=""/>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849593" y="2784266"/>
                          <a:ext cx="304800" cy="241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 name="Line 430"/>
            <p:cNvSpPr>
              <a:spLocks noChangeShapeType="1"/>
            </p:cNvSpPr>
            <p:nvPr/>
          </p:nvSpPr>
          <p:spPr bwMode="auto">
            <a:xfrm rot="18000526" flipH="1" flipV="1">
              <a:off x="2009661" y="4633483"/>
              <a:ext cx="1413475" cy="2434531"/>
            </a:xfrm>
            <a:prstGeom prst="line">
              <a:avLst/>
            </a:prstGeom>
            <a:noFill/>
            <a:ln w="12700">
              <a:solidFill>
                <a:schemeClr val="accent2"/>
              </a:solidFill>
              <a:round/>
              <a:headEnd/>
              <a:tailEnd type="triangle" w="med" len="med"/>
            </a:ln>
            <a:effectLst/>
          </p:spPr>
          <p:txBody>
            <a:bodyPr/>
            <a:lstStyle/>
            <a:p>
              <a:pPr eaLnBrk="1" hangingPunct="1"/>
              <a:endParaRPr lang="en-US" sz="2400" smtClean="0">
                <a:solidFill>
                  <a:srgbClr val="000000"/>
                </a:solidFill>
                <a:latin typeface="Times New Roman" pitchFamily="18" charset="0"/>
              </a:endParaRPr>
            </a:p>
          </p:txBody>
        </p:sp>
        <p:graphicFrame>
          <p:nvGraphicFramePr>
            <p:cNvPr id="106" name="Object 431"/>
            <p:cNvGraphicFramePr>
              <a:graphicFrameLocks noChangeAspect="1"/>
            </p:cNvGraphicFramePr>
            <p:nvPr/>
          </p:nvGraphicFramePr>
          <p:xfrm>
            <a:off x="1061758" y="5880452"/>
            <a:ext cx="431800" cy="241300"/>
          </p:xfrm>
          <a:graphic>
            <a:graphicData uri="http://schemas.openxmlformats.org/presentationml/2006/ole">
              <mc:AlternateContent xmlns:mc="http://schemas.openxmlformats.org/markup-compatibility/2006">
                <mc:Choice xmlns:v="urn:schemas-microsoft-com:vml" Requires="v">
                  <p:oleObj spid="_x0000_s504361" name="Equation" r:id="rId38" imgW="431640" imgH="241200" progId="Equation.DSMT4">
                    <p:embed/>
                  </p:oleObj>
                </mc:Choice>
                <mc:Fallback>
                  <p:oleObj name="Equation" r:id="rId38" imgW="431640" imgH="241200" progId="Equation.DSMT4">
                    <p:embed/>
                    <p:pic>
                      <p:nvPicPr>
                        <p:cNvPr id="0" name=""/>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061758" y="5880452"/>
                          <a:ext cx="431800" cy="241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8" name="Line 432"/>
            <p:cNvSpPr>
              <a:spLocks noChangeShapeType="1"/>
            </p:cNvSpPr>
            <p:nvPr/>
          </p:nvSpPr>
          <p:spPr bwMode="auto">
            <a:xfrm rot="18000526" flipH="1" flipV="1">
              <a:off x="6032773" y="4550409"/>
              <a:ext cx="1494356" cy="2588568"/>
            </a:xfrm>
            <a:prstGeom prst="line">
              <a:avLst/>
            </a:prstGeom>
            <a:noFill/>
            <a:ln w="12700">
              <a:solidFill>
                <a:schemeClr val="accent2"/>
              </a:solidFill>
              <a:round/>
              <a:headEnd type="triangle" w="med" len="med"/>
              <a:tailEnd/>
            </a:ln>
            <a:effectLst/>
          </p:spPr>
          <p:txBody>
            <a:bodyPr/>
            <a:lstStyle/>
            <a:p>
              <a:pPr eaLnBrk="1" hangingPunct="1"/>
              <a:endParaRPr lang="en-US" sz="2400" smtClean="0">
                <a:solidFill>
                  <a:srgbClr val="000000"/>
                </a:solidFill>
                <a:latin typeface="Times New Roman" pitchFamily="18" charset="0"/>
              </a:endParaRPr>
            </a:p>
          </p:txBody>
        </p:sp>
        <p:graphicFrame>
          <p:nvGraphicFramePr>
            <p:cNvPr id="110" name="Object 433"/>
            <p:cNvGraphicFramePr>
              <a:graphicFrameLocks noChangeAspect="1"/>
            </p:cNvGraphicFramePr>
            <p:nvPr/>
          </p:nvGraphicFramePr>
          <p:xfrm>
            <a:off x="8128561" y="5893152"/>
            <a:ext cx="355600" cy="241300"/>
          </p:xfrm>
          <a:graphic>
            <a:graphicData uri="http://schemas.openxmlformats.org/presentationml/2006/ole">
              <mc:AlternateContent xmlns:mc="http://schemas.openxmlformats.org/markup-compatibility/2006">
                <mc:Choice xmlns:v="urn:schemas-microsoft-com:vml" Requires="v">
                  <p:oleObj spid="_x0000_s504362" name="Equation" r:id="rId40" imgW="355320" imgH="241200" progId="Equation.DSMT4">
                    <p:embed/>
                  </p:oleObj>
                </mc:Choice>
                <mc:Fallback>
                  <p:oleObj name="Equation" r:id="rId40" imgW="355320" imgH="241200" progId="Equation.DSMT4">
                    <p:embed/>
                    <p:pic>
                      <p:nvPicPr>
                        <p:cNvPr id="0" name=""/>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8128561" y="5893152"/>
                          <a:ext cx="355600" cy="241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Sld>
  <p:clrMapOvr>
    <a:overrideClrMapping bg1="lt1" tx1="dk1" bg2="lt2" tx2="dk2" accent1="accent1" accent2="accent2" accent3="accent3" accent4="accent4" accent5="accent5" accent6="accent6" hlink="hlink" folHlink="folHlink"/>
  </p:clrMapOvr>
  <p:transition xmlns:p14="http://schemas.microsoft.com/office/powerpoint/2010/main">
    <p:zoom/>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onan\Documents\seminars\AGU 2010\hotdaysnights_2.jpg"/>
          <p:cNvPicPr>
            <a:picLocks noChangeAspect="1" noChangeArrowheads="1"/>
          </p:cNvPicPr>
          <p:nvPr/>
        </p:nvPicPr>
        <p:blipFill>
          <a:blip r:embed="rId3" cstate="print"/>
          <a:srcRect r="47899" b="16440"/>
          <a:stretch>
            <a:fillRect/>
          </a:stretch>
        </p:blipFill>
        <p:spPr bwMode="auto">
          <a:xfrm>
            <a:off x="655986" y="1524000"/>
            <a:ext cx="4678014" cy="3505212"/>
          </a:xfrm>
          <a:prstGeom prst="rect">
            <a:avLst/>
          </a:prstGeom>
          <a:noFill/>
        </p:spPr>
      </p:pic>
      <p:sp>
        <p:nvSpPr>
          <p:cNvPr id="6" name="TextBox 5"/>
          <p:cNvSpPr txBox="1"/>
          <p:nvPr/>
        </p:nvSpPr>
        <p:spPr>
          <a:xfrm>
            <a:off x="560716" y="5029200"/>
            <a:ext cx="7591246" cy="1323439"/>
          </a:xfrm>
          <a:prstGeom prst="rect">
            <a:avLst/>
          </a:prstGeom>
          <a:noFill/>
        </p:spPr>
        <p:txBody>
          <a:bodyPr wrap="square" rtlCol="0">
            <a:spAutoFit/>
          </a:bodyPr>
          <a:lstStyle/>
          <a:p>
            <a:pPr defTabSz="914021" eaLnBrk="1" hangingPunct="1"/>
            <a:r>
              <a:rPr lang="en-US" sz="2000" b="1" dirty="0" smtClean="0">
                <a:solidFill>
                  <a:prstClr val="black"/>
                </a:solidFill>
                <a:latin typeface="Gill Sans MT"/>
                <a:cs typeface="Gill Sans MT"/>
              </a:rPr>
              <a:t>Present-day climate</a:t>
            </a:r>
          </a:p>
          <a:p>
            <a:pPr defTabSz="914021" eaLnBrk="1" hangingPunct="1"/>
            <a:r>
              <a:rPr lang="en-US" sz="2000" dirty="0" smtClean="0">
                <a:solidFill>
                  <a:prstClr val="black"/>
                </a:solidFill>
                <a:latin typeface="Gill Sans MT"/>
                <a:cs typeface="Gill Sans MT"/>
              </a:rPr>
              <a:t>Cities have more hot days and warm nights than rural land</a:t>
            </a:r>
          </a:p>
          <a:p>
            <a:pPr defTabSz="914021" eaLnBrk="1" hangingPunct="1"/>
            <a:r>
              <a:rPr lang="en-US" sz="2000" b="1" dirty="0" smtClean="0">
                <a:solidFill>
                  <a:prstClr val="black"/>
                </a:solidFill>
                <a:latin typeface="Gill Sans MT"/>
                <a:cs typeface="Gill Sans MT"/>
              </a:rPr>
              <a:t>21st century climate change</a:t>
            </a:r>
          </a:p>
          <a:p>
            <a:pPr defTabSz="914021" eaLnBrk="1" hangingPunct="1"/>
            <a:r>
              <a:rPr lang="en-US" sz="2000" dirty="0" smtClean="0">
                <a:solidFill>
                  <a:prstClr val="black"/>
                </a:solidFill>
                <a:latin typeface="Gill Sans MT"/>
                <a:cs typeface="Gill Sans MT"/>
              </a:rPr>
              <a:t>Cities increase more in hot days and warm nights than does rural land</a:t>
            </a:r>
            <a:endParaRPr lang="en-US" sz="2000" dirty="0">
              <a:solidFill>
                <a:prstClr val="black"/>
              </a:solidFill>
              <a:latin typeface="Gill Sans MT"/>
              <a:cs typeface="Gill Sans MT"/>
            </a:endParaRPr>
          </a:p>
        </p:txBody>
      </p:sp>
      <p:pic>
        <p:nvPicPr>
          <p:cNvPr id="8" name="Picture 2" descr="C:\Users\bonan\Documents\seminars\AGU 2010\hotdaysnights_2.jpg"/>
          <p:cNvPicPr>
            <a:picLocks noChangeAspect="1" noChangeArrowheads="1"/>
          </p:cNvPicPr>
          <p:nvPr/>
        </p:nvPicPr>
        <p:blipFill>
          <a:blip r:embed="rId3" cstate="print"/>
          <a:srcRect l="53962" t="81586" r="11627"/>
          <a:stretch>
            <a:fillRect/>
          </a:stretch>
        </p:blipFill>
        <p:spPr bwMode="auto">
          <a:xfrm>
            <a:off x="5562600" y="2819400"/>
            <a:ext cx="3657600" cy="914400"/>
          </a:xfrm>
          <a:prstGeom prst="rect">
            <a:avLst/>
          </a:prstGeom>
          <a:noFill/>
        </p:spPr>
      </p:pic>
      <p:sp>
        <p:nvSpPr>
          <p:cNvPr id="11" name="Title 1"/>
          <p:cNvSpPr txBox="1">
            <a:spLocks/>
          </p:cNvSpPr>
          <p:nvPr/>
        </p:nvSpPr>
        <p:spPr>
          <a:xfrm>
            <a:off x="914399" y="152400"/>
            <a:ext cx="8067676" cy="685800"/>
          </a:xfrm>
          <a:prstGeom prst="rect">
            <a:avLst/>
          </a:prstGeom>
        </p:spPr>
        <p:txBody>
          <a:bodyPr/>
          <a:lstStyle/>
          <a:p>
            <a:pPr algn="ctr" defTabSz="914021">
              <a:defRPr/>
            </a:pPr>
            <a:r>
              <a:rPr lang="en-US" sz="2400" dirty="0" smtClean="0">
                <a:solidFill>
                  <a:srgbClr val="000000"/>
                </a:solidFill>
                <a:latin typeface="Gill Sans MT"/>
                <a:cs typeface="Gill Sans MT"/>
              </a:rPr>
              <a:t>Changes in hot days and warm nights – RCP8.5</a:t>
            </a:r>
            <a:endParaRPr lang="en-US" sz="2400" dirty="0">
              <a:solidFill>
                <a:srgbClr val="000000"/>
              </a:solidFill>
              <a:latin typeface="Gill Sans MT"/>
              <a:cs typeface="Gill Sans MT"/>
            </a:endParaRPr>
          </a:p>
        </p:txBody>
      </p:sp>
      <p:sp>
        <p:nvSpPr>
          <p:cNvPr id="17" name="TextBox 16"/>
          <p:cNvSpPr txBox="1"/>
          <p:nvPr/>
        </p:nvSpPr>
        <p:spPr>
          <a:xfrm>
            <a:off x="990600" y="838200"/>
            <a:ext cx="7591246" cy="646331"/>
          </a:xfrm>
          <a:prstGeom prst="rect">
            <a:avLst/>
          </a:prstGeom>
          <a:solidFill>
            <a:schemeClr val="bg1"/>
          </a:solidFill>
        </p:spPr>
        <p:txBody>
          <a:bodyPr wrap="square" rtlCol="0">
            <a:spAutoFit/>
          </a:bodyPr>
          <a:lstStyle/>
          <a:p>
            <a:pPr defTabSz="914021" eaLnBrk="1" hangingPunct="1"/>
            <a:r>
              <a:rPr lang="en-US" dirty="0" smtClean="0">
                <a:solidFill>
                  <a:prstClr val="black"/>
                </a:solidFill>
                <a:latin typeface="Gill Sans MT"/>
                <a:cs typeface="Gill Sans MT"/>
              </a:rPr>
              <a:t>Hot days (warm nights) – Number of days per year that daily TMAX (TMIN) exceeds 99</a:t>
            </a:r>
            <a:r>
              <a:rPr lang="en-US" baseline="30000" dirty="0" smtClean="0">
                <a:solidFill>
                  <a:prstClr val="black"/>
                </a:solidFill>
                <a:latin typeface="Gill Sans MT"/>
                <a:cs typeface="Gill Sans MT"/>
              </a:rPr>
              <a:t>th</a:t>
            </a:r>
            <a:r>
              <a:rPr lang="en-US" dirty="0" smtClean="0">
                <a:solidFill>
                  <a:prstClr val="black"/>
                </a:solidFill>
                <a:latin typeface="Gill Sans MT"/>
                <a:cs typeface="Gill Sans MT"/>
              </a:rPr>
              <a:t> percentile of present day Rural daily TMAX (TMIN)</a:t>
            </a:r>
            <a:endParaRPr lang="en-US" dirty="0">
              <a:solidFill>
                <a:prstClr val="black"/>
              </a:solidFill>
              <a:latin typeface="Gill Sans MT"/>
              <a:cs typeface="Gill Sans MT"/>
            </a:endParaRPr>
          </a:p>
        </p:txBody>
      </p:sp>
      <p:sp>
        <p:nvSpPr>
          <p:cNvPr id="10" name="TextBox 9"/>
          <p:cNvSpPr txBox="1"/>
          <p:nvPr/>
        </p:nvSpPr>
        <p:spPr>
          <a:xfrm>
            <a:off x="6477000" y="6488668"/>
            <a:ext cx="2678234" cy="338554"/>
          </a:xfrm>
          <a:prstGeom prst="rect">
            <a:avLst/>
          </a:prstGeom>
          <a:noFill/>
        </p:spPr>
        <p:txBody>
          <a:bodyPr wrap="none" rtlCol="0">
            <a:spAutoFit/>
          </a:bodyPr>
          <a:lstStyle/>
          <a:p>
            <a:pPr defTabSz="914021" eaLnBrk="1" fontAlgn="auto" hangingPunct="1">
              <a:spcBef>
                <a:spcPts val="0"/>
              </a:spcBef>
              <a:spcAft>
                <a:spcPts val="0"/>
              </a:spcAft>
            </a:pPr>
            <a:r>
              <a:rPr lang="en-US" sz="1600" dirty="0" smtClean="0">
                <a:solidFill>
                  <a:srgbClr val="000000"/>
                </a:solidFill>
                <a:latin typeface="Arial Rounded MT Bold"/>
              </a:rPr>
              <a:t>Slide courtesy K. Oleson </a:t>
            </a:r>
            <a:endParaRPr lang="en-US" sz="1600" dirty="0">
              <a:solidFill>
                <a:srgbClr val="000000"/>
              </a:solidFill>
              <a:latin typeface="Arial Rounded MT Bold"/>
            </a:endParaRPr>
          </a:p>
        </p:txBody>
      </p:sp>
      <p:pic>
        <p:nvPicPr>
          <p:cNvPr id="12" name="Picture 2" descr="C:\Users\bonan\Documents\seminars\AGU 2010\hotdaysnights_2.jpg"/>
          <p:cNvPicPr>
            <a:picLocks noChangeAspect="1" noChangeArrowheads="1"/>
          </p:cNvPicPr>
          <p:nvPr/>
        </p:nvPicPr>
        <p:blipFill>
          <a:blip r:embed="rId3" cstate="print"/>
          <a:srcRect l="22477" t="81586" r="46994"/>
          <a:stretch>
            <a:fillRect/>
          </a:stretch>
        </p:blipFill>
        <p:spPr bwMode="auto">
          <a:xfrm>
            <a:off x="5181599" y="1676400"/>
            <a:ext cx="3244939" cy="914400"/>
          </a:xfrm>
          <a:prstGeom prst="rect">
            <a:avLst/>
          </a:prstGeom>
          <a:noFill/>
        </p:spPr>
      </p:pic>
    </p:spTree>
    <p:extLst>
      <p:ext uri="{BB962C8B-B14F-4D97-AF65-F5344CB8AC3E}">
        <p14:creationId xmlns:p14="http://schemas.microsoft.com/office/powerpoint/2010/main" val="328911655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10" descr="kansas_AST_2001175"/>
          <p:cNvPicPr>
            <a:picLocks noChangeAspect="1" noChangeArrowheads="1"/>
          </p:cNvPicPr>
          <p:nvPr/>
        </p:nvPicPr>
        <p:blipFill>
          <a:blip r:embed="rId3" cstate="screen"/>
          <a:srcRect/>
          <a:stretch>
            <a:fillRect/>
          </a:stretch>
        </p:blipFill>
        <p:spPr bwMode="auto">
          <a:xfrm>
            <a:off x="914440" y="1051586"/>
            <a:ext cx="7406559" cy="6766485"/>
          </a:xfrm>
          <a:prstGeom prst="rect">
            <a:avLst/>
          </a:prstGeom>
          <a:noFill/>
          <a:ln w="28575">
            <a:solidFill>
              <a:schemeClr val="tx1"/>
            </a:solidFill>
          </a:ln>
        </p:spPr>
      </p:pic>
      <p:pic>
        <p:nvPicPr>
          <p:cNvPr id="6" name="Picture 3"/>
          <p:cNvPicPr>
            <a:picLocks noChangeAspect="1" noChangeArrowheads="1"/>
          </p:cNvPicPr>
          <p:nvPr/>
        </p:nvPicPr>
        <p:blipFill>
          <a:blip r:embed="rId4" cstate="screen"/>
          <a:srcRect/>
          <a:stretch>
            <a:fillRect/>
          </a:stretch>
        </p:blipFill>
        <p:spPr bwMode="auto">
          <a:xfrm>
            <a:off x="5120634" y="777269"/>
            <a:ext cx="3841755" cy="3898610"/>
          </a:xfrm>
          <a:prstGeom prst="rect">
            <a:avLst/>
          </a:prstGeom>
          <a:noFill/>
          <a:ln w="28575">
            <a:solidFill>
              <a:schemeClr val="tx1"/>
            </a:solidFill>
            <a:miter lim="800000"/>
            <a:headEnd/>
            <a:tailEnd/>
          </a:ln>
        </p:spPr>
      </p:pic>
      <p:pic>
        <p:nvPicPr>
          <p:cNvPr id="175106" name="Picture 2" descr="C:\Users\dlawren\Pictures\Backcountry by Breck\1_07-6_WheelerPeakAboveBlueLakes.JPG"/>
          <p:cNvPicPr>
            <a:picLocks noChangeAspect="1" noChangeArrowheads="1"/>
          </p:cNvPicPr>
          <p:nvPr/>
        </p:nvPicPr>
        <p:blipFill>
          <a:blip r:embed="rId5" cstate="screen"/>
          <a:srcRect/>
          <a:stretch>
            <a:fillRect/>
          </a:stretch>
        </p:blipFill>
        <p:spPr bwMode="auto">
          <a:xfrm>
            <a:off x="152400" y="3177541"/>
            <a:ext cx="4602478" cy="3451859"/>
          </a:xfrm>
          <a:prstGeom prst="rect">
            <a:avLst/>
          </a:prstGeom>
          <a:noFill/>
          <a:ln w="28575">
            <a:solidFill>
              <a:schemeClr val="tx1"/>
            </a:solidFill>
          </a:ln>
        </p:spPr>
      </p:pic>
      <p:sp>
        <p:nvSpPr>
          <p:cNvPr id="2" name="Title 1"/>
          <p:cNvSpPr>
            <a:spLocks noGrp="1"/>
          </p:cNvSpPr>
          <p:nvPr>
            <p:ph type="title"/>
          </p:nvPr>
        </p:nvSpPr>
        <p:spPr/>
        <p:txBody>
          <a:bodyPr/>
          <a:lstStyle/>
          <a:p>
            <a:r>
              <a:rPr lang="en-US" dirty="0" smtClean="0">
                <a:solidFill>
                  <a:srgbClr val="FFFFFF"/>
                </a:solidFill>
                <a:latin typeface="Gill Sans MT"/>
                <a:cs typeface="Gill Sans MT"/>
              </a:rPr>
              <a:t>Land surface heterogeneity</a:t>
            </a:r>
            <a:endParaRPr lang="en-US" dirty="0">
              <a:solidFill>
                <a:srgbClr val="FFFFFF"/>
              </a:solidFill>
              <a:latin typeface="Gill Sans MT"/>
              <a:cs typeface="Gill Sans MT"/>
            </a:endParaRPr>
          </a:p>
        </p:txBody>
      </p:sp>
    </p:spTree>
    <p:extLst>
      <p:ext uri="{BB962C8B-B14F-4D97-AF65-F5344CB8AC3E}">
        <p14:creationId xmlns:p14="http://schemas.microsoft.com/office/powerpoint/2010/main" val="203587849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Picture 5" descr="ScreenShot004"/>
          <p:cNvPicPr>
            <a:picLocks noChangeAspect="1" noChangeArrowheads="1"/>
          </p:cNvPicPr>
          <p:nvPr/>
        </p:nvPicPr>
        <p:blipFill>
          <a:blip r:embed="rId3" cstate="screen"/>
          <a:srcRect/>
          <a:stretch>
            <a:fillRect/>
          </a:stretch>
        </p:blipFill>
        <p:spPr bwMode="auto">
          <a:xfrm>
            <a:off x="0" y="0"/>
            <a:ext cx="9144000" cy="1219200"/>
          </a:xfrm>
          <a:prstGeom prst="rect">
            <a:avLst/>
          </a:prstGeom>
          <a:noFill/>
        </p:spPr>
      </p:pic>
      <p:sp>
        <p:nvSpPr>
          <p:cNvPr id="147" name="Rectangle 169" descr="j0182435"/>
          <p:cNvSpPr>
            <a:spLocks noChangeArrowheads="1"/>
          </p:cNvSpPr>
          <p:nvPr/>
        </p:nvSpPr>
        <p:spPr bwMode="auto">
          <a:xfrm>
            <a:off x="3667121" y="4114794"/>
            <a:ext cx="584765" cy="525990"/>
          </a:xfrm>
          <a:prstGeom prst="rect">
            <a:avLst/>
          </a:prstGeom>
          <a:blipFill dpi="0" rotWithShape="0">
            <a:blip r:embed="rId4" cstate="screen"/>
            <a:srcRect/>
            <a:stretch>
              <a:fillRect/>
            </a:stretch>
          </a:blipFill>
          <a:ln w="19050">
            <a:solidFill>
              <a:schemeClr val="tx1"/>
            </a:solidFill>
            <a:miter lim="800000"/>
            <a:headEnd/>
            <a:tailEnd/>
          </a:ln>
          <a:effectLst/>
        </p:spPr>
        <p:txBody>
          <a:bodyPr wrap="none" anchor="ctr"/>
          <a:lstStyle/>
          <a:p>
            <a:pPr defTabSz="457200" eaLnBrk="1" hangingPunct="1"/>
            <a:endParaRPr lang="en-US" sz="2400">
              <a:solidFill>
                <a:prstClr val="black"/>
              </a:solidFill>
              <a:latin typeface="Times New Roman" pitchFamily="18" charset="0"/>
            </a:endParaRPr>
          </a:p>
        </p:txBody>
      </p:sp>
      <p:pic>
        <p:nvPicPr>
          <p:cNvPr id="150" name="Picture 149" descr="high_density.jpg"/>
          <p:cNvPicPr>
            <a:picLocks noChangeAspect="1"/>
          </p:cNvPicPr>
          <p:nvPr/>
        </p:nvPicPr>
        <p:blipFill>
          <a:blip r:embed="rId5" cstate="screen"/>
          <a:srcRect/>
          <a:stretch>
            <a:fillRect/>
          </a:stretch>
        </p:blipFill>
        <p:spPr>
          <a:xfrm>
            <a:off x="2912535" y="2531518"/>
            <a:ext cx="770467" cy="609600"/>
          </a:xfrm>
          <a:prstGeom prst="rect">
            <a:avLst/>
          </a:prstGeom>
          <a:ln w="19050">
            <a:solidFill>
              <a:schemeClr val="tx1"/>
            </a:solidFill>
          </a:ln>
        </p:spPr>
      </p:pic>
      <p:sp>
        <p:nvSpPr>
          <p:cNvPr id="27667" name="Text Box 4"/>
          <p:cNvSpPr txBox="1">
            <a:spLocks noChangeArrowheads="1"/>
          </p:cNvSpPr>
          <p:nvPr/>
        </p:nvSpPr>
        <p:spPr bwMode="auto">
          <a:xfrm>
            <a:off x="1254396" y="1304518"/>
            <a:ext cx="1184817" cy="338554"/>
          </a:xfrm>
          <a:prstGeom prst="rect">
            <a:avLst/>
          </a:prstGeom>
          <a:noFill/>
          <a:ln w="9525">
            <a:noFill/>
            <a:miter lim="800000"/>
            <a:headEnd/>
            <a:tailEnd/>
          </a:ln>
        </p:spPr>
        <p:txBody>
          <a:bodyPr>
            <a:spAutoFit/>
          </a:bodyPr>
          <a:lstStyle/>
          <a:p>
            <a:pPr algn="ctr" defTabSz="457200" eaLnBrk="1" hangingPunct="1">
              <a:spcBef>
                <a:spcPct val="50000"/>
              </a:spcBef>
            </a:pPr>
            <a:r>
              <a:rPr lang="en-US" sz="1600" b="1" dirty="0" err="1">
                <a:solidFill>
                  <a:srgbClr val="3333CC"/>
                </a:solidFill>
                <a:latin typeface="Times New Roman" pitchFamily="18" charset="0"/>
              </a:rPr>
              <a:t>Gridcell</a:t>
            </a:r>
            <a:endParaRPr lang="en-US" sz="1600" b="1" dirty="0">
              <a:solidFill>
                <a:srgbClr val="3333CC"/>
              </a:solidFill>
              <a:latin typeface="Times New Roman" pitchFamily="18" charset="0"/>
            </a:endParaRPr>
          </a:p>
        </p:txBody>
      </p:sp>
      <p:sp>
        <p:nvSpPr>
          <p:cNvPr id="27668" name="Text Box 5"/>
          <p:cNvSpPr txBox="1">
            <a:spLocks noChangeArrowheads="1"/>
          </p:cNvSpPr>
          <p:nvPr/>
        </p:nvSpPr>
        <p:spPr bwMode="auto">
          <a:xfrm>
            <a:off x="3739124" y="3233072"/>
            <a:ext cx="906037" cy="336659"/>
          </a:xfrm>
          <a:prstGeom prst="rect">
            <a:avLst/>
          </a:prstGeom>
          <a:noFill/>
          <a:ln w="9525">
            <a:noFill/>
            <a:miter lim="800000"/>
            <a:headEnd/>
            <a:tailEnd/>
          </a:ln>
        </p:spPr>
        <p:txBody>
          <a:bodyPr>
            <a:spAutoFit/>
          </a:bodyPr>
          <a:lstStyle/>
          <a:p>
            <a:pPr algn="ctr" defTabSz="457200" eaLnBrk="1" hangingPunct="1">
              <a:spcBef>
                <a:spcPct val="50000"/>
              </a:spcBef>
            </a:pPr>
            <a:r>
              <a:rPr lang="en-US" sz="1600" b="1">
                <a:solidFill>
                  <a:srgbClr val="000000"/>
                </a:solidFill>
                <a:latin typeface="Times New Roman" pitchFamily="18" charset="0"/>
              </a:rPr>
              <a:t>Glacier</a:t>
            </a:r>
          </a:p>
        </p:txBody>
      </p:sp>
      <p:sp>
        <p:nvSpPr>
          <p:cNvPr id="27671" name="Text Box 8"/>
          <p:cNvSpPr txBox="1">
            <a:spLocks noChangeArrowheads="1"/>
          </p:cNvSpPr>
          <p:nvPr/>
        </p:nvSpPr>
        <p:spPr bwMode="auto">
          <a:xfrm>
            <a:off x="1586280" y="3217915"/>
            <a:ext cx="627256" cy="336659"/>
          </a:xfrm>
          <a:prstGeom prst="rect">
            <a:avLst/>
          </a:prstGeom>
          <a:noFill/>
          <a:ln w="9525">
            <a:noFill/>
            <a:miter lim="800000"/>
            <a:headEnd/>
            <a:tailEnd/>
          </a:ln>
        </p:spPr>
        <p:txBody>
          <a:bodyPr>
            <a:spAutoFit/>
          </a:bodyPr>
          <a:lstStyle/>
          <a:p>
            <a:pPr algn="ctr" defTabSz="457200" eaLnBrk="1" hangingPunct="1">
              <a:spcBef>
                <a:spcPct val="50000"/>
              </a:spcBef>
            </a:pPr>
            <a:r>
              <a:rPr lang="en-US" sz="1600" b="1">
                <a:solidFill>
                  <a:srgbClr val="000000"/>
                </a:solidFill>
                <a:latin typeface="Times New Roman" pitchFamily="18" charset="0"/>
              </a:rPr>
              <a:t>Lake</a:t>
            </a:r>
          </a:p>
        </p:txBody>
      </p:sp>
      <p:sp>
        <p:nvSpPr>
          <p:cNvPr id="27673" name="Rectangle 10" descr="washington-rain-forest"/>
          <p:cNvSpPr>
            <a:spLocks noChangeArrowheads="1"/>
          </p:cNvSpPr>
          <p:nvPr/>
        </p:nvSpPr>
        <p:spPr bwMode="auto">
          <a:xfrm>
            <a:off x="321733" y="2442762"/>
            <a:ext cx="986974" cy="816888"/>
          </a:xfrm>
          <a:prstGeom prst="rect">
            <a:avLst/>
          </a:prstGeom>
          <a:blipFill dpi="0" rotWithShape="0">
            <a:blip r:embed="rId6" cstate="screen"/>
            <a:srcRect/>
            <a:stretch>
              <a:fillRect/>
            </a:stretch>
          </a:blipFill>
          <a:ln w="19050">
            <a:solidFill>
              <a:schemeClr val="tx1"/>
            </a:solidFill>
            <a:miter lim="800000"/>
            <a:headEnd/>
            <a:tailEnd/>
          </a:ln>
        </p:spPr>
        <p:txBody>
          <a:bodyPr wrap="none" anchor="ctr"/>
          <a:lstStyle/>
          <a:p>
            <a:pPr defTabSz="457200"/>
            <a:endParaRPr lang="en-US">
              <a:solidFill>
                <a:srgbClr val="000000"/>
              </a:solidFill>
            </a:endParaRPr>
          </a:p>
        </p:txBody>
      </p:sp>
      <p:sp>
        <p:nvSpPr>
          <p:cNvPr id="27674" name="Rectangle 11" descr="glacier"/>
          <p:cNvSpPr>
            <a:spLocks noChangeArrowheads="1"/>
          </p:cNvSpPr>
          <p:nvPr/>
        </p:nvSpPr>
        <p:spPr bwMode="auto">
          <a:xfrm>
            <a:off x="3771031" y="2429664"/>
            <a:ext cx="975732" cy="800278"/>
          </a:xfrm>
          <a:prstGeom prst="rect">
            <a:avLst/>
          </a:prstGeom>
          <a:blipFill dpi="0" rotWithShape="0">
            <a:blip r:embed="rId7" cstate="screen"/>
            <a:srcRect/>
            <a:stretch>
              <a:fillRect/>
            </a:stretch>
          </a:blipFill>
          <a:ln w="19050">
            <a:solidFill>
              <a:schemeClr val="tx1"/>
            </a:solidFill>
            <a:miter lim="800000"/>
            <a:headEnd/>
            <a:tailEnd/>
          </a:ln>
        </p:spPr>
        <p:txBody>
          <a:bodyPr wrap="none" anchor="ctr"/>
          <a:lstStyle/>
          <a:p>
            <a:pPr defTabSz="457200"/>
            <a:endParaRPr lang="en-US">
              <a:solidFill>
                <a:srgbClr val="000000"/>
              </a:solidFill>
            </a:endParaRPr>
          </a:p>
        </p:txBody>
      </p:sp>
      <p:sp>
        <p:nvSpPr>
          <p:cNvPr id="27675" name="Text Box 12"/>
          <p:cNvSpPr txBox="1">
            <a:spLocks noChangeArrowheads="1"/>
          </p:cNvSpPr>
          <p:nvPr/>
        </p:nvSpPr>
        <p:spPr bwMode="auto">
          <a:xfrm>
            <a:off x="-16218" y="1982548"/>
            <a:ext cx="1046879" cy="336659"/>
          </a:xfrm>
          <a:prstGeom prst="rect">
            <a:avLst/>
          </a:prstGeom>
          <a:noFill/>
          <a:ln w="9525">
            <a:noFill/>
            <a:miter lim="800000"/>
            <a:headEnd/>
            <a:tailEnd/>
          </a:ln>
        </p:spPr>
        <p:txBody>
          <a:bodyPr>
            <a:spAutoFit/>
          </a:bodyPr>
          <a:lstStyle/>
          <a:p>
            <a:pPr defTabSz="457200" eaLnBrk="1" hangingPunct="1"/>
            <a:r>
              <a:rPr lang="en-US" sz="1600" b="1">
                <a:solidFill>
                  <a:srgbClr val="3333CC"/>
                </a:solidFill>
                <a:latin typeface="Times New Roman" pitchFamily="18" charset="0"/>
              </a:rPr>
              <a:t>Landunit</a:t>
            </a:r>
          </a:p>
        </p:txBody>
      </p:sp>
      <p:sp>
        <p:nvSpPr>
          <p:cNvPr id="27676" name="Text Box 13"/>
          <p:cNvSpPr txBox="1">
            <a:spLocks noChangeArrowheads="1"/>
          </p:cNvSpPr>
          <p:nvPr/>
        </p:nvSpPr>
        <p:spPr bwMode="auto">
          <a:xfrm>
            <a:off x="-24685" y="3831269"/>
            <a:ext cx="975732" cy="336659"/>
          </a:xfrm>
          <a:prstGeom prst="rect">
            <a:avLst/>
          </a:prstGeom>
          <a:noFill/>
          <a:ln w="9525">
            <a:noFill/>
            <a:miter lim="800000"/>
            <a:headEnd/>
            <a:tailEnd/>
          </a:ln>
        </p:spPr>
        <p:txBody>
          <a:bodyPr>
            <a:spAutoFit/>
          </a:bodyPr>
          <a:lstStyle/>
          <a:p>
            <a:pPr defTabSz="457200" eaLnBrk="1" hangingPunct="1"/>
            <a:r>
              <a:rPr lang="en-US" sz="1600" b="1">
                <a:solidFill>
                  <a:srgbClr val="3333CC"/>
                </a:solidFill>
                <a:latin typeface="Times New Roman" pitchFamily="18" charset="0"/>
              </a:rPr>
              <a:t>Column</a:t>
            </a:r>
          </a:p>
        </p:txBody>
      </p:sp>
      <p:sp>
        <p:nvSpPr>
          <p:cNvPr id="27677" name="Rectangle 14" descr="desert"/>
          <p:cNvSpPr>
            <a:spLocks noChangeArrowheads="1"/>
          </p:cNvSpPr>
          <p:nvPr/>
        </p:nvSpPr>
        <p:spPr bwMode="auto">
          <a:xfrm>
            <a:off x="3360425" y="5730242"/>
            <a:ext cx="864426" cy="801705"/>
          </a:xfrm>
          <a:prstGeom prst="rect">
            <a:avLst/>
          </a:prstGeom>
          <a:blipFill dpi="0" rotWithShape="0">
            <a:blip r:embed="rId8" cstate="screen"/>
            <a:srcRect/>
            <a:stretch>
              <a:fillRect/>
            </a:stretch>
          </a:blipFill>
          <a:ln w="19050">
            <a:solidFill>
              <a:schemeClr val="tx1"/>
            </a:solidFill>
            <a:miter lim="800000"/>
            <a:headEnd/>
            <a:tailEnd/>
          </a:ln>
        </p:spPr>
        <p:txBody>
          <a:bodyPr wrap="none" anchor="ctr"/>
          <a:lstStyle/>
          <a:p>
            <a:pPr defTabSz="457200"/>
            <a:endParaRPr lang="en-US">
              <a:solidFill>
                <a:srgbClr val="000000"/>
              </a:solidFill>
            </a:endParaRPr>
          </a:p>
        </p:txBody>
      </p:sp>
      <p:sp>
        <p:nvSpPr>
          <p:cNvPr id="27678" name="Rectangle 15" descr="grassland"/>
          <p:cNvSpPr>
            <a:spLocks noChangeArrowheads="1"/>
          </p:cNvSpPr>
          <p:nvPr/>
        </p:nvSpPr>
        <p:spPr bwMode="auto">
          <a:xfrm>
            <a:off x="2380774" y="5730242"/>
            <a:ext cx="864426" cy="801705"/>
          </a:xfrm>
          <a:prstGeom prst="rect">
            <a:avLst/>
          </a:prstGeom>
          <a:blipFill dpi="0" rotWithShape="0">
            <a:blip r:embed="rId9" cstate="screen"/>
            <a:srcRect/>
            <a:stretch>
              <a:fillRect/>
            </a:stretch>
          </a:blipFill>
          <a:ln w="19050">
            <a:solidFill>
              <a:schemeClr val="tx1"/>
            </a:solidFill>
            <a:miter lim="800000"/>
            <a:headEnd/>
            <a:tailEnd/>
          </a:ln>
        </p:spPr>
        <p:txBody>
          <a:bodyPr wrap="none" anchor="ctr"/>
          <a:lstStyle/>
          <a:p>
            <a:pPr defTabSz="457200"/>
            <a:endParaRPr lang="en-US">
              <a:solidFill>
                <a:srgbClr val="000000"/>
              </a:solidFill>
            </a:endParaRPr>
          </a:p>
        </p:txBody>
      </p:sp>
      <p:sp>
        <p:nvSpPr>
          <p:cNvPr id="27679" name="Rectangle 16" descr="lba_canopy"/>
          <p:cNvSpPr>
            <a:spLocks noChangeArrowheads="1"/>
          </p:cNvSpPr>
          <p:nvPr/>
        </p:nvSpPr>
        <p:spPr bwMode="auto">
          <a:xfrm>
            <a:off x="1384191" y="5730242"/>
            <a:ext cx="864426" cy="801705"/>
          </a:xfrm>
          <a:prstGeom prst="rect">
            <a:avLst/>
          </a:prstGeom>
          <a:blipFill dpi="0" rotWithShape="0">
            <a:blip r:embed="rId10" cstate="screen"/>
            <a:srcRect/>
            <a:stretch>
              <a:fillRect/>
            </a:stretch>
          </a:blipFill>
          <a:ln w="19050">
            <a:solidFill>
              <a:schemeClr val="tx1"/>
            </a:solidFill>
            <a:miter lim="800000"/>
            <a:headEnd/>
            <a:tailEnd/>
          </a:ln>
        </p:spPr>
        <p:txBody>
          <a:bodyPr wrap="none" anchor="ctr"/>
          <a:lstStyle/>
          <a:p>
            <a:pPr defTabSz="457200"/>
            <a:endParaRPr lang="en-US">
              <a:solidFill>
                <a:srgbClr val="000000"/>
              </a:solidFill>
            </a:endParaRPr>
          </a:p>
        </p:txBody>
      </p:sp>
      <p:sp>
        <p:nvSpPr>
          <p:cNvPr id="27681" name="Text Box 18"/>
          <p:cNvSpPr txBox="1">
            <a:spLocks noChangeArrowheads="1"/>
          </p:cNvSpPr>
          <p:nvPr/>
        </p:nvSpPr>
        <p:spPr bwMode="auto">
          <a:xfrm>
            <a:off x="8464" y="5393307"/>
            <a:ext cx="736603" cy="338554"/>
          </a:xfrm>
          <a:prstGeom prst="rect">
            <a:avLst/>
          </a:prstGeom>
          <a:noFill/>
          <a:ln w="9525">
            <a:noFill/>
            <a:miter lim="800000"/>
            <a:headEnd/>
            <a:tailEnd/>
          </a:ln>
        </p:spPr>
        <p:txBody>
          <a:bodyPr wrap="square">
            <a:spAutoFit/>
          </a:bodyPr>
          <a:lstStyle/>
          <a:p>
            <a:pPr defTabSz="457200" eaLnBrk="1" hangingPunct="1"/>
            <a:r>
              <a:rPr lang="en-US" sz="1600" b="1">
                <a:solidFill>
                  <a:srgbClr val="3333CC"/>
                </a:solidFill>
                <a:latin typeface="Times New Roman" pitchFamily="18" charset="0"/>
              </a:rPr>
              <a:t>PFT</a:t>
            </a:r>
          </a:p>
        </p:txBody>
      </p:sp>
      <p:sp>
        <p:nvSpPr>
          <p:cNvPr id="27683" name="Text Box 20"/>
          <p:cNvSpPr txBox="1">
            <a:spLocks noChangeArrowheads="1"/>
          </p:cNvSpPr>
          <p:nvPr/>
        </p:nvSpPr>
        <p:spPr bwMode="auto">
          <a:xfrm>
            <a:off x="2654924" y="3368796"/>
            <a:ext cx="766646" cy="336659"/>
          </a:xfrm>
          <a:prstGeom prst="rect">
            <a:avLst/>
          </a:prstGeom>
          <a:noFill/>
          <a:ln w="9525">
            <a:noFill/>
            <a:miter lim="800000"/>
            <a:headEnd/>
            <a:tailEnd/>
          </a:ln>
        </p:spPr>
        <p:txBody>
          <a:bodyPr>
            <a:spAutoFit/>
          </a:bodyPr>
          <a:lstStyle/>
          <a:p>
            <a:pPr algn="ctr" defTabSz="457200" eaLnBrk="1" hangingPunct="1">
              <a:spcBef>
                <a:spcPct val="50000"/>
              </a:spcBef>
            </a:pPr>
            <a:r>
              <a:rPr lang="en-US" sz="1600" b="1">
                <a:solidFill>
                  <a:srgbClr val="000000"/>
                </a:solidFill>
                <a:latin typeface="Times New Roman" pitchFamily="18" charset="0"/>
              </a:rPr>
              <a:t>Urban</a:t>
            </a:r>
          </a:p>
        </p:txBody>
      </p:sp>
      <p:sp>
        <p:nvSpPr>
          <p:cNvPr id="27685" name="Line 22"/>
          <p:cNvSpPr>
            <a:spLocks noChangeShapeType="1"/>
          </p:cNvSpPr>
          <p:nvPr/>
        </p:nvSpPr>
        <p:spPr bwMode="auto">
          <a:xfrm flipV="1">
            <a:off x="792046" y="2144619"/>
            <a:ext cx="2267996" cy="174036"/>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27686" name="Line 23"/>
          <p:cNvSpPr>
            <a:spLocks noChangeShapeType="1"/>
          </p:cNvSpPr>
          <p:nvPr/>
        </p:nvSpPr>
        <p:spPr bwMode="auto">
          <a:xfrm>
            <a:off x="3039714" y="2141766"/>
            <a:ext cx="2195397" cy="185448"/>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27687" name="Line 24"/>
          <p:cNvSpPr>
            <a:spLocks noChangeShapeType="1"/>
          </p:cNvSpPr>
          <p:nvPr/>
        </p:nvSpPr>
        <p:spPr bwMode="auto">
          <a:xfrm>
            <a:off x="5228347" y="2329274"/>
            <a:ext cx="0" cy="316688"/>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27689" name="Line 26"/>
          <p:cNvSpPr>
            <a:spLocks noChangeShapeType="1"/>
          </p:cNvSpPr>
          <p:nvPr/>
        </p:nvSpPr>
        <p:spPr bwMode="auto">
          <a:xfrm flipH="1">
            <a:off x="792046" y="2318654"/>
            <a:ext cx="0" cy="124107"/>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27690" name="Line 27"/>
          <p:cNvSpPr>
            <a:spLocks noChangeShapeType="1"/>
          </p:cNvSpPr>
          <p:nvPr/>
        </p:nvSpPr>
        <p:spPr bwMode="auto">
          <a:xfrm flipH="1">
            <a:off x="1910441" y="2233156"/>
            <a:ext cx="0" cy="201139"/>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27691" name="Line 28"/>
          <p:cNvSpPr>
            <a:spLocks noChangeShapeType="1"/>
          </p:cNvSpPr>
          <p:nvPr/>
        </p:nvSpPr>
        <p:spPr bwMode="auto">
          <a:xfrm flipH="1">
            <a:off x="3050711" y="1930400"/>
            <a:ext cx="0" cy="499662"/>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27693" name="Line 30"/>
          <p:cNvSpPr>
            <a:spLocks noChangeShapeType="1"/>
          </p:cNvSpPr>
          <p:nvPr/>
        </p:nvSpPr>
        <p:spPr bwMode="auto">
          <a:xfrm>
            <a:off x="863599" y="5473706"/>
            <a:ext cx="2980267" cy="0"/>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27697" name="Line 34"/>
          <p:cNvSpPr>
            <a:spLocks noChangeShapeType="1"/>
          </p:cNvSpPr>
          <p:nvPr/>
        </p:nvSpPr>
        <p:spPr bwMode="auto">
          <a:xfrm flipH="1">
            <a:off x="1982865" y="5479221"/>
            <a:ext cx="0" cy="246788"/>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27698" name="Line 35"/>
          <p:cNvSpPr>
            <a:spLocks noChangeShapeType="1"/>
          </p:cNvSpPr>
          <p:nvPr/>
        </p:nvSpPr>
        <p:spPr bwMode="auto">
          <a:xfrm flipH="1">
            <a:off x="3089275" y="5474987"/>
            <a:ext cx="0" cy="246788"/>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27699" name="Line 36"/>
          <p:cNvSpPr>
            <a:spLocks noChangeShapeType="1"/>
          </p:cNvSpPr>
          <p:nvPr/>
        </p:nvSpPr>
        <p:spPr bwMode="auto">
          <a:xfrm>
            <a:off x="846660" y="3564467"/>
            <a:ext cx="0" cy="719665"/>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27700" name="Text Box 37"/>
          <p:cNvSpPr txBox="1">
            <a:spLocks noChangeArrowheads="1"/>
          </p:cNvSpPr>
          <p:nvPr/>
        </p:nvSpPr>
        <p:spPr bwMode="auto">
          <a:xfrm>
            <a:off x="254813" y="3220216"/>
            <a:ext cx="1115122" cy="336659"/>
          </a:xfrm>
          <a:prstGeom prst="rect">
            <a:avLst/>
          </a:prstGeom>
          <a:noFill/>
          <a:ln w="9525">
            <a:noFill/>
            <a:miter lim="800000"/>
            <a:headEnd/>
            <a:tailEnd/>
          </a:ln>
        </p:spPr>
        <p:txBody>
          <a:bodyPr>
            <a:spAutoFit/>
          </a:bodyPr>
          <a:lstStyle/>
          <a:p>
            <a:pPr algn="ctr" defTabSz="457200" eaLnBrk="1" hangingPunct="1">
              <a:spcBef>
                <a:spcPct val="50000"/>
              </a:spcBef>
            </a:pPr>
            <a:r>
              <a:rPr lang="en-US" sz="1600" b="1">
                <a:solidFill>
                  <a:srgbClr val="000000"/>
                </a:solidFill>
                <a:latin typeface="Times New Roman" pitchFamily="18" charset="0"/>
              </a:rPr>
              <a:t>Vegetated</a:t>
            </a:r>
          </a:p>
        </p:txBody>
      </p:sp>
      <p:sp>
        <p:nvSpPr>
          <p:cNvPr id="27701" name="Rectangle 38" descr="PH02382J"/>
          <p:cNvSpPr>
            <a:spLocks noChangeArrowheads="1"/>
          </p:cNvSpPr>
          <p:nvPr/>
        </p:nvSpPr>
        <p:spPr bwMode="auto">
          <a:xfrm>
            <a:off x="379335" y="4203038"/>
            <a:ext cx="975732" cy="801705"/>
          </a:xfrm>
          <a:prstGeom prst="rect">
            <a:avLst/>
          </a:prstGeom>
          <a:blipFill dpi="0" rotWithShape="0">
            <a:blip r:embed="rId11" cstate="screen"/>
            <a:srcRect/>
            <a:stretch>
              <a:fillRect/>
            </a:stretch>
          </a:blipFill>
          <a:ln w="19050">
            <a:solidFill>
              <a:schemeClr val="tx1"/>
            </a:solidFill>
            <a:miter lim="800000"/>
            <a:headEnd/>
            <a:tailEnd/>
          </a:ln>
        </p:spPr>
        <p:txBody>
          <a:bodyPr wrap="none" anchor="ctr"/>
          <a:lstStyle/>
          <a:p>
            <a:pPr defTabSz="457200"/>
            <a:endParaRPr lang="en-US">
              <a:solidFill>
                <a:srgbClr val="000000"/>
              </a:solidFill>
            </a:endParaRPr>
          </a:p>
        </p:txBody>
      </p:sp>
      <p:sp>
        <p:nvSpPr>
          <p:cNvPr id="27702" name="Text Box 39"/>
          <p:cNvSpPr txBox="1">
            <a:spLocks noChangeArrowheads="1"/>
          </p:cNvSpPr>
          <p:nvPr/>
        </p:nvSpPr>
        <p:spPr bwMode="auto">
          <a:xfrm>
            <a:off x="381015" y="4977280"/>
            <a:ext cx="1066083" cy="307777"/>
          </a:xfrm>
          <a:prstGeom prst="rect">
            <a:avLst/>
          </a:prstGeom>
          <a:noFill/>
          <a:ln w="9525">
            <a:noFill/>
            <a:miter lim="800000"/>
            <a:headEnd/>
            <a:tailEnd/>
          </a:ln>
        </p:spPr>
        <p:txBody>
          <a:bodyPr wrap="square">
            <a:spAutoFit/>
          </a:bodyPr>
          <a:lstStyle/>
          <a:p>
            <a:pPr algn="ctr" defTabSz="457200" eaLnBrk="1" hangingPunct="1">
              <a:spcBef>
                <a:spcPct val="50000"/>
              </a:spcBef>
            </a:pPr>
            <a:r>
              <a:rPr lang="en-US" sz="1400" b="1">
                <a:solidFill>
                  <a:srgbClr val="000000"/>
                </a:solidFill>
                <a:latin typeface="Times New Roman" pitchFamily="18" charset="0"/>
              </a:rPr>
              <a:t>Soil </a:t>
            </a:r>
          </a:p>
        </p:txBody>
      </p:sp>
      <p:sp>
        <p:nvSpPr>
          <p:cNvPr id="27665" name="Rectangle 57"/>
          <p:cNvSpPr>
            <a:spLocks noGrp="1" noChangeArrowheads="1"/>
          </p:cNvSpPr>
          <p:nvPr>
            <p:ph type="title"/>
          </p:nvPr>
        </p:nvSpPr>
        <p:spPr>
          <a:xfrm>
            <a:off x="565440" y="-31456"/>
            <a:ext cx="8153400" cy="1143000"/>
          </a:xfrm>
          <a:noFill/>
        </p:spPr>
        <p:txBody>
          <a:bodyPr/>
          <a:lstStyle/>
          <a:p>
            <a:pPr eaLnBrk="1" hangingPunct="1"/>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Land surface heterogeneity</a:t>
            </a:r>
            <a:b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CLM subgrid tiling structure</a:t>
            </a:r>
          </a:p>
        </p:txBody>
      </p:sp>
      <p:sp>
        <p:nvSpPr>
          <p:cNvPr id="57" name="Line 27"/>
          <p:cNvSpPr>
            <a:spLocks noChangeShapeType="1"/>
          </p:cNvSpPr>
          <p:nvPr/>
        </p:nvSpPr>
        <p:spPr bwMode="auto">
          <a:xfrm flipH="1">
            <a:off x="4138431" y="2247725"/>
            <a:ext cx="0" cy="201139"/>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59" name="Text Box 8"/>
          <p:cNvSpPr txBox="1">
            <a:spLocks noChangeArrowheads="1"/>
          </p:cNvSpPr>
          <p:nvPr/>
        </p:nvSpPr>
        <p:spPr bwMode="auto">
          <a:xfrm>
            <a:off x="4986016" y="3214792"/>
            <a:ext cx="722035" cy="338554"/>
          </a:xfrm>
          <a:prstGeom prst="rect">
            <a:avLst/>
          </a:prstGeom>
          <a:noFill/>
          <a:ln w="9525">
            <a:noFill/>
            <a:miter lim="800000"/>
            <a:headEnd/>
            <a:tailEnd/>
          </a:ln>
        </p:spPr>
        <p:txBody>
          <a:bodyPr wrap="square">
            <a:spAutoFit/>
          </a:bodyPr>
          <a:lstStyle/>
          <a:p>
            <a:pPr algn="ctr" defTabSz="457200" eaLnBrk="1" hangingPunct="1">
              <a:spcBef>
                <a:spcPct val="50000"/>
              </a:spcBef>
            </a:pPr>
            <a:r>
              <a:rPr lang="en-US" sz="1600" b="1">
                <a:solidFill>
                  <a:srgbClr val="000000"/>
                </a:solidFill>
                <a:latin typeface="Times New Roman" pitchFamily="18" charset="0"/>
              </a:rPr>
              <a:t>Crop</a:t>
            </a:r>
          </a:p>
        </p:txBody>
      </p:sp>
      <p:sp>
        <p:nvSpPr>
          <p:cNvPr id="55" name="Line 34"/>
          <p:cNvSpPr>
            <a:spLocks noChangeShapeType="1"/>
          </p:cNvSpPr>
          <p:nvPr/>
        </p:nvSpPr>
        <p:spPr bwMode="auto">
          <a:xfrm flipH="1">
            <a:off x="869498" y="5308600"/>
            <a:ext cx="0" cy="408943"/>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56" name="Line 35"/>
          <p:cNvSpPr>
            <a:spLocks noChangeShapeType="1"/>
          </p:cNvSpPr>
          <p:nvPr/>
        </p:nvSpPr>
        <p:spPr bwMode="auto">
          <a:xfrm flipH="1">
            <a:off x="3830094" y="5466521"/>
            <a:ext cx="0" cy="246788"/>
          </a:xfrm>
          <a:prstGeom prst="line">
            <a:avLst/>
          </a:prstGeom>
          <a:noFill/>
          <a:ln w="19050">
            <a:solidFill>
              <a:schemeClr val="tx1"/>
            </a:solidFill>
            <a:round/>
            <a:headEnd/>
            <a:tailEnd/>
          </a:ln>
        </p:spPr>
        <p:txBody>
          <a:bodyPr/>
          <a:lstStyle/>
          <a:p>
            <a:pPr defTabSz="457200"/>
            <a:endParaRPr lang="en-US">
              <a:solidFill>
                <a:srgbClr val="000000"/>
              </a:solidFill>
            </a:endParaRPr>
          </a:p>
        </p:txBody>
      </p:sp>
      <p:pic>
        <p:nvPicPr>
          <p:cNvPr id="2050" name="Picture 2" descr="http://www.ens-newswire.com/ens/may2007/20070516_forestboreal.jpg"/>
          <p:cNvPicPr>
            <a:picLocks noChangeAspect="1" noChangeArrowheads="1"/>
          </p:cNvPicPr>
          <p:nvPr/>
        </p:nvPicPr>
        <p:blipFill>
          <a:blip r:embed="rId12" cstate="screen"/>
          <a:srcRect/>
          <a:stretch>
            <a:fillRect/>
          </a:stretch>
        </p:blipFill>
        <p:spPr bwMode="auto">
          <a:xfrm>
            <a:off x="389469" y="5731939"/>
            <a:ext cx="838248" cy="798513"/>
          </a:xfrm>
          <a:prstGeom prst="rect">
            <a:avLst/>
          </a:prstGeom>
          <a:noFill/>
          <a:ln w="19050">
            <a:solidFill>
              <a:schemeClr val="tx1"/>
            </a:solidFill>
          </a:ln>
        </p:spPr>
      </p:pic>
      <p:pic>
        <p:nvPicPr>
          <p:cNvPr id="2052" name="Picture 4" descr="http://upload.wikimedia.org/wikipedia/commons/a/a7/Medecine_Lake.jpg"/>
          <p:cNvPicPr>
            <a:picLocks noChangeAspect="1" noChangeArrowheads="1"/>
          </p:cNvPicPr>
          <p:nvPr/>
        </p:nvPicPr>
        <p:blipFill>
          <a:blip r:embed="rId13" cstate="screen"/>
          <a:srcRect/>
          <a:stretch>
            <a:fillRect/>
          </a:stretch>
        </p:blipFill>
        <p:spPr bwMode="auto">
          <a:xfrm>
            <a:off x="1417108" y="2446849"/>
            <a:ext cx="987424" cy="778934"/>
          </a:xfrm>
          <a:prstGeom prst="rect">
            <a:avLst/>
          </a:prstGeom>
          <a:noFill/>
          <a:ln w="19050">
            <a:solidFill>
              <a:schemeClr val="tx1"/>
            </a:solidFill>
          </a:ln>
        </p:spPr>
      </p:pic>
      <p:pic>
        <p:nvPicPr>
          <p:cNvPr id="2058" name="Picture 10" descr="http://www.skyboximaging.com/sites/default/files/styles/660px_wide/public/Agriculture.jpg"/>
          <p:cNvPicPr>
            <a:picLocks noChangeAspect="1" noChangeArrowheads="1"/>
          </p:cNvPicPr>
          <p:nvPr/>
        </p:nvPicPr>
        <p:blipFill>
          <a:blip r:embed="rId14" cstate="screen"/>
          <a:srcRect/>
          <a:stretch>
            <a:fillRect/>
          </a:stretch>
        </p:blipFill>
        <p:spPr bwMode="auto">
          <a:xfrm>
            <a:off x="4837641" y="2429915"/>
            <a:ext cx="978960" cy="804335"/>
          </a:xfrm>
          <a:prstGeom prst="rect">
            <a:avLst/>
          </a:prstGeom>
          <a:noFill/>
          <a:ln w="19050">
            <a:solidFill>
              <a:schemeClr val="tx1"/>
            </a:solidFill>
          </a:ln>
        </p:spPr>
      </p:pic>
      <p:sp>
        <p:nvSpPr>
          <p:cNvPr id="74" name="Text Box 37"/>
          <p:cNvSpPr txBox="1">
            <a:spLocks noChangeArrowheads="1"/>
          </p:cNvSpPr>
          <p:nvPr/>
        </p:nvSpPr>
        <p:spPr bwMode="auto">
          <a:xfrm>
            <a:off x="237880" y="6495940"/>
            <a:ext cx="1115122" cy="307777"/>
          </a:xfrm>
          <a:prstGeom prst="rect">
            <a:avLst/>
          </a:prstGeom>
          <a:noFill/>
          <a:ln w="9525">
            <a:noFill/>
            <a:miter lim="800000"/>
            <a:headEnd/>
            <a:tailEnd/>
          </a:ln>
        </p:spPr>
        <p:txBody>
          <a:bodyPr>
            <a:spAutoFit/>
          </a:bodyPr>
          <a:lstStyle/>
          <a:p>
            <a:pPr algn="ctr" defTabSz="457200" eaLnBrk="1" hangingPunct="1">
              <a:spcBef>
                <a:spcPct val="50000"/>
              </a:spcBef>
            </a:pPr>
            <a:r>
              <a:rPr lang="en-US" sz="1400" b="1">
                <a:solidFill>
                  <a:srgbClr val="000000"/>
                </a:solidFill>
                <a:latin typeface="Times New Roman" pitchFamily="18" charset="0"/>
              </a:rPr>
              <a:t>PFT1</a:t>
            </a:r>
          </a:p>
        </p:txBody>
      </p:sp>
      <p:sp>
        <p:nvSpPr>
          <p:cNvPr id="75" name="Text Box 37"/>
          <p:cNvSpPr txBox="1">
            <a:spLocks noChangeArrowheads="1"/>
          </p:cNvSpPr>
          <p:nvPr/>
        </p:nvSpPr>
        <p:spPr bwMode="auto">
          <a:xfrm>
            <a:off x="1228480" y="6495940"/>
            <a:ext cx="1115122" cy="307777"/>
          </a:xfrm>
          <a:prstGeom prst="rect">
            <a:avLst/>
          </a:prstGeom>
          <a:noFill/>
          <a:ln w="9525">
            <a:noFill/>
            <a:miter lim="800000"/>
            <a:headEnd/>
            <a:tailEnd/>
          </a:ln>
        </p:spPr>
        <p:txBody>
          <a:bodyPr>
            <a:spAutoFit/>
          </a:bodyPr>
          <a:lstStyle/>
          <a:p>
            <a:pPr algn="ctr" defTabSz="457200" eaLnBrk="1" hangingPunct="1">
              <a:spcBef>
                <a:spcPct val="50000"/>
              </a:spcBef>
            </a:pPr>
            <a:r>
              <a:rPr lang="en-US" sz="1400" b="1">
                <a:solidFill>
                  <a:srgbClr val="000000"/>
                </a:solidFill>
                <a:latin typeface="Times New Roman" pitchFamily="18" charset="0"/>
              </a:rPr>
              <a:t>PFT2</a:t>
            </a:r>
          </a:p>
        </p:txBody>
      </p:sp>
      <p:sp>
        <p:nvSpPr>
          <p:cNvPr id="76" name="Text Box 37"/>
          <p:cNvSpPr txBox="1">
            <a:spLocks noChangeArrowheads="1"/>
          </p:cNvSpPr>
          <p:nvPr/>
        </p:nvSpPr>
        <p:spPr bwMode="auto">
          <a:xfrm>
            <a:off x="2295280" y="6495940"/>
            <a:ext cx="1115122" cy="307777"/>
          </a:xfrm>
          <a:prstGeom prst="rect">
            <a:avLst/>
          </a:prstGeom>
          <a:noFill/>
          <a:ln w="9525">
            <a:noFill/>
            <a:miter lim="800000"/>
            <a:headEnd/>
            <a:tailEnd/>
          </a:ln>
        </p:spPr>
        <p:txBody>
          <a:bodyPr>
            <a:spAutoFit/>
          </a:bodyPr>
          <a:lstStyle/>
          <a:p>
            <a:pPr algn="ctr" defTabSz="457200" eaLnBrk="1" hangingPunct="1">
              <a:spcBef>
                <a:spcPct val="50000"/>
              </a:spcBef>
            </a:pPr>
            <a:r>
              <a:rPr lang="en-US" sz="1400" b="1">
                <a:solidFill>
                  <a:srgbClr val="000000"/>
                </a:solidFill>
                <a:latin typeface="Times New Roman" pitchFamily="18" charset="0"/>
              </a:rPr>
              <a:t>PFT3</a:t>
            </a:r>
          </a:p>
        </p:txBody>
      </p:sp>
      <p:sp>
        <p:nvSpPr>
          <p:cNvPr id="77" name="Text Box 37"/>
          <p:cNvSpPr txBox="1">
            <a:spLocks noChangeArrowheads="1"/>
          </p:cNvSpPr>
          <p:nvPr/>
        </p:nvSpPr>
        <p:spPr bwMode="auto">
          <a:xfrm>
            <a:off x="3345151" y="6495940"/>
            <a:ext cx="1115122" cy="307777"/>
          </a:xfrm>
          <a:prstGeom prst="rect">
            <a:avLst/>
          </a:prstGeom>
          <a:noFill/>
          <a:ln w="9525">
            <a:noFill/>
            <a:miter lim="800000"/>
            <a:headEnd/>
            <a:tailEnd/>
          </a:ln>
        </p:spPr>
        <p:txBody>
          <a:bodyPr>
            <a:spAutoFit/>
          </a:bodyPr>
          <a:lstStyle/>
          <a:p>
            <a:pPr algn="ctr" defTabSz="457200" eaLnBrk="1" hangingPunct="1">
              <a:spcBef>
                <a:spcPct val="50000"/>
              </a:spcBef>
            </a:pPr>
            <a:r>
              <a:rPr lang="en-US" sz="1400" b="1">
                <a:solidFill>
                  <a:srgbClr val="000000"/>
                </a:solidFill>
                <a:latin typeface="Times New Roman" pitchFamily="18" charset="0"/>
              </a:rPr>
              <a:t>PFT4 …</a:t>
            </a:r>
          </a:p>
        </p:txBody>
      </p:sp>
      <p:sp>
        <p:nvSpPr>
          <p:cNvPr id="81" name="Line 35"/>
          <p:cNvSpPr>
            <a:spLocks noChangeShapeType="1"/>
          </p:cNvSpPr>
          <p:nvPr/>
        </p:nvSpPr>
        <p:spPr bwMode="auto">
          <a:xfrm flipH="1">
            <a:off x="7314141" y="5334000"/>
            <a:ext cx="0" cy="430115"/>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82" name="Line 34"/>
          <p:cNvSpPr>
            <a:spLocks noChangeShapeType="1"/>
          </p:cNvSpPr>
          <p:nvPr/>
        </p:nvSpPr>
        <p:spPr bwMode="auto">
          <a:xfrm flipH="1">
            <a:off x="5331432" y="5325533"/>
            <a:ext cx="0" cy="417422"/>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88" name="Line 29"/>
          <p:cNvSpPr>
            <a:spLocks noChangeShapeType="1"/>
          </p:cNvSpPr>
          <p:nvPr/>
        </p:nvSpPr>
        <p:spPr bwMode="auto">
          <a:xfrm>
            <a:off x="5320737" y="3581400"/>
            <a:ext cx="0" cy="461884"/>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89" name="Line 30"/>
          <p:cNvSpPr>
            <a:spLocks noChangeShapeType="1"/>
          </p:cNvSpPr>
          <p:nvPr/>
        </p:nvSpPr>
        <p:spPr bwMode="auto">
          <a:xfrm>
            <a:off x="5308605" y="4000498"/>
            <a:ext cx="2980262" cy="0"/>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90" name="Line 34"/>
          <p:cNvSpPr>
            <a:spLocks noChangeShapeType="1"/>
          </p:cNvSpPr>
          <p:nvPr/>
        </p:nvSpPr>
        <p:spPr bwMode="auto">
          <a:xfrm flipH="1">
            <a:off x="6292398" y="4014480"/>
            <a:ext cx="0" cy="246788"/>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91" name="Line 35"/>
          <p:cNvSpPr>
            <a:spLocks noChangeShapeType="1"/>
          </p:cNvSpPr>
          <p:nvPr/>
        </p:nvSpPr>
        <p:spPr bwMode="auto">
          <a:xfrm flipH="1">
            <a:off x="7398808" y="4010246"/>
            <a:ext cx="0" cy="246788"/>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92" name="Line 34"/>
          <p:cNvSpPr>
            <a:spLocks noChangeShapeType="1"/>
          </p:cNvSpPr>
          <p:nvPr/>
        </p:nvSpPr>
        <p:spPr bwMode="auto">
          <a:xfrm flipH="1">
            <a:off x="5314503" y="3997547"/>
            <a:ext cx="0" cy="246788"/>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93" name="Line 35"/>
          <p:cNvSpPr>
            <a:spLocks noChangeShapeType="1"/>
          </p:cNvSpPr>
          <p:nvPr/>
        </p:nvSpPr>
        <p:spPr bwMode="auto">
          <a:xfrm flipH="1">
            <a:off x="8283566" y="4001780"/>
            <a:ext cx="0" cy="246788"/>
          </a:xfrm>
          <a:prstGeom prst="line">
            <a:avLst/>
          </a:prstGeom>
          <a:noFill/>
          <a:ln w="19050">
            <a:solidFill>
              <a:schemeClr val="tx1"/>
            </a:solidFill>
            <a:round/>
            <a:headEnd/>
            <a:tailEnd/>
          </a:ln>
        </p:spPr>
        <p:txBody>
          <a:bodyPr/>
          <a:lstStyle/>
          <a:p>
            <a:pPr defTabSz="457200"/>
            <a:endParaRPr lang="en-US">
              <a:solidFill>
                <a:srgbClr val="000000"/>
              </a:solidFill>
            </a:endParaRPr>
          </a:p>
        </p:txBody>
      </p:sp>
      <p:pic>
        <p:nvPicPr>
          <p:cNvPr id="27703" name="Picture 40" descr="crops"/>
          <p:cNvPicPr>
            <a:picLocks noChangeAspect="1" noChangeArrowheads="1"/>
          </p:cNvPicPr>
          <p:nvPr/>
        </p:nvPicPr>
        <p:blipFill>
          <a:blip r:embed="rId15" cstate="screen">
            <a:lum bright="10000"/>
          </a:blip>
          <a:srcRect/>
          <a:stretch>
            <a:fillRect/>
          </a:stretch>
        </p:blipFill>
        <p:spPr bwMode="auto">
          <a:xfrm>
            <a:off x="4951151" y="4214708"/>
            <a:ext cx="858227" cy="810264"/>
          </a:xfrm>
          <a:prstGeom prst="rect">
            <a:avLst/>
          </a:prstGeom>
          <a:noFill/>
          <a:ln w="19050">
            <a:solidFill>
              <a:schemeClr val="tx1"/>
            </a:solidFill>
            <a:miter lim="800000"/>
            <a:headEnd/>
            <a:tailEnd/>
          </a:ln>
        </p:spPr>
      </p:pic>
      <p:pic>
        <p:nvPicPr>
          <p:cNvPr id="58" name="Picture 40" descr="crops"/>
          <p:cNvPicPr>
            <a:picLocks noChangeAspect="1" noChangeArrowheads="1"/>
          </p:cNvPicPr>
          <p:nvPr/>
        </p:nvPicPr>
        <p:blipFill>
          <a:blip r:embed="rId16" cstate="screen">
            <a:lum bright="10000"/>
          </a:blip>
          <a:srcRect/>
          <a:stretch>
            <a:fillRect/>
          </a:stretch>
        </p:blipFill>
        <p:spPr bwMode="auto">
          <a:xfrm>
            <a:off x="6912279" y="4209274"/>
            <a:ext cx="850531" cy="802999"/>
          </a:xfrm>
          <a:prstGeom prst="rect">
            <a:avLst/>
          </a:prstGeom>
          <a:noFill/>
          <a:ln w="19050">
            <a:solidFill>
              <a:schemeClr val="tx1"/>
            </a:solidFill>
            <a:miter lim="800000"/>
            <a:headEnd/>
            <a:tailEnd/>
          </a:ln>
        </p:spPr>
      </p:pic>
      <p:pic>
        <p:nvPicPr>
          <p:cNvPr id="2056" name="Picture 8" descr="http://ga.water.usgs.gov/edu/pictures/irrigation.jpg"/>
          <p:cNvPicPr>
            <a:picLocks noChangeAspect="1" noChangeArrowheads="1"/>
          </p:cNvPicPr>
          <p:nvPr/>
        </p:nvPicPr>
        <p:blipFill>
          <a:blip r:embed="rId17" cstate="screen"/>
          <a:srcRect/>
          <a:stretch>
            <a:fillRect/>
          </a:stretch>
        </p:blipFill>
        <p:spPr bwMode="auto">
          <a:xfrm>
            <a:off x="5921384" y="4216407"/>
            <a:ext cx="843491" cy="804333"/>
          </a:xfrm>
          <a:prstGeom prst="rect">
            <a:avLst/>
          </a:prstGeom>
          <a:noFill/>
          <a:ln w="19050">
            <a:solidFill>
              <a:schemeClr val="tx1"/>
            </a:solidFill>
          </a:ln>
        </p:spPr>
      </p:pic>
      <p:pic>
        <p:nvPicPr>
          <p:cNvPr id="73" name="Picture 8" descr="http://ga.water.usgs.gov/edu/pictures/irrigation.jpg"/>
          <p:cNvPicPr>
            <a:picLocks noChangeAspect="1" noChangeArrowheads="1"/>
          </p:cNvPicPr>
          <p:nvPr/>
        </p:nvPicPr>
        <p:blipFill>
          <a:blip r:embed="rId17" cstate="screen"/>
          <a:srcRect/>
          <a:stretch>
            <a:fillRect/>
          </a:stretch>
        </p:blipFill>
        <p:spPr bwMode="auto">
          <a:xfrm>
            <a:off x="7868709" y="4207941"/>
            <a:ext cx="843491" cy="804333"/>
          </a:xfrm>
          <a:prstGeom prst="rect">
            <a:avLst/>
          </a:prstGeom>
          <a:noFill/>
          <a:ln w="19050">
            <a:solidFill>
              <a:schemeClr val="tx1"/>
            </a:solidFill>
          </a:ln>
        </p:spPr>
      </p:pic>
      <p:pic>
        <p:nvPicPr>
          <p:cNvPr id="2060" name="Picture 12" descr="https://encrypted-tbn0.gstatic.com/images?q=tbn:ANd9GcQLKNwbSTOCmPg1ylATNj_A3u5eMTudkqcwPASwZc8q_oVMcFdGaQ"/>
          <p:cNvPicPr>
            <a:picLocks noChangeAspect="1" noChangeArrowheads="1"/>
          </p:cNvPicPr>
          <p:nvPr/>
        </p:nvPicPr>
        <p:blipFill>
          <a:blip r:embed="rId18" cstate="screen"/>
          <a:srcRect/>
          <a:stretch>
            <a:fillRect/>
          </a:stretch>
        </p:blipFill>
        <p:spPr bwMode="auto">
          <a:xfrm>
            <a:off x="4939243" y="5731944"/>
            <a:ext cx="851959" cy="787392"/>
          </a:xfrm>
          <a:prstGeom prst="rect">
            <a:avLst/>
          </a:prstGeom>
          <a:noFill/>
          <a:ln w="19050">
            <a:solidFill>
              <a:schemeClr val="tx1"/>
            </a:solidFill>
          </a:ln>
        </p:spPr>
      </p:pic>
      <p:pic>
        <p:nvPicPr>
          <p:cNvPr id="85" name="Picture 12" descr="https://encrypted-tbn0.gstatic.com/images?q=tbn:ANd9GcQLKNwbSTOCmPg1ylATNj_A3u5eMTudkqcwPASwZc8q_oVMcFdGaQ"/>
          <p:cNvPicPr>
            <a:picLocks noChangeAspect="1" noChangeArrowheads="1"/>
          </p:cNvPicPr>
          <p:nvPr/>
        </p:nvPicPr>
        <p:blipFill>
          <a:blip r:embed="rId18" cstate="screen"/>
          <a:srcRect/>
          <a:stretch>
            <a:fillRect/>
          </a:stretch>
        </p:blipFill>
        <p:spPr bwMode="auto">
          <a:xfrm>
            <a:off x="5921372" y="5723475"/>
            <a:ext cx="851959" cy="787392"/>
          </a:xfrm>
          <a:prstGeom prst="rect">
            <a:avLst/>
          </a:prstGeom>
          <a:noFill/>
          <a:ln w="19050">
            <a:solidFill>
              <a:schemeClr val="tx1"/>
            </a:solidFill>
          </a:ln>
        </p:spPr>
      </p:pic>
      <p:pic>
        <p:nvPicPr>
          <p:cNvPr id="2062" name="Picture 14" descr="http://static.guim.co.uk/sys-images/Guardian/Pix/pictures/2008/02/12/wheat10a.jpg"/>
          <p:cNvPicPr>
            <a:picLocks noChangeAspect="1" noChangeArrowheads="1"/>
          </p:cNvPicPr>
          <p:nvPr/>
        </p:nvPicPr>
        <p:blipFill>
          <a:blip r:embed="rId19" cstate="screen"/>
          <a:srcRect/>
          <a:stretch>
            <a:fillRect/>
          </a:stretch>
        </p:blipFill>
        <p:spPr bwMode="auto">
          <a:xfrm>
            <a:off x="6920182" y="5723476"/>
            <a:ext cx="835277" cy="778924"/>
          </a:xfrm>
          <a:prstGeom prst="rect">
            <a:avLst/>
          </a:prstGeom>
          <a:noFill/>
          <a:ln w="19050">
            <a:solidFill>
              <a:schemeClr val="tx1"/>
            </a:solidFill>
          </a:ln>
        </p:spPr>
      </p:pic>
      <p:pic>
        <p:nvPicPr>
          <p:cNvPr id="87" name="Picture 14" descr="http://static.guim.co.uk/sys-images/Guardian/Pix/pictures/2008/02/12/wheat10a.jpg"/>
          <p:cNvPicPr>
            <a:picLocks noChangeAspect="1" noChangeArrowheads="1"/>
          </p:cNvPicPr>
          <p:nvPr/>
        </p:nvPicPr>
        <p:blipFill>
          <a:blip r:embed="rId19" cstate="screen"/>
          <a:srcRect/>
          <a:stretch>
            <a:fillRect/>
          </a:stretch>
        </p:blipFill>
        <p:spPr bwMode="auto">
          <a:xfrm>
            <a:off x="7876924" y="5706543"/>
            <a:ext cx="835277" cy="778924"/>
          </a:xfrm>
          <a:prstGeom prst="rect">
            <a:avLst/>
          </a:prstGeom>
          <a:noFill/>
          <a:ln w="19050">
            <a:solidFill>
              <a:schemeClr val="tx1"/>
            </a:solidFill>
          </a:ln>
        </p:spPr>
      </p:pic>
      <p:sp>
        <p:nvSpPr>
          <p:cNvPr id="94" name="Text Box 37"/>
          <p:cNvSpPr txBox="1">
            <a:spLocks noChangeArrowheads="1"/>
          </p:cNvSpPr>
          <p:nvPr/>
        </p:nvSpPr>
        <p:spPr bwMode="auto">
          <a:xfrm>
            <a:off x="4776018" y="5005799"/>
            <a:ext cx="1115122" cy="307777"/>
          </a:xfrm>
          <a:prstGeom prst="rect">
            <a:avLst/>
          </a:prstGeom>
          <a:noFill/>
          <a:ln w="9525">
            <a:noFill/>
            <a:miter lim="800000"/>
            <a:headEnd/>
            <a:tailEnd/>
          </a:ln>
        </p:spPr>
        <p:txBody>
          <a:bodyPr>
            <a:spAutoFit/>
          </a:bodyPr>
          <a:lstStyle/>
          <a:p>
            <a:pPr algn="ctr" defTabSz="457200" eaLnBrk="1" hangingPunct="1">
              <a:spcBef>
                <a:spcPct val="50000"/>
              </a:spcBef>
            </a:pPr>
            <a:r>
              <a:rPr lang="en-US" sz="1400" b="1">
                <a:solidFill>
                  <a:srgbClr val="000000"/>
                </a:solidFill>
                <a:latin typeface="Times New Roman" pitchFamily="18" charset="0"/>
              </a:rPr>
              <a:t>Unirrig</a:t>
            </a:r>
          </a:p>
        </p:txBody>
      </p:sp>
      <p:sp>
        <p:nvSpPr>
          <p:cNvPr id="95" name="Text Box 37"/>
          <p:cNvSpPr txBox="1">
            <a:spLocks noChangeArrowheads="1"/>
          </p:cNvSpPr>
          <p:nvPr/>
        </p:nvSpPr>
        <p:spPr bwMode="auto">
          <a:xfrm>
            <a:off x="5775085" y="4997332"/>
            <a:ext cx="1115122" cy="307777"/>
          </a:xfrm>
          <a:prstGeom prst="rect">
            <a:avLst/>
          </a:prstGeom>
          <a:noFill/>
          <a:ln w="9525">
            <a:noFill/>
            <a:miter lim="800000"/>
            <a:headEnd/>
            <a:tailEnd/>
          </a:ln>
        </p:spPr>
        <p:txBody>
          <a:bodyPr>
            <a:spAutoFit/>
          </a:bodyPr>
          <a:lstStyle/>
          <a:p>
            <a:pPr algn="ctr" defTabSz="457200" eaLnBrk="1" hangingPunct="1">
              <a:spcBef>
                <a:spcPct val="50000"/>
              </a:spcBef>
            </a:pPr>
            <a:r>
              <a:rPr lang="en-US" sz="1400" b="1">
                <a:solidFill>
                  <a:srgbClr val="000000"/>
                </a:solidFill>
                <a:latin typeface="Times New Roman" pitchFamily="18" charset="0"/>
              </a:rPr>
              <a:t>Irrig</a:t>
            </a:r>
          </a:p>
        </p:txBody>
      </p:sp>
      <p:sp>
        <p:nvSpPr>
          <p:cNvPr id="96" name="Text Box 37"/>
          <p:cNvSpPr txBox="1">
            <a:spLocks noChangeArrowheads="1"/>
          </p:cNvSpPr>
          <p:nvPr/>
        </p:nvSpPr>
        <p:spPr bwMode="auto">
          <a:xfrm>
            <a:off x="6748748" y="4997332"/>
            <a:ext cx="1115122" cy="307777"/>
          </a:xfrm>
          <a:prstGeom prst="rect">
            <a:avLst/>
          </a:prstGeom>
          <a:noFill/>
          <a:ln w="9525">
            <a:noFill/>
            <a:miter lim="800000"/>
            <a:headEnd/>
            <a:tailEnd/>
          </a:ln>
        </p:spPr>
        <p:txBody>
          <a:bodyPr>
            <a:spAutoFit/>
          </a:bodyPr>
          <a:lstStyle/>
          <a:p>
            <a:pPr algn="ctr" defTabSz="457200" eaLnBrk="1" hangingPunct="1">
              <a:spcBef>
                <a:spcPct val="50000"/>
              </a:spcBef>
            </a:pPr>
            <a:r>
              <a:rPr lang="en-US" sz="1400" b="1">
                <a:solidFill>
                  <a:srgbClr val="000000"/>
                </a:solidFill>
                <a:latin typeface="Times New Roman" pitchFamily="18" charset="0"/>
              </a:rPr>
              <a:t>Unirrig</a:t>
            </a:r>
          </a:p>
        </p:txBody>
      </p:sp>
      <p:sp>
        <p:nvSpPr>
          <p:cNvPr id="97" name="Text Box 37"/>
          <p:cNvSpPr txBox="1">
            <a:spLocks noChangeArrowheads="1"/>
          </p:cNvSpPr>
          <p:nvPr/>
        </p:nvSpPr>
        <p:spPr bwMode="auto">
          <a:xfrm>
            <a:off x="7756284" y="4988865"/>
            <a:ext cx="1115122" cy="307777"/>
          </a:xfrm>
          <a:prstGeom prst="rect">
            <a:avLst/>
          </a:prstGeom>
          <a:noFill/>
          <a:ln w="9525">
            <a:noFill/>
            <a:miter lim="800000"/>
            <a:headEnd/>
            <a:tailEnd/>
          </a:ln>
        </p:spPr>
        <p:txBody>
          <a:bodyPr>
            <a:spAutoFit/>
          </a:bodyPr>
          <a:lstStyle/>
          <a:p>
            <a:pPr algn="ctr" defTabSz="457200" eaLnBrk="1" hangingPunct="1">
              <a:spcBef>
                <a:spcPct val="50000"/>
              </a:spcBef>
            </a:pPr>
            <a:r>
              <a:rPr lang="en-US" sz="1400" b="1">
                <a:solidFill>
                  <a:srgbClr val="000000"/>
                </a:solidFill>
                <a:latin typeface="Times New Roman" pitchFamily="18" charset="0"/>
              </a:rPr>
              <a:t>Irrig</a:t>
            </a:r>
          </a:p>
        </p:txBody>
      </p:sp>
      <p:sp>
        <p:nvSpPr>
          <p:cNvPr id="98" name="Text Box 37"/>
          <p:cNvSpPr txBox="1">
            <a:spLocks noChangeArrowheads="1"/>
          </p:cNvSpPr>
          <p:nvPr/>
        </p:nvSpPr>
        <p:spPr bwMode="auto">
          <a:xfrm>
            <a:off x="4776013" y="6499421"/>
            <a:ext cx="1115122" cy="307777"/>
          </a:xfrm>
          <a:prstGeom prst="rect">
            <a:avLst/>
          </a:prstGeom>
          <a:noFill/>
          <a:ln w="9525">
            <a:noFill/>
            <a:miter lim="800000"/>
            <a:headEnd/>
            <a:tailEnd/>
          </a:ln>
        </p:spPr>
        <p:txBody>
          <a:bodyPr>
            <a:spAutoFit/>
          </a:bodyPr>
          <a:lstStyle/>
          <a:p>
            <a:pPr algn="ctr" defTabSz="457200" eaLnBrk="1" hangingPunct="1">
              <a:spcBef>
                <a:spcPct val="50000"/>
              </a:spcBef>
            </a:pPr>
            <a:r>
              <a:rPr lang="en-US" sz="1400" b="1">
                <a:solidFill>
                  <a:srgbClr val="000000"/>
                </a:solidFill>
                <a:latin typeface="Times New Roman" pitchFamily="18" charset="0"/>
              </a:rPr>
              <a:t>Crop1</a:t>
            </a:r>
          </a:p>
        </p:txBody>
      </p:sp>
      <p:sp>
        <p:nvSpPr>
          <p:cNvPr id="99" name="Text Box 37"/>
          <p:cNvSpPr txBox="1">
            <a:spLocks noChangeArrowheads="1"/>
          </p:cNvSpPr>
          <p:nvPr/>
        </p:nvSpPr>
        <p:spPr bwMode="auto">
          <a:xfrm>
            <a:off x="5766613" y="6499421"/>
            <a:ext cx="1115122" cy="307777"/>
          </a:xfrm>
          <a:prstGeom prst="rect">
            <a:avLst/>
          </a:prstGeom>
          <a:noFill/>
          <a:ln w="9525">
            <a:noFill/>
            <a:miter lim="800000"/>
            <a:headEnd/>
            <a:tailEnd/>
          </a:ln>
        </p:spPr>
        <p:txBody>
          <a:bodyPr>
            <a:spAutoFit/>
          </a:bodyPr>
          <a:lstStyle/>
          <a:p>
            <a:pPr algn="ctr" defTabSz="457200" eaLnBrk="1" hangingPunct="1">
              <a:spcBef>
                <a:spcPct val="50000"/>
              </a:spcBef>
            </a:pPr>
            <a:r>
              <a:rPr lang="en-US" sz="1400" b="1">
                <a:solidFill>
                  <a:srgbClr val="000000"/>
                </a:solidFill>
                <a:latin typeface="Times New Roman" pitchFamily="18" charset="0"/>
              </a:rPr>
              <a:t>Crop1</a:t>
            </a:r>
          </a:p>
        </p:txBody>
      </p:sp>
      <p:sp>
        <p:nvSpPr>
          <p:cNvPr id="100" name="Text Box 37"/>
          <p:cNvSpPr txBox="1">
            <a:spLocks noChangeArrowheads="1"/>
          </p:cNvSpPr>
          <p:nvPr/>
        </p:nvSpPr>
        <p:spPr bwMode="auto">
          <a:xfrm>
            <a:off x="6833413" y="6499421"/>
            <a:ext cx="1115122" cy="307777"/>
          </a:xfrm>
          <a:prstGeom prst="rect">
            <a:avLst/>
          </a:prstGeom>
          <a:noFill/>
          <a:ln w="9525">
            <a:noFill/>
            <a:miter lim="800000"/>
            <a:headEnd/>
            <a:tailEnd/>
          </a:ln>
        </p:spPr>
        <p:txBody>
          <a:bodyPr>
            <a:spAutoFit/>
          </a:bodyPr>
          <a:lstStyle/>
          <a:p>
            <a:pPr algn="ctr" defTabSz="457200" eaLnBrk="1" hangingPunct="1">
              <a:spcBef>
                <a:spcPct val="50000"/>
              </a:spcBef>
            </a:pPr>
            <a:r>
              <a:rPr lang="en-US" sz="1400" b="1">
                <a:solidFill>
                  <a:srgbClr val="000000"/>
                </a:solidFill>
                <a:latin typeface="Times New Roman" pitchFamily="18" charset="0"/>
              </a:rPr>
              <a:t>Crop2</a:t>
            </a:r>
          </a:p>
        </p:txBody>
      </p:sp>
      <p:sp>
        <p:nvSpPr>
          <p:cNvPr id="101" name="Text Box 37"/>
          <p:cNvSpPr txBox="1">
            <a:spLocks noChangeArrowheads="1"/>
          </p:cNvSpPr>
          <p:nvPr/>
        </p:nvSpPr>
        <p:spPr bwMode="auto">
          <a:xfrm>
            <a:off x="7883284" y="6490954"/>
            <a:ext cx="1115122" cy="307777"/>
          </a:xfrm>
          <a:prstGeom prst="rect">
            <a:avLst/>
          </a:prstGeom>
          <a:noFill/>
          <a:ln w="9525">
            <a:noFill/>
            <a:miter lim="800000"/>
            <a:headEnd/>
            <a:tailEnd/>
          </a:ln>
        </p:spPr>
        <p:txBody>
          <a:bodyPr>
            <a:spAutoFit/>
          </a:bodyPr>
          <a:lstStyle/>
          <a:p>
            <a:pPr algn="ctr" defTabSz="457200" eaLnBrk="1" hangingPunct="1">
              <a:spcBef>
                <a:spcPct val="50000"/>
              </a:spcBef>
            </a:pPr>
            <a:r>
              <a:rPr lang="en-US" sz="1400" b="1">
                <a:solidFill>
                  <a:srgbClr val="000000"/>
                </a:solidFill>
                <a:latin typeface="Times New Roman" pitchFamily="18" charset="0"/>
              </a:rPr>
              <a:t>Crop2 …</a:t>
            </a:r>
          </a:p>
        </p:txBody>
      </p:sp>
      <p:sp>
        <p:nvSpPr>
          <p:cNvPr id="102" name="Line 34"/>
          <p:cNvSpPr>
            <a:spLocks noChangeShapeType="1"/>
          </p:cNvSpPr>
          <p:nvPr/>
        </p:nvSpPr>
        <p:spPr bwMode="auto">
          <a:xfrm flipH="1">
            <a:off x="6330497" y="5317067"/>
            <a:ext cx="2569" cy="425888"/>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103" name="Line 35"/>
          <p:cNvSpPr>
            <a:spLocks noChangeShapeType="1"/>
          </p:cNvSpPr>
          <p:nvPr/>
        </p:nvSpPr>
        <p:spPr bwMode="auto">
          <a:xfrm flipH="1">
            <a:off x="8304739" y="5325533"/>
            <a:ext cx="0" cy="413181"/>
          </a:xfrm>
          <a:prstGeom prst="line">
            <a:avLst/>
          </a:prstGeom>
          <a:noFill/>
          <a:ln w="19050">
            <a:solidFill>
              <a:schemeClr val="tx1"/>
            </a:solidFill>
            <a:round/>
            <a:headEnd/>
            <a:tailEnd/>
          </a:ln>
        </p:spPr>
        <p:txBody>
          <a:bodyPr/>
          <a:lstStyle/>
          <a:p>
            <a:pPr defTabSz="457200"/>
            <a:endParaRPr lang="en-US">
              <a:solidFill>
                <a:srgbClr val="000000"/>
              </a:solidFill>
            </a:endParaRPr>
          </a:p>
        </p:txBody>
      </p:sp>
      <p:grpSp>
        <p:nvGrpSpPr>
          <p:cNvPr id="2" name="Group 113"/>
          <p:cNvGrpSpPr/>
          <p:nvPr/>
        </p:nvGrpSpPr>
        <p:grpSpPr>
          <a:xfrm>
            <a:off x="6138326" y="1355262"/>
            <a:ext cx="2703922" cy="2469066"/>
            <a:chOff x="6138326" y="1219200"/>
            <a:chExt cx="2703922" cy="2469066"/>
          </a:xfrm>
        </p:grpSpPr>
        <p:sp>
          <p:nvSpPr>
            <p:cNvPr id="27651" name="Rectangle 41"/>
            <p:cNvSpPr>
              <a:spLocks noChangeArrowheads="1"/>
            </p:cNvSpPr>
            <p:nvPr/>
          </p:nvSpPr>
          <p:spPr bwMode="auto">
            <a:xfrm>
              <a:off x="6172200" y="1219200"/>
              <a:ext cx="2667000" cy="2438400"/>
            </a:xfrm>
            <a:prstGeom prst="rect">
              <a:avLst/>
            </a:prstGeom>
            <a:solidFill>
              <a:schemeClr val="bg1"/>
            </a:solidFill>
            <a:ln w="9525">
              <a:solidFill>
                <a:schemeClr val="tx1"/>
              </a:solidFill>
              <a:miter lim="800000"/>
              <a:headEnd/>
              <a:tailEnd/>
            </a:ln>
          </p:spPr>
          <p:txBody>
            <a:bodyPr wrap="none" anchor="ctr">
              <a:spAutoFit/>
            </a:bodyPr>
            <a:lstStyle/>
            <a:p>
              <a:pPr defTabSz="457200"/>
              <a:endParaRPr lang="en-US">
                <a:solidFill>
                  <a:srgbClr val="000000"/>
                </a:solidFill>
              </a:endParaRPr>
            </a:p>
          </p:txBody>
        </p:sp>
        <p:sp>
          <p:nvSpPr>
            <p:cNvPr id="27653" name="Rectangle 43"/>
            <p:cNvSpPr>
              <a:spLocks noChangeArrowheads="1"/>
            </p:cNvSpPr>
            <p:nvPr/>
          </p:nvSpPr>
          <p:spPr bwMode="auto">
            <a:xfrm>
              <a:off x="6172200" y="1834634"/>
              <a:ext cx="731520" cy="1645920"/>
            </a:xfrm>
            <a:prstGeom prst="rect">
              <a:avLst/>
            </a:prstGeom>
            <a:solidFill>
              <a:srgbClr val="00B0F0"/>
            </a:solidFill>
            <a:ln w="57150">
              <a:solidFill>
                <a:schemeClr val="tx1"/>
              </a:solidFill>
              <a:miter lim="800000"/>
              <a:headEnd/>
              <a:tailEnd/>
            </a:ln>
          </p:spPr>
          <p:txBody>
            <a:bodyPr wrap="square" anchor="ctr">
              <a:spAutoFit/>
            </a:bodyPr>
            <a:lstStyle/>
            <a:p>
              <a:pPr defTabSz="457200"/>
              <a:endParaRPr lang="en-US">
                <a:solidFill>
                  <a:srgbClr val="000000"/>
                </a:solidFill>
              </a:endParaRPr>
            </a:p>
          </p:txBody>
        </p:sp>
        <p:sp>
          <p:nvSpPr>
            <p:cNvPr id="27654" name="Rectangle 44"/>
            <p:cNvSpPr>
              <a:spLocks noChangeArrowheads="1"/>
            </p:cNvSpPr>
            <p:nvPr/>
          </p:nvSpPr>
          <p:spPr bwMode="auto">
            <a:xfrm>
              <a:off x="6172200" y="1219200"/>
              <a:ext cx="990600" cy="609600"/>
            </a:xfrm>
            <a:prstGeom prst="rect">
              <a:avLst/>
            </a:prstGeom>
            <a:solidFill>
              <a:schemeClr val="bg1"/>
            </a:solidFill>
            <a:ln w="57150">
              <a:solidFill>
                <a:schemeClr val="tx1"/>
              </a:solidFill>
              <a:miter lim="800000"/>
              <a:headEnd/>
              <a:tailEnd/>
            </a:ln>
          </p:spPr>
          <p:txBody>
            <a:bodyPr anchor="ctr">
              <a:spAutoFit/>
            </a:bodyPr>
            <a:lstStyle/>
            <a:p>
              <a:pPr defTabSz="457200"/>
              <a:endParaRPr lang="en-US">
                <a:solidFill>
                  <a:srgbClr val="000000"/>
                </a:solidFill>
              </a:endParaRPr>
            </a:p>
          </p:txBody>
        </p:sp>
        <p:sp>
          <p:nvSpPr>
            <p:cNvPr id="27655" name="Rectangle 45"/>
            <p:cNvSpPr>
              <a:spLocks noChangeArrowheads="1"/>
            </p:cNvSpPr>
            <p:nvPr/>
          </p:nvSpPr>
          <p:spPr bwMode="auto">
            <a:xfrm>
              <a:off x="6172200" y="3290900"/>
              <a:ext cx="990600" cy="369332"/>
            </a:xfrm>
            <a:prstGeom prst="rect">
              <a:avLst/>
            </a:prstGeom>
            <a:solidFill>
              <a:schemeClr val="hlink"/>
            </a:solidFill>
            <a:ln w="57150">
              <a:solidFill>
                <a:schemeClr val="tx1"/>
              </a:solidFill>
              <a:miter lim="800000"/>
              <a:headEnd/>
              <a:tailEnd/>
            </a:ln>
          </p:spPr>
          <p:txBody>
            <a:bodyPr wrap="square" anchor="ctr">
              <a:spAutoFit/>
            </a:bodyPr>
            <a:lstStyle/>
            <a:p>
              <a:pPr defTabSz="457200"/>
              <a:endParaRPr lang="en-US">
                <a:solidFill>
                  <a:srgbClr val="000000"/>
                </a:solidFill>
              </a:endParaRPr>
            </a:p>
          </p:txBody>
        </p:sp>
        <p:sp>
          <p:nvSpPr>
            <p:cNvPr id="27656" name="Rectangle 46"/>
            <p:cNvSpPr>
              <a:spLocks noChangeArrowheads="1"/>
            </p:cNvSpPr>
            <p:nvPr/>
          </p:nvSpPr>
          <p:spPr bwMode="auto">
            <a:xfrm>
              <a:off x="6858000" y="1219200"/>
              <a:ext cx="1981200" cy="2438400"/>
            </a:xfrm>
            <a:prstGeom prst="rect">
              <a:avLst/>
            </a:prstGeom>
            <a:solidFill>
              <a:srgbClr val="33CC33"/>
            </a:solidFill>
            <a:ln w="57150">
              <a:solidFill>
                <a:schemeClr val="tx1"/>
              </a:solidFill>
              <a:miter lim="800000"/>
              <a:headEnd/>
              <a:tailEnd/>
            </a:ln>
          </p:spPr>
          <p:txBody>
            <a:bodyPr anchor="ctr">
              <a:spAutoFit/>
            </a:bodyPr>
            <a:lstStyle/>
            <a:p>
              <a:pPr defTabSz="457200"/>
              <a:endParaRPr lang="en-US">
                <a:solidFill>
                  <a:srgbClr val="000000"/>
                </a:solidFill>
              </a:endParaRPr>
            </a:p>
          </p:txBody>
        </p:sp>
        <p:sp>
          <p:nvSpPr>
            <p:cNvPr id="27657" name="Rectangle 47"/>
            <p:cNvSpPr>
              <a:spLocks noChangeArrowheads="1"/>
            </p:cNvSpPr>
            <p:nvPr/>
          </p:nvSpPr>
          <p:spPr bwMode="auto">
            <a:xfrm>
              <a:off x="6858000" y="1219200"/>
              <a:ext cx="1219200" cy="1295400"/>
            </a:xfrm>
            <a:prstGeom prst="rect">
              <a:avLst/>
            </a:prstGeom>
            <a:solidFill>
              <a:srgbClr val="336600"/>
            </a:solidFill>
            <a:ln w="9525">
              <a:solidFill>
                <a:schemeClr val="tx1"/>
              </a:solidFill>
              <a:miter lim="800000"/>
              <a:headEnd/>
              <a:tailEnd/>
            </a:ln>
          </p:spPr>
          <p:txBody>
            <a:bodyPr anchor="ctr">
              <a:spAutoFit/>
            </a:bodyPr>
            <a:lstStyle/>
            <a:p>
              <a:pPr defTabSz="457200"/>
              <a:endParaRPr lang="en-US">
                <a:solidFill>
                  <a:srgbClr val="000000"/>
                </a:solidFill>
              </a:endParaRPr>
            </a:p>
          </p:txBody>
        </p:sp>
        <p:sp>
          <p:nvSpPr>
            <p:cNvPr id="27658" name="Rectangle 48"/>
            <p:cNvSpPr>
              <a:spLocks noChangeArrowheads="1"/>
            </p:cNvSpPr>
            <p:nvPr/>
          </p:nvSpPr>
          <p:spPr bwMode="auto">
            <a:xfrm>
              <a:off x="8077200" y="1219200"/>
              <a:ext cx="762000" cy="1066800"/>
            </a:xfrm>
            <a:prstGeom prst="rect">
              <a:avLst/>
            </a:prstGeom>
            <a:solidFill>
              <a:srgbClr val="339933"/>
            </a:solidFill>
            <a:ln w="9525">
              <a:solidFill>
                <a:schemeClr val="tx1"/>
              </a:solidFill>
              <a:miter lim="800000"/>
              <a:headEnd/>
              <a:tailEnd/>
            </a:ln>
          </p:spPr>
          <p:txBody>
            <a:bodyPr anchor="ctr">
              <a:spAutoFit/>
            </a:bodyPr>
            <a:lstStyle/>
            <a:p>
              <a:pPr defTabSz="457200"/>
              <a:endParaRPr lang="en-US">
                <a:solidFill>
                  <a:srgbClr val="000000"/>
                </a:solidFill>
              </a:endParaRPr>
            </a:p>
          </p:txBody>
        </p:sp>
        <p:sp>
          <p:nvSpPr>
            <p:cNvPr id="27660" name="Rectangle 50"/>
            <p:cNvSpPr>
              <a:spLocks noChangeArrowheads="1"/>
            </p:cNvSpPr>
            <p:nvPr/>
          </p:nvSpPr>
          <p:spPr bwMode="auto">
            <a:xfrm>
              <a:off x="8077200" y="2286000"/>
              <a:ext cx="762000" cy="1371600"/>
            </a:xfrm>
            <a:prstGeom prst="rect">
              <a:avLst/>
            </a:prstGeom>
            <a:solidFill>
              <a:srgbClr val="009900"/>
            </a:solidFill>
            <a:ln w="9525">
              <a:solidFill>
                <a:schemeClr val="tx1"/>
              </a:solidFill>
              <a:miter lim="800000"/>
              <a:headEnd/>
              <a:tailEnd/>
            </a:ln>
          </p:spPr>
          <p:txBody>
            <a:bodyPr anchor="ctr">
              <a:spAutoFit/>
            </a:bodyPr>
            <a:lstStyle/>
            <a:p>
              <a:pPr defTabSz="457200"/>
              <a:endParaRPr lang="en-US">
                <a:solidFill>
                  <a:srgbClr val="000000"/>
                </a:solidFill>
              </a:endParaRPr>
            </a:p>
          </p:txBody>
        </p:sp>
        <p:sp>
          <p:nvSpPr>
            <p:cNvPr id="27661" name="Line 51"/>
            <p:cNvSpPr>
              <a:spLocks noChangeShapeType="1"/>
            </p:cNvSpPr>
            <p:nvPr/>
          </p:nvSpPr>
          <p:spPr bwMode="auto">
            <a:xfrm>
              <a:off x="6858000" y="1219200"/>
              <a:ext cx="0" cy="2438400"/>
            </a:xfrm>
            <a:prstGeom prst="line">
              <a:avLst/>
            </a:prstGeom>
            <a:noFill/>
            <a:ln w="57150">
              <a:solidFill>
                <a:schemeClr val="tx1"/>
              </a:solidFill>
              <a:round/>
              <a:headEnd/>
              <a:tailEnd/>
            </a:ln>
          </p:spPr>
          <p:txBody>
            <a:bodyPr>
              <a:spAutoFit/>
            </a:bodyPr>
            <a:lstStyle/>
            <a:p>
              <a:pPr defTabSz="457200"/>
              <a:endParaRPr lang="en-US">
                <a:solidFill>
                  <a:srgbClr val="000000"/>
                </a:solidFill>
              </a:endParaRPr>
            </a:p>
          </p:txBody>
        </p:sp>
        <p:sp>
          <p:nvSpPr>
            <p:cNvPr id="27663" name="Line 53"/>
            <p:cNvSpPr>
              <a:spLocks noChangeShapeType="1"/>
            </p:cNvSpPr>
            <p:nvPr/>
          </p:nvSpPr>
          <p:spPr bwMode="auto">
            <a:xfrm flipV="1">
              <a:off x="8839200" y="1219200"/>
              <a:ext cx="0" cy="2438400"/>
            </a:xfrm>
            <a:prstGeom prst="line">
              <a:avLst/>
            </a:prstGeom>
            <a:noFill/>
            <a:ln w="57150">
              <a:solidFill>
                <a:schemeClr val="tx1"/>
              </a:solidFill>
              <a:round/>
              <a:headEnd/>
              <a:tailEnd/>
            </a:ln>
          </p:spPr>
          <p:txBody>
            <a:bodyPr>
              <a:spAutoFit/>
            </a:bodyPr>
            <a:lstStyle/>
            <a:p>
              <a:pPr defTabSz="457200"/>
              <a:endParaRPr lang="en-US">
                <a:solidFill>
                  <a:srgbClr val="000000"/>
                </a:solidFill>
              </a:endParaRPr>
            </a:p>
          </p:txBody>
        </p:sp>
        <p:sp>
          <p:nvSpPr>
            <p:cNvPr id="27664" name="Rectangle 54"/>
            <p:cNvSpPr>
              <a:spLocks noChangeArrowheads="1"/>
            </p:cNvSpPr>
            <p:nvPr/>
          </p:nvSpPr>
          <p:spPr bwMode="auto">
            <a:xfrm>
              <a:off x="7315200" y="1905000"/>
              <a:ext cx="762000" cy="609600"/>
            </a:xfrm>
            <a:prstGeom prst="rect">
              <a:avLst/>
            </a:prstGeom>
            <a:solidFill>
              <a:srgbClr val="008000"/>
            </a:solidFill>
            <a:ln w="9525">
              <a:solidFill>
                <a:schemeClr val="tx1"/>
              </a:solidFill>
              <a:miter lim="800000"/>
              <a:headEnd/>
              <a:tailEnd/>
            </a:ln>
          </p:spPr>
          <p:txBody>
            <a:bodyPr wrap="none" anchor="ctr">
              <a:spAutoFit/>
            </a:bodyPr>
            <a:lstStyle/>
            <a:p>
              <a:pPr defTabSz="457200"/>
              <a:endParaRPr lang="en-US">
                <a:solidFill>
                  <a:srgbClr val="000000"/>
                </a:solidFill>
              </a:endParaRPr>
            </a:p>
          </p:txBody>
        </p:sp>
        <p:sp>
          <p:nvSpPr>
            <p:cNvPr id="27659" name="Rectangle 49"/>
            <p:cNvSpPr>
              <a:spLocks noChangeArrowheads="1"/>
            </p:cNvSpPr>
            <p:nvPr/>
          </p:nvSpPr>
          <p:spPr bwMode="auto">
            <a:xfrm>
              <a:off x="6858000" y="2514600"/>
              <a:ext cx="1219200" cy="1143000"/>
            </a:xfrm>
            <a:prstGeom prst="rect">
              <a:avLst/>
            </a:prstGeom>
            <a:solidFill>
              <a:srgbClr val="99FF66"/>
            </a:solidFill>
            <a:ln w="57150">
              <a:solidFill>
                <a:schemeClr val="tx1"/>
              </a:solidFill>
              <a:miter lim="800000"/>
              <a:headEnd/>
              <a:tailEnd/>
            </a:ln>
          </p:spPr>
          <p:txBody>
            <a:bodyPr anchor="ctr">
              <a:spAutoFit/>
            </a:bodyPr>
            <a:lstStyle/>
            <a:p>
              <a:pPr defTabSz="457200"/>
              <a:endParaRPr lang="en-US">
                <a:solidFill>
                  <a:srgbClr val="000000"/>
                </a:solidFill>
              </a:endParaRPr>
            </a:p>
          </p:txBody>
        </p:sp>
        <p:sp>
          <p:nvSpPr>
            <p:cNvPr id="63" name="TextBox 62"/>
            <p:cNvSpPr txBox="1"/>
            <p:nvPr/>
          </p:nvSpPr>
          <p:spPr>
            <a:xfrm>
              <a:off x="6333067" y="2302933"/>
              <a:ext cx="338554" cy="369332"/>
            </a:xfrm>
            <a:prstGeom prst="rect">
              <a:avLst/>
            </a:prstGeom>
            <a:noFill/>
          </p:spPr>
          <p:txBody>
            <a:bodyPr wrap="none" rtlCol="0">
              <a:spAutoFit/>
            </a:bodyPr>
            <a:lstStyle/>
            <a:p>
              <a:pPr defTabSz="457200" eaLnBrk="1" fontAlgn="auto" hangingPunct="1">
                <a:spcBef>
                  <a:spcPts val="0"/>
                </a:spcBef>
                <a:spcAft>
                  <a:spcPts val="0"/>
                </a:spcAft>
              </a:pPr>
              <a:r>
                <a:rPr lang="en-US" b="1">
                  <a:solidFill>
                    <a:srgbClr val="000000"/>
                  </a:solidFill>
                  <a:latin typeface="Times New Roman" pitchFamily="18" charset="0"/>
                  <a:cs typeface="Times New Roman" pitchFamily="18" charset="0"/>
                </a:rPr>
                <a:t>L</a:t>
              </a:r>
            </a:p>
          </p:txBody>
        </p:sp>
        <p:sp>
          <p:nvSpPr>
            <p:cNvPr id="64" name="TextBox 63"/>
            <p:cNvSpPr txBox="1"/>
            <p:nvPr/>
          </p:nvSpPr>
          <p:spPr>
            <a:xfrm>
              <a:off x="6324600" y="1337733"/>
              <a:ext cx="364202" cy="369332"/>
            </a:xfrm>
            <a:prstGeom prst="rect">
              <a:avLst/>
            </a:prstGeom>
            <a:noFill/>
          </p:spPr>
          <p:txBody>
            <a:bodyPr wrap="none" rtlCol="0">
              <a:spAutoFit/>
            </a:bodyPr>
            <a:lstStyle/>
            <a:p>
              <a:pPr defTabSz="457200" eaLnBrk="1" fontAlgn="auto" hangingPunct="1">
                <a:spcBef>
                  <a:spcPts val="0"/>
                </a:spcBef>
                <a:spcAft>
                  <a:spcPts val="0"/>
                </a:spcAft>
              </a:pPr>
              <a:r>
                <a:rPr lang="en-US" b="1">
                  <a:solidFill>
                    <a:srgbClr val="000000"/>
                  </a:solidFill>
                  <a:latin typeface="Times New Roman" pitchFamily="18" charset="0"/>
                  <a:cs typeface="Times New Roman" pitchFamily="18" charset="0"/>
                </a:rPr>
                <a:t>G</a:t>
              </a:r>
            </a:p>
          </p:txBody>
        </p:sp>
        <p:sp>
          <p:nvSpPr>
            <p:cNvPr id="65" name="TextBox 64"/>
            <p:cNvSpPr txBox="1"/>
            <p:nvPr/>
          </p:nvSpPr>
          <p:spPr>
            <a:xfrm>
              <a:off x="6138326" y="3318934"/>
              <a:ext cx="779637" cy="369332"/>
            </a:xfrm>
            <a:prstGeom prst="rect">
              <a:avLst/>
            </a:prstGeom>
            <a:noFill/>
          </p:spPr>
          <p:txBody>
            <a:bodyPr wrap="none" rtlCol="0">
              <a:spAutoFit/>
            </a:bodyPr>
            <a:lstStyle/>
            <a:p>
              <a:pPr defTabSz="457200" eaLnBrk="1" fontAlgn="auto" hangingPunct="1">
                <a:spcBef>
                  <a:spcPts val="0"/>
                </a:spcBef>
                <a:spcAft>
                  <a:spcPts val="0"/>
                </a:spcAft>
              </a:pPr>
              <a:r>
                <a:rPr lang="en-US" b="1">
                  <a:solidFill>
                    <a:srgbClr val="000000"/>
                  </a:solidFill>
                  <a:latin typeface="Times New Roman" pitchFamily="18" charset="0"/>
                  <a:cs typeface="Times New Roman" pitchFamily="18" charset="0"/>
                </a:rPr>
                <a:t>U</a:t>
              </a:r>
              <a:r>
                <a:rPr lang="en-US" sz="1200" b="1">
                  <a:solidFill>
                    <a:srgbClr val="000000"/>
                  </a:solidFill>
                  <a:latin typeface="Times New Roman" pitchFamily="18" charset="0"/>
                  <a:cs typeface="Times New Roman" pitchFamily="18" charset="0"/>
                </a:rPr>
                <a:t>T,H,M</a:t>
              </a:r>
            </a:p>
          </p:txBody>
        </p:sp>
        <p:sp>
          <p:nvSpPr>
            <p:cNvPr id="66" name="TextBox 65"/>
            <p:cNvSpPr txBox="1"/>
            <p:nvPr/>
          </p:nvSpPr>
          <p:spPr>
            <a:xfrm>
              <a:off x="6857999" y="2607735"/>
              <a:ext cx="556563" cy="369332"/>
            </a:xfrm>
            <a:prstGeom prst="rect">
              <a:avLst/>
            </a:prstGeom>
            <a:noFill/>
          </p:spPr>
          <p:txBody>
            <a:bodyPr wrap="none" rtlCol="0">
              <a:spAutoFit/>
            </a:bodyPr>
            <a:lstStyle/>
            <a:p>
              <a:pPr defTabSz="457200" eaLnBrk="1" fontAlgn="auto" hangingPunct="1">
                <a:spcBef>
                  <a:spcPts val="0"/>
                </a:spcBef>
                <a:spcAft>
                  <a:spcPts val="0"/>
                </a:spcAft>
              </a:pPr>
              <a:r>
                <a:rPr lang="en-US" b="1">
                  <a:solidFill>
                    <a:srgbClr val="000000"/>
                  </a:solidFill>
                  <a:latin typeface="Times New Roman" pitchFamily="18" charset="0"/>
                  <a:cs typeface="Times New Roman" pitchFamily="18" charset="0"/>
                </a:rPr>
                <a:t>C1I</a:t>
              </a:r>
            </a:p>
          </p:txBody>
        </p:sp>
        <p:sp>
          <p:nvSpPr>
            <p:cNvPr id="67" name="TextBox 66"/>
            <p:cNvSpPr txBox="1"/>
            <p:nvPr/>
          </p:nvSpPr>
          <p:spPr>
            <a:xfrm>
              <a:off x="8089215" y="2666996"/>
              <a:ext cx="736099" cy="646331"/>
            </a:xfrm>
            <a:prstGeom prst="rect">
              <a:avLst/>
            </a:prstGeom>
            <a:noFill/>
          </p:spPr>
          <p:txBody>
            <a:bodyPr wrap="none" rtlCol="0">
              <a:spAutoFit/>
            </a:bodyPr>
            <a:lstStyle/>
            <a:p>
              <a:pPr algn="ctr" defTabSz="457200" eaLnBrk="1" fontAlgn="auto" hangingPunct="1">
                <a:spcBef>
                  <a:spcPts val="0"/>
                </a:spcBef>
                <a:spcAft>
                  <a:spcPts val="0"/>
                </a:spcAft>
              </a:pPr>
              <a:r>
                <a:rPr lang="en-US" b="1">
                  <a:solidFill>
                    <a:srgbClr val="000000"/>
                  </a:solidFill>
                  <a:latin typeface="Times New Roman" pitchFamily="18" charset="0"/>
                  <a:cs typeface="Times New Roman" pitchFamily="18" charset="0"/>
                </a:rPr>
                <a:t>V</a:t>
              </a:r>
            </a:p>
            <a:p>
              <a:pPr algn="ctr" defTabSz="457200" eaLnBrk="1" fontAlgn="auto" hangingPunct="1">
                <a:spcBef>
                  <a:spcPts val="0"/>
                </a:spcBef>
                <a:spcAft>
                  <a:spcPts val="0"/>
                </a:spcAft>
              </a:pPr>
              <a:r>
                <a:rPr lang="en-US" b="1">
                  <a:solidFill>
                    <a:srgbClr val="000000"/>
                  </a:solidFill>
                  <a:latin typeface="Times New Roman" pitchFamily="18" charset="0"/>
                  <a:cs typeface="Times New Roman" pitchFamily="18" charset="0"/>
                </a:rPr>
                <a:t>PFT4</a:t>
              </a:r>
            </a:p>
          </p:txBody>
        </p:sp>
        <p:sp>
          <p:nvSpPr>
            <p:cNvPr id="68" name="TextBox 67"/>
            <p:cNvSpPr txBox="1"/>
            <p:nvPr/>
          </p:nvSpPr>
          <p:spPr>
            <a:xfrm>
              <a:off x="8106149" y="1413924"/>
              <a:ext cx="736099" cy="646331"/>
            </a:xfrm>
            <a:prstGeom prst="rect">
              <a:avLst/>
            </a:prstGeom>
            <a:noFill/>
          </p:spPr>
          <p:txBody>
            <a:bodyPr wrap="none" rtlCol="0">
              <a:spAutoFit/>
            </a:bodyPr>
            <a:lstStyle/>
            <a:p>
              <a:pPr algn="ctr" defTabSz="457200" eaLnBrk="1" fontAlgn="auto" hangingPunct="1">
                <a:spcBef>
                  <a:spcPts val="0"/>
                </a:spcBef>
                <a:spcAft>
                  <a:spcPts val="0"/>
                </a:spcAft>
              </a:pPr>
              <a:r>
                <a:rPr lang="en-US" b="1">
                  <a:solidFill>
                    <a:srgbClr val="000000"/>
                  </a:solidFill>
                  <a:latin typeface="Times New Roman" pitchFamily="18" charset="0"/>
                  <a:cs typeface="Times New Roman" pitchFamily="18" charset="0"/>
                </a:rPr>
                <a:t>V</a:t>
              </a:r>
            </a:p>
            <a:p>
              <a:pPr algn="ctr" defTabSz="457200" eaLnBrk="1" fontAlgn="auto" hangingPunct="1">
                <a:spcBef>
                  <a:spcPts val="0"/>
                </a:spcBef>
                <a:spcAft>
                  <a:spcPts val="0"/>
                </a:spcAft>
              </a:pPr>
              <a:r>
                <a:rPr lang="en-US" b="1">
                  <a:solidFill>
                    <a:srgbClr val="000000"/>
                  </a:solidFill>
                  <a:latin typeface="Times New Roman" pitchFamily="18" charset="0"/>
                  <a:cs typeface="Times New Roman" pitchFamily="18" charset="0"/>
                </a:rPr>
                <a:t>PFT3</a:t>
              </a:r>
            </a:p>
          </p:txBody>
        </p:sp>
        <p:sp>
          <p:nvSpPr>
            <p:cNvPr id="69" name="TextBox 68"/>
            <p:cNvSpPr txBox="1"/>
            <p:nvPr/>
          </p:nvSpPr>
          <p:spPr>
            <a:xfrm>
              <a:off x="7149415" y="1253057"/>
              <a:ext cx="736099" cy="646331"/>
            </a:xfrm>
            <a:prstGeom prst="rect">
              <a:avLst/>
            </a:prstGeom>
            <a:noFill/>
          </p:spPr>
          <p:txBody>
            <a:bodyPr wrap="none" rtlCol="0">
              <a:spAutoFit/>
            </a:bodyPr>
            <a:lstStyle/>
            <a:p>
              <a:pPr algn="ctr" defTabSz="457200" eaLnBrk="1" fontAlgn="auto" hangingPunct="1">
                <a:spcBef>
                  <a:spcPts val="0"/>
                </a:spcBef>
                <a:spcAft>
                  <a:spcPts val="0"/>
                </a:spcAft>
              </a:pPr>
              <a:r>
                <a:rPr lang="en-US" b="1" dirty="0">
                  <a:solidFill>
                    <a:srgbClr val="000000"/>
                  </a:solidFill>
                  <a:latin typeface="Times New Roman" pitchFamily="18" charset="0"/>
                  <a:cs typeface="Times New Roman" pitchFamily="18" charset="0"/>
                </a:rPr>
                <a:t>V</a:t>
              </a:r>
            </a:p>
            <a:p>
              <a:pPr algn="ctr" defTabSz="457200" eaLnBrk="1" fontAlgn="auto" hangingPunct="1">
                <a:spcBef>
                  <a:spcPts val="0"/>
                </a:spcBef>
                <a:spcAft>
                  <a:spcPts val="0"/>
                </a:spcAft>
              </a:pPr>
              <a:r>
                <a:rPr lang="en-US" b="1" dirty="0">
                  <a:solidFill>
                    <a:srgbClr val="000000"/>
                  </a:solidFill>
                  <a:latin typeface="Times New Roman" pitchFamily="18" charset="0"/>
                  <a:cs typeface="Times New Roman" pitchFamily="18" charset="0"/>
                </a:rPr>
                <a:t>PFT1</a:t>
              </a:r>
            </a:p>
          </p:txBody>
        </p:sp>
        <p:sp>
          <p:nvSpPr>
            <p:cNvPr id="70" name="TextBox 69"/>
            <p:cNvSpPr txBox="1"/>
            <p:nvPr/>
          </p:nvSpPr>
          <p:spPr>
            <a:xfrm>
              <a:off x="7344149" y="1904990"/>
              <a:ext cx="736099" cy="646331"/>
            </a:xfrm>
            <a:prstGeom prst="rect">
              <a:avLst/>
            </a:prstGeom>
            <a:noFill/>
          </p:spPr>
          <p:txBody>
            <a:bodyPr wrap="none" rtlCol="0">
              <a:spAutoFit/>
            </a:bodyPr>
            <a:lstStyle/>
            <a:p>
              <a:pPr algn="ctr" defTabSz="457200" eaLnBrk="1" fontAlgn="auto" hangingPunct="1">
                <a:spcBef>
                  <a:spcPts val="0"/>
                </a:spcBef>
                <a:spcAft>
                  <a:spcPts val="0"/>
                </a:spcAft>
              </a:pPr>
              <a:r>
                <a:rPr lang="en-US" b="1">
                  <a:solidFill>
                    <a:srgbClr val="000000"/>
                  </a:solidFill>
                  <a:latin typeface="Times New Roman" pitchFamily="18" charset="0"/>
                  <a:cs typeface="Times New Roman" pitchFamily="18" charset="0"/>
                </a:rPr>
                <a:t>V</a:t>
              </a:r>
            </a:p>
            <a:p>
              <a:pPr algn="ctr" defTabSz="457200" eaLnBrk="1" fontAlgn="auto" hangingPunct="1">
                <a:spcBef>
                  <a:spcPts val="0"/>
                </a:spcBef>
                <a:spcAft>
                  <a:spcPts val="0"/>
                </a:spcAft>
              </a:pPr>
              <a:r>
                <a:rPr lang="en-US" b="1">
                  <a:solidFill>
                    <a:srgbClr val="000000"/>
                  </a:solidFill>
                  <a:latin typeface="Times New Roman" pitchFamily="18" charset="0"/>
                  <a:cs typeface="Times New Roman" pitchFamily="18" charset="0"/>
                </a:rPr>
                <a:t>PFT2</a:t>
              </a:r>
            </a:p>
          </p:txBody>
        </p:sp>
        <p:cxnSp>
          <p:nvCxnSpPr>
            <p:cNvPr id="117" name="Straight Connector 116"/>
            <p:cNvCxnSpPr/>
            <p:nvPr/>
          </p:nvCxnSpPr>
          <p:spPr bwMode="auto">
            <a:xfrm>
              <a:off x="6883400" y="3022605"/>
              <a:ext cx="1219195"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28" name="Rectangle 127"/>
            <p:cNvSpPr/>
            <p:nvPr/>
          </p:nvSpPr>
          <p:spPr bwMode="auto">
            <a:xfrm>
              <a:off x="6883401" y="3022600"/>
              <a:ext cx="1161288" cy="609600"/>
            </a:xfrm>
            <a:prstGeom prst="rect">
              <a:avLst/>
            </a:prstGeom>
            <a:solidFill>
              <a:srgbClr val="FF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457200"/>
              <a:endParaRPr lang="en-US">
                <a:solidFill>
                  <a:srgbClr val="000000"/>
                </a:solidFill>
              </a:endParaRPr>
            </a:p>
          </p:txBody>
        </p:sp>
        <p:cxnSp>
          <p:nvCxnSpPr>
            <p:cNvPr id="122" name="Straight Connector 121"/>
            <p:cNvCxnSpPr/>
            <p:nvPr/>
          </p:nvCxnSpPr>
          <p:spPr bwMode="auto">
            <a:xfrm flipV="1">
              <a:off x="7374467" y="2480733"/>
              <a:ext cx="0" cy="1176867"/>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25" name="TextBox 124"/>
            <p:cNvSpPr txBox="1"/>
            <p:nvPr/>
          </p:nvSpPr>
          <p:spPr>
            <a:xfrm>
              <a:off x="7349063" y="2607734"/>
              <a:ext cx="633507" cy="369332"/>
            </a:xfrm>
            <a:prstGeom prst="rect">
              <a:avLst/>
            </a:prstGeom>
            <a:noFill/>
          </p:spPr>
          <p:txBody>
            <a:bodyPr wrap="none" rtlCol="0">
              <a:spAutoFit/>
            </a:bodyPr>
            <a:lstStyle/>
            <a:p>
              <a:pPr defTabSz="457200" eaLnBrk="1" fontAlgn="auto" hangingPunct="1">
                <a:spcBef>
                  <a:spcPts val="0"/>
                </a:spcBef>
                <a:spcAft>
                  <a:spcPts val="0"/>
                </a:spcAft>
              </a:pPr>
              <a:r>
                <a:rPr lang="en-US" b="1">
                  <a:solidFill>
                    <a:srgbClr val="000000"/>
                  </a:solidFill>
                  <a:latin typeface="Times New Roman" pitchFamily="18" charset="0"/>
                  <a:cs typeface="Times New Roman" pitchFamily="18" charset="0"/>
                </a:rPr>
                <a:t>C1U</a:t>
              </a:r>
            </a:p>
          </p:txBody>
        </p:sp>
        <p:sp>
          <p:nvSpPr>
            <p:cNvPr id="126" name="TextBox 125"/>
            <p:cNvSpPr txBox="1"/>
            <p:nvPr/>
          </p:nvSpPr>
          <p:spPr>
            <a:xfrm>
              <a:off x="7340593" y="3141136"/>
              <a:ext cx="633507" cy="369332"/>
            </a:xfrm>
            <a:prstGeom prst="rect">
              <a:avLst/>
            </a:prstGeom>
            <a:noFill/>
          </p:spPr>
          <p:txBody>
            <a:bodyPr wrap="none" rtlCol="0">
              <a:spAutoFit/>
            </a:bodyPr>
            <a:lstStyle/>
            <a:p>
              <a:pPr defTabSz="457200" eaLnBrk="1" fontAlgn="auto" hangingPunct="1">
                <a:spcBef>
                  <a:spcPts val="0"/>
                </a:spcBef>
                <a:spcAft>
                  <a:spcPts val="0"/>
                </a:spcAft>
              </a:pPr>
              <a:r>
                <a:rPr lang="en-US" b="1">
                  <a:solidFill>
                    <a:srgbClr val="000000"/>
                  </a:solidFill>
                  <a:latin typeface="Times New Roman" pitchFamily="18" charset="0"/>
                  <a:cs typeface="Times New Roman" pitchFamily="18" charset="0"/>
                </a:rPr>
                <a:t>C2U</a:t>
              </a:r>
            </a:p>
          </p:txBody>
        </p:sp>
        <p:sp>
          <p:nvSpPr>
            <p:cNvPr id="127" name="TextBox 126"/>
            <p:cNvSpPr txBox="1"/>
            <p:nvPr/>
          </p:nvSpPr>
          <p:spPr>
            <a:xfrm>
              <a:off x="6857999" y="3141133"/>
              <a:ext cx="556563" cy="369332"/>
            </a:xfrm>
            <a:prstGeom prst="rect">
              <a:avLst/>
            </a:prstGeom>
            <a:noFill/>
          </p:spPr>
          <p:txBody>
            <a:bodyPr wrap="none" rtlCol="0">
              <a:spAutoFit/>
            </a:bodyPr>
            <a:lstStyle/>
            <a:p>
              <a:pPr defTabSz="457200" eaLnBrk="1" fontAlgn="auto" hangingPunct="1">
                <a:spcBef>
                  <a:spcPts val="0"/>
                </a:spcBef>
                <a:spcAft>
                  <a:spcPts val="0"/>
                </a:spcAft>
              </a:pPr>
              <a:r>
                <a:rPr lang="en-US" b="1">
                  <a:solidFill>
                    <a:srgbClr val="000000"/>
                  </a:solidFill>
                  <a:latin typeface="Times New Roman" pitchFamily="18" charset="0"/>
                  <a:cs typeface="Times New Roman" pitchFamily="18" charset="0"/>
                </a:rPr>
                <a:t>C2I</a:t>
              </a:r>
            </a:p>
          </p:txBody>
        </p:sp>
      </p:grpSp>
      <p:sp>
        <p:nvSpPr>
          <p:cNvPr id="2068" name="AutoShape 20" descr="imap://dlawren@mailhub.cgd.ucar.edu:993/fetch%3EUID%3E/INBOX%3E13314?part=1.2&amp;type=image/jpeg&amp;filename=high_density.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dirty="0">
              <a:solidFill>
                <a:srgbClr val="000000"/>
              </a:solidFill>
              <a:latin typeface="Gill Sans MT"/>
            </a:endParaRPr>
          </a:p>
        </p:txBody>
      </p:sp>
      <p:pic>
        <p:nvPicPr>
          <p:cNvPr id="130" name="Picture 129" descr="high_density.png"/>
          <p:cNvPicPr>
            <a:picLocks noChangeAspect="1"/>
          </p:cNvPicPr>
          <p:nvPr/>
        </p:nvPicPr>
        <p:blipFill>
          <a:blip r:embed="rId20" cstate="screen"/>
          <a:srcRect/>
          <a:stretch>
            <a:fillRect/>
          </a:stretch>
        </p:blipFill>
        <p:spPr>
          <a:xfrm>
            <a:off x="2666998" y="2827846"/>
            <a:ext cx="660402" cy="570247"/>
          </a:xfrm>
          <a:prstGeom prst="rect">
            <a:avLst/>
          </a:prstGeom>
          <a:ln w="19050">
            <a:solidFill>
              <a:schemeClr val="tx1"/>
            </a:solidFill>
          </a:ln>
        </p:spPr>
      </p:pic>
      <p:sp>
        <p:nvSpPr>
          <p:cNvPr id="131" name="Line 160"/>
          <p:cNvSpPr>
            <a:spLocks noChangeShapeType="1"/>
          </p:cNvSpPr>
          <p:nvPr/>
        </p:nvSpPr>
        <p:spPr bwMode="auto">
          <a:xfrm flipH="1">
            <a:off x="4667249" y="2997426"/>
            <a:ext cx="855" cy="235763"/>
          </a:xfrm>
          <a:prstGeom prst="line">
            <a:avLst/>
          </a:prstGeom>
          <a:noFill/>
          <a:ln w="19050">
            <a:solidFill>
              <a:schemeClr val="tx1"/>
            </a:solidFill>
            <a:round/>
            <a:headEnd/>
            <a:tailEnd/>
          </a:ln>
          <a:effectLst/>
        </p:spPr>
        <p:txBody>
          <a:bodyPr/>
          <a:lstStyle/>
          <a:p>
            <a:pPr defTabSz="457200" eaLnBrk="1" hangingPunct="1"/>
            <a:endParaRPr lang="en-US" sz="2400">
              <a:solidFill>
                <a:prstClr val="black"/>
              </a:solidFill>
              <a:latin typeface="Times New Roman" pitchFamily="18" charset="0"/>
            </a:endParaRPr>
          </a:p>
        </p:txBody>
      </p:sp>
      <p:sp>
        <p:nvSpPr>
          <p:cNvPr id="133" name="Rectangle 154" descr="j0149075"/>
          <p:cNvSpPr>
            <a:spLocks noChangeArrowheads="1"/>
          </p:cNvSpPr>
          <p:nvPr/>
        </p:nvSpPr>
        <p:spPr bwMode="auto">
          <a:xfrm>
            <a:off x="3236381" y="4478862"/>
            <a:ext cx="584765" cy="525990"/>
          </a:xfrm>
          <a:prstGeom prst="rect">
            <a:avLst/>
          </a:prstGeom>
          <a:blipFill dpi="0" rotWithShape="0">
            <a:blip r:embed="rId21" cstate="screen"/>
            <a:srcRect/>
            <a:stretch>
              <a:fillRect/>
            </a:stretch>
          </a:blipFill>
          <a:ln w="19050">
            <a:solidFill>
              <a:schemeClr val="tx1"/>
            </a:solidFill>
            <a:miter lim="800000"/>
            <a:headEnd/>
            <a:tailEnd/>
          </a:ln>
          <a:effectLst/>
        </p:spPr>
        <p:txBody>
          <a:bodyPr wrap="none" anchor="ctr"/>
          <a:lstStyle/>
          <a:p>
            <a:pPr defTabSz="457200" eaLnBrk="1" hangingPunct="1"/>
            <a:endParaRPr lang="en-US" sz="2400">
              <a:solidFill>
                <a:prstClr val="black"/>
              </a:solidFill>
              <a:latin typeface="Times New Roman" pitchFamily="18" charset="0"/>
            </a:endParaRPr>
          </a:p>
        </p:txBody>
      </p:sp>
      <p:sp>
        <p:nvSpPr>
          <p:cNvPr id="134" name="Rectangle 155" descr="PH03970I"/>
          <p:cNvSpPr>
            <a:spLocks noChangeArrowheads="1"/>
          </p:cNvSpPr>
          <p:nvPr/>
        </p:nvSpPr>
        <p:spPr bwMode="auto">
          <a:xfrm>
            <a:off x="2710385" y="4106327"/>
            <a:ext cx="584765" cy="525990"/>
          </a:xfrm>
          <a:prstGeom prst="rect">
            <a:avLst/>
          </a:prstGeom>
          <a:blipFill dpi="0" rotWithShape="0">
            <a:blip r:embed="rId22" cstate="screen"/>
            <a:srcRect/>
            <a:stretch>
              <a:fillRect/>
            </a:stretch>
          </a:blipFill>
          <a:ln w="19050">
            <a:solidFill>
              <a:schemeClr val="tx1"/>
            </a:solidFill>
            <a:miter lim="800000"/>
            <a:headEnd/>
            <a:tailEnd/>
          </a:ln>
          <a:effectLst/>
        </p:spPr>
        <p:txBody>
          <a:bodyPr wrap="none" anchor="ctr"/>
          <a:lstStyle/>
          <a:p>
            <a:pPr defTabSz="457200" eaLnBrk="1" hangingPunct="1"/>
            <a:endParaRPr lang="en-US" sz="2400">
              <a:solidFill>
                <a:prstClr val="black"/>
              </a:solidFill>
              <a:latin typeface="Times New Roman" pitchFamily="18" charset="0"/>
            </a:endParaRPr>
          </a:p>
        </p:txBody>
      </p:sp>
      <p:sp>
        <p:nvSpPr>
          <p:cNvPr id="136" name="Rectangle 157" descr="PH02546J"/>
          <p:cNvSpPr>
            <a:spLocks noChangeArrowheads="1"/>
          </p:cNvSpPr>
          <p:nvPr/>
        </p:nvSpPr>
        <p:spPr bwMode="auto">
          <a:xfrm>
            <a:off x="2166395" y="4479920"/>
            <a:ext cx="584765" cy="525990"/>
          </a:xfrm>
          <a:prstGeom prst="rect">
            <a:avLst/>
          </a:prstGeom>
          <a:blipFill dpi="0" rotWithShape="0">
            <a:blip r:embed="rId23" cstate="screen"/>
            <a:srcRect/>
            <a:stretch>
              <a:fillRect/>
            </a:stretch>
          </a:blipFill>
          <a:ln w="19050">
            <a:solidFill>
              <a:schemeClr val="tx1"/>
            </a:solidFill>
            <a:miter lim="800000"/>
            <a:headEnd/>
            <a:tailEnd/>
          </a:ln>
          <a:effectLst/>
        </p:spPr>
        <p:txBody>
          <a:bodyPr wrap="none" anchor="ctr"/>
          <a:lstStyle/>
          <a:p>
            <a:pPr defTabSz="457200" eaLnBrk="1" hangingPunct="1"/>
            <a:endParaRPr lang="en-US" sz="2400">
              <a:solidFill>
                <a:prstClr val="black"/>
              </a:solidFill>
              <a:latin typeface="Times New Roman" pitchFamily="18" charset="0"/>
            </a:endParaRPr>
          </a:p>
        </p:txBody>
      </p:sp>
      <p:sp>
        <p:nvSpPr>
          <p:cNvPr id="137" name="Rectangle 158" descr="j0182688"/>
          <p:cNvSpPr>
            <a:spLocks noChangeArrowheads="1"/>
          </p:cNvSpPr>
          <p:nvPr/>
        </p:nvSpPr>
        <p:spPr bwMode="auto">
          <a:xfrm>
            <a:off x="1757884" y="4114794"/>
            <a:ext cx="584765" cy="525990"/>
          </a:xfrm>
          <a:prstGeom prst="rect">
            <a:avLst/>
          </a:prstGeom>
          <a:blipFill dpi="0" rotWithShape="0">
            <a:blip r:embed="rId24" cstate="screen"/>
            <a:srcRect/>
            <a:stretch>
              <a:fillRect/>
            </a:stretch>
          </a:blipFill>
          <a:ln w="19050">
            <a:solidFill>
              <a:schemeClr val="tx1"/>
            </a:solidFill>
            <a:miter lim="800000"/>
            <a:headEnd/>
            <a:tailEnd/>
          </a:ln>
          <a:effectLst/>
        </p:spPr>
        <p:txBody>
          <a:bodyPr wrap="none" anchor="ctr"/>
          <a:lstStyle/>
          <a:p>
            <a:pPr defTabSz="457200" eaLnBrk="1" hangingPunct="1"/>
            <a:endParaRPr lang="en-US" sz="2400">
              <a:solidFill>
                <a:prstClr val="black"/>
              </a:solidFill>
              <a:latin typeface="Times New Roman" pitchFamily="18" charset="0"/>
            </a:endParaRPr>
          </a:p>
        </p:txBody>
      </p:sp>
      <p:pic>
        <p:nvPicPr>
          <p:cNvPr id="2066" name="Picture 18" descr="http://images.fineartamerica.com/images-medium-large/san-francisco-tall-buildings-in-the-financial-district--5d17897-wingsdomain-art-and-photography.jpg"/>
          <p:cNvPicPr>
            <a:picLocks noChangeAspect="1" noChangeArrowheads="1"/>
          </p:cNvPicPr>
          <p:nvPr/>
        </p:nvPicPr>
        <p:blipFill>
          <a:blip r:embed="rId25" cstate="screen"/>
          <a:srcRect/>
          <a:stretch>
            <a:fillRect/>
          </a:stretch>
        </p:blipFill>
        <p:spPr bwMode="auto">
          <a:xfrm>
            <a:off x="2551642" y="2336783"/>
            <a:ext cx="564092" cy="635001"/>
          </a:xfrm>
          <a:prstGeom prst="rect">
            <a:avLst/>
          </a:prstGeom>
          <a:noFill/>
          <a:ln w="19050">
            <a:solidFill>
              <a:schemeClr val="tx1"/>
            </a:solidFill>
          </a:ln>
        </p:spPr>
      </p:pic>
      <p:sp>
        <p:nvSpPr>
          <p:cNvPr id="151" name="Text Box 37"/>
          <p:cNvSpPr txBox="1">
            <a:spLocks noChangeArrowheads="1"/>
          </p:cNvSpPr>
          <p:nvPr/>
        </p:nvSpPr>
        <p:spPr bwMode="auto">
          <a:xfrm>
            <a:off x="1397806" y="4599394"/>
            <a:ext cx="1115122" cy="276999"/>
          </a:xfrm>
          <a:prstGeom prst="rect">
            <a:avLst/>
          </a:prstGeom>
          <a:noFill/>
          <a:ln w="9525">
            <a:noFill/>
            <a:miter lim="800000"/>
            <a:headEnd/>
            <a:tailEnd/>
          </a:ln>
        </p:spPr>
        <p:txBody>
          <a:bodyPr>
            <a:spAutoFit/>
          </a:bodyPr>
          <a:lstStyle/>
          <a:p>
            <a:pPr algn="ctr" defTabSz="457200" eaLnBrk="1" hangingPunct="1">
              <a:spcBef>
                <a:spcPct val="50000"/>
              </a:spcBef>
            </a:pPr>
            <a:r>
              <a:rPr lang="en-US" sz="1200" b="1">
                <a:solidFill>
                  <a:srgbClr val="000000"/>
                </a:solidFill>
                <a:latin typeface="Times New Roman" pitchFamily="18" charset="0"/>
              </a:rPr>
              <a:t>Roof</a:t>
            </a:r>
          </a:p>
        </p:txBody>
      </p:sp>
      <p:sp>
        <p:nvSpPr>
          <p:cNvPr id="152" name="Text Box 37"/>
          <p:cNvSpPr txBox="1">
            <a:spLocks noChangeArrowheads="1"/>
          </p:cNvSpPr>
          <p:nvPr/>
        </p:nvSpPr>
        <p:spPr bwMode="auto">
          <a:xfrm>
            <a:off x="1931210" y="4938062"/>
            <a:ext cx="1115122" cy="276999"/>
          </a:xfrm>
          <a:prstGeom prst="rect">
            <a:avLst/>
          </a:prstGeom>
          <a:noFill/>
          <a:ln w="9525">
            <a:noFill/>
            <a:miter lim="800000"/>
            <a:headEnd/>
            <a:tailEnd/>
          </a:ln>
        </p:spPr>
        <p:txBody>
          <a:bodyPr>
            <a:spAutoFit/>
          </a:bodyPr>
          <a:lstStyle/>
          <a:p>
            <a:pPr algn="ctr" defTabSz="457200" eaLnBrk="1" hangingPunct="1">
              <a:spcBef>
                <a:spcPct val="50000"/>
              </a:spcBef>
            </a:pPr>
            <a:r>
              <a:rPr lang="en-US" sz="1200" b="1">
                <a:solidFill>
                  <a:srgbClr val="000000"/>
                </a:solidFill>
                <a:latin typeface="Times New Roman" pitchFamily="18" charset="0"/>
              </a:rPr>
              <a:t>Sun Wall</a:t>
            </a:r>
          </a:p>
        </p:txBody>
      </p:sp>
      <p:sp>
        <p:nvSpPr>
          <p:cNvPr id="153" name="Text Box 37"/>
          <p:cNvSpPr txBox="1">
            <a:spLocks noChangeArrowheads="1"/>
          </p:cNvSpPr>
          <p:nvPr/>
        </p:nvSpPr>
        <p:spPr bwMode="auto">
          <a:xfrm>
            <a:off x="2439213" y="4582460"/>
            <a:ext cx="1115122" cy="461665"/>
          </a:xfrm>
          <a:prstGeom prst="rect">
            <a:avLst/>
          </a:prstGeom>
          <a:noFill/>
          <a:ln w="9525">
            <a:noFill/>
            <a:miter lim="800000"/>
            <a:headEnd/>
            <a:tailEnd/>
          </a:ln>
        </p:spPr>
        <p:txBody>
          <a:bodyPr>
            <a:spAutoFit/>
          </a:bodyPr>
          <a:lstStyle/>
          <a:p>
            <a:pPr algn="ctr" defTabSz="457200" eaLnBrk="1" hangingPunct="1">
              <a:spcBef>
                <a:spcPts val="0"/>
              </a:spcBef>
            </a:pPr>
            <a:r>
              <a:rPr lang="en-US" sz="1200" b="1">
                <a:solidFill>
                  <a:srgbClr val="000000"/>
                </a:solidFill>
                <a:latin typeface="Times New Roman" pitchFamily="18" charset="0"/>
              </a:rPr>
              <a:t>Shade</a:t>
            </a:r>
          </a:p>
          <a:p>
            <a:pPr algn="ctr" defTabSz="457200" eaLnBrk="1" hangingPunct="1">
              <a:spcBef>
                <a:spcPts val="0"/>
              </a:spcBef>
            </a:pPr>
            <a:r>
              <a:rPr lang="en-US" sz="1200" b="1">
                <a:solidFill>
                  <a:srgbClr val="000000"/>
                </a:solidFill>
                <a:latin typeface="Times New Roman" pitchFamily="18" charset="0"/>
              </a:rPr>
              <a:t>Wall</a:t>
            </a:r>
          </a:p>
        </p:txBody>
      </p:sp>
      <p:sp>
        <p:nvSpPr>
          <p:cNvPr id="154" name="Text Box 37"/>
          <p:cNvSpPr txBox="1">
            <a:spLocks noChangeArrowheads="1"/>
          </p:cNvSpPr>
          <p:nvPr/>
        </p:nvSpPr>
        <p:spPr bwMode="auto">
          <a:xfrm>
            <a:off x="2955685" y="4938060"/>
            <a:ext cx="1115122" cy="276999"/>
          </a:xfrm>
          <a:prstGeom prst="rect">
            <a:avLst/>
          </a:prstGeom>
          <a:noFill/>
          <a:ln w="9525">
            <a:noFill/>
            <a:miter lim="800000"/>
            <a:headEnd/>
            <a:tailEnd/>
          </a:ln>
        </p:spPr>
        <p:txBody>
          <a:bodyPr>
            <a:spAutoFit/>
          </a:bodyPr>
          <a:lstStyle/>
          <a:p>
            <a:pPr algn="ctr" defTabSz="457200" eaLnBrk="1" hangingPunct="1">
              <a:spcBef>
                <a:spcPct val="50000"/>
              </a:spcBef>
            </a:pPr>
            <a:r>
              <a:rPr lang="en-US" sz="1200" b="1">
                <a:solidFill>
                  <a:srgbClr val="000000"/>
                </a:solidFill>
                <a:latin typeface="Times New Roman" pitchFamily="18" charset="0"/>
              </a:rPr>
              <a:t>Pervious</a:t>
            </a:r>
          </a:p>
        </p:txBody>
      </p:sp>
      <p:sp>
        <p:nvSpPr>
          <p:cNvPr id="155" name="Text Box 37"/>
          <p:cNvSpPr txBox="1">
            <a:spLocks noChangeArrowheads="1"/>
          </p:cNvSpPr>
          <p:nvPr/>
        </p:nvSpPr>
        <p:spPr bwMode="auto">
          <a:xfrm>
            <a:off x="3666895" y="4599395"/>
            <a:ext cx="1115122" cy="276999"/>
          </a:xfrm>
          <a:prstGeom prst="rect">
            <a:avLst/>
          </a:prstGeom>
          <a:noFill/>
          <a:ln w="9525">
            <a:noFill/>
            <a:miter lim="800000"/>
            <a:headEnd/>
            <a:tailEnd/>
          </a:ln>
        </p:spPr>
        <p:txBody>
          <a:bodyPr>
            <a:spAutoFit/>
          </a:bodyPr>
          <a:lstStyle/>
          <a:p>
            <a:pPr algn="ctr" defTabSz="457200" eaLnBrk="1" hangingPunct="1">
              <a:spcBef>
                <a:spcPct val="50000"/>
              </a:spcBef>
            </a:pPr>
            <a:r>
              <a:rPr lang="en-US" sz="1200" b="1">
                <a:solidFill>
                  <a:srgbClr val="000000"/>
                </a:solidFill>
                <a:latin typeface="Times New Roman" pitchFamily="18" charset="0"/>
              </a:rPr>
              <a:t>Impervious</a:t>
            </a:r>
          </a:p>
        </p:txBody>
      </p:sp>
      <p:sp>
        <p:nvSpPr>
          <p:cNvPr id="156" name="Line 30"/>
          <p:cNvSpPr>
            <a:spLocks noChangeShapeType="1"/>
          </p:cNvSpPr>
          <p:nvPr/>
        </p:nvSpPr>
        <p:spPr bwMode="auto">
          <a:xfrm flipV="1">
            <a:off x="2057404" y="3865028"/>
            <a:ext cx="1921929" cy="0"/>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158" name="Line 35"/>
          <p:cNvSpPr>
            <a:spLocks noChangeShapeType="1"/>
          </p:cNvSpPr>
          <p:nvPr/>
        </p:nvSpPr>
        <p:spPr bwMode="auto">
          <a:xfrm flipH="1">
            <a:off x="3978268" y="3874776"/>
            <a:ext cx="0" cy="246788"/>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159" name="Line 34"/>
          <p:cNvSpPr>
            <a:spLocks noChangeShapeType="1"/>
          </p:cNvSpPr>
          <p:nvPr/>
        </p:nvSpPr>
        <p:spPr bwMode="auto">
          <a:xfrm flipH="1">
            <a:off x="2063303" y="3862077"/>
            <a:ext cx="0" cy="246788"/>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27666" name="Rectangle 3" descr="gridcell"/>
          <p:cNvSpPr>
            <a:spLocks noChangeArrowheads="1"/>
          </p:cNvSpPr>
          <p:nvPr/>
        </p:nvSpPr>
        <p:spPr bwMode="auto">
          <a:xfrm>
            <a:off x="2456452" y="1355262"/>
            <a:ext cx="1152725" cy="634406"/>
          </a:xfrm>
          <a:prstGeom prst="rect">
            <a:avLst/>
          </a:prstGeom>
          <a:blipFill dpi="0" rotWithShape="0">
            <a:blip r:embed="rId26" cstate="screen"/>
            <a:srcRect/>
            <a:stretch>
              <a:fillRect/>
            </a:stretch>
          </a:blipFill>
          <a:ln w="19050">
            <a:solidFill>
              <a:schemeClr val="tx1"/>
            </a:solidFill>
            <a:miter lim="800000"/>
            <a:headEnd/>
            <a:tailEnd/>
          </a:ln>
        </p:spPr>
        <p:txBody>
          <a:bodyPr wrap="none" anchor="ctr"/>
          <a:lstStyle/>
          <a:p>
            <a:pPr defTabSz="457200"/>
            <a:endParaRPr lang="en-US">
              <a:solidFill>
                <a:srgbClr val="000000"/>
              </a:solidFill>
            </a:endParaRPr>
          </a:p>
        </p:txBody>
      </p:sp>
      <p:sp>
        <p:nvSpPr>
          <p:cNvPr id="161" name="Line 34"/>
          <p:cNvSpPr>
            <a:spLocks noChangeShapeType="1"/>
          </p:cNvSpPr>
          <p:nvPr/>
        </p:nvSpPr>
        <p:spPr bwMode="auto">
          <a:xfrm flipH="1">
            <a:off x="2986169" y="3708400"/>
            <a:ext cx="0" cy="408932"/>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162" name="TextBox 161"/>
          <p:cNvSpPr txBox="1"/>
          <p:nvPr/>
        </p:nvSpPr>
        <p:spPr>
          <a:xfrm>
            <a:off x="2463797" y="2751669"/>
            <a:ext cx="500458" cy="276999"/>
          </a:xfrm>
          <a:prstGeom prst="rect">
            <a:avLst/>
          </a:prstGeom>
          <a:noFill/>
        </p:spPr>
        <p:txBody>
          <a:bodyPr wrap="none" rtlCol="0">
            <a:spAutoFit/>
          </a:bodyPr>
          <a:lstStyle/>
          <a:p>
            <a:pPr defTabSz="457200" eaLnBrk="1" fontAlgn="auto" hangingPunct="1">
              <a:spcBef>
                <a:spcPts val="0"/>
              </a:spcBef>
              <a:spcAft>
                <a:spcPts val="0"/>
              </a:spcAft>
            </a:pPr>
            <a:r>
              <a:rPr lang="en-US" sz="1200" b="1">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TBD</a:t>
            </a:r>
          </a:p>
        </p:txBody>
      </p:sp>
      <p:sp>
        <p:nvSpPr>
          <p:cNvPr id="163" name="TextBox 162"/>
          <p:cNvSpPr txBox="1"/>
          <p:nvPr/>
        </p:nvSpPr>
        <p:spPr>
          <a:xfrm>
            <a:off x="2590796" y="3175004"/>
            <a:ext cx="441146" cy="276999"/>
          </a:xfrm>
          <a:prstGeom prst="rect">
            <a:avLst/>
          </a:prstGeom>
          <a:noFill/>
        </p:spPr>
        <p:txBody>
          <a:bodyPr wrap="none" rtlCol="0">
            <a:spAutoFit/>
          </a:bodyPr>
          <a:lstStyle/>
          <a:p>
            <a:pPr defTabSz="457200" eaLnBrk="1" fontAlgn="auto" hangingPunct="1">
              <a:spcBef>
                <a:spcPts val="0"/>
              </a:spcBef>
              <a:spcAft>
                <a:spcPts val="0"/>
              </a:spcAft>
            </a:pPr>
            <a:r>
              <a:rPr lang="en-US" sz="1200" b="1">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MD</a:t>
            </a:r>
          </a:p>
        </p:txBody>
      </p:sp>
      <p:sp>
        <p:nvSpPr>
          <p:cNvPr id="164" name="TextBox 163"/>
          <p:cNvSpPr txBox="1"/>
          <p:nvPr/>
        </p:nvSpPr>
        <p:spPr>
          <a:xfrm>
            <a:off x="3344330" y="2929471"/>
            <a:ext cx="415498" cy="276999"/>
          </a:xfrm>
          <a:prstGeom prst="rect">
            <a:avLst/>
          </a:prstGeom>
          <a:noFill/>
        </p:spPr>
        <p:txBody>
          <a:bodyPr wrap="none" rtlCol="0">
            <a:spAutoFit/>
          </a:bodyPr>
          <a:lstStyle/>
          <a:p>
            <a:pPr defTabSz="457200" eaLnBrk="1" fontAlgn="auto" hangingPunct="1">
              <a:spcBef>
                <a:spcPts val="0"/>
              </a:spcBef>
              <a:spcAft>
                <a:spcPts val="0"/>
              </a:spcAft>
            </a:pPr>
            <a:r>
              <a:rPr lang="en-US" sz="1200" b="1">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HD</a:t>
            </a:r>
          </a:p>
        </p:txBody>
      </p:sp>
    </p:spTree>
    <p:extLst>
      <p:ext uri="{BB962C8B-B14F-4D97-AF65-F5344CB8AC3E}">
        <p14:creationId xmlns:p14="http://schemas.microsoft.com/office/powerpoint/2010/main" val="17146959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Picture 5" descr="ScreenShot004"/>
          <p:cNvPicPr>
            <a:picLocks noChangeAspect="1" noChangeArrowheads="1"/>
          </p:cNvPicPr>
          <p:nvPr/>
        </p:nvPicPr>
        <p:blipFill>
          <a:blip r:embed="rId3" cstate="screen"/>
          <a:srcRect/>
          <a:stretch>
            <a:fillRect/>
          </a:stretch>
        </p:blipFill>
        <p:spPr bwMode="auto">
          <a:xfrm>
            <a:off x="0" y="0"/>
            <a:ext cx="9144000" cy="1219200"/>
          </a:xfrm>
          <a:prstGeom prst="rect">
            <a:avLst/>
          </a:prstGeom>
          <a:noFill/>
        </p:spPr>
      </p:pic>
      <p:sp>
        <p:nvSpPr>
          <p:cNvPr id="147" name="Rectangle 169" descr="j0182435"/>
          <p:cNvSpPr>
            <a:spLocks noChangeArrowheads="1"/>
          </p:cNvSpPr>
          <p:nvPr/>
        </p:nvSpPr>
        <p:spPr bwMode="auto">
          <a:xfrm>
            <a:off x="3667121" y="4114794"/>
            <a:ext cx="584765" cy="525990"/>
          </a:xfrm>
          <a:prstGeom prst="rect">
            <a:avLst/>
          </a:prstGeom>
          <a:blipFill dpi="0" rotWithShape="0">
            <a:blip r:embed="rId4" cstate="screen"/>
            <a:srcRect/>
            <a:stretch>
              <a:fillRect/>
            </a:stretch>
          </a:blipFill>
          <a:ln w="19050">
            <a:solidFill>
              <a:schemeClr val="tx1"/>
            </a:solidFill>
            <a:miter lim="800000"/>
            <a:headEnd/>
            <a:tailEnd/>
          </a:ln>
          <a:effectLst/>
        </p:spPr>
        <p:txBody>
          <a:bodyPr wrap="none" anchor="ctr"/>
          <a:lstStyle/>
          <a:p>
            <a:pPr defTabSz="457200" eaLnBrk="1" hangingPunct="1"/>
            <a:endParaRPr lang="en-US" sz="2400">
              <a:solidFill>
                <a:prstClr val="black"/>
              </a:solidFill>
              <a:latin typeface="Times New Roman" pitchFamily="18" charset="0"/>
            </a:endParaRPr>
          </a:p>
        </p:txBody>
      </p:sp>
      <p:pic>
        <p:nvPicPr>
          <p:cNvPr id="150" name="Picture 149" descr="high_density.jpg"/>
          <p:cNvPicPr>
            <a:picLocks noChangeAspect="1"/>
          </p:cNvPicPr>
          <p:nvPr/>
        </p:nvPicPr>
        <p:blipFill>
          <a:blip r:embed="rId5" cstate="screen"/>
          <a:srcRect/>
          <a:stretch>
            <a:fillRect/>
          </a:stretch>
        </p:blipFill>
        <p:spPr>
          <a:xfrm>
            <a:off x="2912535" y="2531518"/>
            <a:ext cx="770467" cy="609600"/>
          </a:xfrm>
          <a:prstGeom prst="rect">
            <a:avLst/>
          </a:prstGeom>
          <a:ln w="19050">
            <a:solidFill>
              <a:schemeClr val="tx1"/>
            </a:solidFill>
          </a:ln>
        </p:spPr>
      </p:pic>
      <p:sp>
        <p:nvSpPr>
          <p:cNvPr id="27667" name="Text Box 4"/>
          <p:cNvSpPr txBox="1">
            <a:spLocks noChangeArrowheads="1"/>
          </p:cNvSpPr>
          <p:nvPr/>
        </p:nvSpPr>
        <p:spPr bwMode="auto">
          <a:xfrm>
            <a:off x="1254396" y="1304518"/>
            <a:ext cx="1184817" cy="338554"/>
          </a:xfrm>
          <a:prstGeom prst="rect">
            <a:avLst/>
          </a:prstGeom>
          <a:noFill/>
          <a:ln w="9525">
            <a:noFill/>
            <a:miter lim="800000"/>
            <a:headEnd/>
            <a:tailEnd/>
          </a:ln>
        </p:spPr>
        <p:txBody>
          <a:bodyPr>
            <a:spAutoFit/>
          </a:bodyPr>
          <a:lstStyle/>
          <a:p>
            <a:pPr algn="ctr" defTabSz="457200" eaLnBrk="1" hangingPunct="1">
              <a:spcBef>
                <a:spcPct val="50000"/>
              </a:spcBef>
            </a:pPr>
            <a:r>
              <a:rPr lang="en-US" sz="1600" b="1" dirty="0" err="1">
                <a:solidFill>
                  <a:srgbClr val="3333CC"/>
                </a:solidFill>
                <a:latin typeface="Times New Roman" pitchFamily="18" charset="0"/>
              </a:rPr>
              <a:t>Gridcell</a:t>
            </a:r>
            <a:endParaRPr lang="en-US" sz="1600" b="1" dirty="0">
              <a:solidFill>
                <a:srgbClr val="3333CC"/>
              </a:solidFill>
              <a:latin typeface="Times New Roman" pitchFamily="18" charset="0"/>
            </a:endParaRPr>
          </a:p>
        </p:txBody>
      </p:sp>
      <p:sp>
        <p:nvSpPr>
          <p:cNvPr id="27668" name="Text Box 5"/>
          <p:cNvSpPr txBox="1">
            <a:spLocks noChangeArrowheads="1"/>
          </p:cNvSpPr>
          <p:nvPr/>
        </p:nvSpPr>
        <p:spPr bwMode="auto">
          <a:xfrm>
            <a:off x="3739124" y="3233072"/>
            <a:ext cx="906037" cy="336659"/>
          </a:xfrm>
          <a:prstGeom prst="rect">
            <a:avLst/>
          </a:prstGeom>
          <a:noFill/>
          <a:ln w="9525">
            <a:noFill/>
            <a:miter lim="800000"/>
            <a:headEnd/>
            <a:tailEnd/>
          </a:ln>
        </p:spPr>
        <p:txBody>
          <a:bodyPr>
            <a:spAutoFit/>
          </a:bodyPr>
          <a:lstStyle/>
          <a:p>
            <a:pPr algn="ctr" defTabSz="457200" eaLnBrk="1" hangingPunct="1">
              <a:spcBef>
                <a:spcPct val="50000"/>
              </a:spcBef>
            </a:pPr>
            <a:r>
              <a:rPr lang="en-US" sz="1600" b="1">
                <a:solidFill>
                  <a:srgbClr val="000000"/>
                </a:solidFill>
                <a:latin typeface="Times New Roman" pitchFamily="18" charset="0"/>
              </a:rPr>
              <a:t>Glacier</a:t>
            </a:r>
          </a:p>
        </p:txBody>
      </p:sp>
      <p:sp>
        <p:nvSpPr>
          <p:cNvPr id="27671" name="Text Box 8"/>
          <p:cNvSpPr txBox="1">
            <a:spLocks noChangeArrowheads="1"/>
          </p:cNvSpPr>
          <p:nvPr/>
        </p:nvSpPr>
        <p:spPr bwMode="auto">
          <a:xfrm>
            <a:off x="1586280" y="3217915"/>
            <a:ext cx="627256" cy="336659"/>
          </a:xfrm>
          <a:prstGeom prst="rect">
            <a:avLst/>
          </a:prstGeom>
          <a:noFill/>
          <a:ln w="9525">
            <a:noFill/>
            <a:miter lim="800000"/>
            <a:headEnd/>
            <a:tailEnd/>
          </a:ln>
        </p:spPr>
        <p:txBody>
          <a:bodyPr>
            <a:spAutoFit/>
          </a:bodyPr>
          <a:lstStyle/>
          <a:p>
            <a:pPr algn="ctr" defTabSz="457200" eaLnBrk="1" hangingPunct="1">
              <a:spcBef>
                <a:spcPct val="50000"/>
              </a:spcBef>
            </a:pPr>
            <a:r>
              <a:rPr lang="en-US" sz="1600" b="1">
                <a:solidFill>
                  <a:srgbClr val="000000"/>
                </a:solidFill>
                <a:latin typeface="Times New Roman" pitchFamily="18" charset="0"/>
              </a:rPr>
              <a:t>Lake</a:t>
            </a:r>
          </a:p>
        </p:txBody>
      </p:sp>
      <p:sp>
        <p:nvSpPr>
          <p:cNvPr id="27673" name="Rectangle 10" descr="washington-rain-forest"/>
          <p:cNvSpPr>
            <a:spLocks noChangeArrowheads="1"/>
          </p:cNvSpPr>
          <p:nvPr/>
        </p:nvSpPr>
        <p:spPr bwMode="auto">
          <a:xfrm>
            <a:off x="321733" y="2442762"/>
            <a:ext cx="986974" cy="816888"/>
          </a:xfrm>
          <a:prstGeom prst="rect">
            <a:avLst/>
          </a:prstGeom>
          <a:blipFill dpi="0" rotWithShape="0">
            <a:blip r:embed="rId6" cstate="screen"/>
            <a:srcRect/>
            <a:stretch>
              <a:fillRect/>
            </a:stretch>
          </a:blipFill>
          <a:ln w="19050">
            <a:solidFill>
              <a:schemeClr val="tx1"/>
            </a:solidFill>
            <a:miter lim="800000"/>
            <a:headEnd/>
            <a:tailEnd/>
          </a:ln>
        </p:spPr>
        <p:txBody>
          <a:bodyPr wrap="none" anchor="ctr"/>
          <a:lstStyle/>
          <a:p>
            <a:pPr defTabSz="457200"/>
            <a:endParaRPr lang="en-US">
              <a:solidFill>
                <a:srgbClr val="000000"/>
              </a:solidFill>
            </a:endParaRPr>
          </a:p>
        </p:txBody>
      </p:sp>
      <p:sp>
        <p:nvSpPr>
          <p:cNvPr id="27674" name="Rectangle 11" descr="glacier"/>
          <p:cNvSpPr>
            <a:spLocks noChangeArrowheads="1"/>
          </p:cNvSpPr>
          <p:nvPr/>
        </p:nvSpPr>
        <p:spPr bwMode="auto">
          <a:xfrm>
            <a:off x="3771031" y="2429664"/>
            <a:ext cx="975732" cy="800278"/>
          </a:xfrm>
          <a:prstGeom prst="rect">
            <a:avLst/>
          </a:prstGeom>
          <a:blipFill dpi="0" rotWithShape="0">
            <a:blip r:embed="rId7" cstate="screen"/>
            <a:srcRect/>
            <a:stretch>
              <a:fillRect/>
            </a:stretch>
          </a:blipFill>
          <a:ln w="19050">
            <a:solidFill>
              <a:schemeClr val="tx1"/>
            </a:solidFill>
            <a:miter lim="800000"/>
            <a:headEnd/>
            <a:tailEnd/>
          </a:ln>
        </p:spPr>
        <p:txBody>
          <a:bodyPr wrap="none" anchor="ctr"/>
          <a:lstStyle/>
          <a:p>
            <a:pPr defTabSz="457200"/>
            <a:endParaRPr lang="en-US">
              <a:solidFill>
                <a:srgbClr val="000000"/>
              </a:solidFill>
            </a:endParaRPr>
          </a:p>
        </p:txBody>
      </p:sp>
      <p:sp>
        <p:nvSpPr>
          <p:cNvPr id="27675" name="Text Box 12"/>
          <p:cNvSpPr txBox="1">
            <a:spLocks noChangeArrowheads="1"/>
          </p:cNvSpPr>
          <p:nvPr/>
        </p:nvSpPr>
        <p:spPr bwMode="auto">
          <a:xfrm>
            <a:off x="-16218" y="1982548"/>
            <a:ext cx="1046879" cy="336659"/>
          </a:xfrm>
          <a:prstGeom prst="rect">
            <a:avLst/>
          </a:prstGeom>
          <a:noFill/>
          <a:ln w="9525">
            <a:noFill/>
            <a:miter lim="800000"/>
            <a:headEnd/>
            <a:tailEnd/>
          </a:ln>
        </p:spPr>
        <p:txBody>
          <a:bodyPr>
            <a:spAutoFit/>
          </a:bodyPr>
          <a:lstStyle/>
          <a:p>
            <a:pPr defTabSz="457200" eaLnBrk="1" hangingPunct="1"/>
            <a:r>
              <a:rPr lang="en-US" sz="1600" b="1">
                <a:solidFill>
                  <a:srgbClr val="3333CC"/>
                </a:solidFill>
                <a:latin typeface="Times New Roman" pitchFamily="18" charset="0"/>
              </a:rPr>
              <a:t>Landunit</a:t>
            </a:r>
          </a:p>
        </p:txBody>
      </p:sp>
      <p:sp>
        <p:nvSpPr>
          <p:cNvPr id="27676" name="Text Box 13"/>
          <p:cNvSpPr txBox="1">
            <a:spLocks noChangeArrowheads="1"/>
          </p:cNvSpPr>
          <p:nvPr/>
        </p:nvSpPr>
        <p:spPr bwMode="auto">
          <a:xfrm>
            <a:off x="-24685" y="3831269"/>
            <a:ext cx="975732" cy="336659"/>
          </a:xfrm>
          <a:prstGeom prst="rect">
            <a:avLst/>
          </a:prstGeom>
          <a:noFill/>
          <a:ln w="9525">
            <a:noFill/>
            <a:miter lim="800000"/>
            <a:headEnd/>
            <a:tailEnd/>
          </a:ln>
        </p:spPr>
        <p:txBody>
          <a:bodyPr>
            <a:spAutoFit/>
          </a:bodyPr>
          <a:lstStyle/>
          <a:p>
            <a:pPr defTabSz="457200" eaLnBrk="1" hangingPunct="1"/>
            <a:r>
              <a:rPr lang="en-US" sz="1600" b="1">
                <a:solidFill>
                  <a:srgbClr val="3333CC"/>
                </a:solidFill>
                <a:latin typeface="Times New Roman" pitchFamily="18" charset="0"/>
              </a:rPr>
              <a:t>Column</a:t>
            </a:r>
          </a:p>
        </p:txBody>
      </p:sp>
      <p:sp>
        <p:nvSpPr>
          <p:cNvPr id="27677" name="Rectangle 14" descr="desert"/>
          <p:cNvSpPr>
            <a:spLocks noChangeArrowheads="1"/>
          </p:cNvSpPr>
          <p:nvPr/>
        </p:nvSpPr>
        <p:spPr bwMode="auto">
          <a:xfrm>
            <a:off x="3360425" y="5730242"/>
            <a:ext cx="864426" cy="801705"/>
          </a:xfrm>
          <a:prstGeom prst="rect">
            <a:avLst/>
          </a:prstGeom>
          <a:blipFill dpi="0" rotWithShape="0">
            <a:blip r:embed="rId8" cstate="screen"/>
            <a:srcRect/>
            <a:stretch>
              <a:fillRect/>
            </a:stretch>
          </a:blipFill>
          <a:ln w="19050">
            <a:solidFill>
              <a:schemeClr val="tx1"/>
            </a:solidFill>
            <a:miter lim="800000"/>
            <a:headEnd/>
            <a:tailEnd/>
          </a:ln>
        </p:spPr>
        <p:txBody>
          <a:bodyPr wrap="none" anchor="ctr"/>
          <a:lstStyle/>
          <a:p>
            <a:pPr defTabSz="457200"/>
            <a:endParaRPr lang="en-US">
              <a:solidFill>
                <a:srgbClr val="000000"/>
              </a:solidFill>
            </a:endParaRPr>
          </a:p>
        </p:txBody>
      </p:sp>
      <p:sp>
        <p:nvSpPr>
          <p:cNvPr id="27678" name="Rectangle 15" descr="grassland"/>
          <p:cNvSpPr>
            <a:spLocks noChangeArrowheads="1"/>
          </p:cNvSpPr>
          <p:nvPr/>
        </p:nvSpPr>
        <p:spPr bwMode="auto">
          <a:xfrm>
            <a:off x="2380774" y="5730242"/>
            <a:ext cx="864426" cy="801705"/>
          </a:xfrm>
          <a:prstGeom prst="rect">
            <a:avLst/>
          </a:prstGeom>
          <a:blipFill dpi="0" rotWithShape="0">
            <a:blip r:embed="rId9" cstate="screen"/>
            <a:srcRect/>
            <a:stretch>
              <a:fillRect/>
            </a:stretch>
          </a:blipFill>
          <a:ln w="19050">
            <a:solidFill>
              <a:schemeClr val="tx1"/>
            </a:solidFill>
            <a:miter lim="800000"/>
            <a:headEnd/>
            <a:tailEnd/>
          </a:ln>
        </p:spPr>
        <p:txBody>
          <a:bodyPr wrap="none" anchor="ctr"/>
          <a:lstStyle/>
          <a:p>
            <a:pPr defTabSz="457200"/>
            <a:endParaRPr lang="en-US">
              <a:solidFill>
                <a:srgbClr val="000000"/>
              </a:solidFill>
            </a:endParaRPr>
          </a:p>
        </p:txBody>
      </p:sp>
      <p:sp>
        <p:nvSpPr>
          <p:cNvPr id="27679" name="Rectangle 16" descr="lba_canopy"/>
          <p:cNvSpPr>
            <a:spLocks noChangeArrowheads="1"/>
          </p:cNvSpPr>
          <p:nvPr/>
        </p:nvSpPr>
        <p:spPr bwMode="auto">
          <a:xfrm>
            <a:off x="1384191" y="5730242"/>
            <a:ext cx="864426" cy="801705"/>
          </a:xfrm>
          <a:prstGeom prst="rect">
            <a:avLst/>
          </a:prstGeom>
          <a:blipFill dpi="0" rotWithShape="0">
            <a:blip r:embed="rId10" cstate="screen"/>
            <a:srcRect/>
            <a:stretch>
              <a:fillRect/>
            </a:stretch>
          </a:blipFill>
          <a:ln w="19050">
            <a:solidFill>
              <a:schemeClr val="tx1"/>
            </a:solidFill>
            <a:miter lim="800000"/>
            <a:headEnd/>
            <a:tailEnd/>
          </a:ln>
        </p:spPr>
        <p:txBody>
          <a:bodyPr wrap="none" anchor="ctr"/>
          <a:lstStyle/>
          <a:p>
            <a:pPr defTabSz="457200"/>
            <a:endParaRPr lang="en-US">
              <a:solidFill>
                <a:srgbClr val="000000"/>
              </a:solidFill>
            </a:endParaRPr>
          </a:p>
        </p:txBody>
      </p:sp>
      <p:sp>
        <p:nvSpPr>
          <p:cNvPr id="27681" name="Text Box 18"/>
          <p:cNvSpPr txBox="1">
            <a:spLocks noChangeArrowheads="1"/>
          </p:cNvSpPr>
          <p:nvPr/>
        </p:nvSpPr>
        <p:spPr bwMode="auto">
          <a:xfrm>
            <a:off x="8464" y="5393307"/>
            <a:ext cx="736603" cy="338554"/>
          </a:xfrm>
          <a:prstGeom prst="rect">
            <a:avLst/>
          </a:prstGeom>
          <a:noFill/>
          <a:ln w="9525">
            <a:noFill/>
            <a:miter lim="800000"/>
            <a:headEnd/>
            <a:tailEnd/>
          </a:ln>
        </p:spPr>
        <p:txBody>
          <a:bodyPr wrap="square">
            <a:spAutoFit/>
          </a:bodyPr>
          <a:lstStyle/>
          <a:p>
            <a:pPr defTabSz="457200" eaLnBrk="1" hangingPunct="1"/>
            <a:r>
              <a:rPr lang="en-US" sz="1600" b="1">
                <a:solidFill>
                  <a:srgbClr val="3333CC"/>
                </a:solidFill>
                <a:latin typeface="Times New Roman" pitchFamily="18" charset="0"/>
              </a:rPr>
              <a:t>PFT</a:t>
            </a:r>
          </a:p>
        </p:txBody>
      </p:sp>
      <p:sp>
        <p:nvSpPr>
          <p:cNvPr id="27683" name="Text Box 20"/>
          <p:cNvSpPr txBox="1">
            <a:spLocks noChangeArrowheads="1"/>
          </p:cNvSpPr>
          <p:nvPr/>
        </p:nvSpPr>
        <p:spPr bwMode="auto">
          <a:xfrm>
            <a:off x="2654924" y="3368796"/>
            <a:ext cx="766646" cy="336659"/>
          </a:xfrm>
          <a:prstGeom prst="rect">
            <a:avLst/>
          </a:prstGeom>
          <a:noFill/>
          <a:ln w="9525">
            <a:noFill/>
            <a:miter lim="800000"/>
            <a:headEnd/>
            <a:tailEnd/>
          </a:ln>
        </p:spPr>
        <p:txBody>
          <a:bodyPr>
            <a:spAutoFit/>
          </a:bodyPr>
          <a:lstStyle/>
          <a:p>
            <a:pPr algn="ctr" defTabSz="457200" eaLnBrk="1" hangingPunct="1">
              <a:spcBef>
                <a:spcPct val="50000"/>
              </a:spcBef>
            </a:pPr>
            <a:r>
              <a:rPr lang="en-US" sz="1600" b="1">
                <a:solidFill>
                  <a:srgbClr val="000000"/>
                </a:solidFill>
                <a:latin typeface="Times New Roman" pitchFamily="18" charset="0"/>
              </a:rPr>
              <a:t>Urban</a:t>
            </a:r>
          </a:p>
        </p:txBody>
      </p:sp>
      <p:sp>
        <p:nvSpPr>
          <p:cNvPr id="27685" name="Line 22"/>
          <p:cNvSpPr>
            <a:spLocks noChangeShapeType="1"/>
          </p:cNvSpPr>
          <p:nvPr/>
        </p:nvSpPr>
        <p:spPr bwMode="auto">
          <a:xfrm flipV="1">
            <a:off x="792046" y="2144619"/>
            <a:ext cx="2267996" cy="174036"/>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27686" name="Line 23"/>
          <p:cNvSpPr>
            <a:spLocks noChangeShapeType="1"/>
          </p:cNvSpPr>
          <p:nvPr/>
        </p:nvSpPr>
        <p:spPr bwMode="auto">
          <a:xfrm>
            <a:off x="3039714" y="2141766"/>
            <a:ext cx="2195397" cy="185448"/>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27687" name="Line 24"/>
          <p:cNvSpPr>
            <a:spLocks noChangeShapeType="1"/>
          </p:cNvSpPr>
          <p:nvPr/>
        </p:nvSpPr>
        <p:spPr bwMode="auto">
          <a:xfrm>
            <a:off x="5228347" y="2329274"/>
            <a:ext cx="0" cy="316688"/>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27689" name="Line 26"/>
          <p:cNvSpPr>
            <a:spLocks noChangeShapeType="1"/>
          </p:cNvSpPr>
          <p:nvPr/>
        </p:nvSpPr>
        <p:spPr bwMode="auto">
          <a:xfrm flipH="1">
            <a:off x="792046" y="2318654"/>
            <a:ext cx="0" cy="124107"/>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27690" name="Line 27"/>
          <p:cNvSpPr>
            <a:spLocks noChangeShapeType="1"/>
          </p:cNvSpPr>
          <p:nvPr/>
        </p:nvSpPr>
        <p:spPr bwMode="auto">
          <a:xfrm flipH="1">
            <a:off x="1910441" y="2233156"/>
            <a:ext cx="0" cy="201139"/>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27691" name="Line 28"/>
          <p:cNvSpPr>
            <a:spLocks noChangeShapeType="1"/>
          </p:cNvSpPr>
          <p:nvPr/>
        </p:nvSpPr>
        <p:spPr bwMode="auto">
          <a:xfrm flipH="1">
            <a:off x="3050711" y="1930400"/>
            <a:ext cx="0" cy="499662"/>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27693" name="Line 30"/>
          <p:cNvSpPr>
            <a:spLocks noChangeShapeType="1"/>
          </p:cNvSpPr>
          <p:nvPr/>
        </p:nvSpPr>
        <p:spPr bwMode="auto">
          <a:xfrm>
            <a:off x="863599" y="5473706"/>
            <a:ext cx="2980267" cy="0"/>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27697" name="Line 34"/>
          <p:cNvSpPr>
            <a:spLocks noChangeShapeType="1"/>
          </p:cNvSpPr>
          <p:nvPr/>
        </p:nvSpPr>
        <p:spPr bwMode="auto">
          <a:xfrm flipH="1">
            <a:off x="1982865" y="5479221"/>
            <a:ext cx="0" cy="246788"/>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27698" name="Line 35"/>
          <p:cNvSpPr>
            <a:spLocks noChangeShapeType="1"/>
          </p:cNvSpPr>
          <p:nvPr/>
        </p:nvSpPr>
        <p:spPr bwMode="auto">
          <a:xfrm flipH="1">
            <a:off x="3089275" y="5474987"/>
            <a:ext cx="0" cy="246788"/>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27699" name="Line 36"/>
          <p:cNvSpPr>
            <a:spLocks noChangeShapeType="1"/>
          </p:cNvSpPr>
          <p:nvPr/>
        </p:nvSpPr>
        <p:spPr bwMode="auto">
          <a:xfrm>
            <a:off x="846660" y="3564467"/>
            <a:ext cx="0" cy="719665"/>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27700" name="Text Box 37"/>
          <p:cNvSpPr txBox="1">
            <a:spLocks noChangeArrowheads="1"/>
          </p:cNvSpPr>
          <p:nvPr/>
        </p:nvSpPr>
        <p:spPr bwMode="auto">
          <a:xfrm>
            <a:off x="254813" y="3220216"/>
            <a:ext cx="1115122" cy="336659"/>
          </a:xfrm>
          <a:prstGeom prst="rect">
            <a:avLst/>
          </a:prstGeom>
          <a:noFill/>
          <a:ln w="9525">
            <a:noFill/>
            <a:miter lim="800000"/>
            <a:headEnd/>
            <a:tailEnd/>
          </a:ln>
        </p:spPr>
        <p:txBody>
          <a:bodyPr>
            <a:spAutoFit/>
          </a:bodyPr>
          <a:lstStyle/>
          <a:p>
            <a:pPr algn="ctr" defTabSz="457200" eaLnBrk="1" hangingPunct="1">
              <a:spcBef>
                <a:spcPct val="50000"/>
              </a:spcBef>
            </a:pPr>
            <a:r>
              <a:rPr lang="en-US" sz="1600" b="1">
                <a:solidFill>
                  <a:srgbClr val="000000"/>
                </a:solidFill>
                <a:latin typeface="Times New Roman" pitchFamily="18" charset="0"/>
              </a:rPr>
              <a:t>Vegetated</a:t>
            </a:r>
          </a:p>
        </p:txBody>
      </p:sp>
      <p:sp>
        <p:nvSpPr>
          <p:cNvPr id="27701" name="Rectangle 38" descr="PH02382J"/>
          <p:cNvSpPr>
            <a:spLocks noChangeArrowheads="1"/>
          </p:cNvSpPr>
          <p:nvPr/>
        </p:nvSpPr>
        <p:spPr bwMode="auto">
          <a:xfrm>
            <a:off x="379335" y="4203038"/>
            <a:ext cx="975732" cy="801705"/>
          </a:xfrm>
          <a:prstGeom prst="rect">
            <a:avLst/>
          </a:prstGeom>
          <a:blipFill dpi="0" rotWithShape="0">
            <a:blip r:embed="rId11" cstate="screen"/>
            <a:srcRect/>
            <a:stretch>
              <a:fillRect/>
            </a:stretch>
          </a:blipFill>
          <a:ln w="19050">
            <a:solidFill>
              <a:schemeClr val="tx1"/>
            </a:solidFill>
            <a:miter lim="800000"/>
            <a:headEnd/>
            <a:tailEnd/>
          </a:ln>
        </p:spPr>
        <p:txBody>
          <a:bodyPr wrap="none" anchor="ctr"/>
          <a:lstStyle/>
          <a:p>
            <a:pPr defTabSz="457200"/>
            <a:endParaRPr lang="en-US">
              <a:solidFill>
                <a:srgbClr val="000000"/>
              </a:solidFill>
            </a:endParaRPr>
          </a:p>
        </p:txBody>
      </p:sp>
      <p:sp>
        <p:nvSpPr>
          <p:cNvPr id="27702" name="Text Box 39"/>
          <p:cNvSpPr txBox="1">
            <a:spLocks noChangeArrowheads="1"/>
          </p:cNvSpPr>
          <p:nvPr/>
        </p:nvSpPr>
        <p:spPr bwMode="auto">
          <a:xfrm>
            <a:off x="381015" y="4977280"/>
            <a:ext cx="1066083" cy="307777"/>
          </a:xfrm>
          <a:prstGeom prst="rect">
            <a:avLst/>
          </a:prstGeom>
          <a:noFill/>
          <a:ln w="9525">
            <a:noFill/>
            <a:miter lim="800000"/>
            <a:headEnd/>
            <a:tailEnd/>
          </a:ln>
        </p:spPr>
        <p:txBody>
          <a:bodyPr wrap="square">
            <a:spAutoFit/>
          </a:bodyPr>
          <a:lstStyle/>
          <a:p>
            <a:pPr algn="ctr" defTabSz="457200" eaLnBrk="1" hangingPunct="1">
              <a:spcBef>
                <a:spcPct val="50000"/>
              </a:spcBef>
            </a:pPr>
            <a:r>
              <a:rPr lang="en-US" sz="1400" b="1">
                <a:solidFill>
                  <a:srgbClr val="000000"/>
                </a:solidFill>
                <a:latin typeface="Times New Roman" pitchFamily="18" charset="0"/>
              </a:rPr>
              <a:t>Soil </a:t>
            </a:r>
          </a:p>
        </p:txBody>
      </p:sp>
      <p:sp>
        <p:nvSpPr>
          <p:cNvPr id="27665" name="Rectangle 57"/>
          <p:cNvSpPr>
            <a:spLocks noGrp="1" noChangeArrowheads="1"/>
          </p:cNvSpPr>
          <p:nvPr>
            <p:ph type="title"/>
          </p:nvPr>
        </p:nvSpPr>
        <p:spPr>
          <a:xfrm>
            <a:off x="565440" y="-31456"/>
            <a:ext cx="8153400" cy="1143000"/>
          </a:xfrm>
          <a:noFill/>
        </p:spPr>
        <p:txBody>
          <a:bodyPr/>
          <a:lstStyle/>
          <a:p>
            <a:pPr eaLnBrk="1" hangingPunct="1"/>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Land surface heterogeneity</a:t>
            </a:r>
            <a:b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CLM subgrid tiling structure</a:t>
            </a:r>
          </a:p>
        </p:txBody>
      </p:sp>
      <p:sp>
        <p:nvSpPr>
          <p:cNvPr id="57" name="Line 27"/>
          <p:cNvSpPr>
            <a:spLocks noChangeShapeType="1"/>
          </p:cNvSpPr>
          <p:nvPr/>
        </p:nvSpPr>
        <p:spPr bwMode="auto">
          <a:xfrm flipH="1">
            <a:off x="4138431" y="2247725"/>
            <a:ext cx="0" cy="201139"/>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59" name="Text Box 8"/>
          <p:cNvSpPr txBox="1">
            <a:spLocks noChangeArrowheads="1"/>
          </p:cNvSpPr>
          <p:nvPr/>
        </p:nvSpPr>
        <p:spPr bwMode="auto">
          <a:xfrm>
            <a:off x="4986016" y="3214792"/>
            <a:ext cx="722035" cy="338554"/>
          </a:xfrm>
          <a:prstGeom prst="rect">
            <a:avLst/>
          </a:prstGeom>
          <a:noFill/>
          <a:ln w="9525">
            <a:noFill/>
            <a:miter lim="800000"/>
            <a:headEnd/>
            <a:tailEnd/>
          </a:ln>
        </p:spPr>
        <p:txBody>
          <a:bodyPr wrap="square">
            <a:spAutoFit/>
          </a:bodyPr>
          <a:lstStyle/>
          <a:p>
            <a:pPr algn="ctr" defTabSz="457200" eaLnBrk="1" hangingPunct="1">
              <a:spcBef>
                <a:spcPct val="50000"/>
              </a:spcBef>
            </a:pPr>
            <a:r>
              <a:rPr lang="en-US" sz="1600" b="1">
                <a:solidFill>
                  <a:srgbClr val="000000"/>
                </a:solidFill>
                <a:latin typeface="Times New Roman" pitchFamily="18" charset="0"/>
              </a:rPr>
              <a:t>Crop</a:t>
            </a:r>
          </a:p>
        </p:txBody>
      </p:sp>
      <p:sp>
        <p:nvSpPr>
          <p:cNvPr id="55" name="Line 34"/>
          <p:cNvSpPr>
            <a:spLocks noChangeShapeType="1"/>
          </p:cNvSpPr>
          <p:nvPr/>
        </p:nvSpPr>
        <p:spPr bwMode="auto">
          <a:xfrm flipH="1">
            <a:off x="869498" y="5308600"/>
            <a:ext cx="0" cy="408943"/>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56" name="Line 35"/>
          <p:cNvSpPr>
            <a:spLocks noChangeShapeType="1"/>
          </p:cNvSpPr>
          <p:nvPr/>
        </p:nvSpPr>
        <p:spPr bwMode="auto">
          <a:xfrm flipH="1">
            <a:off x="3830094" y="5466521"/>
            <a:ext cx="0" cy="246788"/>
          </a:xfrm>
          <a:prstGeom prst="line">
            <a:avLst/>
          </a:prstGeom>
          <a:noFill/>
          <a:ln w="19050">
            <a:solidFill>
              <a:schemeClr val="tx1"/>
            </a:solidFill>
            <a:round/>
            <a:headEnd/>
            <a:tailEnd/>
          </a:ln>
        </p:spPr>
        <p:txBody>
          <a:bodyPr/>
          <a:lstStyle/>
          <a:p>
            <a:pPr defTabSz="457200"/>
            <a:endParaRPr lang="en-US">
              <a:solidFill>
                <a:srgbClr val="000000"/>
              </a:solidFill>
            </a:endParaRPr>
          </a:p>
        </p:txBody>
      </p:sp>
      <p:pic>
        <p:nvPicPr>
          <p:cNvPr id="2050" name="Picture 2" descr="http://www.ens-newswire.com/ens/may2007/20070516_forestboreal.jpg"/>
          <p:cNvPicPr>
            <a:picLocks noChangeAspect="1" noChangeArrowheads="1"/>
          </p:cNvPicPr>
          <p:nvPr/>
        </p:nvPicPr>
        <p:blipFill>
          <a:blip r:embed="rId12" cstate="screen"/>
          <a:srcRect/>
          <a:stretch>
            <a:fillRect/>
          </a:stretch>
        </p:blipFill>
        <p:spPr bwMode="auto">
          <a:xfrm>
            <a:off x="389469" y="5731939"/>
            <a:ext cx="838248" cy="798513"/>
          </a:xfrm>
          <a:prstGeom prst="rect">
            <a:avLst/>
          </a:prstGeom>
          <a:noFill/>
          <a:ln w="19050">
            <a:solidFill>
              <a:schemeClr val="tx1"/>
            </a:solidFill>
          </a:ln>
        </p:spPr>
      </p:pic>
      <p:pic>
        <p:nvPicPr>
          <p:cNvPr id="2052" name="Picture 4" descr="http://upload.wikimedia.org/wikipedia/commons/a/a7/Medecine_Lake.jpg"/>
          <p:cNvPicPr>
            <a:picLocks noChangeAspect="1" noChangeArrowheads="1"/>
          </p:cNvPicPr>
          <p:nvPr/>
        </p:nvPicPr>
        <p:blipFill>
          <a:blip r:embed="rId13" cstate="screen"/>
          <a:srcRect/>
          <a:stretch>
            <a:fillRect/>
          </a:stretch>
        </p:blipFill>
        <p:spPr bwMode="auto">
          <a:xfrm>
            <a:off x="1417108" y="2446849"/>
            <a:ext cx="987424" cy="778934"/>
          </a:xfrm>
          <a:prstGeom prst="rect">
            <a:avLst/>
          </a:prstGeom>
          <a:noFill/>
          <a:ln w="19050">
            <a:solidFill>
              <a:schemeClr val="tx1"/>
            </a:solidFill>
          </a:ln>
        </p:spPr>
      </p:pic>
      <p:pic>
        <p:nvPicPr>
          <p:cNvPr id="2058" name="Picture 10" descr="http://www.skyboximaging.com/sites/default/files/styles/660px_wide/public/Agriculture.jpg"/>
          <p:cNvPicPr>
            <a:picLocks noChangeAspect="1" noChangeArrowheads="1"/>
          </p:cNvPicPr>
          <p:nvPr/>
        </p:nvPicPr>
        <p:blipFill>
          <a:blip r:embed="rId14" cstate="screen"/>
          <a:srcRect/>
          <a:stretch>
            <a:fillRect/>
          </a:stretch>
        </p:blipFill>
        <p:spPr bwMode="auto">
          <a:xfrm>
            <a:off x="4837641" y="2429915"/>
            <a:ext cx="978960" cy="804335"/>
          </a:xfrm>
          <a:prstGeom prst="rect">
            <a:avLst/>
          </a:prstGeom>
          <a:noFill/>
          <a:ln w="19050">
            <a:solidFill>
              <a:schemeClr val="tx1"/>
            </a:solidFill>
          </a:ln>
        </p:spPr>
      </p:pic>
      <p:sp>
        <p:nvSpPr>
          <p:cNvPr id="74" name="Text Box 37"/>
          <p:cNvSpPr txBox="1">
            <a:spLocks noChangeArrowheads="1"/>
          </p:cNvSpPr>
          <p:nvPr/>
        </p:nvSpPr>
        <p:spPr bwMode="auto">
          <a:xfrm>
            <a:off x="237880" y="6495940"/>
            <a:ext cx="1115122" cy="307777"/>
          </a:xfrm>
          <a:prstGeom prst="rect">
            <a:avLst/>
          </a:prstGeom>
          <a:noFill/>
          <a:ln w="9525">
            <a:noFill/>
            <a:miter lim="800000"/>
            <a:headEnd/>
            <a:tailEnd/>
          </a:ln>
        </p:spPr>
        <p:txBody>
          <a:bodyPr>
            <a:spAutoFit/>
          </a:bodyPr>
          <a:lstStyle/>
          <a:p>
            <a:pPr algn="ctr" defTabSz="457200" eaLnBrk="1" hangingPunct="1">
              <a:spcBef>
                <a:spcPct val="50000"/>
              </a:spcBef>
            </a:pPr>
            <a:r>
              <a:rPr lang="en-US" sz="1400" b="1">
                <a:solidFill>
                  <a:srgbClr val="000000"/>
                </a:solidFill>
                <a:latin typeface="Times New Roman" pitchFamily="18" charset="0"/>
              </a:rPr>
              <a:t>PFT1</a:t>
            </a:r>
          </a:p>
        </p:txBody>
      </p:sp>
      <p:sp>
        <p:nvSpPr>
          <p:cNvPr id="75" name="Text Box 37"/>
          <p:cNvSpPr txBox="1">
            <a:spLocks noChangeArrowheads="1"/>
          </p:cNvSpPr>
          <p:nvPr/>
        </p:nvSpPr>
        <p:spPr bwMode="auto">
          <a:xfrm>
            <a:off x="1228480" y="6495940"/>
            <a:ext cx="1115122" cy="307777"/>
          </a:xfrm>
          <a:prstGeom prst="rect">
            <a:avLst/>
          </a:prstGeom>
          <a:noFill/>
          <a:ln w="9525">
            <a:noFill/>
            <a:miter lim="800000"/>
            <a:headEnd/>
            <a:tailEnd/>
          </a:ln>
        </p:spPr>
        <p:txBody>
          <a:bodyPr>
            <a:spAutoFit/>
          </a:bodyPr>
          <a:lstStyle/>
          <a:p>
            <a:pPr algn="ctr" defTabSz="457200" eaLnBrk="1" hangingPunct="1">
              <a:spcBef>
                <a:spcPct val="50000"/>
              </a:spcBef>
            </a:pPr>
            <a:r>
              <a:rPr lang="en-US" sz="1400" b="1">
                <a:solidFill>
                  <a:srgbClr val="000000"/>
                </a:solidFill>
                <a:latin typeface="Times New Roman" pitchFamily="18" charset="0"/>
              </a:rPr>
              <a:t>PFT2</a:t>
            </a:r>
          </a:p>
        </p:txBody>
      </p:sp>
      <p:sp>
        <p:nvSpPr>
          <p:cNvPr id="76" name="Text Box 37"/>
          <p:cNvSpPr txBox="1">
            <a:spLocks noChangeArrowheads="1"/>
          </p:cNvSpPr>
          <p:nvPr/>
        </p:nvSpPr>
        <p:spPr bwMode="auto">
          <a:xfrm>
            <a:off x="2295280" y="6495940"/>
            <a:ext cx="1115122" cy="307777"/>
          </a:xfrm>
          <a:prstGeom prst="rect">
            <a:avLst/>
          </a:prstGeom>
          <a:noFill/>
          <a:ln w="9525">
            <a:noFill/>
            <a:miter lim="800000"/>
            <a:headEnd/>
            <a:tailEnd/>
          </a:ln>
        </p:spPr>
        <p:txBody>
          <a:bodyPr>
            <a:spAutoFit/>
          </a:bodyPr>
          <a:lstStyle/>
          <a:p>
            <a:pPr algn="ctr" defTabSz="457200" eaLnBrk="1" hangingPunct="1">
              <a:spcBef>
                <a:spcPct val="50000"/>
              </a:spcBef>
            </a:pPr>
            <a:r>
              <a:rPr lang="en-US" sz="1400" b="1">
                <a:solidFill>
                  <a:srgbClr val="000000"/>
                </a:solidFill>
                <a:latin typeface="Times New Roman" pitchFamily="18" charset="0"/>
              </a:rPr>
              <a:t>PFT3</a:t>
            </a:r>
          </a:p>
        </p:txBody>
      </p:sp>
      <p:sp>
        <p:nvSpPr>
          <p:cNvPr id="77" name="Text Box 37"/>
          <p:cNvSpPr txBox="1">
            <a:spLocks noChangeArrowheads="1"/>
          </p:cNvSpPr>
          <p:nvPr/>
        </p:nvSpPr>
        <p:spPr bwMode="auto">
          <a:xfrm>
            <a:off x="3345151" y="6495940"/>
            <a:ext cx="1115122" cy="307777"/>
          </a:xfrm>
          <a:prstGeom prst="rect">
            <a:avLst/>
          </a:prstGeom>
          <a:noFill/>
          <a:ln w="9525">
            <a:noFill/>
            <a:miter lim="800000"/>
            <a:headEnd/>
            <a:tailEnd/>
          </a:ln>
        </p:spPr>
        <p:txBody>
          <a:bodyPr>
            <a:spAutoFit/>
          </a:bodyPr>
          <a:lstStyle/>
          <a:p>
            <a:pPr algn="ctr" defTabSz="457200" eaLnBrk="1" hangingPunct="1">
              <a:spcBef>
                <a:spcPct val="50000"/>
              </a:spcBef>
            </a:pPr>
            <a:r>
              <a:rPr lang="en-US" sz="1400" b="1">
                <a:solidFill>
                  <a:srgbClr val="000000"/>
                </a:solidFill>
                <a:latin typeface="Times New Roman" pitchFamily="18" charset="0"/>
              </a:rPr>
              <a:t>PFT4 …</a:t>
            </a:r>
          </a:p>
        </p:txBody>
      </p:sp>
      <p:sp>
        <p:nvSpPr>
          <p:cNvPr id="2068" name="AutoShape 20" descr="imap://dlawren@mailhub.cgd.ucar.edu:993/fetch%3EUID%3E/INBOX%3E13314?part=1.2&amp;type=image/jpeg&amp;filename=high_density.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dirty="0">
              <a:solidFill>
                <a:srgbClr val="000000"/>
              </a:solidFill>
              <a:latin typeface="Gill Sans MT"/>
            </a:endParaRPr>
          </a:p>
        </p:txBody>
      </p:sp>
      <p:pic>
        <p:nvPicPr>
          <p:cNvPr id="130" name="Picture 129" descr="high_density.png"/>
          <p:cNvPicPr>
            <a:picLocks noChangeAspect="1"/>
          </p:cNvPicPr>
          <p:nvPr/>
        </p:nvPicPr>
        <p:blipFill>
          <a:blip r:embed="rId15" cstate="screen"/>
          <a:srcRect/>
          <a:stretch>
            <a:fillRect/>
          </a:stretch>
        </p:blipFill>
        <p:spPr>
          <a:xfrm>
            <a:off x="2666998" y="2827846"/>
            <a:ext cx="660402" cy="570247"/>
          </a:xfrm>
          <a:prstGeom prst="rect">
            <a:avLst/>
          </a:prstGeom>
          <a:ln w="19050">
            <a:solidFill>
              <a:schemeClr val="tx1"/>
            </a:solidFill>
          </a:ln>
        </p:spPr>
      </p:pic>
      <p:sp>
        <p:nvSpPr>
          <p:cNvPr id="131" name="Line 160"/>
          <p:cNvSpPr>
            <a:spLocks noChangeShapeType="1"/>
          </p:cNvSpPr>
          <p:nvPr/>
        </p:nvSpPr>
        <p:spPr bwMode="auto">
          <a:xfrm flipH="1">
            <a:off x="4667249" y="2997426"/>
            <a:ext cx="855" cy="235763"/>
          </a:xfrm>
          <a:prstGeom prst="line">
            <a:avLst/>
          </a:prstGeom>
          <a:noFill/>
          <a:ln w="19050">
            <a:solidFill>
              <a:schemeClr val="tx1"/>
            </a:solidFill>
            <a:round/>
            <a:headEnd/>
            <a:tailEnd/>
          </a:ln>
          <a:effectLst/>
        </p:spPr>
        <p:txBody>
          <a:bodyPr/>
          <a:lstStyle/>
          <a:p>
            <a:pPr defTabSz="457200" eaLnBrk="1" hangingPunct="1"/>
            <a:endParaRPr lang="en-US" sz="2400">
              <a:solidFill>
                <a:prstClr val="black"/>
              </a:solidFill>
              <a:latin typeface="Times New Roman" pitchFamily="18" charset="0"/>
            </a:endParaRPr>
          </a:p>
        </p:txBody>
      </p:sp>
      <p:sp>
        <p:nvSpPr>
          <p:cNvPr id="133" name="Rectangle 154" descr="j0149075"/>
          <p:cNvSpPr>
            <a:spLocks noChangeArrowheads="1"/>
          </p:cNvSpPr>
          <p:nvPr/>
        </p:nvSpPr>
        <p:spPr bwMode="auto">
          <a:xfrm>
            <a:off x="3236381" y="4478862"/>
            <a:ext cx="584765" cy="525990"/>
          </a:xfrm>
          <a:prstGeom prst="rect">
            <a:avLst/>
          </a:prstGeom>
          <a:blipFill dpi="0" rotWithShape="0">
            <a:blip r:embed="rId16" cstate="screen"/>
            <a:srcRect/>
            <a:stretch>
              <a:fillRect/>
            </a:stretch>
          </a:blipFill>
          <a:ln w="19050">
            <a:solidFill>
              <a:schemeClr val="tx1"/>
            </a:solidFill>
            <a:miter lim="800000"/>
            <a:headEnd/>
            <a:tailEnd/>
          </a:ln>
          <a:effectLst/>
        </p:spPr>
        <p:txBody>
          <a:bodyPr wrap="none" anchor="ctr"/>
          <a:lstStyle/>
          <a:p>
            <a:pPr defTabSz="457200" eaLnBrk="1" hangingPunct="1"/>
            <a:endParaRPr lang="en-US" sz="2400">
              <a:solidFill>
                <a:prstClr val="black"/>
              </a:solidFill>
              <a:latin typeface="Times New Roman" pitchFamily="18" charset="0"/>
            </a:endParaRPr>
          </a:p>
        </p:txBody>
      </p:sp>
      <p:sp>
        <p:nvSpPr>
          <p:cNvPr id="134" name="Rectangle 155" descr="PH03970I"/>
          <p:cNvSpPr>
            <a:spLocks noChangeArrowheads="1"/>
          </p:cNvSpPr>
          <p:nvPr/>
        </p:nvSpPr>
        <p:spPr bwMode="auto">
          <a:xfrm>
            <a:off x="2710385" y="4106327"/>
            <a:ext cx="584765" cy="525990"/>
          </a:xfrm>
          <a:prstGeom prst="rect">
            <a:avLst/>
          </a:prstGeom>
          <a:blipFill dpi="0" rotWithShape="0">
            <a:blip r:embed="rId17" cstate="screen"/>
            <a:srcRect/>
            <a:stretch>
              <a:fillRect/>
            </a:stretch>
          </a:blipFill>
          <a:ln w="19050">
            <a:solidFill>
              <a:schemeClr val="tx1"/>
            </a:solidFill>
            <a:miter lim="800000"/>
            <a:headEnd/>
            <a:tailEnd/>
          </a:ln>
          <a:effectLst/>
        </p:spPr>
        <p:txBody>
          <a:bodyPr wrap="none" anchor="ctr"/>
          <a:lstStyle/>
          <a:p>
            <a:pPr defTabSz="457200" eaLnBrk="1" hangingPunct="1"/>
            <a:endParaRPr lang="en-US" sz="2400">
              <a:solidFill>
                <a:prstClr val="black"/>
              </a:solidFill>
              <a:latin typeface="Times New Roman" pitchFamily="18" charset="0"/>
            </a:endParaRPr>
          </a:p>
        </p:txBody>
      </p:sp>
      <p:sp>
        <p:nvSpPr>
          <p:cNvPr id="136" name="Rectangle 157" descr="PH02546J"/>
          <p:cNvSpPr>
            <a:spLocks noChangeArrowheads="1"/>
          </p:cNvSpPr>
          <p:nvPr/>
        </p:nvSpPr>
        <p:spPr bwMode="auto">
          <a:xfrm>
            <a:off x="2166395" y="4479920"/>
            <a:ext cx="584765" cy="525990"/>
          </a:xfrm>
          <a:prstGeom prst="rect">
            <a:avLst/>
          </a:prstGeom>
          <a:blipFill dpi="0" rotWithShape="0">
            <a:blip r:embed="rId18" cstate="screen"/>
            <a:srcRect/>
            <a:stretch>
              <a:fillRect/>
            </a:stretch>
          </a:blipFill>
          <a:ln w="19050">
            <a:solidFill>
              <a:schemeClr val="tx1"/>
            </a:solidFill>
            <a:miter lim="800000"/>
            <a:headEnd/>
            <a:tailEnd/>
          </a:ln>
          <a:effectLst/>
        </p:spPr>
        <p:txBody>
          <a:bodyPr wrap="none" anchor="ctr"/>
          <a:lstStyle/>
          <a:p>
            <a:pPr defTabSz="457200" eaLnBrk="1" hangingPunct="1"/>
            <a:endParaRPr lang="en-US" sz="2400">
              <a:solidFill>
                <a:prstClr val="black"/>
              </a:solidFill>
              <a:latin typeface="Times New Roman" pitchFamily="18" charset="0"/>
            </a:endParaRPr>
          </a:p>
        </p:txBody>
      </p:sp>
      <p:sp>
        <p:nvSpPr>
          <p:cNvPr id="137" name="Rectangle 158" descr="j0182688"/>
          <p:cNvSpPr>
            <a:spLocks noChangeArrowheads="1"/>
          </p:cNvSpPr>
          <p:nvPr/>
        </p:nvSpPr>
        <p:spPr bwMode="auto">
          <a:xfrm>
            <a:off x="1757884" y="4114794"/>
            <a:ext cx="584765" cy="525990"/>
          </a:xfrm>
          <a:prstGeom prst="rect">
            <a:avLst/>
          </a:prstGeom>
          <a:blipFill dpi="0" rotWithShape="0">
            <a:blip r:embed="rId19" cstate="screen"/>
            <a:srcRect/>
            <a:stretch>
              <a:fillRect/>
            </a:stretch>
          </a:blipFill>
          <a:ln w="19050">
            <a:solidFill>
              <a:schemeClr val="tx1"/>
            </a:solidFill>
            <a:miter lim="800000"/>
            <a:headEnd/>
            <a:tailEnd/>
          </a:ln>
          <a:effectLst/>
        </p:spPr>
        <p:txBody>
          <a:bodyPr wrap="none" anchor="ctr"/>
          <a:lstStyle/>
          <a:p>
            <a:pPr defTabSz="457200" eaLnBrk="1" hangingPunct="1"/>
            <a:endParaRPr lang="en-US" sz="2400">
              <a:solidFill>
                <a:prstClr val="black"/>
              </a:solidFill>
              <a:latin typeface="Times New Roman" pitchFamily="18" charset="0"/>
            </a:endParaRPr>
          </a:p>
        </p:txBody>
      </p:sp>
      <p:pic>
        <p:nvPicPr>
          <p:cNvPr id="2066" name="Picture 18" descr="http://images.fineartamerica.com/images-medium-large/san-francisco-tall-buildings-in-the-financial-district--5d17897-wingsdomain-art-and-photography.jpg"/>
          <p:cNvPicPr>
            <a:picLocks noChangeAspect="1" noChangeArrowheads="1"/>
          </p:cNvPicPr>
          <p:nvPr/>
        </p:nvPicPr>
        <p:blipFill>
          <a:blip r:embed="rId20" cstate="screen"/>
          <a:srcRect/>
          <a:stretch>
            <a:fillRect/>
          </a:stretch>
        </p:blipFill>
        <p:spPr bwMode="auto">
          <a:xfrm>
            <a:off x="2551642" y="2336783"/>
            <a:ext cx="564092" cy="635001"/>
          </a:xfrm>
          <a:prstGeom prst="rect">
            <a:avLst/>
          </a:prstGeom>
          <a:noFill/>
          <a:ln w="19050">
            <a:solidFill>
              <a:schemeClr val="tx1"/>
            </a:solidFill>
          </a:ln>
        </p:spPr>
      </p:pic>
      <p:sp>
        <p:nvSpPr>
          <p:cNvPr id="151" name="Text Box 37"/>
          <p:cNvSpPr txBox="1">
            <a:spLocks noChangeArrowheads="1"/>
          </p:cNvSpPr>
          <p:nvPr/>
        </p:nvSpPr>
        <p:spPr bwMode="auto">
          <a:xfrm>
            <a:off x="1397806" y="4599394"/>
            <a:ext cx="1115122" cy="276999"/>
          </a:xfrm>
          <a:prstGeom prst="rect">
            <a:avLst/>
          </a:prstGeom>
          <a:noFill/>
          <a:ln w="9525">
            <a:noFill/>
            <a:miter lim="800000"/>
            <a:headEnd/>
            <a:tailEnd/>
          </a:ln>
        </p:spPr>
        <p:txBody>
          <a:bodyPr>
            <a:spAutoFit/>
          </a:bodyPr>
          <a:lstStyle/>
          <a:p>
            <a:pPr algn="ctr" defTabSz="457200" eaLnBrk="1" hangingPunct="1">
              <a:spcBef>
                <a:spcPct val="50000"/>
              </a:spcBef>
            </a:pPr>
            <a:r>
              <a:rPr lang="en-US" sz="1200" b="1">
                <a:solidFill>
                  <a:srgbClr val="000000"/>
                </a:solidFill>
                <a:latin typeface="Times New Roman" pitchFamily="18" charset="0"/>
              </a:rPr>
              <a:t>Roof</a:t>
            </a:r>
          </a:p>
        </p:txBody>
      </p:sp>
      <p:sp>
        <p:nvSpPr>
          <p:cNvPr id="152" name="Text Box 37"/>
          <p:cNvSpPr txBox="1">
            <a:spLocks noChangeArrowheads="1"/>
          </p:cNvSpPr>
          <p:nvPr/>
        </p:nvSpPr>
        <p:spPr bwMode="auto">
          <a:xfrm>
            <a:off x="1931210" y="4938062"/>
            <a:ext cx="1115122" cy="276999"/>
          </a:xfrm>
          <a:prstGeom prst="rect">
            <a:avLst/>
          </a:prstGeom>
          <a:noFill/>
          <a:ln w="9525">
            <a:noFill/>
            <a:miter lim="800000"/>
            <a:headEnd/>
            <a:tailEnd/>
          </a:ln>
        </p:spPr>
        <p:txBody>
          <a:bodyPr>
            <a:spAutoFit/>
          </a:bodyPr>
          <a:lstStyle/>
          <a:p>
            <a:pPr algn="ctr" defTabSz="457200" eaLnBrk="1" hangingPunct="1">
              <a:spcBef>
                <a:spcPct val="50000"/>
              </a:spcBef>
            </a:pPr>
            <a:r>
              <a:rPr lang="en-US" sz="1200" b="1">
                <a:solidFill>
                  <a:srgbClr val="000000"/>
                </a:solidFill>
                <a:latin typeface="Times New Roman" pitchFamily="18" charset="0"/>
              </a:rPr>
              <a:t>Sun Wall</a:t>
            </a:r>
          </a:p>
        </p:txBody>
      </p:sp>
      <p:sp>
        <p:nvSpPr>
          <p:cNvPr id="153" name="Text Box 37"/>
          <p:cNvSpPr txBox="1">
            <a:spLocks noChangeArrowheads="1"/>
          </p:cNvSpPr>
          <p:nvPr/>
        </p:nvSpPr>
        <p:spPr bwMode="auto">
          <a:xfrm>
            <a:off x="2439213" y="4582460"/>
            <a:ext cx="1115122" cy="461665"/>
          </a:xfrm>
          <a:prstGeom prst="rect">
            <a:avLst/>
          </a:prstGeom>
          <a:noFill/>
          <a:ln w="9525">
            <a:noFill/>
            <a:miter lim="800000"/>
            <a:headEnd/>
            <a:tailEnd/>
          </a:ln>
        </p:spPr>
        <p:txBody>
          <a:bodyPr>
            <a:spAutoFit/>
          </a:bodyPr>
          <a:lstStyle/>
          <a:p>
            <a:pPr algn="ctr" defTabSz="457200" eaLnBrk="1" hangingPunct="1">
              <a:spcBef>
                <a:spcPts val="0"/>
              </a:spcBef>
            </a:pPr>
            <a:r>
              <a:rPr lang="en-US" sz="1200" b="1">
                <a:solidFill>
                  <a:srgbClr val="000000"/>
                </a:solidFill>
                <a:latin typeface="Times New Roman" pitchFamily="18" charset="0"/>
              </a:rPr>
              <a:t>Shade</a:t>
            </a:r>
          </a:p>
          <a:p>
            <a:pPr algn="ctr" defTabSz="457200" eaLnBrk="1" hangingPunct="1">
              <a:spcBef>
                <a:spcPts val="0"/>
              </a:spcBef>
            </a:pPr>
            <a:r>
              <a:rPr lang="en-US" sz="1200" b="1">
                <a:solidFill>
                  <a:srgbClr val="000000"/>
                </a:solidFill>
                <a:latin typeface="Times New Roman" pitchFamily="18" charset="0"/>
              </a:rPr>
              <a:t>Wall</a:t>
            </a:r>
          </a:p>
        </p:txBody>
      </p:sp>
      <p:sp>
        <p:nvSpPr>
          <p:cNvPr id="154" name="Text Box 37"/>
          <p:cNvSpPr txBox="1">
            <a:spLocks noChangeArrowheads="1"/>
          </p:cNvSpPr>
          <p:nvPr/>
        </p:nvSpPr>
        <p:spPr bwMode="auto">
          <a:xfrm>
            <a:off x="2955685" y="4938060"/>
            <a:ext cx="1115122" cy="276999"/>
          </a:xfrm>
          <a:prstGeom prst="rect">
            <a:avLst/>
          </a:prstGeom>
          <a:noFill/>
          <a:ln w="9525">
            <a:noFill/>
            <a:miter lim="800000"/>
            <a:headEnd/>
            <a:tailEnd/>
          </a:ln>
        </p:spPr>
        <p:txBody>
          <a:bodyPr>
            <a:spAutoFit/>
          </a:bodyPr>
          <a:lstStyle/>
          <a:p>
            <a:pPr algn="ctr" defTabSz="457200" eaLnBrk="1" hangingPunct="1">
              <a:spcBef>
                <a:spcPct val="50000"/>
              </a:spcBef>
            </a:pPr>
            <a:r>
              <a:rPr lang="en-US" sz="1200" b="1">
                <a:solidFill>
                  <a:srgbClr val="000000"/>
                </a:solidFill>
                <a:latin typeface="Times New Roman" pitchFamily="18" charset="0"/>
              </a:rPr>
              <a:t>Pervious</a:t>
            </a:r>
          </a:p>
        </p:txBody>
      </p:sp>
      <p:sp>
        <p:nvSpPr>
          <p:cNvPr id="155" name="Text Box 37"/>
          <p:cNvSpPr txBox="1">
            <a:spLocks noChangeArrowheads="1"/>
          </p:cNvSpPr>
          <p:nvPr/>
        </p:nvSpPr>
        <p:spPr bwMode="auto">
          <a:xfrm>
            <a:off x="3666895" y="4599395"/>
            <a:ext cx="1115122" cy="276999"/>
          </a:xfrm>
          <a:prstGeom prst="rect">
            <a:avLst/>
          </a:prstGeom>
          <a:noFill/>
          <a:ln w="9525">
            <a:noFill/>
            <a:miter lim="800000"/>
            <a:headEnd/>
            <a:tailEnd/>
          </a:ln>
        </p:spPr>
        <p:txBody>
          <a:bodyPr>
            <a:spAutoFit/>
          </a:bodyPr>
          <a:lstStyle/>
          <a:p>
            <a:pPr algn="ctr" defTabSz="457200" eaLnBrk="1" hangingPunct="1">
              <a:spcBef>
                <a:spcPct val="50000"/>
              </a:spcBef>
            </a:pPr>
            <a:r>
              <a:rPr lang="en-US" sz="1200" b="1">
                <a:solidFill>
                  <a:srgbClr val="000000"/>
                </a:solidFill>
                <a:latin typeface="Times New Roman" pitchFamily="18" charset="0"/>
              </a:rPr>
              <a:t>Impervious</a:t>
            </a:r>
          </a:p>
        </p:txBody>
      </p:sp>
      <p:sp>
        <p:nvSpPr>
          <p:cNvPr id="156" name="Line 30"/>
          <p:cNvSpPr>
            <a:spLocks noChangeShapeType="1"/>
          </p:cNvSpPr>
          <p:nvPr/>
        </p:nvSpPr>
        <p:spPr bwMode="auto">
          <a:xfrm flipV="1">
            <a:off x="2057404" y="3865028"/>
            <a:ext cx="1921929" cy="0"/>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158" name="Line 35"/>
          <p:cNvSpPr>
            <a:spLocks noChangeShapeType="1"/>
          </p:cNvSpPr>
          <p:nvPr/>
        </p:nvSpPr>
        <p:spPr bwMode="auto">
          <a:xfrm flipH="1">
            <a:off x="3978268" y="3874776"/>
            <a:ext cx="0" cy="246788"/>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159" name="Line 34"/>
          <p:cNvSpPr>
            <a:spLocks noChangeShapeType="1"/>
          </p:cNvSpPr>
          <p:nvPr/>
        </p:nvSpPr>
        <p:spPr bwMode="auto">
          <a:xfrm flipH="1">
            <a:off x="2063303" y="3862077"/>
            <a:ext cx="0" cy="246788"/>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27666" name="Rectangle 3" descr="gridcell"/>
          <p:cNvSpPr>
            <a:spLocks noChangeArrowheads="1"/>
          </p:cNvSpPr>
          <p:nvPr/>
        </p:nvSpPr>
        <p:spPr bwMode="auto">
          <a:xfrm>
            <a:off x="2456452" y="1355262"/>
            <a:ext cx="1152725" cy="634406"/>
          </a:xfrm>
          <a:prstGeom prst="rect">
            <a:avLst/>
          </a:prstGeom>
          <a:blipFill dpi="0" rotWithShape="0">
            <a:blip r:embed="rId21" cstate="screen"/>
            <a:srcRect/>
            <a:stretch>
              <a:fillRect/>
            </a:stretch>
          </a:blipFill>
          <a:ln w="19050">
            <a:solidFill>
              <a:schemeClr val="tx1"/>
            </a:solidFill>
            <a:miter lim="800000"/>
            <a:headEnd/>
            <a:tailEnd/>
          </a:ln>
        </p:spPr>
        <p:txBody>
          <a:bodyPr wrap="none" anchor="ctr"/>
          <a:lstStyle/>
          <a:p>
            <a:pPr defTabSz="457200"/>
            <a:endParaRPr lang="en-US">
              <a:solidFill>
                <a:srgbClr val="000000"/>
              </a:solidFill>
            </a:endParaRPr>
          </a:p>
        </p:txBody>
      </p:sp>
      <p:sp>
        <p:nvSpPr>
          <p:cNvPr id="161" name="Line 34"/>
          <p:cNvSpPr>
            <a:spLocks noChangeShapeType="1"/>
          </p:cNvSpPr>
          <p:nvPr/>
        </p:nvSpPr>
        <p:spPr bwMode="auto">
          <a:xfrm flipH="1">
            <a:off x="2986169" y="3708400"/>
            <a:ext cx="0" cy="408932"/>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162" name="TextBox 161"/>
          <p:cNvSpPr txBox="1"/>
          <p:nvPr/>
        </p:nvSpPr>
        <p:spPr>
          <a:xfrm>
            <a:off x="2463797" y="2751669"/>
            <a:ext cx="500458" cy="276999"/>
          </a:xfrm>
          <a:prstGeom prst="rect">
            <a:avLst/>
          </a:prstGeom>
          <a:noFill/>
        </p:spPr>
        <p:txBody>
          <a:bodyPr wrap="none" rtlCol="0">
            <a:spAutoFit/>
          </a:bodyPr>
          <a:lstStyle/>
          <a:p>
            <a:pPr defTabSz="457200" eaLnBrk="1" fontAlgn="auto" hangingPunct="1">
              <a:spcBef>
                <a:spcPts val="0"/>
              </a:spcBef>
              <a:spcAft>
                <a:spcPts val="0"/>
              </a:spcAft>
            </a:pPr>
            <a:r>
              <a:rPr lang="en-US" sz="1200" b="1">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TBD</a:t>
            </a:r>
          </a:p>
        </p:txBody>
      </p:sp>
      <p:sp>
        <p:nvSpPr>
          <p:cNvPr id="163" name="TextBox 162"/>
          <p:cNvSpPr txBox="1"/>
          <p:nvPr/>
        </p:nvSpPr>
        <p:spPr>
          <a:xfrm>
            <a:off x="2590796" y="3175004"/>
            <a:ext cx="441146" cy="276999"/>
          </a:xfrm>
          <a:prstGeom prst="rect">
            <a:avLst/>
          </a:prstGeom>
          <a:noFill/>
        </p:spPr>
        <p:txBody>
          <a:bodyPr wrap="none" rtlCol="0">
            <a:spAutoFit/>
          </a:bodyPr>
          <a:lstStyle/>
          <a:p>
            <a:pPr defTabSz="457200" eaLnBrk="1" fontAlgn="auto" hangingPunct="1">
              <a:spcBef>
                <a:spcPts val="0"/>
              </a:spcBef>
              <a:spcAft>
                <a:spcPts val="0"/>
              </a:spcAft>
            </a:pPr>
            <a:r>
              <a:rPr lang="en-US" sz="1200" b="1">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MD</a:t>
            </a:r>
          </a:p>
        </p:txBody>
      </p:sp>
      <p:sp>
        <p:nvSpPr>
          <p:cNvPr id="164" name="TextBox 163"/>
          <p:cNvSpPr txBox="1"/>
          <p:nvPr/>
        </p:nvSpPr>
        <p:spPr>
          <a:xfrm>
            <a:off x="3344330" y="2929471"/>
            <a:ext cx="415498" cy="276999"/>
          </a:xfrm>
          <a:prstGeom prst="rect">
            <a:avLst/>
          </a:prstGeom>
          <a:noFill/>
        </p:spPr>
        <p:txBody>
          <a:bodyPr wrap="none" rtlCol="0">
            <a:spAutoFit/>
          </a:bodyPr>
          <a:lstStyle/>
          <a:p>
            <a:pPr defTabSz="457200" eaLnBrk="1" fontAlgn="auto" hangingPunct="1">
              <a:spcBef>
                <a:spcPts val="0"/>
              </a:spcBef>
              <a:spcAft>
                <a:spcPts val="0"/>
              </a:spcAft>
            </a:pPr>
            <a:r>
              <a:rPr lang="en-US" sz="1200" b="1">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HD</a:t>
            </a:r>
          </a:p>
        </p:txBody>
      </p:sp>
      <p:pic>
        <p:nvPicPr>
          <p:cNvPr id="116" name="Picture 42"/>
          <p:cNvPicPr>
            <a:picLocks noChangeAspect="1" noChangeArrowheads="1"/>
          </p:cNvPicPr>
          <p:nvPr/>
        </p:nvPicPr>
        <p:blipFill>
          <a:blip r:embed="rId22" cstate="screen">
            <a:extLst>
              <a:ext uri="{28A0092B-C50C-407E-A947-70E740481C1C}">
                <a14:useLocalDpi xmlns:a14="http://schemas.microsoft.com/office/drawing/2010/main"/>
              </a:ext>
            </a:extLst>
          </a:blip>
          <a:srcRect l="54161" b="29155"/>
          <a:stretch>
            <a:fillRect/>
          </a:stretch>
        </p:blipFill>
        <p:spPr bwMode="auto">
          <a:xfrm>
            <a:off x="5852146" y="1257581"/>
            <a:ext cx="3291854" cy="5554662"/>
          </a:xfrm>
          <a:prstGeom prst="rect">
            <a:avLst/>
          </a:prstGeom>
          <a:noFill/>
          <a:ln w="9525">
            <a:noFill/>
            <a:miter lim="800000"/>
            <a:headEnd/>
            <a:tailEnd/>
          </a:ln>
        </p:spPr>
      </p:pic>
    </p:spTree>
    <p:extLst>
      <p:ext uri="{BB962C8B-B14F-4D97-AF65-F5344CB8AC3E}">
        <p14:creationId xmlns:p14="http://schemas.microsoft.com/office/powerpoint/2010/main" val="8125244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p:txBody>
          <a:bodyPr/>
          <a:lstStyle/>
          <a:p>
            <a:r>
              <a:rPr lang="en-US" sz="2800" dirty="0"/>
              <a:t>Plant Functional Type </a:t>
            </a:r>
            <a:r>
              <a:rPr lang="en-US" sz="2800" dirty="0" smtClean="0"/>
              <a:t>Parameters</a:t>
            </a:r>
            <a:endParaRPr lang="en-US" sz="2800" dirty="0"/>
          </a:p>
        </p:txBody>
      </p:sp>
      <p:sp>
        <p:nvSpPr>
          <p:cNvPr id="189443" name="Rectangle 3"/>
          <p:cNvSpPr>
            <a:spLocks noGrp="1" noChangeArrowheads="1"/>
          </p:cNvSpPr>
          <p:nvPr>
            <p:ph type="body" idx="1"/>
          </p:nvPr>
        </p:nvSpPr>
        <p:spPr>
          <a:xfrm>
            <a:off x="152400" y="1143025"/>
            <a:ext cx="3505200" cy="4800600"/>
          </a:xfrm>
        </p:spPr>
        <p:txBody>
          <a:bodyPr/>
          <a:lstStyle/>
          <a:p>
            <a:r>
              <a:rPr lang="en-US" sz="1800" dirty="0"/>
              <a:t>Optical properties (visible and near-infrared): </a:t>
            </a:r>
          </a:p>
          <a:p>
            <a:pPr lvl="1"/>
            <a:r>
              <a:rPr lang="en-US" sz="1400" dirty="0"/>
              <a:t>Leaf angle</a:t>
            </a:r>
          </a:p>
          <a:p>
            <a:pPr lvl="1"/>
            <a:r>
              <a:rPr lang="en-US" sz="1400" dirty="0"/>
              <a:t>Leaf reflectance</a:t>
            </a:r>
          </a:p>
          <a:p>
            <a:pPr lvl="1"/>
            <a:r>
              <a:rPr lang="en-US" sz="1400" dirty="0"/>
              <a:t>Stem reflectance</a:t>
            </a:r>
          </a:p>
          <a:p>
            <a:pPr lvl="1"/>
            <a:r>
              <a:rPr lang="en-US" sz="1400" dirty="0"/>
              <a:t>Leaf transmittance</a:t>
            </a:r>
          </a:p>
          <a:p>
            <a:pPr lvl="1"/>
            <a:r>
              <a:rPr lang="en-US" sz="1400" dirty="0"/>
              <a:t>Stem </a:t>
            </a:r>
            <a:r>
              <a:rPr lang="en-US" sz="1400" dirty="0" smtClean="0"/>
              <a:t>transmittance</a:t>
            </a:r>
          </a:p>
          <a:p>
            <a:r>
              <a:rPr lang="en-US" sz="1800" dirty="0" smtClean="0"/>
              <a:t>Fire:</a:t>
            </a:r>
          </a:p>
          <a:p>
            <a:pPr lvl="1"/>
            <a:r>
              <a:rPr lang="en-US" sz="1400" dirty="0" smtClean="0"/>
              <a:t>Combustion completeness</a:t>
            </a:r>
          </a:p>
          <a:p>
            <a:pPr lvl="1"/>
            <a:r>
              <a:rPr lang="en-US" sz="1400" dirty="0" smtClean="0"/>
              <a:t>Fire mortality</a:t>
            </a:r>
          </a:p>
          <a:p>
            <a:pPr lvl="1"/>
            <a:endParaRPr lang="en-US" dirty="0" smtClean="0">
              <a:solidFill>
                <a:srgbClr val="008000"/>
              </a:solidFill>
            </a:endParaRPr>
          </a:p>
          <a:p>
            <a:r>
              <a:rPr lang="en-US" dirty="0" smtClean="0">
                <a:solidFill>
                  <a:srgbClr val="00B050"/>
                </a:solidFill>
              </a:rPr>
              <a:t>Land surface models are parameter heavy!!!</a:t>
            </a:r>
            <a:endParaRPr lang="en-US" dirty="0">
              <a:solidFill>
                <a:srgbClr val="00B050"/>
              </a:solidFill>
            </a:endParaRPr>
          </a:p>
        </p:txBody>
      </p:sp>
      <p:sp>
        <p:nvSpPr>
          <p:cNvPr id="189444" name="Rectangle 4"/>
          <p:cNvSpPr>
            <a:spLocks noChangeArrowheads="1"/>
          </p:cNvSpPr>
          <p:nvPr/>
        </p:nvSpPr>
        <p:spPr bwMode="auto">
          <a:xfrm>
            <a:off x="3733800" y="1234464"/>
            <a:ext cx="5334000" cy="5333965"/>
          </a:xfrm>
          <a:prstGeom prst="rect">
            <a:avLst/>
          </a:prstGeom>
          <a:noFill/>
          <a:ln w="9525">
            <a:noFill/>
            <a:miter lim="800000"/>
            <a:headEnd/>
            <a:tailEnd/>
          </a:ln>
          <a:effectLst/>
        </p:spPr>
        <p:txBody>
          <a:bodyPr/>
          <a:lstStyle/>
          <a:p>
            <a:pPr marL="342900" indent="-342900" eaLnBrk="1" hangingPunct="1">
              <a:lnSpc>
                <a:spcPct val="115000"/>
              </a:lnSpc>
              <a:spcBef>
                <a:spcPct val="50000"/>
              </a:spcBef>
              <a:buFontTx/>
              <a:buChar char="•"/>
            </a:pPr>
            <a:r>
              <a:rPr lang="en-US" sz="1800" dirty="0">
                <a:latin typeface="Gill Sans MT"/>
              </a:rPr>
              <a:t>Morphological properties:</a:t>
            </a:r>
          </a:p>
          <a:p>
            <a:pPr marL="742950" lvl="1" indent="-285750" eaLnBrk="1" hangingPunct="1">
              <a:lnSpc>
                <a:spcPct val="115000"/>
              </a:lnSpc>
              <a:spcBef>
                <a:spcPct val="50000"/>
              </a:spcBef>
              <a:buFontTx/>
              <a:buChar char="–"/>
            </a:pPr>
            <a:r>
              <a:rPr lang="en-US" sz="1400" dirty="0">
                <a:solidFill>
                  <a:schemeClr val="accent2"/>
                </a:solidFill>
                <a:latin typeface="Gill Sans MT"/>
              </a:rPr>
              <a:t>Leaf area index (annual cycle)</a:t>
            </a:r>
          </a:p>
          <a:p>
            <a:pPr marL="742950" lvl="1" indent="-285750" eaLnBrk="1" hangingPunct="1">
              <a:lnSpc>
                <a:spcPct val="115000"/>
              </a:lnSpc>
              <a:spcBef>
                <a:spcPct val="50000"/>
              </a:spcBef>
              <a:buFontTx/>
              <a:buChar char="–"/>
            </a:pPr>
            <a:r>
              <a:rPr lang="en-US" sz="1400" dirty="0">
                <a:solidFill>
                  <a:schemeClr val="accent2"/>
                </a:solidFill>
                <a:latin typeface="Gill Sans MT"/>
              </a:rPr>
              <a:t>Stem area index (annual cycle)</a:t>
            </a:r>
          </a:p>
          <a:p>
            <a:pPr marL="742950" lvl="1" indent="-285750" eaLnBrk="1" hangingPunct="1">
              <a:lnSpc>
                <a:spcPct val="115000"/>
              </a:lnSpc>
              <a:spcBef>
                <a:spcPct val="50000"/>
              </a:spcBef>
              <a:buFontTx/>
              <a:buChar char="–"/>
            </a:pPr>
            <a:r>
              <a:rPr lang="en-US" sz="1400" dirty="0">
                <a:solidFill>
                  <a:schemeClr val="accent2"/>
                </a:solidFill>
                <a:latin typeface="Gill Sans MT"/>
              </a:rPr>
              <a:t>Leaf </a:t>
            </a:r>
            <a:r>
              <a:rPr lang="en-US" sz="1400" dirty="0" smtClean="0">
                <a:solidFill>
                  <a:schemeClr val="accent2"/>
                </a:solidFill>
                <a:latin typeface="Gill Sans MT"/>
              </a:rPr>
              <a:t>dimension</a:t>
            </a:r>
          </a:p>
          <a:p>
            <a:pPr marL="742950" lvl="1" indent="-285750" eaLnBrk="1" hangingPunct="1">
              <a:lnSpc>
                <a:spcPct val="115000"/>
              </a:lnSpc>
              <a:spcBef>
                <a:spcPct val="50000"/>
              </a:spcBef>
              <a:buFontTx/>
              <a:buChar char="–"/>
            </a:pPr>
            <a:r>
              <a:rPr lang="en-US" sz="1400" dirty="0" smtClean="0">
                <a:solidFill>
                  <a:schemeClr val="accent2"/>
                </a:solidFill>
                <a:latin typeface="Gill Sans MT"/>
              </a:rPr>
              <a:t>Roughness length/displacement height</a:t>
            </a:r>
            <a:endParaRPr lang="en-US" sz="1400" dirty="0">
              <a:solidFill>
                <a:schemeClr val="accent2"/>
              </a:solidFill>
              <a:latin typeface="Gill Sans MT"/>
            </a:endParaRPr>
          </a:p>
          <a:p>
            <a:pPr marL="742950" lvl="1" indent="-285750" eaLnBrk="1" hangingPunct="1">
              <a:lnSpc>
                <a:spcPct val="115000"/>
              </a:lnSpc>
              <a:spcBef>
                <a:spcPct val="50000"/>
              </a:spcBef>
              <a:buFontTx/>
              <a:buChar char="–"/>
            </a:pPr>
            <a:r>
              <a:rPr lang="en-US" sz="1400" dirty="0">
                <a:solidFill>
                  <a:schemeClr val="accent2"/>
                </a:solidFill>
                <a:latin typeface="Gill Sans MT"/>
              </a:rPr>
              <a:t>Canopy </a:t>
            </a:r>
            <a:r>
              <a:rPr lang="en-US" sz="1400" dirty="0" smtClean="0">
                <a:solidFill>
                  <a:schemeClr val="accent2"/>
                </a:solidFill>
                <a:latin typeface="Gill Sans MT"/>
              </a:rPr>
              <a:t>top and bottom height</a:t>
            </a:r>
            <a:endParaRPr lang="en-US" sz="1400" dirty="0">
              <a:solidFill>
                <a:schemeClr val="accent2"/>
              </a:solidFill>
              <a:latin typeface="Gill Sans MT"/>
            </a:endParaRPr>
          </a:p>
          <a:p>
            <a:pPr marL="742950" lvl="1" indent="-285750" eaLnBrk="1" hangingPunct="1">
              <a:lnSpc>
                <a:spcPct val="115000"/>
              </a:lnSpc>
              <a:spcBef>
                <a:spcPct val="50000"/>
              </a:spcBef>
              <a:buFontTx/>
              <a:buChar char="–"/>
            </a:pPr>
            <a:r>
              <a:rPr lang="en-US" sz="1400" dirty="0">
                <a:solidFill>
                  <a:schemeClr val="accent2"/>
                </a:solidFill>
                <a:latin typeface="Gill Sans MT"/>
              </a:rPr>
              <a:t>Root </a:t>
            </a:r>
            <a:r>
              <a:rPr lang="en-US" sz="1400" dirty="0" smtClean="0">
                <a:solidFill>
                  <a:schemeClr val="accent2"/>
                </a:solidFill>
                <a:latin typeface="Gill Sans MT"/>
              </a:rPr>
              <a:t>distribution</a:t>
            </a:r>
          </a:p>
          <a:p>
            <a:pPr marL="342900" indent="-342900" eaLnBrk="1" hangingPunct="1">
              <a:lnSpc>
                <a:spcPct val="115000"/>
              </a:lnSpc>
              <a:spcBef>
                <a:spcPct val="50000"/>
              </a:spcBef>
              <a:buFontTx/>
              <a:buChar char="•"/>
            </a:pPr>
            <a:r>
              <a:rPr lang="en-US" sz="1800" dirty="0" smtClean="0">
                <a:latin typeface="Gill Sans MT"/>
              </a:rPr>
              <a:t>Photosynthetic parameters:</a:t>
            </a:r>
          </a:p>
          <a:p>
            <a:pPr marL="742950" lvl="1" indent="-285750" eaLnBrk="1" hangingPunct="1">
              <a:lnSpc>
                <a:spcPct val="115000"/>
              </a:lnSpc>
              <a:spcBef>
                <a:spcPct val="50000"/>
              </a:spcBef>
              <a:buFontTx/>
              <a:buChar char="–"/>
            </a:pPr>
            <a:r>
              <a:rPr lang="en-US" sz="1400" dirty="0" smtClean="0">
                <a:solidFill>
                  <a:schemeClr val="accent2"/>
                </a:solidFill>
                <a:latin typeface="Gill Sans MT"/>
              </a:rPr>
              <a:t>Specific leaf area </a:t>
            </a:r>
          </a:p>
          <a:p>
            <a:pPr marL="742950" lvl="1" indent="-285750" eaLnBrk="1" hangingPunct="1">
              <a:lnSpc>
                <a:spcPct val="115000"/>
              </a:lnSpc>
              <a:spcBef>
                <a:spcPct val="50000"/>
              </a:spcBef>
              <a:buFontTx/>
              <a:buChar char="–"/>
            </a:pPr>
            <a:r>
              <a:rPr lang="en-US" sz="1400" dirty="0" smtClean="0">
                <a:solidFill>
                  <a:schemeClr val="accent2"/>
                </a:solidFill>
                <a:latin typeface="Gill Sans MT"/>
              </a:rPr>
              <a:t>m (slope of conductance-photosynthesis relationship)</a:t>
            </a:r>
          </a:p>
          <a:p>
            <a:pPr marL="742950" lvl="1" indent="-285750" eaLnBrk="1" hangingPunct="1">
              <a:lnSpc>
                <a:spcPct val="115000"/>
              </a:lnSpc>
              <a:spcBef>
                <a:spcPct val="50000"/>
              </a:spcBef>
              <a:buFontTx/>
              <a:buChar char="–"/>
            </a:pPr>
            <a:r>
              <a:rPr lang="en-US" sz="1400" dirty="0" err="1" smtClean="0">
                <a:solidFill>
                  <a:schemeClr val="accent2"/>
                </a:solidFill>
                <a:latin typeface="Gill Sans MT"/>
              </a:rPr>
              <a:t>Vcmax</a:t>
            </a:r>
            <a:r>
              <a:rPr lang="en-US" sz="1400" dirty="0" smtClean="0">
                <a:solidFill>
                  <a:schemeClr val="accent2"/>
                </a:solidFill>
                <a:latin typeface="Gill Sans MT"/>
              </a:rPr>
              <a:t> (maximum rate of carboxylation)</a:t>
            </a:r>
          </a:p>
          <a:p>
            <a:pPr marL="742950" lvl="1" indent="-285750" eaLnBrk="1" hangingPunct="1">
              <a:lnSpc>
                <a:spcPct val="115000"/>
              </a:lnSpc>
              <a:spcBef>
                <a:spcPct val="50000"/>
              </a:spcBef>
              <a:buFontTx/>
              <a:buChar char="–"/>
            </a:pPr>
            <a:r>
              <a:rPr lang="en-US" sz="1400" dirty="0" smtClean="0">
                <a:solidFill>
                  <a:schemeClr val="accent2"/>
                </a:solidFill>
                <a:latin typeface="Gill Sans MT"/>
              </a:rPr>
              <a:t>Leaf carbon to nitrogen ratio</a:t>
            </a:r>
          </a:p>
          <a:p>
            <a:pPr marL="742950" lvl="1" indent="-285750" eaLnBrk="1" hangingPunct="1">
              <a:lnSpc>
                <a:spcPct val="115000"/>
              </a:lnSpc>
              <a:spcBef>
                <a:spcPct val="50000"/>
              </a:spcBef>
              <a:buFontTx/>
              <a:buChar char="–"/>
            </a:pPr>
            <a:r>
              <a:rPr lang="en-US" sz="1400" dirty="0" smtClean="0">
                <a:solidFill>
                  <a:schemeClr val="accent2"/>
                </a:solidFill>
                <a:latin typeface="Gill Sans MT"/>
              </a:rPr>
              <a:t>Fraction of leaf nitrogen in Rubisco</a:t>
            </a:r>
          </a:p>
          <a:p>
            <a:pPr marL="742950" lvl="1" indent="-285750" eaLnBrk="1" hangingPunct="1">
              <a:lnSpc>
                <a:spcPct val="115000"/>
              </a:lnSpc>
              <a:spcBef>
                <a:spcPct val="50000"/>
              </a:spcBef>
              <a:buFontTx/>
              <a:buChar char="–"/>
            </a:pPr>
            <a:r>
              <a:rPr lang="en-US" sz="1400" dirty="0" smtClean="0">
                <a:solidFill>
                  <a:schemeClr val="accent2"/>
                </a:solidFill>
                <a:latin typeface="Gill Sans MT"/>
              </a:rPr>
              <a:t>Soil water potential at stomatal open/closure</a:t>
            </a:r>
            <a:endParaRPr lang="en-US" sz="1400" dirty="0">
              <a:solidFill>
                <a:schemeClr val="accent2"/>
              </a:solidFill>
              <a:latin typeface="Gill Sans MT"/>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Picture 5" descr="ScreenShot004"/>
          <p:cNvPicPr>
            <a:picLocks noChangeAspect="1" noChangeArrowheads="1"/>
          </p:cNvPicPr>
          <p:nvPr/>
        </p:nvPicPr>
        <p:blipFill>
          <a:blip r:embed="rId3" cstate="screen"/>
          <a:srcRect/>
          <a:stretch>
            <a:fillRect/>
          </a:stretch>
        </p:blipFill>
        <p:spPr bwMode="auto">
          <a:xfrm>
            <a:off x="0" y="0"/>
            <a:ext cx="9144000" cy="1219200"/>
          </a:xfrm>
          <a:prstGeom prst="rect">
            <a:avLst/>
          </a:prstGeom>
          <a:noFill/>
        </p:spPr>
      </p:pic>
      <p:sp>
        <p:nvSpPr>
          <p:cNvPr id="147" name="Rectangle 169" descr="j0182435"/>
          <p:cNvSpPr>
            <a:spLocks noChangeArrowheads="1"/>
          </p:cNvSpPr>
          <p:nvPr/>
        </p:nvSpPr>
        <p:spPr bwMode="auto">
          <a:xfrm>
            <a:off x="3667121" y="4114794"/>
            <a:ext cx="584765" cy="525990"/>
          </a:xfrm>
          <a:prstGeom prst="rect">
            <a:avLst/>
          </a:prstGeom>
          <a:blipFill dpi="0" rotWithShape="0">
            <a:blip r:embed="rId4" cstate="screen"/>
            <a:srcRect/>
            <a:stretch>
              <a:fillRect/>
            </a:stretch>
          </a:blipFill>
          <a:ln w="19050">
            <a:solidFill>
              <a:schemeClr val="tx1"/>
            </a:solidFill>
            <a:miter lim="800000"/>
            <a:headEnd/>
            <a:tailEnd/>
          </a:ln>
          <a:effectLst/>
        </p:spPr>
        <p:txBody>
          <a:bodyPr wrap="none" anchor="ctr"/>
          <a:lstStyle/>
          <a:p>
            <a:pPr defTabSz="457200" eaLnBrk="1" hangingPunct="1"/>
            <a:endParaRPr lang="en-US" sz="2400">
              <a:solidFill>
                <a:prstClr val="black"/>
              </a:solidFill>
              <a:latin typeface="Times New Roman" pitchFamily="18" charset="0"/>
            </a:endParaRPr>
          </a:p>
        </p:txBody>
      </p:sp>
      <p:pic>
        <p:nvPicPr>
          <p:cNvPr id="150" name="Picture 149" descr="high_density.jpg"/>
          <p:cNvPicPr>
            <a:picLocks noChangeAspect="1"/>
          </p:cNvPicPr>
          <p:nvPr/>
        </p:nvPicPr>
        <p:blipFill>
          <a:blip r:embed="rId5" cstate="screen"/>
          <a:srcRect/>
          <a:stretch>
            <a:fillRect/>
          </a:stretch>
        </p:blipFill>
        <p:spPr>
          <a:xfrm>
            <a:off x="2912535" y="2531518"/>
            <a:ext cx="770467" cy="609600"/>
          </a:xfrm>
          <a:prstGeom prst="rect">
            <a:avLst/>
          </a:prstGeom>
          <a:ln w="19050">
            <a:solidFill>
              <a:schemeClr val="tx1"/>
            </a:solidFill>
          </a:ln>
        </p:spPr>
      </p:pic>
      <p:sp>
        <p:nvSpPr>
          <p:cNvPr id="27667" name="Text Box 4"/>
          <p:cNvSpPr txBox="1">
            <a:spLocks noChangeArrowheads="1"/>
          </p:cNvSpPr>
          <p:nvPr/>
        </p:nvSpPr>
        <p:spPr bwMode="auto">
          <a:xfrm>
            <a:off x="1254396" y="1304518"/>
            <a:ext cx="1184817" cy="338554"/>
          </a:xfrm>
          <a:prstGeom prst="rect">
            <a:avLst/>
          </a:prstGeom>
          <a:noFill/>
          <a:ln w="9525">
            <a:noFill/>
            <a:miter lim="800000"/>
            <a:headEnd/>
            <a:tailEnd/>
          </a:ln>
        </p:spPr>
        <p:txBody>
          <a:bodyPr>
            <a:spAutoFit/>
          </a:bodyPr>
          <a:lstStyle/>
          <a:p>
            <a:pPr algn="ctr" defTabSz="457200" eaLnBrk="1" hangingPunct="1">
              <a:spcBef>
                <a:spcPct val="50000"/>
              </a:spcBef>
            </a:pPr>
            <a:r>
              <a:rPr lang="en-US" sz="1600" b="1" dirty="0" err="1">
                <a:solidFill>
                  <a:srgbClr val="3333CC"/>
                </a:solidFill>
                <a:latin typeface="Times New Roman" pitchFamily="18" charset="0"/>
              </a:rPr>
              <a:t>Gridcell</a:t>
            </a:r>
            <a:endParaRPr lang="en-US" sz="1600" b="1" dirty="0">
              <a:solidFill>
                <a:srgbClr val="3333CC"/>
              </a:solidFill>
              <a:latin typeface="Times New Roman" pitchFamily="18" charset="0"/>
            </a:endParaRPr>
          </a:p>
        </p:txBody>
      </p:sp>
      <p:sp>
        <p:nvSpPr>
          <p:cNvPr id="27668" name="Text Box 5"/>
          <p:cNvSpPr txBox="1">
            <a:spLocks noChangeArrowheads="1"/>
          </p:cNvSpPr>
          <p:nvPr/>
        </p:nvSpPr>
        <p:spPr bwMode="auto">
          <a:xfrm>
            <a:off x="3739124" y="3233072"/>
            <a:ext cx="906037" cy="336659"/>
          </a:xfrm>
          <a:prstGeom prst="rect">
            <a:avLst/>
          </a:prstGeom>
          <a:noFill/>
          <a:ln w="9525">
            <a:noFill/>
            <a:miter lim="800000"/>
            <a:headEnd/>
            <a:tailEnd/>
          </a:ln>
        </p:spPr>
        <p:txBody>
          <a:bodyPr>
            <a:spAutoFit/>
          </a:bodyPr>
          <a:lstStyle/>
          <a:p>
            <a:pPr algn="ctr" defTabSz="457200" eaLnBrk="1" hangingPunct="1">
              <a:spcBef>
                <a:spcPct val="50000"/>
              </a:spcBef>
            </a:pPr>
            <a:r>
              <a:rPr lang="en-US" sz="1600" b="1">
                <a:solidFill>
                  <a:srgbClr val="000000"/>
                </a:solidFill>
                <a:latin typeface="Times New Roman" pitchFamily="18" charset="0"/>
              </a:rPr>
              <a:t>Glacier</a:t>
            </a:r>
          </a:p>
        </p:txBody>
      </p:sp>
      <p:sp>
        <p:nvSpPr>
          <p:cNvPr id="27671" name="Text Box 8"/>
          <p:cNvSpPr txBox="1">
            <a:spLocks noChangeArrowheads="1"/>
          </p:cNvSpPr>
          <p:nvPr/>
        </p:nvSpPr>
        <p:spPr bwMode="auto">
          <a:xfrm>
            <a:off x="1586280" y="3217915"/>
            <a:ext cx="627256" cy="336659"/>
          </a:xfrm>
          <a:prstGeom prst="rect">
            <a:avLst/>
          </a:prstGeom>
          <a:noFill/>
          <a:ln w="9525">
            <a:noFill/>
            <a:miter lim="800000"/>
            <a:headEnd/>
            <a:tailEnd/>
          </a:ln>
        </p:spPr>
        <p:txBody>
          <a:bodyPr>
            <a:spAutoFit/>
          </a:bodyPr>
          <a:lstStyle/>
          <a:p>
            <a:pPr algn="ctr" defTabSz="457200" eaLnBrk="1" hangingPunct="1">
              <a:spcBef>
                <a:spcPct val="50000"/>
              </a:spcBef>
            </a:pPr>
            <a:r>
              <a:rPr lang="en-US" sz="1600" b="1">
                <a:solidFill>
                  <a:srgbClr val="000000"/>
                </a:solidFill>
                <a:latin typeface="Times New Roman" pitchFamily="18" charset="0"/>
              </a:rPr>
              <a:t>Lake</a:t>
            </a:r>
          </a:p>
        </p:txBody>
      </p:sp>
      <p:sp>
        <p:nvSpPr>
          <p:cNvPr id="27673" name="Rectangle 10" descr="washington-rain-forest"/>
          <p:cNvSpPr>
            <a:spLocks noChangeArrowheads="1"/>
          </p:cNvSpPr>
          <p:nvPr/>
        </p:nvSpPr>
        <p:spPr bwMode="auto">
          <a:xfrm>
            <a:off x="321733" y="2442762"/>
            <a:ext cx="986974" cy="816888"/>
          </a:xfrm>
          <a:prstGeom prst="rect">
            <a:avLst/>
          </a:prstGeom>
          <a:blipFill dpi="0" rotWithShape="0">
            <a:blip r:embed="rId6" cstate="screen"/>
            <a:srcRect/>
            <a:stretch>
              <a:fillRect/>
            </a:stretch>
          </a:blipFill>
          <a:ln w="19050">
            <a:solidFill>
              <a:schemeClr val="tx1"/>
            </a:solidFill>
            <a:miter lim="800000"/>
            <a:headEnd/>
            <a:tailEnd/>
          </a:ln>
        </p:spPr>
        <p:txBody>
          <a:bodyPr wrap="none" anchor="ctr"/>
          <a:lstStyle/>
          <a:p>
            <a:pPr defTabSz="457200"/>
            <a:endParaRPr lang="en-US">
              <a:solidFill>
                <a:srgbClr val="000000"/>
              </a:solidFill>
            </a:endParaRPr>
          </a:p>
        </p:txBody>
      </p:sp>
      <p:sp>
        <p:nvSpPr>
          <p:cNvPr id="27674" name="Rectangle 11" descr="glacier"/>
          <p:cNvSpPr>
            <a:spLocks noChangeArrowheads="1"/>
          </p:cNvSpPr>
          <p:nvPr/>
        </p:nvSpPr>
        <p:spPr bwMode="auto">
          <a:xfrm>
            <a:off x="3771031" y="2429664"/>
            <a:ext cx="975732" cy="800278"/>
          </a:xfrm>
          <a:prstGeom prst="rect">
            <a:avLst/>
          </a:prstGeom>
          <a:blipFill dpi="0" rotWithShape="0">
            <a:blip r:embed="rId7" cstate="screen"/>
            <a:srcRect/>
            <a:stretch>
              <a:fillRect/>
            </a:stretch>
          </a:blipFill>
          <a:ln w="19050">
            <a:solidFill>
              <a:schemeClr val="tx1"/>
            </a:solidFill>
            <a:miter lim="800000"/>
            <a:headEnd/>
            <a:tailEnd/>
          </a:ln>
        </p:spPr>
        <p:txBody>
          <a:bodyPr wrap="none" anchor="ctr"/>
          <a:lstStyle/>
          <a:p>
            <a:pPr defTabSz="457200"/>
            <a:endParaRPr lang="en-US">
              <a:solidFill>
                <a:srgbClr val="000000"/>
              </a:solidFill>
            </a:endParaRPr>
          </a:p>
        </p:txBody>
      </p:sp>
      <p:sp>
        <p:nvSpPr>
          <p:cNvPr id="27675" name="Text Box 12"/>
          <p:cNvSpPr txBox="1">
            <a:spLocks noChangeArrowheads="1"/>
          </p:cNvSpPr>
          <p:nvPr/>
        </p:nvSpPr>
        <p:spPr bwMode="auto">
          <a:xfrm>
            <a:off x="-16218" y="1982548"/>
            <a:ext cx="1046879" cy="336659"/>
          </a:xfrm>
          <a:prstGeom prst="rect">
            <a:avLst/>
          </a:prstGeom>
          <a:noFill/>
          <a:ln w="9525">
            <a:noFill/>
            <a:miter lim="800000"/>
            <a:headEnd/>
            <a:tailEnd/>
          </a:ln>
        </p:spPr>
        <p:txBody>
          <a:bodyPr>
            <a:spAutoFit/>
          </a:bodyPr>
          <a:lstStyle/>
          <a:p>
            <a:pPr defTabSz="457200" eaLnBrk="1" hangingPunct="1"/>
            <a:r>
              <a:rPr lang="en-US" sz="1600" b="1">
                <a:solidFill>
                  <a:srgbClr val="3333CC"/>
                </a:solidFill>
                <a:latin typeface="Times New Roman" pitchFamily="18" charset="0"/>
              </a:rPr>
              <a:t>Landunit</a:t>
            </a:r>
          </a:p>
        </p:txBody>
      </p:sp>
      <p:sp>
        <p:nvSpPr>
          <p:cNvPr id="27676" name="Text Box 13"/>
          <p:cNvSpPr txBox="1">
            <a:spLocks noChangeArrowheads="1"/>
          </p:cNvSpPr>
          <p:nvPr/>
        </p:nvSpPr>
        <p:spPr bwMode="auto">
          <a:xfrm>
            <a:off x="-24685" y="3831269"/>
            <a:ext cx="975732" cy="336659"/>
          </a:xfrm>
          <a:prstGeom prst="rect">
            <a:avLst/>
          </a:prstGeom>
          <a:noFill/>
          <a:ln w="9525">
            <a:noFill/>
            <a:miter lim="800000"/>
            <a:headEnd/>
            <a:tailEnd/>
          </a:ln>
        </p:spPr>
        <p:txBody>
          <a:bodyPr>
            <a:spAutoFit/>
          </a:bodyPr>
          <a:lstStyle/>
          <a:p>
            <a:pPr defTabSz="457200" eaLnBrk="1" hangingPunct="1"/>
            <a:r>
              <a:rPr lang="en-US" sz="1600" b="1">
                <a:solidFill>
                  <a:srgbClr val="3333CC"/>
                </a:solidFill>
                <a:latin typeface="Times New Roman" pitchFamily="18" charset="0"/>
              </a:rPr>
              <a:t>Column</a:t>
            </a:r>
          </a:p>
        </p:txBody>
      </p:sp>
      <p:sp>
        <p:nvSpPr>
          <p:cNvPr id="27677" name="Rectangle 14" descr="desert"/>
          <p:cNvSpPr>
            <a:spLocks noChangeArrowheads="1"/>
          </p:cNvSpPr>
          <p:nvPr/>
        </p:nvSpPr>
        <p:spPr bwMode="auto">
          <a:xfrm>
            <a:off x="3360425" y="5730242"/>
            <a:ext cx="864426" cy="801705"/>
          </a:xfrm>
          <a:prstGeom prst="rect">
            <a:avLst/>
          </a:prstGeom>
          <a:blipFill dpi="0" rotWithShape="0">
            <a:blip r:embed="rId8" cstate="screen"/>
            <a:srcRect/>
            <a:stretch>
              <a:fillRect/>
            </a:stretch>
          </a:blipFill>
          <a:ln w="19050">
            <a:solidFill>
              <a:schemeClr val="tx1"/>
            </a:solidFill>
            <a:miter lim="800000"/>
            <a:headEnd/>
            <a:tailEnd/>
          </a:ln>
        </p:spPr>
        <p:txBody>
          <a:bodyPr wrap="none" anchor="ctr"/>
          <a:lstStyle/>
          <a:p>
            <a:pPr defTabSz="457200"/>
            <a:endParaRPr lang="en-US">
              <a:solidFill>
                <a:srgbClr val="000000"/>
              </a:solidFill>
            </a:endParaRPr>
          </a:p>
        </p:txBody>
      </p:sp>
      <p:sp>
        <p:nvSpPr>
          <p:cNvPr id="27678" name="Rectangle 15" descr="grassland"/>
          <p:cNvSpPr>
            <a:spLocks noChangeArrowheads="1"/>
          </p:cNvSpPr>
          <p:nvPr/>
        </p:nvSpPr>
        <p:spPr bwMode="auto">
          <a:xfrm>
            <a:off x="2380774" y="5730242"/>
            <a:ext cx="864426" cy="801705"/>
          </a:xfrm>
          <a:prstGeom prst="rect">
            <a:avLst/>
          </a:prstGeom>
          <a:blipFill dpi="0" rotWithShape="0">
            <a:blip r:embed="rId9" cstate="screen"/>
            <a:srcRect/>
            <a:stretch>
              <a:fillRect/>
            </a:stretch>
          </a:blipFill>
          <a:ln w="19050">
            <a:solidFill>
              <a:schemeClr val="tx1"/>
            </a:solidFill>
            <a:miter lim="800000"/>
            <a:headEnd/>
            <a:tailEnd/>
          </a:ln>
        </p:spPr>
        <p:txBody>
          <a:bodyPr wrap="none" anchor="ctr"/>
          <a:lstStyle/>
          <a:p>
            <a:pPr defTabSz="457200"/>
            <a:endParaRPr lang="en-US">
              <a:solidFill>
                <a:srgbClr val="000000"/>
              </a:solidFill>
            </a:endParaRPr>
          </a:p>
        </p:txBody>
      </p:sp>
      <p:sp>
        <p:nvSpPr>
          <p:cNvPr id="27679" name="Rectangle 16" descr="lba_canopy"/>
          <p:cNvSpPr>
            <a:spLocks noChangeArrowheads="1"/>
          </p:cNvSpPr>
          <p:nvPr/>
        </p:nvSpPr>
        <p:spPr bwMode="auto">
          <a:xfrm>
            <a:off x="1384191" y="5730242"/>
            <a:ext cx="864426" cy="801705"/>
          </a:xfrm>
          <a:prstGeom prst="rect">
            <a:avLst/>
          </a:prstGeom>
          <a:blipFill dpi="0" rotWithShape="0">
            <a:blip r:embed="rId10" cstate="screen"/>
            <a:srcRect/>
            <a:stretch>
              <a:fillRect/>
            </a:stretch>
          </a:blipFill>
          <a:ln w="19050">
            <a:solidFill>
              <a:schemeClr val="tx1"/>
            </a:solidFill>
            <a:miter lim="800000"/>
            <a:headEnd/>
            <a:tailEnd/>
          </a:ln>
        </p:spPr>
        <p:txBody>
          <a:bodyPr wrap="none" anchor="ctr"/>
          <a:lstStyle/>
          <a:p>
            <a:pPr defTabSz="457200"/>
            <a:endParaRPr lang="en-US">
              <a:solidFill>
                <a:srgbClr val="000000"/>
              </a:solidFill>
            </a:endParaRPr>
          </a:p>
        </p:txBody>
      </p:sp>
      <p:sp>
        <p:nvSpPr>
          <p:cNvPr id="27681" name="Text Box 18"/>
          <p:cNvSpPr txBox="1">
            <a:spLocks noChangeArrowheads="1"/>
          </p:cNvSpPr>
          <p:nvPr/>
        </p:nvSpPr>
        <p:spPr bwMode="auto">
          <a:xfrm>
            <a:off x="8464" y="5393307"/>
            <a:ext cx="736603" cy="338554"/>
          </a:xfrm>
          <a:prstGeom prst="rect">
            <a:avLst/>
          </a:prstGeom>
          <a:noFill/>
          <a:ln w="9525">
            <a:noFill/>
            <a:miter lim="800000"/>
            <a:headEnd/>
            <a:tailEnd/>
          </a:ln>
        </p:spPr>
        <p:txBody>
          <a:bodyPr wrap="square">
            <a:spAutoFit/>
          </a:bodyPr>
          <a:lstStyle/>
          <a:p>
            <a:pPr defTabSz="457200" eaLnBrk="1" hangingPunct="1"/>
            <a:r>
              <a:rPr lang="en-US" sz="1600" b="1">
                <a:solidFill>
                  <a:srgbClr val="3333CC"/>
                </a:solidFill>
                <a:latin typeface="Times New Roman" pitchFamily="18" charset="0"/>
              </a:rPr>
              <a:t>PFT</a:t>
            </a:r>
          </a:p>
        </p:txBody>
      </p:sp>
      <p:sp>
        <p:nvSpPr>
          <p:cNvPr id="27683" name="Text Box 20"/>
          <p:cNvSpPr txBox="1">
            <a:spLocks noChangeArrowheads="1"/>
          </p:cNvSpPr>
          <p:nvPr/>
        </p:nvSpPr>
        <p:spPr bwMode="auto">
          <a:xfrm>
            <a:off x="2654924" y="3368796"/>
            <a:ext cx="766646" cy="336659"/>
          </a:xfrm>
          <a:prstGeom prst="rect">
            <a:avLst/>
          </a:prstGeom>
          <a:noFill/>
          <a:ln w="9525">
            <a:noFill/>
            <a:miter lim="800000"/>
            <a:headEnd/>
            <a:tailEnd/>
          </a:ln>
        </p:spPr>
        <p:txBody>
          <a:bodyPr>
            <a:spAutoFit/>
          </a:bodyPr>
          <a:lstStyle/>
          <a:p>
            <a:pPr algn="ctr" defTabSz="457200" eaLnBrk="1" hangingPunct="1">
              <a:spcBef>
                <a:spcPct val="50000"/>
              </a:spcBef>
            </a:pPr>
            <a:r>
              <a:rPr lang="en-US" sz="1600" b="1">
                <a:solidFill>
                  <a:srgbClr val="000000"/>
                </a:solidFill>
                <a:latin typeface="Times New Roman" pitchFamily="18" charset="0"/>
              </a:rPr>
              <a:t>Urban</a:t>
            </a:r>
          </a:p>
        </p:txBody>
      </p:sp>
      <p:sp>
        <p:nvSpPr>
          <p:cNvPr id="27685" name="Line 22"/>
          <p:cNvSpPr>
            <a:spLocks noChangeShapeType="1"/>
          </p:cNvSpPr>
          <p:nvPr/>
        </p:nvSpPr>
        <p:spPr bwMode="auto">
          <a:xfrm flipV="1">
            <a:off x="792046" y="2144619"/>
            <a:ext cx="2267996" cy="174036"/>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27686" name="Line 23"/>
          <p:cNvSpPr>
            <a:spLocks noChangeShapeType="1"/>
          </p:cNvSpPr>
          <p:nvPr/>
        </p:nvSpPr>
        <p:spPr bwMode="auto">
          <a:xfrm>
            <a:off x="3039714" y="2141766"/>
            <a:ext cx="2195397" cy="185448"/>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27687" name="Line 24"/>
          <p:cNvSpPr>
            <a:spLocks noChangeShapeType="1"/>
          </p:cNvSpPr>
          <p:nvPr/>
        </p:nvSpPr>
        <p:spPr bwMode="auto">
          <a:xfrm>
            <a:off x="5228347" y="2329274"/>
            <a:ext cx="0" cy="316688"/>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27689" name="Line 26"/>
          <p:cNvSpPr>
            <a:spLocks noChangeShapeType="1"/>
          </p:cNvSpPr>
          <p:nvPr/>
        </p:nvSpPr>
        <p:spPr bwMode="auto">
          <a:xfrm flipH="1">
            <a:off x="792046" y="2318654"/>
            <a:ext cx="0" cy="124107"/>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27690" name="Line 27"/>
          <p:cNvSpPr>
            <a:spLocks noChangeShapeType="1"/>
          </p:cNvSpPr>
          <p:nvPr/>
        </p:nvSpPr>
        <p:spPr bwMode="auto">
          <a:xfrm flipH="1">
            <a:off x="1910441" y="2233156"/>
            <a:ext cx="0" cy="201139"/>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27691" name="Line 28"/>
          <p:cNvSpPr>
            <a:spLocks noChangeShapeType="1"/>
          </p:cNvSpPr>
          <p:nvPr/>
        </p:nvSpPr>
        <p:spPr bwMode="auto">
          <a:xfrm flipH="1">
            <a:off x="3050711" y="1930400"/>
            <a:ext cx="0" cy="499662"/>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27693" name="Line 30"/>
          <p:cNvSpPr>
            <a:spLocks noChangeShapeType="1"/>
          </p:cNvSpPr>
          <p:nvPr/>
        </p:nvSpPr>
        <p:spPr bwMode="auto">
          <a:xfrm>
            <a:off x="863599" y="5473706"/>
            <a:ext cx="2980267" cy="0"/>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27697" name="Line 34"/>
          <p:cNvSpPr>
            <a:spLocks noChangeShapeType="1"/>
          </p:cNvSpPr>
          <p:nvPr/>
        </p:nvSpPr>
        <p:spPr bwMode="auto">
          <a:xfrm flipH="1">
            <a:off x="1982865" y="5479221"/>
            <a:ext cx="0" cy="246788"/>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27698" name="Line 35"/>
          <p:cNvSpPr>
            <a:spLocks noChangeShapeType="1"/>
          </p:cNvSpPr>
          <p:nvPr/>
        </p:nvSpPr>
        <p:spPr bwMode="auto">
          <a:xfrm flipH="1">
            <a:off x="3089275" y="5474987"/>
            <a:ext cx="0" cy="246788"/>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27699" name="Line 36"/>
          <p:cNvSpPr>
            <a:spLocks noChangeShapeType="1"/>
          </p:cNvSpPr>
          <p:nvPr/>
        </p:nvSpPr>
        <p:spPr bwMode="auto">
          <a:xfrm>
            <a:off x="846660" y="3564467"/>
            <a:ext cx="0" cy="719665"/>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27700" name="Text Box 37"/>
          <p:cNvSpPr txBox="1">
            <a:spLocks noChangeArrowheads="1"/>
          </p:cNvSpPr>
          <p:nvPr/>
        </p:nvSpPr>
        <p:spPr bwMode="auto">
          <a:xfrm>
            <a:off x="254813" y="3220216"/>
            <a:ext cx="1115122" cy="336659"/>
          </a:xfrm>
          <a:prstGeom prst="rect">
            <a:avLst/>
          </a:prstGeom>
          <a:noFill/>
          <a:ln w="9525">
            <a:noFill/>
            <a:miter lim="800000"/>
            <a:headEnd/>
            <a:tailEnd/>
          </a:ln>
        </p:spPr>
        <p:txBody>
          <a:bodyPr>
            <a:spAutoFit/>
          </a:bodyPr>
          <a:lstStyle/>
          <a:p>
            <a:pPr algn="ctr" defTabSz="457200" eaLnBrk="1" hangingPunct="1">
              <a:spcBef>
                <a:spcPct val="50000"/>
              </a:spcBef>
            </a:pPr>
            <a:r>
              <a:rPr lang="en-US" sz="1600" b="1">
                <a:solidFill>
                  <a:srgbClr val="000000"/>
                </a:solidFill>
                <a:latin typeface="Times New Roman" pitchFamily="18" charset="0"/>
              </a:rPr>
              <a:t>Vegetated</a:t>
            </a:r>
          </a:p>
        </p:txBody>
      </p:sp>
      <p:sp>
        <p:nvSpPr>
          <p:cNvPr id="27701" name="Rectangle 38" descr="PH02382J"/>
          <p:cNvSpPr>
            <a:spLocks noChangeArrowheads="1"/>
          </p:cNvSpPr>
          <p:nvPr/>
        </p:nvSpPr>
        <p:spPr bwMode="auto">
          <a:xfrm>
            <a:off x="379335" y="4203038"/>
            <a:ext cx="975732" cy="801705"/>
          </a:xfrm>
          <a:prstGeom prst="rect">
            <a:avLst/>
          </a:prstGeom>
          <a:blipFill dpi="0" rotWithShape="0">
            <a:blip r:embed="rId11" cstate="screen"/>
            <a:srcRect/>
            <a:stretch>
              <a:fillRect/>
            </a:stretch>
          </a:blipFill>
          <a:ln w="19050">
            <a:solidFill>
              <a:schemeClr val="tx1"/>
            </a:solidFill>
            <a:miter lim="800000"/>
            <a:headEnd/>
            <a:tailEnd/>
          </a:ln>
        </p:spPr>
        <p:txBody>
          <a:bodyPr wrap="none" anchor="ctr"/>
          <a:lstStyle/>
          <a:p>
            <a:pPr defTabSz="457200"/>
            <a:endParaRPr lang="en-US">
              <a:solidFill>
                <a:srgbClr val="000000"/>
              </a:solidFill>
            </a:endParaRPr>
          </a:p>
        </p:txBody>
      </p:sp>
      <p:sp>
        <p:nvSpPr>
          <p:cNvPr id="27702" name="Text Box 39"/>
          <p:cNvSpPr txBox="1">
            <a:spLocks noChangeArrowheads="1"/>
          </p:cNvSpPr>
          <p:nvPr/>
        </p:nvSpPr>
        <p:spPr bwMode="auto">
          <a:xfrm>
            <a:off x="381015" y="4977280"/>
            <a:ext cx="1066083" cy="307777"/>
          </a:xfrm>
          <a:prstGeom prst="rect">
            <a:avLst/>
          </a:prstGeom>
          <a:noFill/>
          <a:ln w="9525">
            <a:noFill/>
            <a:miter lim="800000"/>
            <a:headEnd/>
            <a:tailEnd/>
          </a:ln>
        </p:spPr>
        <p:txBody>
          <a:bodyPr wrap="square">
            <a:spAutoFit/>
          </a:bodyPr>
          <a:lstStyle/>
          <a:p>
            <a:pPr algn="ctr" defTabSz="457200" eaLnBrk="1" hangingPunct="1">
              <a:spcBef>
                <a:spcPct val="50000"/>
              </a:spcBef>
            </a:pPr>
            <a:r>
              <a:rPr lang="en-US" sz="1400" b="1">
                <a:solidFill>
                  <a:srgbClr val="000000"/>
                </a:solidFill>
                <a:latin typeface="Times New Roman" pitchFamily="18" charset="0"/>
              </a:rPr>
              <a:t>Soil </a:t>
            </a:r>
          </a:p>
        </p:txBody>
      </p:sp>
      <p:sp>
        <p:nvSpPr>
          <p:cNvPr id="27665" name="Rectangle 57"/>
          <p:cNvSpPr>
            <a:spLocks noGrp="1" noChangeArrowheads="1"/>
          </p:cNvSpPr>
          <p:nvPr>
            <p:ph type="title"/>
          </p:nvPr>
        </p:nvSpPr>
        <p:spPr>
          <a:xfrm>
            <a:off x="565440" y="-31456"/>
            <a:ext cx="8153400" cy="1143000"/>
          </a:xfrm>
          <a:noFill/>
        </p:spPr>
        <p:txBody>
          <a:bodyPr/>
          <a:lstStyle/>
          <a:p>
            <a:pPr eaLnBrk="1" hangingPunct="1"/>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Land surface heterogeneity</a:t>
            </a:r>
            <a:b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CLM subgrid tiling structure</a:t>
            </a:r>
          </a:p>
        </p:txBody>
      </p:sp>
      <p:sp>
        <p:nvSpPr>
          <p:cNvPr id="57" name="Line 27"/>
          <p:cNvSpPr>
            <a:spLocks noChangeShapeType="1"/>
          </p:cNvSpPr>
          <p:nvPr/>
        </p:nvSpPr>
        <p:spPr bwMode="auto">
          <a:xfrm flipH="1">
            <a:off x="4138431" y="2247725"/>
            <a:ext cx="0" cy="201139"/>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59" name="Text Box 8"/>
          <p:cNvSpPr txBox="1">
            <a:spLocks noChangeArrowheads="1"/>
          </p:cNvSpPr>
          <p:nvPr/>
        </p:nvSpPr>
        <p:spPr bwMode="auto">
          <a:xfrm>
            <a:off x="4986016" y="3214792"/>
            <a:ext cx="722035" cy="338554"/>
          </a:xfrm>
          <a:prstGeom prst="rect">
            <a:avLst/>
          </a:prstGeom>
          <a:noFill/>
          <a:ln w="9525">
            <a:noFill/>
            <a:miter lim="800000"/>
            <a:headEnd/>
            <a:tailEnd/>
          </a:ln>
        </p:spPr>
        <p:txBody>
          <a:bodyPr wrap="square">
            <a:spAutoFit/>
          </a:bodyPr>
          <a:lstStyle/>
          <a:p>
            <a:pPr algn="ctr" defTabSz="457200" eaLnBrk="1" hangingPunct="1">
              <a:spcBef>
                <a:spcPct val="50000"/>
              </a:spcBef>
            </a:pPr>
            <a:r>
              <a:rPr lang="en-US" sz="1600" b="1">
                <a:solidFill>
                  <a:srgbClr val="000000"/>
                </a:solidFill>
                <a:latin typeface="Times New Roman" pitchFamily="18" charset="0"/>
              </a:rPr>
              <a:t>Crop</a:t>
            </a:r>
          </a:p>
        </p:txBody>
      </p:sp>
      <p:sp>
        <p:nvSpPr>
          <p:cNvPr id="55" name="Line 34"/>
          <p:cNvSpPr>
            <a:spLocks noChangeShapeType="1"/>
          </p:cNvSpPr>
          <p:nvPr/>
        </p:nvSpPr>
        <p:spPr bwMode="auto">
          <a:xfrm flipH="1">
            <a:off x="869498" y="5308600"/>
            <a:ext cx="0" cy="408943"/>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56" name="Line 35"/>
          <p:cNvSpPr>
            <a:spLocks noChangeShapeType="1"/>
          </p:cNvSpPr>
          <p:nvPr/>
        </p:nvSpPr>
        <p:spPr bwMode="auto">
          <a:xfrm flipH="1">
            <a:off x="3830094" y="5466521"/>
            <a:ext cx="0" cy="246788"/>
          </a:xfrm>
          <a:prstGeom prst="line">
            <a:avLst/>
          </a:prstGeom>
          <a:noFill/>
          <a:ln w="19050">
            <a:solidFill>
              <a:schemeClr val="tx1"/>
            </a:solidFill>
            <a:round/>
            <a:headEnd/>
            <a:tailEnd/>
          </a:ln>
        </p:spPr>
        <p:txBody>
          <a:bodyPr/>
          <a:lstStyle/>
          <a:p>
            <a:pPr defTabSz="457200"/>
            <a:endParaRPr lang="en-US">
              <a:solidFill>
                <a:srgbClr val="000000"/>
              </a:solidFill>
            </a:endParaRPr>
          </a:p>
        </p:txBody>
      </p:sp>
      <p:pic>
        <p:nvPicPr>
          <p:cNvPr id="2050" name="Picture 2" descr="http://www.ens-newswire.com/ens/may2007/20070516_forestboreal.jpg"/>
          <p:cNvPicPr>
            <a:picLocks noChangeAspect="1" noChangeArrowheads="1"/>
          </p:cNvPicPr>
          <p:nvPr/>
        </p:nvPicPr>
        <p:blipFill>
          <a:blip r:embed="rId12" cstate="screen"/>
          <a:srcRect/>
          <a:stretch>
            <a:fillRect/>
          </a:stretch>
        </p:blipFill>
        <p:spPr bwMode="auto">
          <a:xfrm>
            <a:off x="389469" y="5731939"/>
            <a:ext cx="838248" cy="798513"/>
          </a:xfrm>
          <a:prstGeom prst="rect">
            <a:avLst/>
          </a:prstGeom>
          <a:noFill/>
          <a:ln w="19050">
            <a:solidFill>
              <a:schemeClr val="tx1"/>
            </a:solidFill>
          </a:ln>
        </p:spPr>
      </p:pic>
      <p:pic>
        <p:nvPicPr>
          <p:cNvPr id="2052" name="Picture 4" descr="http://upload.wikimedia.org/wikipedia/commons/a/a7/Medecine_Lake.jpg"/>
          <p:cNvPicPr>
            <a:picLocks noChangeAspect="1" noChangeArrowheads="1"/>
          </p:cNvPicPr>
          <p:nvPr/>
        </p:nvPicPr>
        <p:blipFill>
          <a:blip r:embed="rId13" cstate="screen"/>
          <a:srcRect/>
          <a:stretch>
            <a:fillRect/>
          </a:stretch>
        </p:blipFill>
        <p:spPr bwMode="auto">
          <a:xfrm>
            <a:off x="1417108" y="2446849"/>
            <a:ext cx="987424" cy="778934"/>
          </a:xfrm>
          <a:prstGeom prst="rect">
            <a:avLst/>
          </a:prstGeom>
          <a:noFill/>
          <a:ln w="19050">
            <a:solidFill>
              <a:schemeClr val="tx1"/>
            </a:solidFill>
          </a:ln>
        </p:spPr>
      </p:pic>
      <p:pic>
        <p:nvPicPr>
          <p:cNvPr id="2058" name="Picture 10" descr="http://www.skyboximaging.com/sites/default/files/styles/660px_wide/public/Agriculture.jpg"/>
          <p:cNvPicPr>
            <a:picLocks noChangeAspect="1" noChangeArrowheads="1"/>
          </p:cNvPicPr>
          <p:nvPr/>
        </p:nvPicPr>
        <p:blipFill>
          <a:blip r:embed="rId14" cstate="screen"/>
          <a:srcRect/>
          <a:stretch>
            <a:fillRect/>
          </a:stretch>
        </p:blipFill>
        <p:spPr bwMode="auto">
          <a:xfrm>
            <a:off x="4837641" y="2429915"/>
            <a:ext cx="978960" cy="804335"/>
          </a:xfrm>
          <a:prstGeom prst="rect">
            <a:avLst/>
          </a:prstGeom>
          <a:noFill/>
          <a:ln w="19050">
            <a:solidFill>
              <a:schemeClr val="tx1"/>
            </a:solidFill>
          </a:ln>
        </p:spPr>
      </p:pic>
      <p:sp>
        <p:nvSpPr>
          <p:cNvPr id="74" name="Text Box 37"/>
          <p:cNvSpPr txBox="1">
            <a:spLocks noChangeArrowheads="1"/>
          </p:cNvSpPr>
          <p:nvPr/>
        </p:nvSpPr>
        <p:spPr bwMode="auto">
          <a:xfrm>
            <a:off x="237880" y="6495940"/>
            <a:ext cx="1115122" cy="307777"/>
          </a:xfrm>
          <a:prstGeom prst="rect">
            <a:avLst/>
          </a:prstGeom>
          <a:noFill/>
          <a:ln w="9525">
            <a:noFill/>
            <a:miter lim="800000"/>
            <a:headEnd/>
            <a:tailEnd/>
          </a:ln>
        </p:spPr>
        <p:txBody>
          <a:bodyPr>
            <a:spAutoFit/>
          </a:bodyPr>
          <a:lstStyle/>
          <a:p>
            <a:pPr algn="ctr" defTabSz="457200" eaLnBrk="1" hangingPunct="1">
              <a:spcBef>
                <a:spcPct val="50000"/>
              </a:spcBef>
            </a:pPr>
            <a:r>
              <a:rPr lang="en-US" sz="1400" b="1">
                <a:solidFill>
                  <a:srgbClr val="000000"/>
                </a:solidFill>
                <a:latin typeface="Times New Roman" pitchFamily="18" charset="0"/>
              </a:rPr>
              <a:t>PFT1</a:t>
            </a:r>
          </a:p>
        </p:txBody>
      </p:sp>
      <p:sp>
        <p:nvSpPr>
          <p:cNvPr id="75" name="Text Box 37"/>
          <p:cNvSpPr txBox="1">
            <a:spLocks noChangeArrowheads="1"/>
          </p:cNvSpPr>
          <p:nvPr/>
        </p:nvSpPr>
        <p:spPr bwMode="auto">
          <a:xfrm>
            <a:off x="1228480" y="6495940"/>
            <a:ext cx="1115122" cy="307777"/>
          </a:xfrm>
          <a:prstGeom prst="rect">
            <a:avLst/>
          </a:prstGeom>
          <a:noFill/>
          <a:ln w="9525">
            <a:noFill/>
            <a:miter lim="800000"/>
            <a:headEnd/>
            <a:tailEnd/>
          </a:ln>
        </p:spPr>
        <p:txBody>
          <a:bodyPr>
            <a:spAutoFit/>
          </a:bodyPr>
          <a:lstStyle/>
          <a:p>
            <a:pPr algn="ctr" defTabSz="457200" eaLnBrk="1" hangingPunct="1">
              <a:spcBef>
                <a:spcPct val="50000"/>
              </a:spcBef>
            </a:pPr>
            <a:r>
              <a:rPr lang="en-US" sz="1400" b="1">
                <a:solidFill>
                  <a:srgbClr val="000000"/>
                </a:solidFill>
                <a:latin typeface="Times New Roman" pitchFamily="18" charset="0"/>
              </a:rPr>
              <a:t>PFT2</a:t>
            </a:r>
          </a:p>
        </p:txBody>
      </p:sp>
      <p:sp>
        <p:nvSpPr>
          <p:cNvPr id="76" name="Text Box 37"/>
          <p:cNvSpPr txBox="1">
            <a:spLocks noChangeArrowheads="1"/>
          </p:cNvSpPr>
          <p:nvPr/>
        </p:nvSpPr>
        <p:spPr bwMode="auto">
          <a:xfrm>
            <a:off x="2295280" y="6495940"/>
            <a:ext cx="1115122" cy="307777"/>
          </a:xfrm>
          <a:prstGeom prst="rect">
            <a:avLst/>
          </a:prstGeom>
          <a:noFill/>
          <a:ln w="9525">
            <a:noFill/>
            <a:miter lim="800000"/>
            <a:headEnd/>
            <a:tailEnd/>
          </a:ln>
        </p:spPr>
        <p:txBody>
          <a:bodyPr>
            <a:spAutoFit/>
          </a:bodyPr>
          <a:lstStyle/>
          <a:p>
            <a:pPr algn="ctr" defTabSz="457200" eaLnBrk="1" hangingPunct="1">
              <a:spcBef>
                <a:spcPct val="50000"/>
              </a:spcBef>
            </a:pPr>
            <a:r>
              <a:rPr lang="en-US" sz="1400" b="1">
                <a:solidFill>
                  <a:srgbClr val="000000"/>
                </a:solidFill>
                <a:latin typeface="Times New Roman" pitchFamily="18" charset="0"/>
              </a:rPr>
              <a:t>PFT3</a:t>
            </a:r>
          </a:p>
        </p:txBody>
      </p:sp>
      <p:sp>
        <p:nvSpPr>
          <p:cNvPr id="77" name="Text Box 37"/>
          <p:cNvSpPr txBox="1">
            <a:spLocks noChangeArrowheads="1"/>
          </p:cNvSpPr>
          <p:nvPr/>
        </p:nvSpPr>
        <p:spPr bwMode="auto">
          <a:xfrm>
            <a:off x="3345151" y="6495940"/>
            <a:ext cx="1115122" cy="307777"/>
          </a:xfrm>
          <a:prstGeom prst="rect">
            <a:avLst/>
          </a:prstGeom>
          <a:noFill/>
          <a:ln w="9525">
            <a:noFill/>
            <a:miter lim="800000"/>
            <a:headEnd/>
            <a:tailEnd/>
          </a:ln>
        </p:spPr>
        <p:txBody>
          <a:bodyPr>
            <a:spAutoFit/>
          </a:bodyPr>
          <a:lstStyle/>
          <a:p>
            <a:pPr algn="ctr" defTabSz="457200" eaLnBrk="1" hangingPunct="1">
              <a:spcBef>
                <a:spcPct val="50000"/>
              </a:spcBef>
            </a:pPr>
            <a:r>
              <a:rPr lang="en-US" sz="1400" b="1">
                <a:solidFill>
                  <a:srgbClr val="000000"/>
                </a:solidFill>
                <a:latin typeface="Times New Roman" pitchFamily="18" charset="0"/>
              </a:rPr>
              <a:t>PFT4 …</a:t>
            </a:r>
          </a:p>
        </p:txBody>
      </p:sp>
      <p:sp>
        <p:nvSpPr>
          <p:cNvPr id="81" name="Line 35"/>
          <p:cNvSpPr>
            <a:spLocks noChangeShapeType="1"/>
          </p:cNvSpPr>
          <p:nvPr/>
        </p:nvSpPr>
        <p:spPr bwMode="auto">
          <a:xfrm flipH="1">
            <a:off x="7314141" y="5334000"/>
            <a:ext cx="0" cy="430115"/>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82" name="Line 34"/>
          <p:cNvSpPr>
            <a:spLocks noChangeShapeType="1"/>
          </p:cNvSpPr>
          <p:nvPr/>
        </p:nvSpPr>
        <p:spPr bwMode="auto">
          <a:xfrm flipH="1">
            <a:off x="5331432" y="5325533"/>
            <a:ext cx="0" cy="417422"/>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88" name="Line 29"/>
          <p:cNvSpPr>
            <a:spLocks noChangeShapeType="1"/>
          </p:cNvSpPr>
          <p:nvPr/>
        </p:nvSpPr>
        <p:spPr bwMode="auto">
          <a:xfrm>
            <a:off x="5320737" y="3581400"/>
            <a:ext cx="0" cy="461884"/>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89" name="Line 30"/>
          <p:cNvSpPr>
            <a:spLocks noChangeShapeType="1"/>
          </p:cNvSpPr>
          <p:nvPr/>
        </p:nvSpPr>
        <p:spPr bwMode="auto">
          <a:xfrm>
            <a:off x="5308605" y="4000498"/>
            <a:ext cx="2980262" cy="0"/>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90" name="Line 34"/>
          <p:cNvSpPr>
            <a:spLocks noChangeShapeType="1"/>
          </p:cNvSpPr>
          <p:nvPr/>
        </p:nvSpPr>
        <p:spPr bwMode="auto">
          <a:xfrm flipH="1">
            <a:off x="6292398" y="4014480"/>
            <a:ext cx="0" cy="246788"/>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91" name="Line 35"/>
          <p:cNvSpPr>
            <a:spLocks noChangeShapeType="1"/>
          </p:cNvSpPr>
          <p:nvPr/>
        </p:nvSpPr>
        <p:spPr bwMode="auto">
          <a:xfrm flipH="1">
            <a:off x="7398808" y="4010246"/>
            <a:ext cx="0" cy="246788"/>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92" name="Line 34"/>
          <p:cNvSpPr>
            <a:spLocks noChangeShapeType="1"/>
          </p:cNvSpPr>
          <p:nvPr/>
        </p:nvSpPr>
        <p:spPr bwMode="auto">
          <a:xfrm flipH="1">
            <a:off x="5314503" y="3997547"/>
            <a:ext cx="0" cy="246788"/>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93" name="Line 35"/>
          <p:cNvSpPr>
            <a:spLocks noChangeShapeType="1"/>
          </p:cNvSpPr>
          <p:nvPr/>
        </p:nvSpPr>
        <p:spPr bwMode="auto">
          <a:xfrm flipH="1">
            <a:off x="8283566" y="4001780"/>
            <a:ext cx="0" cy="246788"/>
          </a:xfrm>
          <a:prstGeom prst="line">
            <a:avLst/>
          </a:prstGeom>
          <a:noFill/>
          <a:ln w="19050">
            <a:solidFill>
              <a:schemeClr val="tx1"/>
            </a:solidFill>
            <a:round/>
            <a:headEnd/>
            <a:tailEnd/>
          </a:ln>
        </p:spPr>
        <p:txBody>
          <a:bodyPr/>
          <a:lstStyle/>
          <a:p>
            <a:pPr defTabSz="457200"/>
            <a:endParaRPr lang="en-US">
              <a:solidFill>
                <a:srgbClr val="000000"/>
              </a:solidFill>
            </a:endParaRPr>
          </a:p>
        </p:txBody>
      </p:sp>
      <p:pic>
        <p:nvPicPr>
          <p:cNvPr id="27703" name="Picture 40" descr="crops"/>
          <p:cNvPicPr>
            <a:picLocks noChangeAspect="1" noChangeArrowheads="1"/>
          </p:cNvPicPr>
          <p:nvPr/>
        </p:nvPicPr>
        <p:blipFill>
          <a:blip r:embed="rId15" cstate="screen">
            <a:lum bright="10000"/>
          </a:blip>
          <a:srcRect/>
          <a:stretch>
            <a:fillRect/>
          </a:stretch>
        </p:blipFill>
        <p:spPr bwMode="auto">
          <a:xfrm>
            <a:off x="4951151" y="4214708"/>
            <a:ext cx="858227" cy="810264"/>
          </a:xfrm>
          <a:prstGeom prst="rect">
            <a:avLst/>
          </a:prstGeom>
          <a:noFill/>
          <a:ln w="19050">
            <a:solidFill>
              <a:schemeClr val="tx1"/>
            </a:solidFill>
            <a:miter lim="800000"/>
            <a:headEnd/>
            <a:tailEnd/>
          </a:ln>
        </p:spPr>
      </p:pic>
      <p:pic>
        <p:nvPicPr>
          <p:cNvPr id="58" name="Picture 40" descr="crops"/>
          <p:cNvPicPr>
            <a:picLocks noChangeAspect="1" noChangeArrowheads="1"/>
          </p:cNvPicPr>
          <p:nvPr/>
        </p:nvPicPr>
        <p:blipFill>
          <a:blip r:embed="rId16" cstate="screen">
            <a:lum bright="10000"/>
          </a:blip>
          <a:srcRect/>
          <a:stretch>
            <a:fillRect/>
          </a:stretch>
        </p:blipFill>
        <p:spPr bwMode="auto">
          <a:xfrm>
            <a:off x="6912279" y="4209274"/>
            <a:ext cx="850531" cy="802999"/>
          </a:xfrm>
          <a:prstGeom prst="rect">
            <a:avLst/>
          </a:prstGeom>
          <a:noFill/>
          <a:ln w="19050">
            <a:solidFill>
              <a:schemeClr val="tx1"/>
            </a:solidFill>
            <a:miter lim="800000"/>
            <a:headEnd/>
            <a:tailEnd/>
          </a:ln>
        </p:spPr>
      </p:pic>
      <p:pic>
        <p:nvPicPr>
          <p:cNvPr id="2056" name="Picture 8" descr="http://ga.water.usgs.gov/edu/pictures/irrigation.jpg"/>
          <p:cNvPicPr>
            <a:picLocks noChangeAspect="1" noChangeArrowheads="1"/>
          </p:cNvPicPr>
          <p:nvPr/>
        </p:nvPicPr>
        <p:blipFill>
          <a:blip r:embed="rId17" cstate="screen"/>
          <a:srcRect/>
          <a:stretch>
            <a:fillRect/>
          </a:stretch>
        </p:blipFill>
        <p:spPr bwMode="auto">
          <a:xfrm>
            <a:off x="5921384" y="4216407"/>
            <a:ext cx="843491" cy="804333"/>
          </a:xfrm>
          <a:prstGeom prst="rect">
            <a:avLst/>
          </a:prstGeom>
          <a:noFill/>
          <a:ln w="19050">
            <a:solidFill>
              <a:schemeClr val="tx1"/>
            </a:solidFill>
          </a:ln>
        </p:spPr>
      </p:pic>
      <p:pic>
        <p:nvPicPr>
          <p:cNvPr id="73" name="Picture 8" descr="http://ga.water.usgs.gov/edu/pictures/irrigation.jpg"/>
          <p:cNvPicPr>
            <a:picLocks noChangeAspect="1" noChangeArrowheads="1"/>
          </p:cNvPicPr>
          <p:nvPr/>
        </p:nvPicPr>
        <p:blipFill>
          <a:blip r:embed="rId17" cstate="screen"/>
          <a:srcRect/>
          <a:stretch>
            <a:fillRect/>
          </a:stretch>
        </p:blipFill>
        <p:spPr bwMode="auto">
          <a:xfrm>
            <a:off x="7868709" y="4207941"/>
            <a:ext cx="843491" cy="804333"/>
          </a:xfrm>
          <a:prstGeom prst="rect">
            <a:avLst/>
          </a:prstGeom>
          <a:noFill/>
          <a:ln w="19050">
            <a:solidFill>
              <a:schemeClr val="tx1"/>
            </a:solidFill>
          </a:ln>
        </p:spPr>
      </p:pic>
      <p:pic>
        <p:nvPicPr>
          <p:cNvPr id="2060" name="Picture 12" descr="https://encrypted-tbn0.gstatic.com/images?q=tbn:ANd9GcQLKNwbSTOCmPg1ylATNj_A3u5eMTudkqcwPASwZc8q_oVMcFdGaQ"/>
          <p:cNvPicPr>
            <a:picLocks noChangeAspect="1" noChangeArrowheads="1"/>
          </p:cNvPicPr>
          <p:nvPr/>
        </p:nvPicPr>
        <p:blipFill>
          <a:blip r:embed="rId18" cstate="screen"/>
          <a:srcRect/>
          <a:stretch>
            <a:fillRect/>
          </a:stretch>
        </p:blipFill>
        <p:spPr bwMode="auto">
          <a:xfrm>
            <a:off x="4939243" y="5731944"/>
            <a:ext cx="851959" cy="787392"/>
          </a:xfrm>
          <a:prstGeom prst="rect">
            <a:avLst/>
          </a:prstGeom>
          <a:noFill/>
          <a:ln w="19050">
            <a:solidFill>
              <a:schemeClr val="tx1"/>
            </a:solidFill>
          </a:ln>
        </p:spPr>
      </p:pic>
      <p:pic>
        <p:nvPicPr>
          <p:cNvPr id="85" name="Picture 12" descr="https://encrypted-tbn0.gstatic.com/images?q=tbn:ANd9GcQLKNwbSTOCmPg1ylATNj_A3u5eMTudkqcwPASwZc8q_oVMcFdGaQ"/>
          <p:cNvPicPr>
            <a:picLocks noChangeAspect="1" noChangeArrowheads="1"/>
          </p:cNvPicPr>
          <p:nvPr/>
        </p:nvPicPr>
        <p:blipFill>
          <a:blip r:embed="rId18" cstate="screen"/>
          <a:srcRect/>
          <a:stretch>
            <a:fillRect/>
          </a:stretch>
        </p:blipFill>
        <p:spPr bwMode="auto">
          <a:xfrm>
            <a:off x="5921372" y="5723475"/>
            <a:ext cx="851959" cy="787392"/>
          </a:xfrm>
          <a:prstGeom prst="rect">
            <a:avLst/>
          </a:prstGeom>
          <a:noFill/>
          <a:ln w="19050">
            <a:solidFill>
              <a:schemeClr val="tx1"/>
            </a:solidFill>
          </a:ln>
        </p:spPr>
      </p:pic>
      <p:pic>
        <p:nvPicPr>
          <p:cNvPr id="2062" name="Picture 14" descr="http://static.guim.co.uk/sys-images/Guardian/Pix/pictures/2008/02/12/wheat10a.jpg"/>
          <p:cNvPicPr>
            <a:picLocks noChangeAspect="1" noChangeArrowheads="1"/>
          </p:cNvPicPr>
          <p:nvPr/>
        </p:nvPicPr>
        <p:blipFill>
          <a:blip r:embed="rId19" cstate="screen"/>
          <a:srcRect/>
          <a:stretch>
            <a:fillRect/>
          </a:stretch>
        </p:blipFill>
        <p:spPr bwMode="auto">
          <a:xfrm>
            <a:off x="6920182" y="5723476"/>
            <a:ext cx="835277" cy="778924"/>
          </a:xfrm>
          <a:prstGeom prst="rect">
            <a:avLst/>
          </a:prstGeom>
          <a:noFill/>
          <a:ln w="19050">
            <a:solidFill>
              <a:schemeClr val="tx1"/>
            </a:solidFill>
          </a:ln>
        </p:spPr>
      </p:pic>
      <p:pic>
        <p:nvPicPr>
          <p:cNvPr id="87" name="Picture 14" descr="http://static.guim.co.uk/sys-images/Guardian/Pix/pictures/2008/02/12/wheat10a.jpg"/>
          <p:cNvPicPr>
            <a:picLocks noChangeAspect="1" noChangeArrowheads="1"/>
          </p:cNvPicPr>
          <p:nvPr/>
        </p:nvPicPr>
        <p:blipFill>
          <a:blip r:embed="rId19" cstate="screen"/>
          <a:srcRect/>
          <a:stretch>
            <a:fillRect/>
          </a:stretch>
        </p:blipFill>
        <p:spPr bwMode="auto">
          <a:xfrm>
            <a:off x="7876924" y="5706543"/>
            <a:ext cx="835277" cy="778924"/>
          </a:xfrm>
          <a:prstGeom prst="rect">
            <a:avLst/>
          </a:prstGeom>
          <a:noFill/>
          <a:ln w="19050">
            <a:solidFill>
              <a:schemeClr val="tx1"/>
            </a:solidFill>
          </a:ln>
        </p:spPr>
      </p:pic>
      <p:sp>
        <p:nvSpPr>
          <p:cNvPr id="94" name="Text Box 37"/>
          <p:cNvSpPr txBox="1">
            <a:spLocks noChangeArrowheads="1"/>
          </p:cNvSpPr>
          <p:nvPr/>
        </p:nvSpPr>
        <p:spPr bwMode="auto">
          <a:xfrm>
            <a:off x="4776018" y="5005799"/>
            <a:ext cx="1115122" cy="307777"/>
          </a:xfrm>
          <a:prstGeom prst="rect">
            <a:avLst/>
          </a:prstGeom>
          <a:noFill/>
          <a:ln w="9525">
            <a:noFill/>
            <a:miter lim="800000"/>
            <a:headEnd/>
            <a:tailEnd/>
          </a:ln>
        </p:spPr>
        <p:txBody>
          <a:bodyPr>
            <a:spAutoFit/>
          </a:bodyPr>
          <a:lstStyle/>
          <a:p>
            <a:pPr algn="ctr" defTabSz="457200" eaLnBrk="1" hangingPunct="1">
              <a:spcBef>
                <a:spcPct val="50000"/>
              </a:spcBef>
            </a:pPr>
            <a:r>
              <a:rPr lang="en-US" sz="1400" b="1">
                <a:solidFill>
                  <a:srgbClr val="000000"/>
                </a:solidFill>
                <a:latin typeface="Times New Roman" pitchFamily="18" charset="0"/>
              </a:rPr>
              <a:t>Unirrig</a:t>
            </a:r>
          </a:p>
        </p:txBody>
      </p:sp>
      <p:sp>
        <p:nvSpPr>
          <p:cNvPr id="95" name="Text Box 37"/>
          <p:cNvSpPr txBox="1">
            <a:spLocks noChangeArrowheads="1"/>
          </p:cNvSpPr>
          <p:nvPr/>
        </p:nvSpPr>
        <p:spPr bwMode="auto">
          <a:xfrm>
            <a:off x="5775085" y="4997332"/>
            <a:ext cx="1115122" cy="307777"/>
          </a:xfrm>
          <a:prstGeom prst="rect">
            <a:avLst/>
          </a:prstGeom>
          <a:noFill/>
          <a:ln w="9525">
            <a:noFill/>
            <a:miter lim="800000"/>
            <a:headEnd/>
            <a:tailEnd/>
          </a:ln>
        </p:spPr>
        <p:txBody>
          <a:bodyPr>
            <a:spAutoFit/>
          </a:bodyPr>
          <a:lstStyle/>
          <a:p>
            <a:pPr algn="ctr" defTabSz="457200" eaLnBrk="1" hangingPunct="1">
              <a:spcBef>
                <a:spcPct val="50000"/>
              </a:spcBef>
            </a:pPr>
            <a:r>
              <a:rPr lang="en-US" sz="1400" b="1">
                <a:solidFill>
                  <a:srgbClr val="000000"/>
                </a:solidFill>
                <a:latin typeface="Times New Roman" pitchFamily="18" charset="0"/>
              </a:rPr>
              <a:t>Irrig</a:t>
            </a:r>
          </a:p>
        </p:txBody>
      </p:sp>
      <p:sp>
        <p:nvSpPr>
          <p:cNvPr id="96" name="Text Box 37"/>
          <p:cNvSpPr txBox="1">
            <a:spLocks noChangeArrowheads="1"/>
          </p:cNvSpPr>
          <p:nvPr/>
        </p:nvSpPr>
        <p:spPr bwMode="auto">
          <a:xfrm>
            <a:off x="6748748" y="4997332"/>
            <a:ext cx="1115122" cy="307777"/>
          </a:xfrm>
          <a:prstGeom prst="rect">
            <a:avLst/>
          </a:prstGeom>
          <a:noFill/>
          <a:ln w="9525">
            <a:noFill/>
            <a:miter lim="800000"/>
            <a:headEnd/>
            <a:tailEnd/>
          </a:ln>
        </p:spPr>
        <p:txBody>
          <a:bodyPr>
            <a:spAutoFit/>
          </a:bodyPr>
          <a:lstStyle/>
          <a:p>
            <a:pPr algn="ctr" defTabSz="457200" eaLnBrk="1" hangingPunct="1">
              <a:spcBef>
                <a:spcPct val="50000"/>
              </a:spcBef>
            </a:pPr>
            <a:r>
              <a:rPr lang="en-US" sz="1400" b="1">
                <a:solidFill>
                  <a:srgbClr val="000000"/>
                </a:solidFill>
                <a:latin typeface="Times New Roman" pitchFamily="18" charset="0"/>
              </a:rPr>
              <a:t>Unirrig</a:t>
            </a:r>
          </a:p>
        </p:txBody>
      </p:sp>
      <p:sp>
        <p:nvSpPr>
          <p:cNvPr id="97" name="Text Box 37"/>
          <p:cNvSpPr txBox="1">
            <a:spLocks noChangeArrowheads="1"/>
          </p:cNvSpPr>
          <p:nvPr/>
        </p:nvSpPr>
        <p:spPr bwMode="auto">
          <a:xfrm>
            <a:off x="7756284" y="4988865"/>
            <a:ext cx="1115122" cy="307777"/>
          </a:xfrm>
          <a:prstGeom prst="rect">
            <a:avLst/>
          </a:prstGeom>
          <a:noFill/>
          <a:ln w="9525">
            <a:noFill/>
            <a:miter lim="800000"/>
            <a:headEnd/>
            <a:tailEnd/>
          </a:ln>
        </p:spPr>
        <p:txBody>
          <a:bodyPr>
            <a:spAutoFit/>
          </a:bodyPr>
          <a:lstStyle/>
          <a:p>
            <a:pPr algn="ctr" defTabSz="457200" eaLnBrk="1" hangingPunct="1">
              <a:spcBef>
                <a:spcPct val="50000"/>
              </a:spcBef>
            </a:pPr>
            <a:r>
              <a:rPr lang="en-US" sz="1400" b="1">
                <a:solidFill>
                  <a:srgbClr val="000000"/>
                </a:solidFill>
                <a:latin typeface="Times New Roman" pitchFamily="18" charset="0"/>
              </a:rPr>
              <a:t>Irrig</a:t>
            </a:r>
          </a:p>
        </p:txBody>
      </p:sp>
      <p:sp>
        <p:nvSpPr>
          <p:cNvPr id="98" name="Text Box 37"/>
          <p:cNvSpPr txBox="1">
            <a:spLocks noChangeArrowheads="1"/>
          </p:cNvSpPr>
          <p:nvPr/>
        </p:nvSpPr>
        <p:spPr bwMode="auto">
          <a:xfrm>
            <a:off x="4776013" y="6499421"/>
            <a:ext cx="1115122" cy="307777"/>
          </a:xfrm>
          <a:prstGeom prst="rect">
            <a:avLst/>
          </a:prstGeom>
          <a:noFill/>
          <a:ln w="9525">
            <a:noFill/>
            <a:miter lim="800000"/>
            <a:headEnd/>
            <a:tailEnd/>
          </a:ln>
        </p:spPr>
        <p:txBody>
          <a:bodyPr>
            <a:spAutoFit/>
          </a:bodyPr>
          <a:lstStyle/>
          <a:p>
            <a:pPr algn="ctr" defTabSz="457200" eaLnBrk="1" hangingPunct="1">
              <a:spcBef>
                <a:spcPct val="50000"/>
              </a:spcBef>
            </a:pPr>
            <a:r>
              <a:rPr lang="en-US" sz="1400" b="1">
                <a:solidFill>
                  <a:srgbClr val="000000"/>
                </a:solidFill>
                <a:latin typeface="Times New Roman" pitchFamily="18" charset="0"/>
              </a:rPr>
              <a:t>Crop1</a:t>
            </a:r>
          </a:p>
        </p:txBody>
      </p:sp>
      <p:sp>
        <p:nvSpPr>
          <p:cNvPr id="99" name="Text Box 37"/>
          <p:cNvSpPr txBox="1">
            <a:spLocks noChangeArrowheads="1"/>
          </p:cNvSpPr>
          <p:nvPr/>
        </p:nvSpPr>
        <p:spPr bwMode="auto">
          <a:xfrm>
            <a:off x="5766613" y="6499421"/>
            <a:ext cx="1115122" cy="307777"/>
          </a:xfrm>
          <a:prstGeom prst="rect">
            <a:avLst/>
          </a:prstGeom>
          <a:noFill/>
          <a:ln w="9525">
            <a:noFill/>
            <a:miter lim="800000"/>
            <a:headEnd/>
            <a:tailEnd/>
          </a:ln>
        </p:spPr>
        <p:txBody>
          <a:bodyPr>
            <a:spAutoFit/>
          </a:bodyPr>
          <a:lstStyle/>
          <a:p>
            <a:pPr algn="ctr" defTabSz="457200" eaLnBrk="1" hangingPunct="1">
              <a:spcBef>
                <a:spcPct val="50000"/>
              </a:spcBef>
            </a:pPr>
            <a:r>
              <a:rPr lang="en-US" sz="1400" b="1">
                <a:solidFill>
                  <a:srgbClr val="000000"/>
                </a:solidFill>
                <a:latin typeface="Times New Roman" pitchFamily="18" charset="0"/>
              </a:rPr>
              <a:t>Crop1</a:t>
            </a:r>
          </a:p>
        </p:txBody>
      </p:sp>
      <p:sp>
        <p:nvSpPr>
          <p:cNvPr id="100" name="Text Box 37"/>
          <p:cNvSpPr txBox="1">
            <a:spLocks noChangeArrowheads="1"/>
          </p:cNvSpPr>
          <p:nvPr/>
        </p:nvSpPr>
        <p:spPr bwMode="auto">
          <a:xfrm>
            <a:off x="6833413" y="6499421"/>
            <a:ext cx="1115122" cy="307777"/>
          </a:xfrm>
          <a:prstGeom prst="rect">
            <a:avLst/>
          </a:prstGeom>
          <a:noFill/>
          <a:ln w="9525">
            <a:noFill/>
            <a:miter lim="800000"/>
            <a:headEnd/>
            <a:tailEnd/>
          </a:ln>
        </p:spPr>
        <p:txBody>
          <a:bodyPr>
            <a:spAutoFit/>
          </a:bodyPr>
          <a:lstStyle/>
          <a:p>
            <a:pPr algn="ctr" defTabSz="457200" eaLnBrk="1" hangingPunct="1">
              <a:spcBef>
                <a:spcPct val="50000"/>
              </a:spcBef>
            </a:pPr>
            <a:r>
              <a:rPr lang="en-US" sz="1400" b="1">
                <a:solidFill>
                  <a:srgbClr val="000000"/>
                </a:solidFill>
                <a:latin typeface="Times New Roman" pitchFamily="18" charset="0"/>
              </a:rPr>
              <a:t>Crop2</a:t>
            </a:r>
          </a:p>
        </p:txBody>
      </p:sp>
      <p:sp>
        <p:nvSpPr>
          <p:cNvPr id="101" name="Text Box 37"/>
          <p:cNvSpPr txBox="1">
            <a:spLocks noChangeArrowheads="1"/>
          </p:cNvSpPr>
          <p:nvPr/>
        </p:nvSpPr>
        <p:spPr bwMode="auto">
          <a:xfrm>
            <a:off x="7883284" y="6490954"/>
            <a:ext cx="1115122" cy="307777"/>
          </a:xfrm>
          <a:prstGeom prst="rect">
            <a:avLst/>
          </a:prstGeom>
          <a:noFill/>
          <a:ln w="9525">
            <a:noFill/>
            <a:miter lim="800000"/>
            <a:headEnd/>
            <a:tailEnd/>
          </a:ln>
        </p:spPr>
        <p:txBody>
          <a:bodyPr>
            <a:spAutoFit/>
          </a:bodyPr>
          <a:lstStyle/>
          <a:p>
            <a:pPr algn="ctr" defTabSz="457200" eaLnBrk="1" hangingPunct="1">
              <a:spcBef>
                <a:spcPct val="50000"/>
              </a:spcBef>
            </a:pPr>
            <a:r>
              <a:rPr lang="en-US" sz="1400" b="1">
                <a:solidFill>
                  <a:srgbClr val="000000"/>
                </a:solidFill>
                <a:latin typeface="Times New Roman" pitchFamily="18" charset="0"/>
              </a:rPr>
              <a:t>Crop2 …</a:t>
            </a:r>
          </a:p>
        </p:txBody>
      </p:sp>
      <p:sp>
        <p:nvSpPr>
          <p:cNvPr id="102" name="Line 34"/>
          <p:cNvSpPr>
            <a:spLocks noChangeShapeType="1"/>
          </p:cNvSpPr>
          <p:nvPr/>
        </p:nvSpPr>
        <p:spPr bwMode="auto">
          <a:xfrm flipH="1">
            <a:off x="6330497" y="5317067"/>
            <a:ext cx="2569" cy="425888"/>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103" name="Line 35"/>
          <p:cNvSpPr>
            <a:spLocks noChangeShapeType="1"/>
          </p:cNvSpPr>
          <p:nvPr/>
        </p:nvSpPr>
        <p:spPr bwMode="auto">
          <a:xfrm flipH="1">
            <a:off x="8304739" y="5325533"/>
            <a:ext cx="0" cy="413181"/>
          </a:xfrm>
          <a:prstGeom prst="line">
            <a:avLst/>
          </a:prstGeom>
          <a:noFill/>
          <a:ln w="19050">
            <a:solidFill>
              <a:schemeClr val="tx1"/>
            </a:solidFill>
            <a:round/>
            <a:headEnd/>
            <a:tailEnd/>
          </a:ln>
        </p:spPr>
        <p:txBody>
          <a:bodyPr/>
          <a:lstStyle/>
          <a:p>
            <a:pPr defTabSz="457200"/>
            <a:endParaRPr lang="en-US">
              <a:solidFill>
                <a:srgbClr val="000000"/>
              </a:solidFill>
            </a:endParaRPr>
          </a:p>
        </p:txBody>
      </p:sp>
      <p:grpSp>
        <p:nvGrpSpPr>
          <p:cNvPr id="2" name="Group 113"/>
          <p:cNvGrpSpPr/>
          <p:nvPr/>
        </p:nvGrpSpPr>
        <p:grpSpPr>
          <a:xfrm>
            <a:off x="6138326" y="1355262"/>
            <a:ext cx="2703922" cy="2469066"/>
            <a:chOff x="6138326" y="1219200"/>
            <a:chExt cx="2703922" cy="2469066"/>
          </a:xfrm>
        </p:grpSpPr>
        <p:sp>
          <p:nvSpPr>
            <p:cNvPr id="27651" name="Rectangle 41"/>
            <p:cNvSpPr>
              <a:spLocks noChangeArrowheads="1"/>
            </p:cNvSpPr>
            <p:nvPr/>
          </p:nvSpPr>
          <p:spPr bwMode="auto">
            <a:xfrm>
              <a:off x="6172200" y="1219200"/>
              <a:ext cx="2667000" cy="2438400"/>
            </a:xfrm>
            <a:prstGeom prst="rect">
              <a:avLst/>
            </a:prstGeom>
            <a:solidFill>
              <a:schemeClr val="bg1"/>
            </a:solidFill>
            <a:ln w="9525">
              <a:solidFill>
                <a:schemeClr val="tx1"/>
              </a:solidFill>
              <a:miter lim="800000"/>
              <a:headEnd/>
              <a:tailEnd/>
            </a:ln>
          </p:spPr>
          <p:txBody>
            <a:bodyPr wrap="none" anchor="ctr">
              <a:spAutoFit/>
            </a:bodyPr>
            <a:lstStyle/>
            <a:p>
              <a:pPr defTabSz="457200"/>
              <a:endParaRPr lang="en-US">
                <a:solidFill>
                  <a:srgbClr val="000000"/>
                </a:solidFill>
              </a:endParaRPr>
            </a:p>
          </p:txBody>
        </p:sp>
        <p:sp>
          <p:nvSpPr>
            <p:cNvPr id="27653" name="Rectangle 43"/>
            <p:cNvSpPr>
              <a:spLocks noChangeArrowheads="1"/>
            </p:cNvSpPr>
            <p:nvPr/>
          </p:nvSpPr>
          <p:spPr bwMode="auto">
            <a:xfrm>
              <a:off x="6172200" y="1834634"/>
              <a:ext cx="731520" cy="1645920"/>
            </a:xfrm>
            <a:prstGeom prst="rect">
              <a:avLst/>
            </a:prstGeom>
            <a:solidFill>
              <a:srgbClr val="00B0F0"/>
            </a:solidFill>
            <a:ln w="57150">
              <a:solidFill>
                <a:schemeClr val="tx1"/>
              </a:solidFill>
              <a:miter lim="800000"/>
              <a:headEnd/>
              <a:tailEnd/>
            </a:ln>
          </p:spPr>
          <p:txBody>
            <a:bodyPr wrap="square" anchor="ctr">
              <a:spAutoFit/>
            </a:bodyPr>
            <a:lstStyle/>
            <a:p>
              <a:pPr defTabSz="457200"/>
              <a:endParaRPr lang="en-US">
                <a:solidFill>
                  <a:srgbClr val="000000"/>
                </a:solidFill>
              </a:endParaRPr>
            </a:p>
          </p:txBody>
        </p:sp>
        <p:sp>
          <p:nvSpPr>
            <p:cNvPr id="27654" name="Rectangle 44"/>
            <p:cNvSpPr>
              <a:spLocks noChangeArrowheads="1"/>
            </p:cNvSpPr>
            <p:nvPr/>
          </p:nvSpPr>
          <p:spPr bwMode="auto">
            <a:xfrm>
              <a:off x="6172200" y="1219200"/>
              <a:ext cx="990600" cy="609600"/>
            </a:xfrm>
            <a:prstGeom prst="rect">
              <a:avLst/>
            </a:prstGeom>
            <a:solidFill>
              <a:schemeClr val="bg1"/>
            </a:solidFill>
            <a:ln w="57150">
              <a:solidFill>
                <a:schemeClr val="tx1"/>
              </a:solidFill>
              <a:miter lim="800000"/>
              <a:headEnd/>
              <a:tailEnd/>
            </a:ln>
          </p:spPr>
          <p:txBody>
            <a:bodyPr anchor="ctr">
              <a:spAutoFit/>
            </a:bodyPr>
            <a:lstStyle/>
            <a:p>
              <a:pPr defTabSz="457200"/>
              <a:endParaRPr lang="en-US">
                <a:solidFill>
                  <a:srgbClr val="000000"/>
                </a:solidFill>
              </a:endParaRPr>
            </a:p>
          </p:txBody>
        </p:sp>
        <p:sp>
          <p:nvSpPr>
            <p:cNvPr id="27655" name="Rectangle 45"/>
            <p:cNvSpPr>
              <a:spLocks noChangeArrowheads="1"/>
            </p:cNvSpPr>
            <p:nvPr/>
          </p:nvSpPr>
          <p:spPr bwMode="auto">
            <a:xfrm>
              <a:off x="6172200" y="3290900"/>
              <a:ext cx="990600" cy="369332"/>
            </a:xfrm>
            <a:prstGeom prst="rect">
              <a:avLst/>
            </a:prstGeom>
            <a:solidFill>
              <a:schemeClr val="hlink"/>
            </a:solidFill>
            <a:ln w="57150">
              <a:solidFill>
                <a:schemeClr val="tx1"/>
              </a:solidFill>
              <a:miter lim="800000"/>
              <a:headEnd/>
              <a:tailEnd/>
            </a:ln>
          </p:spPr>
          <p:txBody>
            <a:bodyPr wrap="square" anchor="ctr">
              <a:spAutoFit/>
            </a:bodyPr>
            <a:lstStyle/>
            <a:p>
              <a:pPr defTabSz="457200"/>
              <a:endParaRPr lang="en-US">
                <a:solidFill>
                  <a:srgbClr val="000000"/>
                </a:solidFill>
              </a:endParaRPr>
            </a:p>
          </p:txBody>
        </p:sp>
        <p:sp>
          <p:nvSpPr>
            <p:cNvPr id="27656" name="Rectangle 46"/>
            <p:cNvSpPr>
              <a:spLocks noChangeArrowheads="1"/>
            </p:cNvSpPr>
            <p:nvPr/>
          </p:nvSpPr>
          <p:spPr bwMode="auto">
            <a:xfrm>
              <a:off x="6858000" y="1219200"/>
              <a:ext cx="1981200" cy="2438400"/>
            </a:xfrm>
            <a:prstGeom prst="rect">
              <a:avLst/>
            </a:prstGeom>
            <a:solidFill>
              <a:srgbClr val="33CC33"/>
            </a:solidFill>
            <a:ln w="57150">
              <a:solidFill>
                <a:schemeClr val="tx1"/>
              </a:solidFill>
              <a:miter lim="800000"/>
              <a:headEnd/>
              <a:tailEnd/>
            </a:ln>
          </p:spPr>
          <p:txBody>
            <a:bodyPr anchor="ctr">
              <a:spAutoFit/>
            </a:bodyPr>
            <a:lstStyle/>
            <a:p>
              <a:pPr defTabSz="457200"/>
              <a:endParaRPr lang="en-US">
                <a:solidFill>
                  <a:srgbClr val="000000"/>
                </a:solidFill>
              </a:endParaRPr>
            </a:p>
          </p:txBody>
        </p:sp>
        <p:sp>
          <p:nvSpPr>
            <p:cNvPr id="27657" name="Rectangle 47"/>
            <p:cNvSpPr>
              <a:spLocks noChangeArrowheads="1"/>
            </p:cNvSpPr>
            <p:nvPr/>
          </p:nvSpPr>
          <p:spPr bwMode="auto">
            <a:xfrm>
              <a:off x="6858000" y="1219200"/>
              <a:ext cx="1219200" cy="1295400"/>
            </a:xfrm>
            <a:prstGeom prst="rect">
              <a:avLst/>
            </a:prstGeom>
            <a:solidFill>
              <a:srgbClr val="336600"/>
            </a:solidFill>
            <a:ln w="9525">
              <a:solidFill>
                <a:schemeClr val="tx1"/>
              </a:solidFill>
              <a:miter lim="800000"/>
              <a:headEnd/>
              <a:tailEnd/>
            </a:ln>
          </p:spPr>
          <p:txBody>
            <a:bodyPr anchor="ctr">
              <a:spAutoFit/>
            </a:bodyPr>
            <a:lstStyle/>
            <a:p>
              <a:pPr defTabSz="457200"/>
              <a:endParaRPr lang="en-US">
                <a:solidFill>
                  <a:srgbClr val="000000"/>
                </a:solidFill>
              </a:endParaRPr>
            </a:p>
          </p:txBody>
        </p:sp>
        <p:sp>
          <p:nvSpPr>
            <p:cNvPr id="27658" name="Rectangle 48"/>
            <p:cNvSpPr>
              <a:spLocks noChangeArrowheads="1"/>
            </p:cNvSpPr>
            <p:nvPr/>
          </p:nvSpPr>
          <p:spPr bwMode="auto">
            <a:xfrm>
              <a:off x="8077200" y="1219200"/>
              <a:ext cx="762000" cy="1066800"/>
            </a:xfrm>
            <a:prstGeom prst="rect">
              <a:avLst/>
            </a:prstGeom>
            <a:solidFill>
              <a:srgbClr val="339933"/>
            </a:solidFill>
            <a:ln w="9525">
              <a:solidFill>
                <a:schemeClr val="tx1"/>
              </a:solidFill>
              <a:miter lim="800000"/>
              <a:headEnd/>
              <a:tailEnd/>
            </a:ln>
          </p:spPr>
          <p:txBody>
            <a:bodyPr anchor="ctr">
              <a:spAutoFit/>
            </a:bodyPr>
            <a:lstStyle/>
            <a:p>
              <a:pPr defTabSz="457200"/>
              <a:endParaRPr lang="en-US">
                <a:solidFill>
                  <a:srgbClr val="000000"/>
                </a:solidFill>
              </a:endParaRPr>
            </a:p>
          </p:txBody>
        </p:sp>
        <p:sp>
          <p:nvSpPr>
            <p:cNvPr id="27660" name="Rectangle 50"/>
            <p:cNvSpPr>
              <a:spLocks noChangeArrowheads="1"/>
            </p:cNvSpPr>
            <p:nvPr/>
          </p:nvSpPr>
          <p:spPr bwMode="auto">
            <a:xfrm>
              <a:off x="8077200" y="2286000"/>
              <a:ext cx="762000" cy="1371600"/>
            </a:xfrm>
            <a:prstGeom prst="rect">
              <a:avLst/>
            </a:prstGeom>
            <a:solidFill>
              <a:srgbClr val="009900"/>
            </a:solidFill>
            <a:ln w="9525">
              <a:solidFill>
                <a:schemeClr val="tx1"/>
              </a:solidFill>
              <a:miter lim="800000"/>
              <a:headEnd/>
              <a:tailEnd/>
            </a:ln>
          </p:spPr>
          <p:txBody>
            <a:bodyPr anchor="ctr">
              <a:spAutoFit/>
            </a:bodyPr>
            <a:lstStyle/>
            <a:p>
              <a:pPr defTabSz="457200"/>
              <a:endParaRPr lang="en-US">
                <a:solidFill>
                  <a:srgbClr val="000000"/>
                </a:solidFill>
              </a:endParaRPr>
            </a:p>
          </p:txBody>
        </p:sp>
        <p:sp>
          <p:nvSpPr>
            <p:cNvPr id="27661" name="Line 51"/>
            <p:cNvSpPr>
              <a:spLocks noChangeShapeType="1"/>
            </p:cNvSpPr>
            <p:nvPr/>
          </p:nvSpPr>
          <p:spPr bwMode="auto">
            <a:xfrm>
              <a:off x="6858000" y="1219200"/>
              <a:ext cx="0" cy="2438400"/>
            </a:xfrm>
            <a:prstGeom prst="line">
              <a:avLst/>
            </a:prstGeom>
            <a:noFill/>
            <a:ln w="57150">
              <a:solidFill>
                <a:schemeClr val="tx1"/>
              </a:solidFill>
              <a:round/>
              <a:headEnd/>
              <a:tailEnd/>
            </a:ln>
          </p:spPr>
          <p:txBody>
            <a:bodyPr>
              <a:spAutoFit/>
            </a:bodyPr>
            <a:lstStyle/>
            <a:p>
              <a:pPr defTabSz="457200"/>
              <a:endParaRPr lang="en-US">
                <a:solidFill>
                  <a:srgbClr val="000000"/>
                </a:solidFill>
              </a:endParaRPr>
            </a:p>
          </p:txBody>
        </p:sp>
        <p:sp>
          <p:nvSpPr>
            <p:cNvPr id="27663" name="Line 53"/>
            <p:cNvSpPr>
              <a:spLocks noChangeShapeType="1"/>
            </p:cNvSpPr>
            <p:nvPr/>
          </p:nvSpPr>
          <p:spPr bwMode="auto">
            <a:xfrm flipV="1">
              <a:off x="8839200" y="1219200"/>
              <a:ext cx="0" cy="2438400"/>
            </a:xfrm>
            <a:prstGeom prst="line">
              <a:avLst/>
            </a:prstGeom>
            <a:noFill/>
            <a:ln w="57150">
              <a:solidFill>
                <a:schemeClr val="tx1"/>
              </a:solidFill>
              <a:round/>
              <a:headEnd/>
              <a:tailEnd/>
            </a:ln>
          </p:spPr>
          <p:txBody>
            <a:bodyPr>
              <a:spAutoFit/>
            </a:bodyPr>
            <a:lstStyle/>
            <a:p>
              <a:pPr defTabSz="457200"/>
              <a:endParaRPr lang="en-US">
                <a:solidFill>
                  <a:srgbClr val="000000"/>
                </a:solidFill>
              </a:endParaRPr>
            </a:p>
          </p:txBody>
        </p:sp>
        <p:sp>
          <p:nvSpPr>
            <p:cNvPr id="27664" name="Rectangle 54"/>
            <p:cNvSpPr>
              <a:spLocks noChangeArrowheads="1"/>
            </p:cNvSpPr>
            <p:nvPr/>
          </p:nvSpPr>
          <p:spPr bwMode="auto">
            <a:xfrm>
              <a:off x="7315200" y="1905000"/>
              <a:ext cx="762000" cy="609600"/>
            </a:xfrm>
            <a:prstGeom prst="rect">
              <a:avLst/>
            </a:prstGeom>
            <a:solidFill>
              <a:srgbClr val="008000"/>
            </a:solidFill>
            <a:ln w="9525">
              <a:solidFill>
                <a:schemeClr val="tx1"/>
              </a:solidFill>
              <a:miter lim="800000"/>
              <a:headEnd/>
              <a:tailEnd/>
            </a:ln>
          </p:spPr>
          <p:txBody>
            <a:bodyPr wrap="none" anchor="ctr">
              <a:spAutoFit/>
            </a:bodyPr>
            <a:lstStyle/>
            <a:p>
              <a:pPr defTabSz="457200"/>
              <a:endParaRPr lang="en-US">
                <a:solidFill>
                  <a:srgbClr val="000000"/>
                </a:solidFill>
              </a:endParaRPr>
            </a:p>
          </p:txBody>
        </p:sp>
        <p:sp>
          <p:nvSpPr>
            <p:cNvPr id="27659" name="Rectangle 49"/>
            <p:cNvSpPr>
              <a:spLocks noChangeArrowheads="1"/>
            </p:cNvSpPr>
            <p:nvPr/>
          </p:nvSpPr>
          <p:spPr bwMode="auto">
            <a:xfrm>
              <a:off x="6858000" y="2514600"/>
              <a:ext cx="1219200" cy="1143000"/>
            </a:xfrm>
            <a:prstGeom prst="rect">
              <a:avLst/>
            </a:prstGeom>
            <a:solidFill>
              <a:srgbClr val="99FF66"/>
            </a:solidFill>
            <a:ln w="57150">
              <a:solidFill>
                <a:schemeClr val="tx1"/>
              </a:solidFill>
              <a:miter lim="800000"/>
              <a:headEnd/>
              <a:tailEnd/>
            </a:ln>
          </p:spPr>
          <p:txBody>
            <a:bodyPr anchor="ctr">
              <a:spAutoFit/>
            </a:bodyPr>
            <a:lstStyle/>
            <a:p>
              <a:pPr defTabSz="457200"/>
              <a:endParaRPr lang="en-US">
                <a:solidFill>
                  <a:srgbClr val="000000"/>
                </a:solidFill>
              </a:endParaRPr>
            </a:p>
          </p:txBody>
        </p:sp>
        <p:sp>
          <p:nvSpPr>
            <p:cNvPr id="63" name="TextBox 62"/>
            <p:cNvSpPr txBox="1"/>
            <p:nvPr/>
          </p:nvSpPr>
          <p:spPr>
            <a:xfrm>
              <a:off x="6333067" y="2302933"/>
              <a:ext cx="338554" cy="369332"/>
            </a:xfrm>
            <a:prstGeom prst="rect">
              <a:avLst/>
            </a:prstGeom>
            <a:noFill/>
          </p:spPr>
          <p:txBody>
            <a:bodyPr wrap="none" rtlCol="0">
              <a:spAutoFit/>
            </a:bodyPr>
            <a:lstStyle/>
            <a:p>
              <a:pPr defTabSz="457200" eaLnBrk="1" fontAlgn="auto" hangingPunct="1">
                <a:spcBef>
                  <a:spcPts val="0"/>
                </a:spcBef>
                <a:spcAft>
                  <a:spcPts val="0"/>
                </a:spcAft>
              </a:pPr>
              <a:r>
                <a:rPr lang="en-US" b="1">
                  <a:solidFill>
                    <a:srgbClr val="000000"/>
                  </a:solidFill>
                  <a:latin typeface="Times New Roman" pitchFamily="18" charset="0"/>
                  <a:cs typeface="Times New Roman" pitchFamily="18" charset="0"/>
                </a:rPr>
                <a:t>L</a:t>
              </a:r>
            </a:p>
          </p:txBody>
        </p:sp>
        <p:sp>
          <p:nvSpPr>
            <p:cNvPr id="64" name="TextBox 63"/>
            <p:cNvSpPr txBox="1"/>
            <p:nvPr/>
          </p:nvSpPr>
          <p:spPr>
            <a:xfrm>
              <a:off x="6324600" y="1337733"/>
              <a:ext cx="364202" cy="369332"/>
            </a:xfrm>
            <a:prstGeom prst="rect">
              <a:avLst/>
            </a:prstGeom>
            <a:noFill/>
          </p:spPr>
          <p:txBody>
            <a:bodyPr wrap="none" rtlCol="0">
              <a:spAutoFit/>
            </a:bodyPr>
            <a:lstStyle/>
            <a:p>
              <a:pPr defTabSz="457200" eaLnBrk="1" fontAlgn="auto" hangingPunct="1">
                <a:spcBef>
                  <a:spcPts val="0"/>
                </a:spcBef>
                <a:spcAft>
                  <a:spcPts val="0"/>
                </a:spcAft>
              </a:pPr>
              <a:r>
                <a:rPr lang="en-US" b="1">
                  <a:solidFill>
                    <a:srgbClr val="000000"/>
                  </a:solidFill>
                  <a:latin typeface="Times New Roman" pitchFamily="18" charset="0"/>
                  <a:cs typeface="Times New Roman" pitchFamily="18" charset="0"/>
                </a:rPr>
                <a:t>G</a:t>
              </a:r>
            </a:p>
          </p:txBody>
        </p:sp>
        <p:sp>
          <p:nvSpPr>
            <p:cNvPr id="65" name="TextBox 64"/>
            <p:cNvSpPr txBox="1"/>
            <p:nvPr/>
          </p:nvSpPr>
          <p:spPr>
            <a:xfrm>
              <a:off x="6138326" y="3318934"/>
              <a:ext cx="779637" cy="369332"/>
            </a:xfrm>
            <a:prstGeom prst="rect">
              <a:avLst/>
            </a:prstGeom>
            <a:noFill/>
          </p:spPr>
          <p:txBody>
            <a:bodyPr wrap="none" rtlCol="0">
              <a:spAutoFit/>
            </a:bodyPr>
            <a:lstStyle/>
            <a:p>
              <a:pPr defTabSz="457200" eaLnBrk="1" fontAlgn="auto" hangingPunct="1">
                <a:spcBef>
                  <a:spcPts val="0"/>
                </a:spcBef>
                <a:spcAft>
                  <a:spcPts val="0"/>
                </a:spcAft>
              </a:pPr>
              <a:r>
                <a:rPr lang="en-US" b="1">
                  <a:solidFill>
                    <a:srgbClr val="000000"/>
                  </a:solidFill>
                  <a:latin typeface="Times New Roman" pitchFamily="18" charset="0"/>
                  <a:cs typeface="Times New Roman" pitchFamily="18" charset="0"/>
                </a:rPr>
                <a:t>U</a:t>
              </a:r>
              <a:r>
                <a:rPr lang="en-US" sz="1200" b="1">
                  <a:solidFill>
                    <a:srgbClr val="000000"/>
                  </a:solidFill>
                  <a:latin typeface="Times New Roman" pitchFamily="18" charset="0"/>
                  <a:cs typeface="Times New Roman" pitchFamily="18" charset="0"/>
                </a:rPr>
                <a:t>T,H,M</a:t>
              </a:r>
            </a:p>
          </p:txBody>
        </p:sp>
        <p:sp>
          <p:nvSpPr>
            <p:cNvPr id="66" name="TextBox 65"/>
            <p:cNvSpPr txBox="1"/>
            <p:nvPr/>
          </p:nvSpPr>
          <p:spPr>
            <a:xfrm>
              <a:off x="6857999" y="2607735"/>
              <a:ext cx="556563" cy="369332"/>
            </a:xfrm>
            <a:prstGeom prst="rect">
              <a:avLst/>
            </a:prstGeom>
            <a:noFill/>
          </p:spPr>
          <p:txBody>
            <a:bodyPr wrap="none" rtlCol="0">
              <a:spAutoFit/>
            </a:bodyPr>
            <a:lstStyle/>
            <a:p>
              <a:pPr defTabSz="457200" eaLnBrk="1" fontAlgn="auto" hangingPunct="1">
                <a:spcBef>
                  <a:spcPts val="0"/>
                </a:spcBef>
                <a:spcAft>
                  <a:spcPts val="0"/>
                </a:spcAft>
              </a:pPr>
              <a:r>
                <a:rPr lang="en-US" b="1">
                  <a:solidFill>
                    <a:srgbClr val="000000"/>
                  </a:solidFill>
                  <a:latin typeface="Times New Roman" pitchFamily="18" charset="0"/>
                  <a:cs typeface="Times New Roman" pitchFamily="18" charset="0"/>
                </a:rPr>
                <a:t>C1I</a:t>
              </a:r>
            </a:p>
          </p:txBody>
        </p:sp>
        <p:sp>
          <p:nvSpPr>
            <p:cNvPr id="67" name="TextBox 66"/>
            <p:cNvSpPr txBox="1"/>
            <p:nvPr/>
          </p:nvSpPr>
          <p:spPr>
            <a:xfrm>
              <a:off x="8089215" y="2666996"/>
              <a:ext cx="736099" cy="646331"/>
            </a:xfrm>
            <a:prstGeom prst="rect">
              <a:avLst/>
            </a:prstGeom>
            <a:noFill/>
          </p:spPr>
          <p:txBody>
            <a:bodyPr wrap="none" rtlCol="0">
              <a:spAutoFit/>
            </a:bodyPr>
            <a:lstStyle/>
            <a:p>
              <a:pPr algn="ctr" defTabSz="457200" eaLnBrk="1" fontAlgn="auto" hangingPunct="1">
                <a:spcBef>
                  <a:spcPts val="0"/>
                </a:spcBef>
                <a:spcAft>
                  <a:spcPts val="0"/>
                </a:spcAft>
              </a:pPr>
              <a:r>
                <a:rPr lang="en-US" b="1">
                  <a:solidFill>
                    <a:srgbClr val="000000"/>
                  </a:solidFill>
                  <a:latin typeface="Times New Roman" pitchFamily="18" charset="0"/>
                  <a:cs typeface="Times New Roman" pitchFamily="18" charset="0"/>
                </a:rPr>
                <a:t>V</a:t>
              </a:r>
            </a:p>
            <a:p>
              <a:pPr algn="ctr" defTabSz="457200" eaLnBrk="1" fontAlgn="auto" hangingPunct="1">
                <a:spcBef>
                  <a:spcPts val="0"/>
                </a:spcBef>
                <a:spcAft>
                  <a:spcPts val="0"/>
                </a:spcAft>
              </a:pPr>
              <a:r>
                <a:rPr lang="en-US" b="1">
                  <a:solidFill>
                    <a:srgbClr val="000000"/>
                  </a:solidFill>
                  <a:latin typeface="Times New Roman" pitchFamily="18" charset="0"/>
                  <a:cs typeface="Times New Roman" pitchFamily="18" charset="0"/>
                </a:rPr>
                <a:t>PFT4</a:t>
              </a:r>
            </a:p>
          </p:txBody>
        </p:sp>
        <p:sp>
          <p:nvSpPr>
            <p:cNvPr id="68" name="TextBox 67"/>
            <p:cNvSpPr txBox="1"/>
            <p:nvPr/>
          </p:nvSpPr>
          <p:spPr>
            <a:xfrm>
              <a:off x="8106149" y="1413924"/>
              <a:ext cx="736099" cy="646331"/>
            </a:xfrm>
            <a:prstGeom prst="rect">
              <a:avLst/>
            </a:prstGeom>
            <a:noFill/>
          </p:spPr>
          <p:txBody>
            <a:bodyPr wrap="none" rtlCol="0">
              <a:spAutoFit/>
            </a:bodyPr>
            <a:lstStyle/>
            <a:p>
              <a:pPr algn="ctr" defTabSz="457200" eaLnBrk="1" fontAlgn="auto" hangingPunct="1">
                <a:spcBef>
                  <a:spcPts val="0"/>
                </a:spcBef>
                <a:spcAft>
                  <a:spcPts val="0"/>
                </a:spcAft>
              </a:pPr>
              <a:r>
                <a:rPr lang="en-US" b="1">
                  <a:solidFill>
                    <a:srgbClr val="000000"/>
                  </a:solidFill>
                  <a:latin typeface="Times New Roman" pitchFamily="18" charset="0"/>
                  <a:cs typeface="Times New Roman" pitchFamily="18" charset="0"/>
                </a:rPr>
                <a:t>V</a:t>
              </a:r>
            </a:p>
            <a:p>
              <a:pPr algn="ctr" defTabSz="457200" eaLnBrk="1" fontAlgn="auto" hangingPunct="1">
                <a:spcBef>
                  <a:spcPts val="0"/>
                </a:spcBef>
                <a:spcAft>
                  <a:spcPts val="0"/>
                </a:spcAft>
              </a:pPr>
              <a:r>
                <a:rPr lang="en-US" b="1">
                  <a:solidFill>
                    <a:srgbClr val="000000"/>
                  </a:solidFill>
                  <a:latin typeface="Times New Roman" pitchFamily="18" charset="0"/>
                  <a:cs typeface="Times New Roman" pitchFamily="18" charset="0"/>
                </a:rPr>
                <a:t>PFT3</a:t>
              </a:r>
            </a:p>
          </p:txBody>
        </p:sp>
        <p:sp>
          <p:nvSpPr>
            <p:cNvPr id="69" name="TextBox 68"/>
            <p:cNvSpPr txBox="1"/>
            <p:nvPr/>
          </p:nvSpPr>
          <p:spPr>
            <a:xfrm>
              <a:off x="7149415" y="1253057"/>
              <a:ext cx="736099" cy="646331"/>
            </a:xfrm>
            <a:prstGeom prst="rect">
              <a:avLst/>
            </a:prstGeom>
            <a:noFill/>
          </p:spPr>
          <p:txBody>
            <a:bodyPr wrap="none" rtlCol="0">
              <a:spAutoFit/>
            </a:bodyPr>
            <a:lstStyle/>
            <a:p>
              <a:pPr algn="ctr" defTabSz="457200" eaLnBrk="1" fontAlgn="auto" hangingPunct="1">
                <a:spcBef>
                  <a:spcPts val="0"/>
                </a:spcBef>
                <a:spcAft>
                  <a:spcPts val="0"/>
                </a:spcAft>
              </a:pPr>
              <a:r>
                <a:rPr lang="en-US" b="1" dirty="0">
                  <a:solidFill>
                    <a:srgbClr val="000000"/>
                  </a:solidFill>
                  <a:latin typeface="Times New Roman" pitchFamily="18" charset="0"/>
                  <a:cs typeface="Times New Roman" pitchFamily="18" charset="0"/>
                </a:rPr>
                <a:t>V</a:t>
              </a:r>
            </a:p>
            <a:p>
              <a:pPr algn="ctr" defTabSz="457200" eaLnBrk="1" fontAlgn="auto" hangingPunct="1">
                <a:spcBef>
                  <a:spcPts val="0"/>
                </a:spcBef>
                <a:spcAft>
                  <a:spcPts val="0"/>
                </a:spcAft>
              </a:pPr>
              <a:r>
                <a:rPr lang="en-US" b="1" dirty="0">
                  <a:solidFill>
                    <a:srgbClr val="000000"/>
                  </a:solidFill>
                  <a:latin typeface="Times New Roman" pitchFamily="18" charset="0"/>
                  <a:cs typeface="Times New Roman" pitchFamily="18" charset="0"/>
                </a:rPr>
                <a:t>PFT1</a:t>
              </a:r>
            </a:p>
          </p:txBody>
        </p:sp>
        <p:sp>
          <p:nvSpPr>
            <p:cNvPr id="70" name="TextBox 69"/>
            <p:cNvSpPr txBox="1"/>
            <p:nvPr/>
          </p:nvSpPr>
          <p:spPr>
            <a:xfrm>
              <a:off x="7344149" y="1904990"/>
              <a:ext cx="736099" cy="646331"/>
            </a:xfrm>
            <a:prstGeom prst="rect">
              <a:avLst/>
            </a:prstGeom>
            <a:noFill/>
          </p:spPr>
          <p:txBody>
            <a:bodyPr wrap="none" rtlCol="0">
              <a:spAutoFit/>
            </a:bodyPr>
            <a:lstStyle/>
            <a:p>
              <a:pPr algn="ctr" defTabSz="457200" eaLnBrk="1" fontAlgn="auto" hangingPunct="1">
                <a:spcBef>
                  <a:spcPts val="0"/>
                </a:spcBef>
                <a:spcAft>
                  <a:spcPts val="0"/>
                </a:spcAft>
              </a:pPr>
              <a:r>
                <a:rPr lang="en-US" b="1">
                  <a:solidFill>
                    <a:srgbClr val="000000"/>
                  </a:solidFill>
                  <a:latin typeface="Times New Roman" pitchFamily="18" charset="0"/>
                  <a:cs typeface="Times New Roman" pitchFamily="18" charset="0"/>
                </a:rPr>
                <a:t>V</a:t>
              </a:r>
            </a:p>
            <a:p>
              <a:pPr algn="ctr" defTabSz="457200" eaLnBrk="1" fontAlgn="auto" hangingPunct="1">
                <a:spcBef>
                  <a:spcPts val="0"/>
                </a:spcBef>
                <a:spcAft>
                  <a:spcPts val="0"/>
                </a:spcAft>
              </a:pPr>
              <a:r>
                <a:rPr lang="en-US" b="1">
                  <a:solidFill>
                    <a:srgbClr val="000000"/>
                  </a:solidFill>
                  <a:latin typeface="Times New Roman" pitchFamily="18" charset="0"/>
                  <a:cs typeface="Times New Roman" pitchFamily="18" charset="0"/>
                </a:rPr>
                <a:t>PFT2</a:t>
              </a:r>
            </a:p>
          </p:txBody>
        </p:sp>
        <p:cxnSp>
          <p:nvCxnSpPr>
            <p:cNvPr id="117" name="Straight Connector 116"/>
            <p:cNvCxnSpPr/>
            <p:nvPr/>
          </p:nvCxnSpPr>
          <p:spPr bwMode="auto">
            <a:xfrm>
              <a:off x="6883400" y="3022605"/>
              <a:ext cx="1219195"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28" name="Rectangle 127"/>
            <p:cNvSpPr/>
            <p:nvPr/>
          </p:nvSpPr>
          <p:spPr bwMode="auto">
            <a:xfrm>
              <a:off x="6883401" y="3022600"/>
              <a:ext cx="1161288" cy="609600"/>
            </a:xfrm>
            <a:prstGeom prst="rect">
              <a:avLst/>
            </a:prstGeom>
            <a:solidFill>
              <a:srgbClr val="FF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457200"/>
              <a:endParaRPr lang="en-US">
                <a:solidFill>
                  <a:srgbClr val="000000"/>
                </a:solidFill>
              </a:endParaRPr>
            </a:p>
          </p:txBody>
        </p:sp>
        <p:cxnSp>
          <p:nvCxnSpPr>
            <p:cNvPr id="122" name="Straight Connector 121"/>
            <p:cNvCxnSpPr/>
            <p:nvPr/>
          </p:nvCxnSpPr>
          <p:spPr bwMode="auto">
            <a:xfrm flipV="1">
              <a:off x="7374467" y="2480733"/>
              <a:ext cx="0" cy="1176867"/>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25" name="TextBox 124"/>
            <p:cNvSpPr txBox="1"/>
            <p:nvPr/>
          </p:nvSpPr>
          <p:spPr>
            <a:xfrm>
              <a:off x="7349063" y="2607734"/>
              <a:ext cx="633507" cy="369332"/>
            </a:xfrm>
            <a:prstGeom prst="rect">
              <a:avLst/>
            </a:prstGeom>
            <a:noFill/>
          </p:spPr>
          <p:txBody>
            <a:bodyPr wrap="none" rtlCol="0">
              <a:spAutoFit/>
            </a:bodyPr>
            <a:lstStyle/>
            <a:p>
              <a:pPr defTabSz="457200" eaLnBrk="1" fontAlgn="auto" hangingPunct="1">
                <a:spcBef>
                  <a:spcPts val="0"/>
                </a:spcBef>
                <a:spcAft>
                  <a:spcPts val="0"/>
                </a:spcAft>
              </a:pPr>
              <a:r>
                <a:rPr lang="en-US" b="1">
                  <a:solidFill>
                    <a:srgbClr val="000000"/>
                  </a:solidFill>
                  <a:latin typeface="Times New Roman" pitchFamily="18" charset="0"/>
                  <a:cs typeface="Times New Roman" pitchFamily="18" charset="0"/>
                </a:rPr>
                <a:t>C1U</a:t>
              </a:r>
            </a:p>
          </p:txBody>
        </p:sp>
        <p:sp>
          <p:nvSpPr>
            <p:cNvPr id="126" name="TextBox 125"/>
            <p:cNvSpPr txBox="1"/>
            <p:nvPr/>
          </p:nvSpPr>
          <p:spPr>
            <a:xfrm>
              <a:off x="7340593" y="3141136"/>
              <a:ext cx="633507" cy="369332"/>
            </a:xfrm>
            <a:prstGeom prst="rect">
              <a:avLst/>
            </a:prstGeom>
            <a:noFill/>
          </p:spPr>
          <p:txBody>
            <a:bodyPr wrap="none" rtlCol="0">
              <a:spAutoFit/>
            </a:bodyPr>
            <a:lstStyle/>
            <a:p>
              <a:pPr defTabSz="457200" eaLnBrk="1" fontAlgn="auto" hangingPunct="1">
                <a:spcBef>
                  <a:spcPts val="0"/>
                </a:spcBef>
                <a:spcAft>
                  <a:spcPts val="0"/>
                </a:spcAft>
              </a:pPr>
              <a:r>
                <a:rPr lang="en-US" b="1">
                  <a:solidFill>
                    <a:srgbClr val="000000"/>
                  </a:solidFill>
                  <a:latin typeface="Times New Roman" pitchFamily="18" charset="0"/>
                  <a:cs typeface="Times New Roman" pitchFamily="18" charset="0"/>
                </a:rPr>
                <a:t>C2U</a:t>
              </a:r>
            </a:p>
          </p:txBody>
        </p:sp>
        <p:sp>
          <p:nvSpPr>
            <p:cNvPr id="127" name="TextBox 126"/>
            <p:cNvSpPr txBox="1"/>
            <p:nvPr/>
          </p:nvSpPr>
          <p:spPr>
            <a:xfrm>
              <a:off x="6857999" y="3141133"/>
              <a:ext cx="556563" cy="369332"/>
            </a:xfrm>
            <a:prstGeom prst="rect">
              <a:avLst/>
            </a:prstGeom>
            <a:noFill/>
          </p:spPr>
          <p:txBody>
            <a:bodyPr wrap="none" rtlCol="0">
              <a:spAutoFit/>
            </a:bodyPr>
            <a:lstStyle/>
            <a:p>
              <a:pPr defTabSz="457200" eaLnBrk="1" fontAlgn="auto" hangingPunct="1">
                <a:spcBef>
                  <a:spcPts val="0"/>
                </a:spcBef>
                <a:spcAft>
                  <a:spcPts val="0"/>
                </a:spcAft>
              </a:pPr>
              <a:r>
                <a:rPr lang="en-US" b="1">
                  <a:solidFill>
                    <a:srgbClr val="000000"/>
                  </a:solidFill>
                  <a:latin typeface="Times New Roman" pitchFamily="18" charset="0"/>
                  <a:cs typeface="Times New Roman" pitchFamily="18" charset="0"/>
                </a:rPr>
                <a:t>C2I</a:t>
              </a:r>
            </a:p>
          </p:txBody>
        </p:sp>
      </p:grpSp>
      <p:sp>
        <p:nvSpPr>
          <p:cNvPr id="2068" name="AutoShape 20" descr="imap://dlawren@mailhub.cgd.ucar.edu:993/fetch%3EUID%3E/INBOX%3E13314?part=1.2&amp;type=image/jpeg&amp;filename=high_density.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dirty="0">
              <a:solidFill>
                <a:srgbClr val="000000"/>
              </a:solidFill>
              <a:latin typeface="Gill Sans MT"/>
            </a:endParaRPr>
          </a:p>
        </p:txBody>
      </p:sp>
      <p:pic>
        <p:nvPicPr>
          <p:cNvPr id="130" name="Picture 129" descr="high_density.png"/>
          <p:cNvPicPr>
            <a:picLocks noChangeAspect="1"/>
          </p:cNvPicPr>
          <p:nvPr/>
        </p:nvPicPr>
        <p:blipFill>
          <a:blip r:embed="rId20" cstate="screen"/>
          <a:srcRect/>
          <a:stretch>
            <a:fillRect/>
          </a:stretch>
        </p:blipFill>
        <p:spPr>
          <a:xfrm>
            <a:off x="2666998" y="2827846"/>
            <a:ext cx="660402" cy="570247"/>
          </a:xfrm>
          <a:prstGeom prst="rect">
            <a:avLst/>
          </a:prstGeom>
          <a:ln w="19050">
            <a:solidFill>
              <a:schemeClr val="tx1"/>
            </a:solidFill>
          </a:ln>
        </p:spPr>
      </p:pic>
      <p:sp>
        <p:nvSpPr>
          <p:cNvPr id="131" name="Line 160"/>
          <p:cNvSpPr>
            <a:spLocks noChangeShapeType="1"/>
          </p:cNvSpPr>
          <p:nvPr/>
        </p:nvSpPr>
        <p:spPr bwMode="auto">
          <a:xfrm flipH="1">
            <a:off x="4667249" y="2997426"/>
            <a:ext cx="855" cy="235763"/>
          </a:xfrm>
          <a:prstGeom prst="line">
            <a:avLst/>
          </a:prstGeom>
          <a:noFill/>
          <a:ln w="19050">
            <a:solidFill>
              <a:schemeClr val="tx1"/>
            </a:solidFill>
            <a:round/>
            <a:headEnd/>
            <a:tailEnd/>
          </a:ln>
          <a:effectLst/>
        </p:spPr>
        <p:txBody>
          <a:bodyPr/>
          <a:lstStyle/>
          <a:p>
            <a:pPr defTabSz="457200" eaLnBrk="1" hangingPunct="1"/>
            <a:endParaRPr lang="en-US" sz="2400">
              <a:solidFill>
                <a:prstClr val="black"/>
              </a:solidFill>
              <a:latin typeface="Times New Roman" pitchFamily="18" charset="0"/>
            </a:endParaRPr>
          </a:p>
        </p:txBody>
      </p:sp>
      <p:sp>
        <p:nvSpPr>
          <p:cNvPr id="133" name="Rectangle 154" descr="j0149075"/>
          <p:cNvSpPr>
            <a:spLocks noChangeArrowheads="1"/>
          </p:cNvSpPr>
          <p:nvPr/>
        </p:nvSpPr>
        <p:spPr bwMode="auto">
          <a:xfrm>
            <a:off x="3236381" y="4478862"/>
            <a:ext cx="584765" cy="525990"/>
          </a:xfrm>
          <a:prstGeom prst="rect">
            <a:avLst/>
          </a:prstGeom>
          <a:blipFill dpi="0" rotWithShape="0">
            <a:blip r:embed="rId21" cstate="screen"/>
            <a:srcRect/>
            <a:stretch>
              <a:fillRect/>
            </a:stretch>
          </a:blipFill>
          <a:ln w="19050">
            <a:solidFill>
              <a:schemeClr val="tx1"/>
            </a:solidFill>
            <a:miter lim="800000"/>
            <a:headEnd/>
            <a:tailEnd/>
          </a:ln>
          <a:effectLst/>
        </p:spPr>
        <p:txBody>
          <a:bodyPr wrap="none" anchor="ctr"/>
          <a:lstStyle/>
          <a:p>
            <a:pPr defTabSz="457200" eaLnBrk="1" hangingPunct="1"/>
            <a:endParaRPr lang="en-US" sz="2400">
              <a:solidFill>
                <a:prstClr val="black"/>
              </a:solidFill>
              <a:latin typeface="Times New Roman" pitchFamily="18" charset="0"/>
            </a:endParaRPr>
          </a:p>
        </p:txBody>
      </p:sp>
      <p:sp>
        <p:nvSpPr>
          <p:cNvPr id="134" name="Rectangle 155" descr="PH03970I"/>
          <p:cNvSpPr>
            <a:spLocks noChangeArrowheads="1"/>
          </p:cNvSpPr>
          <p:nvPr/>
        </p:nvSpPr>
        <p:spPr bwMode="auto">
          <a:xfrm>
            <a:off x="2710385" y="4106327"/>
            <a:ext cx="584765" cy="525990"/>
          </a:xfrm>
          <a:prstGeom prst="rect">
            <a:avLst/>
          </a:prstGeom>
          <a:blipFill dpi="0" rotWithShape="0">
            <a:blip r:embed="rId22" cstate="screen"/>
            <a:srcRect/>
            <a:stretch>
              <a:fillRect/>
            </a:stretch>
          </a:blipFill>
          <a:ln w="19050">
            <a:solidFill>
              <a:schemeClr val="tx1"/>
            </a:solidFill>
            <a:miter lim="800000"/>
            <a:headEnd/>
            <a:tailEnd/>
          </a:ln>
          <a:effectLst/>
        </p:spPr>
        <p:txBody>
          <a:bodyPr wrap="none" anchor="ctr"/>
          <a:lstStyle/>
          <a:p>
            <a:pPr defTabSz="457200" eaLnBrk="1" hangingPunct="1"/>
            <a:endParaRPr lang="en-US" sz="2400">
              <a:solidFill>
                <a:prstClr val="black"/>
              </a:solidFill>
              <a:latin typeface="Times New Roman" pitchFamily="18" charset="0"/>
            </a:endParaRPr>
          </a:p>
        </p:txBody>
      </p:sp>
      <p:sp>
        <p:nvSpPr>
          <p:cNvPr id="136" name="Rectangle 157" descr="PH02546J"/>
          <p:cNvSpPr>
            <a:spLocks noChangeArrowheads="1"/>
          </p:cNvSpPr>
          <p:nvPr/>
        </p:nvSpPr>
        <p:spPr bwMode="auto">
          <a:xfrm>
            <a:off x="2166395" y="4479920"/>
            <a:ext cx="584765" cy="525990"/>
          </a:xfrm>
          <a:prstGeom prst="rect">
            <a:avLst/>
          </a:prstGeom>
          <a:blipFill dpi="0" rotWithShape="0">
            <a:blip r:embed="rId23" cstate="screen"/>
            <a:srcRect/>
            <a:stretch>
              <a:fillRect/>
            </a:stretch>
          </a:blipFill>
          <a:ln w="19050">
            <a:solidFill>
              <a:schemeClr val="tx1"/>
            </a:solidFill>
            <a:miter lim="800000"/>
            <a:headEnd/>
            <a:tailEnd/>
          </a:ln>
          <a:effectLst/>
        </p:spPr>
        <p:txBody>
          <a:bodyPr wrap="none" anchor="ctr"/>
          <a:lstStyle/>
          <a:p>
            <a:pPr defTabSz="457200" eaLnBrk="1" hangingPunct="1"/>
            <a:endParaRPr lang="en-US" sz="2400">
              <a:solidFill>
                <a:prstClr val="black"/>
              </a:solidFill>
              <a:latin typeface="Times New Roman" pitchFamily="18" charset="0"/>
            </a:endParaRPr>
          </a:p>
        </p:txBody>
      </p:sp>
      <p:sp>
        <p:nvSpPr>
          <p:cNvPr id="137" name="Rectangle 158" descr="j0182688"/>
          <p:cNvSpPr>
            <a:spLocks noChangeArrowheads="1"/>
          </p:cNvSpPr>
          <p:nvPr/>
        </p:nvSpPr>
        <p:spPr bwMode="auto">
          <a:xfrm>
            <a:off x="1757884" y="4114794"/>
            <a:ext cx="584765" cy="525990"/>
          </a:xfrm>
          <a:prstGeom prst="rect">
            <a:avLst/>
          </a:prstGeom>
          <a:blipFill dpi="0" rotWithShape="0">
            <a:blip r:embed="rId24" cstate="screen"/>
            <a:srcRect/>
            <a:stretch>
              <a:fillRect/>
            </a:stretch>
          </a:blipFill>
          <a:ln w="19050">
            <a:solidFill>
              <a:schemeClr val="tx1"/>
            </a:solidFill>
            <a:miter lim="800000"/>
            <a:headEnd/>
            <a:tailEnd/>
          </a:ln>
          <a:effectLst/>
        </p:spPr>
        <p:txBody>
          <a:bodyPr wrap="none" anchor="ctr"/>
          <a:lstStyle/>
          <a:p>
            <a:pPr defTabSz="457200" eaLnBrk="1" hangingPunct="1"/>
            <a:endParaRPr lang="en-US" sz="2400">
              <a:solidFill>
                <a:prstClr val="black"/>
              </a:solidFill>
              <a:latin typeface="Times New Roman" pitchFamily="18" charset="0"/>
            </a:endParaRPr>
          </a:p>
        </p:txBody>
      </p:sp>
      <p:pic>
        <p:nvPicPr>
          <p:cNvPr id="2066" name="Picture 18" descr="http://images.fineartamerica.com/images-medium-large/san-francisco-tall-buildings-in-the-financial-district--5d17897-wingsdomain-art-and-photography.jpg"/>
          <p:cNvPicPr>
            <a:picLocks noChangeAspect="1" noChangeArrowheads="1"/>
          </p:cNvPicPr>
          <p:nvPr/>
        </p:nvPicPr>
        <p:blipFill>
          <a:blip r:embed="rId25" cstate="screen"/>
          <a:srcRect/>
          <a:stretch>
            <a:fillRect/>
          </a:stretch>
        </p:blipFill>
        <p:spPr bwMode="auto">
          <a:xfrm>
            <a:off x="2551642" y="2336783"/>
            <a:ext cx="564092" cy="635001"/>
          </a:xfrm>
          <a:prstGeom prst="rect">
            <a:avLst/>
          </a:prstGeom>
          <a:noFill/>
          <a:ln w="19050">
            <a:solidFill>
              <a:schemeClr val="tx1"/>
            </a:solidFill>
          </a:ln>
        </p:spPr>
      </p:pic>
      <p:sp>
        <p:nvSpPr>
          <p:cNvPr id="151" name="Text Box 37"/>
          <p:cNvSpPr txBox="1">
            <a:spLocks noChangeArrowheads="1"/>
          </p:cNvSpPr>
          <p:nvPr/>
        </p:nvSpPr>
        <p:spPr bwMode="auto">
          <a:xfrm>
            <a:off x="1397806" y="4599394"/>
            <a:ext cx="1115122" cy="276999"/>
          </a:xfrm>
          <a:prstGeom prst="rect">
            <a:avLst/>
          </a:prstGeom>
          <a:noFill/>
          <a:ln w="9525">
            <a:noFill/>
            <a:miter lim="800000"/>
            <a:headEnd/>
            <a:tailEnd/>
          </a:ln>
        </p:spPr>
        <p:txBody>
          <a:bodyPr>
            <a:spAutoFit/>
          </a:bodyPr>
          <a:lstStyle/>
          <a:p>
            <a:pPr algn="ctr" defTabSz="457200" eaLnBrk="1" hangingPunct="1">
              <a:spcBef>
                <a:spcPct val="50000"/>
              </a:spcBef>
            </a:pPr>
            <a:r>
              <a:rPr lang="en-US" sz="1200" b="1">
                <a:solidFill>
                  <a:srgbClr val="000000"/>
                </a:solidFill>
                <a:latin typeface="Times New Roman" pitchFamily="18" charset="0"/>
              </a:rPr>
              <a:t>Roof</a:t>
            </a:r>
          </a:p>
        </p:txBody>
      </p:sp>
      <p:sp>
        <p:nvSpPr>
          <p:cNvPr id="152" name="Text Box 37"/>
          <p:cNvSpPr txBox="1">
            <a:spLocks noChangeArrowheads="1"/>
          </p:cNvSpPr>
          <p:nvPr/>
        </p:nvSpPr>
        <p:spPr bwMode="auto">
          <a:xfrm>
            <a:off x="1931210" y="4938062"/>
            <a:ext cx="1115122" cy="276999"/>
          </a:xfrm>
          <a:prstGeom prst="rect">
            <a:avLst/>
          </a:prstGeom>
          <a:noFill/>
          <a:ln w="9525">
            <a:noFill/>
            <a:miter lim="800000"/>
            <a:headEnd/>
            <a:tailEnd/>
          </a:ln>
        </p:spPr>
        <p:txBody>
          <a:bodyPr>
            <a:spAutoFit/>
          </a:bodyPr>
          <a:lstStyle/>
          <a:p>
            <a:pPr algn="ctr" defTabSz="457200" eaLnBrk="1" hangingPunct="1">
              <a:spcBef>
                <a:spcPct val="50000"/>
              </a:spcBef>
            </a:pPr>
            <a:r>
              <a:rPr lang="en-US" sz="1200" b="1">
                <a:solidFill>
                  <a:srgbClr val="000000"/>
                </a:solidFill>
                <a:latin typeface="Times New Roman" pitchFamily="18" charset="0"/>
              </a:rPr>
              <a:t>Sun Wall</a:t>
            </a:r>
          </a:p>
        </p:txBody>
      </p:sp>
      <p:sp>
        <p:nvSpPr>
          <p:cNvPr id="153" name="Text Box 37"/>
          <p:cNvSpPr txBox="1">
            <a:spLocks noChangeArrowheads="1"/>
          </p:cNvSpPr>
          <p:nvPr/>
        </p:nvSpPr>
        <p:spPr bwMode="auto">
          <a:xfrm>
            <a:off x="2439213" y="4582460"/>
            <a:ext cx="1115122" cy="461665"/>
          </a:xfrm>
          <a:prstGeom prst="rect">
            <a:avLst/>
          </a:prstGeom>
          <a:noFill/>
          <a:ln w="9525">
            <a:noFill/>
            <a:miter lim="800000"/>
            <a:headEnd/>
            <a:tailEnd/>
          </a:ln>
        </p:spPr>
        <p:txBody>
          <a:bodyPr>
            <a:spAutoFit/>
          </a:bodyPr>
          <a:lstStyle/>
          <a:p>
            <a:pPr algn="ctr" defTabSz="457200" eaLnBrk="1" hangingPunct="1">
              <a:spcBef>
                <a:spcPts val="0"/>
              </a:spcBef>
            </a:pPr>
            <a:r>
              <a:rPr lang="en-US" sz="1200" b="1">
                <a:solidFill>
                  <a:srgbClr val="000000"/>
                </a:solidFill>
                <a:latin typeface="Times New Roman" pitchFamily="18" charset="0"/>
              </a:rPr>
              <a:t>Shade</a:t>
            </a:r>
          </a:p>
          <a:p>
            <a:pPr algn="ctr" defTabSz="457200" eaLnBrk="1" hangingPunct="1">
              <a:spcBef>
                <a:spcPts val="0"/>
              </a:spcBef>
            </a:pPr>
            <a:r>
              <a:rPr lang="en-US" sz="1200" b="1">
                <a:solidFill>
                  <a:srgbClr val="000000"/>
                </a:solidFill>
                <a:latin typeface="Times New Roman" pitchFamily="18" charset="0"/>
              </a:rPr>
              <a:t>Wall</a:t>
            </a:r>
          </a:p>
        </p:txBody>
      </p:sp>
      <p:sp>
        <p:nvSpPr>
          <p:cNvPr id="154" name="Text Box 37"/>
          <p:cNvSpPr txBox="1">
            <a:spLocks noChangeArrowheads="1"/>
          </p:cNvSpPr>
          <p:nvPr/>
        </p:nvSpPr>
        <p:spPr bwMode="auto">
          <a:xfrm>
            <a:off x="2955685" y="4938060"/>
            <a:ext cx="1115122" cy="276999"/>
          </a:xfrm>
          <a:prstGeom prst="rect">
            <a:avLst/>
          </a:prstGeom>
          <a:noFill/>
          <a:ln w="9525">
            <a:noFill/>
            <a:miter lim="800000"/>
            <a:headEnd/>
            <a:tailEnd/>
          </a:ln>
        </p:spPr>
        <p:txBody>
          <a:bodyPr>
            <a:spAutoFit/>
          </a:bodyPr>
          <a:lstStyle/>
          <a:p>
            <a:pPr algn="ctr" defTabSz="457200" eaLnBrk="1" hangingPunct="1">
              <a:spcBef>
                <a:spcPct val="50000"/>
              </a:spcBef>
            </a:pPr>
            <a:r>
              <a:rPr lang="en-US" sz="1200" b="1">
                <a:solidFill>
                  <a:srgbClr val="000000"/>
                </a:solidFill>
                <a:latin typeface="Times New Roman" pitchFamily="18" charset="0"/>
              </a:rPr>
              <a:t>Pervious</a:t>
            </a:r>
          </a:p>
        </p:txBody>
      </p:sp>
      <p:sp>
        <p:nvSpPr>
          <p:cNvPr id="155" name="Text Box 37"/>
          <p:cNvSpPr txBox="1">
            <a:spLocks noChangeArrowheads="1"/>
          </p:cNvSpPr>
          <p:nvPr/>
        </p:nvSpPr>
        <p:spPr bwMode="auto">
          <a:xfrm>
            <a:off x="3666895" y="4599395"/>
            <a:ext cx="1115122" cy="276999"/>
          </a:xfrm>
          <a:prstGeom prst="rect">
            <a:avLst/>
          </a:prstGeom>
          <a:noFill/>
          <a:ln w="9525">
            <a:noFill/>
            <a:miter lim="800000"/>
            <a:headEnd/>
            <a:tailEnd/>
          </a:ln>
        </p:spPr>
        <p:txBody>
          <a:bodyPr>
            <a:spAutoFit/>
          </a:bodyPr>
          <a:lstStyle/>
          <a:p>
            <a:pPr algn="ctr" defTabSz="457200" eaLnBrk="1" hangingPunct="1">
              <a:spcBef>
                <a:spcPct val="50000"/>
              </a:spcBef>
            </a:pPr>
            <a:r>
              <a:rPr lang="en-US" sz="1200" b="1">
                <a:solidFill>
                  <a:srgbClr val="000000"/>
                </a:solidFill>
                <a:latin typeface="Times New Roman" pitchFamily="18" charset="0"/>
              </a:rPr>
              <a:t>Impervious</a:t>
            </a:r>
          </a:p>
        </p:txBody>
      </p:sp>
      <p:sp>
        <p:nvSpPr>
          <p:cNvPr id="156" name="Line 30"/>
          <p:cNvSpPr>
            <a:spLocks noChangeShapeType="1"/>
          </p:cNvSpPr>
          <p:nvPr/>
        </p:nvSpPr>
        <p:spPr bwMode="auto">
          <a:xfrm flipV="1">
            <a:off x="2057404" y="3865028"/>
            <a:ext cx="1921929" cy="0"/>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158" name="Line 35"/>
          <p:cNvSpPr>
            <a:spLocks noChangeShapeType="1"/>
          </p:cNvSpPr>
          <p:nvPr/>
        </p:nvSpPr>
        <p:spPr bwMode="auto">
          <a:xfrm flipH="1">
            <a:off x="3978268" y="3874776"/>
            <a:ext cx="0" cy="246788"/>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159" name="Line 34"/>
          <p:cNvSpPr>
            <a:spLocks noChangeShapeType="1"/>
          </p:cNvSpPr>
          <p:nvPr/>
        </p:nvSpPr>
        <p:spPr bwMode="auto">
          <a:xfrm flipH="1">
            <a:off x="2063303" y="3862077"/>
            <a:ext cx="0" cy="246788"/>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27666" name="Rectangle 3" descr="gridcell"/>
          <p:cNvSpPr>
            <a:spLocks noChangeArrowheads="1"/>
          </p:cNvSpPr>
          <p:nvPr/>
        </p:nvSpPr>
        <p:spPr bwMode="auto">
          <a:xfrm>
            <a:off x="2456452" y="1355262"/>
            <a:ext cx="1152725" cy="634406"/>
          </a:xfrm>
          <a:prstGeom prst="rect">
            <a:avLst/>
          </a:prstGeom>
          <a:blipFill dpi="0" rotWithShape="0">
            <a:blip r:embed="rId26" cstate="screen"/>
            <a:srcRect/>
            <a:stretch>
              <a:fillRect/>
            </a:stretch>
          </a:blipFill>
          <a:ln w="19050">
            <a:solidFill>
              <a:schemeClr val="tx1"/>
            </a:solidFill>
            <a:miter lim="800000"/>
            <a:headEnd/>
            <a:tailEnd/>
          </a:ln>
        </p:spPr>
        <p:txBody>
          <a:bodyPr wrap="none" anchor="ctr"/>
          <a:lstStyle/>
          <a:p>
            <a:pPr defTabSz="457200"/>
            <a:endParaRPr lang="en-US">
              <a:solidFill>
                <a:srgbClr val="000000"/>
              </a:solidFill>
            </a:endParaRPr>
          </a:p>
        </p:txBody>
      </p:sp>
      <p:sp>
        <p:nvSpPr>
          <p:cNvPr id="161" name="Line 34"/>
          <p:cNvSpPr>
            <a:spLocks noChangeShapeType="1"/>
          </p:cNvSpPr>
          <p:nvPr/>
        </p:nvSpPr>
        <p:spPr bwMode="auto">
          <a:xfrm flipH="1">
            <a:off x="2986169" y="3708400"/>
            <a:ext cx="0" cy="408932"/>
          </a:xfrm>
          <a:prstGeom prst="line">
            <a:avLst/>
          </a:prstGeom>
          <a:noFill/>
          <a:ln w="19050">
            <a:solidFill>
              <a:schemeClr val="tx1"/>
            </a:solidFill>
            <a:round/>
            <a:headEnd/>
            <a:tailEnd/>
          </a:ln>
        </p:spPr>
        <p:txBody>
          <a:bodyPr/>
          <a:lstStyle/>
          <a:p>
            <a:pPr defTabSz="457200"/>
            <a:endParaRPr lang="en-US">
              <a:solidFill>
                <a:srgbClr val="000000"/>
              </a:solidFill>
            </a:endParaRPr>
          </a:p>
        </p:txBody>
      </p:sp>
      <p:sp>
        <p:nvSpPr>
          <p:cNvPr id="162" name="TextBox 161"/>
          <p:cNvSpPr txBox="1"/>
          <p:nvPr/>
        </p:nvSpPr>
        <p:spPr>
          <a:xfrm>
            <a:off x="2463797" y="2751669"/>
            <a:ext cx="500458" cy="276999"/>
          </a:xfrm>
          <a:prstGeom prst="rect">
            <a:avLst/>
          </a:prstGeom>
          <a:noFill/>
        </p:spPr>
        <p:txBody>
          <a:bodyPr wrap="none" rtlCol="0">
            <a:spAutoFit/>
          </a:bodyPr>
          <a:lstStyle/>
          <a:p>
            <a:pPr defTabSz="457200" eaLnBrk="1" fontAlgn="auto" hangingPunct="1">
              <a:spcBef>
                <a:spcPts val="0"/>
              </a:spcBef>
              <a:spcAft>
                <a:spcPts val="0"/>
              </a:spcAft>
            </a:pPr>
            <a:r>
              <a:rPr lang="en-US" sz="1200" b="1">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TBD</a:t>
            </a:r>
          </a:p>
        </p:txBody>
      </p:sp>
      <p:sp>
        <p:nvSpPr>
          <p:cNvPr id="163" name="TextBox 162"/>
          <p:cNvSpPr txBox="1"/>
          <p:nvPr/>
        </p:nvSpPr>
        <p:spPr>
          <a:xfrm>
            <a:off x="2590796" y="3175004"/>
            <a:ext cx="441146" cy="276999"/>
          </a:xfrm>
          <a:prstGeom prst="rect">
            <a:avLst/>
          </a:prstGeom>
          <a:noFill/>
        </p:spPr>
        <p:txBody>
          <a:bodyPr wrap="none" rtlCol="0">
            <a:spAutoFit/>
          </a:bodyPr>
          <a:lstStyle/>
          <a:p>
            <a:pPr defTabSz="457200" eaLnBrk="1" fontAlgn="auto" hangingPunct="1">
              <a:spcBef>
                <a:spcPts val="0"/>
              </a:spcBef>
              <a:spcAft>
                <a:spcPts val="0"/>
              </a:spcAft>
            </a:pPr>
            <a:r>
              <a:rPr lang="en-US" sz="1200" b="1">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MD</a:t>
            </a:r>
          </a:p>
        </p:txBody>
      </p:sp>
      <p:sp>
        <p:nvSpPr>
          <p:cNvPr id="164" name="TextBox 163"/>
          <p:cNvSpPr txBox="1"/>
          <p:nvPr/>
        </p:nvSpPr>
        <p:spPr>
          <a:xfrm>
            <a:off x="3344330" y="2929471"/>
            <a:ext cx="415498" cy="276999"/>
          </a:xfrm>
          <a:prstGeom prst="rect">
            <a:avLst/>
          </a:prstGeom>
          <a:noFill/>
        </p:spPr>
        <p:txBody>
          <a:bodyPr wrap="none" rtlCol="0">
            <a:spAutoFit/>
          </a:bodyPr>
          <a:lstStyle/>
          <a:p>
            <a:pPr defTabSz="457200" eaLnBrk="1" fontAlgn="auto" hangingPunct="1">
              <a:spcBef>
                <a:spcPts val="0"/>
              </a:spcBef>
              <a:spcAft>
                <a:spcPts val="0"/>
              </a:spcAft>
            </a:pPr>
            <a:r>
              <a:rPr lang="en-US" sz="1200" b="1">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HD</a:t>
            </a:r>
          </a:p>
        </p:txBody>
      </p:sp>
    </p:spTree>
    <p:extLst>
      <p:ext uri="{BB962C8B-B14F-4D97-AF65-F5344CB8AC3E}">
        <p14:creationId xmlns:p14="http://schemas.microsoft.com/office/powerpoint/2010/main" val="26658210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title"/>
          </p:nvPr>
        </p:nvSpPr>
        <p:spPr/>
        <p:txBody>
          <a:bodyPr/>
          <a:lstStyle/>
          <a:p>
            <a:pPr eaLnBrk="1" hangingPunct="1"/>
            <a:r>
              <a:rPr lang="en-US" dirty="0" err="1" smtClean="0">
                <a:solidFill>
                  <a:schemeClr val="tx1"/>
                </a:solidFill>
              </a:rPr>
              <a:t>Subgrid</a:t>
            </a:r>
            <a:r>
              <a:rPr lang="en-US" dirty="0" smtClean="0">
                <a:solidFill>
                  <a:schemeClr val="tx1"/>
                </a:solidFill>
              </a:rPr>
              <a:t>-scale soil moisture heterogeneity</a:t>
            </a:r>
          </a:p>
        </p:txBody>
      </p:sp>
      <p:pic>
        <p:nvPicPr>
          <p:cNvPr id="39" name="Picture 4176"/>
          <p:cNvPicPr>
            <a:picLocks noChangeAspect="1" noChangeArrowheads="1"/>
          </p:cNvPicPr>
          <p:nvPr/>
        </p:nvPicPr>
        <p:blipFill>
          <a:blip r:embed="rId3" cstate="screen"/>
          <a:srcRect/>
          <a:stretch>
            <a:fillRect/>
          </a:stretch>
        </p:blipFill>
        <p:spPr bwMode="auto">
          <a:xfrm>
            <a:off x="6172200" y="2078037"/>
            <a:ext cx="2971800" cy="4322763"/>
          </a:xfrm>
          <a:prstGeom prst="rect">
            <a:avLst/>
          </a:prstGeom>
          <a:noFill/>
          <a:ln w="9525">
            <a:noFill/>
            <a:miter lim="800000"/>
            <a:headEnd/>
            <a:tailEnd/>
          </a:ln>
        </p:spPr>
      </p:pic>
      <p:sp>
        <p:nvSpPr>
          <p:cNvPr id="40" name="Rectangle 4201"/>
          <p:cNvSpPr>
            <a:spLocks noChangeArrowheads="1"/>
          </p:cNvSpPr>
          <p:nvPr/>
        </p:nvSpPr>
        <p:spPr bwMode="auto">
          <a:xfrm>
            <a:off x="609600" y="1143025"/>
            <a:ext cx="5562600" cy="1928733"/>
          </a:xfrm>
          <a:prstGeom prst="rect">
            <a:avLst/>
          </a:prstGeom>
          <a:noFill/>
          <a:ln w="9525" algn="ctr">
            <a:noFill/>
            <a:miter lim="800000"/>
            <a:headEnd/>
            <a:tailEnd/>
          </a:ln>
        </p:spPr>
        <p:txBody>
          <a:bodyPr wrap="square">
            <a:spAutoFit/>
          </a:bodyPr>
          <a:lstStyle/>
          <a:p>
            <a:pPr>
              <a:lnSpc>
                <a:spcPct val="120000"/>
              </a:lnSpc>
            </a:pPr>
            <a:r>
              <a:rPr lang="en-US" sz="2000" dirty="0" smtClean="0">
                <a:solidFill>
                  <a:srgbClr val="000000"/>
                </a:solidFill>
                <a:latin typeface="Gill Sans MT"/>
              </a:rPr>
              <a:t>A major control on soil moisture heterogeneity and thus runoff is topography.</a:t>
            </a:r>
          </a:p>
          <a:p>
            <a:pPr>
              <a:lnSpc>
                <a:spcPct val="120000"/>
              </a:lnSpc>
            </a:pPr>
            <a:r>
              <a:rPr lang="en-US" sz="2000" dirty="0" smtClean="0">
                <a:solidFill>
                  <a:srgbClr val="000000"/>
                </a:solidFill>
                <a:latin typeface="Gill Sans MT"/>
              </a:rPr>
              <a:t>Lowland soils tend to be zones of high soil moisture content, while upland soils tend to be progressively drier.</a:t>
            </a:r>
            <a:endParaRPr lang="en-US" sz="2000" dirty="0">
              <a:solidFill>
                <a:srgbClr val="000000"/>
              </a:solidFill>
              <a:latin typeface="Gill Sans MT"/>
            </a:endParaRPr>
          </a:p>
        </p:txBody>
      </p:sp>
      <p:sp>
        <p:nvSpPr>
          <p:cNvPr id="41" name="Rectangle 4201"/>
          <p:cNvSpPr>
            <a:spLocks noChangeArrowheads="1"/>
          </p:cNvSpPr>
          <p:nvPr/>
        </p:nvSpPr>
        <p:spPr bwMode="auto">
          <a:xfrm>
            <a:off x="533400" y="3246122"/>
            <a:ext cx="4953000" cy="2308324"/>
          </a:xfrm>
          <a:prstGeom prst="rect">
            <a:avLst/>
          </a:prstGeom>
          <a:noFill/>
          <a:ln w="9525" algn="ctr">
            <a:noFill/>
            <a:miter lim="800000"/>
            <a:headEnd/>
            <a:tailEnd/>
          </a:ln>
        </p:spPr>
        <p:txBody>
          <a:bodyPr wrap="square">
            <a:spAutoFit/>
          </a:bodyPr>
          <a:lstStyle/>
          <a:p>
            <a:pPr>
              <a:lnSpc>
                <a:spcPct val="120000"/>
              </a:lnSpc>
            </a:pPr>
            <a:r>
              <a:rPr lang="en-US" sz="2000" dirty="0" smtClean="0">
                <a:solidFill>
                  <a:srgbClr val="000000"/>
                </a:solidFill>
                <a:latin typeface="Gill Sans MT"/>
              </a:rPr>
              <a:t>Three main sources of runoff:</a:t>
            </a:r>
          </a:p>
          <a:p>
            <a:pPr>
              <a:lnSpc>
                <a:spcPct val="120000"/>
              </a:lnSpc>
              <a:buFont typeface="Arial" pitchFamily="34" charset="0"/>
              <a:buChar char="•"/>
            </a:pPr>
            <a:r>
              <a:rPr lang="en-US" sz="2000" dirty="0" smtClean="0">
                <a:solidFill>
                  <a:srgbClr val="000000"/>
                </a:solidFill>
                <a:latin typeface="Gill Sans MT"/>
              </a:rPr>
              <a:t> Infiltration </a:t>
            </a:r>
            <a:r>
              <a:rPr lang="en-US" sz="2000" dirty="0" smtClean="0">
                <a:solidFill>
                  <a:srgbClr val="000000"/>
                </a:solidFill>
                <a:latin typeface="Gill Sans MT"/>
              </a:rPr>
              <a:t>excess occurs over the unsaturated fraction</a:t>
            </a:r>
          </a:p>
          <a:p>
            <a:pPr>
              <a:lnSpc>
                <a:spcPct val="120000"/>
              </a:lnSpc>
              <a:buFont typeface="Arial" pitchFamily="34" charset="0"/>
              <a:buChar char="•"/>
            </a:pPr>
            <a:r>
              <a:rPr lang="en-US" sz="2000" dirty="0" smtClean="0">
                <a:solidFill>
                  <a:srgbClr val="000000"/>
                </a:solidFill>
                <a:latin typeface="Gill Sans MT"/>
              </a:rPr>
              <a:t> Saturation </a:t>
            </a:r>
            <a:r>
              <a:rPr lang="en-US" sz="2000" dirty="0" smtClean="0">
                <a:solidFill>
                  <a:srgbClr val="000000"/>
                </a:solidFill>
                <a:latin typeface="Gill Sans MT"/>
              </a:rPr>
              <a:t>excess occurs over the saturated fraction</a:t>
            </a:r>
          </a:p>
          <a:p>
            <a:pPr>
              <a:lnSpc>
                <a:spcPct val="120000"/>
              </a:lnSpc>
              <a:buFont typeface="Arial" pitchFamily="34" charset="0"/>
              <a:buChar char="•"/>
            </a:pPr>
            <a:r>
              <a:rPr lang="en-US" sz="2000" dirty="0" smtClean="0">
                <a:solidFill>
                  <a:srgbClr val="000000"/>
                </a:solidFill>
                <a:latin typeface="Gill Sans MT"/>
              </a:rPr>
              <a:t> </a:t>
            </a:r>
            <a:r>
              <a:rPr lang="en-US" sz="2000" dirty="0" err="1" smtClean="0">
                <a:solidFill>
                  <a:srgbClr val="000000"/>
                </a:solidFill>
                <a:latin typeface="Gill Sans MT"/>
              </a:rPr>
              <a:t>Baseflow</a:t>
            </a:r>
            <a:r>
              <a:rPr lang="en-US" sz="2000" dirty="0" smtClean="0">
                <a:solidFill>
                  <a:srgbClr val="000000"/>
                </a:solidFill>
                <a:latin typeface="Gill Sans MT"/>
              </a:rPr>
              <a:t> </a:t>
            </a:r>
            <a:r>
              <a:rPr lang="en-US" sz="2000" dirty="0" smtClean="0">
                <a:solidFill>
                  <a:srgbClr val="000000"/>
                </a:solidFill>
                <a:latin typeface="Gill Sans MT"/>
              </a:rPr>
              <a:t>(drainage)</a:t>
            </a:r>
            <a:endParaRPr lang="en-US" sz="2000" dirty="0">
              <a:solidFill>
                <a:srgbClr val="000000"/>
              </a:solidFill>
              <a:latin typeface="Gill Sans M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title"/>
          </p:nvPr>
        </p:nvSpPr>
        <p:spPr/>
        <p:txBody>
          <a:bodyPr/>
          <a:lstStyle/>
          <a:p>
            <a:pPr eaLnBrk="1" hangingPunct="1"/>
            <a:r>
              <a:rPr lang="en-US" smtClean="0">
                <a:solidFill>
                  <a:schemeClr val="tx1"/>
                </a:solidFill>
              </a:rPr>
              <a:t>Subgrid-scale soil moisture heterogeneity</a:t>
            </a:r>
          </a:p>
        </p:txBody>
      </p:sp>
      <p:grpSp>
        <p:nvGrpSpPr>
          <p:cNvPr id="2" name="Group 3"/>
          <p:cNvGrpSpPr>
            <a:grpSpLocks/>
          </p:cNvGrpSpPr>
          <p:nvPr/>
        </p:nvGrpSpPr>
        <p:grpSpPr bwMode="auto">
          <a:xfrm>
            <a:off x="231777" y="1524001"/>
            <a:ext cx="5959475" cy="1997075"/>
            <a:chOff x="1243" y="430"/>
            <a:chExt cx="3609" cy="1267"/>
          </a:xfrm>
        </p:grpSpPr>
        <p:graphicFrame>
          <p:nvGraphicFramePr>
            <p:cNvPr id="2051" name="Object 4"/>
            <p:cNvGraphicFramePr>
              <a:graphicFrameLocks noChangeAspect="1"/>
            </p:cNvGraphicFramePr>
            <p:nvPr/>
          </p:nvGraphicFramePr>
          <p:xfrm>
            <a:off x="1243" y="430"/>
            <a:ext cx="3609" cy="1267"/>
          </p:xfrm>
          <a:graphic>
            <a:graphicData uri="http://schemas.openxmlformats.org/presentationml/2006/ole">
              <mc:AlternateContent xmlns:mc="http://schemas.openxmlformats.org/markup-compatibility/2006">
                <mc:Choice xmlns:v="urn:schemas-microsoft-com:vml" Requires="v">
                  <p:oleObj spid="_x0000_s1035" name="Bitmap Image" r:id="rId4" imgW="5219048" imgH="1828571" progId="PBrush">
                    <p:embed/>
                  </p:oleObj>
                </mc:Choice>
                <mc:Fallback>
                  <p:oleObj name="Bitmap Image" r:id="rId4" imgW="5219048" imgH="1828571"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3" y="430"/>
                          <a:ext cx="3609" cy="1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074" name="Text Box 5"/>
            <p:cNvSpPr txBox="1">
              <a:spLocks noChangeArrowheads="1"/>
            </p:cNvSpPr>
            <p:nvPr/>
          </p:nvSpPr>
          <p:spPr bwMode="auto">
            <a:xfrm>
              <a:off x="1352" y="487"/>
              <a:ext cx="2479" cy="449"/>
            </a:xfrm>
            <a:prstGeom prst="rect">
              <a:avLst/>
            </a:prstGeom>
            <a:noFill/>
            <a:ln w="9525">
              <a:noFill/>
              <a:miter lim="800000"/>
              <a:headEnd/>
              <a:tailEnd/>
            </a:ln>
          </p:spPr>
          <p:txBody>
            <a:bodyPr>
              <a:spAutoFit/>
            </a:bodyPr>
            <a:lstStyle/>
            <a:p>
              <a:r>
                <a:rPr lang="en-US" sz="2000">
                  <a:solidFill>
                    <a:srgbClr val="000000"/>
                  </a:solidFill>
                  <a:latin typeface="Times New Roman" pitchFamily="18" charset="0"/>
                </a:rPr>
                <a:t>Infiltration excess</a:t>
              </a:r>
            </a:p>
            <a:p>
              <a:endParaRPr lang="en-US" sz="2000">
                <a:solidFill>
                  <a:srgbClr val="000000"/>
                </a:solidFill>
                <a:latin typeface="Times New Roman" pitchFamily="18" charset="0"/>
              </a:endParaRPr>
            </a:p>
          </p:txBody>
        </p:sp>
        <p:sp>
          <p:nvSpPr>
            <p:cNvPr id="2075" name="Line 6"/>
            <p:cNvSpPr>
              <a:spLocks noChangeShapeType="1"/>
            </p:cNvSpPr>
            <p:nvPr/>
          </p:nvSpPr>
          <p:spPr bwMode="auto">
            <a:xfrm>
              <a:off x="1728" y="1026"/>
              <a:ext cx="0" cy="397"/>
            </a:xfrm>
            <a:prstGeom prst="line">
              <a:avLst/>
            </a:prstGeom>
            <a:noFill/>
            <a:ln w="9525">
              <a:solidFill>
                <a:schemeClr val="tx1"/>
              </a:solidFill>
              <a:round/>
              <a:headEnd/>
              <a:tailEnd type="triangle" w="lg" len="lg"/>
            </a:ln>
          </p:spPr>
          <p:txBody>
            <a:bodyPr/>
            <a:lstStyle/>
            <a:p>
              <a:pPr>
                <a:lnSpc>
                  <a:spcPct val="120000"/>
                </a:lnSpc>
              </a:pPr>
              <a:endParaRPr lang="en-US" sz="2000">
                <a:solidFill>
                  <a:srgbClr val="000000"/>
                </a:solidFill>
                <a:latin typeface="Arial Rounded MT Bold" pitchFamily="34" charset="0"/>
              </a:endParaRPr>
            </a:p>
          </p:txBody>
        </p:sp>
        <p:sp>
          <p:nvSpPr>
            <p:cNvPr id="2076" name="Line 7"/>
            <p:cNvSpPr>
              <a:spLocks noChangeShapeType="1"/>
            </p:cNvSpPr>
            <p:nvPr/>
          </p:nvSpPr>
          <p:spPr bwMode="auto">
            <a:xfrm>
              <a:off x="2584" y="897"/>
              <a:ext cx="0" cy="397"/>
            </a:xfrm>
            <a:prstGeom prst="line">
              <a:avLst/>
            </a:prstGeom>
            <a:noFill/>
            <a:ln w="9525">
              <a:solidFill>
                <a:schemeClr val="tx1"/>
              </a:solidFill>
              <a:round/>
              <a:headEnd/>
              <a:tailEnd type="triangle" w="lg" len="lg"/>
            </a:ln>
          </p:spPr>
          <p:txBody>
            <a:bodyPr/>
            <a:lstStyle/>
            <a:p>
              <a:pPr>
                <a:lnSpc>
                  <a:spcPct val="120000"/>
                </a:lnSpc>
              </a:pPr>
              <a:endParaRPr lang="en-US" sz="2000">
                <a:solidFill>
                  <a:srgbClr val="000000"/>
                </a:solidFill>
                <a:latin typeface="Arial Rounded MT Bold" pitchFamily="34" charset="0"/>
              </a:endParaRPr>
            </a:p>
          </p:txBody>
        </p:sp>
        <p:sp>
          <p:nvSpPr>
            <p:cNvPr id="2077" name="Line 8"/>
            <p:cNvSpPr>
              <a:spLocks noChangeShapeType="1"/>
            </p:cNvSpPr>
            <p:nvPr/>
          </p:nvSpPr>
          <p:spPr bwMode="auto">
            <a:xfrm>
              <a:off x="3716" y="535"/>
              <a:ext cx="0" cy="237"/>
            </a:xfrm>
            <a:prstGeom prst="line">
              <a:avLst/>
            </a:prstGeom>
            <a:noFill/>
            <a:ln w="9525">
              <a:solidFill>
                <a:schemeClr val="tx1"/>
              </a:solidFill>
              <a:round/>
              <a:headEnd/>
              <a:tailEnd type="triangle" w="lg" len="lg"/>
            </a:ln>
          </p:spPr>
          <p:txBody>
            <a:bodyPr/>
            <a:lstStyle/>
            <a:p>
              <a:pPr>
                <a:lnSpc>
                  <a:spcPct val="120000"/>
                </a:lnSpc>
              </a:pPr>
              <a:endParaRPr lang="en-US" sz="2000">
                <a:solidFill>
                  <a:srgbClr val="000000"/>
                </a:solidFill>
                <a:latin typeface="Arial Rounded MT Bold" pitchFamily="34" charset="0"/>
              </a:endParaRPr>
            </a:p>
          </p:txBody>
        </p:sp>
        <p:sp>
          <p:nvSpPr>
            <p:cNvPr id="2078" name="Text Box 9"/>
            <p:cNvSpPr txBox="1">
              <a:spLocks noChangeArrowheads="1"/>
            </p:cNvSpPr>
            <p:nvPr/>
          </p:nvSpPr>
          <p:spPr bwMode="auto">
            <a:xfrm>
              <a:off x="1545" y="1052"/>
              <a:ext cx="198" cy="254"/>
            </a:xfrm>
            <a:prstGeom prst="rect">
              <a:avLst/>
            </a:prstGeom>
            <a:noFill/>
            <a:ln w="9525">
              <a:noFill/>
              <a:miter lim="800000"/>
              <a:headEnd/>
              <a:tailEnd/>
            </a:ln>
          </p:spPr>
          <p:txBody>
            <a:bodyPr wrap="none">
              <a:spAutoFit/>
            </a:bodyPr>
            <a:lstStyle/>
            <a:p>
              <a:r>
                <a:rPr lang="en-US" sz="2000">
                  <a:solidFill>
                    <a:srgbClr val="000000"/>
                  </a:solidFill>
                  <a:latin typeface="Times New Roman" pitchFamily="18" charset="0"/>
                </a:rPr>
                <a:t>P</a:t>
              </a:r>
            </a:p>
          </p:txBody>
        </p:sp>
        <p:sp>
          <p:nvSpPr>
            <p:cNvPr id="2079" name="Text Box 10"/>
            <p:cNvSpPr txBox="1">
              <a:spLocks noChangeArrowheads="1"/>
            </p:cNvSpPr>
            <p:nvPr/>
          </p:nvSpPr>
          <p:spPr bwMode="auto">
            <a:xfrm>
              <a:off x="2350" y="955"/>
              <a:ext cx="198" cy="254"/>
            </a:xfrm>
            <a:prstGeom prst="rect">
              <a:avLst/>
            </a:prstGeom>
            <a:noFill/>
            <a:ln w="9525">
              <a:noFill/>
              <a:miter lim="800000"/>
              <a:headEnd/>
              <a:tailEnd/>
            </a:ln>
          </p:spPr>
          <p:txBody>
            <a:bodyPr wrap="none">
              <a:spAutoFit/>
            </a:bodyPr>
            <a:lstStyle/>
            <a:p>
              <a:r>
                <a:rPr lang="en-US" sz="2000">
                  <a:solidFill>
                    <a:srgbClr val="000000"/>
                  </a:solidFill>
                  <a:latin typeface="Times New Roman" pitchFamily="18" charset="0"/>
                </a:rPr>
                <a:t>P</a:t>
              </a:r>
            </a:p>
          </p:txBody>
        </p:sp>
        <p:sp>
          <p:nvSpPr>
            <p:cNvPr id="2080" name="Text Box 11"/>
            <p:cNvSpPr txBox="1">
              <a:spLocks noChangeArrowheads="1"/>
            </p:cNvSpPr>
            <p:nvPr/>
          </p:nvSpPr>
          <p:spPr bwMode="auto">
            <a:xfrm>
              <a:off x="3688" y="462"/>
              <a:ext cx="205" cy="254"/>
            </a:xfrm>
            <a:prstGeom prst="rect">
              <a:avLst/>
            </a:prstGeom>
            <a:noFill/>
            <a:ln w="9525">
              <a:noFill/>
              <a:miter lim="800000"/>
              <a:headEnd/>
              <a:tailEnd/>
            </a:ln>
          </p:spPr>
          <p:txBody>
            <a:bodyPr>
              <a:spAutoFit/>
            </a:bodyPr>
            <a:lstStyle/>
            <a:p>
              <a:r>
                <a:rPr lang="en-US" sz="2000">
                  <a:solidFill>
                    <a:srgbClr val="000000"/>
                  </a:solidFill>
                  <a:latin typeface="Times New Roman" pitchFamily="18" charset="0"/>
                </a:rPr>
                <a:t>P</a:t>
              </a:r>
            </a:p>
          </p:txBody>
        </p:sp>
        <p:sp>
          <p:nvSpPr>
            <p:cNvPr id="2081" name="Line 12"/>
            <p:cNvSpPr>
              <a:spLocks noChangeShapeType="1"/>
            </p:cNvSpPr>
            <p:nvPr/>
          </p:nvSpPr>
          <p:spPr bwMode="auto">
            <a:xfrm flipH="1">
              <a:off x="1879" y="1260"/>
              <a:ext cx="493" cy="104"/>
            </a:xfrm>
            <a:prstGeom prst="line">
              <a:avLst/>
            </a:prstGeom>
            <a:noFill/>
            <a:ln w="9525">
              <a:solidFill>
                <a:schemeClr val="tx1"/>
              </a:solidFill>
              <a:round/>
              <a:headEnd/>
              <a:tailEnd type="triangle" w="lg" len="lg"/>
            </a:ln>
          </p:spPr>
          <p:txBody>
            <a:bodyPr/>
            <a:lstStyle/>
            <a:p>
              <a:pPr>
                <a:lnSpc>
                  <a:spcPct val="120000"/>
                </a:lnSpc>
              </a:pPr>
              <a:endParaRPr lang="en-US" sz="2000">
                <a:solidFill>
                  <a:srgbClr val="000000"/>
                </a:solidFill>
                <a:latin typeface="Arial Rounded MT Bold" pitchFamily="34" charset="0"/>
              </a:endParaRPr>
            </a:p>
          </p:txBody>
        </p:sp>
        <p:sp>
          <p:nvSpPr>
            <p:cNvPr id="2082" name="Text Box 13"/>
            <p:cNvSpPr txBox="1">
              <a:spLocks noChangeArrowheads="1"/>
            </p:cNvSpPr>
            <p:nvPr/>
          </p:nvSpPr>
          <p:spPr bwMode="auto">
            <a:xfrm>
              <a:off x="2036" y="1044"/>
              <a:ext cx="241" cy="254"/>
            </a:xfrm>
            <a:prstGeom prst="rect">
              <a:avLst/>
            </a:prstGeom>
            <a:noFill/>
            <a:ln w="9525">
              <a:noFill/>
              <a:miter lim="800000"/>
              <a:headEnd/>
              <a:tailEnd/>
            </a:ln>
          </p:spPr>
          <p:txBody>
            <a:bodyPr wrap="none">
              <a:spAutoFit/>
            </a:bodyPr>
            <a:lstStyle/>
            <a:p>
              <a:r>
                <a:rPr lang="en-US" sz="2000">
                  <a:solidFill>
                    <a:srgbClr val="000000"/>
                  </a:solidFill>
                  <a:latin typeface="Times New Roman" pitchFamily="18" charset="0"/>
                </a:rPr>
                <a:t>q</a:t>
              </a:r>
              <a:r>
                <a:rPr lang="en-US" sz="2000" baseline="-25000">
                  <a:solidFill>
                    <a:srgbClr val="000000"/>
                  </a:solidFill>
                  <a:latin typeface="Times New Roman" pitchFamily="18" charset="0"/>
                </a:rPr>
                <a:t>o</a:t>
              </a:r>
              <a:endParaRPr lang="en-US" sz="2000">
                <a:solidFill>
                  <a:srgbClr val="000000"/>
                </a:solidFill>
                <a:latin typeface="Times New Roman" pitchFamily="18" charset="0"/>
              </a:endParaRPr>
            </a:p>
          </p:txBody>
        </p:sp>
        <p:sp>
          <p:nvSpPr>
            <p:cNvPr id="2083" name="Line 14"/>
            <p:cNvSpPr>
              <a:spLocks noChangeShapeType="1"/>
            </p:cNvSpPr>
            <p:nvPr/>
          </p:nvSpPr>
          <p:spPr bwMode="auto">
            <a:xfrm>
              <a:off x="2581" y="1377"/>
              <a:ext cx="0" cy="230"/>
            </a:xfrm>
            <a:prstGeom prst="line">
              <a:avLst/>
            </a:prstGeom>
            <a:noFill/>
            <a:ln w="9525">
              <a:solidFill>
                <a:schemeClr val="tx1"/>
              </a:solidFill>
              <a:round/>
              <a:headEnd/>
              <a:tailEnd type="triangle" w="lg" len="lg"/>
            </a:ln>
          </p:spPr>
          <p:txBody>
            <a:bodyPr/>
            <a:lstStyle/>
            <a:p>
              <a:pPr>
                <a:lnSpc>
                  <a:spcPct val="120000"/>
                </a:lnSpc>
              </a:pPr>
              <a:endParaRPr lang="en-US" sz="2000">
                <a:solidFill>
                  <a:srgbClr val="000000"/>
                </a:solidFill>
                <a:latin typeface="Arial Rounded MT Bold" pitchFamily="34" charset="0"/>
              </a:endParaRPr>
            </a:p>
          </p:txBody>
        </p:sp>
        <p:sp>
          <p:nvSpPr>
            <p:cNvPr id="2084" name="Text Box 15"/>
            <p:cNvSpPr txBox="1">
              <a:spLocks noChangeArrowheads="1"/>
            </p:cNvSpPr>
            <p:nvPr/>
          </p:nvSpPr>
          <p:spPr bwMode="auto">
            <a:xfrm>
              <a:off x="2622" y="1343"/>
              <a:ext cx="163" cy="254"/>
            </a:xfrm>
            <a:prstGeom prst="rect">
              <a:avLst/>
            </a:prstGeom>
            <a:noFill/>
            <a:ln w="9525">
              <a:noFill/>
              <a:miter lim="800000"/>
              <a:headEnd/>
              <a:tailEnd/>
            </a:ln>
          </p:spPr>
          <p:txBody>
            <a:bodyPr wrap="none">
              <a:spAutoFit/>
            </a:bodyPr>
            <a:lstStyle/>
            <a:p>
              <a:r>
                <a:rPr lang="en-US" sz="2000">
                  <a:solidFill>
                    <a:srgbClr val="000000"/>
                  </a:solidFill>
                  <a:latin typeface="Times New Roman" pitchFamily="18" charset="0"/>
                </a:rPr>
                <a:t>f</a:t>
              </a:r>
            </a:p>
          </p:txBody>
        </p:sp>
        <p:sp>
          <p:nvSpPr>
            <p:cNvPr id="2085" name="Text Box 16"/>
            <p:cNvSpPr txBox="1">
              <a:spLocks noChangeArrowheads="1"/>
            </p:cNvSpPr>
            <p:nvPr/>
          </p:nvSpPr>
          <p:spPr bwMode="auto">
            <a:xfrm>
              <a:off x="3769" y="941"/>
              <a:ext cx="204" cy="254"/>
            </a:xfrm>
            <a:prstGeom prst="rect">
              <a:avLst/>
            </a:prstGeom>
            <a:noFill/>
            <a:ln w="9525">
              <a:noFill/>
              <a:miter lim="800000"/>
              <a:headEnd/>
              <a:tailEnd/>
            </a:ln>
          </p:spPr>
          <p:txBody>
            <a:bodyPr>
              <a:spAutoFit/>
            </a:bodyPr>
            <a:lstStyle/>
            <a:p>
              <a:r>
                <a:rPr lang="en-US" sz="2000">
                  <a:solidFill>
                    <a:srgbClr val="000000"/>
                  </a:solidFill>
                  <a:latin typeface="Times New Roman" pitchFamily="18" charset="0"/>
                </a:rPr>
                <a:t>f</a:t>
              </a:r>
            </a:p>
          </p:txBody>
        </p:sp>
        <p:sp>
          <p:nvSpPr>
            <p:cNvPr id="2086" name="Line 17"/>
            <p:cNvSpPr>
              <a:spLocks noChangeShapeType="1"/>
            </p:cNvSpPr>
            <p:nvPr/>
          </p:nvSpPr>
          <p:spPr bwMode="auto">
            <a:xfrm>
              <a:off x="3712" y="873"/>
              <a:ext cx="0" cy="404"/>
            </a:xfrm>
            <a:prstGeom prst="line">
              <a:avLst/>
            </a:prstGeom>
            <a:noFill/>
            <a:ln w="9525">
              <a:solidFill>
                <a:schemeClr val="tx1"/>
              </a:solidFill>
              <a:round/>
              <a:headEnd/>
              <a:tailEnd type="triangle" w="lg" len="lg"/>
            </a:ln>
          </p:spPr>
          <p:txBody>
            <a:bodyPr/>
            <a:lstStyle/>
            <a:p>
              <a:pPr>
                <a:lnSpc>
                  <a:spcPct val="120000"/>
                </a:lnSpc>
              </a:pPr>
              <a:endParaRPr lang="en-US" sz="2000">
                <a:solidFill>
                  <a:srgbClr val="000000"/>
                </a:solidFill>
                <a:latin typeface="Arial Rounded MT Bold" pitchFamily="34" charset="0"/>
              </a:endParaRPr>
            </a:p>
          </p:txBody>
        </p:sp>
      </p:grpSp>
      <p:grpSp>
        <p:nvGrpSpPr>
          <p:cNvPr id="3" name="Group 18"/>
          <p:cNvGrpSpPr>
            <a:grpSpLocks/>
          </p:cNvGrpSpPr>
          <p:nvPr/>
        </p:nvGrpSpPr>
        <p:grpSpPr bwMode="auto">
          <a:xfrm>
            <a:off x="4443415" y="1981200"/>
            <a:ext cx="2109787" cy="990600"/>
            <a:chOff x="2799" y="960"/>
            <a:chExt cx="1329" cy="624"/>
          </a:xfrm>
        </p:grpSpPr>
        <p:sp>
          <p:nvSpPr>
            <p:cNvPr id="2071" name="Rectangle 19"/>
            <p:cNvSpPr>
              <a:spLocks noChangeArrowheads="1"/>
            </p:cNvSpPr>
            <p:nvPr/>
          </p:nvSpPr>
          <p:spPr bwMode="auto">
            <a:xfrm>
              <a:off x="2847" y="960"/>
              <a:ext cx="1089" cy="245"/>
            </a:xfrm>
            <a:prstGeom prst="rect">
              <a:avLst/>
            </a:prstGeom>
            <a:noFill/>
            <a:ln w="9525">
              <a:noFill/>
              <a:miter lim="800000"/>
              <a:headEnd/>
              <a:tailEnd/>
            </a:ln>
          </p:spPr>
          <p:txBody>
            <a:bodyPr anchor="ctr"/>
            <a:lstStyle/>
            <a:p>
              <a:pPr eaLnBrk="1" hangingPunct="1"/>
              <a:r>
                <a:rPr lang="en-US">
                  <a:solidFill>
                    <a:srgbClr val="FF0000"/>
                  </a:solidFill>
                  <a:latin typeface="Arial" charset="0"/>
                </a:rPr>
                <a:t>Severe storms</a:t>
              </a:r>
              <a:endParaRPr lang="en-US" b="1">
                <a:solidFill>
                  <a:srgbClr val="FF0000"/>
                </a:solidFill>
                <a:latin typeface="Arial Black" pitchFamily="34" charset="0"/>
              </a:endParaRPr>
            </a:p>
          </p:txBody>
        </p:sp>
        <p:sp>
          <p:nvSpPr>
            <p:cNvPr id="2072" name="Rectangle 20"/>
            <p:cNvSpPr>
              <a:spLocks noChangeArrowheads="1"/>
            </p:cNvSpPr>
            <p:nvPr/>
          </p:nvSpPr>
          <p:spPr bwMode="auto">
            <a:xfrm>
              <a:off x="2799" y="1392"/>
              <a:ext cx="1089" cy="192"/>
            </a:xfrm>
            <a:prstGeom prst="rect">
              <a:avLst/>
            </a:prstGeom>
            <a:noFill/>
            <a:ln w="9525">
              <a:noFill/>
              <a:miter lim="800000"/>
              <a:headEnd/>
              <a:tailEnd/>
            </a:ln>
          </p:spPr>
          <p:txBody>
            <a:bodyPr anchor="ctr"/>
            <a:lstStyle/>
            <a:p>
              <a:pPr eaLnBrk="1" hangingPunct="1"/>
              <a:r>
                <a:rPr lang="en-US">
                  <a:solidFill>
                    <a:srgbClr val="FF0000"/>
                  </a:solidFill>
                  <a:latin typeface="Arial" charset="0"/>
                </a:rPr>
                <a:t>Frozen surface</a:t>
              </a:r>
              <a:endParaRPr lang="en-US" b="1">
                <a:solidFill>
                  <a:srgbClr val="FF0000"/>
                </a:solidFill>
                <a:latin typeface="Arial Black" pitchFamily="34" charset="0"/>
              </a:endParaRPr>
            </a:p>
          </p:txBody>
        </p:sp>
        <p:sp>
          <p:nvSpPr>
            <p:cNvPr id="2073" name="Rectangle 21"/>
            <p:cNvSpPr>
              <a:spLocks noChangeArrowheads="1"/>
            </p:cNvSpPr>
            <p:nvPr/>
          </p:nvSpPr>
          <p:spPr bwMode="auto">
            <a:xfrm>
              <a:off x="3039" y="1152"/>
              <a:ext cx="1089" cy="293"/>
            </a:xfrm>
            <a:prstGeom prst="rect">
              <a:avLst/>
            </a:prstGeom>
            <a:noFill/>
            <a:ln w="9525">
              <a:noFill/>
              <a:miter lim="800000"/>
              <a:headEnd/>
              <a:tailEnd/>
            </a:ln>
          </p:spPr>
          <p:txBody>
            <a:bodyPr anchor="ctr"/>
            <a:lstStyle/>
            <a:p>
              <a:pPr eaLnBrk="1" hangingPunct="1"/>
              <a:r>
                <a:rPr lang="en-US">
                  <a:solidFill>
                    <a:srgbClr val="FF0000"/>
                  </a:solidFill>
                  <a:latin typeface="Arial" charset="0"/>
                </a:rPr>
                <a:t>Urban area</a:t>
              </a:r>
              <a:endParaRPr lang="en-US" b="1">
                <a:solidFill>
                  <a:srgbClr val="FF0000"/>
                </a:solidFill>
                <a:latin typeface="Arial Black" pitchFamily="34" charset="0"/>
              </a:endParaRPr>
            </a:p>
          </p:txBody>
        </p:sp>
      </p:grpSp>
      <p:sp>
        <p:nvSpPr>
          <p:cNvPr id="2055" name="Rectangle 4192"/>
          <p:cNvSpPr>
            <a:spLocks noChangeArrowheads="1"/>
          </p:cNvSpPr>
          <p:nvPr/>
        </p:nvSpPr>
        <p:spPr bwMode="auto">
          <a:xfrm>
            <a:off x="2133601" y="990600"/>
            <a:ext cx="4456156" cy="461665"/>
          </a:xfrm>
          <a:prstGeom prst="rect">
            <a:avLst/>
          </a:prstGeom>
          <a:noFill/>
          <a:ln w="9525" algn="ctr">
            <a:noFill/>
            <a:miter lim="800000"/>
            <a:headEnd/>
            <a:tailEnd/>
          </a:ln>
        </p:spPr>
        <p:txBody>
          <a:bodyPr wrap="none">
            <a:spAutoFit/>
          </a:bodyPr>
          <a:lstStyle/>
          <a:p>
            <a:pPr>
              <a:lnSpc>
                <a:spcPct val="120000"/>
              </a:lnSpc>
            </a:pPr>
            <a:r>
              <a:rPr lang="en-US" sz="2000">
                <a:solidFill>
                  <a:srgbClr val="000000"/>
                </a:solidFill>
                <a:latin typeface="Arial Rounded MT Bold" pitchFamily="34" charset="0"/>
              </a:rPr>
              <a:t>SIMTOP: TOPMODEL-based runoff</a:t>
            </a:r>
          </a:p>
        </p:txBody>
      </p:sp>
      <p:grpSp>
        <p:nvGrpSpPr>
          <p:cNvPr id="4" name="Group 24"/>
          <p:cNvGrpSpPr>
            <a:grpSpLocks/>
          </p:cNvGrpSpPr>
          <p:nvPr/>
        </p:nvGrpSpPr>
        <p:grpSpPr bwMode="auto">
          <a:xfrm>
            <a:off x="152400" y="3692526"/>
            <a:ext cx="6096000" cy="2033587"/>
            <a:chOff x="1200" y="2859"/>
            <a:chExt cx="3701" cy="1290"/>
          </a:xfrm>
        </p:grpSpPr>
        <p:graphicFrame>
          <p:nvGraphicFramePr>
            <p:cNvPr id="2050" name="Object 25"/>
            <p:cNvGraphicFramePr>
              <a:graphicFrameLocks/>
            </p:cNvGraphicFramePr>
            <p:nvPr/>
          </p:nvGraphicFramePr>
          <p:xfrm>
            <a:off x="1200" y="2859"/>
            <a:ext cx="3701" cy="1290"/>
          </p:xfrm>
          <a:graphic>
            <a:graphicData uri="http://schemas.openxmlformats.org/presentationml/2006/ole">
              <mc:AlternateContent xmlns:mc="http://schemas.openxmlformats.org/markup-compatibility/2006">
                <mc:Choice xmlns:v="urn:schemas-microsoft-com:vml" Requires="v">
                  <p:oleObj spid="_x0000_s1036" name="Bitmap Image" r:id="rId6" imgW="5342857" imgH="2000000" progId="PBrush">
                    <p:embed/>
                  </p:oleObj>
                </mc:Choice>
                <mc:Fallback>
                  <p:oleObj name="Bitmap Image" r:id="rId6" imgW="5342857" imgH="2000000" progId="PBrush">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t="6857"/>
                        <a:stretch>
                          <a:fillRect/>
                        </a:stretch>
                      </p:blipFill>
                      <p:spPr bwMode="auto">
                        <a:xfrm>
                          <a:off x="1200" y="2859"/>
                          <a:ext cx="3701" cy="1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058" name="Text Box 26"/>
            <p:cNvSpPr txBox="1">
              <a:spLocks noChangeArrowheads="1"/>
            </p:cNvSpPr>
            <p:nvPr/>
          </p:nvSpPr>
          <p:spPr bwMode="auto">
            <a:xfrm>
              <a:off x="1348" y="2988"/>
              <a:ext cx="2479" cy="254"/>
            </a:xfrm>
            <a:prstGeom prst="rect">
              <a:avLst/>
            </a:prstGeom>
            <a:noFill/>
            <a:ln w="9525">
              <a:noFill/>
              <a:miter lim="800000"/>
              <a:headEnd/>
              <a:tailEnd/>
            </a:ln>
          </p:spPr>
          <p:txBody>
            <a:bodyPr>
              <a:spAutoFit/>
            </a:bodyPr>
            <a:lstStyle/>
            <a:p>
              <a:pPr>
                <a:spcBef>
                  <a:spcPct val="10000"/>
                </a:spcBef>
              </a:pPr>
              <a:r>
                <a:rPr lang="en-US" sz="2000">
                  <a:solidFill>
                    <a:srgbClr val="000000"/>
                  </a:solidFill>
                  <a:latin typeface="Times New Roman" pitchFamily="18" charset="0"/>
                </a:rPr>
                <a:t>Saturation excess</a:t>
              </a:r>
            </a:p>
          </p:txBody>
        </p:sp>
        <p:sp>
          <p:nvSpPr>
            <p:cNvPr id="2059" name="Line 27"/>
            <p:cNvSpPr>
              <a:spLocks noChangeShapeType="1"/>
            </p:cNvSpPr>
            <p:nvPr/>
          </p:nvSpPr>
          <p:spPr bwMode="auto">
            <a:xfrm>
              <a:off x="1770" y="3489"/>
              <a:ext cx="0" cy="397"/>
            </a:xfrm>
            <a:prstGeom prst="line">
              <a:avLst/>
            </a:prstGeom>
            <a:noFill/>
            <a:ln w="9525">
              <a:solidFill>
                <a:schemeClr val="tx1"/>
              </a:solidFill>
              <a:round/>
              <a:headEnd/>
              <a:tailEnd type="triangle" w="lg" len="lg"/>
            </a:ln>
          </p:spPr>
          <p:txBody>
            <a:bodyPr/>
            <a:lstStyle/>
            <a:p>
              <a:pPr>
                <a:lnSpc>
                  <a:spcPct val="120000"/>
                </a:lnSpc>
              </a:pPr>
              <a:endParaRPr lang="en-US" sz="2000">
                <a:solidFill>
                  <a:srgbClr val="000000"/>
                </a:solidFill>
                <a:latin typeface="Arial Rounded MT Bold" pitchFamily="34" charset="0"/>
              </a:endParaRPr>
            </a:p>
          </p:txBody>
        </p:sp>
        <p:sp>
          <p:nvSpPr>
            <p:cNvPr id="2060" name="Line 28"/>
            <p:cNvSpPr>
              <a:spLocks noChangeShapeType="1"/>
            </p:cNvSpPr>
            <p:nvPr/>
          </p:nvSpPr>
          <p:spPr bwMode="auto">
            <a:xfrm>
              <a:off x="2634" y="3318"/>
              <a:ext cx="0" cy="397"/>
            </a:xfrm>
            <a:prstGeom prst="line">
              <a:avLst/>
            </a:prstGeom>
            <a:noFill/>
            <a:ln w="9525">
              <a:solidFill>
                <a:schemeClr val="tx1"/>
              </a:solidFill>
              <a:round/>
              <a:headEnd/>
              <a:tailEnd type="triangle" w="lg" len="lg"/>
            </a:ln>
          </p:spPr>
          <p:txBody>
            <a:bodyPr/>
            <a:lstStyle/>
            <a:p>
              <a:pPr>
                <a:lnSpc>
                  <a:spcPct val="120000"/>
                </a:lnSpc>
              </a:pPr>
              <a:endParaRPr lang="en-US" sz="2000">
                <a:solidFill>
                  <a:srgbClr val="000000"/>
                </a:solidFill>
                <a:latin typeface="Arial Rounded MT Bold" pitchFamily="34" charset="0"/>
              </a:endParaRPr>
            </a:p>
          </p:txBody>
        </p:sp>
        <p:sp>
          <p:nvSpPr>
            <p:cNvPr id="2061" name="Line 29"/>
            <p:cNvSpPr>
              <a:spLocks noChangeShapeType="1"/>
            </p:cNvSpPr>
            <p:nvPr/>
          </p:nvSpPr>
          <p:spPr bwMode="auto">
            <a:xfrm>
              <a:off x="3966" y="2913"/>
              <a:ext cx="0" cy="397"/>
            </a:xfrm>
            <a:prstGeom prst="line">
              <a:avLst/>
            </a:prstGeom>
            <a:noFill/>
            <a:ln w="9525">
              <a:solidFill>
                <a:schemeClr val="tx1"/>
              </a:solidFill>
              <a:round/>
              <a:headEnd/>
              <a:tailEnd type="triangle" w="lg" len="lg"/>
            </a:ln>
          </p:spPr>
          <p:txBody>
            <a:bodyPr/>
            <a:lstStyle/>
            <a:p>
              <a:pPr>
                <a:lnSpc>
                  <a:spcPct val="120000"/>
                </a:lnSpc>
              </a:pPr>
              <a:endParaRPr lang="en-US" sz="2000">
                <a:solidFill>
                  <a:srgbClr val="000000"/>
                </a:solidFill>
                <a:latin typeface="Arial Rounded MT Bold" pitchFamily="34" charset="0"/>
              </a:endParaRPr>
            </a:p>
          </p:txBody>
        </p:sp>
        <p:sp>
          <p:nvSpPr>
            <p:cNvPr id="2062" name="Text Box 30"/>
            <p:cNvSpPr txBox="1">
              <a:spLocks noChangeArrowheads="1"/>
            </p:cNvSpPr>
            <p:nvPr/>
          </p:nvSpPr>
          <p:spPr bwMode="auto">
            <a:xfrm>
              <a:off x="1595" y="3423"/>
              <a:ext cx="199" cy="254"/>
            </a:xfrm>
            <a:prstGeom prst="rect">
              <a:avLst/>
            </a:prstGeom>
            <a:noFill/>
            <a:ln w="9525">
              <a:noFill/>
              <a:miter lim="800000"/>
              <a:headEnd/>
              <a:tailEnd/>
            </a:ln>
          </p:spPr>
          <p:txBody>
            <a:bodyPr wrap="none">
              <a:spAutoFit/>
            </a:bodyPr>
            <a:lstStyle/>
            <a:p>
              <a:r>
                <a:rPr lang="en-US" sz="2000">
                  <a:solidFill>
                    <a:srgbClr val="000000"/>
                  </a:solidFill>
                  <a:latin typeface="Times New Roman" pitchFamily="18" charset="0"/>
                </a:rPr>
                <a:t>P</a:t>
              </a:r>
            </a:p>
          </p:txBody>
        </p:sp>
        <p:sp>
          <p:nvSpPr>
            <p:cNvPr id="2063" name="Text Box 31"/>
            <p:cNvSpPr txBox="1">
              <a:spLocks noChangeArrowheads="1"/>
            </p:cNvSpPr>
            <p:nvPr/>
          </p:nvSpPr>
          <p:spPr bwMode="auto">
            <a:xfrm>
              <a:off x="2400" y="3325"/>
              <a:ext cx="199" cy="254"/>
            </a:xfrm>
            <a:prstGeom prst="rect">
              <a:avLst/>
            </a:prstGeom>
            <a:noFill/>
            <a:ln w="9525">
              <a:noFill/>
              <a:miter lim="800000"/>
              <a:headEnd/>
              <a:tailEnd/>
            </a:ln>
          </p:spPr>
          <p:txBody>
            <a:bodyPr wrap="none">
              <a:spAutoFit/>
            </a:bodyPr>
            <a:lstStyle/>
            <a:p>
              <a:r>
                <a:rPr lang="en-US" sz="2000">
                  <a:solidFill>
                    <a:srgbClr val="000000"/>
                  </a:solidFill>
                  <a:latin typeface="Times New Roman" pitchFamily="18" charset="0"/>
                </a:rPr>
                <a:t>P</a:t>
              </a:r>
            </a:p>
          </p:txBody>
        </p:sp>
        <p:sp>
          <p:nvSpPr>
            <p:cNvPr id="2064" name="Text Box 32"/>
            <p:cNvSpPr txBox="1">
              <a:spLocks noChangeArrowheads="1"/>
            </p:cNvSpPr>
            <p:nvPr/>
          </p:nvSpPr>
          <p:spPr bwMode="auto">
            <a:xfrm>
              <a:off x="3746" y="2910"/>
              <a:ext cx="199" cy="254"/>
            </a:xfrm>
            <a:prstGeom prst="rect">
              <a:avLst/>
            </a:prstGeom>
            <a:noFill/>
            <a:ln w="9525">
              <a:noFill/>
              <a:miter lim="800000"/>
              <a:headEnd/>
              <a:tailEnd/>
            </a:ln>
          </p:spPr>
          <p:txBody>
            <a:bodyPr wrap="none">
              <a:spAutoFit/>
            </a:bodyPr>
            <a:lstStyle/>
            <a:p>
              <a:r>
                <a:rPr lang="en-US" sz="2000">
                  <a:solidFill>
                    <a:srgbClr val="000000"/>
                  </a:solidFill>
                  <a:latin typeface="Times New Roman" pitchFamily="18" charset="0"/>
                </a:rPr>
                <a:t>P</a:t>
              </a:r>
            </a:p>
          </p:txBody>
        </p:sp>
        <p:sp>
          <p:nvSpPr>
            <p:cNvPr id="2065" name="Line 33"/>
            <p:cNvSpPr>
              <a:spLocks noChangeShapeType="1"/>
            </p:cNvSpPr>
            <p:nvPr/>
          </p:nvSpPr>
          <p:spPr bwMode="auto">
            <a:xfrm flipH="1" flipV="1">
              <a:off x="2809" y="3772"/>
              <a:ext cx="518" cy="46"/>
            </a:xfrm>
            <a:prstGeom prst="line">
              <a:avLst/>
            </a:prstGeom>
            <a:noFill/>
            <a:ln w="9525">
              <a:solidFill>
                <a:schemeClr val="tx1"/>
              </a:solidFill>
              <a:round/>
              <a:headEnd/>
              <a:tailEnd type="triangle" w="lg" len="lg"/>
            </a:ln>
          </p:spPr>
          <p:txBody>
            <a:bodyPr/>
            <a:lstStyle/>
            <a:p>
              <a:pPr>
                <a:lnSpc>
                  <a:spcPct val="120000"/>
                </a:lnSpc>
              </a:pPr>
              <a:endParaRPr lang="en-US" sz="2000">
                <a:solidFill>
                  <a:srgbClr val="000000"/>
                </a:solidFill>
                <a:latin typeface="Arial Rounded MT Bold" pitchFamily="34" charset="0"/>
              </a:endParaRPr>
            </a:p>
          </p:txBody>
        </p:sp>
        <p:sp>
          <p:nvSpPr>
            <p:cNvPr id="2066" name="Line 34"/>
            <p:cNvSpPr>
              <a:spLocks noChangeShapeType="1"/>
            </p:cNvSpPr>
            <p:nvPr/>
          </p:nvSpPr>
          <p:spPr bwMode="auto">
            <a:xfrm flipH="1">
              <a:off x="1912" y="3973"/>
              <a:ext cx="457" cy="4"/>
            </a:xfrm>
            <a:prstGeom prst="line">
              <a:avLst/>
            </a:prstGeom>
            <a:noFill/>
            <a:ln w="9525">
              <a:solidFill>
                <a:schemeClr val="tx1"/>
              </a:solidFill>
              <a:round/>
              <a:headEnd/>
              <a:tailEnd type="triangle" w="lg" len="lg"/>
            </a:ln>
          </p:spPr>
          <p:txBody>
            <a:bodyPr/>
            <a:lstStyle/>
            <a:p>
              <a:pPr>
                <a:lnSpc>
                  <a:spcPct val="120000"/>
                </a:lnSpc>
              </a:pPr>
              <a:endParaRPr lang="en-US" sz="2000">
                <a:solidFill>
                  <a:srgbClr val="000000"/>
                </a:solidFill>
                <a:latin typeface="Arial Rounded MT Bold" pitchFamily="34" charset="0"/>
              </a:endParaRPr>
            </a:p>
          </p:txBody>
        </p:sp>
        <p:sp>
          <p:nvSpPr>
            <p:cNvPr id="2067" name="Line 35"/>
            <p:cNvSpPr>
              <a:spLocks noChangeShapeType="1"/>
            </p:cNvSpPr>
            <p:nvPr/>
          </p:nvSpPr>
          <p:spPr bwMode="auto">
            <a:xfrm flipH="1">
              <a:off x="1929" y="3631"/>
              <a:ext cx="493" cy="104"/>
            </a:xfrm>
            <a:prstGeom prst="line">
              <a:avLst/>
            </a:prstGeom>
            <a:noFill/>
            <a:ln w="9525">
              <a:solidFill>
                <a:schemeClr val="tx1"/>
              </a:solidFill>
              <a:round/>
              <a:headEnd/>
              <a:tailEnd type="triangle" w="lg" len="lg"/>
            </a:ln>
          </p:spPr>
          <p:txBody>
            <a:bodyPr/>
            <a:lstStyle/>
            <a:p>
              <a:pPr>
                <a:lnSpc>
                  <a:spcPct val="120000"/>
                </a:lnSpc>
              </a:pPr>
              <a:endParaRPr lang="en-US" sz="2000">
                <a:solidFill>
                  <a:srgbClr val="000000"/>
                </a:solidFill>
                <a:latin typeface="Arial Rounded MT Bold" pitchFamily="34" charset="0"/>
              </a:endParaRPr>
            </a:p>
          </p:txBody>
        </p:sp>
        <p:sp>
          <p:nvSpPr>
            <p:cNvPr id="2068" name="Text Box 36"/>
            <p:cNvSpPr txBox="1">
              <a:spLocks noChangeArrowheads="1"/>
            </p:cNvSpPr>
            <p:nvPr/>
          </p:nvSpPr>
          <p:spPr bwMode="auto">
            <a:xfrm>
              <a:off x="3368" y="3686"/>
              <a:ext cx="225" cy="254"/>
            </a:xfrm>
            <a:prstGeom prst="rect">
              <a:avLst/>
            </a:prstGeom>
            <a:noFill/>
            <a:ln w="9525">
              <a:noFill/>
              <a:miter lim="800000"/>
              <a:headEnd/>
              <a:tailEnd/>
            </a:ln>
          </p:spPr>
          <p:txBody>
            <a:bodyPr wrap="none">
              <a:spAutoFit/>
            </a:bodyPr>
            <a:lstStyle/>
            <a:p>
              <a:r>
                <a:rPr lang="en-US" sz="2000">
                  <a:solidFill>
                    <a:srgbClr val="000000"/>
                  </a:solidFill>
                  <a:latin typeface="Times New Roman" pitchFamily="18" charset="0"/>
                </a:rPr>
                <a:t>q</a:t>
              </a:r>
              <a:r>
                <a:rPr lang="en-US" sz="2000" baseline="-25000">
                  <a:solidFill>
                    <a:srgbClr val="000000"/>
                  </a:solidFill>
                  <a:latin typeface="Times New Roman" pitchFamily="18" charset="0"/>
                </a:rPr>
                <a:t>r</a:t>
              </a:r>
              <a:endParaRPr lang="en-US" sz="2000">
                <a:solidFill>
                  <a:srgbClr val="000000"/>
                </a:solidFill>
                <a:latin typeface="Times New Roman" pitchFamily="18" charset="0"/>
              </a:endParaRPr>
            </a:p>
          </p:txBody>
        </p:sp>
        <p:sp>
          <p:nvSpPr>
            <p:cNvPr id="2069" name="Text Box 37"/>
            <p:cNvSpPr txBox="1">
              <a:spLocks noChangeArrowheads="1"/>
            </p:cNvSpPr>
            <p:nvPr/>
          </p:nvSpPr>
          <p:spPr bwMode="auto">
            <a:xfrm>
              <a:off x="2429" y="3824"/>
              <a:ext cx="231" cy="254"/>
            </a:xfrm>
            <a:prstGeom prst="rect">
              <a:avLst/>
            </a:prstGeom>
            <a:noFill/>
            <a:ln w="9525">
              <a:noFill/>
              <a:miter lim="800000"/>
              <a:headEnd/>
              <a:tailEnd/>
            </a:ln>
          </p:spPr>
          <p:txBody>
            <a:bodyPr wrap="none">
              <a:spAutoFit/>
            </a:bodyPr>
            <a:lstStyle/>
            <a:p>
              <a:r>
                <a:rPr lang="en-US" sz="2000">
                  <a:solidFill>
                    <a:srgbClr val="000000"/>
                  </a:solidFill>
                  <a:latin typeface="Times New Roman" pitchFamily="18" charset="0"/>
                </a:rPr>
                <a:t>q</a:t>
              </a:r>
              <a:r>
                <a:rPr lang="en-US" sz="2000" baseline="-25000">
                  <a:solidFill>
                    <a:srgbClr val="000000"/>
                  </a:solidFill>
                  <a:latin typeface="Times New Roman" pitchFamily="18" charset="0"/>
                </a:rPr>
                <a:t>s</a:t>
              </a:r>
              <a:endParaRPr lang="en-US" sz="2000">
                <a:solidFill>
                  <a:srgbClr val="000000"/>
                </a:solidFill>
                <a:latin typeface="Times New Roman" pitchFamily="18" charset="0"/>
              </a:endParaRPr>
            </a:p>
          </p:txBody>
        </p:sp>
        <p:sp>
          <p:nvSpPr>
            <p:cNvPr id="2070" name="Text Box 38"/>
            <p:cNvSpPr txBox="1">
              <a:spLocks noChangeArrowheads="1"/>
            </p:cNvSpPr>
            <p:nvPr/>
          </p:nvSpPr>
          <p:spPr bwMode="auto">
            <a:xfrm>
              <a:off x="2086" y="3415"/>
              <a:ext cx="242" cy="254"/>
            </a:xfrm>
            <a:prstGeom prst="rect">
              <a:avLst/>
            </a:prstGeom>
            <a:noFill/>
            <a:ln w="9525">
              <a:noFill/>
              <a:miter lim="800000"/>
              <a:headEnd/>
              <a:tailEnd/>
            </a:ln>
          </p:spPr>
          <p:txBody>
            <a:bodyPr wrap="none">
              <a:spAutoFit/>
            </a:bodyPr>
            <a:lstStyle/>
            <a:p>
              <a:r>
                <a:rPr lang="en-US" sz="2000">
                  <a:solidFill>
                    <a:srgbClr val="000000"/>
                  </a:solidFill>
                  <a:latin typeface="Times New Roman" pitchFamily="18" charset="0"/>
                </a:rPr>
                <a:t>q</a:t>
              </a:r>
              <a:r>
                <a:rPr lang="en-US" sz="2000" baseline="-25000">
                  <a:solidFill>
                    <a:srgbClr val="000000"/>
                  </a:solidFill>
                  <a:latin typeface="Times New Roman" pitchFamily="18" charset="0"/>
                </a:rPr>
                <a:t>o</a:t>
              </a:r>
              <a:endParaRPr lang="en-US" sz="2000">
                <a:solidFill>
                  <a:srgbClr val="000000"/>
                </a:solidFill>
                <a:latin typeface="Times New Roman" pitchFamily="18" charset="0"/>
              </a:endParaRPr>
            </a:p>
          </p:txBody>
        </p:sp>
      </p:grpSp>
      <p:sp>
        <p:nvSpPr>
          <p:cNvPr id="2057" name="Text Box 40"/>
          <p:cNvSpPr txBox="1">
            <a:spLocks noChangeArrowheads="1"/>
          </p:cNvSpPr>
          <p:nvPr/>
        </p:nvSpPr>
        <p:spPr bwMode="auto">
          <a:xfrm>
            <a:off x="4724400" y="4876800"/>
            <a:ext cx="990600" cy="523220"/>
          </a:xfrm>
          <a:prstGeom prst="rect">
            <a:avLst/>
          </a:prstGeom>
          <a:noFill/>
          <a:ln w="9525">
            <a:noFill/>
            <a:miter lim="800000"/>
            <a:headEnd/>
            <a:tailEnd/>
          </a:ln>
        </p:spPr>
        <p:txBody>
          <a:bodyPr>
            <a:spAutoFit/>
          </a:bodyPr>
          <a:lstStyle/>
          <a:p>
            <a:pPr>
              <a:spcBef>
                <a:spcPct val="50000"/>
              </a:spcBef>
            </a:pPr>
            <a:r>
              <a:rPr lang="en-US" sz="2800">
                <a:solidFill>
                  <a:srgbClr val="FF0000"/>
                </a:solidFill>
                <a:latin typeface="Arial Black" pitchFamily="34" charset="0"/>
              </a:rPr>
              <a:t>z</a:t>
            </a:r>
            <a:r>
              <a:rPr lang="en-US" sz="2800" baseline="-25000">
                <a:solidFill>
                  <a:srgbClr val="FF0000"/>
                </a:solidFill>
                <a:latin typeface="Arial Black" pitchFamily="34" charset="0"/>
              </a:rPr>
              <a:t>wt</a:t>
            </a:r>
          </a:p>
        </p:txBody>
      </p:sp>
      <p:pic>
        <p:nvPicPr>
          <p:cNvPr id="39" name="Picture 4176"/>
          <p:cNvPicPr>
            <a:picLocks noChangeAspect="1" noChangeArrowheads="1"/>
          </p:cNvPicPr>
          <p:nvPr/>
        </p:nvPicPr>
        <p:blipFill>
          <a:blip r:embed="rId8" cstate="screen"/>
          <a:srcRect/>
          <a:stretch>
            <a:fillRect/>
          </a:stretch>
        </p:blipFill>
        <p:spPr bwMode="auto">
          <a:xfrm>
            <a:off x="6172200" y="2078037"/>
            <a:ext cx="2971800" cy="4322763"/>
          </a:xfrm>
          <a:prstGeom prst="rect">
            <a:avLst/>
          </a:prstGeom>
          <a:noFill/>
          <a:ln w="9525">
            <a:noFill/>
            <a:miter lim="800000"/>
            <a:headEnd/>
            <a:tailEnd/>
          </a:ln>
        </p:spPr>
      </p:pic>
    </p:spTree>
    <p:extLst>
      <p:ext uri="{BB962C8B-B14F-4D97-AF65-F5344CB8AC3E}">
        <p14:creationId xmlns:p14="http://schemas.microsoft.com/office/powerpoint/2010/main" val="198488900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86"/>
          <p:cNvGrpSpPr/>
          <p:nvPr/>
        </p:nvGrpSpPr>
        <p:grpSpPr>
          <a:xfrm>
            <a:off x="381000" y="304800"/>
            <a:ext cx="8448175" cy="3733800"/>
            <a:chOff x="368671" y="3664915"/>
            <a:chExt cx="8448175" cy="2877363"/>
          </a:xfrm>
        </p:grpSpPr>
        <p:grpSp>
          <p:nvGrpSpPr>
            <p:cNvPr id="3" name="Group 771"/>
            <p:cNvGrpSpPr/>
            <p:nvPr/>
          </p:nvGrpSpPr>
          <p:grpSpPr>
            <a:xfrm>
              <a:off x="368671" y="3664915"/>
              <a:ext cx="8432217" cy="2877363"/>
              <a:chOff x="1306029" y="3935578"/>
              <a:chExt cx="7019400" cy="2504287"/>
            </a:xfrm>
          </p:grpSpPr>
          <p:sp>
            <p:nvSpPr>
              <p:cNvPr id="700" name="Rectangle 699"/>
              <p:cNvSpPr/>
              <p:nvPr/>
            </p:nvSpPr>
            <p:spPr>
              <a:xfrm>
                <a:off x="1307039" y="3935578"/>
                <a:ext cx="6998194" cy="1585559"/>
              </a:xfrm>
              <a:prstGeom prst="rect">
                <a:avLst/>
              </a:prstGeom>
              <a:solidFill>
                <a:srgbClr val="4F81BD">
                  <a:lumMod val="20000"/>
                  <a:lumOff val="80000"/>
                </a:srgbClr>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1000" kern="0" dirty="0">
                  <a:solidFill>
                    <a:srgbClr val="000000"/>
                  </a:solidFill>
                  <a:latin typeface="Gill Sans MT"/>
                </a:endParaRPr>
              </a:p>
            </p:txBody>
          </p:sp>
          <p:sp>
            <p:nvSpPr>
              <p:cNvPr id="701" name="Freeform 700"/>
              <p:cNvSpPr/>
              <p:nvPr/>
            </p:nvSpPr>
            <p:spPr>
              <a:xfrm>
                <a:off x="1307039" y="4992238"/>
                <a:ext cx="7018390" cy="1447627"/>
              </a:xfrm>
              <a:custGeom>
                <a:avLst/>
                <a:gdLst>
                  <a:gd name="connsiteX0" fmla="*/ 0 w 7904329"/>
                  <a:gd name="connsiteY0" fmla="*/ 2274627 h 2284862"/>
                  <a:gd name="connsiteX1" fmla="*/ 450376 w 7904329"/>
                  <a:gd name="connsiteY1" fmla="*/ 2274627 h 2284862"/>
                  <a:gd name="connsiteX2" fmla="*/ 1310185 w 7904329"/>
                  <a:gd name="connsiteY2" fmla="*/ 2267803 h 2284862"/>
                  <a:gd name="connsiteX3" fmla="*/ 2313296 w 7904329"/>
                  <a:gd name="connsiteY3" fmla="*/ 2281451 h 2284862"/>
                  <a:gd name="connsiteX4" fmla="*/ 3343702 w 7904329"/>
                  <a:gd name="connsiteY4" fmla="*/ 2274627 h 2284862"/>
                  <a:gd name="connsiteX5" fmla="*/ 4237630 w 7904329"/>
                  <a:gd name="connsiteY5" fmla="*/ 2281451 h 2284862"/>
                  <a:gd name="connsiteX6" fmla="*/ 5015552 w 7904329"/>
                  <a:gd name="connsiteY6" fmla="*/ 2274627 h 2284862"/>
                  <a:gd name="connsiteX7" fmla="*/ 5718412 w 7904329"/>
                  <a:gd name="connsiteY7" fmla="*/ 2274627 h 2284862"/>
                  <a:gd name="connsiteX8" fmla="*/ 6359857 w 7904329"/>
                  <a:gd name="connsiteY8" fmla="*/ 2274627 h 2284862"/>
                  <a:gd name="connsiteX9" fmla="*/ 6858000 w 7904329"/>
                  <a:gd name="connsiteY9" fmla="*/ 2274627 h 2284862"/>
                  <a:gd name="connsiteX10" fmla="*/ 7158251 w 7904329"/>
                  <a:gd name="connsiteY10" fmla="*/ 2274627 h 2284862"/>
                  <a:gd name="connsiteX11" fmla="*/ 7513093 w 7904329"/>
                  <a:gd name="connsiteY11" fmla="*/ 2274627 h 2284862"/>
                  <a:gd name="connsiteX12" fmla="*/ 7656394 w 7904329"/>
                  <a:gd name="connsiteY12" fmla="*/ 2274627 h 2284862"/>
                  <a:gd name="connsiteX13" fmla="*/ 7751929 w 7904329"/>
                  <a:gd name="connsiteY13" fmla="*/ 2274627 h 2284862"/>
                  <a:gd name="connsiteX14" fmla="*/ 7813343 w 7904329"/>
                  <a:gd name="connsiteY14" fmla="*/ 2274627 h 2284862"/>
                  <a:gd name="connsiteX15" fmla="*/ 7861111 w 7904329"/>
                  <a:gd name="connsiteY15" fmla="*/ 2274627 h 2284862"/>
                  <a:gd name="connsiteX16" fmla="*/ 7888406 w 7904329"/>
                  <a:gd name="connsiteY16" fmla="*/ 2274627 h 2284862"/>
                  <a:gd name="connsiteX17" fmla="*/ 7895230 w 7904329"/>
                  <a:gd name="connsiteY17" fmla="*/ 2274627 h 2284862"/>
                  <a:gd name="connsiteX18" fmla="*/ 7895230 w 7904329"/>
                  <a:gd name="connsiteY18" fmla="*/ 2240507 h 2284862"/>
                  <a:gd name="connsiteX19" fmla="*/ 7888406 w 7904329"/>
                  <a:gd name="connsiteY19" fmla="*/ 2008495 h 2284862"/>
                  <a:gd name="connsiteX20" fmla="*/ 7902054 w 7904329"/>
                  <a:gd name="connsiteY20" fmla="*/ 1715069 h 2284862"/>
                  <a:gd name="connsiteX21" fmla="*/ 7902054 w 7904329"/>
                  <a:gd name="connsiteY21" fmla="*/ 1155510 h 2284862"/>
                  <a:gd name="connsiteX22" fmla="*/ 7895230 w 7904329"/>
                  <a:gd name="connsiteY22" fmla="*/ 711958 h 2284862"/>
                  <a:gd name="connsiteX23" fmla="*/ 7895230 w 7904329"/>
                  <a:gd name="connsiteY23" fmla="*/ 384412 h 2284862"/>
                  <a:gd name="connsiteX24" fmla="*/ 7895230 w 7904329"/>
                  <a:gd name="connsiteY24" fmla="*/ 56866 h 2284862"/>
                  <a:gd name="connsiteX25" fmla="*/ 7854287 w 7904329"/>
                  <a:gd name="connsiteY25" fmla="*/ 43218 h 2284862"/>
                  <a:gd name="connsiteX26" fmla="*/ 7717809 w 7904329"/>
                  <a:gd name="connsiteY26" fmla="*/ 50042 h 2284862"/>
                  <a:gd name="connsiteX27" fmla="*/ 7560860 w 7904329"/>
                  <a:gd name="connsiteY27" fmla="*/ 77337 h 2284862"/>
                  <a:gd name="connsiteX28" fmla="*/ 7390263 w 7904329"/>
                  <a:gd name="connsiteY28" fmla="*/ 97809 h 2284862"/>
                  <a:gd name="connsiteX29" fmla="*/ 7281081 w 7904329"/>
                  <a:gd name="connsiteY29" fmla="*/ 104633 h 2284862"/>
                  <a:gd name="connsiteX30" fmla="*/ 7212842 w 7904329"/>
                  <a:gd name="connsiteY30" fmla="*/ 77337 h 2284862"/>
                  <a:gd name="connsiteX31" fmla="*/ 7185546 w 7904329"/>
                  <a:gd name="connsiteY31" fmla="*/ 43218 h 2284862"/>
                  <a:gd name="connsiteX32" fmla="*/ 7185546 w 7904329"/>
                  <a:gd name="connsiteY32" fmla="*/ 9098 h 2284862"/>
                  <a:gd name="connsiteX33" fmla="*/ 7137779 w 7904329"/>
                  <a:gd name="connsiteY33" fmla="*/ 9098 h 2284862"/>
                  <a:gd name="connsiteX34" fmla="*/ 6905767 w 7904329"/>
                  <a:gd name="connsiteY34" fmla="*/ 29570 h 2284862"/>
                  <a:gd name="connsiteX35" fmla="*/ 6776114 w 7904329"/>
                  <a:gd name="connsiteY35" fmla="*/ 43218 h 2284862"/>
                  <a:gd name="connsiteX36" fmla="*/ 6673755 w 7904329"/>
                  <a:gd name="connsiteY36" fmla="*/ 56866 h 2284862"/>
                  <a:gd name="connsiteX37" fmla="*/ 6434920 w 7904329"/>
                  <a:gd name="connsiteY37" fmla="*/ 56866 h 2284862"/>
                  <a:gd name="connsiteX38" fmla="*/ 5158854 w 7904329"/>
                  <a:gd name="connsiteY38" fmla="*/ 261582 h 2284862"/>
                  <a:gd name="connsiteX39" fmla="*/ 3500651 w 7904329"/>
                  <a:gd name="connsiteY39" fmla="*/ 664191 h 2284862"/>
                  <a:gd name="connsiteX40" fmla="*/ 1405720 w 7904329"/>
                  <a:gd name="connsiteY40" fmla="*/ 971266 h 2284862"/>
                  <a:gd name="connsiteX41" fmla="*/ 511791 w 7904329"/>
                  <a:gd name="connsiteY41" fmla="*/ 1203278 h 2284862"/>
                  <a:gd name="connsiteX42" fmla="*/ 116006 w 7904329"/>
                  <a:gd name="connsiteY42" fmla="*/ 1319284 h 2284862"/>
                  <a:gd name="connsiteX43" fmla="*/ 75063 w 7904329"/>
                  <a:gd name="connsiteY43" fmla="*/ 1360227 h 2284862"/>
                  <a:gd name="connsiteX44" fmla="*/ 34120 w 7904329"/>
                  <a:gd name="connsiteY44" fmla="*/ 1394346 h 2284862"/>
                  <a:gd name="connsiteX45" fmla="*/ 6824 w 7904329"/>
                  <a:gd name="connsiteY45" fmla="*/ 1421642 h 2284862"/>
                  <a:gd name="connsiteX46" fmla="*/ 6824 w 7904329"/>
                  <a:gd name="connsiteY46" fmla="*/ 1455761 h 2284862"/>
                  <a:gd name="connsiteX47" fmla="*/ 0 w 7904329"/>
                  <a:gd name="connsiteY47" fmla="*/ 1633182 h 2284862"/>
                  <a:gd name="connsiteX48" fmla="*/ 6824 w 7904329"/>
                  <a:gd name="connsiteY48" fmla="*/ 1844722 h 2284862"/>
                  <a:gd name="connsiteX49" fmla="*/ 6824 w 7904329"/>
                  <a:gd name="connsiteY49" fmla="*/ 2035791 h 2284862"/>
                  <a:gd name="connsiteX50" fmla="*/ 6824 w 7904329"/>
                  <a:gd name="connsiteY50" fmla="*/ 2144973 h 2284862"/>
                  <a:gd name="connsiteX51" fmla="*/ 6824 w 7904329"/>
                  <a:gd name="connsiteY51" fmla="*/ 2213212 h 2284862"/>
                  <a:gd name="connsiteX52" fmla="*/ 0 w 7904329"/>
                  <a:gd name="connsiteY52" fmla="*/ 2274627 h 228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904329" h="2284862">
                    <a:moveTo>
                      <a:pt x="0" y="2274627"/>
                    </a:moveTo>
                    <a:lnTo>
                      <a:pt x="450376" y="2274627"/>
                    </a:lnTo>
                    <a:lnTo>
                      <a:pt x="1310185" y="2267803"/>
                    </a:lnTo>
                    <a:lnTo>
                      <a:pt x="2313296" y="2281451"/>
                    </a:lnTo>
                    <a:lnTo>
                      <a:pt x="3343702" y="2274627"/>
                    </a:lnTo>
                    <a:lnTo>
                      <a:pt x="4237630" y="2281451"/>
                    </a:lnTo>
                    <a:lnTo>
                      <a:pt x="5015552" y="2274627"/>
                    </a:lnTo>
                    <a:lnTo>
                      <a:pt x="5718412" y="2274627"/>
                    </a:lnTo>
                    <a:lnTo>
                      <a:pt x="6359857" y="2274627"/>
                    </a:lnTo>
                    <a:lnTo>
                      <a:pt x="6858000" y="2274627"/>
                    </a:lnTo>
                    <a:lnTo>
                      <a:pt x="7158251" y="2274627"/>
                    </a:lnTo>
                    <a:lnTo>
                      <a:pt x="7513093" y="2274627"/>
                    </a:lnTo>
                    <a:lnTo>
                      <a:pt x="7656394" y="2274627"/>
                    </a:lnTo>
                    <a:lnTo>
                      <a:pt x="7751929" y="2274627"/>
                    </a:lnTo>
                    <a:lnTo>
                      <a:pt x="7813343" y="2274627"/>
                    </a:lnTo>
                    <a:lnTo>
                      <a:pt x="7861111" y="2274627"/>
                    </a:lnTo>
                    <a:lnTo>
                      <a:pt x="7888406" y="2274627"/>
                    </a:lnTo>
                    <a:cubicBezTo>
                      <a:pt x="7894092" y="2274627"/>
                      <a:pt x="7894093" y="2280314"/>
                      <a:pt x="7895230" y="2274627"/>
                    </a:cubicBezTo>
                    <a:cubicBezTo>
                      <a:pt x="7896367" y="2268940"/>
                      <a:pt x="7896367" y="2284862"/>
                      <a:pt x="7895230" y="2240507"/>
                    </a:cubicBezTo>
                    <a:cubicBezTo>
                      <a:pt x="7894093" y="2196152"/>
                      <a:pt x="7887269" y="2096068"/>
                      <a:pt x="7888406" y="2008495"/>
                    </a:cubicBezTo>
                    <a:cubicBezTo>
                      <a:pt x="7889543" y="1920922"/>
                      <a:pt x="7899779" y="1857233"/>
                      <a:pt x="7902054" y="1715069"/>
                    </a:cubicBezTo>
                    <a:cubicBezTo>
                      <a:pt x="7904329" y="1572905"/>
                      <a:pt x="7903191" y="1322695"/>
                      <a:pt x="7902054" y="1155510"/>
                    </a:cubicBezTo>
                    <a:cubicBezTo>
                      <a:pt x="7900917" y="988325"/>
                      <a:pt x="7896367" y="840474"/>
                      <a:pt x="7895230" y="711958"/>
                    </a:cubicBezTo>
                    <a:cubicBezTo>
                      <a:pt x="7894093" y="583442"/>
                      <a:pt x="7895230" y="384412"/>
                      <a:pt x="7895230" y="384412"/>
                    </a:cubicBezTo>
                    <a:cubicBezTo>
                      <a:pt x="7895230" y="275230"/>
                      <a:pt x="7902054" y="113732"/>
                      <a:pt x="7895230" y="56866"/>
                    </a:cubicBezTo>
                    <a:cubicBezTo>
                      <a:pt x="7888406" y="0"/>
                      <a:pt x="7883857" y="44355"/>
                      <a:pt x="7854287" y="43218"/>
                    </a:cubicBezTo>
                    <a:cubicBezTo>
                      <a:pt x="7824717" y="42081"/>
                      <a:pt x="7766713" y="44356"/>
                      <a:pt x="7717809" y="50042"/>
                    </a:cubicBezTo>
                    <a:cubicBezTo>
                      <a:pt x="7668905" y="55728"/>
                      <a:pt x="7615451" y="69376"/>
                      <a:pt x="7560860" y="77337"/>
                    </a:cubicBezTo>
                    <a:cubicBezTo>
                      <a:pt x="7506269" y="85298"/>
                      <a:pt x="7436893" y="93260"/>
                      <a:pt x="7390263" y="97809"/>
                    </a:cubicBezTo>
                    <a:cubicBezTo>
                      <a:pt x="7343633" y="102358"/>
                      <a:pt x="7310651" y="108045"/>
                      <a:pt x="7281081" y="104633"/>
                    </a:cubicBezTo>
                    <a:cubicBezTo>
                      <a:pt x="7251511" y="101221"/>
                      <a:pt x="7228765" y="87573"/>
                      <a:pt x="7212842" y="77337"/>
                    </a:cubicBezTo>
                    <a:cubicBezTo>
                      <a:pt x="7196920" y="67101"/>
                      <a:pt x="7190095" y="54591"/>
                      <a:pt x="7185546" y="43218"/>
                    </a:cubicBezTo>
                    <a:cubicBezTo>
                      <a:pt x="7180997" y="31845"/>
                      <a:pt x="7193507" y="14785"/>
                      <a:pt x="7185546" y="9098"/>
                    </a:cubicBezTo>
                    <a:cubicBezTo>
                      <a:pt x="7177585" y="3411"/>
                      <a:pt x="7184409" y="5686"/>
                      <a:pt x="7137779" y="9098"/>
                    </a:cubicBezTo>
                    <a:cubicBezTo>
                      <a:pt x="7091149" y="12510"/>
                      <a:pt x="6966045" y="23883"/>
                      <a:pt x="6905767" y="29570"/>
                    </a:cubicBezTo>
                    <a:cubicBezTo>
                      <a:pt x="6845490" y="35257"/>
                      <a:pt x="6814783" y="38669"/>
                      <a:pt x="6776114" y="43218"/>
                    </a:cubicBezTo>
                    <a:cubicBezTo>
                      <a:pt x="6737445" y="47767"/>
                      <a:pt x="6730620" y="54591"/>
                      <a:pt x="6673755" y="56866"/>
                    </a:cubicBezTo>
                    <a:cubicBezTo>
                      <a:pt x="6616890" y="59141"/>
                      <a:pt x="6687403" y="22747"/>
                      <a:pt x="6434920" y="56866"/>
                    </a:cubicBezTo>
                    <a:cubicBezTo>
                      <a:pt x="6182437" y="90985"/>
                      <a:pt x="5647899" y="160361"/>
                      <a:pt x="5158854" y="261582"/>
                    </a:cubicBezTo>
                    <a:cubicBezTo>
                      <a:pt x="4669809" y="362803"/>
                      <a:pt x="4126173" y="545910"/>
                      <a:pt x="3500651" y="664191"/>
                    </a:cubicBezTo>
                    <a:cubicBezTo>
                      <a:pt x="2875129" y="782472"/>
                      <a:pt x="1903863" y="881418"/>
                      <a:pt x="1405720" y="971266"/>
                    </a:cubicBezTo>
                    <a:cubicBezTo>
                      <a:pt x="907577" y="1061114"/>
                      <a:pt x="726743" y="1145275"/>
                      <a:pt x="511791" y="1203278"/>
                    </a:cubicBezTo>
                    <a:cubicBezTo>
                      <a:pt x="296839" y="1261281"/>
                      <a:pt x="188794" y="1293126"/>
                      <a:pt x="116006" y="1319284"/>
                    </a:cubicBezTo>
                    <a:cubicBezTo>
                      <a:pt x="43218" y="1345442"/>
                      <a:pt x="88710" y="1347717"/>
                      <a:pt x="75063" y="1360227"/>
                    </a:cubicBezTo>
                    <a:cubicBezTo>
                      <a:pt x="61416" y="1372737"/>
                      <a:pt x="45493" y="1384110"/>
                      <a:pt x="34120" y="1394346"/>
                    </a:cubicBezTo>
                    <a:cubicBezTo>
                      <a:pt x="22747" y="1404582"/>
                      <a:pt x="11373" y="1411406"/>
                      <a:pt x="6824" y="1421642"/>
                    </a:cubicBezTo>
                    <a:cubicBezTo>
                      <a:pt x="2275" y="1431878"/>
                      <a:pt x="7961" y="1420504"/>
                      <a:pt x="6824" y="1455761"/>
                    </a:cubicBezTo>
                    <a:cubicBezTo>
                      <a:pt x="5687" y="1491018"/>
                      <a:pt x="0" y="1568355"/>
                      <a:pt x="0" y="1633182"/>
                    </a:cubicBezTo>
                    <a:cubicBezTo>
                      <a:pt x="0" y="1698009"/>
                      <a:pt x="5687" y="1777621"/>
                      <a:pt x="6824" y="1844722"/>
                    </a:cubicBezTo>
                    <a:cubicBezTo>
                      <a:pt x="7961" y="1911824"/>
                      <a:pt x="6824" y="2035791"/>
                      <a:pt x="6824" y="2035791"/>
                    </a:cubicBezTo>
                    <a:lnTo>
                      <a:pt x="6824" y="2144973"/>
                    </a:lnTo>
                    <a:lnTo>
                      <a:pt x="6824" y="2213212"/>
                    </a:lnTo>
                    <a:lnTo>
                      <a:pt x="0" y="2274627"/>
                    </a:lnTo>
                    <a:close/>
                  </a:path>
                </a:pathLst>
              </a:custGeom>
              <a:solidFill>
                <a:srgbClr val="EEECE1">
                  <a:lumMod val="50000"/>
                </a:srgbClr>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1000" kern="0" dirty="0">
                  <a:solidFill>
                    <a:srgbClr val="000000"/>
                  </a:solidFill>
                  <a:latin typeface="Gill Sans MT"/>
                </a:endParaRPr>
              </a:p>
            </p:txBody>
          </p:sp>
          <p:sp>
            <p:nvSpPr>
              <p:cNvPr id="702" name="Freeform 701"/>
              <p:cNvSpPr/>
              <p:nvPr/>
            </p:nvSpPr>
            <p:spPr>
              <a:xfrm>
                <a:off x="5255514" y="4340037"/>
                <a:ext cx="1968180" cy="773892"/>
              </a:xfrm>
              <a:custGeom>
                <a:avLst/>
                <a:gdLst>
                  <a:gd name="connsiteX0" fmla="*/ 1025857 w 2216625"/>
                  <a:gd name="connsiteY0" fmla="*/ 18197 h 1221474"/>
                  <a:gd name="connsiteX1" fmla="*/ 1135040 w 2216625"/>
                  <a:gd name="connsiteY1" fmla="*/ 31845 h 1221474"/>
                  <a:gd name="connsiteX2" fmla="*/ 1312460 w 2216625"/>
                  <a:gd name="connsiteY2" fmla="*/ 209265 h 1221474"/>
                  <a:gd name="connsiteX3" fmla="*/ 1380699 w 2216625"/>
                  <a:gd name="connsiteY3" fmla="*/ 338919 h 1221474"/>
                  <a:gd name="connsiteX4" fmla="*/ 1469410 w 2216625"/>
                  <a:gd name="connsiteY4" fmla="*/ 386686 h 1221474"/>
                  <a:gd name="connsiteX5" fmla="*/ 1585416 w 2216625"/>
                  <a:gd name="connsiteY5" fmla="*/ 448101 h 1221474"/>
                  <a:gd name="connsiteX6" fmla="*/ 1640007 w 2216625"/>
                  <a:gd name="connsiteY6" fmla="*/ 482221 h 1221474"/>
                  <a:gd name="connsiteX7" fmla="*/ 1715069 w 2216625"/>
                  <a:gd name="connsiteY7" fmla="*/ 618698 h 1221474"/>
                  <a:gd name="connsiteX8" fmla="*/ 1817428 w 2216625"/>
                  <a:gd name="connsiteY8" fmla="*/ 775647 h 1221474"/>
                  <a:gd name="connsiteX9" fmla="*/ 1919786 w 2216625"/>
                  <a:gd name="connsiteY9" fmla="*/ 871182 h 1221474"/>
                  <a:gd name="connsiteX10" fmla="*/ 2001672 w 2216625"/>
                  <a:gd name="connsiteY10" fmla="*/ 959892 h 1221474"/>
                  <a:gd name="connsiteX11" fmla="*/ 2097207 w 2216625"/>
                  <a:gd name="connsiteY11" fmla="*/ 1034955 h 1221474"/>
                  <a:gd name="connsiteX12" fmla="*/ 2185917 w 2216625"/>
                  <a:gd name="connsiteY12" fmla="*/ 1103194 h 1221474"/>
                  <a:gd name="connsiteX13" fmla="*/ 2213213 w 2216625"/>
                  <a:gd name="connsiteY13" fmla="*/ 1150961 h 1221474"/>
                  <a:gd name="connsiteX14" fmla="*/ 2206389 w 2216625"/>
                  <a:gd name="connsiteY14" fmla="*/ 1150961 h 1221474"/>
                  <a:gd name="connsiteX15" fmla="*/ 2035792 w 2216625"/>
                  <a:gd name="connsiteY15" fmla="*/ 1157785 h 1221474"/>
                  <a:gd name="connsiteX16" fmla="*/ 1899314 w 2216625"/>
                  <a:gd name="connsiteY16" fmla="*/ 1171433 h 1221474"/>
                  <a:gd name="connsiteX17" fmla="*/ 1796956 w 2216625"/>
                  <a:gd name="connsiteY17" fmla="*/ 1171433 h 1221474"/>
                  <a:gd name="connsiteX18" fmla="*/ 1742365 w 2216625"/>
                  <a:gd name="connsiteY18" fmla="*/ 1191904 h 1221474"/>
                  <a:gd name="connsiteX19" fmla="*/ 1701422 w 2216625"/>
                  <a:gd name="connsiteY19" fmla="*/ 1212376 h 1221474"/>
                  <a:gd name="connsiteX20" fmla="*/ 1660478 w 2216625"/>
                  <a:gd name="connsiteY20" fmla="*/ 1212376 h 1221474"/>
                  <a:gd name="connsiteX21" fmla="*/ 1585416 w 2216625"/>
                  <a:gd name="connsiteY21" fmla="*/ 1157785 h 1221474"/>
                  <a:gd name="connsiteX22" fmla="*/ 1510353 w 2216625"/>
                  <a:gd name="connsiteY22" fmla="*/ 1150961 h 1221474"/>
                  <a:gd name="connsiteX23" fmla="*/ 1373875 w 2216625"/>
                  <a:gd name="connsiteY23" fmla="*/ 1150961 h 1221474"/>
                  <a:gd name="connsiteX24" fmla="*/ 1244222 w 2216625"/>
                  <a:gd name="connsiteY24" fmla="*/ 1150961 h 1221474"/>
                  <a:gd name="connsiteX25" fmla="*/ 1128216 w 2216625"/>
                  <a:gd name="connsiteY25" fmla="*/ 1150961 h 1221474"/>
                  <a:gd name="connsiteX26" fmla="*/ 1066801 w 2216625"/>
                  <a:gd name="connsiteY26" fmla="*/ 1144137 h 1221474"/>
                  <a:gd name="connsiteX27" fmla="*/ 937147 w 2216625"/>
                  <a:gd name="connsiteY27" fmla="*/ 1089546 h 1221474"/>
                  <a:gd name="connsiteX28" fmla="*/ 814317 w 2216625"/>
                  <a:gd name="connsiteY28" fmla="*/ 1082722 h 1221474"/>
                  <a:gd name="connsiteX29" fmla="*/ 677840 w 2216625"/>
                  <a:gd name="connsiteY29" fmla="*/ 1089546 h 1221474"/>
                  <a:gd name="connsiteX30" fmla="*/ 541362 w 2216625"/>
                  <a:gd name="connsiteY30" fmla="*/ 1062250 h 1221474"/>
                  <a:gd name="connsiteX31" fmla="*/ 384413 w 2216625"/>
                  <a:gd name="connsiteY31" fmla="*/ 1028131 h 1221474"/>
                  <a:gd name="connsiteX32" fmla="*/ 206992 w 2216625"/>
                  <a:gd name="connsiteY32" fmla="*/ 987188 h 1221474"/>
                  <a:gd name="connsiteX33" fmla="*/ 63690 w 2216625"/>
                  <a:gd name="connsiteY33" fmla="*/ 939421 h 1221474"/>
                  <a:gd name="connsiteX34" fmla="*/ 15923 w 2216625"/>
                  <a:gd name="connsiteY34" fmla="*/ 912125 h 1221474"/>
                  <a:gd name="connsiteX35" fmla="*/ 2275 w 2216625"/>
                  <a:gd name="connsiteY35" fmla="*/ 891653 h 1221474"/>
                  <a:gd name="connsiteX36" fmla="*/ 29571 w 2216625"/>
                  <a:gd name="connsiteY36" fmla="*/ 823415 h 1221474"/>
                  <a:gd name="connsiteX37" fmla="*/ 125105 w 2216625"/>
                  <a:gd name="connsiteY37" fmla="*/ 741528 h 1221474"/>
                  <a:gd name="connsiteX38" fmla="*/ 268407 w 2216625"/>
                  <a:gd name="connsiteY38" fmla="*/ 652818 h 1221474"/>
                  <a:gd name="connsiteX39" fmla="*/ 391237 w 2216625"/>
                  <a:gd name="connsiteY39" fmla="*/ 564107 h 1221474"/>
                  <a:gd name="connsiteX40" fmla="*/ 514066 w 2216625"/>
                  <a:gd name="connsiteY40" fmla="*/ 454925 h 1221474"/>
                  <a:gd name="connsiteX41" fmla="*/ 589129 w 2216625"/>
                  <a:gd name="connsiteY41" fmla="*/ 373039 h 1221474"/>
                  <a:gd name="connsiteX42" fmla="*/ 643720 w 2216625"/>
                  <a:gd name="connsiteY42" fmla="*/ 297976 h 1221474"/>
                  <a:gd name="connsiteX43" fmla="*/ 698311 w 2216625"/>
                  <a:gd name="connsiteY43" fmla="*/ 229737 h 1221474"/>
                  <a:gd name="connsiteX44" fmla="*/ 711959 w 2216625"/>
                  <a:gd name="connsiteY44" fmla="*/ 175146 h 1221474"/>
                  <a:gd name="connsiteX45" fmla="*/ 746078 w 2216625"/>
                  <a:gd name="connsiteY45" fmla="*/ 147850 h 1221474"/>
                  <a:gd name="connsiteX46" fmla="*/ 834789 w 2216625"/>
                  <a:gd name="connsiteY46" fmla="*/ 127379 h 1221474"/>
                  <a:gd name="connsiteX47" fmla="*/ 889380 w 2216625"/>
                  <a:gd name="connsiteY47" fmla="*/ 113731 h 1221474"/>
                  <a:gd name="connsiteX48" fmla="*/ 950795 w 2216625"/>
                  <a:gd name="connsiteY48" fmla="*/ 72788 h 1221474"/>
                  <a:gd name="connsiteX49" fmla="*/ 1025857 w 2216625"/>
                  <a:gd name="connsiteY49" fmla="*/ 18197 h 122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216625" h="1221474">
                    <a:moveTo>
                      <a:pt x="1025857" y="18197"/>
                    </a:moveTo>
                    <a:cubicBezTo>
                      <a:pt x="1056564" y="11373"/>
                      <a:pt x="1087273" y="0"/>
                      <a:pt x="1135040" y="31845"/>
                    </a:cubicBezTo>
                    <a:cubicBezTo>
                      <a:pt x="1182807" y="63690"/>
                      <a:pt x="1271517" y="158086"/>
                      <a:pt x="1312460" y="209265"/>
                    </a:cubicBezTo>
                    <a:cubicBezTo>
                      <a:pt x="1353403" y="260444"/>
                      <a:pt x="1354541" y="309349"/>
                      <a:pt x="1380699" y="338919"/>
                    </a:cubicBezTo>
                    <a:cubicBezTo>
                      <a:pt x="1406857" y="368489"/>
                      <a:pt x="1469410" y="386686"/>
                      <a:pt x="1469410" y="386686"/>
                    </a:cubicBezTo>
                    <a:lnTo>
                      <a:pt x="1585416" y="448101"/>
                    </a:lnTo>
                    <a:cubicBezTo>
                      <a:pt x="1613849" y="464024"/>
                      <a:pt x="1618398" y="453788"/>
                      <a:pt x="1640007" y="482221"/>
                    </a:cubicBezTo>
                    <a:cubicBezTo>
                      <a:pt x="1661616" y="510654"/>
                      <a:pt x="1685499" y="569794"/>
                      <a:pt x="1715069" y="618698"/>
                    </a:cubicBezTo>
                    <a:cubicBezTo>
                      <a:pt x="1744639" y="667602"/>
                      <a:pt x="1783309" y="733566"/>
                      <a:pt x="1817428" y="775647"/>
                    </a:cubicBezTo>
                    <a:cubicBezTo>
                      <a:pt x="1851548" y="817728"/>
                      <a:pt x="1889079" y="840475"/>
                      <a:pt x="1919786" y="871182"/>
                    </a:cubicBezTo>
                    <a:cubicBezTo>
                      <a:pt x="1950493" y="901889"/>
                      <a:pt x="1972102" y="932597"/>
                      <a:pt x="2001672" y="959892"/>
                    </a:cubicBezTo>
                    <a:cubicBezTo>
                      <a:pt x="2031242" y="987187"/>
                      <a:pt x="2097207" y="1034955"/>
                      <a:pt x="2097207" y="1034955"/>
                    </a:cubicBezTo>
                    <a:cubicBezTo>
                      <a:pt x="2127914" y="1058839"/>
                      <a:pt x="2166583" y="1083860"/>
                      <a:pt x="2185917" y="1103194"/>
                    </a:cubicBezTo>
                    <a:cubicBezTo>
                      <a:pt x="2205251" y="1122528"/>
                      <a:pt x="2209801" y="1143000"/>
                      <a:pt x="2213213" y="1150961"/>
                    </a:cubicBezTo>
                    <a:cubicBezTo>
                      <a:pt x="2216625" y="1158922"/>
                      <a:pt x="2206389" y="1150961"/>
                      <a:pt x="2206389" y="1150961"/>
                    </a:cubicBezTo>
                    <a:cubicBezTo>
                      <a:pt x="2176819" y="1152098"/>
                      <a:pt x="2086971" y="1154373"/>
                      <a:pt x="2035792" y="1157785"/>
                    </a:cubicBezTo>
                    <a:cubicBezTo>
                      <a:pt x="1984613" y="1161197"/>
                      <a:pt x="1939120" y="1169158"/>
                      <a:pt x="1899314" y="1171433"/>
                    </a:cubicBezTo>
                    <a:cubicBezTo>
                      <a:pt x="1859508" y="1173708"/>
                      <a:pt x="1823114" y="1168021"/>
                      <a:pt x="1796956" y="1171433"/>
                    </a:cubicBezTo>
                    <a:cubicBezTo>
                      <a:pt x="1770798" y="1174845"/>
                      <a:pt x="1758287" y="1185080"/>
                      <a:pt x="1742365" y="1191904"/>
                    </a:cubicBezTo>
                    <a:cubicBezTo>
                      <a:pt x="1726443" y="1198728"/>
                      <a:pt x="1715070" y="1208964"/>
                      <a:pt x="1701422" y="1212376"/>
                    </a:cubicBezTo>
                    <a:cubicBezTo>
                      <a:pt x="1687774" y="1215788"/>
                      <a:pt x="1679812" y="1221474"/>
                      <a:pt x="1660478" y="1212376"/>
                    </a:cubicBezTo>
                    <a:cubicBezTo>
                      <a:pt x="1641144" y="1203278"/>
                      <a:pt x="1610437" y="1168021"/>
                      <a:pt x="1585416" y="1157785"/>
                    </a:cubicBezTo>
                    <a:cubicBezTo>
                      <a:pt x="1560395" y="1147549"/>
                      <a:pt x="1545610" y="1152098"/>
                      <a:pt x="1510353" y="1150961"/>
                    </a:cubicBezTo>
                    <a:cubicBezTo>
                      <a:pt x="1475096" y="1149824"/>
                      <a:pt x="1373875" y="1150961"/>
                      <a:pt x="1373875" y="1150961"/>
                    </a:cubicBezTo>
                    <a:lnTo>
                      <a:pt x="1244222" y="1150961"/>
                    </a:lnTo>
                    <a:cubicBezTo>
                      <a:pt x="1203279" y="1150961"/>
                      <a:pt x="1157786" y="1152098"/>
                      <a:pt x="1128216" y="1150961"/>
                    </a:cubicBezTo>
                    <a:cubicBezTo>
                      <a:pt x="1098646" y="1149824"/>
                      <a:pt x="1098646" y="1154373"/>
                      <a:pt x="1066801" y="1144137"/>
                    </a:cubicBezTo>
                    <a:cubicBezTo>
                      <a:pt x="1034956" y="1133901"/>
                      <a:pt x="979228" y="1099782"/>
                      <a:pt x="937147" y="1089546"/>
                    </a:cubicBezTo>
                    <a:cubicBezTo>
                      <a:pt x="895066" y="1079310"/>
                      <a:pt x="857535" y="1082722"/>
                      <a:pt x="814317" y="1082722"/>
                    </a:cubicBezTo>
                    <a:cubicBezTo>
                      <a:pt x="771099" y="1082722"/>
                      <a:pt x="723332" y="1092958"/>
                      <a:pt x="677840" y="1089546"/>
                    </a:cubicBezTo>
                    <a:cubicBezTo>
                      <a:pt x="632348" y="1086134"/>
                      <a:pt x="541362" y="1062250"/>
                      <a:pt x="541362" y="1062250"/>
                    </a:cubicBezTo>
                    <a:lnTo>
                      <a:pt x="384413" y="1028131"/>
                    </a:lnTo>
                    <a:cubicBezTo>
                      <a:pt x="328685" y="1015621"/>
                      <a:pt x="260446" y="1001973"/>
                      <a:pt x="206992" y="987188"/>
                    </a:cubicBezTo>
                    <a:cubicBezTo>
                      <a:pt x="153538" y="972403"/>
                      <a:pt x="95535" y="951932"/>
                      <a:pt x="63690" y="939421"/>
                    </a:cubicBezTo>
                    <a:cubicBezTo>
                      <a:pt x="31845" y="926911"/>
                      <a:pt x="26159" y="920086"/>
                      <a:pt x="15923" y="912125"/>
                    </a:cubicBezTo>
                    <a:cubicBezTo>
                      <a:pt x="5687" y="904164"/>
                      <a:pt x="0" y="906438"/>
                      <a:pt x="2275" y="891653"/>
                    </a:cubicBezTo>
                    <a:cubicBezTo>
                      <a:pt x="4550" y="876868"/>
                      <a:pt x="9099" y="848436"/>
                      <a:pt x="29571" y="823415"/>
                    </a:cubicBezTo>
                    <a:cubicBezTo>
                      <a:pt x="50043" y="798394"/>
                      <a:pt x="85299" y="769961"/>
                      <a:pt x="125105" y="741528"/>
                    </a:cubicBezTo>
                    <a:cubicBezTo>
                      <a:pt x="164911" y="713095"/>
                      <a:pt x="224052" y="682388"/>
                      <a:pt x="268407" y="652818"/>
                    </a:cubicBezTo>
                    <a:cubicBezTo>
                      <a:pt x="312762" y="623248"/>
                      <a:pt x="350294" y="597089"/>
                      <a:pt x="391237" y="564107"/>
                    </a:cubicBezTo>
                    <a:cubicBezTo>
                      <a:pt x="432180" y="531125"/>
                      <a:pt x="481084" y="486770"/>
                      <a:pt x="514066" y="454925"/>
                    </a:cubicBezTo>
                    <a:cubicBezTo>
                      <a:pt x="547048" y="423080"/>
                      <a:pt x="567520" y="399197"/>
                      <a:pt x="589129" y="373039"/>
                    </a:cubicBezTo>
                    <a:cubicBezTo>
                      <a:pt x="610738" y="346881"/>
                      <a:pt x="625523" y="321860"/>
                      <a:pt x="643720" y="297976"/>
                    </a:cubicBezTo>
                    <a:cubicBezTo>
                      <a:pt x="661917" y="274092"/>
                      <a:pt x="686938" y="250209"/>
                      <a:pt x="698311" y="229737"/>
                    </a:cubicBezTo>
                    <a:cubicBezTo>
                      <a:pt x="709684" y="209265"/>
                      <a:pt x="703998" y="188794"/>
                      <a:pt x="711959" y="175146"/>
                    </a:cubicBezTo>
                    <a:cubicBezTo>
                      <a:pt x="719920" y="161498"/>
                      <a:pt x="725606" y="155811"/>
                      <a:pt x="746078" y="147850"/>
                    </a:cubicBezTo>
                    <a:cubicBezTo>
                      <a:pt x="766550" y="139889"/>
                      <a:pt x="810905" y="133066"/>
                      <a:pt x="834789" y="127379"/>
                    </a:cubicBezTo>
                    <a:cubicBezTo>
                      <a:pt x="858673" y="121693"/>
                      <a:pt x="870046" y="122829"/>
                      <a:pt x="889380" y="113731"/>
                    </a:cubicBezTo>
                    <a:cubicBezTo>
                      <a:pt x="908714" y="104633"/>
                      <a:pt x="930323" y="87573"/>
                      <a:pt x="950795" y="72788"/>
                    </a:cubicBezTo>
                    <a:cubicBezTo>
                      <a:pt x="971267" y="58003"/>
                      <a:pt x="995150" y="25021"/>
                      <a:pt x="1025857" y="18197"/>
                    </a:cubicBezTo>
                    <a:close/>
                  </a:path>
                </a:pathLst>
              </a:custGeom>
              <a:solidFill>
                <a:srgbClr val="00B050"/>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1000" kern="0" dirty="0">
                  <a:solidFill>
                    <a:srgbClr val="000000"/>
                  </a:solidFill>
                  <a:latin typeface="Gill Sans MT"/>
                </a:endParaRPr>
              </a:p>
            </p:txBody>
          </p:sp>
          <p:sp>
            <p:nvSpPr>
              <p:cNvPr id="703" name="Freeform 702"/>
              <p:cNvSpPr/>
              <p:nvPr/>
            </p:nvSpPr>
            <p:spPr>
              <a:xfrm>
                <a:off x="4557714" y="4432991"/>
                <a:ext cx="1063362" cy="549796"/>
              </a:xfrm>
              <a:custGeom>
                <a:avLst/>
                <a:gdLst>
                  <a:gd name="connsiteX0" fmla="*/ 30708 w 1197591"/>
                  <a:gd name="connsiteY0" fmla="*/ 533400 h 867771"/>
                  <a:gd name="connsiteX1" fmla="*/ 180833 w 1197591"/>
                  <a:gd name="connsiteY1" fmla="*/ 424218 h 867771"/>
                  <a:gd name="connsiteX2" fmla="*/ 317311 w 1197591"/>
                  <a:gd name="connsiteY2" fmla="*/ 233149 h 867771"/>
                  <a:gd name="connsiteX3" fmla="*/ 399197 w 1197591"/>
                  <a:gd name="connsiteY3" fmla="*/ 69376 h 867771"/>
                  <a:gd name="connsiteX4" fmla="*/ 467436 w 1197591"/>
                  <a:gd name="connsiteY4" fmla="*/ 7961 h 867771"/>
                  <a:gd name="connsiteX5" fmla="*/ 624385 w 1197591"/>
                  <a:gd name="connsiteY5" fmla="*/ 21609 h 867771"/>
                  <a:gd name="connsiteX6" fmla="*/ 767687 w 1197591"/>
                  <a:gd name="connsiteY6" fmla="*/ 123967 h 867771"/>
                  <a:gd name="connsiteX7" fmla="*/ 938284 w 1197591"/>
                  <a:gd name="connsiteY7" fmla="*/ 239973 h 867771"/>
                  <a:gd name="connsiteX8" fmla="*/ 1081585 w 1197591"/>
                  <a:gd name="connsiteY8" fmla="*/ 349155 h 867771"/>
                  <a:gd name="connsiteX9" fmla="*/ 1170296 w 1197591"/>
                  <a:gd name="connsiteY9" fmla="*/ 396923 h 867771"/>
                  <a:gd name="connsiteX10" fmla="*/ 1190767 w 1197591"/>
                  <a:gd name="connsiteY10" fmla="*/ 417394 h 867771"/>
                  <a:gd name="connsiteX11" fmla="*/ 1129352 w 1197591"/>
                  <a:gd name="connsiteY11" fmla="*/ 465161 h 867771"/>
                  <a:gd name="connsiteX12" fmla="*/ 992875 w 1197591"/>
                  <a:gd name="connsiteY12" fmla="*/ 553872 h 867771"/>
                  <a:gd name="connsiteX13" fmla="*/ 917812 w 1197591"/>
                  <a:gd name="connsiteY13" fmla="*/ 608463 h 867771"/>
                  <a:gd name="connsiteX14" fmla="*/ 842749 w 1197591"/>
                  <a:gd name="connsiteY14" fmla="*/ 669878 h 867771"/>
                  <a:gd name="connsiteX15" fmla="*/ 808630 w 1197591"/>
                  <a:gd name="connsiteY15" fmla="*/ 717645 h 867771"/>
                  <a:gd name="connsiteX16" fmla="*/ 801806 w 1197591"/>
                  <a:gd name="connsiteY16" fmla="*/ 765412 h 867771"/>
                  <a:gd name="connsiteX17" fmla="*/ 788158 w 1197591"/>
                  <a:gd name="connsiteY17" fmla="*/ 799532 h 867771"/>
                  <a:gd name="connsiteX18" fmla="*/ 774511 w 1197591"/>
                  <a:gd name="connsiteY18" fmla="*/ 813179 h 867771"/>
                  <a:gd name="connsiteX19" fmla="*/ 651681 w 1197591"/>
                  <a:gd name="connsiteY19" fmla="*/ 854123 h 867771"/>
                  <a:gd name="connsiteX20" fmla="*/ 201305 w 1197591"/>
                  <a:gd name="connsiteY20" fmla="*/ 840475 h 867771"/>
                  <a:gd name="connsiteX21" fmla="*/ 44355 w 1197591"/>
                  <a:gd name="connsiteY21" fmla="*/ 690349 h 867771"/>
                  <a:gd name="connsiteX22" fmla="*/ 3412 w 1197591"/>
                  <a:gd name="connsiteY22" fmla="*/ 594815 h 867771"/>
                  <a:gd name="connsiteX23" fmla="*/ 30708 w 1197591"/>
                  <a:gd name="connsiteY23" fmla="*/ 533400 h 86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7591" h="867771">
                    <a:moveTo>
                      <a:pt x="30708" y="533400"/>
                    </a:moveTo>
                    <a:cubicBezTo>
                      <a:pt x="60278" y="504967"/>
                      <a:pt x="133066" y="474260"/>
                      <a:pt x="180833" y="424218"/>
                    </a:cubicBezTo>
                    <a:cubicBezTo>
                      <a:pt x="228600" y="374176"/>
                      <a:pt x="280917" y="292289"/>
                      <a:pt x="317311" y="233149"/>
                    </a:cubicBezTo>
                    <a:cubicBezTo>
                      <a:pt x="353705" y="174009"/>
                      <a:pt x="374176" y="106907"/>
                      <a:pt x="399197" y="69376"/>
                    </a:cubicBezTo>
                    <a:cubicBezTo>
                      <a:pt x="424218" y="31845"/>
                      <a:pt x="429905" y="15922"/>
                      <a:pt x="467436" y="7961"/>
                    </a:cubicBezTo>
                    <a:cubicBezTo>
                      <a:pt x="504967" y="0"/>
                      <a:pt x="574343" y="2275"/>
                      <a:pt x="624385" y="21609"/>
                    </a:cubicBezTo>
                    <a:cubicBezTo>
                      <a:pt x="674427" y="40943"/>
                      <a:pt x="715371" y="87573"/>
                      <a:pt x="767687" y="123967"/>
                    </a:cubicBezTo>
                    <a:cubicBezTo>
                      <a:pt x="820003" y="160361"/>
                      <a:pt x="885968" y="202442"/>
                      <a:pt x="938284" y="239973"/>
                    </a:cubicBezTo>
                    <a:cubicBezTo>
                      <a:pt x="990600" y="277504"/>
                      <a:pt x="1042916" y="322997"/>
                      <a:pt x="1081585" y="349155"/>
                    </a:cubicBezTo>
                    <a:cubicBezTo>
                      <a:pt x="1120254" y="375313"/>
                      <a:pt x="1152099" y="385550"/>
                      <a:pt x="1170296" y="396923"/>
                    </a:cubicBezTo>
                    <a:cubicBezTo>
                      <a:pt x="1188493" y="408296"/>
                      <a:pt x="1197591" y="406021"/>
                      <a:pt x="1190767" y="417394"/>
                    </a:cubicBezTo>
                    <a:cubicBezTo>
                      <a:pt x="1183943" y="428767"/>
                      <a:pt x="1162334" y="442415"/>
                      <a:pt x="1129352" y="465161"/>
                    </a:cubicBezTo>
                    <a:cubicBezTo>
                      <a:pt x="1096370" y="487907"/>
                      <a:pt x="1028132" y="529988"/>
                      <a:pt x="992875" y="553872"/>
                    </a:cubicBezTo>
                    <a:cubicBezTo>
                      <a:pt x="957618" y="577756"/>
                      <a:pt x="942833" y="589129"/>
                      <a:pt x="917812" y="608463"/>
                    </a:cubicBezTo>
                    <a:cubicBezTo>
                      <a:pt x="892791" y="627797"/>
                      <a:pt x="860946" y="651681"/>
                      <a:pt x="842749" y="669878"/>
                    </a:cubicBezTo>
                    <a:cubicBezTo>
                      <a:pt x="824552" y="688075"/>
                      <a:pt x="815454" y="701723"/>
                      <a:pt x="808630" y="717645"/>
                    </a:cubicBezTo>
                    <a:cubicBezTo>
                      <a:pt x="801806" y="733567"/>
                      <a:pt x="805218" y="751764"/>
                      <a:pt x="801806" y="765412"/>
                    </a:cubicBezTo>
                    <a:cubicBezTo>
                      <a:pt x="798394" y="779060"/>
                      <a:pt x="792707" y="791571"/>
                      <a:pt x="788158" y="799532"/>
                    </a:cubicBezTo>
                    <a:cubicBezTo>
                      <a:pt x="783609" y="807493"/>
                      <a:pt x="797257" y="804081"/>
                      <a:pt x="774511" y="813179"/>
                    </a:cubicBezTo>
                    <a:cubicBezTo>
                      <a:pt x="751765" y="822277"/>
                      <a:pt x="747215" y="849574"/>
                      <a:pt x="651681" y="854123"/>
                    </a:cubicBezTo>
                    <a:cubicBezTo>
                      <a:pt x="556147" y="858672"/>
                      <a:pt x="302526" y="867771"/>
                      <a:pt x="201305" y="840475"/>
                    </a:cubicBezTo>
                    <a:cubicBezTo>
                      <a:pt x="100084" y="813179"/>
                      <a:pt x="77337" y="731292"/>
                      <a:pt x="44355" y="690349"/>
                    </a:cubicBezTo>
                    <a:cubicBezTo>
                      <a:pt x="11373" y="649406"/>
                      <a:pt x="6824" y="620973"/>
                      <a:pt x="3412" y="594815"/>
                    </a:cubicBezTo>
                    <a:cubicBezTo>
                      <a:pt x="0" y="568657"/>
                      <a:pt x="1138" y="561833"/>
                      <a:pt x="30708" y="533400"/>
                    </a:cubicBezTo>
                    <a:close/>
                  </a:path>
                </a:pathLst>
              </a:custGeom>
              <a:solidFill>
                <a:sysClr val="window" lastClr="FFFFFF">
                  <a:lumMod val="50000"/>
                </a:sysClr>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1000" kern="0" dirty="0">
                  <a:solidFill>
                    <a:srgbClr val="000000"/>
                  </a:solidFill>
                  <a:latin typeface="Gill Sans MT"/>
                </a:endParaRPr>
              </a:p>
            </p:txBody>
          </p:sp>
          <p:sp>
            <p:nvSpPr>
              <p:cNvPr id="704" name="Freeform 703"/>
              <p:cNvSpPr/>
              <p:nvPr/>
            </p:nvSpPr>
            <p:spPr>
              <a:xfrm>
                <a:off x="1306029" y="5047722"/>
                <a:ext cx="5402646" cy="929536"/>
              </a:xfrm>
              <a:custGeom>
                <a:avLst/>
                <a:gdLst>
                  <a:gd name="connsiteX0" fmla="*/ 1137 w 6084627"/>
                  <a:gd name="connsiteY0" fmla="*/ 1409131 h 1467134"/>
                  <a:gd name="connsiteX1" fmla="*/ 69376 w 6084627"/>
                  <a:gd name="connsiteY1" fmla="*/ 1429603 h 1467134"/>
                  <a:gd name="connsiteX2" fmla="*/ 164910 w 6084627"/>
                  <a:gd name="connsiteY2" fmla="*/ 1463722 h 1467134"/>
                  <a:gd name="connsiteX3" fmla="*/ 403746 w 6084627"/>
                  <a:gd name="connsiteY3" fmla="*/ 1450075 h 1467134"/>
                  <a:gd name="connsiteX4" fmla="*/ 622110 w 6084627"/>
                  <a:gd name="connsiteY4" fmla="*/ 1409131 h 1467134"/>
                  <a:gd name="connsiteX5" fmla="*/ 901889 w 6084627"/>
                  <a:gd name="connsiteY5" fmla="*/ 1334069 h 1467134"/>
                  <a:gd name="connsiteX6" fmla="*/ 1215788 w 6084627"/>
                  <a:gd name="connsiteY6" fmla="*/ 1197591 h 1467134"/>
                  <a:gd name="connsiteX7" fmla="*/ 1454624 w 6084627"/>
                  <a:gd name="connsiteY7" fmla="*/ 1081585 h 1467134"/>
                  <a:gd name="connsiteX8" fmla="*/ 1707107 w 6084627"/>
                  <a:gd name="connsiteY8" fmla="*/ 986051 h 1467134"/>
                  <a:gd name="connsiteX9" fmla="*/ 1973239 w 6084627"/>
                  <a:gd name="connsiteY9" fmla="*/ 958755 h 1467134"/>
                  <a:gd name="connsiteX10" fmla="*/ 2164307 w 6084627"/>
                  <a:gd name="connsiteY10" fmla="*/ 938284 h 1467134"/>
                  <a:gd name="connsiteX11" fmla="*/ 2328080 w 6084627"/>
                  <a:gd name="connsiteY11" fmla="*/ 965579 h 1467134"/>
                  <a:gd name="connsiteX12" fmla="*/ 2457734 w 6084627"/>
                  <a:gd name="connsiteY12" fmla="*/ 992875 h 1467134"/>
                  <a:gd name="connsiteX13" fmla="*/ 2744337 w 6084627"/>
                  <a:gd name="connsiteY13" fmla="*/ 965579 h 1467134"/>
                  <a:gd name="connsiteX14" fmla="*/ 3017292 w 6084627"/>
                  <a:gd name="connsiteY14" fmla="*/ 965579 h 1467134"/>
                  <a:gd name="connsiteX15" fmla="*/ 3256128 w 6084627"/>
                  <a:gd name="connsiteY15" fmla="*/ 999699 h 1467134"/>
                  <a:gd name="connsiteX16" fmla="*/ 3529083 w 6084627"/>
                  <a:gd name="connsiteY16" fmla="*/ 1040642 h 1467134"/>
                  <a:gd name="connsiteX17" fmla="*/ 3726976 w 6084627"/>
                  <a:gd name="connsiteY17" fmla="*/ 979227 h 1467134"/>
                  <a:gd name="connsiteX18" fmla="*/ 3849806 w 6084627"/>
                  <a:gd name="connsiteY18" fmla="*/ 917812 h 1467134"/>
                  <a:gd name="connsiteX19" fmla="*/ 4040875 w 6084627"/>
                  <a:gd name="connsiteY19" fmla="*/ 904164 h 1467134"/>
                  <a:gd name="connsiteX20" fmla="*/ 4341125 w 6084627"/>
                  <a:gd name="connsiteY20" fmla="*/ 890517 h 1467134"/>
                  <a:gd name="connsiteX21" fmla="*/ 4552666 w 6084627"/>
                  <a:gd name="connsiteY21" fmla="*/ 890517 h 1467134"/>
                  <a:gd name="connsiteX22" fmla="*/ 4607257 w 6084627"/>
                  <a:gd name="connsiteY22" fmla="*/ 842749 h 1467134"/>
                  <a:gd name="connsiteX23" fmla="*/ 4600433 w 6084627"/>
                  <a:gd name="connsiteY23" fmla="*/ 774511 h 1467134"/>
                  <a:gd name="connsiteX24" fmla="*/ 4552666 w 6084627"/>
                  <a:gd name="connsiteY24" fmla="*/ 719920 h 1467134"/>
                  <a:gd name="connsiteX25" fmla="*/ 4532194 w 6084627"/>
                  <a:gd name="connsiteY25" fmla="*/ 706272 h 1467134"/>
                  <a:gd name="connsiteX26" fmla="*/ 4532194 w 6084627"/>
                  <a:gd name="connsiteY26" fmla="*/ 678976 h 1467134"/>
                  <a:gd name="connsiteX27" fmla="*/ 4641376 w 6084627"/>
                  <a:gd name="connsiteY27" fmla="*/ 672152 h 1467134"/>
                  <a:gd name="connsiteX28" fmla="*/ 4832445 w 6084627"/>
                  <a:gd name="connsiteY28" fmla="*/ 672152 h 1467134"/>
                  <a:gd name="connsiteX29" fmla="*/ 5064457 w 6084627"/>
                  <a:gd name="connsiteY29" fmla="*/ 651681 h 1467134"/>
                  <a:gd name="connsiteX30" fmla="*/ 5248701 w 6084627"/>
                  <a:gd name="connsiteY30" fmla="*/ 610737 h 1467134"/>
                  <a:gd name="connsiteX31" fmla="*/ 5337412 w 6084627"/>
                  <a:gd name="connsiteY31" fmla="*/ 569794 h 1467134"/>
                  <a:gd name="connsiteX32" fmla="*/ 5337412 w 6084627"/>
                  <a:gd name="connsiteY32" fmla="*/ 522027 h 1467134"/>
                  <a:gd name="connsiteX33" fmla="*/ 5262349 w 6084627"/>
                  <a:gd name="connsiteY33" fmla="*/ 446964 h 1467134"/>
                  <a:gd name="connsiteX34" fmla="*/ 5159991 w 6084627"/>
                  <a:gd name="connsiteY34" fmla="*/ 392373 h 1467134"/>
                  <a:gd name="connsiteX35" fmla="*/ 5153167 w 6084627"/>
                  <a:gd name="connsiteY35" fmla="*/ 324134 h 1467134"/>
                  <a:gd name="connsiteX36" fmla="*/ 5187286 w 6084627"/>
                  <a:gd name="connsiteY36" fmla="*/ 303663 h 1467134"/>
                  <a:gd name="connsiteX37" fmla="*/ 5357883 w 6084627"/>
                  <a:gd name="connsiteY37" fmla="*/ 296839 h 1467134"/>
                  <a:gd name="connsiteX38" fmla="*/ 5508009 w 6084627"/>
                  <a:gd name="connsiteY38" fmla="*/ 296839 h 1467134"/>
                  <a:gd name="connsiteX39" fmla="*/ 5589895 w 6084627"/>
                  <a:gd name="connsiteY39" fmla="*/ 290015 h 1467134"/>
                  <a:gd name="connsiteX40" fmla="*/ 5644486 w 6084627"/>
                  <a:gd name="connsiteY40" fmla="*/ 221776 h 1467134"/>
                  <a:gd name="connsiteX41" fmla="*/ 5740021 w 6084627"/>
                  <a:gd name="connsiteY41" fmla="*/ 167185 h 1467134"/>
                  <a:gd name="connsiteX42" fmla="*/ 5876498 w 6084627"/>
                  <a:gd name="connsiteY42" fmla="*/ 133066 h 1467134"/>
                  <a:gd name="connsiteX43" fmla="*/ 5999328 w 6084627"/>
                  <a:gd name="connsiteY43" fmla="*/ 119418 h 1467134"/>
                  <a:gd name="connsiteX44" fmla="*/ 6060743 w 6084627"/>
                  <a:gd name="connsiteY44" fmla="*/ 85299 h 1467134"/>
                  <a:gd name="connsiteX45" fmla="*/ 6074391 w 6084627"/>
                  <a:gd name="connsiteY45" fmla="*/ 51179 h 1467134"/>
                  <a:gd name="connsiteX46" fmla="*/ 5999328 w 6084627"/>
                  <a:gd name="connsiteY46" fmla="*/ 23884 h 1467134"/>
                  <a:gd name="connsiteX47" fmla="*/ 5978857 w 6084627"/>
                  <a:gd name="connsiteY47" fmla="*/ 3412 h 1467134"/>
                  <a:gd name="connsiteX48" fmla="*/ 5849203 w 6084627"/>
                  <a:gd name="connsiteY48" fmla="*/ 3412 h 1467134"/>
                  <a:gd name="connsiteX49" fmla="*/ 5705901 w 6084627"/>
                  <a:gd name="connsiteY49" fmla="*/ 17060 h 1467134"/>
                  <a:gd name="connsiteX50" fmla="*/ 5548952 w 6084627"/>
                  <a:gd name="connsiteY50" fmla="*/ 10236 h 1467134"/>
                  <a:gd name="connsiteX51" fmla="*/ 5473889 w 6084627"/>
                  <a:gd name="connsiteY51" fmla="*/ 17060 h 1467134"/>
                  <a:gd name="connsiteX52" fmla="*/ 5432946 w 6084627"/>
                  <a:gd name="connsiteY52" fmla="*/ 44355 h 1467134"/>
                  <a:gd name="connsiteX53" fmla="*/ 5426122 w 6084627"/>
                  <a:gd name="connsiteY53" fmla="*/ 92122 h 1467134"/>
                  <a:gd name="connsiteX54" fmla="*/ 5439770 w 6084627"/>
                  <a:gd name="connsiteY54" fmla="*/ 139890 h 1467134"/>
                  <a:gd name="connsiteX55" fmla="*/ 5473889 w 6084627"/>
                  <a:gd name="connsiteY55" fmla="*/ 167185 h 1467134"/>
                  <a:gd name="connsiteX56" fmla="*/ 5528480 w 6084627"/>
                  <a:gd name="connsiteY56" fmla="*/ 187657 h 1467134"/>
                  <a:gd name="connsiteX57" fmla="*/ 5562600 w 6084627"/>
                  <a:gd name="connsiteY57" fmla="*/ 208128 h 1467134"/>
                  <a:gd name="connsiteX58" fmla="*/ 5569424 w 6084627"/>
                  <a:gd name="connsiteY58" fmla="*/ 242248 h 1467134"/>
                  <a:gd name="connsiteX59" fmla="*/ 5439770 w 6084627"/>
                  <a:gd name="connsiteY59" fmla="*/ 249072 h 1467134"/>
                  <a:gd name="connsiteX60" fmla="*/ 5269173 w 6084627"/>
                  <a:gd name="connsiteY60" fmla="*/ 255896 h 1467134"/>
                  <a:gd name="connsiteX61" fmla="*/ 5146343 w 6084627"/>
                  <a:gd name="connsiteY61" fmla="*/ 283191 h 1467134"/>
                  <a:gd name="connsiteX62" fmla="*/ 5091752 w 6084627"/>
                  <a:gd name="connsiteY62" fmla="*/ 317311 h 1467134"/>
                  <a:gd name="connsiteX63" fmla="*/ 5112224 w 6084627"/>
                  <a:gd name="connsiteY63" fmla="*/ 378725 h 1467134"/>
                  <a:gd name="connsiteX64" fmla="*/ 5153167 w 6084627"/>
                  <a:gd name="connsiteY64" fmla="*/ 446964 h 1467134"/>
                  <a:gd name="connsiteX65" fmla="*/ 5235054 w 6084627"/>
                  <a:gd name="connsiteY65" fmla="*/ 487908 h 1467134"/>
                  <a:gd name="connsiteX66" fmla="*/ 5282821 w 6084627"/>
                  <a:gd name="connsiteY66" fmla="*/ 522027 h 1467134"/>
                  <a:gd name="connsiteX67" fmla="*/ 5289645 w 6084627"/>
                  <a:gd name="connsiteY67" fmla="*/ 549322 h 1467134"/>
                  <a:gd name="connsiteX68" fmla="*/ 5200934 w 6084627"/>
                  <a:gd name="connsiteY68" fmla="*/ 597090 h 1467134"/>
                  <a:gd name="connsiteX69" fmla="*/ 4948451 w 6084627"/>
                  <a:gd name="connsiteY69" fmla="*/ 624385 h 1467134"/>
                  <a:gd name="connsiteX70" fmla="*/ 4757382 w 6084627"/>
                  <a:gd name="connsiteY70" fmla="*/ 631209 h 1467134"/>
                  <a:gd name="connsiteX71" fmla="*/ 4579961 w 6084627"/>
                  <a:gd name="connsiteY71" fmla="*/ 631209 h 1467134"/>
                  <a:gd name="connsiteX72" fmla="*/ 4525370 w 6084627"/>
                  <a:gd name="connsiteY72" fmla="*/ 631209 h 1467134"/>
                  <a:gd name="connsiteX73" fmla="*/ 4491251 w 6084627"/>
                  <a:gd name="connsiteY73" fmla="*/ 672152 h 1467134"/>
                  <a:gd name="connsiteX74" fmla="*/ 4491251 w 6084627"/>
                  <a:gd name="connsiteY74" fmla="*/ 706272 h 1467134"/>
                  <a:gd name="connsiteX75" fmla="*/ 4532194 w 6084627"/>
                  <a:gd name="connsiteY75" fmla="*/ 760863 h 1467134"/>
                  <a:gd name="connsiteX76" fmla="*/ 4573137 w 6084627"/>
                  <a:gd name="connsiteY76" fmla="*/ 788158 h 1467134"/>
                  <a:gd name="connsiteX77" fmla="*/ 4559489 w 6084627"/>
                  <a:gd name="connsiteY77" fmla="*/ 815454 h 1467134"/>
                  <a:gd name="connsiteX78" fmla="*/ 4504898 w 6084627"/>
                  <a:gd name="connsiteY78" fmla="*/ 829102 h 1467134"/>
                  <a:gd name="connsiteX79" fmla="*/ 4341125 w 6084627"/>
                  <a:gd name="connsiteY79" fmla="*/ 856397 h 1467134"/>
                  <a:gd name="connsiteX80" fmla="*/ 4081818 w 6084627"/>
                  <a:gd name="connsiteY80" fmla="*/ 863221 h 1467134"/>
                  <a:gd name="connsiteX81" fmla="*/ 3952164 w 6084627"/>
                  <a:gd name="connsiteY81" fmla="*/ 863221 h 1467134"/>
                  <a:gd name="connsiteX82" fmla="*/ 3849806 w 6084627"/>
                  <a:gd name="connsiteY82" fmla="*/ 876869 h 1467134"/>
                  <a:gd name="connsiteX83" fmla="*/ 3761095 w 6084627"/>
                  <a:gd name="connsiteY83" fmla="*/ 917812 h 1467134"/>
                  <a:gd name="connsiteX84" fmla="*/ 3651913 w 6084627"/>
                  <a:gd name="connsiteY84" fmla="*/ 958755 h 1467134"/>
                  <a:gd name="connsiteX85" fmla="*/ 3576851 w 6084627"/>
                  <a:gd name="connsiteY85" fmla="*/ 979227 h 1467134"/>
                  <a:gd name="connsiteX86" fmla="*/ 3460845 w 6084627"/>
                  <a:gd name="connsiteY86" fmla="*/ 979227 h 1467134"/>
                  <a:gd name="connsiteX87" fmla="*/ 3262952 w 6084627"/>
                  <a:gd name="connsiteY87" fmla="*/ 958755 h 1467134"/>
                  <a:gd name="connsiteX88" fmla="*/ 3106003 w 6084627"/>
                  <a:gd name="connsiteY88" fmla="*/ 924636 h 1467134"/>
                  <a:gd name="connsiteX89" fmla="*/ 2942230 w 6084627"/>
                  <a:gd name="connsiteY89" fmla="*/ 904164 h 1467134"/>
                  <a:gd name="connsiteX90" fmla="*/ 2792104 w 6084627"/>
                  <a:gd name="connsiteY90" fmla="*/ 910988 h 1467134"/>
                  <a:gd name="connsiteX91" fmla="*/ 2594212 w 6084627"/>
                  <a:gd name="connsiteY91" fmla="*/ 931460 h 1467134"/>
                  <a:gd name="connsiteX92" fmla="*/ 2450910 w 6084627"/>
                  <a:gd name="connsiteY92" fmla="*/ 931460 h 1467134"/>
                  <a:gd name="connsiteX93" fmla="*/ 2369024 w 6084627"/>
                  <a:gd name="connsiteY93" fmla="*/ 917812 h 1467134"/>
                  <a:gd name="connsiteX94" fmla="*/ 2287137 w 6084627"/>
                  <a:gd name="connsiteY94" fmla="*/ 890517 h 1467134"/>
                  <a:gd name="connsiteX95" fmla="*/ 2225722 w 6084627"/>
                  <a:gd name="connsiteY95" fmla="*/ 883693 h 1467134"/>
                  <a:gd name="connsiteX96" fmla="*/ 2164307 w 6084627"/>
                  <a:gd name="connsiteY96" fmla="*/ 883693 h 1467134"/>
                  <a:gd name="connsiteX97" fmla="*/ 2116540 w 6084627"/>
                  <a:gd name="connsiteY97" fmla="*/ 863221 h 1467134"/>
                  <a:gd name="connsiteX98" fmla="*/ 2109716 w 6084627"/>
                  <a:gd name="connsiteY98" fmla="*/ 829102 h 1467134"/>
                  <a:gd name="connsiteX99" fmla="*/ 2137012 w 6084627"/>
                  <a:gd name="connsiteY99" fmla="*/ 781334 h 1467134"/>
                  <a:gd name="connsiteX100" fmla="*/ 2068773 w 6084627"/>
                  <a:gd name="connsiteY100" fmla="*/ 760863 h 1467134"/>
                  <a:gd name="connsiteX101" fmla="*/ 1952767 w 6084627"/>
                  <a:gd name="connsiteY101" fmla="*/ 747215 h 1467134"/>
                  <a:gd name="connsiteX102" fmla="*/ 1843585 w 6084627"/>
                  <a:gd name="connsiteY102" fmla="*/ 699448 h 1467134"/>
                  <a:gd name="connsiteX103" fmla="*/ 1768522 w 6084627"/>
                  <a:gd name="connsiteY103" fmla="*/ 658505 h 1467134"/>
                  <a:gd name="connsiteX104" fmla="*/ 1707107 w 6084627"/>
                  <a:gd name="connsiteY104" fmla="*/ 617561 h 1467134"/>
                  <a:gd name="connsiteX105" fmla="*/ 1686636 w 6084627"/>
                  <a:gd name="connsiteY105" fmla="*/ 617561 h 1467134"/>
                  <a:gd name="connsiteX106" fmla="*/ 1352266 w 6084627"/>
                  <a:gd name="connsiteY106" fmla="*/ 617561 h 1467134"/>
                  <a:gd name="connsiteX107" fmla="*/ 1181669 w 6084627"/>
                  <a:gd name="connsiteY107" fmla="*/ 617561 h 1467134"/>
                  <a:gd name="connsiteX108" fmla="*/ 1017895 w 6084627"/>
                  <a:gd name="connsiteY108" fmla="*/ 617561 h 1467134"/>
                  <a:gd name="connsiteX109" fmla="*/ 867770 w 6084627"/>
                  <a:gd name="connsiteY109" fmla="*/ 617561 h 1467134"/>
                  <a:gd name="connsiteX110" fmla="*/ 765412 w 6084627"/>
                  <a:gd name="connsiteY110" fmla="*/ 617561 h 1467134"/>
                  <a:gd name="connsiteX111" fmla="*/ 724469 w 6084627"/>
                  <a:gd name="connsiteY111" fmla="*/ 617561 h 1467134"/>
                  <a:gd name="connsiteX112" fmla="*/ 690349 w 6084627"/>
                  <a:gd name="connsiteY112" fmla="*/ 638033 h 1467134"/>
                  <a:gd name="connsiteX113" fmla="*/ 615286 w 6084627"/>
                  <a:gd name="connsiteY113" fmla="*/ 644857 h 1467134"/>
                  <a:gd name="connsiteX114" fmla="*/ 519752 w 6084627"/>
                  <a:gd name="connsiteY114" fmla="*/ 644857 h 1467134"/>
                  <a:gd name="connsiteX115" fmla="*/ 451513 w 6084627"/>
                  <a:gd name="connsiteY115" fmla="*/ 651681 h 1467134"/>
                  <a:gd name="connsiteX116" fmla="*/ 410570 w 6084627"/>
                  <a:gd name="connsiteY116" fmla="*/ 672152 h 1467134"/>
                  <a:gd name="connsiteX117" fmla="*/ 349155 w 6084627"/>
                  <a:gd name="connsiteY117" fmla="*/ 685800 h 1467134"/>
                  <a:gd name="connsiteX118" fmla="*/ 246797 w 6084627"/>
                  <a:gd name="connsiteY118" fmla="*/ 685800 h 1467134"/>
                  <a:gd name="connsiteX119" fmla="*/ 137615 w 6084627"/>
                  <a:gd name="connsiteY119" fmla="*/ 678976 h 1467134"/>
                  <a:gd name="connsiteX120" fmla="*/ 103495 w 6084627"/>
                  <a:gd name="connsiteY120" fmla="*/ 685800 h 1467134"/>
                  <a:gd name="connsiteX121" fmla="*/ 69376 w 6084627"/>
                  <a:gd name="connsiteY121" fmla="*/ 685800 h 1467134"/>
                  <a:gd name="connsiteX122" fmla="*/ 42080 w 6084627"/>
                  <a:gd name="connsiteY122" fmla="*/ 692624 h 1467134"/>
                  <a:gd name="connsiteX123" fmla="*/ 21609 w 6084627"/>
                  <a:gd name="connsiteY123" fmla="*/ 692624 h 1467134"/>
                  <a:gd name="connsiteX124" fmla="*/ 7961 w 6084627"/>
                  <a:gd name="connsiteY124" fmla="*/ 747215 h 1467134"/>
                  <a:gd name="connsiteX125" fmla="*/ 1137 w 6084627"/>
                  <a:gd name="connsiteY125" fmla="*/ 822278 h 1467134"/>
                  <a:gd name="connsiteX126" fmla="*/ 14785 w 6084627"/>
                  <a:gd name="connsiteY126" fmla="*/ 979227 h 1467134"/>
                  <a:gd name="connsiteX127" fmla="*/ 7961 w 6084627"/>
                  <a:gd name="connsiteY127" fmla="*/ 1156648 h 1467134"/>
                  <a:gd name="connsiteX128" fmla="*/ 7961 w 6084627"/>
                  <a:gd name="connsiteY128" fmla="*/ 1293125 h 1467134"/>
                  <a:gd name="connsiteX129" fmla="*/ 7961 w 6084627"/>
                  <a:gd name="connsiteY129" fmla="*/ 1327245 h 1467134"/>
                  <a:gd name="connsiteX130" fmla="*/ 1137 w 6084627"/>
                  <a:gd name="connsiteY130" fmla="*/ 1409131 h 146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6084627" h="1467134">
                    <a:moveTo>
                      <a:pt x="1137" y="1409131"/>
                    </a:moveTo>
                    <a:cubicBezTo>
                      <a:pt x="21609" y="1414818"/>
                      <a:pt x="42081" y="1420505"/>
                      <a:pt x="69376" y="1429603"/>
                    </a:cubicBezTo>
                    <a:cubicBezTo>
                      <a:pt x="96671" y="1438701"/>
                      <a:pt x="109182" y="1460310"/>
                      <a:pt x="164910" y="1463722"/>
                    </a:cubicBezTo>
                    <a:cubicBezTo>
                      <a:pt x="220638" y="1467134"/>
                      <a:pt x="327546" y="1459173"/>
                      <a:pt x="403746" y="1450075"/>
                    </a:cubicBezTo>
                    <a:cubicBezTo>
                      <a:pt x="479946" y="1440977"/>
                      <a:pt x="539086" y="1428465"/>
                      <a:pt x="622110" y="1409131"/>
                    </a:cubicBezTo>
                    <a:cubicBezTo>
                      <a:pt x="705134" y="1389797"/>
                      <a:pt x="802943" y="1369326"/>
                      <a:pt x="901889" y="1334069"/>
                    </a:cubicBezTo>
                    <a:cubicBezTo>
                      <a:pt x="1000835" y="1298812"/>
                      <a:pt x="1123666" y="1239672"/>
                      <a:pt x="1215788" y="1197591"/>
                    </a:cubicBezTo>
                    <a:cubicBezTo>
                      <a:pt x="1307911" y="1155510"/>
                      <a:pt x="1372738" y="1116842"/>
                      <a:pt x="1454624" y="1081585"/>
                    </a:cubicBezTo>
                    <a:cubicBezTo>
                      <a:pt x="1536511" y="1046328"/>
                      <a:pt x="1620671" y="1006523"/>
                      <a:pt x="1707107" y="986051"/>
                    </a:cubicBezTo>
                    <a:cubicBezTo>
                      <a:pt x="1793543" y="965579"/>
                      <a:pt x="1973239" y="958755"/>
                      <a:pt x="1973239" y="958755"/>
                    </a:cubicBezTo>
                    <a:cubicBezTo>
                      <a:pt x="2049439" y="950794"/>
                      <a:pt x="2105167" y="937147"/>
                      <a:pt x="2164307" y="938284"/>
                    </a:cubicBezTo>
                    <a:cubicBezTo>
                      <a:pt x="2223447" y="939421"/>
                      <a:pt x="2279175" y="956480"/>
                      <a:pt x="2328080" y="965579"/>
                    </a:cubicBezTo>
                    <a:cubicBezTo>
                      <a:pt x="2376985" y="974678"/>
                      <a:pt x="2388358" y="992875"/>
                      <a:pt x="2457734" y="992875"/>
                    </a:cubicBezTo>
                    <a:cubicBezTo>
                      <a:pt x="2527110" y="992875"/>
                      <a:pt x="2651077" y="970128"/>
                      <a:pt x="2744337" y="965579"/>
                    </a:cubicBezTo>
                    <a:cubicBezTo>
                      <a:pt x="2837597" y="961030"/>
                      <a:pt x="2931993" y="959892"/>
                      <a:pt x="3017292" y="965579"/>
                    </a:cubicBezTo>
                    <a:cubicBezTo>
                      <a:pt x="3102591" y="971266"/>
                      <a:pt x="3256128" y="999699"/>
                      <a:pt x="3256128" y="999699"/>
                    </a:cubicBezTo>
                    <a:cubicBezTo>
                      <a:pt x="3341427" y="1012210"/>
                      <a:pt x="3450609" y="1044054"/>
                      <a:pt x="3529083" y="1040642"/>
                    </a:cubicBezTo>
                    <a:cubicBezTo>
                      <a:pt x="3607557" y="1037230"/>
                      <a:pt x="3673522" y="999699"/>
                      <a:pt x="3726976" y="979227"/>
                    </a:cubicBezTo>
                    <a:cubicBezTo>
                      <a:pt x="3780430" y="958755"/>
                      <a:pt x="3797490" y="930322"/>
                      <a:pt x="3849806" y="917812"/>
                    </a:cubicBezTo>
                    <a:cubicBezTo>
                      <a:pt x="3902122" y="905302"/>
                      <a:pt x="3958989" y="908713"/>
                      <a:pt x="4040875" y="904164"/>
                    </a:cubicBezTo>
                    <a:cubicBezTo>
                      <a:pt x="4122761" y="899615"/>
                      <a:pt x="4255827" y="892791"/>
                      <a:pt x="4341125" y="890517"/>
                    </a:cubicBezTo>
                    <a:cubicBezTo>
                      <a:pt x="4426423" y="888243"/>
                      <a:pt x="4508311" y="898478"/>
                      <a:pt x="4552666" y="890517"/>
                    </a:cubicBezTo>
                    <a:cubicBezTo>
                      <a:pt x="4597021" y="882556"/>
                      <a:pt x="4599296" y="862083"/>
                      <a:pt x="4607257" y="842749"/>
                    </a:cubicBezTo>
                    <a:cubicBezTo>
                      <a:pt x="4615218" y="823415"/>
                      <a:pt x="4609531" y="794982"/>
                      <a:pt x="4600433" y="774511"/>
                    </a:cubicBezTo>
                    <a:cubicBezTo>
                      <a:pt x="4591335" y="754040"/>
                      <a:pt x="4564039" y="731293"/>
                      <a:pt x="4552666" y="719920"/>
                    </a:cubicBezTo>
                    <a:cubicBezTo>
                      <a:pt x="4541293" y="708547"/>
                      <a:pt x="4535606" y="713096"/>
                      <a:pt x="4532194" y="706272"/>
                    </a:cubicBezTo>
                    <a:cubicBezTo>
                      <a:pt x="4528782" y="699448"/>
                      <a:pt x="4513997" y="684663"/>
                      <a:pt x="4532194" y="678976"/>
                    </a:cubicBezTo>
                    <a:cubicBezTo>
                      <a:pt x="4550391" y="673289"/>
                      <a:pt x="4591334" y="673289"/>
                      <a:pt x="4641376" y="672152"/>
                    </a:cubicBezTo>
                    <a:cubicBezTo>
                      <a:pt x="4691418" y="671015"/>
                      <a:pt x="4761932" y="675564"/>
                      <a:pt x="4832445" y="672152"/>
                    </a:cubicBezTo>
                    <a:cubicBezTo>
                      <a:pt x="4902958" y="668740"/>
                      <a:pt x="4995081" y="661917"/>
                      <a:pt x="5064457" y="651681"/>
                    </a:cubicBezTo>
                    <a:cubicBezTo>
                      <a:pt x="5133833" y="641445"/>
                      <a:pt x="5203209" y="624385"/>
                      <a:pt x="5248701" y="610737"/>
                    </a:cubicBezTo>
                    <a:cubicBezTo>
                      <a:pt x="5294193" y="597089"/>
                      <a:pt x="5322627" y="584579"/>
                      <a:pt x="5337412" y="569794"/>
                    </a:cubicBezTo>
                    <a:cubicBezTo>
                      <a:pt x="5352197" y="555009"/>
                      <a:pt x="5349922" y="542499"/>
                      <a:pt x="5337412" y="522027"/>
                    </a:cubicBezTo>
                    <a:cubicBezTo>
                      <a:pt x="5324902" y="501555"/>
                      <a:pt x="5291919" y="468573"/>
                      <a:pt x="5262349" y="446964"/>
                    </a:cubicBezTo>
                    <a:cubicBezTo>
                      <a:pt x="5232779" y="425355"/>
                      <a:pt x="5178188" y="412845"/>
                      <a:pt x="5159991" y="392373"/>
                    </a:cubicBezTo>
                    <a:cubicBezTo>
                      <a:pt x="5141794" y="371901"/>
                      <a:pt x="5148618" y="338919"/>
                      <a:pt x="5153167" y="324134"/>
                    </a:cubicBezTo>
                    <a:cubicBezTo>
                      <a:pt x="5157716" y="309349"/>
                      <a:pt x="5153167" y="308212"/>
                      <a:pt x="5187286" y="303663"/>
                    </a:cubicBezTo>
                    <a:cubicBezTo>
                      <a:pt x="5221405" y="299114"/>
                      <a:pt x="5304429" y="297976"/>
                      <a:pt x="5357883" y="296839"/>
                    </a:cubicBezTo>
                    <a:cubicBezTo>
                      <a:pt x="5411337" y="295702"/>
                      <a:pt x="5469340" y="297976"/>
                      <a:pt x="5508009" y="296839"/>
                    </a:cubicBezTo>
                    <a:cubicBezTo>
                      <a:pt x="5546678" y="295702"/>
                      <a:pt x="5567149" y="302526"/>
                      <a:pt x="5589895" y="290015"/>
                    </a:cubicBezTo>
                    <a:cubicBezTo>
                      <a:pt x="5612641" y="277505"/>
                      <a:pt x="5619465" y="242248"/>
                      <a:pt x="5644486" y="221776"/>
                    </a:cubicBezTo>
                    <a:cubicBezTo>
                      <a:pt x="5669507" y="201304"/>
                      <a:pt x="5701352" y="181970"/>
                      <a:pt x="5740021" y="167185"/>
                    </a:cubicBezTo>
                    <a:cubicBezTo>
                      <a:pt x="5778690" y="152400"/>
                      <a:pt x="5833280" y="141027"/>
                      <a:pt x="5876498" y="133066"/>
                    </a:cubicBezTo>
                    <a:cubicBezTo>
                      <a:pt x="5919716" y="125105"/>
                      <a:pt x="5968621" y="127379"/>
                      <a:pt x="5999328" y="119418"/>
                    </a:cubicBezTo>
                    <a:cubicBezTo>
                      <a:pt x="6030035" y="111457"/>
                      <a:pt x="6048233" y="96672"/>
                      <a:pt x="6060743" y="85299"/>
                    </a:cubicBezTo>
                    <a:cubicBezTo>
                      <a:pt x="6073253" y="73926"/>
                      <a:pt x="6084627" y="61415"/>
                      <a:pt x="6074391" y="51179"/>
                    </a:cubicBezTo>
                    <a:cubicBezTo>
                      <a:pt x="6064155" y="40943"/>
                      <a:pt x="6015250" y="31845"/>
                      <a:pt x="5999328" y="23884"/>
                    </a:cubicBezTo>
                    <a:cubicBezTo>
                      <a:pt x="5983406" y="15923"/>
                      <a:pt x="6003878" y="6824"/>
                      <a:pt x="5978857" y="3412"/>
                    </a:cubicBezTo>
                    <a:cubicBezTo>
                      <a:pt x="5953836" y="0"/>
                      <a:pt x="5894696" y="1137"/>
                      <a:pt x="5849203" y="3412"/>
                    </a:cubicBezTo>
                    <a:cubicBezTo>
                      <a:pt x="5803710" y="5687"/>
                      <a:pt x="5755943" y="15923"/>
                      <a:pt x="5705901" y="17060"/>
                    </a:cubicBezTo>
                    <a:cubicBezTo>
                      <a:pt x="5655859" y="18197"/>
                      <a:pt x="5587621" y="10236"/>
                      <a:pt x="5548952" y="10236"/>
                    </a:cubicBezTo>
                    <a:cubicBezTo>
                      <a:pt x="5510283" y="10236"/>
                      <a:pt x="5493223" y="11374"/>
                      <a:pt x="5473889" y="17060"/>
                    </a:cubicBezTo>
                    <a:cubicBezTo>
                      <a:pt x="5454555" y="22746"/>
                      <a:pt x="5440907" y="31845"/>
                      <a:pt x="5432946" y="44355"/>
                    </a:cubicBezTo>
                    <a:cubicBezTo>
                      <a:pt x="5424985" y="56865"/>
                      <a:pt x="5424985" y="76200"/>
                      <a:pt x="5426122" y="92122"/>
                    </a:cubicBezTo>
                    <a:cubicBezTo>
                      <a:pt x="5427259" y="108045"/>
                      <a:pt x="5431809" y="127380"/>
                      <a:pt x="5439770" y="139890"/>
                    </a:cubicBezTo>
                    <a:cubicBezTo>
                      <a:pt x="5447731" y="152401"/>
                      <a:pt x="5459104" y="159224"/>
                      <a:pt x="5473889" y="167185"/>
                    </a:cubicBezTo>
                    <a:cubicBezTo>
                      <a:pt x="5488674" y="175146"/>
                      <a:pt x="5513695" y="180833"/>
                      <a:pt x="5528480" y="187657"/>
                    </a:cubicBezTo>
                    <a:cubicBezTo>
                      <a:pt x="5543265" y="194481"/>
                      <a:pt x="5555776" y="199029"/>
                      <a:pt x="5562600" y="208128"/>
                    </a:cubicBezTo>
                    <a:cubicBezTo>
                      <a:pt x="5569424" y="217227"/>
                      <a:pt x="5589896" y="235424"/>
                      <a:pt x="5569424" y="242248"/>
                    </a:cubicBezTo>
                    <a:cubicBezTo>
                      <a:pt x="5548952" y="249072"/>
                      <a:pt x="5439770" y="249072"/>
                      <a:pt x="5439770" y="249072"/>
                    </a:cubicBezTo>
                    <a:cubicBezTo>
                      <a:pt x="5389728" y="251347"/>
                      <a:pt x="5318077" y="250210"/>
                      <a:pt x="5269173" y="255896"/>
                    </a:cubicBezTo>
                    <a:cubicBezTo>
                      <a:pt x="5220269" y="261582"/>
                      <a:pt x="5175913" y="272955"/>
                      <a:pt x="5146343" y="283191"/>
                    </a:cubicBezTo>
                    <a:cubicBezTo>
                      <a:pt x="5116773" y="293427"/>
                      <a:pt x="5097438" y="301389"/>
                      <a:pt x="5091752" y="317311"/>
                    </a:cubicBezTo>
                    <a:cubicBezTo>
                      <a:pt x="5086066" y="333233"/>
                      <a:pt x="5101988" y="357116"/>
                      <a:pt x="5112224" y="378725"/>
                    </a:cubicBezTo>
                    <a:cubicBezTo>
                      <a:pt x="5122460" y="400334"/>
                      <a:pt x="5132695" y="428767"/>
                      <a:pt x="5153167" y="446964"/>
                    </a:cubicBezTo>
                    <a:cubicBezTo>
                      <a:pt x="5173639" y="465161"/>
                      <a:pt x="5213445" y="475398"/>
                      <a:pt x="5235054" y="487908"/>
                    </a:cubicBezTo>
                    <a:cubicBezTo>
                      <a:pt x="5256663" y="500419"/>
                      <a:pt x="5273723" y="511791"/>
                      <a:pt x="5282821" y="522027"/>
                    </a:cubicBezTo>
                    <a:cubicBezTo>
                      <a:pt x="5291919" y="532263"/>
                      <a:pt x="5303293" y="536811"/>
                      <a:pt x="5289645" y="549322"/>
                    </a:cubicBezTo>
                    <a:cubicBezTo>
                      <a:pt x="5275997" y="561833"/>
                      <a:pt x="5257800" y="584580"/>
                      <a:pt x="5200934" y="597090"/>
                    </a:cubicBezTo>
                    <a:cubicBezTo>
                      <a:pt x="5144068" y="609601"/>
                      <a:pt x="5022376" y="618699"/>
                      <a:pt x="4948451" y="624385"/>
                    </a:cubicBezTo>
                    <a:cubicBezTo>
                      <a:pt x="4874526" y="630071"/>
                      <a:pt x="4818797" y="630072"/>
                      <a:pt x="4757382" y="631209"/>
                    </a:cubicBezTo>
                    <a:cubicBezTo>
                      <a:pt x="4695967" y="632346"/>
                      <a:pt x="4579961" y="631209"/>
                      <a:pt x="4579961" y="631209"/>
                    </a:cubicBezTo>
                    <a:cubicBezTo>
                      <a:pt x="4541292" y="631209"/>
                      <a:pt x="4540155" y="624385"/>
                      <a:pt x="4525370" y="631209"/>
                    </a:cubicBezTo>
                    <a:cubicBezTo>
                      <a:pt x="4510585" y="638033"/>
                      <a:pt x="4496938" y="659642"/>
                      <a:pt x="4491251" y="672152"/>
                    </a:cubicBezTo>
                    <a:cubicBezTo>
                      <a:pt x="4485565" y="684663"/>
                      <a:pt x="4484427" y="691487"/>
                      <a:pt x="4491251" y="706272"/>
                    </a:cubicBezTo>
                    <a:cubicBezTo>
                      <a:pt x="4498075" y="721057"/>
                      <a:pt x="4518546" y="747215"/>
                      <a:pt x="4532194" y="760863"/>
                    </a:cubicBezTo>
                    <a:cubicBezTo>
                      <a:pt x="4545842" y="774511"/>
                      <a:pt x="4568588" y="779060"/>
                      <a:pt x="4573137" y="788158"/>
                    </a:cubicBezTo>
                    <a:cubicBezTo>
                      <a:pt x="4577686" y="797256"/>
                      <a:pt x="4570862" y="808630"/>
                      <a:pt x="4559489" y="815454"/>
                    </a:cubicBezTo>
                    <a:cubicBezTo>
                      <a:pt x="4548116" y="822278"/>
                      <a:pt x="4541292" y="822278"/>
                      <a:pt x="4504898" y="829102"/>
                    </a:cubicBezTo>
                    <a:cubicBezTo>
                      <a:pt x="4468504" y="835926"/>
                      <a:pt x="4411638" y="850711"/>
                      <a:pt x="4341125" y="856397"/>
                    </a:cubicBezTo>
                    <a:cubicBezTo>
                      <a:pt x="4270612" y="862084"/>
                      <a:pt x="4146645" y="862084"/>
                      <a:pt x="4081818" y="863221"/>
                    </a:cubicBezTo>
                    <a:cubicBezTo>
                      <a:pt x="4016991" y="864358"/>
                      <a:pt x="3990833" y="860946"/>
                      <a:pt x="3952164" y="863221"/>
                    </a:cubicBezTo>
                    <a:cubicBezTo>
                      <a:pt x="3913495" y="865496"/>
                      <a:pt x="3881651" y="867770"/>
                      <a:pt x="3849806" y="876869"/>
                    </a:cubicBezTo>
                    <a:cubicBezTo>
                      <a:pt x="3817961" y="885968"/>
                      <a:pt x="3794077" y="904164"/>
                      <a:pt x="3761095" y="917812"/>
                    </a:cubicBezTo>
                    <a:cubicBezTo>
                      <a:pt x="3728113" y="931460"/>
                      <a:pt x="3682620" y="948519"/>
                      <a:pt x="3651913" y="958755"/>
                    </a:cubicBezTo>
                    <a:cubicBezTo>
                      <a:pt x="3621206" y="968991"/>
                      <a:pt x="3608696" y="975815"/>
                      <a:pt x="3576851" y="979227"/>
                    </a:cubicBezTo>
                    <a:cubicBezTo>
                      <a:pt x="3545006" y="982639"/>
                      <a:pt x="3513161" y="982639"/>
                      <a:pt x="3460845" y="979227"/>
                    </a:cubicBezTo>
                    <a:cubicBezTo>
                      <a:pt x="3408529" y="975815"/>
                      <a:pt x="3322092" y="967853"/>
                      <a:pt x="3262952" y="958755"/>
                    </a:cubicBezTo>
                    <a:cubicBezTo>
                      <a:pt x="3203812" y="949657"/>
                      <a:pt x="3159457" y="933734"/>
                      <a:pt x="3106003" y="924636"/>
                    </a:cubicBezTo>
                    <a:cubicBezTo>
                      <a:pt x="3052549" y="915538"/>
                      <a:pt x="2994546" y="906439"/>
                      <a:pt x="2942230" y="904164"/>
                    </a:cubicBezTo>
                    <a:cubicBezTo>
                      <a:pt x="2889914" y="901889"/>
                      <a:pt x="2850107" y="906439"/>
                      <a:pt x="2792104" y="910988"/>
                    </a:cubicBezTo>
                    <a:cubicBezTo>
                      <a:pt x="2734101" y="915537"/>
                      <a:pt x="2651078" y="928048"/>
                      <a:pt x="2594212" y="931460"/>
                    </a:cubicBezTo>
                    <a:cubicBezTo>
                      <a:pt x="2537346" y="934872"/>
                      <a:pt x="2488441" y="933735"/>
                      <a:pt x="2450910" y="931460"/>
                    </a:cubicBezTo>
                    <a:cubicBezTo>
                      <a:pt x="2413379" y="929185"/>
                      <a:pt x="2396320" y="924636"/>
                      <a:pt x="2369024" y="917812"/>
                    </a:cubicBezTo>
                    <a:cubicBezTo>
                      <a:pt x="2341728" y="910988"/>
                      <a:pt x="2311021" y="896204"/>
                      <a:pt x="2287137" y="890517"/>
                    </a:cubicBezTo>
                    <a:cubicBezTo>
                      <a:pt x="2263253" y="884831"/>
                      <a:pt x="2246194" y="884830"/>
                      <a:pt x="2225722" y="883693"/>
                    </a:cubicBezTo>
                    <a:cubicBezTo>
                      <a:pt x="2205250" y="882556"/>
                      <a:pt x="2182504" y="887105"/>
                      <a:pt x="2164307" y="883693"/>
                    </a:cubicBezTo>
                    <a:cubicBezTo>
                      <a:pt x="2146110" y="880281"/>
                      <a:pt x="2125638" y="872319"/>
                      <a:pt x="2116540" y="863221"/>
                    </a:cubicBezTo>
                    <a:cubicBezTo>
                      <a:pt x="2107442" y="854123"/>
                      <a:pt x="2106304" y="842750"/>
                      <a:pt x="2109716" y="829102"/>
                    </a:cubicBezTo>
                    <a:cubicBezTo>
                      <a:pt x="2113128" y="815454"/>
                      <a:pt x="2143836" y="792707"/>
                      <a:pt x="2137012" y="781334"/>
                    </a:cubicBezTo>
                    <a:cubicBezTo>
                      <a:pt x="2130188" y="769961"/>
                      <a:pt x="2099481" y="766550"/>
                      <a:pt x="2068773" y="760863"/>
                    </a:cubicBezTo>
                    <a:cubicBezTo>
                      <a:pt x="2038066" y="755177"/>
                      <a:pt x="1990298" y="757451"/>
                      <a:pt x="1952767" y="747215"/>
                    </a:cubicBezTo>
                    <a:cubicBezTo>
                      <a:pt x="1915236" y="736979"/>
                      <a:pt x="1874293" y="714233"/>
                      <a:pt x="1843585" y="699448"/>
                    </a:cubicBezTo>
                    <a:cubicBezTo>
                      <a:pt x="1812877" y="684663"/>
                      <a:pt x="1791268" y="672153"/>
                      <a:pt x="1768522" y="658505"/>
                    </a:cubicBezTo>
                    <a:cubicBezTo>
                      <a:pt x="1745776" y="644857"/>
                      <a:pt x="1720755" y="624385"/>
                      <a:pt x="1707107" y="617561"/>
                    </a:cubicBezTo>
                    <a:cubicBezTo>
                      <a:pt x="1693459" y="610737"/>
                      <a:pt x="1686636" y="617561"/>
                      <a:pt x="1686636" y="617561"/>
                    </a:cubicBezTo>
                    <a:lnTo>
                      <a:pt x="1352266" y="617561"/>
                    </a:lnTo>
                    <a:lnTo>
                      <a:pt x="1181669" y="617561"/>
                    </a:lnTo>
                    <a:lnTo>
                      <a:pt x="1017895" y="617561"/>
                    </a:lnTo>
                    <a:lnTo>
                      <a:pt x="867770" y="617561"/>
                    </a:lnTo>
                    <a:lnTo>
                      <a:pt x="765412" y="617561"/>
                    </a:lnTo>
                    <a:cubicBezTo>
                      <a:pt x="741529" y="617561"/>
                      <a:pt x="736979" y="614149"/>
                      <a:pt x="724469" y="617561"/>
                    </a:cubicBezTo>
                    <a:cubicBezTo>
                      <a:pt x="711959" y="620973"/>
                      <a:pt x="708546" y="633484"/>
                      <a:pt x="690349" y="638033"/>
                    </a:cubicBezTo>
                    <a:cubicBezTo>
                      <a:pt x="672152" y="642582"/>
                      <a:pt x="643719" y="643720"/>
                      <a:pt x="615286" y="644857"/>
                    </a:cubicBezTo>
                    <a:cubicBezTo>
                      <a:pt x="586853" y="645994"/>
                      <a:pt x="547047" y="643720"/>
                      <a:pt x="519752" y="644857"/>
                    </a:cubicBezTo>
                    <a:cubicBezTo>
                      <a:pt x="492457" y="645994"/>
                      <a:pt x="469710" y="647132"/>
                      <a:pt x="451513" y="651681"/>
                    </a:cubicBezTo>
                    <a:cubicBezTo>
                      <a:pt x="433316" y="656230"/>
                      <a:pt x="427630" y="666466"/>
                      <a:pt x="410570" y="672152"/>
                    </a:cubicBezTo>
                    <a:cubicBezTo>
                      <a:pt x="393510" y="677838"/>
                      <a:pt x="376451" y="683525"/>
                      <a:pt x="349155" y="685800"/>
                    </a:cubicBezTo>
                    <a:cubicBezTo>
                      <a:pt x="321860" y="688075"/>
                      <a:pt x="282054" y="686937"/>
                      <a:pt x="246797" y="685800"/>
                    </a:cubicBezTo>
                    <a:cubicBezTo>
                      <a:pt x="211540" y="684663"/>
                      <a:pt x="161499" y="678976"/>
                      <a:pt x="137615" y="678976"/>
                    </a:cubicBezTo>
                    <a:cubicBezTo>
                      <a:pt x="113731" y="678976"/>
                      <a:pt x="114868" y="684663"/>
                      <a:pt x="103495" y="685800"/>
                    </a:cubicBezTo>
                    <a:cubicBezTo>
                      <a:pt x="92122" y="686937"/>
                      <a:pt x="79612" y="684663"/>
                      <a:pt x="69376" y="685800"/>
                    </a:cubicBezTo>
                    <a:cubicBezTo>
                      <a:pt x="59140" y="686937"/>
                      <a:pt x="50041" y="691487"/>
                      <a:pt x="42080" y="692624"/>
                    </a:cubicBezTo>
                    <a:cubicBezTo>
                      <a:pt x="34119" y="693761"/>
                      <a:pt x="27296" y="683526"/>
                      <a:pt x="21609" y="692624"/>
                    </a:cubicBezTo>
                    <a:cubicBezTo>
                      <a:pt x="15923" y="701723"/>
                      <a:pt x="11373" y="725606"/>
                      <a:pt x="7961" y="747215"/>
                    </a:cubicBezTo>
                    <a:cubicBezTo>
                      <a:pt x="4549" y="768824"/>
                      <a:pt x="0" y="783609"/>
                      <a:pt x="1137" y="822278"/>
                    </a:cubicBezTo>
                    <a:cubicBezTo>
                      <a:pt x="2274" y="860947"/>
                      <a:pt x="13648" y="923499"/>
                      <a:pt x="14785" y="979227"/>
                    </a:cubicBezTo>
                    <a:cubicBezTo>
                      <a:pt x="15922" y="1034955"/>
                      <a:pt x="9098" y="1104332"/>
                      <a:pt x="7961" y="1156648"/>
                    </a:cubicBezTo>
                    <a:cubicBezTo>
                      <a:pt x="6824" y="1208964"/>
                      <a:pt x="7961" y="1293125"/>
                      <a:pt x="7961" y="1293125"/>
                    </a:cubicBezTo>
                    <a:lnTo>
                      <a:pt x="7961" y="1327245"/>
                    </a:lnTo>
                    <a:lnTo>
                      <a:pt x="1137" y="1409131"/>
                    </a:lnTo>
                    <a:close/>
                  </a:path>
                </a:pathLst>
              </a:custGeom>
              <a:solidFill>
                <a:srgbClr val="4F81BD">
                  <a:lumMod val="75000"/>
                </a:srgbClr>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1000" kern="0" dirty="0">
                  <a:solidFill>
                    <a:srgbClr val="000000"/>
                  </a:solidFill>
                  <a:latin typeface="Gill Sans MT"/>
                </a:endParaRPr>
              </a:p>
            </p:txBody>
          </p:sp>
          <p:sp>
            <p:nvSpPr>
              <p:cNvPr id="705" name="Freeform 704"/>
              <p:cNvSpPr/>
              <p:nvPr/>
            </p:nvSpPr>
            <p:spPr>
              <a:xfrm>
                <a:off x="1312088" y="5380626"/>
                <a:ext cx="594796" cy="106644"/>
              </a:xfrm>
              <a:custGeom>
                <a:avLst/>
                <a:gdLst>
                  <a:gd name="connsiteX0" fmla="*/ 1137 w 669878"/>
                  <a:gd name="connsiteY0" fmla="*/ 17060 h 168322"/>
                  <a:gd name="connsiteX1" fmla="*/ 76200 w 669878"/>
                  <a:gd name="connsiteY1" fmla="*/ 3412 h 168322"/>
                  <a:gd name="connsiteX2" fmla="*/ 164910 w 669878"/>
                  <a:gd name="connsiteY2" fmla="*/ 3412 h 168322"/>
                  <a:gd name="connsiteX3" fmla="*/ 260445 w 669878"/>
                  <a:gd name="connsiteY3" fmla="*/ 23883 h 168322"/>
                  <a:gd name="connsiteX4" fmla="*/ 403746 w 669878"/>
                  <a:gd name="connsiteY4" fmla="*/ 30707 h 168322"/>
                  <a:gd name="connsiteX5" fmla="*/ 540224 w 669878"/>
                  <a:gd name="connsiteY5" fmla="*/ 44355 h 168322"/>
                  <a:gd name="connsiteX6" fmla="*/ 615286 w 669878"/>
                  <a:gd name="connsiteY6" fmla="*/ 51179 h 168322"/>
                  <a:gd name="connsiteX7" fmla="*/ 628934 w 669878"/>
                  <a:gd name="connsiteY7" fmla="*/ 71651 h 168322"/>
                  <a:gd name="connsiteX8" fmla="*/ 601639 w 669878"/>
                  <a:gd name="connsiteY8" fmla="*/ 85298 h 168322"/>
                  <a:gd name="connsiteX9" fmla="*/ 642582 w 669878"/>
                  <a:gd name="connsiteY9" fmla="*/ 98946 h 168322"/>
                  <a:gd name="connsiteX10" fmla="*/ 656230 w 669878"/>
                  <a:gd name="connsiteY10" fmla="*/ 112594 h 168322"/>
                  <a:gd name="connsiteX11" fmla="*/ 560695 w 669878"/>
                  <a:gd name="connsiteY11" fmla="*/ 119418 h 168322"/>
                  <a:gd name="connsiteX12" fmla="*/ 431042 w 669878"/>
                  <a:gd name="connsiteY12" fmla="*/ 126242 h 168322"/>
                  <a:gd name="connsiteX13" fmla="*/ 362803 w 669878"/>
                  <a:gd name="connsiteY13" fmla="*/ 153537 h 168322"/>
                  <a:gd name="connsiteX14" fmla="*/ 239973 w 669878"/>
                  <a:gd name="connsiteY14" fmla="*/ 153537 h 168322"/>
                  <a:gd name="connsiteX15" fmla="*/ 137615 w 669878"/>
                  <a:gd name="connsiteY15" fmla="*/ 146713 h 168322"/>
                  <a:gd name="connsiteX16" fmla="*/ 76200 w 669878"/>
                  <a:gd name="connsiteY16" fmla="*/ 146713 h 168322"/>
                  <a:gd name="connsiteX17" fmla="*/ 28433 w 669878"/>
                  <a:gd name="connsiteY17" fmla="*/ 160361 h 168322"/>
                  <a:gd name="connsiteX18" fmla="*/ 7961 w 669878"/>
                  <a:gd name="connsiteY18" fmla="*/ 160361 h 168322"/>
                  <a:gd name="connsiteX19" fmla="*/ 1137 w 669878"/>
                  <a:gd name="connsiteY19" fmla="*/ 160361 h 168322"/>
                  <a:gd name="connsiteX20" fmla="*/ 1137 w 669878"/>
                  <a:gd name="connsiteY20" fmla="*/ 112594 h 168322"/>
                  <a:gd name="connsiteX21" fmla="*/ 1137 w 669878"/>
                  <a:gd name="connsiteY21" fmla="*/ 17060 h 16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9878" h="168322">
                    <a:moveTo>
                      <a:pt x="1137" y="17060"/>
                    </a:moveTo>
                    <a:cubicBezTo>
                      <a:pt x="25021" y="11373"/>
                      <a:pt x="48905" y="5687"/>
                      <a:pt x="76200" y="3412"/>
                    </a:cubicBezTo>
                    <a:cubicBezTo>
                      <a:pt x="103496" y="1137"/>
                      <a:pt x="134203" y="0"/>
                      <a:pt x="164910" y="3412"/>
                    </a:cubicBezTo>
                    <a:cubicBezTo>
                      <a:pt x="195617" y="6824"/>
                      <a:pt x="220639" y="19334"/>
                      <a:pt x="260445" y="23883"/>
                    </a:cubicBezTo>
                    <a:cubicBezTo>
                      <a:pt x="300251" y="28432"/>
                      <a:pt x="357116" y="27295"/>
                      <a:pt x="403746" y="30707"/>
                    </a:cubicBezTo>
                    <a:cubicBezTo>
                      <a:pt x="450376" y="34119"/>
                      <a:pt x="540224" y="44355"/>
                      <a:pt x="540224" y="44355"/>
                    </a:cubicBezTo>
                    <a:cubicBezTo>
                      <a:pt x="575481" y="47767"/>
                      <a:pt x="600501" y="46630"/>
                      <a:pt x="615286" y="51179"/>
                    </a:cubicBezTo>
                    <a:cubicBezTo>
                      <a:pt x="630071" y="55728"/>
                      <a:pt x="631208" y="65965"/>
                      <a:pt x="628934" y="71651"/>
                    </a:cubicBezTo>
                    <a:cubicBezTo>
                      <a:pt x="626660" y="77337"/>
                      <a:pt x="599364" y="80749"/>
                      <a:pt x="601639" y="85298"/>
                    </a:cubicBezTo>
                    <a:cubicBezTo>
                      <a:pt x="603914" y="89847"/>
                      <a:pt x="633484" y="94397"/>
                      <a:pt x="642582" y="98946"/>
                    </a:cubicBezTo>
                    <a:cubicBezTo>
                      <a:pt x="651681" y="103495"/>
                      <a:pt x="669878" y="109182"/>
                      <a:pt x="656230" y="112594"/>
                    </a:cubicBezTo>
                    <a:cubicBezTo>
                      <a:pt x="642582" y="116006"/>
                      <a:pt x="560695" y="119418"/>
                      <a:pt x="560695" y="119418"/>
                    </a:cubicBezTo>
                    <a:cubicBezTo>
                      <a:pt x="523164" y="121693"/>
                      <a:pt x="464024" y="120556"/>
                      <a:pt x="431042" y="126242"/>
                    </a:cubicBezTo>
                    <a:cubicBezTo>
                      <a:pt x="398060" y="131928"/>
                      <a:pt x="394648" y="148988"/>
                      <a:pt x="362803" y="153537"/>
                    </a:cubicBezTo>
                    <a:cubicBezTo>
                      <a:pt x="330958" y="158086"/>
                      <a:pt x="277504" y="154674"/>
                      <a:pt x="239973" y="153537"/>
                    </a:cubicBezTo>
                    <a:cubicBezTo>
                      <a:pt x="202442" y="152400"/>
                      <a:pt x="164910" y="147850"/>
                      <a:pt x="137615" y="146713"/>
                    </a:cubicBezTo>
                    <a:cubicBezTo>
                      <a:pt x="110320" y="145576"/>
                      <a:pt x="94397" y="144438"/>
                      <a:pt x="76200" y="146713"/>
                    </a:cubicBezTo>
                    <a:cubicBezTo>
                      <a:pt x="58003" y="148988"/>
                      <a:pt x="39806" y="158086"/>
                      <a:pt x="28433" y="160361"/>
                    </a:cubicBezTo>
                    <a:cubicBezTo>
                      <a:pt x="17060" y="162636"/>
                      <a:pt x="7961" y="160361"/>
                      <a:pt x="7961" y="160361"/>
                    </a:cubicBezTo>
                    <a:cubicBezTo>
                      <a:pt x="3412" y="160361"/>
                      <a:pt x="2274" y="168322"/>
                      <a:pt x="1137" y="160361"/>
                    </a:cubicBezTo>
                    <a:cubicBezTo>
                      <a:pt x="0" y="152400"/>
                      <a:pt x="1137" y="112594"/>
                      <a:pt x="1137" y="112594"/>
                    </a:cubicBezTo>
                    <a:lnTo>
                      <a:pt x="1137" y="17060"/>
                    </a:lnTo>
                    <a:close/>
                  </a:path>
                </a:pathLst>
              </a:custGeom>
              <a:solidFill>
                <a:sysClr val="window" lastClr="FFFFFF"/>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1000" kern="0" dirty="0">
                  <a:solidFill>
                    <a:srgbClr val="000000"/>
                  </a:solidFill>
                  <a:latin typeface="Gill Sans MT"/>
                </a:endParaRPr>
              </a:p>
            </p:txBody>
          </p:sp>
          <p:sp>
            <p:nvSpPr>
              <p:cNvPr id="706" name="Freeform 705"/>
              <p:cNvSpPr/>
              <p:nvPr/>
            </p:nvSpPr>
            <p:spPr>
              <a:xfrm>
                <a:off x="2825838" y="4745082"/>
                <a:ext cx="3446586" cy="922331"/>
              </a:xfrm>
              <a:custGeom>
                <a:avLst/>
                <a:gdLst>
                  <a:gd name="connsiteX0" fmla="*/ 1674126 w 3881652"/>
                  <a:gd name="connsiteY0" fmla="*/ 10236 h 1455761"/>
                  <a:gd name="connsiteX1" fmla="*/ 1810604 w 3881652"/>
                  <a:gd name="connsiteY1" fmla="*/ 10236 h 1455761"/>
                  <a:gd name="connsiteX2" fmla="*/ 1947081 w 3881652"/>
                  <a:gd name="connsiteY2" fmla="*/ 23884 h 1455761"/>
                  <a:gd name="connsiteX3" fmla="*/ 2117678 w 3881652"/>
                  <a:gd name="connsiteY3" fmla="*/ 92123 h 1455761"/>
                  <a:gd name="connsiteX4" fmla="*/ 2260980 w 3881652"/>
                  <a:gd name="connsiteY4" fmla="*/ 180833 h 1455761"/>
                  <a:gd name="connsiteX5" fmla="*/ 2390633 w 3881652"/>
                  <a:gd name="connsiteY5" fmla="*/ 194481 h 1455761"/>
                  <a:gd name="connsiteX6" fmla="*/ 2452048 w 3881652"/>
                  <a:gd name="connsiteY6" fmla="*/ 201305 h 1455761"/>
                  <a:gd name="connsiteX7" fmla="*/ 2677236 w 3881652"/>
                  <a:gd name="connsiteY7" fmla="*/ 283192 h 1455761"/>
                  <a:gd name="connsiteX8" fmla="*/ 2977487 w 3881652"/>
                  <a:gd name="connsiteY8" fmla="*/ 385550 h 1455761"/>
                  <a:gd name="connsiteX9" fmla="*/ 3195851 w 3881652"/>
                  <a:gd name="connsiteY9" fmla="*/ 460612 h 1455761"/>
                  <a:gd name="connsiteX10" fmla="*/ 3345977 w 3881652"/>
                  <a:gd name="connsiteY10" fmla="*/ 515203 h 1455761"/>
                  <a:gd name="connsiteX11" fmla="*/ 3496102 w 3881652"/>
                  <a:gd name="connsiteY11" fmla="*/ 535675 h 1455761"/>
                  <a:gd name="connsiteX12" fmla="*/ 3605284 w 3881652"/>
                  <a:gd name="connsiteY12" fmla="*/ 556147 h 1455761"/>
                  <a:gd name="connsiteX13" fmla="*/ 3693995 w 3881652"/>
                  <a:gd name="connsiteY13" fmla="*/ 562971 h 1455761"/>
                  <a:gd name="connsiteX14" fmla="*/ 3721290 w 3881652"/>
                  <a:gd name="connsiteY14" fmla="*/ 569794 h 1455761"/>
                  <a:gd name="connsiteX15" fmla="*/ 3728114 w 3881652"/>
                  <a:gd name="connsiteY15" fmla="*/ 610738 h 1455761"/>
                  <a:gd name="connsiteX16" fmla="*/ 3789529 w 3881652"/>
                  <a:gd name="connsiteY16" fmla="*/ 651681 h 1455761"/>
                  <a:gd name="connsiteX17" fmla="*/ 3857768 w 3881652"/>
                  <a:gd name="connsiteY17" fmla="*/ 678977 h 1455761"/>
                  <a:gd name="connsiteX18" fmla="*/ 3857768 w 3881652"/>
                  <a:gd name="connsiteY18" fmla="*/ 706272 h 1455761"/>
                  <a:gd name="connsiteX19" fmla="*/ 3714466 w 3881652"/>
                  <a:gd name="connsiteY19" fmla="*/ 726744 h 1455761"/>
                  <a:gd name="connsiteX20" fmla="*/ 3482454 w 3881652"/>
                  <a:gd name="connsiteY20" fmla="*/ 733568 h 1455761"/>
                  <a:gd name="connsiteX21" fmla="*/ 3386920 w 3881652"/>
                  <a:gd name="connsiteY21" fmla="*/ 774511 h 1455761"/>
                  <a:gd name="connsiteX22" fmla="*/ 3386920 w 3881652"/>
                  <a:gd name="connsiteY22" fmla="*/ 863221 h 1455761"/>
                  <a:gd name="connsiteX23" fmla="*/ 3482454 w 3881652"/>
                  <a:gd name="connsiteY23" fmla="*/ 951932 h 1455761"/>
                  <a:gd name="connsiteX24" fmla="*/ 3584813 w 3881652"/>
                  <a:gd name="connsiteY24" fmla="*/ 992875 h 1455761"/>
                  <a:gd name="connsiteX25" fmla="*/ 3591636 w 3881652"/>
                  <a:gd name="connsiteY25" fmla="*/ 1026994 h 1455761"/>
                  <a:gd name="connsiteX26" fmla="*/ 3509750 w 3881652"/>
                  <a:gd name="connsiteY26" fmla="*/ 1061114 h 1455761"/>
                  <a:gd name="connsiteX27" fmla="*/ 3318681 w 3881652"/>
                  <a:gd name="connsiteY27" fmla="*/ 1095233 h 1455761"/>
                  <a:gd name="connsiteX28" fmla="*/ 3120789 w 3881652"/>
                  <a:gd name="connsiteY28" fmla="*/ 1108881 h 1455761"/>
                  <a:gd name="connsiteX29" fmla="*/ 2963839 w 3881652"/>
                  <a:gd name="connsiteY29" fmla="*/ 1102057 h 1455761"/>
                  <a:gd name="connsiteX30" fmla="*/ 2847833 w 3881652"/>
                  <a:gd name="connsiteY30" fmla="*/ 1102057 h 1455761"/>
                  <a:gd name="connsiteX31" fmla="*/ 2800066 w 3881652"/>
                  <a:gd name="connsiteY31" fmla="*/ 1115705 h 1455761"/>
                  <a:gd name="connsiteX32" fmla="*/ 2786419 w 3881652"/>
                  <a:gd name="connsiteY32" fmla="*/ 1197592 h 1455761"/>
                  <a:gd name="connsiteX33" fmla="*/ 2841010 w 3881652"/>
                  <a:gd name="connsiteY33" fmla="*/ 1238535 h 1455761"/>
                  <a:gd name="connsiteX34" fmla="*/ 2854657 w 3881652"/>
                  <a:gd name="connsiteY34" fmla="*/ 1279478 h 1455761"/>
                  <a:gd name="connsiteX35" fmla="*/ 2786419 w 3881652"/>
                  <a:gd name="connsiteY35" fmla="*/ 1306774 h 1455761"/>
                  <a:gd name="connsiteX36" fmla="*/ 2629469 w 3881652"/>
                  <a:gd name="connsiteY36" fmla="*/ 1327245 h 1455761"/>
                  <a:gd name="connsiteX37" fmla="*/ 2397457 w 3881652"/>
                  <a:gd name="connsiteY37" fmla="*/ 1334069 h 1455761"/>
                  <a:gd name="connsiteX38" fmla="*/ 2240508 w 3881652"/>
                  <a:gd name="connsiteY38" fmla="*/ 1334069 h 1455761"/>
                  <a:gd name="connsiteX39" fmla="*/ 2185917 w 3881652"/>
                  <a:gd name="connsiteY39" fmla="*/ 1340893 h 1455761"/>
                  <a:gd name="connsiteX40" fmla="*/ 2069911 w 3881652"/>
                  <a:gd name="connsiteY40" fmla="*/ 1381836 h 1455761"/>
                  <a:gd name="connsiteX41" fmla="*/ 1953905 w 3881652"/>
                  <a:gd name="connsiteY41" fmla="*/ 1436427 h 1455761"/>
                  <a:gd name="connsiteX42" fmla="*/ 1851547 w 3881652"/>
                  <a:gd name="connsiteY42" fmla="*/ 1450075 h 1455761"/>
                  <a:gd name="connsiteX43" fmla="*/ 1728717 w 3881652"/>
                  <a:gd name="connsiteY43" fmla="*/ 1450075 h 1455761"/>
                  <a:gd name="connsiteX44" fmla="*/ 1524001 w 3881652"/>
                  <a:gd name="connsiteY44" fmla="*/ 1415956 h 1455761"/>
                  <a:gd name="connsiteX45" fmla="*/ 1332932 w 3881652"/>
                  <a:gd name="connsiteY45" fmla="*/ 1381836 h 1455761"/>
                  <a:gd name="connsiteX46" fmla="*/ 1182807 w 3881652"/>
                  <a:gd name="connsiteY46" fmla="*/ 1375012 h 1455761"/>
                  <a:gd name="connsiteX47" fmla="*/ 998562 w 3881652"/>
                  <a:gd name="connsiteY47" fmla="*/ 1388660 h 1455761"/>
                  <a:gd name="connsiteX48" fmla="*/ 855260 w 3881652"/>
                  <a:gd name="connsiteY48" fmla="*/ 1409132 h 1455761"/>
                  <a:gd name="connsiteX49" fmla="*/ 746078 w 3881652"/>
                  <a:gd name="connsiteY49" fmla="*/ 1402308 h 1455761"/>
                  <a:gd name="connsiteX50" fmla="*/ 657368 w 3881652"/>
                  <a:gd name="connsiteY50" fmla="*/ 1375012 h 1455761"/>
                  <a:gd name="connsiteX51" fmla="*/ 575481 w 3881652"/>
                  <a:gd name="connsiteY51" fmla="*/ 1361365 h 1455761"/>
                  <a:gd name="connsiteX52" fmla="*/ 493595 w 3881652"/>
                  <a:gd name="connsiteY52" fmla="*/ 1361365 h 1455761"/>
                  <a:gd name="connsiteX53" fmla="*/ 439004 w 3881652"/>
                  <a:gd name="connsiteY53" fmla="*/ 1361365 h 1455761"/>
                  <a:gd name="connsiteX54" fmla="*/ 404884 w 3881652"/>
                  <a:gd name="connsiteY54" fmla="*/ 1334069 h 1455761"/>
                  <a:gd name="connsiteX55" fmla="*/ 425356 w 3881652"/>
                  <a:gd name="connsiteY55" fmla="*/ 1265830 h 1455761"/>
                  <a:gd name="connsiteX56" fmla="*/ 398060 w 3881652"/>
                  <a:gd name="connsiteY56" fmla="*/ 1238535 h 1455761"/>
                  <a:gd name="connsiteX57" fmla="*/ 288878 w 3881652"/>
                  <a:gd name="connsiteY57" fmla="*/ 1231711 h 1455761"/>
                  <a:gd name="connsiteX58" fmla="*/ 193344 w 3881652"/>
                  <a:gd name="connsiteY58" fmla="*/ 1197592 h 1455761"/>
                  <a:gd name="connsiteX59" fmla="*/ 97810 w 3881652"/>
                  <a:gd name="connsiteY59" fmla="*/ 1149824 h 1455761"/>
                  <a:gd name="connsiteX60" fmla="*/ 22747 w 3881652"/>
                  <a:gd name="connsiteY60" fmla="*/ 1122529 h 1455761"/>
                  <a:gd name="connsiteX61" fmla="*/ 2275 w 3881652"/>
                  <a:gd name="connsiteY61" fmla="*/ 1095233 h 1455761"/>
                  <a:gd name="connsiteX62" fmla="*/ 9099 w 3881652"/>
                  <a:gd name="connsiteY62" fmla="*/ 1095233 h 1455761"/>
                  <a:gd name="connsiteX63" fmla="*/ 125105 w 3881652"/>
                  <a:gd name="connsiteY63" fmla="*/ 1081586 h 1455761"/>
                  <a:gd name="connsiteX64" fmla="*/ 302526 w 3881652"/>
                  <a:gd name="connsiteY64" fmla="*/ 1054290 h 1455761"/>
                  <a:gd name="connsiteX65" fmla="*/ 459475 w 3881652"/>
                  <a:gd name="connsiteY65" fmla="*/ 1013347 h 1455761"/>
                  <a:gd name="connsiteX66" fmla="*/ 657368 w 3881652"/>
                  <a:gd name="connsiteY66" fmla="*/ 924636 h 1455761"/>
                  <a:gd name="connsiteX67" fmla="*/ 827965 w 3881652"/>
                  <a:gd name="connsiteY67" fmla="*/ 774511 h 1455761"/>
                  <a:gd name="connsiteX68" fmla="*/ 909851 w 3881652"/>
                  <a:gd name="connsiteY68" fmla="*/ 583442 h 1455761"/>
                  <a:gd name="connsiteX69" fmla="*/ 1025857 w 3881652"/>
                  <a:gd name="connsiteY69" fmla="*/ 481084 h 1455761"/>
                  <a:gd name="connsiteX70" fmla="*/ 1210102 w 3881652"/>
                  <a:gd name="connsiteY70" fmla="*/ 378726 h 1455761"/>
                  <a:gd name="connsiteX71" fmla="*/ 1312460 w 3881652"/>
                  <a:gd name="connsiteY71" fmla="*/ 303663 h 1455761"/>
                  <a:gd name="connsiteX72" fmla="*/ 1421642 w 3881652"/>
                  <a:gd name="connsiteY72" fmla="*/ 180833 h 1455761"/>
                  <a:gd name="connsiteX73" fmla="*/ 1524001 w 3881652"/>
                  <a:gd name="connsiteY73" fmla="*/ 112594 h 1455761"/>
                  <a:gd name="connsiteX74" fmla="*/ 1605887 w 3881652"/>
                  <a:gd name="connsiteY74" fmla="*/ 71651 h 1455761"/>
                  <a:gd name="connsiteX75" fmla="*/ 1674126 w 3881652"/>
                  <a:gd name="connsiteY75" fmla="*/ 10236 h 145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881652" h="1455761">
                    <a:moveTo>
                      <a:pt x="1674126" y="10236"/>
                    </a:moveTo>
                    <a:cubicBezTo>
                      <a:pt x="1708245" y="0"/>
                      <a:pt x="1765112" y="7961"/>
                      <a:pt x="1810604" y="10236"/>
                    </a:cubicBezTo>
                    <a:cubicBezTo>
                      <a:pt x="1856096" y="12511"/>
                      <a:pt x="1895902" y="10236"/>
                      <a:pt x="1947081" y="23884"/>
                    </a:cubicBezTo>
                    <a:cubicBezTo>
                      <a:pt x="1998260" y="37532"/>
                      <a:pt x="2065362" y="65965"/>
                      <a:pt x="2117678" y="92123"/>
                    </a:cubicBezTo>
                    <a:cubicBezTo>
                      <a:pt x="2169994" y="118281"/>
                      <a:pt x="2215488" y="163773"/>
                      <a:pt x="2260980" y="180833"/>
                    </a:cubicBezTo>
                    <a:cubicBezTo>
                      <a:pt x="2306472" y="197893"/>
                      <a:pt x="2390633" y="194481"/>
                      <a:pt x="2390633" y="194481"/>
                    </a:cubicBezTo>
                    <a:cubicBezTo>
                      <a:pt x="2422478" y="197893"/>
                      <a:pt x="2404281" y="186520"/>
                      <a:pt x="2452048" y="201305"/>
                    </a:cubicBezTo>
                    <a:cubicBezTo>
                      <a:pt x="2499815" y="216090"/>
                      <a:pt x="2677236" y="283192"/>
                      <a:pt x="2677236" y="283192"/>
                    </a:cubicBezTo>
                    <a:lnTo>
                      <a:pt x="2977487" y="385550"/>
                    </a:lnTo>
                    <a:lnTo>
                      <a:pt x="3195851" y="460612"/>
                    </a:lnTo>
                    <a:cubicBezTo>
                      <a:pt x="3257266" y="482221"/>
                      <a:pt x="3295935" y="502693"/>
                      <a:pt x="3345977" y="515203"/>
                    </a:cubicBezTo>
                    <a:cubicBezTo>
                      <a:pt x="3396019" y="527713"/>
                      <a:pt x="3452884" y="528851"/>
                      <a:pt x="3496102" y="535675"/>
                    </a:cubicBezTo>
                    <a:cubicBezTo>
                      <a:pt x="3539320" y="542499"/>
                      <a:pt x="3572302" y="551598"/>
                      <a:pt x="3605284" y="556147"/>
                    </a:cubicBezTo>
                    <a:cubicBezTo>
                      <a:pt x="3638266" y="560696"/>
                      <a:pt x="3674661" y="560696"/>
                      <a:pt x="3693995" y="562971"/>
                    </a:cubicBezTo>
                    <a:cubicBezTo>
                      <a:pt x="3713329" y="565246"/>
                      <a:pt x="3715604" y="561833"/>
                      <a:pt x="3721290" y="569794"/>
                    </a:cubicBezTo>
                    <a:cubicBezTo>
                      <a:pt x="3726976" y="577755"/>
                      <a:pt x="3716741" y="597090"/>
                      <a:pt x="3728114" y="610738"/>
                    </a:cubicBezTo>
                    <a:cubicBezTo>
                      <a:pt x="3739487" y="624386"/>
                      <a:pt x="3767920" y="640308"/>
                      <a:pt x="3789529" y="651681"/>
                    </a:cubicBezTo>
                    <a:cubicBezTo>
                      <a:pt x="3811138" y="663054"/>
                      <a:pt x="3846395" y="669879"/>
                      <a:pt x="3857768" y="678977"/>
                    </a:cubicBezTo>
                    <a:cubicBezTo>
                      <a:pt x="3869141" y="688076"/>
                      <a:pt x="3881652" y="698311"/>
                      <a:pt x="3857768" y="706272"/>
                    </a:cubicBezTo>
                    <a:cubicBezTo>
                      <a:pt x="3833884" y="714233"/>
                      <a:pt x="3777018" y="722195"/>
                      <a:pt x="3714466" y="726744"/>
                    </a:cubicBezTo>
                    <a:cubicBezTo>
                      <a:pt x="3651914" y="731293"/>
                      <a:pt x="3537045" y="725607"/>
                      <a:pt x="3482454" y="733568"/>
                    </a:cubicBezTo>
                    <a:cubicBezTo>
                      <a:pt x="3427863" y="741529"/>
                      <a:pt x="3402842" y="752902"/>
                      <a:pt x="3386920" y="774511"/>
                    </a:cubicBezTo>
                    <a:cubicBezTo>
                      <a:pt x="3370998" y="796120"/>
                      <a:pt x="3370998" y="833651"/>
                      <a:pt x="3386920" y="863221"/>
                    </a:cubicBezTo>
                    <a:cubicBezTo>
                      <a:pt x="3402842" y="892791"/>
                      <a:pt x="3449472" y="930323"/>
                      <a:pt x="3482454" y="951932"/>
                    </a:cubicBezTo>
                    <a:cubicBezTo>
                      <a:pt x="3515436" y="973541"/>
                      <a:pt x="3566616" y="980365"/>
                      <a:pt x="3584813" y="992875"/>
                    </a:cubicBezTo>
                    <a:cubicBezTo>
                      <a:pt x="3603010" y="1005385"/>
                      <a:pt x="3604146" y="1015621"/>
                      <a:pt x="3591636" y="1026994"/>
                    </a:cubicBezTo>
                    <a:cubicBezTo>
                      <a:pt x="3579126" y="1038367"/>
                      <a:pt x="3555242" y="1049741"/>
                      <a:pt x="3509750" y="1061114"/>
                    </a:cubicBezTo>
                    <a:cubicBezTo>
                      <a:pt x="3464258" y="1072487"/>
                      <a:pt x="3383508" y="1087272"/>
                      <a:pt x="3318681" y="1095233"/>
                    </a:cubicBezTo>
                    <a:cubicBezTo>
                      <a:pt x="3253854" y="1103194"/>
                      <a:pt x="3179929" y="1107744"/>
                      <a:pt x="3120789" y="1108881"/>
                    </a:cubicBezTo>
                    <a:cubicBezTo>
                      <a:pt x="3061649" y="1110018"/>
                      <a:pt x="3009332" y="1103194"/>
                      <a:pt x="2963839" y="1102057"/>
                    </a:cubicBezTo>
                    <a:cubicBezTo>
                      <a:pt x="2918346" y="1100920"/>
                      <a:pt x="2875129" y="1099782"/>
                      <a:pt x="2847833" y="1102057"/>
                    </a:cubicBezTo>
                    <a:cubicBezTo>
                      <a:pt x="2820538" y="1104332"/>
                      <a:pt x="2810302" y="1099783"/>
                      <a:pt x="2800066" y="1115705"/>
                    </a:cubicBezTo>
                    <a:cubicBezTo>
                      <a:pt x="2789830" y="1131628"/>
                      <a:pt x="2779595" y="1177120"/>
                      <a:pt x="2786419" y="1197592"/>
                    </a:cubicBezTo>
                    <a:cubicBezTo>
                      <a:pt x="2793243" y="1218064"/>
                      <a:pt x="2829637" y="1224887"/>
                      <a:pt x="2841010" y="1238535"/>
                    </a:cubicBezTo>
                    <a:cubicBezTo>
                      <a:pt x="2852383" y="1252183"/>
                      <a:pt x="2863756" y="1268105"/>
                      <a:pt x="2854657" y="1279478"/>
                    </a:cubicBezTo>
                    <a:cubicBezTo>
                      <a:pt x="2845559" y="1290851"/>
                      <a:pt x="2823950" y="1298813"/>
                      <a:pt x="2786419" y="1306774"/>
                    </a:cubicBezTo>
                    <a:cubicBezTo>
                      <a:pt x="2748888" y="1314735"/>
                      <a:pt x="2694296" y="1322696"/>
                      <a:pt x="2629469" y="1327245"/>
                    </a:cubicBezTo>
                    <a:cubicBezTo>
                      <a:pt x="2564642" y="1331794"/>
                      <a:pt x="2462284" y="1332932"/>
                      <a:pt x="2397457" y="1334069"/>
                    </a:cubicBezTo>
                    <a:cubicBezTo>
                      <a:pt x="2332630" y="1335206"/>
                      <a:pt x="2275765" y="1332932"/>
                      <a:pt x="2240508" y="1334069"/>
                    </a:cubicBezTo>
                    <a:cubicBezTo>
                      <a:pt x="2205251" y="1335206"/>
                      <a:pt x="2214350" y="1332932"/>
                      <a:pt x="2185917" y="1340893"/>
                    </a:cubicBezTo>
                    <a:cubicBezTo>
                      <a:pt x="2157484" y="1348854"/>
                      <a:pt x="2108580" y="1365914"/>
                      <a:pt x="2069911" y="1381836"/>
                    </a:cubicBezTo>
                    <a:cubicBezTo>
                      <a:pt x="2031242" y="1397758"/>
                      <a:pt x="1990299" y="1425054"/>
                      <a:pt x="1953905" y="1436427"/>
                    </a:cubicBezTo>
                    <a:cubicBezTo>
                      <a:pt x="1917511" y="1447800"/>
                      <a:pt x="1889078" y="1447800"/>
                      <a:pt x="1851547" y="1450075"/>
                    </a:cubicBezTo>
                    <a:cubicBezTo>
                      <a:pt x="1814016" y="1452350"/>
                      <a:pt x="1783308" y="1455761"/>
                      <a:pt x="1728717" y="1450075"/>
                    </a:cubicBezTo>
                    <a:cubicBezTo>
                      <a:pt x="1674126" y="1444389"/>
                      <a:pt x="1524001" y="1415956"/>
                      <a:pt x="1524001" y="1415956"/>
                    </a:cubicBezTo>
                    <a:cubicBezTo>
                      <a:pt x="1458037" y="1404583"/>
                      <a:pt x="1389798" y="1388660"/>
                      <a:pt x="1332932" y="1381836"/>
                    </a:cubicBezTo>
                    <a:cubicBezTo>
                      <a:pt x="1276066" y="1375012"/>
                      <a:pt x="1238535" y="1373875"/>
                      <a:pt x="1182807" y="1375012"/>
                    </a:cubicBezTo>
                    <a:cubicBezTo>
                      <a:pt x="1127079" y="1376149"/>
                      <a:pt x="1053153" y="1382973"/>
                      <a:pt x="998562" y="1388660"/>
                    </a:cubicBezTo>
                    <a:cubicBezTo>
                      <a:pt x="943971" y="1394347"/>
                      <a:pt x="897341" y="1406857"/>
                      <a:pt x="855260" y="1409132"/>
                    </a:cubicBezTo>
                    <a:cubicBezTo>
                      <a:pt x="813179" y="1411407"/>
                      <a:pt x="779060" y="1407995"/>
                      <a:pt x="746078" y="1402308"/>
                    </a:cubicBezTo>
                    <a:cubicBezTo>
                      <a:pt x="713096" y="1396621"/>
                      <a:pt x="685801" y="1381836"/>
                      <a:pt x="657368" y="1375012"/>
                    </a:cubicBezTo>
                    <a:cubicBezTo>
                      <a:pt x="628935" y="1368188"/>
                      <a:pt x="602777" y="1363640"/>
                      <a:pt x="575481" y="1361365"/>
                    </a:cubicBezTo>
                    <a:cubicBezTo>
                      <a:pt x="548186" y="1359091"/>
                      <a:pt x="493595" y="1361365"/>
                      <a:pt x="493595" y="1361365"/>
                    </a:cubicBezTo>
                    <a:cubicBezTo>
                      <a:pt x="470849" y="1361365"/>
                      <a:pt x="453789" y="1365914"/>
                      <a:pt x="439004" y="1361365"/>
                    </a:cubicBezTo>
                    <a:cubicBezTo>
                      <a:pt x="424219" y="1356816"/>
                      <a:pt x="407159" y="1349991"/>
                      <a:pt x="404884" y="1334069"/>
                    </a:cubicBezTo>
                    <a:cubicBezTo>
                      <a:pt x="402609" y="1318147"/>
                      <a:pt x="426493" y="1281752"/>
                      <a:pt x="425356" y="1265830"/>
                    </a:cubicBezTo>
                    <a:cubicBezTo>
                      <a:pt x="424219" y="1249908"/>
                      <a:pt x="420806" y="1244221"/>
                      <a:pt x="398060" y="1238535"/>
                    </a:cubicBezTo>
                    <a:cubicBezTo>
                      <a:pt x="375314" y="1232849"/>
                      <a:pt x="322997" y="1238535"/>
                      <a:pt x="288878" y="1231711"/>
                    </a:cubicBezTo>
                    <a:cubicBezTo>
                      <a:pt x="254759" y="1224887"/>
                      <a:pt x="225188" y="1211240"/>
                      <a:pt x="193344" y="1197592"/>
                    </a:cubicBezTo>
                    <a:cubicBezTo>
                      <a:pt x="161500" y="1183944"/>
                      <a:pt x="126243" y="1162334"/>
                      <a:pt x="97810" y="1149824"/>
                    </a:cubicBezTo>
                    <a:cubicBezTo>
                      <a:pt x="69377" y="1137314"/>
                      <a:pt x="38669" y="1131627"/>
                      <a:pt x="22747" y="1122529"/>
                    </a:cubicBezTo>
                    <a:cubicBezTo>
                      <a:pt x="6825" y="1113431"/>
                      <a:pt x="4550" y="1099782"/>
                      <a:pt x="2275" y="1095233"/>
                    </a:cubicBezTo>
                    <a:cubicBezTo>
                      <a:pt x="0" y="1090684"/>
                      <a:pt x="9099" y="1095233"/>
                      <a:pt x="9099" y="1095233"/>
                    </a:cubicBezTo>
                    <a:cubicBezTo>
                      <a:pt x="29571" y="1092959"/>
                      <a:pt x="76200" y="1088410"/>
                      <a:pt x="125105" y="1081586"/>
                    </a:cubicBezTo>
                    <a:cubicBezTo>
                      <a:pt x="174010" y="1074762"/>
                      <a:pt x="246798" y="1065663"/>
                      <a:pt x="302526" y="1054290"/>
                    </a:cubicBezTo>
                    <a:cubicBezTo>
                      <a:pt x="358254" y="1042917"/>
                      <a:pt x="400335" y="1034956"/>
                      <a:pt x="459475" y="1013347"/>
                    </a:cubicBezTo>
                    <a:cubicBezTo>
                      <a:pt x="518615" y="991738"/>
                      <a:pt x="595953" y="964442"/>
                      <a:pt x="657368" y="924636"/>
                    </a:cubicBezTo>
                    <a:cubicBezTo>
                      <a:pt x="718783" y="884830"/>
                      <a:pt x="785885" y="831377"/>
                      <a:pt x="827965" y="774511"/>
                    </a:cubicBezTo>
                    <a:cubicBezTo>
                      <a:pt x="870046" y="717645"/>
                      <a:pt x="876869" y="632347"/>
                      <a:pt x="909851" y="583442"/>
                    </a:cubicBezTo>
                    <a:cubicBezTo>
                      <a:pt x="942833" y="534538"/>
                      <a:pt x="975815" y="515203"/>
                      <a:pt x="1025857" y="481084"/>
                    </a:cubicBezTo>
                    <a:cubicBezTo>
                      <a:pt x="1075899" y="446965"/>
                      <a:pt x="1162335" y="408296"/>
                      <a:pt x="1210102" y="378726"/>
                    </a:cubicBezTo>
                    <a:cubicBezTo>
                      <a:pt x="1257869" y="349156"/>
                      <a:pt x="1277203" y="336645"/>
                      <a:pt x="1312460" y="303663"/>
                    </a:cubicBezTo>
                    <a:cubicBezTo>
                      <a:pt x="1347717" y="270681"/>
                      <a:pt x="1386385" y="212678"/>
                      <a:pt x="1421642" y="180833"/>
                    </a:cubicBezTo>
                    <a:cubicBezTo>
                      <a:pt x="1456899" y="148988"/>
                      <a:pt x="1493294" y="130791"/>
                      <a:pt x="1524001" y="112594"/>
                    </a:cubicBezTo>
                    <a:cubicBezTo>
                      <a:pt x="1554708" y="94397"/>
                      <a:pt x="1582004" y="87573"/>
                      <a:pt x="1605887" y="71651"/>
                    </a:cubicBezTo>
                    <a:cubicBezTo>
                      <a:pt x="1629771" y="55729"/>
                      <a:pt x="1640007" y="20472"/>
                      <a:pt x="1674126" y="10236"/>
                    </a:cubicBezTo>
                    <a:close/>
                  </a:path>
                </a:pathLst>
              </a:custGeom>
              <a:solidFill>
                <a:srgbClr val="92D050"/>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1000" kern="0" dirty="0">
                  <a:solidFill>
                    <a:srgbClr val="000000"/>
                  </a:solidFill>
                  <a:latin typeface="Gill Sans MT"/>
                </a:endParaRPr>
              </a:p>
            </p:txBody>
          </p:sp>
          <p:sp>
            <p:nvSpPr>
              <p:cNvPr id="707" name="Freeform 706"/>
              <p:cNvSpPr/>
              <p:nvPr/>
            </p:nvSpPr>
            <p:spPr>
              <a:xfrm>
                <a:off x="5801116" y="4313545"/>
                <a:ext cx="652356" cy="246435"/>
              </a:xfrm>
              <a:custGeom>
                <a:avLst/>
                <a:gdLst>
                  <a:gd name="connsiteX0" fmla="*/ 20472 w 734704"/>
                  <a:gd name="connsiteY0" fmla="*/ 326408 h 388960"/>
                  <a:gd name="connsiteX1" fmla="*/ 170597 w 734704"/>
                  <a:gd name="connsiteY1" fmla="*/ 299113 h 388960"/>
                  <a:gd name="connsiteX2" fmla="*/ 300251 w 734704"/>
                  <a:gd name="connsiteY2" fmla="*/ 271817 h 388960"/>
                  <a:gd name="connsiteX3" fmla="*/ 436728 w 734704"/>
                  <a:gd name="connsiteY3" fmla="*/ 264993 h 388960"/>
                  <a:gd name="connsiteX4" fmla="*/ 504967 w 734704"/>
                  <a:gd name="connsiteY4" fmla="*/ 285465 h 388960"/>
                  <a:gd name="connsiteX5" fmla="*/ 600501 w 734704"/>
                  <a:gd name="connsiteY5" fmla="*/ 340056 h 388960"/>
                  <a:gd name="connsiteX6" fmla="*/ 661916 w 734704"/>
                  <a:gd name="connsiteY6" fmla="*/ 380999 h 388960"/>
                  <a:gd name="connsiteX7" fmla="*/ 696036 w 734704"/>
                  <a:gd name="connsiteY7" fmla="*/ 380999 h 388960"/>
                  <a:gd name="connsiteX8" fmla="*/ 709684 w 734704"/>
                  <a:gd name="connsiteY8" fmla="*/ 333232 h 388960"/>
                  <a:gd name="connsiteX9" fmla="*/ 723331 w 734704"/>
                  <a:gd name="connsiteY9" fmla="*/ 285465 h 388960"/>
                  <a:gd name="connsiteX10" fmla="*/ 730155 w 734704"/>
                  <a:gd name="connsiteY10" fmla="*/ 237698 h 388960"/>
                  <a:gd name="connsiteX11" fmla="*/ 696036 w 734704"/>
                  <a:gd name="connsiteY11" fmla="*/ 176283 h 388960"/>
                  <a:gd name="connsiteX12" fmla="*/ 607325 w 734704"/>
                  <a:gd name="connsiteY12" fmla="*/ 87572 h 388960"/>
                  <a:gd name="connsiteX13" fmla="*/ 559558 w 734704"/>
                  <a:gd name="connsiteY13" fmla="*/ 39805 h 388960"/>
                  <a:gd name="connsiteX14" fmla="*/ 504967 w 734704"/>
                  <a:gd name="connsiteY14" fmla="*/ 5686 h 388960"/>
                  <a:gd name="connsiteX15" fmla="*/ 443552 w 734704"/>
                  <a:gd name="connsiteY15" fmla="*/ 5686 h 388960"/>
                  <a:gd name="connsiteX16" fmla="*/ 388961 w 734704"/>
                  <a:gd name="connsiteY16" fmla="*/ 19334 h 388960"/>
                  <a:gd name="connsiteX17" fmla="*/ 341194 w 734704"/>
                  <a:gd name="connsiteY17" fmla="*/ 67101 h 388960"/>
                  <a:gd name="connsiteX18" fmla="*/ 320722 w 734704"/>
                  <a:gd name="connsiteY18" fmla="*/ 94396 h 388960"/>
                  <a:gd name="connsiteX19" fmla="*/ 300251 w 734704"/>
                  <a:gd name="connsiteY19" fmla="*/ 121692 h 388960"/>
                  <a:gd name="connsiteX20" fmla="*/ 225188 w 734704"/>
                  <a:gd name="connsiteY20" fmla="*/ 135340 h 388960"/>
                  <a:gd name="connsiteX21" fmla="*/ 170597 w 734704"/>
                  <a:gd name="connsiteY21" fmla="*/ 142163 h 388960"/>
                  <a:gd name="connsiteX22" fmla="*/ 129654 w 734704"/>
                  <a:gd name="connsiteY22" fmla="*/ 169459 h 388960"/>
                  <a:gd name="connsiteX23" fmla="*/ 81887 w 734704"/>
                  <a:gd name="connsiteY23" fmla="*/ 230874 h 388960"/>
                  <a:gd name="connsiteX24" fmla="*/ 47767 w 734704"/>
                  <a:gd name="connsiteY24" fmla="*/ 278641 h 388960"/>
                  <a:gd name="connsiteX25" fmla="*/ 20472 w 734704"/>
                  <a:gd name="connsiteY25" fmla="*/ 326408 h 38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4704" h="388960">
                    <a:moveTo>
                      <a:pt x="20472" y="326408"/>
                    </a:moveTo>
                    <a:cubicBezTo>
                      <a:pt x="40944" y="329820"/>
                      <a:pt x="123967" y="308211"/>
                      <a:pt x="170597" y="299113"/>
                    </a:cubicBezTo>
                    <a:cubicBezTo>
                      <a:pt x="217227" y="290015"/>
                      <a:pt x="255896" y="277504"/>
                      <a:pt x="300251" y="271817"/>
                    </a:cubicBezTo>
                    <a:cubicBezTo>
                      <a:pt x="344606" y="266130"/>
                      <a:pt x="402609" y="262718"/>
                      <a:pt x="436728" y="264993"/>
                    </a:cubicBezTo>
                    <a:cubicBezTo>
                      <a:pt x="470847" y="267268"/>
                      <a:pt x="477672" y="272955"/>
                      <a:pt x="504967" y="285465"/>
                    </a:cubicBezTo>
                    <a:cubicBezTo>
                      <a:pt x="532262" y="297975"/>
                      <a:pt x="574343" y="324134"/>
                      <a:pt x="600501" y="340056"/>
                    </a:cubicBezTo>
                    <a:cubicBezTo>
                      <a:pt x="626659" y="355978"/>
                      <a:pt x="645994" y="374175"/>
                      <a:pt x="661916" y="380999"/>
                    </a:cubicBezTo>
                    <a:cubicBezTo>
                      <a:pt x="677838" y="387823"/>
                      <a:pt x="688075" y="388960"/>
                      <a:pt x="696036" y="380999"/>
                    </a:cubicBezTo>
                    <a:cubicBezTo>
                      <a:pt x="703997" y="373038"/>
                      <a:pt x="709684" y="333232"/>
                      <a:pt x="709684" y="333232"/>
                    </a:cubicBezTo>
                    <a:cubicBezTo>
                      <a:pt x="714233" y="317310"/>
                      <a:pt x="719919" y="301387"/>
                      <a:pt x="723331" y="285465"/>
                    </a:cubicBezTo>
                    <a:cubicBezTo>
                      <a:pt x="726743" y="269543"/>
                      <a:pt x="734704" y="255895"/>
                      <a:pt x="730155" y="237698"/>
                    </a:cubicBezTo>
                    <a:cubicBezTo>
                      <a:pt x="725606" y="219501"/>
                      <a:pt x="716508" y="201304"/>
                      <a:pt x="696036" y="176283"/>
                    </a:cubicBezTo>
                    <a:cubicBezTo>
                      <a:pt x="675564" y="151262"/>
                      <a:pt x="607325" y="87572"/>
                      <a:pt x="607325" y="87572"/>
                    </a:cubicBezTo>
                    <a:cubicBezTo>
                      <a:pt x="584579" y="64826"/>
                      <a:pt x="576618" y="53453"/>
                      <a:pt x="559558" y="39805"/>
                    </a:cubicBezTo>
                    <a:cubicBezTo>
                      <a:pt x="542498" y="26157"/>
                      <a:pt x="524301" y="11372"/>
                      <a:pt x="504967" y="5686"/>
                    </a:cubicBezTo>
                    <a:cubicBezTo>
                      <a:pt x="485633" y="0"/>
                      <a:pt x="462886" y="3411"/>
                      <a:pt x="443552" y="5686"/>
                    </a:cubicBezTo>
                    <a:cubicBezTo>
                      <a:pt x="424218" y="7961"/>
                      <a:pt x="406021" y="9098"/>
                      <a:pt x="388961" y="19334"/>
                    </a:cubicBezTo>
                    <a:cubicBezTo>
                      <a:pt x="371901" y="29570"/>
                      <a:pt x="352567" y="54591"/>
                      <a:pt x="341194" y="67101"/>
                    </a:cubicBezTo>
                    <a:cubicBezTo>
                      <a:pt x="329821" y="79611"/>
                      <a:pt x="320722" y="94396"/>
                      <a:pt x="320722" y="94396"/>
                    </a:cubicBezTo>
                    <a:cubicBezTo>
                      <a:pt x="313898" y="103494"/>
                      <a:pt x="316173" y="114868"/>
                      <a:pt x="300251" y="121692"/>
                    </a:cubicBezTo>
                    <a:cubicBezTo>
                      <a:pt x="284329" y="128516"/>
                      <a:pt x="246797" y="131928"/>
                      <a:pt x="225188" y="135340"/>
                    </a:cubicBezTo>
                    <a:cubicBezTo>
                      <a:pt x="203579" y="138752"/>
                      <a:pt x="186519" y="136477"/>
                      <a:pt x="170597" y="142163"/>
                    </a:cubicBezTo>
                    <a:cubicBezTo>
                      <a:pt x="154675" y="147849"/>
                      <a:pt x="144439" y="154674"/>
                      <a:pt x="129654" y="169459"/>
                    </a:cubicBezTo>
                    <a:cubicBezTo>
                      <a:pt x="114869" y="184244"/>
                      <a:pt x="95535" y="212677"/>
                      <a:pt x="81887" y="230874"/>
                    </a:cubicBezTo>
                    <a:cubicBezTo>
                      <a:pt x="68239" y="249071"/>
                      <a:pt x="56866" y="266130"/>
                      <a:pt x="47767" y="278641"/>
                    </a:cubicBezTo>
                    <a:cubicBezTo>
                      <a:pt x="38668" y="291152"/>
                      <a:pt x="0" y="322996"/>
                      <a:pt x="20472" y="326408"/>
                    </a:cubicBezTo>
                    <a:close/>
                  </a:path>
                </a:pathLst>
              </a:custGeom>
              <a:solidFill>
                <a:sysClr val="window" lastClr="FFFFFF"/>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1000" kern="0" dirty="0">
                  <a:solidFill>
                    <a:srgbClr val="000000"/>
                  </a:solidFill>
                  <a:latin typeface="Gill Sans MT"/>
                </a:endParaRPr>
              </a:p>
            </p:txBody>
          </p:sp>
          <p:grpSp>
            <p:nvGrpSpPr>
              <p:cNvPr id="4" name="Group 207"/>
              <p:cNvGrpSpPr>
                <a:grpSpLocks/>
              </p:cNvGrpSpPr>
              <p:nvPr/>
            </p:nvGrpSpPr>
            <p:grpSpPr bwMode="auto">
              <a:xfrm>
                <a:off x="6761439" y="4003140"/>
                <a:ext cx="913402" cy="478761"/>
                <a:chOff x="2143" y="808"/>
                <a:chExt cx="648" cy="476"/>
              </a:xfrm>
              <a:solidFill>
                <a:sysClr val="window" lastClr="FFFFFF">
                  <a:lumMod val="85000"/>
                </a:sysClr>
              </a:solidFill>
            </p:grpSpPr>
            <p:sp>
              <p:nvSpPr>
                <p:cNvPr id="749" name="Line 208"/>
                <p:cNvSpPr>
                  <a:spLocks noChangeShapeType="1"/>
                </p:cNvSpPr>
                <p:nvPr/>
              </p:nvSpPr>
              <p:spPr bwMode="auto">
                <a:xfrm flipH="1">
                  <a:off x="2392" y="1063"/>
                  <a:ext cx="104" cy="221"/>
                </a:xfrm>
                <a:prstGeom prst="line">
                  <a:avLst/>
                </a:prstGeom>
                <a:grpFill/>
                <a:ln w="12700">
                  <a:solidFill>
                    <a:sysClr val="windowText" lastClr="000000"/>
                  </a:solidFill>
                  <a:round/>
                  <a:headEnd type="none" w="sm" len="sm"/>
                  <a:tailEnd type="none" w="sm" len="sm"/>
                </a:ln>
                <a:effectLst/>
              </p:spPr>
              <p:txBody>
                <a:bodyPr wrap="none" anchor="ctr"/>
                <a:lstStyle/>
                <a:p>
                  <a:pPr eaLnBrk="1" fontAlgn="auto" hangingPunct="1">
                    <a:spcBef>
                      <a:spcPts val="0"/>
                    </a:spcBef>
                    <a:spcAft>
                      <a:spcPts val="0"/>
                    </a:spcAft>
                    <a:defRPr/>
                  </a:pPr>
                  <a:endParaRPr lang="en-US" sz="1000" kern="0">
                    <a:solidFill>
                      <a:srgbClr val="000000"/>
                    </a:solidFill>
                    <a:latin typeface="Arial"/>
                  </a:endParaRPr>
                </a:p>
              </p:txBody>
            </p:sp>
            <p:sp>
              <p:nvSpPr>
                <p:cNvPr id="750" name="Line 209"/>
                <p:cNvSpPr>
                  <a:spLocks noChangeShapeType="1"/>
                </p:cNvSpPr>
                <p:nvPr/>
              </p:nvSpPr>
              <p:spPr bwMode="auto">
                <a:xfrm flipH="1">
                  <a:off x="2498" y="1063"/>
                  <a:ext cx="105" cy="221"/>
                </a:xfrm>
                <a:prstGeom prst="line">
                  <a:avLst/>
                </a:prstGeom>
                <a:grpFill/>
                <a:ln w="12700">
                  <a:solidFill>
                    <a:sysClr val="windowText" lastClr="000000"/>
                  </a:solidFill>
                  <a:round/>
                  <a:headEnd type="none" w="sm" len="sm"/>
                  <a:tailEnd type="none" w="sm" len="sm"/>
                </a:ln>
                <a:effectLst/>
              </p:spPr>
              <p:txBody>
                <a:bodyPr wrap="none" anchor="ctr"/>
                <a:lstStyle/>
                <a:p>
                  <a:pPr eaLnBrk="1" fontAlgn="auto" hangingPunct="1">
                    <a:spcBef>
                      <a:spcPts val="0"/>
                    </a:spcBef>
                    <a:spcAft>
                      <a:spcPts val="0"/>
                    </a:spcAft>
                    <a:defRPr/>
                  </a:pPr>
                  <a:endParaRPr lang="en-US" sz="1000" kern="0">
                    <a:solidFill>
                      <a:srgbClr val="000000"/>
                    </a:solidFill>
                    <a:latin typeface="Arial"/>
                  </a:endParaRPr>
                </a:p>
              </p:txBody>
            </p:sp>
            <p:sp>
              <p:nvSpPr>
                <p:cNvPr id="751" name="Line 210"/>
                <p:cNvSpPr>
                  <a:spLocks noChangeShapeType="1"/>
                </p:cNvSpPr>
                <p:nvPr/>
              </p:nvSpPr>
              <p:spPr bwMode="auto">
                <a:xfrm flipH="1">
                  <a:off x="2179" y="1063"/>
                  <a:ext cx="105" cy="221"/>
                </a:xfrm>
                <a:prstGeom prst="line">
                  <a:avLst/>
                </a:prstGeom>
                <a:grpFill/>
                <a:ln w="12700">
                  <a:solidFill>
                    <a:sysClr val="windowText" lastClr="000000"/>
                  </a:solidFill>
                  <a:round/>
                  <a:headEnd type="none" w="sm" len="sm"/>
                  <a:tailEnd type="none" w="sm" len="sm"/>
                </a:ln>
                <a:effectLst/>
              </p:spPr>
              <p:txBody>
                <a:bodyPr wrap="none" anchor="ctr"/>
                <a:lstStyle/>
                <a:p>
                  <a:pPr eaLnBrk="1" fontAlgn="auto" hangingPunct="1">
                    <a:spcBef>
                      <a:spcPts val="0"/>
                    </a:spcBef>
                    <a:spcAft>
                      <a:spcPts val="0"/>
                    </a:spcAft>
                    <a:defRPr/>
                  </a:pPr>
                  <a:endParaRPr lang="en-US" sz="1000" kern="0">
                    <a:solidFill>
                      <a:srgbClr val="000000"/>
                    </a:solidFill>
                    <a:latin typeface="Arial"/>
                  </a:endParaRPr>
                </a:p>
              </p:txBody>
            </p:sp>
            <p:sp>
              <p:nvSpPr>
                <p:cNvPr id="752" name="Line 211"/>
                <p:cNvSpPr>
                  <a:spLocks noChangeShapeType="1"/>
                </p:cNvSpPr>
                <p:nvPr/>
              </p:nvSpPr>
              <p:spPr bwMode="auto">
                <a:xfrm flipH="1">
                  <a:off x="2286" y="1063"/>
                  <a:ext cx="104" cy="221"/>
                </a:xfrm>
                <a:prstGeom prst="line">
                  <a:avLst/>
                </a:prstGeom>
                <a:grpFill/>
                <a:ln w="12700">
                  <a:solidFill>
                    <a:sysClr val="windowText" lastClr="000000"/>
                  </a:solidFill>
                  <a:round/>
                  <a:headEnd type="none" w="sm" len="sm"/>
                  <a:tailEnd type="none" w="sm" len="sm"/>
                </a:ln>
                <a:effectLst/>
              </p:spPr>
              <p:txBody>
                <a:bodyPr wrap="none" anchor="ctr"/>
                <a:lstStyle/>
                <a:p>
                  <a:pPr eaLnBrk="1" fontAlgn="auto" hangingPunct="1">
                    <a:spcBef>
                      <a:spcPts val="0"/>
                    </a:spcBef>
                    <a:spcAft>
                      <a:spcPts val="0"/>
                    </a:spcAft>
                    <a:defRPr/>
                  </a:pPr>
                  <a:endParaRPr lang="en-US" sz="1000" kern="0">
                    <a:solidFill>
                      <a:srgbClr val="000000"/>
                    </a:solidFill>
                    <a:latin typeface="Arial"/>
                  </a:endParaRPr>
                </a:p>
              </p:txBody>
            </p:sp>
            <p:grpSp>
              <p:nvGrpSpPr>
                <p:cNvPr id="5" name="Group 212"/>
                <p:cNvGrpSpPr>
                  <a:grpSpLocks/>
                </p:cNvGrpSpPr>
                <p:nvPr/>
              </p:nvGrpSpPr>
              <p:grpSpPr bwMode="auto">
                <a:xfrm>
                  <a:off x="2143" y="808"/>
                  <a:ext cx="648" cy="324"/>
                  <a:chOff x="2527" y="550"/>
                  <a:chExt cx="648" cy="324"/>
                </a:xfrm>
                <a:grpFill/>
              </p:grpSpPr>
              <p:sp>
                <p:nvSpPr>
                  <p:cNvPr id="754" name="Freeform 213"/>
                  <p:cNvSpPr>
                    <a:spLocks/>
                  </p:cNvSpPr>
                  <p:nvPr/>
                </p:nvSpPr>
                <p:spPr bwMode="auto">
                  <a:xfrm>
                    <a:off x="2527" y="550"/>
                    <a:ext cx="642" cy="324"/>
                  </a:xfrm>
                  <a:custGeom>
                    <a:avLst/>
                    <a:gdLst/>
                    <a:ahLst/>
                    <a:cxnLst>
                      <a:cxn ang="0">
                        <a:pos x="35" y="113"/>
                      </a:cxn>
                      <a:cxn ang="0">
                        <a:pos x="10" y="129"/>
                      </a:cxn>
                      <a:cxn ang="0">
                        <a:pos x="0" y="152"/>
                      </a:cxn>
                      <a:cxn ang="0">
                        <a:pos x="5" y="169"/>
                      </a:cxn>
                      <a:cxn ang="0">
                        <a:pos x="32" y="191"/>
                      </a:cxn>
                      <a:cxn ang="0">
                        <a:pos x="19" y="204"/>
                      </a:cxn>
                      <a:cxn ang="0">
                        <a:pos x="15" y="229"/>
                      </a:cxn>
                      <a:cxn ang="0">
                        <a:pos x="33" y="252"/>
                      </a:cxn>
                      <a:cxn ang="0">
                        <a:pos x="66" y="264"/>
                      </a:cxn>
                      <a:cxn ang="0">
                        <a:pos x="86" y="264"/>
                      </a:cxn>
                      <a:cxn ang="0">
                        <a:pos x="105" y="281"/>
                      </a:cxn>
                      <a:cxn ang="0">
                        <a:pos x="142" y="298"/>
                      </a:cxn>
                      <a:cxn ang="0">
                        <a:pos x="186" y="304"/>
                      </a:cxn>
                      <a:cxn ang="0">
                        <a:pos x="231" y="298"/>
                      </a:cxn>
                      <a:cxn ang="0">
                        <a:pos x="252" y="300"/>
                      </a:cxn>
                      <a:cxn ang="0">
                        <a:pos x="292" y="319"/>
                      </a:cxn>
                      <a:cxn ang="0">
                        <a:pos x="328" y="324"/>
                      </a:cxn>
                      <a:cxn ang="0">
                        <a:pos x="374" y="316"/>
                      </a:cxn>
                      <a:cxn ang="0">
                        <a:pos x="410" y="295"/>
                      </a:cxn>
                      <a:cxn ang="0">
                        <a:pos x="424" y="275"/>
                      </a:cxn>
                      <a:cxn ang="0">
                        <a:pos x="458" y="283"/>
                      </a:cxn>
                      <a:cxn ang="0">
                        <a:pos x="503" y="279"/>
                      </a:cxn>
                      <a:cxn ang="0">
                        <a:pos x="541" y="258"/>
                      </a:cxn>
                      <a:cxn ang="0">
                        <a:pos x="556" y="226"/>
                      </a:cxn>
                      <a:cxn ang="0">
                        <a:pos x="590" y="218"/>
                      </a:cxn>
                      <a:cxn ang="0">
                        <a:pos x="628" y="192"/>
                      </a:cxn>
                      <a:cxn ang="0">
                        <a:pos x="642" y="157"/>
                      </a:cxn>
                      <a:cxn ang="0">
                        <a:pos x="630" y="125"/>
                      </a:cxn>
                      <a:cxn ang="0">
                        <a:pos x="626" y="104"/>
                      </a:cxn>
                      <a:cxn ang="0">
                        <a:pos x="623" y="76"/>
                      </a:cxn>
                      <a:cxn ang="0">
                        <a:pos x="602" y="54"/>
                      </a:cxn>
                      <a:cxn ang="0">
                        <a:pos x="569" y="41"/>
                      </a:cxn>
                      <a:cxn ang="0">
                        <a:pos x="560" y="25"/>
                      </a:cxn>
                      <a:cxn ang="0">
                        <a:pos x="534" y="7"/>
                      </a:cxn>
                      <a:cxn ang="0">
                        <a:pos x="498" y="0"/>
                      </a:cxn>
                      <a:cxn ang="0">
                        <a:pos x="455" y="10"/>
                      </a:cxn>
                      <a:cxn ang="0">
                        <a:pos x="433" y="10"/>
                      </a:cxn>
                      <a:cxn ang="0">
                        <a:pos x="392" y="0"/>
                      </a:cxn>
                      <a:cxn ang="0">
                        <a:pos x="344" y="15"/>
                      </a:cxn>
                      <a:cxn ang="0">
                        <a:pos x="334" y="25"/>
                      </a:cxn>
                      <a:cxn ang="0">
                        <a:pos x="294" y="11"/>
                      </a:cxn>
                      <a:cxn ang="0">
                        <a:pos x="257" y="12"/>
                      </a:cxn>
                      <a:cxn ang="0">
                        <a:pos x="214" y="33"/>
                      </a:cxn>
                      <a:cxn ang="0">
                        <a:pos x="196" y="35"/>
                      </a:cxn>
                      <a:cxn ang="0">
                        <a:pos x="157" y="30"/>
                      </a:cxn>
                      <a:cxn ang="0">
                        <a:pos x="101" y="42"/>
                      </a:cxn>
                      <a:cxn ang="0">
                        <a:pos x="65" y="72"/>
                      </a:cxn>
                      <a:cxn ang="0">
                        <a:pos x="57" y="99"/>
                      </a:cxn>
                    </a:cxnLst>
                    <a:rect l="0" t="0" r="r" b="b"/>
                    <a:pathLst>
                      <a:path w="642" h="324">
                        <a:moveTo>
                          <a:pt x="58" y="108"/>
                        </a:moveTo>
                        <a:lnTo>
                          <a:pt x="46" y="110"/>
                        </a:lnTo>
                        <a:lnTo>
                          <a:pt x="35" y="113"/>
                        </a:lnTo>
                        <a:lnTo>
                          <a:pt x="25" y="117"/>
                        </a:lnTo>
                        <a:lnTo>
                          <a:pt x="17" y="122"/>
                        </a:lnTo>
                        <a:lnTo>
                          <a:pt x="10" y="129"/>
                        </a:lnTo>
                        <a:lnTo>
                          <a:pt x="4" y="136"/>
                        </a:lnTo>
                        <a:lnTo>
                          <a:pt x="1" y="144"/>
                        </a:lnTo>
                        <a:lnTo>
                          <a:pt x="0" y="152"/>
                        </a:lnTo>
                        <a:lnTo>
                          <a:pt x="1" y="158"/>
                        </a:lnTo>
                        <a:lnTo>
                          <a:pt x="2" y="164"/>
                        </a:lnTo>
                        <a:lnTo>
                          <a:pt x="5" y="169"/>
                        </a:lnTo>
                        <a:lnTo>
                          <a:pt x="9" y="175"/>
                        </a:lnTo>
                        <a:lnTo>
                          <a:pt x="19" y="184"/>
                        </a:lnTo>
                        <a:lnTo>
                          <a:pt x="32" y="191"/>
                        </a:lnTo>
                        <a:lnTo>
                          <a:pt x="32" y="190"/>
                        </a:lnTo>
                        <a:lnTo>
                          <a:pt x="24" y="197"/>
                        </a:lnTo>
                        <a:lnTo>
                          <a:pt x="19" y="204"/>
                        </a:lnTo>
                        <a:lnTo>
                          <a:pt x="15" y="212"/>
                        </a:lnTo>
                        <a:lnTo>
                          <a:pt x="14" y="220"/>
                        </a:lnTo>
                        <a:lnTo>
                          <a:pt x="15" y="229"/>
                        </a:lnTo>
                        <a:lnTo>
                          <a:pt x="19" y="238"/>
                        </a:lnTo>
                        <a:lnTo>
                          <a:pt x="25" y="245"/>
                        </a:lnTo>
                        <a:lnTo>
                          <a:pt x="33" y="252"/>
                        </a:lnTo>
                        <a:lnTo>
                          <a:pt x="43" y="257"/>
                        </a:lnTo>
                        <a:lnTo>
                          <a:pt x="54" y="262"/>
                        </a:lnTo>
                        <a:lnTo>
                          <a:pt x="66" y="264"/>
                        </a:lnTo>
                        <a:lnTo>
                          <a:pt x="79" y="265"/>
                        </a:lnTo>
                        <a:lnTo>
                          <a:pt x="83" y="265"/>
                        </a:lnTo>
                        <a:lnTo>
                          <a:pt x="86" y="264"/>
                        </a:lnTo>
                        <a:lnTo>
                          <a:pt x="86" y="265"/>
                        </a:lnTo>
                        <a:lnTo>
                          <a:pt x="95" y="274"/>
                        </a:lnTo>
                        <a:lnTo>
                          <a:pt x="105" y="281"/>
                        </a:lnTo>
                        <a:lnTo>
                          <a:pt x="116" y="288"/>
                        </a:lnTo>
                        <a:lnTo>
                          <a:pt x="129" y="294"/>
                        </a:lnTo>
                        <a:lnTo>
                          <a:pt x="142" y="298"/>
                        </a:lnTo>
                        <a:lnTo>
                          <a:pt x="156" y="301"/>
                        </a:lnTo>
                        <a:lnTo>
                          <a:pt x="171" y="303"/>
                        </a:lnTo>
                        <a:lnTo>
                          <a:pt x="186" y="304"/>
                        </a:lnTo>
                        <a:lnTo>
                          <a:pt x="201" y="303"/>
                        </a:lnTo>
                        <a:lnTo>
                          <a:pt x="216" y="302"/>
                        </a:lnTo>
                        <a:lnTo>
                          <a:pt x="231" y="298"/>
                        </a:lnTo>
                        <a:lnTo>
                          <a:pt x="245" y="293"/>
                        </a:lnTo>
                        <a:lnTo>
                          <a:pt x="245" y="293"/>
                        </a:lnTo>
                        <a:lnTo>
                          <a:pt x="252" y="300"/>
                        </a:lnTo>
                        <a:lnTo>
                          <a:pt x="261" y="306"/>
                        </a:lnTo>
                        <a:lnTo>
                          <a:pt x="281" y="316"/>
                        </a:lnTo>
                        <a:lnTo>
                          <a:pt x="292" y="319"/>
                        </a:lnTo>
                        <a:lnTo>
                          <a:pt x="303" y="322"/>
                        </a:lnTo>
                        <a:lnTo>
                          <a:pt x="315" y="323"/>
                        </a:lnTo>
                        <a:lnTo>
                          <a:pt x="328" y="324"/>
                        </a:lnTo>
                        <a:lnTo>
                          <a:pt x="344" y="323"/>
                        </a:lnTo>
                        <a:lnTo>
                          <a:pt x="360" y="320"/>
                        </a:lnTo>
                        <a:lnTo>
                          <a:pt x="374" y="316"/>
                        </a:lnTo>
                        <a:lnTo>
                          <a:pt x="388" y="310"/>
                        </a:lnTo>
                        <a:lnTo>
                          <a:pt x="400" y="303"/>
                        </a:lnTo>
                        <a:lnTo>
                          <a:pt x="410" y="295"/>
                        </a:lnTo>
                        <a:lnTo>
                          <a:pt x="418" y="285"/>
                        </a:lnTo>
                        <a:lnTo>
                          <a:pt x="424" y="275"/>
                        </a:lnTo>
                        <a:lnTo>
                          <a:pt x="424" y="275"/>
                        </a:lnTo>
                        <a:lnTo>
                          <a:pt x="435" y="279"/>
                        </a:lnTo>
                        <a:lnTo>
                          <a:pt x="446" y="282"/>
                        </a:lnTo>
                        <a:lnTo>
                          <a:pt x="458" y="283"/>
                        </a:lnTo>
                        <a:lnTo>
                          <a:pt x="470" y="284"/>
                        </a:lnTo>
                        <a:lnTo>
                          <a:pt x="487" y="283"/>
                        </a:lnTo>
                        <a:lnTo>
                          <a:pt x="503" y="279"/>
                        </a:lnTo>
                        <a:lnTo>
                          <a:pt x="518" y="274"/>
                        </a:lnTo>
                        <a:lnTo>
                          <a:pt x="530" y="267"/>
                        </a:lnTo>
                        <a:lnTo>
                          <a:pt x="541" y="258"/>
                        </a:lnTo>
                        <a:lnTo>
                          <a:pt x="549" y="249"/>
                        </a:lnTo>
                        <a:lnTo>
                          <a:pt x="554" y="238"/>
                        </a:lnTo>
                        <a:lnTo>
                          <a:pt x="556" y="226"/>
                        </a:lnTo>
                        <a:lnTo>
                          <a:pt x="555" y="226"/>
                        </a:lnTo>
                        <a:lnTo>
                          <a:pt x="573" y="223"/>
                        </a:lnTo>
                        <a:lnTo>
                          <a:pt x="590" y="218"/>
                        </a:lnTo>
                        <a:lnTo>
                          <a:pt x="605" y="211"/>
                        </a:lnTo>
                        <a:lnTo>
                          <a:pt x="617" y="202"/>
                        </a:lnTo>
                        <a:lnTo>
                          <a:pt x="628" y="192"/>
                        </a:lnTo>
                        <a:lnTo>
                          <a:pt x="635" y="181"/>
                        </a:lnTo>
                        <a:lnTo>
                          <a:pt x="640" y="170"/>
                        </a:lnTo>
                        <a:lnTo>
                          <a:pt x="642" y="157"/>
                        </a:lnTo>
                        <a:lnTo>
                          <a:pt x="641" y="146"/>
                        </a:lnTo>
                        <a:lnTo>
                          <a:pt x="637" y="135"/>
                        </a:lnTo>
                        <a:lnTo>
                          <a:pt x="630" y="125"/>
                        </a:lnTo>
                        <a:lnTo>
                          <a:pt x="621" y="115"/>
                        </a:lnTo>
                        <a:lnTo>
                          <a:pt x="621" y="115"/>
                        </a:lnTo>
                        <a:lnTo>
                          <a:pt x="626" y="104"/>
                        </a:lnTo>
                        <a:lnTo>
                          <a:pt x="627" y="93"/>
                        </a:lnTo>
                        <a:lnTo>
                          <a:pt x="626" y="84"/>
                        </a:lnTo>
                        <a:lnTo>
                          <a:pt x="623" y="76"/>
                        </a:lnTo>
                        <a:lnTo>
                          <a:pt x="618" y="68"/>
                        </a:lnTo>
                        <a:lnTo>
                          <a:pt x="611" y="60"/>
                        </a:lnTo>
                        <a:lnTo>
                          <a:pt x="602" y="54"/>
                        </a:lnTo>
                        <a:lnTo>
                          <a:pt x="592" y="48"/>
                        </a:lnTo>
                        <a:lnTo>
                          <a:pt x="581" y="44"/>
                        </a:lnTo>
                        <a:lnTo>
                          <a:pt x="569" y="41"/>
                        </a:lnTo>
                        <a:lnTo>
                          <a:pt x="569" y="41"/>
                        </a:lnTo>
                        <a:lnTo>
                          <a:pt x="566" y="32"/>
                        </a:lnTo>
                        <a:lnTo>
                          <a:pt x="560" y="25"/>
                        </a:lnTo>
                        <a:lnTo>
                          <a:pt x="553" y="18"/>
                        </a:lnTo>
                        <a:lnTo>
                          <a:pt x="544" y="12"/>
                        </a:lnTo>
                        <a:lnTo>
                          <a:pt x="534" y="7"/>
                        </a:lnTo>
                        <a:lnTo>
                          <a:pt x="523" y="3"/>
                        </a:lnTo>
                        <a:lnTo>
                          <a:pt x="511" y="1"/>
                        </a:lnTo>
                        <a:lnTo>
                          <a:pt x="498" y="0"/>
                        </a:lnTo>
                        <a:lnTo>
                          <a:pt x="483" y="1"/>
                        </a:lnTo>
                        <a:lnTo>
                          <a:pt x="468" y="4"/>
                        </a:lnTo>
                        <a:lnTo>
                          <a:pt x="455" y="10"/>
                        </a:lnTo>
                        <a:lnTo>
                          <a:pt x="443" y="17"/>
                        </a:lnTo>
                        <a:lnTo>
                          <a:pt x="443" y="18"/>
                        </a:lnTo>
                        <a:lnTo>
                          <a:pt x="433" y="10"/>
                        </a:lnTo>
                        <a:lnTo>
                          <a:pt x="421" y="5"/>
                        </a:lnTo>
                        <a:lnTo>
                          <a:pt x="407" y="1"/>
                        </a:lnTo>
                        <a:lnTo>
                          <a:pt x="392" y="0"/>
                        </a:lnTo>
                        <a:lnTo>
                          <a:pt x="374" y="2"/>
                        </a:lnTo>
                        <a:lnTo>
                          <a:pt x="357" y="7"/>
                        </a:lnTo>
                        <a:lnTo>
                          <a:pt x="344" y="15"/>
                        </a:lnTo>
                        <a:lnTo>
                          <a:pt x="338" y="20"/>
                        </a:lnTo>
                        <a:lnTo>
                          <a:pt x="334" y="25"/>
                        </a:lnTo>
                        <a:lnTo>
                          <a:pt x="334" y="25"/>
                        </a:lnTo>
                        <a:lnTo>
                          <a:pt x="322" y="18"/>
                        </a:lnTo>
                        <a:lnTo>
                          <a:pt x="308" y="14"/>
                        </a:lnTo>
                        <a:lnTo>
                          <a:pt x="294" y="11"/>
                        </a:lnTo>
                        <a:lnTo>
                          <a:pt x="278" y="10"/>
                        </a:lnTo>
                        <a:lnTo>
                          <a:pt x="267" y="11"/>
                        </a:lnTo>
                        <a:lnTo>
                          <a:pt x="257" y="12"/>
                        </a:lnTo>
                        <a:lnTo>
                          <a:pt x="237" y="18"/>
                        </a:lnTo>
                        <a:lnTo>
                          <a:pt x="221" y="27"/>
                        </a:lnTo>
                        <a:lnTo>
                          <a:pt x="214" y="33"/>
                        </a:lnTo>
                        <a:lnTo>
                          <a:pt x="208" y="39"/>
                        </a:lnTo>
                        <a:lnTo>
                          <a:pt x="208" y="39"/>
                        </a:lnTo>
                        <a:lnTo>
                          <a:pt x="196" y="35"/>
                        </a:lnTo>
                        <a:lnTo>
                          <a:pt x="184" y="32"/>
                        </a:lnTo>
                        <a:lnTo>
                          <a:pt x="170" y="31"/>
                        </a:lnTo>
                        <a:lnTo>
                          <a:pt x="157" y="30"/>
                        </a:lnTo>
                        <a:lnTo>
                          <a:pt x="137" y="31"/>
                        </a:lnTo>
                        <a:lnTo>
                          <a:pt x="118" y="35"/>
                        </a:lnTo>
                        <a:lnTo>
                          <a:pt x="101" y="42"/>
                        </a:lnTo>
                        <a:lnTo>
                          <a:pt x="86" y="50"/>
                        </a:lnTo>
                        <a:lnTo>
                          <a:pt x="74" y="60"/>
                        </a:lnTo>
                        <a:lnTo>
                          <a:pt x="65" y="72"/>
                        </a:lnTo>
                        <a:lnTo>
                          <a:pt x="59" y="85"/>
                        </a:lnTo>
                        <a:lnTo>
                          <a:pt x="58" y="92"/>
                        </a:lnTo>
                        <a:lnTo>
                          <a:pt x="57" y="99"/>
                        </a:lnTo>
                        <a:lnTo>
                          <a:pt x="57" y="104"/>
                        </a:lnTo>
                        <a:lnTo>
                          <a:pt x="58" y="108"/>
                        </a:lnTo>
                        <a:close/>
                      </a:path>
                    </a:pathLst>
                  </a:custGeom>
                  <a:grpFill/>
                  <a:ln w="9525">
                    <a:noFill/>
                    <a:round/>
                    <a:headEnd/>
                    <a:tailEnd/>
                  </a:ln>
                </p:spPr>
                <p:txBody>
                  <a:bodyPr/>
                  <a:lstStyle/>
                  <a:p>
                    <a:pPr eaLnBrk="1" fontAlgn="auto" hangingPunct="1">
                      <a:spcBef>
                        <a:spcPts val="0"/>
                      </a:spcBef>
                      <a:spcAft>
                        <a:spcPts val="0"/>
                      </a:spcAft>
                      <a:defRPr/>
                    </a:pPr>
                    <a:endParaRPr lang="en-US" sz="1000" kern="0">
                      <a:solidFill>
                        <a:srgbClr val="000000"/>
                      </a:solidFill>
                      <a:latin typeface="Arial"/>
                    </a:endParaRPr>
                  </a:p>
                </p:txBody>
              </p:sp>
              <p:sp>
                <p:nvSpPr>
                  <p:cNvPr id="755" name="Freeform 214"/>
                  <p:cNvSpPr>
                    <a:spLocks/>
                  </p:cNvSpPr>
                  <p:nvPr/>
                </p:nvSpPr>
                <p:spPr bwMode="auto">
                  <a:xfrm>
                    <a:off x="2533" y="550"/>
                    <a:ext cx="642" cy="324"/>
                  </a:xfrm>
                  <a:custGeom>
                    <a:avLst/>
                    <a:gdLst/>
                    <a:ahLst/>
                    <a:cxnLst>
                      <a:cxn ang="0">
                        <a:pos x="35" y="113"/>
                      </a:cxn>
                      <a:cxn ang="0">
                        <a:pos x="10" y="129"/>
                      </a:cxn>
                      <a:cxn ang="0">
                        <a:pos x="0" y="152"/>
                      </a:cxn>
                      <a:cxn ang="0">
                        <a:pos x="5" y="169"/>
                      </a:cxn>
                      <a:cxn ang="0">
                        <a:pos x="32" y="191"/>
                      </a:cxn>
                      <a:cxn ang="0">
                        <a:pos x="19" y="204"/>
                      </a:cxn>
                      <a:cxn ang="0">
                        <a:pos x="15" y="229"/>
                      </a:cxn>
                      <a:cxn ang="0">
                        <a:pos x="33" y="252"/>
                      </a:cxn>
                      <a:cxn ang="0">
                        <a:pos x="66" y="264"/>
                      </a:cxn>
                      <a:cxn ang="0">
                        <a:pos x="86" y="264"/>
                      </a:cxn>
                      <a:cxn ang="0">
                        <a:pos x="105" y="281"/>
                      </a:cxn>
                      <a:cxn ang="0">
                        <a:pos x="142" y="298"/>
                      </a:cxn>
                      <a:cxn ang="0">
                        <a:pos x="186" y="304"/>
                      </a:cxn>
                      <a:cxn ang="0">
                        <a:pos x="231" y="298"/>
                      </a:cxn>
                      <a:cxn ang="0">
                        <a:pos x="252" y="300"/>
                      </a:cxn>
                      <a:cxn ang="0">
                        <a:pos x="292" y="319"/>
                      </a:cxn>
                      <a:cxn ang="0">
                        <a:pos x="328" y="324"/>
                      </a:cxn>
                      <a:cxn ang="0">
                        <a:pos x="374" y="316"/>
                      </a:cxn>
                      <a:cxn ang="0">
                        <a:pos x="410" y="295"/>
                      </a:cxn>
                      <a:cxn ang="0">
                        <a:pos x="424" y="275"/>
                      </a:cxn>
                      <a:cxn ang="0">
                        <a:pos x="458" y="283"/>
                      </a:cxn>
                      <a:cxn ang="0">
                        <a:pos x="503" y="279"/>
                      </a:cxn>
                      <a:cxn ang="0">
                        <a:pos x="541" y="258"/>
                      </a:cxn>
                      <a:cxn ang="0">
                        <a:pos x="556" y="226"/>
                      </a:cxn>
                      <a:cxn ang="0">
                        <a:pos x="590" y="218"/>
                      </a:cxn>
                      <a:cxn ang="0">
                        <a:pos x="628" y="192"/>
                      </a:cxn>
                      <a:cxn ang="0">
                        <a:pos x="642" y="157"/>
                      </a:cxn>
                      <a:cxn ang="0">
                        <a:pos x="630" y="125"/>
                      </a:cxn>
                      <a:cxn ang="0">
                        <a:pos x="626" y="104"/>
                      </a:cxn>
                      <a:cxn ang="0">
                        <a:pos x="623" y="76"/>
                      </a:cxn>
                      <a:cxn ang="0">
                        <a:pos x="602" y="54"/>
                      </a:cxn>
                      <a:cxn ang="0">
                        <a:pos x="569" y="41"/>
                      </a:cxn>
                      <a:cxn ang="0">
                        <a:pos x="560" y="25"/>
                      </a:cxn>
                      <a:cxn ang="0">
                        <a:pos x="534" y="7"/>
                      </a:cxn>
                      <a:cxn ang="0">
                        <a:pos x="498" y="0"/>
                      </a:cxn>
                      <a:cxn ang="0">
                        <a:pos x="455" y="10"/>
                      </a:cxn>
                      <a:cxn ang="0">
                        <a:pos x="433" y="10"/>
                      </a:cxn>
                      <a:cxn ang="0">
                        <a:pos x="392" y="0"/>
                      </a:cxn>
                      <a:cxn ang="0">
                        <a:pos x="344" y="15"/>
                      </a:cxn>
                      <a:cxn ang="0">
                        <a:pos x="334" y="25"/>
                      </a:cxn>
                      <a:cxn ang="0">
                        <a:pos x="294" y="11"/>
                      </a:cxn>
                      <a:cxn ang="0">
                        <a:pos x="257" y="12"/>
                      </a:cxn>
                      <a:cxn ang="0">
                        <a:pos x="214" y="33"/>
                      </a:cxn>
                      <a:cxn ang="0">
                        <a:pos x="196" y="35"/>
                      </a:cxn>
                      <a:cxn ang="0">
                        <a:pos x="157" y="30"/>
                      </a:cxn>
                      <a:cxn ang="0">
                        <a:pos x="101" y="42"/>
                      </a:cxn>
                      <a:cxn ang="0">
                        <a:pos x="65" y="72"/>
                      </a:cxn>
                      <a:cxn ang="0">
                        <a:pos x="57" y="99"/>
                      </a:cxn>
                    </a:cxnLst>
                    <a:rect l="0" t="0" r="r" b="b"/>
                    <a:pathLst>
                      <a:path w="642" h="324">
                        <a:moveTo>
                          <a:pt x="58" y="108"/>
                        </a:moveTo>
                        <a:lnTo>
                          <a:pt x="46" y="110"/>
                        </a:lnTo>
                        <a:lnTo>
                          <a:pt x="35" y="113"/>
                        </a:lnTo>
                        <a:lnTo>
                          <a:pt x="25" y="117"/>
                        </a:lnTo>
                        <a:lnTo>
                          <a:pt x="17" y="122"/>
                        </a:lnTo>
                        <a:lnTo>
                          <a:pt x="10" y="129"/>
                        </a:lnTo>
                        <a:lnTo>
                          <a:pt x="4" y="136"/>
                        </a:lnTo>
                        <a:lnTo>
                          <a:pt x="1" y="144"/>
                        </a:lnTo>
                        <a:lnTo>
                          <a:pt x="0" y="152"/>
                        </a:lnTo>
                        <a:lnTo>
                          <a:pt x="1" y="158"/>
                        </a:lnTo>
                        <a:lnTo>
                          <a:pt x="2" y="164"/>
                        </a:lnTo>
                        <a:lnTo>
                          <a:pt x="5" y="169"/>
                        </a:lnTo>
                        <a:lnTo>
                          <a:pt x="9" y="175"/>
                        </a:lnTo>
                        <a:lnTo>
                          <a:pt x="19" y="184"/>
                        </a:lnTo>
                        <a:lnTo>
                          <a:pt x="32" y="191"/>
                        </a:lnTo>
                        <a:lnTo>
                          <a:pt x="32" y="190"/>
                        </a:lnTo>
                        <a:lnTo>
                          <a:pt x="24" y="197"/>
                        </a:lnTo>
                        <a:lnTo>
                          <a:pt x="19" y="204"/>
                        </a:lnTo>
                        <a:lnTo>
                          <a:pt x="15" y="212"/>
                        </a:lnTo>
                        <a:lnTo>
                          <a:pt x="14" y="220"/>
                        </a:lnTo>
                        <a:lnTo>
                          <a:pt x="15" y="229"/>
                        </a:lnTo>
                        <a:lnTo>
                          <a:pt x="19" y="238"/>
                        </a:lnTo>
                        <a:lnTo>
                          <a:pt x="25" y="245"/>
                        </a:lnTo>
                        <a:lnTo>
                          <a:pt x="33" y="252"/>
                        </a:lnTo>
                        <a:lnTo>
                          <a:pt x="43" y="257"/>
                        </a:lnTo>
                        <a:lnTo>
                          <a:pt x="54" y="262"/>
                        </a:lnTo>
                        <a:lnTo>
                          <a:pt x="66" y="264"/>
                        </a:lnTo>
                        <a:lnTo>
                          <a:pt x="79" y="265"/>
                        </a:lnTo>
                        <a:lnTo>
                          <a:pt x="83" y="265"/>
                        </a:lnTo>
                        <a:lnTo>
                          <a:pt x="86" y="264"/>
                        </a:lnTo>
                        <a:lnTo>
                          <a:pt x="86" y="265"/>
                        </a:lnTo>
                        <a:lnTo>
                          <a:pt x="95" y="274"/>
                        </a:lnTo>
                        <a:lnTo>
                          <a:pt x="105" y="281"/>
                        </a:lnTo>
                        <a:lnTo>
                          <a:pt x="116" y="288"/>
                        </a:lnTo>
                        <a:lnTo>
                          <a:pt x="129" y="294"/>
                        </a:lnTo>
                        <a:lnTo>
                          <a:pt x="142" y="298"/>
                        </a:lnTo>
                        <a:lnTo>
                          <a:pt x="156" y="301"/>
                        </a:lnTo>
                        <a:lnTo>
                          <a:pt x="171" y="303"/>
                        </a:lnTo>
                        <a:lnTo>
                          <a:pt x="186" y="304"/>
                        </a:lnTo>
                        <a:lnTo>
                          <a:pt x="201" y="303"/>
                        </a:lnTo>
                        <a:lnTo>
                          <a:pt x="216" y="302"/>
                        </a:lnTo>
                        <a:lnTo>
                          <a:pt x="231" y="298"/>
                        </a:lnTo>
                        <a:lnTo>
                          <a:pt x="245" y="293"/>
                        </a:lnTo>
                        <a:lnTo>
                          <a:pt x="245" y="293"/>
                        </a:lnTo>
                        <a:lnTo>
                          <a:pt x="252" y="300"/>
                        </a:lnTo>
                        <a:lnTo>
                          <a:pt x="261" y="306"/>
                        </a:lnTo>
                        <a:lnTo>
                          <a:pt x="281" y="316"/>
                        </a:lnTo>
                        <a:lnTo>
                          <a:pt x="292" y="319"/>
                        </a:lnTo>
                        <a:lnTo>
                          <a:pt x="303" y="322"/>
                        </a:lnTo>
                        <a:lnTo>
                          <a:pt x="315" y="323"/>
                        </a:lnTo>
                        <a:lnTo>
                          <a:pt x="328" y="324"/>
                        </a:lnTo>
                        <a:lnTo>
                          <a:pt x="344" y="323"/>
                        </a:lnTo>
                        <a:lnTo>
                          <a:pt x="360" y="320"/>
                        </a:lnTo>
                        <a:lnTo>
                          <a:pt x="374" y="316"/>
                        </a:lnTo>
                        <a:lnTo>
                          <a:pt x="388" y="310"/>
                        </a:lnTo>
                        <a:lnTo>
                          <a:pt x="400" y="303"/>
                        </a:lnTo>
                        <a:lnTo>
                          <a:pt x="410" y="295"/>
                        </a:lnTo>
                        <a:lnTo>
                          <a:pt x="418" y="285"/>
                        </a:lnTo>
                        <a:lnTo>
                          <a:pt x="424" y="275"/>
                        </a:lnTo>
                        <a:lnTo>
                          <a:pt x="424" y="275"/>
                        </a:lnTo>
                        <a:lnTo>
                          <a:pt x="435" y="279"/>
                        </a:lnTo>
                        <a:lnTo>
                          <a:pt x="446" y="282"/>
                        </a:lnTo>
                        <a:lnTo>
                          <a:pt x="458" y="283"/>
                        </a:lnTo>
                        <a:lnTo>
                          <a:pt x="470" y="284"/>
                        </a:lnTo>
                        <a:lnTo>
                          <a:pt x="487" y="283"/>
                        </a:lnTo>
                        <a:lnTo>
                          <a:pt x="503" y="279"/>
                        </a:lnTo>
                        <a:lnTo>
                          <a:pt x="518" y="274"/>
                        </a:lnTo>
                        <a:lnTo>
                          <a:pt x="530" y="267"/>
                        </a:lnTo>
                        <a:lnTo>
                          <a:pt x="541" y="258"/>
                        </a:lnTo>
                        <a:lnTo>
                          <a:pt x="549" y="249"/>
                        </a:lnTo>
                        <a:lnTo>
                          <a:pt x="554" y="238"/>
                        </a:lnTo>
                        <a:lnTo>
                          <a:pt x="556" y="226"/>
                        </a:lnTo>
                        <a:lnTo>
                          <a:pt x="555" y="226"/>
                        </a:lnTo>
                        <a:lnTo>
                          <a:pt x="573" y="223"/>
                        </a:lnTo>
                        <a:lnTo>
                          <a:pt x="590" y="218"/>
                        </a:lnTo>
                        <a:lnTo>
                          <a:pt x="605" y="211"/>
                        </a:lnTo>
                        <a:lnTo>
                          <a:pt x="617" y="202"/>
                        </a:lnTo>
                        <a:lnTo>
                          <a:pt x="628" y="192"/>
                        </a:lnTo>
                        <a:lnTo>
                          <a:pt x="635" y="181"/>
                        </a:lnTo>
                        <a:lnTo>
                          <a:pt x="640" y="170"/>
                        </a:lnTo>
                        <a:lnTo>
                          <a:pt x="642" y="157"/>
                        </a:lnTo>
                        <a:lnTo>
                          <a:pt x="641" y="146"/>
                        </a:lnTo>
                        <a:lnTo>
                          <a:pt x="637" y="135"/>
                        </a:lnTo>
                        <a:lnTo>
                          <a:pt x="630" y="125"/>
                        </a:lnTo>
                        <a:lnTo>
                          <a:pt x="621" y="115"/>
                        </a:lnTo>
                        <a:lnTo>
                          <a:pt x="621" y="115"/>
                        </a:lnTo>
                        <a:lnTo>
                          <a:pt x="626" y="104"/>
                        </a:lnTo>
                        <a:lnTo>
                          <a:pt x="627" y="93"/>
                        </a:lnTo>
                        <a:lnTo>
                          <a:pt x="626" y="84"/>
                        </a:lnTo>
                        <a:lnTo>
                          <a:pt x="623" y="76"/>
                        </a:lnTo>
                        <a:lnTo>
                          <a:pt x="618" y="68"/>
                        </a:lnTo>
                        <a:lnTo>
                          <a:pt x="611" y="60"/>
                        </a:lnTo>
                        <a:lnTo>
                          <a:pt x="602" y="54"/>
                        </a:lnTo>
                        <a:lnTo>
                          <a:pt x="592" y="48"/>
                        </a:lnTo>
                        <a:lnTo>
                          <a:pt x="581" y="44"/>
                        </a:lnTo>
                        <a:lnTo>
                          <a:pt x="569" y="41"/>
                        </a:lnTo>
                        <a:lnTo>
                          <a:pt x="569" y="41"/>
                        </a:lnTo>
                        <a:lnTo>
                          <a:pt x="566" y="32"/>
                        </a:lnTo>
                        <a:lnTo>
                          <a:pt x="560" y="25"/>
                        </a:lnTo>
                        <a:lnTo>
                          <a:pt x="553" y="18"/>
                        </a:lnTo>
                        <a:lnTo>
                          <a:pt x="544" y="12"/>
                        </a:lnTo>
                        <a:lnTo>
                          <a:pt x="534" y="7"/>
                        </a:lnTo>
                        <a:lnTo>
                          <a:pt x="523" y="3"/>
                        </a:lnTo>
                        <a:lnTo>
                          <a:pt x="511" y="1"/>
                        </a:lnTo>
                        <a:lnTo>
                          <a:pt x="498" y="0"/>
                        </a:lnTo>
                        <a:lnTo>
                          <a:pt x="483" y="1"/>
                        </a:lnTo>
                        <a:lnTo>
                          <a:pt x="468" y="4"/>
                        </a:lnTo>
                        <a:lnTo>
                          <a:pt x="455" y="10"/>
                        </a:lnTo>
                        <a:lnTo>
                          <a:pt x="443" y="17"/>
                        </a:lnTo>
                        <a:lnTo>
                          <a:pt x="443" y="18"/>
                        </a:lnTo>
                        <a:lnTo>
                          <a:pt x="433" y="10"/>
                        </a:lnTo>
                        <a:lnTo>
                          <a:pt x="421" y="5"/>
                        </a:lnTo>
                        <a:lnTo>
                          <a:pt x="407" y="1"/>
                        </a:lnTo>
                        <a:lnTo>
                          <a:pt x="392" y="0"/>
                        </a:lnTo>
                        <a:lnTo>
                          <a:pt x="374" y="2"/>
                        </a:lnTo>
                        <a:lnTo>
                          <a:pt x="357" y="7"/>
                        </a:lnTo>
                        <a:lnTo>
                          <a:pt x="344" y="15"/>
                        </a:lnTo>
                        <a:lnTo>
                          <a:pt x="338" y="20"/>
                        </a:lnTo>
                        <a:lnTo>
                          <a:pt x="334" y="25"/>
                        </a:lnTo>
                        <a:lnTo>
                          <a:pt x="334" y="25"/>
                        </a:lnTo>
                        <a:lnTo>
                          <a:pt x="322" y="18"/>
                        </a:lnTo>
                        <a:lnTo>
                          <a:pt x="308" y="14"/>
                        </a:lnTo>
                        <a:lnTo>
                          <a:pt x="294" y="11"/>
                        </a:lnTo>
                        <a:lnTo>
                          <a:pt x="278" y="10"/>
                        </a:lnTo>
                        <a:lnTo>
                          <a:pt x="267" y="11"/>
                        </a:lnTo>
                        <a:lnTo>
                          <a:pt x="257" y="12"/>
                        </a:lnTo>
                        <a:lnTo>
                          <a:pt x="237" y="18"/>
                        </a:lnTo>
                        <a:lnTo>
                          <a:pt x="221" y="27"/>
                        </a:lnTo>
                        <a:lnTo>
                          <a:pt x="214" y="33"/>
                        </a:lnTo>
                        <a:lnTo>
                          <a:pt x="208" y="39"/>
                        </a:lnTo>
                        <a:lnTo>
                          <a:pt x="208" y="39"/>
                        </a:lnTo>
                        <a:lnTo>
                          <a:pt x="196" y="35"/>
                        </a:lnTo>
                        <a:lnTo>
                          <a:pt x="184" y="32"/>
                        </a:lnTo>
                        <a:lnTo>
                          <a:pt x="170" y="31"/>
                        </a:lnTo>
                        <a:lnTo>
                          <a:pt x="157" y="30"/>
                        </a:lnTo>
                        <a:lnTo>
                          <a:pt x="137" y="31"/>
                        </a:lnTo>
                        <a:lnTo>
                          <a:pt x="118" y="35"/>
                        </a:lnTo>
                        <a:lnTo>
                          <a:pt x="101" y="42"/>
                        </a:lnTo>
                        <a:lnTo>
                          <a:pt x="86" y="50"/>
                        </a:lnTo>
                        <a:lnTo>
                          <a:pt x="74" y="60"/>
                        </a:lnTo>
                        <a:lnTo>
                          <a:pt x="65" y="72"/>
                        </a:lnTo>
                        <a:lnTo>
                          <a:pt x="59" y="85"/>
                        </a:lnTo>
                        <a:lnTo>
                          <a:pt x="58" y="92"/>
                        </a:lnTo>
                        <a:lnTo>
                          <a:pt x="57" y="99"/>
                        </a:lnTo>
                        <a:lnTo>
                          <a:pt x="57" y="104"/>
                        </a:lnTo>
                        <a:lnTo>
                          <a:pt x="58" y="108"/>
                        </a:lnTo>
                        <a:close/>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solidFill>
                      <a:latin typeface="Arial"/>
                    </a:endParaRPr>
                  </a:p>
                </p:txBody>
              </p:sp>
              <p:sp>
                <p:nvSpPr>
                  <p:cNvPr id="756" name="Freeform 215"/>
                  <p:cNvSpPr>
                    <a:spLocks/>
                  </p:cNvSpPr>
                  <p:nvPr/>
                </p:nvSpPr>
                <p:spPr bwMode="auto">
                  <a:xfrm>
                    <a:off x="2559" y="741"/>
                    <a:ext cx="38" cy="6"/>
                  </a:xfrm>
                  <a:custGeom>
                    <a:avLst/>
                    <a:gdLst/>
                    <a:ahLst/>
                    <a:cxnLst>
                      <a:cxn ang="0">
                        <a:pos x="0" y="0"/>
                      </a:cxn>
                      <a:cxn ang="0">
                        <a:pos x="16" y="5"/>
                      </a:cxn>
                      <a:cxn ang="0">
                        <a:pos x="33" y="6"/>
                      </a:cxn>
                      <a:cxn ang="0">
                        <a:pos x="35" y="6"/>
                      </a:cxn>
                      <a:cxn ang="0">
                        <a:pos x="38" y="6"/>
                      </a:cxn>
                    </a:cxnLst>
                    <a:rect l="0" t="0" r="r" b="b"/>
                    <a:pathLst>
                      <a:path w="38" h="6">
                        <a:moveTo>
                          <a:pt x="0" y="0"/>
                        </a:moveTo>
                        <a:lnTo>
                          <a:pt x="16" y="5"/>
                        </a:lnTo>
                        <a:lnTo>
                          <a:pt x="33" y="6"/>
                        </a:lnTo>
                        <a:lnTo>
                          <a:pt x="35" y="6"/>
                        </a:lnTo>
                        <a:lnTo>
                          <a:pt x="38" y="6"/>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solidFill>
                      <a:latin typeface="Arial"/>
                    </a:endParaRPr>
                  </a:p>
                </p:txBody>
              </p:sp>
              <p:sp>
                <p:nvSpPr>
                  <p:cNvPr id="757" name="Freeform 216"/>
                  <p:cNvSpPr>
                    <a:spLocks/>
                  </p:cNvSpPr>
                  <p:nvPr/>
                </p:nvSpPr>
                <p:spPr bwMode="auto">
                  <a:xfrm>
                    <a:off x="2613" y="812"/>
                    <a:ext cx="17" cy="2"/>
                  </a:xfrm>
                  <a:custGeom>
                    <a:avLst/>
                    <a:gdLst/>
                    <a:ahLst/>
                    <a:cxnLst>
                      <a:cxn ang="0">
                        <a:pos x="0" y="2"/>
                      </a:cxn>
                      <a:cxn ang="0">
                        <a:pos x="9" y="1"/>
                      </a:cxn>
                      <a:cxn ang="0">
                        <a:pos x="17" y="0"/>
                      </a:cxn>
                    </a:cxnLst>
                    <a:rect l="0" t="0" r="r" b="b"/>
                    <a:pathLst>
                      <a:path w="17" h="2">
                        <a:moveTo>
                          <a:pt x="0" y="2"/>
                        </a:moveTo>
                        <a:lnTo>
                          <a:pt x="9" y="1"/>
                        </a:lnTo>
                        <a:lnTo>
                          <a:pt x="17" y="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solidFill>
                      <a:latin typeface="Arial"/>
                    </a:endParaRPr>
                  </a:p>
                </p:txBody>
              </p:sp>
              <p:sp>
                <p:nvSpPr>
                  <p:cNvPr id="758" name="Freeform 217"/>
                  <p:cNvSpPr>
                    <a:spLocks/>
                  </p:cNvSpPr>
                  <p:nvPr/>
                </p:nvSpPr>
                <p:spPr bwMode="auto">
                  <a:xfrm>
                    <a:off x="2762" y="830"/>
                    <a:ext cx="10" cy="13"/>
                  </a:xfrm>
                  <a:custGeom>
                    <a:avLst/>
                    <a:gdLst/>
                    <a:ahLst/>
                    <a:cxnLst>
                      <a:cxn ang="0">
                        <a:pos x="0" y="0"/>
                      </a:cxn>
                      <a:cxn ang="0">
                        <a:pos x="4" y="7"/>
                      </a:cxn>
                      <a:cxn ang="0">
                        <a:pos x="10" y="13"/>
                      </a:cxn>
                    </a:cxnLst>
                    <a:rect l="0" t="0" r="r" b="b"/>
                    <a:pathLst>
                      <a:path w="10" h="13">
                        <a:moveTo>
                          <a:pt x="0" y="0"/>
                        </a:moveTo>
                        <a:lnTo>
                          <a:pt x="4" y="7"/>
                        </a:lnTo>
                        <a:lnTo>
                          <a:pt x="10" y="13"/>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solidFill>
                      <a:latin typeface="Arial"/>
                    </a:endParaRPr>
                  </a:p>
                </p:txBody>
              </p:sp>
              <p:sp>
                <p:nvSpPr>
                  <p:cNvPr id="759" name="Freeform 218"/>
                  <p:cNvSpPr>
                    <a:spLocks/>
                  </p:cNvSpPr>
                  <p:nvPr/>
                </p:nvSpPr>
                <p:spPr bwMode="auto">
                  <a:xfrm>
                    <a:off x="2951" y="811"/>
                    <a:ext cx="4" cy="14"/>
                  </a:xfrm>
                  <a:custGeom>
                    <a:avLst/>
                    <a:gdLst/>
                    <a:ahLst/>
                    <a:cxnLst>
                      <a:cxn ang="0">
                        <a:pos x="0" y="14"/>
                      </a:cxn>
                      <a:cxn ang="0">
                        <a:pos x="2" y="7"/>
                      </a:cxn>
                      <a:cxn ang="0">
                        <a:pos x="4" y="0"/>
                      </a:cxn>
                    </a:cxnLst>
                    <a:rect l="0" t="0" r="r" b="b"/>
                    <a:pathLst>
                      <a:path w="4" h="14">
                        <a:moveTo>
                          <a:pt x="0" y="14"/>
                        </a:moveTo>
                        <a:lnTo>
                          <a:pt x="2" y="7"/>
                        </a:lnTo>
                        <a:lnTo>
                          <a:pt x="4" y="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solidFill>
                      <a:latin typeface="Arial"/>
                    </a:endParaRPr>
                  </a:p>
                </p:txBody>
              </p:sp>
              <p:sp>
                <p:nvSpPr>
                  <p:cNvPr id="760" name="Freeform 219"/>
                  <p:cNvSpPr>
                    <a:spLocks/>
                  </p:cNvSpPr>
                  <p:nvPr/>
                </p:nvSpPr>
                <p:spPr bwMode="auto">
                  <a:xfrm>
                    <a:off x="3034" y="722"/>
                    <a:ext cx="49" cy="54"/>
                  </a:xfrm>
                  <a:custGeom>
                    <a:avLst/>
                    <a:gdLst/>
                    <a:ahLst/>
                    <a:cxnLst>
                      <a:cxn ang="0">
                        <a:pos x="49" y="54"/>
                      </a:cxn>
                      <a:cxn ang="0">
                        <a:pos x="49" y="54"/>
                      </a:cxn>
                      <a:cxn ang="0">
                        <a:pos x="49" y="53"/>
                      </a:cxn>
                      <a:cxn ang="0">
                        <a:pos x="48" y="45"/>
                      </a:cxn>
                      <a:cxn ang="0">
                        <a:pos x="46" y="37"/>
                      </a:cxn>
                      <a:cxn ang="0">
                        <a:pos x="41" y="29"/>
                      </a:cxn>
                      <a:cxn ang="0">
                        <a:pos x="36" y="22"/>
                      </a:cxn>
                      <a:cxn ang="0">
                        <a:pos x="29" y="15"/>
                      </a:cxn>
                      <a:cxn ang="0">
                        <a:pos x="20" y="9"/>
                      </a:cxn>
                      <a:cxn ang="0">
                        <a:pos x="11" y="4"/>
                      </a:cxn>
                      <a:cxn ang="0">
                        <a:pos x="0" y="0"/>
                      </a:cxn>
                    </a:cxnLst>
                    <a:rect l="0" t="0" r="r" b="b"/>
                    <a:pathLst>
                      <a:path w="49" h="54">
                        <a:moveTo>
                          <a:pt x="49" y="54"/>
                        </a:moveTo>
                        <a:lnTo>
                          <a:pt x="49" y="54"/>
                        </a:lnTo>
                        <a:lnTo>
                          <a:pt x="49" y="53"/>
                        </a:lnTo>
                        <a:lnTo>
                          <a:pt x="48" y="45"/>
                        </a:lnTo>
                        <a:lnTo>
                          <a:pt x="46" y="37"/>
                        </a:lnTo>
                        <a:lnTo>
                          <a:pt x="41" y="29"/>
                        </a:lnTo>
                        <a:lnTo>
                          <a:pt x="36" y="22"/>
                        </a:lnTo>
                        <a:lnTo>
                          <a:pt x="29" y="15"/>
                        </a:lnTo>
                        <a:lnTo>
                          <a:pt x="20" y="9"/>
                        </a:lnTo>
                        <a:lnTo>
                          <a:pt x="11" y="4"/>
                        </a:lnTo>
                        <a:lnTo>
                          <a:pt x="0" y="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solidFill>
                      <a:latin typeface="Arial"/>
                    </a:endParaRPr>
                  </a:p>
                </p:txBody>
              </p:sp>
              <p:sp>
                <p:nvSpPr>
                  <p:cNvPr id="761" name="Freeform 220"/>
                  <p:cNvSpPr>
                    <a:spLocks/>
                  </p:cNvSpPr>
                  <p:nvPr/>
                </p:nvSpPr>
                <p:spPr bwMode="auto">
                  <a:xfrm>
                    <a:off x="3126" y="665"/>
                    <a:ext cx="22" cy="20"/>
                  </a:xfrm>
                  <a:custGeom>
                    <a:avLst/>
                    <a:gdLst/>
                    <a:ahLst/>
                    <a:cxnLst>
                      <a:cxn ang="0">
                        <a:pos x="0" y="20"/>
                      </a:cxn>
                      <a:cxn ang="0">
                        <a:pos x="7" y="16"/>
                      </a:cxn>
                      <a:cxn ang="0">
                        <a:pos x="13" y="11"/>
                      </a:cxn>
                      <a:cxn ang="0">
                        <a:pos x="22" y="0"/>
                      </a:cxn>
                    </a:cxnLst>
                    <a:rect l="0" t="0" r="r" b="b"/>
                    <a:pathLst>
                      <a:path w="22" h="20">
                        <a:moveTo>
                          <a:pt x="0" y="20"/>
                        </a:moveTo>
                        <a:lnTo>
                          <a:pt x="7" y="16"/>
                        </a:lnTo>
                        <a:lnTo>
                          <a:pt x="13" y="11"/>
                        </a:lnTo>
                        <a:lnTo>
                          <a:pt x="22" y="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solidFill>
                      <a:latin typeface="Arial"/>
                    </a:endParaRPr>
                  </a:p>
                </p:txBody>
              </p:sp>
              <p:sp>
                <p:nvSpPr>
                  <p:cNvPr id="762" name="Freeform 221"/>
                  <p:cNvSpPr>
                    <a:spLocks/>
                  </p:cNvSpPr>
                  <p:nvPr/>
                </p:nvSpPr>
                <p:spPr bwMode="auto">
                  <a:xfrm>
                    <a:off x="3096" y="591"/>
                    <a:ext cx="1" cy="9"/>
                  </a:xfrm>
                  <a:custGeom>
                    <a:avLst/>
                    <a:gdLst/>
                    <a:ahLst/>
                    <a:cxnLst>
                      <a:cxn ang="0">
                        <a:pos x="1" y="9"/>
                      </a:cxn>
                      <a:cxn ang="0">
                        <a:pos x="1" y="9"/>
                      </a:cxn>
                      <a:cxn ang="0">
                        <a:pos x="1" y="8"/>
                      </a:cxn>
                      <a:cxn ang="0">
                        <a:pos x="1" y="4"/>
                      </a:cxn>
                      <a:cxn ang="0">
                        <a:pos x="0" y="0"/>
                      </a:cxn>
                    </a:cxnLst>
                    <a:rect l="0" t="0" r="r" b="b"/>
                    <a:pathLst>
                      <a:path w="1" h="9">
                        <a:moveTo>
                          <a:pt x="1" y="9"/>
                        </a:moveTo>
                        <a:lnTo>
                          <a:pt x="1" y="9"/>
                        </a:lnTo>
                        <a:lnTo>
                          <a:pt x="1" y="8"/>
                        </a:lnTo>
                        <a:lnTo>
                          <a:pt x="1" y="4"/>
                        </a:lnTo>
                        <a:lnTo>
                          <a:pt x="0" y="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solidFill>
                      <a:latin typeface="Arial"/>
                    </a:endParaRPr>
                  </a:p>
                </p:txBody>
              </p:sp>
              <p:sp>
                <p:nvSpPr>
                  <p:cNvPr id="763" name="Freeform 222"/>
                  <p:cNvSpPr>
                    <a:spLocks/>
                  </p:cNvSpPr>
                  <p:nvPr/>
                </p:nvSpPr>
                <p:spPr bwMode="auto">
                  <a:xfrm>
                    <a:off x="2959" y="567"/>
                    <a:ext cx="11" cy="13"/>
                  </a:xfrm>
                  <a:custGeom>
                    <a:avLst/>
                    <a:gdLst/>
                    <a:ahLst/>
                    <a:cxnLst>
                      <a:cxn ang="0">
                        <a:pos x="11" y="0"/>
                      </a:cxn>
                      <a:cxn ang="0">
                        <a:pos x="5" y="6"/>
                      </a:cxn>
                      <a:cxn ang="0">
                        <a:pos x="0" y="13"/>
                      </a:cxn>
                    </a:cxnLst>
                    <a:rect l="0" t="0" r="r" b="b"/>
                    <a:pathLst>
                      <a:path w="11" h="13">
                        <a:moveTo>
                          <a:pt x="11" y="0"/>
                        </a:moveTo>
                        <a:lnTo>
                          <a:pt x="5" y="6"/>
                        </a:lnTo>
                        <a:lnTo>
                          <a:pt x="0" y="13"/>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solidFill>
                      <a:latin typeface="Arial"/>
                    </a:endParaRPr>
                  </a:p>
                </p:txBody>
              </p:sp>
              <p:sp>
                <p:nvSpPr>
                  <p:cNvPr id="764" name="Freeform 223"/>
                  <p:cNvSpPr>
                    <a:spLocks/>
                  </p:cNvSpPr>
                  <p:nvPr/>
                </p:nvSpPr>
                <p:spPr bwMode="auto">
                  <a:xfrm>
                    <a:off x="2855" y="575"/>
                    <a:ext cx="6" cy="10"/>
                  </a:xfrm>
                  <a:custGeom>
                    <a:avLst/>
                    <a:gdLst/>
                    <a:ahLst/>
                    <a:cxnLst>
                      <a:cxn ang="0">
                        <a:pos x="6" y="0"/>
                      </a:cxn>
                      <a:cxn ang="0">
                        <a:pos x="2" y="5"/>
                      </a:cxn>
                      <a:cxn ang="0">
                        <a:pos x="0" y="10"/>
                      </a:cxn>
                    </a:cxnLst>
                    <a:rect l="0" t="0" r="r" b="b"/>
                    <a:pathLst>
                      <a:path w="6" h="10">
                        <a:moveTo>
                          <a:pt x="6" y="0"/>
                        </a:moveTo>
                        <a:lnTo>
                          <a:pt x="2" y="5"/>
                        </a:lnTo>
                        <a:lnTo>
                          <a:pt x="0" y="1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solidFill>
                      <a:latin typeface="Arial"/>
                    </a:endParaRPr>
                  </a:p>
                </p:txBody>
              </p:sp>
              <p:sp>
                <p:nvSpPr>
                  <p:cNvPr id="765" name="Freeform 224"/>
                  <p:cNvSpPr>
                    <a:spLocks/>
                  </p:cNvSpPr>
                  <p:nvPr/>
                </p:nvSpPr>
                <p:spPr bwMode="auto">
                  <a:xfrm>
                    <a:off x="2735" y="589"/>
                    <a:ext cx="19" cy="10"/>
                  </a:xfrm>
                  <a:custGeom>
                    <a:avLst/>
                    <a:gdLst/>
                    <a:ahLst/>
                    <a:cxnLst>
                      <a:cxn ang="0">
                        <a:pos x="19" y="10"/>
                      </a:cxn>
                      <a:cxn ang="0">
                        <a:pos x="10" y="5"/>
                      </a:cxn>
                      <a:cxn ang="0">
                        <a:pos x="0" y="0"/>
                      </a:cxn>
                    </a:cxnLst>
                    <a:rect l="0" t="0" r="r" b="b"/>
                    <a:pathLst>
                      <a:path w="19" h="10">
                        <a:moveTo>
                          <a:pt x="19" y="10"/>
                        </a:moveTo>
                        <a:lnTo>
                          <a:pt x="10" y="5"/>
                        </a:lnTo>
                        <a:lnTo>
                          <a:pt x="0" y="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solidFill>
                      <a:latin typeface="Arial"/>
                    </a:endParaRPr>
                  </a:p>
                </p:txBody>
              </p:sp>
              <p:sp>
                <p:nvSpPr>
                  <p:cNvPr id="766" name="Freeform 225"/>
                  <p:cNvSpPr>
                    <a:spLocks/>
                  </p:cNvSpPr>
                  <p:nvPr/>
                </p:nvSpPr>
                <p:spPr bwMode="auto">
                  <a:xfrm>
                    <a:off x="2585" y="658"/>
                    <a:ext cx="3" cy="10"/>
                  </a:xfrm>
                  <a:custGeom>
                    <a:avLst/>
                    <a:gdLst/>
                    <a:ahLst/>
                    <a:cxnLst>
                      <a:cxn ang="0">
                        <a:pos x="0" y="0"/>
                      </a:cxn>
                      <a:cxn ang="0">
                        <a:pos x="1" y="5"/>
                      </a:cxn>
                      <a:cxn ang="0">
                        <a:pos x="3" y="10"/>
                      </a:cxn>
                    </a:cxnLst>
                    <a:rect l="0" t="0" r="r" b="b"/>
                    <a:pathLst>
                      <a:path w="3" h="10">
                        <a:moveTo>
                          <a:pt x="0" y="0"/>
                        </a:moveTo>
                        <a:lnTo>
                          <a:pt x="1" y="5"/>
                        </a:lnTo>
                        <a:lnTo>
                          <a:pt x="3" y="1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solidFill>
                      <a:latin typeface="Arial"/>
                    </a:endParaRPr>
                  </a:p>
                </p:txBody>
              </p:sp>
              <p:sp>
                <p:nvSpPr>
                  <p:cNvPr id="767" name="Rectangle 226"/>
                  <p:cNvSpPr>
                    <a:spLocks noChangeArrowheads="1"/>
                  </p:cNvSpPr>
                  <p:nvPr/>
                </p:nvSpPr>
                <p:spPr bwMode="auto">
                  <a:xfrm>
                    <a:off x="2661" y="622"/>
                    <a:ext cx="337" cy="168"/>
                  </a:xfrm>
                  <a:prstGeom prst="rect">
                    <a:avLst/>
                  </a:prstGeom>
                  <a:grpFill/>
                  <a:ln w="9525">
                    <a:noFill/>
                    <a:miter lim="800000"/>
                    <a:headEnd/>
                    <a:tailEnd/>
                  </a:ln>
                  <a:effectLst/>
                </p:spPr>
                <p:txBody>
                  <a:bodyPr wrap="none" lIns="92075" tIns="46038" rIns="92075" bIns="46038" anchor="ctr"/>
                  <a:lstStyle/>
                  <a:p>
                    <a:pPr algn="ctr" eaLnBrk="1" fontAlgn="auto" hangingPunct="1">
                      <a:spcBef>
                        <a:spcPts val="0"/>
                      </a:spcBef>
                      <a:spcAft>
                        <a:spcPts val="0"/>
                      </a:spcAft>
                      <a:defRPr/>
                    </a:pPr>
                    <a:endParaRPr lang="en-US" sz="1000" kern="0">
                      <a:solidFill>
                        <a:srgbClr val="000000"/>
                      </a:solidFill>
                      <a:latin typeface="Times New Roman" pitchFamily="18" charset="0"/>
                    </a:endParaRPr>
                  </a:p>
                </p:txBody>
              </p:sp>
            </p:grpSp>
          </p:grpSp>
          <p:grpSp>
            <p:nvGrpSpPr>
              <p:cNvPr id="6" name="Group 98"/>
              <p:cNvGrpSpPr/>
              <p:nvPr/>
            </p:nvGrpSpPr>
            <p:grpSpPr>
              <a:xfrm>
                <a:off x="1430735" y="4016705"/>
                <a:ext cx="712619" cy="533349"/>
                <a:chOff x="682389" y="614149"/>
                <a:chExt cx="1460310" cy="1392074"/>
              </a:xfrm>
              <a:solidFill>
                <a:srgbClr val="FF9900"/>
              </a:solidFill>
            </p:grpSpPr>
            <p:sp>
              <p:nvSpPr>
                <p:cNvPr id="728" name="Oval 727"/>
                <p:cNvSpPr/>
                <p:nvPr/>
              </p:nvSpPr>
              <p:spPr>
                <a:xfrm>
                  <a:off x="1057699" y="948519"/>
                  <a:ext cx="731520" cy="731520"/>
                </a:xfrm>
                <a:prstGeom prst="ellipse">
                  <a:avLst/>
                </a:prstGeom>
                <a:grpFill/>
                <a:ln w="25400" cap="flat" cmpd="sng" algn="ctr">
                  <a:solidFill>
                    <a:srgbClr val="FF9900"/>
                  </a:solidFill>
                  <a:prstDash val="solid"/>
                </a:ln>
                <a:effectLst/>
              </p:spPr>
              <p:txBody>
                <a:bodyPr rtlCol="0" anchor="ctr"/>
                <a:lstStyle/>
                <a:p>
                  <a:pPr algn="ctr" eaLnBrk="1" fontAlgn="auto" hangingPunct="1">
                    <a:spcBef>
                      <a:spcPts val="0"/>
                    </a:spcBef>
                    <a:spcAft>
                      <a:spcPts val="0"/>
                    </a:spcAft>
                    <a:defRPr/>
                  </a:pPr>
                  <a:endParaRPr lang="en-US" sz="1000" kern="0" dirty="0">
                    <a:solidFill>
                      <a:srgbClr val="000000"/>
                    </a:solidFill>
                    <a:latin typeface="Gill Sans MT"/>
                  </a:endParaRPr>
                </a:p>
              </p:txBody>
            </p:sp>
            <p:cxnSp>
              <p:nvCxnSpPr>
                <p:cNvPr id="729" name="Straight Connector 728"/>
                <p:cNvCxnSpPr/>
                <p:nvPr/>
              </p:nvCxnSpPr>
              <p:spPr>
                <a:xfrm rot="5400000" flipH="1" flipV="1">
                  <a:off x="1545610" y="719920"/>
                  <a:ext cx="232011" cy="102358"/>
                </a:xfrm>
                <a:prstGeom prst="line">
                  <a:avLst/>
                </a:prstGeom>
                <a:grpFill/>
                <a:ln w="9525" cap="flat" cmpd="sng" algn="ctr">
                  <a:solidFill>
                    <a:srgbClr val="FF9900"/>
                  </a:solidFill>
                  <a:prstDash val="solid"/>
                </a:ln>
                <a:effectLst/>
              </p:spPr>
            </p:cxnSp>
            <p:cxnSp>
              <p:nvCxnSpPr>
                <p:cNvPr id="730" name="Straight Connector 729"/>
                <p:cNvCxnSpPr/>
                <p:nvPr/>
              </p:nvCxnSpPr>
              <p:spPr>
                <a:xfrm rot="5400000" flipH="1" flipV="1">
                  <a:off x="1726442" y="893929"/>
                  <a:ext cx="88711" cy="75062"/>
                </a:xfrm>
                <a:prstGeom prst="line">
                  <a:avLst/>
                </a:prstGeom>
                <a:grpFill/>
                <a:ln w="9525" cap="flat" cmpd="sng" algn="ctr">
                  <a:solidFill>
                    <a:srgbClr val="FF9900"/>
                  </a:solidFill>
                  <a:prstDash val="solid"/>
                </a:ln>
                <a:effectLst/>
              </p:spPr>
            </p:cxnSp>
            <p:cxnSp>
              <p:nvCxnSpPr>
                <p:cNvPr id="731" name="Straight Connector 730"/>
                <p:cNvCxnSpPr/>
                <p:nvPr/>
              </p:nvCxnSpPr>
              <p:spPr>
                <a:xfrm rot="5400000" flipH="1" flipV="1">
                  <a:off x="1063389" y="1807192"/>
                  <a:ext cx="232011" cy="102358"/>
                </a:xfrm>
                <a:prstGeom prst="line">
                  <a:avLst/>
                </a:prstGeom>
                <a:grpFill/>
                <a:ln w="9525" cap="flat" cmpd="sng" algn="ctr">
                  <a:solidFill>
                    <a:srgbClr val="FF9900"/>
                  </a:solidFill>
                  <a:prstDash val="solid"/>
                </a:ln>
                <a:effectLst/>
              </p:spPr>
            </p:cxnSp>
            <p:cxnSp>
              <p:nvCxnSpPr>
                <p:cNvPr id="732" name="Straight Connector 731"/>
                <p:cNvCxnSpPr/>
                <p:nvPr/>
              </p:nvCxnSpPr>
              <p:spPr>
                <a:xfrm flipV="1">
                  <a:off x="1824253" y="955343"/>
                  <a:ext cx="236562" cy="138753"/>
                </a:xfrm>
                <a:prstGeom prst="line">
                  <a:avLst/>
                </a:prstGeom>
                <a:grpFill/>
                <a:ln w="9525" cap="flat" cmpd="sng" algn="ctr">
                  <a:solidFill>
                    <a:srgbClr val="FF9900"/>
                  </a:solidFill>
                  <a:prstDash val="solid"/>
                </a:ln>
                <a:effectLst/>
              </p:spPr>
            </p:cxnSp>
            <p:cxnSp>
              <p:nvCxnSpPr>
                <p:cNvPr id="733" name="Straight Connector 732"/>
                <p:cNvCxnSpPr/>
                <p:nvPr/>
              </p:nvCxnSpPr>
              <p:spPr>
                <a:xfrm>
                  <a:off x="1883391" y="1364776"/>
                  <a:ext cx="259308" cy="34120"/>
                </a:xfrm>
                <a:prstGeom prst="line">
                  <a:avLst/>
                </a:prstGeom>
                <a:grpFill/>
                <a:ln w="9525" cap="flat" cmpd="sng" algn="ctr">
                  <a:solidFill>
                    <a:srgbClr val="FF9900"/>
                  </a:solidFill>
                  <a:prstDash val="solid"/>
                </a:ln>
                <a:effectLst/>
              </p:spPr>
            </p:cxnSp>
            <p:cxnSp>
              <p:nvCxnSpPr>
                <p:cNvPr id="734" name="Straight Connector 733"/>
                <p:cNvCxnSpPr/>
                <p:nvPr/>
              </p:nvCxnSpPr>
              <p:spPr>
                <a:xfrm>
                  <a:off x="1760561" y="1624084"/>
                  <a:ext cx="177421" cy="177420"/>
                </a:xfrm>
                <a:prstGeom prst="line">
                  <a:avLst/>
                </a:prstGeom>
                <a:grpFill/>
                <a:ln w="9525" cap="flat" cmpd="sng" algn="ctr">
                  <a:solidFill>
                    <a:srgbClr val="FF9900"/>
                  </a:solidFill>
                  <a:prstDash val="solid"/>
                </a:ln>
                <a:effectLst/>
              </p:spPr>
            </p:cxnSp>
            <p:cxnSp>
              <p:nvCxnSpPr>
                <p:cNvPr id="735" name="Straight Connector 734"/>
                <p:cNvCxnSpPr/>
                <p:nvPr/>
              </p:nvCxnSpPr>
              <p:spPr>
                <a:xfrm rot="16200000" flipH="1">
                  <a:off x="1422778" y="1859508"/>
                  <a:ext cx="225191" cy="68240"/>
                </a:xfrm>
                <a:prstGeom prst="line">
                  <a:avLst/>
                </a:prstGeom>
                <a:grpFill/>
                <a:ln w="9525" cap="flat" cmpd="sng" algn="ctr">
                  <a:solidFill>
                    <a:srgbClr val="FF9900"/>
                  </a:solidFill>
                  <a:prstDash val="solid"/>
                </a:ln>
                <a:effectLst/>
              </p:spPr>
            </p:cxnSp>
            <p:cxnSp>
              <p:nvCxnSpPr>
                <p:cNvPr id="736" name="Straight Connector 735"/>
                <p:cNvCxnSpPr/>
                <p:nvPr/>
              </p:nvCxnSpPr>
              <p:spPr>
                <a:xfrm rot="10800000" flipV="1">
                  <a:off x="798394" y="1528549"/>
                  <a:ext cx="211540" cy="136478"/>
                </a:xfrm>
                <a:prstGeom prst="line">
                  <a:avLst/>
                </a:prstGeom>
                <a:grpFill/>
                <a:ln w="9525" cap="flat" cmpd="sng" algn="ctr">
                  <a:solidFill>
                    <a:srgbClr val="FF9900"/>
                  </a:solidFill>
                  <a:prstDash val="solid"/>
                </a:ln>
                <a:effectLst/>
              </p:spPr>
            </p:cxnSp>
            <p:cxnSp>
              <p:nvCxnSpPr>
                <p:cNvPr id="737" name="Straight Connector 736"/>
                <p:cNvCxnSpPr/>
                <p:nvPr/>
              </p:nvCxnSpPr>
              <p:spPr>
                <a:xfrm rot="10800000">
                  <a:off x="682389" y="1221476"/>
                  <a:ext cx="266131" cy="34119"/>
                </a:xfrm>
                <a:prstGeom prst="line">
                  <a:avLst/>
                </a:prstGeom>
                <a:grpFill/>
                <a:ln w="9525" cap="flat" cmpd="sng" algn="ctr">
                  <a:solidFill>
                    <a:srgbClr val="FF9900"/>
                  </a:solidFill>
                  <a:prstDash val="solid"/>
                </a:ln>
                <a:effectLst/>
              </p:spPr>
            </p:cxnSp>
            <p:cxnSp>
              <p:nvCxnSpPr>
                <p:cNvPr id="738" name="Straight Connector 737"/>
                <p:cNvCxnSpPr/>
                <p:nvPr/>
              </p:nvCxnSpPr>
              <p:spPr>
                <a:xfrm rot="10800000">
                  <a:off x="893929" y="825690"/>
                  <a:ext cx="184245" cy="177420"/>
                </a:xfrm>
                <a:prstGeom prst="line">
                  <a:avLst/>
                </a:prstGeom>
                <a:grpFill/>
                <a:ln w="9525" cap="flat" cmpd="sng" algn="ctr">
                  <a:solidFill>
                    <a:srgbClr val="FF9900"/>
                  </a:solidFill>
                  <a:prstDash val="solid"/>
                </a:ln>
                <a:effectLst/>
              </p:spPr>
            </p:cxnSp>
            <p:cxnSp>
              <p:nvCxnSpPr>
                <p:cNvPr id="739" name="Straight Connector 738"/>
                <p:cNvCxnSpPr/>
                <p:nvPr/>
              </p:nvCxnSpPr>
              <p:spPr>
                <a:xfrm rot="16200000" flipV="1">
                  <a:off x="1177120" y="713095"/>
                  <a:ext cx="245660" cy="47767"/>
                </a:xfrm>
                <a:prstGeom prst="line">
                  <a:avLst/>
                </a:prstGeom>
                <a:grpFill/>
                <a:ln w="9525" cap="flat" cmpd="sng" algn="ctr">
                  <a:solidFill>
                    <a:srgbClr val="FF9900"/>
                  </a:solidFill>
                  <a:prstDash val="solid"/>
                </a:ln>
                <a:effectLst/>
              </p:spPr>
            </p:cxnSp>
            <p:cxnSp>
              <p:nvCxnSpPr>
                <p:cNvPr id="740" name="Straight Connector 739"/>
                <p:cNvCxnSpPr/>
                <p:nvPr/>
              </p:nvCxnSpPr>
              <p:spPr>
                <a:xfrm flipV="1">
                  <a:off x="1883391" y="1201003"/>
                  <a:ext cx="109182" cy="20472"/>
                </a:xfrm>
                <a:prstGeom prst="line">
                  <a:avLst/>
                </a:prstGeom>
                <a:grpFill/>
                <a:ln w="9525" cap="flat" cmpd="sng" algn="ctr">
                  <a:solidFill>
                    <a:srgbClr val="FF9900"/>
                  </a:solidFill>
                  <a:prstDash val="solid"/>
                </a:ln>
                <a:effectLst/>
              </p:spPr>
            </p:cxnSp>
            <p:cxnSp>
              <p:nvCxnSpPr>
                <p:cNvPr id="741" name="Straight Connector 740"/>
                <p:cNvCxnSpPr/>
                <p:nvPr/>
              </p:nvCxnSpPr>
              <p:spPr>
                <a:xfrm>
                  <a:off x="1842448" y="1508078"/>
                  <a:ext cx="116006" cy="61415"/>
                </a:xfrm>
                <a:prstGeom prst="line">
                  <a:avLst/>
                </a:prstGeom>
                <a:grpFill/>
                <a:ln w="9525" cap="flat" cmpd="sng" algn="ctr">
                  <a:solidFill>
                    <a:srgbClr val="FF9900"/>
                  </a:solidFill>
                  <a:prstDash val="solid"/>
                </a:ln>
                <a:effectLst/>
              </p:spPr>
            </p:cxnSp>
            <p:cxnSp>
              <p:nvCxnSpPr>
                <p:cNvPr id="742" name="Straight Connector 741"/>
                <p:cNvCxnSpPr/>
                <p:nvPr/>
              </p:nvCxnSpPr>
              <p:spPr>
                <a:xfrm rot="16200000" flipH="1">
                  <a:off x="1620671" y="1757149"/>
                  <a:ext cx="109182" cy="47767"/>
                </a:xfrm>
                <a:prstGeom prst="line">
                  <a:avLst/>
                </a:prstGeom>
                <a:grpFill/>
                <a:ln w="9525" cap="flat" cmpd="sng" algn="ctr">
                  <a:solidFill>
                    <a:srgbClr val="FF9900"/>
                  </a:solidFill>
                  <a:prstDash val="solid"/>
                </a:ln>
                <a:effectLst/>
              </p:spPr>
            </p:cxnSp>
            <p:cxnSp>
              <p:nvCxnSpPr>
                <p:cNvPr id="743" name="Straight Connector 742"/>
                <p:cNvCxnSpPr/>
                <p:nvPr/>
              </p:nvCxnSpPr>
              <p:spPr>
                <a:xfrm rot="5400000">
                  <a:off x="1306773" y="1825388"/>
                  <a:ext cx="109182" cy="6824"/>
                </a:xfrm>
                <a:prstGeom prst="line">
                  <a:avLst/>
                </a:prstGeom>
                <a:grpFill/>
                <a:ln w="9525" cap="flat" cmpd="sng" algn="ctr">
                  <a:solidFill>
                    <a:srgbClr val="FF9900"/>
                  </a:solidFill>
                  <a:prstDash val="solid"/>
                </a:ln>
                <a:effectLst/>
              </p:spPr>
            </p:cxnSp>
            <p:cxnSp>
              <p:nvCxnSpPr>
                <p:cNvPr id="744" name="Straight Connector 743"/>
                <p:cNvCxnSpPr/>
                <p:nvPr/>
              </p:nvCxnSpPr>
              <p:spPr>
                <a:xfrm rot="5400000">
                  <a:off x="1013347" y="1654791"/>
                  <a:ext cx="95534" cy="88711"/>
                </a:xfrm>
                <a:prstGeom prst="line">
                  <a:avLst/>
                </a:prstGeom>
                <a:grpFill/>
                <a:ln w="9525" cap="flat" cmpd="sng" algn="ctr">
                  <a:solidFill>
                    <a:srgbClr val="FF9900"/>
                  </a:solidFill>
                  <a:prstDash val="solid"/>
                </a:ln>
                <a:effectLst/>
              </p:spPr>
            </p:cxnSp>
            <p:cxnSp>
              <p:nvCxnSpPr>
                <p:cNvPr id="745" name="Straight Connector 744"/>
                <p:cNvCxnSpPr/>
                <p:nvPr/>
              </p:nvCxnSpPr>
              <p:spPr>
                <a:xfrm rot="10800000" flipV="1">
                  <a:off x="846161" y="1398895"/>
                  <a:ext cx="109182" cy="40943"/>
                </a:xfrm>
                <a:prstGeom prst="line">
                  <a:avLst/>
                </a:prstGeom>
                <a:grpFill/>
                <a:ln w="9525" cap="flat" cmpd="sng" algn="ctr">
                  <a:solidFill>
                    <a:srgbClr val="FF9900"/>
                  </a:solidFill>
                  <a:prstDash val="solid"/>
                </a:ln>
                <a:effectLst/>
              </p:spPr>
            </p:cxnSp>
            <p:cxnSp>
              <p:nvCxnSpPr>
                <p:cNvPr id="746" name="Straight Connector 745"/>
                <p:cNvCxnSpPr/>
                <p:nvPr/>
              </p:nvCxnSpPr>
              <p:spPr>
                <a:xfrm rot="10800000">
                  <a:off x="893928" y="1057702"/>
                  <a:ext cx="109182" cy="68239"/>
                </a:xfrm>
                <a:prstGeom prst="line">
                  <a:avLst/>
                </a:prstGeom>
                <a:grpFill/>
                <a:ln w="9525" cap="flat" cmpd="sng" algn="ctr">
                  <a:solidFill>
                    <a:srgbClr val="FF9900"/>
                  </a:solidFill>
                  <a:prstDash val="solid"/>
                </a:ln>
                <a:effectLst/>
              </p:spPr>
            </p:cxnSp>
            <p:cxnSp>
              <p:nvCxnSpPr>
                <p:cNvPr id="747" name="Straight Connector 746"/>
                <p:cNvCxnSpPr/>
                <p:nvPr/>
              </p:nvCxnSpPr>
              <p:spPr>
                <a:xfrm rot="16200000" flipV="1">
                  <a:off x="1115705" y="835925"/>
                  <a:ext cx="102358" cy="40943"/>
                </a:xfrm>
                <a:prstGeom prst="line">
                  <a:avLst/>
                </a:prstGeom>
                <a:grpFill/>
                <a:ln w="9525" cap="flat" cmpd="sng" algn="ctr">
                  <a:solidFill>
                    <a:srgbClr val="FF9900"/>
                  </a:solidFill>
                  <a:prstDash val="solid"/>
                </a:ln>
                <a:effectLst/>
              </p:spPr>
            </p:cxnSp>
            <p:cxnSp>
              <p:nvCxnSpPr>
                <p:cNvPr id="748" name="Straight Connector 747"/>
                <p:cNvCxnSpPr/>
                <p:nvPr/>
              </p:nvCxnSpPr>
              <p:spPr>
                <a:xfrm rot="5400000" flipH="1" flipV="1">
                  <a:off x="1426190" y="784749"/>
                  <a:ext cx="129657" cy="20471"/>
                </a:xfrm>
                <a:prstGeom prst="line">
                  <a:avLst/>
                </a:prstGeom>
                <a:grpFill/>
                <a:ln w="9525" cap="flat" cmpd="sng" algn="ctr">
                  <a:solidFill>
                    <a:srgbClr val="FF9900"/>
                  </a:solidFill>
                  <a:prstDash val="solid"/>
                </a:ln>
                <a:effectLst/>
              </p:spPr>
            </p:cxnSp>
          </p:grpSp>
          <p:grpSp>
            <p:nvGrpSpPr>
              <p:cNvPr id="7" name="Group 212"/>
              <p:cNvGrpSpPr>
                <a:grpSpLocks/>
              </p:cNvGrpSpPr>
              <p:nvPr/>
            </p:nvGrpSpPr>
            <p:grpSpPr bwMode="auto">
              <a:xfrm>
                <a:off x="2859878" y="4276697"/>
                <a:ext cx="904943" cy="325878"/>
                <a:chOff x="2527" y="550"/>
                <a:chExt cx="642" cy="324"/>
              </a:xfrm>
              <a:solidFill>
                <a:sysClr val="window" lastClr="FFFFFF">
                  <a:lumMod val="85000"/>
                </a:sysClr>
              </a:solidFill>
            </p:grpSpPr>
            <p:sp>
              <p:nvSpPr>
                <p:cNvPr id="714" name="Freeform 213"/>
                <p:cNvSpPr>
                  <a:spLocks/>
                </p:cNvSpPr>
                <p:nvPr/>
              </p:nvSpPr>
              <p:spPr bwMode="auto">
                <a:xfrm>
                  <a:off x="2527" y="550"/>
                  <a:ext cx="642" cy="324"/>
                </a:xfrm>
                <a:custGeom>
                  <a:avLst/>
                  <a:gdLst/>
                  <a:ahLst/>
                  <a:cxnLst>
                    <a:cxn ang="0">
                      <a:pos x="35" y="113"/>
                    </a:cxn>
                    <a:cxn ang="0">
                      <a:pos x="10" y="129"/>
                    </a:cxn>
                    <a:cxn ang="0">
                      <a:pos x="0" y="152"/>
                    </a:cxn>
                    <a:cxn ang="0">
                      <a:pos x="5" y="169"/>
                    </a:cxn>
                    <a:cxn ang="0">
                      <a:pos x="32" y="191"/>
                    </a:cxn>
                    <a:cxn ang="0">
                      <a:pos x="19" y="204"/>
                    </a:cxn>
                    <a:cxn ang="0">
                      <a:pos x="15" y="229"/>
                    </a:cxn>
                    <a:cxn ang="0">
                      <a:pos x="33" y="252"/>
                    </a:cxn>
                    <a:cxn ang="0">
                      <a:pos x="66" y="264"/>
                    </a:cxn>
                    <a:cxn ang="0">
                      <a:pos x="86" y="264"/>
                    </a:cxn>
                    <a:cxn ang="0">
                      <a:pos x="105" y="281"/>
                    </a:cxn>
                    <a:cxn ang="0">
                      <a:pos x="142" y="298"/>
                    </a:cxn>
                    <a:cxn ang="0">
                      <a:pos x="186" y="304"/>
                    </a:cxn>
                    <a:cxn ang="0">
                      <a:pos x="231" y="298"/>
                    </a:cxn>
                    <a:cxn ang="0">
                      <a:pos x="252" y="300"/>
                    </a:cxn>
                    <a:cxn ang="0">
                      <a:pos x="292" y="319"/>
                    </a:cxn>
                    <a:cxn ang="0">
                      <a:pos x="328" y="324"/>
                    </a:cxn>
                    <a:cxn ang="0">
                      <a:pos x="374" y="316"/>
                    </a:cxn>
                    <a:cxn ang="0">
                      <a:pos x="410" y="295"/>
                    </a:cxn>
                    <a:cxn ang="0">
                      <a:pos x="424" y="275"/>
                    </a:cxn>
                    <a:cxn ang="0">
                      <a:pos x="458" y="283"/>
                    </a:cxn>
                    <a:cxn ang="0">
                      <a:pos x="503" y="279"/>
                    </a:cxn>
                    <a:cxn ang="0">
                      <a:pos x="541" y="258"/>
                    </a:cxn>
                    <a:cxn ang="0">
                      <a:pos x="556" y="226"/>
                    </a:cxn>
                    <a:cxn ang="0">
                      <a:pos x="590" y="218"/>
                    </a:cxn>
                    <a:cxn ang="0">
                      <a:pos x="628" y="192"/>
                    </a:cxn>
                    <a:cxn ang="0">
                      <a:pos x="642" y="157"/>
                    </a:cxn>
                    <a:cxn ang="0">
                      <a:pos x="630" y="125"/>
                    </a:cxn>
                    <a:cxn ang="0">
                      <a:pos x="626" y="104"/>
                    </a:cxn>
                    <a:cxn ang="0">
                      <a:pos x="623" y="76"/>
                    </a:cxn>
                    <a:cxn ang="0">
                      <a:pos x="602" y="54"/>
                    </a:cxn>
                    <a:cxn ang="0">
                      <a:pos x="569" y="41"/>
                    </a:cxn>
                    <a:cxn ang="0">
                      <a:pos x="560" y="25"/>
                    </a:cxn>
                    <a:cxn ang="0">
                      <a:pos x="534" y="7"/>
                    </a:cxn>
                    <a:cxn ang="0">
                      <a:pos x="498" y="0"/>
                    </a:cxn>
                    <a:cxn ang="0">
                      <a:pos x="455" y="10"/>
                    </a:cxn>
                    <a:cxn ang="0">
                      <a:pos x="433" y="10"/>
                    </a:cxn>
                    <a:cxn ang="0">
                      <a:pos x="392" y="0"/>
                    </a:cxn>
                    <a:cxn ang="0">
                      <a:pos x="344" y="15"/>
                    </a:cxn>
                    <a:cxn ang="0">
                      <a:pos x="334" y="25"/>
                    </a:cxn>
                    <a:cxn ang="0">
                      <a:pos x="294" y="11"/>
                    </a:cxn>
                    <a:cxn ang="0">
                      <a:pos x="257" y="12"/>
                    </a:cxn>
                    <a:cxn ang="0">
                      <a:pos x="214" y="33"/>
                    </a:cxn>
                    <a:cxn ang="0">
                      <a:pos x="196" y="35"/>
                    </a:cxn>
                    <a:cxn ang="0">
                      <a:pos x="157" y="30"/>
                    </a:cxn>
                    <a:cxn ang="0">
                      <a:pos x="101" y="42"/>
                    </a:cxn>
                    <a:cxn ang="0">
                      <a:pos x="65" y="72"/>
                    </a:cxn>
                    <a:cxn ang="0">
                      <a:pos x="57" y="99"/>
                    </a:cxn>
                  </a:cxnLst>
                  <a:rect l="0" t="0" r="r" b="b"/>
                  <a:pathLst>
                    <a:path w="642" h="324">
                      <a:moveTo>
                        <a:pt x="58" y="108"/>
                      </a:moveTo>
                      <a:lnTo>
                        <a:pt x="46" y="110"/>
                      </a:lnTo>
                      <a:lnTo>
                        <a:pt x="35" y="113"/>
                      </a:lnTo>
                      <a:lnTo>
                        <a:pt x="25" y="117"/>
                      </a:lnTo>
                      <a:lnTo>
                        <a:pt x="17" y="122"/>
                      </a:lnTo>
                      <a:lnTo>
                        <a:pt x="10" y="129"/>
                      </a:lnTo>
                      <a:lnTo>
                        <a:pt x="4" y="136"/>
                      </a:lnTo>
                      <a:lnTo>
                        <a:pt x="1" y="144"/>
                      </a:lnTo>
                      <a:lnTo>
                        <a:pt x="0" y="152"/>
                      </a:lnTo>
                      <a:lnTo>
                        <a:pt x="1" y="158"/>
                      </a:lnTo>
                      <a:lnTo>
                        <a:pt x="2" y="164"/>
                      </a:lnTo>
                      <a:lnTo>
                        <a:pt x="5" y="169"/>
                      </a:lnTo>
                      <a:lnTo>
                        <a:pt x="9" y="175"/>
                      </a:lnTo>
                      <a:lnTo>
                        <a:pt x="19" y="184"/>
                      </a:lnTo>
                      <a:lnTo>
                        <a:pt x="32" y="191"/>
                      </a:lnTo>
                      <a:lnTo>
                        <a:pt x="32" y="190"/>
                      </a:lnTo>
                      <a:lnTo>
                        <a:pt x="24" y="197"/>
                      </a:lnTo>
                      <a:lnTo>
                        <a:pt x="19" y="204"/>
                      </a:lnTo>
                      <a:lnTo>
                        <a:pt x="15" y="212"/>
                      </a:lnTo>
                      <a:lnTo>
                        <a:pt x="14" y="220"/>
                      </a:lnTo>
                      <a:lnTo>
                        <a:pt x="15" y="229"/>
                      </a:lnTo>
                      <a:lnTo>
                        <a:pt x="19" y="238"/>
                      </a:lnTo>
                      <a:lnTo>
                        <a:pt x="25" y="245"/>
                      </a:lnTo>
                      <a:lnTo>
                        <a:pt x="33" y="252"/>
                      </a:lnTo>
                      <a:lnTo>
                        <a:pt x="43" y="257"/>
                      </a:lnTo>
                      <a:lnTo>
                        <a:pt x="54" y="262"/>
                      </a:lnTo>
                      <a:lnTo>
                        <a:pt x="66" y="264"/>
                      </a:lnTo>
                      <a:lnTo>
                        <a:pt x="79" y="265"/>
                      </a:lnTo>
                      <a:lnTo>
                        <a:pt x="83" y="265"/>
                      </a:lnTo>
                      <a:lnTo>
                        <a:pt x="86" y="264"/>
                      </a:lnTo>
                      <a:lnTo>
                        <a:pt x="86" y="265"/>
                      </a:lnTo>
                      <a:lnTo>
                        <a:pt x="95" y="274"/>
                      </a:lnTo>
                      <a:lnTo>
                        <a:pt x="105" y="281"/>
                      </a:lnTo>
                      <a:lnTo>
                        <a:pt x="116" y="288"/>
                      </a:lnTo>
                      <a:lnTo>
                        <a:pt x="129" y="294"/>
                      </a:lnTo>
                      <a:lnTo>
                        <a:pt x="142" y="298"/>
                      </a:lnTo>
                      <a:lnTo>
                        <a:pt x="156" y="301"/>
                      </a:lnTo>
                      <a:lnTo>
                        <a:pt x="171" y="303"/>
                      </a:lnTo>
                      <a:lnTo>
                        <a:pt x="186" y="304"/>
                      </a:lnTo>
                      <a:lnTo>
                        <a:pt x="201" y="303"/>
                      </a:lnTo>
                      <a:lnTo>
                        <a:pt x="216" y="302"/>
                      </a:lnTo>
                      <a:lnTo>
                        <a:pt x="231" y="298"/>
                      </a:lnTo>
                      <a:lnTo>
                        <a:pt x="245" y="293"/>
                      </a:lnTo>
                      <a:lnTo>
                        <a:pt x="245" y="293"/>
                      </a:lnTo>
                      <a:lnTo>
                        <a:pt x="252" y="300"/>
                      </a:lnTo>
                      <a:lnTo>
                        <a:pt x="261" y="306"/>
                      </a:lnTo>
                      <a:lnTo>
                        <a:pt x="281" y="316"/>
                      </a:lnTo>
                      <a:lnTo>
                        <a:pt x="292" y="319"/>
                      </a:lnTo>
                      <a:lnTo>
                        <a:pt x="303" y="322"/>
                      </a:lnTo>
                      <a:lnTo>
                        <a:pt x="315" y="323"/>
                      </a:lnTo>
                      <a:lnTo>
                        <a:pt x="328" y="324"/>
                      </a:lnTo>
                      <a:lnTo>
                        <a:pt x="344" y="323"/>
                      </a:lnTo>
                      <a:lnTo>
                        <a:pt x="360" y="320"/>
                      </a:lnTo>
                      <a:lnTo>
                        <a:pt x="374" y="316"/>
                      </a:lnTo>
                      <a:lnTo>
                        <a:pt x="388" y="310"/>
                      </a:lnTo>
                      <a:lnTo>
                        <a:pt x="400" y="303"/>
                      </a:lnTo>
                      <a:lnTo>
                        <a:pt x="410" y="295"/>
                      </a:lnTo>
                      <a:lnTo>
                        <a:pt x="418" y="285"/>
                      </a:lnTo>
                      <a:lnTo>
                        <a:pt x="424" y="275"/>
                      </a:lnTo>
                      <a:lnTo>
                        <a:pt x="424" y="275"/>
                      </a:lnTo>
                      <a:lnTo>
                        <a:pt x="435" y="279"/>
                      </a:lnTo>
                      <a:lnTo>
                        <a:pt x="446" y="282"/>
                      </a:lnTo>
                      <a:lnTo>
                        <a:pt x="458" y="283"/>
                      </a:lnTo>
                      <a:lnTo>
                        <a:pt x="470" y="284"/>
                      </a:lnTo>
                      <a:lnTo>
                        <a:pt x="487" y="283"/>
                      </a:lnTo>
                      <a:lnTo>
                        <a:pt x="503" y="279"/>
                      </a:lnTo>
                      <a:lnTo>
                        <a:pt x="518" y="274"/>
                      </a:lnTo>
                      <a:lnTo>
                        <a:pt x="530" y="267"/>
                      </a:lnTo>
                      <a:lnTo>
                        <a:pt x="541" y="258"/>
                      </a:lnTo>
                      <a:lnTo>
                        <a:pt x="549" y="249"/>
                      </a:lnTo>
                      <a:lnTo>
                        <a:pt x="554" y="238"/>
                      </a:lnTo>
                      <a:lnTo>
                        <a:pt x="556" y="226"/>
                      </a:lnTo>
                      <a:lnTo>
                        <a:pt x="555" y="226"/>
                      </a:lnTo>
                      <a:lnTo>
                        <a:pt x="573" y="223"/>
                      </a:lnTo>
                      <a:lnTo>
                        <a:pt x="590" y="218"/>
                      </a:lnTo>
                      <a:lnTo>
                        <a:pt x="605" y="211"/>
                      </a:lnTo>
                      <a:lnTo>
                        <a:pt x="617" y="202"/>
                      </a:lnTo>
                      <a:lnTo>
                        <a:pt x="628" y="192"/>
                      </a:lnTo>
                      <a:lnTo>
                        <a:pt x="635" y="181"/>
                      </a:lnTo>
                      <a:lnTo>
                        <a:pt x="640" y="170"/>
                      </a:lnTo>
                      <a:lnTo>
                        <a:pt x="642" y="157"/>
                      </a:lnTo>
                      <a:lnTo>
                        <a:pt x="641" y="146"/>
                      </a:lnTo>
                      <a:lnTo>
                        <a:pt x="637" y="135"/>
                      </a:lnTo>
                      <a:lnTo>
                        <a:pt x="630" y="125"/>
                      </a:lnTo>
                      <a:lnTo>
                        <a:pt x="621" y="115"/>
                      </a:lnTo>
                      <a:lnTo>
                        <a:pt x="621" y="115"/>
                      </a:lnTo>
                      <a:lnTo>
                        <a:pt x="626" y="104"/>
                      </a:lnTo>
                      <a:lnTo>
                        <a:pt x="627" y="93"/>
                      </a:lnTo>
                      <a:lnTo>
                        <a:pt x="626" y="84"/>
                      </a:lnTo>
                      <a:lnTo>
                        <a:pt x="623" y="76"/>
                      </a:lnTo>
                      <a:lnTo>
                        <a:pt x="618" y="68"/>
                      </a:lnTo>
                      <a:lnTo>
                        <a:pt x="611" y="60"/>
                      </a:lnTo>
                      <a:lnTo>
                        <a:pt x="602" y="54"/>
                      </a:lnTo>
                      <a:lnTo>
                        <a:pt x="592" y="48"/>
                      </a:lnTo>
                      <a:lnTo>
                        <a:pt x="581" y="44"/>
                      </a:lnTo>
                      <a:lnTo>
                        <a:pt x="569" y="41"/>
                      </a:lnTo>
                      <a:lnTo>
                        <a:pt x="569" y="41"/>
                      </a:lnTo>
                      <a:lnTo>
                        <a:pt x="566" y="32"/>
                      </a:lnTo>
                      <a:lnTo>
                        <a:pt x="560" y="25"/>
                      </a:lnTo>
                      <a:lnTo>
                        <a:pt x="553" y="18"/>
                      </a:lnTo>
                      <a:lnTo>
                        <a:pt x="544" y="12"/>
                      </a:lnTo>
                      <a:lnTo>
                        <a:pt x="534" y="7"/>
                      </a:lnTo>
                      <a:lnTo>
                        <a:pt x="523" y="3"/>
                      </a:lnTo>
                      <a:lnTo>
                        <a:pt x="511" y="1"/>
                      </a:lnTo>
                      <a:lnTo>
                        <a:pt x="498" y="0"/>
                      </a:lnTo>
                      <a:lnTo>
                        <a:pt x="483" y="1"/>
                      </a:lnTo>
                      <a:lnTo>
                        <a:pt x="468" y="4"/>
                      </a:lnTo>
                      <a:lnTo>
                        <a:pt x="455" y="10"/>
                      </a:lnTo>
                      <a:lnTo>
                        <a:pt x="443" y="17"/>
                      </a:lnTo>
                      <a:lnTo>
                        <a:pt x="443" y="18"/>
                      </a:lnTo>
                      <a:lnTo>
                        <a:pt x="433" y="10"/>
                      </a:lnTo>
                      <a:lnTo>
                        <a:pt x="421" y="5"/>
                      </a:lnTo>
                      <a:lnTo>
                        <a:pt x="407" y="1"/>
                      </a:lnTo>
                      <a:lnTo>
                        <a:pt x="392" y="0"/>
                      </a:lnTo>
                      <a:lnTo>
                        <a:pt x="374" y="2"/>
                      </a:lnTo>
                      <a:lnTo>
                        <a:pt x="357" y="7"/>
                      </a:lnTo>
                      <a:lnTo>
                        <a:pt x="344" y="15"/>
                      </a:lnTo>
                      <a:lnTo>
                        <a:pt x="338" y="20"/>
                      </a:lnTo>
                      <a:lnTo>
                        <a:pt x="334" y="25"/>
                      </a:lnTo>
                      <a:lnTo>
                        <a:pt x="334" y="25"/>
                      </a:lnTo>
                      <a:lnTo>
                        <a:pt x="322" y="18"/>
                      </a:lnTo>
                      <a:lnTo>
                        <a:pt x="308" y="14"/>
                      </a:lnTo>
                      <a:lnTo>
                        <a:pt x="294" y="11"/>
                      </a:lnTo>
                      <a:lnTo>
                        <a:pt x="278" y="10"/>
                      </a:lnTo>
                      <a:lnTo>
                        <a:pt x="267" y="11"/>
                      </a:lnTo>
                      <a:lnTo>
                        <a:pt x="257" y="12"/>
                      </a:lnTo>
                      <a:lnTo>
                        <a:pt x="237" y="18"/>
                      </a:lnTo>
                      <a:lnTo>
                        <a:pt x="221" y="27"/>
                      </a:lnTo>
                      <a:lnTo>
                        <a:pt x="214" y="33"/>
                      </a:lnTo>
                      <a:lnTo>
                        <a:pt x="208" y="39"/>
                      </a:lnTo>
                      <a:lnTo>
                        <a:pt x="208" y="39"/>
                      </a:lnTo>
                      <a:lnTo>
                        <a:pt x="196" y="35"/>
                      </a:lnTo>
                      <a:lnTo>
                        <a:pt x="184" y="32"/>
                      </a:lnTo>
                      <a:lnTo>
                        <a:pt x="170" y="31"/>
                      </a:lnTo>
                      <a:lnTo>
                        <a:pt x="157" y="30"/>
                      </a:lnTo>
                      <a:lnTo>
                        <a:pt x="137" y="31"/>
                      </a:lnTo>
                      <a:lnTo>
                        <a:pt x="118" y="35"/>
                      </a:lnTo>
                      <a:lnTo>
                        <a:pt x="101" y="42"/>
                      </a:lnTo>
                      <a:lnTo>
                        <a:pt x="86" y="50"/>
                      </a:lnTo>
                      <a:lnTo>
                        <a:pt x="74" y="60"/>
                      </a:lnTo>
                      <a:lnTo>
                        <a:pt x="65" y="72"/>
                      </a:lnTo>
                      <a:lnTo>
                        <a:pt x="59" y="85"/>
                      </a:lnTo>
                      <a:lnTo>
                        <a:pt x="58" y="92"/>
                      </a:lnTo>
                      <a:lnTo>
                        <a:pt x="57" y="99"/>
                      </a:lnTo>
                      <a:lnTo>
                        <a:pt x="57" y="104"/>
                      </a:lnTo>
                      <a:lnTo>
                        <a:pt x="58" y="108"/>
                      </a:lnTo>
                      <a:close/>
                    </a:path>
                  </a:pathLst>
                </a:custGeom>
                <a:grpFill/>
                <a:ln w="9525">
                  <a:noFill/>
                  <a:round/>
                  <a:headEnd/>
                  <a:tailEnd/>
                </a:ln>
              </p:spPr>
              <p:txBody>
                <a:bodyPr/>
                <a:lstStyle/>
                <a:p>
                  <a:pPr eaLnBrk="1" fontAlgn="auto" hangingPunct="1">
                    <a:spcBef>
                      <a:spcPts val="0"/>
                    </a:spcBef>
                    <a:spcAft>
                      <a:spcPts val="0"/>
                    </a:spcAft>
                    <a:defRPr/>
                  </a:pPr>
                  <a:endParaRPr lang="en-US" sz="1000" kern="0">
                    <a:solidFill>
                      <a:srgbClr val="000000"/>
                    </a:solidFill>
                    <a:latin typeface="Arial"/>
                  </a:endParaRPr>
                </a:p>
              </p:txBody>
            </p:sp>
            <p:sp>
              <p:nvSpPr>
                <p:cNvPr id="715" name="Freeform 214"/>
                <p:cNvSpPr>
                  <a:spLocks/>
                </p:cNvSpPr>
                <p:nvPr/>
              </p:nvSpPr>
              <p:spPr bwMode="auto">
                <a:xfrm>
                  <a:off x="2527" y="550"/>
                  <a:ext cx="642" cy="324"/>
                </a:xfrm>
                <a:custGeom>
                  <a:avLst/>
                  <a:gdLst/>
                  <a:ahLst/>
                  <a:cxnLst>
                    <a:cxn ang="0">
                      <a:pos x="35" y="113"/>
                    </a:cxn>
                    <a:cxn ang="0">
                      <a:pos x="10" y="129"/>
                    </a:cxn>
                    <a:cxn ang="0">
                      <a:pos x="0" y="152"/>
                    </a:cxn>
                    <a:cxn ang="0">
                      <a:pos x="5" y="169"/>
                    </a:cxn>
                    <a:cxn ang="0">
                      <a:pos x="32" y="191"/>
                    </a:cxn>
                    <a:cxn ang="0">
                      <a:pos x="19" y="204"/>
                    </a:cxn>
                    <a:cxn ang="0">
                      <a:pos x="15" y="229"/>
                    </a:cxn>
                    <a:cxn ang="0">
                      <a:pos x="33" y="252"/>
                    </a:cxn>
                    <a:cxn ang="0">
                      <a:pos x="66" y="264"/>
                    </a:cxn>
                    <a:cxn ang="0">
                      <a:pos x="86" y="264"/>
                    </a:cxn>
                    <a:cxn ang="0">
                      <a:pos x="105" y="281"/>
                    </a:cxn>
                    <a:cxn ang="0">
                      <a:pos x="142" y="298"/>
                    </a:cxn>
                    <a:cxn ang="0">
                      <a:pos x="186" y="304"/>
                    </a:cxn>
                    <a:cxn ang="0">
                      <a:pos x="231" y="298"/>
                    </a:cxn>
                    <a:cxn ang="0">
                      <a:pos x="252" y="300"/>
                    </a:cxn>
                    <a:cxn ang="0">
                      <a:pos x="292" y="319"/>
                    </a:cxn>
                    <a:cxn ang="0">
                      <a:pos x="328" y="324"/>
                    </a:cxn>
                    <a:cxn ang="0">
                      <a:pos x="374" y="316"/>
                    </a:cxn>
                    <a:cxn ang="0">
                      <a:pos x="410" y="295"/>
                    </a:cxn>
                    <a:cxn ang="0">
                      <a:pos x="424" y="275"/>
                    </a:cxn>
                    <a:cxn ang="0">
                      <a:pos x="458" y="283"/>
                    </a:cxn>
                    <a:cxn ang="0">
                      <a:pos x="503" y="279"/>
                    </a:cxn>
                    <a:cxn ang="0">
                      <a:pos x="541" y="258"/>
                    </a:cxn>
                    <a:cxn ang="0">
                      <a:pos x="556" y="226"/>
                    </a:cxn>
                    <a:cxn ang="0">
                      <a:pos x="590" y="218"/>
                    </a:cxn>
                    <a:cxn ang="0">
                      <a:pos x="628" y="192"/>
                    </a:cxn>
                    <a:cxn ang="0">
                      <a:pos x="642" y="157"/>
                    </a:cxn>
                    <a:cxn ang="0">
                      <a:pos x="630" y="125"/>
                    </a:cxn>
                    <a:cxn ang="0">
                      <a:pos x="626" y="104"/>
                    </a:cxn>
                    <a:cxn ang="0">
                      <a:pos x="623" y="76"/>
                    </a:cxn>
                    <a:cxn ang="0">
                      <a:pos x="602" y="54"/>
                    </a:cxn>
                    <a:cxn ang="0">
                      <a:pos x="569" y="41"/>
                    </a:cxn>
                    <a:cxn ang="0">
                      <a:pos x="560" y="25"/>
                    </a:cxn>
                    <a:cxn ang="0">
                      <a:pos x="534" y="7"/>
                    </a:cxn>
                    <a:cxn ang="0">
                      <a:pos x="498" y="0"/>
                    </a:cxn>
                    <a:cxn ang="0">
                      <a:pos x="455" y="10"/>
                    </a:cxn>
                    <a:cxn ang="0">
                      <a:pos x="433" y="10"/>
                    </a:cxn>
                    <a:cxn ang="0">
                      <a:pos x="392" y="0"/>
                    </a:cxn>
                    <a:cxn ang="0">
                      <a:pos x="344" y="15"/>
                    </a:cxn>
                    <a:cxn ang="0">
                      <a:pos x="334" y="25"/>
                    </a:cxn>
                    <a:cxn ang="0">
                      <a:pos x="294" y="11"/>
                    </a:cxn>
                    <a:cxn ang="0">
                      <a:pos x="257" y="12"/>
                    </a:cxn>
                    <a:cxn ang="0">
                      <a:pos x="214" y="33"/>
                    </a:cxn>
                    <a:cxn ang="0">
                      <a:pos x="196" y="35"/>
                    </a:cxn>
                    <a:cxn ang="0">
                      <a:pos x="157" y="30"/>
                    </a:cxn>
                    <a:cxn ang="0">
                      <a:pos x="101" y="42"/>
                    </a:cxn>
                    <a:cxn ang="0">
                      <a:pos x="65" y="72"/>
                    </a:cxn>
                    <a:cxn ang="0">
                      <a:pos x="57" y="99"/>
                    </a:cxn>
                  </a:cxnLst>
                  <a:rect l="0" t="0" r="r" b="b"/>
                  <a:pathLst>
                    <a:path w="642" h="324">
                      <a:moveTo>
                        <a:pt x="58" y="108"/>
                      </a:moveTo>
                      <a:lnTo>
                        <a:pt x="46" y="110"/>
                      </a:lnTo>
                      <a:lnTo>
                        <a:pt x="35" y="113"/>
                      </a:lnTo>
                      <a:lnTo>
                        <a:pt x="25" y="117"/>
                      </a:lnTo>
                      <a:lnTo>
                        <a:pt x="17" y="122"/>
                      </a:lnTo>
                      <a:lnTo>
                        <a:pt x="10" y="129"/>
                      </a:lnTo>
                      <a:lnTo>
                        <a:pt x="4" y="136"/>
                      </a:lnTo>
                      <a:lnTo>
                        <a:pt x="1" y="144"/>
                      </a:lnTo>
                      <a:lnTo>
                        <a:pt x="0" y="152"/>
                      </a:lnTo>
                      <a:lnTo>
                        <a:pt x="1" y="158"/>
                      </a:lnTo>
                      <a:lnTo>
                        <a:pt x="2" y="164"/>
                      </a:lnTo>
                      <a:lnTo>
                        <a:pt x="5" y="169"/>
                      </a:lnTo>
                      <a:lnTo>
                        <a:pt x="9" y="175"/>
                      </a:lnTo>
                      <a:lnTo>
                        <a:pt x="19" y="184"/>
                      </a:lnTo>
                      <a:lnTo>
                        <a:pt x="32" y="191"/>
                      </a:lnTo>
                      <a:lnTo>
                        <a:pt x="32" y="190"/>
                      </a:lnTo>
                      <a:lnTo>
                        <a:pt x="24" y="197"/>
                      </a:lnTo>
                      <a:lnTo>
                        <a:pt x="19" y="204"/>
                      </a:lnTo>
                      <a:lnTo>
                        <a:pt x="15" y="212"/>
                      </a:lnTo>
                      <a:lnTo>
                        <a:pt x="14" y="220"/>
                      </a:lnTo>
                      <a:lnTo>
                        <a:pt x="15" y="229"/>
                      </a:lnTo>
                      <a:lnTo>
                        <a:pt x="19" y="238"/>
                      </a:lnTo>
                      <a:lnTo>
                        <a:pt x="25" y="245"/>
                      </a:lnTo>
                      <a:lnTo>
                        <a:pt x="33" y="252"/>
                      </a:lnTo>
                      <a:lnTo>
                        <a:pt x="43" y="257"/>
                      </a:lnTo>
                      <a:lnTo>
                        <a:pt x="54" y="262"/>
                      </a:lnTo>
                      <a:lnTo>
                        <a:pt x="66" y="264"/>
                      </a:lnTo>
                      <a:lnTo>
                        <a:pt x="79" y="265"/>
                      </a:lnTo>
                      <a:lnTo>
                        <a:pt x="83" y="265"/>
                      </a:lnTo>
                      <a:lnTo>
                        <a:pt x="86" y="264"/>
                      </a:lnTo>
                      <a:lnTo>
                        <a:pt x="86" y="265"/>
                      </a:lnTo>
                      <a:lnTo>
                        <a:pt x="95" y="274"/>
                      </a:lnTo>
                      <a:lnTo>
                        <a:pt x="105" y="281"/>
                      </a:lnTo>
                      <a:lnTo>
                        <a:pt x="116" y="288"/>
                      </a:lnTo>
                      <a:lnTo>
                        <a:pt x="129" y="294"/>
                      </a:lnTo>
                      <a:lnTo>
                        <a:pt x="142" y="298"/>
                      </a:lnTo>
                      <a:lnTo>
                        <a:pt x="156" y="301"/>
                      </a:lnTo>
                      <a:lnTo>
                        <a:pt x="171" y="303"/>
                      </a:lnTo>
                      <a:lnTo>
                        <a:pt x="186" y="304"/>
                      </a:lnTo>
                      <a:lnTo>
                        <a:pt x="201" y="303"/>
                      </a:lnTo>
                      <a:lnTo>
                        <a:pt x="216" y="302"/>
                      </a:lnTo>
                      <a:lnTo>
                        <a:pt x="231" y="298"/>
                      </a:lnTo>
                      <a:lnTo>
                        <a:pt x="245" y="293"/>
                      </a:lnTo>
                      <a:lnTo>
                        <a:pt x="245" y="293"/>
                      </a:lnTo>
                      <a:lnTo>
                        <a:pt x="252" y="300"/>
                      </a:lnTo>
                      <a:lnTo>
                        <a:pt x="261" y="306"/>
                      </a:lnTo>
                      <a:lnTo>
                        <a:pt x="281" y="316"/>
                      </a:lnTo>
                      <a:lnTo>
                        <a:pt x="292" y="319"/>
                      </a:lnTo>
                      <a:lnTo>
                        <a:pt x="303" y="322"/>
                      </a:lnTo>
                      <a:lnTo>
                        <a:pt x="315" y="323"/>
                      </a:lnTo>
                      <a:lnTo>
                        <a:pt x="328" y="324"/>
                      </a:lnTo>
                      <a:lnTo>
                        <a:pt x="344" y="323"/>
                      </a:lnTo>
                      <a:lnTo>
                        <a:pt x="360" y="320"/>
                      </a:lnTo>
                      <a:lnTo>
                        <a:pt x="374" y="316"/>
                      </a:lnTo>
                      <a:lnTo>
                        <a:pt x="388" y="310"/>
                      </a:lnTo>
                      <a:lnTo>
                        <a:pt x="400" y="303"/>
                      </a:lnTo>
                      <a:lnTo>
                        <a:pt x="410" y="295"/>
                      </a:lnTo>
                      <a:lnTo>
                        <a:pt x="418" y="285"/>
                      </a:lnTo>
                      <a:lnTo>
                        <a:pt x="424" y="275"/>
                      </a:lnTo>
                      <a:lnTo>
                        <a:pt x="424" y="275"/>
                      </a:lnTo>
                      <a:lnTo>
                        <a:pt x="435" y="279"/>
                      </a:lnTo>
                      <a:lnTo>
                        <a:pt x="446" y="282"/>
                      </a:lnTo>
                      <a:lnTo>
                        <a:pt x="458" y="283"/>
                      </a:lnTo>
                      <a:lnTo>
                        <a:pt x="470" y="284"/>
                      </a:lnTo>
                      <a:lnTo>
                        <a:pt x="487" y="283"/>
                      </a:lnTo>
                      <a:lnTo>
                        <a:pt x="503" y="279"/>
                      </a:lnTo>
                      <a:lnTo>
                        <a:pt x="518" y="274"/>
                      </a:lnTo>
                      <a:lnTo>
                        <a:pt x="530" y="267"/>
                      </a:lnTo>
                      <a:lnTo>
                        <a:pt x="541" y="258"/>
                      </a:lnTo>
                      <a:lnTo>
                        <a:pt x="549" y="249"/>
                      </a:lnTo>
                      <a:lnTo>
                        <a:pt x="554" y="238"/>
                      </a:lnTo>
                      <a:lnTo>
                        <a:pt x="556" y="226"/>
                      </a:lnTo>
                      <a:lnTo>
                        <a:pt x="555" y="226"/>
                      </a:lnTo>
                      <a:lnTo>
                        <a:pt x="573" y="223"/>
                      </a:lnTo>
                      <a:lnTo>
                        <a:pt x="590" y="218"/>
                      </a:lnTo>
                      <a:lnTo>
                        <a:pt x="605" y="211"/>
                      </a:lnTo>
                      <a:lnTo>
                        <a:pt x="617" y="202"/>
                      </a:lnTo>
                      <a:lnTo>
                        <a:pt x="628" y="192"/>
                      </a:lnTo>
                      <a:lnTo>
                        <a:pt x="635" y="181"/>
                      </a:lnTo>
                      <a:lnTo>
                        <a:pt x="640" y="170"/>
                      </a:lnTo>
                      <a:lnTo>
                        <a:pt x="642" y="157"/>
                      </a:lnTo>
                      <a:lnTo>
                        <a:pt x="641" y="146"/>
                      </a:lnTo>
                      <a:lnTo>
                        <a:pt x="637" y="135"/>
                      </a:lnTo>
                      <a:lnTo>
                        <a:pt x="630" y="125"/>
                      </a:lnTo>
                      <a:lnTo>
                        <a:pt x="621" y="115"/>
                      </a:lnTo>
                      <a:lnTo>
                        <a:pt x="621" y="115"/>
                      </a:lnTo>
                      <a:lnTo>
                        <a:pt x="626" y="104"/>
                      </a:lnTo>
                      <a:lnTo>
                        <a:pt x="627" y="93"/>
                      </a:lnTo>
                      <a:lnTo>
                        <a:pt x="626" y="84"/>
                      </a:lnTo>
                      <a:lnTo>
                        <a:pt x="623" y="76"/>
                      </a:lnTo>
                      <a:lnTo>
                        <a:pt x="618" y="68"/>
                      </a:lnTo>
                      <a:lnTo>
                        <a:pt x="611" y="60"/>
                      </a:lnTo>
                      <a:lnTo>
                        <a:pt x="602" y="54"/>
                      </a:lnTo>
                      <a:lnTo>
                        <a:pt x="592" y="48"/>
                      </a:lnTo>
                      <a:lnTo>
                        <a:pt x="581" y="44"/>
                      </a:lnTo>
                      <a:lnTo>
                        <a:pt x="569" y="41"/>
                      </a:lnTo>
                      <a:lnTo>
                        <a:pt x="569" y="41"/>
                      </a:lnTo>
                      <a:lnTo>
                        <a:pt x="566" y="32"/>
                      </a:lnTo>
                      <a:lnTo>
                        <a:pt x="560" y="25"/>
                      </a:lnTo>
                      <a:lnTo>
                        <a:pt x="553" y="18"/>
                      </a:lnTo>
                      <a:lnTo>
                        <a:pt x="544" y="12"/>
                      </a:lnTo>
                      <a:lnTo>
                        <a:pt x="534" y="7"/>
                      </a:lnTo>
                      <a:lnTo>
                        <a:pt x="523" y="3"/>
                      </a:lnTo>
                      <a:lnTo>
                        <a:pt x="511" y="1"/>
                      </a:lnTo>
                      <a:lnTo>
                        <a:pt x="498" y="0"/>
                      </a:lnTo>
                      <a:lnTo>
                        <a:pt x="483" y="1"/>
                      </a:lnTo>
                      <a:lnTo>
                        <a:pt x="468" y="4"/>
                      </a:lnTo>
                      <a:lnTo>
                        <a:pt x="455" y="10"/>
                      </a:lnTo>
                      <a:lnTo>
                        <a:pt x="443" y="17"/>
                      </a:lnTo>
                      <a:lnTo>
                        <a:pt x="443" y="18"/>
                      </a:lnTo>
                      <a:lnTo>
                        <a:pt x="433" y="10"/>
                      </a:lnTo>
                      <a:lnTo>
                        <a:pt x="421" y="5"/>
                      </a:lnTo>
                      <a:lnTo>
                        <a:pt x="407" y="1"/>
                      </a:lnTo>
                      <a:lnTo>
                        <a:pt x="392" y="0"/>
                      </a:lnTo>
                      <a:lnTo>
                        <a:pt x="374" y="2"/>
                      </a:lnTo>
                      <a:lnTo>
                        <a:pt x="357" y="7"/>
                      </a:lnTo>
                      <a:lnTo>
                        <a:pt x="344" y="15"/>
                      </a:lnTo>
                      <a:lnTo>
                        <a:pt x="338" y="20"/>
                      </a:lnTo>
                      <a:lnTo>
                        <a:pt x="334" y="25"/>
                      </a:lnTo>
                      <a:lnTo>
                        <a:pt x="334" y="25"/>
                      </a:lnTo>
                      <a:lnTo>
                        <a:pt x="322" y="18"/>
                      </a:lnTo>
                      <a:lnTo>
                        <a:pt x="308" y="14"/>
                      </a:lnTo>
                      <a:lnTo>
                        <a:pt x="294" y="11"/>
                      </a:lnTo>
                      <a:lnTo>
                        <a:pt x="278" y="10"/>
                      </a:lnTo>
                      <a:lnTo>
                        <a:pt x="267" y="11"/>
                      </a:lnTo>
                      <a:lnTo>
                        <a:pt x="257" y="12"/>
                      </a:lnTo>
                      <a:lnTo>
                        <a:pt x="237" y="18"/>
                      </a:lnTo>
                      <a:lnTo>
                        <a:pt x="221" y="27"/>
                      </a:lnTo>
                      <a:lnTo>
                        <a:pt x="214" y="33"/>
                      </a:lnTo>
                      <a:lnTo>
                        <a:pt x="208" y="39"/>
                      </a:lnTo>
                      <a:lnTo>
                        <a:pt x="208" y="39"/>
                      </a:lnTo>
                      <a:lnTo>
                        <a:pt x="196" y="35"/>
                      </a:lnTo>
                      <a:lnTo>
                        <a:pt x="184" y="32"/>
                      </a:lnTo>
                      <a:lnTo>
                        <a:pt x="170" y="31"/>
                      </a:lnTo>
                      <a:lnTo>
                        <a:pt x="157" y="30"/>
                      </a:lnTo>
                      <a:lnTo>
                        <a:pt x="137" y="31"/>
                      </a:lnTo>
                      <a:lnTo>
                        <a:pt x="118" y="35"/>
                      </a:lnTo>
                      <a:lnTo>
                        <a:pt x="101" y="42"/>
                      </a:lnTo>
                      <a:lnTo>
                        <a:pt x="86" y="50"/>
                      </a:lnTo>
                      <a:lnTo>
                        <a:pt x="74" y="60"/>
                      </a:lnTo>
                      <a:lnTo>
                        <a:pt x="65" y="72"/>
                      </a:lnTo>
                      <a:lnTo>
                        <a:pt x="59" y="85"/>
                      </a:lnTo>
                      <a:lnTo>
                        <a:pt x="58" y="92"/>
                      </a:lnTo>
                      <a:lnTo>
                        <a:pt x="57" y="99"/>
                      </a:lnTo>
                      <a:lnTo>
                        <a:pt x="57" y="104"/>
                      </a:lnTo>
                      <a:lnTo>
                        <a:pt x="58" y="108"/>
                      </a:lnTo>
                      <a:close/>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solidFill>
                    <a:latin typeface="Arial"/>
                  </a:endParaRPr>
                </a:p>
              </p:txBody>
            </p:sp>
            <p:sp>
              <p:nvSpPr>
                <p:cNvPr id="716" name="Freeform 215"/>
                <p:cNvSpPr>
                  <a:spLocks/>
                </p:cNvSpPr>
                <p:nvPr/>
              </p:nvSpPr>
              <p:spPr bwMode="auto">
                <a:xfrm>
                  <a:off x="2559" y="741"/>
                  <a:ext cx="38" cy="6"/>
                </a:xfrm>
                <a:custGeom>
                  <a:avLst/>
                  <a:gdLst/>
                  <a:ahLst/>
                  <a:cxnLst>
                    <a:cxn ang="0">
                      <a:pos x="0" y="0"/>
                    </a:cxn>
                    <a:cxn ang="0">
                      <a:pos x="16" y="5"/>
                    </a:cxn>
                    <a:cxn ang="0">
                      <a:pos x="33" y="6"/>
                    </a:cxn>
                    <a:cxn ang="0">
                      <a:pos x="35" y="6"/>
                    </a:cxn>
                    <a:cxn ang="0">
                      <a:pos x="38" y="6"/>
                    </a:cxn>
                  </a:cxnLst>
                  <a:rect l="0" t="0" r="r" b="b"/>
                  <a:pathLst>
                    <a:path w="38" h="6">
                      <a:moveTo>
                        <a:pt x="0" y="0"/>
                      </a:moveTo>
                      <a:lnTo>
                        <a:pt x="16" y="5"/>
                      </a:lnTo>
                      <a:lnTo>
                        <a:pt x="33" y="6"/>
                      </a:lnTo>
                      <a:lnTo>
                        <a:pt x="35" y="6"/>
                      </a:lnTo>
                      <a:lnTo>
                        <a:pt x="38" y="6"/>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solidFill>
                    <a:latin typeface="Arial"/>
                  </a:endParaRPr>
                </a:p>
              </p:txBody>
            </p:sp>
            <p:sp>
              <p:nvSpPr>
                <p:cNvPr id="717" name="Freeform 216"/>
                <p:cNvSpPr>
                  <a:spLocks/>
                </p:cNvSpPr>
                <p:nvPr/>
              </p:nvSpPr>
              <p:spPr bwMode="auto">
                <a:xfrm>
                  <a:off x="2613" y="812"/>
                  <a:ext cx="17" cy="2"/>
                </a:xfrm>
                <a:custGeom>
                  <a:avLst/>
                  <a:gdLst/>
                  <a:ahLst/>
                  <a:cxnLst>
                    <a:cxn ang="0">
                      <a:pos x="0" y="2"/>
                    </a:cxn>
                    <a:cxn ang="0">
                      <a:pos x="9" y="1"/>
                    </a:cxn>
                    <a:cxn ang="0">
                      <a:pos x="17" y="0"/>
                    </a:cxn>
                  </a:cxnLst>
                  <a:rect l="0" t="0" r="r" b="b"/>
                  <a:pathLst>
                    <a:path w="17" h="2">
                      <a:moveTo>
                        <a:pt x="0" y="2"/>
                      </a:moveTo>
                      <a:lnTo>
                        <a:pt x="9" y="1"/>
                      </a:lnTo>
                      <a:lnTo>
                        <a:pt x="17" y="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solidFill>
                    <a:latin typeface="Arial"/>
                  </a:endParaRPr>
                </a:p>
              </p:txBody>
            </p:sp>
            <p:sp>
              <p:nvSpPr>
                <p:cNvPr id="718" name="Freeform 217"/>
                <p:cNvSpPr>
                  <a:spLocks/>
                </p:cNvSpPr>
                <p:nvPr/>
              </p:nvSpPr>
              <p:spPr bwMode="auto">
                <a:xfrm>
                  <a:off x="2762" y="830"/>
                  <a:ext cx="10" cy="13"/>
                </a:xfrm>
                <a:custGeom>
                  <a:avLst/>
                  <a:gdLst/>
                  <a:ahLst/>
                  <a:cxnLst>
                    <a:cxn ang="0">
                      <a:pos x="0" y="0"/>
                    </a:cxn>
                    <a:cxn ang="0">
                      <a:pos x="4" y="7"/>
                    </a:cxn>
                    <a:cxn ang="0">
                      <a:pos x="10" y="13"/>
                    </a:cxn>
                  </a:cxnLst>
                  <a:rect l="0" t="0" r="r" b="b"/>
                  <a:pathLst>
                    <a:path w="10" h="13">
                      <a:moveTo>
                        <a:pt x="0" y="0"/>
                      </a:moveTo>
                      <a:lnTo>
                        <a:pt x="4" y="7"/>
                      </a:lnTo>
                      <a:lnTo>
                        <a:pt x="10" y="13"/>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solidFill>
                    <a:latin typeface="Arial"/>
                  </a:endParaRPr>
                </a:p>
              </p:txBody>
            </p:sp>
            <p:sp>
              <p:nvSpPr>
                <p:cNvPr id="719" name="Freeform 218"/>
                <p:cNvSpPr>
                  <a:spLocks/>
                </p:cNvSpPr>
                <p:nvPr/>
              </p:nvSpPr>
              <p:spPr bwMode="auto">
                <a:xfrm>
                  <a:off x="2951" y="811"/>
                  <a:ext cx="4" cy="14"/>
                </a:xfrm>
                <a:custGeom>
                  <a:avLst/>
                  <a:gdLst/>
                  <a:ahLst/>
                  <a:cxnLst>
                    <a:cxn ang="0">
                      <a:pos x="0" y="14"/>
                    </a:cxn>
                    <a:cxn ang="0">
                      <a:pos x="2" y="7"/>
                    </a:cxn>
                    <a:cxn ang="0">
                      <a:pos x="4" y="0"/>
                    </a:cxn>
                  </a:cxnLst>
                  <a:rect l="0" t="0" r="r" b="b"/>
                  <a:pathLst>
                    <a:path w="4" h="14">
                      <a:moveTo>
                        <a:pt x="0" y="14"/>
                      </a:moveTo>
                      <a:lnTo>
                        <a:pt x="2" y="7"/>
                      </a:lnTo>
                      <a:lnTo>
                        <a:pt x="4" y="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solidFill>
                    <a:latin typeface="Arial"/>
                  </a:endParaRPr>
                </a:p>
              </p:txBody>
            </p:sp>
            <p:sp>
              <p:nvSpPr>
                <p:cNvPr id="720" name="Freeform 219"/>
                <p:cNvSpPr>
                  <a:spLocks/>
                </p:cNvSpPr>
                <p:nvPr/>
              </p:nvSpPr>
              <p:spPr bwMode="auto">
                <a:xfrm>
                  <a:off x="3034" y="722"/>
                  <a:ext cx="49" cy="54"/>
                </a:xfrm>
                <a:custGeom>
                  <a:avLst/>
                  <a:gdLst/>
                  <a:ahLst/>
                  <a:cxnLst>
                    <a:cxn ang="0">
                      <a:pos x="49" y="54"/>
                    </a:cxn>
                    <a:cxn ang="0">
                      <a:pos x="49" y="54"/>
                    </a:cxn>
                    <a:cxn ang="0">
                      <a:pos x="49" y="53"/>
                    </a:cxn>
                    <a:cxn ang="0">
                      <a:pos x="48" y="45"/>
                    </a:cxn>
                    <a:cxn ang="0">
                      <a:pos x="46" y="37"/>
                    </a:cxn>
                    <a:cxn ang="0">
                      <a:pos x="41" y="29"/>
                    </a:cxn>
                    <a:cxn ang="0">
                      <a:pos x="36" y="22"/>
                    </a:cxn>
                    <a:cxn ang="0">
                      <a:pos x="29" y="15"/>
                    </a:cxn>
                    <a:cxn ang="0">
                      <a:pos x="20" y="9"/>
                    </a:cxn>
                    <a:cxn ang="0">
                      <a:pos x="11" y="4"/>
                    </a:cxn>
                    <a:cxn ang="0">
                      <a:pos x="0" y="0"/>
                    </a:cxn>
                  </a:cxnLst>
                  <a:rect l="0" t="0" r="r" b="b"/>
                  <a:pathLst>
                    <a:path w="49" h="54">
                      <a:moveTo>
                        <a:pt x="49" y="54"/>
                      </a:moveTo>
                      <a:lnTo>
                        <a:pt x="49" y="54"/>
                      </a:lnTo>
                      <a:lnTo>
                        <a:pt x="49" y="53"/>
                      </a:lnTo>
                      <a:lnTo>
                        <a:pt x="48" y="45"/>
                      </a:lnTo>
                      <a:lnTo>
                        <a:pt x="46" y="37"/>
                      </a:lnTo>
                      <a:lnTo>
                        <a:pt x="41" y="29"/>
                      </a:lnTo>
                      <a:lnTo>
                        <a:pt x="36" y="22"/>
                      </a:lnTo>
                      <a:lnTo>
                        <a:pt x="29" y="15"/>
                      </a:lnTo>
                      <a:lnTo>
                        <a:pt x="20" y="9"/>
                      </a:lnTo>
                      <a:lnTo>
                        <a:pt x="11" y="4"/>
                      </a:lnTo>
                      <a:lnTo>
                        <a:pt x="0" y="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solidFill>
                    <a:latin typeface="Arial"/>
                  </a:endParaRPr>
                </a:p>
              </p:txBody>
            </p:sp>
            <p:sp>
              <p:nvSpPr>
                <p:cNvPr id="721" name="Freeform 220"/>
                <p:cNvSpPr>
                  <a:spLocks/>
                </p:cNvSpPr>
                <p:nvPr/>
              </p:nvSpPr>
              <p:spPr bwMode="auto">
                <a:xfrm>
                  <a:off x="3126" y="665"/>
                  <a:ext cx="22" cy="20"/>
                </a:xfrm>
                <a:custGeom>
                  <a:avLst/>
                  <a:gdLst/>
                  <a:ahLst/>
                  <a:cxnLst>
                    <a:cxn ang="0">
                      <a:pos x="0" y="20"/>
                    </a:cxn>
                    <a:cxn ang="0">
                      <a:pos x="7" y="16"/>
                    </a:cxn>
                    <a:cxn ang="0">
                      <a:pos x="13" y="11"/>
                    </a:cxn>
                    <a:cxn ang="0">
                      <a:pos x="22" y="0"/>
                    </a:cxn>
                  </a:cxnLst>
                  <a:rect l="0" t="0" r="r" b="b"/>
                  <a:pathLst>
                    <a:path w="22" h="20">
                      <a:moveTo>
                        <a:pt x="0" y="20"/>
                      </a:moveTo>
                      <a:lnTo>
                        <a:pt x="7" y="16"/>
                      </a:lnTo>
                      <a:lnTo>
                        <a:pt x="13" y="11"/>
                      </a:lnTo>
                      <a:lnTo>
                        <a:pt x="22" y="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solidFill>
                    <a:latin typeface="Arial"/>
                  </a:endParaRPr>
                </a:p>
              </p:txBody>
            </p:sp>
            <p:sp>
              <p:nvSpPr>
                <p:cNvPr id="722" name="Freeform 221"/>
                <p:cNvSpPr>
                  <a:spLocks/>
                </p:cNvSpPr>
                <p:nvPr/>
              </p:nvSpPr>
              <p:spPr bwMode="auto">
                <a:xfrm>
                  <a:off x="3096" y="591"/>
                  <a:ext cx="1" cy="9"/>
                </a:xfrm>
                <a:custGeom>
                  <a:avLst/>
                  <a:gdLst/>
                  <a:ahLst/>
                  <a:cxnLst>
                    <a:cxn ang="0">
                      <a:pos x="1" y="9"/>
                    </a:cxn>
                    <a:cxn ang="0">
                      <a:pos x="1" y="9"/>
                    </a:cxn>
                    <a:cxn ang="0">
                      <a:pos x="1" y="8"/>
                    </a:cxn>
                    <a:cxn ang="0">
                      <a:pos x="1" y="4"/>
                    </a:cxn>
                    <a:cxn ang="0">
                      <a:pos x="0" y="0"/>
                    </a:cxn>
                  </a:cxnLst>
                  <a:rect l="0" t="0" r="r" b="b"/>
                  <a:pathLst>
                    <a:path w="1" h="9">
                      <a:moveTo>
                        <a:pt x="1" y="9"/>
                      </a:moveTo>
                      <a:lnTo>
                        <a:pt x="1" y="9"/>
                      </a:lnTo>
                      <a:lnTo>
                        <a:pt x="1" y="8"/>
                      </a:lnTo>
                      <a:lnTo>
                        <a:pt x="1" y="4"/>
                      </a:lnTo>
                      <a:lnTo>
                        <a:pt x="0" y="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solidFill>
                    <a:latin typeface="Arial"/>
                  </a:endParaRPr>
                </a:p>
              </p:txBody>
            </p:sp>
            <p:sp>
              <p:nvSpPr>
                <p:cNvPr id="723" name="Freeform 222"/>
                <p:cNvSpPr>
                  <a:spLocks/>
                </p:cNvSpPr>
                <p:nvPr/>
              </p:nvSpPr>
              <p:spPr bwMode="auto">
                <a:xfrm>
                  <a:off x="2959" y="567"/>
                  <a:ext cx="11" cy="13"/>
                </a:xfrm>
                <a:custGeom>
                  <a:avLst/>
                  <a:gdLst/>
                  <a:ahLst/>
                  <a:cxnLst>
                    <a:cxn ang="0">
                      <a:pos x="11" y="0"/>
                    </a:cxn>
                    <a:cxn ang="0">
                      <a:pos x="5" y="6"/>
                    </a:cxn>
                    <a:cxn ang="0">
                      <a:pos x="0" y="13"/>
                    </a:cxn>
                  </a:cxnLst>
                  <a:rect l="0" t="0" r="r" b="b"/>
                  <a:pathLst>
                    <a:path w="11" h="13">
                      <a:moveTo>
                        <a:pt x="11" y="0"/>
                      </a:moveTo>
                      <a:lnTo>
                        <a:pt x="5" y="6"/>
                      </a:lnTo>
                      <a:lnTo>
                        <a:pt x="0" y="13"/>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solidFill>
                    <a:latin typeface="Arial"/>
                  </a:endParaRPr>
                </a:p>
              </p:txBody>
            </p:sp>
            <p:sp>
              <p:nvSpPr>
                <p:cNvPr id="724" name="Freeform 223"/>
                <p:cNvSpPr>
                  <a:spLocks/>
                </p:cNvSpPr>
                <p:nvPr/>
              </p:nvSpPr>
              <p:spPr bwMode="auto">
                <a:xfrm>
                  <a:off x="2855" y="575"/>
                  <a:ext cx="6" cy="10"/>
                </a:xfrm>
                <a:custGeom>
                  <a:avLst/>
                  <a:gdLst/>
                  <a:ahLst/>
                  <a:cxnLst>
                    <a:cxn ang="0">
                      <a:pos x="6" y="0"/>
                    </a:cxn>
                    <a:cxn ang="0">
                      <a:pos x="2" y="5"/>
                    </a:cxn>
                    <a:cxn ang="0">
                      <a:pos x="0" y="10"/>
                    </a:cxn>
                  </a:cxnLst>
                  <a:rect l="0" t="0" r="r" b="b"/>
                  <a:pathLst>
                    <a:path w="6" h="10">
                      <a:moveTo>
                        <a:pt x="6" y="0"/>
                      </a:moveTo>
                      <a:lnTo>
                        <a:pt x="2" y="5"/>
                      </a:lnTo>
                      <a:lnTo>
                        <a:pt x="0" y="1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solidFill>
                    <a:latin typeface="Arial"/>
                  </a:endParaRPr>
                </a:p>
              </p:txBody>
            </p:sp>
            <p:sp>
              <p:nvSpPr>
                <p:cNvPr id="725" name="Freeform 224"/>
                <p:cNvSpPr>
                  <a:spLocks/>
                </p:cNvSpPr>
                <p:nvPr/>
              </p:nvSpPr>
              <p:spPr bwMode="auto">
                <a:xfrm>
                  <a:off x="2735" y="589"/>
                  <a:ext cx="19" cy="10"/>
                </a:xfrm>
                <a:custGeom>
                  <a:avLst/>
                  <a:gdLst/>
                  <a:ahLst/>
                  <a:cxnLst>
                    <a:cxn ang="0">
                      <a:pos x="19" y="10"/>
                    </a:cxn>
                    <a:cxn ang="0">
                      <a:pos x="10" y="5"/>
                    </a:cxn>
                    <a:cxn ang="0">
                      <a:pos x="0" y="0"/>
                    </a:cxn>
                  </a:cxnLst>
                  <a:rect l="0" t="0" r="r" b="b"/>
                  <a:pathLst>
                    <a:path w="19" h="10">
                      <a:moveTo>
                        <a:pt x="19" y="10"/>
                      </a:moveTo>
                      <a:lnTo>
                        <a:pt x="10" y="5"/>
                      </a:lnTo>
                      <a:lnTo>
                        <a:pt x="0" y="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solidFill>
                    <a:latin typeface="Arial"/>
                  </a:endParaRPr>
                </a:p>
              </p:txBody>
            </p:sp>
            <p:sp>
              <p:nvSpPr>
                <p:cNvPr id="726" name="Freeform 225"/>
                <p:cNvSpPr>
                  <a:spLocks/>
                </p:cNvSpPr>
                <p:nvPr/>
              </p:nvSpPr>
              <p:spPr bwMode="auto">
                <a:xfrm>
                  <a:off x="2585" y="658"/>
                  <a:ext cx="3" cy="10"/>
                </a:xfrm>
                <a:custGeom>
                  <a:avLst/>
                  <a:gdLst/>
                  <a:ahLst/>
                  <a:cxnLst>
                    <a:cxn ang="0">
                      <a:pos x="0" y="0"/>
                    </a:cxn>
                    <a:cxn ang="0">
                      <a:pos x="1" y="5"/>
                    </a:cxn>
                    <a:cxn ang="0">
                      <a:pos x="3" y="10"/>
                    </a:cxn>
                  </a:cxnLst>
                  <a:rect l="0" t="0" r="r" b="b"/>
                  <a:pathLst>
                    <a:path w="3" h="10">
                      <a:moveTo>
                        <a:pt x="0" y="0"/>
                      </a:moveTo>
                      <a:lnTo>
                        <a:pt x="1" y="5"/>
                      </a:lnTo>
                      <a:lnTo>
                        <a:pt x="3" y="1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solidFill>
                    <a:latin typeface="Arial"/>
                  </a:endParaRPr>
                </a:p>
              </p:txBody>
            </p:sp>
            <p:sp>
              <p:nvSpPr>
                <p:cNvPr id="727" name="Rectangle 226"/>
                <p:cNvSpPr>
                  <a:spLocks noChangeArrowheads="1"/>
                </p:cNvSpPr>
                <p:nvPr/>
              </p:nvSpPr>
              <p:spPr bwMode="auto">
                <a:xfrm>
                  <a:off x="2661" y="622"/>
                  <a:ext cx="337" cy="168"/>
                </a:xfrm>
                <a:prstGeom prst="rect">
                  <a:avLst/>
                </a:prstGeom>
                <a:grpFill/>
                <a:ln w="9525">
                  <a:noFill/>
                  <a:miter lim="800000"/>
                  <a:headEnd/>
                  <a:tailEnd/>
                </a:ln>
                <a:effectLst/>
              </p:spPr>
              <p:txBody>
                <a:bodyPr wrap="none" lIns="92075" tIns="46038" rIns="92075" bIns="46038" anchor="ctr"/>
                <a:lstStyle/>
                <a:p>
                  <a:pPr algn="ctr" eaLnBrk="1" fontAlgn="auto" hangingPunct="1">
                    <a:spcBef>
                      <a:spcPts val="0"/>
                    </a:spcBef>
                    <a:spcAft>
                      <a:spcPts val="0"/>
                    </a:spcAft>
                    <a:defRPr/>
                  </a:pPr>
                  <a:endParaRPr lang="en-US" sz="1000" kern="0">
                    <a:solidFill>
                      <a:srgbClr val="000000"/>
                    </a:solidFill>
                    <a:latin typeface="Times New Roman" pitchFamily="18" charset="0"/>
                  </a:endParaRPr>
                </a:p>
              </p:txBody>
            </p:sp>
          </p:grpSp>
          <p:sp>
            <p:nvSpPr>
              <p:cNvPr id="712" name="Rectangle 711"/>
              <p:cNvSpPr/>
              <p:nvPr/>
            </p:nvSpPr>
            <p:spPr>
              <a:xfrm>
                <a:off x="1313099" y="3935578"/>
                <a:ext cx="7007282" cy="2497799"/>
              </a:xfrm>
              <a:prstGeom prst="rect">
                <a:avLst/>
              </a:prstGeom>
              <a:noFill/>
              <a:ln w="25400" cap="flat" cmpd="sng" algn="ctr">
                <a:solidFill>
                  <a:sysClr val="windowText" lastClr="000000"/>
                </a:solidFill>
                <a:prstDash val="solid"/>
              </a:ln>
              <a:effectLst/>
            </p:spPr>
            <p:txBody>
              <a:bodyPr rtlCol="0" anchor="ctr"/>
              <a:lstStyle/>
              <a:p>
                <a:pPr algn="ctr" eaLnBrk="1" fontAlgn="auto" hangingPunct="1">
                  <a:spcBef>
                    <a:spcPts val="0"/>
                  </a:spcBef>
                  <a:spcAft>
                    <a:spcPts val="0"/>
                  </a:spcAft>
                  <a:defRPr/>
                </a:pPr>
                <a:endParaRPr lang="en-US" sz="1000" kern="0" dirty="0">
                  <a:solidFill>
                    <a:srgbClr val="000000"/>
                  </a:solidFill>
                  <a:latin typeface="Gill Sans MT"/>
                </a:endParaRPr>
              </a:p>
            </p:txBody>
          </p:sp>
          <p:sp>
            <p:nvSpPr>
              <p:cNvPr id="713" name="Freeform 712"/>
              <p:cNvSpPr/>
              <p:nvPr/>
            </p:nvSpPr>
            <p:spPr>
              <a:xfrm>
                <a:off x="4812194" y="4429790"/>
                <a:ext cx="1378432" cy="688146"/>
              </a:xfrm>
              <a:custGeom>
                <a:avLst/>
                <a:gdLst>
                  <a:gd name="connsiteX0" fmla="*/ 10236 w 1552433"/>
                  <a:gd name="connsiteY0" fmla="*/ 267269 h 1086134"/>
                  <a:gd name="connsiteX1" fmla="*/ 112594 w 1552433"/>
                  <a:gd name="connsiteY1" fmla="*/ 239973 h 1086134"/>
                  <a:gd name="connsiteX2" fmla="*/ 187657 w 1552433"/>
                  <a:gd name="connsiteY2" fmla="*/ 280916 h 1086134"/>
                  <a:gd name="connsiteX3" fmla="*/ 242248 w 1552433"/>
                  <a:gd name="connsiteY3" fmla="*/ 328684 h 1086134"/>
                  <a:gd name="connsiteX4" fmla="*/ 255896 w 1552433"/>
                  <a:gd name="connsiteY4" fmla="*/ 410570 h 1086134"/>
                  <a:gd name="connsiteX5" fmla="*/ 201305 w 1552433"/>
                  <a:gd name="connsiteY5" fmla="*/ 485633 h 1086134"/>
                  <a:gd name="connsiteX6" fmla="*/ 133066 w 1552433"/>
                  <a:gd name="connsiteY6" fmla="*/ 533400 h 1086134"/>
                  <a:gd name="connsiteX7" fmla="*/ 119418 w 1552433"/>
                  <a:gd name="connsiteY7" fmla="*/ 581167 h 1086134"/>
                  <a:gd name="connsiteX8" fmla="*/ 139890 w 1552433"/>
                  <a:gd name="connsiteY8" fmla="*/ 642582 h 1086134"/>
                  <a:gd name="connsiteX9" fmla="*/ 235424 w 1552433"/>
                  <a:gd name="connsiteY9" fmla="*/ 724469 h 1086134"/>
                  <a:gd name="connsiteX10" fmla="*/ 535675 w 1552433"/>
                  <a:gd name="connsiteY10" fmla="*/ 840475 h 1086134"/>
                  <a:gd name="connsiteX11" fmla="*/ 849573 w 1552433"/>
                  <a:gd name="connsiteY11" fmla="*/ 942833 h 1086134"/>
                  <a:gd name="connsiteX12" fmla="*/ 1074761 w 1552433"/>
                  <a:gd name="connsiteY12" fmla="*/ 1024719 h 1086134"/>
                  <a:gd name="connsiteX13" fmla="*/ 1252182 w 1552433"/>
                  <a:gd name="connsiteY13" fmla="*/ 1065663 h 1086134"/>
                  <a:gd name="connsiteX14" fmla="*/ 1395484 w 1552433"/>
                  <a:gd name="connsiteY14" fmla="*/ 1072487 h 1086134"/>
                  <a:gd name="connsiteX15" fmla="*/ 1491018 w 1552433"/>
                  <a:gd name="connsiteY15" fmla="*/ 1079310 h 1086134"/>
                  <a:gd name="connsiteX16" fmla="*/ 1511490 w 1552433"/>
                  <a:gd name="connsiteY16" fmla="*/ 1031543 h 1086134"/>
                  <a:gd name="connsiteX17" fmla="*/ 1545609 w 1552433"/>
                  <a:gd name="connsiteY17" fmla="*/ 1004248 h 1086134"/>
                  <a:gd name="connsiteX18" fmla="*/ 1531961 w 1552433"/>
                  <a:gd name="connsiteY18" fmla="*/ 970128 h 1086134"/>
                  <a:gd name="connsiteX19" fmla="*/ 1422779 w 1552433"/>
                  <a:gd name="connsiteY19" fmla="*/ 936009 h 1086134"/>
                  <a:gd name="connsiteX20" fmla="*/ 1293126 w 1552433"/>
                  <a:gd name="connsiteY20" fmla="*/ 922361 h 1086134"/>
                  <a:gd name="connsiteX21" fmla="*/ 1177120 w 1552433"/>
                  <a:gd name="connsiteY21" fmla="*/ 936009 h 1086134"/>
                  <a:gd name="connsiteX22" fmla="*/ 965579 w 1552433"/>
                  <a:gd name="connsiteY22" fmla="*/ 881418 h 1086134"/>
                  <a:gd name="connsiteX23" fmla="*/ 713096 w 1552433"/>
                  <a:gd name="connsiteY23" fmla="*/ 826827 h 1086134"/>
                  <a:gd name="connsiteX24" fmla="*/ 501555 w 1552433"/>
                  <a:gd name="connsiteY24" fmla="*/ 751764 h 1086134"/>
                  <a:gd name="connsiteX25" fmla="*/ 351430 w 1552433"/>
                  <a:gd name="connsiteY25" fmla="*/ 703997 h 1086134"/>
                  <a:gd name="connsiteX26" fmla="*/ 290015 w 1552433"/>
                  <a:gd name="connsiteY26" fmla="*/ 676702 h 1086134"/>
                  <a:gd name="connsiteX27" fmla="*/ 255896 w 1552433"/>
                  <a:gd name="connsiteY27" fmla="*/ 608463 h 1086134"/>
                  <a:gd name="connsiteX28" fmla="*/ 290015 w 1552433"/>
                  <a:gd name="connsiteY28" fmla="*/ 533400 h 1086134"/>
                  <a:gd name="connsiteX29" fmla="*/ 392373 w 1552433"/>
                  <a:gd name="connsiteY29" fmla="*/ 431042 h 1086134"/>
                  <a:gd name="connsiteX30" fmla="*/ 399197 w 1552433"/>
                  <a:gd name="connsiteY30" fmla="*/ 342331 h 1086134"/>
                  <a:gd name="connsiteX31" fmla="*/ 412845 w 1552433"/>
                  <a:gd name="connsiteY31" fmla="*/ 246797 h 1086134"/>
                  <a:gd name="connsiteX32" fmla="*/ 446964 w 1552433"/>
                  <a:gd name="connsiteY32" fmla="*/ 212678 h 1086134"/>
                  <a:gd name="connsiteX33" fmla="*/ 494731 w 1552433"/>
                  <a:gd name="connsiteY33" fmla="*/ 178558 h 1086134"/>
                  <a:gd name="connsiteX34" fmla="*/ 515203 w 1552433"/>
                  <a:gd name="connsiteY34" fmla="*/ 151263 h 1086134"/>
                  <a:gd name="connsiteX35" fmla="*/ 508379 w 1552433"/>
                  <a:gd name="connsiteY35" fmla="*/ 144439 h 1086134"/>
                  <a:gd name="connsiteX36" fmla="*/ 440140 w 1552433"/>
                  <a:gd name="connsiteY36" fmla="*/ 62552 h 1086134"/>
                  <a:gd name="connsiteX37" fmla="*/ 358254 w 1552433"/>
                  <a:gd name="connsiteY37" fmla="*/ 21609 h 1086134"/>
                  <a:gd name="connsiteX38" fmla="*/ 276367 w 1552433"/>
                  <a:gd name="connsiteY38" fmla="*/ 1137 h 1086134"/>
                  <a:gd name="connsiteX39" fmla="*/ 180833 w 1552433"/>
                  <a:gd name="connsiteY39" fmla="*/ 14785 h 1086134"/>
                  <a:gd name="connsiteX40" fmla="*/ 112594 w 1552433"/>
                  <a:gd name="connsiteY40" fmla="*/ 55728 h 1086134"/>
                  <a:gd name="connsiteX41" fmla="*/ 51179 w 1552433"/>
                  <a:gd name="connsiteY41" fmla="*/ 185382 h 1086134"/>
                  <a:gd name="connsiteX42" fmla="*/ 10236 w 1552433"/>
                  <a:gd name="connsiteY42" fmla="*/ 267269 h 108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552433" h="1086134">
                    <a:moveTo>
                      <a:pt x="10236" y="267269"/>
                    </a:moveTo>
                    <a:cubicBezTo>
                      <a:pt x="20472" y="276368"/>
                      <a:pt x="83024" y="237699"/>
                      <a:pt x="112594" y="239973"/>
                    </a:cubicBezTo>
                    <a:cubicBezTo>
                      <a:pt x="142164" y="242247"/>
                      <a:pt x="166048" y="266131"/>
                      <a:pt x="187657" y="280916"/>
                    </a:cubicBezTo>
                    <a:cubicBezTo>
                      <a:pt x="209266" y="295701"/>
                      <a:pt x="230875" y="307075"/>
                      <a:pt x="242248" y="328684"/>
                    </a:cubicBezTo>
                    <a:cubicBezTo>
                      <a:pt x="253621" y="350293"/>
                      <a:pt x="262720" y="384412"/>
                      <a:pt x="255896" y="410570"/>
                    </a:cubicBezTo>
                    <a:cubicBezTo>
                      <a:pt x="249072" y="436728"/>
                      <a:pt x="221777" y="465161"/>
                      <a:pt x="201305" y="485633"/>
                    </a:cubicBezTo>
                    <a:cubicBezTo>
                      <a:pt x="180833" y="506105"/>
                      <a:pt x="146714" y="517478"/>
                      <a:pt x="133066" y="533400"/>
                    </a:cubicBezTo>
                    <a:cubicBezTo>
                      <a:pt x="119418" y="549322"/>
                      <a:pt x="118281" y="562970"/>
                      <a:pt x="119418" y="581167"/>
                    </a:cubicBezTo>
                    <a:cubicBezTo>
                      <a:pt x="120555" y="599364"/>
                      <a:pt x="120556" y="618698"/>
                      <a:pt x="139890" y="642582"/>
                    </a:cubicBezTo>
                    <a:cubicBezTo>
                      <a:pt x="159224" y="666466"/>
                      <a:pt x="169460" y="691487"/>
                      <a:pt x="235424" y="724469"/>
                    </a:cubicBezTo>
                    <a:cubicBezTo>
                      <a:pt x="301388" y="757451"/>
                      <a:pt x="433317" y="804081"/>
                      <a:pt x="535675" y="840475"/>
                    </a:cubicBezTo>
                    <a:cubicBezTo>
                      <a:pt x="638033" y="876869"/>
                      <a:pt x="759725" y="912126"/>
                      <a:pt x="849573" y="942833"/>
                    </a:cubicBezTo>
                    <a:cubicBezTo>
                      <a:pt x="939421" y="973540"/>
                      <a:pt x="1007660" y="1004247"/>
                      <a:pt x="1074761" y="1024719"/>
                    </a:cubicBezTo>
                    <a:cubicBezTo>
                      <a:pt x="1141862" y="1045191"/>
                      <a:pt x="1198728" y="1057702"/>
                      <a:pt x="1252182" y="1065663"/>
                    </a:cubicBezTo>
                    <a:cubicBezTo>
                      <a:pt x="1305636" y="1073624"/>
                      <a:pt x="1355678" y="1070213"/>
                      <a:pt x="1395484" y="1072487"/>
                    </a:cubicBezTo>
                    <a:cubicBezTo>
                      <a:pt x="1435290" y="1074762"/>
                      <a:pt x="1471684" y="1086134"/>
                      <a:pt x="1491018" y="1079310"/>
                    </a:cubicBezTo>
                    <a:cubicBezTo>
                      <a:pt x="1510352" y="1072486"/>
                      <a:pt x="1502392" y="1044053"/>
                      <a:pt x="1511490" y="1031543"/>
                    </a:cubicBezTo>
                    <a:cubicBezTo>
                      <a:pt x="1520588" y="1019033"/>
                      <a:pt x="1542197" y="1014484"/>
                      <a:pt x="1545609" y="1004248"/>
                    </a:cubicBezTo>
                    <a:cubicBezTo>
                      <a:pt x="1549021" y="994012"/>
                      <a:pt x="1552433" y="981501"/>
                      <a:pt x="1531961" y="970128"/>
                    </a:cubicBezTo>
                    <a:cubicBezTo>
                      <a:pt x="1511489" y="958755"/>
                      <a:pt x="1462585" y="943970"/>
                      <a:pt x="1422779" y="936009"/>
                    </a:cubicBezTo>
                    <a:cubicBezTo>
                      <a:pt x="1382973" y="928048"/>
                      <a:pt x="1334069" y="922361"/>
                      <a:pt x="1293126" y="922361"/>
                    </a:cubicBezTo>
                    <a:cubicBezTo>
                      <a:pt x="1252183" y="922361"/>
                      <a:pt x="1231711" y="942833"/>
                      <a:pt x="1177120" y="936009"/>
                    </a:cubicBezTo>
                    <a:cubicBezTo>
                      <a:pt x="1122529" y="929185"/>
                      <a:pt x="1042916" y="899615"/>
                      <a:pt x="965579" y="881418"/>
                    </a:cubicBezTo>
                    <a:cubicBezTo>
                      <a:pt x="888242" y="863221"/>
                      <a:pt x="790433" y="848436"/>
                      <a:pt x="713096" y="826827"/>
                    </a:cubicBezTo>
                    <a:cubicBezTo>
                      <a:pt x="635759" y="805218"/>
                      <a:pt x="561833" y="772236"/>
                      <a:pt x="501555" y="751764"/>
                    </a:cubicBezTo>
                    <a:cubicBezTo>
                      <a:pt x="441277" y="731292"/>
                      <a:pt x="386687" y="716507"/>
                      <a:pt x="351430" y="703997"/>
                    </a:cubicBezTo>
                    <a:cubicBezTo>
                      <a:pt x="316173" y="691487"/>
                      <a:pt x="305937" y="692624"/>
                      <a:pt x="290015" y="676702"/>
                    </a:cubicBezTo>
                    <a:cubicBezTo>
                      <a:pt x="274093" y="660780"/>
                      <a:pt x="255896" y="632347"/>
                      <a:pt x="255896" y="608463"/>
                    </a:cubicBezTo>
                    <a:cubicBezTo>
                      <a:pt x="255896" y="584579"/>
                      <a:pt x="267269" y="562970"/>
                      <a:pt x="290015" y="533400"/>
                    </a:cubicBezTo>
                    <a:cubicBezTo>
                      <a:pt x="312761" y="503830"/>
                      <a:pt x="374176" y="462887"/>
                      <a:pt x="392373" y="431042"/>
                    </a:cubicBezTo>
                    <a:cubicBezTo>
                      <a:pt x="410570" y="399197"/>
                      <a:pt x="395785" y="373038"/>
                      <a:pt x="399197" y="342331"/>
                    </a:cubicBezTo>
                    <a:cubicBezTo>
                      <a:pt x="402609" y="311624"/>
                      <a:pt x="404884" y="268406"/>
                      <a:pt x="412845" y="246797"/>
                    </a:cubicBezTo>
                    <a:cubicBezTo>
                      <a:pt x="420806" y="225188"/>
                      <a:pt x="433316" y="224051"/>
                      <a:pt x="446964" y="212678"/>
                    </a:cubicBezTo>
                    <a:cubicBezTo>
                      <a:pt x="460612" y="201305"/>
                      <a:pt x="483358" y="188794"/>
                      <a:pt x="494731" y="178558"/>
                    </a:cubicBezTo>
                    <a:cubicBezTo>
                      <a:pt x="506104" y="168322"/>
                      <a:pt x="512928" y="156949"/>
                      <a:pt x="515203" y="151263"/>
                    </a:cubicBezTo>
                    <a:cubicBezTo>
                      <a:pt x="517478" y="145577"/>
                      <a:pt x="520890" y="159224"/>
                      <a:pt x="508379" y="144439"/>
                    </a:cubicBezTo>
                    <a:cubicBezTo>
                      <a:pt x="495869" y="129654"/>
                      <a:pt x="465161" y="83024"/>
                      <a:pt x="440140" y="62552"/>
                    </a:cubicBezTo>
                    <a:cubicBezTo>
                      <a:pt x="415119" y="42080"/>
                      <a:pt x="385549" y="31845"/>
                      <a:pt x="358254" y="21609"/>
                    </a:cubicBezTo>
                    <a:cubicBezTo>
                      <a:pt x="330959" y="11373"/>
                      <a:pt x="305937" y="2274"/>
                      <a:pt x="276367" y="1137"/>
                    </a:cubicBezTo>
                    <a:cubicBezTo>
                      <a:pt x="246797" y="0"/>
                      <a:pt x="208128" y="5687"/>
                      <a:pt x="180833" y="14785"/>
                    </a:cubicBezTo>
                    <a:cubicBezTo>
                      <a:pt x="153538" y="23883"/>
                      <a:pt x="134203" y="27295"/>
                      <a:pt x="112594" y="55728"/>
                    </a:cubicBezTo>
                    <a:cubicBezTo>
                      <a:pt x="90985" y="84161"/>
                      <a:pt x="63689" y="156949"/>
                      <a:pt x="51179" y="185382"/>
                    </a:cubicBezTo>
                    <a:cubicBezTo>
                      <a:pt x="38669" y="213815"/>
                      <a:pt x="0" y="258170"/>
                      <a:pt x="10236" y="267269"/>
                    </a:cubicBezTo>
                    <a:close/>
                  </a:path>
                </a:pathLst>
              </a:custGeom>
              <a:solidFill>
                <a:sysClr val="window" lastClr="FFFFFF"/>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1000" kern="0" dirty="0">
                  <a:solidFill>
                    <a:srgbClr val="000000"/>
                  </a:solidFill>
                  <a:latin typeface="Gill Sans MT"/>
                </a:endParaRPr>
              </a:p>
            </p:txBody>
          </p:sp>
          <p:sp>
            <p:nvSpPr>
              <p:cNvPr id="769" name="Text Box 285"/>
              <p:cNvSpPr txBox="1">
                <a:spLocks noChangeAspect="1" noChangeArrowheads="1"/>
              </p:cNvSpPr>
              <p:nvPr/>
            </p:nvSpPr>
            <p:spPr bwMode="auto">
              <a:xfrm>
                <a:off x="4432363" y="4410661"/>
                <a:ext cx="516688" cy="165142"/>
              </a:xfrm>
              <a:prstGeom prst="rect">
                <a:avLst/>
              </a:prstGeom>
              <a:noFill/>
              <a:ln w="9525">
                <a:noFill/>
                <a:miter lim="800000"/>
                <a:headEnd/>
                <a:tailEnd/>
              </a:ln>
            </p:spPr>
            <p:txBody>
              <a:bodyPr wrap="none">
                <a:spAutoFit/>
              </a:bodyPr>
              <a:lstStyle/>
              <a:p>
                <a:r>
                  <a:rPr lang="en-US" sz="1000" b="1" dirty="0">
                    <a:solidFill>
                      <a:srgbClr val="000000"/>
                    </a:solidFill>
                    <a:latin typeface="Gill Sans MT"/>
                  </a:rPr>
                  <a:t>Glacier</a:t>
                </a:r>
              </a:p>
            </p:txBody>
          </p:sp>
          <p:sp>
            <p:nvSpPr>
              <p:cNvPr id="770" name="Text Box 285"/>
              <p:cNvSpPr txBox="1">
                <a:spLocks noChangeAspect="1" noChangeArrowheads="1"/>
              </p:cNvSpPr>
              <p:nvPr/>
            </p:nvSpPr>
            <p:spPr bwMode="auto">
              <a:xfrm>
                <a:off x="5847229" y="4785536"/>
                <a:ext cx="390689" cy="165142"/>
              </a:xfrm>
              <a:prstGeom prst="rect">
                <a:avLst/>
              </a:prstGeom>
              <a:noFill/>
              <a:ln w="9525">
                <a:noFill/>
                <a:miter lim="800000"/>
                <a:headEnd/>
                <a:tailEnd/>
              </a:ln>
            </p:spPr>
            <p:txBody>
              <a:bodyPr wrap="none">
                <a:spAutoFit/>
              </a:bodyPr>
              <a:lstStyle/>
              <a:p>
                <a:r>
                  <a:rPr lang="en-US" sz="1000" b="1" dirty="0">
                    <a:solidFill>
                      <a:srgbClr val="000000"/>
                    </a:solidFill>
                    <a:effectLst>
                      <a:outerShdw blurRad="38100" dist="38100" dir="2700000" algn="tl">
                        <a:srgbClr val="000000">
                          <a:alpha val="43137"/>
                        </a:srgbClr>
                      </a:outerShdw>
                    </a:effectLst>
                    <a:latin typeface="Gill Sans MT"/>
                  </a:rPr>
                  <a:t>Lake</a:t>
                </a:r>
              </a:p>
            </p:txBody>
          </p:sp>
          <p:sp>
            <p:nvSpPr>
              <p:cNvPr id="771" name="Text Box 285"/>
              <p:cNvSpPr txBox="1">
                <a:spLocks noChangeAspect="1" noChangeArrowheads="1"/>
              </p:cNvSpPr>
              <p:nvPr/>
            </p:nvSpPr>
            <p:spPr bwMode="auto">
              <a:xfrm>
                <a:off x="4610207" y="5180054"/>
                <a:ext cx="554729" cy="268357"/>
              </a:xfrm>
              <a:prstGeom prst="rect">
                <a:avLst/>
              </a:prstGeom>
              <a:noFill/>
              <a:ln w="9525">
                <a:noFill/>
                <a:miter lim="800000"/>
                <a:headEnd/>
                <a:tailEnd/>
              </a:ln>
            </p:spPr>
            <p:txBody>
              <a:bodyPr wrap="none">
                <a:spAutoFit/>
              </a:bodyPr>
              <a:lstStyle/>
              <a:p>
                <a:pPr algn="ctr"/>
                <a:r>
                  <a:rPr lang="en-US" sz="1000" b="1" dirty="0">
                    <a:solidFill>
                      <a:srgbClr val="000000"/>
                    </a:solidFill>
                    <a:latin typeface="Gill Sans MT"/>
                  </a:rPr>
                  <a:t>River </a:t>
                </a:r>
              </a:p>
              <a:p>
                <a:pPr algn="ctr"/>
                <a:r>
                  <a:rPr lang="en-US" sz="1000" b="1" dirty="0">
                    <a:solidFill>
                      <a:srgbClr val="000000"/>
                    </a:solidFill>
                    <a:latin typeface="Gill Sans MT"/>
                  </a:rPr>
                  <a:t>Routing</a:t>
                </a:r>
              </a:p>
            </p:txBody>
          </p:sp>
        </p:grpSp>
        <p:sp>
          <p:nvSpPr>
            <p:cNvPr id="773" name="Text Box 285"/>
            <p:cNvSpPr txBox="1">
              <a:spLocks noChangeAspect="1" noChangeArrowheads="1"/>
            </p:cNvSpPr>
            <p:nvPr/>
          </p:nvSpPr>
          <p:spPr bwMode="auto">
            <a:xfrm>
              <a:off x="4906654" y="4914952"/>
              <a:ext cx="574584" cy="189744"/>
            </a:xfrm>
            <a:prstGeom prst="rect">
              <a:avLst/>
            </a:prstGeom>
            <a:noFill/>
            <a:ln w="9525">
              <a:noFill/>
              <a:miter lim="800000"/>
              <a:headEnd/>
              <a:tailEnd/>
            </a:ln>
          </p:spPr>
          <p:txBody>
            <a:bodyPr wrap="none">
              <a:spAutoFit/>
            </a:bodyPr>
            <a:lstStyle/>
            <a:p>
              <a:r>
                <a:rPr lang="en-US" sz="1000" b="1" dirty="0">
                  <a:solidFill>
                    <a:srgbClr val="000000"/>
                  </a:solidFill>
                  <a:latin typeface="Gill Sans MT"/>
                </a:rPr>
                <a:t>Runoff</a:t>
              </a:r>
            </a:p>
          </p:txBody>
        </p:sp>
        <p:sp>
          <p:nvSpPr>
            <p:cNvPr id="774" name="Line 130"/>
            <p:cNvSpPr>
              <a:spLocks noChangeAspect="1" noChangeShapeType="1"/>
            </p:cNvSpPr>
            <p:nvPr/>
          </p:nvSpPr>
          <p:spPr bwMode="auto">
            <a:xfrm rot="16200000" flipV="1">
              <a:off x="2825538" y="5392720"/>
              <a:ext cx="0" cy="620472"/>
            </a:xfrm>
            <a:prstGeom prst="line">
              <a:avLst/>
            </a:prstGeom>
            <a:noFill/>
            <a:ln w="38100">
              <a:solidFill>
                <a:srgbClr val="0070C0"/>
              </a:solidFill>
              <a:round/>
              <a:headEnd/>
              <a:tailEnd type="triangle" w="med" len="med"/>
            </a:ln>
          </p:spPr>
          <p:txBody>
            <a:bodyPr wrap="none" anchor="ctr"/>
            <a:lstStyle/>
            <a:p>
              <a:endParaRPr lang="en-US" sz="800">
                <a:solidFill>
                  <a:srgbClr val="000000"/>
                </a:solidFill>
                <a:latin typeface="Arial"/>
              </a:endParaRPr>
            </a:p>
          </p:txBody>
        </p:sp>
        <p:sp>
          <p:nvSpPr>
            <p:cNvPr id="777" name="Text Box 285"/>
            <p:cNvSpPr txBox="1">
              <a:spLocks noChangeAspect="1" noChangeArrowheads="1"/>
            </p:cNvSpPr>
            <p:nvPr/>
          </p:nvSpPr>
          <p:spPr bwMode="auto">
            <a:xfrm>
              <a:off x="2573524" y="5708523"/>
              <a:ext cx="1099880" cy="189744"/>
            </a:xfrm>
            <a:prstGeom prst="rect">
              <a:avLst/>
            </a:prstGeom>
            <a:noFill/>
            <a:ln w="9525">
              <a:noFill/>
              <a:miter lim="800000"/>
              <a:headEnd/>
              <a:tailEnd/>
            </a:ln>
          </p:spPr>
          <p:txBody>
            <a:bodyPr wrap="none">
              <a:spAutoFit/>
            </a:bodyPr>
            <a:lstStyle/>
            <a:p>
              <a:r>
                <a:rPr lang="en-US" sz="1000" b="1" dirty="0">
                  <a:solidFill>
                    <a:srgbClr val="000000"/>
                  </a:solidFill>
                  <a:effectLst>
                    <a:outerShdw blurRad="38100" dist="38100" dir="2700000" algn="tl">
                      <a:srgbClr val="000000">
                        <a:alpha val="43137"/>
                      </a:srgbClr>
                    </a:outerShdw>
                  </a:effectLst>
                  <a:latin typeface="Gill Sans MT"/>
                </a:rPr>
                <a:t>River </a:t>
              </a:r>
              <a:r>
                <a:rPr lang="en-US" sz="1000" b="1" dirty="0">
                  <a:solidFill>
                    <a:srgbClr val="000000"/>
                  </a:solidFill>
                  <a:latin typeface="Gill Sans MT"/>
                </a:rPr>
                <a:t>discharge</a:t>
              </a:r>
            </a:p>
          </p:txBody>
        </p:sp>
        <p:grpSp>
          <p:nvGrpSpPr>
            <p:cNvPr id="8" name="Group 777"/>
            <p:cNvGrpSpPr/>
            <p:nvPr/>
          </p:nvGrpSpPr>
          <p:grpSpPr>
            <a:xfrm>
              <a:off x="683742" y="5581512"/>
              <a:ext cx="1142651" cy="689787"/>
              <a:chOff x="1228771" y="4183080"/>
              <a:chExt cx="1044571" cy="808065"/>
            </a:xfrm>
          </p:grpSpPr>
          <p:grpSp>
            <p:nvGrpSpPr>
              <p:cNvPr id="9" name="Group 3372"/>
              <p:cNvGrpSpPr>
                <a:grpSpLocks/>
              </p:cNvGrpSpPr>
              <p:nvPr/>
            </p:nvGrpSpPr>
            <p:grpSpPr bwMode="auto">
              <a:xfrm>
                <a:off x="1417675" y="4240231"/>
                <a:ext cx="230190" cy="563565"/>
                <a:chOff x="1766" y="2115"/>
                <a:chExt cx="145" cy="355"/>
              </a:xfrm>
            </p:grpSpPr>
            <p:sp>
              <p:nvSpPr>
                <p:cNvPr id="878" name="Rectangle 3373"/>
                <p:cNvSpPr>
                  <a:spLocks noChangeArrowheads="1"/>
                </p:cNvSpPr>
                <p:nvPr/>
              </p:nvSpPr>
              <p:spPr bwMode="auto">
                <a:xfrm>
                  <a:off x="1771" y="2162"/>
                  <a:ext cx="136" cy="304"/>
                </a:xfrm>
                <a:prstGeom prst="rect">
                  <a:avLst/>
                </a:prstGeom>
                <a:solidFill>
                  <a:schemeClr val="bg2"/>
                </a:solidFill>
                <a:ln w="12700">
                  <a:solidFill>
                    <a:schemeClr val="tx1"/>
                  </a:solidFill>
                  <a:miter lim="800000"/>
                  <a:headEnd/>
                  <a:tailEnd/>
                </a:ln>
              </p:spPr>
              <p:txBody>
                <a:bodyPr wrap="none" anchor="ctr"/>
                <a:lstStyle/>
                <a:p>
                  <a:endParaRPr lang="en-US" sz="800">
                    <a:solidFill>
                      <a:srgbClr val="000000"/>
                    </a:solidFill>
                    <a:latin typeface="Arial"/>
                  </a:endParaRPr>
                </a:p>
              </p:txBody>
            </p:sp>
            <p:sp>
              <p:nvSpPr>
                <p:cNvPr id="879" name="Rectangle 3374"/>
                <p:cNvSpPr>
                  <a:spLocks noChangeArrowheads="1"/>
                </p:cNvSpPr>
                <p:nvPr/>
              </p:nvSpPr>
              <p:spPr bwMode="auto">
                <a:xfrm>
                  <a:off x="1806" y="2115"/>
                  <a:ext cx="64" cy="40"/>
                </a:xfrm>
                <a:prstGeom prst="rect">
                  <a:avLst/>
                </a:prstGeom>
                <a:solidFill>
                  <a:schemeClr val="bg2"/>
                </a:solidFill>
                <a:ln w="12700">
                  <a:solidFill>
                    <a:schemeClr val="tx1"/>
                  </a:solidFill>
                  <a:miter lim="800000"/>
                  <a:headEnd/>
                  <a:tailEnd/>
                </a:ln>
              </p:spPr>
              <p:txBody>
                <a:bodyPr wrap="none" anchor="ctr"/>
                <a:lstStyle/>
                <a:p>
                  <a:endParaRPr lang="en-US" sz="800">
                    <a:solidFill>
                      <a:srgbClr val="000000"/>
                    </a:solidFill>
                    <a:latin typeface="Arial"/>
                  </a:endParaRPr>
                </a:p>
              </p:txBody>
            </p:sp>
            <p:sp>
              <p:nvSpPr>
                <p:cNvPr id="880" name="Line 3375"/>
                <p:cNvSpPr>
                  <a:spLocks noChangeShapeType="1"/>
                </p:cNvSpPr>
                <p:nvPr/>
              </p:nvSpPr>
              <p:spPr bwMode="auto">
                <a:xfrm>
                  <a:off x="1794" y="2161"/>
                  <a:ext cx="0" cy="306"/>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81" name="Line 3376"/>
                <p:cNvSpPr>
                  <a:spLocks noChangeShapeType="1"/>
                </p:cNvSpPr>
                <p:nvPr/>
              </p:nvSpPr>
              <p:spPr bwMode="auto">
                <a:xfrm>
                  <a:off x="1836" y="2161"/>
                  <a:ext cx="0" cy="306"/>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82" name="Line 3377"/>
                <p:cNvSpPr>
                  <a:spLocks noChangeShapeType="1"/>
                </p:cNvSpPr>
                <p:nvPr/>
              </p:nvSpPr>
              <p:spPr bwMode="auto">
                <a:xfrm>
                  <a:off x="1875" y="2164"/>
                  <a:ext cx="0" cy="306"/>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83" name="Line 3378"/>
                <p:cNvSpPr>
                  <a:spLocks noChangeShapeType="1"/>
                </p:cNvSpPr>
                <p:nvPr/>
              </p:nvSpPr>
              <p:spPr bwMode="auto">
                <a:xfrm>
                  <a:off x="1766" y="2197"/>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84" name="Line 3379"/>
                <p:cNvSpPr>
                  <a:spLocks noChangeShapeType="1"/>
                </p:cNvSpPr>
                <p:nvPr/>
              </p:nvSpPr>
              <p:spPr bwMode="auto">
                <a:xfrm>
                  <a:off x="1769" y="2230"/>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85" name="Line 3380"/>
                <p:cNvSpPr>
                  <a:spLocks noChangeShapeType="1"/>
                </p:cNvSpPr>
                <p:nvPr/>
              </p:nvSpPr>
              <p:spPr bwMode="auto">
                <a:xfrm>
                  <a:off x="1768" y="2439"/>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86" name="Line 3381"/>
                <p:cNvSpPr>
                  <a:spLocks noChangeShapeType="1"/>
                </p:cNvSpPr>
                <p:nvPr/>
              </p:nvSpPr>
              <p:spPr bwMode="auto">
                <a:xfrm>
                  <a:off x="1770" y="2263"/>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87" name="Line 3382"/>
                <p:cNvSpPr>
                  <a:spLocks noChangeShapeType="1"/>
                </p:cNvSpPr>
                <p:nvPr/>
              </p:nvSpPr>
              <p:spPr bwMode="auto">
                <a:xfrm>
                  <a:off x="1770" y="2297"/>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88" name="Line 3383"/>
                <p:cNvSpPr>
                  <a:spLocks noChangeShapeType="1"/>
                </p:cNvSpPr>
                <p:nvPr/>
              </p:nvSpPr>
              <p:spPr bwMode="auto">
                <a:xfrm>
                  <a:off x="1770" y="2333"/>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89" name="Line 3384"/>
                <p:cNvSpPr>
                  <a:spLocks noChangeShapeType="1"/>
                </p:cNvSpPr>
                <p:nvPr/>
              </p:nvSpPr>
              <p:spPr bwMode="auto">
                <a:xfrm>
                  <a:off x="1770" y="2371"/>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90" name="Line 3385"/>
                <p:cNvSpPr>
                  <a:spLocks noChangeShapeType="1"/>
                </p:cNvSpPr>
                <p:nvPr/>
              </p:nvSpPr>
              <p:spPr bwMode="auto">
                <a:xfrm>
                  <a:off x="1770" y="2405"/>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grpSp>
          <p:grpSp>
            <p:nvGrpSpPr>
              <p:cNvPr id="10" name="Group 3386"/>
              <p:cNvGrpSpPr>
                <a:grpSpLocks/>
              </p:cNvGrpSpPr>
              <p:nvPr/>
            </p:nvGrpSpPr>
            <p:grpSpPr bwMode="auto">
              <a:xfrm>
                <a:off x="1730402" y="4183080"/>
                <a:ext cx="230190" cy="563565"/>
                <a:chOff x="1963" y="2079"/>
                <a:chExt cx="145" cy="355"/>
              </a:xfrm>
            </p:grpSpPr>
            <p:sp>
              <p:nvSpPr>
                <p:cNvPr id="865" name="Rectangle 3387"/>
                <p:cNvSpPr>
                  <a:spLocks noChangeArrowheads="1"/>
                </p:cNvSpPr>
                <p:nvPr/>
              </p:nvSpPr>
              <p:spPr bwMode="auto">
                <a:xfrm>
                  <a:off x="1967" y="2126"/>
                  <a:ext cx="136" cy="304"/>
                </a:xfrm>
                <a:prstGeom prst="rect">
                  <a:avLst/>
                </a:prstGeom>
                <a:solidFill>
                  <a:schemeClr val="bg2"/>
                </a:solidFill>
                <a:ln w="12700">
                  <a:solidFill>
                    <a:schemeClr val="tx1"/>
                  </a:solidFill>
                  <a:miter lim="800000"/>
                  <a:headEnd/>
                  <a:tailEnd/>
                </a:ln>
              </p:spPr>
              <p:txBody>
                <a:bodyPr wrap="none" anchor="ctr"/>
                <a:lstStyle/>
                <a:p>
                  <a:endParaRPr lang="en-US" sz="800">
                    <a:solidFill>
                      <a:srgbClr val="000000"/>
                    </a:solidFill>
                    <a:latin typeface="Arial"/>
                  </a:endParaRPr>
                </a:p>
              </p:txBody>
            </p:sp>
            <p:sp>
              <p:nvSpPr>
                <p:cNvPr id="866" name="Rectangle 3388"/>
                <p:cNvSpPr>
                  <a:spLocks noChangeArrowheads="1"/>
                </p:cNvSpPr>
                <p:nvPr/>
              </p:nvSpPr>
              <p:spPr bwMode="auto">
                <a:xfrm>
                  <a:off x="2002" y="2079"/>
                  <a:ext cx="64" cy="40"/>
                </a:xfrm>
                <a:prstGeom prst="rect">
                  <a:avLst/>
                </a:prstGeom>
                <a:solidFill>
                  <a:schemeClr val="bg2"/>
                </a:solidFill>
                <a:ln w="12700">
                  <a:solidFill>
                    <a:schemeClr val="tx1"/>
                  </a:solidFill>
                  <a:miter lim="800000"/>
                  <a:headEnd/>
                  <a:tailEnd/>
                </a:ln>
              </p:spPr>
              <p:txBody>
                <a:bodyPr wrap="none" anchor="ctr"/>
                <a:lstStyle/>
                <a:p>
                  <a:endParaRPr lang="en-US" sz="800">
                    <a:solidFill>
                      <a:srgbClr val="000000"/>
                    </a:solidFill>
                    <a:latin typeface="Arial"/>
                  </a:endParaRPr>
                </a:p>
              </p:txBody>
            </p:sp>
            <p:sp>
              <p:nvSpPr>
                <p:cNvPr id="867" name="Line 3389"/>
                <p:cNvSpPr>
                  <a:spLocks noChangeShapeType="1"/>
                </p:cNvSpPr>
                <p:nvPr/>
              </p:nvSpPr>
              <p:spPr bwMode="auto">
                <a:xfrm>
                  <a:off x="1990" y="2125"/>
                  <a:ext cx="0" cy="306"/>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68" name="Line 3390"/>
                <p:cNvSpPr>
                  <a:spLocks noChangeShapeType="1"/>
                </p:cNvSpPr>
                <p:nvPr/>
              </p:nvSpPr>
              <p:spPr bwMode="auto">
                <a:xfrm>
                  <a:off x="2032" y="2125"/>
                  <a:ext cx="0" cy="306"/>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69" name="Line 3391"/>
                <p:cNvSpPr>
                  <a:spLocks noChangeShapeType="1"/>
                </p:cNvSpPr>
                <p:nvPr/>
              </p:nvSpPr>
              <p:spPr bwMode="auto">
                <a:xfrm>
                  <a:off x="2071" y="2128"/>
                  <a:ext cx="0" cy="306"/>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70" name="Line 3392"/>
                <p:cNvSpPr>
                  <a:spLocks noChangeShapeType="1"/>
                </p:cNvSpPr>
                <p:nvPr/>
              </p:nvSpPr>
              <p:spPr bwMode="auto">
                <a:xfrm>
                  <a:off x="1963" y="2161"/>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71" name="Line 3393"/>
                <p:cNvSpPr>
                  <a:spLocks noChangeShapeType="1"/>
                </p:cNvSpPr>
                <p:nvPr/>
              </p:nvSpPr>
              <p:spPr bwMode="auto">
                <a:xfrm>
                  <a:off x="1966" y="2194"/>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72" name="Line 3394"/>
                <p:cNvSpPr>
                  <a:spLocks noChangeShapeType="1"/>
                </p:cNvSpPr>
                <p:nvPr/>
              </p:nvSpPr>
              <p:spPr bwMode="auto">
                <a:xfrm>
                  <a:off x="1965" y="2403"/>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73" name="Line 3395"/>
                <p:cNvSpPr>
                  <a:spLocks noChangeShapeType="1"/>
                </p:cNvSpPr>
                <p:nvPr/>
              </p:nvSpPr>
              <p:spPr bwMode="auto">
                <a:xfrm>
                  <a:off x="1967" y="2227"/>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74" name="Line 3396"/>
                <p:cNvSpPr>
                  <a:spLocks noChangeShapeType="1"/>
                </p:cNvSpPr>
                <p:nvPr/>
              </p:nvSpPr>
              <p:spPr bwMode="auto">
                <a:xfrm>
                  <a:off x="1967" y="2261"/>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75" name="Line 3397"/>
                <p:cNvSpPr>
                  <a:spLocks noChangeShapeType="1"/>
                </p:cNvSpPr>
                <p:nvPr/>
              </p:nvSpPr>
              <p:spPr bwMode="auto">
                <a:xfrm>
                  <a:off x="1967" y="2297"/>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76" name="Line 3398"/>
                <p:cNvSpPr>
                  <a:spLocks noChangeShapeType="1"/>
                </p:cNvSpPr>
                <p:nvPr/>
              </p:nvSpPr>
              <p:spPr bwMode="auto">
                <a:xfrm>
                  <a:off x="1967" y="2335"/>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77" name="Line 3399"/>
                <p:cNvSpPr>
                  <a:spLocks noChangeShapeType="1"/>
                </p:cNvSpPr>
                <p:nvPr/>
              </p:nvSpPr>
              <p:spPr bwMode="auto">
                <a:xfrm>
                  <a:off x="1967" y="2369"/>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grpSp>
          <p:grpSp>
            <p:nvGrpSpPr>
              <p:cNvPr id="11" name="Group 3400"/>
              <p:cNvGrpSpPr>
                <a:grpSpLocks/>
              </p:cNvGrpSpPr>
              <p:nvPr/>
            </p:nvGrpSpPr>
            <p:grpSpPr bwMode="auto">
              <a:xfrm>
                <a:off x="1595461" y="4424383"/>
                <a:ext cx="625480" cy="563565"/>
                <a:chOff x="1878" y="2231"/>
                <a:chExt cx="394" cy="355"/>
              </a:xfrm>
            </p:grpSpPr>
            <p:sp>
              <p:nvSpPr>
                <p:cNvPr id="852" name="Rectangle 3401"/>
                <p:cNvSpPr>
                  <a:spLocks noChangeArrowheads="1"/>
                </p:cNvSpPr>
                <p:nvPr/>
              </p:nvSpPr>
              <p:spPr bwMode="auto">
                <a:xfrm>
                  <a:off x="1883" y="2278"/>
                  <a:ext cx="136" cy="304"/>
                </a:xfrm>
                <a:prstGeom prst="rect">
                  <a:avLst/>
                </a:prstGeom>
                <a:solidFill>
                  <a:schemeClr val="bg2"/>
                </a:solidFill>
                <a:ln w="12700">
                  <a:solidFill>
                    <a:schemeClr val="tx1"/>
                  </a:solidFill>
                  <a:miter lim="800000"/>
                  <a:headEnd/>
                  <a:tailEnd/>
                </a:ln>
              </p:spPr>
              <p:txBody>
                <a:bodyPr wrap="none" anchor="ctr"/>
                <a:lstStyle/>
                <a:p>
                  <a:endParaRPr lang="en-US" sz="800">
                    <a:solidFill>
                      <a:srgbClr val="000000"/>
                    </a:solidFill>
                    <a:latin typeface="Arial"/>
                  </a:endParaRPr>
                </a:p>
              </p:txBody>
            </p:sp>
            <p:sp>
              <p:nvSpPr>
                <p:cNvPr id="853" name="Rectangle 3402"/>
                <p:cNvSpPr>
                  <a:spLocks noChangeArrowheads="1"/>
                </p:cNvSpPr>
                <p:nvPr/>
              </p:nvSpPr>
              <p:spPr bwMode="auto">
                <a:xfrm>
                  <a:off x="1918" y="2231"/>
                  <a:ext cx="64" cy="40"/>
                </a:xfrm>
                <a:prstGeom prst="rect">
                  <a:avLst/>
                </a:prstGeom>
                <a:solidFill>
                  <a:schemeClr val="bg2"/>
                </a:solidFill>
                <a:ln w="12700">
                  <a:solidFill>
                    <a:schemeClr val="tx1"/>
                  </a:solidFill>
                  <a:miter lim="800000"/>
                  <a:headEnd/>
                  <a:tailEnd/>
                </a:ln>
              </p:spPr>
              <p:txBody>
                <a:bodyPr wrap="none" anchor="ctr"/>
                <a:lstStyle/>
                <a:p>
                  <a:endParaRPr lang="en-US" sz="800">
                    <a:solidFill>
                      <a:srgbClr val="000000"/>
                    </a:solidFill>
                    <a:latin typeface="Arial"/>
                  </a:endParaRPr>
                </a:p>
              </p:txBody>
            </p:sp>
            <p:sp>
              <p:nvSpPr>
                <p:cNvPr id="854" name="Line 3403"/>
                <p:cNvSpPr>
                  <a:spLocks noChangeShapeType="1"/>
                </p:cNvSpPr>
                <p:nvPr/>
              </p:nvSpPr>
              <p:spPr bwMode="auto">
                <a:xfrm>
                  <a:off x="1906" y="2277"/>
                  <a:ext cx="0" cy="306"/>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55" name="Line 3404"/>
                <p:cNvSpPr>
                  <a:spLocks noChangeShapeType="1"/>
                </p:cNvSpPr>
                <p:nvPr/>
              </p:nvSpPr>
              <p:spPr bwMode="auto">
                <a:xfrm>
                  <a:off x="1948" y="2277"/>
                  <a:ext cx="0" cy="306"/>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56" name="Line 3405"/>
                <p:cNvSpPr>
                  <a:spLocks noChangeShapeType="1"/>
                </p:cNvSpPr>
                <p:nvPr/>
              </p:nvSpPr>
              <p:spPr bwMode="auto">
                <a:xfrm>
                  <a:off x="1987" y="2280"/>
                  <a:ext cx="0" cy="306"/>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57" name="Line 3406"/>
                <p:cNvSpPr>
                  <a:spLocks noChangeShapeType="1"/>
                </p:cNvSpPr>
                <p:nvPr/>
              </p:nvSpPr>
              <p:spPr bwMode="auto">
                <a:xfrm>
                  <a:off x="1878" y="2313"/>
                  <a:ext cx="142"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58" name="Line 3407"/>
                <p:cNvSpPr>
                  <a:spLocks noChangeShapeType="1"/>
                </p:cNvSpPr>
                <p:nvPr/>
              </p:nvSpPr>
              <p:spPr bwMode="auto">
                <a:xfrm>
                  <a:off x="1881" y="2346"/>
                  <a:ext cx="142"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59" name="Line 3408"/>
                <p:cNvSpPr>
                  <a:spLocks noChangeShapeType="1"/>
                </p:cNvSpPr>
                <p:nvPr/>
              </p:nvSpPr>
              <p:spPr bwMode="auto">
                <a:xfrm>
                  <a:off x="1880" y="2555"/>
                  <a:ext cx="142"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60" name="Line 3409"/>
                <p:cNvSpPr>
                  <a:spLocks noChangeShapeType="1"/>
                </p:cNvSpPr>
                <p:nvPr/>
              </p:nvSpPr>
              <p:spPr bwMode="auto">
                <a:xfrm>
                  <a:off x="1882" y="2379"/>
                  <a:ext cx="142"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61" name="Line 3410"/>
                <p:cNvSpPr>
                  <a:spLocks noChangeShapeType="1"/>
                </p:cNvSpPr>
                <p:nvPr/>
              </p:nvSpPr>
              <p:spPr bwMode="auto">
                <a:xfrm>
                  <a:off x="1882" y="2413"/>
                  <a:ext cx="142"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62" name="Line 3411"/>
                <p:cNvSpPr>
                  <a:spLocks noChangeShapeType="1"/>
                </p:cNvSpPr>
                <p:nvPr/>
              </p:nvSpPr>
              <p:spPr bwMode="auto">
                <a:xfrm>
                  <a:off x="2130" y="2444"/>
                  <a:ext cx="142"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63" name="Line 3412"/>
                <p:cNvSpPr>
                  <a:spLocks noChangeShapeType="1"/>
                </p:cNvSpPr>
                <p:nvPr/>
              </p:nvSpPr>
              <p:spPr bwMode="auto">
                <a:xfrm>
                  <a:off x="1882" y="2487"/>
                  <a:ext cx="142"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64" name="Line 3413"/>
                <p:cNvSpPr>
                  <a:spLocks noChangeShapeType="1"/>
                </p:cNvSpPr>
                <p:nvPr/>
              </p:nvSpPr>
              <p:spPr bwMode="auto">
                <a:xfrm>
                  <a:off x="1882" y="2521"/>
                  <a:ext cx="142"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grpSp>
          <p:grpSp>
            <p:nvGrpSpPr>
              <p:cNvPr id="12" name="Group 3414"/>
              <p:cNvGrpSpPr>
                <a:grpSpLocks/>
              </p:cNvGrpSpPr>
              <p:nvPr/>
            </p:nvGrpSpPr>
            <p:grpSpPr bwMode="auto">
              <a:xfrm>
                <a:off x="1882804" y="4418033"/>
                <a:ext cx="230190" cy="563565"/>
                <a:chOff x="2059" y="2227"/>
                <a:chExt cx="145" cy="355"/>
              </a:xfrm>
            </p:grpSpPr>
            <p:sp>
              <p:nvSpPr>
                <p:cNvPr id="839" name="Rectangle 3415"/>
                <p:cNvSpPr>
                  <a:spLocks noChangeArrowheads="1"/>
                </p:cNvSpPr>
                <p:nvPr/>
              </p:nvSpPr>
              <p:spPr bwMode="auto">
                <a:xfrm>
                  <a:off x="2063" y="2274"/>
                  <a:ext cx="136" cy="304"/>
                </a:xfrm>
                <a:prstGeom prst="rect">
                  <a:avLst/>
                </a:prstGeom>
                <a:solidFill>
                  <a:schemeClr val="bg2"/>
                </a:solidFill>
                <a:ln w="12700">
                  <a:solidFill>
                    <a:schemeClr val="tx1"/>
                  </a:solidFill>
                  <a:miter lim="800000"/>
                  <a:headEnd/>
                  <a:tailEnd/>
                </a:ln>
              </p:spPr>
              <p:txBody>
                <a:bodyPr wrap="none" anchor="ctr"/>
                <a:lstStyle/>
                <a:p>
                  <a:endParaRPr lang="en-US" sz="800">
                    <a:solidFill>
                      <a:srgbClr val="000000"/>
                    </a:solidFill>
                    <a:latin typeface="Arial"/>
                  </a:endParaRPr>
                </a:p>
              </p:txBody>
            </p:sp>
            <p:sp>
              <p:nvSpPr>
                <p:cNvPr id="840" name="Rectangle 3416"/>
                <p:cNvSpPr>
                  <a:spLocks noChangeArrowheads="1"/>
                </p:cNvSpPr>
                <p:nvPr/>
              </p:nvSpPr>
              <p:spPr bwMode="auto">
                <a:xfrm>
                  <a:off x="2098" y="2227"/>
                  <a:ext cx="64" cy="40"/>
                </a:xfrm>
                <a:prstGeom prst="rect">
                  <a:avLst/>
                </a:prstGeom>
                <a:solidFill>
                  <a:schemeClr val="bg2"/>
                </a:solidFill>
                <a:ln w="12700">
                  <a:solidFill>
                    <a:schemeClr val="tx1"/>
                  </a:solidFill>
                  <a:miter lim="800000"/>
                  <a:headEnd/>
                  <a:tailEnd/>
                </a:ln>
              </p:spPr>
              <p:txBody>
                <a:bodyPr wrap="none" anchor="ctr"/>
                <a:lstStyle/>
                <a:p>
                  <a:endParaRPr lang="en-US" sz="800">
                    <a:solidFill>
                      <a:srgbClr val="000000"/>
                    </a:solidFill>
                    <a:latin typeface="Arial"/>
                  </a:endParaRPr>
                </a:p>
              </p:txBody>
            </p:sp>
            <p:sp>
              <p:nvSpPr>
                <p:cNvPr id="841" name="Line 3417"/>
                <p:cNvSpPr>
                  <a:spLocks noChangeShapeType="1"/>
                </p:cNvSpPr>
                <p:nvPr/>
              </p:nvSpPr>
              <p:spPr bwMode="auto">
                <a:xfrm>
                  <a:off x="2086" y="2273"/>
                  <a:ext cx="0" cy="306"/>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42" name="Line 3418"/>
                <p:cNvSpPr>
                  <a:spLocks noChangeShapeType="1"/>
                </p:cNvSpPr>
                <p:nvPr/>
              </p:nvSpPr>
              <p:spPr bwMode="auto">
                <a:xfrm>
                  <a:off x="2128" y="2273"/>
                  <a:ext cx="0" cy="306"/>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43" name="Line 3419"/>
                <p:cNvSpPr>
                  <a:spLocks noChangeShapeType="1"/>
                </p:cNvSpPr>
                <p:nvPr/>
              </p:nvSpPr>
              <p:spPr bwMode="auto">
                <a:xfrm>
                  <a:off x="2167" y="2276"/>
                  <a:ext cx="0" cy="306"/>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44" name="Line 3420"/>
                <p:cNvSpPr>
                  <a:spLocks noChangeShapeType="1"/>
                </p:cNvSpPr>
                <p:nvPr/>
              </p:nvSpPr>
              <p:spPr bwMode="auto">
                <a:xfrm>
                  <a:off x="2059" y="2309"/>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45" name="Line 3421"/>
                <p:cNvSpPr>
                  <a:spLocks noChangeShapeType="1"/>
                </p:cNvSpPr>
                <p:nvPr/>
              </p:nvSpPr>
              <p:spPr bwMode="auto">
                <a:xfrm>
                  <a:off x="2062" y="2342"/>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46" name="Line 3422"/>
                <p:cNvSpPr>
                  <a:spLocks noChangeShapeType="1"/>
                </p:cNvSpPr>
                <p:nvPr/>
              </p:nvSpPr>
              <p:spPr bwMode="auto">
                <a:xfrm>
                  <a:off x="2061" y="2551"/>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47" name="Line 3423"/>
                <p:cNvSpPr>
                  <a:spLocks noChangeShapeType="1"/>
                </p:cNvSpPr>
                <p:nvPr/>
              </p:nvSpPr>
              <p:spPr bwMode="auto">
                <a:xfrm>
                  <a:off x="2063" y="2375"/>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48" name="Line 3424"/>
                <p:cNvSpPr>
                  <a:spLocks noChangeShapeType="1"/>
                </p:cNvSpPr>
                <p:nvPr/>
              </p:nvSpPr>
              <p:spPr bwMode="auto">
                <a:xfrm>
                  <a:off x="2063" y="2409"/>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49" name="Line 3425"/>
                <p:cNvSpPr>
                  <a:spLocks noChangeShapeType="1"/>
                </p:cNvSpPr>
                <p:nvPr/>
              </p:nvSpPr>
              <p:spPr bwMode="auto">
                <a:xfrm>
                  <a:off x="2063" y="2445"/>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50" name="Line 3426"/>
                <p:cNvSpPr>
                  <a:spLocks noChangeShapeType="1"/>
                </p:cNvSpPr>
                <p:nvPr/>
              </p:nvSpPr>
              <p:spPr bwMode="auto">
                <a:xfrm>
                  <a:off x="2063" y="2483"/>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51" name="Line 3427"/>
                <p:cNvSpPr>
                  <a:spLocks noChangeShapeType="1"/>
                </p:cNvSpPr>
                <p:nvPr/>
              </p:nvSpPr>
              <p:spPr bwMode="auto">
                <a:xfrm>
                  <a:off x="2063" y="2517"/>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grpSp>
          <p:grpSp>
            <p:nvGrpSpPr>
              <p:cNvPr id="13" name="Group 3428"/>
              <p:cNvGrpSpPr>
                <a:grpSpLocks/>
              </p:cNvGrpSpPr>
              <p:nvPr/>
            </p:nvGrpSpPr>
            <p:grpSpPr bwMode="auto">
              <a:xfrm>
                <a:off x="1377981" y="4565650"/>
                <a:ext cx="171452" cy="420688"/>
                <a:chOff x="1741" y="2320"/>
                <a:chExt cx="108" cy="265"/>
              </a:xfrm>
            </p:grpSpPr>
            <p:sp>
              <p:nvSpPr>
                <p:cNvPr id="826" name="Rectangle 3429"/>
                <p:cNvSpPr>
                  <a:spLocks noChangeArrowheads="1"/>
                </p:cNvSpPr>
                <p:nvPr/>
              </p:nvSpPr>
              <p:spPr bwMode="auto">
                <a:xfrm>
                  <a:off x="1745" y="2355"/>
                  <a:ext cx="100" cy="226"/>
                </a:xfrm>
                <a:prstGeom prst="rect">
                  <a:avLst/>
                </a:prstGeom>
                <a:solidFill>
                  <a:schemeClr val="bg2"/>
                </a:solidFill>
                <a:ln w="12700">
                  <a:solidFill>
                    <a:schemeClr val="tx1"/>
                  </a:solidFill>
                  <a:miter lim="800000"/>
                  <a:headEnd/>
                  <a:tailEnd/>
                </a:ln>
              </p:spPr>
              <p:txBody>
                <a:bodyPr wrap="none" anchor="ctr"/>
                <a:lstStyle/>
                <a:p>
                  <a:endParaRPr lang="en-US" sz="800">
                    <a:solidFill>
                      <a:srgbClr val="000000"/>
                    </a:solidFill>
                    <a:latin typeface="Arial"/>
                  </a:endParaRPr>
                </a:p>
              </p:txBody>
            </p:sp>
            <p:sp>
              <p:nvSpPr>
                <p:cNvPr id="827" name="Rectangle 3430"/>
                <p:cNvSpPr>
                  <a:spLocks noChangeArrowheads="1"/>
                </p:cNvSpPr>
                <p:nvPr/>
              </p:nvSpPr>
              <p:spPr bwMode="auto">
                <a:xfrm>
                  <a:off x="1771" y="2320"/>
                  <a:ext cx="46" cy="28"/>
                </a:xfrm>
                <a:prstGeom prst="rect">
                  <a:avLst/>
                </a:prstGeom>
                <a:solidFill>
                  <a:schemeClr val="bg2"/>
                </a:solidFill>
                <a:ln w="12700">
                  <a:solidFill>
                    <a:schemeClr val="tx1"/>
                  </a:solidFill>
                  <a:miter lim="800000"/>
                  <a:headEnd/>
                  <a:tailEnd/>
                </a:ln>
              </p:spPr>
              <p:txBody>
                <a:bodyPr wrap="none" anchor="ctr"/>
                <a:lstStyle/>
                <a:p>
                  <a:endParaRPr lang="en-US" sz="800">
                    <a:solidFill>
                      <a:srgbClr val="000000"/>
                    </a:solidFill>
                    <a:latin typeface="Arial"/>
                  </a:endParaRPr>
                </a:p>
              </p:txBody>
            </p:sp>
            <p:sp>
              <p:nvSpPr>
                <p:cNvPr id="828" name="Line 3431"/>
                <p:cNvSpPr>
                  <a:spLocks noChangeShapeType="1"/>
                </p:cNvSpPr>
                <p:nvPr/>
              </p:nvSpPr>
              <p:spPr bwMode="auto">
                <a:xfrm>
                  <a:off x="1761" y="2354"/>
                  <a:ext cx="0" cy="229"/>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29" name="Line 3432"/>
                <p:cNvSpPr>
                  <a:spLocks noChangeShapeType="1"/>
                </p:cNvSpPr>
                <p:nvPr/>
              </p:nvSpPr>
              <p:spPr bwMode="auto">
                <a:xfrm>
                  <a:off x="1793" y="2354"/>
                  <a:ext cx="0" cy="229"/>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30" name="Line 3433"/>
                <p:cNvSpPr>
                  <a:spLocks noChangeShapeType="1"/>
                </p:cNvSpPr>
                <p:nvPr/>
              </p:nvSpPr>
              <p:spPr bwMode="auto">
                <a:xfrm>
                  <a:off x="1822" y="2356"/>
                  <a:ext cx="0" cy="229"/>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31" name="Line 3434"/>
                <p:cNvSpPr>
                  <a:spLocks noChangeShapeType="1"/>
                </p:cNvSpPr>
                <p:nvPr/>
              </p:nvSpPr>
              <p:spPr bwMode="auto">
                <a:xfrm>
                  <a:off x="1741" y="2381"/>
                  <a:ext cx="105"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32" name="Line 3435"/>
                <p:cNvSpPr>
                  <a:spLocks noChangeShapeType="1"/>
                </p:cNvSpPr>
                <p:nvPr/>
              </p:nvSpPr>
              <p:spPr bwMode="auto">
                <a:xfrm>
                  <a:off x="1743" y="2405"/>
                  <a:ext cx="106"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33" name="Line 3436"/>
                <p:cNvSpPr>
                  <a:spLocks noChangeShapeType="1"/>
                </p:cNvSpPr>
                <p:nvPr/>
              </p:nvSpPr>
              <p:spPr bwMode="auto">
                <a:xfrm>
                  <a:off x="1742" y="2562"/>
                  <a:ext cx="106"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34" name="Line 3437"/>
                <p:cNvSpPr>
                  <a:spLocks noChangeShapeType="1"/>
                </p:cNvSpPr>
                <p:nvPr/>
              </p:nvSpPr>
              <p:spPr bwMode="auto">
                <a:xfrm>
                  <a:off x="1744" y="2430"/>
                  <a:ext cx="105"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35" name="Line 3438"/>
                <p:cNvSpPr>
                  <a:spLocks noChangeShapeType="1"/>
                </p:cNvSpPr>
                <p:nvPr/>
              </p:nvSpPr>
              <p:spPr bwMode="auto">
                <a:xfrm>
                  <a:off x="1744" y="2456"/>
                  <a:ext cx="105"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36" name="Line 3439"/>
                <p:cNvSpPr>
                  <a:spLocks noChangeShapeType="1"/>
                </p:cNvSpPr>
                <p:nvPr/>
              </p:nvSpPr>
              <p:spPr bwMode="auto">
                <a:xfrm>
                  <a:off x="1744" y="2483"/>
                  <a:ext cx="105"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37" name="Line 3440"/>
                <p:cNvSpPr>
                  <a:spLocks noChangeShapeType="1"/>
                </p:cNvSpPr>
                <p:nvPr/>
              </p:nvSpPr>
              <p:spPr bwMode="auto">
                <a:xfrm>
                  <a:off x="1744" y="2511"/>
                  <a:ext cx="105"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38" name="Line 3441"/>
                <p:cNvSpPr>
                  <a:spLocks noChangeShapeType="1"/>
                </p:cNvSpPr>
                <p:nvPr/>
              </p:nvSpPr>
              <p:spPr bwMode="auto">
                <a:xfrm>
                  <a:off x="1744" y="2537"/>
                  <a:ext cx="105"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grpSp>
          <p:grpSp>
            <p:nvGrpSpPr>
              <p:cNvPr id="14" name="Group 3442"/>
              <p:cNvGrpSpPr>
                <a:grpSpLocks/>
              </p:cNvGrpSpPr>
              <p:nvPr/>
            </p:nvGrpSpPr>
            <p:grpSpPr bwMode="auto">
              <a:xfrm>
                <a:off x="2101890" y="4311650"/>
                <a:ext cx="171452" cy="420688"/>
                <a:chOff x="2197" y="2160"/>
                <a:chExt cx="108" cy="265"/>
              </a:xfrm>
            </p:grpSpPr>
            <p:sp>
              <p:nvSpPr>
                <p:cNvPr id="813" name="Rectangle 3443"/>
                <p:cNvSpPr>
                  <a:spLocks noChangeArrowheads="1"/>
                </p:cNvSpPr>
                <p:nvPr/>
              </p:nvSpPr>
              <p:spPr bwMode="auto">
                <a:xfrm>
                  <a:off x="2201" y="2195"/>
                  <a:ext cx="100" cy="226"/>
                </a:xfrm>
                <a:prstGeom prst="rect">
                  <a:avLst/>
                </a:prstGeom>
                <a:solidFill>
                  <a:schemeClr val="bg2"/>
                </a:solidFill>
                <a:ln w="12700">
                  <a:solidFill>
                    <a:schemeClr val="tx1"/>
                  </a:solidFill>
                  <a:miter lim="800000"/>
                  <a:headEnd/>
                  <a:tailEnd/>
                </a:ln>
              </p:spPr>
              <p:txBody>
                <a:bodyPr wrap="none" anchor="ctr"/>
                <a:lstStyle/>
                <a:p>
                  <a:endParaRPr lang="en-US" sz="800">
                    <a:solidFill>
                      <a:srgbClr val="000000"/>
                    </a:solidFill>
                    <a:latin typeface="Arial"/>
                  </a:endParaRPr>
                </a:p>
              </p:txBody>
            </p:sp>
            <p:sp>
              <p:nvSpPr>
                <p:cNvPr id="814" name="Rectangle 3444"/>
                <p:cNvSpPr>
                  <a:spLocks noChangeArrowheads="1"/>
                </p:cNvSpPr>
                <p:nvPr/>
              </p:nvSpPr>
              <p:spPr bwMode="auto">
                <a:xfrm>
                  <a:off x="2227" y="2160"/>
                  <a:ext cx="46" cy="28"/>
                </a:xfrm>
                <a:prstGeom prst="rect">
                  <a:avLst/>
                </a:prstGeom>
                <a:solidFill>
                  <a:schemeClr val="bg2"/>
                </a:solidFill>
                <a:ln w="12700">
                  <a:solidFill>
                    <a:schemeClr val="tx1"/>
                  </a:solidFill>
                  <a:miter lim="800000"/>
                  <a:headEnd/>
                  <a:tailEnd/>
                </a:ln>
              </p:spPr>
              <p:txBody>
                <a:bodyPr wrap="none" anchor="ctr"/>
                <a:lstStyle/>
                <a:p>
                  <a:endParaRPr lang="en-US" sz="800">
                    <a:solidFill>
                      <a:srgbClr val="000000"/>
                    </a:solidFill>
                    <a:latin typeface="Arial"/>
                  </a:endParaRPr>
                </a:p>
              </p:txBody>
            </p:sp>
            <p:sp>
              <p:nvSpPr>
                <p:cNvPr id="815" name="Line 3445"/>
                <p:cNvSpPr>
                  <a:spLocks noChangeShapeType="1"/>
                </p:cNvSpPr>
                <p:nvPr/>
              </p:nvSpPr>
              <p:spPr bwMode="auto">
                <a:xfrm>
                  <a:off x="2217" y="2194"/>
                  <a:ext cx="0" cy="229"/>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16" name="Line 3446"/>
                <p:cNvSpPr>
                  <a:spLocks noChangeShapeType="1"/>
                </p:cNvSpPr>
                <p:nvPr/>
              </p:nvSpPr>
              <p:spPr bwMode="auto">
                <a:xfrm>
                  <a:off x="2249" y="2194"/>
                  <a:ext cx="0" cy="229"/>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17" name="Line 3447"/>
                <p:cNvSpPr>
                  <a:spLocks noChangeShapeType="1"/>
                </p:cNvSpPr>
                <p:nvPr/>
              </p:nvSpPr>
              <p:spPr bwMode="auto">
                <a:xfrm>
                  <a:off x="2278" y="2196"/>
                  <a:ext cx="0" cy="229"/>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18" name="Line 3448"/>
                <p:cNvSpPr>
                  <a:spLocks noChangeShapeType="1"/>
                </p:cNvSpPr>
                <p:nvPr/>
              </p:nvSpPr>
              <p:spPr bwMode="auto">
                <a:xfrm>
                  <a:off x="2197" y="2221"/>
                  <a:ext cx="105"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19" name="Line 3449"/>
                <p:cNvSpPr>
                  <a:spLocks noChangeShapeType="1"/>
                </p:cNvSpPr>
                <p:nvPr/>
              </p:nvSpPr>
              <p:spPr bwMode="auto">
                <a:xfrm>
                  <a:off x="2199" y="2245"/>
                  <a:ext cx="106"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20" name="Line 3450"/>
                <p:cNvSpPr>
                  <a:spLocks noChangeShapeType="1"/>
                </p:cNvSpPr>
                <p:nvPr/>
              </p:nvSpPr>
              <p:spPr bwMode="auto">
                <a:xfrm>
                  <a:off x="2198" y="2402"/>
                  <a:ext cx="106"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21" name="Line 3451"/>
                <p:cNvSpPr>
                  <a:spLocks noChangeShapeType="1"/>
                </p:cNvSpPr>
                <p:nvPr/>
              </p:nvSpPr>
              <p:spPr bwMode="auto">
                <a:xfrm>
                  <a:off x="2200" y="2270"/>
                  <a:ext cx="105"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22" name="Line 3452"/>
                <p:cNvSpPr>
                  <a:spLocks noChangeShapeType="1"/>
                </p:cNvSpPr>
                <p:nvPr/>
              </p:nvSpPr>
              <p:spPr bwMode="auto">
                <a:xfrm>
                  <a:off x="2200" y="2296"/>
                  <a:ext cx="105"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23" name="Line 3453"/>
                <p:cNvSpPr>
                  <a:spLocks noChangeShapeType="1"/>
                </p:cNvSpPr>
                <p:nvPr/>
              </p:nvSpPr>
              <p:spPr bwMode="auto">
                <a:xfrm>
                  <a:off x="2200" y="2323"/>
                  <a:ext cx="105"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24" name="Line 3454"/>
                <p:cNvSpPr>
                  <a:spLocks noChangeShapeType="1"/>
                </p:cNvSpPr>
                <p:nvPr/>
              </p:nvSpPr>
              <p:spPr bwMode="auto">
                <a:xfrm>
                  <a:off x="2200" y="2351"/>
                  <a:ext cx="105"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25" name="Line 3455"/>
                <p:cNvSpPr>
                  <a:spLocks noChangeShapeType="1"/>
                </p:cNvSpPr>
                <p:nvPr/>
              </p:nvSpPr>
              <p:spPr bwMode="auto">
                <a:xfrm>
                  <a:off x="2200" y="2377"/>
                  <a:ext cx="105"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grpSp>
          <p:grpSp>
            <p:nvGrpSpPr>
              <p:cNvPr id="15" name="Group 3456"/>
              <p:cNvGrpSpPr>
                <a:grpSpLocks/>
              </p:cNvGrpSpPr>
              <p:nvPr/>
            </p:nvGrpSpPr>
            <p:grpSpPr bwMode="auto">
              <a:xfrm>
                <a:off x="2155886" y="4694280"/>
                <a:ext cx="115890" cy="277815"/>
                <a:chOff x="2231" y="2401"/>
                <a:chExt cx="73" cy="175"/>
              </a:xfrm>
            </p:grpSpPr>
            <p:sp>
              <p:nvSpPr>
                <p:cNvPr id="800" name="Rectangle 3457"/>
                <p:cNvSpPr>
                  <a:spLocks noChangeArrowheads="1"/>
                </p:cNvSpPr>
                <p:nvPr/>
              </p:nvSpPr>
              <p:spPr bwMode="auto">
                <a:xfrm>
                  <a:off x="2235" y="2424"/>
                  <a:ext cx="64" cy="148"/>
                </a:xfrm>
                <a:prstGeom prst="rect">
                  <a:avLst/>
                </a:prstGeom>
                <a:solidFill>
                  <a:schemeClr val="bg2"/>
                </a:solidFill>
                <a:ln w="12700">
                  <a:solidFill>
                    <a:schemeClr val="tx1"/>
                  </a:solidFill>
                  <a:miter lim="800000"/>
                  <a:headEnd/>
                  <a:tailEnd/>
                </a:ln>
              </p:spPr>
              <p:txBody>
                <a:bodyPr wrap="none" anchor="ctr"/>
                <a:lstStyle/>
                <a:p>
                  <a:endParaRPr lang="en-US" sz="800">
                    <a:solidFill>
                      <a:srgbClr val="000000"/>
                    </a:solidFill>
                    <a:latin typeface="Arial"/>
                  </a:endParaRPr>
                </a:p>
              </p:txBody>
            </p:sp>
            <p:sp>
              <p:nvSpPr>
                <p:cNvPr id="801" name="Rectangle 3458"/>
                <p:cNvSpPr>
                  <a:spLocks noChangeArrowheads="1"/>
                </p:cNvSpPr>
                <p:nvPr/>
              </p:nvSpPr>
              <p:spPr bwMode="auto">
                <a:xfrm>
                  <a:off x="2253" y="2401"/>
                  <a:ext cx="28" cy="16"/>
                </a:xfrm>
                <a:prstGeom prst="rect">
                  <a:avLst/>
                </a:prstGeom>
                <a:solidFill>
                  <a:schemeClr val="bg2"/>
                </a:solidFill>
                <a:ln w="12700">
                  <a:solidFill>
                    <a:schemeClr val="tx1"/>
                  </a:solidFill>
                  <a:miter lim="800000"/>
                  <a:headEnd/>
                  <a:tailEnd/>
                </a:ln>
              </p:spPr>
              <p:txBody>
                <a:bodyPr wrap="none" anchor="ctr"/>
                <a:lstStyle/>
                <a:p>
                  <a:endParaRPr lang="en-US" sz="800">
                    <a:solidFill>
                      <a:srgbClr val="000000"/>
                    </a:solidFill>
                    <a:latin typeface="Arial"/>
                  </a:endParaRPr>
                </a:p>
              </p:txBody>
            </p:sp>
            <p:sp>
              <p:nvSpPr>
                <p:cNvPr id="802" name="Line 3459"/>
                <p:cNvSpPr>
                  <a:spLocks noChangeShapeType="1"/>
                </p:cNvSpPr>
                <p:nvPr/>
              </p:nvSpPr>
              <p:spPr bwMode="auto">
                <a:xfrm>
                  <a:off x="2245" y="2422"/>
                  <a:ext cx="0" cy="153"/>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03" name="Line 3460"/>
                <p:cNvSpPr>
                  <a:spLocks noChangeShapeType="1"/>
                </p:cNvSpPr>
                <p:nvPr/>
              </p:nvSpPr>
              <p:spPr bwMode="auto">
                <a:xfrm>
                  <a:off x="2266" y="2422"/>
                  <a:ext cx="0" cy="153"/>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04" name="Line 3461"/>
                <p:cNvSpPr>
                  <a:spLocks noChangeShapeType="1"/>
                </p:cNvSpPr>
                <p:nvPr/>
              </p:nvSpPr>
              <p:spPr bwMode="auto">
                <a:xfrm>
                  <a:off x="2285" y="2423"/>
                  <a:ext cx="0" cy="153"/>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05" name="Line 3462"/>
                <p:cNvSpPr>
                  <a:spLocks noChangeShapeType="1"/>
                </p:cNvSpPr>
                <p:nvPr/>
              </p:nvSpPr>
              <p:spPr bwMode="auto">
                <a:xfrm>
                  <a:off x="2231" y="2440"/>
                  <a:ext cx="7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06" name="Line 3463"/>
                <p:cNvSpPr>
                  <a:spLocks noChangeShapeType="1"/>
                </p:cNvSpPr>
                <p:nvPr/>
              </p:nvSpPr>
              <p:spPr bwMode="auto">
                <a:xfrm>
                  <a:off x="2233" y="2456"/>
                  <a:ext cx="70"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07" name="Line 3464"/>
                <p:cNvSpPr>
                  <a:spLocks noChangeShapeType="1"/>
                </p:cNvSpPr>
                <p:nvPr/>
              </p:nvSpPr>
              <p:spPr bwMode="auto">
                <a:xfrm>
                  <a:off x="2232" y="2561"/>
                  <a:ext cx="7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08" name="Line 3465"/>
                <p:cNvSpPr>
                  <a:spLocks noChangeShapeType="1"/>
                </p:cNvSpPr>
                <p:nvPr/>
              </p:nvSpPr>
              <p:spPr bwMode="auto">
                <a:xfrm>
                  <a:off x="2233" y="2473"/>
                  <a:ext cx="7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09" name="Line 3466"/>
                <p:cNvSpPr>
                  <a:spLocks noChangeShapeType="1"/>
                </p:cNvSpPr>
                <p:nvPr/>
              </p:nvSpPr>
              <p:spPr bwMode="auto">
                <a:xfrm>
                  <a:off x="2233" y="2490"/>
                  <a:ext cx="7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10" name="Line 3467"/>
                <p:cNvSpPr>
                  <a:spLocks noChangeShapeType="1"/>
                </p:cNvSpPr>
                <p:nvPr/>
              </p:nvSpPr>
              <p:spPr bwMode="auto">
                <a:xfrm>
                  <a:off x="2233" y="2508"/>
                  <a:ext cx="7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11" name="Line 3468"/>
                <p:cNvSpPr>
                  <a:spLocks noChangeShapeType="1"/>
                </p:cNvSpPr>
                <p:nvPr/>
              </p:nvSpPr>
              <p:spPr bwMode="auto">
                <a:xfrm>
                  <a:off x="2233" y="2527"/>
                  <a:ext cx="7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812" name="Line 3469"/>
                <p:cNvSpPr>
                  <a:spLocks noChangeShapeType="1"/>
                </p:cNvSpPr>
                <p:nvPr/>
              </p:nvSpPr>
              <p:spPr bwMode="auto">
                <a:xfrm>
                  <a:off x="2233" y="2544"/>
                  <a:ext cx="7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grpSp>
          <p:grpSp>
            <p:nvGrpSpPr>
              <p:cNvPr id="16" name="Group 3498"/>
              <p:cNvGrpSpPr>
                <a:grpSpLocks/>
              </p:cNvGrpSpPr>
              <p:nvPr/>
            </p:nvGrpSpPr>
            <p:grpSpPr bwMode="auto">
              <a:xfrm>
                <a:off x="1228771" y="4713330"/>
                <a:ext cx="115890" cy="277815"/>
                <a:chOff x="1647" y="2413"/>
                <a:chExt cx="73" cy="175"/>
              </a:xfrm>
            </p:grpSpPr>
            <p:sp>
              <p:nvSpPr>
                <p:cNvPr id="787" name="Rectangle 3499"/>
                <p:cNvSpPr>
                  <a:spLocks noChangeArrowheads="1"/>
                </p:cNvSpPr>
                <p:nvPr/>
              </p:nvSpPr>
              <p:spPr bwMode="auto">
                <a:xfrm>
                  <a:off x="1651" y="2436"/>
                  <a:ext cx="64" cy="148"/>
                </a:xfrm>
                <a:prstGeom prst="rect">
                  <a:avLst/>
                </a:prstGeom>
                <a:solidFill>
                  <a:schemeClr val="bg2"/>
                </a:solidFill>
                <a:ln w="12700">
                  <a:solidFill>
                    <a:schemeClr val="tx1"/>
                  </a:solidFill>
                  <a:miter lim="800000"/>
                  <a:headEnd/>
                  <a:tailEnd/>
                </a:ln>
              </p:spPr>
              <p:txBody>
                <a:bodyPr wrap="none" anchor="ctr"/>
                <a:lstStyle/>
                <a:p>
                  <a:endParaRPr lang="en-US" sz="800">
                    <a:solidFill>
                      <a:srgbClr val="000000"/>
                    </a:solidFill>
                    <a:latin typeface="Arial"/>
                  </a:endParaRPr>
                </a:p>
              </p:txBody>
            </p:sp>
            <p:sp>
              <p:nvSpPr>
                <p:cNvPr id="788" name="Rectangle 3500"/>
                <p:cNvSpPr>
                  <a:spLocks noChangeArrowheads="1"/>
                </p:cNvSpPr>
                <p:nvPr/>
              </p:nvSpPr>
              <p:spPr bwMode="auto">
                <a:xfrm>
                  <a:off x="1669" y="2413"/>
                  <a:ext cx="28" cy="16"/>
                </a:xfrm>
                <a:prstGeom prst="rect">
                  <a:avLst/>
                </a:prstGeom>
                <a:solidFill>
                  <a:schemeClr val="bg2"/>
                </a:solidFill>
                <a:ln w="12700">
                  <a:solidFill>
                    <a:schemeClr val="tx1"/>
                  </a:solidFill>
                  <a:miter lim="800000"/>
                  <a:headEnd/>
                  <a:tailEnd/>
                </a:ln>
              </p:spPr>
              <p:txBody>
                <a:bodyPr wrap="none" anchor="ctr"/>
                <a:lstStyle/>
                <a:p>
                  <a:endParaRPr lang="en-US" sz="800">
                    <a:solidFill>
                      <a:srgbClr val="000000"/>
                    </a:solidFill>
                    <a:latin typeface="Arial"/>
                  </a:endParaRPr>
                </a:p>
              </p:txBody>
            </p:sp>
            <p:sp>
              <p:nvSpPr>
                <p:cNvPr id="789" name="Line 3501"/>
                <p:cNvSpPr>
                  <a:spLocks noChangeShapeType="1"/>
                </p:cNvSpPr>
                <p:nvPr/>
              </p:nvSpPr>
              <p:spPr bwMode="auto">
                <a:xfrm>
                  <a:off x="1661" y="2434"/>
                  <a:ext cx="0" cy="153"/>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790" name="Line 3502"/>
                <p:cNvSpPr>
                  <a:spLocks noChangeShapeType="1"/>
                </p:cNvSpPr>
                <p:nvPr/>
              </p:nvSpPr>
              <p:spPr bwMode="auto">
                <a:xfrm>
                  <a:off x="1682" y="2434"/>
                  <a:ext cx="0" cy="153"/>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791" name="Line 3503"/>
                <p:cNvSpPr>
                  <a:spLocks noChangeShapeType="1"/>
                </p:cNvSpPr>
                <p:nvPr/>
              </p:nvSpPr>
              <p:spPr bwMode="auto">
                <a:xfrm>
                  <a:off x="1701" y="2435"/>
                  <a:ext cx="0" cy="153"/>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792" name="Line 3504"/>
                <p:cNvSpPr>
                  <a:spLocks noChangeShapeType="1"/>
                </p:cNvSpPr>
                <p:nvPr/>
              </p:nvSpPr>
              <p:spPr bwMode="auto">
                <a:xfrm>
                  <a:off x="1647" y="2452"/>
                  <a:ext cx="7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793" name="Line 3505"/>
                <p:cNvSpPr>
                  <a:spLocks noChangeShapeType="1"/>
                </p:cNvSpPr>
                <p:nvPr/>
              </p:nvSpPr>
              <p:spPr bwMode="auto">
                <a:xfrm>
                  <a:off x="1649" y="2468"/>
                  <a:ext cx="70"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794" name="Line 3506"/>
                <p:cNvSpPr>
                  <a:spLocks noChangeShapeType="1"/>
                </p:cNvSpPr>
                <p:nvPr/>
              </p:nvSpPr>
              <p:spPr bwMode="auto">
                <a:xfrm>
                  <a:off x="1648" y="2573"/>
                  <a:ext cx="7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795" name="Line 3507"/>
                <p:cNvSpPr>
                  <a:spLocks noChangeShapeType="1"/>
                </p:cNvSpPr>
                <p:nvPr/>
              </p:nvSpPr>
              <p:spPr bwMode="auto">
                <a:xfrm>
                  <a:off x="1649" y="2485"/>
                  <a:ext cx="7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796" name="Line 3508"/>
                <p:cNvSpPr>
                  <a:spLocks noChangeShapeType="1"/>
                </p:cNvSpPr>
                <p:nvPr/>
              </p:nvSpPr>
              <p:spPr bwMode="auto">
                <a:xfrm>
                  <a:off x="1649" y="2502"/>
                  <a:ext cx="7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797" name="Line 3509"/>
                <p:cNvSpPr>
                  <a:spLocks noChangeShapeType="1"/>
                </p:cNvSpPr>
                <p:nvPr/>
              </p:nvSpPr>
              <p:spPr bwMode="auto">
                <a:xfrm>
                  <a:off x="1649" y="2520"/>
                  <a:ext cx="7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798" name="Line 3510"/>
                <p:cNvSpPr>
                  <a:spLocks noChangeShapeType="1"/>
                </p:cNvSpPr>
                <p:nvPr/>
              </p:nvSpPr>
              <p:spPr bwMode="auto">
                <a:xfrm>
                  <a:off x="1649" y="2539"/>
                  <a:ext cx="7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sp>
              <p:nvSpPr>
                <p:cNvPr id="799" name="Line 3511"/>
                <p:cNvSpPr>
                  <a:spLocks noChangeShapeType="1"/>
                </p:cNvSpPr>
                <p:nvPr/>
              </p:nvSpPr>
              <p:spPr bwMode="auto">
                <a:xfrm>
                  <a:off x="1649" y="2556"/>
                  <a:ext cx="7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solidFill>
                    <a:latin typeface="Arial"/>
                  </a:endParaRPr>
                </a:p>
              </p:txBody>
            </p:sp>
          </p:grpSp>
        </p:grpSp>
        <p:sp>
          <p:nvSpPr>
            <p:cNvPr id="891" name="Text Box 285"/>
            <p:cNvSpPr txBox="1">
              <a:spLocks noChangeAspect="1" noChangeArrowheads="1"/>
            </p:cNvSpPr>
            <p:nvPr/>
          </p:nvSpPr>
          <p:spPr bwMode="auto">
            <a:xfrm>
              <a:off x="1829512" y="6009496"/>
              <a:ext cx="565317" cy="189744"/>
            </a:xfrm>
            <a:prstGeom prst="rect">
              <a:avLst/>
            </a:prstGeom>
            <a:noFill/>
            <a:ln w="9525">
              <a:noFill/>
              <a:miter lim="800000"/>
              <a:headEnd/>
              <a:tailEnd/>
            </a:ln>
          </p:spPr>
          <p:txBody>
            <a:bodyPr wrap="none">
              <a:spAutoFit/>
            </a:bodyPr>
            <a:lstStyle/>
            <a:p>
              <a:r>
                <a:rPr lang="en-US" sz="1000" b="1" dirty="0">
                  <a:solidFill>
                    <a:srgbClr val="000000"/>
                  </a:solidFill>
                  <a:effectLst>
                    <a:outerShdw blurRad="38100" dist="38100" dir="2700000" algn="tl">
                      <a:srgbClr val="000000">
                        <a:alpha val="43137"/>
                      </a:srgbClr>
                    </a:outerShdw>
                  </a:effectLst>
                  <a:latin typeface="Gill Sans MT"/>
                </a:rPr>
                <a:t>Urban</a:t>
              </a:r>
            </a:p>
          </p:txBody>
        </p:sp>
        <p:grpSp>
          <p:nvGrpSpPr>
            <p:cNvPr id="17" name="Group 936"/>
            <p:cNvGrpSpPr/>
            <p:nvPr/>
          </p:nvGrpSpPr>
          <p:grpSpPr>
            <a:xfrm>
              <a:off x="3127909" y="5482143"/>
              <a:ext cx="3403083" cy="1006603"/>
              <a:chOff x="5215933" y="5357786"/>
              <a:chExt cx="3002887" cy="1006603"/>
            </a:xfrm>
          </p:grpSpPr>
          <p:pic>
            <p:nvPicPr>
              <p:cNvPr id="2374" name="Picture 326"/>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550760" y="5559553"/>
                <a:ext cx="231204" cy="454000"/>
              </a:xfrm>
              <a:prstGeom prst="rect">
                <a:avLst/>
              </a:prstGeom>
              <a:noFill/>
              <a:ln w="9525" cap="flat" cmpd="sng" algn="ctr">
                <a:noFill/>
                <a:prstDash val="solid"/>
                <a:miter lim="800000"/>
                <a:headEnd/>
                <a:tailEnd/>
              </a:ln>
            </p:spPr>
          </p:pic>
          <p:pic>
            <p:nvPicPr>
              <p:cNvPr id="903" name="Picture 326"/>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026005" y="5703333"/>
                <a:ext cx="192815" cy="287054"/>
              </a:xfrm>
              <a:prstGeom prst="rect">
                <a:avLst/>
              </a:prstGeom>
              <a:noFill/>
              <a:ln w="9525" cap="flat" cmpd="sng" algn="ctr">
                <a:noFill/>
                <a:prstDash val="solid"/>
                <a:miter lim="800000"/>
                <a:headEnd/>
                <a:tailEnd/>
              </a:ln>
            </p:spPr>
          </p:pic>
          <p:pic>
            <p:nvPicPr>
              <p:cNvPr id="904" name="Picture 326"/>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790942" y="5543704"/>
                <a:ext cx="231204" cy="454000"/>
              </a:xfrm>
              <a:prstGeom prst="rect">
                <a:avLst/>
              </a:prstGeom>
              <a:noFill/>
              <a:ln w="9525" cap="flat" cmpd="sng" algn="ctr">
                <a:noFill/>
                <a:prstDash val="solid"/>
                <a:miter lim="800000"/>
                <a:headEnd/>
                <a:tailEnd/>
              </a:ln>
            </p:spPr>
          </p:pic>
          <p:grpSp>
            <p:nvGrpSpPr>
              <p:cNvPr id="18" name="Group 10"/>
              <p:cNvGrpSpPr>
                <a:grpSpLocks noChangeAspect="1"/>
              </p:cNvGrpSpPr>
              <p:nvPr/>
            </p:nvGrpSpPr>
            <p:grpSpPr bwMode="auto">
              <a:xfrm>
                <a:off x="6210684" y="5697393"/>
                <a:ext cx="413061" cy="614401"/>
                <a:chOff x="3341" y="2285"/>
                <a:chExt cx="444" cy="584"/>
              </a:xfrm>
            </p:grpSpPr>
            <p:sp>
              <p:nvSpPr>
                <p:cNvPr id="918" name="Line 11"/>
                <p:cNvSpPr>
                  <a:spLocks noChangeAspect="1" noChangeShapeType="1"/>
                </p:cNvSpPr>
                <p:nvPr/>
              </p:nvSpPr>
              <p:spPr bwMode="auto">
                <a:xfrm>
                  <a:off x="3540" y="2712"/>
                  <a:ext cx="0" cy="157"/>
                </a:xfrm>
                <a:prstGeom prst="line">
                  <a:avLst/>
                </a:prstGeom>
                <a:noFill/>
                <a:ln w="25400">
                  <a:solidFill>
                    <a:srgbClr val="663300"/>
                  </a:solidFill>
                  <a:round/>
                  <a:headEnd type="none" w="sm" len="sm"/>
                  <a:tailEnd type="none" w="sm" len="sm"/>
                </a:ln>
              </p:spPr>
              <p:txBody>
                <a:bodyPr wrap="none" anchor="ctr"/>
                <a:lstStyle/>
                <a:p>
                  <a:endParaRPr lang="en-US" sz="1000" dirty="0">
                    <a:solidFill>
                      <a:srgbClr val="000000"/>
                    </a:solidFill>
                    <a:latin typeface="Gill Sans MT"/>
                  </a:endParaRPr>
                </a:p>
              </p:txBody>
            </p:sp>
            <p:sp>
              <p:nvSpPr>
                <p:cNvPr id="919" name="Freeform 12"/>
                <p:cNvSpPr>
                  <a:spLocks noChangeAspect="1"/>
                </p:cNvSpPr>
                <p:nvPr/>
              </p:nvSpPr>
              <p:spPr bwMode="auto">
                <a:xfrm>
                  <a:off x="3341" y="2285"/>
                  <a:ext cx="444"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1000" dirty="0">
                    <a:solidFill>
                      <a:srgbClr val="000000"/>
                    </a:solidFill>
                    <a:latin typeface="Gill Sans MT"/>
                  </a:endParaRPr>
                </a:p>
              </p:txBody>
            </p:sp>
          </p:grpSp>
          <p:grpSp>
            <p:nvGrpSpPr>
              <p:cNvPr id="19" name="Group 28"/>
              <p:cNvGrpSpPr>
                <a:grpSpLocks noChangeAspect="1"/>
              </p:cNvGrpSpPr>
              <p:nvPr/>
            </p:nvGrpSpPr>
            <p:grpSpPr bwMode="auto">
              <a:xfrm>
                <a:off x="6481088" y="5548334"/>
                <a:ext cx="147637" cy="354012"/>
                <a:chOff x="3341" y="2314"/>
                <a:chExt cx="379" cy="555"/>
              </a:xfrm>
            </p:grpSpPr>
            <p:sp>
              <p:nvSpPr>
                <p:cNvPr id="924" name="Line 29"/>
                <p:cNvSpPr>
                  <a:spLocks noChangeAspect="1" noChangeShapeType="1"/>
                </p:cNvSpPr>
                <p:nvPr/>
              </p:nvSpPr>
              <p:spPr bwMode="auto">
                <a:xfrm>
                  <a:off x="3540" y="2725"/>
                  <a:ext cx="0" cy="144"/>
                </a:xfrm>
                <a:prstGeom prst="line">
                  <a:avLst/>
                </a:prstGeom>
                <a:noFill/>
                <a:ln w="25400">
                  <a:solidFill>
                    <a:srgbClr val="663300"/>
                  </a:solidFill>
                  <a:round/>
                  <a:headEnd type="none" w="sm" len="sm"/>
                  <a:tailEnd type="none" w="sm" len="sm"/>
                </a:ln>
              </p:spPr>
              <p:txBody>
                <a:bodyPr wrap="none" anchor="ctr"/>
                <a:lstStyle/>
                <a:p>
                  <a:endParaRPr lang="en-US" sz="1000" dirty="0">
                    <a:solidFill>
                      <a:srgbClr val="000000"/>
                    </a:solidFill>
                    <a:latin typeface="Gill Sans MT"/>
                  </a:endParaRPr>
                </a:p>
              </p:txBody>
            </p:sp>
            <p:sp>
              <p:nvSpPr>
                <p:cNvPr id="925" name="Freeform 30"/>
                <p:cNvSpPr>
                  <a:spLocks noChangeAspect="1"/>
                </p:cNvSpPr>
                <p:nvPr/>
              </p:nvSpPr>
              <p:spPr bwMode="auto">
                <a:xfrm>
                  <a:off x="3341" y="2314"/>
                  <a:ext cx="379"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1000" dirty="0">
                    <a:solidFill>
                      <a:srgbClr val="000000"/>
                    </a:solidFill>
                    <a:latin typeface="Gill Sans MT"/>
                  </a:endParaRPr>
                </a:p>
              </p:txBody>
            </p:sp>
          </p:grpSp>
          <p:grpSp>
            <p:nvGrpSpPr>
              <p:cNvPr id="20" name="Group 22"/>
              <p:cNvGrpSpPr>
                <a:grpSpLocks noChangeAspect="1"/>
              </p:cNvGrpSpPr>
              <p:nvPr/>
            </p:nvGrpSpPr>
            <p:grpSpPr bwMode="auto">
              <a:xfrm>
                <a:off x="6597662" y="5514843"/>
                <a:ext cx="207963" cy="481013"/>
                <a:chOff x="3657" y="1317"/>
                <a:chExt cx="226" cy="401"/>
              </a:xfrm>
            </p:grpSpPr>
            <p:sp>
              <p:nvSpPr>
                <p:cNvPr id="927" name="Line 23"/>
                <p:cNvSpPr>
                  <a:spLocks noChangeAspect="1" noChangeShapeType="1"/>
                </p:cNvSpPr>
                <p:nvPr/>
              </p:nvSpPr>
              <p:spPr bwMode="auto">
                <a:xfrm>
                  <a:off x="3779" y="1610"/>
                  <a:ext cx="0" cy="108"/>
                </a:xfrm>
                <a:prstGeom prst="line">
                  <a:avLst/>
                </a:prstGeom>
                <a:noFill/>
                <a:ln w="25400">
                  <a:solidFill>
                    <a:srgbClr val="663300"/>
                  </a:solidFill>
                  <a:round/>
                  <a:headEnd type="none" w="sm" len="sm"/>
                  <a:tailEnd type="none" w="sm" len="sm"/>
                </a:ln>
              </p:spPr>
              <p:txBody>
                <a:bodyPr wrap="none" anchor="ctr"/>
                <a:lstStyle/>
                <a:p>
                  <a:endParaRPr lang="en-US" sz="1000" dirty="0">
                    <a:solidFill>
                      <a:srgbClr val="000000"/>
                    </a:solidFill>
                    <a:latin typeface="Gill Sans MT"/>
                  </a:endParaRPr>
                </a:p>
              </p:txBody>
            </p:sp>
            <p:sp>
              <p:nvSpPr>
                <p:cNvPr id="928" name="Freeform 24"/>
                <p:cNvSpPr>
                  <a:spLocks noChangeAspect="1"/>
                </p:cNvSpPr>
                <p:nvPr/>
              </p:nvSpPr>
              <p:spPr bwMode="auto">
                <a:xfrm>
                  <a:off x="3657" y="1317"/>
                  <a:ext cx="226" cy="294"/>
                </a:xfrm>
                <a:custGeom>
                  <a:avLst/>
                  <a:gdLst>
                    <a:gd name="T0" fmla="*/ 171 w 301"/>
                    <a:gd name="T1" fmla="*/ 23 h 392"/>
                    <a:gd name="T2" fmla="*/ 158 w 301"/>
                    <a:gd name="T3" fmla="*/ 18 h 392"/>
                    <a:gd name="T4" fmla="*/ 137 w 301"/>
                    <a:gd name="T5" fmla="*/ 5 h 392"/>
                    <a:gd name="T6" fmla="*/ 126 w 301"/>
                    <a:gd name="T7" fmla="*/ 2 h 392"/>
                    <a:gd name="T8" fmla="*/ 114 w 301"/>
                    <a:gd name="T9" fmla="*/ 0 h 392"/>
                    <a:gd name="T10" fmla="*/ 102 w 301"/>
                    <a:gd name="T11" fmla="*/ 2 h 392"/>
                    <a:gd name="T12" fmla="*/ 97 w 301"/>
                    <a:gd name="T13" fmla="*/ 8 h 392"/>
                    <a:gd name="T14" fmla="*/ 86 w 301"/>
                    <a:gd name="T15" fmla="*/ 15 h 392"/>
                    <a:gd name="T16" fmla="*/ 74 w 301"/>
                    <a:gd name="T17" fmla="*/ 19 h 392"/>
                    <a:gd name="T18" fmla="*/ 68 w 301"/>
                    <a:gd name="T19" fmla="*/ 18 h 392"/>
                    <a:gd name="T20" fmla="*/ 58 w 301"/>
                    <a:gd name="T21" fmla="*/ 22 h 392"/>
                    <a:gd name="T22" fmla="*/ 47 w 301"/>
                    <a:gd name="T23" fmla="*/ 28 h 392"/>
                    <a:gd name="T24" fmla="*/ 37 w 301"/>
                    <a:gd name="T25" fmla="*/ 35 h 392"/>
                    <a:gd name="T26" fmla="*/ 38 w 301"/>
                    <a:gd name="T27" fmla="*/ 46 h 392"/>
                    <a:gd name="T28" fmla="*/ 34 w 301"/>
                    <a:gd name="T29" fmla="*/ 52 h 392"/>
                    <a:gd name="T30" fmla="*/ 29 w 301"/>
                    <a:gd name="T31" fmla="*/ 61 h 392"/>
                    <a:gd name="T32" fmla="*/ 26 w 301"/>
                    <a:gd name="T33" fmla="*/ 76 h 392"/>
                    <a:gd name="T34" fmla="*/ 18 w 301"/>
                    <a:gd name="T35" fmla="*/ 88 h 392"/>
                    <a:gd name="T36" fmla="*/ 10 w 301"/>
                    <a:gd name="T37" fmla="*/ 97 h 392"/>
                    <a:gd name="T38" fmla="*/ 4 w 301"/>
                    <a:gd name="T39" fmla="*/ 107 h 392"/>
                    <a:gd name="T40" fmla="*/ 2 w 301"/>
                    <a:gd name="T41" fmla="*/ 118 h 392"/>
                    <a:gd name="T42" fmla="*/ 2 w 301"/>
                    <a:gd name="T43" fmla="*/ 130 h 392"/>
                    <a:gd name="T44" fmla="*/ 5 w 301"/>
                    <a:gd name="T45" fmla="*/ 142 h 392"/>
                    <a:gd name="T46" fmla="*/ 8 w 301"/>
                    <a:gd name="T47" fmla="*/ 154 h 392"/>
                    <a:gd name="T48" fmla="*/ 8 w 301"/>
                    <a:gd name="T49" fmla="*/ 165 h 392"/>
                    <a:gd name="T50" fmla="*/ 4 w 301"/>
                    <a:gd name="T51" fmla="*/ 176 h 392"/>
                    <a:gd name="T52" fmla="*/ 0 w 301"/>
                    <a:gd name="T53" fmla="*/ 189 h 392"/>
                    <a:gd name="T54" fmla="*/ 6 w 301"/>
                    <a:gd name="T55" fmla="*/ 200 h 392"/>
                    <a:gd name="T56" fmla="*/ 13 w 301"/>
                    <a:gd name="T57" fmla="*/ 206 h 392"/>
                    <a:gd name="T58" fmla="*/ 16 w 301"/>
                    <a:gd name="T59" fmla="*/ 217 h 392"/>
                    <a:gd name="T60" fmla="*/ 14 w 301"/>
                    <a:gd name="T61" fmla="*/ 232 h 392"/>
                    <a:gd name="T62" fmla="*/ 26 w 301"/>
                    <a:gd name="T63" fmla="*/ 245 h 392"/>
                    <a:gd name="T64" fmla="*/ 36 w 301"/>
                    <a:gd name="T65" fmla="*/ 253 h 392"/>
                    <a:gd name="T66" fmla="*/ 47 w 301"/>
                    <a:gd name="T67" fmla="*/ 260 h 392"/>
                    <a:gd name="T68" fmla="*/ 59 w 301"/>
                    <a:gd name="T69" fmla="*/ 269 h 392"/>
                    <a:gd name="T70" fmla="*/ 72 w 301"/>
                    <a:gd name="T71" fmla="*/ 271 h 392"/>
                    <a:gd name="T72" fmla="*/ 83 w 301"/>
                    <a:gd name="T73" fmla="*/ 277 h 392"/>
                    <a:gd name="T74" fmla="*/ 87 w 301"/>
                    <a:gd name="T75" fmla="*/ 290 h 392"/>
                    <a:gd name="T76" fmla="*/ 104 w 301"/>
                    <a:gd name="T77" fmla="*/ 293 h 392"/>
                    <a:gd name="T78" fmla="*/ 126 w 301"/>
                    <a:gd name="T79" fmla="*/ 290 h 392"/>
                    <a:gd name="T80" fmla="*/ 146 w 301"/>
                    <a:gd name="T81" fmla="*/ 286 h 392"/>
                    <a:gd name="T82" fmla="*/ 152 w 301"/>
                    <a:gd name="T83" fmla="*/ 290 h 392"/>
                    <a:gd name="T84" fmla="*/ 158 w 301"/>
                    <a:gd name="T85" fmla="*/ 280 h 392"/>
                    <a:gd name="T86" fmla="*/ 170 w 301"/>
                    <a:gd name="T87" fmla="*/ 270 h 392"/>
                    <a:gd name="T88" fmla="*/ 188 w 301"/>
                    <a:gd name="T89" fmla="*/ 264 h 392"/>
                    <a:gd name="T90" fmla="*/ 198 w 301"/>
                    <a:gd name="T91" fmla="*/ 242 h 392"/>
                    <a:gd name="T92" fmla="*/ 206 w 301"/>
                    <a:gd name="T93" fmla="*/ 220 h 392"/>
                    <a:gd name="T94" fmla="*/ 212 w 301"/>
                    <a:gd name="T95" fmla="*/ 203 h 392"/>
                    <a:gd name="T96" fmla="*/ 212 w 301"/>
                    <a:gd name="T97" fmla="*/ 194 h 392"/>
                    <a:gd name="T98" fmla="*/ 218 w 301"/>
                    <a:gd name="T99" fmla="*/ 181 h 392"/>
                    <a:gd name="T100" fmla="*/ 224 w 301"/>
                    <a:gd name="T101" fmla="*/ 165 h 392"/>
                    <a:gd name="T102" fmla="*/ 224 w 301"/>
                    <a:gd name="T103" fmla="*/ 148 h 392"/>
                    <a:gd name="T104" fmla="*/ 224 w 301"/>
                    <a:gd name="T105" fmla="*/ 113 h 392"/>
                    <a:gd name="T106" fmla="*/ 218 w 301"/>
                    <a:gd name="T107" fmla="*/ 96 h 392"/>
                    <a:gd name="T108" fmla="*/ 210 w 301"/>
                    <a:gd name="T109" fmla="*/ 91 h 392"/>
                    <a:gd name="T110" fmla="*/ 209 w 301"/>
                    <a:gd name="T111" fmla="*/ 86 h 392"/>
                    <a:gd name="T112" fmla="*/ 204 w 301"/>
                    <a:gd name="T113" fmla="*/ 74 h 392"/>
                    <a:gd name="T114" fmla="*/ 200 w 301"/>
                    <a:gd name="T115" fmla="*/ 62 h 392"/>
                    <a:gd name="T116" fmla="*/ 198 w 301"/>
                    <a:gd name="T117" fmla="*/ 50 h 392"/>
                    <a:gd name="T118" fmla="*/ 189 w 301"/>
                    <a:gd name="T119" fmla="*/ 50 h 392"/>
                    <a:gd name="T120" fmla="*/ 183 w 301"/>
                    <a:gd name="T121" fmla="*/ 40 h 392"/>
                    <a:gd name="T122" fmla="*/ 181 w 301"/>
                    <a:gd name="T123" fmla="*/ 27 h 392"/>
                    <a:gd name="T124" fmla="*/ 177 w 301"/>
                    <a:gd name="T125" fmla="*/ 20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1000" dirty="0">
                    <a:solidFill>
                      <a:srgbClr val="000000"/>
                    </a:solidFill>
                    <a:latin typeface="Gill Sans MT"/>
                  </a:endParaRPr>
                </a:p>
              </p:txBody>
            </p:sp>
          </p:grpSp>
          <p:sp>
            <p:nvSpPr>
              <p:cNvPr id="929" name="Arc 324"/>
              <p:cNvSpPr>
                <a:spLocks noChangeAspect="1"/>
              </p:cNvSpPr>
              <p:nvPr/>
            </p:nvSpPr>
            <p:spPr bwMode="auto">
              <a:xfrm rot="19051220">
                <a:off x="6966712" y="5357786"/>
                <a:ext cx="481013" cy="479425"/>
              </a:xfrm>
              <a:custGeom>
                <a:avLst/>
                <a:gdLst>
                  <a:gd name="T0" fmla="*/ 0 w 21600"/>
                  <a:gd name="T1" fmla="*/ 0 h 21600"/>
                  <a:gd name="T2" fmla="*/ 10711735 w 21600"/>
                  <a:gd name="T3" fmla="*/ 10641125 h 21600"/>
                  <a:gd name="T4" fmla="*/ 0 w 21600"/>
                  <a:gd name="T5" fmla="*/ 1064112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chemeClr val="tx1"/>
                </a:solidFill>
                <a:round/>
                <a:headEnd/>
                <a:tailEnd type="stealth" w="med" len="med"/>
              </a:ln>
            </p:spPr>
            <p:txBody>
              <a:bodyPr wrap="none" anchor="ctr"/>
              <a:lstStyle/>
              <a:p>
                <a:endParaRPr lang="en-US" sz="1000" dirty="0">
                  <a:solidFill>
                    <a:srgbClr val="000000"/>
                  </a:solidFill>
                  <a:latin typeface="Gill Sans MT"/>
                </a:endParaRPr>
              </a:p>
            </p:txBody>
          </p:sp>
          <p:sp>
            <p:nvSpPr>
              <p:cNvPr id="930" name="Arc 325"/>
              <p:cNvSpPr>
                <a:spLocks noChangeAspect="1"/>
              </p:cNvSpPr>
              <p:nvPr/>
            </p:nvSpPr>
            <p:spPr bwMode="auto">
              <a:xfrm rot="19051220" flipH="1" flipV="1">
                <a:off x="7109561" y="5884964"/>
                <a:ext cx="481013" cy="479425"/>
              </a:xfrm>
              <a:custGeom>
                <a:avLst/>
                <a:gdLst>
                  <a:gd name="T0" fmla="*/ 0 w 21600"/>
                  <a:gd name="T1" fmla="*/ 0 h 21600"/>
                  <a:gd name="T2" fmla="*/ 10711735 w 21600"/>
                  <a:gd name="T3" fmla="*/ 10641125 h 21600"/>
                  <a:gd name="T4" fmla="*/ 0 w 21600"/>
                  <a:gd name="T5" fmla="*/ 1064112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chemeClr val="tx1"/>
                </a:solidFill>
                <a:round/>
                <a:headEnd/>
                <a:tailEnd type="stealth" w="med" len="med"/>
              </a:ln>
            </p:spPr>
            <p:txBody>
              <a:bodyPr wrap="none" anchor="ctr"/>
              <a:lstStyle/>
              <a:p>
                <a:endParaRPr lang="en-US" sz="1000" dirty="0">
                  <a:solidFill>
                    <a:srgbClr val="000000"/>
                  </a:solidFill>
                  <a:latin typeface="Gill Sans MT"/>
                </a:endParaRPr>
              </a:p>
            </p:txBody>
          </p:sp>
          <p:sp>
            <p:nvSpPr>
              <p:cNvPr id="931" name="Text Box 285"/>
              <p:cNvSpPr txBox="1">
                <a:spLocks noChangeAspect="1" noChangeArrowheads="1"/>
              </p:cNvSpPr>
              <p:nvPr/>
            </p:nvSpPr>
            <p:spPr bwMode="auto">
              <a:xfrm>
                <a:off x="6932013" y="5635374"/>
                <a:ext cx="659901" cy="308335"/>
              </a:xfrm>
              <a:prstGeom prst="rect">
                <a:avLst/>
              </a:prstGeom>
              <a:noFill/>
              <a:ln w="9525">
                <a:noFill/>
                <a:miter lim="800000"/>
                <a:headEnd/>
                <a:tailEnd/>
              </a:ln>
            </p:spPr>
            <p:txBody>
              <a:bodyPr wrap="none">
                <a:spAutoFit/>
              </a:bodyPr>
              <a:lstStyle/>
              <a:p>
                <a:pPr algn="ctr"/>
                <a:r>
                  <a:rPr lang="en-US" sz="1000" b="1" dirty="0">
                    <a:solidFill>
                      <a:srgbClr val="000000"/>
                    </a:solidFill>
                    <a:latin typeface="Gill Sans MT"/>
                  </a:rPr>
                  <a:t>Land Use </a:t>
                </a:r>
              </a:p>
              <a:p>
                <a:pPr algn="ctr"/>
                <a:r>
                  <a:rPr lang="en-US" sz="1000" b="1" dirty="0">
                    <a:solidFill>
                      <a:srgbClr val="000000"/>
                    </a:solidFill>
                    <a:latin typeface="Gill Sans MT"/>
                  </a:rPr>
                  <a:t>Change</a:t>
                </a:r>
              </a:p>
            </p:txBody>
          </p:sp>
          <p:grpSp>
            <p:nvGrpSpPr>
              <p:cNvPr id="21" name="Group 10"/>
              <p:cNvGrpSpPr>
                <a:grpSpLocks noChangeAspect="1"/>
              </p:cNvGrpSpPr>
              <p:nvPr/>
            </p:nvGrpSpPr>
            <p:grpSpPr bwMode="auto">
              <a:xfrm>
                <a:off x="6625892" y="5665958"/>
                <a:ext cx="401043" cy="596525"/>
                <a:chOff x="3362" y="2296"/>
                <a:chExt cx="444" cy="584"/>
              </a:xfrm>
            </p:grpSpPr>
            <p:sp>
              <p:nvSpPr>
                <p:cNvPr id="915" name="Line 11"/>
                <p:cNvSpPr>
                  <a:spLocks noChangeAspect="1" noChangeShapeType="1"/>
                </p:cNvSpPr>
                <p:nvPr/>
              </p:nvSpPr>
              <p:spPr bwMode="auto">
                <a:xfrm>
                  <a:off x="3561" y="2723"/>
                  <a:ext cx="0" cy="157"/>
                </a:xfrm>
                <a:prstGeom prst="line">
                  <a:avLst/>
                </a:prstGeom>
                <a:noFill/>
                <a:ln w="25400">
                  <a:solidFill>
                    <a:srgbClr val="663300"/>
                  </a:solidFill>
                  <a:round/>
                  <a:headEnd type="none" w="sm" len="sm"/>
                  <a:tailEnd type="none" w="sm" len="sm"/>
                </a:ln>
              </p:spPr>
              <p:txBody>
                <a:bodyPr wrap="none" anchor="ctr"/>
                <a:lstStyle/>
                <a:p>
                  <a:endParaRPr lang="en-US" sz="1000" dirty="0">
                    <a:solidFill>
                      <a:srgbClr val="000000"/>
                    </a:solidFill>
                    <a:latin typeface="Gill Sans MT"/>
                  </a:endParaRPr>
                </a:p>
              </p:txBody>
            </p:sp>
            <p:sp>
              <p:nvSpPr>
                <p:cNvPr id="916" name="Freeform 12"/>
                <p:cNvSpPr>
                  <a:spLocks noChangeAspect="1"/>
                </p:cNvSpPr>
                <p:nvPr/>
              </p:nvSpPr>
              <p:spPr bwMode="auto">
                <a:xfrm>
                  <a:off x="3362" y="2296"/>
                  <a:ext cx="444"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1000" dirty="0">
                    <a:solidFill>
                      <a:srgbClr val="000000"/>
                    </a:solidFill>
                    <a:latin typeface="Gill Sans MT"/>
                  </a:endParaRPr>
                </a:p>
              </p:txBody>
            </p:sp>
          </p:grpSp>
          <p:grpSp>
            <p:nvGrpSpPr>
              <p:cNvPr id="22" name="Group 10"/>
              <p:cNvGrpSpPr>
                <a:grpSpLocks noChangeAspect="1"/>
              </p:cNvGrpSpPr>
              <p:nvPr/>
            </p:nvGrpSpPr>
            <p:grpSpPr bwMode="auto">
              <a:xfrm rot="16581905">
                <a:off x="5734815" y="5968649"/>
                <a:ext cx="194403" cy="543353"/>
                <a:chOff x="3341" y="2285"/>
                <a:chExt cx="444" cy="584"/>
              </a:xfrm>
            </p:grpSpPr>
            <p:sp>
              <p:nvSpPr>
                <p:cNvPr id="933" name="Line 11"/>
                <p:cNvSpPr>
                  <a:spLocks noChangeAspect="1" noChangeShapeType="1"/>
                </p:cNvSpPr>
                <p:nvPr/>
              </p:nvSpPr>
              <p:spPr bwMode="auto">
                <a:xfrm>
                  <a:off x="3540" y="2712"/>
                  <a:ext cx="0" cy="157"/>
                </a:xfrm>
                <a:prstGeom prst="line">
                  <a:avLst/>
                </a:prstGeom>
                <a:noFill/>
                <a:ln w="25400">
                  <a:solidFill>
                    <a:srgbClr val="663300"/>
                  </a:solidFill>
                  <a:round/>
                  <a:headEnd type="none" w="sm" len="sm"/>
                  <a:tailEnd type="none" w="sm" len="sm"/>
                </a:ln>
              </p:spPr>
              <p:txBody>
                <a:bodyPr wrap="none" anchor="ctr"/>
                <a:lstStyle/>
                <a:p>
                  <a:endParaRPr lang="en-US" sz="1000" dirty="0">
                    <a:solidFill>
                      <a:srgbClr val="000000"/>
                    </a:solidFill>
                    <a:latin typeface="Gill Sans MT"/>
                  </a:endParaRPr>
                </a:p>
              </p:txBody>
            </p:sp>
            <p:sp>
              <p:nvSpPr>
                <p:cNvPr id="934" name="Freeform 12"/>
                <p:cNvSpPr>
                  <a:spLocks noChangeAspect="1"/>
                </p:cNvSpPr>
                <p:nvPr/>
              </p:nvSpPr>
              <p:spPr bwMode="auto">
                <a:xfrm>
                  <a:off x="3341" y="2285"/>
                  <a:ext cx="444"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1000" dirty="0">
                    <a:solidFill>
                      <a:srgbClr val="000000"/>
                    </a:solidFill>
                    <a:latin typeface="Gill Sans MT"/>
                  </a:endParaRPr>
                </a:p>
              </p:txBody>
            </p:sp>
          </p:grpSp>
          <p:sp>
            <p:nvSpPr>
              <p:cNvPr id="935" name="Line 11"/>
              <p:cNvSpPr>
                <a:spLocks noChangeAspect="1" noChangeShapeType="1"/>
              </p:cNvSpPr>
              <p:nvPr/>
            </p:nvSpPr>
            <p:spPr bwMode="auto">
              <a:xfrm>
                <a:off x="6160511" y="6210605"/>
                <a:ext cx="0" cy="99969"/>
              </a:xfrm>
              <a:prstGeom prst="line">
                <a:avLst/>
              </a:prstGeom>
              <a:noFill/>
              <a:ln w="25400">
                <a:solidFill>
                  <a:srgbClr val="663300"/>
                </a:solidFill>
                <a:round/>
                <a:headEnd type="none" w="sm" len="sm"/>
                <a:tailEnd type="none" w="sm" len="sm"/>
              </a:ln>
            </p:spPr>
            <p:txBody>
              <a:bodyPr wrap="none" anchor="ctr"/>
              <a:lstStyle/>
              <a:p>
                <a:endParaRPr lang="en-US" sz="1000" dirty="0">
                  <a:solidFill>
                    <a:srgbClr val="000000"/>
                  </a:solidFill>
                  <a:latin typeface="Gill Sans MT"/>
                </a:endParaRPr>
              </a:p>
            </p:txBody>
          </p:sp>
          <p:sp>
            <p:nvSpPr>
              <p:cNvPr id="936" name="Text Box 285"/>
              <p:cNvSpPr txBox="1">
                <a:spLocks noChangeAspect="1" noChangeArrowheads="1"/>
              </p:cNvSpPr>
              <p:nvPr/>
            </p:nvSpPr>
            <p:spPr bwMode="auto">
              <a:xfrm>
                <a:off x="5215933" y="5913350"/>
                <a:ext cx="909801" cy="189744"/>
              </a:xfrm>
              <a:prstGeom prst="rect">
                <a:avLst/>
              </a:prstGeom>
              <a:noFill/>
              <a:ln w="9525">
                <a:noFill/>
                <a:miter lim="800000"/>
                <a:headEnd/>
                <a:tailEnd/>
              </a:ln>
            </p:spPr>
            <p:txBody>
              <a:bodyPr wrap="none">
                <a:spAutoFit/>
              </a:bodyPr>
              <a:lstStyle/>
              <a:p>
                <a:r>
                  <a:rPr lang="en-US" sz="1000" b="1" dirty="0">
                    <a:solidFill>
                      <a:srgbClr val="000000"/>
                    </a:solidFill>
                    <a:latin typeface="Gill Sans MT"/>
                  </a:rPr>
                  <a:t>Wood harvest</a:t>
                </a:r>
              </a:p>
            </p:txBody>
          </p:sp>
        </p:grpSp>
        <p:grpSp>
          <p:nvGrpSpPr>
            <p:cNvPr id="23" name="Group 3236"/>
            <p:cNvGrpSpPr>
              <a:grpSpLocks noChangeAspect="1"/>
            </p:cNvGrpSpPr>
            <p:nvPr/>
          </p:nvGrpSpPr>
          <p:grpSpPr bwMode="auto">
            <a:xfrm>
              <a:off x="8399438" y="5566863"/>
              <a:ext cx="184538" cy="259728"/>
              <a:chOff x="2617" y="3196"/>
              <a:chExt cx="384" cy="288"/>
            </a:xfrm>
          </p:grpSpPr>
          <p:sp>
            <p:nvSpPr>
              <p:cNvPr id="939" name="Arc 3237"/>
              <p:cNvSpPr>
                <a:spLocks noChangeAspect="1"/>
              </p:cNvSpPr>
              <p:nvPr/>
            </p:nvSpPr>
            <p:spPr bwMode="auto">
              <a:xfrm>
                <a:off x="2643" y="3277"/>
                <a:ext cx="163" cy="190"/>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solidFill>
                  <a:latin typeface="Arial"/>
                </a:endParaRPr>
              </a:p>
            </p:txBody>
          </p:sp>
          <p:sp>
            <p:nvSpPr>
              <p:cNvPr id="940" name="Arc 3238"/>
              <p:cNvSpPr>
                <a:spLocks noChangeAspect="1"/>
              </p:cNvSpPr>
              <p:nvPr/>
            </p:nvSpPr>
            <p:spPr bwMode="auto">
              <a:xfrm>
                <a:off x="2808" y="3277"/>
                <a:ext cx="163" cy="190"/>
              </a:xfrm>
              <a:custGeom>
                <a:avLst/>
                <a:gdLst>
                  <a:gd name="T0" fmla="*/ 0 w 21600"/>
                  <a:gd name="T1" fmla="*/ 2 h 21600"/>
                  <a:gd name="T2" fmla="*/ 1 w 21600"/>
                  <a:gd name="T3" fmla="*/ 0 h 21600"/>
                  <a:gd name="T4" fmla="*/ 1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6"/>
                    </a:moveTo>
                    <a:cubicBezTo>
                      <a:pt x="62" y="9653"/>
                      <a:pt x="9634" y="73"/>
                      <a:pt x="21467" y="0"/>
                    </a:cubicBezTo>
                  </a:path>
                  <a:path w="21600" h="21600" stroke="0" extrusionOk="0">
                    <a:moveTo>
                      <a:pt x="0" y="21486"/>
                    </a:moveTo>
                    <a:cubicBezTo>
                      <a:pt x="62" y="9653"/>
                      <a:pt x="9634" y="73"/>
                      <a:pt x="21467" y="0"/>
                    </a:cubicBezTo>
                    <a:lnTo>
                      <a:pt x="2160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solidFill>
                  <a:latin typeface="Arial"/>
                </a:endParaRPr>
              </a:p>
            </p:txBody>
          </p:sp>
          <p:sp>
            <p:nvSpPr>
              <p:cNvPr id="941" name="Arc 3239"/>
              <p:cNvSpPr>
                <a:spLocks noChangeAspect="1"/>
              </p:cNvSpPr>
              <p:nvPr/>
            </p:nvSpPr>
            <p:spPr bwMode="auto">
              <a:xfrm rot="600000">
                <a:off x="2819" y="3324"/>
                <a:ext cx="147" cy="160"/>
              </a:xfrm>
              <a:custGeom>
                <a:avLst/>
                <a:gdLst>
                  <a:gd name="T0" fmla="*/ 0 w 21600"/>
                  <a:gd name="T1" fmla="*/ 1 h 21600"/>
                  <a:gd name="T2" fmla="*/ 1 w 21600"/>
                  <a:gd name="T3" fmla="*/ 0 h 21600"/>
                  <a:gd name="T4" fmla="*/ 1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65"/>
                    </a:moveTo>
                    <a:cubicBezTo>
                      <a:pt x="74" y="9645"/>
                      <a:pt x="9633" y="80"/>
                      <a:pt x="21453" y="0"/>
                    </a:cubicBezTo>
                  </a:path>
                  <a:path w="21600" h="21600" stroke="0" extrusionOk="0">
                    <a:moveTo>
                      <a:pt x="0" y="21465"/>
                    </a:moveTo>
                    <a:cubicBezTo>
                      <a:pt x="74" y="9645"/>
                      <a:pt x="9633" y="80"/>
                      <a:pt x="21453" y="0"/>
                    </a:cubicBezTo>
                    <a:lnTo>
                      <a:pt x="2160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solidFill>
                  <a:latin typeface="Arial"/>
                </a:endParaRPr>
              </a:p>
            </p:txBody>
          </p:sp>
          <p:sp>
            <p:nvSpPr>
              <p:cNvPr id="942" name="Arc 3240"/>
              <p:cNvSpPr>
                <a:spLocks noChangeAspect="1"/>
              </p:cNvSpPr>
              <p:nvPr/>
            </p:nvSpPr>
            <p:spPr bwMode="auto">
              <a:xfrm rot="-600000">
                <a:off x="2649" y="3322"/>
                <a:ext cx="147" cy="161"/>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solidFill>
                  <a:latin typeface="Arial"/>
                </a:endParaRPr>
              </a:p>
            </p:txBody>
          </p:sp>
          <p:sp>
            <p:nvSpPr>
              <p:cNvPr id="943" name="Arc 3241"/>
              <p:cNvSpPr>
                <a:spLocks noChangeAspect="1"/>
              </p:cNvSpPr>
              <p:nvPr/>
            </p:nvSpPr>
            <p:spPr bwMode="auto">
              <a:xfrm rot="240000">
                <a:off x="2617" y="3238"/>
                <a:ext cx="200" cy="221"/>
              </a:xfrm>
              <a:custGeom>
                <a:avLst/>
                <a:gdLst>
                  <a:gd name="T0" fmla="*/ 0 w 21600"/>
                  <a:gd name="T1" fmla="*/ 0 h 21600"/>
                  <a:gd name="T2" fmla="*/ 2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solidFill>
                  <a:latin typeface="Arial"/>
                </a:endParaRPr>
              </a:p>
            </p:txBody>
          </p:sp>
          <p:sp>
            <p:nvSpPr>
              <p:cNvPr id="944" name="Arc 3242"/>
              <p:cNvSpPr>
                <a:spLocks noChangeAspect="1"/>
              </p:cNvSpPr>
              <p:nvPr/>
            </p:nvSpPr>
            <p:spPr bwMode="auto">
              <a:xfrm rot="-240000">
                <a:off x="2801" y="3238"/>
                <a:ext cx="200" cy="221"/>
              </a:xfrm>
              <a:custGeom>
                <a:avLst/>
                <a:gdLst>
                  <a:gd name="T0" fmla="*/ 0 w 21600"/>
                  <a:gd name="T1" fmla="*/ 2 h 21600"/>
                  <a:gd name="T2" fmla="*/ 2 w 21600"/>
                  <a:gd name="T3" fmla="*/ 0 h 21600"/>
                  <a:gd name="T4" fmla="*/ 2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02"/>
                    </a:moveTo>
                    <a:cubicBezTo>
                      <a:pt x="53" y="9653"/>
                      <a:pt x="9643" y="59"/>
                      <a:pt x="21492" y="0"/>
                    </a:cubicBezTo>
                  </a:path>
                  <a:path w="21600" h="21600" stroke="0" extrusionOk="0">
                    <a:moveTo>
                      <a:pt x="0" y="21502"/>
                    </a:moveTo>
                    <a:cubicBezTo>
                      <a:pt x="53" y="9653"/>
                      <a:pt x="9643" y="59"/>
                      <a:pt x="21492" y="0"/>
                    </a:cubicBezTo>
                    <a:lnTo>
                      <a:pt x="2160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solidFill>
                  <a:latin typeface="Arial"/>
                </a:endParaRPr>
              </a:p>
            </p:txBody>
          </p:sp>
          <p:sp>
            <p:nvSpPr>
              <p:cNvPr id="945" name="Arc 3243"/>
              <p:cNvSpPr>
                <a:spLocks noChangeAspect="1"/>
              </p:cNvSpPr>
              <p:nvPr/>
            </p:nvSpPr>
            <p:spPr bwMode="auto">
              <a:xfrm rot="240000">
                <a:off x="2654" y="3196"/>
                <a:ext cx="163" cy="264"/>
              </a:xfrm>
              <a:custGeom>
                <a:avLst/>
                <a:gdLst>
                  <a:gd name="T0" fmla="*/ 0 w 21600"/>
                  <a:gd name="T1" fmla="*/ 0 h 21600"/>
                  <a:gd name="T2" fmla="*/ 1 w 21600"/>
                  <a:gd name="T3" fmla="*/ 3 h 21600"/>
                  <a:gd name="T4" fmla="*/ 0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solidFill>
                  <a:latin typeface="Arial"/>
                </a:endParaRPr>
              </a:p>
            </p:txBody>
          </p:sp>
          <p:sp>
            <p:nvSpPr>
              <p:cNvPr id="946" name="Arc 3244"/>
              <p:cNvSpPr>
                <a:spLocks noChangeAspect="1"/>
              </p:cNvSpPr>
              <p:nvPr/>
            </p:nvSpPr>
            <p:spPr bwMode="auto">
              <a:xfrm rot="-240000">
                <a:off x="2802" y="3196"/>
                <a:ext cx="163" cy="264"/>
              </a:xfrm>
              <a:custGeom>
                <a:avLst/>
                <a:gdLst>
                  <a:gd name="T0" fmla="*/ 0 w 21600"/>
                  <a:gd name="T1" fmla="*/ 3 h 21600"/>
                  <a:gd name="T2" fmla="*/ 1 w 21600"/>
                  <a:gd name="T3" fmla="*/ 0 h 21600"/>
                  <a:gd name="T4" fmla="*/ 1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18"/>
                    </a:moveTo>
                    <a:cubicBezTo>
                      <a:pt x="45" y="9672"/>
                      <a:pt x="9621" y="73"/>
                      <a:pt x="21467" y="0"/>
                    </a:cubicBezTo>
                  </a:path>
                  <a:path w="21600" h="21600" stroke="0" extrusionOk="0">
                    <a:moveTo>
                      <a:pt x="0" y="21518"/>
                    </a:moveTo>
                    <a:cubicBezTo>
                      <a:pt x="45" y="9672"/>
                      <a:pt x="9621" y="73"/>
                      <a:pt x="21467" y="0"/>
                    </a:cubicBezTo>
                    <a:lnTo>
                      <a:pt x="2160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solidFill>
                  <a:latin typeface="Arial"/>
                </a:endParaRPr>
              </a:p>
            </p:txBody>
          </p:sp>
        </p:grpSp>
        <p:grpSp>
          <p:nvGrpSpPr>
            <p:cNvPr id="24" name="Group 952"/>
            <p:cNvGrpSpPr/>
            <p:nvPr/>
          </p:nvGrpSpPr>
          <p:grpSpPr>
            <a:xfrm>
              <a:off x="7160392" y="4513478"/>
              <a:ext cx="780635" cy="765655"/>
              <a:chOff x="6875149" y="4884164"/>
              <a:chExt cx="797283" cy="899717"/>
            </a:xfrm>
          </p:grpSpPr>
          <p:sp>
            <p:nvSpPr>
              <p:cNvPr id="947" name="Freeform 12"/>
              <p:cNvSpPr>
                <a:spLocks noChangeAspect="1"/>
              </p:cNvSpPr>
              <p:nvPr/>
            </p:nvSpPr>
            <p:spPr bwMode="auto">
              <a:xfrm>
                <a:off x="6875149" y="5162165"/>
                <a:ext cx="413061" cy="463957"/>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800">
                  <a:solidFill>
                    <a:srgbClr val="000000"/>
                  </a:solidFill>
                  <a:latin typeface="Arial"/>
                </a:endParaRPr>
              </a:p>
            </p:txBody>
          </p:sp>
          <p:sp>
            <p:nvSpPr>
              <p:cNvPr id="948" name="Freeform 30"/>
              <p:cNvSpPr>
                <a:spLocks noChangeAspect="1"/>
              </p:cNvSpPr>
              <p:nvPr/>
            </p:nvSpPr>
            <p:spPr bwMode="auto">
              <a:xfrm>
                <a:off x="7131728" y="4884164"/>
                <a:ext cx="215311" cy="410238"/>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800">
                  <a:solidFill>
                    <a:srgbClr val="000000"/>
                  </a:solidFill>
                  <a:latin typeface="Arial"/>
                </a:endParaRPr>
              </a:p>
            </p:txBody>
          </p:sp>
          <p:sp>
            <p:nvSpPr>
              <p:cNvPr id="949" name="Freeform 12"/>
              <p:cNvSpPr>
                <a:spLocks noChangeAspect="1"/>
              </p:cNvSpPr>
              <p:nvPr/>
            </p:nvSpPr>
            <p:spPr bwMode="auto">
              <a:xfrm>
                <a:off x="7271389" y="5119493"/>
                <a:ext cx="401043" cy="450458"/>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800">
                  <a:solidFill>
                    <a:srgbClr val="000000"/>
                  </a:solidFill>
                  <a:latin typeface="Arial"/>
                </a:endParaRPr>
              </a:p>
            </p:txBody>
          </p:sp>
          <p:sp>
            <p:nvSpPr>
              <p:cNvPr id="950" name="Line 11"/>
              <p:cNvSpPr>
                <a:spLocks noChangeAspect="1" noChangeShapeType="1"/>
              </p:cNvSpPr>
              <p:nvPr/>
            </p:nvSpPr>
            <p:spPr bwMode="auto">
              <a:xfrm>
                <a:off x="7067597" y="5618708"/>
                <a:ext cx="0" cy="165173"/>
              </a:xfrm>
              <a:prstGeom prst="line">
                <a:avLst/>
              </a:prstGeom>
              <a:noFill/>
              <a:ln w="25400">
                <a:solidFill>
                  <a:srgbClr val="663300"/>
                </a:solidFill>
                <a:round/>
                <a:headEnd type="none" w="sm" len="sm"/>
                <a:tailEnd type="none" w="sm" len="sm"/>
              </a:ln>
            </p:spPr>
            <p:txBody>
              <a:bodyPr wrap="none" anchor="ctr"/>
              <a:lstStyle/>
              <a:p>
                <a:endParaRPr lang="en-US" sz="800">
                  <a:solidFill>
                    <a:srgbClr val="000000"/>
                  </a:solidFill>
                  <a:latin typeface="Arial"/>
                </a:endParaRPr>
              </a:p>
            </p:txBody>
          </p:sp>
          <p:sp>
            <p:nvSpPr>
              <p:cNvPr id="951" name="Line 29"/>
              <p:cNvSpPr>
                <a:spLocks noChangeAspect="1" noChangeShapeType="1"/>
              </p:cNvSpPr>
              <p:nvPr/>
            </p:nvSpPr>
            <p:spPr bwMode="auto">
              <a:xfrm>
                <a:off x="7230387" y="5282581"/>
                <a:ext cx="0" cy="91852"/>
              </a:xfrm>
              <a:prstGeom prst="line">
                <a:avLst/>
              </a:prstGeom>
              <a:noFill/>
              <a:ln w="25400">
                <a:solidFill>
                  <a:srgbClr val="663300"/>
                </a:solidFill>
                <a:round/>
                <a:headEnd type="none" w="sm" len="sm"/>
                <a:tailEnd type="none" w="sm" len="sm"/>
              </a:ln>
            </p:spPr>
            <p:txBody>
              <a:bodyPr wrap="none" anchor="ctr"/>
              <a:lstStyle/>
              <a:p>
                <a:endParaRPr lang="en-US" sz="800">
                  <a:solidFill>
                    <a:srgbClr val="000000"/>
                  </a:solidFill>
                  <a:latin typeface="Arial"/>
                </a:endParaRPr>
              </a:p>
            </p:txBody>
          </p:sp>
          <p:sp>
            <p:nvSpPr>
              <p:cNvPr id="952" name="Line 11"/>
              <p:cNvSpPr>
                <a:spLocks noChangeAspect="1" noChangeShapeType="1"/>
              </p:cNvSpPr>
              <p:nvPr/>
            </p:nvSpPr>
            <p:spPr bwMode="auto">
              <a:xfrm>
                <a:off x="7458451" y="5562966"/>
                <a:ext cx="0" cy="160367"/>
              </a:xfrm>
              <a:prstGeom prst="line">
                <a:avLst/>
              </a:prstGeom>
              <a:noFill/>
              <a:ln w="25400">
                <a:solidFill>
                  <a:srgbClr val="663300"/>
                </a:solidFill>
                <a:round/>
                <a:headEnd type="none" w="sm" len="sm"/>
                <a:tailEnd type="none" w="sm" len="sm"/>
              </a:ln>
            </p:spPr>
            <p:txBody>
              <a:bodyPr wrap="none" anchor="ctr"/>
              <a:lstStyle/>
              <a:p>
                <a:endParaRPr lang="en-US" sz="800">
                  <a:solidFill>
                    <a:srgbClr val="000000"/>
                  </a:solidFill>
                  <a:latin typeface="Arial"/>
                </a:endParaRPr>
              </a:p>
            </p:txBody>
          </p:sp>
        </p:grpSp>
        <p:grpSp>
          <p:nvGrpSpPr>
            <p:cNvPr id="25" name="Group 3236"/>
            <p:cNvGrpSpPr>
              <a:grpSpLocks noChangeAspect="1"/>
            </p:cNvGrpSpPr>
            <p:nvPr/>
          </p:nvGrpSpPr>
          <p:grpSpPr bwMode="auto">
            <a:xfrm>
              <a:off x="8441911" y="5726575"/>
              <a:ext cx="184538" cy="259728"/>
              <a:chOff x="2617" y="3196"/>
              <a:chExt cx="384" cy="288"/>
            </a:xfrm>
          </p:grpSpPr>
          <p:sp>
            <p:nvSpPr>
              <p:cNvPr id="973" name="Arc 3237"/>
              <p:cNvSpPr>
                <a:spLocks noChangeAspect="1"/>
              </p:cNvSpPr>
              <p:nvPr/>
            </p:nvSpPr>
            <p:spPr bwMode="auto">
              <a:xfrm>
                <a:off x="2643" y="3277"/>
                <a:ext cx="163" cy="190"/>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solidFill>
                  <a:latin typeface="Arial"/>
                </a:endParaRPr>
              </a:p>
            </p:txBody>
          </p:sp>
          <p:sp>
            <p:nvSpPr>
              <p:cNvPr id="974" name="Arc 3238"/>
              <p:cNvSpPr>
                <a:spLocks noChangeAspect="1"/>
              </p:cNvSpPr>
              <p:nvPr/>
            </p:nvSpPr>
            <p:spPr bwMode="auto">
              <a:xfrm>
                <a:off x="2808" y="3277"/>
                <a:ext cx="163" cy="190"/>
              </a:xfrm>
              <a:custGeom>
                <a:avLst/>
                <a:gdLst>
                  <a:gd name="T0" fmla="*/ 0 w 21600"/>
                  <a:gd name="T1" fmla="*/ 2 h 21600"/>
                  <a:gd name="T2" fmla="*/ 1 w 21600"/>
                  <a:gd name="T3" fmla="*/ 0 h 21600"/>
                  <a:gd name="T4" fmla="*/ 1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6"/>
                    </a:moveTo>
                    <a:cubicBezTo>
                      <a:pt x="62" y="9653"/>
                      <a:pt x="9634" y="73"/>
                      <a:pt x="21467" y="0"/>
                    </a:cubicBezTo>
                  </a:path>
                  <a:path w="21600" h="21600" stroke="0" extrusionOk="0">
                    <a:moveTo>
                      <a:pt x="0" y="21486"/>
                    </a:moveTo>
                    <a:cubicBezTo>
                      <a:pt x="62" y="9653"/>
                      <a:pt x="9634" y="73"/>
                      <a:pt x="21467" y="0"/>
                    </a:cubicBezTo>
                    <a:lnTo>
                      <a:pt x="2160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solidFill>
                  <a:latin typeface="Arial"/>
                </a:endParaRPr>
              </a:p>
            </p:txBody>
          </p:sp>
          <p:sp>
            <p:nvSpPr>
              <p:cNvPr id="975" name="Arc 3239"/>
              <p:cNvSpPr>
                <a:spLocks noChangeAspect="1"/>
              </p:cNvSpPr>
              <p:nvPr/>
            </p:nvSpPr>
            <p:spPr bwMode="auto">
              <a:xfrm rot="600000">
                <a:off x="2819" y="3324"/>
                <a:ext cx="147" cy="160"/>
              </a:xfrm>
              <a:custGeom>
                <a:avLst/>
                <a:gdLst>
                  <a:gd name="T0" fmla="*/ 0 w 21600"/>
                  <a:gd name="T1" fmla="*/ 1 h 21600"/>
                  <a:gd name="T2" fmla="*/ 1 w 21600"/>
                  <a:gd name="T3" fmla="*/ 0 h 21600"/>
                  <a:gd name="T4" fmla="*/ 1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65"/>
                    </a:moveTo>
                    <a:cubicBezTo>
                      <a:pt x="74" y="9645"/>
                      <a:pt x="9633" y="80"/>
                      <a:pt x="21453" y="0"/>
                    </a:cubicBezTo>
                  </a:path>
                  <a:path w="21600" h="21600" stroke="0" extrusionOk="0">
                    <a:moveTo>
                      <a:pt x="0" y="21465"/>
                    </a:moveTo>
                    <a:cubicBezTo>
                      <a:pt x="74" y="9645"/>
                      <a:pt x="9633" y="80"/>
                      <a:pt x="21453" y="0"/>
                    </a:cubicBezTo>
                    <a:lnTo>
                      <a:pt x="2160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solidFill>
                  <a:latin typeface="Arial"/>
                </a:endParaRPr>
              </a:p>
            </p:txBody>
          </p:sp>
          <p:sp>
            <p:nvSpPr>
              <p:cNvPr id="976" name="Arc 3240"/>
              <p:cNvSpPr>
                <a:spLocks noChangeAspect="1"/>
              </p:cNvSpPr>
              <p:nvPr/>
            </p:nvSpPr>
            <p:spPr bwMode="auto">
              <a:xfrm rot="-600000">
                <a:off x="2649" y="3322"/>
                <a:ext cx="147" cy="161"/>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solidFill>
                  <a:latin typeface="Arial"/>
                </a:endParaRPr>
              </a:p>
            </p:txBody>
          </p:sp>
          <p:sp>
            <p:nvSpPr>
              <p:cNvPr id="977" name="Arc 3241"/>
              <p:cNvSpPr>
                <a:spLocks noChangeAspect="1"/>
              </p:cNvSpPr>
              <p:nvPr/>
            </p:nvSpPr>
            <p:spPr bwMode="auto">
              <a:xfrm rot="240000">
                <a:off x="2617" y="3238"/>
                <a:ext cx="200" cy="221"/>
              </a:xfrm>
              <a:custGeom>
                <a:avLst/>
                <a:gdLst>
                  <a:gd name="T0" fmla="*/ 0 w 21600"/>
                  <a:gd name="T1" fmla="*/ 0 h 21600"/>
                  <a:gd name="T2" fmla="*/ 2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solidFill>
                  <a:latin typeface="Arial"/>
                </a:endParaRPr>
              </a:p>
            </p:txBody>
          </p:sp>
          <p:sp>
            <p:nvSpPr>
              <p:cNvPr id="978" name="Arc 3242"/>
              <p:cNvSpPr>
                <a:spLocks noChangeAspect="1"/>
              </p:cNvSpPr>
              <p:nvPr/>
            </p:nvSpPr>
            <p:spPr bwMode="auto">
              <a:xfrm rot="-240000">
                <a:off x="2801" y="3238"/>
                <a:ext cx="200" cy="221"/>
              </a:xfrm>
              <a:custGeom>
                <a:avLst/>
                <a:gdLst>
                  <a:gd name="T0" fmla="*/ 0 w 21600"/>
                  <a:gd name="T1" fmla="*/ 2 h 21600"/>
                  <a:gd name="T2" fmla="*/ 2 w 21600"/>
                  <a:gd name="T3" fmla="*/ 0 h 21600"/>
                  <a:gd name="T4" fmla="*/ 2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02"/>
                    </a:moveTo>
                    <a:cubicBezTo>
                      <a:pt x="53" y="9653"/>
                      <a:pt x="9643" y="59"/>
                      <a:pt x="21492" y="0"/>
                    </a:cubicBezTo>
                  </a:path>
                  <a:path w="21600" h="21600" stroke="0" extrusionOk="0">
                    <a:moveTo>
                      <a:pt x="0" y="21502"/>
                    </a:moveTo>
                    <a:cubicBezTo>
                      <a:pt x="53" y="9653"/>
                      <a:pt x="9643" y="59"/>
                      <a:pt x="21492" y="0"/>
                    </a:cubicBezTo>
                    <a:lnTo>
                      <a:pt x="2160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solidFill>
                  <a:latin typeface="Arial"/>
                </a:endParaRPr>
              </a:p>
            </p:txBody>
          </p:sp>
          <p:sp>
            <p:nvSpPr>
              <p:cNvPr id="979" name="Arc 3243"/>
              <p:cNvSpPr>
                <a:spLocks noChangeAspect="1"/>
              </p:cNvSpPr>
              <p:nvPr/>
            </p:nvSpPr>
            <p:spPr bwMode="auto">
              <a:xfrm rot="240000">
                <a:off x="2654" y="3196"/>
                <a:ext cx="163" cy="264"/>
              </a:xfrm>
              <a:custGeom>
                <a:avLst/>
                <a:gdLst>
                  <a:gd name="T0" fmla="*/ 0 w 21600"/>
                  <a:gd name="T1" fmla="*/ 0 h 21600"/>
                  <a:gd name="T2" fmla="*/ 1 w 21600"/>
                  <a:gd name="T3" fmla="*/ 3 h 21600"/>
                  <a:gd name="T4" fmla="*/ 0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solidFill>
                  <a:latin typeface="Arial"/>
                </a:endParaRPr>
              </a:p>
            </p:txBody>
          </p:sp>
          <p:sp>
            <p:nvSpPr>
              <p:cNvPr id="980" name="Arc 3244"/>
              <p:cNvSpPr>
                <a:spLocks noChangeAspect="1"/>
              </p:cNvSpPr>
              <p:nvPr/>
            </p:nvSpPr>
            <p:spPr bwMode="auto">
              <a:xfrm rot="-240000">
                <a:off x="2802" y="3196"/>
                <a:ext cx="163" cy="264"/>
              </a:xfrm>
              <a:custGeom>
                <a:avLst/>
                <a:gdLst>
                  <a:gd name="T0" fmla="*/ 0 w 21600"/>
                  <a:gd name="T1" fmla="*/ 3 h 21600"/>
                  <a:gd name="T2" fmla="*/ 1 w 21600"/>
                  <a:gd name="T3" fmla="*/ 0 h 21600"/>
                  <a:gd name="T4" fmla="*/ 1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18"/>
                    </a:moveTo>
                    <a:cubicBezTo>
                      <a:pt x="45" y="9672"/>
                      <a:pt x="9621" y="73"/>
                      <a:pt x="21467" y="0"/>
                    </a:cubicBezTo>
                  </a:path>
                  <a:path w="21600" h="21600" stroke="0" extrusionOk="0">
                    <a:moveTo>
                      <a:pt x="0" y="21518"/>
                    </a:moveTo>
                    <a:cubicBezTo>
                      <a:pt x="45" y="9672"/>
                      <a:pt x="9621" y="73"/>
                      <a:pt x="21467" y="0"/>
                    </a:cubicBezTo>
                    <a:lnTo>
                      <a:pt x="2160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solidFill>
                  <a:latin typeface="Arial"/>
                </a:endParaRPr>
              </a:p>
            </p:txBody>
          </p:sp>
        </p:grpSp>
        <p:grpSp>
          <p:nvGrpSpPr>
            <p:cNvPr id="26" name="Group 3236"/>
            <p:cNvGrpSpPr>
              <a:grpSpLocks noChangeAspect="1"/>
            </p:cNvGrpSpPr>
            <p:nvPr/>
          </p:nvGrpSpPr>
          <p:grpSpPr bwMode="auto">
            <a:xfrm>
              <a:off x="8264695" y="5666834"/>
              <a:ext cx="184538" cy="259728"/>
              <a:chOff x="2617" y="3196"/>
              <a:chExt cx="384" cy="288"/>
            </a:xfrm>
          </p:grpSpPr>
          <p:sp>
            <p:nvSpPr>
              <p:cNvPr id="982" name="Arc 3237"/>
              <p:cNvSpPr>
                <a:spLocks noChangeAspect="1"/>
              </p:cNvSpPr>
              <p:nvPr/>
            </p:nvSpPr>
            <p:spPr bwMode="auto">
              <a:xfrm>
                <a:off x="2643" y="3277"/>
                <a:ext cx="163" cy="190"/>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solidFill>
                  <a:latin typeface="Arial"/>
                </a:endParaRPr>
              </a:p>
            </p:txBody>
          </p:sp>
          <p:sp>
            <p:nvSpPr>
              <p:cNvPr id="983" name="Arc 3238"/>
              <p:cNvSpPr>
                <a:spLocks noChangeAspect="1"/>
              </p:cNvSpPr>
              <p:nvPr/>
            </p:nvSpPr>
            <p:spPr bwMode="auto">
              <a:xfrm>
                <a:off x="2808" y="3277"/>
                <a:ext cx="163" cy="190"/>
              </a:xfrm>
              <a:custGeom>
                <a:avLst/>
                <a:gdLst>
                  <a:gd name="T0" fmla="*/ 0 w 21600"/>
                  <a:gd name="T1" fmla="*/ 2 h 21600"/>
                  <a:gd name="T2" fmla="*/ 1 w 21600"/>
                  <a:gd name="T3" fmla="*/ 0 h 21600"/>
                  <a:gd name="T4" fmla="*/ 1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6"/>
                    </a:moveTo>
                    <a:cubicBezTo>
                      <a:pt x="62" y="9653"/>
                      <a:pt x="9634" y="73"/>
                      <a:pt x="21467" y="0"/>
                    </a:cubicBezTo>
                  </a:path>
                  <a:path w="21600" h="21600" stroke="0" extrusionOk="0">
                    <a:moveTo>
                      <a:pt x="0" y="21486"/>
                    </a:moveTo>
                    <a:cubicBezTo>
                      <a:pt x="62" y="9653"/>
                      <a:pt x="9634" y="73"/>
                      <a:pt x="21467" y="0"/>
                    </a:cubicBezTo>
                    <a:lnTo>
                      <a:pt x="2160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solidFill>
                  <a:latin typeface="Arial"/>
                </a:endParaRPr>
              </a:p>
            </p:txBody>
          </p:sp>
          <p:sp>
            <p:nvSpPr>
              <p:cNvPr id="984" name="Arc 3239"/>
              <p:cNvSpPr>
                <a:spLocks noChangeAspect="1"/>
              </p:cNvSpPr>
              <p:nvPr/>
            </p:nvSpPr>
            <p:spPr bwMode="auto">
              <a:xfrm rot="600000">
                <a:off x="2819" y="3324"/>
                <a:ext cx="147" cy="160"/>
              </a:xfrm>
              <a:custGeom>
                <a:avLst/>
                <a:gdLst>
                  <a:gd name="T0" fmla="*/ 0 w 21600"/>
                  <a:gd name="T1" fmla="*/ 1 h 21600"/>
                  <a:gd name="T2" fmla="*/ 1 w 21600"/>
                  <a:gd name="T3" fmla="*/ 0 h 21600"/>
                  <a:gd name="T4" fmla="*/ 1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65"/>
                    </a:moveTo>
                    <a:cubicBezTo>
                      <a:pt x="74" y="9645"/>
                      <a:pt x="9633" y="80"/>
                      <a:pt x="21453" y="0"/>
                    </a:cubicBezTo>
                  </a:path>
                  <a:path w="21600" h="21600" stroke="0" extrusionOk="0">
                    <a:moveTo>
                      <a:pt x="0" y="21465"/>
                    </a:moveTo>
                    <a:cubicBezTo>
                      <a:pt x="74" y="9645"/>
                      <a:pt x="9633" y="80"/>
                      <a:pt x="21453" y="0"/>
                    </a:cubicBezTo>
                    <a:lnTo>
                      <a:pt x="2160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solidFill>
                  <a:latin typeface="Arial"/>
                </a:endParaRPr>
              </a:p>
            </p:txBody>
          </p:sp>
          <p:sp>
            <p:nvSpPr>
              <p:cNvPr id="985" name="Arc 3240"/>
              <p:cNvSpPr>
                <a:spLocks noChangeAspect="1"/>
              </p:cNvSpPr>
              <p:nvPr/>
            </p:nvSpPr>
            <p:spPr bwMode="auto">
              <a:xfrm rot="-600000">
                <a:off x="2649" y="3322"/>
                <a:ext cx="147" cy="161"/>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solidFill>
                  <a:latin typeface="Arial"/>
                </a:endParaRPr>
              </a:p>
            </p:txBody>
          </p:sp>
          <p:sp>
            <p:nvSpPr>
              <p:cNvPr id="986" name="Arc 3241"/>
              <p:cNvSpPr>
                <a:spLocks noChangeAspect="1"/>
              </p:cNvSpPr>
              <p:nvPr/>
            </p:nvSpPr>
            <p:spPr bwMode="auto">
              <a:xfrm rot="240000">
                <a:off x="2617" y="3238"/>
                <a:ext cx="200" cy="221"/>
              </a:xfrm>
              <a:custGeom>
                <a:avLst/>
                <a:gdLst>
                  <a:gd name="T0" fmla="*/ 0 w 21600"/>
                  <a:gd name="T1" fmla="*/ 0 h 21600"/>
                  <a:gd name="T2" fmla="*/ 2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solidFill>
                  <a:latin typeface="Arial"/>
                </a:endParaRPr>
              </a:p>
            </p:txBody>
          </p:sp>
          <p:sp>
            <p:nvSpPr>
              <p:cNvPr id="987" name="Arc 3242"/>
              <p:cNvSpPr>
                <a:spLocks noChangeAspect="1"/>
              </p:cNvSpPr>
              <p:nvPr/>
            </p:nvSpPr>
            <p:spPr bwMode="auto">
              <a:xfrm rot="-240000">
                <a:off x="2801" y="3238"/>
                <a:ext cx="200" cy="221"/>
              </a:xfrm>
              <a:custGeom>
                <a:avLst/>
                <a:gdLst>
                  <a:gd name="T0" fmla="*/ 0 w 21600"/>
                  <a:gd name="T1" fmla="*/ 2 h 21600"/>
                  <a:gd name="T2" fmla="*/ 2 w 21600"/>
                  <a:gd name="T3" fmla="*/ 0 h 21600"/>
                  <a:gd name="T4" fmla="*/ 2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02"/>
                    </a:moveTo>
                    <a:cubicBezTo>
                      <a:pt x="53" y="9653"/>
                      <a:pt x="9643" y="59"/>
                      <a:pt x="21492" y="0"/>
                    </a:cubicBezTo>
                  </a:path>
                  <a:path w="21600" h="21600" stroke="0" extrusionOk="0">
                    <a:moveTo>
                      <a:pt x="0" y="21502"/>
                    </a:moveTo>
                    <a:cubicBezTo>
                      <a:pt x="53" y="9653"/>
                      <a:pt x="9643" y="59"/>
                      <a:pt x="21492" y="0"/>
                    </a:cubicBezTo>
                    <a:lnTo>
                      <a:pt x="2160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solidFill>
                  <a:latin typeface="Arial"/>
                </a:endParaRPr>
              </a:p>
            </p:txBody>
          </p:sp>
          <p:sp>
            <p:nvSpPr>
              <p:cNvPr id="988" name="Arc 3243"/>
              <p:cNvSpPr>
                <a:spLocks noChangeAspect="1"/>
              </p:cNvSpPr>
              <p:nvPr/>
            </p:nvSpPr>
            <p:spPr bwMode="auto">
              <a:xfrm rot="240000">
                <a:off x="2654" y="3196"/>
                <a:ext cx="163" cy="264"/>
              </a:xfrm>
              <a:custGeom>
                <a:avLst/>
                <a:gdLst>
                  <a:gd name="T0" fmla="*/ 0 w 21600"/>
                  <a:gd name="T1" fmla="*/ 0 h 21600"/>
                  <a:gd name="T2" fmla="*/ 1 w 21600"/>
                  <a:gd name="T3" fmla="*/ 3 h 21600"/>
                  <a:gd name="T4" fmla="*/ 0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solidFill>
                  <a:latin typeface="Arial"/>
                </a:endParaRPr>
              </a:p>
            </p:txBody>
          </p:sp>
          <p:sp>
            <p:nvSpPr>
              <p:cNvPr id="989" name="Arc 3244"/>
              <p:cNvSpPr>
                <a:spLocks noChangeAspect="1"/>
              </p:cNvSpPr>
              <p:nvPr/>
            </p:nvSpPr>
            <p:spPr bwMode="auto">
              <a:xfrm rot="-240000">
                <a:off x="2802" y="3196"/>
                <a:ext cx="163" cy="264"/>
              </a:xfrm>
              <a:custGeom>
                <a:avLst/>
                <a:gdLst>
                  <a:gd name="T0" fmla="*/ 0 w 21600"/>
                  <a:gd name="T1" fmla="*/ 3 h 21600"/>
                  <a:gd name="T2" fmla="*/ 1 w 21600"/>
                  <a:gd name="T3" fmla="*/ 0 h 21600"/>
                  <a:gd name="T4" fmla="*/ 1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18"/>
                    </a:moveTo>
                    <a:cubicBezTo>
                      <a:pt x="45" y="9672"/>
                      <a:pt x="9621" y="73"/>
                      <a:pt x="21467" y="0"/>
                    </a:cubicBezTo>
                  </a:path>
                  <a:path w="21600" h="21600" stroke="0" extrusionOk="0">
                    <a:moveTo>
                      <a:pt x="0" y="21518"/>
                    </a:moveTo>
                    <a:cubicBezTo>
                      <a:pt x="45" y="9672"/>
                      <a:pt x="9621" y="73"/>
                      <a:pt x="21467" y="0"/>
                    </a:cubicBezTo>
                    <a:lnTo>
                      <a:pt x="2160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solidFill>
                  <a:latin typeface="Arial"/>
                </a:endParaRPr>
              </a:p>
            </p:txBody>
          </p:sp>
        </p:grpSp>
        <p:grpSp>
          <p:nvGrpSpPr>
            <p:cNvPr id="27" name="Group 1008"/>
            <p:cNvGrpSpPr/>
            <p:nvPr/>
          </p:nvGrpSpPr>
          <p:grpSpPr>
            <a:xfrm>
              <a:off x="7054943" y="5669277"/>
              <a:ext cx="593159" cy="629147"/>
              <a:chOff x="7329831" y="5632704"/>
              <a:chExt cx="493775" cy="629147"/>
            </a:xfrm>
          </p:grpSpPr>
          <p:grpSp>
            <p:nvGrpSpPr>
              <p:cNvPr id="28" name="Group 13"/>
              <p:cNvGrpSpPr>
                <a:grpSpLocks noChangeAspect="1"/>
              </p:cNvGrpSpPr>
              <p:nvPr/>
            </p:nvGrpSpPr>
            <p:grpSpPr bwMode="auto">
              <a:xfrm>
                <a:off x="7579111" y="5918392"/>
                <a:ext cx="146050" cy="260350"/>
                <a:chOff x="3657" y="1317"/>
                <a:chExt cx="226" cy="401"/>
              </a:xfrm>
            </p:grpSpPr>
            <p:sp>
              <p:nvSpPr>
                <p:cNvPr id="991" name="Line 14"/>
                <p:cNvSpPr>
                  <a:spLocks noChangeAspect="1" noChangeShapeType="1"/>
                </p:cNvSpPr>
                <p:nvPr/>
              </p:nvSpPr>
              <p:spPr bwMode="auto">
                <a:xfrm>
                  <a:off x="3779" y="1610"/>
                  <a:ext cx="0" cy="108"/>
                </a:xfrm>
                <a:prstGeom prst="line">
                  <a:avLst/>
                </a:prstGeom>
                <a:noFill/>
                <a:ln w="25400">
                  <a:solidFill>
                    <a:srgbClr val="663300"/>
                  </a:solidFill>
                  <a:round/>
                  <a:headEnd type="none" w="sm" len="sm"/>
                  <a:tailEnd type="none" w="sm" len="sm"/>
                </a:ln>
              </p:spPr>
              <p:txBody>
                <a:bodyPr wrap="none" anchor="ctr"/>
                <a:lstStyle/>
                <a:p>
                  <a:endParaRPr lang="en-US" sz="800">
                    <a:solidFill>
                      <a:srgbClr val="000000"/>
                    </a:solidFill>
                    <a:latin typeface="Arial"/>
                  </a:endParaRPr>
                </a:p>
              </p:txBody>
            </p:sp>
            <p:sp>
              <p:nvSpPr>
                <p:cNvPr id="992" name="Freeform 15"/>
                <p:cNvSpPr>
                  <a:spLocks noChangeAspect="1"/>
                </p:cNvSpPr>
                <p:nvPr/>
              </p:nvSpPr>
              <p:spPr bwMode="auto">
                <a:xfrm>
                  <a:off x="3657" y="1317"/>
                  <a:ext cx="226" cy="294"/>
                </a:xfrm>
                <a:custGeom>
                  <a:avLst/>
                  <a:gdLst>
                    <a:gd name="T0" fmla="*/ 171 w 301"/>
                    <a:gd name="T1" fmla="*/ 23 h 392"/>
                    <a:gd name="T2" fmla="*/ 158 w 301"/>
                    <a:gd name="T3" fmla="*/ 18 h 392"/>
                    <a:gd name="T4" fmla="*/ 137 w 301"/>
                    <a:gd name="T5" fmla="*/ 5 h 392"/>
                    <a:gd name="T6" fmla="*/ 126 w 301"/>
                    <a:gd name="T7" fmla="*/ 2 h 392"/>
                    <a:gd name="T8" fmla="*/ 114 w 301"/>
                    <a:gd name="T9" fmla="*/ 0 h 392"/>
                    <a:gd name="T10" fmla="*/ 102 w 301"/>
                    <a:gd name="T11" fmla="*/ 2 h 392"/>
                    <a:gd name="T12" fmla="*/ 97 w 301"/>
                    <a:gd name="T13" fmla="*/ 8 h 392"/>
                    <a:gd name="T14" fmla="*/ 86 w 301"/>
                    <a:gd name="T15" fmla="*/ 15 h 392"/>
                    <a:gd name="T16" fmla="*/ 74 w 301"/>
                    <a:gd name="T17" fmla="*/ 19 h 392"/>
                    <a:gd name="T18" fmla="*/ 68 w 301"/>
                    <a:gd name="T19" fmla="*/ 18 h 392"/>
                    <a:gd name="T20" fmla="*/ 58 w 301"/>
                    <a:gd name="T21" fmla="*/ 22 h 392"/>
                    <a:gd name="T22" fmla="*/ 47 w 301"/>
                    <a:gd name="T23" fmla="*/ 28 h 392"/>
                    <a:gd name="T24" fmla="*/ 37 w 301"/>
                    <a:gd name="T25" fmla="*/ 35 h 392"/>
                    <a:gd name="T26" fmla="*/ 38 w 301"/>
                    <a:gd name="T27" fmla="*/ 46 h 392"/>
                    <a:gd name="T28" fmla="*/ 34 w 301"/>
                    <a:gd name="T29" fmla="*/ 52 h 392"/>
                    <a:gd name="T30" fmla="*/ 29 w 301"/>
                    <a:gd name="T31" fmla="*/ 61 h 392"/>
                    <a:gd name="T32" fmla="*/ 26 w 301"/>
                    <a:gd name="T33" fmla="*/ 76 h 392"/>
                    <a:gd name="T34" fmla="*/ 18 w 301"/>
                    <a:gd name="T35" fmla="*/ 88 h 392"/>
                    <a:gd name="T36" fmla="*/ 10 w 301"/>
                    <a:gd name="T37" fmla="*/ 97 h 392"/>
                    <a:gd name="T38" fmla="*/ 4 w 301"/>
                    <a:gd name="T39" fmla="*/ 107 h 392"/>
                    <a:gd name="T40" fmla="*/ 2 w 301"/>
                    <a:gd name="T41" fmla="*/ 118 h 392"/>
                    <a:gd name="T42" fmla="*/ 2 w 301"/>
                    <a:gd name="T43" fmla="*/ 130 h 392"/>
                    <a:gd name="T44" fmla="*/ 5 w 301"/>
                    <a:gd name="T45" fmla="*/ 142 h 392"/>
                    <a:gd name="T46" fmla="*/ 8 w 301"/>
                    <a:gd name="T47" fmla="*/ 154 h 392"/>
                    <a:gd name="T48" fmla="*/ 8 w 301"/>
                    <a:gd name="T49" fmla="*/ 165 h 392"/>
                    <a:gd name="T50" fmla="*/ 4 w 301"/>
                    <a:gd name="T51" fmla="*/ 176 h 392"/>
                    <a:gd name="T52" fmla="*/ 0 w 301"/>
                    <a:gd name="T53" fmla="*/ 189 h 392"/>
                    <a:gd name="T54" fmla="*/ 6 w 301"/>
                    <a:gd name="T55" fmla="*/ 200 h 392"/>
                    <a:gd name="T56" fmla="*/ 13 w 301"/>
                    <a:gd name="T57" fmla="*/ 206 h 392"/>
                    <a:gd name="T58" fmla="*/ 16 w 301"/>
                    <a:gd name="T59" fmla="*/ 217 h 392"/>
                    <a:gd name="T60" fmla="*/ 14 w 301"/>
                    <a:gd name="T61" fmla="*/ 232 h 392"/>
                    <a:gd name="T62" fmla="*/ 26 w 301"/>
                    <a:gd name="T63" fmla="*/ 245 h 392"/>
                    <a:gd name="T64" fmla="*/ 36 w 301"/>
                    <a:gd name="T65" fmla="*/ 253 h 392"/>
                    <a:gd name="T66" fmla="*/ 47 w 301"/>
                    <a:gd name="T67" fmla="*/ 260 h 392"/>
                    <a:gd name="T68" fmla="*/ 59 w 301"/>
                    <a:gd name="T69" fmla="*/ 269 h 392"/>
                    <a:gd name="T70" fmla="*/ 72 w 301"/>
                    <a:gd name="T71" fmla="*/ 271 h 392"/>
                    <a:gd name="T72" fmla="*/ 83 w 301"/>
                    <a:gd name="T73" fmla="*/ 277 h 392"/>
                    <a:gd name="T74" fmla="*/ 87 w 301"/>
                    <a:gd name="T75" fmla="*/ 290 h 392"/>
                    <a:gd name="T76" fmla="*/ 104 w 301"/>
                    <a:gd name="T77" fmla="*/ 293 h 392"/>
                    <a:gd name="T78" fmla="*/ 126 w 301"/>
                    <a:gd name="T79" fmla="*/ 290 h 392"/>
                    <a:gd name="T80" fmla="*/ 146 w 301"/>
                    <a:gd name="T81" fmla="*/ 286 h 392"/>
                    <a:gd name="T82" fmla="*/ 152 w 301"/>
                    <a:gd name="T83" fmla="*/ 290 h 392"/>
                    <a:gd name="T84" fmla="*/ 158 w 301"/>
                    <a:gd name="T85" fmla="*/ 280 h 392"/>
                    <a:gd name="T86" fmla="*/ 170 w 301"/>
                    <a:gd name="T87" fmla="*/ 270 h 392"/>
                    <a:gd name="T88" fmla="*/ 188 w 301"/>
                    <a:gd name="T89" fmla="*/ 264 h 392"/>
                    <a:gd name="T90" fmla="*/ 198 w 301"/>
                    <a:gd name="T91" fmla="*/ 242 h 392"/>
                    <a:gd name="T92" fmla="*/ 206 w 301"/>
                    <a:gd name="T93" fmla="*/ 220 h 392"/>
                    <a:gd name="T94" fmla="*/ 212 w 301"/>
                    <a:gd name="T95" fmla="*/ 203 h 392"/>
                    <a:gd name="T96" fmla="*/ 212 w 301"/>
                    <a:gd name="T97" fmla="*/ 194 h 392"/>
                    <a:gd name="T98" fmla="*/ 218 w 301"/>
                    <a:gd name="T99" fmla="*/ 181 h 392"/>
                    <a:gd name="T100" fmla="*/ 224 w 301"/>
                    <a:gd name="T101" fmla="*/ 165 h 392"/>
                    <a:gd name="T102" fmla="*/ 224 w 301"/>
                    <a:gd name="T103" fmla="*/ 148 h 392"/>
                    <a:gd name="T104" fmla="*/ 224 w 301"/>
                    <a:gd name="T105" fmla="*/ 113 h 392"/>
                    <a:gd name="T106" fmla="*/ 218 w 301"/>
                    <a:gd name="T107" fmla="*/ 96 h 392"/>
                    <a:gd name="T108" fmla="*/ 210 w 301"/>
                    <a:gd name="T109" fmla="*/ 91 h 392"/>
                    <a:gd name="T110" fmla="*/ 209 w 301"/>
                    <a:gd name="T111" fmla="*/ 86 h 392"/>
                    <a:gd name="T112" fmla="*/ 204 w 301"/>
                    <a:gd name="T113" fmla="*/ 74 h 392"/>
                    <a:gd name="T114" fmla="*/ 200 w 301"/>
                    <a:gd name="T115" fmla="*/ 62 h 392"/>
                    <a:gd name="T116" fmla="*/ 198 w 301"/>
                    <a:gd name="T117" fmla="*/ 50 h 392"/>
                    <a:gd name="T118" fmla="*/ 189 w 301"/>
                    <a:gd name="T119" fmla="*/ 50 h 392"/>
                    <a:gd name="T120" fmla="*/ 183 w 301"/>
                    <a:gd name="T121" fmla="*/ 40 h 392"/>
                    <a:gd name="T122" fmla="*/ 181 w 301"/>
                    <a:gd name="T123" fmla="*/ 27 h 392"/>
                    <a:gd name="T124" fmla="*/ 177 w 301"/>
                    <a:gd name="T125" fmla="*/ 20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800">
                    <a:solidFill>
                      <a:srgbClr val="000000"/>
                    </a:solidFill>
                    <a:latin typeface="Arial"/>
                  </a:endParaRPr>
                </a:p>
              </p:txBody>
            </p:sp>
          </p:grpSp>
          <p:grpSp>
            <p:nvGrpSpPr>
              <p:cNvPr id="29" name="Group 3236"/>
              <p:cNvGrpSpPr>
                <a:grpSpLocks noChangeAspect="1"/>
              </p:cNvGrpSpPr>
              <p:nvPr/>
            </p:nvGrpSpPr>
            <p:grpSpPr bwMode="auto">
              <a:xfrm>
                <a:off x="7669987" y="6002123"/>
                <a:ext cx="153619" cy="259728"/>
                <a:chOff x="2617" y="3196"/>
                <a:chExt cx="384" cy="288"/>
              </a:xfrm>
            </p:grpSpPr>
            <p:sp>
              <p:nvSpPr>
                <p:cNvPr id="994" name="Arc 3237"/>
                <p:cNvSpPr>
                  <a:spLocks noChangeAspect="1"/>
                </p:cNvSpPr>
                <p:nvPr/>
              </p:nvSpPr>
              <p:spPr bwMode="auto">
                <a:xfrm>
                  <a:off x="2643" y="3277"/>
                  <a:ext cx="163" cy="190"/>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solidFill>
                    <a:latin typeface="Arial"/>
                  </a:endParaRPr>
                </a:p>
              </p:txBody>
            </p:sp>
            <p:sp>
              <p:nvSpPr>
                <p:cNvPr id="995" name="Arc 3238"/>
                <p:cNvSpPr>
                  <a:spLocks noChangeAspect="1"/>
                </p:cNvSpPr>
                <p:nvPr/>
              </p:nvSpPr>
              <p:spPr bwMode="auto">
                <a:xfrm>
                  <a:off x="2808" y="3277"/>
                  <a:ext cx="163" cy="190"/>
                </a:xfrm>
                <a:custGeom>
                  <a:avLst/>
                  <a:gdLst>
                    <a:gd name="T0" fmla="*/ 0 w 21600"/>
                    <a:gd name="T1" fmla="*/ 2 h 21600"/>
                    <a:gd name="T2" fmla="*/ 1 w 21600"/>
                    <a:gd name="T3" fmla="*/ 0 h 21600"/>
                    <a:gd name="T4" fmla="*/ 1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6"/>
                      </a:moveTo>
                      <a:cubicBezTo>
                        <a:pt x="62" y="9653"/>
                        <a:pt x="9634" y="73"/>
                        <a:pt x="21467" y="0"/>
                      </a:cubicBezTo>
                    </a:path>
                    <a:path w="21600" h="21600" stroke="0" extrusionOk="0">
                      <a:moveTo>
                        <a:pt x="0" y="21486"/>
                      </a:moveTo>
                      <a:cubicBezTo>
                        <a:pt x="62" y="9653"/>
                        <a:pt x="9634" y="73"/>
                        <a:pt x="21467" y="0"/>
                      </a:cubicBezTo>
                      <a:lnTo>
                        <a:pt x="2160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solidFill>
                    <a:latin typeface="Arial"/>
                  </a:endParaRPr>
                </a:p>
              </p:txBody>
            </p:sp>
            <p:sp>
              <p:nvSpPr>
                <p:cNvPr id="996" name="Arc 3239"/>
                <p:cNvSpPr>
                  <a:spLocks noChangeAspect="1"/>
                </p:cNvSpPr>
                <p:nvPr/>
              </p:nvSpPr>
              <p:spPr bwMode="auto">
                <a:xfrm rot="600000">
                  <a:off x="2819" y="3324"/>
                  <a:ext cx="147" cy="160"/>
                </a:xfrm>
                <a:custGeom>
                  <a:avLst/>
                  <a:gdLst>
                    <a:gd name="T0" fmla="*/ 0 w 21600"/>
                    <a:gd name="T1" fmla="*/ 1 h 21600"/>
                    <a:gd name="T2" fmla="*/ 1 w 21600"/>
                    <a:gd name="T3" fmla="*/ 0 h 21600"/>
                    <a:gd name="T4" fmla="*/ 1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65"/>
                      </a:moveTo>
                      <a:cubicBezTo>
                        <a:pt x="74" y="9645"/>
                        <a:pt x="9633" y="80"/>
                        <a:pt x="21453" y="0"/>
                      </a:cubicBezTo>
                    </a:path>
                    <a:path w="21600" h="21600" stroke="0" extrusionOk="0">
                      <a:moveTo>
                        <a:pt x="0" y="21465"/>
                      </a:moveTo>
                      <a:cubicBezTo>
                        <a:pt x="74" y="9645"/>
                        <a:pt x="9633" y="80"/>
                        <a:pt x="21453" y="0"/>
                      </a:cubicBezTo>
                      <a:lnTo>
                        <a:pt x="2160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solidFill>
                    <a:latin typeface="Arial"/>
                  </a:endParaRPr>
                </a:p>
              </p:txBody>
            </p:sp>
            <p:sp>
              <p:nvSpPr>
                <p:cNvPr id="997" name="Arc 3240"/>
                <p:cNvSpPr>
                  <a:spLocks noChangeAspect="1"/>
                </p:cNvSpPr>
                <p:nvPr/>
              </p:nvSpPr>
              <p:spPr bwMode="auto">
                <a:xfrm rot="-600000">
                  <a:off x="2649" y="3322"/>
                  <a:ext cx="147" cy="161"/>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solidFill>
                    <a:latin typeface="Arial"/>
                  </a:endParaRPr>
                </a:p>
              </p:txBody>
            </p:sp>
            <p:sp>
              <p:nvSpPr>
                <p:cNvPr id="998" name="Arc 3241"/>
                <p:cNvSpPr>
                  <a:spLocks noChangeAspect="1"/>
                </p:cNvSpPr>
                <p:nvPr/>
              </p:nvSpPr>
              <p:spPr bwMode="auto">
                <a:xfrm rot="240000">
                  <a:off x="2617" y="3238"/>
                  <a:ext cx="200" cy="221"/>
                </a:xfrm>
                <a:custGeom>
                  <a:avLst/>
                  <a:gdLst>
                    <a:gd name="T0" fmla="*/ 0 w 21600"/>
                    <a:gd name="T1" fmla="*/ 0 h 21600"/>
                    <a:gd name="T2" fmla="*/ 2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solidFill>
                    <a:latin typeface="Arial"/>
                  </a:endParaRPr>
                </a:p>
              </p:txBody>
            </p:sp>
            <p:sp>
              <p:nvSpPr>
                <p:cNvPr id="999" name="Arc 3242"/>
                <p:cNvSpPr>
                  <a:spLocks noChangeAspect="1"/>
                </p:cNvSpPr>
                <p:nvPr/>
              </p:nvSpPr>
              <p:spPr bwMode="auto">
                <a:xfrm rot="-240000">
                  <a:off x="2801" y="3238"/>
                  <a:ext cx="200" cy="221"/>
                </a:xfrm>
                <a:custGeom>
                  <a:avLst/>
                  <a:gdLst>
                    <a:gd name="T0" fmla="*/ 0 w 21600"/>
                    <a:gd name="T1" fmla="*/ 2 h 21600"/>
                    <a:gd name="T2" fmla="*/ 2 w 21600"/>
                    <a:gd name="T3" fmla="*/ 0 h 21600"/>
                    <a:gd name="T4" fmla="*/ 2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02"/>
                      </a:moveTo>
                      <a:cubicBezTo>
                        <a:pt x="53" y="9653"/>
                        <a:pt x="9643" y="59"/>
                        <a:pt x="21492" y="0"/>
                      </a:cubicBezTo>
                    </a:path>
                    <a:path w="21600" h="21600" stroke="0" extrusionOk="0">
                      <a:moveTo>
                        <a:pt x="0" y="21502"/>
                      </a:moveTo>
                      <a:cubicBezTo>
                        <a:pt x="53" y="9653"/>
                        <a:pt x="9643" y="59"/>
                        <a:pt x="21492" y="0"/>
                      </a:cubicBezTo>
                      <a:lnTo>
                        <a:pt x="2160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solidFill>
                    <a:latin typeface="Arial"/>
                  </a:endParaRPr>
                </a:p>
              </p:txBody>
            </p:sp>
            <p:sp>
              <p:nvSpPr>
                <p:cNvPr id="1000" name="Arc 3243"/>
                <p:cNvSpPr>
                  <a:spLocks noChangeAspect="1"/>
                </p:cNvSpPr>
                <p:nvPr/>
              </p:nvSpPr>
              <p:spPr bwMode="auto">
                <a:xfrm rot="240000">
                  <a:off x="2654" y="3196"/>
                  <a:ext cx="163" cy="264"/>
                </a:xfrm>
                <a:custGeom>
                  <a:avLst/>
                  <a:gdLst>
                    <a:gd name="T0" fmla="*/ 0 w 21600"/>
                    <a:gd name="T1" fmla="*/ 0 h 21600"/>
                    <a:gd name="T2" fmla="*/ 1 w 21600"/>
                    <a:gd name="T3" fmla="*/ 3 h 21600"/>
                    <a:gd name="T4" fmla="*/ 0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solidFill>
                    <a:latin typeface="Arial"/>
                  </a:endParaRPr>
                </a:p>
              </p:txBody>
            </p:sp>
            <p:sp>
              <p:nvSpPr>
                <p:cNvPr id="1001" name="Arc 3244"/>
                <p:cNvSpPr>
                  <a:spLocks noChangeAspect="1"/>
                </p:cNvSpPr>
                <p:nvPr/>
              </p:nvSpPr>
              <p:spPr bwMode="auto">
                <a:xfrm rot="-240000">
                  <a:off x="2802" y="3196"/>
                  <a:ext cx="163" cy="264"/>
                </a:xfrm>
                <a:custGeom>
                  <a:avLst/>
                  <a:gdLst>
                    <a:gd name="T0" fmla="*/ 0 w 21600"/>
                    <a:gd name="T1" fmla="*/ 3 h 21600"/>
                    <a:gd name="T2" fmla="*/ 1 w 21600"/>
                    <a:gd name="T3" fmla="*/ 0 h 21600"/>
                    <a:gd name="T4" fmla="*/ 1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18"/>
                      </a:moveTo>
                      <a:cubicBezTo>
                        <a:pt x="45" y="9672"/>
                        <a:pt x="9621" y="73"/>
                        <a:pt x="21467" y="0"/>
                      </a:cubicBezTo>
                    </a:path>
                    <a:path w="21600" h="21600" stroke="0" extrusionOk="0">
                      <a:moveTo>
                        <a:pt x="0" y="21518"/>
                      </a:moveTo>
                      <a:cubicBezTo>
                        <a:pt x="45" y="9672"/>
                        <a:pt x="9621" y="73"/>
                        <a:pt x="21467" y="0"/>
                      </a:cubicBezTo>
                      <a:lnTo>
                        <a:pt x="2160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solidFill>
                    <a:latin typeface="Arial"/>
                  </a:endParaRPr>
                </a:p>
              </p:txBody>
            </p:sp>
          </p:grpSp>
          <p:grpSp>
            <p:nvGrpSpPr>
              <p:cNvPr id="30" name="Group 81"/>
              <p:cNvGrpSpPr>
                <a:grpSpLocks noChangeAspect="1"/>
              </p:cNvGrpSpPr>
              <p:nvPr/>
            </p:nvGrpSpPr>
            <p:grpSpPr bwMode="auto">
              <a:xfrm>
                <a:off x="7416161" y="5632704"/>
                <a:ext cx="133126" cy="509461"/>
                <a:chOff x="3657" y="1317"/>
                <a:chExt cx="226" cy="401"/>
              </a:xfrm>
            </p:grpSpPr>
            <p:sp>
              <p:nvSpPr>
                <p:cNvPr id="1003" name="Line 82"/>
                <p:cNvSpPr>
                  <a:spLocks noChangeAspect="1" noChangeShapeType="1"/>
                </p:cNvSpPr>
                <p:nvPr/>
              </p:nvSpPr>
              <p:spPr bwMode="auto">
                <a:xfrm>
                  <a:off x="3779" y="1610"/>
                  <a:ext cx="0" cy="108"/>
                </a:xfrm>
                <a:prstGeom prst="line">
                  <a:avLst/>
                </a:prstGeom>
                <a:noFill/>
                <a:ln w="25400">
                  <a:solidFill>
                    <a:srgbClr val="663300"/>
                  </a:solidFill>
                  <a:round/>
                  <a:headEnd type="none" w="sm" len="sm"/>
                  <a:tailEnd type="none" w="sm" len="sm"/>
                </a:ln>
              </p:spPr>
              <p:txBody>
                <a:bodyPr wrap="none" anchor="ctr"/>
                <a:lstStyle/>
                <a:p>
                  <a:endParaRPr lang="en-US" sz="800">
                    <a:solidFill>
                      <a:srgbClr val="000000"/>
                    </a:solidFill>
                    <a:latin typeface="Arial"/>
                  </a:endParaRPr>
                </a:p>
              </p:txBody>
            </p:sp>
            <p:sp>
              <p:nvSpPr>
                <p:cNvPr id="1004" name="Freeform 83"/>
                <p:cNvSpPr>
                  <a:spLocks noChangeAspect="1"/>
                </p:cNvSpPr>
                <p:nvPr/>
              </p:nvSpPr>
              <p:spPr bwMode="auto">
                <a:xfrm>
                  <a:off x="3657" y="1317"/>
                  <a:ext cx="226" cy="294"/>
                </a:xfrm>
                <a:custGeom>
                  <a:avLst/>
                  <a:gdLst>
                    <a:gd name="T0" fmla="*/ 171 w 301"/>
                    <a:gd name="T1" fmla="*/ 23 h 392"/>
                    <a:gd name="T2" fmla="*/ 158 w 301"/>
                    <a:gd name="T3" fmla="*/ 18 h 392"/>
                    <a:gd name="T4" fmla="*/ 137 w 301"/>
                    <a:gd name="T5" fmla="*/ 5 h 392"/>
                    <a:gd name="T6" fmla="*/ 126 w 301"/>
                    <a:gd name="T7" fmla="*/ 2 h 392"/>
                    <a:gd name="T8" fmla="*/ 114 w 301"/>
                    <a:gd name="T9" fmla="*/ 0 h 392"/>
                    <a:gd name="T10" fmla="*/ 102 w 301"/>
                    <a:gd name="T11" fmla="*/ 2 h 392"/>
                    <a:gd name="T12" fmla="*/ 97 w 301"/>
                    <a:gd name="T13" fmla="*/ 8 h 392"/>
                    <a:gd name="T14" fmla="*/ 86 w 301"/>
                    <a:gd name="T15" fmla="*/ 15 h 392"/>
                    <a:gd name="T16" fmla="*/ 74 w 301"/>
                    <a:gd name="T17" fmla="*/ 19 h 392"/>
                    <a:gd name="T18" fmla="*/ 68 w 301"/>
                    <a:gd name="T19" fmla="*/ 18 h 392"/>
                    <a:gd name="T20" fmla="*/ 58 w 301"/>
                    <a:gd name="T21" fmla="*/ 22 h 392"/>
                    <a:gd name="T22" fmla="*/ 47 w 301"/>
                    <a:gd name="T23" fmla="*/ 28 h 392"/>
                    <a:gd name="T24" fmla="*/ 37 w 301"/>
                    <a:gd name="T25" fmla="*/ 35 h 392"/>
                    <a:gd name="T26" fmla="*/ 38 w 301"/>
                    <a:gd name="T27" fmla="*/ 46 h 392"/>
                    <a:gd name="T28" fmla="*/ 34 w 301"/>
                    <a:gd name="T29" fmla="*/ 52 h 392"/>
                    <a:gd name="T30" fmla="*/ 29 w 301"/>
                    <a:gd name="T31" fmla="*/ 61 h 392"/>
                    <a:gd name="T32" fmla="*/ 26 w 301"/>
                    <a:gd name="T33" fmla="*/ 76 h 392"/>
                    <a:gd name="T34" fmla="*/ 18 w 301"/>
                    <a:gd name="T35" fmla="*/ 88 h 392"/>
                    <a:gd name="T36" fmla="*/ 10 w 301"/>
                    <a:gd name="T37" fmla="*/ 97 h 392"/>
                    <a:gd name="T38" fmla="*/ 4 w 301"/>
                    <a:gd name="T39" fmla="*/ 107 h 392"/>
                    <a:gd name="T40" fmla="*/ 2 w 301"/>
                    <a:gd name="T41" fmla="*/ 118 h 392"/>
                    <a:gd name="T42" fmla="*/ 2 w 301"/>
                    <a:gd name="T43" fmla="*/ 130 h 392"/>
                    <a:gd name="T44" fmla="*/ 5 w 301"/>
                    <a:gd name="T45" fmla="*/ 142 h 392"/>
                    <a:gd name="T46" fmla="*/ 8 w 301"/>
                    <a:gd name="T47" fmla="*/ 154 h 392"/>
                    <a:gd name="T48" fmla="*/ 8 w 301"/>
                    <a:gd name="T49" fmla="*/ 165 h 392"/>
                    <a:gd name="T50" fmla="*/ 4 w 301"/>
                    <a:gd name="T51" fmla="*/ 176 h 392"/>
                    <a:gd name="T52" fmla="*/ 0 w 301"/>
                    <a:gd name="T53" fmla="*/ 189 h 392"/>
                    <a:gd name="T54" fmla="*/ 6 w 301"/>
                    <a:gd name="T55" fmla="*/ 200 h 392"/>
                    <a:gd name="T56" fmla="*/ 13 w 301"/>
                    <a:gd name="T57" fmla="*/ 206 h 392"/>
                    <a:gd name="T58" fmla="*/ 16 w 301"/>
                    <a:gd name="T59" fmla="*/ 217 h 392"/>
                    <a:gd name="T60" fmla="*/ 14 w 301"/>
                    <a:gd name="T61" fmla="*/ 232 h 392"/>
                    <a:gd name="T62" fmla="*/ 26 w 301"/>
                    <a:gd name="T63" fmla="*/ 245 h 392"/>
                    <a:gd name="T64" fmla="*/ 36 w 301"/>
                    <a:gd name="T65" fmla="*/ 253 h 392"/>
                    <a:gd name="T66" fmla="*/ 47 w 301"/>
                    <a:gd name="T67" fmla="*/ 260 h 392"/>
                    <a:gd name="T68" fmla="*/ 59 w 301"/>
                    <a:gd name="T69" fmla="*/ 269 h 392"/>
                    <a:gd name="T70" fmla="*/ 72 w 301"/>
                    <a:gd name="T71" fmla="*/ 271 h 392"/>
                    <a:gd name="T72" fmla="*/ 83 w 301"/>
                    <a:gd name="T73" fmla="*/ 277 h 392"/>
                    <a:gd name="T74" fmla="*/ 87 w 301"/>
                    <a:gd name="T75" fmla="*/ 290 h 392"/>
                    <a:gd name="T76" fmla="*/ 104 w 301"/>
                    <a:gd name="T77" fmla="*/ 293 h 392"/>
                    <a:gd name="T78" fmla="*/ 126 w 301"/>
                    <a:gd name="T79" fmla="*/ 290 h 392"/>
                    <a:gd name="T80" fmla="*/ 146 w 301"/>
                    <a:gd name="T81" fmla="*/ 286 h 392"/>
                    <a:gd name="T82" fmla="*/ 152 w 301"/>
                    <a:gd name="T83" fmla="*/ 290 h 392"/>
                    <a:gd name="T84" fmla="*/ 158 w 301"/>
                    <a:gd name="T85" fmla="*/ 280 h 392"/>
                    <a:gd name="T86" fmla="*/ 170 w 301"/>
                    <a:gd name="T87" fmla="*/ 270 h 392"/>
                    <a:gd name="T88" fmla="*/ 188 w 301"/>
                    <a:gd name="T89" fmla="*/ 264 h 392"/>
                    <a:gd name="T90" fmla="*/ 198 w 301"/>
                    <a:gd name="T91" fmla="*/ 242 h 392"/>
                    <a:gd name="T92" fmla="*/ 206 w 301"/>
                    <a:gd name="T93" fmla="*/ 220 h 392"/>
                    <a:gd name="T94" fmla="*/ 212 w 301"/>
                    <a:gd name="T95" fmla="*/ 203 h 392"/>
                    <a:gd name="T96" fmla="*/ 212 w 301"/>
                    <a:gd name="T97" fmla="*/ 194 h 392"/>
                    <a:gd name="T98" fmla="*/ 218 w 301"/>
                    <a:gd name="T99" fmla="*/ 181 h 392"/>
                    <a:gd name="T100" fmla="*/ 224 w 301"/>
                    <a:gd name="T101" fmla="*/ 165 h 392"/>
                    <a:gd name="T102" fmla="*/ 224 w 301"/>
                    <a:gd name="T103" fmla="*/ 148 h 392"/>
                    <a:gd name="T104" fmla="*/ 224 w 301"/>
                    <a:gd name="T105" fmla="*/ 113 h 392"/>
                    <a:gd name="T106" fmla="*/ 218 w 301"/>
                    <a:gd name="T107" fmla="*/ 96 h 392"/>
                    <a:gd name="T108" fmla="*/ 210 w 301"/>
                    <a:gd name="T109" fmla="*/ 91 h 392"/>
                    <a:gd name="T110" fmla="*/ 209 w 301"/>
                    <a:gd name="T111" fmla="*/ 86 h 392"/>
                    <a:gd name="T112" fmla="*/ 204 w 301"/>
                    <a:gd name="T113" fmla="*/ 74 h 392"/>
                    <a:gd name="T114" fmla="*/ 200 w 301"/>
                    <a:gd name="T115" fmla="*/ 62 h 392"/>
                    <a:gd name="T116" fmla="*/ 198 w 301"/>
                    <a:gd name="T117" fmla="*/ 50 h 392"/>
                    <a:gd name="T118" fmla="*/ 189 w 301"/>
                    <a:gd name="T119" fmla="*/ 50 h 392"/>
                    <a:gd name="T120" fmla="*/ 183 w 301"/>
                    <a:gd name="T121" fmla="*/ 40 h 392"/>
                    <a:gd name="T122" fmla="*/ 181 w 301"/>
                    <a:gd name="T123" fmla="*/ 27 h 392"/>
                    <a:gd name="T124" fmla="*/ 177 w 301"/>
                    <a:gd name="T125" fmla="*/ 20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800">
                    <a:solidFill>
                      <a:srgbClr val="000000"/>
                    </a:solidFill>
                    <a:latin typeface="Arial"/>
                  </a:endParaRPr>
                </a:p>
              </p:txBody>
            </p:sp>
          </p:grpSp>
          <p:grpSp>
            <p:nvGrpSpPr>
              <p:cNvPr id="31" name="Group 28"/>
              <p:cNvGrpSpPr>
                <a:grpSpLocks noChangeAspect="1"/>
              </p:cNvGrpSpPr>
              <p:nvPr/>
            </p:nvGrpSpPr>
            <p:grpSpPr bwMode="auto">
              <a:xfrm>
                <a:off x="7329831" y="5969203"/>
                <a:ext cx="132822" cy="211124"/>
                <a:chOff x="3341" y="2314"/>
                <a:chExt cx="379" cy="555"/>
              </a:xfrm>
            </p:grpSpPr>
            <p:sp>
              <p:nvSpPr>
                <p:cNvPr id="1006" name="Line 29"/>
                <p:cNvSpPr>
                  <a:spLocks noChangeAspect="1" noChangeShapeType="1"/>
                </p:cNvSpPr>
                <p:nvPr/>
              </p:nvSpPr>
              <p:spPr bwMode="auto">
                <a:xfrm>
                  <a:off x="3540" y="2725"/>
                  <a:ext cx="0" cy="144"/>
                </a:xfrm>
                <a:prstGeom prst="line">
                  <a:avLst/>
                </a:prstGeom>
                <a:noFill/>
                <a:ln w="25400">
                  <a:solidFill>
                    <a:srgbClr val="663300"/>
                  </a:solidFill>
                  <a:round/>
                  <a:headEnd type="none" w="sm" len="sm"/>
                  <a:tailEnd type="none" w="sm" len="sm"/>
                </a:ln>
              </p:spPr>
              <p:txBody>
                <a:bodyPr wrap="none" anchor="ctr"/>
                <a:lstStyle/>
                <a:p>
                  <a:endParaRPr lang="en-US" sz="800">
                    <a:solidFill>
                      <a:srgbClr val="000000"/>
                    </a:solidFill>
                    <a:latin typeface="Arial"/>
                  </a:endParaRPr>
                </a:p>
              </p:txBody>
            </p:sp>
            <p:sp>
              <p:nvSpPr>
                <p:cNvPr id="1007" name="Freeform 30"/>
                <p:cNvSpPr>
                  <a:spLocks noChangeAspect="1"/>
                </p:cNvSpPr>
                <p:nvPr/>
              </p:nvSpPr>
              <p:spPr bwMode="auto">
                <a:xfrm>
                  <a:off x="3341" y="2314"/>
                  <a:ext cx="379"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800">
                    <a:solidFill>
                      <a:srgbClr val="000000"/>
                    </a:solidFill>
                    <a:latin typeface="Arial"/>
                  </a:endParaRPr>
                </a:p>
              </p:txBody>
            </p:sp>
          </p:grpSp>
        </p:grpSp>
        <p:sp>
          <p:nvSpPr>
            <p:cNvPr id="1008" name="Arc 324"/>
            <p:cNvSpPr>
              <a:spLocks noChangeAspect="1"/>
            </p:cNvSpPr>
            <p:nvPr/>
          </p:nvSpPr>
          <p:spPr bwMode="auto">
            <a:xfrm rot="204172">
              <a:off x="8056785" y="5211961"/>
              <a:ext cx="343508" cy="285009"/>
            </a:xfrm>
            <a:custGeom>
              <a:avLst/>
              <a:gdLst>
                <a:gd name="T0" fmla="*/ 0 w 21600"/>
                <a:gd name="T1" fmla="*/ 0 h 21600"/>
                <a:gd name="T2" fmla="*/ 10711735 w 21600"/>
                <a:gd name="T3" fmla="*/ 10641125 h 21600"/>
                <a:gd name="T4" fmla="*/ 0 w 21600"/>
                <a:gd name="T5" fmla="*/ 1064112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chemeClr val="tx1"/>
              </a:solidFill>
              <a:round/>
              <a:headEnd/>
              <a:tailEnd type="stealth" w="med" len="med"/>
            </a:ln>
          </p:spPr>
          <p:txBody>
            <a:bodyPr wrap="none" anchor="ctr"/>
            <a:lstStyle/>
            <a:p>
              <a:endParaRPr lang="en-US" sz="800">
                <a:solidFill>
                  <a:srgbClr val="000000"/>
                </a:solidFill>
                <a:latin typeface="Arial"/>
              </a:endParaRPr>
            </a:p>
          </p:txBody>
        </p:sp>
        <p:sp>
          <p:nvSpPr>
            <p:cNvPr id="1010" name="Text Box 285"/>
            <p:cNvSpPr txBox="1">
              <a:spLocks noChangeAspect="1" noChangeArrowheads="1"/>
            </p:cNvSpPr>
            <p:nvPr/>
          </p:nvSpPr>
          <p:spPr bwMode="auto">
            <a:xfrm>
              <a:off x="7848989" y="4985375"/>
              <a:ext cx="913719" cy="189744"/>
            </a:xfrm>
            <a:prstGeom prst="rect">
              <a:avLst/>
            </a:prstGeom>
            <a:noFill/>
            <a:ln w="9525">
              <a:noFill/>
              <a:miter lim="800000"/>
              <a:headEnd/>
              <a:tailEnd/>
            </a:ln>
          </p:spPr>
          <p:txBody>
            <a:bodyPr wrap="none">
              <a:spAutoFit/>
            </a:bodyPr>
            <a:lstStyle/>
            <a:p>
              <a:r>
                <a:rPr lang="en-US" sz="1000" b="1" dirty="0">
                  <a:solidFill>
                    <a:srgbClr val="000000"/>
                  </a:solidFill>
                  <a:latin typeface="Gill Sans MT"/>
                </a:rPr>
                <a:t>Disturbance</a:t>
              </a:r>
            </a:p>
          </p:txBody>
        </p:sp>
        <p:sp>
          <p:nvSpPr>
            <p:cNvPr id="1011" name="Text Box 285"/>
            <p:cNvSpPr txBox="1">
              <a:spLocks noChangeAspect="1" noChangeArrowheads="1"/>
            </p:cNvSpPr>
            <p:nvPr/>
          </p:nvSpPr>
          <p:spPr bwMode="auto">
            <a:xfrm>
              <a:off x="7086600" y="5410200"/>
              <a:ext cx="1307860" cy="308335"/>
            </a:xfrm>
            <a:prstGeom prst="rect">
              <a:avLst/>
            </a:prstGeom>
            <a:noFill/>
            <a:ln w="9525">
              <a:noFill/>
              <a:miter lim="800000"/>
              <a:headEnd/>
              <a:tailEnd/>
            </a:ln>
          </p:spPr>
          <p:txBody>
            <a:bodyPr wrap="square">
              <a:spAutoFit/>
            </a:bodyPr>
            <a:lstStyle/>
            <a:p>
              <a:pPr algn="ctr"/>
              <a:r>
                <a:rPr lang="en-US" sz="1000" b="1" dirty="0">
                  <a:solidFill>
                    <a:srgbClr val="000000"/>
                  </a:solidFill>
                  <a:latin typeface="Gill Sans MT"/>
                </a:rPr>
                <a:t>Vegetation Dynamics</a:t>
              </a:r>
            </a:p>
          </p:txBody>
        </p:sp>
        <p:sp>
          <p:nvSpPr>
            <p:cNvPr id="1012" name="Text Box 285"/>
            <p:cNvSpPr txBox="1">
              <a:spLocks noChangeAspect="1" noChangeArrowheads="1"/>
            </p:cNvSpPr>
            <p:nvPr/>
          </p:nvSpPr>
          <p:spPr bwMode="auto">
            <a:xfrm>
              <a:off x="7742075" y="6125327"/>
              <a:ext cx="641835" cy="189744"/>
            </a:xfrm>
            <a:prstGeom prst="rect">
              <a:avLst/>
            </a:prstGeom>
            <a:noFill/>
            <a:ln w="9525">
              <a:noFill/>
              <a:miter lim="800000"/>
              <a:headEnd/>
              <a:tailEnd/>
            </a:ln>
          </p:spPr>
          <p:txBody>
            <a:bodyPr wrap="none">
              <a:spAutoFit/>
            </a:bodyPr>
            <a:lstStyle/>
            <a:p>
              <a:r>
                <a:rPr lang="en-US" sz="1000" b="1" dirty="0">
                  <a:solidFill>
                    <a:srgbClr val="000000"/>
                  </a:solidFill>
                  <a:latin typeface="Gill Sans MT"/>
                </a:rPr>
                <a:t>Growth</a:t>
              </a:r>
            </a:p>
          </p:txBody>
        </p:sp>
        <p:sp>
          <p:nvSpPr>
            <p:cNvPr id="1013" name="Text Box 285"/>
            <p:cNvSpPr txBox="1">
              <a:spLocks noChangeAspect="1" noChangeArrowheads="1"/>
            </p:cNvSpPr>
            <p:nvPr/>
          </p:nvSpPr>
          <p:spPr bwMode="auto">
            <a:xfrm>
              <a:off x="6310983" y="5078122"/>
              <a:ext cx="952667" cy="189744"/>
            </a:xfrm>
            <a:prstGeom prst="rect">
              <a:avLst/>
            </a:prstGeom>
            <a:noFill/>
            <a:ln w="9525">
              <a:noFill/>
              <a:miter lim="800000"/>
              <a:headEnd/>
              <a:tailEnd/>
            </a:ln>
          </p:spPr>
          <p:txBody>
            <a:bodyPr wrap="none">
              <a:spAutoFit/>
            </a:bodyPr>
            <a:lstStyle/>
            <a:p>
              <a:r>
                <a:rPr lang="en-US" sz="1000" b="1" dirty="0">
                  <a:solidFill>
                    <a:srgbClr val="000000"/>
                  </a:solidFill>
                  <a:latin typeface="Gill Sans MT"/>
                </a:rPr>
                <a:t>Competition</a:t>
              </a:r>
            </a:p>
          </p:txBody>
        </p:sp>
        <p:sp>
          <p:nvSpPr>
            <p:cNvPr id="1014" name="Arc 324"/>
            <p:cNvSpPr>
              <a:spLocks noChangeAspect="1"/>
            </p:cNvSpPr>
            <p:nvPr/>
          </p:nvSpPr>
          <p:spPr bwMode="auto">
            <a:xfrm rot="14218060">
              <a:off x="6972056" y="5361537"/>
              <a:ext cx="290236" cy="349808"/>
            </a:xfrm>
            <a:custGeom>
              <a:avLst/>
              <a:gdLst>
                <a:gd name="T0" fmla="*/ 0 w 21600"/>
                <a:gd name="T1" fmla="*/ 0 h 21600"/>
                <a:gd name="T2" fmla="*/ 10711735 w 21600"/>
                <a:gd name="T3" fmla="*/ 10641125 h 21600"/>
                <a:gd name="T4" fmla="*/ 0 w 21600"/>
                <a:gd name="T5" fmla="*/ 1064112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chemeClr val="tx1"/>
              </a:solidFill>
              <a:round/>
              <a:headEnd/>
              <a:tailEnd type="stealth" w="med" len="med"/>
            </a:ln>
          </p:spPr>
          <p:txBody>
            <a:bodyPr wrap="none" anchor="ctr"/>
            <a:lstStyle/>
            <a:p>
              <a:endParaRPr lang="en-US" sz="800">
                <a:solidFill>
                  <a:srgbClr val="000000"/>
                </a:solidFill>
                <a:latin typeface="Arial"/>
              </a:endParaRPr>
            </a:p>
          </p:txBody>
        </p:sp>
        <p:sp>
          <p:nvSpPr>
            <p:cNvPr id="1015" name="Arc 324"/>
            <p:cNvSpPr>
              <a:spLocks noChangeAspect="1"/>
            </p:cNvSpPr>
            <p:nvPr/>
          </p:nvSpPr>
          <p:spPr bwMode="auto">
            <a:xfrm rot="7508533">
              <a:off x="7823950" y="5799860"/>
              <a:ext cx="290236" cy="347501"/>
            </a:xfrm>
            <a:custGeom>
              <a:avLst/>
              <a:gdLst>
                <a:gd name="T0" fmla="*/ 0 w 21600"/>
                <a:gd name="T1" fmla="*/ 0 h 21600"/>
                <a:gd name="T2" fmla="*/ 10711735 w 21600"/>
                <a:gd name="T3" fmla="*/ 10641125 h 21600"/>
                <a:gd name="T4" fmla="*/ 0 w 21600"/>
                <a:gd name="T5" fmla="*/ 1064112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chemeClr val="tx1"/>
              </a:solidFill>
              <a:round/>
              <a:headEnd/>
              <a:tailEnd type="stealth" w="med" len="med"/>
            </a:ln>
          </p:spPr>
          <p:txBody>
            <a:bodyPr wrap="none" anchor="ctr"/>
            <a:lstStyle/>
            <a:p>
              <a:endParaRPr lang="en-US" sz="800">
                <a:solidFill>
                  <a:srgbClr val="000000"/>
                </a:solidFill>
                <a:latin typeface="Arial"/>
              </a:endParaRPr>
            </a:p>
          </p:txBody>
        </p:sp>
        <p:grpSp>
          <p:nvGrpSpPr>
            <p:cNvPr id="753" name="Group 1026"/>
            <p:cNvGrpSpPr/>
            <p:nvPr/>
          </p:nvGrpSpPr>
          <p:grpSpPr>
            <a:xfrm>
              <a:off x="4761373" y="3949147"/>
              <a:ext cx="353417" cy="312791"/>
              <a:chOff x="4959691" y="3949147"/>
              <a:chExt cx="294202" cy="312791"/>
            </a:xfrm>
          </p:grpSpPr>
          <p:sp>
            <p:nvSpPr>
              <p:cNvPr id="1023" name="Line 120"/>
              <p:cNvSpPr>
                <a:spLocks noChangeAspect="1" noChangeShapeType="1"/>
              </p:cNvSpPr>
              <p:nvPr/>
            </p:nvSpPr>
            <p:spPr bwMode="auto">
              <a:xfrm flipV="1">
                <a:off x="5253893" y="3949148"/>
                <a:ext cx="0" cy="312790"/>
              </a:xfrm>
              <a:prstGeom prst="line">
                <a:avLst/>
              </a:prstGeom>
              <a:noFill/>
              <a:ln w="28575">
                <a:solidFill>
                  <a:srgbClr val="FF0000"/>
                </a:solidFill>
                <a:round/>
                <a:headEnd/>
                <a:tailEnd type="triangle" w="med" len="med"/>
              </a:ln>
            </p:spPr>
            <p:txBody>
              <a:bodyPr wrap="none" anchor="ctr"/>
              <a:lstStyle/>
              <a:p>
                <a:endParaRPr lang="en-US" sz="800">
                  <a:solidFill>
                    <a:srgbClr val="000000"/>
                  </a:solidFill>
                  <a:latin typeface="Arial"/>
                </a:endParaRPr>
              </a:p>
            </p:txBody>
          </p:sp>
          <p:sp>
            <p:nvSpPr>
              <p:cNvPr id="1024" name="Line 120"/>
              <p:cNvSpPr>
                <a:spLocks noChangeAspect="1" noChangeShapeType="1"/>
              </p:cNvSpPr>
              <p:nvPr/>
            </p:nvSpPr>
            <p:spPr bwMode="auto">
              <a:xfrm flipV="1">
                <a:off x="5158475" y="3949148"/>
                <a:ext cx="0" cy="312790"/>
              </a:xfrm>
              <a:prstGeom prst="line">
                <a:avLst/>
              </a:prstGeom>
              <a:noFill/>
              <a:ln w="28575">
                <a:solidFill>
                  <a:srgbClr val="0070C0"/>
                </a:solidFill>
                <a:round/>
                <a:headEnd/>
                <a:tailEnd type="triangle" w="med" len="med"/>
              </a:ln>
            </p:spPr>
            <p:txBody>
              <a:bodyPr wrap="none" anchor="ctr"/>
              <a:lstStyle/>
              <a:p>
                <a:endParaRPr lang="en-US" sz="800">
                  <a:solidFill>
                    <a:srgbClr val="000000"/>
                  </a:solidFill>
                  <a:latin typeface="Arial"/>
                </a:endParaRPr>
              </a:p>
            </p:txBody>
          </p:sp>
          <p:sp>
            <p:nvSpPr>
              <p:cNvPr id="1025" name="Line 120"/>
              <p:cNvSpPr>
                <a:spLocks noChangeAspect="1" noChangeShapeType="1"/>
              </p:cNvSpPr>
              <p:nvPr/>
            </p:nvSpPr>
            <p:spPr bwMode="auto">
              <a:xfrm flipV="1">
                <a:off x="5055108" y="3949147"/>
                <a:ext cx="0" cy="312790"/>
              </a:xfrm>
              <a:prstGeom prst="line">
                <a:avLst/>
              </a:prstGeom>
              <a:noFill/>
              <a:ln w="28575">
                <a:solidFill>
                  <a:srgbClr val="C00000"/>
                </a:solidFill>
                <a:round/>
                <a:headEnd/>
                <a:tailEnd type="triangle" w="med" len="med"/>
              </a:ln>
            </p:spPr>
            <p:txBody>
              <a:bodyPr wrap="none" anchor="ctr"/>
              <a:lstStyle/>
              <a:p>
                <a:endParaRPr lang="en-US" sz="800">
                  <a:solidFill>
                    <a:srgbClr val="000000"/>
                  </a:solidFill>
                  <a:latin typeface="Arial"/>
                </a:endParaRPr>
              </a:p>
            </p:txBody>
          </p:sp>
          <p:sp>
            <p:nvSpPr>
              <p:cNvPr id="1026" name="Line 120"/>
              <p:cNvSpPr>
                <a:spLocks noChangeAspect="1" noChangeShapeType="1"/>
              </p:cNvSpPr>
              <p:nvPr/>
            </p:nvSpPr>
            <p:spPr bwMode="auto">
              <a:xfrm flipV="1">
                <a:off x="4959691" y="3949147"/>
                <a:ext cx="0" cy="312790"/>
              </a:xfrm>
              <a:prstGeom prst="line">
                <a:avLst/>
              </a:prstGeom>
              <a:noFill/>
              <a:ln w="28575">
                <a:solidFill>
                  <a:srgbClr val="CC6600"/>
                </a:solidFill>
                <a:round/>
                <a:headEnd/>
                <a:tailEnd type="triangle" w="med" len="med"/>
              </a:ln>
            </p:spPr>
            <p:txBody>
              <a:bodyPr wrap="none" anchor="ctr"/>
              <a:lstStyle/>
              <a:p>
                <a:endParaRPr lang="en-US" sz="800">
                  <a:solidFill>
                    <a:srgbClr val="000000"/>
                  </a:solidFill>
                  <a:latin typeface="Arial"/>
                </a:endParaRPr>
              </a:p>
            </p:txBody>
          </p:sp>
        </p:grpSp>
        <p:grpSp>
          <p:nvGrpSpPr>
            <p:cNvPr id="768" name="Group 1027"/>
            <p:cNvGrpSpPr/>
            <p:nvPr/>
          </p:nvGrpSpPr>
          <p:grpSpPr>
            <a:xfrm>
              <a:off x="6367647" y="4634267"/>
              <a:ext cx="353417" cy="312791"/>
              <a:chOff x="4959691" y="3949147"/>
              <a:chExt cx="294202" cy="312791"/>
            </a:xfrm>
          </p:grpSpPr>
          <p:sp>
            <p:nvSpPr>
              <p:cNvPr id="1029" name="Line 120"/>
              <p:cNvSpPr>
                <a:spLocks noChangeAspect="1" noChangeShapeType="1"/>
              </p:cNvSpPr>
              <p:nvPr/>
            </p:nvSpPr>
            <p:spPr bwMode="auto">
              <a:xfrm flipV="1">
                <a:off x="5253893" y="3949148"/>
                <a:ext cx="0" cy="312790"/>
              </a:xfrm>
              <a:prstGeom prst="line">
                <a:avLst/>
              </a:prstGeom>
              <a:noFill/>
              <a:ln w="28575">
                <a:solidFill>
                  <a:srgbClr val="FF0000"/>
                </a:solidFill>
                <a:round/>
                <a:headEnd/>
                <a:tailEnd type="triangle" w="med" len="med"/>
              </a:ln>
            </p:spPr>
            <p:txBody>
              <a:bodyPr wrap="none" anchor="ctr"/>
              <a:lstStyle/>
              <a:p>
                <a:endParaRPr lang="en-US" sz="800">
                  <a:solidFill>
                    <a:srgbClr val="000000"/>
                  </a:solidFill>
                  <a:latin typeface="Arial"/>
                </a:endParaRPr>
              </a:p>
            </p:txBody>
          </p:sp>
          <p:sp>
            <p:nvSpPr>
              <p:cNvPr id="1030" name="Line 120"/>
              <p:cNvSpPr>
                <a:spLocks noChangeAspect="1" noChangeShapeType="1"/>
              </p:cNvSpPr>
              <p:nvPr/>
            </p:nvSpPr>
            <p:spPr bwMode="auto">
              <a:xfrm flipV="1">
                <a:off x="5158475" y="3949148"/>
                <a:ext cx="0" cy="312790"/>
              </a:xfrm>
              <a:prstGeom prst="line">
                <a:avLst/>
              </a:prstGeom>
              <a:noFill/>
              <a:ln w="28575">
                <a:solidFill>
                  <a:srgbClr val="0070C0"/>
                </a:solidFill>
                <a:round/>
                <a:headEnd/>
                <a:tailEnd type="triangle" w="med" len="med"/>
              </a:ln>
            </p:spPr>
            <p:txBody>
              <a:bodyPr wrap="none" anchor="ctr"/>
              <a:lstStyle/>
              <a:p>
                <a:endParaRPr lang="en-US" sz="800">
                  <a:solidFill>
                    <a:srgbClr val="000000"/>
                  </a:solidFill>
                  <a:latin typeface="Arial"/>
                </a:endParaRPr>
              </a:p>
            </p:txBody>
          </p:sp>
          <p:sp>
            <p:nvSpPr>
              <p:cNvPr id="1031" name="Line 120"/>
              <p:cNvSpPr>
                <a:spLocks noChangeAspect="1" noChangeShapeType="1"/>
              </p:cNvSpPr>
              <p:nvPr/>
            </p:nvSpPr>
            <p:spPr bwMode="auto">
              <a:xfrm flipV="1">
                <a:off x="5055108" y="3949147"/>
                <a:ext cx="0" cy="312790"/>
              </a:xfrm>
              <a:prstGeom prst="line">
                <a:avLst/>
              </a:prstGeom>
              <a:noFill/>
              <a:ln w="28575">
                <a:solidFill>
                  <a:srgbClr val="C00000"/>
                </a:solidFill>
                <a:round/>
                <a:headEnd/>
                <a:tailEnd type="triangle" w="med" len="med"/>
              </a:ln>
            </p:spPr>
            <p:txBody>
              <a:bodyPr wrap="none" anchor="ctr"/>
              <a:lstStyle/>
              <a:p>
                <a:endParaRPr lang="en-US" sz="800">
                  <a:solidFill>
                    <a:srgbClr val="000000"/>
                  </a:solidFill>
                  <a:latin typeface="Arial"/>
                </a:endParaRPr>
              </a:p>
            </p:txBody>
          </p:sp>
          <p:sp>
            <p:nvSpPr>
              <p:cNvPr id="1032" name="Line 120"/>
              <p:cNvSpPr>
                <a:spLocks noChangeAspect="1" noChangeShapeType="1"/>
              </p:cNvSpPr>
              <p:nvPr/>
            </p:nvSpPr>
            <p:spPr bwMode="auto">
              <a:xfrm flipV="1">
                <a:off x="4959691" y="3949147"/>
                <a:ext cx="0" cy="312790"/>
              </a:xfrm>
              <a:prstGeom prst="line">
                <a:avLst/>
              </a:prstGeom>
              <a:noFill/>
              <a:ln w="28575">
                <a:solidFill>
                  <a:srgbClr val="CC6600"/>
                </a:solidFill>
                <a:round/>
                <a:headEnd/>
                <a:tailEnd type="triangle" w="med" len="med"/>
              </a:ln>
            </p:spPr>
            <p:txBody>
              <a:bodyPr wrap="none" anchor="ctr"/>
              <a:lstStyle/>
              <a:p>
                <a:endParaRPr lang="en-US" sz="800">
                  <a:solidFill>
                    <a:srgbClr val="000000"/>
                  </a:solidFill>
                  <a:latin typeface="Arial"/>
                </a:endParaRPr>
              </a:p>
            </p:txBody>
          </p:sp>
        </p:grpSp>
        <p:grpSp>
          <p:nvGrpSpPr>
            <p:cNvPr id="772" name="Group 1032"/>
            <p:cNvGrpSpPr/>
            <p:nvPr/>
          </p:nvGrpSpPr>
          <p:grpSpPr>
            <a:xfrm>
              <a:off x="1336954" y="5237768"/>
              <a:ext cx="353417" cy="312791"/>
              <a:chOff x="4959691" y="3949147"/>
              <a:chExt cx="294202" cy="312791"/>
            </a:xfrm>
          </p:grpSpPr>
          <p:sp>
            <p:nvSpPr>
              <p:cNvPr id="1034" name="Line 120"/>
              <p:cNvSpPr>
                <a:spLocks noChangeAspect="1" noChangeShapeType="1"/>
              </p:cNvSpPr>
              <p:nvPr/>
            </p:nvSpPr>
            <p:spPr bwMode="auto">
              <a:xfrm flipV="1">
                <a:off x="5253893" y="3949148"/>
                <a:ext cx="0" cy="312790"/>
              </a:xfrm>
              <a:prstGeom prst="line">
                <a:avLst/>
              </a:prstGeom>
              <a:noFill/>
              <a:ln w="28575">
                <a:solidFill>
                  <a:srgbClr val="FF0000"/>
                </a:solidFill>
                <a:round/>
                <a:headEnd/>
                <a:tailEnd type="triangle" w="med" len="med"/>
              </a:ln>
            </p:spPr>
            <p:txBody>
              <a:bodyPr wrap="none" anchor="ctr"/>
              <a:lstStyle/>
              <a:p>
                <a:endParaRPr lang="en-US" sz="800">
                  <a:solidFill>
                    <a:srgbClr val="000000"/>
                  </a:solidFill>
                  <a:latin typeface="Arial"/>
                </a:endParaRPr>
              </a:p>
            </p:txBody>
          </p:sp>
          <p:sp>
            <p:nvSpPr>
              <p:cNvPr id="1035" name="Line 120"/>
              <p:cNvSpPr>
                <a:spLocks noChangeAspect="1" noChangeShapeType="1"/>
              </p:cNvSpPr>
              <p:nvPr/>
            </p:nvSpPr>
            <p:spPr bwMode="auto">
              <a:xfrm flipV="1">
                <a:off x="5158475" y="3949148"/>
                <a:ext cx="0" cy="312790"/>
              </a:xfrm>
              <a:prstGeom prst="line">
                <a:avLst/>
              </a:prstGeom>
              <a:noFill/>
              <a:ln w="28575">
                <a:solidFill>
                  <a:srgbClr val="0070C0"/>
                </a:solidFill>
                <a:round/>
                <a:headEnd/>
                <a:tailEnd type="triangle" w="med" len="med"/>
              </a:ln>
            </p:spPr>
            <p:txBody>
              <a:bodyPr wrap="none" anchor="ctr"/>
              <a:lstStyle/>
              <a:p>
                <a:endParaRPr lang="en-US" sz="800">
                  <a:solidFill>
                    <a:srgbClr val="000000"/>
                  </a:solidFill>
                  <a:latin typeface="Arial"/>
                </a:endParaRPr>
              </a:p>
            </p:txBody>
          </p:sp>
          <p:sp>
            <p:nvSpPr>
              <p:cNvPr id="1036" name="Line 120"/>
              <p:cNvSpPr>
                <a:spLocks noChangeAspect="1" noChangeShapeType="1"/>
              </p:cNvSpPr>
              <p:nvPr/>
            </p:nvSpPr>
            <p:spPr bwMode="auto">
              <a:xfrm flipV="1">
                <a:off x="5055108" y="3949147"/>
                <a:ext cx="0" cy="312790"/>
              </a:xfrm>
              <a:prstGeom prst="line">
                <a:avLst/>
              </a:prstGeom>
              <a:noFill/>
              <a:ln w="28575">
                <a:solidFill>
                  <a:srgbClr val="C00000"/>
                </a:solidFill>
                <a:round/>
                <a:headEnd/>
                <a:tailEnd type="triangle" w="med" len="med"/>
              </a:ln>
            </p:spPr>
            <p:txBody>
              <a:bodyPr wrap="none" anchor="ctr"/>
              <a:lstStyle/>
              <a:p>
                <a:endParaRPr lang="en-US" sz="800">
                  <a:solidFill>
                    <a:srgbClr val="000000"/>
                  </a:solidFill>
                  <a:latin typeface="Arial"/>
                </a:endParaRPr>
              </a:p>
            </p:txBody>
          </p:sp>
          <p:sp>
            <p:nvSpPr>
              <p:cNvPr id="1037" name="Line 120"/>
              <p:cNvSpPr>
                <a:spLocks noChangeAspect="1" noChangeShapeType="1"/>
              </p:cNvSpPr>
              <p:nvPr/>
            </p:nvSpPr>
            <p:spPr bwMode="auto">
              <a:xfrm flipV="1">
                <a:off x="4959691" y="3949147"/>
                <a:ext cx="0" cy="312790"/>
              </a:xfrm>
              <a:prstGeom prst="line">
                <a:avLst/>
              </a:prstGeom>
              <a:noFill/>
              <a:ln w="28575">
                <a:solidFill>
                  <a:srgbClr val="CC6600"/>
                </a:solidFill>
                <a:round/>
                <a:headEnd/>
                <a:tailEnd type="triangle" w="med" len="med"/>
              </a:ln>
            </p:spPr>
            <p:txBody>
              <a:bodyPr wrap="none" anchor="ctr"/>
              <a:lstStyle/>
              <a:p>
                <a:endParaRPr lang="en-US" sz="800">
                  <a:solidFill>
                    <a:srgbClr val="000000"/>
                  </a:solidFill>
                  <a:latin typeface="Arial"/>
                </a:endParaRPr>
              </a:p>
            </p:txBody>
          </p:sp>
        </p:grpSp>
        <p:grpSp>
          <p:nvGrpSpPr>
            <p:cNvPr id="775" name="Group 1037"/>
            <p:cNvGrpSpPr/>
            <p:nvPr/>
          </p:nvGrpSpPr>
          <p:grpSpPr>
            <a:xfrm>
              <a:off x="7668268" y="4381150"/>
              <a:ext cx="353417" cy="312791"/>
              <a:chOff x="4959691" y="3949147"/>
              <a:chExt cx="294202" cy="312791"/>
            </a:xfrm>
          </p:grpSpPr>
          <p:sp>
            <p:nvSpPr>
              <p:cNvPr id="1039" name="Line 120"/>
              <p:cNvSpPr>
                <a:spLocks noChangeAspect="1" noChangeShapeType="1"/>
              </p:cNvSpPr>
              <p:nvPr/>
            </p:nvSpPr>
            <p:spPr bwMode="auto">
              <a:xfrm flipV="1">
                <a:off x="5253893" y="3949148"/>
                <a:ext cx="0" cy="312790"/>
              </a:xfrm>
              <a:prstGeom prst="line">
                <a:avLst/>
              </a:prstGeom>
              <a:noFill/>
              <a:ln w="28575">
                <a:solidFill>
                  <a:srgbClr val="FF0000"/>
                </a:solidFill>
                <a:round/>
                <a:headEnd/>
                <a:tailEnd type="triangle" w="med" len="med"/>
              </a:ln>
            </p:spPr>
            <p:txBody>
              <a:bodyPr wrap="none" anchor="ctr"/>
              <a:lstStyle/>
              <a:p>
                <a:endParaRPr lang="en-US" sz="800">
                  <a:solidFill>
                    <a:srgbClr val="000000"/>
                  </a:solidFill>
                  <a:latin typeface="Arial"/>
                </a:endParaRPr>
              </a:p>
            </p:txBody>
          </p:sp>
          <p:sp>
            <p:nvSpPr>
              <p:cNvPr id="1040" name="Line 120"/>
              <p:cNvSpPr>
                <a:spLocks noChangeAspect="1" noChangeShapeType="1"/>
              </p:cNvSpPr>
              <p:nvPr/>
            </p:nvSpPr>
            <p:spPr bwMode="auto">
              <a:xfrm flipV="1">
                <a:off x="5158475" y="3949148"/>
                <a:ext cx="0" cy="312790"/>
              </a:xfrm>
              <a:prstGeom prst="line">
                <a:avLst/>
              </a:prstGeom>
              <a:noFill/>
              <a:ln w="28575">
                <a:solidFill>
                  <a:srgbClr val="0070C0"/>
                </a:solidFill>
                <a:round/>
                <a:headEnd/>
                <a:tailEnd type="triangle" w="med" len="med"/>
              </a:ln>
            </p:spPr>
            <p:txBody>
              <a:bodyPr wrap="none" anchor="ctr"/>
              <a:lstStyle/>
              <a:p>
                <a:endParaRPr lang="en-US" sz="800">
                  <a:solidFill>
                    <a:srgbClr val="000000"/>
                  </a:solidFill>
                  <a:latin typeface="Arial"/>
                </a:endParaRPr>
              </a:p>
            </p:txBody>
          </p:sp>
          <p:sp>
            <p:nvSpPr>
              <p:cNvPr id="1041" name="Line 120"/>
              <p:cNvSpPr>
                <a:spLocks noChangeAspect="1" noChangeShapeType="1"/>
              </p:cNvSpPr>
              <p:nvPr/>
            </p:nvSpPr>
            <p:spPr bwMode="auto">
              <a:xfrm flipV="1">
                <a:off x="5055108" y="3949147"/>
                <a:ext cx="0" cy="312790"/>
              </a:xfrm>
              <a:prstGeom prst="line">
                <a:avLst/>
              </a:prstGeom>
              <a:noFill/>
              <a:ln w="28575">
                <a:solidFill>
                  <a:srgbClr val="C00000"/>
                </a:solidFill>
                <a:round/>
                <a:headEnd/>
                <a:tailEnd type="triangle" w="med" len="med"/>
              </a:ln>
            </p:spPr>
            <p:txBody>
              <a:bodyPr wrap="none" anchor="ctr"/>
              <a:lstStyle/>
              <a:p>
                <a:endParaRPr lang="en-US" sz="800">
                  <a:solidFill>
                    <a:srgbClr val="000000"/>
                  </a:solidFill>
                  <a:latin typeface="Arial"/>
                </a:endParaRPr>
              </a:p>
            </p:txBody>
          </p:sp>
          <p:sp>
            <p:nvSpPr>
              <p:cNvPr id="1042" name="Line 120"/>
              <p:cNvSpPr>
                <a:spLocks noChangeAspect="1" noChangeShapeType="1"/>
              </p:cNvSpPr>
              <p:nvPr/>
            </p:nvSpPr>
            <p:spPr bwMode="auto">
              <a:xfrm flipV="1">
                <a:off x="4959691" y="3949147"/>
                <a:ext cx="0" cy="312790"/>
              </a:xfrm>
              <a:prstGeom prst="line">
                <a:avLst/>
              </a:prstGeom>
              <a:noFill/>
              <a:ln w="28575">
                <a:solidFill>
                  <a:srgbClr val="CC6600"/>
                </a:solidFill>
                <a:round/>
                <a:headEnd/>
                <a:tailEnd type="triangle" w="med" len="med"/>
              </a:ln>
            </p:spPr>
            <p:txBody>
              <a:bodyPr wrap="none" anchor="ctr"/>
              <a:lstStyle/>
              <a:p>
                <a:endParaRPr lang="en-US" sz="800">
                  <a:solidFill>
                    <a:srgbClr val="000000"/>
                  </a:solidFill>
                  <a:latin typeface="Arial"/>
                </a:endParaRPr>
              </a:p>
            </p:txBody>
          </p:sp>
        </p:grpSp>
        <p:grpSp>
          <p:nvGrpSpPr>
            <p:cNvPr id="776" name="Group 550"/>
            <p:cNvGrpSpPr/>
            <p:nvPr/>
          </p:nvGrpSpPr>
          <p:grpSpPr>
            <a:xfrm>
              <a:off x="3242514" y="5145391"/>
              <a:ext cx="464370" cy="284938"/>
              <a:chOff x="3695317" y="5405933"/>
              <a:chExt cx="386565" cy="284938"/>
            </a:xfrm>
          </p:grpSpPr>
          <p:sp>
            <p:nvSpPr>
              <p:cNvPr id="1058" name="Freeform 1057"/>
              <p:cNvSpPr/>
              <p:nvPr/>
            </p:nvSpPr>
            <p:spPr bwMode="auto">
              <a:xfrm>
                <a:off x="3695317" y="5475427"/>
                <a:ext cx="386565" cy="215444"/>
              </a:xfrm>
              <a:custGeom>
                <a:avLst/>
                <a:gdLst>
                  <a:gd name="connsiteX0" fmla="*/ 328043 w 386565"/>
                  <a:gd name="connsiteY0" fmla="*/ 62179 h 97093"/>
                  <a:gd name="connsiteX1" fmla="*/ 218315 w 386565"/>
                  <a:gd name="connsiteY1" fmla="*/ 65837 h 97093"/>
                  <a:gd name="connsiteX2" fmla="*/ 174424 w 386565"/>
                  <a:gd name="connsiteY2" fmla="*/ 76810 h 97093"/>
                  <a:gd name="connsiteX3" fmla="*/ 163451 w 386565"/>
                  <a:gd name="connsiteY3" fmla="*/ 80467 h 97093"/>
                  <a:gd name="connsiteX4" fmla="*/ 156136 w 386565"/>
                  <a:gd name="connsiteY4" fmla="*/ 87783 h 97093"/>
                  <a:gd name="connsiteX5" fmla="*/ 112245 w 386565"/>
                  <a:gd name="connsiteY5" fmla="*/ 95098 h 97093"/>
                  <a:gd name="connsiteX6" fmla="*/ 24462 w 386565"/>
                  <a:gd name="connsiteY6" fmla="*/ 84125 h 97093"/>
                  <a:gd name="connsiteX7" fmla="*/ 13489 w 386565"/>
                  <a:gd name="connsiteY7" fmla="*/ 76810 h 97093"/>
                  <a:gd name="connsiteX8" fmla="*/ 2517 w 386565"/>
                  <a:gd name="connsiteY8" fmla="*/ 54864 h 97093"/>
                  <a:gd name="connsiteX9" fmla="*/ 6174 w 386565"/>
                  <a:gd name="connsiteY9" fmla="*/ 18288 h 97093"/>
                  <a:gd name="connsiteX10" fmla="*/ 28120 w 386565"/>
                  <a:gd name="connsiteY10" fmla="*/ 10973 h 97093"/>
                  <a:gd name="connsiteX11" fmla="*/ 145163 w 386565"/>
                  <a:gd name="connsiteY11" fmla="*/ 7315 h 97093"/>
                  <a:gd name="connsiteX12" fmla="*/ 163451 w 386565"/>
                  <a:gd name="connsiteY12" fmla="*/ 3658 h 97093"/>
                  <a:gd name="connsiteX13" fmla="*/ 174424 w 386565"/>
                  <a:gd name="connsiteY13" fmla="*/ 0 h 97093"/>
                  <a:gd name="connsiteX14" fmla="*/ 207342 w 386565"/>
                  <a:gd name="connsiteY14" fmla="*/ 3658 h 97093"/>
                  <a:gd name="connsiteX15" fmla="*/ 229288 w 386565"/>
                  <a:gd name="connsiteY15" fmla="*/ 10973 h 97093"/>
                  <a:gd name="connsiteX16" fmla="*/ 262206 w 386565"/>
                  <a:gd name="connsiteY16" fmla="*/ 25603 h 97093"/>
                  <a:gd name="connsiteX17" fmla="*/ 273179 w 386565"/>
                  <a:gd name="connsiteY17" fmla="*/ 29261 h 97093"/>
                  <a:gd name="connsiteX18" fmla="*/ 284152 w 386565"/>
                  <a:gd name="connsiteY18" fmla="*/ 32919 h 97093"/>
                  <a:gd name="connsiteX19" fmla="*/ 349989 w 386565"/>
                  <a:gd name="connsiteY19" fmla="*/ 36576 h 97093"/>
                  <a:gd name="connsiteX20" fmla="*/ 368277 w 386565"/>
                  <a:gd name="connsiteY20" fmla="*/ 54864 h 97093"/>
                  <a:gd name="connsiteX21" fmla="*/ 386565 w 386565"/>
                  <a:gd name="connsiteY21" fmla="*/ 69495 h 97093"/>
                  <a:gd name="connsiteX22" fmla="*/ 328043 w 386565"/>
                  <a:gd name="connsiteY22" fmla="*/ 73152 h 97093"/>
                  <a:gd name="connsiteX23" fmla="*/ 317070 w 386565"/>
                  <a:gd name="connsiteY23" fmla="*/ 69495 h 97093"/>
                  <a:gd name="connsiteX24" fmla="*/ 309755 w 386565"/>
                  <a:gd name="connsiteY24" fmla="*/ 62179 h 97093"/>
                  <a:gd name="connsiteX25" fmla="*/ 328043 w 386565"/>
                  <a:gd name="connsiteY25" fmla="*/ 62179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86565" h="97093">
                    <a:moveTo>
                      <a:pt x="328043" y="62179"/>
                    </a:moveTo>
                    <a:cubicBezTo>
                      <a:pt x="291467" y="63398"/>
                      <a:pt x="254855" y="63807"/>
                      <a:pt x="218315" y="65837"/>
                    </a:cubicBezTo>
                    <a:cubicBezTo>
                      <a:pt x="200584" y="66822"/>
                      <a:pt x="191115" y="71247"/>
                      <a:pt x="174424" y="76810"/>
                    </a:cubicBezTo>
                    <a:lnTo>
                      <a:pt x="163451" y="80467"/>
                    </a:lnTo>
                    <a:cubicBezTo>
                      <a:pt x="161013" y="82906"/>
                      <a:pt x="159220" y="86241"/>
                      <a:pt x="156136" y="87783"/>
                    </a:cubicBezTo>
                    <a:cubicBezTo>
                      <a:pt x="148084" y="91809"/>
                      <a:pt x="114983" y="94756"/>
                      <a:pt x="112245" y="95098"/>
                    </a:cubicBezTo>
                    <a:cubicBezTo>
                      <a:pt x="105250" y="94709"/>
                      <a:pt x="43915" y="97093"/>
                      <a:pt x="24462" y="84125"/>
                    </a:cubicBezTo>
                    <a:lnTo>
                      <a:pt x="13489" y="76810"/>
                    </a:lnTo>
                    <a:cubicBezTo>
                      <a:pt x="9790" y="71261"/>
                      <a:pt x="2517" y="62437"/>
                      <a:pt x="2517" y="54864"/>
                    </a:cubicBezTo>
                    <a:cubicBezTo>
                      <a:pt x="2517" y="42611"/>
                      <a:pt x="0" y="28872"/>
                      <a:pt x="6174" y="18288"/>
                    </a:cubicBezTo>
                    <a:cubicBezTo>
                      <a:pt x="10059" y="11627"/>
                      <a:pt x="20413" y="11214"/>
                      <a:pt x="28120" y="10973"/>
                    </a:cubicBezTo>
                    <a:lnTo>
                      <a:pt x="145163" y="7315"/>
                    </a:lnTo>
                    <a:cubicBezTo>
                      <a:pt x="151259" y="6096"/>
                      <a:pt x="157420" y="5166"/>
                      <a:pt x="163451" y="3658"/>
                    </a:cubicBezTo>
                    <a:cubicBezTo>
                      <a:pt x="167191" y="2723"/>
                      <a:pt x="170568" y="0"/>
                      <a:pt x="174424" y="0"/>
                    </a:cubicBezTo>
                    <a:cubicBezTo>
                      <a:pt x="185464" y="0"/>
                      <a:pt x="196369" y="2439"/>
                      <a:pt x="207342" y="3658"/>
                    </a:cubicBezTo>
                    <a:cubicBezTo>
                      <a:pt x="214657" y="6096"/>
                      <a:pt x="222872" y="6696"/>
                      <a:pt x="229288" y="10973"/>
                    </a:cubicBezTo>
                    <a:cubicBezTo>
                      <a:pt x="246677" y="22565"/>
                      <a:pt x="236090" y="16897"/>
                      <a:pt x="262206" y="25603"/>
                    </a:cubicBezTo>
                    <a:lnTo>
                      <a:pt x="273179" y="29261"/>
                    </a:lnTo>
                    <a:cubicBezTo>
                      <a:pt x="276837" y="30480"/>
                      <a:pt x="280302" y="32705"/>
                      <a:pt x="284152" y="32919"/>
                    </a:cubicBezTo>
                    <a:lnTo>
                      <a:pt x="349989" y="36576"/>
                    </a:lnTo>
                    <a:cubicBezTo>
                      <a:pt x="356085" y="42672"/>
                      <a:pt x="361104" y="50082"/>
                      <a:pt x="368277" y="54864"/>
                    </a:cubicBezTo>
                    <a:cubicBezTo>
                      <a:pt x="382119" y="64092"/>
                      <a:pt x="376141" y="59071"/>
                      <a:pt x="386565" y="69495"/>
                    </a:cubicBezTo>
                    <a:cubicBezTo>
                      <a:pt x="352995" y="80685"/>
                      <a:pt x="372292" y="77577"/>
                      <a:pt x="328043" y="73152"/>
                    </a:cubicBezTo>
                    <a:cubicBezTo>
                      <a:pt x="324385" y="71933"/>
                      <a:pt x="320376" y="71479"/>
                      <a:pt x="317070" y="69495"/>
                    </a:cubicBezTo>
                    <a:cubicBezTo>
                      <a:pt x="314113" y="67721"/>
                      <a:pt x="312194" y="64618"/>
                      <a:pt x="309755" y="62179"/>
                    </a:cubicBezTo>
                    <a:lnTo>
                      <a:pt x="328043" y="62179"/>
                    </a:lnTo>
                    <a:close/>
                  </a:path>
                </a:pathLst>
              </a:custGeom>
              <a:solidFill>
                <a:srgbClr val="37609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z="800">
                  <a:solidFill>
                    <a:srgbClr val="000000"/>
                  </a:solidFill>
                  <a:latin typeface="Arial"/>
                </a:endParaRPr>
              </a:p>
            </p:txBody>
          </p:sp>
          <p:grpSp>
            <p:nvGrpSpPr>
              <p:cNvPr id="778" name="Group 3236"/>
              <p:cNvGrpSpPr>
                <a:grpSpLocks noChangeAspect="1"/>
              </p:cNvGrpSpPr>
              <p:nvPr/>
            </p:nvGrpSpPr>
            <p:grpSpPr bwMode="auto">
              <a:xfrm>
                <a:off x="3744163" y="5438851"/>
                <a:ext cx="64197" cy="108540"/>
                <a:chOff x="2617" y="3196"/>
                <a:chExt cx="384" cy="288"/>
              </a:xfrm>
            </p:grpSpPr>
            <p:sp>
              <p:nvSpPr>
                <p:cNvPr id="1050" name="Arc 3237"/>
                <p:cNvSpPr>
                  <a:spLocks noChangeAspect="1"/>
                </p:cNvSpPr>
                <p:nvPr/>
              </p:nvSpPr>
              <p:spPr bwMode="auto">
                <a:xfrm>
                  <a:off x="2643" y="3277"/>
                  <a:ext cx="163" cy="190"/>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ndParaRPr>
                </a:p>
              </p:txBody>
            </p:sp>
            <p:sp>
              <p:nvSpPr>
                <p:cNvPr id="1051" name="Arc 3238"/>
                <p:cNvSpPr>
                  <a:spLocks noChangeAspect="1"/>
                </p:cNvSpPr>
                <p:nvPr/>
              </p:nvSpPr>
              <p:spPr bwMode="auto">
                <a:xfrm>
                  <a:off x="2808" y="3277"/>
                  <a:ext cx="163" cy="190"/>
                </a:xfrm>
                <a:custGeom>
                  <a:avLst/>
                  <a:gdLst>
                    <a:gd name="T0" fmla="*/ 0 w 21600"/>
                    <a:gd name="T1" fmla="*/ 2 h 21600"/>
                    <a:gd name="T2" fmla="*/ 1 w 21600"/>
                    <a:gd name="T3" fmla="*/ 0 h 21600"/>
                    <a:gd name="T4" fmla="*/ 1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6"/>
                      </a:moveTo>
                      <a:cubicBezTo>
                        <a:pt x="62" y="9653"/>
                        <a:pt x="9634" y="73"/>
                        <a:pt x="21467" y="0"/>
                      </a:cubicBezTo>
                    </a:path>
                    <a:path w="21600" h="21600" stroke="0" extrusionOk="0">
                      <a:moveTo>
                        <a:pt x="0" y="21486"/>
                      </a:moveTo>
                      <a:cubicBezTo>
                        <a:pt x="62" y="9653"/>
                        <a:pt x="9634" y="73"/>
                        <a:pt x="21467" y="0"/>
                      </a:cubicBezTo>
                      <a:lnTo>
                        <a:pt x="2160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ndParaRPr>
                </a:p>
              </p:txBody>
            </p:sp>
            <p:sp>
              <p:nvSpPr>
                <p:cNvPr id="1052" name="Arc 3239"/>
                <p:cNvSpPr>
                  <a:spLocks noChangeAspect="1"/>
                </p:cNvSpPr>
                <p:nvPr/>
              </p:nvSpPr>
              <p:spPr bwMode="auto">
                <a:xfrm rot="600000">
                  <a:off x="2819" y="3324"/>
                  <a:ext cx="147" cy="160"/>
                </a:xfrm>
                <a:custGeom>
                  <a:avLst/>
                  <a:gdLst>
                    <a:gd name="T0" fmla="*/ 0 w 21600"/>
                    <a:gd name="T1" fmla="*/ 1 h 21600"/>
                    <a:gd name="T2" fmla="*/ 1 w 21600"/>
                    <a:gd name="T3" fmla="*/ 0 h 21600"/>
                    <a:gd name="T4" fmla="*/ 1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65"/>
                      </a:moveTo>
                      <a:cubicBezTo>
                        <a:pt x="74" y="9645"/>
                        <a:pt x="9633" y="80"/>
                        <a:pt x="21453" y="0"/>
                      </a:cubicBezTo>
                    </a:path>
                    <a:path w="21600" h="21600" stroke="0" extrusionOk="0">
                      <a:moveTo>
                        <a:pt x="0" y="21465"/>
                      </a:moveTo>
                      <a:cubicBezTo>
                        <a:pt x="74" y="9645"/>
                        <a:pt x="9633" y="80"/>
                        <a:pt x="21453" y="0"/>
                      </a:cubicBezTo>
                      <a:lnTo>
                        <a:pt x="2160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ndParaRPr>
                </a:p>
              </p:txBody>
            </p:sp>
            <p:sp>
              <p:nvSpPr>
                <p:cNvPr id="1053" name="Arc 3240"/>
                <p:cNvSpPr>
                  <a:spLocks noChangeAspect="1"/>
                </p:cNvSpPr>
                <p:nvPr/>
              </p:nvSpPr>
              <p:spPr bwMode="auto">
                <a:xfrm rot="-600000">
                  <a:off x="2649" y="3322"/>
                  <a:ext cx="147" cy="161"/>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ndParaRPr>
                </a:p>
              </p:txBody>
            </p:sp>
            <p:sp>
              <p:nvSpPr>
                <p:cNvPr id="1054" name="Arc 3241"/>
                <p:cNvSpPr>
                  <a:spLocks noChangeAspect="1"/>
                </p:cNvSpPr>
                <p:nvPr/>
              </p:nvSpPr>
              <p:spPr bwMode="auto">
                <a:xfrm rot="240000">
                  <a:off x="2617" y="3238"/>
                  <a:ext cx="200" cy="221"/>
                </a:xfrm>
                <a:custGeom>
                  <a:avLst/>
                  <a:gdLst>
                    <a:gd name="T0" fmla="*/ 0 w 21600"/>
                    <a:gd name="T1" fmla="*/ 0 h 21600"/>
                    <a:gd name="T2" fmla="*/ 2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ndParaRPr>
                </a:p>
              </p:txBody>
            </p:sp>
            <p:sp>
              <p:nvSpPr>
                <p:cNvPr id="1055" name="Arc 3242"/>
                <p:cNvSpPr>
                  <a:spLocks noChangeAspect="1"/>
                </p:cNvSpPr>
                <p:nvPr/>
              </p:nvSpPr>
              <p:spPr bwMode="auto">
                <a:xfrm rot="-240000">
                  <a:off x="2801" y="3238"/>
                  <a:ext cx="200" cy="221"/>
                </a:xfrm>
                <a:custGeom>
                  <a:avLst/>
                  <a:gdLst>
                    <a:gd name="T0" fmla="*/ 0 w 21600"/>
                    <a:gd name="T1" fmla="*/ 2 h 21600"/>
                    <a:gd name="T2" fmla="*/ 2 w 21600"/>
                    <a:gd name="T3" fmla="*/ 0 h 21600"/>
                    <a:gd name="T4" fmla="*/ 2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02"/>
                      </a:moveTo>
                      <a:cubicBezTo>
                        <a:pt x="53" y="9653"/>
                        <a:pt x="9643" y="59"/>
                        <a:pt x="21492" y="0"/>
                      </a:cubicBezTo>
                    </a:path>
                    <a:path w="21600" h="21600" stroke="0" extrusionOk="0">
                      <a:moveTo>
                        <a:pt x="0" y="21502"/>
                      </a:moveTo>
                      <a:cubicBezTo>
                        <a:pt x="53" y="9653"/>
                        <a:pt x="9643" y="59"/>
                        <a:pt x="21492" y="0"/>
                      </a:cubicBezTo>
                      <a:lnTo>
                        <a:pt x="2160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ndParaRPr>
                </a:p>
              </p:txBody>
            </p:sp>
            <p:sp>
              <p:nvSpPr>
                <p:cNvPr id="1056" name="Arc 3243"/>
                <p:cNvSpPr>
                  <a:spLocks noChangeAspect="1"/>
                </p:cNvSpPr>
                <p:nvPr/>
              </p:nvSpPr>
              <p:spPr bwMode="auto">
                <a:xfrm rot="240000">
                  <a:off x="2654" y="3196"/>
                  <a:ext cx="163" cy="264"/>
                </a:xfrm>
                <a:custGeom>
                  <a:avLst/>
                  <a:gdLst>
                    <a:gd name="T0" fmla="*/ 0 w 21600"/>
                    <a:gd name="T1" fmla="*/ 0 h 21600"/>
                    <a:gd name="T2" fmla="*/ 1 w 21600"/>
                    <a:gd name="T3" fmla="*/ 3 h 21600"/>
                    <a:gd name="T4" fmla="*/ 0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ndParaRPr>
                </a:p>
              </p:txBody>
            </p:sp>
            <p:sp>
              <p:nvSpPr>
                <p:cNvPr id="1057" name="Arc 3244"/>
                <p:cNvSpPr>
                  <a:spLocks noChangeAspect="1"/>
                </p:cNvSpPr>
                <p:nvPr/>
              </p:nvSpPr>
              <p:spPr bwMode="auto">
                <a:xfrm rot="-240000">
                  <a:off x="2802" y="3196"/>
                  <a:ext cx="163" cy="264"/>
                </a:xfrm>
                <a:custGeom>
                  <a:avLst/>
                  <a:gdLst>
                    <a:gd name="T0" fmla="*/ 0 w 21600"/>
                    <a:gd name="T1" fmla="*/ 3 h 21600"/>
                    <a:gd name="T2" fmla="*/ 1 w 21600"/>
                    <a:gd name="T3" fmla="*/ 0 h 21600"/>
                    <a:gd name="T4" fmla="*/ 1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18"/>
                      </a:moveTo>
                      <a:cubicBezTo>
                        <a:pt x="45" y="9672"/>
                        <a:pt x="9621" y="73"/>
                        <a:pt x="21467" y="0"/>
                      </a:cubicBezTo>
                    </a:path>
                    <a:path w="21600" h="21600" stroke="0" extrusionOk="0">
                      <a:moveTo>
                        <a:pt x="0" y="21518"/>
                      </a:moveTo>
                      <a:cubicBezTo>
                        <a:pt x="45" y="9672"/>
                        <a:pt x="9621" y="73"/>
                        <a:pt x="21467" y="0"/>
                      </a:cubicBezTo>
                      <a:lnTo>
                        <a:pt x="2160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ndParaRPr>
                </a:p>
              </p:txBody>
            </p:sp>
          </p:grpSp>
          <p:grpSp>
            <p:nvGrpSpPr>
              <p:cNvPr id="779" name="Group 3236"/>
              <p:cNvGrpSpPr>
                <a:grpSpLocks noChangeAspect="1"/>
              </p:cNvGrpSpPr>
              <p:nvPr/>
            </p:nvGrpSpPr>
            <p:grpSpPr bwMode="auto">
              <a:xfrm>
                <a:off x="3834385" y="5405933"/>
                <a:ext cx="72130" cy="121951"/>
                <a:chOff x="2617" y="3196"/>
                <a:chExt cx="384" cy="288"/>
              </a:xfrm>
            </p:grpSpPr>
            <p:sp>
              <p:nvSpPr>
                <p:cNvPr id="1060" name="Arc 3237"/>
                <p:cNvSpPr>
                  <a:spLocks noChangeAspect="1"/>
                </p:cNvSpPr>
                <p:nvPr/>
              </p:nvSpPr>
              <p:spPr bwMode="auto">
                <a:xfrm>
                  <a:off x="2643" y="3277"/>
                  <a:ext cx="163" cy="190"/>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ndParaRPr>
                </a:p>
              </p:txBody>
            </p:sp>
            <p:sp>
              <p:nvSpPr>
                <p:cNvPr id="1061" name="Arc 3238"/>
                <p:cNvSpPr>
                  <a:spLocks noChangeAspect="1"/>
                </p:cNvSpPr>
                <p:nvPr/>
              </p:nvSpPr>
              <p:spPr bwMode="auto">
                <a:xfrm>
                  <a:off x="2808" y="3277"/>
                  <a:ext cx="163" cy="190"/>
                </a:xfrm>
                <a:custGeom>
                  <a:avLst/>
                  <a:gdLst>
                    <a:gd name="T0" fmla="*/ 0 w 21600"/>
                    <a:gd name="T1" fmla="*/ 2 h 21600"/>
                    <a:gd name="T2" fmla="*/ 1 w 21600"/>
                    <a:gd name="T3" fmla="*/ 0 h 21600"/>
                    <a:gd name="T4" fmla="*/ 1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6"/>
                      </a:moveTo>
                      <a:cubicBezTo>
                        <a:pt x="62" y="9653"/>
                        <a:pt x="9634" y="73"/>
                        <a:pt x="21467" y="0"/>
                      </a:cubicBezTo>
                    </a:path>
                    <a:path w="21600" h="21600" stroke="0" extrusionOk="0">
                      <a:moveTo>
                        <a:pt x="0" y="21486"/>
                      </a:moveTo>
                      <a:cubicBezTo>
                        <a:pt x="62" y="9653"/>
                        <a:pt x="9634" y="73"/>
                        <a:pt x="21467" y="0"/>
                      </a:cubicBezTo>
                      <a:lnTo>
                        <a:pt x="2160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ndParaRPr>
                </a:p>
              </p:txBody>
            </p:sp>
            <p:sp>
              <p:nvSpPr>
                <p:cNvPr id="1062" name="Arc 3239"/>
                <p:cNvSpPr>
                  <a:spLocks noChangeAspect="1"/>
                </p:cNvSpPr>
                <p:nvPr/>
              </p:nvSpPr>
              <p:spPr bwMode="auto">
                <a:xfrm rot="600000">
                  <a:off x="2819" y="3324"/>
                  <a:ext cx="147" cy="160"/>
                </a:xfrm>
                <a:custGeom>
                  <a:avLst/>
                  <a:gdLst>
                    <a:gd name="T0" fmla="*/ 0 w 21600"/>
                    <a:gd name="T1" fmla="*/ 1 h 21600"/>
                    <a:gd name="T2" fmla="*/ 1 w 21600"/>
                    <a:gd name="T3" fmla="*/ 0 h 21600"/>
                    <a:gd name="T4" fmla="*/ 1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65"/>
                      </a:moveTo>
                      <a:cubicBezTo>
                        <a:pt x="74" y="9645"/>
                        <a:pt x="9633" y="80"/>
                        <a:pt x="21453" y="0"/>
                      </a:cubicBezTo>
                    </a:path>
                    <a:path w="21600" h="21600" stroke="0" extrusionOk="0">
                      <a:moveTo>
                        <a:pt x="0" y="21465"/>
                      </a:moveTo>
                      <a:cubicBezTo>
                        <a:pt x="74" y="9645"/>
                        <a:pt x="9633" y="80"/>
                        <a:pt x="21453" y="0"/>
                      </a:cubicBezTo>
                      <a:lnTo>
                        <a:pt x="2160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ndParaRPr>
                </a:p>
              </p:txBody>
            </p:sp>
            <p:sp>
              <p:nvSpPr>
                <p:cNvPr id="1063" name="Arc 3240"/>
                <p:cNvSpPr>
                  <a:spLocks noChangeAspect="1"/>
                </p:cNvSpPr>
                <p:nvPr/>
              </p:nvSpPr>
              <p:spPr bwMode="auto">
                <a:xfrm rot="-600000">
                  <a:off x="2649" y="3322"/>
                  <a:ext cx="147" cy="161"/>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ndParaRPr>
                </a:p>
              </p:txBody>
            </p:sp>
            <p:sp>
              <p:nvSpPr>
                <p:cNvPr id="1064" name="Arc 3241"/>
                <p:cNvSpPr>
                  <a:spLocks noChangeAspect="1"/>
                </p:cNvSpPr>
                <p:nvPr/>
              </p:nvSpPr>
              <p:spPr bwMode="auto">
                <a:xfrm rot="240000">
                  <a:off x="2617" y="3238"/>
                  <a:ext cx="200" cy="221"/>
                </a:xfrm>
                <a:custGeom>
                  <a:avLst/>
                  <a:gdLst>
                    <a:gd name="T0" fmla="*/ 0 w 21600"/>
                    <a:gd name="T1" fmla="*/ 0 h 21600"/>
                    <a:gd name="T2" fmla="*/ 2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ndParaRPr>
                </a:p>
              </p:txBody>
            </p:sp>
            <p:sp>
              <p:nvSpPr>
                <p:cNvPr id="1065" name="Arc 3242"/>
                <p:cNvSpPr>
                  <a:spLocks noChangeAspect="1"/>
                </p:cNvSpPr>
                <p:nvPr/>
              </p:nvSpPr>
              <p:spPr bwMode="auto">
                <a:xfrm rot="-240000">
                  <a:off x="2801" y="3238"/>
                  <a:ext cx="200" cy="221"/>
                </a:xfrm>
                <a:custGeom>
                  <a:avLst/>
                  <a:gdLst>
                    <a:gd name="T0" fmla="*/ 0 w 21600"/>
                    <a:gd name="T1" fmla="*/ 2 h 21600"/>
                    <a:gd name="T2" fmla="*/ 2 w 21600"/>
                    <a:gd name="T3" fmla="*/ 0 h 21600"/>
                    <a:gd name="T4" fmla="*/ 2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02"/>
                      </a:moveTo>
                      <a:cubicBezTo>
                        <a:pt x="53" y="9653"/>
                        <a:pt x="9643" y="59"/>
                        <a:pt x="21492" y="0"/>
                      </a:cubicBezTo>
                    </a:path>
                    <a:path w="21600" h="21600" stroke="0" extrusionOk="0">
                      <a:moveTo>
                        <a:pt x="0" y="21502"/>
                      </a:moveTo>
                      <a:cubicBezTo>
                        <a:pt x="53" y="9653"/>
                        <a:pt x="9643" y="59"/>
                        <a:pt x="21492" y="0"/>
                      </a:cubicBezTo>
                      <a:lnTo>
                        <a:pt x="2160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ndParaRPr>
                </a:p>
              </p:txBody>
            </p:sp>
            <p:sp>
              <p:nvSpPr>
                <p:cNvPr id="1066" name="Arc 3243"/>
                <p:cNvSpPr>
                  <a:spLocks noChangeAspect="1"/>
                </p:cNvSpPr>
                <p:nvPr/>
              </p:nvSpPr>
              <p:spPr bwMode="auto">
                <a:xfrm rot="240000">
                  <a:off x="2654" y="3196"/>
                  <a:ext cx="163" cy="264"/>
                </a:xfrm>
                <a:custGeom>
                  <a:avLst/>
                  <a:gdLst>
                    <a:gd name="T0" fmla="*/ 0 w 21600"/>
                    <a:gd name="T1" fmla="*/ 0 h 21600"/>
                    <a:gd name="T2" fmla="*/ 1 w 21600"/>
                    <a:gd name="T3" fmla="*/ 3 h 21600"/>
                    <a:gd name="T4" fmla="*/ 0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ndParaRPr>
                </a:p>
              </p:txBody>
            </p:sp>
            <p:sp>
              <p:nvSpPr>
                <p:cNvPr id="1067" name="Arc 3244"/>
                <p:cNvSpPr>
                  <a:spLocks noChangeAspect="1"/>
                </p:cNvSpPr>
                <p:nvPr/>
              </p:nvSpPr>
              <p:spPr bwMode="auto">
                <a:xfrm rot="-240000">
                  <a:off x="2802" y="3196"/>
                  <a:ext cx="163" cy="264"/>
                </a:xfrm>
                <a:custGeom>
                  <a:avLst/>
                  <a:gdLst>
                    <a:gd name="T0" fmla="*/ 0 w 21600"/>
                    <a:gd name="T1" fmla="*/ 3 h 21600"/>
                    <a:gd name="T2" fmla="*/ 1 w 21600"/>
                    <a:gd name="T3" fmla="*/ 0 h 21600"/>
                    <a:gd name="T4" fmla="*/ 1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18"/>
                      </a:moveTo>
                      <a:cubicBezTo>
                        <a:pt x="45" y="9672"/>
                        <a:pt x="9621" y="73"/>
                        <a:pt x="21467" y="0"/>
                      </a:cubicBezTo>
                    </a:path>
                    <a:path w="21600" h="21600" stroke="0" extrusionOk="0">
                      <a:moveTo>
                        <a:pt x="0" y="21518"/>
                      </a:moveTo>
                      <a:cubicBezTo>
                        <a:pt x="45" y="9672"/>
                        <a:pt x="9621" y="73"/>
                        <a:pt x="21467" y="0"/>
                      </a:cubicBezTo>
                      <a:lnTo>
                        <a:pt x="2160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ndParaRPr>
                </a:p>
              </p:txBody>
            </p:sp>
          </p:grpSp>
          <p:grpSp>
            <p:nvGrpSpPr>
              <p:cNvPr id="780" name="Group 3236"/>
              <p:cNvGrpSpPr>
                <a:grpSpLocks noChangeAspect="1"/>
              </p:cNvGrpSpPr>
              <p:nvPr/>
            </p:nvGrpSpPr>
            <p:grpSpPr bwMode="auto">
              <a:xfrm flipH="1">
                <a:off x="3976076" y="5438850"/>
                <a:ext cx="53381" cy="90253"/>
                <a:chOff x="2617" y="3196"/>
                <a:chExt cx="384" cy="288"/>
              </a:xfrm>
            </p:grpSpPr>
            <p:sp>
              <p:nvSpPr>
                <p:cNvPr id="1069" name="Arc 3237"/>
                <p:cNvSpPr>
                  <a:spLocks noChangeAspect="1"/>
                </p:cNvSpPr>
                <p:nvPr/>
              </p:nvSpPr>
              <p:spPr bwMode="auto">
                <a:xfrm>
                  <a:off x="2643" y="3277"/>
                  <a:ext cx="163" cy="190"/>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ndParaRPr>
                </a:p>
              </p:txBody>
            </p:sp>
            <p:sp>
              <p:nvSpPr>
                <p:cNvPr id="1070" name="Arc 3238"/>
                <p:cNvSpPr>
                  <a:spLocks noChangeAspect="1"/>
                </p:cNvSpPr>
                <p:nvPr/>
              </p:nvSpPr>
              <p:spPr bwMode="auto">
                <a:xfrm>
                  <a:off x="2808" y="3277"/>
                  <a:ext cx="163" cy="190"/>
                </a:xfrm>
                <a:custGeom>
                  <a:avLst/>
                  <a:gdLst>
                    <a:gd name="T0" fmla="*/ 0 w 21600"/>
                    <a:gd name="T1" fmla="*/ 2 h 21600"/>
                    <a:gd name="T2" fmla="*/ 1 w 21600"/>
                    <a:gd name="T3" fmla="*/ 0 h 21600"/>
                    <a:gd name="T4" fmla="*/ 1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6"/>
                      </a:moveTo>
                      <a:cubicBezTo>
                        <a:pt x="62" y="9653"/>
                        <a:pt x="9634" y="73"/>
                        <a:pt x="21467" y="0"/>
                      </a:cubicBezTo>
                    </a:path>
                    <a:path w="21600" h="21600" stroke="0" extrusionOk="0">
                      <a:moveTo>
                        <a:pt x="0" y="21486"/>
                      </a:moveTo>
                      <a:cubicBezTo>
                        <a:pt x="62" y="9653"/>
                        <a:pt x="9634" y="73"/>
                        <a:pt x="21467" y="0"/>
                      </a:cubicBezTo>
                      <a:lnTo>
                        <a:pt x="2160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ndParaRPr>
                </a:p>
              </p:txBody>
            </p:sp>
            <p:sp>
              <p:nvSpPr>
                <p:cNvPr id="1071" name="Arc 3239"/>
                <p:cNvSpPr>
                  <a:spLocks noChangeAspect="1"/>
                </p:cNvSpPr>
                <p:nvPr/>
              </p:nvSpPr>
              <p:spPr bwMode="auto">
                <a:xfrm rot="600000">
                  <a:off x="2819" y="3324"/>
                  <a:ext cx="147" cy="160"/>
                </a:xfrm>
                <a:custGeom>
                  <a:avLst/>
                  <a:gdLst>
                    <a:gd name="T0" fmla="*/ 0 w 21600"/>
                    <a:gd name="T1" fmla="*/ 1 h 21600"/>
                    <a:gd name="T2" fmla="*/ 1 w 21600"/>
                    <a:gd name="T3" fmla="*/ 0 h 21600"/>
                    <a:gd name="T4" fmla="*/ 1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65"/>
                      </a:moveTo>
                      <a:cubicBezTo>
                        <a:pt x="74" y="9645"/>
                        <a:pt x="9633" y="80"/>
                        <a:pt x="21453" y="0"/>
                      </a:cubicBezTo>
                    </a:path>
                    <a:path w="21600" h="21600" stroke="0" extrusionOk="0">
                      <a:moveTo>
                        <a:pt x="0" y="21465"/>
                      </a:moveTo>
                      <a:cubicBezTo>
                        <a:pt x="74" y="9645"/>
                        <a:pt x="9633" y="80"/>
                        <a:pt x="21453" y="0"/>
                      </a:cubicBezTo>
                      <a:lnTo>
                        <a:pt x="2160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ndParaRPr>
                </a:p>
              </p:txBody>
            </p:sp>
            <p:sp>
              <p:nvSpPr>
                <p:cNvPr id="1072" name="Arc 3240"/>
                <p:cNvSpPr>
                  <a:spLocks noChangeAspect="1"/>
                </p:cNvSpPr>
                <p:nvPr/>
              </p:nvSpPr>
              <p:spPr bwMode="auto">
                <a:xfrm rot="-600000">
                  <a:off x="2649" y="3322"/>
                  <a:ext cx="147" cy="161"/>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ndParaRPr>
                </a:p>
              </p:txBody>
            </p:sp>
            <p:sp>
              <p:nvSpPr>
                <p:cNvPr id="1073" name="Arc 3241"/>
                <p:cNvSpPr>
                  <a:spLocks noChangeAspect="1"/>
                </p:cNvSpPr>
                <p:nvPr/>
              </p:nvSpPr>
              <p:spPr bwMode="auto">
                <a:xfrm rot="240000">
                  <a:off x="2617" y="3238"/>
                  <a:ext cx="200" cy="221"/>
                </a:xfrm>
                <a:custGeom>
                  <a:avLst/>
                  <a:gdLst>
                    <a:gd name="T0" fmla="*/ 0 w 21600"/>
                    <a:gd name="T1" fmla="*/ 0 h 21600"/>
                    <a:gd name="T2" fmla="*/ 2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ndParaRPr>
                </a:p>
              </p:txBody>
            </p:sp>
            <p:sp>
              <p:nvSpPr>
                <p:cNvPr id="1074" name="Arc 3242"/>
                <p:cNvSpPr>
                  <a:spLocks noChangeAspect="1"/>
                </p:cNvSpPr>
                <p:nvPr/>
              </p:nvSpPr>
              <p:spPr bwMode="auto">
                <a:xfrm rot="-240000">
                  <a:off x="2801" y="3238"/>
                  <a:ext cx="200" cy="221"/>
                </a:xfrm>
                <a:custGeom>
                  <a:avLst/>
                  <a:gdLst>
                    <a:gd name="T0" fmla="*/ 0 w 21600"/>
                    <a:gd name="T1" fmla="*/ 2 h 21600"/>
                    <a:gd name="T2" fmla="*/ 2 w 21600"/>
                    <a:gd name="T3" fmla="*/ 0 h 21600"/>
                    <a:gd name="T4" fmla="*/ 2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02"/>
                      </a:moveTo>
                      <a:cubicBezTo>
                        <a:pt x="53" y="9653"/>
                        <a:pt x="9643" y="59"/>
                        <a:pt x="21492" y="0"/>
                      </a:cubicBezTo>
                    </a:path>
                    <a:path w="21600" h="21600" stroke="0" extrusionOk="0">
                      <a:moveTo>
                        <a:pt x="0" y="21502"/>
                      </a:moveTo>
                      <a:cubicBezTo>
                        <a:pt x="53" y="9653"/>
                        <a:pt x="9643" y="59"/>
                        <a:pt x="21492" y="0"/>
                      </a:cubicBezTo>
                      <a:lnTo>
                        <a:pt x="2160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ndParaRPr>
                </a:p>
              </p:txBody>
            </p:sp>
            <p:sp>
              <p:nvSpPr>
                <p:cNvPr id="1075" name="Arc 3243"/>
                <p:cNvSpPr>
                  <a:spLocks noChangeAspect="1"/>
                </p:cNvSpPr>
                <p:nvPr/>
              </p:nvSpPr>
              <p:spPr bwMode="auto">
                <a:xfrm rot="240000">
                  <a:off x="2654" y="3196"/>
                  <a:ext cx="163" cy="264"/>
                </a:xfrm>
                <a:custGeom>
                  <a:avLst/>
                  <a:gdLst>
                    <a:gd name="T0" fmla="*/ 0 w 21600"/>
                    <a:gd name="T1" fmla="*/ 0 h 21600"/>
                    <a:gd name="T2" fmla="*/ 1 w 21600"/>
                    <a:gd name="T3" fmla="*/ 3 h 21600"/>
                    <a:gd name="T4" fmla="*/ 0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ndParaRPr>
                </a:p>
              </p:txBody>
            </p:sp>
            <p:sp>
              <p:nvSpPr>
                <p:cNvPr id="1076" name="Arc 3244"/>
                <p:cNvSpPr>
                  <a:spLocks noChangeAspect="1"/>
                </p:cNvSpPr>
                <p:nvPr/>
              </p:nvSpPr>
              <p:spPr bwMode="auto">
                <a:xfrm rot="-240000">
                  <a:off x="2802" y="3196"/>
                  <a:ext cx="163" cy="264"/>
                </a:xfrm>
                <a:custGeom>
                  <a:avLst/>
                  <a:gdLst>
                    <a:gd name="T0" fmla="*/ 0 w 21600"/>
                    <a:gd name="T1" fmla="*/ 3 h 21600"/>
                    <a:gd name="T2" fmla="*/ 1 w 21600"/>
                    <a:gd name="T3" fmla="*/ 0 h 21600"/>
                    <a:gd name="T4" fmla="*/ 1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18"/>
                      </a:moveTo>
                      <a:cubicBezTo>
                        <a:pt x="45" y="9672"/>
                        <a:pt x="9621" y="73"/>
                        <a:pt x="21467" y="0"/>
                      </a:cubicBezTo>
                    </a:path>
                    <a:path w="21600" h="21600" stroke="0" extrusionOk="0">
                      <a:moveTo>
                        <a:pt x="0" y="21518"/>
                      </a:moveTo>
                      <a:cubicBezTo>
                        <a:pt x="45" y="9672"/>
                        <a:pt x="9621" y="73"/>
                        <a:pt x="21467" y="0"/>
                      </a:cubicBezTo>
                      <a:lnTo>
                        <a:pt x="2160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ndParaRPr>
                </a:p>
              </p:txBody>
            </p:sp>
          </p:grpSp>
        </p:grpSp>
        <p:sp>
          <p:nvSpPr>
            <p:cNvPr id="1077" name="Text Box 285"/>
            <p:cNvSpPr txBox="1">
              <a:spLocks noChangeAspect="1" noChangeArrowheads="1"/>
            </p:cNvSpPr>
            <p:nvPr/>
          </p:nvSpPr>
          <p:spPr bwMode="auto">
            <a:xfrm>
              <a:off x="2518220" y="5061859"/>
              <a:ext cx="697940" cy="189744"/>
            </a:xfrm>
            <a:prstGeom prst="rect">
              <a:avLst/>
            </a:prstGeom>
            <a:noFill/>
            <a:ln w="9525">
              <a:noFill/>
              <a:miter lim="800000"/>
              <a:headEnd/>
              <a:tailEnd/>
            </a:ln>
          </p:spPr>
          <p:txBody>
            <a:bodyPr wrap="none">
              <a:spAutoFit/>
            </a:bodyPr>
            <a:lstStyle/>
            <a:p>
              <a:r>
                <a:rPr lang="en-US" sz="1000" b="1" dirty="0">
                  <a:solidFill>
                    <a:srgbClr val="000000"/>
                  </a:solidFill>
                  <a:latin typeface="Gill Sans MT"/>
                </a:rPr>
                <a:t>Wetland</a:t>
              </a:r>
            </a:p>
          </p:txBody>
        </p:sp>
        <p:grpSp>
          <p:nvGrpSpPr>
            <p:cNvPr id="781" name="Group 1077"/>
            <p:cNvGrpSpPr/>
            <p:nvPr/>
          </p:nvGrpSpPr>
          <p:grpSpPr>
            <a:xfrm>
              <a:off x="3347658" y="4786791"/>
              <a:ext cx="353417" cy="312791"/>
              <a:chOff x="4959691" y="3949147"/>
              <a:chExt cx="294202" cy="312791"/>
            </a:xfrm>
          </p:grpSpPr>
          <p:sp>
            <p:nvSpPr>
              <p:cNvPr id="1079" name="Line 120"/>
              <p:cNvSpPr>
                <a:spLocks noChangeAspect="1" noChangeShapeType="1"/>
              </p:cNvSpPr>
              <p:nvPr/>
            </p:nvSpPr>
            <p:spPr bwMode="auto">
              <a:xfrm flipV="1">
                <a:off x="5253893" y="3949148"/>
                <a:ext cx="0" cy="312790"/>
              </a:xfrm>
              <a:prstGeom prst="line">
                <a:avLst/>
              </a:prstGeom>
              <a:noFill/>
              <a:ln w="28575">
                <a:solidFill>
                  <a:srgbClr val="FF0000"/>
                </a:solidFill>
                <a:round/>
                <a:headEnd/>
                <a:tailEnd type="triangle" w="med" len="med"/>
              </a:ln>
            </p:spPr>
            <p:txBody>
              <a:bodyPr wrap="none" anchor="ctr"/>
              <a:lstStyle/>
              <a:p>
                <a:endParaRPr lang="en-US" sz="800">
                  <a:solidFill>
                    <a:srgbClr val="000000"/>
                  </a:solidFill>
                  <a:latin typeface="Arial"/>
                </a:endParaRPr>
              </a:p>
            </p:txBody>
          </p:sp>
          <p:sp>
            <p:nvSpPr>
              <p:cNvPr id="1080" name="Line 120"/>
              <p:cNvSpPr>
                <a:spLocks noChangeAspect="1" noChangeShapeType="1"/>
              </p:cNvSpPr>
              <p:nvPr/>
            </p:nvSpPr>
            <p:spPr bwMode="auto">
              <a:xfrm flipV="1">
                <a:off x="5158475" y="3949148"/>
                <a:ext cx="0" cy="312790"/>
              </a:xfrm>
              <a:prstGeom prst="line">
                <a:avLst/>
              </a:prstGeom>
              <a:noFill/>
              <a:ln w="28575">
                <a:solidFill>
                  <a:srgbClr val="0070C0"/>
                </a:solidFill>
                <a:round/>
                <a:headEnd/>
                <a:tailEnd type="triangle" w="med" len="med"/>
              </a:ln>
            </p:spPr>
            <p:txBody>
              <a:bodyPr wrap="none" anchor="ctr"/>
              <a:lstStyle/>
              <a:p>
                <a:endParaRPr lang="en-US" sz="800">
                  <a:solidFill>
                    <a:srgbClr val="000000"/>
                  </a:solidFill>
                  <a:latin typeface="Arial"/>
                </a:endParaRPr>
              </a:p>
            </p:txBody>
          </p:sp>
          <p:sp>
            <p:nvSpPr>
              <p:cNvPr id="1081" name="Line 120"/>
              <p:cNvSpPr>
                <a:spLocks noChangeAspect="1" noChangeShapeType="1"/>
              </p:cNvSpPr>
              <p:nvPr/>
            </p:nvSpPr>
            <p:spPr bwMode="auto">
              <a:xfrm flipV="1">
                <a:off x="5055108" y="3949147"/>
                <a:ext cx="0" cy="312790"/>
              </a:xfrm>
              <a:prstGeom prst="line">
                <a:avLst/>
              </a:prstGeom>
              <a:noFill/>
              <a:ln w="28575">
                <a:solidFill>
                  <a:srgbClr val="C00000"/>
                </a:solidFill>
                <a:round/>
                <a:headEnd/>
                <a:tailEnd type="triangle" w="med" len="med"/>
              </a:ln>
            </p:spPr>
            <p:txBody>
              <a:bodyPr wrap="none" anchor="ctr"/>
              <a:lstStyle/>
              <a:p>
                <a:endParaRPr lang="en-US" sz="800">
                  <a:solidFill>
                    <a:srgbClr val="000000"/>
                  </a:solidFill>
                  <a:latin typeface="Arial"/>
                </a:endParaRPr>
              </a:p>
            </p:txBody>
          </p:sp>
          <p:sp>
            <p:nvSpPr>
              <p:cNvPr id="1082" name="Line 120"/>
              <p:cNvSpPr>
                <a:spLocks noChangeAspect="1" noChangeShapeType="1"/>
              </p:cNvSpPr>
              <p:nvPr/>
            </p:nvSpPr>
            <p:spPr bwMode="auto">
              <a:xfrm flipV="1">
                <a:off x="4959691" y="3949147"/>
                <a:ext cx="0" cy="312790"/>
              </a:xfrm>
              <a:prstGeom prst="line">
                <a:avLst/>
              </a:prstGeom>
              <a:noFill/>
              <a:ln w="28575">
                <a:solidFill>
                  <a:srgbClr val="CC6600"/>
                </a:solidFill>
                <a:round/>
                <a:headEnd/>
                <a:tailEnd type="triangle" w="med" len="med"/>
              </a:ln>
            </p:spPr>
            <p:txBody>
              <a:bodyPr wrap="none" anchor="ctr"/>
              <a:lstStyle/>
              <a:p>
                <a:endParaRPr lang="en-US" sz="800">
                  <a:solidFill>
                    <a:srgbClr val="000000"/>
                  </a:solidFill>
                  <a:latin typeface="Arial"/>
                </a:endParaRPr>
              </a:p>
            </p:txBody>
          </p:sp>
        </p:grpSp>
        <p:sp>
          <p:nvSpPr>
            <p:cNvPr id="1092" name="Freeform 1091"/>
            <p:cNvSpPr/>
            <p:nvPr/>
          </p:nvSpPr>
          <p:spPr bwMode="auto">
            <a:xfrm>
              <a:off x="8007659" y="4844874"/>
              <a:ext cx="809187" cy="215444"/>
            </a:xfrm>
            <a:custGeom>
              <a:avLst/>
              <a:gdLst>
                <a:gd name="connsiteX0" fmla="*/ 29870 w 673608"/>
                <a:gd name="connsiteY0" fmla="*/ 21946 h 118660"/>
                <a:gd name="connsiteX1" fmla="*/ 201777 w 673608"/>
                <a:gd name="connsiteY1" fmla="*/ 18288 h 118660"/>
                <a:gd name="connsiteX2" fmla="*/ 293217 w 673608"/>
                <a:gd name="connsiteY2" fmla="*/ 10973 h 118660"/>
                <a:gd name="connsiteX3" fmla="*/ 402945 w 673608"/>
                <a:gd name="connsiteY3" fmla="*/ 3658 h 118660"/>
                <a:gd name="connsiteX4" fmla="*/ 435864 w 673608"/>
                <a:gd name="connsiteY4" fmla="*/ 0 h 118660"/>
                <a:gd name="connsiteX5" fmla="*/ 582168 w 673608"/>
                <a:gd name="connsiteY5" fmla="*/ 7315 h 118660"/>
                <a:gd name="connsiteX6" fmla="*/ 600456 w 673608"/>
                <a:gd name="connsiteY6" fmla="*/ 10973 h 118660"/>
                <a:gd name="connsiteX7" fmla="*/ 666292 w 673608"/>
                <a:gd name="connsiteY7" fmla="*/ 14630 h 118660"/>
                <a:gd name="connsiteX8" fmla="*/ 673608 w 673608"/>
                <a:gd name="connsiteY8" fmla="*/ 21946 h 118660"/>
                <a:gd name="connsiteX9" fmla="*/ 655320 w 673608"/>
                <a:gd name="connsiteY9" fmla="*/ 51206 h 118660"/>
                <a:gd name="connsiteX10" fmla="*/ 651662 w 673608"/>
                <a:gd name="connsiteY10" fmla="*/ 62179 h 118660"/>
                <a:gd name="connsiteX11" fmla="*/ 640689 w 673608"/>
                <a:gd name="connsiteY11" fmla="*/ 73152 h 118660"/>
                <a:gd name="connsiteX12" fmla="*/ 534619 w 673608"/>
                <a:gd name="connsiteY12" fmla="*/ 91440 h 118660"/>
                <a:gd name="connsiteX13" fmla="*/ 472440 w 673608"/>
                <a:gd name="connsiteY13" fmla="*/ 95098 h 118660"/>
                <a:gd name="connsiteX14" fmla="*/ 457809 w 673608"/>
                <a:gd name="connsiteY14" fmla="*/ 98755 h 118660"/>
                <a:gd name="connsiteX15" fmla="*/ 252984 w 673608"/>
                <a:gd name="connsiteY15" fmla="*/ 106070 h 118660"/>
                <a:gd name="connsiteX16" fmla="*/ 238353 w 673608"/>
                <a:gd name="connsiteY16" fmla="*/ 109728 h 118660"/>
                <a:gd name="connsiteX17" fmla="*/ 161544 w 673608"/>
                <a:gd name="connsiteY17" fmla="*/ 117043 h 118660"/>
                <a:gd name="connsiteX18" fmla="*/ 55473 w 673608"/>
                <a:gd name="connsiteY18" fmla="*/ 109728 h 118660"/>
                <a:gd name="connsiteX19" fmla="*/ 44500 w 673608"/>
                <a:gd name="connsiteY19" fmla="*/ 106070 h 118660"/>
                <a:gd name="connsiteX20" fmla="*/ 33528 w 673608"/>
                <a:gd name="connsiteY20" fmla="*/ 98755 h 118660"/>
                <a:gd name="connsiteX21" fmla="*/ 22555 w 673608"/>
                <a:gd name="connsiteY21" fmla="*/ 51206 h 118660"/>
                <a:gd name="connsiteX22" fmla="*/ 29870 w 673608"/>
                <a:gd name="connsiteY22" fmla="*/ 21946 h 11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3608" h="118660">
                  <a:moveTo>
                    <a:pt x="29870" y="21946"/>
                  </a:moveTo>
                  <a:cubicBezTo>
                    <a:pt x="59740" y="16460"/>
                    <a:pt x="144492" y="20166"/>
                    <a:pt x="201777" y="18288"/>
                  </a:cubicBezTo>
                  <a:cubicBezTo>
                    <a:pt x="223425" y="17578"/>
                    <a:pt x="269772" y="13104"/>
                    <a:pt x="293217" y="10973"/>
                  </a:cubicBezTo>
                  <a:cubicBezTo>
                    <a:pt x="344071" y="801"/>
                    <a:pt x="292272" y="10168"/>
                    <a:pt x="402945" y="3658"/>
                  </a:cubicBezTo>
                  <a:cubicBezTo>
                    <a:pt x="413966" y="3010"/>
                    <a:pt x="424891" y="1219"/>
                    <a:pt x="435864" y="0"/>
                  </a:cubicBezTo>
                  <a:lnTo>
                    <a:pt x="582168" y="7315"/>
                  </a:lnTo>
                  <a:cubicBezTo>
                    <a:pt x="588361" y="7854"/>
                    <a:pt x="594263" y="10434"/>
                    <a:pt x="600456" y="10973"/>
                  </a:cubicBezTo>
                  <a:cubicBezTo>
                    <a:pt x="622353" y="12877"/>
                    <a:pt x="644347" y="13411"/>
                    <a:pt x="666292" y="14630"/>
                  </a:cubicBezTo>
                  <a:cubicBezTo>
                    <a:pt x="668731" y="17069"/>
                    <a:pt x="673608" y="18497"/>
                    <a:pt x="673608" y="21946"/>
                  </a:cubicBezTo>
                  <a:cubicBezTo>
                    <a:pt x="673608" y="42257"/>
                    <a:pt x="667745" y="42923"/>
                    <a:pt x="655320" y="51206"/>
                  </a:cubicBezTo>
                  <a:cubicBezTo>
                    <a:pt x="654101" y="54864"/>
                    <a:pt x="653801" y="58971"/>
                    <a:pt x="651662" y="62179"/>
                  </a:cubicBezTo>
                  <a:cubicBezTo>
                    <a:pt x="648793" y="66483"/>
                    <a:pt x="644663" y="69841"/>
                    <a:pt x="640689" y="73152"/>
                  </a:cubicBezTo>
                  <a:cubicBezTo>
                    <a:pt x="612699" y="96477"/>
                    <a:pt x="565283" y="89782"/>
                    <a:pt x="534619" y="91440"/>
                  </a:cubicBezTo>
                  <a:lnTo>
                    <a:pt x="472440" y="95098"/>
                  </a:lnTo>
                  <a:cubicBezTo>
                    <a:pt x="467563" y="96317"/>
                    <a:pt x="462768" y="97929"/>
                    <a:pt x="457809" y="98755"/>
                  </a:cubicBezTo>
                  <a:cubicBezTo>
                    <a:pt x="395410" y="109154"/>
                    <a:pt x="289839" y="105302"/>
                    <a:pt x="252984" y="106070"/>
                  </a:cubicBezTo>
                  <a:cubicBezTo>
                    <a:pt x="248107" y="107289"/>
                    <a:pt x="243322" y="108964"/>
                    <a:pt x="238353" y="109728"/>
                  </a:cubicBezTo>
                  <a:cubicBezTo>
                    <a:pt x="219627" y="112609"/>
                    <a:pt x="178162" y="115658"/>
                    <a:pt x="161544" y="117043"/>
                  </a:cubicBezTo>
                  <a:cubicBezTo>
                    <a:pt x="120690" y="115341"/>
                    <a:pt x="91198" y="118660"/>
                    <a:pt x="55473" y="109728"/>
                  </a:cubicBezTo>
                  <a:cubicBezTo>
                    <a:pt x="51733" y="108793"/>
                    <a:pt x="47948" y="107794"/>
                    <a:pt x="44500" y="106070"/>
                  </a:cubicBezTo>
                  <a:cubicBezTo>
                    <a:pt x="40568" y="104104"/>
                    <a:pt x="37185" y="101193"/>
                    <a:pt x="33528" y="98755"/>
                  </a:cubicBezTo>
                  <a:cubicBezTo>
                    <a:pt x="23485" y="68631"/>
                    <a:pt x="27302" y="84443"/>
                    <a:pt x="22555" y="51206"/>
                  </a:cubicBezTo>
                  <a:cubicBezTo>
                    <a:pt x="26557" y="23189"/>
                    <a:pt x="0" y="27432"/>
                    <a:pt x="29870" y="21946"/>
                  </a:cubicBezTo>
                  <a:close/>
                </a:path>
              </a:pathLst>
            </a:custGeom>
            <a:solidFill>
              <a:srgbClr val="948A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z="800">
                <a:solidFill>
                  <a:srgbClr val="000000"/>
                </a:solidFill>
                <a:latin typeface="Arial"/>
              </a:endParaRPr>
            </a:p>
          </p:txBody>
        </p:sp>
        <p:sp>
          <p:nvSpPr>
            <p:cNvPr id="560" name="Line 120"/>
            <p:cNvSpPr>
              <a:spLocks noChangeAspect="1" noChangeShapeType="1"/>
            </p:cNvSpPr>
            <p:nvPr/>
          </p:nvSpPr>
          <p:spPr bwMode="auto">
            <a:xfrm flipV="1">
              <a:off x="8149441" y="4385536"/>
              <a:ext cx="0" cy="312790"/>
            </a:xfrm>
            <a:prstGeom prst="line">
              <a:avLst/>
            </a:prstGeom>
            <a:noFill/>
            <a:ln w="28575">
              <a:solidFill>
                <a:schemeClr val="tx1"/>
              </a:solidFill>
              <a:round/>
              <a:headEnd/>
              <a:tailEnd type="triangle" w="med" len="med"/>
            </a:ln>
          </p:spPr>
          <p:txBody>
            <a:bodyPr wrap="none" anchor="ctr"/>
            <a:lstStyle/>
            <a:p>
              <a:endParaRPr lang="en-US" sz="800">
                <a:solidFill>
                  <a:srgbClr val="000000"/>
                </a:solidFill>
                <a:latin typeface="Arial"/>
              </a:endParaRPr>
            </a:p>
          </p:txBody>
        </p:sp>
        <p:sp>
          <p:nvSpPr>
            <p:cNvPr id="561" name="Line 120"/>
            <p:cNvSpPr>
              <a:spLocks noChangeAspect="1" noChangeShapeType="1"/>
            </p:cNvSpPr>
            <p:nvPr/>
          </p:nvSpPr>
          <p:spPr bwMode="auto">
            <a:xfrm flipV="1">
              <a:off x="8390465" y="4392115"/>
              <a:ext cx="0" cy="312790"/>
            </a:xfrm>
            <a:prstGeom prst="line">
              <a:avLst/>
            </a:prstGeom>
            <a:noFill/>
            <a:ln w="28575">
              <a:solidFill>
                <a:srgbClr val="EA36DD"/>
              </a:solidFill>
              <a:round/>
              <a:headEnd/>
              <a:tailEnd type="triangle" w="med" len="med"/>
            </a:ln>
          </p:spPr>
          <p:txBody>
            <a:bodyPr wrap="none" anchor="ctr"/>
            <a:lstStyle/>
            <a:p>
              <a:endParaRPr lang="en-US" sz="800">
                <a:solidFill>
                  <a:srgbClr val="000000"/>
                </a:solidFill>
                <a:latin typeface="Arial"/>
              </a:endParaRPr>
            </a:p>
          </p:txBody>
        </p:sp>
        <p:sp>
          <p:nvSpPr>
            <p:cNvPr id="562" name="Line 120"/>
            <p:cNvSpPr>
              <a:spLocks noChangeAspect="1" noChangeShapeType="1"/>
            </p:cNvSpPr>
            <p:nvPr/>
          </p:nvSpPr>
          <p:spPr bwMode="auto">
            <a:xfrm flipV="1">
              <a:off x="8271928" y="4388826"/>
              <a:ext cx="0" cy="312790"/>
            </a:xfrm>
            <a:prstGeom prst="line">
              <a:avLst/>
            </a:prstGeom>
            <a:noFill/>
            <a:ln w="28575">
              <a:solidFill>
                <a:srgbClr val="7030A0"/>
              </a:solidFill>
              <a:round/>
              <a:headEnd/>
              <a:tailEnd type="triangle" w="med" len="med"/>
            </a:ln>
          </p:spPr>
          <p:txBody>
            <a:bodyPr wrap="none" anchor="ctr"/>
            <a:lstStyle/>
            <a:p>
              <a:endParaRPr lang="en-US" sz="800">
                <a:solidFill>
                  <a:srgbClr val="000000"/>
                </a:solidFill>
                <a:latin typeface="Arial"/>
              </a:endParaRPr>
            </a:p>
          </p:txBody>
        </p:sp>
        <p:sp>
          <p:nvSpPr>
            <p:cNvPr id="563" name="Text Box 285"/>
            <p:cNvSpPr txBox="1">
              <a:spLocks noChangeAspect="1" noChangeArrowheads="1"/>
            </p:cNvSpPr>
            <p:nvPr/>
          </p:nvSpPr>
          <p:spPr bwMode="auto">
            <a:xfrm>
              <a:off x="6037494" y="5234361"/>
              <a:ext cx="755235" cy="308335"/>
            </a:xfrm>
            <a:prstGeom prst="rect">
              <a:avLst/>
            </a:prstGeom>
            <a:noFill/>
            <a:ln w="9525">
              <a:noFill/>
              <a:miter lim="800000"/>
              <a:headEnd/>
              <a:tailEnd/>
            </a:ln>
          </p:spPr>
          <p:txBody>
            <a:bodyPr wrap="none">
              <a:spAutoFit/>
            </a:bodyPr>
            <a:lstStyle/>
            <a:p>
              <a:r>
                <a:rPr lang="en-US" sz="1000" b="1" dirty="0">
                  <a:solidFill>
                    <a:srgbClr val="000000"/>
                  </a:solidFill>
                  <a:effectLst>
                    <a:outerShdw blurRad="38100" dist="38100" dir="2700000" algn="tl">
                      <a:srgbClr val="000000">
                        <a:alpha val="43137"/>
                      </a:srgbClr>
                    </a:outerShdw>
                  </a:effectLst>
                  <a:latin typeface="Gill Sans MT"/>
                </a:rPr>
                <a:t>Crops</a:t>
              </a:r>
            </a:p>
            <a:p>
              <a:r>
                <a:rPr lang="en-US" sz="1000" b="1" dirty="0">
                  <a:solidFill>
                    <a:srgbClr val="000000"/>
                  </a:solidFill>
                  <a:effectLst>
                    <a:outerShdw blurRad="38100" dist="38100" dir="2700000" algn="tl">
                      <a:srgbClr val="000000">
                        <a:alpha val="43137"/>
                      </a:srgbClr>
                    </a:outerShdw>
                  </a:effectLst>
                  <a:latin typeface="Gill Sans MT"/>
                </a:rPr>
                <a:t>Irrigation</a:t>
              </a:r>
            </a:p>
          </p:txBody>
        </p:sp>
        <p:pic>
          <p:nvPicPr>
            <p:cNvPr id="2053" name="Picture 5"/>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9072115">
              <a:off x="6478534" y="5590046"/>
              <a:ext cx="289919" cy="224389"/>
            </a:xfrm>
            <a:prstGeom prst="rect">
              <a:avLst/>
            </a:prstGeom>
            <a:noFill/>
            <a:ln w="9525">
              <a:noFill/>
              <a:miter lim="800000"/>
              <a:headEnd/>
              <a:tailEnd/>
            </a:ln>
          </p:spPr>
        </p:pic>
        <p:sp>
          <p:nvSpPr>
            <p:cNvPr id="580" name="Freeform 579"/>
            <p:cNvSpPr/>
            <p:nvPr/>
          </p:nvSpPr>
          <p:spPr bwMode="auto">
            <a:xfrm>
              <a:off x="6342409" y="5721672"/>
              <a:ext cx="118479" cy="215444"/>
            </a:xfrm>
            <a:custGeom>
              <a:avLst/>
              <a:gdLst>
                <a:gd name="connsiteX0" fmla="*/ 98628 w 98628"/>
                <a:gd name="connsiteY0" fmla="*/ 0 h 109470"/>
                <a:gd name="connsiteX1" fmla="*/ 92188 w 98628"/>
                <a:gd name="connsiteY1" fmla="*/ 12879 h 109470"/>
                <a:gd name="connsiteX2" fmla="*/ 82529 w 98628"/>
                <a:gd name="connsiteY2" fmla="*/ 16099 h 109470"/>
                <a:gd name="connsiteX3" fmla="*/ 76090 w 98628"/>
                <a:gd name="connsiteY3" fmla="*/ 25758 h 109470"/>
                <a:gd name="connsiteX4" fmla="*/ 72870 w 98628"/>
                <a:gd name="connsiteY4" fmla="*/ 48296 h 109470"/>
                <a:gd name="connsiteX5" fmla="*/ 59991 w 98628"/>
                <a:gd name="connsiteY5" fmla="*/ 64394 h 109470"/>
                <a:gd name="connsiteX6" fmla="*/ 18135 w 98628"/>
                <a:gd name="connsiteY6" fmla="*/ 67614 h 109470"/>
                <a:gd name="connsiteX7" fmla="*/ 8476 w 98628"/>
                <a:gd name="connsiteY7" fmla="*/ 70834 h 109470"/>
                <a:gd name="connsiteX8" fmla="*/ 2036 w 98628"/>
                <a:gd name="connsiteY8" fmla="*/ 109470 h 10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628" h="109470">
                  <a:moveTo>
                    <a:pt x="98628" y="0"/>
                  </a:moveTo>
                  <a:cubicBezTo>
                    <a:pt x="96481" y="4293"/>
                    <a:pt x="95582" y="9485"/>
                    <a:pt x="92188" y="12879"/>
                  </a:cubicBezTo>
                  <a:cubicBezTo>
                    <a:pt x="89788" y="15279"/>
                    <a:pt x="85179" y="13979"/>
                    <a:pt x="82529" y="16099"/>
                  </a:cubicBezTo>
                  <a:cubicBezTo>
                    <a:pt x="79507" y="18516"/>
                    <a:pt x="78236" y="22538"/>
                    <a:pt x="76090" y="25758"/>
                  </a:cubicBezTo>
                  <a:cubicBezTo>
                    <a:pt x="75017" y="33271"/>
                    <a:pt x="74358" y="40854"/>
                    <a:pt x="72870" y="48296"/>
                  </a:cubicBezTo>
                  <a:cubicBezTo>
                    <a:pt x="71363" y="55829"/>
                    <a:pt x="69125" y="62681"/>
                    <a:pt x="59991" y="64394"/>
                  </a:cubicBezTo>
                  <a:cubicBezTo>
                    <a:pt x="46237" y="66973"/>
                    <a:pt x="32087" y="66541"/>
                    <a:pt x="18135" y="67614"/>
                  </a:cubicBezTo>
                  <a:cubicBezTo>
                    <a:pt x="14915" y="68687"/>
                    <a:pt x="10449" y="68072"/>
                    <a:pt x="8476" y="70834"/>
                  </a:cubicBezTo>
                  <a:cubicBezTo>
                    <a:pt x="0" y="82701"/>
                    <a:pt x="2036" y="96228"/>
                    <a:pt x="2036" y="109470"/>
                  </a:cubicBezTo>
                </a:path>
              </a:pathLst>
            </a:custGeom>
            <a:no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z="800">
                <a:solidFill>
                  <a:srgbClr val="000000"/>
                </a:solidFill>
                <a:latin typeface="Arial"/>
              </a:endParaRPr>
            </a:p>
          </p:txBody>
        </p:sp>
        <p:sp>
          <p:nvSpPr>
            <p:cNvPr id="581" name="Freeform 580"/>
            <p:cNvSpPr/>
            <p:nvPr/>
          </p:nvSpPr>
          <p:spPr bwMode="auto">
            <a:xfrm rot="20320240">
              <a:off x="6375126" y="5698501"/>
              <a:ext cx="118479" cy="215444"/>
            </a:xfrm>
            <a:custGeom>
              <a:avLst/>
              <a:gdLst>
                <a:gd name="connsiteX0" fmla="*/ 98628 w 98628"/>
                <a:gd name="connsiteY0" fmla="*/ 0 h 109470"/>
                <a:gd name="connsiteX1" fmla="*/ 92188 w 98628"/>
                <a:gd name="connsiteY1" fmla="*/ 12879 h 109470"/>
                <a:gd name="connsiteX2" fmla="*/ 82529 w 98628"/>
                <a:gd name="connsiteY2" fmla="*/ 16099 h 109470"/>
                <a:gd name="connsiteX3" fmla="*/ 76090 w 98628"/>
                <a:gd name="connsiteY3" fmla="*/ 25758 h 109470"/>
                <a:gd name="connsiteX4" fmla="*/ 72870 w 98628"/>
                <a:gd name="connsiteY4" fmla="*/ 48296 h 109470"/>
                <a:gd name="connsiteX5" fmla="*/ 59991 w 98628"/>
                <a:gd name="connsiteY5" fmla="*/ 64394 h 109470"/>
                <a:gd name="connsiteX6" fmla="*/ 18135 w 98628"/>
                <a:gd name="connsiteY6" fmla="*/ 67614 h 109470"/>
                <a:gd name="connsiteX7" fmla="*/ 8476 w 98628"/>
                <a:gd name="connsiteY7" fmla="*/ 70834 h 109470"/>
                <a:gd name="connsiteX8" fmla="*/ 2036 w 98628"/>
                <a:gd name="connsiteY8" fmla="*/ 109470 h 10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628" h="109470">
                  <a:moveTo>
                    <a:pt x="98628" y="0"/>
                  </a:moveTo>
                  <a:cubicBezTo>
                    <a:pt x="96481" y="4293"/>
                    <a:pt x="95582" y="9485"/>
                    <a:pt x="92188" y="12879"/>
                  </a:cubicBezTo>
                  <a:cubicBezTo>
                    <a:pt x="89788" y="15279"/>
                    <a:pt x="85179" y="13979"/>
                    <a:pt x="82529" y="16099"/>
                  </a:cubicBezTo>
                  <a:cubicBezTo>
                    <a:pt x="79507" y="18516"/>
                    <a:pt x="78236" y="22538"/>
                    <a:pt x="76090" y="25758"/>
                  </a:cubicBezTo>
                  <a:cubicBezTo>
                    <a:pt x="75017" y="33271"/>
                    <a:pt x="74358" y="40854"/>
                    <a:pt x="72870" y="48296"/>
                  </a:cubicBezTo>
                  <a:cubicBezTo>
                    <a:pt x="71363" y="55829"/>
                    <a:pt x="69125" y="62681"/>
                    <a:pt x="59991" y="64394"/>
                  </a:cubicBezTo>
                  <a:cubicBezTo>
                    <a:pt x="46237" y="66973"/>
                    <a:pt x="32087" y="66541"/>
                    <a:pt x="18135" y="67614"/>
                  </a:cubicBezTo>
                  <a:cubicBezTo>
                    <a:pt x="14915" y="68687"/>
                    <a:pt x="10449" y="68072"/>
                    <a:pt x="8476" y="70834"/>
                  </a:cubicBezTo>
                  <a:cubicBezTo>
                    <a:pt x="0" y="82701"/>
                    <a:pt x="2036" y="96228"/>
                    <a:pt x="2036" y="109470"/>
                  </a:cubicBezTo>
                </a:path>
              </a:pathLst>
            </a:custGeom>
            <a:no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z="800">
                <a:solidFill>
                  <a:srgbClr val="000000"/>
                </a:solidFill>
                <a:latin typeface="Arial"/>
              </a:endParaRPr>
            </a:p>
          </p:txBody>
        </p:sp>
        <p:sp>
          <p:nvSpPr>
            <p:cNvPr id="582" name="Freeform 581"/>
            <p:cNvSpPr/>
            <p:nvPr/>
          </p:nvSpPr>
          <p:spPr bwMode="auto">
            <a:xfrm rot="980860">
              <a:off x="6303330" y="5634571"/>
              <a:ext cx="118479" cy="215444"/>
            </a:xfrm>
            <a:custGeom>
              <a:avLst/>
              <a:gdLst>
                <a:gd name="connsiteX0" fmla="*/ 98628 w 98628"/>
                <a:gd name="connsiteY0" fmla="*/ 0 h 109470"/>
                <a:gd name="connsiteX1" fmla="*/ 92188 w 98628"/>
                <a:gd name="connsiteY1" fmla="*/ 12879 h 109470"/>
                <a:gd name="connsiteX2" fmla="*/ 82529 w 98628"/>
                <a:gd name="connsiteY2" fmla="*/ 16099 h 109470"/>
                <a:gd name="connsiteX3" fmla="*/ 76090 w 98628"/>
                <a:gd name="connsiteY3" fmla="*/ 25758 h 109470"/>
                <a:gd name="connsiteX4" fmla="*/ 72870 w 98628"/>
                <a:gd name="connsiteY4" fmla="*/ 48296 h 109470"/>
                <a:gd name="connsiteX5" fmla="*/ 59991 w 98628"/>
                <a:gd name="connsiteY5" fmla="*/ 64394 h 109470"/>
                <a:gd name="connsiteX6" fmla="*/ 18135 w 98628"/>
                <a:gd name="connsiteY6" fmla="*/ 67614 h 109470"/>
                <a:gd name="connsiteX7" fmla="*/ 8476 w 98628"/>
                <a:gd name="connsiteY7" fmla="*/ 70834 h 109470"/>
                <a:gd name="connsiteX8" fmla="*/ 2036 w 98628"/>
                <a:gd name="connsiteY8" fmla="*/ 109470 h 10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628" h="109470">
                  <a:moveTo>
                    <a:pt x="98628" y="0"/>
                  </a:moveTo>
                  <a:cubicBezTo>
                    <a:pt x="96481" y="4293"/>
                    <a:pt x="95582" y="9485"/>
                    <a:pt x="92188" y="12879"/>
                  </a:cubicBezTo>
                  <a:cubicBezTo>
                    <a:pt x="89788" y="15279"/>
                    <a:pt x="85179" y="13979"/>
                    <a:pt x="82529" y="16099"/>
                  </a:cubicBezTo>
                  <a:cubicBezTo>
                    <a:pt x="79507" y="18516"/>
                    <a:pt x="78236" y="22538"/>
                    <a:pt x="76090" y="25758"/>
                  </a:cubicBezTo>
                  <a:cubicBezTo>
                    <a:pt x="75017" y="33271"/>
                    <a:pt x="74358" y="40854"/>
                    <a:pt x="72870" y="48296"/>
                  </a:cubicBezTo>
                  <a:cubicBezTo>
                    <a:pt x="71363" y="55829"/>
                    <a:pt x="69125" y="62681"/>
                    <a:pt x="59991" y="64394"/>
                  </a:cubicBezTo>
                  <a:cubicBezTo>
                    <a:pt x="46237" y="66973"/>
                    <a:pt x="32087" y="66541"/>
                    <a:pt x="18135" y="67614"/>
                  </a:cubicBezTo>
                  <a:cubicBezTo>
                    <a:pt x="14915" y="68687"/>
                    <a:pt x="10449" y="68072"/>
                    <a:pt x="8476" y="70834"/>
                  </a:cubicBezTo>
                  <a:cubicBezTo>
                    <a:pt x="0" y="82701"/>
                    <a:pt x="2036" y="96228"/>
                    <a:pt x="2036" y="109470"/>
                  </a:cubicBezTo>
                </a:path>
              </a:pathLst>
            </a:custGeom>
            <a:no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z="800">
                <a:solidFill>
                  <a:srgbClr val="000000"/>
                </a:solidFill>
                <a:latin typeface="Arial"/>
              </a:endParaRPr>
            </a:p>
          </p:txBody>
        </p:sp>
        <p:sp>
          <p:nvSpPr>
            <p:cNvPr id="583" name="Line 36"/>
            <p:cNvSpPr>
              <a:spLocks noChangeAspect="1" noChangeShapeType="1"/>
            </p:cNvSpPr>
            <p:nvPr/>
          </p:nvSpPr>
          <p:spPr bwMode="auto">
            <a:xfrm flipH="1" flipV="1">
              <a:off x="3447954" y="5439981"/>
              <a:ext cx="147301" cy="134412"/>
            </a:xfrm>
            <a:prstGeom prst="line">
              <a:avLst/>
            </a:prstGeom>
            <a:noFill/>
            <a:ln w="38100">
              <a:solidFill>
                <a:srgbClr val="0070C0"/>
              </a:solidFill>
              <a:round/>
              <a:headEnd type="none" w="sm" len="sm"/>
              <a:tailEnd type="triangle" w="med" len="med"/>
            </a:ln>
          </p:spPr>
          <p:txBody>
            <a:bodyPr wrap="none" anchor="ctr"/>
            <a:lstStyle/>
            <a:p>
              <a:endParaRPr lang="en-US" sz="800">
                <a:solidFill>
                  <a:srgbClr val="000000"/>
                </a:solidFill>
                <a:latin typeface="Arial"/>
              </a:endParaRPr>
            </a:p>
          </p:txBody>
        </p:sp>
        <p:sp>
          <p:nvSpPr>
            <p:cNvPr id="584" name="Text Box 285"/>
            <p:cNvSpPr txBox="1">
              <a:spLocks noChangeAspect="1" noChangeArrowheads="1"/>
            </p:cNvSpPr>
            <p:nvPr/>
          </p:nvSpPr>
          <p:spPr bwMode="auto">
            <a:xfrm>
              <a:off x="3563564" y="5363496"/>
              <a:ext cx="703075" cy="189744"/>
            </a:xfrm>
            <a:prstGeom prst="rect">
              <a:avLst/>
            </a:prstGeom>
            <a:noFill/>
            <a:ln w="9525">
              <a:noFill/>
              <a:miter lim="800000"/>
              <a:headEnd/>
              <a:tailEnd/>
            </a:ln>
          </p:spPr>
          <p:txBody>
            <a:bodyPr wrap="none">
              <a:spAutoFit/>
            </a:bodyPr>
            <a:lstStyle/>
            <a:p>
              <a:r>
                <a:rPr lang="en-US" sz="1000" b="1" dirty="0">
                  <a:solidFill>
                    <a:srgbClr val="000000"/>
                  </a:solidFill>
                  <a:latin typeface="Gill Sans MT"/>
                </a:rPr>
                <a:t>Flooding</a:t>
              </a:r>
            </a:p>
          </p:txBody>
        </p:sp>
        <p:sp>
          <p:nvSpPr>
            <p:cNvPr id="593" name="Line 36"/>
            <p:cNvSpPr>
              <a:spLocks noChangeAspect="1" noChangeShapeType="1"/>
            </p:cNvSpPr>
            <p:nvPr/>
          </p:nvSpPr>
          <p:spPr bwMode="auto">
            <a:xfrm>
              <a:off x="5336638" y="5117436"/>
              <a:ext cx="278358" cy="254000"/>
            </a:xfrm>
            <a:prstGeom prst="line">
              <a:avLst/>
            </a:prstGeom>
            <a:noFill/>
            <a:ln w="38100">
              <a:solidFill>
                <a:srgbClr val="0070C0"/>
              </a:solidFill>
              <a:round/>
              <a:headEnd type="none" w="sm" len="sm"/>
              <a:tailEnd type="triangle" w="med" len="med"/>
            </a:ln>
          </p:spPr>
          <p:txBody>
            <a:bodyPr wrap="none" anchor="ctr"/>
            <a:lstStyle/>
            <a:p>
              <a:endParaRPr lang="en-US" sz="800">
                <a:solidFill>
                  <a:srgbClr val="000000"/>
                </a:solidFill>
                <a:latin typeface="Arial"/>
              </a:endParaRPr>
            </a:p>
          </p:txBody>
        </p:sp>
        <p:sp>
          <p:nvSpPr>
            <p:cNvPr id="586" name="Line 120"/>
            <p:cNvSpPr>
              <a:spLocks noChangeAspect="1" noChangeShapeType="1"/>
            </p:cNvSpPr>
            <p:nvPr/>
          </p:nvSpPr>
          <p:spPr bwMode="auto">
            <a:xfrm flipV="1">
              <a:off x="3838889" y="4789612"/>
              <a:ext cx="0" cy="312790"/>
            </a:xfrm>
            <a:prstGeom prst="line">
              <a:avLst/>
            </a:prstGeom>
            <a:noFill/>
            <a:ln w="28575">
              <a:solidFill>
                <a:srgbClr val="EA36DD"/>
              </a:solidFill>
              <a:round/>
              <a:headEnd/>
              <a:tailEnd type="triangle" w="med" len="med"/>
            </a:ln>
          </p:spPr>
          <p:txBody>
            <a:bodyPr wrap="none" anchor="ctr"/>
            <a:lstStyle/>
            <a:p>
              <a:endParaRPr lang="en-US" sz="800">
                <a:solidFill>
                  <a:srgbClr val="000000"/>
                </a:solidFill>
                <a:latin typeface="Arial"/>
              </a:endParaRPr>
            </a:p>
          </p:txBody>
        </p:sp>
        <p:grpSp>
          <p:nvGrpSpPr>
            <p:cNvPr id="782" name="Group 4599"/>
            <p:cNvGrpSpPr>
              <a:grpSpLocks noChangeAspect="1"/>
            </p:cNvGrpSpPr>
            <p:nvPr/>
          </p:nvGrpSpPr>
          <p:grpSpPr bwMode="auto">
            <a:xfrm>
              <a:off x="6025104" y="6158985"/>
              <a:ext cx="426143" cy="252908"/>
              <a:chOff x="2964" y="2308"/>
              <a:chExt cx="623" cy="443"/>
            </a:xfrm>
          </p:grpSpPr>
          <p:sp>
            <p:nvSpPr>
              <p:cNvPr id="594" name="Rectangle 4600"/>
              <p:cNvSpPr>
                <a:spLocks noChangeAspect="1" noChangeArrowheads="1"/>
              </p:cNvSpPr>
              <p:nvPr/>
            </p:nvSpPr>
            <p:spPr bwMode="auto">
              <a:xfrm>
                <a:off x="3196" y="2460"/>
                <a:ext cx="300" cy="200"/>
              </a:xfrm>
              <a:prstGeom prst="rect">
                <a:avLst/>
              </a:prstGeom>
              <a:solidFill>
                <a:schemeClr val="bg2"/>
              </a:solidFill>
              <a:ln w="19050" algn="ctr">
                <a:solidFill>
                  <a:schemeClr val="tx1"/>
                </a:solidFill>
                <a:miter lim="800000"/>
                <a:headEnd/>
                <a:tailEnd/>
              </a:ln>
            </p:spPr>
            <p:txBody>
              <a:bodyPr wrap="none" anchor="ctr">
                <a:spAutoFit/>
              </a:bodyPr>
              <a:lstStyle/>
              <a:p>
                <a:endParaRPr lang="en-US" sz="800">
                  <a:solidFill>
                    <a:srgbClr val="000000"/>
                  </a:solidFill>
                  <a:latin typeface="Arial"/>
                </a:endParaRPr>
              </a:p>
            </p:txBody>
          </p:sp>
          <p:sp>
            <p:nvSpPr>
              <p:cNvPr id="598" name="Line 4601"/>
              <p:cNvSpPr>
                <a:spLocks noChangeAspect="1" noChangeShapeType="1"/>
              </p:cNvSpPr>
              <p:nvPr/>
            </p:nvSpPr>
            <p:spPr bwMode="auto">
              <a:xfrm flipV="1">
                <a:off x="3364" y="2308"/>
                <a:ext cx="0" cy="148"/>
              </a:xfrm>
              <a:prstGeom prst="line">
                <a:avLst/>
              </a:prstGeom>
              <a:noFill/>
              <a:ln w="76200">
                <a:solidFill>
                  <a:schemeClr val="tx1"/>
                </a:solidFill>
                <a:round/>
                <a:headEnd/>
                <a:tailEnd/>
              </a:ln>
            </p:spPr>
            <p:txBody>
              <a:bodyPr>
                <a:spAutoFit/>
              </a:bodyPr>
              <a:lstStyle/>
              <a:p>
                <a:endParaRPr lang="en-US" sz="800">
                  <a:solidFill>
                    <a:srgbClr val="000000"/>
                  </a:solidFill>
                  <a:latin typeface="Arial"/>
                </a:endParaRPr>
              </a:p>
            </p:txBody>
          </p:sp>
          <p:sp>
            <p:nvSpPr>
              <p:cNvPr id="599" name="Line 4602"/>
              <p:cNvSpPr>
                <a:spLocks noChangeAspect="1" noChangeShapeType="1"/>
              </p:cNvSpPr>
              <p:nvPr/>
            </p:nvSpPr>
            <p:spPr bwMode="auto">
              <a:xfrm flipH="1" flipV="1">
                <a:off x="3156" y="2436"/>
                <a:ext cx="36" cy="40"/>
              </a:xfrm>
              <a:prstGeom prst="line">
                <a:avLst/>
              </a:prstGeom>
              <a:noFill/>
              <a:ln w="19050">
                <a:solidFill>
                  <a:schemeClr val="tx1"/>
                </a:solidFill>
                <a:round/>
                <a:headEnd/>
                <a:tailEnd/>
              </a:ln>
            </p:spPr>
            <p:txBody>
              <a:bodyPr>
                <a:spAutoFit/>
              </a:bodyPr>
              <a:lstStyle/>
              <a:p>
                <a:endParaRPr lang="en-US" sz="800">
                  <a:solidFill>
                    <a:srgbClr val="000000"/>
                  </a:solidFill>
                  <a:latin typeface="Arial"/>
                </a:endParaRPr>
              </a:p>
            </p:txBody>
          </p:sp>
          <p:sp>
            <p:nvSpPr>
              <p:cNvPr id="600" name="Line 4603"/>
              <p:cNvSpPr>
                <a:spLocks noChangeAspect="1" noChangeShapeType="1"/>
              </p:cNvSpPr>
              <p:nvPr/>
            </p:nvSpPr>
            <p:spPr bwMode="auto">
              <a:xfrm flipV="1">
                <a:off x="3124" y="2404"/>
                <a:ext cx="56" cy="68"/>
              </a:xfrm>
              <a:prstGeom prst="line">
                <a:avLst/>
              </a:prstGeom>
              <a:noFill/>
              <a:ln w="19050">
                <a:solidFill>
                  <a:schemeClr val="tx1"/>
                </a:solidFill>
                <a:round/>
                <a:headEnd/>
                <a:tailEnd/>
              </a:ln>
            </p:spPr>
            <p:txBody>
              <a:bodyPr>
                <a:spAutoFit/>
              </a:bodyPr>
              <a:lstStyle/>
              <a:p>
                <a:endParaRPr lang="en-US" sz="800">
                  <a:solidFill>
                    <a:srgbClr val="000000"/>
                  </a:solidFill>
                  <a:latin typeface="Arial"/>
                </a:endParaRPr>
              </a:p>
            </p:txBody>
          </p:sp>
          <p:sp>
            <p:nvSpPr>
              <p:cNvPr id="601" name="Oval 4604"/>
              <p:cNvSpPr>
                <a:spLocks noChangeAspect="1" noChangeArrowheads="1"/>
              </p:cNvSpPr>
              <p:nvPr/>
            </p:nvSpPr>
            <p:spPr bwMode="auto">
              <a:xfrm>
                <a:off x="2964" y="2492"/>
                <a:ext cx="259" cy="259"/>
              </a:xfrm>
              <a:prstGeom prst="ellipse">
                <a:avLst/>
              </a:prstGeom>
              <a:solidFill>
                <a:schemeClr val="bg2"/>
              </a:solidFill>
              <a:ln w="19050" algn="ctr">
                <a:solidFill>
                  <a:schemeClr val="tx1"/>
                </a:solidFill>
                <a:round/>
                <a:headEnd/>
                <a:tailEnd/>
              </a:ln>
            </p:spPr>
            <p:txBody>
              <a:bodyPr wrap="none" anchor="ctr">
                <a:spAutoFit/>
              </a:bodyPr>
              <a:lstStyle/>
              <a:p>
                <a:endParaRPr lang="en-US" sz="800">
                  <a:solidFill>
                    <a:srgbClr val="000000"/>
                  </a:solidFill>
                  <a:latin typeface="Arial"/>
                </a:endParaRPr>
              </a:p>
            </p:txBody>
          </p:sp>
          <p:sp>
            <p:nvSpPr>
              <p:cNvPr id="602" name="Oval 4605"/>
              <p:cNvSpPr>
                <a:spLocks noChangeAspect="1" noChangeArrowheads="1"/>
              </p:cNvSpPr>
              <p:nvPr/>
            </p:nvSpPr>
            <p:spPr bwMode="auto">
              <a:xfrm>
                <a:off x="3032" y="2556"/>
                <a:ext cx="132" cy="132"/>
              </a:xfrm>
              <a:prstGeom prst="ellipse">
                <a:avLst/>
              </a:prstGeom>
              <a:noFill/>
              <a:ln w="19050" algn="ctr">
                <a:solidFill>
                  <a:schemeClr val="tx1"/>
                </a:solidFill>
                <a:round/>
                <a:headEnd/>
                <a:tailEnd/>
              </a:ln>
            </p:spPr>
            <p:txBody>
              <a:bodyPr wrap="none" anchor="ctr">
                <a:spAutoFit/>
              </a:bodyPr>
              <a:lstStyle/>
              <a:p>
                <a:endParaRPr lang="en-US" sz="800">
                  <a:solidFill>
                    <a:srgbClr val="000000"/>
                  </a:solidFill>
                  <a:latin typeface="Arial"/>
                </a:endParaRPr>
              </a:p>
            </p:txBody>
          </p:sp>
          <p:sp>
            <p:nvSpPr>
              <p:cNvPr id="603" name="Oval 4606"/>
              <p:cNvSpPr>
                <a:spLocks noChangeAspect="1" noChangeArrowheads="1"/>
              </p:cNvSpPr>
              <p:nvPr/>
            </p:nvSpPr>
            <p:spPr bwMode="auto">
              <a:xfrm>
                <a:off x="3420" y="2576"/>
                <a:ext cx="167" cy="167"/>
              </a:xfrm>
              <a:prstGeom prst="ellipse">
                <a:avLst/>
              </a:prstGeom>
              <a:solidFill>
                <a:schemeClr val="bg2"/>
              </a:solidFill>
              <a:ln w="19050" algn="ctr">
                <a:solidFill>
                  <a:schemeClr val="tx1"/>
                </a:solidFill>
                <a:round/>
                <a:headEnd/>
                <a:tailEnd/>
              </a:ln>
            </p:spPr>
            <p:txBody>
              <a:bodyPr wrap="none" anchor="ctr">
                <a:spAutoFit/>
              </a:bodyPr>
              <a:lstStyle/>
              <a:p>
                <a:endParaRPr lang="en-US" sz="800">
                  <a:solidFill>
                    <a:srgbClr val="000000"/>
                  </a:solidFill>
                  <a:latin typeface="Arial"/>
                </a:endParaRPr>
              </a:p>
            </p:txBody>
          </p:sp>
          <p:sp>
            <p:nvSpPr>
              <p:cNvPr id="604" name="Oval 4607"/>
              <p:cNvSpPr>
                <a:spLocks noChangeAspect="1" noChangeArrowheads="1"/>
              </p:cNvSpPr>
              <p:nvPr/>
            </p:nvSpPr>
            <p:spPr bwMode="auto">
              <a:xfrm>
                <a:off x="3460" y="2616"/>
                <a:ext cx="86" cy="86"/>
              </a:xfrm>
              <a:prstGeom prst="ellipse">
                <a:avLst/>
              </a:prstGeom>
              <a:noFill/>
              <a:ln w="19050" algn="ctr">
                <a:solidFill>
                  <a:schemeClr val="tx1"/>
                </a:solidFill>
                <a:round/>
                <a:headEnd/>
                <a:tailEnd/>
              </a:ln>
            </p:spPr>
            <p:txBody>
              <a:bodyPr wrap="none" anchor="ctr">
                <a:spAutoFit/>
              </a:bodyPr>
              <a:lstStyle/>
              <a:p>
                <a:endParaRPr lang="en-US" sz="800">
                  <a:solidFill>
                    <a:srgbClr val="000000"/>
                  </a:solidFill>
                  <a:latin typeface="Arial"/>
                </a:endParaRPr>
              </a:p>
            </p:txBody>
          </p:sp>
        </p:grpSp>
      </p:grpSp>
      <p:sp>
        <p:nvSpPr>
          <p:cNvPr id="670" name="Text Box 13"/>
          <p:cNvSpPr txBox="1">
            <a:spLocks noChangeArrowheads="1"/>
          </p:cNvSpPr>
          <p:nvPr/>
        </p:nvSpPr>
        <p:spPr bwMode="auto">
          <a:xfrm>
            <a:off x="3581400" y="4267200"/>
            <a:ext cx="4953000" cy="1477328"/>
          </a:xfrm>
          <a:prstGeom prst="rect">
            <a:avLst/>
          </a:prstGeom>
          <a:solidFill>
            <a:srgbClr val="CCFF99"/>
          </a:solidFill>
          <a:ln w="9525" algn="ctr">
            <a:solidFill>
              <a:schemeClr val="tx1"/>
            </a:solidFill>
            <a:miter lim="800000"/>
            <a:headEnd/>
            <a:tailEnd/>
          </a:ln>
        </p:spPr>
        <p:txBody>
          <a:bodyPr wrap="square">
            <a:spAutoFit/>
          </a:bodyPr>
          <a:lstStyle/>
          <a:p>
            <a:pPr algn="ctr" defTabSz="914021" fontAlgn="auto">
              <a:lnSpc>
                <a:spcPct val="125000"/>
              </a:lnSpc>
              <a:spcBef>
                <a:spcPts val="0"/>
              </a:spcBef>
              <a:spcAft>
                <a:spcPts val="0"/>
              </a:spcAft>
            </a:pPr>
            <a:r>
              <a:rPr lang="en-US" b="1" dirty="0" smtClean="0">
                <a:solidFill>
                  <a:srgbClr val="000000"/>
                </a:solidFill>
                <a:latin typeface="Gill Sans MT"/>
                <a:cs typeface="Gill Sans MT"/>
              </a:rPr>
              <a:t>Landscape-scale dynamics</a:t>
            </a:r>
            <a:r>
              <a:rPr lang="en-US" dirty="0" smtClean="0">
                <a:solidFill>
                  <a:srgbClr val="000000"/>
                </a:solidFill>
                <a:latin typeface="Gill Sans MT"/>
                <a:cs typeface="Gill Sans MT"/>
              </a:rPr>
              <a:t> </a:t>
            </a:r>
          </a:p>
          <a:p>
            <a:pPr defTabSz="914021" fontAlgn="auto">
              <a:lnSpc>
                <a:spcPct val="125000"/>
              </a:lnSpc>
              <a:spcBef>
                <a:spcPts val="0"/>
              </a:spcBef>
              <a:spcAft>
                <a:spcPts val="0"/>
              </a:spcAft>
            </a:pPr>
            <a:r>
              <a:rPr lang="en-US" dirty="0" smtClean="0">
                <a:solidFill>
                  <a:srgbClr val="000000"/>
                </a:solidFill>
                <a:latin typeface="Gill Sans MT"/>
                <a:cs typeface="Gill Sans MT"/>
              </a:rPr>
              <a:t>Long-term </a:t>
            </a:r>
            <a:r>
              <a:rPr lang="en-US" dirty="0">
                <a:solidFill>
                  <a:srgbClr val="000000"/>
                </a:solidFill>
                <a:latin typeface="Gill Sans MT"/>
                <a:cs typeface="Gill Sans MT"/>
              </a:rPr>
              <a:t>dynamical processes that </a:t>
            </a:r>
            <a:r>
              <a:rPr lang="en-US" dirty="0" smtClean="0">
                <a:solidFill>
                  <a:srgbClr val="000000"/>
                </a:solidFill>
                <a:latin typeface="Gill Sans MT"/>
                <a:cs typeface="Gill Sans MT"/>
              </a:rPr>
              <a:t>affect fluxes in a changing environment (disturbance, land use, succession)</a:t>
            </a:r>
            <a:endParaRPr lang="en-US" dirty="0">
              <a:solidFill>
                <a:srgbClr val="000000"/>
              </a:solidFill>
              <a:latin typeface="Gill Sans MT"/>
              <a:cs typeface="Gill Sans MT"/>
            </a:endParaRPr>
          </a:p>
        </p:txBody>
      </p:sp>
      <p:grpSp>
        <p:nvGrpSpPr>
          <p:cNvPr id="783" name="Group 670"/>
          <p:cNvGrpSpPr/>
          <p:nvPr/>
        </p:nvGrpSpPr>
        <p:grpSpPr>
          <a:xfrm>
            <a:off x="381000" y="4267200"/>
            <a:ext cx="2703922" cy="2469066"/>
            <a:chOff x="6138326" y="1219200"/>
            <a:chExt cx="2703922" cy="2469066"/>
          </a:xfrm>
        </p:grpSpPr>
        <p:sp>
          <p:nvSpPr>
            <p:cNvPr id="672" name="Rectangle 41"/>
            <p:cNvSpPr>
              <a:spLocks noChangeArrowheads="1"/>
            </p:cNvSpPr>
            <p:nvPr/>
          </p:nvSpPr>
          <p:spPr bwMode="auto">
            <a:xfrm>
              <a:off x="6172200" y="1219200"/>
              <a:ext cx="2667000" cy="2438400"/>
            </a:xfrm>
            <a:prstGeom prst="rect">
              <a:avLst/>
            </a:prstGeom>
            <a:solidFill>
              <a:schemeClr val="bg1"/>
            </a:solidFill>
            <a:ln w="9525">
              <a:solidFill>
                <a:schemeClr val="tx1"/>
              </a:solidFill>
              <a:miter lim="800000"/>
              <a:headEnd/>
              <a:tailEnd/>
            </a:ln>
          </p:spPr>
          <p:txBody>
            <a:bodyPr wrap="none" anchor="ctr">
              <a:spAutoFit/>
            </a:bodyPr>
            <a:lstStyle/>
            <a:p>
              <a:endParaRPr lang="en-US">
                <a:solidFill>
                  <a:srgbClr val="000000"/>
                </a:solidFill>
              </a:endParaRPr>
            </a:p>
          </p:txBody>
        </p:sp>
        <p:sp>
          <p:nvSpPr>
            <p:cNvPr id="673" name="Rectangle 43"/>
            <p:cNvSpPr>
              <a:spLocks noChangeArrowheads="1"/>
            </p:cNvSpPr>
            <p:nvPr/>
          </p:nvSpPr>
          <p:spPr bwMode="auto">
            <a:xfrm>
              <a:off x="6172200" y="1834634"/>
              <a:ext cx="731520" cy="1645920"/>
            </a:xfrm>
            <a:prstGeom prst="rect">
              <a:avLst/>
            </a:prstGeom>
            <a:solidFill>
              <a:srgbClr val="00B0F0"/>
            </a:solidFill>
            <a:ln w="57150">
              <a:solidFill>
                <a:schemeClr val="tx1"/>
              </a:solidFill>
              <a:miter lim="800000"/>
              <a:headEnd/>
              <a:tailEnd/>
            </a:ln>
          </p:spPr>
          <p:txBody>
            <a:bodyPr wrap="square" anchor="ctr">
              <a:spAutoFit/>
            </a:bodyPr>
            <a:lstStyle/>
            <a:p>
              <a:endParaRPr lang="en-US">
                <a:solidFill>
                  <a:srgbClr val="000000"/>
                </a:solidFill>
              </a:endParaRPr>
            </a:p>
          </p:txBody>
        </p:sp>
        <p:sp>
          <p:nvSpPr>
            <p:cNvPr id="674" name="Rectangle 44"/>
            <p:cNvSpPr>
              <a:spLocks noChangeArrowheads="1"/>
            </p:cNvSpPr>
            <p:nvPr/>
          </p:nvSpPr>
          <p:spPr bwMode="auto">
            <a:xfrm>
              <a:off x="6172200" y="1219200"/>
              <a:ext cx="990600" cy="609600"/>
            </a:xfrm>
            <a:prstGeom prst="rect">
              <a:avLst/>
            </a:prstGeom>
            <a:solidFill>
              <a:schemeClr val="bg1"/>
            </a:solidFill>
            <a:ln w="57150">
              <a:solidFill>
                <a:schemeClr val="tx1"/>
              </a:solidFill>
              <a:miter lim="800000"/>
              <a:headEnd/>
              <a:tailEnd/>
            </a:ln>
          </p:spPr>
          <p:txBody>
            <a:bodyPr anchor="ctr">
              <a:spAutoFit/>
            </a:bodyPr>
            <a:lstStyle/>
            <a:p>
              <a:endParaRPr lang="en-US">
                <a:solidFill>
                  <a:srgbClr val="000000"/>
                </a:solidFill>
              </a:endParaRPr>
            </a:p>
          </p:txBody>
        </p:sp>
        <p:sp>
          <p:nvSpPr>
            <p:cNvPr id="675" name="Rectangle 45"/>
            <p:cNvSpPr>
              <a:spLocks noChangeArrowheads="1"/>
            </p:cNvSpPr>
            <p:nvPr/>
          </p:nvSpPr>
          <p:spPr bwMode="auto">
            <a:xfrm>
              <a:off x="6172200" y="3290900"/>
              <a:ext cx="990600" cy="369332"/>
            </a:xfrm>
            <a:prstGeom prst="rect">
              <a:avLst/>
            </a:prstGeom>
            <a:solidFill>
              <a:schemeClr val="hlink"/>
            </a:solidFill>
            <a:ln w="57150">
              <a:solidFill>
                <a:schemeClr val="tx1"/>
              </a:solidFill>
              <a:miter lim="800000"/>
              <a:headEnd/>
              <a:tailEnd/>
            </a:ln>
          </p:spPr>
          <p:txBody>
            <a:bodyPr wrap="square" anchor="ctr">
              <a:spAutoFit/>
            </a:bodyPr>
            <a:lstStyle/>
            <a:p>
              <a:endParaRPr lang="en-US">
                <a:solidFill>
                  <a:srgbClr val="000000"/>
                </a:solidFill>
              </a:endParaRPr>
            </a:p>
          </p:txBody>
        </p:sp>
        <p:sp>
          <p:nvSpPr>
            <p:cNvPr id="676" name="Rectangle 46"/>
            <p:cNvSpPr>
              <a:spLocks noChangeArrowheads="1"/>
            </p:cNvSpPr>
            <p:nvPr/>
          </p:nvSpPr>
          <p:spPr bwMode="auto">
            <a:xfrm>
              <a:off x="6858000" y="1219200"/>
              <a:ext cx="1981200" cy="2438400"/>
            </a:xfrm>
            <a:prstGeom prst="rect">
              <a:avLst/>
            </a:prstGeom>
            <a:solidFill>
              <a:srgbClr val="33CC33"/>
            </a:solidFill>
            <a:ln w="57150">
              <a:solidFill>
                <a:schemeClr val="tx1"/>
              </a:solidFill>
              <a:miter lim="800000"/>
              <a:headEnd/>
              <a:tailEnd/>
            </a:ln>
          </p:spPr>
          <p:txBody>
            <a:bodyPr anchor="ctr">
              <a:spAutoFit/>
            </a:bodyPr>
            <a:lstStyle/>
            <a:p>
              <a:endParaRPr lang="en-US">
                <a:solidFill>
                  <a:srgbClr val="000000"/>
                </a:solidFill>
              </a:endParaRPr>
            </a:p>
          </p:txBody>
        </p:sp>
        <p:sp>
          <p:nvSpPr>
            <p:cNvPr id="677" name="Rectangle 47"/>
            <p:cNvSpPr>
              <a:spLocks noChangeArrowheads="1"/>
            </p:cNvSpPr>
            <p:nvPr/>
          </p:nvSpPr>
          <p:spPr bwMode="auto">
            <a:xfrm>
              <a:off x="6858000" y="1219200"/>
              <a:ext cx="1219200" cy="1295400"/>
            </a:xfrm>
            <a:prstGeom prst="rect">
              <a:avLst/>
            </a:prstGeom>
            <a:solidFill>
              <a:srgbClr val="336600"/>
            </a:solidFill>
            <a:ln w="9525">
              <a:solidFill>
                <a:schemeClr val="tx1"/>
              </a:solidFill>
              <a:miter lim="800000"/>
              <a:headEnd/>
              <a:tailEnd/>
            </a:ln>
          </p:spPr>
          <p:txBody>
            <a:bodyPr anchor="ctr">
              <a:spAutoFit/>
            </a:bodyPr>
            <a:lstStyle/>
            <a:p>
              <a:endParaRPr lang="en-US">
                <a:solidFill>
                  <a:srgbClr val="000000"/>
                </a:solidFill>
              </a:endParaRPr>
            </a:p>
          </p:txBody>
        </p:sp>
        <p:sp>
          <p:nvSpPr>
            <p:cNvPr id="678" name="Rectangle 48"/>
            <p:cNvSpPr>
              <a:spLocks noChangeArrowheads="1"/>
            </p:cNvSpPr>
            <p:nvPr/>
          </p:nvSpPr>
          <p:spPr bwMode="auto">
            <a:xfrm>
              <a:off x="8077200" y="1219200"/>
              <a:ext cx="762000" cy="1066800"/>
            </a:xfrm>
            <a:prstGeom prst="rect">
              <a:avLst/>
            </a:prstGeom>
            <a:solidFill>
              <a:srgbClr val="339933"/>
            </a:solidFill>
            <a:ln w="9525">
              <a:solidFill>
                <a:schemeClr val="tx1"/>
              </a:solidFill>
              <a:miter lim="800000"/>
              <a:headEnd/>
              <a:tailEnd/>
            </a:ln>
          </p:spPr>
          <p:txBody>
            <a:bodyPr anchor="ctr">
              <a:spAutoFit/>
            </a:bodyPr>
            <a:lstStyle/>
            <a:p>
              <a:endParaRPr lang="en-US">
                <a:solidFill>
                  <a:srgbClr val="000000"/>
                </a:solidFill>
              </a:endParaRPr>
            </a:p>
          </p:txBody>
        </p:sp>
        <p:sp>
          <p:nvSpPr>
            <p:cNvPr id="679" name="Rectangle 50"/>
            <p:cNvSpPr>
              <a:spLocks noChangeArrowheads="1"/>
            </p:cNvSpPr>
            <p:nvPr/>
          </p:nvSpPr>
          <p:spPr bwMode="auto">
            <a:xfrm>
              <a:off x="8077200" y="2286000"/>
              <a:ext cx="762000" cy="1371600"/>
            </a:xfrm>
            <a:prstGeom prst="rect">
              <a:avLst/>
            </a:prstGeom>
            <a:solidFill>
              <a:srgbClr val="009900"/>
            </a:solidFill>
            <a:ln w="9525">
              <a:solidFill>
                <a:schemeClr val="tx1"/>
              </a:solidFill>
              <a:miter lim="800000"/>
              <a:headEnd/>
              <a:tailEnd/>
            </a:ln>
          </p:spPr>
          <p:txBody>
            <a:bodyPr anchor="ctr">
              <a:spAutoFit/>
            </a:bodyPr>
            <a:lstStyle/>
            <a:p>
              <a:endParaRPr lang="en-US">
                <a:solidFill>
                  <a:srgbClr val="000000"/>
                </a:solidFill>
              </a:endParaRPr>
            </a:p>
          </p:txBody>
        </p:sp>
        <p:sp>
          <p:nvSpPr>
            <p:cNvPr id="680" name="Line 51"/>
            <p:cNvSpPr>
              <a:spLocks noChangeShapeType="1"/>
            </p:cNvSpPr>
            <p:nvPr/>
          </p:nvSpPr>
          <p:spPr bwMode="auto">
            <a:xfrm>
              <a:off x="6858000" y="1219200"/>
              <a:ext cx="0" cy="2438400"/>
            </a:xfrm>
            <a:prstGeom prst="line">
              <a:avLst/>
            </a:prstGeom>
            <a:noFill/>
            <a:ln w="57150">
              <a:solidFill>
                <a:schemeClr val="tx1"/>
              </a:solidFill>
              <a:round/>
              <a:headEnd/>
              <a:tailEnd/>
            </a:ln>
          </p:spPr>
          <p:txBody>
            <a:bodyPr>
              <a:spAutoFit/>
            </a:bodyPr>
            <a:lstStyle/>
            <a:p>
              <a:endParaRPr lang="en-US">
                <a:solidFill>
                  <a:srgbClr val="000000"/>
                </a:solidFill>
              </a:endParaRPr>
            </a:p>
          </p:txBody>
        </p:sp>
        <p:sp>
          <p:nvSpPr>
            <p:cNvPr id="681" name="Line 53"/>
            <p:cNvSpPr>
              <a:spLocks noChangeShapeType="1"/>
            </p:cNvSpPr>
            <p:nvPr/>
          </p:nvSpPr>
          <p:spPr bwMode="auto">
            <a:xfrm flipV="1">
              <a:off x="8839200" y="1219200"/>
              <a:ext cx="0" cy="2438400"/>
            </a:xfrm>
            <a:prstGeom prst="line">
              <a:avLst/>
            </a:prstGeom>
            <a:noFill/>
            <a:ln w="57150">
              <a:solidFill>
                <a:schemeClr val="tx1"/>
              </a:solidFill>
              <a:round/>
              <a:headEnd/>
              <a:tailEnd/>
            </a:ln>
          </p:spPr>
          <p:txBody>
            <a:bodyPr>
              <a:spAutoFit/>
            </a:bodyPr>
            <a:lstStyle/>
            <a:p>
              <a:endParaRPr lang="en-US">
                <a:solidFill>
                  <a:srgbClr val="000000"/>
                </a:solidFill>
              </a:endParaRPr>
            </a:p>
          </p:txBody>
        </p:sp>
        <p:sp>
          <p:nvSpPr>
            <p:cNvPr id="682" name="Rectangle 54"/>
            <p:cNvSpPr>
              <a:spLocks noChangeArrowheads="1"/>
            </p:cNvSpPr>
            <p:nvPr/>
          </p:nvSpPr>
          <p:spPr bwMode="auto">
            <a:xfrm>
              <a:off x="7315200" y="1905000"/>
              <a:ext cx="762000" cy="609600"/>
            </a:xfrm>
            <a:prstGeom prst="rect">
              <a:avLst/>
            </a:prstGeom>
            <a:solidFill>
              <a:srgbClr val="008000"/>
            </a:solidFill>
            <a:ln w="9525">
              <a:solidFill>
                <a:schemeClr val="tx1"/>
              </a:solidFill>
              <a:miter lim="800000"/>
              <a:headEnd/>
              <a:tailEnd/>
            </a:ln>
          </p:spPr>
          <p:txBody>
            <a:bodyPr wrap="none" anchor="ctr">
              <a:spAutoFit/>
            </a:bodyPr>
            <a:lstStyle/>
            <a:p>
              <a:endParaRPr lang="en-US">
                <a:solidFill>
                  <a:srgbClr val="000000"/>
                </a:solidFill>
              </a:endParaRPr>
            </a:p>
          </p:txBody>
        </p:sp>
        <p:sp>
          <p:nvSpPr>
            <p:cNvPr id="683" name="Rectangle 49"/>
            <p:cNvSpPr>
              <a:spLocks noChangeArrowheads="1"/>
            </p:cNvSpPr>
            <p:nvPr/>
          </p:nvSpPr>
          <p:spPr bwMode="auto">
            <a:xfrm>
              <a:off x="6858000" y="2514600"/>
              <a:ext cx="1219200" cy="1143000"/>
            </a:xfrm>
            <a:prstGeom prst="rect">
              <a:avLst/>
            </a:prstGeom>
            <a:solidFill>
              <a:srgbClr val="99FF66"/>
            </a:solidFill>
            <a:ln w="57150">
              <a:solidFill>
                <a:schemeClr val="tx1"/>
              </a:solidFill>
              <a:miter lim="800000"/>
              <a:headEnd/>
              <a:tailEnd/>
            </a:ln>
          </p:spPr>
          <p:txBody>
            <a:bodyPr anchor="ctr">
              <a:spAutoFit/>
            </a:bodyPr>
            <a:lstStyle/>
            <a:p>
              <a:endParaRPr lang="en-US">
                <a:solidFill>
                  <a:srgbClr val="000000"/>
                </a:solidFill>
              </a:endParaRPr>
            </a:p>
          </p:txBody>
        </p:sp>
        <p:sp>
          <p:nvSpPr>
            <p:cNvPr id="684" name="TextBox 683"/>
            <p:cNvSpPr txBox="1"/>
            <p:nvPr/>
          </p:nvSpPr>
          <p:spPr>
            <a:xfrm>
              <a:off x="6333067" y="2302933"/>
              <a:ext cx="338554" cy="369332"/>
            </a:xfrm>
            <a:prstGeom prst="rect">
              <a:avLst/>
            </a:prstGeom>
            <a:noFill/>
          </p:spPr>
          <p:txBody>
            <a:bodyPr wrap="none" rtlCol="0">
              <a:spAutoFit/>
            </a:bodyPr>
            <a:lstStyle/>
            <a:p>
              <a:pPr eaLnBrk="1" fontAlgn="auto" hangingPunct="1">
                <a:spcBef>
                  <a:spcPts val="0"/>
                </a:spcBef>
                <a:spcAft>
                  <a:spcPts val="0"/>
                </a:spcAft>
              </a:pPr>
              <a:r>
                <a:rPr lang="en-US" b="1" smtClean="0">
                  <a:solidFill>
                    <a:srgbClr val="000000"/>
                  </a:solidFill>
                  <a:latin typeface="Times New Roman" pitchFamily="18" charset="0"/>
                  <a:cs typeface="Times New Roman" pitchFamily="18" charset="0"/>
                </a:rPr>
                <a:t>L</a:t>
              </a:r>
              <a:endParaRPr lang="en-US" b="1">
                <a:solidFill>
                  <a:srgbClr val="000000"/>
                </a:solidFill>
                <a:latin typeface="Times New Roman" pitchFamily="18" charset="0"/>
                <a:cs typeface="Times New Roman" pitchFamily="18" charset="0"/>
              </a:endParaRPr>
            </a:p>
          </p:txBody>
        </p:sp>
        <p:sp>
          <p:nvSpPr>
            <p:cNvPr id="685" name="TextBox 684"/>
            <p:cNvSpPr txBox="1"/>
            <p:nvPr/>
          </p:nvSpPr>
          <p:spPr>
            <a:xfrm>
              <a:off x="6324600" y="1337733"/>
              <a:ext cx="364202" cy="369332"/>
            </a:xfrm>
            <a:prstGeom prst="rect">
              <a:avLst/>
            </a:prstGeom>
            <a:noFill/>
          </p:spPr>
          <p:txBody>
            <a:bodyPr wrap="none" rtlCol="0">
              <a:spAutoFit/>
            </a:bodyPr>
            <a:lstStyle/>
            <a:p>
              <a:pPr eaLnBrk="1" fontAlgn="auto" hangingPunct="1">
                <a:spcBef>
                  <a:spcPts val="0"/>
                </a:spcBef>
                <a:spcAft>
                  <a:spcPts val="0"/>
                </a:spcAft>
              </a:pPr>
              <a:r>
                <a:rPr lang="en-US" b="1" smtClean="0">
                  <a:solidFill>
                    <a:srgbClr val="000000"/>
                  </a:solidFill>
                  <a:latin typeface="Times New Roman" pitchFamily="18" charset="0"/>
                  <a:cs typeface="Times New Roman" pitchFamily="18" charset="0"/>
                </a:rPr>
                <a:t>G</a:t>
              </a:r>
              <a:endParaRPr lang="en-US" b="1">
                <a:solidFill>
                  <a:srgbClr val="000000"/>
                </a:solidFill>
                <a:latin typeface="Times New Roman" pitchFamily="18" charset="0"/>
                <a:cs typeface="Times New Roman" pitchFamily="18" charset="0"/>
              </a:endParaRPr>
            </a:p>
          </p:txBody>
        </p:sp>
        <p:sp>
          <p:nvSpPr>
            <p:cNvPr id="686" name="TextBox 685"/>
            <p:cNvSpPr txBox="1"/>
            <p:nvPr/>
          </p:nvSpPr>
          <p:spPr>
            <a:xfrm>
              <a:off x="6138326" y="3318934"/>
              <a:ext cx="779637" cy="369332"/>
            </a:xfrm>
            <a:prstGeom prst="rect">
              <a:avLst/>
            </a:prstGeom>
            <a:noFill/>
          </p:spPr>
          <p:txBody>
            <a:bodyPr wrap="none" rtlCol="0">
              <a:spAutoFit/>
            </a:bodyPr>
            <a:lstStyle/>
            <a:p>
              <a:pPr eaLnBrk="1" fontAlgn="auto" hangingPunct="1">
                <a:spcBef>
                  <a:spcPts val="0"/>
                </a:spcBef>
                <a:spcAft>
                  <a:spcPts val="0"/>
                </a:spcAft>
              </a:pPr>
              <a:r>
                <a:rPr lang="en-US" b="1" smtClean="0">
                  <a:solidFill>
                    <a:srgbClr val="000000"/>
                  </a:solidFill>
                  <a:latin typeface="Times New Roman" pitchFamily="18" charset="0"/>
                  <a:cs typeface="Times New Roman" pitchFamily="18" charset="0"/>
                </a:rPr>
                <a:t>U</a:t>
              </a:r>
              <a:r>
                <a:rPr lang="en-US" sz="1200" b="1" smtClean="0">
                  <a:solidFill>
                    <a:srgbClr val="000000"/>
                  </a:solidFill>
                  <a:latin typeface="Times New Roman" pitchFamily="18" charset="0"/>
                  <a:cs typeface="Times New Roman" pitchFamily="18" charset="0"/>
                </a:rPr>
                <a:t>T,H,M</a:t>
              </a:r>
              <a:endParaRPr lang="en-US" sz="1200" b="1">
                <a:solidFill>
                  <a:srgbClr val="000000"/>
                </a:solidFill>
                <a:latin typeface="Times New Roman" pitchFamily="18" charset="0"/>
                <a:cs typeface="Times New Roman" pitchFamily="18" charset="0"/>
              </a:endParaRPr>
            </a:p>
          </p:txBody>
        </p:sp>
        <p:sp>
          <p:nvSpPr>
            <p:cNvPr id="687" name="TextBox 686"/>
            <p:cNvSpPr txBox="1"/>
            <p:nvPr/>
          </p:nvSpPr>
          <p:spPr>
            <a:xfrm>
              <a:off x="6857999" y="2607735"/>
              <a:ext cx="556563" cy="369332"/>
            </a:xfrm>
            <a:prstGeom prst="rect">
              <a:avLst/>
            </a:prstGeom>
            <a:noFill/>
          </p:spPr>
          <p:txBody>
            <a:bodyPr wrap="none" rtlCol="0">
              <a:spAutoFit/>
            </a:bodyPr>
            <a:lstStyle/>
            <a:p>
              <a:pPr eaLnBrk="1" fontAlgn="auto" hangingPunct="1">
                <a:spcBef>
                  <a:spcPts val="0"/>
                </a:spcBef>
                <a:spcAft>
                  <a:spcPts val="0"/>
                </a:spcAft>
              </a:pPr>
              <a:r>
                <a:rPr lang="en-US" b="1" smtClean="0">
                  <a:solidFill>
                    <a:srgbClr val="000000"/>
                  </a:solidFill>
                  <a:latin typeface="Times New Roman" pitchFamily="18" charset="0"/>
                  <a:cs typeface="Times New Roman" pitchFamily="18" charset="0"/>
                </a:rPr>
                <a:t>C1I</a:t>
              </a:r>
              <a:endParaRPr lang="en-US" b="1">
                <a:solidFill>
                  <a:srgbClr val="000000"/>
                </a:solidFill>
                <a:latin typeface="Times New Roman" pitchFamily="18" charset="0"/>
                <a:cs typeface="Times New Roman" pitchFamily="18" charset="0"/>
              </a:endParaRPr>
            </a:p>
          </p:txBody>
        </p:sp>
        <p:sp>
          <p:nvSpPr>
            <p:cNvPr id="688" name="TextBox 687"/>
            <p:cNvSpPr txBox="1"/>
            <p:nvPr/>
          </p:nvSpPr>
          <p:spPr>
            <a:xfrm>
              <a:off x="8089215" y="2666996"/>
              <a:ext cx="736099" cy="646331"/>
            </a:xfrm>
            <a:prstGeom prst="rect">
              <a:avLst/>
            </a:prstGeom>
            <a:noFill/>
          </p:spPr>
          <p:txBody>
            <a:bodyPr wrap="none" rtlCol="0">
              <a:spAutoFit/>
            </a:bodyPr>
            <a:lstStyle/>
            <a:p>
              <a:pPr algn="ctr" eaLnBrk="1" fontAlgn="auto" hangingPunct="1">
                <a:spcBef>
                  <a:spcPts val="0"/>
                </a:spcBef>
                <a:spcAft>
                  <a:spcPts val="0"/>
                </a:spcAft>
              </a:pPr>
              <a:r>
                <a:rPr lang="en-US" b="1" smtClean="0">
                  <a:solidFill>
                    <a:srgbClr val="000000"/>
                  </a:solidFill>
                  <a:latin typeface="Times New Roman" pitchFamily="18" charset="0"/>
                  <a:cs typeface="Times New Roman" pitchFamily="18" charset="0"/>
                </a:rPr>
                <a:t>V</a:t>
              </a:r>
            </a:p>
            <a:p>
              <a:pPr algn="ctr" eaLnBrk="1" fontAlgn="auto" hangingPunct="1">
                <a:spcBef>
                  <a:spcPts val="0"/>
                </a:spcBef>
                <a:spcAft>
                  <a:spcPts val="0"/>
                </a:spcAft>
              </a:pPr>
              <a:r>
                <a:rPr lang="en-US" b="1" smtClean="0">
                  <a:solidFill>
                    <a:srgbClr val="000000"/>
                  </a:solidFill>
                  <a:latin typeface="Times New Roman" pitchFamily="18" charset="0"/>
                  <a:cs typeface="Times New Roman" pitchFamily="18" charset="0"/>
                </a:rPr>
                <a:t>PFT4</a:t>
              </a:r>
              <a:endParaRPr lang="en-US" b="1">
                <a:solidFill>
                  <a:srgbClr val="000000"/>
                </a:solidFill>
                <a:latin typeface="Times New Roman" pitchFamily="18" charset="0"/>
                <a:cs typeface="Times New Roman" pitchFamily="18" charset="0"/>
              </a:endParaRPr>
            </a:p>
          </p:txBody>
        </p:sp>
        <p:sp>
          <p:nvSpPr>
            <p:cNvPr id="689" name="TextBox 688"/>
            <p:cNvSpPr txBox="1"/>
            <p:nvPr/>
          </p:nvSpPr>
          <p:spPr>
            <a:xfrm>
              <a:off x="8106149" y="1413924"/>
              <a:ext cx="736099" cy="646331"/>
            </a:xfrm>
            <a:prstGeom prst="rect">
              <a:avLst/>
            </a:prstGeom>
            <a:noFill/>
          </p:spPr>
          <p:txBody>
            <a:bodyPr wrap="none" rtlCol="0">
              <a:spAutoFit/>
            </a:bodyPr>
            <a:lstStyle/>
            <a:p>
              <a:pPr algn="ctr" eaLnBrk="1" fontAlgn="auto" hangingPunct="1">
                <a:spcBef>
                  <a:spcPts val="0"/>
                </a:spcBef>
                <a:spcAft>
                  <a:spcPts val="0"/>
                </a:spcAft>
              </a:pPr>
              <a:r>
                <a:rPr lang="en-US" b="1" smtClean="0">
                  <a:solidFill>
                    <a:srgbClr val="000000"/>
                  </a:solidFill>
                  <a:latin typeface="Times New Roman" pitchFamily="18" charset="0"/>
                  <a:cs typeface="Times New Roman" pitchFamily="18" charset="0"/>
                </a:rPr>
                <a:t>V</a:t>
              </a:r>
            </a:p>
            <a:p>
              <a:pPr algn="ctr" eaLnBrk="1" fontAlgn="auto" hangingPunct="1">
                <a:spcBef>
                  <a:spcPts val="0"/>
                </a:spcBef>
                <a:spcAft>
                  <a:spcPts val="0"/>
                </a:spcAft>
              </a:pPr>
              <a:r>
                <a:rPr lang="en-US" b="1" smtClean="0">
                  <a:solidFill>
                    <a:srgbClr val="000000"/>
                  </a:solidFill>
                  <a:latin typeface="Times New Roman" pitchFamily="18" charset="0"/>
                  <a:cs typeface="Times New Roman" pitchFamily="18" charset="0"/>
                </a:rPr>
                <a:t>PFT3</a:t>
              </a:r>
              <a:endParaRPr lang="en-US" b="1">
                <a:solidFill>
                  <a:srgbClr val="000000"/>
                </a:solidFill>
                <a:latin typeface="Times New Roman" pitchFamily="18" charset="0"/>
                <a:cs typeface="Times New Roman" pitchFamily="18" charset="0"/>
              </a:endParaRPr>
            </a:p>
          </p:txBody>
        </p:sp>
        <p:sp>
          <p:nvSpPr>
            <p:cNvPr id="690" name="TextBox 689"/>
            <p:cNvSpPr txBox="1"/>
            <p:nvPr/>
          </p:nvSpPr>
          <p:spPr>
            <a:xfrm>
              <a:off x="7149415" y="1253057"/>
              <a:ext cx="736099" cy="646331"/>
            </a:xfrm>
            <a:prstGeom prst="rect">
              <a:avLst/>
            </a:prstGeom>
            <a:noFill/>
          </p:spPr>
          <p:txBody>
            <a:bodyPr wrap="none" rtlCol="0">
              <a:spAutoFit/>
            </a:bodyPr>
            <a:lstStyle/>
            <a:p>
              <a:pPr algn="ctr" eaLnBrk="1" fontAlgn="auto" hangingPunct="1">
                <a:spcBef>
                  <a:spcPts val="0"/>
                </a:spcBef>
                <a:spcAft>
                  <a:spcPts val="0"/>
                </a:spcAft>
              </a:pPr>
              <a:r>
                <a:rPr lang="en-US" b="1" dirty="0" smtClean="0">
                  <a:solidFill>
                    <a:srgbClr val="000000"/>
                  </a:solidFill>
                  <a:latin typeface="Times New Roman" pitchFamily="18" charset="0"/>
                  <a:cs typeface="Times New Roman" pitchFamily="18" charset="0"/>
                </a:rPr>
                <a:t>V</a:t>
              </a:r>
            </a:p>
            <a:p>
              <a:pPr algn="ctr" eaLnBrk="1" fontAlgn="auto" hangingPunct="1">
                <a:spcBef>
                  <a:spcPts val="0"/>
                </a:spcBef>
                <a:spcAft>
                  <a:spcPts val="0"/>
                </a:spcAft>
              </a:pPr>
              <a:r>
                <a:rPr lang="en-US" b="1" dirty="0" smtClean="0">
                  <a:solidFill>
                    <a:srgbClr val="000000"/>
                  </a:solidFill>
                  <a:latin typeface="Times New Roman" pitchFamily="18" charset="0"/>
                  <a:cs typeface="Times New Roman" pitchFamily="18" charset="0"/>
                </a:rPr>
                <a:t>PFT1</a:t>
              </a:r>
              <a:endParaRPr lang="en-US" b="1" dirty="0">
                <a:solidFill>
                  <a:srgbClr val="000000"/>
                </a:solidFill>
                <a:latin typeface="Times New Roman" pitchFamily="18" charset="0"/>
                <a:cs typeface="Times New Roman" pitchFamily="18" charset="0"/>
              </a:endParaRPr>
            </a:p>
          </p:txBody>
        </p:sp>
        <p:sp>
          <p:nvSpPr>
            <p:cNvPr id="691" name="TextBox 690"/>
            <p:cNvSpPr txBox="1"/>
            <p:nvPr/>
          </p:nvSpPr>
          <p:spPr>
            <a:xfrm>
              <a:off x="7344149" y="1904990"/>
              <a:ext cx="736099" cy="646331"/>
            </a:xfrm>
            <a:prstGeom prst="rect">
              <a:avLst/>
            </a:prstGeom>
            <a:noFill/>
          </p:spPr>
          <p:txBody>
            <a:bodyPr wrap="none" rtlCol="0">
              <a:spAutoFit/>
            </a:bodyPr>
            <a:lstStyle/>
            <a:p>
              <a:pPr algn="ctr" eaLnBrk="1" fontAlgn="auto" hangingPunct="1">
                <a:spcBef>
                  <a:spcPts val="0"/>
                </a:spcBef>
                <a:spcAft>
                  <a:spcPts val="0"/>
                </a:spcAft>
              </a:pPr>
              <a:r>
                <a:rPr lang="en-US" b="1" smtClean="0">
                  <a:solidFill>
                    <a:srgbClr val="000000"/>
                  </a:solidFill>
                  <a:latin typeface="Times New Roman" pitchFamily="18" charset="0"/>
                  <a:cs typeface="Times New Roman" pitchFamily="18" charset="0"/>
                </a:rPr>
                <a:t>V</a:t>
              </a:r>
            </a:p>
            <a:p>
              <a:pPr algn="ctr" eaLnBrk="1" fontAlgn="auto" hangingPunct="1">
                <a:spcBef>
                  <a:spcPts val="0"/>
                </a:spcBef>
                <a:spcAft>
                  <a:spcPts val="0"/>
                </a:spcAft>
              </a:pPr>
              <a:r>
                <a:rPr lang="en-US" b="1" smtClean="0">
                  <a:solidFill>
                    <a:srgbClr val="000000"/>
                  </a:solidFill>
                  <a:latin typeface="Times New Roman" pitchFamily="18" charset="0"/>
                  <a:cs typeface="Times New Roman" pitchFamily="18" charset="0"/>
                </a:rPr>
                <a:t>PFT2</a:t>
              </a:r>
              <a:endParaRPr lang="en-US" b="1">
                <a:solidFill>
                  <a:srgbClr val="000000"/>
                </a:solidFill>
                <a:latin typeface="Times New Roman" pitchFamily="18" charset="0"/>
                <a:cs typeface="Times New Roman" pitchFamily="18" charset="0"/>
              </a:endParaRPr>
            </a:p>
          </p:txBody>
        </p:sp>
        <p:cxnSp>
          <p:nvCxnSpPr>
            <p:cNvPr id="692" name="Straight Connector 691"/>
            <p:cNvCxnSpPr/>
            <p:nvPr/>
          </p:nvCxnSpPr>
          <p:spPr bwMode="auto">
            <a:xfrm>
              <a:off x="6883400" y="3022605"/>
              <a:ext cx="1219195"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693" name="Rectangle 692"/>
            <p:cNvSpPr/>
            <p:nvPr/>
          </p:nvSpPr>
          <p:spPr bwMode="auto">
            <a:xfrm>
              <a:off x="6883401" y="3022600"/>
              <a:ext cx="1161288" cy="609600"/>
            </a:xfrm>
            <a:prstGeom prst="rect">
              <a:avLst/>
            </a:prstGeom>
            <a:solidFill>
              <a:srgbClr val="FF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endParaRPr>
            </a:p>
          </p:txBody>
        </p:sp>
        <p:cxnSp>
          <p:nvCxnSpPr>
            <p:cNvPr id="694" name="Straight Connector 693"/>
            <p:cNvCxnSpPr/>
            <p:nvPr/>
          </p:nvCxnSpPr>
          <p:spPr bwMode="auto">
            <a:xfrm flipV="1">
              <a:off x="7374467" y="2480733"/>
              <a:ext cx="0" cy="1176867"/>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695" name="TextBox 694"/>
            <p:cNvSpPr txBox="1"/>
            <p:nvPr/>
          </p:nvSpPr>
          <p:spPr>
            <a:xfrm>
              <a:off x="7349063" y="2607734"/>
              <a:ext cx="633507" cy="369332"/>
            </a:xfrm>
            <a:prstGeom prst="rect">
              <a:avLst/>
            </a:prstGeom>
            <a:noFill/>
          </p:spPr>
          <p:txBody>
            <a:bodyPr wrap="none" rtlCol="0">
              <a:spAutoFit/>
            </a:bodyPr>
            <a:lstStyle/>
            <a:p>
              <a:pPr eaLnBrk="1" fontAlgn="auto" hangingPunct="1">
                <a:spcBef>
                  <a:spcPts val="0"/>
                </a:spcBef>
                <a:spcAft>
                  <a:spcPts val="0"/>
                </a:spcAft>
              </a:pPr>
              <a:r>
                <a:rPr lang="en-US" b="1" smtClean="0">
                  <a:solidFill>
                    <a:srgbClr val="000000"/>
                  </a:solidFill>
                  <a:latin typeface="Times New Roman" pitchFamily="18" charset="0"/>
                  <a:cs typeface="Times New Roman" pitchFamily="18" charset="0"/>
                </a:rPr>
                <a:t>C1U</a:t>
              </a:r>
              <a:endParaRPr lang="en-US" b="1">
                <a:solidFill>
                  <a:srgbClr val="000000"/>
                </a:solidFill>
                <a:latin typeface="Times New Roman" pitchFamily="18" charset="0"/>
                <a:cs typeface="Times New Roman" pitchFamily="18" charset="0"/>
              </a:endParaRPr>
            </a:p>
          </p:txBody>
        </p:sp>
        <p:sp>
          <p:nvSpPr>
            <p:cNvPr id="696" name="TextBox 695"/>
            <p:cNvSpPr txBox="1"/>
            <p:nvPr/>
          </p:nvSpPr>
          <p:spPr>
            <a:xfrm>
              <a:off x="7340593" y="3141136"/>
              <a:ext cx="633507" cy="369332"/>
            </a:xfrm>
            <a:prstGeom prst="rect">
              <a:avLst/>
            </a:prstGeom>
            <a:noFill/>
          </p:spPr>
          <p:txBody>
            <a:bodyPr wrap="none" rtlCol="0">
              <a:spAutoFit/>
            </a:bodyPr>
            <a:lstStyle/>
            <a:p>
              <a:pPr eaLnBrk="1" fontAlgn="auto" hangingPunct="1">
                <a:spcBef>
                  <a:spcPts val="0"/>
                </a:spcBef>
                <a:spcAft>
                  <a:spcPts val="0"/>
                </a:spcAft>
              </a:pPr>
              <a:r>
                <a:rPr lang="en-US" b="1" smtClean="0">
                  <a:solidFill>
                    <a:srgbClr val="000000"/>
                  </a:solidFill>
                  <a:latin typeface="Times New Roman" pitchFamily="18" charset="0"/>
                  <a:cs typeface="Times New Roman" pitchFamily="18" charset="0"/>
                </a:rPr>
                <a:t>C2U</a:t>
              </a:r>
              <a:endParaRPr lang="en-US" b="1">
                <a:solidFill>
                  <a:srgbClr val="000000"/>
                </a:solidFill>
                <a:latin typeface="Times New Roman" pitchFamily="18" charset="0"/>
                <a:cs typeface="Times New Roman" pitchFamily="18" charset="0"/>
              </a:endParaRPr>
            </a:p>
          </p:txBody>
        </p:sp>
        <p:sp>
          <p:nvSpPr>
            <p:cNvPr id="697" name="TextBox 696"/>
            <p:cNvSpPr txBox="1"/>
            <p:nvPr/>
          </p:nvSpPr>
          <p:spPr>
            <a:xfrm>
              <a:off x="6857999" y="3141133"/>
              <a:ext cx="556563" cy="369332"/>
            </a:xfrm>
            <a:prstGeom prst="rect">
              <a:avLst/>
            </a:prstGeom>
            <a:noFill/>
          </p:spPr>
          <p:txBody>
            <a:bodyPr wrap="none" rtlCol="0">
              <a:spAutoFit/>
            </a:bodyPr>
            <a:lstStyle/>
            <a:p>
              <a:pPr eaLnBrk="1" fontAlgn="auto" hangingPunct="1">
                <a:spcBef>
                  <a:spcPts val="0"/>
                </a:spcBef>
                <a:spcAft>
                  <a:spcPts val="0"/>
                </a:spcAft>
              </a:pPr>
              <a:r>
                <a:rPr lang="en-US" b="1" smtClean="0">
                  <a:solidFill>
                    <a:srgbClr val="000000"/>
                  </a:solidFill>
                  <a:latin typeface="Times New Roman" pitchFamily="18" charset="0"/>
                  <a:cs typeface="Times New Roman" pitchFamily="18" charset="0"/>
                </a:rPr>
                <a:t>C2I</a:t>
              </a:r>
              <a:endParaRPr lang="en-US" b="1">
                <a:solidFill>
                  <a:srgbClr val="000000"/>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23459442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560"/>
            <a:ext cx="8153400" cy="1143000"/>
          </a:xfrm>
        </p:spPr>
        <p:txBody>
          <a:bodyPr/>
          <a:lstStyle/>
          <a:p>
            <a:r>
              <a:rPr lang="en-US" sz="2000" dirty="0" smtClean="0"/>
              <a:t>Land in Earth </a:t>
            </a:r>
            <a:r>
              <a:rPr lang="en-US" sz="2000" dirty="0" smtClean="0"/>
              <a:t>System: Terrestrial system is showing change</a:t>
            </a:r>
            <a:endParaRPr lang="en-US" sz="2000" dirty="0"/>
          </a:p>
        </p:txBody>
      </p:sp>
      <p:sp>
        <p:nvSpPr>
          <p:cNvPr id="3" name="Content Placeholder 2"/>
          <p:cNvSpPr>
            <a:spLocks noGrp="1"/>
          </p:cNvSpPr>
          <p:nvPr>
            <p:ph idx="1"/>
          </p:nvPr>
        </p:nvSpPr>
        <p:spPr/>
        <p:txBody>
          <a:bodyPr/>
          <a:lstStyle/>
          <a:p>
            <a:endParaRPr lang="en-US" dirty="0"/>
          </a:p>
        </p:txBody>
      </p:sp>
      <p:pic>
        <p:nvPicPr>
          <p:cNvPr id="174082" name="Picture 2"/>
          <p:cNvPicPr>
            <a:picLocks noChangeAspect="1" noChangeArrowheads="1"/>
          </p:cNvPicPr>
          <p:nvPr/>
        </p:nvPicPr>
        <p:blipFill>
          <a:blip r:embed="rId3" cstate="screen"/>
          <a:srcRect/>
          <a:stretch>
            <a:fillRect/>
          </a:stretch>
        </p:blipFill>
        <p:spPr bwMode="auto">
          <a:xfrm>
            <a:off x="152400" y="3733800"/>
            <a:ext cx="4267200" cy="2895600"/>
          </a:xfrm>
          <a:prstGeom prst="rect">
            <a:avLst/>
          </a:prstGeom>
          <a:noFill/>
          <a:ln w="9525" cap="flat" cmpd="sng">
            <a:noFill/>
            <a:prstDash val="solid"/>
            <a:miter lim="800000"/>
            <a:headEnd/>
            <a:tailEnd/>
          </a:ln>
        </p:spPr>
      </p:pic>
      <p:pic>
        <p:nvPicPr>
          <p:cNvPr id="174083"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00600" y="4267200"/>
            <a:ext cx="3429000" cy="2286000"/>
          </a:xfrm>
          <a:prstGeom prst="rect">
            <a:avLst/>
          </a:prstGeom>
          <a:noFill/>
          <a:ln w="28575" cap="flat" cmpd="sng">
            <a:solidFill>
              <a:schemeClr val="tx1"/>
            </a:solidFill>
            <a:prstDash val="solid"/>
            <a:miter lim="800000"/>
            <a:headEnd/>
            <a:tailEnd/>
          </a:ln>
        </p:spPr>
      </p:pic>
      <p:pic>
        <p:nvPicPr>
          <p:cNvPr id="174084" name="Picture 4"/>
          <p:cNvPicPr>
            <a:picLocks noChangeAspect="1" noChangeArrowheads="1"/>
          </p:cNvPicPr>
          <p:nvPr/>
        </p:nvPicPr>
        <p:blipFill>
          <a:blip r:embed="rId5" cstate="screen"/>
          <a:srcRect/>
          <a:stretch>
            <a:fillRect/>
          </a:stretch>
        </p:blipFill>
        <p:spPr bwMode="auto">
          <a:xfrm>
            <a:off x="3581400" y="914400"/>
            <a:ext cx="5523410" cy="3053644"/>
          </a:xfrm>
          <a:prstGeom prst="rect">
            <a:avLst/>
          </a:prstGeom>
          <a:noFill/>
          <a:ln w="9525" cap="flat" cmpd="sng">
            <a:noFill/>
            <a:prstDash val="solid"/>
            <a:miter lim="800000"/>
            <a:headEnd/>
            <a:tailEnd/>
          </a:ln>
        </p:spPr>
      </p:pic>
      <p:sp>
        <p:nvSpPr>
          <p:cNvPr id="8" name="TextBox 7"/>
          <p:cNvSpPr txBox="1"/>
          <p:nvPr/>
        </p:nvSpPr>
        <p:spPr>
          <a:xfrm>
            <a:off x="4876800" y="4343400"/>
            <a:ext cx="1627243" cy="400110"/>
          </a:xfrm>
          <a:prstGeom prst="rect">
            <a:avLst/>
          </a:prstGeom>
          <a:noFill/>
        </p:spPr>
        <p:txBody>
          <a:bodyPr wrap="none" rtlCol="0">
            <a:spAutoFit/>
          </a:bodyPr>
          <a:lstStyle/>
          <a:p>
            <a:r>
              <a:rPr lang="en-US" sz="2000" dirty="0" smtClean="0">
                <a:solidFill>
                  <a:schemeClr val="bg1"/>
                </a:solidFill>
                <a:latin typeface="Gill Sans MT"/>
              </a:rPr>
              <a:t>Deforestation</a:t>
            </a:r>
            <a:endParaRPr lang="en-US" sz="2000" dirty="0">
              <a:solidFill>
                <a:schemeClr val="bg1"/>
              </a:solidFill>
              <a:latin typeface="Gill Sans MT"/>
            </a:endParaRPr>
          </a:p>
        </p:txBody>
      </p:sp>
      <p:sp>
        <p:nvSpPr>
          <p:cNvPr id="9" name="TextBox 8"/>
          <p:cNvSpPr txBox="1"/>
          <p:nvPr/>
        </p:nvSpPr>
        <p:spPr>
          <a:xfrm>
            <a:off x="3663536" y="914400"/>
            <a:ext cx="2622483" cy="584776"/>
          </a:xfrm>
          <a:prstGeom prst="rect">
            <a:avLst/>
          </a:prstGeom>
          <a:noFill/>
        </p:spPr>
        <p:txBody>
          <a:bodyPr wrap="none" rtlCol="0">
            <a:spAutoFit/>
          </a:bodyPr>
          <a:lstStyle/>
          <a:p>
            <a:r>
              <a:rPr lang="en-US" sz="2000" dirty="0" smtClean="0">
                <a:solidFill>
                  <a:srgbClr val="0070C0"/>
                </a:solidFill>
                <a:latin typeface="Gill Sans MT"/>
              </a:rPr>
              <a:t>Permafrost degradation </a:t>
            </a:r>
          </a:p>
          <a:p>
            <a:r>
              <a:rPr lang="en-US" sz="1200" dirty="0" smtClean="0">
                <a:solidFill>
                  <a:srgbClr val="0070C0"/>
                </a:solidFill>
                <a:latin typeface="Gill Sans MT"/>
              </a:rPr>
              <a:t>(</a:t>
            </a:r>
            <a:r>
              <a:rPr lang="en-US" sz="1200" dirty="0" err="1" smtClean="0">
                <a:solidFill>
                  <a:srgbClr val="0070C0"/>
                </a:solidFill>
                <a:latin typeface="Gill Sans MT"/>
              </a:rPr>
              <a:t>Akerman</a:t>
            </a:r>
            <a:r>
              <a:rPr lang="en-US" sz="1200" dirty="0" smtClean="0">
                <a:solidFill>
                  <a:srgbClr val="0070C0"/>
                </a:solidFill>
                <a:latin typeface="Gill Sans MT"/>
              </a:rPr>
              <a:t>, 2008)</a:t>
            </a:r>
            <a:endParaRPr lang="en-US" sz="1200" dirty="0">
              <a:solidFill>
                <a:srgbClr val="0070C0"/>
              </a:solidFill>
              <a:latin typeface="Gill Sans MT"/>
            </a:endParaRPr>
          </a:p>
        </p:txBody>
      </p:sp>
      <p:sp>
        <p:nvSpPr>
          <p:cNvPr id="10" name="TextBox 9"/>
          <p:cNvSpPr txBox="1"/>
          <p:nvPr/>
        </p:nvSpPr>
        <p:spPr>
          <a:xfrm>
            <a:off x="2286000" y="3940314"/>
            <a:ext cx="2057400" cy="892552"/>
          </a:xfrm>
          <a:prstGeom prst="rect">
            <a:avLst/>
          </a:prstGeom>
          <a:noFill/>
        </p:spPr>
        <p:txBody>
          <a:bodyPr wrap="square" rtlCol="0">
            <a:spAutoFit/>
          </a:bodyPr>
          <a:lstStyle/>
          <a:p>
            <a:r>
              <a:rPr lang="en-US" sz="2000" dirty="0" smtClean="0">
                <a:solidFill>
                  <a:srgbClr val="0070C0"/>
                </a:solidFill>
                <a:latin typeface="Gill Sans MT"/>
              </a:rPr>
              <a:t>NH snow cover anomaly </a:t>
            </a:r>
            <a:r>
              <a:rPr lang="en-US" sz="1200" dirty="0" smtClean="0">
                <a:solidFill>
                  <a:srgbClr val="0070C0"/>
                </a:solidFill>
                <a:latin typeface="Gill Sans MT"/>
              </a:rPr>
              <a:t>(</a:t>
            </a:r>
            <a:r>
              <a:rPr lang="en-US" sz="1200" dirty="0" err="1" smtClean="0">
                <a:solidFill>
                  <a:srgbClr val="0070C0"/>
                </a:solidFill>
                <a:latin typeface="Gill Sans MT"/>
              </a:rPr>
              <a:t>Rutger’s</a:t>
            </a:r>
            <a:r>
              <a:rPr lang="en-US" sz="1200" dirty="0" smtClean="0">
                <a:solidFill>
                  <a:srgbClr val="0070C0"/>
                </a:solidFill>
                <a:latin typeface="Gill Sans MT"/>
              </a:rPr>
              <a:t> Global Snow Lab)</a:t>
            </a:r>
            <a:endParaRPr lang="en-US" sz="1200" dirty="0">
              <a:solidFill>
                <a:srgbClr val="0070C0"/>
              </a:solidFill>
              <a:latin typeface="Gill Sans MT"/>
            </a:endParaRPr>
          </a:p>
        </p:txBody>
      </p:sp>
      <p:pic>
        <p:nvPicPr>
          <p:cNvPr id="174085" name="Picture 5"/>
          <p:cNvPicPr>
            <a:picLocks noChangeAspect="1" noChangeArrowheads="1"/>
          </p:cNvPicPr>
          <p:nvPr/>
        </p:nvPicPr>
        <p:blipFill>
          <a:blip r:embed="rId6" cstate="screen"/>
          <a:srcRect/>
          <a:stretch>
            <a:fillRect/>
          </a:stretch>
        </p:blipFill>
        <p:spPr bwMode="auto">
          <a:xfrm>
            <a:off x="76200" y="1219200"/>
            <a:ext cx="3276600" cy="2362200"/>
          </a:xfrm>
          <a:prstGeom prst="rect">
            <a:avLst/>
          </a:prstGeom>
          <a:noFill/>
          <a:ln w="9525" cap="flat" cmpd="sng">
            <a:solidFill>
              <a:schemeClr val="tx1"/>
            </a:solidFill>
            <a:prstDash val="solid"/>
            <a:miter lim="800000"/>
            <a:headEnd/>
            <a:tailEnd/>
          </a:ln>
        </p:spPr>
      </p:pic>
      <p:sp>
        <p:nvSpPr>
          <p:cNvPr id="12" name="TextBox 11"/>
          <p:cNvSpPr txBox="1"/>
          <p:nvPr/>
        </p:nvSpPr>
        <p:spPr>
          <a:xfrm>
            <a:off x="152400" y="1219200"/>
            <a:ext cx="2286000" cy="584775"/>
          </a:xfrm>
          <a:prstGeom prst="rect">
            <a:avLst/>
          </a:prstGeom>
          <a:solidFill>
            <a:schemeClr val="bg1"/>
          </a:solidFill>
        </p:spPr>
        <p:txBody>
          <a:bodyPr wrap="square" rtlCol="0">
            <a:spAutoFit/>
          </a:bodyPr>
          <a:lstStyle/>
          <a:p>
            <a:r>
              <a:rPr lang="en-US" sz="2000" dirty="0" smtClean="0">
                <a:solidFill>
                  <a:schemeClr val="accent1">
                    <a:lumMod val="50000"/>
                  </a:schemeClr>
                </a:solidFill>
                <a:latin typeface="Gill Sans MT"/>
              </a:rPr>
              <a:t>Arctic greening </a:t>
            </a:r>
            <a:r>
              <a:rPr lang="en-US" sz="1200" dirty="0" smtClean="0">
                <a:solidFill>
                  <a:schemeClr val="accent1">
                    <a:lumMod val="50000"/>
                  </a:schemeClr>
                </a:solidFill>
                <a:latin typeface="Gill Sans MT"/>
              </a:rPr>
              <a:t>(Bunn et al. 2007)</a:t>
            </a:r>
            <a:endParaRPr lang="en-US" sz="1200" dirty="0">
              <a:solidFill>
                <a:schemeClr val="accent1">
                  <a:lumMod val="50000"/>
                </a:schemeClr>
              </a:solidFill>
              <a:latin typeface="Gill Sans MT"/>
            </a:endParaRPr>
          </a:p>
        </p:txBody>
      </p:sp>
      <p:sp>
        <p:nvSpPr>
          <p:cNvPr id="13" name="Title 1"/>
          <p:cNvSpPr txBox="1">
            <a:spLocks/>
          </p:cNvSpPr>
          <p:nvPr/>
        </p:nvSpPr>
        <p:spPr bwMode="auto">
          <a:xfrm>
            <a:off x="457245" y="2697488"/>
            <a:ext cx="8153400" cy="1143000"/>
          </a:xfrm>
          <a:prstGeom prst="rect">
            <a:avLst/>
          </a:prstGeom>
          <a:solidFill>
            <a:srgbClr val="CCFFCC"/>
          </a:solidFill>
          <a:ln w="9525">
            <a:solidFill>
              <a:srgbClr val="000000"/>
            </a:solidFill>
            <a:miter lim="800000"/>
            <a:headEnd/>
            <a:tailEnd/>
          </a:ln>
        </p:spPr>
        <p:txBody>
          <a:bodyPr vert="horz" wrap="square" lIns="91430" tIns="45716" rIns="91430" bIns="45716"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Gill Sans MT"/>
                <a:ea typeface="+mj-ea"/>
                <a:cs typeface="+mj-cs"/>
              </a:defRPr>
            </a:lvl1pPr>
            <a:lvl2pPr algn="ctr" rtl="0" eaLnBrk="0" fontAlgn="base" hangingPunct="0">
              <a:spcBef>
                <a:spcPct val="0"/>
              </a:spcBef>
              <a:spcAft>
                <a:spcPct val="0"/>
              </a:spcAft>
              <a:defRPr sz="2400">
                <a:solidFill>
                  <a:schemeClr val="tx2"/>
                </a:solidFill>
                <a:latin typeface="Arial Rounded MT Bold" pitchFamily="34" charset="0"/>
              </a:defRPr>
            </a:lvl2pPr>
            <a:lvl3pPr algn="ctr" rtl="0" eaLnBrk="0" fontAlgn="base" hangingPunct="0">
              <a:spcBef>
                <a:spcPct val="0"/>
              </a:spcBef>
              <a:spcAft>
                <a:spcPct val="0"/>
              </a:spcAft>
              <a:defRPr sz="2400">
                <a:solidFill>
                  <a:schemeClr val="tx2"/>
                </a:solidFill>
                <a:latin typeface="Arial Rounded MT Bold" pitchFamily="34" charset="0"/>
              </a:defRPr>
            </a:lvl3pPr>
            <a:lvl4pPr algn="ctr" rtl="0" eaLnBrk="0" fontAlgn="base" hangingPunct="0">
              <a:spcBef>
                <a:spcPct val="0"/>
              </a:spcBef>
              <a:spcAft>
                <a:spcPct val="0"/>
              </a:spcAft>
              <a:defRPr sz="2400">
                <a:solidFill>
                  <a:schemeClr val="tx2"/>
                </a:solidFill>
                <a:latin typeface="Arial Rounded MT Bold" pitchFamily="34" charset="0"/>
              </a:defRPr>
            </a:lvl4pPr>
            <a:lvl5pPr algn="ctr" rtl="0" eaLnBrk="0" fontAlgn="base" hangingPunct="0">
              <a:spcBef>
                <a:spcPct val="0"/>
              </a:spcBef>
              <a:spcAft>
                <a:spcPct val="0"/>
              </a:spcAft>
              <a:defRPr sz="2400">
                <a:solidFill>
                  <a:schemeClr val="tx2"/>
                </a:solidFill>
                <a:latin typeface="Arial Rounded MT Bold" pitchFamily="34" charset="0"/>
              </a:defRPr>
            </a:lvl5pPr>
            <a:lvl6pPr marL="457200" algn="ctr" rtl="0" fontAlgn="base">
              <a:spcBef>
                <a:spcPct val="0"/>
              </a:spcBef>
              <a:spcAft>
                <a:spcPct val="0"/>
              </a:spcAft>
              <a:defRPr sz="2400">
                <a:solidFill>
                  <a:schemeClr val="tx2"/>
                </a:solidFill>
                <a:latin typeface="Arial Rounded MT Bold" pitchFamily="34" charset="0"/>
              </a:defRPr>
            </a:lvl6pPr>
            <a:lvl7pPr marL="914400" algn="ctr" rtl="0" fontAlgn="base">
              <a:spcBef>
                <a:spcPct val="0"/>
              </a:spcBef>
              <a:spcAft>
                <a:spcPct val="0"/>
              </a:spcAft>
              <a:defRPr sz="2400">
                <a:solidFill>
                  <a:schemeClr val="tx2"/>
                </a:solidFill>
                <a:latin typeface="Arial Rounded MT Bold" pitchFamily="34" charset="0"/>
              </a:defRPr>
            </a:lvl7pPr>
            <a:lvl8pPr marL="1371600" algn="ctr" rtl="0" fontAlgn="base">
              <a:spcBef>
                <a:spcPct val="0"/>
              </a:spcBef>
              <a:spcAft>
                <a:spcPct val="0"/>
              </a:spcAft>
              <a:defRPr sz="2400">
                <a:solidFill>
                  <a:schemeClr val="tx2"/>
                </a:solidFill>
                <a:latin typeface="Arial Rounded MT Bold" pitchFamily="34" charset="0"/>
              </a:defRPr>
            </a:lvl8pPr>
            <a:lvl9pPr marL="1828800" algn="ctr" rtl="0" fontAlgn="base">
              <a:spcBef>
                <a:spcPct val="0"/>
              </a:spcBef>
              <a:spcAft>
                <a:spcPct val="0"/>
              </a:spcAft>
              <a:defRPr sz="2400">
                <a:solidFill>
                  <a:schemeClr val="tx2"/>
                </a:solidFill>
                <a:latin typeface="Arial Rounded MT Bold" pitchFamily="34" charset="0"/>
              </a:defRPr>
            </a:lvl9pPr>
          </a:lstStyle>
          <a:p>
            <a:r>
              <a:rPr lang="en-US" sz="2800" dirty="0" smtClean="0"/>
              <a:t>How do these changes feedback on climate system?</a:t>
            </a:r>
            <a:endParaRPr lang="en-US" sz="2800" dirty="0"/>
          </a:p>
        </p:txBody>
      </p:sp>
    </p:spTree>
    <p:extLst>
      <p:ext uri="{BB962C8B-B14F-4D97-AF65-F5344CB8AC3E}">
        <p14:creationId xmlns:p14="http://schemas.microsoft.com/office/powerpoint/2010/main" val="11166541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noChangeAspect="1"/>
          </p:cNvGrpSpPr>
          <p:nvPr/>
        </p:nvGrpSpPr>
        <p:grpSpPr>
          <a:xfrm>
            <a:off x="381000" y="1066800"/>
            <a:ext cx="4306204" cy="5486400"/>
            <a:chOff x="950343" y="296172"/>
            <a:chExt cx="2638245" cy="3361305"/>
          </a:xfrm>
        </p:grpSpPr>
        <p:pic>
          <p:nvPicPr>
            <p:cNvPr id="4" name="Picture 2" descr="treegrasspfts"/>
            <p:cNvPicPr>
              <a:picLocks noChangeAspect="1" noChangeArrowheads="1"/>
            </p:cNvPicPr>
            <p:nvPr/>
          </p:nvPicPr>
          <p:blipFill>
            <a:blip r:embed="rId3" cstate="print"/>
            <a:srcRect r="50345" b="80952"/>
            <a:stretch>
              <a:fillRect/>
            </a:stretch>
          </p:blipFill>
          <p:spPr bwMode="auto">
            <a:xfrm>
              <a:off x="950343" y="296172"/>
              <a:ext cx="2514600" cy="1447800"/>
            </a:xfrm>
            <a:prstGeom prst="rect">
              <a:avLst/>
            </a:prstGeom>
            <a:noFill/>
            <a:ln w="9525">
              <a:noFill/>
              <a:miter lim="800000"/>
              <a:headEnd/>
              <a:tailEnd/>
            </a:ln>
          </p:spPr>
        </p:pic>
        <p:pic>
          <p:nvPicPr>
            <p:cNvPr id="5" name="Picture 2" descr="cropharvestpfts"/>
            <p:cNvPicPr>
              <a:picLocks noChangeAspect="1" noChangeArrowheads="1"/>
            </p:cNvPicPr>
            <p:nvPr/>
          </p:nvPicPr>
          <p:blipFill>
            <a:blip r:embed="rId4" cstate="print"/>
            <a:srcRect r="50024" b="80438"/>
            <a:stretch>
              <a:fillRect/>
            </a:stretch>
          </p:blipFill>
          <p:spPr bwMode="auto">
            <a:xfrm>
              <a:off x="957841" y="1819622"/>
              <a:ext cx="2530834" cy="1486619"/>
            </a:xfrm>
            <a:prstGeom prst="rect">
              <a:avLst/>
            </a:prstGeom>
            <a:noFill/>
            <a:ln w="9525">
              <a:noFill/>
              <a:miter lim="800000"/>
              <a:headEnd/>
              <a:tailEnd/>
            </a:ln>
          </p:spPr>
        </p:pic>
        <p:pic>
          <p:nvPicPr>
            <p:cNvPr id="6" name="Picture 2" descr="cropharvestpfts"/>
            <p:cNvPicPr>
              <a:picLocks noChangeAspect="1" noChangeArrowheads="1"/>
            </p:cNvPicPr>
            <p:nvPr/>
          </p:nvPicPr>
          <p:blipFill>
            <a:blip r:embed="rId4" cstate="print"/>
            <a:srcRect t="95920" r="48718"/>
            <a:stretch>
              <a:fillRect/>
            </a:stretch>
          </p:blipFill>
          <p:spPr bwMode="auto">
            <a:xfrm>
              <a:off x="991618" y="3347435"/>
              <a:ext cx="2596970" cy="310042"/>
            </a:xfrm>
            <a:prstGeom prst="rect">
              <a:avLst/>
            </a:prstGeom>
            <a:noFill/>
            <a:ln w="9525">
              <a:noFill/>
              <a:miter lim="800000"/>
              <a:headEnd/>
              <a:tailEnd/>
            </a:ln>
          </p:spPr>
        </p:pic>
      </p:grpSp>
      <p:grpSp>
        <p:nvGrpSpPr>
          <p:cNvPr id="7" name="Group 6"/>
          <p:cNvGrpSpPr>
            <a:grpSpLocks noChangeAspect="1"/>
          </p:cNvGrpSpPr>
          <p:nvPr/>
        </p:nvGrpSpPr>
        <p:grpSpPr>
          <a:xfrm>
            <a:off x="4770144" y="1066800"/>
            <a:ext cx="4221456" cy="3017520"/>
            <a:chOff x="3493059" y="1829700"/>
            <a:chExt cx="2572815" cy="1839062"/>
          </a:xfrm>
        </p:grpSpPr>
        <p:pic>
          <p:nvPicPr>
            <p:cNvPr id="8" name="Picture 2" descr="cropharvestpfts"/>
            <p:cNvPicPr>
              <a:picLocks noChangeAspect="1" noChangeArrowheads="1"/>
            </p:cNvPicPr>
            <p:nvPr/>
          </p:nvPicPr>
          <p:blipFill>
            <a:blip r:embed="rId4" cstate="print"/>
            <a:srcRect l="49578" b="80135"/>
            <a:stretch>
              <a:fillRect/>
            </a:stretch>
          </p:blipFill>
          <p:spPr bwMode="auto">
            <a:xfrm>
              <a:off x="3493059" y="1829700"/>
              <a:ext cx="2553419" cy="1509624"/>
            </a:xfrm>
            <a:prstGeom prst="rect">
              <a:avLst/>
            </a:prstGeom>
            <a:noFill/>
            <a:ln w="9525">
              <a:noFill/>
              <a:miter lim="800000"/>
              <a:headEnd/>
              <a:tailEnd/>
            </a:ln>
          </p:spPr>
        </p:pic>
        <p:pic>
          <p:nvPicPr>
            <p:cNvPr id="9" name="Picture 2" descr="cropharvestpfts"/>
            <p:cNvPicPr>
              <a:picLocks noChangeAspect="1" noChangeArrowheads="1"/>
            </p:cNvPicPr>
            <p:nvPr/>
          </p:nvPicPr>
          <p:blipFill>
            <a:blip r:embed="rId4" cstate="print"/>
            <a:srcRect l="49578" t="95845"/>
            <a:stretch>
              <a:fillRect/>
            </a:stretch>
          </p:blipFill>
          <p:spPr bwMode="auto">
            <a:xfrm>
              <a:off x="3512455" y="3352971"/>
              <a:ext cx="2553419" cy="315791"/>
            </a:xfrm>
            <a:prstGeom prst="rect">
              <a:avLst/>
            </a:prstGeom>
            <a:noFill/>
            <a:ln w="9525">
              <a:noFill/>
              <a:miter lim="800000"/>
              <a:headEnd/>
              <a:tailEnd/>
            </a:ln>
          </p:spPr>
        </p:pic>
      </p:grpSp>
      <p:sp>
        <p:nvSpPr>
          <p:cNvPr id="10" name="TextBox 11"/>
          <p:cNvSpPr txBox="1">
            <a:spLocks noChangeArrowheads="1"/>
          </p:cNvSpPr>
          <p:nvPr/>
        </p:nvSpPr>
        <p:spPr bwMode="auto">
          <a:xfrm>
            <a:off x="0" y="6611779"/>
            <a:ext cx="2681406" cy="246221"/>
          </a:xfrm>
          <a:prstGeom prst="rect">
            <a:avLst/>
          </a:prstGeom>
          <a:noFill/>
          <a:ln w="9525">
            <a:noFill/>
            <a:miter lim="800000"/>
            <a:headEnd/>
            <a:tailEnd/>
          </a:ln>
        </p:spPr>
        <p:txBody>
          <a:bodyPr wrap="none">
            <a:spAutoFit/>
          </a:bodyPr>
          <a:lstStyle/>
          <a:p>
            <a:r>
              <a:rPr lang="en-US" sz="1000" dirty="0" smtClean="0">
                <a:solidFill>
                  <a:srgbClr val="000000"/>
                </a:solidFill>
                <a:latin typeface="Gill Sans MT"/>
                <a:cs typeface="Gill Sans MT"/>
              </a:rPr>
              <a:t>P. Lawrence et al. (2012) J Climate 25:3071-3095</a:t>
            </a:r>
            <a:endParaRPr lang="en-US" sz="1000" dirty="0">
              <a:solidFill>
                <a:srgbClr val="000000"/>
              </a:solidFill>
              <a:latin typeface="Gill Sans MT"/>
              <a:cs typeface="Gill Sans MT"/>
            </a:endParaRPr>
          </a:p>
        </p:txBody>
      </p:sp>
      <p:sp>
        <p:nvSpPr>
          <p:cNvPr id="11" name="Text Box 24"/>
          <p:cNvSpPr txBox="1">
            <a:spLocks noChangeArrowheads="1"/>
          </p:cNvSpPr>
          <p:nvPr/>
        </p:nvSpPr>
        <p:spPr bwMode="auto">
          <a:xfrm>
            <a:off x="685799" y="194102"/>
            <a:ext cx="7696201" cy="381323"/>
          </a:xfrm>
          <a:prstGeom prst="rect">
            <a:avLst/>
          </a:prstGeom>
          <a:noFill/>
          <a:ln w="9525">
            <a:noFill/>
            <a:miter lim="800000"/>
            <a:headEnd/>
            <a:tailEnd/>
          </a:ln>
        </p:spPr>
        <p:txBody>
          <a:bodyPr wrap="square">
            <a:spAutoFit/>
          </a:bodyPr>
          <a:lstStyle/>
          <a:p>
            <a:pPr algn="ctr">
              <a:lnSpc>
                <a:spcPct val="75000"/>
              </a:lnSpc>
            </a:pPr>
            <a:r>
              <a:rPr lang="en-US" sz="2400" b="1" dirty="0">
                <a:solidFill>
                  <a:srgbClr val="000000"/>
                </a:solidFill>
                <a:latin typeface="Gill Sans MT"/>
                <a:cs typeface="Gill Sans MT"/>
              </a:rPr>
              <a:t>Historical </a:t>
            </a:r>
            <a:r>
              <a:rPr lang="en-US" sz="2400" b="1" dirty="0" smtClean="0">
                <a:solidFill>
                  <a:srgbClr val="000000"/>
                </a:solidFill>
                <a:latin typeface="Gill Sans MT"/>
                <a:cs typeface="Gill Sans MT"/>
              </a:rPr>
              <a:t>land use &amp; land cover </a:t>
            </a:r>
            <a:r>
              <a:rPr lang="en-US" sz="2400" b="1" dirty="0">
                <a:solidFill>
                  <a:srgbClr val="000000"/>
                </a:solidFill>
                <a:latin typeface="Gill Sans MT"/>
                <a:cs typeface="Gill Sans MT"/>
              </a:rPr>
              <a:t>change, </a:t>
            </a:r>
            <a:r>
              <a:rPr lang="en-US" sz="2400" b="1" dirty="0" smtClean="0">
                <a:solidFill>
                  <a:srgbClr val="000000"/>
                </a:solidFill>
                <a:latin typeface="Gill Sans MT"/>
                <a:cs typeface="Gill Sans MT"/>
              </a:rPr>
              <a:t>1850-2005</a:t>
            </a:r>
            <a:endParaRPr lang="en-US" sz="2400" b="1" baseline="-25000" dirty="0">
              <a:solidFill>
                <a:srgbClr val="000000"/>
              </a:solidFill>
              <a:latin typeface="Gill Sans MT"/>
              <a:cs typeface="Gill Sans MT"/>
            </a:endParaRPr>
          </a:p>
        </p:txBody>
      </p:sp>
      <p:sp>
        <p:nvSpPr>
          <p:cNvPr id="12" name="TextBox 11"/>
          <p:cNvSpPr txBox="1"/>
          <p:nvPr/>
        </p:nvSpPr>
        <p:spPr>
          <a:xfrm>
            <a:off x="5486400" y="4678740"/>
            <a:ext cx="3048000" cy="1569660"/>
          </a:xfrm>
          <a:prstGeom prst="rect">
            <a:avLst/>
          </a:prstGeom>
          <a:noFill/>
        </p:spPr>
        <p:txBody>
          <a:bodyPr wrap="square" rtlCol="0">
            <a:spAutoFit/>
          </a:bodyPr>
          <a:lstStyle/>
          <a:p>
            <a:pPr marL="342900" indent="-342900" eaLnBrk="1" hangingPunct="1">
              <a:buFont typeface="Wingdings" pitchFamily="2" charset="2"/>
              <a:buChar char="q"/>
            </a:pPr>
            <a:r>
              <a:rPr lang="en-US" sz="1600" dirty="0" smtClean="0">
                <a:solidFill>
                  <a:srgbClr val="000000"/>
                </a:solidFill>
                <a:latin typeface="Gill Sans MT"/>
                <a:cs typeface="Gill Sans MT"/>
              </a:rPr>
              <a:t>Loss of tree cover and increase in cropland</a:t>
            </a:r>
          </a:p>
          <a:p>
            <a:pPr marL="342900" indent="-342900" eaLnBrk="1" hangingPunct="1">
              <a:buFont typeface="Wingdings" pitchFamily="2" charset="2"/>
              <a:buChar char="q"/>
            </a:pPr>
            <a:r>
              <a:rPr lang="en-US" sz="1600" dirty="0" smtClean="0">
                <a:solidFill>
                  <a:srgbClr val="000000"/>
                </a:solidFill>
                <a:latin typeface="Gill Sans MT"/>
                <a:cs typeface="Gill Sans MT"/>
              </a:rPr>
              <a:t>Farm abandonment and reforestation in eastern U.S. and Europe</a:t>
            </a:r>
          </a:p>
          <a:p>
            <a:pPr marL="342900" indent="-342900" eaLnBrk="1" hangingPunct="1">
              <a:buFont typeface="Wingdings" pitchFamily="2" charset="2"/>
              <a:buChar char="q"/>
            </a:pPr>
            <a:r>
              <a:rPr lang="en-US" sz="1600" dirty="0" smtClean="0">
                <a:solidFill>
                  <a:srgbClr val="000000"/>
                </a:solidFill>
                <a:latin typeface="Gill Sans MT"/>
                <a:cs typeface="Gill Sans MT"/>
              </a:rPr>
              <a:t>Extensive wood harvest</a:t>
            </a:r>
            <a:endParaRPr lang="en-US" sz="1600" dirty="0">
              <a:solidFill>
                <a:srgbClr val="000000"/>
              </a:solidFill>
              <a:latin typeface="Gill Sans MT"/>
              <a:cs typeface="Gill Sans MT"/>
            </a:endParaRPr>
          </a:p>
        </p:txBody>
      </p:sp>
      <p:sp>
        <p:nvSpPr>
          <p:cNvPr id="13" name="TextBox 12"/>
          <p:cNvSpPr txBox="1"/>
          <p:nvPr/>
        </p:nvSpPr>
        <p:spPr>
          <a:xfrm>
            <a:off x="5410200" y="4355068"/>
            <a:ext cx="2781831" cy="338554"/>
          </a:xfrm>
          <a:prstGeom prst="rect">
            <a:avLst/>
          </a:prstGeom>
          <a:noFill/>
        </p:spPr>
        <p:txBody>
          <a:bodyPr wrap="none" rtlCol="0">
            <a:spAutoFit/>
          </a:bodyPr>
          <a:lstStyle/>
          <a:p>
            <a:pPr eaLnBrk="1" hangingPunct="1"/>
            <a:r>
              <a:rPr lang="en-US" sz="1600" b="1" u="sng" dirty="0" smtClean="0">
                <a:solidFill>
                  <a:srgbClr val="000000"/>
                </a:solidFill>
                <a:latin typeface="Gill Sans MT"/>
                <a:cs typeface="Gill Sans MT"/>
              </a:rPr>
              <a:t>Historical LULCC in CLM4</a:t>
            </a:r>
            <a:endParaRPr lang="en-US" sz="1600" b="1" u="sng" dirty="0">
              <a:solidFill>
                <a:srgbClr val="000000"/>
              </a:solidFill>
              <a:latin typeface="Gill Sans MT"/>
              <a:cs typeface="Gill Sans MT"/>
            </a:endParaRPr>
          </a:p>
        </p:txBody>
      </p:sp>
      <p:sp>
        <p:nvSpPr>
          <p:cNvPr id="14" name="TextBox 13"/>
          <p:cNvSpPr txBox="1"/>
          <p:nvPr/>
        </p:nvSpPr>
        <p:spPr>
          <a:xfrm>
            <a:off x="152400" y="762000"/>
            <a:ext cx="5084845" cy="338554"/>
          </a:xfrm>
          <a:prstGeom prst="rect">
            <a:avLst/>
          </a:prstGeom>
          <a:noFill/>
        </p:spPr>
        <p:txBody>
          <a:bodyPr wrap="none" rtlCol="0">
            <a:spAutoFit/>
          </a:bodyPr>
          <a:lstStyle/>
          <a:p>
            <a:pPr eaLnBrk="1" hangingPunct="1"/>
            <a:r>
              <a:rPr lang="en-US" sz="1600" b="1" dirty="0" smtClean="0">
                <a:solidFill>
                  <a:srgbClr val="000000"/>
                </a:solidFill>
                <a:latin typeface="Gill Sans MT"/>
                <a:cs typeface="Gill Sans MT"/>
              </a:rPr>
              <a:t>Change in tree and crop cover (percent of grid cell)</a:t>
            </a:r>
            <a:endParaRPr lang="en-US" sz="1600" b="1" dirty="0">
              <a:solidFill>
                <a:srgbClr val="000000"/>
              </a:solidFill>
              <a:latin typeface="Gill Sans MT"/>
              <a:cs typeface="Gill Sans MT"/>
            </a:endParaRPr>
          </a:p>
        </p:txBody>
      </p:sp>
      <p:sp>
        <p:nvSpPr>
          <p:cNvPr id="15" name="TextBox 14"/>
          <p:cNvSpPr txBox="1"/>
          <p:nvPr/>
        </p:nvSpPr>
        <p:spPr>
          <a:xfrm>
            <a:off x="5029200" y="762000"/>
            <a:ext cx="4150395" cy="338554"/>
          </a:xfrm>
          <a:prstGeom prst="rect">
            <a:avLst/>
          </a:prstGeom>
          <a:noFill/>
        </p:spPr>
        <p:txBody>
          <a:bodyPr wrap="none" rtlCol="0">
            <a:spAutoFit/>
          </a:bodyPr>
          <a:lstStyle/>
          <a:p>
            <a:pPr eaLnBrk="1" hangingPunct="1"/>
            <a:r>
              <a:rPr lang="en-US" sz="1600" b="1" dirty="0" smtClean="0">
                <a:solidFill>
                  <a:srgbClr val="000000"/>
                </a:solidFill>
                <a:latin typeface="Gill Sans MT"/>
                <a:cs typeface="Gill Sans MT"/>
              </a:rPr>
              <a:t>Cumulative percent of grid cell harvested</a:t>
            </a:r>
            <a:endParaRPr lang="en-US" sz="1600" b="1" dirty="0">
              <a:solidFill>
                <a:srgbClr val="000000"/>
              </a:solidFill>
              <a:latin typeface="Gill Sans MT"/>
              <a:cs typeface="Gill Sans MT"/>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2"/>
          <p:cNvGrpSpPr/>
          <p:nvPr/>
        </p:nvGrpSpPr>
        <p:grpSpPr>
          <a:xfrm>
            <a:off x="1447800" y="609600"/>
            <a:ext cx="6153870" cy="3124200"/>
            <a:chOff x="871870" y="2976743"/>
            <a:chExt cx="5887229" cy="3408013"/>
          </a:xfrm>
        </p:grpSpPr>
        <p:grpSp>
          <p:nvGrpSpPr>
            <p:cNvPr id="3" name="Group 936"/>
            <p:cNvGrpSpPr/>
            <p:nvPr/>
          </p:nvGrpSpPr>
          <p:grpSpPr>
            <a:xfrm>
              <a:off x="871870" y="2976743"/>
              <a:ext cx="5389465" cy="3408013"/>
              <a:chOff x="5215933" y="5292472"/>
              <a:chExt cx="3054930" cy="1045055"/>
            </a:xfrm>
          </p:grpSpPr>
          <p:pic>
            <p:nvPicPr>
              <p:cNvPr id="2374" name="Picture 326"/>
              <p:cNvPicPr>
                <a:picLocks noChangeAspect="1" noChangeArrowheads="1"/>
              </p:cNvPicPr>
              <p:nvPr/>
            </p:nvPicPr>
            <p:blipFill>
              <a:blip r:embed="rId3" cstate="screen">
                <a:clrChange>
                  <a:clrFrom>
                    <a:srgbClr val="FFFFFF"/>
                  </a:clrFrom>
                  <a:clrTo>
                    <a:srgbClr val="FFFFFF">
                      <a:alpha val="0"/>
                    </a:srgbClr>
                  </a:clrTo>
                </a:clrChange>
              </a:blip>
              <a:srcRect/>
              <a:stretch>
                <a:fillRect/>
              </a:stretch>
            </p:blipFill>
            <p:spPr bwMode="auto">
              <a:xfrm>
                <a:off x="7550760" y="5559553"/>
                <a:ext cx="231204" cy="454000"/>
              </a:xfrm>
              <a:prstGeom prst="rect">
                <a:avLst/>
              </a:prstGeom>
              <a:noFill/>
              <a:ln w="9525" cap="flat" cmpd="sng" algn="ctr">
                <a:noFill/>
                <a:prstDash val="solid"/>
                <a:miter lim="800000"/>
                <a:headEnd/>
                <a:tailEnd/>
              </a:ln>
            </p:spPr>
          </p:pic>
          <p:pic>
            <p:nvPicPr>
              <p:cNvPr id="903" name="Picture 326"/>
              <p:cNvPicPr>
                <a:picLocks noChangeAspect="1" noChangeArrowheads="1"/>
              </p:cNvPicPr>
              <p:nvPr/>
            </p:nvPicPr>
            <p:blipFill>
              <a:blip r:embed="rId3" cstate="screen">
                <a:clrChange>
                  <a:clrFrom>
                    <a:srgbClr val="FFFFFF"/>
                  </a:clrFrom>
                  <a:clrTo>
                    <a:srgbClr val="FFFFFF">
                      <a:alpha val="0"/>
                    </a:srgbClr>
                  </a:clrTo>
                </a:clrChange>
              </a:blip>
              <a:srcRect/>
              <a:stretch>
                <a:fillRect/>
              </a:stretch>
            </p:blipFill>
            <p:spPr bwMode="auto">
              <a:xfrm>
                <a:off x="8039659" y="5536387"/>
                <a:ext cx="231204" cy="454000"/>
              </a:xfrm>
              <a:prstGeom prst="rect">
                <a:avLst/>
              </a:prstGeom>
              <a:noFill/>
              <a:ln w="9525" cap="flat" cmpd="sng" algn="ctr">
                <a:noFill/>
                <a:prstDash val="solid"/>
                <a:miter lim="800000"/>
                <a:headEnd/>
                <a:tailEnd/>
              </a:ln>
            </p:spPr>
          </p:pic>
          <p:pic>
            <p:nvPicPr>
              <p:cNvPr id="904" name="Picture 326"/>
              <p:cNvPicPr>
                <a:picLocks noChangeAspect="1" noChangeArrowheads="1"/>
              </p:cNvPicPr>
              <p:nvPr/>
            </p:nvPicPr>
            <p:blipFill>
              <a:blip r:embed="rId3" cstate="screen">
                <a:clrChange>
                  <a:clrFrom>
                    <a:srgbClr val="FFFFFF"/>
                  </a:clrFrom>
                  <a:clrTo>
                    <a:srgbClr val="FFFFFF">
                      <a:alpha val="0"/>
                    </a:srgbClr>
                  </a:clrTo>
                </a:clrChange>
              </a:blip>
              <a:srcRect/>
              <a:stretch>
                <a:fillRect/>
              </a:stretch>
            </p:blipFill>
            <p:spPr bwMode="auto">
              <a:xfrm>
                <a:off x="7790942" y="5543704"/>
                <a:ext cx="231204" cy="454000"/>
              </a:xfrm>
              <a:prstGeom prst="rect">
                <a:avLst/>
              </a:prstGeom>
              <a:noFill/>
              <a:ln w="9525" cap="flat" cmpd="sng" algn="ctr">
                <a:noFill/>
                <a:prstDash val="solid"/>
                <a:miter lim="800000"/>
                <a:headEnd/>
                <a:tailEnd/>
              </a:ln>
            </p:spPr>
          </p:pic>
          <p:grpSp>
            <p:nvGrpSpPr>
              <p:cNvPr id="4" name="Group 10"/>
              <p:cNvGrpSpPr>
                <a:grpSpLocks noChangeAspect="1"/>
              </p:cNvGrpSpPr>
              <p:nvPr/>
            </p:nvGrpSpPr>
            <p:grpSpPr bwMode="auto">
              <a:xfrm>
                <a:off x="6210684" y="5697393"/>
                <a:ext cx="413061" cy="614401"/>
                <a:chOff x="3341" y="2285"/>
                <a:chExt cx="444" cy="584"/>
              </a:xfrm>
            </p:grpSpPr>
            <p:sp>
              <p:nvSpPr>
                <p:cNvPr id="918" name="Line 11"/>
                <p:cNvSpPr>
                  <a:spLocks noChangeAspect="1" noChangeShapeType="1"/>
                </p:cNvSpPr>
                <p:nvPr/>
              </p:nvSpPr>
              <p:spPr bwMode="auto">
                <a:xfrm>
                  <a:off x="3540" y="2712"/>
                  <a:ext cx="0" cy="157"/>
                </a:xfrm>
                <a:prstGeom prst="line">
                  <a:avLst/>
                </a:prstGeom>
                <a:noFill/>
                <a:ln w="57150">
                  <a:solidFill>
                    <a:srgbClr val="663300"/>
                  </a:solidFill>
                  <a:round/>
                  <a:headEnd type="none" w="sm" len="sm"/>
                  <a:tailEnd type="none" w="sm" len="sm"/>
                </a:ln>
              </p:spPr>
              <p:txBody>
                <a:bodyPr wrap="none" anchor="ctr"/>
                <a:lstStyle/>
                <a:p>
                  <a:endParaRPr lang="en-US" sz="1400" dirty="0">
                    <a:latin typeface="Gill Sans MT"/>
                  </a:endParaRPr>
                </a:p>
              </p:txBody>
            </p:sp>
            <p:sp>
              <p:nvSpPr>
                <p:cNvPr id="919" name="Freeform 12"/>
                <p:cNvSpPr>
                  <a:spLocks noChangeAspect="1"/>
                </p:cNvSpPr>
                <p:nvPr/>
              </p:nvSpPr>
              <p:spPr bwMode="auto">
                <a:xfrm>
                  <a:off x="3341" y="2285"/>
                  <a:ext cx="444"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1400" dirty="0">
                    <a:latin typeface="Gill Sans MT"/>
                  </a:endParaRPr>
                </a:p>
              </p:txBody>
            </p:sp>
          </p:grpSp>
          <p:grpSp>
            <p:nvGrpSpPr>
              <p:cNvPr id="5" name="Group 28"/>
              <p:cNvGrpSpPr>
                <a:grpSpLocks noChangeAspect="1"/>
              </p:cNvGrpSpPr>
              <p:nvPr/>
            </p:nvGrpSpPr>
            <p:grpSpPr bwMode="auto">
              <a:xfrm>
                <a:off x="6481088" y="5548334"/>
                <a:ext cx="147637" cy="354012"/>
                <a:chOff x="3341" y="2314"/>
                <a:chExt cx="379" cy="555"/>
              </a:xfrm>
            </p:grpSpPr>
            <p:sp>
              <p:nvSpPr>
                <p:cNvPr id="924" name="Line 29"/>
                <p:cNvSpPr>
                  <a:spLocks noChangeAspect="1" noChangeShapeType="1"/>
                </p:cNvSpPr>
                <p:nvPr/>
              </p:nvSpPr>
              <p:spPr bwMode="auto">
                <a:xfrm>
                  <a:off x="3540" y="2725"/>
                  <a:ext cx="0" cy="144"/>
                </a:xfrm>
                <a:prstGeom prst="line">
                  <a:avLst/>
                </a:prstGeom>
                <a:noFill/>
                <a:ln w="57150">
                  <a:solidFill>
                    <a:srgbClr val="663300"/>
                  </a:solidFill>
                  <a:round/>
                  <a:headEnd type="none" w="sm" len="sm"/>
                  <a:tailEnd type="none" w="sm" len="sm"/>
                </a:ln>
              </p:spPr>
              <p:txBody>
                <a:bodyPr wrap="none" anchor="ctr"/>
                <a:lstStyle/>
                <a:p>
                  <a:endParaRPr lang="en-US" sz="1400" dirty="0">
                    <a:latin typeface="Gill Sans MT"/>
                  </a:endParaRPr>
                </a:p>
              </p:txBody>
            </p:sp>
            <p:sp>
              <p:nvSpPr>
                <p:cNvPr id="925" name="Freeform 30"/>
                <p:cNvSpPr>
                  <a:spLocks noChangeAspect="1"/>
                </p:cNvSpPr>
                <p:nvPr/>
              </p:nvSpPr>
              <p:spPr bwMode="auto">
                <a:xfrm>
                  <a:off x="3341" y="2314"/>
                  <a:ext cx="379"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1400" dirty="0">
                    <a:latin typeface="Gill Sans MT"/>
                  </a:endParaRPr>
                </a:p>
              </p:txBody>
            </p:sp>
          </p:grpSp>
          <p:grpSp>
            <p:nvGrpSpPr>
              <p:cNvPr id="6" name="Group 22"/>
              <p:cNvGrpSpPr>
                <a:grpSpLocks noChangeAspect="1"/>
              </p:cNvGrpSpPr>
              <p:nvPr/>
            </p:nvGrpSpPr>
            <p:grpSpPr bwMode="auto">
              <a:xfrm>
                <a:off x="6597662" y="5514843"/>
                <a:ext cx="207963" cy="481013"/>
                <a:chOff x="3657" y="1317"/>
                <a:chExt cx="226" cy="401"/>
              </a:xfrm>
            </p:grpSpPr>
            <p:sp>
              <p:nvSpPr>
                <p:cNvPr id="927" name="Line 23"/>
                <p:cNvSpPr>
                  <a:spLocks noChangeAspect="1" noChangeShapeType="1"/>
                </p:cNvSpPr>
                <p:nvPr/>
              </p:nvSpPr>
              <p:spPr bwMode="auto">
                <a:xfrm>
                  <a:off x="3779" y="1610"/>
                  <a:ext cx="0" cy="108"/>
                </a:xfrm>
                <a:prstGeom prst="line">
                  <a:avLst/>
                </a:prstGeom>
                <a:noFill/>
                <a:ln w="57150">
                  <a:solidFill>
                    <a:srgbClr val="663300"/>
                  </a:solidFill>
                  <a:round/>
                  <a:headEnd type="none" w="sm" len="sm"/>
                  <a:tailEnd type="none" w="sm" len="sm"/>
                </a:ln>
              </p:spPr>
              <p:txBody>
                <a:bodyPr wrap="none" anchor="ctr"/>
                <a:lstStyle/>
                <a:p>
                  <a:endParaRPr lang="en-US" sz="1400" dirty="0">
                    <a:latin typeface="Gill Sans MT"/>
                  </a:endParaRPr>
                </a:p>
              </p:txBody>
            </p:sp>
            <p:sp>
              <p:nvSpPr>
                <p:cNvPr id="928" name="Freeform 24"/>
                <p:cNvSpPr>
                  <a:spLocks noChangeAspect="1"/>
                </p:cNvSpPr>
                <p:nvPr/>
              </p:nvSpPr>
              <p:spPr bwMode="auto">
                <a:xfrm>
                  <a:off x="3657" y="1317"/>
                  <a:ext cx="226" cy="294"/>
                </a:xfrm>
                <a:custGeom>
                  <a:avLst/>
                  <a:gdLst>
                    <a:gd name="T0" fmla="*/ 171 w 301"/>
                    <a:gd name="T1" fmla="*/ 23 h 392"/>
                    <a:gd name="T2" fmla="*/ 158 w 301"/>
                    <a:gd name="T3" fmla="*/ 18 h 392"/>
                    <a:gd name="T4" fmla="*/ 137 w 301"/>
                    <a:gd name="T5" fmla="*/ 5 h 392"/>
                    <a:gd name="T6" fmla="*/ 126 w 301"/>
                    <a:gd name="T7" fmla="*/ 2 h 392"/>
                    <a:gd name="T8" fmla="*/ 114 w 301"/>
                    <a:gd name="T9" fmla="*/ 0 h 392"/>
                    <a:gd name="T10" fmla="*/ 102 w 301"/>
                    <a:gd name="T11" fmla="*/ 2 h 392"/>
                    <a:gd name="T12" fmla="*/ 97 w 301"/>
                    <a:gd name="T13" fmla="*/ 8 h 392"/>
                    <a:gd name="T14" fmla="*/ 86 w 301"/>
                    <a:gd name="T15" fmla="*/ 15 h 392"/>
                    <a:gd name="T16" fmla="*/ 74 w 301"/>
                    <a:gd name="T17" fmla="*/ 19 h 392"/>
                    <a:gd name="T18" fmla="*/ 68 w 301"/>
                    <a:gd name="T19" fmla="*/ 18 h 392"/>
                    <a:gd name="T20" fmla="*/ 58 w 301"/>
                    <a:gd name="T21" fmla="*/ 22 h 392"/>
                    <a:gd name="T22" fmla="*/ 47 w 301"/>
                    <a:gd name="T23" fmla="*/ 28 h 392"/>
                    <a:gd name="T24" fmla="*/ 37 w 301"/>
                    <a:gd name="T25" fmla="*/ 35 h 392"/>
                    <a:gd name="T26" fmla="*/ 38 w 301"/>
                    <a:gd name="T27" fmla="*/ 46 h 392"/>
                    <a:gd name="T28" fmla="*/ 34 w 301"/>
                    <a:gd name="T29" fmla="*/ 52 h 392"/>
                    <a:gd name="T30" fmla="*/ 29 w 301"/>
                    <a:gd name="T31" fmla="*/ 61 h 392"/>
                    <a:gd name="T32" fmla="*/ 26 w 301"/>
                    <a:gd name="T33" fmla="*/ 76 h 392"/>
                    <a:gd name="T34" fmla="*/ 18 w 301"/>
                    <a:gd name="T35" fmla="*/ 88 h 392"/>
                    <a:gd name="T36" fmla="*/ 10 w 301"/>
                    <a:gd name="T37" fmla="*/ 97 h 392"/>
                    <a:gd name="T38" fmla="*/ 4 w 301"/>
                    <a:gd name="T39" fmla="*/ 107 h 392"/>
                    <a:gd name="T40" fmla="*/ 2 w 301"/>
                    <a:gd name="T41" fmla="*/ 118 h 392"/>
                    <a:gd name="T42" fmla="*/ 2 w 301"/>
                    <a:gd name="T43" fmla="*/ 130 h 392"/>
                    <a:gd name="T44" fmla="*/ 5 w 301"/>
                    <a:gd name="T45" fmla="*/ 142 h 392"/>
                    <a:gd name="T46" fmla="*/ 8 w 301"/>
                    <a:gd name="T47" fmla="*/ 154 h 392"/>
                    <a:gd name="T48" fmla="*/ 8 w 301"/>
                    <a:gd name="T49" fmla="*/ 165 h 392"/>
                    <a:gd name="T50" fmla="*/ 4 w 301"/>
                    <a:gd name="T51" fmla="*/ 176 h 392"/>
                    <a:gd name="T52" fmla="*/ 0 w 301"/>
                    <a:gd name="T53" fmla="*/ 189 h 392"/>
                    <a:gd name="T54" fmla="*/ 6 w 301"/>
                    <a:gd name="T55" fmla="*/ 200 h 392"/>
                    <a:gd name="T56" fmla="*/ 13 w 301"/>
                    <a:gd name="T57" fmla="*/ 206 h 392"/>
                    <a:gd name="T58" fmla="*/ 16 w 301"/>
                    <a:gd name="T59" fmla="*/ 217 h 392"/>
                    <a:gd name="T60" fmla="*/ 14 w 301"/>
                    <a:gd name="T61" fmla="*/ 232 h 392"/>
                    <a:gd name="T62" fmla="*/ 26 w 301"/>
                    <a:gd name="T63" fmla="*/ 245 h 392"/>
                    <a:gd name="T64" fmla="*/ 36 w 301"/>
                    <a:gd name="T65" fmla="*/ 253 h 392"/>
                    <a:gd name="T66" fmla="*/ 47 w 301"/>
                    <a:gd name="T67" fmla="*/ 260 h 392"/>
                    <a:gd name="T68" fmla="*/ 59 w 301"/>
                    <a:gd name="T69" fmla="*/ 269 h 392"/>
                    <a:gd name="T70" fmla="*/ 72 w 301"/>
                    <a:gd name="T71" fmla="*/ 271 h 392"/>
                    <a:gd name="T72" fmla="*/ 83 w 301"/>
                    <a:gd name="T73" fmla="*/ 277 h 392"/>
                    <a:gd name="T74" fmla="*/ 87 w 301"/>
                    <a:gd name="T75" fmla="*/ 290 h 392"/>
                    <a:gd name="T76" fmla="*/ 104 w 301"/>
                    <a:gd name="T77" fmla="*/ 293 h 392"/>
                    <a:gd name="T78" fmla="*/ 126 w 301"/>
                    <a:gd name="T79" fmla="*/ 290 h 392"/>
                    <a:gd name="T80" fmla="*/ 146 w 301"/>
                    <a:gd name="T81" fmla="*/ 286 h 392"/>
                    <a:gd name="T82" fmla="*/ 152 w 301"/>
                    <a:gd name="T83" fmla="*/ 290 h 392"/>
                    <a:gd name="T84" fmla="*/ 158 w 301"/>
                    <a:gd name="T85" fmla="*/ 280 h 392"/>
                    <a:gd name="T86" fmla="*/ 170 w 301"/>
                    <a:gd name="T87" fmla="*/ 270 h 392"/>
                    <a:gd name="T88" fmla="*/ 188 w 301"/>
                    <a:gd name="T89" fmla="*/ 264 h 392"/>
                    <a:gd name="T90" fmla="*/ 198 w 301"/>
                    <a:gd name="T91" fmla="*/ 242 h 392"/>
                    <a:gd name="T92" fmla="*/ 206 w 301"/>
                    <a:gd name="T93" fmla="*/ 220 h 392"/>
                    <a:gd name="T94" fmla="*/ 212 w 301"/>
                    <a:gd name="T95" fmla="*/ 203 h 392"/>
                    <a:gd name="T96" fmla="*/ 212 w 301"/>
                    <a:gd name="T97" fmla="*/ 194 h 392"/>
                    <a:gd name="T98" fmla="*/ 218 w 301"/>
                    <a:gd name="T99" fmla="*/ 181 h 392"/>
                    <a:gd name="T100" fmla="*/ 224 w 301"/>
                    <a:gd name="T101" fmla="*/ 165 h 392"/>
                    <a:gd name="T102" fmla="*/ 224 w 301"/>
                    <a:gd name="T103" fmla="*/ 148 h 392"/>
                    <a:gd name="T104" fmla="*/ 224 w 301"/>
                    <a:gd name="T105" fmla="*/ 113 h 392"/>
                    <a:gd name="T106" fmla="*/ 218 w 301"/>
                    <a:gd name="T107" fmla="*/ 96 h 392"/>
                    <a:gd name="T108" fmla="*/ 210 w 301"/>
                    <a:gd name="T109" fmla="*/ 91 h 392"/>
                    <a:gd name="T110" fmla="*/ 209 w 301"/>
                    <a:gd name="T111" fmla="*/ 86 h 392"/>
                    <a:gd name="T112" fmla="*/ 204 w 301"/>
                    <a:gd name="T113" fmla="*/ 74 h 392"/>
                    <a:gd name="T114" fmla="*/ 200 w 301"/>
                    <a:gd name="T115" fmla="*/ 62 h 392"/>
                    <a:gd name="T116" fmla="*/ 198 w 301"/>
                    <a:gd name="T117" fmla="*/ 50 h 392"/>
                    <a:gd name="T118" fmla="*/ 189 w 301"/>
                    <a:gd name="T119" fmla="*/ 50 h 392"/>
                    <a:gd name="T120" fmla="*/ 183 w 301"/>
                    <a:gd name="T121" fmla="*/ 40 h 392"/>
                    <a:gd name="T122" fmla="*/ 181 w 301"/>
                    <a:gd name="T123" fmla="*/ 27 h 392"/>
                    <a:gd name="T124" fmla="*/ 177 w 301"/>
                    <a:gd name="T125" fmla="*/ 20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1400" dirty="0">
                    <a:latin typeface="Gill Sans MT"/>
                  </a:endParaRPr>
                </a:p>
              </p:txBody>
            </p:sp>
          </p:grpSp>
          <p:sp>
            <p:nvSpPr>
              <p:cNvPr id="929" name="Arc 324"/>
              <p:cNvSpPr>
                <a:spLocks noChangeAspect="1"/>
              </p:cNvSpPr>
              <p:nvPr/>
            </p:nvSpPr>
            <p:spPr bwMode="auto">
              <a:xfrm rot="19051220">
                <a:off x="6941357" y="5292472"/>
                <a:ext cx="429360" cy="427943"/>
              </a:xfrm>
              <a:custGeom>
                <a:avLst/>
                <a:gdLst>
                  <a:gd name="T0" fmla="*/ 0 w 21600"/>
                  <a:gd name="T1" fmla="*/ 0 h 21600"/>
                  <a:gd name="T2" fmla="*/ 10711735 w 21600"/>
                  <a:gd name="T3" fmla="*/ 10641125 h 21600"/>
                  <a:gd name="T4" fmla="*/ 0 w 21600"/>
                  <a:gd name="T5" fmla="*/ 1064112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chemeClr val="tx1"/>
                </a:solidFill>
                <a:round/>
                <a:headEnd/>
                <a:tailEnd type="stealth" w="med" len="med"/>
              </a:ln>
            </p:spPr>
            <p:txBody>
              <a:bodyPr wrap="none" anchor="ctr"/>
              <a:lstStyle/>
              <a:p>
                <a:endParaRPr lang="en-US" sz="1400" dirty="0">
                  <a:latin typeface="Gill Sans MT"/>
                </a:endParaRPr>
              </a:p>
            </p:txBody>
          </p:sp>
          <p:sp>
            <p:nvSpPr>
              <p:cNvPr id="930" name="Arc 325"/>
              <p:cNvSpPr>
                <a:spLocks noChangeAspect="1"/>
              </p:cNvSpPr>
              <p:nvPr/>
            </p:nvSpPr>
            <p:spPr bwMode="auto">
              <a:xfrm rot="19051220" flipH="1" flipV="1">
                <a:off x="7288131" y="5966797"/>
                <a:ext cx="361237" cy="360044"/>
              </a:xfrm>
              <a:custGeom>
                <a:avLst/>
                <a:gdLst>
                  <a:gd name="T0" fmla="*/ 0 w 21600"/>
                  <a:gd name="T1" fmla="*/ 0 h 21600"/>
                  <a:gd name="T2" fmla="*/ 10711735 w 21600"/>
                  <a:gd name="T3" fmla="*/ 10641125 h 21600"/>
                  <a:gd name="T4" fmla="*/ 0 w 21600"/>
                  <a:gd name="T5" fmla="*/ 1064112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chemeClr val="tx1"/>
                </a:solidFill>
                <a:round/>
                <a:headEnd/>
                <a:tailEnd type="stealth" w="med" len="med"/>
              </a:ln>
            </p:spPr>
            <p:txBody>
              <a:bodyPr wrap="none" anchor="ctr"/>
              <a:lstStyle/>
              <a:p>
                <a:endParaRPr lang="en-US" sz="1400" dirty="0">
                  <a:latin typeface="Gill Sans MT"/>
                </a:endParaRPr>
              </a:p>
            </p:txBody>
          </p:sp>
          <p:sp>
            <p:nvSpPr>
              <p:cNvPr id="931" name="Text Box 285"/>
              <p:cNvSpPr txBox="1">
                <a:spLocks noChangeAspect="1" noChangeArrowheads="1"/>
              </p:cNvSpPr>
              <p:nvPr/>
            </p:nvSpPr>
            <p:spPr bwMode="auto">
              <a:xfrm>
                <a:off x="6967576" y="5635383"/>
                <a:ext cx="588775" cy="195609"/>
              </a:xfrm>
              <a:prstGeom prst="rect">
                <a:avLst/>
              </a:prstGeom>
              <a:noFill/>
              <a:ln w="9525">
                <a:noFill/>
                <a:miter lim="800000"/>
                <a:headEnd/>
                <a:tailEnd/>
              </a:ln>
            </p:spPr>
            <p:txBody>
              <a:bodyPr wrap="none">
                <a:spAutoFit/>
              </a:bodyPr>
              <a:lstStyle/>
              <a:p>
                <a:pPr algn="ctr"/>
                <a:r>
                  <a:rPr lang="en-US" sz="1600" b="1" dirty="0" smtClean="0">
                    <a:latin typeface="Gill Sans MT"/>
                  </a:rPr>
                  <a:t>Land Use </a:t>
                </a:r>
              </a:p>
              <a:p>
                <a:pPr algn="ctr"/>
                <a:r>
                  <a:rPr lang="en-US" sz="1600" b="1" dirty="0" smtClean="0">
                    <a:latin typeface="Gill Sans MT"/>
                  </a:rPr>
                  <a:t>Change</a:t>
                </a:r>
                <a:endParaRPr lang="en-US" sz="1600" b="1" dirty="0">
                  <a:latin typeface="Gill Sans MT"/>
                </a:endParaRPr>
              </a:p>
            </p:txBody>
          </p:sp>
          <p:grpSp>
            <p:nvGrpSpPr>
              <p:cNvPr id="7" name="Group 10"/>
              <p:cNvGrpSpPr>
                <a:grpSpLocks noChangeAspect="1"/>
              </p:cNvGrpSpPr>
              <p:nvPr/>
            </p:nvGrpSpPr>
            <p:grpSpPr bwMode="auto">
              <a:xfrm>
                <a:off x="6625892" y="5665958"/>
                <a:ext cx="401043" cy="596525"/>
                <a:chOff x="3362" y="2296"/>
                <a:chExt cx="444" cy="584"/>
              </a:xfrm>
            </p:grpSpPr>
            <p:sp>
              <p:nvSpPr>
                <p:cNvPr id="915" name="Line 11"/>
                <p:cNvSpPr>
                  <a:spLocks noChangeAspect="1" noChangeShapeType="1"/>
                </p:cNvSpPr>
                <p:nvPr/>
              </p:nvSpPr>
              <p:spPr bwMode="auto">
                <a:xfrm>
                  <a:off x="3561" y="2723"/>
                  <a:ext cx="0" cy="157"/>
                </a:xfrm>
                <a:prstGeom prst="line">
                  <a:avLst/>
                </a:prstGeom>
                <a:noFill/>
                <a:ln w="57150">
                  <a:solidFill>
                    <a:srgbClr val="663300"/>
                  </a:solidFill>
                  <a:round/>
                  <a:headEnd type="none" w="sm" len="sm"/>
                  <a:tailEnd type="none" w="sm" len="sm"/>
                </a:ln>
              </p:spPr>
              <p:txBody>
                <a:bodyPr wrap="none" anchor="ctr"/>
                <a:lstStyle/>
                <a:p>
                  <a:endParaRPr lang="en-US" sz="1400" dirty="0">
                    <a:latin typeface="Gill Sans MT"/>
                  </a:endParaRPr>
                </a:p>
              </p:txBody>
            </p:sp>
            <p:sp>
              <p:nvSpPr>
                <p:cNvPr id="916" name="Freeform 12"/>
                <p:cNvSpPr>
                  <a:spLocks noChangeAspect="1"/>
                </p:cNvSpPr>
                <p:nvPr/>
              </p:nvSpPr>
              <p:spPr bwMode="auto">
                <a:xfrm>
                  <a:off x="3362" y="2296"/>
                  <a:ext cx="444"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1400" dirty="0">
                    <a:latin typeface="Gill Sans MT"/>
                  </a:endParaRPr>
                </a:p>
              </p:txBody>
            </p:sp>
          </p:grpSp>
          <p:grpSp>
            <p:nvGrpSpPr>
              <p:cNvPr id="8" name="Group 10"/>
              <p:cNvGrpSpPr>
                <a:grpSpLocks noChangeAspect="1"/>
              </p:cNvGrpSpPr>
              <p:nvPr/>
            </p:nvGrpSpPr>
            <p:grpSpPr bwMode="auto">
              <a:xfrm rot="16581905">
                <a:off x="5734815" y="5968649"/>
                <a:ext cx="194403" cy="543353"/>
                <a:chOff x="3341" y="2285"/>
                <a:chExt cx="444" cy="584"/>
              </a:xfrm>
            </p:grpSpPr>
            <p:sp>
              <p:nvSpPr>
                <p:cNvPr id="933" name="Line 11"/>
                <p:cNvSpPr>
                  <a:spLocks noChangeAspect="1" noChangeShapeType="1"/>
                </p:cNvSpPr>
                <p:nvPr/>
              </p:nvSpPr>
              <p:spPr bwMode="auto">
                <a:xfrm>
                  <a:off x="3540" y="2712"/>
                  <a:ext cx="0" cy="157"/>
                </a:xfrm>
                <a:prstGeom prst="line">
                  <a:avLst/>
                </a:prstGeom>
                <a:noFill/>
                <a:ln w="57150">
                  <a:solidFill>
                    <a:srgbClr val="663300"/>
                  </a:solidFill>
                  <a:round/>
                  <a:headEnd type="none" w="sm" len="sm"/>
                  <a:tailEnd type="none" w="sm" len="sm"/>
                </a:ln>
              </p:spPr>
              <p:txBody>
                <a:bodyPr wrap="none" anchor="ctr"/>
                <a:lstStyle/>
                <a:p>
                  <a:endParaRPr lang="en-US" sz="1400" dirty="0">
                    <a:latin typeface="Gill Sans MT"/>
                  </a:endParaRPr>
                </a:p>
              </p:txBody>
            </p:sp>
            <p:sp>
              <p:nvSpPr>
                <p:cNvPr id="934" name="Freeform 12"/>
                <p:cNvSpPr>
                  <a:spLocks noChangeAspect="1"/>
                </p:cNvSpPr>
                <p:nvPr/>
              </p:nvSpPr>
              <p:spPr bwMode="auto">
                <a:xfrm>
                  <a:off x="3341" y="2285"/>
                  <a:ext cx="444"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1400" dirty="0">
                    <a:latin typeface="Gill Sans MT"/>
                  </a:endParaRPr>
                </a:p>
              </p:txBody>
            </p:sp>
          </p:grpSp>
          <p:sp>
            <p:nvSpPr>
              <p:cNvPr id="935" name="Line 11"/>
              <p:cNvSpPr>
                <a:spLocks noChangeAspect="1" noChangeShapeType="1"/>
              </p:cNvSpPr>
              <p:nvPr/>
            </p:nvSpPr>
            <p:spPr bwMode="auto">
              <a:xfrm>
                <a:off x="6160511" y="6210605"/>
                <a:ext cx="0" cy="99969"/>
              </a:xfrm>
              <a:prstGeom prst="line">
                <a:avLst/>
              </a:prstGeom>
              <a:noFill/>
              <a:ln w="57150">
                <a:solidFill>
                  <a:srgbClr val="663300"/>
                </a:solidFill>
                <a:round/>
                <a:headEnd type="none" w="sm" len="sm"/>
                <a:tailEnd type="none" w="sm" len="sm"/>
              </a:ln>
            </p:spPr>
            <p:txBody>
              <a:bodyPr wrap="none" anchor="ctr"/>
              <a:lstStyle/>
              <a:p>
                <a:endParaRPr lang="en-US" sz="1400" dirty="0">
                  <a:latin typeface="Gill Sans MT"/>
                </a:endParaRPr>
              </a:p>
            </p:txBody>
          </p:sp>
          <p:sp>
            <p:nvSpPr>
              <p:cNvPr id="936" name="Text Box 285"/>
              <p:cNvSpPr txBox="1">
                <a:spLocks noChangeAspect="1" noChangeArrowheads="1"/>
              </p:cNvSpPr>
              <p:nvPr/>
            </p:nvSpPr>
            <p:spPr bwMode="auto">
              <a:xfrm>
                <a:off x="5215933" y="5913360"/>
                <a:ext cx="837276" cy="113247"/>
              </a:xfrm>
              <a:prstGeom prst="rect">
                <a:avLst/>
              </a:prstGeom>
              <a:noFill/>
              <a:ln w="9525">
                <a:noFill/>
                <a:miter lim="800000"/>
                <a:headEnd/>
                <a:tailEnd/>
              </a:ln>
            </p:spPr>
            <p:txBody>
              <a:bodyPr wrap="none">
                <a:spAutoFit/>
              </a:bodyPr>
              <a:lstStyle/>
              <a:p>
                <a:r>
                  <a:rPr lang="en-US" sz="1600" b="1" dirty="0" smtClean="0">
                    <a:latin typeface="Gill Sans MT"/>
                  </a:rPr>
                  <a:t>Wood harvest</a:t>
                </a:r>
                <a:endParaRPr lang="en-US" sz="1600" b="1" dirty="0">
                  <a:latin typeface="Gill Sans MT"/>
                </a:endParaRPr>
              </a:p>
            </p:txBody>
          </p:sp>
        </p:grpSp>
        <p:grpSp>
          <p:nvGrpSpPr>
            <p:cNvPr id="9" name="Group 4599"/>
            <p:cNvGrpSpPr>
              <a:grpSpLocks noChangeAspect="1"/>
            </p:cNvGrpSpPr>
            <p:nvPr/>
          </p:nvGrpSpPr>
          <p:grpSpPr bwMode="auto">
            <a:xfrm>
              <a:off x="5613998" y="5410149"/>
              <a:ext cx="1145101" cy="816380"/>
              <a:chOff x="2964" y="2308"/>
              <a:chExt cx="623" cy="443"/>
            </a:xfrm>
          </p:grpSpPr>
          <p:sp>
            <p:nvSpPr>
              <p:cNvPr id="245" name="Rectangle 4600"/>
              <p:cNvSpPr>
                <a:spLocks noChangeAspect="1" noChangeArrowheads="1"/>
              </p:cNvSpPr>
              <p:nvPr/>
            </p:nvSpPr>
            <p:spPr bwMode="auto">
              <a:xfrm>
                <a:off x="3196" y="2460"/>
                <a:ext cx="300" cy="200"/>
              </a:xfrm>
              <a:prstGeom prst="rect">
                <a:avLst/>
              </a:prstGeom>
              <a:solidFill>
                <a:schemeClr val="bg2"/>
              </a:solidFill>
              <a:ln w="19050" algn="ctr">
                <a:solidFill>
                  <a:schemeClr val="tx1"/>
                </a:solidFill>
                <a:miter lim="800000"/>
                <a:headEnd/>
                <a:tailEnd/>
              </a:ln>
            </p:spPr>
            <p:txBody>
              <a:bodyPr wrap="none" anchor="ctr">
                <a:spAutoFit/>
              </a:bodyPr>
              <a:lstStyle/>
              <a:p>
                <a:endParaRPr lang="en-US"/>
              </a:p>
            </p:txBody>
          </p:sp>
          <p:sp>
            <p:nvSpPr>
              <p:cNvPr id="246" name="Line 4601"/>
              <p:cNvSpPr>
                <a:spLocks noChangeAspect="1" noChangeShapeType="1"/>
              </p:cNvSpPr>
              <p:nvPr/>
            </p:nvSpPr>
            <p:spPr bwMode="auto">
              <a:xfrm flipV="1">
                <a:off x="3364" y="2308"/>
                <a:ext cx="0" cy="148"/>
              </a:xfrm>
              <a:prstGeom prst="line">
                <a:avLst/>
              </a:prstGeom>
              <a:noFill/>
              <a:ln w="76200">
                <a:solidFill>
                  <a:schemeClr val="tx1"/>
                </a:solidFill>
                <a:round/>
                <a:headEnd/>
                <a:tailEnd/>
              </a:ln>
            </p:spPr>
            <p:txBody>
              <a:bodyPr>
                <a:spAutoFit/>
              </a:bodyPr>
              <a:lstStyle/>
              <a:p>
                <a:endParaRPr lang="en-US"/>
              </a:p>
            </p:txBody>
          </p:sp>
          <p:sp>
            <p:nvSpPr>
              <p:cNvPr id="247" name="Line 4602"/>
              <p:cNvSpPr>
                <a:spLocks noChangeAspect="1" noChangeShapeType="1"/>
              </p:cNvSpPr>
              <p:nvPr/>
            </p:nvSpPr>
            <p:spPr bwMode="auto">
              <a:xfrm flipH="1" flipV="1">
                <a:off x="3156" y="2436"/>
                <a:ext cx="36" cy="40"/>
              </a:xfrm>
              <a:prstGeom prst="line">
                <a:avLst/>
              </a:prstGeom>
              <a:noFill/>
              <a:ln w="19050">
                <a:solidFill>
                  <a:schemeClr val="tx1"/>
                </a:solidFill>
                <a:round/>
                <a:headEnd/>
                <a:tailEnd/>
              </a:ln>
            </p:spPr>
            <p:txBody>
              <a:bodyPr>
                <a:spAutoFit/>
              </a:bodyPr>
              <a:lstStyle/>
              <a:p>
                <a:endParaRPr lang="en-US"/>
              </a:p>
            </p:txBody>
          </p:sp>
          <p:sp>
            <p:nvSpPr>
              <p:cNvPr id="248" name="Line 4603"/>
              <p:cNvSpPr>
                <a:spLocks noChangeAspect="1" noChangeShapeType="1"/>
              </p:cNvSpPr>
              <p:nvPr/>
            </p:nvSpPr>
            <p:spPr bwMode="auto">
              <a:xfrm flipV="1">
                <a:off x="3124" y="2404"/>
                <a:ext cx="56" cy="68"/>
              </a:xfrm>
              <a:prstGeom prst="line">
                <a:avLst/>
              </a:prstGeom>
              <a:noFill/>
              <a:ln w="19050">
                <a:solidFill>
                  <a:schemeClr val="tx1"/>
                </a:solidFill>
                <a:round/>
                <a:headEnd/>
                <a:tailEnd/>
              </a:ln>
            </p:spPr>
            <p:txBody>
              <a:bodyPr>
                <a:spAutoFit/>
              </a:bodyPr>
              <a:lstStyle/>
              <a:p>
                <a:endParaRPr lang="en-US"/>
              </a:p>
            </p:txBody>
          </p:sp>
          <p:sp>
            <p:nvSpPr>
              <p:cNvPr id="249" name="Oval 4604"/>
              <p:cNvSpPr>
                <a:spLocks noChangeAspect="1" noChangeArrowheads="1"/>
              </p:cNvSpPr>
              <p:nvPr/>
            </p:nvSpPr>
            <p:spPr bwMode="auto">
              <a:xfrm>
                <a:off x="2964" y="2492"/>
                <a:ext cx="259" cy="259"/>
              </a:xfrm>
              <a:prstGeom prst="ellipse">
                <a:avLst/>
              </a:prstGeom>
              <a:solidFill>
                <a:schemeClr val="bg2"/>
              </a:solidFill>
              <a:ln w="19050" algn="ctr">
                <a:solidFill>
                  <a:schemeClr val="tx1"/>
                </a:solidFill>
                <a:round/>
                <a:headEnd/>
                <a:tailEnd/>
              </a:ln>
            </p:spPr>
            <p:txBody>
              <a:bodyPr wrap="none" anchor="ctr">
                <a:spAutoFit/>
              </a:bodyPr>
              <a:lstStyle/>
              <a:p>
                <a:endParaRPr lang="en-US"/>
              </a:p>
            </p:txBody>
          </p:sp>
          <p:sp>
            <p:nvSpPr>
              <p:cNvPr id="250" name="Oval 4605"/>
              <p:cNvSpPr>
                <a:spLocks noChangeAspect="1" noChangeArrowheads="1"/>
              </p:cNvSpPr>
              <p:nvPr/>
            </p:nvSpPr>
            <p:spPr bwMode="auto">
              <a:xfrm>
                <a:off x="3032" y="2556"/>
                <a:ext cx="132" cy="132"/>
              </a:xfrm>
              <a:prstGeom prst="ellipse">
                <a:avLst/>
              </a:prstGeom>
              <a:noFill/>
              <a:ln w="19050" algn="ctr">
                <a:solidFill>
                  <a:schemeClr val="tx1"/>
                </a:solidFill>
                <a:round/>
                <a:headEnd/>
                <a:tailEnd/>
              </a:ln>
            </p:spPr>
            <p:txBody>
              <a:bodyPr wrap="none" anchor="ctr">
                <a:spAutoFit/>
              </a:bodyPr>
              <a:lstStyle/>
              <a:p>
                <a:endParaRPr lang="en-US"/>
              </a:p>
            </p:txBody>
          </p:sp>
          <p:sp>
            <p:nvSpPr>
              <p:cNvPr id="251" name="Oval 4606"/>
              <p:cNvSpPr>
                <a:spLocks noChangeAspect="1" noChangeArrowheads="1"/>
              </p:cNvSpPr>
              <p:nvPr/>
            </p:nvSpPr>
            <p:spPr bwMode="auto">
              <a:xfrm>
                <a:off x="3420" y="2576"/>
                <a:ext cx="167" cy="167"/>
              </a:xfrm>
              <a:prstGeom prst="ellipse">
                <a:avLst/>
              </a:prstGeom>
              <a:solidFill>
                <a:schemeClr val="bg2"/>
              </a:solidFill>
              <a:ln w="19050" algn="ctr">
                <a:solidFill>
                  <a:schemeClr val="tx1"/>
                </a:solidFill>
                <a:round/>
                <a:headEnd/>
                <a:tailEnd/>
              </a:ln>
            </p:spPr>
            <p:txBody>
              <a:bodyPr wrap="none" anchor="ctr">
                <a:spAutoFit/>
              </a:bodyPr>
              <a:lstStyle/>
              <a:p>
                <a:endParaRPr lang="en-US"/>
              </a:p>
            </p:txBody>
          </p:sp>
          <p:sp>
            <p:nvSpPr>
              <p:cNvPr id="252" name="Oval 4607"/>
              <p:cNvSpPr>
                <a:spLocks noChangeAspect="1" noChangeArrowheads="1"/>
              </p:cNvSpPr>
              <p:nvPr/>
            </p:nvSpPr>
            <p:spPr bwMode="auto">
              <a:xfrm>
                <a:off x="3460" y="2616"/>
                <a:ext cx="86" cy="86"/>
              </a:xfrm>
              <a:prstGeom prst="ellipse">
                <a:avLst/>
              </a:prstGeom>
              <a:noFill/>
              <a:ln w="19050" algn="ctr">
                <a:solidFill>
                  <a:schemeClr val="tx1"/>
                </a:solidFill>
                <a:round/>
                <a:headEnd/>
                <a:tailEnd/>
              </a:ln>
            </p:spPr>
            <p:txBody>
              <a:bodyPr wrap="none" anchor="ctr">
                <a:spAutoFit/>
              </a:bodyPr>
              <a:lstStyle/>
              <a:p>
                <a:endParaRPr lang="en-US"/>
              </a:p>
            </p:txBody>
          </p:sp>
        </p:grpSp>
      </p:grpSp>
      <p:grpSp>
        <p:nvGrpSpPr>
          <p:cNvPr id="10" name="Group 287"/>
          <p:cNvGrpSpPr/>
          <p:nvPr/>
        </p:nvGrpSpPr>
        <p:grpSpPr>
          <a:xfrm>
            <a:off x="1447800" y="4167116"/>
            <a:ext cx="2667000" cy="2438400"/>
            <a:chOff x="576621" y="4167116"/>
            <a:chExt cx="2667000" cy="2438400"/>
          </a:xfrm>
        </p:grpSpPr>
        <p:grpSp>
          <p:nvGrpSpPr>
            <p:cNvPr id="11" name="Group 253"/>
            <p:cNvGrpSpPr/>
            <p:nvPr/>
          </p:nvGrpSpPr>
          <p:grpSpPr>
            <a:xfrm>
              <a:off x="576621" y="4167116"/>
              <a:ext cx="2667000" cy="2438400"/>
              <a:chOff x="6172200" y="1219200"/>
              <a:chExt cx="2667000" cy="2438400"/>
            </a:xfrm>
          </p:grpSpPr>
          <p:sp>
            <p:nvSpPr>
              <p:cNvPr id="255" name="Rectangle 41"/>
              <p:cNvSpPr>
                <a:spLocks noChangeArrowheads="1"/>
              </p:cNvSpPr>
              <p:nvPr/>
            </p:nvSpPr>
            <p:spPr bwMode="auto">
              <a:xfrm>
                <a:off x="6172200" y="1219200"/>
                <a:ext cx="2667000" cy="2438400"/>
              </a:xfrm>
              <a:prstGeom prst="rect">
                <a:avLst/>
              </a:prstGeom>
              <a:solidFill>
                <a:schemeClr val="bg1"/>
              </a:solidFill>
              <a:ln w="9525">
                <a:solidFill>
                  <a:schemeClr val="tx1"/>
                </a:solidFill>
                <a:miter lim="800000"/>
                <a:headEnd/>
                <a:tailEnd/>
              </a:ln>
            </p:spPr>
            <p:txBody>
              <a:bodyPr wrap="none" anchor="ctr">
                <a:spAutoFit/>
              </a:bodyPr>
              <a:lstStyle/>
              <a:p>
                <a:endParaRPr lang="en-US"/>
              </a:p>
            </p:txBody>
          </p:sp>
          <p:sp>
            <p:nvSpPr>
              <p:cNvPr id="256" name="Rectangle 42"/>
              <p:cNvSpPr>
                <a:spLocks noChangeArrowheads="1"/>
              </p:cNvSpPr>
              <p:nvPr/>
            </p:nvSpPr>
            <p:spPr bwMode="auto">
              <a:xfrm>
                <a:off x="6172200" y="1828800"/>
                <a:ext cx="990600" cy="457200"/>
              </a:xfrm>
              <a:prstGeom prst="rect">
                <a:avLst/>
              </a:prstGeom>
              <a:solidFill>
                <a:schemeClr val="accent1"/>
              </a:solidFill>
              <a:ln w="57150">
                <a:solidFill>
                  <a:schemeClr val="tx1"/>
                </a:solidFill>
                <a:miter lim="800000"/>
                <a:headEnd/>
                <a:tailEnd/>
              </a:ln>
            </p:spPr>
            <p:txBody>
              <a:bodyPr anchor="ctr">
                <a:spAutoFit/>
              </a:bodyPr>
              <a:lstStyle/>
              <a:p>
                <a:endParaRPr lang="en-US"/>
              </a:p>
            </p:txBody>
          </p:sp>
          <p:sp>
            <p:nvSpPr>
              <p:cNvPr id="257" name="Rectangle 43"/>
              <p:cNvSpPr>
                <a:spLocks noChangeArrowheads="1"/>
              </p:cNvSpPr>
              <p:nvPr/>
            </p:nvSpPr>
            <p:spPr bwMode="auto">
              <a:xfrm>
                <a:off x="6172200" y="2286000"/>
                <a:ext cx="990600" cy="1143000"/>
              </a:xfrm>
              <a:prstGeom prst="rect">
                <a:avLst/>
              </a:prstGeom>
              <a:solidFill>
                <a:schemeClr val="accent2"/>
              </a:solidFill>
              <a:ln w="57150">
                <a:solidFill>
                  <a:schemeClr val="tx1"/>
                </a:solidFill>
                <a:miter lim="800000"/>
                <a:headEnd/>
                <a:tailEnd/>
              </a:ln>
            </p:spPr>
            <p:txBody>
              <a:bodyPr anchor="ctr">
                <a:spAutoFit/>
              </a:bodyPr>
              <a:lstStyle/>
              <a:p>
                <a:endParaRPr lang="en-US"/>
              </a:p>
            </p:txBody>
          </p:sp>
          <p:sp>
            <p:nvSpPr>
              <p:cNvPr id="258" name="Rectangle 44"/>
              <p:cNvSpPr>
                <a:spLocks noChangeArrowheads="1"/>
              </p:cNvSpPr>
              <p:nvPr/>
            </p:nvSpPr>
            <p:spPr bwMode="auto">
              <a:xfrm>
                <a:off x="6172200" y="1219200"/>
                <a:ext cx="990600" cy="609600"/>
              </a:xfrm>
              <a:prstGeom prst="rect">
                <a:avLst/>
              </a:prstGeom>
              <a:solidFill>
                <a:schemeClr val="bg1"/>
              </a:solidFill>
              <a:ln w="57150">
                <a:solidFill>
                  <a:schemeClr val="tx1"/>
                </a:solidFill>
                <a:miter lim="800000"/>
                <a:headEnd/>
                <a:tailEnd/>
              </a:ln>
            </p:spPr>
            <p:txBody>
              <a:bodyPr anchor="ctr">
                <a:spAutoFit/>
              </a:bodyPr>
              <a:lstStyle/>
              <a:p>
                <a:endParaRPr lang="en-US"/>
              </a:p>
            </p:txBody>
          </p:sp>
          <p:sp>
            <p:nvSpPr>
              <p:cNvPr id="259" name="Rectangle 45"/>
              <p:cNvSpPr>
                <a:spLocks noChangeArrowheads="1"/>
              </p:cNvSpPr>
              <p:nvPr/>
            </p:nvSpPr>
            <p:spPr bwMode="auto">
              <a:xfrm>
                <a:off x="6172200" y="3429000"/>
                <a:ext cx="990600" cy="228600"/>
              </a:xfrm>
              <a:prstGeom prst="rect">
                <a:avLst/>
              </a:prstGeom>
              <a:solidFill>
                <a:schemeClr val="hlink"/>
              </a:solidFill>
              <a:ln w="57150">
                <a:solidFill>
                  <a:schemeClr val="tx1"/>
                </a:solidFill>
                <a:miter lim="800000"/>
                <a:headEnd/>
                <a:tailEnd/>
              </a:ln>
            </p:spPr>
            <p:txBody>
              <a:bodyPr anchor="ctr">
                <a:spAutoFit/>
              </a:bodyPr>
              <a:lstStyle/>
              <a:p>
                <a:endParaRPr lang="en-US"/>
              </a:p>
            </p:txBody>
          </p:sp>
          <p:sp>
            <p:nvSpPr>
              <p:cNvPr id="260" name="Rectangle 46"/>
              <p:cNvSpPr>
                <a:spLocks noChangeArrowheads="1"/>
              </p:cNvSpPr>
              <p:nvPr/>
            </p:nvSpPr>
            <p:spPr bwMode="auto">
              <a:xfrm>
                <a:off x="6858000" y="1219200"/>
                <a:ext cx="1981200" cy="2438400"/>
              </a:xfrm>
              <a:prstGeom prst="rect">
                <a:avLst/>
              </a:prstGeom>
              <a:solidFill>
                <a:srgbClr val="66FF33"/>
              </a:solidFill>
              <a:ln w="57150">
                <a:solidFill>
                  <a:schemeClr val="tx1"/>
                </a:solidFill>
                <a:miter lim="800000"/>
                <a:headEnd/>
                <a:tailEnd/>
              </a:ln>
            </p:spPr>
            <p:txBody>
              <a:bodyPr anchor="ctr">
                <a:spAutoFit/>
              </a:bodyPr>
              <a:lstStyle/>
              <a:p>
                <a:endParaRPr lang="en-US"/>
              </a:p>
            </p:txBody>
          </p:sp>
          <p:sp>
            <p:nvSpPr>
              <p:cNvPr id="263" name="Rectangle 49"/>
              <p:cNvSpPr>
                <a:spLocks noChangeArrowheads="1"/>
              </p:cNvSpPr>
              <p:nvPr/>
            </p:nvSpPr>
            <p:spPr bwMode="auto">
              <a:xfrm>
                <a:off x="6858000" y="2514600"/>
                <a:ext cx="1219200" cy="1143000"/>
              </a:xfrm>
              <a:prstGeom prst="rect">
                <a:avLst/>
              </a:prstGeom>
              <a:solidFill>
                <a:srgbClr val="CCFF66"/>
              </a:solidFill>
              <a:ln w="9525">
                <a:solidFill>
                  <a:schemeClr val="tx1"/>
                </a:solidFill>
                <a:miter lim="800000"/>
                <a:headEnd/>
                <a:tailEnd/>
              </a:ln>
            </p:spPr>
            <p:txBody>
              <a:bodyPr anchor="ctr">
                <a:spAutoFit/>
              </a:bodyPr>
              <a:lstStyle/>
              <a:p>
                <a:endParaRPr lang="en-US"/>
              </a:p>
            </p:txBody>
          </p:sp>
          <p:sp>
            <p:nvSpPr>
              <p:cNvPr id="265" name="Line 51"/>
              <p:cNvSpPr>
                <a:spLocks noChangeShapeType="1"/>
              </p:cNvSpPr>
              <p:nvPr/>
            </p:nvSpPr>
            <p:spPr bwMode="auto">
              <a:xfrm>
                <a:off x="6858000" y="1219200"/>
                <a:ext cx="0" cy="2438400"/>
              </a:xfrm>
              <a:prstGeom prst="line">
                <a:avLst/>
              </a:prstGeom>
              <a:noFill/>
              <a:ln w="57150">
                <a:solidFill>
                  <a:schemeClr val="tx1"/>
                </a:solidFill>
                <a:round/>
                <a:headEnd/>
                <a:tailEnd/>
              </a:ln>
            </p:spPr>
            <p:txBody>
              <a:bodyPr>
                <a:spAutoFit/>
              </a:bodyPr>
              <a:lstStyle/>
              <a:p>
                <a:endParaRPr lang="en-US"/>
              </a:p>
            </p:txBody>
          </p:sp>
          <p:sp>
            <p:nvSpPr>
              <p:cNvPr id="266" name="Line 52"/>
              <p:cNvSpPr>
                <a:spLocks noChangeShapeType="1"/>
              </p:cNvSpPr>
              <p:nvPr/>
            </p:nvSpPr>
            <p:spPr bwMode="auto">
              <a:xfrm>
                <a:off x="6858000" y="3657600"/>
                <a:ext cx="1981200" cy="0"/>
              </a:xfrm>
              <a:prstGeom prst="line">
                <a:avLst/>
              </a:prstGeom>
              <a:noFill/>
              <a:ln w="57150">
                <a:solidFill>
                  <a:schemeClr val="tx1"/>
                </a:solidFill>
                <a:round/>
                <a:headEnd/>
                <a:tailEnd/>
              </a:ln>
            </p:spPr>
            <p:txBody>
              <a:bodyPr>
                <a:spAutoFit/>
              </a:bodyPr>
              <a:lstStyle/>
              <a:p>
                <a:endParaRPr lang="en-US"/>
              </a:p>
            </p:txBody>
          </p:sp>
          <p:sp>
            <p:nvSpPr>
              <p:cNvPr id="267" name="Line 53"/>
              <p:cNvSpPr>
                <a:spLocks noChangeShapeType="1"/>
              </p:cNvSpPr>
              <p:nvPr/>
            </p:nvSpPr>
            <p:spPr bwMode="auto">
              <a:xfrm flipV="1">
                <a:off x="8839200" y="1219200"/>
                <a:ext cx="0" cy="2438400"/>
              </a:xfrm>
              <a:prstGeom prst="line">
                <a:avLst/>
              </a:prstGeom>
              <a:noFill/>
              <a:ln w="57150">
                <a:solidFill>
                  <a:schemeClr val="tx1"/>
                </a:solidFill>
                <a:round/>
                <a:headEnd/>
                <a:tailEnd/>
              </a:ln>
            </p:spPr>
            <p:txBody>
              <a:bodyPr>
                <a:spAutoFit/>
              </a:bodyPr>
              <a:lstStyle/>
              <a:p>
                <a:endParaRPr lang="en-US"/>
              </a:p>
            </p:txBody>
          </p:sp>
          <p:sp>
            <p:nvSpPr>
              <p:cNvPr id="261" name="Rectangle 47"/>
              <p:cNvSpPr>
                <a:spLocks noChangeArrowheads="1"/>
              </p:cNvSpPr>
              <p:nvPr/>
            </p:nvSpPr>
            <p:spPr bwMode="auto">
              <a:xfrm>
                <a:off x="6858000" y="1219200"/>
                <a:ext cx="1219200" cy="1828800"/>
              </a:xfrm>
              <a:prstGeom prst="rect">
                <a:avLst/>
              </a:prstGeom>
              <a:solidFill>
                <a:srgbClr val="008000"/>
              </a:solidFill>
              <a:ln w="9525">
                <a:solidFill>
                  <a:schemeClr val="tx1"/>
                </a:solidFill>
                <a:miter lim="800000"/>
                <a:headEnd/>
                <a:tailEnd/>
              </a:ln>
            </p:spPr>
            <p:txBody>
              <a:bodyPr anchor="ctr">
                <a:spAutoFit/>
              </a:bodyPr>
              <a:lstStyle/>
              <a:p>
                <a:endParaRPr lang="en-US" dirty="0"/>
              </a:p>
            </p:txBody>
          </p:sp>
        </p:grpSp>
        <p:sp>
          <p:nvSpPr>
            <p:cNvPr id="285" name="TextBox 284"/>
            <p:cNvSpPr txBox="1"/>
            <p:nvPr/>
          </p:nvSpPr>
          <p:spPr>
            <a:xfrm>
              <a:off x="1542157" y="4844955"/>
              <a:ext cx="569462" cy="369332"/>
            </a:xfrm>
            <a:prstGeom prst="rect">
              <a:avLst/>
            </a:prstGeom>
            <a:noFill/>
          </p:spPr>
          <p:txBody>
            <a:bodyPr wrap="none" rtlCol="0">
              <a:spAutoFit/>
            </a:bodyPr>
            <a:lstStyle/>
            <a:p>
              <a:r>
                <a:rPr lang="en-US" sz="1800" dirty="0" smtClean="0">
                  <a:latin typeface="Gill Sans MT"/>
                </a:rPr>
                <a:t>BET</a:t>
              </a:r>
              <a:endParaRPr lang="en-US" sz="1800" dirty="0">
                <a:latin typeface="Gill Sans MT"/>
              </a:endParaRPr>
            </a:p>
          </p:txBody>
        </p:sp>
        <p:sp>
          <p:nvSpPr>
            <p:cNvPr id="286" name="TextBox 285"/>
            <p:cNvSpPr txBox="1"/>
            <p:nvPr/>
          </p:nvSpPr>
          <p:spPr>
            <a:xfrm>
              <a:off x="1544420" y="6116479"/>
              <a:ext cx="676537" cy="369332"/>
            </a:xfrm>
            <a:prstGeom prst="rect">
              <a:avLst/>
            </a:prstGeom>
            <a:noFill/>
          </p:spPr>
          <p:txBody>
            <a:bodyPr wrap="none" rtlCol="0">
              <a:spAutoFit/>
            </a:bodyPr>
            <a:lstStyle/>
            <a:p>
              <a:r>
                <a:rPr lang="en-US" sz="1800" dirty="0" smtClean="0">
                  <a:latin typeface="Gill Sans MT"/>
                </a:rPr>
                <a:t>Crop</a:t>
              </a:r>
              <a:endParaRPr lang="en-US" sz="1800" dirty="0">
                <a:latin typeface="Gill Sans MT"/>
              </a:endParaRPr>
            </a:p>
          </p:txBody>
        </p:sp>
        <p:sp>
          <p:nvSpPr>
            <p:cNvPr id="287" name="TextBox 286"/>
            <p:cNvSpPr txBox="1"/>
            <p:nvPr/>
          </p:nvSpPr>
          <p:spPr>
            <a:xfrm>
              <a:off x="2497554" y="5054219"/>
              <a:ext cx="723087" cy="646331"/>
            </a:xfrm>
            <a:prstGeom prst="rect">
              <a:avLst/>
            </a:prstGeom>
            <a:noFill/>
          </p:spPr>
          <p:txBody>
            <a:bodyPr wrap="none" rtlCol="0">
              <a:spAutoFit/>
            </a:bodyPr>
            <a:lstStyle/>
            <a:p>
              <a:pPr algn="ctr"/>
              <a:r>
                <a:rPr lang="en-US" sz="1800" dirty="0" smtClean="0">
                  <a:latin typeface="Gill Sans MT"/>
                </a:rPr>
                <a:t>C4</a:t>
              </a:r>
            </a:p>
            <a:p>
              <a:pPr algn="ctr"/>
              <a:r>
                <a:rPr lang="en-US" sz="1800" dirty="0" smtClean="0">
                  <a:latin typeface="Gill Sans MT"/>
                </a:rPr>
                <a:t>Grass</a:t>
              </a:r>
              <a:endParaRPr lang="en-US" sz="1800" dirty="0">
                <a:latin typeface="Gill Sans MT"/>
              </a:endParaRPr>
            </a:p>
          </p:txBody>
        </p:sp>
      </p:grpSp>
      <p:grpSp>
        <p:nvGrpSpPr>
          <p:cNvPr id="69" name="Group 68"/>
          <p:cNvGrpSpPr/>
          <p:nvPr/>
        </p:nvGrpSpPr>
        <p:grpSpPr>
          <a:xfrm>
            <a:off x="4324062" y="4183036"/>
            <a:ext cx="3382434" cy="2438400"/>
            <a:chOff x="4324062" y="4183036"/>
            <a:chExt cx="3382434" cy="2438400"/>
          </a:xfrm>
        </p:grpSpPr>
        <p:grpSp>
          <p:nvGrpSpPr>
            <p:cNvPr id="12" name="Group 288"/>
            <p:cNvGrpSpPr/>
            <p:nvPr/>
          </p:nvGrpSpPr>
          <p:grpSpPr>
            <a:xfrm>
              <a:off x="5039496" y="4183036"/>
              <a:ext cx="2667000" cy="2438400"/>
              <a:chOff x="576621" y="4167116"/>
              <a:chExt cx="2667000" cy="2438400"/>
            </a:xfrm>
          </p:grpSpPr>
          <p:grpSp>
            <p:nvGrpSpPr>
              <p:cNvPr id="13" name="Group 253"/>
              <p:cNvGrpSpPr/>
              <p:nvPr/>
            </p:nvGrpSpPr>
            <p:grpSpPr>
              <a:xfrm>
                <a:off x="576621" y="4167116"/>
                <a:ext cx="2667000" cy="2438400"/>
                <a:chOff x="6172200" y="1219200"/>
                <a:chExt cx="2667000" cy="2438400"/>
              </a:xfrm>
            </p:grpSpPr>
            <p:sp>
              <p:nvSpPr>
                <p:cNvPr id="294" name="Rectangle 41"/>
                <p:cNvSpPr>
                  <a:spLocks noChangeArrowheads="1"/>
                </p:cNvSpPr>
                <p:nvPr/>
              </p:nvSpPr>
              <p:spPr bwMode="auto">
                <a:xfrm>
                  <a:off x="6172200" y="1219200"/>
                  <a:ext cx="2667000" cy="2438400"/>
                </a:xfrm>
                <a:prstGeom prst="rect">
                  <a:avLst/>
                </a:prstGeom>
                <a:solidFill>
                  <a:schemeClr val="bg1"/>
                </a:solidFill>
                <a:ln w="9525">
                  <a:solidFill>
                    <a:schemeClr val="tx1"/>
                  </a:solidFill>
                  <a:miter lim="800000"/>
                  <a:headEnd/>
                  <a:tailEnd/>
                </a:ln>
              </p:spPr>
              <p:txBody>
                <a:bodyPr wrap="none" anchor="ctr">
                  <a:spAutoFit/>
                </a:bodyPr>
                <a:lstStyle/>
                <a:p>
                  <a:endParaRPr lang="en-US"/>
                </a:p>
              </p:txBody>
            </p:sp>
            <p:sp>
              <p:nvSpPr>
                <p:cNvPr id="295" name="Rectangle 42"/>
                <p:cNvSpPr>
                  <a:spLocks noChangeArrowheads="1"/>
                </p:cNvSpPr>
                <p:nvPr/>
              </p:nvSpPr>
              <p:spPr bwMode="auto">
                <a:xfrm>
                  <a:off x="6172200" y="1828800"/>
                  <a:ext cx="990600" cy="457200"/>
                </a:xfrm>
                <a:prstGeom prst="rect">
                  <a:avLst/>
                </a:prstGeom>
                <a:solidFill>
                  <a:schemeClr val="accent1"/>
                </a:solidFill>
                <a:ln w="57150">
                  <a:solidFill>
                    <a:schemeClr val="tx1"/>
                  </a:solidFill>
                  <a:miter lim="800000"/>
                  <a:headEnd/>
                  <a:tailEnd/>
                </a:ln>
              </p:spPr>
              <p:txBody>
                <a:bodyPr anchor="ctr">
                  <a:spAutoFit/>
                </a:bodyPr>
                <a:lstStyle/>
                <a:p>
                  <a:endParaRPr lang="en-US"/>
                </a:p>
              </p:txBody>
            </p:sp>
            <p:sp>
              <p:nvSpPr>
                <p:cNvPr id="296" name="Rectangle 43"/>
                <p:cNvSpPr>
                  <a:spLocks noChangeArrowheads="1"/>
                </p:cNvSpPr>
                <p:nvPr/>
              </p:nvSpPr>
              <p:spPr bwMode="auto">
                <a:xfrm>
                  <a:off x="6172200" y="2286000"/>
                  <a:ext cx="990600" cy="1143000"/>
                </a:xfrm>
                <a:prstGeom prst="rect">
                  <a:avLst/>
                </a:prstGeom>
                <a:solidFill>
                  <a:schemeClr val="accent2"/>
                </a:solidFill>
                <a:ln w="57150">
                  <a:solidFill>
                    <a:schemeClr val="tx1"/>
                  </a:solidFill>
                  <a:miter lim="800000"/>
                  <a:headEnd/>
                  <a:tailEnd/>
                </a:ln>
              </p:spPr>
              <p:txBody>
                <a:bodyPr anchor="ctr">
                  <a:spAutoFit/>
                </a:bodyPr>
                <a:lstStyle/>
                <a:p>
                  <a:endParaRPr lang="en-US"/>
                </a:p>
              </p:txBody>
            </p:sp>
            <p:sp>
              <p:nvSpPr>
                <p:cNvPr id="297" name="Rectangle 44"/>
                <p:cNvSpPr>
                  <a:spLocks noChangeArrowheads="1"/>
                </p:cNvSpPr>
                <p:nvPr/>
              </p:nvSpPr>
              <p:spPr bwMode="auto">
                <a:xfrm>
                  <a:off x="6172200" y="1219200"/>
                  <a:ext cx="990600" cy="609600"/>
                </a:xfrm>
                <a:prstGeom prst="rect">
                  <a:avLst/>
                </a:prstGeom>
                <a:solidFill>
                  <a:schemeClr val="bg1"/>
                </a:solidFill>
                <a:ln w="57150">
                  <a:solidFill>
                    <a:schemeClr val="tx1"/>
                  </a:solidFill>
                  <a:miter lim="800000"/>
                  <a:headEnd/>
                  <a:tailEnd/>
                </a:ln>
              </p:spPr>
              <p:txBody>
                <a:bodyPr anchor="ctr">
                  <a:spAutoFit/>
                </a:bodyPr>
                <a:lstStyle/>
                <a:p>
                  <a:endParaRPr lang="en-US"/>
                </a:p>
              </p:txBody>
            </p:sp>
            <p:sp>
              <p:nvSpPr>
                <p:cNvPr id="298" name="Rectangle 45"/>
                <p:cNvSpPr>
                  <a:spLocks noChangeArrowheads="1"/>
                </p:cNvSpPr>
                <p:nvPr/>
              </p:nvSpPr>
              <p:spPr bwMode="auto">
                <a:xfrm>
                  <a:off x="6172200" y="3429000"/>
                  <a:ext cx="990600" cy="228600"/>
                </a:xfrm>
                <a:prstGeom prst="rect">
                  <a:avLst/>
                </a:prstGeom>
                <a:solidFill>
                  <a:schemeClr val="hlink"/>
                </a:solidFill>
                <a:ln w="57150">
                  <a:solidFill>
                    <a:schemeClr val="tx1"/>
                  </a:solidFill>
                  <a:miter lim="800000"/>
                  <a:headEnd/>
                  <a:tailEnd/>
                </a:ln>
              </p:spPr>
              <p:txBody>
                <a:bodyPr anchor="ctr">
                  <a:spAutoFit/>
                </a:bodyPr>
                <a:lstStyle/>
                <a:p>
                  <a:endParaRPr lang="en-US"/>
                </a:p>
              </p:txBody>
            </p:sp>
            <p:sp>
              <p:nvSpPr>
                <p:cNvPr id="299" name="Rectangle 46"/>
                <p:cNvSpPr>
                  <a:spLocks noChangeArrowheads="1"/>
                </p:cNvSpPr>
                <p:nvPr/>
              </p:nvSpPr>
              <p:spPr bwMode="auto">
                <a:xfrm>
                  <a:off x="6858000" y="1219200"/>
                  <a:ext cx="1981200" cy="2438400"/>
                </a:xfrm>
                <a:prstGeom prst="rect">
                  <a:avLst/>
                </a:prstGeom>
                <a:solidFill>
                  <a:srgbClr val="66FF33"/>
                </a:solidFill>
                <a:ln w="57150">
                  <a:solidFill>
                    <a:schemeClr val="tx1"/>
                  </a:solidFill>
                  <a:miter lim="800000"/>
                  <a:headEnd/>
                  <a:tailEnd/>
                </a:ln>
              </p:spPr>
              <p:txBody>
                <a:bodyPr anchor="ctr">
                  <a:spAutoFit/>
                </a:bodyPr>
                <a:lstStyle/>
                <a:p>
                  <a:endParaRPr lang="en-US"/>
                </a:p>
              </p:txBody>
            </p:sp>
            <p:sp>
              <p:nvSpPr>
                <p:cNvPr id="300" name="Rectangle 49"/>
                <p:cNvSpPr>
                  <a:spLocks noChangeArrowheads="1"/>
                </p:cNvSpPr>
                <p:nvPr/>
              </p:nvSpPr>
              <p:spPr bwMode="auto">
                <a:xfrm>
                  <a:off x="6858000" y="2255288"/>
                  <a:ext cx="1219200" cy="1371600"/>
                </a:xfrm>
                <a:prstGeom prst="rect">
                  <a:avLst/>
                </a:prstGeom>
                <a:solidFill>
                  <a:srgbClr val="CCFF66"/>
                </a:solidFill>
                <a:ln w="9525">
                  <a:solidFill>
                    <a:schemeClr val="tx1"/>
                  </a:solidFill>
                  <a:miter lim="800000"/>
                  <a:headEnd/>
                  <a:tailEnd/>
                </a:ln>
              </p:spPr>
              <p:txBody>
                <a:bodyPr anchor="ctr">
                  <a:spAutoFit/>
                </a:bodyPr>
                <a:lstStyle/>
                <a:p>
                  <a:endParaRPr lang="en-US"/>
                </a:p>
              </p:txBody>
            </p:sp>
            <p:sp>
              <p:nvSpPr>
                <p:cNvPr id="301" name="Line 51"/>
                <p:cNvSpPr>
                  <a:spLocks noChangeShapeType="1"/>
                </p:cNvSpPr>
                <p:nvPr/>
              </p:nvSpPr>
              <p:spPr bwMode="auto">
                <a:xfrm>
                  <a:off x="6858000" y="1219200"/>
                  <a:ext cx="0" cy="2438400"/>
                </a:xfrm>
                <a:prstGeom prst="line">
                  <a:avLst/>
                </a:prstGeom>
                <a:noFill/>
                <a:ln w="57150">
                  <a:solidFill>
                    <a:schemeClr val="tx1"/>
                  </a:solidFill>
                  <a:round/>
                  <a:headEnd/>
                  <a:tailEnd/>
                </a:ln>
              </p:spPr>
              <p:txBody>
                <a:bodyPr>
                  <a:spAutoFit/>
                </a:bodyPr>
                <a:lstStyle/>
                <a:p>
                  <a:endParaRPr lang="en-US"/>
                </a:p>
              </p:txBody>
            </p:sp>
            <p:sp>
              <p:nvSpPr>
                <p:cNvPr id="302" name="Line 52"/>
                <p:cNvSpPr>
                  <a:spLocks noChangeShapeType="1"/>
                </p:cNvSpPr>
                <p:nvPr/>
              </p:nvSpPr>
              <p:spPr bwMode="auto">
                <a:xfrm>
                  <a:off x="6858000" y="3657600"/>
                  <a:ext cx="1981200" cy="0"/>
                </a:xfrm>
                <a:prstGeom prst="line">
                  <a:avLst/>
                </a:prstGeom>
                <a:noFill/>
                <a:ln w="57150">
                  <a:solidFill>
                    <a:schemeClr val="tx1"/>
                  </a:solidFill>
                  <a:round/>
                  <a:headEnd/>
                  <a:tailEnd/>
                </a:ln>
              </p:spPr>
              <p:txBody>
                <a:bodyPr>
                  <a:spAutoFit/>
                </a:bodyPr>
                <a:lstStyle/>
                <a:p>
                  <a:endParaRPr lang="en-US"/>
                </a:p>
              </p:txBody>
            </p:sp>
            <p:sp>
              <p:nvSpPr>
                <p:cNvPr id="303" name="Line 53"/>
                <p:cNvSpPr>
                  <a:spLocks noChangeShapeType="1"/>
                </p:cNvSpPr>
                <p:nvPr/>
              </p:nvSpPr>
              <p:spPr bwMode="auto">
                <a:xfrm flipV="1">
                  <a:off x="8839200" y="1219200"/>
                  <a:ext cx="0" cy="2438400"/>
                </a:xfrm>
                <a:prstGeom prst="line">
                  <a:avLst/>
                </a:prstGeom>
                <a:noFill/>
                <a:ln w="57150">
                  <a:solidFill>
                    <a:schemeClr val="tx1"/>
                  </a:solidFill>
                  <a:round/>
                  <a:headEnd/>
                  <a:tailEnd/>
                </a:ln>
              </p:spPr>
              <p:txBody>
                <a:bodyPr>
                  <a:spAutoFit/>
                </a:bodyPr>
                <a:lstStyle/>
                <a:p>
                  <a:endParaRPr lang="en-US"/>
                </a:p>
              </p:txBody>
            </p:sp>
            <p:sp>
              <p:nvSpPr>
                <p:cNvPr id="304" name="Rectangle 47"/>
                <p:cNvSpPr>
                  <a:spLocks noChangeArrowheads="1"/>
                </p:cNvSpPr>
                <p:nvPr/>
              </p:nvSpPr>
              <p:spPr bwMode="auto">
                <a:xfrm>
                  <a:off x="6858000" y="1219200"/>
                  <a:ext cx="1219200" cy="1097280"/>
                </a:xfrm>
                <a:prstGeom prst="rect">
                  <a:avLst/>
                </a:prstGeom>
                <a:solidFill>
                  <a:srgbClr val="008000"/>
                </a:solidFill>
                <a:ln w="9525">
                  <a:solidFill>
                    <a:schemeClr val="tx1"/>
                  </a:solidFill>
                  <a:miter lim="800000"/>
                  <a:headEnd/>
                  <a:tailEnd/>
                </a:ln>
              </p:spPr>
              <p:txBody>
                <a:bodyPr anchor="ctr">
                  <a:spAutoFit/>
                </a:bodyPr>
                <a:lstStyle/>
                <a:p>
                  <a:endParaRPr lang="en-US" dirty="0"/>
                </a:p>
              </p:txBody>
            </p:sp>
          </p:grpSp>
          <p:sp>
            <p:nvSpPr>
              <p:cNvPr id="291" name="TextBox 290"/>
              <p:cNvSpPr txBox="1"/>
              <p:nvPr/>
            </p:nvSpPr>
            <p:spPr>
              <a:xfrm>
                <a:off x="1542157" y="4517403"/>
                <a:ext cx="569462" cy="369332"/>
              </a:xfrm>
              <a:prstGeom prst="rect">
                <a:avLst/>
              </a:prstGeom>
              <a:noFill/>
            </p:spPr>
            <p:txBody>
              <a:bodyPr wrap="none" rtlCol="0">
                <a:spAutoFit/>
              </a:bodyPr>
              <a:lstStyle/>
              <a:p>
                <a:r>
                  <a:rPr lang="en-US" sz="1800" dirty="0" smtClean="0">
                    <a:latin typeface="Gill Sans MT"/>
                  </a:rPr>
                  <a:t>BET</a:t>
                </a:r>
                <a:endParaRPr lang="en-US" sz="1800" dirty="0">
                  <a:latin typeface="Gill Sans MT"/>
                </a:endParaRPr>
              </a:p>
            </p:txBody>
          </p:sp>
          <p:sp>
            <p:nvSpPr>
              <p:cNvPr id="292" name="TextBox 291"/>
              <p:cNvSpPr txBox="1"/>
              <p:nvPr/>
            </p:nvSpPr>
            <p:spPr>
              <a:xfrm>
                <a:off x="1544420" y="5816223"/>
                <a:ext cx="676537" cy="369332"/>
              </a:xfrm>
              <a:prstGeom prst="rect">
                <a:avLst/>
              </a:prstGeom>
              <a:noFill/>
            </p:spPr>
            <p:txBody>
              <a:bodyPr wrap="none" rtlCol="0">
                <a:spAutoFit/>
              </a:bodyPr>
              <a:lstStyle/>
              <a:p>
                <a:r>
                  <a:rPr lang="en-US" sz="1800" dirty="0" smtClean="0">
                    <a:latin typeface="Gill Sans MT"/>
                  </a:rPr>
                  <a:t>Crop</a:t>
                </a:r>
                <a:endParaRPr lang="en-US" sz="1800" dirty="0">
                  <a:latin typeface="Gill Sans MT"/>
                </a:endParaRPr>
              </a:p>
            </p:txBody>
          </p:sp>
          <p:sp>
            <p:nvSpPr>
              <p:cNvPr id="293" name="TextBox 292"/>
              <p:cNvSpPr txBox="1"/>
              <p:nvPr/>
            </p:nvSpPr>
            <p:spPr>
              <a:xfrm>
                <a:off x="2497554" y="5054219"/>
                <a:ext cx="723087" cy="646331"/>
              </a:xfrm>
              <a:prstGeom prst="rect">
                <a:avLst/>
              </a:prstGeom>
              <a:noFill/>
            </p:spPr>
            <p:txBody>
              <a:bodyPr wrap="none" rtlCol="0">
                <a:spAutoFit/>
              </a:bodyPr>
              <a:lstStyle/>
              <a:p>
                <a:pPr algn="ctr"/>
                <a:r>
                  <a:rPr lang="en-US" sz="1800" dirty="0" smtClean="0">
                    <a:latin typeface="Gill Sans MT"/>
                  </a:rPr>
                  <a:t>C4</a:t>
                </a:r>
              </a:p>
              <a:p>
                <a:pPr algn="ctr"/>
                <a:r>
                  <a:rPr lang="en-US" sz="1800" dirty="0" smtClean="0">
                    <a:latin typeface="Gill Sans MT"/>
                  </a:rPr>
                  <a:t>Grass</a:t>
                </a:r>
                <a:endParaRPr lang="en-US" sz="1800" dirty="0">
                  <a:latin typeface="Gill Sans MT"/>
                </a:endParaRPr>
              </a:p>
            </p:txBody>
          </p:sp>
        </p:grpSp>
        <p:cxnSp>
          <p:nvCxnSpPr>
            <p:cNvPr id="308" name="Straight Arrow Connector 307"/>
            <p:cNvCxnSpPr/>
            <p:nvPr/>
          </p:nvCxnSpPr>
          <p:spPr bwMode="auto">
            <a:xfrm flipV="1">
              <a:off x="4324062" y="5172501"/>
              <a:ext cx="518616" cy="13649"/>
            </a:xfrm>
            <a:prstGeom prst="straightConnector1">
              <a:avLst/>
            </a:prstGeom>
            <a:noFill/>
            <a:ln w="57150" cap="flat" cmpd="sng" algn="ctr">
              <a:solidFill>
                <a:srgbClr val="7030A0"/>
              </a:solidFill>
              <a:prstDash val="solid"/>
              <a:round/>
              <a:headEnd type="none" w="med" len="med"/>
              <a:tailEnd type="arrow"/>
            </a:ln>
            <a:effectLst/>
          </p:spPr>
        </p:cxnSp>
      </p:grpSp>
      <p:sp>
        <p:nvSpPr>
          <p:cNvPr id="70" name="TextBox 69"/>
          <p:cNvSpPr txBox="1"/>
          <p:nvPr/>
        </p:nvSpPr>
        <p:spPr>
          <a:xfrm>
            <a:off x="1849289" y="152400"/>
            <a:ext cx="6126197" cy="461665"/>
          </a:xfrm>
          <a:prstGeom prst="rect">
            <a:avLst/>
          </a:prstGeom>
          <a:noFill/>
        </p:spPr>
        <p:txBody>
          <a:bodyPr wrap="none" rtlCol="0">
            <a:spAutoFit/>
          </a:bodyPr>
          <a:lstStyle/>
          <a:p>
            <a:r>
              <a:rPr lang="en-US" sz="2400" b="1" dirty="0" smtClean="0">
                <a:latin typeface="Gill Sans MT"/>
              </a:rPr>
              <a:t>Land cover / land use change (prescribed)</a:t>
            </a:r>
            <a:endParaRPr lang="en-US" sz="2400" b="1" dirty="0">
              <a:latin typeface="Gill Sans MT"/>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8147" name="Picture 3" descr="ScreenShot004"/>
          <p:cNvPicPr>
            <a:picLocks noChangeAspect="1" noChangeArrowheads="1"/>
          </p:cNvPicPr>
          <p:nvPr/>
        </p:nvPicPr>
        <p:blipFill>
          <a:blip r:embed="rId3" cstate="email">
            <a:alphaModFix/>
            <a:extLst>
              <a:ext uri="{BEBA8EAE-BF5A-486C-A8C5-ECC9F3942E4B}">
                <a14:imgProps xmlns:a14="http://schemas.microsoft.com/office/drawing/2010/main">
                  <a14:imgLayer r:embed="rId4">
                    <a14:imgEffect>
                      <a14:saturation sat="78000"/>
                    </a14:imgEffect>
                  </a14:imgLayer>
                </a14:imgProps>
              </a:ext>
            </a:extLst>
          </a:blip>
          <a:srcRect/>
          <a:stretch>
            <a:fillRect/>
          </a:stretch>
        </p:blipFill>
        <p:spPr bwMode="auto">
          <a:xfrm>
            <a:off x="0" y="11"/>
            <a:ext cx="9144000" cy="1066501"/>
          </a:xfrm>
          <a:prstGeom prst="rect">
            <a:avLst/>
          </a:prstGeom>
          <a:noFill/>
        </p:spPr>
      </p:pic>
      <p:sp>
        <p:nvSpPr>
          <p:cNvPr id="2" name="Rectangle 1"/>
          <p:cNvSpPr/>
          <p:nvPr/>
        </p:nvSpPr>
        <p:spPr>
          <a:xfrm>
            <a:off x="4900586" y="220822"/>
            <a:ext cx="3996949" cy="584747"/>
          </a:xfrm>
          <a:prstGeom prst="rect">
            <a:avLst/>
          </a:prstGeom>
        </p:spPr>
        <p:txBody>
          <a:bodyPr wrap="none" lIns="91411" tIns="45706" rIns="91411" bIns="45706">
            <a:spAutoFit/>
          </a:bodyPr>
          <a:lstStyle/>
          <a:p>
            <a:pPr algn="ctr" defTabSz="457200" fontAlgn="auto">
              <a:spcBef>
                <a:spcPts val="1200"/>
              </a:spcBef>
              <a:spcAft>
                <a:spcPts val="0"/>
              </a:spcAft>
            </a:pPr>
            <a:r>
              <a:rPr lang="en-US" sz="3200" dirty="0">
                <a:solidFill>
                  <a:srgbClr val="FFFFFF"/>
                </a:solidFill>
                <a:effectLst>
                  <a:glow rad="381000">
                    <a:srgbClr val="000000">
                      <a:satMod val="175000"/>
                      <a:alpha val="40000"/>
                    </a:srgbClr>
                  </a:glow>
                  <a:outerShdw blurRad="38100" dist="38100" dir="2700000" algn="tl">
                    <a:srgbClr val="C0C0C0"/>
                  </a:outerShdw>
                </a:effectLst>
                <a:latin typeface="Gill Sans MT"/>
              </a:rPr>
              <a:t>What’s </a:t>
            </a:r>
            <a:r>
              <a:rPr lang="en-US" sz="3200" dirty="0" smtClean="0">
                <a:solidFill>
                  <a:srgbClr val="FFFFFF"/>
                </a:solidFill>
                <a:effectLst>
                  <a:glow rad="381000">
                    <a:srgbClr val="000000">
                      <a:satMod val="175000"/>
                      <a:alpha val="40000"/>
                    </a:srgbClr>
                  </a:glow>
                  <a:outerShdw blurRad="38100" dist="38100" dir="2700000" algn="tl">
                    <a:srgbClr val="C0C0C0"/>
                  </a:outerShdw>
                </a:effectLst>
                <a:latin typeface="Gill Sans MT"/>
              </a:rPr>
              <a:t>New </a:t>
            </a:r>
            <a:r>
              <a:rPr lang="en-US" sz="3200" dirty="0">
                <a:solidFill>
                  <a:srgbClr val="FFFFFF"/>
                </a:solidFill>
                <a:effectLst>
                  <a:glow rad="381000">
                    <a:srgbClr val="000000">
                      <a:satMod val="175000"/>
                      <a:alpha val="40000"/>
                    </a:srgbClr>
                  </a:glow>
                  <a:outerShdw blurRad="38100" dist="38100" dir="2700000" algn="tl">
                    <a:srgbClr val="C0C0C0"/>
                  </a:outerShdw>
                </a:effectLst>
                <a:latin typeface="Gill Sans MT"/>
              </a:rPr>
              <a:t>for CLM5</a:t>
            </a:r>
            <a:endParaRPr lang="en-US" sz="2800" dirty="0">
              <a:solidFill>
                <a:srgbClr val="FFFFFF"/>
              </a:solidFill>
              <a:effectLst>
                <a:glow rad="381000">
                  <a:srgbClr val="000000">
                    <a:satMod val="175000"/>
                    <a:alpha val="40000"/>
                  </a:srgbClr>
                </a:glow>
                <a:outerShdw blurRad="38100" dist="38100" dir="2700000" algn="tl">
                  <a:srgbClr val="C0C0C0"/>
                </a:outerShdw>
              </a:effectLst>
              <a:latin typeface="Gill Sans MT"/>
            </a:endParaRPr>
          </a:p>
        </p:txBody>
      </p:sp>
      <p:pic>
        <p:nvPicPr>
          <p:cNvPr id="5" name="Picture 4"/>
          <p:cNvPicPr>
            <a:picLocks noChangeAspect="1"/>
          </p:cNvPicPr>
          <p:nvPr/>
        </p:nvPicPr>
        <p:blipFill rotWithShape="1">
          <a:blip r:embed="rId5"/>
          <a:srcRect b="5109"/>
          <a:stretch/>
        </p:blipFill>
        <p:spPr>
          <a:xfrm>
            <a:off x="771179" y="1537569"/>
            <a:ext cx="3505200" cy="4458953"/>
          </a:xfrm>
          <a:prstGeom prst="rect">
            <a:avLst/>
          </a:prstGeom>
        </p:spPr>
      </p:pic>
      <p:sp>
        <p:nvSpPr>
          <p:cNvPr id="6" name="TextBox 5"/>
          <p:cNvSpPr txBox="1"/>
          <p:nvPr/>
        </p:nvSpPr>
        <p:spPr>
          <a:xfrm>
            <a:off x="4695408" y="1525405"/>
            <a:ext cx="4056096" cy="3970318"/>
          </a:xfrm>
          <a:prstGeom prst="rect">
            <a:avLst/>
          </a:prstGeom>
          <a:noFill/>
        </p:spPr>
        <p:txBody>
          <a:bodyPr wrap="square" rtlCol="0">
            <a:spAutoFit/>
          </a:bodyPr>
          <a:lstStyle/>
          <a:p>
            <a:pPr algn="ctr" defTabSz="457200" eaLnBrk="1" fontAlgn="auto" hangingPunct="1">
              <a:spcBef>
                <a:spcPts val="0"/>
              </a:spcBef>
              <a:spcAft>
                <a:spcPts val="0"/>
              </a:spcAft>
            </a:pPr>
            <a:r>
              <a:rPr lang="en-US" sz="2800" dirty="0" smtClean="0">
                <a:solidFill>
                  <a:prstClr val="black"/>
                </a:solidFill>
                <a:latin typeface="Gill Sans MT"/>
                <a:cs typeface="Gill Sans MT"/>
              </a:rPr>
              <a:t>A LOT!</a:t>
            </a:r>
          </a:p>
          <a:p>
            <a:pPr algn="ctr" defTabSz="457200" eaLnBrk="1" fontAlgn="auto" hangingPunct="1">
              <a:spcBef>
                <a:spcPts val="0"/>
              </a:spcBef>
              <a:spcAft>
                <a:spcPts val="0"/>
              </a:spcAft>
            </a:pPr>
            <a:endParaRPr lang="en-US" sz="2800" dirty="0" smtClean="0">
              <a:solidFill>
                <a:prstClr val="black"/>
              </a:solidFill>
              <a:latin typeface="Gill Sans MT"/>
              <a:cs typeface="Gill Sans MT"/>
            </a:endParaRPr>
          </a:p>
          <a:p>
            <a:pPr algn="ctr" defTabSz="457200" eaLnBrk="1" fontAlgn="auto" hangingPunct="1">
              <a:spcBef>
                <a:spcPts val="0"/>
              </a:spcBef>
              <a:spcAft>
                <a:spcPts val="0"/>
              </a:spcAft>
            </a:pPr>
            <a:r>
              <a:rPr lang="en-US" sz="2800" dirty="0" smtClean="0">
                <a:solidFill>
                  <a:prstClr val="black"/>
                </a:solidFill>
                <a:latin typeface="Gill Sans MT"/>
                <a:cs typeface="Gill Sans MT"/>
              </a:rPr>
              <a:t>More than 50 scientists and software engineers from 15 different institutions involved in development of CLM5</a:t>
            </a:r>
            <a:endParaRPr lang="en-US" sz="2800" dirty="0">
              <a:solidFill>
                <a:prstClr val="black"/>
              </a:solidFill>
              <a:latin typeface="Gill Sans MT"/>
              <a:cs typeface="Gill Sans MT"/>
            </a:endParaRPr>
          </a:p>
          <a:p>
            <a:pPr algn="ctr" defTabSz="457200" eaLnBrk="1" fontAlgn="auto" hangingPunct="1">
              <a:spcBef>
                <a:spcPts val="0"/>
              </a:spcBef>
              <a:spcAft>
                <a:spcPts val="0"/>
              </a:spcAft>
            </a:pPr>
            <a:endParaRPr lang="en-US" sz="2800" dirty="0" smtClean="0">
              <a:solidFill>
                <a:prstClr val="black"/>
              </a:solidFill>
              <a:latin typeface="Gill Sans MT"/>
              <a:cs typeface="Gill Sans MT"/>
            </a:endParaRPr>
          </a:p>
          <a:p>
            <a:pPr algn="ctr" defTabSz="457200" eaLnBrk="1" fontAlgn="auto" hangingPunct="1">
              <a:spcBef>
                <a:spcPts val="0"/>
              </a:spcBef>
              <a:spcAft>
                <a:spcPts val="0"/>
              </a:spcAft>
            </a:pPr>
            <a:endParaRPr lang="en-US" sz="2800" dirty="0">
              <a:solidFill>
                <a:prstClr val="black"/>
              </a:solidFill>
              <a:latin typeface="Gill Sans MT"/>
              <a:cs typeface="Gill Sans MT"/>
            </a:endParaRPr>
          </a:p>
        </p:txBody>
      </p:sp>
    </p:spTree>
    <p:extLst>
      <p:ext uri="{BB962C8B-B14F-4D97-AF65-F5344CB8AC3E}">
        <p14:creationId xmlns:p14="http://schemas.microsoft.com/office/powerpoint/2010/main" val="1743359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8147" name="Picture 3" descr="ScreenShot004"/>
          <p:cNvPicPr>
            <a:picLocks noChangeAspect="1" noChangeArrowheads="1"/>
          </p:cNvPicPr>
          <p:nvPr/>
        </p:nvPicPr>
        <p:blipFill>
          <a:blip r:embed="rId3" cstate="email">
            <a:alphaModFix/>
            <a:extLst>
              <a:ext uri="{BEBA8EAE-BF5A-486C-A8C5-ECC9F3942E4B}">
                <a14:imgProps xmlns:a14="http://schemas.microsoft.com/office/drawing/2010/main">
                  <a14:imgLayer r:embed="rId4">
                    <a14:imgEffect>
                      <a14:saturation sat="78000"/>
                    </a14:imgEffect>
                  </a14:imgLayer>
                </a14:imgProps>
              </a:ext>
            </a:extLst>
          </a:blip>
          <a:srcRect/>
          <a:stretch>
            <a:fillRect/>
          </a:stretch>
        </p:blipFill>
        <p:spPr bwMode="auto">
          <a:xfrm>
            <a:off x="0" y="11"/>
            <a:ext cx="9144000" cy="1066501"/>
          </a:xfrm>
          <a:prstGeom prst="rect">
            <a:avLst/>
          </a:prstGeom>
          <a:noFill/>
        </p:spPr>
      </p:pic>
      <p:sp>
        <p:nvSpPr>
          <p:cNvPr id="518149" name="Text Box 5"/>
          <p:cNvSpPr txBox="1">
            <a:spLocks noChangeArrowheads="1"/>
          </p:cNvSpPr>
          <p:nvPr/>
        </p:nvSpPr>
        <p:spPr bwMode="auto">
          <a:xfrm>
            <a:off x="179578" y="1101573"/>
            <a:ext cx="8964427" cy="4693518"/>
          </a:xfrm>
          <a:prstGeom prst="rect">
            <a:avLst/>
          </a:prstGeom>
          <a:noFill/>
          <a:ln w="9525">
            <a:noFill/>
            <a:miter lim="800000"/>
            <a:headEnd/>
            <a:tailEnd/>
          </a:ln>
          <a:effectLst/>
        </p:spPr>
        <p:txBody>
          <a:bodyPr wrap="square" lIns="91362" tIns="45683" rIns="91362" bIns="45683">
            <a:spAutoFit/>
          </a:bodyPr>
          <a:lstStyle/>
          <a:p>
            <a:pPr defTabSz="457200" fontAlgn="auto">
              <a:spcBef>
                <a:spcPts val="1200"/>
              </a:spcBef>
              <a:spcAft>
                <a:spcPts val="0"/>
              </a:spcAft>
            </a:pPr>
            <a:r>
              <a:rPr lang="en-US" sz="1600" dirty="0" smtClean="0">
                <a:solidFill>
                  <a:srgbClr val="000000"/>
                </a:solidFill>
                <a:latin typeface="Gill Sans MT"/>
              </a:rPr>
              <a:t>Hydrology</a:t>
            </a:r>
            <a:r>
              <a:rPr lang="en-US" sz="1600" dirty="0">
                <a:solidFill>
                  <a:srgbClr val="000000"/>
                </a:solidFill>
                <a:latin typeface="Gill Sans MT"/>
              </a:rPr>
              <a:t>: </a:t>
            </a:r>
            <a:r>
              <a:rPr lang="en-US" sz="1600" dirty="0">
                <a:solidFill>
                  <a:srgbClr val="000090"/>
                </a:solidFill>
                <a:latin typeface="Gill Sans MT"/>
              </a:rPr>
              <a:t>	  dry surf. layer, var. soil depth w/ deeper (8.5m) max soil, revised </a:t>
            </a:r>
            <a:r>
              <a:rPr lang="en-US" sz="1600" dirty="0" smtClean="0">
                <a:solidFill>
                  <a:srgbClr val="000090"/>
                </a:solidFill>
                <a:latin typeface="Gill Sans MT"/>
              </a:rPr>
              <a:t>GW and </a:t>
            </a:r>
            <a:r>
              <a:rPr lang="en-US" sz="1600" dirty="0">
                <a:solidFill>
                  <a:srgbClr val="000090"/>
                </a:solidFill>
                <a:latin typeface="Gill Sans MT"/>
              </a:rPr>
              <a:t>canopy </a:t>
            </a:r>
            <a:r>
              <a:rPr lang="en-US" sz="1600" dirty="0" err="1">
                <a:solidFill>
                  <a:srgbClr val="000090"/>
                </a:solidFill>
                <a:latin typeface="Gill Sans MT"/>
              </a:rPr>
              <a:t>interc</a:t>
            </a:r>
            <a:endParaRPr lang="en-US" sz="1600" dirty="0">
              <a:solidFill>
                <a:srgbClr val="000090"/>
              </a:solidFill>
              <a:latin typeface="Gill Sans MT"/>
            </a:endParaRPr>
          </a:p>
          <a:p>
            <a:pPr defTabSz="457200" fontAlgn="auto">
              <a:spcBef>
                <a:spcPts val="1200"/>
              </a:spcBef>
              <a:spcAft>
                <a:spcPts val="0"/>
              </a:spcAft>
            </a:pPr>
            <a:r>
              <a:rPr lang="en-US" sz="1600" dirty="0">
                <a:solidFill>
                  <a:srgbClr val="000000"/>
                </a:solidFill>
                <a:latin typeface="Gill Sans MT"/>
              </a:rPr>
              <a:t>Snow: </a:t>
            </a:r>
            <a:r>
              <a:rPr lang="en-US" sz="1600" dirty="0">
                <a:solidFill>
                  <a:srgbClr val="000090"/>
                </a:solidFill>
                <a:latin typeface="Gill Sans MT"/>
              </a:rPr>
              <a:t>		  canopy snow updates, wind effects, </a:t>
            </a:r>
            <a:r>
              <a:rPr lang="en-US" sz="1600" dirty="0" err="1">
                <a:solidFill>
                  <a:srgbClr val="000090"/>
                </a:solidFill>
                <a:latin typeface="Gill Sans MT"/>
              </a:rPr>
              <a:t>firn</a:t>
            </a:r>
            <a:r>
              <a:rPr lang="en-US" sz="1600" dirty="0">
                <a:solidFill>
                  <a:srgbClr val="000090"/>
                </a:solidFill>
                <a:latin typeface="Gill Sans MT"/>
              </a:rPr>
              <a:t> model (12 layers), glacier </a:t>
            </a:r>
            <a:r>
              <a:rPr lang="en-US" sz="1600" dirty="0" smtClean="0">
                <a:solidFill>
                  <a:srgbClr val="000090"/>
                </a:solidFill>
                <a:latin typeface="Gill Sans MT"/>
              </a:rPr>
              <a:t>MEC, fresh snow dens.</a:t>
            </a:r>
            <a:endParaRPr lang="en-US" sz="1600" dirty="0">
              <a:solidFill>
                <a:srgbClr val="000090"/>
              </a:solidFill>
              <a:latin typeface="Gill Sans MT"/>
            </a:endParaRPr>
          </a:p>
          <a:p>
            <a:pPr defTabSz="457200" fontAlgn="auto">
              <a:spcBef>
                <a:spcPts val="1200"/>
              </a:spcBef>
              <a:spcAft>
                <a:spcPts val="0"/>
              </a:spcAft>
            </a:pPr>
            <a:r>
              <a:rPr lang="en-US" sz="1600" dirty="0">
                <a:solidFill>
                  <a:srgbClr val="000000"/>
                </a:solidFill>
                <a:latin typeface="Gill Sans MT"/>
              </a:rPr>
              <a:t>Rivers: </a:t>
            </a:r>
            <a:r>
              <a:rPr lang="en-US" sz="1600" dirty="0">
                <a:solidFill>
                  <a:srgbClr val="000090"/>
                </a:solidFill>
                <a:latin typeface="Gill Sans MT"/>
              </a:rPr>
              <a:t>		  </a:t>
            </a:r>
            <a:r>
              <a:rPr lang="en-US" sz="1600" dirty="0" smtClean="0">
                <a:solidFill>
                  <a:srgbClr val="000090"/>
                </a:solidFill>
                <a:latin typeface="Gill Sans MT"/>
              </a:rPr>
              <a:t>MOSART(</a:t>
            </a:r>
            <a:r>
              <a:rPr lang="en-US" sz="1600" dirty="0" err="1">
                <a:solidFill>
                  <a:srgbClr val="000090"/>
                </a:solidFill>
                <a:latin typeface="Gill Sans MT"/>
              </a:rPr>
              <a:t>hillslope</a:t>
            </a:r>
            <a:r>
              <a:rPr lang="en-US" sz="1600" dirty="0">
                <a:solidFill>
                  <a:srgbClr val="000090"/>
                </a:solidFill>
                <a:latin typeface="Gill Sans MT"/>
              </a:rPr>
              <a:t> </a:t>
            </a:r>
            <a:r>
              <a:rPr lang="en-US" sz="1600" dirty="0">
                <a:solidFill>
                  <a:srgbClr val="000090"/>
                </a:solidFill>
                <a:latin typeface="Gill Sans MT"/>
                <a:sym typeface="Wingdings"/>
              </a:rPr>
              <a:t> tributary  main channel)</a:t>
            </a:r>
          </a:p>
          <a:p>
            <a:pPr defTabSz="457200" fontAlgn="auto">
              <a:spcBef>
                <a:spcPts val="1200"/>
              </a:spcBef>
              <a:spcAft>
                <a:spcPts val="0"/>
              </a:spcAft>
            </a:pPr>
            <a:r>
              <a:rPr lang="en-US" sz="1600" dirty="0">
                <a:solidFill>
                  <a:srgbClr val="000000"/>
                </a:solidFill>
                <a:latin typeface="Gill Sans MT"/>
              </a:rPr>
              <a:t>Nitrogen: </a:t>
            </a:r>
            <a:r>
              <a:rPr lang="en-US" sz="1600" dirty="0">
                <a:solidFill>
                  <a:srgbClr val="000090"/>
                </a:solidFill>
                <a:latin typeface="Gill Sans MT"/>
              </a:rPr>
              <a:t>		  flexible leaf C:N ratio, leaf N optimization, C cost for N (FUN)</a:t>
            </a:r>
          </a:p>
          <a:p>
            <a:pPr defTabSz="457200" fontAlgn="auto">
              <a:spcBef>
                <a:spcPts val="1200"/>
              </a:spcBef>
              <a:spcAft>
                <a:spcPts val="0"/>
              </a:spcAft>
            </a:pPr>
            <a:r>
              <a:rPr lang="en-US" sz="1600" dirty="0">
                <a:solidFill>
                  <a:srgbClr val="000000"/>
                </a:solidFill>
                <a:latin typeface="Gill Sans MT"/>
              </a:rPr>
              <a:t>Carbon:</a:t>
            </a:r>
            <a:r>
              <a:rPr lang="en-US" sz="1600" dirty="0">
                <a:solidFill>
                  <a:srgbClr val="000090"/>
                </a:solidFill>
                <a:latin typeface="Gill Sans MT"/>
              </a:rPr>
              <a:t>		  </a:t>
            </a:r>
            <a:r>
              <a:rPr lang="en-US" sz="1600" dirty="0" smtClean="0">
                <a:solidFill>
                  <a:srgbClr val="000090"/>
                </a:solidFill>
                <a:latin typeface="Gill Sans MT"/>
              </a:rPr>
              <a:t>revisions to carbon </a:t>
            </a:r>
            <a:r>
              <a:rPr lang="en-US" sz="1600" dirty="0">
                <a:solidFill>
                  <a:srgbClr val="000090"/>
                </a:solidFill>
                <a:latin typeface="Gill Sans MT"/>
              </a:rPr>
              <a:t>allocation </a:t>
            </a:r>
            <a:r>
              <a:rPr lang="en-US" sz="1600" dirty="0" smtClean="0">
                <a:solidFill>
                  <a:srgbClr val="000090"/>
                </a:solidFill>
                <a:latin typeface="Gill Sans MT"/>
              </a:rPr>
              <a:t>and decomposition</a:t>
            </a:r>
            <a:endParaRPr lang="en-US" sz="1600" dirty="0">
              <a:solidFill>
                <a:srgbClr val="000090"/>
              </a:solidFill>
              <a:latin typeface="Gill Sans MT"/>
            </a:endParaRPr>
          </a:p>
          <a:p>
            <a:pPr defTabSz="457200" fontAlgn="auto">
              <a:spcBef>
                <a:spcPts val="1200"/>
              </a:spcBef>
              <a:spcAft>
                <a:spcPts val="0"/>
              </a:spcAft>
            </a:pPr>
            <a:r>
              <a:rPr lang="en-US" sz="1600" dirty="0">
                <a:solidFill>
                  <a:srgbClr val="000000"/>
                </a:solidFill>
                <a:latin typeface="Gill Sans MT"/>
              </a:rPr>
              <a:t>Fire: </a:t>
            </a:r>
            <a:r>
              <a:rPr lang="en-US" sz="1600" dirty="0">
                <a:solidFill>
                  <a:srgbClr val="000090"/>
                </a:solidFill>
                <a:latin typeface="Gill Sans MT"/>
              </a:rPr>
              <a:t>			  updates, trace gas and aerosol emissions </a:t>
            </a:r>
          </a:p>
          <a:p>
            <a:pPr defTabSz="457200" fontAlgn="auto">
              <a:spcBef>
                <a:spcPts val="1200"/>
              </a:spcBef>
              <a:spcAft>
                <a:spcPts val="0"/>
              </a:spcAft>
            </a:pPr>
            <a:r>
              <a:rPr lang="en-US" sz="1600" dirty="0">
                <a:solidFill>
                  <a:srgbClr val="000000"/>
                </a:solidFill>
                <a:latin typeface="Gill Sans MT"/>
              </a:rPr>
              <a:t>Vegetation: </a:t>
            </a:r>
            <a:r>
              <a:rPr lang="en-US" sz="1600" dirty="0">
                <a:solidFill>
                  <a:srgbClr val="000090"/>
                </a:solidFill>
                <a:latin typeface="Gill Sans MT"/>
              </a:rPr>
              <a:t>	  </a:t>
            </a:r>
            <a:r>
              <a:rPr lang="en-US" sz="1600" dirty="0" smtClean="0">
                <a:solidFill>
                  <a:srgbClr val="000090"/>
                </a:solidFill>
                <a:latin typeface="Gill Sans MT"/>
              </a:rPr>
              <a:t>plant hydraulics and hydraulic redistribution, deep rooted tropical trees</a:t>
            </a:r>
            <a:r>
              <a:rPr lang="en-US" sz="1600" dirty="0" smtClean="0">
                <a:solidFill>
                  <a:srgbClr val="008000"/>
                </a:solidFill>
                <a:latin typeface="Gill Sans MT"/>
              </a:rPr>
              <a:t>,</a:t>
            </a:r>
          </a:p>
          <a:p>
            <a:pPr defTabSz="457200" fontAlgn="auto">
              <a:spcBef>
                <a:spcPts val="600"/>
              </a:spcBef>
              <a:spcAft>
                <a:spcPts val="0"/>
              </a:spcAft>
            </a:pPr>
            <a:r>
              <a:rPr lang="en-US" sz="1600" dirty="0" smtClean="0">
                <a:solidFill>
                  <a:srgbClr val="008000"/>
                </a:solidFill>
                <a:latin typeface="Gill Sans MT"/>
              </a:rPr>
              <a:t>                         </a:t>
            </a:r>
            <a:r>
              <a:rPr lang="en-US" sz="1600" dirty="0">
                <a:solidFill>
                  <a:srgbClr val="008000"/>
                </a:solidFill>
                <a:latin typeface="Gill Sans MT"/>
              </a:rPr>
              <a:t> Ecosystem Demography (FATES)</a:t>
            </a:r>
            <a:r>
              <a:rPr lang="en-US" sz="1600" dirty="0">
                <a:solidFill>
                  <a:srgbClr val="000090"/>
                </a:solidFill>
                <a:latin typeface="Gill Sans MT"/>
              </a:rPr>
              <a:t>, </a:t>
            </a:r>
            <a:r>
              <a:rPr lang="en-US" sz="1600" dirty="0" smtClean="0">
                <a:solidFill>
                  <a:srgbClr val="008000"/>
                </a:solidFill>
                <a:latin typeface="Gill Sans MT"/>
              </a:rPr>
              <a:t> prognostic roots</a:t>
            </a:r>
            <a:r>
              <a:rPr lang="en-US" sz="1600" dirty="0">
                <a:solidFill>
                  <a:srgbClr val="008000"/>
                </a:solidFill>
                <a:latin typeface="Gill Sans MT"/>
              </a:rPr>
              <a:t>,</a:t>
            </a:r>
            <a:r>
              <a:rPr lang="en-US" sz="1600" dirty="0" smtClean="0">
                <a:solidFill>
                  <a:srgbClr val="008000"/>
                </a:solidFill>
                <a:latin typeface="Gill Sans MT"/>
              </a:rPr>
              <a:t> ozone </a:t>
            </a:r>
            <a:r>
              <a:rPr lang="en-US" sz="1600" dirty="0">
                <a:solidFill>
                  <a:srgbClr val="008000"/>
                </a:solidFill>
                <a:latin typeface="Gill Sans MT"/>
              </a:rPr>
              <a:t>damage 	</a:t>
            </a:r>
            <a:endParaRPr lang="en-US" sz="1600" dirty="0" smtClean="0">
              <a:solidFill>
                <a:srgbClr val="008000"/>
              </a:solidFill>
              <a:latin typeface="Gill Sans MT"/>
            </a:endParaRPr>
          </a:p>
          <a:p>
            <a:pPr defTabSz="457200" fontAlgn="auto">
              <a:spcBef>
                <a:spcPts val="1200"/>
              </a:spcBef>
              <a:spcAft>
                <a:spcPts val="0"/>
              </a:spcAft>
            </a:pPr>
            <a:r>
              <a:rPr lang="en-US" sz="1600" dirty="0">
                <a:solidFill>
                  <a:prstClr val="black"/>
                </a:solidFill>
                <a:latin typeface="Gill Sans MT"/>
              </a:rPr>
              <a:t>Crops: 	</a:t>
            </a:r>
            <a:r>
              <a:rPr lang="en-US" sz="1600" dirty="0">
                <a:solidFill>
                  <a:srgbClr val="000090"/>
                </a:solidFill>
                <a:latin typeface="Gill Sans MT"/>
              </a:rPr>
              <a:t>	  global crop model with transient </a:t>
            </a:r>
            <a:r>
              <a:rPr lang="en-US" sz="1600" dirty="0" err="1">
                <a:solidFill>
                  <a:srgbClr val="000090"/>
                </a:solidFill>
                <a:latin typeface="Gill Sans MT"/>
              </a:rPr>
              <a:t>irrig</a:t>
            </a:r>
            <a:r>
              <a:rPr lang="en-US" sz="1600" dirty="0">
                <a:solidFill>
                  <a:srgbClr val="000090"/>
                </a:solidFill>
                <a:latin typeface="Gill Sans MT"/>
              </a:rPr>
              <a:t>. and fertilization (8 crop types), grain prod. </a:t>
            </a:r>
            <a:r>
              <a:rPr lang="en-US" sz="1600" dirty="0" smtClean="0">
                <a:solidFill>
                  <a:srgbClr val="000090"/>
                </a:solidFill>
                <a:latin typeface="Gill Sans MT"/>
              </a:rPr>
              <a:t>pool</a:t>
            </a:r>
            <a:r>
              <a:rPr lang="en-US" sz="1600" dirty="0">
                <a:solidFill>
                  <a:srgbClr val="000090"/>
                </a:solidFill>
                <a:latin typeface="Gill Sans MT"/>
              </a:rPr>
              <a:t>	</a:t>
            </a:r>
          </a:p>
          <a:p>
            <a:pPr defTabSz="457200" fontAlgn="auto">
              <a:spcBef>
                <a:spcPts val="1200"/>
              </a:spcBef>
              <a:spcAft>
                <a:spcPts val="0"/>
              </a:spcAft>
            </a:pPr>
            <a:r>
              <a:rPr lang="en-US" sz="1600" dirty="0">
                <a:solidFill>
                  <a:srgbClr val="000000"/>
                </a:solidFill>
                <a:latin typeface="Gill Sans MT"/>
              </a:rPr>
              <a:t>Land cover/use:   </a:t>
            </a:r>
            <a:r>
              <a:rPr lang="en-US" sz="1600" dirty="0">
                <a:solidFill>
                  <a:srgbClr val="000090"/>
                </a:solidFill>
                <a:latin typeface="Gill Sans MT"/>
              </a:rPr>
              <a:t>dynamic </a:t>
            </a:r>
            <a:r>
              <a:rPr lang="en-US" sz="1600" dirty="0" err="1">
                <a:solidFill>
                  <a:srgbClr val="000090"/>
                </a:solidFill>
                <a:latin typeface="Gill Sans MT"/>
              </a:rPr>
              <a:t>landunits</a:t>
            </a:r>
            <a:r>
              <a:rPr lang="en-US" sz="1600" dirty="0">
                <a:solidFill>
                  <a:srgbClr val="000090"/>
                </a:solidFill>
                <a:latin typeface="Gill Sans MT"/>
              </a:rPr>
              <a:t>, revised PFT-distribution, wood harvest by </a:t>
            </a:r>
            <a:r>
              <a:rPr lang="en-US" sz="1600" dirty="0" smtClean="0">
                <a:solidFill>
                  <a:srgbClr val="000090"/>
                </a:solidFill>
                <a:latin typeface="Gill Sans MT"/>
              </a:rPr>
              <a:t>mass, shifting cultivation</a:t>
            </a:r>
            <a:endParaRPr lang="en-US" sz="1600" dirty="0">
              <a:solidFill>
                <a:srgbClr val="000090"/>
              </a:solidFill>
              <a:latin typeface="Gill Sans MT"/>
            </a:endParaRPr>
          </a:p>
          <a:p>
            <a:pPr defTabSz="457200" fontAlgn="auto">
              <a:spcBef>
                <a:spcPts val="1200"/>
              </a:spcBef>
              <a:spcAft>
                <a:spcPts val="0"/>
              </a:spcAft>
            </a:pPr>
            <a:r>
              <a:rPr lang="en-US" sz="1600" dirty="0">
                <a:solidFill>
                  <a:srgbClr val="000000"/>
                </a:solidFill>
                <a:latin typeface="Gill Sans MT"/>
              </a:rPr>
              <a:t>Isotopes:             </a:t>
            </a:r>
            <a:r>
              <a:rPr lang="en-US" sz="1600" dirty="0">
                <a:solidFill>
                  <a:srgbClr val="000090"/>
                </a:solidFill>
                <a:latin typeface="Gill Sans MT"/>
              </a:rPr>
              <a:t>carbon and water isotope enabled</a:t>
            </a:r>
          </a:p>
          <a:p>
            <a:pPr defTabSz="457200" fontAlgn="auto">
              <a:spcBef>
                <a:spcPts val="1200"/>
              </a:spcBef>
              <a:spcAft>
                <a:spcPts val="0"/>
              </a:spcAft>
            </a:pPr>
            <a:r>
              <a:rPr lang="en-US" dirty="0">
                <a:solidFill>
                  <a:srgbClr val="000090"/>
                </a:solidFill>
                <a:latin typeface="Gill Sans MT"/>
              </a:rPr>
              <a:t>							</a:t>
            </a:r>
            <a:endParaRPr lang="en-US" b="1" dirty="0">
              <a:solidFill>
                <a:srgbClr val="000090"/>
              </a:solidFill>
              <a:latin typeface="Gill Sans MT"/>
            </a:endParaRPr>
          </a:p>
        </p:txBody>
      </p:sp>
      <p:sp>
        <p:nvSpPr>
          <p:cNvPr id="2" name="Rectangle 1"/>
          <p:cNvSpPr/>
          <p:nvPr/>
        </p:nvSpPr>
        <p:spPr>
          <a:xfrm>
            <a:off x="4880081" y="220822"/>
            <a:ext cx="4037958" cy="590064"/>
          </a:xfrm>
          <a:prstGeom prst="rect">
            <a:avLst/>
          </a:prstGeom>
        </p:spPr>
        <p:txBody>
          <a:bodyPr wrap="none" lIns="91411" tIns="45706" rIns="91411" bIns="45706">
            <a:spAutoFit/>
          </a:bodyPr>
          <a:lstStyle/>
          <a:p>
            <a:pPr algn="ctr" defTabSz="457200" fontAlgn="auto">
              <a:spcBef>
                <a:spcPts val="1200"/>
              </a:spcBef>
              <a:spcAft>
                <a:spcPts val="0"/>
              </a:spcAft>
            </a:pPr>
            <a:r>
              <a:rPr lang="en-US" sz="3200" dirty="0">
                <a:solidFill>
                  <a:srgbClr val="FFFFFF"/>
                </a:solidFill>
                <a:effectLst>
                  <a:glow rad="381000">
                    <a:srgbClr val="000000">
                      <a:satMod val="175000"/>
                      <a:alpha val="40000"/>
                    </a:srgbClr>
                  </a:glow>
                  <a:outerShdw blurRad="38100" dist="38100" dir="2700000" algn="tl">
                    <a:srgbClr val="C0C0C0"/>
                  </a:outerShdw>
                </a:effectLst>
                <a:latin typeface="Gill Sans MT"/>
              </a:rPr>
              <a:t>What’s New for CLM5</a:t>
            </a:r>
            <a:endParaRPr lang="en-US" sz="2800" dirty="0">
              <a:solidFill>
                <a:srgbClr val="FFFFFF"/>
              </a:solidFill>
              <a:effectLst>
                <a:glow rad="381000">
                  <a:srgbClr val="000000">
                    <a:satMod val="175000"/>
                    <a:alpha val="40000"/>
                  </a:srgbClr>
                </a:glow>
                <a:outerShdw blurRad="38100" dist="38100" dir="2700000" algn="tl">
                  <a:srgbClr val="C0C0C0"/>
                </a:outerShdw>
              </a:effectLst>
              <a:latin typeface="Gill Sans MT"/>
            </a:endParaRPr>
          </a:p>
        </p:txBody>
      </p:sp>
      <p:grpSp>
        <p:nvGrpSpPr>
          <p:cNvPr id="7" name="Group 6"/>
          <p:cNvGrpSpPr/>
          <p:nvPr/>
        </p:nvGrpSpPr>
        <p:grpSpPr>
          <a:xfrm>
            <a:off x="6199039" y="5351460"/>
            <a:ext cx="2769053" cy="1400682"/>
            <a:chOff x="3890722" y="1025094"/>
            <a:chExt cx="5085013" cy="2574504"/>
          </a:xfrm>
        </p:grpSpPr>
        <p:sp>
          <p:nvSpPr>
            <p:cNvPr id="8" name="Rectangle 7"/>
            <p:cNvSpPr/>
            <p:nvPr/>
          </p:nvSpPr>
          <p:spPr>
            <a:xfrm>
              <a:off x="3890722" y="1025094"/>
              <a:ext cx="5085013" cy="2574504"/>
            </a:xfrm>
            <a:prstGeom prst="rect">
              <a:avLst/>
            </a:prstGeom>
            <a:solidFill>
              <a:schemeClr val="bg1">
                <a:lumMod val="95000"/>
              </a:schemeClr>
            </a:solidFill>
            <a:ln w="12700" cmpd="sng">
              <a:solidFill>
                <a:srgbClr val="00009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srgbClr val="FFFFFF"/>
                </a:solidFill>
                <a:latin typeface="Arial Rounded MT Bold"/>
              </a:endParaRPr>
            </a:p>
          </p:txBody>
        </p:sp>
        <p:grpSp>
          <p:nvGrpSpPr>
            <p:cNvPr id="9" name="Group 8"/>
            <p:cNvGrpSpPr/>
            <p:nvPr/>
          </p:nvGrpSpPr>
          <p:grpSpPr>
            <a:xfrm>
              <a:off x="4136072" y="1025094"/>
              <a:ext cx="4667500" cy="2301272"/>
              <a:chOff x="2652095" y="3749295"/>
              <a:chExt cx="6127262" cy="2451585"/>
            </a:xfrm>
          </p:grpSpPr>
          <p:pic>
            <p:nvPicPr>
              <p:cNvPr id="11" name="Picture 326"/>
              <p:cNvPicPr>
                <a:picLocks noChangeAspect="1" noChangeArrowheads="1"/>
              </p:cNvPicPr>
              <p:nvPr/>
            </p:nvPicPr>
            <p:blipFill>
              <a:blip r:embed="rId5" cstate="screen">
                <a:clrChange>
                  <a:clrFrom>
                    <a:srgbClr val="FFFFFF"/>
                  </a:clrFrom>
                  <a:clrTo>
                    <a:srgbClr val="FFFFFF">
                      <a:alpha val="0"/>
                    </a:srgbClr>
                  </a:clrTo>
                </a:clrChange>
              </a:blip>
              <a:srcRect/>
              <a:stretch>
                <a:fillRect/>
              </a:stretch>
            </p:blipFill>
            <p:spPr bwMode="auto">
              <a:xfrm>
                <a:off x="7751741" y="5325395"/>
                <a:ext cx="351815" cy="875485"/>
              </a:xfrm>
              <a:prstGeom prst="rect">
                <a:avLst/>
              </a:prstGeom>
              <a:noFill/>
              <a:ln w="9525" cap="flat" cmpd="sng" algn="ctr">
                <a:noFill/>
                <a:prstDash val="solid"/>
                <a:miter lim="800000"/>
                <a:headEnd/>
                <a:tailEnd/>
              </a:ln>
            </p:spPr>
          </p:pic>
          <p:pic>
            <p:nvPicPr>
              <p:cNvPr id="12" name="Picture 326"/>
              <p:cNvPicPr>
                <a:picLocks noChangeAspect="1" noChangeArrowheads="1"/>
              </p:cNvPicPr>
              <p:nvPr/>
            </p:nvPicPr>
            <p:blipFill>
              <a:blip r:embed="rId6" cstate="screen">
                <a:clrChange>
                  <a:clrFrom>
                    <a:srgbClr val="FFFFFF"/>
                  </a:clrFrom>
                  <a:clrTo>
                    <a:srgbClr val="FFFFFF">
                      <a:alpha val="0"/>
                    </a:srgbClr>
                  </a:clrTo>
                </a:clrChange>
              </a:blip>
              <a:srcRect/>
              <a:stretch>
                <a:fillRect/>
              </a:stretch>
            </p:blipFill>
            <p:spPr bwMode="auto">
              <a:xfrm>
                <a:off x="7955108" y="3749295"/>
                <a:ext cx="223593" cy="421847"/>
              </a:xfrm>
              <a:prstGeom prst="rect">
                <a:avLst/>
              </a:prstGeom>
              <a:noFill/>
              <a:ln w="9525" cap="flat" cmpd="sng" algn="ctr">
                <a:noFill/>
                <a:prstDash val="solid"/>
                <a:miter lim="800000"/>
                <a:headEnd/>
                <a:tailEnd/>
              </a:ln>
            </p:spPr>
          </p:pic>
          <p:sp>
            <p:nvSpPr>
              <p:cNvPr id="13" name="Arc 324"/>
              <p:cNvSpPr>
                <a:spLocks noChangeAspect="1"/>
              </p:cNvSpPr>
              <p:nvPr/>
            </p:nvSpPr>
            <p:spPr bwMode="auto">
              <a:xfrm rot="18020128">
                <a:off x="5595455" y="4089838"/>
                <a:ext cx="472810" cy="704132"/>
              </a:xfrm>
              <a:custGeom>
                <a:avLst/>
                <a:gdLst>
                  <a:gd name="T0" fmla="*/ 0 w 21600"/>
                  <a:gd name="T1" fmla="*/ 0 h 21600"/>
                  <a:gd name="T2" fmla="*/ 10711735 w 21600"/>
                  <a:gd name="T3" fmla="*/ 10641125 h 21600"/>
                  <a:gd name="T4" fmla="*/ 0 w 21600"/>
                  <a:gd name="T5" fmla="*/ 1064112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chemeClr val="tx1"/>
                </a:solidFill>
                <a:round/>
                <a:headEnd/>
                <a:tailEnd type="stealth" w="med" len="med"/>
              </a:ln>
            </p:spPr>
            <p:txBody>
              <a:bodyPr wrap="none" anchor="ctr"/>
              <a:lstStyle/>
              <a:p>
                <a:pPr defTabSz="457200"/>
                <a:endParaRPr lang="en-US" sz="900">
                  <a:solidFill>
                    <a:srgbClr val="000000"/>
                  </a:solidFill>
                  <a:latin typeface="Arial Rounded MT Bold"/>
                </a:endParaRPr>
              </a:p>
            </p:txBody>
          </p:sp>
          <p:sp>
            <p:nvSpPr>
              <p:cNvPr id="14" name="Arc 325"/>
              <p:cNvSpPr>
                <a:spLocks noChangeAspect="1"/>
              </p:cNvSpPr>
              <p:nvPr/>
            </p:nvSpPr>
            <p:spPr bwMode="auto">
              <a:xfrm rot="18426432" flipH="1" flipV="1">
                <a:off x="5509641" y="4910034"/>
                <a:ext cx="597404" cy="754581"/>
              </a:xfrm>
              <a:custGeom>
                <a:avLst/>
                <a:gdLst>
                  <a:gd name="T0" fmla="*/ 0 w 21600"/>
                  <a:gd name="T1" fmla="*/ 0 h 21600"/>
                  <a:gd name="T2" fmla="*/ 10711735 w 21600"/>
                  <a:gd name="T3" fmla="*/ 10641125 h 21600"/>
                  <a:gd name="T4" fmla="*/ 0 w 21600"/>
                  <a:gd name="T5" fmla="*/ 1064112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chemeClr val="tx1"/>
                </a:solidFill>
                <a:round/>
                <a:headEnd/>
                <a:tailEnd type="stealth" w="med" len="med"/>
              </a:ln>
            </p:spPr>
            <p:txBody>
              <a:bodyPr wrap="none" anchor="ctr"/>
              <a:lstStyle/>
              <a:p>
                <a:pPr defTabSz="457200"/>
                <a:endParaRPr lang="en-US" sz="900">
                  <a:solidFill>
                    <a:srgbClr val="000000"/>
                  </a:solidFill>
                  <a:latin typeface="Arial Rounded MT Bold"/>
                </a:endParaRPr>
              </a:p>
            </p:txBody>
          </p:sp>
          <p:sp>
            <p:nvSpPr>
              <p:cNvPr id="15" name="Text Box 285"/>
              <p:cNvSpPr txBox="1">
                <a:spLocks noChangeAspect="1" noChangeArrowheads="1"/>
              </p:cNvSpPr>
              <p:nvPr/>
            </p:nvSpPr>
            <p:spPr bwMode="auto">
              <a:xfrm>
                <a:off x="5143926" y="4552954"/>
                <a:ext cx="1777127" cy="660129"/>
              </a:xfrm>
              <a:prstGeom prst="rect">
                <a:avLst/>
              </a:prstGeom>
              <a:noFill/>
              <a:ln w="9525">
                <a:noFill/>
                <a:miter lim="800000"/>
                <a:headEnd/>
                <a:tailEnd/>
              </a:ln>
            </p:spPr>
            <p:txBody>
              <a:bodyPr wrap="none">
                <a:spAutoFit/>
              </a:bodyPr>
              <a:lstStyle/>
              <a:p>
                <a:pPr algn="ctr" defTabSz="457200"/>
                <a:r>
                  <a:rPr lang="en-US" sz="1100" b="1" dirty="0">
                    <a:solidFill>
                      <a:srgbClr val="000000"/>
                    </a:solidFill>
                    <a:latin typeface="Gill Sans MT"/>
                    <a:cs typeface="Gill Sans MT"/>
                  </a:rPr>
                  <a:t>Land Use </a:t>
                </a:r>
              </a:p>
              <a:p>
                <a:pPr algn="ctr" defTabSz="457200"/>
                <a:r>
                  <a:rPr lang="en-US" sz="1100" b="1" dirty="0">
                    <a:solidFill>
                      <a:srgbClr val="000000"/>
                    </a:solidFill>
                    <a:latin typeface="Gill Sans MT"/>
                    <a:cs typeface="Gill Sans MT"/>
                  </a:rPr>
                  <a:t>Change</a:t>
                </a:r>
              </a:p>
            </p:txBody>
          </p:sp>
          <p:grpSp>
            <p:nvGrpSpPr>
              <p:cNvPr id="16" name="Group 15"/>
              <p:cNvGrpSpPr/>
              <p:nvPr/>
            </p:nvGrpSpPr>
            <p:grpSpPr>
              <a:xfrm>
                <a:off x="4310390" y="4063264"/>
                <a:ext cx="1146219" cy="1491519"/>
                <a:chOff x="296215" y="4397172"/>
                <a:chExt cx="1606955" cy="1988319"/>
              </a:xfrm>
            </p:grpSpPr>
            <p:grpSp>
              <p:nvGrpSpPr>
                <p:cNvPr id="30" name="Group 29"/>
                <p:cNvGrpSpPr>
                  <a:grpSpLocks noChangeAspect="1"/>
                </p:cNvGrpSpPr>
                <p:nvPr/>
              </p:nvGrpSpPr>
              <p:grpSpPr bwMode="auto">
                <a:xfrm>
                  <a:off x="296215" y="4852618"/>
                  <a:ext cx="813194" cy="1532873"/>
                  <a:chOff x="3341" y="2285"/>
                  <a:chExt cx="444" cy="584"/>
                </a:xfrm>
              </p:grpSpPr>
              <p:sp>
                <p:nvSpPr>
                  <p:cNvPr id="40" name="Line 11"/>
                  <p:cNvSpPr>
                    <a:spLocks noChangeAspect="1" noChangeShapeType="1"/>
                  </p:cNvSpPr>
                  <p:nvPr/>
                </p:nvSpPr>
                <p:spPr bwMode="auto">
                  <a:xfrm>
                    <a:off x="3540" y="2712"/>
                    <a:ext cx="0" cy="157"/>
                  </a:xfrm>
                  <a:prstGeom prst="line">
                    <a:avLst/>
                  </a:prstGeom>
                  <a:noFill/>
                  <a:ln w="25400">
                    <a:solidFill>
                      <a:srgbClr val="663300"/>
                    </a:solidFill>
                    <a:round/>
                    <a:headEnd type="none" w="sm" len="sm"/>
                    <a:tailEnd type="none" w="sm" len="sm"/>
                  </a:ln>
                </p:spPr>
                <p:txBody>
                  <a:bodyPr wrap="none" anchor="ctr"/>
                  <a:lstStyle/>
                  <a:p>
                    <a:pPr defTabSz="457200"/>
                    <a:endParaRPr lang="en-US" sz="900">
                      <a:solidFill>
                        <a:srgbClr val="000000"/>
                      </a:solidFill>
                      <a:latin typeface="Arial Rounded MT Bold"/>
                    </a:endParaRPr>
                  </a:p>
                </p:txBody>
              </p:sp>
              <p:sp>
                <p:nvSpPr>
                  <p:cNvPr id="41" name="Freeform 12"/>
                  <p:cNvSpPr>
                    <a:spLocks noChangeAspect="1"/>
                  </p:cNvSpPr>
                  <p:nvPr/>
                </p:nvSpPr>
                <p:spPr bwMode="auto">
                  <a:xfrm>
                    <a:off x="3341" y="2285"/>
                    <a:ext cx="444"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defTabSz="457200"/>
                    <a:endParaRPr lang="en-US" sz="900">
                      <a:solidFill>
                        <a:srgbClr val="000000"/>
                      </a:solidFill>
                      <a:latin typeface="Arial Rounded MT Bold"/>
                    </a:endParaRPr>
                  </a:p>
                </p:txBody>
              </p:sp>
            </p:grpSp>
            <p:grpSp>
              <p:nvGrpSpPr>
                <p:cNvPr id="31" name="Group 28"/>
                <p:cNvGrpSpPr>
                  <a:grpSpLocks noChangeAspect="1"/>
                </p:cNvGrpSpPr>
                <p:nvPr/>
              </p:nvGrpSpPr>
              <p:grpSpPr bwMode="auto">
                <a:xfrm>
                  <a:off x="828560" y="4480729"/>
                  <a:ext cx="290653" cy="883227"/>
                  <a:chOff x="3341" y="2314"/>
                  <a:chExt cx="379" cy="555"/>
                </a:xfrm>
              </p:grpSpPr>
              <p:sp>
                <p:nvSpPr>
                  <p:cNvPr id="38" name="Line 29"/>
                  <p:cNvSpPr>
                    <a:spLocks noChangeAspect="1" noChangeShapeType="1"/>
                  </p:cNvSpPr>
                  <p:nvPr/>
                </p:nvSpPr>
                <p:spPr bwMode="auto">
                  <a:xfrm>
                    <a:off x="3540" y="2725"/>
                    <a:ext cx="0" cy="144"/>
                  </a:xfrm>
                  <a:prstGeom prst="line">
                    <a:avLst/>
                  </a:prstGeom>
                  <a:noFill/>
                  <a:ln w="25400">
                    <a:solidFill>
                      <a:srgbClr val="663300"/>
                    </a:solidFill>
                    <a:round/>
                    <a:headEnd type="none" w="sm" len="sm"/>
                    <a:tailEnd type="none" w="sm" len="sm"/>
                  </a:ln>
                </p:spPr>
                <p:txBody>
                  <a:bodyPr wrap="none" anchor="ctr"/>
                  <a:lstStyle/>
                  <a:p>
                    <a:pPr defTabSz="457200"/>
                    <a:endParaRPr lang="en-US" sz="900">
                      <a:solidFill>
                        <a:srgbClr val="000000"/>
                      </a:solidFill>
                      <a:latin typeface="Arial Rounded MT Bold"/>
                    </a:endParaRPr>
                  </a:p>
                </p:txBody>
              </p:sp>
              <p:sp>
                <p:nvSpPr>
                  <p:cNvPr id="39" name="Freeform 30"/>
                  <p:cNvSpPr>
                    <a:spLocks noChangeAspect="1"/>
                  </p:cNvSpPr>
                  <p:nvPr/>
                </p:nvSpPr>
                <p:spPr bwMode="auto">
                  <a:xfrm>
                    <a:off x="3341" y="2314"/>
                    <a:ext cx="379"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defTabSz="457200"/>
                    <a:endParaRPr lang="en-US" sz="900">
                      <a:solidFill>
                        <a:srgbClr val="000000"/>
                      </a:solidFill>
                      <a:latin typeface="Arial Rounded MT Bold"/>
                    </a:endParaRPr>
                  </a:p>
                </p:txBody>
              </p:sp>
            </p:grpSp>
            <p:grpSp>
              <p:nvGrpSpPr>
                <p:cNvPr id="32" name="Group 22"/>
                <p:cNvGrpSpPr>
                  <a:grpSpLocks noChangeAspect="1"/>
                </p:cNvGrpSpPr>
                <p:nvPr/>
              </p:nvGrpSpPr>
              <p:grpSpPr bwMode="auto">
                <a:xfrm>
                  <a:off x="1058059" y="4397172"/>
                  <a:ext cx="409417" cy="1200082"/>
                  <a:chOff x="3657" y="1317"/>
                  <a:chExt cx="226" cy="401"/>
                </a:xfrm>
              </p:grpSpPr>
              <p:sp>
                <p:nvSpPr>
                  <p:cNvPr id="36" name="Line 23"/>
                  <p:cNvSpPr>
                    <a:spLocks noChangeAspect="1" noChangeShapeType="1"/>
                  </p:cNvSpPr>
                  <p:nvPr/>
                </p:nvSpPr>
                <p:spPr bwMode="auto">
                  <a:xfrm>
                    <a:off x="3779" y="1610"/>
                    <a:ext cx="0" cy="108"/>
                  </a:xfrm>
                  <a:prstGeom prst="line">
                    <a:avLst/>
                  </a:prstGeom>
                  <a:noFill/>
                  <a:ln w="25400">
                    <a:solidFill>
                      <a:srgbClr val="663300"/>
                    </a:solidFill>
                    <a:round/>
                    <a:headEnd type="none" w="sm" len="sm"/>
                    <a:tailEnd type="none" w="sm" len="sm"/>
                  </a:ln>
                </p:spPr>
                <p:txBody>
                  <a:bodyPr wrap="none" anchor="ctr"/>
                  <a:lstStyle/>
                  <a:p>
                    <a:pPr defTabSz="457200"/>
                    <a:endParaRPr lang="en-US" sz="900">
                      <a:solidFill>
                        <a:srgbClr val="000000"/>
                      </a:solidFill>
                      <a:latin typeface="Arial Rounded MT Bold"/>
                    </a:endParaRPr>
                  </a:p>
                </p:txBody>
              </p:sp>
              <p:sp>
                <p:nvSpPr>
                  <p:cNvPr id="37" name="Freeform 24"/>
                  <p:cNvSpPr>
                    <a:spLocks noChangeAspect="1"/>
                  </p:cNvSpPr>
                  <p:nvPr/>
                </p:nvSpPr>
                <p:spPr bwMode="auto">
                  <a:xfrm>
                    <a:off x="3657" y="1317"/>
                    <a:ext cx="226" cy="294"/>
                  </a:xfrm>
                  <a:custGeom>
                    <a:avLst/>
                    <a:gdLst>
                      <a:gd name="T0" fmla="*/ 171 w 301"/>
                      <a:gd name="T1" fmla="*/ 23 h 392"/>
                      <a:gd name="T2" fmla="*/ 158 w 301"/>
                      <a:gd name="T3" fmla="*/ 18 h 392"/>
                      <a:gd name="T4" fmla="*/ 137 w 301"/>
                      <a:gd name="T5" fmla="*/ 5 h 392"/>
                      <a:gd name="T6" fmla="*/ 126 w 301"/>
                      <a:gd name="T7" fmla="*/ 2 h 392"/>
                      <a:gd name="T8" fmla="*/ 114 w 301"/>
                      <a:gd name="T9" fmla="*/ 0 h 392"/>
                      <a:gd name="T10" fmla="*/ 102 w 301"/>
                      <a:gd name="T11" fmla="*/ 2 h 392"/>
                      <a:gd name="T12" fmla="*/ 97 w 301"/>
                      <a:gd name="T13" fmla="*/ 8 h 392"/>
                      <a:gd name="T14" fmla="*/ 86 w 301"/>
                      <a:gd name="T15" fmla="*/ 15 h 392"/>
                      <a:gd name="T16" fmla="*/ 74 w 301"/>
                      <a:gd name="T17" fmla="*/ 19 h 392"/>
                      <a:gd name="T18" fmla="*/ 68 w 301"/>
                      <a:gd name="T19" fmla="*/ 18 h 392"/>
                      <a:gd name="T20" fmla="*/ 58 w 301"/>
                      <a:gd name="T21" fmla="*/ 22 h 392"/>
                      <a:gd name="T22" fmla="*/ 47 w 301"/>
                      <a:gd name="T23" fmla="*/ 28 h 392"/>
                      <a:gd name="T24" fmla="*/ 37 w 301"/>
                      <a:gd name="T25" fmla="*/ 35 h 392"/>
                      <a:gd name="T26" fmla="*/ 38 w 301"/>
                      <a:gd name="T27" fmla="*/ 46 h 392"/>
                      <a:gd name="T28" fmla="*/ 34 w 301"/>
                      <a:gd name="T29" fmla="*/ 52 h 392"/>
                      <a:gd name="T30" fmla="*/ 29 w 301"/>
                      <a:gd name="T31" fmla="*/ 61 h 392"/>
                      <a:gd name="T32" fmla="*/ 26 w 301"/>
                      <a:gd name="T33" fmla="*/ 76 h 392"/>
                      <a:gd name="T34" fmla="*/ 18 w 301"/>
                      <a:gd name="T35" fmla="*/ 88 h 392"/>
                      <a:gd name="T36" fmla="*/ 10 w 301"/>
                      <a:gd name="T37" fmla="*/ 97 h 392"/>
                      <a:gd name="T38" fmla="*/ 4 w 301"/>
                      <a:gd name="T39" fmla="*/ 107 h 392"/>
                      <a:gd name="T40" fmla="*/ 2 w 301"/>
                      <a:gd name="T41" fmla="*/ 118 h 392"/>
                      <a:gd name="T42" fmla="*/ 2 w 301"/>
                      <a:gd name="T43" fmla="*/ 130 h 392"/>
                      <a:gd name="T44" fmla="*/ 5 w 301"/>
                      <a:gd name="T45" fmla="*/ 142 h 392"/>
                      <a:gd name="T46" fmla="*/ 8 w 301"/>
                      <a:gd name="T47" fmla="*/ 154 h 392"/>
                      <a:gd name="T48" fmla="*/ 8 w 301"/>
                      <a:gd name="T49" fmla="*/ 165 h 392"/>
                      <a:gd name="T50" fmla="*/ 4 w 301"/>
                      <a:gd name="T51" fmla="*/ 176 h 392"/>
                      <a:gd name="T52" fmla="*/ 0 w 301"/>
                      <a:gd name="T53" fmla="*/ 189 h 392"/>
                      <a:gd name="T54" fmla="*/ 6 w 301"/>
                      <a:gd name="T55" fmla="*/ 200 h 392"/>
                      <a:gd name="T56" fmla="*/ 13 w 301"/>
                      <a:gd name="T57" fmla="*/ 206 h 392"/>
                      <a:gd name="T58" fmla="*/ 16 w 301"/>
                      <a:gd name="T59" fmla="*/ 217 h 392"/>
                      <a:gd name="T60" fmla="*/ 14 w 301"/>
                      <a:gd name="T61" fmla="*/ 232 h 392"/>
                      <a:gd name="T62" fmla="*/ 26 w 301"/>
                      <a:gd name="T63" fmla="*/ 245 h 392"/>
                      <a:gd name="T64" fmla="*/ 36 w 301"/>
                      <a:gd name="T65" fmla="*/ 253 h 392"/>
                      <a:gd name="T66" fmla="*/ 47 w 301"/>
                      <a:gd name="T67" fmla="*/ 260 h 392"/>
                      <a:gd name="T68" fmla="*/ 59 w 301"/>
                      <a:gd name="T69" fmla="*/ 269 h 392"/>
                      <a:gd name="T70" fmla="*/ 72 w 301"/>
                      <a:gd name="T71" fmla="*/ 271 h 392"/>
                      <a:gd name="T72" fmla="*/ 83 w 301"/>
                      <a:gd name="T73" fmla="*/ 277 h 392"/>
                      <a:gd name="T74" fmla="*/ 87 w 301"/>
                      <a:gd name="T75" fmla="*/ 290 h 392"/>
                      <a:gd name="T76" fmla="*/ 104 w 301"/>
                      <a:gd name="T77" fmla="*/ 293 h 392"/>
                      <a:gd name="T78" fmla="*/ 126 w 301"/>
                      <a:gd name="T79" fmla="*/ 290 h 392"/>
                      <a:gd name="T80" fmla="*/ 146 w 301"/>
                      <a:gd name="T81" fmla="*/ 286 h 392"/>
                      <a:gd name="T82" fmla="*/ 152 w 301"/>
                      <a:gd name="T83" fmla="*/ 290 h 392"/>
                      <a:gd name="T84" fmla="*/ 158 w 301"/>
                      <a:gd name="T85" fmla="*/ 280 h 392"/>
                      <a:gd name="T86" fmla="*/ 170 w 301"/>
                      <a:gd name="T87" fmla="*/ 270 h 392"/>
                      <a:gd name="T88" fmla="*/ 188 w 301"/>
                      <a:gd name="T89" fmla="*/ 264 h 392"/>
                      <a:gd name="T90" fmla="*/ 198 w 301"/>
                      <a:gd name="T91" fmla="*/ 242 h 392"/>
                      <a:gd name="T92" fmla="*/ 206 w 301"/>
                      <a:gd name="T93" fmla="*/ 220 h 392"/>
                      <a:gd name="T94" fmla="*/ 212 w 301"/>
                      <a:gd name="T95" fmla="*/ 203 h 392"/>
                      <a:gd name="T96" fmla="*/ 212 w 301"/>
                      <a:gd name="T97" fmla="*/ 194 h 392"/>
                      <a:gd name="T98" fmla="*/ 218 w 301"/>
                      <a:gd name="T99" fmla="*/ 181 h 392"/>
                      <a:gd name="T100" fmla="*/ 224 w 301"/>
                      <a:gd name="T101" fmla="*/ 165 h 392"/>
                      <a:gd name="T102" fmla="*/ 224 w 301"/>
                      <a:gd name="T103" fmla="*/ 148 h 392"/>
                      <a:gd name="T104" fmla="*/ 224 w 301"/>
                      <a:gd name="T105" fmla="*/ 113 h 392"/>
                      <a:gd name="T106" fmla="*/ 218 w 301"/>
                      <a:gd name="T107" fmla="*/ 96 h 392"/>
                      <a:gd name="T108" fmla="*/ 210 w 301"/>
                      <a:gd name="T109" fmla="*/ 91 h 392"/>
                      <a:gd name="T110" fmla="*/ 209 w 301"/>
                      <a:gd name="T111" fmla="*/ 86 h 392"/>
                      <a:gd name="T112" fmla="*/ 204 w 301"/>
                      <a:gd name="T113" fmla="*/ 74 h 392"/>
                      <a:gd name="T114" fmla="*/ 200 w 301"/>
                      <a:gd name="T115" fmla="*/ 62 h 392"/>
                      <a:gd name="T116" fmla="*/ 198 w 301"/>
                      <a:gd name="T117" fmla="*/ 50 h 392"/>
                      <a:gd name="T118" fmla="*/ 189 w 301"/>
                      <a:gd name="T119" fmla="*/ 50 h 392"/>
                      <a:gd name="T120" fmla="*/ 183 w 301"/>
                      <a:gd name="T121" fmla="*/ 40 h 392"/>
                      <a:gd name="T122" fmla="*/ 181 w 301"/>
                      <a:gd name="T123" fmla="*/ 27 h 392"/>
                      <a:gd name="T124" fmla="*/ 177 w 301"/>
                      <a:gd name="T125" fmla="*/ 20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defTabSz="457200"/>
                    <a:endParaRPr lang="en-US" sz="900">
                      <a:solidFill>
                        <a:srgbClr val="000000"/>
                      </a:solidFill>
                      <a:latin typeface="Arial Rounded MT Bold"/>
                    </a:endParaRPr>
                  </a:p>
                </p:txBody>
              </p:sp>
            </p:grpSp>
            <p:grpSp>
              <p:nvGrpSpPr>
                <p:cNvPr id="33" name="Group 10"/>
                <p:cNvGrpSpPr>
                  <a:grpSpLocks noChangeAspect="1"/>
                </p:cNvGrpSpPr>
                <p:nvPr/>
              </p:nvGrpSpPr>
              <p:grpSpPr bwMode="auto">
                <a:xfrm>
                  <a:off x="1113636" y="4774190"/>
                  <a:ext cx="789534" cy="1488274"/>
                  <a:chOff x="3362" y="2296"/>
                  <a:chExt cx="444" cy="584"/>
                </a:xfrm>
              </p:grpSpPr>
              <p:sp>
                <p:nvSpPr>
                  <p:cNvPr id="34" name="Line 11"/>
                  <p:cNvSpPr>
                    <a:spLocks noChangeAspect="1" noChangeShapeType="1"/>
                  </p:cNvSpPr>
                  <p:nvPr/>
                </p:nvSpPr>
                <p:spPr bwMode="auto">
                  <a:xfrm>
                    <a:off x="3561" y="2723"/>
                    <a:ext cx="0" cy="157"/>
                  </a:xfrm>
                  <a:prstGeom prst="line">
                    <a:avLst/>
                  </a:prstGeom>
                  <a:noFill/>
                  <a:ln w="25400">
                    <a:solidFill>
                      <a:srgbClr val="663300"/>
                    </a:solidFill>
                    <a:round/>
                    <a:headEnd type="none" w="sm" len="sm"/>
                    <a:tailEnd type="none" w="sm" len="sm"/>
                  </a:ln>
                </p:spPr>
                <p:txBody>
                  <a:bodyPr wrap="none" anchor="ctr"/>
                  <a:lstStyle/>
                  <a:p>
                    <a:pPr defTabSz="457200"/>
                    <a:endParaRPr lang="en-US" sz="900">
                      <a:solidFill>
                        <a:srgbClr val="000000"/>
                      </a:solidFill>
                      <a:latin typeface="Arial Rounded MT Bold"/>
                    </a:endParaRPr>
                  </a:p>
                </p:txBody>
              </p:sp>
              <p:sp>
                <p:nvSpPr>
                  <p:cNvPr id="35" name="Freeform 12"/>
                  <p:cNvSpPr>
                    <a:spLocks noChangeAspect="1"/>
                  </p:cNvSpPr>
                  <p:nvPr/>
                </p:nvSpPr>
                <p:spPr bwMode="auto">
                  <a:xfrm>
                    <a:off x="3362" y="2296"/>
                    <a:ext cx="444"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defTabSz="457200"/>
                    <a:endParaRPr lang="en-US" sz="900">
                      <a:solidFill>
                        <a:srgbClr val="000000"/>
                      </a:solidFill>
                      <a:latin typeface="Arial Rounded MT Bold"/>
                    </a:endParaRPr>
                  </a:p>
                </p:txBody>
              </p:sp>
            </p:grpSp>
          </p:grpSp>
          <p:pic>
            <p:nvPicPr>
              <p:cNvPr id="17" name="Picture 5"/>
              <p:cNvPicPr>
                <a:picLocks noChangeAspect="1" noChangeArrowheads="1"/>
              </p:cNvPicPr>
              <p:nvPr/>
            </p:nvPicPr>
            <p:blipFill>
              <a:blip r:embed="rId7" cstate="screen">
                <a:clrChange>
                  <a:clrFrom>
                    <a:srgbClr val="FFFFFF"/>
                  </a:clrFrom>
                  <a:clrTo>
                    <a:srgbClr val="FFFFFF">
                      <a:alpha val="0"/>
                    </a:srgbClr>
                  </a:clrTo>
                </a:clrChange>
              </a:blip>
              <a:srcRect/>
              <a:stretch>
                <a:fillRect/>
              </a:stretch>
            </p:blipFill>
            <p:spPr bwMode="auto">
              <a:xfrm rot="19072115">
                <a:off x="8275714" y="4654443"/>
                <a:ext cx="503643" cy="559830"/>
              </a:xfrm>
              <a:prstGeom prst="rect">
                <a:avLst/>
              </a:prstGeom>
              <a:noFill/>
              <a:ln w="9525">
                <a:noFill/>
                <a:miter lim="800000"/>
                <a:headEnd/>
                <a:tailEnd/>
              </a:ln>
            </p:spPr>
          </p:pic>
          <p:sp>
            <p:nvSpPr>
              <p:cNvPr id="18" name="Freeform 17"/>
              <p:cNvSpPr/>
              <p:nvPr/>
            </p:nvSpPr>
            <p:spPr bwMode="auto">
              <a:xfrm>
                <a:off x="8013481" y="4854050"/>
                <a:ext cx="205820" cy="306489"/>
              </a:xfrm>
              <a:custGeom>
                <a:avLst/>
                <a:gdLst>
                  <a:gd name="connsiteX0" fmla="*/ 98628 w 98628"/>
                  <a:gd name="connsiteY0" fmla="*/ 0 h 109470"/>
                  <a:gd name="connsiteX1" fmla="*/ 92188 w 98628"/>
                  <a:gd name="connsiteY1" fmla="*/ 12879 h 109470"/>
                  <a:gd name="connsiteX2" fmla="*/ 82529 w 98628"/>
                  <a:gd name="connsiteY2" fmla="*/ 16099 h 109470"/>
                  <a:gd name="connsiteX3" fmla="*/ 76090 w 98628"/>
                  <a:gd name="connsiteY3" fmla="*/ 25758 h 109470"/>
                  <a:gd name="connsiteX4" fmla="*/ 72870 w 98628"/>
                  <a:gd name="connsiteY4" fmla="*/ 48296 h 109470"/>
                  <a:gd name="connsiteX5" fmla="*/ 59991 w 98628"/>
                  <a:gd name="connsiteY5" fmla="*/ 64394 h 109470"/>
                  <a:gd name="connsiteX6" fmla="*/ 18135 w 98628"/>
                  <a:gd name="connsiteY6" fmla="*/ 67614 h 109470"/>
                  <a:gd name="connsiteX7" fmla="*/ 8476 w 98628"/>
                  <a:gd name="connsiteY7" fmla="*/ 70834 h 109470"/>
                  <a:gd name="connsiteX8" fmla="*/ 2036 w 98628"/>
                  <a:gd name="connsiteY8" fmla="*/ 109470 h 10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628" h="109470">
                    <a:moveTo>
                      <a:pt x="98628" y="0"/>
                    </a:moveTo>
                    <a:cubicBezTo>
                      <a:pt x="96481" y="4293"/>
                      <a:pt x="95582" y="9485"/>
                      <a:pt x="92188" y="12879"/>
                    </a:cubicBezTo>
                    <a:cubicBezTo>
                      <a:pt x="89788" y="15279"/>
                      <a:pt x="85179" y="13979"/>
                      <a:pt x="82529" y="16099"/>
                    </a:cubicBezTo>
                    <a:cubicBezTo>
                      <a:pt x="79507" y="18516"/>
                      <a:pt x="78236" y="22538"/>
                      <a:pt x="76090" y="25758"/>
                    </a:cubicBezTo>
                    <a:cubicBezTo>
                      <a:pt x="75017" y="33271"/>
                      <a:pt x="74358" y="40854"/>
                      <a:pt x="72870" y="48296"/>
                    </a:cubicBezTo>
                    <a:cubicBezTo>
                      <a:pt x="71363" y="55829"/>
                      <a:pt x="69125" y="62681"/>
                      <a:pt x="59991" y="64394"/>
                    </a:cubicBezTo>
                    <a:cubicBezTo>
                      <a:pt x="46237" y="66973"/>
                      <a:pt x="32087" y="66541"/>
                      <a:pt x="18135" y="67614"/>
                    </a:cubicBezTo>
                    <a:cubicBezTo>
                      <a:pt x="14915" y="68687"/>
                      <a:pt x="10449" y="68072"/>
                      <a:pt x="8476" y="70834"/>
                    </a:cubicBezTo>
                    <a:cubicBezTo>
                      <a:pt x="0" y="82701"/>
                      <a:pt x="2036" y="96228"/>
                      <a:pt x="2036" y="109470"/>
                    </a:cubicBezTo>
                  </a:path>
                </a:pathLst>
              </a:custGeom>
              <a:no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457200"/>
                <a:endParaRPr lang="en-US" sz="700">
                  <a:solidFill>
                    <a:srgbClr val="000000"/>
                  </a:solidFill>
                  <a:latin typeface="Arial Rounded MT Bold"/>
                </a:endParaRPr>
              </a:p>
            </p:txBody>
          </p:sp>
          <p:sp>
            <p:nvSpPr>
              <p:cNvPr id="19" name="Freeform 18"/>
              <p:cNvSpPr/>
              <p:nvPr/>
            </p:nvSpPr>
            <p:spPr bwMode="auto">
              <a:xfrm rot="20320240">
                <a:off x="8035597" y="4879593"/>
                <a:ext cx="205820" cy="306489"/>
              </a:xfrm>
              <a:custGeom>
                <a:avLst/>
                <a:gdLst>
                  <a:gd name="connsiteX0" fmla="*/ 98628 w 98628"/>
                  <a:gd name="connsiteY0" fmla="*/ 0 h 109470"/>
                  <a:gd name="connsiteX1" fmla="*/ 92188 w 98628"/>
                  <a:gd name="connsiteY1" fmla="*/ 12879 h 109470"/>
                  <a:gd name="connsiteX2" fmla="*/ 82529 w 98628"/>
                  <a:gd name="connsiteY2" fmla="*/ 16099 h 109470"/>
                  <a:gd name="connsiteX3" fmla="*/ 76090 w 98628"/>
                  <a:gd name="connsiteY3" fmla="*/ 25758 h 109470"/>
                  <a:gd name="connsiteX4" fmla="*/ 72870 w 98628"/>
                  <a:gd name="connsiteY4" fmla="*/ 48296 h 109470"/>
                  <a:gd name="connsiteX5" fmla="*/ 59991 w 98628"/>
                  <a:gd name="connsiteY5" fmla="*/ 64394 h 109470"/>
                  <a:gd name="connsiteX6" fmla="*/ 18135 w 98628"/>
                  <a:gd name="connsiteY6" fmla="*/ 67614 h 109470"/>
                  <a:gd name="connsiteX7" fmla="*/ 8476 w 98628"/>
                  <a:gd name="connsiteY7" fmla="*/ 70834 h 109470"/>
                  <a:gd name="connsiteX8" fmla="*/ 2036 w 98628"/>
                  <a:gd name="connsiteY8" fmla="*/ 109470 h 10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628" h="109470">
                    <a:moveTo>
                      <a:pt x="98628" y="0"/>
                    </a:moveTo>
                    <a:cubicBezTo>
                      <a:pt x="96481" y="4293"/>
                      <a:pt x="95582" y="9485"/>
                      <a:pt x="92188" y="12879"/>
                    </a:cubicBezTo>
                    <a:cubicBezTo>
                      <a:pt x="89788" y="15279"/>
                      <a:pt x="85179" y="13979"/>
                      <a:pt x="82529" y="16099"/>
                    </a:cubicBezTo>
                    <a:cubicBezTo>
                      <a:pt x="79507" y="18516"/>
                      <a:pt x="78236" y="22538"/>
                      <a:pt x="76090" y="25758"/>
                    </a:cubicBezTo>
                    <a:cubicBezTo>
                      <a:pt x="75017" y="33271"/>
                      <a:pt x="74358" y="40854"/>
                      <a:pt x="72870" y="48296"/>
                    </a:cubicBezTo>
                    <a:cubicBezTo>
                      <a:pt x="71363" y="55829"/>
                      <a:pt x="69125" y="62681"/>
                      <a:pt x="59991" y="64394"/>
                    </a:cubicBezTo>
                    <a:cubicBezTo>
                      <a:pt x="46237" y="66973"/>
                      <a:pt x="32087" y="66541"/>
                      <a:pt x="18135" y="67614"/>
                    </a:cubicBezTo>
                    <a:cubicBezTo>
                      <a:pt x="14915" y="68687"/>
                      <a:pt x="10449" y="68072"/>
                      <a:pt x="8476" y="70834"/>
                    </a:cubicBezTo>
                    <a:cubicBezTo>
                      <a:pt x="0" y="82701"/>
                      <a:pt x="2036" y="96228"/>
                      <a:pt x="2036" y="109470"/>
                    </a:cubicBezTo>
                  </a:path>
                </a:pathLst>
              </a:custGeom>
              <a:no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457200"/>
                <a:endParaRPr lang="en-US" sz="700">
                  <a:solidFill>
                    <a:srgbClr val="000000"/>
                  </a:solidFill>
                  <a:latin typeface="Arial Rounded MT Bold"/>
                </a:endParaRPr>
              </a:p>
            </p:txBody>
          </p:sp>
          <p:sp>
            <p:nvSpPr>
              <p:cNvPr id="20" name="Freeform 19"/>
              <p:cNvSpPr/>
              <p:nvPr/>
            </p:nvSpPr>
            <p:spPr bwMode="auto">
              <a:xfrm rot="980860">
                <a:off x="7931237" y="4754281"/>
                <a:ext cx="205820" cy="306489"/>
              </a:xfrm>
              <a:custGeom>
                <a:avLst/>
                <a:gdLst>
                  <a:gd name="connsiteX0" fmla="*/ 98628 w 98628"/>
                  <a:gd name="connsiteY0" fmla="*/ 0 h 109470"/>
                  <a:gd name="connsiteX1" fmla="*/ 92188 w 98628"/>
                  <a:gd name="connsiteY1" fmla="*/ 12879 h 109470"/>
                  <a:gd name="connsiteX2" fmla="*/ 82529 w 98628"/>
                  <a:gd name="connsiteY2" fmla="*/ 16099 h 109470"/>
                  <a:gd name="connsiteX3" fmla="*/ 76090 w 98628"/>
                  <a:gd name="connsiteY3" fmla="*/ 25758 h 109470"/>
                  <a:gd name="connsiteX4" fmla="*/ 72870 w 98628"/>
                  <a:gd name="connsiteY4" fmla="*/ 48296 h 109470"/>
                  <a:gd name="connsiteX5" fmla="*/ 59991 w 98628"/>
                  <a:gd name="connsiteY5" fmla="*/ 64394 h 109470"/>
                  <a:gd name="connsiteX6" fmla="*/ 18135 w 98628"/>
                  <a:gd name="connsiteY6" fmla="*/ 67614 h 109470"/>
                  <a:gd name="connsiteX7" fmla="*/ 8476 w 98628"/>
                  <a:gd name="connsiteY7" fmla="*/ 70834 h 109470"/>
                  <a:gd name="connsiteX8" fmla="*/ 2036 w 98628"/>
                  <a:gd name="connsiteY8" fmla="*/ 109470 h 10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628" h="109470">
                    <a:moveTo>
                      <a:pt x="98628" y="0"/>
                    </a:moveTo>
                    <a:cubicBezTo>
                      <a:pt x="96481" y="4293"/>
                      <a:pt x="95582" y="9485"/>
                      <a:pt x="92188" y="12879"/>
                    </a:cubicBezTo>
                    <a:cubicBezTo>
                      <a:pt x="89788" y="15279"/>
                      <a:pt x="85179" y="13979"/>
                      <a:pt x="82529" y="16099"/>
                    </a:cubicBezTo>
                    <a:cubicBezTo>
                      <a:pt x="79507" y="18516"/>
                      <a:pt x="78236" y="22538"/>
                      <a:pt x="76090" y="25758"/>
                    </a:cubicBezTo>
                    <a:cubicBezTo>
                      <a:pt x="75017" y="33271"/>
                      <a:pt x="74358" y="40854"/>
                      <a:pt x="72870" y="48296"/>
                    </a:cubicBezTo>
                    <a:cubicBezTo>
                      <a:pt x="71363" y="55829"/>
                      <a:pt x="69125" y="62681"/>
                      <a:pt x="59991" y="64394"/>
                    </a:cubicBezTo>
                    <a:cubicBezTo>
                      <a:pt x="46237" y="66973"/>
                      <a:pt x="32087" y="66541"/>
                      <a:pt x="18135" y="67614"/>
                    </a:cubicBezTo>
                    <a:cubicBezTo>
                      <a:pt x="14915" y="68687"/>
                      <a:pt x="10449" y="68072"/>
                      <a:pt x="8476" y="70834"/>
                    </a:cubicBezTo>
                    <a:cubicBezTo>
                      <a:pt x="0" y="82701"/>
                      <a:pt x="2036" y="96228"/>
                      <a:pt x="2036" y="109470"/>
                    </a:cubicBezTo>
                  </a:path>
                </a:pathLst>
              </a:custGeom>
              <a:no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457200"/>
                <a:endParaRPr lang="en-US" sz="700">
                  <a:solidFill>
                    <a:srgbClr val="000000"/>
                  </a:solidFill>
                  <a:latin typeface="Arial Rounded MT Bold"/>
                </a:endParaRPr>
              </a:p>
            </p:txBody>
          </p:sp>
          <p:pic>
            <p:nvPicPr>
              <p:cNvPr id="21" name="Picture 20" descr="https://encrypted-tbn2.gstatic.com/images?q=tbn:ANd9GcSXTHb3o8p8-4efI4C0cAlBAGwdcLhObZcoHm1FLKna4BCcomU0"/>
              <p:cNvPicPr>
                <a:picLocks noChangeAspect="1" noChangeArrowheads="1"/>
              </p:cNvPicPr>
              <p:nvPr/>
            </p:nvPicPr>
            <p:blipFill>
              <a:blip r:embed="rId8" cstate="print"/>
              <a:srcRect/>
              <a:stretch>
                <a:fillRect/>
              </a:stretch>
            </p:blipFill>
            <p:spPr bwMode="auto">
              <a:xfrm>
                <a:off x="5946005" y="5793637"/>
                <a:ext cx="553792" cy="403742"/>
              </a:xfrm>
              <a:prstGeom prst="rect">
                <a:avLst/>
              </a:prstGeom>
              <a:noFill/>
            </p:spPr>
          </p:pic>
          <p:pic>
            <p:nvPicPr>
              <p:cNvPr id="22" name="Picture 9"/>
              <p:cNvPicPr>
                <a:picLocks noChangeAspect="1" noChangeArrowheads="1"/>
              </p:cNvPicPr>
              <p:nvPr/>
            </p:nvPicPr>
            <p:blipFill>
              <a:blip r:embed="rId9" cstate="print"/>
              <a:srcRect/>
              <a:stretch>
                <a:fillRect/>
              </a:stretch>
            </p:blipFill>
            <p:spPr bwMode="auto">
              <a:xfrm>
                <a:off x="6516834" y="3934476"/>
                <a:ext cx="759112" cy="658567"/>
              </a:xfrm>
              <a:prstGeom prst="rect">
                <a:avLst/>
              </a:prstGeom>
              <a:noFill/>
              <a:ln w="9525">
                <a:noFill/>
                <a:miter lim="800000"/>
                <a:headEnd/>
                <a:tailEnd/>
              </a:ln>
            </p:spPr>
          </p:pic>
          <p:cxnSp>
            <p:nvCxnSpPr>
              <p:cNvPr id="23" name="Straight Arrow Connector 22"/>
              <p:cNvCxnSpPr/>
              <p:nvPr/>
            </p:nvCxnSpPr>
            <p:spPr bwMode="auto">
              <a:xfrm flipV="1">
                <a:off x="7388439" y="3985997"/>
                <a:ext cx="450761" cy="90153"/>
              </a:xfrm>
              <a:prstGeom prst="straightConnector1">
                <a:avLst/>
              </a:prstGeom>
              <a:solidFill>
                <a:schemeClr val="accent1"/>
              </a:solidFill>
              <a:ln w="38100" cap="flat" cmpd="sng" algn="ctr">
                <a:solidFill>
                  <a:srgbClr val="92D050"/>
                </a:solidFill>
                <a:prstDash val="solid"/>
                <a:round/>
                <a:headEnd type="none" w="med" len="med"/>
                <a:tailEnd type="triangle" w="med" len="med"/>
              </a:ln>
              <a:effectLst/>
            </p:spPr>
          </p:cxnSp>
          <p:cxnSp>
            <p:nvCxnSpPr>
              <p:cNvPr id="24" name="Straight Arrow Connector 23"/>
              <p:cNvCxnSpPr/>
              <p:nvPr/>
            </p:nvCxnSpPr>
            <p:spPr bwMode="auto">
              <a:xfrm>
                <a:off x="8377966" y="4228551"/>
                <a:ext cx="375634" cy="388511"/>
              </a:xfrm>
              <a:prstGeom prst="straightConnector1">
                <a:avLst/>
              </a:prstGeom>
              <a:solidFill>
                <a:schemeClr val="accent1"/>
              </a:solidFill>
              <a:ln w="38100" cap="flat" cmpd="sng" algn="ctr">
                <a:solidFill>
                  <a:srgbClr val="92D050"/>
                </a:solidFill>
                <a:prstDash val="solid"/>
                <a:round/>
                <a:headEnd type="none" w="med" len="med"/>
                <a:tailEnd type="triangle" w="med" len="med"/>
              </a:ln>
              <a:effectLst/>
            </p:spPr>
          </p:cxnSp>
          <p:cxnSp>
            <p:nvCxnSpPr>
              <p:cNvPr id="25" name="Straight Arrow Connector 24"/>
              <p:cNvCxnSpPr/>
              <p:nvPr/>
            </p:nvCxnSpPr>
            <p:spPr bwMode="auto">
              <a:xfrm flipH="1">
                <a:off x="8332889" y="5349560"/>
                <a:ext cx="266164" cy="223232"/>
              </a:xfrm>
              <a:prstGeom prst="straightConnector1">
                <a:avLst/>
              </a:prstGeom>
              <a:solidFill>
                <a:schemeClr val="accent1"/>
              </a:solidFill>
              <a:ln w="38100" cap="flat" cmpd="sng" algn="ctr">
                <a:solidFill>
                  <a:srgbClr val="92D050"/>
                </a:solidFill>
                <a:prstDash val="solid"/>
                <a:round/>
                <a:headEnd type="none" w="med" len="med"/>
                <a:tailEnd type="triangle" w="med" len="med"/>
              </a:ln>
              <a:effectLst/>
            </p:spPr>
          </p:cxnSp>
          <p:cxnSp>
            <p:nvCxnSpPr>
              <p:cNvPr id="26" name="Straight Arrow Connector 25"/>
              <p:cNvCxnSpPr/>
              <p:nvPr/>
            </p:nvCxnSpPr>
            <p:spPr bwMode="auto">
              <a:xfrm flipH="1" flipV="1">
                <a:off x="7298287" y="5763282"/>
                <a:ext cx="367049" cy="96593"/>
              </a:xfrm>
              <a:prstGeom prst="straightConnector1">
                <a:avLst/>
              </a:prstGeom>
              <a:solidFill>
                <a:schemeClr val="accent1"/>
              </a:solidFill>
              <a:ln w="38100" cap="flat" cmpd="sng" algn="ctr">
                <a:solidFill>
                  <a:srgbClr val="92D050"/>
                </a:solidFill>
                <a:prstDash val="solid"/>
                <a:round/>
                <a:headEnd type="none" w="med" len="med"/>
                <a:tailEnd type="triangle" w="med" len="med"/>
              </a:ln>
              <a:effectLst/>
            </p:spPr>
          </p:cxnSp>
          <p:sp>
            <p:nvSpPr>
              <p:cNvPr id="27" name="Line 11"/>
              <p:cNvSpPr>
                <a:spLocks noChangeAspect="1" noChangeShapeType="1"/>
              </p:cNvSpPr>
              <p:nvPr/>
            </p:nvSpPr>
            <p:spPr bwMode="auto">
              <a:xfrm rot="16581905">
                <a:off x="4034261" y="5415762"/>
                <a:ext cx="1" cy="140251"/>
              </a:xfrm>
              <a:prstGeom prst="line">
                <a:avLst/>
              </a:prstGeom>
              <a:noFill/>
              <a:ln w="25400">
                <a:solidFill>
                  <a:srgbClr val="663300"/>
                </a:solidFill>
                <a:round/>
                <a:headEnd type="none" w="sm" len="sm"/>
                <a:tailEnd type="none" w="sm" len="sm"/>
              </a:ln>
            </p:spPr>
            <p:txBody>
              <a:bodyPr wrap="none" anchor="ctr"/>
              <a:lstStyle/>
              <a:p>
                <a:pPr defTabSz="457200"/>
                <a:endParaRPr lang="en-US" sz="900">
                  <a:solidFill>
                    <a:srgbClr val="000000"/>
                  </a:solidFill>
                  <a:latin typeface="Arial Rounded MT Bold"/>
                </a:endParaRPr>
              </a:p>
            </p:txBody>
          </p:sp>
          <p:sp>
            <p:nvSpPr>
              <p:cNvPr id="28" name="Freeform 12"/>
              <p:cNvSpPr>
                <a:spLocks noChangeAspect="1"/>
              </p:cNvSpPr>
              <p:nvPr/>
            </p:nvSpPr>
            <p:spPr bwMode="auto">
              <a:xfrm rot="16581905">
                <a:off x="3046328" y="4681119"/>
                <a:ext cx="566476" cy="13549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defTabSz="457200"/>
                <a:endParaRPr lang="en-US" sz="900">
                  <a:solidFill>
                    <a:srgbClr val="000000"/>
                  </a:solidFill>
                  <a:latin typeface="Arial Rounded MT Bold"/>
                </a:endParaRPr>
              </a:p>
            </p:txBody>
          </p:sp>
          <p:sp>
            <p:nvSpPr>
              <p:cNvPr id="29" name="Line 11"/>
              <p:cNvSpPr>
                <a:spLocks noChangeAspect="1" noChangeShapeType="1"/>
              </p:cNvSpPr>
              <p:nvPr/>
            </p:nvSpPr>
            <p:spPr bwMode="auto">
              <a:xfrm flipH="1">
                <a:off x="4310387" y="5242530"/>
                <a:ext cx="3" cy="291303"/>
              </a:xfrm>
              <a:prstGeom prst="line">
                <a:avLst/>
              </a:prstGeom>
              <a:noFill/>
              <a:ln w="25400">
                <a:solidFill>
                  <a:srgbClr val="663300"/>
                </a:solidFill>
                <a:round/>
                <a:headEnd type="none" w="sm" len="sm"/>
                <a:tailEnd type="none" w="sm" len="sm"/>
              </a:ln>
            </p:spPr>
            <p:txBody>
              <a:bodyPr wrap="none" anchor="ctr"/>
              <a:lstStyle/>
              <a:p>
                <a:pPr defTabSz="457200"/>
                <a:endParaRPr lang="en-US" sz="900">
                  <a:solidFill>
                    <a:srgbClr val="000000"/>
                  </a:solidFill>
                  <a:latin typeface="Arial Rounded MT Bold"/>
                </a:endParaRPr>
              </a:p>
            </p:txBody>
          </p:sp>
        </p:grpSp>
        <p:pic>
          <p:nvPicPr>
            <p:cNvPr id="10" name="Picture 9"/>
            <p:cNvPicPr>
              <a:picLocks noChangeAspect="1"/>
            </p:cNvPicPr>
            <p:nvPr/>
          </p:nvPicPr>
          <p:blipFill>
            <a:blip r:embed="rId10"/>
            <a:stretch>
              <a:fillRect/>
            </a:stretch>
          </p:blipFill>
          <p:spPr>
            <a:xfrm>
              <a:off x="7006199" y="2632015"/>
              <a:ext cx="534157" cy="420579"/>
            </a:xfrm>
            <a:prstGeom prst="rect">
              <a:avLst/>
            </a:prstGeom>
          </p:spPr>
        </p:pic>
      </p:grpSp>
      <p:sp>
        <p:nvSpPr>
          <p:cNvPr id="3" name="Rectangle 2"/>
          <p:cNvSpPr/>
          <p:nvPr/>
        </p:nvSpPr>
        <p:spPr>
          <a:xfrm>
            <a:off x="1616552" y="5655082"/>
            <a:ext cx="3142432" cy="723275"/>
          </a:xfrm>
          <a:prstGeom prst="rect">
            <a:avLst/>
          </a:prstGeom>
          <a:ln>
            <a:solidFill>
              <a:srgbClr val="000000"/>
            </a:solidFill>
          </a:ln>
        </p:spPr>
        <p:txBody>
          <a:bodyPr wrap="none">
            <a:spAutoFit/>
          </a:bodyPr>
          <a:lstStyle/>
          <a:p>
            <a:pPr defTabSz="457200" fontAlgn="auto">
              <a:spcBef>
                <a:spcPts val="600"/>
              </a:spcBef>
              <a:spcAft>
                <a:spcPts val="0"/>
              </a:spcAft>
            </a:pPr>
            <a:r>
              <a:rPr lang="en-US" b="1" dirty="0" smtClean="0">
                <a:solidFill>
                  <a:srgbClr val="000090"/>
                </a:solidFill>
                <a:latin typeface="Gill Sans MT"/>
              </a:rPr>
              <a:t>CLM5 default configuration</a:t>
            </a:r>
          </a:p>
          <a:p>
            <a:pPr defTabSz="457200" fontAlgn="auto">
              <a:spcBef>
                <a:spcPts val="600"/>
              </a:spcBef>
              <a:spcAft>
                <a:spcPts val="0"/>
              </a:spcAft>
            </a:pPr>
            <a:r>
              <a:rPr lang="en-US" b="1" dirty="0" smtClean="0">
                <a:solidFill>
                  <a:srgbClr val="008000"/>
                </a:solidFill>
                <a:latin typeface="Gill Sans MT"/>
              </a:rPr>
              <a:t>CLM5 optional feature</a:t>
            </a:r>
          </a:p>
        </p:txBody>
      </p:sp>
    </p:spTree>
    <p:extLst>
      <p:ext uri="{BB962C8B-B14F-4D97-AF65-F5344CB8AC3E}">
        <p14:creationId xmlns:p14="http://schemas.microsoft.com/office/powerpoint/2010/main" val="163507447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7"/>
          <p:cNvSpPr txBox="1">
            <a:spLocks noChangeArrowheads="1"/>
          </p:cNvSpPr>
          <p:nvPr/>
        </p:nvSpPr>
        <p:spPr>
          <a:xfrm>
            <a:off x="891080" y="198928"/>
            <a:ext cx="8153400" cy="1143000"/>
          </a:xfrm>
          <a:prstGeom prst="rect">
            <a:avLst/>
          </a:prstGeom>
          <a:noFill/>
        </p:spPr>
        <p:txBody>
          <a:bodyPr/>
          <a:lstStyle>
            <a:lvl1pPr algn="ctr" rtl="0" fontAlgn="base">
              <a:spcBef>
                <a:spcPct val="0"/>
              </a:spcBef>
              <a:spcAft>
                <a:spcPct val="0"/>
              </a:spcAft>
              <a:defRPr sz="2400">
                <a:solidFill>
                  <a:schemeClr val="tx2"/>
                </a:solidFill>
                <a:latin typeface="+mj-lt"/>
                <a:ea typeface="+mj-ea"/>
                <a:cs typeface="+mj-cs"/>
              </a:defRPr>
            </a:lvl1pPr>
            <a:lvl2pPr algn="ctr" rtl="0" fontAlgn="base">
              <a:spcBef>
                <a:spcPct val="0"/>
              </a:spcBef>
              <a:spcAft>
                <a:spcPct val="0"/>
              </a:spcAft>
              <a:defRPr sz="2400">
                <a:solidFill>
                  <a:schemeClr val="tx2"/>
                </a:solidFill>
                <a:latin typeface="Arial Rounded MT Bold" pitchFamily="34" charset="0"/>
              </a:defRPr>
            </a:lvl2pPr>
            <a:lvl3pPr algn="ctr" rtl="0" fontAlgn="base">
              <a:spcBef>
                <a:spcPct val="0"/>
              </a:spcBef>
              <a:spcAft>
                <a:spcPct val="0"/>
              </a:spcAft>
              <a:defRPr sz="2400">
                <a:solidFill>
                  <a:schemeClr val="tx2"/>
                </a:solidFill>
                <a:latin typeface="Arial Rounded MT Bold" pitchFamily="34" charset="0"/>
              </a:defRPr>
            </a:lvl3pPr>
            <a:lvl4pPr algn="ctr" rtl="0" fontAlgn="base">
              <a:spcBef>
                <a:spcPct val="0"/>
              </a:spcBef>
              <a:spcAft>
                <a:spcPct val="0"/>
              </a:spcAft>
              <a:defRPr sz="2400">
                <a:solidFill>
                  <a:schemeClr val="tx2"/>
                </a:solidFill>
                <a:latin typeface="Arial Rounded MT Bold" pitchFamily="34" charset="0"/>
              </a:defRPr>
            </a:lvl4pPr>
            <a:lvl5pPr algn="ctr" rtl="0" fontAlgn="base">
              <a:spcBef>
                <a:spcPct val="0"/>
              </a:spcBef>
              <a:spcAft>
                <a:spcPct val="0"/>
              </a:spcAft>
              <a:defRPr sz="2400">
                <a:solidFill>
                  <a:schemeClr val="tx2"/>
                </a:solidFill>
                <a:latin typeface="Arial Rounded MT Bold" pitchFamily="34" charset="0"/>
              </a:defRPr>
            </a:lvl5pPr>
            <a:lvl6pPr marL="457011" algn="ctr" rtl="0" fontAlgn="base">
              <a:spcBef>
                <a:spcPct val="0"/>
              </a:spcBef>
              <a:spcAft>
                <a:spcPct val="0"/>
              </a:spcAft>
              <a:defRPr sz="2400">
                <a:solidFill>
                  <a:schemeClr val="tx2"/>
                </a:solidFill>
                <a:latin typeface="Arial Rounded MT Bold" pitchFamily="34" charset="0"/>
              </a:defRPr>
            </a:lvl6pPr>
            <a:lvl7pPr marL="914021" algn="ctr" rtl="0" fontAlgn="base">
              <a:spcBef>
                <a:spcPct val="0"/>
              </a:spcBef>
              <a:spcAft>
                <a:spcPct val="0"/>
              </a:spcAft>
              <a:defRPr sz="2400">
                <a:solidFill>
                  <a:schemeClr val="tx2"/>
                </a:solidFill>
                <a:latin typeface="Arial Rounded MT Bold" pitchFamily="34" charset="0"/>
              </a:defRPr>
            </a:lvl7pPr>
            <a:lvl8pPr marL="1371032" algn="ctr" rtl="0" fontAlgn="base">
              <a:spcBef>
                <a:spcPct val="0"/>
              </a:spcBef>
              <a:spcAft>
                <a:spcPct val="0"/>
              </a:spcAft>
              <a:defRPr sz="2400">
                <a:solidFill>
                  <a:schemeClr val="tx2"/>
                </a:solidFill>
                <a:latin typeface="Arial Rounded MT Bold" pitchFamily="34" charset="0"/>
              </a:defRPr>
            </a:lvl8pPr>
            <a:lvl9pPr marL="1828041" algn="ctr" rtl="0" fontAlgn="base">
              <a:spcBef>
                <a:spcPct val="0"/>
              </a:spcBef>
              <a:spcAft>
                <a:spcPct val="0"/>
              </a:spcAft>
              <a:defRPr sz="2400">
                <a:solidFill>
                  <a:schemeClr val="tx2"/>
                </a:solidFill>
                <a:latin typeface="Arial Rounded MT Bold" pitchFamily="34" charset="0"/>
              </a:defRPr>
            </a:lvl9pPr>
          </a:lstStyle>
          <a:p>
            <a:pPr algn="r" defTabSz="914021" fontAlgn="auto">
              <a:spcBef>
                <a:spcPts val="0"/>
              </a:spcBef>
              <a:spcAft>
                <a:spcPts val="0"/>
              </a:spcAft>
            </a:pPr>
            <a:r>
              <a:rPr lang="en-US" sz="3600" dirty="0" smtClean="0">
                <a:solidFill>
                  <a:srgbClr val="FFFFFF"/>
                </a:solidFill>
                <a:effectLst>
                  <a:glow rad="381000">
                    <a:srgbClr val="000000">
                      <a:satMod val="175000"/>
                      <a:alpha val="40000"/>
                    </a:srgbClr>
                  </a:glow>
                </a:effectLst>
                <a:latin typeface="Gill Sans MT"/>
              </a:rPr>
              <a:t>CLM as a community modeling tool</a:t>
            </a:r>
            <a:endParaRPr lang="en-US" sz="3600" dirty="0">
              <a:solidFill>
                <a:srgbClr val="FFFFFF"/>
              </a:solidFill>
              <a:effectLst>
                <a:glow rad="381000">
                  <a:srgbClr val="000000">
                    <a:satMod val="175000"/>
                    <a:alpha val="40000"/>
                  </a:srgbClr>
                </a:glow>
              </a:effectLst>
              <a:latin typeface="Gill Sans MT"/>
            </a:endParaRPr>
          </a:p>
        </p:txBody>
      </p:sp>
      <p:cxnSp>
        <p:nvCxnSpPr>
          <p:cNvPr id="13" name="Straight Connector 12"/>
          <p:cNvCxnSpPr/>
          <p:nvPr/>
        </p:nvCxnSpPr>
        <p:spPr>
          <a:xfrm flipH="1" flipV="1">
            <a:off x="1629135" y="3020870"/>
            <a:ext cx="1418966" cy="2048726"/>
          </a:xfrm>
          <a:prstGeom prst="line">
            <a:avLst/>
          </a:prstGeom>
          <a:ln>
            <a:solidFill>
              <a:srgbClr val="FAFF8C"/>
            </a:solidFill>
            <a:prstDash val="dash"/>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3412433" y="4355828"/>
            <a:ext cx="2304732" cy="1419567"/>
          </a:xfrm>
          <a:prstGeom prst="line">
            <a:avLst/>
          </a:prstGeom>
          <a:ln w="76200" cmpd="sng">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3388141" y="3328215"/>
            <a:ext cx="535232" cy="2410098"/>
          </a:xfrm>
          <a:prstGeom prst="line">
            <a:avLst/>
          </a:prstGeom>
          <a:ln>
            <a:solidFill>
              <a:srgbClr val="FAFF8C"/>
            </a:solidFill>
            <a:prstDash val="dash"/>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flipV="1">
            <a:off x="1191451" y="4165919"/>
            <a:ext cx="2188590" cy="1537965"/>
          </a:xfrm>
          <a:prstGeom prst="line">
            <a:avLst/>
          </a:prstGeom>
          <a:ln>
            <a:solidFill>
              <a:srgbClr val="FAFF8C"/>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flipV="1">
            <a:off x="2905488" y="2310240"/>
            <a:ext cx="458367" cy="3390997"/>
          </a:xfrm>
          <a:prstGeom prst="line">
            <a:avLst/>
          </a:prstGeom>
          <a:ln>
            <a:solidFill>
              <a:srgbClr val="FAFF8C"/>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flipV="1">
            <a:off x="1007836" y="5181003"/>
            <a:ext cx="2334424" cy="525530"/>
          </a:xfrm>
          <a:prstGeom prst="line">
            <a:avLst/>
          </a:prstGeom>
          <a:ln>
            <a:solidFill>
              <a:srgbClr val="FAFF8C"/>
            </a:solidFill>
          </a:ln>
        </p:spPr>
        <p:style>
          <a:lnRef idx="2">
            <a:schemeClr val="accent1"/>
          </a:lnRef>
          <a:fillRef idx="0">
            <a:schemeClr val="accent1"/>
          </a:fillRef>
          <a:effectRef idx="1">
            <a:schemeClr val="accent1"/>
          </a:effectRef>
          <a:fontRef idx="minor">
            <a:schemeClr val="tx1"/>
          </a:fontRef>
        </p:style>
      </p:cxnSp>
      <p:sp>
        <p:nvSpPr>
          <p:cNvPr id="34" name="Oval 33"/>
          <p:cNvSpPr/>
          <p:nvPr/>
        </p:nvSpPr>
        <p:spPr>
          <a:xfrm>
            <a:off x="2121647" y="4165919"/>
            <a:ext cx="2352805" cy="2400588"/>
          </a:xfrm>
          <a:prstGeom prst="ellipse">
            <a:avLst/>
          </a:prstGeom>
          <a:solidFill>
            <a:srgbClr val="FFFFB4"/>
          </a:solidFill>
          <a:ln>
            <a:solidFill>
              <a:srgbClr val="FFC000"/>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2000" b="1" dirty="0" smtClean="0">
                <a:solidFill>
                  <a:srgbClr val="0065A4"/>
                </a:solidFill>
                <a:latin typeface="Gill Sans MT"/>
                <a:cs typeface="Gill Sans MT"/>
              </a:rPr>
              <a:t>Community Earth System Model </a:t>
            </a:r>
            <a:r>
              <a:rPr lang="en-US" sz="2000" b="1" dirty="0">
                <a:solidFill>
                  <a:srgbClr val="0065A4"/>
                </a:solidFill>
                <a:latin typeface="Gill Sans MT"/>
                <a:cs typeface="Gill Sans MT"/>
              </a:rPr>
              <a:t>o</a:t>
            </a:r>
            <a:r>
              <a:rPr lang="en-US" sz="2000" b="1" dirty="0" smtClean="0">
                <a:solidFill>
                  <a:srgbClr val="0065A4"/>
                </a:solidFill>
                <a:latin typeface="Gill Sans MT"/>
                <a:cs typeface="Gill Sans MT"/>
              </a:rPr>
              <a:t>r other </a:t>
            </a:r>
            <a:r>
              <a:rPr lang="en-US" sz="2000" b="1" dirty="0" err="1" smtClean="0">
                <a:solidFill>
                  <a:srgbClr val="0065A4"/>
                </a:solidFill>
                <a:latin typeface="Gill Sans MT"/>
                <a:cs typeface="Gill Sans MT"/>
              </a:rPr>
              <a:t>atm</a:t>
            </a:r>
            <a:r>
              <a:rPr lang="en-US" sz="2000" b="1" dirty="0" smtClean="0">
                <a:solidFill>
                  <a:srgbClr val="0065A4"/>
                </a:solidFill>
                <a:latin typeface="Gill Sans MT"/>
                <a:cs typeface="Gill Sans MT"/>
              </a:rPr>
              <a:t> model </a:t>
            </a:r>
          </a:p>
          <a:p>
            <a:pPr algn="ctr"/>
            <a:endParaRPr lang="en-US" sz="2000" b="1" dirty="0">
              <a:solidFill>
                <a:srgbClr val="0065A4"/>
              </a:solidFill>
              <a:latin typeface="Gill Sans MT"/>
              <a:cs typeface="Gill Sans MT"/>
            </a:endParaRPr>
          </a:p>
        </p:txBody>
      </p:sp>
      <p:sp>
        <p:nvSpPr>
          <p:cNvPr id="35" name="Oval 34"/>
          <p:cNvSpPr/>
          <p:nvPr/>
        </p:nvSpPr>
        <p:spPr>
          <a:xfrm>
            <a:off x="614624" y="6090553"/>
            <a:ext cx="8008057" cy="251604"/>
          </a:xfrm>
          <a:prstGeom prst="ellipse">
            <a:avLst/>
          </a:prstGeom>
          <a:solidFill>
            <a:srgbClr val="19397E"/>
          </a:solidFill>
          <a:ln w="44450">
            <a:solidFill>
              <a:srgbClr val="B8E08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Gill Sans MT"/>
              <a:cs typeface="Gill Sans MT"/>
            </a:endParaRPr>
          </a:p>
        </p:txBody>
      </p:sp>
      <p:sp>
        <p:nvSpPr>
          <p:cNvPr id="36" name="Rectangle 35"/>
          <p:cNvSpPr/>
          <p:nvPr/>
        </p:nvSpPr>
        <p:spPr>
          <a:xfrm>
            <a:off x="293978" y="6196493"/>
            <a:ext cx="8569150" cy="492216"/>
          </a:xfrm>
          <a:prstGeom prst="rect">
            <a:avLst/>
          </a:prstGeom>
          <a:solidFill>
            <a:srgbClr val="19397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Gill Sans MT"/>
              <a:cs typeface="Gill Sans MT"/>
            </a:endParaRPr>
          </a:p>
        </p:txBody>
      </p:sp>
      <p:sp>
        <p:nvSpPr>
          <p:cNvPr id="37" name="Oval 36"/>
          <p:cNvSpPr/>
          <p:nvPr/>
        </p:nvSpPr>
        <p:spPr>
          <a:xfrm>
            <a:off x="3346480" y="2712408"/>
            <a:ext cx="1127972" cy="1106947"/>
          </a:xfrm>
          <a:prstGeom prst="ellipse">
            <a:avLst/>
          </a:prstGeom>
          <a:solidFill>
            <a:srgbClr val="FDEADA"/>
          </a:solidFill>
          <a:ln>
            <a:solidFill>
              <a:srgbClr val="D1D1F0"/>
            </a:solidFill>
          </a:ln>
        </p:spPr>
        <p:style>
          <a:lnRef idx="1">
            <a:schemeClr val="accent1"/>
          </a:lnRef>
          <a:fillRef idx="3">
            <a:schemeClr val="accent1"/>
          </a:fillRef>
          <a:effectRef idx="2">
            <a:schemeClr val="accent1"/>
          </a:effectRef>
          <a:fontRef idx="minor">
            <a:schemeClr val="lt1"/>
          </a:fontRef>
        </p:style>
        <p:txBody>
          <a:bodyPr vert="horz" wrap="none" lIns="0" tIns="0" rIns="0" bIns="0" rtlCol="0" anchor="ctr"/>
          <a:lstStyle/>
          <a:p>
            <a:pPr algn="ctr"/>
            <a:r>
              <a:rPr lang="en-US" sz="1400" b="1" dirty="0" smtClean="0">
                <a:solidFill>
                  <a:srgbClr val="0065A4"/>
                </a:solidFill>
                <a:latin typeface="Gill Sans MT"/>
                <a:cs typeface="Gill Sans MT"/>
              </a:rPr>
              <a:t>Weather</a:t>
            </a:r>
            <a:endParaRPr lang="en-US" sz="1400" b="1" dirty="0">
              <a:solidFill>
                <a:srgbClr val="0065A4"/>
              </a:solidFill>
              <a:latin typeface="Gill Sans MT"/>
              <a:cs typeface="Gill Sans MT"/>
            </a:endParaRPr>
          </a:p>
        </p:txBody>
      </p:sp>
      <p:sp>
        <p:nvSpPr>
          <p:cNvPr id="38" name="Oval 37"/>
          <p:cNvSpPr/>
          <p:nvPr/>
        </p:nvSpPr>
        <p:spPr>
          <a:xfrm>
            <a:off x="293977" y="4570556"/>
            <a:ext cx="1382652" cy="1382886"/>
          </a:xfrm>
          <a:prstGeom prst="ellipse">
            <a:avLst/>
          </a:prstGeom>
          <a:solidFill>
            <a:srgbClr val="FDEADA"/>
          </a:solidFill>
          <a:ln>
            <a:solidFill>
              <a:srgbClr val="D1D1F0"/>
            </a:solidFill>
          </a:ln>
        </p:spPr>
        <p:style>
          <a:lnRef idx="1">
            <a:schemeClr val="accent1"/>
          </a:lnRef>
          <a:fillRef idx="3">
            <a:schemeClr val="accent1"/>
          </a:fillRef>
          <a:effectRef idx="2">
            <a:schemeClr val="accent1"/>
          </a:effectRef>
          <a:fontRef idx="minor">
            <a:schemeClr val="lt1"/>
          </a:fontRef>
        </p:style>
        <p:txBody>
          <a:bodyPr vert="horz" wrap="none" lIns="0" tIns="0" rIns="0" bIns="0" rtlCol="0" anchor="ctr"/>
          <a:lstStyle/>
          <a:p>
            <a:pPr algn="ctr"/>
            <a:r>
              <a:rPr lang="en-US" sz="1400" b="1" dirty="0" smtClean="0">
                <a:solidFill>
                  <a:srgbClr val="0065A4"/>
                </a:solidFill>
                <a:latin typeface="Gill Sans MT"/>
                <a:cs typeface="Gill Sans MT"/>
              </a:rPr>
              <a:t>Land-</a:t>
            </a:r>
          </a:p>
          <a:p>
            <a:pPr algn="ctr"/>
            <a:r>
              <a:rPr lang="en-US" sz="1400" b="1" dirty="0" smtClean="0">
                <a:solidFill>
                  <a:srgbClr val="0065A4"/>
                </a:solidFill>
                <a:latin typeface="Gill Sans MT"/>
                <a:cs typeface="Gill Sans MT"/>
              </a:rPr>
              <a:t>Atmosphere</a:t>
            </a:r>
          </a:p>
          <a:p>
            <a:pPr algn="ctr"/>
            <a:r>
              <a:rPr lang="en-US" sz="1400" b="1" dirty="0" smtClean="0">
                <a:solidFill>
                  <a:srgbClr val="0065A4"/>
                </a:solidFill>
                <a:latin typeface="Gill Sans MT"/>
                <a:cs typeface="Gill Sans MT"/>
              </a:rPr>
              <a:t>Interactions</a:t>
            </a:r>
          </a:p>
        </p:txBody>
      </p:sp>
      <p:sp>
        <p:nvSpPr>
          <p:cNvPr id="39" name="Oval 38"/>
          <p:cNvSpPr/>
          <p:nvPr/>
        </p:nvSpPr>
        <p:spPr>
          <a:xfrm>
            <a:off x="2352874" y="1760622"/>
            <a:ext cx="1127972" cy="1106947"/>
          </a:xfrm>
          <a:prstGeom prst="ellipse">
            <a:avLst/>
          </a:prstGeom>
          <a:solidFill>
            <a:srgbClr val="FDEADA"/>
          </a:solidFill>
          <a:ln>
            <a:solidFill>
              <a:srgbClr val="D1D1F0"/>
            </a:solidFill>
          </a:ln>
        </p:spPr>
        <p:style>
          <a:lnRef idx="1">
            <a:schemeClr val="accent1"/>
          </a:lnRef>
          <a:fillRef idx="3">
            <a:schemeClr val="accent1"/>
          </a:fillRef>
          <a:effectRef idx="2">
            <a:schemeClr val="accent1"/>
          </a:effectRef>
          <a:fontRef idx="minor">
            <a:schemeClr val="lt1"/>
          </a:fontRef>
        </p:style>
        <p:txBody>
          <a:bodyPr vert="horz" wrap="none" lIns="0" tIns="0" rIns="0" bIns="0" rtlCol="0" anchor="ctr"/>
          <a:lstStyle/>
          <a:p>
            <a:pPr algn="ctr"/>
            <a:r>
              <a:rPr lang="en-US" sz="1400" b="1" dirty="0" smtClean="0">
                <a:solidFill>
                  <a:srgbClr val="0065A4"/>
                </a:solidFill>
                <a:latin typeface="Gill Sans MT"/>
                <a:cs typeface="Gill Sans MT"/>
              </a:rPr>
              <a:t>Climate</a:t>
            </a:r>
          </a:p>
          <a:p>
            <a:pPr algn="ctr"/>
            <a:r>
              <a:rPr lang="en-US" sz="1400" b="1" dirty="0" smtClean="0">
                <a:solidFill>
                  <a:srgbClr val="0065A4"/>
                </a:solidFill>
                <a:latin typeface="Gill Sans MT"/>
                <a:cs typeface="Gill Sans MT"/>
              </a:rPr>
              <a:t>Change</a:t>
            </a:r>
            <a:endParaRPr lang="en-US" sz="1400" b="1" dirty="0">
              <a:solidFill>
                <a:srgbClr val="0065A4"/>
              </a:solidFill>
              <a:latin typeface="Gill Sans MT"/>
              <a:cs typeface="Gill Sans MT"/>
            </a:endParaRPr>
          </a:p>
        </p:txBody>
      </p:sp>
      <p:sp>
        <p:nvSpPr>
          <p:cNvPr id="23" name="Oval 22"/>
          <p:cNvSpPr/>
          <p:nvPr/>
        </p:nvSpPr>
        <p:spPr>
          <a:xfrm>
            <a:off x="5489767" y="3168449"/>
            <a:ext cx="1588276" cy="1510242"/>
          </a:xfrm>
          <a:prstGeom prst="ellipse">
            <a:avLst/>
          </a:prstGeom>
          <a:solidFill>
            <a:srgbClr val="CCFFCC"/>
          </a:solidFill>
          <a:ln>
            <a:solidFill>
              <a:srgbClr val="D1D1F0"/>
            </a:solidFill>
          </a:ln>
        </p:spPr>
        <p:style>
          <a:lnRef idx="1">
            <a:schemeClr val="accent1"/>
          </a:lnRef>
          <a:fillRef idx="3">
            <a:schemeClr val="accent1"/>
          </a:fillRef>
          <a:effectRef idx="2">
            <a:schemeClr val="accent1"/>
          </a:effectRef>
          <a:fontRef idx="minor">
            <a:schemeClr val="lt1"/>
          </a:fontRef>
        </p:style>
        <p:txBody>
          <a:bodyPr vert="horz" wrap="none" lIns="0" tIns="0" rIns="0" bIns="0" rtlCol="0" anchor="ctr"/>
          <a:lstStyle/>
          <a:p>
            <a:pPr algn="ctr"/>
            <a:r>
              <a:rPr lang="en-US" sz="2000" b="1" dirty="0" smtClean="0">
                <a:solidFill>
                  <a:srgbClr val="0065A4"/>
                </a:solidFill>
                <a:latin typeface="Gill Sans MT"/>
                <a:cs typeface="Gill Sans MT"/>
              </a:rPr>
              <a:t>CLM</a:t>
            </a:r>
          </a:p>
          <a:p>
            <a:pPr algn="ctr"/>
            <a:r>
              <a:rPr lang="en-US" sz="2000" b="1" dirty="0" smtClean="0">
                <a:solidFill>
                  <a:srgbClr val="0065A4"/>
                </a:solidFill>
                <a:latin typeface="Gill Sans MT"/>
                <a:cs typeface="Gill Sans MT"/>
              </a:rPr>
              <a:t>LMWG</a:t>
            </a:r>
            <a:endParaRPr lang="en-US" sz="2000" b="1" dirty="0">
              <a:solidFill>
                <a:srgbClr val="0065A4"/>
              </a:solidFill>
              <a:latin typeface="Gill Sans MT"/>
              <a:cs typeface="Gill Sans MT"/>
            </a:endParaRPr>
          </a:p>
        </p:txBody>
      </p:sp>
      <p:sp>
        <p:nvSpPr>
          <p:cNvPr id="24" name="Oval 23"/>
          <p:cNvSpPr/>
          <p:nvPr/>
        </p:nvSpPr>
        <p:spPr>
          <a:xfrm>
            <a:off x="385272" y="3265881"/>
            <a:ext cx="1127972" cy="1106947"/>
          </a:xfrm>
          <a:prstGeom prst="ellipse">
            <a:avLst/>
          </a:prstGeom>
          <a:solidFill>
            <a:srgbClr val="FDEADA"/>
          </a:solidFill>
          <a:ln>
            <a:solidFill>
              <a:srgbClr val="D1D1F0"/>
            </a:solidFill>
          </a:ln>
        </p:spPr>
        <p:style>
          <a:lnRef idx="1">
            <a:schemeClr val="accent1"/>
          </a:lnRef>
          <a:fillRef idx="3">
            <a:schemeClr val="accent1"/>
          </a:fillRef>
          <a:effectRef idx="2">
            <a:schemeClr val="accent1"/>
          </a:effectRef>
          <a:fontRef idx="minor">
            <a:schemeClr val="lt1"/>
          </a:fontRef>
        </p:style>
        <p:txBody>
          <a:bodyPr vert="horz" wrap="none" lIns="0" tIns="0" rIns="0" bIns="0" rtlCol="0" anchor="ctr"/>
          <a:lstStyle/>
          <a:p>
            <a:pPr algn="ctr"/>
            <a:r>
              <a:rPr lang="en-US" sz="1400" b="1" dirty="0" smtClean="0">
                <a:solidFill>
                  <a:srgbClr val="0065A4"/>
                </a:solidFill>
                <a:latin typeface="Gill Sans MT"/>
                <a:cs typeface="Gill Sans MT"/>
              </a:rPr>
              <a:t>Climate</a:t>
            </a:r>
          </a:p>
          <a:p>
            <a:pPr algn="ctr"/>
            <a:r>
              <a:rPr lang="en-US" sz="1400" b="1" dirty="0" smtClean="0">
                <a:solidFill>
                  <a:srgbClr val="0065A4"/>
                </a:solidFill>
                <a:latin typeface="Gill Sans MT"/>
                <a:cs typeface="Gill Sans MT"/>
              </a:rPr>
              <a:t>Variability</a:t>
            </a:r>
            <a:endParaRPr lang="en-US" sz="1400" b="1" dirty="0">
              <a:solidFill>
                <a:srgbClr val="0065A4"/>
              </a:solidFill>
              <a:latin typeface="Gill Sans MT"/>
              <a:cs typeface="Gill Sans MT"/>
            </a:endParaRPr>
          </a:p>
        </p:txBody>
      </p:sp>
      <p:sp>
        <p:nvSpPr>
          <p:cNvPr id="25" name="Oval 24"/>
          <p:cNvSpPr/>
          <p:nvPr/>
        </p:nvSpPr>
        <p:spPr>
          <a:xfrm>
            <a:off x="879534" y="1987349"/>
            <a:ext cx="1359068" cy="1248797"/>
          </a:xfrm>
          <a:prstGeom prst="ellipse">
            <a:avLst/>
          </a:prstGeom>
          <a:solidFill>
            <a:srgbClr val="FDEADA"/>
          </a:solidFill>
          <a:ln>
            <a:solidFill>
              <a:srgbClr val="D1D1F0"/>
            </a:solidFill>
          </a:ln>
        </p:spPr>
        <p:style>
          <a:lnRef idx="1">
            <a:schemeClr val="accent1"/>
          </a:lnRef>
          <a:fillRef idx="3">
            <a:schemeClr val="accent1"/>
          </a:fillRef>
          <a:effectRef idx="2">
            <a:schemeClr val="accent1"/>
          </a:effectRef>
          <a:fontRef idx="minor">
            <a:schemeClr val="lt1"/>
          </a:fontRef>
        </p:style>
        <p:txBody>
          <a:bodyPr vert="horz" wrap="none" lIns="0" tIns="0" rIns="0" bIns="0" rtlCol="0" anchor="ctr"/>
          <a:lstStyle/>
          <a:p>
            <a:pPr algn="ctr"/>
            <a:r>
              <a:rPr lang="en-US" sz="1400" b="1" dirty="0" smtClean="0">
                <a:solidFill>
                  <a:srgbClr val="0065A4"/>
                </a:solidFill>
                <a:latin typeface="Gill Sans MT"/>
                <a:cs typeface="Gill Sans MT"/>
              </a:rPr>
              <a:t>Air Quality </a:t>
            </a:r>
          </a:p>
          <a:p>
            <a:pPr algn="ctr"/>
            <a:r>
              <a:rPr lang="en-US" sz="1400" b="1" dirty="0" smtClean="0">
                <a:solidFill>
                  <a:srgbClr val="0065A4"/>
                </a:solidFill>
                <a:latin typeface="Gill Sans MT"/>
                <a:cs typeface="Gill Sans MT"/>
              </a:rPr>
              <a:t>and </a:t>
            </a:r>
          </a:p>
          <a:p>
            <a:pPr algn="ctr"/>
            <a:r>
              <a:rPr lang="en-US" sz="1400" b="1" dirty="0" smtClean="0">
                <a:solidFill>
                  <a:srgbClr val="0065A4"/>
                </a:solidFill>
                <a:latin typeface="Gill Sans MT"/>
                <a:cs typeface="Gill Sans MT"/>
              </a:rPr>
              <a:t>Atmos </a:t>
            </a:r>
          </a:p>
          <a:p>
            <a:pPr algn="ctr"/>
            <a:r>
              <a:rPr lang="en-US" sz="1400" b="1" dirty="0" smtClean="0">
                <a:solidFill>
                  <a:srgbClr val="0065A4"/>
                </a:solidFill>
                <a:latin typeface="Gill Sans MT"/>
                <a:cs typeface="Gill Sans MT"/>
              </a:rPr>
              <a:t>Chemistry</a:t>
            </a:r>
          </a:p>
        </p:txBody>
      </p:sp>
      <p:pic>
        <p:nvPicPr>
          <p:cNvPr id="40" name="Picture 3" descr="ScreenShot004"/>
          <p:cNvPicPr>
            <a:picLocks noChangeAspect="1" noChangeArrowheads="1"/>
          </p:cNvPicPr>
          <p:nvPr/>
        </p:nvPicPr>
        <p:blipFill>
          <a:blip r:embed="rId3" cstate="email">
            <a:alphaModFix/>
            <a:extLst>
              <a:ext uri="{BEBA8EAE-BF5A-486C-A8C5-ECC9F3942E4B}">
                <a14:imgProps xmlns:a14="http://schemas.microsoft.com/office/drawing/2010/main">
                  <a14:imgLayer r:embed="rId4">
                    <a14:imgEffect>
                      <a14:saturation sat="78000"/>
                    </a14:imgEffect>
                  </a14:imgLayer>
                </a14:imgProps>
              </a:ext>
            </a:extLst>
          </a:blip>
          <a:srcRect/>
          <a:stretch>
            <a:fillRect/>
          </a:stretch>
        </p:blipFill>
        <p:spPr bwMode="auto">
          <a:xfrm>
            <a:off x="0" y="5"/>
            <a:ext cx="9144000" cy="1066501"/>
          </a:xfrm>
          <a:prstGeom prst="rect">
            <a:avLst/>
          </a:prstGeom>
          <a:noFill/>
        </p:spPr>
      </p:pic>
    </p:spTree>
    <p:extLst>
      <p:ext uri="{BB962C8B-B14F-4D97-AF65-F5344CB8AC3E}">
        <p14:creationId xmlns:p14="http://schemas.microsoft.com/office/powerpoint/2010/main" val="409281414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7"/>
          <p:cNvSpPr txBox="1">
            <a:spLocks noChangeArrowheads="1"/>
          </p:cNvSpPr>
          <p:nvPr/>
        </p:nvSpPr>
        <p:spPr>
          <a:xfrm>
            <a:off x="891080" y="198928"/>
            <a:ext cx="8153400" cy="1143000"/>
          </a:xfrm>
          <a:prstGeom prst="rect">
            <a:avLst/>
          </a:prstGeom>
          <a:noFill/>
        </p:spPr>
        <p:txBody>
          <a:bodyPr/>
          <a:lstStyle>
            <a:lvl1pPr algn="ctr" rtl="0" fontAlgn="base">
              <a:spcBef>
                <a:spcPct val="0"/>
              </a:spcBef>
              <a:spcAft>
                <a:spcPct val="0"/>
              </a:spcAft>
              <a:defRPr sz="2400">
                <a:solidFill>
                  <a:schemeClr val="tx2"/>
                </a:solidFill>
                <a:latin typeface="+mj-lt"/>
                <a:ea typeface="+mj-ea"/>
                <a:cs typeface="+mj-cs"/>
              </a:defRPr>
            </a:lvl1pPr>
            <a:lvl2pPr algn="ctr" rtl="0" fontAlgn="base">
              <a:spcBef>
                <a:spcPct val="0"/>
              </a:spcBef>
              <a:spcAft>
                <a:spcPct val="0"/>
              </a:spcAft>
              <a:defRPr sz="2400">
                <a:solidFill>
                  <a:schemeClr val="tx2"/>
                </a:solidFill>
                <a:latin typeface="Arial Rounded MT Bold" pitchFamily="34" charset="0"/>
              </a:defRPr>
            </a:lvl2pPr>
            <a:lvl3pPr algn="ctr" rtl="0" fontAlgn="base">
              <a:spcBef>
                <a:spcPct val="0"/>
              </a:spcBef>
              <a:spcAft>
                <a:spcPct val="0"/>
              </a:spcAft>
              <a:defRPr sz="2400">
                <a:solidFill>
                  <a:schemeClr val="tx2"/>
                </a:solidFill>
                <a:latin typeface="Arial Rounded MT Bold" pitchFamily="34" charset="0"/>
              </a:defRPr>
            </a:lvl3pPr>
            <a:lvl4pPr algn="ctr" rtl="0" fontAlgn="base">
              <a:spcBef>
                <a:spcPct val="0"/>
              </a:spcBef>
              <a:spcAft>
                <a:spcPct val="0"/>
              </a:spcAft>
              <a:defRPr sz="2400">
                <a:solidFill>
                  <a:schemeClr val="tx2"/>
                </a:solidFill>
                <a:latin typeface="Arial Rounded MT Bold" pitchFamily="34" charset="0"/>
              </a:defRPr>
            </a:lvl4pPr>
            <a:lvl5pPr algn="ctr" rtl="0" fontAlgn="base">
              <a:spcBef>
                <a:spcPct val="0"/>
              </a:spcBef>
              <a:spcAft>
                <a:spcPct val="0"/>
              </a:spcAft>
              <a:defRPr sz="2400">
                <a:solidFill>
                  <a:schemeClr val="tx2"/>
                </a:solidFill>
                <a:latin typeface="Arial Rounded MT Bold" pitchFamily="34" charset="0"/>
              </a:defRPr>
            </a:lvl5pPr>
            <a:lvl6pPr marL="457011" algn="ctr" rtl="0" fontAlgn="base">
              <a:spcBef>
                <a:spcPct val="0"/>
              </a:spcBef>
              <a:spcAft>
                <a:spcPct val="0"/>
              </a:spcAft>
              <a:defRPr sz="2400">
                <a:solidFill>
                  <a:schemeClr val="tx2"/>
                </a:solidFill>
                <a:latin typeface="Arial Rounded MT Bold" pitchFamily="34" charset="0"/>
              </a:defRPr>
            </a:lvl6pPr>
            <a:lvl7pPr marL="914021" algn="ctr" rtl="0" fontAlgn="base">
              <a:spcBef>
                <a:spcPct val="0"/>
              </a:spcBef>
              <a:spcAft>
                <a:spcPct val="0"/>
              </a:spcAft>
              <a:defRPr sz="2400">
                <a:solidFill>
                  <a:schemeClr val="tx2"/>
                </a:solidFill>
                <a:latin typeface="Arial Rounded MT Bold" pitchFamily="34" charset="0"/>
              </a:defRPr>
            </a:lvl7pPr>
            <a:lvl8pPr marL="1371032" algn="ctr" rtl="0" fontAlgn="base">
              <a:spcBef>
                <a:spcPct val="0"/>
              </a:spcBef>
              <a:spcAft>
                <a:spcPct val="0"/>
              </a:spcAft>
              <a:defRPr sz="2400">
                <a:solidFill>
                  <a:schemeClr val="tx2"/>
                </a:solidFill>
                <a:latin typeface="Arial Rounded MT Bold" pitchFamily="34" charset="0"/>
              </a:defRPr>
            </a:lvl8pPr>
            <a:lvl9pPr marL="1828041" algn="ctr" rtl="0" fontAlgn="base">
              <a:spcBef>
                <a:spcPct val="0"/>
              </a:spcBef>
              <a:spcAft>
                <a:spcPct val="0"/>
              </a:spcAft>
              <a:defRPr sz="2400">
                <a:solidFill>
                  <a:schemeClr val="tx2"/>
                </a:solidFill>
                <a:latin typeface="Arial Rounded MT Bold" pitchFamily="34" charset="0"/>
              </a:defRPr>
            </a:lvl9pPr>
          </a:lstStyle>
          <a:p>
            <a:pPr algn="r" defTabSz="914021" fontAlgn="auto">
              <a:spcBef>
                <a:spcPts val="0"/>
              </a:spcBef>
              <a:spcAft>
                <a:spcPts val="0"/>
              </a:spcAft>
            </a:pPr>
            <a:r>
              <a:rPr lang="en-US" sz="3600" dirty="0" smtClean="0">
                <a:solidFill>
                  <a:srgbClr val="FFFFFF"/>
                </a:solidFill>
                <a:effectLst>
                  <a:glow rad="381000">
                    <a:srgbClr val="000000">
                      <a:satMod val="175000"/>
                      <a:alpha val="40000"/>
                    </a:srgbClr>
                  </a:glow>
                </a:effectLst>
                <a:latin typeface="Gill Sans MT"/>
              </a:rPr>
              <a:t>CLM as a community modeling tool</a:t>
            </a:r>
            <a:endParaRPr lang="en-US" sz="3600" dirty="0">
              <a:solidFill>
                <a:srgbClr val="FFFFFF"/>
              </a:solidFill>
              <a:effectLst>
                <a:glow rad="381000">
                  <a:srgbClr val="000000">
                    <a:satMod val="175000"/>
                    <a:alpha val="40000"/>
                  </a:srgbClr>
                </a:glow>
              </a:effectLst>
              <a:latin typeface="Gill Sans MT"/>
            </a:endParaRPr>
          </a:p>
        </p:txBody>
      </p:sp>
      <p:cxnSp>
        <p:nvCxnSpPr>
          <p:cNvPr id="13" name="Straight Connector 12"/>
          <p:cNvCxnSpPr/>
          <p:nvPr/>
        </p:nvCxnSpPr>
        <p:spPr>
          <a:xfrm flipH="1" flipV="1">
            <a:off x="1629135" y="3020870"/>
            <a:ext cx="1418966" cy="2048726"/>
          </a:xfrm>
          <a:prstGeom prst="line">
            <a:avLst/>
          </a:prstGeom>
          <a:ln>
            <a:solidFill>
              <a:srgbClr val="FAFF8C"/>
            </a:solidFill>
            <a:prstDash val="dash"/>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3412433" y="4355828"/>
            <a:ext cx="2304732" cy="1419567"/>
          </a:xfrm>
          <a:prstGeom prst="line">
            <a:avLst/>
          </a:prstGeom>
          <a:ln w="76200" cmpd="sng">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3388141" y="3328215"/>
            <a:ext cx="535232" cy="2410098"/>
          </a:xfrm>
          <a:prstGeom prst="line">
            <a:avLst/>
          </a:prstGeom>
          <a:ln>
            <a:solidFill>
              <a:srgbClr val="FAFF8C"/>
            </a:solidFill>
            <a:prstDash val="dash"/>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flipV="1">
            <a:off x="1191451" y="4165919"/>
            <a:ext cx="2188590" cy="1537965"/>
          </a:xfrm>
          <a:prstGeom prst="line">
            <a:avLst/>
          </a:prstGeom>
          <a:ln>
            <a:solidFill>
              <a:srgbClr val="FAFF8C"/>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flipV="1">
            <a:off x="2905488" y="2310240"/>
            <a:ext cx="458367" cy="3390997"/>
          </a:xfrm>
          <a:prstGeom prst="line">
            <a:avLst/>
          </a:prstGeom>
          <a:ln>
            <a:solidFill>
              <a:srgbClr val="FAFF8C"/>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flipV="1">
            <a:off x="1007836" y="5181003"/>
            <a:ext cx="2334424" cy="525530"/>
          </a:xfrm>
          <a:prstGeom prst="line">
            <a:avLst/>
          </a:prstGeom>
          <a:ln>
            <a:solidFill>
              <a:srgbClr val="FAFF8C"/>
            </a:solidFill>
          </a:ln>
        </p:spPr>
        <p:style>
          <a:lnRef idx="2">
            <a:schemeClr val="accent1"/>
          </a:lnRef>
          <a:fillRef idx="0">
            <a:schemeClr val="accent1"/>
          </a:fillRef>
          <a:effectRef idx="1">
            <a:schemeClr val="accent1"/>
          </a:effectRef>
          <a:fontRef idx="minor">
            <a:schemeClr val="tx1"/>
          </a:fontRef>
        </p:style>
      </p:cxnSp>
      <p:sp>
        <p:nvSpPr>
          <p:cNvPr id="34" name="Oval 33"/>
          <p:cNvSpPr/>
          <p:nvPr/>
        </p:nvSpPr>
        <p:spPr>
          <a:xfrm>
            <a:off x="2121647" y="4165919"/>
            <a:ext cx="2352805" cy="2400588"/>
          </a:xfrm>
          <a:prstGeom prst="ellipse">
            <a:avLst/>
          </a:prstGeom>
          <a:solidFill>
            <a:srgbClr val="FFFFB4"/>
          </a:solidFill>
          <a:ln>
            <a:solidFill>
              <a:srgbClr val="FFC000"/>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2000" b="1" dirty="0" smtClean="0">
                <a:solidFill>
                  <a:srgbClr val="0065A4"/>
                </a:solidFill>
                <a:latin typeface="Gill Sans MT"/>
                <a:cs typeface="Gill Sans MT"/>
              </a:rPr>
              <a:t>Community Earth System Model </a:t>
            </a:r>
            <a:r>
              <a:rPr lang="en-US" sz="2000" b="1" dirty="0">
                <a:solidFill>
                  <a:srgbClr val="0065A4"/>
                </a:solidFill>
                <a:latin typeface="Gill Sans MT"/>
                <a:cs typeface="Gill Sans MT"/>
              </a:rPr>
              <a:t>o</a:t>
            </a:r>
            <a:r>
              <a:rPr lang="en-US" sz="2000" b="1" dirty="0" smtClean="0">
                <a:solidFill>
                  <a:srgbClr val="0065A4"/>
                </a:solidFill>
                <a:latin typeface="Gill Sans MT"/>
                <a:cs typeface="Gill Sans MT"/>
              </a:rPr>
              <a:t>r other </a:t>
            </a:r>
            <a:r>
              <a:rPr lang="en-US" sz="2000" b="1" dirty="0" err="1" smtClean="0">
                <a:solidFill>
                  <a:srgbClr val="0065A4"/>
                </a:solidFill>
                <a:latin typeface="Gill Sans MT"/>
                <a:cs typeface="Gill Sans MT"/>
              </a:rPr>
              <a:t>atm</a:t>
            </a:r>
            <a:r>
              <a:rPr lang="en-US" sz="2000" b="1" dirty="0" smtClean="0">
                <a:solidFill>
                  <a:srgbClr val="0065A4"/>
                </a:solidFill>
                <a:latin typeface="Gill Sans MT"/>
                <a:cs typeface="Gill Sans MT"/>
              </a:rPr>
              <a:t> model </a:t>
            </a:r>
          </a:p>
          <a:p>
            <a:pPr algn="ctr"/>
            <a:endParaRPr lang="en-US" sz="2000" b="1" dirty="0">
              <a:solidFill>
                <a:srgbClr val="0065A4"/>
              </a:solidFill>
              <a:latin typeface="Gill Sans MT"/>
              <a:cs typeface="Gill Sans MT"/>
            </a:endParaRPr>
          </a:p>
        </p:txBody>
      </p:sp>
      <p:sp>
        <p:nvSpPr>
          <p:cNvPr id="35" name="Oval 34"/>
          <p:cNvSpPr/>
          <p:nvPr/>
        </p:nvSpPr>
        <p:spPr>
          <a:xfrm>
            <a:off x="614624" y="6090553"/>
            <a:ext cx="8008057" cy="251604"/>
          </a:xfrm>
          <a:prstGeom prst="ellipse">
            <a:avLst/>
          </a:prstGeom>
          <a:solidFill>
            <a:srgbClr val="19397E"/>
          </a:solidFill>
          <a:ln w="44450">
            <a:solidFill>
              <a:srgbClr val="B8E08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Gill Sans MT"/>
              <a:cs typeface="Gill Sans MT"/>
            </a:endParaRPr>
          </a:p>
        </p:txBody>
      </p:sp>
      <p:sp>
        <p:nvSpPr>
          <p:cNvPr id="36" name="Rectangle 35"/>
          <p:cNvSpPr/>
          <p:nvPr/>
        </p:nvSpPr>
        <p:spPr>
          <a:xfrm>
            <a:off x="293978" y="6196493"/>
            <a:ext cx="8569150" cy="492216"/>
          </a:xfrm>
          <a:prstGeom prst="rect">
            <a:avLst/>
          </a:prstGeom>
          <a:solidFill>
            <a:srgbClr val="19397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Gill Sans MT"/>
              <a:cs typeface="Gill Sans MT"/>
            </a:endParaRPr>
          </a:p>
        </p:txBody>
      </p:sp>
      <p:sp>
        <p:nvSpPr>
          <p:cNvPr id="37" name="Oval 36"/>
          <p:cNvSpPr/>
          <p:nvPr/>
        </p:nvSpPr>
        <p:spPr>
          <a:xfrm>
            <a:off x="3346480" y="2712408"/>
            <a:ext cx="1127972" cy="1106947"/>
          </a:xfrm>
          <a:prstGeom prst="ellipse">
            <a:avLst/>
          </a:prstGeom>
          <a:solidFill>
            <a:srgbClr val="FDEADA"/>
          </a:solidFill>
          <a:ln>
            <a:solidFill>
              <a:srgbClr val="D1D1F0"/>
            </a:solidFill>
          </a:ln>
        </p:spPr>
        <p:style>
          <a:lnRef idx="1">
            <a:schemeClr val="accent1"/>
          </a:lnRef>
          <a:fillRef idx="3">
            <a:schemeClr val="accent1"/>
          </a:fillRef>
          <a:effectRef idx="2">
            <a:schemeClr val="accent1"/>
          </a:effectRef>
          <a:fontRef idx="minor">
            <a:schemeClr val="lt1"/>
          </a:fontRef>
        </p:style>
        <p:txBody>
          <a:bodyPr vert="horz" wrap="none" lIns="0" tIns="0" rIns="0" bIns="0" rtlCol="0" anchor="ctr"/>
          <a:lstStyle/>
          <a:p>
            <a:pPr algn="ctr"/>
            <a:r>
              <a:rPr lang="en-US" sz="1400" b="1" dirty="0" smtClean="0">
                <a:solidFill>
                  <a:srgbClr val="0065A4"/>
                </a:solidFill>
                <a:latin typeface="Gill Sans MT"/>
                <a:cs typeface="Gill Sans MT"/>
              </a:rPr>
              <a:t>Weather</a:t>
            </a:r>
            <a:endParaRPr lang="en-US" sz="1400" b="1" dirty="0">
              <a:solidFill>
                <a:srgbClr val="0065A4"/>
              </a:solidFill>
              <a:latin typeface="Gill Sans MT"/>
              <a:cs typeface="Gill Sans MT"/>
            </a:endParaRPr>
          </a:p>
        </p:txBody>
      </p:sp>
      <p:sp>
        <p:nvSpPr>
          <p:cNvPr id="38" name="Oval 37"/>
          <p:cNvSpPr/>
          <p:nvPr/>
        </p:nvSpPr>
        <p:spPr>
          <a:xfrm>
            <a:off x="293977" y="4570556"/>
            <a:ext cx="1382652" cy="1382886"/>
          </a:xfrm>
          <a:prstGeom prst="ellipse">
            <a:avLst/>
          </a:prstGeom>
          <a:solidFill>
            <a:srgbClr val="FDEADA"/>
          </a:solidFill>
          <a:ln>
            <a:solidFill>
              <a:srgbClr val="D1D1F0"/>
            </a:solidFill>
          </a:ln>
        </p:spPr>
        <p:style>
          <a:lnRef idx="1">
            <a:schemeClr val="accent1"/>
          </a:lnRef>
          <a:fillRef idx="3">
            <a:schemeClr val="accent1"/>
          </a:fillRef>
          <a:effectRef idx="2">
            <a:schemeClr val="accent1"/>
          </a:effectRef>
          <a:fontRef idx="minor">
            <a:schemeClr val="lt1"/>
          </a:fontRef>
        </p:style>
        <p:txBody>
          <a:bodyPr vert="horz" wrap="none" lIns="0" tIns="0" rIns="0" bIns="0" rtlCol="0" anchor="ctr"/>
          <a:lstStyle/>
          <a:p>
            <a:pPr algn="ctr"/>
            <a:r>
              <a:rPr lang="en-US" sz="1400" b="1" dirty="0" smtClean="0">
                <a:solidFill>
                  <a:srgbClr val="0065A4"/>
                </a:solidFill>
                <a:latin typeface="Gill Sans MT"/>
                <a:cs typeface="Gill Sans MT"/>
              </a:rPr>
              <a:t>Land-</a:t>
            </a:r>
          </a:p>
          <a:p>
            <a:pPr algn="ctr"/>
            <a:r>
              <a:rPr lang="en-US" sz="1400" b="1" dirty="0" smtClean="0">
                <a:solidFill>
                  <a:srgbClr val="0065A4"/>
                </a:solidFill>
                <a:latin typeface="Gill Sans MT"/>
                <a:cs typeface="Gill Sans MT"/>
              </a:rPr>
              <a:t>Atmosphere</a:t>
            </a:r>
          </a:p>
          <a:p>
            <a:pPr algn="ctr"/>
            <a:r>
              <a:rPr lang="en-US" sz="1400" b="1" dirty="0" smtClean="0">
                <a:solidFill>
                  <a:srgbClr val="0065A4"/>
                </a:solidFill>
                <a:latin typeface="Gill Sans MT"/>
                <a:cs typeface="Gill Sans MT"/>
              </a:rPr>
              <a:t>Interactions</a:t>
            </a:r>
          </a:p>
        </p:txBody>
      </p:sp>
      <p:sp>
        <p:nvSpPr>
          <p:cNvPr id="39" name="Oval 38"/>
          <p:cNvSpPr/>
          <p:nvPr/>
        </p:nvSpPr>
        <p:spPr>
          <a:xfrm>
            <a:off x="2352874" y="1760622"/>
            <a:ext cx="1127972" cy="1106947"/>
          </a:xfrm>
          <a:prstGeom prst="ellipse">
            <a:avLst/>
          </a:prstGeom>
          <a:solidFill>
            <a:srgbClr val="FDEADA"/>
          </a:solidFill>
          <a:ln>
            <a:solidFill>
              <a:srgbClr val="D1D1F0"/>
            </a:solidFill>
          </a:ln>
        </p:spPr>
        <p:style>
          <a:lnRef idx="1">
            <a:schemeClr val="accent1"/>
          </a:lnRef>
          <a:fillRef idx="3">
            <a:schemeClr val="accent1"/>
          </a:fillRef>
          <a:effectRef idx="2">
            <a:schemeClr val="accent1"/>
          </a:effectRef>
          <a:fontRef idx="minor">
            <a:schemeClr val="lt1"/>
          </a:fontRef>
        </p:style>
        <p:txBody>
          <a:bodyPr vert="horz" wrap="none" lIns="0" tIns="0" rIns="0" bIns="0" rtlCol="0" anchor="ctr"/>
          <a:lstStyle/>
          <a:p>
            <a:pPr algn="ctr"/>
            <a:r>
              <a:rPr lang="en-US" sz="1400" b="1" dirty="0" smtClean="0">
                <a:solidFill>
                  <a:srgbClr val="0065A4"/>
                </a:solidFill>
                <a:latin typeface="Gill Sans MT"/>
                <a:cs typeface="Gill Sans MT"/>
              </a:rPr>
              <a:t>Climate</a:t>
            </a:r>
          </a:p>
          <a:p>
            <a:pPr algn="ctr"/>
            <a:r>
              <a:rPr lang="en-US" sz="1400" b="1" dirty="0" smtClean="0">
                <a:solidFill>
                  <a:srgbClr val="0065A4"/>
                </a:solidFill>
                <a:latin typeface="Gill Sans MT"/>
                <a:cs typeface="Gill Sans MT"/>
              </a:rPr>
              <a:t>Change</a:t>
            </a:r>
            <a:endParaRPr lang="en-US" sz="1400" b="1" dirty="0">
              <a:solidFill>
                <a:srgbClr val="0065A4"/>
              </a:solidFill>
              <a:latin typeface="Gill Sans MT"/>
              <a:cs typeface="Gill Sans MT"/>
            </a:endParaRPr>
          </a:p>
        </p:txBody>
      </p:sp>
      <p:cxnSp>
        <p:nvCxnSpPr>
          <p:cNvPr id="15" name="Straight Connector 14"/>
          <p:cNvCxnSpPr/>
          <p:nvPr/>
        </p:nvCxnSpPr>
        <p:spPr>
          <a:xfrm>
            <a:off x="5308160" y="3020869"/>
            <a:ext cx="720342" cy="591577"/>
          </a:xfrm>
          <a:prstGeom prst="line">
            <a:avLst/>
          </a:prstGeom>
          <a:ln>
            <a:solidFill>
              <a:srgbClr val="FAFF8C"/>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6624392" y="2538293"/>
            <a:ext cx="1107830" cy="1074153"/>
          </a:xfrm>
          <a:prstGeom prst="line">
            <a:avLst/>
          </a:prstGeom>
          <a:ln>
            <a:solidFill>
              <a:srgbClr val="FAFF8C"/>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449484" y="2296992"/>
            <a:ext cx="77237" cy="1084385"/>
          </a:xfrm>
          <a:prstGeom prst="line">
            <a:avLst/>
          </a:prstGeom>
          <a:ln>
            <a:solidFill>
              <a:srgbClr val="FAFF8C"/>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6771906" y="3896114"/>
            <a:ext cx="1051498" cy="170085"/>
          </a:xfrm>
          <a:prstGeom prst="line">
            <a:avLst/>
          </a:prstGeom>
          <a:ln>
            <a:solidFill>
              <a:srgbClr val="FAFF8C"/>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flipV="1">
            <a:off x="6526722" y="4342587"/>
            <a:ext cx="695128" cy="652745"/>
          </a:xfrm>
          <a:prstGeom prst="line">
            <a:avLst/>
          </a:prstGeom>
          <a:ln>
            <a:solidFill>
              <a:srgbClr val="FAFF8C"/>
            </a:solidFill>
          </a:ln>
        </p:spPr>
        <p:style>
          <a:lnRef idx="2">
            <a:schemeClr val="accent1"/>
          </a:lnRef>
          <a:fillRef idx="0">
            <a:schemeClr val="accent1"/>
          </a:fillRef>
          <a:effectRef idx="1">
            <a:schemeClr val="accent1"/>
          </a:effectRef>
          <a:fontRef idx="minor">
            <a:schemeClr val="tx1"/>
          </a:fontRef>
        </p:style>
      </p:cxnSp>
      <p:grpSp>
        <p:nvGrpSpPr>
          <p:cNvPr id="20" name="Group 19"/>
          <p:cNvGrpSpPr>
            <a:grpSpLocks noChangeAspect="1"/>
          </p:cNvGrpSpPr>
          <p:nvPr/>
        </p:nvGrpSpPr>
        <p:grpSpPr>
          <a:xfrm>
            <a:off x="4637393" y="1278066"/>
            <a:ext cx="3827060" cy="1972381"/>
            <a:chOff x="6379451" y="1734962"/>
            <a:chExt cx="4002145" cy="2101793"/>
          </a:xfrm>
          <a:solidFill>
            <a:schemeClr val="accent1">
              <a:lumMod val="20000"/>
              <a:lumOff val="80000"/>
            </a:schemeClr>
          </a:solidFill>
        </p:grpSpPr>
        <p:sp>
          <p:nvSpPr>
            <p:cNvPr id="26" name="Oval 25"/>
            <p:cNvSpPr/>
            <p:nvPr/>
          </p:nvSpPr>
          <p:spPr>
            <a:xfrm>
              <a:off x="7834202" y="1734962"/>
              <a:ext cx="1179576" cy="1179575"/>
            </a:xfrm>
            <a:prstGeom prst="ellipse">
              <a:avLst/>
            </a:prstGeom>
            <a:grpFill/>
            <a:ln>
              <a:solidFill>
                <a:srgbClr val="D1D1F0"/>
              </a:solidFill>
            </a:ln>
          </p:spPr>
          <p:style>
            <a:lnRef idx="1">
              <a:schemeClr val="accent1"/>
            </a:lnRef>
            <a:fillRef idx="3">
              <a:schemeClr val="accent1"/>
            </a:fillRef>
            <a:effectRef idx="2">
              <a:schemeClr val="accent1"/>
            </a:effectRef>
            <a:fontRef idx="minor">
              <a:schemeClr val="lt1"/>
            </a:fontRef>
          </p:style>
          <p:txBody>
            <a:bodyPr vert="horz" wrap="none" lIns="0" tIns="0" rIns="0" bIns="0" rtlCol="0" anchor="ctr"/>
            <a:lstStyle/>
            <a:p>
              <a:pPr algn="ctr"/>
              <a:r>
                <a:rPr lang="en-US" sz="1400" b="1" dirty="0" smtClean="0">
                  <a:solidFill>
                    <a:srgbClr val="0065A4"/>
                  </a:solidFill>
                  <a:latin typeface="Gill Sans MT"/>
                  <a:cs typeface="Gill Sans MT"/>
                </a:rPr>
                <a:t>Hydrology</a:t>
              </a:r>
            </a:p>
          </p:txBody>
        </p:sp>
        <p:sp>
          <p:nvSpPr>
            <p:cNvPr id="27" name="Oval 26"/>
            <p:cNvSpPr/>
            <p:nvPr/>
          </p:nvSpPr>
          <p:spPr>
            <a:xfrm>
              <a:off x="6379451" y="2569928"/>
              <a:ext cx="1268975" cy="1266827"/>
            </a:xfrm>
            <a:prstGeom prst="ellipse">
              <a:avLst/>
            </a:prstGeom>
            <a:grpFill/>
            <a:ln>
              <a:solidFill>
                <a:srgbClr val="A6A6A6"/>
              </a:solidFill>
            </a:ln>
          </p:spPr>
          <p:style>
            <a:lnRef idx="1">
              <a:schemeClr val="accent1"/>
            </a:lnRef>
            <a:fillRef idx="3">
              <a:schemeClr val="accent1"/>
            </a:fillRef>
            <a:effectRef idx="2">
              <a:schemeClr val="accent1"/>
            </a:effectRef>
            <a:fontRef idx="minor">
              <a:schemeClr val="lt1"/>
            </a:fontRef>
          </p:style>
          <p:txBody>
            <a:bodyPr vert="horz" wrap="none" lIns="0" tIns="0" rIns="0" bIns="0" rtlCol="0" anchor="ctr"/>
            <a:lstStyle/>
            <a:p>
              <a:pPr algn="ctr"/>
              <a:r>
                <a:rPr lang="en-US" sz="1400" b="1" dirty="0" smtClean="0">
                  <a:solidFill>
                    <a:srgbClr val="0065A4"/>
                  </a:solidFill>
                  <a:latin typeface="Gill Sans MT"/>
                  <a:cs typeface="Gill Sans MT"/>
                </a:rPr>
                <a:t>Societal</a:t>
              </a:r>
            </a:p>
            <a:p>
              <a:pPr algn="ctr"/>
              <a:r>
                <a:rPr lang="en-US" sz="1400" b="1" dirty="0" smtClean="0">
                  <a:solidFill>
                    <a:srgbClr val="0065A4"/>
                  </a:solidFill>
                  <a:latin typeface="Gill Sans MT"/>
                  <a:cs typeface="Gill Sans MT"/>
                </a:rPr>
                <a:t>Dimensions</a:t>
              </a:r>
              <a:endParaRPr lang="en-US" sz="1400" b="1" dirty="0">
                <a:solidFill>
                  <a:srgbClr val="0065A4"/>
                </a:solidFill>
                <a:latin typeface="Gill Sans MT"/>
                <a:cs typeface="Gill Sans MT"/>
              </a:endParaRPr>
            </a:p>
          </p:txBody>
        </p:sp>
        <p:sp>
          <p:nvSpPr>
            <p:cNvPr id="28" name="Oval 27"/>
            <p:cNvSpPr/>
            <p:nvPr/>
          </p:nvSpPr>
          <p:spPr>
            <a:xfrm>
              <a:off x="9202020" y="2084573"/>
              <a:ext cx="1179576" cy="1179578"/>
            </a:xfrm>
            <a:prstGeom prst="ellipse">
              <a:avLst/>
            </a:prstGeom>
            <a:grpFill/>
            <a:ln>
              <a:solidFill>
                <a:srgbClr val="D1D1F0"/>
              </a:solidFill>
            </a:ln>
          </p:spPr>
          <p:style>
            <a:lnRef idx="1">
              <a:schemeClr val="accent1"/>
            </a:lnRef>
            <a:fillRef idx="3">
              <a:schemeClr val="accent1"/>
            </a:fillRef>
            <a:effectRef idx="2">
              <a:schemeClr val="accent1"/>
            </a:effectRef>
            <a:fontRef idx="minor">
              <a:schemeClr val="lt1"/>
            </a:fontRef>
          </p:style>
          <p:txBody>
            <a:bodyPr vert="horz" wrap="none" lIns="0" tIns="0" rIns="0" bIns="0" rtlCol="0" anchor="ctr"/>
            <a:lstStyle/>
            <a:p>
              <a:pPr algn="ctr"/>
              <a:r>
                <a:rPr lang="en-US" sz="1400" b="1" dirty="0" smtClean="0">
                  <a:solidFill>
                    <a:srgbClr val="0065A4"/>
                  </a:solidFill>
                  <a:latin typeface="Gill Sans MT"/>
                  <a:cs typeface="Gill Sans MT"/>
                </a:rPr>
                <a:t>Ecology</a:t>
              </a:r>
              <a:endParaRPr lang="en-US" sz="1400" b="1" dirty="0">
                <a:solidFill>
                  <a:srgbClr val="0065A4"/>
                </a:solidFill>
                <a:latin typeface="Gill Sans MT"/>
                <a:cs typeface="Gill Sans MT"/>
              </a:endParaRPr>
            </a:p>
          </p:txBody>
        </p:sp>
      </p:grpSp>
      <p:sp>
        <p:nvSpPr>
          <p:cNvPr id="21" name="Oval 20"/>
          <p:cNvSpPr/>
          <p:nvPr/>
        </p:nvSpPr>
        <p:spPr>
          <a:xfrm>
            <a:off x="6772495" y="4570556"/>
            <a:ext cx="1127972" cy="1106948"/>
          </a:xfrm>
          <a:prstGeom prst="ellipse">
            <a:avLst/>
          </a:prstGeom>
          <a:solidFill>
            <a:schemeClr val="accent1">
              <a:lumMod val="20000"/>
              <a:lumOff val="80000"/>
            </a:schemeClr>
          </a:solidFill>
          <a:ln>
            <a:solidFill>
              <a:srgbClr val="D1D1F0"/>
            </a:solidFill>
          </a:ln>
        </p:spPr>
        <p:style>
          <a:lnRef idx="1">
            <a:schemeClr val="accent1"/>
          </a:lnRef>
          <a:fillRef idx="3">
            <a:schemeClr val="accent1"/>
          </a:fillRef>
          <a:effectRef idx="2">
            <a:schemeClr val="accent1"/>
          </a:effectRef>
          <a:fontRef idx="minor">
            <a:schemeClr val="lt1"/>
          </a:fontRef>
        </p:style>
        <p:txBody>
          <a:bodyPr vert="horz" wrap="none" lIns="0" tIns="0" rIns="0" bIns="0" rtlCol="0" anchor="ctr"/>
          <a:lstStyle/>
          <a:p>
            <a:pPr algn="ctr"/>
            <a:r>
              <a:rPr lang="en-US" sz="1400" b="1" dirty="0" smtClean="0">
                <a:solidFill>
                  <a:srgbClr val="0065A4"/>
                </a:solidFill>
                <a:latin typeface="Gill Sans MT"/>
                <a:cs typeface="Gill Sans MT"/>
              </a:rPr>
              <a:t>Cryosphere</a:t>
            </a:r>
            <a:endParaRPr lang="en-US" sz="1400" b="1" dirty="0">
              <a:solidFill>
                <a:srgbClr val="0065A4"/>
              </a:solidFill>
              <a:latin typeface="Gill Sans MT"/>
              <a:cs typeface="Gill Sans MT"/>
            </a:endParaRPr>
          </a:p>
        </p:txBody>
      </p:sp>
      <p:sp>
        <p:nvSpPr>
          <p:cNvPr id="22" name="Oval 21"/>
          <p:cNvSpPr/>
          <p:nvPr/>
        </p:nvSpPr>
        <p:spPr>
          <a:xfrm>
            <a:off x="7528766" y="3248880"/>
            <a:ext cx="1127972" cy="1106948"/>
          </a:xfrm>
          <a:prstGeom prst="ellipse">
            <a:avLst/>
          </a:prstGeom>
          <a:solidFill>
            <a:schemeClr val="accent1">
              <a:lumMod val="20000"/>
              <a:lumOff val="80000"/>
            </a:schemeClr>
          </a:solidFill>
          <a:ln>
            <a:solidFill>
              <a:srgbClr val="D1D1F0"/>
            </a:solidFill>
          </a:ln>
        </p:spPr>
        <p:style>
          <a:lnRef idx="1">
            <a:schemeClr val="accent1"/>
          </a:lnRef>
          <a:fillRef idx="3">
            <a:schemeClr val="accent1"/>
          </a:fillRef>
          <a:effectRef idx="2">
            <a:schemeClr val="accent1"/>
          </a:effectRef>
          <a:fontRef idx="minor">
            <a:schemeClr val="lt1"/>
          </a:fontRef>
        </p:style>
        <p:txBody>
          <a:bodyPr vert="horz" wrap="none" lIns="0" tIns="0" rIns="0" bIns="0" rtlCol="0" anchor="ctr"/>
          <a:lstStyle/>
          <a:p>
            <a:pPr algn="ctr"/>
            <a:r>
              <a:rPr lang="en-US" sz="1400" b="1" dirty="0" smtClean="0">
                <a:solidFill>
                  <a:srgbClr val="0065A4"/>
                </a:solidFill>
                <a:latin typeface="Gill Sans MT"/>
                <a:cs typeface="Gill Sans MT"/>
              </a:rPr>
              <a:t>Biogeo-</a:t>
            </a:r>
          </a:p>
          <a:p>
            <a:pPr algn="ctr"/>
            <a:r>
              <a:rPr lang="en-US" sz="1400" b="1" dirty="0" smtClean="0">
                <a:solidFill>
                  <a:srgbClr val="0065A4"/>
                </a:solidFill>
                <a:latin typeface="Gill Sans MT"/>
                <a:cs typeface="Gill Sans MT"/>
              </a:rPr>
              <a:t>Chemistry</a:t>
            </a:r>
            <a:endParaRPr lang="en-US" sz="1400" b="1" dirty="0">
              <a:solidFill>
                <a:srgbClr val="0065A4"/>
              </a:solidFill>
              <a:latin typeface="Gill Sans MT"/>
              <a:cs typeface="Gill Sans MT"/>
            </a:endParaRPr>
          </a:p>
        </p:txBody>
      </p:sp>
      <p:sp>
        <p:nvSpPr>
          <p:cNvPr id="23" name="Oval 22"/>
          <p:cNvSpPr/>
          <p:nvPr/>
        </p:nvSpPr>
        <p:spPr>
          <a:xfrm>
            <a:off x="5489767" y="3168449"/>
            <a:ext cx="1588276" cy="1510242"/>
          </a:xfrm>
          <a:prstGeom prst="ellipse">
            <a:avLst/>
          </a:prstGeom>
          <a:solidFill>
            <a:srgbClr val="CCFFCC"/>
          </a:solidFill>
          <a:ln>
            <a:solidFill>
              <a:srgbClr val="D1D1F0"/>
            </a:solidFill>
          </a:ln>
        </p:spPr>
        <p:style>
          <a:lnRef idx="1">
            <a:schemeClr val="accent1"/>
          </a:lnRef>
          <a:fillRef idx="3">
            <a:schemeClr val="accent1"/>
          </a:fillRef>
          <a:effectRef idx="2">
            <a:schemeClr val="accent1"/>
          </a:effectRef>
          <a:fontRef idx="minor">
            <a:schemeClr val="lt1"/>
          </a:fontRef>
        </p:style>
        <p:txBody>
          <a:bodyPr vert="horz" wrap="none" lIns="0" tIns="0" rIns="0" bIns="0" rtlCol="0" anchor="ctr"/>
          <a:lstStyle/>
          <a:p>
            <a:pPr algn="ctr"/>
            <a:r>
              <a:rPr lang="en-US" sz="2000" b="1" dirty="0" smtClean="0">
                <a:solidFill>
                  <a:srgbClr val="0065A4"/>
                </a:solidFill>
                <a:latin typeface="Gill Sans MT"/>
                <a:cs typeface="Gill Sans MT"/>
              </a:rPr>
              <a:t>CLM</a:t>
            </a:r>
          </a:p>
          <a:p>
            <a:pPr algn="ctr"/>
            <a:r>
              <a:rPr lang="en-US" sz="2000" b="1" dirty="0" smtClean="0">
                <a:solidFill>
                  <a:srgbClr val="0065A4"/>
                </a:solidFill>
                <a:latin typeface="Gill Sans MT"/>
                <a:cs typeface="Gill Sans MT"/>
              </a:rPr>
              <a:t>LMWG</a:t>
            </a:r>
            <a:endParaRPr lang="en-US" sz="2000" b="1" dirty="0">
              <a:solidFill>
                <a:srgbClr val="0065A4"/>
              </a:solidFill>
              <a:latin typeface="Gill Sans MT"/>
              <a:cs typeface="Gill Sans MT"/>
            </a:endParaRPr>
          </a:p>
        </p:txBody>
      </p:sp>
      <p:sp>
        <p:nvSpPr>
          <p:cNvPr id="24" name="Oval 23"/>
          <p:cNvSpPr/>
          <p:nvPr/>
        </p:nvSpPr>
        <p:spPr>
          <a:xfrm>
            <a:off x="385272" y="3265881"/>
            <a:ext cx="1127972" cy="1106947"/>
          </a:xfrm>
          <a:prstGeom prst="ellipse">
            <a:avLst/>
          </a:prstGeom>
          <a:solidFill>
            <a:srgbClr val="FDEADA"/>
          </a:solidFill>
          <a:ln>
            <a:solidFill>
              <a:srgbClr val="D1D1F0"/>
            </a:solidFill>
          </a:ln>
        </p:spPr>
        <p:style>
          <a:lnRef idx="1">
            <a:schemeClr val="accent1"/>
          </a:lnRef>
          <a:fillRef idx="3">
            <a:schemeClr val="accent1"/>
          </a:fillRef>
          <a:effectRef idx="2">
            <a:schemeClr val="accent1"/>
          </a:effectRef>
          <a:fontRef idx="minor">
            <a:schemeClr val="lt1"/>
          </a:fontRef>
        </p:style>
        <p:txBody>
          <a:bodyPr vert="horz" wrap="none" lIns="0" tIns="0" rIns="0" bIns="0" rtlCol="0" anchor="ctr"/>
          <a:lstStyle/>
          <a:p>
            <a:pPr algn="ctr"/>
            <a:r>
              <a:rPr lang="en-US" sz="1400" b="1" dirty="0" smtClean="0">
                <a:solidFill>
                  <a:srgbClr val="0065A4"/>
                </a:solidFill>
                <a:latin typeface="Gill Sans MT"/>
                <a:cs typeface="Gill Sans MT"/>
              </a:rPr>
              <a:t>Climate</a:t>
            </a:r>
          </a:p>
          <a:p>
            <a:pPr algn="ctr"/>
            <a:r>
              <a:rPr lang="en-US" sz="1400" b="1" dirty="0" smtClean="0">
                <a:solidFill>
                  <a:srgbClr val="0065A4"/>
                </a:solidFill>
                <a:latin typeface="Gill Sans MT"/>
                <a:cs typeface="Gill Sans MT"/>
              </a:rPr>
              <a:t>Variability</a:t>
            </a:r>
            <a:endParaRPr lang="en-US" sz="1400" b="1" dirty="0">
              <a:solidFill>
                <a:srgbClr val="0065A4"/>
              </a:solidFill>
              <a:latin typeface="Gill Sans MT"/>
              <a:cs typeface="Gill Sans MT"/>
            </a:endParaRPr>
          </a:p>
        </p:txBody>
      </p:sp>
      <p:sp>
        <p:nvSpPr>
          <p:cNvPr id="25" name="Oval 24"/>
          <p:cNvSpPr/>
          <p:nvPr/>
        </p:nvSpPr>
        <p:spPr>
          <a:xfrm>
            <a:off x="879534" y="1987349"/>
            <a:ext cx="1359068" cy="1248797"/>
          </a:xfrm>
          <a:prstGeom prst="ellipse">
            <a:avLst/>
          </a:prstGeom>
          <a:solidFill>
            <a:srgbClr val="FDEADA"/>
          </a:solidFill>
          <a:ln>
            <a:solidFill>
              <a:srgbClr val="D1D1F0"/>
            </a:solidFill>
          </a:ln>
        </p:spPr>
        <p:style>
          <a:lnRef idx="1">
            <a:schemeClr val="accent1"/>
          </a:lnRef>
          <a:fillRef idx="3">
            <a:schemeClr val="accent1"/>
          </a:fillRef>
          <a:effectRef idx="2">
            <a:schemeClr val="accent1"/>
          </a:effectRef>
          <a:fontRef idx="minor">
            <a:schemeClr val="lt1"/>
          </a:fontRef>
        </p:style>
        <p:txBody>
          <a:bodyPr vert="horz" wrap="none" lIns="0" tIns="0" rIns="0" bIns="0" rtlCol="0" anchor="ctr"/>
          <a:lstStyle/>
          <a:p>
            <a:pPr algn="ctr"/>
            <a:r>
              <a:rPr lang="en-US" sz="1400" b="1" dirty="0" smtClean="0">
                <a:solidFill>
                  <a:srgbClr val="0065A4"/>
                </a:solidFill>
                <a:latin typeface="Gill Sans MT"/>
                <a:cs typeface="Gill Sans MT"/>
              </a:rPr>
              <a:t>Air Quality </a:t>
            </a:r>
          </a:p>
          <a:p>
            <a:pPr algn="ctr"/>
            <a:r>
              <a:rPr lang="en-US" sz="1400" b="1" dirty="0" smtClean="0">
                <a:solidFill>
                  <a:srgbClr val="0065A4"/>
                </a:solidFill>
                <a:latin typeface="Gill Sans MT"/>
                <a:cs typeface="Gill Sans MT"/>
              </a:rPr>
              <a:t>and </a:t>
            </a:r>
          </a:p>
          <a:p>
            <a:pPr algn="ctr"/>
            <a:r>
              <a:rPr lang="en-US" sz="1400" b="1" dirty="0" smtClean="0">
                <a:solidFill>
                  <a:srgbClr val="0065A4"/>
                </a:solidFill>
                <a:latin typeface="Gill Sans MT"/>
                <a:cs typeface="Gill Sans MT"/>
              </a:rPr>
              <a:t>Atmos </a:t>
            </a:r>
          </a:p>
          <a:p>
            <a:pPr algn="ctr"/>
            <a:r>
              <a:rPr lang="en-US" sz="1400" b="1" dirty="0" smtClean="0">
                <a:solidFill>
                  <a:srgbClr val="0065A4"/>
                </a:solidFill>
                <a:latin typeface="Gill Sans MT"/>
                <a:cs typeface="Gill Sans MT"/>
              </a:rPr>
              <a:t>Chemistry</a:t>
            </a:r>
          </a:p>
        </p:txBody>
      </p:sp>
      <p:pic>
        <p:nvPicPr>
          <p:cNvPr id="40" name="Picture 3" descr="ScreenShot004"/>
          <p:cNvPicPr>
            <a:picLocks noChangeAspect="1" noChangeArrowheads="1"/>
          </p:cNvPicPr>
          <p:nvPr/>
        </p:nvPicPr>
        <p:blipFill>
          <a:blip r:embed="rId3" cstate="email">
            <a:alphaModFix/>
            <a:extLst>
              <a:ext uri="{BEBA8EAE-BF5A-486C-A8C5-ECC9F3942E4B}">
                <a14:imgProps xmlns:a14="http://schemas.microsoft.com/office/drawing/2010/main">
                  <a14:imgLayer r:embed="rId4">
                    <a14:imgEffect>
                      <a14:saturation sat="78000"/>
                    </a14:imgEffect>
                  </a14:imgLayer>
                </a14:imgProps>
              </a:ext>
            </a:extLst>
          </a:blip>
          <a:srcRect/>
          <a:stretch>
            <a:fillRect/>
          </a:stretch>
        </p:blipFill>
        <p:spPr bwMode="auto">
          <a:xfrm>
            <a:off x="0" y="5"/>
            <a:ext cx="9144000" cy="1066501"/>
          </a:xfrm>
          <a:prstGeom prst="rect">
            <a:avLst/>
          </a:prstGeom>
          <a:noFill/>
        </p:spPr>
      </p:pic>
    </p:spTree>
    <p:extLst>
      <p:ext uri="{BB962C8B-B14F-4D97-AF65-F5344CB8AC3E}">
        <p14:creationId xmlns:p14="http://schemas.microsoft.com/office/powerpoint/2010/main" val="37027983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653" y="41373"/>
            <a:ext cx="9290538" cy="707886"/>
          </a:xfrm>
          <a:prstGeom prst="rect">
            <a:avLst/>
          </a:prstGeom>
        </p:spPr>
        <p:txBody>
          <a:bodyPr wrap="square">
            <a:spAutoFit/>
          </a:bodyPr>
          <a:lstStyle/>
          <a:p>
            <a:pPr algn="ctr" defTabSz="914021" eaLnBrk="1" fontAlgn="auto" hangingPunct="1">
              <a:spcBef>
                <a:spcPts val="0"/>
              </a:spcBef>
              <a:spcAft>
                <a:spcPts val="0"/>
              </a:spcAft>
            </a:pPr>
            <a:r>
              <a:rPr lang="en-US" sz="2000" dirty="0" smtClean="0">
                <a:solidFill>
                  <a:srgbClr val="000090"/>
                </a:solidFill>
                <a:latin typeface="Gill Sans MT"/>
                <a:cs typeface="Gill Sans MT"/>
              </a:rPr>
              <a:t>Ecosystem vulnerability to climate change</a:t>
            </a:r>
          </a:p>
          <a:p>
            <a:pPr algn="ctr" defTabSz="914021" eaLnBrk="1" fontAlgn="auto" hangingPunct="1">
              <a:spcBef>
                <a:spcPts val="0"/>
              </a:spcBef>
              <a:spcAft>
                <a:spcPts val="0"/>
              </a:spcAft>
            </a:pPr>
            <a:r>
              <a:rPr lang="en-US" sz="2000" dirty="0" smtClean="0">
                <a:solidFill>
                  <a:srgbClr val="000090"/>
                </a:solidFill>
                <a:latin typeface="Gill Sans MT"/>
                <a:cs typeface="Gill Sans MT"/>
              </a:rPr>
              <a:t>e.g., how </a:t>
            </a:r>
            <a:r>
              <a:rPr lang="en-US" sz="2000" dirty="0">
                <a:solidFill>
                  <a:srgbClr val="000090"/>
                </a:solidFill>
                <a:latin typeface="Gill Sans MT"/>
                <a:cs typeface="Gill Sans MT"/>
              </a:rPr>
              <a:t>vulnerable are </a:t>
            </a:r>
            <a:r>
              <a:rPr lang="en-US" sz="2000" dirty="0" smtClean="0">
                <a:solidFill>
                  <a:srgbClr val="000090"/>
                </a:solidFill>
                <a:latin typeface="Gill Sans MT"/>
                <a:cs typeface="Gill Sans MT"/>
              </a:rPr>
              <a:t>western </a:t>
            </a:r>
            <a:r>
              <a:rPr lang="en-US" sz="2000" dirty="0">
                <a:solidFill>
                  <a:srgbClr val="000090"/>
                </a:solidFill>
                <a:latin typeface="Gill Sans MT"/>
                <a:cs typeface="Gill Sans MT"/>
              </a:rPr>
              <a:t>US forests to climate change?</a:t>
            </a:r>
          </a:p>
        </p:txBody>
      </p:sp>
      <p:grpSp>
        <p:nvGrpSpPr>
          <p:cNvPr id="12" name="Group 11"/>
          <p:cNvGrpSpPr/>
          <p:nvPr/>
        </p:nvGrpSpPr>
        <p:grpSpPr>
          <a:xfrm>
            <a:off x="859780" y="1037633"/>
            <a:ext cx="3624383" cy="2680500"/>
            <a:chOff x="1250462" y="947616"/>
            <a:chExt cx="3077306" cy="2514422"/>
          </a:xfrm>
        </p:grpSpPr>
        <p:pic>
          <p:nvPicPr>
            <p:cNvPr id="4" name="Picture 2" descr="https://www.bgc-jena.mpg.de/bgp/uploads/Main/Fig.1_Allen2009.2.jpg"/>
            <p:cNvPicPr>
              <a:picLocks noChangeAspect="1" noChangeArrowheads="1"/>
            </p:cNvPicPr>
            <p:nvPr/>
          </p:nvPicPr>
          <p:blipFill rotWithShape="1">
            <a:blip r:embed="rId3" cstate="screen"/>
            <a:srcRect l="1055" t="3213" r="51501" b="45098"/>
            <a:stretch/>
          </p:blipFill>
          <p:spPr bwMode="auto">
            <a:xfrm>
              <a:off x="1250462" y="947616"/>
              <a:ext cx="3077306" cy="2514422"/>
            </a:xfrm>
            <a:prstGeom prst="rect">
              <a:avLst/>
            </a:prstGeom>
            <a:noFill/>
            <a:ln>
              <a:solidFill>
                <a:schemeClr val="tx1"/>
              </a:solidFill>
            </a:ln>
          </p:spPr>
        </p:pic>
        <p:sp>
          <p:nvSpPr>
            <p:cNvPr id="11" name="Rectangle 10"/>
            <p:cNvSpPr/>
            <p:nvPr/>
          </p:nvSpPr>
          <p:spPr>
            <a:xfrm>
              <a:off x="1299308" y="1035538"/>
              <a:ext cx="1045307" cy="302847"/>
            </a:xfrm>
            <a:prstGeom prst="rect">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dirty="0">
                <a:solidFill>
                  <a:prstClr val="white"/>
                </a:solidFill>
                <a:latin typeface="Gill Sans MT"/>
              </a:endParaRPr>
            </a:p>
          </p:txBody>
        </p:sp>
      </p:grpSp>
      <p:sp>
        <p:nvSpPr>
          <p:cNvPr id="17" name="TextBox 16"/>
          <p:cNvSpPr txBox="1"/>
          <p:nvPr/>
        </p:nvSpPr>
        <p:spPr>
          <a:xfrm>
            <a:off x="5445903" y="1098702"/>
            <a:ext cx="3424788" cy="1745093"/>
          </a:xfrm>
          <a:prstGeom prst="rect">
            <a:avLst/>
          </a:prstGeom>
          <a:solidFill>
            <a:srgbClr val="9BBB59"/>
          </a:solidFill>
          <a:ln w="25400" cap="flat" cmpd="sng" algn="ctr">
            <a:solidFill>
              <a:srgbClr val="9BBB59">
                <a:shade val="50000"/>
              </a:srgbClr>
            </a:solidFill>
            <a:prstDash val="solid"/>
          </a:ln>
          <a:effectLst/>
        </p:spPr>
        <p:txBody>
          <a:bodyPr wrap="square" rtlCol="0">
            <a:spAutoFit/>
          </a:bodyPr>
          <a:lstStyle/>
          <a:p>
            <a:pPr eaLnBrk="1" fontAlgn="auto" hangingPunct="1">
              <a:lnSpc>
                <a:spcPct val="120000"/>
              </a:lnSpc>
              <a:spcBef>
                <a:spcPts val="0"/>
              </a:spcBef>
              <a:spcAft>
                <a:spcPts val="0"/>
              </a:spcAft>
              <a:defRPr/>
            </a:pPr>
            <a:r>
              <a:rPr lang="en-US" kern="0" dirty="0" smtClean="0">
                <a:solidFill>
                  <a:prstClr val="white"/>
                </a:solidFill>
                <a:latin typeface="Gill Sans MT"/>
                <a:cs typeface="Gill Sans MT"/>
              </a:rPr>
              <a:t>CLM4</a:t>
            </a:r>
            <a:r>
              <a:rPr lang="en-US" kern="0" dirty="0" smtClean="0">
                <a:solidFill>
                  <a:prstClr val="white"/>
                </a:solidFill>
                <a:latin typeface="Gill Sans MT"/>
                <a:cs typeface="Gill Sans MT"/>
              </a:rPr>
              <a:t>(DGVM), </a:t>
            </a:r>
            <a:r>
              <a:rPr lang="en-US" kern="0" dirty="0" smtClean="0">
                <a:solidFill>
                  <a:prstClr val="white"/>
                </a:solidFill>
                <a:latin typeface="Gill Sans MT"/>
                <a:cs typeface="Gill Sans MT"/>
              </a:rPr>
              <a:t>suggests widespread </a:t>
            </a:r>
            <a:r>
              <a:rPr lang="en-US" kern="0" dirty="0" smtClean="0">
                <a:solidFill>
                  <a:prstClr val="white"/>
                </a:solidFill>
                <a:latin typeface="Gill Sans MT"/>
                <a:cs typeface="Gill Sans MT"/>
              </a:rPr>
              <a:t>die-off of forests by </a:t>
            </a:r>
            <a:r>
              <a:rPr lang="en-US" kern="0" dirty="0" smtClean="0">
                <a:solidFill>
                  <a:prstClr val="white"/>
                </a:solidFill>
                <a:latin typeface="Gill Sans MT"/>
                <a:cs typeface="Gill Sans MT"/>
              </a:rPr>
              <a:t>2100, but simple </a:t>
            </a:r>
            <a:r>
              <a:rPr lang="en-US" kern="0" dirty="0">
                <a:solidFill>
                  <a:prstClr val="white"/>
                </a:solidFill>
                <a:latin typeface="Gill Sans MT"/>
                <a:cs typeface="Gill Sans MT"/>
              </a:rPr>
              <a:t>representation of hydrology, plant water </a:t>
            </a:r>
            <a:r>
              <a:rPr lang="en-US" kern="0" dirty="0" smtClean="0">
                <a:solidFill>
                  <a:prstClr val="white"/>
                </a:solidFill>
                <a:latin typeface="Gill Sans MT"/>
                <a:cs typeface="Gill Sans MT"/>
              </a:rPr>
              <a:t>use, mortality, ecosystem dynamics</a:t>
            </a:r>
            <a:endParaRPr lang="en-US" kern="0" dirty="0">
              <a:solidFill>
                <a:prstClr val="white"/>
              </a:solidFill>
              <a:latin typeface="Gill Sans MT"/>
              <a:cs typeface="Gill Sans MT"/>
            </a:endParaRPr>
          </a:p>
        </p:txBody>
      </p:sp>
      <p:sp>
        <p:nvSpPr>
          <p:cNvPr id="19" name="TextBox 18"/>
          <p:cNvSpPr txBox="1"/>
          <p:nvPr/>
        </p:nvSpPr>
        <p:spPr>
          <a:xfrm>
            <a:off x="292016" y="4025910"/>
            <a:ext cx="4474219" cy="2158283"/>
          </a:xfrm>
          <a:prstGeom prst="rect">
            <a:avLst/>
          </a:prstGeom>
          <a:solidFill>
            <a:srgbClr val="9BBB59"/>
          </a:solidFill>
          <a:ln w="25400" cap="flat" cmpd="sng" algn="ctr">
            <a:solidFill>
              <a:srgbClr val="9BBB59">
                <a:shade val="50000"/>
              </a:srgbClr>
            </a:solidFill>
            <a:prstDash val="solid"/>
          </a:ln>
          <a:effectLst/>
        </p:spPr>
        <p:txBody>
          <a:bodyPr wrap="square" rtlCol="0">
            <a:spAutoFit/>
          </a:bodyPr>
          <a:lstStyle/>
          <a:p>
            <a:pPr defTabSz="914021" eaLnBrk="1" fontAlgn="auto" hangingPunct="1">
              <a:lnSpc>
                <a:spcPct val="125000"/>
              </a:lnSpc>
              <a:spcBef>
                <a:spcPts val="0"/>
              </a:spcBef>
              <a:spcAft>
                <a:spcPts val="0"/>
              </a:spcAft>
              <a:defRPr/>
            </a:pPr>
            <a:r>
              <a:rPr lang="en-US" kern="0" dirty="0" smtClean="0">
                <a:solidFill>
                  <a:prstClr val="white"/>
                </a:solidFill>
                <a:latin typeface="Gill Sans MT"/>
                <a:cs typeface="Gill Sans MT"/>
              </a:rPr>
              <a:t>But … these results are likely unreliable;    tree response to soil moisture deficits represented in ad hoc way in land models. Forest loss is complex problem that requires combined consideration of climate, hydrology, ecology, and plant physiology and diversity</a:t>
            </a:r>
            <a:endParaRPr lang="en-US" kern="0" dirty="0">
              <a:solidFill>
                <a:prstClr val="white"/>
              </a:solidFill>
              <a:latin typeface="Gill Sans MT"/>
              <a:cs typeface="Gill Sans MT"/>
            </a:endParaRPr>
          </a:p>
        </p:txBody>
      </p:sp>
      <p:pic>
        <p:nvPicPr>
          <p:cNvPr id="20" name="Picture 2"/>
          <p:cNvPicPr>
            <a:picLocks noChangeAspect="1" noChangeArrowheads="1"/>
          </p:cNvPicPr>
          <p:nvPr/>
        </p:nvPicPr>
        <p:blipFill rotWithShape="1">
          <a:blip r:embed="rId4" cstate="print"/>
          <a:srcRect t="9281" r="50000"/>
          <a:stretch/>
        </p:blipFill>
        <p:spPr bwMode="auto">
          <a:xfrm>
            <a:off x="5164483" y="2829200"/>
            <a:ext cx="3706208" cy="3534287"/>
          </a:xfrm>
          <a:prstGeom prst="rect">
            <a:avLst/>
          </a:prstGeom>
          <a:noFill/>
          <a:ln w="9525">
            <a:noFill/>
            <a:miter lim="800000"/>
            <a:headEnd/>
            <a:tailEnd/>
          </a:ln>
        </p:spPr>
      </p:pic>
      <p:sp>
        <p:nvSpPr>
          <p:cNvPr id="2" name="TextBox 1"/>
          <p:cNvSpPr txBox="1"/>
          <p:nvPr/>
        </p:nvSpPr>
        <p:spPr>
          <a:xfrm>
            <a:off x="7362306" y="6457608"/>
            <a:ext cx="1316611" cy="307777"/>
          </a:xfrm>
          <a:prstGeom prst="rect">
            <a:avLst/>
          </a:prstGeom>
          <a:noFill/>
        </p:spPr>
        <p:txBody>
          <a:bodyPr wrap="none" rtlCol="0">
            <a:spAutoFit/>
          </a:bodyPr>
          <a:lstStyle/>
          <a:p>
            <a:pPr defTabSz="457200" eaLnBrk="1" fontAlgn="auto" hangingPunct="1">
              <a:spcBef>
                <a:spcPts val="0"/>
              </a:spcBef>
              <a:spcAft>
                <a:spcPts val="0"/>
              </a:spcAft>
            </a:pPr>
            <a:r>
              <a:rPr lang="en-US" sz="1400" dirty="0" smtClean="0">
                <a:solidFill>
                  <a:srgbClr val="000000"/>
                </a:solidFill>
                <a:latin typeface="Gill Sans MT"/>
                <a:cs typeface="Gill Sans MT"/>
              </a:rPr>
              <a:t>Jiang et al. 2013</a:t>
            </a:r>
            <a:endParaRPr lang="en-US" sz="1400" dirty="0">
              <a:solidFill>
                <a:srgbClr val="000000"/>
              </a:solidFill>
              <a:latin typeface="Gill Sans MT"/>
              <a:cs typeface="Gill Sans MT"/>
            </a:endParaRPr>
          </a:p>
        </p:txBody>
      </p:sp>
    </p:spTree>
    <p:extLst>
      <p:ext uri="{BB962C8B-B14F-4D97-AF65-F5344CB8AC3E}">
        <p14:creationId xmlns:p14="http://schemas.microsoft.com/office/powerpoint/2010/main" val="9832084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80339" y="2011680"/>
            <a:ext cx="6461760" cy="4846320"/>
          </a:xfrm>
          <a:prstGeom prst="rect">
            <a:avLst/>
          </a:prstGeom>
        </p:spPr>
      </p:pic>
      <p:sp>
        <p:nvSpPr>
          <p:cNvPr id="137" name="Shape 137"/>
          <p:cNvSpPr txBox="1">
            <a:spLocks noGrp="1"/>
          </p:cNvSpPr>
          <p:nvPr>
            <p:ph type="ctrTitle"/>
          </p:nvPr>
        </p:nvSpPr>
        <p:spPr>
          <a:xfrm>
            <a:off x="0" y="0"/>
            <a:ext cx="9144000" cy="2011680"/>
          </a:xfrm>
          <a:prstGeom prst="rect">
            <a:avLst/>
          </a:prstGeom>
          <a:solidFill>
            <a:schemeClr val="accent6">
              <a:lumMod val="60000"/>
              <a:lumOff val="40000"/>
            </a:schemeClr>
          </a:solidFill>
          <a:ln>
            <a:noFill/>
          </a:ln>
        </p:spPr>
        <p:txBody>
          <a:bodyPr lIns="91425" tIns="45700" rIns="91425" bIns="45700" anchor="ctr" anchorCtr="0">
            <a:noAutofit/>
          </a:bodyPr>
          <a:lstStyle/>
          <a:p>
            <a:pPr marL="0" marR="0" lvl="0" indent="0" algn="ctr" rtl="0">
              <a:lnSpc>
                <a:spcPct val="90000"/>
              </a:lnSpc>
              <a:spcBef>
                <a:spcPts val="0"/>
              </a:spcBef>
              <a:buClr>
                <a:srgbClr val="DEEBF7"/>
              </a:buClr>
              <a:buSzPct val="25000"/>
              <a:buFont typeface="Calibri"/>
              <a:buNone/>
            </a:pPr>
            <a:r>
              <a:rPr lang="en-US" sz="6000" b="0" i="0" u="none" strike="noStrike" cap="none" dirty="0" smtClean="0">
                <a:solidFill>
                  <a:schemeClr val="accent6">
                    <a:lumMod val="75000"/>
                  </a:schemeClr>
                </a:solidFill>
                <a:latin typeface="Calibri"/>
                <a:ea typeface="Calibri"/>
                <a:cs typeface="Calibri"/>
                <a:sym typeface="Calibri"/>
              </a:rPr>
              <a:t> </a:t>
            </a:r>
            <a:endParaRPr lang="en-US" sz="6000" b="0" i="0" u="none" strike="noStrike" cap="none" dirty="0">
              <a:solidFill>
                <a:schemeClr val="accent6">
                  <a:lumMod val="75000"/>
                </a:schemeClr>
              </a:solidFill>
              <a:latin typeface="Calibri"/>
              <a:ea typeface="Calibri"/>
              <a:cs typeface="Calibri"/>
              <a:sym typeface="Calibri"/>
            </a:endParaRPr>
          </a:p>
        </p:txBody>
      </p:sp>
      <p:sp>
        <p:nvSpPr>
          <p:cNvPr id="138" name="Shape 138"/>
          <p:cNvSpPr txBox="1">
            <a:spLocks noGrp="1"/>
          </p:cNvSpPr>
          <p:nvPr>
            <p:ph type="subTitle" idx="1"/>
          </p:nvPr>
        </p:nvSpPr>
        <p:spPr>
          <a:xfrm>
            <a:off x="2182673" y="418027"/>
            <a:ext cx="6858000" cy="2752529"/>
          </a:xfrm>
          <a:prstGeom prst="rect">
            <a:avLst/>
          </a:prstGeom>
          <a:noFill/>
          <a:ln>
            <a:noFill/>
          </a:ln>
        </p:spPr>
        <p:txBody>
          <a:bodyPr lIns="91425" tIns="45700" rIns="91425" bIns="45700" anchor="t" anchorCtr="0">
            <a:noAutofit/>
          </a:bodyPr>
          <a:lstStyle/>
          <a:p>
            <a:pPr marL="0" marR="0" lvl="0" indent="0" algn="l" rtl="0">
              <a:lnSpc>
                <a:spcPct val="80000"/>
              </a:lnSpc>
              <a:spcBef>
                <a:spcPts val="1000"/>
              </a:spcBef>
              <a:spcAft>
                <a:spcPts val="0"/>
              </a:spcAft>
              <a:buClr>
                <a:schemeClr val="dk1"/>
              </a:buClr>
              <a:buSzPct val="25000"/>
              <a:buFont typeface="Arial"/>
              <a:buNone/>
            </a:pPr>
            <a:endParaRPr lang="en-US" sz="2000" dirty="0" smtClean="0"/>
          </a:p>
          <a:p>
            <a:pPr lvl="0">
              <a:lnSpc>
                <a:spcPct val="80000"/>
              </a:lnSpc>
              <a:buSzPct val="25000"/>
            </a:pPr>
            <a:r>
              <a:rPr lang="en-US" sz="2000" dirty="0" smtClean="0"/>
              <a:t>Justin </a:t>
            </a:r>
            <a:r>
              <a:rPr lang="en-US" sz="2000" dirty="0" err="1" smtClean="0"/>
              <a:t>Perket</a:t>
            </a:r>
            <a:r>
              <a:rPr lang="en-US" sz="2000" dirty="0" smtClean="0"/>
              <a:t>, </a:t>
            </a:r>
            <a:br>
              <a:rPr lang="en-US" sz="2000" dirty="0" smtClean="0"/>
            </a:br>
            <a:r>
              <a:rPr lang="en-US" sz="2000" dirty="0" smtClean="0"/>
              <a:t>Sean Swenson , </a:t>
            </a:r>
            <a:r>
              <a:rPr lang="en-US" sz="2000" dirty="0" err="1" smtClean="0"/>
              <a:t>Martyn</a:t>
            </a:r>
            <a:r>
              <a:rPr lang="en-US" sz="2000" dirty="0" smtClean="0"/>
              <a:t> </a:t>
            </a:r>
            <a:r>
              <a:rPr lang="en-US" sz="2000" b="0" i="0" u="none" strike="noStrike" cap="none" dirty="0" smtClean="0">
                <a:solidFill>
                  <a:schemeClr val="dk1"/>
                </a:solidFill>
                <a:sym typeface="Calibri"/>
              </a:rPr>
              <a:t>Clark, Dave Lawrence, Ying Fan </a:t>
            </a:r>
            <a:r>
              <a:rPr lang="en-US" sz="2000" b="0" i="0" u="none" strike="noStrike" cap="none" dirty="0" err="1" smtClean="0">
                <a:solidFill>
                  <a:schemeClr val="dk1"/>
                </a:solidFill>
                <a:sym typeface="Calibri"/>
              </a:rPr>
              <a:t>Reinfelder</a:t>
            </a:r>
            <a:r>
              <a:rPr lang="en-US" sz="2000" b="0" i="0" u="none" strike="noStrike" cap="none" dirty="0" smtClean="0">
                <a:solidFill>
                  <a:schemeClr val="dk1"/>
                </a:solidFill>
                <a:sym typeface="Calibri"/>
              </a:rPr>
              <a:t>, </a:t>
            </a:r>
            <a:r>
              <a:rPr lang="en-US" sz="2000" dirty="0" smtClean="0"/>
              <a:t>and CUASHI-INSPIRE Hydrology Process team</a:t>
            </a:r>
            <a:endParaRPr lang="en-US" sz="2000" baseline="30000" dirty="0" smtClean="0"/>
          </a:p>
          <a:p>
            <a:pPr lvl="0">
              <a:lnSpc>
                <a:spcPct val="80000"/>
              </a:lnSpc>
              <a:buSzPct val="25000"/>
            </a:pPr>
            <a:endParaRPr lang="en-US" sz="1400" baseline="30000" dirty="0" smtClean="0"/>
          </a:p>
          <a:p>
            <a:pPr lvl="0">
              <a:lnSpc>
                <a:spcPct val="80000"/>
              </a:lnSpc>
              <a:buSzPct val="25000"/>
            </a:pPr>
            <a:r>
              <a:rPr lang="en-US" sz="1400" baseline="30000" dirty="0" smtClean="0"/>
              <a:t>		</a:t>
            </a:r>
            <a:r>
              <a:rPr lang="en-US" sz="1400" dirty="0" smtClean="0"/>
              <a:t/>
            </a:r>
            <a:br>
              <a:rPr lang="en-US" sz="1400" dirty="0" smtClean="0"/>
            </a:br>
            <a:r>
              <a:rPr lang="en-US" sz="1400" dirty="0" smtClean="0"/>
              <a:t/>
            </a:r>
            <a:br>
              <a:rPr lang="en-US" sz="1400" dirty="0" smtClean="0"/>
            </a:br>
            <a:r>
              <a:rPr lang="en-US" sz="1400" dirty="0" smtClean="0"/>
              <a:t/>
            </a:r>
            <a:br>
              <a:rPr lang="en-US" sz="1400" dirty="0" smtClean="0"/>
            </a:br>
            <a:r>
              <a:rPr lang="en-US" sz="1400" baseline="30000" dirty="0" smtClean="0"/>
              <a:t/>
            </a:r>
            <a:br>
              <a:rPr lang="en-US" sz="1400" baseline="30000" dirty="0" smtClean="0"/>
            </a:br>
            <a:r>
              <a:rPr lang="en-US" sz="1400" baseline="30000" dirty="0" smtClean="0"/>
              <a:t>		</a:t>
            </a:r>
            <a:endParaRPr lang="en-US" sz="1400" b="0" i="0" u="none" strike="noStrike" cap="none" dirty="0">
              <a:solidFill>
                <a:schemeClr val="dk1"/>
              </a:solidFill>
              <a:sym typeface="Calibri"/>
            </a:endParaRPr>
          </a:p>
        </p:txBody>
      </p:sp>
      <p:pic>
        <p:nvPicPr>
          <p:cNvPr id="140" name="Shape 140" descr="https://mail.google.com/mail/u/1/images/cleardot.gif"/>
          <p:cNvPicPr preferRelativeResize="0"/>
          <p:nvPr/>
        </p:nvPicPr>
        <p:blipFill rotWithShape="1">
          <a:blip r:embed="rId4">
            <a:alphaModFix/>
          </a:blip>
          <a:srcRect/>
          <a:stretch/>
        </p:blipFill>
        <p:spPr>
          <a:xfrm>
            <a:off x="123825" y="31750"/>
            <a:ext cx="9600" cy="9600"/>
          </a:xfrm>
          <a:prstGeom prst="rect">
            <a:avLst/>
          </a:prstGeom>
          <a:noFill/>
          <a:ln>
            <a:noFill/>
          </a:ln>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b="14554"/>
          <a:stretch/>
        </p:blipFill>
        <p:spPr>
          <a:xfrm>
            <a:off x="4889307" y="1917537"/>
            <a:ext cx="1828800" cy="440139"/>
          </a:xfrm>
          <a:prstGeom prst="rect">
            <a:avLst/>
          </a:prstGeom>
        </p:spPr>
      </p:pic>
      <p:sp>
        <p:nvSpPr>
          <p:cNvPr id="12" name="Shape 138"/>
          <p:cNvSpPr txBox="1">
            <a:spLocks/>
          </p:cNvSpPr>
          <p:nvPr/>
        </p:nvSpPr>
        <p:spPr>
          <a:xfrm>
            <a:off x="6958527" y="6621694"/>
            <a:ext cx="2183572" cy="236306"/>
          </a:xfrm>
          <a:prstGeom prst="rect">
            <a:avLst/>
          </a:prstGeom>
          <a:noFill/>
          <a:ln>
            <a:noFill/>
          </a:ln>
        </p:spPr>
        <p:txBody>
          <a:bodyPr lIns="91425" tIns="45700" rIns="91425" bIns="45700" anchor="b" anchorCtr="0">
            <a:noAutofit/>
          </a:bodyPr>
          <a:lstStyle>
            <a:defPPr marR="0" lvl="0" algn="l" rtl="0">
              <a:lnSpc>
                <a:spcPct val="100000"/>
              </a:lnSpc>
              <a:spcBef>
                <a:spcPts val="0"/>
              </a:spcBef>
              <a:spcAft>
                <a:spcPts val="0"/>
              </a:spcAft>
            </a:defPPr>
            <a:lvl1pPr marL="0" marR="0" lvl="0" indent="0" algn="ctr" rtl="0">
              <a:lnSpc>
                <a:spcPct val="90000"/>
              </a:lnSpc>
              <a:spcBef>
                <a:spcPts val="1000"/>
              </a:spcBef>
              <a:spcAft>
                <a:spcPts val="0"/>
              </a:spcAft>
              <a:buClr>
                <a:schemeClr val="dk1"/>
              </a:buClr>
              <a:buSzPct val="100000"/>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spcAft>
                <a:spcPts val="0"/>
              </a:spcAft>
              <a:buClr>
                <a:schemeClr val="dk1"/>
              </a:buClr>
              <a:buSzPct val="100000"/>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spcAft>
                <a:spcPts val="0"/>
              </a:spcAft>
              <a:buClr>
                <a:schemeClr val="dk1"/>
              </a:buClr>
              <a:buSzPct val="100000"/>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spcAft>
                <a:spcPts val="0"/>
              </a:spcAft>
              <a:buClr>
                <a:schemeClr val="dk1"/>
              </a:buClr>
              <a:buSzPct val="100000"/>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spcAft>
                <a:spcPts val="0"/>
              </a:spcAft>
              <a:buClr>
                <a:schemeClr val="dk1"/>
              </a:buClr>
              <a:buSzPct val="100000"/>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spcAft>
                <a:spcPts val="0"/>
              </a:spcAft>
              <a:buClr>
                <a:schemeClr val="dk1"/>
              </a:buClr>
              <a:buSzPct val="100000"/>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spcAft>
                <a:spcPts val="0"/>
              </a:spcAft>
              <a:buClr>
                <a:schemeClr val="dk1"/>
              </a:buClr>
              <a:buSzPct val="100000"/>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spcAft>
                <a:spcPts val="0"/>
              </a:spcAft>
              <a:buClr>
                <a:schemeClr val="dk1"/>
              </a:buClr>
              <a:buSzPct val="100000"/>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spcAft>
                <a:spcPts val="0"/>
              </a:spcAft>
              <a:buClr>
                <a:schemeClr val="dk1"/>
              </a:buClr>
              <a:buSzPct val="100000"/>
              <a:buFont typeface="Arial"/>
              <a:buNone/>
              <a:defRPr sz="1600" b="0" i="0" u="none" strike="noStrike" cap="none">
                <a:solidFill>
                  <a:schemeClr val="dk1"/>
                </a:solidFill>
                <a:latin typeface="Calibri"/>
                <a:ea typeface="Calibri"/>
                <a:cs typeface="Calibri"/>
                <a:sym typeface="Calibri"/>
              </a:defRPr>
            </a:lvl9pPr>
          </a:lstStyle>
          <a:p>
            <a:pPr algn="r" eaLnBrk="1" fontAlgn="auto" hangingPunct="1">
              <a:lnSpc>
                <a:spcPct val="80000"/>
              </a:lnSpc>
              <a:buClr>
                <a:srgbClr val="000000"/>
              </a:buClr>
              <a:buSzPct val="25000"/>
            </a:pPr>
            <a:r>
              <a:rPr lang="en-US" sz="900" kern="0" dirty="0" smtClean="0">
                <a:solidFill>
                  <a:srgbClr val="000000"/>
                </a:solidFill>
              </a:rPr>
              <a:t>Photo Credit: NSIDC,</a:t>
            </a:r>
            <a:r>
              <a:rPr lang="en-US" sz="900" kern="0" dirty="0">
                <a:solidFill>
                  <a:srgbClr val="000000"/>
                </a:solidFill>
              </a:rPr>
              <a:t> </a:t>
            </a:r>
            <a:r>
              <a:rPr lang="en-US" sz="900" kern="0" dirty="0" smtClean="0">
                <a:solidFill>
                  <a:srgbClr val="000000"/>
                </a:solidFill>
              </a:rPr>
              <a:t>A</a:t>
            </a:r>
            <a:r>
              <a:rPr lang="en-US" sz="900" kern="0" dirty="0">
                <a:solidFill>
                  <a:srgbClr val="000000"/>
                </a:solidFill>
              </a:rPr>
              <a:t>. </a:t>
            </a:r>
            <a:r>
              <a:rPr lang="en-US" sz="900" kern="0" dirty="0" err="1" smtClean="0">
                <a:solidFill>
                  <a:srgbClr val="000000"/>
                </a:solidFill>
              </a:rPr>
              <a:t>Racoviteanu</a:t>
            </a:r>
            <a:endParaRPr lang="en-US" sz="900" kern="0" dirty="0">
              <a:solidFill>
                <a:srgbClr val="000000"/>
              </a:solidFill>
            </a:endParaRPr>
          </a:p>
        </p:txBody>
      </p:sp>
      <p:sp>
        <p:nvSpPr>
          <p:cNvPr id="8" name="Rectangle 7"/>
          <p:cNvSpPr/>
          <p:nvPr/>
        </p:nvSpPr>
        <p:spPr>
          <a:xfrm>
            <a:off x="1053101" y="76148"/>
            <a:ext cx="8090899" cy="646331"/>
          </a:xfrm>
          <a:prstGeom prst="rect">
            <a:avLst/>
          </a:prstGeom>
        </p:spPr>
        <p:txBody>
          <a:bodyPr wrap="square">
            <a:spAutoFit/>
          </a:bodyPr>
          <a:lstStyle/>
          <a:p>
            <a:pPr eaLnBrk="1" fontAlgn="auto" hangingPunct="1">
              <a:spcBef>
                <a:spcPts val="0"/>
              </a:spcBef>
              <a:spcAft>
                <a:spcPts val="0"/>
              </a:spcAft>
            </a:pPr>
            <a:r>
              <a:rPr lang="en-US" sz="3600" kern="0" dirty="0" smtClean="0">
                <a:solidFill>
                  <a:srgbClr val="70AD47">
                    <a:lumMod val="75000"/>
                  </a:srgbClr>
                </a:solidFill>
                <a:latin typeface="Calibri"/>
                <a:ea typeface="Calibri"/>
                <a:cs typeface="Calibri"/>
                <a:sym typeface="Calibri"/>
              </a:rPr>
              <a:t>Implementing Hillslope Hydrology in CLM</a:t>
            </a:r>
            <a:endParaRPr lang="en-US" sz="900" kern="0" dirty="0">
              <a:solidFill>
                <a:srgbClr val="000000"/>
              </a:solidFill>
              <a:latin typeface="Arial"/>
              <a:ea typeface="Arial"/>
              <a:cs typeface="Arial"/>
              <a:sym typeface="Arial"/>
            </a:endParaRPr>
          </a:p>
        </p:txBody>
      </p:sp>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0870" y="258138"/>
            <a:ext cx="4836882" cy="7543800"/>
          </a:xfrm>
          <a:prstGeom prst="rect">
            <a:avLst/>
          </a:prstGeom>
          <a:ln>
            <a:noFill/>
          </a:ln>
          <a:effectLst>
            <a:outerShdw blurRad="292100" dist="139700" dir="2700000" algn="tl" rotWithShape="0">
              <a:srgbClr val="333333">
                <a:alpha val="65000"/>
              </a:srgbClr>
            </a:outerShdw>
          </a:effectLst>
        </p:spPr>
      </p:pic>
      <p:pic>
        <p:nvPicPr>
          <p:cNvPr id="13" name="Picture 12" descr="Screen Shot 2015-09-09 at 5.26.1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58527" y="2011680"/>
            <a:ext cx="1765300" cy="453553"/>
          </a:xfrm>
          <a:prstGeom prst="rect">
            <a:avLst/>
          </a:prstGeom>
        </p:spPr>
      </p:pic>
    </p:spTree>
    <p:extLst>
      <p:ext uri="{BB962C8B-B14F-4D97-AF65-F5344CB8AC3E}">
        <p14:creationId xmlns:p14="http://schemas.microsoft.com/office/powerpoint/2010/main" val="246431587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Shape 174"/>
          <p:cNvSpPr txBox="1"/>
          <p:nvPr/>
        </p:nvSpPr>
        <p:spPr>
          <a:xfrm>
            <a:off x="0" y="0"/>
            <a:ext cx="9144000" cy="1225176"/>
          </a:xfrm>
          <a:prstGeom prst="rect">
            <a:avLst/>
          </a:prstGeom>
          <a:solidFill>
            <a:schemeClr val="accent6">
              <a:lumMod val="60000"/>
              <a:lumOff val="40000"/>
            </a:schemeClr>
          </a:solidFill>
          <a:ln>
            <a:noFill/>
          </a:ln>
        </p:spPr>
        <p:txBody>
          <a:bodyPr lIns="91425" tIns="45700" rIns="91425" bIns="45700" anchor="ctr" anchorCtr="0">
            <a:noAutofit/>
          </a:bodyPr>
          <a:lstStyle/>
          <a:p>
            <a:pPr algn="ctr" eaLnBrk="1" fontAlgn="auto" hangingPunct="1">
              <a:lnSpc>
                <a:spcPct val="90000"/>
              </a:lnSpc>
              <a:spcBef>
                <a:spcPts val="0"/>
              </a:spcBef>
              <a:spcAft>
                <a:spcPts val="0"/>
              </a:spcAft>
              <a:buClr>
                <a:srgbClr val="DDEAF6"/>
              </a:buClr>
              <a:buSzPct val="25000"/>
            </a:pPr>
            <a:r>
              <a:rPr lang="en-US" sz="3600" kern="0" dirty="0" smtClean="0">
                <a:solidFill>
                  <a:srgbClr val="70AD47">
                    <a:lumMod val="75000"/>
                  </a:srgbClr>
                </a:solidFill>
                <a:latin typeface="Calibri"/>
                <a:ea typeface="Calibri"/>
                <a:cs typeface="Calibri"/>
                <a:sym typeface="Calibri"/>
              </a:rPr>
              <a:t>Intra-</a:t>
            </a:r>
            <a:r>
              <a:rPr lang="en-US" sz="3600" kern="0" dirty="0" err="1">
                <a:solidFill>
                  <a:srgbClr val="70AD47">
                    <a:lumMod val="75000"/>
                  </a:srgbClr>
                </a:solidFill>
                <a:latin typeface="Calibri"/>
                <a:ea typeface="Calibri"/>
                <a:cs typeface="Calibri"/>
                <a:sym typeface="Calibri"/>
              </a:rPr>
              <a:t>g</a:t>
            </a:r>
            <a:r>
              <a:rPr lang="en-US" sz="3600" kern="0" dirty="0" err="1" smtClean="0">
                <a:solidFill>
                  <a:srgbClr val="70AD47">
                    <a:lumMod val="75000"/>
                  </a:srgbClr>
                </a:solidFill>
                <a:latin typeface="Calibri"/>
                <a:ea typeface="Calibri"/>
                <a:cs typeface="Calibri"/>
                <a:sym typeface="Calibri"/>
              </a:rPr>
              <a:t>ridcell</a:t>
            </a:r>
            <a:r>
              <a:rPr lang="en-US" sz="3600" kern="0" dirty="0" smtClean="0">
                <a:solidFill>
                  <a:srgbClr val="70AD47">
                    <a:lumMod val="75000"/>
                  </a:srgbClr>
                </a:solidFill>
                <a:latin typeface="Calibri"/>
                <a:ea typeface="Calibri"/>
                <a:cs typeface="Calibri"/>
                <a:sym typeface="Calibri"/>
              </a:rPr>
              <a:t> </a:t>
            </a:r>
            <a:r>
              <a:rPr lang="en-US" sz="3600" kern="0" dirty="0" err="1">
                <a:solidFill>
                  <a:srgbClr val="70AD47">
                    <a:lumMod val="75000"/>
                  </a:srgbClr>
                </a:solidFill>
                <a:latin typeface="Calibri"/>
                <a:ea typeface="Calibri"/>
                <a:cs typeface="Calibri"/>
                <a:sym typeface="Calibri"/>
              </a:rPr>
              <a:t>h</a:t>
            </a:r>
            <a:r>
              <a:rPr lang="en-US" sz="3600" kern="0" dirty="0" err="1" smtClean="0">
                <a:solidFill>
                  <a:srgbClr val="70AD47">
                    <a:lumMod val="75000"/>
                  </a:srgbClr>
                </a:solidFill>
                <a:latin typeface="Calibri"/>
                <a:ea typeface="Calibri"/>
                <a:cs typeface="Calibri"/>
                <a:sym typeface="Calibri"/>
              </a:rPr>
              <a:t>illslope</a:t>
            </a:r>
            <a:r>
              <a:rPr lang="en-US" sz="3600" kern="0" dirty="0" smtClean="0">
                <a:solidFill>
                  <a:srgbClr val="70AD47">
                    <a:lumMod val="75000"/>
                  </a:srgbClr>
                </a:solidFill>
                <a:latin typeface="Calibri"/>
                <a:ea typeface="Calibri"/>
                <a:cs typeface="Calibri"/>
                <a:sym typeface="Calibri"/>
              </a:rPr>
              <a:t> </a:t>
            </a:r>
            <a:r>
              <a:rPr lang="en-US" sz="3600" kern="0" dirty="0">
                <a:solidFill>
                  <a:srgbClr val="70AD47">
                    <a:lumMod val="75000"/>
                  </a:srgbClr>
                </a:solidFill>
                <a:latin typeface="Calibri"/>
                <a:ea typeface="Calibri"/>
                <a:cs typeface="Calibri"/>
                <a:sym typeface="Calibri"/>
              </a:rPr>
              <a:t>r</a:t>
            </a:r>
            <a:r>
              <a:rPr lang="en-US" sz="3600" kern="0" dirty="0" smtClean="0">
                <a:solidFill>
                  <a:srgbClr val="70AD47">
                    <a:lumMod val="75000"/>
                  </a:srgbClr>
                </a:solidFill>
                <a:latin typeface="Calibri"/>
                <a:ea typeface="Calibri"/>
                <a:cs typeface="Calibri"/>
                <a:sym typeface="Calibri"/>
              </a:rPr>
              <a:t>epresentation for CLM</a:t>
            </a:r>
            <a:endParaRPr lang="en-US" sz="3600" kern="0" dirty="0">
              <a:solidFill>
                <a:srgbClr val="70AD47">
                  <a:lumMod val="75000"/>
                </a:srgbClr>
              </a:solidFill>
              <a:latin typeface="Calibri"/>
              <a:ea typeface="Calibri"/>
              <a:cs typeface="Calibri"/>
              <a:sym typeface="Calibri"/>
            </a:endParaRPr>
          </a:p>
        </p:txBody>
      </p:sp>
      <p:sp>
        <p:nvSpPr>
          <p:cNvPr id="175" name="Shape 175"/>
          <p:cNvSpPr txBox="1">
            <a:spLocks noGrp="1"/>
          </p:cNvSpPr>
          <p:nvPr>
            <p:ph type="body" idx="1"/>
          </p:nvPr>
        </p:nvSpPr>
        <p:spPr>
          <a:xfrm>
            <a:off x="270062" y="1534672"/>
            <a:ext cx="3704291" cy="3999682"/>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Arial"/>
              <a:buChar char="•"/>
            </a:pPr>
            <a:r>
              <a:rPr lang="en-US" sz="2400" b="0" i="0" u="none" strike="noStrike" cap="none" dirty="0" err="1" smtClean="0">
                <a:solidFill>
                  <a:schemeClr val="dk1"/>
                </a:solidFill>
                <a:latin typeface="Calibri"/>
                <a:ea typeface="Calibri"/>
                <a:cs typeface="Calibri"/>
                <a:sym typeface="Calibri"/>
              </a:rPr>
              <a:t>Gridcell</a:t>
            </a:r>
            <a:r>
              <a:rPr lang="en-US" sz="2400" b="0" i="0" u="none" strike="noStrike" cap="none" dirty="0" smtClean="0">
                <a:solidFill>
                  <a:schemeClr val="dk1"/>
                </a:solidFill>
                <a:latin typeface="Calibri"/>
                <a:ea typeface="Calibri"/>
                <a:cs typeface="Calibri"/>
                <a:sym typeface="Calibri"/>
              </a:rPr>
              <a:t> level assumes role of drainage basin</a:t>
            </a:r>
            <a:br>
              <a:rPr lang="en-US" sz="2400" b="0" i="0" u="none" strike="noStrike" cap="none" dirty="0" smtClean="0">
                <a:solidFill>
                  <a:schemeClr val="dk1"/>
                </a:solidFill>
                <a:latin typeface="Calibri"/>
                <a:ea typeface="Calibri"/>
                <a:cs typeface="Calibri"/>
                <a:sym typeface="Calibri"/>
              </a:rPr>
            </a:br>
            <a:endParaRPr lang="en-US" sz="2400" b="0" i="0" u="none" strike="noStrike" cap="none" dirty="0" smtClean="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ct val="100000"/>
              <a:buFont typeface="Arial"/>
              <a:buChar char="•"/>
            </a:pPr>
            <a:r>
              <a:rPr lang="en-US" sz="2400" b="0" i="0" u="none" strike="noStrike" cap="none" dirty="0" smtClean="0">
                <a:solidFill>
                  <a:schemeClr val="dk1"/>
                </a:solidFill>
                <a:latin typeface="Calibri"/>
                <a:ea typeface="Calibri"/>
                <a:cs typeface="Calibri"/>
                <a:sym typeface="Calibri"/>
              </a:rPr>
              <a:t>Few representative hillslopes per </a:t>
            </a:r>
            <a:r>
              <a:rPr lang="en-US" sz="2400" b="0" i="0" u="none" strike="noStrike" cap="none" dirty="0" smtClean="0">
                <a:solidFill>
                  <a:schemeClr val="dk1"/>
                </a:solidFill>
                <a:latin typeface="Calibri"/>
                <a:ea typeface="Calibri"/>
                <a:cs typeface="Calibri"/>
                <a:sym typeface="Calibri"/>
              </a:rPr>
              <a:t>basin</a:t>
            </a:r>
          </a:p>
          <a:p>
            <a:pPr marL="228600" marR="0" lvl="0" indent="-228600" algn="l" rtl="0">
              <a:lnSpc>
                <a:spcPct val="90000"/>
              </a:lnSpc>
              <a:spcBef>
                <a:spcPts val="1000"/>
              </a:spcBef>
              <a:spcAft>
                <a:spcPts val="0"/>
              </a:spcAft>
              <a:buClr>
                <a:schemeClr val="dk1"/>
              </a:buClr>
              <a:buSzPct val="100000"/>
              <a:buFont typeface="Arial"/>
              <a:buChar char="•"/>
            </a:pPr>
            <a:endParaRPr lang="en-US" sz="2400" b="0" i="0" u="none" strike="noStrike" cap="none" dirty="0" smtClean="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ct val="100000"/>
              <a:buFont typeface="Arial"/>
              <a:buChar char="•"/>
            </a:pPr>
            <a:r>
              <a:rPr lang="en-US" sz="2400" b="0" i="0" u="none" strike="noStrike" cap="none" dirty="0" smtClean="0">
                <a:solidFill>
                  <a:schemeClr val="dk1"/>
                </a:solidFill>
                <a:latin typeface="Calibri"/>
                <a:ea typeface="Calibri"/>
                <a:cs typeface="Calibri"/>
                <a:sym typeface="Calibri"/>
              </a:rPr>
              <a:t>Lateral connections between neighboring columns in hillslope</a:t>
            </a:r>
          </a:p>
          <a:p>
            <a:pPr marL="228600" marR="0" lvl="0" indent="-228600" algn="l" rtl="0">
              <a:lnSpc>
                <a:spcPct val="90000"/>
              </a:lnSpc>
              <a:spcBef>
                <a:spcPts val="1000"/>
              </a:spcBef>
              <a:spcAft>
                <a:spcPts val="0"/>
              </a:spcAft>
              <a:buClr>
                <a:schemeClr val="dk1"/>
              </a:buClr>
              <a:buSzPct val="100000"/>
              <a:buFont typeface="Arial"/>
              <a:buNone/>
            </a:pPr>
            <a:endParaRPr lang="en-US" sz="2800" b="0" i="0" u="none" strike="noStrike" cap="none" dirty="0" smtClean="0">
              <a:solidFill>
                <a:schemeClr val="dk1"/>
              </a:solidFill>
              <a:latin typeface="Calibri"/>
              <a:ea typeface="Calibri"/>
              <a:cs typeface="Calibri"/>
              <a:sym typeface="Calibri"/>
            </a:endParaRPr>
          </a:p>
          <a:p>
            <a:pPr marL="228600" marR="0" lvl="0" indent="-228600" algn="l" rtl="0">
              <a:lnSpc>
                <a:spcPct val="90000"/>
              </a:lnSpc>
              <a:spcBef>
                <a:spcPts val="1000"/>
              </a:spcBef>
              <a:buClr>
                <a:schemeClr val="dk1"/>
              </a:buClr>
              <a:buSzPct val="100000"/>
              <a:buFont typeface="Arial"/>
              <a:buNone/>
            </a:pPr>
            <a:endParaRPr lang="en-US" sz="2800" b="0" i="0" u="none" strike="noStrike" cap="none" dirty="0">
              <a:solidFill>
                <a:schemeClr val="dk1"/>
              </a:solidFill>
              <a:latin typeface="Calibri"/>
              <a:ea typeface="Calibri"/>
              <a:cs typeface="Calibri"/>
              <a:sym typeface="Calibri"/>
            </a:endParaRP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38706" y="1665472"/>
            <a:ext cx="4826063" cy="4973315"/>
          </a:xfrm>
          <a:prstGeom prst="rect">
            <a:avLst/>
          </a:prstGeom>
          <a:ln>
            <a:noFill/>
          </a:ln>
          <a:effectLst>
            <a:outerShdw blurRad="292100" dist="139700" dir="2700000" algn="tl" rotWithShape="0">
              <a:srgbClr val="333333">
                <a:alpha val="65000"/>
              </a:srgbClr>
            </a:outerShdw>
          </a:effectLst>
        </p:spPr>
      </p:pic>
      <p:sp>
        <p:nvSpPr>
          <p:cNvPr id="5" name="Shape 151"/>
          <p:cNvSpPr txBox="1"/>
          <p:nvPr/>
        </p:nvSpPr>
        <p:spPr>
          <a:xfrm>
            <a:off x="5707519" y="1403872"/>
            <a:ext cx="2632096" cy="261600"/>
          </a:xfrm>
          <a:prstGeom prst="rect">
            <a:avLst/>
          </a:prstGeom>
          <a:noFill/>
          <a:ln>
            <a:noFill/>
          </a:ln>
        </p:spPr>
        <p:txBody>
          <a:bodyPr lIns="91425" tIns="45700" rIns="91425" bIns="45700" anchor="t" anchorCtr="0">
            <a:noAutofit/>
          </a:bodyPr>
          <a:lstStyle/>
          <a:p>
            <a:pPr algn="ctr" eaLnBrk="1" fontAlgn="auto" hangingPunct="1">
              <a:spcBef>
                <a:spcPts val="0"/>
              </a:spcBef>
              <a:spcAft>
                <a:spcPts val="0"/>
              </a:spcAft>
              <a:buSzPct val="25000"/>
            </a:pPr>
            <a:r>
              <a:rPr lang="en-US" sz="1400" kern="0" dirty="0" smtClean="0">
                <a:solidFill>
                  <a:srgbClr val="595959"/>
                </a:solidFill>
                <a:latin typeface="Calibri"/>
                <a:ea typeface="Calibri"/>
                <a:cs typeface="Calibri"/>
                <a:sym typeface="Calibri"/>
              </a:rPr>
              <a:t>Modified CLM Hierarchy </a:t>
            </a:r>
            <a:endParaRPr lang="en-US" sz="1400" kern="0" dirty="0">
              <a:solidFill>
                <a:srgbClr val="595959"/>
              </a:solidFill>
              <a:latin typeface="Calibri"/>
              <a:ea typeface="Calibri"/>
              <a:cs typeface="Calibri"/>
              <a:sym typeface="Calibri"/>
            </a:endParaRPr>
          </a:p>
        </p:txBody>
      </p:sp>
    </p:spTree>
    <p:extLst>
      <p:ext uri="{BB962C8B-B14F-4D97-AF65-F5344CB8AC3E}">
        <p14:creationId xmlns:p14="http://schemas.microsoft.com/office/powerpoint/2010/main" val="354524773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8147" name="Picture 3" descr="ScreenShot004"/>
          <p:cNvPicPr>
            <a:picLocks noChangeAspect="1" noChangeArrowheads="1"/>
          </p:cNvPicPr>
          <p:nvPr/>
        </p:nvPicPr>
        <p:blipFill>
          <a:blip r:embed="rId3" cstate="email">
            <a:alphaModFix/>
            <a:extLst>
              <a:ext uri="{BEBA8EAE-BF5A-486C-A8C5-ECC9F3942E4B}">
                <a14:imgProps xmlns:a14="http://schemas.microsoft.com/office/drawing/2010/main">
                  <a14:imgLayer r:embed="rId4">
                    <a14:imgEffect>
                      <a14:saturation sat="78000"/>
                    </a14:imgEffect>
                  </a14:imgLayer>
                </a14:imgProps>
              </a:ext>
            </a:extLst>
          </a:blip>
          <a:srcRect/>
          <a:stretch>
            <a:fillRect/>
          </a:stretch>
        </p:blipFill>
        <p:spPr bwMode="auto">
          <a:xfrm>
            <a:off x="0" y="5"/>
            <a:ext cx="9144000" cy="1066501"/>
          </a:xfrm>
          <a:prstGeom prst="rect">
            <a:avLst/>
          </a:prstGeom>
          <a:noFill/>
        </p:spPr>
      </p:pic>
      <p:sp>
        <p:nvSpPr>
          <p:cNvPr id="2" name="Rectangle 1"/>
          <p:cNvSpPr/>
          <p:nvPr/>
        </p:nvSpPr>
        <p:spPr>
          <a:xfrm>
            <a:off x="4460972" y="218720"/>
            <a:ext cx="4475028" cy="907941"/>
          </a:xfrm>
          <a:prstGeom prst="rect">
            <a:avLst/>
          </a:prstGeom>
        </p:spPr>
        <p:txBody>
          <a:bodyPr wrap="none">
            <a:spAutoFit/>
          </a:bodyPr>
          <a:lstStyle/>
          <a:p>
            <a:pPr algn="r" defTabSz="457200" fontAlgn="auto">
              <a:spcBef>
                <a:spcPts val="600"/>
              </a:spcBef>
              <a:spcAft>
                <a:spcPts val="0"/>
              </a:spcAft>
            </a:pPr>
            <a:r>
              <a:rPr lang="en-US" sz="2800" dirty="0" smtClean="0">
                <a:solidFill>
                  <a:srgbClr val="FFFFFF"/>
                </a:solidFill>
                <a:effectLst>
                  <a:glow rad="381000">
                    <a:srgbClr val="000000">
                      <a:satMod val="175000"/>
                      <a:alpha val="40000"/>
                    </a:srgbClr>
                  </a:glow>
                  <a:outerShdw blurRad="38100" dist="38100" dir="2700000" algn="tl">
                    <a:srgbClr val="C0C0C0"/>
                  </a:outerShdw>
                </a:effectLst>
                <a:latin typeface="Gill Sans MT"/>
              </a:rPr>
              <a:t>CLM5: Plant Hydrodynamics</a:t>
            </a:r>
            <a:endParaRPr lang="en-US" sz="2800" dirty="0">
              <a:solidFill>
                <a:srgbClr val="FFFFFF"/>
              </a:solidFill>
              <a:effectLst>
                <a:glow rad="381000">
                  <a:srgbClr val="000000">
                    <a:satMod val="175000"/>
                    <a:alpha val="40000"/>
                  </a:srgbClr>
                </a:glow>
                <a:outerShdw blurRad="38100" dist="38100" dir="2700000" algn="tl">
                  <a:srgbClr val="C0C0C0"/>
                </a:outerShdw>
              </a:effectLst>
              <a:latin typeface="Gill Sans MT"/>
            </a:endParaRPr>
          </a:p>
          <a:p>
            <a:pPr algn="r" defTabSz="457200" fontAlgn="auto">
              <a:spcBef>
                <a:spcPts val="600"/>
              </a:spcBef>
              <a:spcAft>
                <a:spcPts val="0"/>
              </a:spcAft>
            </a:pPr>
            <a:endParaRPr lang="en-US" sz="2000" dirty="0">
              <a:solidFill>
                <a:srgbClr val="FFFFFF"/>
              </a:solidFill>
              <a:effectLst>
                <a:glow rad="381000">
                  <a:srgbClr val="000000">
                    <a:satMod val="175000"/>
                    <a:alpha val="40000"/>
                  </a:srgbClr>
                </a:glow>
                <a:outerShdw blurRad="38100" dist="38100" dir="2700000" algn="tl">
                  <a:srgbClr val="C0C0C0"/>
                </a:outerShdw>
              </a:effectLst>
              <a:latin typeface="Gill Sans MT"/>
            </a:endParaRPr>
          </a:p>
        </p:txBody>
      </p:sp>
      <p:pic>
        <p:nvPicPr>
          <p:cNvPr id="46" name="Picture 45" descr="Screen Shot 2015-08-31 at 6.43.30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0" y="1130517"/>
            <a:ext cx="3651334" cy="4758657"/>
          </a:xfrm>
          <a:prstGeom prst="rect">
            <a:avLst/>
          </a:prstGeom>
        </p:spPr>
      </p:pic>
      <p:sp>
        <p:nvSpPr>
          <p:cNvPr id="47" name="TextBox 46"/>
          <p:cNvSpPr txBox="1"/>
          <p:nvPr/>
        </p:nvSpPr>
        <p:spPr>
          <a:xfrm>
            <a:off x="3717235" y="1462151"/>
            <a:ext cx="5105237" cy="3901068"/>
          </a:xfrm>
          <a:prstGeom prst="rect">
            <a:avLst/>
          </a:prstGeom>
          <a:solidFill>
            <a:srgbClr val="9BBB59"/>
          </a:solidFill>
          <a:ln w="25400" cap="flat" cmpd="sng" algn="ctr">
            <a:solidFill>
              <a:srgbClr val="9BBB59">
                <a:shade val="50000"/>
              </a:srgbClr>
            </a:solidFill>
            <a:prstDash val="solid"/>
          </a:ln>
          <a:effectLst/>
        </p:spPr>
        <p:txBody>
          <a:bodyPr wrap="square" rtlCol="0">
            <a:spAutoFit/>
          </a:bodyPr>
          <a:lstStyle/>
          <a:p>
            <a:pPr eaLnBrk="1" fontAlgn="auto" hangingPunct="1">
              <a:lnSpc>
                <a:spcPct val="110000"/>
              </a:lnSpc>
              <a:spcBef>
                <a:spcPts val="1200"/>
              </a:spcBef>
              <a:spcAft>
                <a:spcPts val="0"/>
              </a:spcAft>
            </a:pPr>
            <a:r>
              <a:rPr lang="en-US" dirty="0">
                <a:solidFill>
                  <a:prstClr val="white"/>
                </a:solidFill>
                <a:latin typeface="Calibri"/>
              </a:rPr>
              <a:t>Why plant hydrodynamics</a:t>
            </a:r>
          </a:p>
          <a:p>
            <a:pPr marL="285750" indent="-285750" eaLnBrk="1" fontAlgn="auto" hangingPunct="1">
              <a:lnSpc>
                <a:spcPct val="110000"/>
              </a:lnSpc>
              <a:spcBef>
                <a:spcPts val="1200"/>
              </a:spcBef>
              <a:spcAft>
                <a:spcPts val="0"/>
              </a:spcAft>
              <a:buFont typeface="Arial"/>
              <a:buChar char="•"/>
            </a:pPr>
            <a:r>
              <a:rPr lang="en-US" dirty="0">
                <a:solidFill>
                  <a:prstClr val="white"/>
                </a:solidFill>
                <a:latin typeface="Calibri"/>
              </a:rPr>
              <a:t>BTRAN (soil moisture stress), and it’s parameters, 𝛳</a:t>
            </a:r>
            <a:r>
              <a:rPr lang="en-US" baseline="-25000" dirty="0" err="1">
                <a:solidFill>
                  <a:prstClr val="white"/>
                </a:solidFill>
                <a:latin typeface="Calibri"/>
              </a:rPr>
              <a:t>crit</a:t>
            </a:r>
            <a:r>
              <a:rPr lang="en-US" dirty="0">
                <a:solidFill>
                  <a:prstClr val="white"/>
                </a:solidFill>
                <a:latin typeface="Calibri"/>
              </a:rPr>
              <a:t> and 𝛳</a:t>
            </a:r>
            <a:r>
              <a:rPr lang="en-US" baseline="-25000" dirty="0">
                <a:solidFill>
                  <a:prstClr val="white"/>
                </a:solidFill>
                <a:latin typeface="Calibri"/>
              </a:rPr>
              <a:t>wilt</a:t>
            </a:r>
            <a:r>
              <a:rPr lang="en-US" dirty="0">
                <a:solidFill>
                  <a:prstClr val="white"/>
                </a:solidFill>
                <a:latin typeface="Calibri"/>
              </a:rPr>
              <a:t>, have no physical </a:t>
            </a:r>
            <a:r>
              <a:rPr lang="en-US" dirty="0" smtClean="0">
                <a:solidFill>
                  <a:prstClr val="white"/>
                </a:solidFill>
                <a:latin typeface="Calibri"/>
              </a:rPr>
              <a:t>meaning </a:t>
            </a:r>
            <a:r>
              <a:rPr lang="en-US" dirty="0">
                <a:solidFill>
                  <a:prstClr val="white"/>
                </a:solidFill>
                <a:latin typeface="Calibri"/>
              </a:rPr>
              <a:t>and cannot be measured.</a:t>
            </a:r>
          </a:p>
          <a:p>
            <a:pPr marL="285750" indent="-285750" eaLnBrk="1" fontAlgn="auto" hangingPunct="1">
              <a:lnSpc>
                <a:spcPct val="110000"/>
              </a:lnSpc>
              <a:spcBef>
                <a:spcPts val="1200"/>
              </a:spcBef>
              <a:spcAft>
                <a:spcPts val="0"/>
              </a:spcAft>
              <a:buFont typeface="Arial"/>
              <a:buChar char="•"/>
            </a:pPr>
            <a:r>
              <a:rPr lang="en-US" dirty="0">
                <a:solidFill>
                  <a:prstClr val="white"/>
                </a:solidFill>
                <a:latin typeface="Calibri"/>
              </a:rPr>
              <a:t>Flux tower ET convolutes transpiration with canopy and soil </a:t>
            </a:r>
            <a:r>
              <a:rPr lang="en-US" dirty="0" err="1">
                <a:solidFill>
                  <a:prstClr val="white"/>
                </a:solidFill>
                <a:latin typeface="Calibri"/>
              </a:rPr>
              <a:t>evap</a:t>
            </a:r>
            <a:r>
              <a:rPr lang="en-US" dirty="0">
                <a:solidFill>
                  <a:prstClr val="white"/>
                </a:solidFill>
                <a:latin typeface="Calibri"/>
              </a:rPr>
              <a:t> making it difficult to use for process-level assessment.  With plant hydrodynamics, sap flow measurements could be utilized. </a:t>
            </a:r>
          </a:p>
          <a:p>
            <a:pPr marL="285750" indent="-285750" eaLnBrk="1" fontAlgn="auto" hangingPunct="1">
              <a:lnSpc>
                <a:spcPct val="110000"/>
              </a:lnSpc>
              <a:spcBef>
                <a:spcPts val="1200"/>
              </a:spcBef>
              <a:spcAft>
                <a:spcPts val="0"/>
              </a:spcAft>
              <a:buFont typeface="Arial"/>
              <a:buChar char="•"/>
            </a:pPr>
            <a:r>
              <a:rPr lang="en-US" dirty="0" smtClean="0">
                <a:solidFill>
                  <a:prstClr val="white"/>
                </a:solidFill>
                <a:latin typeface="Calibri"/>
              </a:rPr>
              <a:t>Satellites </a:t>
            </a:r>
            <a:r>
              <a:rPr lang="en-US" dirty="0">
                <a:solidFill>
                  <a:prstClr val="white"/>
                </a:solidFill>
                <a:latin typeface="Calibri"/>
              </a:rPr>
              <a:t>increasingly observe properties related to canopy or leaf water content. </a:t>
            </a:r>
          </a:p>
        </p:txBody>
      </p:sp>
    </p:spTree>
    <p:extLst>
      <p:ext uri="{BB962C8B-B14F-4D97-AF65-F5344CB8AC3E}">
        <p14:creationId xmlns:p14="http://schemas.microsoft.com/office/powerpoint/2010/main" val="356634958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bwMode="auto">
          <a:xfrm>
            <a:off x="1463074" y="45757"/>
            <a:ext cx="8067675" cy="561975"/>
          </a:xfrm>
          <a:noFill/>
          <a:ln>
            <a:miter lim="800000"/>
            <a:headEnd/>
            <a:tailEnd/>
          </a:ln>
        </p:spPr>
        <p:txBody>
          <a:bodyPr vert="horz" wrap="square" lIns="91440" tIns="45720" rIns="91440" bIns="45720" numCol="1" compatLnSpc="1">
            <a:prstTxWarp prst="textNoShape">
              <a:avLst/>
            </a:prstTxWarp>
          </a:bodyPr>
          <a:lstStyle/>
          <a:p>
            <a:r>
              <a:rPr lang="en-GB" sz="2000" b="0" dirty="0" smtClean="0">
                <a:solidFill>
                  <a:srgbClr val="000000"/>
                </a:solidFill>
                <a:latin typeface="Gill Sans MT"/>
              </a:rPr>
              <a:t>Land in Earth System: Land is critical sink of CO</a:t>
            </a:r>
            <a:r>
              <a:rPr lang="en-GB" sz="2000" b="0" baseline="-25000" dirty="0" smtClean="0">
                <a:solidFill>
                  <a:srgbClr val="000000"/>
                </a:solidFill>
                <a:latin typeface="Gill Sans MT"/>
              </a:rPr>
              <a:t>2</a:t>
            </a:r>
            <a:r>
              <a:rPr lang="en-GB" sz="2000" b="0" dirty="0" smtClean="0">
                <a:solidFill>
                  <a:srgbClr val="000000"/>
                </a:solidFill>
                <a:latin typeface="Gill Sans MT"/>
              </a:rPr>
              <a:t> emissions</a:t>
            </a:r>
            <a:endParaRPr lang="en-GB" sz="2000" b="0" dirty="0" smtClean="0">
              <a:solidFill>
                <a:srgbClr val="000000"/>
              </a:solidFill>
              <a:latin typeface="Gill Sans MT"/>
            </a:endParaRPr>
          </a:p>
        </p:txBody>
      </p:sp>
      <p:sp>
        <p:nvSpPr>
          <p:cNvPr id="39939" name="Text Placeholder 3"/>
          <p:cNvSpPr>
            <a:spLocks noGrp="1"/>
          </p:cNvSpPr>
          <p:nvPr>
            <p:ph type="body" sz="quarter" idx="11"/>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en-GB" dirty="0" smtClean="0">
              <a:latin typeface="Gill Sans MT"/>
            </a:endParaRPr>
          </a:p>
          <a:p>
            <a:pPr>
              <a:spcBef>
                <a:spcPts val="1200"/>
              </a:spcBef>
            </a:pPr>
            <a:r>
              <a:rPr lang="en-GB" sz="1200" dirty="0" smtClean="0">
                <a:solidFill>
                  <a:srgbClr val="000000"/>
                </a:solidFill>
                <a:latin typeface="Gill Sans MT"/>
              </a:rPr>
              <a:t>Source: </a:t>
            </a:r>
            <a:r>
              <a:rPr lang="en-US" sz="1200" dirty="0" smtClean="0">
                <a:solidFill>
                  <a:srgbClr val="000090"/>
                </a:solidFill>
                <a:latin typeface="Gill Sans MT"/>
                <a:hlinkClick r:id="rId2"/>
              </a:rPr>
              <a:t>Le </a:t>
            </a:r>
            <a:r>
              <a:rPr lang="en-US" sz="1200" dirty="0" err="1" smtClean="0">
                <a:solidFill>
                  <a:srgbClr val="000090"/>
                </a:solidFill>
                <a:latin typeface="Gill Sans MT"/>
                <a:hlinkClick r:id="rId2"/>
              </a:rPr>
              <a:t>Quéré</a:t>
            </a:r>
            <a:r>
              <a:rPr lang="en-US" sz="1200" dirty="0" smtClean="0">
                <a:solidFill>
                  <a:srgbClr val="000090"/>
                </a:solidFill>
                <a:latin typeface="Gill Sans MT"/>
                <a:hlinkClick r:id="rId2"/>
              </a:rPr>
              <a:t> et al. 2012</a:t>
            </a:r>
            <a:r>
              <a:rPr lang="en-US" sz="1200" dirty="0" smtClean="0">
                <a:solidFill>
                  <a:srgbClr val="000090"/>
                </a:solidFill>
                <a:latin typeface="Gill Sans MT"/>
              </a:rPr>
              <a:t>; </a:t>
            </a:r>
            <a:r>
              <a:rPr lang="en-US" sz="1200" dirty="0" smtClean="0">
                <a:solidFill>
                  <a:srgbClr val="000090"/>
                </a:solidFill>
                <a:latin typeface="Gill Sans MT"/>
                <a:hlinkClick r:id="rId3"/>
              </a:rPr>
              <a:t>Global Carbon Project 2012</a:t>
            </a:r>
            <a:endParaRPr lang="en-GB" sz="1200" dirty="0" smtClean="0">
              <a:solidFill>
                <a:srgbClr val="000000"/>
              </a:solidFill>
              <a:latin typeface="Gill Sans MT"/>
            </a:endParaRPr>
          </a:p>
          <a:p>
            <a:endParaRPr lang="en-GB" dirty="0" smtClean="0">
              <a:latin typeface="Gill Sans MT"/>
            </a:endParaRPr>
          </a:p>
        </p:txBody>
      </p:sp>
      <p:pic>
        <p:nvPicPr>
          <p:cNvPr id="5" name="Picture 2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4175" y="4321776"/>
            <a:ext cx="2830513" cy="1838325"/>
          </a:xfrm>
          <a:prstGeom prst="rect">
            <a:avLst/>
          </a:prstGeom>
          <a:noFill/>
          <a:ln w="19050">
            <a:solidFill>
              <a:schemeClr val="tx1"/>
            </a:solidFill>
            <a:miter lim="800000"/>
            <a:headEnd/>
            <a:tailEnd/>
          </a:ln>
          <a:effectLst>
            <a:outerShdw dist="103779" dir="2700000" algn="tl" rotWithShape="0">
              <a:schemeClr val="bg2">
                <a:alpha val="64999"/>
              </a:schemeClr>
            </a:outerShdw>
          </a:effectLst>
        </p:spPr>
      </p:pic>
      <p:pic>
        <p:nvPicPr>
          <p:cNvPr id="6" name="Picture 2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4650" y="1727801"/>
            <a:ext cx="2844800" cy="1847850"/>
          </a:xfrm>
          <a:prstGeom prst="rect">
            <a:avLst/>
          </a:prstGeom>
          <a:noFill/>
          <a:ln w="19050">
            <a:solidFill>
              <a:schemeClr val="tx1"/>
            </a:solidFill>
            <a:miter lim="800000"/>
            <a:headEnd/>
            <a:tailEnd/>
          </a:ln>
          <a:effectLst>
            <a:outerShdw dist="103779" dir="2700000" algn="tl" rotWithShape="0">
              <a:schemeClr val="bg2">
                <a:alpha val="64999"/>
              </a:schemeClr>
            </a:outerShdw>
          </a:effectLst>
        </p:spPr>
      </p:pic>
      <p:pic>
        <p:nvPicPr>
          <p:cNvPr id="7" name="Picture 2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221413" y="3088289"/>
            <a:ext cx="2430462" cy="1666875"/>
          </a:xfrm>
          <a:prstGeom prst="rect">
            <a:avLst/>
          </a:prstGeom>
          <a:noFill/>
          <a:ln w="19050">
            <a:solidFill>
              <a:schemeClr val="tx1"/>
            </a:solidFill>
            <a:miter lim="800000"/>
            <a:headEnd/>
            <a:tailEnd/>
          </a:ln>
          <a:effectLst>
            <a:outerShdw dist="103779" dir="2700000" algn="tl" rotWithShape="0">
              <a:schemeClr val="bg2">
                <a:alpha val="64999"/>
              </a:schemeClr>
            </a:outerShdw>
          </a:effectLst>
        </p:spPr>
      </p:pic>
      <p:pic>
        <p:nvPicPr>
          <p:cNvPr id="8" name="Picture 2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203950" y="1313464"/>
            <a:ext cx="2447925" cy="1590675"/>
          </a:xfrm>
          <a:prstGeom prst="rect">
            <a:avLst/>
          </a:prstGeom>
          <a:noFill/>
          <a:ln w="19050">
            <a:solidFill>
              <a:schemeClr val="tx1"/>
            </a:solidFill>
            <a:miter lim="800000"/>
            <a:headEnd/>
            <a:tailEnd/>
          </a:ln>
          <a:effectLst>
            <a:outerShdw dist="103779" dir="2700000" algn="tl" rotWithShape="0">
              <a:schemeClr val="bg2">
                <a:alpha val="64999"/>
              </a:schemeClr>
            </a:outerShdw>
          </a:effectLst>
        </p:spPr>
      </p:pic>
      <p:sp>
        <p:nvSpPr>
          <p:cNvPr id="39944" name="Text Box 5"/>
          <p:cNvSpPr txBox="1">
            <a:spLocks noChangeArrowheads="1"/>
          </p:cNvSpPr>
          <p:nvPr/>
        </p:nvSpPr>
        <p:spPr bwMode="auto">
          <a:xfrm>
            <a:off x="277813" y="1143601"/>
            <a:ext cx="2775119" cy="523220"/>
          </a:xfrm>
          <a:prstGeom prst="rect">
            <a:avLst/>
          </a:prstGeom>
          <a:noFill/>
          <a:ln w="9525">
            <a:noFill/>
            <a:miter lim="800000"/>
            <a:headEnd/>
            <a:tailEnd/>
          </a:ln>
        </p:spPr>
        <p:txBody>
          <a:bodyPr wrap="none">
            <a:spAutoFit/>
          </a:bodyPr>
          <a:lstStyle/>
          <a:p>
            <a:r>
              <a:rPr lang="en-AU" sz="2000" dirty="0">
                <a:latin typeface="Gill Sans MT"/>
              </a:rPr>
              <a:t>8.3±0.4 </a:t>
            </a:r>
            <a:r>
              <a:rPr lang="en-AU" sz="2000" dirty="0" err="1">
                <a:latin typeface="Gill Sans MT"/>
              </a:rPr>
              <a:t>PgC</a:t>
            </a:r>
            <a:r>
              <a:rPr lang="en-AU" sz="2000" dirty="0">
                <a:latin typeface="Gill Sans MT"/>
              </a:rPr>
              <a:t>/</a:t>
            </a:r>
            <a:r>
              <a:rPr lang="en-AU" sz="2000" dirty="0" err="1">
                <a:latin typeface="Gill Sans MT"/>
              </a:rPr>
              <a:t>yr</a:t>
            </a:r>
            <a:r>
              <a:rPr lang="en-AU" sz="2000" dirty="0">
                <a:latin typeface="Gill Sans MT"/>
              </a:rPr>
              <a:t>      </a:t>
            </a:r>
            <a:r>
              <a:rPr lang="en-AU" sz="2800" dirty="0">
                <a:latin typeface="Gill Sans MT"/>
              </a:rPr>
              <a:t>90%</a:t>
            </a:r>
          </a:p>
        </p:txBody>
      </p:sp>
      <p:sp>
        <p:nvSpPr>
          <p:cNvPr id="39945" name="Text Box 6"/>
          <p:cNvSpPr txBox="1">
            <a:spLocks noChangeArrowheads="1"/>
          </p:cNvSpPr>
          <p:nvPr/>
        </p:nvSpPr>
        <p:spPr bwMode="auto">
          <a:xfrm>
            <a:off x="450850" y="4050314"/>
            <a:ext cx="184150" cy="579437"/>
          </a:xfrm>
          <a:prstGeom prst="rect">
            <a:avLst/>
          </a:prstGeom>
          <a:noFill/>
          <a:ln w="9525">
            <a:noFill/>
            <a:miter lim="800000"/>
            <a:headEnd/>
            <a:tailEnd/>
          </a:ln>
        </p:spPr>
        <p:txBody>
          <a:bodyPr wrap="none">
            <a:spAutoFit/>
          </a:bodyPr>
          <a:lstStyle/>
          <a:p>
            <a:endParaRPr lang="en-US" sz="3200">
              <a:latin typeface="Arial Narrow" pitchFamily="34" charset="0"/>
            </a:endParaRPr>
          </a:p>
        </p:txBody>
      </p:sp>
      <p:sp>
        <p:nvSpPr>
          <p:cNvPr id="39946" name="Text Box 7"/>
          <p:cNvSpPr txBox="1">
            <a:spLocks noChangeArrowheads="1"/>
          </p:cNvSpPr>
          <p:nvPr/>
        </p:nvSpPr>
        <p:spPr bwMode="auto">
          <a:xfrm>
            <a:off x="3390900" y="3372451"/>
            <a:ext cx="585788" cy="1098550"/>
          </a:xfrm>
          <a:prstGeom prst="rect">
            <a:avLst/>
          </a:prstGeom>
          <a:noFill/>
          <a:ln w="9525">
            <a:noFill/>
            <a:miter lim="800000"/>
            <a:headEnd/>
            <a:tailEnd/>
          </a:ln>
        </p:spPr>
        <p:txBody>
          <a:bodyPr wrap="none">
            <a:spAutoFit/>
          </a:bodyPr>
          <a:lstStyle/>
          <a:p>
            <a:r>
              <a:rPr lang="en-AU" sz="6600">
                <a:latin typeface="Arial Narrow" pitchFamily="34" charset="0"/>
              </a:rPr>
              <a:t>+</a:t>
            </a:r>
          </a:p>
        </p:txBody>
      </p:sp>
      <p:sp>
        <p:nvSpPr>
          <p:cNvPr id="39947" name="Text Box 8"/>
          <p:cNvSpPr txBox="1">
            <a:spLocks noChangeArrowheads="1"/>
          </p:cNvSpPr>
          <p:nvPr/>
        </p:nvSpPr>
        <p:spPr bwMode="auto">
          <a:xfrm>
            <a:off x="277813" y="3762976"/>
            <a:ext cx="2775119" cy="523220"/>
          </a:xfrm>
          <a:prstGeom prst="rect">
            <a:avLst/>
          </a:prstGeom>
          <a:noFill/>
          <a:ln w="9525">
            <a:noFill/>
            <a:miter lim="800000"/>
            <a:headEnd/>
            <a:tailEnd/>
          </a:ln>
        </p:spPr>
        <p:txBody>
          <a:bodyPr wrap="none">
            <a:spAutoFit/>
          </a:bodyPr>
          <a:lstStyle/>
          <a:p>
            <a:r>
              <a:rPr lang="en-AU" sz="2000" dirty="0">
                <a:latin typeface="Gill Sans MT"/>
              </a:rPr>
              <a:t>1.0±0.5 </a:t>
            </a:r>
            <a:r>
              <a:rPr lang="en-AU" sz="2000" dirty="0" err="1">
                <a:latin typeface="Gill Sans MT"/>
              </a:rPr>
              <a:t>PgC</a:t>
            </a:r>
            <a:r>
              <a:rPr lang="en-AU" sz="2000" dirty="0">
                <a:latin typeface="Gill Sans MT"/>
              </a:rPr>
              <a:t>/</a:t>
            </a:r>
            <a:r>
              <a:rPr lang="en-AU" sz="2000" dirty="0" err="1">
                <a:latin typeface="Gill Sans MT"/>
              </a:rPr>
              <a:t>yr</a:t>
            </a:r>
            <a:r>
              <a:rPr lang="en-AU" sz="2000" dirty="0">
                <a:latin typeface="Gill Sans MT"/>
              </a:rPr>
              <a:t>      </a:t>
            </a:r>
            <a:r>
              <a:rPr lang="en-AU" sz="2800" dirty="0">
                <a:latin typeface="Gill Sans MT"/>
              </a:rPr>
              <a:t>10%</a:t>
            </a:r>
            <a:endParaRPr lang="en-AU" sz="2800" baseline="30000" dirty="0">
              <a:latin typeface="Gill Sans MT"/>
            </a:endParaRPr>
          </a:p>
        </p:txBody>
      </p:sp>
      <p:sp>
        <p:nvSpPr>
          <p:cNvPr id="39948" name="Text Box 12"/>
          <p:cNvSpPr txBox="1">
            <a:spLocks noChangeArrowheads="1"/>
          </p:cNvSpPr>
          <p:nvPr/>
        </p:nvSpPr>
        <p:spPr bwMode="auto">
          <a:xfrm>
            <a:off x="2723634" y="3288314"/>
            <a:ext cx="3467616" cy="1107996"/>
          </a:xfrm>
          <a:prstGeom prst="rect">
            <a:avLst/>
          </a:prstGeom>
          <a:noFill/>
          <a:ln w="9525">
            <a:noFill/>
            <a:miter lim="800000"/>
            <a:headEnd/>
            <a:tailEnd/>
          </a:ln>
        </p:spPr>
        <p:txBody>
          <a:bodyPr wrap="none">
            <a:spAutoFit/>
          </a:bodyPr>
          <a:lstStyle/>
          <a:p>
            <a:pPr algn="r"/>
            <a:r>
              <a:rPr lang="en-AU" sz="2000" dirty="0">
                <a:latin typeface="Gill Sans MT"/>
              </a:rPr>
              <a:t>2.6±0.8 </a:t>
            </a:r>
            <a:r>
              <a:rPr lang="en-AU" sz="2000" dirty="0" err="1">
                <a:latin typeface="Gill Sans MT"/>
              </a:rPr>
              <a:t>PgC</a:t>
            </a:r>
            <a:r>
              <a:rPr lang="en-AU" sz="2000" dirty="0">
                <a:latin typeface="Gill Sans MT"/>
              </a:rPr>
              <a:t>/</a:t>
            </a:r>
            <a:r>
              <a:rPr lang="en-AU" sz="2000" dirty="0" err="1">
                <a:latin typeface="Gill Sans MT"/>
              </a:rPr>
              <a:t>yr</a:t>
            </a:r>
            <a:endParaRPr lang="en-AU" sz="2000" baseline="30000" dirty="0">
              <a:latin typeface="Gill Sans MT"/>
            </a:endParaRPr>
          </a:p>
          <a:p>
            <a:pPr algn="r"/>
            <a:r>
              <a:rPr lang="en-AU" sz="2800" dirty="0">
                <a:latin typeface="Gill Sans MT"/>
              </a:rPr>
              <a:t>28%</a:t>
            </a:r>
          </a:p>
          <a:p>
            <a:pPr algn="r"/>
            <a:r>
              <a:rPr lang="en-US" sz="900" dirty="0">
                <a:latin typeface="Gill Sans MT"/>
              </a:rPr>
              <a:t>Calculated as the residual</a:t>
            </a:r>
          </a:p>
          <a:p>
            <a:pPr algn="r"/>
            <a:r>
              <a:rPr lang="en-US" sz="900" dirty="0">
                <a:latin typeface="Gill Sans MT"/>
              </a:rPr>
              <a:t>of all other flux components</a:t>
            </a:r>
            <a:endParaRPr lang="en-AU" sz="900" dirty="0">
              <a:latin typeface="Gill Sans MT"/>
            </a:endParaRPr>
          </a:p>
        </p:txBody>
      </p:sp>
      <p:sp>
        <p:nvSpPr>
          <p:cNvPr id="39949" name="Line 13"/>
          <p:cNvSpPr>
            <a:spLocks noChangeShapeType="1"/>
          </p:cNvSpPr>
          <p:nvPr/>
        </p:nvSpPr>
        <p:spPr bwMode="auto">
          <a:xfrm flipV="1">
            <a:off x="3976688" y="3942364"/>
            <a:ext cx="1038225" cy="14287"/>
          </a:xfrm>
          <a:prstGeom prst="line">
            <a:avLst/>
          </a:prstGeom>
          <a:noFill/>
          <a:ln w="57150">
            <a:solidFill>
              <a:schemeClr val="tx1"/>
            </a:solidFill>
            <a:round/>
            <a:headEnd/>
            <a:tailEnd type="stealth" w="lg" len="med"/>
          </a:ln>
        </p:spPr>
        <p:txBody>
          <a:bodyPr/>
          <a:lstStyle/>
          <a:p>
            <a:endParaRPr lang="en-US"/>
          </a:p>
        </p:txBody>
      </p:sp>
      <p:sp>
        <p:nvSpPr>
          <p:cNvPr id="39950" name="Text Box 16"/>
          <p:cNvSpPr txBox="1">
            <a:spLocks noChangeArrowheads="1"/>
          </p:cNvSpPr>
          <p:nvPr/>
        </p:nvSpPr>
        <p:spPr bwMode="auto">
          <a:xfrm>
            <a:off x="4406039" y="1311876"/>
            <a:ext cx="1777274" cy="830997"/>
          </a:xfrm>
          <a:prstGeom prst="rect">
            <a:avLst/>
          </a:prstGeom>
          <a:noFill/>
          <a:ln w="9525">
            <a:noFill/>
            <a:miter lim="800000"/>
            <a:headEnd/>
            <a:tailEnd/>
          </a:ln>
        </p:spPr>
        <p:txBody>
          <a:bodyPr wrap="none">
            <a:spAutoFit/>
          </a:bodyPr>
          <a:lstStyle/>
          <a:p>
            <a:pPr algn="r"/>
            <a:r>
              <a:rPr lang="en-AU" sz="2000" dirty="0">
                <a:latin typeface="Gill Sans MT"/>
              </a:rPr>
              <a:t>4.3±0.1 </a:t>
            </a:r>
            <a:r>
              <a:rPr lang="en-AU" sz="2000" dirty="0" err="1">
                <a:latin typeface="Gill Sans MT"/>
              </a:rPr>
              <a:t>PgC</a:t>
            </a:r>
            <a:r>
              <a:rPr lang="en-AU" sz="2000" dirty="0">
                <a:latin typeface="Gill Sans MT"/>
              </a:rPr>
              <a:t>/</a:t>
            </a:r>
            <a:r>
              <a:rPr lang="en-AU" sz="2000" dirty="0" err="1">
                <a:latin typeface="Gill Sans MT"/>
              </a:rPr>
              <a:t>yr</a:t>
            </a:r>
            <a:endParaRPr lang="en-AU" sz="2000" baseline="30000" dirty="0">
              <a:latin typeface="Gill Sans MT"/>
            </a:endParaRPr>
          </a:p>
          <a:p>
            <a:pPr algn="r"/>
            <a:r>
              <a:rPr lang="en-AU" sz="2800" dirty="0">
                <a:latin typeface="Gill Sans MT"/>
              </a:rPr>
              <a:t>46%</a:t>
            </a:r>
          </a:p>
        </p:txBody>
      </p:sp>
      <p:sp>
        <p:nvSpPr>
          <p:cNvPr id="39951" name="Line 17"/>
          <p:cNvSpPr>
            <a:spLocks noChangeShapeType="1"/>
          </p:cNvSpPr>
          <p:nvPr/>
        </p:nvSpPr>
        <p:spPr bwMode="auto">
          <a:xfrm flipV="1">
            <a:off x="3976688" y="2072289"/>
            <a:ext cx="1038225" cy="1690687"/>
          </a:xfrm>
          <a:prstGeom prst="line">
            <a:avLst/>
          </a:prstGeom>
          <a:noFill/>
          <a:ln w="57150">
            <a:solidFill>
              <a:schemeClr val="tx1"/>
            </a:solidFill>
            <a:round/>
            <a:headEnd/>
            <a:tailEnd type="stealth" w="lg" len="med"/>
          </a:ln>
        </p:spPr>
        <p:txBody>
          <a:bodyPr/>
          <a:lstStyle/>
          <a:p>
            <a:endParaRPr lang="en-US"/>
          </a:p>
        </p:txBody>
      </p:sp>
      <p:sp>
        <p:nvSpPr>
          <p:cNvPr id="39952" name="Text Box 20"/>
          <p:cNvSpPr txBox="1">
            <a:spLocks noChangeArrowheads="1"/>
          </p:cNvSpPr>
          <p:nvPr/>
        </p:nvSpPr>
        <p:spPr bwMode="auto">
          <a:xfrm>
            <a:off x="4454011" y="5485414"/>
            <a:ext cx="1738827" cy="830997"/>
          </a:xfrm>
          <a:prstGeom prst="rect">
            <a:avLst/>
          </a:prstGeom>
          <a:noFill/>
          <a:ln w="9525">
            <a:noFill/>
            <a:miter lim="800000"/>
            <a:headEnd/>
            <a:tailEnd/>
          </a:ln>
        </p:spPr>
        <p:txBody>
          <a:bodyPr wrap="none">
            <a:spAutoFit/>
          </a:bodyPr>
          <a:lstStyle/>
          <a:p>
            <a:pPr algn="r"/>
            <a:r>
              <a:rPr lang="en-AU" sz="2800" dirty="0">
                <a:latin typeface="Gill Sans MT"/>
              </a:rPr>
              <a:t>26%</a:t>
            </a:r>
            <a:endParaRPr lang="en-AU" sz="2000" dirty="0">
              <a:latin typeface="Gill Sans MT"/>
            </a:endParaRPr>
          </a:p>
          <a:p>
            <a:pPr algn="r"/>
            <a:r>
              <a:rPr lang="en-AU" sz="2000" dirty="0">
                <a:latin typeface="Gill Sans MT"/>
              </a:rPr>
              <a:t>2.5±0.5 </a:t>
            </a:r>
            <a:r>
              <a:rPr lang="en-AU" sz="2000" dirty="0" err="1">
                <a:latin typeface="Gill Sans MT"/>
              </a:rPr>
              <a:t>PgC</a:t>
            </a:r>
            <a:r>
              <a:rPr lang="en-AU" sz="2000" dirty="0">
                <a:latin typeface="Gill Sans MT"/>
              </a:rPr>
              <a:t>/</a:t>
            </a:r>
            <a:r>
              <a:rPr lang="en-AU" sz="2000" dirty="0" err="1">
                <a:latin typeface="Gill Sans MT"/>
              </a:rPr>
              <a:t>yr</a:t>
            </a:r>
            <a:endParaRPr lang="en-AU" sz="2000" baseline="30000" dirty="0">
              <a:latin typeface="Gill Sans MT"/>
            </a:endParaRPr>
          </a:p>
        </p:txBody>
      </p:sp>
      <p:sp>
        <p:nvSpPr>
          <p:cNvPr id="39953" name="Line 21"/>
          <p:cNvSpPr>
            <a:spLocks noChangeShapeType="1"/>
          </p:cNvSpPr>
          <p:nvPr/>
        </p:nvSpPr>
        <p:spPr bwMode="auto">
          <a:xfrm>
            <a:off x="3976688" y="4158264"/>
            <a:ext cx="1038225" cy="1766887"/>
          </a:xfrm>
          <a:prstGeom prst="line">
            <a:avLst/>
          </a:prstGeom>
          <a:noFill/>
          <a:ln w="57150">
            <a:solidFill>
              <a:schemeClr val="tx1"/>
            </a:solidFill>
            <a:round/>
            <a:headEnd/>
            <a:tailEnd type="stealth" w="lg" len="med"/>
          </a:ln>
        </p:spPr>
        <p:txBody>
          <a:bodyPr/>
          <a:lstStyle/>
          <a:p>
            <a:endParaRPr lang="en-US"/>
          </a:p>
        </p:txBody>
      </p:sp>
      <p:pic>
        <p:nvPicPr>
          <p:cNvPr id="19" name="Picture 2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213475" y="4926614"/>
            <a:ext cx="2473325" cy="1611312"/>
          </a:xfrm>
          <a:prstGeom prst="rect">
            <a:avLst/>
          </a:prstGeom>
          <a:noFill/>
          <a:ln w="19050">
            <a:solidFill>
              <a:schemeClr val="tx1"/>
            </a:solidFill>
            <a:miter lim="800000"/>
            <a:headEnd/>
            <a:tailEnd/>
          </a:ln>
          <a:effectLst>
            <a:outerShdw dist="103779" dir="2700000" algn="tl" rotWithShape="0">
              <a:schemeClr val="bg2">
                <a:alpha val="64999"/>
              </a:schemeClr>
            </a:outerShdw>
          </a:effectLst>
        </p:spPr>
      </p:pic>
    </p:spTree>
    <p:extLst>
      <p:ext uri="{BB962C8B-B14F-4D97-AF65-F5344CB8AC3E}">
        <p14:creationId xmlns:p14="http://schemas.microsoft.com/office/powerpoint/2010/main" val="268963435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3566171" y="1207871"/>
            <a:ext cx="5469410" cy="5282246"/>
            <a:chOff x="4354165" y="1207871"/>
            <a:chExt cx="4681416" cy="5282246"/>
          </a:xfrm>
        </p:grpSpPr>
        <p:pic>
          <p:nvPicPr>
            <p:cNvPr id="5" name="Picture 4" descr="EESA016-034-4.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54165" y="1688355"/>
              <a:ext cx="4681416" cy="4801762"/>
            </a:xfrm>
            <a:prstGeom prst="rect">
              <a:avLst/>
            </a:prstGeom>
            <a:ln>
              <a:solidFill>
                <a:schemeClr val="tx1"/>
              </a:solidFill>
            </a:ln>
          </p:spPr>
        </p:pic>
        <p:sp>
          <p:nvSpPr>
            <p:cNvPr id="30" name="TextBox 29"/>
            <p:cNvSpPr txBox="1"/>
            <p:nvPr/>
          </p:nvSpPr>
          <p:spPr>
            <a:xfrm>
              <a:off x="4522647" y="1207871"/>
              <a:ext cx="2441694" cy="369332"/>
            </a:xfrm>
            <a:prstGeom prst="rect">
              <a:avLst/>
            </a:prstGeom>
            <a:noFill/>
          </p:spPr>
          <p:txBody>
            <a:bodyPr wrap="none" rtlCol="0">
              <a:spAutoFit/>
            </a:bodyPr>
            <a:lstStyle/>
            <a:p>
              <a:pPr defTabSz="457200" eaLnBrk="1" fontAlgn="auto" hangingPunct="1">
                <a:spcBef>
                  <a:spcPts val="0"/>
                </a:spcBef>
                <a:spcAft>
                  <a:spcPts val="0"/>
                </a:spcAft>
              </a:pPr>
              <a:r>
                <a:rPr lang="en-US" dirty="0" smtClean="0">
                  <a:solidFill>
                    <a:prstClr val="black"/>
                  </a:solidFill>
                  <a:latin typeface="Gill Sans MT"/>
                  <a:cs typeface="Gill Sans MT"/>
                </a:rPr>
                <a:t>Ecosystem Demography</a:t>
              </a:r>
              <a:endParaRPr lang="en-US" dirty="0">
                <a:solidFill>
                  <a:prstClr val="black"/>
                </a:solidFill>
                <a:latin typeface="Gill Sans MT"/>
                <a:cs typeface="Gill Sans MT"/>
              </a:endParaRPr>
            </a:p>
          </p:txBody>
        </p:sp>
      </p:grpSp>
      <p:pic>
        <p:nvPicPr>
          <p:cNvPr id="518147" name="Picture 3" descr="ScreenShot004"/>
          <p:cNvPicPr>
            <a:picLocks noChangeAspect="1" noChangeArrowheads="1"/>
          </p:cNvPicPr>
          <p:nvPr/>
        </p:nvPicPr>
        <p:blipFill>
          <a:blip r:embed="rId4" cstate="email">
            <a:alphaModFix/>
            <a:extLst>
              <a:ext uri="{BEBA8EAE-BF5A-486C-A8C5-ECC9F3942E4B}">
                <a14:imgProps xmlns:a14="http://schemas.microsoft.com/office/drawing/2010/main">
                  <a14:imgLayer r:embed="rId5">
                    <a14:imgEffect>
                      <a14:saturation sat="78000"/>
                    </a14:imgEffect>
                  </a14:imgLayer>
                </a14:imgProps>
              </a:ext>
            </a:extLst>
          </a:blip>
          <a:srcRect/>
          <a:stretch>
            <a:fillRect/>
          </a:stretch>
        </p:blipFill>
        <p:spPr bwMode="auto">
          <a:xfrm>
            <a:off x="0" y="5"/>
            <a:ext cx="9144000" cy="1066501"/>
          </a:xfrm>
          <a:prstGeom prst="rect">
            <a:avLst/>
          </a:prstGeom>
          <a:noFill/>
        </p:spPr>
      </p:pic>
      <p:sp>
        <p:nvSpPr>
          <p:cNvPr id="2" name="Rectangle 1"/>
          <p:cNvSpPr/>
          <p:nvPr/>
        </p:nvSpPr>
        <p:spPr>
          <a:xfrm>
            <a:off x="5226406" y="121605"/>
            <a:ext cx="3709594" cy="646331"/>
          </a:xfrm>
          <a:prstGeom prst="rect">
            <a:avLst/>
          </a:prstGeom>
        </p:spPr>
        <p:txBody>
          <a:bodyPr wrap="none">
            <a:spAutoFit/>
          </a:bodyPr>
          <a:lstStyle/>
          <a:p>
            <a:pPr algn="r" defTabSz="457200" fontAlgn="auto">
              <a:spcBef>
                <a:spcPts val="600"/>
              </a:spcBef>
              <a:spcAft>
                <a:spcPts val="0"/>
              </a:spcAft>
            </a:pPr>
            <a:r>
              <a:rPr lang="en-US" sz="3600" dirty="0" smtClean="0">
                <a:solidFill>
                  <a:srgbClr val="FFFFFF"/>
                </a:solidFill>
                <a:effectLst>
                  <a:glow rad="381000">
                    <a:srgbClr val="000000">
                      <a:satMod val="175000"/>
                      <a:alpha val="40000"/>
                    </a:srgbClr>
                  </a:glow>
                  <a:outerShdw blurRad="38100" dist="38100" dir="2700000" algn="tl">
                    <a:srgbClr val="C0C0C0"/>
                  </a:outerShdw>
                </a:effectLst>
                <a:latin typeface="Gill Sans MT"/>
              </a:rPr>
              <a:t>The future of CLM</a:t>
            </a:r>
            <a:endParaRPr lang="en-US" sz="3600" dirty="0">
              <a:solidFill>
                <a:srgbClr val="FFFFFF"/>
              </a:solidFill>
              <a:effectLst>
                <a:glow rad="381000">
                  <a:srgbClr val="000000">
                    <a:satMod val="175000"/>
                    <a:alpha val="40000"/>
                  </a:srgbClr>
                </a:glow>
                <a:outerShdw blurRad="38100" dist="38100" dir="2700000" algn="tl">
                  <a:srgbClr val="C0C0C0"/>
                </a:outerShdw>
              </a:effectLst>
              <a:latin typeface="Gill Sans MT"/>
            </a:endParaRPr>
          </a:p>
        </p:txBody>
      </p:sp>
      <p:grpSp>
        <p:nvGrpSpPr>
          <p:cNvPr id="29" name="Group 28"/>
          <p:cNvGrpSpPr/>
          <p:nvPr/>
        </p:nvGrpSpPr>
        <p:grpSpPr>
          <a:xfrm>
            <a:off x="274367" y="1325903"/>
            <a:ext cx="2560292" cy="1920219"/>
            <a:chOff x="508000" y="1167927"/>
            <a:chExt cx="3237771" cy="2768619"/>
          </a:xfrm>
        </p:grpSpPr>
        <p:sp>
          <p:nvSpPr>
            <p:cNvPr id="3" name="TextBox 2"/>
            <p:cNvSpPr txBox="1"/>
            <p:nvPr/>
          </p:nvSpPr>
          <p:spPr>
            <a:xfrm>
              <a:off x="1201808" y="1167927"/>
              <a:ext cx="1982972" cy="369332"/>
            </a:xfrm>
            <a:prstGeom prst="rect">
              <a:avLst/>
            </a:prstGeom>
            <a:noFill/>
          </p:spPr>
          <p:txBody>
            <a:bodyPr wrap="none" rtlCol="0">
              <a:spAutoFit/>
            </a:bodyPr>
            <a:lstStyle/>
            <a:p>
              <a:pPr defTabSz="457200" eaLnBrk="1" fontAlgn="auto" hangingPunct="1">
                <a:spcBef>
                  <a:spcPts val="0"/>
                </a:spcBef>
                <a:spcAft>
                  <a:spcPts val="0"/>
                </a:spcAft>
              </a:pPr>
              <a:r>
                <a:rPr lang="en-US" dirty="0" err="1" smtClean="0">
                  <a:solidFill>
                    <a:prstClr val="black"/>
                  </a:solidFill>
                  <a:latin typeface="Gill Sans MT"/>
                  <a:cs typeface="Gill Sans MT"/>
                </a:rPr>
                <a:t>Hillslope</a:t>
              </a:r>
              <a:r>
                <a:rPr lang="en-US" dirty="0" smtClean="0">
                  <a:solidFill>
                    <a:prstClr val="black"/>
                  </a:solidFill>
                  <a:latin typeface="Gill Sans MT"/>
                  <a:cs typeface="Gill Sans MT"/>
                </a:rPr>
                <a:t> hydrology</a:t>
              </a:r>
              <a:endParaRPr lang="en-US" dirty="0">
                <a:solidFill>
                  <a:prstClr val="black"/>
                </a:solidFill>
                <a:latin typeface="Gill Sans MT"/>
                <a:cs typeface="Gill Sans MT"/>
              </a:endParaRPr>
            </a:p>
          </p:txBody>
        </p:sp>
        <p:pic>
          <p:nvPicPr>
            <p:cNvPr id="18" name="Picture 17" descr="Screen Shot 2016-07-24 at 7.05.40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000" y="1688061"/>
              <a:ext cx="3237771" cy="2248485"/>
            </a:xfrm>
            <a:prstGeom prst="rect">
              <a:avLst/>
            </a:prstGeom>
            <a:ln>
              <a:solidFill>
                <a:srgbClr val="000000"/>
              </a:solidFill>
            </a:ln>
          </p:spPr>
        </p:pic>
      </p:grpSp>
      <p:grpSp>
        <p:nvGrpSpPr>
          <p:cNvPr id="518144" name="Group 518143"/>
          <p:cNvGrpSpPr/>
          <p:nvPr/>
        </p:nvGrpSpPr>
        <p:grpSpPr>
          <a:xfrm>
            <a:off x="5943585" y="1234464"/>
            <a:ext cx="2547160" cy="3430913"/>
            <a:chOff x="6257338" y="1234464"/>
            <a:chExt cx="2276491" cy="3430913"/>
          </a:xfrm>
        </p:grpSpPr>
        <p:grpSp>
          <p:nvGrpSpPr>
            <p:cNvPr id="27" name="Group 26"/>
            <p:cNvGrpSpPr/>
            <p:nvPr/>
          </p:nvGrpSpPr>
          <p:grpSpPr>
            <a:xfrm>
              <a:off x="6257338" y="2276963"/>
              <a:ext cx="1424938" cy="2388414"/>
              <a:chOff x="4396243" y="2323433"/>
              <a:chExt cx="3965041" cy="2388414"/>
            </a:xfrm>
          </p:grpSpPr>
          <p:cxnSp>
            <p:nvCxnSpPr>
              <p:cNvPr id="6" name="Straight Connector 5"/>
              <p:cNvCxnSpPr/>
              <p:nvPr/>
            </p:nvCxnSpPr>
            <p:spPr>
              <a:xfrm>
                <a:off x="4414211" y="2323433"/>
                <a:ext cx="3794673" cy="0"/>
              </a:xfrm>
              <a:prstGeom prst="line">
                <a:avLst/>
              </a:prstGeom>
              <a:ln w="3810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396243" y="2537793"/>
                <a:ext cx="3794673" cy="0"/>
              </a:xfrm>
              <a:prstGeom prst="line">
                <a:avLst/>
              </a:prstGeom>
              <a:ln w="3810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440227" y="2783133"/>
                <a:ext cx="3794673" cy="0"/>
              </a:xfrm>
              <a:prstGeom prst="line">
                <a:avLst/>
              </a:prstGeom>
              <a:ln w="3810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4471203" y="3074938"/>
                <a:ext cx="3794673" cy="0"/>
              </a:xfrm>
              <a:prstGeom prst="line">
                <a:avLst/>
              </a:prstGeom>
              <a:ln w="3810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484211" y="3351258"/>
                <a:ext cx="3794673" cy="0"/>
              </a:xfrm>
              <a:prstGeom prst="line">
                <a:avLst/>
              </a:prstGeom>
              <a:ln w="3810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496612" y="3606572"/>
                <a:ext cx="3794673" cy="0"/>
              </a:xfrm>
              <a:prstGeom prst="line">
                <a:avLst/>
              </a:prstGeom>
              <a:ln w="3810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478644" y="3851912"/>
                <a:ext cx="3794673" cy="0"/>
              </a:xfrm>
              <a:prstGeom prst="line">
                <a:avLst/>
              </a:prstGeom>
              <a:ln w="3810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522626" y="4159212"/>
                <a:ext cx="3794673" cy="0"/>
              </a:xfrm>
              <a:prstGeom prst="line">
                <a:avLst/>
              </a:prstGeom>
              <a:ln w="3810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553602" y="4404547"/>
                <a:ext cx="3794673" cy="0"/>
              </a:xfrm>
              <a:prstGeom prst="line">
                <a:avLst/>
              </a:prstGeom>
              <a:ln w="3810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566611" y="4711847"/>
                <a:ext cx="3794673" cy="0"/>
              </a:xfrm>
              <a:prstGeom prst="line">
                <a:avLst/>
              </a:prstGeom>
              <a:ln w="3810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grpSp>
        <p:sp>
          <p:nvSpPr>
            <p:cNvPr id="31" name="TextBox 30"/>
            <p:cNvSpPr txBox="1"/>
            <p:nvPr/>
          </p:nvSpPr>
          <p:spPr>
            <a:xfrm>
              <a:off x="6502504" y="1234464"/>
              <a:ext cx="2031325" cy="369332"/>
            </a:xfrm>
            <a:prstGeom prst="rect">
              <a:avLst/>
            </a:prstGeom>
            <a:noFill/>
          </p:spPr>
          <p:txBody>
            <a:bodyPr wrap="none" rtlCol="0">
              <a:spAutoFit/>
            </a:bodyPr>
            <a:lstStyle/>
            <a:p>
              <a:pPr defTabSz="457200" eaLnBrk="1" fontAlgn="auto" hangingPunct="1">
                <a:spcBef>
                  <a:spcPts val="0"/>
                </a:spcBef>
                <a:spcAft>
                  <a:spcPts val="0"/>
                </a:spcAft>
              </a:pPr>
              <a:r>
                <a:rPr lang="en-US" dirty="0" smtClean="0">
                  <a:solidFill>
                    <a:prstClr val="black"/>
                  </a:solidFill>
                  <a:latin typeface="Gill Sans MT"/>
                  <a:cs typeface="Gill Sans MT"/>
                </a:rPr>
                <a:t>/ multi-layer canopy</a:t>
              </a:r>
              <a:endParaRPr lang="en-US" dirty="0">
                <a:solidFill>
                  <a:prstClr val="black"/>
                </a:solidFill>
                <a:latin typeface="Gill Sans MT"/>
                <a:cs typeface="Gill Sans MT"/>
              </a:endParaRPr>
            </a:p>
          </p:txBody>
        </p:sp>
      </p:grpSp>
      <p:pic>
        <p:nvPicPr>
          <p:cNvPr id="24" name="Picture 23" descr="Screen Shot 2015-08-31 at 6.43.30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3001" y="3794756"/>
            <a:ext cx="1964521" cy="2560292"/>
          </a:xfrm>
          <a:prstGeom prst="rect">
            <a:avLst/>
          </a:prstGeom>
        </p:spPr>
      </p:pic>
      <p:sp>
        <p:nvSpPr>
          <p:cNvPr id="25" name="TextBox 24"/>
          <p:cNvSpPr txBox="1"/>
          <p:nvPr/>
        </p:nvSpPr>
        <p:spPr>
          <a:xfrm>
            <a:off x="823001" y="3516863"/>
            <a:ext cx="2098163" cy="369332"/>
          </a:xfrm>
          <a:prstGeom prst="rect">
            <a:avLst/>
          </a:prstGeom>
          <a:noFill/>
        </p:spPr>
        <p:txBody>
          <a:bodyPr wrap="none" rtlCol="0">
            <a:spAutoFit/>
          </a:bodyPr>
          <a:lstStyle/>
          <a:p>
            <a:pPr defTabSz="457200" eaLnBrk="1" fontAlgn="auto" hangingPunct="1">
              <a:spcBef>
                <a:spcPts val="0"/>
              </a:spcBef>
              <a:spcAft>
                <a:spcPts val="0"/>
              </a:spcAft>
            </a:pPr>
            <a:r>
              <a:rPr lang="en-US" dirty="0" smtClean="0">
                <a:solidFill>
                  <a:prstClr val="black"/>
                </a:solidFill>
                <a:latin typeface="Gill Sans MT"/>
                <a:cs typeface="Gill Sans MT"/>
              </a:rPr>
              <a:t>Plant hydrodynamics</a:t>
            </a:r>
            <a:endParaRPr lang="en-US" dirty="0">
              <a:solidFill>
                <a:prstClr val="black"/>
              </a:solidFill>
              <a:latin typeface="Gill Sans MT"/>
              <a:cs typeface="Gill Sans MT"/>
            </a:endParaRPr>
          </a:p>
        </p:txBody>
      </p:sp>
    </p:spTree>
    <p:extLst>
      <p:ext uri="{BB962C8B-B14F-4D97-AF65-F5344CB8AC3E}">
        <p14:creationId xmlns:p14="http://schemas.microsoft.com/office/powerpoint/2010/main" val="26539518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81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10" descr="kansas_AST_2001175"/>
          <p:cNvPicPr>
            <a:picLocks noChangeAspect="1" noChangeArrowheads="1"/>
          </p:cNvPicPr>
          <p:nvPr/>
        </p:nvPicPr>
        <p:blipFill>
          <a:blip r:embed="rId3" cstate="screen"/>
          <a:srcRect/>
          <a:stretch>
            <a:fillRect/>
          </a:stretch>
        </p:blipFill>
        <p:spPr bwMode="auto">
          <a:xfrm>
            <a:off x="914440" y="1051586"/>
            <a:ext cx="7406559" cy="6766485"/>
          </a:xfrm>
          <a:prstGeom prst="rect">
            <a:avLst/>
          </a:prstGeom>
          <a:noFill/>
          <a:ln w="28575">
            <a:solidFill>
              <a:schemeClr val="tx1"/>
            </a:solidFill>
          </a:ln>
        </p:spPr>
      </p:pic>
      <p:pic>
        <p:nvPicPr>
          <p:cNvPr id="6" name="Picture 3"/>
          <p:cNvPicPr>
            <a:picLocks noChangeAspect="1" noChangeArrowheads="1"/>
          </p:cNvPicPr>
          <p:nvPr/>
        </p:nvPicPr>
        <p:blipFill>
          <a:blip r:embed="rId4" cstate="screen"/>
          <a:srcRect/>
          <a:stretch>
            <a:fillRect/>
          </a:stretch>
        </p:blipFill>
        <p:spPr bwMode="auto">
          <a:xfrm>
            <a:off x="5120634" y="777269"/>
            <a:ext cx="3841755" cy="3898610"/>
          </a:xfrm>
          <a:prstGeom prst="rect">
            <a:avLst/>
          </a:prstGeom>
          <a:noFill/>
          <a:ln w="28575">
            <a:solidFill>
              <a:schemeClr val="tx1"/>
            </a:solidFill>
            <a:miter lim="800000"/>
            <a:headEnd/>
            <a:tailEnd/>
          </a:ln>
        </p:spPr>
      </p:pic>
      <p:pic>
        <p:nvPicPr>
          <p:cNvPr id="175106" name="Picture 2" descr="C:\Users\dlawren\Pictures\Backcountry by Breck\1_07-6_WheelerPeakAboveBlueLakes.JPG"/>
          <p:cNvPicPr>
            <a:picLocks noChangeAspect="1" noChangeArrowheads="1"/>
          </p:cNvPicPr>
          <p:nvPr/>
        </p:nvPicPr>
        <p:blipFill>
          <a:blip r:embed="rId5" cstate="screen"/>
          <a:srcRect/>
          <a:stretch>
            <a:fillRect/>
          </a:stretch>
        </p:blipFill>
        <p:spPr bwMode="auto">
          <a:xfrm>
            <a:off x="152400" y="3177541"/>
            <a:ext cx="4602478" cy="3451859"/>
          </a:xfrm>
          <a:prstGeom prst="rect">
            <a:avLst/>
          </a:prstGeom>
          <a:noFill/>
          <a:ln w="28575">
            <a:solidFill>
              <a:schemeClr val="tx1"/>
            </a:solidFill>
          </a:ln>
        </p:spPr>
      </p:pic>
      <p:sp>
        <p:nvSpPr>
          <p:cNvPr id="2" name="Title 1"/>
          <p:cNvSpPr>
            <a:spLocks noGrp="1"/>
          </p:cNvSpPr>
          <p:nvPr>
            <p:ph type="title"/>
          </p:nvPr>
        </p:nvSpPr>
        <p:spPr/>
        <p:txBody>
          <a:bodyPr/>
          <a:lstStyle/>
          <a:p>
            <a:r>
              <a:rPr lang="en-US" dirty="0" smtClean="0">
                <a:solidFill>
                  <a:srgbClr val="FFFFFF"/>
                </a:solidFill>
                <a:latin typeface="Gill Sans MT"/>
                <a:cs typeface="Gill Sans MT"/>
              </a:rPr>
              <a:t>Questions?</a:t>
            </a:r>
            <a:endParaRPr lang="en-US" dirty="0">
              <a:solidFill>
                <a:srgbClr val="FFFFFF"/>
              </a:solidFill>
              <a:latin typeface="Gill Sans MT"/>
              <a:cs typeface="Gill Sans MT"/>
            </a:endParaRPr>
          </a:p>
        </p:txBody>
      </p:sp>
    </p:spTree>
    <p:extLst>
      <p:ext uri="{BB962C8B-B14F-4D97-AF65-F5344CB8AC3E}">
        <p14:creationId xmlns:p14="http://schemas.microsoft.com/office/powerpoint/2010/main" val="291105381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56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 y="0"/>
            <a:ext cx="9105069" cy="6720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82828" y="2997219"/>
            <a:ext cx="7680876" cy="523220"/>
          </a:xfrm>
          <a:prstGeom prst="rect">
            <a:avLst/>
          </a:prstGeom>
        </p:spPr>
        <p:txBody>
          <a:bodyPr wrap="square">
            <a:spAutoFit/>
          </a:bodyPr>
          <a:lstStyle/>
          <a:p>
            <a:pPr algn="ctr" defTabSz="914021" eaLnBrk="1" fontAlgn="auto" hangingPunct="1">
              <a:spcBef>
                <a:spcPts val="0"/>
              </a:spcBef>
              <a:spcAft>
                <a:spcPts val="0"/>
              </a:spcAft>
            </a:pPr>
            <a:r>
              <a:rPr lang="en-US" sz="2800" dirty="0" smtClean="0">
                <a:solidFill>
                  <a:srgbClr val="0070C0"/>
                </a:solidFill>
                <a:latin typeface="Arial Rounded MT Bold"/>
              </a:rPr>
              <a:t>www.cesm.ucar.edu/models/cesm1.2/clm</a:t>
            </a:r>
            <a:endParaRPr lang="en-US" sz="2800" dirty="0">
              <a:solidFill>
                <a:srgbClr val="0070C0"/>
              </a:solidFill>
              <a:latin typeface="Arial Rounded MT Bold"/>
            </a:endParaRPr>
          </a:p>
        </p:txBody>
      </p:sp>
    </p:spTree>
    <p:extLst>
      <p:ext uri="{BB962C8B-B14F-4D97-AF65-F5344CB8AC3E}">
        <p14:creationId xmlns:p14="http://schemas.microsoft.com/office/powerpoint/2010/main" val="10830129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457200" y="762000"/>
            <a:ext cx="8229600" cy="1676400"/>
          </a:xfrm>
          <a:prstGeom prst="rect">
            <a:avLst/>
          </a:prstGeom>
          <a:noFill/>
          <a:ln w="9525">
            <a:noFill/>
            <a:miter lim="800000"/>
            <a:headEnd/>
            <a:tailEnd/>
          </a:ln>
          <a:effectLst/>
        </p:spPr>
        <p:txBody>
          <a:bodyPr/>
          <a:lstStyle/>
          <a:p>
            <a:pPr>
              <a:spcBef>
                <a:spcPts val="0"/>
              </a:spcBef>
              <a:spcAft>
                <a:spcPts val="600"/>
              </a:spcAft>
            </a:pPr>
            <a:r>
              <a:rPr lang="en-US" sz="1400" dirty="0" smtClean="0">
                <a:latin typeface="Gill Sans MT"/>
              </a:rPr>
              <a:t>Coupling with the atmosphere every model </a:t>
            </a:r>
            <a:r>
              <a:rPr lang="en-US" sz="1400" dirty="0" err="1" smtClean="0">
                <a:latin typeface="Gill Sans MT"/>
              </a:rPr>
              <a:t>timestep</a:t>
            </a:r>
            <a:r>
              <a:rPr lang="en-US" sz="1400" dirty="0" smtClean="0">
                <a:latin typeface="Gill Sans MT"/>
              </a:rPr>
              <a:t> is a fundamental constraint (&lt; 30 minute </a:t>
            </a:r>
            <a:r>
              <a:rPr lang="en-US" sz="1400" dirty="0" err="1" smtClean="0">
                <a:latin typeface="Gill Sans MT"/>
              </a:rPr>
              <a:t>timestep</a:t>
            </a:r>
            <a:r>
              <a:rPr lang="en-US" sz="1400" dirty="0" smtClean="0">
                <a:latin typeface="Gill Sans MT"/>
              </a:rPr>
              <a:t>)</a:t>
            </a:r>
          </a:p>
          <a:p>
            <a:pPr>
              <a:spcBef>
                <a:spcPts val="0"/>
              </a:spcBef>
              <a:spcAft>
                <a:spcPts val="600"/>
              </a:spcAft>
            </a:pPr>
            <a:r>
              <a:rPr lang="en-US" sz="1400" dirty="0" smtClean="0">
                <a:latin typeface="Gill Sans MT"/>
              </a:rPr>
              <a:t>So is the need to represent the global land surface, including Antarctica, the Tibetan Plateau along with forests, grassland, croplands, tundra, desert scrub vegetation, and cities</a:t>
            </a:r>
          </a:p>
          <a:p>
            <a:pPr>
              <a:spcBef>
                <a:spcPts val="0"/>
              </a:spcBef>
              <a:spcAft>
                <a:spcPts val="600"/>
              </a:spcAft>
            </a:pPr>
            <a:r>
              <a:rPr lang="en-US" sz="1400" dirty="0" smtClean="0">
                <a:latin typeface="Gill Sans MT"/>
              </a:rPr>
              <a:t>Conservation of energy and mass is required</a:t>
            </a:r>
          </a:p>
          <a:p>
            <a:pPr>
              <a:spcBef>
                <a:spcPts val="0"/>
              </a:spcBef>
              <a:spcAft>
                <a:spcPts val="600"/>
              </a:spcAft>
            </a:pPr>
            <a:r>
              <a:rPr lang="en-US" sz="1400" dirty="0" smtClean="0">
                <a:latin typeface="Gill Sans MT"/>
              </a:rPr>
              <a:t>We strive to develop a process-level understanding across multiple ecosystems and at multiple timescales (instantaneous, seasonal, annual, decadal, centuries)</a:t>
            </a:r>
          </a:p>
        </p:txBody>
      </p:sp>
      <p:sp>
        <p:nvSpPr>
          <p:cNvPr id="6" name="Text Box 1027"/>
          <p:cNvSpPr txBox="1">
            <a:spLocks noChangeArrowheads="1"/>
          </p:cNvSpPr>
          <p:nvPr/>
        </p:nvSpPr>
        <p:spPr bwMode="auto">
          <a:xfrm>
            <a:off x="1554513" y="86380"/>
            <a:ext cx="6955750" cy="523220"/>
          </a:xfrm>
          <a:prstGeom prst="rect">
            <a:avLst/>
          </a:prstGeom>
          <a:noFill/>
          <a:ln w="9525">
            <a:noFill/>
            <a:miter lim="800000"/>
            <a:headEnd/>
            <a:tailEnd/>
          </a:ln>
          <a:effectLst/>
        </p:spPr>
        <p:txBody>
          <a:bodyPr wrap="none">
            <a:spAutoFit/>
          </a:bodyPr>
          <a:lstStyle/>
          <a:p>
            <a:r>
              <a:rPr lang="en-US" sz="2800" b="1" dirty="0" smtClean="0">
                <a:latin typeface="Gill Sans MT"/>
              </a:rPr>
              <a:t>Model design constraints and philosophy</a:t>
            </a:r>
            <a:endParaRPr lang="en-US" sz="2800" b="1" dirty="0">
              <a:latin typeface="Gill Sans MT"/>
            </a:endParaRPr>
          </a:p>
        </p:txBody>
      </p:sp>
      <p:sp>
        <p:nvSpPr>
          <p:cNvPr id="5" name="TextBox 4"/>
          <p:cNvSpPr txBox="1"/>
          <p:nvPr/>
        </p:nvSpPr>
        <p:spPr>
          <a:xfrm>
            <a:off x="451533" y="2590800"/>
            <a:ext cx="2710999" cy="307777"/>
          </a:xfrm>
          <a:prstGeom prst="rect">
            <a:avLst/>
          </a:prstGeom>
          <a:noFill/>
        </p:spPr>
        <p:txBody>
          <a:bodyPr wrap="none" rtlCol="0">
            <a:spAutoFit/>
          </a:bodyPr>
          <a:lstStyle/>
          <a:p>
            <a:r>
              <a:rPr lang="en-US" sz="1400" b="1" dirty="0" smtClean="0">
                <a:latin typeface="Gill Sans MT"/>
              </a:rPr>
              <a:t>Top-down, empirical modeling</a:t>
            </a:r>
          </a:p>
        </p:txBody>
      </p:sp>
      <p:graphicFrame>
        <p:nvGraphicFramePr>
          <p:cNvPr id="7" name="Object 6"/>
          <p:cNvGraphicFramePr>
            <a:graphicFrameLocks noChangeAspect="1"/>
          </p:cNvGraphicFramePr>
          <p:nvPr/>
        </p:nvGraphicFramePr>
        <p:xfrm>
          <a:off x="457200" y="3429000"/>
          <a:ext cx="1701800" cy="457200"/>
        </p:xfrm>
        <a:graphic>
          <a:graphicData uri="http://schemas.openxmlformats.org/presentationml/2006/ole">
            <mc:AlternateContent xmlns:mc="http://schemas.openxmlformats.org/markup-compatibility/2006">
              <mc:Choice xmlns:v="urn:schemas-microsoft-com:vml" Requires="v">
                <p:oleObj spid="_x0000_s496135" name="Equation" r:id="rId4" imgW="1701720" imgH="457200" progId="Equation.DSMT4">
                  <p:embed/>
                </p:oleObj>
              </mc:Choice>
              <mc:Fallback>
                <p:oleObj name="Equation" r:id="rId4" imgW="1701720" imgH="4572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429000"/>
                        <a:ext cx="17018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381000" y="2971800"/>
            <a:ext cx="3429000" cy="461665"/>
          </a:xfrm>
          <a:prstGeom prst="rect">
            <a:avLst/>
          </a:prstGeom>
          <a:noFill/>
        </p:spPr>
        <p:txBody>
          <a:bodyPr wrap="square" rtlCol="0">
            <a:spAutoFit/>
          </a:bodyPr>
          <a:lstStyle/>
          <a:p>
            <a:r>
              <a:rPr lang="en-US" sz="1200" dirty="0" err="1" smtClean="0">
                <a:latin typeface="Gill Sans MT"/>
              </a:rPr>
              <a:t>Thornthwaite</a:t>
            </a:r>
            <a:r>
              <a:rPr lang="en-US" sz="1200" dirty="0" smtClean="0">
                <a:latin typeface="Gill Sans MT"/>
              </a:rPr>
              <a:t>: Monthly potential evapotranspiration driven by air temperature</a:t>
            </a:r>
            <a:endParaRPr lang="en-US" sz="1200" dirty="0">
              <a:latin typeface="Gill Sans MT"/>
            </a:endParaRPr>
          </a:p>
        </p:txBody>
      </p:sp>
      <p:graphicFrame>
        <p:nvGraphicFramePr>
          <p:cNvPr id="9" name="Object 8"/>
          <p:cNvGraphicFramePr>
            <a:graphicFrameLocks noChangeAspect="1"/>
          </p:cNvGraphicFramePr>
          <p:nvPr/>
        </p:nvGraphicFramePr>
        <p:xfrm>
          <a:off x="533400" y="4495800"/>
          <a:ext cx="1117600" cy="444500"/>
        </p:xfrm>
        <a:graphic>
          <a:graphicData uri="http://schemas.openxmlformats.org/presentationml/2006/ole">
            <mc:AlternateContent xmlns:mc="http://schemas.openxmlformats.org/markup-compatibility/2006">
              <mc:Choice xmlns:v="urn:schemas-microsoft-com:vml" Requires="v">
                <p:oleObj spid="_x0000_s496136" name="Equation" r:id="rId6" imgW="1117440" imgH="444240" progId="Equation.DSMT4">
                  <p:embed/>
                </p:oleObj>
              </mc:Choice>
              <mc:Fallback>
                <p:oleObj name="Equation" r:id="rId6" imgW="1117440" imgH="44424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4495800"/>
                        <a:ext cx="1117600" cy="444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381000" y="3962400"/>
            <a:ext cx="4190999" cy="461665"/>
          </a:xfrm>
          <a:prstGeom prst="rect">
            <a:avLst/>
          </a:prstGeom>
          <a:noFill/>
        </p:spPr>
        <p:txBody>
          <a:bodyPr wrap="square" rtlCol="0">
            <a:spAutoFit/>
          </a:bodyPr>
          <a:lstStyle/>
          <a:p>
            <a:r>
              <a:rPr lang="en-US" sz="1200" dirty="0" smtClean="0">
                <a:latin typeface="Gill Sans MT"/>
              </a:rPr>
              <a:t>Priestley–Taylor equation: Daily potential evapotranspiration driven by radiation</a:t>
            </a:r>
            <a:endParaRPr lang="en-US" sz="1200" dirty="0">
              <a:latin typeface="Gill Sans MT"/>
            </a:endParaRPr>
          </a:p>
        </p:txBody>
      </p:sp>
      <p:graphicFrame>
        <p:nvGraphicFramePr>
          <p:cNvPr id="11" name="Object 10"/>
          <p:cNvGraphicFramePr>
            <a:graphicFrameLocks noChangeAspect="1"/>
          </p:cNvGraphicFramePr>
          <p:nvPr/>
        </p:nvGraphicFramePr>
        <p:xfrm>
          <a:off x="533400" y="5562600"/>
          <a:ext cx="2032000" cy="254000"/>
        </p:xfrm>
        <a:graphic>
          <a:graphicData uri="http://schemas.openxmlformats.org/presentationml/2006/ole">
            <mc:AlternateContent xmlns:mc="http://schemas.openxmlformats.org/markup-compatibility/2006">
              <mc:Choice xmlns:v="urn:schemas-microsoft-com:vml" Requires="v">
                <p:oleObj spid="_x0000_s496137" name="Equation" r:id="rId8" imgW="2031840" imgH="253800" progId="Equation.DSMT4">
                  <p:embed/>
                </p:oleObj>
              </mc:Choice>
              <mc:Fallback>
                <p:oleObj name="Equation" r:id="rId8" imgW="2031840" imgH="2538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 y="5562600"/>
                        <a:ext cx="2032000" cy="25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381000" y="5105400"/>
            <a:ext cx="4477829" cy="276999"/>
          </a:xfrm>
          <a:prstGeom prst="rect">
            <a:avLst/>
          </a:prstGeom>
          <a:noFill/>
        </p:spPr>
        <p:txBody>
          <a:bodyPr wrap="none" rtlCol="0">
            <a:spAutoFit/>
          </a:bodyPr>
          <a:lstStyle/>
          <a:p>
            <a:r>
              <a:rPr lang="en-US" sz="1200" dirty="0" smtClean="0">
                <a:latin typeface="Gill Sans MT"/>
                <a:cs typeface="Arial" pitchFamily="34" charset="0"/>
              </a:rPr>
              <a:t>Production efficiency model driven by radiation and empirical scalars</a:t>
            </a:r>
            <a:endParaRPr lang="en-US" sz="1200" dirty="0">
              <a:latin typeface="Gill Sans MT"/>
              <a:cs typeface="Arial" pitchFamily="34" charset="0"/>
            </a:endParaRPr>
          </a:p>
        </p:txBody>
      </p:sp>
      <p:sp>
        <p:nvSpPr>
          <p:cNvPr id="13" name="TextBox 12"/>
          <p:cNvSpPr txBox="1"/>
          <p:nvPr/>
        </p:nvSpPr>
        <p:spPr>
          <a:xfrm>
            <a:off x="5073863" y="2882205"/>
            <a:ext cx="3536737" cy="1384995"/>
          </a:xfrm>
          <a:prstGeom prst="rect">
            <a:avLst/>
          </a:prstGeom>
          <a:noFill/>
        </p:spPr>
        <p:txBody>
          <a:bodyPr wrap="none" rtlCol="0">
            <a:spAutoFit/>
          </a:bodyPr>
          <a:lstStyle/>
          <a:p>
            <a:r>
              <a:rPr lang="en-US" sz="1400" dirty="0" smtClean="0">
                <a:latin typeface="Gill Sans MT"/>
              </a:rPr>
              <a:t>Penman-Monteith equation</a:t>
            </a:r>
          </a:p>
          <a:p>
            <a:r>
              <a:rPr lang="en-US" sz="1400" dirty="0" smtClean="0">
                <a:latin typeface="Gill Sans MT"/>
              </a:rPr>
              <a:t>Farquhar photosynthesis model</a:t>
            </a:r>
          </a:p>
          <a:p>
            <a:r>
              <a:rPr lang="en-US" sz="1400" dirty="0" smtClean="0">
                <a:latin typeface="Gill Sans MT"/>
              </a:rPr>
              <a:t>Ball-Berry stomatal conductance model</a:t>
            </a:r>
          </a:p>
          <a:p>
            <a:r>
              <a:rPr lang="en-US" sz="1400" dirty="0" err="1" smtClean="0">
                <a:latin typeface="Gill Sans MT"/>
              </a:rPr>
              <a:t>Fick’s</a:t>
            </a:r>
            <a:r>
              <a:rPr lang="en-US" sz="1400" dirty="0" smtClean="0">
                <a:latin typeface="Gill Sans MT"/>
              </a:rPr>
              <a:t> law of diffusion</a:t>
            </a:r>
          </a:p>
          <a:p>
            <a:r>
              <a:rPr lang="en-US" sz="1400" dirty="0" smtClean="0">
                <a:latin typeface="Gill Sans MT"/>
              </a:rPr>
              <a:t>Darcy’s law and Richards equation (soil water)</a:t>
            </a:r>
          </a:p>
          <a:p>
            <a:r>
              <a:rPr lang="en-US" sz="1400" dirty="0" smtClean="0">
                <a:latin typeface="Gill Sans MT"/>
              </a:rPr>
              <a:t>Fourier’s law (heat conduction)</a:t>
            </a:r>
            <a:endParaRPr lang="en-US" sz="1400" dirty="0">
              <a:latin typeface="Gill Sans MT"/>
            </a:endParaRPr>
          </a:p>
        </p:txBody>
      </p:sp>
      <p:graphicFrame>
        <p:nvGraphicFramePr>
          <p:cNvPr id="14" name="Object 13"/>
          <p:cNvGraphicFramePr>
            <a:graphicFrameLocks noChangeAspect="1"/>
          </p:cNvGraphicFramePr>
          <p:nvPr/>
        </p:nvGraphicFramePr>
        <p:xfrm>
          <a:off x="393700" y="6229350"/>
          <a:ext cx="4406900" cy="457200"/>
        </p:xfrm>
        <a:graphic>
          <a:graphicData uri="http://schemas.openxmlformats.org/presentationml/2006/ole">
            <mc:AlternateContent xmlns:mc="http://schemas.openxmlformats.org/markup-compatibility/2006">
              <mc:Choice xmlns:v="urn:schemas-microsoft-com:vml" Requires="v">
                <p:oleObj spid="_x0000_s496138" name="Equation" r:id="rId10" imgW="4406760" imgH="457200" progId="Equation.DSMT4">
                  <p:embed/>
                </p:oleObj>
              </mc:Choice>
              <mc:Fallback>
                <p:oleObj name="Equation" r:id="rId10" imgW="4406760" imgH="4572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3700" y="6229350"/>
                        <a:ext cx="44069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TextBox 15"/>
          <p:cNvSpPr txBox="1"/>
          <p:nvPr/>
        </p:nvSpPr>
        <p:spPr>
          <a:xfrm>
            <a:off x="381000" y="5895201"/>
            <a:ext cx="3564566" cy="276999"/>
          </a:xfrm>
          <a:prstGeom prst="rect">
            <a:avLst/>
          </a:prstGeom>
          <a:noFill/>
        </p:spPr>
        <p:txBody>
          <a:bodyPr wrap="none" rtlCol="0">
            <a:spAutoFit/>
          </a:bodyPr>
          <a:lstStyle/>
          <a:p>
            <a:r>
              <a:rPr lang="en-US" sz="1200" dirty="0" smtClean="0">
                <a:latin typeface="Gill Sans MT"/>
                <a:cs typeface="Arial" pitchFamily="34" charset="0"/>
              </a:rPr>
              <a:t>Annual NPP driven by temperature and precipitation</a:t>
            </a:r>
            <a:endParaRPr lang="en-US" sz="1200" dirty="0">
              <a:latin typeface="Gill Sans MT"/>
              <a:cs typeface="Arial" pitchFamily="34" charset="0"/>
            </a:endParaRPr>
          </a:p>
        </p:txBody>
      </p:sp>
      <p:sp>
        <p:nvSpPr>
          <p:cNvPr id="17" name="TextBox 16"/>
          <p:cNvSpPr txBox="1"/>
          <p:nvPr/>
        </p:nvSpPr>
        <p:spPr>
          <a:xfrm>
            <a:off x="5142070" y="2590800"/>
            <a:ext cx="1659429" cy="307777"/>
          </a:xfrm>
          <a:prstGeom prst="rect">
            <a:avLst/>
          </a:prstGeom>
          <a:noFill/>
        </p:spPr>
        <p:txBody>
          <a:bodyPr wrap="none" rtlCol="0">
            <a:spAutoFit/>
          </a:bodyPr>
          <a:lstStyle/>
          <a:p>
            <a:r>
              <a:rPr lang="en-US" sz="1400" b="1" dirty="0" smtClean="0">
                <a:latin typeface="Gill Sans MT"/>
              </a:rPr>
              <a:t>Process modeling</a:t>
            </a:r>
          </a:p>
        </p:txBody>
      </p:sp>
      <p:sp>
        <p:nvSpPr>
          <p:cNvPr id="15" name="TextBox 11"/>
          <p:cNvSpPr txBox="1">
            <a:spLocks noChangeArrowheads="1"/>
          </p:cNvSpPr>
          <p:nvPr/>
        </p:nvSpPr>
        <p:spPr bwMode="auto">
          <a:xfrm>
            <a:off x="7729780" y="6611779"/>
            <a:ext cx="1431126" cy="246221"/>
          </a:xfrm>
          <a:prstGeom prst="rect">
            <a:avLst/>
          </a:prstGeom>
          <a:noFill/>
          <a:ln w="9525">
            <a:noFill/>
            <a:miter lim="800000"/>
            <a:headEnd/>
            <a:tailEnd/>
          </a:ln>
        </p:spPr>
        <p:txBody>
          <a:bodyPr wrap="none">
            <a:spAutoFit/>
          </a:bodyPr>
          <a:lstStyle/>
          <a:p>
            <a:r>
              <a:rPr lang="en-US" sz="1000" dirty="0" smtClean="0">
                <a:solidFill>
                  <a:srgbClr val="000000"/>
                </a:solidFill>
                <a:latin typeface="Gill Sans MT"/>
                <a:cs typeface="Gill Sans MT"/>
              </a:rPr>
              <a:t>Slide courtesy G. </a:t>
            </a:r>
            <a:r>
              <a:rPr lang="en-US" sz="1000" dirty="0" err="1" smtClean="0">
                <a:solidFill>
                  <a:srgbClr val="000000"/>
                </a:solidFill>
                <a:latin typeface="Gill Sans MT"/>
                <a:cs typeface="Gill Sans MT"/>
              </a:rPr>
              <a:t>Bonan</a:t>
            </a:r>
            <a:endParaRPr lang="en-US" sz="1000" dirty="0">
              <a:solidFill>
                <a:srgbClr val="000000"/>
              </a:solidFill>
              <a:latin typeface="Gill Sans MT"/>
              <a:cs typeface="Gill Sans MT"/>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a:xfrm>
            <a:off x="762000" y="0"/>
            <a:ext cx="8153400" cy="762000"/>
          </a:xfrm>
        </p:spPr>
        <p:txBody>
          <a:bodyPr/>
          <a:lstStyle/>
          <a:p>
            <a:r>
              <a:rPr lang="en-US" b="1" dirty="0" smtClean="0"/>
              <a:t>The role of CLM in CESM:</a:t>
            </a:r>
            <a:br>
              <a:rPr lang="en-US" b="1" dirty="0" smtClean="0"/>
            </a:br>
            <a:r>
              <a:rPr lang="en-US" b="1" dirty="0" smtClean="0"/>
              <a:t>Land to Atmosphere</a:t>
            </a:r>
            <a:endParaRPr lang="en-US" b="1" dirty="0"/>
          </a:p>
        </p:txBody>
      </p:sp>
      <p:graphicFrame>
        <p:nvGraphicFramePr>
          <p:cNvPr id="391171" name="Object 3"/>
          <p:cNvGraphicFramePr>
            <a:graphicFrameLocks noChangeAspect="1"/>
          </p:cNvGraphicFramePr>
          <p:nvPr/>
        </p:nvGraphicFramePr>
        <p:xfrm>
          <a:off x="1981200" y="990600"/>
          <a:ext cx="6142829" cy="5890197"/>
        </p:xfrm>
        <a:graphic>
          <a:graphicData uri="http://schemas.openxmlformats.org/presentationml/2006/ole">
            <mc:AlternateContent xmlns:mc="http://schemas.openxmlformats.org/markup-compatibility/2006">
              <mc:Choice xmlns:v="urn:schemas-microsoft-com:vml" Requires="v">
                <p:oleObj spid="_x0000_s391345" name="Document" r:id="rId4" imgW="5634835" imgH="5404504" progId="Word.Document.12">
                  <p:embed/>
                </p:oleObj>
              </mc:Choice>
              <mc:Fallback>
                <p:oleObj name="Document" r:id="rId4" imgW="5634835" imgH="5404504" progId="Word.Document.12">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990600"/>
                        <a:ext cx="6142829" cy="5890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a:xfrm>
            <a:off x="762000" y="0"/>
            <a:ext cx="8153400" cy="762000"/>
          </a:xfrm>
        </p:spPr>
        <p:txBody>
          <a:bodyPr/>
          <a:lstStyle/>
          <a:p>
            <a:r>
              <a:rPr lang="en-US" b="1" dirty="0" smtClean="0"/>
              <a:t>The role of CLM in CESM:</a:t>
            </a:r>
            <a:br>
              <a:rPr lang="en-US" b="1" dirty="0" smtClean="0"/>
            </a:br>
            <a:r>
              <a:rPr lang="en-US" b="1" dirty="0" smtClean="0"/>
              <a:t>Atmosphere to Land</a:t>
            </a:r>
            <a:endParaRPr lang="en-US" b="1" dirty="0"/>
          </a:p>
        </p:txBody>
      </p:sp>
      <p:graphicFrame>
        <p:nvGraphicFramePr>
          <p:cNvPr id="264193" name="Object 1"/>
          <p:cNvGraphicFramePr>
            <a:graphicFrameLocks noChangeAspect="1"/>
          </p:cNvGraphicFramePr>
          <p:nvPr>
            <p:extLst>
              <p:ext uri="{D42A27DB-BD31-4B8C-83A1-F6EECF244321}">
                <p14:modId xmlns:p14="http://schemas.microsoft.com/office/powerpoint/2010/main" val="102934139"/>
              </p:ext>
            </p:extLst>
          </p:nvPr>
        </p:nvGraphicFramePr>
        <p:xfrm>
          <a:off x="2011363" y="1076290"/>
          <a:ext cx="6092825" cy="5553075"/>
        </p:xfrm>
        <a:graphic>
          <a:graphicData uri="http://schemas.openxmlformats.org/presentationml/2006/ole">
            <mc:AlternateContent xmlns:mc="http://schemas.openxmlformats.org/markup-compatibility/2006">
              <mc:Choice xmlns:v="urn:schemas-microsoft-com:vml" Requires="v">
                <p:oleObj spid="_x0000_s264367" name="Document" r:id="rId4" imgW="5654452" imgH="5137016" progId="Word.Document.12">
                  <p:embed/>
                </p:oleObj>
              </mc:Choice>
              <mc:Fallback>
                <p:oleObj name="Document" r:id="rId4" imgW="5654452" imgH="5137016" progId="Word.Document.12">
                  <p:embed/>
                  <p:pic>
                    <p:nvPicPr>
                      <p:cNvPr id="0" name="Picture 1"/>
                      <p:cNvPicPr>
                        <a:picLocks noChangeAspect="1" noChangeArrowheads="1"/>
                      </p:cNvPicPr>
                      <p:nvPr/>
                    </p:nvPicPr>
                    <p:blipFill>
                      <a:blip r:embed="rId5"/>
                      <a:srcRect/>
                      <a:stretch>
                        <a:fillRect/>
                      </a:stretch>
                    </p:blipFill>
                    <p:spPr bwMode="auto">
                      <a:xfrm>
                        <a:off x="2011363" y="1076290"/>
                        <a:ext cx="6092825" cy="555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1171" name="Rectangle 3"/>
          <p:cNvSpPr>
            <a:spLocks noGrp="1" noChangeArrowheads="1"/>
          </p:cNvSpPr>
          <p:nvPr>
            <p:ph type="body" idx="1"/>
          </p:nvPr>
        </p:nvSpPr>
        <p:spPr>
          <a:xfrm>
            <a:off x="304800" y="1691659"/>
            <a:ext cx="8473394" cy="4846267"/>
          </a:xfrm>
        </p:spPr>
        <p:txBody>
          <a:bodyPr/>
          <a:lstStyle/>
          <a:p>
            <a:pPr>
              <a:lnSpc>
                <a:spcPct val="105000"/>
              </a:lnSpc>
              <a:spcBef>
                <a:spcPct val="40000"/>
              </a:spcBef>
            </a:pPr>
            <a:r>
              <a:rPr lang="en-US" sz="1800" dirty="0" smtClean="0"/>
              <a:t>Structural aspects (surface and input datasets)</a:t>
            </a:r>
            <a:endParaRPr lang="en-US" sz="1800" dirty="0"/>
          </a:p>
          <a:p>
            <a:pPr lvl="1">
              <a:lnSpc>
                <a:spcPct val="105000"/>
              </a:lnSpc>
              <a:spcBef>
                <a:spcPct val="40000"/>
              </a:spcBef>
            </a:pPr>
            <a:r>
              <a:rPr lang="en-US" sz="1400" dirty="0">
                <a:solidFill>
                  <a:srgbClr val="FF0000"/>
                </a:solidFill>
              </a:rPr>
              <a:t>Heterogeneity of </a:t>
            </a:r>
            <a:r>
              <a:rPr lang="en-US" sz="1400" dirty="0" smtClean="0">
                <a:solidFill>
                  <a:srgbClr val="FF0000"/>
                </a:solidFill>
              </a:rPr>
              <a:t>landscape (vegetated, urban, lake, glacier, crop)</a:t>
            </a:r>
          </a:p>
          <a:p>
            <a:pPr lvl="1">
              <a:lnSpc>
                <a:spcPct val="105000"/>
              </a:lnSpc>
              <a:spcBef>
                <a:spcPct val="40000"/>
              </a:spcBef>
            </a:pPr>
            <a:r>
              <a:rPr lang="en-US" sz="1400" dirty="0" smtClean="0">
                <a:solidFill>
                  <a:srgbClr val="FF0000"/>
                </a:solidFill>
              </a:rPr>
              <a:t>Plant Functional Types and associated parameters (optical, morphological, photosynthetic, fire)</a:t>
            </a:r>
          </a:p>
          <a:p>
            <a:pPr lvl="1">
              <a:lnSpc>
                <a:spcPct val="105000"/>
              </a:lnSpc>
              <a:spcBef>
                <a:spcPct val="40000"/>
              </a:spcBef>
            </a:pPr>
            <a:r>
              <a:rPr lang="en-US" sz="1400" dirty="0">
                <a:solidFill>
                  <a:srgbClr val="FF0000"/>
                </a:solidFill>
              </a:rPr>
              <a:t>Land cover/use change (changes in PFTs over time, wood harvest</a:t>
            </a:r>
            <a:r>
              <a:rPr lang="en-US" sz="1400" dirty="0" smtClean="0">
                <a:solidFill>
                  <a:srgbClr val="FF0000"/>
                </a:solidFill>
              </a:rPr>
              <a:t>)</a:t>
            </a:r>
          </a:p>
          <a:p>
            <a:pPr lvl="1">
              <a:lnSpc>
                <a:spcPct val="105000"/>
              </a:lnSpc>
              <a:spcBef>
                <a:spcPct val="40000"/>
              </a:spcBef>
            </a:pPr>
            <a:r>
              <a:rPr lang="en-US" sz="1400" dirty="0">
                <a:solidFill>
                  <a:srgbClr val="FF0000"/>
                </a:solidFill>
              </a:rPr>
              <a:t>Soil texture (sand, silt, clay, organic matter) and color (albedo</a:t>
            </a:r>
            <a:r>
              <a:rPr lang="en-US" sz="1400" dirty="0" smtClean="0">
                <a:solidFill>
                  <a:srgbClr val="FF0000"/>
                </a:solidFill>
              </a:rPr>
              <a:t>)</a:t>
            </a:r>
            <a:endParaRPr lang="en-US" sz="1400" dirty="0">
              <a:solidFill>
                <a:srgbClr val="FF0000"/>
              </a:solidFill>
            </a:endParaRPr>
          </a:p>
          <a:p>
            <a:pPr lvl="1">
              <a:lnSpc>
                <a:spcPct val="105000"/>
              </a:lnSpc>
              <a:spcBef>
                <a:spcPct val="40000"/>
              </a:spcBef>
            </a:pPr>
            <a:r>
              <a:rPr lang="en-US" sz="1400" dirty="0">
                <a:solidFill>
                  <a:srgbClr val="FF0000"/>
                </a:solidFill>
              </a:rPr>
              <a:t>River </a:t>
            </a:r>
            <a:r>
              <a:rPr lang="en-US" sz="1400" dirty="0" smtClean="0">
                <a:solidFill>
                  <a:srgbClr val="FF0000"/>
                </a:solidFill>
              </a:rPr>
              <a:t>directional map</a:t>
            </a:r>
          </a:p>
          <a:p>
            <a:pPr lvl="1">
              <a:lnSpc>
                <a:spcPct val="105000"/>
              </a:lnSpc>
              <a:spcBef>
                <a:spcPct val="40000"/>
              </a:spcBef>
            </a:pPr>
            <a:r>
              <a:rPr lang="en-US" sz="1400" dirty="0"/>
              <a:t>Aerosol (snow albedo) and nitrogen deposition </a:t>
            </a:r>
            <a:r>
              <a:rPr lang="en-US" sz="1400" dirty="0" smtClean="0"/>
              <a:t>datasets</a:t>
            </a:r>
          </a:p>
          <a:p>
            <a:pPr lvl="1">
              <a:lnSpc>
                <a:spcPct val="105000"/>
              </a:lnSpc>
              <a:spcBef>
                <a:spcPct val="40000"/>
              </a:spcBef>
            </a:pPr>
            <a:r>
              <a:rPr lang="en-US" sz="1400" dirty="0" smtClean="0"/>
              <a:t>Max fractional saturated area, slope, elevation</a:t>
            </a:r>
          </a:p>
          <a:p>
            <a:pPr lvl="1">
              <a:lnSpc>
                <a:spcPct val="105000"/>
              </a:lnSpc>
              <a:spcBef>
                <a:spcPct val="40000"/>
              </a:spcBef>
            </a:pPr>
            <a:r>
              <a:rPr lang="en-US" sz="1400" dirty="0" smtClean="0"/>
              <a:t>Managed crop fraction (corn, soybean, cereals) and irrigation</a:t>
            </a:r>
          </a:p>
          <a:p>
            <a:pPr lvl="1">
              <a:lnSpc>
                <a:spcPct val="105000"/>
              </a:lnSpc>
              <a:spcBef>
                <a:spcPct val="40000"/>
              </a:spcBef>
            </a:pPr>
            <a:r>
              <a:rPr lang="en-US" sz="1400" dirty="0" smtClean="0"/>
              <a:t>CO</a:t>
            </a:r>
            <a:r>
              <a:rPr lang="en-US" sz="1400" baseline="-25000" dirty="0" smtClean="0"/>
              <a:t>2</a:t>
            </a:r>
          </a:p>
          <a:p>
            <a:pPr lvl="1">
              <a:lnSpc>
                <a:spcPct val="105000"/>
              </a:lnSpc>
              <a:spcBef>
                <a:spcPct val="40000"/>
              </a:spcBef>
            </a:pPr>
            <a:r>
              <a:rPr lang="en-US" sz="1400" dirty="0" smtClean="0"/>
              <a:t>Biogenic Volatile Organic Compounds emission factors</a:t>
            </a:r>
          </a:p>
          <a:p>
            <a:pPr lvl="1">
              <a:lnSpc>
                <a:spcPct val="105000"/>
              </a:lnSpc>
              <a:spcBef>
                <a:spcPct val="40000"/>
              </a:spcBef>
            </a:pPr>
            <a:r>
              <a:rPr lang="en-US" sz="1400" dirty="0" smtClean="0"/>
              <a:t>Population density, gross domestic productivity, peat area, agricultural waste burning</a:t>
            </a:r>
          </a:p>
          <a:p>
            <a:pPr lvl="1">
              <a:lnSpc>
                <a:spcPct val="105000"/>
              </a:lnSpc>
              <a:spcBef>
                <a:spcPct val="40000"/>
              </a:spcBef>
            </a:pPr>
            <a:r>
              <a:rPr lang="en-US" sz="1400" dirty="0"/>
              <a:t>Urban </a:t>
            </a:r>
            <a:r>
              <a:rPr lang="en-US" sz="1400" dirty="0" smtClean="0"/>
              <a:t>characteristics</a:t>
            </a:r>
          </a:p>
          <a:p>
            <a:pPr>
              <a:lnSpc>
                <a:spcPct val="105000"/>
              </a:lnSpc>
              <a:spcBef>
                <a:spcPct val="40000"/>
              </a:spcBef>
            </a:pPr>
            <a:r>
              <a:rPr lang="en-US" sz="1800" dirty="0"/>
              <a:t>P</a:t>
            </a:r>
            <a:r>
              <a:rPr lang="en-US" sz="1800" dirty="0" smtClean="0"/>
              <a:t>arameterizations and </a:t>
            </a:r>
            <a:r>
              <a:rPr lang="en-US" sz="1800" dirty="0" err="1" smtClean="0"/>
              <a:t>submodels</a:t>
            </a:r>
            <a:endParaRPr lang="en-US" sz="1800" dirty="0"/>
          </a:p>
          <a:p>
            <a:pPr>
              <a:lnSpc>
                <a:spcPct val="105000"/>
              </a:lnSpc>
              <a:spcBef>
                <a:spcPct val="40000"/>
              </a:spcBef>
            </a:pPr>
            <a:endParaRPr lang="en-US" sz="1800" dirty="0">
              <a:solidFill>
                <a:srgbClr val="0070C0"/>
              </a:solidFill>
            </a:endParaRPr>
          </a:p>
        </p:txBody>
      </p:sp>
      <p:pic>
        <p:nvPicPr>
          <p:cNvPr id="391173" name="Picture 5" descr="ScreenShot004"/>
          <p:cNvPicPr>
            <a:picLocks noChangeAspect="1" noChangeArrowheads="1"/>
          </p:cNvPicPr>
          <p:nvPr/>
        </p:nvPicPr>
        <p:blipFill>
          <a:blip r:embed="rId3" cstate="screen"/>
          <a:srcRect/>
          <a:stretch>
            <a:fillRect/>
          </a:stretch>
        </p:blipFill>
        <p:spPr bwMode="auto">
          <a:xfrm>
            <a:off x="0" y="0"/>
            <a:ext cx="9144000" cy="1219200"/>
          </a:xfrm>
          <a:prstGeom prst="rect">
            <a:avLst/>
          </a:prstGeom>
          <a:noFill/>
        </p:spPr>
      </p:pic>
      <p:sp>
        <p:nvSpPr>
          <p:cNvPr id="391170" name="Rectangle 2"/>
          <p:cNvSpPr>
            <a:spLocks noGrp="1" noChangeArrowheads="1"/>
          </p:cNvSpPr>
          <p:nvPr>
            <p:ph type="title"/>
          </p:nvPr>
        </p:nvSpPr>
        <p:spPr>
          <a:xfrm>
            <a:off x="1188757" y="33737"/>
            <a:ext cx="8153400" cy="1143000"/>
          </a:xfrm>
          <a:ln/>
        </p:spPr>
        <p:txBody>
          <a:bodyPr/>
          <a:lstStyle/>
          <a:p>
            <a:r>
              <a:rPr lang="en-US" sz="2800" dirty="0" smtClean="0">
                <a:solidFill>
                  <a:srgbClr val="FFFFFF"/>
                </a:solidFill>
              </a:rPr>
              <a:t>Main Features </a:t>
            </a:r>
            <a:r>
              <a:rPr lang="en-US" sz="2800" dirty="0">
                <a:solidFill>
                  <a:srgbClr val="FFFFFF"/>
                </a:solidFill>
              </a:rPr>
              <a:t>of </a:t>
            </a:r>
            <a:r>
              <a:rPr lang="en-US" sz="2800" dirty="0" smtClean="0">
                <a:solidFill>
                  <a:srgbClr val="FFFFFF"/>
                </a:solidFill>
              </a:rPr>
              <a:t>the Community </a:t>
            </a:r>
            <a:r>
              <a:rPr lang="en-US" sz="2800" dirty="0">
                <a:solidFill>
                  <a:srgbClr val="FFFFFF"/>
                </a:solidFill>
              </a:rPr>
              <a:t>Land Model</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91171">
                                            <p:txEl>
                                              <p:pRg st="0" end="0"/>
                                            </p:txEl>
                                          </p:spTgt>
                                        </p:tgtEl>
                                        <p:attrNameLst>
                                          <p:attrName>style.visibility</p:attrName>
                                        </p:attrNameLst>
                                      </p:cBhvr>
                                      <p:to>
                                        <p:strVal val="visible"/>
                                      </p:to>
                                    </p:set>
                                    <p:animEffect transition="in" filter="fade">
                                      <p:cBhvr>
                                        <p:cTn id="7" dur="500"/>
                                        <p:tgtEl>
                                          <p:spTgt spid="391171">
                                            <p:txEl>
                                              <p:pRg st="0" end="0"/>
                                            </p:txEl>
                                          </p:spTgt>
                                        </p:tgtEl>
                                      </p:cBhvr>
                                    </p:animEffect>
                                    <p:anim calcmode="lin" valueType="num">
                                      <p:cBhvr>
                                        <p:cTn id="8" dur="500" fill="hold"/>
                                        <p:tgtEl>
                                          <p:spTgt spid="391171">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9117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91171">
                                            <p:txEl>
                                              <p:pRg st="13" end="13"/>
                                            </p:txEl>
                                          </p:spTgt>
                                        </p:tgtEl>
                                        <p:attrNameLst>
                                          <p:attrName>style.visibility</p:attrName>
                                        </p:attrNameLst>
                                      </p:cBhvr>
                                      <p:to>
                                        <p:strVal val="visible"/>
                                      </p:to>
                                    </p:set>
                                    <p:animEffect transition="in" filter="fade">
                                      <p:cBhvr>
                                        <p:cTn id="14" dur="500"/>
                                        <p:tgtEl>
                                          <p:spTgt spid="391171">
                                            <p:txEl>
                                              <p:pRg st="13" end="13"/>
                                            </p:txEl>
                                          </p:spTgt>
                                        </p:tgtEl>
                                      </p:cBhvr>
                                    </p:animEffect>
                                    <p:anim calcmode="lin" valueType="num">
                                      <p:cBhvr>
                                        <p:cTn id="15" dur="500" fill="hold"/>
                                        <p:tgtEl>
                                          <p:spTgt spid="391171">
                                            <p:txEl>
                                              <p:pRg st="13" end="13"/>
                                            </p:txEl>
                                          </p:spTgt>
                                        </p:tgtEl>
                                        <p:attrNameLst>
                                          <p:attrName>ppt_x</p:attrName>
                                        </p:attrNameLst>
                                      </p:cBhvr>
                                      <p:tavLst>
                                        <p:tav tm="0">
                                          <p:val>
                                            <p:strVal val="#ppt_x"/>
                                          </p:val>
                                        </p:tav>
                                        <p:tav tm="100000">
                                          <p:val>
                                            <p:strVal val="#ppt_x"/>
                                          </p:val>
                                        </p:tav>
                                      </p:tavLst>
                                    </p:anim>
                                    <p:anim calcmode="lin" valueType="num">
                                      <p:cBhvr>
                                        <p:cTn id="16" dur="500" fill="hold"/>
                                        <p:tgtEl>
                                          <p:spTgt spid="391171">
                                            <p:txEl>
                                              <p:pRg st="13" end="1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91171">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1171">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91171">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91171">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91171">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91171">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91171">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91171">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91171">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91171">
                                            <p:txEl>
                                              <p:pRg st="10" end="1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91171">
                                            <p:txEl>
                                              <p:pRg st="11" end="1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9117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171" grpId="0" uiExpand="1" build="p" bldLvl="2"/>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r>
              <a:rPr lang="en-US" sz="2800" b="1" dirty="0"/>
              <a:t>Soil </a:t>
            </a:r>
            <a:r>
              <a:rPr lang="en-US" sz="2800" b="1" dirty="0" smtClean="0"/>
              <a:t>Texture – thermal/hydrologic parameters</a:t>
            </a:r>
            <a:endParaRPr lang="en-US" sz="2800" b="1" dirty="0"/>
          </a:p>
        </p:txBody>
      </p:sp>
      <p:pic>
        <p:nvPicPr>
          <p:cNvPr id="190468" name="Picture 4"/>
          <p:cNvPicPr>
            <a:picLocks noChangeAspect="1" noChangeArrowheads="1"/>
          </p:cNvPicPr>
          <p:nvPr/>
        </p:nvPicPr>
        <p:blipFill>
          <a:blip r:embed="rId3" cstate="screen"/>
          <a:srcRect/>
          <a:stretch>
            <a:fillRect/>
          </a:stretch>
        </p:blipFill>
        <p:spPr bwMode="auto">
          <a:xfrm>
            <a:off x="152400" y="1905000"/>
            <a:ext cx="3810000" cy="3886200"/>
          </a:xfrm>
          <a:prstGeom prst="rect">
            <a:avLst/>
          </a:prstGeom>
          <a:noFill/>
          <a:ln w="9525">
            <a:noFill/>
            <a:miter lim="800000"/>
            <a:headEnd/>
            <a:tailEnd/>
          </a:ln>
          <a:effectLst/>
        </p:spPr>
      </p:pic>
      <p:grpSp>
        <p:nvGrpSpPr>
          <p:cNvPr id="7" name="Group 6"/>
          <p:cNvGrpSpPr/>
          <p:nvPr/>
        </p:nvGrpSpPr>
        <p:grpSpPr>
          <a:xfrm>
            <a:off x="2438400" y="914400"/>
            <a:ext cx="6705600" cy="5867400"/>
            <a:chOff x="2438400" y="914400"/>
            <a:chExt cx="6705600" cy="5867400"/>
          </a:xfrm>
        </p:grpSpPr>
        <p:pic>
          <p:nvPicPr>
            <p:cNvPr id="190469" name="Picture 5" descr="wanru_soil"/>
            <p:cNvPicPr>
              <a:picLocks noGrp="1" noChangeAspect="1" noChangeArrowheads="1"/>
            </p:cNvPicPr>
            <p:nvPr>
              <p:ph type="body" idx="1"/>
            </p:nvPr>
          </p:nvPicPr>
          <p:blipFill>
            <a:blip r:embed="rId4" cstate="screen"/>
            <a:srcRect/>
            <a:stretch>
              <a:fillRect/>
            </a:stretch>
          </p:blipFill>
          <p:spPr>
            <a:xfrm>
              <a:off x="3902075" y="3657600"/>
              <a:ext cx="5013325" cy="3124200"/>
            </a:xfrm>
            <a:noFill/>
            <a:ln/>
          </p:spPr>
        </p:pic>
        <p:sp>
          <p:nvSpPr>
            <p:cNvPr id="190470" name="Rectangle 6"/>
            <p:cNvSpPr>
              <a:spLocks noChangeArrowheads="1"/>
            </p:cNvSpPr>
            <p:nvPr/>
          </p:nvSpPr>
          <p:spPr bwMode="auto">
            <a:xfrm>
              <a:off x="2438400" y="914400"/>
              <a:ext cx="6705600" cy="2908489"/>
            </a:xfrm>
            <a:prstGeom prst="rect">
              <a:avLst/>
            </a:prstGeom>
            <a:noFill/>
            <a:ln w="9525">
              <a:noFill/>
              <a:miter lim="800000"/>
              <a:headEnd/>
              <a:tailEnd/>
            </a:ln>
            <a:effectLst/>
          </p:spPr>
          <p:txBody>
            <a:bodyPr>
              <a:spAutoFit/>
            </a:bodyPr>
            <a:lstStyle/>
            <a:p>
              <a:pPr>
                <a:spcAft>
                  <a:spcPts val="600"/>
                </a:spcAft>
              </a:pPr>
              <a:r>
                <a:rPr lang="en-US" sz="1800" b="1" dirty="0">
                  <a:latin typeface="Gill Sans MT"/>
                </a:rPr>
                <a:t>Soil parameters are derived from sand / clay percentage </a:t>
              </a:r>
              <a:r>
                <a:rPr lang="en-US" sz="1800" b="1" dirty="0" smtClean="0">
                  <a:latin typeface="Gill Sans MT"/>
                </a:rPr>
                <a:t>and soil organic matter content which </a:t>
              </a:r>
              <a:r>
                <a:rPr lang="en-US" sz="1800" b="1" dirty="0">
                  <a:latin typeface="Gill Sans MT"/>
                </a:rPr>
                <a:t>is specified geographically and by soil </a:t>
              </a:r>
              <a:r>
                <a:rPr lang="en-US" sz="1800" b="1" dirty="0" smtClean="0">
                  <a:latin typeface="Gill Sans MT"/>
                </a:rPr>
                <a:t>level</a:t>
              </a:r>
              <a:endParaRPr lang="en-US" sz="1800" b="1" dirty="0">
                <a:latin typeface="Gill Sans MT"/>
              </a:endParaRPr>
            </a:p>
            <a:p>
              <a:pPr lvl="3">
                <a:buFontTx/>
                <a:buChar char="•"/>
              </a:pPr>
              <a:r>
                <a:rPr lang="en-US" sz="1800" dirty="0">
                  <a:latin typeface="Gill Sans MT"/>
                </a:rPr>
                <a:t> Soil moisture concentration at saturation</a:t>
              </a:r>
            </a:p>
            <a:p>
              <a:pPr lvl="3">
                <a:buFontTx/>
                <a:buChar char="•"/>
              </a:pPr>
              <a:r>
                <a:rPr lang="en-US" sz="1800" dirty="0">
                  <a:latin typeface="Gill Sans MT"/>
                </a:rPr>
                <a:t> Soil moisture concentration at wilting point</a:t>
              </a:r>
            </a:p>
            <a:p>
              <a:pPr lvl="3">
                <a:buFontTx/>
                <a:buChar char="•"/>
              </a:pPr>
              <a:r>
                <a:rPr lang="en-US" sz="1800" dirty="0">
                  <a:latin typeface="Gill Sans MT"/>
                </a:rPr>
                <a:t> Hydraulic conductivity at saturation</a:t>
              </a:r>
            </a:p>
            <a:p>
              <a:pPr lvl="3">
                <a:buFontTx/>
                <a:buChar char="•"/>
              </a:pPr>
              <a:r>
                <a:rPr lang="en-US" sz="1800" dirty="0">
                  <a:latin typeface="Gill Sans MT"/>
                </a:rPr>
                <a:t> Saturated soil suction</a:t>
              </a:r>
            </a:p>
            <a:p>
              <a:pPr lvl="3">
                <a:buFontTx/>
                <a:buChar char="•"/>
              </a:pPr>
              <a:r>
                <a:rPr lang="en-US" sz="1800" dirty="0">
                  <a:latin typeface="Gill Sans MT"/>
                </a:rPr>
                <a:t> Thermal conductivity</a:t>
              </a:r>
            </a:p>
            <a:p>
              <a:pPr lvl="3">
                <a:buFontTx/>
                <a:buChar char="•"/>
              </a:pPr>
              <a:r>
                <a:rPr lang="en-US" sz="1800" dirty="0">
                  <a:latin typeface="Gill Sans MT"/>
                </a:rPr>
                <a:t> Thermal capacity</a:t>
              </a:r>
            </a:p>
            <a:p>
              <a:pPr>
                <a:buFontTx/>
                <a:buChar char="•"/>
              </a:pPr>
              <a:endParaRPr lang="en-US" sz="1600" dirty="0">
                <a:latin typeface="Gill Sans MT"/>
              </a:endParaRPr>
            </a:p>
          </p:txBody>
        </p:sp>
      </p:grpSp>
      <p:sp>
        <p:nvSpPr>
          <p:cNvPr id="6" name="TextBox 5"/>
          <p:cNvSpPr txBox="1"/>
          <p:nvPr/>
        </p:nvSpPr>
        <p:spPr>
          <a:xfrm>
            <a:off x="381000" y="5486400"/>
            <a:ext cx="2457599" cy="923330"/>
          </a:xfrm>
          <a:prstGeom prst="rect">
            <a:avLst/>
          </a:prstGeom>
          <a:noFill/>
        </p:spPr>
        <p:txBody>
          <a:bodyPr wrap="none" rtlCol="0">
            <a:spAutoFit/>
          </a:bodyPr>
          <a:lstStyle/>
          <a:p>
            <a:r>
              <a:rPr lang="en-US" dirty="0" smtClean="0">
                <a:latin typeface="Gill Sans MT"/>
              </a:rPr>
              <a:t>Soil profile</a:t>
            </a:r>
          </a:p>
          <a:p>
            <a:r>
              <a:rPr lang="en-US" dirty="0" smtClean="0">
                <a:latin typeface="Gill Sans MT"/>
              </a:rPr>
              <a:t>10 soil levels (~3.8m)</a:t>
            </a:r>
          </a:p>
          <a:p>
            <a:r>
              <a:rPr lang="en-US" dirty="0" smtClean="0">
                <a:latin typeface="Gill Sans MT"/>
              </a:rPr>
              <a:t>5 bedrock levels (~42m)</a:t>
            </a:r>
            <a:endParaRPr lang="en-US" dirty="0">
              <a:latin typeface="Gill Sans MT"/>
            </a:endParaRPr>
          </a:p>
        </p:txBody>
      </p:sp>
      <p:sp>
        <p:nvSpPr>
          <p:cNvPr id="2" name="TextBox 1"/>
          <p:cNvSpPr txBox="1"/>
          <p:nvPr/>
        </p:nvSpPr>
        <p:spPr>
          <a:xfrm>
            <a:off x="91489" y="4765025"/>
            <a:ext cx="822951" cy="276999"/>
          </a:xfrm>
          <a:prstGeom prst="rect">
            <a:avLst/>
          </a:prstGeom>
          <a:solidFill>
            <a:schemeClr val="bg1"/>
          </a:solidFill>
        </p:spPr>
        <p:txBody>
          <a:bodyPr wrap="square" rtlCol="0">
            <a:spAutoFit/>
          </a:bodyPr>
          <a:lstStyle/>
          <a:p>
            <a:pPr algn="r"/>
            <a:r>
              <a:rPr lang="en-US" sz="1200" dirty="0" smtClean="0">
                <a:latin typeface="Gill Sans MT"/>
              </a:rPr>
              <a:t>150 cm</a:t>
            </a:r>
            <a:endParaRPr lang="en-US" sz="1200" dirty="0">
              <a:latin typeface="Gill Sans M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8153400" cy="1143000"/>
          </a:xfrm>
        </p:spPr>
        <p:txBody>
          <a:bodyPr/>
          <a:lstStyle/>
          <a:p>
            <a:r>
              <a:rPr lang="en-US" sz="2000" dirty="0" smtClean="0"/>
              <a:t>Plant Function Type distribution in CLM45 </a:t>
            </a:r>
            <a:br>
              <a:rPr lang="en-US" sz="2000" dirty="0" smtClean="0"/>
            </a:br>
            <a:r>
              <a:rPr lang="en-US" sz="2000" dirty="0" smtClean="0"/>
              <a:t>based on MODIS/Crop datasets</a:t>
            </a:r>
            <a:endParaRPr lang="en-US" sz="2000" dirty="0"/>
          </a:p>
        </p:txBody>
      </p:sp>
      <p:pic>
        <p:nvPicPr>
          <p:cNvPr id="5" name="Content Placeholder 4" descr="newpftmaps.tiff"/>
          <p:cNvPicPr>
            <a:picLocks noGrp="1"/>
          </p:cNvPicPr>
          <p:nvPr>
            <p:ph idx="1"/>
          </p:nvPr>
        </p:nvPicPr>
        <p:blipFill>
          <a:blip r:embed="rId3" cstate="screen"/>
          <a:srcRect/>
          <a:stretch>
            <a:fillRect/>
          </a:stretch>
        </p:blipFill>
        <p:spPr>
          <a:xfrm>
            <a:off x="76199" y="1523968"/>
            <a:ext cx="4493942" cy="4142960"/>
          </a:xfrm>
          <a:prstGeom prst="rect">
            <a:avLst/>
          </a:prstGeom>
        </p:spPr>
      </p:pic>
      <p:pic>
        <p:nvPicPr>
          <p:cNvPr id="4" name="Content Placeholder 4" descr="newpftmaps.tiff"/>
          <p:cNvPicPr>
            <a:picLocks/>
          </p:cNvPicPr>
          <p:nvPr/>
        </p:nvPicPr>
        <p:blipFill rotWithShape="1">
          <a:blip r:embed="rId4" cstate="screen"/>
          <a:srcRect b="12054"/>
          <a:stretch/>
        </p:blipFill>
        <p:spPr bwMode="auto">
          <a:xfrm>
            <a:off x="4419600" y="1523970"/>
            <a:ext cx="4724400" cy="4087936"/>
          </a:xfrm>
          <a:prstGeom prst="rect">
            <a:avLst/>
          </a:prstGeom>
          <a:noFill/>
          <a:ln w="9525">
            <a:noFill/>
            <a:miter lim="800000"/>
            <a:headEnd/>
            <a:tailEnd/>
          </a:ln>
        </p:spPr>
      </p:pic>
      <p:sp>
        <p:nvSpPr>
          <p:cNvPr id="6" name="TextBox 5"/>
          <p:cNvSpPr txBox="1"/>
          <p:nvPr/>
        </p:nvSpPr>
        <p:spPr>
          <a:xfrm>
            <a:off x="6207683" y="6488668"/>
            <a:ext cx="2936317" cy="369332"/>
          </a:xfrm>
          <a:prstGeom prst="rect">
            <a:avLst/>
          </a:prstGeom>
          <a:noFill/>
        </p:spPr>
        <p:txBody>
          <a:bodyPr wrap="none" rtlCol="0">
            <a:spAutoFit/>
          </a:bodyPr>
          <a:lstStyle/>
          <a:p>
            <a:r>
              <a:rPr lang="en-US" dirty="0" smtClean="0"/>
              <a:t>Lawrence and Chase, 2007</a:t>
            </a:r>
            <a:endParaRPr lang="en-US" dirty="0"/>
          </a:p>
        </p:txBody>
      </p:sp>
      <p:pic>
        <p:nvPicPr>
          <p:cNvPr id="7" name="Content Placeholder 4" descr="newpftmaps.tiff"/>
          <p:cNvPicPr>
            <a:picLocks/>
          </p:cNvPicPr>
          <p:nvPr/>
        </p:nvPicPr>
        <p:blipFill rotWithShape="1">
          <a:blip r:embed="rId4" cstate="screen"/>
          <a:srcRect t="87772"/>
          <a:stretch/>
        </p:blipFill>
        <p:spPr bwMode="auto">
          <a:xfrm>
            <a:off x="2098635" y="5714975"/>
            <a:ext cx="4724400" cy="568369"/>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315" name="Group 586"/>
          <p:cNvGrpSpPr/>
          <p:nvPr/>
        </p:nvGrpSpPr>
        <p:grpSpPr>
          <a:xfrm>
            <a:off x="221088" y="196537"/>
            <a:ext cx="8742555" cy="6319414"/>
            <a:chOff x="368671" y="3664915"/>
            <a:chExt cx="8448175" cy="2877363"/>
          </a:xfrm>
        </p:grpSpPr>
        <p:grpSp>
          <p:nvGrpSpPr>
            <p:cNvPr id="316" name="Group 771"/>
            <p:cNvGrpSpPr/>
            <p:nvPr/>
          </p:nvGrpSpPr>
          <p:grpSpPr>
            <a:xfrm>
              <a:off x="368671" y="3664915"/>
              <a:ext cx="8432217" cy="2877363"/>
              <a:chOff x="1306029" y="3935578"/>
              <a:chExt cx="7019400" cy="2504287"/>
            </a:xfrm>
          </p:grpSpPr>
          <p:sp>
            <p:nvSpPr>
              <p:cNvPr id="551" name="Rectangle 550"/>
              <p:cNvSpPr/>
              <p:nvPr/>
            </p:nvSpPr>
            <p:spPr>
              <a:xfrm>
                <a:off x="1307040" y="3935578"/>
                <a:ext cx="6998193" cy="1585559"/>
              </a:xfrm>
              <a:prstGeom prst="rect">
                <a:avLst/>
              </a:prstGeom>
              <a:solidFill>
                <a:srgbClr val="4F81BD">
                  <a:lumMod val="20000"/>
                  <a:lumOff val="80000"/>
                </a:srgbClr>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1000" b="1" kern="0" dirty="0">
                  <a:solidFill>
                    <a:srgbClr val="000000"/>
                  </a:solidFill>
                  <a:latin typeface="Gill Sans MT"/>
                </a:endParaRPr>
              </a:p>
            </p:txBody>
          </p:sp>
          <p:sp>
            <p:nvSpPr>
              <p:cNvPr id="552" name="Freeform 551"/>
              <p:cNvSpPr/>
              <p:nvPr/>
            </p:nvSpPr>
            <p:spPr>
              <a:xfrm>
                <a:off x="1307039" y="4992238"/>
                <a:ext cx="7018390" cy="1447627"/>
              </a:xfrm>
              <a:custGeom>
                <a:avLst/>
                <a:gdLst>
                  <a:gd name="connsiteX0" fmla="*/ 0 w 7904329"/>
                  <a:gd name="connsiteY0" fmla="*/ 2274627 h 2284862"/>
                  <a:gd name="connsiteX1" fmla="*/ 450376 w 7904329"/>
                  <a:gd name="connsiteY1" fmla="*/ 2274627 h 2284862"/>
                  <a:gd name="connsiteX2" fmla="*/ 1310185 w 7904329"/>
                  <a:gd name="connsiteY2" fmla="*/ 2267803 h 2284862"/>
                  <a:gd name="connsiteX3" fmla="*/ 2313296 w 7904329"/>
                  <a:gd name="connsiteY3" fmla="*/ 2281451 h 2284862"/>
                  <a:gd name="connsiteX4" fmla="*/ 3343702 w 7904329"/>
                  <a:gd name="connsiteY4" fmla="*/ 2274627 h 2284862"/>
                  <a:gd name="connsiteX5" fmla="*/ 4237630 w 7904329"/>
                  <a:gd name="connsiteY5" fmla="*/ 2281451 h 2284862"/>
                  <a:gd name="connsiteX6" fmla="*/ 5015552 w 7904329"/>
                  <a:gd name="connsiteY6" fmla="*/ 2274627 h 2284862"/>
                  <a:gd name="connsiteX7" fmla="*/ 5718412 w 7904329"/>
                  <a:gd name="connsiteY7" fmla="*/ 2274627 h 2284862"/>
                  <a:gd name="connsiteX8" fmla="*/ 6359857 w 7904329"/>
                  <a:gd name="connsiteY8" fmla="*/ 2274627 h 2284862"/>
                  <a:gd name="connsiteX9" fmla="*/ 6858000 w 7904329"/>
                  <a:gd name="connsiteY9" fmla="*/ 2274627 h 2284862"/>
                  <a:gd name="connsiteX10" fmla="*/ 7158251 w 7904329"/>
                  <a:gd name="connsiteY10" fmla="*/ 2274627 h 2284862"/>
                  <a:gd name="connsiteX11" fmla="*/ 7513093 w 7904329"/>
                  <a:gd name="connsiteY11" fmla="*/ 2274627 h 2284862"/>
                  <a:gd name="connsiteX12" fmla="*/ 7656394 w 7904329"/>
                  <a:gd name="connsiteY12" fmla="*/ 2274627 h 2284862"/>
                  <a:gd name="connsiteX13" fmla="*/ 7751929 w 7904329"/>
                  <a:gd name="connsiteY13" fmla="*/ 2274627 h 2284862"/>
                  <a:gd name="connsiteX14" fmla="*/ 7813343 w 7904329"/>
                  <a:gd name="connsiteY14" fmla="*/ 2274627 h 2284862"/>
                  <a:gd name="connsiteX15" fmla="*/ 7861111 w 7904329"/>
                  <a:gd name="connsiteY15" fmla="*/ 2274627 h 2284862"/>
                  <a:gd name="connsiteX16" fmla="*/ 7888406 w 7904329"/>
                  <a:gd name="connsiteY16" fmla="*/ 2274627 h 2284862"/>
                  <a:gd name="connsiteX17" fmla="*/ 7895230 w 7904329"/>
                  <a:gd name="connsiteY17" fmla="*/ 2274627 h 2284862"/>
                  <a:gd name="connsiteX18" fmla="*/ 7895230 w 7904329"/>
                  <a:gd name="connsiteY18" fmla="*/ 2240507 h 2284862"/>
                  <a:gd name="connsiteX19" fmla="*/ 7888406 w 7904329"/>
                  <a:gd name="connsiteY19" fmla="*/ 2008495 h 2284862"/>
                  <a:gd name="connsiteX20" fmla="*/ 7902054 w 7904329"/>
                  <a:gd name="connsiteY20" fmla="*/ 1715069 h 2284862"/>
                  <a:gd name="connsiteX21" fmla="*/ 7902054 w 7904329"/>
                  <a:gd name="connsiteY21" fmla="*/ 1155510 h 2284862"/>
                  <a:gd name="connsiteX22" fmla="*/ 7895230 w 7904329"/>
                  <a:gd name="connsiteY22" fmla="*/ 711958 h 2284862"/>
                  <a:gd name="connsiteX23" fmla="*/ 7895230 w 7904329"/>
                  <a:gd name="connsiteY23" fmla="*/ 384412 h 2284862"/>
                  <a:gd name="connsiteX24" fmla="*/ 7895230 w 7904329"/>
                  <a:gd name="connsiteY24" fmla="*/ 56866 h 2284862"/>
                  <a:gd name="connsiteX25" fmla="*/ 7854287 w 7904329"/>
                  <a:gd name="connsiteY25" fmla="*/ 43218 h 2284862"/>
                  <a:gd name="connsiteX26" fmla="*/ 7717809 w 7904329"/>
                  <a:gd name="connsiteY26" fmla="*/ 50042 h 2284862"/>
                  <a:gd name="connsiteX27" fmla="*/ 7560860 w 7904329"/>
                  <a:gd name="connsiteY27" fmla="*/ 77337 h 2284862"/>
                  <a:gd name="connsiteX28" fmla="*/ 7390263 w 7904329"/>
                  <a:gd name="connsiteY28" fmla="*/ 97809 h 2284862"/>
                  <a:gd name="connsiteX29" fmla="*/ 7281081 w 7904329"/>
                  <a:gd name="connsiteY29" fmla="*/ 104633 h 2284862"/>
                  <a:gd name="connsiteX30" fmla="*/ 7212842 w 7904329"/>
                  <a:gd name="connsiteY30" fmla="*/ 77337 h 2284862"/>
                  <a:gd name="connsiteX31" fmla="*/ 7185546 w 7904329"/>
                  <a:gd name="connsiteY31" fmla="*/ 43218 h 2284862"/>
                  <a:gd name="connsiteX32" fmla="*/ 7185546 w 7904329"/>
                  <a:gd name="connsiteY32" fmla="*/ 9098 h 2284862"/>
                  <a:gd name="connsiteX33" fmla="*/ 7137779 w 7904329"/>
                  <a:gd name="connsiteY33" fmla="*/ 9098 h 2284862"/>
                  <a:gd name="connsiteX34" fmla="*/ 6905767 w 7904329"/>
                  <a:gd name="connsiteY34" fmla="*/ 29570 h 2284862"/>
                  <a:gd name="connsiteX35" fmla="*/ 6776114 w 7904329"/>
                  <a:gd name="connsiteY35" fmla="*/ 43218 h 2284862"/>
                  <a:gd name="connsiteX36" fmla="*/ 6673755 w 7904329"/>
                  <a:gd name="connsiteY36" fmla="*/ 56866 h 2284862"/>
                  <a:gd name="connsiteX37" fmla="*/ 6434920 w 7904329"/>
                  <a:gd name="connsiteY37" fmla="*/ 56866 h 2284862"/>
                  <a:gd name="connsiteX38" fmla="*/ 5158854 w 7904329"/>
                  <a:gd name="connsiteY38" fmla="*/ 261582 h 2284862"/>
                  <a:gd name="connsiteX39" fmla="*/ 3500651 w 7904329"/>
                  <a:gd name="connsiteY39" fmla="*/ 664191 h 2284862"/>
                  <a:gd name="connsiteX40" fmla="*/ 1405720 w 7904329"/>
                  <a:gd name="connsiteY40" fmla="*/ 971266 h 2284862"/>
                  <a:gd name="connsiteX41" fmla="*/ 511791 w 7904329"/>
                  <a:gd name="connsiteY41" fmla="*/ 1203278 h 2284862"/>
                  <a:gd name="connsiteX42" fmla="*/ 116006 w 7904329"/>
                  <a:gd name="connsiteY42" fmla="*/ 1319284 h 2284862"/>
                  <a:gd name="connsiteX43" fmla="*/ 75063 w 7904329"/>
                  <a:gd name="connsiteY43" fmla="*/ 1360227 h 2284862"/>
                  <a:gd name="connsiteX44" fmla="*/ 34120 w 7904329"/>
                  <a:gd name="connsiteY44" fmla="*/ 1394346 h 2284862"/>
                  <a:gd name="connsiteX45" fmla="*/ 6824 w 7904329"/>
                  <a:gd name="connsiteY45" fmla="*/ 1421642 h 2284862"/>
                  <a:gd name="connsiteX46" fmla="*/ 6824 w 7904329"/>
                  <a:gd name="connsiteY46" fmla="*/ 1455761 h 2284862"/>
                  <a:gd name="connsiteX47" fmla="*/ 0 w 7904329"/>
                  <a:gd name="connsiteY47" fmla="*/ 1633182 h 2284862"/>
                  <a:gd name="connsiteX48" fmla="*/ 6824 w 7904329"/>
                  <a:gd name="connsiteY48" fmla="*/ 1844722 h 2284862"/>
                  <a:gd name="connsiteX49" fmla="*/ 6824 w 7904329"/>
                  <a:gd name="connsiteY49" fmla="*/ 2035791 h 2284862"/>
                  <a:gd name="connsiteX50" fmla="*/ 6824 w 7904329"/>
                  <a:gd name="connsiteY50" fmla="*/ 2144973 h 2284862"/>
                  <a:gd name="connsiteX51" fmla="*/ 6824 w 7904329"/>
                  <a:gd name="connsiteY51" fmla="*/ 2213212 h 2284862"/>
                  <a:gd name="connsiteX52" fmla="*/ 0 w 7904329"/>
                  <a:gd name="connsiteY52" fmla="*/ 2274627 h 228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904329" h="2284862">
                    <a:moveTo>
                      <a:pt x="0" y="2274627"/>
                    </a:moveTo>
                    <a:lnTo>
                      <a:pt x="450376" y="2274627"/>
                    </a:lnTo>
                    <a:lnTo>
                      <a:pt x="1310185" y="2267803"/>
                    </a:lnTo>
                    <a:lnTo>
                      <a:pt x="2313296" y="2281451"/>
                    </a:lnTo>
                    <a:lnTo>
                      <a:pt x="3343702" y="2274627"/>
                    </a:lnTo>
                    <a:lnTo>
                      <a:pt x="4237630" y="2281451"/>
                    </a:lnTo>
                    <a:lnTo>
                      <a:pt x="5015552" y="2274627"/>
                    </a:lnTo>
                    <a:lnTo>
                      <a:pt x="5718412" y="2274627"/>
                    </a:lnTo>
                    <a:lnTo>
                      <a:pt x="6359857" y="2274627"/>
                    </a:lnTo>
                    <a:lnTo>
                      <a:pt x="6858000" y="2274627"/>
                    </a:lnTo>
                    <a:lnTo>
                      <a:pt x="7158251" y="2274627"/>
                    </a:lnTo>
                    <a:lnTo>
                      <a:pt x="7513093" y="2274627"/>
                    </a:lnTo>
                    <a:lnTo>
                      <a:pt x="7656394" y="2274627"/>
                    </a:lnTo>
                    <a:lnTo>
                      <a:pt x="7751929" y="2274627"/>
                    </a:lnTo>
                    <a:lnTo>
                      <a:pt x="7813343" y="2274627"/>
                    </a:lnTo>
                    <a:lnTo>
                      <a:pt x="7861111" y="2274627"/>
                    </a:lnTo>
                    <a:lnTo>
                      <a:pt x="7888406" y="2274627"/>
                    </a:lnTo>
                    <a:cubicBezTo>
                      <a:pt x="7894092" y="2274627"/>
                      <a:pt x="7894093" y="2280314"/>
                      <a:pt x="7895230" y="2274627"/>
                    </a:cubicBezTo>
                    <a:cubicBezTo>
                      <a:pt x="7896367" y="2268940"/>
                      <a:pt x="7896367" y="2284862"/>
                      <a:pt x="7895230" y="2240507"/>
                    </a:cubicBezTo>
                    <a:cubicBezTo>
                      <a:pt x="7894093" y="2196152"/>
                      <a:pt x="7887269" y="2096068"/>
                      <a:pt x="7888406" y="2008495"/>
                    </a:cubicBezTo>
                    <a:cubicBezTo>
                      <a:pt x="7889543" y="1920922"/>
                      <a:pt x="7899779" y="1857233"/>
                      <a:pt x="7902054" y="1715069"/>
                    </a:cubicBezTo>
                    <a:cubicBezTo>
                      <a:pt x="7904329" y="1572905"/>
                      <a:pt x="7903191" y="1322695"/>
                      <a:pt x="7902054" y="1155510"/>
                    </a:cubicBezTo>
                    <a:cubicBezTo>
                      <a:pt x="7900917" y="988325"/>
                      <a:pt x="7896367" y="840474"/>
                      <a:pt x="7895230" y="711958"/>
                    </a:cubicBezTo>
                    <a:cubicBezTo>
                      <a:pt x="7894093" y="583442"/>
                      <a:pt x="7895230" y="384412"/>
                      <a:pt x="7895230" y="384412"/>
                    </a:cubicBezTo>
                    <a:cubicBezTo>
                      <a:pt x="7895230" y="275230"/>
                      <a:pt x="7902054" y="113732"/>
                      <a:pt x="7895230" y="56866"/>
                    </a:cubicBezTo>
                    <a:cubicBezTo>
                      <a:pt x="7888406" y="0"/>
                      <a:pt x="7883857" y="44355"/>
                      <a:pt x="7854287" y="43218"/>
                    </a:cubicBezTo>
                    <a:cubicBezTo>
                      <a:pt x="7824717" y="42081"/>
                      <a:pt x="7766713" y="44356"/>
                      <a:pt x="7717809" y="50042"/>
                    </a:cubicBezTo>
                    <a:cubicBezTo>
                      <a:pt x="7668905" y="55728"/>
                      <a:pt x="7615451" y="69376"/>
                      <a:pt x="7560860" y="77337"/>
                    </a:cubicBezTo>
                    <a:cubicBezTo>
                      <a:pt x="7506269" y="85298"/>
                      <a:pt x="7436893" y="93260"/>
                      <a:pt x="7390263" y="97809"/>
                    </a:cubicBezTo>
                    <a:cubicBezTo>
                      <a:pt x="7343633" y="102358"/>
                      <a:pt x="7310651" y="108045"/>
                      <a:pt x="7281081" y="104633"/>
                    </a:cubicBezTo>
                    <a:cubicBezTo>
                      <a:pt x="7251511" y="101221"/>
                      <a:pt x="7228765" y="87573"/>
                      <a:pt x="7212842" y="77337"/>
                    </a:cubicBezTo>
                    <a:cubicBezTo>
                      <a:pt x="7196920" y="67101"/>
                      <a:pt x="7190095" y="54591"/>
                      <a:pt x="7185546" y="43218"/>
                    </a:cubicBezTo>
                    <a:cubicBezTo>
                      <a:pt x="7180997" y="31845"/>
                      <a:pt x="7193507" y="14785"/>
                      <a:pt x="7185546" y="9098"/>
                    </a:cubicBezTo>
                    <a:cubicBezTo>
                      <a:pt x="7177585" y="3411"/>
                      <a:pt x="7184409" y="5686"/>
                      <a:pt x="7137779" y="9098"/>
                    </a:cubicBezTo>
                    <a:cubicBezTo>
                      <a:pt x="7091149" y="12510"/>
                      <a:pt x="6966045" y="23883"/>
                      <a:pt x="6905767" y="29570"/>
                    </a:cubicBezTo>
                    <a:cubicBezTo>
                      <a:pt x="6845490" y="35257"/>
                      <a:pt x="6814783" y="38669"/>
                      <a:pt x="6776114" y="43218"/>
                    </a:cubicBezTo>
                    <a:cubicBezTo>
                      <a:pt x="6737445" y="47767"/>
                      <a:pt x="6730620" y="54591"/>
                      <a:pt x="6673755" y="56866"/>
                    </a:cubicBezTo>
                    <a:cubicBezTo>
                      <a:pt x="6616890" y="59141"/>
                      <a:pt x="6687403" y="22747"/>
                      <a:pt x="6434920" y="56866"/>
                    </a:cubicBezTo>
                    <a:cubicBezTo>
                      <a:pt x="6182437" y="90985"/>
                      <a:pt x="5647899" y="160361"/>
                      <a:pt x="5158854" y="261582"/>
                    </a:cubicBezTo>
                    <a:cubicBezTo>
                      <a:pt x="4669809" y="362803"/>
                      <a:pt x="4126173" y="545910"/>
                      <a:pt x="3500651" y="664191"/>
                    </a:cubicBezTo>
                    <a:cubicBezTo>
                      <a:pt x="2875129" y="782472"/>
                      <a:pt x="1903863" y="881418"/>
                      <a:pt x="1405720" y="971266"/>
                    </a:cubicBezTo>
                    <a:cubicBezTo>
                      <a:pt x="907577" y="1061114"/>
                      <a:pt x="726743" y="1145275"/>
                      <a:pt x="511791" y="1203278"/>
                    </a:cubicBezTo>
                    <a:cubicBezTo>
                      <a:pt x="296839" y="1261281"/>
                      <a:pt x="188794" y="1293126"/>
                      <a:pt x="116006" y="1319284"/>
                    </a:cubicBezTo>
                    <a:cubicBezTo>
                      <a:pt x="43218" y="1345442"/>
                      <a:pt x="88710" y="1347717"/>
                      <a:pt x="75063" y="1360227"/>
                    </a:cubicBezTo>
                    <a:cubicBezTo>
                      <a:pt x="61416" y="1372737"/>
                      <a:pt x="45493" y="1384110"/>
                      <a:pt x="34120" y="1394346"/>
                    </a:cubicBezTo>
                    <a:cubicBezTo>
                      <a:pt x="22747" y="1404582"/>
                      <a:pt x="11373" y="1411406"/>
                      <a:pt x="6824" y="1421642"/>
                    </a:cubicBezTo>
                    <a:cubicBezTo>
                      <a:pt x="2275" y="1431878"/>
                      <a:pt x="7961" y="1420504"/>
                      <a:pt x="6824" y="1455761"/>
                    </a:cubicBezTo>
                    <a:cubicBezTo>
                      <a:pt x="5687" y="1491018"/>
                      <a:pt x="0" y="1568355"/>
                      <a:pt x="0" y="1633182"/>
                    </a:cubicBezTo>
                    <a:cubicBezTo>
                      <a:pt x="0" y="1698009"/>
                      <a:pt x="5687" y="1777621"/>
                      <a:pt x="6824" y="1844722"/>
                    </a:cubicBezTo>
                    <a:cubicBezTo>
                      <a:pt x="7961" y="1911824"/>
                      <a:pt x="6824" y="2035791"/>
                      <a:pt x="6824" y="2035791"/>
                    </a:cubicBezTo>
                    <a:lnTo>
                      <a:pt x="6824" y="2144973"/>
                    </a:lnTo>
                    <a:lnTo>
                      <a:pt x="6824" y="2213212"/>
                    </a:lnTo>
                    <a:lnTo>
                      <a:pt x="0" y="2274627"/>
                    </a:lnTo>
                    <a:close/>
                  </a:path>
                </a:pathLst>
              </a:custGeom>
              <a:solidFill>
                <a:srgbClr val="EEECE1">
                  <a:lumMod val="50000"/>
                </a:srgbClr>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1000" b="1" kern="0" dirty="0">
                  <a:solidFill>
                    <a:srgbClr val="000000"/>
                  </a:solidFill>
                  <a:latin typeface="Gill Sans MT"/>
                </a:endParaRPr>
              </a:p>
            </p:txBody>
          </p:sp>
          <p:sp>
            <p:nvSpPr>
              <p:cNvPr id="553" name="Freeform 552"/>
              <p:cNvSpPr/>
              <p:nvPr/>
            </p:nvSpPr>
            <p:spPr>
              <a:xfrm>
                <a:off x="5255514" y="4340037"/>
                <a:ext cx="1968180" cy="773892"/>
              </a:xfrm>
              <a:custGeom>
                <a:avLst/>
                <a:gdLst>
                  <a:gd name="connsiteX0" fmla="*/ 1025857 w 2216625"/>
                  <a:gd name="connsiteY0" fmla="*/ 18197 h 1221474"/>
                  <a:gd name="connsiteX1" fmla="*/ 1135040 w 2216625"/>
                  <a:gd name="connsiteY1" fmla="*/ 31845 h 1221474"/>
                  <a:gd name="connsiteX2" fmla="*/ 1312460 w 2216625"/>
                  <a:gd name="connsiteY2" fmla="*/ 209265 h 1221474"/>
                  <a:gd name="connsiteX3" fmla="*/ 1380699 w 2216625"/>
                  <a:gd name="connsiteY3" fmla="*/ 338919 h 1221474"/>
                  <a:gd name="connsiteX4" fmla="*/ 1469410 w 2216625"/>
                  <a:gd name="connsiteY4" fmla="*/ 386686 h 1221474"/>
                  <a:gd name="connsiteX5" fmla="*/ 1585416 w 2216625"/>
                  <a:gd name="connsiteY5" fmla="*/ 448101 h 1221474"/>
                  <a:gd name="connsiteX6" fmla="*/ 1640007 w 2216625"/>
                  <a:gd name="connsiteY6" fmla="*/ 482221 h 1221474"/>
                  <a:gd name="connsiteX7" fmla="*/ 1715069 w 2216625"/>
                  <a:gd name="connsiteY7" fmla="*/ 618698 h 1221474"/>
                  <a:gd name="connsiteX8" fmla="*/ 1817428 w 2216625"/>
                  <a:gd name="connsiteY8" fmla="*/ 775647 h 1221474"/>
                  <a:gd name="connsiteX9" fmla="*/ 1919786 w 2216625"/>
                  <a:gd name="connsiteY9" fmla="*/ 871182 h 1221474"/>
                  <a:gd name="connsiteX10" fmla="*/ 2001672 w 2216625"/>
                  <a:gd name="connsiteY10" fmla="*/ 959892 h 1221474"/>
                  <a:gd name="connsiteX11" fmla="*/ 2097207 w 2216625"/>
                  <a:gd name="connsiteY11" fmla="*/ 1034955 h 1221474"/>
                  <a:gd name="connsiteX12" fmla="*/ 2185917 w 2216625"/>
                  <a:gd name="connsiteY12" fmla="*/ 1103194 h 1221474"/>
                  <a:gd name="connsiteX13" fmla="*/ 2213213 w 2216625"/>
                  <a:gd name="connsiteY13" fmla="*/ 1150961 h 1221474"/>
                  <a:gd name="connsiteX14" fmla="*/ 2206389 w 2216625"/>
                  <a:gd name="connsiteY14" fmla="*/ 1150961 h 1221474"/>
                  <a:gd name="connsiteX15" fmla="*/ 2035792 w 2216625"/>
                  <a:gd name="connsiteY15" fmla="*/ 1157785 h 1221474"/>
                  <a:gd name="connsiteX16" fmla="*/ 1899314 w 2216625"/>
                  <a:gd name="connsiteY16" fmla="*/ 1171433 h 1221474"/>
                  <a:gd name="connsiteX17" fmla="*/ 1796956 w 2216625"/>
                  <a:gd name="connsiteY17" fmla="*/ 1171433 h 1221474"/>
                  <a:gd name="connsiteX18" fmla="*/ 1742365 w 2216625"/>
                  <a:gd name="connsiteY18" fmla="*/ 1191904 h 1221474"/>
                  <a:gd name="connsiteX19" fmla="*/ 1701422 w 2216625"/>
                  <a:gd name="connsiteY19" fmla="*/ 1212376 h 1221474"/>
                  <a:gd name="connsiteX20" fmla="*/ 1660478 w 2216625"/>
                  <a:gd name="connsiteY20" fmla="*/ 1212376 h 1221474"/>
                  <a:gd name="connsiteX21" fmla="*/ 1585416 w 2216625"/>
                  <a:gd name="connsiteY21" fmla="*/ 1157785 h 1221474"/>
                  <a:gd name="connsiteX22" fmla="*/ 1510353 w 2216625"/>
                  <a:gd name="connsiteY22" fmla="*/ 1150961 h 1221474"/>
                  <a:gd name="connsiteX23" fmla="*/ 1373875 w 2216625"/>
                  <a:gd name="connsiteY23" fmla="*/ 1150961 h 1221474"/>
                  <a:gd name="connsiteX24" fmla="*/ 1244222 w 2216625"/>
                  <a:gd name="connsiteY24" fmla="*/ 1150961 h 1221474"/>
                  <a:gd name="connsiteX25" fmla="*/ 1128216 w 2216625"/>
                  <a:gd name="connsiteY25" fmla="*/ 1150961 h 1221474"/>
                  <a:gd name="connsiteX26" fmla="*/ 1066801 w 2216625"/>
                  <a:gd name="connsiteY26" fmla="*/ 1144137 h 1221474"/>
                  <a:gd name="connsiteX27" fmla="*/ 937147 w 2216625"/>
                  <a:gd name="connsiteY27" fmla="*/ 1089546 h 1221474"/>
                  <a:gd name="connsiteX28" fmla="*/ 814317 w 2216625"/>
                  <a:gd name="connsiteY28" fmla="*/ 1082722 h 1221474"/>
                  <a:gd name="connsiteX29" fmla="*/ 677840 w 2216625"/>
                  <a:gd name="connsiteY29" fmla="*/ 1089546 h 1221474"/>
                  <a:gd name="connsiteX30" fmla="*/ 541362 w 2216625"/>
                  <a:gd name="connsiteY30" fmla="*/ 1062250 h 1221474"/>
                  <a:gd name="connsiteX31" fmla="*/ 384413 w 2216625"/>
                  <a:gd name="connsiteY31" fmla="*/ 1028131 h 1221474"/>
                  <a:gd name="connsiteX32" fmla="*/ 206992 w 2216625"/>
                  <a:gd name="connsiteY32" fmla="*/ 987188 h 1221474"/>
                  <a:gd name="connsiteX33" fmla="*/ 63690 w 2216625"/>
                  <a:gd name="connsiteY33" fmla="*/ 939421 h 1221474"/>
                  <a:gd name="connsiteX34" fmla="*/ 15923 w 2216625"/>
                  <a:gd name="connsiteY34" fmla="*/ 912125 h 1221474"/>
                  <a:gd name="connsiteX35" fmla="*/ 2275 w 2216625"/>
                  <a:gd name="connsiteY35" fmla="*/ 891653 h 1221474"/>
                  <a:gd name="connsiteX36" fmla="*/ 29571 w 2216625"/>
                  <a:gd name="connsiteY36" fmla="*/ 823415 h 1221474"/>
                  <a:gd name="connsiteX37" fmla="*/ 125105 w 2216625"/>
                  <a:gd name="connsiteY37" fmla="*/ 741528 h 1221474"/>
                  <a:gd name="connsiteX38" fmla="*/ 268407 w 2216625"/>
                  <a:gd name="connsiteY38" fmla="*/ 652818 h 1221474"/>
                  <a:gd name="connsiteX39" fmla="*/ 391237 w 2216625"/>
                  <a:gd name="connsiteY39" fmla="*/ 564107 h 1221474"/>
                  <a:gd name="connsiteX40" fmla="*/ 514066 w 2216625"/>
                  <a:gd name="connsiteY40" fmla="*/ 454925 h 1221474"/>
                  <a:gd name="connsiteX41" fmla="*/ 589129 w 2216625"/>
                  <a:gd name="connsiteY41" fmla="*/ 373039 h 1221474"/>
                  <a:gd name="connsiteX42" fmla="*/ 643720 w 2216625"/>
                  <a:gd name="connsiteY42" fmla="*/ 297976 h 1221474"/>
                  <a:gd name="connsiteX43" fmla="*/ 698311 w 2216625"/>
                  <a:gd name="connsiteY43" fmla="*/ 229737 h 1221474"/>
                  <a:gd name="connsiteX44" fmla="*/ 711959 w 2216625"/>
                  <a:gd name="connsiteY44" fmla="*/ 175146 h 1221474"/>
                  <a:gd name="connsiteX45" fmla="*/ 746078 w 2216625"/>
                  <a:gd name="connsiteY45" fmla="*/ 147850 h 1221474"/>
                  <a:gd name="connsiteX46" fmla="*/ 834789 w 2216625"/>
                  <a:gd name="connsiteY46" fmla="*/ 127379 h 1221474"/>
                  <a:gd name="connsiteX47" fmla="*/ 889380 w 2216625"/>
                  <a:gd name="connsiteY47" fmla="*/ 113731 h 1221474"/>
                  <a:gd name="connsiteX48" fmla="*/ 950795 w 2216625"/>
                  <a:gd name="connsiteY48" fmla="*/ 72788 h 1221474"/>
                  <a:gd name="connsiteX49" fmla="*/ 1025857 w 2216625"/>
                  <a:gd name="connsiteY49" fmla="*/ 18197 h 122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216625" h="1221474">
                    <a:moveTo>
                      <a:pt x="1025857" y="18197"/>
                    </a:moveTo>
                    <a:cubicBezTo>
                      <a:pt x="1056564" y="11373"/>
                      <a:pt x="1087273" y="0"/>
                      <a:pt x="1135040" y="31845"/>
                    </a:cubicBezTo>
                    <a:cubicBezTo>
                      <a:pt x="1182807" y="63690"/>
                      <a:pt x="1271517" y="158086"/>
                      <a:pt x="1312460" y="209265"/>
                    </a:cubicBezTo>
                    <a:cubicBezTo>
                      <a:pt x="1353403" y="260444"/>
                      <a:pt x="1354541" y="309349"/>
                      <a:pt x="1380699" y="338919"/>
                    </a:cubicBezTo>
                    <a:cubicBezTo>
                      <a:pt x="1406857" y="368489"/>
                      <a:pt x="1469410" y="386686"/>
                      <a:pt x="1469410" y="386686"/>
                    </a:cubicBezTo>
                    <a:lnTo>
                      <a:pt x="1585416" y="448101"/>
                    </a:lnTo>
                    <a:cubicBezTo>
                      <a:pt x="1613849" y="464024"/>
                      <a:pt x="1618398" y="453788"/>
                      <a:pt x="1640007" y="482221"/>
                    </a:cubicBezTo>
                    <a:cubicBezTo>
                      <a:pt x="1661616" y="510654"/>
                      <a:pt x="1685499" y="569794"/>
                      <a:pt x="1715069" y="618698"/>
                    </a:cubicBezTo>
                    <a:cubicBezTo>
                      <a:pt x="1744639" y="667602"/>
                      <a:pt x="1783309" y="733566"/>
                      <a:pt x="1817428" y="775647"/>
                    </a:cubicBezTo>
                    <a:cubicBezTo>
                      <a:pt x="1851548" y="817728"/>
                      <a:pt x="1889079" y="840475"/>
                      <a:pt x="1919786" y="871182"/>
                    </a:cubicBezTo>
                    <a:cubicBezTo>
                      <a:pt x="1950493" y="901889"/>
                      <a:pt x="1972102" y="932597"/>
                      <a:pt x="2001672" y="959892"/>
                    </a:cubicBezTo>
                    <a:cubicBezTo>
                      <a:pt x="2031242" y="987187"/>
                      <a:pt x="2097207" y="1034955"/>
                      <a:pt x="2097207" y="1034955"/>
                    </a:cubicBezTo>
                    <a:cubicBezTo>
                      <a:pt x="2127914" y="1058839"/>
                      <a:pt x="2166583" y="1083860"/>
                      <a:pt x="2185917" y="1103194"/>
                    </a:cubicBezTo>
                    <a:cubicBezTo>
                      <a:pt x="2205251" y="1122528"/>
                      <a:pt x="2209801" y="1143000"/>
                      <a:pt x="2213213" y="1150961"/>
                    </a:cubicBezTo>
                    <a:cubicBezTo>
                      <a:pt x="2216625" y="1158922"/>
                      <a:pt x="2206389" y="1150961"/>
                      <a:pt x="2206389" y="1150961"/>
                    </a:cubicBezTo>
                    <a:cubicBezTo>
                      <a:pt x="2176819" y="1152098"/>
                      <a:pt x="2086971" y="1154373"/>
                      <a:pt x="2035792" y="1157785"/>
                    </a:cubicBezTo>
                    <a:cubicBezTo>
                      <a:pt x="1984613" y="1161197"/>
                      <a:pt x="1939120" y="1169158"/>
                      <a:pt x="1899314" y="1171433"/>
                    </a:cubicBezTo>
                    <a:cubicBezTo>
                      <a:pt x="1859508" y="1173708"/>
                      <a:pt x="1823114" y="1168021"/>
                      <a:pt x="1796956" y="1171433"/>
                    </a:cubicBezTo>
                    <a:cubicBezTo>
                      <a:pt x="1770798" y="1174845"/>
                      <a:pt x="1758287" y="1185080"/>
                      <a:pt x="1742365" y="1191904"/>
                    </a:cubicBezTo>
                    <a:cubicBezTo>
                      <a:pt x="1726443" y="1198728"/>
                      <a:pt x="1715070" y="1208964"/>
                      <a:pt x="1701422" y="1212376"/>
                    </a:cubicBezTo>
                    <a:cubicBezTo>
                      <a:pt x="1687774" y="1215788"/>
                      <a:pt x="1679812" y="1221474"/>
                      <a:pt x="1660478" y="1212376"/>
                    </a:cubicBezTo>
                    <a:cubicBezTo>
                      <a:pt x="1641144" y="1203278"/>
                      <a:pt x="1610437" y="1168021"/>
                      <a:pt x="1585416" y="1157785"/>
                    </a:cubicBezTo>
                    <a:cubicBezTo>
                      <a:pt x="1560395" y="1147549"/>
                      <a:pt x="1545610" y="1152098"/>
                      <a:pt x="1510353" y="1150961"/>
                    </a:cubicBezTo>
                    <a:cubicBezTo>
                      <a:pt x="1475096" y="1149824"/>
                      <a:pt x="1373875" y="1150961"/>
                      <a:pt x="1373875" y="1150961"/>
                    </a:cubicBezTo>
                    <a:lnTo>
                      <a:pt x="1244222" y="1150961"/>
                    </a:lnTo>
                    <a:cubicBezTo>
                      <a:pt x="1203279" y="1150961"/>
                      <a:pt x="1157786" y="1152098"/>
                      <a:pt x="1128216" y="1150961"/>
                    </a:cubicBezTo>
                    <a:cubicBezTo>
                      <a:pt x="1098646" y="1149824"/>
                      <a:pt x="1098646" y="1154373"/>
                      <a:pt x="1066801" y="1144137"/>
                    </a:cubicBezTo>
                    <a:cubicBezTo>
                      <a:pt x="1034956" y="1133901"/>
                      <a:pt x="979228" y="1099782"/>
                      <a:pt x="937147" y="1089546"/>
                    </a:cubicBezTo>
                    <a:cubicBezTo>
                      <a:pt x="895066" y="1079310"/>
                      <a:pt x="857535" y="1082722"/>
                      <a:pt x="814317" y="1082722"/>
                    </a:cubicBezTo>
                    <a:cubicBezTo>
                      <a:pt x="771099" y="1082722"/>
                      <a:pt x="723332" y="1092958"/>
                      <a:pt x="677840" y="1089546"/>
                    </a:cubicBezTo>
                    <a:cubicBezTo>
                      <a:pt x="632348" y="1086134"/>
                      <a:pt x="541362" y="1062250"/>
                      <a:pt x="541362" y="1062250"/>
                    </a:cubicBezTo>
                    <a:lnTo>
                      <a:pt x="384413" y="1028131"/>
                    </a:lnTo>
                    <a:cubicBezTo>
                      <a:pt x="328685" y="1015621"/>
                      <a:pt x="260446" y="1001973"/>
                      <a:pt x="206992" y="987188"/>
                    </a:cubicBezTo>
                    <a:cubicBezTo>
                      <a:pt x="153538" y="972403"/>
                      <a:pt x="95535" y="951932"/>
                      <a:pt x="63690" y="939421"/>
                    </a:cubicBezTo>
                    <a:cubicBezTo>
                      <a:pt x="31845" y="926911"/>
                      <a:pt x="26159" y="920086"/>
                      <a:pt x="15923" y="912125"/>
                    </a:cubicBezTo>
                    <a:cubicBezTo>
                      <a:pt x="5687" y="904164"/>
                      <a:pt x="0" y="906438"/>
                      <a:pt x="2275" y="891653"/>
                    </a:cubicBezTo>
                    <a:cubicBezTo>
                      <a:pt x="4550" y="876868"/>
                      <a:pt x="9099" y="848436"/>
                      <a:pt x="29571" y="823415"/>
                    </a:cubicBezTo>
                    <a:cubicBezTo>
                      <a:pt x="50043" y="798394"/>
                      <a:pt x="85299" y="769961"/>
                      <a:pt x="125105" y="741528"/>
                    </a:cubicBezTo>
                    <a:cubicBezTo>
                      <a:pt x="164911" y="713095"/>
                      <a:pt x="224052" y="682388"/>
                      <a:pt x="268407" y="652818"/>
                    </a:cubicBezTo>
                    <a:cubicBezTo>
                      <a:pt x="312762" y="623248"/>
                      <a:pt x="350294" y="597089"/>
                      <a:pt x="391237" y="564107"/>
                    </a:cubicBezTo>
                    <a:cubicBezTo>
                      <a:pt x="432180" y="531125"/>
                      <a:pt x="481084" y="486770"/>
                      <a:pt x="514066" y="454925"/>
                    </a:cubicBezTo>
                    <a:cubicBezTo>
                      <a:pt x="547048" y="423080"/>
                      <a:pt x="567520" y="399197"/>
                      <a:pt x="589129" y="373039"/>
                    </a:cubicBezTo>
                    <a:cubicBezTo>
                      <a:pt x="610738" y="346881"/>
                      <a:pt x="625523" y="321860"/>
                      <a:pt x="643720" y="297976"/>
                    </a:cubicBezTo>
                    <a:cubicBezTo>
                      <a:pt x="661917" y="274092"/>
                      <a:pt x="686938" y="250209"/>
                      <a:pt x="698311" y="229737"/>
                    </a:cubicBezTo>
                    <a:cubicBezTo>
                      <a:pt x="709684" y="209265"/>
                      <a:pt x="703998" y="188794"/>
                      <a:pt x="711959" y="175146"/>
                    </a:cubicBezTo>
                    <a:cubicBezTo>
                      <a:pt x="719920" y="161498"/>
                      <a:pt x="725606" y="155811"/>
                      <a:pt x="746078" y="147850"/>
                    </a:cubicBezTo>
                    <a:cubicBezTo>
                      <a:pt x="766550" y="139889"/>
                      <a:pt x="810905" y="133066"/>
                      <a:pt x="834789" y="127379"/>
                    </a:cubicBezTo>
                    <a:cubicBezTo>
                      <a:pt x="858673" y="121693"/>
                      <a:pt x="870046" y="122829"/>
                      <a:pt x="889380" y="113731"/>
                    </a:cubicBezTo>
                    <a:cubicBezTo>
                      <a:pt x="908714" y="104633"/>
                      <a:pt x="930323" y="87573"/>
                      <a:pt x="950795" y="72788"/>
                    </a:cubicBezTo>
                    <a:cubicBezTo>
                      <a:pt x="971267" y="58003"/>
                      <a:pt x="995150" y="25021"/>
                      <a:pt x="1025857" y="18197"/>
                    </a:cubicBezTo>
                    <a:close/>
                  </a:path>
                </a:pathLst>
              </a:custGeom>
              <a:solidFill>
                <a:srgbClr val="00B050"/>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1000" b="1" kern="0" dirty="0">
                  <a:solidFill>
                    <a:srgbClr val="000000"/>
                  </a:solidFill>
                  <a:latin typeface="Gill Sans MT"/>
                </a:endParaRPr>
              </a:p>
            </p:txBody>
          </p:sp>
          <p:sp>
            <p:nvSpPr>
              <p:cNvPr id="554" name="Freeform 553"/>
              <p:cNvSpPr/>
              <p:nvPr/>
            </p:nvSpPr>
            <p:spPr>
              <a:xfrm>
                <a:off x="4557714" y="4432991"/>
                <a:ext cx="1063362" cy="549796"/>
              </a:xfrm>
              <a:custGeom>
                <a:avLst/>
                <a:gdLst>
                  <a:gd name="connsiteX0" fmla="*/ 30708 w 1197591"/>
                  <a:gd name="connsiteY0" fmla="*/ 533400 h 867771"/>
                  <a:gd name="connsiteX1" fmla="*/ 180833 w 1197591"/>
                  <a:gd name="connsiteY1" fmla="*/ 424218 h 867771"/>
                  <a:gd name="connsiteX2" fmla="*/ 317311 w 1197591"/>
                  <a:gd name="connsiteY2" fmla="*/ 233149 h 867771"/>
                  <a:gd name="connsiteX3" fmla="*/ 399197 w 1197591"/>
                  <a:gd name="connsiteY3" fmla="*/ 69376 h 867771"/>
                  <a:gd name="connsiteX4" fmla="*/ 467436 w 1197591"/>
                  <a:gd name="connsiteY4" fmla="*/ 7961 h 867771"/>
                  <a:gd name="connsiteX5" fmla="*/ 624385 w 1197591"/>
                  <a:gd name="connsiteY5" fmla="*/ 21609 h 867771"/>
                  <a:gd name="connsiteX6" fmla="*/ 767687 w 1197591"/>
                  <a:gd name="connsiteY6" fmla="*/ 123967 h 867771"/>
                  <a:gd name="connsiteX7" fmla="*/ 938284 w 1197591"/>
                  <a:gd name="connsiteY7" fmla="*/ 239973 h 867771"/>
                  <a:gd name="connsiteX8" fmla="*/ 1081585 w 1197591"/>
                  <a:gd name="connsiteY8" fmla="*/ 349155 h 867771"/>
                  <a:gd name="connsiteX9" fmla="*/ 1170296 w 1197591"/>
                  <a:gd name="connsiteY9" fmla="*/ 396923 h 867771"/>
                  <a:gd name="connsiteX10" fmla="*/ 1190767 w 1197591"/>
                  <a:gd name="connsiteY10" fmla="*/ 417394 h 867771"/>
                  <a:gd name="connsiteX11" fmla="*/ 1129352 w 1197591"/>
                  <a:gd name="connsiteY11" fmla="*/ 465161 h 867771"/>
                  <a:gd name="connsiteX12" fmla="*/ 992875 w 1197591"/>
                  <a:gd name="connsiteY12" fmla="*/ 553872 h 867771"/>
                  <a:gd name="connsiteX13" fmla="*/ 917812 w 1197591"/>
                  <a:gd name="connsiteY13" fmla="*/ 608463 h 867771"/>
                  <a:gd name="connsiteX14" fmla="*/ 842749 w 1197591"/>
                  <a:gd name="connsiteY14" fmla="*/ 669878 h 867771"/>
                  <a:gd name="connsiteX15" fmla="*/ 808630 w 1197591"/>
                  <a:gd name="connsiteY15" fmla="*/ 717645 h 867771"/>
                  <a:gd name="connsiteX16" fmla="*/ 801806 w 1197591"/>
                  <a:gd name="connsiteY16" fmla="*/ 765412 h 867771"/>
                  <a:gd name="connsiteX17" fmla="*/ 788158 w 1197591"/>
                  <a:gd name="connsiteY17" fmla="*/ 799532 h 867771"/>
                  <a:gd name="connsiteX18" fmla="*/ 774511 w 1197591"/>
                  <a:gd name="connsiteY18" fmla="*/ 813179 h 867771"/>
                  <a:gd name="connsiteX19" fmla="*/ 651681 w 1197591"/>
                  <a:gd name="connsiteY19" fmla="*/ 854123 h 867771"/>
                  <a:gd name="connsiteX20" fmla="*/ 201305 w 1197591"/>
                  <a:gd name="connsiteY20" fmla="*/ 840475 h 867771"/>
                  <a:gd name="connsiteX21" fmla="*/ 44355 w 1197591"/>
                  <a:gd name="connsiteY21" fmla="*/ 690349 h 867771"/>
                  <a:gd name="connsiteX22" fmla="*/ 3412 w 1197591"/>
                  <a:gd name="connsiteY22" fmla="*/ 594815 h 867771"/>
                  <a:gd name="connsiteX23" fmla="*/ 30708 w 1197591"/>
                  <a:gd name="connsiteY23" fmla="*/ 533400 h 86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7591" h="867771">
                    <a:moveTo>
                      <a:pt x="30708" y="533400"/>
                    </a:moveTo>
                    <a:cubicBezTo>
                      <a:pt x="60278" y="504967"/>
                      <a:pt x="133066" y="474260"/>
                      <a:pt x="180833" y="424218"/>
                    </a:cubicBezTo>
                    <a:cubicBezTo>
                      <a:pt x="228600" y="374176"/>
                      <a:pt x="280917" y="292289"/>
                      <a:pt x="317311" y="233149"/>
                    </a:cubicBezTo>
                    <a:cubicBezTo>
                      <a:pt x="353705" y="174009"/>
                      <a:pt x="374176" y="106907"/>
                      <a:pt x="399197" y="69376"/>
                    </a:cubicBezTo>
                    <a:cubicBezTo>
                      <a:pt x="424218" y="31845"/>
                      <a:pt x="429905" y="15922"/>
                      <a:pt x="467436" y="7961"/>
                    </a:cubicBezTo>
                    <a:cubicBezTo>
                      <a:pt x="504967" y="0"/>
                      <a:pt x="574343" y="2275"/>
                      <a:pt x="624385" y="21609"/>
                    </a:cubicBezTo>
                    <a:cubicBezTo>
                      <a:pt x="674427" y="40943"/>
                      <a:pt x="715371" y="87573"/>
                      <a:pt x="767687" y="123967"/>
                    </a:cubicBezTo>
                    <a:cubicBezTo>
                      <a:pt x="820003" y="160361"/>
                      <a:pt x="885968" y="202442"/>
                      <a:pt x="938284" y="239973"/>
                    </a:cubicBezTo>
                    <a:cubicBezTo>
                      <a:pt x="990600" y="277504"/>
                      <a:pt x="1042916" y="322997"/>
                      <a:pt x="1081585" y="349155"/>
                    </a:cubicBezTo>
                    <a:cubicBezTo>
                      <a:pt x="1120254" y="375313"/>
                      <a:pt x="1152099" y="385550"/>
                      <a:pt x="1170296" y="396923"/>
                    </a:cubicBezTo>
                    <a:cubicBezTo>
                      <a:pt x="1188493" y="408296"/>
                      <a:pt x="1197591" y="406021"/>
                      <a:pt x="1190767" y="417394"/>
                    </a:cubicBezTo>
                    <a:cubicBezTo>
                      <a:pt x="1183943" y="428767"/>
                      <a:pt x="1162334" y="442415"/>
                      <a:pt x="1129352" y="465161"/>
                    </a:cubicBezTo>
                    <a:cubicBezTo>
                      <a:pt x="1096370" y="487907"/>
                      <a:pt x="1028132" y="529988"/>
                      <a:pt x="992875" y="553872"/>
                    </a:cubicBezTo>
                    <a:cubicBezTo>
                      <a:pt x="957618" y="577756"/>
                      <a:pt x="942833" y="589129"/>
                      <a:pt x="917812" y="608463"/>
                    </a:cubicBezTo>
                    <a:cubicBezTo>
                      <a:pt x="892791" y="627797"/>
                      <a:pt x="860946" y="651681"/>
                      <a:pt x="842749" y="669878"/>
                    </a:cubicBezTo>
                    <a:cubicBezTo>
                      <a:pt x="824552" y="688075"/>
                      <a:pt x="815454" y="701723"/>
                      <a:pt x="808630" y="717645"/>
                    </a:cubicBezTo>
                    <a:cubicBezTo>
                      <a:pt x="801806" y="733567"/>
                      <a:pt x="805218" y="751764"/>
                      <a:pt x="801806" y="765412"/>
                    </a:cubicBezTo>
                    <a:cubicBezTo>
                      <a:pt x="798394" y="779060"/>
                      <a:pt x="792707" y="791571"/>
                      <a:pt x="788158" y="799532"/>
                    </a:cubicBezTo>
                    <a:cubicBezTo>
                      <a:pt x="783609" y="807493"/>
                      <a:pt x="797257" y="804081"/>
                      <a:pt x="774511" y="813179"/>
                    </a:cubicBezTo>
                    <a:cubicBezTo>
                      <a:pt x="751765" y="822277"/>
                      <a:pt x="747215" y="849574"/>
                      <a:pt x="651681" y="854123"/>
                    </a:cubicBezTo>
                    <a:cubicBezTo>
                      <a:pt x="556147" y="858672"/>
                      <a:pt x="302526" y="867771"/>
                      <a:pt x="201305" y="840475"/>
                    </a:cubicBezTo>
                    <a:cubicBezTo>
                      <a:pt x="100084" y="813179"/>
                      <a:pt x="77337" y="731292"/>
                      <a:pt x="44355" y="690349"/>
                    </a:cubicBezTo>
                    <a:cubicBezTo>
                      <a:pt x="11373" y="649406"/>
                      <a:pt x="6824" y="620973"/>
                      <a:pt x="3412" y="594815"/>
                    </a:cubicBezTo>
                    <a:cubicBezTo>
                      <a:pt x="0" y="568657"/>
                      <a:pt x="1138" y="561833"/>
                      <a:pt x="30708" y="533400"/>
                    </a:cubicBezTo>
                    <a:close/>
                  </a:path>
                </a:pathLst>
              </a:custGeom>
              <a:solidFill>
                <a:sysClr val="window" lastClr="FFFFFF">
                  <a:lumMod val="50000"/>
                </a:sysClr>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1000" b="1" kern="0" dirty="0">
                  <a:solidFill>
                    <a:srgbClr val="000000"/>
                  </a:solidFill>
                  <a:latin typeface="Gill Sans MT"/>
                </a:endParaRPr>
              </a:p>
            </p:txBody>
          </p:sp>
          <p:sp>
            <p:nvSpPr>
              <p:cNvPr id="555" name="Freeform 554"/>
              <p:cNvSpPr/>
              <p:nvPr/>
            </p:nvSpPr>
            <p:spPr>
              <a:xfrm>
                <a:off x="1306029" y="5047722"/>
                <a:ext cx="5402646" cy="929536"/>
              </a:xfrm>
              <a:custGeom>
                <a:avLst/>
                <a:gdLst>
                  <a:gd name="connsiteX0" fmla="*/ 1137 w 6084627"/>
                  <a:gd name="connsiteY0" fmla="*/ 1409131 h 1467134"/>
                  <a:gd name="connsiteX1" fmla="*/ 69376 w 6084627"/>
                  <a:gd name="connsiteY1" fmla="*/ 1429603 h 1467134"/>
                  <a:gd name="connsiteX2" fmla="*/ 164910 w 6084627"/>
                  <a:gd name="connsiteY2" fmla="*/ 1463722 h 1467134"/>
                  <a:gd name="connsiteX3" fmla="*/ 403746 w 6084627"/>
                  <a:gd name="connsiteY3" fmla="*/ 1450075 h 1467134"/>
                  <a:gd name="connsiteX4" fmla="*/ 622110 w 6084627"/>
                  <a:gd name="connsiteY4" fmla="*/ 1409131 h 1467134"/>
                  <a:gd name="connsiteX5" fmla="*/ 901889 w 6084627"/>
                  <a:gd name="connsiteY5" fmla="*/ 1334069 h 1467134"/>
                  <a:gd name="connsiteX6" fmla="*/ 1215788 w 6084627"/>
                  <a:gd name="connsiteY6" fmla="*/ 1197591 h 1467134"/>
                  <a:gd name="connsiteX7" fmla="*/ 1454624 w 6084627"/>
                  <a:gd name="connsiteY7" fmla="*/ 1081585 h 1467134"/>
                  <a:gd name="connsiteX8" fmla="*/ 1707107 w 6084627"/>
                  <a:gd name="connsiteY8" fmla="*/ 986051 h 1467134"/>
                  <a:gd name="connsiteX9" fmla="*/ 1973239 w 6084627"/>
                  <a:gd name="connsiteY9" fmla="*/ 958755 h 1467134"/>
                  <a:gd name="connsiteX10" fmla="*/ 2164307 w 6084627"/>
                  <a:gd name="connsiteY10" fmla="*/ 938284 h 1467134"/>
                  <a:gd name="connsiteX11" fmla="*/ 2328080 w 6084627"/>
                  <a:gd name="connsiteY11" fmla="*/ 965579 h 1467134"/>
                  <a:gd name="connsiteX12" fmla="*/ 2457734 w 6084627"/>
                  <a:gd name="connsiteY12" fmla="*/ 992875 h 1467134"/>
                  <a:gd name="connsiteX13" fmla="*/ 2744337 w 6084627"/>
                  <a:gd name="connsiteY13" fmla="*/ 965579 h 1467134"/>
                  <a:gd name="connsiteX14" fmla="*/ 3017292 w 6084627"/>
                  <a:gd name="connsiteY14" fmla="*/ 965579 h 1467134"/>
                  <a:gd name="connsiteX15" fmla="*/ 3256128 w 6084627"/>
                  <a:gd name="connsiteY15" fmla="*/ 999699 h 1467134"/>
                  <a:gd name="connsiteX16" fmla="*/ 3529083 w 6084627"/>
                  <a:gd name="connsiteY16" fmla="*/ 1040642 h 1467134"/>
                  <a:gd name="connsiteX17" fmla="*/ 3726976 w 6084627"/>
                  <a:gd name="connsiteY17" fmla="*/ 979227 h 1467134"/>
                  <a:gd name="connsiteX18" fmla="*/ 3849806 w 6084627"/>
                  <a:gd name="connsiteY18" fmla="*/ 917812 h 1467134"/>
                  <a:gd name="connsiteX19" fmla="*/ 4040875 w 6084627"/>
                  <a:gd name="connsiteY19" fmla="*/ 904164 h 1467134"/>
                  <a:gd name="connsiteX20" fmla="*/ 4341125 w 6084627"/>
                  <a:gd name="connsiteY20" fmla="*/ 890517 h 1467134"/>
                  <a:gd name="connsiteX21" fmla="*/ 4552666 w 6084627"/>
                  <a:gd name="connsiteY21" fmla="*/ 890517 h 1467134"/>
                  <a:gd name="connsiteX22" fmla="*/ 4607257 w 6084627"/>
                  <a:gd name="connsiteY22" fmla="*/ 842749 h 1467134"/>
                  <a:gd name="connsiteX23" fmla="*/ 4600433 w 6084627"/>
                  <a:gd name="connsiteY23" fmla="*/ 774511 h 1467134"/>
                  <a:gd name="connsiteX24" fmla="*/ 4552666 w 6084627"/>
                  <a:gd name="connsiteY24" fmla="*/ 719920 h 1467134"/>
                  <a:gd name="connsiteX25" fmla="*/ 4532194 w 6084627"/>
                  <a:gd name="connsiteY25" fmla="*/ 706272 h 1467134"/>
                  <a:gd name="connsiteX26" fmla="*/ 4532194 w 6084627"/>
                  <a:gd name="connsiteY26" fmla="*/ 678976 h 1467134"/>
                  <a:gd name="connsiteX27" fmla="*/ 4641376 w 6084627"/>
                  <a:gd name="connsiteY27" fmla="*/ 672152 h 1467134"/>
                  <a:gd name="connsiteX28" fmla="*/ 4832445 w 6084627"/>
                  <a:gd name="connsiteY28" fmla="*/ 672152 h 1467134"/>
                  <a:gd name="connsiteX29" fmla="*/ 5064457 w 6084627"/>
                  <a:gd name="connsiteY29" fmla="*/ 651681 h 1467134"/>
                  <a:gd name="connsiteX30" fmla="*/ 5248701 w 6084627"/>
                  <a:gd name="connsiteY30" fmla="*/ 610737 h 1467134"/>
                  <a:gd name="connsiteX31" fmla="*/ 5337412 w 6084627"/>
                  <a:gd name="connsiteY31" fmla="*/ 569794 h 1467134"/>
                  <a:gd name="connsiteX32" fmla="*/ 5337412 w 6084627"/>
                  <a:gd name="connsiteY32" fmla="*/ 522027 h 1467134"/>
                  <a:gd name="connsiteX33" fmla="*/ 5262349 w 6084627"/>
                  <a:gd name="connsiteY33" fmla="*/ 446964 h 1467134"/>
                  <a:gd name="connsiteX34" fmla="*/ 5159991 w 6084627"/>
                  <a:gd name="connsiteY34" fmla="*/ 392373 h 1467134"/>
                  <a:gd name="connsiteX35" fmla="*/ 5153167 w 6084627"/>
                  <a:gd name="connsiteY35" fmla="*/ 324134 h 1467134"/>
                  <a:gd name="connsiteX36" fmla="*/ 5187286 w 6084627"/>
                  <a:gd name="connsiteY36" fmla="*/ 303663 h 1467134"/>
                  <a:gd name="connsiteX37" fmla="*/ 5357883 w 6084627"/>
                  <a:gd name="connsiteY37" fmla="*/ 296839 h 1467134"/>
                  <a:gd name="connsiteX38" fmla="*/ 5508009 w 6084627"/>
                  <a:gd name="connsiteY38" fmla="*/ 296839 h 1467134"/>
                  <a:gd name="connsiteX39" fmla="*/ 5589895 w 6084627"/>
                  <a:gd name="connsiteY39" fmla="*/ 290015 h 1467134"/>
                  <a:gd name="connsiteX40" fmla="*/ 5644486 w 6084627"/>
                  <a:gd name="connsiteY40" fmla="*/ 221776 h 1467134"/>
                  <a:gd name="connsiteX41" fmla="*/ 5740021 w 6084627"/>
                  <a:gd name="connsiteY41" fmla="*/ 167185 h 1467134"/>
                  <a:gd name="connsiteX42" fmla="*/ 5876498 w 6084627"/>
                  <a:gd name="connsiteY42" fmla="*/ 133066 h 1467134"/>
                  <a:gd name="connsiteX43" fmla="*/ 5999328 w 6084627"/>
                  <a:gd name="connsiteY43" fmla="*/ 119418 h 1467134"/>
                  <a:gd name="connsiteX44" fmla="*/ 6060743 w 6084627"/>
                  <a:gd name="connsiteY44" fmla="*/ 85299 h 1467134"/>
                  <a:gd name="connsiteX45" fmla="*/ 6074391 w 6084627"/>
                  <a:gd name="connsiteY45" fmla="*/ 51179 h 1467134"/>
                  <a:gd name="connsiteX46" fmla="*/ 5999328 w 6084627"/>
                  <a:gd name="connsiteY46" fmla="*/ 23884 h 1467134"/>
                  <a:gd name="connsiteX47" fmla="*/ 5978857 w 6084627"/>
                  <a:gd name="connsiteY47" fmla="*/ 3412 h 1467134"/>
                  <a:gd name="connsiteX48" fmla="*/ 5849203 w 6084627"/>
                  <a:gd name="connsiteY48" fmla="*/ 3412 h 1467134"/>
                  <a:gd name="connsiteX49" fmla="*/ 5705901 w 6084627"/>
                  <a:gd name="connsiteY49" fmla="*/ 17060 h 1467134"/>
                  <a:gd name="connsiteX50" fmla="*/ 5548952 w 6084627"/>
                  <a:gd name="connsiteY50" fmla="*/ 10236 h 1467134"/>
                  <a:gd name="connsiteX51" fmla="*/ 5473889 w 6084627"/>
                  <a:gd name="connsiteY51" fmla="*/ 17060 h 1467134"/>
                  <a:gd name="connsiteX52" fmla="*/ 5432946 w 6084627"/>
                  <a:gd name="connsiteY52" fmla="*/ 44355 h 1467134"/>
                  <a:gd name="connsiteX53" fmla="*/ 5426122 w 6084627"/>
                  <a:gd name="connsiteY53" fmla="*/ 92122 h 1467134"/>
                  <a:gd name="connsiteX54" fmla="*/ 5439770 w 6084627"/>
                  <a:gd name="connsiteY54" fmla="*/ 139890 h 1467134"/>
                  <a:gd name="connsiteX55" fmla="*/ 5473889 w 6084627"/>
                  <a:gd name="connsiteY55" fmla="*/ 167185 h 1467134"/>
                  <a:gd name="connsiteX56" fmla="*/ 5528480 w 6084627"/>
                  <a:gd name="connsiteY56" fmla="*/ 187657 h 1467134"/>
                  <a:gd name="connsiteX57" fmla="*/ 5562600 w 6084627"/>
                  <a:gd name="connsiteY57" fmla="*/ 208128 h 1467134"/>
                  <a:gd name="connsiteX58" fmla="*/ 5569424 w 6084627"/>
                  <a:gd name="connsiteY58" fmla="*/ 242248 h 1467134"/>
                  <a:gd name="connsiteX59" fmla="*/ 5439770 w 6084627"/>
                  <a:gd name="connsiteY59" fmla="*/ 249072 h 1467134"/>
                  <a:gd name="connsiteX60" fmla="*/ 5269173 w 6084627"/>
                  <a:gd name="connsiteY60" fmla="*/ 255896 h 1467134"/>
                  <a:gd name="connsiteX61" fmla="*/ 5146343 w 6084627"/>
                  <a:gd name="connsiteY61" fmla="*/ 283191 h 1467134"/>
                  <a:gd name="connsiteX62" fmla="*/ 5091752 w 6084627"/>
                  <a:gd name="connsiteY62" fmla="*/ 317311 h 1467134"/>
                  <a:gd name="connsiteX63" fmla="*/ 5112224 w 6084627"/>
                  <a:gd name="connsiteY63" fmla="*/ 378725 h 1467134"/>
                  <a:gd name="connsiteX64" fmla="*/ 5153167 w 6084627"/>
                  <a:gd name="connsiteY64" fmla="*/ 446964 h 1467134"/>
                  <a:gd name="connsiteX65" fmla="*/ 5235054 w 6084627"/>
                  <a:gd name="connsiteY65" fmla="*/ 487908 h 1467134"/>
                  <a:gd name="connsiteX66" fmla="*/ 5282821 w 6084627"/>
                  <a:gd name="connsiteY66" fmla="*/ 522027 h 1467134"/>
                  <a:gd name="connsiteX67" fmla="*/ 5289645 w 6084627"/>
                  <a:gd name="connsiteY67" fmla="*/ 549322 h 1467134"/>
                  <a:gd name="connsiteX68" fmla="*/ 5200934 w 6084627"/>
                  <a:gd name="connsiteY68" fmla="*/ 597090 h 1467134"/>
                  <a:gd name="connsiteX69" fmla="*/ 4948451 w 6084627"/>
                  <a:gd name="connsiteY69" fmla="*/ 624385 h 1467134"/>
                  <a:gd name="connsiteX70" fmla="*/ 4757382 w 6084627"/>
                  <a:gd name="connsiteY70" fmla="*/ 631209 h 1467134"/>
                  <a:gd name="connsiteX71" fmla="*/ 4579961 w 6084627"/>
                  <a:gd name="connsiteY71" fmla="*/ 631209 h 1467134"/>
                  <a:gd name="connsiteX72" fmla="*/ 4525370 w 6084627"/>
                  <a:gd name="connsiteY72" fmla="*/ 631209 h 1467134"/>
                  <a:gd name="connsiteX73" fmla="*/ 4491251 w 6084627"/>
                  <a:gd name="connsiteY73" fmla="*/ 672152 h 1467134"/>
                  <a:gd name="connsiteX74" fmla="*/ 4491251 w 6084627"/>
                  <a:gd name="connsiteY74" fmla="*/ 706272 h 1467134"/>
                  <a:gd name="connsiteX75" fmla="*/ 4532194 w 6084627"/>
                  <a:gd name="connsiteY75" fmla="*/ 760863 h 1467134"/>
                  <a:gd name="connsiteX76" fmla="*/ 4573137 w 6084627"/>
                  <a:gd name="connsiteY76" fmla="*/ 788158 h 1467134"/>
                  <a:gd name="connsiteX77" fmla="*/ 4559489 w 6084627"/>
                  <a:gd name="connsiteY77" fmla="*/ 815454 h 1467134"/>
                  <a:gd name="connsiteX78" fmla="*/ 4504898 w 6084627"/>
                  <a:gd name="connsiteY78" fmla="*/ 829102 h 1467134"/>
                  <a:gd name="connsiteX79" fmla="*/ 4341125 w 6084627"/>
                  <a:gd name="connsiteY79" fmla="*/ 856397 h 1467134"/>
                  <a:gd name="connsiteX80" fmla="*/ 4081818 w 6084627"/>
                  <a:gd name="connsiteY80" fmla="*/ 863221 h 1467134"/>
                  <a:gd name="connsiteX81" fmla="*/ 3952164 w 6084627"/>
                  <a:gd name="connsiteY81" fmla="*/ 863221 h 1467134"/>
                  <a:gd name="connsiteX82" fmla="*/ 3849806 w 6084627"/>
                  <a:gd name="connsiteY82" fmla="*/ 876869 h 1467134"/>
                  <a:gd name="connsiteX83" fmla="*/ 3761095 w 6084627"/>
                  <a:gd name="connsiteY83" fmla="*/ 917812 h 1467134"/>
                  <a:gd name="connsiteX84" fmla="*/ 3651913 w 6084627"/>
                  <a:gd name="connsiteY84" fmla="*/ 958755 h 1467134"/>
                  <a:gd name="connsiteX85" fmla="*/ 3576851 w 6084627"/>
                  <a:gd name="connsiteY85" fmla="*/ 979227 h 1467134"/>
                  <a:gd name="connsiteX86" fmla="*/ 3460845 w 6084627"/>
                  <a:gd name="connsiteY86" fmla="*/ 979227 h 1467134"/>
                  <a:gd name="connsiteX87" fmla="*/ 3262952 w 6084627"/>
                  <a:gd name="connsiteY87" fmla="*/ 958755 h 1467134"/>
                  <a:gd name="connsiteX88" fmla="*/ 3106003 w 6084627"/>
                  <a:gd name="connsiteY88" fmla="*/ 924636 h 1467134"/>
                  <a:gd name="connsiteX89" fmla="*/ 2942230 w 6084627"/>
                  <a:gd name="connsiteY89" fmla="*/ 904164 h 1467134"/>
                  <a:gd name="connsiteX90" fmla="*/ 2792104 w 6084627"/>
                  <a:gd name="connsiteY90" fmla="*/ 910988 h 1467134"/>
                  <a:gd name="connsiteX91" fmla="*/ 2594212 w 6084627"/>
                  <a:gd name="connsiteY91" fmla="*/ 931460 h 1467134"/>
                  <a:gd name="connsiteX92" fmla="*/ 2450910 w 6084627"/>
                  <a:gd name="connsiteY92" fmla="*/ 931460 h 1467134"/>
                  <a:gd name="connsiteX93" fmla="*/ 2369024 w 6084627"/>
                  <a:gd name="connsiteY93" fmla="*/ 917812 h 1467134"/>
                  <a:gd name="connsiteX94" fmla="*/ 2287137 w 6084627"/>
                  <a:gd name="connsiteY94" fmla="*/ 890517 h 1467134"/>
                  <a:gd name="connsiteX95" fmla="*/ 2225722 w 6084627"/>
                  <a:gd name="connsiteY95" fmla="*/ 883693 h 1467134"/>
                  <a:gd name="connsiteX96" fmla="*/ 2164307 w 6084627"/>
                  <a:gd name="connsiteY96" fmla="*/ 883693 h 1467134"/>
                  <a:gd name="connsiteX97" fmla="*/ 2116540 w 6084627"/>
                  <a:gd name="connsiteY97" fmla="*/ 863221 h 1467134"/>
                  <a:gd name="connsiteX98" fmla="*/ 2109716 w 6084627"/>
                  <a:gd name="connsiteY98" fmla="*/ 829102 h 1467134"/>
                  <a:gd name="connsiteX99" fmla="*/ 2137012 w 6084627"/>
                  <a:gd name="connsiteY99" fmla="*/ 781334 h 1467134"/>
                  <a:gd name="connsiteX100" fmla="*/ 2068773 w 6084627"/>
                  <a:gd name="connsiteY100" fmla="*/ 760863 h 1467134"/>
                  <a:gd name="connsiteX101" fmla="*/ 1952767 w 6084627"/>
                  <a:gd name="connsiteY101" fmla="*/ 747215 h 1467134"/>
                  <a:gd name="connsiteX102" fmla="*/ 1843585 w 6084627"/>
                  <a:gd name="connsiteY102" fmla="*/ 699448 h 1467134"/>
                  <a:gd name="connsiteX103" fmla="*/ 1768522 w 6084627"/>
                  <a:gd name="connsiteY103" fmla="*/ 658505 h 1467134"/>
                  <a:gd name="connsiteX104" fmla="*/ 1707107 w 6084627"/>
                  <a:gd name="connsiteY104" fmla="*/ 617561 h 1467134"/>
                  <a:gd name="connsiteX105" fmla="*/ 1686636 w 6084627"/>
                  <a:gd name="connsiteY105" fmla="*/ 617561 h 1467134"/>
                  <a:gd name="connsiteX106" fmla="*/ 1352266 w 6084627"/>
                  <a:gd name="connsiteY106" fmla="*/ 617561 h 1467134"/>
                  <a:gd name="connsiteX107" fmla="*/ 1181669 w 6084627"/>
                  <a:gd name="connsiteY107" fmla="*/ 617561 h 1467134"/>
                  <a:gd name="connsiteX108" fmla="*/ 1017895 w 6084627"/>
                  <a:gd name="connsiteY108" fmla="*/ 617561 h 1467134"/>
                  <a:gd name="connsiteX109" fmla="*/ 867770 w 6084627"/>
                  <a:gd name="connsiteY109" fmla="*/ 617561 h 1467134"/>
                  <a:gd name="connsiteX110" fmla="*/ 765412 w 6084627"/>
                  <a:gd name="connsiteY110" fmla="*/ 617561 h 1467134"/>
                  <a:gd name="connsiteX111" fmla="*/ 724469 w 6084627"/>
                  <a:gd name="connsiteY111" fmla="*/ 617561 h 1467134"/>
                  <a:gd name="connsiteX112" fmla="*/ 690349 w 6084627"/>
                  <a:gd name="connsiteY112" fmla="*/ 638033 h 1467134"/>
                  <a:gd name="connsiteX113" fmla="*/ 615286 w 6084627"/>
                  <a:gd name="connsiteY113" fmla="*/ 644857 h 1467134"/>
                  <a:gd name="connsiteX114" fmla="*/ 519752 w 6084627"/>
                  <a:gd name="connsiteY114" fmla="*/ 644857 h 1467134"/>
                  <a:gd name="connsiteX115" fmla="*/ 451513 w 6084627"/>
                  <a:gd name="connsiteY115" fmla="*/ 651681 h 1467134"/>
                  <a:gd name="connsiteX116" fmla="*/ 410570 w 6084627"/>
                  <a:gd name="connsiteY116" fmla="*/ 672152 h 1467134"/>
                  <a:gd name="connsiteX117" fmla="*/ 349155 w 6084627"/>
                  <a:gd name="connsiteY117" fmla="*/ 685800 h 1467134"/>
                  <a:gd name="connsiteX118" fmla="*/ 246797 w 6084627"/>
                  <a:gd name="connsiteY118" fmla="*/ 685800 h 1467134"/>
                  <a:gd name="connsiteX119" fmla="*/ 137615 w 6084627"/>
                  <a:gd name="connsiteY119" fmla="*/ 678976 h 1467134"/>
                  <a:gd name="connsiteX120" fmla="*/ 103495 w 6084627"/>
                  <a:gd name="connsiteY120" fmla="*/ 685800 h 1467134"/>
                  <a:gd name="connsiteX121" fmla="*/ 69376 w 6084627"/>
                  <a:gd name="connsiteY121" fmla="*/ 685800 h 1467134"/>
                  <a:gd name="connsiteX122" fmla="*/ 42080 w 6084627"/>
                  <a:gd name="connsiteY122" fmla="*/ 692624 h 1467134"/>
                  <a:gd name="connsiteX123" fmla="*/ 21609 w 6084627"/>
                  <a:gd name="connsiteY123" fmla="*/ 692624 h 1467134"/>
                  <a:gd name="connsiteX124" fmla="*/ 7961 w 6084627"/>
                  <a:gd name="connsiteY124" fmla="*/ 747215 h 1467134"/>
                  <a:gd name="connsiteX125" fmla="*/ 1137 w 6084627"/>
                  <a:gd name="connsiteY125" fmla="*/ 822278 h 1467134"/>
                  <a:gd name="connsiteX126" fmla="*/ 14785 w 6084627"/>
                  <a:gd name="connsiteY126" fmla="*/ 979227 h 1467134"/>
                  <a:gd name="connsiteX127" fmla="*/ 7961 w 6084627"/>
                  <a:gd name="connsiteY127" fmla="*/ 1156648 h 1467134"/>
                  <a:gd name="connsiteX128" fmla="*/ 7961 w 6084627"/>
                  <a:gd name="connsiteY128" fmla="*/ 1293125 h 1467134"/>
                  <a:gd name="connsiteX129" fmla="*/ 7961 w 6084627"/>
                  <a:gd name="connsiteY129" fmla="*/ 1327245 h 1467134"/>
                  <a:gd name="connsiteX130" fmla="*/ 1137 w 6084627"/>
                  <a:gd name="connsiteY130" fmla="*/ 1409131 h 146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6084627" h="1467134">
                    <a:moveTo>
                      <a:pt x="1137" y="1409131"/>
                    </a:moveTo>
                    <a:cubicBezTo>
                      <a:pt x="21609" y="1414818"/>
                      <a:pt x="42081" y="1420505"/>
                      <a:pt x="69376" y="1429603"/>
                    </a:cubicBezTo>
                    <a:cubicBezTo>
                      <a:pt x="96671" y="1438701"/>
                      <a:pt x="109182" y="1460310"/>
                      <a:pt x="164910" y="1463722"/>
                    </a:cubicBezTo>
                    <a:cubicBezTo>
                      <a:pt x="220638" y="1467134"/>
                      <a:pt x="327546" y="1459173"/>
                      <a:pt x="403746" y="1450075"/>
                    </a:cubicBezTo>
                    <a:cubicBezTo>
                      <a:pt x="479946" y="1440977"/>
                      <a:pt x="539086" y="1428465"/>
                      <a:pt x="622110" y="1409131"/>
                    </a:cubicBezTo>
                    <a:cubicBezTo>
                      <a:pt x="705134" y="1389797"/>
                      <a:pt x="802943" y="1369326"/>
                      <a:pt x="901889" y="1334069"/>
                    </a:cubicBezTo>
                    <a:cubicBezTo>
                      <a:pt x="1000835" y="1298812"/>
                      <a:pt x="1123666" y="1239672"/>
                      <a:pt x="1215788" y="1197591"/>
                    </a:cubicBezTo>
                    <a:cubicBezTo>
                      <a:pt x="1307911" y="1155510"/>
                      <a:pt x="1372738" y="1116842"/>
                      <a:pt x="1454624" y="1081585"/>
                    </a:cubicBezTo>
                    <a:cubicBezTo>
                      <a:pt x="1536511" y="1046328"/>
                      <a:pt x="1620671" y="1006523"/>
                      <a:pt x="1707107" y="986051"/>
                    </a:cubicBezTo>
                    <a:cubicBezTo>
                      <a:pt x="1793543" y="965579"/>
                      <a:pt x="1973239" y="958755"/>
                      <a:pt x="1973239" y="958755"/>
                    </a:cubicBezTo>
                    <a:cubicBezTo>
                      <a:pt x="2049439" y="950794"/>
                      <a:pt x="2105167" y="937147"/>
                      <a:pt x="2164307" y="938284"/>
                    </a:cubicBezTo>
                    <a:cubicBezTo>
                      <a:pt x="2223447" y="939421"/>
                      <a:pt x="2279175" y="956480"/>
                      <a:pt x="2328080" y="965579"/>
                    </a:cubicBezTo>
                    <a:cubicBezTo>
                      <a:pt x="2376985" y="974678"/>
                      <a:pt x="2388358" y="992875"/>
                      <a:pt x="2457734" y="992875"/>
                    </a:cubicBezTo>
                    <a:cubicBezTo>
                      <a:pt x="2527110" y="992875"/>
                      <a:pt x="2651077" y="970128"/>
                      <a:pt x="2744337" y="965579"/>
                    </a:cubicBezTo>
                    <a:cubicBezTo>
                      <a:pt x="2837597" y="961030"/>
                      <a:pt x="2931993" y="959892"/>
                      <a:pt x="3017292" y="965579"/>
                    </a:cubicBezTo>
                    <a:cubicBezTo>
                      <a:pt x="3102591" y="971266"/>
                      <a:pt x="3256128" y="999699"/>
                      <a:pt x="3256128" y="999699"/>
                    </a:cubicBezTo>
                    <a:cubicBezTo>
                      <a:pt x="3341427" y="1012210"/>
                      <a:pt x="3450609" y="1044054"/>
                      <a:pt x="3529083" y="1040642"/>
                    </a:cubicBezTo>
                    <a:cubicBezTo>
                      <a:pt x="3607557" y="1037230"/>
                      <a:pt x="3673522" y="999699"/>
                      <a:pt x="3726976" y="979227"/>
                    </a:cubicBezTo>
                    <a:cubicBezTo>
                      <a:pt x="3780430" y="958755"/>
                      <a:pt x="3797490" y="930322"/>
                      <a:pt x="3849806" y="917812"/>
                    </a:cubicBezTo>
                    <a:cubicBezTo>
                      <a:pt x="3902122" y="905302"/>
                      <a:pt x="3958989" y="908713"/>
                      <a:pt x="4040875" y="904164"/>
                    </a:cubicBezTo>
                    <a:cubicBezTo>
                      <a:pt x="4122761" y="899615"/>
                      <a:pt x="4255827" y="892791"/>
                      <a:pt x="4341125" y="890517"/>
                    </a:cubicBezTo>
                    <a:cubicBezTo>
                      <a:pt x="4426423" y="888243"/>
                      <a:pt x="4508311" y="898478"/>
                      <a:pt x="4552666" y="890517"/>
                    </a:cubicBezTo>
                    <a:cubicBezTo>
                      <a:pt x="4597021" y="882556"/>
                      <a:pt x="4599296" y="862083"/>
                      <a:pt x="4607257" y="842749"/>
                    </a:cubicBezTo>
                    <a:cubicBezTo>
                      <a:pt x="4615218" y="823415"/>
                      <a:pt x="4609531" y="794982"/>
                      <a:pt x="4600433" y="774511"/>
                    </a:cubicBezTo>
                    <a:cubicBezTo>
                      <a:pt x="4591335" y="754040"/>
                      <a:pt x="4564039" y="731293"/>
                      <a:pt x="4552666" y="719920"/>
                    </a:cubicBezTo>
                    <a:cubicBezTo>
                      <a:pt x="4541293" y="708547"/>
                      <a:pt x="4535606" y="713096"/>
                      <a:pt x="4532194" y="706272"/>
                    </a:cubicBezTo>
                    <a:cubicBezTo>
                      <a:pt x="4528782" y="699448"/>
                      <a:pt x="4513997" y="684663"/>
                      <a:pt x="4532194" y="678976"/>
                    </a:cubicBezTo>
                    <a:cubicBezTo>
                      <a:pt x="4550391" y="673289"/>
                      <a:pt x="4591334" y="673289"/>
                      <a:pt x="4641376" y="672152"/>
                    </a:cubicBezTo>
                    <a:cubicBezTo>
                      <a:pt x="4691418" y="671015"/>
                      <a:pt x="4761932" y="675564"/>
                      <a:pt x="4832445" y="672152"/>
                    </a:cubicBezTo>
                    <a:cubicBezTo>
                      <a:pt x="4902958" y="668740"/>
                      <a:pt x="4995081" y="661917"/>
                      <a:pt x="5064457" y="651681"/>
                    </a:cubicBezTo>
                    <a:cubicBezTo>
                      <a:pt x="5133833" y="641445"/>
                      <a:pt x="5203209" y="624385"/>
                      <a:pt x="5248701" y="610737"/>
                    </a:cubicBezTo>
                    <a:cubicBezTo>
                      <a:pt x="5294193" y="597089"/>
                      <a:pt x="5322627" y="584579"/>
                      <a:pt x="5337412" y="569794"/>
                    </a:cubicBezTo>
                    <a:cubicBezTo>
                      <a:pt x="5352197" y="555009"/>
                      <a:pt x="5349922" y="542499"/>
                      <a:pt x="5337412" y="522027"/>
                    </a:cubicBezTo>
                    <a:cubicBezTo>
                      <a:pt x="5324902" y="501555"/>
                      <a:pt x="5291919" y="468573"/>
                      <a:pt x="5262349" y="446964"/>
                    </a:cubicBezTo>
                    <a:cubicBezTo>
                      <a:pt x="5232779" y="425355"/>
                      <a:pt x="5178188" y="412845"/>
                      <a:pt x="5159991" y="392373"/>
                    </a:cubicBezTo>
                    <a:cubicBezTo>
                      <a:pt x="5141794" y="371901"/>
                      <a:pt x="5148618" y="338919"/>
                      <a:pt x="5153167" y="324134"/>
                    </a:cubicBezTo>
                    <a:cubicBezTo>
                      <a:pt x="5157716" y="309349"/>
                      <a:pt x="5153167" y="308212"/>
                      <a:pt x="5187286" y="303663"/>
                    </a:cubicBezTo>
                    <a:cubicBezTo>
                      <a:pt x="5221405" y="299114"/>
                      <a:pt x="5304429" y="297976"/>
                      <a:pt x="5357883" y="296839"/>
                    </a:cubicBezTo>
                    <a:cubicBezTo>
                      <a:pt x="5411337" y="295702"/>
                      <a:pt x="5469340" y="297976"/>
                      <a:pt x="5508009" y="296839"/>
                    </a:cubicBezTo>
                    <a:cubicBezTo>
                      <a:pt x="5546678" y="295702"/>
                      <a:pt x="5567149" y="302526"/>
                      <a:pt x="5589895" y="290015"/>
                    </a:cubicBezTo>
                    <a:cubicBezTo>
                      <a:pt x="5612641" y="277505"/>
                      <a:pt x="5619465" y="242248"/>
                      <a:pt x="5644486" y="221776"/>
                    </a:cubicBezTo>
                    <a:cubicBezTo>
                      <a:pt x="5669507" y="201304"/>
                      <a:pt x="5701352" y="181970"/>
                      <a:pt x="5740021" y="167185"/>
                    </a:cubicBezTo>
                    <a:cubicBezTo>
                      <a:pt x="5778690" y="152400"/>
                      <a:pt x="5833280" y="141027"/>
                      <a:pt x="5876498" y="133066"/>
                    </a:cubicBezTo>
                    <a:cubicBezTo>
                      <a:pt x="5919716" y="125105"/>
                      <a:pt x="5968621" y="127379"/>
                      <a:pt x="5999328" y="119418"/>
                    </a:cubicBezTo>
                    <a:cubicBezTo>
                      <a:pt x="6030035" y="111457"/>
                      <a:pt x="6048233" y="96672"/>
                      <a:pt x="6060743" y="85299"/>
                    </a:cubicBezTo>
                    <a:cubicBezTo>
                      <a:pt x="6073253" y="73926"/>
                      <a:pt x="6084627" y="61415"/>
                      <a:pt x="6074391" y="51179"/>
                    </a:cubicBezTo>
                    <a:cubicBezTo>
                      <a:pt x="6064155" y="40943"/>
                      <a:pt x="6015250" y="31845"/>
                      <a:pt x="5999328" y="23884"/>
                    </a:cubicBezTo>
                    <a:cubicBezTo>
                      <a:pt x="5983406" y="15923"/>
                      <a:pt x="6003878" y="6824"/>
                      <a:pt x="5978857" y="3412"/>
                    </a:cubicBezTo>
                    <a:cubicBezTo>
                      <a:pt x="5953836" y="0"/>
                      <a:pt x="5894696" y="1137"/>
                      <a:pt x="5849203" y="3412"/>
                    </a:cubicBezTo>
                    <a:cubicBezTo>
                      <a:pt x="5803710" y="5687"/>
                      <a:pt x="5755943" y="15923"/>
                      <a:pt x="5705901" y="17060"/>
                    </a:cubicBezTo>
                    <a:cubicBezTo>
                      <a:pt x="5655859" y="18197"/>
                      <a:pt x="5587621" y="10236"/>
                      <a:pt x="5548952" y="10236"/>
                    </a:cubicBezTo>
                    <a:cubicBezTo>
                      <a:pt x="5510283" y="10236"/>
                      <a:pt x="5493223" y="11374"/>
                      <a:pt x="5473889" y="17060"/>
                    </a:cubicBezTo>
                    <a:cubicBezTo>
                      <a:pt x="5454555" y="22746"/>
                      <a:pt x="5440907" y="31845"/>
                      <a:pt x="5432946" y="44355"/>
                    </a:cubicBezTo>
                    <a:cubicBezTo>
                      <a:pt x="5424985" y="56865"/>
                      <a:pt x="5424985" y="76200"/>
                      <a:pt x="5426122" y="92122"/>
                    </a:cubicBezTo>
                    <a:cubicBezTo>
                      <a:pt x="5427259" y="108045"/>
                      <a:pt x="5431809" y="127380"/>
                      <a:pt x="5439770" y="139890"/>
                    </a:cubicBezTo>
                    <a:cubicBezTo>
                      <a:pt x="5447731" y="152401"/>
                      <a:pt x="5459104" y="159224"/>
                      <a:pt x="5473889" y="167185"/>
                    </a:cubicBezTo>
                    <a:cubicBezTo>
                      <a:pt x="5488674" y="175146"/>
                      <a:pt x="5513695" y="180833"/>
                      <a:pt x="5528480" y="187657"/>
                    </a:cubicBezTo>
                    <a:cubicBezTo>
                      <a:pt x="5543265" y="194481"/>
                      <a:pt x="5555776" y="199029"/>
                      <a:pt x="5562600" y="208128"/>
                    </a:cubicBezTo>
                    <a:cubicBezTo>
                      <a:pt x="5569424" y="217227"/>
                      <a:pt x="5589896" y="235424"/>
                      <a:pt x="5569424" y="242248"/>
                    </a:cubicBezTo>
                    <a:cubicBezTo>
                      <a:pt x="5548952" y="249072"/>
                      <a:pt x="5439770" y="249072"/>
                      <a:pt x="5439770" y="249072"/>
                    </a:cubicBezTo>
                    <a:cubicBezTo>
                      <a:pt x="5389728" y="251347"/>
                      <a:pt x="5318077" y="250210"/>
                      <a:pt x="5269173" y="255896"/>
                    </a:cubicBezTo>
                    <a:cubicBezTo>
                      <a:pt x="5220269" y="261582"/>
                      <a:pt x="5175913" y="272955"/>
                      <a:pt x="5146343" y="283191"/>
                    </a:cubicBezTo>
                    <a:cubicBezTo>
                      <a:pt x="5116773" y="293427"/>
                      <a:pt x="5097438" y="301389"/>
                      <a:pt x="5091752" y="317311"/>
                    </a:cubicBezTo>
                    <a:cubicBezTo>
                      <a:pt x="5086066" y="333233"/>
                      <a:pt x="5101988" y="357116"/>
                      <a:pt x="5112224" y="378725"/>
                    </a:cubicBezTo>
                    <a:cubicBezTo>
                      <a:pt x="5122460" y="400334"/>
                      <a:pt x="5132695" y="428767"/>
                      <a:pt x="5153167" y="446964"/>
                    </a:cubicBezTo>
                    <a:cubicBezTo>
                      <a:pt x="5173639" y="465161"/>
                      <a:pt x="5213445" y="475398"/>
                      <a:pt x="5235054" y="487908"/>
                    </a:cubicBezTo>
                    <a:cubicBezTo>
                      <a:pt x="5256663" y="500419"/>
                      <a:pt x="5273723" y="511791"/>
                      <a:pt x="5282821" y="522027"/>
                    </a:cubicBezTo>
                    <a:cubicBezTo>
                      <a:pt x="5291919" y="532263"/>
                      <a:pt x="5303293" y="536811"/>
                      <a:pt x="5289645" y="549322"/>
                    </a:cubicBezTo>
                    <a:cubicBezTo>
                      <a:pt x="5275997" y="561833"/>
                      <a:pt x="5257800" y="584580"/>
                      <a:pt x="5200934" y="597090"/>
                    </a:cubicBezTo>
                    <a:cubicBezTo>
                      <a:pt x="5144068" y="609601"/>
                      <a:pt x="5022376" y="618699"/>
                      <a:pt x="4948451" y="624385"/>
                    </a:cubicBezTo>
                    <a:cubicBezTo>
                      <a:pt x="4874526" y="630071"/>
                      <a:pt x="4818797" y="630072"/>
                      <a:pt x="4757382" y="631209"/>
                    </a:cubicBezTo>
                    <a:cubicBezTo>
                      <a:pt x="4695967" y="632346"/>
                      <a:pt x="4579961" y="631209"/>
                      <a:pt x="4579961" y="631209"/>
                    </a:cubicBezTo>
                    <a:cubicBezTo>
                      <a:pt x="4541292" y="631209"/>
                      <a:pt x="4540155" y="624385"/>
                      <a:pt x="4525370" y="631209"/>
                    </a:cubicBezTo>
                    <a:cubicBezTo>
                      <a:pt x="4510585" y="638033"/>
                      <a:pt x="4496938" y="659642"/>
                      <a:pt x="4491251" y="672152"/>
                    </a:cubicBezTo>
                    <a:cubicBezTo>
                      <a:pt x="4485565" y="684663"/>
                      <a:pt x="4484427" y="691487"/>
                      <a:pt x="4491251" y="706272"/>
                    </a:cubicBezTo>
                    <a:cubicBezTo>
                      <a:pt x="4498075" y="721057"/>
                      <a:pt x="4518546" y="747215"/>
                      <a:pt x="4532194" y="760863"/>
                    </a:cubicBezTo>
                    <a:cubicBezTo>
                      <a:pt x="4545842" y="774511"/>
                      <a:pt x="4568588" y="779060"/>
                      <a:pt x="4573137" y="788158"/>
                    </a:cubicBezTo>
                    <a:cubicBezTo>
                      <a:pt x="4577686" y="797256"/>
                      <a:pt x="4570862" y="808630"/>
                      <a:pt x="4559489" y="815454"/>
                    </a:cubicBezTo>
                    <a:cubicBezTo>
                      <a:pt x="4548116" y="822278"/>
                      <a:pt x="4541292" y="822278"/>
                      <a:pt x="4504898" y="829102"/>
                    </a:cubicBezTo>
                    <a:cubicBezTo>
                      <a:pt x="4468504" y="835926"/>
                      <a:pt x="4411638" y="850711"/>
                      <a:pt x="4341125" y="856397"/>
                    </a:cubicBezTo>
                    <a:cubicBezTo>
                      <a:pt x="4270612" y="862084"/>
                      <a:pt x="4146645" y="862084"/>
                      <a:pt x="4081818" y="863221"/>
                    </a:cubicBezTo>
                    <a:cubicBezTo>
                      <a:pt x="4016991" y="864358"/>
                      <a:pt x="3990833" y="860946"/>
                      <a:pt x="3952164" y="863221"/>
                    </a:cubicBezTo>
                    <a:cubicBezTo>
                      <a:pt x="3913495" y="865496"/>
                      <a:pt x="3881651" y="867770"/>
                      <a:pt x="3849806" y="876869"/>
                    </a:cubicBezTo>
                    <a:cubicBezTo>
                      <a:pt x="3817961" y="885968"/>
                      <a:pt x="3794077" y="904164"/>
                      <a:pt x="3761095" y="917812"/>
                    </a:cubicBezTo>
                    <a:cubicBezTo>
                      <a:pt x="3728113" y="931460"/>
                      <a:pt x="3682620" y="948519"/>
                      <a:pt x="3651913" y="958755"/>
                    </a:cubicBezTo>
                    <a:cubicBezTo>
                      <a:pt x="3621206" y="968991"/>
                      <a:pt x="3608696" y="975815"/>
                      <a:pt x="3576851" y="979227"/>
                    </a:cubicBezTo>
                    <a:cubicBezTo>
                      <a:pt x="3545006" y="982639"/>
                      <a:pt x="3513161" y="982639"/>
                      <a:pt x="3460845" y="979227"/>
                    </a:cubicBezTo>
                    <a:cubicBezTo>
                      <a:pt x="3408529" y="975815"/>
                      <a:pt x="3322092" y="967853"/>
                      <a:pt x="3262952" y="958755"/>
                    </a:cubicBezTo>
                    <a:cubicBezTo>
                      <a:pt x="3203812" y="949657"/>
                      <a:pt x="3159457" y="933734"/>
                      <a:pt x="3106003" y="924636"/>
                    </a:cubicBezTo>
                    <a:cubicBezTo>
                      <a:pt x="3052549" y="915538"/>
                      <a:pt x="2994546" y="906439"/>
                      <a:pt x="2942230" y="904164"/>
                    </a:cubicBezTo>
                    <a:cubicBezTo>
                      <a:pt x="2889914" y="901889"/>
                      <a:pt x="2850107" y="906439"/>
                      <a:pt x="2792104" y="910988"/>
                    </a:cubicBezTo>
                    <a:cubicBezTo>
                      <a:pt x="2734101" y="915537"/>
                      <a:pt x="2651078" y="928048"/>
                      <a:pt x="2594212" y="931460"/>
                    </a:cubicBezTo>
                    <a:cubicBezTo>
                      <a:pt x="2537346" y="934872"/>
                      <a:pt x="2488441" y="933735"/>
                      <a:pt x="2450910" y="931460"/>
                    </a:cubicBezTo>
                    <a:cubicBezTo>
                      <a:pt x="2413379" y="929185"/>
                      <a:pt x="2396320" y="924636"/>
                      <a:pt x="2369024" y="917812"/>
                    </a:cubicBezTo>
                    <a:cubicBezTo>
                      <a:pt x="2341728" y="910988"/>
                      <a:pt x="2311021" y="896204"/>
                      <a:pt x="2287137" y="890517"/>
                    </a:cubicBezTo>
                    <a:cubicBezTo>
                      <a:pt x="2263253" y="884831"/>
                      <a:pt x="2246194" y="884830"/>
                      <a:pt x="2225722" y="883693"/>
                    </a:cubicBezTo>
                    <a:cubicBezTo>
                      <a:pt x="2205250" y="882556"/>
                      <a:pt x="2182504" y="887105"/>
                      <a:pt x="2164307" y="883693"/>
                    </a:cubicBezTo>
                    <a:cubicBezTo>
                      <a:pt x="2146110" y="880281"/>
                      <a:pt x="2125638" y="872319"/>
                      <a:pt x="2116540" y="863221"/>
                    </a:cubicBezTo>
                    <a:cubicBezTo>
                      <a:pt x="2107442" y="854123"/>
                      <a:pt x="2106304" y="842750"/>
                      <a:pt x="2109716" y="829102"/>
                    </a:cubicBezTo>
                    <a:cubicBezTo>
                      <a:pt x="2113128" y="815454"/>
                      <a:pt x="2143836" y="792707"/>
                      <a:pt x="2137012" y="781334"/>
                    </a:cubicBezTo>
                    <a:cubicBezTo>
                      <a:pt x="2130188" y="769961"/>
                      <a:pt x="2099481" y="766550"/>
                      <a:pt x="2068773" y="760863"/>
                    </a:cubicBezTo>
                    <a:cubicBezTo>
                      <a:pt x="2038066" y="755177"/>
                      <a:pt x="1990298" y="757451"/>
                      <a:pt x="1952767" y="747215"/>
                    </a:cubicBezTo>
                    <a:cubicBezTo>
                      <a:pt x="1915236" y="736979"/>
                      <a:pt x="1874293" y="714233"/>
                      <a:pt x="1843585" y="699448"/>
                    </a:cubicBezTo>
                    <a:cubicBezTo>
                      <a:pt x="1812877" y="684663"/>
                      <a:pt x="1791268" y="672153"/>
                      <a:pt x="1768522" y="658505"/>
                    </a:cubicBezTo>
                    <a:cubicBezTo>
                      <a:pt x="1745776" y="644857"/>
                      <a:pt x="1720755" y="624385"/>
                      <a:pt x="1707107" y="617561"/>
                    </a:cubicBezTo>
                    <a:cubicBezTo>
                      <a:pt x="1693459" y="610737"/>
                      <a:pt x="1686636" y="617561"/>
                      <a:pt x="1686636" y="617561"/>
                    </a:cubicBezTo>
                    <a:lnTo>
                      <a:pt x="1352266" y="617561"/>
                    </a:lnTo>
                    <a:lnTo>
                      <a:pt x="1181669" y="617561"/>
                    </a:lnTo>
                    <a:lnTo>
                      <a:pt x="1017895" y="617561"/>
                    </a:lnTo>
                    <a:lnTo>
                      <a:pt x="867770" y="617561"/>
                    </a:lnTo>
                    <a:lnTo>
                      <a:pt x="765412" y="617561"/>
                    </a:lnTo>
                    <a:cubicBezTo>
                      <a:pt x="741529" y="617561"/>
                      <a:pt x="736979" y="614149"/>
                      <a:pt x="724469" y="617561"/>
                    </a:cubicBezTo>
                    <a:cubicBezTo>
                      <a:pt x="711959" y="620973"/>
                      <a:pt x="708546" y="633484"/>
                      <a:pt x="690349" y="638033"/>
                    </a:cubicBezTo>
                    <a:cubicBezTo>
                      <a:pt x="672152" y="642582"/>
                      <a:pt x="643719" y="643720"/>
                      <a:pt x="615286" y="644857"/>
                    </a:cubicBezTo>
                    <a:cubicBezTo>
                      <a:pt x="586853" y="645994"/>
                      <a:pt x="547047" y="643720"/>
                      <a:pt x="519752" y="644857"/>
                    </a:cubicBezTo>
                    <a:cubicBezTo>
                      <a:pt x="492457" y="645994"/>
                      <a:pt x="469710" y="647132"/>
                      <a:pt x="451513" y="651681"/>
                    </a:cubicBezTo>
                    <a:cubicBezTo>
                      <a:pt x="433316" y="656230"/>
                      <a:pt x="427630" y="666466"/>
                      <a:pt x="410570" y="672152"/>
                    </a:cubicBezTo>
                    <a:cubicBezTo>
                      <a:pt x="393510" y="677838"/>
                      <a:pt x="376451" y="683525"/>
                      <a:pt x="349155" y="685800"/>
                    </a:cubicBezTo>
                    <a:cubicBezTo>
                      <a:pt x="321860" y="688075"/>
                      <a:pt x="282054" y="686937"/>
                      <a:pt x="246797" y="685800"/>
                    </a:cubicBezTo>
                    <a:cubicBezTo>
                      <a:pt x="211540" y="684663"/>
                      <a:pt x="161499" y="678976"/>
                      <a:pt x="137615" y="678976"/>
                    </a:cubicBezTo>
                    <a:cubicBezTo>
                      <a:pt x="113731" y="678976"/>
                      <a:pt x="114868" y="684663"/>
                      <a:pt x="103495" y="685800"/>
                    </a:cubicBezTo>
                    <a:cubicBezTo>
                      <a:pt x="92122" y="686937"/>
                      <a:pt x="79612" y="684663"/>
                      <a:pt x="69376" y="685800"/>
                    </a:cubicBezTo>
                    <a:cubicBezTo>
                      <a:pt x="59140" y="686937"/>
                      <a:pt x="50041" y="691487"/>
                      <a:pt x="42080" y="692624"/>
                    </a:cubicBezTo>
                    <a:cubicBezTo>
                      <a:pt x="34119" y="693761"/>
                      <a:pt x="27296" y="683526"/>
                      <a:pt x="21609" y="692624"/>
                    </a:cubicBezTo>
                    <a:cubicBezTo>
                      <a:pt x="15923" y="701723"/>
                      <a:pt x="11373" y="725606"/>
                      <a:pt x="7961" y="747215"/>
                    </a:cubicBezTo>
                    <a:cubicBezTo>
                      <a:pt x="4549" y="768824"/>
                      <a:pt x="0" y="783609"/>
                      <a:pt x="1137" y="822278"/>
                    </a:cubicBezTo>
                    <a:cubicBezTo>
                      <a:pt x="2274" y="860947"/>
                      <a:pt x="13648" y="923499"/>
                      <a:pt x="14785" y="979227"/>
                    </a:cubicBezTo>
                    <a:cubicBezTo>
                      <a:pt x="15922" y="1034955"/>
                      <a:pt x="9098" y="1104332"/>
                      <a:pt x="7961" y="1156648"/>
                    </a:cubicBezTo>
                    <a:cubicBezTo>
                      <a:pt x="6824" y="1208964"/>
                      <a:pt x="7961" y="1293125"/>
                      <a:pt x="7961" y="1293125"/>
                    </a:cubicBezTo>
                    <a:lnTo>
                      <a:pt x="7961" y="1327245"/>
                    </a:lnTo>
                    <a:lnTo>
                      <a:pt x="1137" y="1409131"/>
                    </a:lnTo>
                    <a:close/>
                  </a:path>
                </a:pathLst>
              </a:custGeom>
              <a:solidFill>
                <a:srgbClr val="4F81BD">
                  <a:lumMod val="75000"/>
                </a:srgbClr>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1000" b="1" kern="0" dirty="0">
                  <a:solidFill>
                    <a:srgbClr val="000000"/>
                  </a:solidFill>
                  <a:latin typeface="Gill Sans MT"/>
                </a:endParaRPr>
              </a:p>
            </p:txBody>
          </p:sp>
          <p:sp>
            <p:nvSpPr>
              <p:cNvPr id="556" name="Freeform 555"/>
              <p:cNvSpPr/>
              <p:nvPr/>
            </p:nvSpPr>
            <p:spPr>
              <a:xfrm>
                <a:off x="1312088" y="5380626"/>
                <a:ext cx="594796" cy="106644"/>
              </a:xfrm>
              <a:custGeom>
                <a:avLst/>
                <a:gdLst>
                  <a:gd name="connsiteX0" fmla="*/ 1137 w 669878"/>
                  <a:gd name="connsiteY0" fmla="*/ 17060 h 168322"/>
                  <a:gd name="connsiteX1" fmla="*/ 76200 w 669878"/>
                  <a:gd name="connsiteY1" fmla="*/ 3412 h 168322"/>
                  <a:gd name="connsiteX2" fmla="*/ 164910 w 669878"/>
                  <a:gd name="connsiteY2" fmla="*/ 3412 h 168322"/>
                  <a:gd name="connsiteX3" fmla="*/ 260445 w 669878"/>
                  <a:gd name="connsiteY3" fmla="*/ 23883 h 168322"/>
                  <a:gd name="connsiteX4" fmla="*/ 403746 w 669878"/>
                  <a:gd name="connsiteY4" fmla="*/ 30707 h 168322"/>
                  <a:gd name="connsiteX5" fmla="*/ 540224 w 669878"/>
                  <a:gd name="connsiteY5" fmla="*/ 44355 h 168322"/>
                  <a:gd name="connsiteX6" fmla="*/ 615286 w 669878"/>
                  <a:gd name="connsiteY6" fmla="*/ 51179 h 168322"/>
                  <a:gd name="connsiteX7" fmla="*/ 628934 w 669878"/>
                  <a:gd name="connsiteY7" fmla="*/ 71651 h 168322"/>
                  <a:gd name="connsiteX8" fmla="*/ 601639 w 669878"/>
                  <a:gd name="connsiteY8" fmla="*/ 85298 h 168322"/>
                  <a:gd name="connsiteX9" fmla="*/ 642582 w 669878"/>
                  <a:gd name="connsiteY9" fmla="*/ 98946 h 168322"/>
                  <a:gd name="connsiteX10" fmla="*/ 656230 w 669878"/>
                  <a:gd name="connsiteY10" fmla="*/ 112594 h 168322"/>
                  <a:gd name="connsiteX11" fmla="*/ 560695 w 669878"/>
                  <a:gd name="connsiteY11" fmla="*/ 119418 h 168322"/>
                  <a:gd name="connsiteX12" fmla="*/ 431042 w 669878"/>
                  <a:gd name="connsiteY12" fmla="*/ 126242 h 168322"/>
                  <a:gd name="connsiteX13" fmla="*/ 362803 w 669878"/>
                  <a:gd name="connsiteY13" fmla="*/ 153537 h 168322"/>
                  <a:gd name="connsiteX14" fmla="*/ 239973 w 669878"/>
                  <a:gd name="connsiteY14" fmla="*/ 153537 h 168322"/>
                  <a:gd name="connsiteX15" fmla="*/ 137615 w 669878"/>
                  <a:gd name="connsiteY15" fmla="*/ 146713 h 168322"/>
                  <a:gd name="connsiteX16" fmla="*/ 76200 w 669878"/>
                  <a:gd name="connsiteY16" fmla="*/ 146713 h 168322"/>
                  <a:gd name="connsiteX17" fmla="*/ 28433 w 669878"/>
                  <a:gd name="connsiteY17" fmla="*/ 160361 h 168322"/>
                  <a:gd name="connsiteX18" fmla="*/ 7961 w 669878"/>
                  <a:gd name="connsiteY18" fmla="*/ 160361 h 168322"/>
                  <a:gd name="connsiteX19" fmla="*/ 1137 w 669878"/>
                  <a:gd name="connsiteY19" fmla="*/ 160361 h 168322"/>
                  <a:gd name="connsiteX20" fmla="*/ 1137 w 669878"/>
                  <a:gd name="connsiteY20" fmla="*/ 112594 h 168322"/>
                  <a:gd name="connsiteX21" fmla="*/ 1137 w 669878"/>
                  <a:gd name="connsiteY21" fmla="*/ 17060 h 16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9878" h="168322">
                    <a:moveTo>
                      <a:pt x="1137" y="17060"/>
                    </a:moveTo>
                    <a:cubicBezTo>
                      <a:pt x="25021" y="11373"/>
                      <a:pt x="48905" y="5687"/>
                      <a:pt x="76200" y="3412"/>
                    </a:cubicBezTo>
                    <a:cubicBezTo>
                      <a:pt x="103496" y="1137"/>
                      <a:pt x="134203" y="0"/>
                      <a:pt x="164910" y="3412"/>
                    </a:cubicBezTo>
                    <a:cubicBezTo>
                      <a:pt x="195617" y="6824"/>
                      <a:pt x="220639" y="19334"/>
                      <a:pt x="260445" y="23883"/>
                    </a:cubicBezTo>
                    <a:cubicBezTo>
                      <a:pt x="300251" y="28432"/>
                      <a:pt x="357116" y="27295"/>
                      <a:pt x="403746" y="30707"/>
                    </a:cubicBezTo>
                    <a:cubicBezTo>
                      <a:pt x="450376" y="34119"/>
                      <a:pt x="540224" y="44355"/>
                      <a:pt x="540224" y="44355"/>
                    </a:cubicBezTo>
                    <a:cubicBezTo>
                      <a:pt x="575481" y="47767"/>
                      <a:pt x="600501" y="46630"/>
                      <a:pt x="615286" y="51179"/>
                    </a:cubicBezTo>
                    <a:cubicBezTo>
                      <a:pt x="630071" y="55728"/>
                      <a:pt x="631208" y="65965"/>
                      <a:pt x="628934" y="71651"/>
                    </a:cubicBezTo>
                    <a:cubicBezTo>
                      <a:pt x="626660" y="77337"/>
                      <a:pt x="599364" y="80749"/>
                      <a:pt x="601639" y="85298"/>
                    </a:cubicBezTo>
                    <a:cubicBezTo>
                      <a:pt x="603914" y="89847"/>
                      <a:pt x="633484" y="94397"/>
                      <a:pt x="642582" y="98946"/>
                    </a:cubicBezTo>
                    <a:cubicBezTo>
                      <a:pt x="651681" y="103495"/>
                      <a:pt x="669878" y="109182"/>
                      <a:pt x="656230" y="112594"/>
                    </a:cubicBezTo>
                    <a:cubicBezTo>
                      <a:pt x="642582" y="116006"/>
                      <a:pt x="560695" y="119418"/>
                      <a:pt x="560695" y="119418"/>
                    </a:cubicBezTo>
                    <a:cubicBezTo>
                      <a:pt x="523164" y="121693"/>
                      <a:pt x="464024" y="120556"/>
                      <a:pt x="431042" y="126242"/>
                    </a:cubicBezTo>
                    <a:cubicBezTo>
                      <a:pt x="398060" y="131928"/>
                      <a:pt x="394648" y="148988"/>
                      <a:pt x="362803" y="153537"/>
                    </a:cubicBezTo>
                    <a:cubicBezTo>
                      <a:pt x="330958" y="158086"/>
                      <a:pt x="277504" y="154674"/>
                      <a:pt x="239973" y="153537"/>
                    </a:cubicBezTo>
                    <a:cubicBezTo>
                      <a:pt x="202442" y="152400"/>
                      <a:pt x="164910" y="147850"/>
                      <a:pt x="137615" y="146713"/>
                    </a:cubicBezTo>
                    <a:cubicBezTo>
                      <a:pt x="110320" y="145576"/>
                      <a:pt x="94397" y="144438"/>
                      <a:pt x="76200" y="146713"/>
                    </a:cubicBezTo>
                    <a:cubicBezTo>
                      <a:pt x="58003" y="148988"/>
                      <a:pt x="39806" y="158086"/>
                      <a:pt x="28433" y="160361"/>
                    </a:cubicBezTo>
                    <a:cubicBezTo>
                      <a:pt x="17060" y="162636"/>
                      <a:pt x="7961" y="160361"/>
                      <a:pt x="7961" y="160361"/>
                    </a:cubicBezTo>
                    <a:cubicBezTo>
                      <a:pt x="3412" y="160361"/>
                      <a:pt x="2274" y="168322"/>
                      <a:pt x="1137" y="160361"/>
                    </a:cubicBezTo>
                    <a:cubicBezTo>
                      <a:pt x="0" y="152400"/>
                      <a:pt x="1137" y="112594"/>
                      <a:pt x="1137" y="112594"/>
                    </a:cubicBezTo>
                    <a:lnTo>
                      <a:pt x="1137" y="17060"/>
                    </a:lnTo>
                    <a:close/>
                  </a:path>
                </a:pathLst>
              </a:custGeom>
              <a:solidFill>
                <a:sysClr val="window" lastClr="FFFFFF"/>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1000" b="1" kern="0" dirty="0">
                  <a:solidFill>
                    <a:srgbClr val="000000"/>
                  </a:solidFill>
                  <a:latin typeface="Gill Sans MT"/>
                </a:endParaRPr>
              </a:p>
            </p:txBody>
          </p:sp>
          <p:sp>
            <p:nvSpPr>
              <p:cNvPr id="557" name="Freeform 556"/>
              <p:cNvSpPr/>
              <p:nvPr/>
            </p:nvSpPr>
            <p:spPr>
              <a:xfrm>
                <a:off x="2825838" y="4745082"/>
                <a:ext cx="3446586" cy="922331"/>
              </a:xfrm>
              <a:custGeom>
                <a:avLst/>
                <a:gdLst>
                  <a:gd name="connsiteX0" fmla="*/ 1674126 w 3881652"/>
                  <a:gd name="connsiteY0" fmla="*/ 10236 h 1455761"/>
                  <a:gd name="connsiteX1" fmla="*/ 1810604 w 3881652"/>
                  <a:gd name="connsiteY1" fmla="*/ 10236 h 1455761"/>
                  <a:gd name="connsiteX2" fmla="*/ 1947081 w 3881652"/>
                  <a:gd name="connsiteY2" fmla="*/ 23884 h 1455761"/>
                  <a:gd name="connsiteX3" fmla="*/ 2117678 w 3881652"/>
                  <a:gd name="connsiteY3" fmla="*/ 92123 h 1455761"/>
                  <a:gd name="connsiteX4" fmla="*/ 2260980 w 3881652"/>
                  <a:gd name="connsiteY4" fmla="*/ 180833 h 1455761"/>
                  <a:gd name="connsiteX5" fmla="*/ 2390633 w 3881652"/>
                  <a:gd name="connsiteY5" fmla="*/ 194481 h 1455761"/>
                  <a:gd name="connsiteX6" fmla="*/ 2452048 w 3881652"/>
                  <a:gd name="connsiteY6" fmla="*/ 201305 h 1455761"/>
                  <a:gd name="connsiteX7" fmla="*/ 2677236 w 3881652"/>
                  <a:gd name="connsiteY7" fmla="*/ 283192 h 1455761"/>
                  <a:gd name="connsiteX8" fmla="*/ 2977487 w 3881652"/>
                  <a:gd name="connsiteY8" fmla="*/ 385550 h 1455761"/>
                  <a:gd name="connsiteX9" fmla="*/ 3195851 w 3881652"/>
                  <a:gd name="connsiteY9" fmla="*/ 460612 h 1455761"/>
                  <a:gd name="connsiteX10" fmla="*/ 3345977 w 3881652"/>
                  <a:gd name="connsiteY10" fmla="*/ 515203 h 1455761"/>
                  <a:gd name="connsiteX11" fmla="*/ 3496102 w 3881652"/>
                  <a:gd name="connsiteY11" fmla="*/ 535675 h 1455761"/>
                  <a:gd name="connsiteX12" fmla="*/ 3605284 w 3881652"/>
                  <a:gd name="connsiteY12" fmla="*/ 556147 h 1455761"/>
                  <a:gd name="connsiteX13" fmla="*/ 3693995 w 3881652"/>
                  <a:gd name="connsiteY13" fmla="*/ 562971 h 1455761"/>
                  <a:gd name="connsiteX14" fmla="*/ 3721290 w 3881652"/>
                  <a:gd name="connsiteY14" fmla="*/ 569794 h 1455761"/>
                  <a:gd name="connsiteX15" fmla="*/ 3728114 w 3881652"/>
                  <a:gd name="connsiteY15" fmla="*/ 610738 h 1455761"/>
                  <a:gd name="connsiteX16" fmla="*/ 3789529 w 3881652"/>
                  <a:gd name="connsiteY16" fmla="*/ 651681 h 1455761"/>
                  <a:gd name="connsiteX17" fmla="*/ 3857768 w 3881652"/>
                  <a:gd name="connsiteY17" fmla="*/ 678977 h 1455761"/>
                  <a:gd name="connsiteX18" fmla="*/ 3857768 w 3881652"/>
                  <a:gd name="connsiteY18" fmla="*/ 706272 h 1455761"/>
                  <a:gd name="connsiteX19" fmla="*/ 3714466 w 3881652"/>
                  <a:gd name="connsiteY19" fmla="*/ 726744 h 1455761"/>
                  <a:gd name="connsiteX20" fmla="*/ 3482454 w 3881652"/>
                  <a:gd name="connsiteY20" fmla="*/ 733568 h 1455761"/>
                  <a:gd name="connsiteX21" fmla="*/ 3386920 w 3881652"/>
                  <a:gd name="connsiteY21" fmla="*/ 774511 h 1455761"/>
                  <a:gd name="connsiteX22" fmla="*/ 3386920 w 3881652"/>
                  <a:gd name="connsiteY22" fmla="*/ 863221 h 1455761"/>
                  <a:gd name="connsiteX23" fmla="*/ 3482454 w 3881652"/>
                  <a:gd name="connsiteY23" fmla="*/ 951932 h 1455761"/>
                  <a:gd name="connsiteX24" fmla="*/ 3584813 w 3881652"/>
                  <a:gd name="connsiteY24" fmla="*/ 992875 h 1455761"/>
                  <a:gd name="connsiteX25" fmla="*/ 3591636 w 3881652"/>
                  <a:gd name="connsiteY25" fmla="*/ 1026994 h 1455761"/>
                  <a:gd name="connsiteX26" fmla="*/ 3509750 w 3881652"/>
                  <a:gd name="connsiteY26" fmla="*/ 1061114 h 1455761"/>
                  <a:gd name="connsiteX27" fmla="*/ 3318681 w 3881652"/>
                  <a:gd name="connsiteY27" fmla="*/ 1095233 h 1455761"/>
                  <a:gd name="connsiteX28" fmla="*/ 3120789 w 3881652"/>
                  <a:gd name="connsiteY28" fmla="*/ 1108881 h 1455761"/>
                  <a:gd name="connsiteX29" fmla="*/ 2963839 w 3881652"/>
                  <a:gd name="connsiteY29" fmla="*/ 1102057 h 1455761"/>
                  <a:gd name="connsiteX30" fmla="*/ 2847833 w 3881652"/>
                  <a:gd name="connsiteY30" fmla="*/ 1102057 h 1455761"/>
                  <a:gd name="connsiteX31" fmla="*/ 2800066 w 3881652"/>
                  <a:gd name="connsiteY31" fmla="*/ 1115705 h 1455761"/>
                  <a:gd name="connsiteX32" fmla="*/ 2786419 w 3881652"/>
                  <a:gd name="connsiteY32" fmla="*/ 1197592 h 1455761"/>
                  <a:gd name="connsiteX33" fmla="*/ 2841010 w 3881652"/>
                  <a:gd name="connsiteY33" fmla="*/ 1238535 h 1455761"/>
                  <a:gd name="connsiteX34" fmla="*/ 2854657 w 3881652"/>
                  <a:gd name="connsiteY34" fmla="*/ 1279478 h 1455761"/>
                  <a:gd name="connsiteX35" fmla="*/ 2786419 w 3881652"/>
                  <a:gd name="connsiteY35" fmla="*/ 1306774 h 1455761"/>
                  <a:gd name="connsiteX36" fmla="*/ 2629469 w 3881652"/>
                  <a:gd name="connsiteY36" fmla="*/ 1327245 h 1455761"/>
                  <a:gd name="connsiteX37" fmla="*/ 2397457 w 3881652"/>
                  <a:gd name="connsiteY37" fmla="*/ 1334069 h 1455761"/>
                  <a:gd name="connsiteX38" fmla="*/ 2240508 w 3881652"/>
                  <a:gd name="connsiteY38" fmla="*/ 1334069 h 1455761"/>
                  <a:gd name="connsiteX39" fmla="*/ 2185917 w 3881652"/>
                  <a:gd name="connsiteY39" fmla="*/ 1340893 h 1455761"/>
                  <a:gd name="connsiteX40" fmla="*/ 2069911 w 3881652"/>
                  <a:gd name="connsiteY40" fmla="*/ 1381836 h 1455761"/>
                  <a:gd name="connsiteX41" fmla="*/ 1953905 w 3881652"/>
                  <a:gd name="connsiteY41" fmla="*/ 1436427 h 1455761"/>
                  <a:gd name="connsiteX42" fmla="*/ 1851547 w 3881652"/>
                  <a:gd name="connsiteY42" fmla="*/ 1450075 h 1455761"/>
                  <a:gd name="connsiteX43" fmla="*/ 1728717 w 3881652"/>
                  <a:gd name="connsiteY43" fmla="*/ 1450075 h 1455761"/>
                  <a:gd name="connsiteX44" fmla="*/ 1524001 w 3881652"/>
                  <a:gd name="connsiteY44" fmla="*/ 1415956 h 1455761"/>
                  <a:gd name="connsiteX45" fmla="*/ 1332932 w 3881652"/>
                  <a:gd name="connsiteY45" fmla="*/ 1381836 h 1455761"/>
                  <a:gd name="connsiteX46" fmla="*/ 1182807 w 3881652"/>
                  <a:gd name="connsiteY46" fmla="*/ 1375012 h 1455761"/>
                  <a:gd name="connsiteX47" fmla="*/ 998562 w 3881652"/>
                  <a:gd name="connsiteY47" fmla="*/ 1388660 h 1455761"/>
                  <a:gd name="connsiteX48" fmla="*/ 855260 w 3881652"/>
                  <a:gd name="connsiteY48" fmla="*/ 1409132 h 1455761"/>
                  <a:gd name="connsiteX49" fmla="*/ 746078 w 3881652"/>
                  <a:gd name="connsiteY49" fmla="*/ 1402308 h 1455761"/>
                  <a:gd name="connsiteX50" fmla="*/ 657368 w 3881652"/>
                  <a:gd name="connsiteY50" fmla="*/ 1375012 h 1455761"/>
                  <a:gd name="connsiteX51" fmla="*/ 575481 w 3881652"/>
                  <a:gd name="connsiteY51" fmla="*/ 1361365 h 1455761"/>
                  <a:gd name="connsiteX52" fmla="*/ 493595 w 3881652"/>
                  <a:gd name="connsiteY52" fmla="*/ 1361365 h 1455761"/>
                  <a:gd name="connsiteX53" fmla="*/ 439004 w 3881652"/>
                  <a:gd name="connsiteY53" fmla="*/ 1361365 h 1455761"/>
                  <a:gd name="connsiteX54" fmla="*/ 404884 w 3881652"/>
                  <a:gd name="connsiteY54" fmla="*/ 1334069 h 1455761"/>
                  <a:gd name="connsiteX55" fmla="*/ 425356 w 3881652"/>
                  <a:gd name="connsiteY55" fmla="*/ 1265830 h 1455761"/>
                  <a:gd name="connsiteX56" fmla="*/ 398060 w 3881652"/>
                  <a:gd name="connsiteY56" fmla="*/ 1238535 h 1455761"/>
                  <a:gd name="connsiteX57" fmla="*/ 288878 w 3881652"/>
                  <a:gd name="connsiteY57" fmla="*/ 1231711 h 1455761"/>
                  <a:gd name="connsiteX58" fmla="*/ 193344 w 3881652"/>
                  <a:gd name="connsiteY58" fmla="*/ 1197592 h 1455761"/>
                  <a:gd name="connsiteX59" fmla="*/ 97810 w 3881652"/>
                  <a:gd name="connsiteY59" fmla="*/ 1149824 h 1455761"/>
                  <a:gd name="connsiteX60" fmla="*/ 22747 w 3881652"/>
                  <a:gd name="connsiteY60" fmla="*/ 1122529 h 1455761"/>
                  <a:gd name="connsiteX61" fmla="*/ 2275 w 3881652"/>
                  <a:gd name="connsiteY61" fmla="*/ 1095233 h 1455761"/>
                  <a:gd name="connsiteX62" fmla="*/ 9099 w 3881652"/>
                  <a:gd name="connsiteY62" fmla="*/ 1095233 h 1455761"/>
                  <a:gd name="connsiteX63" fmla="*/ 125105 w 3881652"/>
                  <a:gd name="connsiteY63" fmla="*/ 1081586 h 1455761"/>
                  <a:gd name="connsiteX64" fmla="*/ 302526 w 3881652"/>
                  <a:gd name="connsiteY64" fmla="*/ 1054290 h 1455761"/>
                  <a:gd name="connsiteX65" fmla="*/ 459475 w 3881652"/>
                  <a:gd name="connsiteY65" fmla="*/ 1013347 h 1455761"/>
                  <a:gd name="connsiteX66" fmla="*/ 657368 w 3881652"/>
                  <a:gd name="connsiteY66" fmla="*/ 924636 h 1455761"/>
                  <a:gd name="connsiteX67" fmla="*/ 827965 w 3881652"/>
                  <a:gd name="connsiteY67" fmla="*/ 774511 h 1455761"/>
                  <a:gd name="connsiteX68" fmla="*/ 909851 w 3881652"/>
                  <a:gd name="connsiteY68" fmla="*/ 583442 h 1455761"/>
                  <a:gd name="connsiteX69" fmla="*/ 1025857 w 3881652"/>
                  <a:gd name="connsiteY69" fmla="*/ 481084 h 1455761"/>
                  <a:gd name="connsiteX70" fmla="*/ 1210102 w 3881652"/>
                  <a:gd name="connsiteY70" fmla="*/ 378726 h 1455761"/>
                  <a:gd name="connsiteX71" fmla="*/ 1312460 w 3881652"/>
                  <a:gd name="connsiteY71" fmla="*/ 303663 h 1455761"/>
                  <a:gd name="connsiteX72" fmla="*/ 1421642 w 3881652"/>
                  <a:gd name="connsiteY72" fmla="*/ 180833 h 1455761"/>
                  <a:gd name="connsiteX73" fmla="*/ 1524001 w 3881652"/>
                  <a:gd name="connsiteY73" fmla="*/ 112594 h 1455761"/>
                  <a:gd name="connsiteX74" fmla="*/ 1605887 w 3881652"/>
                  <a:gd name="connsiteY74" fmla="*/ 71651 h 1455761"/>
                  <a:gd name="connsiteX75" fmla="*/ 1674126 w 3881652"/>
                  <a:gd name="connsiteY75" fmla="*/ 10236 h 145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881652" h="1455761">
                    <a:moveTo>
                      <a:pt x="1674126" y="10236"/>
                    </a:moveTo>
                    <a:cubicBezTo>
                      <a:pt x="1708245" y="0"/>
                      <a:pt x="1765112" y="7961"/>
                      <a:pt x="1810604" y="10236"/>
                    </a:cubicBezTo>
                    <a:cubicBezTo>
                      <a:pt x="1856096" y="12511"/>
                      <a:pt x="1895902" y="10236"/>
                      <a:pt x="1947081" y="23884"/>
                    </a:cubicBezTo>
                    <a:cubicBezTo>
                      <a:pt x="1998260" y="37532"/>
                      <a:pt x="2065362" y="65965"/>
                      <a:pt x="2117678" y="92123"/>
                    </a:cubicBezTo>
                    <a:cubicBezTo>
                      <a:pt x="2169994" y="118281"/>
                      <a:pt x="2215488" y="163773"/>
                      <a:pt x="2260980" y="180833"/>
                    </a:cubicBezTo>
                    <a:cubicBezTo>
                      <a:pt x="2306472" y="197893"/>
                      <a:pt x="2390633" y="194481"/>
                      <a:pt x="2390633" y="194481"/>
                    </a:cubicBezTo>
                    <a:cubicBezTo>
                      <a:pt x="2422478" y="197893"/>
                      <a:pt x="2404281" y="186520"/>
                      <a:pt x="2452048" y="201305"/>
                    </a:cubicBezTo>
                    <a:cubicBezTo>
                      <a:pt x="2499815" y="216090"/>
                      <a:pt x="2677236" y="283192"/>
                      <a:pt x="2677236" y="283192"/>
                    </a:cubicBezTo>
                    <a:lnTo>
                      <a:pt x="2977487" y="385550"/>
                    </a:lnTo>
                    <a:lnTo>
                      <a:pt x="3195851" y="460612"/>
                    </a:lnTo>
                    <a:cubicBezTo>
                      <a:pt x="3257266" y="482221"/>
                      <a:pt x="3295935" y="502693"/>
                      <a:pt x="3345977" y="515203"/>
                    </a:cubicBezTo>
                    <a:cubicBezTo>
                      <a:pt x="3396019" y="527713"/>
                      <a:pt x="3452884" y="528851"/>
                      <a:pt x="3496102" y="535675"/>
                    </a:cubicBezTo>
                    <a:cubicBezTo>
                      <a:pt x="3539320" y="542499"/>
                      <a:pt x="3572302" y="551598"/>
                      <a:pt x="3605284" y="556147"/>
                    </a:cubicBezTo>
                    <a:cubicBezTo>
                      <a:pt x="3638266" y="560696"/>
                      <a:pt x="3674661" y="560696"/>
                      <a:pt x="3693995" y="562971"/>
                    </a:cubicBezTo>
                    <a:cubicBezTo>
                      <a:pt x="3713329" y="565246"/>
                      <a:pt x="3715604" y="561833"/>
                      <a:pt x="3721290" y="569794"/>
                    </a:cubicBezTo>
                    <a:cubicBezTo>
                      <a:pt x="3726976" y="577755"/>
                      <a:pt x="3716741" y="597090"/>
                      <a:pt x="3728114" y="610738"/>
                    </a:cubicBezTo>
                    <a:cubicBezTo>
                      <a:pt x="3739487" y="624386"/>
                      <a:pt x="3767920" y="640308"/>
                      <a:pt x="3789529" y="651681"/>
                    </a:cubicBezTo>
                    <a:cubicBezTo>
                      <a:pt x="3811138" y="663054"/>
                      <a:pt x="3846395" y="669879"/>
                      <a:pt x="3857768" y="678977"/>
                    </a:cubicBezTo>
                    <a:cubicBezTo>
                      <a:pt x="3869141" y="688076"/>
                      <a:pt x="3881652" y="698311"/>
                      <a:pt x="3857768" y="706272"/>
                    </a:cubicBezTo>
                    <a:cubicBezTo>
                      <a:pt x="3833884" y="714233"/>
                      <a:pt x="3777018" y="722195"/>
                      <a:pt x="3714466" y="726744"/>
                    </a:cubicBezTo>
                    <a:cubicBezTo>
                      <a:pt x="3651914" y="731293"/>
                      <a:pt x="3537045" y="725607"/>
                      <a:pt x="3482454" y="733568"/>
                    </a:cubicBezTo>
                    <a:cubicBezTo>
                      <a:pt x="3427863" y="741529"/>
                      <a:pt x="3402842" y="752902"/>
                      <a:pt x="3386920" y="774511"/>
                    </a:cubicBezTo>
                    <a:cubicBezTo>
                      <a:pt x="3370998" y="796120"/>
                      <a:pt x="3370998" y="833651"/>
                      <a:pt x="3386920" y="863221"/>
                    </a:cubicBezTo>
                    <a:cubicBezTo>
                      <a:pt x="3402842" y="892791"/>
                      <a:pt x="3449472" y="930323"/>
                      <a:pt x="3482454" y="951932"/>
                    </a:cubicBezTo>
                    <a:cubicBezTo>
                      <a:pt x="3515436" y="973541"/>
                      <a:pt x="3566616" y="980365"/>
                      <a:pt x="3584813" y="992875"/>
                    </a:cubicBezTo>
                    <a:cubicBezTo>
                      <a:pt x="3603010" y="1005385"/>
                      <a:pt x="3604146" y="1015621"/>
                      <a:pt x="3591636" y="1026994"/>
                    </a:cubicBezTo>
                    <a:cubicBezTo>
                      <a:pt x="3579126" y="1038367"/>
                      <a:pt x="3555242" y="1049741"/>
                      <a:pt x="3509750" y="1061114"/>
                    </a:cubicBezTo>
                    <a:cubicBezTo>
                      <a:pt x="3464258" y="1072487"/>
                      <a:pt x="3383508" y="1087272"/>
                      <a:pt x="3318681" y="1095233"/>
                    </a:cubicBezTo>
                    <a:cubicBezTo>
                      <a:pt x="3253854" y="1103194"/>
                      <a:pt x="3179929" y="1107744"/>
                      <a:pt x="3120789" y="1108881"/>
                    </a:cubicBezTo>
                    <a:cubicBezTo>
                      <a:pt x="3061649" y="1110018"/>
                      <a:pt x="3009332" y="1103194"/>
                      <a:pt x="2963839" y="1102057"/>
                    </a:cubicBezTo>
                    <a:cubicBezTo>
                      <a:pt x="2918346" y="1100920"/>
                      <a:pt x="2875129" y="1099782"/>
                      <a:pt x="2847833" y="1102057"/>
                    </a:cubicBezTo>
                    <a:cubicBezTo>
                      <a:pt x="2820538" y="1104332"/>
                      <a:pt x="2810302" y="1099783"/>
                      <a:pt x="2800066" y="1115705"/>
                    </a:cubicBezTo>
                    <a:cubicBezTo>
                      <a:pt x="2789830" y="1131628"/>
                      <a:pt x="2779595" y="1177120"/>
                      <a:pt x="2786419" y="1197592"/>
                    </a:cubicBezTo>
                    <a:cubicBezTo>
                      <a:pt x="2793243" y="1218064"/>
                      <a:pt x="2829637" y="1224887"/>
                      <a:pt x="2841010" y="1238535"/>
                    </a:cubicBezTo>
                    <a:cubicBezTo>
                      <a:pt x="2852383" y="1252183"/>
                      <a:pt x="2863756" y="1268105"/>
                      <a:pt x="2854657" y="1279478"/>
                    </a:cubicBezTo>
                    <a:cubicBezTo>
                      <a:pt x="2845559" y="1290851"/>
                      <a:pt x="2823950" y="1298813"/>
                      <a:pt x="2786419" y="1306774"/>
                    </a:cubicBezTo>
                    <a:cubicBezTo>
                      <a:pt x="2748888" y="1314735"/>
                      <a:pt x="2694296" y="1322696"/>
                      <a:pt x="2629469" y="1327245"/>
                    </a:cubicBezTo>
                    <a:cubicBezTo>
                      <a:pt x="2564642" y="1331794"/>
                      <a:pt x="2462284" y="1332932"/>
                      <a:pt x="2397457" y="1334069"/>
                    </a:cubicBezTo>
                    <a:cubicBezTo>
                      <a:pt x="2332630" y="1335206"/>
                      <a:pt x="2275765" y="1332932"/>
                      <a:pt x="2240508" y="1334069"/>
                    </a:cubicBezTo>
                    <a:cubicBezTo>
                      <a:pt x="2205251" y="1335206"/>
                      <a:pt x="2214350" y="1332932"/>
                      <a:pt x="2185917" y="1340893"/>
                    </a:cubicBezTo>
                    <a:cubicBezTo>
                      <a:pt x="2157484" y="1348854"/>
                      <a:pt x="2108580" y="1365914"/>
                      <a:pt x="2069911" y="1381836"/>
                    </a:cubicBezTo>
                    <a:cubicBezTo>
                      <a:pt x="2031242" y="1397758"/>
                      <a:pt x="1990299" y="1425054"/>
                      <a:pt x="1953905" y="1436427"/>
                    </a:cubicBezTo>
                    <a:cubicBezTo>
                      <a:pt x="1917511" y="1447800"/>
                      <a:pt x="1889078" y="1447800"/>
                      <a:pt x="1851547" y="1450075"/>
                    </a:cubicBezTo>
                    <a:cubicBezTo>
                      <a:pt x="1814016" y="1452350"/>
                      <a:pt x="1783308" y="1455761"/>
                      <a:pt x="1728717" y="1450075"/>
                    </a:cubicBezTo>
                    <a:cubicBezTo>
                      <a:pt x="1674126" y="1444389"/>
                      <a:pt x="1524001" y="1415956"/>
                      <a:pt x="1524001" y="1415956"/>
                    </a:cubicBezTo>
                    <a:cubicBezTo>
                      <a:pt x="1458037" y="1404583"/>
                      <a:pt x="1389798" y="1388660"/>
                      <a:pt x="1332932" y="1381836"/>
                    </a:cubicBezTo>
                    <a:cubicBezTo>
                      <a:pt x="1276066" y="1375012"/>
                      <a:pt x="1238535" y="1373875"/>
                      <a:pt x="1182807" y="1375012"/>
                    </a:cubicBezTo>
                    <a:cubicBezTo>
                      <a:pt x="1127079" y="1376149"/>
                      <a:pt x="1053153" y="1382973"/>
                      <a:pt x="998562" y="1388660"/>
                    </a:cubicBezTo>
                    <a:cubicBezTo>
                      <a:pt x="943971" y="1394347"/>
                      <a:pt x="897341" y="1406857"/>
                      <a:pt x="855260" y="1409132"/>
                    </a:cubicBezTo>
                    <a:cubicBezTo>
                      <a:pt x="813179" y="1411407"/>
                      <a:pt x="779060" y="1407995"/>
                      <a:pt x="746078" y="1402308"/>
                    </a:cubicBezTo>
                    <a:cubicBezTo>
                      <a:pt x="713096" y="1396621"/>
                      <a:pt x="685801" y="1381836"/>
                      <a:pt x="657368" y="1375012"/>
                    </a:cubicBezTo>
                    <a:cubicBezTo>
                      <a:pt x="628935" y="1368188"/>
                      <a:pt x="602777" y="1363640"/>
                      <a:pt x="575481" y="1361365"/>
                    </a:cubicBezTo>
                    <a:cubicBezTo>
                      <a:pt x="548186" y="1359091"/>
                      <a:pt x="493595" y="1361365"/>
                      <a:pt x="493595" y="1361365"/>
                    </a:cubicBezTo>
                    <a:cubicBezTo>
                      <a:pt x="470849" y="1361365"/>
                      <a:pt x="453789" y="1365914"/>
                      <a:pt x="439004" y="1361365"/>
                    </a:cubicBezTo>
                    <a:cubicBezTo>
                      <a:pt x="424219" y="1356816"/>
                      <a:pt x="407159" y="1349991"/>
                      <a:pt x="404884" y="1334069"/>
                    </a:cubicBezTo>
                    <a:cubicBezTo>
                      <a:pt x="402609" y="1318147"/>
                      <a:pt x="426493" y="1281752"/>
                      <a:pt x="425356" y="1265830"/>
                    </a:cubicBezTo>
                    <a:cubicBezTo>
                      <a:pt x="424219" y="1249908"/>
                      <a:pt x="420806" y="1244221"/>
                      <a:pt x="398060" y="1238535"/>
                    </a:cubicBezTo>
                    <a:cubicBezTo>
                      <a:pt x="375314" y="1232849"/>
                      <a:pt x="322997" y="1238535"/>
                      <a:pt x="288878" y="1231711"/>
                    </a:cubicBezTo>
                    <a:cubicBezTo>
                      <a:pt x="254759" y="1224887"/>
                      <a:pt x="225188" y="1211240"/>
                      <a:pt x="193344" y="1197592"/>
                    </a:cubicBezTo>
                    <a:cubicBezTo>
                      <a:pt x="161500" y="1183944"/>
                      <a:pt x="126243" y="1162334"/>
                      <a:pt x="97810" y="1149824"/>
                    </a:cubicBezTo>
                    <a:cubicBezTo>
                      <a:pt x="69377" y="1137314"/>
                      <a:pt x="38669" y="1131627"/>
                      <a:pt x="22747" y="1122529"/>
                    </a:cubicBezTo>
                    <a:cubicBezTo>
                      <a:pt x="6825" y="1113431"/>
                      <a:pt x="4550" y="1099782"/>
                      <a:pt x="2275" y="1095233"/>
                    </a:cubicBezTo>
                    <a:cubicBezTo>
                      <a:pt x="0" y="1090684"/>
                      <a:pt x="9099" y="1095233"/>
                      <a:pt x="9099" y="1095233"/>
                    </a:cubicBezTo>
                    <a:cubicBezTo>
                      <a:pt x="29571" y="1092959"/>
                      <a:pt x="76200" y="1088410"/>
                      <a:pt x="125105" y="1081586"/>
                    </a:cubicBezTo>
                    <a:cubicBezTo>
                      <a:pt x="174010" y="1074762"/>
                      <a:pt x="246798" y="1065663"/>
                      <a:pt x="302526" y="1054290"/>
                    </a:cubicBezTo>
                    <a:cubicBezTo>
                      <a:pt x="358254" y="1042917"/>
                      <a:pt x="400335" y="1034956"/>
                      <a:pt x="459475" y="1013347"/>
                    </a:cubicBezTo>
                    <a:cubicBezTo>
                      <a:pt x="518615" y="991738"/>
                      <a:pt x="595953" y="964442"/>
                      <a:pt x="657368" y="924636"/>
                    </a:cubicBezTo>
                    <a:cubicBezTo>
                      <a:pt x="718783" y="884830"/>
                      <a:pt x="785885" y="831377"/>
                      <a:pt x="827965" y="774511"/>
                    </a:cubicBezTo>
                    <a:cubicBezTo>
                      <a:pt x="870046" y="717645"/>
                      <a:pt x="876869" y="632347"/>
                      <a:pt x="909851" y="583442"/>
                    </a:cubicBezTo>
                    <a:cubicBezTo>
                      <a:pt x="942833" y="534538"/>
                      <a:pt x="975815" y="515203"/>
                      <a:pt x="1025857" y="481084"/>
                    </a:cubicBezTo>
                    <a:cubicBezTo>
                      <a:pt x="1075899" y="446965"/>
                      <a:pt x="1162335" y="408296"/>
                      <a:pt x="1210102" y="378726"/>
                    </a:cubicBezTo>
                    <a:cubicBezTo>
                      <a:pt x="1257869" y="349156"/>
                      <a:pt x="1277203" y="336645"/>
                      <a:pt x="1312460" y="303663"/>
                    </a:cubicBezTo>
                    <a:cubicBezTo>
                      <a:pt x="1347717" y="270681"/>
                      <a:pt x="1386385" y="212678"/>
                      <a:pt x="1421642" y="180833"/>
                    </a:cubicBezTo>
                    <a:cubicBezTo>
                      <a:pt x="1456899" y="148988"/>
                      <a:pt x="1493294" y="130791"/>
                      <a:pt x="1524001" y="112594"/>
                    </a:cubicBezTo>
                    <a:cubicBezTo>
                      <a:pt x="1554708" y="94397"/>
                      <a:pt x="1582004" y="87573"/>
                      <a:pt x="1605887" y="71651"/>
                    </a:cubicBezTo>
                    <a:cubicBezTo>
                      <a:pt x="1629771" y="55729"/>
                      <a:pt x="1640007" y="20472"/>
                      <a:pt x="1674126" y="10236"/>
                    </a:cubicBezTo>
                    <a:close/>
                  </a:path>
                </a:pathLst>
              </a:custGeom>
              <a:solidFill>
                <a:srgbClr val="92D050"/>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1000" b="1" kern="0" dirty="0">
                  <a:solidFill>
                    <a:srgbClr val="000000"/>
                  </a:solidFill>
                  <a:latin typeface="Gill Sans MT"/>
                </a:endParaRPr>
              </a:p>
            </p:txBody>
          </p:sp>
          <p:sp>
            <p:nvSpPr>
              <p:cNvPr id="558" name="Freeform 557"/>
              <p:cNvSpPr/>
              <p:nvPr/>
            </p:nvSpPr>
            <p:spPr>
              <a:xfrm>
                <a:off x="5801116" y="4313545"/>
                <a:ext cx="652356" cy="246435"/>
              </a:xfrm>
              <a:custGeom>
                <a:avLst/>
                <a:gdLst>
                  <a:gd name="connsiteX0" fmla="*/ 20472 w 734704"/>
                  <a:gd name="connsiteY0" fmla="*/ 326408 h 388960"/>
                  <a:gd name="connsiteX1" fmla="*/ 170597 w 734704"/>
                  <a:gd name="connsiteY1" fmla="*/ 299113 h 388960"/>
                  <a:gd name="connsiteX2" fmla="*/ 300251 w 734704"/>
                  <a:gd name="connsiteY2" fmla="*/ 271817 h 388960"/>
                  <a:gd name="connsiteX3" fmla="*/ 436728 w 734704"/>
                  <a:gd name="connsiteY3" fmla="*/ 264993 h 388960"/>
                  <a:gd name="connsiteX4" fmla="*/ 504967 w 734704"/>
                  <a:gd name="connsiteY4" fmla="*/ 285465 h 388960"/>
                  <a:gd name="connsiteX5" fmla="*/ 600501 w 734704"/>
                  <a:gd name="connsiteY5" fmla="*/ 340056 h 388960"/>
                  <a:gd name="connsiteX6" fmla="*/ 661916 w 734704"/>
                  <a:gd name="connsiteY6" fmla="*/ 380999 h 388960"/>
                  <a:gd name="connsiteX7" fmla="*/ 696036 w 734704"/>
                  <a:gd name="connsiteY7" fmla="*/ 380999 h 388960"/>
                  <a:gd name="connsiteX8" fmla="*/ 709684 w 734704"/>
                  <a:gd name="connsiteY8" fmla="*/ 333232 h 388960"/>
                  <a:gd name="connsiteX9" fmla="*/ 723331 w 734704"/>
                  <a:gd name="connsiteY9" fmla="*/ 285465 h 388960"/>
                  <a:gd name="connsiteX10" fmla="*/ 730155 w 734704"/>
                  <a:gd name="connsiteY10" fmla="*/ 237698 h 388960"/>
                  <a:gd name="connsiteX11" fmla="*/ 696036 w 734704"/>
                  <a:gd name="connsiteY11" fmla="*/ 176283 h 388960"/>
                  <a:gd name="connsiteX12" fmla="*/ 607325 w 734704"/>
                  <a:gd name="connsiteY12" fmla="*/ 87572 h 388960"/>
                  <a:gd name="connsiteX13" fmla="*/ 559558 w 734704"/>
                  <a:gd name="connsiteY13" fmla="*/ 39805 h 388960"/>
                  <a:gd name="connsiteX14" fmla="*/ 504967 w 734704"/>
                  <a:gd name="connsiteY14" fmla="*/ 5686 h 388960"/>
                  <a:gd name="connsiteX15" fmla="*/ 443552 w 734704"/>
                  <a:gd name="connsiteY15" fmla="*/ 5686 h 388960"/>
                  <a:gd name="connsiteX16" fmla="*/ 388961 w 734704"/>
                  <a:gd name="connsiteY16" fmla="*/ 19334 h 388960"/>
                  <a:gd name="connsiteX17" fmla="*/ 341194 w 734704"/>
                  <a:gd name="connsiteY17" fmla="*/ 67101 h 388960"/>
                  <a:gd name="connsiteX18" fmla="*/ 320722 w 734704"/>
                  <a:gd name="connsiteY18" fmla="*/ 94396 h 388960"/>
                  <a:gd name="connsiteX19" fmla="*/ 300251 w 734704"/>
                  <a:gd name="connsiteY19" fmla="*/ 121692 h 388960"/>
                  <a:gd name="connsiteX20" fmla="*/ 225188 w 734704"/>
                  <a:gd name="connsiteY20" fmla="*/ 135340 h 388960"/>
                  <a:gd name="connsiteX21" fmla="*/ 170597 w 734704"/>
                  <a:gd name="connsiteY21" fmla="*/ 142163 h 388960"/>
                  <a:gd name="connsiteX22" fmla="*/ 129654 w 734704"/>
                  <a:gd name="connsiteY22" fmla="*/ 169459 h 388960"/>
                  <a:gd name="connsiteX23" fmla="*/ 81887 w 734704"/>
                  <a:gd name="connsiteY23" fmla="*/ 230874 h 388960"/>
                  <a:gd name="connsiteX24" fmla="*/ 47767 w 734704"/>
                  <a:gd name="connsiteY24" fmla="*/ 278641 h 388960"/>
                  <a:gd name="connsiteX25" fmla="*/ 20472 w 734704"/>
                  <a:gd name="connsiteY25" fmla="*/ 326408 h 38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4704" h="388960">
                    <a:moveTo>
                      <a:pt x="20472" y="326408"/>
                    </a:moveTo>
                    <a:cubicBezTo>
                      <a:pt x="40944" y="329820"/>
                      <a:pt x="123967" y="308211"/>
                      <a:pt x="170597" y="299113"/>
                    </a:cubicBezTo>
                    <a:cubicBezTo>
                      <a:pt x="217227" y="290015"/>
                      <a:pt x="255896" y="277504"/>
                      <a:pt x="300251" y="271817"/>
                    </a:cubicBezTo>
                    <a:cubicBezTo>
                      <a:pt x="344606" y="266130"/>
                      <a:pt x="402609" y="262718"/>
                      <a:pt x="436728" y="264993"/>
                    </a:cubicBezTo>
                    <a:cubicBezTo>
                      <a:pt x="470847" y="267268"/>
                      <a:pt x="477672" y="272955"/>
                      <a:pt x="504967" y="285465"/>
                    </a:cubicBezTo>
                    <a:cubicBezTo>
                      <a:pt x="532262" y="297975"/>
                      <a:pt x="574343" y="324134"/>
                      <a:pt x="600501" y="340056"/>
                    </a:cubicBezTo>
                    <a:cubicBezTo>
                      <a:pt x="626659" y="355978"/>
                      <a:pt x="645994" y="374175"/>
                      <a:pt x="661916" y="380999"/>
                    </a:cubicBezTo>
                    <a:cubicBezTo>
                      <a:pt x="677838" y="387823"/>
                      <a:pt x="688075" y="388960"/>
                      <a:pt x="696036" y="380999"/>
                    </a:cubicBezTo>
                    <a:cubicBezTo>
                      <a:pt x="703997" y="373038"/>
                      <a:pt x="709684" y="333232"/>
                      <a:pt x="709684" y="333232"/>
                    </a:cubicBezTo>
                    <a:cubicBezTo>
                      <a:pt x="714233" y="317310"/>
                      <a:pt x="719919" y="301387"/>
                      <a:pt x="723331" y="285465"/>
                    </a:cubicBezTo>
                    <a:cubicBezTo>
                      <a:pt x="726743" y="269543"/>
                      <a:pt x="734704" y="255895"/>
                      <a:pt x="730155" y="237698"/>
                    </a:cubicBezTo>
                    <a:cubicBezTo>
                      <a:pt x="725606" y="219501"/>
                      <a:pt x="716508" y="201304"/>
                      <a:pt x="696036" y="176283"/>
                    </a:cubicBezTo>
                    <a:cubicBezTo>
                      <a:pt x="675564" y="151262"/>
                      <a:pt x="607325" y="87572"/>
                      <a:pt x="607325" y="87572"/>
                    </a:cubicBezTo>
                    <a:cubicBezTo>
                      <a:pt x="584579" y="64826"/>
                      <a:pt x="576618" y="53453"/>
                      <a:pt x="559558" y="39805"/>
                    </a:cubicBezTo>
                    <a:cubicBezTo>
                      <a:pt x="542498" y="26157"/>
                      <a:pt x="524301" y="11372"/>
                      <a:pt x="504967" y="5686"/>
                    </a:cubicBezTo>
                    <a:cubicBezTo>
                      <a:pt x="485633" y="0"/>
                      <a:pt x="462886" y="3411"/>
                      <a:pt x="443552" y="5686"/>
                    </a:cubicBezTo>
                    <a:cubicBezTo>
                      <a:pt x="424218" y="7961"/>
                      <a:pt x="406021" y="9098"/>
                      <a:pt x="388961" y="19334"/>
                    </a:cubicBezTo>
                    <a:cubicBezTo>
                      <a:pt x="371901" y="29570"/>
                      <a:pt x="352567" y="54591"/>
                      <a:pt x="341194" y="67101"/>
                    </a:cubicBezTo>
                    <a:cubicBezTo>
                      <a:pt x="329821" y="79611"/>
                      <a:pt x="320722" y="94396"/>
                      <a:pt x="320722" y="94396"/>
                    </a:cubicBezTo>
                    <a:cubicBezTo>
                      <a:pt x="313898" y="103494"/>
                      <a:pt x="316173" y="114868"/>
                      <a:pt x="300251" y="121692"/>
                    </a:cubicBezTo>
                    <a:cubicBezTo>
                      <a:pt x="284329" y="128516"/>
                      <a:pt x="246797" y="131928"/>
                      <a:pt x="225188" y="135340"/>
                    </a:cubicBezTo>
                    <a:cubicBezTo>
                      <a:pt x="203579" y="138752"/>
                      <a:pt x="186519" y="136477"/>
                      <a:pt x="170597" y="142163"/>
                    </a:cubicBezTo>
                    <a:cubicBezTo>
                      <a:pt x="154675" y="147849"/>
                      <a:pt x="144439" y="154674"/>
                      <a:pt x="129654" y="169459"/>
                    </a:cubicBezTo>
                    <a:cubicBezTo>
                      <a:pt x="114869" y="184244"/>
                      <a:pt x="95535" y="212677"/>
                      <a:pt x="81887" y="230874"/>
                    </a:cubicBezTo>
                    <a:cubicBezTo>
                      <a:pt x="68239" y="249071"/>
                      <a:pt x="56866" y="266130"/>
                      <a:pt x="47767" y="278641"/>
                    </a:cubicBezTo>
                    <a:cubicBezTo>
                      <a:pt x="38668" y="291152"/>
                      <a:pt x="0" y="322996"/>
                      <a:pt x="20472" y="326408"/>
                    </a:cubicBezTo>
                    <a:close/>
                  </a:path>
                </a:pathLst>
              </a:custGeom>
              <a:solidFill>
                <a:sysClr val="window" lastClr="FFFFFF"/>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1000" b="1" kern="0" dirty="0">
                  <a:solidFill>
                    <a:srgbClr val="000000"/>
                  </a:solidFill>
                  <a:latin typeface="Gill Sans MT"/>
                </a:endParaRPr>
              </a:p>
            </p:txBody>
          </p:sp>
          <p:grpSp>
            <p:nvGrpSpPr>
              <p:cNvPr id="559" name="Group 207"/>
              <p:cNvGrpSpPr>
                <a:grpSpLocks/>
              </p:cNvGrpSpPr>
              <p:nvPr/>
            </p:nvGrpSpPr>
            <p:grpSpPr bwMode="auto">
              <a:xfrm>
                <a:off x="6761439" y="4003140"/>
                <a:ext cx="913402" cy="478761"/>
                <a:chOff x="2143" y="808"/>
                <a:chExt cx="648" cy="476"/>
              </a:xfrm>
              <a:solidFill>
                <a:sysClr val="window" lastClr="FFFFFF">
                  <a:lumMod val="85000"/>
                </a:sysClr>
              </a:solidFill>
            </p:grpSpPr>
            <p:sp>
              <p:nvSpPr>
                <p:cNvPr id="599" name="Line 208"/>
                <p:cNvSpPr>
                  <a:spLocks noChangeShapeType="1"/>
                </p:cNvSpPr>
                <p:nvPr/>
              </p:nvSpPr>
              <p:spPr bwMode="auto">
                <a:xfrm flipH="1">
                  <a:off x="2392" y="1063"/>
                  <a:ext cx="104" cy="221"/>
                </a:xfrm>
                <a:prstGeom prst="line">
                  <a:avLst/>
                </a:prstGeom>
                <a:grpFill/>
                <a:ln w="12700">
                  <a:solidFill>
                    <a:sysClr val="windowText" lastClr="000000"/>
                  </a:solidFill>
                  <a:round/>
                  <a:headEnd type="none" w="sm" len="sm"/>
                  <a:tailEnd type="none" w="sm" len="sm"/>
                </a:ln>
                <a:effectLst/>
              </p:spPr>
              <p:txBody>
                <a:bodyPr wrap="none" anchor="ctr"/>
                <a:lstStyle/>
                <a:p>
                  <a:pPr eaLnBrk="1" fontAlgn="auto" hangingPunct="1">
                    <a:spcBef>
                      <a:spcPts val="0"/>
                    </a:spcBef>
                    <a:spcAft>
                      <a:spcPts val="0"/>
                    </a:spcAft>
                    <a:defRPr/>
                  </a:pPr>
                  <a:endParaRPr lang="en-US" sz="1000" b="1" kern="0" dirty="0">
                    <a:solidFill>
                      <a:srgbClr val="000000"/>
                    </a:solidFill>
                    <a:latin typeface="Gill Sans MT"/>
                  </a:endParaRPr>
                </a:p>
              </p:txBody>
            </p:sp>
            <p:sp>
              <p:nvSpPr>
                <p:cNvPr id="600" name="Line 209"/>
                <p:cNvSpPr>
                  <a:spLocks noChangeShapeType="1"/>
                </p:cNvSpPr>
                <p:nvPr/>
              </p:nvSpPr>
              <p:spPr bwMode="auto">
                <a:xfrm flipH="1">
                  <a:off x="2498" y="1063"/>
                  <a:ext cx="105" cy="221"/>
                </a:xfrm>
                <a:prstGeom prst="line">
                  <a:avLst/>
                </a:prstGeom>
                <a:grpFill/>
                <a:ln w="12700">
                  <a:solidFill>
                    <a:sysClr val="windowText" lastClr="000000"/>
                  </a:solidFill>
                  <a:round/>
                  <a:headEnd type="none" w="sm" len="sm"/>
                  <a:tailEnd type="none" w="sm" len="sm"/>
                </a:ln>
                <a:effectLst/>
              </p:spPr>
              <p:txBody>
                <a:bodyPr wrap="none" anchor="ctr"/>
                <a:lstStyle/>
                <a:p>
                  <a:pPr eaLnBrk="1" fontAlgn="auto" hangingPunct="1">
                    <a:spcBef>
                      <a:spcPts val="0"/>
                    </a:spcBef>
                    <a:spcAft>
                      <a:spcPts val="0"/>
                    </a:spcAft>
                    <a:defRPr/>
                  </a:pPr>
                  <a:endParaRPr lang="en-US" sz="1000" b="1" kern="0" dirty="0">
                    <a:solidFill>
                      <a:srgbClr val="000000"/>
                    </a:solidFill>
                    <a:latin typeface="Gill Sans MT"/>
                  </a:endParaRPr>
                </a:p>
              </p:txBody>
            </p:sp>
            <p:sp>
              <p:nvSpPr>
                <p:cNvPr id="601" name="Line 210"/>
                <p:cNvSpPr>
                  <a:spLocks noChangeShapeType="1"/>
                </p:cNvSpPr>
                <p:nvPr/>
              </p:nvSpPr>
              <p:spPr bwMode="auto">
                <a:xfrm flipH="1">
                  <a:off x="2179" y="1063"/>
                  <a:ext cx="105" cy="221"/>
                </a:xfrm>
                <a:prstGeom prst="line">
                  <a:avLst/>
                </a:prstGeom>
                <a:grpFill/>
                <a:ln w="12700">
                  <a:solidFill>
                    <a:sysClr val="windowText" lastClr="000000"/>
                  </a:solidFill>
                  <a:round/>
                  <a:headEnd type="none" w="sm" len="sm"/>
                  <a:tailEnd type="none" w="sm" len="sm"/>
                </a:ln>
                <a:effectLst/>
              </p:spPr>
              <p:txBody>
                <a:bodyPr wrap="none" anchor="ctr"/>
                <a:lstStyle/>
                <a:p>
                  <a:pPr eaLnBrk="1" fontAlgn="auto" hangingPunct="1">
                    <a:spcBef>
                      <a:spcPts val="0"/>
                    </a:spcBef>
                    <a:spcAft>
                      <a:spcPts val="0"/>
                    </a:spcAft>
                    <a:defRPr/>
                  </a:pPr>
                  <a:endParaRPr lang="en-US" sz="1000" b="1" kern="0" dirty="0">
                    <a:solidFill>
                      <a:srgbClr val="000000"/>
                    </a:solidFill>
                    <a:latin typeface="Gill Sans MT"/>
                  </a:endParaRPr>
                </a:p>
              </p:txBody>
            </p:sp>
            <p:sp>
              <p:nvSpPr>
                <p:cNvPr id="602" name="Line 211"/>
                <p:cNvSpPr>
                  <a:spLocks noChangeShapeType="1"/>
                </p:cNvSpPr>
                <p:nvPr/>
              </p:nvSpPr>
              <p:spPr bwMode="auto">
                <a:xfrm flipH="1">
                  <a:off x="2286" y="1063"/>
                  <a:ext cx="104" cy="221"/>
                </a:xfrm>
                <a:prstGeom prst="line">
                  <a:avLst/>
                </a:prstGeom>
                <a:grpFill/>
                <a:ln w="12700">
                  <a:solidFill>
                    <a:sysClr val="windowText" lastClr="000000"/>
                  </a:solidFill>
                  <a:round/>
                  <a:headEnd type="none" w="sm" len="sm"/>
                  <a:tailEnd type="none" w="sm" len="sm"/>
                </a:ln>
                <a:effectLst/>
              </p:spPr>
              <p:txBody>
                <a:bodyPr wrap="none" anchor="ctr"/>
                <a:lstStyle/>
                <a:p>
                  <a:pPr eaLnBrk="1" fontAlgn="auto" hangingPunct="1">
                    <a:spcBef>
                      <a:spcPts val="0"/>
                    </a:spcBef>
                    <a:spcAft>
                      <a:spcPts val="0"/>
                    </a:spcAft>
                    <a:defRPr/>
                  </a:pPr>
                  <a:endParaRPr lang="en-US" sz="1000" b="1" kern="0" dirty="0">
                    <a:solidFill>
                      <a:srgbClr val="000000"/>
                    </a:solidFill>
                    <a:latin typeface="Gill Sans MT"/>
                  </a:endParaRPr>
                </a:p>
              </p:txBody>
            </p:sp>
            <p:grpSp>
              <p:nvGrpSpPr>
                <p:cNvPr id="603" name="Group 212"/>
                <p:cNvGrpSpPr>
                  <a:grpSpLocks/>
                </p:cNvGrpSpPr>
                <p:nvPr/>
              </p:nvGrpSpPr>
              <p:grpSpPr bwMode="auto">
                <a:xfrm>
                  <a:off x="2143" y="808"/>
                  <a:ext cx="648" cy="324"/>
                  <a:chOff x="2527" y="550"/>
                  <a:chExt cx="648" cy="324"/>
                </a:xfrm>
                <a:grpFill/>
              </p:grpSpPr>
              <p:sp>
                <p:nvSpPr>
                  <p:cNvPr id="604" name="Freeform 213"/>
                  <p:cNvSpPr>
                    <a:spLocks/>
                  </p:cNvSpPr>
                  <p:nvPr/>
                </p:nvSpPr>
                <p:spPr bwMode="auto">
                  <a:xfrm>
                    <a:off x="2527" y="550"/>
                    <a:ext cx="642" cy="324"/>
                  </a:xfrm>
                  <a:custGeom>
                    <a:avLst/>
                    <a:gdLst/>
                    <a:ahLst/>
                    <a:cxnLst>
                      <a:cxn ang="0">
                        <a:pos x="35" y="113"/>
                      </a:cxn>
                      <a:cxn ang="0">
                        <a:pos x="10" y="129"/>
                      </a:cxn>
                      <a:cxn ang="0">
                        <a:pos x="0" y="152"/>
                      </a:cxn>
                      <a:cxn ang="0">
                        <a:pos x="5" y="169"/>
                      </a:cxn>
                      <a:cxn ang="0">
                        <a:pos x="32" y="191"/>
                      </a:cxn>
                      <a:cxn ang="0">
                        <a:pos x="19" y="204"/>
                      </a:cxn>
                      <a:cxn ang="0">
                        <a:pos x="15" y="229"/>
                      </a:cxn>
                      <a:cxn ang="0">
                        <a:pos x="33" y="252"/>
                      </a:cxn>
                      <a:cxn ang="0">
                        <a:pos x="66" y="264"/>
                      </a:cxn>
                      <a:cxn ang="0">
                        <a:pos x="86" y="264"/>
                      </a:cxn>
                      <a:cxn ang="0">
                        <a:pos x="105" y="281"/>
                      </a:cxn>
                      <a:cxn ang="0">
                        <a:pos x="142" y="298"/>
                      </a:cxn>
                      <a:cxn ang="0">
                        <a:pos x="186" y="304"/>
                      </a:cxn>
                      <a:cxn ang="0">
                        <a:pos x="231" y="298"/>
                      </a:cxn>
                      <a:cxn ang="0">
                        <a:pos x="252" y="300"/>
                      </a:cxn>
                      <a:cxn ang="0">
                        <a:pos x="292" y="319"/>
                      </a:cxn>
                      <a:cxn ang="0">
                        <a:pos x="328" y="324"/>
                      </a:cxn>
                      <a:cxn ang="0">
                        <a:pos x="374" y="316"/>
                      </a:cxn>
                      <a:cxn ang="0">
                        <a:pos x="410" y="295"/>
                      </a:cxn>
                      <a:cxn ang="0">
                        <a:pos x="424" y="275"/>
                      </a:cxn>
                      <a:cxn ang="0">
                        <a:pos x="458" y="283"/>
                      </a:cxn>
                      <a:cxn ang="0">
                        <a:pos x="503" y="279"/>
                      </a:cxn>
                      <a:cxn ang="0">
                        <a:pos x="541" y="258"/>
                      </a:cxn>
                      <a:cxn ang="0">
                        <a:pos x="556" y="226"/>
                      </a:cxn>
                      <a:cxn ang="0">
                        <a:pos x="590" y="218"/>
                      </a:cxn>
                      <a:cxn ang="0">
                        <a:pos x="628" y="192"/>
                      </a:cxn>
                      <a:cxn ang="0">
                        <a:pos x="642" y="157"/>
                      </a:cxn>
                      <a:cxn ang="0">
                        <a:pos x="630" y="125"/>
                      </a:cxn>
                      <a:cxn ang="0">
                        <a:pos x="626" y="104"/>
                      </a:cxn>
                      <a:cxn ang="0">
                        <a:pos x="623" y="76"/>
                      </a:cxn>
                      <a:cxn ang="0">
                        <a:pos x="602" y="54"/>
                      </a:cxn>
                      <a:cxn ang="0">
                        <a:pos x="569" y="41"/>
                      </a:cxn>
                      <a:cxn ang="0">
                        <a:pos x="560" y="25"/>
                      </a:cxn>
                      <a:cxn ang="0">
                        <a:pos x="534" y="7"/>
                      </a:cxn>
                      <a:cxn ang="0">
                        <a:pos x="498" y="0"/>
                      </a:cxn>
                      <a:cxn ang="0">
                        <a:pos x="455" y="10"/>
                      </a:cxn>
                      <a:cxn ang="0">
                        <a:pos x="433" y="10"/>
                      </a:cxn>
                      <a:cxn ang="0">
                        <a:pos x="392" y="0"/>
                      </a:cxn>
                      <a:cxn ang="0">
                        <a:pos x="344" y="15"/>
                      </a:cxn>
                      <a:cxn ang="0">
                        <a:pos x="334" y="25"/>
                      </a:cxn>
                      <a:cxn ang="0">
                        <a:pos x="294" y="11"/>
                      </a:cxn>
                      <a:cxn ang="0">
                        <a:pos x="257" y="12"/>
                      </a:cxn>
                      <a:cxn ang="0">
                        <a:pos x="214" y="33"/>
                      </a:cxn>
                      <a:cxn ang="0">
                        <a:pos x="196" y="35"/>
                      </a:cxn>
                      <a:cxn ang="0">
                        <a:pos x="157" y="30"/>
                      </a:cxn>
                      <a:cxn ang="0">
                        <a:pos x="101" y="42"/>
                      </a:cxn>
                      <a:cxn ang="0">
                        <a:pos x="65" y="72"/>
                      </a:cxn>
                      <a:cxn ang="0">
                        <a:pos x="57" y="99"/>
                      </a:cxn>
                    </a:cxnLst>
                    <a:rect l="0" t="0" r="r" b="b"/>
                    <a:pathLst>
                      <a:path w="642" h="324">
                        <a:moveTo>
                          <a:pt x="58" y="108"/>
                        </a:moveTo>
                        <a:lnTo>
                          <a:pt x="46" y="110"/>
                        </a:lnTo>
                        <a:lnTo>
                          <a:pt x="35" y="113"/>
                        </a:lnTo>
                        <a:lnTo>
                          <a:pt x="25" y="117"/>
                        </a:lnTo>
                        <a:lnTo>
                          <a:pt x="17" y="122"/>
                        </a:lnTo>
                        <a:lnTo>
                          <a:pt x="10" y="129"/>
                        </a:lnTo>
                        <a:lnTo>
                          <a:pt x="4" y="136"/>
                        </a:lnTo>
                        <a:lnTo>
                          <a:pt x="1" y="144"/>
                        </a:lnTo>
                        <a:lnTo>
                          <a:pt x="0" y="152"/>
                        </a:lnTo>
                        <a:lnTo>
                          <a:pt x="1" y="158"/>
                        </a:lnTo>
                        <a:lnTo>
                          <a:pt x="2" y="164"/>
                        </a:lnTo>
                        <a:lnTo>
                          <a:pt x="5" y="169"/>
                        </a:lnTo>
                        <a:lnTo>
                          <a:pt x="9" y="175"/>
                        </a:lnTo>
                        <a:lnTo>
                          <a:pt x="19" y="184"/>
                        </a:lnTo>
                        <a:lnTo>
                          <a:pt x="32" y="191"/>
                        </a:lnTo>
                        <a:lnTo>
                          <a:pt x="32" y="190"/>
                        </a:lnTo>
                        <a:lnTo>
                          <a:pt x="24" y="197"/>
                        </a:lnTo>
                        <a:lnTo>
                          <a:pt x="19" y="204"/>
                        </a:lnTo>
                        <a:lnTo>
                          <a:pt x="15" y="212"/>
                        </a:lnTo>
                        <a:lnTo>
                          <a:pt x="14" y="220"/>
                        </a:lnTo>
                        <a:lnTo>
                          <a:pt x="15" y="229"/>
                        </a:lnTo>
                        <a:lnTo>
                          <a:pt x="19" y="238"/>
                        </a:lnTo>
                        <a:lnTo>
                          <a:pt x="25" y="245"/>
                        </a:lnTo>
                        <a:lnTo>
                          <a:pt x="33" y="252"/>
                        </a:lnTo>
                        <a:lnTo>
                          <a:pt x="43" y="257"/>
                        </a:lnTo>
                        <a:lnTo>
                          <a:pt x="54" y="262"/>
                        </a:lnTo>
                        <a:lnTo>
                          <a:pt x="66" y="264"/>
                        </a:lnTo>
                        <a:lnTo>
                          <a:pt x="79" y="265"/>
                        </a:lnTo>
                        <a:lnTo>
                          <a:pt x="83" y="265"/>
                        </a:lnTo>
                        <a:lnTo>
                          <a:pt x="86" y="264"/>
                        </a:lnTo>
                        <a:lnTo>
                          <a:pt x="86" y="265"/>
                        </a:lnTo>
                        <a:lnTo>
                          <a:pt x="95" y="274"/>
                        </a:lnTo>
                        <a:lnTo>
                          <a:pt x="105" y="281"/>
                        </a:lnTo>
                        <a:lnTo>
                          <a:pt x="116" y="288"/>
                        </a:lnTo>
                        <a:lnTo>
                          <a:pt x="129" y="294"/>
                        </a:lnTo>
                        <a:lnTo>
                          <a:pt x="142" y="298"/>
                        </a:lnTo>
                        <a:lnTo>
                          <a:pt x="156" y="301"/>
                        </a:lnTo>
                        <a:lnTo>
                          <a:pt x="171" y="303"/>
                        </a:lnTo>
                        <a:lnTo>
                          <a:pt x="186" y="304"/>
                        </a:lnTo>
                        <a:lnTo>
                          <a:pt x="201" y="303"/>
                        </a:lnTo>
                        <a:lnTo>
                          <a:pt x="216" y="302"/>
                        </a:lnTo>
                        <a:lnTo>
                          <a:pt x="231" y="298"/>
                        </a:lnTo>
                        <a:lnTo>
                          <a:pt x="245" y="293"/>
                        </a:lnTo>
                        <a:lnTo>
                          <a:pt x="245" y="293"/>
                        </a:lnTo>
                        <a:lnTo>
                          <a:pt x="252" y="300"/>
                        </a:lnTo>
                        <a:lnTo>
                          <a:pt x="261" y="306"/>
                        </a:lnTo>
                        <a:lnTo>
                          <a:pt x="281" y="316"/>
                        </a:lnTo>
                        <a:lnTo>
                          <a:pt x="292" y="319"/>
                        </a:lnTo>
                        <a:lnTo>
                          <a:pt x="303" y="322"/>
                        </a:lnTo>
                        <a:lnTo>
                          <a:pt x="315" y="323"/>
                        </a:lnTo>
                        <a:lnTo>
                          <a:pt x="328" y="324"/>
                        </a:lnTo>
                        <a:lnTo>
                          <a:pt x="344" y="323"/>
                        </a:lnTo>
                        <a:lnTo>
                          <a:pt x="360" y="320"/>
                        </a:lnTo>
                        <a:lnTo>
                          <a:pt x="374" y="316"/>
                        </a:lnTo>
                        <a:lnTo>
                          <a:pt x="388" y="310"/>
                        </a:lnTo>
                        <a:lnTo>
                          <a:pt x="400" y="303"/>
                        </a:lnTo>
                        <a:lnTo>
                          <a:pt x="410" y="295"/>
                        </a:lnTo>
                        <a:lnTo>
                          <a:pt x="418" y="285"/>
                        </a:lnTo>
                        <a:lnTo>
                          <a:pt x="424" y="275"/>
                        </a:lnTo>
                        <a:lnTo>
                          <a:pt x="424" y="275"/>
                        </a:lnTo>
                        <a:lnTo>
                          <a:pt x="435" y="279"/>
                        </a:lnTo>
                        <a:lnTo>
                          <a:pt x="446" y="282"/>
                        </a:lnTo>
                        <a:lnTo>
                          <a:pt x="458" y="283"/>
                        </a:lnTo>
                        <a:lnTo>
                          <a:pt x="470" y="284"/>
                        </a:lnTo>
                        <a:lnTo>
                          <a:pt x="487" y="283"/>
                        </a:lnTo>
                        <a:lnTo>
                          <a:pt x="503" y="279"/>
                        </a:lnTo>
                        <a:lnTo>
                          <a:pt x="518" y="274"/>
                        </a:lnTo>
                        <a:lnTo>
                          <a:pt x="530" y="267"/>
                        </a:lnTo>
                        <a:lnTo>
                          <a:pt x="541" y="258"/>
                        </a:lnTo>
                        <a:lnTo>
                          <a:pt x="549" y="249"/>
                        </a:lnTo>
                        <a:lnTo>
                          <a:pt x="554" y="238"/>
                        </a:lnTo>
                        <a:lnTo>
                          <a:pt x="556" y="226"/>
                        </a:lnTo>
                        <a:lnTo>
                          <a:pt x="555" y="226"/>
                        </a:lnTo>
                        <a:lnTo>
                          <a:pt x="573" y="223"/>
                        </a:lnTo>
                        <a:lnTo>
                          <a:pt x="590" y="218"/>
                        </a:lnTo>
                        <a:lnTo>
                          <a:pt x="605" y="211"/>
                        </a:lnTo>
                        <a:lnTo>
                          <a:pt x="617" y="202"/>
                        </a:lnTo>
                        <a:lnTo>
                          <a:pt x="628" y="192"/>
                        </a:lnTo>
                        <a:lnTo>
                          <a:pt x="635" y="181"/>
                        </a:lnTo>
                        <a:lnTo>
                          <a:pt x="640" y="170"/>
                        </a:lnTo>
                        <a:lnTo>
                          <a:pt x="642" y="157"/>
                        </a:lnTo>
                        <a:lnTo>
                          <a:pt x="641" y="146"/>
                        </a:lnTo>
                        <a:lnTo>
                          <a:pt x="637" y="135"/>
                        </a:lnTo>
                        <a:lnTo>
                          <a:pt x="630" y="125"/>
                        </a:lnTo>
                        <a:lnTo>
                          <a:pt x="621" y="115"/>
                        </a:lnTo>
                        <a:lnTo>
                          <a:pt x="621" y="115"/>
                        </a:lnTo>
                        <a:lnTo>
                          <a:pt x="626" y="104"/>
                        </a:lnTo>
                        <a:lnTo>
                          <a:pt x="627" y="93"/>
                        </a:lnTo>
                        <a:lnTo>
                          <a:pt x="626" y="84"/>
                        </a:lnTo>
                        <a:lnTo>
                          <a:pt x="623" y="76"/>
                        </a:lnTo>
                        <a:lnTo>
                          <a:pt x="618" y="68"/>
                        </a:lnTo>
                        <a:lnTo>
                          <a:pt x="611" y="60"/>
                        </a:lnTo>
                        <a:lnTo>
                          <a:pt x="602" y="54"/>
                        </a:lnTo>
                        <a:lnTo>
                          <a:pt x="592" y="48"/>
                        </a:lnTo>
                        <a:lnTo>
                          <a:pt x="581" y="44"/>
                        </a:lnTo>
                        <a:lnTo>
                          <a:pt x="569" y="41"/>
                        </a:lnTo>
                        <a:lnTo>
                          <a:pt x="569" y="41"/>
                        </a:lnTo>
                        <a:lnTo>
                          <a:pt x="566" y="32"/>
                        </a:lnTo>
                        <a:lnTo>
                          <a:pt x="560" y="25"/>
                        </a:lnTo>
                        <a:lnTo>
                          <a:pt x="553" y="18"/>
                        </a:lnTo>
                        <a:lnTo>
                          <a:pt x="544" y="12"/>
                        </a:lnTo>
                        <a:lnTo>
                          <a:pt x="534" y="7"/>
                        </a:lnTo>
                        <a:lnTo>
                          <a:pt x="523" y="3"/>
                        </a:lnTo>
                        <a:lnTo>
                          <a:pt x="511" y="1"/>
                        </a:lnTo>
                        <a:lnTo>
                          <a:pt x="498" y="0"/>
                        </a:lnTo>
                        <a:lnTo>
                          <a:pt x="483" y="1"/>
                        </a:lnTo>
                        <a:lnTo>
                          <a:pt x="468" y="4"/>
                        </a:lnTo>
                        <a:lnTo>
                          <a:pt x="455" y="10"/>
                        </a:lnTo>
                        <a:lnTo>
                          <a:pt x="443" y="17"/>
                        </a:lnTo>
                        <a:lnTo>
                          <a:pt x="443" y="18"/>
                        </a:lnTo>
                        <a:lnTo>
                          <a:pt x="433" y="10"/>
                        </a:lnTo>
                        <a:lnTo>
                          <a:pt x="421" y="5"/>
                        </a:lnTo>
                        <a:lnTo>
                          <a:pt x="407" y="1"/>
                        </a:lnTo>
                        <a:lnTo>
                          <a:pt x="392" y="0"/>
                        </a:lnTo>
                        <a:lnTo>
                          <a:pt x="374" y="2"/>
                        </a:lnTo>
                        <a:lnTo>
                          <a:pt x="357" y="7"/>
                        </a:lnTo>
                        <a:lnTo>
                          <a:pt x="344" y="15"/>
                        </a:lnTo>
                        <a:lnTo>
                          <a:pt x="338" y="20"/>
                        </a:lnTo>
                        <a:lnTo>
                          <a:pt x="334" y="25"/>
                        </a:lnTo>
                        <a:lnTo>
                          <a:pt x="334" y="25"/>
                        </a:lnTo>
                        <a:lnTo>
                          <a:pt x="322" y="18"/>
                        </a:lnTo>
                        <a:lnTo>
                          <a:pt x="308" y="14"/>
                        </a:lnTo>
                        <a:lnTo>
                          <a:pt x="294" y="11"/>
                        </a:lnTo>
                        <a:lnTo>
                          <a:pt x="278" y="10"/>
                        </a:lnTo>
                        <a:lnTo>
                          <a:pt x="267" y="11"/>
                        </a:lnTo>
                        <a:lnTo>
                          <a:pt x="257" y="12"/>
                        </a:lnTo>
                        <a:lnTo>
                          <a:pt x="237" y="18"/>
                        </a:lnTo>
                        <a:lnTo>
                          <a:pt x="221" y="27"/>
                        </a:lnTo>
                        <a:lnTo>
                          <a:pt x="214" y="33"/>
                        </a:lnTo>
                        <a:lnTo>
                          <a:pt x="208" y="39"/>
                        </a:lnTo>
                        <a:lnTo>
                          <a:pt x="208" y="39"/>
                        </a:lnTo>
                        <a:lnTo>
                          <a:pt x="196" y="35"/>
                        </a:lnTo>
                        <a:lnTo>
                          <a:pt x="184" y="32"/>
                        </a:lnTo>
                        <a:lnTo>
                          <a:pt x="170" y="31"/>
                        </a:lnTo>
                        <a:lnTo>
                          <a:pt x="157" y="30"/>
                        </a:lnTo>
                        <a:lnTo>
                          <a:pt x="137" y="31"/>
                        </a:lnTo>
                        <a:lnTo>
                          <a:pt x="118" y="35"/>
                        </a:lnTo>
                        <a:lnTo>
                          <a:pt x="101" y="42"/>
                        </a:lnTo>
                        <a:lnTo>
                          <a:pt x="86" y="50"/>
                        </a:lnTo>
                        <a:lnTo>
                          <a:pt x="74" y="60"/>
                        </a:lnTo>
                        <a:lnTo>
                          <a:pt x="65" y="72"/>
                        </a:lnTo>
                        <a:lnTo>
                          <a:pt x="59" y="85"/>
                        </a:lnTo>
                        <a:lnTo>
                          <a:pt x="58" y="92"/>
                        </a:lnTo>
                        <a:lnTo>
                          <a:pt x="57" y="99"/>
                        </a:lnTo>
                        <a:lnTo>
                          <a:pt x="57" y="104"/>
                        </a:lnTo>
                        <a:lnTo>
                          <a:pt x="58" y="108"/>
                        </a:lnTo>
                        <a:close/>
                      </a:path>
                    </a:pathLst>
                  </a:custGeom>
                  <a:grpFill/>
                  <a:ln w="9525">
                    <a:noFill/>
                    <a:round/>
                    <a:headEnd/>
                    <a:tailEnd/>
                  </a:ln>
                </p:spPr>
                <p:txBody>
                  <a:bodyPr/>
                  <a:lstStyle/>
                  <a:p>
                    <a:pPr eaLnBrk="1" fontAlgn="auto" hangingPunct="1">
                      <a:spcBef>
                        <a:spcPts val="0"/>
                      </a:spcBef>
                      <a:spcAft>
                        <a:spcPts val="0"/>
                      </a:spcAft>
                      <a:defRPr/>
                    </a:pPr>
                    <a:endParaRPr lang="en-US" sz="1000" b="1" kern="0" dirty="0">
                      <a:solidFill>
                        <a:srgbClr val="000000"/>
                      </a:solidFill>
                      <a:latin typeface="Gill Sans MT"/>
                    </a:endParaRPr>
                  </a:p>
                </p:txBody>
              </p:sp>
              <p:sp>
                <p:nvSpPr>
                  <p:cNvPr id="605" name="Freeform 214"/>
                  <p:cNvSpPr>
                    <a:spLocks/>
                  </p:cNvSpPr>
                  <p:nvPr/>
                </p:nvSpPr>
                <p:spPr bwMode="auto">
                  <a:xfrm>
                    <a:off x="2533" y="550"/>
                    <a:ext cx="642" cy="324"/>
                  </a:xfrm>
                  <a:custGeom>
                    <a:avLst/>
                    <a:gdLst/>
                    <a:ahLst/>
                    <a:cxnLst>
                      <a:cxn ang="0">
                        <a:pos x="35" y="113"/>
                      </a:cxn>
                      <a:cxn ang="0">
                        <a:pos x="10" y="129"/>
                      </a:cxn>
                      <a:cxn ang="0">
                        <a:pos x="0" y="152"/>
                      </a:cxn>
                      <a:cxn ang="0">
                        <a:pos x="5" y="169"/>
                      </a:cxn>
                      <a:cxn ang="0">
                        <a:pos x="32" y="191"/>
                      </a:cxn>
                      <a:cxn ang="0">
                        <a:pos x="19" y="204"/>
                      </a:cxn>
                      <a:cxn ang="0">
                        <a:pos x="15" y="229"/>
                      </a:cxn>
                      <a:cxn ang="0">
                        <a:pos x="33" y="252"/>
                      </a:cxn>
                      <a:cxn ang="0">
                        <a:pos x="66" y="264"/>
                      </a:cxn>
                      <a:cxn ang="0">
                        <a:pos x="86" y="264"/>
                      </a:cxn>
                      <a:cxn ang="0">
                        <a:pos x="105" y="281"/>
                      </a:cxn>
                      <a:cxn ang="0">
                        <a:pos x="142" y="298"/>
                      </a:cxn>
                      <a:cxn ang="0">
                        <a:pos x="186" y="304"/>
                      </a:cxn>
                      <a:cxn ang="0">
                        <a:pos x="231" y="298"/>
                      </a:cxn>
                      <a:cxn ang="0">
                        <a:pos x="252" y="300"/>
                      </a:cxn>
                      <a:cxn ang="0">
                        <a:pos x="292" y="319"/>
                      </a:cxn>
                      <a:cxn ang="0">
                        <a:pos x="328" y="324"/>
                      </a:cxn>
                      <a:cxn ang="0">
                        <a:pos x="374" y="316"/>
                      </a:cxn>
                      <a:cxn ang="0">
                        <a:pos x="410" y="295"/>
                      </a:cxn>
                      <a:cxn ang="0">
                        <a:pos x="424" y="275"/>
                      </a:cxn>
                      <a:cxn ang="0">
                        <a:pos x="458" y="283"/>
                      </a:cxn>
                      <a:cxn ang="0">
                        <a:pos x="503" y="279"/>
                      </a:cxn>
                      <a:cxn ang="0">
                        <a:pos x="541" y="258"/>
                      </a:cxn>
                      <a:cxn ang="0">
                        <a:pos x="556" y="226"/>
                      </a:cxn>
                      <a:cxn ang="0">
                        <a:pos x="590" y="218"/>
                      </a:cxn>
                      <a:cxn ang="0">
                        <a:pos x="628" y="192"/>
                      </a:cxn>
                      <a:cxn ang="0">
                        <a:pos x="642" y="157"/>
                      </a:cxn>
                      <a:cxn ang="0">
                        <a:pos x="630" y="125"/>
                      </a:cxn>
                      <a:cxn ang="0">
                        <a:pos x="626" y="104"/>
                      </a:cxn>
                      <a:cxn ang="0">
                        <a:pos x="623" y="76"/>
                      </a:cxn>
                      <a:cxn ang="0">
                        <a:pos x="602" y="54"/>
                      </a:cxn>
                      <a:cxn ang="0">
                        <a:pos x="569" y="41"/>
                      </a:cxn>
                      <a:cxn ang="0">
                        <a:pos x="560" y="25"/>
                      </a:cxn>
                      <a:cxn ang="0">
                        <a:pos x="534" y="7"/>
                      </a:cxn>
                      <a:cxn ang="0">
                        <a:pos x="498" y="0"/>
                      </a:cxn>
                      <a:cxn ang="0">
                        <a:pos x="455" y="10"/>
                      </a:cxn>
                      <a:cxn ang="0">
                        <a:pos x="433" y="10"/>
                      </a:cxn>
                      <a:cxn ang="0">
                        <a:pos x="392" y="0"/>
                      </a:cxn>
                      <a:cxn ang="0">
                        <a:pos x="344" y="15"/>
                      </a:cxn>
                      <a:cxn ang="0">
                        <a:pos x="334" y="25"/>
                      </a:cxn>
                      <a:cxn ang="0">
                        <a:pos x="294" y="11"/>
                      </a:cxn>
                      <a:cxn ang="0">
                        <a:pos x="257" y="12"/>
                      </a:cxn>
                      <a:cxn ang="0">
                        <a:pos x="214" y="33"/>
                      </a:cxn>
                      <a:cxn ang="0">
                        <a:pos x="196" y="35"/>
                      </a:cxn>
                      <a:cxn ang="0">
                        <a:pos x="157" y="30"/>
                      </a:cxn>
                      <a:cxn ang="0">
                        <a:pos x="101" y="42"/>
                      </a:cxn>
                      <a:cxn ang="0">
                        <a:pos x="65" y="72"/>
                      </a:cxn>
                      <a:cxn ang="0">
                        <a:pos x="57" y="99"/>
                      </a:cxn>
                    </a:cxnLst>
                    <a:rect l="0" t="0" r="r" b="b"/>
                    <a:pathLst>
                      <a:path w="642" h="324">
                        <a:moveTo>
                          <a:pt x="58" y="108"/>
                        </a:moveTo>
                        <a:lnTo>
                          <a:pt x="46" y="110"/>
                        </a:lnTo>
                        <a:lnTo>
                          <a:pt x="35" y="113"/>
                        </a:lnTo>
                        <a:lnTo>
                          <a:pt x="25" y="117"/>
                        </a:lnTo>
                        <a:lnTo>
                          <a:pt x="17" y="122"/>
                        </a:lnTo>
                        <a:lnTo>
                          <a:pt x="10" y="129"/>
                        </a:lnTo>
                        <a:lnTo>
                          <a:pt x="4" y="136"/>
                        </a:lnTo>
                        <a:lnTo>
                          <a:pt x="1" y="144"/>
                        </a:lnTo>
                        <a:lnTo>
                          <a:pt x="0" y="152"/>
                        </a:lnTo>
                        <a:lnTo>
                          <a:pt x="1" y="158"/>
                        </a:lnTo>
                        <a:lnTo>
                          <a:pt x="2" y="164"/>
                        </a:lnTo>
                        <a:lnTo>
                          <a:pt x="5" y="169"/>
                        </a:lnTo>
                        <a:lnTo>
                          <a:pt x="9" y="175"/>
                        </a:lnTo>
                        <a:lnTo>
                          <a:pt x="19" y="184"/>
                        </a:lnTo>
                        <a:lnTo>
                          <a:pt x="32" y="191"/>
                        </a:lnTo>
                        <a:lnTo>
                          <a:pt x="32" y="190"/>
                        </a:lnTo>
                        <a:lnTo>
                          <a:pt x="24" y="197"/>
                        </a:lnTo>
                        <a:lnTo>
                          <a:pt x="19" y="204"/>
                        </a:lnTo>
                        <a:lnTo>
                          <a:pt x="15" y="212"/>
                        </a:lnTo>
                        <a:lnTo>
                          <a:pt x="14" y="220"/>
                        </a:lnTo>
                        <a:lnTo>
                          <a:pt x="15" y="229"/>
                        </a:lnTo>
                        <a:lnTo>
                          <a:pt x="19" y="238"/>
                        </a:lnTo>
                        <a:lnTo>
                          <a:pt x="25" y="245"/>
                        </a:lnTo>
                        <a:lnTo>
                          <a:pt x="33" y="252"/>
                        </a:lnTo>
                        <a:lnTo>
                          <a:pt x="43" y="257"/>
                        </a:lnTo>
                        <a:lnTo>
                          <a:pt x="54" y="262"/>
                        </a:lnTo>
                        <a:lnTo>
                          <a:pt x="66" y="264"/>
                        </a:lnTo>
                        <a:lnTo>
                          <a:pt x="79" y="265"/>
                        </a:lnTo>
                        <a:lnTo>
                          <a:pt x="83" y="265"/>
                        </a:lnTo>
                        <a:lnTo>
                          <a:pt x="86" y="264"/>
                        </a:lnTo>
                        <a:lnTo>
                          <a:pt x="86" y="265"/>
                        </a:lnTo>
                        <a:lnTo>
                          <a:pt x="95" y="274"/>
                        </a:lnTo>
                        <a:lnTo>
                          <a:pt x="105" y="281"/>
                        </a:lnTo>
                        <a:lnTo>
                          <a:pt x="116" y="288"/>
                        </a:lnTo>
                        <a:lnTo>
                          <a:pt x="129" y="294"/>
                        </a:lnTo>
                        <a:lnTo>
                          <a:pt x="142" y="298"/>
                        </a:lnTo>
                        <a:lnTo>
                          <a:pt x="156" y="301"/>
                        </a:lnTo>
                        <a:lnTo>
                          <a:pt x="171" y="303"/>
                        </a:lnTo>
                        <a:lnTo>
                          <a:pt x="186" y="304"/>
                        </a:lnTo>
                        <a:lnTo>
                          <a:pt x="201" y="303"/>
                        </a:lnTo>
                        <a:lnTo>
                          <a:pt x="216" y="302"/>
                        </a:lnTo>
                        <a:lnTo>
                          <a:pt x="231" y="298"/>
                        </a:lnTo>
                        <a:lnTo>
                          <a:pt x="245" y="293"/>
                        </a:lnTo>
                        <a:lnTo>
                          <a:pt x="245" y="293"/>
                        </a:lnTo>
                        <a:lnTo>
                          <a:pt x="252" y="300"/>
                        </a:lnTo>
                        <a:lnTo>
                          <a:pt x="261" y="306"/>
                        </a:lnTo>
                        <a:lnTo>
                          <a:pt x="281" y="316"/>
                        </a:lnTo>
                        <a:lnTo>
                          <a:pt x="292" y="319"/>
                        </a:lnTo>
                        <a:lnTo>
                          <a:pt x="303" y="322"/>
                        </a:lnTo>
                        <a:lnTo>
                          <a:pt x="315" y="323"/>
                        </a:lnTo>
                        <a:lnTo>
                          <a:pt x="328" y="324"/>
                        </a:lnTo>
                        <a:lnTo>
                          <a:pt x="344" y="323"/>
                        </a:lnTo>
                        <a:lnTo>
                          <a:pt x="360" y="320"/>
                        </a:lnTo>
                        <a:lnTo>
                          <a:pt x="374" y="316"/>
                        </a:lnTo>
                        <a:lnTo>
                          <a:pt x="388" y="310"/>
                        </a:lnTo>
                        <a:lnTo>
                          <a:pt x="400" y="303"/>
                        </a:lnTo>
                        <a:lnTo>
                          <a:pt x="410" y="295"/>
                        </a:lnTo>
                        <a:lnTo>
                          <a:pt x="418" y="285"/>
                        </a:lnTo>
                        <a:lnTo>
                          <a:pt x="424" y="275"/>
                        </a:lnTo>
                        <a:lnTo>
                          <a:pt x="424" y="275"/>
                        </a:lnTo>
                        <a:lnTo>
                          <a:pt x="435" y="279"/>
                        </a:lnTo>
                        <a:lnTo>
                          <a:pt x="446" y="282"/>
                        </a:lnTo>
                        <a:lnTo>
                          <a:pt x="458" y="283"/>
                        </a:lnTo>
                        <a:lnTo>
                          <a:pt x="470" y="284"/>
                        </a:lnTo>
                        <a:lnTo>
                          <a:pt x="487" y="283"/>
                        </a:lnTo>
                        <a:lnTo>
                          <a:pt x="503" y="279"/>
                        </a:lnTo>
                        <a:lnTo>
                          <a:pt x="518" y="274"/>
                        </a:lnTo>
                        <a:lnTo>
                          <a:pt x="530" y="267"/>
                        </a:lnTo>
                        <a:lnTo>
                          <a:pt x="541" y="258"/>
                        </a:lnTo>
                        <a:lnTo>
                          <a:pt x="549" y="249"/>
                        </a:lnTo>
                        <a:lnTo>
                          <a:pt x="554" y="238"/>
                        </a:lnTo>
                        <a:lnTo>
                          <a:pt x="556" y="226"/>
                        </a:lnTo>
                        <a:lnTo>
                          <a:pt x="555" y="226"/>
                        </a:lnTo>
                        <a:lnTo>
                          <a:pt x="573" y="223"/>
                        </a:lnTo>
                        <a:lnTo>
                          <a:pt x="590" y="218"/>
                        </a:lnTo>
                        <a:lnTo>
                          <a:pt x="605" y="211"/>
                        </a:lnTo>
                        <a:lnTo>
                          <a:pt x="617" y="202"/>
                        </a:lnTo>
                        <a:lnTo>
                          <a:pt x="628" y="192"/>
                        </a:lnTo>
                        <a:lnTo>
                          <a:pt x="635" y="181"/>
                        </a:lnTo>
                        <a:lnTo>
                          <a:pt x="640" y="170"/>
                        </a:lnTo>
                        <a:lnTo>
                          <a:pt x="642" y="157"/>
                        </a:lnTo>
                        <a:lnTo>
                          <a:pt x="641" y="146"/>
                        </a:lnTo>
                        <a:lnTo>
                          <a:pt x="637" y="135"/>
                        </a:lnTo>
                        <a:lnTo>
                          <a:pt x="630" y="125"/>
                        </a:lnTo>
                        <a:lnTo>
                          <a:pt x="621" y="115"/>
                        </a:lnTo>
                        <a:lnTo>
                          <a:pt x="621" y="115"/>
                        </a:lnTo>
                        <a:lnTo>
                          <a:pt x="626" y="104"/>
                        </a:lnTo>
                        <a:lnTo>
                          <a:pt x="627" y="93"/>
                        </a:lnTo>
                        <a:lnTo>
                          <a:pt x="626" y="84"/>
                        </a:lnTo>
                        <a:lnTo>
                          <a:pt x="623" y="76"/>
                        </a:lnTo>
                        <a:lnTo>
                          <a:pt x="618" y="68"/>
                        </a:lnTo>
                        <a:lnTo>
                          <a:pt x="611" y="60"/>
                        </a:lnTo>
                        <a:lnTo>
                          <a:pt x="602" y="54"/>
                        </a:lnTo>
                        <a:lnTo>
                          <a:pt x="592" y="48"/>
                        </a:lnTo>
                        <a:lnTo>
                          <a:pt x="581" y="44"/>
                        </a:lnTo>
                        <a:lnTo>
                          <a:pt x="569" y="41"/>
                        </a:lnTo>
                        <a:lnTo>
                          <a:pt x="569" y="41"/>
                        </a:lnTo>
                        <a:lnTo>
                          <a:pt x="566" y="32"/>
                        </a:lnTo>
                        <a:lnTo>
                          <a:pt x="560" y="25"/>
                        </a:lnTo>
                        <a:lnTo>
                          <a:pt x="553" y="18"/>
                        </a:lnTo>
                        <a:lnTo>
                          <a:pt x="544" y="12"/>
                        </a:lnTo>
                        <a:lnTo>
                          <a:pt x="534" y="7"/>
                        </a:lnTo>
                        <a:lnTo>
                          <a:pt x="523" y="3"/>
                        </a:lnTo>
                        <a:lnTo>
                          <a:pt x="511" y="1"/>
                        </a:lnTo>
                        <a:lnTo>
                          <a:pt x="498" y="0"/>
                        </a:lnTo>
                        <a:lnTo>
                          <a:pt x="483" y="1"/>
                        </a:lnTo>
                        <a:lnTo>
                          <a:pt x="468" y="4"/>
                        </a:lnTo>
                        <a:lnTo>
                          <a:pt x="455" y="10"/>
                        </a:lnTo>
                        <a:lnTo>
                          <a:pt x="443" y="17"/>
                        </a:lnTo>
                        <a:lnTo>
                          <a:pt x="443" y="18"/>
                        </a:lnTo>
                        <a:lnTo>
                          <a:pt x="433" y="10"/>
                        </a:lnTo>
                        <a:lnTo>
                          <a:pt x="421" y="5"/>
                        </a:lnTo>
                        <a:lnTo>
                          <a:pt x="407" y="1"/>
                        </a:lnTo>
                        <a:lnTo>
                          <a:pt x="392" y="0"/>
                        </a:lnTo>
                        <a:lnTo>
                          <a:pt x="374" y="2"/>
                        </a:lnTo>
                        <a:lnTo>
                          <a:pt x="357" y="7"/>
                        </a:lnTo>
                        <a:lnTo>
                          <a:pt x="344" y="15"/>
                        </a:lnTo>
                        <a:lnTo>
                          <a:pt x="338" y="20"/>
                        </a:lnTo>
                        <a:lnTo>
                          <a:pt x="334" y="25"/>
                        </a:lnTo>
                        <a:lnTo>
                          <a:pt x="334" y="25"/>
                        </a:lnTo>
                        <a:lnTo>
                          <a:pt x="322" y="18"/>
                        </a:lnTo>
                        <a:lnTo>
                          <a:pt x="308" y="14"/>
                        </a:lnTo>
                        <a:lnTo>
                          <a:pt x="294" y="11"/>
                        </a:lnTo>
                        <a:lnTo>
                          <a:pt x="278" y="10"/>
                        </a:lnTo>
                        <a:lnTo>
                          <a:pt x="267" y="11"/>
                        </a:lnTo>
                        <a:lnTo>
                          <a:pt x="257" y="12"/>
                        </a:lnTo>
                        <a:lnTo>
                          <a:pt x="237" y="18"/>
                        </a:lnTo>
                        <a:lnTo>
                          <a:pt x="221" y="27"/>
                        </a:lnTo>
                        <a:lnTo>
                          <a:pt x="214" y="33"/>
                        </a:lnTo>
                        <a:lnTo>
                          <a:pt x="208" y="39"/>
                        </a:lnTo>
                        <a:lnTo>
                          <a:pt x="208" y="39"/>
                        </a:lnTo>
                        <a:lnTo>
                          <a:pt x="196" y="35"/>
                        </a:lnTo>
                        <a:lnTo>
                          <a:pt x="184" y="32"/>
                        </a:lnTo>
                        <a:lnTo>
                          <a:pt x="170" y="31"/>
                        </a:lnTo>
                        <a:lnTo>
                          <a:pt x="157" y="30"/>
                        </a:lnTo>
                        <a:lnTo>
                          <a:pt x="137" y="31"/>
                        </a:lnTo>
                        <a:lnTo>
                          <a:pt x="118" y="35"/>
                        </a:lnTo>
                        <a:lnTo>
                          <a:pt x="101" y="42"/>
                        </a:lnTo>
                        <a:lnTo>
                          <a:pt x="86" y="50"/>
                        </a:lnTo>
                        <a:lnTo>
                          <a:pt x="74" y="60"/>
                        </a:lnTo>
                        <a:lnTo>
                          <a:pt x="65" y="72"/>
                        </a:lnTo>
                        <a:lnTo>
                          <a:pt x="59" y="85"/>
                        </a:lnTo>
                        <a:lnTo>
                          <a:pt x="58" y="92"/>
                        </a:lnTo>
                        <a:lnTo>
                          <a:pt x="57" y="99"/>
                        </a:lnTo>
                        <a:lnTo>
                          <a:pt x="57" y="104"/>
                        </a:lnTo>
                        <a:lnTo>
                          <a:pt x="58" y="108"/>
                        </a:lnTo>
                        <a:close/>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b="1" kern="0" dirty="0">
                      <a:solidFill>
                        <a:srgbClr val="000000"/>
                      </a:solidFill>
                      <a:latin typeface="Gill Sans MT"/>
                    </a:endParaRPr>
                  </a:p>
                </p:txBody>
              </p:sp>
              <p:sp>
                <p:nvSpPr>
                  <p:cNvPr id="606" name="Freeform 215"/>
                  <p:cNvSpPr>
                    <a:spLocks/>
                  </p:cNvSpPr>
                  <p:nvPr/>
                </p:nvSpPr>
                <p:spPr bwMode="auto">
                  <a:xfrm>
                    <a:off x="2559" y="741"/>
                    <a:ext cx="38" cy="6"/>
                  </a:xfrm>
                  <a:custGeom>
                    <a:avLst/>
                    <a:gdLst/>
                    <a:ahLst/>
                    <a:cxnLst>
                      <a:cxn ang="0">
                        <a:pos x="0" y="0"/>
                      </a:cxn>
                      <a:cxn ang="0">
                        <a:pos x="16" y="5"/>
                      </a:cxn>
                      <a:cxn ang="0">
                        <a:pos x="33" y="6"/>
                      </a:cxn>
                      <a:cxn ang="0">
                        <a:pos x="35" y="6"/>
                      </a:cxn>
                      <a:cxn ang="0">
                        <a:pos x="38" y="6"/>
                      </a:cxn>
                    </a:cxnLst>
                    <a:rect l="0" t="0" r="r" b="b"/>
                    <a:pathLst>
                      <a:path w="38" h="6">
                        <a:moveTo>
                          <a:pt x="0" y="0"/>
                        </a:moveTo>
                        <a:lnTo>
                          <a:pt x="16" y="5"/>
                        </a:lnTo>
                        <a:lnTo>
                          <a:pt x="33" y="6"/>
                        </a:lnTo>
                        <a:lnTo>
                          <a:pt x="35" y="6"/>
                        </a:lnTo>
                        <a:lnTo>
                          <a:pt x="38" y="6"/>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b="1" kern="0" dirty="0">
                      <a:solidFill>
                        <a:srgbClr val="000000"/>
                      </a:solidFill>
                      <a:latin typeface="Gill Sans MT"/>
                    </a:endParaRPr>
                  </a:p>
                </p:txBody>
              </p:sp>
              <p:sp>
                <p:nvSpPr>
                  <p:cNvPr id="607" name="Freeform 216"/>
                  <p:cNvSpPr>
                    <a:spLocks/>
                  </p:cNvSpPr>
                  <p:nvPr/>
                </p:nvSpPr>
                <p:spPr bwMode="auto">
                  <a:xfrm>
                    <a:off x="2613" y="812"/>
                    <a:ext cx="17" cy="2"/>
                  </a:xfrm>
                  <a:custGeom>
                    <a:avLst/>
                    <a:gdLst/>
                    <a:ahLst/>
                    <a:cxnLst>
                      <a:cxn ang="0">
                        <a:pos x="0" y="2"/>
                      </a:cxn>
                      <a:cxn ang="0">
                        <a:pos x="9" y="1"/>
                      </a:cxn>
                      <a:cxn ang="0">
                        <a:pos x="17" y="0"/>
                      </a:cxn>
                    </a:cxnLst>
                    <a:rect l="0" t="0" r="r" b="b"/>
                    <a:pathLst>
                      <a:path w="17" h="2">
                        <a:moveTo>
                          <a:pt x="0" y="2"/>
                        </a:moveTo>
                        <a:lnTo>
                          <a:pt x="9" y="1"/>
                        </a:lnTo>
                        <a:lnTo>
                          <a:pt x="17" y="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b="1" kern="0" dirty="0">
                      <a:solidFill>
                        <a:srgbClr val="000000"/>
                      </a:solidFill>
                      <a:latin typeface="Gill Sans MT"/>
                    </a:endParaRPr>
                  </a:p>
                </p:txBody>
              </p:sp>
              <p:sp>
                <p:nvSpPr>
                  <p:cNvPr id="608" name="Freeform 217"/>
                  <p:cNvSpPr>
                    <a:spLocks/>
                  </p:cNvSpPr>
                  <p:nvPr/>
                </p:nvSpPr>
                <p:spPr bwMode="auto">
                  <a:xfrm>
                    <a:off x="2762" y="830"/>
                    <a:ext cx="10" cy="13"/>
                  </a:xfrm>
                  <a:custGeom>
                    <a:avLst/>
                    <a:gdLst/>
                    <a:ahLst/>
                    <a:cxnLst>
                      <a:cxn ang="0">
                        <a:pos x="0" y="0"/>
                      </a:cxn>
                      <a:cxn ang="0">
                        <a:pos x="4" y="7"/>
                      </a:cxn>
                      <a:cxn ang="0">
                        <a:pos x="10" y="13"/>
                      </a:cxn>
                    </a:cxnLst>
                    <a:rect l="0" t="0" r="r" b="b"/>
                    <a:pathLst>
                      <a:path w="10" h="13">
                        <a:moveTo>
                          <a:pt x="0" y="0"/>
                        </a:moveTo>
                        <a:lnTo>
                          <a:pt x="4" y="7"/>
                        </a:lnTo>
                        <a:lnTo>
                          <a:pt x="10" y="13"/>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b="1" kern="0" dirty="0">
                      <a:solidFill>
                        <a:srgbClr val="000000"/>
                      </a:solidFill>
                      <a:latin typeface="Gill Sans MT"/>
                    </a:endParaRPr>
                  </a:p>
                </p:txBody>
              </p:sp>
              <p:sp>
                <p:nvSpPr>
                  <p:cNvPr id="609" name="Freeform 218"/>
                  <p:cNvSpPr>
                    <a:spLocks/>
                  </p:cNvSpPr>
                  <p:nvPr/>
                </p:nvSpPr>
                <p:spPr bwMode="auto">
                  <a:xfrm>
                    <a:off x="2951" y="811"/>
                    <a:ext cx="4" cy="14"/>
                  </a:xfrm>
                  <a:custGeom>
                    <a:avLst/>
                    <a:gdLst/>
                    <a:ahLst/>
                    <a:cxnLst>
                      <a:cxn ang="0">
                        <a:pos x="0" y="14"/>
                      </a:cxn>
                      <a:cxn ang="0">
                        <a:pos x="2" y="7"/>
                      </a:cxn>
                      <a:cxn ang="0">
                        <a:pos x="4" y="0"/>
                      </a:cxn>
                    </a:cxnLst>
                    <a:rect l="0" t="0" r="r" b="b"/>
                    <a:pathLst>
                      <a:path w="4" h="14">
                        <a:moveTo>
                          <a:pt x="0" y="14"/>
                        </a:moveTo>
                        <a:lnTo>
                          <a:pt x="2" y="7"/>
                        </a:lnTo>
                        <a:lnTo>
                          <a:pt x="4" y="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b="1" kern="0" dirty="0">
                      <a:solidFill>
                        <a:srgbClr val="000000"/>
                      </a:solidFill>
                      <a:latin typeface="Gill Sans MT"/>
                    </a:endParaRPr>
                  </a:p>
                </p:txBody>
              </p:sp>
              <p:sp>
                <p:nvSpPr>
                  <p:cNvPr id="610" name="Freeform 219"/>
                  <p:cNvSpPr>
                    <a:spLocks/>
                  </p:cNvSpPr>
                  <p:nvPr/>
                </p:nvSpPr>
                <p:spPr bwMode="auto">
                  <a:xfrm>
                    <a:off x="3034" y="722"/>
                    <a:ext cx="49" cy="54"/>
                  </a:xfrm>
                  <a:custGeom>
                    <a:avLst/>
                    <a:gdLst/>
                    <a:ahLst/>
                    <a:cxnLst>
                      <a:cxn ang="0">
                        <a:pos x="49" y="54"/>
                      </a:cxn>
                      <a:cxn ang="0">
                        <a:pos x="49" y="54"/>
                      </a:cxn>
                      <a:cxn ang="0">
                        <a:pos x="49" y="53"/>
                      </a:cxn>
                      <a:cxn ang="0">
                        <a:pos x="48" y="45"/>
                      </a:cxn>
                      <a:cxn ang="0">
                        <a:pos x="46" y="37"/>
                      </a:cxn>
                      <a:cxn ang="0">
                        <a:pos x="41" y="29"/>
                      </a:cxn>
                      <a:cxn ang="0">
                        <a:pos x="36" y="22"/>
                      </a:cxn>
                      <a:cxn ang="0">
                        <a:pos x="29" y="15"/>
                      </a:cxn>
                      <a:cxn ang="0">
                        <a:pos x="20" y="9"/>
                      </a:cxn>
                      <a:cxn ang="0">
                        <a:pos x="11" y="4"/>
                      </a:cxn>
                      <a:cxn ang="0">
                        <a:pos x="0" y="0"/>
                      </a:cxn>
                    </a:cxnLst>
                    <a:rect l="0" t="0" r="r" b="b"/>
                    <a:pathLst>
                      <a:path w="49" h="54">
                        <a:moveTo>
                          <a:pt x="49" y="54"/>
                        </a:moveTo>
                        <a:lnTo>
                          <a:pt x="49" y="54"/>
                        </a:lnTo>
                        <a:lnTo>
                          <a:pt x="49" y="53"/>
                        </a:lnTo>
                        <a:lnTo>
                          <a:pt x="48" y="45"/>
                        </a:lnTo>
                        <a:lnTo>
                          <a:pt x="46" y="37"/>
                        </a:lnTo>
                        <a:lnTo>
                          <a:pt x="41" y="29"/>
                        </a:lnTo>
                        <a:lnTo>
                          <a:pt x="36" y="22"/>
                        </a:lnTo>
                        <a:lnTo>
                          <a:pt x="29" y="15"/>
                        </a:lnTo>
                        <a:lnTo>
                          <a:pt x="20" y="9"/>
                        </a:lnTo>
                        <a:lnTo>
                          <a:pt x="11" y="4"/>
                        </a:lnTo>
                        <a:lnTo>
                          <a:pt x="0" y="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b="1" kern="0" dirty="0">
                      <a:solidFill>
                        <a:srgbClr val="000000"/>
                      </a:solidFill>
                      <a:latin typeface="Gill Sans MT"/>
                    </a:endParaRPr>
                  </a:p>
                </p:txBody>
              </p:sp>
              <p:sp>
                <p:nvSpPr>
                  <p:cNvPr id="611" name="Freeform 220"/>
                  <p:cNvSpPr>
                    <a:spLocks/>
                  </p:cNvSpPr>
                  <p:nvPr/>
                </p:nvSpPr>
                <p:spPr bwMode="auto">
                  <a:xfrm>
                    <a:off x="3126" y="665"/>
                    <a:ext cx="22" cy="20"/>
                  </a:xfrm>
                  <a:custGeom>
                    <a:avLst/>
                    <a:gdLst/>
                    <a:ahLst/>
                    <a:cxnLst>
                      <a:cxn ang="0">
                        <a:pos x="0" y="20"/>
                      </a:cxn>
                      <a:cxn ang="0">
                        <a:pos x="7" y="16"/>
                      </a:cxn>
                      <a:cxn ang="0">
                        <a:pos x="13" y="11"/>
                      </a:cxn>
                      <a:cxn ang="0">
                        <a:pos x="22" y="0"/>
                      </a:cxn>
                    </a:cxnLst>
                    <a:rect l="0" t="0" r="r" b="b"/>
                    <a:pathLst>
                      <a:path w="22" h="20">
                        <a:moveTo>
                          <a:pt x="0" y="20"/>
                        </a:moveTo>
                        <a:lnTo>
                          <a:pt x="7" y="16"/>
                        </a:lnTo>
                        <a:lnTo>
                          <a:pt x="13" y="11"/>
                        </a:lnTo>
                        <a:lnTo>
                          <a:pt x="22" y="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b="1" kern="0" dirty="0">
                      <a:solidFill>
                        <a:srgbClr val="000000"/>
                      </a:solidFill>
                      <a:latin typeface="Gill Sans MT"/>
                    </a:endParaRPr>
                  </a:p>
                </p:txBody>
              </p:sp>
              <p:sp>
                <p:nvSpPr>
                  <p:cNvPr id="612" name="Freeform 221"/>
                  <p:cNvSpPr>
                    <a:spLocks/>
                  </p:cNvSpPr>
                  <p:nvPr/>
                </p:nvSpPr>
                <p:spPr bwMode="auto">
                  <a:xfrm>
                    <a:off x="3096" y="591"/>
                    <a:ext cx="1" cy="9"/>
                  </a:xfrm>
                  <a:custGeom>
                    <a:avLst/>
                    <a:gdLst/>
                    <a:ahLst/>
                    <a:cxnLst>
                      <a:cxn ang="0">
                        <a:pos x="1" y="9"/>
                      </a:cxn>
                      <a:cxn ang="0">
                        <a:pos x="1" y="9"/>
                      </a:cxn>
                      <a:cxn ang="0">
                        <a:pos x="1" y="8"/>
                      </a:cxn>
                      <a:cxn ang="0">
                        <a:pos x="1" y="4"/>
                      </a:cxn>
                      <a:cxn ang="0">
                        <a:pos x="0" y="0"/>
                      </a:cxn>
                    </a:cxnLst>
                    <a:rect l="0" t="0" r="r" b="b"/>
                    <a:pathLst>
                      <a:path w="1" h="9">
                        <a:moveTo>
                          <a:pt x="1" y="9"/>
                        </a:moveTo>
                        <a:lnTo>
                          <a:pt x="1" y="9"/>
                        </a:lnTo>
                        <a:lnTo>
                          <a:pt x="1" y="8"/>
                        </a:lnTo>
                        <a:lnTo>
                          <a:pt x="1" y="4"/>
                        </a:lnTo>
                        <a:lnTo>
                          <a:pt x="0" y="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b="1" kern="0" dirty="0">
                      <a:solidFill>
                        <a:srgbClr val="000000"/>
                      </a:solidFill>
                      <a:latin typeface="Gill Sans MT"/>
                    </a:endParaRPr>
                  </a:p>
                </p:txBody>
              </p:sp>
              <p:sp>
                <p:nvSpPr>
                  <p:cNvPr id="613" name="Freeform 222"/>
                  <p:cNvSpPr>
                    <a:spLocks/>
                  </p:cNvSpPr>
                  <p:nvPr/>
                </p:nvSpPr>
                <p:spPr bwMode="auto">
                  <a:xfrm>
                    <a:off x="2959" y="567"/>
                    <a:ext cx="11" cy="13"/>
                  </a:xfrm>
                  <a:custGeom>
                    <a:avLst/>
                    <a:gdLst/>
                    <a:ahLst/>
                    <a:cxnLst>
                      <a:cxn ang="0">
                        <a:pos x="11" y="0"/>
                      </a:cxn>
                      <a:cxn ang="0">
                        <a:pos x="5" y="6"/>
                      </a:cxn>
                      <a:cxn ang="0">
                        <a:pos x="0" y="13"/>
                      </a:cxn>
                    </a:cxnLst>
                    <a:rect l="0" t="0" r="r" b="b"/>
                    <a:pathLst>
                      <a:path w="11" h="13">
                        <a:moveTo>
                          <a:pt x="11" y="0"/>
                        </a:moveTo>
                        <a:lnTo>
                          <a:pt x="5" y="6"/>
                        </a:lnTo>
                        <a:lnTo>
                          <a:pt x="0" y="13"/>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b="1" kern="0" dirty="0">
                      <a:solidFill>
                        <a:srgbClr val="000000"/>
                      </a:solidFill>
                      <a:latin typeface="Gill Sans MT"/>
                    </a:endParaRPr>
                  </a:p>
                </p:txBody>
              </p:sp>
              <p:sp>
                <p:nvSpPr>
                  <p:cNvPr id="614" name="Freeform 223"/>
                  <p:cNvSpPr>
                    <a:spLocks/>
                  </p:cNvSpPr>
                  <p:nvPr/>
                </p:nvSpPr>
                <p:spPr bwMode="auto">
                  <a:xfrm>
                    <a:off x="2855" y="575"/>
                    <a:ext cx="6" cy="10"/>
                  </a:xfrm>
                  <a:custGeom>
                    <a:avLst/>
                    <a:gdLst/>
                    <a:ahLst/>
                    <a:cxnLst>
                      <a:cxn ang="0">
                        <a:pos x="6" y="0"/>
                      </a:cxn>
                      <a:cxn ang="0">
                        <a:pos x="2" y="5"/>
                      </a:cxn>
                      <a:cxn ang="0">
                        <a:pos x="0" y="10"/>
                      </a:cxn>
                    </a:cxnLst>
                    <a:rect l="0" t="0" r="r" b="b"/>
                    <a:pathLst>
                      <a:path w="6" h="10">
                        <a:moveTo>
                          <a:pt x="6" y="0"/>
                        </a:moveTo>
                        <a:lnTo>
                          <a:pt x="2" y="5"/>
                        </a:lnTo>
                        <a:lnTo>
                          <a:pt x="0" y="1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b="1" kern="0" dirty="0">
                      <a:solidFill>
                        <a:srgbClr val="000000"/>
                      </a:solidFill>
                      <a:latin typeface="Gill Sans MT"/>
                    </a:endParaRPr>
                  </a:p>
                </p:txBody>
              </p:sp>
              <p:sp>
                <p:nvSpPr>
                  <p:cNvPr id="615" name="Freeform 224"/>
                  <p:cNvSpPr>
                    <a:spLocks/>
                  </p:cNvSpPr>
                  <p:nvPr/>
                </p:nvSpPr>
                <p:spPr bwMode="auto">
                  <a:xfrm>
                    <a:off x="2735" y="589"/>
                    <a:ext cx="19" cy="10"/>
                  </a:xfrm>
                  <a:custGeom>
                    <a:avLst/>
                    <a:gdLst/>
                    <a:ahLst/>
                    <a:cxnLst>
                      <a:cxn ang="0">
                        <a:pos x="19" y="10"/>
                      </a:cxn>
                      <a:cxn ang="0">
                        <a:pos x="10" y="5"/>
                      </a:cxn>
                      <a:cxn ang="0">
                        <a:pos x="0" y="0"/>
                      </a:cxn>
                    </a:cxnLst>
                    <a:rect l="0" t="0" r="r" b="b"/>
                    <a:pathLst>
                      <a:path w="19" h="10">
                        <a:moveTo>
                          <a:pt x="19" y="10"/>
                        </a:moveTo>
                        <a:lnTo>
                          <a:pt x="10" y="5"/>
                        </a:lnTo>
                        <a:lnTo>
                          <a:pt x="0" y="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b="1" kern="0" dirty="0">
                      <a:solidFill>
                        <a:srgbClr val="000000"/>
                      </a:solidFill>
                      <a:latin typeface="Gill Sans MT"/>
                    </a:endParaRPr>
                  </a:p>
                </p:txBody>
              </p:sp>
              <p:sp>
                <p:nvSpPr>
                  <p:cNvPr id="616" name="Freeform 225"/>
                  <p:cNvSpPr>
                    <a:spLocks/>
                  </p:cNvSpPr>
                  <p:nvPr/>
                </p:nvSpPr>
                <p:spPr bwMode="auto">
                  <a:xfrm>
                    <a:off x="2585" y="658"/>
                    <a:ext cx="3" cy="10"/>
                  </a:xfrm>
                  <a:custGeom>
                    <a:avLst/>
                    <a:gdLst/>
                    <a:ahLst/>
                    <a:cxnLst>
                      <a:cxn ang="0">
                        <a:pos x="0" y="0"/>
                      </a:cxn>
                      <a:cxn ang="0">
                        <a:pos x="1" y="5"/>
                      </a:cxn>
                      <a:cxn ang="0">
                        <a:pos x="3" y="10"/>
                      </a:cxn>
                    </a:cxnLst>
                    <a:rect l="0" t="0" r="r" b="b"/>
                    <a:pathLst>
                      <a:path w="3" h="10">
                        <a:moveTo>
                          <a:pt x="0" y="0"/>
                        </a:moveTo>
                        <a:lnTo>
                          <a:pt x="1" y="5"/>
                        </a:lnTo>
                        <a:lnTo>
                          <a:pt x="3" y="1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b="1" kern="0" dirty="0">
                      <a:solidFill>
                        <a:srgbClr val="000000"/>
                      </a:solidFill>
                      <a:latin typeface="Gill Sans MT"/>
                    </a:endParaRPr>
                  </a:p>
                </p:txBody>
              </p:sp>
              <p:sp>
                <p:nvSpPr>
                  <p:cNvPr id="617" name="Rectangle 226"/>
                  <p:cNvSpPr>
                    <a:spLocks noChangeArrowheads="1"/>
                  </p:cNvSpPr>
                  <p:nvPr/>
                </p:nvSpPr>
                <p:spPr bwMode="auto">
                  <a:xfrm>
                    <a:off x="2661" y="622"/>
                    <a:ext cx="337" cy="168"/>
                  </a:xfrm>
                  <a:prstGeom prst="rect">
                    <a:avLst/>
                  </a:prstGeom>
                  <a:grpFill/>
                  <a:ln w="9525">
                    <a:noFill/>
                    <a:miter lim="800000"/>
                    <a:headEnd/>
                    <a:tailEnd/>
                  </a:ln>
                  <a:effectLst/>
                </p:spPr>
                <p:txBody>
                  <a:bodyPr wrap="none" lIns="92075" tIns="46038" rIns="92075" bIns="46038" anchor="ctr"/>
                  <a:lstStyle/>
                  <a:p>
                    <a:pPr algn="ctr" eaLnBrk="1" fontAlgn="auto" hangingPunct="1">
                      <a:spcBef>
                        <a:spcPts val="0"/>
                      </a:spcBef>
                      <a:spcAft>
                        <a:spcPts val="0"/>
                      </a:spcAft>
                      <a:defRPr/>
                    </a:pPr>
                    <a:endParaRPr lang="en-US" sz="1000" b="1" kern="0">
                      <a:solidFill>
                        <a:srgbClr val="000000"/>
                      </a:solidFill>
                      <a:latin typeface="Times New Roman" pitchFamily="18" charset="0"/>
                    </a:endParaRPr>
                  </a:p>
                </p:txBody>
              </p:sp>
            </p:grpSp>
          </p:grpSp>
          <p:grpSp>
            <p:nvGrpSpPr>
              <p:cNvPr id="560" name="Group 98"/>
              <p:cNvGrpSpPr/>
              <p:nvPr/>
            </p:nvGrpSpPr>
            <p:grpSpPr>
              <a:xfrm>
                <a:off x="1430735" y="4016705"/>
                <a:ext cx="712619" cy="533349"/>
                <a:chOff x="682389" y="614149"/>
                <a:chExt cx="1460310" cy="1392074"/>
              </a:xfrm>
              <a:solidFill>
                <a:srgbClr val="FF9900"/>
              </a:solidFill>
            </p:grpSpPr>
            <p:sp>
              <p:nvSpPr>
                <p:cNvPr id="578" name="Oval 577"/>
                <p:cNvSpPr/>
                <p:nvPr/>
              </p:nvSpPr>
              <p:spPr>
                <a:xfrm>
                  <a:off x="1057699" y="948519"/>
                  <a:ext cx="731520" cy="731520"/>
                </a:xfrm>
                <a:prstGeom prst="ellipse">
                  <a:avLst/>
                </a:prstGeom>
                <a:grpFill/>
                <a:ln w="25400" cap="flat" cmpd="sng" algn="ctr">
                  <a:solidFill>
                    <a:srgbClr val="FF9900"/>
                  </a:solidFill>
                  <a:prstDash val="solid"/>
                </a:ln>
                <a:effectLst/>
              </p:spPr>
              <p:txBody>
                <a:bodyPr rtlCol="0" anchor="ctr"/>
                <a:lstStyle/>
                <a:p>
                  <a:pPr algn="ctr" eaLnBrk="1" fontAlgn="auto" hangingPunct="1">
                    <a:spcBef>
                      <a:spcPts val="0"/>
                    </a:spcBef>
                    <a:spcAft>
                      <a:spcPts val="0"/>
                    </a:spcAft>
                    <a:defRPr/>
                  </a:pPr>
                  <a:endParaRPr lang="en-US" sz="1000" b="1" kern="0" dirty="0">
                    <a:solidFill>
                      <a:srgbClr val="000000"/>
                    </a:solidFill>
                    <a:latin typeface="Gill Sans MT"/>
                  </a:endParaRPr>
                </a:p>
              </p:txBody>
            </p:sp>
            <p:cxnSp>
              <p:nvCxnSpPr>
                <p:cNvPr id="579" name="Straight Connector 578"/>
                <p:cNvCxnSpPr/>
                <p:nvPr/>
              </p:nvCxnSpPr>
              <p:spPr>
                <a:xfrm rot="5400000" flipH="1" flipV="1">
                  <a:off x="1545610" y="719920"/>
                  <a:ext cx="232011" cy="102358"/>
                </a:xfrm>
                <a:prstGeom prst="line">
                  <a:avLst/>
                </a:prstGeom>
                <a:grpFill/>
                <a:ln w="9525" cap="flat" cmpd="sng" algn="ctr">
                  <a:solidFill>
                    <a:srgbClr val="FF9900"/>
                  </a:solidFill>
                  <a:prstDash val="solid"/>
                </a:ln>
                <a:effectLst/>
              </p:spPr>
            </p:cxnSp>
            <p:cxnSp>
              <p:nvCxnSpPr>
                <p:cNvPr id="580" name="Straight Connector 579"/>
                <p:cNvCxnSpPr/>
                <p:nvPr/>
              </p:nvCxnSpPr>
              <p:spPr>
                <a:xfrm rot="5400000" flipH="1" flipV="1">
                  <a:off x="1726442" y="893929"/>
                  <a:ext cx="88711" cy="75062"/>
                </a:xfrm>
                <a:prstGeom prst="line">
                  <a:avLst/>
                </a:prstGeom>
                <a:grpFill/>
                <a:ln w="9525" cap="flat" cmpd="sng" algn="ctr">
                  <a:solidFill>
                    <a:srgbClr val="FF9900"/>
                  </a:solidFill>
                  <a:prstDash val="solid"/>
                </a:ln>
                <a:effectLst/>
              </p:spPr>
            </p:cxnSp>
            <p:cxnSp>
              <p:nvCxnSpPr>
                <p:cNvPr id="581" name="Straight Connector 580"/>
                <p:cNvCxnSpPr/>
                <p:nvPr/>
              </p:nvCxnSpPr>
              <p:spPr>
                <a:xfrm rot="5400000" flipH="1" flipV="1">
                  <a:off x="1063389" y="1807192"/>
                  <a:ext cx="232011" cy="102358"/>
                </a:xfrm>
                <a:prstGeom prst="line">
                  <a:avLst/>
                </a:prstGeom>
                <a:grpFill/>
                <a:ln w="9525" cap="flat" cmpd="sng" algn="ctr">
                  <a:solidFill>
                    <a:srgbClr val="FF9900"/>
                  </a:solidFill>
                  <a:prstDash val="solid"/>
                </a:ln>
                <a:effectLst/>
              </p:spPr>
            </p:cxnSp>
            <p:cxnSp>
              <p:nvCxnSpPr>
                <p:cNvPr id="582" name="Straight Connector 581"/>
                <p:cNvCxnSpPr/>
                <p:nvPr/>
              </p:nvCxnSpPr>
              <p:spPr>
                <a:xfrm flipV="1">
                  <a:off x="1824253" y="955343"/>
                  <a:ext cx="236562" cy="138753"/>
                </a:xfrm>
                <a:prstGeom prst="line">
                  <a:avLst/>
                </a:prstGeom>
                <a:grpFill/>
                <a:ln w="9525" cap="flat" cmpd="sng" algn="ctr">
                  <a:solidFill>
                    <a:srgbClr val="FF9900"/>
                  </a:solidFill>
                  <a:prstDash val="solid"/>
                </a:ln>
                <a:effectLst/>
              </p:spPr>
            </p:cxnSp>
            <p:cxnSp>
              <p:nvCxnSpPr>
                <p:cNvPr id="583" name="Straight Connector 582"/>
                <p:cNvCxnSpPr/>
                <p:nvPr/>
              </p:nvCxnSpPr>
              <p:spPr>
                <a:xfrm>
                  <a:off x="1883391" y="1364776"/>
                  <a:ext cx="259308" cy="34120"/>
                </a:xfrm>
                <a:prstGeom prst="line">
                  <a:avLst/>
                </a:prstGeom>
                <a:grpFill/>
                <a:ln w="9525" cap="flat" cmpd="sng" algn="ctr">
                  <a:solidFill>
                    <a:srgbClr val="FF9900"/>
                  </a:solidFill>
                  <a:prstDash val="solid"/>
                </a:ln>
                <a:effectLst/>
              </p:spPr>
            </p:cxnSp>
            <p:cxnSp>
              <p:nvCxnSpPr>
                <p:cNvPr id="584" name="Straight Connector 583"/>
                <p:cNvCxnSpPr/>
                <p:nvPr/>
              </p:nvCxnSpPr>
              <p:spPr>
                <a:xfrm>
                  <a:off x="1760561" y="1624084"/>
                  <a:ext cx="177421" cy="177420"/>
                </a:xfrm>
                <a:prstGeom prst="line">
                  <a:avLst/>
                </a:prstGeom>
                <a:grpFill/>
                <a:ln w="9525" cap="flat" cmpd="sng" algn="ctr">
                  <a:solidFill>
                    <a:srgbClr val="FF9900"/>
                  </a:solidFill>
                  <a:prstDash val="solid"/>
                </a:ln>
                <a:effectLst/>
              </p:spPr>
            </p:cxnSp>
            <p:cxnSp>
              <p:nvCxnSpPr>
                <p:cNvPr id="585" name="Straight Connector 584"/>
                <p:cNvCxnSpPr/>
                <p:nvPr/>
              </p:nvCxnSpPr>
              <p:spPr>
                <a:xfrm rot="16200000" flipH="1">
                  <a:off x="1422778" y="1859508"/>
                  <a:ext cx="225191" cy="68240"/>
                </a:xfrm>
                <a:prstGeom prst="line">
                  <a:avLst/>
                </a:prstGeom>
                <a:grpFill/>
                <a:ln w="9525" cap="flat" cmpd="sng" algn="ctr">
                  <a:solidFill>
                    <a:srgbClr val="FF9900"/>
                  </a:solidFill>
                  <a:prstDash val="solid"/>
                </a:ln>
                <a:effectLst/>
              </p:spPr>
            </p:cxnSp>
            <p:cxnSp>
              <p:nvCxnSpPr>
                <p:cNvPr id="586" name="Straight Connector 585"/>
                <p:cNvCxnSpPr/>
                <p:nvPr/>
              </p:nvCxnSpPr>
              <p:spPr>
                <a:xfrm rot="10800000" flipV="1">
                  <a:off x="798394" y="1528549"/>
                  <a:ext cx="211540" cy="136478"/>
                </a:xfrm>
                <a:prstGeom prst="line">
                  <a:avLst/>
                </a:prstGeom>
                <a:grpFill/>
                <a:ln w="9525" cap="flat" cmpd="sng" algn="ctr">
                  <a:solidFill>
                    <a:srgbClr val="FF9900"/>
                  </a:solidFill>
                  <a:prstDash val="solid"/>
                </a:ln>
                <a:effectLst/>
              </p:spPr>
            </p:cxnSp>
            <p:cxnSp>
              <p:nvCxnSpPr>
                <p:cNvPr id="587" name="Straight Connector 586"/>
                <p:cNvCxnSpPr/>
                <p:nvPr/>
              </p:nvCxnSpPr>
              <p:spPr>
                <a:xfrm rot="10800000">
                  <a:off x="682389" y="1221476"/>
                  <a:ext cx="266131" cy="34119"/>
                </a:xfrm>
                <a:prstGeom prst="line">
                  <a:avLst/>
                </a:prstGeom>
                <a:grpFill/>
                <a:ln w="9525" cap="flat" cmpd="sng" algn="ctr">
                  <a:solidFill>
                    <a:srgbClr val="FF9900"/>
                  </a:solidFill>
                  <a:prstDash val="solid"/>
                </a:ln>
                <a:effectLst/>
              </p:spPr>
            </p:cxnSp>
            <p:cxnSp>
              <p:nvCxnSpPr>
                <p:cNvPr id="588" name="Straight Connector 587"/>
                <p:cNvCxnSpPr/>
                <p:nvPr/>
              </p:nvCxnSpPr>
              <p:spPr>
                <a:xfrm rot="10800000">
                  <a:off x="893929" y="825690"/>
                  <a:ext cx="184245" cy="177420"/>
                </a:xfrm>
                <a:prstGeom prst="line">
                  <a:avLst/>
                </a:prstGeom>
                <a:grpFill/>
                <a:ln w="9525" cap="flat" cmpd="sng" algn="ctr">
                  <a:solidFill>
                    <a:srgbClr val="FF9900"/>
                  </a:solidFill>
                  <a:prstDash val="solid"/>
                </a:ln>
                <a:effectLst/>
              </p:spPr>
            </p:cxnSp>
            <p:cxnSp>
              <p:nvCxnSpPr>
                <p:cNvPr id="589" name="Straight Connector 588"/>
                <p:cNvCxnSpPr/>
                <p:nvPr/>
              </p:nvCxnSpPr>
              <p:spPr>
                <a:xfrm rot="16200000" flipV="1">
                  <a:off x="1177120" y="713095"/>
                  <a:ext cx="245660" cy="47767"/>
                </a:xfrm>
                <a:prstGeom prst="line">
                  <a:avLst/>
                </a:prstGeom>
                <a:grpFill/>
                <a:ln w="9525" cap="flat" cmpd="sng" algn="ctr">
                  <a:solidFill>
                    <a:srgbClr val="FF9900"/>
                  </a:solidFill>
                  <a:prstDash val="solid"/>
                </a:ln>
                <a:effectLst/>
              </p:spPr>
            </p:cxnSp>
            <p:cxnSp>
              <p:nvCxnSpPr>
                <p:cNvPr id="590" name="Straight Connector 589"/>
                <p:cNvCxnSpPr/>
                <p:nvPr/>
              </p:nvCxnSpPr>
              <p:spPr>
                <a:xfrm flipV="1">
                  <a:off x="1883391" y="1201003"/>
                  <a:ext cx="109182" cy="20472"/>
                </a:xfrm>
                <a:prstGeom prst="line">
                  <a:avLst/>
                </a:prstGeom>
                <a:grpFill/>
                <a:ln w="9525" cap="flat" cmpd="sng" algn="ctr">
                  <a:solidFill>
                    <a:srgbClr val="FF9900"/>
                  </a:solidFill>
                  <a:prstDash val="solid"/>
                </a:ln>
                <a:effectLst/>
              </p:spPr>
            </p:cxnSp>
            <p:cxnSp>
              <p:nvCxnSpPr>
                <p:cNvPr id="591" name="Straight Connector 590"/>
                <p:cNvCxnSpPr/>
                <p:nvPr/>
              </p:nvCxnSpPr>
              <p:spPr>
                <a:xfrm>
                  <a:off x="1842448" y="1508078"/>
                  <a:ext cx="116006" cy="61415"/>
                </a:xfrm>
                <a:prstGeom prst="line">
                  <a:avLst/>
                </a:prstGeom>
                <a:grpFill/>
                <a:ln w="9525" cap="flat" cmpd="sng" algn="ctr">
                  <a:solidFill>
                    <a:srgbClr val="FF9900"/>
                  </a:solidFill>
                  <a:prstDash val="solid"/>
                </a:ln>
                <a:effectLst/>
              </p:spPr>
            </p:cxnSp>
            <p:cxnSp>
              <p:nvCxnSpPr>
                <p:cNvPr id="592" name="Straight Connector 591"/>
                <p:cNvCxnSpPr/>
                <p:nvPr/>
              </p:nvCxnSpPr>
              <p:spPr>
                <a:xfrm rot="16200000" flipH="1">
                  <a:off x="1620671" y="1757149"/>
                  <a:ext cx="109182" cy="47767"/>
                </a:xfrm>
                <a:prstGeom prst="line">
                  <a:avLst/>
                </a:prstGeom>
                <a:grpFill/>
                <a:ln w="9525" cap="flat" cmpd="sng" algn="ctr">
                  <a:solidFill>
                    <a:srgbClr val="FF9900"/>
                  </a:solidFill>
                  <a:prstDash val="solid"/>
                </a:ln>
                <a:effectLst/>
              </p:spPr>
            </p:cxnSp>
            <p:cxnSp>
              <p:nvCxnSpPr>
                <p:cNvPr id="593" name="Straight Connector 592"/>
                <p:cNvCxnSpPr/>
                <p:nvPr/>
              </p:nvCxnSpPr>
              <p:spPr>
                <a:xfrm rot="5400000">
                  <a:off x="1306773" y="1825388"/>
                  <a:ext cx="109182" cy="6824"/>
                </a:xfrm>
                <a:prstGeom prst="line">
                  <a:avLst/>
                </a:prstGeom>
                <a:grpFill/>
                <a:ln w="9525" cap="flat" cmpd="sng" algn="ctr">
                  <a:solidFill>
                    <a:srgbClr val="FF9900"/>
                  </a:solidFill>
                  <a:prstDash val="solid"/>
                </a:ln>
                <a:effectLst/>
              </p:spPr>
            </p:cxnSp>
            <p:cxnSp>
              <p:nvCxnSpPr>
                <p:cNvPr id="594" name="Straight Connector 593"/>
                <p:cNvCxnSpPr/>
                <p:nvPr/>
              </p:nvCxnSpPr>
              <p:spPr>
                <a:xfrm rot="5400000">
                  <a:off x="1013347" y="1654791"/>
                  <a:ext cx="95534" cy="88711"/>
                </a:xfrm>
                <a:prstGeom prst="line">
                  <a:avLst/>
                </a:prstGeom>
                <a:grpFill/>
                <a:ln w="9525" cap="flat" cmpd="sng" algn="ctr">
                  <a:solidFill>
                    <a:srgbClr val="FF9900"/>
                  </a:solidFill>
                  <a:prstDash val="solid"/>
                </a:ln>
                <a:effectLst/>
              </p:spPr>
            </p:cxnSp>
            <p:cxnSp>
              <p:nvCxnSpPr>
                <p:cNvPr id="595" name="Straight Connector 594"/>
                <p:cNvCxnSpPr/>
                <p:nvPr/>
              </p:nvCxnSpPr>
              <p:spPr>
                <a:xfrm rot="10800000" flipV="1">
                  <a:off x="846161" y="1398895"/>
                  <a:ext cx="109182" cy="40943"/>
                </a:xfrm>
                <a:prstGeom prst="line">
                  <a:avLst/>
                </a:prstGeom>
                <a:grpFill/>
                <a:ln w="9525" cap="flat" cmpd="sng" algn="ctr">
                  <a:solidFill>
                    <a:srgbClr val="FF9900"/>
                  </a:solidFill>
                  <a:prstDash val="solid"/>
                </a:ln>
                <a:effectLst/>
              </p:spPr>
            </p:cxnSp>
            <p:cxnSp>
              <p:nvCxnSpPr>
                <p:cNvPr id="596" name="Straight Connector 595"/>
                <p:cNvCxnSpPr/>
                <p:nvPr/>
              </p:nvCxnSpPr>
              <p:spPr>
                <a:xfrm rot="10800000">
                  <a:off x="893928" y="1057702"/>
                  <a:ext cx="109182" cy="68239"/>
                </a:xfrm>
                <a:prstGeom prst="line">
                  <a:avLst/>
                </a:prstGeom>
                <a:grpFill/>
                <a:ln w="9525" cap="flat" cmpd="sng" algn="ctr">
                  <a:solidFill>
                    <a:srgbClr val="FF9900"/>
                  </a:solidFill>
                  <a:prstDash val="solid"/>
                </a:ln>
                <a:effectLst/>
              </p:spPr>
            </p:cxnSp>
            <p:cxnSp>
              <p:nvCxnSpPr>
                <p:cNvPr id="597" name="Straight Connector 596"/>
                <p:cNvCxnSpPr/>
                <p:nvPr/>
              </p:nvCxnSpPr>
              <p:spPr>
                <a:xfrm rot="16200000" flipV="1">
                  <a:off x="1115705" y="835925"/>
                  <a:ext cx="102358" cy="40943"/>
                </a:xfrm>
                <a:prstGeom prst="line">
                  <a:avLst/>
                </a:prstGeom>
                <a:grpFill/>
                <a:ln w="9525" cap="flat" cmpd="sng" algn="ctr">
                  <a:solidFill>
                    <a:srgbClr val="FF9900"/>
                  </a:solidFill>
                  <a:prstDash val="solid"/>
                </a:ln>
                <a:effectLst/>
              </p:spPr>
            </p:cxnSp>
            <p:cxnSp>
              <p:nvCxnSpPr>
                <p:cNvPr id="598" name="Straight Connector 597"/>
                <p:cNvCxnSpPr/>
                <p:nvPr/>
              </p:nvCxnSpPr>
              <p:spPr>
                <a:xfrm rot="5400000" flipH="1" flipV="1">
                  <a:off x="1426190" y="784749"/>
                  <a:ext cx="129657" cy="20471"/>
                </a:xfrm>
                <a:prstGeom prst="line">
                  <a:avLst/>
                </a:prstGeom>
                <a:grpFill/>
                <a:ln w="9525" cap="flat" cmpd="sng" algn="ctr">
                  <a:solidFill>
                    <a:srgbClr val="FF9900"/>
                  </a:solidFill>
                  <a:prstDash val="solid"/>
                </a:ln>
                <a:effectLst/>
              </p:spPr>
            </p:cxnSp>
          </p:grpSp>
          <p:grpSp>
            <p:nvGrpSpPr>
              <p:cNvPr id="561" name="Group 212"/>
              <p:cNvGrpSpPr>
                <a:grpSpLocks/>
              </p:cNvGrpSpPr>
              <p:nvPr/>
            </p:nvGrpSpPr>
            <p:grpSpPr bwMode="auto">
              <a:xfrm>
                <a:off x="2859878" y="4276697"/>
                <a:ext cx="904943" cy="325878"/>
                <a:chOff x="2527" y="550"/>
                <a:chExt cx="642" cy="324"/>
              </a:xfrm>
              <a:solidFill>
                <a:sysClr val="window" lastClr="FFFFFF">
                  <a:lumMod val="85000"/>
                </a:sysClr>
              </a:solidFill>
            </p:grpSpPr>
            <p:sp>
              <p:nvSpPr>
                <p:cNvPr id="564" name="Freeform 213"/>
                <p:cNvSpPr>
                  <a:spLocks/>
                </p:cNvSpPr>
                <p:nvPr/>
              </p:nvSpPr>
              <p:spPr bwMode="auto">
                <a:xfrm>
                  <a:off x="2527" y="550"/>
                  <a:ext cx="642" cy="324"/>
                </a:xfrm>
                <a:custGeom>
                  <a:avLst/>
                  <a:gdLst/>
                  <a:ahLst/>
                  <a:cxnLst>
                    <a:cxn ang="0">
                      <a:pos x="35" y="113"/>
                    </a:cxn>
                    <a:cxn ang="0">
                      <a:pos x="10" y="129"/>
                    </a:cxn>
                    <a:cxn ang="0">
                      <a:pos x="0" y="152"/>
                    </a:cxn>
                    <a:cxn ang="0">
                      <a:pos x="5" y="169"/>
                    </a:cxn>
                    <a:cxn ang="0">
                      <a:pos x="32" y="191"/>
                    </a:cxn>
                    <a:cxn ang="0">
                      <a:pos x="19" y="204"/>
                    </a:cxn>
                    <a:cxn ang="0">
                      <a:pos x="15" y="229"/>
                    </a:cxn>
                    <a:cxn ang="0">
                      <a:pos x="33" y="252"/>
                    </a:cxn>
                    <a:cxn ang="0">
                      <a:pos x="66" y="264"/>
                    </a:cxn>
                    <a:cxn ang="0">
                      <a:pos x="86" y="264"/>
                    </a:cxn>
                    <a:cxn ang="0">
                      <a:pos x="105" y="281"/>
                    </a:cxn>
                    <a:cxn ang="0">
                      <a:pos x="142" y="298"/>
                    </a:cxn>
                    <a:cxn ang="0">
                      <a:pos x="186" y="304"/>
                    </a:cxn>
                    <a:cxn ang="0">
                      <a:pos x="231" y="298"/>
                    </a:cxn>
                    <a:cxn ang="0">
                      <a:pos x="252" y="300"/>
                    </a:cxn>
                    <a:cxn ang="0">
                      <a:pos x="292" y="319"/>
                    </a:cxn>
                    <a:cxn ang="0">
                      <a:pos x="328" y="324"/>
                    </a:cxn>
                    <a:cxn ang="0">
                      <a:pos x="374" y="316"/>
                    </a:cxn>
                    <a:cxn ang="0">
                      <a:pos x="410" y="295"/>
                    </a:cxn>
                    <a:cxn ang="0">
                      <a:pos x="424" y="275"/>
                    </a:cxn>
                    <a:cxn ang="0">
                      <a:pos x="458" y="283"/>
                    </a:cxn>
                    <a:cxn ang="0">
                      <a:pos x="503" y="279"/>
                    </a:cxn>
                    <a:cxn ang="0">
                      <a:pos x="541" y="258"/>
                    </a:cxn>
                    <a:cxn ang="0">
                      <a:pos x="556" y="226"/>
                    </a:cxn>
                    <a:cxn ang="0">
                      <a:pos x="590" y="218"/>
                    </a:cxn>
                    <a:cxn ang="0">
                      <a:pos x="628" y="192"/>
                    </a:cxn>
                    <a:cxn ang="0">
                      <a:pos x="642" y="157"/>
                    </a:cxn>
                    <a:cxn ang="0">
                      <a:pos x="630" y="125"/>
                    </a:cxn>
                    <a:cxn ang="0">
                      <a:pos x="626" y="104"/>
                    </a:cxn>
                    <a:cxn ang="0">
                      <a:pos x="623" y="76"/>
                    </a:cxn>
                    <a:cxn ang="0">
                      <a:pos x="602" y="54"/>
                    </a:cxn>
                    <a:cxn ang="0">
                      <a:pos x="569" y="41"/>
                    </a:cxn>
                    <a:cxn ang="0">
                      <a:pos x="560" y="25"/>
                    </a:cxn>
                    <a:cxn ang="0">
                      <a:pos x="534" y="7"/>
                    </a:cxn>
                    <a:cxn ang="0">
                      <a:pos x="498" y="0"/>
                    </a:cxn>
                    <a:cxn ang="0">
                      <a:pos x="455" y="10"/>
                    </a:cxn>
                    <a:cxn ang="0">
                      <a:pos x="433" y="10"/>
                    </a:cxn>
                    <a:cxn ang="0">
                      <a:pos x="392" y="0"/>
                    </a:cxn>
                    <a:cxn ang="0">
                      <a:pos x="344" y="15"/>
                    </a:cxn>
                    <a:cxn ang="0">
                      <a:pos x="334" y="25"/>
                    </a:cxn>
                    <a:cxn ang="0">
                      <a:pos x="294" y="11"/>
                    </a:cxn>
                    <a:cxn ang="0">
                      <a:pos x="257" y="12"/>
                    </a:cxn>
                    <a:cxn ang="0">
                      <a:pos x="214" y="33"/>
                    </a:cxn>
                    <a:cxn ang="0">
                      <a:pos x="196" y="35"/>
                    </a:cxn>
                    <a:cxn ang="0">
                      <a:pos x="157" y="30"/>
                    </a:cxn>
                    <a:cxn ang="0">
                      <a:pos x="101" y="42"/>
                    </a:cxn>
                    <a:cxn ang="0">
                      <a:pos x="65" y="72"/>
                    </a:cxn>
                    <a:cxn ang="0">
                      <a:pos x="57" y="99"/>
                    </a:cxn>
                  </a:cxnLst>
                  <a:rect l="0" t="0" r="r" b="b"/>
                  <a:pathLst>
                    <a:path w="642" h="324">
                      <a:moveTo>
                        <a:pt x="58" y="108"/>
                      </a:moveTo>
                      <a:lnTo>
                        <a:pt x="46" y="110"/>
                      </a:lnTo>
                      <a:lnTo>
                        <a:pt x="35" y="113"/>
                      </a:lnTo>
                      <a:lnTo>
                        <a:pt x="25" y="117"/>
                      </a:lnTo>
                      <a:lnTo>
                        <a:pt x="17" y="122"/>
                      </a:lnTo>
                      <a:lnTo>
                        <a:pt x="10" y="129"/>
                      </a:lnTo>
                      <a:lnTo>
                        <a:pt x="4" y="136"/>
                      </a:lnTo>
                      <a:lnTo>
                        <a:pt x="1" y="144"/>
                      </a:lnTo>
                      <a:lnTo>
                        <a:pt x="0" y="152"/>
                      </a:lnTo>
                      <a:lnTo>
                        <a:pt x="1" y="158"/>
                      </a:lnTo>
                      <a:lnTo>
                        <a:pt x="2" y="164"/>
                      </a:lnTo>
                      <a:lnTo>
                        <a:pt x="5" y="169"/>
                      </a:lnTo>
                      <a:lnTo>
                        <a:pt x="9" y="175"/>
                      </a:lnTo>
                      <a:lnTo>
                        <a:pt x="19" y="184"/>
                      </a:lnTo>
                      <a:lnTo>
                        <a:pt x="32" y="191"/>
                      </a:lnTo>
                      <a:lnTo>
                        <a:pt x="32" y="190"/>
                      </a:lnTo>
                      <a:lnTo>
                        <a:pt x="24" y="197"/>
                      </a:lnTo>
                      <a:lnTo>
                        <a:pt x="19" y="204"/>
                      </a:lnTo>
                      <a:lnTo>
                        <a:pt x="15" y="212"/>
                      </a:lnTo>
                      <a:lnTo>
                        <a:pt x="14" y="220"/>
                      </a:lnTo>
                      <a:lnTo>
                        <a:pt x="15" y="229"/>
                      </a:lnTo>
                      <a:lnTo>
                        <a:pt x="19" y="238"/>
                      </a:lnTo>
                      <a:lnTo>
                        <a:pt x="25" y="245"/>
                      </a:lnTo>
                      <a:lnTo>
                        <a:pt x="33" y="252"/>
                      </a:lnTo>
                      <a:lnTo>
                        <a:pt x="43" y="257"/>
                      </a:lnTo>
                      <a:lnTo>
                        <a:pt x="54" y="262"/>
                      </a:lnTo>
                      <a:lnTo>
                        <a:pt x="66" y="264"/>
                      </a:lnTo>
                      <a:lnTo>
                        <a:pt x="79" y="265"/>
                      </a:lnTo>
                      <a:lnTo>
                        <a:pt x="83" y="265"/>
                      </a:lnTo>
                      <a:lnTo>
                        <a:pt x="86" y="264"/>
                      </a:lnTo>
                      <a:lnTo>
                        <a:pt x="86" y="265"/>
                      </a:lnTo>
                      <a:lnTo>
                        <a:pt x="95" y="274"/>
                      </a:lnTo>
                      <a:lnTo>
                        <a:pt x="105" y="281"/>
                      </a:lnTo>
                      <a:lnTo>
                        <a:pt x="116" y="288"/>
                      </a:lnTo>
                      <a:lnTo>
                        <a:pt x="129" y="294"/>
                      </a:lnTo>
                      <a:lnTo>
                        <a:pt x="142" y="298"/>
                      </a:lnTo>
                      <a:lnTo>
                        <a:pt x="156" y="301"/>
                      </a:lnTo>
                      <a:lnTo>
                        <a:pt x="171" y="303"/>
                      </a:lnTo>
                      <a:lnTo>
                        <a:pt x="186" y="304"/>
                      </a:lnTo>
                      <a:lnTo>
                        <a:pt x="201" y="303"/>
                      </a:lnTo>
                      <a:lnTo>
                        <a:pt x="216" y="302"/>
                      </a:lnTo>
                      <a:lnTo>
                        <a:pt x="231" y="298"/>
                      </a:lnTo>
                      <a:lnTo>
                        <a:pt x="245" y="293"/>
                      </a:lnTo>
                      <a:lnTo>
                        <a:pt x="245" y="293"/>
                      </a:lnTo>
                      <a:lnTo>
                        <a:pt x="252" y="300"/>
                      </a:lnTo>
                      <a:lnTo>
                        <a:pt x="261" y="306"/>
                      </a:lnTo>
                      <a:lnTo>
                        <a:pt x="281" y="316"/>
                      </a:lnTo>
                      <a:lnTo>
                        <a:pt x="292" y="319"/>
                      </a:lnTo>
                      <a:lnTo>
                        <a:pt x="303" y="322"/>
                      </a:lnTo>
                      <a:lnTo>
                        <a:pt x="315" y="323"/>
                      </a:lnTo>
                      <a:lnTo>
                        <a:pt x="328" y="324"/>
                      </a:lnTo>
                      <a:lnTo>
                        <a:pt x="344" y="323"/>
                      </a:lnTo>
                      <a:lnTo>
                        <a:pt x="360" y="320"/>
                      </a:lnTo>
                      <a:lnTo>
                        <a:pt x="374" y="316"/>
                      </a:lnTo>
                      <a:lnTo>
                        <a:pt x="388" y="310"/>
                      </a:lnTo>
                      <a:lnTo>
                        <a:pt x="400" y="303"/>
                      </a:lnTo>
                      <a:lnTo>
                        <a:pt x="410" y="295"/>
                      </a:lnTo>
                      <a:lnTo>
                        <a:pt x="418" y="285"/>
                      </a:lnTo>
                      <a:lnTo>
                        <a:pt x="424" y="275"/>
                      </a:lnTo>
                      <a:lnTo>
                        <a:pt x="424" y="275"/>
                      </a:lnTo>
                      <a:lnTo>
                        <a:pt x="435" y="279"/>
                      </a:lnTo>
                      <a:lnTo>
                        <a:pt x="446" y="282"/>
                      </a:lnTo>
                      <a:lnTo>
                        <a:pt x="458" y="283"/>
                      </a:lnTo>
                      <a:lnTo>
                        <a:pt x="470" y="284"/>
                      </a:lnTo>
                      <a:lnTo>
                        <a:pt x="487" y="283"/>
                      </a:lnTo>
                      <a:lnTo>
                        <a:pt x="503" y="279"/>
                      </a:lnTo>
                      <a:lnTo>
                        <a:pt x="518" y="274"/>
                      </a:lnTo>
                      <a:lnTo>
                        <a:pt x="530" y="267"/>
                      </a:lnTo>
                      <a:lnTo>
                        <a:pt x="541" y="258"/>
                      </a:lnTo>
                      <a:lnTo>
                        <a:pt x="549" y="249"/>
                      </a:lnTo>
                      <a:lnTo>
                        <a:pt x="554" y="238"/>
                      </a:lnTo>
                      <a:lnTo>
                        <a:pt x="556" y="226"/>
                      </a:lnTo>
                      <a:lnTo>
                        <a:pt x="555" y="226"/>
                      </a:lnTo>
                      <a:lnTo>
                        <a:pt x="573" y="223"/>
                      </a:lnTo>
                      <a:lnTo>
                        <a:pt x="590" y="218"/>
                      </a:lnTo>
                      <a:lnTo>
                        <a:pt x="605" y="211"/>
                      </a:lnTo>
                      <a:lnTo>
                        <a:pt x="617" y="202"/>
                      </a:lnTo>
                      <a:lnTo>
                        <a:pt x="628" y="192"/>
                      </a:lnTo>
                      <a:lnTo>
                        <a:pt x="635" y="181"/>
                      </a:lnTo>
                      <a:lnTo>
                        <a:pt x="640" y="170"/>
                      </a:lnTo>
                      <a:lnTo>
                        <a:pt x="642" y="157"/>
                      </a:lnTo>
                      <a:lnTo>
                        <a:pt x="641" y="146"/>
                      </a:lnTo>
                      <a:lnTo>
                        <a:pt x="637" y="135"/>
                      </a:lnTo>
                      <a:lnTo>
                        <a:pt x="630" y="125"/>
                      </a:lnTo>
                      <a:lnTo>
                        <a:pt x="621" y="115"/>
                      </a:lnTo>
                      <a:lnTo>
                        <a:pt x="621" y="115"/>
                      </a:lnTo>
                      <a:lnTo>
                        <a:pt x="626" y="104"/>
                      </a:lnTo>
                      <a:lnTo>
                        <a:pt x="627" y="93"/>
                      </a:lnTo>
                      <a:lnTo>
                        <a:pt x="626" y="84"/>
                      </a:lnTo>
                      <a:lnTo>
                        <a:pt x="623" y="76"/>
                      </a:lnTo>
                      <a:lnTo>
                        <a:pt x="618" y="68"/>
                      </a:lnTo>
                      <a:lnTo>
                        <a:pt x="611" y="60"/>
                      </a:lnTo>
                      <a:lnTo>
                        <a:pt x="602" y="54"/>
                      </a:lnTo>
                      <a:lnTo>
                        <a:pt x="592" y="48"/>
                      </a:lnTo>
                      <a:lnTo>
                        <a:pt x="581" y="44"/>
                      </a:lnTo>
                      <a:lnTo>
                        <a:pt x="569" y="41"/>
                      </a:lnTo>
                      <a:lnTo>
                        <a:pt x="569" y="41"/>
                      </a:lnTo>
                      <a:lnTo>
                        <a:pt x="566" y="32"/>
                      </a:lnTo>
                      <a:lnTo>
                        <a:pt x="560" y="25"/>
                      </a:lnTo>
                      <a:lnTo>
                        <a:pt x="553" y="18"/>
                      </a:lnTo>
                      <a:lnTo>
                        <a:pt x="544" y="12"/>
                      </a:lnTo>
                      <a:lnTo>
                        <a:pt x="534" y="7"/>
                      </a:lnTo>
                      <a:lnTo>
                        <a:pt x="523" y="3"/>
                      </a:lnTo>
                      <a:lnTo>
                        <a:pt x="511" y="1"/>
                      </a:lnTo>
                      <a:lnTo>
                        <a:pt x="498" y="0"/>
                      </a:lnTo>
                      <a:lnTo>
                        <a:pt x="483" y="1"/>
                      </a:lnTo>
                      <a:lnTo>
                        <a:pt x="468" y="4"/>
                      </a:lnTo>
                      <a:lnTo>
                        <a:pt x="455" y="10"/>
                      </a:lnTo>
                      <a:lnTo>
                        <a:pt x="443" y="17"/>
                      </a:lnTo>
                      <a:lnTo>
                        <a:pt x="443" y="18"/>
                      </a:lnTo>
                      <a:lnTo>
                        <a:pt x="433" y="10"/>
                      </a:lnTo>
                      <a:lnTo>
                        <a:pt x="421" y="5"/>
                      </a:lnTo>
                      <a:lnTo>
                        <a:pt x="407" y="1"/>
                      </a:lnTo>
                      <a:lnTo>
                        <a:pt x="392" y="0"/>
                      </a:lnTo>
                      <a:lnTo>
                        <a:pt x="374" y="2"/>
                      </a:lnTo>
                      <a:lnTo>
                        <a:pt x="357" y="7"/>
                      </a:lnTo>
                      <a:lnTo>
                        <a:pt x="344" y="15"/>
                      </a:lnTo>
                      <a:lnTo>
                        <a:pt x="338" y="20"/>
                      </a:lnTo>
                      <a:lnTo>
                        <a:pt x="334" y="25"/>
                      </a:lnTo>
                      <a:lnTo>
                        <a:pt x="334" y="25"/>
                      </a:lnTo>
                      <a:lnTo>
                        <a:pt x="322" y="18"/>
                      </a:lnTo>
                      <a:lnTo>
                        <a:pt x="308" y="14"/>
                      </a:lnTo>
                      <a:lnTo>
                        <a:pt x="294" y="11"/>
                      </a:lnTo>
                      <a:lnTo>
                        <a:pt x="278" y="10"/>
                      </a:lnTo>
                      <a:lnTo>
                        <a:pt x="267" y="11"/>
                      </a:lnTo>
                      <a:lnTo>
                        <a:pt x="257" y="12"/>
                      </a:lnTo>
                      <a:lnTo>
                        <a:pt x="237" y="18"/>
                      </a:lnTo>
                      <a:lnTo>
                        <a:pt x="221" y="27"/>
                      </a:lnTo>
                      <a:lnTo>
                        <a:pt x="214" y="33"/>
                      </a:lnTo>
                      <a:lnTo>
                        <a:pt x="208" y="39"/>
                      </a:lnTo>
                      <a:lnTo>
                        <a:pt x="208" y="39"/>
                      </a:lnTo>
                      <a:lnTo>
                        <a:pt x="196" y="35"/>
                      </a:lnTo>
                      <a:lnTo>
                        <a:pt x="184" y="32"/>
                      </a:lnTo>
                      <a:lnTo>
                        <a:pt x="170" y="31"/>
                      </a:lnTo>
                      <a:lnTo>
                        <a:pt x="157" y="30"/>
                      </a:lnTo>
                      <a:lnTo>
                        <a:pt x="137" y="31"/>
                      </a:lnTo>
                      <a:lnTo>
                        <a:pt x="118" y="35"/>
                      </a:lnTo>
                      <a:lnTo>
                        <a:pt x="101" y="42"/>
                      </a:lnTo>
                      <a:lnTo>
                        <a:pt x="86" y="50"/>
                      </a:lnTo>
                      <a:lnTo>
                        <a:pt x="74" y="60"/>
                      </a:lnTo>
                      <a:lnTo>
                        <a:pt x="65" y="72"/>
                      </a:lnTo>
                      <a:lnTo>
                        <a:pt x="59" y="85"/>
                      </a:lnTo>
                      <a:lnTo>
                        <a:pt x="58" y="92"/>
                      </a:lnTo>
                      <a:lnTo>
                        <a:pt x="57" y="99"/>
                      </a:lnTo>
                      <a:lnTo>
                        <a:pt x="57" y="104"/>
                      </a:lnTo>
                      <a:lnTo>
                        <a:pt x="58" y="108"/>
                      </a:lnTo>
                      <a:close/>
                    </a:path>
                  </a:pathLst>
                </a:custGeom>
                <a:grpFill/>
                <a:ln w="9525">
                  <a:noFill/>
                  <a:round/>
                  <a:headEnd/>
                  <a:tailEnd/>
                </a:ln>
              </p:spPr>
              <p:txBody>
                <a:bodyPr/>
                <a:lstStyle/>
                <a:p>
                  <a:pPr eaLnBrk="1" fontAlgn="auto" hangingPunct="1">
                    <a:spcBef>
                      <a:spcPts val="0"/>
                    </a:spcBef>
                    <a:spcAft>
                      <a:spcPts val="0"/>
                    </a:spcAft>
                    <a:defRPr/>
                  </a:pPr>
                  <a:endParaRPr lang="en-US" sz="1000" b="1" kern="0" dirty="0">
                    <a:solidFill>
                      <a:srgbClr val="000000"/>
                    </a:solidFill>
                    <a:latin typeface="Gill Sans MT"/>
                  </a:endParaRPr>
                </a:p>
              </p:txBody>
            </p:sp>
            <p:sp>
              <p:nvSpPr>
                <p:cNvPr id="565" name="Freeform 214"/>
                <p:cNvSpPr>
                  <a:spLocks/>
                </p:cNvSpPr>
                <p:nvPr/>
              </p:nvSpPr>
              <p:spPr bwMode="auto">
                <a:xfrm>
                  <a:off x="2527" y="550"/>
                  <a:ext cx="642" cy="324"/>
                </a:xfrm>
                <a:custGeom>
                  <a:avLst/>
                  <a:gdLst/>
                  <a:ahLst/>
                  <a:cxnLst>
                    <a:cxn ang="0">
                      <a:pos x="35" y="113"/>
                    </a:cxn>
                    <a:cxn ang="0">
                      <a:pos x="10" y="129"/>
                    </a:cxn>
                    <a:cxn ang="0">
                      <a:pos x="0" y="152"/>
                    </a:cxn>
                    <a:cxn ang="0">
                      <a:pos x="5" y="169"/>
                    </a:cxn>
                    <a:cxn ang="0">
                      <a:pos x="32" y="191"/>
                    </a:cxn>
                    <a:cxn ang="0">
                      <a:pos x="19" y="204"/>
                    </a:cxn>
                    <a:cxn ang="0">
                      <a:pos x="15" y="229"/>
                    </a:cxn>
                    <a:cxn ang="0">
                      <a:pos x="33" y="252"/>
                    </a:cxn>
                    <a:cxn ang="0">
                      <a:pos x="66" y="264"/>
                    </a:cxn>
                    <a:cxn ang="0">
                      <a:pos x="86" y="264"/>
                    </a:cxn>
                    <a:cxn ang="0">
                      <a:pos x="105" y="281"/>
                    </a:cxn>
                    <a:cxn ang="0">
                      <a:pos x="142" y="298"/>
                    </a:cxn>
                    <a:cxn ang="0">
                      <a:pos x="186" y="304"/>
                    </a:cxn>
                    <a:cxn ang="0">
                      <a:pos x="231" y="298"/>
                    </a:cxn>
                    <a:cxn ang="0">
                      <a:pos x="252" y="300"/>
                    </a:cxn>
                    <a:cxn ang="0">
                      <a:pos x="292" y="319"/>
                    </a:cxn>
                    <a:cxn ang="0">
                      <a:pos x="328" y="324"/>
                    </a:cxn>
                    <a:cxn ang="0">
                      <a:pos x="374" y="316"/>
                    </a:cxn>
                    <a:cxn ang="0">
                      <a:pos x="410" y="295"/>
                    </a:cxn>
                    <a:cxn ang="0">
                      <a:pos x="424" y="275"/>
                    </a:cxn>
                    <a:cxn ang="0">
                      <a:pos x="458" y="283"/>
                    </a:cxn>
                    <a:cxn ang="0">
                      <a:pos x="503" y="279"/>
                    </a:cxn>
                    <a:cxn ang="0">
                      <a:pos x="541" y="258"/>
                    </a:cxn>
                    <a:cxn ang="0">
                      <a:pos x="556" y="226"/>
                    </a:cxn>
                    <a:cxn ang="0">
                      <a:pos x="590" y="218"/>
                    </a:cxn>
                    <a:cxn ang="0">
                      <a:pos x="628" y="192"/>
                    </a:cxn>
                    <a:cxn ang="0">
                      <a:pos x="642" y="157"/>
                    </a:cxn>
                    <a:cxn ang="0">
                      <a:pos x="630" y="125"/>
                    </a:cxn>
                    <a:cxn ang="0">
                      <a:pos x="626" y="104"/>
                    </a:cxn>
                    <a:cxn ang="0">
                      <a:pos x="623" y="76"/>
                    </a:cxn>
                    <a:cxn ang="0">
                      <a:pos x="602" y="54"/>
                    </a:cxn>
                    <a:cxn ang="0">
                      <a:pos x="569" y="41"/>
                    </a:cxn>
                    <a:cxn ang="0">
                      <a:pos x="560" y="25"/>
                    </a:cxn>
                    <a:cxn ang="0">
                      <a:pos x="534" y="7"/>
                    </a:cxn>
                    <a:cxn ang="0">
                      <a:pos x="498" y="0"/>
                    </a:cxn>
                    <a:cxn ang="0">
                      <a:pos x="455" y="10"/>
                    </a:cxn>
                    <a:cxn ang="0">
                      <a:pos x="433" y="10"/>
                    </a:cxn>
                    <a:cxn ang="0">
                      <a:pos x="392" y="0"/>
                    </a:cxn>
                    <a:cxn ang="0">
                      <a:pos x="344" y="15"/>
                    </a:cxn>
                    <a:cxn ang="0">
                      <a:pos x="334" y="25"/>
                    </a:cxn>
                    <a:cxn ang="0">
                      <a:pos x="294" y="11"/>
                    </a:cxn>
                    <a:cxn ang="0">
                      <a:pos x="257" y="12"/>
                    </a:cxn>
                    <a:cxn ang="0">
                      <a:pos x="214" y="33"/>
                    </a:cxn>
                    <a:cxn ang="0">
                      <a:pos x="196" y="35"/>
                    </a:cxn>
                    <a:cxn ang="0">
                      <a:pos x="157" y="30"/>
                    </a:cxn>
                    <a:cxn ang="0">
                      <a:pos x="101" y="42"/>
                    </a:cxn>
                    <a:cxn ang="0">
                      <a:pos x="65" y="72"/>
                    </a:cxn>
                    <a:cxn ang="0">
                      <a:pos x="57" y="99"/>
                    </a:cxn>
                  </a:cxnLst>
                  <a:rect l="0" t="0" r="r" b="b"/>
                  <a:pathLst>
                    <a:path w="642" h="324">
                      <a:moveTo>
                        <a:pt x="58" y="108"/>
                      </a:moveTo>
                      <a:lnTo>
                        <a:pt x="46" y="110"/>
                      </a:lnTo>
                      <a:lnTo>
                        <a:pt x="35" y="113"/>
                      </a:lnTo>
                      <a:lnTo>
                        <a:pt x="25" y="117"/>
                      </a:lnTo>
                      <a:lnTo>
                        <a:pt x="17" y="122"/>
                      </a:lnTo>
                      <a:lnTo>
                        <a:pt x="10" y="129"/>
                      </a:lnTo>
                      <a:lnTo>
                        <a:pt x="4" y="136"/>
                      </a:lnTo>
                      <a:lnTo>
                        <a:pt x="1" y="144"/>
                      </a:lnTo>
                      <a:lnTo>
                        <a:pt x="0" y="152"/>
                      </a:lnTo>
                      <a:lnTo>
                        <a:pt x="1" y="158"/>
                      </a:lnTo>
                      <a:lnTo>
                        <a:pt x="2" y="164"/>
                      </a:lnTo>
                      <a:lnTo>
                        <a:pt x="5" y="169"/>
                      </a:lnTo>
                      <a:lnTo>
                        <a:pt x="9" y="175"/>
                      </a:lnTo>
                      <a:lnTo>
                        <a:pt x="19" y="184"/>
                      </a:lnTo>
                      <a:lnTo>
                        <a:pt x="32" y="191"/>
                      </a:lnTo>
                      <a:lnTo>
                        <a:pt x="32" y="190"/>
                      </a:lnTo>
                      <a:lnTo>
                        <a:pt x="24" y="197"/>
                      </a:lnTo>
                      <a:lnTo>
                        <a:pt x="19" y="204"/>
                      </a:lnTo>
                      <a:lnTo>
                        <a:pt x="15" y="212"/>
                      </a:lnTo>
                      <a:lnTo>
                        <a:pt x="14" y="220"/>
                      </a:lnTo>
                      <a:lnTo>
                        <a:pt x="15" y="229"/>
                      </a:lnTo>
                      <a:lnTo>
                        <a:pt x="19" y="238"/>
                      </a:lnTo>
                      <a:lnTo>
                        <a:pt x="25" y="245"/>
                      </a:lnTo>
                      <a:lnTo>
                        <a:pt x="33" y="252"/>
                      </a:lnTo>
                      <a:lnTo>
                        <a:pt x="43" y="257"/>
                      </a:lnTo>
                      <a:lnTo>
                        <a:pt x="54" y="262"/>
                      </a:lnTo>
                      <a:lnTo>
                        <a:pt x="66" y="264"/>
                      </a:lnTo>
                      <a:lnTo>
                        <a:pt x="79" y="265"/>
                      </a:lnTo>
                      <a:lnTo>
                        <a:pt x="83" y="265"/>
                      </a:lnTo>
                      <a:lnTo>
                        <a:pt x="86" y="264"/>
                      </a:lnTo>
                      <a:lnTo>
                        <a:pt x="86" y="265"/>
                      </a:lnTo>
                      <a:lnTo>
                        <a:pt x="95" y="274"/>
                      </a:lnTo>
                      <a:lnTo>
                        <a:pt x="105" y="281"/>
                      </a:lnTo>
                      <a:lnTo>
                        <a:pt x="116" y="288"/>
                      </a:lnTo>
                      <a:lnTo>
                        <a:pt x="129" y="294"/>
                      </a:lnTo>
                      <a:lnTo>
                        <a:pt x="142" y="298"/>
                      </a:lnTo>
                      <a:lnTo>
                        <a:pt x="156" y="301"/>
                      </a:lnTo>
                      <a:lnTo>
                        <a:pt x="171" y="303"/>
                      </a:lnTo>
                      <a:lnTo>
                        <a:pt x="186" y="304"/>
                      </a:lnTo>
                      <a:lnTo>
                        <a:pt x="201" y="303"/>
                      </a:lnTo>
                      <a:lnTo>
                        <a:pt x="216" y="302"/>
                      </a:lnTo>
                      <a:lnTo>
                        <a:pt x="231" y="298"/>
                      </a:lnTo>
                      <a:lnTo>
                        <a:pt x="245" y="293"/>
                      </a:lnTo>
                      <a:lnTo>
                        <a:pt x="245" y="293"/>
                      </a:lnTo>
                      <a:lnTo>
                        <a:pt x="252" y="300"/>
                      </a:lnTo>
                      <a:lnTo>
                        <a:pt x="261" y="306"/>
                      </a:lnTo>
                      <a:lnTo>
                        <a:pt x="281" y="316"/>
                      </a:lnTo>
                      <a:lnTo>
                        <a:pt x="292" y="319"/>
                      </a:lnTo>
                      <a:lnTo>
                        <a:pt x="303" y="322"/>
                      </a:lnTo>
                      <a:lnTo>
                        <a:pt x="315" y="323"/>
                      </a:lnTo>
                      <a:lnTo>
                        <a:pt x="328" y="324"/>
                      </a:lnTo>
                      <a:lnTo>
                        <a:pt x="344" y="323"/>
                      </a:lnTo>
                      <a:lnTo>
                        <a:pt x="360" y="320"/>
                      </a:lnTo>
                      <a:lnTo>
                        <a:pt x="374" y="316"/>
                      </a:lnTo>
                      <a:lnTo>
                        <a:pt x="388" y="310"/>
                      </a:lnTo>
                      <a:lnTo>
                        <a:pt x="400" y="303"/>
                      </a:lnTo>
                      <a:lnTo>
                        <a:pt x="410" y="295"/>
                      </a:lnTo>
                      <a:lnTo>
                        <a:pt x="418" y="285"/>
                      </a:lnTo>
                      <a:lnTo>
                        <a:pt x="424" y="275"/>
                      </a:lnTo>
                      <a:lnTo>
                        <a:pt x="424" y="275"/>
                      </a:lnTo>
                      <a:lnTo>
                        <a:pt x="435" y="279"/>
                      </a:lnTo>
                      <a:lnTo>
                        <a:pt x="446" y="282"/>
                      </a:lnTo>
                      <a:lnTo>
                        <a:pt x="458" y="283"/>
                      </a:lnTo>
                      <a:lnTo>
                        <a:pt x="470" y="284"/>
                      </a:lnTo>
                      <a:lnTo>
                        <a:pt x="487" y="283"/>
                      </a:lnTo>
                      <a:lnTo>
                        <a:pt x="503" y="279"/>
                      </a:lnTo>
                      <a:lnTo>
                        <a:pt x="518" y="274"/>
                      </a:lnTo>
                      <a:lnTo>
                        <a:pt x="530" y="267"/>
                      </a:lnTo>
                      <a:lnTo>
                        <a:pt x="541" y="258"/>
                      </a:lnTo>
                      <a:lnTo>
                        <a:pt x="549" y="249"/>
                      </a:lnTo>
                      <a:lnTo>
                        <a:pt x="554" y="238"/>
                      </a:lnTo>
                      <a:lnTo>
                        <a:pt x="556" y="226"/>
                      </a:lnTo>
                      <a:lnTo>
                        <a:pt x="555" y="226"/>
                      </a:lnTo>
                      <a:lnTo>
                        <a:pt x="573" y="223"/>
                      </a:lnTo>
                      <a:lnTo>
                        <a:pt x="590" y="218"/>
                      </a:lnTo>
                      <a:lnTo>
                        <a:pt x="605" y="211"/>
                      </a:lnTo>
                      <a:lnTo>
                        <a:pt x="617" y="202"/>
                      </a:lnTo>
                      <a:lnTo>
                        <a:pt x="628" y="192"/>
                      </a:lnTo>
                      <a:lnTo>
                        <a:pt x="635" y="181"/>
                      </a:lnTo>
                      <a:lnTo>
                        <a:pt x="640" y="170"/>
                      </a:lnTo>
                      <a:lnTo>
                        <a:pt x="642" y="157"/>
                      </a:lnTo>
                      <a:lnTo>
                        <a:pt x="641" y="146"/>
                      </a:lnTo>
                      <a:lnTo>
                        <a:pt x="637" y="135"/>
                      </a:lnTo>
                      <a:lnTo>
                        <a:pt x="630" y="125"/>
                      </a:lnTo>
                      <a:lnTo>
                        <a:pt x="621" y="115"/>
                      </a:lnTo>
                      <a:lnTo>
                        <a:pt x="621" y="115"/>
                      </a:lnTo>
                      <a:lnTo>
                        <a:pt x="626" y="104"/>
                      </a:lnTo>
                      <a:lnTo>
                        <a:pt x="627" y="93"/>
                      </a:lnTo>
                      <a:lnTo>
                        <a:pt x="626" y="84"/>
                      </a:lnTo>
                      <a:lnTo>
                        <a:pt x="623" y="76"/>
                      </a:lnTo>
                      <a:lnTo>
                        <a:pt x="618" y="68"/>
                      </a:lnTo>
                      <a:lnTo>
                        <a:pt x="611" y="60"/>
                      </a:lnTo>
                      <a:lnTo>
                        <a:pt x="602" y="54"/>
                      </a:lnTo>
                      <a:lnTo>
                        <a:pt x="592" y="48"/>
                      </a:lnTo>
                      <a:lnTo>
                        <a:pt x="581" y="44"/>
                      </a:lnTo>
                      <a:lnTo>
                        <a:pt x="569" y="41"/>
                      </a:lnTo>
                      <a:lnTo>
                        <a:pt x="569" y="41"/>
                      </a:lnTo>
                      <a:lnTo>
                        <a:pt x="566" y="32"/>
                      </a:lnTo>
                      <a:lnTo>
                        <a:pt x="560" y="25"/>
                      </a:lnTo>
                      <a:lnTo>
                        <a:pt x="553" y="18"/>
                      </a:lnTo>
                      <a:lnTo>
                        <a:pt x="544" y="12"/>
                      </a:lnTo>
                      <a:lnTo>
                        <a:pt x="534" y="7"/>
                      </a:lnTo>
                      <a:lnTo>
                        <a:pt x="523" y="3"/>
                      </a:lnTo>
                      <a:lnTo>
                        <a:pt x="511" y="1"/>
                      </a:lnTo>
                      <a:lnTo>
                        <a:pt x="498" y="0"/>
                      </a:lnTo>
                      <a:lnTo>
                        <a:pt x="483" y="1"/>
                      </a:lnTo>
                      <a:lnTo>
                        <a:pt x="468" y="4"/>
                      </a:lnTo>
                      <a:lnTo>
                        <a:pt x="455" y="10"/>
                      </a:lnTo>
                      <a:lnTo>
                        <a:pt x="443" y="17"/>
                      </a:lnTo>
                      <a:lnTo>
                        <a:pt x="443" y="18"/>
                      </a:lnTo>
                      <a:lnTo>
                        <a:pt x="433" y="10"/>
                      </a:lnTo>
                      <a:lnTo>
                        <a:pt x="421" y="5"/>
                      </a:lnTo>
                      <a:lnTo>
                        <a:pt x="407" y="1"/>
                      </a:lnTo>
                      <a:lnTo>
                        <a:pt x="392" y="0"/>
                      </a:lnTo>
                      <a:lnTo>
                        <a:pt x="374" y="2"/>
                      </a:lnTo>
                      <a:lnTo>
                        <a:pt x="357" y="7"/>
                      </a:lnTo>
                      <a:lnTo>
                        <a:pt x="344" y="15"/>
                      </a:lnTo>
                      <a:lnTo>
                        <a:pt x="338" y="20"/>
                      </a:lnTo>
                      <a:lnTo>
                        <a:pt x="334" y="25"/>
                      </a:lnTo>
                      <a:lnTo>
                        <a:pt x="334" y="25"/>
                      </a:lnTo>
                      <a:lnTo>
                        <a:pt x="322" y="18"/>
                      </a:lnTo>
                      <a:lnTo>
                        <a:pt x="308" y="14"/>
                      </a:lnTo>
                      <a:lnTo>
                        <a:pt x="294" y="11"/>
                      </a:lnTo>
                      <a:lnTo>
                        <a:pt x="278" y="10"/>
                      </a:lnTo>
                      <a:lnTo>
                        <a:pt x="267" y="11"/>
                      </a:lnTo>
                      <a:lnTo>
                        <a:pt x="257" y="12"/>
                      </a:lnTo>
                      <a:lnTo>
                        <a:pt x="237" y="18"/>
                      </a:lnTo>
                      <a:lnTo>
                        <a:pt x="221" y="27"/>
                      </a:lnTo>
                      <a:lnTo>
                        <a:pt x="214" y="33"/>
                      </a:lnTo>
                      <a:lnTo>
                        <a:pt x="208" y="39"/>
                      </a:lnTo>
                      <a:lnTo>
                        <a:pt x="208" y="39"/>
                      </a:lnTo>
                      <a:lnTo>
                        <a:pt x="196" y="35"/>
                      </a:lnTo>
                      <a:lnTo>
                        <a:pt x="184" y="32"/>
                      </a:lnTo>
                      <a:lnTo>
                        <a:pt x="170" y="31"/>
                      </a:lnTo>
                      <a:lnTo>
                        <a:pt x="157" y="30"/>
                      </a:lnTo>
                      <a:lnTo>
                        <a:pt x="137" y="31"/>
                      </a:lnTo>
                      <a:lnTo>
                        <a:pt x="118" y="35"/>
                      </a:lnTo>
                      <a:lnTo>
                        <a:pt x="101" y="42"/>
                      </a:lnTo>
                      <a:lnTo>
                        <a:pt x="86" y="50"/>
                      </a:lnTo>
                      <a:lnTo>
                        <a:pt x="74" y="60"/>
                      </a:lnTo>
                      <a:lnTo>
                        <a:pt x="65" y="72"/>
                      </a:lnTo>
                      <a:lnTo>
                        <a:pt x="59" y="85"/>
                      </a:lnTo>
                      <a:lnTo>
                        <a:pt x="58" y="92"/>
                      </a:lnTo>
                      <a:lnTo>
                        <a:pt x="57" y="99"/>
                      </a:lnTo>
                      <a:lnTo>
                        <a:pt x="57" y="104"/>
                      </a:lnTo>
                      <a:lnTo>
                        <a:pt x="58" y="108"/>
                      </a:lnTo>
                      <a:close/>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b="1" kern="0" dirty="0">
                    <a:solidFill>
                      <a:srgbClr val="000000"/>
                    </a:solidFill>
                    <a:latin typeface="Gill Sans MT"/>
                  </a:endParaRPr>
                </a:p>
              </p:txBody>
            </p:sp>
            <p:sp>
              <p:nvSpPr>
                <p:cNvPr id="566" name="Freeform 215"/>
                <p:cNvSpPr>
                  <a:spLocks/>
                </p:cNvSpPr>
                <p:nvPr/>
              </p:nvSpPr>
              <p:spPr bwMode="auto">
                <a:xfrm>
                  <a:off x="2559" y="741"/>
                  <a:ext cx="38" cy="6"/>
                </a:xfrm>
                <a:custGeom>
                  <a:avLst/>
                  <a:gdLst/>
                  <a:ahLst/>
                  <a:cxnLst>
                    <a:cxn ang="0">
                      <a:pos x="0" y="0"/>
                    </a:cxn>
                    <a:cxn ang="0">
                      <a:pos x="16" y="5"/>
                    </a:cxn>
                    <a:cxn ang="0">
                      <a:pos x="33" y="6"/>
                    </a:cxn>
                    <a:cxn ang="0">
                      <a:pos x="35" y="6"/>
                    </a:cxn>
                    <a:cxn ang="0">
                      <a:pos x="38" y="6"/>
                    </a:cxn>
                  </a:cxnLst>
                  <a:rect l="0" t="0" r="r" b="b"/>
                  <a:pathLst>
                    <a:path w="38" h="6">
                      <a:moveTo>
                        <a:pt x="0" y="0"/>
                      </a:moveTo>
                      <a:lnTo>
                        <a:pt x="16" y="5"/>
                      </a:lnTo>
                      <a:lnTo>
                        <a:pt x="33" y="6"/>
                      </a:lnTo>
                      <a:lnTo>
                        <a:pt x="35" y="6"/>
                      </a:lnTo>
                      <a:lnTo>
                        <a:pt x="38" y="6"/>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b="1" kern="0" dirty="0">
                    <a:solidFill>
                      <a:srgbClr val="000000"/>
                    </a:solidFill>
                    <a:latin typeface="Gill Sans MT"/>
                  </a:endParaRPr>
                </a:p>
              </p:txBody>
            </p:sp>
            <p:sp>
              <p:nvSpPr>
                <p:cNvPr id="567" name="Freeform 216"/>
                <p:cNvSpPr>
                  <a:spLocks/>
                </p:cNvSpPr>
                <p:nvPr/>
              </p:nvSpPr>
              <p:spPr bwMode="auto">
                <a:xfrm>
                  <a:off x="2613" y="812"/>
                  <a:ext cx="17" cy="2"/>
                </a:xfrm>
                <a:custGeom>
                  <a:avLst/>
                  <a:gdLst/>
                  <a:ahLst/>
                  <a:cxnLst>
                    <a:cxn ang="0">
                      <a:pos x="0" y="2"/>
                    </a:cxn>
                    <a:cxn ang="0">
                      <a:pos x="9" y="1"/>
                    </a:cxn>
                    <a:cxn ang="0">
                      <a:pos x="17" y="0"/>
                    </a:cxn>
                  </a:cxnLst>
                  <a:rect l="0" t="0" r="r" b="b"/>
                  <a:pathLst>
                    <a:path w="17" h="2">
                      <a:moveTo>
                        <a:pt x="0" y="2"/>
                      </a:moveTo>
                      <a:lnTo>
                        <a:pt x="9" y="1"/>
                      </a:lnTo>
                      <a:lnTo>
                        <a:pt x="17" y="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b="1" kern="0" dirty="0">
                    <a:solidFill>
                      <a:srgbClr val="000000"/>
                    </a:solidFill>
                    <a:latin typeface="Gill Sans MT"/>
                  </a:endParaRPr>
                </a:p>
              </p:txBody>
            </p:sp>
            <p:sp>
              <p:nvSpPr>
                <p:cNvPr id="568" name="Freeform 217"/>
                <p:cNvSpPr>
                  <a:spLocks/>
                </p:cNvSpPr>
                <p:nvPr/>
              </p:nvSpPr>
              <p:spPr bwMode="auto">
                <a:xfrm>
                  <a:off x="2762" y="830"/>
                  <a:ext cx="10" cy="13"/>
                </a:xfrm>
                <a:custGeom>
                  <a:avLst/>
                  <a:gdLst/>
                  <a:ahLst/>
                  <a:cxnLst>
                    <a:cxn ang="0">
                      <a:pos x="0" y="0"/>
                    </a:cxn>
                    <a:cxn ang="0">
                      <a:pos x="4" y="7"/>
                    </a:cxn>
                    <a:cxn ang="0">
                      <a:pos x="10" y="13"/>
                    </a:cxn>
                  </a:cxnLst>
                  <a:rect l="0" t="0" r="r" b="b"/>
                  <a:pathLst>
                    <a:path w="10" h="13">
                      <a:moveTo>
                        <a:pt x="0" y="0"/>
                      </a:moveTo>
                      <a:lnTo>
                        <a:pt x="4" y="7"/>
                      </a:lnTo>
                      <a:lnTo>
                        <a:pt x="10" y="13"/>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b="1" kern="0" dirty="0">
                    <a:solidFill>
                      <a:srgbClr val="000000"/>
                    </a:solidFill>
                    <a:latin typeface="Gill Sans MT"/>
                  </a:endParaRPr>
                </a:p>
              </p:txBody>
            </p:sp>
            <p:sp>
              <p:nvSpPr>
                <p:cNvPr id="569" name="Freeform 218"/>
                <p:cNvSpPr>
                  <a:spLocks/>
                </p:cNvSpPr>
                <p:nvPr/>
              </p:nvSpPr>
              <p:spPr bwMode="auto">
                <a:xfrm>
                  <a:off x="2951" y="811"/>
                  <a:ext cx="4" cy="14"/>
                </a:xfrm>
                <a:custGeom>
                  <a:avLst/>
                  <a:gdLst/>
                  <a:ahLst/>
                  <a:cxnLst>
                    <a:cxn ang="0">
                      <a:pos x="0" y="14"/>
                    </a:cxn>
                    <a:cxn ang="0">
                      <a:pos x="2" y="7"/>
                    </a:cxn>
                    <a:cxn ang="0">
                      <a:pos x="4" y="0"/>
                    </a:cxn>
                  </a:cxnLst>
                  <a:rect l="0" t="0" r="r" b="b"/>
                  <a:pathLst>
                    <a:path w="4" h="14">
                      <a:moveTo>
                        <a:pt x="0" y="14"/>
                      </a:moveTo>
                      <a:lnTo>
                        <a:pt x="2" y="7"/>
                      </a:lnTo>
                      <a:lnTo>
                        <a:pt x="4" y="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b="1" kern="0" dirty="0">
                    <a:solidFill>
                      <a:srgbClr val="000000"/>
                    </a:solidFill>
                    <a:latin typeface="Gill Sans MT"/>
                  </a:endParaRPr>
                </a:p>
              </p:txBody>
            </p:sp>
            <p:sp>
              <p:nvSpPr>
                <p:cNvPr id="570" name="Freeform 219"/>
                <p:cNvSpPr>
                  <a:spLocks/>
                </p:cNvSpPr>
                <p:nvPr/>
              </p:nvSpPr>
              <p:spPr bwMode="auto">
                <a:xfrm>
                  <a:off x="3034" y="722"/>
                  <a:ext cx="49" cy="54"/>
                </a:xfrm>
                <a:custGeom>
                  <a:avLst/>
                  <a:gdLst/>
                  <a:ahLst/>
                  <a:cxnLst>
                    <a:cxn ang="0">
                      <a:pos x="49" y="54"/>
                    </a:cxn>
                    <a:cxn ang="0">
                      <a:pos x="49" y="54"/>
                    </a:cxn>
                    <a:cxn ang="0">
                      <a:pos x="49" y="53"/>
                    </a:cxn>
                    <a:cxn ang="0">
                      <a:pos x="48" y="45"/>
                    </a:cxn>
                    <a:cxn ang="0">
                      <a:pos x="46" y="37"/>
                    </a:cxn>
                    <a:cxn ang="0">
                      <a:pos x="41" y="29"/>
                    </a:cxn>
                    <a:cxn ang="0">
                      <a:pos x="36" y="22"/>
                    </a:cxn>
                    <a:cxn ang="0">
                      <a:pos x="29" y="15"/>
                    </a:cxn>
                    <a:cxn ang="0">
                      <a:pos x="20" y="9"/>
                    </a:cxn>
                    <a:cxn ang="0">
                      <a:pos x="11" y="4"/>
                    </a:cxn>
                    <a:cxn ang="0">
                      <a:pos x="0" y="0"/>
                    </a:cxn>
                  </a:cxnLst>
                  <a:rect l="0" t="0" r="r" b="b"/>
                  <a:pathLst>
                    <a:path w="49" h="54">
                      <a:moveTo>
                        <a:pt x="49" y="54"/>
                      </a:moveTo>
                      <a:lnTo>
                        <a:pt x="49" y="54"/>
                      </a:lnTo>
                      <a:lnTo>
                        <a:pt x="49" y="53"/>
                      </a:lnTo>
                      <a:lnTo>
                        <a:pt x="48" y="45"/>
                      </a:lnTo>
                      <a:lnTo>
                        <a:pt x="46" y="37"/>
                      </a:lnTo>
                      <a:lnTo>
                        <a:pt x="41" y="29"/>
                      </a:lnTo>
                      <a:lnTo>
                        <a:pt x="36" y="22"/>
                      </a:lnTo>
                      <a:lnTo>
                        <a:pt x="29" y="15"/>
                      </a:lnTo>
                      <a:lnTo>
                        <a:pt x="20" y="9"/>
                      </a:lnTo>
                      <a:lnTo>
                        <a:pt x="11" y="4"/>
                      </a:lnTo>
                      <a:lnTo>
                        <a:pt x="0" y="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b="1" kern="0" dirty="0">
                    <a:solidFill>
                      <a:srgbClr val="000000"/>
                    </a:solidFill>
                    <a:latin typeface="Gill Sans MT"/>
                  </a:endParaRPr>
                </a:p>
              </p:txBody>
            </p:sp>
            <p:sp>
              <p:nvSpPr>
                <p:cNvPr id="571" name="Freeform 220"/>
                <p:cNvSpPr>
                  <a:spLocks/>
                </p:cNvSpPr>
                <p:nvPr/>
              </p:nvSpPr>
              <p:spPr bwMode="auto">
                <a:xfrm>
                  <a:off x="3126" y="665"/>
                  <a:ext cx="22" cy="20"/>
                </a:xfrm>
                <a:custGeom>
                  <a:avLst/>
                  <a:gdLst/>
                  <a:ahLst/>
                  <a:cxnLst>
                    <a:cxn ang="0">
                      <a:pos x="0" y="20"/>
                    </a:cxn>
                    <a:cxn ang="0">
                      <a:pos x="7" y="16"/>
                    </a:cxn>
                    <a:cxn ang="0">
                      <a:pos x="13" y="11"/>
                    </a:cxn>
                    <a:cxn ang="0">
                      <a:pos x="22" y="0"/>
                    </a:cxn>
                  </a:cxnLst>
                  <a:rect l="0" t="0" r="r" b="b"/>
                  <a:pathLst>
                    <a:path w="22" h="20">
                      <a:moveTo>
                        <a:pt x="0" y="20"/>
                      </a:moveTo>
                      <a:lnTo>
                        <a:pt x="7" y="16"/>
                      </a:lnTo>
                      <a:lnTo>
                        <a:pt x="13" y="11"/>
                      </a:lnTo>
                      <a:lnTo>
                        <a:pt x="22" y="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b="1" kern="0" dirty="0">
                    <a:solidFill>
                      <a:srgbClr val="000000"/>
                    </a:solidFill>
                    <a:latin typeface="Gill Sans MT"/>
                  </a:endParaRPr>
                </a:p>
              </p:txBody>
            </p:sp>
            <p:sp>
              <p:nvSpPr>
                <p:cNvPr id="572" name="Freeform 221"/>
                <p:cNvSpPr>
                  <a:spLocks/>
                </p:cNvSpPr>
                <p:nvPr/>
              </p:nvSpPr>
              <p:spPr bwMode="auto">
                <a:xfrm>
                  <a:off x="3096" y="591"/>
                  <a:ext cx="1" cy="9"/>
                </a:xfrm>
                <a:custGeom>
                  <a:avLst/>
                  <a:gdLst/>
                  <a:ahLst/>
                  <a:cxnLst>
                    <a:cxn ang="0">
                      <a:pos x="1" y="9"/>
                    </a:cxn>
                    <a:cxn ang="0">
                      <a:pos x="1" y="9"/>
                    </a:cxn>
                    <a:cxn ang="0">
                      <a:pos x="1" y="8"/>
                    </a:cxn>
                    <a:cxn ang="0">
                      <a:pos x="1" y="4"/>
                    </a:cxn>
                    <a:cxn ang="0">
                      <a:pos x="0" y="0"/>
                    </a:cxn>
                  </a:cxnLst>
                  <a:rect l="0" t="0" r="r" b="b"/>
                  <a:pathLst>
                    <a:path w="1" h="9">
                      <a:moveTo>
                        <a:pt x="1" y="9"/>
                      </a:moveTo>
                      <a:lnTo>
                        <a:pt x="1" y="9"/>
                      </a:lnTo>
                      <a:lnTo>
                        <a:pt x="1" y="8"/>
                      </a:lnTo>
                      <a:lnTo>
                        <a:pt x="1" y="4"/>
                      </a:lnTo>
                      <a:lnTo>
                        <a:pt x="0" y="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b="1" kern="0" dirty="0">
                    <a:solidFill>
                      <a:srgbClr val="000000"/>
                    </a:solidFill>
                    <a:latin typeface="Gill Sans MT"/>
                  </a:endParaRPr>
                </a:p>
              </p:txBody>
            </p:sp>
            <p:sp>
              <p:nvSpPr>
                <p:cNvPr id="573" name="Freeform 222"/>
                <p:cNvSpPr>
                  <a:spLocks/>
                </p:cNvSpPr>
                <p:nvPr/>
              </p:nvSpPr>
              <p:spPr bwMode="auto">
                <a:xfrm>
                  <a:off x="2959" y="567"/>
                  <a:ext cx="11" cy="13"/>
                </a:xfrm>
                <a:custGeom>
                  <a:avLst/>
                  <a:gdLst/>
                  <a:ahLst/>
                  <a:cxnLst>
                    <a:cxn ang="0">
                      <a:pos x="11" y="0"/>
                    </a:cxn>
                    <a:cxn ang="0">
                      <a:pos x="5" y="6"/>
                    </a:cxn>
                    <a:cxn ang="0">
                      <a:pos x="0" y="13"/>
                    </a:cxn>
                  </a:cxnLst>
                  <a:rect l="0" t="0" r="r" b="b"/>
                  <a:pathLst>
                    <a:path w="11" h="13">
                      <a:moveTo>
                        <a:pt x="11" y="0"/>
                      </a:moveTo>
                      <a:lnTo>
                        <a:pt x="5" y="6"/>
                      </a:lnTo>
                      <a:lnTo>
                        <a:pt x="0" y="13"/>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b="1" kern="0" dirty="0">
                    <a:solidFill>
                      <a:srgbClr val="000000"/>
                    </a:solidFill>
                    <a:latin typeface="Gill Sans MT"/>
                  </a:endParaRPr>
                </a:p>
              </p:txBody>
            </p:sp>
            <p:sp>
              <p:nvSpPr>
                <p:cNvPr id="574" name="Freeform 223"/>
                <p:cNvSpPr>
                  <a:spLocks/>
                </p:cNvSpPr>
                <p:nvPr/>
              </p:nvSpPr>
              <p:spPr bwMode="auto">
                <a:xfrm>
                  <a:off x="2855" y="575"/>
                  <a:ext cx="6" cy="10"/>
                </a:xfrm>
                <a:custGeom>
                  <a:avLst/>
                  <a:gdLst/>
                  <a:ahLst/>
                  <a:cxnLst>
                    <a:cxn ang="0">
                      <a:pos x="6" y="0"/>
                    </a:cxn>
                    <a:cxn ang="0">
                      <a:pos x="2" y="5"/>
                    </a:cxn>
                    <a:cxn ang="0">
                      <a:pos x="0" y="10"/>
                    </a:cxn>
                  </a:cxnLst>
                  <a:rect l="0" t="0" r="r" b="b"/>
                  <a:pathLst>
                    <a:path w="6" h="10">
                      <a:moveTo>
                        <a:pt x="6" y="0"/>
                      </a:moveTo>
                      <a:lnTo>
                        <a:pt x="2" y="5"/>
                      </a:lnTo>
                      <a:lnTo>
                        <a:pt x="0" y="1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b="1" kern="0" dirty="0">
                    <a:solidFill>
                      <a:srgbClr val="000000"/>
                    </a:solidFill>
                    <a:latin typeface="Gill Sans MT"/>
                  </a:endParaRPr>
                </a:p>
              </p:txBody>
            </p:sp>
            <p:sp>
              <p:nvSpPr>
                <p:cNvPr id="575" name="Freeform 224"/>
                <p:cNvSpPr>
                  <a:spLocks/>
                </p:cNvSpPr>
                <p:nvPr/>
              </p:nvSpPr>
              <p:spPr bwMode="auto">
                <a:xfrm>
                  <a:off x="2735" y="589"/>
                  <a:ext cx="19" cy="10"/>
                </a:xfrm>
                <a:custGeom>
                  <a:avLst/>
                  <a:gdLst/>
                  <a:ahLst/>
                  <a:cxnLst>
                    <a:cxn ang="0">
                      <a:pos x="19" y="10"/>
                    </a:cxn>
                    <a:cxn ang="0">
                      <a:pos x="10" y="5"/>
                    </a:cxn>
                    <a:cxn ang="0">
                      <a:pos x="0" y="0"/>
                    </a:cxn>
                  </a:cxnLst>
                  <a:rect l="0" t="0" r="r" b="b"/>
                  <a:pathLst>
                    <a:path w="19" h="10">
                      <a:moveTo>
                        <a:pt x="19" y="10"/>
                      </a:moveTo>
                      <a:lnTo>
                        <a:pt x="10" y="5"/>
                      </a:lnTo>
                      <a:lnTo>
                        <a:pt x="0" y="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b="1" kern="0" dirty="0">
                    <a:solidFill>
                      <a:srgbClr val="000000"/>
                    </a:solidFill>
                    <a:latin typeface="Gill Sans MT"/>
                  </a:endParaRPr>
                </a:p>
              </p:txBody>
            </p:sp>
            <p:sp>
              <p:nvSpPr>
                <p:cNvPr id="576" name="Freeform 225"/>
                <p:cNvSpPr>
                  <a:spLocks/>
                </p:cNvSpPr>
                <p:nvPr/>
              </p:nvSpPr>
              <p:spPr bwMode="auto">
                <a:xfrm>
                  <a:off x="2585" y="658"/>
                  <a:ext cx="3" cy="10"/>
                </a:xfrm>
                <a:custGeom>
                  <a:avLst/>
                  <a:gdLst/>
                  <a:ahLst/>
                  <a:cxnLst>
                    <a:cxn ang="0">
                      <a:pos x="0" y="0"/>
                    </a:cxn>
                    <a:cxn ang="0">
                      <a:pos x="1" y="5"/>
                    </a:cxn>
                    <a:cxn ang="0">
                      <a:pos x="3" y="10"/>
                    </a:cxn>
                  </a:cxnLst>
                  <a:rect l="0" t="0" r="r" b="b"/>
                  <a:pathLst>
                    <a:path w="3" h="10">
                      <a:moveTo>
                        <a:pt x="0" y="0"/>
                      </a:moveTo>
                      <a:lnTo>
                        <a:pt x="1" y="5"/>
                      </a:lnTo>
                      <a:lnTo>
                        <a:pt x="3" y="1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b="1" kern="0" dirty="0">
                    <a:solidFill>
                      <a:srgbClr val="000000"/>
                    </a:solidFill>
                    <a:latin typeface="Gill Sans MT"/>
                  </a:endParaRPr>
                </a:p>
              </p:txBody>
            </p:sp>
            <p:sp>
              <p:nvSpPr>
                <p:cNvPr id="577" name="Rectangle 226"/>
                <p:cNvSpPr>
                  <a:spLocks noChangeArrowheads="1"/>
                </p:cNvSpPr>
                <p:nvPr/>
              </p:nvSpPr>
              <p:spPr bwMode="auto">
                <a:xfrm>
                  <a:off x="2661" y="622"/>
                  <a:ext cx="337" cy="168"/>
                </a:xfrm>
                <a:prstGeom prst="rect">
                  <a:avLst/>
                </a:prstGeom>
                <a:grpFill/>
                <a:ln w="9525">
                  <a:noFill/>
                  <a:miter lim="800000"/>
                  <a:headEnd/>
                  <a:tailEnd/>
                </a:ln>
                <a:effectLst/>
              </p:spPr>
              <p:txBody>
                <a:bodyPr wrap="none" lIns="92075" tIns="46038" rIns="92075" bIns="46038" anchor="ctr"/>
                <a:lstStyle/>
                <a:p>
                  <a:pPr algn="ctr" eaLnBrk="1" fontAlgn="auto" hangingPunct="1">
                    <a:spcBef>
                      <a:spcPts val="0"/>
                    </a:spcBef>
                    <a:spcAft>
                      <a:spcPts val="0"/>
                    </a:spcAft>
                    <a:defRPr/>
                  </a:pPr>
                  <a:endParaRPr lang="en-US" sz="1000" b="1" kern="0">
                    <a:solidFill>
                      <a:srgbClr val="000000"/>
                    </a:solidFill>
                    <a:latin typeface="Times New Roman" pitchFamily="18" charset="0"/>
                  </a:endParaRPr>
                </a:p>
              </p:txBody>
            </p:sp>
          </p:grpSp>
          <p:sp>
            <p:nvSpPr>
              <p:cNvPr id="562" name="Rectangle 561"/>
              <p:cNvSpPr/>
              <p:nvPr/>
            </p:nvSpPr>
            <p:spPr>
              <a:xfrm>
                <a:off x="1313099" y="3935578"/>
                <a:ext cx="7007282" cy="2497799"/>
              </a:xfrm>
              <a:prstGeom prst="rect">
                <a:avLst/>
              </a:prstGeom>
              <a:noFill/>
              <a:ln w="25400" cap="flat" cmpd="sng" algn="ctr">
                <a:solidFill>
                  <a:sysClr val="windowText" lastClr="000000"/>
                </a:solidFill>
                <a:prstDash val="solid"/>
              </a:ln>
              <a:effectLst/>
            </p:spPr>
            <p:txBody>
              <a:bodyPr rtlCol="0" anchor="ctr"/>
              <a:lstStyle/>
              <a:p>
                <a:pPr algn="ctr" eaLnBrk="1" fontAlgn="auto" hangingPunct="1">
                  <a:spcBef>
                    <a:spcPts val="0"/>
                  </a:spcBef>
                  <a:spcAft>
                    <a:spcPts val="0"/>
                  </a:spcAft>
                  <a:defRPr/>
                </a:pPr>
                <a:endParaRPr lang="en-US" sz="1000" b="1" kern="0" dirty="0">
                  <a:solidFill>
                    <a:srgbClr val="000000"/>
                  </a:solidFill>
                  <a:latin typeface="Gill Sans MT"/>
                </a:endParaRPr>
              </a:p>
            </p:txBody>
          </p:sp>
          <p:sp>
            <p:nvSpPr>
              <p:cNvPr id="563" name="Freeform 562"/>
              <p:cNvSpPr/>
              <p:nvPr/>
            </p:nvSpPr>
            <p:spPr>
              <a:xfrm>
                <a:off x="4812194" y="4429790"/>
                <a:ext cx="1378432" cy="688146"/>
              </a:xfrm>
              <a:custGeom>
                <a:avLst/>
                <a:gdLst>
                  <a:gd name="connsiteX0" fmla="*/ 10236 w 1552433"/>
                  <a:gd name="connsiteY0" fmla="*/ 267269 h 1086134"/>
                  <a:gd name="connsiteX1" fmla="*/ 112594 w 1552433"/>
                  <a:gd name="connsiteY1" fmla="*/ 239973 h 1086134"/>
                  <a:gd name="connsiteX2" fmla="*/ 187657 w 1552433"/>
                  <a:gd name="connsiteY2" fmla="*/ 280916 h 1086134"/>
                  <a:gd name="connsiteX3" fmla="*/ 242248 w 1552433"/>
                  <a:gd name="connsiteY3" fmla="*/ 328684 h 1086134"/>
                  <a:gd name="connsiteX4" fmla="*/ 255896 w 1552433"/>
                  <a:gd name="connsiteY4" fmla="*/ 410570 h 1086134"/>
                  <a:gd name="connsiteX5" fmla="*/ 201305 w 1552433"/>
                  <a:gd name="connsiteY5" fmla="*/ 485633 h 1086134"/>
                  <a:gd name="connsiteX6" fmla="*/ 133066 w 1552433"/>
                  <a:gd name="connsiteY6" fmla="*/ 533400 h 1086134"/>
                  <a:gd name="connsiteX7" fmla="*/ 119418 w 1552433"/>
                  <a:gd name="connsiteY7" fmla="*/ 581167 h 1086134"/>
                  <a:gd name="connsiteX8" fmla="*/ 139890 w 1552433"/>
                  <a:gd name="connsiteY8" fmla="*/ 642582 h 1086134"/>
                  <a:gd name="connsiteX9" fmla="*/ 235424 w 1552433"/>
                  <a:gd name="connsiteY9" fmla="*/ 724469 h 1086134"/>
                  <a:gd name="connsiteX10" fmla="*/ 535675 w 1552433"/>
                  <a:gd name="connsiteY10" fmla="*/ 840475 h 1086134"/>
                  <a:gd name="connsiteX11" fmla="*/ 849573 w 1552433"/>
                  <a:gd name="connsiteY11" fmla="*/ 942833 h 1086134"/>
                  <a:gd name="connsiteX12" fmla="*/ 1074761 w 1552433"/>
                  <a:gd name="connsiteY12" fmla="*/ 1024719 h 1086134"/>
                  <a:gd name="connsiteX13" fmla="*/ 1252182 w 1552433"/>
                  <a:gd name="connsiteY13" fmla="*/ 1065663 h 1086134"/>
                  <a:gd name="connsiteX14" fmla="*/ 1395484 w 1552433"/>
                  <a:gd name="connsiteY14" fmla="*/ 1072487 h 1086134"/>
                  <a:gd name="connsiteX15" fmla="*/ 1491018 w 1552433"/>
                  <a:gd name="connsiteY15" fmla="*/ 1079310 h 1086134"/>
                  <a:gd name="connsiteX16" fmla="*/ 1511490 w 1552433"/>
                  <a:gd name="connsiteY16" fmla="*/ 1031543 h 1086134"/>
                  <a:gd name="connsiteX17" fmla="*/ 1545609 w 1552433"/>
                  <a:gd name="connsiteY17" fmla="*/ 1004248 h 1086134"/>
                  <a:gd name="connsiteX18" fmla="*/ 1531961 w 1552433"/>
                  <a:gd name="connsiteY18" fmla="*/ 970128 h 1086134"/>
                  <a:gd name="connsiteX19" fmla="*/ 1422779 w 1552433"/>
                  <a:gd name="connsiteY19" fmla="*/ 936009 h 1086134"/>
                  <a:gd name="connsiteX20" fmla="*/ 1293126 w 1552433"/>
                  <a:gd name="connsiteY20" fmla="*/ 922361 h 1086134"/>
                  <a:gd name="connsiteX21" fmla="*/ 1177120 w 1552433"/>
                  <a:gd name="connsiteY21" fmla="*/ 936009 h 1086134"/>
                  <a:gd name="connsiteX22" fmla="*/ 965579 w 1552433"/>
                  <a:gd name="connsiteY22" fmla="*/ 881418 h 1086134"/>
                  <a:gd name="connsiteX23" fmla="*/ 713096 w 1552433"/>
                  <a:gd name="connsiteY23" fmla="*/ 826827 h 1086134"/>
                  <a:gd name="connsiteX24" fmla="*/ 501555 w 1552433"/>
                  <a:gd name="connsiteY24" fmla="*/ 751764 h 1086134"/>
                  <a:gd name="connsiteX25" fmla="*/ 351430 w 1552433"/>
                  <a:gd name="connsiteY25" fmla="*/ 703997 h 1086134"/>
                  <a:gd name="connsiteX26" fmla="*/ 290015 w 1552433"/>
                  <a:gd name="connsiteY26" fmla="*/ 676702 h 1086134"/>
                  <a:gd name="connsiteX27" fmla="*/ 255896 w 1552433"/>
                  <a:gd name="connsiteY27" fmla="*/ 608463 h 1086134"/>
                  <a:gd name="connsiteX28" fmla="*/ 290015 w 1552433"/>
                  <a:gd name="connsiteY28" fmla="*/ 533400 h 1086134"/>
                  <a:gd name="connsiteX29" fmla="*/ 392373 w 1552433"/>
                  <a:gd name="connsiteY29" fmla="*/ 431042 h 1086134"/>
                  <a:gd name="connsiteX30" fmla="*/ 399197 w 1552433"/>
                  <a:gd name="connsiteY30" fmla="*/ 342331 h 1086134"/>
                  <a:gd name="connsiteX31" fmla="*/ 412845 w 1552433"/>
                  <a:gd name="connsiteY31" fmla="*/ 246797 h 1086134"/>
                  <a:gd name="connsiteX32" fmla="*/ 446964 w 1552433"/>
                  <a:gd name="connsiteY32" fmla="*/ 212678 h 1086134"/>
                  <a:gd name="connsiteX33" fmla="*/ 494731 w 1552433"/>
                  <a:gd name="connsiteY33" fmla="*/ 178558 h 1086134"/>
                  <a:gd name="connsiteX34" fmla="*/ 515203 w 1552433"/>
                  <a:gd name="connsiteY34" fmla="*/ 151263 h 1086134"/>
                  <a:gd name="connsiteX35" fmla="*/ 508379 w 1552433"/>
                  <a:gd name="connsiteY35" fmla="*/ 144439 h 1086134"/>
                  <a:gd name="connsiteX36" fmla="*/ 440140 w 1552433"/>
                  <a:gd name="connsiteY36" fmla="*/ 62552 h 1086134"/>
                  <a:gd name="connsiteX37" fmla="*/ 358254 w 1552433"/>
                  <a:gd name="connsiteY37" fmla="*/ 21609 h 1086134"/>
                  <a:gd name="connsiteX38" fmla="*/ 276367 w 1552433"/>
                  <a:gd name="connsiteY38" fmla="*/ 1137 h 1086134"/>
                  <a:gd name="connsiteX39" fmla="*/ 180833 w 1552433"/>
                  <a:gd name="connsiteY39" fmla="*/ 14785 h 1086134"/>
                  <a:gd name="connsiteX40" fmla="*/ 112594 w 1552433"/>
                  <a:gd name="connsiteY40" fmla="*/ 55728 h 1086134"/>
                  <a:gd name="connsiteX41" fmla="*/ 51179 w 1552433"/>
                  <a:gd name="connsiteY41" fmla="*/ 185382 h 1086134"/>
                  <a:gd name="connsiteX42" fmla="*/ 10236 w 1552433"/>
                  <a:gd name="connsiteY42" fmla="*/ 267269 h 108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552433" h="1086134">
                    <a:moveTo>
                      <a:pt x="10236" y="267269"/>
                    </a:moveTo>
                    <a:cubicBezTo>
                      <a:pt x="20472" y="276368"/>
                      <a:pt x="83024" y="237699"/>
                      <a:pt x="112594" y="239973"/>
                    </a:cubicBezTo>
                    <a:cubicBezTo>
                      <a:pt x="142164" y="242247"/>
                      <a:pt x="166048" y="266131"/>
                      <a:pt x="187657" y="280916"/>
                    </a:cubicBezTo>
                    <a:cubicBezTo>
                      <a:pt x="209266" y="295701"/>
                      <a:pt x="230875" y="307075"/>
                      <a:pt x="242248" y="328684"/>
                    </a:cubicBezTo>
                    <a:cubicBezTo>
                      <a:pt x="253621" y="350293"/>
                      <a:pt x="262720" y="384412"/>
                      <a:pt x="255896" y="410570"/>
                    </a:cubicBezTo>
                    <a:cubicBezTo>
                      <a:pt x="249072" y="436728"/>
                      <a:pt x="221777" y="465161"/>
                      <a:pt x="201305" y="485633"/>
                    </a:cubicBezTo>
                    <a:cubicBezTo>
                      <a:pt x="180833" y="506105"/>
                      <a:pt x="146714" y="517478"/>
                      <a:pt x="133066" y="533400"/>
                    </a:cubicBezTo>
                    <a:cubicBezTo>
                      <a:pt x="119418" y="549322"/>
                      <a:pt x="118281" y="562970"/>
                      <a:pt x="119418" y="581167"/>
                    </a:cubicBezTo>
                    <a:cubicBezTo>
                      <a:pt x="120555" y="599364"/>
                      <a:pt x="120556" y="618698"/>
                      <a:pt x="139890" y="642582"/>
                    </a:cubicBezTo>
                    <a:cubicBezTo>
                      <a:pt x="159224" y="666466"/>
                      <a:pt x="169460" y="691487"/>
                      <a:pt x="235424" y="724469"/>
                    </a:cubicBezTo>
                    <a:cubicBezTo>
                      <a:pt x="301388" y="757451"/>
                      <a:pt x="433317" y="804081"/>
                      <a:pt x="535675" y="840475"/>
                    </a:cubicBezTo>
                    <a:cubicBezTo>
                      <a:pt x="638033" y="876869"/>
                      <a:pt x="759725" y="912126"/>
                      <a:pt x="849573" y="942833"/>
                    </a:cubicBezTo>
                    <a:cubicBezTo>
                      <a:pt x="939421" y="973540"/>
                      <a:pt x="1007660" y="1004247"/>
                      <a:pt x="1074761" y="1024719"/>
                    </a:cubicBezTo>
                    <a:cubicBezTo>
                      <a:pt x="1141862" y="1045191"/>
                      <a:pt x="1198728" y="1057702"/>
                      <a:pt x="1252182" y="1065663"/>
                    </a:cubicBezTo>
                    <a:cubicBezTo>
                      <a:pt x="1305636" y="1073624"/>
                      <a:pt x="1355678" y="1070213"/>
                      <a:pt x="1395484" y="1072487"/>
                    </a:cubicBezTo>
                    <a:cubicBezTo>
                      <a:pt x="1435290" y="1074762"/>
                      <a:pt x="1471684" y="1086134"/>
                      <a:pt x="1491018" y="1079310"/>
                    </a:cubicBezTo>
                    <a:cubicBezTo>
                      <a:pt x="1510352" y="1072486"/>
                      <a:pt x="1502392" y="1044053"/>
                      <a:pt x="1511490" y="1031543"/>
                    </a:cubicBezTo>
                    <a:cubicBezTo>
                      <a:pt x="1520588" y="1019033"/>
                      <a:pt x="1542197" y="1014484"/>
                      <a:pt x="1545609" y="1004248"/>
                    </a:cubicBezTo>
                    <a:cubicBezTo>
                      <a:pt x="1549021" y="994012"/>
                      <a:pt x="1552433" y="981501"/>
                      <a:pt x="1531961" y="970128"/>
                    </a:cubicBezTo>
                    <a:cubicBezTo>
                      <a:pt x="1511489" y="958755"/>
                      <a:pt x="1462585" y="943970"/>
                      <a:pt x="1422779" y="936009"/>
                    </a:cubicBezTo>
                    <a:cubicBezTo>
                      <a:pt x="1382973" y="928048"/>
                      <a:pt x="1334069" y="922361"/>
                      <a:pt x="1293126" y="922361"/>
                    </a:cubicBezTo>
                    <a:cubicBezTo>
                      <a:pt x="1252183" y="922361"/>
                      <a:pt x="1231711" y="942833"/>
                      <a:pt x="1177120" y="936009"/>
                    </a:cubicBezTo>
                    <a:cubicBezTo>
                      <a:pt x="1122529" y="929185"/>
                      <a:pt x="1042916" y="899615"/>
                      <a:pt x="965579" y="881418"/>
                    </a:cubicBezTo>
                    <a:cubicBezTo>
                      <a:pt x="888242" y="863221"/>
                      <a:pt x="790433" y="848436"/>
                      <a:pt x="713096" y="826827"/>
                    </a:cubicBezTo>
                    <a:cubicBezTo>
                      <a:pt x="635759" y="805218"/>
                      <a:pt x="561833" y="772236"/>
                      <a:pt x="501555" y="751764"/>
                    </a:cubicBezTo>
                    <a:cubicBezTo>
                      <a:pt x="441277" y="731292"/>
                      <a:pt x="386687" y="716507"/>
                      <a:pt x="351430" y="703997"/>
                    </a:cubicBezTo>
                    <a:cubicBezTo>
                      <a:pt x="316173" y="691487"/>
                      <a:pt x="305937" y="692624"/>
                      <a:pt x="290015" y="676702"/>
                    </a:cubicBezTo>
                    <a:cubicBezTo>
                      <a:pt x="274093" y="660780"/>
                      <a:pt x="255896" y="632347"/>
                      <a:pt x="255896" y="608463"/>
                    </a:cubicBezTo>
                    <a:cubicBezTo>
                      <a:pt x="255896" y="584579"/>
                      <a:pt x="267269" y="562970"/>
                      <a:pt x="290015" y="533400"/>
                    </a:cubicBezTo>
                    <a:cubicBezTo>
                      <a:pt x="312761" y="503830"/>
                      <a:pt x="374176" y="462887"/>
                      <a:pt x="392373" y="431042"/>
                    </a:cubicBezTo>
                    <a:cubicBezTo>
                      <a:pt x="410570" y="399197"/>
                      <a:pt x="395785" y="373038"/>
                      <a:pt x="399197" y="342331"/>
                    </a:cubicBezTo>
                    <a:cubicBezTo>
                      <a:pt x="402609" y="311624"/>
                      <a:pt x="404884" y="268406"/>
                      <a:pt x="412845" y="246797"/>
                    </a:cubicBezTo>
                    <a:cubicBezTo>
                      <a:pt x="420806" y="225188"/>
                      <a:pt x="433316" y="224051"/>
                      <a:pt x="446964" y="212678"/>
                    </a:cubicBezTo>
                    <a:cubicBezTo>
                      <a:pt x="460612" y="201305"/>
                      <a:pt x="483358" y="188794"/>
                      <a:pt x="494731" y="178558"/>
                    </a:cubicBezTo>
                    <a:cubicBezTo>
                      <a:pt x="506104" y="168322"/>
                      <a:pt x="512928" y="156949"/>
                      <a:pt x="515203" y="151263"/>
                    </a:cubicBezTo>
                    <a:cubicBezTo>
                      <a:pt x="517478" y="145577"/>
                      <a:pt x="520890" y="159224"/>
                      <a:pt x="508379" y="144439"/>
                    </a:cubicBezTo>
                    <a:cubicBezTo>
                      <a:pt x="495869" y="129654"/>
                      <a:pt x="465161" y="83024"/>
                      <a:pt x="440140" y="62552"/>
                    </a:cubicBezTo>
                    <a:cubicBezTo>
                      <a:pt x="415119" y="42080"/>
                      <a:pt x="385549" y="31845"/>
                      <a:pt x="358254" y="21609"/>
                    </a:cubicBezTo>
                    <a:cubicBezTo>
                      <a:pt x="330959" y="11373"/>
                      <a:pt x="305937" y="2274"/>
                      <a:pt x="276367" y="1137"/>
                    </a:cubicBezTo>
                    <a:cubicBezTo>
                      <a:pt x="246797" y="0"/>
                      <a:pt x="208128" y="5687"/>
                      <a:pt x="180833" y="14785"/>
                    </a:cubicBezTo>
                    <a:cubicBezTo>
                      <a:pt x="153538" y="23883"/>
                      <a:pt x="134203" y="27295"/>
                      <a:pt x="112594" y="55728"/>
                    </a:cubicBezTo>
                    <a:cubicBezTo>
                      <a:pt x="90985" y="84161"/>
                      <a:pt x="63689" y="156949"/>
                      <a:pt x="51179" y="185382"/>
                    </a:cubicBezTo>
                    <a:cubicBezTo>
                      <a:pt x="38669" y="213815"/>
                      <a:pt x="0" y="258170"/>
                      <a:pt x="10236" y="267269"/>
                    </a:cubicBezTo>
                    <a:close/>
                  </a:path>
                </a:pathLst>
              </a:custGeom>
              <a:solidFill>
                <a:sysClr val="window" lastClr="FFFFFF"/>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1000" b="1" kern="0" dirty="0">
                  <a:solidFill>
                    <a:srgbClr val="000000"/>
                  </a:solidFill>
                  <a:latin typeface="Gill Sans MT"/>
                </a:endParaRPr>
              </a:p>
            </p:txBody>
          </p:sp>
        </p:grpSp>
        <p:grpSp>
          <p:nvGrpSpPr>
            <p:cNvPr id="317" name="Group 777"/>
            <p:cNvGrpSpPr/>
            <p:nvPr/>
          </p:nvGrpSpPr>
          <p:grpSpPr>
            <a:xfrm>
              <a:off x="683742" y="5581512"/>
              <a:ext cx="1142651" cy="689787"/>
              <a:chOff x="1228771" y="4183080"/>
              <a:chExt cx="1044571" cy="808065"/>
            </a:xfrm>
          </p:grpSpPr>
          <p:grpSp>
            <p:nvGrpSpPr>
              <p:cNvPr id="439" name="Group 3372"/>
              <p:cNvGrpSpPr>
                <a:grpSpLocks/>
              </p:cNvGrpSpPr>
              <p:nvPr/>
            </p:nvGrpSpPr>
            <p:grpSpPr bwMode="auto">
              <a:xfrm>
                <a:off x="1417675" y="4240231"/>
                <a:ext cx="230190" cy="563565"/>
                <a:chOff x="1766" y="2115"/>
                <a:chExt cx="145" cy="355"/>
              </a:xfrm>
            </p:grpSpPr>
            <p:sp>
              <p:nvSpPr>
                <p:cNvPr id="538" name="Rectangle 3373"/>
                <p:cNvSpPr>
                  <a:spLocks noChangeArrowheads="1"/>
                </p:cNvSpPr>
                <p:nvPr/>
              </p:nvSpPr>
              <p:spPr bwMode="auto">
                <a:xfrm>
                  <a:off x="1771" y="2162"/>
                  <a:ext cx="136" cy="304"/>
                </a:xfrm>
                <a:prstGeom prst="rect">
                  <a:avLst/>
                </a:prstGeom>
                <a:solidFill>
                  <a:srgbClr val="808080"/>
                </a:solidFill>
                <a:ln w="12700">
                  <a:solidFill>
                    <a:srgbClr val="000000"/>
                  </a:solidFill>
                  <a:miter lim="800000"/>
                  <a:headEnd/>
                  <a:tailEnd/>
                </a:ln>
              </p:spPr>
              <p:txBody>
                <a:bodyPr wrap="none" anchor="ctr"/>
                <a:lstStyle/>
                <a:p>
                  <a:pPr>
                    <a:defRPr/>
                  </a:pPr>
                  <a:endParaRPr lang="en-US" sz="800" b="1" kern="0" dirty="0">
                    <a:solidFill>
                      <a:srgbClr val="000000"/>
                    </a:solidFill>
                    <a:latin typeface="Gill Sans MT"/>
                  </a:endParaRPr>
                </a:p>
              </p:txBody>
            </p:sp>
            <p:sp>
              <p:nvSpPr>
                <p:cNvPr id="539" name="Rectangle 3374"/>
                <p:cNvSpPr>
                  <a:spLocks noChangeArrowheads="1"/>
                </p:cNvSpPr>
                <p:nvPr/>
              </p:nvSpPr>
              <p:spPr bwMode="auto">
                <a:xfrm>
                  <a:off x="1806" y="2115"/>
                  <a:ext cx="64" cy="40"/>
                </a:xfrm>
                <a:prstGeom prst="rect">
                  <a:avLst/>
                </a:prstGeom>
                <a:solidFill>
                  <a:srgbClr val="808080"/>
                </a:solidFill>
                <a:ln w="12700">
                  <a:solidFill>
                    <a:srgbClr val="000000"/>
                  </a:solidFill>
                  <a:miter lim="800000"/>
                  <a:headEnd/>
                  <a:tailEnd/>
                </a:ln>
              </p:spPr>
              <p:txBody>
                <a:bodyPr wrap="none" anchor="ctr"/>
                <a:lstStyle/>
                <a:p>
                  <a:pPr>
                    <a:defRPr/>
                  </a:pPr>
                  <a:endParaRPr lang="en-US" sz="800" b="1" kern="0" dirty="0">
                    <a:solidFill>
                      <a:srgbClr val="000000"/>
                    </a:solidFill>
                    <a:latin typeface="Gill Sans MT"/>
                  </a:endParaRPr>
                </a:p>
              </p:txBody>
            </p:sp>
            <p:sp>
              <p:nvSpPr>
                <p:cNvPr id="540" name="Line 3375"/>
                <p:cNvSpPr>
                  <a:spLocks noChangeShapeType="1"/>
                </p:cNvSpPr>
                <p:nvPr/>
              </p:nvSpPr>
              <p:spPr bwMode="auto">
                <a:xfrm>
                  <a:off x="1794" y="2161"/>
                  <a:ext cx="0" cy="306"/>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541" name="Line 3376"/>
                <p:cNvSpPr>
                  <a:spLocks noChangeShapeType="1"/>
                </p:cNvSpPr>
                <p:nvPr/>
              </p:nvSpPr>
              <p:spPr bwMode="auto">
                <a:xfrm>
                  <a:off x="1836" y="2161"/>
                  <a:ext cx="0" cy="306"/>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542" name="Line 3377"/>
                <p:cNvSpPr>
                  <a:spLocks noChangeShapeType="1"/>
                </p:cNvSpPr>
                <p:nvPr/>
              </p:nvSpPr>
              <p:spPr bwMode="auto">
                <a:xfrm>
                  <a:off x="1875" y="2164"/>
                  <a:ext cx="0" cy="306"/>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543" name="Line 3378"/>
                <p:cNvSpPr>
                  <a:spLocks noChangeShapeType="1"/>
                </p:cNvSpPr>
                <p:nvPr/>
              </p:nvSpPr>
              <p:spPr bwMode="auto">
                <a:xfrm>
                  <a:off x="1766" y="2197"/>
                  <a:ext cx="141"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544" name="Line 3379"/>
                <p:cNvSpPr>
                  <a:spLocks noChangeShapeType="1"/>
                </p:cNvSpPr>
                <p:nvPr/>
              </p:nvSpPr>
              <p:spPr bwMode="auto">
                <a:xfrm>
                  <a:off x="1769" y="2230"/>
                  <a:ext cx="141"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545" name="Line 3380"/>
                <p:cNvSpPr>
                  <a:spLocks noChangeShapeType="1"/>
                </p:cNvSpPr>
                <p:nvPr/>
              </p:nvSpPr>
              <p:spPr bwMode="auto">
                <a:xfrm>
                  <a:off x="1768" y="2439"/>
                  <a:ext cx="141"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546" name="Line 3381"/>
                <p:cNvSpPr>
                  <a:spLocks noChangeShapeType="1"/>
                </p:cNvSpPr>
                <p:nvPr/>
              </p:nvSpPr>
              <p:spPr bwMode="auto">
                <a:xfrm>
                  <a:off x="1770" y="2263"/>
                  <a:ext cx="141"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547" name="Line 3382"/>
                <p:cNvSpPr>
                  <a:spLocks noChangeShapeType="1"/>
                </p:cNvSpPr>
                <p:nvPr/>
              </p:nvSpPr>
              <p:spPr bwMode="auto">
                <a:xfrm>
                  <a:off x="1770" y="2297"/>
                  <a:ext cx="141"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548" name="Line 3383"/>
                <p:cNvSpPr>
                  <a:spLocks noChangeShapeType="1"/>
                </p:cNvSpPr>
                <p:nvPr/>
              </p:nvSpPr>
              <p:spPr bwMode="auto">
                <a:xfrm>
                  <a:off x="1770" y="2333"/>
                  <a:ext cx="141"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549" name="Line 3384"/>
                <p:cNvSpPr>
                  <a:spLocks noChangeShapeType="1"/>
                </p:cNvSpPr>
                <p:nvPr/>
              </p:nvSpPr>
              <p:spPr bwMode="auto">
                <a:xfrm>
                  <a:off x="1770" y="2371"/>
                  <a:ext cx="141"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550" name="Line 3385"/>
                <p:cNvSpPr>
                  <a:spLocks noChangeShapeType="1"/>
                </p:cNvSpPr>
                <p:nvPr/>
              </p:nvSpPr>
              <p:spPr bwMode="auto">
                <a:xfrm>
                  <a:off x="1770" y="2405"/>
                  <a:ext cx="141"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grpSp>
          <p:grpSp>
            <p:nvGrpSpPr>
              <p:cNvPr id="440" name="Group 3386"/>
              <p:cNvGrpSpPr>
                <a:grpSpLocks/>
              </p:cNvGrpSpPr>
              <p:nvPr/>
            </p:nvGrpSpPr>
            <p:grpSpPr bwMode="auto">
              <a:xfrm>
                <a:off x="1730402" y="4183080"/>
                <a:ext cx="230190" cy="563565"/>
                <a:chOff x="1963" y="2079"/>
                <a:chExt cx="145" cy="355"/>
              </a:xfrm>
            </p:grpSpPr>
            <p:sp>
              <p:nvSpPr>
                <p:cNvPr id="525" name="Rectangle 3387"/>
                <p:cNvSpPr>
                  <a:spLocks noChangeArrowheads="1"/>
                </p:cNvSpPr>
                <p:nvPr/>
              </p:nvSpPr>
              <p:spPr bwMode="auto">
                <a:xfrm>
                  <a:off x="1967" y="2126"/>
                  <a:ext cx="136" cy="304"/>
                </a:xfrm>
                <a:prstGeom prst="rect">
                  <a:avLst/>
                </a:prstGeom>
                <a:solidFill>
                  <a:srgbClr val="808080"/>
                </a:solidFill>
                <a:ln w="12700">
                  <a:solidFill>
                    <a:srgbClr val="000000"/>
                  </a:solidFill>
                  <a:miter lim="800000"/>
                  <a:headEnd/>
                  <a:tailEnd/>
                </a:ln>
              </p:spPr>
              <p:txBody>
                <a:bodyPr wrap="none" anchor="ctr"/>
                <a:lstStyle/>
                <a:p>
                  <a:pPr>
                    <a:defRPr/>
                  </a:pPr>
                  <a:endParaRPr lang="en-US" sz="800" b="1" kern="0" dirty="0">
                    <a:solidFill>
                      <a:srgbClr val="000000"/>
                    </a:solidFill>
                    <a:latin typeface="Gill Sans MT"/>
                  </a:endParaRPr>
                </a:p>
              </p:txBody>
            </p:sp>
            <p:sp>
              <p:nvSpPr>
                <p:cNvPr id="526" name="Rectangle 3388"/>
                <p:cNvSpPr>
                  <a:spLocks noChangeArrowheads="1"/>
                </p:cNvSpPr>
                <p:nvPr/>
              </p:nvSpPr>
              <p:spPr bwMode="auto">
                <a:xfrm>
                  <a:off x="2002" y="2079"/>
                  <a:ext cx="64" cy="40"/>
                </a:xfrm>
                <a:prstGeom prst="rect">
                  <a:avLst/>
                </a:prstGeom>
                <a:solidFill>
                  <a:srgbClr val="808080"/>
                </a:solidFill>
                <a:ln w="12700">
                  <a:solidFill>
                    <a:srgbClr val="000000"/>
                  </a:solidFill>
                  <a:miter lim="800000"/>
                  <a:headEnd/>
                  <a:tailEnd/>
                </a:ln>
              </p:spPr>
              <p:txBody>
                <a:bodyPr wrap="none" anchor="ctr"/>
                <a:lstStyle/>
                <a:p>
                  <a:pPr>
                    <a:defRPr/>
                  </a:pPr>
                  <a:endParaRPr lang="en-US" sz="800" b="1" kern="0" dirty="0">
                    <a:solidFill>
                      <a:srgbClr val="000000"/>
                    </a:solidFill>
                    <a:latin typeface="Gill Sans MT"/>
                  </a:endParaRPr>
                </a:p>
              </p:txBody>
            </p:sp>
            <p:sp>
              <p:nvSpPr>
                <p:cNvPr id="527" name="Line 3389"/>
                <p:cNvSpPr>
                  <a:spLocks noChangeShapeType="1"/>
                </p:cNvSpPr>
                <p:nvPr/>
              </p:nvSpPr>
              <p:spPr bwMode="auto">
                <a:xfrm>
                  <a:off x="1990" y="2125"/>
                  <a:ext cx="0" cy="306"/>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528" name="Line 3390"/>
                <p:cNvSpPr>
                  <a:spLocks noChangeShapeType="1"/>
                </p:cNvSpPr>
                <p:nvPr/>
              </p:nvSpPr>
              <p:spPr bwMode="auto">
                <a:xfrm>
                  <a:off x="2032" y="2125"/>
                  <a:ext cx="0" cy="306"/>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529" name="Line 3391"/>
                <p:cNvSpPr>
                  <a:spLocks noChangeShapeType="1"/>
                </p:cNvSpPr>
                <p:nvPr/>
              </p:nvSpPr>
              <p:spPr bwMode="auto">
                <a:xfrm>
                  <a:off x="2071" y="2128"/>
                  <a:ext cx="0" cy="306"/>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530" name="Line 3392"/>
                <p:cNvSpPr>
                  <a:spLocks noChangeShapeType="1"/>
                </p:cNvSpPr>
                <p:nvPr/>
              </p:nvSpPr>
              <p:spPr bwMode="auto">
                <a:xfrm>
                  <a:off x="1963" y="2161"/>
                  <a:ext cx="141"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531" name="Line 3393"/>
                <p:cNvSpPr>
                  <a:spLocks noChangeShapeType="1"/>
                </p:cNvSpPr>
                <p:nvPr/>
              </p:nvSpPr>
              <p:spPr bwMode="auto">
                <a:xfrm>
                  <a:off x="1966" y="2194"/>
                  <a:ext cx="141"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532" name="Line 3394"/>
                <p:cNvSpPr>
                  <a:spLocks noChangeShapeType="1"/>
                </p:cNvSpPr>
                <p:nvPr/>
              </p:nvSpPr>
              <p:spPr bwMode="auto">
                <a:xfrm>
                  <a:off x="1965" y="2403"/>
                  <a:ext cx="141"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533" name="Line 3395"/>
                <p:cNvSpPr>
                  <a:spLocks noChangeShapeType="1"/>
                </p:cNvSpPr>
                <p:nvPr/>
              </p:nvSpPr>
              <p:spPr bwMode="auto">
                <a:xfrm>
                  <a:off x="1967" y="2227"/>
                  <a:ext cx="141"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534" name="Line 3396"/>
                <p:cNvSpPr>
                  <a:spLocks noChangeShapeType="1"/>
                </p:cNvSpPr>
                <p:nvPr/>
              </p:nvSpPr>
              <p:spPr bwMode="auto">
                <a:xfrm>
                  <a:off x="1967" y="2261"/>
                  <a:ext cx="141"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535" name="Line 3397"/>
                <p:cNvSpPr>
                  <a:spLocks noChangeShapeType="1"/>
                </p:cNvSpPr>
                <p:nvPr/>
              </p:nvSpPr>
              <p:spPr bwMode="auto">
                <a:xfrm>
                  <a:off x="1967" y="2297"/>
                  <a:ext cx="141"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536" name="Line 3398"/>
                <p:cNvSpPr>
                  <a:spLocks noChangeShapeType="1"/>
                </p:cNvSpPr>
                <p:nvPr/>
              </p:nvSpPr>
              <p:spPr bwMode="auto">
                <a:xfrm>
                  <a:off x="1967" y="2335"/>
                  <a:ext cx="141"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537" name="Line 3399"/>
                <p:cNvSpPr>
                  <a:spLocks noChangeShapeType="1"/>
                </p:cNvSpPr>
                <p:nvPr/>
              </p:nvSpPr>
              <p:spPr bwMode="auto">
                <a:xfrm>
                  <a:off x="1967" y="2369"/>
                  <a:ext cx="141"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grpSp>
          <p:grpSp>
            <p:nvGrpSpPr>
              <p:cNvPr id="441" name="Group 3400"/>
              <p:cNvGrpSpPr>
                <a:grpSpLocks/>
              </p:cNvGrpSpPr>
              <p:nvPr/>
            </p:nvGrpSpPr>
            <p:grpSpPr bwMode="auto">
              <a:xfrm>
                <a:off x="1595461" y="4424383"/>
                <a:ext cx="625480" cy="563565"/>
                <a:chOff x="1878" y="2231"/>
                <a:chExt cx="394" cy="355"/>
              </a:xfrm>
            </p:grpSpPr>
            <p:sp>
              <p:nvSpPr>
                <p:cNvPr id="512" name="Rectangle 3401"/>
                <p:cNvSpPr>
                  <a:spLocks noChangeArrowheads="1"/>
                </p:cNvSpPr>
                <p:nvPr/>
              </p:nvSpPr>
              <p:spPr bwMode="auto">
                <a:xfrm>
                  <a:off x="1883" y="2278"/>
                  <a:ext cx="136" cy="304"/>
                </a:xfrm>
                <a:prstGeom prst="rect">
                  <a:avLst/>
                </a:prstGeom>
                <a:solidFill>
                  <a:srgbClr val="808080"/>
                </a:solidFill>
                <a:ln w="12700">
                  <a:solidFill>
                    <a:srgbClr val="000000"/>
                  </a:solidFill>
                  <a:miter lim="800000"/>
                  <a:headEnd/>
                  <a:tailEnd/>
                </a:ln>
              </p:spPr>
              <p:txBody>
                <a:bodyPr wrap="none" anchor="ctr"/>
                <a:lstStyle/>
                <a:p>
                  <a:pPr>
                    <a:defRPr/>
                  </a:pPr>
                  <a:endParaRPr lang="en-US" sz="800" b="1" kern="0" dirty="0">
                    <a:solidFill>
                      <a:srgbClr val="000000"/>
                    </a:solidFill>
                    <a:latin typeface="Gill Sans MT"/>
                  </a:endParaRPr>
                </a:p>
              </p:txBody>
            </p:sp>
            <p:sp>
              <p:nvSpPr>
                <p:cNvPr id="513" name="Rectangle 3402"/>
                <p:cNvSpPr>
                  <a:spLocks noChangeArrowheads="1"/>
                </p:cNvSpPr>
                <p:nvPr/>
              </p:nvSpPr>
              <p:spPr bwMode="auto">
                <a:xfrm>
                  <a:off x="1918" y="2231"/>
                  <a:ext cx="64" cy="40"/>
                </a:xfrm>
                <a:prstGeom prst="rect">
                  <a:avLst/>
                </a:prstGeom>
                <a:solidFill>
                  <a:srgbClr val="808080"/>
                </a:solidFill>
                <a:ln w="12700">
                  <a:solidFill>
                    <a:srgbClr val="000000"/>
                  </a:solidFill>
                  <a:miter lim="800000"/>
                  <a:headEnd/>
                  <a:tailEnd/>
                </a:ln>
              </p:spPr>
              <p:txBody>
                <a:bodyPr wrap="none" anchor="ctr"/>
                <a:lstStyle/>
                <a:p>
                  <a:pPr>
                    <a:defRPr/>
                  </a:pPr>
                  <a:endParaRPr lang="en-US" sz="800" b="1" kern="0" dirty="0">
                    <a:solidFill>
                      <a:srgbClr val="000000"/>
                    </a:solidFill>
                    <a:latin typeface="Gill Sans MT"/>
                  </a:endParaRPr>
                </a:p>
              </p:txBody>
            </p:sp>
            <p:sp>
              <p:nvSpPr>
                <p:cNvPr id="514" name="Line 3403"/>
                <p:cNvSpPr>
                  <a:spLocks noChangeShapeType="1"/>
                </p:cNvSpPr>
                <p:nvPr/>
              </p:nvSpPr>
              <p:spPr bwMode="auto">
                <a:xfrm>
                  <a:off x="1906" y="2277"/>
                  <a:ext cx="0" cy="306"/>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515" name="Line 3404"/>
                <p:cNvSpPr>
                  <a:spLocks noChangeShapeType="1"/>
                </p:cNvSpPr>
                <p:nvPr/>
              </p:nvSpPr>
              <p:spPr bwMode="auto">
                <a:xfrm>
                  <a:off x="1948" y="2277"/>
                  <a:ext cx="0" cy="306"/>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516" name="Line 3405"/>
                <p:cNvSpPr>
                  <a:spLocks noChangeShapeType="1"/>
                </p:cNvSpPr>
                <p:nvPr/>
              </p:nvSpPr>
              <p:spPr bwMode="auto">
                <a:xfrm>
                  <a:off x="1987" y="2280"/>
                  <a:ext cx="0" cy="306"/>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517" name="Line 3406"/>
                <p:cNvSpPr>
                  <a:spLocks noChangeShapeType="1"/>
                </p:cNvSpPr>
                <p:nvPr/>
              </p:nvSpPr>
              <p:spPr bwMode="auto">
                <a:xfrm>
                  <a:off x="1878" y="2313"/>
                  <a:ext cx="142"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518" name="Line 3407"/>
                <p:cNvSpPr>
                  <a:spLocks noChangeShapeType="1"/>
                </p:cNvSpPr>
                <p:nvPr/>
              </p:nvSpPr>
              <p:spPr bwMode="auto">
                <a:xfrm>
                  <a:off x="1881" y="2346"/>
                  <a:ext cx="142"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519" name="Line 3408"/>
                <p:cNvSpPr>
                  <a:spLocks noChangeShapeType="1"/>
                </p:cNvSpPr>
                <p:nvPr/>
              </p:nvSpPr>
              <p:spPr bwMode="auto">
                <a:xfrm>
                  <a:off x="1880" y="2555"/>
                  <a:ext cx="142"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520" name="Line 3409"/>
                <p:cNvSpPr>
                  <a:spLocks noChangeShapeType="1"/>
                </p:cNvSpPr>
                <p:nvPr/>
              </p:nvSpPr>
              <p:spPr bwMode="auto">
                <a:xfrm>
                  <a:off x="1882" y="2379"/>
                  <a:ext cx="142"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521" name="Line 3410"/>
                <p:cNvSpPr>
                  <a:spLocks noChangeShapeType="1"/>
                </p:cNvSpPr>
                <p:nvPr/>
              </p:nvSpPr>
              <p:spPr bwMode="auto">
                <a:xfrm>
                  <a:off x="1882" y="2413"/>
                  <a:ext cx="142"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522" name="Line 3411"/>
                <p:cNvSpPr>
                  <a:spLocks noChangeShapeType="1"/>
                </p:cNvSpPr>
                <p:nvPr/>
              </p:nvSpPr>
              <p:spPr bwMode="auto">
                <a:xfrm>
                  <a:off x="2130" y="2444"/>
                  <a:ext cx="142"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523" name="Line 3412"/>
                <p:cNvSpPr>
                  <a:spLocks noChangeShapeType="1"/>
                </p:cNvSpPr>
                <p:nvPr/>
              </p:nvSpPr>
              <p:spPr bwMode="auto">
                <a:xfrm>
                  <a:off x="1882" y="2487"/>
                  <a:ext cx="142"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524" name="Line 3413"/>
                <p:cNvSpPr>
                  <a:spLocks noChangeShapeType="1"/>
                </p:cNvSpPr>
                <p:nvPr/>
              </p:nvSpPr>
              <p:spPr bwMode="auto">
                <a:xfrm>
                  <a:off x="1882" y="2521"/>
                  <a:ext cx="142"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grpSp>
          <p:grpSp>
            <p:nvGrpSpPr>
              <p:cNvPr id="442" name="Group 3414"/>
              <p:cNvGrpSpPr>
                <a:grpSpLocks/>
              </p:cNvGrpSpPr>
              <p:nvPr/>
            </p:nvGrpSpPr>
            <p:grpSpPr bwMode="auto">
              <a:xfrm>
                <a:off x="1882804" y="4418033"/>
                <a:ext cx="230190" cy="563565"/>
                <a:chOff x="2059" y="2227"/>
                <a:chExt cx="145" cy="355"/>
              </a:xfrm>
            </p:grpSpPr>
            <p:sp>
              <p:nvSpPr>
                <p:cNvPr id="499" name="Rectangle 3415"/>
                <p:cNvSpPr>
                  <a:spLocks noChangeArrowheads="1"/>
                </p:cNvSpPr>
                <p:nvPr/>
              </p:nvSpPr>
              <p:spPr bwMode="auto">
                <a:xfrm>
                  <a:off x="2063" y="2274"/>
                  <a:ext cx="136" cy="304"/>
                </a:xfrm>
                <a:prstGeom prst="rect">
                  <a:avLst/>
                </a:prstGeom>
                <a:solidFill>
                  <a:srgbClr val="808080"/>
                </a:solidFill>
                <a:ln w="12700">
                  <a:solidFill>
                    <a:srgbClr val="000000"/>
                  </a:solidFill>
                  <a:miter lim="800000"/>
                  <a:headEnd/>
                  <a:tailEnd/>
                </a:ln>
              </p:spPr>
              <p:txBody>
                <a:bodyPr wrap="none" anchor="ctr"/>
                <a:lstStyle/>
                <a:p>
                  <a:pPr>
                    <a:defRPr/>
                  </a:pPr>
                  <a:endParaRPr lang="en-US" sz="800" b="1" kern="0" dirty="0">
                    <a:solidFill>
                      <a:srgbClr val="000000"/>
                    </a:solidFill>
                    <a:latin typeface="Gill Sans MT"/>
                  </a:endParaRPr>
                </a:p>
              </p:txBody>
            </p:sp>
            <p:sp>
              <p:nvSpPr>
                <p:cNvPr id="500" name="Rectangle 3416"/>
                <p:cNvSpPr>
                  <a:spLocks noChangeArrowheads="1"/>
                </p:cNvSpPr>
                <p:nvPr/>
              </p:nvSpPr>
              <p:spPr bwMode="auto">
                <a:xfrm>
                  <a:off x="2098" y="2227"/>
                  <a:ext cx="64" cy="40"/>
                </a:xfrm>
                <a:prstGeom prst="rect">
                  <a:avLst/>
                </a:prstGeom>
                <a:solidFill>
                  <a:srgbClr val="808080"/>
                </a:solidFill>
                <a:ln w="12700">
                  <a:solidFill>
                    <a:srgbClr val="000000"/>
                  </a:solidFill>
                  <a:miter lim="800000"/>
                  <a:headEnd/>
                  <a:tailEnd/>
                </a:ln>
              </p:spPr>
              <p:txBody>
                <a:bodyPr wrap="none" anchor="ctr"/>
                <a:lstStyle/>
                <a:p>
                  <a:pPr>
                    <a:defRPr/>
                  </a:pPr>
                  <a:endParaRPr lang="en-US" sz="800" b="1" kern="0" dirty="0">
                    <a:solidFill>
                      <a:srgbClr val="000000"/>
                    </a:solidFill>
                    <a:latin typeface="Gill Sans MT"/>
                  </a:endParaRPr>
                </a:p>
              </p:txBody>
            </p:sp>
            <p:sp>
              <p:nvSpPr>
                <p:cNvPr id="501" name="Line 3417"/>
                <p:cNvSpPr>
                  <a:spLocks noChangeShapeType="1"/>
                </p:cNvSpPr>
                <p:nvPr/>
              </p:nvSpPr>
              <p:spPr bwMode="auto">
                <a:xfrm>
                  <a:off x="2086" y="2273"/>
                  <a:ext cx="0" cy="306"/>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502" name="Line 3418"/>
                <p:cNvSpPr>
                  <a:spLocks noChangeShapeType="1"/>
                </p:cNvSpPr>
                <p:nvPr/>
              </p:nvSpPr>
              <p:spPr bwMode="auto">
                <a:xfrm>
                  <a:off x="2128" y="2273"/>
                  <a:ext cx="0" cy="306"/>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503" name="Line 3419"/>
                <p:cNvSpPr>
                  <a:spLocks noChangeShapeType="1"/>
                </p:cNvSpPr>
                <p:nvPr/>
              </p:nvSpPr>
              <p:spPr bwMode="auto">
                <a:xfrm>
                  <a:off x="2167" y="2276"/>
                  <a:ext cx="0" cy="306"/>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504" name="Line 3420"/>
                <p:cNvSpPr>
                  <a:spLocks noChangeShapeType="1"/>
                </p:cNvSpPr>
                <p:nvPr/>
              </p:nvSpPr>
              <p:spPr bwMode="auto">
                <a:xfrm>
                  <a:off x="2059" y="2309"/>
                  <a:ext cx="141"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505" name="Line 3421"/>
                <p:cNvSpPr>
                  <a:spLocks noChangeShapeType="1"/>
                </p:cNvSpPr>
                <p:nvPr/>
              </p:nvSpPr>
              <p:spPr bwMode="auto">
                <a:xfrm>
                  <a:off x="2062" y="2342"/>
                  <a:ext cx="141"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506" name="Line 3422"/>
                <p:cNvSpPr>
                  <a:spLocks noChangeShapeType="1"/>
                </p:cNvSpPr>
                <p:nvPr/>
              </p:nvSpPr>
              <p:spPr bwMode="auto">
                <a:xfrm>
                  <a:off x="2061" y="2551"/>
                  <a:ext cx="141"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507" name="Line 3423"/>
                <p:cNvSpPr>
                  <a:spLocks noChangeShapeType="1"/>
                </p:cNvSpPr>
                <p:nvPr/>
              </p:nvSpPr>
              <p:spPr bwMode="auto">
                <a:xfrm>
                  <a:off x="2063" y="2375"/>
                  <a:ext cx="141"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508" name="Line 3424"/>
                <p:cNvSpPr>
                  <a:spLocks noChangeShapeType="1"/>
                </p:cNvSpPr>
                <p:nvPr/>
              </p:nvSpPr>
              <p:spPr bwMode="auto">
                <a:xfrm>
                  <a:off x="2063" y="2409"/>
                  <a:ext cx="141"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509" name="Line 3425"/>
                <p:cNvSpPr>
                  <a:spLocks noChangeShapeType="1"/>
                </p:cNvSpPr>
                <p:nvPr/>
              </p:nvSpPr>
              <p:spPr bwMode="auto">
                <a:xfrm>
                  <a:off x="2063" y="2445"/>
                  <a:ext cx="141"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510" name="Line 3426"/>
                <p:cNvSpPr>
                  <a:spLocks noChangeShapeType="1"/>
                </p:cNvSpPr>
                <p:nvPr/>
              </p:nvSpPr>
              <p:spPr bwMode="auto">
                <a:xfrm>
                  <a:off x="2063" y="2483"/>
                  <a:ext cx="141"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511" name="Line 3427"/>
                <p:cNvSpPr>
                  <a:spLocks noChangeShapeType="1"/>
                </p:cNvSpPr>
                <p:nvPr/>
              </p:nvSpPr>
              <p:spPr bwMode="auto">
                <a:xfrm>
                  <a:off x="2063" y="2517"/>
                  <a:ext cx="141"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grpSp>
          <p:grpSp>
            <p:nvGrpSpPr>
              <p:cNvPr id="443" name="Group 3428"/>
              <p:cNvGrpSpPr>
                <a:grpSpLocks/>
              </p:cNvGrpSpPr>
              <p:nvPr/>
            </p:nvGrpSpPr>
            <p:grpSpPr bwMode="auto">
              <a:xfrm>
                <a:off x="1377981" y="4565650"/>
                <a:ext cx="171452" cy="420688"/>
                <a:chOff x="1741" y="2320"/>
                <a:chExt cx="108" cy="265"/>
              </a:xfrm>
            </p:grpSpPr>
            <p:sp>
              <p:nvSpPr>
                <p:cNvPr id="486" name="Rectangle 3429"/>
                <p:cNvSpPr>
                  <a:spLocks noChangeArrowheads="1"/>
                </p:cNvSpPr>
                <p:nvPr/>
              </p:nvSpPr>
              <p:spPr bwMode="auto">
                <a:xfrm>
                  <a:off x="1745" y="2355"/>
                  <a:ext cx="100" cy="226"/>
                </a:xfrm>
                <a:prstGeom prst="rect">
                  <a:avLst/>
                </a:prstGeom>
                <a:solidFill>
                  <a:srgbClr val="808080"/>
                </a:solidFill>
                <a:ln w="12700">
                  <a:solidFill>
                    <a:srgbClr val="000000"/>
                  </a:solidFill>
                  <a:miter lim="800000"/>
                  <a:headEnd/>
                  <a:tailEnd/>
                </a:ln>
              </p:spPr>
              <p:txBody>
                <a:bodyPr wrap="none" anchor="ctr"/>
                <a:lstStyle/>
                <a:p>
                  <a:pPr>
                    <a:defRPr/>
                  </a:pPr>
                  <a:endParaRPr lang="en-US" sz="800" b="1" kern="0" dirty="0">
                    <a:solidFill>
                      <a:srgbClr val="000000"/>
                    </a:solidFill>
                    <a:latin typeface="Gill Sans MT"/>
                  </a:endParaRPr>
                </a:p>
              </p:txBody>
            </p:sp>
            <p:sp>
              <p:nvSpPr>
                <p:cNvPr id="487" name="Rectangle 3430"/>
                <p:cNvSpPr>
                  <a:spLocks noChangeArrowheads="1"/>
                </p:cNvSpPr>
                <p:nvPr/>
              </p:nvSpPr>
              <p:spPr bwMode="auto">
                <a:xfrm>
                  <a:off x="1771" y="2320"/>
                  <a:ext cx="46" cy="28"/>
                </a:xfrm>
                <a:prstGeom prst="rect">
                  <a:avLst/>
                </a:prstGeom>
                <a:solidFill>
                  <a:srgbClr val="808080"/>
                </a:solidFill>
                <a:ln w="12700">
                  <a:solidFill>
                    <a:srgbClr val="000000"/>
                  </a:solidFill>
                  <a:miter lim="800000"/>
                  <a:headEnd/>
                  <a:tailEnd/>
                </a:ln>
              </p:spPr>
              <p:txBody>
                <a:bodyPr wrap="none" anchor="ctr"/>
                <a:lstStyle/>
                <a:p>
                  <a:pPr>
                    <a:defRPr/>
                  </a:pPr>
                  <a:endParaRPr lang="en-US" sz="800" b="1" kern="0" dirty="0">
                    <a:solidFill>
                      <a:srgbClr val="000000"/>
                    </a:solidFill>
                    <a:latin typeface="Gill Sans MT"/>
                  </a:endParaRPr>
                </a:p>
              </p:txBody>
            </p:sp>
            <p:sp>
              <p:nvSpPr>
                <p:cNvPr id="488" name="Line 3431"/>
                <p:cNvSpPr>
                  <a:spLocks noChangeShapeType="1"/>
                </p:cNvSpPr>
                <p:nvPr/>
              </p:nvSpPr>
              <p:spPr bwMode="auto">
                <a:xfrm>
                  <a:off x="1761" y="2354"/>
                  <a:ext cx="0" cy="229"/>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489" name="Line 3432"/>
                <p:cNvSpPr>
                  <a:spLocks noChangeShapeType="1"/>
                </p:cNvSpPr>
                <p:nvPr/>
              </p:nvSpPr>
              <p:spPr bwMode="auto">
                <a:xfrm>
                  <a:off x="1793" y="2354"/>
                  <a:ext cx="0" cy="229"/>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490" name="Line 3433"/>
                <p:cNvSpPr>
                  <a:spLocks noChangeShapeType="1"/>
                </p:cNvSpPr>
                <p:nvPr/>
              </p:nvSpPr>
              <p:spPr bwMode="auto">
                <a:xfrm>
                  <a:off x="1822" y="2356"/>
                  <a:ext cx="0" cy="229"/>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491" name="Line 3434"/>
                <p:cNvSpPr>
                  <a:spLocks noChangeShapeType="1"/>
                </p:cNvSpPr>
                <p:nvPr/>
              </p:nvSpPr>
              <p:spPr bwMode="auto">
                <a:xfrm>
                  <a:off x="1741" y="2381"/>
                  <a:ext cx="105"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492" name="Line 3435"/>
                <p:cNvSpPr>
                  <a:spLocks noChangeShapeType="1"/>
                </p:cNvSpPr>
                <p:nvPr/>
              </p:nvSpPr>
              <p:spPr bwMode="auto">
                <a:xfrm>
                  <a:off x="1743" y="2405"/>
                  <a:ext cx="106"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493" name="Line 3436"/>
                <p:cNvSpPr>
                  <a:spLocks noChangeShapeType="1"/>
                </p:cNvSpPr>
                <p:nvPr/>
              </p:nvSpPr>
              <p:spPr bwMode="auto">
                <a:xfrm>
                  <a:off x="1742" y="2562"/>
                  <a:ext cx="106"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494" name="Line 3437"/>
                <p:cNvSpPr>
                  <a:spLocks noChangeShapeType="1"/>
                </p:cNvSpPr>
                <p:nvPr/>
              </p:nvSpPr>
              <p:spPr bwMode="auto">
                <a:xfrm>
                  <a:off x="1744" y="2430"/>
                  <a:ext cx="105"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495" name="Line 3438"/>
                <p:cNvSpPr>
                  <a:spLocks noChangeShapeType="1"/>
                </p:cNvSpPr>
                <p:nvPr/>
              </p:nvSpPr>
              <p:spPr bwMode="auto">
                <a:xfrm>
                  <a:off x="1744" y="2456"/>
                  <a:ext cx="105"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496" name="Line 3439"/>
                <p:cNvSpPr>
                  <a:spLocks noChangeShapeType="1"/>
                </p:cNvSpPr>
                <p:nvPr/>
              </p:nvSpPr>
              <p:spPr bwMode="auto">
                <a:xfrm>
                  <a:off x="1744" y="2483"/>
                  <a:ext cx="105"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497" name="Line 3440"/>
                <p:cNvSpPr>
                  <a:spLocks noChangeShapeType="1"/>
                </p:cNvSpPr>
                <p:nvPr/>
              </p:nvSpPr>
              <p:spPr bwMode="auto">
                <a:xfrm>
                  <a:off x="1744" y="2511"/>
                  <a:ext cx="105"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498" name="Line 3441"/>
                <p:cNvSpPr>
                  <a:spLocks noChangeShapeType="1"/>
                </p:cNvSpPr>
                <p:nvPr/>
              </p:nvSpPr>
              <p:spPr bwMode="auto">
                <a:xfrm>
                  <a:off x="1744" y="2537"/>
                  <a:ext cx="105"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grpSp>
          <p:grpSp>
            <p:nvGrpSpPr>
              <p:cNvPr id="444" name="Group 3442"/>
              <p:cNvGrpSpPr>
                <a:grpSpLocks/>
              </p:cNvGrpSpPr>
              <p:nvPr/>
            </p:nvGrpSpPr>
            <p:grpSpPr bwMode="auto">
              <a:xfrm>
                <a:off x="2101890" y="4311650"/>
                <a:ext cx="171452" cy="420688"/>
                <a:chOff x="2197" y="2160"/>
                <a:chExt cx="108" cy="265"/>
              </a:xfrm>
            </p:grpSpPr>
            <p:sp>
              <p:nvSpPr>
                <p:cNvPr id="473" name="Rectangle 3443"/>
                <p:cNvSpPr>
                  <a:spLocks noChangeArrowheads="1"/>
                </p:cNvSpPr>
                <p:nvPr/>
              </p:nvSpPr>
              <p:spPr bwMode="auto">
                <a:xfrm>
                  <a:off x="2201" y="2195"/>
                  <a:ext cx="100" cy="226"/>
                </a:xfrm>
                <a:prstGeom prst="rect">
                  <a:avLst/>
                </a:prstGeom>
                <a:solidFill>
                  <a:srgbClr val="808080"/>
                </a:solidFill>
                <a:ln w="12700">
                  <a:solidFill>
                    <a:srgbClr val="000000"/>
                  </a:solidFill>
                  <a:miter lim="800000"/>
                  <a:headEnd/>
                  <a:tailEnd/>
                </a:ln>
              </p:spPr>
              <p:txBody>
                <a:bodyPr wrap="none" anchor="ctr"/>
                <a:lstStyle/>
                <a:p>
                  <a:pPr>
                    <a:defRPr/>
                  </a:pPr>
                  <a:endParaRPr lang="en-US" sz="800" b="1" kern="0" dirty="0">
                    <a:solidFill>
                      <a:srgbClr val="000000"/>
                    </a:solidFill>
                    <a:latin typeface="Gill Sans MT"/>
                  </a:endParaRPr>
                </a:p>
              </p:txBody>
            </p:sp>
            <p:sp>
              <p:nvSpPr>
                <p:cNvPr id="474" name="Rectangle 3444"/>
                <p:cNvSpPr>
                  <a:spLocks noChangeArrowheads="1"/>
                </p:cNvSpPr>
                <p:nvPr/>
              </p:nvSpPr>
              <p:spPr bwMode="auto">
                <a:xfrm>
                  <a:off x="2227" y="2160"/>
                  <a:ext cx="46" cy="28"/>
                </a:xfrm>
                <a:prstGeom prst="rect">
                  <a:avLst/>
                </a:prstGeom>
                <a:solidFill>
                  <a:srgbClr val="808080"/>
                </a:solidFill>
                <a:ln w="12700">
                  <a:solidFill>
                    <a:srgbClr val="000000"/>
                  </a:solidFill>
                  <a:miter lim="800000"/>
                  <a:headEnd/>
                  <a:tailEnd/>
                </a:ln>
              </p:spPr>
              <p:txBody>
                <a:bodyPr wrap="none" anchor="ctr"/>
                <a:lstStyle/>
                <a:p>
                  <a:pPr>
                    <a:defRPr/>
                  </a:pPr>
                  <a:endParaRPr lang="en-US" sz="800" b="1" kern="0" dirty="0">
                    <a:solidFill>
                      <a:srgbClr val="000000"/>
                    </a:solidFill>
                    <a:latin typeface="Gill Sans MT"/>
                  </a:endParaRPr>
                </a:p>
              </p:txBody>
            </p:sp>
            <p:sp>
              <p:nvSpPr>
                <p:cNvPr id="475" name="Line 3445"/>
                <p:cNvSpPr>
                  <a:spLocks noChangeShapeType="1"/>
                </p:cNvSpPr>
                <p:nvPr/>
              </p:nvSpPr>
              <p:spPr bwMode="auto">
                <a:xfrm>
                  <a:off x="2217" y="2194"/>
                  <a:ext cx="0" cy="229"/>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476" name="Line 3446"/>
                <p:cNvSpPr>
                  <a:spLocks noChangeShapeType="1"/>
                </p:cNvSpPr>
                <p:nvPr/>
              </p:nvSpPr>
              <p:spPr bwMode="auto">
                <a:xfrm>
                  <a:off x="2249" y="2194"/>
                  <a:ext cx="0" cy="229"/>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477" name="Line 3447"/>
                <p:cNvSpPr>
                  <a:spLocks noChangeShapeType="1"/>
                </p:cNvSpPr>
                <p:nvPr/>
              </p:nvSpPr>
              <p:spPr bwMode="auto">
                <a:xfrm>
                  <a:off x="2278" y="2196"/>
                  <a:ext cx="0" cy="229"/>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478" name="Line 3448"/>
                <p:cNvSpPr>
                  <a:spLocks noChangeShapeType="1"/>
                </p:cNvSpPr>
                <p:nvPr/>
              </p:nvSpPr>
              <p:spPr bwMode="auto">
                <a:xfrm>
                  <a:off x="2197" y="2221"/>
                  <a:ext cx="105"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479" name="Line 3449"/>
                <p:cNvSpPr>
                  <a:spLocks noChangeShapeType="1"/>
                </p:cNvSpPr>
                <p:nvPr/>
              </p:nvSpPr>
              <p:spPr bwMode="auto">
                <a:xfrm>
                  <a:off x="2199" y="2245"/>
                  <a:ext cx="106"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480" name="Line 3450"/>
                <p:cNvSpPr>
                  <a:spLocks noChangeShapeType="1"/>
                </p:cNvSpPr>
                <p:nvPr/>
              </p:nvSpPr>
              <p:spPr bwMode="auto">
                <a:xfrm>
                  <a:off x="2198" y="2402"/>
                  <a:ext cx="106"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481" name="Line 3451"/>
                <p:cNvSpPr>
                  <a:spLocks noChangeShapeType="1"/>
                </p:cNvSpPr>
                <p:nvPr/>
              </p:nvSpPr>
              <p:spPr bwMode="auto">
                <a:xfrm>
                  <a:off x="2200" y="2270"/>
                  <a:ext cx="105"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482" name="Line 3452"/>
                <p:cNvSpPr>
                  <a:spLocks noChangeShapeType="1"/>
                </p:cNvSpPr>
                <p:nvPr/>
              </p:nvSpPr>
              <p:spPr bwMode="auto">
                <a:xfrm>
                  <a:off x="2200" y="2296"/>
                  <a:ext cx="105"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483" name="Line 3453"/>
                <p:cNvSpPr>
                  <a:spLocks noChangeShapeType="1"/>
                </p:cNvSpPr>
                <p:nvPr/>
              </p:nvSpPr>
              <p:spPr bwMode="auto">
                <a:xfrm>
                  <a:off x="2200" y="2323"/>
                  <a:ext cx="105"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484" name="Line 3454"/>
                <p:cNvSpPr>
                  <a:spLocks noChangeShapeType="1"/>
                </p:cNvSpPr>
                <p:nvPr/>
              </p:nvSpPr>
              <p:spPr bwMode="auto">
                <a:xfrm>
                  <a:off x="2200" y="2351"/>
                  <a:ext cx="105"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485" name="Line 3455"/>
                <p:cNvSpPr>
                  <a:spLocks noChangeShapeType="1"/>
                </p:cNvSpPr>
                <p:nvPr/>
              </p:nvSpPr>
              <p:spPr bwMode="auto">
                <a:xfrm>
                  <a:off x="2200" y="2377"/>
                  <a:ext cx="105"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grpSp>
          <p:grpSp>
            <p:nvGrpSpPr>
              <p:cNvPr id="445" name="Group 3456"/>
              <p:cNvGrpSpPr>
                <a:grpSpLocks/>
              </p:cNvGrpSpPr>
              <p:nvPr/>
            </p:nvGrpSpPr>
            <p:grpSpPr bwMode="auto">
              <a:xfrm>
                <a:off x="2155886" y="4694280"/>
                <a:ext cx="115890" cy="277815"/>
                <a:chOff x="2231" y="2401"/>
                <a:chExt cx="73" cy="175"/>
              </a:xfrm>
            </p:grpSpPr>
            <p:sp>
              <p:nvSpPr>
                <p:cNvPr id="460" name="Rectangle 3457"/>
                <p:cNvSpPr>
                  <a:spLocks noChangeArrowheads="1"/>
                </p:cNvSpPr>
                <p:nvPr/>
              </p:nvSpPr>
              <p:spPr bwMode="auto">
                <a:xfrm>
                  <a:off x="2235" y="2424"/>
                  <a:ext cx="64" cy="148"/>
                </a:xfrm>
                <a:prstGeom prst="rect">
                  <a:avLst/>
                </a:prstGeom>
                <a:solidFill>
                  <a:srgbClr val="808080"/>
                </a:solidFill>
                <a:ln w="12700">
                  <a:solidFill>
                    <a:srgbClr val="000000"/>
                  </a:solidFill>
                  <a:miter lim="800000"/>
                  <a:headEnd/>
                  <a:tailEnd/>
                </a:ln>
              </p:spPr>
              <p:txBody>
                <a:bodyPr wrap="none" anchor="ctr"/>
                <a:lstStyle/>
                <a:p>
                  <a:pPr>
                    <a:defRPr/>
                  </a:pPr>
                  <a:endParaRPr lang="en-US" sz="800" b="1" kern="0" dirty="0">
                    <a:solidFill>
                      <a:srgbClr val="000000"/>
                    </a:solidFill>
                    <a:latin typeface="Gill Sans MT"/>
                  </a:endParaRPr>
                </a:p>
              </p:txBody>
            </p:sp>
            <p:sp>
              <p:nvSpPr>
                <p:cNvPr id="461" name="Rectangle 3458"/>
                <p:cNvSpPr>
                  <a:spLocks noChangeArrowheads="1"/>
                </p:cNvSpPr>
                <p:nvPr/>
              </p:nvSpPr>
              <p:spPr bwMode="auto">
                <a:xfrm>
                  <a:off x="2253" y="2401"/>
                  <a:ext cx="28" cy="16"/>
                </a:xfrm>
                <a:prstGeom prst="rect">
                  <a:avLst/>
                </a:prstGeom>
                <a:solidFill>
                  <a:srgbClr val="808080"/>
                </a:solidFill>
                <a:ln w="12700">
                  <a:solidFill>
                    <a:srgbClr val="000000"/>
                  </a:solidFill>
                  <a:miter lim="800000"/>
                  <a:headEnd/>
                  <a:tailEnd/>
                </a:ln>
              </p:spPr>
              <p:txBody>
                <a:bodyPr wrap="none" anchor="ctr"/>
                <a:lstStyle/>
                <a:p>
                  <a:pPr>
                    <a:defRPr/>
                  </a:pPr>
                  <a:endParaRPr lang="en-US" sz="800" b="1" kern="0" dirty="0">
                    <a:solidFill>
                      <a:srgbClr val="000000"/>
                    </a:solidFill>
                    <a:latin typeface="Gill Sans MT"/>
                  </a:endParaRPr>
                </a:p>
              </p:txBody>
            </p:sp>
            <p:sp>
              <p:nvSpPr>
                <p:cNvPr id="462" name="Line 3459"/>
                <p:cNvSpPr>
                  <a:spLocks noChangeShapeType="1"/>
                </p:cNvSpPr>
                <p:nvPr/>
              </p:nvSpPr>
              <p:spPr bwMode="auto">
                <a:xfrm>
                  <a:off x="2245" y="2422"/>
                  <a:ext cx="0" cy="153"/>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463" name="Line 3460"/>
                <p:cNvSpPr>
                  <a:spLocks noChangeShapeType="1"/>
                </p:cNvSpPr>
                <p:nvPr/>
              </p:nvSpPr>
              <p:spPr bwMode="auto">
                <a:xfrm>
                  <a:off x="2266" y="2422"/>
                  <a:ext cx="0" cy="153"/>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464" name="Line 3461"/>
                <p:cNvSpPr>
                  <a:spLocks noChangeShapeType="1"/>
                </p:cNvSpPr>
                <p:nvPr/>
              </p:nvSpPr>
              <p:spPr bwMode="auto">
                <a:xfrm>
                  <a:off x="2285" y="2423"/>
                  <a:ext cx="0" cy="153"/>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465" name="Line 3462"/>
                <p:cNvSpPr>
                  <a:spLocks noChangeShapeType="1"/>
                </p:cNvSpPr>
                <p:nvPr/>
              </p:nvSpPr>
              <p:spPr bwMode="auto">
                <a:xfrm>
                  <a:off x="2231" y="2440"/>
                  <a:ext cx="71"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466" name="Line 3463"/>
                <p:cNvSpPr>
                  <a:spLocks noChangeShapeType="1"/>
                </p:cNvSpPr>
                <p:nvPr/>
              </p:nvSpPr>
              <p:spPr bwMode="auto">
                <a:xfrm>
                  <a:off x="2233" y="2456"/>
                  <a:ext cx="70"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467" name="Line 3464"/>
                <p:cNvSpPr>
                  <a:spLocks noChangeShapeType="1"/>
                </p:cNvSpPr>
                <p:nvPr/>
              </p:nvSpPr>
              <p:spPr bwMode="auto">
                <a:xfrm>
                  <a:off x="2232" y="2561"/>
                  <a:ext cx="71"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468" name="Line 3465"/>
                <p:cNvSpPr>
                  <a:spLocks noChangeShapeType="1"/>
                </p:cNvSpPr>
                <p:nvPr/>
              </p:nvSpPr>
              <p:spPr bwMode="auto">
                <a:xfrm>
                  <a:off x="2233" y="2473"/>
                  <a:ext cx="71"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469" name="Line 3466"/>
                <p:cNvSpPr>
                  <a:spLocks noChangeShapeType="1"/>
                </p:cNvSpPr>
                <p:nvPr/>
              </p:nvSpPr>
              <p:spPr bwMode="auto">
                <a:xfrm>
                  <a:off x="2233" y="2490"/>
                  <a:ext cx="71"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470" name="Line 3467"/>
                <p:cNvSpPr>
                  <a:spLocks noChangeShapeType="1"/>
                </p:cNvSpPr>
                <p:nvPr/>
              </p:nvSpPr>
              <p:spPr bwMode="auto">
                <a:xfrm>
                  <a:off x="2233" y="2508"/>
                  <a:ext cx="71"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471" name="Line 3468"/>
                <p:cNvSpPr>
                  <a:spLocks noChangeShapeType="1"/>
                </p:cNvSpPr>
                <p:nvPr/>
              </p:nvSpPr>
              <p:spPr bwMode="auto">
                <a:xfrm>
                  <a:off x="2233" y="2527"/>
                  <a:ext cx="71"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472" name="Line 3469"/>
                <p:cNvSpPr>
                  <a:spLocks noChangeShapeType="1"/>
                </p:cNvSpPr>
                <p:nvPr/>
              </p:nvSpPr>
              <p:spPr bwMode="auto">
                <a:xfrm>
                  <a:off x="2233" y="2544"/>
                  <a:ext cx="71"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grpSp>
          <p:grpSp>
            <p:nvGrpSpPr>
              <p:cNvPr id="446" name="Group 3498"/>
              <p:cNvGrpSpPr>
                <a:grpSpLocks/>
              </p:cNvGrpSpPr>
              <p:nvPr/>
            </p:nvGrpSpPr>
            <p:grpSpPr bwMode="auto">
              <a:xfrm>
                <a:off x="1228771" y="4713330"/>
                <a:ext cx="115890" cy="277815"/>
                <a:chOff x="1647" y="2413"/>
                <a:chExt cx="73" cy="175"/>
              </a:xfrm>
            </p:grpSpPr>
            <p:sp>
              <p:nvSpPr>
                <p:cNvPr id="447" name="Rectangle 3499"/>
                <p:cNvSpPr>
                  <a:spLocks noChangeArrowheads="1"/>
                </p:cNvSpPr>
                <p:nvPr/>
              </p:nvSpPr>
              <p:spPr bwMode="auto">
                <a:xfrm>
                  <a:off x="1651" y="2436"/>
                  <a:ext cx="64" cy="148"/>
                </a:xfrm>
                <a:prstGeom prst="rect">
                  <a:avLst/>
                </a:prstGeom>
                <a:solidFill>
                  <a:srgbClr val="808080"/>
                </a:solidFill>
                <a:ln w="12700">
                  <a:solidFill>
                    <a:srgbClr val="000000"/>
                  </a:solidFill>
                  <a:miter lim="800000"/>
                  <a:headEnd/>
                  <a:tailEnd/>
                </a:ln>
              </p:spPr>
              <p:txBody>
                <a:bodyPr wrap="none" anchor="ctr"/>
                <a:lstStyle/>
                <a:p>
                  <a:pPr>
                    <a:defRPr/>
                  </a:pPr>
                  <a:endParaRPr lang="en-US" sz="800" b="1" kern="0" dirty="0">
                    <a:solidFill>
                      <a:srgbClr val="000000"/>
                    </a:solidFill>
                    <a:latin typeface="Gill Sans MT"/>
                  </a:endParaRPr>
                </a:p>
              </p:txBody>
            </p:sp>
            <p:sp>
              <p:nvSpPr>
                <p:cNvPr id="448" name="Rectangle 3500"/>
                <p:cNvSpPr>
                  <a:spLocks noChangeArrowheads="1"/>
                </p:cNvSpPr>
                <p:nvPr/>
              </p:nvSpPr>
              <p:spPr bwMode="auto">
                <a:xfrm>
                  <a:off x="1669" y="2413"/>
                  <a:ext cx="28" cy="16"/>
                </a:xfrm>
                <a:prstGeom prst="rect">
                  <a:avLst/>
                </a:prstGeom>
                <a:solidFill>
                  <a:srgbClr val="808080"/>
                </a:solidFill>
                <a:ln w="12700">
                  <a:solidFill>
                    <a:srgbClr val="000000"/>
                  </a:solidFill>
                  <a:miter lim="800000"/>
                  <a:headEnd/>
                  <a:tailEnd/>
                </a:ln>
              </p:spPr>
              <p:txBody>
                <a:bodyPr wrap="none" anchor="ctr"/>
                <a:lstStyle/>
                <a:p>
                  <a:pPr>
                    <a:defRPr/>
                  </a:pPr>
                  <a:endParaRPr lang="en-US" sz="800" b="1" kern="0" dirty="0">
                    <a:solidFill>
                      <a:srgbClr val="000000"/>
                    </a:solidFill>
                    <a:latin typeface="Gill Sans MT"/>
                  </a:endParaRPr>
                </a:p>
              </p:txBody>
            </p:sp>
            <p:sp>
              <p:nvSpPr>
                <p:cNvPr id="449" name="Line 3501"/>
                <p:cNvSpPr>
                  <a:spLocks noChangeShapeType="1"/>
                </p:cNvSpPr>
                <p:nvPr/>
              </p:nvSpPr>
              <p:spPr bwMode="auto">
                <a:xfrm>
                  <a:off x="1661" y="2434"/>
                  <a:ext cx="0" cy="153"/>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450" name="Line 3502"/>
                <p:cNvSpPr>
                  <a:spLocks noChangeShapeType="1"/>
                </p:cNvSpPr>
                <p:nvPr/>
              </p:nvSpPr>
              <p:spPr bwMode="auto">
                <a:xfrm>
                  <a:off x="1682" y="2434"/>
                  <a:ext cx="0" cy="153"/>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451" name="Line 3503"/>
                <p:cNvSpPr>
                  <a:spLocks noChangeShapeType="1"/>
                </p:cNvSpPr>
                <p:nvPr/>
              </p:nvSpPr>
              <p:spPr bwMode="auto">
                <a:xfrm>
                  <a:off x="1701" y="2435"/>
                  <a:ext cx="0" cy="153"/>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452" name="Line 3504"/>
                <p:cNvSpPr>
                  <a:spLocks noChangeShapeType="1"/>
                </p:cNvSpPr>
                <p:nvPr/>
              </p:nvSpPr>
              <p:spPr bwMode="auto">
                <a:xfrm>
                  <a:off x="1647" y="2452"/>
                  <a:ext cx="71"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453" name="Line 3505"/>
                <p:cNvSpPr>
                  <a:spLocks noChangeShapeType="1"/>
                </p:cNvSpPr>
                <p:nvPr/>
              </p:nvSpPr>
              <p:spPr bwMode="auto">
                <a:xfrm>
                  <a:off x="1649" y="2468"/>
                  <a:ext cx="70"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454" name="Line 3506"/>
                <p:cNvSpPr>
                  <a:spLocks noChangeShapeType="1"/>
                </p:cNvSpPr>
                <p:nvPr/>
              </p:nvSpPr>
              <p:spPr bwMode="auto">
                <a:xfrm>
                  <a:off x="1648" y="2573"/>
                  <a:ext cx="71"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455" name="Line 3507"/>
                <p:cNvSpPr>
                  <a:spLocks noChangeShapeType="1"/>
                </p:cNvSpPr>
                <p:nvPr/>
              </p:nvSpPr>
              <p:spPr bwMode="auto">
                <a:xfrm>
                  <a:off x="1649" y="2485"/>
                  <a:ext cx="71"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456" name="Line 3508"/>
                <p:cNvSpPr>
                  <a:spLocks noChangeShapeType="1"/>
                </p:cNvSpPr>
                <p:nvPr/>
              </p:nvSpPr>
              <p:spPr bwMode="auto">
                <a:xfrm>
                  <a:off x="1649" y="2502"/>
                  <a:ext cx="71"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457" name="Line 3509"/>
                <p:cNvSpPr>
                  <a:spLocks noChangeShapeType="1"/>
                </p:cNvSpPr>
                <p:nvPr/>
              </p:nvSpPr>
              <p:spPr bwMode="auto">
                <a:xfrm>
                  <a:off x="1649" y="2520"/>
                  <a:ext cx="71"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458" name="Line 3510"/>
                <p:cNvSpPr>
                  <a:spLocks noChangeShapeType="1"/>
                </p:cNvSpPr>
                <p:nvPr/>
              </p:nvSpPr>
              <p:spPr bwMode="auto">
                <a:xfrm>
                  <a:off x="1649" y="2539"/>
                  <a:ext cx="71"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459" name="Line 3511"/>
                <p:cNvSpPr>
                  <a:spLocks noChangeShapeType="1"/>
                </p:cNvSpPr>
                <p:nvPr/>
              </p:nvSpPr>
              <p:spPr bwMode="auto">
                <a:xfrm>
                  <a:off x="1649" y="2556"/>
                  <a:ext cx="71" cy="0"/>
                </a:xfrm>
                <a:prstGeom prst="line">
                  <a:avLst/>
                </a:prstGeom>
                <a:noFill/>
                <a:ln w="12700">
                  <a:solidFill>
                    <a:srgbClr val="0000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grpSp>
        </p:grpSp>
        <p:grpSp>
          <p:nvGrpSpPr>
            <p:cNvPr id="318" name="Group 936"/>
            <p:cNvGrpSpPr/>
            <p:nvPr/>
          </p:nvGrpSpPr>
          <p:grpSpPr>
            <a:xfrm>
              <a:off x="3518216" y="5482143"/>
              <a:ext cx="3012777" cy="1006603"/>
              <a:chOff x="5560340" y="5357786"/>
              <a:chExt cx="2658480" cy="1006603"/>
            </a:xfrm>
          </p:grpSpPr>
          <p:pic>
            <p:nvPicPr>
              <p:cNvPr id="418" name="Picture 326"/>
              <p:cNvPicPr>
                <a:picLocks noChangeAspect="1" noChangeArrowheads="1"/>
              </p:cNvPicPr>
              <p:nvPr/>
            </p:nvPicPr>
            <p:blipFill>
              <a:blip r:embed="rId2" cstate="screen">
                <a:clrChange>
                  <a:clrFrom>
                    <a:srgbClr val="FFFFFF"/>
                  </a:clrFrom>
                  <a:clrTo>
                    <a:srgbClr val="FFFFFF">
                      <a:alpha val="0"/>
                    </a:srgbClr>
                  </a:clrTo>
                </a:clrChange>
              </a:blip>
              <a:srcRect/>
              <a:stretch>
                <a:fillRect/>
              </a:stretch>
            </p:blipFill>
            <p:spPr bwMode="auto">
              <a:xfrm>
                <a:off x="7550760" y="5559553"/>
                <a:ext cx="231204" cy="454000"/>
              </a:xfrm>
              <a:prstGeom prst="rect">
                <a:avLst/>
              </a:prstGeom>
              <a:noFill/>
              <a:ln w="9525" cap="flat" cmpd="sng" algn="ctr">
                <a:noFill/>
                <a:prstDash val="solid"/>
                <a:miter lim="800000"/>
                <a:headEnd/>
                <a:tailEnd/>
              </a:ln>
            </p:spPr>
          </p:pic>
          <p:pic>
            <p:nvPicPr>
              <p:cNvPr id="419" name="Picture 326"/>
              <p:cNvPicPr>
                <a:picLocks noChangeAspect="1" noChangeArrowheads="1"/>
              </p:cNvPicPr>
              <p:nvPr/>
            </p:nvPicPr>
            <p:blipFill>
              <a:blip r:embed="rId3" cstate="screen">
                <a:clrChange>
                  <a:clrFrom>
                    <a:srgbClr val="FFFFFF"/>
                  </a:clrFrom>
                  <a:clrTo>
                    <a:srgbClr val="FFFFFF">
                      <a:alpha val="0"/>
                    </a:srgbClr>
                  </a:clrTo>
                </a:clrChange>
              </a:blip>
              <a:srcRect/>
              <a:stretch>
                <a:fillRect/>
              </a:stretch>
            </p:blipFill>
            <p:spPr bwMode="auto">
              <a:xfrm>
                <a:off x="8026005" y="5703333"/>
                <a:ext cx="192815" cy="287054"/>
              </a:xfrm>
              <a:prstGeom prst="rect">
                <a:avLst/>
              </a:prstGeom>
              <a:noFill/>
              <a:ln w="9525" cap="flat" cmpd="sng" algn="ctr">
                <a:noFill/>
                <a:prstDash val="solid"/>
                <a:miter lim="800000"/>
                <a:headEnd/>
                <a:tailEnd/>
              </a:ln>
            </p:spPr>
          </p:pic>
          <p:pic>
            <p:nvPicPr>
              <p:cNvPr id="420" name="Picture 326"/>
              <p:cNvPicPr>
                <a:picLocks noChangeAspect="1" noChangeArrowheads="1"/>
              </p:cNvPicPr>
              <p:nvPr/>
            </p:nvPicPr>
            <p:blipFill>
              <a:blip r:embed="rId2" cstate="screen">
                <a:clrChange>
                  <a:clrFrom>
                    <a:srgbClr val="FFFFFF"/>
                  </a:clrFrom>
                  <a:clrTo>
                    <a:srgbClr val="FFFFFF">
                      <a:alpha val="0"/>
                    </a:srgbClr>
                  </a:clrTo>
                </a:clrChange>
              </a:blip>
              <a:srcRect/>
              <a:stretch>
                <a:fillRect/>
              </a:stretch>
            </p:blipFill>
            <p:spPr bwMode="auto">
              <a:xfrm>
                <a:off x="7790942" y="5543704"/>
                <a:ext cx="231204" cy="454000"/>
              </a:xfrm>
              <a:prstGeom prst="rect">
                <a:avLst/>
              </a:prstGeom>
              <a:noFill/>
              <a:ln w="9525" cap="flat" cmpd="sng" algn="ctr">
                <a:noFill/>
                <a:prstDash val="solid"/>
                <a:miter lim="800000"/>
                <a:headEnd/>
                <a:tailEnd/>
              </a:ln>
            </p:spPr>
          </p:pic>
          <p:grpSp>
            <p:nvGrpSpPr>
              <p:cNvPr id="421" name="Group 10"/>
              <p:cNvGrpSpPr>
                <a:grpSpLocks noChangeAspect="1"/>
              </p:cNvGrpSpPr>
              <p:nvPr/>
            </p:nvGrpSpPr>
            <p:grpSpPr bwMode="auto">
              <a:xfrm>
                <a:off x="6210684" y="5697393"/>
                <a:ext cx="413061" cy="614401"/>
                <a:chOff x="3341" y="2285"/>
                <a:chExt cx="444" cy="584"/>
              </a:xfrm>
            </p:grpSpPr>
            <p:sp>
              <p:nvSpPr>
                <p:cNvPr id="437" name="Line 11"/>
                <p:cNvSpPr>
                  <a:spLocks noChangeAspect="1" noChangeShapeType="1"/>
                </p:cNvSpPr>
                <p:nvPr/>
              </p:nvSpPr>
              <p:spPr bwMode="auto">
                <a:xfrm>
                  <a:off x="3540" y="2712"/>
                  <a:ext cx="0" cy="157"/>
                </a:xfrm>
                <a:prstGeom prst="line">
                  <a:avLst/>
                </a:prstGeom>
                <a:noFill/>
                <a:ln w="25400">
                  <a:solidFill>
                    <a:srgbClr val="663300"/>
                  </a:solidFill>
                  <a:round/>
                  <a:headEnd type="none" w="sm" len="sm"/>
                  <a:tailEnd type="none" w="sm" len="sm"/>
                </a:ln>
              </p:spPr>
              <p:txBody>
                <a:bodyPr wrap="none" anchor="ctr"/>
                <a:lstStyle/>
                <a:p>
                  <a:pPr>
                    <a:defRPr/>
                  </a:pPr>
                  <a:endParaRPr lang="en-US" sz="1000" b="1" kern="0" dirty="0">
                    <a:solidFill>
                      <a:srgbClr val="000000"/>
                    </a:solidFill>
                    <a:latin typeface="Gill Sans MT"/>
                  </a:endParaRPr>
                </a:p>
              </p:txBody>
            </p:sp>
            <p:sp>
              <p:nvSpPr>
                <p:cNvPr id="438" name="Freeform 12"/>
                <p:cNvSpPr>
                  <a:spLocks noChangeAspect="1"/>
                </p:cNvSpPr>
                <p:nvPr/>
              </p:nvSpPr>
              <p:spPr bwMode="auto">
                <a:xfrm>
                  <a:off x="3341" y="2285"/>
                  <a:ext cx="444"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rgbClr val="000000"/>
                  </a:solidFill>
                  <a:prstDash val="solid"/>
                  <a:round/>
                  <a:headEnd type="none" w="sm" len="sm"/>
                  <a:tailEnd type="none" w="sm" len="sm"/>
                </a:ln>
              </p:spPr>
              <p:txBody>
                <a:bodyPr/>
                <a:lstStyle/>
                <a:p>
                  <a:pPr>
                    <a:defRPr/>
                  </a:pPr>
                  <a:endParaRPr lang="en-US" sz="1000" b="1" kern="0" dirty="0">
                    <a:solidFill>
                      <a:srgbClr val="000000"/>
                    </a:solidFill>
                    <a:latin typeface="Gill Sans MT"/>
                  </a:endParaRPr>
                </a:p>
              </p:txBody>
            </p:sp>
          </p:grpSp>
          <p:grpSp>
            <p:nvGrpSpPr>
              <p:cNvPr id="422" name="Group 28"/>
              <p:cNvGrpSpPr>
                <a:grpSpLocks noChangeAspect="1"/>
              </p:cNvGrpSpPr>
              <p:nvPr/>
            </p:nvGrpSpPr>
            <p:grpSpPr bwMode="auto">
              <a:xfrm>
                <a:off x="6481088" y="5548334"/>
                <a:ext cx="147637" cy="354012"/>
                <a:chOff x="3341" y="2314"/>
                <a:chExt cx="379" cy="555"/>
              </a:xfrm>
            </p:grpSpPr>
            <p:sp>
              <p:nvSpPr>
                <p:cNvPr id="435" name="Line 29"/>
                <p:cNvSpPr>
                  <a:spLocks noChangeAspect="1" noChangeShapeType="1"/>
                </p:cNvSpPr>
                <p:nvPr/>
              </p:nvSpPr>
              <p:spPr bwMode="auto">
                <a:xfrm>
                  <a:off x="3540" y="2725"/>
                  <a:ext cx="0" cy="144"/>
                </a:xfrm>
                <a:prstGeom prst="line">
                  <a:avLst/>
                </a:prstGeom>
                <a:noFill/>
                <a:ln w="25400">
                  <a:solidFill>
                    <a:srgbClr val="663300"/>
                  </a:solidFill>
                  <a:round/>
                  <a:headEnd type="none" w="sm" len="sm"/>
                  <a:tailEnd type="none" w="sm" len="sm"/>
                </a:ln>
              </p:spPr>
              <p:txBody>
                <a:bodyPr wrap="none" anchor="ctr"/>
                <a:lstStyle/>
                <a:p>
                  <a:pPr>
                    <a:defRPr/>
                  </a:pPr>
                  <a:endParaRPr lang="en-US" sz="1000" b="1" kern="0" dirty="0">
                    <a:solidFill>
                      <a:srgbClr val="000000"/>
                    </a:solidFill>
                    <a:latin typeface="Gill Sans MT"/>
                  </a:endParaRPr>
                </a:p>
              </p:txBody>
            </p:sp>
            <p:sp>
              <p:nvSpPr>
                <p:cNvPr id="436" name="Freeform 30"/>
                <p:cNvSpPr>
                  <a:spLocks noChangeAspect="1"/>
                </p:cNvSpPr>
                <p:nvPr/>
              </p:nvSpPr>
              <p:spPr bwMode="auto">
                <a:xfrm>
                  <a:off x="3341" y="2314"/>
                  <a:ext cx="379"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rgbClr val="000000"/>
                  </a:solidFill>
                  <a:prstDash val="solid"/>
                  <a:round/>
                  <a:headEnd type="none" w="sm" len="sm"/>
                  <a:tailEnd type="none" w="sm" len="sm"/>
                </a:ln>
              </p:spPr>
              <p:txBody>
                <a:bodyPr/>
                <a:lstStyle/>
                <a:p>
                  <a:pPr>
                    <a:defRPr/>
                  </a:pPr>
                  <a:endParaRPr lang="en-US" sz="1000" b="1" kern="0" dirty="0">
                    <a:solidFill>
                      <a:srgbClr val="000000"/>
                    </a:solidFill>
                    <a:latin typeface="Gill Sans MT"/>
                  </a:endParaRPr>
                </a:p>
              </p:txBody>
            </p:sp>
          </p:grpSp>
          <p:grpSp>
            <p:nvGrpSpPr>
              <p:cNvPr id="423" name="Group 22"/>
              <p:cNvGrpSpPr>
                <a:grpSpLocks noChangeAspect="1"/>
              </p:cNvGrpSpPr>
              <p:nvPr/>
            </p:nvGrpSpPr>
            <p:grpSpPr bwMode="auto">
              <a:xfrm>
                <a:off x="6597662" y="5514843"/>
                <a:ext cx="207963" cy="481013"/>
                <a:chOff x="3657" y="1317"/>
                <a:chExt cx="226" cy="401"/>
              </a:xfrm>
            </p:grpSpPr>
            <p:sp>
              <p:nvSpPr>
                <p:cNvPr id="433" name="Line 23"/>
                <p:cNvSpPr>
                  <a:spLocks noChangeAspect="1" noChangeShapeType="1"/>
                </p:cNvSpPr>
                <p:nvPr/>
              </p:nvSpPr>
              <p:spPr bwMode="auto">
                <a:xfrm>
                  <a:off x="3779" y="1610"/>
                  <a:ext cx="0" cy="108"/>
                </a:xfrm>
                <a:prstGeom prst="line">
                  <a:avLst/>
                </a:prstGeom>
                <a:noFill/>
                <a:ln w="25400">
                  <a:solidFill>
                    <a:srgbClr val="663300"/>
                  </a:solidFill>
                  <a:round/>
                  <a:headEnd type="none" w="sm" len="sm"/>
                  <a:tailEnd type="none" w="sm" len="sm"/>
                </a:ln>
              </p:spPr>
              <p:txBody>
                <a:bodyPr wrap="none" anchor="ctr"/>
                <a:lstStyle/>
                <a:p>
                  <a:pPr>
                    <a:defRPr/>
                  </a:pPr>
                  <a:endParaRPr lang="en-US" sz="1000" b="1" kern="0" dirty="0">
                    <a:solidFill>
                      <a:srgbClr val="000000"/>
                    </a:solidFill>
                    <a:latin typeface="Gill Sans MT"/>
                  </a:endParaRPr>
                </a:p>
              </p:txBody>
            </p:sp>
            <p:sp>
              <p:nvSpPr>
                <p:cNvPr id="434" name="Freeform 24"/>
                <p:cNvSpPr>
                  <a:spLocks noChangeAspect="1"/>
                </p:cNvSpPr>
                <p:nvPr/>
              </p:nvSpPr>
              <p:spPr bwMode="auto">
                <a:xfrm>
                  <a:off x="3657" y="1317"/>
                  <a:ext cx="226" cy="294"/>
                </a:xfrm>
                <a:custGeom>
                  <a:avLst/>
                  <a:gdLst>
                    <a:gd name="T0" fmla="*/ 171 w 301"/>
                    <a:gd name="T1" fmla="*/ 23 h 392"/>
                    <a:gd name="T2" fmla="*/ 158 w 301"/>
                    <a:gd name="T3" fmla="*/ 18 h 392"/>
                    <a:gd name="T4" fmla="*/ 137 w 301"/>
                    <a:gd name="T5" fmla="*/ 5 h 392"/>
                    <a:gd name="T6" fmla="*/ 126 w 301"/>
                    <a:gd name="T7" fmla="*/ 2 h 392"/>
                    <a:gd name="T8" fmla="*/ 114 w 301"/>
                    <a:gd name="T9" fmla="*/ 0 h 392"/>
                    <a:gd name="T10" fmla="*/ 102 w 301"/>
                    <a:gd name="T11" fmla="*/ 2 h 392"/>
                    <a:gd name="T12" fmla="*/ 97 w 301"/>
                    <a:gd name="T13" fmla="*/ 8 h 392"/>
                    <a:gd name="T14" fmla="*/ 86 w 301"/>
                    <a:gd name="T15" fmla="*/ 15 h 392"/>
                    <a:gd name="T16" fmla="*/ 74 w 301"/>
                    <a:gd name="T17" fmla="*/ 19 h 392"/>
                    <a:gd name="T18" fmla="*/ 68 w 301"/>
                    <a:gd name="T19" fmla="*/ 18 h 392"/>
                    <a:gd name="T20" fmla="*/ 58 w 301"/>
                    <a:gd name="T21" fmla="*/ 22 h 392"/>
                    <a:gd name="T22" fmla="*/ 47 w 301"/>
                    <a:gd name="T23" fmla="*/ 28 h 392"/>
                    <a:gd name="T24" fmla="*/ 37 w 301"/>
                    <a:gd name="T25" fmla="*/ 35 h 392"/>
                    <a:gd name="T26" fmla="*/ 38 w 301"/>
                    <a:gd name="T27" fmla="*/ 46 h 392"/>
                    <a:gd name="T28" fmla="*/ 34 w 301"/>
                    <a:gd name="T29" fmla="*/ 52 h 392"/>
                    <a:gd name="T30" fmla="*/ 29 w 301"/>
                    <a:gd name="T31" fmla="*/ 61 h 392"/>
                    <a:gd name="T32" fmla="*/ 26 w 301"/>
                    <a:gd name="T33" fmla="*/ 76 h 392"/>
                    <a:gd name="T34" fmla="*/ 18 w 301"/>
                    <a:gd name="T35" fmla="*/ 88 h 392"/>
                    <a:gd name="T36" fmla="*/ 10 w 301"/>
                    <a:gd name="T37" fmla="*/ 97 h 392"/>
                    <a:gd name="T38" fmla="*/ 4 w 301"/>
                    <a:gd name="T39" fmla="*/ 107 h 392"/>
                    <a:gd name="T40" fmla="*/ 2 w 301"/>
                    <a:gd name="T41" fmla="*/ 118 h 392"/>
                    <a:gd name="T42" fmla="*/ 2 w 301"/>
                    <a:gd name="T43" fmla="*/ 130 h 392"/>
                    <a:gd name="T44" fmla="*/ 5 w 301"/>
                    <a:gd name="T45" fmla="*/ 142 h 392"/>
                    <a:gd name="T46" fmla="*/ 8 w 301"/>
                    <a:gd name="T47" fmla="*/ 154 h 392"/>
                    <a:gd name="T48" fmla="*/ 8 w 301"/>
                    <a:gd name="T49" fmla="*/ 165 h 392"/>
                    <a:gd name="T50" fmla="*/ 4 w 301"/>
                    <a:gd name="T51" fmla="*/ 176 h 392"/>
                    <a:gd name="T52" fmla="*/ 0 w 301"/>
                    <a:gd name="T53" fmla="*/ 189 h 392"/>
                    <a:gd name="T54" fmla="*/ 6 w 301"/>
                    <a:gd name="T55" fmla="*/ 200 h 392"/>
                    <a:gd name="T56" fmla="*/ 13 w 301"/>
                    <a:gd name="T57" fmla="*/ 206 h 392"/>
                    <a:gd name="T58" fmla="*/ 16 w 301"/>
                    <a:gd name="T59" fmla="*/ 217 h 392"/>
                    <a:gd name="T60" fmla="*/ 14 w 301"/>
                    <a:gd name="T61" fmla="*/ 232 h 392"/>
                    <a:gd name="T62" fmla="*/ 26 w 301"/>
                    <a:gd name="T63" fmla="*/ 245 h 392"/>
                    <a:gd name="T64" fmla="*/ 36 w 301"/>
                    <a:gd name="T65" fmla="*/ 253 h 392"/>
                    <a:gd name="T66" fmla="*/ 47 w 301"/>
                    <a:gd name="T67" fmla="*/ 260 h 392"/>
                    <a:gd name="T68" fmla="*/ 59 w 301"/>
                    <a:gd name="T69" fmla="*/ 269 h 392"/>
                    <a:gd name="T70" fmla="*/ 72 w 301"/>
                    <a:gd name="T71" fmla="*/ 271 h 392"/>
                    <a:gd name="T72" fmla="*/ 83 w 301"/>
                    <a:gd name="T73" fmla="*/ 277 h 392"/>
                    <a:gd name="T74" fmla="*/ 87 w 301"/>
                    <a:gd name="T75" fmla="*/ 290 h 392"/>
                    <a:gd name="T76" fmla="*/ 104 w 301"/>
                    <a:gd name="T77" fmla="*/ 293 h 392"/>
                    <a:gd name="T78" fmla="*/ 126 w 301"/>
                    <a:gd name="T79" fmla="*/ 290 h 392"/>
                    <a:gd name="T80" fmla="*/ 146 w 301"/>
                    <a:gd name="T81" fmla="*/ 286 h 392"/>
                    <a:gd name="T82" fmla="*/ 152 w 301"/>
                    <a:gd name="T83" fmla="*/ 290 h 392"/>
                    <a:gd name="T84" fmla="*/ 158 w 301"/>
                    <a:gd name="T85" fmla="*/ 280 h 392"/>
                    <a:gd name="T86" fmla="*/ 170 w 301"/>
                    <a:gd name="T87" fmla="*/ 270 h 392"/>
                    <a:gd name="T88" fmla="*/ 188 w 301"/>
                    <a:gd name="T89" fmla="*/ 264 h 392"/>
                    <a:gd name="T90" fmla="*/ 198 w 301"/>
                    <a:gd name="T91" fmla="*/ 242 h 392"/>
                    <a:gd name="T92" fmla="*/ 206 w 301"/>
                    <a:gd name="T93" fmla="*/ 220 h 392"/>
                    <a:gd name="T94" fmla="*/ 212 w 301"/>
                    <a:gd name="T95" fmla="*/ 203 h 392"/>
                    <a:gd name="T96" fmla="*/ 212 w 301"/>
                    <a:gd name="T97" fmla="*/ 194 h 392"/>
                    <a:gd name="T98" fmla="*/ 218 w 301"/>
                    <a:gd name="T99" fmla="*/ 181 h 392"/>
                    <a:gd name="T100" fmla="*/ 224 w 301"/>
                    <a:gd name="T101" fmla="*/ 165 h 392"/>
                    <a:gd name="T102" fmla="*/ 224 w 301"/>
                    <a:gd name="T103" fmla="*/ 148 h 392"/>
                    <a:gd name="T104" fmla="*/ 224 w 301"/>
                    <a:gd name="T105" fmla="*/ 113 h 392"/>
                    <a:gd name="T106" fmla="*/ 218 w 301"/>
                    <a:gd name="T107" fmla="*/ 96 h 392"/>
                    <a:gd name="T108" fmla="*/ 210 w 301"/>
                    <a:gd name="T109" fmla="*/ 91 h 392"/>
                    <a:gd name="T110" fmla="*/ 209 w 301"/>
                    <a:gd name="T111" fmla="*/ 86 h 392"/>
                    <a:gd name="T112" fmla="*/ 204 w 301"/>
                    <a:gd name="T113" fmla="*/ 74 h 392"/>
                    <a:gd name="T114" fmla="*/ 200 w 301"/>
                    <a:gd name="T115" fmla="*/ 62 h 392"/>
                    <a:gd name="T116" fmla="*/ 198 w 301"/>
                    <a:gd name="T117" fmla="*/ 50 h 392"/>
                    <a:gd name="T118" fmla="*/ 189 w 301"/>
                    <a:gd name="T119" fmla="*/ 50 h 392"/>
                    <a:gd name="T120" fmla="*/ 183 w 301"/>
                    <a:gd name="T121" fmla="*/ 40 h 392"/>
                    <a:gd name="T122" fmla="*/ 181 w 301"/>
                    <a:gd name="T123" fmla="*/ 27 h 392"/>
                    <a:gd name="T124" fmla="*/ 177 w 301"/>
                    <a:gd name="T125" fmla="*/ 20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solidFill>
                  <a:srgbClr val="33CC33">
                    <a:alpha val="74901"/>
                  </a:srgbClr>
                </a:solidFill>
                <a:ln w="12700" cap="rnd" cmpd="sng">
                  <a:solidFill>
                    <a:srgbClr val="000000"/>
                  </a:solidFill>
                  <a:prstDash val="solid"/>
                  <a:round/>
                  <a:headEnd type="none" w="sm" len="sm"/>
                  <a:tailEnd type="none" w="sm" len="sm"/>
                </a:ln>
              </p:spPr>
              <p:txBody>
                <a:bodyPr/>
                <a:lstStyle/>
                <a:p>
                  <a:pPr>
                    <a:defRPr/>
                  </a:pPr>
                  <a:endParaRPr lang="en-US" sz="1000" b="1" kern="0" dirty="0">
                    <a:solidFill>
                      <a:srgbClr val="000000"/>
                    </a:solidFill>
                    <a:latin typeface="Gill Sans MT"/>
                  </a:endParaRPr>
                </a:p>
              </p:txBody>
            </p:sp>
          </p:grpSp>
          <p:sp>
            <p:nvSpPr>
              <p:cNvPr id="424" name="Arc 324"/>
              <p:cNvSpPr>
                <a:spLocks noChangeAspect="1"/>
              </p:cNvSpPr>
              <p:nvPr/>
            </p:nvSpPr>
            <p:spPr bwMode="auto">
              <a:xfrm rot="19051220">
                <a:off x="6966712" y="5357786"/>
                <a:ext cx="481013" cy="479425"/>
              </a:xfrm>
              <a:custGeom>
                <a:avLst/>
                <a:gdLst>
                  <a:gd name="T0" fmla="*/ 0 w 21600"/>
                  <a:gd name="T1" fmla="*/ 0 h 21600"/>
                  <a:gd name="T2" fmla="*/ 10711735 w 21600"/>
                  <a:gd name="T3" fmla="*/ 10641125 h 21600"/>
                  <a:gd name="T4" fmla="*/ 0 w 21600"/>
                  <a:gd name="T5" fmla="*/ 1064112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rgbClr val="000000"/>
                </a:solidFill>
                <a:round/>
                <a:headEnd/>
                <a:tailEnd type="stealth" w="med" len="med"/>
              </a:ln>
            </p:spPr>
            <p:txBody>
              <a:bodyPr wrap="none" anchor="ctr"/>
              <a:lstStyle/>
              <a:p>
                <a:pPr>
                  <a:defRPr/>
                </a:pPr>
                <a:endParaRPr lang="en-US" sz="1000" b="1" kern="0" dirty="0">
                  <a:solidFill>
                    <a:srgbClr val="000000"/>
                  </a:solidFill>
                  <a:latin typeface="Gill Sans MT"/>
                </a:endParaRPr>
              </a:p>
            </p:txBody>
          </p:sp>
          <p:sp>
            <p:nvSpPr>
              <p:cNvPr id="425" name="Arc 325"/>
              <p:cNvSpPr>
                <a:spLocks noChangeAspect="1"/>
              </p:cNvSpPr>
              <p:nvPr/>
            </p:nvSpPr>
            <p:spPr bwMode="auto">
              <a:xfrm rot="19051220" flipH="1" flipV="1">
                <a:off x="7109561" y="5884964"/>
                <a:ext cx="481013" cy="479425"/>
              </a:xfrm>
              <a:custGeom>
                <a:avLst/>
                <a:gdLst>
                  <a:gd name="T0" fmla="*/ 0 w 21600"/>
                  <a:gd name="T1" fmla="*/ 0 h 21600"/>
                  <a:gd name="T2" fmla="*/ 10711735 w 21600"/>
                  <a:gd name="T3" fmla="*/ 10641125 h 21600"/>
                  <a:gd name="T4" fmla="*/ 0 w 21600"/>
                  <a:gd name="T5" fmla="*/ 1064112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rgbClr val="000000"/>
                </a:solidFill>
                <a:round/>
                <a:headEnd/>
                <a:tailEnd type="stealth" w="med" len="med"/>
              </a:ln>
            </p:spPr>
            <p:txBody>
              <a:bodyPr wrap="none" anchor="ctr"/>
              <a:lstStyle/>
              <a:p>
                <a:pPr>
                  <a:defRPr/>
                </a:pPr>
                <a:endParaRPr lang="en-US" sz="1000" b="1" kern="0" dirty="0">
                  <a:solidFill>
                    <a:srgbClr val="000000"/>
                  </a:solidFill>
                  <a:latin typeface="Gill Sans MT"/>
                </a:endParaRPr>
              </a:p>
            </p:txBody>
          </p:sp>
          <p:grpSp>
            <p:nvGrpSpPr>
              <p:cNvPr id="426" name="Group 10"/>
              <p:cNvGrpSpPr>
                <a:grpSpLocks noChangeAspect="1"/>
              </p:cNvGrpSpPr>
              <p:nvPr/>
            </p:nvGrpSpPr>
            <p:grpSpPr bwMode="auto">
              <a:xfrm>
                <a:off x="6625892" y="5665958"/>
                <a:ext cx="401043" cy="596525"/>
                <a:chOff x="3362" y="2296"/>
                <a:chExt cx="444" cy="584"/>
              </a:xfrm>
            </p:grpSpPr>
            <p:sp>
              <p:nvSpPr>
                <p:cNvPr id="431" name="Line 11"/>
                <p:cNvSpPr>
                  <a:spLocks noChangeAspect="1" noChangeShapeType="1"/>
                </p:cNvSpPr>
                <p:nvPr/>
              </p:nvSpPr>
              <p:spPr bwMode="auto">
                <a:xfrm>
                  <a:off x="3561" y="2723"/>
                  <a:ext cx="0" cy="157"/>
                </a:xfrm>
                <a:prstGeom prst="line">
                  <a:avLst/>
                </a:prstGeom>
                <a:noFill/>
                <a:ln w="25400">
                  <a:solidFill>
                    <a:srgbClr val="663300"/>
                  </a:solidFill>
                  <a:round/>
                  <a:headEnd type="none" w="sm" len="sm"/>
                  <a:tailEnd type="none" w="sm" len="sm"/>
                </a:ln>
              </p:spPr>
              <p:txBody>
                <a:bodyPr wrap="none" anchor="ctr"/>
                <a:lstStyle/>
                <a:p>
                  <a:pPr>
                    <a:defRPr/>
                  </a:pPr>
                  <a:endParaRPr lang="en-US" sz="1000" b="1" kern="0" dirty="0">
                    <a:solidFill>
                      <a:srgbClr val="000000"/>
                    </a:solidFill>
                    <a:latin typeface="Gill Sans MT"/>
                  </a:endParaRPr>
                </a:p>
              </p:txBody>
            </p:sp>
            <p:sp>
              <p:nvSpPr>
                <p:cNvPr id="432" name="Freeform 12"/>
                <p:cNvSpPr>
                  <a:spLocks noChangeAspect="1"/>
                </p:cNvSpPr>
                <p:nvPr/>
              </p:nvSpPr>
              <p:spPr bwMode="auto">
                <a:xfrm>
                  <a:off x="3362" y="2296"/>
                  <a:ext cx="444"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rgbClr val="000000"/>
                  </a:solidFill>
                  <a:prstDash val="solid"/>
                  <a:round/>
                  <a:headEnd type="none" w="sm" len="sm"/>
                  <a:tailEnd type="none" w="sm" len="sm"/>
                </a:ln>
              </p:spPr>
              <p:txBody>
                <a:bodyPr/>
                <a:lstStyle/>
                <a:p>
                  <a:pPr>
                    <a:defRPr/>
                  </a:pPr>
                  <a:endParaRPr lang="en-US" sz="1000" b="1" kern="0" dirty="0">
                    <a:solidFill>
                      <a:srgbClr val="000000"/>
                    </a:solidFill>
                    <a:latin typeface="Gill Sans MT"/>
                  </a:endParaRPr>
                </a:p>
              </p:txBody>
            </p:sp>
          </p:grpSp>
          <p:grpSp>
            <p:nvGrpSpPr>
              <p:cNvPr id="427" name="Group 10"/>
              <p:cNvGrpSpPr>
                <a:grpSpLocks noChangeAspect="1"/>
              </p:cNvGrpSpPr>
              <p:nvPr/>
            </p:nvGrpSpPr>
            <p:grpSpPr bwMode="auto">
              <a:xfrm rot="16581905">
                <a:off x="5734815" y="5968649"/>
                <a:ext cx="194403" cy="543353"/>
                <a:chOff x="3341" y="2285"/>
                <a:chExt cx="444" cy="584"/>
              </a:xfrm>
            </p:grpSpPr>
            <p:sp>
              <p:nvSpPr>
                <p:cNvPr id="429" name="Line 11"/>
                <p:cNvSpPr>
                  <a:spLocks noChangeAspect="1" noChangeShapeType="1"/>
                </p:cNvSpPr>
                <p:nvPr/>
              </p:nvSpPr>
              <p:spPr bwMode="auto">
                <a:xfrm>
                  <a:off x="3540" y="2712"/>
                  <a:ext cx="0" cy="157"/>
                </a:xfrm>
                <a:prstGeom prst="line">
                  <a:avLst/>
                </a:prstGeom>
                <a:noFill/>
                <a:ln w="25400">
                  <a:solidFill>
                    <a:srgbClr val="663300"/>
                  </a:solidFill>
                  <a:round/>
                  <a:headEnd type="none" w="sm" len="sm"/>
                  <a:tailEnd type="none" w="sm" len="sm"/>
                </a:ln>
              </p:spPr>
              <p:txBody>
                <a:bodyPr wrap="none" anchor="ctr"/>
                <a:lstStyle/>
                <a:p>
                  <a:pPr>
                    <a:defRPr/>
                  </a:pPr>
                  <a:endParaRPr lang="en-US" sz="1000" b="1" kern="0" dirty="0">
                    <a:solidFill>
                      <a:srgbClr val="000000"/>
                    </a:solidFill>
                    <a:latin typeface="Gill Sans MT"/>
                  </a:endParaRPr>
                </a:p>
              </p:txBody>
            </p:sp>
            <p:sp>
              <p:nvSpPr>
                <p:cNvPr id="430" name="Freeform 12"/>
                <p:cNvSpPr>
                  <a:spLocks noChangeAspect="1"/>
                </p:cNvSpPr>
                <p:nvPr/>
              </p:nvSpPr>
              <p:spPr bwMode="auto">
                <a:xfrm>
                  <a:off x="3341" y="2285"/>
                  <a:ext cx="444"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rgbClr val="000000"/>
                  </a:solidFill>
                  <a:prstDash val="solid"/>
                  <a:round/>
                  <a:headEnd type="none" w="sm" len="sm"/>
                  <a:tailEnd type="none" w="sm" len="sm"/>
                </a:ln>
              </p:spPr>
              <p:txBody>
                <a:bodyPr/>
                <a:lstStyle/>
                <a:p>
                  <a:pPr>
                    <a:defRPr/>
                  </a:pPr>
                  <a:endParaRPr lang="en-US" sz="1000" b="1" kern="0" dirty="0">
                    <a:solidFill>
                      <a:srgbClr val="000000"/>
                    </a:solidFill>
                    <a:latin typeface="Gill Sans MT"/>
                  </a:endParaRPr>
                </a:p>
              </p:txBody>
            </p:sp>
          </p:grpSp>
          <p:sp>
            <p:nvSpPr>
              <p:cNvPr id="428" name="Line 11"/>
              <p:cNvSpPr>
                <a:spLocks noChangeAspect="1" noChangeShapeType="1"/>
              </p:cNvSpPr>
              <p:nvPr/>
            </p:nvSpPr>
            <p:spPr bwMode="auto">
              <a:xfrm>
                <a:off x="6160511" y="6210605"/>
                <a:ext cx="0" cy="99969"/>
              </a:xfrm>
              <a:prstGeom prst="line">
                <a:avLst/>
              </a:prstGeom>
              <a:noFill/>
              <a:ln w="25400">
                <a:solidFill>
                  <a:srgbClr val="663300"/>
                </a:solidFill>
                <a:round/>
                <a:headEnd type="none" w="sm" len="sm"/>
                <a:tailEnd type="none" w="sm" len="sm"/>
              </a:ln>
            </p:spPr>
            <p:txBody>
              <a:bodyPr wrap="none" anchor="ctr"/>
              <a:lstStyle/>
              <a:p>
                <a:pPr>
                  <a:defRPr/>
                </a:pPr>
                <a:endParaRPr lang="en-US" sz="1000" b="1" kern="0" dirty="0">
                  <a:solidFill>
                    <a:srgbClr val="000000"/>
                  </a:solidFill>
                  <a:latin typeface="Gill Sans MT"/>
                </a:endParaRPr>
              </a:p>
            </p:txBody>
          </p:sp>
        </p:grpSp>
        <p:grpSp>
          <p:nvGrpSpPr>
            <p:cNvPr id="319" name="Group 3236"/>
            <p:cNvGrpSpPr>
              <a:grpSpLocks noChangeAspect="1"/>
            </p:cNvGrpSpPr>
            <p:nvPr/>
          </p:nvGrpSpPr>
          <p:grpSpPr bwMode="auto">
            <a:xfrm>
              <a:off x="8399438" y="5566863"/>
              <a:ext cx="184538" cy="259728"/>
              <a:chOff x="2617" y="3196"/>
              <a:chExt cx="384" cy="288"/>
            </a:xfrm>
          </p:grpSpPr>
          <p:sp>
            <p:nvSpPr>
              <p:cNvPr id="410" name="Arc 3237"/>
              <p:cNvSpPr>
                <a:spLocks noChangeAspect="1"/>
              </p:cNvSpPr>
              <p:nvPr/>
            </p:nvSpPr>
            <p:spPr bwMode="auto">
              <a:xfrm>
                <a:off x="2643" y="3277"/>
                <a:ext cx="163" cy="190"/>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411" name="Arc 3238"/>
              <p:cNvSpPr>
                <a:spLocks noChangeAspect="1"/>
              </p:cNvSpPr>
              <p:nvPr/>
            </p:nvSpPr>
            <p:spPr bwMode="auto">
              <a:xfrm>
                <a:off x="2808" y="3277"/>
                <a:ext cx="163" cy="190"/>
              </a:xfrm>
              <a:custGeom>
                <a:avLst/>
                <a:gdLst>
                  <a:gd name="T0" fmla="*/ 0 w 21600"/>
                  <a:gd name="T1" fmla="*/ 2 h 21600"/>
                  <a:gd name="T2" fmla="*/ 1 w 21600"/>
                  <a:gd name="T3" fmla="*/ 0 h 21600"/>
                  <a:gd name="T4" fmla="*/ 1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6"/>
                    </a:moveTo>
                    <a:cubicBezTo>
                      <a:pt x="62" y="9653"/>
                      <a:pt x="9634" y="73"/>
                      <a:pt x="21467" y="0"/>
                    </a:cubicBezTo>
                  </a:path>
                  <a:path w="21600" h="21600" stroke="0" extrusionOk="0">
                    <a:moveTo>
                      <a:pt x="0" y="21486"/>
                    </a:moveTo>
                    <a:cubicBezTo>
                      <a:pt x="62" y="9653"/>
                      <a:pt x="9634" y="73"/>
                      <a:pt x="21467" y="0"/>
                    </a:cubicBezTo>
                    <a:lnTo>
                      <a:pt x="21600" y="21600"/>
                    </a:lnTo>
                    <a:close/>
                  </a:path>
                </a:pathLst>
              </a:custGeom>
              <a:noFill/>
              <a:ln w="9525" cap="rnd">
                <a:solidFill>
                  <a:srgbClr val="CCFF66"/>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412" name="Arc 3239"/>
              <p:cNvSpPr>
                <a:spLocks noChangeAspect="1"/>
              </p:cNvSpPr>
              <p:nvPr/>
            </p:nvSpPr>
            <p:spPr bwMode="auto">
              <a:xfrm rot="600000">
                <a:off x="2819" y="3324"/>
                <a:ext cx="147" cy="160"/>
              </a:xfrm>
              <a:custGeom>
                <a:avLst/>
                <a:gdLst>
                  <a:gd name="T0" fmla="*/ 0 w 21600"/>
                  <a:gd name="T1" fmla="*/ 1 h 21600"/>
                  <a:gd name="T2" fmla="*/ 1 w 21600"/>
                  <a:gd name="T3" fmla="*/ 0 h 21600"/>
                  <a:gd name="T4" fmla="*/ 1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65"/>
                    </a:moveTo>
                    <a:cubicBezTo>
                      <a:pt x="74" y="9645"/>
                      <a:pt x="9633" y="80"/>
                      <a:pt x="21453" y="0"/>
                    </a:cubicBezTo>
                  </a:path>
                  <a:path w="21600" h="21600" stroke="0" extrusionOk="0">
                    <a:moveTo>
                      <a:pt x="0" y="21465"/>
                    </a:moveTo>
                    <a:cubicBezTo>
                      <a:pt x="74" y="9645"/>
                      <a:pt x="9633" y="80"/>
                      <a:pt x="21453" y="0"/>
                    </a:cubicBezTo>
                    <a:lnTo>
                      <a:pt x="21600" y="21600"/>
                    </a:lnTo>
                    <a:close/>
                  </a:path>
                </a:pathLst>
              </a:custGeom>
              <a:noFill/>
              <a:ln w="9525" cap="rnd">
                <a:solidFill>
                  <a:srgbClr val="CCFF66"/>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413" name="Arc 3240"/>
              <p:cNvSpPr>
                <a:spLocks noChangeAspect="1"/>
              </p:cNvSpPr>
              <p:nvPr/>
            </p:nvSpPr>
            <p:spPr bwMode="auto">
              <a:xfrm rot="-600000">
                <a:off x="2649" y="3322"/>
                <a:ext cx="147" cy="161"/>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414" name="Arc 3241"/>
              <p:cNvSpPr>
                <a:spLocks noChangeAspect="1"/>
              </p:cNvSpPr>
              <p:nvPr/>
            </p:nvSpPr>
            <p:spPr bwMode="auto">
              <a:xfrm rot="240000">
                <a:off x="2617" y="3238"/>
                <a:ext cx="200" cy="221"/>
              </a:xfrm>
              <a:custGeom>
                <a:avLst/>
                <a:gdLst>
                  <a:gd name="T0" fmla="*/ 0 w 21600"/>
                  <a:gd name="T1" fmla="*/ 0 h 21600"/>
                  <a:gd name="T2" fmla="*/ 2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415" name="Arc 3242"/>
              <p:cNvSpPr>
                <a:spLocks noChangeAspect="1"/>
              </p:cNvSpPr>
              <p:nvPr/>
            </p:nvSpPr>
            <p:spPr bwMode="auto">
              <a:xfrm rot="-240000">
                <a:off x="2801" y="3238"/>
                <a:ext cx="200" cy="221"/>
              </a:xfrm>
              <a:custGeom>
                <a:avLst/>
                <a:gdLst>
                  <a:gd name="T0" fmla="*/ 0 w 21600"/>
                  <a:gd name="T1" fmla="*/ 2 h 21600"/>
                  <a:gd name="T2" fmla="*/ 2 w 21600"/>
                  <a:gd name="T3" fmla="*/ 0 h 21600"/>
                  <a:gd name="T4" fmla="*/ 2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02"/>
                    </a:moveTo>
                    <a:cubicBezTo>
                      <a:pt x="53" y="9653"/>
                      <a:pt x="9643" y="59"/>
                      <a:pt x="21492" y="0"/>
                    </a:cubicBezTo>
                  </a:path>
                  <a:path w="21600" h="21600" stroke="0" extrusionOk="0">
                    <a:moveTo>
                      <a:pt x="0" y="21502"/>
                    </a:moveTo>
                    <a:cubicBezTo>
                      <a:pt x="53" y="9653"/>
                      <a:pt x="9643" y="59"/>
                      <a:pt x="21492" y="0"/>
                    </a:cubicBezTo>
                    <a:lnTo>
                      <a:pt x="21600" y="21600"/>
                    </a:lnTo>
                    <a:close/>
                  </a:path>
                </a:pathLst>
              </a:custGeom>
              <a:noFill/>
              <a:ln w="9525" cap="rnd">
                <a:solidFill>
                  <a:srgbClr val="CCFF66"/>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416" name="Arc 3243"/>
              <p:cNvSpPr>
                <a:spLocks noChangeAspect="1"/>
              </p:cNvSpPr>
              <p:nvPr/>
            </p:nvSpPr>
            <p:spPr bwMode="auto">
              <a:xfrm rot="240000">
                <a:off x="2654" y="3196"/>
                <a:ext cx="163" cy="264"/>
              </a:xfrm>
              <a:custGeom>
                <a:avLst/>
                <a:gdLst>
                  <a:gd name="T0" fmla="*/ 0 w 21600"/>
                  <a:gd name="T1" fmla="*/ 0 h 21600"/>
                  <a:gd name="T2" fmla="*/ 1 w 21600"/>
                  <a:gd name="T3" fmla="*/ 3 h 21600"/>
                  <a:gd name="T4" fmla="*/ 0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417" name="Arc 3244"/>
              <p:cNvSpPr>
                <a:spLocks noChangeAspect="1"/>
              </p:cNvSpPr>
              <p:nvPr/>
            </p:nvSpPr>
            <p:spPr bwMode="auto">
              <a:xfrm rot="-240000">
                <a:off x="2802" y="3196"/>
                <a:ext cx="163" cy="264"/>
              </a:xfrm>
              <a:custGeom>
                <a:avLst/>
                <a:gdLst>
                  <a:gd name="T0" fmla="*/ 0 w 21600"/>
                  <a:gd name="T1" fmla="*/ 3 h 21600"/>
                  <a:gd name="T2" fmla="*/ 1 w 21600"/>
                  <a:gd name="T3" fmla="*/ 0 h 21600"/>
                  <a:gd name="T4" fmla="*/ 1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18"/>
                    </a:moveTo>
                    <a:cubicBezTo>
                      <a:pt x="45" y="9672"/>
                      <a:pt x="9621" y="73"/>
                      <a:pt x="21467" y="0"/>
                    </a:cubicBezTo>
                  </a:path>
                  <a:path w="21600" h="21600" stroke="0" extrusionOk="0">
                    <a:moveTo>
                      <a:pt x="0" y="21518"/>
                    </a:moveTo>
                    <a:cubicBezTo>
                      <a:pt x="45" y="9672"/>
                      <a:pt x="9621" y="73"/>
                      <a:pt x="21467" y="0"/>
                    </a:cubicBezTo>
                    <a:lnTo>
                      <a:pt x="21600" y="21600"/>
                    </a:lnTo>
                    <a:close/>
                  </a:path>
                </a:pathLst>
              </a:custGeom>
              <a:noFill/>
              <a:ln w="9525" cap="rnd">
                <a:solidFill>
                  <a:srgbClr val="CCFF66"/>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grpSp>
        <p:grpSp>
          <p:nvGrpSpPr>
            <p:cNvPr id="320" name="Group 952"/>
            <p:cNvGrpSpPr/>
            <p:nvPr/>
          </p:nvGrpSpPr>
          <p:grpSpPr>
            <a:xfrm>
              <a:off x="7160392" y="4513478"/>
              <a:ext cx="780635" cy="765655"/>
              <a:chOff x="6875149" y="4884164"/>
              <a:chExt cx="797283" cy="899717"/>
            </a:xfrm>
          </p:grpSpPr>
          <p:sp>
            <p:nvSpPr>
              <p:cNvPr id="404" name="Freeform 12"/>
              <p:cNvSpPr>
                <a:spLocks noChangeAspect="1"/>
              </p:cNvSpPr>
              <p:nvPr/>
            </p:nvSpPr>
            <p:spPr bwMode="auto">
              <a:xfrm>
                <a:off x="6875149" y="5162165"/>
                <a:ext cx="413061" cy="463957"/>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rgbClr val="000000"/>
                </a:solidFill>
                <a:prstDash val="solid"/>
                <a:round/>
                <a:headEnd type="none" w="sm" len="sm"/>
                <a:tailEnd type="none" w="sm" len="sm"/>
              </a:ln>
            </p:spPr>
            <p:txBody>
              <a:bodyPr/>
              <a:lstStyle/>
              <a:p>
                <a:pPr>
                  <a:defRPr/>
                </a:pPr>
                <a:endParaRPr lang="en-US" sz="800" b="1" kern="0" dirty="0">
                  <a:solidFill>
                    <a:srgbClr val="000000"/>
                  </a:solidFill>
                  <a:latin typeface="Gill Sans MT"/>
                </a:endParaRPr>
              </a:p>
            </p:txBody>
          </p:sp>
          <p:sp>
            <p:nvSpPr>
              <p:cNvPr id="405" name="Freeform 30"/>
              <p:cNvSpPr>
                <a:spLocks noChangeAspect="1"/>
              </p:cNvSpPr>
              <p:nvPr/>
            </p:nvSpPr>
            <p:spPr bwMode="auto">
              <a:xfrm>
                <a:off x="7131728" y="4884164"/>
                <a:ext cx="215311" cy="410238"/>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rgbClr val="000000"/>
                </a:solidFill>
                <a:prstDash val="solid"/>
                <a:round/>
                <a:headEnd type="none" w="sm" len="sm"/>
                <a:tailEnd type="none" w="sm" len="sm"/>
              </a:ln>
            </p:spPr>
            <p:txBody>
              <a:bodyPr/>
              <a:lstStyle/>
              <a:p>
                <a:pPr>
                  <a:defRPr/>
                </a:pPr>
                <a:endParaRPr lang="en-US" sz="800" b="1" kern="0" dirty="0">
                  <a:solidFill>
                    <a:srgbClr val="000000"/>
                  </a:solidFill>
                  <a:latin typeface="Gill Sans MT"/>
                </a:endParaRPr>
              </a:p>
            </p:txBody>
          </p:sp>
          <p:sp>
            <p:nvSpPr>
              <p:cNvPr id="406" name="Freeform 12"/>
              <p:cNvSpPr>
                <a:spLocks noChangeAspect="1"/>
              </p:cNvSpPr>
              <p:nvPr/>
            </p:nvSpPr>
            <p:spPr bwMode="auto">
              <a:xfrm>
                <a:off x="7271389" y="5119493"/>
                <a:ext cx="401043" cy="450458"/>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rgbClr val="000000"/>
                </a:solidFill>
                <a:prstDash val="solid"/>
                <a:round/>
                <a:headEnd type="none" w="sm" len="sm"/>
                <a:tailEnd type="none" w="sm" len="sm"/>
              </a:ln>
            </p:spPr>
            <p:txBody>
              <a:bodyPr/>
              <a:lstStyle/>
              <a:p>
                <a:pPr>
                  <a:defRPr/>
                </a:pPr>
                <a:endParaRPr lang="en-US" sz="800" b="1" kern="0" dirty="0">
                  <a:solidFill>
                    <a:srgbClr val="000000"/>
                  </a:solidFill>
                  <a:latin typeface="Gill Sans MT"/>
                </a:endParaRPr>
              </a:p>
            </p:txBody>
          </p:sp>
          <p:sp>
            <p:nvSpPr>
              <p:cNvPr id="407" name="Line 11"/>
              <p:cNvSpPr>
                <a:spLocks noChangeAspect="1" noChangeShapeType="1"/>
              </p:cNvSpPr>
              <p:nvPr/>
            </p:nvSpPr>
            <p:spPr bwMode="auto">
              <a:xfrm>
                <a:off x="7067597" y="5618708"/>
                <a:ext cx="0" cy="165173"/>
              </a:xfrm>
              <a:prstGeom prst="line">
                <a:avLst/>
              </a:prstGeom>
              <a:noFill/>
              <a:ln w="25400">
                <a:solidFill>
                  <a:srgbClr val="6633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408" name="Line 29"/>
              <p:cNvSpPr>
                <a:spLocks noChangeAspect="1" noChangeShapeType="1"/>
              </p:cNvSpPr>
              <p:nvPr/>
            </p:nvSpPr>
            <p:spPr bwMode="auto">
              <a:xfrm>
                <a:off x="7230387" y="5282581"/>
                <a:ext cx="0" cy="91852"/>
              </a:xfrm>
              <a:prstGeom prst="line">
                <a:avLst/>
              </a:prstGeom>
              <a:noFill/>
              <a:ln w="25400">
                <a:solidFill>
                  <a:srgbClr val="6633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409" name="Line 11"/>
              <p:cNvSpPr>
                <a:spLocks noChangeAspect="1" noChangeShapeType="1"/>
              </p:cNvSpPr>
              <p:nvPr/>
            </p:nvSpPr>
            <p:spPr bwMode="auto">
              <a:xfrm>
                <a:off x="7458451" y="5562966"/>
                <a:ext cx="0" cy="160367"/>
              </a:xfrm>
              <a:prstGeom prst="line">
                <a:avLst/>
              </a:prstGeom>
              <a:noFill/>
              <a:ln w="25400">
                <a:solidFill>
                  <a:srgbClr val="6633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grpSp>
        <p:grpSp>
          <p:nvGrpSpPr>
            <p:cNvPr id="321" name="Group 3236"/>
            <p:cNvGrpSpPr>
              <a:grpSpLocks noChangeAspect="1"/>
            </p:cNvGrpSpPr>
            <p:nvPr/>
          </p:nvGrpSpPr>
          <p:grpSpPr bwMode="auto">
            <a:xfrm>
              <a:off x="8441911" y="5726575"/>
              <a:ext cx="184538" cy="259728"/>
              <a:chOff x="2617" y="3196"/>
              <a:chExt cx="384" cy="288"/>
            </a:xfrm>
          </p:grpSpPr>
          <p:sp>
            <p:nvSpPr>
              <p:cNvPr id="396" name="Arc 3237"/>
              <p:cNvSpPr>
                <a:spLocks noChangeAspect="1"/>
              </p:cNvSpPr>
              <p:nvPr/>
            </p:nvSpPr>
            <p:spPr bwMode="auto">
              <a:xfrm>
                <a:off x="2643" y="3277"/>
                <a:ext cx="163" cy="190"/>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397" name="Arc 3238"/>
              <p:cNvSpPr>
                <a:spLocks noChangeAspect="1"/>
              </p:cNvSpPr>
              <p:nvPr/>
            </p:nvSpPr>
            <p:spPr bwMode="auto">
              <a:xfrm>
                <a:off x="2808" y="3277"/>
                <a:ext cx="163" cy="190"/>
              </a:xfrm>
              <a:custGeom>
                <a:avLst/>
                <a:gdLst>
                  <a:gd name="T0" fmla="*/ 0 w 21600"/>
                  <a:gd name="T1" fmla="*/ 2 h 21600"/>
                  <a:gd name="T2" fmla="*/ 1 w 21600"/>
                  <a:gd name="T3" fmla="*/ 0 h 21600"/>
                  <a:gd name="T4" fmla="*/ 1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6"/>
                    </a:moveTo>
                    <a:cubicBezTo>
                      <a:pt x="62" y="9653"/>
                      <a:pt x="9634" y="73"/>
                      <a:pt x="21467" y="0"/>
                    </a:cubicBezTo>
                  </a:path>
                  <a:path w="21600" h="21600" stroke="0" extrusionOk="0">
                    <a:moveTo>
                      <a:pt x="0" y="21486"/>
                    </a:moveTo>
                    <a:cubicBezTo>
                      <a:pt x="62" y="9653"/>
                      <a:pt x="9634" y="73"/>
                      <a:pt x="21467" y="0"/>
                    </a:cubicBezTo>
                    <a:lnTo>
                      <a:pt x="21600" y="21600"/>
                    </a:lnTo>
                    <a:close/>
                  </a:path>
                </a:pathLst>
              </a:custGeom>
              <a:noFill/>
              <a:ln w="9525" cap="rnd">
                <a:solidFill>
                  <a:srgbClr val="CCFF66"/>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398" name="Arc 3239"/>
              <p:cNvSpPr>
                <a:spLocks noChangeAspect="1"/>
              </p:cNvSpPr>
              <p:nvPr/>
            </p:nvSpPr>
            <p:spPr bwMode="auto">
              <a:xfrm rot="600000">
                <a:off x="2819" y="3324"/>
                <a:ext cx="147" cy="160"/>
              </a:xfrm>
              <a:custGeom>
                <a:avLst/>
                <a:gdLst>
                  <a:gd name="T0" fmla="*/ 0 w 21600"/>
                  <a:gd name="T1" fmla="*/ 1 h 21600"/>
                  <a:gd name="T2" fmla="*/ 1 w 21600"/>
                  <a:gd name="T3" fmla="*/ 0 h 21600"/>
                  <a:gd name="T4" fmla="*/ 1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65"/>
                    </a:moveTo>
                    <a:cubicBezTo>
                      <a:pt x="74" y="9645"/>
                      <a:pt x="9633" y="80"/>
                      <a:pt x="21453" y="0"/>
                    </a:cubicBezTo>
                  </a:path>
                  <a:path w="21600" h="21600" stroke="0" extrusionOk="0">
                    <a:moveTo>
                      <a:pt x="0" y="21465"/>
                    </a:moveTo>
                    <a:cubicBezTo>
                      <a:pt x="74" y="9645"/>
                      <a:pt x="9633" y="80"/>
                      <a:pt x="21453" y="0"/>
                    </a:cubicBezTo>
                    <a:lnTo>
                      <a:pt x="21600" y="21600"/>
                    </a:lnTo>
                    <a:close/>
                  </a:path>
                </a:pathLst>
              </a:custGeom>
              <a:noFill/>
              <a:ln w="9525" cap="rnd">
                <a:solidFill>
                  <a:srgbClr val="CCFF66"/>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399" name="Arc 3240"/>
              <p:cNvSpPr>
                <a:spLocks noChangeAspect="1"/>
              </p:cNvSpPr>
              <p:nvPr/>
            </p:nvSpPr>
            <p:spPr bwMode="auto">
              <a:xfrm rot="-600000">
                <a:off x="2649" y="3322"/>
                <a:ext cx="147" cy="161"/>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400" name="Arc 3241"/>
              <p:cNvSpPr>
                <a:spLocks noChangeAspect="1"/>
              </p:cNvSpPr>
              <p:nvPr/>
            </p:nvSpPr>
            <p:spPr bwMode="auto">
              <a:xfrm rot="240000">
                <a:off x="2617" y="3238"/>
                <a:ext cx="200" cy="221"/>
              </a:xfrm>
              <a:custGeom>
                <a:avLst/>
                <a:gdLst>
                  <a:gd name="T0" fmla="*/ 0 w 21600"/>
                  <a:gd name="T1" fmla="*/ 0 h 21600"/>
                  <a:gd name="T2" fmla="*/ 2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401" name="Arc 3242"/>
              <p:cNvSpPr>
                <a:spLocks noChangeAspect="1"/>
              </p:cNvSpPr>
              <p:nvPr/>
            </p:nvSpPr>
            <p:spPr bwMode="auto">
              <a:xfrm rot="-240000">
                <a:off x="2801" y="3238"/>
                <a:ext cx="200" cy="221"/>
              </a:xfrm>
              <a:custGeom>
                <a:avLst/>
                <a:gdLst>
                  <a:gd name="T0" fmla="*/ 0 w 21600"/>
                  <a:gd name="T1" fmla="*/ 2 h 21600"/>
                  <a:gd name="T2" fmla="*/ 2 w 21600"/>
                  <a:gd name="T3" fmla="*/ 0 h 21600"/>
                  <a:gd name="T4" fmla="*/ 2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02"/>
                    </a:moveTo>
                    <a:cubicBezTo>
                      <a:pt x="53" y="9653"/>
                      <a:pt x="9643" y="59"/>
                      <a:pt x="21492" y="0"/>
                    </a:cubicBezTo>
                  </a:path>
                  <a:path w="21600" h="21600" stroke="0" extrusionOk="0">
                    <a:moveTo>
                      <a:pt x="0" y="21502"/>
                    </a:moveTo>
                    <a:cubicBezTo>
                      <a:pt x="53" y="9653"/>
                      <a:pt x="9643" y="59"/>
                      <a:pt x="21492" y="0"/>
                    </a:cubicBezTo>
                    <a:lnTo>
                      <a:pt x="21600" y="21600"/>
                    </a:lnTo>
                    <a:close/>
                  </a:path>
                </a:pathLst>
              </a:custGeom>
              <a:noFill/>
              <a:ln w="9525" cap="rnd">
                <a:solidFill>
                  <a:srgbClr val="CCFF66"/>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402" name="Arc 3243"/>
              <p:cNvSpPr>
                <a:spLocks noChangeAspect="1"/>
              </p:cNvSpPr>
              <p:nvPr/>
            </p:nvSpPr>
            <p:spPr bwMode="auto">
              <a:xfrm rot="240000">
                <a:off x="2654" y="3196"/>
                <a:ext cx="163" cy="264"/>
              </a:xfrm>
              <a:custGeom>
                <a:avLst/>
                <a:gdLst>
                  <a:gd name="T0" fmla="*/ 0 w 21600"/>
                  <a:gd name="T1" fmla="*/ 0 h 21600"/>
                  <a:gd name="T2" fmla="*/ 1 w 21600"/>
                  <a:gd name="T3" fmla="*/ 3 h 21600"/>
                  <a:gd name="T4" fmla="*/ 0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403" name="Arc 3244"/>
              <p:cNvSpPr>
                <a:spLocks noChangeAspect="1"/>
              </p:cNvSpPr>
              <p:nvPr/>
            </p:nvSpPr>
            <p:spPr bwMode="auto">
              <a:xfrm rot="-240000">
                <a:off x="2802" y="3196"/>
                <a:ext cx="163" cy="264"/>
              </a:xfrm>
              <a:custGeom>
                <a:avLst/>
                <a:gdLst>
                  <a:gd name="T0" fmla="*/ 0 w 21600"/>
                  <a:gd name="T1" fmla="*/ 3 h 21600"/>
                  <a:gd name="T2" fmla="*/ 1 w 21600"/>
                  <a:gd name="T3" fmla="*/ 0 h 21600"/>
                  <a:gd name="T4" fmla="*/ 1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18"/>
                    </a:moveTo>
                    <a:cubicBezTo>
                      <a:pt x="45" y="9672"/>
                      <a:pt x="9621" y="73"/>
                      <a:pt x="21467" y="0"/>
                    </a:cubicBezTo>
                  </a:path>
                  <a:path w="21600" h="21600" stroke="0" extrusionOk="0">
                    <a:moveTo>
                      <a:pt x="0" y="21518"/>
                    </a:moveTo>
                    <a:cubicBezTo>
                      <a:pt x="45" y="9672"/>
                      <a:pt x="9621" y="73"/>
                      <a:pt x="21467" y="0"/>
                    </a:cubicBezTo>
                    <a:lnTo>
                      <a:pt x="21600" y="21600"/>
                    </a:lnTo>
                    <a:close/>
                  </a:path>
                </a:pathLst>
              </a:custGeom>
              <a:noFill/>
              <a:ln w="9525" cap="rnd">
                <a:solidFill>
                  <a:srgbClr val="CCFF66"/>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grpSp>
        <p:grpSp>
          <p:nvGrpSpPr>
            <p:cNvPr id="322" name="Group 3236"/>
            <p:cNvGrpSpPr>
              <a:grpSpLocks noChangeAspect="1"/>
            </p:cNvGrpSpPr>
            <p:nvPr/>
          </p:nvGrpSpPr>
          <p:grpSpPr bwMode="auto">
            <a:xfrm>
              <a:off x="8264695" y="5666834"/>
              <a:ext cx="184538" cy="259728"/>
              <a:chOff x="2617" y="3196"/>
              <a:chExt cx="384" cy="288"/>
            </a:xfrm>
          </p:grpSpPr>
          <p:sp>
            <p:nvSpPr>
              <p:cNvPr id="388" name="Arc 3237"/>
              <p:cNvSpPr>
                <a:spLocks noChangeAspect="1"/>
              </p:cNvSpPr>
              <p:nvPr/>
            </p:nvSpPr>
            <p:spPr bwMode="auto">
              <a:xfrm>
                <a:off x="2643" y="3277"/>
                <a:ext cx="163" cy="190"/>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389" name="Arc 3238"/>
              <p:cNvSpPr>
                <a:spLocks noChangeAspect="1"/>
              </p:cNvSpPr>
              <p:nvPr/>
            </p:nvSpPr>
            <p:spPr bwMode="auto">
              <a:xfrm>
                <a:off x="2808" y="3277"/>
                <a:ext cx="163" cy="190"/>
              </a:xfrm>
              <a:custGeom>
                <a:avLst/>
                <a:gdLst>
                  <a:gd name="T0" fmla="*/ 0 w 21600"/>
                  <a:gd name="T1" fmla="*/ 2 h 21600"/>
                  <a:gd name="T2" fmla="*/ 1 w 21600"/>
                  <a:gd name="T3" fmla="*/ 0 h 21600"/>
                  <a:gd name="T4" fmla="*/ 1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6"/>
                    </a:moveTo>
                    <a:cubicBezTo>
                      <a:pt x="62" y="9653"/>
                      <a:pt x="9634" y="73"/>
                      <a:pt x="21467" y="0"/>
                    </a:cubicBezTo>
                  </a:path>
                  <a:path w="21600" h="21600" stroke="0" extrusionOk="0">
                    <a:moveTo>
                      <a:pt x="0" y="21486"/>
                    </a:moveTo>
                    <a:cubicBezTo>
                      <a:pt x="62" y="9653"/>
                      <a:pt x="9634" y="73"/>
                      <a:pt x="21467" y="0"/>
                    </a:cubicBezTo>
                    <a:lnTo>
                      <a:pt x="21600" y="21600"/>
                    </a:lnTo>
                    <a:close/>
                  </a:path>
                </a:pathLst>
              </a:custGeom>
              <a:noFill/>
              <a:ln w="9525" cap="rnd">
                <a:solidFill>
                  <a:srgbClr val="CCFF66"/>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390" name="Arc 3239"/>
              <p:cNvSpPr>
                <a:spLocks noChangeAspect="1"/>
              </p:cNvSpPr>
              <p:nvPr/>
            </p:nvSpPr>
            <p:spPr bwMode="auto">
              <a:xfrm rot="600000">
                <a:off x="2819" y="3324"/>
                <a:ext cx="147" cy="160"/>
              </a:xfrm>
              <a:custGeom>
                <a:avLst/>
                <a:gdLst>
                  <a:gd name="T0" fmla="*/ 0 w 21600"/>
                  <a:gd name="T1" fmla="*/ 1 h 21600"/>
                  <a:gd name="T2" fmla="*/ 1 w 21600"/>
                  <a:gd name="T3" fmla="*/ 0 h 21600"/>
                  <a:gd name="T4" fmla="*/ 1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65"/>
                    </a:moveTo>
                    <a:cubicBezTo>
                      <a:pt x="74" y="9645"/>
                      <a:pt x="9633" y="80"/>
                      <a:pt x="21453" y="0"/>
                    </a:cubicBezTo>
                  </a:path>
                  <a:path w="21600" h="21600" stroke="0" extrusionOk="0">
                    <a:moveTo>
                      <a:pt x="0" y="21465"/>
                    </a:moveTo>
                    <a:cubicBezTo>
                      <a:pt x="74" y="9645"/>
                      <a:pt x="9633" y="80"/>
                      <a:pt x="21453" y="0"/>
                    </a:cubicBezTo>
                    <a:lnTo>
                      <a:pt x="21600" y="21600"/>
                    </a:lnTo>
                    <a:close/>
                  </a:path>
                </a:pathLst>
              </a:custGeom>
              <a:noFill/>
              <a:ln w="9525" cap="rnd">
                <a:solidFill>
                  <a:srgbClr val="CCFF66"/>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391" name="Arc 3240"/>
              <p:cNvSpPr>
                <a:spLocks noChangeAspect="1"/>
              </p:cNvSpPr>
              <p:nvPr/>
            </p:nvSpPr>
            <p:spPr bwMode="auto">
              <a:xfrm rot="-600000">
                <a:off x="2649" y="3322"/>
                <a:ext cx="147" cy="161"/>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392" name="Arc 3241"/>
              <p:cNvSpPr>
                <a:spLocks noChangeAspect="1"/>
              </p:cNvSpPr>
              <p:nvPr/>
            </p:nvSpPr>
            <p:spPr bwMode="auto">
              <a:xfrm rot="240000">
                <a:off x="2617" y="3238"/>
                <a:ext cx="200" cy="221"/>
              </a:xfrm>
              <a:custGeom>
                <a:avLst/>
                <a:gdLst>
                  <a:gd name="T0" fmla="*/ 0 w 21600"/>
                  <a:gd name="T1" fmla="*/ 0 h 21600"/>
                  <a:gd name="T2" fmla="*/ 2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393" name="Arc 3242"/>
              <p:cNvSpPr>
                <a:spLocks noChangeAspect="1"/>
              </p:cNvSpPr>
              <p:nvPr/>
            </p:nvSpPr>
            <p:spPr bwMode="auto">
              <a:xfrm rot="-240000">
                <a:off x="2801" y="3238"/>
                <a:ext cx="200" cy="221"/>
              </a:xfrm>
              <a:custGeom>
                <a:avLst/>
                <a:gdLst>
                  <a:gd name="T0" fmla="*/ 0 w 21600"/>
                  <a:gd name="T1" fmla="*/ 2 h 21600"/>
                  <a:gd name="T2" fmla="*/ 2 w 21600"/>
                  <a:gd name="T3" fmla="*/ 0 h 21600"/>
                  <a:gd name="T4" fmla="*/ 2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02"/>
                    </a:moveTo>
                    <a:cubicBezTo>
                      <a:pt x="53" y="9653"/>
                      <a:pt x="9643" y="59"/>
                      <a:pt x="21492" y="0"/>
                    </a:cubicBezTo>
                  </a:path>
                  <a:path w="21600" h="21600" stroke="0" extrusionOk="0">
                    <a:moveTo>
                      <a:pt x="0" y="21502"/>
                    </a:moveTo>
                    <a:cubicBezTo>
                      <a:pt x="53" y="9653"/>
                      <a:pt x="9643" y="59"/>
                      <a:pt x="21492" y="0"/>
                    </a:cubicBezTo>
                    <a:lnTo>
                      <a:pt x="21600" y="21600"/>
                    </a:lnTo>
                    <a:close/>
                  </a:path>
                </a:pathLst>
              </a:custGeom>
              <a:noFill/>
              <a:ln w="9525" cap="rnd">
                <a:solidFill>
                  <a:srgbClr val="CCFF66"/>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394" name="Arc 3243"/>
              <p:cNvSpPr>
                <a:spLocks noChangeAspect="1"/>
              </p:cNvSpPr>
              <p:nvPr/>
            </p:nvSpPr>
            <p:spPr bwMode="auto">
              <a:xfrm rot="240000">
                <a:off x="2654" y="3196"/>
                <a:ext cx="163" cy="264"/>
              </a:xfrm>
              <a:custGeom>
                <a:avLst/>
                <a:gdLst>
                  <a:gd name="T0" fmla="*/ 0 w 21600"/>
                  <a:gd name="T1" fmla="*/ 0 h 21600"/>
                  <a:gd name="T2" fmla="*/ 1 w 21600"/>
                  <a:gd name="T3" fmla="*/ 3 h 21600"/>
                  <a:gd name="T4" fmla="*/ 0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395" name="Arc 3244"/>
              <p:cNvSpPr>
                <a:spLocks noChangeAspect="1"/>
              </p:cNvSpPr>
              <p:nvPr/>
            </p:nvSpPr>
            <p:spPr bwMode="auto">
              <a:xfrm rot="-240000">
                <a:off x="2802" y="3196"/>
                <a:ext cx="163" cy="264"/>
              </a:xfrm>
              <a:custGeom>
                <a:avLst/>
                <a:gdLst>
                  <a:gd name="T0" fmla="*/ 0 w 21600"/>
                  <a:gd name="T1" fmla="*/ 3 h 21600"/>
                  <a:gd name="T2" fmla="*/ 1 w 21600"/>
                  <a:gd name="T3" fmla="*/ 0 h 21600"/>
                  <a:gd name="T4" fmla="*/ 1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18"/>
                    </a:moveTo>
                    <a:cubicBezTo>
                      <a:pt x="45" y="9672"/>
                      <a:pt x="9621" y="73"/>
                      <a:pt x="21467" y="0"/>
                    </a:cubicBezTo>
                  </a:path>
                  <a:path w="21600" h="21600" stroke="0" extrusionOk="0">
                    <a:moveTo>
                      <a:pt x="0" y="21518"/>
                    </a:moveTo>
                    <a:cubicBezTo>
                      <a:pt x="45" y="9672"/>
                      <a:pt x="9621" y="73"/>
                      <a:pt x="21467" y="0"/>
                    </a:cubicBezTo>
                    <a:lnTo>
                      <a:pt x="21600" y="21600"/>
                    </a:lnTo>
                    <a:close/>
                  </a:path>
                </a:pathLst>
              </a:custGeom>
              <a:noFill/>
              <a:ln w="9525" cap="rnd">
                <a:solidFill>
                  <a:srgbClr val="CCFF66"/>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grpSp>
        <p:grpSp>
          <p:nvGrpSpPr>
            <p:cNvPr id="323" name="Group 1008"/>
            <p:cNvGrpSpPr/>
            <p:nvPr/>
          </p:nvGrpSpPr>
          <p:grpSpPr>
            <a:xfrm>
              <a:off x="7054943" y="5669277"/>
              <a:ext cx="593159" cy="629147"/>
              <a:chOff x="7329831" y="5632704"/>
              <a:chExt cx="493775" cy="629147"/>
            </a:xfrm>
          </p:grpSpPr>
          <p:grpSp>
            <p:nvGrpSpPr>
              <p:cNvPr id="370" name="Group 13"/>
              <p:cNvGrpSpPr>
                <a:grpSpLocks noChangeAspect="1"/>
              </p:cNvGrpSpPr>
              <p:nvPr/>
            </p:nvGrpSpPr>
            <p:grpSpPr bwMode="auto">
              <a:xfrm>
                <a:off x="7579111" y="5918392"/>
                <a:ext cx="146050" cy="260350"/>
                <a:chOff x="3657" y="1317"/>
                <a:chExt cx="226" cy="401"/>
              </a:xfrm>
            </p:grpSpPr>
            <p:sp>
              <p:nvSpPr>
                <p:cNvPr id="386" name="Line 14"/>
                <p:cNvSpPr>
                  <a:spLocks noChangeAspect="1" noChangeShapeType="1"/>
                </p:cNvSpPr>
                <p:nvPr/>
              </p:nvSpPr>
              <p:spPr bwMode="auto">
                <a:xfrm>
                  <a:off x="3779" y="1610"/>
                  <a:ext cx="0" cy="108"/>
                </a:xfrm>
                <a:prstGeom prst="line">
                  <a:avLst/>
                </a:prstGeom>
                <a:noFill/>
                <a:ln w="25400">
                  <a:solidFill>
                    <a:srgbClr val="6633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387" name="Freeform 15"/>
                <p:cNvSpPr>
                  <a:spLocks noChangeAspect="1"/>
                </p:cNvSpPr>
                <p:nvPr/>
              </p:nvSpPr>
              <p:spPr bwMode="auto">
                <a:xfrm>
                  <a:off x="3657" y="1317"/>
                  <a:ext cx="226" cy="294"/>
                </a:xfrm>
                <a:custGeom>
                  <a:avLst/>
                  <a:gdLst>
                    <a:gd name="T0" fmla="*/ 171 w 301"/>
                    <a:gd name="T1" fmla="*/ 23 h 392"/>
                    <a:gd name="T2" fmla="*/ 158 w 301"/>
                    <a:gd name="T3" fmla="*/ 18 h 392"/>
                    <a:gd name="T4" fmla="*/ 137 w 301"/>
                    <a:gd name="T5" fmla="*/ 5 h 392"/>
                    <a:gd name="T6" fmla="*/ 126 w 301"/>
                    <a:gd name="T7" fmla="*/ 2 h 392"/>
                    <a:gd name="T8" fmla="*/ 114 w 301"/>
                    <a:gd name="T9" fmla="*/ 0 h 392"/>
                    <a:gd name="T10" fmla="*/ 102 w 301"/>
                    <a:gd name="T11" fmla="*/ 2 h 392"/>
                    <a:gd name="T12" fmla="*/ 97 w 301"/>
                    <a:gd name="T13" fmla="*/ 8 h 392"/>
                    <a:gd name="T14" fmla="*/ 86 w 301"/>
                    <a:gd name="T15" fmla="*/ 15 h 392"/>
                    <a:gd name="T16" fmla="*/ 74 w 301"/>
                    <a:gd name="T17" fmla="*/ 19 h 392"/>
                    <a:gd name="T18" fmla="*/ 68 w 301"/>
                    <a:gd name="T19" fmla="*/ 18 h 392"/>
                    <a:gd name="T20" fmla="*/ 58 w 301"/>
                    <a:gd name="T21" fmla="*/ 22 h 392"/>
                    <a:gd name="T22" fmla="*/ 47 w 301"/>
                    <a:gd name="T23" fmla="*/ 28 h 392"/>
                    <a:gd name="T24" fmla="*/ 37 w 301"/>
                    <a:gd name="T25" fmla="*/ 35 h 392"/>
                    <a:gd name="T26" fmla="*/ 38 w 301"/>
                    <a:gd name="T27" fmla="*/ 46 h 392"/>
                    <a:gd name="T28" fmla="*/ 34 w 301"/>
                    <a:gd name="T29" fmla="*/ 52 h 392"/>
                    <a:gd name="T30" fmla="*/ 29 w 301"/>
                    <a:gd name="T31" fmla="*/ 61 h 392"/>
                    <a:gd name="T32" fmla="*/ 26 w 301"/>
                    <a:gd name="T33" fmla="*/ 76 h 392"/>
                    <a:gd name="T34" fmla="*/ 18 w 301"/>
                    <a:gd name="T35" fmla="*/ 88 h 392"/>
                    <a:gd name="T36" fmla="*/ 10 w 301"/>
                    <a:gd name="T37" fmla="*/ 97 h 392"/>
                    <a:gd name="T38" fmla="*/ 4 w 301"/>
                    <a:gd name="T39" fmla="*/ 107 h 392"/>
                    <a:gd name="T40" fmla="*/ 2 w 301"/>
                    <a:gd name="T41" fmla="*/ 118 h 392"/>
                    <a:gd name="T42" fmla="*/ 2 w 301"/>
                    <a:gd name="T43" fmla="*/ 130 h 392"/>
                    <a:gd name="T44" fmla="*/ 5 w 301"/>
                    <a:gd name="T45" fmla="*/ 142 h 392"/>
                    <a:gd name="T46" fmla="*/ 8 w 301"/>
                    <a:gd name="T47" fmla="*/ 154 h 392"/>
                    <a:gd name="T48" fmla="*/ 8 w 301"/>
                    <a:gd name="T49" fmla="*/ 165 h 392"/>
                    <a:gd name="T50" fmla="*/ 4 w 301"/>
                    <a:gd name="T51" fmla="*/ 176 h 392"/>
                    <a:gd name="T52" fmla="*/ 0 w 301"/>
                    <a:gd name="T53" fmla="*/ 189 h 392"/>
                    <a:gd name="T54" fmla="*/ 6 w 301"/>
                    <a:gd name="T55" fmla="*/ 200 h 392"/>
                    <a:gd name="T56" fmla="*/ 13 w 301"/>
                    <a:gd name="T57" fmla="*/ 206 h 392"/>
                    <a:gd name="T58" fmla="*/ 16 w 301"/>
                    <a:gd name="T59" fmla="*/ 217 h 392"/>
                    <a:gd name="T60" fmla="*/ 14 w 301"/>
                    <a:gd name="T61" fmla="*/ 232 h 392"/>
                    <a:gd name="T62" fmla="*/ 26 w 301"/>
                    <a:gd name="T63" fmla="*/ 245 h 392"/>
                    <a:gd name="T64" fmla="*/ 36 w 301"/>
                    <a:gd name="T65" fmla="*/ 253 h 392"/>
                    <a:gd name="T66" fmla="*/ 47 w 301"/>
                    <a:gd name="T67" fmla="*/ 260 h 392"/>
                    <a:gd name="T68" fmla="*/ 59 w 301"/>
                    <a:gd name="T69" fmla="*/ 269 h 392"/>
                    <a:gd name="T70" fmla="*/ 72 w 301"/>
                    <a:gd name="T71" fmla="*/ 271 h 392"/>
                    <a:gd name="T72" fmla="*/ 83 w 301"/>
                    <a:gd name="T73" fmla="*/ 277 h 392"/>
                    <a:gd name="T74" fmla="*/ 87 w 301"/>
                    <a:gd name="T75" fmla="*/ 290 h 392"/>
                    <a:gd name="T76" fmla="*/ 104 w 301"/>
                    <a:gd name="T77" fmla="*/ 293 h 392"/>
                    <a:gd name="T78" fmla="*/ 126 w 301"/>
                    <a:gd name="T79" fmla="*/ 290 h 392"/>
                    <a:gd name="T80" fmla="*/ 146 w 301"/>
                    <a:gd name="T81" fmla="*/ 286 h 392"/>
                    <a:gd name="T82" fmla="*/ 152 w 301"/>
                    <a:gd name="T83" fmla="*/ 290 h 392"/>
                    <a:gd name="T84" fmla="*/ 158 w 301"/>
                    <a:gd name="T85" fmla="*/ 280 h 392"/>
                    <a:gd name="T86" fmla="*/ 170 w 301"/>
                    <a:gd name="T87" fmla="*/ 270 h 392"/>
                    <a:gd name="T88" fmla="*/ 188 w 301"/>
                    <a:gd name="T89" fmla="*/ 264 h 392"/>
                    <a:gd name="T90" fmla="*/ 198 w 301"/>
                    <a:gd name="T91" fmla="*/ 242 h 392"/>
                    <a:gd name="T92" fmla="*/ 206 w 301"/>
                    <a:gd name="T93" fmla="*/ 220 h 392"/>
                    <a:gd name="T94" fmla="*/ 212 w 301"/>
                    <a:gd name="T95" fmla="*/ 203 h 392"/>
                    <a:gd name="T96" fmla="*/ 212 w 301"/>
                    <a:gd name="T97" fmla="*/ 194 h 392"/>
                    <a:gd name="T98" fmla="*/ 218 w 301"/>
                    <a:gd name="T99" fmla="*/ 181 h 392"/>
                    <a:gd name="T100" fmla="*/ 224 w 301"/>
                    <a:gd name="T101" fmla="*/ 165 h 392"/>
                    <a:gd name="T102" fmla="*/ 224 w 301"/>
                    <a:gd name="T103" fmla="*/ 148 h 392"/>
                    <a:gd name="T104" fmla="*/ 224 w 301"/>
                    <a:gd name="T105" fmla="*/ 113 h 392"/>
                    <a:gd name="T106" fmla="*/ 218 w 301"/>
                    <a:gd name="T107" fmla="*/ 96 h 392"/>
                    <a:gd name="T108" fmla="*/ 210 w 301"/>
                    <a:gd name="T109" fmla="*/ 91 h 392"/>
                    <a:gd name="T110" fmla="*/ 209 w 301"/>
                    <a:gd name="T111" fmla="*/ 86 h 392"/>
                    <a:gd name="T112" fmla="*/ 204 w 301"/>
                    <a:gd name="T113" fmla="*/ 74 h 392"/>
                    <a:gd name="T114" fmla="*/ 200 w 301"/>
                    <a:gd name="T115" fmla="*/ 62 h 392"/>
                    <a:gd name="T116" fmla="*/ 198 w 301"/>
                    <a:gd name="T117" fmla="*/ 50 h 392"/>
                    <a:gd name="T118" fmla="*/ 189 w 301"/>
                    <a:gd name="T119" fmla="*/ 50 h 392"/>
                    <a:gd name="T120" fmla="*/ 183 w 301"/>
                    <a:gd name="T121" fmla="*/ 40 h 392"/>
                    <a:gd name="T122" fmla="*/ 181 w 301"/>
                    <a:gd name="T123" fmla="*/ 27 h 392"/>
                    <a:gd name="T124" fmla="*/ 177 w 301"/>
                    <a:gd name="T125" fmla="*/ 20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solidFill>
                  <a:srgbClr val="33CC33">
                    <a:alpha val="74901"/>
                  </a:srgbClr>
                </a:solidFill>
                <a:ln w="12700" cap="rnd" cmpd="sng">
                  <a:solidFill>
                    <a:srgbClr val="000000"/>
                  </a:solidFill>
                  <a:prstDash val="solid"/>
                  <a:round/>
                  <a:headEnd type="none" w="sm" len="sm"/>
                  <a:tailEnd type="none" w="sm" len="sm"/>
                </a:ln>
              </p:spPr>
              <p:txBody>
                <a:bodyPr/>
                <a:lstStyle/>
                <a:p>
                  <a:pPr>
                    <a:defRPr/>
                  </a:pPr>
                  <a:endParaRPr lang="en-US" sz="800" b="1" kern="0" dirty="0">
                    <a:solidFill>
                      <a:srgbClr val="000000"/>
                    </a:solidFill>
                    <a:latin typeface="Gill Sans MT"/>
                  </a:endParaRPr>
                </a:p>
              </p:txBody>
            </p:sp>
          </p:grpSp>
          <p:grpSp>
            <p:nvGrpSpPr>
              <p:cNvPr id="371" name="Group 3236"/>
              <p:cNvGrpSpPr>
                <a:grpSpLocks noChangeAspect="1"/>
              </p:cNvGrpSpPr>
              <p:nvPr/>
            </p:nvGrpSpPr>
            <p:grpSpPr bwMode="auto">
              <a:xfrm>
                <a:off x="7669987" y="6002123"/>
                <a:ext cx="153619" cy="259728"/>
                <a:chOff x="2617" y="3196"/>
                <a:chExt cx="384" cy="288"/>
              </a:xfrm>
            </p:grpSpPr>
            <p:sp>
              <p:nvSpPr>
                <p:cNvPr id="378" name="Arc 3237"/>
                <p:cNvSpPr>
                  <a:spLocks noChangeAspect="1"/>
                </p:cNvSpPr>
                <p:nvPr/>
              </p:nvSpPr>
              <p:spPr bwMode="auto">
                <a:xfrm>
                  <a:off x="2643" y="3277"/>
                  <a:ext cx="163" cy="190"/>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379" name="Arc 3238"/>
                <p:cNvSpPr>
                  <a:spLocks noChangeAspect="1"/>
                </p:cNvSpPr>
                <p:nvPr/>
              </p:nvSpPr>
              <p:spPr bwMode="auto">
                <a:xfrm>
                  <a:off x="2808" y="3277"/>
                  <a:ext cx="163" cy="190"/>
                </a:xfrm>
                <a:custGeom>
                  <a:avLst/>
                  <a:gdLst>
                    <a:gd name="T0" fmla="*/ 0 w 21600"/>
                    <a:gd name="T1" fmla="*/ 2 h 21600"/>
                    <a:gd name="T2" fmla="*/ 1 w 21600"/>
                    <a:gd name="T3" fmla="*/ 0 h 21600"/>
                    <a:gd name="T4" fmla="*/ 1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6"/>
                      </a:moveTo>
                      <a:cubicBezTo>
                        <a:pt x="62" y="9653"/>
                        <a:pt x="9634" y="73"/>
                        <a:pt x="21467" y="0"/>
                      </a:cubicBezTo>
                    </a:path>
                    <a:path w="21600" h="21600" stroke="0" extrusionOk="0">
                      <a:moveTo>
                        <a:pt x="0" y="21486"/>
                      </a:moveTo>
                      <a:cubicBezTo>
                        <a:pt x="62" y="9653"/>
                        <a:pt x="9634" y="73"/>
                        <a:pt x="21467" y="0"/>
                      </a:cubicBezTo>
                      <a:lnTo>
                        <a:pt x="21600" y="21600"/>
                      </a:lnTo>
                      <a:close/>
                    </a:path>
                  </a:pathLst>
                </a:custGeom>
                <a:noFill/>
                <a:ln w="9525" cap="rnd">
                  <a:solidFill>
                    <a:srgbClr val="CCFF66"/>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380" name="Arc 3239"/>
                <p:cNvSpPr>
                  <a:spLocks noChangeAspect="1"/>
                </p:cNvSpPr>
                <p:nvPr/>
              </p:nvSpPr>
              <p:spPr bwMode="auto">
                <a:xfrm rot="600000">
                  <a:off x="2819" y="3324"/>
                  <a:ext cx="147" cy="160"/>
                </a:xfrm>
                <a:custGeom>
                  <a:avLst/>
                  <a:gdLst>
                    <a:gd name="T0" fmla="*/ 0 w 21600"/>
                    <a:gd name="T1" fmla="*/ 1 h 21600"/>
                    <a:gd name="T2" fmla="*/ 1 w 21600"/>
                    <a:gd name="T3" fmla="*/ 0 h 21600"/>
                    <a:gd name="T4" fmla="*/ 1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65"/>
                      </a:moveTo>
                      <a:cubicBezTo>
                        <a:pt x="74" y="9645"/>
                        <a:pt x="9633" y="80"/>
                        <a:pt x="21453" y="0"/>
                      </a:cubicBezTo>
                    </a:path>
                    <a:path w="21600" h="21600" stroke="0" extrusionOk="0">
                      <a:moveTo>
                        <a:pt x="0" y="21465"/>
                      </a:moveTo>
                      <a:cubicBezTo>
                        <a:pt x="74" y="9645"/>
                        <a:pt x="9633" y="80"/>
                        <a:pt x="21453" y="0"/>
                      </a:cubicBezTo>
                      <a:lnTo>
                        <a:pt x="21600" y="21600"/>
                      </a:lnTo>
                      <a:close/>
                    </a:path>
                  </a:pathLst>
                </a:custGeom>
                <a:noFill/>
                <a:ln w="9525" cap="rnd">
                  <a:solidFill>
                    <a:srgbClr val="CCFF66"/>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381" name="Arc 3240"/>
                <p:cNvSpPr>
                  <a:spLocks noChangeAspect="1"/>
                </p:cNvSpPr>
                <p:nvPr/>
              </p:nvSpPr>
              <p:spPr bwMode="auto">
                <a:xfrm rot="-600000">
                  <a:off x="2649" y="3322"/>
                  <a:ext cx="147" cy="161"/>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382" name="Arc 3241"/>
                <p:cNvSpPr>
                  <a:spLocks noChangeAspect="1"/>
                </p:cNvSpPr>
                <p:nvPr/>
              </p:nvSpPr>
              <p:spPr bwMode="auto">
                <a:xfrm rot="240000">
                  <a:off x="2617" y="3238"/>
                  <a:ext cx="200" cy="221"/>
                </a:xfrm>
                <a:custGeom>
                  <a:avLst/>
                  <a:gdLst>
                    <a:gd name="T0" fmla="*/ 0 w 21600"/>
                    <a:gd name="T1" fmla="*/ 0 h 21600"/>
                    <a:gd name="T2" fmla="*/ 2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383" name="Arc 3242"/>
                <p:cNvSpPr>
                  <a:spLocks noChangeAspect="1"/>
                </p:cNvSpPr>
                <p:nvPr/>
              </p:nvSpPr>
              <p:spPr bwMode="auto">
                <a:xfrm rot="-240000">
                  <a:off x="2801" y="3238"/>
                  <a:ext cx="200" cy="221"/>
                </a:xfrm>
                <a:custGeom>
                  <a:avLst/>
                  <a:gdLst>
                    <a:gd name="T0" fmla="*/ 0 w 21600"/>
                    <a:gd name="T1" fmla="*/ 2 h 21600"/>
                    <a:gd name="T2" fmla="*/ 2 w 21600"/>
                    <a:gd name="T3" fmla="*/ 0 h 21600"/>
                    <a:gd name="T4" fmla="*/ 2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02"/>
                      </a:moveTo>
                      <a:cubicBezTo>
                        <a:pt x="53" y="9653"/>
                        <a:pt x="9643" y="59"/>
                        <a:pt x="21492" y="0"/>
                      </a:cubicBezTo>
                    </a:path>
                    <a:path w="21600" h="21600" stroke="0" extrusionOk="0">
                      <a:moveTo>
                        <a:pt x="0" y="21502"/>
                      </a:moveTo>
                      <a:cubicBezTo>
                        <a:pt x="53" y="9653"/>
                        <a:pt x="9643" y="59"/>
                        <a:pt x="21492" y="0"/>
                      </a:cubicBezTo>
                      <a:lnTo>
                        <a:pt x="21600" y="21600"/>
                      </a:lnTo>
                      <a:close/>
                    </a:path>
                  </a:pathLst>
                </a:custGeom>
                <a:noFill/>
                <a:ln w="9525" cap="rnd">
                  <a:solidFill>
                    <a:srgbClr val="CCFF66"/>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384" name="Arc 3243"/>
                <p:cNvSpPr>
                  <a:spLocks noChangeAspect="1"/>
                </p:cNvSpPr>
                <p:nvPr/>
              </p:nvSpPr>
              <p:spPr bwMode="auto">
                <a:xfrm rot="240000">
                  <a:off x="2654" y="3196"/>
                  <a:ext cx="163" cy="264"/>
                </a:xfrm>
                <a:custGeom>
                  <a:avLst/>
                  <a:gdLst>
                    <a:gd name="T0" fmla="*/ 0 w 21600"/>
                    <a:gd name="T1" fmla="*/ 0 h 21600"/>
                    <a:gd name="T2" fmla="*/ 1 w 21600"/>
                    <a:gd name="T3" fmla="*/ 3 h 21600"/>
                    <a:gd name="T4" fmla="*/ 0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385" name="Arc 3244"/>
                <p:cNvSpPr>
                  <a:spLocks noChangeAspect="1"/>
                </p:cNvSpPr>
                <p:nvPr/>
              </p:nvSpPr>
              <p:spPr bwMode="auto">
                <a:xfrm rot="-240000">
                  <a:off x="2802" y="3196"/>
                  <a:ext cx="163" cy="264"/>
                </a:xfrm>
                <a:custGeom>
                  <a:avLst/>
                  <a:gdLst>
                    <a:gd name="T0" fmla="*/ 0 w 21600"/>
                    <a:gd name="T1" fmla="*/ 3 h 21600"/>
                    <a:gd name="T2" fmla="*/ 1 w 21600"/>
                    <a:gd name="T3" fmla="*/ 0 h 21600"/>
                    <a:gd name="T4" fmla="*/ 1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18"/>
                      </a:moveTo>
                      <a:cubicBezTo>
                        <a:pt x="45" y="9672"/>
                        <a:pt x="9621" y="73"/>
                        <a:pt x="21467" y="0"/>
                      </a:cubicBezTo>
                    </a:path>
                    <a:path w="21600" h="21600" stroke="0" extrusionOk="0">
                      <a:moveTo>
                        <a:pt x="0" y="21518"/>
                      </a:moveTo>
                      <a:cubicBezTo>
                        <a:pt x="45" y="9672"/>
                        <a:pt x="9621" y="73"/>
                        <a:pt x="21467" y="0"/>
                      </a:cubicBezTo>
                      <a:lnTo>
                        <a:pt x="21600" y="21600"/>
                      </a:lnTo>
                      <a:close/>
                    </a:path>
                  </a:pathLst>
                </a:custGeom>
                <a:noFill/>
                <a:ln w="9525" cap="rnd">
                  <a:solidFill>
                    <a:srgbClr val="CCFF66"/>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grpSp>
          <p:grpSp>
            <p:nvGrpSpPr>
              <p:cNvPr id="372" name="Group 81"/>
              <p:cNvGrpSpPr>
                <a:grpSpLocks noChangeAspect="1"/>
              </p:cNvGrpSpPr>
              <p:nvPr/>
            </p:nvGrpSpPr>
            <p:grpSpPr bwMode="auto">
              <a:xfrm>
                <a:off x="7416161" y="5632704"/>
                <a:ext cx="133126" cy="509461"/>
                <a:chOff x="3657" y="1317"/>
                <a:chExt cx="226" cy="401"/>
              </a:xfrm>
            </p:grpSpPr>
            <p:sp>
              <p:nvSpPr>
                <p:cNvPr id="376" name="Line 82"/>
                <p:cNvSpPr>
                  <a:spLocks noChangeAspect="1" noChangeShapeType="1"/>
                </p:cNvSpPr>
                <p:nvPr/>
              </p:nvSpPr>
              <p:spPr bwMode="auto">
                <a:xfrm>
                  <a:off x="3779" y="1610"/>
                  <a:ext cx="0" cy="108"/>
                </a:xfrm>
                <a:prstGeom prst="line">
                  <a:avLst/>
                </a:prstGeom>
                <a:noFill/>
                <a:ln w="25400">
                  <a:solidFill>
                    <a:srgbClr val="6633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377" name="Freeform 83"/>
                <p:cNvSpPr>
                  <a:spLocks noChangeAspect="1"/>
                </p:cNvSpPr>
                <p:nvPr/>
              </p:nvSpPr>
              <p:spPr bwMode="auto">
                <a:xfrm>
                  <a:off x="3657" y="1317"/>
                  <a:ext cx="226" cy="294"/>
                </a:xfrm>
                <a:custGeom>
                  <a:avLst/>
                  <a:gdLst>
                    <a:gd name="T0" fmla="*/ 171 w 301"/>
                    <a:gd name="T1" fmla="*/ 23 h 392"/>
                    <a:gd name="T2" fmla="*/ 158 w 301"/>
                    <a:gd name="T3" fmla="*/ 18 h 392"/>
                    <a:gd name="T4" fmla="*/ 137 w 301"/>
                    <a:gd name="T5" fmla="*/ 5 h 392"/>
                    <a:gd name="T6" fmla="*/ 126 w 301"/>
                    <a:gd name="T7" fmla="*/ 2 h 392"/>
                    <a:gd name="T8" fmla="*/ 114 w 301"/>
                    <a:gd name="T9" fmla="*/ 0 h 392"/>
                    <a:gd name="T10" fmla="*/ 102 w 301"/>
                    <a:gd name="T11" fmla="*/ 2 h 392"/>
                    <a:gd name="T12" fmla="*/ 97 w 301"/>
                    <a:gd name="T13" fmla="*/ 8 h 392"/>
                    <a:gd name="T14" fmla="*/ 86 w 301"/>
                    <a:gd name="T15" fmla="*/ 15 h 392"/>
                    <a:gd name="T16" fmla="*/ 74 w 301"/>
                    <a:gd name="T17" fmla="*/ 19 h 392"/>
                    <a:gd name="T18" fmla="*/ 68 w 301"/>
                    <a:gd name="T19" fmla="*/ 18 h 392"/>
                    <a:gd name="T20" fmla="*/ 58 w 301"/>
                    <a:gd name="T21" fmla="*/ 22 h 392"/>
                    <a:gd name="T22" fmla="*/ 47 w 301"/>
                    <a:gd name="T23" fmla="*/ 28 h 392"/>
                    <a:gd name="T24" fmla="*/ 37 w 301"/>
                    <a:gd name="T25" fmla="*/ 35 h 392"/>
                    <a:gd name="T26" fmla="*/ 38 w 301"/>
                    <a:gd name="T27" fmla="*/ 46 h 392"/>
                    <a:gd name="T28" fmla="*/ 34 w 301"/>
                    <a:gd name="T29" fmla="*/ 52 h 392"/>
                    <a:gd name="T30" fmla="*/ 29 w 301"/>
                    <a:gd name="T31" fmla="*/ 61 h 392"/>
                    <a:gd name="T32" fmla="*/ 26 w 301"/>
                    <a:gd name="T33" fmla="*/ 76 h 392"/>
                    <a:gd name="T34" fmla="*/ 18 w 301"/>
                    <a:gd name="T35" fmla="*/ 88 h 392"/>
                    <a:gd name="T36" fmla="*/ 10 w 301"/>
                    <a:gd name="T37" fmla="*/ 97 h 392"/>
                    <a:gd name="T38" fmla="*/ 4 w 301"/>
                    <a:gd name="T39" fmla="*/ 107 h 392"/>
                    <a:gd name="T40" fmla="*/ 2 w 301"/>
                    <a:gd name="T41" fmla="*/ 118 h 392"/>
                    <a:gd name="T42" fmla="*/ 2 w 301"/>
                    <a:gd name="T43" fmla="*/ 130 h 392"/>
                    <a:gd name="T44" fmla="*/ 5 w 301"/>
                    <a:gd name="T45" fmla="*/ 142 h 392"/>
                    <a:gd name="T46" fmla="*/ 8 w 301"/>
                    <a:gd name="T47" fmla="*/ 154 h 392"/>
                    <a:gd name="T48" fmla="*/ 8 w 301"/>
                    <a:gd name="T49" fmla="*/ 165 h 392"/>
                    <a:gd name="T50" fmla="*/ 4 w 301"/>
                    <a:gd name="T51" fmla="*/ 176 h 392"/>
                    <a:gd name="T52" fmla="*/ 0 w 301"/>
                    <a:gd name="T53" fmla="*/ 189 h 392"/>
                    <a:gd name="T54" fmla="*/ 6 w 301"/>
                    <a:gd name="T55" fmla="*/ 200 h 392"/>
                    <a:gd name="T56" fmla="*/ 13 w 301"/>
                    <a:gd name="T57" fmla="*/ 206 h 392"/>
                    <a:gd name="T58" fmla="*/ 16 w 301"/>
                    <a:gd name="T59" fmla="*/ 217 h 392"/>
                    <a:gd name="T60" fmla="*/ 14 w 301"/>
                    <a:gd name="T61" fmla="*/ 232 h 392"/>
                    <a:gd name="T62" fmla="*/ 26 w 301"/>
                    <a:gd name="T63" fmla="*/ 245 h 392"/>
                    <a:gd name="T64" fmla="*/ 36 w 301"/>
                    <a:gd name="T65" fmla="*/ 253 h 392"/>
                    <a:gd name="T66" fmla="*/ 47 w 301"/>
                    <a:gd name="T67" fmla="*/ 260 h 392"/>
                    <a:gd name="T68" fmla="*/ 59 w 301"/>
                    <a:gd name="T69" fmla="*/ 269 h 392"/>
                    <a:gd name="T70" fmla="*/ 72 w 301"/>
                    <a:gd name="T71" fmla="*/ 271 h 392"/>
                    <a:gd name="T72" fmla="*/ 83 w 301"/>
                    <a:gd name="T73" fmla="*/ 277 h 392"/>
                    <a:gd name="T74" fmla="*/ 87 w 301"/>
                    <a:gd name="T75" fmla="*/ 290 h 392"/>
                    <a:gd name="T76" fmla="*/ 104 w 301"/>
                    <a:gd name="T77" fmla="*/ 293 h 392"/>
                    <a:gd name="T78" fmla="*/ 126 w 301"/>
                    <a:gd name="T79" fmla="*/ 290 h 392"/>
                    <a:gd name="T80" fmla="*/ 146 w 301"/>
                    <a:gd name="T81" fmla="*/ 286 h 392"/>
                    <a:gd name="T82" fmla="*/ 152 w 301"/>
                    <a:gd name="T83" fmla="*/ 290 h 392"/>
                    <a:gd name="T84" fmla="*/ 158 w 301"/>
                    <a:gd name="T85" fmla="*/ 280 h 392"/>
                    <a:gd name="T86" fmla="*/ 170 w 301"/>
                    <a:gd name="T87" fmla="*/ 270 h 392"/>
                    <a:gd name="T88" fmla="*/ 188 w 301"/>
                    <a:gd name="T89" fmla="*/ 264 h 392"/>
                    <a:gd name="T90" fmla="*/ 198 w 301"/>
                    <a:gd name="T91" fmla="*/ 242 h 392"/>
                    <a:gd name="T92" fmla="*/ 206 w 301"/>
                    <a:gd name="T93" fmla="*/ 220 h 392"/>
                    <a:gd name="T94" fmla="*/ 212 w 301"/>
                    <a:gd name="T95" fmla="*/ 203 h 392"/>
                    <a:gd name="T96" fmla="*/ 212 w 301"/>
                    <a:gd name="T97" fmla="*/ 194 h 392"/>
                    <a:gd name="T98" fmla="*/ 218 w 301"/>
                    <a:gd name="T99" fmla="*/ 181 h 392"/>
                    <a:gd name="T100" fmla="*/ 224 w 301"/>
                    <a:gd name="T101" fmla="*/ 165 h 392"/>
                    <a:gd name="T102" fmla="*/ 224 w 301"/>
                    <a:gd name="T103" fmla="*/ 148 h 392"/>
                    <a:gd name="T104" fmla="*/ 224 w 301"/>
                    <a:gd name="T105" fmla="*/ 113 h 392"/>
                    <a:gd name="T106" fmla="*/ 218 w 301"/>
                    <a:gd name="T107" fmla="*/ 96 h 392"/>
                    <a:gd name="T108" fmla="*/ 210 w 301"/>
                    <a:gd name="T109" fmla="*/ 91 h 392"/>
                    <a:gd name="T110" fmla="*/ 209 w 301"/>
                    <a:gd name="T111" fmla="*/ 86 h 392"/>
                    <a:gd name="T112" fmla="*/ 204 w 301"/>
                    <a:gd name="T113" fmla="*/ 74 h 392"/>
                    <a:gd name="T114" fmla="*/ 200 w 301"/>
                    <a:gd name="T115" fmla="*/ 62 h 392"/>
                    <a:gd name="T116" fmla="*/ 198 w 301"/>
                    <a:gd name="T117" fmla="*/ 50 h 392"/>
                    <a:gd name="T118" fmla="*/ 189 w 301"/>
                    <a:gd name="T119" fmla="*/ 50 h 392"/>
                    <a:gd name="T120" fmla="*/ 183 w 301"/>
                    <a:gd name="T121" fmla="*/ 40 h 392"/>
                    <a:gd name="T122" fmla="*/ 181 w 301"/>
                    <a:gd name="T123" fmla="*/ 27 h 392"/>
                    <a:gd name="T124" fmla="*/ 177 w 301"/>
                    <a:gd name="T125" fmla="*/ 20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solidFill>
                  <a:srgbClr val="33CC33">
                    <a:alpha val="74901"/>
                  </a:srgbClr>
                </a:solidFill>
                <a:ln w="12700" cap="rnd" cmpd="sng">
                  <a:solidFill>
                    <a:srgbClr val="000000"/>
                  </a:solidFill>
                  <a:prstDash val="solid"/>
                  <a:round/>
                  <a:headEnd type="none" w="sm" len="sm"/>
                  <a:tailEnd type="none" w="sm" len="sm"/>
                </a:ln>
              </p:spPr>
              <p:txBody>
                <a:bodyPr/>
                <a:lstStyle/>
                <a:p>
                  <a:pPr>
                    <a:defRPr/>
                  </a:pPr>
                  <a:endParaRPr lang="en-US" sz="800" b="1" kern="0" dirty="0">
                    <a:solidFill>
                      <a:srgbClr val="000000"/>
                    </a:solidFill>
                    <a:latin typeface="Gill Sans MT"/>
                  </a:endParaRPr>
                </a:p>
              </p:txBody>
            </p:sp>
          </p:grpSp>
          <p:grpSp>
            <p:nvGrpSpPr>
              <p:cNvPr id="373" name="Group 28"/>
              <p:cNvGrpSpPr>
                <a:grpSpLocks noChangeAspect="1"/>
              </p:cNvGrpSpPr>
              <p:nvPr/>
            </p:nvGrpSpPr>
            <p:grpSpPr bwMode="auto">
              <a:xfrm>
                <a:off x="7329831" y="5969203"/>
                <a:ext cx="132822" cy="211124"/>
                <a:chOff x="3341" y="2314"/>
                <a:chExt cx="379" cy="555"/>
              </a:xfrm>
            </p:grpSpPr>
            <p:sp>
              <p:nvSpPr>
                <p:cNvPr id="374" name="Line 29"/>
                <p:cNvSpPr>
                  <a:spLocks noChangeAspect="1" noChangeShapeType="1"/>
                </p:cNvSpPr>
                <p:nvPr/>
              </p:nvSpPr>
              <p:spPr bwMode="auto">
                <a:xfrm>
                  <a:off x="3540" y="2725"/>
                  <a:ext cx="0" cy="144"/>
                </a:xfrm>
                <a:prstGeom prst="line">
                  <a:avLst/>
                </a:prstGeom>
                <a:noFill/>
                <a:ln w="25400">
                  <a:solidFill>
                    <a:srgbClr val="663300"/>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375" name="Freeform 30"/>
                <p:cNvSpPr>
                  <a:spLocks noChangeAspect="1"/>
                </p:cNvSpPr>
                <p:nvPr/>
              </p:nvSpPr>
              <p:spPr bwMode="auto">
                <a:xfrm>
                  <a:off x="3341" y="2314"/>
                  <a:ext cx="379"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rgbClr val="000000"/>
                  </a:solidFill>
                  <a:prstDash val="solid"/>
                  <a:round/>
                  <a:headEnd type="none" w="sm" len="sm"/>
                  <a:tailEnd type="none" w="sm" len="sm"/>
                </a:ln>
              </p:spPr>
              <p:txBody>
                <a:bodyPr/>
                <a:lstStyle/>
                <a:p>
                  <a:pPr>
                    <a:defRPr/>
                  </a:pPr>
                  <a:endParaRPr lang="en-US" sz="800" b="1" kern="0" dirty="0">
                    <a:solidFill>
                      <a:srgbClr val="000000"/>
                    </a:solidFill>
                    <a:latin typeface="Gill Sans MT"/>
                  </a:endParaRPr>
                </a:p>
              </p:txBody>
            </p:sp>
          </p:grpSp>
        </p:grpSp>
        <p:sp>
          <p:nvSpPr>
            <p:cNvPr id="324" name="Arc 324"/>
            <p:cNvSpPr>
              <a:spLocks noChangeAspect="1"/>
            </p:cNvSpPr>
            <p:nvPr/>
          </p:nvSpPr>
          <p:spPr bwMode="auto">
            <a:xfrm rot="204172">
              <a:off x="8056785" y="5211961"/>
              <a:ext cx="343508" cy="285009"/>
            </a:xfrm>
            <a:custGeom>
              <a:avLst/>
              <a:gdLst>
                <a:gd name="T0" fmla="*/ 0 w 21600"/>
                <a:gd name="T1" fmla="*/ 0 h 21600"/>
                <a:gd name="T2" fmla="*/ 10711735 w 21600"/>
                <a:gd name="T3" fmla="*/ 10641125 h 21600"/>
                <a:gd name="T4" fmla="*/ 0 w 21600"/>
                <a:gd name="T5" fmla="*/ 1064112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rgbClr val="000000"/>
              </a:solidFill>
              <a:round/>
              <a:headEnd/>
              <a:tailEnd type="stealth" w="med" len="med"/>
            </a:ln>
          </p:spPr>
          <p:txBody>
            <a:bodyPr wrap="none" anchor="ctr"/>
            <a:lstStyle/>
            <a:p>
              <a:pPr>
                <a:defRPr/>
              </a:pPr>
              <a:endParaRPr lang="en-US" sz="800" b="1" kern="0" dirty="0">
                <a:solidFill>
                  <a:srgbClr val="000000"/>
                </a:solidFill>
                <a:latin typeface="Gill Sans MT"/>
              </a:endParaRPr>
            </a:p>
          </p:txBody>
        </p:sp>
        <p:sp>
          <p:nvSpPr>
            <p:cNvPr id="325" name="Arc 324"/>
            <p:cNvSpPr>
              <a:spLocks noChangeAspect="1"/>
            </p:cNvSpPr>
            <p:nvPr/>
          </p:nvSpPr>
          <p:spPr bwMode="auto">
            <a:xfrm rot="14218060">
              <a:off x="6972056" y="5361537"/>
              <a:ext cx="290236" cy="349808"/>
            </a:xfrm>
            <a:custGeom>
              <a:avLst/>
              <a:gdLst>
                <a:gd name="T0" fmla="*/ 0 w 21600"/>
                <a:gd name="T1" fmla="*/ 0 h 21600"/>
                <a:gd name="T2" fmla="*/ 10711735 w 21600"/>
                <a:gd name="T3" fmla="*/ 10641125 h 21600"/>
                <a:gd name="T4" fmla="*/ 0 w 21600"/>
                <a:gd name="T5" fmla="*/ 1064112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rgbClr val="000000"/>
              </a:solidFill>
              <a:round/>
              <a:headEnd/>
              <a:tailEnd type="stealth" w="med" len="med"/>
            </a:ln>
          </p:spPr>
          <p:txBody>
            <a:bodyPr wrap="none" anchor="ctr"/>
            <a:lstStyle/>
            <a:p>
              <a:pPr>
                <a:defRPr/>
              </a:pPr>
              <a:endParaRPr lang="en-US" sz="800" b="1" kern="0" dirty="0">
                <a:solidFill>
                  <a:srgbClr val="000000"/>
                </a:solidFill>
                <a:latin typeface="Gill Sans MT"/>
              </a:endParaRPr>
            </a:p>
          </p:txBody>
        </p:sp>
        <p:sp>
          <p:nvSpPr>
            <p:cNvPr id="326" name="Arc 324"/>
            <p:cNvSpPr>
              <a:spLocks noChangeAspect="1"/>
            </p:cNvSpPr>
            <p:nvPr/>
          </p:nvSpPr>
          <p:spPr bwMode="auto">
            <a:xfrm rot="7508533">
              <a:off x="7823950" y="5799860"/>
              <a:ext cx="290236" cy="347501"/>
            </a:xfrm>
            <a:custGeom>
              <a:avLst/>
              <a:gdLst>
                <a:gd name="T0" fmla="*/ 0 w 21600"/>
                <a:gd name="T1" fmla="*/ 0 h 21600"/>
                <a:gd name="T2" fmla="*/ 10711735 w 21600"/>
                <a:gd name="T3" fmla="*/ 10641125 h 21600"/>
                <a:gd name="T4" fmla="*/ 0 w 21600"/>
                <a:gd name="T5" fmla="*/ 1064112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rgbClr val="000000"/>
              </a:solidFill>
              <a:round/>
              <a:headEnd/>
              <a:tailEnd type="stealth" w="med" len="med"/>
            </a:ln>
          </p:spPr>
          <p:txBody>
            <a:bodyPr wrap="none" anchor="ctr"/>
            <a:lstStyle/>
            <a:p>
              <a:pPr>
                <a:defRPr/>
              </a:pPr>
              <a:endParaRPr lang="en-US" sz="800" b="1" kern="0" dirty="0">
                <a:solidFill>
                  <a:srgbClr val="000000"/>
                </a:solidFill>
                <a:latin typeface="Gill Sans MT"/>
              </a:endParaRPr>
            </a:p>
          </p:txBody>
        </p:sp>
        <p:grpSp>
          <p:nvGrpSpPr>
            <p:cNvPr id="327" name="Group 550"/>
            <p:cNvGrpSpPr/>
            <p:nvPr/>
          </p:nvGrpSpPr>
          <p:grpSpPr>
            <a:xfrm>
              <a:off x="3242514" y="5145391"/>
              <a:ext cx="464370" cy="167590"/>
              <a:chOff x="3695317" y="5405933"/>
              <a:chExt cx="386565" cy="167590"/>
            </a:xfrm>
          </p:grpSpPr>
          <p:sp>
            <p:nvSpPr>
              <p:cNvPr id="342" name="Freeform 341"/>
              <p:cNvSpPr/>
              <p:nvPr/>
            </p:nvSpPr>
            <p:spPr bwMode="auto">
              <a:xfrm>
                <a:off x="3695317" y="5475427"/>
                <a:ext cx="386565" cy="98096"/>
              </a:xfrm>
              <a:custGeom>
                <a:avLst/>
                <a:gdLst>
                  <a:gd name="connsiteX0" fmla="*/ 328043 w 386565"/>
                  <a:gd name="connsiteY0" fmla="*/ 62179 h 97093"/>
                  <a:gd name="connsiteX1" fmla="*/ 218315 w 386565"/>
                  <a:gd name="connsiteY1" fmla="*/ 65837 h 97093"/>
                  <a:gd name="connsiteX2" fmla="*/ 174424 w 386565"/>
                  <a:gd name="connsiteY2" fmla="*/ 76810 h 97093"/>
                  <a:gd name="connsiteX3" fmla="*/ 163451 w 386565"/>
                  <a:gd name="connsiteY3" fmla="*/ 80467 h 97093"/>
                  <a:gd name="connsiteX4" fmla="*/ 156136 w 386565"/>
                  <a:gd name="connsiteY4" fmla="*/ 87783 h 97093"/>
                  <a:gd name="connsiteX5" fmla="*/ 112245 w 386565"/>
                  <a:gd name="connsiteY5" fmla="*/ 95098 h 97093"/>
                  <a:gd name="connsiteX6" fmla="*/ 24462 w 386565"/>
                  <a:gd name="connsiteY6" fmla="*/ 84125 h 97093"/>
                  <a:gd name="connsiteX7" fmla="*/ 13489 w 386565"/>
                  <a:gd name="connsiteY7" fmla="*/ 76810 h 97093"/>
                  <a:gd name="connsiteX8" fmla="*/ 2517 w 386565"/>
                  <a:gd name="connsiteY8" fmla="*/ 54864 h 97093"/>
                  <a:gd name="connsiteX9" fmla="*/ 6174 w 386565"/>
                  <a:gd name="connsiteY9" fmla="*/ 18288 h 97093"/>
                  <a:gd name="connsiteX10" fmla="*/ 28120 w 386565"/>
                  <a:gd name="connsiteY10" fmla="*/ 10973 h 97093"/>
                  <a:gd name="connsiteX11" fmla="*/ 145163 w 386565"/>
                  <a:gd name="connsiteY11" fmla="*/ 7315 h 97093"/>
                  <a:gd name="connsiteX12" fmla="*/ 163451 w 386565"/>
                  <a:gd name="connsiteY12" fmla="*/ 3658 h 97093"/>
                  <a:gd name="connsiteX13" fmla="*/ 174424 w 386565"/>
                  <a:gd name="connsiteY13" fmla="*/ 0 h 97093"/>
                  <a:gd name="connsiteX14" fmla="*/ 207342 w 386565"/>
                  <a:gd name="connsiteY14" fmla="*/ 3658 h 97093"/>
                  <a:gd name="connsiteX15" fmla="*/ 229288 w 386565"/>
                  <a:gd name="connsiteY15" fmla="*/ 10973 h 97093"/>
                  <a:gd name="connsiteX16" fmla="*/ 262206 w 386565"/>
                  <a:gd name="connsiteY16" fmla="*/ 25603 h 97093"/>
                  <a:gd name="connsiteX17" fmla="*/ 273179 w 386565"/>
                  <a:gd name="connsiteY17" fmla="*/ 29261 h 97093"/>
                  <a:gd name="connsiteX18" fmla="*/ 284152 w 386565"/>
                  <a:gd name="connsiteY18" fmla="*/ 32919 h 97093"/>
                  <a:gd name="connsiteX19" fmla="*/ 349989 w 386565"/>
                  <a:gd name="connsiteY19" fmla="*/ 36576 h 97093"/>
                  <a:gd name="connsiteX20" fmla="*/ 368277 w 386565"/>
                  <a:gd name="connsiteY20" fmla="*/ 54864 h 97093"/>
                  <a:gd name="connsiteX21" fmla="*/ 386565 w 386565"/>
                  <a:gd name="connsiteY21" fmla="*/ 69495 h 97093"/>
                  <a:gd name="connsiteX22" fmla="*/ 328043 w 386565"/>
                  <a:gd name="connsiteY22" fmla="*/ 73152 h 97093"/>
                  <a:gd name="connsiteX23" fmla="*/ 317070 w 386565"/>
                  <a:gd name="connsiteY23" fmla="*/ 69495 h 97093"/>
                  <a:gd name="connsiteX24" fmla="*/ 309755 w 386565"/>
                  <a:gd name="connsiteY24" fmla="*/ 62179 h 97093"/>
                  <a:gd name="connsiteX25" fmla="*/ 328043 w 386565"/>
                  <a:gd name="connsiteY25" fmla="*/ 62179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86565" h="97093">
                    <a:moveTo>
                      <a:pt x="328043" y="62179"/>
                    </a:moveTo>
                    <a:cubicBezTo>
                      <a:pt x="291467" y="63398"/>
                      <a:pt x="254855" y="63807"/>
                      <a:pt x="218315" y="65837"/>
                    </a:cubicBezTo>
                    <a:cubicBezTo>
                      <a:pt x="200584" y="66822"/>
                      <a:pt x="191115" y="71247"/>
                      <a:pt x="174424" y="76810"/>
                    </a:cubicBezTo>
                    <a:lnTo>
                      <a:pt x="163451" y="80467"/>
                    </a:lnTo>
                    <a:cubicBezTo>
                      <a:pt x="161013" y="82906"/>
                      <a:pt x="159220" y="86241"/>
                      <a:pt x="156136" y="87783"/>
                    </a:cubicBezTo>
                    <a:cubicBezTo>
                      <a:pt x="148084" y="91809"/>
                      <a:pt x="114983" y="94756"/>
                      <a:pt x="112245" y="95098"/>
                    </a:cubicBezTo>
                    <a:cubicBezTo>
                      <a:pt x="105250" y="94709"/>
                      <a:pt x="43915" y="97093"/>
                      <a:pt x="24462" y="84125"/>
                    </a:cubicBezTo>
                    <a:lnTo>
                      <a:pt x="13489" y="76810"/>
                    </a:lnTo>
                    <a:cubicBezTo>
                      <a:pt x="9790" y="71261"/>
                      <a:pt x="2517" y="62437"/>
                      <a:pt x="2517" y="54864"/>
                    </a:cubicBezTo>
                    <a:cubicBezTo>
                      <a:pt x="2517" y="42611"/>
                      <a:pt x="0" y="28872"/>
                      <a:pt x="6174" y="18288"/>
                    </a:cubicBezTo>
                    <a:cubicBezTo>
                      <a:pt x="10059" y="11627"/>
                      <a:pt x="20413" y="11214"/>
                      <a:pt x="28120" y="10973"/>
                    </a:cubicBezTo>
                    <a:lnTo>
                      <a:pt x="145163" y="7315"/>
                    </a:lnTo>
                    <a:cubicBezTo>
                      <a:pt x="151259" y="6096"/>
                      <a:pt x="157420" y="5166"/>
                      <a:pt x="163451" y="3658"/>
                    </a:cubicBezTo>
                    <a:cubicBezTo>
                      <a:pt x="167191" y="2723"/>
                      <a:pt x="170568" y="0"/>
                      <a:pt x="174424" y="0"/>
                    </a:cubicBezTo>
                    <a:cubicBezTo>
                      <a:pt x="185464" y="0"/>
                      <a:pt x="196369" y="2439"/>
                      <a:pt x="207342" y="3658"/>
                    </a:cubicBezTo>
                    <a:cubicBezTo>
                      <a:pt x="214657" y="6096"/>
                      <a:pt x="222872" y="6696"/>
                      <a:pt x="229288" y="10973"/>
                    </a:cubicBezTo>
                    <a:cubicBezTo>
                      <a:pt x="246677" y="22565"/>
                      <a:pt x="236090" y="16897"/>
                      <a:pt x="262206" y="25603"/>
                    </a:cubicBezTo>
                    <a:lnTo>
                      <a:pt x="273179" y="29261"/>
                    </a:lnTo>
                    <a:cubicBezTo>
                      <a:pt x="276837" y="30480"/>
                      <a:pt x="280302" y="32705"/>
                      <a:pt x="284152" y="32919"/>
                    </a:cubicBezTo>
                    <a:lnTo>
                      <a:pt x="349989" y="36576"/>
                    </a:lnTo>
                    <a:cubicBezTo>
                      <a:pt x="356085" y="42672"/>
                      <a:pt x="361104" y="50082"/>
                      <a:pt x="368277" y="54864"/>
                    </a:cubicBezTo>
                    <a:cubicBezTo>
                      <a:pt x="382119" y="64092"/>
                      <a:pt x="376141" y="59071"/>
                      <a:pt x="386565" y="69495"/>
                    </a:cubicBezTo>
                    <a:cubicBezTo>
                      <a:pt x="352995" y="80685"/>
                      <a:pt x="372292" y="77577"/>
                      <a:pt x="328043" y="73152"/>
                    </a:cubicBezTo>
                    <a:cubicBezTo>
                      <a:pt x="324385" y="71933"/>
                      <a:pt x="320376" y="71479"/>
                      <a:pt x="317070" y="69495"/>
                    </a:cubicBezTo>
                    <a:cubicBezTo>
                      <a:pt x="314113" y="67721"/>
                      <a:pt x="312194" y="64618"/>
                      <a:pt x="309755" y="62179"/>
                    </a:cubicBezTo>
                    <a:lnTo>
                      <a:pt x="328043" y="62179"/>
                    </a:lnTo>
                    <a:close/>
                  </a:path>
                </a:pathLst>
              </a:custGeom>
              <a:solidFill>
                <a:srgbClr val="37609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defRPr/>
                </a:pPr>
                <a:endParaRPr lang="en-US" sz="800" b="1" kern="0" dirty="0">
                  <a:solidFill>
                    <a:srgbClr val="000000"/>
                  </a:solidFill>
                  <a:latin typeface="Gill Sans MT"/>
                </a:endParaRPr>
              </a:p>
            </p:txBody>
          </p:sp>
          <p:grpSp>
            <p:nvGrpSpPr>
              <p:cNvPr id="343" name="Group 3236"/>
              <p:cNvGrpSpPr>
                <a:grpSpLocks noChangeAspect="1"/>
              </p:cNvGrpSpPr>
              <p:nvPr/>
            </p:nvGrpSpPr>
            <p:grpSpPr bwMode="auto">
              <a:xfrm>
                <a:off x="3744163" y="5438851"/>
                <a:ext cx="64197" cy="108540"/>
                <a:chOff x="2617" y="3196"/>
                <a:chExt cx="384" cy="288"/>
              </a:xfrm>
            </p:grpSpPr>
            <p:sp>
              <p:nvSpPr>
                <p:cNvPr id="362" name="Arc 3237"/>
                <p:cNvSpPr>
                  <a:spLocks noChangeAspect="1"/>
                </p:cNvSpPr>
                <p:nvPr/>
              </p:nvSpPr>
              <p:spPr bwMode="auto">
                <a:xfrm>
                  <a:off x="2643" y="3277"/>
                  <a:ext cx="163" cy="190"/>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363" name="Arc 3238"/>
                <p:cNvSpPr>
                  <a:spLocks noChangeAspect="1"/>
                </p:cNvSpPr>
                <p:nvPr/>
              </p:nvSpPr>
              <p:spPr bwMode="auto">
                <a:xfrm>
                  <a:off x="2808" y="3277"/>
                  <a:ext cx="163" cy="190"/>
                </a:xfrm>
                <a:custGeom>
                  <a:avLst/>
                  <a:gdLst>
                    <a:gd name="T0" fmla="*/ 0 w 21600"/>
                    <a:gd name="T1" fmla="*/ 2 h 21600"/>
                    <a:gd name="T2" fmla="*/ 1 w 21600"/>
                    <a:gd name="T3" fmla="*/ 0 h 21600"/>
                    <a:gd name="T4" fmla="*/ 1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6"/>
                      </a:moveTo>
                      <a:cubicBezTo>
                        <a:pt x="62" y="9653"/>
                        <a:pt x="9634" y="73"/>
                        <a:pt x="21467" y="0"/>
                      </a:cubicBezTo>
                    </a:path>
                    <a:path w="21600" h="21600" stroke="0" extrusionOk="0">
                      <a:moveTo>
                        <a:pt x="0" y="21486"/>
                      </a:moveTo>
                      <a:cubicBezTo>
                        <a:pt x="62" y="9653"/>
                        <a:pt x="9634" y="73"/>
                        <a:pt x="21467" y="0"/>
                      </a:cubicBezTo>
                      <a:lnTo>
                        <a:pt x="21600" y="21600"/>
                      </a:lnTo>
                      <a:close/>
                    </a:path>
                  </a:pathLst>
                </a:custGeom>
                <a:noFill/>
                <a:ln w="6350" cap="rnd">
                  <a:solidFill>
                    <a:srgbClr val="33CC33"/>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364" name="Arc 3239"/>
                <p:cNvSpPr>
                  <a:spLocks noChangeAspect="1"/>
                </p:cNvSpPr>
                <p:nvPr/>
              </p:nvSpPr>
              <p:spPr bwMode="auto">
                <a:xfrm rot="600000">
                  <a:off x="2819" y="3324"/>
                  <a:ext cx="147" cy="160"/>
                </a:xfrm>
                <a:custGeom>
                  <a:avLst/>
                  <a:gdLst>
                    <a:gd name="T0" fmla="*/ 0 w 21600"/>
                    <a:gd name="T1" fmla="*/ 1 h 21600"/>
                    <a:gd name="T2" fmla="*/ 1 w 21600"/>
                    <a:gd name="T3" fmla="*/ 0 h 21600"/>
                    <a:gd name="T4" fmla="*/ 1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65"/>
                      </a:moveTo>
                      <a:cubicBezTo>
                        <a:pt x="74" y="9645"/>
                        <a:pt x="9633" y="80"/>
                        <a:pt x="21453" y="0"/>
                      </a:cubicBezTo>
                    </a:path>
                    <a:path w="21600" h="21600" stroke="0" extrusionOk="0">
                      <a:moveTo>
                        <a:pt x="0" y="21465"/>
                      </a:moveTo>
                      <a:cubicBezTo>
                        <a:pt x="74" y="9645"/>
                        <a:pt x="9633" y="80"/>
                        <a:pt x="21453" y="0"/>
                      </a:cubicBezTo>
                      <a:lnTo>
                        <a:pt x="21600" y="21600"/>
                      </a:lnTo>
                      <a:close/>
                    </a:path>
                  </a:pathLst>
                </a:custGeom>
                <a:noFill/>
                <a:ln w="6350" cap="rnd">
                  <a:solidFill>
                    <a:srgbClr val="33CC33"/>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365" name="Arc 3240"/>
                <p:cNvSpPr>
                  <a:spLocks noChangeAspect="1"/>
                </p:cNvSpPr>
                <p:nvPr/>
              </p:nvSpPr>
              <p:spPr bwMode="auto">
                <a:xfrm rot="-600000">
                  <a:off x="2649" y="3322"/>
                  <a:ext cx="147" cy="161"/>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366" name="Arc 3241"/>
                <p:cNvSpPr>
                  <a:spLocks noChangeAspect="1"/>
                </p:cNvSpPr>
                <p:nvPr/>
              </p:nvSpPr>
              <p:spPr bwMode="auto">
                <a:xfrm rot="240000">
                  <a:off x="2617" y="3238"/>
                  <a:ext cx="200" cy="221"/>
                </a:xfrm>
                <a:custGeom>
                  <a:avLst/>
                  <a:gdLst>
                    <a:gd name="T0" fmla="*/ 0 w 21600"/>
                    <a:gd name="T1" fmla="*/ 0 h 21600"/>
                    <a:gd name="T2" fmla="*/ 2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367" name="Arc 3242"/>
                <p:cNvSpPr>
                  <a:spLocks noChangeAspect="1"/>
                </p:cNvSpPr>
                <p:nvPr/>
              </p:nvSpPr>
              <p:spPr bwMode="auto">
                <a:xfrm rot="-240000">
                  <a:off x="2801" y="3238"/>
                  <a:ext cx="200" cy="221"/>
                </a:xfrm>
                <a:custGeom>
                  <a:avLst/>
                  <a:gdLst>
                    <a:gd name="T0" fmla="*/ 0 w 21600"/>
                    <a:gd name="T1" fmla="*/ 2 h 21600"/>
                    <a:gd name="T2" fmla="*/ 2 w 21600"/>
                    <a:gd name="T3" fmla="*/ 0 h 21600"/>
                    <a:gd name="T4" fmla="*/ 2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02"/>
                      </a:moveTo>
                      <a:cubicBezTo>
                        <a:pt x="53" y="9653"/>
                        <a:pt x="9643" y="59"/>
                        <a:pt x="21492" y="0"/>
                      </a:cubicBezTo>
                    </a:path>
                    <a:path w="21600" h="21600" stroke="0" extrusionOk="0">
                      <a:moveTo>
                        <a:pt x="0" y="21502"/>
                      </a:moveTo>
                      <a:cubicBezTo>
                        <a:pt x="53" y="9653"/>
                        <a:pt x="9643" y="59"/>
                        <a:pt x="21492" y="0"/>
                      </a:cubicBezTo>
                      <a:lnTo>
                        <a:pt x="21600" y="21600"/>
                      </a:lnTo>
                      <a:close/>
                    </a:path>
                  </a:pathLst>
                </a:custGeom>
                <a:noFill/>
                <a:ln w="6350" cap="rnd">
                  <a:solidFill>
                    <a:srgbClr val="33CC33"/>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368" name="Arc 3243"/>
                <p:cNvSpPr>
                  <a:spLocks noChangeAspect="1"/>
                </p:cNvSpPr>
                <p:nvPr/>
              </p:nvSpPr>
              <p:spPr bwMode="auto">
                <a:xfrm rot="240000">
                  <a:off x="2654" y="3196"/>
                  <a:ext cx="163" cy="264"/>
                </a:xfrm>
                <a:custGeom>
                  <a:avLst/>
                  <a:gdLst>
                    <a:gd name="T0" fmla="*/ 0 w 21600"/>
                    <a:gd name="T1" fmla="*/ 0 h 21600"/>
                    <a:gd name="T2" fmla="*/ 1 w 21600"/>
                    <a:gd name="T3" fmla="*/ 3 h 21600"/>
                    <a:gd name="T4" fmla="*/ 0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369" name="Arc 3244"/>
                <p:cNvSpPr>
                  <a:spLocks noChangeAspect="1"/>
                </p:cNvSpPr>
                <p:nvPr/>
              </p:nvSpPr>
              <p:spPr bwMode="auto">
                <a:xfrm rot="-240000">
                  <a:off x="2802" y="3196"/>
                  <a:ext cx="163" cy="264"/>
                </a:xfrm>
                <a:custGeom>
                  <a:avLst/>
                  <a:gdLst>
                    <a:gd name="T0" fmla="*/ 0 w 21600"/>
                    <a:gd name="T1" fmla="*/ 3 h 21600"/>
                    <a:gd name="T2" fmla="*/ 1 w 21600"/>
                    <a:gd name="T3" fmla="*/ 0 h 21600"/>
                    <a:gd name="T4" fmla="*/ 1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18"/>
                      </a:moveTo>
                      <a:cubicBezTo>
                        <a:pt x="45" y="9672"/>
                        <a:pt x="9621" y="73"/>
                        <a:pt x="21467" y="0"/>
                      </a:cubicBezTo>
                    </a:path>
                    <a:path w="21600" h="21600" stroke="0" extrusionOk="0">
                      <a:moveTo>
                        <a:pt x="0" y="21518"/>
                      </a:moveTo>
                      <a:cubicBezTo>
                        <a:pt x="45" y="9672"/>
                        <a:pt x="9621" y="73"/>
                        <a:pt x="21467" y="0"/>
                      </a:cubicBezTo>
                      <a:lnTo>
                        <a:pt x="21600" y="21600"/>
                      </a:lnTo>
                      <a:close/>
                    </a:path>
                  </a:pathLst>
                </a:custGeom>
                <a:noFill/>
                <a:ln w="6350" cap="rnd">
                  <a:solidFill>
                    <a:srgbClr val="33CC33"/>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grpSp>
          <p:grpSp>
            <p:nvGrpSpPr>
              <p:cNvPr id="344" name="Group 3236"/>
              <p:cNvGrpSpPr>
                <a:grpSpLocks noChangeAspect="1"/>
              </p:cNvGrpSpPr>
              <p:nvPr/>
            </p:nvGrpSpPr>
            <p:grpSpPr bwMode="auto">
              <a:xfrm>
                <a:off x="3834385" y="5405933"/>
                <a:ext cx="72130" cy="121951"/>
                <a:chOff x="2617" y="3196"/>
                <a:chExt cx="384" cy="288"/>
              </a:xfrm>
            </p:grpSpPr>
            <p:sp>
              <p:nvSpPr>
                <p:cNvPr id="354" name="Arc 3237"/>
                <p:cNvSpPr>
                  <a:spLocks noChangeAspect="1"/>
                </p:cNvSpPr>
                <p:nvPr/>
              </p:nvSpPr>
              <p:spPr bwMode="auto">
                <a:xfrm>
                  <a:off x="2643" y="3277"/>
                  <a:ext cx="163" cy="190"/>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355" name="Arc 3238"/>
                <p:cNvSpPr>
                  <a:spLocks noChangeAspect="1"/>
                </p:cNvSpPr>
                <p:nvPr/>
              </p:nvSpPr>
              <p:spPr bwMode="auto">
                <a:xfrm>
                  <a:off x="2808" y="3277"/>
                  <a:ext cx="163" cy="190"/>
                </a:xfrm>
                <a:custGeom>
                  <a:avLst/>
                  <a:gdLst>
                    <a:gd name="T0" fmla="*/ 0 w 21600"/>
                    <a:gd name="T1" fmla="*/ 2 h 21600"/>
                    <a:gd name="T2" fmla="*/ 1 w 21600"/>
                    <a:gd name="T3" fmla="*/ 0 h 21600"/>
                    <a:gd name="T4" fmla="*/ 1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6"/>
                      </a:moveTo>
                      <a:cubicBezTo>
                        <a:pt x="62" y="9653"/>
                        <a:pt x="9634" y="73"/>
                        <a:pt x="21467" y="0"/>
                      </a:cubicBezTo>
                    </a:path>
                    <a:path w="21600" h="21600" stroke="0" extrusionOk="0">
                      <a:moveTo>
                        <a:pt x="0" y="21486"/>
                      </a:moveTo>
                      <a:cubicBezTo>
                        <a:pt x="62" y="9653"/>
                        <a:pt x="9634" y="73"/>
                        <a:pt x="21467" y="0"/>
                      </a:cubicBezTo>
                      <a:lnTo>
                        <a:pt x="21600" y="21600"/>
                      </a:lnTo>
                      <a:close/>
                    </a:path>
                  </a:pathLst>
                </a:custGeom>
                <a:noFill/>
                <a:ln w="6350" cap="rnd">
                  <a:solidFill>
                    <a:srgbClr val="33CC33"/>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356" name="Arc 3239"/>
                <p:cNvSpPr>
                  <a:spLocks noChangeAspect="1"/>
                </p:cNvSpPr>
                <p:nvPr/>
              </p:nvSpPr>
              <p:spPr bwMode="auto">
                <a:xfrm rot="600000">
                  <a:off x="2819" y="3324"/>
                  <a:ext cx="147" cy="160"/>
                </a:xfrm>
                <a:custGeom>
                  <a:avLst/>
                  <a:gdLst>
                    <a:gd name="T0" fmla="*/ 0 w 21600"/>
                    <a:gd name="T1" fmla="*/ 1 h 21600"/>
                    <a:gd name="T2" fmla="*/ 1 w 21600"/>
                    <a:gd name="T3" fmla="*/ 0 h 21600"/>
                    <a:gd name="T4" fmla="*/ 1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65"/>
                      </a:moveTo>
                      <a:cubicBezTo>
                        <a:pt x="74" y="9645"/>
                        <a:pt x="9633" y="80"/>
                        <a:pt x="21453" y="0"/>
                      </a:cubicBezTo>
                    </a:path>
                    <a:path w="21600" h="21600" stroke="0" extrusionOk="0">
                      <a:moveTo>
                        <a:pt x="0" y="21465"/>
                      </a:moveTo>
                      <a:cubicBezTo>
                        <a:pt x="74" y="9645"/>
                        <a:pt x="9633" y="80"/>
                        <a:pt x="21453" y="0"/>
                      </a:cubicBezTo>
                      <a:lnTo>
                        <a:pt x="21600" y="21600"/>
                      </a:lnTo>
                      <a:close/>
                    </a:path>
                  </a:pathLst>
                </a:custGeom>
                <a:noFill/>
                <a:ln w="6350" cap="rnd">
                  <a:solidFill>
                    <a:srgbClr val="33CC33"/>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357" name="Arc 3240"/>
                <p:cNvSpPr>
                  <a:spLocks noChangeAspect="1"/>
                </p:cNvSpPr>
                <p:nvPr/>
              </p:nvSpPr>
              <p:spPr bwMode="auto">
                <a:xfrm rot="-600000">
                  <a:off x="2649" y="3322"/>
                  <a:ext cx="147" cy="161"/>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358" name="Arc 3241"/>
                <p:cNvSpPr>
                  <a:spLocks noChangeAspect="1"/>
                </p:cNvSpPr>
                <p:nvPr/>
              </p:nvSpPr>
              <p:spPr bwMode="auto">
                <a:xfrm rot="240000">
                  <a:off x="2617" y="3238"/>
                  <a:ext cx="200" cy="221"/>
                </a:xfrm>
                <a:custGeom>
                  <a:avLst/>
                  <a:gdLst>
                    <a:gd name="T0" fmla="*/ 0 w 21600"/>
                    <a:gd name="T1" fmla="*/ 0 h 21600"/>
                    <a:gd name="T2" fmla="*/ 2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359" name="Arc 3242"/>
                <p:cNvSpPr>
                  <a:spLocks noChangeAspect="1"/>
                </p:cNvSpPr>
                <p:nvPr/>
              </p:nvSpPr>
              <p:spPr bwMode="auto">
                <a:xfrm rot="-240000">
                  <a:off x="2801" y="3238"/>
                  <a:ext cx="200" cy="221"/>
                </a:xfrm>
                <a:custGeom>
                  <a:avLst/>
                  <a:gdLst>
                    <a:gd name="T0" fmla="*/ 0 w 21600"/>
                    <a:gd name="T1" fmla="*/ 2 h 21600"/>
                    <a:gd name="T2" fmla="*/ 2 w 21600"/>
                    <a:gd name="T3" fmla="*/ 0 h 21600"/>
                    <a:gd name="T4" fmla="*/ 2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02"/>
                      </a:moveTo>
                      <a:cubicBezTo>
                        <a:pt x="53" y="9653"/>
                        <a:pt x="9643" y="59"/>
                        <a:pt x="21492" y="0"/>
                      </a:cubicBezTo>
                    </a:path>
                    <a:path w="21600" h="21600" stroke="0" extrusionOk="0">
                      <a:moveTo>
                        <a:pt x="0" y="21502"/>
                      </a:moveTo>
                      <a:cubicBezTo>
                        <a:pt x="53" y="9653"/>
                        <a:pt x="9643" y="59"/>
                        <a:pt x="21492" y="0"/>
                      </a:cubicBezTo>
                      <a:lnTo>
                        <a:pt x="21600" y="21600"/>
                      </a:lnTo>
                      <a:close/>
                    </a:path>
                  </a:pathLst>
                </a:custGeom>
                <a:noFill/>
                <a:ln w="6350" cap="rnd">
                  <a:solidFill>
                    <a:srgbClr val="33CC33"/>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360" name="Arc 3243"/>
                <p:cNvSpPr>
                  <a:spLocks noChangeAspect="1"/>
                </p:cNvSpPr>
                <p:nvPr/>
              </p:nvSpPr>
              <p:spPr bwMode="auto">
                <a:xfrm rot="240000">
                  <a:off x="2654" y="3196"/>
                  <a:ext cx="163" cy="264"/>
                </a:xfrm>
                <a:custGeom>
                  <a:avLst/>
                  <a:gdLst>
                    <a:gd name="T0" fmla="*/ 0 w 21600"/>
                    <a:gd name="T1" fmla="*/ 0 h 21600"/>
                    <a:gd name="T2" fmla="*/ 1 w 21600"/>
                    <a:gd name="T3" fmla="*/ 3 h 21600"/>
                    <a:gd name="T4" fmla="*/ 0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361" name="Arc 3244"/>
                <p:cNvSpPr>
                  <a:spLocks noChangeAspect="1"/>
                </p:cNvSpPr>
                <p:nvPr/>
              </p:nvSpPr>
              <p:spPr bwMode="auto">
                <a:xfrm rot="-240000">
                  <a:off x="2802" y="3196"/>
                  <a:ext cx="163" cy="264"/>
                </a:xfrm>
                <a:custGeom>
                  <a:avLst/>
                  <a:gdLst>
                    <a:gd name="T0" fmla="*/ 0 w 21600"/>
                    <a:gd name="T1" fmla="*/ 3 h 21600"/>
                    <a:gd name="T2" fmla="*/ 1 w 21600"/>
                    <a:gd name="T3" fmla="*/ 0 h 21600"/>
                    <a:gd name="T4" fmla="*/ 1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18"/>
                      </a:moveTo>
                      <a:cubicBezTo>
                        <a:pt x="45" y="9672"/>
                        <a:pt x="9621" y="73"/>
                        <a:pt x="21467" y="0"/>
                      </a:cubicBezTo>
                    </a:path>
                    <a:path w="21600" h="21600" stroke="0" extrusionOk="0">
                      <a:moveTo>
                        <a:pt x="0" y="21518"/>
                      </a:moveTo>
                      <a:cubicBezTo>
                        <a:pt x="45" y="9672"/>
                        <a:pt x="9621" y="73"/>
                        <a:pt x="21467" y="0"/>
                      </a:cubicBezTo>
                      <a:lnTo>
                        <a:pt x="21600" y="21600"/>
                      </a:lnTo>
                      <a:close/>
                    </a:path>
                  </a:pathLst>
                </a:custGeom>
                <a:noFill/>
                <a:ln w="6350" cap="rnd">
                  <a:solidFill>
                    <a:srgbClr val="33CC33"/>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grpSp>
          <p:grpSp>
            <p:nvGrpSpPr>
              <p:cNvPr id="345" name="Group 3236"/>
              <p:cNvGrpSpPr>
                <a:grpSpLocks noChangeAspect="1"/>
              </p:cNvGrpSpPr>
              <p:nvPr/>
            </p:nvGrpSpPr>
            <p:grpSpPr bwMode="auto">
              <a:xfrm flipH="1">
                <a:off x="3976076" y="5438850"/>
                <a:ext cx="53381" cy="90253"/>
                <a:chOff x="2617" y="3196"/>
                <a:chExt cx="384" cy="288"/>
              </a:xfrm>
            </p:grpSpPr>
            <p:sp>
              <p:nvSpPr>
                <p:cNvPr id="346" name="Arc 3237"/>
                <p:cNvSpPr>
                  <a:spLocks noChangeAspect="1"/>
                </p:cNvSpPr>
                <p:nvPr/>
              </p:nvSpPr>
              <p:spPr bwMode="auto">
                <a:xfrm>
                  <a:off x="2643" y="3277"/>
                  <a:ext cx="163" cy="190"/>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347" name="Arc 3238"/>
                <p:cNvSpPr>
                  <a:spLocks noChangeAspect="1"/>
                </p:cNvSpPr>
                <p:nvPr/>
              </p:nvSpPr>
              <p:spPr bwMode="auto">
                <a:xfrm>
                  <a:off x="2808" y="3277"/>
                  <a:ext cx="163" cy="190"/>
                </a:xfrm>
                <a:custGeom>
                  <a:avLst/>
                  <a:gdLst>
                    <a:gd name="T0" fmla="*/ 0 w 21600"/>
                    <a:gd name="T1" fmla="*/ 2 h 21600"/>
                    <a:gd name="T2" fmla="*/ 1 w 21600"/>
                    <a:gd name="T3" fmla="*/ 0 h 21600"/>
                    <a:gd name="T4" fmla="*/ 1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6"/>
                      </a:moveTo>
                      <a:cubicBezTo>
                        <a:pt x="62" y="9653"/>
                        <a:pt x="9634" y="73"/>
                        <a:pt x="21467" y="0"/>
                      </a:cubicBezTo>
                    </a:path>
                    <a:path w="21600" h="21600" stroke="0" extrusionOk="0">
                      <a:moveTo>
                        <a:pt x="0" y="21486"/>
                      </a:moveTo>
                      <a:cubicBezTo>
                        <a:pt x="62" y="9653"/>
                        <a:pt x="9634" y="73"/>
                        <a:pt x="21467" y="0"/>
                      </a:cubicBezTo>
                      <a:lnTo>
                        <a:pt x="21600" y="21600"/>
                      </a:lnTo>
                      <a:close/>
                    </a:path>
                  </a:pathLst>
                </a:custGeom>
                <a:noFill/>
                <a:ln w="6350" cap="rnd">
                  <a:solidFill>
                    <a:srgbClr val="33CC33"/>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348" name="Arc 3239"/>
                <p:cNvSpPr>
                  <a:spLocks noChangeAspect="1"/>
                </p:cNvSpPr>
                <p:nvPr/>
              </p:nvSpPr>
              <p:spPr bwMode="auto">
                <a:xfrm rot="600000">
                  <a:off x="2819" y="3324"/>
                  <a:ext cx="147" cy="160"/>
                </a:xfrm>
                <a:custGeom>
                  <a:avLst/>
                  <a:gdLst>
                    <a:gd name="T0" fmla="*/ 0 w 21600"/>
                    <a:gd name="T1" fmla="*/ 1 h 21600"/>
                    <a:gd name="T2" fmla="*/ 1 w 21600"/>
                    <a:gd name="T3" fmla="*/ 0 h 21600"/>
                    <a:gd name="T4" fmla="*/ 1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65"/>
                      </a:moveTo>
                      <a:cubicBezTo>
                        <a:pt x="74" y="9645"/>
                        <a:pt x="9633" y="80"/>
                        <a:pt x="21453" y="0"/>
                      </a:cubicBezTo>
                    </a:path>
                    <a:path w="21600" h="21600" stroke="0" extrusionOk="0">
                      <a:moveTo>
                        <a:pt x="0" y="21465"/>
                      </a:moveTo>
                      <a:cubicBezTo>
                        <a:pt x="74" y="9645"/>
                        <a:pt x="9633" y="80"/>
                        <a:pt x="21453" y="0"/>
                      </a:cubicBezTo>
                      <a:lnTo>
                        <a:pt x="21600" y="21600"/>
                      </a:lnTo>
                      <a:close/>
                    </a:path>
                  </a:pathLst>
                </a:custGeom>
                <a:noFill/>
                <a:ln w="6350" cap="rnd">
                  <a:solidFill>
                    <a:srgbClr val="33CC33"/>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349" name="Arc 3240"/>
                <p:cNvSpPr>
                  <a:spLocks noChangeAspect="1"/>
                </p:cNvSpPr>
                <p:nvPr/>
              </p:nvSpPr>
              <p:spPr bwMode="auto">
                <a:xfrm rot="-600000">
                  <a:off x="2649" y="3322"/>
                  <a:ext cx="147" cy="161"/>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350" name="Arc 3241"/>
                <p:cNvSpPr>
                  <a:spLocks noChangeAspect="1"/>
                </p:cNvSpPr>
                <p:nvPr/>
              </p:nvSpPr>
              <p:spPr bwMode="auto">
                <a:xfrm rot="240000">
                  <a:off x="2617" y="3238"/>
                  <a:ext cx="200" cy="221"/>
                </a:xfrm>
                <a:custGeom>
                  <a:avLst/>
                  <a:gdLst>
                    <a:gd name="T0" fmla="*/ 0 w 21600"/>
                    <a:gd name="T1" fmla="*/ 0 h 21600"/>
                    <a:gd name="T2" fmla="*/ 2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351" name="Arc 3242"/>
                <p:cNvSpPr>
                  <a:spLocks noChangeAspect="1"/>
                </p:cNvSpPr>
                <p:nvPr/>
              </p:nvSpPr>
              <p:spPr bwMode="auto">
                <a:xfrm rot="-240000">
                  <a:off x="2801" y="3238"/>
                  <a:ext cx="200" cy="221"/>
                </a:xfrm>
                <a:custGeom>
                  <a:avLst/>
                  <a:gdLst>
                    <a:gd name="T0" fmla="*/ 0 w 21600"/>
                    <a:gd name="T1" fmla="*/ 2 h 21600"/>
                    <a:gd name="T2" fmla="*/ 2 w 21600"/>
                    <a:gd name="T3" fmla="*/ 0 h 21600"/>
                    <a:gd name="T4" fmla="*/ 2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02"/>
                      </a:moveTo>
                      <a:cubicBezTo>
                        <a:pt x="53" y="9653"/>
                        <a:pt x="9643" y="59"/>
                        <a:pt x="21492" y="0"/>
                      </a:cubicBezTo>
                    </a:path>
                    <a:path w="21600" h="21600" stroke="0" extrusionOk="0">
                      <a:moveTo>
                        <a:pt x="0" y="21502"/>
                      </a:moveTo>
                      <a:cubicBezTo>
                        <a:pt x="53" y="9653"/>
                        <a:pt x="9643" y="59"/>
                        <a:pt x="21492" y="0"/>
                      </a:cubicBezTo>
                      <a:lnTo>
                        <a:pt x="21600" y="21600"/>
                      </a:lnTo>
                      <a:close/>
                    </a:path>
                  </a:pathLst>
                </a:custGeom>
                <a:noFill/>
                <a:ln w="6350" cap="rnd">
                  <a:solidFill>
                    <a:srgbClr val="33CC33"/>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352" name="Arc 3243"/>
                <p:cNvSpPr>
                  <a:spLocks noChangeAspect="1"/>
                </p:cNvSpPr>
                <p:nvPr/>
              </p:nvSpPr>
              <p:spPr bwMode="auto">
                <a:xfrm rot="240000">
                  <a:off x="2654" y="3196"/>
                  <a:ext cx="163" cy="264"/>
                </a:xfrm>
                <a:custGeom>
                  <a:avLst/>
                  <a:gdLst>
                    <a:gd name="T0" fmla="*/ 0 w 21600"/>
                    <a:gd name="T1" fmla="*/ 0 h 21600"/>
                    <a:gd name="T2" fmla="*/ 1 w 21600"/>
                    <a:gd name="T3" fmla="*/ 3 h 21600"/>
                    <a:gd name="T4" fmla="*/ 0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sp>
              <p:nvSpPr>
                <p:cNvPr id="353" name="Arc 3244"/>
                <p:cNvSpPr>
                  <a:spLocks noChangeAspect="1"/>
                </p:cNvSpPr>
                <p:nvPr/>
              </p:nvSpPr>
              <p:spPr bwMode="auto">
                <a:xfrm rot="-240000">
                  <a:off x="2802" y="3196"/>
                  <a:ext cx="163" cy="264"/>
                </a:xfrm>
                <a:custGeom>
                  <a:avLst/>
                  <a:gdLst>
                    <a:gd name="T0" fmla="*/ 0 w 21600"/>
                    <a:gd name="T1" fmla="*/ 3 h 21600"/>
                    <a:gd name="T2" fmla="*/ 1 w 21600"/>
                    <a:gd name="T3" fmla="*/ 0 h 21600"/>
                    <a:gd name="T4" fmla="*/ 1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18"/>
                      </a:moveTo>
                      <a:cubicBezTo>
                        <a:pt x="45" y="9672"/>
                        <a:pt x="9621" y="73"/>
                        <a:pt x="21467" y="0"/>
                      </a:cubicBezTo>
                    </a:path>
                    <a:path w="21600" h="21600" stroke="0" extrusionOk="0">
                      <a:moveTo>
                        <a:pt x="0" y="21518"/>
                      </a:moveTo>
                      <a:cubicBezTo>
                        <a:pt x="45" y="9672"/>
                        <a:pt x="9621" y="73"/>
                        <a:pt x="21467" y="0"/>
                      </a:cubicBezTo>
                      <a:lnTo>
                        <a:pt x="21600" y="21600"/>
                      </a:lnTo>
                      <a:close/>
                    </a:path>
                  </a:pathLst>
                </a:custGeom>
                <a:noFill/>
                <a:ln w="6350" cap="rnd">
                  <a:solidFill>
                    <a:srgbClr val="33CC33"/>
                  </a:solidFill>
                  <a:round/>
                  <a:headEnd type="none" w="sm" len="sm"/>
                  <a:tailEnd type="none" w="sm" len="sm"/>
                </a:ln>
              </p:spPr>
              <p:txBody>
                <a:bodyPr wrap="none" anchor="ctr"/>
                <a:lstStyle/>
                <a:p>
                  <a:pPr>
                    <a:defRPr/>
                  </a:pPr>
                  <a:endParaRPr lang="en-US" sz="800" b="1" kern="0" dirty="0">
                    <a:solidFill>
                      <a:srgbClr val="000000"/>
                    </a:solidFill>
                    <a:latin typeface="Gill Sans MT"/>
                  </a:endParaRPr>
                </a:p>
              </p:txBody>
            </p:sp>
          </p:grpSp>
        </p:grpSp>
        <p:sp>
          <p:nvSpPr>
            <p:cNvPr id="328" name="Freeform 327"/>
            <p:cNvSpPr/>
            <p:nvPr/>
          </p:nvSpPr>
          <p:spPr bwMode="auto">
            <a:xfrm>
              <a:off x="8007659" y="4844874"/>
              <a:ext cx="809187" cy="98096"/>
            </a:xfrm>
            <a:custGeom>
              <a:avLst/>
              <a:gdLst>
                <a:gd name="connsiteX0" fmla="*/ 29870 w 673608"/>
                <a:gd name="connsiteY0" fmla="*/ 21946 h 118660"/>
                <a:gd name="connsiteX1" fmla="*/ 201777 w 673608"/>
                <a:gd name="connsiteY1" fmla="*/ 18288 h 118660"/>
                <a:gd name="connsiteX2" fmla="*/ 293217 w 673608"/>
                <a:gd name="connsiteY2" fmla="*/ 10973 h 118660"/>
                <a:gd name="connsiteX3" fmla="*/ 402945 w 673608"/>
                <a:gd name="connsiteY3" fmla="*/ 3658 h 118660"/>
                <a:gd name="connsiteX4" fmla="*/ 435864 w 673608"/>
                <a:gd name="connsiteY4" fmla="*/ 0 h 118660"/>
                <a:gd name="connsiteX5" fmla="*/ 582168 w 673608"/>
                <a:gd name="connsiteY5" fmla="*/ 7315 h 118660"/>
                <a:gd name="connsiteX6" fmla="*/ 600456 w 673608"/>
                <a:gd name="connsiteY6" fmla="*/ 10973 h 118660"/>
                <a:gd name="connsiteX7" fmla="*/ 666292 w 673608"/>
                <a:gd name="connsiteY7" fmla="*/ 14630 h 118660"/>
                <a:gd name="connsiteX8" fmla="*/ 673608 w 673608"/>
                <a:gd name="connsiteY8" fmla="*/ 21946 h 118660"/>
                <a:gd name="connsiteX9" fmla="*/ 655320 w 673608"/>
                <a:gd name="connsiteY9" fmla="*/ 51206 h 118660"/>
                <a:gd name="connsiteX10" fmla="*/ 651662 w 673608"/>
                <a:gd name="connsiteY10" fmla="*/ 62179 h 118660"/>
                <a:gd name="connsiteX11" fmla="*/ 640689 w 673608"/>
                <a:gd name="connsiteY11" fmla="*/ 73152 h 118660"/>
                <a:gd name="connsiteX12" fmla="*/ 534619 w 673608"/>
                <a:gd name="connsiteY12" fmla="*/ 91440 h 118660"/>
                <a:gd name="connsiteX13" fmla="*/ 472440 w 673608"/>
                <a:gd name="connsiteY13" fmla="*/ 95098 h 118660"/>
                <a:gd name="connsiteX14" fmla="*/ 457809 w 673608"/>
                <a:gd name="connsiteY14" fmla="*/ 98755 h 118660"/>
                <a:gd name="connsiteX15" fmla="*/ 252984 w 673608"/>
                <a:gd name="connsiteY15" fmla="*/ 106070 h 118660"/>
                <a:gd name="connsiteX16" fmla="*/ 238353 w 673608"/>
                <a:gd name="connsiteY16" fmla="*/ 109728 h 118660"/>
                <a:gd name="connsiteX17" fmla="*/ 161544 w 673608"/>
                <a:gd name="connsiteY17" fmla="*/ 117043 h 118660"/>
                <a:gd name="connsiteX18" fmla="*/ 55473 w 673608"/>
                <a:gd name="connsiteY18" fmla="*/ 109728 h 118660"/>
                <a:gd name="connsiteX19" fmla="*/ 44500 w 673608"/>
                <a:gd name="connsiteY19" fmla="*/ 106070 h 118660"/>
                <a:gd name="connsiteX20" fmla="*/ 33528 w 673608"/>
                <a:gd name="connsiteY20" fmla="*/ 98755 h 118660"/>
                <a:gd name="connsiteX21" fmla="*/ 22555 w 673608"/>
                <a:gd name="connsiteY21" fmla="*/ 51206 h 118660"/>
                <a:gd name="connsiteX22" fmla="*/ 29870 w 673608"/>
                <a:gd name="connsiteY22" fmla="*/ 21946 h 11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3608" h="118660">
                  <a:moveTo>
                    <a:pt x="29870" y="21946"/>
                  </a:moveTo>
                  <a:cubicBezTo>
                    <a:pt x="59740" y="16460"/>
                    <a:pt x="144492" y="20166"/>
                    <a:pt x="201777" y="18288"/>
                  </a:cubicBezTo>
                  <a:cubicBezTo>
                    <a:pt x="223425" y="17578"/>
                    <a:pt x="269772" y="13104"/>
                    <a:pt x="293217" y="10973"/>
                  </a:cubicBezTo>
                  <a:cubicBezTo>
                    <a:pt x="344071" y="801"/>
                    <a:pt x="292272" y="10168"/>
                    <a:pt x="402945" y="3658"/>
                  </a:cubicBezTo>
                  <a:cubicBezTo>
                    <a:pt x="413966" y="3010"/>
                    <a:pt x="424891" y="1219"/>
                    <a:pt x="435864" y="0"/>
                  </a:cubicBezTo>
                  <a:lnTo>
                    <a:pt x="582168" y="7315"/>
                  </a:lnTo>
                  <a:cubicBezTo>
                    <a:pt x="588361" y="7854"/>
                    <a:pt x="594263" y="10434"/>
                    <a:pt x="600456" y="10973"/>
                  </a:cubicBezTo>
                  <a:cubicBezTo>
                    <a:pt x="622353" y="12877"/>
                    <a:pt x="644347" y="13411"/>
                    <a:pt x="666292" y="14630"/>
                  </a:cubicBezTo>
                  <a:cubicBezTo>
                    <a:pt x="668731" y="17069"/>
                    <a:pt x="673608" y="18497"/>
                    <a:pt x="673608" y="21946"/>
                  </a:cubicBezTo>
                  <a:cubicBezTo>
                    <a:pt x="673608" y="42257"/>
                    <a:pt x="667745" y="42923"/>
                    <a:pt x="655320" y="51206"/>
                  </a:cubicBezTo>
                  <a:cubicBezTo>
                    <a:pt x="654101" y="54864"/>
                    <a:pt x="653801" y="58971"/>
                    <a:pt x="651662" y="62179"/>
                  </a:cubicBezTo>
                  <a:cubicBezTo>
                    <a:pt x="648793" y="66483"/>
                    <a:pt x="644663" y="69841"/>
                    <a:pt x="640689" y="73152"/>
                  </a:cubicBezTo>
                  <a:cubicBezTo>
                    <a:pt x="612699" y="96477"/>
                    <a:pt x="565283" y="89782"/>
                    <a:pt x="534619" y="91440"/>
                  </a:cubicBezTo>
                  <a:lnTo>
                    <a:pt x="472440" y="95098"/>
                  </a:lnTo>
                  <a:cubicBezTo>
                    <a:pt x="467563" y="96317"/>
                    <a:pt x="462768" y="97929"/>
                    <a:pt x="457809" y="98755"/>
                  </a:cubicBezTo>
                  <a:cubicBezTo>
                    <a:pt x="395410" y="109154"/>
                    <a:pt x="289839" y="105302"/>
                    <a:pt x="252984" y="106070"/>
                  </a:cubicBezTo>
                  <a:cubicBezTo>
                    <a:pt x="248107" y="107289"/>
                    <a:pt x="243322" y="108964"/>
                    <a:pt x="238353" y="109728"/>
                  </a:cubicBezTo>
                  <a:cubicBezTo>
                    <a:pt x="219627" y="112609"/>
                    <a:pt x="178162" y="115658"/>
                    <a:pt x="161544" y="117043"/>
                  </a:cubicBezTo>
                  <a:cubicBezTo>
                    <a:pt x="120690" y="115341"/>
                    <a:pt x="91198" y="118660"/>
                    <a:pt x="55473" y="109728"/>
                  </a:cubicBezTo>
                  <a:cubicBezTo>
                    <a:pt x="51733" y="108793"/>
                    <a:pt x="47948" y="107794"/>
                    <a:pt x="44500" y="106070"/>
                  </a:cubicBezTo>
                  <a:cubicBezTo>
                    <a:pt x="40568" y="104104"/>
                    <a:pt x="37185" y="101193"/>
                    <a:pt x="33528" y="98755"/>
                  </a:cubicBezTo>
                  <a:cubicBezTo>
                    <a:pt x="23485" y="68631"/>
                    <a:pt x="27302" y="84443"/>
                    <a:pt x="22555" y="51206"/>
                  </a:cubicBezTo>
                  <a:cubicBezTo>
                    <a:pt x="26557" y="23189"/>
                    <a:pt x="0" y="27432"/>
                    <a:pt x="29870" y="21946"/>
                  </a:cubicBezTo>
                  <a:close/>
                </a:path>
              </a:pathLst>
            </a:custGeom>
            <a:solidFill>
              <a:srgbClr val="948A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defRPr/>
              </a:pPr>
              <a:endParaRPr lang="en-US" sz="800" b="1" kern="0" dirty="0">
                <a:solidFill>
                  <a:srgbClr val="000000"/>
                </a:solidFill>
                <a:latin typeface="Gill Sans MT"/>
              </a:endParaRPr>
            </a:p>
          </p:txBody>
        </p:sp>
        <p:pic>
          <p:nvPicPr>
            <p:cNvPr id="329" name="Picture 5"/>
            <p:cNvPicPr>
              <a:picLocks noChangeAspect="1" noChangeArrowheads="1"/>
            </p:cNvPicPr>
            <p:nvPr/>
          </p:nvPicPr>
          <p:blipFill>
            <a:blip r:embed="rId4" cstate="screen">
              <a:clrChange>
                <a:clrFrom>
                  <a:srgbClr val="FFFFFF"/>
                </a:clrFrom>
                <a:clrTo>
                  <a:srgbClr val="FFFFFF">
                    <a:alpha val="0"/>
                  </a:srgbClr>
                </a:clrTo>
              </a:clrChange>
            </a:blip>
            <a:srcRect/>
            <a:stretch>
              <a:fillRect/>
            </a:stretch>
          </p:blipFill>
          <p:spPr bwMode="auto">
            <a:xfrm rot="19072115">
              <a:off x="6478534" y="5590046"/>
              <a:ext cx="289919" cy="224389"/>
            </a:xfrm>
            <a:prstGeom prst="rect">
              <a:avLst/>
            </a:prstGeom>
            <a:noFill/>
            <a:ln w="9525">
              <a:noFill/>
              <a:miter lim="800000"/>
              <a:headEnd/>
              <a:tailEnd/>
            </a:ln>
          </p:spPr>
        </p:pic>
        <p:sp>
          <p:nvSpPr>
            <p:cNvPr id="330" name="Freeform 329"/>
            <p:cNvSpPr/>
            <p:nvPr/>
          </p:nvSpPr>
          <p:spPr bwMode="auto">
            <a:xfrm>
              <a:off x="6342409" y="5721672"/>
              <a:ext cx="118479" cy="98096"/>
            </a:xfrm>
            <a:custGeom>
              <a:avLst/>
              <a:gdLst>
                <a:gd name="connsiteX0" fmla="*/ 98628 w 98628"/>
                <a:gd name="connsiteY0" fmla="*/ 0 h 109470"/>
                <a:gd name="connsiteX1" fmla="*/ 92188 w 98628"/>
                <a:gd name="connsiteY1" fmla="*/ 12879 h 109470"/>
                <a:gd name="connsiteX2" fmla="*/ 82529 w 98628"/>
                <a:gd name="connsiteY2" fmla="*/ 16099 h 109470"/>
                <a:gd name="connsiteX3" fmla="*/ 76090 w 98628"/>
                <a:gd name="connsiteY3" fmla="*/ 25758 h 109470"/>
                <a:gd name="connsiteX4" fmla="*/ 72870 w 98628"/>
                <a:gd name="connsiteY4" fmla="*/ 48296 h 109470"/>
                <a:gd name="connsiteX5" fmla="*/ 59991 w 98628"/>
                <a:gd name="connsiteY5" fmla="*/ 64394 h 109470"/>
                <a:gd name="connsiteX6" fmla="*/ 18135 w 98628"/>
                <a:gd name="connsiteY6" fmla="*/ 67614 h 109470"/>
                <a:gd name="connsiteX7" fmla="*/ 8476 w 98628"/>
                <a:gd name="connsiteY7" fmla="*/ 70834 h 109470"/>
                <a:gd name="connsiteX8" fmla="*/ 2036 w 98628"/>
                <a:gd name="connsiteY8" fmla="*/ 109470 h 10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628" h="109470">
                  <a:moveTo>
                    <a:pt x="98628" y="0"/>
                  </a:moveTo>
                  <a:cubicBezTo>
                    <a:pt x="96481" y="4293"/>
                    <a:pt x="95582" y="9485"/>
                    <a:pt x="92188" y="12879"/>
                  </a:cubicBezTo>
                  <a:cubicBezTo>
                    <a:pt x="89788" y="15279"/>
                    <a:pt x="85179" y="13979"/>
                    <a:pt x="82529" y="16099"/>
                  </a:cubicBezTo>
                  <a:cubicBezTo>
                    <a:pt x="79507" y="18516"/>
                    <a:pt x="78236" y="22538"/>
                    <a:pt x="76090" y="25758"/>
                  </a:cubicBezTo>
                  <a:cubicBezTo>
                    <a:pt x="75017" y="33271"/>
                    <a:pt x="74358" y="40854"/>
                    <a:pt x="72870" y="48296"/>
                  </a:cubicBezTo>
                  <a:cubicBezTo>
                    <a:pt x="71363" y="55829"/>
                    <a:pt x="69125" y="62681"/>
                    <a:pt x="59991" y="64394"/>
                  </a:cubicBezTo>
                  <a:cubicBezTo>
                    <a:pt x="46237" y="66973"/>
                    <a:pt x="32087" y="66541"/>
                    <a:pt x="18135" y="67614"/>
                  </a:cubicBezTo>
                  <a:cubicBezTo>
                    <a:pt x="14915" y="68687"/>
                    <a:pt x="10449" y="68072"/>
                    <a:pt x="8476" y="70834"/>
                  </a:cubicBezTo>
                  <a:cubicBezTo>
                    <a:pt x="0" y="82701"/>
                    <a:pt x="2036" y="96228"/>
                    <a:pt x="2036" y="109470"/>
                  </a:cubicBezTo>
                </a:path>
              </a:pathLst>
            </a:custGeom>
            <a:no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defRPr/>
              </a:pPr>
              <a:endParaRPr lang="en-US" sz="800" b="1" kern="0" dirty="0">
                <a:solidFill>
                  <a:srgbClr val="000000"/>
                </a:solidFill>
                <a:latin typeface="Gill Sans MT"/>
              </a:endParaRPr>
            </a:p>
          </p:txBody>
        </p:sp>
        <p:sp>
          <p:nvSpPr>
            <p:cNvPr id="331" name="Freeform 330"/>
            <p:cNvSpPr/>
            <p:nvPr/>
          </p:nvSpPr>
          <p:spPr bwMode="auto">
            <a:xfrm rot="20320240">
              <a:off x="6375126" y="5757175"/>
              <a:ext cx="118479" cy="98096"/>
            </a:xfrm>
            <a:custGeom>
              <a:avLst/>
              <a:gdLst>
                <a:gd name="connsiteX0" fmla="*/ 98628 w 98628"/>
                <a:gd name="connsiteY0" fmla="*/ 0 h 109470"/>
                <a:gd name="connsiteX1" fmla="*/ 92188 w 98628"/>
                <a:gd name="connsiteY1" fmla="*/ 12879 h 109470"/>
                <a:gd name="connsiteX2" fmla="*/ 82529 w 98628"/>
                <a:gd name="connsiteY2" fmla="*/ 16099 h 109470"/>
                <a:gd name="connsiteX3" fmla="*/ 76090 w 98628"/>
                <a:gd name="connsiteY3" fmla="*/ 25758 h 109470"/>
                <a:gd name="connsiteX4" fmla="*/ 72870 w 98628"/>
                <a:gd name="connsiteY4" fmla="*/ 48296 h 109470"/>
                <a:gd name="connsiteX5" fmla="*/ 59991 w 98628"/>
                <a:gd name="connsiteY5" fmla="*/ 64394 h 109470"/>
                <a:gd name="connsiteX6" fmla="*/ 18135 w 98628"/>
                <a:gd name="connsiteY6" fmla="*/ 67614 h 109470"/>
                <a:gd name="connsiteX7" fmla="*/ 8476 w 98628"/>
                <a:gd name="connsiteY7" fmla="*/ 70834 h 109470"/>
                <a:gd name="connsiteX8" fmla="*/ 2036 w 98628"/>
                <a:gd name="connsiteY8" fmla="*/ 109470 h 10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628" h="109470">
                  <a:moveTo>
                    <a:pt x="98628" y="0"/>
                  </a:moveTo>
                  <a:cubicBezTo>
                    <a:pt x="96481" y="4293"/>
                    <a:pt x="95582" y="9485"/>
                    <a:pt x="92188" y="12879"/>
                  </a:cubicBezTo>
                  <a:cubicBezTo>
                    <a:pt x="89788" y="15279"/>
                    <a:pt x="85179" y="13979"/>
                    <a:pt x="82529" y="16099"/>
                  </a:cubicBezTo>
                  <a:cubicBezTo>
                    <a:pt x="79507" y="18516"/>
                    <a:pt x="78236" y="22538"/>
                    <a:pt x="76090" y="25758"/>
                  </a:cubicBezTo>
                  <a:cubicBezTo>
                    <a:pt x="75017" y="33271"/>
                    <a:pt x="74358" y="40854"/>
                    <a:pt x="72870" y="48296"/>
                  </a:cubicBezTo>
                  <a:cubicBezTo>
                    <a:pt x="71363" y="55829"/>
                    <a:pt x="69125" y="62681"/>
                    <a:pt x="59991" y="64394"/>
                  </a:cubicBezTo>
                  <a:cubicBezTo>
                    <a:pt x="46237" y="66973"/>
                    <a:pt x="32087" y="66541"/>
                    <a:pt x="18135" y="67614"/>
                  </a:cubicBezTo>
                  <a:cubicBezTo>
                    <a:pt x="14915" y="68687"/>
                    <a:pt x="10449" y="68072"/>
                    <a:pt x="8476" y="70834"/>
                  </a:cubicBezTo>
                  <a:cubicBezTo>
                    <a:pt x="0" y="82701"/>
                    <a:pt x="2036" y="96228"/>
                    <a:pt x="2036" y="109470"/>
                  </a:cubicBezTo>
                </a:path>
              </a:pathLst>
            </a:custGeom>
            <a:no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defRPr/>
              </a:pPr>
              <a:endParaRPr lang="en-US" sz="800" b="1" kern="0" dirty="0">
                <a:solidFill>
                  <a:srgbClr val="000000"/>
                </a:solidFill>
                <a:latin typeface="Gill Sans MT"/>
              </a:endParaRPr>
            </a:p>
          </p:txBody>
        </p:sp>
        <p:sp>
          <p:nvSpPr>
            <p:cNvPr id="332" name="Freeform 331"/>
            <p:cNvSpPr/>
            <p:nvPr/>
          </p:nvSpPr>
          <p:spPr bwMode="auto">
            <a:xfrm rot="980860">
              <a:off x="6303330" y="5693245"/>
              <a:ext cx="118479" cy="98096"/>
            </a:xfrm>
            <a:custGeom>
              <a:avLst/>
              <a:gdLst>
                <a:gd name="connsiteX0" fmla="*/ 98628 w 98628"/>
                <a:gd name="connsiteY0" fmla="*/ 0 h 109470"/>
                <a:gd name="connsiteX1" fmla="*/ 92188 w 98628"/>
                <a:gd name="connsiteY1" fmla="*/ 12879 h 109470"/>
                <a:gd name="connsiteX2" fmla="*/ 82529 w 98628"/>
                <a:gd name="connsiteY2" fmla="*/ 16099 h 109470"/>
                <a:gd name="connsiteX3" fmla="*/ 76090 w 98628"/>
                <a:gd name="connsiteY3" fmla="*/ 25758 h 109470"/>
                <a:gd name="connsiteX4" fmla="*/ 72870 w 98628"/>
                <a:gd name="connsiteY4" fmla="*/ 48296 h 109470"/>
                <a:gd name="connsiteX5" fmla="*/ 59991 w 98628"/>
                <a:gd name="connsiteY5" fmla="*/ 64394 h 109470"/>
                <a:gd name="connsiteX6" fmla="*/ 18135 w 98628"/>
                <a:gd name="connsiteY6" fmla="*/ 67614 h 109470"/>
                <a:gd name="connsiteX7" fmla="*/ 8476 w 98628"/>
                <a:gd name="connsiteY7" fmla="*/ 70834 h 109470"/>
                <a:gd name="connsiteX8" fmla="*/ 2036 w 98628"/>
                <a:gd name="connsiteY8" fmla="*/ 109470 h 10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628" h="109470">
                  <a:moveTo>
                    <a:pt x="98628" y="0"/>
                  </a:moveTo>
                  <a:cubicBezTo>
                    <a:pt x="96481" y="4293"/>
                    <a:pt x="95582" y="9485"/>
                    <a:pt x="92188" y="12879"/>
                  </a:cubicBezTo>
                  <a:cubicBezTo>
                    <a:pt x="89788" y="15279"/>
                    <a:pt x="85179" y="13979"/>
                    <a:pt x="82529" y="16099"/>
                  </a:cubicBezTo>
                  <a:cubicBezTo>
                    <a:pt x="79507" y="18516"/>
                    <a:pt x="78236" y="22538"/>
                    <a:pt x="76090" y="25758"/>
                  </a:cubicBezTo>
                  <a:cubicBezTo>
                    <a:pt x="75017" y="33271"/>
                    <a:pt x="74358" y="40854"/>
                    <a:pt x="72870" y="48296"/>
                  </a:cubicBezTo>
                  <a:cubicBezTo>
                    <a:pt x="71363" y="55829"/>
                    <a:pt x="69125" y="62681"/>
                    <a:pt x="59991" y="64394"/>
                  </a:cubicBezTo>
                  <a:cubicBezTo>
                    <a:pt x="46237" y="66973"/>
                    <a:pt x="32087" y="66541"/>
                    <a:pt x="18135" y="67614"/>
                  </a:cubicBezTo>
                  <a:cubicBezTo>
                    <a:pt x="14915" y="68687"/>
                    <a:pt x="10449" y="68072"/>
                    <a:pt x="8476" y="70834"/>
                  </a:cubicBezTo>
                  <a:cubicBezTo>
                    <a:pt x="0" y="82701"/>
                    <a:pt x="2036" y="96228"/>
                    <a:pt x="2036" y="109470"/>
                  </a:cubicBezTo>
                </a:path>
              </a:pathLst>
            </a:custGeom>
            <a:no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defRPr/>
              </a:pPr>
              <a:endParaRPr lang="en-US" sz="800" b="1" kern="0" dirty="0">
                <a:solidFill>
                  <a:srgbClr val="000000"/>
                </a:solidFill>
                <a:latin typeface="Gill Sans MT"/>
              </a:endParaRPr>
            </a:p>
          </p:txBody>
        </p:sp>
        <p:grpSp>
          <p:nvGrpSpPr>
            <p:cNvPr id="333" name="Group 4599"/>
            <p:cNvGrpSpPr>
              <a:grpSpLocks noChangeAspect="1"/>
            </p:cNvGrpSpPr>
            <p:nvPr/>
          </p:nvGrpSpPr>
          <p:grpSpPr bwMode="auto">
            <a:xfrm>
              <a:off x="6025107" y="6158980"/>
              <a:ext cx="590308" cy="270034"/>
              <a:chOff x="2964" y="2308"/>
              <a:chExt cx="863" cy="473"/>
            </a:xfrm>
          </p:grpSpPr>
          <p:sp>
            <p:nvSpPr>
              <p:cNvPr id="334" name="Rectangle 4600"/>
              <p:cNvSpPr>
                <a:spLocks noChangeAspect="1" noChangeArrowheads="1"/>
              </p:cNvSpPr>
              <p:nvPr/>
            </p:nvSpPr>
            <p:spPr bwMode="auto">
              <a:xfrm>
                <a:off x="3196" y="2474"/>
                <a:ext cx="261" cy="172"/>
              </a:xfrm>
              <a:prstGeom prst="rect">
                <a:avLst/>
              </a:prstGeom>
              <a:solidFill>
                <a:srgbClr val="808080"/>
              </a:solidFill>
              <a:ln w="19050" algn="ctr">
                <a:solidFill>
                  <a:srgbClr val="000000"/>
                </a:solidFill>
                <a:miter lim="800000"/>
                <a:headEnd/>
                <a:tailEnd/>
              </a:ln>
            </p:spPr>
            <p:txBody>
              <a:bodyPr wrap="none" anchor="ctr">
                <a:spAutoFit/>
              </a:bodyPr>
              <a:lstStyle/>
              <a:p>
                <a:pPr>
                  <a:defRPr/>
                </a:pPr>
                <a:endParaRPr lang="en-US" sz="800" b="1" kern="0" dirty="0">
                  <a:solidFill>
                    <a:srgbClr val="000000"/>
                  </a:solidFill>
                  <a:latin typeface="Gill Sans MT"/>
                </a:endParaRPr>
              </a:p>
            </p:txBody>
          </p:sp>
          <p:sp>
            <p:nvSpPr>
              <p:cNvPr id="335" name="Line 4601"/>
              <p:cNvSpPr>
                <a:spLocks noChangeAspect="1" noChangeShapeType="1"/>
              </p:cNvSpPr>
              <p:nvPr/>
            </p:nvSpPr>
            <p:spPr bwMode="auto">
              <a:xfrm flipV="1">
                <a:off x="3364" y="2308"/>
                <a:ext cx="0" cy="148"/>
              </a:xfrm>
              <a:prstGeom prst="line">
                <a:avLst/>
              </a:prstGeom>
              <a:noFill/>
              <a:ln w="76200">
                <a:solidFill>
                  <a:srgbClr val="000000"/>
                </a:solidFill>
                <a:round/>
                <a:headEnd/>
                <a:tailEnd/>
              </a:ln>
            </p:spPr>
            <p:txBody>
              <a:bodyPr>
                <a:spAutoFit/>
              </a:bodyPr>
              <a:lstStyle/>
              <a:p>
                <a:pPr>
                  <a:defRPr/>
                </a:pPr>
                <a:endParaRPr lang="en-US" sz="800" b="1" kern="0" dirty="0">
                  <a:solidFill>
                    <a:srgbClr val="000000"/>
                  </a:solidFill>
                  <a:latin typeface="Gill Sans MT"/>
                </a:endParaRPr>
              </a:p>
            </p:txBody>
          </p:sp>
          <p:sp>
            <p:nvSpPr>
              <p:cNvPr id="336" name="Line 4602"/>
              <p:cNvSpPr>
                <a:spLocks noChangeAspect="1" noChangeShapeType="1"/>
              </p:cNvSpPr>
              <p:nvPr/>
            </p:nvSpPr>
            <p:spPr bwMode="auto">
              <a:xfrm flipH="1" flipV="1">
                <a:off x="3156" y="2436"/>
                <a:ext cx="36" cy="40"/>
              </a:xfrm>
              <a:prstGeom prst="line">
                <a:avLst/>
              </a:prstGeom>
              <a:noFill/>
              <a:ln w="19050">
                <a:solidFill>
                  <a:srgbClr val="000000"/>
                </a:solidFill>
                <a:round/>
                <a:headEnd/>
                <a:tailEnd/>
              </a:ln>
            </p:spPr>
            <p:txBody>
              <a:bodyPr>
                <a:spAutoFit/>
              </a:bodyPr>
              <a:lstStyle/>
              <a:p>
                <a:pPr>
                  <a:defRPr/>
                </a:pPr>
                <a:endParaRPr lang="en-US" sz="800" b="1" kern="0" dirty="0">
                  <a:solidFill>
                    <a:srgbClr val="000000"/>
                  </a:solidFill>
                  <a:latin typeface="Gill Sans MT"/>
                </a:endParaRPr>
              </a:p>
            </p:txBody>
          </p:sp>
          <p:sp>
            <p:nvSpPr>
              <p:cNvPr id="337" name="Line 4603"/>
              <p:cNvSpPr>
                <a:spLocks noChangeAspect="1" noChangeShapeType="1"/>
              </p:cNvSpPr>
              <p:nvPr/>
            </p:nvSpPr>
            <p:spPr bwMode="auto">
              <a:xfrm flipV="1">
                <a:off x="3124" y="2404"/>
                <a:ext cx="56" cy="68"/>
              </a:xfrm>
              <a:prstGeom prst="line">
                <a:avLst/>
              </a:prstGeom>
              <a:noFill/>
              <a:ln w="19050">
                <a:solidFill>
                  <a:srgbClr val="000000"/>
                </a:solidFill>
                <a:round/>
                <a:headEnd/>
                <a:tailEnd/>
              </a:ln>
            </p:spPr>
            <p:txBody>
              <a:bodyPr>
                <a:spAutoFit/>
              </a:bodyPr>
              <a:lstStyle/>
              <a:p>
                <a:pPr>
                  <a:defRPr/>
                </a:pPr>
                <a:endParaRPr lang="en-US" sz="800" b="1" kern="0" dirty="0">
                  <a:solidFill>
                    <a:srgbClr val="000000"/>
                  </a:solidFill>
                  <a:latin typeface="Gill Sans MT"/>
                </a:endParaRPr>
              </a:p>
            </p:txBody>
          </p:sp>
          <p:sp>
            <p:nvSpPr>
              <p:cNvPr id="338" name="Oval 4604"/>
              <p:cNvSpPr>
                <a:spLocks noChangeAspect="1" noChangeArrowheads="1"/>
              </p:cNvSpPr>
              <p:nvPr/>
            </p:nvSpPr>
            <p:spPr bwMode="auto">
              <a:xfrm>
                <a:off x="2964" y="2501"/>
                <a:ext cx="367" cy="242"/>
              </a:xfrm>
              <a:prstGeom prst="ellipse">
                <a:avLst/>
              </a:prstGeom>
              <a:solidFill>
                <a:srgbClr val="808080"/>
              </a:solidFill>
              <a:ln w="19050" algn="ctr">
                <a:solidFill>
                  <a:srgbClr val="000000"/>
                </a:solidFill>
                <a:round/>
                <a:headEnd/>
                <a:tailEnd/>
              </a:ln>
            </p:spPr>
            <p:txBody>
              <a:bodyPr wrap="none" anchor="ctr">
                <a:spAutoFit/>
              </a:bodyPr>
              <a:lstStyle/>
              <a:p>
                <a:pPr>
                  <a:defRPr/>
                </a:pPr>
                <a:endParaRPr lang="en-US" sz="800" b="1" kern="0" dirty="0">
                  <a:solidFill>
                    <a:srgbClr val="000000"/>
                  </a:solidFill>
                  <a:latin typeface="Gill Sans MT"/>
                </a:endParaRPr>
              </a:p>
            </p:txBody>
          </p:sp>
          <p:sp>
            <p:nvSpPr>
              <p:cNvPr id="339" name="Oval 4605"/>
              <p:cNvSpPr>
                <a:spLocks noChangeAspect="1" noChangeArrowheads="1"/>
              </p:cNvSpPr>
              <p:nvPr/>
            </p:nvSpPr>
            <p:spPr bwMode="auto">
              <a:xfrm>
                <a:off x="3032" y="2502"/>
                <a:ext cx="367" cy="242"/>
              </a:xfrm>
              <a:prstGeom prst="ellipse">
                <a:avLst/>
              </a:prstGeom>
              <a:noFill/>
              <a:ln w="19050" algn="ctr">
                <a:solidFill>
                  <a:srgbClr val="000000"/>
                </a:solidFill>
                <a:round/>
                <a:headEnd/>
                <a:tailEnd/>
              </a:ln>
            </p:spPr>
            <p:txBody>
              <a:bodyPr wrap="none" anchor="ctr">
                <a:spAutoFit/>
              </a:bodyPr>
              <a:lstStyle/>
              <a:p>
                <a:pPr>
                  <a:defRPr/>
                </a:pPr>
                <a:endParaRPr lang="en-US" sz="800" b="1" kern="0" dirty="0">
                  <a:solidFill>
                    <a:srgbClr val="000000"/>
                  </a:solidFill>
                  <a:latin typeface="Gill Sans MT"/>
                </a:endParaRPr>
              </a:p>
            </p:txBody>
          </p:sp>
          <p:sp>
            <p:nvSpPr>
              <p:cNvPr id="340" name="Oval 4606"/>
              <p:cNvSpPr>
                <a:spLocks noChangeAspect="1" noChangeArrowheads="1"/>
              </p:cNvSpPr>
              <p:nvPr/>
            </p:nvSpPr>
            <p:spPr bwMode="auto">
              <a:xfrm>
                <a:off x="3420" y="2539"/>
                <a:ext cx="367" cy="242"/>
              </a:xfrm>
              <a:prstGeom prst="ellipse">
                <a:avLst/>
              </a:prstGeom>
              <a:solidFill>
                <a:srgbClr val="808080"/>
              </a:solidFill>
              <a:ln w="19050" algn="ctr">
                <a:solidFill>
                  <a:srgbClr val="000000"/>
                </a:solidFill>
                <a:round/>
                <a:headEnd/>
                <a:tailEnd/>
              </a:ln>
            </p:spPr>
            <p:txBody>
              <a:bodyPr wrap="none" anchor="ctr">
                <a:spAutoFit/>
              </a:bodyPr>
              <a:lstStyle/>
              <a:p>
                <a:pPr>
                  <a:defRPr/>
                </a:pPr>
                <a:endParaRPr lang="en-US" sz="800" b="1" kern="0" dirty="0">
                  <a:solidFill>
                    <a:srgbClr val="000000"/>
                  </a:solidFill>
                  <a:latin typeface="Gill Sans MT"/>
                </a:endParaRPr>
              </a:p>
            </p:txBody>
          </p:sp>
          <p:sp>
            <p:nvSpPr>
              <p:cNvPr id="341" name="Oval 4607"/>
              <p:cNvSpPr>
                <a:spLocks noChangeAspect="1" noChangeArrowheads="1"/>
              </p:cNvSpPr>
              <p:nvPr/>
            </p:nvSpPr>
            <p:spPr bwMode="auto">
              <a:xfrm>
                <a:off x="3460" y="2539"/>
                <a:ext cx="367" cy="242"/>
              </a:xfrm>
              <a:prstGeom prst="ellipse">
                <a:avLst/>
              </a:prstGeom>
              <a:noFill/>
              <a:ln w="19050" algn="ctr">
                <a:solidFill>
                  <a:srgbClr val="000000"/>
                </a:solidFill>
                <a:round/>
                <a:headEnd/>
                <a:tailEnd/>
              </a:ln>
            </p:spPr>
            <p:txBody>
              <a:bodyPr wrap="none" anchor="ctr">
                <a:spAutoFit/>
              </a:bodyPr>
              <a:lstStyle/>
              <a:p>
                <a:pPr>
                  <a:defRPr/>
                </a:pPr>
                <a:endParaRPr lang="en-US" sz="800" b="1" kern="0" dirty="0">
                  <a:solidFill>
                    <a:srgbClr val="000000"/>
                  </a:solidFill>
                  <a:latin typeface="Gill Sans MT"/>
                </a:endParaRPr>
              </a:p>
            </p:txBody>
          </p:sp>
        </p:grpSp>
      </p:grpSp>
      <p:sp>
        <p:nvSpPr>
          <p:cNvPr id="618" name="TextBox 617"/>
          <p:cNvSpPr txBox="1"/>
          <p:nvPr/>
        </p:nvSpPr>
        <p:spPr>
          <a:xfrm>
            <a:off x="327429" y="2296255"/>
            <a:ext cx="1636186" cy="1569660"/>
          </a:xfrm>
          <a:prstGeom prst="rect">
            <a:avLst/>
          </a:prstGeom>
          <a:solidFill>
            <a:srgbClr val="808080">
              <a:alpha val="75000"/>
            </a:srgbClr>
          </a:solidFill>
          <a:ln>
            <a:solidFill>
              <a:srgbClr val="000000"/>
            </a:solidFill>
          </a:ln>
        </p:spPr>
        <p:txBody>
          <a:bodyPr wrap="square" rtlCol="0">
            <a:spAutoFit/>
          </a:bodyPr>
          <a:lstStyle/>
          <a:p>
            <a:pPr algn="ctr" eaLnBrk="1" fontAlgn="auto" hangingPunct="1">
              <a:spcBef>
                <a:spcPts val="0"/>
              </a:spcBef>
              <a:spcAft>
                <a:spcPts val="0"/>
              </a:spcAft>
              <a:defRPr/>
            </a:pPr>
            <a:r>
              <a:rPr lang="en-US" sz="1600" b="1" kern="0" dirty="0" smtClean="0">
                <a:solidFill>
                  <a:srgbClr val="FFFFFF"/>
                </a:solidFill>
                <a:effectLst>
                  <a:outerShdw blurRad="50800" dist="38100" dir="2700000" algn="tl" rotWithShape="0">
                    <a:prstClr val="black">
                      <a:alpha val="40000"/>
                    </a:prstClr>
                  </a:outerShdw>
                </a:effectLst>
                <a:latin typeface="Verdana"/>
                <a:cs typeface="Verdana"/>
              </a:rPr>
              <a:t>Urban areas will see larger </a:t>
            </a:r>
            <a:r>
              <a:rPr lang="en-US" sz="1600" b="1" kern="0" dirty="0">
                <a:solidFill>
                  <a:srgbClr val="FFFFFF"/>
                </a:solidFill>
                <a:effectLst>
                  <a:outerShdw blurRad="50800" dist="38100" dir="2700000" algn="tl" rotWithShape="0">
                    <a:prstClr val="black">
                      <a:alpha val="40000"/>
                    </a:prstClr>
                  </a:outerShdw>
                </a:effectLst>
                <a:latin typeface="Verdana"/>
                <a:cs typeface="Verdana"/>
              </a:rPr>
              <a:t> </a:t>
            </a:r>
            <a:r>
              <a:rPr lang="en-US" sz="1600" b="1" kern="0" dirty="0">
                <a:solidFill>
                  <a:srgbClr val="FFFFFF"/>
                </a:solidFill>
                <a:effectLst>
                  <a:outerShdw blurRad="50800" dist="38100" dir="2700000" algn="tl" rotWithShape="0">
                    <a:prstClr val="black">
                      <a:alpha val="40000"/>
                    </a:prstClr>
                  </a:outerShdw>
                </a:effectLst>
                <a:latin typeface="Verdana"/>
                <a:ea typeface="Wingdings"/>
                <a:cs typeface="Verdana"/>
                <a:sym typeface="Wingdings"/>
              </a:rPr>
              <a:t> </a:t>
            </a:r>
            <a:r>
              <a:rPr lang="en-US" sz="1600" b="1" kern="0" dirty="0" smtClean="0">
                <a:solidFill>
                  <a:srgbClr val="FFFFFF"/>
                </a:solidFill>
                <a:effectLst>
                  <a:outerShdw blurRad="50800" dist="38100" dir="2700000" algn="tl" rotWithShape="0">
                    <a:prstClr val="black">
                      <a:alpha val="40000"/>
                    </a:prstClr>
                  </a:outerShdw>
                </a:effectLst>
                <a:latin typeface="Verdana"/>
                <a:cs typeface="Verdana"/>
              </a:rPr>
              <a:t> in heat waves than rural areas</a:t>
            </a:r>
          </a:p>
        </p:txBody>
      </p:sp>
      <p:sp>
        <p:nvSpPr>
          <p:cNvPr id="619" name="TextBox 618"/>
          <p:cNvSpPr txBox="1"/>
          <p:nvPr/>
        </p:nvSpPr>
        <p:spPr>
          <a:xfrm>
            <a:off x="4437589" y="4360652"/>
            <a:ext cx="1965394" cy="1323439"/>
          </a:xfrm>
          <a:prstGeom prst="rect">
            <a:avLst/>
          </a:prstGeom>
          <a:solidFill>
            <a:srgbClr val="808080">
              <a:alpha val="75000"/>
            </a:srgbClr>
          </a:solidFill>
          <a:ln>
            <a:solidFill>
              <a:srgbClr val="000000"/>
            </a:solidFill>
          </a:ln>
        </p:spPr>
        <p:txBody>
          <a:bodyPr wrap="square" rtlCol="0">
            <a:spAutoFit/>
          </a:bodyPr>
          <a:lstStyle/>
          <a:p>
            <a:pPr algn="ctr" eaLnBrk="1" fontAlgn="auto" hangingPunct="1">
              <a:spcBef>
                <a:spcPts val="0"/>
              </a:spcBef>
              <a:spcAft>
                <a:spcPts val="0"/>
              </a:spcAft>
              <a:defRPr/>
            </a:pPr>
            <a:r>
              <a:rPr lang="en-US" sz="1600" b="1" kern="0" dirty="0">
                <a:solidFill>
                  <a:srgbClr val="FFFFFF"/>
                </a:solidFill>
                <a:effectLst>
                  <a:outerShdw blurRad="50800" dist="38100" dir="2700000" algn="tl" rotWithShape="0">
                    <a:prstClr val="black">
                      <a:alpha val="40000"/>
                    </a:prstClr>
                  </a:outerShdw>
                </a:effectLst>
                <a:latin typeface="Verdana"/>
                <a:cs typeface="Verdana"/>
              </a:rPr>
              <a:t>C</a:t>
            </a:r>
            <a:r>
              <a:rPr lang="en-US" sz="1600" b="1" kern="0" dirty="0" smtClean="0">
                <a:solidFill>
                  <a:srgbClr val="FFFFFF"/>
                </a:solidFill>
                <a:effectLst>
                  <a:outerShdw blurRad="50800" dist="38100" dir="2700000" algn="tl" rotWithShape="0">
                    <a:prstClr val="black">
                      <a:alpha val="40000"/>
                    </a:prstClr>
                  </a:outerShdw>
                </a:effectLst>
                <a:latin typeface="Verdana"/>
                <a:cs typeface="Verdana"/>
              </a:rPr>
              <a:t>rop yields  </a:t>
            </a:r>
            <a:r>
              <a:rPr lang="en-US" sz="1600" b="1" kern="0" dirty="0" smtClean="0">
                <a:solidFill>
                  <a:srgbClr val="FFFFFF"/>
                </a:solidFill>
                <a:effectLst>
                  <a:outerShdw blurRad="50800" dist="38100" dir="2700000" algn="tl" rotWithShape="0">
                    <a:prstClr val="black">
                      <a:alpha val="40000"/>
                    </a:prstClr>
                  </a:outerShdw>
                </a:effectLst>
                <a:latin typeface="Verdana"/>
                <a:ea typeface="Wingdings"/>
                <a:cs typeface="Verdana"/>
                <a:sym typeface="Wingdings"/>
              </a:rPr>
              <a:t> </a:t>
            </a:r>
            <a:r>
              <a:rPr lang="en-US" sz="1600" b="1" kern="0" dirty="0" smtClean="0">
                <a:solidFill>
                  <a:srgbClr val="FFFFFF"/>
                </a:solidFill>
                <a:effectLst>
                  <a:outerShdw blurRad="50800" dist="38100" dir="2700000" algn="tl" rotWithShape="0">
                    <a:prstClr val="black">
                      <a:alpha val="40000"/>
                    </a:prstClr>
                  </a:outerShdw>
                </a:effectLst>
                <a:latin typeface="Verdana"/>
                <a:cs typeface="Verdana"/>
              </a:rPr>
              <a:t>due to </a:t>
            </a:r>
            <a:r>
              <a:rPr lang="en-US" sz="1600" b="1" kern="0" dirty="0" smtClean="0">
                <a:solidFill>
                  <a:srgbClr val="FFFFFF"/>
                </a:solidFill>
                <a:effectLst>
                  <a:outerShdw blurRad="50800" dist="38100" dir="2700000" algn="tl" rotWithShape="0">
                    <a:prstClr val="black">
                      <a:alpha val="40000"/>
                    </a:prstClr>
                  </a:outerShdw>
                </a:effectLst>
                <a:latin typeface="Verdana"/>
                <a:cs typeface="Verdana"/>
              </a:rPr>
              <a:t>CO</a:t>
            </a:r>
            <a:r>
              <a:rPr lang="en-US" sz="1600" b="1" kern="0" baseline="-25000" dirty="0" smtClean="0">
                <a:solidFill>
                  <a:srgbClr val="FFFFFF"/>
                </a:solidFill>
                <a:effectLst>
                  <a:outerShdw blurRad="50800" dist="38100" dir="2700000" algn="tl" rotWithShape="0">
                    <a:prstClr val="black">
                      <a:alpha val="40000"/>
                    </a:prstClr>
                  </a:outerShdw>
                </a:effectLst>
                <a:latin typeface="Verdana"/>
                <a:cs typeface="Verdana"/>
              </a:rPr>
              <a:t>2</a:t>
            </a:r>
            <a:r>
              <a:rPr lang="en-US" sz="1600" b="1" kern="0" dirty="0" smtClean="0">
                <a:solidFill>
                  <a:srgbClr val="FFFFFF"/>
                </a:solidFill>
                <a:effectLst>
                  <a:outerShdw blurRad="50800" dist="38100" dir="2700000" algn="tl" rotWithShape="0">
                    <a:prstClr val="black">
                      <a:alpha val="40000"/>
                    </a:prstClr>
                  </a:outerShdw>
                </a:effectLst>
                <a:latin typeface="Verdana"/>
                <a:cs typeface="Verdana"/>
              </a:rPr>
              <a:t> </a:t>
            </a:r>
            <a:r>
              <a:rPr lang="en-US" sz="1600" b="1" kern="0" dirty="0" smtClean="0">
                <a:solidFill>
                  <a:srgbClr val="FFFFFF"/>
                </a:solidFill>
                <a:effectLst>
                  <a:outerShdw blurRad="50800" dist="38100" dir="2700000" algn="tl" rotWithShape="0">
                    <a:prstClr val="black">
                      <a:alpha val="40000"/>
                    </a:prstClr>
                  </a:outerShdw>
                </a:effectLst>
                <a:latin typeface="Verdana"/>
                <a:cs typeface="Verdana"/>
              </a:rPr>
              <a:t>fertilization, </a:t>
            </a:r>
            <a:r>
              <a:rPr lang="en-US" sz="1600" b="1" kern="0" dirty="0" smtClean="0">
                <a:solidFill>
                  <a:srgbClr val="FFFFFF"/>
                </a:solidFill>
                <a:effectLst>
                  <a:outerShdw blurRad="50800" dist="38100" dir="2700000" algn="tl" rotWithShape="0">
                    <a:prstClr val="black">
                      <a:alpha val="40000"/>
                    </a:prstClr>
                  </a:outerShdw>
                </a:effectLst>
                <a:latin typeface="Verdana"/>
                <a:cs typeface="Verdana"/>
              </a:rPr>
              <a:t>but  </a:t>
            </a:r>
            <a:r>
              <a:rPr lang="en-US" sz="1600" b="1" kern="0" dirty="0" smtClean="0">
                <a:solidFill>
                  <a:srgbClr val="FFFFFF"/>
                </a:solidFill>
                <a:effectLst>
                  <a:outerShdw blurRad="50800" dist="38100" dir="2700000" algn="tl" rotWithShape="0">
                    <a:prstClr val="black">
                      <a:alpha val="40000"/>
                    </a:prstClr>
                  </a:outerShdw>
                </a:effectLst>
                <a:latin typeface="Verdana"/>
                <a:ea typeface="Wingdings"/>
                <a:cs typeface="Verdana"/>
                <a:sym typeface="Wingdings"/>
              </a:rPr>
              <a:t></a:t>
            </a:r>
            <a:r>
              <a:rPr lang="en-US" sz="1600" b="1" kern="0" dirty="0" smtClean="0">
                <a:solidFill>
                  <a:srgbClr val="FFFFFF"/>
                </a:solidFill>
                <a:effectLst>
                  <a:outerShdw blurRad="50800" dist="38100" dir="2700000" algn="tl" rotWithShape="0">
                    <a:prstClr val="black">
                      <a:alpha val="40000"/>
                    </a:prstClr>
                  </a:outerShdw>
                </a:effectLst>
                <a:latin typeface="Verdana"/>
                <a:cs typeface="Verdana"/>
              </a:rPr>
              <a:t> due to climate change</a:t>
            </a:r>
          </a:p>
        </p:txBody>
      </p:sp>
      <p:sp>
        <p:nvSpPr>
          <p:cNvPr id="620" name="TextBox 619"/>
          <p:cNvSpPr txBox="1"/>
          <p:nvPr/>
        </p:nvSpPr>
        <p:spPr>
          <a:xfrm>
            <a:off x="2736055" y="2455009"/>
            <a:ext cx="2506484" cy="1323439"/>
          </a:xfrm>
          <a:prstGeom prst="rect">
            <a:avLst/>
          </a:prstGeom>
          <a:solidFill>
            <a:srgbClr val="808080">
              <a:alpha val="75000"/>
            </a:srgbClr>
          </a:solidFill>
          <a:ln>
            <a:solidFill>
              <a:srgbClr val="000000"/>
            </a:solidFill>
          </a:ln>
        </p:spPr>
        <p:txBody>
          <a:bodyPr wrap="square" rtlCol="0">
            <a:spAutoFit/>
          </a:bodyPr>
          <a:lstStyle/>
          <a:p>
            <a:pPr algn="ctr" eaLnBrk="1" fontAlgn="auto" hangingPunct="1">
              <a:spcBef>
                <a:spcPts val="0"/>
              </a:spcBef>
              <a:spcAft>
                <a:spcPts val="0"/>
              </a:spcAft>
              <a:defRPr/>
            </a:pPr>
            <a:r>
              <a:rPr lang="en-US" sz="1600" b="1" kern="0" dirty="0" smtClean="0">
                <a:solidFill>
                  <a:srgbClr val="FFFFFF"/>
                </a:solidFill>
                <a:effectLst>
                  <a:outerShdw blurRad="50800" dist="38100" dir="2700000" algn="tl" rotWithShape="0">
                    <a:prstClr val="black">
                      <a:alpha val="40000"/>
                    </a:prstClr>
                  </a:outerShdw>
                </a:effectLst>
                <a:latin typeface="Verdana"/>
                <a:cs typeface="Verdana"/>
              </a:rPr>
              <a:t>Permafrost-carbon feedback likely to amplify climate change; methane ‘bomb’ unlikely</a:t>
            </a:r>
          </a:p>
        </p:txBody>
      </p:sp>
      <p:sp>
        <p:nvSpPr>
          <p:cNvPr id="621" name="TextBox 620"/>
          <p:cNvSpPr txBox="1"/>
          <p:nvPr/>
        </p:nvSpPr>
        <p:spPr>
          <a:xfrm>
            <a:off x="6776478" y="5003136"/>
            <a:ext cx="2037390" cy="1323439"/>
          </a:xfrm>
          <a:prstGeom prst="rect">
            <a:avLst/>
          </a:prstGeom>
          <a:solidFill>
            <a:srgbClr val="808080">
              <a:alpha val="75000"/>
            </a:srgbClr>
          </a:solidFill>
          <a:ln>
            <a:solidFill>
              <a:srgbClr val="000000"/>
            </a:solidFill>
          </a:ln>
        </p:spPr>
        <p:txBody>
          <a:bodyPr wrap="square" rtlCol="0">
            <a:spAutoFit/>
          </a:bodyPr>
          <a:lstStyle/>
          <a:p>
            <a:pPr algn="ctr" eaLnBrk="1" fontAlgn="auto" hangingPunct="1">
              <a:spcBef>
                <a:spcPts val="0"/>
              </a:spcBef>
              <a:spcAft>
                <a:spcPts val="0"/>
              </a:spcAft>
              <a:defRPr/>
            </a:pPr>
            <a:r>
              <a:rPr lang="en-US" sz="1600" b="1" kern="0" dirty="0" smtClean="0">
                <a:solidFill>
                  <a:srgbClr val="FFFFFF"/>
                </a:solidFill>
                <a:effectLst>
                  <a:outerShdw blurRad="50800" dist="38100" dir="2700000" algn="tl" rotWithShape="0">
                    <a:prstClr val="black">
                      <a:alpha val="40000"/>
                    </a:prstClr>
                  </a:outerShdw>
                </a:effectLst>
                <a:latin typeface="Verdana"/>
                <a:cs typeface="Verdana"/>
              </a:rPr>
              <a:t>Nutrient cycling uncertainty amplifies C cycle uncertainty</a:t>
            </a:r>
          </a:p>
        </p:txBody>
      </p:sp>
      <p:sp>
        <p:nvSpPr>
          <p:cNvPr id="622" name="TextBox 621"/>
          <p:cNvSpPr txBox="1"/>
          <p:nvPr/>
        </p:nvSpPr>
        <p:spPr>
          <a:xfrm>
            <a:off x="1605789" y="4785777"/>
            <a:ext cx="2213575" cy="1323439"/>
          </a:xfrm>
          <a:prstGeom prst="rect">
            <a:avLst/>
          </a:prstGeom>
          <a:solidFill>
            <a:srgbClr val="808080">
              <a:alpha val="75000"/>
            </a:srgbClr>
          </a:solidFill>
          <a:ln>
            <a:solidFill>
              <a:srgbClr val="000000"/>
            </a:solidFill>
          </a:ln>
        </p:spPr>
        <p:txBody>
          <a:bodyPr wrap="square" rtlCol="0">
            <a:spAutoFit/>
          </a:bodyPr>
          <a:lstStyle/>
          <a:p>
            <a:pPr algn="ctr" eaLnBrk="1" fontAlgn="auto" hangingPunct="1">
              <a:spcBef>
                <a:spcPts val="0"/>
              </a:spcBef>
              <a:spcAft>
                <a:spcPts val="0"/>
              </a:spcAft>
              <a:defRPr/>
            </a:pPr>
            <a:r>
              <a:rPr lang="en-US" sz="1600" b="1" kern="0" dirty="0" smtClean="0">
                <a:solidFill>
                  <a:srgbClr val="FFFFFF"/>
                </a:solidFill>
                <a:effectLst>
                  <a:outerShdw blurRad="50800" dist="38100" dir="2700000" algn="tl" rotWithShape="0">
                    <a:prstClr val="black">
                      <a:alpha val="40000"/>
                    </a:prstClr>
                  </a:outerShdw>
                </a:effectLst>
                <a:latin typeface="Verdana"/>
                <a:cs typeface="Verdana"/>
              </a:rPr>
              <a:t>Land use and land cover change impact on climate depends on location</a:t>
            </a:r>
          </a:p>
        </p:txBody>
      </p:sp>
      <p:sp>
        <p:nvSpPr>
          <p:cNvPr id="623" name="TextBox 622"/>
          <p:cNvSpPr txBox="1"/>
          <p:nvPr/>
        </p:nvSpPr>
        <p:spPr>
          <a:xfrm>
            <a:off x="3675622" y="444854"/>
            <a:ext cx="2892243" cy="1077218"/>
          </a:xfrm>
          <a:prstGeom prst="rect">
            <a:avLst/>
          </a:prstGeom>
          <a:solidFill>
            <a:srgbClr val="808080">
              <a:alpha val="75000"/>
            </a:srgbClr>
          </a:solidFill>
          <a:ln>
            <a:solidFill>
              <a:srgbClr val="000000"/>
            </a:solidFill>
          </a:ln>
        </p:spPr>
        <p:txBody>
          <a:bodyPr wrap="square" rtlCol="0">
            <a:spAutoFit/>
          </a:bodyPr>
          <a:lstStyle/>
          <a:p>
            <a:pPr algn="ctr" eaLnBrk="1" fontAlgn="auto" hangingPunct="1">
              <a:spcBef>
                <a:spcPts val="0"/>
              </a:spcBef>
              <a:spcAft>
                <a:spcPts val="0"/>
              </a:spcAft>
              <a:defRPr/>
            </a:pPr>
            <a:r>
              <a:rPr lang="en-US" sz="1600" b="1" kern="0" dirty="0">
                <a:solidFill>
                  <a:srgbClr val="FFFFFF"/>
                </a:solidFill>
                <a:effectLst>
                  <a:outerShdw blurRad="50800" dist="38100" dir="2700000" algn="tl" rotWithShape="0">
                    <a:prstClr val="black">
                      <a:alpha val="40000"/>
                    </a:prstClr>
                  </a:outerShdw>
                </a:effectLst>
                <a:latin typeface="Verdana"/>
                <a:cs typeface="Verdana"/>
              </a:rPr>
              <a:t>O</a:t>
            </a:r>
            <a:r>
              <a:rPr lang="en-US" sz="1600" b="1" kern="0" dirty="0" smtClean="0">
                <a:solidFill>
                  <a:srgbClr val="FFFFFF"/>
                </a:solidFill>
                <a:effectLst>
                  <a:outerShdw blurRad="50800" dist="38100" dir="2700000" algn="tl" rotWithShape="0">
                    <a:prstClr val="black">
                      <a:alpha val="40000"/>
                    </a:prstClr>
                  </a:outerShdw>
                </a:effectLst>
                <a:latin typeface="Verdana"/>
                <a:cs typeface="Verdana"/>
              </a:rPr>
              <a:t>n average, dry seasons will get drier and wet seasons will get wetter</a:t>
            </a:r>
          </a:p>
        </p:txBody>
      </p:sp>
      <p:sp>
        <p:nvSpPr>
          <p:cNvPr id="624" name="TextBox 623"/>
          <p:cNvSpPr txBox="1"/>
          <p:nvPr/>
        </p:nvSpPr>
        <p:spPr>
          <a:xfrm>
            <a:off x="5999576" y="2013969"/>
            <a:ext cx="2367584" cy="830997"/>
          </a:xfrm>
          <a:prstGeom prst="rect">
            <a:avLst/>
          </a:prstGeom>
          <a:solidFill>
            <a:srgbClr val="808080">
              <a:alpha val="75000"/>
            </a:srgbClr>
          </a:solidFill>
          <a:ln>
            <a:solidFill>
              <a:srgbClr val="000000"/>
            </a:solidFill>
          </a:ln>
        </p:spPr>
        <p:txBody>
          <a:bodyPr wrap="square" rtlCol="0">
            <a:spAutoFit/>
          </a:bodyPr>
          <a:lstStyle/>
          <a:p>
            <a:pPr algn="ctr" eaLnBrk="1" fontAlgn="auto" hangingPunct="1">
              <a:spcBef>
                <a:spcPts val="0"/>
              </a:spcBef>
              <a:spcAft>
                <a:spcPts val="0"/>
              </a:spcAft>
              <a:defRPr/>
            </a:pPr>
            <a:r>
              <a:rPr lang="en-US" sz="1600" b="1" kern="0" dirty="0" smtClean="0">
                <a:solidFill>
                  <a:srgbClr val="FFFFFF"/>
                </a:solidFill>
                <a:effectLst>
                  <a:outerShdw blurRad="50800" dist="38100" dir="2700000" algn="tl" rotWithShape="0">
                    <a:prstClr val="black">
                      <a:alpha val="40000"/>
                    </a:prstClr>
                  </a:outerShdw>
                </a:effectLst>
                <a:latin typeface="Verdana"/>
                <a:cs typeface="Verdana"/>
              </a:rPr>
              <a:t>Anthropogenic GW withdrawal can be detected with CLM</a:t>
            </a:r>
          </a:p>
        </p:txBody>
      </p:sp>
      <p:sp>
        <p:nvSpPr>
          <p:cNvPr id="312" name="TextBox 311"/>
          <p:cNvSpPr txBox="1"/>
          <p:nvPr/>
        </p:nvSpPr>
        <p:spPr>
          <a:xfrm>
            <a:off x="6806718" y="3492316"/>
            <a:ext cx="1916768" cy="1077218"/>
          </a:xfrm>
          <a:prstGeom prst="rect">
            <a:avLst/>
          </a:prstGeom>
          <a:solidFill>
            <a:srgbClr val="808080">
              <a:alpha val="75000"/>
            </a:srgbClr>
          </a:solidFill>
          <a:ln>
            <a:solidFill>
              <a:srgbClr val="000000"/>
            </a:solidFill>
          </a:ln>
        </p:spPr>
        <p:txBody>
          <a:bodyPr wrap="square" rtlCol="0">
            <a:spAutoFit/>
          </a:bodyPr>
          <a:lstStyle/>
          <a:p>
            <a:pPr algn="ctr" eaLnBrk="1" fontAlgn="auto" hangingPunct="1">
              <a:spcBef>
                <a:spcPts val="0"/>
              </a:spcBef>
              <a:spcAft>
                <a:spcPts val="0"/>
              </a:spcAft>
              <a:defRPr/>
            </a:pPr>
            <a:r>
              <a:rPr lang="en-US" sz="1600" b="1" kern="0" dirty="0" smtClean="0">
                <a:solidFill>
                  <a:srgbClr val="FFFFFF"/>
                </a:solidFill>
                <a:effectLst>
                  <a:outerShdw blurRad="50800" dist="38100" dir="2700000" algn="tl" rotWithShape="0">
                    <a:prstClr val="black">
                      <a:alpha val="40000"/>
                    </a:prstClr>
                  </a:outerShdw>
                </a:effectLst>
                <a:latin typeface="Verdana"/>
                <a:cs typeface="Verdana"/>
              </a:rPr>
              <a:t>Western US forests vulnerable to climate change</a:t>
            </a:r>
          </a:p>
        </p:txBody>
      </p:sp>
    </p:spTree>
    <p:extLst>
      <p:ext uri="{BB962C8B-B14F-4D97-AF65-F5344CB8AC3E}">
        <p14:creationId xmlns:p14="http://schemas.microsoft.com/office/powerpoint/2010/main" val="195396219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0123" y="45757"/>
            <a:ext cx="8046632" cy="707886"/>
          </a:xfrm>
          <a:prstGeom prst="rect">
            <a:avLst/>
          </a:prstGeom>
        </p:spPr>
        <p:txBody>
          <a:bodyPr wrap="square">
            <a:spAutoFit/>
          </a:bodyPr>
          <a:lstStyle/>
          <a:p>
            <a:pPr algn="ctr" defTabSz="914021" eaLnBrk="1" fontAlgn="auto" hangingPunct="1">
              <a:spcBef>
                <a:spcPts val="0"/>
              </a:spcBef>
              <a:spcAft>
                <a:spcPts val="0"/>
              </a:spcAft>
            </a:pPr>
            <a:r>
              <a:rPr lang="en-US" sz="2000" dirty="0" smtClean="0">
                <a:latin typeface="Gill Sans MT"/>
                <a:cs typeface="Gill Sans MT"/>
              </a:rPr>
              <a:t>Land in Earth System:  But, trees (carbon sinks) are dying due to fire, insects, drought, and deforestation</a:t>
            </a:r>
            <a:endParaRPr lang="en-US" sz="2000" dirty="0">
              <a:latin typeface="Gill Sans MT"/>
              <a:cs typeface="Gill Sans MT"/>
            </a:endParaRPr>
          </a:p>
        </p:txBody>
      </p:sp>
      <p:grpSp>
        <p:nvGrpSpPr>
          <p:cNvPr id="12" name="Group 11"/>
          <p:cNvGrpSpPr/>
          <p:nvPr/>
        </p:nvGrpSpPr>
        <p:grpSpPr>
          <a:xfrm>
            <a:off x="1005879" y="1234464"/>
            <a:ext cx="7278341" cy="5029145"/>
            <a:chOff x="1250462" y="947616"/>
            <a:chExt cx="3077306" cy="2514422"/>
          </a:xfrm>
        </p:grpSpPr>
        <p:pic>
          <p:nvPicPr>
            <p:cNvPr id="4" name="Picture 2" descr="https://www.bgc-jena.mpg.de/bgp/uploads/Main/Fig.1_Allen2009.2.jpg"/>
            <p:cNvPicPr>
              <a:picLocks noChangeAspect="1" noChangeArrowheads="1"/>
            </p:cNvPicPr>
            <p:nvPr/>
          </p:nvPicPr>
          <p:blipFill rotWithShape="1">
            <a:blip r:embed="rId3" cstate="screen"/>
            <a:srcRect l="1055" t="3213" r="51501" b="45098"/>
            <a:stretch/>
          </p:blipFill>
          <p:spPr bwMode="auto">
            <a:xfrm>
              <a:off x="1250462" y="947616"/>
              <a:ext cx="3077306" cy="2514422"/>
            </a:xfrm>
            <a:prstGeom prst="rect">
              <a:avLst/>
            </a:prstGeom>
            <a:noFill/>
            <a:ln>
              <a:solidFill>
                <a:schemeClr val="tx1"/>
              </a:solidFill>
            </a:ln>
          </p:spPr>
        </p:pic>
        <p:sp>
          <p:nvSpPr>
            <p:cNvPr id="11" name="Rectangle 10"/>
            <p:cNvSpPr/>
            <p:nvPr/>
          </p:nvSpPr>
          <p:spPr>
            <a:xfrm>
              <a:off x="1299308" y="1035538"/>
              <a:ext cx="1045307" cy="302847"/>
            </a:xfrm>
            <a:prstGeom prst="rect">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dirty="0">
                <a:solidFill>
                  <a:prstClr val="white"/>
                </a:solidFill>
                <a:latin typeface="Gill Sans MT"/>
              </a:endParaRPr>
            </a:p>
          </p:txBody>
        </p:sp>
      </p:grpSp>
    </p:spTree>
    <p:extLst>
      <p:ext uri="{BB962C8B-B14F-4D97-AF65-F5344CB8AC3E}">
        <p14:creationId xmlns:p14="http://schemas.microsoft.com/office/powerpoint/2010/main" val="295977092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762000" y="-228600"/>
            <a:ext cx="8153400" cy="1143000"/>
          </a:xfrm>
        </p:spPr>
        <p:txBody>
          <a:bodyPr/>
          <a:lstStyle/>
          <a:p>
            <a:pPr eaLnBrk="1" hangingPunct="1"/>
            <a:r>
              <a:rPr lang="en-US" dirty="0" smtClean="0">
                <a:solidFill>
                  <a:schemeClr val="tx1"/>
                </a:solidFill>
              </a:rPr>
              <a:t> </a:t>
            </a:r>
            <a:r>
              <a:rPr lang="en-US" sz="2800" b="1" dirty="0" smtClean="0">
                <a:solidFill>
                  <a:schemeClr val="tx1"/>
                </a:solidFill>
              </a:rPr>
              <a:t>River Directional Map</a:t>
            </a:r>
          </a:p>
        </p:txBody>
      </p:sp>
      <p:grpSp>
        <p:nvGrpSpPr>
          <p:cNvPr id="2" name="Group 17"/>
          <p:cNvGrpSpPr/>
          <p:nvPr/>
        </p:nvGrpSpPr>
        <p:grpSpPr>
          <a:xfrm>
            <a:off x="4648200" y="1802136"/>
            <a:ext cx="4267200" cy="3859212"/>
            <a:chOff x="4572000" y="914400"/>
            <a:chExt cx="4267200" cy="3097212"/>
          </a:xfrm>
        </p:grpSpPr>
        <p:pic>
          <p:nvPicPr>
            <p:cNvPr id="1129475" name="Picture 3"/>
            <p:cNvPicPr>
              <a:picLocks noChangeAspect="1" noChangeArrowheads="1"/>
            </p:cNvPicPr>
            <p:nvPr/>
          </p:nvPicPr>
          <p:blipFill>
            <a:blip r:embed="rId3" cstate="screen"/>
            <a:srcRect/>
            <a:stretch>
              <a:fillRect/>
            </a:stretch>
          </p:blipFill>
          <p:spPr bwMode="auto">
            <a:xfrm>
              <a:off x="4572000" y="914400"/>
              <a:ext cx="4267200" cy="3097212"/>
            </a:xfrm>
            <a:prstGeom prst="rect">
              <a:avLst/>
            </a:prstGeom>
            <a:noFill/>
            <a:ln w="9525">
              <a:noFill/>
              <a:miter lim="800000"/>
              <a:headEnd/>
              <a:tailEnd/>
            </a:ln>
          </p:spPr>
        </p:pic>
        <p:sp>
          <p:nvSpPr>
            <p:cNvPr id="1129483" name="Text Box 11"/>
            <p:cNvSpPr txBox="1">
              <a:spLocks noChangeArrowheads="1"/>
            </p:cNvSpPr>
            <p:nvPr/>
          </p:nvSpPr>
          <p:spPr bwMode="auto">
            <a:xfrm>
              <a:off x="6461125" y="1167927"/>
              <a:ext cx="2269071" cy="778893"/>
            </a:xfrm>
            <a:prstGeom prst="rect">
              <a:avLst/>
            </a:prstGeom>
            <a:noFill/>
            <a:ln w="9525">
              <a:noFill/>
              <a:miter lim="800000"/>
              <a:headEnd/>
              <a:tailEnd/>
            </a:ln>
          </p:spPr>
          <p:txBody>
            <a:bodyPr wrap="none">
              <a:spAutoFit/>
            </a:bodyPr>
            <a:lstStyle/>
            <a:p>
              <a:pPr>
                <a:lnSpc>
                  <a:spcPct val="120000"/>
                </a:lnSpc>
              </a:pPr>
              <a:r>
                <a:rPr lang="en-US" sz="1600" dirty="0">
                  <a:latin typeface="Gill Sans MT"/>
                </a:rPr>
                <a:t>Raw GCM runoff</a:t>
              </a:r>
            </a:p>
            <a:p>
              <a:pPr>
                <a:lnSpc>
                  <a:spcPct val="120000"/>
                </a:lnSpc>
              </a:pPr>
              <a:r>
                <a:rPr lang="en-US" sz="1600" dirty="0">
                  <a:latin typeface="Gill Sans MT"/>
                </a:rPr>
                <a:t>  Routed GCM runoff</a:t>
              </a:r>
            </a:p>
            <a:p>
              <a:pPr>
                <a:lnSpc>
                  <a:spcPct val="120000"/>
                </a:lnSpc>
              </a:pPr>
              <a:r>
                <a:rPr lang="en-US" sz="1600" dirty="0">
                  <a:latin typeface="Gill Sans MT"/>
                </a:rPr>
                <a:t>        Observed </a:t>
              </a:r>
              <a:r>
                <a:rPr lang="en-US" sz="1600" dirty="0" err="1">
                  <a:latin typeface="Gill Sans MT"/>
                </a:rPr>
                <a:t>riverflow</a:t>
              </a:r>
              <a:endParaRPr lang="en-US" sz="1600" dirty="0">
                <a:latin typeface="Gill Sans MT"/>
              </a:endParaRPr>
            </a:p>
          </p:txBody>
        </p:sp>
        <p:sp>
          <p:nvSpPr>
            <p:cNvPr id="1129484" name="Line 12"/>
            <p:cNvSpPr>
              <a:spLocks noChangeShapeType="1"/>
            </p:cNvSpPr>
            <p:nvPr/>
          </p:nvSpPr>
          <p:spPr bwMode="auto">
            <a:xfrm flipH="1">
              <a:off x="6248400" y="1420812"/>
              <a:ext cx="228600" cy="228600"/>
            </a:xfrm>
            <a:prstGeom prst="line">
              <a:avLst/>
            </a:prstGeom>
            <a:noFill/>
            <a:ln w="38100">
              <a:solidFill>
                <a:schemeClr val="tx1"/>
              </a:solidFill>
              <a:round/>
              <a:headEnd/>
              <a:tailEnd type="triangle" w="med" len="med"/>
            </a:ln>
          </p:spPr>
          <p:txBody>
            <a:bodyPr/>
            <a:lstStyle/>
            <a:p>
              <a:endParaRPr lang="en-US"/>
            </a:p>
          </p:txBody>
        </p:sp>
        <p:sp>
          <p:nvSpPr>
            <p:cNvPr id="1129485" name="Line 13"/>
            <p:cNvSpPr>
              <a:spLocks noChangeShapeType="1"/>
            </p:cNvSpPr>
            <p:nvPr/>
          </p:nvSpPr>
          <p:spPr bwMode="auto">
            <a:xfrm>
              <a:off x="6629400" y="1626593"/>
              <a:ext cx="228600" cy="489235"/>
            </a:xfrm>
            <a:prstGeom prst="line">
              <a:avLst/>
            </a:prstGeom>
            <a:noFill/>
            <a:ln w="38100">
              <a:solidFill>
                <a:schemeClr val="tx1"/>
              </a:solidFill>
              <a:round/>
              <a:headEnd/>
              <a:tailEnd type="triangle" w="med" len="med"/>
            </a:ln>
          </p:spPr>
          <p:txBody>
            <a:bodyPr/>
            <a:lstStyle/>
            <a:p>
              <a:endParaRPr lang="en-US"/>
            </a:p>
          </p:txBody>
        </p:sp>
        <p:sp>
          <p:nvSpPr>
            <p:cNvPr id="1129486" name="Line 14"/>
            <p:cNvSpPr>
              <a:spLocks noChangeShapeType="1"/>
            </p:cNvSpPr>
            <p:nvPr/>
          </p:nvSpPr>
          <p:spPr bwMode="auto">
            <a:xfrm flipH="1">
              <a:off x="6964653" y="1932365"/>
              <a:ext cx="609600" cy="533400"/>
            </a:xfrm>
            <a:prstGeom prst="line">
              <a:avLst/>
            </a:prstGeom>
            <a:noFill/>
            <a:ln w="38100">
              <a:solidFill>
                <a:schemeClr val="tx1"/>
              </a:solidFill>
              <a:round/>
              <a:headEnd/>
              <a:tailEnd type="triangle" w="med" len="med"/>
            </a:ln>
          </p:spPr>
          <p:txBody>
            <a:bodyPr/>
            <a:lstStyle/>
            <a:p>
              <a:endParaRPr lang="en-US"/>
            </a:p>
          </p:txBody>
        </p:sp>
      </p:grpSp>
      <p:grpSp>
        <p:nvGrpSpPr>
          <p:cNvPr id="3" name="Group 19"/>
          <p:cNvGrpSpPr/>
          <p:nvPr/>
        </p:nvGrpSpPr>
        <p:grpSpPr>
          <a:xfrm>
            <a:off x="304800" y="1524000"/>
            <a:ext cx="4343400" cy="3670576"/>
            <a:chOff x="304800" y="971490"/>
            <a:chExt cx="4343400" cy="3670576"/>
          </a:xfrm>
        </p:grpSpPr>
        <p:pic>
          <p:nvPicPr>
            <p:cNvPr id="63492" name="Picture 4"/>
            <p:cNvPicPr>
              <a:picLocks noChangeAspect="1" noChangeArrowheads="1"/>
            </p:cNvPicPr>
            <p:nvPr/>
          </p:nvPicPr>
          <p:blipFill>
            <a:blip r:embed="rId4" cstate="screen"/>
            <a:srcRect/>
            <a:stretch>
              <a:fillRect/>
            </a:stretch>
          </p:blipFill>
          <p:spPr bwMode="auto">
            <a:xfrm>
              <a:off x="542927" y="3651466"/>
              <a:ext cx="3584575" cy="990600"/>
            </a:xfrm>
            <a:prstGeom prst="rect">
              <a:avLst/>
            </a:prstGeom>
            <a:noFill/>
            <a:ln w="9525">
              <a:noFill/>
              <a:miter lim="800000"/>
              <a:headEnd/>
              <a:tailEnd/>
            </a:ln>
          </p:spPr>
        </p:pic>
        <p:pic>
          <p:nvPicPr>
            <p:cNvPr id="63493" name="Picture 5"/>
            <p:cNvPicPr>
              <a:picLocks noChangeAspect="1" noChangeArrowheads="1"/>
            </p:cNvPicPr>
            <p:nvPr/>
          </p:nvPicPr>
          <p:blipFill>
            <a:blip r:embed="rId5" cstate="screen"/>
            <a:srcRect/>
            <a:stretch>
              <a:fillRect/>
            </a:stretch>
          </p:blipFill>
          <p:spPr bwMode="auto">
            <a:xfrm>
              <a:off x="304800" y="1371600"/>
              <a:ext cx="4343400" cy="2889466"/>
            </a:xfrm>
            <a:prstGeom prst="rect">
              <a:avLst/>
            </a:prstGeom>
            <a:noFill/>
            <a:ln w="9525">
              <a:noFill/>
              <a:miter lim="800000"/>
              <a:headEnd/>
              <a:tailEnd/>
            </a:ln>
          </p:spPr>
        </p:pic>
        <p:sp>
          <p:nvSpPr>
            <p:cNvPr id="63500" name="Text Box 15"/>
            <p:cNvSpPr txBox="1">
              <a:spLocks noChangeArrowheads="1"/>
            </p:cNvSpPr>
            <p:nvPr/>
          </p:nvSpPr>
          <p:spPr bwMode="auto">
            <a:xfrm>
              <a:off x="381000" y="971490"/>
              <a:ext cx="3564789" cy="400110"/>
            </a:xfrm>
            <a:prstGeom prst="rect">
              <a:avLst/>
            </a:prstGeom>
            <a:solidFill>
              <a:schemeClr val="bg1"/>
            </a:solidFill>
            <a:ln w="9525">
              <a:noFill/>
              <a:miter lim="800000"/>
              <a:headEnd/>
              <a:tailEnd/>
            </a:ln>
          </p:spPr>
          <p:txBody>
            <a:bodyPr wrap="none">
              <a:spAutoFit/>
            </a:bodyPr>
            <a:lstStyle/>
            <a:p>
              <a:r>
                <a:rPr lang="en-US" sz="2000" dirty="0">
                  <a:latin typeface="Gill Sans MT"/>
                </a:rPr>
                <a:t>20-yr average river flow (m</a:t>
              </a:r>
              <a:r>
                <a:rPr lang="en-US" sz="2000" baseline="30000" dirty="0">
                  <a:latin typeface="Gill Sans MT"/>
                </a:rPr>
                <a:t>3</a:t>
              </a:r>
              <a:r>
                <a:rPr lang="en-US" sz="2000" dirty="0">
                  <a:latin typeface="Gill Sans MT"/>
                </a:rPr>
                <a:t> s</a:t>
              </a:r>
              <a:r>
                <a:rPr lang="en-US" sz="2000" baseline="30000" dirty="0">
                  <a:latin typeface="Gill Sans MT"/>
                </a:rPr>
                <a:t>-1</a:t>
              </a:r>
              <a:r>
                <a:rPr lang="en-US" sz="2000" dirty="0">
                  <a:latin typeface="Gill Sans MT"/>
                </a:rPr>
                <a:t>)</a:t>
              </a:r>
            </a:p>
          </p:txBody>
        </p:sp>
      </p:grpSp>
      <p:sp>
        <p:nvSpPr>
          <p:cNvPr id="13" name="Text Box 15"/>
          <p:cNvSpPr txBox="1">
            <a:spLocks noChangeArrowheads="1"/>
          </p:cNvSpPr>
          <p:nvPr/>
        </p:nvSpPr>
        <p:spPr bwMode="auto">
          <a:xfrm>
            <a:off x="5818311" y="1398588"/>
            <a:ext cx="1768258" cy="400110"/>
          </a:xfrm>
          <a:prstGeom prst="rect">
            <a:avLst/>
          </a:prstGeom>
          <a:solidFill>
            <a:schemeClr val="bg1"/>
          </a:solidFill>
          <a:ln w="9525">
            <a:noFill/>
            <a:miter lim="800000"/>
            <a:headEnd/>
            <a:tailEnd/>
          </a:ln>
        </p:spPr>
        <p:txBody>
          <a:bodyPr wrap="none">
            <a:spAutoFit/>
          </a:bodyPr>
          <a:lstStyle/>
          <a:p>
            <a:r>
              <a:rPr lang="en-US" sz="2000" dirty="0" smtClean="0">
                <a:latin typeface="Gill Sans MT"/>
              </a:rPr>
              <a:t>River discharge</a:t>
            </a:r>
            <a:endParaRPr lang="en-US" sz="2000" dirty="0">
              <a:latin typeface="Gill Sans M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a:xfrm>
            <a:off x="0" y="0"/>
            <a:ext cx="9144000" cy="502952"/>
          </a:xfrm>
          <a:ln/>
        </p:spPr>
        <p:txBody>
          <a:bodyPr/>
          <a:lstStyle/>
          <a:p>
            <a:r>
              <a:rPr lang="en-US" dirty="0" smtClean="0">
                <a:solidFill>
                  <a:schemeClr val="tx1"/>
                </a:solidFill>
              </a:rPr>
              <a:t>Parameterizations and </a:t>
            </a:r>
            <a:r>
              <a:rPr lang="en-US" dirty="0" err="1" smtClean="0">
                <a:solidFill>
                  <a:schemeClr val="tx1"/>
                </a:solidFill>
              </a:rPr>
              <a:t>submodels</a:t>
            </a:r>
            <a:endParaRPr lang="en-US" dirty="0">
              <a:solidFill>
                <a:schemeClr val="tx1"/>
              </a:solidFill>
            </a:endParaRPr>
          </a:p>
        </p:txBody>
      </p:sp>
      <p:sp>
        <p:nvSpPr>
          <p:cNvPr id="391171" name="Rectangle 3"/>
          <p:cNvSpPr>
            <a:spLocks noGrp="1" noChangeArrowheads="1"/>
          </p:cNvSpPr>
          <p:nvPr>
            <p:ph type="body" idx="1"/>
          </p:nvPr>
        </p:nvSpPr>
        <p:spPr>
          <a:xfrm>
            <a:off x="34107" y="2057415"/>
            <a:ext cx="5543722" cy="4754828"/>
          </a:xfrm>
        </p:spPr>
        <p:txBody>
          <a:bodyPr/>
          <a:lstStyle/>
          <a:p>
            <a:pPr marL="233363" lvl="1" indent="-233363">
              <a:lnSpc>
                <a:spcPct val="105000"/>
              </a:lnSpc>
              <a:spcBef>
                <a:spcPct val="40000"/>
              </a:spcBef>
            </a:pPr>
            <a:r>
              <a:rPr lang="en-US" sz="1800" dirty="0" smtClean="0">
                <a:solidFill>
                  <a:srgbClr val="FF0000"/>
                </a:solidFill>
              </a:rPr>
              <a:t>Surface albedo and radiative fluxes (3,4)</a:t>
            </a:r>
          </a:p>
          <a:p>
            <a:pPr marL="233363" lvl="1" indent="-233363">
              <a:lnSpc>
                <a:spcPct val="105000"/>
              </a:lnSpc>
              <a:spcBef>
                <a:spcPct val="40000"/>
              </a:spcBef>
            </a:pPr>
            <a:r>
              <a:rPr lang="en-US" sz="1800" dirty="0" smtClean="0">
                <a:solidFill>
                  <a:srgbClr val="FF0000"/>
                </a:solidFill>
              </a:rPr>
              <a:t>Momentum, sensible and latent heat fluxes (5)</a:t>
            </a:r>
          </a:p>
          <a:p>
            <a:pPr marL="233363" lvl="1" indent="-233363">
              <a:lnSpc>
                <a:spcPct val="105000"/>
              </a:lnSpc>
              <a:spcBef>
                <a:spcPct val="40000"/>
              </a:spcBef>
            </a:pPr>
            <a:r>
              <a:rPr lang="en-US" sz="1800" dirty="0" smtClean="0">
                <a:solidFill>
                  <a:srgbClr val="FF0000"/>
                </a:solidFill>
              </a:rPr>
              <a:t>Soil and snow thermodynamics (6)</a:t>
            </a:r>
          </a:p>
          <a:p>
            <a:pPr marL="233363" lvl="1" indent="-233363">
              <a:lnSpc>
                <a:spcPct val="105000"/>
              </a:lnSpc>
              <a:spcBef>
                <a:spcPct val="40000"/>
              </a:spcBef>
            </a:pPr>
            <a:r>
              <a:rPr lang="en-US" sz="1800" dirty="0" smtClean="0">
                <a:solidFill>
                  <a:srgbClr val="FF0000"/>
                </a:solidFill>
              </a:rPr>
              <a:t>Stomatal resistance and photosynthesis (8)</a:t>
            </a:r>
          </a:p>
          <a:p>
            <a:pPr marL="233363" lvl="1" indent="-233363">
              <a:lnSpc>
                <a:spcPct val="105000"/>
              </a:lnSpc>
              <a:spcBef>
                <a:spcPct val="40000"/>
              </a:spcBef>
            </a:pPr>
            <a:r>
              <a:rPr lang="en-US" sz="1800" dirty="0"/>
              <a:t>Hydrology (7</a:t>
            </a:r>
            <a:r>
              <a:rPr lang="en-US" sz="1800" dirty="0" smtClean="0"/>
              <a:t>)</a:t>
            </a:r>
          </a:p>
          <a:p>
            <a:pPr marL="233363" lvl="1" indent="-233363">
              <a:lnSpc>
                <a:spcPct val="105000"/>
              </a:lnSpc>
              <a:spcBef>
                <a:spcPct val="40000"/>
              </a:spcBef>
            </a:pPr>
            <a:r>
              <a:rPr lang="en-US" sz="1800" dirty="0" smtClean="0"/>
              <a:t>Carbon / nitrogen pools, allocation, respiration (13)</a:t>
            </a:r>
          </a:p>
          <a:p>
            <a:pPr marL="233363" lvl="1" indent="-233363">
              <a:lnSpc>
                <a:spcPct val="105000"/>
              </a:lnSpc>
              <a:spcBef>
                <a:spcPct val="40000"/>
              </a:spcBef>
            </a:pPr>
            <a:r>
              <a:rPr lang="en-US" sz="1800" dirty="0" smtClean="0"/>
              <a:t>Vegetation phenology (14)</a:t>
            </a:r>
          </a:p>
          <a:p>
            <a:pPr marL="233363" lvl="1" indent="-233363">
              <a:lnSpc>
                <a:spcPct val="105000"/>
              </a:lnSpc>
              <a:spcBef>
                <a:spcPct val="40000"/>
              </a:spcBef>
            </a:pPr>
            <a:r>
              <a:rPr lang="en-US" sz="1800" dirty="0" smtClean="0"/>
              <a:t>Decomposition (15)</a:t>
            </a:r>
            <a:endParaRPr lang="en-US" sz="1800" dirty="0"/>
          </a:p>
          <a:p>
            <a:pPr marL="233363" lvl="1" indent="-233363">
              <a:lnSpc>
                <a:spcPct val="105000"/>
              </a:lnSpc>
              <a:spcBef>
                <a:spcPct val="40000"/>
              </a:spcBef>
            </a:pPr>
            <a:r>
              <a:rPr lang="en-US" sz="1800" dirty="0" smtClean="0"/>
              <a:t>External nitrogen cycle (16)</a:t>
            </a:r>
          </a:p>
          <a:p>
            <a:pPr marL="233363" lvl="1" indent="-233363">
              <a:lnSpc>
                <a:spcPct val="105000"/>
              </a:lnSpc>
              <a:spcBef>
                <a:spcPct val="40000"/>
              </a:spcBef>
            </a:pPr>
            <a:r>
              <a:rPr lang="en-US" sz="1800" dirty="0" smtClean="0"/>
              <a:t>Plant Mortality (17)</a:t>
            </a:r>
            <a:endParaRPr lang="en-US" sz="1800" dirty="0"/>
          </a:p>
          <a:p>
            <a:pPr marL="233363" lvl="1" indent="-233363">
              <a:lnSpc>
                <a:spcPct val="105000"/>
              </a:lnSpc>
              <a:spcBef>
                <a:spcPct val="40000"/>
              </a:spcBef>
            </a:pPr>
            <a:r>
              <a:rPr lang="en-US" sz="1800" dirty="0" smtClean="0"/>
              <a:t>Carbon isotopes (25)</a:t>
            </a:r>
          </a:p>
        </p:txBody>
      </p:sp>
      <p:sp>
        <p:nvSpPr>
          <p:cNvPr id="6" name="Rectangle 3"/>
          <p:cNvSpPr txBox="1">
            <a:spLocks noChangeArrowheads="1"/>
          </p:cNvSpPr>
          <p:nvPr/>
        </p:nvSpPr>
        <p:spPr bwMode="auto">
          <a:xfrm>
            <a:off x="5669268" y="2057415"/>
            <a:ext cx="3474732" cy="4480511"/>
          </a:xfrm>
          <a:prstGeom prst="rect">
            <a:avLst/>
          </a:prstGeom>
          <a:noFill/>
          <a:ln w="9525">
            <a:noFill/>
            <a:miter lim="800000"/>
            <a:headEnd/>
            <a:tailEnd/>
          </a:ln>
        </p:spPr>
        <p:txBody>
          <a:bodyPr vert="horz" wrap="square" lIns="91430" tIns="45716" rIns="91430" bIns="45716" numCol="1" anchor="t" anchorCtr="0" compatLnSpc="1">
            <a:prstTxWarp prst="textNoShape">
              <a:avLst/>
            </a:prstTxWarp>
          </a:bodyPr>
          <a:lstStyle>
            <a:lvl1pPr marL="342900" indent="-342900" algn="l" rtl="0" eaLnBrk="0" fontAlgn="base" hangingPunct="0">
              <a:lnSpc>
                <a:spcPct val="115000"/>
              </a:lnSpc>
              <a:spcBef>
                <a:spcPct val="50000"/>
              </a:spcBef>
              <a:spcAft>
                <a:spcPct val="0"/>
              </a:spcAft>
              <a:buChar char="•"/>
              <a:defRPr sz="2000">
                <a:solidFill>
                  <a:schemeClr val="tx1"/>
                </a:solidFill>
                <a:latin typeface="+mn-lt"/>
                <a:ea typeface="+mn-ea"/>
                <a:cs typeface="+mn-cs"/>
              </a:defRPr>
            </a:lvl1pPr>
            <a:lvl2pPr marL="742950" indent="-285750" algn="l" rtl="0" eaLnBrk="0" fontAlgn="base" hangingPunct="0">
              <a:lnSpc>
                <a:spcPct val="115000"/>
              </a:lnSpc>
              <a:spcBef>
                <a:spcPct val="50000"/>
              </a:spcBef>
              <a:spcAft>
                <a:spcPct val="0"/>
              </a:spcAft>
              <a:buChar char="–"/>
              <a:defRPr sz="2000">
                <a:solidFill>
                  <a:schemeClr val="accent2"/>
                </a:solidFill>
                <a:latin typeface="+mn-lt"/>
              </a:defRPr>
            </a:lvl2pPr>
            <a:lvl3pPr marL="1143000" indent="-228600" algn="l" rtl="0" eaLnBrk="0" fontAlgn="base" hangingPunct="0">
              <a:lnSpc>
                <a:spcPct val="115000"/>
              </a:lnSpc>
              <a:spcBef>
                <a:spcPct val="50000"/>
              </a:spcBef>
              <a:spcAft>
                <a:spcPct val="0"/>
              </a:spcAft>
              <a:buChar char="•"/>
              <a:defRPr sz="2000">
                <a:solidFill>
                  <a:schemeClr val="tx1"/>
                </a:solidFill>
                <a:latin typeface="+mn-lt"/>
              </a:defRPr>
            </a:lvl3pPr>
            <a:lvl4pPr marL="1600200" indent="-228600" algn="l" rtl="0" eaLnBrk="0" fontAlgn="base" hangingPunct="0">
              <a:lnSpc>
                <a:spcPct val="115000"/>
              </a:lnSpc>
              <a:spcBef>
                <a:spcPct val="50000"/>
              </a:spcBef>
              <a:spcAft>
                <a:spcPct val="0"/>
              </a:spcAft>
              <a:defRPr>
                <a:solidFill>
                  <a:schemeClr val="tx1"/>
                </a:solidFill>
                <a:latin typeface="+mn-lt"/>
              </a:defRPr>
            </a:lvl4pPr>
            <a:lvl5pPr marL="2057400" indent="-228600" algn="l" rtl="0" eaLnBrk="0" fontAlgn="base" hangingPunct="0">
              <a:lnSpc>
                <a:spcPct val="115000"/>
              </a:lnSpc>
              <a:spcBef>
                <a:spcPct val="50000"/>
              </a:spcBef>
              <a:spcAft>
                <a:spcPct val="0"/>
              </a:spcAft>
              <a:buChar char="»"/>
              <a:defRPr>
                <a:solidFill>
                  <a:schemeClr val="tx1"/>
                </a:solidFill>
                <a:latin typeface="+mn-lt"/>
              </a:defRPr>
            </a:lvl5pPr>
            <a:lvl6pPr marL="2514600" indent="-228600" algn="l" rtl="0" fontAlgn="base">
              <a:lnSpc>
                <a:spcPct val="115000"/>
              </a:lnSpc>
              <a:spcBef>
                <a:spcPct val="50000"/>
              </a:spcBef>
              <a:spcAft>
                <a:spcPct val="0"/>
              </a:spcAft>
              <a:buChar char="»"/>
              <a:defRPr>
                <a:solidFill>
                  <a:schemeClr val="tx1"/>
                </a:solidFill>
                <a:latin typeface="+mn-lt"/>
              </a:defRPr>
            </a:lvl6pPr>
            <a:lvl7pPr marL="2971800" indent="-228600" algn="l" rtl="0" fontAlgn="base">
              <a:lnSpc>
                <a:spcPct val="115000"/>
              </a:lnSpc>
              <a:spcBef>
                <a:spcPct val="50000"/>
              </a:spcBef>
              <a:spcAft>
                <a:spcPct val="0"/>
              </a:spcAft>
              <a:buChar char="»"/>
              <a:defRPr>
                <a:solidFill>
                  <a:schemeClr val="tx1"/>
                </a:solidFill>
                <a:latin typeface="+mn-lt"/>
              </a:defRPr>
            </a:lvl7pPr>
            <a:lvl8pPr marL="3429000" indent="-228600" algn="l" rtl="0" fontAlgn="base">
              <a:lnSpc>
                <a:spcPct val="115000"/>
              </a:lnSpc>
              <a:spcBef>
                <a:spcPct val="50000"/>
              </a:spcBef>
              <a:spcAft>
                <a:spcPct val="0"/>
              </a:spcAft>
              <a:buChar char="»"/>
              <a:defRPr>
                <a:solidFill>
                  <a:schemeClr val="tx1"/>
                </a:solidFill>
                <a:latin typeface="+mn-lt"/>
              </a:defRPr>
            </a:lvl8pPr>
            <a:lvl9pPr marL="3886200" indent="-228600" algn="l" rtl="0" fontAlgn="base">
              <a:lnSpc>
                <a:spcPct val="115000"/>
              </a:lnSpc>
              <a:spcBef>
                <a:spcPct val="50000"/>
              </a:spcBef>
              <a:spcAft>
                <a:spcPct val="0"/>
              </a:spcAft>
              <a:buChar char="»"/>
              <a:defRPr>
                <a:solidFill>
                  <a:schemeClr val="tx1"/>
                </a:solidFill>
                <a:latin typeface="+mn-lt"/>
              </a:defRPr>
            </a:lvl9pPr>
          </a:lstStyle>
          <a:p>
            <a:pPr marL="233363" lvl="1" indent="-233363">
              <a:lnSpc>
                <a:spcPct val="105000"/>
              </a:lnSpc>
              <a:spcBef>
                <a:spcPct val="40000"/>
              </a:spcBef>
            </a:pPr>
            <a:r>
              <a:rPr lang="en-US" sz="1800" kern="0" dirty="0" smtClean="0">
                <a:solidFill>
                  <a:srgbClr val="00B050"/>
                </a:solidFill>
                <a:latin typeface="Gill Sans MT"/>
              </a:rPr>
              <a:t>Lake model (9)</a:t>
            </a:r>
          </a:p>
          <a:p>
            <a:pPr marL="233363" lvl="1" indent="-233363">
              <a:lnSpc>
                <a:spcPct val="105000"/>
              </a:lnSpc>
              <a:spcBef>
                <a:spcPct val="40000"/>
              </a:spcBef>
            </a:pPr>
            <a:r>
              <a:rPr lang="en-US" sz="1800" kern="0" dirty="0" smtClean="0">
                <a:solidFill>
                  <a:srgbClr val="00B050"/>
                </a:solidFill>
                <a:latin typeface="Gill Sans MT"/>
              </a:rPr>
              <a:t>Glacier model (10)</a:t>
            </a:r>
          </a:p>
          <a:p>
            <a:pPr marL="233363" lvl="1" indent="-233363">
              <a:lnSpc>
                <a:spcPct val="105000"/>
              </a:lnSpc>
              <a:spcBef>
                <a:spcPct val="40000"/>
              </a:spcBef>
            </a:pPr>
            <a:r>
              <a:rPr lang="en-US" sz="1800" kern="0" dirty="0" smtClean="0">
                <a:solidFill>
                  <a:srgbClr val="00B050"/>
                </a:solidFill>
                <a:latin typeface="Gill Sans MT"/>
              </a:rPr>
              <a:t>River Transport model (11)</a:t>
            </a:r>
          </a:p>
          <a:p>
            <a:pPr marL="233363" lvl="1" indent="-233363">
              <a:lnSpc>
                <a:spcPct val="105000"/>
              </a:lnSpc>
              <a:spcBef>
                <a:spcPct val="40000"/>
              </a:spcBef>
            </a:pPr>
            <a:r>
              <a:rPr lang="en-US" sz="1800" kern="0" dirty="0" smtClean="0">
                <a:solidFill>
                  <a:srgbClr val="FF0000"/>
                </a:solidFill>
                <a:latin typeface="Gill Sans MT"/>
              </a:rPr>
              <a:t>Urban model (12)</a:t>
            </a:r>
          </a:p>
          <a:p>
            <a:pPr marL="233363" lvl="1" indent="-233363">
              <a:lnSpc>
                <a:spcPct val="105000"/>
              </a:lnSpc>
              <a:spcBef>
                <a:spcPct val="40000"/>
              </a:spcBef>
            </a:pPr>
            <a:r>
              <a:rPr lang="en-US" sz="1800" kern="0" dirty="0" smtClean="0">
                <a:solidFill>
                  <a:srgbClr val="00B050"/>
                </a:solidFill>
                <a:latin typeface="Gill Sans MT"/>
              </a:rPr>
              <a:t>Fire model (18)</a:t>
            </a:r>
          </a:p>
          <a:p>
            <a:pPr marL="233363" lvl="1" indent="-233363">
              <a:lnSpc>
                <a:spcPct val="105000"/>
              </a:lnSpc>
              <a:spcBef>
                <a:spcPct val="40000"/>
              </a:spcBef>
            </a:pPr>
            <a:r>
              <a:rPr lang="en-US" sz="1800" kern="0" dirty="0" smtClean="0">
                <a:solidFill>
                  <a:srgbClr val="00B050"/>
                </a:solidFill>
                <a:latin typeface="Gill Sans MT"/>
              </a:rPr>
              <a:t>Methane model (19)</a:t>
            </a:r>
          </a:p>
          <a:p>
            <a:pPr marL="233363" lvl="1" indent="-233363">
              <a:lnSpc>
                <a:spcPct val="105000"/>
              </a:lnSpc>
              <a:spcBef>
                <a:spcPct val="40000"/>
              </a:spcBef>
            </a:pPr>
            <a:r>
              <a:rPr lang="en-US" sz="1800" kern="0" dirty="0" smtClean="0">
                <a:solidFill>
                  <a:srgbClr val="00B050"/>
                </a:solidFill>
                <a:latin typeface="Gill Sans MT"/>
              </a:rPr>
              <a:t>Crops and irrigation (20)</a:t>
            </a:r>
          </a:p>
          <a:p>
            <a:pPr marL="233363" lvl="1" indent="-233363">
              <a:lnSpc>
                <a:spcPct val="105000"/>
              </a:lnSpc>
              <a:spcBef>
                <a:spcPct val="40000"/>
              </a:spcBef>
            </a:pPr>
            <a:r>
              <a:rPr lang="en-US" sz="1800" kern="0" dirty="0" smtClean="0">
                <a:solidFill>
                  <a:srgbClr val="00B050"/>
                </a:solidFill>
                <a:latin typeface="Gill Sans MT"/>
              </a:rPr>
              <a:t>DGV model (22)</a:t>
            </a:r>
          </a:p>
          <a:p>
            <a:pPr marL="233363" lvl="1" indent="-233363">
              <a:lnSpc>
                <a:spcPct val="105000"/>
              </a:lnSpc>
              <a:spcBef>
                <a:spcPct val="40000"/>
              </a:spcBef>
            </a:pPr>
            <a:r>
              <a:rPr lang="en-US" sz="1800" kern="0" dirty="0" smtClean="0">
                <a:solidFill>
                  <a:srgbClr val="00B050"/>
                </a:solidFill>
                <a:latin typeface="Gill Sans MT"/>
              </a:rPr>
              <a:t>BVOC model (23)</a:t>
            </a:r>
          </a:p>
          <a:p>
            <a:pPr marL="233363" lvl="1" indent="-233363">
              <a:lnSpc>
                <a:spcPct val="105000"/>
              </a:lnSpc>
              <a:spcBef>
                <a:spcPct val="40000"/>
              </a:spcBef>
            </a:pPr>
            <a:r>
              <a:rPr lang="en-US" sz="1800" kern="0" dirty="0" smtClean="0">
                <a:solidFill>
                  <a:srgbClr val="00B050"/>
                </a:solidFill>
                <a:latin typeface="Gill Sans MT"/>
              </a:rPr>
              <a:t>Dust emissions model (24)</a:t>
            </a:r>
          </a:p>
          <a:p>
            <a:pPr lvl="1">
              <a:lnSpc>
                <a:spcPct val="105000"/>
              </a:lnSpc>
              <a:spcBef>
                <a:spcPct val="40000"/>
              </a:spcBef>
            </a:pPr>
            <a:endParaRPr lang="en-US" sz="1800" kern="0" dirty="0">
              <a:solidFill>
                <a:srgbClr val="3333CC"/>
              </a:solidFill>
              <a:latin typeface="Gill Sans MT"/>
            </a:endParaRPr>
          </a:p>
        </p:txBody>
      </p:sp>
      <p:pic>
        <p:nvPicPr>
          <p:cNvPr id="7" name="Picture 5" descr="ScreenShot004"/>
          <p:cNvPicPr>
            <a:picLocks noChangeAspect="1" noChangeArrowheads="1"/>
          </p:cNvPicPr>
          <p:nvPr/>
        </p:nvPicPr>
        <p:blipFill>
          <a:blip r:embed="rId3" cstate="screen"/>
          <a:srcRect/>
          <a:stretch>
            <a:fillRect/>
          </a:stretch>
        </p:blipFill>
        <p:spPr bwMode="auto">
          <a:xfrm>
            <a:off x="0" y="0"/>
            <a:ext cx="9144000" cy="1219200"/>
          </a:xfrm>
          <a:prstGeom prst="rect">
            <a:avLst/>
          </a:prstGeom>
          <a:noFill/>
        </p:spPr>
      </p:pic>
      <p:sp>
        <p:nvSpPr>
          <p:cNvPr id="8" name="Rectangle 2"/>
          <p:cNvSpPr txBox="1">
            <a:spLocks noChangeArrowheads="1"/>
          </p:cNvSpPr>
          <p:nvPr/>
        </p:nvSpPr>
        <p:spPr bwMode="auto">
          <a:xfrm>
            <a:off x="457245" y="914415"/>
            <a:ext cx="8153400" cy="1143000"/>
          </a:xfrm>
          <a:prstGeom prst="rect">
            <a:avLst/>
          </a:prstGeom>
          <a:noFill/>
          <a:ln w="9525">
            <a:noFill/>
            <a:miter lim="800000"/>
            <a:headEnd/>
            <a:tailEnd/>
          </a:ln>
        </p:spPr>
        <p:txBody>
          <a:bodyPr vert="horz" wrap="square" lIns="91430" tIns="45716" rIns="91430" bIns="45716"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400">
                <a:solidFill>
                  <a:schemeClr val="tx2"/>
                </a:solidFill>
                <a:latin typeface="Arial Rounded MT Bold" pitchFamily="34" charset="0"/>
              </a:defRPr>
            </a:lvl2pPr>
            <a:lvl3pPr algn="ctr" rtl="0" eaLnBrk="0" fontAlgn="base" hangingPunct="0">
              <a:spcBef>
                <a:spcPct val="0"/>
              </a:spcBef>
              <a:spcAft>
                <a:spcPct val="0"/>
              </a:spcAft>
              <a:defRPr sz="2400">
                <a:solidFill>
                  <a:schemeClr val="tx2"/>
                </a:solidFill>
                <a:latin typeface="Arial Rounded MT Bold" pitchFamily="34" charset="0"/>
              </a:defRPr>
            </a:lvl3pPr>
            <a:lvl4pPr algn="ctr" rtl="0" eaLnBrk="0" fontAlgn="base" hangingPunct="0">
              <a:spcBef>
                <a:spcPct val="0"/>
              </a:spcBef>
              <a:spcAft>
                <a:spcPct val="0"/>
              </a:spcAft>
              <a:defRPr sz="2400">
                <a:solidFill>
                  <a:schemeClr val="tx2"/>
                </a:solidFill>
                <a:latin typeface="Arial Rounded MT Bold" pitchFamily="34" charset="0"/>
              </a:defRPr>
            </a:lvl4pPr>
            <a:lvl5pPr algn="ctr" rtl="0" eaLnBrk="0" fontAlgn="base" hangingPunct="0">
              <a:spcBef>
                <a:spcPct val="0"/>
              </a:spcBef>
              <a:spcAft>
                <a:spcPct val="0"/>
              </a:spcAft>
              <a:defRPr sz="2400">
                <a:solidFill>
                  <a:schemeClr val="tx2"/>
                </a:solidFill>
                <a:latin typeface="Arial Rounded MT Bold" pitchFamily="34" charset="0"/>
              </a:defRPr>
            </a:lvl5pPr>
            <a:lvl6pPr marL="457200" algn="ctr" rtl="0" fontAlgn="base">
              <a:spcBef>
                <a:spcPct val="0"/>
              </a:spcBef>
              <a:spcAft>
                <a:spcPct val="0"/>
              </a:spcAft>
              <a:defRPr sz="2400">
                <a:solidFill>
                  <a:schemeClr val="tx2"/>
                </a:solidFill>
                <a:latin typeface="Arial Rounded MT Bold" pitchFamily="34" charset="0"/>
              </a:defRPr>
            </a:lvl6pPr>
            <a:lvl7pPr marL="914400" algn="ctr" rtl="0" fontAlgn="base">
              <a:spcBef>
                <a:spcPct val="0"/>
              </a:spcBef>
              <a:spcAft>
                <a:spcPct val="0"/>
              </a:spcAft>
              <a:defRPr sz="2400">
                <a:solidFill>
                  <a:schemeClr val="tx2"/>
                </a:solidFill>
                <a:latin typeface="Arial Rounded MT Bold" pitchFamily="34" charset="0"/>
              </a:defRPr>
            </a:lvl7pPr>
            <a:lvl8pPr marL="1371600" algn="ctr" rtl="0" fontAlgn="base">
              <a:spcBef>
                <a:spcPct val="0"/>
              </a:spcBef>
              <a:spcAft>
                <a:spcPct val="0"/>
              </a:spcAft>
              <a:defRPr sz="2400">
                <a:solidFill>
                  <a:schemeClr val="tx2"/>
                </a:solidFill>
                <a:latin typeface="Arial Rounded MT Bold" pitchFamily="34" charset="0"/>
              </a:defRPr>
            </a:lvl8pPr>
            <a:lvl9pPr marL="1828800" algn="ctr" rtl="0" fontAlgn="base">
              <a:spcBef>
                <a:spcPct val="0"/>
              </a:spcBef>
              <a:spcAft>
                <a:spcPct val="0"/>
              </a:spcAft>
              <a:defRPr sz="2400">
                <a:solidFill>
                  <a:schemeClr val="tx2"/>
                </a:solidFill>
                <a:latin typeface="Arial Rounded MT Bold" pitchFamily="34" charset="0"/>
              </a:defRPr>
            </a:lvl9pPr>
          </a:lstStyle>
          <a:p>
            <a:r>
              <a:rPr lang="en-US" sz="2800" b="1" kern="0" dirty="0" smtClean="0">
                <a:solidFill>
                  <a:srgbClr val="008000"/>
                </a:solidFill>
                <a:latin typeface="Gill Sans MT"/>
              </a:rPr>
              <a:t>Parameterizations and </a:t>
            </a:r>
            <a:r>
              <a:rPr lang="en-US" sz="2800" b="1" kern="0" dirty="0" err="1" smtClean="0">
                <a:solidFill>
                  <a:srgbClr val="008000"/>
                </a:solidFill>
                <a:latin typeface="Gill Sans MT"/>
              </a:rPr>
              <a:t>Submodels</a:t>
            </a:r>
            <a:endParaRPr lang="en-US" sz="2800" b="1" kern="0" dirty="0">
              <a:solidFill>
                <a:srgbClr val="008000"/>
              </a:solidFill>
              <a:latin typeface="Gill Sans MT"/>
            </a:endParaRP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p:txBody>
          <a:bodyPr/>
          <a:lstStyle/>
          <a:p>
            <a:r>
              <a:rPr lang="en-US" sz="2800" b="1" dirty="0"/>
              <a:t>Modeling surface albedo</a:t>
            </a:r>
          </a:p>
        </p:txBody>
      </p:sp>
      <p:sp>
        <p:nvSpPr>
          <p:cNvPr id="374791" name="Rectangle 7"/>
          <p:cNvSpPr>
            <a:spLocks noChangeArrowheads="1"/>
          </p:cNvSpPr>
          <p:nvPr/>
        </p:nvSpPr>
        <p:spPr bwMode="auto">
          <a:xfrm>
            <a:off x="5181600" y="1066800"/>
            <a:ext cx="3733800" cy="4800600"/>
          </a:xfrm>
          <a:prstGeom prst="rect">
            <a:avLst/>
          </a:prstGeom>
          <a:noFill/>
          <a:ln w="9525">
            <a:noFill/>
            <a:miter lim="800000"/>
            <a:headEnd/>
            <a:tailEnd/>
          </a:ln>
          <a:effectLst/>
        </p:spPr>
        <p:txBody>
          <a:bodyPr/>
          <a:lstStyle/>
          <a:p>
            <a:pPr marL="342900" indent="-342900" eaLnBrk="1" hangingPunct="1">
              <a:lnSpc>
                <a:spcPct val="95000"/>
              </a:lnSpc>
              <a:spcBef>
                <a:spcPct val="50000"/>
              </a:spcBef>
              <a:buFontTx/>
              <a:buChar char="•"/>
            </a:pPr>
            <a:endParaRPr lang="en-US"/>
          </a:p>
        </p:txBody>
      </p:sp>
      <p:sp>
        <p:nvSpPr>
          <p:cNvPr id="374792" name="Rectangle 8"/>
          <p:cNvSpPr>
            <a:spLocks noChangeArrowheads="1"/>
          </p:cNvSpPr>
          <p:nvPr/>
        </p:nvSpPr>
        <p:spPr bwMode="auto">
          <a:xfrm>
            <a:off x="4846317" y="1066800"/>
            <a:ext cx="3886200" cy="4800600"/>
          </a:xfrm>
          <a:prstGeom prst="rect">
            <a:avLst/>
          </a:prstGeom>
          <a:noFill/>
          <a:ln w="9525">
            <a:noFill/>
            <a:miter lim="800000"/>
            <a:headEnd/>
            <a:tailEnd/>
          </a:ln>
          <a:effectLst/>
        </p:spPr>
        <p:txBody>
          <a:bodyPr/>
          <a:lstStyle/>
          <a:p>
            <a:pPr marL="342900" indent="-342900" eaLnBrk="1" hangingPunct="1">
              <a:lnSpc>
                <a:spcPct val="95000"/>
              </a:lnSpc>
              <a:spcBef>
                <a:spcPct val="50000"/>
              </a:spcBef>
            </a:pPr>
            <a:r>
              <a:rPr lang="en-US" dirty="0">
                <a:latin typeface="Gill Sans MT"/>
              </a:rPr>
              <a:t>Surface albedo a function of </a:t>
            </a:r>
          </a:p>
          <a:p>
            <a:pPr marL="742950" lvl="1" indent="-285750" eaLnBrk="1" hangingPunct="1">
              <a:lnSpc>
                <a:spcPct val="95000"/>
              </a:lnSpc>
              <a:spcBef>
                <a:spcPct val="50000"/>
              </a:spcBef>
              <a:buFontTx/>
              <a:buChar char="–"/>
            </a:pPr>
            <a:r>
              <a:rPr lang="en-US" dirty="0">
                <a:solidFill>
                  <a:schemeClr val="accent2"/>
                </a:solidFill>
                <a:latin typeface="Gill Sans MT"/>
              </a:rPr>
              <a:t>Vegetation cover and type</a:t>
            </a:r>
          </a:p>
          <a:p>
            <a:pPr marL="742950" lvl="1" indent="-285750" eaLnBrk="1" hangingPunct="1">
              <a:lnSpc>
                <a:spcPct val="95000"/>
              </a:lnSpc>
              <a:spcBef>
                <a:spcPct val="50000"/>
              </a:spcBef>
              <a:buFontTx/>
              <a:buChar char="–"/>
            </a:pPr>
            <a:r>
              <a:rPr lang="en-US" dirty="0">
                <a:solidFill>
                  <a:schemeClr val="accent2"/>
                </a:solidFill>
                <a:latin typeface="Gill Sans MT"/>
              </a:rPr>
              <a:t>Snow cover</a:t>
            </a:r>
          </a:p>
          <a:p>
            <a:pPr marL="742950" lvl="1" indent="-285750" eaLnBrk="1" hangingPunct="1">
              <a:lnSpc>
                <a:spcPct val="95000"/>
              </a:lnSpc>
              <a:spcBef>
                <a:spcPct val="50000"/>
              </a:spcBef>
              <a:buFontTx/>
              <a:buChar char="–"/>
            </a:pPr>
            <a:r>
              <a:rPr lang="en-US" dirty="0">
                <a:solidFill>
                  <a:schemeClr val="accent2"/>
                </a:solidFill>
                <a:latin typeface="Gill Sans MT"/>
              </a:rPr>
              <a:t>Snow age</a:t>
            </a:r>
          </a:p>
          <a:p>
            <a:pPr marL="742950" lvl="1" indent="-285750" eaLnBrk="1" hangingPunct="1">
              <a:lnSpc>
                <a:spcPct val="95000"/>
              </a:lnSpc>
              <a:spcBef>
                <a:spcPct val="50000"/>
              </a:spcBef>
              <a:buFontTx/>
              <a:buChar char="–"/>
            </a:pPr>
            <a:r>
              <a:rPr lang="en-US" dirty="0" smtClean="0">
                <a:solidFill>
                  <a:schemeClr val="accent2"/>
                </a:solidFill>
                <a:latin typeface="Gill Sans MT"/>
              </a:rPr>
              <a:t>Soil moisture</a:t>
            </a:r>
          </a:p>
          <a:p>
            <a:pPr marL="742950" lvl="1" indent="-285750" eaLnBrk="1" hangingPunct="1">
              <a:lnSpc>
                <a:spcPct val="95000"/>
              </a:lnSpc>
              <a:spcBef>
                <a:spcPct val="50000"/>
              </a:spcBef>
              <a:buFontTx/>
              <a:buChar char="–"/>
            </a:pPr>
            <a:r>
              <a:rPr lang="en-US" dirty="0" smtClean="0">
                <a:solidFill>
                  <a:schemeClr val="accent2"/>
                </a:solidFill>
                <a:latin typeface="Gill Sans MT"/>
              </a:rPr>
              <a:t>Soil color</a:t>
            </a:r>
          </a:p>
          <a:p>
            <a:pPr marL="742950" lvl="1" indent="-285750" eaLnBrk="1" hangingPunct="1">
              <a:lnSpc>
                <a:spcPct val="95000"/>
              </a:lnSpc>
              <a:spcBef>
                <a:spcPct val="50000"/>
              </a:spcBef>
              <a:buFontTx/>
              <a:buChar char="–"/>
            </a:pPr>
            <a:r>
              <a:rPr lang="en-US" dirty="0">
                <a:solidFill>
                  <a:schemeClr val="accent2"/>
                </a:solidFill>
                <a:latin typeface="Gill Sans MT"/>
              </a:rPr>
              <a:t>Solar zenith </a:t>
            </a:r>
            <a:r>
              <a:rPr lang="en-US" dirty="0" smtClean="0">
                <a:solidFill>
                  <a:schemeClr val="accent2"/>
                </a:solidFill>
                <a:latin typeface="Gill Sans MT"/>
              </a:rPr>
              <a:t>angle</a:t>
            </a:r>
            <a:endParaRPr lang="en-US" dirty="0">
              <a:solidFill>
                <a:schemeClr val="accent2"/>
              </a:solidFill>
              <a:latin typeface="Gill Sans MT"/>
            </a:endParaRPr>
          </a:p>
          <a:p>
            <a:pPr marL="742950" lvl="1" indent="-285750" eaLnBrk="1" hangingPunct="1">
              <a:lnSpc>
                <a:spcPct val="95000"/>
              </a:lnSpc>
              <a:spcBef>
                <a:spcPct val="50000"/>
              </a:spcBef>
              <a:buFontTx/>
              <a:buChar char="–"/>
            </a:pPr>
            <a:r>
              <a:rPr lang="en-US" dirty="0" smtClean="0">
                <a:solidFill>
                  <a:schemeClr val="accent2"/>
                </a:solidFill>
                <a:latin typeface="Gill Sans MT"/>
              </a:rPr>
              <a:t>Amount of direct </a:t>
            </a:r>
            <a:r>
              <a:rPr lang="en-US" dirty="0" err="1" smtClean="0">
                <a:solidFill>
                  <a:schemeClr val="accent2"/>
                </a:solidFill>
                <a:latin typeface="Gill Sans MT"/>
              </a:rPr>
              <a:t>vs</a:t>
            </a:r>
            <a:r>
              <a:rPr lang="en-US" dirty="0" smtClean="0">
                <a:solidFill>
                  <a:schemeClr val="accent2"/>
                </a:solidFill>
                <a:latin typeface="Gill Sans MT"/>
              </a:rPr>
              <a:t> </a:t>
            </a:r>
            <a:r>
              <a:rPr lang="en-US" dirty="0">
                <a:solidFill>
                  <a:schemeClr val="accent2"/>
                </a:solidFill>
                <a:latin typeface="Gill Sans MT"/>
              </a:rPr>
              <a:t>diffuse </a:t>
            </a:r>
            <a:r>
              <a:rPr lang="en-US" dirty="0" smtClean="0">
                <a:solidFill>
                  <a:schemeClr val="accent2"/>
                </a:solidFill>
                <a:latin typeface="Gill Sans MT"/>
              </a:rPr>
              <a:t>solar radiation</a:t>
            </a:r>
          </a:p>
          <a:p>
            <a:pPr marL="742950" lvl="1" indent="-285750" eaLnBrk="1" hangingPunct="1">
              <a:lnSpc>
                <a:spcPct val="95000"/>
              </a:lnSpc>
              <a:spcBef>
                <a:spcPct val="50000"/>
              </a:spcBef>
              <a:buFontTx/>
              <a:buChar char="–"/>
            </a:pPr>
            <a:r>
              <a:rPr lang="en-US" dirty="0" smtClean="0">
                <a:solidFill>
                  <a:schemeClr val="accent2"/>
                </a:solidFill>
                <a:latin typeface="Gill Sans MT"/>
              </a:rPr>
              <a:t>Amount of visible </a:t>
            </a:r>
            <a:r>
              <a:rPr lang="en-US" dirty="0" err="1" smtClean="0">
                <a:solidFill>
                  <a:schemeClr val="accent2"/>
                </a:solidFill>
                <a:latin typeface="Gill Sans MT"/>
              </a:rPr>
              <a:t>vs</a:t>
            </a:r>
            <a:r>
              <a:rPr lang="en-US" dirty="0" smtClean="0">
                <a:solidFill>
                  <a:schemeClr val="accent2"/>
                </a:solidFill>
                <a:latin typeface="Gill Sans MT"/>
              </a:rPr>
              <a:t> IR solar radiation</a:t>
            </a:r>
            <a:endParaRPr lang="en-US" dirty="0">
              <a:solidFill>
                <a:schemeClr val="accent2"/>
              </a:solidFill>
              <a:latin typeface="Gill Sans MT"/>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39869" r="66732" b="34248"/>
          <a:stretch/>
        </p:blipFill>
        <p:spPr>
          <a:xfrm>
            <a:off x="914440" y="1417342"/>
            <a:ext cx="3285388" cy="2556081"/>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5752" t="7711" r="35360" b="88890"/>
          <a:stretch/>
        </p:blipFill>
        <p:spPr>
          <a:xfrm>
            <a:off x="1613647" y="1143025"/>
            <a:ext cx="1981200" cy="233082"/>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39869" r="66732" b="34379"/>
          <a:stretch/>
        </p:blipFill>
        <p:spPr>
          <a:xfrm>
            <a:off x="914440" y="4269099"/>
            <a:ext cx="3285388" cy="2543144"/>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5752" t="7974" r="36013" b="89019"/>
          <a:stretch/>
        </p:blipFill>
        <p:spPr>
          <a:xfrm>
            <a:off x="1613647" y="4049462"/>
            <a:ext cx="1936377" cy="206189"/>
          </a:xfrm>
          <a:prstGeom prst="rect">
            <a:avLst/>
          </a:prstGeom>
        </p:spPr>
      </p:pic>
      <p:sp>
        <p:nvSpPr>
          <p:cNvPr id="13" name="TextBox 12"/>
          <p:cNvSpPr txBox="1"/>
          <p:nvPr/>
        </p:nvSpPr>
        <p:spPr>
          <a:xfrm>
            <a:off x="4846317" y="5429036"/>
            <a:ext cx="2819400" cy="1200329"/>
          </a:xfrm>
          <a:prstGeom prst="rect">
            <a:avLst/>
          </a:prstGeom>
          <a:solidFill>
            <a:srgbClr val="FFFF00"/>
          </a:solidFill>
          <a:ln>
            <a:solidFill>
              <a:schemeClr val="tx1"/>
            </a:solidFill>
          </a:ln>
        </p:spPr>
        <p:txBody>
          <a:bodyPr wrap="square" rtlCol="0">
            <a:spAutoFit/>
          </a:bodyPr>
          <a:lstStyle/>
          <a:p>
            <a:pPr eaLnBrk="1" fontAlgn="auto" hangingPunct="1">
              <a:spcBef>
                <a:spcPts val="0"/>
              </a:spcBef>
              <a:spcAft>
                <a:spcPts val="0"/>
              </a:spcAft>
            </a:pPr>
            <a:r>
              <a:rPr lang="en-US" dirty="0">
                <a:solidFill>
                  <a:srgbClr val="000000"/>
                </a:solidFill>
                <a:latin typeface="Gill Sans MT"/>
              </a:rPr>
              <a:t>Note: MODIS albedo </a:t>
            </a:r>
            <a:r>
              <a:rPr lang="en-US" dirty="0" smtClean="0">
                <a:solidFill>
                  <a:srgbClr val="000000"/>
                </a:solidFill>
                <a:latin typeface="Gill Sans MT"/>
              </a:rPr>
              <a:t>biased low </a:t>
            </a:r>
            <a:r>
              <a:rPr lang="en-US" dirty="0">
                <a:solidFill>
                  <a:srgbClr val="000000"/>
                </a:solidFill>
                <a:latin typeface="Gill Sans MT"/>
              </a:rPr>
              <a:t>for snow at high zenith angle</a:t>
            </a:r>
          </a:p>
          <a:p>
            <a:pPr eaLnBrk="1" fontAlgn="auto" hangingPunct="1">
              <a:spcBef>
                <a:spcPts val="0"/>
              </a:spcBef>
              <a:spcAft>
                <a:spcPts val="0"/>
              </a:spcAft>
            </a:pPr>
            <a:r>
              <a:rPr lang="en-US" dirty="0">
                <a:solidFill>
                  <a:srgbClr val="000000"/>
                </a:solidFill>
                <a:latin typeface="Gill Sans MT"/>
              </a:rPr>
              <a:t> </a:t>
            </a:r>
            <a:r>
              <a:rPr lang="en-US" sz="1400" dirty="0">
                <a:solidFill>
                  <a:srgbClr val="000000"/>
                </a:solidFill>
                <a:latin typeface="Gill Sans MT"/>
              </a:rPr>
              <a:t>(Wang and </a:t>
            </a:r>
            <a:r>
              <a:rPr lang="en-US" sz="1400" dirty="0" err="1">
                <a:solidFill>
                  <a:srgbClr val="000000"/>
                </a:solidFill>
                <a:latin typeface="Gill Sans MT"/>
              </a:rPr>
              <a:t>Zender</a:t>
            </a:r>
            <a:r>
              <a:rPr lang="en-US" sz="1400" dirty="0">
                <a:solidFill>
                  <a:srgbClr val="000000"/>
                </a:solidFill>
                <a:latin typeface="Gill Sans MT"/>
              </a:rPr>
              <a:t>, 2010)</a:t>
            </a:r>
          </a:p>
        </p:txBody>
      </p:sp>
    </p:spTree>
    <p:extLst>
      <p:ext uri="{BB962C8B-B14F-4D97-AF65-F5344CB8AC3E}">
        <p14:creationId xmlns:p14="http://schemas.microsoft.com/office/powerpoint/2010/main" val="10238743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747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4792">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4792">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479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4792">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4792">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4792">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4792">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4792">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4792">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91" grpId="0" build="p"/>
      <p:bldP spid="374792" grpId="0" uiExpand="1" build="p"/>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38800" y="990600"/>
            <a:ext cx="2514600" cy="1323439"/>
          </a:xfrm>
          <a:prstGeom prst="rect">
            <a:avLst/>
          </a:prstGeom>
          <a:noFill/>
        </p:spPr>
        <p:txBody>
          <a:bodyPr wrap="square" rtlCol="0">
            <a:spAutoFit/>
          </a:bodyPr>
          <a:lstStyle/>
          <a:p>
            <a:pPr eaLnBrk="1" hangingPunct="1"/>
            <a:r>
              <a:rPr lang="en-US" sz="1600" dirty="0" smtClean="0">
                <a:solidFill>
                  <a:srgbClr val="000000"/>
                </a:solidFill>
                <a:latin typeface="Gill Sans MT"/>
                <a:cs typeface="Gill Sans MT"/>
              </a:rPr>
              <a:t>Radiative transfer uses the two-stream approximation (Dickinson, Sellers) to determine reflected and absorbed solar radiation</a:t>
            </a:r>
          </a:p>
        </p:txBody>
      </p:sp>
      <p:sp>
        <p:nvSpPr>
          <p:cNvPr id="5" name="Text Box 12"/>
          <p:cNvSpPr txBox="1">
            <a:spLocks noChangeArrowheads="1"/>
          </p:cNvSpPr>
          <p:nvPr/>
        </p:nvSpPr>
        <p:spPr bwMode="auto">
          <a:xfrm>
            <a:off x="365806" y="126321"/>
            <a:ext cx="6923555" cy="523220"/>
          </a:xfrm>
          <a:prstGeom prst="rect">
            <a:avLst/>
          </a:prstGeom>
          <a:noFill/>
          <a:ln w="9525">
            <a:noFill/>
            <a:miter lim="800000"/>
            <a:headEnd/>
            <a:tailEnd/>
          </a:ln>
        </p:spPr>
        <p:txBody>
          <a:bodyPr wrap="square">
            <a:spAutoFit/>
          </a:bodyPr>
          <a:lstStyle/>
          <a:p>
            <a:pPr eaLnBrk="1" hangingPunct="1"/>
            <a:r>
              <a:rPr lang="en-US" sz="2800" b="1" dirty="0" smtClean="0">
                <a:solidFill>
                  <a:srgbClr val="000000"/>
                </a:solidFill>
                <a:latin typeface="Gill Sans MT"/>
                <a:cs typeface="Gill Sans MT"/>
              </a:rPr>
              <a:t>Two-stream radiative transfer</a:t>
            </a:r>
            <a:endParaRPr lang="en-US" sz="2800" b="1" dirty="0">
              <a:solidFill>
                <a:srgbClr val="000000"/>
              </a:solidFill>
              <a:latin typeface="Gill Sans MT"/>
              <a:cs typeface="Gill Sans MT"/>
            </a:endParaRPr>
          </a:p>
        </p:txBody>
      </p:sp>
      <p:pic>
        <p:nvPicPr>
          <p:cNvPr id="84994" name="Picture 2" descr="C:\Users\bonan\Documents\Ecosystem Modeling\Section03 - Plant canopies\Chapter12 - Radiative transfer\Figures\Fig.06.16.jpg"/>
          <p:cNvPicPr>
            <a:picLocks noChangeAspect="1" noChangeArrowheads="1"/>
          </p:cNvPicPr>
          <p:nvPr/>
        </p:nvPicPr>
        <p:blipFill>
          <a:blip r:embed="rId3" cstate="print"/>
          <a:srcRect b="51035"/>
          <a:stretch>
            <a:fillRect/>
          </a:stretch>
        </p:blipFill>
        <p:spPr bwMode="auto">
          <a:xfrm>
            <a:off x="609600" y="3962400"/>
            <a:ext cx="4705350" cy="2590800"/>
          </a:xfrm>
          <a:prstGeom prst="rect">
            <a:avLst/>
          </a:prstGeom>
          <a:noFill/>
        </p:spPr>
      </p:pic>
      <p:sp>
        <p:nvSpPr>
          <p:cNvPr id="6" name="TextBox 5"/>
          <p:cNvSpPr txBox="1"/>
          <p:nvPr/>
        </p:nvSpPr>
        <p:spPr>
          <a:xfrm>
            <a:off x="838200" y="4724400"/>
            <a:ext cx="1295399" cy="584775"/>
          </a:xfrm>
          <a:prstGeom prst="rect">
            <a:avLst/>
          </a:prstGeom>
          <a:noFill/>
        </p:spPr>
        <p:txBody>
          <a:bodyPr wrap="square" rtlCol="0">
            <a:spAutoFit/>
          </a:bodyPr>
          <a:lstStyle/>
          <a:p>
            <a:pPr eaLnBrk="1" hangingPunct="1"/>
            <a:r>
              <a:rPr lang="en-US" sz="1600" dirty="0" err="1" smtClean="0">
                <a:solidFill>
                  <a:srgbClr val="FF0000"/>
                </a:solidFill>
                <a:latin typeface="Gill Sans MT"/>
                <a:cs typeface="Gill Sans MT"/>
              </a:rPr>
              <a:t>Unscattered</a:t>
            </a:r>
            <a:r>
              <a:rPr lang="en-US" sz="1600" dirty="0" smtClean="0">
                <a:solidFill>
                  <a:srgbClr val="FF0000"/>
                </a:solidFill>
                <a:latin typeface="Gill Sans MT"/>
                <a:cs typeface="Gill Sans MT"/>
              </a:rPr>
              <a:t> direct beam</a:t>
            </a:r>
            <a:endParaRPr lang="en-US" sz="1600" dirty="0">
              <a:solidFill>
                <a:srgbClr val="FF0000"/>
              </a:solidFill>
              <a:latin typeface="Gill Sans MT"/>
              <a:cs typeface="Gill Sans MT"/>
            </a:endParaRPr>
          </a:p>
        </p:txBody>
      </p:sp>
      <p:sp>
        <p:nvSpPr>
          <p:cNvPr id="7" name="TextBox 6"/>
          <p:cNvSpPr txBox="1"/>
          <p:nvPr/>
        </p:nvSpPr>
        <p:spPr>
          <a:xfrm>
            <a:off x="2971800" y="4648200"/>
            <a:ext cx="1295399" cy="584775"/>
          </a:xfrm>
          <a:prstGeom prst="rect">
            <a:avLst/>
          </a:prstGeom>
          <a:noFill/>
        </p:spPr>
        <p:txBody>
          <a:bodyPr wrap="square" rtlCol="0">
            <a:spAutoFit/>
          </a:bodyPr>
          <a:lstStyle/>
          <a:p>
            <a:pPr eaLnBrk="1" hangingPunct="1"/>
            <a:r>
              <a:rPr lang="en-US" sz="1600" dirty="0" smtClean="0">
                <a:solidFill>
                  <a:srgbClr val="FF0000"/>
                </a:solidFill>
                <a:latin typeface="Gill Sans MT"/>
                <a:cs typeface="Gill Sans MT"/>
              </a:rPr>
              <a:t>Scattered direct beam</a:t>
            </a:r>
            <a:endParaRPr lang="en-US" sz="1600" dirty="0">
              <a:solidFill>
                <a:srgbClr val="FF0000"/>
              </a:solidFill>
              <a:latin typeface="Gill Sans MT"/>
              <a:cs typeface="Gill Sans MT"/>
            </a:endParaRPr>
          </a:p>
        </p:txBody>
      </p:sp>
      <p:pic>
        <p:nvPicPr>
          <p:cNvPr id="8" name="Picture 2" descr="C:\Users\bonan\Documents\Ecosystem Modeling\Section03 - Plant canopies\Chapter12 - Radiative transfer\Figures\Fig.06.16.jpg"/>
          <p:cNvPicPr>
            <a:picLocks noChangeAspect="1" noChangeArrowheads="1"/>
          </p:cNvPicPr>
          <p:nvPr/>
        </p:nvPicPr>
        <p:blipFill>
          <a:blip r:embed="rId3" cstate="print"/>
          <a:srcRect t="48965"/>
          <a:stretch>
            <a:fillRect/>
          </a:stretch>
        </p:blipFill>
        <p:spPr bwMode="auto">
          <a:xfrm>
            <a:off x="0" y="838200"/>
            <a:ext cx="4705350" cy="2700337"/>
          </a:xfrm>
          <a:prstGeom prst="rect">
            <a:avLst/>
          </a:prstGeom>
          <a:noFill/>
        </p:spPr>
      </p:pic>
      <p:sp>
        <p:nvSpPr>
          <p:cNvPr id="9" name="TextBox 11"/>
          <p:cNvSpPr txBox="1">
            <a:spLocks noChangeArrowheads="1"/>
          </p:cNvSpPr>
          <p:nvPr/>
        </p:nvSpPr>
        <p:spPr bwMode="auto">
          <a:xfrm>
            <a:off x="0" y="6611779"/>
            <a:ext cx="1431126" cy="246221"/>
          </a:xfrm>
          <a:prstGeom prst="rect">
            <a:avLst/>
          </a:prstGeom>
          <a:noFill/>
          <a:ln w="9525">
            <a:noFill/>
            <a:miter lim="800000"/>
            <a:headEnd/>
            <a:tailEnd/>
          </a:ln>
        </p:spPr>
        <p:txBody>
          <a:bodyPr wrap="none">
            <a:spAutoFit/>
          </a:bodyPr>
          <a:lstStyle/>
          <a:p>
            <a:r>
              <a:rPr lang="en-US" sz="1000" dirty="0" smtClean="0">
                <a:solidFill>
                  <a:srgbClr val="000000"/>
                </a:solidFill>
                <a:latin typeface="Gill Sans MT"/>
                <a:cs typeface="Gill Sans MT"/>
              </a:rPr>
              <a:t>Slide courtesy G. </a:t>
            </a:r>
            <a:r>
              <a:rPr lang="en-US" sz="1000" dirty="0" err="1" smtClean="0">
                <a:solidFill>
                  <a:srgbClr val="000000"/>
                </a:solidFill>
                <a:latin typeface="Gill Sans MT"/>
                <a:cs typeface="Gill Sans MT"/>
              </a:rPr>
              <a:t>Bonan</a:t>
            </a:r>
            <a:endParaRPr lang="en-US" sz="1000" dirty="0">
              <a:solidFill>
                <a:srgbClr val="000000"/>
              </a:solidFill>
              <a:latin typeface="Gill Sans MT"/>
              <a:cs typeface="Gill Sans MT"/>
            </a:endParaRP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136729" y="137196"/>
            <a:ext cx="9052253" cy="523220"/>
          </a:xfrm>
          <a:prstGeom prst="rect">
            <a:avLst/>
          </a:prstGeom>
          <a:noFill/>
          <a:ln w="9525">
            <a:noFill/>
            <a:miter lim="800000"/>
            <a:headEnd/>
            <a:tailEnd/>
          </a:ln>
          <a:effectLst/>
        </p:spPr>
        <p:txBody>
          <a:bodyPr wrap="none">
            <a:spAutoFit/>
          </a:bodyPr>
          <a:lstStyle/>
          <a:p>
            <a:pPr eaLnBrk="1" hangingPunct="1"/>
            <a:r>
              <a:rPr lang="en-US" sz="2800" b="1" dirty="0" smtClean="0">
                <a:solidFill>
                  <a:srgbClr val="000000"/>
                </a:solidFill>
                <a:latin typeface="Gill Sans MT"/>
                <a:cs typeface="Arial" charset="0"/>
              </a:rPr>
              <a:t>Momentum, and sensible heat and evaporation fluxes</a:t>
            </a:r>
            <a:endParaRPr lang="en-US" sz="2800" b="1" dirty="0">
              <a:solidFill>
                <a:srgbClr val="000000"/>
              </a:solidFill>
              <a:latin typeface="Gill Sans MT"/>
              <a:cs typeface="Arial" charset="0"/>
            </a:endParaRPr>
          </a:p>
        </p:txBody>
      </p:sp>
      <p:graphicFrame>
        <p:nvGraphicFramePr>
          <p:cNvPr id="4" name="Object 46"/>
          <p:cNvGraphicFramePr>
            <a:graphicFrameLocks noChangeAspect="1"/>
          </p:cNvGraphicFramePr>
          <p:nvPr/>
        </p:nvGraphicFramePr>
        <p:xfrm>
          <a:off x="5638800" y="914400"/>
          <a:ext cx="1892300" cy="533400"/>
        </p:xfrm>
        <a:graphic>
          <a:graphicData uri="http://schemas.openxmlformats.org/presentationml/2006/ole">
            <mc:AlternateContent xmlns:mc="http://schemas.openxmlformats.org/markup-compatibility/2006">
              <mc:Choice xmlns:v="urn:schemas-microsoft-com:vml" Requires="v">
                <p:oleObj spid="_x0000_s499655" name="Equation" r:id="rId4" imgW="1892160" imgH="533160" progId="Equation.DSMT4">
                  <p:embed/>
                </p:oleObj>
              </mc:Choice>
              <mc:Fallback>
                <p:oleObj name="Equation" r:id="rId4" imgW="1892160" imgH="53316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914400"/>
                        <a:ext cx="18923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7"/>
          <p:cNvGraphicFramePr>
            <a:graphicFrameLocks noChangeAspect="1"/>
          </p:cNvGraphicFramePr>
          <p:nvPr/>
        </p:nvGraphicFramePr>
        <p:xfrm>
          <a:off x="2451100" y="1778000"/>
          <a:ext cx="1511300" cy="254000"/>
        </p:xfrm>
        <a:graphic>
          <a:graphicData uri="http://schemas.openxmlformats.org/presentationml/2006/ole">
            <mc:AlternateContent xmlns:mc="http://schemas.openxmlformats.org/markup-compatibility/2006">
              <mc:Choice xmlns:v="urn:schemas-microsoft-com:vml" Requires="v">
                <p:oleObj spid="_x0000_s499656" name="Equation" r:id="rId6" imgW="1511280" imgH="253800" progId="Equation.DSMT4">
                  <p:embed/>
                </p:oleObj>
              </mc:Choice>
              <mc:Fallback>
                <p:oleObj name="Equation" r:id="rId6" imgW="1511280" imgH="2538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51100" y="1778000"/>
                        <a:ext cx="1511300" cy="25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48"/>
          <p:cNvGraphicFramePr>
            <a:graphicFrameLocks noChangeAspect="1"/>
          </p:cNvGraphicFramePr>
          <p:nvPr/>
        </p:nvGraphicFramePr>
        <p:xfrm>
          <a:off x="2425700" y="1143000"/>
          <a:ext cx="1930400" cy="228600"/>
        </p:xfrm>
        <a:graphic>
          <a:graphicData uri="http://schemas.openxmlformats.org/presentationml/2006/ole">
            <mc:AlternateContent xmlns:mc="http://schemas.openxmlformats.org/markup-compatibility/2006">
              <mc:Choice xmlns:v="urn:schemas-microsoft-com:vml" Requires="v">
                <p:oleObj spid="_x0000_s499657" name="Equation" r:id="rId8" imgW="1930320" imgH="228600" progId="Equation.DSMT4">
                  <p:embed/>
                </p:oleObj>
              </mc:Choice>
              <mc:Fallback>
                <p:oleObj name="Equation" r:id="rId8" imgW="1930320" imgH="2286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25700" y="1143000"/>
                        <a:ext cx="1930400"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Freeform 6"/>
          <p:cNvSpPr>
            <a:spLocks/>
          </p:cNvSpPr>
          <p:nvPr/>
        </p:nvSpPr>
        <p:spPr bwMode="auto">
          <a:xfrm>
            <a:off x="1447800" y="2773362"/>
            <a:ext cx="2209800" cy="2717800"/>
          </a:xfrm>
          <a:custGeom>
            <a:avLst/>
            <a:gdLst/>
            <a:ahLst/>
            <a:cxnLst>
              <a:cxn ang="0">
                <a:pos x="0" y="1712"/>
              </a:cxn>
              <a:cxn ang="0">
                <a:pos x="180" y="1648"/>
              </a:cxn>
              <a:cxn ang="0">
                <a:pos x="392" y="1536"/>
              </a:cxn>
              <a:cxn ang="0">
                <a:pos x="596" y="1388"/>
              </a:cxn>
              <a:cxn ang="0">
                <a:pos x="748" y="1240"/>
              </a:cxn>
              <a:cxn ang="0">
                <a:pos x="880" y="1076"/>
              </a:cxn>
              <a:cxn ang="0">
                <a:pos x="1024" y="852"/>
              </a:cxn>
              <a:cxn ang="0">
                <a:pos x="1180" y="552"/>
              </a:cxn>
              <a:cxn ang="0">
                <a:pos x="1280" y="304"/>
              </a:cxn>
              <a:cxn ang="0">
                <a:pos x="1392" y="0"/>
              </a:cxn>
            </a:cxnLst>
            <a:rect l="0" t="0" r="r" b="b"/>
            <a:pathLst>
              <a:path w="1392" h="1712">
                <a:moveTo>
                  <a:pt x="0" y="1712"/>
                </a:moveTo>
                <a:cubicBezTo>
                  <a:pt x="57" y="1694"/>
                  <a:pt x="115" y="1677"/>
                  <a:pt x="180" y="1648"/>
                </a:cubicBezTo>
                <a:cubicBezTo>
                  <a:pt x="245" y="1619"/>
                  <a:pt x="323" y="1579"/>
                  <a:pt x="392" y="1536"/>
                </a:cubicBezTo>
                <a:cubicBezTo>
                  <a:pt x="461" y="1493"/>
                  <a:pt x="537" y="1437"/>
                  <a:pt x="596" y="1388"/>
                </a:cubicBezTo>
                <a:cubicBezTo>
                  <a:pt x="655" y="1339"/>
                  <a:pt x="701" y="1292"/>
                  <a:pt x="748" y="1240"/>
                </a:cubicBezTo>
                <a:cubicBezTo>
                  <a:pt x="795" y="1188"/>
                  <a:pt x="834" y="1141"/>
                  <a:pt x="880" y="1076"/>
                </a:cubicBezTo>
                <a:cubicBezTo>
                  <a:pt x="926" y="1011"/>
                  <a:pt x="974" y="939"/>
                  <a:pt x="1024" y="852"/>
                </a:cubicBezTo>
                <a:cubicBezTo>
                  <a:pt x="1074" y="765"/>
                  <a:pt x="1137" y="643"/>
                  <a:pt x="1180" y="552"/>
                </a:cubicBezTo>
                <a:cubicBezTo>
                  <a:pt x="1223" y="461"/>
                  <a:pt x="1245" y="396"/>
                  <a:pt x="1280" y="304"/>
                </a:cubicBezTo>
                <a:cubicBezTo>
                  <a:pt x="1315" y="212"/>
                  <a:pt x="1353" y="106"/>
                  <a:pt x="1392" y="0"/>
                </a:cubicBezTo>
              </a:path>
            </a:pathLst>
          </a:custGeom>
          <a:noFill/>
          <a:ln w="9525">
            <a:solidFill>
              <a:schemeClr val="tx1"/>
            </a:solidFill>
            <a:round/>
            <a:headEnd/>
            <a:tailEnd/>
          </a:ln>
          <a:effectLst/>
        </p:spPr>
        <p:txBody>
          <a:bodyPr/>
          <a:lstStyle/>
          <a:p>
            <a:pPr eaLnBrk="1" hangingPunct="1"/>
            <a:endParaRPr lang="en-US" sz="1600">
              <a:solidFill>
                <a:srgbClr val="000000"/>
              </a:solidFill>
              <a:latin typeface="Comic Sans MS" pitchFamily="66" charset="0"/>
              <a:cs typeface="Arial" charset="0"/>
            </a:endParaRPr>
          </a:p>
        </p:txBody>
      </p:sp>
      <p:sp>
        <p:nvSpPr>
          <p:cNvPr id="8" name="Freeform 7"/>
          <p:cNvSpPr>
            <a:spLocks/>
          </p:cNvSpPr>
          <p:nvPr/>
        </p:nvSpPr>
        <p:spPr bwMode="auto">
          <a:xfrm flipH="1">
            <a:off x="4114800" y="2773362"/>
            <a:ext cx="4419600" cy="2990850"/>
          </a:xfrm>
          <a:custGeom>
            <a:avLst/>
            <a:gdLst/>
            <a:ahLst/>
            <a:cxnLst>
              <a:cxn ang="0">
                <a:pos x="0" y="1884"/>
              </a:cxn>
              <a:cxn ang="0">
                <a:pos x="260" y="1868"/>
              </a:cxn>
              <a:cxn ang="0">
                <a:pos x="636" y="1844"/>
              </a:cxn>
              <a:cxn ang="0">
                <a:pos x="1004" y="1800"/>
              </a:cxn>
              <a:cxn ang="0">
                <a:pos x="1336" y="1720"/>
              </a:cxn>
              <a:cxn ang="0">
                <a:pos x="1604" y="1628"/>
              </a:cxn>
              <a:cxn ang="0">
                <a:pos x="1848" y="1496"/>
              </a:cxn>
              <a:cxn ang="0">
                <a:pos x="2056" y="1324"/>
              </a:cxn>
              <a:cxn ang="0">
                <a:pos x="2176" y="1204"/>
              </a:cxn>
              <a:cxn ang="0">
                <a:pos x="2312" y="1028"/>
              </a:cxn>
              <a:cxn ang="0">
                <a:pos x="2436" y="824"/>
              </a:cxn>
              <a:cxn ang="0">
                <a:pos x="2556" y="588"/>
              </a:cxn>
              <a:cxn ang="0">
                <a:pos x="2692" y="272"/>
              </a:cxn>
              <a:cxn ang="0">
                <a:pos x="2784" y="0"/>
              </a:cxn>
            </a:cxnLst>
            <a:rect l="0" t="0" r="r" b="b"/>
            <a:pathLst>
              <a:path w="2784" h="1884">
                <a:moveTo>
                  <a:pt x="0" y="1884"/>
                </a:moveTo>
                <a:cubicBezTo>
                  <a:pt x="77" y="1879"/>
                  <a:pt x="154" y="1875"/>
                  <a:pt x="260" y="1868"/>
                </a:cubicBezTo>
                <a:cubicBezTo>
                  <a:pt x="366" y="1861"/>
                  <a:pt x="512" y="1855"/>
                  <a:pt x="636" y="1844"/>
                </a:cubicBezTo>
                <a:cubicBezTo>
                  <a:pt x="760" y="1833"/>
                  <a:pt x="887" y="1821"/>
                  <a:pt x="1004" y="1800"/>
                </a:cubicBezTo>
                <a:cubicBezTo>
                  <a:pt x="1121" y="1779"/>
                  <a:pt x="1236" y="1749"/>
                  <a:pt x="1336" y="1720"/>
                </a:cubicBezTo>
                <a:cubicBezTo>
                  <a:pt x="1436" y="1691"/>
                  <a:pt x="1519" y="1665"/>
                  <a:pt x="1604" y="1628"/>
                </a:cubicBezTo>
                <a:cubicBezTo>
                  <a:pt x="1689" y="1591"/>
                  <a:pt x="1773" y="1547"/>
                  <a:pt x="1848" y="1496"/>
                </a:cubicBezTo>
                <a:cubicBezTo>
                  <a:pt x="1923" y="1445"/>
                  <a:pt x="2001" y="1373"/>
                  <a:pt x="2056" y="1324"/>
                </a:cubicBezTo>
                <a:cubicBezTo>
                  <a:pt x="2111" y="1275"/>
                  <a:pt x="2133" y="1253"/>
                  <a:pt x="2176" y="1204"/>
                </a:cubicBezTo>
                <a:cubicBezTo>
                  <a:pt x="2219" y="1155"/>
                  <a:pt x="2269" y="1091"/>
                  <a:pt x="2312" y="1028"/>
                </a:cubicBezTo>
                <a:cubicBezTo>
                  <a:pt x="2355" y="965"/>
                  <a:pt x="2395" y="897"/>
                  <a:pt x="2436" y="824"/>
                </a:cubicBezTo>
                <a:cubicBezTo>
                  <a:pt x="2477" y="751"/>
                  <a:pt x="2513" y="680"/>
                  <a:pt x="2556" y="588"/>
                </a:cubicBezTo>
                <a:cubicBezTo>
                  <a:pt x="2599" y="496"/>
                  <a:pt x="2654" y="370"/>
                  <a:pt x="2692" y="272"/>
                </a:cubicBezTo>
                <a:cubicBezTo>
                  <a:pt x="2730" y="174"/>
                  <a:pt x="2757" y="87"/>
                  <a:pt x="2784" y="0"/>
                </a:cubicBezTo>
              </a:path>
            </a:pathLst>
          </a:custGeom>
          <a:noFill/>
          <a:ln w="9525">
            <a:solidFill>
              <a:schemeClr val="tx1"/>
            </a:solidFill>
            <a:round/>
            <a:headEnd/>
            <a:tailEnd/>
          </a:ln>
          <a:effectLst/>
        </p:spPr>
        <p:txBody>
          <a:bodyPr/>
          <a:lstStyle/>
          <a:p>
            <a:pPr eaLnBrk="1" hangingPunct="1"/>
            <a:endParaRPr lang="en-US" sz="1600">
              <a:solidFill>
                <a:srgbClr val="000000"/>
              </a:solidFill>
              <a:latin typeface="Comic Sans MS" pitchFamily="66" charset="0"/>
              <a:cs typeface="Arial" charset="0"/>
            </a:endParaRPr>
          </a:p>
        </p:txBody>
      </p:sp>
      <p:sp>
        <p:nvSpPr>
          <p:cNvPr id="9" name="Freeform 8"/>
          <p:cNvSpPr>
            <a:spLocks/>
          </p:cNvSpPr>
          <p:nvPr/>
        </p:nvSpPr>
        <p:spPr bwMode="auto">
          <a:xfrm>
            <a:off x="1447800" y="2773362"/>
            <a:ext cx="7086600" cy="3581400"/>
          </a:xfrm>
          <a:custGeom>
            <a:avLst/>
            <a:gdLst/>
            <a:ahLst/>
            <a:cxnLst>
              <a:cxn ang="0">
                <a:pos x="0" y="0"/>
              </a:cxn>
              <a:cxn ang="0">
                <a:pos x="0" y="2256"/>
              </a:cxn>
              <a:cxn ang="0">
                <a:pos x="4944" y="2256"/>
              </a:cxn>
            </a:cxnLst>
            <a:rect l="0" t="0" r="r" b="b"/>
            <a:pathLst>
              <a:path w="4944" h="2256">
                <a:moveTo>
                  <a:pt x="0" y="0"/>
                </a:moveTo>
                <a:lnTo>
                  <a:pt x="0" y="2256"/>
                </a:lnTo>
                <a:lnTo>
                  <a:pt x="4944" y="2256"/>
                </a:lnTo>
              </a:path>
            </a:pathLst>
          </a:custGeom>
          <a:noFill/>
          <a:ln w="9525">
            <a:solidFill>
              <a:schemeClr val="tx1"/>
            </a:solidFill>
            <a:round/>
            <a:headEnd/>
            <a:tailEnd/>
          </a:ln>
          <a:effectLst/>
        </p:spPr>
        <p:txBody>
          <a:bodyPr/>
          <a:lstStyle/>
          <a:p>
            <a:pPr eaLnBrk="1" hangingPunct="1"/>
            <a:endParaRPr lang="en-US" sz="1600">
              <a:solidFill>
                <a:srgbClr val="000000"/>
              </a:solidFill>
              <a:latin typeface="Comic Sans MS" pitchFamily="66" charset="0"/>
              <a:cs typeface="Arial" charset="0"/>
            </a:endParaRPr>
          </a:p>
        </p:txBody>
      </p:sp>
      <p:sp>
        <p:nvSpPr>
          <p:cNvPr id="10" name="Line 9"/>
          <p:cNvSpPr>
            <a:spLocks noChangeShapeType="1"/>
          </p:cNvSpPr>
          <p:nvPr/>
        </p:nvSpPr>
        <p:spPr bwMode="auto">
          <a:xfrm>
            <a:off x="1447800" y="5778500"/>
            <a:ext cx="7086600" cy="0"/>
          </a:xfrm>
          <a:prstGeom prst="line">
            <a:avLst/>
          </a:prstGeom>
          <a:noFill/>
          <a:ln w="9525">
            <a:solidFill>
              <a:schemeClr val="tx1"/>
            </a:solidFill>
            <a:prstDash val="dash"/>
            <a:round/>
            <a:headEnd/>
            <a:tailEnd/>
          </a:ln>
          <a:effectLst/>
        </p:spPr>
        <p:txBody>
          <a:bodyPr/>
          <a:lstStyle/>
          <a:p>
            <a:pPr eaLnBrk="1" hangingPunct="1"/>
            <a:endParaRPr lang="en-US" sz="1600">
              <a:solidFill>
                <a:srgbClr val="000000"/>
              </a:solidFill>
              <a:latin typeface="Comic Sans MS" pitchFamily="66" charset="0"/>
              <a:cs typeface="Arial" charset="0"/>
            </a:endParaRPr>
          </a:p>
        </p:txBody>
      </p:sp>
      <p:sp>
        <p:nvSpPr>
          <p:cNvPr id="11" name="Line 10"/>
          <p:cNvSpPr>
            <a:spLocks noChangeShapeType="1"/>
          </p:cNvSpPr>
          <p:nvPr/>
        </p:nvSpPr>
        <p:spPr bwMode="auto">
          <a:xfrm>
            <a:off x="1447800" y="5494337"/>
            <a:ext cx="4946650" cy="0"/>
          </a:xfrm>
          <a:prstGeom prst="line">
            <a:avLst/>
          </a:prstGeom>
          <a:noFill/>
          <a:ln w="9525">
            <a:solidFill>
              <a:schemeClr val="tx1"/>
            </a:solidFill>
            <a:prstDash val="dash"/>
            <a:round/>
            <a:headEnd/>
            <a:tailEnd/>
          </a:ln>
          <a:effectLst/>
        </p:spPr>
        <p:txBody>
          <a:bodyPr/>
          <a:lstStyle/>
          <a:p>
            <a:pPr eaLnBrk="1" hangingPunct="1"/>
            <a:endParaRPr lang="en-US" sz="1600">
              <a:solidFill>
                <a:srgbClr val="000000"/>
              </a:solidFill>
              <a:latin typeface="Comic Sans MS" pitchFamily="66" charset="0"/>
              <a:cs typeface="Arial" charset="0"/>
            </a:endParaRPr>
          </a:p>
        </p:txBody>
      </p:sp>
      <p:sp>
        <p:nvSpPr>
          <p:cNvPr id="12" name="Text Box 11"/>
          <p:cNvSpPr txBox="1">
            <a:spLocks noChangeArrowheads="1"/>
          </p:cNvSpPr>
          <p:nvPr/>
        </p:nvSpPr>
        <p:spPr bwMode="auto">
          <a:xfrm>
            <a:off x="838200" y="5364162"/>
            <a:ext cx="513282" cy="246221"/>
          </a:xfrm>
          <a:prstGeom prst="rect">
            <a:avLst/>
          </a:prstGeom>
          <a:noFill/>
          <a:ln w="9525">
            <a:noFill/>
            <a:miter lim="800000"/>
            <a:headEnd/>
            <a:tailEnd/>
          </a:ln>
          <a:effectLst/>
        </p:spPr>
        <p:txBody>
          <a:bodyPr wrap="none">
            <a:spAutoFit/>
          </a:bodyPr>
          <a:lstStyle/>
          <a:p>
            <a:pPr eaLnBrk="1" hangingPunct="1"/>
            <a:r>
              <a:rPr lang="en-US" sz="1000" dirty="0" smtClean="0">
                <a:solidFill>
                  <a:srgbClr val="000000"/>
                </a:solidFill>
                <a:latin typeface="Arial" pitchFamily="34" charset="0"/>
                <a:cs typeface="Arial" charset="0"/>
              </a:rPr>
              <a:t>d+z</a:t>
            </a:r>
            <a:r>
              <a:rPr lang="en-US" sz="1000" baseline="-25000" dirty="0" smtClean="0">
                <a:solidFill>
                  <a:srgbClr val="000000"/>
                </a:solidFill>
                <a:latin typeface="Arial" pitchFamily="34" charset="0"/>
                <a:cs typeface="Arial" charset="0"/>
              </a:rPr>
              <a:t>0M</a:t>
            </a:r>
            <a:endParaRPr lang="en-US" sz="1000" baseline="-25000" dirty="0">
              <a:solidFill>
                <a:srgbClr val="000000"/>
              </a:solidFill>
              <a:latin typeface="Arial" pitchFamily="34" charset="0"/>
              <a:cs typeface="Arial" charset="0"/>
            </a:endParaRPr>
          </a:p>
        </p:txBody>
      </p:sp>
      <p:sp>
        <p:nvSpPr>
          <p:cNvPr id="13" name="Text Box 12"/>
          <p:cNvSpPr txBox="1">
            <a:spLocks noChangeArrowheads="1"/>
          </p:cNvSpPr>
          <p:nvPr/>
        </p:nvSpPr>
        <p:spPr bwMode="auto">
          <a:xfrm>
            <a:off x="838200" y="5668962"/>
            <a:ext cx="505267" cy="246221"/>
          </a:xfrm>
          <a:prstGeom prst="rect">
            <a:avLst/>
          </a:prstGeom>
          <a:noFill/>
          <a:ln w="9525">
            <a:noFill/>
            <a:miter lim="800000"/>
            <a:headEnd/>
            <a:tailEnd/>
          </a:ln>
          <a:effectLst/>
        </p:spPr>
        <p:txBody>
          <a:bodyPr wrap="none">
            <a:spAutoFit/>
          </a:bodyPr>
          <a:lstStyle/>
          <a:p>
            <a:pPr eaLnBrk="1" hangingPunct="1"/>
            <a:r>
              <a:rPr lang="en-US" sz="1000" dirty="0" smtClean="0">
                <a:solidFill>
                  <a:srgbClr val="000000"/>
                </a:solidFill>
                <a:latin typeface="Arial" pitchFamily="34" charset="0"/>
                <a:cs typeface="Arial" charset="0"/>
              </a:rPr>
              <a:t>d+z</a:t>
            </a:r>
            <a:r>
              <a:rPr lang="en-US" sz="1000" baseline="-25000" dirty="0" smtClean="0">
                <a:solidFill>
                  <a:srgbClr val="000000"/>
                </a:solidFill>
                <a:latin typeface="Arial" pitchFamily="34" charset="0"/>
                <a:cs typeface="Arial" charset="0"/>
              </a:rPr>
              <a:t>0H</a:t>
            </a:r>
            <a:endParaRPr lang="en-US" sz="1000" baseline="-25000" dirty="0">
              <a:solidFill>
                <a:srgbClr val="000000"/>
              </a:solidFill>
              <a:latin typeface="Arial" pitchFamily="34" charset="0"/>
              <a:cs typeface="Arial" charset="0"/>
            </a:endParaRPr>
          </a:p>
        </p:txBody>
      </p:sp>
      <p:grpSp>
        <p:nvGrpSpPr>
          <p:cNvPr id="14" name="Group 13"/>
          <p:cNvGrpSpPr>
            <a:grpSpLocks/>
          </p:cNvGrpSpPr>
          <p:nvPr/>
        </p:nvGrpSpPr>
        <p:grpSpPr bwMode="auto">
          <a:xfrm>
            <a:off x="3589338" y="2762250"/>
            <a:ext cx="169862" cy="2770187"/>
            <a:chOff x="2069" y="953"/>
            <a:chExt cx="107" cy="1745"/>
          </a:xfrm>
        </p:grpSpPr>
        <p:sp>
          <p:nvSpPr>
            <p:cNvPr id="15" name="Freeform 14"/>
            <p:cNvSpPr>
              <a:spLocks/>
            </p:cNvSpPr>
            <p:nvPr/>
          </p:nvSpPr>
          <p:spPr bwMode="auto">
            <a:xfrm>
              <a:off x="2069" y="1818"/>
              <a:ext cx="107" cy="437"/>
            </a:xfrm>
            <a:custGeom>
              <a:avLst/>
              <a:gdLst/>
              <a:ahLst/>
              <a:cxnLst>
                <a:cxn ang="0">
                  <a:pos x="62" y="436"/>
                </a:cxn>
                <a:cxn ang="0">
                  <a:pos x="60" y="387"/>
                </a:cxn>
                <a:cxn ang="0">
                  <a:pos x="12" y="340"/>
                </a:cxn>
                <a:cxn ang="0">
                  <a:pos x="106" y="286"/>
                </a:cxn>
                <a:cxn ang="0">
                  <a:pos x="12" y="243"/>
                </a:cxn>
                <a:cxn ang="0">
                  <a:pos x="99" y="194"/>
                </a:cxn>
                <a:cxn ang="0">
                  <a:pos x="0" y="152"/>
                </a:cxn>
                <a:cxn ang="0">
                  <a:pos x="95" y="97"/>
                </a:cxn>
                <a:cxn ang="0">
                  <a:pos x="45" y="53"/>
                </a:cxn>
                <a:cxn ang="0">
                  <a:pos x="46" y="0"/>
                </a:cxn>
              </a:cxnLst>
              <a:rect l="0" t="0" r="r" b="b"/>
              <a:pathLst>
                <a:path w="107" h="437">
                  <a:moveTo>
                    <a:pt x="62" y="436"/>
                  </a:moveTo>
                  <a:lnTo>
                    <a:pt x="60" y="387"/>
                  </a:lnTo>
                  <a:lnTo>
                    <a:pt x="12" y="340"/>
                  </a:lnTo>
                  <a:lnTo>
                    <a:pt x="106" y="286"/>
                  </a:lnTo>
                  <a:lnTo>
                    <a:pt x="12" y="243"/>
                  </a:lnTo>
                  <a:lnTo>
                    <a:pt x="99" y="194"/>
                  </a:lnTo>
                  <a:lnTo>
                    <a:pt x="0" y="152"/>
                  </a:lnTo>
                  <a:lnTo>
                    <a:pt x="95" y="97"/>
                  </a:lnTo>
                  <a:lnTo>
                    <a:pt x="45" y="53"/>
                  </a:lnTo>
                  <a:lnTo>
                    <a:pt x="46" y="0"/>
                  </a:lnTo>
                </a:path>
              </a:pathLst>
            </a:custGeom>
            <a:noFill/>
            <a:ln w="9525" cap="rnd" cmpd="sng">
              <a:solidFill>
                <a:srgbClr val="000000"/>
              </a:solidFill>
              <a:prstDash val="solid"/>
              <a:round/>
              <a:headEnd type="none" w="sm" len="sm"/>
              <a:tailEnd type="none" w="sm" len="sm"/>
            </a:ln>
            <a:effectLst/>
          </p:spPr>
          <p:txBody>
            <a:bodyPr/>
            <a:lstStyle/>
            <a:p>
              <a:pPr eaLnBrk="1" hangingPunct="1"/>
              <a:endParaRPr lang="en-US" sz="1600">
                <a:solidFill>
                  <a:srgbClr val="000000"/>
                </a:solidFill>
                <a:latin typeface="Comic Sans MS" pitchFamily="66" charset="0"/>
                <a:cs typeface="Arial" charset="0"/>
              </a:endParaRPr>
            </a:p>
          </p:txBody>
        </p:sp>
        <p:sp>
          <p:nvSpPr>
            <p:cNvPr id="16" name="Line 15"/>
            <p:cNvSpPr>
              <a:spLocks noChangeShapeType="1"/>
            </p:cNvSpPr>
            <p:nvPr/>
          </p:nvSpPr>
          <p:spPr bwMode="auto">
            <a:xfrm flipV="1">
              <a:off x="2116" y="960"/>
              <a:ext cx="0" cy="853"/>
            </a:xfrm>
            <a:prstGeom prst="line">
              <a:avLst/>
            </a:prstGeom>
            <a:noFill/>
            <a:ln w="9525">
              <a:solidFill>
                <a:schemeClr val="tx1"/>
              </a:solidFill>
              <a:round/>
              <a:headEnd/>
              <a:tailEnd/>
            </a:ln>
            <a:effectLst/>
          </p:spPr>
          <p:txBody>
            <a:bodyPr/>
            <a:lstStyle/>
            <a:p>
              <a:pPr eaLnBrk="1" hangingPunct="1"/>
              <a:endParaRPr lang="en-US" sz="1600">
                <a:solidFill>
                  <a:srgbClr val="000000"/>
                </a:solidFill>
                <a:latin typeface="Comic Sans MS" pitchFamily="66" charset="0"/>
                <a:cs typeface="Arial" charset="0"/>
              </a:endParaRPr>
            </a:p>
          </p:txBody>
        </p:sp>
        <p:sp>
          <p:nvSpPr>
            <p:cNvPr id="17" name="Line 16"/>
            <p:cNvSpPr>
              <a:spLocks noChangeShapeType="1"/>
            </p:cNvSpPr>
            <p:nvPr/>
          </p:nvSpPr>
          <p:spPr bwMode="auto">
            <a:xfrm>
              <a:off x="2137" y="2252"/>
              <a:ext cx="0" cy="425"/>
            </a:xfrm>
            <a:prstGeom prst="line">
              <a:avLst/>
            </a:prstGeom>
            <a:noFill/>
            <a:ln w="9525">
              <a:solidFill>
                <a:schemeClr val="tx1"/>
              </a:solidFill>
              <a:round/>
              <a:headEnd/>
              <a:tailEnd/>
            </a:ln>
            <a:effectLst/>
          </p:spPr>
          <p:txBody>
            <a:bodyPr/>
            <a:lstStyle/>
            <a:p>
              <a:pPr eaLnBrk="1" hangingPunct="1"/>
              <a:endParaRPr lang="en-US" sz="1600">
                <a:solidFill>
                  <a:srgbClr val="000000"/>
                </a:solidFill>
                <a:latin typeface="Comic Sans MS" pitchFamily="66" charset="0"/>
                <a:cs typeface="Arial" charset="0"/>
              </a:endParaRPr>
            </a:p>
          </p:txBody>
        </p:sp>
        <p:sp>
          <p:nvSpPr>
            <p:cNvPr id="18" name="AutoShape 17"/>
            <p:cNvSpPr>
              <a:spLocks noChangeArrowheads="1"/>
            </p:cNvSpPr>
            <p:nvPr/>
          </p:nvSpPr>
          <p:spPr bwMode="auto">
            <a:xfrm>
              <a:off x="2108" y="2648"/>
              <a:ext cx="50" cy="50"/>
            </a:xfrm>
            <a:prstGeom prst="hexagon">
              <a:avLst>
                <a:gd name="adj" fmla="val 24995"/>
                <a:gd name="vf" fmla="val 115470"/>
              </a:avLst>
            </a:prstGeom>
            <a:solidFill>
              <a:schemeClr val="tx1"/>
            </a:solidFill>
            <a:ln w="12699">
              <a:solidFill>
                <a:schemeClr val="tx1"/>
              </a:solidFill>
              <a:miter lim="800000"/>
              <a:headEnd/>
              <a:tailEnd/>
            </a:ln>
            <a:effectLst/>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9" name="AutoShape 18"/>
            <p:cNvSpPr>
              <a:spLocks noChangeArrowheads="1"/>
            </p:cNvSpPr>
            <p:nvPr/>
          </p:nvSpPr>
          <p:spPr bwMode="auto">
            <a:xfrm>
              <a:off x="2089" y="953"/>
              <a:ext cx="50" cy="50"/>
            </a:xfrm>
            <a:prstGeom prst="hexagon">
              <a:avLst>
                <a:gd name="adj" fmla="val 24995"/>
                <a:gd name="vf" fmla="val 115470"/>
              </a:avLst>
            </a:prstGeom>
            <a:solidFill>
              <a:schemeClr val="tx1"/>
            </a:solidFill>
            <a:ln w="12699">
              <a:solidFill>
                <a:schemeClr val="tx1"/>
              </a:solidFill>
              <a:miter lim="800000"/>
              <a:headEnd/>
              <a:tailEnd/>
            </a:ln>
            <a:effectLst/>
          </p:spPr>
          <p:txBody>
            <a:bodyPr wrap="none" anchor="ctr"/>
            <a:lstStyle/>
            <a:p>
              <a:pPr eaLnBrk="1" hangingPunct="1"/>
              <a:endParaRPr lang="en-US" sz="1600">
                <a:solidFill>
                  <a:srgbClr val="000000"/>
                </a:solidFill>
                <a:latin typeface="Comic Sans MS" pitchFamily="66" charset="0"/>
                <a:cs typeface="Arial" charset="0"/>
              </a:endParaRPr>
            </a:p>
          </p:txBody>
        </p:sp>
      </p:grpSp>
      <p:sp>
        <p:nvSpPr>
          <p:cNvPr id="20" name="Text Box 19"/>
          <p:cNvSpPr txBox="1">
            <a:spLocks noChangeArrowheads="1"/>
          </p:cNvSpPr>
          <p:nvPr/>
        </p:nvSpPr>
        <p:spPr bwMode="auto">
          <a:xfrm>
            <a:off x="1219200" y="2697162"/>
            <a:ext cx="247650" cy="244475"/>
          </a:xfrm>
          <a:prstGeom prst="rect">
            <a:avLst/>
          </a:prstGeom>
          <a:noFill/>
          <a:ln w="9525">
            <a:noFill/>
            <a:miter lim="800000"/>
            <a:headEnd/>
            <a:tailEnd/>
          </a:ln>
          <a:effectLst/>
        </p:spPr>
        <p:txBody>
          <a:bodyPr wrap="none">
            <a:spAutoFit/>
          </a:bodyPr>
          <a:lstStyle/>
          <a:p>
            <a:pPr eaLnBrk="1" hangingPunct="1"/>
            <a:r>
              <a:rPr lang="en-US" sz="1000">
                <a:solidFill>
                  <a:srgbClr val="000000"/>
                </a:solidFill>
                <a:latin typeface="Arial" pitchFamily="34" charset="0"/>
                <a:cs typeface="Arial" charset="0"/>
              </a:rPr>
              <a:t>z</a:t>
            </a:r>
          </a:p>
        </p:txBody>
      </p:sp>
      <p:sp>
        <p:nvSpPr>
          <p:cNvPr id="21" name="Freeform 20"/>
          <p:cNvSpPr>
            <a:spLocks/>
          </p:cNvSpPr>
          <p:nvPr/>
        </p:nvSpPr>
        <p:spPr bwMode="auto">
          <a:xfrm>
            <a:off x="4038600" y="4146550"/>
            <a:ext cx="169863" cy="693737"/>
          </a:xfrm>
          <a:custGeom>
            <a:avLst/>
            <a:gdLst/>
            <a:ahLst/>
            <a:cxnLst>
              <a:cxn ang="0">
                <a:pos x="62" y="436"/>
              </a:cxn>
              <a:cxn ang="0">
                <a:pos x="60" y="387"/>
              </a:cxn>
              <a:cxn ang="0">
                <a:pos x="12" y="340"/>
              </a:cxn>
              <a:cxn ang="0">
                <a:pos x="106" y="286"/>
              </a:cxn>
              <a:cxn ang="0">
                <a:pos x="12" y="243"/>
              </a:cxn>
              <a:cxn ang="0">
                <a:pos x="99" y="194"/>
              </a:cxn>
              <a:cxn ang="0">
                <a:pos x="0" y="152"/>
              </a:cxn>
              <a:cxn ang="0">
                <a:pos x="95" y="97"/>
              </a:cxn>
              <a:cxn ang="0">
                <a:pos x="45" y="53"/>
              </a:cxn>
              <a:cxn ang="0">
                <a:pos x="46" y="0"/>
              </a:cxn>
            </a:cxnLst>
            <a:rect l="0" t="0" r="r" b="b"/>
            <a:pathLst>
              <a:path w="107" h="437">
                <a:moveTo>
                  <a:pt x="62" y="436"/>
                </a:moveTo>
                <a:lnTo>
                  <a:pt x="60" y="387"/>
                </a:lnTo>
                <a:lnTo>
                  <a:pt x="12" y="340"/>
                </a:lnTo>
                <a:lnTo>
                  <a:pt x="106" y="286"/>
                </a:lnTo>
                <a:lnTo>
                  <a:pt x="12" y="243"/>
                </a:lnTo>
                <a:lnTo>
                  <a:pt x="99" y="194"/>
                </a:lnTo>
                <a:lnTo>
                  <a:pt x="0" y="152"/>
                </a:lnTo>
                <a:lnTo>
                  <a:pt x="95" y="97"/>
                </a:lnTo>
                <a:lnTo>
                  <a:pt x="45" y="53"/>
                </a:lnTo>
                <a:lnTo>
                  <a:pt x="46" y="0"/>
                </a:lnTo>
              </a:path>
            </a:pathLst>
          </a:custGeom>
          <a:noFill/>
          <a:ln w="9525" cap="rnd" cmpd="sng">
            <a:solidFill>
              <a:srgbClr val="000000"/>
            </a:solidFill>
            <a:prstDash val="solid"/>
            <a:round/>
            <a:headEnd type="none" w="sm" len="sm"/>
            <a:tailEnd type="none" w="sm" len="sm"/>
          </a:ln>
          <a:effectLst/>
        </p:spPr>
        <p:txBody>
          <a:bodyPr/>
          <a:lstStyle/>
          <a:p>
            <a:pPr eaLnBrk="1" hangingPunct="1"/>
            <a:endParaRPr lang="en-US" sz="1600">
              <a:solidFill>
                <a:srgbClr val="000000"/>
              </a:solidFill>
              <a:latin typeface="Comic Sans MS" pitchFamily="66" charset="0"/>
              <a:cs typeface="Arial" charset="0"/>
            </a:endParaRPr>
          </a:p>
        </p:txBody>
      </p:sp>
      <p:sp>
        <p:nvSpPr>
          <p:cNvPr id="22" name="Line 21"/>
          <p:cNvSpPr>
            <a:spLocks noChangeShapeType="1"/>
          </p:cNvSpPr>
          <p:nvPr/>
        </p:nvSpPr>
        <p:spPr bwMode="auto">
          <a:xfrm flipV="1">
            <a:off x="4113213" y="2784475"/>
            <a:ext cx="0" cy="1354137"/>
          </a:xfrm>
          <a:prstGeom prst="line">
            <a:avLst/>
          </a:prstGeom>
          <a:noFill/>
          <a:ln w="9525">
            <a:solidFill>
              <a:schemeClr val="tx1"/>
            </a:solidFill>
            <a:round/>
            <a:headEnd/>
            <a:tailEnd/>
          </a:ln>
          <a:effectLst/>
        </p:spPr>
        <p:txBody>
          <a:bodyPr/>
          <a:lstStyle/>
          <a:p>
            <a:pPr eaLnBrk="1" hangingPunct="1"/>
            <a:endParaRPr lang="en-US" sz="1600">
              <a:solidFill>
                <a:srgbClr val="000000"/>
              </a:solidFill>
              <a:latin typeface="Comic Sans MS" pitchFamily="66" charset="0"/>
              <a:cs typeface="Arial" charset="0"/>
            </a:endParaRPr>
          </a:p>
        </p:txBody>
      </p:sp>
      <p:sp>
        <p:nvSpPr>
          <p:cNvPr id="23" name="Line 22"/>
          <p:cNvSpPr>
            <a:spLocks noChangeShapeType="1"/>
          </p:cNvSpPr>
          <p:nvPr/>
        </p:nvSpPr>
        <p:spPr bwMode="auto">
          <a:xfrm>
            <a:off x="4146550" y="4835525"/>
            <a:ext cx="0" cy="674687"/>
          </a:xfrm>
          <a:prstGeom prst="line">
            <a:avLst/>
          </a:prstGeom>
          <a:noFill/>
          <a:ln w="9525">
            <a:solidFill>
              <a:schemeClr val="tx1"/>
            </a:solidFill>
            <a:round/>
            <a:headEnd/>
            <a:tailEnd/>
          </a:ln>
          <a:effectLst/>
        </p:spPr>
        <p:txBody>
          <a:bodyPr/>
          <a:lstStyle/>
          <a:p>
            <a:pPr eaLnBrk="1" hangingPunct="1"/>
            <a:endParaRPr lang="en-US" sz="1600">
              <a:solidFill>
                <a:srgbClr val="000000"/>
              </a:solidFill>
              <a:latin typeface="Comic Sans MS" pitchFamily="66" charset="0"/>
              <a:cs typeface="Arial" charset="0"/>
            </a:endParaRPr>
          </a:p>
        </p:txBody>
      </p:sp>
      <p:sp>
        <p:nvSpPr>
          <p:cNvPr id="24" name="AutoShape 23"/>
          <p:cNvSpPr>
            <a:spLocks noChangeArrowheads="1"/>
          </p:cNvSpPr>
          <p:nvPr/>
        </p:nvSpPr>
        <p:spPr bwMode="auto">
          <a:xfrm>
            <a:off x="4100513" y="5464175"/>
            <a:ext cx="79375" cy="79375"/>
          </a:xfrm>
          <a:prstGeom prst="hexagon">
            <a:avLst>
              <a:gd name="adj" fmla="val 24995"/>
              <a:gd name="vf" fmla="val 115470"/>
            </a:avLst>
          </a:prstGeom>
          <a:solidFill>
            <a:schemeClr val="tx1"/>
          </a:solidFill>
          <a:ln w="12699">
            <a:solidFill>
              <a:schemeClr val="tx1"/>
            </a:solidFill>
            <a:miter lim="800000"/>
            <a:headEnd/>
            <a:tailEnd/>
          </a:ln>
          <a:effectLst/>
        </p:spPr>
        <p:txBody>
          <a:bodyPr wrap="none" anchor="ctr"/>
          <a:lstStyle/>
          <a:p>
            <a:pPr eaLnBrk="1" hangingPunct="1"/>
            <a:endParaRPr lang="en-US" sz="1600">
              <a:solidFill>
                <a:srgbClr val="000000"/>
              </a:solidFill>
              <a:latin typeface="Comic Sans MS" pitchFamily="66" charset="0"/>
              <a:cs typeface="Arial" charset="0"/>
            </a:endParaRPr>
          </a:p>
        </p:txBody>
      </p:sp>
      <p:sp>
        <p:nvSpPr>
          <p:cNvPr id="25" name="AutoShape 24"/>
          <p:cNvSpPr>
            <a:spLocks noChangeArrowheads="1"/>
          </p:cNvSpPr>
          <p:nvPr/>
        </p:nvSpPr>
        <p:spPr bwMode="auto">
          <a:xfrm>
            <a:off x="4081463" y="2773362"/>
            <a:ext cx="79375" cy="79375"/>
          </a:xfrm>
          <a:prstGeom prst="hexagon">
            <a:avLst>
              <a:gd name="adj" fmla="val 24995"/>
              <a:gd name="vf" fmla="val 115470"/>
            </a:avLst>
          </a:prstGeom>
          <a:solidFill>
            <a:schemeClr val="tx1"/>
          </a:solidFill>
          <a:ln w="12699">
            <a:solidFill>
              <a:schemeClr val="tx1"/>
            </a:solidFill>
            <a:miter lim="800000"/>
            <a:headEnd/>
            <a:tailEnd/>
          </a:ln>
          <a:effectLst/>
        </p:spPr>
        <p:txBody>
          <a:bodyPr wrap="none" anchor="ctr"/>
          <a:lstStyle/>
          <a:p>
            <a:pPr eaLnBrk="1" hangingPunct="1"/>
            <a:endParaRPr lang="en-US" sz="1600">
              <a:solidFill>
                <a:srgbClr val="000000"/>
              </a:solidFill>
              <a:latin typeface="Comic Sans MS" pitchFamily="66" charset="0"/>
              <a:cs typeface="Arial" charset="0"/>
            </a:endParaRPr>
          </a:p>
        </p:txBody>
      </p:sp>
      <p:sp>
        <p:nvSpPr>
          <p:cNvPr id="26" name="Freeform 25"/>
          <p:cNvSpPr>
            <a:spLocks/>
          </p:cNvSpPr>
          <p:nvPr/>
        </p:nvSpPr>
        <p:spPr bwMode="auto">
          <a:xfrm>
            <a:off x="4103688" y="5516562"/>
            <a:ext cx="74612" cy="228600"/>
          </a:xfrm>
          <a:custGeom>
            <a:avLst/>
            <a:gdLst/>
            <a:ahLst/>
            <a:cxnLst>
              <a:cxn ang="0">
                <a:pos x="61" y="437"/>
              </a:cxn>
              <a:cxn ang="0">
                <a:pos x="60" y="388"/>
              </a:cxn>
              <a:cxn ang="0">
                <a:pos x="12" y="341"/>
              </a:cxn>
              <a:cxn ang="0">
                <a:pos x="105" y="286"/>
              </a:cxn>
              <a:cxn ang="0">
                <a:pos x="12" y="244"/>
              </a:cxn>
              <a:cxn ang="0">
                <a:pos x="98" y="195"/>
              </a:cxn>
              <a:cxn ang="0">
                <a:pos x="0" y="153"/>
              </a:cxn>
              <a:cxn ang="0">
                <a:pos x="94" y="98"/>
              </a:cxn>
              <a:cxn ang="0">
                <a:pos x="45" y="54"/>
              </a:cxn>
              <a:cxn ang="0">
                <a:pos x="45" y="0"/>
              </a:cxn>
            </a:cxnLst>
            <a:rect l="0" t="0" r="r" b="b"/>
            <a:pathLst>
              <a:path w="106" h="438">
                <a:moveTo>
                  <a:pt x="61" y="437"/>
                </a:moveTo>
                <a:lnTo>
                  <a:pt x="60" y="388"/>
                </a:lnTo>
                <a:lnTo>
                  <a:pt x="12" y="341"/>
                </a:lnTo>
                <a:lnTo>
                  <a:pt x="105" y="286"/>
                </a:lnTo>
                <a:lnTo>
                  <a:pt x="12" y="244"/>
                </a:lnTo>
                <a:lnTo>
                  <a:pt x="98" y="195"/>
                </a:lnTo>
                <a:lnTo>
                  <a:pt x="0" y="153"/>
                </a:lnTo>
                <a:lnTo>
                  <a:pt x="94" y="98"/>
                </a:lnTo>
                <a:lnTo>
                  <a:pt x="45" y="54"/>
                </a:lnTo>
                <a:lnTo>
                  <a:pt x="45" y="0"/>
                </a:lnTo>
              </a:path>
            </a:pathLst>
          </a:custGeom>
          <a:noFill/>
          <a:ln w="12700" cap="rnd" cmpd="sng">
            <a:solidFill>
              <a:srgbClr val="000000"/>
            </a:solidFill>
            <a:prstDash val="solid"/>
            <a:round/>
            <a:headEnd type="none" w="sm" len="sm"/>
            <a:tailEnd type="none" w="sm" len="sm"/>
          </a:ln>
          <a:effectLst/>
        </p:spPr>
        <p:txBody>
          <a:bodyPr/>
          <a:lstStyle/>
          <a:p>
            <a:pPr eaLnBrk="1" hangingPunct="1"/>
            <a:endParaRPr lang="en-US" sz="1600">
              <a:solidFill>
                <a:srgbClr val="000000"/>
              </a:solidFill>
              <a:latin typeface="Comic Sans MS" pitchFamily="66" charset="0"/>
              <a:cs typeface="Arial" charset="0"/>
            </a:endParaRPr>
          </a:p>
        </p:txBody>
      </p:sp>
      <p:sp>
        <p:nvSpPr>
          <p:cNvPr id="27" name="AutoShape 26"/>
          <p:cNvSpPr>
            <a:spLocks noChangeArrowheads="1"/>
          </p:cNvSpPr>
          <p:nvPr/>
        </p:nvSpPr>
        <p:spPr bwMode="auto">
          <a:xfrm>
            <a:off x="4108450" y="5753100"/>
            <a:ext cx="79375" cy="79375"/>
          </a:xfrm>
          <a:prstGeom prst="hexagon">
            <a:avLst>
              <a:gd name="adj" fmla="val 24995"/>
              <a:gd name="vf" fmla="val 115470"/>
            </a:avLst>
          </a:prstGeom>
          <a:solidFill>
            <a:schemeClr val="tx1"/>
          </a:solidFill>
          <a:ln w="12699">
            <a:solidFill>
              <a:schemeClr val="tx1"/>
            </a:solidFill>
            <a:miter lim="800000"/>
            <a:headEnd/>
            <a:tailEnd/>
          </a:ln>
          <a:effectLst/>
        </p:spPr>
        <p:txBody>
          <a:bodyPr wrap="none" anchor="ctr"/>
          <a:lstStyle/>
          <a:p>
            <a:pPr eaLnBrk="1" hangingPunct="1"/>
            <a:endParaRPr lang="en-US" sz="1600">
              <a:solidFill>
                <a:srgbClr val="000000"/>
              </a:solidFill>
              <a:latin typeface="Comic Sans MS" pitchFamily="66" charset="0"/>
              <a:cs typeface="Arial" charset="0"/>
            </a:endParaRPr>
          </a:p>
        </p:txBody>
      </p:sp>
      <p:sp>
        <p:nvSpPr>
          <p:cNvPr id="28" name="Text Box 27"/>
          <p:cNvSpPr txBox="1">
            <a:spLocks noChangeArrowheads="1"/>
          </p:cNvSpPr>
          <p:nvPr/>
        </p:nvSpPr>
        <p:spPr bwMode="auto">
          <a:xfrm>
            <a:off x="3200400" y="4373562"/>
            <a:ext cx="350838" cy="244475"/>
          </a:xfrm>
          <a:prstGeom prst="rect">
            <a:avLst/>
          </a:prstGeom>
          <a:noFill/>
          <a:ln w="9525">
            <a:noFill/>
            <a:miter lim="800000"/>
            <a:headEnd/>
            <a:tailEnd/>
          </a:ln>
          <a:effectLst/>
        </p:spPr>
        <p:txBody>
          <a:bodyPr wrap="none">
            <a:spAutoFit/>
          </a:bodyPr>
          <a:lstStyle/>
          <a:p>
            <a:pPr eaLnBrk="1" hangingPunct="1"/>
            <a:r>
              <a:rPr lang="en-US" sz="1000">
                <a:solidFill>
                  <a:srgbClr val="000000"/>
                </a:solidFill>
                <a:latin typeface="Arial" pitchFamily="34" charset="0"/>
                <a:cs typeface="Arial" charset="0"/>
              </a:rPr>
              <a:t>r</a:t>
            </a:r>
            <a:r>
              <a:rPr lang="en-US" sz="1000" baseline="-25000">
                <a:solidFill>
                  <a:srgbClr val="000000"/>
                </a:solidFill>
                <a:latin typeface="Arial" pitchFamily="34" charset="0"/>
                <a:cs typeface="Arial" charset="0"/>
              </a:rPr>
              <a:t>aM</a:t>
            </a:r>
          </a:p>
        </p:txBody>
      </p:sp>
      <p:sp>
        <p:nvSpPr>
          <p:cNvPr id="29" name="Text Box 28"/>
          <p:cNvSpPr txBox="1">
            <a:spLocks noChangeArrowheads="1"/>
          </p:cNvSpPr>
          <p:nvPr/>
        </p:nvSpPr>
        <p:spPr bwMode="auto">
          <a:xfrm>
            <a:off x="4267200" y="4373562"/>
            <a:ext cx="350838" cy="244475"/>
          </a:xfrm>
          <a:prstGeom prst="rect">
            <a:avLst/>
          </a:prstGeom>
          <a:noFill/>
          <a:ln w="9525">
            <a:noFill/>
            <a:miter lim="800000"/>
            <a:headEnd/>
            <a:tailEnd/>
          </a:ln>
          <a:effectLst/>
        </p:spPr>
        <p:txBody>
          <a:bodyPr wrap="none">
            <a:spAutoFit/>
          </a:bodyPr>
          <a:lstStyle/>
          <a:p>
            <a:pPr eaLnBrk="1" hangingPunct="1"/>
            <a:r>
              <a:rPr lang="en-US" sz="1000">
                <a:solidFill>
                  <a:srgbClr val="000000"/>
                </a:solidFill>
                <a:latin typeface="Arial" pitchFamily="34" charset="0"/>
                <a:cs typeface="Arial" charset="0"/>
              </a:rPr>
              <a:t>r</a:t>
            </a:r>
            <a:r>
              <a:rPr lang="en-US" sz="1000" baseline="-25000">
                <a:solidFill>
                  <a:srgbClr val="000000"/>
                </a:solidFill>
                <a:latin typeface="Arial" pitchFamily="34" charset="0"/>
                <a:cs typeface="Arial" charset="0"/>
              </a:rPr>
              <a:t>aM</a:t>
            </a:r>
          </a:p>
        </p:txBody>
      </p:sp>
      <p:sp>
        <p:nvSpPr>
          <p:cNvPr id="30" name="Text Box 29"/>
          <p:cNvSpPr txBox="1">
            <a:spLocks noChangeArrowheads="1"/>
          </p:cNvSpPr>
          <p:nvPr/>
        </p:nvSpPr>
        <p:spPr bwMode="auto">
          <a:xfrm>
            <a:off x="4343400" y="5516562"/>
            <a:ext cx="311150" cy="244475"/>
          </a:xfrm>
          <a:prstGeom prst="rect">
            <a:avLst/>
          </a:prstGeom>
          <a:noFill/>
          <a:ln w="9525">
            <a:noFill/>
            <a:miter lim="800000"/>
            <a:headEnd/>
            <a:tailEnd/>
          </a:ln>
          <a:effectLst/>
        </p:spPr>
        <p:txBody>
          <a:bodyPr wrap="none">
            <a:spAutoFit/>
          </a:bodyPr>
          <a:lstStyle/>
          <a:p>
            <a:pPr eaLnBrk="1" hangingPunct="1"/>
            <a:r>
              <a:rPr lang="en-US" sz="1000">
                <a:solidFill>
                  <a:srgbClr val="000000"/>
                </a:solidFill>
                <a:latin typeface="Arial" pitchFamily="34" charset="0"/>
                <a:cs typeface="Arial" charset="0"/>
              </a:rPr>
              <a:t>r</a:t>
            </a:r>
            <a:r>
              <a:rPr lang="en-US" sz="1000" baseline="30000">
                <a:solidFill>
                  <a:srgbClr val="000000"/>
                </a:solidFill>
                <a:latin typeface="Arial" pitchFamily="34" charset="0"/>
                <a:cs typeface="Arial" charset="0"/>
              </a:rPr>
              <a:t>*</a:t>
            </a:r>
            <a:r>
              <a:rPr lang="en-US" sz="1000" baseline="-25000">
                <a:solidFill>
                  <a:srgbClr val="000000"/>
                </a:solidFill>
                <a:latin typeface="Arial" pitchFamily="34" charset="0"/>
                <a:cs typeface="Arial" charset="0"/>
              </a:rPr>
              <a:t>b</a:t>
            </a:r>
          </a:p>
        </p:txBody>
      </p:sp>
      <p:sp>
        <p:nvSpPr>
          <p:cNvPr id="31" name="Text Box 30"/>
          <p:cNvSpPr txBox="1">
            <a:spLocks noChangeArrowheads="1"/>
          </p:cNvSpPr>
          <p:nvPr/>
        </p:nvSpPr>
        <p:spPr bwMode="auto">
          <a:xfrm>
            <a:off x="2057400" y="6430962"/>
            <a:ext cx="985838" cy="274638"/>
          </a:xfrm>
          <a:prstGeom prst="rect">
            <a:avLst/>
          </a:prstGeom>
          <a:noFill/>
          <a:ln w="9525">
            <a:noFill/>
            <a:miter lim="800000"/>
            <a:headEnd/>
            <a:tailEnd/>
          </a:ln>
          <a:effectLst/>
        </p:spPr>
        <p:txBody>
          <a:bodyPr wrap="none">
            <a:spAutoFit/>
          </a:bodyPr>
          <a:lstStyle/>
          <a:p>
            <a:pPr eaLnBrk="1" hangingPunct="1"/>
            <a:r>
              <a:rPr lang="en-US" sz="1200">
                <a:solidFill>
                  <a:srgbClr val="000000"/>
                </a:solidFill>
                <a:latin typeface="Arial" pitchFamily="34" charset="0"/>
                <a:cs typeface="Arial" charset="0"/>
              </a:rPr>
              <a:t>Wind speed</a:t>
            </a:r>
          </a:p>
        </p:txBody>
      </p:sp>
      <p:sp>
        <p:nvSpPr>
          <p:cNvPr id="32" name="Text Box 31"/>
          <p:cNvSpPr txBox="1">
            <a:spLocks noChangeArrowheads="1"/>
          </p:cNvSpPr>
          <p:nvPr/>
        </p:nvSpPr>
        <p:spPr bwMode="auto">
          <a:xfrm>
            <a:off x="4343400" y="6430962"/>
            <a:ext cx="1054100" cy="274638"/>
          </a:xfrm>
          <a:prstGeom prst="rect">
            <a:avLst/>
          </a:prstGeom>
          <a:noFill/>
          <a:ln w="9525">
            <a:noFill/>
            <a:miter lim="800000"/>
            <a:headEnd/>
            <a:tailEnd/>
          </a:ln>
          <a:effectLst/>
        </p:spPr>
        <p:txBody>
          <a:bodyPr wrap="none">
            <a:spAutoFit/>
          </a:bodyPr>
          <a:lstStyle/>
          <a:p>
            <a:pPr eaLnBrk="1" hangingPunct="1"/>
            <a:r>
              <a:rPr lang="en-US" sz="1200">
                <a:solidFill>
                  <a:srgbClr val="000000"/>
                </a:solidFill>
                <a:latin typeface="Arial" pitchFamily="34" charset="0"/>
                <a:cs typeface="Arial" charset="0"/>
              </a:rPr>
              <a:t>Temperature</a:t>
            </a:r>
          </a:p>
        </p:txBody>
      </p:sp>
      <p:sp>
        <p:nvSpPr>
          <p:cNvPr id="33" name="Text Box 32"/>
          <p:cNvSpPr txBox="1">
            <a:spLocks noChangeArrowheads="1"/>
          </p:cNvSpPr>
          <p:nvPr/>
        </p:nvSpPr>
        <p:spPr bwMode="auto">
          <a:xfrm rot="16200000">
            <a:off x="969169" y="4318793"/>
            <a:ext cx="622300" cy="274638"/>
          </a:xfrm>
          <a:prstGeom prst="rect">
            <a:avLst/>
          </a:prstGeom>
          <a:noFill/>
          <a:ln w="9525">
            <a:noFill/>
            <a:miter lim="800000"/>
            <a:headEnd/>
            <a:tailEnd/>
          </a:ln>
          <a:effectLst/>
        </p:spPr>
        <p:txBody>
          <a:bodyPr wrap="none">
            <a:spAutoFit/>
          </a:bodyPr>
          <a:lstStyle/>
          <a:p>
            <a:pPr eaLnBrk="1" hangingPunct="1"/>
            <a:r>
              <a:rPr lang="en-US" sz="1200">
                <a:solidFill>
                  <a:srgbClr val="000000"/>
                </a:solidFill>
                <a:latin typeface="Arial" pitchFamily="34" charset="0"/>
                <a:cs typeface="Arial" charset="0"/>
              </a:rPr>
              <a:t>Height</a:t>
            </a:r>
          </a:p>
        </p:txBody>
      </p:sp>
      <p:sp>
        <p:nvSpPr>
          <p:cNvPr id="34" name="Text Box 33"/>
          <p:cNvSpPr txBox="1">
            <a:spLocks noChangeArrowheads="1"/>
          </p:cNvSpPr>
          <p:nvPr/>
        </p:nvSpPr>
        <p:spPr bwMode="auto">
          <a:xfrm>
            <a:off x="4343400" y="4983162"/>
            <a:ext cx="922338" cy="244475"/>
          </a:xfrm>
          <a:prstGeom prst="rect">
            <a:avLst/>
          </a:prstGeom>
          <a:noFill/>
          <a:ln w="9525">
            <a:noFill/>
            <a:miter lim="800000"/>
            <a:headEnd/>
            <a:tailEnd/>
          </a:ln>
          <a:effectLst/>
        </p:spPr>
        <p:txBody>
          <a:bodyPr wrap="none">
            <a:spAutoFit/>
          </a:bodyPr>
          <a:lstStyle/>
          <a:p>
            <a:pPr eaLnBrk="1" hangingPunct="1"/>
            <a:r>
              <a:rPr lang="en-US" sz="1000">
                <a:solidFill>
                  <a:srgbClr val="000000"/>
                </a:solidFill>
                <a:latin typeface="Arial" pitchFamily="34" charset="0"/>
                <a:cs typeface="Arial" charset="0"/>
              </a:rPr>
              <a:t>r</a:t>
            </a:r>
            <a:r>
              <a:rPr lang="en-US" sz="1000" baseline="-25000">
                <a:solidFill>
                  <a:srgbClr val="000000"/>
                </a:solidFill>
                <a:latin typeface="Arial" pitchFamily="34" charset="0"/>
                <a:cs typeface="Arial" charset="0"/>
              </a:rPr>
              <a:t>aH</a:t>
            </a:r>
            <a:r>
              <a:rPr lang="en-US" sz="1000">
                <a:solidFill>
                  <a:srgbClr val="000000"/>
                </a:solidFill>
                <a:latin typeface="Arial" pitchFamily="34" charset="0"/>
                <a:cs typeface="Arial" charset="0"/>
              </a:rPr>
              <a:t> = r</a:t>
            </a:r>
            <a:r>
              <a:rPr lang="en-US" sz="1000" baseline="-25000">
                <a:solidFill>
                  <a:srgbClr val="000000"/>
                </a:solidFill>
                <a:latin typeface="Arial" pitchFamily="34" charset="0"/>
                <a:cs typeface="Arial" charset="0"/>
              </a:rPr>
              <a:t>aM</a:t>
            </a:r>
            <a:r>
              <a:rPr lang="en-US" sz="1000">
                <a:solidFill>
                  <a:srgbClr val="000000"/>
                </a:solidFill>
                <a:latin typeface="Arial" pitchFamily="34" charset="0"/>
                <a:cs typeface="Arial" charset="0"/>
              </a:rPr>
              <a:t> + r</a:t>
            </a:r>
            <a:r>
              <a:rPr lang="en-US" sz="1000" baseline="30000">
                <a:solidFill>
                  <a:srgbClr val="000000"/>
                </a:solidFill>
                <a:latin typeface="Arial" pitchFamily="34" charset="0"/>
                <a:cs typeface="Arial" charset="0"/>
              </a:rPr>
              <a:t>*</a:t>
            </a:r>
            <a:r>
              <a:rPr lang="en-US" sz="1000" baseline="-25000">
                <a:solidFill>
                  <a:srgbClr val="000000"/>
                </a:solidFill>
                <a:latin typeface="Arial" pitchFamily="34" charset="0"/>
                <a:cs typeface="Arial" charset="0"/>
              </a:rPr>
              <a:t>b</a:t>
            </a:r>
          </a:p>
        </p:txBody>
      </p:sp>
      <p:sp>
        <p:nvSpPr>
          <p:cNvPr id="35" name="AutoShape 34"/>
          <p:cNvSpPr>
            <a:spLocks noChangeArrowheads="1"/>
          </p:cNvSpPr>
          <p:nvPr/>
        </p:nvSpPr>
        <p:spPr bwMode="auto">
          <a:xfrm>
            <a:off x="1416050" y="5440362"/>
            <a:ext cx="79375" cy="79375"/>
          </a:xfrm>
          <a:prstGeom prst="hexagon">
            <a:avLst>
              <a:gd name="adj" fmla="val 24995"/>
              <a:gd name="vf" fmla="val 115470"/>
            </a:avLst>
          </a:prstGeom>
          <a:solidFill>
            <a:schemeClr val="tx1"/>
          </a:solidFill>
          <a:ln w="12699">
            <a:solidFill>
              <a:schemeClr val="tx1"/>
            </a:solidFill>
            <a:miter lim="800000"/>
            <a:headEnd/>
            <a:tailEnd/>
          </a:ln>
          <a:effectLst/>
        </p:spPr>
        <p:txBody>
          <a:bodyPr wrap="none" anchor="ctr"/>
          <a:lstStyle/>
          <a:p>
            <a:pPr eaLnBrk="1" hangingPunct="1"/>
            <a:endParaRPr lang="en-US" sz="1600">
              <a:solidFill>
                <a:srgbClr val="000000"/>
              </a:solidFill>
              <a:latin typeface="Comic Sans MS" pitchFamily="66" charset="0"/>
              <a:cs typeface="Arial" charset="0"/>
            </a:endParaRPr>
          </a:p>
        </p:txBody>
      </p:sp>
      <p:sp>
        <p:nvSpPr>
          <p:cNvPr id="36" name="AutoShape 35"/>
          <p:cNvSpPr>
            <a:spLocks noChangeArrowheads="1"/>
          </p:cNvSpPr>
          <p:nvPr/>
        </p:nvSpPr>
        <p:spPr bwMode="auto">
          <a:xfrm>
            <a:off x="8480425" y="5716587"/>
            <a:ext cx="79375" cy="79375"/>
          </a:xfrm>
          <a:prstGeom prst="hexagon">
            <a:avLst>
              <a:gd name="adj" fmla="val 24995"/>
              <a:gd name="vf" fmla="val 115470"/>
            </a:avLst>
          </a:prstGeom>
          <a:solidFill>
            <a:schemeClr val="tx1"/>
          </a:solidFill>
          <a:ln w="12699">
            <a:solidFill>
              <a:schemeClr val="tx1"/>
            </a:solidFill>
            <a:miter lim="800000"/>
            <a:headEnd/>
            <a:tailEnd/>
          </a:ln>
          <a:effectLst/>
        </p:spPr>
        <p:txBody>
          <a:bodyPr wrap="none" anchor="ctr"/>
          <a:lstStyle/>
          <a:p>
            <a:pPr eaLnBrk="1" hangingPunct="1"/>
            <a:endParaRPr lang="en-US" sz="1600">
              <a:solidFill>
                <a:srgbClr val="000000"/>
              </a:solidFill>
              <a:latin typeface="Comic Sans MS" pitchFamily="66" charset="0"/>
              <a:cs typeface="Arial" charset="0"/>
            </a:endParaRPr>
          </a:p>
        </p:txBody>
      </p:sp>
      <p:sp>
        <p:nvSpPr>
          <p:cNvPr id="37" name="Text Box 36"/>
          <p:cNvSpPr txBox="1">
            <a:spLocks noChangeArrowheads="1"/>
          </p:cNvSpPr>
          <p:nvPr/>
        </p:nvSpPr>
        <p:spPr bwMode="auto">
          <a:xfrm>
            <a:off x="8399463" y="6399212"/>
            <a:ext cx="295275" cy="244475"/>
          </a:xfrm>
          <a:prstGeom prst="rect">
            <a:avLst/>
          </a:prstGeom>
          <a:noFill/>
          <a:ln w="9525">
            <a:noFill/>
            <a:miter lim="800000"/>
            <a:headEnd/>
            <a:tailEnd/>
          </a:ln>
          <a:effectLst/>
        </p:spPr>
        <p:txBody>
          <a:bodyPr wrap="none">
            <a:spAutoFit/>
          </a:bodyPr>
          <a:lstStyle/>
          <a:p>
            <a:pPr eaLnBrk="1" hangingPunct="1"/>
            <a:r>
              <a:rPr lang="en-US" sz="1000">
                <a:solidFill>
                  <a:srgbClr val="000000"/>
                </a:solidFill>
                <a:latin typeface="Arial" pitchFamily="34" charset="0"/>
                <a:cs typeface="Arial" charset="0"/>
                <a:sym typeface="Symbol" pitchFamily="18" charset="2"/>
              </a:rPr>
              <a:t></a:t>
            </a:r>
            <a:r>
              <a:rPr lang="en-US" sz="1000" baseline="-25000">
                <a:solidFill>
                  <a:srgbClr val="000000"/>
                </a:solidFill>
                <a:latin typeface="Arial" pitchFamily="34" charset="0"/>
                <a:cs typeface="Arial" charset="0"/>
                <a:sym typeface="Symbol" pitchFamily="18" charset="2"/>
              </a:rPr>
              <a:t>s</a:t>
            </a:r>
            <a:endParaRPr lang="en-US" sz="1000" baseline="-25000">
              <a:solidFill>
                <a:srgbClr val="000000"/>
              </a:solidFill>
              <a:latin typeface="Arial" pitchFamily="34" charset="0"/>
              <a:cs typeface="Arial" charset="0"/>
            </a:endParaRPr>
          </a:p>
        </p:txBody>
      </p:sp>
      <p:sp>
        <p:nvSpPr>
          <p:cNvPr id="38" name="Text Box 37"/>
          <p:cNvSpPr txBox="1">
            <a:spLocks noChangeArrowheads="1"/>
          </p:cNvSpPr>
          <p:nvPr/>
        </p:nvSpPr>
        <p:spPr bwMode="auto">
          <a:xfrm>
            <a:off x="4021138" y="6396037"/>
            <a:ext cx="295275" cy="244475"/>
          </a:xfrm>
          <a:prstGeom prst="rect">
            <a:avLst/>
          </a:prstGeom>
          <a:noFill/>
          <a:ln w="9525">
            <a:noFill/>
            <a:miter lim="800000"/>
            <a:headEnd/>
            <a:tailEnd/>
          </a:ln>
          <a:effectLst/>
        </p:spPr>
        <p:txBody>
          <a:bodyPr wrap="none">
            <a:spAutoFit/>
          </a:bodyPr>
          <a:lstStyle/>
          <a:p>
            <a:pPr eaLnBrk="1" hangingPunct="1"/>
            <a:r>
              <a:rPr lang="en-US" sz="1000">
                <a:solidFill>
                  <a:srgbClr val="000000"/>
                </a:solidFill>
                <a:latin typeface="Arial" pitchFamily="34" charset="0"/>
                <a:cs typeface="Arial" charset="0"/>
                <a:sym typeface="Symbol" pitchFamily="18" charset="2"/>
              </a:rPr>
              <a:t></a:t>
            </a:r>
            <a:r>
              <a:rPr lang="en-US" sz="1000" baseline="-25000">
                <a:solidFill>
                  <a:srgbClr val="000000"/>
                </a:solidFill>
                <a:latin typeface="Arial" pitchFamily="34" charset="0"/>
                <a:cs typeface="Arial" charset="0"/>
                <a:sym typeface="Symbol" pitchFamily="18" charset="2"/>
              </a:rPr>
              <a:t>z</a:t>
            </a:r>
            <a:endParaRPr lang="en-US" sz="1000" baseline="-25000">
              <a:solidFill>
                <a:srgbClr val="000000"/>
              </a:solidFill>
              <a:latin typeface="Arial" pitchFamily="34" charset="0"/>
              <a:cs typeface="Arial" charset="0"/>
            </a:endParaRPr>
          </a:p>
        </p:txBody>
      </p:sp>
      <p:sp>
        <p:nvSpPr>
          <p:cNvPr id="39" name="Text Box 38"/>
          <p:cNvSpPr txBox="1">
            <a:spLocks noChangeArrowheads="1"/>
          </p:cNvSpPr>
          <p:nvPr/>
        </p:nvSpPr>
        <p:spPr bwMode="auto">
          <a:xfrm>
            <a:off x="3525838" y="6389687"/>
            <a:ext cx="298450" cy="244475"/>
          </a:xfrm>
          <a:prstGeom prst="rect">
            <a:avLst/>
          </a:prstGeom>
          <a:noFill/>
          <a:ln w="9525">
            <a:noFill/>
            <a:miter lim="800000"/>
            <a:headEnd/>
            <a:tailEnd/>
          </a:ln>
          <a:effectLst/>
        </p:spPr>
        <p:txBody>
          <a:bodyPr wrap="none">
            <a:spAutoFit/>
          </a:bodyPr>
          <a:lstStyle/>
          <a:p>
            <a:pPr eaLnBrk="1" hangingPunct="1"/>
            <a:r>
              <a:rPr lang="en-US" sz="1000">
                <a:solidFill>
                  <a:srgbClr val="000000"/>
                </a:solidFill>
                <a:latin typeface="Arial" pitchFamily="34" charset="0"/>
                <a:cs typeface="Arial" charset="0"/>
              </a:rPr>
              <a:t>u</a:t>
            </a:r>
            <a:r>
              <a:rPr lang="en-US" sz="1000" baseline="-25000">
                <a:solidFill>
                  <a:srgbClr val="000000"/>
                </a:solidFill>
                <a:latin typeface="Arial" pitchFamily="34" charset="0"/>
                <a:cs typeface="Arial" charset="0"/>
              </a:rPr>
              <a:t>z</a:t>
            </a:r>
          </a:p>
        </p:txBody>
      </p:sp>
      <p:sp>
        <p:nvSpPr>
          <p:cNvPr id="40" name="Text Box 39"/>
          <p:cNvSpPr txBox="1">
            <a:spLocks noChangeArrowheads="1"/>
          </p:cNvSpPr>
          <p:nvPr/>
        </p:nvSpPr>
        <p:spPr bwMode="auto">
          <a:xfrm>
            <a:off x="1314450" y="6399212"/>
            <a:ext cx="512763" cy="244475"/>
          </a:xfrm>
          <a:prstGeom prst="rect">
            <a:avLst/>
          </a:prstGeom>
          <a:noFill/>
          <a:ln w="9525">
            <a:noFill/>
            <a:miter lim="800000"/>
            <a:headEnd/>
            <a:tailEnd/>
          </a:ln>
          <a:effectLst/>
        </p:spPr>
        <p:txBody>
          <a:bodyPr wrap="none">
            <a:spAutoFit/>
          </a:bodyPr>
          <a:lstStyle/>
          <a:p>
            <a:pPr eaLnBrk="1" hangingPunct="1"/>
            <a:r>
              <a:rPr lang="en-US" sz="1000">
                <a:solidFill>
                  <a:srgbClr val="000000"/>
                </a:solidFill>
                <a:latin typeface="Arial" pitchFamily="34" charset="0"/>
                <a:cs typeface="Arial" charset="0"/>
              </a:rPr>
              <a:t>u</a:t>
            </a:r>
            <a:r>
              <a:rPr lang="en-US" sz="1000" baseline="-25000">
                <a:solidFill>
                  <a:srgbClr val="000000"/>
                </a:solidFill>
                <a:latin typeface="Arial" pitchFamily="34" charset="0"/>
                <a:cs typeface="Arial" charset="0"/>
              </a:rPr>
              <a:t>s</a:t>
            </a:r>
            <a:r>
              <a:rPr lang="en-US" sz="1000">
                <a:solidFill>
                  <a:srgbClr val="000000"/>
                </a:solidFill>
                <a:latin typeface="Arial" pitchFamily="34" charset="0"/>
                <a:cs typeface="Arial" charset="0"/>
              </a:rPr>
              <a:t> = 0</a:t>
            </a:r>
          </a:p>
        </p:txBody>
      </p:sp>
      <p:sp>
        <p:nvSpPr>
          <p:cNvPr id="41" name="Line 40"/>
          <p:cNvSpPr>
            <a:spLocks noChangeShapeType="1"/>
          </p:cNvSpPr>
          <p:nvPr/>
        </p:nvSpPr>
        <p:spPr bwMode="auto">
          <a:xfrm>
            <a:off x="3000375" y="6580187"/>
            <a:ext cx="395288" cy="0"/>
          </a:xfrm>
          <a:prstGeom prst="line">
            <a:avLst/>
          </a:prstGeom>
          <a:noFill/>
          <a:ln w="9525">
            <a:solidFill>
              <a:schemeClr val="tx1"/>
            </a:solidFill>
            <a:round/>
            <a:headEnd/>
            <a:tailEnd type="triangle" w="med" len="med"/>
          </a:ln>
          <a:effectLst/>
        </p:spPr>
        <p:txBody>
          <a:bodyPr/>
          <a:lstStyle/>
          <a:p>
            <a:pPr eaLnBrk="1" hangingPunct="1"/>
            <a:endParaRPr lang="en-US" sz="1600">
              <a:solidFill>
                <a:srgbClr val="000000"/>
              </a:solidFill>
              <a:latin typeface="Comic Sans MS" pitchFamily="66" charset="0"/>
              <a:cs typeface="Arial" charset="0"/>
            </a:endParaRPr>
          </a:p>
        </p:txBody>
      </p:sp>
      <p:sp>
        <p:nvSpPr>
          <p:cNvPr id="42" name="Line 41"/>
          <p:cNvSpPr>
            <a:spLocks noChangeShapeType="1"/>
          </p:cNvSpPr>
          <p:nvPr/>
        </p:nvSpPr>
        <p:spPr bwMode="auto">
          <a:xfrm>
            <a:off x="5410200" y="6583362"/>
            <a:ext cx="395288" cy="0"/>
          </a:xfrm>
          <a:prstGeom prst="line">
            <a:avLst/>
          </a:prstGeom>
          <a:noFill/>
          <a:ln w="9525">
            <a:solidFill>
              <a:schemeClr val="tx1"/>
            </a:solidFill>
            <a:round/>
            <a:headEnd/>
            <a:tailEnd type="triangle" w="med" len="med"/>
          </a:ln>
          <a:effectLst/>
        </p:spPr>
        <p:txBody>
          <a:bodyPr/>
          <a:lstStyle/>
          <a:p>
            <a:pPr eaLnBrk="1" hangingPunct="1"/>
            <a:endParaRPr lang="en-US" sz="1600">
              <a:solidFill>
                <a:srgbClr val="000000"/>
              </a:solidFill>
              <a:latin typeface="Comic Sans MS" pitchFamily="66" charset="0"/>
              <a:cs typeface="Arial" charset="0"/>
            </a:endParaRPr>
          </a:p>
        </p:txBody>
      </p:sp>
      <p:sp>
        <p:nvSpPr>
          <p:cNvPr id="43" name="Line 42"/>
          <p:cNvSpPr>
            <a:spLocks noChangeShapeType="1"/>
          </p:cNvSpPr>
          <p:nvPr/>
        </p:nvSpPr>
        <p:spPr bwMode="auto">
          <a:xfrm>
            <a:off x="3886200" y="2773362"/>
            <a:ext cx="0" cy="3581400"/>
          </a:xfrm>
          <a:prstGeom prst="line">
            <a:avLst/>
          </a:prstGeom>
          <a:noFill/>
          <a:ln w="9525">
            <a:solidFill>
              <a:schemeClr val="tx1"/>
            </a:solidFill>
            <a:round/>
            <a:headEnd/>
            <a:tailEnd/>
          </a:ln>
          <a:effectLst/>
        </p:spPr>
        <p:txBody>
          <a:bodyPr/>
          <a:lstStyle/>
          <a:p>
            <a:pPr eaLnBrk="1" hangingPunct="1"/>
            <a:endParaRPr lang="en-US" sz="1600">
              <a:solidFill>
                <a:srgbClr val="000000"/>
              </a:solidFill>
              <a:latin typeface="Comic Sans MS" pitchFamily="66" charset="0"/>
              <a:cs typeface="Arial" charset="0"/>
            </a:endParaRPr>
          </a:p>
        </p:txBody>
      </p:sp>
      <p:sp>
        <p:nvSpPr>
          <p:cNvPr id="44" name="Freeform 43"/>
          <p:cNvSpPr>
            <a:spLocks/>
          </p:cNvSpPr>
          <p:nvPr/>
        </p:nvSpPr>
        <p:spPr bwMode="auto">
          <a:xfrm>
            <a:off x="1447800" y="2773362"/>
            <a:ext cx="7086600" cy="3581400"/>
          </a:xfrm>
          <a:custGeom>
            <a:avLst/>
            <a:gdLst/>
            <a:ahLst/>
            <a:cxnLst>
              <a:cxn ang="0">
                <a:pos x="0" y="0"/>
              </a:cxn>
              <a:cxn ang="0">
                <a:pos x="4464" y="0"/>
              </a:cxn>
              <a:cxn ang="0">
                <a:pos x="4464" y="2256"/>
              </a:cxn>
            </a:cxnLst>
            <a:rect l="0" t="0" r="r" b="b"/>
            <a:pathLst>
              <a:path w="4464" h="2256">
                <a:moveTo>
                  <a:pt x="0" y="0"/>
                </a:moveTo>
                <a:lnTo>
                  <a:pt x="4464" y="0"/>
                </a:lnTo>
                <a:lnTo>
                  <a:pt x="4464" y="2256"/>
                </a:lnTo>
              </a:path>
            </a:pathLst>
          </a:custGeom>
          <a:noFill/>
          <a:ln w="9525">
            <a:solidFill>
              <a:schemeClr val="tx1"/>
            </a:solidFill>
            <a:round/>
            <a:headEnd/>
            <a:tailEnd/>
          </a:ln>
          <a:effectLst/>
        </p:spPr>
        <p:txBody>
          <a:bodyPr/>
          <a:lstStyle/>
          <a:p>
            <a:pPr eaLnBrk="1" hangingPunct="1"/>
            <a:endParaRPr lang="en-US" sz="1600">
              <a:solidFill>
                <a:srgbClr val="000000"/>
              </a:solidFill>
              <a:latin typeface="Comic Sans MS" pitchFamily="66" charset="0"/>
              <a:cs typeface="Arial" charset="0"/>
            </a:endParaRPr>
          </a:p>
        </p:txBody>
      </p:sp>
      <p:sp>
        <p:nvSpPr>
          <p:cNvPr id="46" name="TextBox 45"/>
          <p:cNvSpPr txBox="1"/>
          <p:nvPr/>
        </p:nvSpPr>
        <p:spPr>
          <a:xfrm>
            <a:off x="381000" y="762000"/>
            <a:ext cx="1724350" cy="338554"/>
          </a:xfrm>
          <a:prstGeom prst="rect">
            <a:avLst/>
          </a:prstGeom>
          <a:noFill/>
        </p:spPr>
        <p:txBody>
          <a:bodyPr wrap="none" rtlCol="0">
            <a:spAutoFit/>
          </a:bodyPr>
          <a:lstStyle/>
          <a:p>
            <a:pPr eaLnBrk="1" hangingPunct="1"/>
            <a:r>
              <a:rPr lang="en-US" sz="1600" b="1" dirty="0" smtClean="0">
                <a:solidFill>
                  <a:srgbClr val="000000"/>
                </a:solidFill>
                <a:latin typeface="Gill Sans MT"/>
                <a:cs typeface="Arial" charset="0"/>
              </a:rPr>
              <a:t>Momentum flux</a:t>
            </a:r>
            <a:endParaRPr lang="en-US" sz="1600" b="1" dirty="0">
              <a:solidFill>
                <a:srgbClr val="000000"/>
              </a:solidFill>
              <a:latin typeface="Gill Sans MT"/>
              <a:cs typeface="Arial" charset="0"/>
            </a:endParaRPr>
          </a:p>
        </p:txBody>
      </p:sp>
      <p:graphicFrame>
        <p:nvGraphicFramePr>
          <p:cNvPr id="3078" name="Object 6"/>
          <p:cNvGraphicFramePr>
            <a:graphicFrameLocks noChangeAspect="1"/>
          </p:cNvGraphicFramePr>
          <p:nvPr/>
        </p:nvGraphicFramePr>
        <p:xfrm>
          <a:off x="5594350" y="1600200"/>
          <a:ext cx="2844800" cy="482600"/>
        </p:xfrm>
        <a:graphic>
          <a:graphicData uri="http://schemas.openxmlformats.org/presentationml/2006/ole">
            <mc:AlternateContent xmlns:mc="http://schemas.openxmlformats.org/markup-compatibility/2006">
              <mc:Choice xmlns:v="urn:schemas-microsoft-com:vml" Requires="v">
                <p:oleObj spid="_x0000_s499658" name="Equation" r:id="rId10" imgW="2844720" imgH="482400" progId="Equation.DSMT4">
                  <p:embed/>
                </p:oleObj>
              </mc:Choice>
              <mc:Fallback>
                <p:oleObj name="Equation" r:id="rId10" imgW="2844720" imgH="4824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94350" y="1600200"/>
                        <a:ext cx="2844800"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80"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1" hangingPunct="1"/>
            <a:endParaRPr lang="en-US" sz="1600">
              <a:solidFill>
                <a:srgbClr val="000000"/>
              </a:solidFill>
              <a:latin typeface="Comic Sans MS" pitchFamily="66" charset="0"/>
              <a:cs typeface="Arial" charset="0"/>
            </a:endParaRPr>
          </a:p>
        </p:txBody>
      </p:sp>
      <p:graphicFrame>
        <p:nvGraphicFramePr>
          <p:cNvPr id="3079" name="Object 7"/>
          <p:cNvGraphicFramePr>
            <a:graphicFrameLocks noChangeAspect="1"/>
          </p:cNvGraphicFramePr>
          <p:nvPr/>
        </p:nvGraphicFramePr>
        <p:xfrm>
          <a:off x="457200" y="2362200"/>
          <a:ext cx="939800" cy="242888"/>
        </p:xfrm>
        <a:graphic>
          <a:graphicData uri="http://schemas.openxmlformats.org/presentationml/2006/ole">
            <mc:AlternateContent xmlns:mc="http://schemas.openxmlformats.org/markup-compatibility/2006">
              <mc:Choice xmlns:v="urn:schemas-microsoft-com:vml" Requires="v">
                <p:oleObj spid="_x0000_s499659" name="Equation" r:id="rId12" imgW="939600" imgH="241200" progId="Equation.DSMT4">
                  <p:embed/>
                </p:oleObj>
              </mc:Choice>
              <mc:Fallback>
                <p:oleObj name="Equation" r:id="rId12" imgW="939600" imgH="24120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7200" y="2362200"/>
                        <a:ext cx="939800" cy="242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82"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1" hangingPunct="1"/>
            <a:endParaRPr lang="en-US" sz="1600">
              <a:solidFill>
                <a:srgbClr val="000000"/>
              </a:solidFill>
              <a:latin typeface="Comic Sans MS" pitchFamily="66" charset="0"/>
              <a:cs typeface="Arial" charset="0"/>
            </a:endParaRPr>
          </a:p>
        </p:txBody>
      </p:sp>
      <p:graphicFrame>
        <p:nvGraphicFramePr>
          <p:cNvPr id="3081" name="Object 9"/>
          <p:cNvGraphicFramePr>
            <a:graphicFrameLocks noChangeAspect="1"/>
          </p:cNvGraphicFramePr>
          <p:nvPr/>
        </p:nvGraphicFramePr>
        <p:xfrm>
          <a:off x="457200" y="1136650"/>
          <a:ext cx="800100" cy="241300"/>
        </p:xfrm>
        <a:graphic>
          <a:graphicData uri="http://schemas.openxmlformats.org/presentationml/2006/ole">
            <mc:AlternateContent xmlns:mc="http://schemas.openxmlformats.org/markup-compatibility/2006">
              <mc:Choice xmlns:v="urn:schemas-microsoft-com:vml" Requires="v">
                <p:oleObj spid="_x0000_s499660" name="Equation" r:id="rId14" imgW="799920" imgH="241200" progId="Equation.DSMT4">
                  <p:embed/>
                </p:oleObj>
              </mc:Choice>
              <mc:Fallback>
                <p:oleObj name="Equation" r:id="rId14" imgW="799920" imgH="24120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7200" y="1136650"/>
                        <a:ext cx="800100" cy="241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83" name="Object 11"/>
          <p:cNvGraphicFramePr>
            <a:graphicFrameLocks noChangeAspect="1"/>
          </p:cNvGraphicFramePr>
          <p:nvPr/>
        </p:nvGraphicFramePr>
        <p:xfrm>
          <a:off x="457200" y="1801812"/>
          <a:ext cx="1244600" cy="255588"/>
        </p:xfrm>
        <a:graphic>
          <a:graphicData uri="http://schemas.openxmlformats.org/presentationml/2006/ole">
            <mc:AlternateContent xmlns:mc="http://schemas.openxmlformats.org/markup-compatibility/2006">
              <mc:Choice xmlns:v="urn:schemas-microsoft-com:vml" Requires="v">
                <p:oleObj spid="_x0000_s499661" name="Equation" r:id="rId16" imgW="1244520" imgH="253800" progId="Equation.DSMT4">
                  <p:embed/>
                </p:oleObj>
              </mc:Choice>
              <mc:Fallback>
                <p:oleObj name="Equation" r:id="rId16" imgW="1244520" imgH="25380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7200" y="1801812"/>
                        <a:ext cx="1244600" cy="255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85"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1" hangingPunct="1"/>
            <a:endParaRPr lang="en-US" sz="1600">
              <a:solidFill>
                <a:srgbClr val="000000"/>
              </a:solidFill>
              <a:latin typeface="Comic Sans MS" pitchFamily="66" charset="0"/>
              <a:cs typeface="Arial" charset="0"/>
            </a:endParaRPr>
          </a:p>
        </p:txBody>
      </p:sp>
      <p:sp>
        <p:nvSpPr>
          <p:cNvPr id="55" name="TextBox 54"/>
          <p:cNvSpPr txBox="1"/>
          <p:nvPr/>
        </p:nvSpPr>
        <p:spPr>
          <a:xfrm>
            <a:off x="1676400" y="1066800"/>
            <a:ext cx="497252" cy="338554"/>
          </a:xfrm>
          <a:prstGeom prst="rect">
            <a:avLst/>
          </a:prstGeom>
          <a:noFill/>
        </p:spPr>
        <p:txBody>
          <a:bodyPr wrap="none" rtlCol="0">
            <a:spAutoFit/>
          </a:bodyPr>
          <a:lstStyle/>
          <a:p>
            <a:pPr eaLnBrk="1" hangingPunct="1"/>
            <a:r>
              <a:rPr lang="en-US" sz="1600" dirty="0" smtClean="0">
                <a:solidFill>
                  <a:srgbClr val="000000"/>
                </a:solidFill>
                <a:latin typeface="Gill Sans MT"/>
                <a:cs typeface="Arial" charset="0"/>
              </a:rPr>
              <a:t>and</a:t>
            </a:r>
            <a:endParaRPr lang="en-US" sz="1600" dirty="0">
              <a:solidFill>
                <a:srgbClr val="000000"/>
              </a:solidFill>
              <a:latin typeface="Gill Sans MT"/>
              <a:cs typeface="Arial" charset="0"/>
            </a:endParaRPr>
          </a:p>
        </p:txBody>
      </p:sp>
      <p:sp>
        <p:nvSpPr>
          <p:cNvPr id="56" name="TextBox 55"/>
          <p:cNvSpPr txBox="1"/>
          <p:nvPr/>
        </p:nvSpPr>
        <p:spPr>
          <a:xfrm>
            <a:off x="381000" y="1447800"/>
            <a:ext cx="1864613" cy="338554"/>
          </a:xfrm>
          <a:prstGeom prst="rect">
            <a:avLst/>
          </a:prstGeom>
          <a:noFill/>
        </p:spPr>
        <p:txBody>
          <a:bodyPr wrap="none" rtlCol="0">
            <a:spAutoFit/>
          </a:bodyPr>
          <a:lstStyle/>
          <a:p>
            <a:pPr eaLnBrk="1" hangingPunct="1"/>
            <a:r>
              <a:rPr lang="en-US" sz="1600" b="1" dirty="0" smtClean="0">
                <a:solidFill>
                  <a:srgbClr val="000000"/>
                </a:solidFill>
                <a:latin typeface="Gill Sans MT"/>
                <a:cs typeface="Arial" charset="0"/>
              </a:rPr>
              <a:t>Sensible heat flux</a:t>
            </a:r>
            <a:endParaRPr lang="en-US" sz="1600" b="1" dirty="0">
              <a:solidFill>
                <a:srgbClr val="000000"/>
              </a:solidFill>
              <a:latin typeface="Gill Sans MT"/>
              <a:cs typeface="Arial" charset="0"/>
            </a:endParaRPr>
          </a:p>
        </p:txBody>
      </p:sp>
      <p:sp>
        <p:nvSpPr>
          <p:cNvPr id="57" name="TextBox 56"/>
          <p:cNvSpPr txBox="1"/>
          <p:nvPr/>
        </p:nvSpPr>
        <p:spPr>
          <a:xfrm>
            <a:off x="381000" y="2023646"/>
            <a:ext cx="1349248" cy="338554"/>
          </a:xfrm>
          <a:prstGeom prst="rect">
            <a:avLst/>
          </a:prstGeom>
          <a:noFill/>
        </p:spPr>
        <p:txBody>
          <a:bodyPr wrap="none" rtlCol="0">
            <a:spAutoFit/>
          </a:bodyPr>
          <a:lstStyle/>
          <a:p>
            <a:pPr eaLnBrk="1" hangingPunct="1"/>
            <a:r>
              <a:rPr lang="en-US" sz="1600" b="1" dirty="0" smtClean="0">
                <a:solidFill>
                  <a:srgbClr val="000000"/>
                </a:solidFill>
                <a:latin typeface="Gill Sans MT"/>
                <a:cs typeface="Arial" charset="0"/>
              </a:rPr>
              <a:t>Evaporation</a:t>
            </a:r>
            <a:endParaRPr lang="en-US" sz="1600" b="1" dirty="0">
              <a:solidFill>
                <a:srgbClr val="000000"/>
              </a:solidFill>
              <a:latin typeface="Gill Sans MT"/>
              <a:cs typeface="Arial" charset="0"/>
            </a:endParaRPr>
          </a:p>
        </p:txBody>
      </p:sp>
      <p:graphicFrame>
        <p:nvGraphicFramePr>
          <p:cNvPr id="45" name="Object 13"/>
          <p:cNvGraphicFramePr>
            <a:graphicFrameLocks noChangeAspect="1"/>
          </p:cNvGraphicFramePr>
          <p:nvPr/>
        </p:nvGraphicFramePr>
        <p:xfrm>
          <a:off x="2336800" y="2324100"/>
          <a:ext cx="1409700" cy="228600"/>
        </p:xfrm>
        <a:graphic>
          <a:graphicData uri="http://schemas.openxmlformats.org/presentationml/2006/ole">
            <mc:AlternateContent xmlns:mc="http://schemas.openxmlformats.org/markup-compatibility/2006">
              <mc:Choice xmlns:v="urn:schemas-microsoft-com:vml" Requires="v">
                <p:oleObj spid="_x0000_s499662" name="Equation" r:id="rId18" imgW="1409400" imgH="228600" progId="Equation.DSMT4">
                  <p:embed/>
                </p:oleObj>
              </mc:Choice>
              <mc:Fallback>
                <p:oleObj name="Equation" r:id="rId18" imgW="1409400" imgH="228600" progId="Equation.DSMT4">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336800" y="2324100"/>
                        <a:ext cx="1409700"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8" name="AutoShape 11"/>
          <p:cNvSpPr>
            <a:spLocks noChangeArrowheads="1"/>
          </p:cNvSpPr>
          <p:nvPr/>
        </p:nvSpPr>
        <p:spPr bwMode="auto">
          <a:xfrm>
            <a:off x="4800600" y="1143000"/>
            <a:ext cx="381000" cy="152400"/>
          </a:xfrm>
          <a:prstGeom prst="rightArrow">
            <a:avLst>
              <a:gd name="adj1" fmla="val 50000"/>
              <a:gd name="adj2" fmla="val 62500"/>
            </a:avLst>
          </a:prstGeom>
          <a:solidFill>
            <a:schemeClr val="tx1"/>
          </a:solidFill>
          <a:ln w="9525">
            <a:solidFill>
              <a:schemeClr val="tx1"/>
            </a:solidFill>
            <a:miter lim="800000"/>
            <a:headEnd/>
            <a:tailEnd/>
          </a:ln>
          <a:effectLst/>
        </p:spPr>
        <p:txBody>
          <a:bodyPr wrap="none" anchor="ctr"/>
          <a:lstStyle/>
          <a:p>
            <a:pPr eaLnBrk="1" hangingPunct="1"/>
            <a:endParaRPr lang="en-US" sz="1600">
              <a:solidFill>
                <a:srgbClr val="000000"/>
              </a:solidFill>
              <a:latin typeface="Comic Sans MS" pitchFamily="66" charset="0"/>
              <a:cs typeface="Arial" charset="0"/>
            </a:endParaRPr>
          </a:p>
        </p:txBody>
      </p:sp>
      <p:sp>
        <p:nvSpPr>
          <p:cNvPr id="59" name="AutoShape 11"/>
          <p:cNvSpPr>
            <a:spLocks noChangeArrowheads="1"/>
          </p:cNvSpPr>
          <p:nvPr/>
        </p:nvSpPr>
        <p:spPr bwMode="auto">
          <a:xfrm>
            <a:off x="4800600" y="1752600"/>
            <a:ext cx="381000" cy="152400"/>
          </a:xfrm>
          <a:prstGeom prst="rightArrow">
            <a:avLst>
              <a:gd name="adj1" fmla="val 50000"/>
              <a:gd name="adj2" fmla="val 62500"/>
            </a:avLst>
          </a:prstGeom>
          <a:solidFill>
            <a:schemeClr val="tx1"/>
          </a:solidFill>
          <a:ln w="9525">
            <a:solidFill>
              <a:schemeClr val="tx1"/>
            </a:solidFill>
            <a:miter lim="800000"/>
            <a:headEnd/>
            <a:tailEnd/>
          </a:ln>
          <a:effectLst/>
        </p:spPr>
        <p:txBody>
          <a:bodyPr wrap="none" anchor="ctr"/>
          <a:lstStyle/>
          <a:p>
            <a:pPr eaLnBrk="1" hangingPunct="1"/>
            <a:endParaRPr lang="en-US" sz="1600">
              <a:solidFill>
                <a:srgbClr val="000000"/>
              </a:solidFill>
              <a:latin typeface="Comic Sans MS" pitchFamily="66" charset="0"/>
              <a:cs typeface="Arial" charset="0"/>
            </a:endParaRPr>
          </a:p>
        </p:txBody>
      </p:sp>
      <p:sp>
        <p:nvSpPr>
          <p:cNvPr id="60" name="AutoShape 11"/>
          <p:cNvSpPr>
            <a:spLocks noChangeArrowheads="1"/>
          </p:cNvSpPr>
          <p:nvPr/>
        </p:nvSpPr>
        <p:spPr bwMode="auto">
          <a:xfrm>
            <a:off x="4800600" y="2286000"/>
            <a:ext cx="381000" cy="152400"/>
          </a:xfrm>
          <a:prstGeom prst="rightArrow">
            <a:avLst>
              <a:gd name="adj1" fmla="val 50000"/>
              <a:gd name="adj2" fmla="val 62500"/>
            </a:avLst>
          </a:prstGeom>
          <a:solidFill>
            <a:schemeClr val="tx1"/>
          </a:solidFill>
          <a:ln w="9525">
            <a:solidFill>
              <a:schemeClr val="tx1"/>
            </a:solidFill>
            <a:miter lim="800000"/>
            <a:headEnd/>
            <a:tailEnd/>
          </a:ln>
          <a:effectLst/>
        </p:spPr>
        <p:txBody>
          <a:bodyPr wrap="none" anchor="ctr"/>
          <a:lstStyle/>
          <a:p>
            <a:pPr eaLnBrk="1" hangingPunct="1"/>
            <a:endParaRPr lang="en-US" sz="1600">
              <a:solidFill>
                <a:srgbClr val="000000"/>
              </a:solidFill>
              <a:latin typeface="Comic Sans MS" pitchFamily="66" charset="0"/>
              <a:cs typeface="Arial" charset="0"/>
            </a:endParaRPr>
          </a:p>
        </p:txBody>
      </p:sp>
      <p:graphicFrame>
        <p:nvGraphicFramePr>
          <p:cNvPr id="3086" name="Object 14"/>
          <p:cNvGraphicFramePr>
            <a:graphicFrameLocks noChangeAspect="1"/>
          </p:cNvGraphicFramePr>
          <p:nvPr/>
        </p:nvGraphicFramePr>
        <p:xfrm>
          <a:off x="5594350" y="2108200"/>
          <a:ext cx="2882900" cy="482600"/>
        </p:xfrm>
        <a:graphic>
          <a:graphicData uri="http://schemas.openxmlformats.org/presentationml/2006/ole">
            <mc:AlternateContent xmlns:mc="http://schemas.openxmlformats.org/markup-compatibility/2006">
              <mc:Choice xmlns:v="urn:schemas-microsoft-com:vml" Requires="v">
                <p:oleObj spid="_x0000_s499663" name="Equation" r:id="rId20" imgW="2882880" imgH="482400" progId="Equation.DSMT4">
                  <p:embed/>
                </p:oleObj>
              </mc:Choice>
              <mc:Fallback>
                <p:oleObj name="Equation" r:id="rId20" imgW="2882880" imgH="482400" progId="Equation.DSMT4">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594350" y="2108200"/>
                        <a:ext cx="2882900"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 name="TextBox 60"/>
          <p:cNvSpPr txBox="1"/>
          <p:nvPr/>
        </p:nvSpPr>
        <p:spPr>
          <a:xfrm>
            <a:off x="1788748" y="1718846"/>
            <a:ext cx="497252" cy="338554"/>
          </a:xfrm>
          <a:prstGeom prst="rect">
            <a:avLst/>
          </a:prstGeom>
          <a:noFill/>
        </p:spPr>
        <p:txBody>
          <a:bodyPr wrap="none" rtlCol="0">
            <a:spAutoFit/>
          </a:bodyPr>
          <a:lstStyle/>
          <a:p>
            <a:pPr eaLnBrk="1" hangingPunct="1"/>
            <a:r>
              <a:rPr lang="en-US" sz="1600" dirty="0" smtClean="0">
                <a:solidFill>
                  <a:srgbClr val="000000"/>
                </a:solidFill>
                <a:latin typeface="Gill Sans MT"/>
                <a:cs typeface="Arial" charset="0"/>
              </a:rPr>
              <a:t>and</a:t>
            </a:r>
            <a:endParaRPr lang="en-US" sz="1600" dirty="0">
              <a:solidFill>
                <a:srgbClr val="000000"/>
              </a:solidFill>
              <a:latin typeface="Gill Sans MT"/>
              <a:cs typeface="Arial" charset="0"/>
            </a:endParaRPr>
          </a:p>
        </p:txBody>
      </p:sp>
      <p:sp>
        <p:nvSpPr>
          <p:cNvPr id="62" name="TextBox 61"/>
          <p:cNvSpPr txBox="1"/>
          <p:nvPr/>
        </p:nvSpPr>
        <p:spPr>
          <a:xfrm>
            <a:off x="1676400" y="2252246"/>
            <a:ext cx="497252" cy="338554"/>
          </a:xfrm>
          <a:prstGeom prst="rect">
            <a:avLst/>
          </a:prstGeom>
          <a:noFill/>
        </p:spPr>
        <p:txBody>
          <a:bodyPr wrap="none" rtlCol="0">
            <a:spAutoFit/>
          </a:bodyPr>
          <a:lstStyle/>
          <a:p>
            <a:pPr eaLnBrk="1" hangingPunct="1"/>
            <a:r>
              <a:rPr lang="en-US" sz="1600" dirty="0" smtClean="0">
                <a:solidFill>
                  <a:srgbClr val="000000"/>
                </a:solidFill>
                <a:latin typeface="Gill Sans MT"/>
                <a:cs typeface="Arial" charset="0"/>
              </a:rPr>
              <a:t>and</a:t>
            </a:r>
            <a:endParaRPr lang="en-US" sz="1600" dirty="0">
              <a:solidFill>
                <a:srgbClr val="000000"/>
              </a:solidFill>
              <a:latin typeface="Gill Sans MT"/>
              <a:cs typeface="Arial" charset="0"/>
            </a:endParaRPr>
          </a:p>
        </p:txBody>
      </p:sp>
      <p:sp>
        <p:nvSpPr>
          <p:cNvPr id="63" name="TextBox 11"/>
          <p:cNvSpPr txBox="1">
            <a:spLocks noChangeArrowheads="1"/>
          </p:cNvSpPr>
          <p:nvPr/>
        </p:nvSpPr>
        <p:spPr bwMode="auto">
          <a:xfrm>
            <a:off x="0" y="6611779"/>
            <a:ext cx="1431126" cy="246221"/>
          </a:xfrm>
          <a:prstGeom prst="rect">
            <a:avLst/>
          </a:prstGeom>
          <a:noFill/>
          <a:ln w="9525">
            <a:noFill/>
            <a:miter lim="800000"/>
            <a:headEnd/>
            <a:tailEnd/>
          </a:ln>
        </p:spPr>
        <p:txBody>
          <a:bodyPr wrap="none">
            <a:spAutoFit/>
          </a:bodyPr>
          <a:lstStyle/>
          <a:p>
            <a:r>
              <a:rPr lang="en-US" sz="1000" dirty="0" smtClean="0">
                <a:solidFill>
                  <a:srgbClr val="000000"/>
                </a:solidFill>
                <a:latin typeface="Gill Sans MT"/>
                <a:cs typeface="Gill Sans MT"/>
              </a:rPr>
              <a:t>Slide courtesy G. </a:t>
            </a:r>
            <a:r>
              <a:rPr lang="en-US" sz="1000" dirty="0" err="1" smtClean="0">
                <a:solidFill>
                  <a:srgbClr val="000000"/>
                </a:solidFill>
                <a:latin typeface="Gill Sans MT"/>
                <a:cs typeface="Gill Sans MT"/>
              </a:rPr>
              <a:t>Bonan</a:t>
            </a:r>
            <a:endParaRPr lang="en-US" sz="1000" dirty="0">
              <a:solidFill>
                <a:srgbClr val="000000"/>
              </a:solidFill>
              <a:latin typeface="Gill Sans MT"/>
              <a:cs typeface="Gill Sans MT"/>
            </a:endParaRP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118DE47-116F-42F2-A143-88379B4A48B2}" type="slidenum">
              <a:rPr lang="en-US" smtClean="0">
                <a:solidFill>
                  <a:srgbClr val="000000"/>
                </a:solidFill>
                <a:latin typeface="Gill Sans MT"/>
              </a:rPr>
              <a:pPr>
                <a:defRPr/>
              </a:pPr>
              <a:t>55</a:t>
            </a:fld>
            <a:endParaRPr lang="en-US" dirty="0">
              <a:solidFill>
                <a:srgbClr val="000000"/>
              </a:solidFill>
              <a:latin typeface="Gill Sans MT"/>
            </a:endParaRPr>
          </a:p>
        </p:txBody>
      </p:sp>
      <p:grpSp>
        <p:nvGrpSpPr>
          <p:cNvPr id="3" name="Group 2050"/>
          <p:cNvGrpSpPr>
            <a:grpSpLocks/>
          </p:cNvGrpSpPr>
          <p:nvPr/>
        </p:nvGrpSpPr>
        <p:grpSpPr bwMode="auto">
          <a:xfrm>
            <a:off x="2478088" y="1704975"/>
            <a:ext cx="92075" cy="1435100"/>
            <a:chOff x="1239" y="1346"/>
            <a:chExt cx="58" cy="904"/>
          </a:xfrm>
        </p:grpSpPr>
        <p:sp>
          <p:nvSpPr>
            <p:cNvPr id="4" name="Freeform 2051"/>
            <p:cNvSpPr>
              <a:spLocks/>
            </p:cNvSpPr>
            <p:nvPr/>
          </p:nvSpPr>
          <p:spPr bwMode="auto">
            <a:xfrm>
              <a:off x="1246" y="1694"/>
              <a:ext cx="47" cy="190"/>
            </a:xfrm>
            <a:custGeom>
              <a:avLst/>
              <a:gdLst>
                <a:gd name="T0" fmla="*/ 61 w 106"/>
                <a:gd name="T1" fmla="*/ 437 h 438"/>
                <a:gd name="T2" fmla="*/ 60 w 106"/>
                <a:gd name="T3" fmla="*/ 388 h 438"/>
                <a:gd name="T4" fmla="*/ 12 w 106"/>
                <a:gd name="T5" fmla="*/ 341 h 438"/>
                <a:gd name="T6" fmla="*/ 105 w 106"/>
                <a:gd name="T7" fmla="*/ 286 h 438"/>
                <a:gd name="T8" fmla="*/ 12 w 106"/>
                <a:gd name="T9" fmla="*/ 244 h 438"/>
                <a:gd name="T10" fmla="*/ 98 w 106"/>
                <a:gd name="T11" fmla="*/ 195 h 438"/>
                <a:gd name="T12" fmla="*/ 0 w 106"/>
                <a:gd name="T13" fmla="*/ 153 h 438"/>
                <a:gd name="T14" fmla="*/ 94 w 106"/>
                <a:gd name="T15" fmla="*/ 98 h 438"/>
                <a:gd name="T16" fmla="*/ 45 w 106"/>
                <a:gd name="T17" fmla="*/ 54 h 438"/>
                <a:gd name="T18" fmla="*/ 45 w 106"/>
                <a:gd name="T19" fmla="*/ 0 h 4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6"/>
                <a:gd name="T31" fmla="*/ 0 h 438"/>
                <a:gd name="T32" fmla="*/ 106 w 106"/>
                <a:gd name="T33" fmla="*/ 438 h 4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6" h="438">
                  <a:moveTo>
                    <a:pt x="61" y="437"/>
                  </a:moveTo>
                  <a:lnTo>
                    <a:pt x="60" y="388"/>
                  </a:lnTo>
                  <a:lnTo>
                    <a:pt x="12" y="341"/>
                  </a:lnTo>
                  <a:lnTo>
                    <a:pt x="105" y="286"/>
                  </a:lnTo>
                  <a:lnTo>
                    <a:pt x="12" y="244"/>
                  </a:lnTo>
                  <a:lnTo>
                    <a:pt x="98" y="195"/>
                  </a:lnTo>
                  <a:lnTo>
                    <a:pt x="0" y="153"/>
                  </a:lnTo>
                  <a:lnTo>
                    <a:pt x="94" y="98"/>
                  </a:lnTo>
                  <a:lnTo>
                    <a:pt x="45" y="54"/>
                  </a:lnTo>
                  <a:lnTo>
                    <a:pt x="45" y="0"/>
                  </a:lnTo>
                </a:path>
              </a:pathLst>
            </a:custGeom>
            <a:noFill/>
            <a:ln w="12700" cap="rnd" cmpd="sng">
              <a:solidFill>
                <a:srgbClr val="000000"/>
              </a:solidFill>
              <a:prstDash val="solid"/>
              <a:round/>
              <a:headEnd type="none" w="sm" len="sm"/>
              <a:tailEnd type="none" w="sm" len="sm"/>
            </a:ln>
          </p:spPr>
          <p:txBody>
            <a:bodyPr/>
            <a:lstStyle/>
            <a:p>
              <a:pPr eaLnBrk="1" hangingPunct="1"/>
              <a:endParaRPr lang="en-US" sz="1600">
                <a:solidFill>
                  <a:srgbClr val="000000"/>
                </a:solidFill>
                <a:latin typeface="Comic Sans MS" pitchFamily="66" charset="0"/>
                <a:cs typeface="Arial" charset="0"/>
              </a:endParaRPr>
            </a:p>
          </p:txBody>
        </p:sp>
        <p:sp>
          <p:nvSpPr>
            <p:cNvPr id="5" name="Line 2052"/>
            <p:cNvSpPr>
              <a:spLocks noChangeShapeType="1"/>
            </p:cNvSpPr>
            <p:nvPr/>
          </p:nvSpPr>
          <p:spPr bwMode="auto">
            <a:xfrm flipH="1" flipV="1">
              <a:off x="1261" y="1346"/>
              <a:ext cx="5" cy="350"/>
            </a:xfrm>
            <a:prstGeom prst="line">
              <a:avLst/>
            </a:prstGeom>
            <a:noFill/>
            <a:ln w="12700">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6" name="Line 2053"/>
            <p:cNvSpPr>
              <a:spLocks noChangeShapeType="1"/>
            </p:cNvSpPr>
            <p:nvPr/>
          </p:nvSpPr>
          <p:spPr bwMode="auto">
            <a:xfrm flipH="1" flipV="1">
              <a:off x="1273" y="1884"/>
              <a:ext cx="5" cy="350"/>
            </a:xfrm>
            <a:prstGeom prst="line">
              <a:avLst/>
            </a:prstGeom>
            <a:noFill/>
            <a:ln w="12700">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7" name="AutoShape 2054"/>
            <p:cNvSpPr>
              <a:spLocks noChangeArrowheads="1"/>
            </p:cNvSpPr>
            <p:nvPr/>
          </p:nvSpPr>
          <p:spPr bwMode="auto">
            <a:xfrm>
              <a:off x="1239" y="1346"/>
              <a:ext cx="40" cy="40"/>
            </a:xfrm>
            <a:prstGeom prst="hexagon">
              <a:avLst>
                <a:gd name="adj" fmla="val 24995"/>
                <a:gd name="vf" fmla="val 115470"/>
              </a:avLst>
            </a:prstGeom>
            <a:solidFill>
              <a:schemeClr val="tx1"/>
            </a:solidFill>
            <a:ln w="12700">
              <a:solidFill>
                <a:schemeClr val="tx1"/>
              </a:solidFill>
              <a:miter lim="800000"/>
              <a:headEnd/>
              <a:tailEnd/>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8" name="AutoShape 2055"/>
            <p:cNvSpPr>
              <a:spLocks noChangeArrowheads="1"/>
            </p:cNvSpPr>
            <p:nvPr/>
          </p:nvSpPr>
          <p:spPr bwMode="auto">
            <a:xfrm>
              <a:off x="1257" y="2210"/>
              <a:ext cx="40" cy="40"/>
            </a:xfrm>
            <a:prstGeom prst="hexagon">
              <a:avLst>
                <a:gd name="adj" fmla="val 24995"/>
                <a:gd name="vf" fmla="val 115470"/>
              </a:avLst>
            </a:prstGeom>
            <a:solidFill>
              <a:schemeClr val="tx1"/>
            </a:solidFill>
            <a:ln w="12700">
              <a:solidFill>
                <a:schemeClr val="tx1"/>
              </a:solidFill>
              <a:miter lim="800000"/>
              <a:headEnd/>
              <a:tailEnd/>
            </a:ln>
          </p:spPr>
          <p:txBody>
            <a:bodyPr wrap="none" anchor="ctr"/>
            <a:lstStyle/>
            <a:p>
              <a:pPr eaLnBrk="1" hangingPunct="1"/>
              <a:endParaRPr lang="en-US" sz="1600">
                <a:solidFill>
                  <a:srgbClr val="000000"/>
                </a:solidFill>
                <a:latin typeface="Comic Sans MS" pitchFamily="66" charset="0"/>
                <a:cs typeface="Arial" charset="0"/>
              </a:endParaRPr>
            </a:p>
          </p:txBody>
        </p:sp>
      </p:grpSp>
      <p:sp>
        <p:nvSpPr>
          <p:cNvPr id="9" name="Line 2056"/>
          <p:cNvSpPr>
            <a:spLocks noChangeShapeType="1"/>
          </p:cNvSpPr>
          <p:nvPr/>
        </p:nvSpPr>
        <p:spPr bwMode="auto">
          <a:xfrm>
            <a:off x="2139950" y="3111500"/>
            <a:ext cx="4387850" cy="0"/>
          </a:xfrm>
          <a:prstGeom prst="line">
            <a:avLst/>
          </a:prstGeom>
          <a:noFill/>
          <a:ln w="12700">
            <a:solidFill>
              <a:schemeClr val="tx1"/>
            </a:solidFill>
            <a:round/>
            <a:headEnd/>
            <a:tailEnd/>
          </a:ln>
        </p:spPr>
        <p:txBody>
          <a:bodyPr wrap="none" anchor="ctr"/>
          <a:lstStyle/>
          <a:p>
            <a:pPr eaLnBrk="1" hangingPunct="1"/>
            <a:endParaRPr lang="en-US" sz="1600">
              <a:solidFill>
                <a:srgbClr val="000000"/>
              </a:solidFill>
              <a:latin typeface="Comic Sans MS" pitchFamily="66" charset="0"/>
              <a:cs typeface="Arial" charset="0"/>
            </a:endParaRPr>
          </a:p>
        </p:txBody>
      </p:sp>
      <p:grpSp>
        <p:nvGrpSpPr>
          <p:cNvPr id="10" name="Group 2057"/>
          <p:cNvGrpSpPr>
            <a:grpSpLocks/>
          </p:cNvGrpSpPr>
          <p:nvPr/>
        </p:nvGrpSpPr>
        <p:grpSpPr bwMode="auto">
          <a:xfrm>
            <a:off x="4546600" y="2251075"/>
            <a:ext cx="474663" cy="869950"/>
            <a:chOff x="3289" y="3384"/>
            <a:chExt cx="299" cy="548"/>
          </a:xfrm>
          <a:solidFill>
            <a:srgbClr val="B2B2B2"/>
          </a:solidFill>
        </p:grpSpPr>
        <p:sp>
          <p:nvSpPr>
            <p:cNvPr id="11" name="Line 2058"/>
            <p:cNvSpPr>
              <a:spLocks noChangeShapeType="1"/>
            </p:cNvSpPr>
            <p:nvPr/>
          </p:nvSpPr>
          <p:spPr bwMode="auto">
            <a:xfrm>
              <a:off x="3450" y="3784"/>
              <a:ext cx="0" cy="148"/>
            </a:xfrm>
            <a:prstGeom prst="line">
              <a:avLst/>
            </a:prstGeom>
            <a:grpFill/>
            <a:ln w="25400">
              <a:solidFill>
                <a:schemeClr val="tx1"/>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2" name="Freeform 2059"/>
            <p:cNvSpPr>
              <a:spLocks/>
            </p:cNvSpPr>
            <p:nvPr/>
          </p:nvSpPr>
          <p:spPr bwMode="auto">
            <a:xfrm>
              <a:off x="3289" y="3384"/>
              <a:ext cx="299" cy="402"/>
            </a:xfrm>
            <a:custGeom>
              <a:avLst/>
              <a:gdLst>
                <a:gd name="T0" fmla="*/ 228 w 301"/>
                <a:gd name="T1" fmla="*/ 31 h 392"/>
                <a:gd name="T2" fmla="*/ 210 w 301"/>
                <a:gd name="T3" fmla="*/ 24 h 392"/>
                <a:gd name="T4" fmla="*/ 182 w 301"/>
                <a:gd name="T5" fmla="*/ 7 h 392"/>
                <a:gd name="T6" fmla="*/ 168 w 301"/>
                <a:gd name="T7" fmla="*/ 2 h 392"/>
                <a:gd name="T8" fmla="*/ 152 w 301"/>
                <a:gd name="T9" fmla="*/ 0 h 392"/>
                <a:gd name="T10" fmla="*/ 136 w 301"/>
                <a:gd name="T11" fmla="*/ 2 h 392"/>
                <a:gd name="T12" fmla="*/ 129 w 301"/>
                <a:gd name="T13" fmla="*/ 11 h 392"/>
                <a:gd name="T14" fmla="*/ 114 w 301"/>
                <a:gd name="T15" fmla="*/ 20 h 392"/>
                <a:gd name="T16" fmla="*/ 99 w 301"/>
                <a:gd name="T17" fmla="*/ 25 h 392"/>
                <a:gd name="T18" fmla="*/ 90 w 301"/>
                <a:gd name="T19" fmla="*/ 24 h 392"/>
                <a:gd name="T20" fmla="*/ 77 w 301"/>
                <a:gd name="T21" fmla="*/ 30 h 392"/>
                <a:gd name="T22" fmla="*/ 62 w 301"/>
                <a:gd name="T23" fmla="*/ 37 h 392"/>
                <a:gd name="T24" fmla="*/ 49 w 301"/>
                <a:gd name="T25" fmla="*/ 47 h 392"/>
                <a:gd name="T26" fmla="*/ 50 w 301"/>
                <a:gd name="T27" fmla="*/ 62 h 392"/>
                <a:gd name="T28" fmla="*/ 45 w 301"/>
                <a:gd name="T29" fmla="*/ 69 h 392"/>
                <a:gd name="T30" fmla="*/ 39 w 301"/>
                <a:gd name="T31" fmla="*/ 81 h 392"/>
                <a:gd name="T32" fmla="*/ 35 w 301"/>
                <a:gd name="T33" fmla="*/ 102 h 392"/>
                <a:gd name="T34" fmla="*/ 24 w 301"/>
                <a:gd name="T35" fmla="*/ 117 h 392"/>
                <a:gd name="T36" fmla="*/ 13 w 301"/>
                <a:gd name="T37" fmla="*/ 129 h 392"/>
                <a:gd name="T38" fmla="*/ 5 w 301"/>
                <a:gd name="T39" fmla="*/ 142 h 392"/>
                <a:gd name="T40" fmla="*/ 2 w 301"/>
                <a:gd name="T41" fmla="*/ 157 h 392"/>
                <a:gd name="T42" fmla="*/ 2 w 301"/>
                <a:gd name="T43" fmla="*/ 173 h 392"/>
                <a:gd name="T44" fmla="*/ 6 w 301"/>
                <a:gd name="T45" fmla="*/ 189 h 392"/>
                <a:gd name="T46" fmla="*/ 11 w 301"/>
                <a:gd name="T47" fmla="*/ 206 h 392"/>
                <a:gd name="T48" fmla="*/ 11 w 301"/>
                <a:gd name="T49" fmla="*/ 220 h 392"/>
                <a:gd name="T50" fmla="*/ 5 w 301"/>
                <a:gd name="T51" fmla="*/ 235 h 392"/>
                <a:gd name="T52" fmla="*/ 0 w 301"/>
                <a:gd name="T53" fmla="*/ 252 h 392"/>
                <a:gd name="T54" fmla="*/ 8 w 301"/>
                <a:gd name="T55" fmla="*/ 266 h 392"/>
                <a:gd name="T56" fmla="*/ 17 w 301"/>
                <a:gd name="T57" fmla="*/ 275 h 392"/>
                <a:gd name="T58" fmla="*/ 21 w 301"/>
                <a:gd name="T59" fmla="*/ 289 h 392"/>
                <a:gd name="T60" fmla="*/ 19 w 301"/>
                <a:gd name="T61" fmla="*/ 309 h 392"/>
                <a:gd name="T62" fmla="*/ 34 w 301"/>
                <a:gd name="T63" fmla="*/ 326 h 392"/>
                <a:gd name="T64" fmla="*/ 48 w 301"/>
                <a:gd name="T65" fmla="*/ 337 h 392"/>
                <a:gd name="T66" fmla="*/ 62 w 301"/>
                <a:gd name="T67" fmla="*/ 346 h 392"/>
                <a:gd name="T68" fmla="*/ 78 w 301"/>
                <a:gd name="T69" fmla="*/ 359 h 392"/>
                <a:gd name="T70" fmla="*/ 96 w 301"/>
                <a:gd name="T71" fmla="*/ 361 h 392"/>
                <a:gd name="T72" fmla="*/ 110 w 301"/>
                <a:gd name="T73" fmla="*/ 369 h 392"/>
                <a:gd name="T74" fmla="*/ 116 w 301"/>
                <a:gd name="T75" fmla="*/ 387 h 392"/>
                <a:gd name="T76" fmla="*/ 139 w 301"/>
                <a:gd name="T77" fmla="*/ 390 h 392"/>
                <a:gd name="T78" fmla="*/ 168 w 301"/>
                <a:gd name="T79" fmla="*/ 386 h 392"/>
                <a:gd name="T80" fmla="*/ 195 w 301"/>
                <a:gd name="T81" fmla="*/ 381 h 392"/>
                <a:gd name="T82" fmla="*/ 202 w 301"/>
                <a:gd name="T83" fmla="*/ 387 h 392"/>
                <a:gd name="T84" fmla="*/ 211 w 301"/>
                <a:gd name="T85" fmla="*/ 373 h 392"/>
                <a:gd name="T86" fmla="*/ 226 w 301"/>
                <a:gd name="T87" fmla="*/ 360 h 392"/>
                <a:gd name="T88" fmla="*/ 250 w 301"/>
                <a:gd name="T89" fmla="*/ 352 h 392"/>
                <a:gd name="T90" fmla="*/ 264 w 301"/>
                <a:gd name="T91" fmla="*/ 322 h 392"/>
                <a:gd name="T92" fmla="*/ 275 w 301"/>
                <a:gd name="T93" fmla="*/ 293 h 392"/>
                <a:gd name="T94" fmla="*/ 283 w 301"/>
                <a:gd name="T95" fmla="*/ 270 h 392"/>
                <a:gd name="T96" fmla="*/ 283 w 301"/>
                <a:gd name="T97" fmla="*/ 259 h 392"/>
                <a:gd name="T98" fmla="*/ 291 w 301"/>
                <a:gd name="T99" fmla="*/ 241 h 392"/>
                <a:gd name="T100" fmla="*/ 298 w 301"/>
                <a:gd name="T101" fmla="*/ 220 h 392"/>
                <a:gd name="T102" fmla="*/ 299 w 301"/>
                <a:gd name="T103" fmla="*/ 197 h 392"/>
                <a:gd name="T104" fmla="*/ 299 w 301"/>
                <a:gd name="T105" fmla="*/ 151 h 392"/>
                <a:gd name="T106" fmla="*/ 291 w 301"/>
                <a:gd name="T107" fmla="*/ 128 h 392"/>
                <a:gd name="T108" fmla="*/ 280 w 301"/>
                <a:gd name="T109" fmla="*/ 121 h 392"/>
                <a:gd name="T110" fmla="*/ 279 w 301"/>
                <a:gd name="T111" fmla="*/ 115 h 392"/>
                <a:gd name="T112" fmla="*/ 272 w 301"/>
                <a:gd name="T113" fmla="*/ 99 h 392"/>
                <a:gd name="T114" fmla="*/ 267 w 301"/>
                <a:gd name="T115" fmla="*/ 82 h 392"/>
                <a:gd name="T116" fmla="*/ 264 w 301"/>
                <a:gd name="T117" fmla="*/ 67 h 392"/>
                <a:gd name="T118" fmla="*/ 252 w 301"/>
                <a:gd name="T119" fmla="*/ 66 h 392"/>
                <a:gd name="T120" fmla="*/ 244 w 301"/>
                <a:gd name="T121" fmla="*/ 54 h 392"/>
                <a:gd name="T122" fmla="*/ 241 w 301"/>
                <a:gd name="T123" fmla="*/ 36 h 392"/>
                <a:gd name="T124" fmla="*/ 236 w 301"/>
                <a:gd name="T125" fmla="*/ 27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grpFill/>
            <a:ln w="6350" cap="rnd" cmpd="sng">
              <a:solidFill>
                <a:schemeClr val="tx1"/>
              </a:solidFill>
              <a:prstDash val="solid"/>
              <a:round/>
              <a:headEnd type="none" w="sm" len="sm"/>
              <a:tailEnd type="none" w="sm" len="sm"/>
            </a:ln>
          </p:spPr>
          <p:txBody>
            <a:bodyPr/>
            <a:lstStyle/>
            <a:p>
              <a:pPr eaLnBrk="1" hangingPunct="1"/>
              <a:endParaRPr lang="en-US" sz="1600">
                <a:solidFill>
                  <a:srgbClr val="000000"/>
                </a:solidFill>
                <a:latin typeface="Comic Sans MS" pitchFamily="66" charset="0"/>
                <a:cs typeface="Arial" charset="0"/>
              </a:endParaRPr>
            </a:p>
          </p:txBody>
        </p:sp>
      </p:grpSp>
      <p:sp>
        <p:nvSpPr>
          <p:cNvPr id="13" name="Freeform 2060"/>
          <p:cNvSpPr>
            <a:spLocks/>
          </p:cNvSpPr>
          <p:nvPr/>
        </p:nvSpPr>
        <p:spPr bwMode="auto">
          <a:xfrm>
            <a:off x="4360863" y="2771775"/>
            <a:ext cx="74612" cy="301625"/>
          </a:xfrm>
          <a:custGeom>
            <a:avLst/>
            <a:gdLst>
              <a:gd name="T0" fmla="*/ 61 w 106"/>
              <a:gd name="T1" fmla="*/ 437 h 438"/>
              <a:gd name="T2" fmla="*/ 60 w 106"/>
              <a:gd name="T3" fmla="*/ 388 h 438"/>
              <a:gd name="T4" fmla="*/ 12 w 106"/>
              <a:gd name="T5" fmla="*/ 341 h 438"/>
              <a:gd name="T6" fmla="*/ 105 w 106"/>
              <a:gd name="T7" fmla="*/ 286 h 438"/>
              <a:gd name="T8" fmla="*/ 12 w 106"/>
              <a:gd name="T9" fmla="*/ 244 h 438"/>
              <a:gd name="T10" fmla="*/ 98 w 106"/>
              <a:gd name="T11" fmla="*/ 195 h 438"/>
              <a:gd name="T12" fmla="*/ 0 w 106"/>
              <a:gd name="T13" fmla="*/ 153 h 438"/>
              <a:gd name="T14" fmla="*/ 94 w 106"/>
              <a:gd name="T15" fmla="*/ 98 h 438"/>
              <a:gd name="T16" fmla="*/ 45 w 106"/>
              <a:gd name="T17" fmla="*/ 54 h 438"/>
              <a:gd name="T18" fmla="*/ 45 w 106"/>
              <a:gd name="T19" fmla="*/ 0 h 4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6"/>
              <a:gd name="T31" fmla="*/ 0 h 438"/>
              <a:gd name="T32" fmla="*/ 106 w 106"/>
              <a:gd name="T33" fmla="*/ 438 h 4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6" h="438">
                <a:moveTo>
                  <a:pt x="61" y="437"/>
                </a:moveTo>
                <a:lnTo>
                  <a:pt x="60" y="388"/>
                </a:lnTo>
                <a:lnTo>
                  <a:pt x="12" y="341"/>
                </a:lnTo>
                <a:lnTo>
                  <a:pt x="105" y="286"/>
                </a:lnTo>
                <a:lnTo>
                  <a:pt x="12" y="244"/>
                </a:lnTo>
                <a:lnTo>
                  <a:pt x="98" y="195"/>
                </a:lnTo>
                <a:lnTo>
                  <a:pt x="0" y="153"/>
                </a:lnTo>
                <a:lnTo>
                  <a:pt x="94" y="98"/>
                </a:lnTo>
                <a:lnTo>
                  <a:pt x="45" y="54"/>
                </a:lnTo>
                <a:lnTo>
                  <a:pt x="45" y="0"/>
                </a:lnTo>
              </a:path>
            </a:pathLst>
          </a:custGeom>
          <a:noFill/>
          <a:ln w="12700" cap="rnd" cmpd="sng">
            <a:solidFill>
              <a:srgbClr val="000000"/>
            </a:solidFill>
            <a:prstDash val="solid"/>
            <a:round/>
            <a:headEnd type="none" w="sm" len="sm"/>
            <a:tailEnd type="none" w="sm" len="sm"/>
          </a:ln>
        </p:spPr>
        <p:txBody>
          <a:bodyPr/>
          <a:lstStyle/>
          <a:p>
            <a:pPr eaLnBrk="1" hangingPunct="1"/>
            <a:endParaRPr lang="en-US" sz="1600">
              <a:solidFill>
                <a:srgbClr val="000000"/>
              </a:solidFill>
              <a:latin typeface="Comic Sans MS" pitchFamily="66" charset="0"/>
              <a:cs typeface="Arial" charset="0"/>
            </a:endParaRPr>
          </a:p>
        </p:txBody>
      </p:sp>
      <p:sp>
        <p:nvSpPr>
          <p:cNvPr id="14" name="AutoShape 2061"/>
          <p:cNvSpPr>
            <a:spLocks noChangeArrowheads="1"/>
          </p:cNvSpPr>
          <p:nvPr/>
        </p:nvSpPr>
        <p:spPr bwMode="auto">
          <a:xfrm>
            <a:off x="4362450" y="2540000"/>
            <a:ext cx="63500" cy="63500"/>
          </a:xfrm>
          <a:prstGeom prst="hexagon">
            <a:avLst>
              <a:gd name="adj" fmla="val 24995"/>
              <a:gd name="vf" fmla="val 115470"/>
            </a:avLst>
          </a:prstGeom>
          <a:solidFill>
            <a:schemeClr val="tx1"/>
          </a:solidFill>
          <a:ln w="12700">
            <a:solidFill>
              <a:schemeClr val="tx1"/>
            </a:solidFill>
            <a:miter lim="800000"/>
            <a:headEnd/>
            <a:tailEnd/>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5" name="AutoShape 2062"/>
          <p:cNvSpPr>
            <a:spLocks noChangeArrowheads="1"/>
          </p:cNvSpPr>
          <p:nvPr/>
        </p:nvSpPr>
        <p:spPr bwMode="auto">
          <a:xfrm>
            <a:off x="4368800" y="3076575"/>
            <a:ext cx="63500" cy="63500"/>
          </a:xfrm>
          <a:prstGeom prst="hexagon">
            <a:avLst>
              <a:gd name="adj" fmla="val 24995"/>
              <a:gd name="vf" fmla="val 115470"/>
            </a:avLst>
          </a:prstGeom>
          <a:solidFill>
            <a:schemeClr val="tx1"/>
          </a:solidFill>
          <a:ln w="12700">
            <a:solidFill>
              <a:schemeClr val="tx1"/>
            </a:solidFill>
            <a:miter lim="800000"/>
            <a:headEnd/>
            <a:tailEnd/>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6" name="Freeform 2063"/>
          <p:cNvSpPr>
            <a:spLocks/>
          </p:cNvSpPr>
          <p:nvPr/>
        </p:nvSpPr>
        <p:spPr bwMode="auto">
          <a:xfrm rot="16200000">
            <a:off x="4533107" y="2421731"/>
            <a:ext cx="74612" cy="301625"/>
          </a:xfrm>
          <a:custGeom>
            <a:avLst/>
            <a:gdLst>
              <a:gd name="T0" fmla="*/ 61 w 106"/>
              <a:gd name="T1" fmla="*/ 437 h 438"/>
              <a:gd name="T2" fmla="*/ 60 w 106"/>
              <a:gd name="T3" fmla="*/ 388 h 438"/>
              <a:gd name="T4" fmla="*/ 12 w 106"/>
              <a:gd name="T5" fmla="*/ 341 h 438"/>
              <a:gd name="T6" fmla="*/ 105 w 106"/>
              <a:gd name="T7" fmla="*/ 286 h 438"/>
              <a:gd name="T8" fmla="*/ 12 w 106"/>
              <a:gd name="T9" fmla="*/ 244 h 438"/>
              <a:gd name="T10" fmla="*/ 98 w 106"/>
              <a:gd name="T11" fmla="*/ 195 h 438"/>
              <a:gd name="T12" fmla="*/ 0 w 106"/>
              <a:gd name="T13" fmla="*/ 153 h 438"/>
              <a:gd name="T14" fmla="*/ 94 w 106"/>
              <a:gd name="T15" fmla="*/ 98 h 438"/>
              <a:gd name="T16" fmla="*/ 45 w 106"/>
              <a:gd name="T17" fmla="*/ 54 h 438"/>
              <a:gd name="T18" fmla="*/ 45 w 106"/>
              <a:gd name="T19" fmla="*/ 0 h 4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6"/>
              <a:gd name="T31" fmla="*/ 0 h 438"/>
              <a:gd name="T32" fmla="*/ 106 w 106"/>
              <a:gd name="T33" fmla="*/ 438 h 4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6" h="438">
                <a:moveTo>
                  <a:pt x="61" y="437"/>
                </a:moveTo>
                <a:lnTo>
                  <a:pt x="60" y="388"/>
                </a:lnTo>
                <a:lnTo>
                  <a:pt x="12" y="341"/>
                </a:lnTo>
                <a:lnTo>
                  <a:pt x="105" y="286"/>
                </a:lnTo>
                <a:lnTo>
                  <a:pt x="12" y="244"/>
                </a:lnTo>
                <a:lnTo>
                  <a:pt x="98" y="195"/>
                </a:lnTo>
                <a:lnTo>
                  <a:pt x="0" y="153"/>
                </a:lnTo>
                <a:lnTo>
                  <a:pt x="94" y="98"/>
                </a:lnTo>
                <a:lnTo>
                  <a:pt x="45" y="54"/>
                </a:lnTo>
                <a:lnTo>
                  <a:pt x="45" y="0"/>
                </a:lnTo>
              </a:path>
            </a:pathLst>
          </a:custGeom>
          <a:noFill/>
          <a:ln w="12700" cap="rnd" cmpd="sng">
            <a:solidFill>
              <a:srgbClr val="000000"/>
            </a:solidFill>
            <a:prstDash val="solid"/>
            <a:round/>
            <a:headEnd type="none" w="sm" len="sm"/>
            <a:tailEnd type="none" w="sm" len="sm"/>
          </a:ln>
        </p:spPr>
        <p:txBody>
          <a:bodyPr/>
          <a:lstStyle/>
          <a:p>
            <a:pPr eaLnBrk="1" hangingPunct="1"/>
            <a:endParaRPr lang="en-US" sz="1600">
              <a:solidFill>
                <a:srgbClr val="000000"/>
              </a:solidFill>
              <a:latin typeface="Comic Sans MS" pitchFamily="66" charset="0"/>
              <a:cs typeface="Arial" charset="0"/>
            </a:endParaRPr>
          </a:p>
        </p:txBody>
      </p:sp>
      <p:sp>
        <p:nvSpPr>
          <p:cNvPr id="17" name="AutoShape 2064"/>
          <p:cNvSpPr>
            <a:spLocks noChangeArrowheads="1"/>
          </p:cNvSpPr>
          <p:nvPr/>
        </p:nvSpPr>
        <p:spPr bwMode="auto">
          <a:xfrm>
            <a:off x="4705350" y="2533650"/>
            <a:ext cx="63500" cy="63500"/>
          </a:xfrm>
          <a:prstGeom prst="hexagon">
            <a:avLst>
              <a:gd name="adj" fmla="val 24995"/>
              <a:gd name="vf" fmla="val 115470"/>
            </a:avLst>
          </a:prstGeom>
          <a:solidFill>
            <a:schemeClr val="tx1"/>
          </a:solidFill>
          <a:ln w="12700">
            <a:solidFill>
              <a:schemeClr val="tx1"/>
            </a:solidFill>
            <a:miter lim="800000"/>
            <a:headEnd/>
            <a:tailEnd/>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8" name="Freeform 2065"/>
          <p:cNvSpPr>
            <a:spLocks/>
          </p:cNvSpPr>
          <p:nvPr/>
        </p:nvSpPr>
        <p:spPr bwMode="auto">
          <a:xfrm>
            <a:off x="4349750" y="2082800"/>
            <a:ext cx="74613" cy="301625"/>
          </a:xfrm>
          <a:custGeom>
            <a:avLst/>
            <a:gdLst>
              <a:gd name="T0" fmla="*/ 61 w 106"/>
              <a:gd name="T1" fmla="*/ 437 h 438"/>
              <a:gd name="T2" fmla="*/ 60 w 106"/>
              <a:gd name="T3" fmla="*/ 388 h 438"/>
              <a:gd name="T4" fmla="*/ 12 w 106"/>
              <a:gd name="T5" fmla="*/ 341 h 438"/>
              <a:gd name="T6" fmla="*/ 105 w 106"/>
              <a:gd name="T7" fmla="*/ 286 h 438"/>
              <a:gd name="T8" fmla="*/ 12 w 106"/>
              <a:gd name="T9" fmla="*/ 244 h 438"/>
              <a:gd name="T10" fmla="*/ 98 w 106"/>
              <a:gd name="T11" fmla="*/ 195 h 438"/>
              <a:gd name="T12" fmla="*/ 0 w 106"/>
              <a:gd name="T13" fmla="*/ 153 h 438"/>
              <a:gd name="T14" fmla="*/ 94 w 106"/>
              <a:gd name="T15" fmla="*/ 98 h 438"/>
              <a:gd name="T16" fmla="*/ 45 w 106"/>
              <a:gd name="T17" fmla="*/ 54 h 438"/>
              <a:gd name="T18" fmla="*/ 45 w 106"/>
              <a:gd name="T19" fmla="*/ 0 h 4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6"/>
              <a:gd name="T31" fmla="*/ 0 h 438"/>
              <a:gd name="T32" fmla="*/ 106 w 106"/>
              <a:gd name="T33" fmla="*/ 438 h 4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6" h="438">
                <a:moveTo>
                  <a:pt x="61" y="437"/>
                </a:moveTo>
                <a:lnTo>
                  <a:pt x="60" y="388"/>
                </a:lnTo>
                <a:lnTo>
                  <a:pt x="12" y="341"/>
                </a:lnTo>
                <a:lnTo>
                  <a:pt x="105" y="286"/>
                </a:lnTo>
                <a:lnTo>
                  <a:pt x="12" y="244"/>
                </a:lnTo>
                <a:lnTo>
                  <a:pt x="98" y="195"/>
                </a:lnTo>
                <a:lnTo>
                  <a:pt x="0" y="153"/>
                </a:lnTo>
                <a:lnTo>
                  <a:pt x="94" y="98"/>
                </a:lnTo>
                <a:lnTo>
                  <a:pt x="45" y="54"/>
                </a:lnTo>
                <a:lnTo>
                  <a:pt x="45" y="0"/>
                </a:lnTo>
              </a:path>
            </a:pathLst>
          </a:custGeom>
          <a:noFill/>
          <a:ln w="12700" cap="rnd" cmpd="sng">
            <a:solidFill>
              <a:srgbClr val="000000"/>
            </a:solidFill>
            <a:prstDash val="solid"/>
            <a:round/>
            <a:headEnd type="none" w="sm" len="sm"/>
            <a:tailEnd type="none" w="sm" len="sm"/>
          </a:ln>
        </p:spPr>
        <p:txBody>
          <a:bodyPr/>
          <a:lstStyle/>
          <a:p>
            <a:pPr eaLnBrk="1" hangingPunct="1"/>
            <a:endParaRPr lang="en-US" sz="1600">
              <a:solidFill>
                <a:srgbClr val="000000"/>
              </a:solidFill>
              <a:latin typeface="Comic Sans MS" pitchFamily="66" charset="0"/>
              <a:cs typeface="Arial" charset="0"/>
            </a:endParaRPr>
          </a:p>
        </p:txBody>
      </p:sp>
      <p:sp>
        <p:nvSpPr>
          <p:cNvPr id="19" name="Line 2066"/>
          <p:cNvSpPr>
            <a:spLocks noChangeShapeType="1"/>
          </p:cNvSpPr>
          <p:nvPr/>
        </p:nvSpPr>
        <p:spPr bwMode="auto">
          <a:xfrm>
            <a:off x="4394200" y="2384425"/>
            <a:ext cx="0" cy="384175"/>
          </a:xfrm>
          <a:prstGeom prst="line">
            <a:avLst/>
          </a:prstGeom>
          <a:noFill/>
          <a:ln w="12700">
            <a:solidFill>
              <a:schemeClr val="tx1"/>
            </a:solidFill>
            <a:round/>
            <a:headEnd/>
            <a:tailEnd/>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20" name="Line 2067"/>
          <p:cNvSpPr>
            <a:spLocks noChangeShapeType="1"/>
          </p:cNvSpPr>
          <p:nvPr/>
        </p:nvSpPr>
        <p:spPr bwMode="auto">
          <a:xfrm flipV="1">
            <a:off x="4381500" y="1717675"/>
            <a:ext cx="0" cy="368300"/>
          </a:xfrm>
          <a:prstGeom prst="line">
            <a:avLst/>
          </a:prstGeom>
          <a:noFill/>
          <a:ln w="12700">
            <a:solidFill>
              <a:schemeClr val="tx1"/>
            </a:solidFill>
            <a:round/>
            <a:headEnd/>
            <a:tailEnd/>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21" name="AutoShape 2068"/>
          <p:cNvSpPr>
            <a:spLocks noChangeArrowheads="1"/>
          </p:cNvSpPr>
          <p:nvPr/>
        </p:nvSpPr>
        <p:spPr bwMode="auto">
          <a:xfrm>
            <a:off x="4351338" y="1704975"/>
            <a:ext cx="63500" cy="63500"/>
          </a:xfrm>
          <a:prstGeom prst="hexagon">
            <a:avLst>
              <a:gd name="adj" fmla="val 24995"/>
              <a:gd name="vf" fmla="val 115470"/>
            </a:avLst>
          </a:prstGeom>
          <a:solidFill>
            <a:schemeClr val="tx1"/>
          </a:solidFill>
          <a:ln w="12700">
            <a:solidFill>
              <a:schemeClr val="tx1"/>
            </a:solidFill>
            <a:miter lim="800000"/>
            <a:headEnd/>
            <a:tailEnd/>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40" name="Text Box 2087"/>
          <p:cNvSpPr txBox="1">
            <a:spLocks noChangeArrowheads="1"/>
          </p:cNvSpPr>
          <p:nvPr/>
        </p:nvSpPr>
        <p:spPr bwMode="auto">
          <a:xfrm>
            <a:off x="3595688" y="1058863"/>
            <a:ext cx="1128712" cy="274637"/>
          </a:xfrm>
          <a:prstGeom prst="rect">
            <a:avLst/>
          </a:prstGeom>
          <a:noFill/>
          <a:ln w="9525">
            <a:noFill/>
            <a:miter lim="800000"/>
            <a:headEnd/>
            <a:tailEnd/>
          </a:ln>
        </p:spPr>
        <p:txBody>
          <a:bodyPr wrap="none">
            <a:spAutoFit/>
          </a:bodyPr>
          <a:lstStyle/>
          <a:p>
            <a:r>
              <a:rPr lang="en-US" sz="1200">
                <a:solidFill>
                  <a:srgbClr val="000000"/>
                </a:solidFill>
                <a:latin typeface="Arial" charset="0"/>
                <a:cs typeface="Arial" charset="0"/>
              </a:rPr>
              <a:t>Sensible Heat</a:t>
            </a:r>
          </a:p>
        </p:txBody>
      </p:sp>
      <p:sp>
        <p:nvSpPr>
          <p:cNvPr id="41" name="Text Box 2088"/>
          <p:cNvSpPr txBox="1">
            <a:spLocks noChangeArrowheads="1"/>
          </p:cNvSpPr>
          <p:nvPr/>
        </p:nvSpPr>
        <p:spPr bwMode="auto">
          <a:xfrm>
            <a:off x="2068513" y="5740400"/>
            <a:ext cx="982662" cy="396875"/>
          </a:xfrm>
          <a:prstGeom prst="rect">
            <a:avLst/>
          </a:prstGeom>
          <a:noFill/>
          <a:ln w="9525">
            <a:noFill/>
            <a:miter lim="800000"/>
            <a:headEnd/>
            <a:tailEnd/>
          </a:ln>
        </p:spPr>
        <p:txBody>
          <a:bodyPr wrap="none">
            <a:spAutoFit/>
          </a:bodyPr>
          <a:lstStyle/>
          <a:p>
            <a:r>
              <a:rPr lang="en-US" sz="1000">
                <a:solidFill>
                  <a:srgbClr val="000000"/>
                </a:solidFill>
                <a:latin typeface="Arial" charset="0"/>
                <a:cs typeface="Arial" charset="0"/>
              </a:rPr>
              <a:t>Bare Surface</a:t>
            </a:r>
          </a:p>
          <a:p>
            <a:r>
              <a:rPr lang="en-US" sz="1000">
                <a:solidFill>
                  <a:srgbClr val="000000"/>
                </a:solidFill>
                <a:latin typeface="Arial" charset="0"/>
                <a:cs typeface="Arial" charset="0"/>
              </a:rPr>
              <a:t>No Vegetation</a:t>
            </a:r>
          </a:p>
        </p:txBody>
      </p:sp>
      <p:sp>
        <p:nvSpPr>
          <p:cNvPr id="42" name="Text Box 2089"/>
          <p:cNvSpPr txBox="1">
            <a:spLocks noChangeArrowheads="1"/>
          </p:cNvSpPr>
          <p:nvPr/>
        </p:nvSpPr>
        <p:spPr bwMode="auto">
          <a:xfrm>
            <a:off x="3001963" y="5740400"/>
            <a:ext cx="1074737" cy="396875"/>
          </a:xfrm>
          <a:prstGeom prst="rect">
            <a:avLst/>
          </a:prstGeom>
          <a:noFill/>
          <a:ln w="9525">
            <a:noFill/>
            <a:miter lim="800000"/>
            <a:headEnd/>
            <a:tailEnd/>
          </a:ln>
        </p:spPr>
        <p:txBody>
          <a:bodyPr wrap="none">
            <a:spAutoFit/>
          </a:bodyPr>
          <a:lstStyle/>
          <a:p>
            <a:pPr algn="ctr"/>
            <a:r>
              <a:rPr lang="en-US" sz="1000">
                <a:solidFill>
                  <a:srgbClr val="000000"/>
                </a:solidFill>
                <a:latin typeface="Arial" charset="0"/>
                <a:cs typeface="Arial" charset="0"/>
              </a:rPr>
              <a:t>Bulk Surface</a:t>
            </a:r>
          </a:p>
          <a:p>
            <a:pPr algn="ctr"/>
            <a:r>
              <a:rPr lang="en-US" sz="1000">
                <a:solidFill>
                  <a:srgbClr val="000000"/>
                </a:solidFill>
                <a:latin typeface="Arial" charset="0"/>
                <a:cs typeface="Arial" charset="0"/>
              </a:rPr>
              <a:t>With Vegetation</a:t>
            </a:r>
          </a:p>
        </p:txBody>
      </p:sp>
      <p:sp>
        <p:nvSpPr>
          <p:cNvPr id="43" name="Text Box 2090"/>
          <p:cNvSpPr txBox="1">
            <a:spLocks noChangeArrowheads="1"/>
          </p:cNvSpPr>
          <p:nvPr/>
        </p:nvSpPr>
        <p:spPr bwMode="auto">
          <a:xfrm>
            <a:off x="4315140" y="5740400"/>
            <a:ext cx="886781" cy="246221"/>
          </a:xfrm>
          <a:prstGeom prst="rect">
            <a:avLst/>
          </a:prstGeom>
          <a:noFill/>
          <a:ln w="9525">
            <a:noFill/>
            <a:miter lim="800000"/>
            <a:headEnd/>
            <a:tailEnd/>
          </a:ln>
        </p:spPr>
        <p:txBody>
          <a:bodyPr wrap="none">
            <a:spAutoFit/>
          </a:bodyPr>
          <a:lstStyle/>
          <a:p>
            <a:pPr algn="ctr"/>
            <a:r>
              <a:rPr lang="en-US" sz="1000" dirty="0" smtClean="0">
                <a:solidFill>
                  <a:srgbClr val="000000"/>
                </a:solidFill>
                <a:latin typeface="Arial" charset="0"/>
                <a:cs typeface="Arial" charset="0"/>
              </a:rPr>
              <a:t>Dual Source</a:t>
            </a:r>
            <a:endParaRPr lang="en-US" sz="1000" dirty="0">
              <a:solidFill>
                <a:srgbClr val="000000"/>
              </a:solidFill>
              <a:latin typeface="Arial" charset="0"/>
              <a:cs typeface="Arial" charset="0"/>
            </a:endParaRPr>
          </a:p>
        </p:txBody>
      </p:sp>
      <p:sp>
        <p:nvSpPr>
          <p:cNvPr id="45" name="Text Box 2092"/>
          <p:cNvSpPr txBox="1">
            <a:spLocks noChangeArrowheads="1"/>
          </p:cNvSpPr>
          <p:nvPr/>
        </p:nvSpPr>
        <p:spPr bwMode="auto">
          <a:xfrm>
            <a:off x="2181225" y="1600200"/>
            <a:ext cx="311150" cy="244475"/>
          </a:xfrm>
          <a:prstGeom prst="rect">
            <a:avLst/>
          </a:prstGeom>
          <a:noFill/>
          <a:ln w="9525">
            <a:noFill/>
            <a:miter lim="800000"/>
            <a:headEnd/>
            <a:tailEnd/>
          </a:ln>
        </p:spPr>
        <p:txBody>
          <a:bodyPr wrap="none">
            <a:spAutoFit/>
          </a:bodyPr>
          <a:lstStyle/>
          <a:p>
            <a:r>
              <a:rPr lang="en-US" sz="1000">
                <a:solidFill>
                  <a:srgbClr val="000000"/>
                </a:solidFill>
                <a:latin typeface="Arial" charset="0"/>
                <a:cs typeface="Arial" charset="0"/>
              </a:rPr>
              <a:t>T</a:t>
            </a:r>
            <a:r>
              <a:rPr lang="en-US" sz="1000" baseline="-25000">
                <a:solidFill>
                  <a:srgbClr val="000000"/>
                </a:solidFill>
                <a:latin typeface="Arial" charset="0"/>
                <a:cs typeface="Arial" charset="0"/>
              </a:rPr>
              <a:t>a</a:t>
            </a:r>
            <a:endParaRPr lang="en-US" sz="1000">
              <a:solidFill>
                <a:srgbClr val="000000"/>
              </a:solidFill>
              <a:latin typeface="Arial" charset="0"/>
              <a:cs typeface="Arial" charset="0"/>
            </a:endParaRPr>
          </a:p>
        </p:txBody>
      </p:sp>
      <p:sp>
        <p:nvSpPr>
          <p:cNvPr id="46" name="Text Box 2093"/>
          <p:cNvSpPr txBox="1">
            <a:spLocks noChangeArrowheads="1"/>
          </p:cNvSpPr>
          <p:nvPr/>
        </p:nvSpPr>
        <p:spPr bwMode="auto">
          <a:xfrm>
            <a:off x="4067175" y="1600200"/>
            <a:ext cx="311150" cy="244475"/>
          </a:xfrm>
          <a:prstGeom prst="rect">
            <a:avLst/>
          </a:prstGeom>
          <a:noFill/>
          <a:ln w="9525">
            <a:noFill/>
            <a:miter lim="800000"/>
            <a:headEnd/>
            <a:tailEnd/>
          </a:ln>
        </p:spPr>
        <p:txBody>
          <a:bodyPr wrap="none">
            <a:spAutoFit/>
          </a:bodyPr>
          <a:lstStyle/>
          <a:p>
            <a:r>
              <a:rPr lang="en-US" sz="1000">
                <a:solidFill>
                  <a:srgbClr val="000000"/>
                </a:solidFill>
                <a:latin typeface="Arial" charset="0"/>
                <a:cs typeface="Arial" charset="0"/>
              </a:rPr>
              <a:t>T</a:t>
            </a:r>
            <a:r>
              <a:rPr lang="en-US" sz="1000" baseline="-25000">
                <a:solidFill>
                  <a:srgbClr val="000000"/>
                </a:solidFill>
                <a:latin typeface="Arial" charset="0"/>
                <a:cs typeface="Arial" charset="0"/>
              </a:rPr>
              <a:t>a</a:t>
            </a:r>
            <a:endParaRPr lang="en-US" sz="1000">
              <a:solidFill>
                <a:srgbClr val="000000"/>
              </a:solidFill>
              <a:latin typeface="Arial" charset="0"/>
              <a:cs typeface="Arial" charset="0"/>
            </a:endParaRPr>
          </a:p>
        </p:txBody>
      </p:sp>
      <p:sp>
        <p:nvSpPr>
          <p:cNvPr id="48" name="Text Box 2095"/>
          <p:cNvSpPr txBox="1">
            <a:spLocks noChangeArrowheads="1"/>
          </p:cNvSpPr>
          <p:nvPr/>
        </p:nvSpPr>
        <p:spPr bwMode="auto">
          <a:xfrm>
            <a:off x="2171700" y="2847975"/>
            <a:ext cx="306388" cy="244475"/>
          </a:xfrm>
          <a:prstGeom prst="rect">
            <a:avLst/>
          </a:prstGeom>
          <a:noFill/>
          <a:ln w="9525">
            <a:noFill/>
            <a:miter lim="800000"/>
            <a:headEnd/>
            <a:tailEnd/>
          </a:ln>
        </p:spPr>
        <p:txBody>
          <a:bodyPr wrap="none">
            <a:spAutoFit/>
          </a:bodyPr>
          <a:lstStyle/>
          <a:p>
            <a:r>
              <a:rPr lang="en-US" sz="1000">
                <a:solidFill>
                  <a:srgbClr val="000000"/>
                </a:solidFill>
                <a:latin typeface="Arial" charset="0"/>
                <a:cs typeface="Arial" charset="0"/>
              </a:rPr>
              <a:t>T</a:t>
            </a:r>
            <a:r>
              <a:rPr lang="en-US" sz="1000" baseline="-25000">
                <a:solidFill>
                  <a:srgbClr val="000000"/>
                </a:solidFill>
                <a:latin typeface="Arial" charset="0"/>
                <a:cs typeface="Arial" charset="0"/>
              </a:rPr>
              <a:t>s</a:t>
            </a:r>
            <a:endParaRPr lang="en-US" sz="1000">
              <a:solidFill>
                <a:srgbClr val="000000"/>
              </a:solidFill>
              <a:latin typeface="Arial" charset="0"/>
              <a:cs typeface="Arial" charset="0"/>
            </a:endParaRPr>
          </a:p>
        </p:txBody>
      </p:sp>
      <p:sp>
        <p:nvSpPr>
          <p:cNvPr id="49" name="Text Box 2096"/>
          <p:cNvSpPr txBox="1">
            <a:spLocks noChangeArrowheads="1"/>
          </p:cNvSpPr>
          <p:nvPr/>
        </p:nvSpPr>
        <p:spPr bwMode="auto">
          <a:xfrm>
            <a:off x="4400550" y="2867025"/>
            <a:ext cx="311150" cy="244475"/>
          </a:xfrm>
          <a:prstGeom prst="rect">
            <a:avLst/>
          </a:prstGeom>
          <a:noFill/>
          <a:ln w="9525">
            <a:noFill/>
            <a:miter lim="800000"/>
            <a:headEnd/>
            <a:tailEnd/>
          </a:ln>
        </p:spPr>
        <p:txBody>
          <a:bodyPr wrap="none">
            <a:spAutoFit/>
          </a:bodyPr>
          <a:lstStyle/>
          <a:p>
            <a:r>
              <a:rPr lang="en-US" sz="1000">
                <a:solidFill>
                  <a:srgbClr val="000000"/>
                </a:solidFill>
                <a:latin typeface="Arial" charset="0"/>
                <a:cs typeface="Arial" charset="0"/>
              </a:rPr>
              <a:t>T</a:t>
            </a:r>
            <a:r>
              <a:rPr lang="en-US" sz="1000" baseline="-25000">
                <a:solidFill>
                  <a:srgbClr val="000000"/>
                </a:solidFill>
                <a:latin typeface="Arial" charset="0"/>
                <a:cs typeface="Arial" charset="0"/>
              </a:rPr>
              <a:t>g</a:t>
            </a:r>
            <a:endParaRPr lang="en-US" sz="1000">
              <a:solidFill>
                <a:srgbClr val="000000"/>
              </a:solidFill>
              <a:latin typeface="Arial" charset="0"/>
              <a:cs typeface="Arial" charset="0"/>
            </a:endParaRPr>
          </a:p>
        </p:txBody>
      </p:sp>
      <p:sp>
        <p:nvSpPr>
          <p:cNvPr id="50" name="Text Box 2097"/>
          <p:cNvSpPr txBox="1">
            <a:spLocks noChangeArrowheads="1"/>
          </p:cNvSpPr>
          <p:nvPr/>
        </p:nvSpPr>
        <p:spPr bwMode="auto">
          <a:xfrm>
            <a:off x="4724400" y="2438400"/>
            <a:ext cx="306388" cy="244475"/>
          </a:xfrm>
          <a:prstGeom prst="rect">
            <a:avLst/>
          </a:prstGeom>
          <a:noFill/>
          <a:ln w="9525">
            <a:noFill/>
            <a:miter lim="800000"/>
            <a:headEnd/>
            <a:tailEnd/>
          </a:ln>
        </p:spPr>
        <p:txBody>
          <a:bodyPr wrap="none">
            <a:spAutoFit/>
          </a:bodyPr>
          <a:lstStyle/>
          <a:p>
            <a:r>
              <a:rPr lang="en-US" sz="1000">
                <a:solidFill>
                  <a:srgbClr val="000000"/>
                </a:solidFill>
                <a:latin typeface="Arial" charset="0"/>
                <a:cs typeface="Arial" charset="0"/>
              </a:rPr>
              <a:t>T</a:t>
            </a:r>
            <a:r>
              <a:rPr lang="en-US" sz="1000" baseline="-25000">
                <a:solidFill>
                  <a:srgbClr val="000000"/>
                </a:solidFill>
                <a:latin typeface="Arial" charset="0"/>
                <a:cs typeface="Arial" charset="0"/>
              </a:rPr>
              <a:t>v</a:t>
            </a:r>
            <a:endParaRPr lang="en-US" sz="1000">
              <a:solidFill>
                <a:srgbClr val="000000"/>
              </a:solidFill>
              <a:latin typeface="Arial" charset="0"/>
              <a:cs typeface="Arial" charset="0"/>
            </a:endParaRPr>
          </a:p>
        </p:txBody>
      </p:sp>
      <p:sp>
        <p:nvSpPr>
          <p:cNvPr id="54" name="Freeform 2101"/>
          <p:cNvSpPr>
            <a:spLocks/>
          </p:cNvSpPr>
          <p:nvPr/>
        </p:nvSpPr>
        <p:spPr bwMode="auto">
          <a:xfrm>
            <a:off x="2500313" y="4765675"/>
            <a:ext cx="74612" cy="301625"/>
          </a:xfrm>
          <a:custGeom>
            <a:avLst/>
            <a:gdLst>
              <a:gd name="T0" fmla="*/ 61 w 106"/>
              <a:gd name="T1" fmla="*/ 437 h 438"/>
              <a:gd name="T2" fmla="*/ 60 w 106"/>
              <a:gd name="T3" fmla="*/ 388 h 438"/>
              <a:gd name="T4" fmla="*/ 12 w 106"/>
              <a:gd name="T5" fmla="*/ 341 h 438"/>
              <a:gd name="T6" fmla="*/ 105 w 106"/>
              <a:gd name="T7" fmla="*/ 286 h 438"/>
              <a:gd name="T8" fmla="*/ 12 w 106"/>
              <a:gd name="T9" fmla="*/ 244 h 438"/>
              <a:gd name="T10" fmla="*/ 98 w 106"/>
              <a:gd name="T11" fmla="*/ 195 h 438"/>
              <a:gd name="T12" fmla="*/ 0 w 106"/>
              <a:gd name="T13" fmla="*/ 153 h 438"/>
              <a:gd name="T14" fmla="*/ 94 w 106"/>
              <a:gd name="T15" fmla="*/ 98 h 438"/>
              <a:gd name="T16" fmla="*/ 45 w 106"/>
              <a:gd name="T17" fmla="*/ 54 h 438"/>
              <a:gd name="T18" fmla="*/ 45 w 106"/>
              <a:gd name="T19" fmla="*/ 0 h 4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6"/>
              <a:gd name="T31" fmla="*/ 0 h 438"/>
              <a:gd name="T32" fmla="*/ 106 w 106"/>
              <a:gd name="T33" fmla="*/ 438 h 4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6" h="438">
                <a:moveTo>
                  <a:pt x="61" y="437"/>
                </a:moveTo>
                <a:lnTo>
                  <a:pt x="60" y="388"/>
                </a:lnTo>
                <a:lnTo>
                  <a:pt x="12" y="341"/>
                </a:lnTo>
                <a:lnTo>
                  <a:pt x="105" y="286"/>
                </a:lnTo>
                <a:lnTo>
                  <a:pt x="12" y="244"/>
                </a:lnTo>
                <a:lnTo>
                  <a:pt x="98" y="195"/>
                </a:lnTo>
                <a:lnTo>
                  <a:pt x="0" y="153"/>
                </a:lnTo>
                <a:lnTo>
                  <a:pt x="94" y="98"/>
                </a:lnTo>
                <a:lnTo>
                  <a:pt x="45" y="54"/>
                </a:lnTo>
                <a:lnTo>
                  <a:pt x="45" y="0"/>
                </a:lnTo>
              </a:path>
            </a:pathLst>
          </a:custGeom>
          <a:noFill/>
          <a:ln w="12700" cap="rnd" cmpd="sng">
            <a:solidFill>
              <a:srgbClr val="000000"/>
            </a:solidFill>
            <a:prstDash val="solid"/>
            <a:round/>
            <a:headEnd type="none" w="sm" len="sm"/>
            <a:tailEnd type="none" w="sm" len="sm"/>
          </a:ln>
        </p:spPr>
        <p:txBody>
          <a:bodyPr/>
          <a:lstStyle/>
          <a:p>
            <a:pPr eaLnBrk="1" hangingPunct="1"/>
            <a:endParaRPr lang="en-US" sz="1600">
              <a:solidFill>
                <a:srgbClr val="000000"/>
              </a:solidFill>
              <a:latin typeface="Comic Sans MS" pitchFamily="66" charset="0"/>
              <a:cs typeface="Arial" charset="0"/>
            </a:endParaRPr>
          </a:p>
        </p:txBody>
      </p:sp>
      <p:sp>
        <p:nvSpPr>
          <p:cNvPr id="55" name="Line 2102"/>
          <p:cNvSpPr>
            <a:spLocks noChangeShapeType="1"/>
          </p:cNvSpPr>
          <p:nvPr/>
        </p:nvSpPr>
        <p:spPr bwMode="auto">
          <a:xfrm flipH="1" flipV="1">
            <a:off x="2524125" y="4213225"/>
            <a:ext cx="7938" cy="555625"/>
          </a:xfrm>
          <a:prstGeom prst="line">
            <a:avLst/>
          </a:prstGeom>
          <a:noFill/>
          <a:ln w="12700">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56" name="Line 2103"/>
          <p:cNvSpPr>
            <a:spLocks noChangeShapeType="1"/>
          </p:cNvSpPr>
          <p:nvPr/>
        </p:nvSpPr>
        <p:spPr bwMode="auto">
          <a:xfrm flipH="1" flipV="1">
            <a:off x="2543175" y="5067299"/>
            <a:ext cx="7938" cy="548640"/>
          </a:xfrm>
          <a:prstGeom prst="line">
            <a:avLst/>
          </a:prstGeom>
          <a:noFill/>
          <a:ln w="12700">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57" name="AutoShape 2104"/>
          <p:cNvSpPr>
            <a:spLocks noChangeArrowheads="1"/>
          </p:cNvSpPr>
          <p:nvPr/>
        </p:nvSpPr>
        <p:spPr bwMode="auto">
          <a:xfrm>
            <a:off x="2489200" y="4213225"/>
            <a:ext cx="63500" cy="63500"/>
          </a:xfrm>
          <a:prstGeom prst="hexagon">
            <a:avLst>
              <a:gd name="adj" fmla="val 24995"/>
              <a:gd name="vf" fmla="val 115470"/>
            </a:avLst>
          </a:prstGeom>
          <a:solidFill>
            <a:schemeClr val="tx1"/>
          </a:solidFill>
          <a:ln w="12700">
            <a:solidFill>
              <a:schemeClr val="tx1"/>
            </a:solidFill>
            <a:miter lim="800000"/>
            <a:headEnd/>
            <a:tailEnd/>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58" name="AutoShape 2105"/>
          <p:cNvSpPr>
            <a:spLocks noChangeArrowheads="1"/>
          </p:cNvSpPr>
          <p:nvPr/>
        </p:nvSpPr>
        <p:spPr bwMode="auto">
          <a:xfrm>
            <a:off x="2517775" y="5584825"/>
            <a:ext cx="63500" cy="63500"/>
          </a:xfrm>
          <a:prstGeom prst="hexagon">
            <a:avLst>
              <a:gd name="adj" fmla="val 24995"/>
              <a:gd name="vf" fmla="val 115470"/>
            </a:avLst>
          </a:prstGeom>
          <a:solidFill>
            <a:schemeClr val="tx1"/>
          </a:solidFill>
          <a:ln w="12700">
            <a:solidFill>
              <a:schemeClr val="tx1"/>
            </a:solidFill>
            <a:miter lim="800000"/>
            <a:headEnd/>
            <a:tailEnd/>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59" name="Line 2106"/>
          <p:cNvSpPr>
            <a:spLocks noChangeShapeType="1"/>
          </p:cNvSpPr>
          <p:nvPr/>
        </p:nvSpPr>
        <p:spPr bwMode="auto">
          <a:xfrm>
            <a:off x="2112963" y="5622925"/>
            <a:ext cx="4387850" cy="0"/>
          </a:xfrm>
          <a:prstGeom prst="line">
            <a:avLst/>
          </a:prstGeom>
          <a:noFill/>
          <a:ln w="12700">
            <a:solidFill>
              <a:schemeClr val="tx1"/>
            </a:solidFill>
            <a:round/>
            <a:headEnd/>
            <a:tailEnd/>
          </a:ln>
        </p:spPr>
        <p:txBody>
          <a:bodyPr wrap="none" anchor="ctr"/>
          <a:lstStyle/>
          <a:p>
            <a:pPr eaLnBrk="1" hangingPunct="1"/>
            <a:endParaRPr lang="en-US" sz="1600">
              <a:solidFill>
                <a:srgbClr val="000000"/>
              </a:solidFill>
              <a:latin typeface="Comic Sans MS" pitchFamily="66" charset="0"/>
              <a:cs typeface="Arial" charset="0"/>
            </a:endParaRPr>
          </a:p>
        </p:txBody>
      </p:sp>
      <p:grpSp>
        <p:nvGrpSpPr>
          <p:cNvPr id="60" name="Group 2107"/>
          <p:cNvGrpSpPr>
            <a:grpSpLocks/>
          </p:cNvGrpSpPr>
          <p:nvPr/>
        </p:nvGrpSpPr>
        <p:grpSpPr bwMode="auto">
          <a:xfrm>
            <a:off x="4359275" y="4213225"/>
            <a:ext cx="852488" cy="1435100"/>
            <a:chOff x="1705" y="2926"/>
            <a:chExt cx="537" cy="904"/>
          </a:xfrm>
          <a:solidFill>
            <a:srgbClr val="B2B2B2"/>
          </a:solidFill>
        </p:grpSpPr>
        <p:sp>
          <p:nvSpPr>
            <p:cNvPr id="61" name="Freeform 2108"/>
            <p:cNvSpPr>
              <a:spLocks/>
            </p:cNvSpPr>
            <p:nvPr/>
          </p:nvSpPr>
          <p:spPr bwMode="auto">
            <a:xfrm>
              <a:off x="1712" y="3598"/>
              <a:ext cx="47" cy="190"/>
            </a:xfrm>
            <a:custGeom>
              <a:avLst/>
              <a:gdLst>
                <a:gd name="T0" fmla="*/ 61 w 106"/>
                <a:gd name="T1" fmla="*/ 437 h 438"/>
                <a:gd name="T2" fmla="*/ 60 w 106"/>
                <a:gd name="T3" fmla="*/ 388 h 438"/>
                <a:gd name="T4" fmla="*/ 12 w 106"/>
                <a:gd name="T5" fmla="*/ 341 h 438"/>
                <a:gd name="T6" fmla="*/ 105 w 106"/>
                <a:gd name="T7" fmla="*/ 286 h 438"/>
                <a:gd name="T8" fmla="*/ 12 w 106"/>
                <a:gd name="T9" fmla="*/ 244 h 438"/>
                <a:gd name="T10" fmla="*/ 98 w 106"/>
                <a:gd name="T11" fmla="*/ 195 h 438"/>
                <a:gd name="T12" fmla="*/ 0 w 106"/>
                <a:gd name="T13" fmla="*/ 153 h 438"/>
                <a:gd name="T14" fmla="*/ 94 w 106"/>
                <a:gd name="T15" fmla="*/ 98 h 438"/>
                <a:gd name="T16" fmla="*/ 45 w 106"/>
                <a:gd name="T17" fmla="*/ 54 h 438"/>
                <a:gd name="T18" fmla="*/ 45 w 106"/>
                <a:gd name="T19" fmla="*/ 0 h 4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6"/>
                <a:gd name="T31" fmla="*/ 0 h 438"/>
                <a:gd name="T32" fmla="*/ 106 w 106"/>
                <a:gd name="T33" fmla="*/ 438 h 4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6" h="438">
                  <a:moveTo>
                    <a:pt x="61" y="437"/>
                  </a:moveTo>
                  <a:lnTo>
                    <a:pt x="60" y="388"/>
                  </a:lnTo>
                  <a:lnTo>
                    <a:pt x="12" y="341"/>
                  </a:lnTo>
                  <a:lnTo>
                    <a:pt x="105" y="286"/>
                  </a:lnTo>
                  <a:lnTo>
                    <a:pt x="12" y="244"/>
                  </a:lnTo>
                  <a:lnTo>
                    <a:pt x="98" y="195"/>
                  </a:lnTo>
                  <a:lnTo>
                    <a:pt x="0" y="153"/>
                  </a:lnTo>
                  <a:lnTo>
                    <a:pt x="94" y="98"/>
                  </a:lnTo>
                  <a:lnTo>
                    <a:pt x="45" y="54"/>
                  </a:lnTo>
                  <a:lnTo>
                    <a:pt x="45" y="0"/>
                  </a:lnTo>
                </a:path>
              </a:pathLst>
            </a:custGeom>
            <a:grpFill/>
            <a:ln w="12700" cap="rnd" cmpd="sng">
              <a:solidFill>
                <a:srgbClr val="000000"/>
              </a:solidFill>
              <a:prstDash val="solid"/>
              <a:round/>
              <a:headEnd type="none" w="sm" len="sm"/>
              <a:tailEnd type="none" w="sm" len="sm"/>
            </a:ln>
          </p:spPr>
          <p:txBody>
            <a:bodyPr/>
            <a:lstStyle/>
            <a:p>
              <a:pPr eaLnBrk="1" hangingPunct="1"/>
              <a:endParaRPr lang="en-US" sz="1600">
                <a:solidFill>
                  <a:srgbClr val="000000"/>
                </a:solidFill>
                <a:latin typeface="Comic Sans MS" pitchFamily="66" charset="0"/>
                <a:cs typeface="Arial" charset="0"/>
              </a:endParaRPr>
            </a:p>
          </p:txBody>
        </p:sp>
        <p:sp>
          <p:nvSpPr>
            <p:cNvPr id="62" name="AutoShape 2109"/>
            <p:cNvSpPr>
              <a:spLocks noChangeArrowheads="1"/>
            </p:cNvSpPr>
            <p:nvPr/>
          </p:nvSpPr>
          <p:spPr bwMode="auto">
            <a:xfrm>
              <a:off x="1713" y="3560"/>
              <a:ext cx="40" cy="40"/>
            </a:xfrm>
            <a:prstGeom prst="hexagon">
              <a:avLst>
                <a:gd name="adj" fmla="val 24995"/>
                <a:gd name="vf" fmla="val 115470"/>
              </a:avLst>
            </a:prstGeom>
            <a:grpFill/>
            <a:ln w="12700">
              <a:solidFill>
                <a:schemeClr val="tx1"/>
              </a:solidFill>
              <a:miter lim="800000"/>
              <a:headEnd/>
              <a:tailEnd/>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63" name="AutoShape 2110"/>
            <p:cNvSpPr>
              <a:spLocks noChangeArrowheads="1"/>
            </p:cNvSpPr>
            <p:nvPr/>
          </p:nvSpPr>
          <p:spPr bwMode="auto">
            <a:xfrm>
              <a:off x="1717" y="3790"/>
              <a:ext cx="40" cy="40"/>
            </a:xfrm>
            <a:prstGeom prst="hexagon">
              <a:avLst>
                <a:gd name="adj" fmla="val 24995"/>
                <a:gd name="vf" fmla="val 115470"/>
              </a:avLst>
            </a:prstGeom>
            <a:grpFill/>
            <a:ln w="12700">
              <a:solidFill>
                <a:schemeClr val="tx1"/>
              </a:solidFill>
              <a:miter lim="800000"/>
              <a:headEnd/>
              <a:tailEnd/>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64" name="Line 2111"/>
            <p:cNvSpPr>
              <a:spLocks noChangeShapeType="1"/>
            </p:cNvSpPr>
            <p:nvPr/>
          </p:nvSpPr>
          <p:spPr bwMode="auto">
            <a:xfrm>
              <a:off x="2106" y="3689"/>
              <a:ext cx="0" cy="129"/>
            </a:xfrm>
            <a:prstGeom prst="line">
              <a:avLst/>
            </a:prstGeom>
            <a:grpFill/>
            <a:ln w="25400">
              <a:solidFill>
                <a:schemeClr val="tx1"/>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65" name="Freeform 2112"/>
            <p:cNvSpPr>
              <a:spLocks/>
            </p:cNvSpPr>
            <p:nvPr/>
          </p:nvSpPr>
          <p:spPr bwMode="auto">
            <a:xfrm>
              <a:off x="1947" y="3338"/>
              <a:ext cx="295" cy="352"/>
            </a:xfrm>
            <a:custGeom>
              <a:avLst/>
              <a:gdLst>
                <a:gd name="T0" fmla="*/ 228 w 301"/>
                <a:gd name="T1" fmla="*/ 31 h 392"/>
                <a:gd name="T2" fmla="*/ 210 w 301"/>
                <a:gd name="T3" fmla="*/ 24 h 392"/>
                <a:gd name="T4" fmla="*/ 182 w 301"/>
                <a:gd name="T5" fmla="*/ 7 h 392"/>
                <a:gd name="T6" fmla="*/ 168 w 301"/>
                <a:gd name="T7" fmla="*/ 2 h 392"/>
                <a:gd name="T8" fmla="*/ 152 w 301"/>
                <a:gd name="T9" fmla="*/ 0 h 392"/>
                <a:gd name="T10" fmla="*/ 136 w 301"/>
                <a:gd name="T11" fmla="*/ 2 h 392"/>
                <a:gd name="T12" fmla="*/ 129 w 301"/>
                <a:gd name="T13" fmla="*/ 11 h 392"/>
                <a:gd name="T14" fmla="*/ 114 w 301"/>
                <a:gd name="T15" fmla="*/ 20 h 392"/>
                <a:gd name="T16" fmla="*/ 99 w 301"/>
                <a:gd name="T17" fmla="*/ 25 h 392"/>
                <a:gd name="T18" fmla="*/ 90 w 301"/>
                <a:gd name="T19" fmla="*/ 24 h 392"/>
                <a:gd name="T20" fmla="*/ 77 w 301"/>
                <a:gd name="T21" fmla="*/ 30 h 392"/>
                <a:gd name="T22" fmla="*/ 62 w 301"/>
                <a:gd name="T23" fmla="*/ 37 h 392"/>
                <a:gd name="T24" fmla="*/ 49 w 301"/>
                <a:gd name="T25" fmla="*/ 47 h 392"/>
                <a:gd name="T26" fmla="*/ 50 w 301"/>
                <a:gd name="T27" fmla="*/ 62 h 392"/>
                <a:gd name="T28" fmla="*/ 45 w 301"/>
                <a:gd name="T29" fmla="*/ 69 h 392"/>
                <a:gd name="T30" fmla="*/ 39 w 301"/>
                <a:gd name="T31" fmla="*/ 81 h 392"/>
                <a:gd name="T32" fmla="*/ 35 w 301"/>
                <a:gd name="T33" fmla="*/ 102 h 392"/>
                <a:gd name="T34" fmla="*/ 24 w 301"/>
                <a:gd name="T35" fmla="*/ 117 h 392"/>
                <a:gd name="T36" fmla="*/ 13 w 301"/>
                <a:gd name="T37" fmla="*/ 129 h 392"/>
                <a:gd name="T38" fmla="*/ 5 w 301"/>
                <a:gd name="T39" fmla="*/ 142 h 392"/>
                <a:gd name="T40" fmla="*/ 2 w 301"/>
                <a:gd name="T41" fmla="*/ 157 h 392"/>
                <a:gd name="T42" fmla="*/ 2 w 301"/>
                <a:gd name="T43" fmla="*/ 173 h 392"/>
                <a:gd name="T44" fmla="*/ 6 w 301"/>
                <a:gd name="T45" fmla="*/ 189 h 392"/>
                <a:gd name="T46" fmla="*/ 11 w 301"/>
                <a:gd name="T47" fmla="*/ 206 h 392"/>
                <a:gd name="T48" fmla="*/ 11 w 301"/>
                <a:gd name="T49" fmla="*/ 220 h 392"/>
                <a:gd name="T50" fmla="*/ 5 w 301"/>
                <a:gd name="T51" fmla="*/ 235 h 392"/>
                <a:gd name="T52" fmla="*/ 0 w 301"/>
                <a:gd name="T53" fmla="*/ 252 h 392"/>
                <a:gd name="T54" fmla="*/ 8 w 301"/>
                <a:gd name="T55" fmla="*/ 266 h 392"/>
                <a:gd name="T56" fmla="*/ 17 w 301"/>
                <a:gd name="T57" fmla="*/ 275 h 392"/>
                <a:gd name="T58" fmla="*/ 21 w 301"/>
                <a:gd name="T59" fmla="*/ 289 h 392"/>
                <a:gd name="T60" fmla="*/ 19 w 301"/>
                <a:gd name="T61" fmla="*/ 309 h 392"/>
                <a:gd name="T62" fmla="*/ 34 w 301"/>
                <a:gd name="T63" fmla="*/ 326 h 392"/>
                <a:gd name="T64" fmla="*/ 48 w 301"/>
                <a:gd name="T65" fmla="*/ 337 h 392"/>
                <a:gd name="T66" fmla="*/ 62 w 301"/>
                <a:gd name="T67" fmla="*/ 346 h 392"/>
                <a:gd name="T68" fmla="*/ 78 w 301"/>
                <a:gd name="T69" fmla="*/ 359 h 392"/>
                <a:gd name="T70" fmla="*/ 96 w 301"/>
                <a:gd name="T71" fmla="*/ 361 h 392"/>
                <a:gd name="T72" fmla="*/ 110 w 301"/>
                <a:gd name="T73" fmla="*/ 369 h 392"/>
                <a:gd name="T74" fmla="*/ 116 w 301"/>
                <a:gd name="T75" fmla="*/ 387 h 392"/>
                <a:gd name="T76" fmla="*/ 139 w 301"/>
                <a:gd name="T77" fmla="*/ 390 h 392"/>
                <a:gd name="T78" fmla="*/ 168 w 301"/>
                <a:gd name="T79" fmla="*/ 386 h 392"/>
                <a:gd name="T80" fmla="*/ 195 w 301"/>
                <a:gd name="T81" fmla="*/ 381 h 392"/>
                <a:gd name="T82" fmla="*/ 202 w 301"/>
                <a:gd name="T83" fmla="*/ 387 h 392"/>
                <a:gd name="T84" fmla="*/ 211 w 301"/>
                <a:gd name="T85" fmla="*/ 373 h 392"/>
                <a:gd name="T86" fmla="*/ 226 w 301"/>
                <a:gd name="T87" fmla="*/ 360 h 392"/>
                <a:gd name="T88" fmla="*/ 250 w 301"/>
                <a:gd name="T89" fmla="*/ 352 h 392"/>
                <a:gd name="T90" fmla="*/ 264 w 301"/>
                <a:gd name="T91" fmla="*/ 322 h 392"/>
                <a:gd name="T92" fmla="*/ 275 w 301"/>
                <a:gd name="T93" fmla="*/ 293 h 392"/>
                <a:gd name="T94" fmla="*/ 283 w 301"/>
                <a:gd name="T95" fmla="*/ 270 h 392"/>
                <a:gd name="T96" fmla="*/ 283 w 301"/>
                <a:gd name="T97" fmla="*/ 259 h 392"/>
                <a:gd name="T98" fmla="*/ 291 w 301"/>
                <a:gd name="T99" fmla="*/ 241 h 392"/>
                <a:gd name="T100" fmla="*/ 298 w 301"/>
                <a:gd name="T101" fmla="*/ 220 h 392"/>
                <a:gd name="T102" fmla="*/ 299 w 301"/>
                <a:gd name="T103" fmla="*/ 197 h 392"/>
                <a:gd name="T104" fmla="*/ 299 w 301"/>
                <a:gd name="T105" fmla="*/ 151 h 392"/>
                <a:gd name="T106" fmla="*/ 291 w 301"/>
                <a:gd name="T107" fmla="*/ 128 h 392"/>
                <a:gd name="T108" fmla="*/ 280 w 301"/>
                <a:gd name="T109" fmla="*/ 121 h 392"/>
                <a:gd name="T110" fmla="*/ 279 w 301"/>
                <a:gd name="T111" fmla="*/ 115 h 392"/>
                <a:gd name="T112" fmla="*/ 272 w 301"/>
                <a:gd name="T113" fmla="*/ 99 h 392"/>
                <a:gd name="T114" fmla="*/ 267 w 301"/>
                <a:gd name="T115" fmla="*/ 82 h 392"/>
                <a:gd name="T116" fmla="*/ 264 w 301"/>
                <a:gd name="T117" fmla="*/ 67 h 392"/>
                <a:gd name="T118" fmla="*/ 252 w 301"/>
                <a:gd name="T119" fmla="*/ 66 h 392"/>
                <a:gd name="T120" fmla="*/ 244 w 301"/>
                <a:gd name="T121" fmla="*/ 54 h 392"/>
                <a:gd name="T122" fmla="*/ 241 w 301"/>
                <a:gd name="T123" fmla="*/ 36 h 392"/>
                <a:gd name="T124" fmla="*/ 236 w 301"/>
                <a:gd name="T125" fmla="*/ 27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grpFill/>
            <a:ln w="6350" cap="rnd" cmpd="sng">
              <a:solidFill>
                <a:schemeClr val="tx1"/>
              </a:solidFill>
              <a:prstDash val="solid"/>
              <a:round/>
              <a:headEnd type="none" w="sm" len="sm"/>
              <a:tailEnd type="none" w="sm" len="sm"/>
            </a:ln>
          </p:spPr>
          <p:txBody>
            <a:bodyPr/>
            <a:lstStyle/>
            <a:p>
              <a:pPr eaLnBrk="1" hangingPunct="1"/>
              <a:endParaRPr lang="en-US" sz="1600">
                <a:solidFill>
                  <a:srgbClr val="000000"/>
                </a:solidFill>
                <a:latin typeface="Comic Sans MS" pitchFamily="66" charset="0"/>
                <a:cs typeface="Arial" charset="0"/>
              </a:endParaRPr>
            </a:p>
          </p:txBody>
        </p:sp>
        <p:sp>
          <p:nvSpPr>
            <p:cNvPr id="66" name="Freeform 2113"/>
            <p:cNvSpPr>
              <a:spLocks/>
            </p:cNvSpPr>
            <p:nvPr/>
          </p:nvSpPr>
          <p:spPr bwMode="auto">
            <a:xfrm rot="-5400000">
              <a:off x="1820" y="3486"/>
              <a:ext cx="47" cy="190"/>
            </a:xfrm>
            <a:custGeom>
              <a:avLst/>
              <a:gdLst>
                <a:gd name="T0" fmla="*/ 61 w 106"/>
                <a:gd name="T1" fmla="*/ 437 h 438"/>
                <a:gd name="T2" fmla="*/ 60 w 106"/>
                <a:gd name="T3" fmla="*/ 388 h 438"/>
                <a:gd name="T4" fmla="*/ 12 w 106"/>
                <a:gd name="T5" fmla="*/ 341 h 438"/>
                <a:gd name="T6" fmla="*/ 105 w 106"/>
                <a:gd name="T7" fmla="*/ 286 h 438"/>
                <a:gd name="T8" fmla="*/ 12 w 106"/>
                <a:gd name="T9" fmla="*/ 244 h 438"/>
                <a:gd name="T10" fmla="*/ 98 w 106"/>
                <a:gd name="T11" fmla="*/ 195 h 438"/>
                <a:gd name="T12" fmla="*/ 0 w 106"/>
                <a:gd name="T13" fmla="*/ 153 h 438"/>
                <a:gd name="T14" fmla="*/ 94 w 106"/>
                <a:gd name="T15" fmla="*/ 98 h 438"/>
                <a:gd name="T16" fmla="*/ 45 w 106"/>
                <a:gd name="T17" fmla="*/ 54 h 438"/>
                <a:gd name="T18" fmla="*/ 45 w 106"/>
                <a:gd name="T19" fmla="*/ 0 h 4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6"/>
                <a:gd name="T31" fmla="*/ 0 h 438"/>
                <a:gd name="T32" fmla="*/ 106 w 106"/>
                <a:gd name="T33" fmla="*/ 438 h 4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6" h="438">
                  <a:moveTo>
                    <a:pt x="61" y="437"/>
                  </a:moveTo>
                  <a:lnTo>
                    <a:pt x="60" y="388"/>
                  </a:lnTo>
                  <a:lnTo>
                    <a:pt x="12" y="341"/>
                  </a:lnTo>
                  <a:lnTo>
                    <a:pt x="105" y="286"/>
                  </a:lnTo>
                  <a:lnTo>
                    <a:pt x="12" y="244"/>
                  </a:lnTo>
                  <a:lnTo>
                    <a:pt x="98" y="195"/>
                  </a:lnTo>
                  <a:lnTo>
                    <a:pt x="0" y="153"/>
                  </a:lnTo>
                  <a:lnTo>
                    <a:pt x="94" y="98"/>
                  </a:lnTo>
                  <a:lnTo>
                    <a:pt x="45" y="54"/>
                  </a:lnTo>
                  <a:lnTo>
                    <a:pt x="45" y="0"/>
                  </a:lnTo>
                </a:path>
              </a:pathLst>
            </a:custGeom>
            <a:grpFill/>
            <a:ln w="12700" cap="rnd" cmpd="sng">
              <a:solidFill>
                <a:srgbClr val="000000"/>
              </a:solidFill>
              <a:prstDash val="solid"/>
              <a:round/>
              <a:headEnd type="none" w="sm" len="sm"/>
              <a:tailEnd type="none" w="sm" len="sm"/>
            </a:ln>
          </p:spPr>
          <p:txBody>
            <a:bodyPr/>
            <a:lstStyle/>
            <a:p>
              <a:pPr eaLnBrk="1" hangingPunct="1"/>
              <a:endParaRPr lang="en-US" sz="1600">
                <a:solidFill>
                  <a:srgbClr val="000000"/>
                </a:solidFill>
                <a:latin typeface="Comic Sans MS" pitchFamily="66" charset="0"/>
                <a:cs typeface="Arial" charset="0"/>
              </a:endParaRPr>
            </a:p>
          </p:txBody>
        </p:sp>
        <p:sp>
          <p:nvSpPr>
            <p:cNvPr id="67" name="AutoShape 2114"/>
            <p:cNvSpPr>
              <a:spLocks noChangeArrowheads="1"/>
            </p:cNvSpPr>
            <p:nvPr/>
          </p:nvSpPr>
          <p:spPr bwMode="auto">
            <a:xfrm>
              <a:off x="1933" y="3556"/>
              <a:ext cx="40" cy="40"/>
            </a:xfrm>
            <a:prstGeom prst="hexagon">
              <a:avLst>
                <a:gd name="adj" fmla="val 24995"/>
                <a:gd name="vf" fmla="val 115470"/>
              </a:avLst>
            </a:prstGeom>
            <a:grpFill/>
            <a:ln w="12700">
              <a:solidFill>
                <a:schemeClr val="tx1"/>
              </a:solidFill>
              <a:miter lim="800000"/>
              <a:headEnd/>
              <a:tailEnd/>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68" name="Freeform 2115"/>
            <p:cNvSpPr>
              <a:spLocks/>
            </p:cNvSpPr>
            <p:nvPr/>
          </p:nvSpPr>
          <p:spPr bwMode="auto">
            <a:xfrm>
              <a:off x="1705" y="3164"/>
              <a:ext cx="47" cy="190"/>
            </a:xfrm>
            <a:custGeom>
              <a:avLst/>
              <a:gdLst>
                <a:gd name="T0" fmla="*/ 61 w 106"/>
                <a:gd name="T1" fmla="*/ 437 h 438"/>
                <a:gd name="T2" fmla="*/ 60 w 106"/>
                <a:gd name="T3" fmla="*/ 388 h 438"/>
                <a:gd name="T4" fmla="*/ 12 w 106"/>
                <a:gd name="T5" fmla="*/ 341 h 438"/>
                <a:gd name="T6" fmla="*/ 105 w 106"/>
                <a:gd name="T7" fmla="*/ 286 h 438"/>
                <a:gd name="T8" fmla="*/ 12 w 106"/>
                <a:gd name="T9" fmla="*/ 244 h 438"/>
                <a:gd name="T10" fmla="*/ 98 w 106"/>
                <a:gd name="T11" fmla="*/ 195 h 438"/>
                <a:gd name="T12" fmla="*/ 0 w 106"/>
                <a:gd name="T13" fmla="*/ 153 h 438"/>
                <a:gd name="T14" fmla="*/ 94 w 106"/>
                <a:gd name="T15" fmla="*/ 98 h 438"/>
                <a:gd name="T16" fmla="*/ 45 w 106"/>
                <a:gd name="T17" fmla="*/ 54 h 438"/>
                <a:gd name="T18" fmla="*/ 45 w 106"/>
                <a:gd name="T19" fmla="*/ 0 h 4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6"/>
                <a:gd name="T31" fmla="*/ 0 h 438"/>
                <a:gd name="T32" fmla="*/ 106 w 106"/>
                <a:gd name="T33" fmla="*/ 438 h 4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6" h="438">
                  <a:moveTo>
                    <a:pt x="61" y="437"/>
                  </a:moveTo>
                  <a:lnTo>
                    <a:pt x="60" y="388"/>
                  </a:lnTo>
                  <a:lnTo>
                    <a:pt x="12" y="341"/>
                  </a:lnTo>
                  <a:lnTo>
                    <a:pt x="105" y="286"/>
                  </a:lnTo>
                  <a:lnTo>
                    <a:pt x="12" y="244"/>
                  </a:lnTo>
                  <a:lnTo>
                    <a:pt x="98" y="195"/>
                  </a:lnTo>
                  <a:lnTo>
                    <a:pt x="0" y="153"/>
                  </a:lnTo>
                  <a:lnTo>
                    <a:pt x="94" y="98"/>
                  </a:lnTo>
                  <a:lnTo>
                    <a:pt x="45" y="54"/>
                  </a:lnTo>
                  <a:lnTo>
                    <a:pt x="45" y="0"/>
                  </a:lnTo>
                </a:path>
              </a:pathLst>
            </a:custGeom>
            <a:grpFill/>
            <a:ln w="12700" cap="rnd" cmpd="sng">
              <a:solidFill>
                <a:srgbClr val="000000"/>
              </a:solidFill>
              <a:prstDash val="solid"/>
              <a:round/>
              <a:headEnd type="none" w="sm" len="sm"/>
              <a:tailEnd type="none" w="sm" len="sm"/>
            </a:ln>
          </p:spPr>
          <p:txBody>
            <a:bodyPr/>
            <a:lstStyle/>
            <a:p>
              <a:pPr eaLnBrk="1" hangingPunct="1"/>
              <a:endParaRPr lang="en-US" sz="1600">
                <a:solidFill>
                  <a:srgbClr val="000000"/>
                </a:solidFill>
                <a:latin typeface="Comic Sans MS" pitchFamily="66" charset="0"/>
                <a:cs typeface="Arial" charset="0"/>
              </a:endParaRPr>
            </a:p>
          </p:txBody>
        </p:sp>
        <p:sp>
          <p:nvSpPr>
            <p:cNvPr id="69" name="Line 2116"/>
            <p:cNvSpPr>
              <a:spLocks noChangeShapeType="1"/>
            </p:cNvSpPr>
            <p:nvPr/>
          </p:nvSpPr>
          <p:spPr bwMode="auto">
            <a:xfrm>
              <a:off x="1734" y="3354"/>
              <a:ext cx="0" cy="212"/>
            </a:xfrm>
            <a:prstGeom prst="line">
              <a:avLst/>
            </a:prstGeom>
            <a:grpFill/>
            <a:ln w="12700">
              <a:solidFill>
                <a:schemeClr val="tx1"/>
              </a:solidFill>
              <a:round/>
              <a:headEnd/>
              <a:tailEnd/>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70" name="Line 2117"/>
            <p:cNvSpPr>
              <a:spLocks noChangeShapeType="1"/>
            </p:cNvSpPr>
            <p:nvPr/>
          </p:nvSpPr>
          <p:spPr bwMode="auto">
            <a:xfrm flipV="1">
              <a:off x="1726" y="2934"/>
              <a:ext cx="0" cy="232"/>
            </a:xfrm>
            <a:prstGeom prst="line">
              <a:avLst/>
            </a:prstGeom>
            <a:grpFill/>
            <a:ln w="12700">
              <a:solidFill>
                <a:schemeClr val="tx1"/>
              </a:solidFill>
              <a:round/>
              <a:headEnd/>
              <a:tailEnd/>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71" name="AutoShape 2118"/>
            <p:cNvSpPr>
              <a:spLocks noChangeArrowheads="1"/>
            </p:cNvSpPr>
            <p:nvPr/>
          </p:nvSpPr>
          <p:spPr bwMode="auto">
            <a:xfrm>
              <a:off x="1706" y="2926"/>
              <a:ext cx="40" cy="40"/>
            </a:xfrm>
            <a:prstGeom prst="hexagon">
              <a:avLst>
                <a:gd name="adj" fmla="val 24995"/>
                <a:gd name="vf" fmla="val 115470"/>
              </a:avLst>
            </a:prstGeom>
            <a:grpFill/>
            <a:ln w="12700">
              <a:solidFill>
                <a:schemeClr val="tx1"/>
              </a:solidFill>
              <a:miter lim="800000"/>
              <a:headEnd/>
              <a:tailEnd/>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72" name="Freeform 2119"/>
            <p:cNvSpPr>
              <a:spLocks/>
            </p:cNvSpPr>
            <p:nvPr/>
          </p:nvSpPr>
          <p:spPr bwMode="auto">
            <a:xfrm rot="-5400000">
              <a:off x="2036" y="3478"/>
              <a:ext cx="47" cy="190"/>
            </a:xfrm>
            <a:custGeom>
              <a:avLst/>
              <a:gdLst>
                <a:gd name="T0" fmla="*/ 61 w 106"/>
                <a:gd name="T1" fmla="*/ 437 h 438"/>
                <a:gd name="T2" fmla="*/ 60 w 106"/>
                <a:gd name="T3" fmla="*/ 388 h 438"/>
                <a:gd name="T4" fmla="*/ 12 w 106"/>
                <a:gd name="T5" fmla="*/ 341 h 438"/>
                <a:gd name="T6" fmla="*/ 105 w 106"/>
                <a:gd name="T7" fmla="*/ 286 h 438"/>
                <a:gd name="T8" fmla="*/ 12 w 106"/>
                <a:gd name="T9" fmla="*/ 244 h 438"/>
                <a:gd name="T10" fmla="*/ 98 w 106"/>
                <a:gd name="T11" fmla="*/ 195 h 438"/>
                <a:gd name="T12" fmla="*/ 0 w 106"/>
                <a:gd name="T13" fmla="*/ 153 h 438"/>
                <a:gd name="T14" fmla="*/ 94 w 106"/>
                <a:gd name="T15" fmla="*/ 98 h 438"/>
                <a:gd name="T16" fmla="*/ 45 w 106"/>
                <a:gd name="T17" fmla="*/ 54 h 438"/>
                <a:gd name="T18" fmla="*/ 45 w 106"/>
                <a:gd name="T19" fmla="*/ 0 h 4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6"/>
                <a:gd name="T31" fmla="*/ 0 h 438"/>
                <a:gd name="T32" fmla="*/ 106 w 106"/>
                <a:gd name="T33" fmla="*/ 438 h 4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6" h="438">
                  <a:moveTo>
                    <a:pt x="61" y="437"/>
                  </a:moveTo>
                  <a:lnTo>
                    <a:pt x="60" y="388"/>
                  </a:lnTo>
                  <a:lnTo>
                    <a:pt x="12" y="341"/>
                  </a:lnTo>
                  <a:lnTo>
                    <a:pt x="105" y="286"/>
                  </a:lnTo>
                  <a:lnTo>
                    <a:pt x="12" y="244"/>
                  </a:lnTo>
                  <a:lnTo>
                    <a:pt x="98" y="195"/>
                  </a:lnTo>
                  <a:lnTo>
                    <a:pt x="0" y="153"/>
                  </a:lnTo>
                  <a:lnTo>
                    <a:pt x="94" y="98"/>
                  </a:lnTo>
                  <a:lnTo>
                    <a:pt x="45" y="54"/>
                  </a:lnTo>
                  <a:lnTo>
                    <a:pt x="45" y="0"/>
                  </a:lnTo>
                </a:path>
              </a:pathLst>
            </a:custGeom>
            <a:grpFill/>
            <a:ln w="12700" cap="rnd" cmpd="sng">
              <a:solidFill>
                <a:srgbClr val="000000"/>
              </a:solidFill>
              <a:prstDash val="solid"/>
              <a:round/>
              <a:headEnd type="none" w="sm" len="sm"/>
              <a:tailEnd type="none" w="sm" len="sm"/>
            </a:ln>
          </p:spPr>
          <p:txBody>
            <a:bodyPr/>
            <a:lstStyle/>
            <a:p>
              <a:pPr eaLnBrk="1" hangingPunct="1"/>
              <a:endParaRPr lang="en-US" sz="1600">
                <a:solidFill>
                  <a:srgbClr val="000000"/>
                </a:solidFill>
                <a:latin typeface="Comic Sans MS" pitchFamily="66" charset="0"/>
                <a:cs typeface="Arial" charset="0"/>
              </a:endParaRPr>
            </a:p>
          </p:txBody>
        </p:sp>
        <p:sp>
          <p:nvSpPr>
            <p:cNvPr id="73" name="AutoShape 2120"/>
            <p:cNvSpPr>
              <a:spLocks noChangeArrowheads="1"/>
            </p:cNvSpPr>
            <p:nvPr/>
          </p:nvSpPr>
          <p:spPr bwMode="auto">
            <a:xfrm>
              <a:off x="2161" y="3552"/>
              <a:ext cx="40" cy="40"/>
            </a:xfrm>
            <a:prstGeom prst="hexagon">
              <a:avLst>
                <a:gd name="adj" fmla="val 24995"/>
                <a:gd name="vf" fmla="val 115470"/>
              </a:avLst>
            </a:prstGeom>
            <a:grpFill/>
            <a:ln w="12700">
              <a:solidFill>
                <a:schemeClr val="tx1"/>
              </a:solidFill>
              <a:miter lim="800000"/>
              <a:headEnd/>
              <a:tailEnd/>
            </a:ln>
          </p:spPr>
          <p:txBody>
            <a:bodyPr wrap="none" anchor="ctr"/>
            <a:lstStyle/>
            <a:p>
              <a:pPr eaLnBrk="1" hangingPunct="1"/>
              <a:endParaRPr lang="en-US" sz="1600">
                <a:solidFill>
                  <a:srgbClr val="000000"/>
                </a:solidFill>
                <a:latin typeface="Comic Sans MS" pitchFamily="66" charset="0"/>
                <a:cs typeface="Arial" charset="0"/>
              </a:endParaRPr>
            </a:p>
          </p:txBody>
        </p:sp>
      </p:grpSp>
      <p:sp>
        <p:nvSpPr>
          <p:cNvPr id="96" name="Text Box 2143"/>
          <p:cNvSpPr txBox="1">
            <a:spLocks noChangeArrowheads="1"/>
          </p:cNvSpPr>
          <p:nvPr/>
        </p:nvSpPr>
        <p:spPr bwMode="auto">
          <a:xfrm>
            <a:off x="2225675" y="4102100"/>
            <a:ext cx="303213" cy="244475"/>
          </a:xfrm>
          <a:prstGeom prst="rect">
            <a:avLst/>
          </a:prstGeom>
          <a:noFill/>
          <a:ln w="12700" cap="rnd">
            <a:noFill/>
            <a:miter lim="800000"/>
            <a:headEnd type="none" w="sm" len="sm"/>
            <a:tailEnd type="none" w="sm" len="sm"/>
          </a:ln>
        </p:spPr>
        <p:txBody>
          <a:bodyPr wrap="none">
            <a:spAutoFit/>
          </a:bodyPr>
          <a:lstStyle/>
          <a:p>
            <a:pPr algn="ctr"/>
            <a:r>
              <a:rPr lang="en-US" sz="1000">
                <a:solidFill>
                  <a:srgbClr val="000000"/>
                </a:solidFill>
                <a:latin typeface="Arial" charset="0"/>
                <a:cs typeface="Arial" charset="0"/>
              </a:rPr>
              <a:t>e</a:t>
            </a:r>
            <a:r>
              <a:rPr lang="en-US" sz="1000" baseline="-25000">
                <a:solidFill>
                  <a:srgbClr val="000000"/>
                </a:solidFill>
                <a:latin typeface="Arial" charset="0"/>
                <a:cs typeface="Arial" charset="0"/>
              </a:rPr>
              <a:t>a</a:t>
            </a:r>
            <a:endParaRPr lang="en-US" sz="1000">
              <a:solidFill>
                <a:srgbClr val="000000"/>
              </a:solidFill>
              <a:latin typeface="Arial" charset="0"/>
              <a:cs typeface="Arial" charset="0"/>
            </a:endParaRPr>
          </a:p>
        </p:txBody>
      </p:sp>
      <p:sp>
        <p:nvSpPr>
          <p:cNvPr id="97" name="Text Box 2144"/>
          <p:cNvSpPr txBox="1">
            <a:spLocks noChangeArrowheads="1"/>
          </p:cNvSpPr>
          <p:nvPr/>
        </p:nvSpPr>
        <p:spPr bwMode="auto">
          <a:xfrm>
            <a:off x="4083050" y="4102100"/>
            <a:ext cx="303213" cy="244475"/>
          </a:xfrm>
          <a:prstGeom prst="rect">
            <a:avLst/>
          </a:prstGeom>
          <a:noFill/>
          <a:ln w="12700" cap="rnd">
            <a:noFill/>
            <a:miter lim="800000"/>
            <a:headEnd type="none" w="sm" len="sm"/>
            <a:tailEnd type="none" w="sm" len="sm"/>
          </a:ln>
        </p:spPr>
        <p:txBody>
          <a:bodyPr wrap="none">
            <a:spAutoFit/>
          </a:bodyPr>
          <a:lstStyle/>
          <a:p>
            <a:pPr algn="ctr"/>
            <a:r>
              <a:rPr lang="en-US" sz="1000">
                <a:solidFill>
                  <a:srgbClr val="000000"/>
                </a:solidFill>
                <a:latin typeface="Arial" charset="0"/>
                <a:cs typeface="Arial" charset="0"/>
              </a:rPr>
              <a:t>e</a:t>
            </a:r>
            <a:r>
              <a:rPr lang="en-US" sz="1000" baseline="-25000">
                <a:solidFill>
                  <a:srgbClr val="000000"/>
                </a:solidFill>
                <a:latin typeface="Arial" charset="0"/>
                <a:cs typeface="Arial" charset="0"/>
              </a:rPr>
              <a:t>a</a:t>
            </a:r>
            <a:endParaRPr lang="en-US" sz="1000">
              <a:solidFill>
                <a:srgbClr val="000000"/>
              </a:solidFill>
              <a:latin typeface="Arial" charset="0"/>
              <a:cs typeface="Arial" charset="0"/>
            </a:endParaRPr>
          </a:p>
        </p:txBody>
      </p:sp>
      <p:sp>
        <p:nvSpPr>
          <p:cNvPr id="99" name="Text Box 2146"/>
          <p:cNvSpPr txBox="1">
            <a:spLocks noChangeArrowheads="1"/>
          </p:cNvSpPr>
          <p:nvPr/>
        </p:nvSpPr>
        <p:spPr bwMode="auto">
          <a:xfrm>
            <a:off x="2246313" y="5373688"/>
            <a:ext cx="298450" cy="244475"/>
          </a:xfrm>
          <a:prstGeom prst="rect">
            <a:avLst/>
          </a:prstGeom>
          <a:noFill/>
          <a:ln w="12700" cap="rnd">
            <a:noFill/>
            <a:miter lim="800000"/>
            <a:headEnd type="none" w="sm" len="sm"/>
            <a:tailEnd type="none" w="sm" len="sm"/>
          </a:ln>
        </p:spPr>
        <p:txBody>
          <a:bodyPr wrap="none">
            <a:spAutoFit/>
          </a:bodyPr>
          <a:lstStyle/>
          <a:p>
            <a:pPr algn="ctr"/>
            <a:r>
              <a:rPr lang="en-US" sz="1000">
                <a:solidFill>
                  <a:srgbClr val="000000"/>
                </a:solidFill>
                <a:latin typeface="Arial" charset="0"/>
                <a:cs typeface="Arial" charset="0"/>
              </a:rPr>
              <a:t>e</a:t>
            </a:r>
            <a:r>
              <a:rPr lang="en-US" sz="1000" baseline="-25000">
                <a:solidFill>
                  <a:srgbClr val="000000"/>
                </a:solidFill>
                <a:latin typeface="Arial" charset="0"/>
                <a:cs typeface="Arial" charset="0"/>
              </a:rPr>
              <a:t>s</a:t>
            </a:r>
            <a:endParaRPr lang="en-US" sz="1000">
              <a:solidFill>
                <a:srgbClr val="000000"/>
              </a:solidFill>
              <a:latin typeface="Arial" charset="0"/>
              <a:cs typeface="Arial" charset="0"/>
            </a:endParaRPr>
          </a:p>
        </p:txBody>
      </p:sp>
      <p:sp>
        <p:nvSpPr>
          <p:cNvPr id="100" name="Text Box 2147"/>
          <p:cNvSpPr txBox="1">
            <a:spLocks noChangeArrowheads="1"/>
          </p:cNvSpPr>
          <p:nvPr/>
        </p:nvSpPr>
        <p:spPr bwMode="auto">
          <a:xfrm>
            <a:off x="4416425" y="5375275"/>
            <a:ext cx="303213" cy="244475"/>
          </a:xfrm>
          <a:prstGeom prst="rect">
            <a:avLst/>
          </a:prstGeom>
          <a:noFill/>
          <a:ln w="12700" cap="rnd">
            <a:noFill/>
            <a:miter lim="800000"/>
            <a:headEnd type="none" w="sm" len="sm"/>
            <a:tailEnd type="none" w="sm" len="sm"/>
          </a:ln>
        </p:spPr>
        <p:txBody>
          <a:bodyPr wrap="none">
            <a:spAutoFit/>
          </a:bodyPr>
          <a:lstStyle/>
          <a:p>
            <a:pPr algn="ctr"/>
            <a:r>
              <a:rPr lang="en-US" sz="1000">
                <a:solidFill>
                  <a:srgbClr val="000000"/>
                </a:solidFill>
                <a:latin typeface="Arial" charset="0"/>
                <a:cs typeface="Arial" charset="0"/>
              </a:rPr>
              <a:t>e</a:t>
            </a:r>
            <a:r>
              <a:rPr lang="en-US" sz="1000" baseline="-25000">
                <a:solidFill>
                  <a:srgbClr val="000000"/>
                </a:solidFill>
                <a:latin typeface="Arial" charset="0"/>
                <a:cs typeface="Arial" charset="0"/>
              </a:rPr>
              <a:t>g</a:t>
            </a:r>
            <a:endParaRPr lang="en-US" sz="1000">
              <a:solidFill>
                <a:srgbClr val="000000"/>
              </a:solidFill>
              <a:latin typeface="Arial" charset="0"/>
              <a:cs typeface="Arial" charset="0"/>
            </a:endParaRPr>
          </a:p>
        </p:txBody>
      </p:sp>
      <p:sp>
        <p:nvSpPr>
          <p:cNvPr id="102" name="Text Box 2149"/>
          <p:cNvSpPr txBox="1">
            <a:spLocks noChangeArrowheads="1"/>
          </p:cNvSpPr>
          <p:nvPr/>
        </p:nvSpPr>
        <p:spPr bwMode="auto">
          <a:xfrm>
            <a:off x="4941888" y="4973638"/>
            <a:ext cx="298450" cy="244475"/>
          </a:xfrm>
          <a:prstGeom prst="rect">
            <a:avLst/>
          </a:prstGeom>
          <a:noFill/>
          <a:ln w="12700" cap="rnd">
            <a:noFill/>
            <a:miter lim="800000"/>
            <a:headEnd type="none" w="sm" len="sm"/>
            <a:tailEnd type="none" w="sm" len="sm"/>
          </a:ln>
        </p:spPr>
        <p:txBody>
          <a:bodyPr wrap="none">
            <a:spAutoFit/>
          </a:bodyPr>
          <a:lstStyle/>
          <a:p>
            <a:pPr algn="ctr"/>
            <a:r>
              <a:rPr lang="en-US" sz="1000">
                <a:solidFill>
                  <a:srgbClr val="000000"/>
                </a:solidFill>
                <a:latin typeface="Arial" charset="0"/>
                <a:cs typeface="Arial" charset="0"/>
              </a:rPr>
              <a:t>e</a:t>
            </a:r>
            <a:r>
              <a:rPr lang="en-US" sz="1000" baseline="-25000">
                <a:solidFill>
                  <a:srgbClr val="000000"/>
                </a:solidFill>
                <a:latin typeface="Arial" charset="0"/>
                <a:cs typeface="Arial" charset="0"/>
              </a:rPr>
              <a:t>v</a:t>
            </a:r>
            <a:endParaRPr lang="en-US" sz="1000">
              <a:solidFill>
                <a:srgbClr val="000000"/>
              </a:solidFill>
              <a:latin typeface="Arial" charset="0"/>
              <a:cs typeface="Arial" charset="0"/>
            </a:endParaRPr>
          </a:p>
        </p:txBody>
      </p:sp>
      <p:sp>
        <p:nvSpPr>
          <p:cNvPr id="105" name="Text Box 2152"/>
          <p:cNvSpPr txBox="1">
            <a:spLocks noChangeArrowheads="1"/>
          </p:cNvSpPr>
          <p:nvPr/>
        </p:nvSpPr>
        <p:spPr bwMode="auto">
          <a:xfrm>
            <a:off x="3689350" y="3671888"/>
            <a:ext cx="969963" cy="274637"/>
          </a:xfrm>
          <a:prstGeom prst="rect">
            <a:avLst/>
          </a:prstGeom>
          <a:noFill/>
          <a:ln w="9525">
            <a:noFill/>
            <a:miter lim="800000"/>
            <a:headEnd/>
            <a:tailEnd/>
          </a:ln>
        </p:spPr>
        <p:txBody>
          <a:bodyPr wrap="none">
            <a:spAutoFit/>
          </a:bodyPr>
          <a:lstStyle/>
          <a:p>
            <a:r>
              <a:rPr lang="en-US" sz="1200">
                <a:solidFill>
                  <a:srgbClr val="000000"/>
                </a:solidFill>
                <a:latin typeface="Arial" charset="0"/>
                <a:cs typeface="Arial" charset="0"/>
              </a:rPr>
              <a:t>Latent Heat</a:t>
            </a:r>
          </a:p>
        </p:txBody>
      </p:sp>
      <p:sp>
        <p:nvSpPr>
          <p:cNvPr id="106" name="Text Box 2153"/>
          <p:cNvSpPr txBox="1">
            <a:spLocks noChangeArrowheads="1"/>
          </p:cNvSpPr>
          <p:nvPr/>
        </p:nvSpPr>
        <p:spPr bwMode="auto">
          <a:xfrm>
            <a:off x="2011363" y="3175000"/>
            <a:ext cx="982662" cy="396875"/>
          </a:xfrm>
          <a:prstGeom prst="rect">
            <a:avLst/>
          </a:prstGeom>
          <a:noFill/>
          <a:ln w="9525">
            <a:noFill/>
            <a:miter lim="800000"/>
            <a:headEnd/>
            <a:tailEnd/>
          </a:ln>
        </p:spPr>
        <p:txBody>
          <a:bodyPr wrap="none">
            <a:spAutoFit/>
          </a:bodyPr>
          <a:lstStyle/>
          <a:p>
            <a:pPr algn="ctr"/>
            <a:r>
              <a:rPr lang="en-US" sz="1000">
                <a:solidFill>
                  <a:srgbClr val="000000"/>
                </a:solidFill>
                <a:latin typeface="Arial" charset="0"/>
                <a:cs typeface="Arial" charset="0"/>
              </a:rPr>
              <a:t>Bulk Surface</a:t>
            </a:r>
          </a:p>
          <a:p>
            <a:pPr algn="ctr"/>
            <a:r>
              <a:rPr lang="en-US" sz="1000">
                <a:solidFill>
                  <a:srgbClr val="000000"/>
                </a:solidFill>
                <a:latin typeface="Arial" charset="0"/>
                <a:cs typeface="Arial" charset="0"/>
              </a:rPr>
              <a:t>No Vegetation</a:t>
            </a:r>
          </a:p>
        </p:txBody>
      </p:sp>
      <p:sp>
        <p:nvSpPr>
          <p:cNvPr id="107" name="Text Box 2154"/>
          <p:cNvSpPr txBox="1">
            <a:spLocks noChangeArrowheads="1"/>
          </p:cNvSpPr>
          <p:nvPr/>
        </p:nvSpPr>
        <p:spPr bwMode="auto">
          <a:xfrm>
            <a:off x="3001963" y="3175000"/>
            <a:ext cx="1074737" cy="396875"/>
          </a:xfrm>
          <a:prstGeom prst="rect">
            <a:avLst/>
          </a:prstGeom>
          <a:noFill/>
          <a:ln w="9525">
            <a:noFill/>
            <a:miter lim="800000"/>
            <a:headEnd/>
            <a:tailEnd/>
          </a:ln>
        </p:spPr>
        <p:txBody>
          <a:bodyPr wrap="none">
            <a:spAutoFit/>
          </a:bodyPr>
          <a:lstStyle/>
          <a:p>
            <a:pPr algn="ctr"/>
            <a:r>
              <a:rPr lang="en-US" sz="1000">
                <a:solidFill>
                  <a:srgbClr val="000000"/>
                </a:solidFill>
                <a:latin typeface="Arial" charset="0"/>
                <a:cs typeface="Arial" charset="0"/>
              </a:rPr>
              <a:t>Bulk Surface</a:t>
            </a:r>
          </a:p>
          <a:p>
            <a:pPr algn="ctr"/>
            <a:r>
              <a:rPr lang="en-US" sz="1000">
                <a:solidFill>
                  <a:srgbClr val="000000"/>
                </a:solidFill>
                <a:latin typeface="Arial" charset="0"/>
                <a:cs typeface="Arial" charset="0"/>
              </a:rPr>
              <a:t>With Vegetation</a:t>
            </a:r>
          </a:p>
        </p:txBody>
      </p:sp>
      <p:sp>
        <p:nvSpPr>
          <p:cNvPr id="108" name="Text Box 2155"/>
          <p:cNvSpPr txBox="1">
            <a:spLocks noChangeArrowheads="1"/>
          </p:cNvSpPr>
          <p:nvPr/>
        </p:nvSpPr>
        <p:spPr bwMode="auto">
          <a:xfrm>
            <a:off x="4323077" y="3175000"/>
            <a:ext cx="886781" cy="246221"/>
          </a:xfrm>
          <a:prstGeom prst="rect">
            <a:avLst/>
          </a:prstGeom>
          <a:noFill/>
          <a:ln w="9525">
            <a:noFill/>
            <a:miter lim="800000"/>
            <a:headEnd/>
            <a:tailEnd/>
          </a:ln>
        </p:spPr>
        <p:txBody>
          <a:bodyPr wrap="none">
            <a:spAutoFit/>
          </a:bodyPr>
          <a:lstStyle/>
          <a:p>
            <a:pPr algn="ctr"/>
            <a:r>
              <a:rPr lang="en-US" sz="1000" dirty="0" smtClean="0">
                <a:solidFill>
                  <a:srgbClr val="000000"/>
                </a:solidFill>
                <a:latin typeface="Arial" charset="0"/>
                <a:cs typeface="Arial" charset="0"/>
              </a:rPr>
              <a:t>Dual Source</a:t>
            </a:r>
            <a:endParaRPr lang="en-US" sz="1000" dirty="0">
              <a:solidFill>
                <a:srgbClr val="000000"/>
              </a:solidFill>
              <a:latin typeface="Arial" charset="0"/>
              <a:cs typeface="Arial" charset="0"/>
            </a:endParaRPr>
          </a:p>
        </p:txBody>
      </p:sp>
      <p:sp>
        <p:nvSpPr>
          <p:cNvPr id="110" name="Text Box 2157"/>
          <p:cNvSpPr txBox="1">
            <a:spLocks noChangeArrowheads="1"/>
          </p:cNvSpPr>
          <p:nvPr/>
        </p:nvSpPr>
        <p:spPr bwMode="auto">
          <a:xfrm>
            <a:off x="2214563" y="2284413"/>
            <a:ext cx="276038" cy="246221"/>
          </a:xfrm>
          <a:prstGeom prst="rect">
            <a:avLst/>
          </a:prstGeom>
          <a:noFill/>
          <a:ln w="9525">
            <a:noFill/>
            <a:miter lim="800000"/>
            <a:headEnd/>
            <a:tailEnd/>
          </a:ln>
        </p:spPr>
        <p:txBody>
          <a:bodyPr wrap="none">
            <a:spAutoFit/>
          </a:bodyPr>
          <a:lstStyle/>
          <a:p>
            <a:r>
              <a:rPr lang="en-US" sz="1000" dirty="0" err="1" smtClean="0">
                <a:solidFill>
                  <a:srgbClr val="000000"/>
                </a:solidFill>
                <a:latin typeface="Arial" charset="0"/>
                <a:cs typeface="Arial" charset="0"/>
              </a:rPr>
              <a:t>r</a:t>
            </a:r>
            <a:r>
              <a:rPr lang="en-US" sz="1000" baseline="-25000" dirty="0" err="1" smtClean="0">
                <a:solidFill>
                  <a:srgbClr val="000000"/>
                </a:solidFill>
                <a:latin typeface="Arial" charset="0"/>
                <a:cs typeface="Arial" charset="0"/>
              </a:rPr>
              <a:t>a</a:t>
            </a:r>
            <a:endParaRPr lang="en-US" sz="1000" dirty="0">
              <a:solidFill>
                <a:srgbClr val="000000"/>
              </a:solidFill>
              <a:latin typeface="Arial" charset="0"/>
              <a:cs typeface="Arial" charset="0"/>
            </a:endParaRPr>
          </a:p>
        </p:txBody>
      </p:sp>
      <p:sp>
        <p:nvSpPr>
          <p:cNvPr id="111" name="Text Box 2158"/>
          <p:cNvSpPr txBox="1">
            <a:spLocks noChangeArrowheads="1"/>
          </p:cNvSpPr>
          <p:nvPr/>
        </p:nvSpPr>
        <p:spPr bwMode="auto">
          <a:xfrm>
            <a:off x="2057400" y="4799013"/>
            <a:ext cx="385042" cy="246221"/>
          </a:xfrm>
          <a:prstGeom prst="rect">
            <a:avLst/>
          </a:prstGeom>
          <a:noFill/>
          <a:ln w="9525">
            <a:noFill/>
            <a:miter lim="800000"/>
            <a:headEnd/>
            <a:tailEnd/>
          </a:ln>
        </p:spPr>
        <p:txBody>
          <a:bodyPr wrap="none">
            <a:spAutoFit/>
          </a:bodyPr>
          <a:lstStyle/>
          <a:p>
            <a:r>
              <a:rPr lang="en-US" sz="1000" dirty="0" err="1" smtClean="0">
                <a:solidFill>
                  <a:srgbClr val="000000"/>
                </a:solidFill>
                <a:latin typeface="Arial" charset="0"/>
                <a:cs typeface="Arial" charset="0"/>
              </a:rPr>
              <a:t>r</a:t>
            </a:r>
            <a:r>
              <a:rPr lang="en-US" sz="1000" baseline="-25000" dirty="0" err="1" smtClean="0">
                <a:solidFill>
                  <a:srgbClr val="000000"/>
                </a:solidFill>
                <a:latin typeface="Arial" charset="0"/>
                <a:cs typeface="Arial" charset="0"/>
              </a:rPr>
              <a:t>a</a:t>
            </a:r>
            <a:r>
              <a:rPr lang="en-US" sz="1000" dirty="0" smtClean="0">
                <a:solidFill>
                  <a:srgbClr val="000000"/>
                </a:solidFill>
                <a:latin typeface="Arial" charset="0"/>
                <a:cs typeface="Arial" charset="0"/>
              </a:rPr>
              <a:t>/</a:t>
            </a:r>
            <a:r>
              <a:rPr lang="el-GR" sz="1000" dirty="0" smtClean="0">
                <a:solidFill>
                  <a:srgbClr val="000000"/>
                </a:solidFill>
                <a:latin typeface="Arial" charset="0"/>
                <a:cs typeface="Arial" charset="0"/>
              </a:rPr>
              <a:t>β</a:t>
            </a:r>
            <a:endParaRPr lang="en-US" sz="1000" dirty="0">
              <a:solidFill>
                <a:srgbClr val="000000"/>
              </a:solidFill>
              <a:latin typeface="Arial" charset="0"/>
              <a:cs typeface="Arial" charset="0"/>
            </a:endParaRPr>
          </a:p>
        </p:txBody>
      </p:sp>
      <p:sp>
        <p:nvSpPr>
          <p:cNvPr id="112" name="Text Box 2159"/>
          <p:cNvSpPr txBox="1">
            <a:spLocks noChangeArrowheads="1"/>
          </p:cNvSpPr>
          <p:nvPr/>
        </p:nvSpPr>
        <p:spPr bwMode="auto">
          <a:xfrm>
            <a:off x="4076700" y="2084388"/>
            <a:ext cx="276038" cy="246221"/>
          </a:xfrm>
          <a:prstGeom prst="rect">
            <a:avLst/>
          </a:prstGeom>
          <a:noFill/>
          <a:ln w="9525">
            <a:noFill/>
            <a:miter lim="800000"/>
            <a:headEnd/>
            <a:tailEnd/>
          </a:ln>
        </p:spPr>
        <p:txBody>
          <a:bodyPr wrap="none">
            <a:spAutoFit/>
          </a:bodyPr>
          <a:lstStyle/>
          <a:p>
            <a:r>
              <a:rPr lang="en-US" sz="1000" dirty="0" err="1" smtClean="0">
                <a:solidFill>
                  <a:srgbClr val="000000"/>
                </a:solidFill>
                <a:latin typeface="Arial" charset="0"/>
                <a:cs typeface="Arial" charset="0"/>
              </a:rPr>
              <a:t>r</a:t>
            </a:r>
            <a:r>
              <a:rPr lang="en-US" sz="1000" baseline="-25000" dirty="0" err="1" smtClean="0">
                <a:solidFill>
                  <a:srgbClr val="000000"/>
                </a:solidFill>
                <a:latin typeface="Arial" charset="0"/>
                <a:cs typeface="Arial" charset="0"/>
              </a:rPr>
              <a:t>a</a:t>
            </a:r>
            <a:endParaRPr lang="en-US" sz="1000" dirty="0">
              <a:solidFill>
                <a:srgbClr val="000000"/>
              </a:solidFill>
              <a:latin typeface="Arial" charset="0"/>
              <a:cs typeface="Arial" charset="0"/>
            </a:endParaRPr>
          </a:p>
        </p:txBody>
      </p:sp>
      <p:grpSp>
        <p:nvGrpSpPr>
          <p:cNvPr id="113" name="Group 2160"/>
          <p:cNvGrpSpPr>
            <a:grpSpLocks/>
          </p:cNvGrpSpPr>
          <p:nvPr/>
        </p:nvGrpSpPr>
        <p:grpSpPr bwMode="auto">
          <a:xfrm>
            <a:off x="3208338" y="2244725"/>
            <a:ext cx="512762" cy="869950"/>
            <a:chOff x="3289" y="3384"/>
            <a:chExt cx="299" cy="548"/>
          </a:xfrm>
          <a:solidFill>
            <a:srgbClr val="B2B2B2"/>
          </a:solidFill>
        </p:grpSpPr>
        <p:sp>
          <p:nvSpPr>
            <p:cNvPr id="114" name="Line 2161"/>
            <p:cNvSpPr>
              <a:spLocks noChangeShapeType="1"/>
            </p:cNvSpPr>
            <p:nvPr/>
          </p:nvSpPr>
          <p:spPr bwMode="auto">
            <a:xfrm>
              <a:off x="3450" y="3784"/>
              <a:ext cx="0" cy="148"/>
            </a:xfrm>
            <a:prstGeom prst="line">
              <a:avLst/>
            </a:prstGeom>
            <a:grpFill/>
            <a:ln w="25400">
              <a:solidFill>
                <a:schemeClr val="tx1"/>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15" name="Freeform 2162"/>
            <p:cNvSpPr>
              <a:spLocks/>
            </p:cNvSpPr>
            <p:nvPr/>
          </p:nvSpPr>
          <p:spPr bwMode="auto">
            <a:xfrm>
              <a:off x="3289" y="3384"/>
              <a:ext cx="299" cy="402"/>
            </a:xfrm>
            <a:custGeom>
              <a:avLst/>
              <a:gdLst>
                <a:gd name="T0" fmla="*/ 228 w 301"/>
                <a:gd name="T1" fmla="*/ 31 h 392"/>
                <a:gd name="T2" fmla="*/ 210 w 301"/>
                <a:gd name="T3" fmla="*/ 24 h 392"/>
                <a:gd name="T4" fmla="*/ 182 w 301"/>
                <a:gd name="T5" fmla="*/ 7 h 392"/>
                <a:gd name="T6" fmla="*/ 168 w 301"/>
                <a:gd name="T7" fmla="*/ 2 h 392"/>
                <a:gd name="T8" fmla="*/ 152 w 301"/>
                <a:gd name="T9" fmla="*/ 0 h 392"/>
                <a:gd name="T10" fmla="*/ 136 w 301"/>
                <a:gd name="T11" fmla="*/ 2 h 392"/>
                <a:gd name="T12" fmla="*/ 129 w 301"/>
                <a:gd name="T13" fmla="*/ 11 h 392"/>
                <a:gd name="T14" fmla="*/ 114 w 301"/>
                <a:gd name="T15" fmla="*/ 20 h 392"/>
                <a:gd name="T16" fmla="*/ 99 w 301"/>
                <a:gd name="T17" fmla="*/ 25 h 392"/>
                <a:gd name="T18" fmla="*/ 90 w 301"/>
                <a:gd name="T19" fmla="*/ 24 h 392"/>
                <a:gd name="T20" fmla="*/ 77 w 301"/>
                <a:gd name="T21" fmla="*/ 30 h 392"/>
                <a:gd name="T22" fmla="*/ 62 w 301"/>
                <a:gd name="T23" fmla="*/ 37 h 392"/>
                <a:gd name="T24" fmla="*/ 49 w 301"/>
                <a:gd name="T25" fmla="*/ 47 h 392"/>
                <a:gd name="T26" fmla="*/ 50 w 301"/>
                <a:gd name="T27" fmla="*/ 62 h 392"/>
                <a:gd name="T28" fmla="*/ 45 w 301"/>
                <a:gd name="T29" fmla="*/ 69 h 392"/>
                <a:gd name="T30" fmla="*/ 39 w 301"/>
                <a:gd name="T31" fmla="*/ 81 h 392"/>
                <a:gd name="T32" fmla="*/ 35 w 301"/>
                <a:gd name="T33" fmla="*/ 102 h 392"/>
                <a:gd name="T34" fmla="*/ 24 w 301"/>
                <a:gd name="T35" fmla="*/ 117 h 392"/>
                <a:gd name="T36" fmla="*/ 13 w 301"/>
                <a:gd name="T37" fmla="*/ 129 h 392"/>
                <a:gd name="T38" fmla="*/ 5 w 301"/>
                <a:gd name="T39" fmla="*/ 142 h 392"/>
                <a:gd name="T40" fmla="*/ 2 w 301"/>
                <a:gd name="T41" fmla="*/ 157 h 392"/>
                <a:gd name="T42" fmla="*/ 2 w 301"/>
                <a:gd name="T43" fmla="*/ 173 h 392"/>
                <a:gd name="T44" fmla="*/ 6 w 301"/>
                <a:gd name="T45" fmla="*/ 189 h 392"/>
                <a:gd name="T46" fmla="*/ 11 w 301"/>
                <a:gd name="T47" fmla="*/ 206 h 392"/>
                <a:gd name="T48" fmla="*/ 11 w 301"/>
                <a:gd name="T49" fmla="*/ 220 h 392"/>
                <a:gd name="T50" fmla="*/ 5 w 301"/>
                <a:gd name="T51" fmla="*/ 235 h 392"/>
                <a:gd name="T52" fmla="*/ 0 w 301"/>
                <a:gd name="T53" fmla="*/ 252 h 392"/>
                <a:gd name="T54" fmla="*/ 8 w 301"/>
                <a:gd name="T55" fmla="*/ 266 h 392"/>
                <a:gd name="T56" fmla="*/ 17 w 301"/>
                <a:gd name="T57" fmla="*/ 275 h 392"/>
                <a:gd name="T58" fmla="*/ 21 w 301"/>
                <a:gd name="T59" fmla="*/ 289 h 392"/>
                <a:gd name="T60" fmla="*/ 19 w 301"/>
                <a:gd name="T61" fmla="*/ 309 h 392"/>
                <a:gd name="T62" fmla="*/ 34 w 301"/>
                <a:gd name="T63" fmla="*/ 326 h 392"/>
                <a:gd name="T64" fmla="*/ 48 w 301"/>
                <a:gd name="T65" fmla="*/ 337 h 392"/>
                <a:gd name="T66" fmla="*/ 62 w 301"/>
                <a:gd name="T67" fmla="*/ 346 h 392"/>
                <a:gd name="T68" fmla="*/ 78 w 301"/>
                <a:gd name="T69" fmla="*/ 359 h 392"/>
                <a:gd name="T70" fmla="*/ 96 w 301"/>
                <a:gd name="T71" fmla="*/ 361 h 392"/>
                <a:gd name="T72" fmla="*/ 110 w 301"/>
                <a:gd name="T73" fmla="*/ 369 h 392"/>
                <a:gd name="T74" fmla="*/ 116 w 301"/>
                <a:gd name="T75" fmla="*/ 387 h 392"/>
                <a:gd name="T76" fmla="*/ 139 w 301"/>
                <a:gd name="T77" fmla="*/ 390 h 392"/>
                <a:gd name="T78" fmla="*/ 168 w 301"/>
                <a:gd name="T79" fmla="*/ 386 h 392"/>
                <a:gd name="T80" fmla="*/ 195 w 301"/>
                <a:gd name="T81" fmla="*/ 381 h 392"/>
                <a:gd name="T82" fmla="*/ 202 w 301"/>
                <a:gd name="T83" fmla="*/ 387 h 392"/>
                <a:gd name="T84" fmla="*/ 211 w 301"/>
                <a:gd name="T85" fmla="*/ 373 h 392"/>
                <a:gd name="T86" fmla="*/ 226 w 301"/>
                <a:gd name="T87" fmla="*/ 360 h 392"/>
                <a:gd name="T88" fmla="*/ 250 w 301"/>
                <a:gd name="T89" fmla="*/ 352 h 392"/>
                <a:gd name="T90" fmla="*/ 264 w 301"/>
                <a:gd name="T91" fmla="*/ 322 h 392"/>
                <a:gd name="T92" fmla="*/ 275 w 301"/>
                <a:gd name="T93" fmla="*/ 293 h 392"/>
                <a:gd name="T94" fmla="*/ 283 w 301"/>
                <a:gd name="T95" fmla="*/ 270 h 392"/>
                <a:gd name="T96" fmla="*/ 283 w 301"/>
                <a:gd name="T97" fmla="*/ 259 h 392"/>
                <a:gd name="T98" fmla="*/ 291 w 301"/>
                <a:gd name="T99" fmla="*/ 241 h 392"/>
                <a:gd name="T100" fmla="*/ 298 w 301"/>
                <a:gd name="T101" fmla="*/ 220 h 392"/>
                <a:gd name="T102" fmla="*/ 299 w 301"/>
                <a:gd name="T103" fmla="*/ 197 h 392"/>
                <a:gd name="T104" fmla="*/ 299 w 301"/>
                <a:gd name="T105" fmla="*/ 151 h 392"/>
                <a:gd name="T106" fmla="*/ 291 w 301"/>
                <a:gd name="T107" fmla="*/ 128 h 392"/>
                <a:gd name="T108" fmla="*/ 280 w 301"/>
                <a:gd name="T109" fmla="*/ 121 h 392"/>
                <a:gd name="T110" fmla="*/ 279 w 301"/>
                <a:gd name="T111" fmla="*/ 115 h 392"/>
                <a:gd name="T112" fmla="*/ 272 w 301"/>
                <a:gd name="T113" fmla="*/ 99 h 392"/>
                <a:gd name="T114" fmla="*/ 267 w 301"/>
                <a:gd name="T115" fmla="*/ 82 h 392"/>
                <a:gd name="T116" fmla="*/ 264 w 301"/>
                <a:gd name="T117" fmla="*/ 67 h 392"/>
                <a:gd name="T118" fmla="*/ 252 w 301"/>
                <a:gd name="T119" fmla="*/ 66 h 392"/>
                <a:gd name="T120" fmla="*/ 244 w 301"/>
                <a:gd name="T121" fmla="*/ 54 h 392"/>
                <a:gd name="T122" fmla="*/ 241 w 301"/>
                <a:gd name="T123" fmla="*/ 36 h 392"/>
                <a:gd name="T124" fmla="*/ 236 w 301"/>
                <a:gd name="T125" fmla="*/ 27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grpFill/>
            <a:ln w="6350" cap="rnd" cmpd="sng">
              <a:solidFill>
                <a:schemeClr val="tx1"/>
              </a:solidFill>
              <a:prstDash val="solid"/>
              <a:round/>
              <a:headEnd type="none" w="sm" len="sm"/>
              <a:tailEnd type="none" w="sm" len="sm"/>
            </a:ln>
          </p:spPr>
          <p:txBody>
            <a:bodyPr/>
            <a:lstStyle/>
            <a:p>
              <a:pPr eaLnBrk="1" hangingPunct="1"/>
              <a:endParaRPr lang="en-US" sz="1600">
                <a:solidFill>
                  <a:srgbClr val="000000"/>
                </a:solidFill>
                <a:latin typeface="Comic Sans MS" pitchFamily="66" charset="0"/>
                <a:cs typeface="Arial" charset="0"/>
              </a:endParaRPr>
            </a:p>
          </p:txBody>
        </p:sp>
      </p:grpSp>
      <p:sp>
        <p:nvSpPr>
          <p:cNvPr id="116" name="Freeform 2163"/>
          <p:cNvSpPr>
            <a:spLocks/>
          </p:cNvSpPr>
          <p:nvPr/>
        </p:nvSpPr>
        <p:spPr bwMode="auto">
          <a:xfrm>
            <a:off x="3436938" y="1952625"/>
            <a:ext cx="74612" cy="301625"/>
          </a:xfrm>
          <a:custGeom>
            <a:avLst/>
            <a:gdLst>
              <a:gd name="T0" fmla="*/ 61 w 106"/>
              <a:gd name="T1" fmla="*/ 437 h 438"/>
              <a:gd name="T2" fmla="*/ 60 w 106"/>
              <a:gd name="T3" fmla="*/ 388 h 438"/>
              <a:gd name="T4" fmla="*/ 12 w 106"/>
              <a:gd name="T5" fmla="*/ 341 h 438"/>
              <a:gd name="T6" fmla="*/ 105 w 106"/>
              <a:gd name="T7" fmla="*/ 286 h 438"/>
              <a:gd name="T8" fmla="*/ 12 w 106"/>
              <a:gd name="T9" fmla="*/ 244 h 438"/>
              <a:gd name="T10" fmla="*/ 98 w 106"/>
              <a:gd name="T11" fmla="*/ 195 h 438"/>
              <a:gd name="T12" fmla="*/ 0 w 106"/>
              <a:gd name="T13" fmla="*/ 153 h 438"/>
              <a:gd name="T14" fmla="*/ 94 w 106"/>
              <a:gd name="T15" fmla="*/ 98 h 438"/>
              <a:gd name="T16" fmla="*/ 45 w 106"/>
              <a:gd name="T17" fmla="*/ 54 h 438"/>
              <a:gd name="T18" fmla="*/ 45 w 106"/>
              <a:gd name="T19" fmla="*/ 0 h 4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6"/>
              <a:gd name="T31" fmla="*/ 0 h 438"/>
              <a:gd name="T32" fmla="*/ 106 w 106"/>
              <a:gd name="T33" fmla="*/ 438 h 4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6" h="438">
                <a:moveTo>
                  <a:pt x="61" y="437"/>
                </a:moveTo>
                <a:lnTo>
                  <a:pt x="60" y="388"/>
                </a:lnTo>
                <a:lnTo>
                  <a:pt x="12" y="341"/>
                </a:lnTo>
                <a:lnTo>
                  <a:pt x="105" y="286"/>
                </a:lnTo>
                <a:lnTo>
                  <a:pt x="12" y="244"/>
                </a:lnTo>
                <a:lnTo>
                  <a:pt x="98" y="195"/>
                </a:lnTo>
                <a:lnTo>
                  <a:pt x="0" y="153"/>
                </a:lnTo>
                <a:lnTo>
                  <a:pt x="94" y="98"/>
                </a:lnTo>
                <a:lnTo>
                  <a:pt x="45" y="54"/>
                </a:lnTo>
                <a:lnTo>
                  <a:pt x="45" y="0"/>
                </a:lnTo>
              </a:path>
            </a:pathLst>
          </a:custGeom>
          <a:noFill/>
          <a:ln w="12700" cap="rnd" cmpd="sng">
            <a:solidFill>
              <a:srgbClr val="000000"/>
            </a:solidFill>
            <a:prstDash val="solid"/>
            <a:round/>
            <a:headEnd type="none" w="sm" len="sm"/>
            <a:tailEnd type="none" w="sm" len="sm"/>
          </a:ln>
        </p:spPr>
        <p:txBody>
          <a:bodyPr/>
          <a:lstStyle/>
          <a:p>
            <a:pPr eaLnBrk="1" hangingPunct="1"/>
            <a:endParaRPr lang="en-US" sz="1600">
              <a:solidFill>
                <a:srgbClr val="000000"/>
              </a:solidFill>
              <a:latin typeface="Comic Sans MS" pitchFamily="66" charset="0"/>
              <a:cs typeface="Arial" charset="0"/>
            </a:endParaRPr>
          </a:p>
        </p:txBody>
      </p:sp>
      <p:sp>
        <p:nvSpPr>
          <p:cNvPr id="117" name="Line 2164"/>
          <p:cNvSpPr>
            <a:spLocks noChangeShapeType="1"/>
          </p:cNvSpPr>
          <p:nvPr/>
        </p:nvSpPr>
        <p:spPr bwMode="auto">
          <a:xfrm flipH="1" flipV="1">
            <a:off x="3460750" y="1771650"/>
            <a:ext cx="7938" cy="182563"/>
          </a:xfrm>
          <a:prstGeom prst="line">
            <a:avLst/>
          </a:prstGeom>
          <a:noFill/>
          <a:ln w="12700">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18" name="AutoShape 2165"/>
          <p:cNvSpPr>
            <a:spLocks noChangeArrowheads="1"/>
          </p:cNvSpPr>
          <p:nvPr/>
        </p:nvSpPr>
        <p:spPr bwMode="auto">
          <a:xfrm>
            <a:off x="3471863" y="2724150"/>
            <a:ext cx="63500" cy="63500"/>
          </a:xfrm>
          <a:prstGeom prst="hexagon">
            <a:avLst>
              <a:gd name="adj" fmla="val 24995"/>
              <a:gd name="vf" fmla="val 115470"/>
            </a:avLst>
          </a:prstGeom>
          <a:solidFill>
            <a:schemeClr val="tx1"/>
          </a:solidFill>
          <a:ln w="12700">
            <a:solidFill>
              <a:schemeClr val="tx1"/>
            </a:solidFill>
            <a:miter lim="800000"/>
            <a:headEnd/>
            <a:tailEnd/>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19" name="AutoShape 2166"/>
          <p:cNvSpPr>
            <a:spLocks noChangeArrowheads="1"/>
          </p:cNvSpPr>
          <p:nvPr/>
        </p:nvSpPr>
        <p:spPr bwMode="auto">
          <a:xfrm>
            <a:off x="3430588" y="1711325"/>
            <a:ext cx="63500" cy="63500"/>
          </a:xfrm>
          <a:prstGeom prst="hexagon">
            <a:avLst>
              <a:gd name="adj" fmla="val 24995"/>
              <a:gd name="vf" fmla="val 115470"/>
            </a:avLst>
          </a:prstGeom>
          <a:solidFill>
            <a:schemeClr val="tx1"/>
          </a:solidFill>
          <a:ln w="12700">
            <a:solidFill>
              <a:schemeClr val="tx1"/>
            </a:solidFill>
            <a:miter lim="800000"/>
            <a:headEnd/>
            <a:tailEnd/>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20" name="Line 2167"/>
          <p:cNvSpPr>
            <a:spLocks noChangeShapeType="1"/>
          </p:cNvSpPr>
          <p:nvPr/>
        </p:nvSpPr>
        <p:spPr bwMode="auto">
          <a:xfrm rot="10800000" flipH="1" flipV="1">
            <a:off x="3489325" y="2552700"/>
            <a:ext cx="7938" cy="182563"/>
          </a:xfrm>
          <a:prstGeom prst="line">
            <a:avLst/>
          </a:prstGeom>
          <a:noFill/>
          <a:ln w="12700">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21" name="Freeform 2168"/>
          <p:cNvSpPr>
            <a:spLocks/>
          </p:cNvSpPr>
          <p:nvPr/>
        </p:nvSpPr>
        <p:spPr bwMode="auto">
          <a:xfrm rot="10800000">
            <a:off x="3448050" y="2251075"/>
            <a:ext cx="74613" cy="301625"/>
          </a:xfrm>
          <a:custGeom>
            <a:avLst/>
            <a:gdLst>
              <a:gd name="T0" fmla="*/ 61 w 106"/>
              <a:gd name="T1" fmla="*/ 437 h 438"/>
              <a:gd name="T2" fmla="*/ 60 w 106"/>
              <a:gd name="T3" fmla="*/ 388 h 438"/>
              <a:gd name="T4" fmla="*/ 12 w 106"/>
              <a:gd name="T5" fmla="*/ 341 h 438"/>
              <a:gd name="T6" fmla="*/ 105 w 106"/>
              <a:gd name="T7" fmla="*/ 286 h 438"/>
              <a:gd name="T8" fmla="*/ 12 w 106"/>
              <a:gd name="T9" fmla="*/ 244 h 438"/>
              <a:gd name="T10" fmla="*/ 98 w 106"/>
              <a:gd name="T11" fmla="*/ 195 h 438"/>
              <a:gd name="T12" fmla="*/ 0 w 106"/>
              <a:gd name="T13" fmla="*/ 153 h 438"/>
              <a:gd name="T14" fmla="*/ 94 w 106"/>
              <a:gd name="T15" fmla="*/ 98 h 438"/>
              <a:gd name="T16" fmla="*/ 45 w 106"/>
              <a:gd name="T17" fmla="*/ 54 h 438"/>
              <a:gd name="T18" fmla="*/ 45 w 106"/>
              <a:gd name="T19" fmla="*/ 0 h 4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6"/>
              <a:gd name="T31" fmla="*/ 0 h 438"/>
              <a:gd name="T32" fmla="*/ 106 w 106"/>
              <a:gd name="T33" fmla="*/ 438 h 4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6" h="438">
                <a:moveTo>
                  <a:pt x="61" y="437"/>
                </a:moveTo>
                <a:lnTo>
                  <a:pt x="60" y="388"/>
                </a:lnTo>
                <a:lnTo>
                  <a:pt x="12" y="341"/>
                </a:lnTo>
                <a:lnTo>
                  <a:pt x="105" y="286"/>
                </a:lnTo>
                <a:lnTo>
                  <a:pt x="12" y="244"/>
                </a:lnTo>
                <a:lnTo>
                  <a:pt x="98" y="195"/>
                </a:lnTo>
                <a:lnTo>
                  <a:pt x="0" y="153"/>
                </a:lnTo>
                <a:lnTo>
                  <a:pt x="94" y="98"/>
                </a:lnTo>
                <a:lnTo>
                  <a:pt x="45" y="54"/>
                </a:lnTo>
                <a:lnTo>
                  <a:pt x="45" y="0"/>
                </a:lnTo>
              </a:path>
            </a:pathLst>
          </a:custGeom>
          <a:noFill/>
          <a:ln w="12700" cap="rnd" cmpd="sng">
            <a:solidFill>
              <a:srgbClr val="000000"/>
            </a:solidFill>
            <a:prstDash val="solid"/>
            <a:round/>
            <a:headEnd type="none" w="sm" len="sm"/>
            <a:tailEnd type="none" w="sm" len="sm"/>
          </a:ln>
        </p:spPr>
        <p:txBody>
          <a:bodyPr/>
          <a:lstStyle/>
          <a:p>
            <a:pPr eaLnBrk="1" hangingPunct="1"/>
            <a:endParaRPr lang="en-US" sz="1600">
              <a:solidFill>
                <a:srgbClr val="000000"/>
              </a:solidFill>
              <a:latin typeface="Comic Sans MS" pitchFamily="66" charset="0"/>
              <a:cs typeface="Arial" charset="0"/>
            </a:endParaRPr>
          </a:p>
        </p:txBody>
      </p:sp>
      <p:sp>
        <p:nvSpPr>
          <p:cNvPr id="122" name="Text Box 2169"/>
          <p:cNvSpPr txBox="1">
            <a:spLocks noChangeArrowheads="1"/>
          </p:cNvSpPr>
          <p:nvPr/>
        </p:nvSpPr>
        <p:spPr bwMode="auto">
          <a:xfrm>
            <a:off x="3190875" y="1600200"/>
            <a:ext cx="311150" cy="244475"/>
          </a:xfrm>
          <a:prstGeom prst="rect">
            <a:avLst/>
          </a:prstGeom>
          <a:noFill/>
          <a:ln w="9525">
            <a:noFill/>
            <a:miter lim="800000"/>
            <a:headEnd/>
            <a:tailEnd/>
          </a:ln>
        </p:spPr>
        <p:txBody>
          <a:bodyPr wrap="none">
            <a:spAutoFit/>
          </a:bodyPr>
          <a:lstStyle/>
          <a:p>
            <a:r>
              <a:rPr lang="en-US" sz="1000">
                <a:solidFill>
                  <a:srgbClr val="000000"/>
                </a:solidFill>
                <a:latin typeface="Arial" charset="0"/>
                <a:cs typeface="Arial" charset="0"/>
              </a:rPr>
              <a:t>T</a:t>
            </a:r>
            <a:r>
              <a:rPr lang="en-US" sz="1000" baseline="-25000">
                <a:solidFill>
                  <a:srgbClr val="000000"/>
                </a:solidFill>
                <a:latin typeface="Arial" charset="0"/>
                <a:cs typeface="Arial" charset="0"/>
              </a:rPr>
              <a:t>a</a:t>
            </a:r>
            <a:endParaRPr lang="en-US" sz="1000">
              <a:solidFill>
                <a:srgbClr val="000000"/>
              </a:solidFill>
              <a:latin typeface="Arial" charset="0"/>
              <a:cs typeface="Arial" charset="0"/>
            </a:endParaRPr>
          </a:p>
        </p:txBody>
      </p:sp>
      <p:sp>
        <p:nvSpPr>
          <p:cNvPr id="123" name="Text Box 2170"/>
          <p:cNvSpPr txBox="1">
            <a:spLocks noChangeArrowheads="1"/>
          </p:cNvSpPr>
          <p:nvPr/>
        </p:nvSpPr>
        <p:spPr bwMode="auto">
          <a:xfrm>
            <a:off x="3228975" y="2590800"/>
            <a:ext cx="306388" cy="244475"/>
          </a:xfrm>
          <a:prstGeom prst="rect">
            <a:avLst/>
          </a:prstGeom>
          <a:noFill/>
          <a:ln w="9525">
            <a:noFill/>
            <a:miter lim="800000"/>
            <a:headEnd/>
            <a:tailEnd/>
          </a:ln>
        </p:spPr>
        <p:txBody>
          <a:bodyPr wrap="none">
            <a:spAutoFit/>
          </a:bodyPr>
          <a:lstStyle/>
          <a:p>
            <a:r>
              <a:rPr lang="en-US" sz="1000">
                <a:solidFill>
                  <a:srgbClr val="000000"/>
                </a:solidFill>
                <a:latin typeface="Arial" charset="0"/>
                <a:cs typeface="Arial" charset="0"/>
              </a:rPr>
              <a:t>T</a:t>
            </a:r>
            <a:r>
              <a:rPr lang="en-US" sz="1000" baseline="-25000">
                <a:solidFill>
                  <a:srgbClr val="000000"/>
                </a:solidFill>
                <a:latin typeface="Arial" charset="0"/>
                <a:cs typeface="Arial" charset="0"/>
              </a:rPr>
              <a:t>s</a:t>
            </a:r>
            <a:endParaRPr lang="en-US" sz="1000">
              <a:solidFill>
                <a:srgbClr val="000000"/>
              </a:solidFill>
              <a:latin typeface="Arial" charset="0"/>
              <a:cs typeface="Arial" charset="0"/>
            </a:endParaRPr>
          </a:p>
        </p:txBody>
      </p:sp>
      <p:sp>
        <p:nvSpPr>
          <p:cNvPr id="124" name="Text Box 2171"/>
          <p:cNvSpPr txBox="1">
            <a:spLocks noChangeArrowheads="1"/>
          </p:cNvSpPr>
          <p:nvPr/>
        </p:nvSpPr>
        <p:spPr bwMode="auto">
          <a:xfrm>
            <a:off x="3154363" y="1979613"/>
            <a:ext cx="276038" cy="246221"/>
          </a:xfrm>
          <a:prstGeom prst="rect">
            <a:avLst/>
          </a:prstGeom>
          <a:noFill/>
          <a:ln w="9525">
            <a:noFill/>
            <a:miter lim="800000"/>
            <a:headEnd/>
            <a:tailEnd/>
          </a:ln>
        </p:spPr>
        <p:txBody>
          <a:bodyPr wrap="none">
            <a:spAutoFit/>
          </a:bodyPr>
          <a:lstStyle/>
          <a:p>
            <a:r>
              <a:rPr lang="en-US" sz="1000" dirty="0" err="1" smtClean="0">
                <a:solidFill>
                  <a:srgbClr val="000000"/>
                </a:solidFill>
                <a:latin typeface="Arial" charset="0"/>
                <a:cs typeface="Arial" charset="0"/>
              </a:rPr>
              <a:t>r</a:t>
            </a:r>
            <a:r>
              <a:rPr lang="en-US" sz="1000" baseline="-25000" dirty="0" err="1" smtClean="0">
                <a:solidFill>
                  <a:srgbClr val="000000"/>
                </a:solidFill>
                <a:latin typeface="Arial" charset="0"/>
                <a:cs typeface="Arial" charset="0"/>
              </a:rPr>
              <a:t>a</a:t>
            </a:r>
            <a:endParaRPr lang="en-US" sz="1000" dirty="0">
              <a:solidFill>
                <a:srgbClr val="000000"/>
              </a:solidFill>
              <a:latin typeface="Arial" charset="0"/>
              <a:cs typeface="Arial" charset="0"/>
            </a:endParaRPr>
          </a:p>
        </p:txBody>
      </p:sp>
      <p:sp>
        <p:nvSpPr>
          <p:cNvPr id="125" name="Text Box 2172"/>
          <p:cNvSpPr txBox="1">
            <a:spLocks noChangeArrowheads="1"/>
          </p:cNvSpPr>
          <p:nvPr/>
        </p:nvSpPr>
        <p:spPr bwMode="auto">
          <a:xfrm>
            <a:off x="3233738" y="2255838"/>
            <a:ext cx="276038" cy="246221"/>
          </a:xfrm>
          <a:prstGeom prst="rect">
            <a:avLst/>
          </a:prstGeom>
          <a:noFill/>
          <a:ln w="9525">
            <a:noFill/>
            <a:miter lim="800000"/>
            <a:headEnd/>
            <a:tailEnd/>
          </a:ln>
        </p:spPr>
        <p:txBody>
          <a:bodyPr wrap="none">
            <a:spAutoFit/>
          </a:bodyPr>
          <a:lstStyle/>
          <a:p>
            <a:r>
              <a:rPr lang="en-US" sz="1000" dirty="0" err="1" smtClean="0">
                <a:solidFill>
                  <a:srgbClr val="000000"/>
                </a:solidFill>
                <a:latin typeface="Arial" charset="0"/>
                <a:cs typeface="Arial" charset="0"/>
              </a:rPr>
              <a:t>r</a:t>
            </a:r>
            <a:r>
              <a:rPr lang="en-US" sz="1000" baseline="-25000" dirty="0" err="1" smtClean="0">
                <a:solidFill>
                  <a:srgbClr val="000000"/>
                </a:solidFill>
                <a:latin typeface="Arial" charset="0"/>
                <a:cs typeface="Arial" charset="0"/>
              </a:rPr>
              <a:t>b</a:t>
            </a:r>
            <a:endParaRPr lang="en-US" sz="1000" dirty="0">
              <a:solidFill>
                <a:srgbClr val="000000"/>
              </a:solidFill>
              <a:latin typeface="Arial" charset="0"/>
              <a:cs typeface="Arial" charset="0"/>
            </a:endParaRPr>
          </a:p>
        </p:txBody>
      </p:sp>
      <p:sp>
        <p:nvSpPr>
          <p:cNvPr id="126" name="Text Box 2173"/>
          <p:cNvSpPr txBox="1">
            <a:spLocks noChangeArrowheads="1"/>
          </p:cNvSpPr>
          <p:nvPr/>
        </p:nvSpPr>
        <p:spPr bwMode="auto">
          <a:xfrm>
            <a:off x="4100513" y="2732088"/>
            <a:ext cx="320675" cy="244475"/>
          </a:xfrm>
          <a:prstGeom prst="rect">
            <a:avLst/>
          </a:prstGeom>
          <a:noFill/>
          <a:ln w="9525">
            <a:noFill/>
            <a:miter lim="800000"/>
            <a:headEnd/>
            <a:tailEnd/>
          </a:ln>
        </p:spPr>
        <p:txBody>
          <a:bodyPr wrap="none">
            <a:spAutoFit/>
          </a:bodyPr>
          <a:lstStyle/>
          <a:p>
            <a:r>
              <a:rPr lang="en-US" sz="1000">
                <a:solidFill>
                  <a:srgbClr val="000000"/>
                </a:solidFill>
                <a:latin typeface="Arial" charset="0"/>
                <a:cs typeface="Arial" charset="0"/>
              </a:rPr>
              <a:t>r</a:t>
            </a:r>
            <a:r>
              <a:rPr lang="en-US" sz="1000" baseline="-25000">
                <a:solidFill>
                  <a:srgbClr val="000000"/>
                </a:solidFill>
                <a:latin typeface="Arial" charset="0"/>
                <a:cs typeface="Arial" charset="0"/>
              </a:rPr>
              <a:t>ac</a:t>
            </a:r>
            <a:endParaRPr lang="en-US" sz="1000">
              <a:solidFill>
                <a:srgbClr val="000000"/>
              </a:solidFill>
              <a:latin typeface="Arial" charset="0"/>
              <a:cs typeface="Arial" charset="0"/>
            </a:endParaRPr>
          </a:p>
        </p:txBody>
      </p:sp>
      <p:sp>
        <p:nvSpPr>
          <p:cNvPr id="132" name="Text Box 2179"/>
          <p:cNvSpPr txBox="1">
            <a:spLocks noChangeArrowheads="1"/>
          </p:cNvSpPr>
          <p:nvPr/>
        </p:nvSpPr>
        <p:spPr bwMode="auto">
          <a:xfrm>
            <a:off x="4067362" y="4608513"/>
            <a:ext cx="276038" cy="246221"/>
          </a:xfrm>
          <a:prstGeom prst="rect">
            <a:avLst/>
          </a:prstGeom>
          <a:noFill/>
          <a:ln w="9525">
            <a:noFill/>
            <a:miter lim="800000"/>
            <a:headEnd/>
            <a:tailEnd/>
          </a:ln>
        </p:spPr>
        <p:txBody>
          <a:bodyPr wrap="none">
            <a:spAutoFit/>
          </a:bodyPr>
          <a:lstStyle/>
          <a:p>
            <a:r>
              <a:rPr lang="en-US" sz="1000" dirty="0" err="1" smtClean="0">
                <a:solidFill>
                  <a:srgbClr val="000000"/>
                </a:solidFill>
                <a:latin typeface="Arial" charset="0"/>
                <a:cs typeface="Arial" charset="0"/>
              </a:rPr>
              <a:t>r</a:t>
            </a:r>
            <a:r>
              <a:rPr lang="en-US" sz="1000" baseline="-25000" dirty="0" err="1" smtClean="0">
                <a:solidFill>
                  <a:srgbClr val="000000"/>
                </a:solidFill>
                <a:latin typeface="Arial" charset="0"/>
                <a:cs typeface="Arial" charset="0"/>
              </a:rPr>
              <a:t>a</a:t>
            </a:r>
            <a:endParaRPr lang="en-US" sz="1000" dirty="0">
              <a:solidFill>
                <a:srgbClr val="000000"/>
              </a:solidFill>
              <a:latin typeface="Arial" charset="0"/>
              <a:cs typeface="Arial" charset="0"/>
            </a:endParaRPr>
          </a:p>
        </p:txBody>
      </p:sp>
      <p:sp>
        <p:nvSpPr>
          <p:cNvPr id="133" name="Text Box 2180"/>
          <p:cNvSpPr txBox="1">
            <a:spLocks noChangeArrowheads="1"/>
          </p:cNvSpPr>
          <p:nvPr/>
        </p:nvSpPr>
        <p:spPr bwMode="auto">
          <a:xfrm>
            <a:off x="4081463" y="5265738"/>
            <a:ext cx="320675" cy="244475"/>
          </a:xfrm>
          <a:prstGeom prst="rect">
            <a:avLst/>
          </a:prstGeom>
          <a:noFill/>
          <a:ln w="9525">
            <a:noFill/>
            <a:miter lim="800000"/>
            <a:headEnd/>
            <a:tailEnd/>
          </a:ln>
        </p:spPr>
        <p:txBody>
          <a:bodyPr wrap="none">
            <a:spAutoFit/>
          </a:bodyPr>
          <a:lstStyle/>
          <a:p>
            <a:r>
              <a:rPr lang="en-US" sz="1000">
                <a:solidFill>
                  <a:srgbClr val="000000"/>
                </a:solidFill>
                <a:latin typeface="Arial" charset="0"/>
                <a:cs typeface="Arial" charset="0"/>
              </a:rPr>
              <a:t>r</a:t>
            </a:r>
            <a:r>
              <a:rPr lang="en-US" sz="1000" baseline="-25000">
                <a:solidFill>
                  <a:srgbClr val="000000"/>
                </a:solidFill>
                <a:latin typeface="Arial" charset="0"/>
                <a:cs typeface="Arial" charset="0"/>
              </a:rPr>
              <a:t>ac</a:t>
            </a:r>
            <a:endParaRPr lang="en-US" sz="1000">
              <a:solidFill>
                <a:srgbClr val="000000"/>
              </a:solidFill>
              <a:latin typeface="Arial" charset="0"/>
              <a:cs typeface="Arial" charset="0"/>
            </a:endParaRPr>
          </a:p>
        </p:txBody>
      </p:sp>
      <p:sp>
        <p:nvSpPr>
          <p:cNvPr id="134" name="Text Box 2181"/>
          <p:cNvSpPr txBox="1">
            <a:spLocks noChangeArrowheads="1"/>
          </p:cNvSpPr>
          <p:nvPr/>
        </p:nvSpPr>
        <p:spPr bwMode="auto">
          <a:xfrm>
            <a:off x="4572000" y="2332038"/>
            <a:ext cx="183705" cy="246221"/>
          </a:xfrm>
          <a:prstGeom prst="rect">
            <a:avLst/>
          </a:prstGeom>
          <a:noFill/>
          <a:ln w="9525">
            <a:noFill/>
            <a:miter lim="800000"/>
            <a:headEnd/>
            <a:tailEnd/>
          </a:ln>
        </p:spPr>
        <p:txBody>
          <a:bodyPr wrap="none" lIns="45720" rIns="45720">
            <a:spAutoFit/>
          </a:bodyPr>
          <a:lstStyle/>
          <a:p>
            <a:r>
              <a:rPr lang="en-US" sz="1000" dirty="0" err="1" smtClean="0">
                <a:solidFill>
                  <a:srgbClr val="000000"/>
                </a:solidFill>
                <a:latin typeface="Arial" charset="0"/>
                <a:cs typeface="Arial" charset="0"/>
              </a:rPr>
              <a:t>r</a:t>
            </a:r>
            <a:r>
              <a:rPr lang="en-US" sz="1000" baseline="-25000" dirty="0" err="1" smtClean="0">
                <a:solidFill>
                  <a:srgbClr val="000000"/>
                </a:solidFill>
                <a:latin typeface="Arial" charset="0"/>
                <a:cs typeface="Arial" charset="0"/>
              </a:rPr>
              <a:t>b</a:t>
            </a:r>
            <a:endParaRPr lang="en-US" sz="1000" dirty="0">
              <a:solidFill>
                <a:srgbClr val="000000"/>
              </a:solidFill>
              <a:latin typeface="Arial" charset="0"/>
              <a:cs typeface="Arial" charset="0"/>
            </a:endParaRPr>
          </a:p>
        </p:txBody>
      </p:sp>
      <p:sp>
        <p:nvSpPr>
          <p:cNvPr id="135" name="Text Box 2182"/>
          <p:cNvSpPr txBox="1">
            <a:spLocks noChangeArrowheads="1"/>
          </p:cNvSpPr>
          <p:nvPr/>
        </p:nvSpPr>
        <p:spPr bwMode="auto">
          <a:xfrm>
            <a:off x="4467225" y="4960938"/>
            <a:ext cx="179388" cy="244475"/>
          </a:xfrm>
          <a:prstGeom prst="rect">
            <a:avLst/>
          </a:prstGeom>
          <a:noFill/>
          <a:ln w="9525">
            <a:noFill/>
            <a:miter lim="800000"/>
            <a:headEnd/>
            <a:tailEnd/>
          </a:ln>
        </p:spPr>
        <p:txBody>
          <a:bodyPr wrap="none" lIns="45720" rIns="45720">
            <a:spAutoFit/>
          </a:bodyPr>
          <a:lstStyle/>
          <a:p>
            <a:r>
              <a:rPr lang="en-US" sz="1000">
                <a:solidFill>
                  <a:srgbClr val="000000"/>
                </a:solidFill>
                <a:latin typeface="Arial" charset="0"/>
                <a:cs typeface="Arial" charset="0"/>
              </a:rPr>
              <a:t>r</a:t>
            </a:r>
            <a:r>
              <a:rPr lang="en-US" sz="1000" baseline="-25000">
                <a:solidFill>
                  <a:srgbClr val="000000"/>
                </a:solidFill>
                <a:latin typeface="Arial" charset="0"/>
                <a:cs typeface="Arial" charset="0"/>
              </a:rPr>
              <a:t>c</a:t>
            </a:r>
            <a:endParaRPr lang="en-US" sz="1000">
              <a:solidFill>
                <a:srgbClr val="000000"/>
              </a:solidFill>
              <a:latin typeface="Arial" charset="0"/>
              <a:cs typeface="Arial" charset="0"/>
            </a:endParaRPr>
          </a:p>
        </p:txBody>
      </p:sp>
      <p:sp>
        <p:nvSpPr>
          <p:cNvPr id="141" name="Text Box 2188"/>
          <p:cNvSpPr txBox="1">
            <a:spLocks noChangeArrowheads="1"/>
          </p:cNvSpPr>
          <p:nvPr/>
        </p:nvSpPr>
        <p:spPr bwMode="auto">
          <a:xfrm>
            <a:off x="4067175" y="2419350"/>
            <a:ext cx="355600" cy="244475"/>
          </a:xfrm>
          <a:prstGeom prst="rect">
            <a:avLst/>
          </a:prstGeom>
          <a:noFill/>
          <a:ln w="9525">
            <a:noFill/>
            <a:miter lim="800000"/>
            <a:headEnd/>
            <a:tailEnd/>
          </a:ln>
        </p:spPr>
        <p:txBody>
          <a:bodyPr wrap="none">
            <a:spAutoFit/>
          </a:bodyPr>
          <a:lstStyle/>
          <a:p>
            <a:r>
              <a:rPr lang="en-US" sz="1000">
                <a:solidFill>
                  <a:srgbClr val="000000"/>
                </a:solidFill>
                <a:latin typeface="Arial" charset="0"/>
                <a:cs typeface="Arial" charset="0"/>
              </a:rPr>
              <a:t>T</a:t>
            </a:r>
            <a:r>
              <a:rPr lang="en-US" sz="1000" baseline="-25000">
                <a:solidFill>
                  <a:srgbClr val="000000"/>
                </a:solidFill>
                <a:latin typeface="Arial" charset="0"/>
                <a:cs typeface="Arial" charset="0"/>
              </a:rPr>
              <a:t>ac</a:t>
            </a:r>
            <a:endParaRPr lang="en-US" sz="1000">
              <a:solidFill>
                <a:srgbClr val="000000"/>
              </a:solidFill>
              <a:latin typeface="Arial" charset="0"/>
              <a:cs typeface="Arial" charset="0"/>
            </a:endParaRPr>
          </a:p>
        </p:txBody>
      </p:sp>
      <p:sp>
        <p:nvSpPr>
          <p:cNvPr id="144" name="Text Box 2191"/>
          <p:cNvSpPr txBox="1">
            <a:spLocks noChangeArrowheads="1"/>
          </p:cNvSpPr>
          <p:nvPr/>
        </p:nvSpPr>
        <p:spPr bwMode="auto">
          <a:xfrm>
            <a:off x="4070350" y="5111750"/>
            <a:ext cx="347663" cy="244475"/>
          </a:xfrm>
          <a:prstGeom prst="rect">
            <a:avLst/>
          </a:prstGeom>
          <a:noFill/>
          <a:ln w="12700" cap="rnd">
            <a:noFill/>
            <a:miter lim="800000"/>
            <a:headEnd type="none" w="sm" len="sm"/>
            <a:tailEnd type="none" w="sm" len="sm"/>
          </a:ln>
        </p:spPr>
        <p:txBody>
          <a:bodyPr wrap="none">
            <a:spAutoFit/>
          </a:bodyPr>
          <a:lstStyle/>
          <a:p>
            <a:pPr algn="ctr"/>
            <a:r>
              <a:rPr lang="en-US" sz="1000">
                <a:solidFill>
                  <a:srgbClr val="000000"/>
                </a:solidFill>
                <a:latin typeface="Arial" charset="0"/>
                <a:cs typeface="Arial" charset="0"/>
              </a:rPr>
              <a:t>e</a:t>
            </a:r>
            <a:r>
              <a:rPr lang="en-US" sz="1000" baseline="-25000">
                <a:solidFill>
                  <a:srgbClr val="000000"/>
                </a:solidFill>
                <a:latin typeface="Arial" charset="0"/>
                <a:cs typeface="Arial" charset="0"/>
              </a:rPr>
              <a:t>ac</a:t>
            </a:r>
            <a:endParaRPr lang="en-US" sz="1000">
              <a:solidFill>
                <a:srgbClr val="000000"/>
              </a:solidFill>
              <a:latin typeface="Arial" charset="0"/>
              <a:cs typeface="Arial" charset="0"/>
            </a:endParaRPr>
          </a:p>
        </p:txBody>
      </p:sp>
      <p:grpSp>
        <p:nvGrpSpPr>
          <p:cNvPr id="147" name="Group 2194"/>
          <p:cNvGrpSpPr>
            <a:grpSpLocks/>
          </p:cNvGrpSpPr>
          <p:nvPr/>
        </p:nvGrpSpPr>
        <p:grpSpPr bwMode="auto">
          <a:xfrm>
            <a:off x="3208338" y="4768850"/>
            <a:ext cx="512762" cy="869950"/>
            <a:chOff x="3289" y="3384"/>
            <a:chExt cx="299" cy="548"/>
          </a:xfrm>
          <a:solidFill>
            <a:srgbClr val="B2B2B2"/>
          </a:solidFill>
        </p:grpSpPr>
        <p:sp>
          <p:nvSpPr>
            <p:cNvPr id="148" name="Line 2195"/>
            <p:cNvSpPr>
              <a:spLocks noChangeShapeType="1"/>
            </p:cNvSpPr>
            <p:nvPr/>
          </p:nvSpPr>
          <p:spPr bwMode="auto">
            <a:xfrm>
              <a:off x="3450" y="3784"/>
              <a:ext cx="0" cy="148"/>
            </a:xfrm>
            <a:prstGeom prst="line">
              <a:avLst/>
            </a:prstGeom>
            <a:grpFill/>
            <a:ln w="25400">
              <a:solidFill>
                <a:schemeClr val="tx1"/>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49" name="Freeform 2196"/>
            <p:cNvSpPr>
              <a:spLocks/>
            </p:cNvSpPr>
            <p:nvPr/>
          </p:nvSpPr>
          <p:spPr bwMode="auto">
            <a:xfrm>
              <a:off x="3289" y="3384"/>
              <a:ext cx="299" cy="402"/>
            </a:xfrm>
            <a:custGeom>
              <a:avLst/>
              <a:gdLst>
                <a:gd name="T0" fmla="*/ 228 w 301"/>
                <a:gd name="T1" fmla="*/ 31 h 392"/>
                <a:gd name="T2" fmla="*/ 210 w 301"/>
                <a:gd name="T3" fmla="*/ 24 h 392"/>
                <a:gd name="T4" fmla="*/ 182 w 301"/>
                <a:gd name="T5" fmla="*/ 7 h 392"/>
                <a:gd name="T6" fmla="*/ 168 w 301"/>
                <a:gd name="T7" fmla="*/ 2 h 392"/>
                <a:gd name="T8" fmla="*/ 152 w 301"/>
                <a:gd name="T9" fmla="*/ 0 h 392"/>
                <a:gd name="T10" fmla="*/ 136 w 301"/>
                <a:gd name="T11" fmla="*/ 2 h 392"/>
                <a:gd name="T12" fmla="*/ 129 w 301"/>
                <a:gd name="T13" fmla="*/ 11 h 392"/>
                <a:gd name="T14" fmla="*/ 114 w 301"/>
                <a:gd name="T15" fmla="*/ 20 h 392"/>
                <a:gd name="T16" fmla="*/ 99 w 301"/>
                <a:gd name="T17" fmla="*/ 25 h 392"/>
                <a:gd name="T18" fmla="*/ 90 w 301"/>
                <a:gd name="T19" fmla="*/ 24 h 392"/>
                <a:gd name="T20" fmla="*/ 77 w 301"/>
                <a:gd name="T21" fmla="*/ 30 h 392"/>
                <a:gd name="T22" fmla="*/ 62 w 301"/>
                <a:gd name="T23" fmla="*/ 37 h 392"/>
                <a:gd name="T24" fmla="*/ 49 w 301"/>
                <a:gd name="T25" fmla="*/ 47 h 392"/>
                <a:gd name="T26" fmla="*/ 50 w 301"/>
                <a:gd name="T27" fmla="*/ 62 h 392"/>
                <a:gd name="T28" fmla="*/ 45 w 301"/>
                <a:gd name="T29" fmla="*/ 69 h 392"/>
                <a:gd name="T30" fmla="*/ 39 w 301"/>
                <a:gd name="T31" fmla="*/ 81 h 392"/>
                <a:gd name="T32" fmla="*/ 35 w 301"/>
                <a:gd name="T33" fmla="*/ 102 h 392"/>
                <a:gd name="T34" fmla="*/ 24 w 301"/>
                <a:gd name="T35" fmla="*/ 117 h 392"/>
                <a:gd name="T36" fmla="*/ 13 w 301"/>
                <a:gd name="T37" fmla="*/ 129 h 392"/>
                <a:gd name="T38" fmla="*/ 5 w 301"/>
                <a:gd name="T39" fmla="*/ 142 h 392"/>
                <a:gd name="T40" fmla="*/ 2 w 301"/>
                <a:gd name="T41" fmla="*/ 157 h 392"/>
                <a:gd name="T42" fmla="*/ 2 w 301"/>
                <a:gd name="T43" fmla="*/ 173 h 392"/>
                <a:gd name="T44" fmla="*/ 6 w 301"/>
                <a:gd name="T45" fmla="*/ 189 h 392"/>
                <a:gd name="T46" fmla="*/ 11 w 301"/>
                <a:gd name="T47" fmla="*/ 206 h 392"/>
                <a:gd name="T48" fmla="*/ 11 w 301"/>
                <a:gd name="T49" fmla="*/ 220 h 392"/>
                <a:gd name="T50" fmla="*/ 5 w 301"/>
                <a:gd name="T51" fmla="*/ 235 h 392"/>
                <a:gd name="T52" fmla="*/ 0 w 301"/>
                <a:gd name="T53" fmla="*/ 252 h 392"/>
                <a:gd name="T54" fmla="*/ 8 w 301"/>
                <a:gd name="T55" fmla="*/ 266 h 392"/>
                <a:gd name="T56" fmla="*/ 17 w 301"/>
                <a:gd name="T57" fmla="*/ 275 h 392"/>
                <a:gd name="T58" fmla="*/ 21 w 301"/>
                <a:gd name="T59" fmla="*/ 289 h 392"/>
                <a:gd name="T60" fmla="*/ 19 w 301"/>
                <a:gd name="T61" fmla="*/ 309 h 392"/>
                <a:gd name="T62" fmla="*/ 34 w 301"/>
                <a:gd name="T63" fmla="*/ 326 h 392"/>
                <a:gd name="T64" fmla="*/ 48 w 301"/>
                <a:gd name="T65" fmla="*/ 337 h 392"/>
                <a:gd name="T66" fmla="*/ 62 w 301"/>
                <a:gd name="T67" fmla="*/ 346 h 392"/>
                <a:gd name="T68" fmla="*/ 78 w 301"/>
                <a:gd name="T69" fmla="*/ 359 h 392"/>
                <a:gd name="T70" fmla="*/ 96 w 301"/>
                <a:gd name="T71" fmla="*/ 361 h 392"/>
                <a:gd name="T72" fmla="*/ 110 w 301"/>
                <a:gd name="T73" fmla="*/ 369 h 392"/>
                <a:gd name="T74" fmla="*/ 116 w 301"/>
                <a:gd name="T75" fmla="*/ 387 h 392"/>
                <a:gd name="T76" fmla="*/ 139 w 301"/>
                <a:gd name="T77" fmla="*/ 390 h 392"/>
                <a:gd name="T78" fmla="*/ 168 w 301"/>
                <a:gd name="T79" fmla="*/ 386 h 392"/>
                <a:gd name="T80" fmla="*/ 195 w 301"/>
                <a:gd name="T81" fmla="*/ 381 h 392"/>
                <a:gd name="T82" fmla="*/ 202 w 301"/>
                <a:gd name="T83" fmla="*/ 387 h 392"/>
                <a:gd name="T84" fmla="*/ 211 w 301"/>
                <a:gd name="T85" fmla="*/ 373 h 392"/>
                <a:gd name="T86" fmla="*/ 226 w 301"/>
                <a:gd name="T87" fmla="*/ 360 h 392"/>
                <a:gd name="T88" fmla="*/ 250 w 301"/>
                <a:gd name="T89" fmla="*/ 352 h 392"/>
                <a:gd name="T90" fmla="*/ 264 w 301"/>
                <a:gd name="T91" fmla="*/ 322 h 392"/>
                <a:gd name="T92" fmla="*/ 275 w 301"/>
                <a:gd name="T93" fmla="*/ 293 h 392"/>
                <a:gd name="T94" fmla="*/ 283 w 301"/>
                <a:gd name="T95" fmla="*/ 270 h 392"/>
                <a:gd name="T96" fmla="*/ 283 w 301"/>
                <a:gd name="T97" fmla="*/ 259 h 392"/>
                <a:gd name="T98" fmla="*/ 291 w 301"/>
                <a:gd name="T99" fmla="*/ 241 h 392"/>
                <a:gd name="T100" fmla="*/ 298 w 301"/>
                <a:gd name="T101" fmla="*/ 220 h 392"/>
                <a:gd name="T102" fmla="*/ 299 w 301"/>
                <a:gd name="T103" fmla="*/ 197 h 392"/>
                <a:gd name="T104" fmla="*/ 299 w 301"/>
                <a:gd name="T105" fmla="*/ 151 h 392"/>
                <a:gd name="T106" fmla="*/ 291 w 301"/>
                <a:gd name="T107" fmla="*/ 128 h 392"/>
                <a:gd name="T108" fmla="*/ 280 w 301"/>
                <a:gd name="T109" fmla="*/ 121 h 392"/>
                <a:gd name="T110" fmla="*/ 279 w 301"/>
                <a:gd name="T111" fmla="*/ 115 h 392"/>
                <a:gd name="T112" fmla="*/ 272 w 301"/>
                <a:gd name="T113" fmla="*/ 99 h 392"/>
                <a:gd name="T114" fmla="*/ 267 w 301"/>
                <a:gd name="T115" fmla="*/ 82 h 392"/>
                <a:gd name="T116" fmla="*/ 264 w 301"/>
                <a:gd name="T117" fmla="*/ 67 h 392"/>
                <a:gd name="T118" fmla="*/ 252 w 301"/>
                <a:gd name="T119" fmla="*/ 66 h 392"/>
                <a:gd name="T120" fmla="*/ 244 w 301"/>
                <a:gd name="T121" fmla="*/ 54 h 392"/>
                <a:gd name="T122" fmla="*/ 241 w 301"/>
                <a:gd name="T123" fmla="*/ 36 h 392"/>
                <a:gd name="T124" fmla="*/ 236 w 301"/>
                <a:gd name="T125" fmla="*/ 27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grpFill/>
            <a:ln w="6350" cap="rnd" cmpd="sng">
              <a:solidFill>
                <a:schemeClr val="tx1"/>
              </a:solidFill>
              <a:prstDash val="solid"/>
              <a:round/>
              <a:headEnd type="none" w="sm" len="sm"/>
              <a:tailEnd type="none" w="sm" len="sm"/>
            </a:ln>
          </p:spPr>
          <p:txBody>
            <a:bodyPr/>
            <a:lstStyle/>
            <a:p>
              <a:pPr eaLnBrk="1" hangingPunct="1"/>
              <a:endParaRPr lang="en-US" sz="1600">
                <a:solidFill>
                  <a:srgbClr val="000000"/>
                </a:solidFill>
                <a:latin typeface="Comic Sans MS" pitchFamily="66" charset="0"/>
                <a:cs typeface="Arial" charset="0"/>
              </a:endParaRPr>
            </a:p>
          </p:txBody>
        </p:sp>
      </p:grpSp>
      <p:sp>
        <p:nvSpPr>
          <p:cNvPr id="150" name="Freeform 2197"/>
          <p:cNvSpPr>
            <a:spLocks/>
          </p:cNvSpPr>
          <p:nvPr/>
        </p:nvSpPr>
        <p:spPr bwMode="auto">
          <a:xfrm>
            <a:off x="3436938" y="4476750"/>
            <a:ext cx="74612" cy="301625"/>
          </a:xfrm>
          <a:custGeom>
            <a:avLst/>
            <a:gdLst>
              <a:gd name="T0" fmla="*/ 61 w 106"/>
              <a:gd name="T1" fmla="*/ 437 h 438"/>
              <a:gd name="T2" fmla="*/ 60 w 106"/>
              <a:gd name="T3" fmla="*/ 388 h 438"/>
              <a:gd name="T4" fmla="*/ 12 w 106"/>
              <a:gd name="T5" fmla="*/ 341 h 438"/>
              <a:gd name="T6" fmla="*/ 105 w 106"/>
              <a:gd name="T7" fmla="*/ 286 h 438"/>
              <a:gd name="T8" fmla="*/ 12 w 106"/>
              <a:gd name="T9" fmla="*/ 244 h 438"/>
              <a:gd name="T10" fmla="*/ 98 w 106"/>
              <a:gd name="T11" fmla="*/ 195 h 438"/>
              <a:gd name="T12" fmla="*/ 0 w 106"/>
              <a:gd name="T13" fmla="*/ 153 h 438"/>
              <a:gd name="T14" fmla="*/ 94 w 106"/>
              <a:gd name="T15" fmla="*/ 98 h 438"/>
              <a:gd name="T16" fmla="*/ 45 w 106"/>
              <a:gd name="T17" fmla="*/ 54 h 438"/>
              <a:gd name="T18" fmla="*/ 45 w 106"/>
              <a:gd name="T19" fmla="*/ 0 h 4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6"/>
              <a:gd name="T31" fmla="*/ 0 h 438"/>
              <a:gd name="T32" fmla="*/ 106 w 106"/>
              <a:gd name="T33" fmla="*/ 438 h 4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6" h="438">
                <a:moveTo>
                  <a:pt x="61" y="437"/>
                </a:moveTo>
                <a:lnTo>
                  <a:pt x="60" y="388"/>
                </a:lnTo>
                <a:lnTo>
                  <a:pt x="12" y="341"/>
                </a:lnTo>
                <a:lnTo>
                  <a:pt x="105" y="286"/>
                </a:lnTo>
                <a:lnTo>
                  <a:pt x="12" y="244"/>
                </a:lnTo>
                <a:lnTo>
                  <a:pt x="98" y="195"/>
                </a:lnTo>
                <a:lnTo>
                  <a:pt x="0" y="153"/>
                </a:lnTo>
                <a:lnTo>
                  <a:pt x="94" y="98"/>
                </a:lnTo>
                <a:lnTo>
                  <a:pt x="45" y="54"/>
                </a:lnTo>
                <a:lnTo>
                  <a:pt x="45" y="0"/>
                </a:lnTo>
              </a:path>
            </a:pathLst>
          </a:custGeom>
          <a:noFill/>
          <a:ln w="12700" cap="rnd" cmpd="sng">
            <a:solidFill>
              <a:srgbClr val="000000"/>
            </a:solidFill>
            <a:prstDash val="solid"/>
            <a:round/>
            <a:headEnd type="none" w="sm" len="sm"/>
            <a:tailEnd type="none" w="sm" len="sm"/>
          </a:ln>
        </p:spPr>
        <p:txBody>
          <a:bodyPr/>
          <a:lstStyle/>
          <a:p>
            <a:pPr eaLnBrk="1" hangingPunct="1"/>
            <a:endParaRPr lang="en-US" sz="1600">
              <a:solidFill>
                <a:srgbClr val="000000"/>
              </a:solidFill>
              <a:latin typeface="Comic Sans MS" pitchFamily="66" charset="0"/>
              <a:cs typeface="Arial" charset="0"/>
            </a:endParaRPr>
          </a:p>
        </p:txBody>
      </p:sp>
      <p:sp>
        <p:nvSpPr>
          <p:cNvPr id="151" name="Line 2198"/>
          <p:cNvSpPr>
            <a:spLocks noChangeShapeType="1"/>
          </p:cNvSpPr>
          <p:nvPr/>
        </p:nvSpPr>
        <p:spPr bwMode="auto">
          <a:xfrm flipH="1" flipV="1">
            <a:off x="3460750" y="4295775"/>
            <a:ext cx="7938" cy="182563"/>
          </a:xfrm>
          <a:prstGeom prst="line">
            <a:avLst/>
          </a:prstGeom>
          <a:noFill/>
          <a:ln w="12700">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52" name="AutoShape 2199"/>
          <p:cNvSpPr>
            <a:spLocks noChangeArrowheads="1"/>
          </p:cNvSpPr>
          <p:nvPr/>
        </p:nvSpPr>
        <p:spPr bwMode="auto">
          <a:xfrm>
            <a:off x="3471863" y="5248275"/>
            <a:ext cx="63500" cy="63500"/>
          </a:xfrm>
          <a:prstGeom prst="hexagon">
            <a:avLst>
              <a:gd name="adj" fmla="val 24995"/>
              <a:gd name="vf" fmla="val 115470"/>
            </a:avLst>
          </a:prstGeom>
          <a:solidFill>
            <a:schemeClr val="tx1"/>
          </a:solidFill>
          <a:ln w="12700">
            <a:solidFill>
              <a:schemeClr val="tx1"/>
            </a:solidFill>
            <a:miter lim="800000"/>
            <a:headEnd/>
            <a:tailEnd/>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53" name="AutoShape 2200"/>
          <p:cNvSpPr>
            <a:spLocks noChangeArrowheads="1"/>
          </p:cNvSpPr>
          <p:nvPr/>
        </p:nvSpPr>
        <p:spPr bwMode="auto">
          <a:xfrm>
            <a:off x="3430588" y="4235450"/>
            <a:ext cx="63500" cy="63500"/>
          </a:xfrm>
          <a:prstGeom prst="hexagon">
            <a:avLst>
              <a:gd name="adj" fmla="val 24995"/>
              <a:gd name="vf" fmla="val 115470"/>
            </a:avLst>
          </a:prstGeom>
          <a:solidFill>
            <a:schemeClr val="tx1"/>
          </a:solidFill>
          <a:ln w="12700">
            <a:solidFill>
              <a:schemeClr val="tx1"/>
            </a:solidFill>
            <a:miter lim="800000"/>
            <a:headEnd/>
            <a:tailEnd/>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54" name="Line 2201"/>
          <p:cNvSpPr>
            <a:spLocks noChangeShapeType="1"/>
          </p:cNvSpPr>
          <p:nvPr/>
        </p:nvSpPr>
        <p:spPr bwMode="auto">
          <a:xfrm rot="10800000" flipH="1" flipV="1">
            <a:off x="3489325" y="5076825"/>
            <a:ext cx="7938" cy="182563"/>
          </a:xfrm>
          <a:prstGeom prst="line">
            <a:avLst/>
          </a:prstGeom>
          <a:noFill/>
          <a:ln w="12700">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55" name="Freeform 2202"/>
          <p:cNvSpPr>
            <a:spLocks/>
          </p:cNvSpPr>
          <p:nvPr/>
        </p:nvSpPr>
        <p:spPr bwMode="auto">
          <a:xfrm rot="10800000">
            <a:off x="3448050" y="4775200"/>
            <a:ext cx="74613" cy="301625"/>
          </a:xfrm>
          <a:custGeom>
            <a:avLst/>
            <a:gdLst>
              <a:gd name="T0" fmla="*/ 61 w 106"/>
              <a:gd name="T1" fmla="*/ 437 h 438"/>
              <a:gd name="T2" fmla="*/ 60 w 106"/>
              <a:gd name="T3" fmla="*/ 388 h 438"/>
              <a:gd name="T4" fmla="*/ 12 w 106"/>
              <a:gd name="T5" fmla="*/ 341 h 438"/>
              <a:gd name="T6" fmla="*/ 105 w 106"/>
              <a:gd name="T7" fmla="*/ 286 h 438"/>
              <a:gd name="T8" fmla="*/ 12 w 106"/>
              <a:gd name="T9" fmla="*/ 244 h 438"/>
              <a:gd name="T10" fmla="*/ 98 w 106"/>
              <a:gd name="T11" fmla="*/ 195 h 438"/>
              <a:gd name="T12" fmla="*/ 0 w 106"/>
              <a:gd name="T13" fmla="*/ 153 h 438"/>
              <a:gd name="T14" fmla="*/ 94 w 106"/>
              <a:gd name="T15" fmla="*/ 98 h 438"/>
              <a:gd name="T16" fmla="*/ 45 w 106"/>
              <a:gd name="T17" fmla="*/ 54 h 438"/>
              <a:gd name="T18" fmla="*/ 45 w 106"/>
              <a:gd name="T19" fmla="*/ 0 h 4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6"/>
              <a:gd name="T31" fmla="*/ 0 h 438"/>
              <a:gd name="T32" fmla="*/ 106 w 106"/>
              <a:gd name="T33" fmla="*/ 438 h 4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6" h="438">
                <a:moveTo>
                  <a:pt x="61" y="437"/>
                </a:moveTo>
                <a:lnTo>
                  <a:pt x="60" y="388"/>
                </a:lnTo>
                <a:lnTo>
                  <a:pt x="12" y="341"/>
                </a:lnTo>
                <a:lnTo>
                  <a:pt x="105" y="286"/>
                </a:lnTo>
                <a:lnTo>
                  <a:pt x="12" y="244"/>
                </a:lnTo>
                <a:lnTo>
                  <a:pt x="98" y="195"/>
                </a:lnTo>
                <a:lnTo>
                  <a:pt x="0" y="153"/>
                </a:lnTo>
                <a:lnTo>
                  <a:pt x="94" y="98"/>
                </a:lnTo>
                <a:lnTo>
                  <a:pt x="45" y="54"/>
                </a:lnTo>
                <a:lnTo>
                  <a:pt x="45" y="0"/>
                </a:lnTo>
              </a:path>
            </a:pathLst>
          </a:custGeom>
          <a:noFill/>
          <a:ln w="12700" cap="rnd" cmpd="sng">
            <a:solidFill>
              <a:srgbClr val="000000"/>
            </a:solidFill>
            <a:prstDash val="solid"/>
            <a:round/>
            <a:headEnd type="none" w="sm" len="sm"/>
            <a:tailEnd type="none" w="sm" len="sm"/>
          </a:ln>
        </p:spPr>
        <p:txBody>
          <a:bodyPr/>
          <a:lstStyle/>
          <a:p>
            <a:pPr eaLnBrk="1" hangingPunct="1"/>
            <a:endParaRPr lang="en-US" sz="1600">
              <a:solidFill>
                <a:srgbClr val="000000"/>
              </a:solidFill>
              <a:latin typeface="Comic Sans MS" pitchFamily="66" charset="0"/>
              <a:cs typeface="Arial" charset="0"/>
            </a:endParaRPr>
          </a:p>
        </p:txBody>
      </p:sp>
      <p:sp>
        <p:nvSpPr>
          <p:cNvPr id="156" name="Text Box 2203"/>
          <p:cNvSpPr txBox="1">
            <a:spLocks noChangeArrowheads="1"/>
          </p:cNvSpPr>
          <p:nvPr/>
        </p:nvSpPr>
        <p:spPr bwMode="auto">
          <a:xfrm>
            <a:off x="3190875" y="4124325"/>
            <a:ext cx="303213" cy="244475"/>
          </a:xfrm>
          <a:prstGeom prst="rect">
            <a:avLst/>
          </a:prstGeom>
          <a:noFill/>
          <a:ln w="9525">
            <a:noFill/>
            <a:miter lim="800000"/>
            <a:headEnd/>
            <a:tailEnd/>
          </a:ln>
        </p:spPr>
        <p:txBody>
          <a:bodyPr wrap="none">
            <a:spAutoFit/>
          </a:bodyPr>
          <a:lstStyle/>
          <a:p>
            <a:r>
              <a:rPr lang="en-US" sz="1000">
                <a:solidFill>
                  <a:srgbClr val="000000"/>
                </a:solidFill>
                <a:latin typeface="Arial" charset="0"/>
                <a:cs typeface="Arial" charset="0"/>
              </a:rPr>
              <a:t>e</a:t>
            </a:r>
            <a:r>
              <a:rPr lang="en-US" sz="1000" baseline="-25000">
                <a:solidFill>
                  <a:srgbClr val="000000"/>
                </a:solidFill>
                <a:latin typeface="Arial" charset="0"/>
                <a:cs typeface="Arial" charset="0"/>
              </a:rPr>
              <a:t>a</a:t>
            </a:r>
            <a:endParaRPr lang="en-US" sz="1000">
              <a:solidFill>
                <a:srgbClr val="000000"/>
              </a:solidFill>
              <a:latin typeface="Arial" charset="0"/>
              <a:cs typeface="Arial" charset="0"/>
            </a:endParaRPr>
          </a:p>
        </p:txBody>
      </p:sp>
      <p:sp>
        <p:nvSpPr>
          <p:cNvPr id="157" name="Text Box 2204"/>
          <p:cNvSpPr txBox="1">
            <a:spLocks noChangeArrowheads="1"/>
          </p:cNvSpPr>
          <p:nvPr/>
        </p:nvSpPr>
        <p:spPr bwMode="auto">
          <a:xfrm>
            <a:off x="3228975" y="5114925"/>
            <a:ext cx="298450" cy="244475"/>
          </a:xfrm>
          <a:prstGeom prst="rect">
            <a:avLst/>
          </a:prstGeom>
          <a:noFill/>
          <a:ln w="9525">
            <a:noFill/>
            <a:miter lim="800000"/>
            <a:headEnd/>
            <a:tailEnd/>
          </a:ln>
        </p:spPr>
        <p:txBody>
          <a:bodyPr wrap="none">
            <a:spAutoFit/>
          </a:bodyPr>
          <a:lstStyle/>
          <a:p>
            <a:r>
              <a:rPr lang="en-US" sz="1000">
                <a:solidFill>
                  <a:srgbClr val="000000"/>
                </a:solidFill>
                <a:latin typeface="Arial" charset="0"/>
                <a:cs typeface="Arial" charset="0"/>
              </a:rPr>
              <a:t>e</a:t>
            </a:r>
            <a:r>
              <a:rPr lang="en-US" sz="1000" baseline="-25000">
                <a:solidFill>
                  <a:srgbClr val="000000"/>
                </a:solidFill>
                <a:latin typeface="Arial" charset="0"/>
                <a:cs typeface="Arial" charset="0"/>
              </a:rPr>
              <a:t>s</a:t>
            </a:r>
            <a:endParaRPr lang="en-US" sz="1000">
              <a:solidFill>
                <a:srgbClr val="000000"/>
              </a:solidFill>
              <a:latin typeface="Arial" charset="0"/>
              <a:cs typeface="Arial" charset="0"/>
            </a:endParaRPr>
          </a:p>
        </p:txBody>
      </p:sp>
      <p:sp>
        <p:nvSpPr>
          <p:cNvPr id="158" name="Text Box 2205"/>
          <p:cNvSpPr txBox="1">
            <a:spLocks noChangeArrowheads="1"/>
          </p:cNvSpPr>
          <p:nvPr/>
        </p:nvSpPr>
        <p:spPr bwMode="auto">
          <a:xfrm>
            <a:off x="3154363" y="4503738"/>
            <a:ext cx="276038" cy="246221"/>
          </a:xfrm>
          <a:prstGeom prst="rect">
            <a:avLst/>
          </a:prstGeom>
          <a:noFill/>
          <a:ln w="9525">
            <a:noFill/>
            <a:miter lim="800000"/>
            <a:headEnd/>
            <a:tailEnd/>
          </a:ln>
        </p:spPr>
        <p:txBody>
          <a:bodyPr wrap="none">
            <a:spAutoFit/>
          </a:bodyPr>
          <a:lstStyle/>
          <a:p>
            <a:r>
              <a:rPr lang="en-US" sz="1000" dirty="0" err="1" smtClean="0">
                <a:solidFill>
                  <a:srgbClr val="000000"/>
                </a:solidFill>
                <a:latin typeface="Arial" charset="0"/>
                <a:cs typeface="Arial" charset="0"/>
              </a:rPr>
              <a:t>r</a:t>
            </a:r>
            <a:r>
              <a:rPr lang="en-US" sz="1000" baseline="-25000" dirty="0" err="1" smtClean="0">
                <a:solidFill>
                  <a:srgbClr val="000000"/>
                </a:solidFill>
                <a:latin typeface="Arial" charset="0"/>
                <a:cs typeface="Arial" charset="0"/>
              </a:rPr>
              <a:t>a</a:t>
            </a:r>
            <a:endParaRPr lang="en-US" sz="1000" dirty="0">
              <a:solidFill>
                <a:srgbClr val="000000"/>
              </a:solidFill>
              <a:latin typeface="Arial" charset="0"/>
              <a:cs typeface="Arial" charset="0"/>
            </a:endParaRPr>
          </a:p>
        </p:txBody>
      </p:sp>
      <p:sp>
        <p:nvSpPr>
          <p:cNvPr id="159" name="Text Box 2206"/>
          <p:cNvSpPr txBox="1">
            <a:spLocks noChangeArrowheads="1"/>
          </p:cNvSpPr>
          <p:nvPr/>
        </p:nvSpPr>
        <p:spPr bwMode="auto">
          <a:xfrm>
            <a:off x="3233738" y="4779963"/>
            <a:ext cx="271228" cy="246221"/>
          </a:xfrm>
          <a:prstGeom prst="rect">
            <a:avLst/>
          </a:prstGeom>
          <a:noFill/>
          <a:ln w="9525">
            <a:noFill/>
            <a:miter lim="800000"/>
            <a:headEnd/>
            <a:tailEnd/>
          </a:ln>
        </p:spPr>
        <p:txBody>
          <a:bodyPr wrap="none">
            <a:spAutoFit/>
          </a:bodyPr>
          <a:lstStyle/>
          <a:p>
            <a:r>
              <a:rPr lang="en-US" sz="1000" dirty="0" err="1" smtClean="0">
                <a:solidFill>
                  <a:srgbClr val="000000"/>
                </a:solidFill>
                <a:latin typeface="Arial" charset="0"/>
                <a:cs typeface="Arial" charset="0"/>
              </a:rPr>
              <a:t>r</a:t>
            </a:r>
            <a:r>
              <a:rPr lang="en-US" sz="1000" baseline="-25000" dirty="0" err="1" smtClean="0">
                <a:solidFill>
                  <a:srgbClr val="000000"/>
                </a:solidFill>
                <a:latin typeface="Arial" charset="0"/>
                <a:cs typeface="Arial" charset="0"/>
              </a:rPr>
              <a:t>c</a:t>
            </a:r>
            <a:endParaRPr lang="en-US" sz="1000" dirty="0">
              <a:solidFill>
                <a:srgbClr val="000000"/>
              </a:solidFill>
              <a:latin typeface="Arial" charset="0"/>
              <a:cs typeface="Arial" charset="0"/>
            </a:endParaRPr>
          </a:p>
        </p:txBody>
      </p:sp>
      <p:sp>
        <p:nvSpPr>
          <p:cNvPr id="162" name="Text Box 2209"/>
          <p:cNvSpPr txBox="1">
            <a:spLocks noChangeArrowheads="1"/>
          </p:cNvSpPr>
          <p:nvPr/>
        </p:nvSpPr>
        <p:spPr bwMode="auto">
          <a:xfrm>
            <a:off x="3505200" y="76200"/>
            <a:ext cx="2613666" cy="523220"/>
          </a:xfrm>
          <a:prstGeom prst="rect">
            <a:avLst/>
          </a:prstGeom>
          <a:noFill/>
          <a:ln w="9525">
            <a:noFill/>
            <a:miter lim="800000"/>
            <a:headEnd/>
            <a:tailEnd/>
          </a:ln>
        </p:spPr>
        <p:txBody>
          <a:bodyPr wrap="none">
            <a:spAutoFit/>
          </a:bodyPr>
          <a:lstStyle/>
          <a:p>
            <a:pPr eaLnBrk="1" hangingPunct="1"/>
            <a:r>
              <a:rPr lang="en-US" sz="2800" b="1" dirty="0">
                <a:solidFill>
                  <a:srgbClr val="000000"/>
                </a:solidFill>
                <a:latin typeface="Gill Sans MT"/>
                <a:cs typeface="Arial" charset="0"/>
              </a:rPr>
              <a:t>Plant </a:t>
            </a:r>
            <a:r>
              <a:rPr lang="en-US" sz="2800" b="1" dirty="0" smtClean="0">
                <a:solidFill>
                  <a:srgbClr val="000000"/>
                </a:solidFill>
                <a:latin typeface="Gill Sans MT"/>
                <a:cs typeface="Arial" charset="0"/>
              </a:rPr>
              <a:t>canopies</a:t>
            </a:r>
            <a:endParaRPr lang="en-US" sz="2800" b="1" dirty="0">
              <a:solidFill>
                <a:srgbClr val="000000"/>
              </a:solidFill>
              <a:latin typeface="Gill Sans MT"/>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3"/>
          <p:cNvSpPr>
            <a:spLocks noGrp="1" noChangeArrowheads="1"/>
          </p:cNvSpPr>
          <p:nvPr>
            <p:ph type="title"/>
          </p:nvPr>
        </p:nvSpPr>
        <p:spPr/>
        <p:txBody>
          <a:bodyPr/>
          <a:lstStyle/>
          <a:p>
            <a:pPr eaLnBrk="1" hangingPunct="1"/>
            <a:r>
              <a:rPr lang="en-US" sz="2800" b="1" dirty="0" smtClean="0"/>
              <a:t>Snow/Soil thermodynamics</a:t>
            </a:r>
          </a:p>
        </p:txBody>
      </p:sp>
      <p:sp>
        <p:nvSpPr>
          <p:cNvPr id="4101" name="Rectangle 4"/>
          <p:cNvSpPr>
            <a:spLocks noGrp="1" noChangeArrowheads="1"/>
          </p:cNvSpPr>
          <p:nvPr>
            <p:ph type="body" sz="half" idx="1"/>
          </p:nvPr>
        </p:nvSpPr>
        <p:spPr>
          <a:xfrm>
            <a:off x="-990600" y="1143001"/>
            <a:ext cx="4343400" cy="1066800"/>
          </a:xfrm>
        </p:spPr>
        <p:txBody>
          <a:bodyPr/>
          <a:lstStyle/>
          <a:p>
            <a:pPr marL="1371600" lvl="3" indent="0" eaLnBrk="1" hangingPunct="1"/>
            <a:r>
              <a:rPr lang="en-US" dirty="0" smtClean="0"/>
              <a:t>Solve the heat diffusion equation for multi-layer snow and soil model</a:t>
            </a:r>
          </a:p>
        </p:txBody>
      </p:sp>
      <p:graphicFrame>
        <p:nvGraphicFramePr>
          <p:cNvPr id="4098" name="Object 5"/>
          <p:cNvGraphicFramePr>
            <a:graphicFrameLocks noGrp="1" noChangeAspect="1"/>
          </p:cNvGraphicFramePr>
          <p:nvPr>
            <p:ph sz="half" idx="2"/>
          </p:nvPr>
        </p:nvGraphicFramePr>
        <p:xfrm>
          <a:off x="838200" y="2362200"/>
          <a:ext cx="2743200" cy="1122362"/>
        </p:xfrm>
        <a:graphic>
          <a:graphicData uri="http://schemas.openxmlformats.org/presentationml/2006/ole">
            <mc:AlternateContent xmlns:mc="http://schemas.openxmlformats.org/markup-compatibility/2006">
              <mc:Choice xmlns:v="urn:schemas-microsoft-com:vml" Requires="v">
                <p:oleObj spid="_x0000_s4272" name="Equation" r:id="rId4" imgW="1231560" imgH="431640" progId="Equation.3">
                  <p:embed/>
                </p:oleObj>
              </mc:Choice>
              <mc:Fallback>
                <p:oleObj name="Equation" r:id="rId4" imgW="1231560" imgH="43164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2362200"/>
                        <a:ext cx="2743200" cy="1122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2" name="Text Box 6"/>
          <p:cNvSpPr txBox="1">
            <a:spLocks noChangeArrowheads="1"/>
          </p:cNvSpPr>
          <p:nvPr/>
        </p:nvSpPr>
        <p:spPr bwMode="auto">
          <a:xfrm>
            <a:off x="381000" y="3762375"/>
            <a:ext cx="3810000" cy="2197525"/>
          </a:xfrm>
          <a:prstGeom prst="rect">
            <a:avLst/>
          </a:prstGeom>
          <a:noFill/>
          <a:ln w="9525">
            <a:noFill/>
            <a:miter lim="800000"/>
            <a:headEnd/>
            <a:tailEnd/>
          </a:ln>
        </p:spPr>
        <p:txBody>
          <a:bodyPr>
            <a:spAutoFit/>
          </a:bodyPr>
          <a:lstStyle/>
          <a:p>
            <a:pPr>
              <a:spcBef>
                <a:spcPct val="40000"/>
              </a:spcBef>
            </a:pPr>
            <a:r>
              <a:rPr lang="en-US" dirty="0">
                <a:latin typeface="Gill Sans MT"/>
              </a:rPr>
              <a:t>where C</a:t>
            </a:r>
            <a:r>
              <a:rPr lang="en-US" baseline="-25000" dirty="0">
                <a:latin typeface="Gill Sans MT"/>
              </a:rPr>
              <a:t>p</a:t>
            </a:r>
            <a:r>
              <a:rPr lang="en-US" dirty="0">
                <a:latin typeface="Gill Sans MT"/>
              </a:rPr>
              <a:t> (heat capacity) and K (thermal conductivity) are functions of:</a:t>
            </a:r>
          </a:p>
          <a:p>
            <a:pPr>
              <a:spcBef>
                <a:spcPct val="40000"/>
              </a:spcBef>
              <a:buFontTx/>
              <a:buChar char="•"/>
            </a:pPr>
            <a:r>
              <a:rPr lang="en-US" dirty="0">
                <a:latin typeface="Gill Sans MT"/>
              </a:rPr>
              <a:t> temperature</a:t>
            </a:r>
          </a:p>
          <a:p>
            <a:pPr>
              <a:spcBef>
                <a:spcPct val="40000"/>
              </a:spcBef>
              <a:buFontTx/>
              <a:buChar char="•"/>
            </a:pPr>
            <a:r>
              <a:rPr lang="en-US" dirty="0">
                <a:latin typeface="Gill Sans MT"/>
              </a:rPr>
              <a:t> total soil moisture</a:t>
            </a:r>
          </a:p>
          <a:p>
            <a:pPr>
              <a:spcBef>
                <a:spcPct val="40000"/>
              </a:spcBef>
              <a:buFontTx/>
              <a:buChar char="•"/>
            </a:pPr>
            <a:r>
              <a:rPr lang="en-US" dirty="0">
                <a:latin typeface="Gill Sans MT"/>
              </a:rPr>
              <a:t> soil texture</a:t>
            </a:r>
          </a:p>
          <a:p>
            <a:pPr>
              <a:spcBef>
                <a:spcPct val="40000"/>
              </a:spcBef>
              <a:buFontTx/>
              <a:buChar char="•"/>
            </a:pPr>
            <a:r>
              <a:rPr lang="en-US" dirty="0">
                <a:latin typeface="Gill Sans MT"/>
              </a:rPr>
              <a:t> ice/liquid content</a:t>
            </a:r>
          </a:p>
        </p:txBody>
      </p:sp>
      <p:pic>
        <p:nvPicPr>
          <p:cNvPr id="7" name="Picture 2" descr="annualcycle"/>
          <p:cNvPicPr>
            <a:picLocks noChangeAspect="1" noChangeArrowheads="1"/>
          </p:cNvPicPr>
          <p:nvPr/>
        </p:nvPicPr>
        <p:blipFill>
          <a:blip r:embed="rId6" cstate="screen"/>
          <a:srcRect/>
          <a:stretch>
            <a:fillRect/>
          </a:stretch>
        </p:blipFill>
        <p:spPr bwMode="auto">
          <a:xfrm>
            <a:off x="4191000" y="1066801"/>
            <a:ext cx="4800600" cy="54324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sz="2800" b="1" dirty="0" smtClean="0"/>
              <a:t>Modeling Permafrost in CLM</a:t>
            </a:r>
          </a:p>
        </p:txBody>
      </p:sp>
      <p:pic>
        <p:nvPicPr>
          <p:cNvPr id="30733" name="Picture 13"/>
          <p:cNvPicPr>
            <a:picLocks noChangeAspect="1" noChangeArrowheads="1"/>
          </p:cNvPicPr>
          <p:nvPr/>
        </p:nvPicPr>
        <p:blipFill>
          <a:blip r:embed="rId3" cstate="screen"/>
          <a:srcRect/>
          <a:stretch>
            <a:fillRect/>
          </a:stretch>
        </p:blipFill>
        <p:spPr bwMode="auto">
          <a:xfrm>
            <a:off x="4572000" y="3962400"/>
            <a:ext cx="3305969" cy="2667000"/>
          </a:xfrm>
          <a:prstGeom prst="rect">
            <a:avLst/>
          </a:prstGeom>
          <a:noFill/>
          <a:ln w="9525" cap="flat" cmpd="sng">
            <a:noFill/>
            <a:prstDash val="solid"/>
            <a:miter lim="800000"/>
            <a:headEnd/>
            <a:tailEnd/>
          </a:ln>
        </p:spPr>
      </p:pic>
      <p:pic>
        <p:nvPicPr>
          <p:cNvPr id="30734" name="Picture 14"/>
          <p:cNvPicPr>
            <a:picLocks noChangeAspect="1" noChangeArrowheads="1"/>
          </p:cNvPicPr>
          <p:nvPr/>
        </p:nvPicPr>
        <p:blipFill rotWithShape="1">
          <a:blip r:embed="rId4" cstate="screen"/>
          <a:srcRect r="7873"/>
          <a:stretch/>
        </p:blipFill>
        <p:spPr bwMode="auto">
          <a:xfrm>
            <a:off x="1219200" y="3962400"/>
            <a:ext cx="3352800" cy="2667000"/>
          </a:xfrm>
          <a:prstGeom prst="rect">
            <a:avLst/>
          </a:prstGeom>
          <a:noFill/>
          <a:ln w="9525" cap="flat" cmpd="sng">
            <a:noFill/>
            <a:prstDash val="solid"/>
            <a:miter lim="800000"/>
            <a:headEnd/>
            <a:tailEnd/>
          </a:ln>
        </p:spPr>
      </p:pic>
      <p:sp>
        <p:nvSpPr>
          <p:cNvPr id="30725" name="Text Box 11"/>
          <p:cNvSpPr txBox="1">
            <a:spLocks noChangeArrowheads="1"/>
          </p:cNvSpPr>
          <p:nvPr/>
        </p:nvSpPr>
        <p:spPr bwMode="auto">
          <a:xfrm>
            <a:off x="5756726" y="6521451"/>
            <a:ext cx="2795256" cy="338554"/>
          </a:xfrm>
          <a:prstGeom prst="rect">
            <a:avLst/>
          </a:prstGeom>
          <a:noFill/>
          <a:ln w="9525">
            <a:noFill/>
            <a:miter lim="800000"/>
            <a:headEnd/>
            <a:tailEnd/>
          </a:ln>
        </p:spPr>
        <p:txBody>
          <a:bodyPr wrap="none">
            <a:spAutoFit/>
          </a:bodyPr>
          <a:lstStyle/>
          <a:p>
            <a:pPr eaLnBrk="1" hangingPunct="1"/>
            <a:r>
              <a:rPr lang="en-US" sz="1600" dirty="0">
                <a:solidFill>
                  <a:schemeClr val="accent2"/>
                </a:solidFill>
                <a:latin typeface="Gill Sans MT"/>
              </a:rPr>
              <a:t>Lawrence et al., </a:t>
            </a:r>
            <a:r>
              <a:rPr lang="en-US" sz="1600" dirty="0" smtClean="0">
                <a:solidFill>
                  <a:schemeClr val="accent2"/>
                </a:solidFill>
                <a:latin typeface="Gill Sans MT"/>
              </a:rPr>
              <a:t>J. Climate, 2011</a:t>
            </a:r>
            <a:endParaRPr lang="en-US" sz="1600" dirty="0">
              <a:solidFill>
                <a:schemeClr val="accent2"/>
              </a:solidFill>
              <a:latin typeface="Gill Sans MT"/>
            </a:endParaRPr>
          </a:p>
        </p:txBody>
      </p:sp>
      <p:pic>
        <p:nvPicPr>
          <p:cNvPr id="30735" name="Picture 15"/>
          <p:cNvPicPr>
            <a:picLocks noChangeAspect="1" noChangeArrowheads="1"/>
          </p:cNvPicPr>
          <p:nvPr/>
        </p:nvPicPr>
        <p:blipFill>
          <a:blip r:embed="rId5" cstate="screen"/>
          <a:srcRect/>
          <a:stretch>
            <a:fillRect/>
          </a:stretch>
        </p:blipFill>
        <p:spPr bwMode="auto">
          <a:xfrm>
            <a:off x="7924800" y="3962400"/>
            <a:ext cx="533400" cy="2590800"/>
          </a:xfrm>
          <a:prstGeom prst="rect">
            <a:avLst/>
          </a:prstGeom>
          <a:noFill/>
          <a:ln w="9525" cap="flat" cmpd="sng">
            <a:noFill/>
            <a:prstDash val="solid"/>
            <a:miter lim="800000"/>
            <a:headEnd/>
            <a:tailEnd/>
          </a:ln>
        </p:spPr>
      </p:pic>
      <p:pic>
        <p:nvPicPr>
          <p:cNvPr id="10" name="Picture 9" descr="permafrost.area.alt.comp_1980-19991.gif"/>
          <p:cNvPicPr/>
          <p:nvPr/>
        </p:nvPicPr>
        <p:blipFill>
          <a:blip r:embed="rId6" cstate="screen"/>
          <a:srcRect l="30769" t="8699" r="3846" b="51283"/>
          <a:stretch>
            <a:fillRect/>
          </a:stretch>
        </p:blipFill>
        <p:spPr>
          <a:xfrm>
            <a:off x="1447800" y="990600"/>
            <a:ext cx="6420678" cy="28956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Text Box 1121"/>
          <p:cNvSpPr txBox="1">
            <a:spLocks noChangeArrowheads="1"/>
          </p:cNvSpPr>
          <p:nvPr/>
        </p:nvSpPr>
        <p:spPr bwMode="auto">
          <a:xfrm>
            <a:off x="3069091" y="86380"/>
            <a:ext cx="3496094" cy="523220"/>
          </a:xfrm>
          <a:prstGeom prst="rect">
            <a:avLst/>
          </a:prstGeom>
          <a:noFill/>
          <a:ln w="9525">
            <a:noFill/>
            <a:miter lim="800000"/>
            <a:headEnd/>
            <a:tailEnd/>
          </a:ln>
        </p:spPr>
        <p:txBody>
          <a:bodyPr wrap="none">
            <a:spAutoFit/>
          </a:bodyPr>
          <a:lstStyle/>
          <a:p>
            <a:pPr eaLnBrk="1" hangingPunct="1"/>
            <a:r>
              <a:rPr lang="en-US" sz="2800" b="1" dirty="0">
                <a:solidFill>
                  <a:srgbClr val="000000"/>
                </a:solidFill>
                <a:latin typeface="Gill Sans MT"/>
                <a:cs typeface="Arial" charset="0"/>
              </a:rPr>
              <a:t>Leaf </a:t>
            </a:r>
            <a:r>
              <a:rPr lang="en-US" sz="2800" b="1" dirty="0" smtClean="0">
                <a:solidFill>
                  <a:srgbClr val="000000"/>
                </a:solidFill>
                <a:latin typeface="Gill Sans MT"/>
                <a:cs typeface="Arial" charset="0"/>
              </a:rPr>
              <a:t>photosynthesis</a:t>
            </a:r>
            <a:endParaRPr lang="en-US" sz="2800" b="1" dirty="0">
              <a:solidFill>
                <a:srgbClr val="000000"/>
              </a:solidFill>
              <a:latin typeface="Gill Sans MT"/>
              <a:cs typeface="Arial" charset="0"/>
            </a:endParaRPr>
          </a:p>
        </p:txBody>
      </p:sp>
      <p:pic>
        <p:nvPicPr>
          <p:cNvPr id="111618" name="Picture 2" descr="C:\Users\bonan\Documents\Ecosystem Modeling\Section03 - Plant canopies\Chapter09 - Leaf photosynthesis\Figures\Fig.09.01.jpg"/>
          <p:cNvPicPr>
            <a:picLocks noChangeAspect="1" noChangeArrowheads="1"/>
          </p:cNvPicPr>
          <p:nvPr/>
        </p:nvPicPr>
        <p:blipFill>
          <a:blip r:embed="rId3" cstate="print"/>
          <a:srcRect/>
          <a:stretch>
            <a:fillRect/>
          </a:stretch>
        </p:blipFill>
        <p:spPr bwMode="auto">
          <a:xfrm>
            <a:off x="1005879" y="1051586"/>
            <a:ext cx="7118566" cy="5105397"/>
          </a:xfrm>
          <a:prstGeom prst="rect">
            <a:avLst/>
          </a:prstGeom>
          <a:noFill/>
        </p:spPr>
      </p:pic>
      <p:sp>
        <p:nvSpPr>
          <p:cNvPr id="5" name="TextBox 11"/>
          <p:cNvSpPr txBox="1">
            <a:spLocks noChangeArrowheads="1"/>
          </p:cNvSpPr>
          <p:nvPr/>
        </p:nvSpPr>
        <p:spPr bwMode="auto">
          <a:xfrm>
            <a:off x="0" y="6611779"/>
            <a:ext cx="1431126" cy="246221"/>
          </a:xfrm>
          <a:prstGeom prst="rect">
            <a:avLst/>
          </a:prstGeom>
          <a:noFill/>
          <a:ln w="9525">
            <a:noFill/>
            <a:miter lim="800000"/>
            <a:headEnd/>
            <a:tailEnd/>
          </a:ln>
        </p:spPr>
        <p:txBody>
          <a:bodyPr wrap="none">
            <a:spAutoFit/>
          </a:bodyPr>
          <a:lstStyle/>
          <a:p>
            <a:r>
              <a:rPr lang="en-US" sz="1000" dirty="0" smtClean="0">
                <a:solidFill>
                  <a:srgbClr val="000000"/>
                </a:solidFill>
                <a:latin typeface="Gill Sans MT"/>
                <a:cs typeface="Gill Sans MT"/>
              </a:rPr>
              <a:t>Slide courtesy G. </a:t>
            </a:r>
            <a:r>
              <a:rPr lang="en-US" sz="1000" dirty="0" err="1" smtClean="0">
                <a:solidFill>
                  <a:srgbClr val="000000"/>
                </a:solidFill>
                <a:latin typeface="Gill Sans MT"/>
                <a:cs typeface="Gill Sans MT"/>
              </a:rPr>
              <a:t>Bonan</a:t>
            </a:r>
            <a:endParaRPr lang="en-US" sz="1000" dirty="0">
              <a:solidFill>
                <a:srgbClr val="000000"/>
              </a:solidFill>
              <a:latin typeface="Gill Sans MT"/>
              <a:cs typeface="Gill Sans MT"/>
            </a:endParaRPr>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3475977468"/>
              </p:ext>
            </p:extLst>
          </p:nvPr>
        </p:nvGraphicFramePr>
        <p:xfrm>
          <a:off x="4749800" y="5568950"/>
          <a:ext cx="1879600" cy="393700"/>
        </p:xfrm>
        <a:graphic>
          <a:graphicData uri="http://schemas.openxmlformats.org/presentationml/2006/ole">
            <mc:AlternateContent xmlns:mc="http://schemas.openxmlformats.org/markup-compatibility/2006">
              <mc:Choice xmlns:v="urn:schemas-microsoft-com:vml" Requires="v">
                <p:oleObj spid="_x0000_s497161" name="Equation" r:id="rId4" imgW="1879560" imgH="393480" progId="Equation.DSMT4">
                  <p:embed/>
                </p:oleObj>
              </mc:Choice>
              <mc:Fallback>
                <p:oleObj name="Equation" r:id="rId4" imgW="1879560" imgH="393480" progId="Equation.DSMT4">
                  <p:embed/>
                  <p:pic>
                    <p:nvPicPr>
                      <p:cNvPr id="0" name=""/>
                      <p:cNvPicPr>
                        <a:picLocks noChangeAspect="1" noChangeArrowheads="1"/>
                      </p:cNvPicPr>
                      <p:nvPr/>
                    </p:nvPicPr>
                    <p:blipFill>
                      <a:blip r:embed="rId5"/>
                      <a:srcRect/>
                      <a:stretch>
                        <a:fillRect/>
                      </a:stretch>
                    </p:blipFill>
                    <p:spPr bwMode="auto">
                      <a:xfrm>
                        <a:off x="4749800" y="5568950"/>
                        <a:ext cx="1879600"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208821493"/>
              </p:ext>
            </p:extLst>
          </p:nvPr>
        </p:nvGraphicFramePr>
        <p:xfrm>
          <a:off x="609600" y="1460500"/>
          <a:ext cx="1854200" cy="279400"/>
        </p:xfrm>
        <a:graphic>
          <a:graphicData uri="http://schemas.openxmlformats.org/presentationml/2006/ole">
            <mc:AlternateContent xmlns:mc="http://schemas.openxmlformats.org/markup-compatibility/2006">
              <mc:Choice xmlns:v="urn:schemas-microsoft-com:vml" Requires="v">
                <p:oleObj spid="_x0000_s497162" name="Equation" r:id="rId6" imgW="1854000" imgH="279360" progId="Equation.DSMT4">
                  <p:embed/>
                </p:oleObj>
              </mc:Choice>
              <mc:Fallback>
                <p:oleObj name="Equation" r:id="rId6" imgW="1854000" imgH="279360" progId="Equation.DSMT4">
                  <p:embed/>
                  <p:pic>
                    <p:nvPicPr>
                      <p:cNvPr id="0" name=""/>
                      <p:cNvPicPr>
                        <a:picLocks noChangeAspect="1" noChangeArrowheads="1"/>
                      </p:cNvPicPr>
                      <p:nvPr/>
                    </p:nvPicPr>
                    <p:blipFill>
                      <a:blip r:embed="rId7"/>
                      <a:srcRect/>
                      <a:stretch>
                        <a:fillRect/>
                      </a:stretch>
                    </p:blipFill>
                    <p:spPr bwMode="auto">
                      <a:xfrm>
                        <a:off x="609600" y="1460500"/>
                        <a:ext cx="1854200" cy="27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895820081"/>
              </p:ext>
            </p:extLst>
          </p:nvPr>
        </p:nvGraphicFramePr>
        <p:xfrm>
          <a:off x="731562" y="3536289"/>
          <a:ext cx="1549400" cy="406400"/>
        </p:xfrm>
        <a:graphic>
          <a:graphicData uri="http://schemas.openxmlformats.org/presentationml/2006/ole">
            <mc:AlternateContent xmlns:mc="http://schemas.openxmlformats.org/markup-compatibility/2006">
              <mc:Choice xmlns:v="urn:schemas-microsoft-com:vml" Requires="v">
                <p:oleObj spid="_x0000_s497163" name="Equation" r:id="rId8" imgW="1549080" imgH="406080" progId="Equation.DSMT4">
                  <p:embed/>
                </p:oleObj>
              </mc:Choice>
              <mc:Fallback>
                <p:oleObj name="Equation" r:id="rId8" imgW="1549080" imgH="40608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1562" y="3536289"/>
                        <a:ext cx="15494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598518201"/>
              </p:ext>
            </p:extLst>
          </p:nvPr>
        </p:nvGraphicFramePr>
        <p:xfrm>
          <a:off x="731562" y="4526889"/>
          <a:ext cx="1117600" cy="406400"/>
        </p:xfrm>
        <a:graphic>
          <a:graphicData uri="http://schemas.openxmlformats.org/presentationml/2006/ole">
            <mc:AlternateContent xmlns:mc="http://schemas.openxmlformats.org/markup-compatibility/2006">
              <mc:Choice xmlns:v="urn:schemas-microsoft-com:vml" Requires="v">
                <p:oleObj spid="_x0000_s497164" name="Equation" r:id="rId10" imgW="1117440" imgH="406080" progId="Equation.DSMT4">
                  <p:embed/>
                </p:oleObj>
              </mc:Choice>
              <mc:Fallback>
                <p:oleObj name="Equation" r:id="rId10" imgW="1117440" imgH="40608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1562" y="4526889"/>
                        <a:ext cx="11176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 Box 6"/>
          <p:cNvSpPr txBox="1">
            <a:spLocks noChangeArrowheads="1"/>
          </p:cNvSpPr>
          <p:nvPr/>
        </p:nvSpPr>
        <p:spPr bwMode="auto">
          <a:xfrm>
            <a:off x="731562" y="4171289"/>
            <a:ext cx="2984856" cy="338554"/>
          </a:xfrm>
          <a:prstGeom prst="rect">
            <a:avLst/>
          </a:prstGeom>
          <a:noFill/>
          <a:ln w="9525">
            <a:noFill/>
            <a:miter lim="800000"/>
            <a:headEnd/>
            <a:tailEnd/>
          </a:ln>
        </p:spPr>
        <p:txBody>
          <a:bodyPr wrap="none">
            <a:spAutoFit/>
          </a:bodyPr>
          <a:lstStyle/>
          <a:p>
            <a:pPr eaLnBrk="1" hangingPunct="1"/>
            <a:r>
              <a:rPr lang="en-US" sz="1600" dirty="0" err="1">
                <a:solidFill>
                  <a:srgbClr val="000000"/>
                </a:solidFill>
                <a:latin typeface="Gill Sans MT"/>
                <a:cs typeface="Times New Roman" pitchFamily="18" charset="0"/>
              </a:rPr>
              <a:t>RuBP</a:t>
            </a:r>
            <a:r>
              <a:rPr lang="en-US" sz="1600" dirty="0">
                <a:solidFill>
                  <a:srgbClr val="000000"/>
                </a:solidFill>
                <a:latin typeface="Gill Sans MT"/>
                <a:cs typeface="Times New Roman" pitchFamily="18" charset="0"/>
              </a:rPr>
              <a:t> regeneration-limited rate is </a:t>
            </a:r>
          </a:p>
        </p:txBody>
      </p:sp>
      <p:sp>
        <p:nvSpPr>
          <p:cNvPr id="8" name="Text Box 7"/>
          <p:cNvSpPr txBox="1">
            <a:spLocks noChangeArrowheads="1"/>
          </p:cNvSpPr>
          <p:nvPr/>
        </p:nvSpPr>
        <p:spPr bwMode="auto">
          <a:xfrm>
            <a:off x="731562" y="3028289"/>
            <a:ext cx="2033505" cy="338554"/>
          </a:xfrm>
          <a:prstGeom prst="rect">
            <a:avLst/>
          </a:prstGeom>
          <a:noFill/>
          <a:ln w="9525">
            <a:noFill/>
            <a:miter lim="800000"/>
            <a:headEnd/>
            <a:tailEnd/>
          </a:ln>
        </p:spPr>
        <p:txBody>
          <a:bodyPr wrap="none">
            <a:spAutoFit/>
          </a:bodyPr>
          <a:lstStyle/>
          <a:p>
            <a:pPr eaLnBrk="1" hangingPunct="1"/>
            <a:r>
              <a:rPr lang="en-US" sz="1600" dirty="0">
                <a:solidFill>
                  <a:srgbClr val="000000"/>
                </a:solidFill>
                <a:latin typeface="Gill Sans MT"/>
                <a:cs typeface="Times New Roman" pitchFamily="18" charset="0"/>
              </a:rPr>
              <a:t>rubisco-limited rate is</a:t>
            </a:r>
            <a:r>
              <a:rPr lang="en-US" sz="1600" dirty="0">
                <a:solidFill>
                  <a:srgbClr val="000000"/>
                </a:solidFill>
                <a:latin typeface="Gill Sans MT"/>
                <a:cs typeface="Arial" charset="0"/>
              </a:rPr>
              <a:t> </a:t>
            </a:r>
          </a:p>
        </p:txBody>
      </p:sp>
      <p:sp>
        <p:nvSpPr>
          <p:cNvPr id="9" name="Text Box 8"/>
          <p:cNvSpPr txBox="1">
            <a:spLocks noChangeArrowheads="1"/>
          </p:cNvSpPr>
          <p:nvPr/>
        </p:nvSpPr>
        <p:spPr bwMode="auto">
          <a:xfrm>
            <a:off x="731562" y="1691659"/>
            <a:ext cx="3425825" cy="1077218"/>
          </a:xfrm>
          <a:prstGeom prst="rect">
            <a:avLst/>
          </a:prstGeom>
          <a:noFill/>
          <a:ln w="9525">
            <a:noFill/>
            <a:miter lim="800000"/>
            <a:headEnd/>
            <a:tailEnd/>
          </a:ln>
        </p:spPr>
        <p:txBody>
          <a:bodyPr>
            <a:spAutoFit/>
          </a:bodyPr>
          <a:lstStyle/>
          <a:p>
            <a:pPr eaLnBrk="1" hangingPunct="1"/>
            <a:r>
              <a:rPr lang="en-US" sz="1600" i="1" dirty="0" err="1">
                <a:solidFill>
                  <a:srgbClr val="000000"/>
                </a:solidFill>
                <a:latin typeface="Gill Sans MT"/>
                <a:cs typeface="Times New Roman" pitchFamily="18" charset="0"/>
              </a:rPr>
              <a:t>w</a:t>
            </a:r>
            <a:r>
              <a:rPr lang="en-US" sz="1600" baseline="-30000" dirty="0" err="1">
                <a:solidFill>
                  <a:srgbClr val="000000"/>
                </a:solidFill>
                <a:latin typeface="Gill Sans MT"/>
                <a:cs typeface="Times New Roman" pitchFamily="18" charset="0"/>
              </a:rPr>
              <a:t>c</a:t>
            </a:r>
            <a:r>
              <a:rPr lang="en-US" sz="1600" dirty="0">
                <a:solidFill>
                  <a:srgbClr val="000000"/>
                </a:solidFill>
                <a:latin typeface="Gill Sans MT"/>
                <a:cs typeface="Times New Roman" pitchFamily="18" charset="0"/>
              </a:rPr>
              <a:t> is the rubisco-limited rate of photosynthesis, </a:t>
            </a:r>
            <a:r>
              <a:rPr lang="en-US" sz="1600" i="1" dirty="0" err="1">
                <a:solidFill>
                  <a:srgbClr val="000000"/>
                </a:solidFill>
                <a:latin typeface="Gill Sans MT"/>
                <a:cs typeface="Times New Roman" pitchFamily="18" charset="0"/>
              </a:rPr>
              <a:t>w</a:t>
            </a:r>
            <a:r>
              <a:rPr lang="en-US" sz="1600" baseline="-30000" dirty="0" err="1">
                <a:solidFill>
                  <a:srgbClr val="000000"/>
                </a:solidFill>
                <a:latin typeface="Gill Sans MT"/>
                <a:cs typeface="Times New Roman" pitchFamily="18" charset="0"/>
              </a:rPr>
              <a:t>j</a:t>
            </a:r>
            <a:r>
              <a:rPr lang="en-US" sz="1600" dirty="0">
                <a:solidFill>
                  <a:srgbClr val="000000"/>
                </a:solidFill>
                <a:latin typeface="Gill Sans MT"/>
                <a:cs typeface="Times New Roman" pitchFamily="18" charset="0"/>
              </a:rPr>
              <a:t> is light-limited rate allowed by </a:t>
            </a:r>
            <a:r>
              <a:rPr lang="en-US" sz="1600" dirty="0" err="1">
                <a:solidFill>
                  <a:srgbClr val="000000"/>
                </a:solidFill>
                <a:latin typeface="Gill Sans MT"/>
                <a:cs typeface="Times New Roman" pitchFamily="18" charset="0"/>
              </a:rPr>
              <a:t>RuBP</a:t>
            </a:r>
            <a:r>
              <a:rPr lang="en-US" sz="1600" dirty="0">
                <a:solidFill>
                  <a:srgbClr val="000000"/>
                </a:solidFill>
                <a:latin typeface="Gill Sans MT"/>
                <a:cs typeface="Times New Roman" pitchFamily="18" charset="0"/>
              </a:rPr>
              <a:t> </a:t>
            </a:r>
            <a:r>
              <a:rPr lang="en-US" sz="1600" dirty="0" smtClean="0">
                <a:solidFill>
                  <a:srgbClr val="000000"/>
                </a:solidFill>
                <a:latin typeface="Gill Sans MT"/>
                <a:cs typeface="Times New Roman" pitchFamily="18" charset="0"/>
              </a:rPr>
              <a:t>regeneration, </a:t>
            </a:r>
            <a:r>
              <a:rPr lang="en-US" sz="1600" i="1" dirty="0" err="1" smtClean="0">
                <a:solidFill>
                  <a:srgbClr val="000000"/>
                </a:solidFill>
                <a:latin typeface="Gill Sans MT"/>
                <a:cs typeface="Times New Roman" pitchFamily="18" charset="0"/>
              </a:rPr>
              <a:t>w</a:t>
            </a:r>
            <a:r>
              <a:rPr lang="en-US" sz="1600" baseline="-25000" dirty="0" err="1" smtClean="0">
                <a:solidFill>
                  <a:srgbClr val="000000"/>
                </a:solidFill>
                <a:latin typeface="Gill Sans MT"/>
                <a:cs typeface="Times New Roman" pitchFamily="18" charset="0"/>
              </a:rPr>
              <a:t>p</a:t>
            </a:r>
            <a:r>
              <a:rPr lang="en-US" sz="1600" dirty="0" smtClean="0">
                <a:solidFill>
                  <a:srgbClr val="000000"/>
                </a:solidFill>
                <a:latin typeface="Gill Sans MT"/>
                <a:cs typeface="Arial" charset="0"/>
              </a:rPr>
              <a:t>  is product limited rate of carboxylation</a:t>
            </a:r>
            <a:endParaRPr lang="en-US" sz="1600" dirty="0">
              <a:solidFill>
                <a:srgbClr val="000000"/>
              </a:solidFill>
              <a:latin typeface="Gill Sans MT"/>
              <a:cs typeface="Arial" charset="0"/>
            </a:endParaRPr>
          </a:p>
        </p:txBody>
      </p:sp>
      <p:grpSp>
        <p:nvGrpSpPr>
          <p:cNvPr id="10" name="Group 180"/>
          <p:cNvGrpSpPr>
            <a:grpSpLocks/>
          </p:cNvGrpSpPr>
          <p:nvPr/>
        </p:nvGrpSpPr>
        <p:grpSpPr bwMode="auto">
          <a:xfrm>
            <a:off x="4572000" y="1600200"/>
            <a:ext cx="4046538" cy="2566988"/>
            <a:chOff x="861" y="1123"/>
            <a:chExt cx="2549" cy="1617"/>
          </a:xfrm>
        </p:grpSpPr>
        <p:sp>
          <p:nvSpPr>
            <p:cNvPr id="11" name="Line 181"/>
            <p:cNvSpPr>
              <a:spLocks noChangeShapeType="1"/>
            </p:cNvSpPr>
            <p:nvPr/>
          </p:nvSpPr>
          <p:spPr bwMode="auto">
            <a:xfrm>
              <a:off x="1187" y="2315"/>
              <a:ext cx="2113" cy="1"/>
            </a:xfrm>
            <a:prstGeom prst="line">
              <a:avLst/>
            </a:prstGeom>
            <a:noFill/>
            <a:ln w="0">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12" name="Line 182"/>
            <p:cNvSpPr>
              <a:spLocks noChangeShapeType="1"/>
            </p:cNvSpPr>
            <p:nvPr/>
          </p:nvSpPr>
          <p:spPr bwMode="auto">
            <a:xfrm>
              <a:off x="1187" y="2201"/>
              <a:ext cx="2113" cy="1"/>
            </a:xfrm>
            <a:prstGeom prst="line">
              <a:avLst/>
            </a:prstGeom>
            <a:noFill/>
            <a:ln w="0">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13" name="Line 183"/>
            <p:cNvSpPr>
              <a:spLocks noChangeShapeType="1"/>
            </p:cNvSpPr>
            <p:nvPr/>
          </p:nvSpPr>
          <p:spPr bwMode="auto">
            <a:xfrm>
              <a:off x="1187" y="2080"/>
              <a:ext cx="2113" cy="1"/>
            </a:xfrm>
            <a:prstGeom prst="line">
              <a:avLst/>
            </a:prstGeom>
            <a:noFill/>
            <a:ln w="0">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14" name="Line 184"/>
            <p:cNvSpPr>
              <a:spLocks noChangeShapeType="1"/>
            </p:cNvSpPr>
            <p:nvPr/>
          </p:nvSpPr>
          <p:spPr bwMode="auto">
            <a:xfrm>
              <a:off x="1187" y="1966"/>
              <a:ext cx="2113" cy="1"/>
            </a:xfrm>
            <a:prstGeom prst="line">
              <a:avLst/>
            </a:prstGeom>
            <a:noFill/>
            <a:ln w="0">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15" name="Line 185"/>
            <p:cNvSpPr>
              <a:spLocks noChangeShapeType="1"/>
            </p:cNvSpPr>
            <p:nvPr/>
          </p:nvSpPr>
          <p:spPr bwMode="auto">
            <a:xfrm>
              <a:off x="1187" y="1852"/>
              <a:ext cx="2113" cy="1"/>
            </a:xfrm>
            <a:prstGeom prst="line">
              <a:avLst/>
            </a:prstGeom>
            <a:noFill/>
            <a:ln w="0">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16" name="Line 186"/>
            <p:cNvSpPr>
              <a:spLocks noChangeShapeType="1"/>
            </p:cNvSpPr>
            <p:nvPr/>
          </p:nvSpPr>
          <p:spPr bwMode="auto">
            <a:xfrm>
              <a:off x="1187" y="1737"/>
              <a:ext cx="2113" cy="1"/>
            </a:xfrm>
            <a:prstGeom prst="line">
              <a:avLst/>
            </a:prstGeom>
            <a:noFill/>
            <a:ln w="0">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17" name="Line 187"/>
            <p:cNvSpPr>
              <a:spLocks noChangeShapeType="1"/>
            </p:cNvSpPr>
            <p:nvPr/>
          </p:nvSpPr>
          <p:spPr bwMode="auto">
            <a:xfrm>
              <a:off x="1187" y="1623"/>
              <a:ext cx="2113" cy="1"/>
            </a:xfrm>
            <a:prstGeom prst="line">
              <a:avLst/>
            </a:prstGeom>
            <a:noFill/>
            <a:ln w="0">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18" name="Line 188"/>
            <p:cNvSpPr>
              <a:spLocks noChangeShapeType="1"/>
            </p:cNvSpPr>
            <p:nvPr/>
          </p:nvSpPr>
          <p:spPr bwMode="auto">
            <a:xfrm>
              <a:off x="1187" y="1503"/>
              <a:ext cx="2113" cy="1"/>
            </a:xfrm>
            <a:prstGeom prst="line">
              <a:avLst/>
            </a:prstGeom>
            <a:noFill/>
            <a:ln w="0">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19" name="Line 189"/>
            <p:cNvSpPr>
              <a:spLocks noChangeShapeType="1"/>
            </p:cNvSpPr>
            <p:nvPr/>
          </p:nvSpPr>
          <p:spPr bwMode="auto">
            <a:xfrm>
              <a:off x="1187" y="1388"/>
              <a:ext cx="2113" cy="1"/>
            </a:xfrm>
            <a:prstGeom prst="line">
              <a:avLst/>
            </a:prstGeom>
            <a:noFill/>
            <a:ln w="0">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20" name="Line 190"/>
            <p:cNvSpPr>
              <a:spLocks noChangeShapeType="1"/>
            </p:cNvSpPr>
            <p:nvPr/>
          </p:nvSpPr>
          <p:spPr bwMode="auto">
            <a:xfrm>
              <a:off x="1187" y="1274"/>
              <a:ext cx="2113" cy="1"/>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21" name="Line 191"/>
            <p:cNvSpPr>
              <a:spLocks noChangeShapeType="1"/>
            </p:cNvSpPr>
            <p:nvPr/>
          </p:nvSpPr>
          <p:spPr bwMode="auto">
            <a:xfrm>
              <a:off x="1397" y="1274"/>
              <a:ext cx="1" cy="1155"/>
            </a:xfrm>
            <a:prstGeom prst="line">
              <a:avLst/>
            </a:prstGeom>
            <a:noFill/>
            <a:ln w="0">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22" name="Line 192"/>
            <p:cNvSpPr>
              <a:spLocks noChangeShapeType="1"/>
            </p:cNvSpPr>
            <p:nvPr/>
          </p:nvSpPr>
          <p:spPr bwMode="auto">
            <a:xfrm>
              <a:off x="1607" y="1274"/>
              <a:ext cx="1" cy="1155"/>
            </a:xfrm>
            <a:prstGeom prst="line">
              <a:avLst/>
            </a:prstGeom>
            <a:noFill/>
            <a:ln w="0">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23" name="Line 193"/>
            <p:cNvSpPr>
              <a:spLocks noChangeShapeType="1"/>
            </p:cNvSpPr>
            <p:nvPr/>
          </p:nvSpPr>
          <p:spPr bwMode="auto">
            <a:xfrm>
              <a:off x="1823" y="1274"/>
              <a:ext cx="1" cy="1155"/>
            </a:xfrm>
            <a:prstGeom prst="line">
              <a:avLst/>
            </a:prstGeom>
            <a:noFill/>
            <a:ln w="0">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24" name="Line 194"/>
            <p:cNvSpPr>
              <a:spLocks noChangeShapeType="1"/>
            </p:cNvSpPr>
            <p:nvPr/>
          </p:nvSpPr>
          <p:spPr bwMode="auto">
            <a:xfrm>
              <a:off x="2033" y="1274"/>
              <a:ext cx="1" cy="1155"/>
            </a:xfrm>
            <a:prstGeom prst="line">
              <a:avLst/>
            </a:prstGeom>
            <a:noFill/>
            <a:ln w="0">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25" name="Line 195"/>
            <p:cNvSpPr>
              <a:spLocks noChangeShapeType="1"/>
            </p:cNvSpPr>
            <p:nvPr/>
          </p:nvSpPr>
          <p:spPr bwMode="auto">
            <a:xfrm>
              <a:off x="2244" y="1274"/>
              <a:ext cx="1" cy="1155"/>
            </a:xfrm>
            <a:prstGeom prst="line">
              <a:avLst/>
            </a:prstGeom>
            <a:noFill/>
            <a:ln w="0">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26" name="Line 196"/>
            <p:cNvSpPr>
              <a:spLocks noChangeShapeType="1"/>
            </p:cNvSpPr>
            <p:nvPr/>
          </p:nvSpPr>
          <p:spPr bwMode="auto">
            <a:xfrm>
              <a:off x="2454" y="1274"/>
              <a:ext cx="1" cy="1155"/>
            </a:xfrm>
            <a:prstGeom prst="line">
              <a:avLst/>
            </a:prstGeom>
            <a:noFill/>
            <a:ln w="0">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27" name="Line 197"/>
            <p:cNvSpPr>
              <a:spLocks noChangeShapeType="1"/>
            </p:cNvSpPr>
            <p:nvPr/>
          </p:nvSpPr>
          <p:spPr bwMode="auto">
            <a:xfrm>
              <a:off x="2664" y="1274"/>
              <a:ext cx="1" cy="1155"/>
            </a:xfrm>
            <a:prstGeom prst="line">
              <a:avLst/>
            </a:prstGeom>
            <a:noFill/>
            <a:ln w="0">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28" name="Line 198"/>
            <p:cNvSpPr>
              <a:spLocks noChangeShapeType="1"/>
            </p:cNvSpPr>
            <p:nvPr/>
          </p:nvSpPr>
          <p:spPr bwMode="auto">
            <a:xfrm>
              <a:off x="2880" y="1274"/>
              <a:ext cx="1" cy="1155"/>
            </a:xfrm>
            <a:prstGeom prst="line">
              <a:avLst/>
            </a:prstGeom>
            <a:noFill/>
            <a:ln w="0">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29" name="Line 199"/>
            <p:cNvSpPr>
              <a:spLocks noChangeShapeType="1"/>
            </p:cNvSpPr>
            <p:nvPr/>
          </p:nvSpPr>
          <p:spPr bwMode="auto">
            <a:xfrm>
              <a:off x="3090" y="1274"/>
              <a:ext cx="1" cy="1155"/>
            </a:xfrm>
            <a:prstGeom prst="line">
              <a:avLst/>
            </a:prstGeom>
            <a:noFill/>
            <a:ln w="0">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30" name="Line 200"/>
            <p:cNvSpPr>
              <a:spLocks noChangeShapeType="1"/>
            </p:cNvSpPr>
            <p:nvPr/>
          </p:nvSpPr>
          <p:spPr bwMode="auto">
            <a:xfrm>
              <a:off x="3300" y="1274"/>
              <a:ext cx="1" cy="1155"/>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31" name="Line 201"/>
            <p:cNvSpPr>
              <a:spLocks noChangeShapeType="1"/>
            </p:cNvSpPr>
            <p:nvPr/>
          </p:nvSpPr>
          <p:spPr bwMode="auto">
            <a:xfrm>
              <a:off x="1187" y="1274"/>
              <a:ext cx="1" cy="1155"/>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32" name="Line 202"/>
            <p:cNvSpPr>
              <a:spLocks noChangeShapeType="1"/>
            </p:cNvSpPr>
            <p:nvPr/>
          </p:nvSpPr>
          <p:spPr bwMode="auto">
            <a:xfrm>
              <a:off x="1163" y="2429"/>
              <a:ext cx="24" cy="1"/>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33" name="Line 203"/>
            <p:cNvSpPr>
              <a:spLocks noChangeShapeType="1"/>
            </p:cNvSpPr>
            <p:nvPr/>
          </p:nvSpPr>
          <p:spPr bwMode="auto">
            <a:xfrm>
              <a:off x="1163" y="2399"/>
              <a:ext cx="24" cy="1"/>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34" name="Line 204"/>
            <p:cNvSpPr>
              <a:spLocks noChangeShapeType="1"/>
            </p:cNvSpPr>
            <p:nvPr/>
          </p:nvSpPr>
          <p:spPr bwMode="auto">
            <a:xfrm>
              <a:off x="1163" y="2369"/>
              <a:ext cx="24" cy="1"/>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35" name="Line 205"/>
            <p:cNvSpPr>
              <a:spLocks noChangeShapeType="1"/>
            </p:cNvSpPr>
            <p:nvPr/>
          </p:nvSpPr>
          <p:spPr bwMode="auto">
            <a:xfrm>
              <a:off x="1163" y="2345"/>
              <a:ext cx="24" cy="1"/>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36" name="Line 206"/>
            <p:cNvSpPr>
              <a:spLocks noChangeShapeType="1"/>
            </p:cNvSpPr>
            <p:nvPr/>
          </p:nvSpPr>
          <p:spPr bwMode="auto">
            <a:xfrm>
              <a:off x="1163" y="2315"/>
              <a:ext cx="24" cy="1"/>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37" name="Line 207"/>
            <p:cNvSpPr>
              <a:spLocks noChangeShapeType="1"/>
            </p:cNvSpPr>
            <p:nvPr/>
          </p:nvSpPr>
          <p:spPr bwMode="auto">
            <a:xfrm>
              <a:off x="1163" y="2285"/>
              <a:ext cx="24" cy="1"/>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38" name="Line 208"/>
            <p:cNvSpPr>
              <a:spLocks noChangeShapeType="1"/>
            </p:cNvSpPr>
            <p:nvPr/>
          </p:nvSpPr>
          <p:spPr bwMode="auto">
            <a:xfrm>
              <a:off x="1163" y="2255"/>
              <a:ext cx="24" cy="1"/>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39" name="Line 209"/>
            <p:cNvSpPr>
              <a:spLocks noChangeShapeType="1"/>
            </p:cNvSpPr>
            <p:nvPr/>
          </p:nvSpPr>
          <p:spPr bwMode="auto">
            <a:xfrm>
              <a:off x="1163" y="2225"/>
              <a:ext cx="24" cy="1"/>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40" name="Line 210"/>
            <p:cNvSpPr>
              <a:spLocks noChangeShapeType="1"/>
            </p:cNvSpPr>
            <p:nvPr/>
          </p:nvSpPr>
          <p:spPr bwMode="auto">
            <a:xfrm>
              <a:off x="1163" y="2201"/>
              <a:ext cx="24" cy="1"/>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41" name="Line 211"/>
            <p:cNvSpPr>
              <a:spLocks noChangeShapeType="1"/>
            </p:cNvSpPr>
            <p:nvPr/>
          </p:nvSpPr>
          <p:spPr bwMode="auto">
            <a:xfrm>
              <a:off x="1163" y="2171"/>
              <a:ext cx="24" cy="1"/>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42" name="Line 212"/>
            <p:cNvSpPr>
              <a:spLocks noChangeShapeType="1"/>
            </p:cNvSpPr>
            <p:nvPr/>
          </p:nvSpPr>
          <p:spPr bwMode="auto">
            <a:xfrm>
              <a:off x="1163" y="2141"/>
              <a:ext cx="24" cy="1"/>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43" name="Line 213"/>
            <p:cNvSpPr>
              <a:spLocks noChangeShapeType="1"/>
            </p:cNvSpPr>
            <p:nvPr/>
          </p:nvSpPr>
          <p:spPr bwMode="auto">
            <a:xfrm>
              <a:off x="1163" y="2110"/>
              <a:ext cx="24" cy="1"/>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44" name="Line 214"/>
            <p:cNvSpPr>
              <a:spLocks noChangeShapeType="1"/>
            </p:cNvSpPr>
            <p:nvPr/>
          </p:nvSpPr>
          <p:spPr bwMode="auto">
            <a:xfrm>
              <a:off x="1163" y="2080"/>
              <a:ext cx="24" cy="1"/>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45" name="Line 215"/>
            <p:cNvSpPr>
              <a:spLocks noChangeShapeType="1"/>
            </p:cNvSpPr>
            <p:nvPr/>
          </p:nvSpPr>
          <p:spPr bwMode="auto">
            <a:xfrm>
              <a:off x="1163" y="2056"/>
              <a:ext cx="24" cy="1"/>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46" name="Line 216"/>
            <p:cNvSpPr>
              <a:spLocks noChangeShapeType="1"/>
            </p:cNvSpPr>
            <p:nvPr/>
          </p:nvSpPr>
          <p:spPr bwMode="auto">
            <a:xfrm>
              <a:off x="1163" y="2026"/>
              <a:ext cx="24" cy="1"/>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47" name="Line 217"/>
            <p:cNvSpPr>
              <a:spLocks noChangeShapeType="1"/>
            </p:cNvSpPr>
            <p:nvPr/>
          </p:nvSpPr>
          <p:spPr bwMode="auto">
            <a:xfrm>
              <a:off x="1163" y="1996"/>
              <a:ext cx="24" cy="1"/>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48" name="Line 218"/>
            <p:cNvSpPr>
              <a:spLocks noChangeShapeType="1"/>
            </p:cNvSpPr>
            <p:nvPr/>
          </p:nvSpPr>
          <p:spPr bwMode="auto">
            <a:xfrm>
              <a:off x="1163" y="1966"/>
              <a:ext cx="24" cy="1"/>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49" name="Line 219"/>
            <p:cNvSpPr>
              <a:spLocks noChangeShapeType="1"/>
            </p:cNvSpPr>
            <p:nvPr/>
          </p:nvSpPr>
          <p:spPr bwMode="auto">
            <a:xfrm>
              <a:off x="1163" y="1936"/>
              <a:ext cx="24" cy="1"/>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50" name="Line 220"/>
            <p:cNvSpPr>
              <a:spLocks noChangeShapeType="1"/>
            </p:cNvSpPr>
            <p:nvPr/>
          </p:nvSpPr>
          <p:spPr bwMode="auto">
            <a:xfrm>
              <a:off x="1163" y="1912"/>
              <a:ext cx="24" cy="1"/>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51" name="Line 221"/>
            <p:cNvSpPr>
              <a:spLocks noChangeShapeType="1"/>
            </p:cNvSpPr>
            <p:nvPr/>
          </p:nvSpPr>
          <p:spPr bwMode="auto">
            <a:xfrm>
              <a:off x="1163" y="1882"/>
              <a:ext cx="24" cy="1"/>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52" name="Line 222"/>
            <p:cNvSpPr>
              <a:spLocks noChangeShapeType="1"/>
            </p:cNvSpPr>
            <p:nvPr/>
          </p:nvSpPr>
          <p:spPr bwMode="auto">
            <a:xfrm>
              <a:off x="1163" y="1852"/>
              <a:ext cx="24" cy="1"/>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53" name="Line 223"/>
            <p:cNvSpPr>
              <a:spLocks noChangeShapeType="1"/>
            </p:cNvSpPr>
            <p:nvPr/>
          </p:nvSpPr>
          <p:spPr bwMode="auto">
            <a:xfrm>
              <a:off x="1163" y="1822"/>
              <a:ext cx="24" cy="1"/>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54" name="Line 224"/>
            <p:cNvSpPr>
              <a:spLocks noChangeShapeType="1"/>
            </p:cNvSpPr>
            <p:nvPr/>
          </p:nvSpPr>
          <p:spPr bwMode="auto">
            <a:xfrm>
              <a:off x="1163" y="1792"/>
              <a:ext cx="24" cy="1"/>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55" name="Line 225"/>
            <p:cNvSpPr>
              <a:spLocks noChangeShapeType="1"/>
            </p:cNvSpPr>
            <p:nvPr/>
          </p:nvSpPr>
          <p:spPr bwMode="auto">
            <a:xfrm>
              <a:off x="1163" y="1768"/>
              <a:ext cx="24" cy="1"/>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56" name="Line 226"/>
            <p:cNvSpPr>
              <a:spLocks noChangeShapeType="1"/>
            </p:cNvSpPr>
            <p:nvPr/>
          </p:nvSpPr>
          <p:spPr bwMode="auto">
            <a:xfrm>
              <a:off x="1163" y="1737"/>
              <a:ext cx="24" cy="1"/>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57" name="Line 227"/>
            <p:cNvSpPr>
              <a:spLocks noChangeShapeType="1"/>
            </p:cNvSpPr>
            <p:nvPr/>
          </p:nvSpPr>
          <p:spPr bwMode="auto">
            <a:xfrm>
              <a:off x="1163" y="1707"/>
              <a:ext cx="24" cy="1"/>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58" name="Line 228"/>
            <p:cNvSpPr>
              <a:spLocks noChangeShapeType="1"/>
            </p:cNvSpPr>
            <p:nvPr/>
          </p:nvSpPr>
          <p:spPr bwMode="auto">
            <a:xfrm>
              <a:off x="1163" y="1677"/>
              <a:ext cx="24" cy="1"/>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59" name="Line 229"/>
            <p:cNvSpPr>
              <a:spLocks noChangeShapeType="1"/>
            </p:cNvSpPr>
            <p:nvPr/>
          </p:nvSpPr>
          <p:spPr bwMode="auto">
            <a:xfrm>
              <a:off x="1163" y="1647"/>
              <a:ext cx="24" cy="1"/>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60" name="Line 230"/>
            <p:cNvSpPr>
              <a:spLocks noChangeShapeType="1"/>
            </p:cNvSpPr>
            <p:nvPr/>
          </p:nvSpPr>
          <p:spPr bwMode="auto">
            <a:xfrm>
              <a:off x="1163" y="1623"/>
              <a:ext cx="24" cy="1"/>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61" name="Line 231"/>
            <p:cNvSpPr>
              <a:spLocks noChangeShapeType="1"/>
            </p:cNvSpPr>
            <p:nvPr/>
          </p:nvSpPr>
          <p:spPr bwMode="auto">
            <a:xfrm>
              <a:off x="1163" y="1593"/>
              <a:ext cx="24" cy="1"/>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62" name="Line 232"/>
            <p:cNvSpPr>
              <a:spLocks noChangeShapeType="1"/>
            </p:cNvSpPr>
            <p:nvPr/>
          </p:nvSpPr>
          <p:spPr bwMode="auto">
            <a:xfrm>
              <a:off x="1163" y="1563"/>
              <a:ext cx="24" cy="1"/>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63" name="Line 233"/>
            <p:cNvSpPr>
              <a:spLocks noChangeShapeType="1"/>
            </p:cNvSpPr>
            <p:nvPr/>
          </p:nvSpPr>
          <p:spPr bwMode="auto">
            <a:xfrm>
              <a:off x="1163" y="1533"/>
              <a:ext cx="24" cy="1"/>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64" name="Line 234"/>
            <p:cNvSpPr>
              <a:spLocks noChangeShapeType="1"/>
            </p:cNvSpPr>
            <p:nvPr/>
          </p:nvSpPr>
          <p:spPr bwMode="auto">
            <a:xfrm>
              <a:off x="1163" y="1503"/>
              <a:ext cx="24" cy="1"/>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65" name="Line 235"/>
            <p:cNvSpPr>
              <a:spLocks noChangeShapeType="1"/>
            </p:cNvSpPr>
            <p:nvPr/>
          </p:nvSpPr>
          <p:spPr bwMode="auto">
            <a:xfrm>
              <a:off x="1163" y="1479"/>
              <a:ext cx="24" cy="1"/>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66" name="Line 236"/>
            <p:cNvSpPr>
              <a:spLocks noChangeShapeType="1"/>
            </p:cNvSpPr>
            <p:nvPr/>
          </p:nvSpPr>
          <p:spPr bwMode="auto">
            <a:xfrm>
              <a:off x="1163" y="1449"/>
              <a:ext cx="24" cy="1"/>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67" name="Line 237"/>
            <p:cNvSpPr>
              <a:spLocks noChangeShapeType="1"/>
            </p:cNvSpPr>
            <p:nvPr/>
          </p:nvSpPr>
          <p:spPr bwMode="auto">
            <a:xfrm>
              <a:off x="1163" y="1419"/>
              <a:ext cx="24" cy="1"/>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68" name="Line 238"/>
            <p:cNvSpPr>
              <a:spLocks noChangeShapeType="1"/>
            </p:cNvSpPr>
            <p:nvPr/>
          </p:nvSpPr>
          <p:spPr bwMode="auto">
            <a:xfrm>
              <a:off x="1163" y="1388"/>
              <a:ext cx="24" cy="1"/>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69" name="Line 239"/>
            <p:cNvSpPr>
              <a:spLocks noChangeShapeType="1"/>
            </p:cNvSpPr>
            <p:nvPr/>
          </p:nvSpPr>
          <p:spPr bwMode="auto">
            <a:xfrm>
              <a:off x="1163" y="1358"/>
              <a:ext cx="24" cy="1"/>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70" name="Line 240"/>
            <p:cNvSpPr>
              <a:spLocks noChangeShapeType="1"/>
            </p:cNvSpPr>
            <p:nvPr/>
          </p:nvSpPr>
          <p:spPr bwMode="auto">
            <a:xfrm>
              <a:off x="1163" y="1334"/>
              <a:ext cx="24" cy="1"/>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71" name="Line 241"/>
            <p:cNvSpPr>
              <a:spLocks noChangeShapeType="1"/>
            </p:cNvSpPr>
            <p:nvPr/>
          </p:nvSpPr>
          <p:spPr bwMode="auto">
            <a:xfrm>
              <a:off x="1163" y="1304"/>
              <a:ext cx="24" cy="1"/>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72" name="Line 242"/>
            <p:cNvSpPr>
              <a:spLocks noChangeShapeType="1"/>
            </p:cNvSpPr>
            <p:nvPr/>
          </p:nvSpPr>
          <p:spPr bwMode="auto">
            <a:xfrm>
              <a:off x="1163" y="1274"/>
              <a:ext cx="24" cy="1"/>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73" name="Line 243"/>
            <p:cNvSpPr>
              <a:spLocks noChangeShapeType="1"/>
            </p:cNvSpPr>
            <p:nvPr/>
          </p:nvSpPr>
          <p:spPr bwMode="auto">
            <a:xfrm>
              <a:off x="1157" y="2429"/>
              <a:ext cx="30" cy="1"/>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74" name="Line 244"/>
            <p:cNvSpPr>
              <a:spLocks noChangeShapeType="1"/>
            </p:cNvSpPr>
            <p:nvPr/>
          </p:nvSpPr>
          <p:spPr bwMode="auto">
            <a:xfrm>
              <a:off x="1157" y="2315"/>
              <a:ext cx="30" cy="1"/>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75" name="Line 245"/>
            <p:cNvSpPr>
              <a:spLocks noChangeShapeType="1"/>
            </p:cNvSpPr>
            <p:nvPr/>
          </p:nvSpPr>
          <p:spPr bwMode="auto">
            <a:xfrm>
              <a:off x="1157" y="2201"/>
              <a:ext cx="30" cy="1"/>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76" name="Line 246"/>
            <p:cNvSpPr>
              <a:spLocks noChangeShapeType="1"/>
            </p:cNvSpPr>
            <p:nvPr/>
          </p:nvSpPr>
          <p:spPr bwMode="auto">
            <a:xfrm>
              <a:off x="1157" y="2080"/>
              <a:ext cx="30" cy="1"/>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77" name="Line 247"/>
            <p:cNvSpPr>
              <a:spLocks noChangeShapeType="1"/>
            </p:cNvSpPr>
            <p:nvPr/>
          </p:nvSpPr>
          <p:spPr bwMode="auto">
            <a:xfrm>
              <a:off x="1157" y="1966"/>
              <a:ext cx="30" cy="1"/>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78" name="Line 248"/>
            <p:cNvSpPr>
              <a:spLocks noChangeShapeType="1"/>
            </p:cNvSpPr>
            <p:nvPr/>
          </p:nvSpPr>
          <p:spPr bwMode="auto">
            <a:xfrm>
              <a:off x="1157" y="1852"/>
              <a:ext cx="30" cy="1"/>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79" name="Line 249"/>
            <p:cNvSpPr>
              <a:spLocks noChangeShapeType="1"/>
            </p:cNvSpPr>
            <p:nvPr/>
          </p:nvSpPr>
          <p:spPr bwMode="auto">
            <a:xfrm>
              <a:off x="1157" y="1737"/>
              <a:ext cx="30" cy="1"/>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80" name="Line 250"/>
            <p:cNvSpPr>
              <a:spLocks noChangeShapeType="1"/>
            </p:cNvSpPr>
            <p:nvPr/>
          </p:nvSpPr>
          <p:spPr bwMode="auto">
            <a:xfrm>
              <a:off x="1157" y="1623"/>
              <a:ext cx="30" cy="1"/>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81" name="Line 251"/>
            <p:cNvSpPr>
              <a:spLocks noChangeShapeType="1"/>
            </p:cNvSpPr>
            <p:nvPr/>
          </p:nvSpPr>
          <p:spPr bwMode="auto">
            <a:xfrm>
              <a:off x="1157" y="1503"/>
              <a:ext cx="30" cy="1"/>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82" name="Line 252"/>
            <p:cNvSpPr>
              <a:spLocks noChangeShapeType="1"/>
            </p:cNvSpPr>
            <p:nvPr/>
          </p:nvSpPr>
          <p:spPr bwMode="auto">
            <a:xfrm>
              <a:off x="1157" y="1388"/>
              <a:ext cx="30" cy="1"/>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83" name="Line 253"/>
            <p:cNvSpPr>
              <a:spLocks noChangeShapeType="1"/>
            </p:cNvSpPr>
            <p:nvPr/>
          </p:nvSpPr>
          <p:spPr bwMode="auto">
            <a:xfrm>
              <a:off x="1157" y="1274"/>
              <a:ext cx="30" cy="1"/>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84" name="Line 254"/>
            <p:cNvSpPr>
              <a:spLocks noChangeShapeType="1"/>
            </p:cNvSpPr>
            <p:nvPr/>
          </p:nvSpPr>
          <p:spPr bwMode="auto">
            <a:xfrm>
              <a:off x="1187" y="2429"/>
              <a:ext cx="2113" cy="1"/>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85" name="Line 255"/>
            <p:cNvSpPr>
              <a:spLocks noChangeShapeType="1"/>
            </p:cNvSpPr>
            <p:nvPr/>
          </p:nvSpPr>
          <p:spPr bwMode="auto">
            <a:xfrm flipV="1">
              <a:off x="1187" y="2429"/>
              <a:ext cx="1" cy="24"/>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86" name="Line 256"/>
            <p:cNvSpPr>
              <a:spLocks noChangeShapeType="1"/>
            </p:cNvSpPr>
            <p:nvPr/>
          </p:nvSpPr>
          <p:spPr bwMode="auto">
            <a:xfrm flipV="1">
              <a:off x="1229" y="2429"/>
              <a:ext cx="1" cy="24"/>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87" name="Line 257"/>
            <p:cNvSpPr>
              <a:spLocks noChangeShapeType="1"/>
            </p:cNvSpPr>
            <p:nvPr/>
          </p:nvSpPr>
          <p:spPr bwMode="auto">
            <a:xfrm flipV="1">
              <a:off x="1271" y="2429"/>
              <a:ext cx="1" cy="24"/>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88" name="Line 258"/>
            <p:cNvSpPr>
              <a:spLocks noChangeShapeType="1"/>
            </p:cNvSpPr>
            <p:nvPr/>
          </p:nvSpPr>
          <p:spPr bwMode="auto">
            <a:xfrm flipV="1">
              <a:off x="1313" y="2429"/>
              <a:ext cx="1" cy="24"/>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89" name="Line 259"/>
            <p:cNvSpPr>
              <a:spLocks noChangeShapeType="1"/>
            </p:cNvSpPr>
            <p:nvPr/>
          </p:nvSpPr>
          <p:spPr bwMode="auto">
            <a:xfrm flipV="1">
              <a:off x="1355" y="2429"/>
              <a:ext cx="1" cy="24"/>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90" name="Line 260"/>
            <p:cNvSpPr>
              <a:spLocks noChangeShapeType="1"/>
            </p:cNvSpPr>
            <p:nvPr/>
          </p:nvSpPr>
          <p:spPr bwMode="auto">
            <a:xfrm flipV="1">
              <a:off x="1397" y="2429"/>
              <a:ext cx="1" cy="24"/>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91" name="Line 261"/>
            <p:cNvSpPr>
              <a:spLocks noChangeShapeType="1"/>
            </p:cNvSpPr>
            <p:nvPr/>
          </p:nvSpPr>
          <p:spPr bwMode="auto">
            <a:xfrm flipV="1">
              <a:off x="1439" y="2429"/>
              <a:ext cx="1" cy="24"/>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92" name="Line 262"/>
            <p:cNvSpPr>
              <a:spLocks noChangeShapeType="1"/>
            </p:cNvSpPr>
            <p:nvPr/>
          </p:nvSpPr>
          <p:spPr bwMode="auto">
            <a:xfrm flipV="1">
              <a:off x="1481" y="2429"/>
              <a:ext cx="1" cy="24"/>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93" name="Line 263"/>
            <p:cNvSpPr>
              <a:spLocks noChangeShapeType="1"/>
            </p:cNvSpPr>
            <p:nvPr/>
          </p:nvSpPr>
          <p:spPr bwMode="auto">
            <a:xfrm flipV="1">
              <a:off x="1523" y="2429"/>
              <a:ext cx="1" cy="24"/>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94" name="Line 264"/>
            <p:cNvSpPr>
              <a:spLocks noChangeShapeType="1"/>
            </p:cNvSpPr>
            <p:nvPr/>
          </p:nvSpPr>
          <p:spPr bwMode="auto">
            <a:xfrm flipV="1">
              <a:off x="1565" y="2429"/>
              <a:ext cx="1" cy="24"/>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95" name="Line 265"/>
            <p:cNvSpPr>
              <a:spLocks noChangeShapeType="1"/>
            </p:cNvSpPr>
            <p:nvPr/>
          </p:nvSpPr>
          <p:spPr bwMode="auto">
            <a:xfrm flipV="1">
              <a:off x="1607" y="2429"/>
              <a:ext cx="1" cy="24"/>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96" name="Line 266"/>
            <p:cNvSpPr>
              <a:spLocks noChangeShapeType="1"/>
            </p:cNvSpPr>
            <p:nvPr/>
          </p:nvSpPr>
          <p:spPr bwMode="auto">
            <a:xfrm flipV="1">
              <a:off x="1649" y="2429"/>
              <a:ext cx="1" cy="24"/>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97" name="Line 267"/>
            <p:cNvSpPr>
              <a:spLocks noChangeShapeType="1"/>
            </p:cNvSpPr>
            <p:nvPr/>
          </p:nvSpPr>
          <p:spPr bwMode="auto">
            <a:xfrm flipV="1">
              <a:off x="1691" y="2429"/>
              <a:ext cx="1" cy="24"/>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98" name="Line 268"/>
            <p:cNvSpPr>
              <a:spLocks noChangeShapeType="1"/>
            </p:cNvSpPr>
            <p:nvPr/>
          </p:nvSpPr>
          <p:spPr bwMode="auto">
            <a:xfrm flipV="1">
              <a:off x="1739" y="2429"/>
              <a:ext cx="1" cy="24"/>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99" name="Line 269"/>
            <p:cNvSpPr>
              <a:spLocks noChangeShapeType="1"/>
            </p:cNvSpPr>
            <p:nvPr/>
          </p:nvSpPr>
          <p:spPr bwMode="auto">
            <a:xfrm flipV="1">
              <a:off x="1781" y="2429"/>
              <a:ext cx="1" cy="24"/>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100" name="Line 270"/>
            <p:cNvSpPr>
              <a:spLocks noChangeShapeType="1"/>
            </p:cNvSpPr>
            <p:nvPr/>
          </p:nvSpPr>
          <p:spPr bwMode="auto">
            <a:xfrm flipV="1">
              <a:off x="1823" y="2429"/>
              <a:ext cx="1" cy="24"/>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101" name="Line 271"/>
            <p:cNvSpPr>
              <a:spLocks noChangeShapeType="1"/>
            </p:cNvSpPr>
            <p:nvPr/>
          </p:nvSpPr>
          <p:spPr bwMode="auto">
            <a:xfrm flipV="1">
              <a:off x="1865" y="2429"/>
              <a:ext cx="1" cy="24"/>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102" name="Line 272"/>
            <p:cNvSpPr>
              <a:spLocks noChangeShapeType="1"/>
            </p:cNvSpPr>
            <p:nvPr/>
          </p:nvSpPr>
          <p:spPr bwMode="auto">
            <a:xfrm flipV="1">
              <a:off x="1907" y="2429"/>
              <a:ext cx="1" cy="24"/>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103" name="Line 273"/>
            <p:cNvSpPr>
              <a:spLocks noChangeShapeType="1"/>
            </p:cNvSpPr>
            <p:nvPr/>
          </p:nvSpPr>
          <p:spPr bwMode="auto">
            <a:xfrm flipV="1">
              <a:off x="1949" y="2429"/>
              <a:ext cx="1" cy="24"/>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104" name="Line 274"/>
            <p:cNvSpPr>
              <a:spLocks noChangeShapeType="1"/>
            </p:cNvSpPr>
            <p:nvPr/>
          </p:nvSpPr>
          <p:spPr bwMode="auto">
            <a:xfrm flipV="1">
              <a:off x="1991" y="2429"/>
              <a:ext cx="1" cy="24"/>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105" name="Line 275"/>
            <p:cNvSpPr>
              <a:spLocks noChangeShapeType="1"/>
            </p:cNvSpPr>
            <p:nvPr/>
          </p:nvSpPr>
          <p:spPr bwMode="auto">
            <a:xfrm flipV="1">
              <a:off x="2033" y="2429"/>
              <a:ext cx="1" cy="24"/>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106" name="Line 276"/>
            <p:cNvSpPr>
              <a:spLocks noChangeShapeType="1"/>
            </p:cNvSpPr>
            <p:nvPr/>
          </p:nvSpPr>
          <p:spPr bwMode="auto">
            <a:xfrm flipV="1">
              <a:off x="2075" y="2429"/>
              <a:ext cx="1" cy="24"/>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107" name="Line 277"/>
            <p:cNvSpPr>
              <a:spLocks noChangeShapeType="1"/>
            </p:cNvSpPr>
            <p:nvPr/>
          </p:nvSpPr>
          <p:spPr bwMode="auto">
            <a:xfrm flipV="1">
              <a:off x="2118" y="2429"/>
              <a:ext cx="1" cy="24"/>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108" name="Line 278"/>
            <p:cNvSpPr>
              <a:spLocks noChangeShapeType="1"/>
            </p:cNvSpPr>
            <p:nvPr/>
          </p:nvSpPr>
          <p:spPr bwMode="auto">
            <a:xfrm flipV="1">
              <a:off x="2160" y="2429"/>
              <a:ext cx="1" cy="24"/>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109" name="Line 279"/>
            <p:cNvSpPr>
              <a:spLocks noChangeShapeType="1"/>
            </p:cNvSpPr>
            <p:nvPr/>
          </p:nvSpPr>
          <p:spPr bwMode="auto">
            <a:xfrm flipV="1">
              <a:off x="2202" y="2429"/>
              <a:ext cx="1" cy="24"/>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110" name="Line 280"/>
            <p:cNvSpPr>
              <a:spLocks noChangeShapeType="1"/>
            </p:cNvSpPr>
            <p:nvPr/>
          </p:nvSpPr>
          <p:spPr bwMode="auto">
            <a:xfrm flipV="1">
              <a:off x="2244" y="2429"/>
              <a:ext cx="1" cy="24"/>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111" name="Line 281"/>
            <p:cNvSpPr>
              <a:spLocks noChangeShapeType="1"/>
            </p:cNvSpPr>
            <p:nvPr/>
          </p:nvSpPr>
          <p:spPr bwMode="auto">
            <a:xfrm flipV="1">
              <a:off x="2286" y="2429"/>
              <a:ext cx="1" cy="24"/>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112" name="Line 282"/>
            <p:cNvSpPr>
              <a:spLocks noChangeShapeType="1"/>
            </p:cNvSpPr>
            <p:nvPr/>
          </p:nvSpPr>
          <p:spPr bwMode="auto">
            <a:xfrm flipV="1">
              <a:off x="2328" y="2429"/>
              <a:ext cx="1" cy="24"/>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113" name="Line 283"/>
            <p:cNvSpPr>
              <a:spLocks noChangeShapeType="1"/>
            </p:cNvSpPr>
            <p:nvPr/>
          </p:nvSpPr>
          <p:spPr bwMode="auto">
            <a:xfrm flipV="1">
              <a:off x="2370" y="2429"/>
              <a:ext cx="1" cy="24"/>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114" name="Line 284"/>
            <p:cNvSpPr>
              <a:spLocks noChangeShapeType="1"/>
            </p:cNvSpPr>
            <p:nvPr/>
          </p:nvSpPr>
          <p:spPr bwMode="auto">
            <a:xfrm flipV="1">
              <a:off x="2412" y="2429"/>
              <a:ext cx="1" cy="24"/>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115" name="Line 285"/>
            <p:cNvSpPr>
              <a:spLocks noChangeShapeType="1"/>
            </p:cNvSpPr>
            <p:nvPr/>
          </p:nvSpPr>
          <p:spPr bwMode="auto">
            <a:xfrm flipV="1">
              <a:off x="2454" y="2429"/>
              <a:ext cx="1" cy="24"/>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116" name="Line 286"/>
            <p:cNvSpPr>
              <a:spLocks noChangeShapeType="1"/>
            </p:cNvSpPr>
            <p:nvPr/>
          </p:nvSpPr>
          <p:spPr bwMode="auto">
            <a:xfrm flipV="1">
              <a:off x="2496" y="2429"/>
              <a:ext cx="1" cy="24"/>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117" name="Line 287"/>
            <p:cNvSpPr>
              <a:spLocks noChangeShapeType="1"/>
            </p:cNvSpPr>
            <p:nvPr/>
          </p:nvSpPr>
          <p:spPr bwMode="auto">
            <a:xfrm flipV="1">
              <a:off x="2538" y="2429"/>
              <a:ext cx="1" cy="24"/>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118" name="Line 288"/>
            <p:cNvSpPr>
              <a:spLocks noChangeShapeType="1"/>
            </p:cNvSpPr>
            <p:nvPr/>
          </p:nvSpPr>
          <p:spPr bwMode="auto">
            <a:xfrm flipV="1">
              <a:off x="2580" y="2429"/>
              <a:ext cx="1" cy="24"/>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119" name="Line 289"/>
            <p:cNvSpPr>
              <a:spLocks noChangeShapeType="1"/>
            </p:cNvSpPr>
            <p:nvPr/>
          </p:nvSpPr>
          <p:spPr bwMode="auto">
            <a:xfrm flipV="1">
              <a:off x="2622" y="2429"/>
              <a:ext cx="1" cy="24"/>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120" name="Line 290"/>
            <p:cNvSpPr>
              <a:spLocks noChangeShapeType="1"/>
            </p:cNvSpPr>
            <p:nvPr/>
          </p:nvSpPr>
          <p:spPr bwMode="auto">
            <a:xfrm flipV="1">
              <a:off x="2664" y="2429"/>
              <a:ext cx="1" cy="24"/>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121" name="Line 291"/>
            <p:cNvSpPr>
              <a:spLocks noChangeShapeType="1"/>
            </p:cNvSpPr>
            <p:nvPr/>
          </p:nvSpPr>
          <p:spPr bwMode="auto">
            <a:xfrm flipV="1">
              <a:off x="2706" y="2429"/>
              <a:ext cx="1" cy="24"/>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122" name="Line 292"/>
            <p:cNvSpPr>
              <a:spLocks noChangeShapeType="1"/>
            </p:cNvSpPr>
            <p:nvPr/>
          </p:nvSpPr>
          <p:spPr bwMode="auto">
            <a:xfrm flipV="1">
              <a:off x="2748" y="2429"/>
              <a:ext cx="1" cy="24"/>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123" name="Line 293"/>
            <p:cNvSpPr>
              <a:spLocks noChangeShapeType="1"/>
            </p:cNvSpPr>
            <p:nvPr/>
          </p:nvSpPr>
          <p:spPr bwMode="auto">
            <a:xfrm flipV="1">
              <a:off x="2796" y="2429"/>
              <a:ext cx="1" cy="24"/>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124" name="Line 294"/>
            <p:cNvSpPr>
              <a:spLocks noChangeShapeType="1"/>
            </p:cNvSpPr>
            <p:nvPr/>
          </p:nvSpPr>
          <p:spPr bwMode="auto">
            <a:xfrm flipV="1">
              <a:off x="2838" y="2429"/>
              <a:ext cx="1" cy="24"/>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125" name="Line 295"/>
            <p:cNvSpPr>
              <a:spLocks noChangeShapeType="1"/>
            </p:cNvSpPr>
            <p:nvPr/>
          </p:nvSpPr>
          <p:spPr bwMode="auto">
            <a:xfrm flipV="1">
              <a:off x="2880" y="2429"/>
              <a:ext cx="1" cy="24"/>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126" name="Line 296"/>
            <p:cNvSpPr>
              <a:spLocks noChangeShapeType="1"/>
            </p:cNvSpPr>
            <p:nvPr/>
          </p:nvSpPr>
          <p:spPr bwMode="auto">
            <a:xfrm flipV="1">
              <a:off x="2922" y="2429"/>
              <a:ext cx="1" cy="24"/>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127" name="Line 297"/>
            <p:cNvSpPr>
              <a:spLocks noChangeShapeType="1"/>
            </p:cNvSpPr>
            <p:nvPr/>
          </p:nvSpPr>
          <p:spPr bwMode="auto">
            <a:xfrm flipV="1">
              <a:off x="2964" y="2429"/>
              <a:ext cx="1" cy="24"/>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128" name="Line 298"/>
            <p:cNvSpPr>
              <a:spLocks noChangeShapeType="1"/>
            </p:cNvSpPr>
            <p:nvPr/>
          </p:nvSpPr>
          <p:spPr bwMode="auto">
            <a:xfrm flipV="1">
              <a:off x="3006" y="2429"/>
              <a:ext cx="1" cy="24"/>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129" name="Line 299"/>
            <p:cNvSpPr>
              <a:spLocks noChangeShapeType="1"/>
            </p:cNvSpPr>
            <p:nvPr/>
          </p:nvSpPr>
          <p:spPr bwMode="auto">
            <a:xfrm flipV="1">
              <a:off x="3048" y="2429"/>
              <a:ext cx="1" cy="24"/>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130" name="Line 300"/>
            <p:cNvSpPr>
              <a:spLocks noChangeShapeType="1"/>
            </p:cNvSpPr>
            <p:nvPr/>
          </p:nvSpPr>
          <p:spPr bwMode="auto">
            <a:xfrm flipV="1">
              <a:off x="3090" y="2429"/>
              <a:ext cx="1" cy="24"/>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131" name="Line 301"/>
            <p:cNvSpPr>
              <a:spLocks noChangeShapeType="1"/>
            </p:cNvSpPr>
            <p:nvPr/>
          </p:nvSpPr>
          <p:spPr bwMode="auto">
            <a:xfrm flipV="1">
              <a:off x="3132" y="2429"/>
              <a:ext cx="1" cy="24"/>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132" name="Line 302"/>
            <p:cNvSpPr>
              <a:spLocks noChangeShapeType="1"/>
            </p:cNvSpPr>
            <p:nvPr/>
          </p:nvSpPr>
          <p:spPr bwMode="auto">
            <a:xfrm flipV="1">
              <a:off x="3174" y="2429"/>
              <a:ext cx="1" cy="24"/>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133" name="Line 303"/>
            <p:cNvSpPr>
              <a:spLocks noChangeShapeType="1"/>
            </p:cNvSpPr>
            <p:nvPr/>
          </p:nvSpPr>
          <p:spPr bwMode="auto">
            <a:xfrm flipV="1">
              <a:off x="3216" y="2429"/>
              <a:ext cx="1" cy="24"/>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134" name="Line 304"/>
            <p:cNvSpPr>
              <a:spLocks noChangeShapeType="1"/>
            </p:cNvSpPr>
            <p:nvPr/>
          </p:nvSpPr>
          <p:spPr bwMode="auto">
            <a:xfrm flipV="1">
              <a:off x="3258" y="2429"/>
              <a:ext cx="1" cy="24"/>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135" name="Line 305"/>
            <p:cNvSpPr>
              <a:spLocks noChangeShapeType="1"/>
            </p:cNvSpPr>
            <p:nvPr/>
          </p:nvSpPr>
          <p:spPr bwMode="auto">
            <a:xfrm flipV="1">
              <a:off x="3300" y="2429"/>
              <a:ext cx="1" cy="24"/>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136" name="Line 306"/>
            <p:cNvSpPr>
              <a:spLocks noChangeShapeType="1"/>
            </p:cNvSpPr>
            <p:nvPr/>
          </p:nvSpPr>
          <p:spPr bwMode="auto">
            <a:xfrm flipV="1">
              <a:off x="1187" y="2429"/>
              <a:ext cx="1" cy="30"/>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137" name="Line 307"/>
            <p:cNvSpPr>
              <a:spLocks noChangeShapeType="1"/>
            </p:cNvSpPr>
            <p:nvPr/>
          </p:nvSpPr>
          <p:spPr bwMode="auto">
            <a:xfrm flipV="1">
              <a:off x="1397" y="2429"/>
              <a:ext cx="1" cy="30"/>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138" name="Line 308"/>
            <p:cNvSpPr>
              <a:spLocks noChangeShapeType="1"/>
            </p:cNvSpPr>
            <p:nvPr/>
          </p:nvSpPr>
          <p:spPr bwMode="auto">
            <a:xfrm flipV="1">
              <a:off x="1607" y="2429"/>
              <a:ext cx="1" cy="30"/>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139" name="Line 309"/>
            <p:cNvSpPr>
              <a:spLocks noChangeShapeType="1"/>
            </p:cNvSpPr>
            <p:nvPr/>
          </p:nvSpPr>
          <p:spPr bwMode="auto">
            <a:xfrm flipV="1">
              <a:off x="1823" y="2429"/>
              <a:ext cx="1" cy="30"/>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140" name="Line 310"/>
            <p:cNvSpPr>
              <a:spLocks noChangeShapeType="1"/>
            </p:cNvSpPr>
            <p:nvPr/>
          </p:nvSpPr>
          <p:spPr bwMode="auto">
            <a:xfrm flipV="1">
              <a:off x="2033" y="2429"/>
              <a:ext cx="1" cy="30"/>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141" name="Line 311"/>
            <p:cNvSpPr>
              <a:spLocks noChangeShapeType="1"/>
            </p:cNvSpPr>
            <p:nvPr/>
          </p:nvSpPr>
          <p:spPr bwMode="auto">
            <a:xfrm flipV="1">
              <a:off x="2244" y="2429"/>
              <a:ext cx="1" cy="30"/>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142" name="Line 312"/>
            <p:cNvSpPr>
              <a:spLocks noChangeShapeType="1"/>
            </p:cNvSpPr>
            <p:nvPr/>
          </p:nvSpPr>
          <p:spPr bwMode="auto">
            <a:xfrm flipV="1">
              <a:off x="2454" y="2429"/>
              <a:ext cx="1" cy="30"/>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143" name="Line 313"/>
            <p:cNvSpPr>
              <a:spLocks noChangeShapeType="1"/>
            </p:cNvSpPr>
            <p:nvPr/>
          </p:nvSpPr>
          <p:spPr bwMode="auto">
            <a:xfrm flipV="1">
              <a:off x="2664" y="2429"/>
              <a:ext cx="1" cy="30"/>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144" name="Line 314"/>
            <p:cNvSpPr>
              <a:spLocks noChangeShapeType="1"/>
            </p:cNvSpPr>
            <p:nvPr/>
          </p:nvSpPr>
          <p:spPr bwMode="auto">
            <a:xfrm flipV="1">
              <a:off x="2880" y="2429"/>
              <a:ext cx="1" cy="30"/>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145" name="Line 315"/>
            <p:cNvSpPr>
              <a:spLocks noChangeShapeType="1"/>
            </p:cNvSpPr>
            <p:nvPr/>
          </p:nvSpPr>
          <p:spPr bwMode="auto">
            <a:xfrm flipV="1">
              <a:off x="3090" y="2429"/>
              <a:ext cx="1" cy="30"/>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146" name="Line 316"/>
            <p:cNvSpPr>
              <a:spLocks noChangeShapeType="1"/>
            </p:cNvSpPr>
            <p:nvPr/>
          </p:nvSpPr>
          <p:spPr bwMode="auto">
            <a:xfrm flipV="1">
              <a:off x="3300" y="2429"/>
              <a:ext cx="1" cy="30"/>
            </a:xfrm>
            <a:prstGeom prst="line">
              <a:avLst/>
            </a:prstGeom>
            <a:noFill/>
            <a:ln w="9525">
              <a:solidFill>
                <a:srgbClr val="000000"/>
              </a:solidFill>
              <a:round/>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147" name="Rectangle 317"/>
            <p:cNvSpPr>
              <a:spLocks noChangeArrowheads="1"/>
            </p:cNvSpPr>
            <p:nvPr/>
          </p:nvSpPr>
          <p:spPr bwMode="auto">
            <a:xfrm>
              <a:off x="1757" y="1123"/>
              <a:ext cx="946"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charset="0"/>
                  <a:cs typeface="Arial" charset="0"/>
                </a:rPr>
                <a:t>Light Response Curve</a:t>
              </a:r>
              <a:endParaRPr lang="en-US" sz="1200">
                <a:solidFill>
                  <a:srgbClr val="000000"/>
                </a:solidFill>
                <a:latin typeface="Times New Roman" pitchFamily="18" charset="0"/>
                <a:cs typeface="Arial" charset="0"/>
              </a:endParaRPr>
            </a:p>
          </p:txBody>
        </p:sp>
        <p:grpSp>
          <p:nvGrpSpPr>
            <p:cNvPr id="148" name="Group 318"/>
            <p:cNvGrpSpPr>
              <a:grpSpLocks/>
            </p:cNvGrpSpPr>
            <p:nvPr/>
          </p:nvGrpSpPr>
          <p:grpSpPr bwMode="auto">
            <a:xfrm>
              <a:off x="1019" y="1232"/>
              <a:ext cx="98" cy="1251"/>
              <a:chOff x="1001" y="1220"/>
              <a:chExt cx="98" cy="1251"/>
            </a:xfrm>
          </p:grpSpPr>
          <p:sp>
            <p:nvSpPr>
              <p:cNvPr id="171" name="Rectangle 319"/>
              <p:cNvSpPr>
                <a:spLocks noChangeArrowheads="1"/>
              </p:cNvSpPr>
              <p:nvPr/>
            </p:nvSpPr>
            <p:spPr bwMode="auto">
              <a:xfrm>
                <a:off x="1055" y="2375"/>
                <a:ext cx="44" cy="96"/>
              </a:xfrm>
              <a:prstGeom prst="rect">
                <a:avLst/>
              </a:prstGeom>
              <a:noFill/>
              <a:ln w="9525">
                <a:noFill/>
                <a:miter lim="800000"/>
                <a:headEnd/>
                <a:tailEnd/>
              </a:ln>
            </p:spPr>
            <p:txBody>
              <a:bodyPr wrap="none" lIns="0" tIns="0" rIns="0" bIns="0">
                <a:spAutoFit/>
              </a:bodyPr>
              <a:lstStyle/>
              <a:p>
                <a:r>
                  <a:rPr lang="en-US" sz="1000">
                    <a:solidFill>
                      <a:srgbClr val="000000"/>
                    </a:solidFill>
                    <a:latin typeface="Arial" charset="0"/>
                    <a:cs typeface="Arial" charset="0"/>
                  </a:rPr>
                  <a:t>0</a:t>
                </a:r>
                <a:endParaRPr lang="en-US" sz="1000">
                  <a:solidFill>
                    <a:srgbClr val="000000"/>
                  </a:solidFill>
                  <a:latin typeface="Times New Roman" pitchFamily="18" charset="0"/>
                  <a:cs typeface="Arial" charset="0"/>
                </a:endParaRPr>
              </a:p>
            </p:txBody>
          </p:sp>
          <p:sp>
            <p:nvSpPr>
              <p:cNvPr id="172" name="Rectangle 320"/>
              <p:cNvSpPr>
                <a:spLocks noChangeArrowheads="1"/>
              </p:cNvSpPr>
              <p:nvPr/>
            </p:nvSpPr>
            <p:spPr bwMode="auto">
              <a:xfrm>
                <a:off x="1055" y="2261"/>
                <a:ext cx="44" cy="96"/>
              </a:xfrm>
              <a:prstGeom prst="rect">
                <a:avLst/>
              </a:prstGeom>
              <a:noFill/>
              <a:ln w="9525">
                <a:noFill/>
                <a:miter lim="800000"/>
                <a:headEnd/>
                <a:tailEnd/>
              </a:ln>
            </p:spPr>
            <p:txBody>
              <a:bodyPr wrap="none" lIns="0" tIns="0" rIns="0" bIns="0">
                <a:spAutoFit/>
              </a:bodyPr>
              <a:lstStyle/>
              <a:p>
                <a:r>
                  <a:rPr lang="en-US" sz="1000">
                    <a:solidFill>
                      <a:srgbClr val="000000"/>
                    </a:solidFill>
                    <a:latin typeface="Arial" charset="0"/>
                    <a:cs typeface="Arial" charset="0"/>
                  </a:rPr>
                  <a:t>2</a:t>
                </a:r>
                <a:endParaRPr lang="en-US" sz="1000">
                  <a:solidFill>
                    <a:srgbClr val="000000"/>
                  </a:solidFill>
                  <a:latin typeface="Times New Roman" pitchFamily="18" charset="0"/>
                  <a:cs typeface="Arial" charset="0"/>
                </a:endParaRPr>
              </a:p>
            </p:txBody>
          </p:sp>
          <p:sp>
            <p:nvSpPr>
              <p:cNvPr id="173" name="Rectangle 321"/>
              <p:cNvSpPr>
                <a:spLocks noChangeArrowheads="1"/>
              </p:cNvSpPr>
              <p:nvPr/>
            </p:nvSpPr>
            <p:spPr bwMode="auto">
              <a:xfrm>
                <a:off x="1055" y="2147"/>
                <a:ext cx="44" cy="96"/>
              </a:xfrm>
              <a:prstGeom prst="rect">
                <a:avLst/>
              </a:prstGeom>
              <a:noFill/>
              <a:ln w="9525">
                <a:noFill/>
                <a:miter lim="800000"/>
                <a:headEnd/>
                <a:tailEnd/>
              </a:ln>
            </p:spPr>
            <p:txBody>
              <a:bodyPr wrap="none" lIns="0" tIns="0" rIns="0" bIns="0">
                <a:spAutoFit/>
              </a:bodyPr>
              <a:lstStyle/>
              <a:p>
                <a:r>
                  <a:rPr lang="en-US" sz="1000">
                    <a:solidFill>
                      <a:srgbClr val="000000"/>
                    </a:solidFill>
                    <a:latin typeface="Arial" charset="0"/>
                    <a:cs typeface="Arial" charset="0"/>
                  </a:rPr>
                  <a:t>4</a:t>
                </a:r>
                <a:endParaRPr lang="en-US" sz="1000">
                  <a:solidFill>
                    <a:srgbClr val="000000"/>
                  </a:solidFill>
                  <a:latin typeface="Times New Roman" pitchFamily="18" charset="0"/>
                  <a:cs typeface="Arial" charset="0"/>
                </a:endParaRPr>
              </a:p>
            </p:txBody>
          </p:sp>
          <p:sp>
            <p:nvSpPr>
              <p:cNvPr id="174" name="Rectangle 322"/>
              <p:cNvSpPr>
                <a:spLocks noChangeArrowheads="1"/>
              </p:cNvSpPr>
              <p:nvPr/>
            </p:nvSpPr>
            <p:spPr bwMode="auto">
              <a:xfrm>
                <a:off x="1055" y="2026"/>
                <a:ext cx="44" cy="96"/>
              </a:xfrm>
              <a:prstGeom prst="rect">
                <a:avLst/>
              </a:prstGeom>
              <a:noFill/>
              <a:ln w="9525">
                <a:noFill/>
                <a:miter lim="800000"/>
                <a:headEnd/>
                <a:tailEnd/>
              </a:ln>
            </p:spPr>
            <p:txBody>
              <a:bodyPr wrap="none" lIns="0" tIns="0" rIns="0" bIns="0">
                <a:spAutoFit/>
              </a:bodyPr>
              <a:lstStyle/>
              <a:p>
                <a:r>
                  <a:rPr lang="en-US" sz="1000">
                    <a:solidFill>
                      <a:srgbClr val="000000"/>
                    </a:solidFill>
                    <a:latin typeface="Arial" charset="0"/>
                    <a:cs typeface="Arial" charset="0"/>
                  </a:rPr>
                  <a:t>6</a:t>
                </a:r>
                <a:endParaRPr lang="en-US" sz="1000">
                  <a:solidFill>
                    <a:srgbClr val="000000"/>
                  </a:solidFill>
                  <a:latin typeface="Times New Roman" pitchFamily="18" charset="0"/>
                  <a:cs typeface="Arial" charset="0"/>
                </a:endParaRPr>
              </a:p>
            </p:txBody>
          </p:sp>
          <p:sp>
            <p:nvSpPr>
              <p:cNvPr id="175" name="Rectangle 323"/>
              <p:cNvSpPr>
                <a:spLocks noChangeArrowheads="1"/>
              </p:cNvSpPr>
              <p:nvPr/>
            </p:nvSpPr>
            <p:spPr bwMode="auto">
              <a:xfrm>
                <a:off x="1055" y="1912"/>
                <a:ext cx="44" cy="96"/>
              </a:xfrm>
              <a:prstGeom prst="rect">
                <a:avLst/>
              </a:prstGeom>
              <a:noFill/>
              <a:ln w="9525">
                <a:noFill/>
                <a:miter lim="800000"/>
                <a:headEnd/>
                <a:tailEnd/>
              </a:ln>
            </p:spPr>
            <p:txBody>
              <a:bodyPr wrap="none" lIns="0" tIns="0" rIns="0" bIns="0">
                <a:spAutoFit/>
              </a:bodyPr>
              <a:lstStyle/>
              <a:p>
                <a:r>
                  <a:rPr lang="en-US" sz="1000">
                    <a:solidFill>
                      <a:srgbClr val="000000"/>
                    </a:solidFill>
                    <a:latin typeface="Arial" charset="0"/>
                    <a:cs typeface="Arial" charset="0"/>
                  </a:rPr>
                  <a:t>8</a:t>
                </a:r>
                <a:endParaRPr lang="en-US" sz="1000">
                  <a:solidFill>
                    <a:srgbClr val="000000"/>
                  </a:solidFill>
                  <a:latin typeface="Times New Roman" pitchFamily="18" charset="0"/>
                  <a:cs typeface="Arial" charset="0"/>
                </a:endParaRPr>
              </a:p>
            </p:txBody>
          </p:sp>
          <p:sp>
            <p:nvSpPr>
              <p:cNvPr id="176" name="Rectangle 324"/>
              <p:cNvSpPr>
                <a:spLocks noChangeArrowheads="1"/>
              </p:cNvSpPr>
              <p:nvPr/>
            </p:nvSpPr>
            <p:spPr bwMode="auto">
              <a:xfrm>
                <a:off x="1001" y="1798"/>
                <a:ext cx="88" cy="96"/>
              </a:xfrm>
              <a:prstGeom prst="rect">
                <a:avLst/>
              </a:prstGeom>
              <a:noFill/>
              <a:ln w="9525">
                <a:noFill/>
                <a:miter lim="800000"/>
                <a:headEnd/>
                <a:tailEnd/>
              </a:ln>
            </p:spPr>
            <p:txBody>
              <a:bodyPr wrap="none" lIns="0" tIns="0" rIns="0" bIns="0">
                <a:spAutoFit/>
              </a:bodyPr>
              <a:lstStyle/>
              <a:p>
                <a:r>
                  <a:rPr lang="en-US" sz="1000">
                    <a:solidFill>
                      <a:srgbClr val="000000"/>
                    </a:solidFill>
                    <a:latin typeface="Arial" charset="0"/>
                    <a:cs typeface="Arial" charset="0"/>
                  </a:rPr>
                  <a:t>10</a:t>
                </a:r>
                <a:endParaRPr lang="en-US" sz="1000">
                  <a:solidFill>
                    <a:srgbClr val="000000"/>
                  </a:solidFill>
                  <a:latin typeface="Times New Roman" pitchFamily="18" charset="0"/>
                  <a:cs typeface="Arial" charset="0"/>
                </a:endParaRPr>
              </a:p>
            </p:txBody>
          </p:sp>
          <p:sp>
            <p:nvSpPr>
              <p:cNvPr id="177" name="Rectangle 325"/>
              <p:cNvSpPr>
                <a:spLocks noChangeArrowheads="1"/>
              </p:cNvSpPr>
              <p:nvPr/>
            </p:nvSpPr>
            <p:spPr bwMode="auto">
              <a:xfrm>
                <a:off x="1001" y="1683"/>
                <a:ext cx="88" cy="96"/>
              </a:xfrm>
              <a:prstGeom prst="rect">
                <a:avLst/>
              </a:prstGeom>
              <a:noFill/>
              <a:ln w="9525">
                <a:noFill/>
                <a:miter lim="800000"/>
                <a:headEnd/>
                <a:tailEnd/>
              </a:ln>
            </p:spPr>
            <p:txBody>
              <a:bodyPr wrap="none" lIns="0" tIns="0" rIns="0" bIns="0">
                <a:spAutoFit/>
              </a:bodyPr>
              <a:lstStyle/>
              <a:p>
                <a:r>
                  <a:rPr lang="en-US" sz="1000">
                    <a:solidFill>
                      <a:srgbClr val="000000"/>
                    </a:solidFill>
                    <a:latin typeface="Arial" charset="0"/>
                    <a:cs typeface="Arial" charset="0"/>
                  </a:rPr>
                  <a:t>12</a:t>
                </a:r>
                <a:endParaRPr lang="en-US" sz="1000">
                  <a:solidFill>
                    <a:srgbClr val="000000"/>
                  </a:solidFill>
                  <a:latin typeface="Times New Roman" pitchFamily="18" charset="0"/>
                  <a:cs typeface="Arial" charset="0"/>
                </a:endParaRPr>
              </a:p>
            </p:txBody>
          </p:sp>
          <p:sp>
            <p:nvSpPr>
              <p:cNvPr id="178" name="Rectangle 326"/>
              <p:cNvSpPr>
                <a:spLocks noChangeArrowheads="1"/>
              </p:cNvSpPr>
              <p:nvPr/>
            </p:nvSpPr>
            <p:spPr bwMode="auto">
              <a:xfrm>
                <a:off x="1001" y="1569"/>
                <a:ext cx="88" cy="96"/>
              </a:xfrm>
              <a:prstGeom prst="rect">
                <a:avLst/>
              </a:prstGeom>
              <a:noFill/>
              <a:ln w="9525">
                <a:noFill/>
                <a:miter lim="800000"/>
                <a:headEnd/>
                <a:tailEnd/>
              </a:ln>
            </p:spPr>
            <p:txBody>
              <a:bodyPr wrap="none" lIns="0" tIns="0" rIns="0" bIns="0">
                <a:spAutoFit/>
              </a:bodyPr>
              <a:lstStyle/>
              <a:p>
                <a:r>
                  <a:rPr lang="en-US" sz="1000">
                    <a:solidFill>
                      <a:srgbClr val="000000"/>
                    </a:solidFill>
                    <a:latin typeface="Arial" charset="0"/>
                    <a:cs typeface="Arial" charset="0"/>
                  </a:rPr>
                  <a:t>14</a:t>
                </a:r>
                <a:endParaRPr lang="en-US" sz="1000">
                  <a:solidFill>
                    <a:srgbClr val="000000"/>
                  </a:solidFill>
                  <a:latin typeface="Times New Roman" pitchFamily="18" charset="0"/>
                  <a:cs typeface="Arial" charset="0"/>
                </a:endParaRPr>
              </a:p>
            </p:txBody>
          </p:sp>
          <p:sp>
            <p:nvSpPr>
              <p:cNvPr id="179" name="Rectangle 327"/>
              <p:cNvSpPr>
                <a:spLocks noChangeArrowheads="1"/>
              </p:cNvSpPr>
              <p:nvPr/>
            </p:nvSpPr>
            <p:spPr bwMode="auto">
              <a:xfrm>
                <a:off x="1001" y="1449"/>
                <a:ext cx="88" cy="96"/>
              </a:xfrm>
              <a:prstGeom prst="rect">
                <a:avLst/>
              </a:prstGeom>
              <a:noFill/>
              <a:ln w="9525">
                <a:noFill/>
                <a:miter lim="800000"/>
                <a:headEnd/>
                <a:tailEnd/>
              </a:ln>
            </p:spPr>
            <p:txBody>
              <a:bodyPr wrap="none" lIns="0" tIns="0" rIns="0" bIns="0">
                <a:spAutoFit/>
              </a:bodyPr>
              <a:lstStyle/>
              <a:p>
                <a:r>
                  <a:rPr lang="en-US" sz="1000">
                    <a:solidFill>
                      <a:srgbClr val="000000"/>
                    </a:solidFill>
                    <a:latin typeface="Arial" charset="0"/>
                    <a:cs typeface="Arial" charset="0"/>
                  </a:rPr>
                  <a:t>16</a:t>
                </a:r>
                <a:endParaRPr lang="en-US" sz="1000">
                  <a:solidFill>
                    <a:srgbClr val="000000"/>
                  </a:solidFill>
                  <a:latin typeface="Times New Roman" pitchFamily="18" charset="0"/>
                  <a:cs typeface="Arial" charset="0"/>
                </a:endParaRPr>
              </a:p>
            </p:txBody>
          </p:sp>
          <p:sp>
            <p:nvSpPr>
              <p:cNvPr id="180" name="Rectangle 328"/>
              <p:cNvSpPr>
                <a:spLocks noChangeArrowheads="1"/>
              </p:cNvSpPr>
              <p:nvPr/>
            </p:nvSpPr>
            <p:spPr bwMode="auto">
              <a:xfrm>
                <a:off x="1001" y="1334"/>
                <a:ext cx="88" cy="96"/>
              </a:xfrm>
              <a:prstGeom prst="rect">
                <a:avLst/>
              </a:prstGeom>
              <a:noFill/>
              <a:ln w="9525">
                <a:noFill/>
                <a:miter lim="800000"/>
                <a:headEnd/>
                <a:tailEnd/>
              </a:ln>
            </p:spPr>
            <p:txBody>
              <a:bodyPr wrap="none" lIns="0" tIns="0" rIns="0" bIns="0">
                <a:spAutoFit/>
              </a:bodyPr>
              <a:lstStyle/>
              <a:p>
                <a:r>
                  <a:rPr lang="en-US" sz="1000">
                    <a:solidFill>
                      <a:srgbClr val="000000"/>
                    </a:solidFill>
                    <a:latin typeface="Arial" charset="0"/>
                    <a:cs typeface="Arial" charset="0"/>
                  </a:rPr>
                  <a:t>18</a:t>
                </a:r>
                <a:endParaRPr lang="en-US" sz="1000">
                  <a:solidFill>
                    <a:srgbClr val="000000"/>
                  </a:solidFill>
                  <a:latin typeface="Times New Roman" pitchFamily="18" charset="0"/>
                  <a:cs typeface="Arial" charset="0"/>
                </a:endParaRPr>
              </a:p>
            </p:txBody>
          </p:sp>
          <p:sp>
            <p:nvSpPr>
              <p:cNvPr id="181" name="Rectangle 329"/>
              <p:cNvSpPr>
                <a:spLocks noChangeArrowheads="1"/>
              </p:cNvSpPr>
              <p:nvPr/>
            </p:nvSpPr>
            <p:spPr bwMode="auto">
              <a:xfrm>
                <a:off x="1001" y="1220"/>
                <a:ext cx="88" cy="96"/>
              </a:xfrm>
              <a:prstGeom prst="rect">
                <a:avLst/>
              </a:prstGeom>
              <a:noFill/>
              <a:ln w="9525">
                <a:noFill/>
                <a:miter lim="800000"/>
                <a:headEnd/>
                <a:tailEnd/>
              </a:ln>
            </p:spPr>
            <p:txBody>
              <a:bodyPr wrap="none" lIns="0" tIns="0" rIns="0" bIns="0">
                <a:spAutoFit/>
              </a:bodyPr>
              <a:lstStyle/>
              <a:p>
                <a:r>
                  <a:rPr lang="en-US" sz="1000">
                    <a:solidFill>
                      <a:srgbClr val="000000"/>
                    </a:solidFill>
                    <a:latin typeface="Arial" charset="0"/>
                    <a:cs typeface="Arial" charset="0"/>
                  </a:rPr>
                  <a:t>20</a:t>
                </a:r>
                <a:endParaRPr lang="en-US" sz="1000">
                  <a:solidFill>
                    <a:srgbClr val="000000"/>
                  </a:solidFill>
                  <a:latin typeface="Times New Roman" pitchFamily="18" charset="0"/>
                  <a:cs typeface="Arial" charset="0"/>
                </a:endParaRPr>
              </a:p>
            </p:txBody>
          </p:sp>
        </p:grpSp>
        <p:grpSp>
          <p:nvGrpSpPr>
            <p:cNvPr id="149" name="Group 330"/>
            <p:cNvGrpSpPr>
              <a:grpSpLocks/>
            </p:cNvGrpSpPr>
            <p:nvPr/>
          </p:nvGrpSpPr>
          <p:grpSpPr bwMode="auto">
            <a:xfrm>
              <a:off x="1175" y="2502"/>
              <a:ext cx="2235" cy="96"/>
              <a:chOff x="1163" y="2514"/>
              <a:chExt cx="2235" cy="96"/>
            </a:xfrm>
          </p:grpSpPr>
          <p:sp>
            <p:nvSpPr>
              <p:cNvPr id="160" name="Rectangle 331"/>
              <p:cNvSpPr>
                <a:spLocks noChangeArrowheads="1"/>
              </p:cNvSpPr>
              <p:nvPr/>
            </p:nvSpPr>
            <p:spPr bwMode="auto">
              <a:xfrm>
                <a:off x="1163" y="2514"/>
                <a:ext cx="44" cy="96"/>
              </a:xfrm>
              <a:prstGeom prst="rect">
                <a:avLst/>
              </a:prstGeom>
              <a:noFill/>
              <a:ln w="9525">
                <a:noFill/>
                <a:miter lim="800000"/>
                <a:headEnd/>
                <a:tailEnd/>
              </a:ln>
            </p:spPr>
            <p:txBody>
              <a:bodyPr wrap="none" lIns="0" tIns="0" rIns="0" bIns="0">
                <a:spAutoFit/>
              </a:bodyPr>
              <a:lstStyle/>
              <a:p>
                <a:r>
                  <a:rPr lang="en-US" sz="1000">
                    <a:solidFill>
                      <a:srgbClr val="000000"/>
                    </a:solidFill>
                    <a:latin typeface="Arial" charset="0"/>
                    <a:cs typeface="Arial" charset="0"/>
                  </a:rPr>
                  <a:t>0</a:t>
                </a:r>
                <a:endParaRPr lang="en-US" sz="1000">
                  <a:solidFill>
                    <a:srgbClr val="000000"/>
                  </a:solidFill>
                  <a:latin typeface="Times New Roman" pitchFamily="18" charset="0"/>
                  <a:cs typeface="Arial" charset="0"/>
                </a:endParaRPr>
              </a:p>
            </p:txBody>
          </p:sp>
          <p:sp>
            <p:nvSpPr>
              <p:cNvPr id="161" name="Rectangle 332"/>
              <p:cNvSpPr>
                <a:spLocks noChangeArrowheads="1"/>
              </p:cNvSpPr>
              <p:nvPr/>
            </p:nvSpPr>
            <p:spPr bwMode="auto">
              <a:xfrm>
                <a:off x="1319" y="2514"/>
                <a:ext cx="132" cy="96"/>
              </a:xfrm>
              <a:prstGeom prst="rect">
                <a:avLst/>
              </a:prstGeom>
              <a:noFill/>
              <a:ln w="9525">
                <a:noFill/>
                <a:miter lim="800000"/>
                <a:headEnd/>
                <a:tailEnd/>
              </a:ln>
            </p:spPr>
            <p:txBody>
              <a:bodyPr wrap="none" lIns="0" tIns="0" rIns="0" bIns="0">
                <a:spAutoFit/>
              </a:bodyPr>
              <a:lstStyle/>
              <a:p>
                <a:r>
                  <a:rPr lang="en-US" sz="1000">
                    <a:solidFill>
                      <a:srgbClr val="000000"/>
                    </a:solidFill>
                    <a:latin typeface="Arial" charset="0"/>
                    <a:cs typeface="Arial" charset="0"/>
                  </a:rPr>
                  <a:t>100</a:t>
                </a:r>
                <a:endParaRPr lang="en-US" sz="1000">
                  <a:solidFill>
                    <a:srgbClr val="000000"/>
                  </a:solidFill>
                  <a:latin typeface="Times New Roman" pitchFamily="18" charset="0"/>
                  <a:cs typeface="Arial" charset="0"/>
                </a:endParaRPr>
              </a:p>
            </p:txBody>
          </p:sp>
          <p:sp>
            <p:nvSpPr>
              <p:cNvPr id="162" name="Rectangle 333"/>
              <p:cNvSpPr>
                <a:spLocks noChangeArrowheads="1"/>
              </p:cNvSpPr>
              <p:nvPr/>
            </p:nvSpPr>
            <p:spPr bwMode="auto">
              <a:xfrm>
                <a:off x="1529" y="2514"/>
                <a:ext cx="132" cy="96"/>
              </a:xfrm>
              <a:prstGeom prst="rect">
                <a:avLst/>
              </a:prstGeom>
              <a:noFill/>
              <a:ln w="9525">
                <a:noFill/>
                <a:miter lim="800000"/>
                <a:headEnd/>
                <a:tailEnd/>
              </a:ln>
            </p:spPr>
            <p:txBody>
              <a:bodyPr wrap="none" lIns="0" tIns="0" rIns="0" bIns="0">
                <a:spAutoFit/>
              </a:bodyPr>
              <a:lstStyle/>
              <a:p>
                <a:r>
                  <a:rPr lang="en-US" sz="1000">
                    <a:solidFill>
                      <a:srgbClr val="000000"/>
                    </a:solidFill>
                    <a:latin typeface="Arial" charset="0"/>
                    <a:cs typeface="Arial" charset="0"/>
                  </a:rPr>
                  <a:t>200</a:t>
                </a:r>
                <a:endParaRPr lang="en-US" sz="1000">
                  <a:solidFill>
                    <a:srgbClr val="000000"/>
                  </a:solidFill>
                  <a:latin typeface="Times New Roman" pitchFamily="18" charset="0"/>
                  <a:cs typeface="Arial" charset="0"/>
                </a:endParaRPr>
              </a:p>
            </p:txBody>
          </p:sp>
          <p:sp>
            <p:nvSpPr>
              <p:cNvPr id="163" name="Rectangle 334"/>
              <p:cNvSpPr>
                <a:spLocks noChangeArrowheads="1"/>
              </p:cNvSpPr>
              <p:nvPr/>
            </p:nvSpPr>
            <p:spPr bwMode="auto">
              <a:xfrm>
                <a:off x="1745" y="2514"/>
                <a:ext cx="132" cy="96"/>
              </a:xfrm>
              <a:prstGeom prst="rect">
                <a:avLst/>
              </a:prstGeom>
              <a:noFill/>
              <a:ln w="9525">
                <a:noFill/>
                <a:miter lim="800000"/>
                <a:headEnd/>
                <a:tailEnd/>
              </a:ln>
            </p:spPr>
            <p:txBody>
              <a:bodyPr wrap="none" lIns="0" tIns="0" rIns="0" bIns="0">
                <a:spAutoFit/>
              </a:bodyPr>
              <a:lstStyle/>
              <a:p>
                <a:r>
                  <a:rPr lang="en-US" sz="1000">
                    <a:solidFill>
                      <a:srgbClr val="000000"/>
                    </a:solidFill>
                    <a:latin typeface="Arial" charset="0"/>
                    <a:cs typeface="Arial" charset="0"/>
                  </a:rPr>
                  <a:t>300</a:t>
                </a:r>
                <a:endParaRPr lang="en-US" sz="1000">
                  <a:solidFill>
                    <a:srgbClr val="000000"/>
                  </a:solidFill>
                  <a:latin typeface="Times New Roman" pitchFamily="18" charset="0"/>
                  <a:cs typeface="Arial" charset="0"/>
                </a:endParaRPr>
              </a:p>
            </p:txBody>
          </p:sp>
          <p:sp>
            <p:nvSpPr>
              <p:cNvPr id="164" name="Rectangle 335"/>
              <p:cNvSpPr>
                <a:spLocks noChangeArrowheads="1"/>
              </p:cNvSpPr>
              <p:nvPr/>
            </p:nvSpPr>
            <p:spPr bwMode="auto">
              <a:xfrm>
                <a:off x="1955" y="2514"/>
                <a:ext cx="132" cy="96"/>
              </a:xfrm>
              <a:prstGeom prst="rect">
                <a:avLst/>
              </a:prstGeom>
              <a:noFill/>
              <a:ln w="9525">
                <a:noFill/>
                <a:miter lim="800000"/>
                <a:headEnd/>
                <a:tailEnd/>
              </a:ln>
            </p:spPr>
            <p:txBody>
              <a:bodyPr wrap="none" lIns="0" tIns="0" rIns="0" bIns="0">
                <a:spAutoFit/>
              </a:bodyPr>
              <a:lstStyle/>
              <a:p>
                <a:r>
                  <a:rPr lang="en-US" sz="1000">
                    <a:solidFill>
                      <a:srgbClr val="000000"/>
                    </a:solidFill>
                    <a:latin typeface="Arial" charset="0"/>
                    <a:cs typeface="Arial" charset="0"/>
                  </a:rPr>
                  <a:t>400</a:t>
                </a:r>
                <a:endParaRPr lang="en-US" sz="1000">
                  <a:solidFill>
                    <a:srgbClr val="000000"/>
                  </a:solidFill>
                  <a:latin typeface="Times New Roman" pitchFamily="18" charset="0"/>
                  <a:cs typeface="Arial" charset="0"/>
                </a:endParaRPr>
              </a:p>
            </p:txBody>
          </p:sp>
          <p:sp>
            <p:nvSpPr>
              <p:cNvPr id="165" name="Rectangle 336"/>
              <p:cNvSpPr>
                <a:spLocks noChangeArrowheads="1"/>
              </p:cNvSpPr>
              <p:nvPr/>
            </p:nvSpPr>
            <p:spPr bwMode="auto">
              <a:xfrm>
                <a:off x="2166" y="2514"/>
                <a:ext cx="132" cy="96"/>
              </a:xfrm>
              <a:prstGeom prst="rect">
                <a:avLst/>
              </a:prstGeom>
              <a:noFill/>
              <a:ln w="9525">
                <a:noFill/>
                <a:miter lim="800000"/>
                <a:headEnd/>
                <a:tailEnd/>
              </a:ln>
            </p:spPr>
            <p:txBody>
              <a:bodyPr wrap="none" lIns="0" tIns="0" rIns="0" bIns="0">
                <a:spAutoFit/>
              </a:bodyPr>
              <a:lstStyle/>
              <a:p>
                <a:r>
                  <a:rPr lang="en-US" sz="1000">
                    <a:solidFill>
                      <a:srgbClr val="000000"/>
                    </a:solidFill>
                    <a:latin typeface="Arial" charset="0"/>
                    <a:cs typeface="Arial" charset="0"/>
                  </a:rPr>
                  <a:t>500</a:t>
                </a:r>
                <a:endParaRPr lang="en-US" sz="1000">
                  <a:solidFill>
                    <a:srgbClr val="000000"/>
                  </a:solidFill>
                  <a:latin typeface="Times New Roman" pitchFamily="18" charset="0"/>
                  <a:cs typeface="Arial" charset="0"/>
                </a:endParaRPr>
              </a:p>
            </p:txBody>
          </p:sp>
          <p:sp>
            <p:nvSpPr>
              <p:cNvPr id="166" name="Rectangle 337"/>
              <p:cNvSpPr>
                <a:spLocks noChangeArrowheads="1"/>
              </p:cNvSpPr>
              <p:nvPr/>
            </p:nvSpPr>
            <p:spPr bwMode="auto">
              <a:xfrm>
                <a:off x="2376" y="2514"/>
                <a:ext cx="132" cy="96"/>
              </a:xfrm>
              <a:prstGeom prst="rect">
                <a:avLst/>
              </a:prstGeom>
              <a:noFill/>
              <a:ln w="9525">
                <a:noFill/>
                <a:miter lim="800000"/>
                <a:headEnd/>
                <a:tailEnd/>
              </a:ln>
            </p:spPr>
            <p:txBody>
              <a:bodyPr wrap="none" lIns="0" tIns="0" rIns="0" bIns="0">
                <a:spAutoFit/>
              </a:bodyPr>
              <a:lstStyle/>
              <a:p>
                <a:r>
                  <a:rPr lang="en-US" sz="1000">
                    <a:solidFill>
                      <a:srgbClr val="000000"/>
                    </a:solidFill>
                    <a:latin typeface="Arial" charset="0"/>
                    <a:cs typeface="Arial" charset="0"/>
                  </a:rPr>
                  <a:t>600</a:t>
                </a:r>
                <a:endParaRPr lang="en-US" sz="1000">
                  <a:solidFill>
                    <a:srgbClr val="000000"/>
                  </a:solidFill>
                  <a:latin typeface="Times New Roman" pitchFamily="18" charset="0"/>
                  <a:cs typeface="Arial" charset="0"/>
                </a:endParaRPr>
              </a:p>
            </p:txBody>
          </p:sp>
          <p:sp>
            <p:nvSpPr>
              <p:cNvPr id="167" name="Rectangle 338"/>
              <p:cNvSpPr>
                <a:spLocks noChangeArrowheads="1"/>
              </p:cNvSpPr>
              <p:nvPr/>
            </p:nvSpPr>
            <p:spPr bwMode="auto">
              <a:xfrm>
                <a:off x="2586" y="2514"/>
                <a:ext cx="132" cy="96"/>
              </a:xfrm>
              <a:prstGeom prst="rect">
                <a:avLst/>
              </a:prstGeom>
              <a:noFill/>
              <a:ln w="9525">
                <a:noFill/>
                <a:miter lim="800000"/>
                <a:headEnd/>
                <a:tailEnd/>
              </a:ln>
            </p:spPr>
            <p:txBody>
              <a:bodyPr wrap="none" lIns="0" tIns="0" rIns="0" bIns="0">
                <a:spAutoFit/>
              </a:bodyPr>
              <a:lstStyle/>
              <a:p>
                <a:r>
                  <a:rPr lang="en-US" sz="1000">
                    <a:solidFill>
                      <a:srgbClr val="000000"/>
                    </a:solidFill>
                    <a:latin typeface="Arial" charset="0"/>
                    <a:cs typeface="Arial" charset="0"/>
                  </a:rPr>
                  <a:t>700</a:t>
                </a:r>
                <a:endParaRPr lang="en-US" sz="1000">
                  <a:solidFill>
                    <a:srgbClr val="000000"/>
                  </a:solidFill>
                  <a:latin typeface="Times New Roman" pitchFamily="18" charset="0"/>
                  <a:cs typeface="Arial" charset="0"/>
                </a:endParaRPr>
              </a:p>
            </p:txBody>
          </p:sp>
          <p:sp>
            <p:nvSpPr>
              <p:cNvPr id="168" name="Rectangle 339"/>
              <p:cNvSpPr>
                <a:spLocks noChangeArrowheads="1"/>
              </p:cNvSpPr>
              <p:nvPr/>
            </p:nvSpPr>
            <p:spPr bwMode="auto">
              <a:xfrm>
                <a:off x="2802" y="2514"/>
                <a:ext cx="132" cy="96"/>
              </a:xfrm>
              <a:prstGeom prst="rect">
                <a:avLst/>
              </a:prstGeom>
              <a:noFill/>
              <a:ln w="9525">
                <a:noFill/>
                <a:miter lim="800000"/>
                <a:headEnd/>
                <a:tailEnd/>
              </a:ln>
            </p:spPr>
            <p:txBody>
              <a:bodyPr wrap="none" lIns="0" tIns="0" rIns="0" bIns="0">
                <a:spAutoFit/>
              </a:bodyPr>
              <a:lstStyle/>
              <a:p>
                <a:r>
                  <a:rPr lang="en-US" sz="1000">
                    <a:solidFill>
                      <a:srgbClr val="000000"/>
                    </a:solidFill>
                    <a:latin typeface="Arial" charset="0"/>
                    <a:cs typeface="Arial" charset="0"/>
                  </a:rPr>
                  <a:t>800</a:t>
                </a:r>
                <a:endParaRPr lang="en-US" sz="1000">
                  <a:solidFill>
                    <a:srgbClr val="000000"/>
                  </a:solidFill>
                  <a:latin typeface="Times New Roman" pitchFamily="18" charset="0"/>
                  <a:cs typeface="Arial" charset="0"/>
                </a:endParaRPr>
              </a:p>
            </p:txBody>
          </p:sp>
          <p:sp>
            <p:nvSpPr>
              <p:cNvPr id="169" name="Rectangle 340"/>
              <p:cNvSpPr>
                <a:spLocks noChangeArrowheads="1"/>
              </p:cNvSpPr>
              <p:nvPr/>
            </p:nvSpPr>
            <p:spPr bwMode="auto">
              <a:xfrm>
                <a:off x="3012" y="2514"/>
                <a:ext cx="132" cy="96"/>
              </a:xfrm>
              <a:prstGeom prst="rect">
                <a:avLst/>
              </a:prstGeom>
              <a:noFill/>
              <a:ln w="9525">
                <a:noFill/>
                <a:miter lim="800000"/>
                <a:headEnd/>
                <a:tailEnd/>
              </a:ln>
            </p:spPr>
            <p:txBody>
              <a:bodyPr wrap="none" lIns="0" tIns="0" rIns="0" bIns="0">
                <a:spAutoFit/>
              </a:bodyPr>
              <a:lstStyle/>
              <a:p>
                <a:r>
                  <a:rPr lang="en-US" sz="1000">
                    <a:solidFill>
                      <a:srgbClr val="000000"/>
                    </a:solidFill>
                    <a:latin typeface="Arial" charset="0"/>
                    <a:cs typeface="Arial" charset="0"/>
                  </a:rPr>
                  <a:t>900</a:t>
                </a:r>
                <a:endParaRPr lang="en-US" sz="1000">
                  <a:solidFill>
                    <a:srgbClr val="000000"/>
                  </a:solidFill>
                  <a:latin typeface="Times New Roman" pitchFamily="18" charset="0"/>
                  <a:cs typeface="Arial" charset="0"/>
                </a:endParaRPr>
              </a:p>
            </p:txBody>
          </p:sp>
          <p:sp>
            <p:nvSpPr>
              <p:cNvPr id="170" name="Rectangle 341"/>
              <p:cNvSpPr>
                <a:spLocks noChangeArrowheads="1"/>
              </p:cNvSpPr>
              <p:nvPr/>
            </p:nvSpPr>
            <p:spPr bwMode="auto">
              <a:xfrm>
                <a:off x="3222" y="2514"/>
                <a:ext cx="176" cy="96"/>
              </a:xfrm>
              <a:prstGeom prst="rect">
                <a:avLst/>
              </a:prstGeom>
              <a:noFill/>
              <a:ln w="9525">
                <a:noFill/>
                <a:miter lim="800000"/>
                <a:headEnd/>
                <a:tailEnd/>
              </a:ln>
            </p:spPr>
            <p:txBody>
              <a:bodyPr wrap="none" lIns="0" tIns="0" rIns="0" bIns="0">
                <a:spAutoFit/>
              </a:bodyPr>
              <a:lstStyle/>
              <a:p>
                <a:r>
                  <a:rPr lang="en-US" sz="1000">
                    <a:solidFill>
                      <a:srgbClr val="000000"/>
                    </a:solidFill>
                    <a:latin typeface="Arial" charset="0"/>
                    <a:cs typeface="Arial" charset="0"/>
                  </a:rPr>
                  <a:t>1000</a:t>
                </a:r>
                <a:endParaRPr lang="en-US" sz="1000">
                  <a:solidFill>
                    <a:srgbClr val="000000"/>
                  </a:solidFill>
                  <a:latin typeface="Times New Roman" pitchFamily="18" charset="0"/>
                  <a:cs typeface="Arial" charset="0"/>
                </a:endParaRPr>
              </a:p>
            </p:txBody>
          </p:sp>
        </p:grpSp>
        <p:sp>
          <p:nvSpPr>
            <p:cNvPr id="150" name="Rectangle 342"/>
            <p:cNvSpPr>
              <a:spLocks noChangeArrowheads="1"/>
            </p:cNvSpPr>
            <p:nvPr/>
          </p:nvSpPr>
          <p:spPr bwMode="auto">
            <a:xfrm>
              <a:off x="1230" y="2644"/>
              <a:ext cx="2057" cy="96"/>
            </a:xfrm>
            <a:prstGeom prst="rect">
              <a:avLst/>
            </a:prstGeom>
            <a:noFill/>
            <a:ln w="9525">
              <a:noFill/>
              <a:miter lim="800000"/>
              <a:headEnd/>
              <a:tailEnd/>
            </a:ln>
          </p:spPr>
          <p:txBody>
            <a:bodyPr wrap="none" lIns="0" tIns="0" rIns="0" bIns="0">
              <a:spAutoFit/>
            </a:bodyPr>
            <a:lstStyle/>
            <a:p>
              <a:r>
                <a:rPr lang="en-US" sz="1000">
                  <a:solidFill>
                    <a:srgbClr val="000000"/>
                  </a:solidFill>
                  <a:latin typeface="Arial" charset="0"/>
                  <a:cs typeface="Arial" charset="0"/>
                </a:rPr>
                <a:t>Photosynthetic Photon Flux Density (</a:t>
              </a:r>
              <a:r>
                <a:rPr lang="en-US" sz="1000">
                  <a:solidFill>
                    <a:srgbClr val="000000"/>
                  </a:solidFill>
                  <a:latin typeface="Arial" charset="0"/>
                  <a:cs typeface="Arial" charset="0"/>
                  <a:sym typeface="Symbol" pitchFamily="18" charset="2"/>
                </a:rPr>
                <a:t></a:t>
              </a:r>
              <a:r>
                <a:rPr lang="en-US" sz="1000">
                  <a:solidFill>
                    <a:srgbClr val="000000"/>
                  </a:solidFill>
                  <a:latin typeface="Arial" charset="0"/>
                  <a:cs typeface="Arial" charset="0"/>
                </a:rPr>
                <a:t>mol photons</a:t>
              </a:r>
              <a:r>
                <a:rPr lang="en-US" sz="1000">
                  <a:solidFill>
                    <a:srgbClr val="000000"/>
                  </a:solidFill>
                  <a:latin typeface="Arial" charset="0"/>
                  <a:cs typeface="Arial" charset="0"/>
                  <a:sym typeface="Symbol" pitchFamily="18" charset="2"/>
                </a:rPr>
                <a:t></a:t>
              </a:r>
              <a:r>
                <a:rPr lang="en-US" sz="1000">
                  <a:solidFill>
                    <a:srgbClr val="000000"/>
                  </a:solidFill>
                  <a:latin typeface="Arial" charset="0"/>
                  <a:cs typeface="Arial" charset="0"/>
                </a:rPr>
                <a:t>m</a:t>
              </a:r>
              <a:r>
                <a:rPr lang="en-US" sz="1000" baseline="30000">
                  <a:solidFill>
                    <a:srgbClr val="000000"/>
                  </a:solidFill>
                  <a:latin typeface="Arial" charset="0"/>
                  <a:cs typeface="Arial" charset="0"/>
                </a:rPr>
                <a:t>-2</a:t>
              </a:r>
              <a:r>
                <a:rPr lang="en-US" sz="1000">
                  <a:solidFill>
                    <a:srgbClr val="000000"/>
                  </a:solidFill>
                  <a:latin typeface="Arial" charset="0"/>
                  <a:cs typeface="Arial" charset="0"/>
                  <a:sym typeface="Symbol" pitchFamily="18" charset="2"/>
                </a:rPr>
                <a:t></a:t>
              </a:r>
              <a:r>
                <a:rPr lang="en-US" sz="1000">
                  <a:solidFill>
                    <a:srgbClr val="000000"/>
                  </a:solidFill>
                  <a:latin typeface="Arial" charset="0"/>
                  <a:cs typeface="Arial" charset="0"/>
                </a:rPr>
                <a:t>s</a:t>
              </a:r>
              <a:r>
                <a:rPr lang="en-US" sz="1000" baseline="30000">
                  <a:solidFill>
                    <a:srgbClr val="000000"/>
                  </a:solidFill>
                  <a:latin typeface="Arial" charset="0"/>
                  <a:cs typeface="Arial" charset="0"/>
                </a:rPr>
                <a:t>-1</a:t>
              </a:r>
              <a:r>
                <a:rPr lang="en-US" sz="1000">
                  <a:solidFill>
                    <a:srgbClr val="000000"/>
                  </a:solidFill>
                  <a:latin typeface="Arial" charset="0"/>
                  <a:cs typeface="Arial" charset="0"/>
                </a:rPr>
                <a:t>)</a:t>
              </a:r>
            </a:p>
          </p:txBody>
        </p:sp>
        <p:sp>
          <p:nvSpPr>
            <p:cNvPr id="151" name="Rectangle 343"/>
            <p:cNvSpPr>
              <a:spLocks noChangeArrowheads="1"/>
            </p:cNvSpPr>
            <p:nvPr/>
          </p:nvSpPr>
          <p:spPr bwMode="auto">
            <a:xfrm rot="-5400000">
              <a:off x="304" y="1803"/>
              <a:ext cx="1210" cy="96"/>
            </a:xfrm>
            <a:prstGeom prst="rect">
              <a:avLst/>
            </a:prstGeom>
            <a:noFill/>
            <a:ln w="9525">
              <a:noFill/>
              <a:miter lim="800000"/>
              <a:headEnd/>
              <a:tailEnd/>
            </a:ln>
          </p:spPr>
          <p:txBody>
            <a:bodyPr wrap="none" lIns="0" tIns="0" rIns="0" bIns="0">
              <a:spAutoFit/>
            </a:bodyPr>
            <a:lstStyle/>
            <a:p>
              <a:r>
                <a:rPr lang="en-US" sz="1000">
                  <a:solidFill>
                    <a:srgbClr val="000000"/>
                  </a:solidFill>
                  <a:latin typeface="Arial" charset="0"/>
                  <a:cs typeface="Arial" charset="0"/>
                </a:rPr>
                <a:t>Photosynthesis (</a:t>
              </a:r>
              <a:r>
                <a:rPr lang="en-US" sz="1000">
                  <a:solidFill>
                    <a:srgbClr val="000000"/>
                  </a:solidFill>
                  <a:latin typeface="Arial" charset="0"/>
                  <a:cs typeface="Arial" charset="0"/>
                  <a:sym typeface="Symbol" pitchFamily="18" charset="2"/>
                </a:rPr>
                <a:t></a:t>
              </a:r>
              <a:r>
                <a:rPr lang="en-US" sz="1000">
                  <a:solidFill>
                    <a:srgbClr val="000000"/>
                  </a:solidFill>
                  <a:latin typeface="Arial" charset="0"/>
                  <a:cs typeface="Arial" charset="0"/>
                </a:rPr>
                <a:t>mol CO</a:t>
              </a:r>
              <a:r>
                <a:rPr lang="en-US" sz="1000" baseline="-25000">
                  <a:solidFill>
                    <a:srgbClr val="000000"/>
                  </a:solidFill>
                  <a:latin typeface="Arial" charset="0"/>
                  <a:cs typeface="Arial" charset="0"/>
                </a:rPr>
                <a:t>2</a:t>
              </a:r>
              <a:r>
                <a:rPr lang="en-US" sz="1000">
                  <a:solidFill>
                    <a:srgbClr val="000000"/>
                  </a:solidFill>
                  <a:latin typeface="Arial" charset="0"/>
                  <a:cs typeface="Arial" charset="0"/>
                  <a:sym typeface="Symbol" pitchFamily="18" charset="2"/>
                </a:rPr>
                <a:t></a:t>
              </a:r>
              <a:r>
                <a:rPr lang="en-US" sz="1000">
                  <a:solidFill>
                    <a:srgbClr val="000000"/>
                  </a:solidFill>
                  <a:latin typeface="Arial" charset="0"/>
                  <a:cs typeface="Arial" charset="0"/>
                </a:rPr>
                <a:t>m</a:t>
              </a:r>
              <a:r>
                <a:rPr lang="en-US" sz="1000" baseline="30000">
                  <a:solidFill>
                    <a:srgbClr val="000000"/>
                  </a:solidFill>
                  <a:latin typeface="Arial" charset="0"/>
                  <a:cs typeface="Arial" charset="0"/>
                </a:rPr>
                <a:t>-2</a:t>
              </a:r>
              <a:r>
                <a:rPr lang="en-US" sz="1000">
                  <a:solidFill>
                    <a:srgbClr val="000000"/>
                  </a:solidFill>
                  <a:latin typeface="Arial" charset="0"/>
                  <a:cs typeface="Arial" charset="0"/>
                  <a:sym typeface="Symbol" pitchFamily="18" charset="2"/>
                </a:rPr>
                <a:t></a:t>
              </a:r>
              <a:r>
                <a:rPr lang="en-US" sz="1000">
                  <a:solidFill>
                    <a:srgbClr val="000000"/>
                  </a:solidFill>
                  <a:latin typeface="Arial" charset="0"/>
                  <a:cs typeface="Arial" charset="0"/>
                </a:rPr>
                <a:t>s</a:t>
              </a:r>
              <a:r>
                <a:rPr lang="en-US" sz="1000" baseline="30000">
                  <a:solidFill>
                    <a:srgbClr val="000000"/>
                  </a:solidFill>
                  <a:latin typeface="Arial" charset="0"/>
                  <a:cs typeface="Arial" charset="0"/>
                </a:rPr>
                <a:t>-1</a:t>
              </a:r>
              <a:r>
                <a:rPr lang="en-US" sz="1000">
                  <a:solidFill>
                    <a:srgbClr val="000000"/>
                  </a:solidFill>
                  <a:latin typeface="Arial" charset="0"/>
                  <a:cs typeface="Arial" charset="0"/>
                </a:rPr>
                <a:t>)</a:t>
              </a:r>
            </a:p>
          </p:txBody>
        </p:sp>
        <p:sp>
          <p:nvSpPr>
            <p:cNvPr id="152" name="Rectangle 344"/>
            <p:cNvSpPr>
              <a:spLocks noChangeArrowheads="1"/>
            </p:cNvSpPr>
            <p:nvPr/>
          </p:nvSpPr>
          <p:spPr bwMode="auto">
            <a:xfrm>
              <a:off x="2063" y="1984"/>
              <a:ext cx="199" cy="145"/>
            </a:xfrm>
            <a:prstGeom prst="rect">
              <a:avLst/>
            </a:prstGeom>
            <a:noFill/>
            <a:ln w="9525">
              <a:noFill/>
              <a:miter lim="800000"/>
              <a:headEnd/>
              <a:tailEnd/>
            </a:ln>
          </p:spPr>
          <p:txBody>
            <a:bodyPr/>
            <a:lstStyle/>
            <a:p>
              <a:pPr eaLnBrk="1" hangingPunct="1"/>
              <a:endParaRPr lang="en-US" sz="1600">
                <a:solidFill>
                  <a:srgbClr val="000000"/>
                </a:solidFill>
                <a:latin typeface="Comic Sans MS" pitchFamily="66" charset="0"/>
                <a:cs typeface="Arial" charset="0"/>
              </a:endParaRPr>
            </a:p>
          </p:txBody>
        </p:sp>
        <p:sp>
          <p:nvSpPr>
            <p:cNvPr id="153" name="Rectangle 345"/>
            <p:cNvSpPr>
              <a:spLocks noChangeArrowheads="1"/>
            </p:cNvSpPr>
            <p:nvPr/>
          </p:nvSpPr>
          <p:spPr bwMode="auto">
            <a:xfrm>
              <a:off x="2096" y="1626"/>
              <a:ext cx="88" cy="96"/>
            </a:xfrm>
            <a:prstGeom prst="rect">
              <a:avLst/>
            </a:prstGeom>
            <a:noFill/>
            <a:ln w="9525">
              <a:noFill/>
              <a:miter lim="800000"/>
              <a:headEnd/>
              <a:tailEnd/>
            </a:ln>
          </p:spPr>
          <p:txBody>
            <a:bodyPr wrap="none" lIns="0" tIns="0" rIns="0" bIns="0">
              <a:spAutoFit/>
            </a:bodyPr>
            <a:lstStyle/>
            <a:p>
              <a:r>
                <a:rPr lang="en-US" sz="1000">
                  <a:solidFill>
                    <a:srgbClr val="000000"/>
                  </a:solidFill>
                  <a:latin typeface="Arial" charset="0"/>
                  <a:cs typeface="Arial" charset="0"/>
                </a:rPr>
                <a:t>W</a:t>
              </a:r>
              <a:r>
                <a:rPr lang="en-US" sz="1000" baseline="-25000">
                  <a:solidFill>
                    <a:srgbClr val="000000"/>
                  </a:solidFill>
                  <a:latin typeface="Arial" charset="0"/>
                  <a:cs typeface="Arial" charset="0"/>
                </a:rPr>
                <a:t>j</a:t>
              </a:r>
              <a:endParaRPr lang="en-US" sz="1000">
                <a:solidFill>
                  <a:srgbClr val="000000"/>
                </a:solidFill>
                <a:latin typeface="Times New Roman" pitchFamily="18" charset="0"/>
                <a:cs typeface="Arial" charset="0"/>
              </a:endParaRPr>
            </a:p>
          </p:txBody>
        </p:sp>
        <p:sp>
          <p:nvSpPr>
            <p:cNvPr id="154" name="Line 346"/>
            <p:cNvSpPr>
              <a:spLocks noChangeShapeType="1"/>
            </p:cNvSpPr>
            <p:nvPr/>
          </p:nvSpPr>
          <p:spPr bwMode="auto">
            <a:xfrm>
              <a:off x="1186" y="1927"/>
              <a:ext cx="348" cy="0"/>
            </a:xfrm>
            <a:prstGeom prst="line">
              <a:avLst/>
            </a:prstGeom>
            <a:noFill/>
            <a:ln w="9525">
              <a:solidFill>
                <a:schemeClr val="tx1"/>
              </a:solidFill>
              <a:prstDash val="dash"/>
              <a:round/>
              <a:headEnd/>
              <a:tailEnd/>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55" name="Line 347"/>
            <p:cNvSpPr>
              <a:spLocks noChangeShapeType="1"/>
            </p:cNvSpPr>
            <p:nvPr/>
          </p:nvSpPr>
          <p:spPr bwMode="auto">
            <a:xfrm>
              <a:off x="1536" y="1927"/>
              <a:ext cx="1756" cy="0"/>
            </a:xfrm>
            <a:prstGeom prst="line">
              <a:avLst/>
            </a:prstGeom>
            <a:noFill/>
            <a:ln w="9525">
              <a:solidFill>
                <a:schemeClr val="tx1"/>
              </a:solidFill>
              <a:round/>
              <a:headEnd/>
              <a:tailEnd/>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56" name="Freeform 348"/>
            <p:cNvSpPr>
              <a:spLocks/>
            </p:cNvSpPr>
            <p:nvPr/>
          </p:nvSpPr>
          <p:spPr bwMode="auto">
            <a:xfrm>
              <a:off x="1188" y="1924"/>
              <a:ext cx="348" cy="504"/>
            </a:xfrm>
            <a:custGeom>
              <a:avLst/>
              <a:gdLst>
                <a:gd name="T0" fmla="*/ 0 w 348"/>
                <a:gd name="T1" fmla="*/ 504 h 504"/>
                <a:gd name="T2" fmla="*/ 162 w 348"/>
                <a:gd name="T3" fmla="*/ 231 h 504"/>
                <a:gd name="T4" fmla="*/ 348 w 348"/>
                <a:gd name="T5" fmla="*/ 0 h 504"/>
                <a:gd name="T6" fmla="*/ 0 60000 65536"/>
                <a:gd name="T7" fmla="*/ 0 60000 65536"/>
                <a:gd name="T8" fmla="*/ 0 60000 65536"/>
                <a:gd name="T9" fmla="*/ 0 w 348"/>
                <a:gd name="T10" fmla="*/ 0 h 504"/>
                <a:gd name="T11" fmla="*/ 348 w 348"/>
                <a:gd name="T12" fmla="*/ 504 h 504"/>
              </a:gdLst>
              <a:ahLst/>
              <a:cxnLst>
                <a:cxn ang="T6">
                  <a:pos x="T0" y="T1"/>
                </a:cxn>
                <a:cxn ang="T7">
                  <a:pos x="T2" y="T3"/>
                </a:cxn>
                <a:cxn ang="T8">
                  <a:pos x="T4" y="T5"/>
                </a:cxn>
              </a:cxnLst>
              <a:rect l="T9" t="T10" r="T11" b="T12"/>
              <a:pathLst>
                <a:path w="348" h="504">
                  <a:moveTo>
                    <a:pt x="0" y="504"/>
                  </a:moveTo>
                  <a:cubicBezTo>
                    <a:pt x="52" y="409"/>
                    <a:pt x="104" y="315"/>
                    <a:pt x="162" y="231"/>
                  </a:cubicBezTo>
                  <a:cubicBezTo>
                    <a:pt x="220" y="147"/>
                    <a:pt x="284" y="73"/>
                    <a:pt x="348" y="0"/>
                  </a:cubicBezTo>
                </a:path>
              </a:pathLst>
            </a:custGeom>
            <a:noFill/>
            <a:ln w="9525">
              <a:solidFill>
                <a:schemeClr val="tx1"/>
              </a:solidFill>
              <a:round/>
              <a:headEnd/>
              <a:tailEnd/>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57" name="Freeform 349"/>
            <p:cNvSpPr>
              <a:spLocks/>
            </p:cNvSpPr>
            <p:nvPr/>
          </p:nvSpPr>
          <p:spPr bwMode="auto">
            <a:xfrm>
              <a:off x="1536" y="1495"/>
              <a:ext cx="1764" cy="429"/>
            </a:xfrm>
            <a:custGeom>
              <a:avLst/>
              <a:gdLst>
                <a:gd name="T0" fmla="*/ 0 w 1764"/>
                <a:gd name="T1" fmla="*/ 429 h 429"/>
                <a:gd name="T2" fmla="*/ 168 w 1764"/>
                <a:gd name="T3" fmla="*/ 297 h 429"/>
                <a:gd name="T4" fmla="*/ 450 w 1764"/>
                <a:gd name="T5" fmla="*/ 162 h 429"/>
                <a:gd name="T6" fmla="*/ 783 w 1764"/>
                <a:gd name="T7" fmla="*/ 81 h 429"/>
                <a:gd name="T8" fmla="*/ 837 w 1764"/>
                <a:gd name="T9" fmla="*/ 75 h 429"/>
                <a:gd name="T10" fmla="*/ 1155 w 1764"/>
                <a:gd name="T11" fmla="*/ 36 h 429"/>
                <a:gd name="T12" fmla="*/ 1443 w 1764"/>
                <a:gd name="T13" fmla="*/ 12 h 429"/>
                <a:gd name="T14" fmla="*/ 1764 w 1764"/>
                <a:gd name="T15" fmla="*/ 0 h 429"/>
                <a:gd name="T16" fmla="*/ 0 60000 65536"/>
                <a:gd name="T17" fmla="*/ 0 60000 65536"/>
                <a:gd name="T18" fmla="*/ 0 60000 65536"/>
                <a:gd name="T19" fmla="*/ 0 60000 65536"/>
                <a:gd name="T20" fmla="*/ 0 60000 65536"/>
                <a:gd name="T21" fmla="*/ 0 60000 65536"/>
                <a:gd name="T22" fmla="*/ 0 60000 65536"/>
                <a:gd name="T23" fmla="*/ 0 60000 65536"/>
                <a:gd name="T24" fmla="*/ 0 w 1764"/>
                <a:gd name="T25" fmla="*/ 0 h 429"/>
                <a:gd name="T26" fmla="*/ 1764 w 1764"/>
                <a:gd name="T27" fmla="*/ 429 h 4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64" h="429">
                  <a:moveTo>
                    <a:pt x="0" y="429"/>
                  </a:moveTo>
                  <a:cubicBezTo>
                    <a:pt x="46" y="385"/>
                    <a:pt x="93" y="341"/>
                    <a:pt x="168" y="297"/>
                  </a:cubicBezTo>
                  <a:cubicBezTo>
                    <a:pt x="243" y="253"/>
                    <a:pt x="347" y="198"/>
                    <a:pt x="450" y="162"/>
                  </a:cubicBezTo>
                  <a:cubicBezTo>
                    <a:pt x="553" y="126"/>
                    <a:pt x="718" y="95"/>
                    <a:pt x="783" y="81"/>
                  </a:cubicBezTo>
                  <a:cubicBezTo>
                    <a:pt x="848" y="67"/>
                    <a:pt x="775" y="83"/>
                    <a:pt x="837" y="75"/>
                  </a:cubicBezTo>
                  <a:cubicBezTo>
                    <a:pt x="899" y="67"/>
                    <a:pt x="1054" y="46"/>
                    <a:pt x="1155" y="36"/>
                  </a:cubicBezTo>
                  <a:cubicBezTo>
                    <a:pt x="1256" y="26"/>
                    <a:pt x="1342" y="18"/>
                    <a:pt x="1443" y="12"/>
                  </a:cubicBezTo>
                  <a:cubicBezTo>
                    <a:pt x="1544" y="6"/>
                    <a:pt x="1654" y="3"/>
                    <a:pt x="1764" y="0"/>
                  </a:cubicBezTo>
                </a:path>
              </a:pathLst>
            </a:custGeom>
            <a:noFill/>
            <a:ln w="9525" cap="flat">
              <a:solidFill>
                <a:schemeClr val="tx1"/>
              </a:solidFill>
              <a:prstDash val="dash"/>
              <a:round/>
              <a:headEnd/>
              <a:tailEnd/>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58" name="Rectangle 350"/>
            <p:cNvSpPr>
              <a:spLocks noChangeArrowheads="1"/>
            </p:cNvSpPr>
            <p:nvPr/>
          </p:nvSpPr>
          <p:spPr bwMode="auto">
            <a:xfrm>
              <a:off x="1448" y="2082"/>
              <a:ext cx="88" cy="96"/>
            </a:xfrm>
            <a:prstGeom prst="rect">
              <a:avLst/>
            </a:prstGeom>
            <a:noFill/>
            <a:ln w="9525">
              <a:noFill/>
              <a:miter lim="800000"/>
              <a:headEnd/>
              <a:tailEnd/>
            </a:ln>
          </p:spPr>
          <p:txBody>
            <a:bodyPr wrap="none" lIns="0" tIns="0" rIns="0" bIns="0">
              <a:spAutoFit/>
            </a:bodyPr>
            <a:lstStyle/>
            <a:p>
              <a:r>
                <a:rPr lang="en-US" sz="1000">
                  <a:solidFill>
                    <a:srgbClr val="000000"/>
                  </a:solidFill>
                  <a:latin typeface="Arial" charset="0"/>
                  <a:cs typeface="Arial" charset="0"/>
                </a:rPr>
                <a:t>W</a:t>
              </a:r>
              <a:r>
                <a:rPr lang="en-US" sz="1000" baseline="-25000">
                  <a:solidFill>
                    <a:srgbClr val="000000"/>
                  </a:solidFill>
                  <a:latin typeface="Arial" charset="0"/>
                  <a:cs typeface="Arial" charset="0"/>
                </a:rPr>
                <a:t>j</a:t>
              </a:r>
              <a:endParaRPr lang="en-US" sz="1000">
                <a:solidFill>
                  <a:srgbClr val="000000"/>
                </a:solidFill>
                <a:latin typeface="Times New Roman" pitchFamily="18" charset="0"/>
                <a:cs typeface="Arial" charset="0"/>
              </a:endParaRPr>
            </a:p>
          </p:txBody>
        </p:sp>
        <p:sp>
          <p:nvSpPr>
            <p:cNvPr id="159" name="Rectangle 351"/>
            <p:cNvSpPr>
              <a:spLocks noChangeArrowheads="1"/>
            </p:cNvSpPr>
            <p:nvPr/>
          </p:nvSpPr>
          <p:spPr bwMode="auto">
            <a:xfrm>
              <a:off x="1883" y="1969"/>
              <a:ext cx="104" cy="96"/>
            </a:xfrm>
            <a:prstGeom prst="rect">
              <a:avLst/>
            </a:prstGeom>
            <a:noFill/>
            <a:ln w="9525">
              <a:noFill/>
              <a:miter lim="800000"/>
              <a:headEnd/>
              <a:tailEnd/>
            </a:ln>
          </p:spPr>
          <p:txBody>
            <a:bodyPr wrap="none" lIns="0" tIns="0" rIns="0" bIns="0">
              <a:spAutoFit/>
            </a:bodyPr>
            <a:lstStyle/>
            <a:p>
              <a:r>
                <a:rPr lang="en-US" sz="1000">
                  <a:solidFill>
                    <a:srgbClr val="000000"/>
                  </a:solidFill>
                  <a:latin typeface="Arial" charset="0"/>
                  <a:cs typeface="Arial" charset="0"/>
                </a:rPr>
                <a:t>W</a:t>
              </a:r>
              <a:r>
                <a:rPr lang="en-US" sz="1000" baseline="-25000">
                  <a:solidFill>
                    <a:srgbClr val="000000"/>
                  </a:solidFill>
                  <a:latin typeface="Arial" charset="0"/>
                  <a:cs typeface="Arial" charset="0"/>
                </a:rPr>
                <a:t>c</a:t>
              </a:r>
              <a:endParaRPr lang="en-US" sz="1000">
                <a:solidFill>
                  <a:srgbClr val="000000"/>
                </a:solidFill>
                <a:latin typeface="Times New Roman" pitchFamily="18" charset="0"/>
                <a:cs typeface="Arial" charset="0"/>
              </a:endParaRPr>
            </a:p>
          </p:txBody>
        </p:sp>
      </p:grpSp>
      <p:sp>
        <p:nvSpPr>
          <p:cNvPr id="182" name="Text Box 352"/>
          <p:cNvSpPr txBox="1">
            <a:spLocks noChangeArrowheads="1"/>
          </p:cNvSpPr>
          <p:nvPr/>
        </p:nvSpPr>
        <p:spPr bwMode="auto">
          <a:xfrm>
            <a:off x="1188757" y="152400"/>
            <a:ext cx="8008873" cy="523220"/>
          </a:xfrm>
          <a:prstGeom prst="rect">
            <a:avLst/>
          </a:prstGeom>
          <a:noFill/>
          <a:ln w="9525">
            <a:noFill/>
            <a:miter lim="800000"/>
            <a:headEnd/>
            <a:tailEnd/>
          </a:ln>
        </p:spPr>
        <p:txBody>
          <a:bodyPr wrap="none">
            <a:spAutoFit/>
          </a:bodyPr>
          <a:lstStyle/>
          <a:p>
            <a:pPr eaLnBrk="1" hangingPunct="1"/>
            <a:r>
              <a:rPr lang="en-US" sz="2800" b="1" dirty="0">
                <a:solidFill>
                  <a:srgbClr val="000000"/>
                </a:solidFill>
                <a:latin typeface="Gill Sans MT"/>
                <a:cs typeface="Arial" charset="0"/>
              </a:rPr>
              <a:t>Leaf </a:t>
            </a:r>
            <a:r>
              <a:rPr lang="en-US" sz="2800" b="1" dirty="0" smtClean="0">
                <a:solidFill>
                  <a:srgbClr val="000000"/>
                </a:solidFill>
                <a:latin typeface="Gill Sans MT"/>
                <a:cs typeface="Arial" charset="0"/>
              </a:rPr>
              <a:t>photosynthesis and stomatal conductance</a:t>
            </a:r>
            <a:endParaRPr lang="en-US" sz="2800" b="1" dirty="0">
              <a:solidFill>
                <a:srgbClr val="000000"/>
              </a:solidFill>
              <a:latin typeface="Gill Sans MT"/>
              <a:cs typeface="Arial" charset="0"/>
            </a:endParaRPr>
          </a:p>
        </p:txBody>
      </p:sp>
      <p:sp>
        <p:nvSpPr>
          <p:cNvPr id="184" name="TextBox 183"/>
          <p:cNvSpPr txBox="1"/>
          <p:nvPr/>
        </p:nvSpPr>
        <p:spPr>
          <a:xfrm>
            <a:off x="4641949" y="5130800"/>
            <a:ext cx="3339075" cy="338554"/>
          </a:xfrm>
          <a:prstGeom prst="rect">
            <a:avLst/>
          </a:prstGeom>
          <a:noFill/>
        </p:spPr>
        <p:txBody>
          <a:bodyPr wrap="none" rtlCol="0">
            <a:spAutoFit/>
          </a:bodyPr>
          <a:lstStyle/>
          <a:p>
            <a:pPr eaLnBrk="1" hangingPunct="1"/>
            <a:r>
              <a:rPr lang="en-US" sz="1600" b="1" dirty="0" smtClean="0">
                <a:solidFill>
                  <a:srgbClr val="000000"/>
                </a:solidFill>
                <a:latin typeface="Gill Sans MT"/>
                <a:cs typeface="Arial" charset="0"/>
              </a:rPr>
              <a:t>Ball-Berry stomatal conductance</a:t>
            </a:r>
            <a:endParaRPr lang="en-US" sz="1600" b="1" dirty="0">
              <a:solidFill>
                <a:srgbClr val="000000"/>
              </a:solidFill>
              <a:latin typeface="Gill Sans MT"/>
              <a:cs typeface="Arial" charset="0"/>
            </a:endParaRPr>
          </a:p>
        </p:txBody>
      </p:sp>
      <p:sp>
        <p:nvSpPr>
          <p:cNvPr id="185" name="TextBox 184"/>
          <p:cNvSpPr txBox="1"/>
          <p:nvPr/>
        </p:nvSpPr>
        <p:spPr>
          <a:xfrm>
            <a:off x="685800" y="1066800"/>
            <a:ext cx="3207929" cy="338554"/>
          </a:xfrm>
          <a:prstGeom prst="rect">
            <a:avLst/>
          </a:prstGeom>
          <a:noFill/>
        </p:spPr>
        <p:txBody>
          <a:bodyPr wrap="none" rtlCol="0">
            <a:spAutoFit/>
          </a:bodyPr>
          <a:lstStyle/>
          <a:p>
            <a:pPr eaLnBrk="1" hangingPunct="1"/>
            <a:r>
              <a:rPr lang="en-US" sz="1600" b="1" dirty="0" smtClean="0">
                <a:solidFill>
                  <a:srgbClr val="000000"/>
                </a:solidFill>
                <a:latin typeface="Gill Sans MT"/>
                <a:cs typeface="Arial" charset="0"/>
              </a:rPr>
              <a:t>Farquhar photosynthesis model</a:t>
            </a:r>
            <a:endParaRPr lang="en-US" sz="1600" b="1" dirty="0">
              <a:solidFill>
                <a:srgbClr val="000000"/>
              </a:solidFill>
              <a:latin typeface="Gill Sans MT"/>
              <a:cs typeface="Arial" charset="0"/>
            </a:endParaRPr>
          </a:p>
        </p:txBody>
      </p:sp>
      <p:sp>
        <p:nvSpPr>
          <p:cNvPr id="186" name="TextBox 11"/>
          <p:cNvSpPr txBox="1">
            <a:spLocks noChangeArrowheads="1"/>
          </p:cNvSpPr>
          <p:nvPr/>
        </p:nvSpPr>
        <p:spPr bwMode="auto">
          <a:xfrm>
            <a:off x="0" y="6611779"/>
            <a:ext cx="1431126" cy="246221"/>
          </a:xfrm>
          <a:prstGeom prst="rect">
            <a:avLst/>
          </a:prstGeom>
          <a:noFill/>
          <a:ln w="9525">
            <a:noFill/>
            <a:miter lim="800000"/>
            <a:headEnd/>
            <a:tailEnd/>
          </a:ln>
        </p:spPr>
        <p:txBody>
          <a:bodyPr wrap="none">
            <a:spAutoFit/>
          </a:bodyPr>
          <a:lstStyle/>
          <a:p>
            <a:r>
              <a:rPr lang="en-US" sz="1000" dirty="0" smtClean="0">
                <a:solidFill>
                  <a:srgbClr val="000000"/>
                </a:solidFill>
                <a:latin typeface="Gill Sans MT"/>
                <a:cs typeface="Gill Sans MT"/>
              </a:rPr>
              <a:t>Slide courtesy G. </a:t>
            </a:r>
            <a:r>
              <a:rPr lang="en-US" sz="1000" dirty="0" err="1" smtClean="0">
                <a:solidFill>
                  <a:srgbClr val="000000"/>
                </a:solidFill>
                <a:latin typeface="Gill Sans MT"/>
                <a:cs typeface="Gill Sans MT"/>
              </a:rPr>
              <a:t>Bonan</a:t>
            </a:r>
            <a:endParaRPr lang="en-US" sz="1000" dirty="0">
              <a:solidFill>
                <a:srgbClr val="000000"/>
              </a:solidFill>
              <a:latin typeface="Gill Sans MT"/>
              <a:cs typeface="Gill Sans MT"/>
            </a:endParaRPr>
          </a:p>
        </p:txBody>
      </p:sp>
      <p:graphicFrame>
        <p:nvGraphicFramePr>
          <p:cNvPr id="187" name="Object 186"/>
          <p:cNvGraphicFramePr>
            <a:graphicFrameLocks noChangeAspect="1"/>
          </p:cNvGraphicFramePr>
          <p:nvPr>
            <p:extLst>
              <p:ext uri="{D42A27DB-BD31-4B8C-83A1-F6EECF244321}">
                <p14:modId xmlns:p14="http://schemas.microsoft.com/office/powerpoint/2010/main" val="3598514596"/>
              </p:ext>
            </p:extLst>
          </p:nvPr>
        </p:nvGraphicFramePr>
        <p:xfrm>
          <a:off x="731562" y="5552414"/>
          <a:ext cx="622300" cy="254000"/>
        </p:xfrm>
        <a:graphic>
          <a:graphicData uri="http://schemas.openxmlformats.org/presentationml/2006/ole">
            <mc:AlternateContent xmlns:mc="http://schemas.openxmlformats.org/markup-compatibility/2006">
              <mc:Choice xmlns:v="urn:schemas-microsoft-com:vml" Requires="v">
                <p:oleObj spid="_x0000_s497165" name="Equation" r:id="rId12" imgW="622080" imgH="253800" progId="Equation.DSMT4">
                  <p:embed/>
                </p:oleObj>
              </mc:Choice>
              <mc:Fallback>
                <p:oleObj name="Equation" r:id="rId12" imgW="622080" imgH="253800" progId="Equation.DSMT4">
                  <p:embed/>
                  <p:pic>
                    <p:nvPicPr>
                      <p:cNvPr id="0" name=""/>
                      <p:cNvPicPr>
                        <a:picLocks noChangeAspect="1" noChangeArrowheads="1"/>
                      </p:cNvPicPr>
                      <p:nvPr/>
                    </p:nvPicPr>
                    <p:blipFill>
                      <a:blip r:embed="rId13"/>
                      <a:srcRect/>
                      <a:stretch>
                        <a:fillRect/>
                      </a:stretch>
                    </p:blipFill>
                    <p:spPr bwMode="auto">
                      <a:xfrm>
                        <a:off x="731562" y="5552414"/>
                        <a:ext cx="622300" cy="25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8" name="Text Box 6"/>
          <p:cNvSpPr txBox="1">
            <a:spLocks noChangeArrowheads="1"/>
          </p:cNvSpPr>
          <p:nvPr/>
        </p:nvSpPr>
        <p:spPr bwMode="auto">
          <a:xfrm>
            <a:off x="731562" y="5121225"/>
            <a:ext cx="2081595" cy="338554"/>
          </a:xfrm>
          <a:prstGeom prst="rect">
            <a:avLst/>
          </a:prstGeom>
          <a:noFill/>
          <a:ln w="9525">
            <a:noFill/>
            <a:miter lim="800000"/>
            <a:headEnd/>
            <a:tailEnd/>
          </a:ln>
        </p:spPr>
        <p:txBody>
          <a:bodyPr wrap="none">
            <a:spAutoFit/>
          </a:bodyPr>
          <a:lstStyle/>
          <a:p>
            <a:pPr eaLnBrk="1" hangingPunct="1"/>
            <a:r>
              <a:rPr lang="en-US" sz="1600" dirty="0" smtClean="0">
                <a:solidFill>
                  <a:srgbClr val="000000"/>
                </a:solidFill>
                <a:latin typeface="Gill Sans MT"/>
                <a:cs typeface="Times New Roman" pitchFamily="18" charset="0"/>
              </a:rPr>
              <a:t>product-limited </a:t>
            </a:r>
            <a:r>
              <a:rPr lang="en-US" sz="1600" dirty="0">
                <a:solidFill>
                  <a:srgbClr val="000000"/>
                </a:solidFill>
                <a:latin typeface="Gill Sans MT"/>
                <a:cs typeface="Times New Roman" pitchFamily="18" charset="0"/>
              </a:rPr>
              <a:t>rate is </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7"/>
          <p:cNvSpPr txBox="1">
            <a:spLocks noChangeArrowheads="1"/>
          </p:cNvSpPr>
          <p:nvPr/>
        </p:nvSpPr>
        <p:spPr bwMode="auto">
          <a:xfrm>
            <a:off x="1219200" y="838200"/>
            <a:ext cx="5257800" cy="336550"/>
          </a:xfrm>
          <a:prstGeom prst="rect">
            <a:avLst/>
          </a:prstGeom>
          <a:noFill/>
          <a:ln w="9525" algn="ctr">
            <a:noFill/>
            <a:miter lim="800000"/>
            <a:headEnd/>
            <a:tailEnd/>
          </a:ln>
          <a:effectLst/>
        </p:spPr>
        <p:txBody>
          <a:bodyPr>
            <a:spAutoFit/>
          </a:bodyPr>
          <a:lstStyle/>
          <a:p>
            <a:pPr defTabSz="457200" eaLnBrk="1" fontAlgn="auto" hangingPunct="1">
              <a:spcBef>
                <a:spcPts val="0"/>
              </a:spcBef>
              <a:spcAft>
                <a:spcPts val="0"/>
              </a:spcAft>
            </a:pPr>
            <a:r>
              <a:rPr lang="en-US" sz="1600" dirty="0">
                <a:solidFill>
                  <a:srgbClr val="000000"/>
                </a:solidFill>
                <a:latin typeface="Gill Sans MT"/>
              </a:rPr>
              <a:t>Multiple competing influences of </a:t>
            </a:r>
            <a:r>
              <a:rPr lang="en-US" sz="1600" dirty="0" smtClean="0">
                <a:solidFill>
                  <a:srgbClr val="000000"/>
                </a:solidFill>
                <a:latin typeface="Gill Sans MT"/>
              </a:rPr>
              <a:t>forests</a:t>
            </a:r>
            <a:endParaRPr lang="en-US" sz="1600" dirty="0">
              <a:solidFill>
                <a:srgbClr val="000000"/>
              </a:solidFill>
              <a:latin typeface="Gill Sans MT"/>
            </a:endParaRPr>
          </a:p>
        </p:txBody>
      </p:sp>
      <p:pic>
        <p:nvPicPr>
          <p:cNvPr id="17" name="Picture 8" descr="forest2_h1"/>
          <p:cNvPicPr>
            <a:picLocks noChangeAspect="1" noChangeArrowheads="1"/>
          </p:cNvPicPr>
          <p:nvPr/>
        </p:nvPicPr>
        <p:blipFill>
          <a:blip r:embed="rId2" cstate="print"/>
          <a:srcRect b="2299"/>
          <a:stretch>
            <a:fillRect/>
          </a:stretch>
        </p:blipFill>
        <p:spPr bwMode="auto">
          <a:xfrm>
            <a:off x="0" y="0"/>
            <a:ext cx="9144000" cy="6477000"/>
          </a:xfrm>
          <a:prstGeom prst="rect">
            <a:avLst/>
          </a:prstGeom>
          <a:noFill/>
        </p:spPr>
      </p:pic>
      <p:sp>
        <p:nvSpPr>
          <p:cNvPr id="14" name="Text Box 4"/>
          <p:cNvSpPr txBox="1">
            <a:spLocks noChangeArrowheads="1"/>
          </p:cNvSpPr>
          <p:nvPr/>
        </p:nvSpPr>
        <p:spPr bwMode="auto">
          <a:xfrm>
            <a:off x="3810000" y="76200"/>
            <a:ext cx="5257800" cy="1384995"/>
          </a:xfrm>
          <a:prstGeom prst="rect">
            <a:avLst/>
          </a:prstGeom>
          <a:noFill/>
          <a:ln w="9525">
            <a:noFill/>
            <a:miter lim="800000"/>
            <a:headEnd/>
            <a:tailEnd/>
          </a:ln>
        </p:spPr>
        <p:txBody>
          <a:bodyPr wrap="square">
            <a:spAutoFit/>
          </a:bodyPr>
          <a:lstStyle/>
          <a:p>
            <a:pPr algn="r" defTabSz="457200" fontAlgn="auto">
              <a:spcBef>
                <a:spcPts val="0"/>
              </a:spcBef>
              <a:spcAft>
                <a:spcPts val="0"/>
              </a:spcAft>
            </a:pPr>
            <a:r>
              <a:rPr lang="en-US" sz="2800" dirty="0" smtClean="0">
                <a:solidFill>
                  <a:srgbClr val="FFFFFF"/>
                </a:solidFill>
                <a:effectLst>
                  <a:outerShdw blurRad="38100" dist="38100" dir="2700000" algn="tl">
                    <a:srgbClr val="000000">
                      <a:alpha val="43137"/>
                    </a:srgbClr>
                  </a:outerShdw>
                </a:effectLst>
                <a:latin typeface="Gill Sans MT"/>
                <a:cs typeface="Gill Sans MT"/>
              </a:rPr>
              <a:t> </a:t>
            </a:r>
            <a:r>
              <a:rPr lang="en-US" sz="2800" dirty="0" smtClean="0">
                <a:solidFill>
                  <a:srgbClr val="FFFFFF"/>
                </a:solidFill>
                <a:effectLst>
                  <a:outerShdw blurRad="38100" dist="38100" dir="2700000" algn="tl">
                    <a:srgbClr val="000000">
                      <a:alpha val="43137"/>
                    </a:srgbClr>
                  </a:outerShdw>
                </a:effectLst>
                <a:latin typeface="Gill Sans MT"/>
                <a:cs typeface="Gill Sans MT"/>
              </a:rPr>
              <a:t>Land in Earth System: Not </a:t>
            </a:r>
            <a:r>
              <a:rPr lang="en-US" sz="2800" dirty="0" smtClean="0">
                <a:solidFill>
                  <a:srgbClr val="FFFFFF"/>
                </a:solidFill>
                <a:effectLst>
                  <a:outerShdw blurRad="38100" dist="38100" dir="2700000" algn="tl">
                    <a:srgbClr val="000000">
                      <a:alpha val="43137"/>
                    </a:srgbClr>
                  </a:outerShdw>
                </a:effectLst>
                <a:latin typeface="Gill Sans MT"/>
                <a:cs typeface="Gill Sans MT"/>
              </a:rPr>
              <a:t>all forest </a:t>
            </a:r>
            <a:r>
              <a:rPr lang="en-US" sz="2800" dirty="0" smtClean="0">
                <a:solidFill>
                  <a:srgbClr val="FFFFFF"/>
                </a:solidFill>
                <a:effectLst>
                  <a:outerShdw blurRad="38100" dist="38100" dir="2700000" algn="tl">
                    <a:srgbClr val="000000">
                      <a:alpha val="43137"/>
                    </a:srgbClr>
                  </a:outerShdw>
                </a:effectLst>
                <a:latin typeface="Gill Sans MT"/>
                <a:cs typeface="Gill Sans MT"/>
              </a:rPr>
              <a:t>ecosystems </a:t>
            </a:r>
            <a:r>
              <a:rPr lang="en-US" sz="2800" dirty="0" smtClean="0">
                <a:solidFill>
                  <a:srgbClr val="FFFFFF"/>
                </a:solidFill>
                <a:effectLst>
                  <a:outerShdw blurRad="38100" dist="38100" dir="2700000" algn="tl">
                    <a:srgbClr val="000000">
                      <a:alpha val="43137"/>
                    </a:srgbClr>
                  </a:outerShdw>
                </a:effectLst>
                <a:latin typeface="Gill Sans MT"/>
                <a:cs typeface="Gill Sans MT"/>
              </a:rPr>
              <a:t>have the same impact on climate</a:t>
            </a:r>
            <a:endParaRPr lang="en-US" sz="2800" dirty="0">
              <a:solidFill>
                <a:srgbClr val="FFFFFF"/>
              </a:solidFill>
              <a:effectLst>
                <a:outerShdw blurRad="38100" dist="38100" dir="2700000" algn="tl">
                  <a:srgbClr val="000000">
                    <a:alpha val="43137"/>
                  </a:srgbClr>
                </a:outerShdw>
              </a:effectLst>
              <a:latin typeface="Gill Sans MT"/>
              <a:cs typeface="Gill Sans MT"/>
            </a:endParaRPr>
          </a:p>
        </p:txBody>
      </p:sp>
      <p:sp>
        <p:nvSpPr>
          <p:cNvPr id="15" name="Text Box 5"/>
          <p:cNvSpPr txBox="1">
            <a:spLocks noChangeArrowheads="1"/>
          </p:cNvSpPr>
          <p:nvPr/>
        </p:nvSpPr>
        <p:spPr bwMode="auto">
          <a:xfrm>
            <a:off x="0" y="6581001"/>
            <a:ext cx="2504562" cy="276999"/>
          </a:xfrm>
          <a:prstGeom prst="rect">
            <a:avLst/>
          </a:prstGeom>
          <a:noFill/>
          <a:ln w="9525" algn="ctr">
            <a:noFill/>
            <a:miter lim="800000"/>
            <a:headEnd/>
            <a:tailEnd/>
          </a:ln>
          <a:effectLst/>
        </p:spPr>
        <p:txBody>
          <a:bodyPr wrap="none">
            <a:spAutoFit/>
          </a:bodyPr>
          <a:lstStyle/>
          <a:p>
            <a:pPr defTabSz="457200" eaLnBrk="1" fontAlgn="auto" hangingPunct="1">
              <a:spcBef>
                <a:spcPts val="0"/>
              </a:spcBef>
              <a:spcAft>
                <a:spcPts val="0"/>
              </a:spcAft>
            </a:pPr>
            <a:r>
              <a:rPr lang="en-US" sz="1200" dirty="0">
                <a:solidFill>
                  <a:srgbClr val="000000"/>
                </a:solidFill>
                <a:latin typeface="Gill Sans MT"/>
              </a:rPr>
              <a:t>Bonan (2008) Science 320:1444-1449 </a:t>
            </a:r>
          </a:p>
        </p:txBody>
      </p:sp>
      <p:sp>
        <p:nvSpPr>
          <p:cNvPr id="18" name="Text Box 9"/>
          <p:cNvSpPr txBox="1">
            <a:spLocks noChangeArrowheads="1"/>
          </p:cNvSpPr>
          <p:nvPr/>
        </p:nvSpPr>
        <p:spPr bwMode="auto">
          <a:xfrm>
            <a:off x="4724400" y="6581001"/>
            <a:ext cx="3454792" cy="276999"/>
          </a:xfrm>
          <a:prstGeom prst="rect">
            <a:avLst/>
          </a:prstGeom>
          <a:noFill/>
          <a:ln w="9525">
            <a:noFill/>
            <a:miter lim="800000"/>
            <a:headEnd/>
            <a:tailEnd/>
          </a:ln>
          <a:effectLst/>
        </p:spPr>
        <p:txBody>
          <a:bodyPr wrap="none">
            <a:spAutoFit/>
          </a:bodyPr>
          <a:lstStyle/>
          <a:p>
            <a:pPr defTabSz="457200" eaLnBrk="1" fontAlgn="auto" hangingPunct="1">
              <a:spcBef>
                <a:spcPts val="0"/>
              </a:spcBef>
              <a:spcAft>
                <a:spcPts val="0"/>
              </a:spcAft>
            </a:pPr>
            <a:r>
              <a:rPr lang="en-US" sz="1200" dirty="0">
                <a:solidFill>
                  <a:srgbClr val="000000"/>
                </a:solidFill>
                <a:latin typeface="Gill Sans MT"/>
              </a:rPr>
              <a:t>Credit: </a:t>
            </a:r>
            <a:r>
              <a:rPr lang="en-US" sz="1200" i="1" dirty="0">
                <a:solidFill>
                  <a:srgbClr val="000000"/>
                </a:solidFill>
                <a:latin typeface="Gill Sans MT"/>
              </a:rPr>
              <a:t>Nicolle </a:t>
            </a:r>
            <a:r>
              <a:rPr lang="en-US" sz="1200" i="1" dirty="0" err="1">
                <a:solidFill>
                  <a:srgbClr val="000000"/>
                </a:solidFill>
                <a:latin typeface="Gill Sans MT"/>
              </a:rPr>
              <a:t>Rager</a:t>
            </a:r>
            <a:r>
              <a:rPr lang="en-US" sz="1200" i="1" dirty="0">
                <a:solidFill>
                  <a:srgbClr val="000000"/>
                </a:solidFill>
                <a:latin typeface="Gill Sans MT"/>
              </a:rPr>
              <a:t> Fuller, National Science Foundation</a:t>
            </a:r>
            <a:r>
              <a:rPr lang="en-US" sz="1200" dirty="0">
                <a:solidFill>
                  <a:srgbClr val="000000"/>
                </a:solidFill>
                <a:latin typeface="Gill Sans MT"/>
              </a:rPr>
              <a:t> </a:t>
            </a:r>
          </a:p>
        </p:txBody>
      </p:sp>
    </p:spTree>
    <p:extLst>
      <p:ext uri="{BB962C8B-B14F-4D97-AF65-F5344CB8AC3E}">
        <p14:creationId xmlns:p14="http://schemas.microsoft.com/office/powerpoint/2010/main" val="2214292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2590800" y="76200"/>
            <a:ext cx="4770557" cy="523220"/>
          </a:xfrm>
          <a:prstGeom prst="rect">
            <a:avLst/>
          </a:prstGeom>
          <a:noFill/>
          <a:ln w="9525">
            <a:noFill/>
            <a:miter lim="800000"/>
            <a:headEnd/>
            <a:tailEnd/>
          </a:ln>
        </p:spPr>
        <p:txBody>
          <a:bodyPr wrap="none">
            <a:spAutoFit/>
          </a:bodyPr>
          <a:lstStyle/>
          <a:p>
            <a:pPr eaLnBrk="1" hangingPunct="1"/>
            <a:r>
              <a:rPr lang="en-US" sz="2800" b="1" dirty="0">
                <a:solidFill>
                  <a:srgbClr val="000000"/>
                </a:solidFill>
                <a:latin typeface="Gill Sans MT"/>
                <a:cs typeface="Arial" charset="0"/>
              </a:rPr>
              <a:t>Plant </a:t>
            </a:r>
            <a:r>
              <a:rPr lang="en-US" sz="2800" b="1" dirty="0" smtClean="0">
                <a:solidFill>
                  <a:srgbClr val="000000"/>
                </a:solidFill>
                <a:latin typeface="Gill Sans MT"/>
                <a:cs typeface="Arial" charset="0"/>
              </a:rPr>
              <a:t>canopy as a “big leaf”</a:t>
            </a:r>
            <a:endParaRPr lang="en-US" sz="2800" b="1" dirty="0">
              <a:solidFill>
                <a:srgbClr val="000000"/>
              </a:solidFill>
              <a:latin typeface="Gill Sans MT"/>
              <a:cs typeface="Arial" charset="0"/>
            </a:endParaRPr>
          </a:p>
        </p:txBody>
      </p:sp>
      <p:grpSp>
        <p:nvGrpSpPr>
          <p:cNvPr id="4" name="Group 3"/>
          <p:cNvGrpSpPr>
            <a:grpSpLocks noChangeAspect="1"/>
          </p:cNvGrpSpPr>
          <p:nvPr/>
        </p:nvGrpSpPr>
        <p:grpSpPr bwMode="auto">
          <a:xfrm rot="-5400000">
            <a:off x="-624681" y="2666207"/>
            <a:ext cx="3225800" cy="1331912"/>
            <a:chOff x="425" y="2023"/>
            <a:chExt cx="1885" cy="830"/>
          </a:xfrm>
          <a:solidFill>
            <a:srgbClr val="B2B2B2"/>
          </a:solidFill>
        </p:grpSpPr>
        <p:sp>
          <p:nvSpPr>
            <p:cNvPr id="5" name="Line 4"/>
            <p:cNvSpPr>
              <a:spLocks noChangeAspect="1" noChangeShapeType="1"/>
            </p:cNvSpPr>
            <p:nvPr/>
          </p:nvSpPr>
          <p:spPr bwMode="auto">
            <a:xfrm>
              <a:off x="425" y="2454"/>
              <a:ext cx="218" cy="0"/>
            </a:xfrm>
            <a:prstGeom prst="line">
              <a:avLst/>
            </a:prstGeom>
            <a:grpFill/>
            <a:ln w="38100">
              <a:solidFill>
                <a:schemeClr val="tx1"/>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6" name="Oval 5"/>
            <p:cNvSpPr>
              <a:spLocks noChangeAspect="1" noChangeArrowheads="1"/>
            </p:cNvSpPr>
            <p:nvPr/>
          </p:nvSpPr>
          <p:spPr bwMode="auto">
            <a:xfrm>
              <a:off x="623" y="2023"/>
              <a:ext cx="1687" cy="830"/>
            </a:xfrm>
            <a:prstGeom prst="ellipse">
              <a:avLst/>
            </a:prstGeom>
            <a:grpFill/>
            <a:ln w="9525">
              <a:solidFill>
                <a:schemeClr val="tx1"/>
              </a:solidFill>
              <a:round/>
              <a:headEnd/>
              <a:tailEnd/>
            </a:ln>
          </p:spPr>
          <p:txBody>
            <a:bodyPr wrap="none" anchor="ctr"/>
            <a:lstStyle/>
            <a:p>
              <a:pPr eaLnBrk="1" hangingPunct="1"/>
              <a:endParaRPr lang="en-US" sz="1600">
                <a:solidFill>
                  <a:srgbClr val="000000"/>
                </a:solidFill>
                <a:latin typeface="Comic Sans MS" pitchFamily="66" charset="0"/>
                <a:cs typeface="Arial" charset="0"/>
              </a:endParaRPr>
            </a:p>
          </p:txBody>
        </p:sp>
      </p:grpSp>
      <p:sp>
        <p:nvSpPr>
          <p:cNvPr id="7" name="Oval 6"/>
          <p:cNvSpPr>
            <a:spLocks noChangeAspect="1" noChangeArrowheads="1"/>
          </p:cNvSpPr>
          <p:nvPr/>
        </p:nvSpPr>
        <p:spPr bwMode="auto">
          <a:xfrm>
            <a:off x="1046163" y="2419350"/>
            <a:ext cx="771525" cy="1293813"/>
          </a:xfrm>
          <a:prstGeom prst="ellipse">
            <a:avLst/>
          </a:prstGeom>
          <a:solidFill>
            <a:schemeClr val="bg1"/>
          </a:solidFill>
          <a:ln w="12699">
            <a:no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8" name="Line 7"/>
          <p:cNvSpPr>
            <a:spLocks noChangeAspect="1" noChangeShapeType="1"/>
          </p:cNvSpPr>
          <p:nvPr/>
        </p:nvSpPr>
        <p:spPr bwMode="auto">
          <a:xfrm flipV="1">
            <a:off x="1709738" y="1817688"/>
            <a:ext cx="52387" cy="46037"/>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9" name="Line 8"/>
          <p:cNvSpPr>
            <a:spLocks noChangeAspect="1" noChangeShapeType="1"/>
          </p:cNvSpPr>
          <p:nvPr/>
        </p:nvSpPr>
        <p:spPr bwMode="auto">
          <a:xfrm>
            <a:off x="2311400" y="1863725"/>
            <a:ext cx="95250" cy="0"/>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0" name="Line 9"/>
          <p:cNvSpPr>
            <a:spLocks noChangeAspect="1" noChangeShapeType="1"/>
          </p:cNvSpPr>
          <p:nvPr/>
        </p:nvSpPr>
        <p:spPr bwMode="auto">
          <a:xfrm flipV="1">
            <a:off x="2259013" y="1863725"/>
            <a:ext cx="52387" cy="47625"/>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1" name="Line 10"/>
          <p:cNvSpPr>
            <a:spLocks noChangeAspect="1" noChangeShapeType="1"/>
          </p:cNvSpPr>
          <p:nvPr/>
        </p:nvSpPr>
        <p:spPr bwMode="auto">
          <a:xfrm>
            <a:off x="1614488" y="1863725"/>
            <a:ext cx="95250" cy="0"/>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2" name="Line 11"/>
          <p:cNvSpPr>
            <a:spLocks noChangeAspect="1" noChangeShapeType="1"/>
          </p:cNvSpPr>
          <p:nvPr/>
        </p:nvSpPr>
        <p:spPr bwMode="auto">
          <a:xfrm>
            <a:off x="2163763" y="1817688"/>
            <a:ext cx="95250" cy="93662"/>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3" name="Line 12"/>
          <p:cNvSpPr>
            <a:spLocks noChangeAspect="1" noChangeShapeType="1"/>
          </p:cNvSpPr>
          <p:nvPr/>
        </p:nvSpPr>
        <p:spPr bwMode="auto">
          <a:xfrm flipV="1">
            <a:off x="2057400" y="1817688"/>
            <a:ext cx="106363" cy="93662"/>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4" name="Line 13"/>
          <p:cNvSpPr>
            <a:spLocks noChangeAspect="1" noChangeShapeType="1"/>
          </p:cNvSpPr>
          <p:nvPr/>
        </p:nvSpPr>
        <p:spPr bwMode="auto">
          <a:xfrm>
            <a:off x="1963738" y="1817688"/>
            <a:ext cx="93662" cy="93662"/>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5" name="Line 14"/>
          <p:cNvSpPr>
            <a:spLocks noChangeAspect="1" noChangeShapeType="1"/>
          </p:cNvSpPr>
          <p:nvPr/>
        </p:nvSpPr>
        <p:spPr bwMode="auto">
          <a:xfrm flipV="1">
            <a:off x="1857375" y="1817688"/>
            <a:ext cx="106363" cy="93662"/>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6" name="Line 15"/>
          <p:cNvSpPr>
            <a:spLocks noChangeAspect="1" noChangeShapeType="1"/>
          </p:cNvSpPr>
          <p:nvPr/>
        </p:nvSpPr>
        <p:spPr bwMode="auto">
          <a:xfrm>
            <a:off x="1762125" y="1817688"/>
            <a:ext cx="95250" cy="93662"/>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7" name="Rectangle 16"/>
          <p:cNvSpPr>
            <a:spLocks noChangeAspect="1" noChangeArrowheads="1"/>
          </p:cNvSpPr>
          <p:nvPr/>
        </p:nvSpPr>
        <p:spPr bwMode="auto">
          <a:xfrm rot="21165000">
            <a:off x="1936750" y="1671638"/>
            <a:ext cx="187325" cy="107950"/>
          </a:xfrm>
          <a:prstGeom prst="rect">
            <a:avLst/>
          </a:prstGeom>
          <a:noFill/>
          <a:ln w="9525">
            <a:noFill/>
            <a:miter lim="800000"/>
            <a:headEnd/>
            <a:tailEnd/>
          </a:ln>
        </p:spPr>
        <p:txBody>
          <a:bodyPr wrap="none" lIns="92075" tIns="46038" rIns="92075" bIns="46038">
            <a:spAutoFit/>
          </a:bodyPr>
          <a:lstStyle/>
          <a:p>
            <a:r>
              <a:rPr lang="en-US" sz="100">
                <a:solidFill>
                  <a:srgbClr val="646464"/>
                </a:solidFill>
                <a:latin typeface="Times New Roman" pitchFamily="18" charset="0"/>
                <a:cs typeface="Arial" charset="0"/>
              </a:rPr>
              <a:t> </a:t>
            </a:r>
          </a:p>
        </p:txBody>
      </p:sp>
      <p:sp>
        <p:nvSpPr>
          <p:cNvPr id="18" name="Oval 17"/>
          <p:cNvSpPr>
            <a:spLocks noChangeAspect="1" noChangeArrowheads="1"/>
          </p:cNvSpPr>
          <p:nvPr/>
        </p:nvSpPr>
        <p:spPr bwMode="auto">
          <a:xfrm>
            <a:off x="1216025" y="1811338"/>
            <a:ext cx="104775" cy="104775"/>
          </a:xfrm>
          <a:prstGeom prst="ellipse">
            <a:avLst/>
          </a:prstGeom>
          <a:solidFill>
            <a:schemeClr val="tx1"/>
          </a:solidFill>
          <a:ln w="12699">
            <a:solidFill>
              <a:schemeClr val="tx1"/>
            </a:solidFill>
            <a:round/>
            <a:headEnd/>
            <a:tailEnd/>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9" name="Oval 18"/>
          <p:cNvSpPr>
            <a:spLocks noChangeAspect="1" noChangeArrowheads="1"/>
          </p:cNvSpPr>
          <p:nvPr/>
        </p:nvSpPr>
        <p:spPr bwMode="auto">
          <a:xfrm>
            <a:off x="2416175" y="1819275"/>
            <a:ext cx="104775" cy="104775"/>
          </a:xfrm>
          <a:prstGeom prst="ellipse">
            <a:avLst/>
          </a:prstGeom>
          <a:solidFill>
            <a:schemeClr val="tx1"/>
          </a:solidFill>
          <a:ln w="12699">
            <a:solidFill>
              <a:schemeClr val="tx1"/>
            </a:solidFill>
            <a:round/>
            <a:headEnd/>
            <a:tailEnd/>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20" name="Rectangle 19"/>
          <p:cNvSpPr>
            <a:spLocks noChangeAspect="1" noChangeArrowheads="1"/>
          </p:cNvSpPr>
          <p:nvPr/>
        </p:nvSpPr>
        <p:spPr bwMode="auto">
          <a:xfrm>
            <a:off x="987425" y="1752600"/>
            <a:ext cx="328613" cy="274638"/>
          </a:xfrm>
          <a:prstGeom prst="rect">
            <a:avLst/>
          </a:prstGeom>
          <a:noFill/>
          <a:ln w="9525">
            <a:noFill/>
            <a:miter lim="800000"/>
            <a:headEnd/>
            <a:tailEnd/>
          </a:ln>
        </p:spPr>
        <p:txBody>
          <a:bodyPr wrap="none" lIns="92075" tIns="46038" rIns="92075" bIns="46038">
            <a:spAutoFit/>
          </a:bodyPr>
          <a:lstStyle/>
          <a:p>
            <a:r>
              <a:rPr lang="en-US" sz="1200">
                <a:solidFill>
                  <a:srgbClr val="000000"/>
                </a:solidFill>
                <a:latin typeface="Arial" charset="0"/>
                <a:cs typeface="Arial" charset="0"/>
              </a:rPr>
              <a:t>T</a:t>
            </a:r>
            <a:r>
              <a:rPr lang="en-US" sz="1200" baseline="-25000">
                <a:solidFill>
                  <a:srgbClr val="000000"/>
                </a:solidFill>
                <a:latin typeface="Arial" charset="0"/>
                <a:cs typeface="Arial" charset="0"/>
              </a:rPr>
              <a:t>s</a:t>
            </a:r>
          </a:p>
        </p:txBody>
      </p:sp>
      <p:sp>
        <p:nvSpPr>
          <p:cNvPr id="21" name="Rectangle 20"/>
          <p:cNvSpPr>
            <a:spLocks noChangeAspect="1" noChangeArrowheads="1"/>
          </p:cNvSpPr>
          <p:nvPr/>
        </p:nvSpPr>
        <p:spPr bwMode="auto">
          <a:xfrm>
            <a:off x="2371725" y="1978025"/>
            <a:ext cx="334963" cy="274638"/>
          </a:xfrm>
          <a:prstGeom prst="rect">
            <a:avLst/>
          </a:prstGeom>
          <a:noFill/>
          <a:ln w="9525">
            <a:noFill/>
            <a:miter lim="800000"/>
            <a:headEnd/>
            <a:tailEnd/>
          </a:ln>
        </p:spPr>
        <p:txBody>
          <a:bodyPr wrap="none" lIns="92075" tIns="46038" rIns="92075" bIns="46038">
            <a:spAutoFit/>
          </a:bodyPr>
          <a:lstStyle/>
          <a:p>
            <a:r>
              <a:rPr lang="en-US" sz="1200">
                <a:solidFill>
                  <a:srgbClr val="000000"/>
                </a:solidFill>
                <a:latin typeface="Arial" charset="0"/>
                <a:cs typeface="Arial" charset="0"/>
              </a:rPr>
              <a:t>T</a:t>
            </a:r>
            <a:r>
              <a:rPr lang="en-US" sz="1200" baseline="-25000">
                <a:solidFill>
                  <a:srgbClr val="000000"/>
                </a:solidFill>
                <a:latin typeface="Arial" charset="0"/>
                <a:cs typeface="Arial" charset="0"/>
              </a:rPr>
              <a:t>a</a:t>
            </a:r>
          </a:p>
        </p:txBody>
      </p:sp>
      <p:sp>
        <p:nvSpPr>
          <p:cNvPr id="22" name="Rectangle 21"/>
          <p:cNvSpPr>
            <a:spLocks noChangeAspect="1" noChangeArrowheads="1"/>
          </p:cNvSpPr>
          <p:nvPr/>
        </p:nvSpPr>
        <p:spPr bwMode="auto">
          <a:xfrm>
            <a:off x="1885950" y="1587500"/>
            <a:ext cx="419100" cy="274638"/>
          </a:xfrm>
          <a:prstGeom prst="rect">
            <a:avLst/>
          </a:prstGeom>
          <a:noFill/>
          <a:ln w="9525">
            <a:noFill/>
            <a:miter lim="800000"/>
            <a:headEnd/>
            <a:tailEnd/>
          </a:ln>
        </p:spPr>
        <p:txBody>
          <a:bodyPr wrap="none" lIns="92075" tIns="46038" rIns="92075" bIns="46038">
            <a:spAutoFit/>
          </a:bodyPr>
          <a:lstStyle/>
          <a:p>
            <a:r>
              <a:rPr lang="en-US" sz="1200">
                <a:solidFill>
                  <a:srgbClr val="000000"/>
                </a:solidFill>
                <a:latin typeface="Arial" charset="0"/>
                <a:cs typeface="Arial" charset="0"/>
              </a:rPr>
              <a:t>r</a:t>
            </a:r>
            <a:r>
              <a:rPr lang="en-US" sz="1200" baseline="-25000">
                <a:solidFill>
                  <a:srgbClr val="000000"/>
                </a:solidFill>
                <a:latin typeface="Arial" charset="0"/>
                <a:cs typeface="Arial" charset="0"/>
              </a:rPr>
              <a:t>b</a:t>
            </a:r>
            <a:r>
              <a:rPr lang="en-US" sz="1200">
                <a:solidFill>
                  <a:srgbClr val="000000"/>
                </a:solidFill>
                <a:latin typeface="Arial" charset="0"/>
                <a:cs typeface="Arial" charset="0"/>
              </a:rPr>
              <a:t>/2</a:t>
            </a:r>
          </a:p>
        </p:txBody>
      </p:sp>
      <p:sp>
        <p:nvSpPr>
          <p:cNvPr id="23" name="Line 22"/>
          <p:cNvSpPr>
            <a:spLocks noChangeAspect="1" noChangeShapeType="1"/>
          </p:cNvSpPr>
          <p:nvPr/>
        </p:nvSpPr>
        <p:spPr bwMode="auto">
          <a:xfrm>
            <a:off x="1331913" y="1863725"/>
            <a:ext cx="285750" cy="0"/>
          </a:xfrm>
          <a:prstGeom prst="line">
            <a:avLst/>
          </a:prstGeom>
          <a:noFill/>
          <a:ln w="12699">
            <a:solidFill>
              <a:schemeClr val="tx1"/>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24" name="Rectangle 23"/>
          <p:cNvSpPr>
            <a:spLocks noChangeAspect="1" noChangeArrowheads="1"/>
          </p:cNvSpPr>
          <p:nvPr/>
        </p:nvSpPr>
        <p:spPr bwMode="auto">
          <a:xfrm>
            <a:off x="3194050" y="1955800"/>
            <a:ext cx="419100" cy="274638"/>
          </a:xfrm>
          <a:prstGeom prst="rect">
            <a:avLst/>
          </a:prstGeom>
          <a:noFill/>
          <a:ln w="9525">
            <a:noFill/>
            <a:miter lim="800000"/>
            <a:headEnd/>
            <a:tailEnd/>
          </a:ln>
        </p:spPr>
        <p:txBody>
          <a:bodyPr wrap="none" lIns="92075" tIns="46038" rIns="92075" bIns="46038">
            <a:spAutoFit/>
          </a:bodyPr>
          <a:lstStyle/>
          <a:p>
            <a:r>
              <a:rPr lang="en-US" sz="1200">
                <a:solidFill>
                  <a:srgbClr val="000000"/>
                </a:solidFill>
                <a:latin typeface="Arial" charset="0"/>
                <a:cs typeface="Arial" charset="0"/>
              </a:rPr>
              <a:t>r</a:t>
            </a:r>
            <a:r>
              <a:rPr lang="en-US" sz="1200" baseline="-25000">
                <a:solidFill>
                  <a:srgbClr val="000000"/>
                </a:solidFill>
                <a:latin typeface="Arial" charset="0"/>
                <a:cs typeface="Arial" charset="0"/>
              </a:rPr>
              <a:t>b</a:t>
            </a:r>
            <a:r>
              <a:rPr lang="en-US" sz="1200">
                <a:solidFill>
                  <a:srgbClr val="000000"/>
                </a:solidFill>
                <a:latin typeface="Arial" charset="0"/>
                <a:cs typeface="Arial" charset="0"/>
              </a:rPr>
              <a:t>/2</a:t>
            </a:r>
            <a:endParaRPr lang="en-US" sz="1200" baseline="-25000">
              <a:solidFill>
                <a:srgbClr val="000000"/>
              </a:solidFill>
              <a:latin typeface="Arial" charset="0"/>
              <a:cs typeface="Arial" charset="0"/>
            </a:endParaRPr>
          </a:p>
        </p:txBody>
      </p:sp>
      <p:sp>
        <p:nvSpPr>
          <p:cNvPr id="25" name="Rectangle 24"/>
          <p:cNvSpPr>
            <a:spLocks noChangeAspect="1" noChangeArrowheads="1"/>
          </p:cNvSpPr>
          <p:nvPr/>
        </p:nvSpPr>
        <p:spPr bwMode="auto">
          <a:xfrm>
            <a:off x="304800" y="2646363"/>
            <a:ext cx="768350" cy="274637"/>
          </a:xfrm>
          <a:prstGeom prst="rect">
            <a:avLst/>
          </a:prstGeom>
          <a:noFill/>
          <a:ln w="9525">
            <a:noFill/>
            <a:miter lim="800000"/>
            <a:headEnd/>
            <a:tailEnd/>
          </a:ln>
        </p:spPr>
        <p:txBody>
          <a:bodyPr wrap="none" lIns="92075" tIns="46038" rIns="92075" bIns="46038">
            <a:spAutoFit/>
          </a:bodyPr>
          <a:lstStyle/>
          <a:p>
            <a:r>
              <a:rPr lang="en-US" sz="1200">
                <a:solidFill>
                  <a:srgbClr val="000000"/>
                </a:solidFill>
                <a:latin typeface="Arial" charset="0"/>
                <a:cs typeface="Arial" charset="0"/>
              </a:rPr>
              <a:t>e</a:t>
            </a:r>
            <a:r>
              <a:rPr lang="en-US" sz="1200" baseline="-25000">
                <a:solidFill>
                  <a:srgbClr val="000000"/>
                </a:solidFill>
                <a:latin typeface="Arial" charset="0"/>
                <a:cs typeface="Arial" charset="0"/>
              </a:rPr>
              <a:t>i</a:t>
            </a:r>
            <a:r>
              <a:rPr lang="en-US" sz="1200">
                <a:solidFill>
                  <a:srgbClr val="000000"/>
                </a:solidFill>
                <a:latin typeface="Arial" charset="0"/>
                <a:cs typeface="Arial" charset="0"/>
              </a:rPr>
              <a:t>=e*(T</a:t>
            </a:r>
            <a:r>
              <a:rPr lang="en-US" sz="1200" baseline="-25000">
                <a:solidFill>
                  <a:srgbClr val="000000"/>
                </a:solidFill>
                <a:latin typeface="Arial" charset="0"/>
                <a:cs typeface="Arial" charset="0"/>
              </a:rPr>
              <a:t>s</a:t>
            </a:r>
            <a:r>
              <a:rPr lang="en-US" sz="1200">
                <a:solidFill>
                  <a:srgbClr val="000000"/>
                </a:solidFill>
                <a:latin typeface="Arial" charset="0"/>
                <a:cs typeface="Arial" charset="0"/>
              </a:rPr>
              <a:t>)</a:t>
            </a:r>
          </a:p>
        </p:txBody>
      </p:sp>
      <p:sp>
        <p:nvSpPr>
          <p:cNvPr id="26" name="Rectangle 25"/>
          <p:cNvSpPr>
            <a:spLocks noChangeAspect="1" noChangeArrowheads="1"/>
          </p:cNvSpPr>
          <p:nvPr/>
        </p:nvSpPr>
        <p:spPr bwMode="auto">
          <a:xfrm>
            <a:off x="1868488" y="2457450"/>
            <a:ext cx="292100" cy="274638"/>
          </a:xfrm>
          <a:prstGeom prst="rect">
            <a:avLst/>
          </a:prstGeom>
          <a:noFill/>
          <a:ln w="9525">
            <a:noFill/>
            <a:miter lim="800000"/>
            <a:headEnd/>
            <a:tailEnd/>
          </a:ln>
        </p:spPr>
        <p:txBody>
          <a:bodyPr wrap="none" lIns="92075" tIns="46038" rIns="92075" bIns="46038">
            <a:spAutoFit/>
          </a:bodyPr>
          <a:lstStyle/>
          <a:p>
            <a:r>
              <a:rPr lang="en-US" sz="1200">
                <a:solidFill>
                  <a:srgbClr val="000000"/>
                </a:solidFill>
                <a:latin typeface="Arial" charset="0"/>
                <a:cs typeface="Arial" charset="0"/>
              </a:rPr>
              <a:t>r</a:t>
            </a:r>
            <a:r>
              <a:rPr lang="en-US" sz="1200" baseline="-25000">
                <a:solidFill>
                  <a:srgbClr val="000000"/>
                </a:solidFill>
                <a:latin typeface="Arial" charset="0"/>
                <a:cs typeface="Arial" charset="0"/>
              </a:rPr>
              <a:t>b</a:t>
            </a:r>
            <a:endParaRPr lang="en-US" sz="1200">
              <a:solidFill>
                <a:srgbClr val="000000"/>
              </a:solidFill>
              <a:latin typeface="Arial" charset="0"/>
              <a:cs typeface="Arial" charset="0"/>
            </a:endParaRPr>
          </a:p>
        </p:txBody>
      </p:sp>
      <p:sp>
        <p:nvSpPr>
          <p:cNvPr id="27" name="Rectangle 26"/>
          <p:cNvSpPr>
            <a:spLocks noChangeAspect="1" noChangeArrowheads="1"/>
          </p:cNvSpPr>
          <p:nvPr/>
        </p:nvSpPr>
        <p:spPr bwMode="auto">
          <a:xfrm>
            <a:off x="1204913" y="2481263"/>
            <a:ext cx="285750" cy="274637"/>
          </a:xfrm>
          <a:prstGeom prst="rect">
            <a:avLst/>
          </a:prstGeom>
          <a:noFill/>
          <a:ln w="9525">
            <a:noFill/>
            <a:miter lim="800000"/>
            <a:headEnd/>
            <a:tailEnd/>
          </a:ln>
        </p:spPr>
        <p:txBody>
          <a:bodyPr wrap="none" lIns="92075" tIns="46038" rIns="92075" bIns="46038">
            <a:spAutoFit/>
          </a:bodyPr>
          <a:lstStyle/>
          <a:p>
            <a:r>
              <a:rPr lang="en-US" sz="1200">
                <a:solidFill>
                  <a:srgbClr val="000000"/>
                </a:solidFill>
                <a:latin typeface="Arial" charset="0"/>
                <a:cs typeface="Arial" charset="0"/>
              </a:rPr>
              <a:t>r</a:t>
            </a:r>
            <a:r>
              <a:rPr lang="en-US" sz="1200" baseline="-25000">
                <a:solidFill>
                  <a:srgbClr val="000000"/>
                </a:solidFill>
                <a:latin typeface="Arial" charset="0"/>
                <a:cs typeface="Arial" charset="0"/>
              </a:rPr>
              <a:t>s</a:t>
            </a:r>
            <a:endParaRPr lang="en-US" sz="1200">
              <a:solidFill>
                <a:srgbClr val="000000"/>
              </a:solidFill>
              <a:latin typeface="Arial" charset="0"/>
              <a:cs typeface="Arial" charset="0"/>
            </a:endParaRPr>
          </a:p>
        </p:txBody>
      </p:sp>
      <p:sp>
        <p:nvSpPr>
          <p:cNvPr id="28" name="Rectangle 27"/>
          <p:cNvSpPr>
            <a:spLocks noChangeAspect="1" noChangeArrowheads="1"/>
          </p:cNvSpPr>
          <p:nvPr/>
        </p:nvSpPr>
        <p:spPr bwMode="auto">
          <a:xfrm>
            <a:off x="2378075" y="2797175"/>
            <a:ext cx="325438" cy="274638"/>
          </a:xfrm>
          <a:prstGeom prst="rect">
            <a:avLst/>
          </a:prstGeom>
          <a:noFill/>
          <a:ln w="9525">
            <a:noFill/>
            <a:miter lim="800000"/>
            <a:headEnd/>
            <a:tailEnd/>
          </a:ln>
        </p:spPr>
        <p:txBody>
          <a:bodyPr wrap="none" lIns="92075" tIns="46038" rIns="92075" bIns="46038">
            <a:spAutoFit/>
          </a:bodyPr>
          <a:lstStyle/>
          <a:p>
            <a:r>
              <a:rPr lang="en-US" sz="1200">
                <a:solidFill>
                  <a:srgbClr val="000000"/>
                </a:solidFill>
                <a:latin typeface="Arial" charset="0"/>
                <a:cs typeface="Arial" charset="0"/>
              </a:rPr>
              <a:t>e</a:t>
            </a:r>
            <a:r>
              <a:rPr lang="en-US" sz="1200" baseline="-25000">
                <a:solidFill>
                  <a:srgbClr val="000000"/>
                </a:solidFill>
                <a:latin typeface="Arial" charset="0"/>
                <a:cs typeface="Arial" charset="0"/>
              </a:rPr>
              <a:t>a</a:t>
            </a:r>
          </a:p>
        </p:txBody>
      </p:sp>
      <p:sp>
        <p:nvSpPr>
          <p:cNvPr id="29" name="Oval 28"/>
          <p:cNvSpPr>
            <a:spLocks noChangeAspect="1" noChangeArrowheads="1"/>
          </p:cNvSpPr>
          <p:nvPr/>
        </p:nvSpPr>
        <p:spPr bwMode="auto">
          <a:xfrm>
            <a:off x="1025525" y="2716213"/>
            <a:ext cx="101600" cy="104775"/>
          </a:xfrm>
          <a:prstGeom prst="ellipse">
            <a:avLst/>
          </a:prstGeom>
          <a:solidFill>
            <a:schemeClr val="tx1"/>
          </a:solidFill>
          <a:ln w="12699">
            <a:solidFill>
              <a:schemeClr val="tx1"/>
            </a:solidFill>
            <a:round/>
            <a:headEnd/>
            <a:tailEnd/>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30" name="Line 29"/>
          <p:cNvSpPr>
            <a:spLocks noChangeAspect="1" noChangeShapeType="1"/>
          </p:cNvSpPr>
          <p:nvPr/>
        </p:nvSpPr>
        <p:spPr bwMode="auto">
          <a:xfrm flipV="1">
            <a:off x="1193800" y="2714625"/>
            <a:ext cx="50800" cy="46038"/>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31" name="Line 30"/>
          <p:cNvSpPr>
            <a:spLocks noChangeAspect="1" noChangeShapeType="1"/>
          </p:cNvSpPr>
          <p:nvPr/>
        </p:nvSpPr>
        <p:spPr bwMode="auto">
          <a:xfrm>
            <a:off x="1101725" y="2760663"/>
            <a:ext cx="92075" cy="0"/>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32" name="Line 31"/>
          <p:cNvSpPr>
            <a:spLocks noChangeAspect="1" noChangeShapeType="1"/>
          </p:cNvSpPr>
          <p:nvPr/>
        </p:nvSpPr>
        <p:spPr bwMode="auto">
          <a:xfrm>
            <a:off x="1441450" y="2714625"/>
            <a:ext cx="92075" cy="93663"/>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33" name="Line 32"/>
          <p:cNvSpPr>
            <a:spLocks noChangeAspect="1" noChangeShapeType="1"/>
          </p:cNvSpPr>
          <p:nvPr/>
        </p:nvSpPr>
        <p:spPr bwMode="auto">
          <a:xfrm flipV="1">
            <a:off x="1338263" y="2714625"/>
            <a:ext cx="103187" cy="93663"/>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34" name="Line 33"/>
          <p:cNvSpPr>
            <a:spLocks noChangeAspect="1" noChangeShapeType="1"/>
          </p:cNvSpPr>
          <p:nvPr/>
        </p:nvSpPr>
        <p:spPr bwMode="auto">
          <a:xfrm>
            <a:off x="1244600" y="2714625"/>
            <a:ext cx="93663" cy="93663"/>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35" name="Rectangle 34"/>
          <p:cNvSpPr>
            <a:spLocks noChangeAspect="1" noChangeArrowheads="1"/>
          </p:cNvSpPr>
          <p:nvPr/>
        </p:nvSpPr>
        <p:spPr bwMode="auto">
          <a:xfrm rot="21165000">
            <a:off x="1409700" y="2570163"/>
            <a:ext cx="187325" cy="107950"/>
          </a:xfrm>
          <a:prstGeom prst="rect">
            <a:avLst/>
          </a:prstGeom>
          <a:noFill/>
          <a:ln w="9525">
            <a:noFill/>
            <a:miter lim="800000"/>
            <a:headEnd/>
            <a:tailEnd/>
          </a:ln>
        </p:spPr>
        <p:txBody>
          <a:bodyPr wrap="none" lIns="92075" tIns="46038" rIns="92075" bIns="46038">
            <a:spAutoFit/>
          </a:bodyPr>
          <a:lstStyle/>
          <a:p>
            <a:r>
              <a:rPr lang="en-US" sz="100">
                <a:solidFill>
                  <a:srgbClr val="646464"/>
                </a:solidFill>
                <a:latin typeface="Times New Roman" pitchFamily="18" charset="0"/>
                <a:cs typeface="Arial" charset="0"/>
              </a:rPr>
              <a:t> </a:t>
            </a:r>
          </a:p>
        </p:txBody>
      </p:sp>
      <p:sp>
        <p:nvSpPr>
          <p:cNvPr id="36" name="Line 35"/>
          <p:cNvSpPr>
            <a:spLocks noChangeAspect="1" noChangeShapeType="1"/>
          </p:cNvSpPr>
          <p:nvPr/>
        </p:nvSpPr>
        <p:spPr bwMode="auto">
          <a:xfrm flipV="1">
            <a:off x="1738313" y="2708275"/>
            <a:ext cx="50800" cy="46038"/>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37" name="Line 36"/>
          <p:cNvSpPr>
            <a:spLocks noChangeAspect="1" noChangeShapeType="1"/>
          </p:cNvSpPr>
          <p:nvPr/>
        </p:nvSpPr>
        <p:spPr bwMode="auto">
          <a:xfrm>
            <a:off x="2325688" y="2754313"/>
            <a:ext cx="92075" cy="0"/>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38" name="Line 37"/>
          <p:cNvSpPr>
            <a:spLocks noChangeAspect="1" noChangeShapeType="1"/>
          </p:cNvSpPr>
          <p:nvPr/>
        </p:nvSpPr>
        <p:spPr bwMode="auto">
          <a:xfrm flipV="1">
            <a:off x="2273300" y="2754313"/>
            <a:ext cx="52388" cy="46037"/>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39" name="Line 38"/>
          <p:cNvSpPr>
            <a:spLocks noChangeAspect="1" noChangeShapeType="1"/>
          </p:cNvSpPr>
          <p:nvPr/>
        </p:nvSpPr>
        <p:spPr bwMode="auto">
          <a:xfrm>
            <a:off x="1644650" y="2754313"/>
            <a:ext cx="93663" cy="0"/>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40" name="Line 39"/>
          <p:cNvSpPr>
            <a:spLocks noChangeAspect="1" noChangeShapeType="1"/>
          </p:cNvSpPr>
          <p:nvPr/>
        </p:nvSpPr>
        <p:spPr bwMode="auto">
          <a:xfrm>
            <a:off x="2181225" y="2708275"/>
            <a:ext cx="92075" cy="92075"/>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41" name="Line 40"/>
          <p:cNvSpPr>
            <a:spLocks noChangeAspect="1" noChangeShapeType="1"/>
          </p:cNvSpPr>
          <p:nvPr/>
        </p:nvSpPr>
        <p:spPr bwMode="auto">
          <a:xfrm flipV="1">
            <a:off x="2078038" y="2708275"/>
            <a:ext cx="103187" cy="92075"/>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42" name="Line 41"/>
          <p:cNvSpPr>
            <a:spLocks noChangeAspect="1" noChangeShapeType="1"/>
          </p:cNvSpPr>
          <p:nvPr/>
        </p:nvSpPr>
        <p:spPr bwMode="auto">
          <a:xfrm>
            <a:off x="1985963" y="2708275"/>
            <a:ext cx="92075" cy="92075"/>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43" name="Line 42"/>
          <p:cNvSpPr>
            <a:spLocks noChangeAspect="1" noChangeShapeType="1"/>
          </p:cNvSpPr>
          <p:nvPr/>
        </p:nvSpPr>
        <p:spPr bwMode="auto">
          <a:xfrm flipV="1">
            <a:off x="1882775" y="2708275"/>
            <a:ext cx="103188" cy="92075"/>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44" name="Line 43"/>
          <p:cNvSpPr>
            <a:spLocks noChangeAspect="1" noChangeShapeType="1"/>
          </p:cNvSpPr>
          <p:nvPr/>
        </p:nvSpPr>
        <p:spPr bwMode="auto">
          <a:xfrm>
            <a:off x="1789113" y="2708275"/>
            <a:ext cx="93662" cy="92075"/>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45" name="Rectangle 44"/>
          <p:cNvSpPr>
            <a:spLocks noChangeAspect="1" noChangeArrowheads="1"/>
          </p:cNvSpPr>
          <p:nvPr/>
        </p:nvSpPr>
        <p:spPr bwMode="auto">
          <a:xfrm rot="21165000">
            <a:off x="1957388" y="2562225"/>
            <a:ext cx="187325" cy="107950"/>
          </a:xfrm>
          <a:prstGeom prst="rect">
            <a:avLst/>
          </a:prstGeom>
          <a:noFill/>
          <a:ln w="9525">
            <a:noFill/>
            <a:miter lim="800000"/>
            <a:headEnd/>
            <a:tailEnd/>
          </a:ln>
        </p:spPr>
        <p:txBody>
          <a:bodyPr wrap="none" lIns="92075" tIns="46038" rIns="92075" bIns="46038">
            <a:spAutoFit/>
          </a:bodyPr>
          <a:lstStyle/>
          <a:p>
            <a:r>
              <a:rPr lang="en-US" sz="100">
                <a:solidFill>
                  <a:srgbClr val="646464"/>
                </a:solidFill>
                <a:latin typeface="Times New Roman" pitchFamily="18" charset="0"/>
                <a:cs typeface="Arial" charset="0"/>
              </a:rPr>
              <a:t> </a:t>
            </a:r>
          </a:p>
        </p:txBody>
      </p:sp>
      <p:sp>
        <p:nvSpPr>
          <p:cNvPr id="46" name="Oval 45"/>
          <p:cNvSpPr>
            <a:spLocks noChangeAspect="1" noChangeArrowheads="1"/>
          </p:cNvSpPr>
          <p:nvPr/>
        </p:nvSpPr>
        <p:spPr bwMode="auto">
          <a:xfrm>
            <a:off x="2427288" y="2708275"/>
            <a:ext cx="103187" cy="104775"/>
          </a:xfrm>
          <a:prstGeom prst="ellipse">
            <a:avLst/>
          </a:prstGeom>
          <a:solidFill>
            <a:schemeClr val="tx1"/>
          </a:solidFill>
          <a:ln w="12699">
            <a:solidFill>
              <a:schemeClr val="tx1"/>
            </a:solidFill>
            <a:round/>
            <a:headEnd/>
            <a:tailEnd/>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47" name="Line 46"/>
          <p:cNvSpPr>
            <a:spLocks noChangeAspect="1" noChangeShapeType="1"/>
          </p:cNvSpPr>
          <p:nvPr/>
        </p:nvSpPr>
        <p:spPr bwMode="auto">
          <a:xfrm>
            <a:off x="1579563" y="2754313"/>
            <a:ext cx="92075" cy="0"/>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48" name="Line 47"/>
          <p:cNvSpPr>
            <a:spLocks noChangeAspect="1" noChangeShapeType="1"/>
          </p:cNvSpPr>
          <p:nvPr/>
        </p:nvSpPr>
        <p:spPr bwMode="auto">
          <a:xfrm flipV="1">
            <a:off x="1527175" y="2757488"/>
            <a:ext cx="52388" cy="46037"/>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49" name="Oval 48"/>
          <p:cNvSpPr>
            <a:spLocks noChangeAspect="1" noChangeArrowheads="1"/>
          </p:cNvSpPr>
          <p:nvPr/>
        </p:nvSpPr>
        <p:spPr bwMode="auto">
          <a:xfrm>
            <a:off x="1571625" y="2701925"/>
            <a:ext cx="101600" cy="104775"/>
          </a:xfrm>
          <a:prstGeom prst="ellipse">
            <a:avLst/>
          </a:prstGeom>
          <a:solidFill>
            <a:schemeClr val="tx1"/>
          </a:solidFill>
          <a:ln w="12699">
            <a:solidFill>
              <a:schemeClr val="tx1"/>
            </a:solidFill>
            <a:round/>
            <a:headEnd/>
            <a:tailEnd/>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50" name="Rectangle 49"/>
          <p:cNvSpPr>
            <a:spLocks noChangeAspect="1" noChangeArrowheads="1"/>
          </p:cNvSpPr>
          <p:nvPr/>
        </p:nvSpPr>
        <p:spPr bwMode="auto">
          <a:xfrm>
            <a:off x="1482725" y="2797175"/>
            <a:ext cx="319088" cy="274638"/>
          </a:xfrm>
          <a:prstGeom prst="rect">
            <a:avLst/>
          </a:prstGeom>
          <a:noFill/>
          <a:ln w="9525">
            <a:noFill/>
            <a:miter lim="800000"/>
            <a:headEnd/>
            <a:tailEnd/>
          </a:ln>
        </p:spPr>
        <p:txBody>
          <a:bodyPr wrap="none" lIns="92075" tIns="46038" rIns="92075" bIns="46038">
            <a:spAutoFit/>
          </a:bodyPr>
          <a:lstStyle/>
          <a:p>
            <a:r>
              <a:rPr lang="en-US" sz="1200">
                <a:solidFill>
                  <a:srgbClr val="000000"/>
                </a:solidFill>
                <a:latin typeface="Arial" charset="0"/>
                <a:cs typeface="Arial" charset="0"/>
              </a:rPr>
              <a:t>e</a:t>
            </a:r>
            <a:r>
              <a:rPr lang="en-US" sz="1200" baseline="-25000">
                <a:solidFill>
                  <a:srgbClr val="000000"/>
                </a:solidFill>
                <a:latin typeface="Arial" charset="0"/>
                <a:cs typeface="Arial" charset="0"/>
              </a:rPr>
              <a:t>s</a:t>
            </a:r>
          </a:p>
        </p:txBody>
      </p:sp>
      <p:sp>
        <p:nvSpPr>
          <p:cNvPr id="51" name="Rectangle 50"/>
          <p:cNvSpPr>
            <a:spLocks noChangeAspect="1" noChangeArrowheads="1"/>
          </p:cNvSpPr>
          <p:nvPr/>
        </p:nvSpPr>
        <p:spPr bwMode="auto">
          <a:xfrm>
            <a:off x="3049588" y="2862263"/>
            <a:ext cx="584200" cy="274637"/>
          </a:xfrm>
          <a:prstGeom prst="rect">
            <a:avLst/>
          </a:prstGeom>
          <a:noFill/>
          <a:ln w="9525">
            <a:noFill/>
            <a:miter lim="800000"/>
            <a:headEnd/>
            <a:tailEnd/>
          </a:ln>
        </p:spPr>
        <p:txBody>
          <a:bodyPr wrap="none" lIns="92075" tIns="46038" rIns="92075" bIns="46038">
            <a:spAutoFit/>
          </a:bodyPr>
          <a:lstStyle/>
          <a:p>
            <a:r>
              <a:rPr lang="en-US" sz="1200">
                <a:solidFill>
                  <a:srgbClr val="000000"/>
                </a:solidFill>
                <a:latin typeface="Arial" charset="0"/>
                <a:cs typeface="Arial" charset="0"/>
              </a:rPr>
              <a:t>(r</a:t>
            </a:r>
            <a:r>
              <a:rPr lang="en-US" sz="1200" baseline="-25000">
                <a:solidFill>
                  <a:srgbClr val="000000"/>
                </a:solidFill>
                <a:latin typeface="Arial" charset="0"/>
                <a:cs typeface="Arial" charset="0"/>
              </a:rPr>
              <a:t>s</a:t>
            </a:r>
            <a:r>
              <a:rPr lang="en-US" sz="1200">
                <a:solidFill>
                  <a:srgbClr val="000000"/>
                </a:solidFill>
                <a:latin typeface="Arial" charset="0"/>
                <a:cs typeface="Arial" charset="0"/>
              </a:rPr>
              <a:t>+r</a:t>
            </a:r>
            <a:r>
              <a:rPr lang="en-US" sz="1200" baseline="-25000">
                <a:solidFill>
                  <a:srgbClr val="000000"/>
                </a:solidFill>
                <a:latin typeface="Arial" charset="0"/>
                <a:cs typeface="Arial" charset="0"/>
              </a:rPr>
              <a:t>b</a:t>
            </a:r>
            <a:r>
              <a:rPr lang="en-US" sz="1200">
                <a:solidFill>
                  <a:srgbClr val="000000"/>
                </a:solidFill>
                <a:latin typeface="Arial" charset="0"/>
                <a:cs typeface="Arial" charset="0"/>
              </a:rPr>
              <a:t>)</a:t>
            </a:r>
            <a:endParaRPr lang="en-US" sz="1200" baseline="-25000">
              <a:solidFill>
                <a:srgbClr val="000000"/>
              </a:solidFill>
              <a:latin typeface="Arial" charset="0"/>
              <a:cs typeface="Arial" charset="0"/>
            </a:endParaRPr>
          </a:p>
        </p:txBody>
      </p:sp>
      <p:sp>
        <p:nvSpPr>
          <p:cNvPr id="52" name="Rectangle 51"/>
          <p:cNvSpPr>
            <a:spLocks noChangeAspect="1" noChangeArrowheads="1"/>
          </p:cNvSpPr>
          <p:nvPr/>
        </p:nvSpPr>
        <p:spPr bwMode="auto">
          <a:xfrm>
            <a:off x="866775" y="3398838"/>
            <a:ext cx="282575" cy="274637"/>
          </a:xfrm>
          <a:prstGeom prst="rect">
            <a:avLst/>
          </a:prstGeom>
          <a:noFill/>
          <a:ln w="9525">
            <a:noFill/>
            <a:miter lim="800000"/>
            <a:headEnd/>
            <a:tailEnd/>
          </a:ln>
        </p:spPr>
        <p:txBody>
          <a:bodyPr wrap="none" lIns="92075" tIns="46038" rIns="92075" bIns="46038">
            <a:spAutoFit/>
          </a:bodyPr>
          <a:lstStyle/>
          <a:p>
            <a:r>
              <a:rPr lang="en-US" sz="1200">
                <a:solidFill>
                  <a:srgbClr val="000000"/>
                </a:solidFill>
                <a:latin typeface="Arial" charset="0"/>
                <a:cs typeface="Arial" charset="0"/>
              </a:rPr>
              <a:t>c</a:t>
            </a:r>
            <a:r>
              <a:rPr lang="en-US" sz="1200" baseline="-25000">
                <a:solidFill>
                  <a:srgbClr val="000000"/>
                </a:solidFill>
                <a:latin typeface="Arial" charset="0"/>
                <a:cs typeface="Arial" charset="0"/>
              </a:rPr>
              <a:t>i</a:t>
            </a:r>
            <a:endParaRPr lang="en-US" sz="1200">
              <a:solidFill>
                <a:srgbClr val="000000"/>
              </a:solidFill>
              <a:latin typeface="Arial" charset="0"/>
              <a:cs typeface="Arial" charset="0"/>
            </a:endParaRPr>
          </a:p>
        </p:txBody>
      </p:sp>
      <p:sp>
        <p:nvSpPr>
          <p:cNvPr id="53" name="Rectangle 52"/>
          <p:cNvSpPr>
            <a:spLocks noChangeAspect="1" noChangeArrowheads="1"/>
          </p:cNvSpPr>
          <p:nvPr/>
        </p:nvSpPr>
        <p:spPr bwMode="auto">
          <a:xfrm>
            <a:off x="1757363" y="3197225"/>
            <a:ext cx="508152" cy="277641"/>
          </a:xfrm>
          <a:prstGeom prst="rect">
            <a:avLst/>
          </a:prstGeom>
          <a:noFill/>
          <a:ln w="9525">
            <a:noFill/>
            <a:miter lim="800000"/>
            <a:headEnd/>
            <a:tailEnd/>
          </a:ln>
        </p:spPr>
        <p:txBody>
          <a:bodyPr wrap="none" lIns="92075" tIns="46038" rIns="92075" bIns="46038">
            <a:spAutoFit/>
          </a:bodyPr>
          <a:lstStyle/>
          <a:p>
            <a:r>
              <a:rPr lang="en-US" sz="1200" dirty="0" smtClean="0">
                <a:solidFill>
                  <a:srgbClr val="000000"/>
                </a:solidFill>
                <a:latin typeface="Arial" charset="0"/>
                <a:cs typeface="Arial" charset="0"/>
              </a:rPr>
              <a:t>1.4r</a:t>
            </a:r>
            <a:r>
              <a:rPr lang="en-US" sz="1200" baseline="-25000" dirty="0" smtClean="0">
                <a:solidFill>
                  <a:srgbClr val="000000"/>
                </a:solidFill>
                <a:latin typeface="Arial" charset="0"/>
                <a:cs typeface="Arial" charset="0"/>
              </a:rPr>
              <a:t>b</a:t>
            </a:r>
            <a:endParaRPr lang="en-US" sz="1200" dirty="0">
              <a:solidFill>
                <a:srgbClr val="000000"/>
              </a:solidFill>
              <a:latin typeface="Arial" charset="0"/>
              <a:cs typeface="Arial" charset="0"/>
            </a:endParaRPr>
          </a:p>
        </p:txBody>
      </p:sp>
      <p:sp>
        <p:nvSpPr>
          <p:cNvPr id="54" name="Rectangle 53"/>
          <p:cNvSpPr>
            <a:spLocks noChangeAspect="1" noChangeArrowheads="1"/>
          </p:cNvSpPr>
          <p:nvPr/>
        </p:nvSpPr>
        <p:spPr bwMode="auto">
          <a:xfrm>
            <a:off x="1101725" y="3171825"/>
            <a:ext cx="501740" cy="277641"/>
          </a:xfrm>
          <a:prstGeom prst="rect">
            <a:avLst/>
          </a:prstGeom>
          <a:noFill/>
          <a:ln w="9525">
            <a:noFill/>
            <a:miter lim="800000"/>
            <a:headEnd/>
            <a:tailEnd/>
          </a:ln>
        </p:spPr>
        <p:txBody>
          <a:bodyPr wrap="none" lIns="92075" tIns="46038" rIns="92075" bIns="46038">
            <a:spAutoFit/>
          </a:bodyPr>
          <a:lstStyle/>
          <a:p>
            <a:r>
              <a:rPr lang="en-US" sz="1200" dirty="0" smtClean="0">
                <a:solidFill>
                  <a:srgbClr val="000000"/>
                </a:solidFill>
                <a:latin typeface="Arial" charset="0"/>
                <a:cs typeface="Arial" charset="0"/>
              </a:rPr>
              <a:t>1.6r</a:t>
            </a:r>
            <a:r>
              <a:rPr lang="en-US" sz="1200" baseline="-25000" dirty="0" smtClean="0">
                <a:solidFill>
                  <a:srgbClr val="000000"/>
                </a:solidFill>
                <a:latin typeface="Arial" charset="0"/>
                <a:cs typeface="Arial" charset="0"/>
              </a:rPr>
              <a:t>s</a:t>
            </a:r>
            <a:endParaRPr lang="en-US" sz="1200" dirty="0">
              <a:solidFill>
                <a:srgbClr val="000000"/>
              </a:solidFill>
              <a:latin typeface="Arial" charset="0"/>
              <a:cs typeface="Arial" charset="0"/>
            </a:endParaRPr>
          </a:p>
        </p:txBody>
      </p:sp>
      <p:sp>
        <p:nvSpPr>
          <p:cNvPr id="55" name="Rectangle 54"/>
          <p:cNvSpPr>
            <a:spLocks noChangeAspect="1" noChangeArrowheads="1"/>
          </p:cNvSpPr>
          <p:nvPr/>
        </p:nvSpPr>
        <p:spPr bwMode="auto">
          <a:xfrm>
            <a:off x="2468563" y="3570288"/>
            <a:ext cx="317500" cy="274637"/>
          </a:xfrm>
          <a:prstGeom prst="rect">
            <a:avLst/>
          </a:prstGeom>
          <a:noFill/>
          <a:ln w="9525">
            <a:noFill/>
            <a:miter lim="800000"/>
            <a:headEnd/>
            <a:tailEnd/>
          </a:ln>
        </p:spPr>
        <p:txBody>
          <a:bodyPr wrap="none" lIns="92075" tIns="46038" rIns="92075" bIns="46038">
            <a:spAutoFit/>
          </a:bodyPr>
          <a:lstStyle/>
          <a:p>
            <a:r>
              <a:rPr lang="en-US" sz="1200">
                <a:solidFill>
                  <a:srgbClr val="000000"/>
                </a:solidFill>
                <a:latin typeface="Arial" charset="0"/>
                <a:cs typeface="Arial" charset="0"/>
              </a:rPr>
              <a:t>c</a:t>
            </a:r>
            <a:r>
              <a:rPr lang="en-US" sz="1200" baseline="-25000">
                <a:solidFill>
                  <a:srgbClr val="000000"/>
                </a:solidFill>
                <a:latin typeface="Arial" charset="0"/>
                <a:cs typeface="Arial" charset="0"/>
              </a:rPr>
              <a:t>a</a:t>
            </a:r>
          </a:p>
        </p:txBody>
      </p:sp>
      <p:grpSp>
        <p:nvGrpSpPr>
          <p:cNvPr id="56" name="Group 55"/>
          <p:cNvGrpSpPr>
            <a:grpSpLocks noChangeAspect="1"/>
          </p:cNvGrpSpPr>
          <p:nvPr/>
        </p:nvGrpSpPr>
        <p:grpSpPr bwMode="auto">
          <a:xfrm>
            <a:off x="1090613" y="3321050"/>
            <a:ext cx="1455737" cy="258763"/>
            <a:chOff x="1376" y="4129"/>
            <a:chExt cx="1294" cy="217"/>
          </a:xfrm>
        </p:grpSpPr>
        <p:sp>
          <p:nvSpPr>
            <p:cNvPr id="57" name="Oval 56"/>
            <p:cNvSpPr>
              <a:spLocks noChangeAspect="1" noChangeArrowheads="1"/>
            </p:cNvSpPr>
            <p:nvPr/>
          </p:nvSpPr>
          <p:spPr bwMode="auto">
            <a:xfrm>
              <a:off x="1376" y="4258"/>
              <a:ext cx="88" cy="88"/>
            </a:xfrm>
            <a:prstGeom prst="ellipse">
              <a:avLst/>
            </a:prstGeom>
            <a:solidFill>
              <a:schemeClr val="tx1"/>
            </a:solidFill>
            <a:ln w="12699">
              <a:solidFill>
                <a:schemeClr val="tx1"/>
              </a:solidFill>
              <a:round/>
              <a:headEnd/>
              <a:tailEnd/>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58" name="Line 57"/>
            <p:cNvSpPr>
              <a:spLocks noChangeAspect="1" noChangeShapeType="1"/>
            </p:cNvSpPr>
            <p:nvPr/>
          </p:nvSpPr>
          <p:spPr bwMode="auto">
            <a:xfrm flipV="1">
              <a:off x="1521" y="4257"/>
              <a:ext cx="44" cy="39"/>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59" name="Line 58"/>
            <p:cNvSpPr>
              <a:spLocks noChangeAspect="1" noChangeShapeType="1"/>
            </p:cNvSpPr>
            <p:nvPr/>
          </p:nvSpPr>
          <p:spPr bwMode="auto">
            <a:xfrm>
              <a:off x="1441" y="4296"/>
              <a:ext cx="80" cy="0"/>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60" name="Line 59"/>
            <p:cNvSpPr>
              <a:spLocks noChangeAspect="1" noChangeShapeType="1"/>
            </p:cNvSpPr>
            <p:nvPr/>
          </p:nvSpPr>
          <p:spPr bwMode="auto">
            <a:xfrm>
              <a:off x="1734" y="4257"/>
              <a:ext cx="79" cy="78"/>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61" name="Line 60"/>
            <p:cNvSpPr>
              <a:spLocks noChangeAspect="1" noChangeShapeType="1"/>
            </p:cNvSpPr>
            <p:nvPr/>
          </p:nvSpPr>
          <p:spPr bwMode="auto">
            <a:xfrm flipV="1">
              <a:off x="1645" y="4257"/>
              <a:ext cx="89" cy="78"/>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62" name="Line 61"/>
            <p:cNvSpPr>
              <a:spLocks noChangeAspect="1" noChangeShapeType="1"/>
            </p:cNvSpPr>
            <p:nvPr/>
          </p:nvSpPr>
          <p:spPr bwMode="auto">
            <a:xfrm>
              <a:off x="1565" y="4257"/>
              <a:ext cx="80" cy="78"/>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63" name="Rectangle 62"/>
            <p:cNvSpPr>
              <a:spLocks noChangeAspect="1" noChangeArrowheads="1"/>
            </p:cNvSpPr>
            <p:nvPr/>
          </p:nvSpPr>
          <p:spPr bwMode="auto">
            <a:xfrm rot="-435000">
              <a:off x="1709" y="4136"/>
              <a:ext cx="167" cy="90"/>
            </a:xfrm>
            <a:prstGeom prst="rect">
              <a:avLst/>
            </a:prstGeom>
            <a:noFill/>
            <a:ln w="9525">
              <a:noFill/>
              <a:miter lim="800000"/>
              <a:headEnd/>
              <a:tailEnd/>
            </a:ln>
          </p:spPr>
          <p:txBody>
            <a:bodyPr wrap="none" lIns="92075" tIns="46038" rIns="92075" bIns="46038">
              <a:spAutoFit/>
            </a:bodyPr>
            <a:lstStyle/>
            <a:p>
              <a:r>
                <a:rPr lang="en-US" sz="100">
                  <a:solidFill>
                    <a:srgbClr val="646464"/>
                  </a:solidFill>
                  <a:latin typeface="Times New Roman" pitchFamily="18" charset="0"/>
                  <a:cs typeface="Arial" charset="0"/>
                </a:rPr>
                <a:t> </a:t>
              </a:r>
            </a:p>
          </p:txBody>
        </p:sp>
        <p:sp>
          <p:nvSpPr>
            <p:cNvPr id="64" name="Line 63"/>
            <p:cNvSpPr>
              <a:spLocks noChangeAspect="1" noChangeShapeType="1"/>
            </p:cNvSpPr>
            <p:nvPr/>
          </p:nvSpPr>
          <p:spPr bwMode="auto">
            <a:xfrm flipV="1">
              <a:off x="1989" y="4251"/>
              <a:ext cx="44" cy="39"/>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65" name="Line 64"/>
            <p:cNvSpPr>
              <a:spLocks noChangeAspect="1" noChangeShapeType="1"/>
            </p:cNvSpPr>
            <p:nvPr/>
          </p:nvSpPr>
          <p:spPr bwMode="auto">
            <a:xfrm>
              <a:off x="2494" y="4290"/>
              <a:ext cx="80" cy="0"/>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66" name="Line 65"/>
            <p:cNvSpPr>
              <a:spLocks noChangeAspect="1" noChangeShapeType="1"/>
            </p:cNvSpPr>
            <p:nvPr/>
          </p:nvSpPr>
          <p:spPr bwMode="auto">
            <a:xfrm flipV="1">
              <a:off x="2450" y="4290"/>
              <a:ext cx="44" cy="39"/>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67" name="Line 66"/>
            <p:cNvSpPr>
              <a:spLocks noChangeAspect="1" noChangeShapeType="1"/>
            </p:cNvSpPr>
            <p:nvPr/>
          </p:nvSpPr>
          <p:spPr bwMode="auto">
            <a:xfrm>
              <a:off x="1909" y="4290"/>
              <a:ext cx="80" cy="0"/>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68" name="Line 67"/>
            <p:cNvSpPr>
              <a:spLocks noChangeAspect="1" noChangeShapeType="1"/>
            </p:cNvSpPr>
            <p:nvPr/>
          </p:nvSpPr>
          <p:spPr bwMode="auto">
            <a:xfrm>
              <a:off x="2370" y="4251"/>
              <a:ext cx="80" cy="78"/>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69" name="Line 68"/>
            <p:cNvSpPr>
              <a:spLocks noChangeAspect="1" noChangeShapeType="1"/>
            </p:cNvSpPr>
            <p:nvPr/>
          </p:nvSpPr>
          <p:spPr bwMode="auto">
            <a:xfrm flipV="1">
              <a:off x="2281" y="4251"/>
              <a:ext cx="89" cy="78"/>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70" name="Line 69"/>
            <p:cNvSpPr>
              <a:spLocks noChangeAspect="1" noChangeShapeType="1"/>
            </p:cNvSpPr>
            <p:nvPr/>
          </p:nvSpPr>
          <p:spPr bwMode="auto">
            <a:xfrm>
              <a:off x="2202" y="4251"/>
              <a:ext cx="79" cy="78"/>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71" name="Line 70"/>
            <p:cNvSpPr>
              <a:spLocks noChangeAspect="1" noChangeShapeType="1"/>
            </p:cNvSpPr>
            <p:nvPr/>
          </p:nvSpPr>
          <p:spPr bwMode="auto">
            <a:xfrm flipV="1">
              <a:off x="2113" y="4251"/>
              <a:ext cx="89" cy="78"/>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72" name="Line 71"/>
            <p:cNvSpPr>
              <a:spLocks noChangeAspect="1" noChangeShapeType="1"/>
            </p:cNvSpPr>
            <p:nvPr/>
          </p:nvSpPr>
          <p:spPr bwMode="auto">
            <a:xfrm>
              <a:off x="2033" y="4251"/>
              <a:ext cx="80" cy="78"/>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73" name="Rectangle 72"/>
            <p:cNvSpPr>
              <a:spLocks noChangeAspect="1" noChangeArrowheads="1"/>
            </p:cNvSpPr>
            <p:nvPr/>
          </p:nvSpPr>
          <p:spPr bwMode="auto">
            <a:xfrm rot="-435000">
              <a:off x="2178" y="4129"/>
              <a:ext cx="166" cy="90"/>
            </a:xfrm>
            <a:prstGeom prst="rect">
              <a:avLst/>
            </a:prstGeom>
            <a:noFill/>
            <a:ln w="9525">
              <a:noFill/>
              <a:miter lim="800000"/>
              <a:headEnd/>
              <a:tailEnd/>
            </a:ln>
          </p:spPr>
          <p:txBody>
            <a:bodyPr wrap="none" lIns="92075" tIns="46038" rIns="92075" bIns="46038">
              <a:spAutoFit/>
            </a:bodyPr>
            <a:lstStyle/>
            <a:p>
              <a:r>
                <a:rPr lang="en-US" sz="100">
                  <a:solidFill>
                    <a:srgbClr val="646464"/>
                  </a:solidFill>
                  <a:latin typeface="Times New Roman" pitchFamily="18" charset="0"/>
                  <a:cs typeface="Arial" charset="0"/>
                </a:rPr>
                <a:t> </a:t>
              </a:r>
            </a:p>
          </p:txBody>
        </p:sp>
        <p:sp>
          <p:nvSpPr>
            <p:cNvPr id="74" name="Oval 73"/>
            <p:cNvSpPr>
              <a:spLocks noChangeAspect="1" noChangeArrowheads="1"/>
            </p:cNvSpPr>
            <p:nvPr/>
          </p:nvSpPr>
          <p:spPr bwMode="auto">
            <a:xfrm>
              <a:off x="2582" y="4252"/>
              <a:ext cx="88" cy="88"/>
            </a:xfrm>
            <a:prstGeom prst="ellipse">
              <a:avLst/>
            </a:prstGeom>
            <a:solidFill>
              <a:schemeClr val="tx1"/>
            </a:solidFill>
            <a:ln w="12699">
              <a:solidFill>
                <a:schemeClr val="tx1"/>
              </a:solidFill>
              <a:round/>
              <a:headEnd/>
              <a:tailEnd/>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75" name="Line 74"/>
            <p:cNvSpPr>
              <a:spLocks noChangeAspect="1" noChangeShapeType="1"/>
            </p:cNvSpPr>
            <p:nvPr/>
          </p:nvSpPr>
          <p:spPr bwMode="auto">
            <a:xfrm>
              <a:off x="1852" y="4290"/>
              <a:ext cx="80" cy="0"/>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76" name="Line 75"/>
            <p:cNvSpPr>
              <a:spLocks noChangeAspect="1" noChangeShapeType="1"/>
            </p:cNvSpPr>
            <p:nvPr/>
          </p:nvSpPr>
          <p:spPr bwMode="auto">
            <a:xfrm flipV="1">
              <a:off x="1808" y="4293"/>
              <a:ext cx="44" cy="39"/>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77" name="Oval 76"/>
            <p:cNvSpPr>
              <a:spLocks noChangeAspect="1" noChangeArrowheads="1"/>
            </p:cNvSpPr>
            <p:nvPr/>
          </p:nvSpPr>
          <p:spPr bwMode="auto">
            <a:xfrm>
              <a:off x="1826" y="4246"/>
              <a:ext cx="88" cy="88"/>
            </a:xfrm>
            <a:prstGeom prst="ellipse">
              <a:avLst/>
            </a:prstGeom>
            <a:solidFill>
              <a:schemeClr val="tx1"/>
            </a:solidFill>
            <a:ln w="12699">
              <a:solidFill>
                <a:schemeClr val="tx1"/>
              </a:solidFill>
              <a:round/>
              <a:headEnd/>
              <a:tailEnd/>
            </a:ln>
          </p:spPr>
          <p:txBody>
            <a:bodyPr wrap="none" anchor="ctr"/>
            <a:lstStyle/>
            <a:p>
              <a:pPr eaLnBrk="1" hangingPunct="1"/>
              <a:endParaRPr lang="en-US" sz="1600">
                <a:solidFill>
                  <a:srgbClr val="000000"/>
                </a:solidFill>
                <a:latin typeface="Comic Sans MS" pitchFamily="66" charset="0"/>
                <a:cs typeface="Arial" charset="0"/>
              </a:endParaRPr>
            </a:p>
          </p:txBody>
        </p:sp>
      </p:grpSp>
      <p:sp>
        <p:nvSpPr>
          <p:cNvPr id="78" name="Rectangle 77"/>
          <p:cNvSpPr>
            <a:spLocks noChangeAspect="1" noChangeArrowheads="1"/>
          </p:cNvSpPr>
          <p:nvPr/>
        </p:nvSpPr>
        <p:spPr bwMode="auto">
          <a:xfrm>
            <a:off x="1574800" y="3570288"/>
            <a:ext cx="311150" cy="274637"/>
          </a:xfrm>
          <a:prstGeom prst="rect">
            <a:avLst/>
          </a:prstGeom>
          <a:noFill/>
          <a:ln w="9525">
            <a:noFill/>
            <a:miter lim="800000"/>
            <a:headEnd/>
            <a:tailEnd/>
          </a:ln>
        </p:spPr>
        <p:txBody>
          <a:bodyPr wrap="none" lIns="92075" tIns="46038" rIns="92075" bIns="46038">
            <a:spAutoFit/>
          </a:bodyPr>
          <a:lstStyle/>
          <a:p>
            <a:r>
              <a:rPr lang="en-US" sz="1200">
                <a:solidFill>
                  <a:srgbClr val="000000"/>
                </a:solidFill>
                <a:latin typeface="Arial" charset="0"/>
                <a:cs typeface="Arial" charset="0"/>
              </a:rPr>
              <a:t>c</a:t>
            </a:r>
            <a:r>
              <a:rPr lang="en-US" sz="1200" baseline="-25000">
                <a:solidFill>
                  <a:srgbClr val="000000"/>
                </a:solidFill>
                <a:latin typeface="Arial" charset="0"/>
                <a:cs typeface="Arial" charset="0"/>
              </a:rPr>
              <a:t>s</a:t>
            </a:r>
          </a:p>
        </p:txBody>
      </p:sp>
      <p:sp>
        <p:nvSpPr>
          <p:cNvPr id="79" name="Rectangle 78"/>
          <p:cNvSpPr>
            <a:spLocks noChangeAspect="1" noChangeArrowheads="1"/>
          </p:cNvSpPr>
          <p:nvPr/>
        </p:nvSpPr>
        <p:spPr bwMode="auto">
          <a:xfrm>
            <a:off x="2841625" y="2654300"/>
            <a:ext cx="969963" cy="274638"/>
          </a:xfrm>
          <a:prstGeom prst="rect">
            <a:avLst/>
          </a:prstGeom>
          <a:noFill/>
          <a:ln w="9525">
            <a:noFill/>
            <a:miter lim="800000"/>
            <a:headEnd/>
            <a:tailEnd/>
          </a:ln>
        </p:spPr>
        <p:txBody>
          <a:bodyPr wrap="none" lIns="92075" tIns="46038" rIns="92075" bIns="46038">
            <a:spAutoFit/>
          </a:bodyPr>
          <a:lstStyle/>
          <a:p>
            <a:r>
              <a:rPr lang="en-US" sz="1200">
                <a:solidFill>
                  <a:srgbClr val="000000"/>
                </a:solidFill>
                <a:latin typeface="Arial" charset="0"/>
                <a:cs typeface="Arial" charset="0"/>
              </a:rPr>
              <a:t>Latent Heat</a:t>
            </a:r>
          </a:p>
        </p:txBody>
      </p:sp>
      <p:sp>
        <p:nvSpPr>
          <p:cNvPr id="80" name="Rectangle 79"/>
          <p:cNvSpPr>
            <a:spLocks noChangeAspect="1" noChangeArrowheads="1"/>
          </p:cNvSpPr>
          <p:nvPr/>
        </p:nvSpPr>
        <p:spPr bwMode="auto">
          <a:xfrm>
            <a:off x="2841625" y="3390900"/>
            <a:ext cx="1214438" cy="274638"/>
          </a:xfrm>
          <a:prstGeom prst="rect">
            <a:avLst/>
          </a:prstGeom>
          <a:noFill/>
          <a:ln w="9525">
            <a:noFill/>
            <a:miter lim="800000"/>
            <a:headEnd/>
            <a:tailEnd/>
          </a:ln>
        </p:spPr>
        <p:txBody>
          <a:bodyPr wrap="none" lIns="92075" tIns="46038" rIns="92075" bIns="46038">
            <a:spAutoFit/>
          </a:bodyPr>
          <a:lstStyle/>
          <a:p>
            <a:r>
              <a:rPr lang="en-US" sz="1200">
                <a:solidFill>
                  <a:srgbClr val="000000"/>
                </a:solidFill>
                <a:latin typeface="Arial" charset="0"/>
                <a:cs typeface="Arial" charset="0"/>
              </a:rPr>
              <a:t>Photosynthesis</a:t>
            </a:r>
          </a:p>
        </p:txBody>
      </p:sp>
      <p:sp>
        <p:nvSpPr>
          <p:cNvPr id="81" name="Rectangle 80"/>
          <p:cNvSpPr>
            <a:spLocks noChangeAspect="1" noChangeArrowheads="1"/>
          </p:cNvSpPr>
          <p:nvPr/>
        </p:nvSpPr>
        <p:spPr bwMode="auto">
          <a:xfrm>
            <a:off x="2841625" y="1741488"/>
            <a:ext cx="1128713" cy="274637"/>
          </a:xfrm>
          <a:prstGeom prst="rect">
            <a:avLst/>
          </a:prstGeom>
          <a:noFill/>
          <a:ln w="9525">
            <a:noFill/>
            <a:miter lim="800000"/>
            <a:headEnd/>
            <a:tailEnd/>
          </a:ln>
        </p:spPr>
        <p:txBody>
          <a:bodyPr wrap="none" lIns="92075" tIns="46038" rIns="92075" bIns="46038">
            <a:spAutoFit/>
          </a:bodyPr>
          <a:lstStyle/>
          <a:p>
            <a:r>
              <a:rPr lang="en-US" sz="1200">
                <a:solidFill>
                  <a:srgbClr val="000000"/>
                </a:solidFill>
                <a:latin typeface="Arial" charset="0"/>
                <a:cs typeface="Arial" charset="0"/>
              </a:rPr>
              <a:t>Sensible Heat</a:t>
            </a:r>
          </a:p>
        </p:txBody>
      </p:sp>
      <p:sp>
        <p:nvSpPr>
          <p:cNvPr id="82" name="Text Box 81"/>
          <p:cNvSpPr txBox="1">
            <a:spLocks noChangeAspect="1" noChangeArrowheads="1"/>
          </p:cNvSpPr>
          <p:nvPr/>
        </p:nvSpPr>
        <p:spPr bwMode="auto">
          <a:xfrm>
            <a:off x="855663" y="1176338"/>
            <a:ext cx="750887" cy="274637"/>
          </a:xfrm>
          <a:prstGeom prst="rect">
            <a:avLst/>
          </a:prstGeom>
          <a:noFill/>
          <a:ln w="12699">
            <a:noFill/>
            <a:miter lim="800000"/>
            <a:headEnd type="none" w="sm" len="sm"/>
            <a:tailEnd type="none" w="sm" len="sm"/>
          </a:ln>
        </p:spPr>
        <p:txBody>
          <a:bodyPr wrap="none">
            <a:spAutoFit/>
          </a:bodyPr>
          <a:lstStyle/>
          <a:p>
            <a:r>
              <a:rPr lang="en-US" sz="1200">
                <a:solidFill>
                  <a:srgbClr val="000000"/>
                </a:solidFill>
                <a:latin typeface="Arial" charset="0"/>
                <a:cs typeface="Arial" charset="0"/>
              </a:rPr>
              <a:t>Stomata</a:t>
            </a:r>
          </a:p>
        </p:txBody>
      </p:sp>
      <p:sp>
        <p:nvSpPr>
          <p:cNvPr id="83" name="Text Box 82"/>
          <p:cNvSpPr txBox="1">
            <a:spLocks noChangeAspect="1" noChangeArrowheads="1"/>
          </p:cNvSpPr>
          <p:nvPr/>
        </p:nvSpPr>
        <p:spPr bwMode="auto">
          <a:xfrm>
            <a:off x="1606550" y="1001713"/>
            <a:ext cx="833438" cy="639762"/>
          </a:xfrm>
          <a:prstGeom prst="rect">
            <a:avLst/>
          </a:prstGeom>
          <a:noFill/>
          <a:ln w="12699">
            <a:noFill/>
            <a:miter lim="800000"/>
            <a:headEnd type="none" w="sm" len="sm"/>
            <a:tailEnd type="none" w="sm" len="sm"/>
          </a:ln>
        </p:spPr>
        <p:txBody>
          <a:bodyPr wrap="none">
            <a:spAutoFit/>
          </a:bodyPr>
          <a:lstStyle/>
          <a:p>
            <a:pPr algn="ctr"/>
            <a:r>
              <a:rPr lang="en-US" sz="1200">
                <a:solidFill>
                  <a:srgbClr val="000000"/>
                </a:solidFill>
                <a:latin typeface="Arial" charset="0"/>
                <a:cs typeface="Arial" charset="0"/>
              </a:rPr>
              <a:t>Leaf </a:t>
            </a:r>
          </a:p>
          <a:p>
            <a:pPr algn="ctr"/>
            <a:r>
              <a:rPr lang="en-US" sz="1200">
                <a:solidFill>
                  <a:srgbClr val="000000"/>
                </a:solidFill>
                <a:latin typeface="Arial" charset="0"/>
                <a:cs typeface="Arial" charset="0"/>
              </a:rPr>
              <a:t>Boundary</a:t>
            </a:r>
          </a:p>
          <a:p>
            <a:pPr algn="ctr"/>
            <a:r>
              <a:rPr lang="en-US" sz="1200">
                <a:solidFill>
                  <a:srgbClr val="000000"/>
                </a:solidFill>
                <a:latin typeface="Arial" charset="0"/>
                <a:cs typeface="Arial" charset="0"/>
              </a:rPr>
              <a:t>Layer</a:t>
            </a:r>
          </a:p>
        </p:txBody>
      </p:sp>
      <p:sp>
        <p:nvSpPr>
          <p:cNvPr id="84" name="Line 83"/>
          <p:cNvSpPr>
            <a:spLocks noChangeAspect="1" noChangeShapeType="1"/>
          </p:cNvSpPr>
          <p:nvPr/>
        </p:nvSpPr>
        <p:spPr bwMode="auto">
          <a:xfrm>
            <a:off x="1570038" y="1096963"/>
            <a:ext cx="0" cy="431800"/>
          </a:xfrm>
          <a:prstGeom prst="line">
            <a:avLst/>
          </a:prstGeom>
          <a:noFill/>
          <a:ln w="12699">
            <a:solidFill>
              <a:schemeClr val="tx1"/>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85" name="Line 84"/>
          <p:cNvSpPr>
            <a:spLocks noChangeAspect="1" noChangeShapeType="1"/>
          </p:cNvSpPr>
          <p:nvPr/>
        </p:nvSpPr>
        <p:spPr bwMode="auto">
          <a:xfrm>
            <a:off x="2479675" y="1096963"/>
            <a:ext cx="0" cy="431800"/>
          </a:xfrm>
          <a:prstGeom prst="line">
            <a:avLst/>
          </a:prstGeom>
          <a:noFill/>
          <a:ln w="12699">
            <a:solidFill>
              <a:schemeClr val="tx1"/>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86" name="Text Box 85"/>
          <p:cNvSpPr txBox="1">
            <a:spLocks noChangeAspect="1" noChangeArrowheads="1"/>
          </p:cNvSpPr>
          <p:nvPr/>
        </p:nvSpPr>
        <p:spPr bwMode="auto">
          <a:xfrm>
            <a:off x="2947379" y="3616325"/>
            <a:ext cx="1015021" cy="276999"/>
          </a:xfrm>
          <a:prstGeom prst="rect">
            <a:avLst/>
          </a:prstGeom>
          <a:noFill/>
          <a:ln w="12699">
            <a:noFill/>
            <a:miter lim="800000"/>
            <a:headEnd type="none" w="sm" len="sm"/>
            <a:tailEnd type="none" w="sm" len="sm"/>
          </a:ln>
        </p:spPr>
        <p:txBody>
          <a:bodyPr wrap="none">
            <a:spAutoFit/>
          </a:bodyPr>
          <a:lstStyle/>
          <a:p>
            <a:r>
              <a:rPr lang="en-US" sz="1200" dirty="0">
                <a:solidFill>
                  <a:srgbClr val="000000"/>
                </a:solidFill>
                <a:latin typeface="Arial" charset="0"/>
                <a:cs typeface="Arial" charset="0"/>
              </a:rPr>
              <a:t>(</a:t>
            </a:r>
            <a:r>
              <a:rPr lang="en-US" sz="1200" dirty="0" smtClean="0">
                <a:solidFill>
                  <a:srgbClr val="000000"/>
                </a:solidFill>
                <a:latin typeface="Arial" charset="0"/>
                <a:cs typeface="Arial" charset="0"/>
              </a:rPr>
              <a:t>1.6</a:t>
            </a:r>
            <a:r>
              <a:rPr lang="en-US" sz="1200" dirty="0" smtClean="0">
                <a:solidFill>
                  <a:srgbClr val="000000"/>
                </a:solidFill>
                <a:latin typeface="Arial" charset="0"/>
                <a:cs typeface="Arial" charset="0"/>
                <a:sym typeface="Symbol" pitchFamily="18" charset="2"/>
              </a:rPr>
              <a:t>r</a:t>
            </a:r>
            <a:r>
              <a:rPr lang="en-US" sz="1200" baseline="-25000" dirty="0" smtClean="0">
                <a:solidFill>
                  <a:srgbClr val="000000"/>
                </a:solidFill>
                <a:latin typeface="Arial" charset="0"/>
                <a:cs typeface="Arial" charset="0"/>
                <a:sym typeface="Symbol" pitchFamily="18" charset="2"/>
              </a:rPr>
              <a:t>s</a:t>
            </a:r>
            <a:r>
              <a:rPr lang="en-US" sz="1200" dirty="0" smtClean="0">
                <a:solidFill>
                  <a:srgbClr val="000000"/>
                </a:solidFill>
                <a:latin typeface="Arial" charset="0"/>
                <a:cs typeface="Arial" charset="0"/>
                <a:sym typeface="Symbol" pitchFamily="18" charset="2"/>
              </a:rPr>
              <a:t>+1.4r</a:t>
            </a:r>
            <a:r>
              <a:rPr lang="en-US" sz="1200" baseline="-25000" dirty="0" smtClean="0">
                <a:solidFill>
                  <a:srgbClr val="000000"/>
                </a:solidFill>
                <a:latin typeface="Arial" charset="0"/>
                <a:cs typeface="Arial" charset="0"/>
                <a:sym typeface="Symbol" pitchFamily="18" charset="2"/>
              </a:rPr>
              <a:t>b</a:t>
            </a:r>
            <a:r>
              <a:rPr lang="en-US" sz="1200" dirty="0">
                <a:solidFill>
                  <a:srgbClr val="000000"/>
                </a:solidFill>
                <a:latin typeface="Arial" charset="0"/>
                <a:cs typeface="Arial" charset="0"/>
                <a:sym typeface="Symbol" pitchFamily="18" charset="2"/>
              </a:rPr>
              <a:t>)</a:t>
            </a:r>
            <a:endParaRPr lang="en-US" sz="1200" dirty="0">
              <a:solidFill>
                <a:srgbClr val="000000"/>
              </a:solidFill>
              <a:latin typeface="Arial" charset="0"/>
              <a:cs typeface="Arial" charset="0"/>
            </a:endParaRPr>
          </a:p>
        </p:txBody>
      </p:sp>
      <p:sp>
        <p:nvSpPr>
          <p:cNvPr id="87" name="Text Box 86"/>
          <p:cNvSpPr txBox="1">
            <a:spLocks noChangeArrowheads="1"/>
          </p:cNvSpPr>
          <p:nvPr/>
        </p:nvSpPr>
        <p:spPr bwMode="auto">
          <a:xfrm>
            <a:off x="2667000" y="1328738"/>
            <a:ext cx="1316038" cy="274637"/>
          </a:xfrm>
          <a:prstGeom prst="rect">
            <a:avLst/>
          </a:prstGeom>
          <a:noFill/>
          <a:ln w="12699">
            <a:noFill/>
            <a:miter lim="800000"/>
            <a:headEnd type="none" w="sm" len="sm"/>
            <a:tailEnd type="none" w="sm" len="sm"/>
          </a:ln>
        </p:spPr>
        <p:txBody>
          <a:bodyPr wrap="none">
            <a:spAutoFit/>
          </a:bodyPr>
          <a:lstStyle/>
          <a:p>
            <a:r>
              <a:rPr lang="en-US" sz="1200" u="sng">
                <a:solidFill>
                  <a:srgbClr val="000000"/>
                </a:solidFill>
                <a:latin typeface="Arial" charset="0"/>
                <a:cs typeface="Arial" charset="0"/>
              </a:rPr>
              <a:t>Total Resistance</a:t>
            </a:r>
          </a:p>
        </p:txBody>
      </p:sp>
      <p:grpSp>
        <p:nvGrpSpPr>
          <p:cNvPr id="88" name="Group 87"/>
          <p:cNvGrpSpPr>
            <a:grpSpLocks noChangeAspect="1"/>
          </p:cNvGrpSpPr>
          <p:nvPr/>
        </p:nvGrpSpPr>
        <p:grpSpPr bwMode="auto">
          <a:xfrm rot="-5400000">
            <a:off x="3473450" y="2670175"/>
            <a:ext cx="3225800" cy="1339850"/>
            <a:chOff x="425" y="2023"/>
            <a:chExt cx="1885" cy="830"/>
          </a:xfrm>
          <a:solidFill>
            <a:srgbClr val="B2B2B2"/>
          </a:solidFill>
        </p:grpSpPr>
        <p:sp>
          <p:nvSpPr>
            <p:cNvPr id="89" name="Line 88"/>
            <p:cNvSpPr>
              <a:spLocks noChangeAspect="1" noChangeShapeType="1"/>
            </p:cNvSpPr>
            <p:nvPr/>
          </p:nvSpPr>
          <p:spPr bwMode="auto">
            <a:xfrm>
              <a:off x="425" y="2454"/>
              <a:ext cx="218" cy="0"/>
            </a:xfrm>
            <a:prstGeom prst="line">
              <a:avLst/>
            </a:prstGeom>
            <a:grpFill/>
            <a:ln w="38100">
              <a:solidFill>
                <a:schemeClr val="tx1"/>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90" name="Oval 89"/>
            <p:cNvSpPr>
              <a:spLocks noChangeAspect="1" noChangeArrowheads="1"/>
            </p:cNvSpPr>
            <p:nvPr/>
          </p:nvSpPr>
          <p:spPr bwMode="auto">
            <a:xfrm>
              <a:off x="623" y="2023"/>
              <a:ext cx="1687" cy="830"/>
            </a:xfrm>
            <a:prstGeom prst="ellipse">
              <a:avLst/>
            </a:prstGeom>
            <a:grpFill/>
            <a:ln w="9525">
              <a:solidFill>
                <a:schemeClr val="tx1"/>
              </a:solidFill>
              <a:round/>
              <a:headEnd/>
              <a:tailEnd/>
            </a:ln>
          </p:spPr>
          <p:txBody>
            <a:bodyPr wrap="none" anchor="ctr"/>
            <a:lstStyle/>
            <a:p>
              <a:pPr eaLnBrk="1" hangingPunct="1"/>
              <a:endParaRPr lang="en-US" sz="1600">
                <a:solidFill>
                  <a:srgbClr val="000000"/>
                </a:solidFill>
                <a:latin typeface="Comic Sans MS" pitchFamily="66" charset="0"/>
                <a:cs typeface="Arial" charset="0"/>
              </a:endParaRPr>
            </a:p>
          </p:txBody>
        </p:sp>
      </p:grpSp>
      <p:sp>
        <p:nvSpPr>
          <p:cNvPr id="91" name="Oval 90"/>
          <p:cNvSpPr>
            <a:spLocks noChangeAspect="1" noChangeArrowheads="1"/>
          </p:cNvSpPr>
          <p:nvPr/>
        </p:nvSpPr>
        <p:spPr bwMode="auto">
          <a:xfrm>
            <a:off x="5148263" y="2427288"/>
            <a:ext cx="771525" cy="1293812"/>
          </a:xfrm>
          <a:prstGeom prst="ellipse">
            <a:avLst/>
          </a:prstGeom>
          <a:solidFill>
            <a:schemeClr val="bg1"/>
          </a:solidFill>
          <a:ln w="12699">
            <a:no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92" name="Line 91"/>
          <p:cNvSpPr>
            <a:spLocks noChangeAspect="1" noChangeShapeType="1"/>
          </p:cNvSpPr>
          <p:nvPr/>
        </p:nvSpPr>
        <p:spPr bwMode="auto">
          <a:xfrm flipV="1">
            <a:off x="5811838" y="1825625"/>
            <a:ext cx="52387" cy="46038"/>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93" name="Line 92"/>
          <p:cNvSpPr>
            <a:spLocks noChangeAspect="1" noChangeShapeType="1"/>
          </p:cNvSpPr>
          <p:nvPr/>
        </p:nvSpPr>
        <p:spPr bwMode="auto">
          <a:xfrm>
            <a:off x="6413500" y="1871663"/>
            <a:ext cx="95250" cy="0"/>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94" name="Line 93"/>
          <p:cNvSpPr>
            <a:spLocks noChangeAspect="1" noChangeShapeType="1"/>
          </p:cNvSpPr>
          <p:nvPr/>
        </p:nvSpPr>
        <p:spPr bwMode="auto">
          <a:xfrm flipV="1">
            <a:off x="6361113" y="1871663"/>
            <a:ext cx="52387" cy="47625"/>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95" name="Line 94"/>
          <p:cNvSpPr>
            <a:spLocks noChangeAspect="1" noChangeShapeType="1"/>
          </p:cNvSpPr>
          <p:nvPr/>
        </p:nvSpPr>
        <p:spPr bwMode="auto">
          <a:xfrm>
            <a:off x="5716588" y="1871663"/>
            <a:ext cx="95250" cy="0"/>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96" name="Line 95"/>
          <p:cNvSpPr>
            <a:spLocks noChangeAspect="1" noChangeShapeType="1"/>
          </p:cNvSpPr>
          <p:nvPr/>
        </p:nvSpPr>
        <p:spPr bwMode="auto">
          <a:xfrm>
            <a:off x="6265863" y="1825625"/>
            <a:ext cx="95250" cy="93663"/>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97" name="Line 96"/>
          <p:cNvSpPr>
            <a:spLocks noChangeAspect="1" noChangeShapeType="1"/>
          </p:cNvSpPr>
          <p:nvPr/>
        </p:nvSpPr>
        <p:spPr bwMode="auto">
          <a:xfrm flipV="1">
            <a:off x="6159500" y="1825625"/>
            <a:ext cx="106363" cy="93663"/>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98" name="Line 97"/>
          <p:cNvSpPr>
            <a:spLocks noChangeAspect="1" noChangeShapeType="1"/>
          </p:cNvSpPr>
          <p:nvPr/>
        </p:nvSpPr>
        <p:spPr bwMode="auto">
          <a:xfrm>
            <a:off x="6065838" y="1825625"/>
            <a:ext cx="93662" cy="93663"/>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99" name="Line 98"/>
          <p:cNvSpPr>
            <a:spLocks noChangeAspect="1" noChangeShapeType="1"/>
          </p:cNvSpPr>
          <p:nvPr/>
        </p:nvSpPr>
        <p:spPr bwMode="auto">
          <a:xfrm flipV="1">
            <a:off x="5959475" y="1825625"/>
            <a:ext cx="106363" cy="93663"/>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00" name="Line 99"/>
          <p:cNvSpPr>
            <a:spLocks noChangeAspect="1" noChangeShapeType="1"/>
          </p:cNvSpPr>
          <p:nvPr/>
        </p:nvSpPr>
        <p:spPr bwMode="auto">
          <a:xfrm>
            <a:off x="5864225" y="1825625"/>
            <a:ext cx="95250" cy="93663"/>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01" name="Rectangle 100"/>
          <p:cNvSpPr>
            <a:spLocks noChangeAspect="1" noChangeArrowheads="1"/>
          </p:cNvSpPr>
          <p:nvPr/>
        </p:nvSpPr>
        <p:spPr bwMode="auto">
          <a:xfrm rot="21165000">
            <a:off x="6038850" y="1679575"/>
            <a:ext cx="187325" cy="107950"/>
          </a:xfrm>
          <a:prstGeom prst="rect">
            <a:avLst/>
          </a:prstGeom>
          <a:noFill/>
          <a:ln w="9525">
            <a:noFill/>
            <a:miter lim="800000"/>
            <a:headEnd/>
            <a:tailEnd/>
          </a:ln>
        </p:spPr>
        <p:txBody>
          <a:bodyPr wrap="none" lIns="92075" tIns="46038" rIns="92075" bIns="46038">
            <a:spAutoFit/>
          </a:bodyPr>
          <a:lstStyle/>
          <a:p>
            <a:r>
              <a:rPr lang="en-US" sz="100">
                <a:solidFill>
                  <a:srgbClr val="646464"/>
                </a:solidFill>
                <a:latin typeface="Times New Roman" pitchFamily="18" charset="0"/>
                <a:cs typeface="Arial" charset="0"/>
              </a:rPr>
              <a:t> </a:t>
            </a:r>
          </a:p>
        </p:txBody>
      </p:sp>
      <p:sp>
        <p:nvSpPr>
          <p:cNvPr id="102" name="Oval 101"/>
          <p:cNvSpPr>
            <a:spLocks noChangeAspect="1" noChangeArrowheads="1"/>
          </p:cNvSpPr>
          <p:nvPr/>
        </p:nvSpPr>
        <p:spPr bwMode="auto">
          <a:xfrm>
            <a:off x="5341938" y="1819275"/>
            <a:ext cx="104775" cy="104775"/>
          </a:xfrm>
          <a:prstGeom prst="ellipse">
            <a:avLst/>
          </a:prstGeom>
          <a:solidFill>
            <a:schemeClr val="tx1"/>
          </a:solidFill>
          <a:ln w="12699">
            <a:solidFill>
              <a:schemeClr val="tx1"/>
            </a:solidFill>
            <a:round/>
            <a:headEnd/>
            <a:tailEnd/>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03" name="Oval 102"/>
          <p:cNvSpPr>
            <a:spLocks noChangeAspect="1" noChangeArrowheads="1"/>
          </p:cNvSpPr>
          <p:nvPr/>
        </p:nvSpPr>
        <p:spPr bwMode="auto">
          <a:xfrm>
            <a:off x="6518275" y="1827213"/>
            <a:ext cx="104775" cy="104775"/>
          </a:xfrm>
          <a:prstGeom prst="ellipse">
            <a:avLst/>
          </a:prstGeom>
          <a:solidFill>
            <a:schemeClr val="tx1"/>
          </a:solidFill>
          <a:ln w="12699">
            <a:solidFill>
              <a:schemeClr val="tx1"/>
            </a:solidFill>
            <a:round/>
            <a:headEnd/>
            <a:tailEnd/>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04" name="Line 103"/>
          <p:cNvSpPr>
            <a:spLocks noChangeAspect="1" noChangeShapeType="1"/>
          </p:cNvSpPr>
          <p:nvPr/>
        </p:nvSpPr>
        <p:spPr bwMode="auto">
          <a:xfrm flipV="1">
            <a:off x="6726238" y="1825625"/>
            <a:ext cx="52387" cy="46038"/>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05" name="Line 104"/>
          <p:cNvSpPr>
            <a:spLocks noChangeAspect="1" noChangeShapeType="1"/>
          </p:cNvSpPr>
          <p:nvPr/>
        </p:nvSpPr>
        <p:spPr bwMode="auto">
          <a:xfrm>
            <a:off x="7327900" y="1871663"/>
            <a:ext cx="95250" cy="0"/>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06" name="Line 105"/>
          <p:cNvSpPr>
            <a:spLocks noChangeAspect="1" noChangeShapeType="1"/>
          </p:cNvSpPr>
          <p:nvPr/>
        </p:nvSpPr>
        <p:spPr bwMode="auto">
          <a:xfrm flipV="1">
            <a:off x="7275513" y="1871663"/>
            <a:ext cx="52387" cy="47625"/>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07" name="Line 106"/>
          <p:cNvSpPr>
            <a:spLocks noChangeAspect="1" noChangeShapeType="1"/>
          </p:cNvSpPr>
          <p:nvPr/>
        </p:nvSpPr>
        <p:spPr bwMode="auto">
          <a:xfrm>
            <a:off x="6630988" y="1871663"/>
            <a:ext cx="95250" cy="0"/>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08" name="Line 107"/>
          <p:cNvSpPr>
            <a:spLocks noChangeAspect="1" noChangeShapeType="1"/>
          </p:cNvSpPr>
          <p:nvPr/>
        </p:nvSpPr>
        <p:spPr bwMode="auto">
          <a:xfrm>
            <a:off x="7180263" y="1825625"/>
            <a:ext cx="95250" cy="93663"/>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09" name="Line 108"/>
          <p:cNvSpPr>
            <a:spLocks noChangeAspect="1" noChangeShapeType="1"/>
          </p:cNvSpPr>
          <p:nvPr/>
        </p:nvSpPr>
        <p:spPr bwMode="auto">
          <a:xfrm flipV="1">
            <a:off x="7073900" y="1825625"/>
            <a:ext cx="106363" cy="93663"/>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10" name="Line 109"/>
          <p:cNvSpPr>
            <a:spLocks noChangeAspect="1" noChangeShapeType="1"/>
          </p:cNvSpPr>
          <p:nvPr/>
        </p:nvSpPr>
        <p:spPr bwMode="auto">
          <a:xfrm>
            <a:off x="6980238" y="1825625"/>
            <a:ext cx="93662" cy="93663"/>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11" name="Line 110"/>
          <p:cNvSpPr>
            <a:spLocks noChangeAspect="1" noChangeShapeType="1"/>
          </p:cNvSpPr>
          <p:nvPr/>
        </p:nvSpPr>
        <p:spPr bwMode="auto">
          <a:xfrm flipV="1">
            <a:off x="6873875" y="1825625"/>
            <a:ext cx="106363" cy="93663"/>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12" name="Line 111"/>
          <p:cNvSpPr>
            <a:spLocks noChangeAspect="1" noChangeShapeType="1"/>
          </p:cNvSpPr>
          <p:nvPr/>
        </p:nvSpPr>
        <p:spPr bwMode="auto">
          <a:xfrm>
            <a:off x="6778625" y="1825625"/>
            <a:ext cx="95250" cy="93663"/>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13" name="Rectangle 112"/>
          <p:cNvSpPr>
            <a:spLocks noChangeAspect="1" noChangeArrowheads="1"/>
          </p:cNvSpPr>
          <p:nvPr/>
        </p:nvSpPr>
        <p:spPr bwMode="auto">
          <a:xfrm rot="21165000">
            <a:off x="6953250" y="1679575"/>
            <a:ext cx="187325" cy="107950"/>
          </a:xfrm>
          <a:prstGeom prst="rect">
            <a:avLst/>
          </a:prstGeom>
          <a:noFill/>
          <a:ln w="9525">
            <a:noFill/>
            <a:miter lim="800000"/>
            <a:headEnd/>
            <a:tailEnd/>
          </a:ln>
        </p:spPr>
        <p:txBody>
          <a:bodyPr wrap="none" lIns="92075" tIns="46038" rIns="92075" bIns="46038">
            <a:spAutoFit/>
          </a:bodyPr>
          <a:lstStyle/>
          <a:p>
            <a:r>
              <a:rPr lang="en-US" sz="100">
                <a:solidFill>
                  <a:srgbClr val="646464"/>
                </a:solidFill>
                <a:latin typeface="Times New Roman" pitchFamily="18" charset="0"/>
                <a:cs typeface="Arial" charset="0"/>
              </a:rPr>
              <a:t> </a:t>
            </a:r>
          </a:p>
        </p:txBody>
      </p:sp>
      <p:sp>
        <p:nvSpPr>
          <p:cNvPr id="114" name="Oval 113"/>
          <p:cNvSpPr>
            <a:spLocks noChangeAspect="1" noChangeArrowheads="1"/>
          </p:cNvSpPr>
          <p:nvPr/>
        </p:nvSpPr>
        <p:spPr bwMode="auto">
          <a:xfrm>
            <a:off x="7418388" y="1819275"/>
            <a:ext cx="104775" cy="104775"/>
          </a:xfrm>
          <a:prstGeom prst="ellipse">
            <a:avLst/>
          </a:prstGeom>
          <a:solidFill>
            <a:schemeClr val="tx1"/>
          </a:solidFill>
          <a:ln w="12699">
            <a:solidFill>
              <a:schemeClr val="tx1"/>
            </a:solidFill>
            <a:round/>
            <a:headEnd/>
            <a:tailEnd/>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15" name="Rectangle 114"/>
          <p:cNvSpPr>
            <a:spLocks noChangeAspect="1" noChangeArrowheads="1"/>
          </p:cNvSpPr>
          <p:nvPr/>
        </p:nvSpPr>
        <p:spPr bwMode="auto">
          <a:xfrm>
            <a:off x="5033963" y="1752600"/>
            <a:ext cx="328612" cy="274638"/>
          </a:xfrm>
          <a:prstGeom prst="rect">
            <a:avLst/>
          </a:prstGeom>
          <a:noFill/>
          <a:ln w="9525">
            <a:noFill/>
            <a:miter lim="800000"/>
            <a:headEnd/>
            <a:tailEnd/>
          </a:ln>
        </p:spPr>
        <p:txBody>
          <a:bodyPr wrap="none" lIns="92075" tIns="46038" rIns="92075" bIns="46038">
            <a:spAutoFit/>
          </a:bodyPr>
          <a:lstStyle/>
          <a:p>
            <a:r>
              <a:rPr lang="en-US" sz="1200">
                <a:solidFill>
                  <a:srgbClr val="000000"/>
                </a:solidFill>
                <a:latin typeface="Arial" charset="0"/>
                <a:cs typeface="Arial" charset="0"/>
              </a:rPr>
              <a:t>T</a:t>
            </a:r>
            <a:r>
              <a:rPr lang="en-US" sz="1200" baseline="-25000">
                <a:solidFill>
                  <a:srgbClr val="000000"/>
                </a:solidFill>
                <a:latin typeface="Arial" charset="0"/>
                <a:cs typeface="Arial" charset="0"/>
              </a:rPr>
              <a:t>s</a:t>
            </a:r>
          </a:p>
        </p:txBody>
      </p:sp>
      <p:sp>
        <p:nvSpPr>
          <p:cNvPr id="116" name="Rectangle 115"/>
          <p:cNvSpPr>
            <a:spLocks noChangeAspect="1" noChangeArrowheads="1"/>
          </p:cNvSpPr>
          <p:nvPr/>
        </p:nvSpPr>
        <p:spPr bwMode="auto">
          <a:xfrm>
            <a:off x="6445250" y="1985963"/>
            <a:ext cx="385763" cy="274637"/>
          </a:xfrm>
          <a:prstGeom prst="rect">
            <a:avLst/>
          </a:prstGeom>
          <a:noFill/>
          <a:ln w="9525">
            <a:noFill/>
            <a:miter lim="800000"/>
            <a:headEnd/>
            <a:tailEnd/>
          </a:ln>
        </p:spPr>
        <p:txBody>
          <a:bodyPr wrap="none" lIns="92075" tIns="46038" rIns="92075" bIns="46038">
            <a:spAutoFit/>
          </a:bodyPr>
          <a:lstStyle/>
          <a:p>
            <a:r>
              <a:rPr lang="en-US" sz="1200">
                <a:solidFill>
                  <a:srgbClr val="000000"/>
                </a:solidFill>
                <a:latin typeface="Arial" charset="0"/>
                <a:cs typeface="Arial" charset="0"/>
              </a:rPr>
              <a:t>T</a:t>
            </a:r>
            <a:r>
              <a:rPr lang="en-US" sz="1200" baseline="-25000">
                <a:solidFill>
                  <a:srgbClr val="000000"/>
                </a:solidFill>
                <a:latin typeface="Arial" charset="0"/>
                <a:cs typeface="Arial" charset="0"/>
              </a:rPr>
              <a:t>ac</a:t>
            </a:r>
          </a:p>
        </p:txBody>
      </p:sp>
      <p:sp>
        <p:nvSpPr>
          <p:cNvPr id="117" name="Rectangle 116"/>
          <p:cNvSpPr>
            <a:spLocks noChangeAspect="1" noChangeArrowheads="1"/>
          </p:cNvSpPr>
          <p:nvPr/>
        </p:nvSpPr>
        <p:spPr bwMode="auto">
          <a:xfrm>
            <a:off x="7388225" y="1985963"/>
            <a:ext cx="334963" cy="274637"/>
          </a:xfrm>
          <a:prstGeom prst="rect">
            <a:avLst/>
          </a:prstGeom>
          <a:noFill/>
          <a:ln w="9525">
            <a:noFill/>
            <a:miter lim="800000"/>
            <a:headEnd/>
            <a:tailEnd/>
          </a:ln>
        </p:spPr>
        <p:txBody>
          <a:bodyPr wrap="none" lIns="92075" tIns="46038" rIns="92075" bIns="46038">
            <a:spAutoFit/>
          </a:bodyPr>
          <a:lstStyle/>
          <a:p>
            <a:r>
              <a:rPr lang="en-US" sz="1200">
                <a:solidFill>
                  <a:srgbClr val="000000"/>
                </a:solidFill>
                <a:latin typeface="Arial" charset="0"/>
                <a:cs typeface="Arial" charset="0"/>
              </a:rPr>
              <a:t>T</a:t>
            </a:r>
            <a:r>
              <a:rPr lang="en-US" sz="1200" baseline="-25000">
                <a:solidFill>
                  <a:srgbClr val="000000"/>
                </a:solidFill>
                <a:latin typeface="Arial" charset="0"/>
                <a:cs typeface="Arial" charset="0"/>
              </a:rPr>
              <a:t>a</a:t>
            </a:r>
          </a:p>
        </p:txBody>
      </p:sp>
      <p:sp>
        <p:nvSpPr>
          <p:cNvPr id="118" name="Rectangle 117"/>
          <p:cNvSpPr>
            <a:spLocks noChangeAspect="1" noChangeArrowheads="1"/>
          </p:cNvSpPr>
          <p:nvPr/>
        </p:nvSpPr>
        <p:spPr bwMode="auto">
          <a:xfrm>
            <a:off x="5883275" y="1576388"/>
            <a:ext cx="604838" cy="274637"/>
          </a:xfrm>
          <a:prstGeom prst="rect">
            <a:avLst/>
          </a:prstGeom>
          <a:noFill/>
          <a:ln w="9525">
            <a:noFill/>
            <a:miter lim="800000"/>
            <a:headEnd/>
            <a:tailEnd/>
          </a:ln>
        </p:spPr>
        <p:txBody>
          <a:bodyPr wrap="none" lIns="92075" tIns="46038" rIns="92075" bIns="46038">
            <a:spAutoFit/>
          </a:bodyPr>
          <a:lstStyle/>
          <a:p>
            <a:r>
              <a:rPr lang="en-US" sz="1200">
                <a:solidFill>
                  <a:srgbClr val="000000"/>
                </a:solidFill>
                <a:latin typeface="Arial" charset="0"/>
                <a:cs typeface="Arial" charset="0"/>
              </a:rPr>
              <a:t>r</a:t>
            </a:r>
            <a:r>
              <a:rPr lang="en-US" sz="1200" baseline="-25000">
                <a:solidFill>
                  <a:srgbClr val="000000"/>
                </a:solidFill>
                <a:latin typeface="Arial" charset="0"/>
                <a:cs typeface="Arial" charset="0"/>
              </a:rPr>
              <a:t>b</a:t>
            </a:r>
            <a:r>
              <a:rPr lang="en-US" sz="1200">
                <a:solidFill>
                  <a:srgbClr val="000000"/>
                </a:solidFill>
                <a:latin typeface="Arial" charset="0"/>
                <a:cs typeface="Arial" charset="0"/>
              </a:rPr>
              <a:t>/(2L)</a:t>
            </a:r>
          </a:p>
        </p:txBody>
      </p:sp>
      <p:sp>
        <p:nvSpPr>
          <p:cNvPr id="119" name="Rectangle 118"/>
          <p:cNvSpPr>
            <a:spLocks noChangeAspect="1" noChangeArrowheads="1"/>
          </p:cNvSpPr>
          <p:nvPr/>
        </p:nvSpPr>
        <p:spPr bwMode="auto">
          <a:xfrm>
            <a:off x="6888163" y="1576388"/>
            <a:ext cx="292100" cy="274637"/>
          </a:xfrm>
          <a:prstGeom prst="rect">
            <a:avLst/>
          </a:prstGeom>
          <a:noFill/>
          <a:ln w="9525">
            <a:noFill/>
            <a:miter lim="800000"/>
            <a:headEnd/>
            <a:tailEnd/>
          </a:ln>
        </p:spPr>
        <p:txBody>
          <a:bodyPr wrap="none" lIns="92075" tIns="46038" rIns="92075" bIns="46038">
            <a:spAutoFit/>
          </a:bodyPr>
          <a:lstStyle/>
          <a:p>
            <a:r>
              <a:rPr lang="en-US" sz="1200">
                <a:solidFill>
                  <a:srgbClr val="000000"/>
                </a:solidFill>
                <a:latin typeface="Arial" charset="0"/>
                <a:cs typeface="Arial" charset="0"/>
              </a:rPr>
              <a:t>r</a:t>
            </a:r>
            <a:r>
              <a:rPr lang="en-US" sz="1200" baseline="-25000">
                <a:solidFill>
                  <a:srgbClr val="000000"/>
                </a:solidFill>
                <a:latin typeface="Arial" charset="0"/>
                <a:cs typeface="Arial" charset="0"/>
              </a:rPr>
              <a:t>a</a:t>
            </a:r>
          </a:p>
        </p:txBody>
      </p:sp>
      <p:sp>
        <p:nvSpPr>
          <p:cNvPr id="120" name="Line 119"/>
          <p:cNvSpPr>
            <a:spLocks noChangeAspect="1" noChangeShapeType="1"/>
          </p:cNvSpPr>
          <p:nvPr/>
        </p:nvSpPr>
        <p:spPr bwMode="auto">
          <a:xfrm>
            <a:off x="5434013" y="1871663"/>
            <a:ext cx="285750" cy="0"/>
          </a:xfrm>
          <a:prstGeom prst="line">
            <a:avLst/>
          </a:prstGeom>
          <a:noFill/>
          <a:ln w="12699">
            <a:solidFill>
              <a:schemeClr val="tx1"/>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21" name="Rectangle 120"/>
          <p:cNvSpPr>
            <a:spLocks noChangeAspect="1" noChangeArrowheads="1"/>
          </p:cNvSpPr>
          <p:nvPr/>
        </p:nvSpPr>
        <p:spPr bwMode="auto">
          <a:xfrm>
            <a:off x="7935913" y="1935163"/>
            <a:ext cx="801687" cy="274637"/>
          </a:xfrm>
          <a:prstGeom prst="rect">
            <a:avLst/>
          </a:prstGeom>
          <a:noFill/>
          <a:ln w="9525">
            <a:noFill/>
            <a:miter lim="800000"/>
            <a:headEnd/>
            <a:tailEnd/>
          </a:ln>
        </p:spPr>
        <p:txBody>
          <a:bodyPr wrap="none" lIns="92075" tIns="46038" rIns="92075" bIns="46038">
            <a:spAutoFit/>
          </a:bodyPr>
          <a:lstStyle/>
          <a:p>
            <a:r>
              <a:rPr lang="en-US" sz="1200">
                <a:solidFill>
                  <a:srgbClr val="000000"/>
                </a:solidFill>
                <a:latin typeface="Arial" charset="0"/>
                <a:cs typeface="Arial" charset="0"/>
              </a:rPr>
              <a:t>r</a:t>
            </a:r>
            <a:r>
              <a:rPr lang="en-US" sz="1200" baseline="-25000">
                <a:solidFill>
                  <a:srgbClr val="000000"/>
                </a:solidFill>
                <a:latin typeface="Arial" charset="0"/>
                <a:cs typeface="Arial" charset="0"/>
              </a:rPr>
              <a:t>b</a:t>
            </a:r>
            <a:r>
              <a:rPr lang="en-US" sz="1200">
                <a:solidFill>
                  <a:srgbClr val="000000"/>
                </a:solidFill>
                <a:latin typeface="Arial" charset="0"/>
                <a:cs typeface="Arial" charset="0"/>
              </a:rPr>
              <a:t>/(2L)+r</a:t>
            </a:r>
            <a:r>
              <a:rPr lang="en-US" sz="1200" baseline="-25000">
                <a:solidFill>
                  <a:srgbClr val="000000"/>
                </a:solidFill>
                <a:latin typeface="Arial" charset="0"/>
                <a:cs typeface="Arial" charset="0"/>
              </a:rPr>
              <a:t>a</a:t>
            </a:r>
          </a:p>
        </p:txBody>
      </p:sp>
      <p:sp>
        <p:nvSpPr>
          <p:cNvPr id="122" name="Rectangle 121"/>
          <p:cNvSpPr>
            <a:spLocks noChangeAspect="1" noChangeArrowheads="1"/>
          </p:cNvSpPr>
          <p:nvPr/>
        </p:nvSpPr>
        <p:spPr bwMode="auto">
          <a:xfrm>
            <a:off x="4413250" y="2641600"/>
            <a:ext cx="768350" cy="274638"/>
          </a:xfrm>
          <a:prstGeom prst="rect">
            <a:avLst/>
          </a:prstGeom>
          <a:noFill/>
          <a:ln w="9525">
            <a:noFill/>
            <a:miter lim="800000"/>
            <a:headEnd/>
            <a:tailEnd/>
          </a:ln>
        </p:spPr>
        <p:txBody>
          <a:bodyPr wrap="none" lIns="92075" tIns="46038" rIns="92075" bIns="46038">
            <a:spAutoFit/>
          </a:bodyPr>
          <a:lstStyle/>
          <a:p>
            <a:r>
              <a:rPr lang="en-US" sz="1200">
                <a:solidFill>
                  <a:srgbClr val="000000"/>
                </a:solidFill>
                <a:latin typeface="Arial" charset="0"/>
                <a:cs typeface="Arial" charset="0"/>
              </a:rPr>
              <a:t>e</a:t>
            </a:r>
            <a:r>
              <a:rPr lang="en-US" sz="1200" baseline="-25000">
                <a:solidFill>
                  <a:srgbClr val="000000"/>
                </a:solidFill>
                <a:latin typeface="Arial" charset="0"/>
                <a:cs typeface="Arial" charset="0"/>
              </a:rPr>
              <a:t>i</a:t>
            </a:r>
            <a:r>
              <a:rPr lang="en-US" sz="1200">
                <a:solidFill>
                  <a:srgbClr val="000000"/>
                </a:solidFill>
                <a:latin typeface="Arial" charset="0"/>
                <a:cs typeface="Arial" charset="0"/>
              </a:rPr>
              <a:t>=e*(T</a:t>
            </a:r>
            <a:r>
              <a:rPr lang="en-US" sz="1200" baseline="-25000">
                <a:solidFill>
                  <a:srgbClr val="000000"/>
                </a:solidFill>
                <a:latin typeface="Arial" charset="0"/>
                <a:cs typeface="Arial" charset="0"/>
              </a:rPr>
              <a:t>s</a:t>
            </a:r>
            <a:r>
              <a:rPr lang="en-US" sz="1200">
                <a:solidFill>
                  <a:srgbClr val="000000"/>
                </a:solidFill>
                <a:latin typeface="Arial" charset="0"/>
                <a:cs typeface="Arial" charset="0"/>
              </a:rPr>
              <a:t>)</a:t>
            </a:r>
          </a:p>
        </p:txBody>
      </p:sp>
      <p:sp>
        <p:nvSpPr>
          <p:cNvPr id="123" name="Rectangle 122"/>
          <p:cNvSpPr>
            <a:spLocks noChangeAspect="1" noChangeArrowheads="1"/>
          </p:cNvSpPr>
          <p:nvPr/>
        </p:nvSpPr>
        <p:spPr bwMode="auto">
          <a:xfrm>
            <a:off x="5980113" y="2455863"/>
            <a:ext cx="419100" cy="274637"/>
          </a:xfrm>
          <a:prstGeom prst="rect">
            <a:avLst/>
          </a:prstGeom>
          <a:noFill/>
          <a:ln w="9525">
            <a:noFill/>
            <a:miter lim="800000"/>
            <a:headEnd/>
            <a:tailEnd/>
          </a:ln>
        </p:spPr>
        <p:txBody>
          <a:bodyPr wrap="none" lIns="92075" tIns="46038" rIns="92075" bIns="46038">
            <a:spAutoFit/>
          </a:bodyPr>
          <a:lstStyle/>
          <a:p>
            <a:r>
              <a:rPr lang="en-US" sz="1200">
                <a:solidFill>
                  <a:srgbClr val="000000"/>
                </a:solidFill>
                <a:latin typeface="Arial" charset="0"/>
                <a:cs typeface="Arial" charset="0"/>
              </a:rPr>
              <a:t>r</a:t>
            </a:r>
            <a:r>
              <a:rPr lang="en-US" sz="1200" baseline="-25000">
                <a:solidFill>
                  <a:srgbClr val="000000"/>
                </a:solidFill>
                <a:latin typeface="Arial" charset="0"/>
                <a:cs typeface="Arial" charset="0"/>
              </a:rPr>
              <a:t>b</a:t>
            </a:r>
            <a:r>
              <a:rPr lang="en-US" sz="1200">
                <a:solidFill>
                  <a:srgbClr val="000000"/>
                </a:solidFill>
                <a:latin typeface="Arial" charset="0"/>
                <a:cs typeface="Arial" charset="0"/>
              </a:rPr>
              <a:t>/L</a:t>
            </a:r>
          </a:p>
        </p:txBody>
      </p:sp>
      <p:sp>
        <p:nvSpPr>
          <p:cNvPr id="124" name="Rectangle 123"/>
          <p:cNvSpPr>
            <a:spLocks noChangeAspect="1" noChangeArrowheads="1"/>
          </p:cNvSpPr>
          <p:nvPr/>
        </p:nvSpPr>
        <p:spPr bwMode="auto">
          <a:xfrm>
            <a:off x="6870700" y="2455863"/>
            <a:ext cx="292100" cy="274637"/>
          </a:xfrm>
          <a:prstGeom prst="rect">
            <a:avLst/>
          </a:prstGeom>
          <a:noFill/>
          <a:ln w="9525">
            <a:noFill/>
            <a:miter lim="800000"/>
            <a:headEnd/>
            <a:tailEnd/>
          </a:ln>
        </p:spPr>
        <p:txBody>
          <a:bodyPr wrap="none" lIns="92075" tIns="46038" rIns="92075" bIns="46038">
            <a:spAutoFit/>
          </a:bodyPr>
          <a:lstStyle/>
          <a:p>
            <a:r>
              <a:rPr lang="en-US" sz="1200">
                <a:solidFill>
                  <a:srgbClr val="000000"/>
                </a:solidFill>
                <a:latin typeface="Arial" charset="0"/>
                <a:cs typeface="Arial" charset="0"/>
              </a:rPr>
              <a:t>r</a:t>
            </a:r>
            <a:r>
              <a:rPr lang="en-US" sz="1200" baseline="-25000">
                <a:solidFill>
                  <a:srgbClr val="000000"/>
                </a:solidFill>
                <a:latin typeface="Arial" charset="0"/>
                <a:cs typeface="Arial" charset="0"/>
              </a:rPr>
              <a:t>a</a:t>
            </a:r>
          </a:p>
        </p:txBody>
      </p:sp>
      <p:sp>
        <p:nvSpPr>
          <p:cNvPr id="125" name="Rectangle 124"/>
          <p:cNvSpPr>
            <a:spLocks noChangeAspect="1" noChangeArrowheads="1"/>
          </p:cNvSpPr>
          <p:nvPr/>
        </p:nvSpPr>
        <p:spPr bwMode="auto">
          <a:xfrm>
            <a:off x="5316538" y="2470150"/>
            <a:ext cx="412750" cy="274638"/>
          </a:xfrm>
          <a:prstGeom prst="rect">
            <a:avLst/>
          </a:prstGeom>
          <a:noFill/>
          <a:ln w="9525">
            <a:noFill/>
            <a:miter lim="800000"/>
            <a:headEnd/>
            <a:tailEnd/>
          </a:ln>
        </p:spPr>
        <p:txBody>
          <a:bodyPr wrap="none" lIns="92075" tIns="46038" rIns="92075" bIns="46038">
            <a:spAutoFit/>
          </a:bodyPr>
          <a:lstStyle/>
          <a:p>
            <a:r>
              <a:rPr lang="en-US" sz="1200">
                <a:solidFill>
                  <a:srgbClr val="000000"/>
                </a:solidFill>
                <a:latin typeface="Arial" charset="0"/>
                <a:cs typeface="Arial" charset="0"/>
              </a:rPr>
              <a:t>r</a:t>
            </a:r>
            <a:r>
              <a:rPr lang="en-US" sz="1200" baseline="-25000">
                <a:solidFill>
                  <a:srgbClr val="000000"/>
                </a:solidFill>
                <a:latin typeface="Arial" charset="0"/>
                <a:cs typeface="Arial" charset="0"/>
              </a:rPr>
              <a:t>s</a:t>
            </a:r>
            <a:r>
              <a:rPr lang="en-US" sz="1200">
                <a:solidFill>
                  <a:srgbClr val="000000"/>
                </a:solidFill>
                <a:latin typeface="Arial" charset="0"/>
                <a:cs typeface="Arial" charset="0"/>
              </a:rPr>
              <a:t>/L</a:t>
            </a:r>
          </a:p>
        </p:txBody>
      </p:sp>
      <p:sp>
        <p:nvSpPr>
          <p:cNvPr id="126" name="Rectangle 125"/>
          <p:cNvSpPr>
            <a:spLocks noChangeAspect="1" noChangeArrowheads="1"/>
          </p:cNvSpPr>
          <p:nvPr/>
        </p:nvSpPr>
        <p:spPr bwMode="auto">
          <a:xfrm>
            <a:off x="6451600" y="2805113"/>
            <a:ext cx="376238" cy="274637"/>
          </a:xfrm>
          <a:prstGeom prst="rect">
            <a:avLst/>
          </a:prstGeom>
          <a:noFill/>
          <a:ln w="9525">
            <a:noFill/>
            <a:miter lim="800000"/>
            <a:headEnd/>
            <a:tailEnd/>
          </a:ln>
        </p:spPr>
        <p:txBody>
          <a:bodyPr wrap="none" lIns="92075" tIns="46038" rIns="92075" bIns="46038">
            <a:spAutoFit/>
          </a:bodyPr>
          <a:lstStyle/>
          <a:p>
            <a:r>
              <a:rPr lang="en-US" sz="1200">
                <a:solidFill>
                  <a:srgbClr val="000000"/>
                </a:solidFill>
                <a:latin typeface="Arial" charset="0"/>
                <a:cs typeface="Arial" charset="0"/>
              </a:rPr>
              <a:t>e</a:t>
            </a:r>
            <a:r>
              <a:rPr lang="en-US" sz="1200" baseline="-25000">
                <a:solidFill>
                  <a:srgbClr val="000000"/>
                </a:solidFill>
                <a:latin typeface="Arial" charset="0"/>
                <a:cs typeface="Arial" charset="0"/>
              </a:rPr>
              <a:t>ac</a:t>
            </a:r>
          </a:p>
        </p:txBody>
      </p:sp>
      <p:sp>
        <p:nvSpPr>
          <p:cNvPr id="127" name="Rectangle 126"/>
          <p:cNvSpPr>
            <a:spLocks noChangeAspect="1" noChangeArrowheads="1"/>
          </p:cNvSpPr>
          <p:nvPr/>
        </p:nvSpPr>
        <p:spPr bwMode="auto">
          <a:xfrm>
            <a:off x="7361238" y="2805113"/>
            <a:ext cx="325437" cy="274637"/>
          </a:xfrm>
          <a:prstGeom prst="rect">
            <a:avLst/>
          </a:prstGeom>
          <a:noFill/>
          <a:ln w="9525">
            <a:noFill/>
            <a:miter lim="800000"/>
            <a:headEnd/>
            <a:tailEnd/>
          </a:ln>
        </p:spPr>
        <p:txBody>
          <a:bodyPr wrap="none" lIns="92075" tIns="46038" rIns="92075" bIns="46038">
            <a:spAutoFit/>
          </a:bodyPr>
          <a:lstStyle/>
          <a:p>
            <a:r>
              <a:rPr lang="en-US" sz="1200">
                <a:solidFill>
                  <a:srgbClr val="000000"/>
                </a:solidFill>
                <a:latin typeface="Arial" charset="0"/>
                <a:cs typeface="Arial" charset="0"/>
              </a:rPr>
              <a:t>e</a:t>
            </a:r>
            <a:r>
              <a:rPr lang="en-US" sz="1200" baseline="-25000">
                <a:solidFill>
                  <a:srgbClr val="000000"/>
                </a:solidFill>
                <a:latin typeface="Arial" charset="0"/>
                <a:cs typeface="Arial" charset="0"/>
              </a:rPr>
              <a:t>a</a:t>
            </a:r>
          </a:p>
        </p:txBody>
      </p:sp>
      <p:sp>
        <p:nvSpPr>
          <p:cNvPr id="128" name="Oval 127"/>
          <p:cNvSpPr>
            <a:spLocks noChangeAspect="1" noChangeArrowheads="1"/>
          </p:cNvSpPr>
          <p:nvPr/>
        </p:nvSpPr>
        <p:spPr bwMode="auto">
          <a:xfrm>
            <a:off x="5127625" y="2724150"/>
            <a:ext cx="101600" cy="104775"/>
          </a:xfrm>
          <a:prstGeom prst="ellipse">
            <a:avLst/>
          </a:prstGeom>
          <a:solidFill>
            <a:schemeClr val="tx1"/>
          </a:solidFill>
          <a:ln w="12699">
            <a:solidFill>
              <a:schemeClr val="tx1"/>
            </a:solidFill>
            <a:round/>
            <a:headEnd/>
            <a:tailEnd/>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29" name="Line 128"/>
          <p:cNvSpPr>
            <a:spLocks noChangeAspect="1" noChangeShapeType="1"/>
          </p:cNvSpPr>
          <p:nvPr/>
        </p:nvSpPr>
        <p:spPr bwMode="auto">
          <a:xfrm flipV="1">
            <a:off x="5295900" y="2722563"/>
            <a:ext cx="50800" cy="46037"/>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30" name="Line 129"/>
          <p:cNvSpPr>
            <a:spLocks noChangeAspect="1" noChangeShapeType="1"/>
          </p:cNvSpPr>
          <p:nvPr/>
        </p:nvSpPr>
        <p:spPr bwMode="auto">
          <a:xfrm>
            <a:off x="5203825" y="2768600"/>
            <a:ext cx="92075" cy="0"/>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31" name="Line 130"/>
          <p:cNvSpPr>
            <a:spLocks noChangeAspect="1" noChangeShapeType="1"/>
          </p:cNvSpPr>
          <p:nvPr/>
        </p:nvSpPr>
        <p:spPr bwMode="auto">
          <a:xfrm>
            <a:off x="5543550" y="2722563"/>
            <a:ext cx="92075" cy="93662"/>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32" name="Line 131"/>
          <p:cNvSpPr>
            <a:spLocks noChangeAspect="1" noChangeShapeType="1"/>
          </p:cNvSpPr>
          <p:nvPr/>
        </p:nvSpPr>
        <p:spPr bwMode="auto">
          <a:xfrm flipV="1">
            <a:off x="5440363" y="2722563"/>
            <a:ext cx="103187" cy="93662"/>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33" name="Line 132"/>
          <p:cNvSpPr>
            <a:spLocks noChangeAspect="1" noChangeShapeType="1"/>
          </p:cNvSpPr>
          <p:nvPr/>
        </p:nvSpPr>
        <p:spPr bwMode="auto">
          <a:xfrm>
            <a:off x="5346700" y="2722563"/>
            <a:ext cx="93663" cy="93662"/>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34" name="Rectangle 133"/>
          <p:cNvSpPr>
            <a:spLocks noChangeAspect="1" noChangeArrowheads="1"/>
          </p:cNvSpPr>
          <p:nvPr/>
        </p:nvSpPr>
        <p:spPr bwMode="auto">
          <a:xfrm rot="21165000">
            <a:off x="5513388" y="2578100"/>
            <a:ext cx="187325" cy="107950"/>
          </a:xfrm>
          <a:prstGeom prst="rect">
            <a:avLst/>
          </a:prstGeom>
          <a:noFill/>
          <a:ln w="9525">
            <a:noFill/>
            <a:miter lim="800000"/>
            <a:headEnd/>
            <a:tailEnd/>
          </a:ln>
        </p:spPr>
        <p:txBody>
          <a:bodyPr wrap="none" lIns="92075" tIns="46038" rIns="92075" bIns="46038">
            <a:spAutoFit/>
          </a:bodyPr>
          <a:lstStyle/>
          <a:p>
            <a:r>
              <a:rPr lang="en-US" sz="100">
                <a:solidFill>
                  <a:srgbClr val="646464"/>
                </a:solidFill>
                <a:latin typeface="Times New Roman" pitchFamily="18" charset="0"/>
                <a:cs typeface="Arial" charset="0"/>
              </a:rPr>
              <a:t> </a:t>
            </a:r>
          </a:p>
        </p:txBody>
      </p:sp>
      <p:sp>
        <p:nvSpPr>
          <p:cNvPr id="135" name="Line 134"/>
          <p:cNvSpPr>
            <a:spLocks noChangeAspect="1" noChangeShapeType="1"/>
          </p:cNvSpPr>
          <p:nvPr/>
        </p:nvSpPr>
        <p:spPr bwMode="auto">
          <a:xfrm flipV="1">
            <a:off x="5840413" y="2716213"/>
            <a:ext cx="50800" cy="46037"/>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36" name="Line 135"/>
          <p:cNvSpPr>
            <a:spLocks noChangeAspect="1" noChangeShapeType="1"/>
          </p:cNvSpPr>
          <p:nvPr/>
        </p:nvSpPr>
        <p:spPr bwMode="auto">
          <a:xfrm>
            <a:off x="6427788" y="2762250"/>
            <a:ext cx="93662" cy="0"/>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37" name="Line 136"/>
          <p:cNvSpPr>
            <a:spLocks noChangeAspect="1" noChangeShapeType="1"/>
          </p:cNvSpPr>
          <p:nvPr/>
        </p:nvSpPr>
        <p:spPr bwMode="auto">
          <a:xfrm flipV="1">
            <a:off x="6376988" y="2762250"/>
            <a:ext cx="50800" cy="46038"/>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38" name="Line 137"/>
          <p:cNvSpPr>
            <a:spLocks noChangeAspect="1" noChangeShapeType="1"/>
          </p:cNvSpPr>
          <p:nvPr/>
        </p:nvSpPr>
        <p:spPr bwMode="auto">
          <a:xfrm>
            <a:off x="5748338" y="2762250"/>
            <a:ext cx="92075" cy="0"/>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39" name="Line 138"/>
          <p:cNvSpPr>
            <a:spLocks noChangeAspect="1" noChangeShapeType="1"/>
          </p:cNvSpPr>
          <p:nvPr/>
        </p:nvSpPr>
        <p:spPr bwMode="auto">
          <a:xfrm>
            <a:off x="6283325" y="2716213"/>
            <a:ext cx="93663" cy="92075"/>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40" name="Line 139"/>
          <p:cNvSpPr>
            <a:spLocks noChangeAspect="1" noChangeShapeType="1"/>
          </p:cNvSpPr>
          <p:nvPr/>
        </p:nvSpPr>
        <p:spPr bwMode="auto">
          <a:xfrm flipV="1">
            <a:off x="6180138" y="2716213"/>
            <a:ext cx="103187" cy="92075"/>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41" name="Line 140"/>
          <p:cNvSpPr>
            <a:spLocks noChangeAspect="1" noChangeShapeType="1"/>
          </p:cNvSpPr>
          <p:nvPr/>
        </p:nvSpPr>
        <p:spPr bwMode="auto">
          <a:xfrm>
            <a:off x="6088063" y="2716213"/>
            <a:ext cx="92075" cy="92075"/>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42" name="Line 141"/>
          <p:cNvSpPr>
            <a:spLocks noChangeAspect="1" noChangeShapeType="1"/>
          </p:cNvSpPr>
          <p:nvPr/>
        </p:nvSpPr>
        <p:spPr bwMode="auto">
          <a:xfrm flipV="1">
            <a:off x="5984875" y="2716213"/>
            <a:ext cx="103188" cy="92075"/>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43" name="Line 142"/>
          <p:cNvSpPr>
            <a:spLocks noChangeAspect="1" noChangeShapeType="1"/>
          </p:cNvSpPr>
          <p:nvPr/>
        </p:nvSpPr>
        <p:spPr bwMode="auto">
          <a:xfrm>
            <a:off x="5891213" y="2716213"/>
            <a:ext cx="93662" cy="92075"/>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44" name="Oval 143"/>
          <p:cNvSpPr>
            <a:spLocks noChangeAspect="1" noChangeArrowheads="1"/>
          </p:cNvSpPr>
          <p:nvPr/>
        </p:nvSpPr>
        <p:spPr bwMode="auto">
          <a:xfrm>
            <a:off x="6530975" y="2716213"/>
            <a:ext cx="101600" cy="104775"/>
          </a:xfrm>
          <a:prstGeom prst="ellipse">
            <a:avLst/>
          </a:prstGeom>
          <a:solidFill>
            <a:schemeClr val="tx1"/>
          </a:solidFill>
          <a:ln w="12699">
            <a:solidFill>
              <a:schemeClr val="tx1"/>
            </a:solidFill>
            <a:round/>
            <a:headEnd/>
            <a:tailEnd/>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45" name="Line 144"/>
          <p:cNvSpPr>
            <a:spLocks noChangeAspect="1" noChangeShapeType="1"/>
          </p:cNvSpPr>
          <p:nvPr/>
        </p:nvSpPr>
        <p:spPr bwMode="auto">
          <a:xfrm flipV="1">
            <a:off x="6734175" y="2716213"/>
            <a:ext cx="50800" cy="46037"/>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46" name="Line 145"/>
          <p:cNvSpPr>
            <a:spLocks noChangeAspect="1" noChangeShapeType="1"/>
          </p:cNvSpPr>
          <p:nvPr/>
        </p:nvSpPr>
        <p:spPr bwMode="auto">
          <a:xfrm>
            <a:off x="7321550" y="2762250"/>
            <a:ext cx="93663" cy="0"/>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47" name="Line 146"/>
          <p:cNvSpPr>
            <a:spLocks noChangeAspect="1" noChangeShapeType="1"/>
          </p:cNvSpPr>
          <p:nvPr/>
        </p:nvSpPr>
        <p:spPr bwMode="auto">
          <a:xfrm flipV="1">
            <a:off x="7270750" y="2762250"/>
            <a:ext cx="50800" cy="46038"/>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48" name="Line 147"/>
          <p:cNvSpPr>
            <a:spLocks noChangeAspect="1" noChangeShapeType="1"/>
          </p:cNvSpPr>
          <p:nvPr/>
        </p:nvSpPr>
        <p:spPr bwMode="auto">
          <a:xfrm>
            <a:off x="6640513" y="2762250"/>
            <a:ext cx="93662" cy="0"/>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49" name="Line 148"/>
          <p:cNvSpPr>
            <a:spLocks noChangeAspect="1" noChangeShapeType="1"/>
          </p:cNvSpPr>
          <p:nvPr/>
        </p:nvSpPr>
        <p:spPr bwMode="auto">
          <a:xfrm>
            <a:off x="7177088" y="2716213"/>
            <a:ext cx="93662" cy="92075"/>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50" name="Line 149"/>
          <p:cNvSpPr>
            <a:spLocks noChangeAspect="1" noChangeShapeType="1"/>
          </p:cNvSpPr>
          <p:nvPr/>
        </p:nvSpPr>
        <p:spPr bwMode="auto">
          <a:xfrm flipV="1">
            <a:off x="7073900" y="2716213"/>
            <a:ext cx="103188" cy="92075"/>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51" name="Line 150"/>
          <p:cNvSpPr>
            <a:spLocks noChangeAspect="1" noChangeShapeType="1"/>
          </p:cNvSpPr>
          <p:nvPr/>
        </p:nvSpPr>
        <p:spPr bwMode="auto">
          <a:xfrm>
            <a:off x="6981825" y="2716213"/>
            <a:ext cx="92075" cy="92075"/>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52" name="Line 151"/>
          <p:cNvSpPr>
            <a:spLocks noChangeAspect="1" noChangeShapeType="1"/>
          </p:cNvSpPr>
          <p:nvPr/>
        </p:nvSpPr>
        <p:spPr bwMode="auto">
          <a:xfrm flipV="1">
            <a:off x="6878638" y="2716213"/>
            <a:ext cx="103187" cy="92075"/>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53" name="Line 152"/>
          <p:cNvSpPr>
            <a:spLocks noChangeAspect="1" noChangeShapeType="1"/>
          </p:cNvSpPr>
          <p:nvPr/>
        </p:nvSpPr>
        <p:spPr bwMode="auto">
          <a:xfrm>
            <a:off x="6784975" y="2716213"/>
            <a:ext cx="93663" cy="92075"/>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54" name="Oval 153"/>
          <p:cNvSpPr>
            <a:spLocks noChangeAspect="1" noChangeArrowheads="1"/>
          </p:cNvSpPr>
          <p:nvPr/>
        </p:nvSpPr>
        <p:spPr bwMode="auto">
          <a:xfrm>
            <a:off x="7424738" y="2716213"/>
            <a:ext cx="101600" cy="104775"/>
          </a:xfrm>
          <a:prstGeom prst="ellipse">
            <a:avLst/>
          </a:prstGeom>
          <a:solidFill>
            <a:schemeClr val="tx1"/>
          </a:solidFill>
          <a:ln w="12699">
            <a:solidFill>
              <a:schemeClr val="tx1"/>
            </a:solidFill>
            <a:round/>
            <a:headEnd/>
            <a:tailEnd/>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55" name="Line 154"/>
          <p:cNvSpPr>
            <a:spLocks noChangeAspect="1" noChangeShapeType="1"/>
          </p:cNvSpPr>
          <p:nvPr/>
        </p:nvSpPr>
        <p:spPr bwMode="auto">
          <a:xfrm>
            <a:off x="5681663" y="2762250"/>
            <a:ext cx="92075" cy="0"/>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56" name="Line 155"/>
          <p:cNvSpPr>
            <a:spLocks noChangeAspect="1" noChangeShapeType="1"/>
          </p:cNvSpPr>
          <p:nvPr/>
        </p:nvSpPr>
        <p:spPr bwMode="auto">
          <a:xfrm flipV="1">
            <a:off x="5630863" y="2765425"/>
            <a:ext cx="50800" cy="46038"/>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57" name="Oval 156"/>
          <p:cNvSpPr>
            <a:spLocks noChangeAspect="1" noChangeArrowheads="1"/>
          </p:cNvSpPr>
          <p:nvPr/>
        </p:nvSpPr>
        <p:spPr bwMode="auto">
          <a:xfrm>
            <a:off x="5651500" y="2709863"/>
            <a:ext cx="101600" cy="104775"/>
          </a:xfrm>
          <a:prstGeom prst="ellipse">
            <a:avLst/>
          </a:prstGeom>
          <a:solidFill>
            <a:schemeClr val="tx1"/>
          </a:solidFill>
          <a:ln w="12699">
            <a:solidFill>
              <a:schemeClr val="tx1"/>
            </a:solidFill>
            <a:round/>
            <a:headEnd/>
            <a:tailEnd/>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58" name="Rectangle 157"/>
          <p:cNvSpPr>
            <a:spLocks noChangeAspect="1" noChangeArrowheads="1"/>
          </p:cNvSpPr>
          <p:nvPr/>
        </p:nvSpPr>
        <p:spPr bwMode="auto">
          <a:xfrm>
            <a:off x="5584825" y="2805113"/>
            <a:ext cx="319088" cy="274637"/>
          </a:xfrm>
          <a:prstGeom prst="rect">
            <a:avLst/>
          </a:prstGeom>
          <a:noFill/>
          <a:ln w="9525">
            <a:noFill/>
            <a:miter lim="800000"/>
            <a:headEnd/>
            <a:tailEnd/>
          </a:ln>
        </p:spPr>
        <p:txBody>
          <a:bodyPr wrap="none" lIns="92075" tIns="46038" rIns="92075" bIns="46038">
            <a:spAutoFit/>
          </a:bodyPr>
          <a:lstStyle/>
          <a:p>
            <a:r>
              <a:rPr lang="en-US" sz="1200">
                <a:solidFill>
                  <a:srgbClr val="000000"/>
                </a:solidFill>
                <a:latin typeface="Arial" charset="0"/>
                <a:cs typeface="Arial" charset="0"/>
              </a:rPr>
              <a:t>e</a:t>
            </a:r>
            <a:r>
              <a:rPr lang="en-US" sz="1200" baseline="-25000">
                <a:solidFill>
                  <a:srgbClr val="000000"/>
                </a:solidFill>
                <a:latin typeface="Arial" charset="0"/>
                <a:cs typeface="Arial" charset="0"/>
              </a:rPr>
              <a:t>s</a:t>
            </a:r>
          </a:p>
        </p:txBody>
      </p:sp>
      <p:sp>
        <p:nvSpPr>
          <p:cNvPr id="159" name="Rectangle 158"/>
          <p:cNvSpPr>
            <a:spLocks noChangeAspect="1" noChangeArrowheads="1"/>
          </p:cNvSpPr>
          <p:nvPr/>
        </p:nvSpPr>
        <p:spPr bwMode="auto">
          <a:xfrm>
            <a:off x="7839075" y="2879725"/>
            <a:ext cx="908050" cy="274638"/>
          </a:xfrm>
          <a:prstGeom prst="rect">
            <a:avLst/>
          </a:prstGeom>
          <a:noFill/>
          <a:ln w="9525">
            <a:noFill/>
            <a:miter lim="800000"/>
            <a:headEnd/>
            <a:tailEnd/>
          </a:ln>
        </p:spPr>
        <p:txBody>
          <a:bodyPr wrap="none" lIns="92075" tIns="46038" rIns="92075" bIns="46038">
            <a:spAutoFit/>
          </a:bodyPr>
          <a:lstStyle/>
          <a:p>
            <a:r>
              <a:rPr lang="en-US" sz="1200">
                <a:solidFill>
                  <a:srgbClr val="000000"/>
                </a:solidFill>
                <a:latin typeface="Arial" charset="0"/>
                <a:cs typeface="Arial" charset="0"/>
              </a:rPr>
              <a:t>(r</a:t>
            </a:r>
            <a:r>
              <a:rPr lang="en-US" sz="1200" baseline="-25000">
                <a:solidFill>
                  <a:srgbClr val="000000"/>
                </a:solidFill>
                <a:latin typeface="Arial" charset="0"/>
                <a:cs typeface="Arial" charset="0"/>
              </a:rPr>
              <a:t>s</a:t>
            </a:r>
            <a:r>
              <a:rPr lang="en-US" sz="1200">
                <a:solidFill>
                  <a:srgbClr val="000000"/>
                </a:solidFill>
                <a:latin typeface="Arial" charset="0"/>
                <a:cs typeface="Arial" charset="0"/>
              </a:rPr>
              <a:t>+r</a:t>
            </a:r>
            <a:r>
              <a:rPr lang="en-US" sz="1200" baseline="-25000">
                <a:solidFill>
                  <a:srgbClr val="000000"/>
                </a:solidFill>
                <a:latin typeface="Arial" charset="0"/>
                <a:cs typeface="Arial" charset="0"/>
              </a:rPr>
              <a:t>b</a:t>
            </a:r>
            <a:r>
              <a:rPr lang="en-US" sz="1200">
                <a:solidFill>
                  <a:srgbClr val="000000"/>
                </a:solidFill>
                <a:latin typeface="Arial" charset="0"/>
                <a:cs typeface="Arial" charset="0"/>
              </a:rPr>
              <a:t>)/L+r</a:t>
            </a:r>
            <a:r>
              <a:rPr lang="en-US" sz="1200" baseline="-25000">
                <a:solidFill>
                  <a:srgbClr val="000000"/>
                </a:solidFill>
                <a:latin typeface="Arial" charset="0"/>
                <a:cs typeface="Arial" charset="0"/>
              </a:rPr>
              <a:t>a</a:t>
            </a:r>
          </a:p>
        </p:txBody>
      </p:sp>
      <p:sp>
        <p:nvSpPr>
          <p:cNvPr id="160" name="Rectangle 159"/>
          <p:cNvSpPr>
            <a:spLocks noChangeAspect="1" noChangeArrowheads="1"/>
          </p:cNvSpPr>
          <p:nvPr/>
        </p:nvSpPr>
        <p:spPr bwMode="auto">
          <a:xfrm>
            <a:off x="4968875" y="3406775"/>
            <a:ext cx="282575" cy="274638"/>
          </a:xfrm>
          <a:prstGeom prst="rect">
            <a:avLst/>
          </a:prstGeom>
          <a:noFill/>
          <a:ln w="9525">
            <a:noFill/>
            <a:miter lim="800000"/>
            <a:headEnd/>
            <a:tailEnd/>
          </a:ln>
        </p:spPr>
        <p:txBody>
          <a:bodyPr wrap="none" lIns="92075" tIns="46038" rIns="92075" bIns="46038">
            <a:spAutoFit/>
          </a:bodyPr>
          <a:lstStyle/>
          <a:p>
            <a:r>
              <a:rPr lang="en-US" sz="1200">
                <a:solidFill>
                  <a:srgbClr val="000000"/>
                </a:solidFill>
                <a:latin typeface="Arial" charset="0"/>
                <a:cs typeface="Arial" charset="0"/>
              </a:rPr>
              <a:t>c</a:t>
            </a:r>
            <a:r>
              <a:rPr lang="en-US" sz="1200" baseline="-25000">
                <a:solidFill>
                  <a:srgbClr val="000000"/>
                </a:solidFill>
                <a:latin typeface="Arial" charset="0"/>
                <a:cs typeface="Arial" charset="0"/>
              </a:rPr>
              <a:t>i</a:t>
            </a:r>
            <a:endParaRPr lang="en-US" sz="1200">
              <a:solidFill>
                <a:srgbClr val="000000"/>
              </a:solidFill>
              <a:latin typeface="Arial" charset="0"/>
              <a:cs typeface="Arial" charset="0"/>
            </a:endParaRPr>
          </a:p>
        </p:txBody>
      </p:sp>
      <p:sp>
        <p:nvSpPr>
          <p:cNvPr id="161" name="Rectangle 160"/>
          <p:cNvSpPr>
            <a:spLocks noChangeAspect="1" noChangeArrowheads="1"/>
          </p:cNvSpPr>
          <p:nvPr/>
        </p:nvSpPr>
        <p:spPr bwMode="auto">
          <a:xfrm>
            <a:off x="5897563" y="3195638"/>
            <a:ext cx="636393" cy="277641"/>
          </a:xfrm>
          <a:prstGeom prst="rect">
            <a:avLst/>
          </a:prstGeom>
          <a:noFill/>
          <a:ln w="9525">
            <a:noFill/>
            <a:miter lim="800000"/>
            <a:headEnd/>
            <a:tailEnd/>
          </a:ln>
        </p:spPr>
        <p:txBody>
          <a:bodyPr wrap="none" lIns="92075" tIns="46038" rIns="92075" bIns="46038">
            <a:spAutoFit/>
          </a:bodyPr>
          <a:lstStyle/>
          <a:p>
            <a:r>
              <a:rPr lang="en-US" sz="1200" dirty="0" smtClean="0">
                <a:solidFill>
                  <a:srgbClr val="000000"/>
                </a:solidFill>
                <a:latin typeface="Arial" charset="0"/>
                <a:cs typeface="Arial" charset="0"/>
              </a:rPr>
              <a:t>1.4r</a:t>
            </a:r>
            <a:r>
              <a:rPr lang="en-US" sz="1200" baseline="-25000" dirty="0" smtClean="0">
                <a:solidFill>
                  <a:srgbClr val="000000"/>
                </a:solidFill>
                <a:latin typeface="Arial" charset="0"/>
                <a:cs typeface="Arial" charset="0"/>
              </a:rPr>
              <a:t>b</a:t>
            </a:r>
            <a:r>
              <a:rPr lang="en-US" sz="1200" dirty="0" smtClean="0">
                <a:solidFill>
                  <a:srgbClr val="000000"/>
                </a:solidFill>
                <a:latin typeface="Arial" charset="0"/>
                <a:cs typeface="Arial" charset="0"/>
              </a:rPr>
              <a:t>/L</a:t>
            </a:r>
            <a:endParaRPr lang="en-US" sz="1200" dirty="0">
              <a:solidFill>
                <a:srgbClr val="000000"/>
              </a:solidFill>
              <a:latin typeface="Arial" charset="0"/>
              <a:cs typeface="Arial" charset="0"/>
            </a:endParaRPr>
          </a:p>
        </p:txBody>
      </p:sp>
      <p:sp>
        <p:nvSpPr>
          <p:cNvPr id="162" name="Rectangle 161"/>
          <p:cNvSpPr>
            <a:spLocks noChangeAspect="1" noChangeArrowheads="1"/>
          </p:cNvSpPr>
          <p:nvPr/>
        </p:nvSpPr>
        <p:spPr bwMode="auto">
          <a:xfrm>
            <a:off x="5211763" y="3195638"/>
            <a:ext cx="629981" cy="277641"/>
          </a:xfrm>
          <a:prstGeom prst="rect">
            <a:avLst/>
          </a:prstGeom>
          <a:noFill/>
          <a:ln w="9525">
            <a:noFill/>
            <a:miter lim="800000"/>
            <a:headEnd/>
            <a:tailEnd/>
          </a:ln>
        </p:spPr>
        <p:txBody>
          <a:bodyPr wrap="none" lIns="92075" tIns="46038" rIns="92075" bIns="46038">
            <a:spAutoFit/>
          </a:bodyPr>
          <a:lstStyle/>
          <a:p>
            <a:r>
              <a:rPr lang="en-US" sz="1200" dirty="0" smtClean="0">
                <a:solidFill>
                  <a:srgbClr val="000000"/>
                </a:solidFill>
                <a:latin typeface="Arial" charset="0"/>
                <a:cs typeface="Arial" charset="0"/>
              </a:rPr>
              <a:t>1.6r</a:t>
            </a:r>
            <a:r>
              <a:rPr lang="en-US" sz="1200" baseline="-25000" dirty="0" smtClean="0">
                <a:solidFill>
                  <a:srgbClr val="000000"/>
                </a:solidFill>
                <a:latin typeface="Arial" charset="0"/>
                <a:cs typeface="Arial" charset="0"/>
              </a:rPr>
              <a:t>s</a:t>
            </a:r>
            <a:r>
              <a:rPr lang="en-US" sz="1200" dirty="0" smtClean="0">
                <a:solidFill>
                  <a:srgbClr val="000000"/>
                </a:solidFill>
                <a:latin typeface="Arial" charset="0"/>
                <a:cs typeface="Arial" charset="0"/>
              </a:rPr>
              <a:t>/L</a:t>
            </a:r>
            <a:endParaRPr lang="en-US" sz="1200" dirty="0">
              <a:solidFill>
                <a:srgbClr val="000000"/>
              </a:solidFill>
              <a:latin typeface="Arial" charset="0"/>
              <a:cs typeface="Arial" charset="0"/>
            </a:endParaRPr>
          </a:p>
        </p:txBody>
      </p:sp>
      <p:sp>
        <p:nvSpPr>
          <p:cNvPr id="163" name="Rectangle 162"/>
          <p:cNvSpPr>
            <a:spLocks noChangeAspect="1" noChangeArrowheads="1"/>
          </p:cNvSpPr>
          <p:nvPr/>
        </p:nvSpPr>
        <p:spPr bwMode="auto">
          <a:xfrm>
            <a:off x="6570663" y="3578225"/>
            <a:ext cx="317500" cy="274638"/>
          </a:xfrm>
          <a:prstGeom prst="rect">
            <a:avLst/>
          </a:prstGeom>
          <a:noFill/>
          <a:ln w="9525">
            <a:noFill/>
            <a:miter lim="800000"/>
            <a:headEnd/>
            <a:tailEnd/>
          </a:ln>
        </p:spPr>
        <p:txBody>
          <a:bodyPr wrap="none" lIns="92075" tIns="46038" rIns="92075" bIns="46038">
            <a:spAutoFit/>
          </a:bodyPr>
          <a:lstStyle/>
          <a:p>
            <a:r>
              <a:rPr lang="en-US" sz="1200">
                <a:solidFill>
                  <a:srgbClr val="000000"/>
                </a:solidFill>
                <a:latin typeface="Arial" charset="0"/>
                <a:cs typeface="Arial" charset="0"/>
              </a:rPr>
              <a:t>c</a:t>
            </a:r>
            <a:r>
              <a:rPr lang="en-US" sz="1200" baseline="-25000">
                <a:solidFill>
                  <a:srgbClr val="000000"/>
                </a:solidFill>
                <a:latin typeface="Arial" charset="0"/>
                <a:cs typeface="Arial" charset="0"/>
              </a:rPr>
              <a:t>a</a:t>
            </a:r>
          </a:p>
        </p:txBody>
      </p:sp>
      <p:grpSp>
        <p:nvGrpSpPr>
          <p:cNvPr id="164" name="Group 163"/>
          <p:cNvGrpSpPr>
            <a:grpSpLocks noChangeAspect="1"/>
          </p:cNvGrpSpPr>
          <p:nvPr/>
        </p:nvGrpSpPr>
        <p:grpSpPr bwMode="auto">
          <a:xfrm>
            <a:off x="5192713" y="3328988"/>
            <a:ext cx="1455737" cy="258762"/>
            <a:chOff x="1376" y="4129"/>
            <a:chExt cx="1294" cy="217"/>
          </a:xfrm>
        </p:grpSpPr>
        <p:sp>
          <p:nvSpPr>
            <p:cNvPr id="165" name="Oval 164"/>
            <p:cNvSpPr>
              <a:spLocks noChangeAspect="1" noChangeArrowheads="1"/>
            </p:cNvSpPr>
            <p:nvPr/>
          </p:nvSpPr>
          <p:spPr bwMode="auto">
            <a:xfrm>
              <a:off x="1376" y="4258"/>
              <a:ext cx="88" cy="88"/>
            </a:xfrm>
            <a:prstGeom prst="ellipse">
              <a:avLst/>
            </a:prstGeom>
            <a:solidFill>
              <a:schemeClr val="tx1"/>
            </a:solidFill>
            <a:ln w="12699">
              <a:solidFill>
                <a:schemeClr val="tx1"/>
              </a:solidFill>
              <a:round/>
              <a:headEnd/>
              <a:tailEnd/>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66" name="Line 165"/>
            <p:cNvSpPr>
              <a:spLocks noChangeAspect="1" noChangeShapeType="1"/>
            </p:cNvSpPr>
            <p:nvPr/>
          </p:nvSpPr>
          <p:spPr bwMode="auto">
            <a:xfrm flipV="1">
              <a:off x="1521" y="4257"/>
              <a:ext cx="44" cy="39"/>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67" name="Line 166"/>
            <p:cNvSpPr>
              <a:spLocks noChangeAspect="1" noChangeShapeType="1"/>
            </p:cNvSpPr>
            <p:nvPr/>
          </p:nvSpPr>
          <p:spPr bwMode="auto">
            <a:xfrm>
              <a:off x="1441" y="4296"/>
              <a:ext cx="80" cy="0"/>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68" name="Line 167"/>
            <p:cNvSpPr>
              <a:spLocks noChangeAspect="1" noChangeShapeType="1"/>
            </p:cNvSpPr>
            <p:nvPr/>
          </p:nvSpPr>
          <p:spPr bwMode="auto">
            <a:xfrm>
              <a:off x="1734" y="4257"/>
              <a:ext cx="79" cy="78"/>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69" name="Line 168"/>
            <p:cNvSpPr>
              <a:spLocks noChangeAspect="1" noChangeShapeType="1"/>
            </p:cNvSpPr>
            <p:nvPr/>
          </p:nvSpPr>
          <p:spPr bwMode="auto">
            <a:xfrm flipV="1">
              <a:off x="1645" y="4257"/>
              <a:ext cx="89" cy="78"/>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70" name="Line 169"/>
            <p:cNvSpPr>
              <a:spLocks noChangeAspect="1" noChangeShapeType="1"/>
            </p:cNvSpPr>
            <p:nvPr/>
          </p:nvSpPr>
          <p:spPr bwMode="auto">
            <a:xfrm>
              <a:off x="1565" y="4257"/>
              <a:ext cx="80" cy="78"/>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71" name="Rectangle 170"/>
            <p:cNvSpPr>
              <a:spLocks noChangeAspect="1" noChangeArrowheads="1"/>
            </p:cNvSpPr>
            <p:nvPr/>
          </p:nvSpPr>
          <p:spPr bwMode="auto">
            <a:xfrm rot="-435000">
              <a:off x="1709" y="4136"/>
              <a:ext cx="167" cy="90"/>
            </a:xfrm>
            <a:prstGeom prst="rect">
              <a:avLst/>
            </a:prstGeom>
            <a:noFill/>
            <a:ln w="9525">
              <a:noFill/>
              <a:miter lim="800000"/>
              <a:headEnd/>
              <a:tailEnd/>
            </a:ln>
          </p:spPr>
          <p:txBody>
            <a:bodyPr wrap="none" lIns="92075" tIns="46038" rIns="92075" bIns="46038">
              <a:spAutoFit/>
            </a:bodyPr>
            <a:lstStyle/>
            <a:p>
              <a:r>
                <a:rPr lang="en-US" sz="100">
                  <a:solidFill>
                    <a:srgbClr val="646464"/>
                  </a:solidFill>
                  <a:latin typeface="Times New Roman" pitchFamily="18" charset="0"/>
                  <a:cs typeface="Arial" charset="0"/>
                </a:rPr>
                <a:t> </a:t>
              </a:r>
            </a:p>
          </p:txBody>
        </p:sp>
        <p:sp>
          <p:nvSpPr>
            <p:cNvPr id="172" name="Line 171"/>
            <p:cNvSpPr>
              <a:spLocks noChangeAspect="1" noChangeShapeType="1"/>
            </p:cNvSpPr>
            <p:nvPr/>
          </p:nvSpPr>
          <p:spPr bwMode="auto">
            <a:xfrm flipV="1">
              <a:off x="1989" y="4251"/>
              <a:ext cx="44" cy="39"/>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73" name="Line 172"/>
            <p:cNvSpPr>
              <a:spLocks noChangeAspect="1" noChangeShapeType="1"/>
            </p:cNvSpPr>
            <p:nvPr/>
          </p:nvSpPr>
          <p:spPr bwMode="auto">
            <a:xfrm>
              <a:off x="2494" y="4290"/>
              <a:ext cx="80" cy="0"/>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74" name="Line 173"/>
            <p:cNvSpPr>
              <a:spLocks noChangeAspect="1" noChangeShapeType="1"/>
            </p:cNvSpPr>
            <p:nvPr/>
          </p:nvSpPr>
          <p:spPr bwMode="auto">
            <a:xfrm flipV="1">
              <a:off x="2450" y="4290"/>
              <a:ext cx="44" cy="39"/>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75" name="Line 174"/>
            <p:cNvSpPr>
              <a:spLocks noChangeAspect="1" noChangeShapeType="1"/>
            </p:cNvSpPr>
            <p:nvPr/>
          </p:nvSpPr>
          <p:spPr bwMode="auto">
            <a:xfrm>
              <a:off x="1909" y="4290"/>
              <a:ext cx="80" cy="0"/>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76" name="Line 175"/>
            <p:cNvSpPr>
              <a:spLocks noChangeAspect="1" noChangeShapeType="1"/>
            </p:cNvSpPr>
            <p:nvPr/>
          </p:nvSpPr>
          <p:spPr bwMode="auto">
            <a:xfrm>
              <a:off x="2370" y="4251"/>
              <a:ext cx="80" cy="78"/>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77" name="Line 176"/>
            <p:cNvSpPr>
              <a:spLocks noChangeAspect="1" noChangeShapeType="1"/>
            </p:cNvSpPr>
            <p:nvPr/>
          </p:nvSpPr>
          <p:spPr bwMode="auto">
            <a:xfrm flipV="1">
              <a:off x="2281" y="4251"/>
              <a:ext cx="89" cy="78"/>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78" name="Line 177"/>
            <p:cNvSpPr>
              <a:spLocks noChangeAspect="1" noChangeShapeType="1"/>
            </p:cNvSpPr>
            <p:nvPr/>
          </p:nvSpPr>
          <p:spPr bwMode="auto">
            <a:xfrm>
              <a:off x="2202" y="4251"/>
              <a:ext cx="79" cy="78"/>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79" name="Line 178"/>
            <p:cNvSpPr>
              <a:spLocks noChangeAspect="1" noChangeShapeType="1"/>
            </p:cNvSpPr>
            <p:nvPr/>
          </p:nvSpPr>
          <p:spPr bwMode="auto">
            <a:xfrm flipV="1">
              <a:off x="2113" y="4251"/>
              <a:ext cx="89" cy="78"/>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80" name="Line 179"/>
            <p:cNvSpPr>
              <a:spLocks noChangeAspect="1" noChangeShapeType="1"/>
            </p:cNvSpPr>
            <p:nvPr/>
          </p:nvSpPr>
          <p:spPr bwMode="auto">
            <a:xfrm>
              <a:off x="2033" y="4251"/>
              <a:ext cx="80" cy="78"/>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81" name="Rectangle 180"/>
            <p:cNvSpPr>
              <a:spLocks noChangeAspect="1" noChangeArrowheads="1"/>
            </p:cNvSpPr>
            <p:nvPr/>
          </p:nvSpPr>
          <p:spPr bwMode="auto">
            <a:xfrm rot="-435000">
              <a:off x="2178" y="4129"/>
              <a:ext cx="166" cy="90"/>
            </a:xfrm>
            <a:prstGeom prst="rect">
              <a:avLst/>
            </a:prstGeom>
            <a:noFill/>
            <a:ln w="9525">
              <a:noFill/>
              <a:miter lim="800000"/>
              <a:headEnd/>
              <a:tailEnd/>
            </a:ln>
          </p:spPr>
          <p:txBody>
            <a:bodyPr wrap="none" lIns="92075" tIns="46038" rIns="92075" bIns="46038">
              <a:spAutoFit/>
            </a:bodyPr>
            <a:lstStyle/>
            <a:p>
              <a:r>
                <a:rPr lang="en-US" sz="100">
                  <a:solidFill>
                    <a:srgbClr val="646464"/>
                  </a:solidFill>
                  <a:latin typeface="Times New Roman" pitchFamily="18" charset="0"/>
                  <a:cs typeface="Arial" charset="0"/>
                </a:rPr>
                <a:t> </a:t>
              </a:r>
            </a:p>
          </p:txBody>
        </p:sp>
        <p:sp>
          <p:nvSpPr>
            <p:cNvPr id="182" name="Oval 181"/>
            <p:cNvSpPr>
              <a:spLocks noChangeAspect="1" noChangeArrowheads="1"/>
            </p:cNvSpPr>
            <p:nvPr/>
          </p:nvSpPr>
          <p:spPr bwMode="auto">
            <a:xfrm>
              <a:off x="2582" y="4252"/>
              <a:ext cx="88" cy="88"/>
            </a:xfrm>
            <a:prstGeom prst="ellipse">
              <a:avLst/>
            </a:prstGeom>
            <a:solidFill>
              <a:schemeClr val="tx1"/>
            </a:solidFill>
            <a:ln w="12699">
              <a:solidFill>
                <a:schemeClr val="tx1"/>
              </a:solidFill>
              <a:round/>
              <a:headEnd/>
              <a:tailEnd/>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83" name="Line 182"/>
            <p:cNvSpPr>
              <a:spLocks noChangeAspect="1" noChangeShapeType="1"/>
            </p:cNvSpPr>
            <p:nvPr/>
          </p:nvSpPr>
          <p:spPr bwMode="auto">
            <a:xfrm>
              <a:off x="1852" y="4290"/>
              <a:ext cx="80" cy="0"/>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84" name="Line 183"/>
            <p:cNvSpPr>
              <a:spLocks noChangeAspect="1" noChangeShapeType="1"/>
            </p:cNvSpPr>
            <p:nvPr/>
          </p:nvSpPr>
          <p:spPr bwMode="auto">
            <a:xfrm flipV="1">
              <a:off x="1808" y="4293"/>
              <a:ext cx="44" cy="39"/>
            </a:xfrm>
            <a:prstGeom prst="line">
              <a:avLst/>
            </a:prstGeom>
            <a:noFill/>
            <a:ln w="12699">
              <a:solidFill>
                <a:srgbClr val="000000"/>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85" name="Oval 184"/>
            <p:cNvSpPr>
              <a:spLocks noChangeAspect="1" noChangeArrowheads="1"/>
            </p:cNvSpPr>
            <p:nvPr/>
          </p:nvSpPr>
          <p:spPr bwMode="auto">
            <a:xfrm>
              <a:off x="1826" y="4246"/>
              <a:ext cx="88" cy="88"/>
            </a:xfrm>
            <a:prstGeom prst="ellipse">
              <a:avLst/>
            </a:prstGeom>
            <a:solidFill>
              <a:schemeClr val="tx1"/>
            </a:solidFill>
            <a:ln w="12699">
              <a:solidFill>
                <a:schemeClr val="tx1"/>
              </a:solidFill>
              <a:round/>
              <a:headEnd/>
              <a:tailEnd/>
            </a:ln>
          </p:spPr>
          <p:txBody>
            <a:bodyPr wrap="none" anchor="ctr"/>
            <a:lstStyle/>
            <a:p>
              <a:pPr eaLnBrk="1" hangingPunct="1"/>
              <a:endParaRPr lang="en-US" sz="1600">
                <a:solidFill>
                  <a:srgbClr val="000000"/>
                </a:solidFill>
                <a:latin typeface="Comic Sans MS" pitchFamily="66" charset="0"/>
                <a:cs typeface="Arial" charset="0"/>
              </a:endParaRPr>
            </a:p>
          </p:txBody>
        </p:sp>
      </p:grpSp>
      <p:sp>
        <p:nvSpPr>
          <p:cNvPr id="186" name="Rectangle 185"/>
          <p:cNvSpPr>
            <a:spLocks noChangeAspect="1" noChangeArrowheads="1"/>
          </p:cNvSpPr>
          <p:nvPr/>
        </p:nvSpPr>
        <p:spPr bwMode="auto">
          <a:xfrm>
            <a:off x="5676900" y="3578225"/>
            <a:ext cx="311150" cy="274638"/>
          </a:xfrm>
          <a:prstGeom prst="rect">
            <a:avLst/>
          </a:prstGeom>
          <a:noFill/>
          <a:ln w="9525">
            <a:noFill/>
            <a:miter lim="800000"/>
            <a:headEnd/>
            <a:tailEnd/>
          </a:ln>
        </p:spPr>
        <p:txBody>
          <a:bodyPr wrap="none" lIns="92075" tIns="46038" rIns="92075" bIns="46038">
            <a:spAutoFit/>
          </a:bodyPr>
          <a:lstStyle/>
          <a:p>
            <a:r>
              <a:rPr lang="en-US" sz="1200">
                <a:solidFill>
                  <a:srgbClr val="000000"/>
                </a:solidFill>
                <a:latin typeface="Arial" charset="0"/>
                <a:cs typeface="Arial" charset="0"/>
              </a:rPr>
              <a:t>c</a:t>
            </a:r>
            <a:r>
              <a:rPr lang="en-US" sz="1200" baseline="-25000">
                <a:solidFill>
                  <a:srgbClr val="000000"/>
                </a:solidFill>
                <a:latin typeface="Arial" charset="0"/>
                <a:cs typeface="Arial" charset="0"/>
              </a:rPr>
              <a:t>s</a:t>
            </a:r>
          </a:p>
        </p:txBody>
      </p:sp>
      <p:sp>
        <p:nvSpPr>
          <p:cNvPr id="187" name="Rectangle 186"/>
          <p:cNvSpPr>
            <a:spLocks noChangeAspect="1" noChangeArrowheads="1"/>
          </p:cNvSpPr>
          <p:nvPr/>
        </p:nvSpPr>
        <p:spPr bwMode="auto">
          <a:xfrm>
            <a:off x="7793038" y="2662238"/>
            <a:ext cx="969962" cy="274637"/>
          </a:xfrm>
          <a:prstGeom prst="rect">
            <a:avLst/>
          </a:prstGeom>
          <a:noFill/>
          <a:ln w="9525">
            <a:noFill/>
            <a:miter lim="800000"/>
            <a:headEnd/>
            <a:tailEnd/>
          </a:ln>
        </p:spPr>
        <p:txBody>
          <a:bodyPr wrap="none" lIns="92075" tIns="46038" rIns="92075" bIns="46038">
            <a:spAutoFit/>
          </a:bodyPr>
          <a:lstStyle/>
          <a:p>
            <a:r>
              <a:rPr lang="en-US" sz="1200">
                <a:solidFill>
                  <a:srgbClr val="000000"/>
                </a:solidFill>
                <a:latin typeface="Arial" charset="0"/>
                <a:cs typeface="Arial" charset="0"/>
              </a:rPr>
              <a:t>Latent Heat</a:t>
            </a:r>
          </a:p>
        </p:txBody>
      </p:sp>
      <p:sp>
        <p:nvSpPr>
          <p:cNvPr id="188" name="Rectangle 187"/>
          <p:cNvSpPr>
            <a:spLocks noChangeAspect="1" noChangeArrowheads="1"/>
          </p:cNvSpPr>
          <p:nvPr/>
        </p:nvSpPr>
        <p:spPr bwMode="auto">
          <a:xfrm>
            <a:off x="7793038" y="3398838"/>
            <a:ext cx="1214437" cy="274637"/>
          </a:xfrm>
          <a:prstGeom prst="rect">
            <a:avLst/>
          </a:prstGeom>
          <a:noFill/>
          <a:ln w="9525">
            <a:noFill/>
            <a:miter lim="800000"/>
            <a:headEnd/>
            <a:tailEnd/>
          </a:ln>
        </p:spPr>
        <p:txBody>
          <a:bodyPr wrap="none" lIns="92075" tIns="46038" rIns="92075" bIns="46038">
            <a:spAutoFit/>
          </a:bodyPr>
          <a:lstStyle/>
          <a:p>
            <a:r>
              <a:rPr lang="en-US" sz="1200">
                <a:solidFill>
                  <a:srgbClr val="000000"/>
                </a:solidFill>
                <a:latin typeface="Arial" charset="0"/>
                <a:cs typeface="Arial" charset="0"/>
              </a:rPr>
              <a:t>Photosynthesis</a:t>
            </a:r>
          </a:p>
        </p:txBody>
      </p:sp>
      <p:sp>
        <p:nvSpPr>
          <p:cNvPr id="189" name="Rectangle 188"/>
          <p:cNvSpPr>
            <a:spLocks noChangeAspect="1" noChangeArrowheads="1"/>
          </p:cNvSpPr>
          <p:nvPr/>
        </p:nvSpPr>
        <p:spPr bwMode="auto">
          <a:xfrm>
            <a:off x="7793038" y="1711325"/>
            <a:ext cx="1128712" cy="274638"/>
          </a:xfrm>
          <a:prstGeom prst="rect">
            <a:avLst/>
          </a:prstGeom>
          <a:noFill/>
          <a:ln w="9525">
            <a:noFill/>
            <a:miter lim="800000"/>
            <a:headEnd/>
            <a:tailEnd/>
          </a:ln>
        </p:spPr>
        <p:txBody>
          <a:bodyPr wrap="none" lIns="92075" tIns="46038" rIns="92075" bIns="46038">
            <a:spAutoFit/>
          </a:bodyPr>
          <a:lstStyle/>
          <a:p>
            <a:r>
              <a:rPr lang="en-US" sz="1200">
                <a:solidFill>
                  <a:srgbClr val="000000"/>
                </a:solidFill>
                <a:latin typeface="Arial" charset="0"/>
                <a:cs typeface="Arial" charset="0"/>
              </a:rPr>
              <a:t>Sensible Heat</a:t>
            </a:r>
          </a:p>
        </p:txBody>
      </p:sp>
      <p:sp>
        <p:nvSpPr>
          <p:cNvPr id="190" name="Text Box 189"/>
          <p:cNvSpPr txBox="1">
            <a:spLocks noChangeAspect="1" noChangeArrowheads="1"/>
          </p:cNvSpPr>
          <p:nvPr/>
        </p:nvSpPr>
        <p:spPr bwMode="auto">
          <a:xfrm>
            <a:off x="5765800" y="1193800"/>
            <a:ext cx="749300" cy="274638"/>
          </a:xfrm>
          <a:prstGeom prst="rect">
            <a:avLst/>
          </a:prstGeom>
          <a:noFill/>
          <a:ln w="12699">
            <a:noFill/>
            <a:miter lim="800000"/>
            <a:headEnd type="none" w="sm" len="sm"/>
            <a:tailEnd type="none" w="sm" len="sm"/>
          </a:ln>
        </p:spPr>
        <p:txBody>
          <a:bodyPr wrap="none">
            <a:spAutoFit/>
          </a:bodyPr>
          <a:lstStyle/>
          <a:p>
            <a:pPr algn="ctr"/>
            <a:r>
              <a:rPr lang="en-US" sz="1200">
                <a:solidFill>
                  <a:srgbClr val="000000"/>
                </a:solidFill>
                <a:latin typeface="Arial" charset="0"/>
                <a:cs typeface="Arial" charset="0"/>
              </a:rPr>
              <a:t>Canopy </a:t>
            </a:r>
          </a:p>
        </p:txBody>
      </p:sp>
      <p:sp>
        <p:nvSpPr>
          <p:cNvPr id="191" name="Text Box 190"/>
          <p:cNvSpPr txBox="1">
            <a:spLocks noChangeAspect="1" noChangeArrowheads="1"/>
          </p:cNvSpPr>
          <p:nvPr/>
        </p:nvSpPr>
        <p:spPr bwMode="auto">
          <a:xfrm>
            <a:off x="6540500" y="1028700"/>
            <a:ext cx="1003300" cy="639763"/>
          </a:xfrm>
          <a:prstGeom prst="rect">
            <a:avLst/>
          </a:prstGeom>
          <a:noFill/>
          <a:ln w="12699">
            <a:noFill/>
            <a:miter lim="800000"/>
            <a:headEnd type="none" w="sm" len="sm"/>
            <a:tailEnd type="none" w="sm" len="sm"/>
          </a:ln>
        </p:spPr>
        <p:txBody>
          <a:bodyPr wrap="none">
            <a:spAutoFit/>
          </a:bodyPr>
          <a:lstStyle/>
          <a:p>
            <a:pPr algn="ctr"/>
            <a:r>
              <a:rPr lang="en-US" sz="1200">
                <a:solidFill>
                  <a:srgbClr val="000000"/>
                </a:solidFill>
                <a:latin typeface="Arial" charset="0"/>
                <a:cs typeface="Arial" charset="0"/>
              </a:rPr>
              <a:t>Atmosphere</a:t>
            </a:r>
          </a:p>
          <a:p>
            <a:pPr algn="ctr"/>
            <a:r>
              <a:rPr lang="en-US" sz="1200">
                <a:solidFill>
                  <a:srgbClr val="000000"/>
                </a:solidFill>
                <a:latin typeface="Arial" charset="0"/>
                <a:cs typeface="Arial" charset="0"/>
              </a:rPr>
              <a:t>Surface </a:t>
            </a:r>
          </a:p>
          <a:p>
            <a:pPr algn="ctr"/>
            <a:r>
              <a:rPr lang="en-US" sz="1200">
                <a:solidFill>
                  <a:srgbClr val="000000"/>
                </a:solidFill>
                <a:latin typeface="Arial" charset="0"/>
                <a:cs typeface="Arial" charset="0"/>
              </a:rPr>
              <a:t>Layer</a:t>
            </a:r>
          </a:p>
        </p:txBody>
      </p:sp>
      <p:sp>
        <p:nvSpPr>
          <p:cNvPr id="192" name="Line 191"/>
          <p:cNvSpPr>
            <a:spLocks noChangeAspect="1" noChangeShapeType="1"/>
          </p:cNvSpPr>
          <p:nvPr/>
        </p:nvSpPr>
        <p:spPr bwMode="auto">
          <a:xfrm>
            <a:off x="6581775" y="1104900"/>
            <a:ext cx="0" cy="431800"/>
          </a:xfrm>
          <a:prstGeom prst="line">
            <a:avLst/>
          </a:prstGeom>
          <a:noFill/>
          <a:ln w="12699">
            <a:solidFill>
              <a:schemeClr val="tx1"/>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93" name="Line 192"/>
          <p:cNvSpPr>
            <a:spLocks noChangeAspect="1" noChangeShapeType="1"/>
          </p:cNvSpPr>
          <p:nvPr/>
        </p:nvSpPr>
        <p:spPr bwMode="auto">
          <a:xfrm>
            <a:off x="7478713" y="1104900"/>
            <a:ext cx="0" cy="431800"/>
          </a:xfrm>
          <a:prstGeom prst="line">
            <a:avLst/>
          </a:prstGeom>
          <a:noFill/>
          <a:ln w="12699">
            <a:solidFill>
              <a:schemeClr val="tx1"/>
            </a:solidFill>
            <a:round/>
            <a:headEnd type="none" w="sm" len="sm"/>
            <a:tailEnd type="none" w="sm" len="sm"/>
          </a:ln>
        </p:spPr>
        <p:txBody>
          <a:bodyPr wrap="none" anchor="ctr"/>
          <a:lstStyle/>
          <a:p>
            <a:pPr eaLnBrk="1" hangingPunct="1"/>
            <a:endParaRPr lang="en-US" sz="1600">
              <a:solidFill>
                <a:srgbClr val="000000"/>
              </a:solidFill>
              <a:latin typeface="Comic Sans MS" pitchFamily="66" charset="0"/>
              <a:cs typeface="Arial" charset="0"/>
            </a:endParaRPr>
          </a:p>
        </p:txBody>
      </p:sp>
      <p:sp>
        <p:nvSpPr>
          <p:cNvPr id="194" name="Text Box 193"/>
          <p:cNvSpPr txBox="1">
            <a:spLocks noChangeAspect="1" noChangeArrowheads="1"/>
          </p:cNvSpPr>
          <p:nvPr/>
        </p:nvSpPr>
        <p:spPr bwMode="auto">
          <a:xfrm>
            <a:off x="7772138" y="3632200"/>
            <a:ext cx="1143262" cy="276999"/>
          </a:xfrm>
          <a:prstGeom prst="rect">
            <a:avLst/>
          </a:prstGeom>
          <a:noFill/>
          <a:ln w="12699">
            <a:noFill/>
            <a:miter lim="800000"/>
            <a:headEnd type="none" w="sm" len="sm"/>
            <a:tailEnd type="none" w="sm" len="sm"/>
          </a:ln>
        </p:spPr>
        <p:txBody>
          <a:bodyPr wrap="none">
            <a:spAutoFit/>
          </a:bodyPr>
          <a:lstStyle/>
          <a:p>
            <a:r>
              <a:rPr lang="en-US" sz="1200" dirty="0">
                <a:solidFill>
                  <a:srgbClr val="000000"/>
                </a:solidFill>
                <a:latin typeface="Arial" charset="0"/>
                <a:cs typeface="Arial" charset="0"/>
              </a:rPr>
              <a:t>(</a:t>
            </a:r>
            <a:r>
              <a:rPr lang="en-US" sz="1200" dirty="0" smtClean="0">
                <a:solidFill>
                  <a:srgbClr val="000000"/>
                </a:solidFill>
                <a:latin typeface="Arial" charset="0"/>
                <a:cs typeface="Arial" charset="0"/>
              </a:rPr>
              <a:t>1.6</a:t>
            </a:r>
            <a:r>
              <a:rPr lang="en-US" sz="1200" dirty="0" smtClean="0">
                <a:solidFill>
                  <a:srgbClr val="000000"/>
                </a:solidFill>
                <a:latin typeface="Arial" charset="0"/>
                <a:cs typeface="Arial" charset="0"/>
                <a:sym typeface="Symbol" pitchFamily="18" charset="2"/>
              </a:rPr>
              <a:t>r</a:t>
            </a:r>
            <a:r>
              <a:rPr lang="en-US" sz="1200" baseline="-25000" dirty="0" smtClean="0">
                <a:solidFill>
                  <a:srgbClr val="000000"/>
                </a:solidFill>
                <a:latin typeface="Arial" charset="0"/>
                <a:cs typeface="Arial" charset="0"/>
                <a:sym typeface="Symbol" pitchFamily="18" charset="2"/>
              </a:rPr>
              <a:t>s</a:t>
            </a:r>
            <a:r>
              <a:rPr lang="en-US" sz="1200" dirty="0" smtClean="0">
                <a:solidFill>
                  <a:srgbClr val="000000"/>
                </a:solidFill>
                <a:latin typeface="Arial" charset="0"/>
                <a:cs typeface="Arial" charset="0"/>
                <a:sym typeface="Symbol" pitchFamily="18" charset="2"/>
              </a:rPr>
              <a:t>+1.4r</a:t>
            </a:r>
            <a:r>
              <a:rPr lang="en-US" sz="1200" baseline="-25000" dirty="0" smtClean="0">
                <a:solidFill>
                  <a:srgbClr val="000000"/>
                </a:solidFill>
                <a:latin typeface="Arial" charset="0"/>
                <a:cs typeface="Arial" charset="0"/>
                <a:sym typeface="Symbol" pitchFamily="18" charset="2"/>
              </a:rPr>
              <a:t>b</a:t>
            </a:r>
            <a:r>
              <a:rPr lang="en-US" sz="1200" dirty="0">
                <a:solidFill>
                  <a:srgbClr val="000000"/>
                </a:solidFill>
                <a:latin typeface="Arial" charset="0"/>
                <a:cs typeface="Arial" charset="0"/>
                <a:sym typeface="Symbol" pitchFamily="18" charset="2"/>
              </a:rPr>
              <a:t>)/L</a:t>
            </a:r>
            <a:endParaRPr lang="en-US" sz="1200" dirty="0">
              <a:solidFill>
                <a:srgbClr val="000000"/>
              </a:solidFill>
              <a:latin typeface="Arial" charset="0"/>
              <a:cs typeface="Arial" charset="0"/>
            </a:endParaRPr>
          </a:p>
        </p:txBody>
      </p:sp>
      <p:sp>
        <p:nvSpPr>
          <p:cNvPr id="195" name="Text Box 194"/>
          <p:cNvSpPr txBox="1">
            <a:spLocks noChangeArrowheads="1"/>
          </p:cNvSpPr>
          <p:nvPr/>
        </p:nvSpPr>
        <p:spPr bwMode="auto">
          <a:xfrm>
            <a:off x="7718425" y="1416050"/>
            <a:ext cx="1316038" cy="274638"/>
          </a:xfrm>
          <a:prstGeom prst="rect">
            <a:avLst/>
          </a:prstGeom>
          <a:noFill/>
          <a:ln w="12699">
            <a:noFill/>
            <a:miter lim="800000"/>
            <a:headEnd type="none" w="sm" len="sm"/>
            <a:tailEnd type="none" w="sm" len="sm"/>
          </a:ln>
        </p:spPr>
        <p:txBody>
          <a:bodyPr wrap="none">
            <a:spAutoFit/>
          </a:bodyPr>
          <a:lstStyle/>
          <a:p>
            <a:r>
              <a:rPr lang="en-US" sz="1200" u="sng">
                <a:solidFill>
                  <a:srgbClr val="000000"/>
                </a:solidFill>
                <a:latin typeface="Arial" charset="0"/>
                <a:cs typeface="Arial" charset="0"/>
              </a:rPr>
              <a:t>Total Resistance</a:t>
            </a:r>
          </a:p>
        </p:txBody>
      </p:sp>
      <p:sp>
        <p:nvSpPr>
          <p:cNvPr id="196" name="TextBox 195"/>
          <p:cNvSpPr txBox="1"/>
          <p:nvPr/>
        </p:nvSpPr>
        <p:spPr>
          <a:xfrm>
            <a:off x="4800600" y="5867400"/>
            <a:ext cx="2590800" cy="584775"/>
          </a:xfrm>
          <a:prstGeom prst="rect">
            <a:avLst/>
          </a:prstGeom>
          <a:noFill/>
        </p:spPr>
        <p:txBody>
          <a:bodyPr wrap="square" rtlCol="0">
            <a:spAutoFit/>
          </a:bodyPr>
          <a:lstStyle/>
          <a:p>
            <a:pPr eaLnBrk="1" hangingPunct="1"/>
            <a:r>
              <a:rPr lang="en-US" sz="1600" dirty="0" smtClean="0">
                <a:solidFill>
                  <a:srgbClr val="000000"/>
                </a:solidFill>
                <a:latin typeface="Gill Sans MT"/>
                <a:cs typeface="Arial" charset="0"/>
              </a:rPr>
              <a:t>Most models use two-leaves (sunlit and shaded)</a:t>
            </a:r>
            <a:endParaRPr lang="en-US" sz="1600" dirty="0">
              <a:solidFill>
                <a:srgbClr val="000000"/>
              </a:solidFill>
              <a:latin typeface="Gill Sans MT"/>
              <a:cs typeface="Arial" charset="0"/>
            </a:endParaRPr>
          </a:p>
        </p:txBody>
      </p:sp>
      <p:pic>
        <p:nvPicPr>
          <p:cNvPr id="197" name="Picture 196"/>
          <p:cNvPicPr>
            <a:picLocks noChangeAspect="1" noChangeArrowheads="1"/>
          </p:cNvPicPr>
          <p:nvPr/>
        </p:nvPicPr>
        <p:blipFill>
          <a:blip r:embed="rId3" cstate="print"/>
          <a:srcRect l="3333" t="32599" r="1667" b="8889"/>
          <a:stretch>
            <a:fillRect/>
          </a:stretch>
        </p:blipFill>
        <p:spPr bwMode="auto">
          <a:xfrm>
            <a:off x="457200" y="5029200"/>
            <a:ext cx="4343400" cy="1504475"/>
          </a:xfrm>
          <a:prstGeom prst="rect">
            <a:avLst/>
          </a:prstGeom>
          <a:noFill/>
          <a:ln w="9525">
            <a:noFill/>
            <a:miter lim="800000"/>
            <a:headEnd/>
            <a:tailEnd/>
          </a:ln>
        </p:spPr>
      </p:pic>
      <p:sp>
        <p:nvSpPr>
          <p:cNvPr id="198" name="TextBox 197"/>
          <p:cNvSpPr txBox="1"/>
          <p:nvPr/>
        </p:nvSpPr>
        <p:spPr>
          <a:xfrm>
            <a:off x="1447800" y="6535579"/>
            <a:ext cx="2438400" cy="246221"/>
          </a:xfrm>
          <a:prstGeom prst="rect">
            <a:avLst/>
          </a:prstGeom>
          <a:noFill/>
        </p:spPr>
        <p:txBody>
          <a:bodyPr wrap="square" rtlCol="0">
            <a:spAutoFit/>
          </a:bodyPr>
          <a:lstStyle/>
          <a:p>
            <a:pPr eaLnBrk="1" hangingPunct="1"/>
            <a:r>
              <a:rPr lang="en-US" sz="1000" dirty="0" smtClean="0">
                <a:solidFill>
                  <a:srgbClr val="000000"/>
                </a:solidFill>
                <a:latin typeface="Gill Sans MT"/>
                <a:cs typeface="Gill Sans MT"/>
              </a:rPr>
              <a:t>Dai et al. (2004) J Climate 17:2281-2299</a:t>
            </a:r>
            <a:endParaRPr lang="en-US" sz="1000" dirty="0">
              <a:solidFill>
                <a:srgbClr val="000000"/>
              </a:solidFill>
              <a:latin typeface="Gill Sans MT"/>
              <a:cs typeface="Gill Sans MT"/>
            </a:endParaRPr>
          </a:p>
        </p:txBody>
      </p:sp>
      <p:sp>
        <p:nvSpPr>
          <p:cNvPr id="199" name="Rectangle 198"/>
          <p:cNvSpPr/>
          <p:nvPr/>
        </p:nvSpPr>
        <p:spPr bwMode="auto">
          <a:xfrm>
            <a:off x="228600" y="4953000"/>
            <a:ext cx="4495800" cy="18288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600" smtClean="0">
              <a:solidFill>
                <a:srgbClr val="000000"/>
              </a:solidFill>
              <a:latin typeface="Comic Sans MS" pitchFamily="66" charset="0"/>
              <a:cs typeface="Arial" charset="0"/>
            </a:endParaRPr>
          </a:p>
        </p:txBody>
      </p:sp>
      <p:sp>
        <p:nvSpPr>
          <p:cNvPr id="200" name="TextBox 11"/>
          <p:cNvSpPr txBox="1">
            <a:spLocks noChangeArrowheads="1"/>
          </p:cNvSpPr>
          <p:nvPr/>
        </p:nvSpPr>
        <p:spPr bwMode="auto">
          <a:xfrm>
            <a:off x="7772365" y="6611779"/>
            <a:ext cx="1431126" cy="246221"/>
          </a:xfrm>
          <a:prstGeom prst="rect">
            <a:avLst/>
          </a:prstGeom>
          <a:noFill/>
          <a:ln w="9525">
            <a:noFill/>
            <a:miter lim="800000"/>
            <a:headEnd/>
            <a:tailEnd/>
          </a:ln>
        </p:spPr>
        <p:txBody>
          <a:bodyPr wrap="none">
            <a:spAutoFit/>
          </a:bodyPr>
          <a:lstStyle/>
          <a:p>
            <a:r>
              <a:rPr lang="en-US" sz="1000" dirty="0" smtClean="0">
                <a:solidFill>
                  <a:srgbClr val="000000"/>
                </a:solidFill>
                <a:latin typeface="Gill Sans MT"/>
                <a:cs typeface="Gill Sans MT"/>
              </a:rPr>
              <a:t>Slide courtesy G. </a:t>
            </a:r>
            <a:r>
              <a:rPr lang="en-US" sz="1000" dirty="0" err="1" smtClean="0">
                <a:solidFill>
                  <a:srgbClr val="000000"/>
                </a:solidFill>
                <a:latin typeface="Gill Sans MT"/>
                <a:cs typeface="Gill Sans MT"/>
              </a:rPr>
              <a:t>Bonan</a:t>
            </a:r>
            <a:endParaRPr lang="en-US" sz="1000" dirty="0">
              <a:solidFill>
                <a:srgbClr val="000000"/>
              </a:solidFill>
              <a:latin typeface="Gill Sans MT"/>
              <a:cs typeface="Gill Sans MT"/>
            </a:endParaRPr>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t>Evaluating the model with tower flux data</a:t>
            </a:r>
            <a:endParaRPr lang="en-US" sz="2800" b="1" dirty="0"/>
          </a:p>
        </p:txBody>
      </p:sp>
      <p:grpSp>
        <p:nvGrpSpPr>
          <p:cNvPr id="4" name="Group 16"/>
          <p:cNvGrpSpPr>
            <a:grpSpLocks/>
          </p:cNvGrpSpPr>
          <p:nvPr/>
        </p:nvGrpSpPr>
        <p:grpSpPr bwMode="auto">
          <a:xfrm>
            <a:off x="76200" y="4419600"/>
            <a:ext cx="8915400" cy="1714500"/>
            <a:chOff x="-11" y="383"/>
            <a:chExt cx="5704" cy="1080"/>
          </a:xfrm>
        </p:grpSpPr>
        <p:pic>
          <p:nvPicPr>
            <p:cNvPr id="5" name="Picture 5"/>
            <p:cNvPicPr>
              <a:picLocks noChangeAspect="1" noChangeArrowheads="1"/>
            </p:cNvPicPr>
            <p:nvPr/>
          </p:nvPicPr>
          <p:blipFill>
            <a:blip r:embed="rId3" cstate="screen"/>
            <a:srcRect/>
            <a:stretch>
              <a:fillRect/>
            </a:stretch>
          </p:blipFill>
          <p:spPr bwMode="auto">
            <a:xfrm>
              <a:off x="-11" y="383"/>
              <a:ext cx="1440" cy="1080"/>
            </a:xfrm>
            <a:prstGeom prst="rect">
              <a:avLst/>
            </a:prstGeom>
            <a:noFill/>
            <a:ln w="25400">
              <a:noFill/>
              <a:miter lim="800000"/>
              <a:headEnd/>
              <a:tailEnd/>
            </a:ln>
          </p:spPr>
        </p:pic>
        <p:pic>
          <p:nvPicPr>
            <p:cNvPr id="6" name="Picture 6"/>
            <p:cNvPicPr>
              <a:picLocks noChangeAspect="1" noChangeArrowheads="1"/>
            </p:cNvPicPr>
            <p:nvPr/>
          </p:nvPicPr>
          <p:blipFill>
            <a:blip r:embed="rId4" cstate="screen"/>
            <a:srcRect/>
            <a:stretch>
              <a:fillRect/>
            </a:stretch>
          </p:blipFill>
          <p:spPr bwMode="auto">
            <a:xfrm>
              <a:off x="2852" y="383"/>
              <a:ext cx="1440" cy="1080"/>
            </a:xfrm>
            <a:prstGeom prst="rect">
              <a:avLst/>
            </a:prstGeom>
            <a:noFill/>
            <a:ln w="25400">
              <a:noFill/>
              <a:miter lim="800000"/>
              <a:headEnd/>
              <a:tailEnd/>
            </a:ln>
          </p:spPr>
        </p:pic>
        <p:pic>
          <p:nvPicPr>
            <p:cNvPr id="7" name="Picture 7"/>
            <p:cNvPicPr>
              <a:picLocks noChangeAspect="1" noChangeArrowheads="1"/>
            </p:cNvPicPr>
            <p:nvPr/>
          </p:nvPicPr>
          <p:blipFill>
            <a:blip r:embed="rId5" cstate="screen"/>
            <a:srcRect/>
            <a:stretch>
              <a:fillRect/>
            </a:stretch>
          </p:blipFill>
          <p:spPr bwMode="auto">
            <a:xfrm>
              <a:off x="1418" y="383"/>
              <a:ext cx="1440" cy="1080"/>
            </a:xfrm>
            <a:prstGeom prst="rect">
              <a:avLst/>
            </a:prstGeom>
            <a:noFill/>
            <a:ln w="25400">
              <a:noFill/>
              <a:miter lim="800000"/>
              <a:headEnd/>
              <a:tailEnd/>
            </a:ln>
          </p:spPr>
        </p:pic>
        <p:pic>
          <p:nvPicPr>
            <p:cNvPr id="8" name="Picture 8"/>
            <p:cNvPicPr>
              <a:picLocks noChangeAspect="1" noChangeArrowheads="1"/>
            </p:cNvPicPr>
            <p:nvPr/>
          </p:nvPicPr>
          <p:blipFill>
            <a:blip r:embed="rId6" cstate="screen"/>
            <a:srcRect/>
            <a:stretch>
              <a:fillRect/>
            </a:stretch>
          </p:blipFill>
          <p:spPr bwMode="auto">
            <a:xfrm>
              <a:off x="4253" y="383"/>
              <a:ext cx="1440" cy="1080"/>
            </a:xfrm>
            <a:prstGeom prst="rect">
              <a:avLst/>
            </a:prstGeom>
            <a:noFill/>
            <a:ln w="25400">
              <a:noFill/>
              <a:miter lim="800000"/>
              <a:headEnd/>
              <a:tailEnd/>
            </a:ln>
          </p:spPr>
        </p:pic>
      </p:grpSp>
      <p:pic>
        <p:nvPicPr>
          <p:cNvPr id="10" name="Picture 4"/>
          <p:cNvPicPr>
            <a:picLocks noChangeAspect="1" noChangeArrowheads="1"/>
          </p:cNvPicPr>
          <p:nvPr/>
        </p:nvPicPr>
        <p:blipFill>
          <a:blip r:embed="rId7" cstate="screen"/>
          <a:srcRect/>
          <a:stretch>
            <a:fillRect/>
          </a:stretch>
        </p:blipFill>
        <p:spPr bwMode="auto">
          <a:xfrm>
            <a:off x="5410200" y="914400"/>
            <a:ext cx="3571875" cy="3352800"/>
          </a:xfrm>
          <a:prstGeom prst="rect">
            <a:avLst/>
          </a:prstGeom>
          <a:noFill/>
          <a:ln w="9525">
            <a:noFill/>
            <a:miter lim="800000"/>
            <a:headEnd/>
            <a:tailEnd/>
          </a:ln>
          <a:effectLst/>
        </p:spPr>
      </p:pic>
      <p:pic>
        <p:nvPicPr>
          <p:cNvPr id="11" name="Picture 10"/>
          <p:cNvPicPr>
            <a:picLocks noChangeAspect="1" noChangeArrowheads="1"/>
          </p:cNvPicPr>
          <p:nvPr/>
        </p:nvPicPr>
        <p:blipFill>
          <a:blip r:embed="rId8" cstate="screen"/>
          <a:srcRect/>
          <a:stretch>
            <a:fillRect/>
          </a:stretch>
        </p:blipFill>
        <p:spPr bwMode="auto">
          <a:xfrm>
            <a:off x="76200" y="1185862"/>
            <a:ext cx="5257800" cy="2395538"/>
          </a:xfrm>
          <a:prstGeom prst="rect">
            <a:avLst/>
          </a:prstGeom>
          <a:noFill/>
          <a:ln w="9525">
            <a:noFill/>
            <a:miter lim="800000"/>
            <a:headEnd/>
            <a:tailEnd/>
          </a:ln>
          <a:effectLst/>
        </p:spPr>
      </p:pic>
      <p:sp>
        <p:nvSpPr>
          <p:cNvPr id="12" name="Rectangle 11"/>
          <p:cNvSpPr/>
          <p:nvPr/>
        </p:nvSpPr>
        <p:spPr bwMode="auto">
          <a:xfrm>
            <a:off x="4038600" y="1143000"/>
            <a:ext cx="1295400" cy="970522"/>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2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Gill Sans MT"/>
              </a:rPr>
              <a:t>Global Flux Tower Network</a:t>
            </a: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809" name="Rectangle 73"/>
          <p:cNvSpPr>
            <a:spLocks noGrp="1" noChangeArrowheads="1"/>
          </p:cNvSpPr>
          <p:nvPr>
            <p:ph type="title"/>
          </p:nvPr>
        </p:nvSpPr>
        <p:spPr>
          <a:xfrm>
            <a:off x="762000" y="-228600"/>
            <a:ext cx="8153400" cy="1143000"/>
          </a:xfrm>
        </p:spPr>
        <p:txBody>
          <a:bodyPr/>
          <a:lstStyle/>
          <a:p>
            <a:r>
              <a:rPr lang="en-US" sz="2800" b="1" dirty="0" smtClean="0">
                <a:latin typeface="Gill Sans MT"/>
              </a:rPr>
              <a:t>Evaluating CLM4.5 with tower flux data</a:t>
            </a:r>
            <a:endParaRPr lang="en-US" sz="2800" b="1" dirty="0">
              <a:latin typeface="Gill Sans MT"/>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928" y="1251551"/>
            <a:ext cx="5133975" cy="5286375"/>
          </a:xfrm>
          <a:prstGeom prst="rect">
            <a:avLst/>
          </a:prstGeom>
        </p:spPr>
      </p:pic>
      <p:pic>
        <p:nvPicPr>
          <p:cNvPr id="499714" name="Picture 2" descr="W:\tss\clm\diagnostics\clm5_dev\clm50hydroh1_n01_clm4_5_1_r111_SP-clm4_5_1_r111_SP\html\AMF_USHo1_DOY_183-213_1996_scatter2_CLM451_r111_SP.gif"/>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t="52341"/>
          <a:stretch/>
        </p:blipFill>
        <p:spPr bwMode="auto">
          <a:xfrm>
            <a:off x="2818439" y="3991645"/>
            <a:ext cx="2473452" cy="254067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bwMode="auto">
          <a:xfrm>
            <a:off x="2749915" y="777269"/>
            <a:ext cx="4016621" cy="379591"/>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2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Gill Sans MT"/>
              </a:rPr>
              <a:t>Howland Forest, Maine, July,</a:t>
            </a:r>
            <a:r>
              <a:rPr kumimoji="0" lang="en-US" sz="1600" b="0" i="0" u="none" strike="noStrike" cap="none" normalizeH="0" dirty="0" smtClean="0">
                <a:ln>
                  <a:noFill/>
                </a:ln>
                <a:solidFill>
                  <a:schemeClr val="tx1"/>
                </a:solidFill>
                <a:effectLst/>
                <a:latin typeface="Gill Sans MT"/>
              </a:rPr>
              <a:t> 1996</a:t>
            </a:r>
            <a:endParaRPr kumimoji="0" lang="en-US" sz="1600" b="0" i="0" u="none" strike="noStrike" cap="none" normalizeH="0" baseline="0" dirty="0" smtClean="0">
              <a:ln>
                <a:noFill/>
              </a:ln>
              <a:solidFill>
                <a:schemeClr val="tx1"/>
              </a:solidFill>
              <a:effectLst/>
              <a:latin typeface="Gill Sans MT"/>
            </a:endParaRPr>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26542" r="26400"/>
          <a:stretch/>
        </p:blipFill>
        <p:spPr>
          <a:xfrm>
            <a:off x="6406149" y="1783098"/>
            <a:ext cx="1882556" cy="4000500"/>
          </a:xfrm>
          <a:prstGeom prst="rect">
            <a:avLst/>
          </a:prstGeom>
        </p:spPr>
      </p:pic>
    </p:spTree>
    <p:extLst>
      <p:ext uri="{BB962C8B-B14F-4D97-AF65-F5344CB8AC3E}">
        <p14:creationId xmlns:p14="http://schemas.microsoft.com/office/powerpoint/2010/main" val="1646184442"/>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85451"/>
            <a:ext cx="8153400" cy="1143000"/>
          </a:xfrm>
        </p:spPr>
        <p:txBody>
          <a:bodyPr/>
          <a:lstStyle/>
          <a:p>
            <a:r>
              <a:rPr lang="en-US" sz="2000" b="1" dirty="0" smtClean="0"/>
              <a:t>Evaluation of radiation/photosynthesis models using global synthesis of tower flux data</a:t>
            </a:r>
            <a:endParaRPr lang="en-US" sz="2000" b="1" dirty="0"/>
          </a:p>
        </p:txBody>
      </p:sp>
      <p:pic>
        <p:nvPicPr>
          <p:cNvPr id="4" name="Picture 2"/>
          <p:cNvPicPr>
            <a:picLocks noChangeAspect="1" noChangeArrowheads="1"/>
          </p:cNvPicPr>
          <p:nvPr/>
        </p:nvPicPr>
        <p:blipFill>
          <a:blip r:embed="rId3" cstate="print"/>
          <a:srcRect/>
          <a:stretch>
            <a:fillRect/>
          </a:stretch>
        </p:blipFill>
        <p:spPr bwMode="auto">
          <a:xfrm>
            <a:off x="914440" y="1268699"/>
            <a:ext cx="7438073" cy="4994910"/>
          </a:xfrm>
          <a:prstGeom prst="rect">
            <a:avLst/>
          </a:prstGeom>
          <a:noFill/>
          <a:ln w="9525">
            <a:noFill/>
            <a:miter lim="800000"/>
            <a:headEnd/>
            <a:tailEnd/>
          </a:ln>
        </p:spPr>
      </p:pic>
      <p:sp>
        <p:nvSpPr>
          <p:cNvPr id="7" name="Rectangle 12"/>
          <p:cNvSpPr>
            <a:spLocks/>
          </p:cNvSpPr>
          <p:nvPr/>
        </p:nvSpPr>
        <p:spPr bwMode="auto">
          <a:xfrm>
            <a:off x="7252395" y="6627577"/>
            <a:ext cx="1617238" cy="184666"/>
          </a:xfrm>
          <a:prstGeom prst="rect">
            <a:avLst/>
          </a:prstGeom>
          <a:noFill/>
          <a:ln w="9525">
            <a:noFill/>
            <a:miter lim="800000"/>
            <a:headEnd/>
            <a:tailEnd/>
          </a:ln>
        </p:spPr>
        <p:txBody>
          <a:bodyPr wrap="none" lIns="0" tIns="0" rIns="0" bIns="0">
            <a:spAutoFit/>
          </a:bodyPr>
          <a:lstStyle/>
          <a:p>
            <a:pPr algn="ctr" defTabSz="642938" eaLnBrk="1" hangingPunct="1">
              <a:tabLst>
                <a:tab pos="588963" algn="l"/>
              </a:tabLst>
            </a:pPr>
            <a:r>
              <a:rPr lang="en-US" sz="1200" dirty="0" err="1" smtClean="0">
                <a:solidFill>
                  <a:srgbClr val="000000"/>
                </a:solidFill>
                <a:latin typeface="ITC Avant Garde Std Md" charset="0"/>
                <a:sym typeface="ITC Avant Garde Std Md" charset="0"/>
              </a:rPr>
              <a:t>Bonan</a:t>
            </a:r>
            <a:r>
              <a:rPr lang="en-US" sz="1200" dirty="0" smtClean="0">
                <a:solidFill>
                  <a:srgbClr val="000000"/>
                </a:solidFill>
                <a:latin typeface="ITC Avant Garde Std Md" charset="0"/>
                <a:sym typeface="ITC Avant Garde Std Md" charset="0"/>
              </a:rPr>
              <a:t> et al. 2011, 2012</a:t>
            </a:r>
            <a:endParaRPr lang="en-US" sz="1200" dirty="0">
              <a:solidFill>
                <a:srgbClr val="000000"/>
              </a:solidFill>
              <a:latin typeface="ITC Avant Garde Std Md" charset="0"/>
              <a:sym typeface="ITC Avant Garde Std Md" charset="0"/>
            </a:endParaRPr>
          </a:p>
        </p:txBody>
      </p:sp>
      <p:sp>
        <p:nvSpPr>
          <p:cNvPr id="8" name="Rectangle 12"/>
          <p:cNvSpPr>
            <a:spLocks/>
          </p:cNvSpPr>
          <p:nvPr/>
        </p:nvSpPr>
        <p:spPr bwMode="auto">
          <a:xfrm>
            <a:off x="182928" y="6627577"/>
            <a:ext cx="3228448" cy="184666"/>
          </a:xfrm>
          <a:prstGeom prst="rect">
            <a:avLst/>
          </a:prstGeom>
          <a:noFill/>
          <a:ln w="9525">
            <a:noFill/>
            <a:miter lim="800000"/>
            <a:headEnd/>
            <a:tailEnd/>
          </a:ln>
        </p:spPr>
        <p:txBody>
          <a:bodyPr wrap="none" lIns="0" tIns="0" rIns="0" bIns="0">
            <a:spAutoFit/>
          </a:bodyPr>
          <a:lstStyle/>
          <a:p>
            <a:pPr algn="ctr" defTabSz="642938" eaLnBrk="1" hangingPunct="1">
              <a:tabLst>
                <a:tab pos="588963" algn="l"/>
              </a:tabLst>
            </a:pPr>
            <a:r>
              <a:rPr lang="en-US" sz="1200" dirty="0" err="1" smtClean="0">
                <a:solidFill>
                  <a:srgbClr val="000000"/>
                </a:solidFill>
                <a:latin typeface="ITC Avant Garde Std Md" charset="0"/>
                <a:sym typeface="ITC Avant Garde Std Md" charset="0"/>
              </a:rPr>
              <a:t>Fluxnet</a:t>
            </a:r>
            <a:r>
              <a:rPr lang="en-US" sz="1200" dirty="0" smtClean="0">
                <a:solidFill>
                  <a:srgbClr val="000000"/>
                </a:solidFill>
                <a:latin typeface="ITC Avant Garde Std Md" charset="0"/>
                <a:sym typeface="ITC Avant Garde Std Md" charset="0"/>
              </a:rPr>
              <a:t>-MTE: Beer et al. 2010, Jung et al. 2010</a:t>
            </a:r>
            <a:endParaRPr lang="en-US" sz="1200" dirty="0">
              <a:solidFill>
                <a:srgbClr val="000000"/>
              </a:solidFill>
              <a:latin typeface="ITC Avant Garde Std Md" charset="0"/>
              <a:sym typeface="ITC Avant Garde Std Md" charset="0"/>
            </a:endParaRPr>
          </a:p>
        </p:txBody>
      </p:sp>
      <p:sp>
        <p:nvSpPr>
          <p:cNvPr id="11" name="TextBox 10"/>
          <p:cNvSpPr txBox="1"/>
          <p:nvPr/>
        </p:nvSpPr>
        <p:spPr>
          <a:xfrm>
            <a:off x="8251138" y="2244526"/>
            <a:ext cx="848409" cy="338554"/>
          </a:xfrm>
          <a:prstGeom prst="rect">
            <a:avLst/>
          </a:prstGeom>
          <a:noFill/>
        </p:spPr>
        <p:txBody>
          <a:bodyPr wrap="none" rtlCol="0">
            <a:spAutoFit/>
          </a:bodyPr>
          <a:lstStyle/>
          <a:p>
            <a:r>
              <a:rPr lang="en-US" sz="1600" dirty="0" smtClean="0">
                <a:solidFill>
                  <a:srgbClr val="000000"/>
                </a:solidFill>
                <a:latin typeface="Gill Sans MT"/>
                <a:cs typeface="Gill Sans MT"/>
              </a:rPr>
              <a:t>Control</a:t>
            </a:r>
            <a:endParaRPr lang="en-US" sz="1600" dirty="0">
              <a:solidFill>
                <a:srgbClr val="000000"/>
              </a:solidFill>
              <a:latin typeface="Gill Sans MT"/>
              <a:cs typeface="Gill Sans MT"/>
            </a:endParaRPr>
          </a:p>
        </p:txBody>
      </p:sp>
      <p:sp>
        <p:nvSpPr>
          <p:cNvPr id="12" name="TextBox 11"/>
          <p:cNvSpPr txBox="1"/>
          <p:nvPr/>
        </p:nvSpPr>
        <p:spPr>
          <a:xfrm>
            <a:off x="-91389" y="3819933"/>
            <a:ext cx="1143000" cy="1323439"/>
          </a:xfrm>
          <a:prstGeom prst="rect">
            <a:avLst/>
          </a:prstGeom>
          <a:noFill/>
        </p:spPr>
        <p:txBody>
          <a:bodyPr wrap="square" rtlCol="0">
            <a:spAutoFit/>
          </a:bodyPr>
          <a:lstStyle/>
          <a:p>
            <a:pPr algn="ctr"/>
            <a:r>
              <a:rPr lang="en-US" sz="1600" dirty="0" smtClean="0">
                <a:solidFill>
                  <a:srgbClr val="000000"/>
                </a:solidFill>
                <a:latin typeface="Gill Sans MT"/>
                <a:cs typeface="Gill Sans MT"/>
              </a:rPr>
              <a:t>Radiative transfer</a:t>
            </a:r>
            <a:r>
              <a:rPr lang="en-US" sz="1600" dirty="0">
                <a:solidFill>
                  <a:srgbClr val="000000"/>
                </a:solidFill>
                <a:latin typeface="Gill Sans MT"/>
                <a:cs typeface="Gill Sans MT"/>
              </a:rPr>
              <a:t> </a:t>
            </a:r>
            <a:r>
              <a:rPr lang="en-US" sz="1600" dirty="0" smtClean="0">
                <a:solidFill>
                  <a:srgbClr val="000000"/>
                </a:solidFill>
                <a:latin typeface="Gill Sans MT"/>
                <a:cs typeface="Gill Sans MT"/>
              </a:rPr>
              <a:t>for sunlit and  shaded canopy</a:t>
            </a:r>
          </a:p>
        </p:txBody>
      </p:sp>
      <p:sp>
        <p:nvSpPr>
          <p:cNvPr id="13" name="TextBox 12"/>
          <p:cNvSpPr txBox="1"/>
          <p:nvPr/>
        </p:nvSpPr>
        <p:spPr>
          <a:xfrm>
            <a:off x="8092389" y="3974715"/>
            <a:ext cx="1143000" cy="1077218"/>
          </a:xfrm>
          <a:prstGeom prst="rect">
            <a:avLst/>
          </a:prstGeom>
          <a:noFill/>
        </p:spPr>
        <p:txBody>
          <a:bodyPr wrap="square" rtlCol="0">
            <a:spAutoFit/>
          </a:bodyPr>
          <a:lstStyle/>
          <a:p>
            <a:pPr algn="ctr"/>
            <a:r>
              <a:rPr lang="en-US" sz="1600" dirty="0" smtClean="0">
                <a:solidFill>
                  <a:srgbClr val="000000"/>
                </a:solidFill>
                <a:latin typeface="Gill Sans MT"/>
                <a:cs typeface="Gill Sans MT"/>
              </a:rPr>
              <a:t>Radiative transfer and photo-synthesis</a:t>
            </a:r>
            <a:endParaRPr lang="en-US" sz="1600" dirty="0">
              <a:solidFill>
                <a:srgbClr val="000000"/>
              </a:solidFill>
              <a:latin typeface="Gill Sans MT"/>
              <a:cs typeface="Gill Sans MT"/>
            </a:endParaRPr>
          </a:p>
        </p:txBody>
      </p:sp>
      <p:sp>
        <p:nvSpPr>
          <p:cNvPr id="14" name="Rectangle 13"/>
          <p:cNvSpPr/>
          <p:nvPr/>
        </p:nvSpPr>
        <p:spPr>
          <a:xfrm>
            <a:off x="2103147" y="1211495"/>
            <a:ext cx="1420544" cy="369332"/>
          </a:xfrm>
          <a:prstGeom prst="rect">
            <a:avLst/>
          </a:prstGeom>
        </p:spPr>
        <p:txBody>
          <a:bodyPr wrap="none">
            <a:spAutoFit/>
          </a:bodyPr>
          <a:lstStyle/>
          <a:p>
            <a:r>
              <a:rPr lang="en-US" dirty="0" smtClean="0">
                <a:solidFill>
                  <a:srgbClr val="000000"/>
                </a:solidFill>
                <a:latin typeface="Gill Sans MT"/>
                <a:cs typeface="Gill Sans MT"/>
              </a:rPr>
              <a:t>117 Pg C yr</a:t>
            </a:r>
            <a:r>
              <a:rPr lang="en-US" baseline="30000" dirty="0" smtClean="0">
                <a:solidFill>
                  <a:srgbClr val="000000"/>
                </a:solidFill>
                <a:latin typeface="Gill Sans MT"/>
                <a:cs typeface="Gill Sans MT"/>
              </a:rPr>
              <a:t>-1</a:t>
            </a:r>
            <a:endParaRPr lang="en-US" baseline="30000" dirty="0">
              <a:solidFill>
                <a:srgbClr val="000000"/>
              </a:solidFill>
              <a:latin typeface="Gill Sans MT"/>
              <a:cs typeface="Gill Sans MT"/>
            </a:endParaRPr>
          </a:p>
        </p:txBody>
      </p:sp>
      <p:sp>
        <p:nvSpPr>
          <p:cNvPr id="15" name="Rectangle 14"/>
          <p:cNvSpPr/>
          <p:nvPr/>
        </p:nvSpPr>
        <p:spPr>
          <a:xfrm>
            <a:off x="5908880" y="1211495"/>
            <a:ext cx="1420544" cy="369332"/>
          </a:xfrm>
          <a:prstGeom prst="rect">
            <a:avLst/>
          </a:prstGeom>
        </p:spPr>
        <p:txBody>
          <a:bodyPr wrap="none">
            <a:spAutoFit/>
          </a:bodyPr>
          <a:lstStyle/>
          <a:p>
            <a:r>
              <a:rPr lang="en-US" dirty="0" smtClean="0">
                <a:solidFill>
                  <a:srgbClr val="000000"/>
                </a:solidFill>
                <a:latin typeface="Gill Sans MT"/>
                <a:cs typeface="Gill Sans MT"/>
              </a:rPr>
              <a:t>165 Pg C yr</a:t>
            </a:r>
            <a:r>
              <a:rPr lang="en-US" baseline="30000" dirty="0" smtClean="0">
                <a:solidFill>
                  <a:srgbClr val="000000"/>
                </a:solidFill>
                <a:latin typeface="Gill Sans MT"/>
                <a:cs typeface="Gill Sans MT"/>
              </a:rPr>
              <a:t>-1</a:t>
            </a:r>
            <a:endParaRPr lang="en-US" baseline="30000" dirty="0">
              <a:solidFill>
                <a:srgbClr val="000000"/>
              </a:solidFill>
              <a:latin typeface="Gill Sans MT"/>
              <a:cs typeface="Gill Sans MT"/>
            </a:endParaRPr>
          </a:p>
        </p:txBody>
      </p:sp>
      <p:sp>
        <p:nvSpPr>
          <p:cNvPr id="16" name="Rectangle 15"/>
          <p:cNvSpPr/>
          <p:nvPr/>
        </p:nvSpPr>
        <p:spPr>
          <a:xfrm>
            <a:off x="5724350" y="3223153"/>
            <a:ext cx="1420544" cy="369332"/>
          </a:xfrm>
          <a:prstGeom prst="rect">
            <a:avLst/>
          </a:prstGeom>
        </p:spPr>
        <p:txBody>
          <a:bodyPr wrap="none">
            <a:spAutoFit/>
          </a:bodyPr>
          <a:lstStyle/>
          <a:p>
            <a:r>
              <a:rPr lang="en-US" dirty="0" smtClean="0">
                <a:solidFill>
                  <a:srgbClr val="000000"/>
                </a:solidFill>
                <a:latin typeface="Gill Sans MT"/>
                <a:cs typeface="Gill Sans MT"/>
              </a:rPr>
              <a:t>130 Pg C yr</a:t>
            </a:r>
            <a:r>
              <a:rPr lang="en-US" baseline="30000" dirty="0" smtClean="0">
                <a:solidFill>
                  <a:srgbClr val="000000"/>
                </a:solidFill>
                <a:latin typeface="Gill Sans MT"/>
                <a:cs typeface="Gill Sans MT"/>
              </a:rPr>
              <a:t>-1</a:t>
            </a:r>
            <a:endParaRPr lang="en-US" baseline="30000" dirty="0">
              <a:solidFill>
                <a:srgbClr val="000000"/>
              </a:solidFill>
              <a:latin typeface="Gill Sans MT"/>
              <a:cs typeface="Gill Sans MT"/>
            </a:endParaRPr>
          </a:p>
        </p:txBody>
      </p:sp>
      <p:sp>
        <p:nvSpPr>
          <p:cNvPr id="17" name="Rectangle 16"/>
          <p:cNvSpPr/>
          <p:nvPr/>
        </p:nvSpPr>
        <p:spPr>
          <a:xfrm>
            <a:off x="2227315" y="3223153"/>
            <a:ext cx="1420544" cy="369332"/>
          </a:xfrm>
          <a:prstGeom prst="rect">
            <a:avLst/>
          </a:prstGeom>
        </p:spPr>
        <p:txBody>
          <a:bodyPr wrap="none">
            <a:spAutoFit/>
          </a:bodyPr>
          <a:lstStyle/>
          <a:p>
            <a:r>
              <a:rPr lang="en-US" dirty="0" smtClean="0">
                <a:solidFill>
                  <a:srgbClr val="000000"/>
                </a:solidFill>
                <a:latin typeface="Gill Sans MT"/>
                <a:cs typeface="Gill Sans MT"/>
              </a:rPr>
              <a:t>155 Pg C yr</a:t>
            </a:r>
            <a:r>
              <a:rPr lang="en-US" baseline="30000" dirty="0" smtClean="0">
                <a:solidFill>
                  <a:srgbClr val="000000"/>
                </a:solidFill>
                <a:latin typeface="Gill Sans MT"/>
                <a:cs typeface="Gill Sans MT"/>
              </a:rPr>
              <a:t>-1</a:t>
            </a:r>
            <a:endParaRPr lang="en-US" baseline="30000" dirty="0">
              <a:solidFill>
                <a:srgbClr val="000000"/>
              </a:solidFill>
              <a:latin typeface="Gill Sans MT"/>
              <a:cs typeface="Gill Sans MT"/>
            </a:endParaRPr>
          </a:p>
        </p:txBody>
      </p:sp>
      <p:sp>
        <p:nvSpPr>
          <p:cNvPr id="18" name="TextBox 17"/>
          <p:cNvSpPr txBox="1"/>
          <p:nvPr/>
        </p:nvSpPr>
        <p:spPr>
          <a:xfrm>
            <a:off x="640124" y="6077155"/>
            <a:ext cx="7955192" cy="369332"/>
          </a:xfrm>
          <a:prstGeom prst="rect">
            <a:avLst/>
          </a:prstGeom>
          <a:noFill/>
        </p:spPr>
        <p:txBody>
          <a:bodyPr wrap="square" rtlCol="0">
            <a:spAutoFit/>
          </a:bodyPr>
          <a:lstStyle/>
          <a:p>
            <a:pPr algn="ctr"/>
            <a:r>
              <a:rPr lang="en-US" b="1" dirty="0" smtClean="0">
                <a:solidFill>
                  <a:srgbClr val="FF0000"/>
                </a:solidFill>
                <a:latin typeface="Gill Sans MT"/>
                <a:cs typeface="Gill Sans MT"/>
              </a:rPr>
              <a:t>CLM4 overestimates GPP. Model revisions improve GPP. </a:t>
            </a:r>
            <a:endParaRPr lang="en-US" b="1" dirty="0">
              <a:solidFill>
                <a:srgbClr val="FF0000"/>
              </a:solidFill>
              <a:latin typeface="Gill Sans MT"/>
              <a:cs typeface="Gill Sans MT"/>
            </a:endParaRPr>
          </a:p>
        </p:txBody>
      </p:sp>
      <p:sp>
        <p:nvSpPr>
          <p:cNvPr id="19" name="Rectangle 18"/>
          <p:cNvSpPr/>
          <p:nvPr/>
        </p:nvSpPr>
        <p:spPr bwMode="auto">
          <a:xfrm>
            <a:off x="2560342" y="875648"/>
            <a:ext cx="4016621" cy="38779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2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Gill Sans MT"/>
              </a:rPr>
              <a:t>Gross Primary Production</a:t>
            </a:r>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683044" y="1109061"/>
            <a:ext cx="7714774" cy="5063109"/>
          </a:xfrm>
          <a:prstGeom prst="rect">
            <a:avLst/>
          </a:prstGeom>
          <a:noFill/>
          <a:ln w="9525">
            <a:noFill/>
            <a:miter lim="800000"/>
            <a:headEnd/>
            <a:tailEnd/>
          </a:ln>
        </p:spPr>
      </p:pic>
      <p:sp>
        <p:nvSpPr>
          <p:cNvPr id="6" name="Title 1"/>
          <p:cNvSpPr txBox="1">
            <a:spLocks/>
          </p:cNvSpPr>
          <p:nvPr/>
        </p:nvSpPr>
        <p:spPr bwMode="auto">
          <a:xfrm>
            <a:off x="762000" y="-185451"/>
            <a:ext cx="8153400" cy="1143000"/>
          </a:xfrm>
          <a:prstGeom prst="rect">
            <a:avLst/>
          </a:prstGeom>
          <a:noFill/>
          <a:ln w="9525">
            <a:noFill/>
            <a:miter lim="800000"/>
            <a:headEnd/>
            <a:tailEnd/>
          </a:ln>
          <a:effectLst/>
        </p:spPr>
        <p:txBody>
          <a:bodyPr vert="horz" wrap="square" lIns="91390" tIns="45697" rIns="91390" bIns="45697"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smtClean="0">
                <a:ln>
                  <a:noFill/>
                </a:ln>
                <a:solidFill>
                  <a:schemeClr val="tx2"/>
                </a:solidFill>
                <a:effectLst/>
                <a:uLnTx/>
                <a:uFillTx/>
                <a:latin typeface="Gill Sans MT"/>
                <a:ea typeface="+mj-ea"/>
                <a:cs typeface="+mj-cs"/>
              </a:rPr>
              <a:t>Evaluation of radiation/photosynthesis models using global synthesis of tower flux data</a:t>
            </a:r>
            <a:endParaRPr kumimoji="0" lang="en-US" sz="2000" b="1" i="0" u="none" strike="noStrike" kern="0" cap="none" spc="0" normalizeH="0" baseline="0" noProof="0" dirty="0">
              <a:ln>
                <a:noFill/>
              </a:ln>
              <a:solidFill>
                <a:schemeClr val="tx2"/>
              </a:solidFill>
              <a:effectLst/>
              <a:uLnTx/>
              <a:uFillTx/>
              <a:latin typeface="Gill Sans MT"/>
              <a:ea typeface="+mj-ea"/>
              <a:cs typeface="+mj-cs"/>
            </a:endParaRPr>
          </a:p>
        </p:txBody>
      </p:sp>
      <p:sp>
        <p:nvSpPr>
          <p:cNvPr id="8" name="Rectangle 12"/>
          <p:cNvSpPr>
            <a:spLocks/>
          </p:cNvSpPr>
          <p:nvPr/>
        </p:nvSpPr>
        <p:spPr bwMode="auto">
          <a:xfrm>
            <a:off x="7430068" y="6658355"/>
            <a:ext cx="1348126" cy="153888"/>
          </a:xfrm>
          <a:prstGeom prst="rect">
            <a:avLst/>
          </a:prstGeom>
          <a:noFill/>
          <a:ln w="9525">
            <a:noFill/>
            <a:miter lim="800000"/>
            <a:headEnd/>
            <a:tailEnd/>
          </a:ln>
        </p:spPr>
        <p:txBody>
          <a:bodyPr wrap="none" lIns="0" tIns="0" rIns="0" bIns="0">
            <a:spAutoFit/>
          </a:bodyPr>
          <a:lstStyle/>
          <a:p>
            <a:pPr algn="ctr" defTabSz="642938" eaLnBrk="1" hangingPunct="1">
              <a:tabLst>
                <a:tab pos="588963" algn="l"/>
              </a:tabLst>
            </a:pPr>
            <a:r>
              <a:rPr lang="en-US" sz="1000" dirty="0" err="1" smtClean="0">
                <a:solidFill>
                  <a:srgbClr val="000000"/>
                </a:solidFill>
                <a:latin typeface="ITC Avant Garde Std Md" charset="0"/>
                <a:sym typeface="ITC Avant Garde Std Md" charset="0"/>
              </a:rPr>
              <a:t>Bonan</a:t>
            </a:r>
            <a:r>
              <a:rPr lang="en-US" sz="1000" dirty="0" smtClean="0">
                <a:solidFill>
                  <a:srgbClr val="000000"/>
                </a:solidFill>
                <a:latin typeface="ITC Avant Garde Std Md" charset="0"/>
                <a:sym typeface="ITC Avant Garde Std Md" charset="0"/>
              </a:rPr>
              <a:t> et al. 2011, 2012</a:t>
            </a:r>
            <a:endParaRPr lang="en-US" sz="1000" dirty="0">
              <a:solidFill>
                <a:srgbClr val="000000"/>
              </a:solidFill>
              <a:latin typeface="ITC Avant Garde Std Md" charset="0"/>
              <a:sym typeface="ITC Avant Garde Std Md" charset="0"/>
            </a:endParaRPr>
          </a:p>
        </p:txBody>
      </p:sp>
      <p:sp>
        <p:nvSpPr>
          <p:cNvPr id="9" name="Rectangle 12"/>
          <p:cNvSpPr>
            <a:spLocks/>
          </p:cNvSpPr>
          <p:nvPr/>
        </p:nvSpPr>
        <p:spPr bwMode="auto">
          <a:xfrm>
            <a:off x="91489" y="6629365"/>
            <a:ext cx="2675412" cy="153888"/>
          </a:xfrm>
          <a:prstGeom prst="rect">
            <a:avLst/>
          </a:prstGeom>
          <a:noFill/>
          <a:ln w="9525">
            <a:noFill/>
            <a:miter lim="800000"/>
            <a:headEnd/>
            <a:tailEnd/>
          </a:ln>
        </p:spPr>
        <p:txBody>
          <a:bodyPr wrap="none" lIns="0" tIns="0" rIns="0" bIns="0">
            <a:spAutoFit/>
          </a:bodyPr>
          <a:lstStyle/>
          <a:p>
            <a:pPr algn="ctr" defTabSz="642938" eaLnBrk="1" hangingPunct="1">
              <a:tabLst>
                <a:tab pos="588963" algn="l"/>
              </a:tabLst>
            </a:pPr>
            <a:r>
              <a:rPr lang="en-US" sz="1000" dirty="0" err="1" smtClean="0">
                <a:solidFill>
                  <a:srgbClr val="000000"/>
                </a:solidFill>
                <a:latin typeface="ITC Avant Garde Std Md" charset="0"/>
                <a:sym typeface="ITC Avant Garde Std Md" charset="0"/>
              </a:rPr>
              <a:t>Fluxnet</a:t>
            </a:r>
            <a:r>
              <a:rPr lang="en-US" sz="1000" dirty="0" smtClean="0">
                <a:solidFill>
                  <a:srgbClr val="000000"/>
                </a:solidFill>
                <a:latin typeface="ITC Avant Garde Std Md" charset="0"/>
                <a:sym typeface="ITC Avant Garde Std Md" charset="0"/>
              </a:rPr>
              <a:t>-MTE: Beer et al. 2010, Jung et al. 2010</a:t>
            </a:r>
            <a:endParaRPr lang="en-US" sz="1000" dirty="0">
              <a:solidFill>
                <a:srgbClr val="000000"/>
              </a:solidFill>
              <a:latin typeface="ITC Avant Garde Std Md" charset="0"/>
              <a:sym typeface="ITC Avant Garde Std Md" charset="0"/>
            </a:endParaRPr>
          </a:p>
        </p:txBody>
      </p:sp>
      <p:sp>
        <p:nvSpPr>
          <p:cNvPr id="13" name="Rectangle 12"/>
          <p:cNvSpPr/>
          <p:nvPr/>
        </p:nvSpPr>
        <p:spPr bwMode="auto">
          <a:xfrm>
            <a:off x="4572000" y="3337560"/>
            <a:ext cx="3748999" cy="219453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600" smtClean="0">
              <a:solidFill>
                <a:srgbClr val="000000"/>
              </a:solidFill>
              <a:latin typeface="Comic Sans MS" pitchFamily="66" charset="0"/>
              <a:cs typeface="Arial" charset="0"/>
            </a:endParaRPr>
          </a:p>
        </p:txBody>
      </p:sp>
      <p:sp>
        <p:nvSpPr>
          <p:cNvPr id="14" name="Rectangle 13"/>
          <p:cNvSpPr/>
          <p:nvPr/>
        </p:nvSpPr>
        <p:spPr>
          <a:xfrm>
            <a:off x="2011708" y="1171329"/>
            <a:ext cx="1601253" cy="338554"/>
          </a:xfrm>
          <a:prstGeom prst="rect">
            <a:avLst/>
          </a:prstGeom>
        </p:spPr>
        <p:txBody>
          <a:bodyPr wrap="none">
            <a:spAutoFit/>
          </a:bodyPr>
          <a:lstStyle/>
          <a:p>
            <a:pPr eaLnBrk="1" hangingPunct="1"/>
            <a:r>
              <a:rPr lang="en-US" sz="1600" dirty="0" smtClean="0">
                <a:solidFill>
                  <a:srgbClr val="000000"/>
                </a:solidFill>
                <a:latin typeface="Gill Sans MT"/>
                <a:cs typeface="Gill Sans MT"/>
              </a:rPr>
              <a:t>65 x 10</a:t>
            </a:r>
            <a:r>
              <a:rPr lang="en-US" sz="1600" baseline="30000" dirty="0" smtClean="0">
                <a:solidFill>
                  <a:srgbClr val="000000"/>
                </a:solidFill>
                <a:latin typeface="Gill Sans MT"/>
                <a:cs typeface="Gill Sans MT"/>
              </a:rPr>
              <a:t>3</a:t>
            </a:r>
            <a:r>
              <a:rPr lang="en-US" sz="1600" dirty="0" smtClean="0">
                <a:solidFill>
                  <a:srgbClr val="000000"/>
                </a:solidFill>
                <a:latin typeface="Gill Sans MT"/>
                <a:cs typeface="Gill Sans MT"/>
              </a:rPr>
              <a:t> km</a:t>
            </a:r>
            <a:r>
              <a:rPr lang="en-US" sz="1600" baseline="30000" dirty="0" smtClean="0">
                <a:solidFill>
                  <a:srgbClr val="000000"/>
                </a:solidFill>
                <a:latin typeface="Gill Sans MT"/>
                <a:cs typeface="Gill Sans MT"/>
              </a:rPr>
              <a:t>3</a:t>
            </a:r>
            <a:r>
              <a:rPr lang="en-US" sz="1600" dirty="0" smtClean="0">
                <a:solidFill>
                  <a:srgbClr val="000000"/>
                </a:solidFill>
                <a:latin typeface="Gill Sans MT"/>
                <a:cs typeface="Gill Sans MT"/>
              </a:rPr>
              <a:t> yr</a:t>
            </a:r>
            <a:r>
              <a:rPr lang="en-US" sz="1600" baseline="30000" dirty="0" smtClean="0">
                <a:solidFill>
                  <a:srgbClr val="000000"/>
                </a:solidFill>
                <a:latin typeface="Gill Sans MT"/>
                <a:cs typeface="Gill Sans MT"/>
              </a:rPr>
              <a:t>-1</a:t>
            </a:r>
            <a:endParaRPr lang="en-US" sz="1600" baseline="30000" dirty="0">
              <a:solidFill>
                <a:srgbClr val="000000"/>
              </a:solidFill>
              <a:latin typeface="Gill Sans MT"/>
              <a:cs typeface="Gill Sans MT"/>
            </a:endParaRPr>
          </a:p>
        </p:txBody>
      </p:sp>
      <p:sp>
        <p:nvSpPr>
          <p:cNvPr id="15" name="Rectangle 14"/>
          <p:cNvSpPr/>
          <p:nvPr/>
        </p:nvSpPr>
        <p:spPr>
          <a:xfrm>
            <a:off x="5952432" y="1171329"/>
            <a:ext cx="1601253" cy="338554"/>
          </a:xfrm>
          <a:prstGeom prst="rect">
            <a:avLst/>
          </a:prstGeom>
        </p:spPr>
        <p:txBody>
          <a:bodyPr wrap="none">
            <a:spAutoFit/>
          </a:bodyPr>
          <a:lstStyle/>
          <a:p>
            <a:pPr eaLnBrk="1" hangingPunct="1"/>
            <a:r>
              <a:rPr lang="en-US" sz="1600" dirty="0" smtClean="0">
                <a:solidFill>
                  <a:srgbClr val="000000"/>
                </a:solidFill>
                <a:latin typeface="Gill Sans MT"/>
                <a:cs typeface="Gill Sans MT"/>
              </a:rPr>
              <a:t>68 x 10</a:t>
            </a:r>
            <a:r>
              <a:rPr lang="en-US" sz="1600" baseline="30000" dirty="0" smtClean="0">
                <a:solidFill>
                  <a:srgbClr val="000000"/>
                </a:solidFill>
                <a:latin typeface="Gill Sans MT"/>
                <a:cs typeface="Gill Sans MT"/>
              </a:rPr>
              <a:t>3</a:t>
            </a:r>
            <a:r>
              <a:rPr lang="en-US" sz="1600" dirty="0" smtClean="0">
                <a:solidFill>
                  <a:srgbClr val="000000"/>
                </a:solidFill>
                <a:latin typeface="Gill Sans MT"/>
                <a:cs typeface="Gill Sans MT"/>
              </a:rPr>
              <a:t> km</a:t>
            </a:r>
            <a:r>
              <a:rPr lang="en-US" sz="1600" baseline="30000" dirty="0" smtClean="0">
                <a:solidFill>
                  <a:srgbClr val="000000"/>
                </a:solidFill>
                <a:latin typeface="Gill Sans MT"/>
                <a:cs typeface="Gill Sans MT"/>
              </a:rPr>
              <a:t>3</a:t>
            </a:r>
            <a:r>
              <a:rPr lang="en-US" sz="1600" dirty="0" smtClean="0">
                <a:solidFill>
                  <a:srgbClr val="000000"/>
                </a:solidFill>
                <a:latin typeface="Gill Sans MT"/>
                <a:cs typeface="Gill Sans MT"/>
              </a:rPr>
              <a:t> yr</a:t>
            </a:r>
            <a:r>
              <a:rPr lang="en-US" sz="1600" baseline="30000" dirty="0" smtClean="0">
                <a:solidFill>
                  <a:srgbClr val="000000"/>
                </a:solidFill>
                <a:latin typeface="Gill Sans MT"/>
                <a:cs typeface="Gill Sans MT"/>
              </a:rPr>
              <a:t>-1</a:t>
            </a:r>
            <a:endParaRPr lang="en-US" sz="1600" baseline="30000" dirty="0">
              <a:solidFill>
                <a:srgbClr val="000000"/>
              </a:solidFill>
              <a:latin typeface="Gill Sans MT"/>
              <a:cs typeface="Gill Sans MT"/>
            </a:endParaRPr>
          </a:p>
        </p:txBody>
      </p:sp>
      <p:sp>
        <p:nvSpPr>
          <p:cNvPr id="16" name="Rectangle 15"/>
          <p:cNvSpPr/>
          <p:nvPr/>
        </p:nvSpPr>
        <p:spPr>
          <a:xfrm>
            <a:off x="2020555" y="3301628"/>
            <a:ext cx="1601253" cy="338554"/>
          </a:xfrm>
          <a:prstGeom prst="rect">
            <a:avLst/>
          </a:prstGeom>
        </p:spPr>
        <p:txBody>
          <a:bodyPr wrap="none">
            <a:spAutoFit/>
          </a:bodyPr>
          <a:lstStyle/>
          <a:p>
            <a:pPr eaLnBrk="1" hangingPunct="1"/>
            <a:r>
              <a:rPr lang="en-US" sz="1600" dirty="0" smtClean="0">
                <a:solidFill>
                  <a:srgbClr val="000000"/>
                </a:solidFill>
                <a:latin typeface="Gill Sans MT"/>
                <a:cs typeface="Gill Sans MT"/>
              </a:rPr>
              <a:t>65 x 10</a:t>
            </a:r>
            <a:r>
              <a:rPr lang="en-US" sz="1600" baseline="30000" dirty="0" smtClean="0">
                <a:solidFill>
                  <a:srgbClr val="000000"/>
                </a:solidFill>
                <a:latin typeface="Gill Sans MT"/>
                <a:cs typeface="Gill Sans MT"/>
              </a:rPr>
              <a:t>3</a:t>
            </a:r>
            <a:r>
              <a:rPr lang="en-US" sz="1600" dirty="0" smtClean="0">
                <a:solidFill>
                  <a:srgbClr val="000000"/>
                </a:solidFill>
                <a:latin typeface="Gill Sans MT"/>
                <a:cs typeface="Gill Sans MT"/>
              </a:rPr>
              <a:t> km</a:t>
            </a:r>
            <a:r>
              <a:rPr lang="en-US" sz="1600" baseline="30000" dirty="0" smtClean="0">
                <a:solidFill>
                  <a:srgbClr val="000000"/>
                </a:solidFill>
                <a:latin typeface="Gill Sans MT"/>
                <a:cs typeface="Gill Sans MT"/>
              </a:rPr>
              <a:t>3</a:t>
            </a:r>
            <a:r>
              <a:rPr lang="en-US" sz="1600" dirty="0" smtClean="0">
                <a:solidFill>
                  <a:srgbClr val="000000"/>
                </a:solidFill>
                <a:latin typeface="Gill Sans MT"/>
                <a:cs typeface="Gill Sans MT"/>
              </a:rPr>
              <a:t> yr</a:t>
            </a:r>
            <a:r>
              <a:rPr lang="en-US" sz="1600" baseline="30000" dirty="0" smtClean="0">
                <a:solidFill>
                  <a:srgbClr val="000000"/>
                </a:solidFill>
                <a:latin typeface="Gill Sans MT"/>
                <a:cs typeface="Gill Sans MT"/>
              </a:rPr>
              <a:t>-1</a:t>
            </a:r>
            <a:endParaRPr lang="en-US" sz="1600" baseline="30000" dirty="0">
              <a:solidFill>
                <a:srgbClr val="000000"/>
              </a:solidFill>
              <a:latin typeface="Gill Sans MT"/>
              <a:cs typeface="Gill Sans MT"/>
            </a:endParaRPr>
          </a:p>
        </p:txBody>
      </p:sp>
      <p:sp>
        <p:nvSpPr>
          <p:cNvPr id="17" name="TextBox 16"/>
          <p:cNvSpPr txBox="1"/>
          <p:nvPr/>
        </p:nvSpPr>
        <p:spPr>
          <a:xfrm>
            <a:off x="182928" y="6168594"/>
            <a:ext cx="8732471" cy="646331"/>
          </a:xfrm>
          <a:prstGeom prst="rect">
            <a:avLst/>
          </a:prstGeom>
          <a:noFill/>
        </p:spPr>
        <p:txBody>
          <a:bodyPr wrap="square" rtlCol="0">
            <a:spAutoFit/>
          </a:bodyPr>
          <a:lstStyle/>
          <a:p>
            <a:pPr eaLnBrk="1" hangingPunct="1"/>
            <a:r>
              <a:rPr lang="en-US" b="1" dirty="0" smtClean="0">
                <a:solidFill>
                  <a:srgbClr val="FF0000"/>
                </a:solidFill>
                <a:latin typeface="Gill Sans MT"/>
                <a:cs typeface="Gill Sans MT"/>
              </a:rPr>
              <a:t>Model improvements reduce ET biases, especially in tropics, and improve monthly fluxes</a:t>
            </a:r>
            <a:endParaRPr lang="en-US" b="1" dirty="0">
              <a:solidFill>
                <a:srgbClr val="FF0000"/>
              </a:solidFill>
              <a:latin typeface="Gill Sans MT"/>
              <a:cs typeface="Gill Sans MT"/>
            </a:endParaRPr>
          </a:p>
        </p:txBody>
      </p:sp>
      <p:sp>
        <p:nvSpPr>
          <p:cNvPr id="12" name="Rectangle 11"/>
          <p:cNvSpPr/>
          <p:nvPr/>
        </p:nvSpPr>
        <p:spPr bwMode="auto">
          <a:xfrm>
            <a:off x="2560342" y="875648"/>
            <a:ext cx="4016621" cy="379591"/>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2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Gill Sans MT"/>
              </a:rPr>
              <a:t>Latent Heat Flux</a:t>
            </a:r>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EFA441FD-CD09-4DCA-9CD8-0AC2918D9E29}" type="slidenum">
              <a:rPr lang="en-US" smtClean="0">
                <a:solidFill>
                  <a:prstClr val="black">
                    <a:tint val="75000"/>
                  </a:prstClr>
                </a:solidFill>
              </a:rPr>
              <a:pPr>
                <a:defRPr/>
              </a:pPr>
              <a:t>65</a:t>
            </a:fld>
            <a:endParaRPr lang="en-US">
              <a:solidFill>
                <a:prstClr val="black">
                  <a:tint val="75000"/>
                </a:prstClr>
              </a:solidFill>
            </a:endParaRPr>
          </a:p>
        </p:txBody>
      </p:sp>
      <p:pic>
        <p:nvPicPr>
          <p:cNvPr id="311298" name="Picture 2"/>
          <p:cNvPicPr>
            <a:picLocks noChangeAspect="1" noChangeArrowheads="1"/>
          </p:cNvPicPr>
          <p:nvPr/>
        </p:nvPicPr>
        <p:blipFill>
          <a:blip r:embed="rId3" cstate="print"/>
          <a:srcRect/>
          <a:stretch>
            <a:fillRect/>
          </a:stretch>
        </p:blipFill>
        <p:spPr bwMode="auto">
          <a:xfrm>
            <a:off x="761613" y="987860"/>
            <a:ext cx="7543800" cy="5033772"/>
          </a:xfrm>
          <a:prstGeom prst="rect">
            <a:avLst/>
          </a:prstGeom>
          <a:noFill/>
          <a:ln w="9525">
            <a:noFill/>
            <a:miter lim="800000"/>
            <a:headEnd/>
            <a:tailEnd/>
          </a:ln>
        </p:spPr>
      </p:pic>
      <p:sp>
        <p:nvSpPr>
          <p:cNvPr id="7" name="TextBox 6"/>
          <p:cNvSpPr txBox="1"/>
          <p:nvPr/>
        </p:nvSpPr>
        <p:spPr>
          <a:xfrm>
            <a:off x="354392" y="6073862"/>
            <a:ext cx="8789608" cy="738664"/>
          </a:xfrm>
          <a:prstGeom prst="rect">
            <a:avLst/>
          </a:prstGeom>
          <a:noFill/>
        </p:spPr>
        <p:txBody>
          <a:bodyPr wrap="square" rtlCol="0">
            <a:spAutoFit/>
          </a:bodyPr>
          <a:lstStyle/>
          <a:p>
            <a:pPr eaLnBrk="1" hangingPunct="1"/>
            <a:r>
              <a:rPr lang="en-US" sz="1400" dirty="0" smtClean="0">
                <a:solidFill>
                  <a:prstClr val="black"/>
                </a:solidFill>
                <a:latin typeface="Constantia"/>
              </a:rPr>
              <a:t>Markley Boyer / The </a:t>
            </a:r>
            <a:r>
              <a:rPr lang="en-US" sz="1400" dirty="0" err="1" smtClean="0">
                <a:solidFill>
                  <a:prstClr val="black"/>
                </a:solidFill>
                <a:latin typeface="Constantia"/>
              </a:rPr>
              <a:t>Mannahatta</a:t>
            </a:r>
            <a:r>
              <a:rPr lang="en-US" sz="1400" dirty="0" smtClean="0">
                <a:solidFill>
                  <a:prstClr val="black"/>
                </a:solidFill>
                <a:latin typeface="Constantia"/>
              </a:rPr>
              <a:t> Project / Wildlife Conservation Society and the aerial view of modern Manhattan, </a:t>
            </a:r>
            <a:r>
              <a:rPr lang="en-US" sz="1400" dirty="0" err="1" smtClean="0">
                <a:solidFill>
                  <a:prstClr val="black"/>
                </a:solidFill>
                <a:latin typeface="Constantia"/>
              </a:rPr>
              <a:t>Amiaga</a:t>
            </a:r>
            <a:r>
              <a:rPr lang="en-US" sz="1400" dirty="0" smtClean="0">
                <a:solidFill>
                  <a:prstClr val="black"/>
                </a:solidFill>
                <a:latin typeface="Constantia"/>
              </a:rPr>
              <a:t> Photographers. In: Climate Change and Cities: First Assessment Report of the Urban Climate Change Research Network (ARC3) (2011)</a:t>
            </a:r>
            <a:endParaRPr lang="en-US" sz="1400" dirty="0">
              <a:solidFill>
                <a:prstClr val="black"/>
              </a:solidFill>
              <a:latin typeface="Constantia"/>
            </a:endParaRPr>
          </a:p>
        </p:txBody>
      </p:sp>
      <p:sp>
        <p:nvSpPr>
          <p:cNvPr id="8" name="Title 1"/>
          <p:cNvSpPr>
            <a:spLocks noGrp="1"/>
          </p:cNvSpPr>
          <p:nvPr>
            <p:ph type="title"/>
          </p:nvPr>
        </p:nvSpPr>
        <p:spPr>
          <a:xfrm>
            <a:off x="457200" y="-29194"/>
            <a:ext cx="8229600" cy="1143000"/>
          </a:xfrm>
        </p:spPr>
        <p:txBody>
          <a:bodyPr/>
          <a:lstStyle/>
          <a:p>
            <a:r>
              <a:rPr lang="en-US" sz="1600" i="1" dirty="0" smtClean="0"/>
              <a:t>Manhattan-</a:t>
            </a:r>
            <a:r>
              <a:rPr lang="en-US" sz="1600" i="1" dirty="0" err="1" smtClean="0"/>
              <a:t>Mannahatta</a:t>
            </a:r>
            <a:r>
              <a:rPr lang="en-US" sz="1600" i="1" dirty="0" smtClean="0"/>
              <a:t>: on right is a reconstruction of Manhattan Island circa 1609 (called “</a:t>
            </a:r>
            <a:r>
              <a:rPr lang="en-US" sz="1600" i="1" dirty="0" err="1" smtClean="0"/>
              <a:t>Mannahatta</a:t>
            </a:r>
            <a:r>
              <a:rPr lang="en-US" sz="1600" i="1" dirty="0" smtClean="0"/>
              <a:t>” by the </a:t>
            </a:r>
            <a:r>
              <a:rPr lang="en-US" sz="1600" i="1" dirty="0" err="1" smtClean="0"/>
              <a:t>Lenape</a:t>
            </a:r>
            <a:r>
              <a:rPr lang="en-US" sz="1600" i="1" dirty="0" smtClean="0"/>
              <a:t> native Americans), as compared to today,</a:t>
            </a:r>
            <a:br>
              <a:rPr lang="en-US" sz="1600" i="1" dirty="0" smtClean="0"/>
            </a:br>
            <a:r>
              <a:rPr lang="en-US" sz="1600" i="1" dirty="0" smtClean="0"/>
              <a:t>based on historical landscape ecology and map data.</a:t>
            </a:r>
            <a:endParaRPr lang="en-US" sz="1600" dirty="0"/>
          </a:p>
        </p:txBody>
      </p:sp>
    </p:spTree>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a:xfrm>
            <a:off x="838200" y="990600"/>
            <a:ext cx="8153400" cy="1143000"/>
          </a:xfrm>
          <a:ln/>
        </p:spPr>
        <p:txBody>
          <a:bodyPr/>
          <a:lstStyle/>
          <a:p>
            <a:r>
              <a:rPr lang="en-US" dirty="0" smtClean="0">
                <a:solidFill>
                  <a:srgbClr val="008000"/>
                </a:solidFill>
              </a:rPr>
              <a:t>Main Features </a:t>
            </a:r>
            <a:r>
              <a:rPr lang="en-US" dirty="0">
                <a:solidFill>
                  <a:srgbClr val="008000"/>
                </a:solidFill>
              </a:rPr>
              <a:t>of </a:t>
            </a:r>
            <a:r>
              <a:rPr lang="en-US" dirty="0" smtClean="0">
                <a:solidFill>
                  <a:srgbClr val="008000"/>
                </a:solidFill>
              </a:rPr>
              <a:t>the Community </a:t>
            </a:r>
            <a:r>
              <a:rPr lang="en-US" dirty="0">
                <a:solidFill>
                  <a:srgbClr val="008000"/>
                </a:solidFill>
              </a:rPr>
              <a:t>Land Model</a:t>
            </a:r>
          </a:p>
        </p:txBody>
      </p:sp>
      <p:sp>
        <p:nvSpPr>
          <p:cNvPr id="391171" name="Rectangle 3"/>
          <p:cNvSpPr>
            <a:spLocks noGrp="1" noChangeArrowheads="1"/>
          </p:cNvSpPr>
          <p:nvPr>
            <p:ph type="body" idx="1"/>
          </p:nvPr>
        </p:nvSpPr>
        <p:spPr>
          <a:xfrm>
            <a:off x="304800" y="2209800"/>
            <a:ext cx="8001000" cy="3810000"/>
          </a:xfrm>
        </p:spPr>
        <p:txBody>
          <a:bodyPr/>
          <a:lstStyle/>
          <a:p>
            <a:pPr>
              <a:lnSpc>
                <a:spcPct val="105000"/>
              </a:lnSpc>
              <a:spcBef>
                <a:spcPct val="40000"/>
              </a:spcBef>
            </a:pPr>
            <a:r>
              <a:rPr lang="en-US" sz="1800" dirty="0" smtClean="0"/>
              <a:t>Structural aspects (surface and input datasets)</a:t>
            </a:r>
            <a:endParaRPr lang="en-US" sz="1800" dirty="0"/>
          </a:p>
          <a:p>
            <a:pPr lvl="1">
              <a:lnSpc>
                <a:spcPct val="105000"/>
              </a:lnSpc>
              <a:spcBef>
                <a:spcPct val="40000"/>
              </a:spcBef>
            </a:pPr>
            <a:r>
              <a:rPr lang="en-US" sz="1800" dirty="0"/>
              <a:t>Heterogeneity of </a:t>
            </a:r>
            <a:r>
              <a:rPr lang="en-US" sz="1800" dirty="0" smtClean="0"/>
              <a:t>landscape, tiling (vegetated, urban, lake, wetland, glacier)</a:t>
            </a:r>
          </a:p>
          <a:p>
            <a:pPr lvl="1">
              <a:lnSpc>
                <a:spcPct val="105000"/>
              </a:lnSpc>
              <a:spcBef>
                <a:spcPct val="40000"/>
              </a:spcBef>
            </a:pPr>
            <a:r>
              <a:rPr lang="en-US" sz="1800" dirty="0" smtClean="0"/>
              <a:t>Plant Functional Types and associated properties (optical, morphological, photosynthetic)</a:t>
            </a:r>
          </a:p>
          <a:p>
            <a:pPr lvl="1">
              <a:lnSpc>
                <a:spcPct val="105000"/>
              </a:lnSpc>
              <a:spcBef>
                <a:spcPct val="40000"/>
              </a:spcBef>
            </a:pPr>
            <a:r>
              <a:rPr lang="en-US" sz="1800" dirty="0" smtClean="0"/>
              <a:t>Land cover change (changes in PFTs over time)</a:t>
            </a:r>
          </a:p>
          <a:p>
            <a:pPr lvl="1">
              <a:lnSpc>
                <a:spcPct val="105000"/>
              </a:lnSpc>
              <a:spcBef>
                <a:spcPct val="40000"/>
              </a:spcBef>
            </a:pPr>
            <a:r>
              <a:rPr lang="en-US" sz="1800" dirty="0"/>
              <a:t>S</a:t>
            </a:r>
            <a:r>
              <a:rPr lang="en-US" sz="1800" dirty="0" smtClean="0"/>
              <a:t>oil texture (sand, silt, clay, organic matter) and color (</a:t>
            </a:r>
            <a:r>
              <a:rPr lang="en-US" sz="1800" dirty="0" err="1" smtClean="0"/>
              <a:t>albedo</a:t>
            </a:r>
            <a:r>
              <a:rPr lang="en-US" sz="1800" dirty="0" smtClean="0"/>
              <a:t>)</a:t>
            </a:r>
          </a:p>
          <a:p>
            <a:pPr lvl="1">
              <a:lnSpc>
                <a:spcPct val="105000"/>
              </a:lnSpc>
              <a:spcBef>
                <a:spcPct val="40000"/>
              </a:spcBef>
            </a:pPr>
            <a:r>
              <a:rPr lang="en-US" sz="1800" dirty="0"/>
              <a:t>R</a:t>
            </a:r>
            <a:r>
              <a:rPr lang="en-US" sz="1800" dirty="0" smtClean="0"/>
              <a:t>iver routing</a:t>
            </a:r>
          </a:p>
          <a:p>
            <a:pPr lvl="1">
              <a:lnSpc>
                <a:spcPct val="105000"/>
              </a:lnSpc>
              <a:spcBef>
                <a:spcPct val="40000"/>
              </a:spcBef>
            </a:pPr>
            <a:r>
              <a:rPr lang="en-US" sz="1800" dirty="0"/>
              <a:t>A</a:t>
            </a:r>
            <a:r>
              <a:rPr lang="en-US" sz="1800" dirty="0" smtClean="0"/>
              <a:t>erosol (snow </a:t>
            </a:r>
            <a:r>
              <a:rPr lang="en-US" sz="1800" dirty="0" err="1" smtClean="0"/>
              <a:t>albedo</a:t>
            </a:r>
            <a:r>
              <a:rPr lang="en-US" sz="1800" dirty="0" smtClean="0"/>
              <a:t>) and </a:t>
            </a:r>
            <a:r>
              <a:rPr lang="en-US" sz="1800" dirty="0"/>
              <a:t>nitrogen </a:t>
            </a:r>
            <a:r>
              <a:rPr lang="en-US" sz="1800" dirty="0" smtClean="0"/>
              <a:t>deposition (CN)</a:t>
            </a:r>
            <a:endParaRPr lang="en-US" sz="1800" dirty="0"/>
          </a:p>
        </p:txBody>
      </p:sp>
      <p:pic>
        <p:nvPicPr>
          <p:cNvPr id="391173" name="Picture 5" descr="ScreenShot004"/>
          <p:cNvPicPr>
            <a:picLocks noChangeAspect="1" noChangeArrowheads="1"/>
          </p:cNvPicPr>
          <p:nvPr/>
        </p:nvPicPr>
        <p:blipFill>
          <a:blip r:embed="rId3" cstate="screen"/>
          <a:srcRect/>
          <a:stretch>
            <a:fillRect/>
          </a:stretch>
        </p:blipFill>
        <p:spPr bwMode="auto">
          <a:xfrm>
            <a:off x="0" y="0"/>
            <a:ext cx="9144000" cy="12192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River Discharge</a:t>
            </a:r>
            <a:endParaRPr lang="en-US" dirty="0"/>
          </a:p>
        </p:txBody>
      </p:sp>
      <p:pic>
        <p:nvPicPr>
          <p:cNvPr id="5" name="Content Placeholder 4" descr="figure2.gif"/>
          <p:cNvPicPr>
            <a:picLocks noGrp="1" noChangeAspect="1"/>
          </p:cNvPicPr>
          <p:nvPr>
            <p:ph sz="half" idx="1"/>
          </p:nvPr>
        </p:nvPicPr>
        <p:blipFill>
          <a:blip r:embed="rId3" cstate="screen"/>
          <a:srcRect l="10971" t="23810" r="19188" b="20635"/>
          <a:stretch>
            <a:fillRect/>
          </a:stretch>
        </p:blipFill>
        <p:spPr>
          <a:xfrm>
            <a:off x="76201" y="1219201"/>
            <a:ext cx="4325694" cy="4452893"/>
          </a:xfrm>
        </p:spPr>
      </p:pic>
      <p:pic>
        <p:nvPicPr>
          <p:cNvPr id="671747" name="Picture 3"/>
          <p:cNvPicPr>
            <a:picLocks noGrp="1" noChangeAspect="1" noChangeArrowheads="1"/>
          </p:cNvPicPr>
          <p:nvPr>
            <p:ph sz="half" idx="2"/>
          </p:nvPr>
        </p:nvPicPr>
        <p:blipFill>
          <a:blip r:embed="rId4" cstate="screen"/>
          <a:srcRect/>
          <a:stretch>
            <a:fillRect/>
          </a:stretch>
        </p:blipFill>
        <p:spPr bwMode="auto">
          <a:xfrm>
            <a:off x="4277557" y="1752600"/>
            <a:ext cx="2732843" cy="2464777"/>
          </a:xfrm>
          <a:prstGeom prst="rect">
            <a:avLst/>
          </a:prstGeom>
          <a:noFill/>
          <a:ln w="9525" cap="flat" cmpd="sng" algn="ctr">
            <a:noFill/>
            <a:prstDash val="solid"/>
            <a:miter lim="800000"/>
            <a:headEnd/>
            <a:tailEnd/>
          </a:ln>
        </p:spPr>
      </p:pic>
      <p:sp>
        <p:nvSpPr>
          <p:cNvPr id="6" name="TextBox 5"/>
          <p:cNvSpPr txBox="1"/>
          <p:nvPr/>
        </p:nvSpPr>
        <p:spPr>
          <a:xfrm>
            <a:off x="5691483" y="1104307"/>
            <a:ext cx="2447718" cy="646331"/>
          </a:xfrm>
          <a:prstGeom prst="rect">
            <a:avLst/>
          </a:prstGeom>
          <a:noFill/>
        </p:spPr>
        <p:txBody>
          <a:bodyPr wrap="none" rtlCol="0">
            <a:spAutoFit/>
          </a:bodyPr>
          <a:lstStyle/>
          <a:p>
            <a:pPr algn="ctr" eaLnBrk="1" hangingPunct="1"/>
            <a:r>
              <a:rPr lang="en-US" dirty="0">
                <a:solidFill>
                  <a:srgbClr val="000000"/>
                </a:solidFill>
                <a:latin typeface="Gill Sans MT"/>
              </a:rPr>
              <a:t>River flow at outlet</a:t>
            </a:r>
          </a:p>
          <a:p>
            <a:pPr algn="ctr" eaLnBrk="1" hangingPunct="1"/>
            <a:r>
              <a:rPr lang="en-US" dirty="0">
                <a:solidFill>
                  <a:srgbClr val="000000"/>
                </a:solidFill>
                <a:latin typeface="Gill Sans MT"/>
              </a:rPr>
              <a:t>Top 50 rivers (km</a:t>
            </a:r>
            <a:r>
              <a:rPr lang="en-US" baseline="30000" dirty="0">
                <a:solidFill>
                  <a:srgbClr val="000000"/>
                </a:solidFill>
                <a:latin typeface="Gill Sans MT"/>
              </a:rPr>
              <a:t>3</a:t>
            </a:r>
            <a:r>
              <a:rPr lang="en-US" dirty="0">
                <a:solidFill>
                  <a:srgbClr val="000000"/>
                </a:solidFill>
                <a:latin typeface="Gill Sans MT"/>
              </a:rPr>
              <a:t> yr</a:t>
            </a:r>
            <a:r>
              <a:rPr lang="en-US" baseline="30000" dirty="0">
                <a:solidFill>
                  <a:srgbClr val="000000"/>
                </a:solidFill>
                <a:latin typeface="Gill Sans MT"/>
              </a:rPr>
              <a:t>-1</a:t>
            </a:r>
            <a:r>
              <a:rPr lang="en-US" dirty="0">
                <a:solidFill>
                  <a:srgbClr val="000000"/>
                </a:solidFill>
                <a:latin typeface="Gill Sans MT"/>
              </a:rPr>
              <a:t>)</a:t>
            </a:r>
          </a:p>
        </p:txBody>
      </p:sp>
      <p:sp>
        <p:nvSpPr>
          <p:cNvPr id="7" name="TextBox 6"/>
          <p:cNvSpPr txBox="1"/>
          <p:nvPr/>
        </p:nvSpPr>
        <p:spPr>
          <a:xfrm>
            <a:off x="1318114" y="995470"/>
            <a:ext cx="2202872" cy="646331"/>
          </a:xfrm>
          <a:prstGeom prst="rect">
            <a:avLst/>
          </a:prstGeom>
          <a:solidFill>
            <a:schemeClr val="bg1"/>
          </a:solidFill>
        </p:spPr>
        <p:txBody>
          <a:bodyPr wrap="none" rtlCol="0">
            <a:spAutoFit/>
          </a:bodyPr>
          <a:lstStyle/>
          <a:p>
            <a:pPr algn="ctr" eaLnBrk="1" hangingPunct="1"/>
            <a:r>
              <a:rPr lang="en-US" dirty="0">
                <a:solidFill>
                  <a:srgbClr val="000000"/>
                </a:solidFill>
                <a:latin typeface="Gill Sans MT"/>
              </a:rPr>
              <a:t>Annual discharge into</a:t>
            </a:r>
          </a:p>
          <a:p>
            <a:pPr algn="ctr" eaLnBrk="1" hangingPunct="1"/>
            <a:r>
              <a:rPr lang="en-US" dirty="0">
                <a:solidFill>
                  <a:srgbClr val="000000"/>
                </a:solidFill>
                <a:latin typeface="Gill Sans MT"/>
              </a:rPr>
              <a:t>Global ocean</a:t>
            </a:r>
          </a:p>
        </p:txBody>
      </p:sp>
      <p:sp>
        <p:nvSpPr>
          <p:cNvPr id="8" name="TextBox 7"/>
          <p:cNvSpPr txBox="1"/>
          <p:nvPr/>
        </p:nvSpPr>
        <p:spPr>
          <a:xfrm rot="16200000">
            <a:off x="-2099970" y="3398389"/>
            <a:ext cx="4744433" cy="369332"/>
          </a:xfrm>
          <a:prstGeom prst="rect">
            <a:avLst/>
          </a:prstGeom>
          <a:solidFill>
            <a:schemeClr val="bg1"/>
          </a:solidFill>
        </p:spPr>
        <p:txBody>
          <a:bodyPr wrap="none" rtlCol="0">
            <a:spAutoFit/>
          </a:bodyPr>
          <a:lstStyle/>
          <a:p>
            <a:pPr algn="ctr" eaLnBrk="1" hangingPunct="1"/>
            <a:r>
              <a:rPr lang="en-US" dirty="0">
                <a:solidFill>
                  <a:srgbClr val="000000"/>
                </a:solidFill>
                <a:latin typeface="Gill Sans MT"/>
              </a:rPr>
              <a:t>Accumulated discharge from 90 </a:t>
            </a:r>
            <a:r>
              <a:rPr lang="en-US" baseline="30000" dirty="0" err="1">
                <a:solidFill>
                  <a:srgbClr val="000000"/>
                </a:solidFill>
                <a:latin typeface="Gill Sans MT"/>
              </a:rPr>
              <a:t>o</a:t>
            </a:r>
            <a:r>
              <a:rPr lang="en-US" dirty="0" err="1">
                <a:solidFill>
                  <a:srgbClr val="000000"/>
                </a:solidFill>
                <a:latin typeface="Gill Sans MT"/>
              </a:rPr>
              <a:t>N</a:t>
            </a:r>
            <a:r>
              <a:rPr lang="en-US" dirty="0">
                <a:solidFill>
                  <a:srgbClr val="000000"/>
                </a:solidFill>
                <a:latin typeface="Gill Sans MT"/>
              </a:rPr>
              <a:t> (10</a:t>
            </a:r>
            <a:r>
              <a:rPr lang="en-US" baseline="30000" dirty="0">
                <a:solidFill>
                  <a:srgbClr val="000000"/>
                </a:solidFill>
                <a:latin typeface="Gill Sans MT"/>
              </a:rPr>
              <a:t>6</a:t>
            </a:r>
            <a:r>
              <a:rPr lang="en-US" dirty="0">
                <a:solidFill>
                  <a:srgbClr val="000000"/>
                </a:solidFill>
                <a:latin typeface="Gill Sans MT"/>
              </a:rPr>
              <a:t> m</a:t>
            </a:r>
            <a:r>
              <a:rPr lang="en-US" baseline="30000" dirty="0">
                <a:solidFill>
                  <a:srgbClr val="000000"/>
                </a:solidFill>
                <a:latin typeface="Gill Sans MT"/>
              </a:rPr>
              <a:t>3</a:t>
            </a:r>
            <a:r>
              <a:rPr lang="en-US" dirty="0">
                <a:solidFill>
                  <a:srgbClr val="000000"/>
                </a:solidFill>
                <a:latin typeface="Gill Sans MT"/>
              </a:rPr>
              <a:t> s</a:t>
            </a:r>
            <a:r>
              <a:rPr lang="en-US" baseline="30000" dirty="0">
                <a:solidFill>
                  <a:srgbClr val="000000"/>
                </a:solidFill>
                <a:latin typeface="Gill Sans MT"/>
              </a:rPr>
              <a:t>-1</a:t>
            </a:r>
            <a:r>
              <a:rPr lang="en-US" dirty="0">
                <a:solidFill>
                  <a:srgbClr val="000000"/>
                </a:solidFill>
                <a:latin typeface="Gill Sans MT"/>
              </a:rPr>
              <a:t>)</a:t>
            </a:r>
          </a:p>
        </p:txBody>
      </p:sp>
      <p:sp>
        <p:nvSpPr>
          <p:cNvPr id="9" name="TextBox 8"/>
          <p:cNvSpPr txBox="1"/>
          <p:nvPr/>
        </p:nvSpPr>
        <p:spPr>
          <a:xfrm>
            <a:off x="5486400" y="4526340"/>
            <a:ext cx="1984663" cy="1200329"/>
          </a:xfrm>
          <a:prstGeom prst="rect">
            <a:avLst/>
          </a:prstGeom>
          <a:solidFill>
            <a:srgbClr val="FFFF00"/>
          </a:solidFill>
          <a:ln>
            <a:solidFill>
              <a:schemeClr val="tx1"/>
            </a:solidFill>
          </a:ln>
        </p:spPr>
        <p:txBody>
          <a:bodyPr wrap="none" rtlCol="0">
            <a:spAutoFit/>
          </a:bodyPr>
          <a:lstStyle/>
          <a:p>
            <a:pPr eaLnBrk="1" hangingPunct="1"/>
            <a:r>
              <a:rPr lang="en-US" dirty="0">
                <a:solidFill>
                  <a:srgbClr val="000000"/>
                </a:solidFill>
                <a:latin typeface="Gill Sans MT"/>
              </a:rPr>
              <a:t>CLM3:       r = 0.86</a:t>
            </a:r>
          </a:p>
          <a:p>
            <a:pPr eaLnBrk="1" hangingPunct="1"/>
            <a:r>
              <a:rPr lang="en-US" dirty="0">
                <a:solidFill>
                  <a:srgbClr val="000000"/>
                </a:solidFill>
                <a:latin typeface="Gill Sans MT"/>
              </a:rPr>
              <a:t>CLM3.5:    r = 0.87</a:t>
            </a:r>
          </a:p>
          <a:p>
            <a:pPr eaLnBrk="1" hangingPunct="1"/>
            <a:r>
              <a:rPr lang="en-US" dirty="0">
                <a:solidFill>
                  <a:srgbClr val="000000"/>
                </a:solidFill>
                <a:latin typeface="Gill Sans MT"/>
              </a:rPr>
              <a:t>CLM4SP:  r = 0.94</a:t>
            </a:r>
          </a:p>
          <a:p>
            <a:pPr eaLnBrk="1" hangingPunct="1"/>
            <a:r>
              <a:rPr lang="en-US" dirty="0">
                <a:solidFill>
                  <a:srgbClr val="000000"/>
                </a:solidFill>
                <a:latin typeface="Gill Sans MT"/>
              </a:rPr>
              <a:t>CLM4CN: r = 0.77</a:t>
            </a:r>
          </a:p>
        </p:txBody>
      </p:sp>
      <p:sp>
        <p:nvSpPr>
          <p:cNvPr id="10" name="TextBox 9"/>
          <p:cNvSpPr txBox="1"/>
          <p:nvPr/>
        </p:nvSpPr>
        <p:spPr>
          <a:xfrm>
            <a:off x="4724401" y="1828801"/>
            <a:ext cx="980294" cy="369332"/>
          </a:xfrm>
          <a:prstGeom prst="rect">
            <a:avLst/>
          </a:prstGeom>
          <a:noFill/>
        </p:spPr>
        <p:txBody>
          <a:bodyPr wrap="none" rtlCol="0">
            <a:spAutoFit/>
          </a:bodyPr>
          <a:lstStyle/>
          <a:p>
            <a:pPr eaLnBrk="1" hangingPunct="1"/>
            <a:r>
              <a:rPr lang="en-US" dirty="0">
                <a:solidFill>
                  <a:srgbClr val="000000"/>
                </a:solidFill>
                <a:latin typeface="Gill Sans MT"/>
              </a:rPr>
              <a:t>CLM4SP</a:t>
            </a:r>
          </a:p>
        </p:txBody>
      </p:sp>
      <p:sp>
        <p:nvSpPr>
          <p:cNvPr id="12" name="TextBox 11"/>
          <p:cNvSpPr txBox="1"/>
          <p:nvPr/>
        </p:nvSpPr>
        <p:spPr>
          <a:xfrm>
            <a:off x="3276600" y="1828800"/>
            <a:ext cx="795260" cy="830997"/>
          </a:xfrm>
          <a:prstGeom prst="rect">
            <a:avLst/>
          </a:prstGeom>
          <a:solidFill>
            <a:schemeClr val="bg1"/>
          </a:solidFill>
        </p:spPr>
        <p:txBody>
          <a:bodyPr wrap="none" rtlCol="0">
            <a:spAutoFit/>
          </a:bodyPr>
          <a:lstStyle/>
          <a:p>
            <a:pPr eaLnBrk="1" hangingPunct="1"/>
            <a:r>
              <a:rPr lang="en-US" sz="1200" dirty="0" err="1">
                <a:solidFill>
                  <a:srgbClr val="000000"/>
                </a:solidFill>
                <a:latin typeface="Gill Sans MT"/>
              </a:rPr>
              <a:t>Obs</a:t>
            </a:r>
            <a:endParaRPr lang="en-US" sz="1200" dirty="0">
              <a:solidFill>
                <a:srgbClr val="000000"/>
              </a:solidFill>
              <a:latin typeface="Gill Sans MT"/>
            </a:endParaRPr>
          </a:p>
          <a:p>
            <a:pPr eaLnBrk="1" hangingPunct="1"/>
            <a:r>
              <a:rPr lang="en-US" sz="1200" dirty="0">
                <a:solidFill>
                  <a:srgbClr val="000000"/>
                </a:solidFill>
                <a:latin typeface="Gill Sans MT"/>
              </a:rPr>
              <a:t>CLM4CN</a:t>
            </a:r>
          </a:p>
          <a:p>
            <a:pPr eaLnBrk="1" hangingPunct="1"/>
            <a:r>
              <a:rPr lang="en-US" sz="1200" dirty="0">
                <a:solidFill>
                  <a:srgbClr val="000000"/>
                </a:solidFill>
                <a:latin typeface="Gill Sans MT"/>
              </a:rPr>
              <a:t>CLM4SP</a:t>
            </a:r>
          </a:p>
          <a:p>
            <a:pPr eaLnBrk="1" hangingPunct="1"/>
            <a:r>
              <a:rPr lang="en-US" sz="1200" dirty="0">
                <a:solidFill>
                  <a:srgbClr val="000000"/>
                </a:solidFill>
                <a:latin typeface="Gill Sans MT"/>
              </a:rPr>
              <a:t>CLM3.5</a:t>
            </a:r>
          </a:p>
        </p:txBody>
      </p:sp>
      <p:grpSp>
        <p:nvGrpSpPr>
          <p:cNvPr id="13" name="Group 7"/>
          <p:cNvGrpSpPr>
            <a:grpSpLocks/>
          </p:cNvGrpSpPr>
          <p:nvPr/>
        </p:nvGrpSpPr>
        <p:grpSpPr bwMode="auto">
          <a:xfrm>
            <a:off x="6705600" y="1828800"/>
            <a:ext cx="2354519" cy="2468560"/>
            <a:chOff x="3954" y="1841"/>
            <a:chExt cx="1766" cy="1756"/>
          </a:xfrm>
        </p:grpSpPr>
        <p:pic>
          <p:nvPicPr>
            <p:cNvPr id="14" name="Picture 8"/>
            <p:cNvPicPr>
              <a:picLocks noChangeAspect="1" noChangeArrowheads="1"/>
            </p:cNvPicPr>
            <p:nvPr/>
          </p:nvPicPr>
          <p:blipFill>
            <a:blip r:embed="rId5" cstate="screen"/>
            <a:srcRect l="22229" t="28880" r="13411" b="19200"/>
            <a:stretch>
              <a:fillRect/>
            </a:stretch>
          </p:blipFill>
          <p:spPr bwMode="auto">
            <a:xfrm>
              <a:off x="3954" y="1841"/>
              <a:ext cx="1766" cy="1756"/>
            </a:xfrm>
            <a:prstGeom prst="rect">
              <a:avLst/>
            </a:prstGeom>
            <a:noFill/>
            <a:ln w="9525">
              <a:noFill/>
              <a:miter lim="800000"/>
              <a:headEnd/>
              <a:tailEnd/>
            </a:ln>
          </p:spPr>
        </p:pic>
        <p:sp>
          <p:nvSpPr>
            <p:cNvPr id="15" name="Text Box 9"/>
            <p:cNvSpPr txBox="1">
              <a:spLocks noChangeArrowheads="1"/>
            </p:cNvSpPr>
            <p:nvPr/>
          </p:nvSpPr>
          <p:spPr bwMode="auto">
            <a:xfrm>
              <a:off x="4005" y="1871"/>
              <a:ext cx="568" cy="263"/>
            </a:xfrm>
            <a:prstGeom prst="rect">
              <a:avLst/>
            </a:prstGeom>
            <a:solidFill>
              <a:schemeClr val="bg1"/>
            </a:solidFill>
            <a:ln w="9525">
              <a:noFill/>
              <a:miter lim="800000"/>
              <a:headEnd/>
              <a:tailEnd/>
            </a:ln>
          </p:spPr>
          <p:txBody>
            <a:bodyPr wrap="none">
              <a:spAutoFit/>
            </a:bodyPr>
            <a:lstStyle/>
            <a:p>
              <a:r>
                <a:rPr lang="en-US" dirty="0" smtClean="0">
                  <a:latin typeface="Gill Sans MT"/>
                </a:rPr>
                <a:t>CLM3</a:t>
              </a:r>
              <a:endParaRPr lang="en-US" dirty="0">
                <a:latin typeface="Gill Sans MT"/>
              </a:endParaRPr>
            </a:p>
          </p:txBody>
        </p:sp>
      </p:gr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a:xfrm>
            <a:off x="457200" y="990600"/>
            <a:ext cx="8153400" cy="1143000"/>
          </a:xfrm>
          <a:ln/>
        </p:spPr>
        <p:txBody>
          <a:bodyPr/>
          <a:lstStyle/>
          <a:p>
            <a:r>
              <a:rPr lang="en-US" dirty="0" smtClean="0">
                <a:solidFill>
                  <a:srgbClr val="008000"/>
                </a:solidFill>
              </a:rPr>
              <a:t>Main Features </a:t>
            </a:r>
            <a:r>
              <a:rPr lang="en-US" dirty="0">
                <a:solidFill>
                  <a:srgbClr val="008000"/>
                </a:solidFill>
              </a:rPr>
              <a:t>of </a:t>
            </a:r>
            <a:r>
              <a:rPr lang="en-US" dirty="0" smtClean="0">
                <a:solidFill>
                  <a:srgbClr val="008000"/>
                </a:solidFill>
              </a:rPr>
              <a:t>the Community </a:t>
            </a:r>
            <a:r>
              <a:rPr lang="en-US" dirty="0">
                <a:solidFill>
                  <a:srgbClr val="008000"/>
                </a:solidFill>
              </a:rPr>
              <a:t>Land Model</a:t>
            </a:r>
          </a:p>
        </p:txBody>
      </p:sp>
      <p:sp>
        <p:nvSpPr>
          <p:cNvPr id="391171" name="Rectangle 3"/>
          <p:cNvSpPr>
            <a:spLocks noGrp="1" noChangeArrowheads="1"/>
          </p:cNvSpPr>
          <p:nvPr>
            <p:ph type="body" idx="1"/>
          </p:nvPr>
        </p:nvSpPr>
        <p:spPr>
          <a:xfrm>
            <a:off x="304800" y="1752600"/>
            <a:ext cx="7772400" cy="5029200"/>
          </a:xfrm>
        </p:spPr>
        <p:txBody>
          <a:bodyPr/>
          <a:lstStyle/>
          <a:p>
            <a:pPr>
              <a:lnSpc>
                <a:spcPct val="105000"/>
              </a:lnSpc>
              <a:spcBef>
                <a:spcPct val="40000"/>
              </a:spcBef>
            </a:pPr>
            <a:r>
              <a:rPr lang="en-US" sz="1800" dirty="0" smtClean="0"/>
              <a:t>Component submodels</a:t>
            </a:r>
            <a:endParaRPr lang="en-US" sz="1800" dirty="0"/>
          </a:p>
          <a:p>
            <a:pPr lvl="1">
              <a:lnSpc>
                <a:spcPct val="105000"/>
              </a:lnSpc>
              <a:spcBef>
                <a:spcPct val="40000"/>
              </a:spcBef>
            </a:pPr>
            <a:r>
              <a:rPr lang="en-US" sz="1800" dirty="0" smtClean="0"/>
              <a:t>Vegetation/Soil</a:t>
            </a:r>
          </a:p>
          <a:p>
            <a:pPr lvl="2">
              <a:lnSpc>
                <a:spcPct val="105000"/>
              </a:lnSpc>
              <a:spcBef>
                <a:spcPct val="40000"/>
              </a:spcBef>
            </a:pPr>
            <a:r>
              <a:rPr lang="en-US" sz="1800" dirty="0" smtClean="0"/>
              <a:t>Hydrology (</a:t>
            </a:r>
            <a:r>
              <a:rPr lang="en-US" sz="1800" dirty="0" err="1" smtClean="0"/>
              <a:t>evapotranspiration</a:t>
            </a:r>
            <a:r>
              <a:rPr lang="en-US" sz="1800" dirty="0" smtClean="0"/>
              <a:t>, runoff, soil moisture, groundwater, river transport)</a:t>
            </a:r>
          </a:p>
          <a:p>
            <a:pPr lvl="2">
              <a:lnSpc>
                <a:spcPct val="105000"/>
              </a:lnSpc>
              <a:spcBef>
                <a:spcPct val="40000"/>
              </a:spcBef>
            </a:pPr>
            <a:r>
              <a:rPr lang="en-US" sz="1800" dirty="0" smtClean="0"/>
              <a:t>Snow</a:t>
            </a:r>
          </a:p>
          <a:p>
            <a:pPr lvl="2">
              <a:lnSpc>
                <a:spcPct val="105000"/>
              </a:lnSpc>
              <a:spcBef>
                <a:spcPct val="40000"/>
              </a:spcBef>
            </a:pPr>
            <a:r>
              <a:rPr lang="en-US" sz="1800" dirty="0" smtClean="0"/>
              <a:t>Soil thermodynamics</a:t>
            </a:r>
            <a:endParaRPr lang="en-US" sz="1800" dirty="0"/>
          </a:p>
          <a:p>
            <a:pPr lvl="2">
              <a:lnSpc>
                <a:spcPct val="105000"/>
              </a:lnSpc>
              <a:spcBef>
                <a:spcPct val="40000"/>
              </a:spcBef>
            </a:pPr>
            <a:r>
              <a:rPr lang="en-US" sz="1800" dirty="0" smtClean="0"/>
              <a:t>Surface </a:t>
            </a:r>
            <a:r>
              <a:rPr lang="en-US" sz="1800" dirty="0" err="1" smtClean="0"/>
              <a:t>albedo</a:t>
            </a:r>
            <a:r>
              <a:rPr lang="en-US" sz="1800" dirty="0" smtClean="0"/>
              <a:t> and </a:t>
            </a:r>
            <a:r>
              <a:rPr lang="en-US" sz="1800" dirty="0" err="1" smtClean="0"/>
              <a:t>radiative</a:t>
            </a:r>
            <a:r>
              <a:rPr lang="en-US" sz="1800" dirty="0" smtClean="0"/>
              <a:t> fluxes</a:t>
            </a:r>
          </a:p>
          <a:p>
            <a:pPr lvl="1">
              <a:lnSpc>
                <a:spcPct val="105000"/>
              </a:lnSpc>
              <a:spcBef>
                <a:spcPct val="40000"/>
              </a:spcBef>
            </a:pPr>
            <a:r>
              <a:rPr lang="en-US" sz="1800" dirty="0" smtClean="0"/>
              <a:t>Urban, Crop, Lake, Wetland, and Glacier</a:t>
            </a:r>
          </a:p>
          <a:p>
            <a:pPr lvl="1">
              <a:lnSpc>
                <a:spcPct val="105000"/>
              </a:lnSpc>
              <a:spcBef>
                <a:spcPct val="40000"/>
              </a:spcBef>
            </a:pPr>
            <a:r>
              <a:rPr lang="en-US" sz="1800" dirty="0" smtClean="0"/>
              <a:t>Biogeochemistry</a:t>
            </a:r>
          </a:p>
          <a:p>
            <a:pPr lvl="2">
              <a:lnSpc>
                <a:spcPct val="105000"/>
              </a:lnSpc>
              <a:spcBef>
                <a:spcPct val="40000"/>
              </a:spcBef>
            </a:pPr>
            <a:r>
              <a:rPr lang="en-US" sz="1800" dirty="0" smtClean="0"/>
              <a:t>Dust</a:t>
            </a:r>
          </a:p>
          <a:p>
            <a:pPr lvl="2">
              <a:lnSpc>
                <a:spcPct val="105000"/>
              </a:lnSpc>
              <a:spcBef>
                <a:spcPct val="40000"/>
              </a:spcBef>
            </a:pPr>
            <a:r>
              <a:rPr lang="en-US" sz="1800" dirty="0" smtClean="0"/>
              <a:t>Biogenic Volatile Organic Compounds</a:t>
            </a:r>
          </a:p>
          <a:p>
            <a:pPr lvl="2">
              <a:lnSpc>
                <a:spcPct val="105000"/>
              </a:lnSpc>
              <a:spcBef>
                <a:spcPct val="40000"/>
              </a:spcBef>
            </a:pPr>
            <a:r>
              <a:rPr lang="en-US" sz="1800" dirty="0" smtClean="0"/>
              <a:t>Carbon-Nitrogen</a:t>
            </a:r>
          </a:p>
          <a:p>
            <a:pPr lvl="2">
              <a:lnSpc>
                <a:spcPct val="105000"/>
              </a:lnSpc>
              <a:spcBef>
                <a:spcPct val="40000"/>
              </a:spcBef>
            </a:pPr>
            <a:r>
              <a:rPr lang="en-US" sz="1800" dirty="0" smtClean="0"/>
              <a:t>Dynamic Vegetation</a:t>
            </a:r>
            <a:endParaRPr lang="en-US" sz="1800" dirty="0"/>
          </a:p>
        </p:txBody>
      </p:sp>
      <p:pic>
        <p:nvPicPr>
          <p:cNvPr id="391173" name="Picture 5" descr="ScreenShot004"/>
          <p:cNvPicPr>
            <a:picLocks noChangeAspect="1" noChangeArrowheads="1"/>
          </p:cNvPicPr>
          <p:nvPr/>
        </p:nvPicPr>
        <p:blipFill>
          <a:blip r:embed="rId3" cstate="screen"/>
          <a:srcRect/>
          <a:stretch>
            <a:fillRect/>
          </a:stretch>
        </p:blipFill>
        <p:spPr bwMode="auto">
          <a:xfrm>
            <a:off x="0" y="0"/>
            <a:ext cx="9144000" cy="12192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1"/>
          <p:cNvGrpSpPr>
            <a:grpSpLocks/>
          </p:cNvGrpSpPr>
          <p:nvPr/>
        </p:nvGrpSpPr>
        <p:grpSpPr bwMode="auto">
          <a:xfrm>
            <a:off x="228600" y="3428997"/>
            <a:ext cx="8550275" cy="3390900"/>
            <a:chOff x="144" y="2160"/>
            <a:chExt cx="5386" cy="2136"/>
          </a:xfrm>
        </p:grpSpPr>
        <p:grpSp>
          <p:nvGrpSpPr>
            <p:cNvPr id="3" name="Group 28"/>
            <p:cNvGrpSpPr>
              <a:grpSpLocks/>
            </p:cNvGrpSpPr>
            <p:nvPr/>
          </p:nvGrpSpPr>
          <p:grpSpPr bwMode="auto">
            <a:xfrm>
              <a:off x="144" y="2160"/>
              <a:ext cx="5386" cy="2017"/>
              <a:chOff x="144" y="2160"/>
              <a:chExt cx="5386" cy="2017"/>
            </a:xfrm>
          </p:grpSpPr>
          <p:pic>
            <p:nvPicPr>
              <p:cNvPr id="33811" name="Picture 23"/>
              <p:cNvPicPr>
                <a:picLocks noChangeAspect="1" noChangeArrowheads="1"/>
              </p:cNvPicPr>
              <p:nvPr/>
            </p:nvPicPr>
            <p:blipFill>
              <a:blip r:embed="rId3" cstate="screen"/>
              <a:srcRect/>
              <a:stretch>
                <a:fillRect/>
              </a:stretch>
            </p:blipFill>
            <p:spPr bwMode="auto">
              <a:xfrm>
                <a:off x="144" y="2160"/>
                <a:ext cx="2521" cy="2017"/>
              </a:xfrm>
              <a:prstGeom prst="rect">
                <a:avLst/>
              </a:prstGeom>
              <a:noFill/>
              <a:ln w="25400">
                <a:noFill/>
                <a:miter lim="800000"/>
                <a:headEnd/>
                <a:tailEnd/>
              </a:ln>
            </p:spPr>
          </p:pic>
          <p:sp>
            <p:nvSpPr>
              <p:cNvPr id="33812" name="Text Box 24"/>
              <p:cNvSpPr txBox="1">
                <a:spLocks noChangeArrowheads="1"/>
              </p:cNvSpPr>
              <p:nvPr/>
            </p:nvSpPr>
            <p:spPr bwMode="auto">
              <a:xfrm>
                <a:off x="2880" y="2736"/>
                <a:ext cx="2650" cy="523"/>
              </a:xfrm>
              <a:prstGeom prst="rect">
                <a:avLst/>
              </a:prstGeom>
              <a:solidFill>
                <a:schemeClr val="hlink"/>
              </a:solidFill>
              <a:ln w="9525" algn="ctr">
                <a:solidFill>
                  <a:schemeClr val="tx1"/>
                </a:solidFill>
                <a:miter lim="800000"/>
                <a:headEnd/>
                <a:tailEnd/>
              </a:ln>
            </p:spPr>
            <p:txBody>
              <a:bodyPr>
                <a:spAutoFit/>
              </a:bodyPr>
              <a:lstStyle/>
              <a:p>
                <a:pPr>
                  <a:lnSpc>
                    <a:spcPct val="120000"/>
                  </a:lnSpc>
                </a:pPr>
                <a:r>
                  <a:rPr lang="en-US" sz="2000" dirty="0">
                    <a:solidFill>
                      <a:srgbClr val="000000"/>
                    </a:solidFill>
                    <a:latin typeface="Gill Sans MT"/>
                  </a:rPr>
                  <a:t>Groundwater model (SIMGM) determines water table depth</a:t>
                </a:r>
              </a:p>
            </p:txBody>
          </p:sp>
        </p:grpSp>
        <p:sp>
          <p:nvSpPr>
            <p:cNvPr id="33809" name="Rectangle 29"/>
            <p:cNvSpPr>
              <a:spLocks noChangeArrowheads="1"/>
            </p:cNvSpPr>
            <p:nvPr/>
          </p:nvSpPr>
          <p:spPr bwMode="auto">
            <a:xfrm>
              <a:off x="2880" y="3312"/>
              <a:ext cx="2640" cy="517"/>
            </a:xfrm>
            <a:prstGeom prst="rect">
              <a:avLst/>
            </a:prstGeom>
            <a:solidFill>
              <a:schemeClr val="hlink"/>
            </a:solidFill>
            <a:ln w="9525" algn="ctr">
              <a:solidFill>
                <a:schemeClr val="tx1"/>
              </a:solidFill>
              <a:miter lim="800000"/>
              <a:headEnd/>
              <a:tailEnd/>
            </a:ln>
          </p:spPr>
          <p:txBody>
            <a:bodyPr>
              <a:spAutoFit/>
            </a:bodyPr>
            <a:lstStyle/>
            <a:p>
              <a:pPr>
                <a:lnSpc>
                  <a:spcPct val="120000"/>
                </a:lnSpc>
              </a:pPr>
              <a:r>
                <a:rPr lang="en-US" sz="2000" dirty="0">
                  <a:solidFill>
                    <a:srgbClr val="000000"/>
                  </a:solidFill>
                  <a:latin typeface="Gill Sans MT"/>
                </a:rPr>
                <a:t>Subsurface runoff is exponential function of water table depth</a:t>
              </a:r>
            </a:p>
          </p:txBody>
        </p:sp>
        <p:sp>
          <p:nvSpPr>
            <p:cNvPr id="33810" name="Text Box 30"/>
            <p:cNvSpPr txBox="1">
              <a:spLocks noChangeArrowheads="1"/>
            </p:cNvSpPr>
            <p:nvPr/>
          </p:nvSpPr>
          <p:spPr bwMode="auto">
            <a:xfrm>
              <a:off x="4594" y="4080"/>
              <a:ext cx="787" cy="216"/>
            </a:xfrm>
            <a:prstGeom prst="rect">
              <a:avLst/>
            </a:prstGeom>
            <a:noFill/>
            <a:ln w="9525" algn="ctr">
              <a:noFill/>
              <a:miter lim="800000"/>
              <a:headEnd/>
              <a:tailEnd/>
            </a:ln>
          </p:spPr>
          <p:txBody>
            <a:bodyPr wrap="none">
              <a:spAutoFit/>
            </a:bodyPr>
            <a:lstStyle/>
            <a:p>
              <a:pPr>
                <a:lnSpc>
                  <a:spcPct val="120000"/>
                </a:lnSpc>
              </a:pPr>
              <a:r>
                <a:rPr lang="en-US" sz="1400" dirty="0" err="1">
                  <a:solidFill>
                    <a:srgbClr val="4D4D4D"/>
                  </a:solidFill>
                  <a:latin typeface="Gill Sans MT"/>
                </a:rPr>
                <a:t>Niu</a:t>
              </a:r>
              <a:r>
                <a:rPr lang="en-US" sz="1400" dirty="0">
                  <a:solidFill>
                    <a:srgbClr val="4D4D4D"/>
                  </a:solidFill>
                  <a:latin typeface="Gill Sans MT"/>
                </a:rPr>
                <a:t> </a:t>
              </a:r>
              <a:r>
                <a:rPr lang="en-US" sz="1400" dirty="0" smtClean="0">
                  <a:solidFill>
                    <a:srgbClr val="4D4D4D"/>
                  </a:solidFill>
                  <a:latin typeface="Gill Sans MT"/>
                </a:rPr>
                <a:t>et al. 2007</a:t>
              </a:r>
              <a:endParaRPr lang="en-US" sz="1400" dirty="0">
                <a:solidFill>
                  <a:srgbClr val="4D4D4D"/>
                </a:solidFill>
                <a:latin typeface="Gill Sans MT"/>
              </a:endParaRPr>
            </a:p>
          </p:txBody>
        </p:sp>
      </p:grpSp>
      <p:sp>
        <p:nvSpPr>
          <p:cNvPr id="33795" name="Text Box 6"/>
          <p:cNvSpPr txBox="1">
            <a:spLocks noChangeArrowheads="1"/>
          </p:cNvSpPr>
          <p:nvPr/>
        </p:nvSpPr>
        <p:spPr bwMode="auto">
          <a:xfrm>
            <a:off x="708025" y="152400"/>
            <a:ext cx="8207375" cy="461665"/>
          </a:xfrm>
          <a:prstGeom prst="rect">
            <a:avLst/>
          </a:prstGeom>
          <a:noFill/>
          <a:ln w="9525">
            <a:noFill/>
            <a:miter lim="800000"/>
            <a:headEnd/>
            <a:tailEnd/>
          </a:ln>
        </p:spPr>
        <p:txBody>
          <a:bodyPr>
            <a:spAutoFit/>
          </a:bodyPr>
          <a:lstStyle/>
          <a:p>
            <a:pPr algn="ctr" eaLnBrk="1" hangingPunct="1">
              <a:spcBef>
                <a:spcPct val="50000"/>
              </a:spcBef>
            </a:pPr>
            <a:r>
              <a:rPr lang="en-US" sz="2400" dirty="0">
                <a:solidFill>
                  <a:srgbClr val="000000"/>
                </a:solidFill>
                <a:latin typeface="Gill Sans MT"/>
              </a:rPr>
              <a:t>Groundwater </a:t>
            </a:r>
            <a:r>
              <a:rPr lang="en-US" sz="2400" dirty="0" smtClean="0">
                <a:solidFill>
                  <a:srgbClr val="000000"/>
                </a:solidFill>
                <a:latin typeface="Gill Sans MT"/>
              </a:rPr>
              <a:t>in CLM</a:t>
            </a:r>
            <a:endParaRPr lang="en-US" sz="2400" dirty="0">
              <a:solidFill>
                <a:srgbClr val="000000"/>
              </a:solidFill>
              <a:latin typeface="Gill Sans MT"/>
            </a:endParaRPr>
          </a:p>
        </p:txBody>
      </p:sp>
      <p:sp>
        <p:nvSpPr>
          <p:cNvPr id="33796" name="Text Box 8"/>
          <p:cNvSpPr txBox="1">
            <a:spLocks noChangeArrowheads="1"/>
          </p:cNvSpPr>
          <p:nvPr/>
        </p:nvSpPr>
        <p:spPr bwMode="auto">
          <a:xfrm>
            <a:off x="304800" y="990600"/>
            <a:ext cx="3886200" cy="646331"/>
          </a:xfrm>
          <a:prstGeom prst="rect">
            <a:avLst/>
          </a:prstGeom>
          <a:solidFill>
            <a:schemeClr val="bg1"/>
          </a:solidFill>
          <a:ln w="9525">
            <a:noFill/>
            <a:miter lim="800000"/>
            <a:headEnd/>
            <a:tailEnd/>
          </a:ln>
        </p:spPr>
        <p:txBody>
          <a:bodyPr>
            <a:spAutoFit/>
          </a:bodyPr>
          <a:lstStyle/>
          <a:p>
            <a:pPr eaLnBrk="1" hangingPunct="1">
              <a:buFont typeface="Wingdings" pitchFamily="2" charset="2"/>
              <a:buNone/>
            </a:pPr>
            <a:r>
              <a:rPr lang="en-US" dirty="0">
                <a:solidFill>
                  <a:srgbClr val="000000"/>
                </a:solidFill>
                <a:latin typeface="Gill Sans MT"/>
              </a:rPr>
              <a:t>Groundwater controls runoff </a:t>
            </a:r>
          </a:p>
          <a:p>
            <a:pPr eaLnBrk="1" hangingPunct="1">
              <a:buFont typeface="Wingdings" pitchFamily="2" charset="2"/>
              <a:buNone/>
            </a:pPr>
            <a:r>
              <a:rPr lang="en-US" dirty="0">
                <a:solidFill>
                  <a:srgbClr val="000000"/>
                </a:solidFill>
                <a:latin typeface="Gill Sans MT"/>
              </a:rPr>
              <a:t>        </a:t>
            </a:r>
            <a:r>
              <a:rPr lang="en-US" sz="1400" dirty="0">
                <a:solidFill>
                  <a:srgbClr val="000000"/>
                </a:solidFill>
                <a:latin typeface="Gill Sans MT"/>
              </a:rPr>
              <a:t>(</a:t>
            </a:r>
            <a:r>
              <a:rPr lang="en-US" sz="1400" dirty="0" err="1">
                <a:solidFill>
                  <a:srgbClr val="000000"/>
                </a:solidFill>
                <a:latin typeface="Gill Sans MT"/>
              </a:rPr>
              <a:t>Yeh</a:t>
            </a:r>
            <a:r>
              <a:rPr lang="en-US" sz="1400" dirty="0">
                <a:solidFill>
                  <a:srgbClr val="000000"/>
                </a:solidFill>
                <a:latin typeface="Gill Sans MT"/>
              </a:rPr>
              <a:t> and  </a:t>
            </a:r>
            <a:r>
              <a:rPr lang="en-US" sz="1400" dirty="0" err="1">
                <a:solidFill>
                  <a:srgbClr val="000000"/>
                </a:solidFill>
                <a:latin typeface="Gill Sans MT"/>
              </a:rPr>
              <a:t>Eltahir</a:t>
            </a:r>
            <a:r>
              <a:rPr lang="en-US" sz="1400" dirty="0">
                <a:solidFill>
                  <a:srgbClr val="000000"/>
                </a:solidFill>
                <a:latin typeface="Gill Sans MT"/>
              </a:rPr>
              <a:t>, 2005) </a:t>
            </a:r>
          </a:p>
        </p:txBody>
      </p:sp>
      <p:sp>
        <p:nvSpPr>
          <p:cNvPr id="33797" name="Text Box 21"/>
          <p:cNvSpPr txBox="1">
            <a:spLocks noChangeArrowheads="1"/>
          </p:cNvSpPr>
          <p:nvPr/>
        </p:nvSpPr>
        <p:spPr bwMode="auto">
          <a:xfrm>
            <a:off x="304800" y="1676401"/>
            <a:ext cx="3657600" cy="923330"/>
          </a:xfrm>
          <a:prstGeom prst="rect">
            <a:avLst/>
          </a:prstGeom>
          <a:solidFill>
            <a:schemeClr val="bg1"/>
          </a:solidFill>
          <a:ln w="9525">
            <a:noFill/>
            <a:miter lim="800000"/>
            <a:headEnd/>
            <a:tailEnd/>
          </a:ln>
        </p:spPr>
        <p:txBody>
          <a:bodyPr>
            <a:spAutoFit/>
          </a:bodyPr>
          <a:lstStyle/>
          <a:p>
            <a:pPr marL="457200" indent="-457200" eaLnBrk="1" hangingPunct="1">
              <a:spcBef>
                <a:spcPct val="50000"/>
              </a:spcBef>
            </a:pPr>
            <a:r>
              <a:rPr lang="en-US" dirty="0">
                <a:solidFill>
                  <a:srgbClr val="000000"/>
                </a:solidFill>
                <a:latin typeface="Gill Sans MT"/>
              </a:rPr>
              <a:t>Groundwater affects soil moisture and ET </a:t>
            </a:r>
            <a:r>
              <a:rPr lang="en-US" sz="1400" dirty="0">
                <a:solidFill>
                  <a:srgbClr val="000000"/>
                </a:solidFill>
                <a:latin typeface="Gill Sans MT"/>
              </a:rPr>
              <a:t>(</a:t>
            </a:r>
            <a:r>
              <a:rPr lang="en-US" sz="1400" dirty="0" err="1">
                <a:solidFill>
                  <a:srgbClr val="000000"/>
                </a:solidFill>
                <a:latin typeface="Gill Sans MT"/>
              </a:rPr>
              <a:t>Gutowski</a:t>
            </a:r>
            <a:r>
              <a:rPr lang="en-US" sz="1400" dirty="0">
                <a:solidFill>
                  <a:srgbClr val="000000"/>
                </a:solidFill>
                <a:latin typeface="Gill Sans MT"/>
              </a:rPr>
              <a:t> et al, 2002; York et al., 2002)</a:t>
            </a:r>
            <a:r>
              <a:rPr lang="en-US" dirty="0">
                <a:solidFill>
                  <a:srgbClr val="000000"/>
                </a:solidFill>
                <a:latin typeface="Gill Sans MT"/>
              </a:rPr>
              <a:t> </a:t>
            </a:r>
          </a:p>
        </p:txBody>
      </p:sp>
      <p:grpSp>
        <p:nvGrpSpPr>
          <p:cNvPr id="4" name="Group 27"/>
          <p:cNvGrpSpPr>
            <a:grpSpLocks/>
          </p:cNvGrpSpPr>
          <p:nvPr/>
        </p:nvGrpSpPr>
        <p:grpSpPr bwMode="auto">
          <a:xfrm>
            <a:off x="228600" y="5029199"/>
            <a:ext cx="3886200" cy="451909"/>
            <a:chOff x="144" y="3072"/>
            <a:chExt cx="2448" cy="427"/>
          </a:xfrm>
        </p:grpSpPr>
        <p:sp>
          <p:nvSpPr>
            <p:cNvPr id="33806" name="Line 25"/>
            <p:cNvSpPr>
              <a:spLocks noChangeShapeType="1"/>
            </p:cNvSpPr>
            <p:nvPr/>
          </p:nvSpPr>
          <p:spPr bwMode="auto">
            <a:xfrm>
              <a:off x="144" y="3072"/>
              <a:ext cx="2448" cy="0"/>
            </a:xfrm>
            <a:prstGeom prst="line">
              <a:avLst/>
            </a:prstGeom>
            <a:noFill/>
            <a:ln w="38100">
              <a:solidFill>
                <a:srgbClr val="CC00CC"/>
              </a:solidFill>
              <a:round/>
              <a:headEnd/>
              <a:tailEnd/>
            </a:ln>
          </p:spPr>
          <p:txBody>
            <a:bodyPr>
              <a:spAutoFit/>
            </a:bodyPr>
            <a:lstStyle/>
            <a:p>
              <a:pPr>
                <a:lnSpc>
                  <a:spcPct val="120000"/>
                </a:lnSpc>
              </a:pPr>
              <a:endParaRPr lang="en-US" sz="2000" dirty="0">
                <a:solidFill>
                  <a:srgbClr val="000000"/>
                </a:solidFill>
                <a:latin typeface="Gill Sans MT"/>
              </a:endParaRPr>
            </a:p>
          </p:txBody>
        </p:sp>
        <p:sp>
          <p:nvSpPr>
            <p:cNvPr id="33807" name="Text Box 26"/>
            <p:cNvSpPr txBox="1">
              <a:spLocks noChangeArrowheads="1"/>
            </p:cNvSpPr>
            <p:nvPr/>
          </p:nvSpPr>
          <p:spPr bwMode="auto">
            <a:xfrm>
              <a:off x="278" y="3072"/>
              <a:ext cx="858" cy="427"/>
            </a:xfrm>
            <a:prstGeom prst="rect">
              <a:avLst/>
            </a:prstGeom>
            <a:noFill/>
            <a:ln w="9525" algn="ctr">
              <a:noFill/>
              <a:miter lim="800000"/>
              <a:headEnd/>
              <a:tailEnd/>
            </a:ln>
          </p:spPr>
          <p:txBody>
            <a:bodyPr wrap="none">
              <a:spAutoFit/>
            </a:bodyPr>
            <a:lstStyle/>
            <a:p>
              <a:pPr>
                <a:lnSpc>
                  <a:spcPct val="120000"/>
                </a:lnSpc>
              </a:pPr>
              <a:r>
                <a:rPr lang="en-US" sz="2000" dirty="0">
                  <a:solidFill>
                    <a:srgbClr val="CC0099"/>
                  </a:solidFill>
                  <a:latin typeface="Gill Sans MT"/>
                </a:rPr>
                <a:t>water table</a:t>
              </a:r>
            </a:p>
          </p:txBody>
        </p:sp>
      </p:grpSp>
      <p:pic>
        <p:nvPicPr>
          <p:cNvPr id="33799" name="Picture 14"/>
          <p:cNvPicPr>
            <a:picLocks noChangeAspect="1" noChangeArrowheads="1"/>
          </p:cNvPicPr>
          <p:nvPr/>
        </p:nvPicPr>
        <p:blipFill>
          <a:blip r:embed="rId4" cstate="screen"/>
          <a:srcRect/>
          <a:stretch>
            <a:fillRect/>
          </a:stretch>
        </p:blipFill>
        <p:spPr bwMode="auto">
          <a:xfrm>
            <a:off x="6705600" y="990600"/>
            <a:ext cx="2179638" cy="2703514"/>
          </a:xfrm>
          <a:prstGeom prst="rect">
            <a:avLst/>
          </a:prstGeom>
          <a:noFill/>
          <a:ln w="9525">
            <a:noFill/>
            <a:miter lim="800000"/>
            <a:headEnd/>
            <a:tailEnd/>
          </a:ln>
        </p:spPr>
      </p:pic>
      <p:sp>
        <p:nvSpPr>
          <p:cNvPr id="33800" name="Freeform 15"/>
          <p:cNvSpPr>
            <a:spLocks/>
          </p:cNvSpPr>
          <p:nvPr/>
        </p:nvSpPr>
        <p:spPr bwMode="auto">
          <a:xfrm>
            <a:off x="7002463" y="1651000"/>
            <a:ext cx="1458912" cy="1635125"/>
          </a:xfrm>
          <a:custGeom>
            <a:avLst/>
            <a:gdLst>
              <a:gd name="T0" fmla="*/ 0 w 1008"/>
              <a:gd name="T1" fmla="*/ 960 h 960"/>
              <a:gd name="T2" fmla="*/ 720 w 1008"/>
              <a:gd name="T3" fmla="*/ 720 h 960"/>
              <a:gd name="T4" fmla="*/ 1008 w 1008"/>
              <a:gd name="T5" fmla="*/ 0 h 960"/>
              <a:gd name="T6" fmla="*/ 0 60000 65536"/>
              <a:gd name="T7" fmla="*/ 0 60000 65536"/>
              <a:gd name="T8" fmla="*/ 0 60000 65536"/>
              <a:gd name="T9" fmla="*/ 0 w 1008"/>
              <a:gd name="T10" fmla="*/ 0 h 960"/>
              <a:gd name="T11" fmla="*/ 1008 w 1008"/>
              <a:gd name="T12" fmla="*/ 960 h 960"/>
            </a:gdLst>
            <a:ahLst/>
            <a:cxnLst>
              <a:cxn ang="T6">
                <a:pos x="T0" y="T1"/>
              </a:cxn>
              <a:cxn ang="T7">
                <a:pos x="T2" y="T3"/>
              </a:cxn>
              <a:cxn ang="T8">
                <a:pos x="T4" y="T5"/>
              </a:cxn>
            </a:cxnLst>
            <a:rect l="T9" t="T10" r="T11" b="T12"/>
            <a:pathLst>
              <a:path w="1008" h="960">
                <a:moveTo>
                  <a:pt x="0" y="960"/>
                </a:moveTo>
                <a:cubicBezTo>
                  <a:pt x="276" y="920"/>
                  <a:pt x="552" y="880"/>
                  <a:pt x="720" y="720"/>
                </a:cubicBezTo>
                <a:cubicBezTo>
                  <a:pt x="888" y="560"/>
                  <a:pt x="948" y="280"/>
                  <a:pt x="1008" y="0"/>
                </a:cubicBezTo>
              </a:path>
            </a:pathLst>
          </a:custGeom>
          <a:noFill/>
          <a:ln w="38100" cap="flat" cmpd="sng">
            <a:solidFill>
              <a:schemeClr val="tx1"/>
            </a:solidFill>
            <a:prstDash val="dash"/>
            <a:round/>
            <a:headEnd/>
            <a:tailEnd/>
          </a:ln>
        </p:spPr>
        <p:txBody>
          <a:bodyPr/>
          <a:lstStyle/>
          <a:p>
            <a:pPr>
              <a:lnSpc>
                <a:spcPct val="120000"/>
              </a:lnSpc>
            </a:pPr>
            <a:endParaRPr lang="en-US" sz="2000" dirty="0">
              <a:solidFill>
                <a:srgbClr val="000000"/>
              </a:solidFill>
              <a:latin typeface="Gill Sans MT"/>
            </a:endParaRPr>
          </a:p>
        </p:txBody>
      </p:sp>
      <p:sp>
        <p:nvSpPr>
          <p:cNvPr id="33801" name="Text Box 16"/>
          <p:cNvSpPr txBox="1">
            <a:spLocks noChangeArrowheads="1"/>
          </p:cNvSpPr>
          <p:nvPr/>
        </p:nvSpPr>
        <p:spPr bwMode="auto">
          <a:xfrm>
            <a:off x="6727827" y="1214439"/>
            <a:ext cx="2005013" cy="276999"/>
          </a:xfrm>
          <a:prstGeom prst="rect">
            <a:avLst/>
          </a:prstGeom>
          <a:noFill/>
          <a:ln w="9525">
            <a:noFill/>
            <a:miter lim="800000"/>
            <a:headEnd/>
            <a:tailEnd/>
          </a:ln>
        </p:spPr>
        <p:txBody>
          <a:bodyPr>
            <a:spAutoFit/>
          </a:bodyPr>
          <a:lstStyle/>
          <a:p>
            <a:pPr eaLnBrk="1" hangingPunct="1"/>
            <a:r>
              <a:rPr lang="en-US" sz="1200" dirty="0" err="1">
                <a:solidFill>
                  <a:srgbClr val="000000"/>
                </a:solidFill>
                <a:latin typeface="Gill Sans MT"/>
              </a:rPr>
              <a:t>Yeh</a:t>
            </a:r>
            <a:r>
              <a:rPr lang="en-US" sz="1200" dirty="0">
                <a:solidFill>
                  <a:srgbClr val="000000"/>
                </a:solidFill>
                <a:latin typeface="Gill Sans MT"/>
              </a:rPr>
              <a:t> and </a:t>
            </a:r>
            <a:r>
              <a:rPr lang="en-US" sz="1200" dirty="0" err="1">
                <a:solidFill>
                  <a:srgbClr val="000000"/>
                </a:solidFill>
                <a:latin typeface="Gill Sans MT"/>
              </a:rPr>
              <a:t>Eltahir</a:t>
            </a:r>
            <a:r>
              <a:rPr lang="en-US" sz="1200" dirty="0">
                <a:solidFill>
                  <a:srgbClr val="000000"/>
                </a:solidFill>
                <a:latin typeface="Gill Sans MT"/>
              </a:rPr>
              <a:t>, 2005</a:t>
            </a:r>
          </a:p>
        </p:txBody>
      </p:sp>
      <p:sp>
        <p:nvSpPr>
          <p:cNvPr id="33802" name="Text Box 18"/>
          <p:cNvSpPr txBox="1">
            <a:spLocks noChangeArrowheads="1"/>
          </p:cNvSpPr>
          <p:nvPr/>
        </p:nvSpPr>
        <p:spPr bwMode="auto">
          <a:xfrm>
            <a:off x="6597650" y="3505200"/>
            <a:ext cx="2165350" cy="338554"/>
          </a:xfrm>
          <a:prstGeom prst="rect">
            <a:avLst/>
          </a:prstGeom>
          <a:solidFill>
            <a:schemeClr val="bg1"/>
          </a:solidFill>
          <a:ln w="9525">
            <a:noFill/>
            <a:miter lim="800000"/>
            <a:headEnd/>
            <a:tailEnd/>
          </a:ln>
        </p:spPr>
        <p:txBody>
          <a:bodyPr>
            <a:spAutoFit/>
          </a:bodyPr>
          <a:lstStyle/>
          <a:p>
            <a:pPr algn="ctr" eaLnBrk="1" hangingPunct="1"/>
            <a:r>
              <a:rPr lang="en-US" sz="1600" dirty="0">
                <a:solidFill>
                  <a:srgbClr val="000000"/>
                </a:solidFill>
                <a:latin typeface="Gill Sans MT"/>
              </a:rPr>
              <a:t>GW level (m)</a:t>
            </a:r>
          </a:p>
        </p:txBody>
      </p:sp>
      <p:sp>
        <p:nvSpPr>
          <p:cNvPr id="33803" name="Text Box 19"/>
          <p:cNvSpPr txBox="1">
            <a:spLocks noChangeArrowheads="1"/>
          </p:cNvSpPr>
          <p:nvPr/>
        </p:nvSpPr>
        <p:spPr bwMode="auto">
          <a:xfrm rot="-5400000">
            <a:off x="2894013" y="2135188"/>
            <a:ext cx="2778125" cy="336550"/>
          </a:xfrm>
          <a:prstGeom prst="rect">
            <a:avLst/>
          </a:prstGeom>
          <a:solidFill>
            <a:schemeClr val="bg1"/>
          </a:solidFill>
          <a:ln w="9525">
            <a:noFill/>
            <a:miter lim="800000"/>
            <a:headEnd/>
            <a:tailEnd/>
          </a:ln>
        </p:spPr>
        <p:txBody>
          <a:bodyPr>
            <a:spAutoFit/>
          </a:bodyPr>
          <a:lstStyle/>
          <a:p>
            <a:pPr algn="ctr" eaLnBrk="1" hangingPunct="1"/>
            <a:r>
              <a:rPr lang="en-US" sz="1600" dirty="0" err="1">
                <a:solidFill>
                  <a:srgbClr val="000000"/>
                </a:solidFill>
                <a:latin typeface="Gill Sans MT"/>
              </a:rPr>
              <a:t>Streamflow</a:t>
            </a:r>
            <a:r>
              <a:rPr lang="en-US" sz="1600" dirty="0">
                <a:solidFill>
                  <a:srgbClr val="000000"/>
                </a:solidFill>
                <a:latin typeface="Gill Sans MT"/>
              </a:rPr>
              <a:t> (mm/</a:t>
            </a:r>
            <a:r>
              <a:rPr lang="en-US" sz="1600" dirty="0" err="1">
                <a:solidFill>
                  <a:srgbClr val="000000"/>
                </a:solidFill>
                <a:latin typeface="Gill Sans MT"/>
              </a:rPr>
              <a:t>mon</a:t>
            </a:r>
            <a:r>
              <a:rPr lang="en-US" sz="1600" dirty="0">
                <a:solidFill>
                  <a:srgbClr val="000000"/>
                </a:solidFill>
                <a:latin typeface="Gill Sans MT"/>
              </a:rPr>
              <a:t>)</a:t>
            </a:r>
          </a:p>
        </p:txBody>
      </p:sp>
      <p:pic>
        <p:nvPicPr>
          <p:cNvPr id="33804" name="Picture 12"/>
          <p:cNvPicPr>
            <a:picLocks noChangeAspect="1" noChangeArrowheads="1"/>
          </p:cNvPicPr>
          <p:nvPr/>
        </p:nvPicPr>
        <p:blipFill>
          <a:blip r:embed="rId5" cstate="screen"/>
          <a:srcRect t="8171"/>
          <a:stretch>
            <a:fillRect/>
          </a:stretch>
        </p:blipFill>
        <p:spPr bwMode="auto">
          <a:xfrm>
            <a:off x="4351338" y="990600"/>
            <a:ext cx="2430462" cy="2703514"/>
          </a:xfrm>
          <a:prstGeom prst="rect">
            <a:avLst/>
          </a:prstGeom>
          <a:noFill/>
          <a:ln w="9525">
            <a:noFill/>
            <a:miter lim="800000"/>
            <a:headEnd/>
            <a:tailEnd/>
          </a:ln>
        </p:spPr>
      </p:pic>
      <p:sp>
        <p:nvSpPr>
          <p:cNvPr id="33805" name="Text Box 17"/>
          <p:cNvSpPr txBox="1">
            <a:spLocks noChangeArrowheads="1"/>
          </p:cNvSpPr>
          <p:nvPr/>
        </p:nvSpPr>
        <p:spPr bwMode="auto">
          <a:xfrm>
            <a:off x="4298950" y="3505202"/>
            <a:ext cx="2406650" cy="338554"/>
          </a:xfrm>
          <a:prstGeom prst="rect">
            <a:avLst/>
          </a:prstGeom>
          <a:solidFill>
            <a:schemeClr val="bg1"/>
          </a:solidFill>
          <a:ln w="9525">
            <a:noFill/>
            <a:miter lim="800000"/>
            <a:headEnd/>
            <a:tailEnd/>
          </a:ln>
        </p:spPr>
        <p:txBody>
          <a:bodyPr>
            <a:spAutoFit/>
          </a:bodyPr>
          <a:lstStyle/>
          <a:p>
            <a:pPr algn="ctr" eaLnBrk="1" hangingPunct="1"/>
            <a:r>
              <a:rPr lang="en-US" sz="1600" dirty="0">
                <a:solidFill>
                  <a:srgbClr val="000000"/>
                </a:solidFill>
                <a:latin typeface="Gill Sans MT"/>
              </a:rPr>
              <a:t>Precipitation (mm/</a:t>
            </a:r>
            <a:r>
              <a:rPr lang="en-US" sz="1600" dirty="0" err="1">
                <a:solidFill>
                  <a:srgbClr val="000000"/>
                </a:solidFill>
                <a:latin typeface="Gill Sans MT"/>
              </a:rPr>
              <a:t>mon</a:t>
            </a:r>
            <a:r>
              <a:rPr lang="en-US" sz="1600" dirty="0">
                <a:solidFill>
                  <a:srgbClr val="000000"/>
                </a:solidFill>
                <a:latin typeface="Gill Sans MT"/>
              </a:rPr>
              <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0 -0.03333 L 0 -0.14445 " pathEditMode="relative" rAng="0" ptsTypes="AA">
                                      <p:cBhvr>
                                        <p:cTn id="14" dur="2000" fill="hold"/>
                                        <p:tgtEl>
                                          <p:spTgt spid="4"/>
                                        </p:tgtEl>
                                        <p:attrNameLst>
                                          <p:attrName>ppt_x</p:attrName>
                                          <p:attrName>ppt_y</p:attrName>
                                        </p:attrNameLst>
                                      </p:cBhvr>
                                      <p:rCtr x="0" y="-56"/>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 -0.14445 L 0 -0.03334 " pathEditMode="relative" rAng="0" ptsTypes="AA">
                                      <p:cBhvr>
                                        <p:cTn id="18" dur="2000" fill="hold"/>
                                        <p:tgtEl>
                                          <p:spTgt spid="4"/>
                                        </p:tgtEl>
                                        <p:attrNameLst>
                                          <p:attrName>ppt_x</p:attrName>
                                          <p:attrName>ppt_y</p:attrName>
                                        </p:attrNameLst>
                                      </p:cBhvr>
                                      <p:rCtr x="0" y="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7"/>
          <p:cNvSpPr txBox="1">
            <a:spLocks noChangeArrowheads="1"/>
          </p:cNvSpPr>
          <p:nvPr/>
        </p:nvSpPr>
        <p:spPr bwMode="auto">
          <a:xfrm>
            <a:off x="1219200" y="838200"/>
            <a:ext cx="5257800" cy="336550"/>
          </a:xfrm>
          <a:prstGeom prst="rect">
            <a:avLst/>
          </a:prstGeom>
          <a:noFill/>
          <a:ln w="9525" algn="ctr">
            <a:noFill/>
            <a:miter lim="800000"/>
            <a:headEnd/>
            <a:tailEnd/>
          </a:ln>
          <a:effectLst/>
        </p:spPr>
        <p:txBody>
          <a:bodyPr>
            <a:spAutoFit/>
          </a:bodyPr>
          <a:lstStyle/>
          <a:p>
            <a:pPr defTabSz="457200" eaLnBrk="1" fontAlgn="auto" hangingPunct="1">
              <a:spcBef>
                <a:spcPts val="0"/>
              </a:spcBef>
              <a:spcAft>
                <a:spcPts val="0"/>
              </a:spcAft>
            </a:pPr>
            <a:r>
              <a:rPr lang="en-US" sz="1600" dirty="0">
                <a:solidFill>
                  <a:srgbClr val="000000"/>
                </a:solidFill>
                <a:latin typeface="Gill Sans MT"/>
              </a:rPr>
              <a:t>Multiple competing influences of </a:t>
            </a:r>
            <a:r>
              <a:rPr lang="en-US" sz="1600" dirty="0" smtClean="0">
                <a:solidFill>
                  <a:srgbClr val="000000"/>
                </a:solidFill>
                <a:latin typeface="Gill Sans MT"/>
              </a:rPr>
              <a:t>forests</a:t>
            </a:r>
            <a:endParaRPr lang="en-US" sz="1600" dirty="0">
              <a:solidFill>
                <a:srgbClr val="000000"/>
              </a:solidFill>
              <a:latin typeface="Gill Sans MT"/>
            </a:endParaRPr>
          </a:p>
        </p:txBody>
      </p:sp>
      <p:pic>
        <p:nvPicPr>
          <p:cNvPr id="17" name="Picture 8" descr="forest2_h1"/>
          <p:cNvPicPr>
            <a:picLocks noChangeAspect="1" noChangeArrowheads="1"/>
          </p:cNvPicPr>
          <p:nvPr/>
        </p:nvPicPr>
        <p:blipFill>
          <a:blip r:embed="rId2" cstate="print"/>
          <a:srcRect b="2299"/>
          <a:stretch>
            <a:fillRect/>
          </a:stretch>
        </p:blipFill>
        <p:spPr bwMode="auto">
          <a:xfrm>
            <a:off x="0" y="0"/>
            <a:ext cx="9144000" cy="6477000"/>
          </a:xfrm>
          <a:prstGeom prst="rect">
            <a:avLst/>
          </a:prstGeom>
          <a:noFill/>
        </p:spPr>
      </p:pic>
      <p:sp>
        <p:nvSpPr>
          <p:cNvPr id="14" name="Text Box 4"/>
          <p:cNvSpPr txBox="1">
            <a:spLocks noChangeArrowheads="1"/>
          </p:cNvSpPr>
          <p:nvPr/>
        </p:nvSpPr>
        <p:spPr bwMode="auto">
          <a:xfrm>
            <a:off x="2101721" y="76200"/>
            <a:ext cx="6966079" cy="1384995"/>
          </a:xfrm>
          <a:prstGeom prst="rect">
            <a:avLst/>
          </a:prstGeom>
          <a:noFill/>
          <a:ln w="9525">
            <a:noFill/>
            <a:miter lim="800000"/>
            <a:headEnd/>
            <a:tailEnd/>
          </a:ln>
        </p:spPr>
        <p:txBody>
          <a:bodyPr wrap="square">
            <a:spAutoFit/>
          </a:bodyPr>
          <a:lstStyle/>
          <a:p>
            <a:pPr algn="r" defTabSz="457200" fontAlgn="auto">
              <a:spcBef>
                <a:spcPts val="0"/>
              </a:spcBef>
              <a:spcAft>
                <a:spcPts val="0"/>
              </a:spcAft>
            </a:pPr>
            <a:r>
              <a:rPr lang="en-US" sz="2800" dirty="0" smtClean="0">
                <a:solidFill>
                  <a:srgbClr val="FFFFFF"/>
                </a:solidFill>
                <a:effectLst>
                  <a:outerShdw blurRad="38100" dist="38100" dir="2700000" algn="tl">
                    <a:srgbClr val="000000">
                      <a:alpha val="43137"/>
                    </a:srgbClr>
                  </a:outerShdw>
                </a:effectLst>
                <a:latin typeface="Gill Sans MT"/>
                <a:cs typeface="Gill Sans MT"/>
              </a:rPr>
              <a:t> </a:t>
            </a:r>
            <a:r>
              <a:rPr lang="en-US" sz="2800" dirty="0">
                <a:solidFill>
                  <a:srgbClr val="FFFFFF"/>
                </a:solidFill>
                <a:latin typeface="Gill Sans MT"/>
              </a:rPr>
              <a:t>Differences in </a:t>
            </a:r>
            <a:r>
              <a:rPr lang="en-US" sz="2800" dirty="0" smtClean="0">
                <a:solidFill>
                  <a:srgbClr val="FFFFFF"/>
                </a:solidFill>
                <a:latin typeface="Gill Sans MT"/>
              </a:rPr>
              <a:t>ecosystem functioning have </a:t>
            </a:r>
            <a:r>
              <a:rPr lang="en-US" sz="2800" dirty="0">
                <a:solidFill>
                  <a:srgbClr val="FFFFFF"/>
                </a:solidFill>
                <a:latin typeface="Gill Sans MT"/>
              </a:rPr>
              <a:t>implications for </a:t>
            </a:r>
            <a:r>
              <a:rPr lang="en-US" sz="2800" dirty="0" smtClean="0">
                <a:solidFill>
                  <a:srgbClr val="FFFFFF"/>
                </a:solidFill>
                <a:latin typeface="Gill Sans MT"/>
              </a:rPr>
              <a:t>land climate</a:t>
            </a:r>
          </a:p>
          <a:p>
            <a:pPr algn="r" defTabSz="457200" fontAlgn="auto">
              <a:spcBef>
                <a:spcPts val="0"/>
              </a:spcBef>
              <a:spcAft>
                <a:spcPts val="0"/>
              </a:spcAft>
            </a:pPr>
            <a:r>
              <a:rPr lang="en-US" sz="2800" dirty="0" smtClean="0">
                <a:solidFill>
                  <a:srgbClr val="FFFFFF"/>
                </a:solidFill>
                <a:latin typeface="Gill Sans MT"/>
              </a:rPr>
              <a:t>mitigation </a:t>
            </a:r>
            <a:r>
              <a:rPr lang="en-US" sz="2800" dirty="0">
                <a:solidFill>
                  <a:srgbClr val="FFFFFF"/>
                </a:solidFill>
                <a:latin typeface="Gill Sans MT"/>
              </a:rPr>
              <a:t>policy</a:t>
            </a:r>
          </a:p>
        </p:txBody>
      </p:sp>
      <p:sp>
        <p:nvSpPr>
          <p:cNvPr id="15" name="Text Box 5"/>
          <p:cNvSpPr txBox="1">
            <a:spLocks noChangeArrowheads="1"/>
          </p:cNvSpPr>
          <p:nvPr/>
        </p:nvSpPr>
        <p:spPr bwMode="auto">
          <a:xfrm>
            <a:off x="0" y="6581001"/>
            <a:ext cx="2504562" cy="276999"/>
          </a:xfrm>
          <a:prstGeom prst="rect">
            <a:avLst/>
          </a:prstGeom>
          <a:noFill/>
          <a:ln w="9525" algn="ctr">
            <a:noFill/>
            <a:miter lim="800000"/>
            <a:headEnd/>
            <a:tailEnd/>
          </a:ln>
          <a:effectLst/>
        </p:spPr>
        <p:txBody>
          <a:bodyPr wrap="none">
            <a:spAutoFit/>
          </a:bodyPr>
          <a:lstStyle/>
          <a:p>
            <a:pPr defTabSz="457200" eaLnBrk="1" fontAlgn="auto" hangingPunct="1">
              <a:spcBef>
                <a:spcPts val="0"/>
              </a:spcBef>
              <a:spcAft>
                <a:spcPts val="0"/>
              </a:spcAft>
            </a:pPr>
            <a:r>
              <a:rPr lang="en-US" sz="1200" dirty="0">
                <a:solidFill>
                  <a:srgbClr val="000000"/>
                </a:solidFill>
                <a:latin typeface="Gill Sans MT"/>
              </a:rPr>
              <a:t>Bonan (2008) Science 320:1444-1449 </a:t>
            </a:r>
          </a:p>
        </p:txBody>
      </p:sp>
      <p:sp>
        <p:nvSpPr>
          <p:cNvPr id="18" name="Text Box 9"/>
          <p:cNvSpPr txBox="1">
            <a:spLocks noChangeArrowheads="1"/>
          </p:cNvSpPr>
          <p:nvPr/>
        </p:nvSpPr>
        <p:spPr bwMode="auto">
          <a:xfrm>
            <a:off x="4724400" y="6581001"/>
            <a:ext cx="3454792" cy="276999"/>
          </a:xfrm>
          <a:prstGeom prst="rect">
            <a:avLst/>
          </a:prstGeom>
          <a:noFill/>
          <a:ln w="9525">
            <a:noFill/>
            <a:miter lim="800000"/>
            <a:headEnd/>
            <a:tailEnd/>
          </a:ln>
          <a:effectLst/>
        </p:spPr>
        <p:txBody>
          <a:bodyPr wrap="none">
            <a:spAutoFit/>
          </a:bodyPr>
          <a:lstStyle/>
          <a:p>
            <a:pPr defTabSz="457200" eaLnBrk="1" fontAlgn="auto" hangingPunct="1">
              <a:spcBef>
                <a:spcPts val="0"/>
              </a:spcBef>
              <a:spcAft>
                <a:spcPts val="0"/>
              </a:spcAft>
            </a:pPr>
            <a:r>
              <a:rPr lang="en-US" sz="1200" dirty="0">
                <a:solidFill>
                  <a:srgbClr val="000000"/>
                </a:solidFill>
                <a:latin typeface="Gill Sans MT"/>
              </a:rPr>
              <a:t>Credit: </a:t>
            </a:r>
            <a:r>
              <a:rPr lang="en-US" sz="1200" i="1" dirty="0">
                <a:solidFill>
                  <a:srgbClr val="000000"/>
                </a:solidFill>
                <a:latin typeface="Gill Sans MT"/>
              </a:rPr>
              <a:t>Nicolle </a:t>
            </a:r>
            <a:r>
              <a:rPr lang="en-US" sz="1200" i="1" dirty="0" err="1">
                <a:solidFill>
                  <a:srgbClr val="000000"/>
                </a:solidFill>
                <a:latin typeface="Gill Sans MT"/>
              </a:rPr>
              <a:t>Rager</a:t>
            </a:r>
            <a:r>
              <a:rPr lang="en-US" sz="1200" i="1" dirty="0">
                <a:solidFill>
                  <a:srgbClr val="000000"/>
                </a:solidFill>
                <a:latin typeface="Gill Sans MT"/>
              </a:rPr>
              <a:t> Fuller, National Science Foundation</a:t>
            </a:r>
            <a:r>
              <a:rPr lang="en-US" sz="1200" dirty="0">
                <a:solidFill>
                  <a:srgbClr val="000000"/>
                </a:solidFill>
                <a:latin typeface="Gill Sans MT"/>
              </a:rPr>
              <a:t> </a:t>
            </a:r>
          </a:p>
        </p:txBody>
      </p:sp>
      <p:sp>
        <p:nvSpPr>
          <p:cNvPr id="7" name="Text Box 10"/>
          <p:cNvSpPr txBox="1">
            <a:spLocks noChangeArrowheads="1"/>
          </p:cNvSpPr>
          <p:nvPr/>
        </p:nvSpPr>
        <p:spPr bwMode="auto">
          <a:xfrm>
            <a:off x="120963" y="4482133"/>
            <a:ext cx="2880180" cy="1569660"/>
          </a:xfrm>
          <a:prstGeom prst="rect">
            <a:avLst/>
          </a:prstGeom>
          <a:solidFill>
            <a:srgbClr val="FFFFFF">
              <a:alpha val="30000"/>
            </a:srgbClr>
          </a:solidFill>
          <a:ln w="9525">
            <a:solidFill>
              <a:srgbClr val="000000"/>
            </a:solidFill>
            <a:miter lim="800000"/>
            <a:headEnd/>
            <a:tailEnd/>
          </a:ln>
        </p:spPr>
        <p:txBody>
          <a:bodyPr wrap="square">
            <a:spAutoFit/>
          </a:bodyPr>
          <a:lstStyle/>
          <a:p>
            <a:pPr algn="ctr" defTabSz="457200" fontAlgn="auto">
              <a:spcBef>
                <a:spcPts val="0"/>
              </a:spcBef>
              <a:spcAft>
                <a:spcPts val="0"/>
              </a:spcAft>
            </a:pPr>
            <a:r>
              <a:rPr lang="en-US" sz="2400" dirty="0" smtClean="0">
                <a:ln w="18415" cmpd="sng">
                  <a:solidFill>
                    <a:srgbClr val="FFFFFF"/>
                  </a:solidFill>
                  <a:prstDash val="solid"/>
                </a:ln>
                <a:solidFill>
                  <a:srgbClr val="FFFFFF"/>
                </a:solidFill>
                <a:effectLst>
                  <a:glow rad="101600">
                    <a:srgbClr val="000000">
                      <a:satMod val="175000"/>
                      <a:alpha val="40000"/>
                    </a:srgbClr>
                  </a:glow>
                  <a:outerShdw blurRad="63500" dir="3600000" algn="tl" rotWithShape="0">
                    <a:srgbClr val="000000">
                      <a:alpha val="70000"/>
                    </a:srgbClr>
                  </a:outerShdw>
                </a:effectLst>
                <a:latin typeface="Gill Sans MT"/>
              </a:rPr>
              <a:t>Planetary </a:t>
            </a:r>
            <a:r>
              <a:rPr lang="en-US" sz="2400" dirty="0">
                <a:ln w="18415" cmpd="sng">
                  <a:solidFill>
                    <a:srgbClr val="FFFFFF"/>
                  </a:solidFill>
                  <a:prstDash val="solid"/>
                </a:ln>
                <a:solidFill>
                  <a:srgbClr val="FFFFFF"/>
                </a:solidFill>
                <a:effectLst>
                  <a:glow rad="101600">
                    <a:srgbClr val="000000">
                      <a:satMod val="175000"/>
                      <a:alpha val="40000"/>
                    </a:srgbClr>
                  </a:glow>
                  <a:outerShdw blurRad="63500" dir="3600000" algn="tl" rotWithShape="0">
                    <a:srgbClr val="000000">
                      <a:alpha val="70000"/>
                    </a:srgbClr>
                  </a:outerShdw>
                </a:effectLst>
                <a:latin typeface="Gill Sans MT"/>
              </a:rPr>
              <a:t>savior – promote avoided </a:t>
            </a:r>
            <a:r>
              <a:rPr lang="en-US" sz="2400" dirty="0" smtClean="0">
                <a:ln w="18415" cmpd="sng">
                  <a:solidFill>
                    <a:srgbClr val="FFFFFF"/>
                  </a:solidFill>
                  <a:prstDash val="solid"/>
                </a:ln>
                <a:solidFill>
                  <a:srgbClr val="FFFFFF"/>
                </a:solidFill>
                <a:effectLst>
                  <a:glow rad="101600">
                    <a:srgbClr val="000000">
                      <a:satMod val="175000"/>
                      <a:alpha val="40000"/>
                    </a:srgbClr>
                  </a:glow>
                  <a:outerShdw blurRad="63500" dir="3600000" algn="tl" rotWithShape="0">
                    <a:srgbClr val="000000">
                      <a:alpha val="70000"/>
                    </a:srgbClr>
                  </a:outerShdw>
                </a:effectLst>
                <a:latin typeface="Gill Sans MT"/>
              </a:rPr>
              <a:t>deforestation</a:t>
            </a:r>
            <a:r>
              <a:rPr lang="en-US" sz="2400" dirty="0">
                <a:ln w="18415" cmpd="sng">
                  <a:solidFill>
                    <a:srgbClr val="FFFFFF"/>
                  </a:solidFill>
                  <a:prstDash val="solid"/>
                </a:ln>
                <a:solidFill>
                  <a:srgbClr val="FFFFFF"/>
                </a:solidFill>
                <a:effectLst>
                  <a:glow rad="101600">
                    <a:srgbClr val="000000">
                      <a:satMod val="175000"/>
                      <a:alpha val="40000"/>
                    </a:srgbClr>
                  </a:glow>
                  <a:outerShdw blurRad="63500" dir="3600000" algn="tl" rotWithShape="0">
                    <a:srgbClr val="000000">
                      <a:alpha val="70000"/>
                    </a:srgbClr>
                  </a:outerShdw>
                </a:effectLst>
                <a:latin typeface="Gill Sans MT"/>
              </a:rPr>
              <a:t> </a:t>
            </a:r>
            <a:r>
              <a:rPr lang="en-US" sz="2400" dirty="0" smtClean="0">
                <a:ln w="18415" cmpd="sng">
                  <a:solidFill>
                    <a:srgbClr val="FFFFFF"/>
                  </a:solidFill>
                  <a:prstDash val="solid"/>
                </a:ln>
                <a:solidFill>
                  <a:srgbClr val="FFFFFF"/>
                </a:solidFill>
                <a:effectLst>
                  <a:glow rad="101600">
                    <a:srgbClr val="000000">
                      <a:satMod val="175000"/>
                      <a:alpha val="40000"/>
                    </a:srgbClr>
                  </a:glow>
                  <a:outerShdw blurRad="63500" dir="3600000" algn="tl" rotWithShape="0">
                    <a:srgbClr val="000000">
                      <a:alpha val="70000"/>
                    </a:srgbClr>
                  </a:outerShdw>
                </a:effectLst>
                <a:latin typeface="Gill Sans MT"/>
              </a:rPr>
              <a:t>and reforestation</a:t>
            </a:r>
            <a:endParaRPr lang="en-US" sz="2400" dirty="0">
              <a:ln w="18415" cmpd="sng">
                <a:solidFill>
                  <a:srgbClr val="FFFFFF"/>
                </a:solidFill>
                <a:prstDash val="solid"/>
              </a:ln>
              <a:solidFill>
                <a:srgbClr val="FFFFFF"/>
              </a:solidFill>
              <a:effectLst>
                <a:glow rad="101600">
                  <a:srgbClr val="000000">
                    <a:satMod val="175000"/>
                    <a:alpha val="40000"/>
                  </a:srgbClr>
                </a:glow>
                <a:outerShdw blurRad="63500" dir="3600000" algn="tl" rotWithShape="0">
                  <a:srgbClr val="000000">
                    <a:alpha val="70000"/>
                  </a:srgbClr>
                </a:outerShdw>
              </a:effectLst>
              <a:latin typeface="Gill Sans MT"/>
            </a:endParaRPr>
          </a:p>
        </p:txBody>
      </p:sp>
      <p:sp>
        <p:nvSpPr>
          <p:cNvPr id="8" name="Text Box 11"/>
          <p:cNvSpPr txBox="1">
            <a:spLocks noChangeArrowheads="1"/>
          </p:cNvSpPr>
          <p:nvPr/>
        </p:nvSpPr>
        <p:spPr bwMode="auto">
          <a:xfrm>
            <a:off x="6492219" y="4511071"/>
            <a:ext cx="2590800" cy="1569660"/>
          </a:xfrm>
          <a:prstGeom prst="rect">
            <a:avLst/>
          </a:prstGeom>
          <a:solidFill>
            <a:srgbClr val="FFFFFF">
              <a:alpha val="30000"/>
            </a:srgbClr>
          </a:solidFill>
          <a:ln w="9525">
            <a:solidFill>
              <a:srgbClr val="000000"/>
            </a:solidFill>
            <a:miter lim="800000"/>
            <a:headEnd/>
            <a:tailEnd/>
          </a:ln>
        </p:spPr>
        <p:txBody>
          <a:bodyPr wrap="square">
            <a:spAutoFit/>
          </a:bodyPr>
          <a:lstStyle/>
          <a:p>
            <a:pPr algn="ctr" defTabSz="457200" fontAlgn="auto">
              <a:spcBef>
                <a:spcPts val="0"/>
              </a:spcBef>
              <a:spcAft>
                <a:spcPts val="0"/>
              </a:spcAft>
            </a:pPr>
            <a:r>
              <a:rPr lang="en-US" sz="2400" dirty="0">
                <a:ln w="18415" cmpd="sng">
                  <a:solidFill>
                    <a:srgbClr val="FFFFFF"/>
                  </a:solidFill>
                  <a:prstDash val="solid"/>
                </a:ln>
                <a:solidFill>
                  <a:srgbClr val="FFFFFF"/>
                </a:solidFill>
                <a:effectLst>
                  <a:glow rad="101600">
                    <a:srgbClr val="000000">
                      <a:satMod val="175000"/>
                      <a:alpha val="40000"/>
                    </a:srgbClr>
                  </a:glow>
                  <a:outerShdw blurRad="63500" dir="3600000" algn="tl" rotWithShape="0">
                    <a:srgbClr val="000000">
                      <a:alpha val="70000"/>
                    </a:srgbClr>
                  </a:outerShdw>
                </a:effectLst>
                <a:latin typeface="Gill Sans MT"/>
              </a:rPr>
              <a:t>M</a:t>
            </a:r>
            <a:r>
              <a:rPr lang="en-US" sz="2400" dirty="0" smtClean="0">
                <a:ln w="18415" cmpd="sng">
                  <a:solidFill>
                    <a:srgbClr val="FFFFFF"/>
                  </a:solidFill>
                  <a:prstDash val="solid"/>
                </a:ln>
                <a:solidFill>
                  <a:srgbClr val="FFFFFF"/>
                </a:solidFill>
                <a:effectLst>
                  <a:glow rad="101600">
                    <a:srgbClr val="000000">
                      <a:satMod val="175000"/>
                      <a:alpha val="40000"/>
                    </a:srgbClr>
                  </a:glow>
                  <a:outerShdw blurRad="63500" dir="3600000" algn="tl" rotWithShape="0">
                    <a:srgbClr val="000000">
                      <a:alpha val="70000"/>
                    </a:srgbClr>
                  </a:outerShdw>
                </a:effectLst>
                <a:latin typeface="Gill Sans MT"/>
              </a:rPr>
              <a:t>enace </a:t>
            </a:r>
            <a:r>
              <a:rPr lang="en-US" sz="2400" dirty="0">
                <a:ln w="18415" cmpd="sng">
                  <a:solidFill>
                    <a:srgbClr val="FFFFFF"/>
                  </a:solidFill>
                  <a:prstDash val="solid"/>
                </a:ln>
                <a:solidFill>
                  <a:srgbClr val="FFFFFF"/>
                </a:solidFill>
                <a:effectLst>
                  <a:glow rad="101600">
                    <a:srgbClr val="000000">
                      <a:satMod val="175000"/>
                      <a:alpha val="40000"/>
                    </a:srgbClr>
                  </a:glow>
                  <a:outerShdw blurRad="63500" dir="3600000" algn="tl" rotWithShape="0">
                    <a:srgbClr val="000000">
                      <a:alpha val="70000"/>
                    </a:srgbClr>
                  </a:outerShdw>
                </a:effectLst>
                <a:latin typeface="Gill Sans MT"/>
              </a:rPr>
              <a:t>to society – no need </a:t>
            </a:r>
            <a:r>
              <a:rPr lang="en-US" sz="2400" dirty="0" smtClean="0">
                <a:ln w="18415" cmpd="sng">
                  <a:solidFill>
                    <a:srgbClr val="FFFFFF"/>
                  </a:solidFill>
                  <a:prstDash val="solid"/>
                </a:ln>
                <a:solidFill>
                  <a:srgbClr val="FFFFFF"/>
                </a:solidFill>
                <a:effectLst>
                  <a:glow rad="101600">
                    <a:srgbClr val="000000">
                      <a:satMod val="175000"/>
                      <a:alpha val="40000"/>
                    </a:srgbClr>
                  </a:glow>
                  <a:outerShdw blurRad="63500" dir="3600000" algn="tl" rotWithShape="0">
                    <a:srgbClr val="000000">
                      <a:alpha val="70000"/>
                    </a:srgbClr>
                  </a:outerShdw>
                </a:effectLst>
                <a:latin typeface="Gill Sans MT"/>
              </a:rPr>
              <a:t>to promote </a:t>
            </a:r>
            <a:r>
              <a:rPr lang="en-US" sz="2400" dirty="0">
                <a:ln w="18415" cmpd="sng">
                  <a:solidFill>
                    <a:srgbClr val="FFFFFF"/>
                  </a:solidFill>
                  <a:prstDash val="solid"/>
                </a:ln>
                <a:solidFill>
                  <a:srgbClr val="FFFFFF"/>
                </a:solidFill>
                <a:effectLst>
                  <a:glow rad="101600">
                    <a:srgbClr val="000000">
                      <a:satMod val="175000"/>
                      <a:alpha val="40000"/>
                    </a:srgbClr>
                  </a:glow>
                  <a:outerShdw blurRad="63500" dir="3600000" algn="tl" rotWithShape="0">
                    <a:srgbClr val="000000">
                      <a:alpha val="70000"/>
                    </a:srgbClr>
                  </a:outerShdw>
                </a:effectLst>
                <a:latin typeface="Gill Sans MT"/>
              </a:rPr>
              <a:t>conservation</a:t>
            </a:r>
          </a:p>
        </p:txBody>
      </p:sp>
      <p:sp>
        <p:nvSpPr>
          <p:cNvPr id="9" name="Text Box 12"/>
          <p:cNvSpPr txBox="1">
            <a:spLocks noChangeArrowheads="1"/>
          </p:cNvSpPr>
          <p:nvPr/>
        </p:nvSpPr>
        <p:spPr bwMode="auto">
          <a:xfrm>
            <a:off x="3337258" y="4496282"/>
            <a:ext cx="2882702" cy="1569660"/>
          </a:xfrm>
          <a:prstGeom prst="rect">
            <a:avLst/>
          </a:prstGeom>
          <a:solidFill>
            <a:srgbClr val="FFFFFF">
              <a:alpha val="30000"/>
            </a:srgbClr>
          </a:solidFill>
          <a:ln w="9525">
            <a:solidFill>
              <a:srgbClr val="000000"/>
            </a:solidFill>
            <a:miter lim="800000"/>
            <a:headEnd/>
            <a:tailEnd/>
          </a:ln>
        </p:spPr>
        <p:txBody>
          <a:bodyPr wrap="square">
            <a:spAutoFit/>
          </a:bodyPr>
          <a:lstStyle/>
          <a:p>
            <a:pPr algn="ctr" defTabSz="457200" fontAlgn="auto">
              <a:spcBef>
                <a:spcPts val="0"/>
              </a:spcBef>
              <a:spcAft>
                <a:spcPts val="0"/>
              </a:spcAft>
            </a:pPr>
            <a:r>
              <a:rPr lang="en-US" sz="2400" dirty="0">
                <a:ln w="18415" cmpd="sng">
                  <a:solidFill>
                    <a:srgbClr val="FFFFFF"/>
                  </a:solidFill>
                  <a:prstDash val="solid"/>
                </a:ln>
                <a:solidFill>
                  <a:srgbClr val="FFFFFF"/>
                </a:solidFill>
                <a:effectLst>
                  <a:glow rad="101600">
                    <a:srgbClr val="000000">
                      <a:satMod val="175000"/>
                      <a:alpha val="40000"/>
                    </a:srgbClr>
                  </a:glow>
                  <a:outerShdw blurRad="63500" dir="3600000" algn="tl" rotWithShape="0">
                    <a:srgbClr val="000000">
                      <a:alpha val="70000"/>
                    </a:srgbClr>
                  </a:outerShdw>
                </a:effectLst>
                <a:latin typeface="Gill Sans MT"/>
              </a:rPr>
              <a:t>R</a:t>
            </a:r>
            <a:r>
              <a:rPr lang="en-US" sz="2400" dirty="0" smtClean="0">
                <a:ln w="18415" cmpd="sng">
                  <a:solidFill>
                    <a:srgbClr val="FFFFFF"/>
                  </a:solidFill>
                  <a:prstDash val="solid"/>
                </a:ln>
                <a:solidFill>
                  <a:srgbClr val="FFFFFF"/>
                </a:solidFill>
                <a:effectLst>
                  <a:glow rad="101600">
                    <a:srgbClr val="000000">
                      <a:satMod val="175000"/>
                      <a:alpha val="40000"/>
                    </a:srgbClr>
                  </a:glow>
                  <a:outerShdw blurRad="63500" dir="3600000" algn="tl" rotWithShape="0">
                    <a:srgbClr val="000000">
                      <a:alpha val="70000"/>
                    </a:srgbClr>
                  </a:outerShdw>
                </a:effectLst>
                <a:latin typeface="Gill Sans MT"/>
              </a:rPr>
              <a:t>eforestation benefits are unclear due to competing effects</a:t>
            </a:r>
            <a:endParaRPr lang="en-US" sz="2400" dirty="0">
              <a:ln w="18415" cmpd="sng">
                <a:solidFill>
                  <a:srgbClr val="FFFFFF"/>
                </a:solidFill>
                <a:prstDash val="solid"/>
              </a:ln>
              <a:solidFill>
                <a:srgbClr val="FFFFFF"/>
              </a:solidFill>
              <a:effectLst>
                <a:glow rad="101600">
                  <a:srgbClr val="000000">
                    <a:satMod val="175000"/>
                    <a:alpha val="40000"/>
                  </a:srgbClr>
                </a:glow>
                <a:outerShdw blurRad="63500" dir="3600000" algn="tl" rotWithShape="0">
                  <a:srgbClr val="000000">
                    <a:alpha val="70000"/>
                  </a:srgbClr>
                </a:outerShdw>
              </a:effectLst>
              <a:latin typeface="Gill Sans MT"/>
            </a:endParaRPr>
          </a:p>
        </p:txBody>
      </p:sp>
    </p:spTree>
    <p:extLst>
      <p:ext uri="{BB962C8B-B14F-4D97-AF65-F5344CB8AC3E}">
        <p14:creationId xmlns:p14="http://schemas.microsoft.com/office/powerpoint/2010/main" val="253542997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smtClean="0"/>
              <a:t>Abracos tower site (Amazon)</a:t>
            </a:r>
          </a:p>
        </p:txBody>
      </p:sp>
      <p:pic>
        <p:nvPicPr>
          <p:cNvPr id="40963" name="Picture 5" descr="abracos_srffluxDOY_244-273_1992_scatter_hyd_con"/>
          <p:cNvPicPr>
            <a:picLocks noChangeAspect="1" noChangeArrowheads="1"/>
          </p:cNvPicPr>
          <p:nvPr/>
        </p:nvPicPr>
        <p:blipFill>
          <a:blip r:embed="rId3" cstate="screen"/>
          <a:srcRect/>
          <a:stretch>
            <a:fillRect/>
          </a:stretch>
        </p:blipFill>
        <p:spPr bwMode="auto">
          <a:xfrm>
            <a:off x="1347788" y="1390650"/>
            <a:ext cx="3071812" cy="2743200"/>
          </a:xfrm>
          <a:prstGeom prst="rect">
            <a:avLst/>
          </a:prstGeom>
          <a:noFill/>
          <a:ln w="9525">
            <a:noFill/>
            <a:miter lim="800000"/>
            <a:headEnd/>
            <a:tailEnd/>
          </a:ln>
        </p:spPr>
      </p:pic>
      <p:sp>
        <p:nvSpPr>
          <p:cNvPr id="40964" name="Text Box 7"/>
          <p:cNvSpPr txBox="1">
            <a:spLocks noChangeArrowheads="1"/>
          </p:cNvSpPr>
          <p:nvPr/>
        </p:nvSpPr>
        <p:spPr bwMode="auto">
          <a:xfrm>
            <a:off x="3303588" y="3203575"/>
            <a:ext cx="887412" cy="396875"/>
          </a:xfrm>
          <a:prstGeom prst="rect">
            <a:avLst/>
          </a:prstGeom>
          <a:noFill/>
          <a:ln w="9525">
            <a:noFill/>
            <a:miter lim="800000"/>
            <a:headEnd/>
            <a:tailEnd/>
          </a:ln>
        </p:spPr>
        <p:txBody>
          <a:bodyPr wrap="none" lIns="91430" tIns="45716" rIns="91430" bIns="45716">
            <a:spAutoFit/>
          </a:bodyPr>
          <a:lstStyle/>
          <a:p>
            <a:pPr>
              <a:lnSpc>
                <a:spcPct val="100000"/>
              </a:lnSpc>
            </a:pPr>
            <a:r>
              <a:rPr lang="en-US">
                <a:solidFill>
                  <a:schemeClr val="accent2"/>
                </a:solidFill>
              </a:rPr>
              <a:t>CLM3</a:t>
            </a:r>
          </a:p>
        </p:txBody>
      </p:sp>
      <p:sp>
        <p:nvSpPr>
          <p:cNvPr id="40965" name="Text Box 14"/>
          <p:cNvSpPr txBox="1">
            <a:spLocks noChangeArrowheads="1"/>
          </p:cNvSpPr>
          <p:nvPr/>
        </p:nvSpPr>
        <p:spPr bwMode="auto">
          <a:xfrm>
            <a:off x="2251075" y="974725"/>
            <a:ext cx="1993900" cy="422275"/>
          </a:xfrm>
          <a:prstGeom prst="rect">
            <a:avLst/>
          </a:prstGeom>
          <a:noFill/>
          <a:ln w="9525" algn="ctr">
            <a:noFill/>
            <a:miter lim="800000"/>
            <a:headEnd/>
            <a:tailEnd/>
          </a:ln>
        </p:spPr>
        <p:txBody>
          <a:bodyPr wrap="none">
            <a:spAutoFit/>
          </a:bodyPr>
          <a:lstStyle/>
          <a:p>
            <a:r>
              <a:rPr lang="en-US" sz="1800"/>
              <a:t>Latent Heat Flux</a:t>
            </a:r>
          </a:p>
        </p:txBody>
      </p:sp>
      <p:sp>
        <p:nvSpPr>
          <p:cNvPr id="40966" name="Rectangle 17"/>
          <p:cNvSpPr>
            <a:spLocks noChangeArrowheads="1"/>
          </p:cNvSpPr>
          <p:nvPr/>
        </p:nvSpPr>
        <p:spPr bwMode="auto">
          <a:xfrm>
            <a:off x="5105400" y="4267200"/>
            <a:ext cx="533400" cy="457200"/>
          </a:xfrm>
          <a:prstGeom prst="rect">
            <a:avLst/>
          </a:prstGeom>
          <a:solidFill>
            <a:schemeClr val="bg1"/>
          </a:solidFill>
          <a:ln w="9525" algn="ctr">
            <a:noFill/>
            <a:miter lim="800000"/>
            <a:headEnd/>
            <a:tailEnd/>
          </a:ln>
        </p:spPr>
        <p:txBody>
          <a:bodyPr wrap="none" anchor="ctr">
            <a:spAutoFit/>
          </a:bodyPr>
          <a:lstStyle/>
          <a:p>
            <a:endParaRPr lang="en-US"/>
          </a:p>
        </p:txBody>
      </p:sp>
      <p:sp>
        <p:nvSpPr>
          <p:cNvPr id="40967" name="Text Box 18"/>
          <p:cNvSpPr txBox="1">
            <a:spLocks noChangeArrowheads="1"/>
          </p:cNvSpPr>
          <p:nvPr/>
        </p:nvSpPr>
        <p:spPr bwMode="auto">
          <a:xfrm>
            <a:off x="2690813" y="3829050"/>
            <a:ext cx="738187" cy="457200"/>
          </a:xfrm>
          <a:prstGeom prst="rect">
            <a:avLst/>
          </a:prstGeom>
          <a:solidFill>
            <a:schemeClr val="bg1"/>
          </a:solidFill>
          <a:ln w="9525" algn="ctr">
            <a:noFill/>
            <a:miter lim="800000"/>
            <a:headEnd/>
            <a:tailEnd/>
          </a:ln>
        </p:spPr>
        <p:txBody>
          <a:bodyPr wrap="none">
            <a:spAutoFit/>
          </a:bodyPr>
          <a:lstStyle/>
          <a:p>
            <a:r>
              <a:rPr lang="en-US"/>
              <a:t>OBS</a:t>
            </a:r>
          </a:p>
        </p:txBody>
      </p:sp>
      <p:sp>
        <p:nvSpPr>
          <p:cNvPr id="40968" name="Text Box 20"/>
          <p:cNvSpPr txBox="1">
            <a:spLocks noChangeArrowheads="1"/>
          </p:cNvSpPr>
          <p:nvPr/>
        </p:nvSpPr>
        <p:spPr bwMode="auto">
          <a:xfrm rot="-5400000">
            <a:off x="952500" y="2343150"/>
            <a:ext cx="990600" cy="457200"/>
          </a:xfrm>
          <a:prstGeom prst="rect">
            <a:avLst/>
          </a:prstGeom>
          <a:solidFill>
            <a:schemeClr val="bg1"/>
          </a:solidFill>
          <a:ln w="9525" algn="ctr">
            <a:noFill/>
            <a:miter lim="800000"/>
            <a:headEnd/>
            <a:tailEnd/>
          </a:ln>
        </p:spPr>
        <p:txBody>
          <a:bodyPr wrap="none">
            <a:spAutoFit/>
          </a:bodyPr>
          <a:lstStyle/>
          <a:p>
            <a:r>
              <a:rPr lang="en-US"/>
              <a:t> Model</a:t>
            </a:r>
          </a:p>
        </p:txBody>
      </p:sp>
      <p:sp>
        <p:nvSpPr>
          <p:cNvPr id="374806" name="Oval 22"/>
          <p:cNvSpPr>
            <a:spLocks noChangeArrowheads="1"/>
          </p:cNvSpPr>
          <p:nvPr/>
        </p:nvSpPr>
        <p:spPr bwMode="auto">
          <a:xfrm>
            <a:off x="3505200" y="2076450"/>
            <a:ext cx="609600" cy="533400"/>
          </a:xfrm>
          <a:prstGeom prst="ellipse">
            <a:avLst/>
          </a:prstGeom>
          <a:noFill/>
          <a:ln w="38100" algn="ctr">
            <a:solidFill>
              <a:srgbClr val="990099"/>
            </a:solidFill>
            <a:round/>
            <a:headEnd/>
            <a:tailEnd/>
          </a:ln>
        </p:spPr>
        <p:txBody>
          <a:bodyPr anchor="ctr">
            <a:spAutoFit/>
          </a:bodyPr>
          <a:lstStyle/>
          <a:p>
            <a:endParaRPr lang="en-US"/>
          </a:p>
        </p:txBody>
      </p:sp>
      <p:grpSp>
        <p:nvGrpSpPr>
          <p:cNvPr id="4" name="Group 24"/>
          <p:cNvGrpSpPr>
            <a:grpSpLocks/>
          </p:cNvGrpSpPr>
          <p:nvPr/>
        </p:nvGrpSpPr>
        <p:grpSpPr bwMode="auto">
          <a:xfrm>
            <a:off x="3276600" y="979488"/>
            <a:ext cx="4572000" cy="5878512"/>
            <a:chOff x="1920" y="509"/>
            <a:chExt cx="2880" cy="3703"/>
          </a:xfrm>
        </p:grpSpPr>
        <p:pic>
          <p:nvPicPr>
            <p:cNvPr id="40974" name="Picture 4" descr="abracos_h2osoi_anncycle"/>
            <p:cNvPicPr>
              <a:picLocks noChangeAspect="1" noChangeArrowheads="1"/>
            </p:cNvPicPr>
            <p:nvPr/>
          </p:nvPicPr>
          <p:blipFill>
            <a:blip r:embed="rId4" cstate="screen"/>
            <a:srcRect l="10779" t="23598" r="19162" b="20879"/>
            <a:stretch>
              <a:fillRect/>
            </a:stretch>
          </p:blipFill>
          <p:spPr bwMode="auto">
            <a:xfrm>
              <a:off x="1920" y="2496"/>
              <a:ext cx="1968" cy="1716"/>
            </a:xfrm>
            <a:prstGeom prst="rect">
              <a:avLst/>
            </a:prstGeom>
            <a:noFill/>
            <a:ln w="9525">
              <a:noFill/>
              <a:miter lim="800000"/>
              <a:headEnd/>
              <a:tailEnd/>
            </a:ln>
          </p:spPr>
        </p:pic>
        <p:sp>
          <p:nvSpPr>
            <p:cNvPr id="40975" name="Line 10"/>
            <p:cNvSpPr>
              <a:spLocks noChangeShapeType="1"/>
            </p:cNvSpPr>
            <p:nvPr/>
          </p:nvSpPr>
          <p:spPr bwMode="auto">
            <a:xfrm>
              <a:off x="3887" y="2795"/>
              <a:ext cx="144" cy="0"/>
            </a:xfrm>
            <a:prstGeom prst="line">
              <a:avLst/>
            </a:prstGeom>
            <a:noFill/>
            <a:ln w="38100">
              <a:solidFill>
                <a:schemeClr val="accent2"/>
              </a:solidFill>
              <a:round/>
              <a:headEnd/>
              <a:tailEnd/>
            </a:ln>
          </p:spPr>
          <p:txBody>
            <a:bodyPr/>
            <a:lstStyle/>
            <a:p>
              <a:endParaRPr lang="en-US"/>
            </a:p>
          </p:txBody>
        </p:sp>
        <p:sp>
          <p:nvSpPr>
            <p:cNvPr id="40976" name="Text Box 11"/>
            <p:cNvSpPr txBox="1">
              <a:spLocks noChangeArrowheads="1"/>
            </p:cNvSpPr>
            <p:nvPr/>
          </p:nvSpPr>
          <p:spPr bwMode="auto">
            <a:xfrm>
              <a:off x="4021" y="2672"/>
              <a:ext cx="727" cy="233"/>
            </a:xfrm>
            <a:prstGeom prst="rect">
              <a:avLst/>
            </a:prstGeom>
            <a:noFill/>
            <a:ln w="9525">
              <a:noFill/>
              <a:miter lim="800000"/>
              <a:headEnd/>
              <a:tailEnd/>
            </a:ln>
          </p:spPr>
          <p:txBody>
            <a:bodyPr wrap="none" lIns="91430" tIns="45716" rIns="91430" bIns="45716">
              <a:spAutoFit/>
            </a:bodyPr>
            <a:lstStyle/>
            <a:p>
              <a:pPr>
                <a:lnSpc>
                  <a:spcPct val="100000"/>
                </a:lnSpc>
              </a:pPr>
              <a:r>
                <a:rPr lang="en-US" sz="1800" dirty="0" smtClean="0"/>
                <a:t>CLM3.5/4</a:t>
              </a:r>
              <a:endParaRPr lang="en-US" sz="1800" dirty="0"/>
            </a:p>
          </p:txBody>
        </p:sp>
        <p:sp>
          <p:nvSpPr>
            <p:cNvPr id="40977" name="Text Box 12"/>
            <p:cNvSpPr txBox="1">
              <a:spLocks noChangeArrowheads="1"/>
            </p:cNvSpPr>
            <p:nvPr/>
          </p:nvSpPr>
          <p:spPr bwMode="auto">
            <a:xfrm>
              <a:off x="4031" y="2855"/>
              <a:ext cx="516" cy="231"/>
            </a:xfrm>
            <a:prstGeom prst="rect">
              <a:avLst/>
            </a:prstGeom>
            <a:noFill/>
            <a:ln w="9525">
              <a:noFill/>
              <a:miter lim="800000"/>
              <a:headEnd/>
              <a:tailEnd/>
            </a:ln>
          </p:spPr>
          <p:txBody>
            <a:bodyPr wrap="none" lIns="91430" tIns="45716" rIns="91430" bIns="45716">
              <a:spAutoFit/>
            </a:bodyPr>
            <a:lstStyle/>
            <a:p>
              <a:pPr>
                <a:lnSpc>
                  <a:spcPct val="100000"/>
                </a:lnSpc>
              </a:pPr>
              <a:r>
                <a:rPr lang="en-US" sz="1800"/>
                <a:t>CLM3</a:t>
              </a:r>
            </a:p>
          </p:txBody>
        </p:sp>
        <p:sp>
          <p:nvSpPr>
            <p:cNvPr id="40978" name="Line 13"/>
            <p:cNvSpPr>
              <a:spLocks noChangeShapeType="1"/>
            </p:cNvSpPr>
            <p:nvPr/>
          </p:nvSpPr>
          <p:spPr bwMode="auto">
            <a:xfrm>
              <a:off x="3887" y="2987"/>
              <a:ext cx="144" cy="0"/>
            </a:xfrm>
            <a:prstGeom prst="line">
              <a:avLst/>
            </a:prstGeom>
            <a:noFill/>
            <a:ln w="38100">
              <a:solidFill>
                <a:srgbClr val="FF0000"/>
              </a:solidFill>
              <a:round/>
              <a:headEnd/>
              <a:tailEnd/>
            </a:ln>
          </p:spPr>
          <p:txBody>
            <a:bodyPr/>
            <a:lstStyle/>
            <a:p>
              <a:endParaRPr lang="en-US"/>
            </a:p>
          </p:txBody>
        </p:sp>
        <p:sp>
          <p:nvSpPr>
            <p:cNvPr id="40979" name="Text Box 16"/>
            <p:cNvSpPr txBox="1">
              <a:spLocks noChangeArrowheads="1"/>
            </p:cNvSpPr>
            <p:nvPr/>
          </p:nvSpPr>
          <p:spPr bwMode="auto">
            <a:xfrm>
              <a:off x="2400" y="2400"/>
              <a:ext cx="1187" cy="266"/>
            </a:xfrm>
            <a:prstGeom prst="rect">
              <a:avLst/>
            </a:prstGeom>
            <a:solidFill>
              <a:schemeClr val="bg1"/>
            </a:solidFill>
            <a:ln w="9525" algn="ctr">
              <a:noFill/>
              <a:miter lim="800000"/>
              <a:headEnd/>
              <a:tailEnd/>
            </a:ln>
          </p:spPr>
          <p:txBody>
            <a:bodyPr wrap="none">
              <a:spAutoFit/>
            </a:bodyPr>
            <a:lstStyle/>
            <a:p>
              <a:r>
                <a:rPr lang="en-US" sz="1800"/>
                <a:t>Total soil water</a:t>
              </a:r>
            </a:p>
          </p:txBody>
        </p:sp>
        <p:grpSp>
          <p:nvGrpSpPr>
            <p:cNvPr id="5" name="Group 23"/>
            <p:cNvGrpSpPr>
              <a:grpSpLocks/>
            </p:cNvGrpSpPr>
            <p:nvPr/>
          </p:nvGrpSpPr>
          <p:grpSpPr bwMode="auto">
            <a:xfrm>
              <a:off x="2736" y="509"/>
              <a:ext cx="2064" cy="2083"/>
              <a:chOff x="2736" y="509"/>
              <a:chExt cx="2064" cy="2083"/>
            </a:xfrm>
          </p:grpSpPr>
          <p:pic>
            <p:nvPicPr>
              <p:cNvPr id="40981" name="Picture 6" descr="abracos_srffluxDOY_244-273_1992_scatter_U_HYD"/>
              <p:cNvPicPr>
                <a:picLocks noChangeAspect="1" noChangeArrowheads="1"/>
              </p:cNvPicPr>
              <p:nvPr/>
            </p:nvPicPr>
            <p:blipFill>
              <a:blip r:embed="rId5" cstate="screen"/>
              <a:srcRect/>
              <a:stretch>
                <a:fillRect/>
              </a:stretch>
            </p:blipFill>
            <p:spPr bwMode="auto">
              <a:xfrm>
                <a:off x="2736" y="720"/>
                <a:ext cx="2064" cy="1743"/>
              </a:xfrm>
              <a:prstGeom prst="rect">
                <a:avLst/>
              </a:prstGeom>
              <a:noFill/>
              <a:ln w="9525">
                <a:noFill/>
                <a:miter lim="800000"/>
                <a:headEnd/>
                <a:tailEnd/>
              </a:ln>
            </p:spPr>
          </p:pic>
          <p:sp>
            <p:nvSpPr>
              <p:cNvPr id="40982" name="Text Box 8"/>
              <p:cNvSpPr txBox="1">
                <a:spLocks noChangeArrowheads="1"/>
              </p:cNvSpPr>
              <p:nvPr/>
            </p:nvSpPr>
            <p:spPr bwMode="auto">
              <a:xfrm>
                <a:off x="3952" y="1910"/>
                <a:ext cx="727" cy="233"/>
              </a:xfrm>
              <a:prstGeom prst="rect">
                <a:avLst/>
              </a:prstGeom>
              <a:noFill/>
              <a:ln w="9525">
                <a:noFill/>
                <a:miter lim="800000"/>
                <a:headEnd/>
                <a:tailEnd/>
              </a:ln>
            </p:spPr>
            <p:txBody>
              <a:bodyPr wrap="none" lIns="91430" tIns="45716" rIns="91430" bIns="45716">
                <a:spAutoFit/>
              </a:bodyPr>
              <a:lstStyle/>
              <a:p>
                <a:pPr>
                  <a:lnSpc>
                    <a:spcPct val="100000"/>
                  </a:lnSpc>
                </a:pPr>
                <a:r>
                  <a:rPr lang="en-US" dirty="0" smtClean="0">
                    <a:solidFill>
                      <a:schemeClr val="accent2"/>
                    </a:solidFill>
                  </a:rPr>
                  <a:t>CLM3.5/4</a:t>
                </a:r>
                <a:endParaRPr lang="en-US" dirty="0">
                  <a:solidFill>
                    <a:schemeClr val="accent2"/>
                  </a:solidFill>
                </a:endParaRPr>
              </a:p>
            </p:txBody>
          </p:sp>
          <p:sp>
            <p:nvSpPr>
              <p:cNvPr id="40983" name="Text Box 15"/>
              <p:cNvSpPr txBox="1">
                <a:spLocks noChangeArrowheads="1"/>
              </p:cNvSpPr>
              <p:nvPr/>
            </p:nvSpPr>
            <p:spPr bwMode="auto">
              <a:xfrm>
                <a:off x="3482" y="509"/>
                <a:ext cx="1256" cy="266"/>
              </a:xfrm>
              <a:prstGeom prst="rect">
                <a:avLst/>
              </a:prstGeom>
              <a:noFill/>
              <a:ln w="9525" algn="ctr">
                <a:noFill/>
                <a:miter lim="800000"/>
                <a:headEnd/>
                <a:tailEnd/>
              </a:ln>
            </p:spPr>
            <p:txBody>
              <a:bodyPr wrap="none">
                <a:spAutoFit/>
              </a:bodyPr>
              <a:lstStyle/>
              <a:p>
                <a:r>
                  <a:rPr lang="en-US" sz="1800"/>
                  <a:t>Latent Heat Flux</a:t>
                </a:r>
              </a:p>
            </p:txBody>
          </p:sp>
          <p:sp>
            <p:nvSpPr>
              <p:cNvPr id="40984" name="Text Box 19"/>
              <p:cNvSpPr txBox="1">
                <a:spLocks noChangeArrowheads="1"/>
              </p:cNvSpPr>
              <p:nvPr/>
            </p:nvSpPr>
            <p:spPr bwMode="auto">
              <a:xfrm>
                <a:off x="3792" y="2304"/>
                <a:ext cx="465" cy="288"/>
              </a:xfrm>
              <a:prstGeom prst="rect">
                <a:avLst/>
              </a:prstGeom>
              <a:solidFill>
                <a:schemeClr val="bg1"/>
              </a:solidFill>
              <a:ln w="9525" algn="ctr">
                <a:noFill/>
                <a:miter lim="800000"/>
                <a:headEnd/>
                <a:tailEnd/>
              </a:ln>
            </p:spPr>
            <p:txBody>
              <a:bodyPr wrap="none">
                <a:spAutoFit/>
              </a:bodyPr>
              <a:lstStyle/>
              <a:p>
                <a:r>
                  <a:rPr lang="en-US"/>
                  <a:t>OBS</a:t>
                </a:r>
              </a:p>
            </p:txBody>
          </p:sp>
          <p:sp>
            <p:nvSpPr>
              <p:cNvPr id="40985" name="Text Box 21"/>
              <p:cNvSpPr txBox="1">
                <a:spLocks noChangeArrowheads="1"/>
              </p:cNvSpPr>
              <p:nvPr/>
            </p:nvSpPr>
            <p:spPr bwMode="auto">
              <a:xfrm rot="-5400000">
                <a:off x="2636" y="1348"/>
                <a:ext cx="584" cy="288"/>
              </a:xfrm>
              <a:prstGeom prst="rect">
                <a:avLst/>
              </a:prstGeom>
              <a:solidFill>
                <a:schemeClr val="bg1"/>
              </a:solidFill>
              <a:ln w="9525" algn="ctr">
                <a:noFill/>
                <a:miter lim="800000"/>
                <a:headEnd/>
                <a:tailEnd/>
              </a:ln>
            </p:spPr>
            <p:txBody>
              <a:bodyPr wrap="none">
                <a:spAutoFit/>
              </a:bodyPr>
              <a:lstStyle/>
              <a:p>
                <a:r>
                  <a:rPr lang="en-US"/>
                  <a:t>Model</a:t>
                </a:r>
              </a:p>
            </p:txBody>
          </p:sp>
        </p:grpSp>
      </p:gr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p:txBody>
          <a:bodyPr/>
          <a:lstStyle/>
          <a:p>
            <a:r>
              <a:rPr lang="en-US"/>
              <a:t>Snow cover fraction</a:t>
            </a:r>
          </a:p>
        </p:txBody>
      </p:sp>
      <p:sp>
        <p:nvSpPr>
          <p:cNvPr id="378885" name="Text Box 5"/>
          <p:cNvSpPr txBox="1">
            <a:spLocks noChangeArrowheads="1"/>
          </p:cNvSpPr>
          <p:nvPr/>
        </p:nvSpPr>
        <p:spPr bwMode="auto">
          <a:xfrm>
            <a:off x="3505200" y="1446074"/>
            <a:ext cx="1828800" cy="1754326"/>
          </a:xfrm>
          <a:prstGeom prst="rect">
            <a:avLst/>
          </a:prstGeom>
          <a:noFill/>
          <a:ln w="9525">
            <a:noFill/>
            <a:miter lim="800000"/>
            <a:headEnd/>
            <a:tailEnd/>
          </a:ln>
          <a:effectLst/>
        </p:spPr>
        <p:txBody>
          <a:bodyPr wrap="square">
            <a:spAutoFit/>
          </a:bodyPr>
          <a:lstStyle/>
          <a:p>
            <a:r>
              <a:rPr lang="en-US" dirty="0"/>
              <a:t>How much of a grid cell is covered with snow for a given snow depth?</a:t>
            </a:r>
          </a:p>
        </p:txBody>
      </p:sp>
      <p:sp>
        <p:nvSpPr>
          <p:cNvPr id="378886" name="Text Box 6"/>
          <p:cNvSpPr txBox="1">
            <a:spLocks noChangeArrowheads="1"/>
          </p:cNvSpPr>
          <p:nvPr/>
        </p:nvSpPr>
        <p:spPr bwMode="auto">
          <a:xfrm>
            <a:off x="7093645" y="6445250"/>
            <a:ext cx="1897955" cy="338554"/>
          </a:xfrm>
          <a:prstGeom prst="rect">
            <a:avLst/>
          </a:prstGeom>
          <a:noFill/>
          <a:ln w="9525">
            <a:noFill/>
            <a:miter lim="800000"/>
            <a:headEnd/>
            <a:tailEnd/>
          </a:ln>
          <a:effectLst/>
        </p:spPr>
        <p:txBody>
          <a:bodyPr wrap="none">
            <a:spAutoFit/>
          </a:bodyPr>
          <a:lstStyle/>
          <a:p>
            <a:r>
              <a:rPr lang="en-US" sz="1600" dirty="0" err="1">
                <a:solidFill>
                  <a:srgbClr val="4D4D4D"/>
                </a:solidFill>
              </a:rPr>
              <a:t>Niu</a:t>
            </a:r>
            <a:r>
              <a:rPr lang="en-US" sz="1600" dirty="0">
                <a:solidFill>
                  <a:srgbClr val="4D4D4D"/>
                </a:solidFill>
              </a:rPr>
              <a:t> and </a:t>
            </a:r>
            <a:r>
              <a:rPr lang="en-US" sz="1600" dirty="0" smtClean="0">
                <a:solidFill>
                  <a:srgbClr val="4D4D4D"/>
                </a:solidFill>
              </a:rPr>
              <a:t>Yang 2007</a:t>
            </a:r>
            <a:endParaRPr lang="en-US" sz="1600" dirty="0">
              <a:solidFill>
                <a:srgbClr val="4D4D4D"/>
              </a:solidFill>
            </a:endParaRPr>
          </a:p>
        </p:txBody>
      </p:sp>
      <p:pic>
        <p:nvPicPr>
          <p:cNvPr id="378887" name="Picture 7"/>
          <p:cNvPicPr>
            <a:picLocks noGrp="1" noChangeAspect="1" noChangeArrowheads="1"/>
          </p:cNvPicPr>
          <p:nvPr>
            <p:ph type="body" idx="1"/>
          </p:nvPr>
        </p:nvPicPr>
        <p:blipFill>
          <a:blip r:embed="rId3" cstate="screen"/>
          <a:srcRect/>
          <a:stretch>
            <a:fillRect/>
          </a:stretch>
        </p:blipFill>
        <p:spPr>
          <a:xfrm>
            <a:off x="5238750" y="1090612"/>
            <a:ext cx="3905250" cy="2414588"/>
          </a:xfrm>
          <a:noFill/>
          <a:ln/>
        </p:spPr>
      </p:pic>
      <p:pic>
        <p:nvPicPr>
          <p:cNvPr id="378888" name="Picture 8"/>
          <p:cNvPicPr>
            <a:picLocks noChangeAspect="1" noChangeArrowheads="1"/>
          </p:cNvPicPr>
          <p:nvPr/>
        </p:nvPicPr>
        <p:blipFill>
          <a:blip r:embed="rId4" cstate="screen"/>
          <a:srcRect/>
          <a:stretch>
            <a:fillRect/>
          </a:stretch>
        </p:blipFill>
        <p:spPr bwMode="auto">
          <a:xfrm>
            <a:off x="228600" y="1133475"/>
            <a:ext cx="3295650" cy="2219325"/>
          </a:xfrm>
          <a:prstGeom prst="rect">
            <a:avLst/>
          </a:prstGeom>
          <a:noFill/>
          <a:ln w="9525">
            <a:noFill/>
            <a:miter lim="800000"/>
            <a:headEnd/>
            <a:tailEnd/>
          </a:ln>
          <a:effectLst/>
        </p:spPr>
      </p:pic>
      <p:pic>
        <p:nvPicPr>
          <p:cNvPr id="9" name="Picture 8" descr="Snow_Cover_Fraction.jpg"/>
          <p:cNvPicPr>
            <a:picLocks noChangeAspect="1"/>
          </p:cNvPicPr>
          <p:nvPr/>
        </p:nvPicPr>
        <p:blipFill>
          <a:blip r:embed="rId5" cstate="print"/>
          <a:srcRect r="71192" b="54649"/>
          <a:stretch>
            <a:fillRect/>
          </a:stretch>
        </p:blipFill>
        <p:spPr>
          <a:xfrm>
            <a:off x="304799" y="3581398"/>
            <a:ext cx="3293005" cy="2780058"/>
          </a:xfrm>
          <a:prstGeom prst="rect">
            <a:avLst/>
          </a:prstGeom>
        </p:spPr>
      </p:pic>
      <p:pic>
        <p:nvPicPr>
          <p:cNvPr id="10" name="Picture 9" descr="Snow_Cover_Fraction.jpg"/>
          <p:cNvPicPr>
            <a:picLocks noChangeAspect="1"/>
          </p:cNvPicPr>
          <p:nvPr/>
        </p:nvPicPr>
        <p:blipFill>
          <a:blip r:embed="rId5" cstate="print"/>
          <a:srcRect l="76178" t="45351"/>
          <a:stretch>
            <a:fillRect/>
          </a:stretch>
        </p:blipFill>
        <p:spPr>
          <a:xfrm>
            <a:off x="4058738" y="3507966"/>
            <a:ext cx="2723062" cy="3350034"/>
          </a:xfrm>
          <a:prstGeom prst="rect">
            <a:avLst/>
          </a:prstGeom>
        </p:spPr>
      </p:pic>
      <p:pic>
        <p:nvPicPr>
          <p:cNvPr id="11" name="Picture 10" descr="Snow_Cover_Fraction.jpg"/>
          <p:cNvPicPr>
            <a:picLocks noChangeAspect="1"/>
          </p:cNvPicPr>
          <p:nvPr/>
        </p:nvPicPr>
        <p:blipFill>
          <a:blip r:embed="rId5" cstate="print"/>
          <a:srcRect t="89517" r="71192"/>
          <a:stretch>
            <a:fillRect/>
          </a:stretch>
        </p:blipFill>
        <p:spPr>
          <a:xfrm>
            <a:off x="380999" y="6172200"/>
            <a:ext cx="3204956" cy="62543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Prognostic vegetation state with CN active</a:t>
            </a:r>
            <a:endParaRPr lang="en-US" dirty="0"/>
          </a:p>
        </p:txBody>
      </p:sp>
      <p:pic>
        <p:nvPicPr>
          <p:cNvPr id="5" name="Content Placeholder 4" descr="figure2.gif"/>
          <p:cNvPicPr>
            <a:picLocks noGrp="1" noChangeAspect="1"/>
          </p:cNvPicPr>
          <p:nvPr>
            <p:ph sz="half" idx="1"/>
          </p:nvPr>
        </p:nvPicPr>
        <p:blipFill>
          <a:blip r:embed="rId3" cstate="screen"/>
          <a:srcRect l="10971" t="23810" r="19188" b="20635"/>
          <a:stretch>
            <a:fillRect/>
          </a:stretch>
        </p:blipFill>
        <p:spPr>
          <a:xfrm>
            <a:off x="76200" y="1219200"/>
            <a:ext cx="4293326" cy="4876800"/>
          </a:xfrm>
        </p:spPr>
      </p:pic>
      <p:sp>
        <p:nvSpPr>
          <p:cNvPr id="7" name="TextBox 6"/>
          <p:cNvSpPr txBox="1"/>
          <p:nvPr/>
        </p:nvSpPr>
        <p:spPr>
          <a:xfrm>
            <a:off x="1318114" y="995470"/>
            <a:ext cx="2202872" cy="646331"/>
          </a:xfrm>
          <a:prstGeom prst="rect">
            <a:avLst/>
          </a:prstGeom>
          <a:solidFill>
            <a:schemeClr val="bg1"/>
          </a:solidFill>
        </p:spPr>
        <p:txBody>
          <a:bodyPr wrap="none" rtlCol="0">
            <a:spAutoFit/>
          </a:bodyPr>
          <a:lstStyle/>
          <a:p>
            <a:pPr algn="ctr" eaLnBrk="1" hangingPunct="1"/>
            <a:r>
              <a:rPr lang="en-US" dirty="0">
                <a:solidFill>
                  <a:srgbClr val="000000"/>
                </a:solidFill>
                <a:latin typeface="Gill Sans MT"/>
              </a:rPr>
              <a:t>Annual discharge into</a:t>
            </a:r>
          </a:p>
          <a:p>
            <a:pPr algn="ctr" eaLnBrk="1" hangingPunct="1"/>
            <a:r>
              <a:rPr lang="en-US" dirty="0">
                <a:solidFill>
                  <a:srgbClr val="000000"/>
                </a:solidFill>
                <a:latin typeface="Gill Sans MT"/>
              </a:rPr>
              <a:t>Global ocean</a:t>
            </a:r>
          </a:p>
        </p:txBody>
      </p:sp>
      <p:sp>
        <p:nvSpPr>
          <p:cNvPr id="8" name="TextBox 7"/>
          <p:cNvSpPr txBox="1"/>
          <p:nvPr/>
        </p:nvSpPr>
        <p:spPr>
          <a:xfrm rot="16200000">
            <a:off x="-2099970" y="3398389"/>
            <a:ext cx="4744433" cy="369332"/>
          </a:xfrm>
          <a:prstGeom prst="rect">
            <a:avLst/>
          </a:prstGeom>
          <a:solidFill>
            <a:schemeClr val="bg1"/>
          </a:solidFill>
        </p:spPr>
        <p:txBody>
          <a:bodyPr wrap="none" rtlCol="0">
            <a:spAutoFit/>
          </a:bodyPr>
          <a:lstStyle/>
          <a:p>
            <a:pPr algn="ctr" eaLnBrk="1" hangingPunct="1"/>
            <a:r>
              <a:rPr lang="en-US" dirty="0">
                <a:solidFill>
                  <a:srgbClr val="000000"/>
                </a:solidFill>
                <a:latin typeface="Gill Sans MT"/>
              </a:rPr>
              <a:t>Accumulated discharge from 90 </a:t>
            </a:r>
            <a:r>
              <a:rPr lang="en-US" baseline="30000" dirty="0" err="1">
                <a:solidFill>
                  <a:srgbClr val="000000"/>
                </a:solidFill>
                <a:latin typeface="Gill Sans MT"/>
              </a:rPr>
              <a:t>o</a:t>
            </a:r>
            <a:r>
              <a:rPr lang="en-US" dirty="0" err="1">
                <a:solidFill>
                  <a:srgbClr val="000000"/>
                </a:solidFill>
                <a:latin typeface="Gill Sans MT"/>
              </a:rPr>
              <a:t>N</a:t>
            </a:r>
            <a:r>
              <a:rPr lang="en-US" dirty="0">
                <a:solidFill>
                  <a:srgbClr val="000000"/>
                </a:solidFill>
                <a:latin typeface="Gill Sans MT"/>
              </a:rPr>
              <a:t> (10</a:t>
            </a:r>
            <a:r>
              <a:rPr lang="en-US" baseline="30000" dirty="0">
                <a:solidFill>
                  <a:srgbClr val="000000"/>
                </a:solidFill>
                <a:latin typeface="Gill Sans MT"/>
              </a:rPr>
              <a:t>6</a:t>
            </a:r>
            <a:r>
              <a:rPr lang="en-US" dirty="0">
                <a:solidFill>
                  <a:srgbClr val="000000"/>
                </a:solidFill>
                <a:latin typeface="Gill Sans MT"/>
              </a:rPr>
              <a:t> m</a:t>
            </a:r>
            <a:r>
              <a:rPr lang="en-US" baseline="30000" dirty="0">
                <a:solidFill>
                  <a:srgbClr val="000000"/>
                </a:solidFill>
                <a:latin typeface="Gill Sans MT"/>
              </a:rPr>
              <a:t>3</a:t>
            </a:r>
            <a:r>
              <a:rPr lang="en-US" dirty="0">
                <a:solidFill>
                  <a:srgbClr val="000000"/>
                </a:solidFill>
                <a:latin typeface="Gill Sans MT"/>
              </a:rPr>
              <a:t> s</a:t>
            </a:r>
            <a:r>
              <a:rPr lang="en-US" baseline="30000" dirty="0">
                <a:solidFill>
                  <a:srgbClr val="000000"/>
                </a:solidFill>
                <a:latin typeface="Gill Sans MT"/>
              </a:rPr>
              <a:t>-1</a:t>
            </a:r>
            <a:r>
              <a:rPr lang="en-US" dirty="0">
                <a:solidFill>
                  <a:srgbClr val="000000"/>
                </a:solidFill>
                <a:latin typeface="Gill Sans MT"/>
              </a:rPr>
              <a:t>)</a:t>
            </a:r>
          </a:p>
        </p:txBody>
      </p:sp>
      <p:sp>
        <p:nvSpPr>
          <p:cNvPr id="12" name="TextBox 11"/>
          <p:cNvSpPr txBox="1"/>
          <p:nvPr/>
        </p:nvSpPr>
        <p:spPr>
          <a:xfrm>
            <a:off x="3276602" y="1905000"/>
            <a:ext cx="795260" cy="830997"/>
          </a:xfrm>
          <a:prstGeom prst="rect">
            <a:avLst/>
          </a:prstGeom>
          <a:solidFill>
            <a:schemeClr val="bg1"/>
          </a:solidFill>
        </p:spPr>
        <p:txBody>
          <a:bodyPr wrap="none" rtlCol="0">
            <a:spAutoFit/>
          </a:bodyPr>
          <a:lstStyle/>
          <a:p>
            <a:pPr eaLnBrk="1" hangingPunct="1"/>
            <a:r>
              <a:rPr lang="en-US" sz="1200" dirty="0" err="1">
                <a:solidFill>
                  <a:srgbClr val="000000"/>
                </a:solidFill>
                <a:latin typeface="Gill Sans MT"/>
              </a:rPr>
              <a:t>Obs</a:t>
            </a:r>
            <a:endParaRPr lang="en-US" sz="1200" dirty="0">
              <a:solidFill>
                <a:srgbClr val="000000"/>
              </a:solidFill>
              <a:latin typeface="Gill Sans MT"/>
            </a:endParaRPr>
          </a:p>
          <a:p>
            <a:pPr eaLnBrk="1" hangingPunct="1"/>
            <a:r>
              <a:rPr lang="en-US" sz="1200" dirty="0">
                <a:solidFill>
                  <a:srgbClr val="000000"/>
                </a:solidFill>
                <a:latin typeface="Gill Sans MT"/>
              </a:rPr>
              <a:t>CLM4CN</a:t>
            </a:r>
          </a:p>
          <a:p>
            <a:pPr eaLnBrk="1" hangingPunct="1"/>
            <a:r>
              <a:rPr lang="en-US" sz="1200" dirty="0">
                <a:solidFill>
                  <a:srgbClr val="000000"/>
                </a:solidFill>
                <a:latin typeface="Gill Sans MT"/>
              </a:rPr>
              <a:t>CLM4SP</a:t>
            </a:r>
          </a:p>
          <a:p>
            <a:pPr eaLnBrk="1" hangingPunct="1"/>
            <a:r>
              <a:rPr lang="en-US" sz="1200" dirty="0">
                <a:solidFill>
                  <a:srgbClr val="000000"/>
                </a:solidFill>
                <a:latin typeface="Gill Sans MT"/>
              </a:rPr>
              <a:t>CLM3.5</a:t>
            </a:r>
          </a:p>
        </p:txBody>
      </p:sp>
      <p:pic>
        <p:nvPicPr>
          <p:cNvPr id="262146" name="Picture 2"/>
          <p:cNvPicPr>
            <a:picLocks noChangeAspect="1" noChangeArrowheads="1"/>
          </p:cNvPicPr>
          <p:nvPr/>
        </p:nvPicPr>
        <p:blipFill>
          <a:blip r:embed="rId4" cstate="screen"/>
          <a:srcRect/>
          <a:stretch>
            <a:fillRect/>
          </a:stretch>
        </p:blipFill>
        <p:spPr bwMode="auto">
          <a:xfrm>
            <a:off x="5627396" y="1295400"/>
            <a:ext cx="3135604" cy="1752600"/>
          </a:xfrm>
          <a:prstGeom prst="rect">
            <a:avLst/>
          </a:prstGeom>
          <a:noFill/>
          <a:ln w="9525">
            <a:noFill/>
            <a:miter lim="800000"/>
            <a:headEnd/>
            <a:tailEnd/>
          </a:ln>
        </p:spPr>
      </p:pic>
      <p:pic>
        <p:nvPicPr>
          <p:cNvPr id="262147" name="Picture 3"/>
          <p:cNvPicPr>
            <a:picLocks noChangeAspect="1" noChangeArrowheads="1"/>
          </p:cNvPicPr>
          <p:nvPr/>
        </p:nvPicPr>
        <p:blipFill>
          <a:blip r:embed="rId5" cstate="screen"/>
          <a:srcRect/>
          <a:stretch>
            <a:fillRect/>
          </a:stretch>
        </p:blipFill>
        <p:spPr bwMode="auto">
          <a:xfrm>
            <a:off x="5615474" y="3112278"/>
            <a:ext cx="3147526" cy="1764522"/>
          </a:xfrm>
          <a:prstGeom prst="rect">
            <a:avLst/>
          </a:prstGeom>
          <a:noFill/>
          <a:ln w="9525">
            <a:noFill/>
            <a:miter lim="800000"/>
            <a:headEnd/>
            <a:tailEnd/>
          </a:ln>
        </p:spPr>
      </p:pic>
      <p:pic>
        <p:nvPicPr>
          <p:cNvPr id="262148" name="Picture 4"/>
          <p:cNvPicPr>
            <a:picLocks noChangeAspect="1" noChangeArrowheads="1"/>
          </p:cNvPicPr>
          <p:nvPr/>
        </p:nvPicPr>
        <p:blipFill>
          <a:blip r:embed="rId6" cstate="screen"/>
          <a:srcRect/>
          <a:stretch>
            <a:fillRect/>
          </a:stretch>
        </p:blipFill>
        <p:spPr bwMode="auto">
          <a:xfrm>
            <a:off x="5791200" y="4905310"/>
            <a:ext cx="2992535" cy="1800290"/>
          </a:xfrm>
          <a:prstGeom prst="rect">
            <a:avLst/>
          </a:prstGeom>
          <a:noFill/>
          <a:ln w="9525">
            <a:noFill/>
            <a:miter lim="800000"/>
            <a:headEnd/>
            <a:tailEnd/>
          </a:ln>
        </p:spPr>
      </p:pic>
      <p:sp>
        <p:nvSpPr>
          <p:cNvPr id="18" name="TextBox 17"/>
          <p:cNvSpPr txBox="1"/>
          <p:nvPr/>
        </p:nvSpPr>
        <p:spPr>
          <a:xfrm>
            <a:off x="6630208" y="838200"/>
            <a:ext cx="1511389" cy="646331"/>
          </a:xfrm>
          <a:prstGeom prst="rect">
            <a:avLst/>
          </a:prstGeom>
          <a:solidFill>
            <a:schemeClr val="bg1"/>
          </a:solidFill>
        </p:spPr>
        <p:txBody>
          <a:bodyPr wrap="none" rtlCol="0">
            <a:spAutoFit/>
          </a:bodyPr>
          <a:lstStyle/>
          <a:p>
            <a:pPr algn="ctr"/>
            <a:r>
              <a:rPr lang="en-US" dirty="0" smtClean="0">
                <a:latin typeface="Gill Sans MT"/>
              </a:rPr>
              <a:t>LAI</a:t>
            </a:r>
          </a:p>
          <a:p>
            <a:r>
              <a:rPr lang="en-US" dirty="0" smtClean="0">
                <a:latin typeface="Gill Sans MT"/>
              </a:rPr>
              <a:t>Alaskan Arctic</a:t>
            </a:r>
            <a:endParaRPr lang="en-US" dirty="0">
              <a:latin typeface="Gill Sans MT"/>
            </a:endParaRPr>
          </a:p>
        </p:txBody>
      </p:sp>
      <p:sp>
        <p:nvSpPr>
          <p:cNvPr id="19" name="TextBox 18"/>
          <p:cNvSpPr txBox="1"/>
          <p:nvPr/>
        </p:nvSpPr>
        <p:spPr>
          <a:xfrm>
            <a:off x="6324600" y="2959878"/>
            <a:ext cx="1952202" cy="369332"/>
          </a:xfrm>
          <a:prstGeom prst="rect">
            <a:avLst/>
          </a:prstGeom>
          <a:solidFill>
            <a:schemeClr val="bg1"/>
          </a:solidFill>
        </p:spPr>
        <p:txBody>
          <a:bodyPr wrap="none" rtlCol="0">
            <a:spAutoFit/>
          </a:bodyPr>
          <a:lstStyle/>
          <a:p>
            <a:r>
              <a:rPr lang="en-US" dirty="0" smtClean="0">
                <a:latin typeface="Gill Sans MT"/>
              </a:rPr>
              <a:t>Northwest Europe</a:t>
            </a:r>
            <a:endParaRPr lang="en-US" dirty="0">
              <a:latin typeface="Gill Sans MT"/>
            </a:endParaRPr>
          </a:p>
        </p:txBody>
      </p:sp>
      <p:sp>
        <p:nvSpPr>
          <p:cNvPr id="20" name="TextBox 19"/>
          <p:cNvSpPr txBox="1"/>
          <p:nvPr/>
        </p:nvSpPr>
        <p:spPr>
          <a:xfrm>
            <a:off x="6781800" y="4812268"/>
            <a:ext cx="1107996" cy="369332"/>
          </a:xfrm>
          <a:prstGeom prst="rect">
            <a:avLst/>
          </a:prstGeom>
          <a:solidFill>
            <a:schemeClr val="bg1"/>
          </a:solidFill>
        </p:spPr>
        <p:txBody>
          <a:bodyPr wrap="none" rtlCol="0">
            <a:spAutoFit/>
          </a:bodyPr>
          <a:lstStyle/>
          <a:p>
            <a:r>
              <a:rPr lang="en-US" dirty="0" smtClean="0">
                <a:latin typeface="Gill Sans MT"/>
              </a:rPr>
              <a:t>Amazonia</a:t>
            </a:r>
            <a:endParaRPr lang="en-US" dirty="0">
              <a:latin typeface="Gill Sans M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US" dirty="0" smtClean="0"/>
              <a:t>Photosynthesis model</a:t>
            </a:r>
          </a:p>
        </p:txBody>
      </p:sp>
      <p:sp>
        <p:nvSpPr>
          <p:cNvPr id="65539" name="Text Box 3"/>
          <p:cNvSpPr txBox="1">
            <a:spLocks noChangeArrowheads="1"/>
          </p:cNvSpPr>
          <p:nvPr/>
        </p:nvSpPr>
        <p:spPr bwMode="auto">
          <a:xfrm>
            <a:off x="2" y="5867401"/>
            <a:ext cx="3765466" cy="954099"/>
          </a:xfrm>
          <a:prstGeom prst="rect">
            <a:avLst/>
          </a:prstGeom>
          <a:noFill/>
          <a:ln w="9525">
            <a:noFill/>
            <a:miter lim="800000"/>
            <a:headEnd/>
            <a:tailEnd/>
          </a:ln>
        </p:spPr>
        <p:txBody>
          <a:bodyPr wrap="none" lIns="91430" tIns="45716" rIns="91430" bIns="45716">
            <a:spAutoFit/>
          </a:bodyPr>
          <a:lstStyle/>
          <a:p>
            <a:pPr eaLnBrk="1" hangingPunct="1"/>
            <a:r>
              <a:rPr lang="en-US" sz="1400" dirty="0" err="1">
                <a:solidFill>
                  <a:srgbClr val="4D4D4D"/>
                </a:solidFill>
                <a:latin typeface="Gill Sans MT"/>
              </a:rPr>
              <a:t>Bonan</a:t>
            </a:r>
            <a:r>
              <a:rPr lang="en-US" sz="1400" dirty="0">
                <a:solidFill>
                  <a:srgbClr val="4D4D4D"/>
                </a:solidFill>
                <a:latin typeface="Gill Sans MT"/>
              </a:rPr>
              <a:t> (1995) JGR </a:t>
            </a:r>
            <a:r>
              <a:rPr lang="en-US" sz="1400" dirty="0">
                <a:solidFill>
                  <a:srgbClr val="4D4D4D"/>
                </a:solidFill>
                <a:latin typeface="Gill Sans MT"/>
                <a:cs typeface="Times New Roman" pitchFamily="18" charset="0"/>
              </a:rPr>
              <a:t>100:2817-2831</a:t>
            </a:r>
            <a:r>
              <a:rPr lang="en-US" sz="1400" dirty="0">
                <a:solidFill>
                  <a:srgbClr val="4D4D4D"/>
                </a:solidFill>
                <a:latin typeface="Gill Sans MT"/>
              </a:rPr>
              <a:t> </a:t>
            </a:r>
          </a:p>
          <a:p>
            <a:pPr eaLnBrk="1" hangingPunct="1"/>
            <a:r>
              <a:rPr lang="en-US" sz="1400" dirty="0">
                <a:solidFill>
                  <a:srgbClr val="4D4D4D"/>
                </a:solidFill>
                <a:latin typeface="Gill Sans MT"/>
              </a:rPr>
              <a:t>Denning et al. (1995) Nature </a:t>
            </a:r>
            <a:r>
              <a:rPr lang="en-US" sz="1400" dirty="0">
                <a:solidFill>
                  <a:srgbClr val="4D4D4D"/>
                </a:solidFill>
                <a:latin typeface="Gill Sans MT"/>
                <a:cs typeface="Times New Roman" pitchFamily="18" charset="0"/>
              </a:rPr>
              <a:t>376:240-242</a:t>
            </a:r>
          </a:p>
          <a:p>
            <a:pPr eaLnBrk="1" hangingPunct="1"/>
            <a:r>
              <a:rPr lang="en-US" sz="1400" dirty="0">
                <a:solidFill>
                  <a:srgbClr val="4D4D4D"/>
                </a:solidFill>
                <a:latin typeface="Gill Sans MT"/>
                <a:cs typeface="Times New Roman" pitchFamily="18" charset="0"/>
              </a:rPr>
              <a:t>Denning et al. (1996) </a:t>
            </a:r>
            <a:r>
              <a:rPr lang="en-US" sz="1400" dirty="0" err="1">
                <a:solidFill>
                  <a:srgbClr val="4D4D4D"/>
                </a:solidFill>
                <a:latin typeface="Gill Sans MT"/>
                <a:cs typeface="Times New Roman" pitchFamily="18" charset="0"/>
              </a:rPr>
              <a:t>Tellus</a:t>
            </a:r>
            <a:r>
              <a:rPr lang="en-US" sz="1400" dirty="0">
                <a:solidFill>
                  <a:srgbClr val="4D4D4D"/>
                </a:solidFill>
                <a:latin typeface="Gill Sans MT"/>
              </a:rPr>
              <a:t> </a:t>
            </a:r>
            <a:r>
              <a:rPr lang="en-US" sz="1400" dirty="0">
                <a:solidFill>
                  <a:srgbClr val="4D4D4D"/>
                </a:solidFill>
                <a:latin typeface="Gill Sans MT"/>
                <a:cs typeface="Times New Roman" pitchFamily="18" charset="0"/>
              </a:rPr>
              <a:t>48B:521-542, 543-567 </a:t>
            </a:r>
          </a:p>
          <a:p>
            <a:pPr eaLnBrk="1" hangingPunct="1"/>
            <a:r>
              <a:rPr lang="en-US" sz="1400" dirty="0">
                <a:solidFill>
                  <a:srgbClr val="4D4D4D"/>
                </a:solidFill>
                <a:latin typeface="Gill Sans MT"/>
                <a:cs typeface="Times New Roman" pitchFamily="18" charset="0"/>
              </a:rPr>
              <a:t>Cox (1999)</a:t>
            </a:r>
            <a:r>
              <a:rPr lang="en-US" sz="1400" dirty="0">
                <a:solidFill>
                  <a:srgbClr val="4D4D4D"/>
                </a:solidFill>
                <a:latin typeface="Gill Sans MT"/>
              </a:rPr>
              <a:t> </a:t>
            </a:r>
          </a:p>
        </p:txBody>
      </p:sp>
      <p:sp>
        <p:nvSpPr>
          <p:cNvPr id="65540" name="Text Box 49"/>
          <p:cNvSpPr txBox="1">
            <a:spLocks noChangeArrowheads="1"/>
          </p:cNvSpPr>
          <p:nvPr/>
        </p:nvSpPr>
        <p:spPr bwMode="auto">
          <a:xfrm>
            <a:off x="4171950" y="1600200"/>
            <a:ext cx="2112858" cy="338546"/>
          </a:xfrm>
          <a:prstGeom prst="rect">
            <a:avLst/>
          </a:prstGeom>
          <a:noFill/>
          <a:ln w="9525">
            <a:noFill/>
            <a:miter lim="800000"/>
            <a:headEnd/>
            <a:tailEnd/>
          </a:ln>
        </p:spPr>
        <p:txBody>
          <a:bodyPr wrap="none" lIns="91430" tIns="45716" rIns="91430" bIns="45716">
            <a:spAutoFit/>
          </a:bodyPr>
          <a:lstStyle/>
          <a:p>
            <a:r>
              <a:rPr lang="en-US" sz="1600" dirty="0" err="1">
                <a:solidFill>
                  <a:srgbClr val="000000"/>
                </a:solidFill>
                <a:latin typeface="Gill Sans MT"/>
              </a:rPr>
              <a:t>Stomatal</a:t>
            </a:r>
            <a:r>
              <a:rPr lang="en-US" sz="1600" dirty="0">
                <a:solidFill>
                  <a:srgbClr val="000000"/>
                </a:solidFill>
                <a:latin typeface="Gill Sans MT"/>
              </a:rPr>
              <a:t> Gas Exchange</a:t>
            </a:r>
          </a:p>
        </p:txBody>
      </p:sp>
      <p:grpSp>
        <p:nvGrpSpPr>
          <p:cNvPr id="2" name="Group 60"/>
          <p:cNvGrpSpPr>
            <a:grpSpLocks/>
          </p:cNvGrpSpPr>
          <p:nvPr/>
        </p:nvGrpSpPr>
        <p:grpSpPr bwMode="auto">
          <a:xfrm>
            <a:off x="1119189" y="1987550"/>
            <a:ext cx="7056439" cy="3495675"/>
            <a:chOff x="787" y="1375"/>
            <a:chExt cx="4445" cy="2202"/>
          </a:xfrm>
        </p:grpSpPr>
        <p:sp>
          <p:nvSpPr>
            <p:cNvPr id="65544" name="Freeform 4"/>
            <p:cNvSpPr>
              <a:spLocks/>
            </p:cNvSpPr>
            <p:nvPr/>
          </p:nvSpPr>
          <p:spPr bwMode="auto">
            <a:xfrm>
              <a:off x="4743" y="1988"/>
              <a:ext cx="464" cy="34"/>
            </a:xfrm>
            <a:custGeom>
              <a:avLst/>
              <a:gdLst>
                <a:gd name="T0" fmla="*/ 798 w 874"/>
                <a:gd name="T1" fmla="*/ 8 h 79"/>
                <a:gd name="T2" fmla="*/ 733 w 874"/>
                <a:gd name="T3" fmla="*/ 7 h 79"/>
                <a:gd name="T4" fmla="*/ 669 w 874"/>
                <a:gd name="T5" fmla="*/ 6 h 79"/>
                <a:gd name="T6" fmla="*/ 604 w 874"/>
                <a:gd name="T7" fmla="*/ 5 h 79"/>
                <a:gd name="T8" fmla="*/ 540 w 874"/>
                <a:gd name="T9" fmla="*/ 5 h 79"/>
                <a:gd name="T10" fmla="*/ 475 w 874"/>
                <a:gd name="T11" fmla="*/ 4 h 79"/>
                <a:gd name="T12" fmla="*/ 410 w 874"/>
                <a:gd name="T13" fmla="*/ 4 h 79"/>
                <a:gd name="T14" fmla="*/ 354 w 874"/>
                <a:gd name="T15" fmla="*/ 2 h 79"/>
                <a:gd name="T16" fmla="*/ 298 w 874"/>
                <a:gd name="T17" fmla="*/ 2 h 79"/>
                <a:gd name="T18" fmla="*/ 242 w 874"/>
                <a:gd name="T19" fmla="*/ 2 h 79"/>
                <a:gd name="T20" fmla="*/ 186 w 874"/>
                <a:gd name="T21" fmla="*/ 2 h 79"/>
                <a:gd name="T22" fmla="*/ 131 w 874"/>
                <a:gd name="T23" fmla="*/ 2 h 79"/>
                <a:gd name="T24" fmla="*/ 74 w 874"/>
                <a:gd name="T25" fmla="*/ 4 h 79"/>
                <a:gd name="T26" fmla="*/ 36 w 874"/>
                <a:gd name="T27" fmla="*/ 2 h 79"/>
                <a:gd name="T28" fmla="*/ 30 w 874"/>
                <a:gd name="T29" fmla="*/ 2 h 79"/>
                <a:gd name="T30" fmla="*/ 26 w 874"/>
                <a:gd name="T31" fmla="*/ 1 h 79"/>
                <a:gd name="T32" fmla="*/ 20 w 874"/>
                <a:gd name="T33" fmla="*/ 0 h 79"/>
                <a:gd name="T34" fmla="*/ 15 w 874"/>
                <a:gd name="T35" fmla="*/ 0 h 79"/>
                <a:gd name="T36" fmla="*/ 10 w 874"/>
                <a:gd name="T37" fmla="*/ 0 h 79"/>
                <a:gd name="T38" fmla="*/ 6 w 874"/>
                <a:gd name="T39" fmla="*/ 1 h 79"/>
                <a:gd name="T40" fmla="*/ 2 w 874"/>
                <a:gd name="T41" fmla="*/ 5 h 79"/>
                <a:gd name="T42" fmla="*/ 1 w 874"/>
                <a:gd name="T43" fmla="*/ 9 h 79"/>
                <a:gd name="T44" fmla="*/ 0 w 874"/>
                <a:gd name="T45" fmla="*/ 13 h 79"/>
                <a:gd name="T46" fmla="*/ 1 w 874"/>
                <a:gd name="T47" fmla="*/ 17 h 79"/>
                <a:gd name="T48" fmla="*/ 1 w 874"/>
                <a:gd name="T49" fmla="*/ 22 h 79"/>
                <a:gd name="T50" fmla="*/ 2 w 874"/>
                <a:gd name="T51" fmla="*/ 27 h 79"/>
                <a:gd name="T52" fmla="*/ 2 w 874"/>
                <a:gd name="T53" fmla="*/ 31 h 79"/>
                <a:gd name="T54" fmla="*/ 2 w 874"/>
                <a:gd name="T55" fmla="*/ 38 h 79"/>
                <a:gd name="T56" fmla="*/ 2 w 874"/>
                <a:gd name="T57" fmla="*/ 45 h 79"/>
                <a:gd name="T58" fmla="*/ 2 w 874"/>
                <a:gd name="T59" fmla="*/ 53 h 79"/>
                <a:gd name="T60" fmla="*/ 2 w 874"/>
                <a:gd name="T61" fmla="*/ 59 h 79"/>
                <a:gd name="T62" fmla="*/ 5 w 874"/>
                <a:gd name="T63" fmla="*/ 65 h 79"/>
                <a:gd name="T64" fmla="*/ 8 w 874"/>
                <a:gd name="T65" fmla="*/ 67 h 79"/>
                <a:gd name="T66" fmla="*/ 37 w 874"/>
                <a:gd name="T67" fmla="*/ 71 h 79"/>
                <a:gd name="T68" fmla="*/ 78 w 874"/>
                <a:gd name="T69" fmla="*/ 73 h 79"/>
                <a:gd name="T70" fmla="*/ 117 w 874"/>
                <a:gd name="T71" fmla="*/ 73 h 79"/>
                <a:gd name="T72" fmla="*/ 157 w 874"/>
                <a:gd name="T73" fmla="*/ 73 h 79"/>
                <a:gd name="T74" fmla="*/ 198 w 874"/>
                <a:gd name="T75" fmla="*/ 71 h 79"/>
                <a:gd name="T76" fmla="*/ 239 w 874"/>
                <a:gd name="T77" fmla="*/ 70 h 79"/>
                <a:gd name="T78" fmla="*/ 279 w 874"/>
                <a:gd name="T79" fmla="*/ 68 h 79"/>
                <a:gd name="T80" fmla="*/ 324 w 874"/>
                <a:gd name="T81" fmla="*/ 68 h 79"/>
                <a:gd name="T82" fmla="*/ 369 w 874"/>
                <a:gd name="T83" fmla="*/ 68 h 79"/>
                <a:gd name="T84" fmla="*/ 415 w 874"/>
                <a:gd name="T85" fmla="*/ 70 h 79"/>
                <a:gd name="T86" fmla="*/ 460 w 874"/>
                <a:gd name="T87" fmla="*/ 70 h 79"/>
                <a:gd name="T88" fmla="*/ 505 w 874"/>
                <a:gd name="T89" fmla="*/ 70 h 79"/>
                <a:gd name="T90" fmla="*/ 550 w 874"/>
                <a:gd name="T91" fmla="*/ 70 h 79"/>
                <a:gd name="T92" fmla="*/ 594 w 874"/>
                <a:gd name="T93" fmla="*/ 70 h 79"/>
                <a:gd name="T94" fmla="*/ 637 w 874"/>
                <a:gd name="T95" fmla="*/ 72 h 79"/>
                <a:gd name="T96" fmla="*/ 681 w 874"/>
                <a:gd name="T97" fmla="*/ 74 h 79"/>
                <a:gd name="T98" fmla="*/ 724 w 874"/>
                <a:gd name="T99" fmla="*/ 78 h 79"/>
                <a:gd name="T100" fmla="*/ 767 w 874"/>
                <a:gd name="T101" fmla="*/ 79 h 79"/>
                <a:gd name="T102" fmla="*/ 809 w 874"/>
                <a:gd name="T103" fmla="*/ 78 h 79"/>
                <a:gd name="T104" fmla="*/ 852 w 874"/>
                <a:gd name="T105" fmla="*/ 73 h 79"/>
                <a:gd name="T106" fmla="*/ 871 w 874"/>
                <a:gd name="T107" fmla="*/ 67 h 79"/>
                <a:gd name="T108" fmla="*/ 874 w 874"/>
                <a:gd name="T109" fmla="*/ 59 h 79"/>
                <a:gd name="T110" fmla="*/ 873 w 874"/>
                <a:gd name="T111" fmla="*/ 46 h 79"/>
                <a:gd name="T112" fmla="*/ 867 w 874"/>
                <a:gd name="T113" fmla="*/ 34 h 79"/>
                <a:gd name="T114" fmla="*/ 860 w 874"/>
                <a:gd name="T115" fmla="*/ 22 h 79"/>
                <a:gd name="T116" fmla="*/ 851 w 874"/>
                <a:gd name="T117" fmla="*/ 13 h 79"/>
                <a:gd name="T118" fmla="*/ 842 w 874"/>
                <a:gd name="T119" fmla="*/ 9 h 7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74"/>
                <a:gd name="T181" fmla="*/ 0 h 79"/>
                <a:gd name="T182" fmla="*/ 874 w 874"/>
                <a:gd name="T183" fmla="*/ 79 h 7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74" h="79">
                  <a:moveTo>
                    <a:pt x="842" y="9"/>
                  </a:moveTo>
                  <a:lnTo>
                    <a:pt x="820" y="9"/>
                  </a:lnTo>
                  <a:lnTo>
                    <a:pt x="798" y="8"/>
                  </a:lnTo>
                  <a:lnTo>
                    <a:pt x="777" y="8"/>
                  </a:lnTo>
                  <a:lnTo>
                    <a:pt x="755" y="8"/>
                  </a:lnTo>
                  <a:lnTo>
                    <a:pt x="733" y="7"/>
                  </a:lnTo>
                  <a:lnTo>
                    <a:pt x="712" y="7"/>
                  </a:lnTo>
                  <a:lnTo>
                    <a:pt x="690" y="7"/>
                  </a:lnTo>
                  <a:lnTo>
                    <a:pt x="669" y="6"/>
                  </a:lnTo>
                  <a:lnTo>
                    <a:pt x="647" y="6"/>
                  </a:lnTo>
                  <a:lnTo>
                    <a:pt x="625" y="6"/>
                  </a:lnTo>
                  <a:lnTo>
                    <a:pt x="604" y="5"/>
                  </a:lnTo>
                  <a:lnTo>
                    <a:pt x="582" y="5"/>
                  </a:lnTo>
                  <a:lnTo>
                    <a:pt x="560" y="5"/>
                  </a:lnTo>
                  <a:lnTo>
                    <a:pt x="540" y="5"/>
                  </a:lnTo>
                  <a:lnTo>
                    <a:pt x="518" y="4"/>
                  </a:lnTo>
                  <a:lnTo>
                    <a:pt x="497" y="4"/>
                  </a:lnTo>
                  <a:lnTo>
                    <a:pt x="475" y="4"/>
                  </a:lnTo>
                  <a:lnTo>
                    <a:pt x="453" y="4"/>
                  </a:lnTo>
                  <a:lnTo>
                    <a:pt x="432" y="4"/>
                  </a:lnTo>
                  <a:lnTo>
                    <a:pt x="410" y="4"/>
                  </a:lnTo>
                  <a:lnTo>
                    <a:pt x="391" y="2"/>
                  </a:lnTo>
                  <a:lnTo>
                    <a:pt x="373" y="2"/>
                  </a:lnTo>
                  <a:lnTo>
                    <a:pt x="354" y="2"/>
                  </a:lnTo>
                  <a:lnTo>
                    <a:pt x="336" y="2"/>
                  </a:lnTo>
                  <a:lnTo>
                    <a:pt x="317" y="2"/>
                  </a:lnTo>
                  <a:lnTo>
                    <a:pt x="298" y="2"/>
                  </a:lnTo>
                  <a:lnTo>
                    <a:pt x="279" y="2"/>
                  </a:lnTo>
                  <a:lnTo>
                    <a:pt x="261" y="2"/>
                  </a:lnTo>
                  <a:lnTo>
                    <a:pt x="242" y="2"/>
                  </a:lnTo>
                  <a:lnTo>
                    <a:pt x="223" y="2"/>
                  </a:lnTo>
                  <a:lnTo>
                    <a:pt x="205" y="2"/>
                  </a:lnTo>
                  <a:lnTo>
                    <a:pt x="186" y="2"/>
                  </a:lnTo>
                  <a:lnTo>
                    <a:pt x="168" y="2"/>
                  </a:lnTo>
                  <a:lnTo>
                    <a:pt x="149" y="2"/>
                  </a:lnTo>
                  <a:lnTo>
                    <a:pt x="131" y="2"/>
                  </a:lnTo>
                  <a:lnTo>
                    <a:pt x="112" y="4"/>
                  </a:lnTo>
                  <a:lnTo>
                    <a:pt x="93" y="4"/>
                  </a:lnTo>
                  <a:lnTo>
                    <a:pt x="74" y="4"/>
                  </a:lnTo>
                  <a:lnTo>
                    <a:pt x="56" y="4"/>
                  </a:lnTo>
                  <a:lnTo>
                    <a:pt x="37" y="4"/>
                  </a:lnTo>
                  <a:lnTo>
                    <a:pt x="36" y="2"/>
                  </a:lnTo>
                  <a:lnTo>
                    <a:pt x="34" y="2"/>
                  </a:lnTo>
                  <a:lnTo>
                    <a:pt x="32" y="2"/>
                  </a:lnTo>
                  <a:lnTo>
                    <a:pt x="30" y="2"/>
                  </a:lnTo>
                  <a:lnTo>
                    <a:pt x="29" y="2"/>
                  </a:lnTo>
                  <a:lnTo>
                    <a:pt x="27" y="1"/>
                  </a:lnTo>
                  <a:lnTo>
                    <a:pt x="26" y="1"/>
                  </a:lnTo>
                  <a:lnTo>
                    <a:pt x="23" y="1"/>
                  </a:lnTo>
                  <a:lnTo>
                    <a:pt x="22" y="0"/>
                  </a:lnTo>
                  <a:lnTo>
                    <a:pt x="20" y="0"/>
                  </a:lnTo>
                  <a:lnTo>
                    <a:pt x="19" y="0"/>
                  </a:lnTo>
                  <a:lnTo>
                    <a:pt x="16" y="0"/>
                  </a:lnTo>
                  <a:lnTo>
                    <a:pt x="15" y="0"/>
                  </a:lnTo>
                  <a:lnTo>
                    <a:pt x="14" y="0"/>
                  </a:lnTo>
                  <a:lnTo>
                    <a:pt x="12" y="0"/>
                  </a:lnTo>
                  <a:lnTo>
                    <a:pt x="10" y="0"/>
                  </a:lnTo>
                  <a:lnTo>
                    <a:pt x="9" y="0"/>
                  </a:lnTo>
                  <a:lnTo>
                    <a:pt x="7" y="1"/>
                  </a:lnTo>
                  <a:lnTo>
                    <a:pt x="6" y="1"/>
                  </a:lnTo>
                  <a:lnTo>
                    <a:pt x="5" y="2"/>
                  </a:lnTo>
                  <a:lnTo>
                    <a:pt x="4" y="4"/>
                  </a:lnTo>
                  <a:lnTo>
                    <a:pt x="2" y="5"/>
                  </a:lnTo>
                  <a:lnTo>
                    <a:pt x="1" y="6"/>
                  </a:lnTo>
                  <a:lnTo>
                    <a:pt x="1" y="7"/>
                  </a:lnTo>
                  <a:lnTo>
                    <a:pt x="1" y="9"/>
                  </a:lnTo>
                  <a:lnTo>
                    <a:pt x="0" y="11"/>
                  </a:lnTo>
                  <a:lnTo>
                    <a:pt x="0" y="12"/>
                  </a:lnTo>
                  <a:lnTo>
                    <a:pt x="0" y="13"/>
                  </a:lnTo>
                  <a:lnTo>
                    <a:pt x="0" y="14"/>
                  </a:lnTo>
                  <a:lnTo>
                    <a:pt x="0" y="16"/>
                  </a:lnTo>
                  <a:lnTo>
                    <a:pt x="1" y="17"/>
                  </a:lnTo>
                  <a:lnTo>
                    <a:pt x="1" y="19"/>
                  </a:lnTo>
                  <a:lnTo>
                    <a:pt x="1" y="21"/>
                  </a:lnTo>
                  <a:lnTo>
                    <a:pt x="1" y="22"/>
                  </a:lnTo>
                  <a:lnTo>
                    <a:pt x="1" y="23"/>
                  </a:lnTo>
                  <a:lnTo>
                    <a:pt x="1" y="26"/>
                  </a:lnTo>
                  <a:lnTo>
                    <a:pt x="2" y="27"/>
                  </a:lnTo>
                  <a:lnTo>
                    <a:pt x="2" y="28"/>
                  </a:lnTo>
                  <a:lnTo>
                    <a:pt x="2" y="29"/>
                  </a:lnTo>
                  <a:lnTo>
                    <a:pt x="2" y="31"/>
                  </a:lnTo>
                  <a:lnTo>
                    <a:pt x="2" y="34"/>
                  </a:lnTo>
                  <a:lnTo>
                    <a:pt x="2" y="36"/>
                  </a:lnTo>
                  <a:lnTo>
                    <a:pt x="2" y="38"/>
                  </a:lnTo>
                  <a:lnTo>
                    <a:pt x="2" y="41"/>
                  </a:lnTo>
                  <a:lnTo>
                    <a:pt x="2" y="43"/>
                  </a:lnTo>
                  <a:lnTo>
                    <a:pt x="2" y="45"/>
                  </a:lnTo>
                  <a:lnTo>
                    <a:pt x="2" y="48"/>
                  </a:lnTo>
                  <a:lnTo>
                    <a:pt x="2" y="51"/>
                  </a:lnTo>
                  <a:lnTo>
                    <a:pt x="2" y="53"/>
                  </a:lnTo>
                  <a:lnTo>
                    <a:pt x="2" y="56"/>
                  </a:lnTo>
                  <a:lnTo>
                    <a:pt x="2" y="57"/>
                  </a:lnTo>
                  <a:lnTo>
                    <a:pt x="2" y="59"/>
                  </a:lnTo>
                  <a:lnTo>
                    <a:pt x="4" y="62"/>
                  </a:lnTo>
                  <a:lnTo>
                    <a:pt x="4" y="63"/>
                  </a:lnTo>
                  <a:lnTo>
                    <a:pt x="5" y="65"/>
                  </a:lnTo>
                  <a:lnTo>
                    <a:pt x="6" y="66"/>
                  </a:lnTo>
                  <a:lnTo>
                    <a:pt x="7" y="67"/>
                  </a:lnTo>
                  <a:lnTo>
                    <a:pt x="8" y="67"/>
                  </a:lnTo>
                  <a:lnTo>
                    <a:pt x="10" y="68"/>
                  </a:lnTo>
                  <a:lnTo>
                    <a:pt x="23" y="70"/>
                  </a:lnTo>
                  <a:lnTo>
                    <a:pt x="37" y="71"/>
                  </a:lnTo>
                  <a:lnTo>
                    <a:pt x="50" y="72"/>
                  </a:lnTo>
                  <a:lnTo>
                    <a:pt x="64" y="73"/>
                  </a:lnTo>
                  <a:lnTo>
                    <a:pt x="78" y="73"/>
                  </a:lnTo>
                  <a:lnTo>
                    <a:pt x="90" y="74"/>
                  </a:lnTo>
                  <a:lnTo>
                    <a:pt x="104" y="74"/>
                  </a:lnTo>
                  <a:lnTo>
                    <a:pt x="117" y="73"/>
                  </a:lnTo>
                  <a:lnTo>
                    <a:pt x="131" y="73"/>
                  </a:lnTo>
                  <a:lnTo>
                    <a:pt x="145" y="73"/>
                  </a:lnTo>
                  <a:lnTo>
                    <a:pt x="157" y="73"/>
                  </a:lnTo>
                  <a:lnTo>
                    <a:pt x="171" y="72"/>
                  </a:lnTo>
                  <a:lnTo>
                    <a:pt x="185" y="72"/>
                  </a:lnTo>
                  <a:lnTo>
                    <a:pt x="198" y="71"/>
                  </a:lnTo>
                  <a:lnTo>
                    <a:pt x="212" y="71"/>
                  </a:lnTo>
                  <a:lnTo>
                    <a:pt x="226" y="70"/>
                  </a:lnTo>
                  <a:lnTo>
                    <a:pt x="239" y="70"/>
                  </a:lnTo>
                  <a:lnTo>
                    <a:pt x="252" y="70"/>
                  </a:lnTo>
                  <a:lnTo>
                    <a:pt x="265" y="68"/>
                  </a:lnTo>
                  <a:lnTo>
                    <a:pt x="279" y="68"/>
                  </a:lnTo>
                  <a:lnTo>
                    <a:pt x="294" y="68"/>
                  </a:lnTo>
                  <a:lnTo>
                    <a:pt x="309" y="68"/>
                  </a:lnTo>
                  <a:lnTo>
                    <a:pt x="324" y="68"/>
                  </a:lnTo>
                  <a:lnTo>
                    <a:pt x="339" y="68"/>
                  </a:lnTo>
                  <a:lnTo>
                    <a:pt x="354" y="68"/>
                  </a:lnTo>
                  <a:lnTo>
                    <a:pt x="369" y="68"/>
                  </a:lnTo>
                  <a:lnTo>
                    <a:pt x="384" y="70"/>
                  </a:lnTo>
                  <a:lnTo>
                    <a:pt x="399" y="70"/>
                  </a:lnTo>
                  <a:lnTo>
                    <a:pt x="415" y="70"/>
                  </a:lnTo>
                  <a:lnTo>
                    <a:pt x="430" y="70"/>
                  </a:lnTo>
                  <a:lnTo>
                    <a:pt x="445" y="70"/>
                  </a:lnTo>
                  <a:lnTo>
                    <a:pt x="460" y="70"/>
                  </a:lnTo>
                  <a:lnTo>
                    <a:pt x="475" y="70"/>
                  </a:lnTo>
                  <a:lnTo>
                    <a:pt x="490" y="70"/>
                  </a:lnTo>
                  <a:lnTo>
                    <a:pt x="505" y="70"/>
                  </a:lnTo>
                  <a:lnTo>
                    <a:pt x="520" y="70"/>
                  </a:lnTo>
                  <a:lnTo>
                    <a:pt x="535" y="70"/>
                  </a:lnTo>
                  <a:lnTo>
                    <a:pt x="550" y="70"/>
                  </a:lnTo>
                  <a:lnTo>
                    <a:pt x="565" y="70"/>
                  </a:lnTo>
                  <a:lnTo>
                    <a:pt x="580" y="70"/>
                  </a:lnTo>
                  <a:lnTo>
                    <a:pt x="594" y="70"/>
                  </a:lnTo>
                  <a:lnTo>
                    <a:pt x="609" y="70"/>
                  </a:lnTo>
                  <a:lnTo>
                    <a:pt x="623" y="71"/>
                  </a:lnTo>
                  <a:lnTo>
                    <a:pt x="637" y="72"/>
                  </a:lnTo>
                  <a:lnTo>
                    <a:pt x="652" y="73"/>
                  </a:lnTo>
                  <a:lnTo>
                    <a:pt x="666" y="74"/>
                  </a:lnTo>
                  <a:lnTo>
                    <a:pt x="681" y="74"/>
                  </a:lnTo>
                  <a:lnTo>
                    <a:pt x="695" y="75"/>
                  </a:lnTo>
                  <a:lnTo>
                    <a:pt x="710" y="77"/>
                  </a:lnTo>
                  <a:lnTo>
                    <a:pt x="724" y="78"/>
                  </a:lnTo>
                  <a:lnTo>
                    <a:pt x="738" y="79"/>
                  </a:lnTo>
                  <a:lnTo>
                    <a:pt x="753" y="79"/>
                  </a:lnTo>
                  <a:lnTo>
                    <a:pt x="767" y="79"/>
                  </a:lnTo>
                  <a:lnTo>
                    <a:pt x="782" y="79"/>
                  </a:lnTo>
                  <a:lnTo>
                    <a:pt x="795" y="79"/>
                  </a:lnTo>
                  <a:lnTo>
                    <a:pt x="809" y="78"/>
                  </a:lnTo>
                  <a:lnTo>
                    <a:pt x="823" y="77"/>
                  </a:lnTo>
                  <a:lnTo>
                    <a:pt x="838" y="75"/>
                  </a:lnTo>
                  <a:lnTo>
                    <a:pt x="852" y="73"/>
                  </a:lnTo>
                  <a:lnTo>
                    <a:pt x="866" y="70"/>
                  </a:lnTo>
                  <a:lnTo>
                    <a:pt x="868" y="68"/>
                  </a:lnTo>
                  <a:lnTo>
                    <a:pt x="871" y="67"/>
                  </a:lnTo>
                  <a:lnTo>
                    <a:pt x="873" y="65"/>
                  </a:lnTo>
                  <a:lnTo>
                    <a:pt x="873" y="62"/>
                  </a:lnTo>
                  <a:lnTo>
                    <a:pt x="874" y="59"/>
                  </a:lnTo>
                  <a:lnTo>
                    <a:pt x="874" y="55"/>
                  </a:lnTo>
                  <a:lnTo>
                    <a:pt x="873" y="51"/>
                  </a:lnTo>
                  <a:lnTo>
                    <a:pt x="873" y="46"/>
                  </a:lnTo>
                  <a:lnTo>
                    <a:pt x="872" y="43"/>
                  </a:lnTo>
                  <a:lnTo>
                    <a:pt x="870" y="38"/>
                  </a:lnTo>
                  <a:lnTo>
                    <a:pt x="867" y="34"/>
                  </a:lnTo>
                  <a:lnTo>
                    <a:pt x="865" y="30"/>
                  </a:lnTo>
                  <a:lnTo>
                    <a:pt x="863" y="26"/>
                  </a:lnTo>
                  <a:lnTo>
                    <a:pt x="860" y="22"/>
                  </a:lnTo>
                  <a:lnTo>
                    <a:pt x="857" y="19"/>
                  </a:lnTo>
                  <a:lnTo>
                    <a:pt x="855" y="15"/>
                  </a:lnTo>
                  <a:lnTo>
                    <a:pt x="851" y="13"/>
                  </a:lnTo>
                  <a:lnTo>
                    <a:pt x="848" y="12"/>
                  </a:lnTo>
                  <a:lnTo>
                    <a:pt x="844" y="11"/>
                  </a:lnTo>
                  <a:lnTo>
                    <a:pt x="842" y="9"/>
                  </a:lnTo>
                </a:path>
              </a:pathLst>
            </a:custGeom>
            <a:solidFill>
              <a:schemeClr val="folHlink"/>
            </a:solidFill>
            <a:ln w="12700">
              <a:no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45" name="Freeform 5"/>
            <p:cNvSpPr>
              <a:spLocks/>
            </p:cNvSpPr>
            <p:nvPr/>
          </p:nvSpPr>
          <p:spPr bwMode="auto">
            <a:xfrm>
              <a:off x="2029" y="1874"/>
              <a:ext cx="3194" cy="1432"/>
            </a:xfrm>
            <a:custGeom>
              <a:avLst/>
              <a:gdLst>
                <a:gd name="T0" fmla="*/ 320 w 6008"/>
                <a:gd name="T1" fmla="*/ 919 h 3175"/>
                <a:gd name="T2" fmla="*/ 718 w 6008"/>
                <a:gd name="T3" fmla="*/ 906 h 3175"/>
                <a:gd name="T4" fmla="*/ 1047 w 6008"/>
                <a:gd name="T5" fmla="*/ 857 h 3175"/>
                <a:gd name="T6" fmla="*/ 744 w 6008"/>
                <a:gd name="T7" fmla="*/ 1142 h 3175"/>
                <a:gd name="T8" fmla="*/ 847 w 6008"/>
                <a:gd name="T9" fmla="*/ 1456 h 3175"/>
                <a:gd name="T10" fmla="*/ 1112 w 6008"/>
                <a:gd name="T11" fmla="*/ 1505 h 3175"/>
                <a:gd name="T12" fmla="*/ 1346 w 6008"/>
                <a:gd name="T13" fmla="*/ 1836 h 3175"/>
                <a:gd name="T14" fmla="*/ 1714 w 6008"/>
                <a:gd name="T15" fmla="*/ 1929 h 3175"/>
                <a:gd name="T16" fmla="*/ 1942 w 6008"/>
                <a:gd name="T17" fmla="*/ 2195 h 3175"/>
                <a:gd name="T18" fmla="*/ 2307 w 6008"/>
                <a:gd name="T19" fmla="*/ 2355 h 3175"/>
                <a:gd name="T20" fmla="*/ 2563 w 6008"/>
                <a:gd name="T21" fmla="*/ 2206 h 3175"/>
                <a:gd name="T22" fmla="*/ 2747 w 6008"/>
                <a:gd name="T23" fmla="*/ 2607 h 3175"/>
                <a:gd name="T24" fmla="*/ 2402 w 6008"/>
                <a:gd name="T25" fmla="*/ 2636 h 3175"/>
                <a:gd name="T26" fmla="*/ 2181 w 6008"/>
                <a:gd name="T27" fmla="*/ 2686 h 3175"/>
                <a:gd name="T28" fmla="*/ 1981 w 6008"/>
                <a:gd name="T29" fmla="*/ 2586 h 3175"/>
                <a:gd name="T30" fmla="*/ 1637 w 6008"/>
                <a:gd name="T31" fmla="*/ 2557 h 3175"/>
                <a:gd name="T32" fmla="*/ 1348 w 6008"/>
                <a:gd name="T33" fmla="*/ 2407 h 3175"/>
                <a:gd name="T34" fmla="*/ 1400 w 6008"/>
                <a:gd name="T35" fmla="*/ 2146 h 3175"/>
                <a:gd name="T36" fmla="*/ 879 w 6008"/>
                <a:gd name="T37" fmla="*/ 2172 h 3175"/>
                <a:gd name="T38" fmla="*/ 667 w 6008"/>
                <a:gd name="T39" fmla="*/ 2408 h 3175"/>
                <a:gd name="T40" fmla="*/ 282 w 6008"/>
                <a:gd name="T41" fmla="*/ 2284 h 3175"/>
                <a:gd name="T42" fmla="*/ 3 w 6008"/>
                <a:gd name="T43" fmla="*/ 2577 h 3175"/>
                <a:gd name="T44" fmla="*/ 279 w 6008"/>
                <a:gd name="T45" fmla="*/ 2758 h 3175"/>
                <a:gd name="T46" fmla="*/ 755 w 6008"/>
                <a:gd name="T47" fmla="*/ 2695 h 3175"/>
                <a:gd name="T48" fmla="*/ 1023 w 6008"/>
                <a:gd name="T49" fmla="*/ 2604 h 3175"/>
                <a:gd name="T50" fmla="*/ 1172 w 6008"/>
                <a:gd name="T51" fmla="*/ 2577 h 3175"/>
                <a:gd name="T52" fmla="*/ 1320 w 6008"/>
                <a:gd name="T53" fmla="*/ 2859 h 3175"/>
                <a:gd name="T54" fmla="*/ 1585 w 6008"/>
                <a:gd name="T55" fmla="*/ 2907 h 3175"/>
                <a:gd name="T56" fmla="*/ 1855 w 6008"/>
                <a:gd name="T57" fmla="*/ 2905 h 3175"/>
                <a:gd name="T58" fmla="*/ 2061 w 6008"/>
                <a:gd name="T59" fmla="*/ 3073 h 3175"/>
                <a:gd name="T60" fmla="*/ 2546 w 6008"/>
                <a:gd name="T61" fmla="*/ 3130 h 3175"/>
                <a:gd name="T62" fmla="*/ 2942 w 6008"/>
                <a:gd name="T63" fmla="*/ 3060 h 3175"/>
                <a:gd name="T64" fmla="*/ 3066 w 6008"/>
                <a:gd name="T65" fmla="*/ 2753 h 3175"/>
                <a:gd name="T66" fmla="*/ 3429 w 6008"/>
                <a:gd name="T67" fmla="*/ 2764 h 3175"/>
                <a:gd name="T68" fmla="*/ 3776 w 6008"/>
                <a:gd name="T69" fmla="*/ 2818 h 3175"/>
                <a:gd name="T70" fmla="*/ 4006 w 6008"/>
                <a:gd name="T71" fmla="*/ 2833 h 3175"/>
                <a:gd name="T72" fmla="*/ 4602 w 6008"/>
                <a:gd name="T73" fmla="*/ 2804 h 3175"/>
                <a:gd name="T74" fmla="*/ 4878 w 6008"/>
                <a:gd name="T75" fmla="*/ 2647 h 3175"/>
                <a:gd name="T76" fmla="*/ 4884 w 6008"/>
                <a:gd name="T77" fmla="*/ 2511 h 3175"/>
                <a:gd name="T78" fmla="*/ 5152 w 6008"/>
                <a:gd name="T79" fmla="*/ 2224 h 3175"/>
                <a:gd name="T80" fmla="*/ 5200 w 6008"/>
                <a:gd name="T81" fmla="*/ 1868 h 3175"/>
                <a:gd name="T82" fmla="*/ 5053 w 6008"/>
                <a:gd name="T83" fmla="*/ 1322 h 3175"/>
                <a:gd name="T84" fmla="*/ 5083 w 6008"/>
                <a:gd name="T85" fmla="*/ 986 h 3175"/>
                <a:gd name="T86" fmla="*/ 5207 w 6008"/>
                <a:gd name="T87" fmla="*/ 923 h 3175"/>
                <a:gd name="T88" fmla="*/ 5538 w 6008"/>
                <a:gd name="T89" fmla="*/ 906 h 3175"/>
                <a:gd name="T90" fmla="*/ 5960 w 6008"/>
                <a:gd name="T91" fmla="*/ 942 h 3175"/>
                <a:gd name="T92" fmla="*/ 5972 w 6008"/>
                <a:gd name="T93" fmla="*/ 338 h 3175"/>
                <a:gd name="T94" fmla="*/ 5409 w 6008"/>
                <a:gd name="T95" fmla="*/ 322 h 3175"/>
                <a:gd name="T96" fmla="*/ 5116 w 6008"/>
                <a:gd name="T97" fmla="*/ 322 h 3175"/>
                <a:gd name="T98" fmla="*/ 4868 w 6008"/>
                <a:gd name="T99" fmla="*/ 98 h 3175"/>
                <a:gd name="T100" fmla="*/ 4492 w 6008"/>
                <a:gd name="T101" fmla="*/ 353 h 3175"/>
                <a:gd name="T102" fmla="*/ 4512 w 6008"/>
                <a:gd name="T103" fmla="*/ 1025 h 3175"/>
                <a:gd name="T104" fmla="*/ 4705 w 6008"/>
                <a:gd name="T105" fmla="*/ 1989 h 3175"/>
                <a:gd name="T106" fmla="*/ 3562 w 6008"/>
                <a:gd name="T107" fmla="*/ 2296 h 3175"/>
                <a:gd name="T108" fmla="*/ 2876 w 6008"/>
                <a:gd name="T109" fmla="*/ 1445 h 3175"/>
                <a:gd name="T110" fmla="*/ 3364 w 6008"/>
                <a:gd name="T111" fmla="*/ 626 h 3175"/>
                <a:gd name="T112" fmla="*/ 3168 w 6008"/>
                <a:gd name="T113" fmla="*/ 19 h 3175"/>
                <a:gd name="T114" fmla="*/ 481 w 6008"/>
                <a:gd name="T115" fmla="*/ 231 h 317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008"/>
                <a:gd name="T175" fmla="*/ 0 h 3175"/>
                <a:gd name="T176" fmla="*/ 6008 w 6008"/>
                <a:gd name="T177" fmla="*/ 3175 h 317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008" h="3175">
                  <a:moveTo>
                    <a:pt x="241" y="285"/>
                  </a:moveTo>
                  <a:lnTo>
                    <a:pt x="238" y="355"/>
                  </a:lnTo>
                  <a:lnTo>
                    <a:pt x="238" y="424"/>
                  </a:lnTo>
                  <a:lnTo>
                    <a:pt x="241" y="494"/>
                  </a:lnTo>
                  <a:lnTo>
                    <a:pt x="246" y="585"/>
                  </a:lnTo>
                  <a:lnTo>
                    <a:pt x="250" y="678"/>
                  </a:lnTo>
                  <a:lnTo>
                    <a:pt x="267" y="769"/>
                  </a:lnTo>
                  <a:lnTo>
                    <a:pt x="277" y="821"/>
                  </a:lnTo>
                  <a:lnTo>
                    <a:pt x="287" y="876"/>
                  </a:lnTo>
                  <a:lnTo>
                    <a:pt x="320" y="919"/>
                  </a:lnTo>
                  <a:lnTo>
                    <a:pt x="333" y="937"/>
                  </a:lnTo>
                  <a:lnTo>
                    <a:pt x="363" y="925"/>
                  </a:lnTo>
                  <a:lnTo>
                    <a:pt x="385" y="926"/>
                  </a:lnTo>
                  <a:lnTo>
                    <a:pt x="457" y="927"/>
                  </a:lnTo>
                  <a:lnTo>
                    <a:pt x="528" y="931"/>
                  </a:lnTo>
                  <a:lnTo>
                    <a:pt x="600" y="926"/>
                  </a:lnTo>
                  <a:lnTo>
                    <a:pt x="626" y="924"/>
                  </a:lnTo>
                  <a:lnTo>
                    <a:pt x="648" y="906"/>
                  </a:lnTo>
                  <a:lnTo>
                    <a:pt x="672" y="906"/>
                  </a:lnTo>
                  <a:lnTo>
                    <a:pt x="718" y="906"/>
                  </a:lnTo>
                  <a:lnTo>
                    <a:pt x="763" y="926"/>
                  </a:lnTo>
                  <a:lnTo>
                    <a:pt x="810" y="926"/>
                  </a:lnTo>
                  <a:lnTo>
                    <a:pt x="847" y="926"/>
                  </a:lnTo>
                  <a:lnTo>
                    <a:pt x="885" y="917"/>
                  </a:lnTo>
                  <a:lnTo>
                    <a:pt x="921" y="906"/>
                  </a:lnTo>
                  <a:lnTo>
                    <a:pt x="952" y="897"/>
                  </a:lnTo>
                  <a:lnTo>
                    <a:pt x="980" y="876"/>
                  </a:lnTo>
                  <a:lnTo>
                    <a:pt x="1012" y="867"/>
                  </a:lnTo>
                  <a:lnTo>
                    <a:pt x="1027" y="862"/>
                  </a:lnTo>
                  <a:lnTo>
                    <a:pt x="1047" y="857"/>
                  </a:lnTo>
                  <a:lnTo>
                    <a:pt x="1057" y="867"/>
                  </a:lnTo>
                  <a:lnTo>
                    <a:pt x="1067" y="875"/>
                  </a:lnTo>
                  <a:lnTo>
                    <a:pt x="1055" y="894"/>
                  </a:lnTo>
                  <a:lnTo>
                    <a:pt x="1045" y="899"/>
                  </a:lnTo>
                  <a:lnTo>
                    <a:pt x="984" y="933"/>
                  </a:lnTo>
                  <a:lnTo>
                    <a:pt x="908" y="935"/>
                  </a:lnTo>
                  <a:lnTo>
                    <a:pt x="855" y="978"/>
                  </a:lnTo>
                  <a:lnTo>
                    <a:pt x="804" y="1020"/>
                  </a:lnTo>
                  <a:lnTo>
                    <a:pt x="770" y="1081"/>
                  </a:lnTo>
                  <a:lnTo>
                    <a:pt x="744" y="1142"/>
                  </a:lnTo>
                  <a:lnTo>
                    <a:pt x="730" y="1176"/>
                  </a:lnTo>
                  <a:lnTo>
                    <a:pt x="738" y="1216"/>
                  </a:lnTo>
                  <a:lnTo>
                    <a:pt x="738" y="1253"/>
                  </a:lnTo>
                  <a:lnTo>
                    <a:pt x="738" y="1282"/>
                  </a:lnTo>
                  <a:lnTo>
                    <a:pt x="734" y="1312"/>
                  </a:lnTo>
                  <a:lnTo>
                    <a:pt x="744" y="1337"/>
                  </a:lnTo>
                  <a:lnTo>
                    <a:pt x="759" y="1374"/>
                  </a:lnTo>
                  <a:lnTo>
                    <a:pt x="775" y="1418"/>
                  </a:lnTo>
                  <a:lnTo>
                    <a:pt x="810" y="1436"/>
                  </a:lnTo>
                  <a:lnTo>
                    <a:pt x="847" y="1456"/>
                  </a:lnTo>
                  <a:lnTo>
                    <a:pt x="892" y="1437"/>
                  </a:lnTo>
                  <a:lnTo>
                    <a:pt x="934" y="1436"/>
                  </a:lnTo>
                  <a:lnTo>
                    <a:pt x="988" y="1435"/>
                  </a:lnTo>
                  <a:lnTo>
                    <a:pt x="1042" y="1429"/>
                  </a:lnTo>
                  <a:lnTo>
                    <a:pt x="1097" y="1429"/>
                  </a:lnTo>
                  <a:lnTo>
                    <a:pt x="1121" y="1429"/>
                  </a:lnTo>
                  <a:lnTo>
                    <a:pt x="1167" y="1412"/>
                  </a:lnTo>
                  <a:lnTo>
                    <a:pt x="1169" y="1436"/>
                  </a:lnTo>
                  <a:lnTo>
                    <a:pt x="1172" y="1479"/>
                  </a:lnTo>
                  <a:lnTo>
                    <a:pt x="1112" y="1505"/>
                  </a:lnTo>
                  <a:lnTo>
                    <a:pt x="1104" y="1547"/>
                  </a:lnTo>
                  <a:lnTo>
                    <a:pt x="1098" y="1581"/>
                  </a:lnTo>
                  <a:lnTo>
                    <a:pt x="1106" y="1621"/>
                  </a:lnTo>
                  <a:lnTo>
                    <a:pt x="1130" y="1646"/>
                  </a:lnTo>
                  <a:lnTo>
                    <a:pt x="1165" y="1683"/>
                  </a:lnTo>
                  <a:lnTo>
                    <a:pt x="1229" y="1683"/>
                  </a:lnTo>
                  <a:lnTo>
                    <a:pt x="1267" y="1717"/>
                  </a:lnTo>
                  <a:lnTo>
                    <a:pt x="1303" y="1749"/>
                  </a:lnTo>
                  <a:lnTo>
                    <a:pt x="1312" y="1802"/>
                  </a:lnTo>
                  <a:lnTo>
                    <a:pt x="1346" y="1836"/>
                  </a:lnTo>
                  <a:lnTo>
                    <a:pt x="1377" y="1866"/>
                  </a:lnTo>
                  <a:lnTo>
                    <a:pt x="1415" y="1894"/>
                  </a:lnTo>
                  <a:lnTo>
                    <a:pt x="1457" y="1907"/>
                  </a:lnTo>
                  <a:lnTo>
                    <a:pt x="1509" y="1925"/>
                  </a:lnTo>
                  <a:lnTo>
                    <a:pt x="1566" y="1922"/>
                  </a:lnTo>
                  <a:lnTo>
                    <a:pt x="1620" y="1927"/>
                  </a:lnTo>
                  <a:lnTo>
                    <a:pt x="1648" y="1928"/>
                  </a:lnTo>
                  <a:lnTo>
                    <a:pt x="1678" y="1918"/>
                  </a:lnTo>
                  <a:lnTo>
                    <a:pt x="1705" y="1927"/>
                  </a:lnTo>
                  <a:lnTo>
                    <a:pt x="1714" y="1929"/>
                  </a:lnTo>
                  <a:lnTo>
                    <a:pt x="1691" y="1941"/>
                  </a:lnTo>
                  <a:lnTo>
                    <a:pt x="1692" y="1949"/>
                  </a:lnTo>
                  <a:lnTo>
                    <a:pt x="1700" y="1989"/>
                  </a:lnTo>
                  <a:lnTo>
                    <a:pt x="1709" y="2028"/>
                  </a:lnTo>
                  <a:lnTo>
                    <a:pt x="1731" y="2060"/>
                  </a:lnTo>
                  <a:lnTo>
                    <a:pt x="1758" y="2100"/>
                  </a:lnTo>
                  <a:lnTo>
                    <a:pt x="1795" y="2134"/>
                  </a:lnTo>
                  <a:lnTo>
                    <a:pt x="1835" y="2159"/>
                  </a:lnTo>
                  <a:lnTo>
                    <a:pt x="1884" y="2188"/>
                  </a:lnTo>
                  <a:lnTo>
                    <a:pt x="1942" y="2195"/>
                  </a:lnTo>
                  <a:lnTo>
                    <a:pt x="1993" y="2218"/>
                  </a:lnTo>
                  <a:lnTo>
                    <a:pt x="2014" y="2227"/>
                  </a:lnTo>
                  <a:lnTo>
                    <a:pt x="2033" y="2242"/>
                  </a:lnTo>
                  <a:lnTo>
                    <a:pt x="2052" y="2257"/>
                  </a:lnTo>
                  <a:lnTo>
                    <a:pt x="2096" y="2292"/>
                  </a:lnTo>
                  <a:lnTo>
                    <a:pt x="2128" y="2348"/>
                  </a:lnTo>
                  <a:lnTo>
                    <a:pt x="2183" y="2369"/>
                  </a:lnTo>
                  <a:lnTo>
                    <a:pt x="2221" y="2384"/>
                  </a:lnTo>
                  <a:lnTo>
                    <a:pt x="2266" y="2364"/>
                  </a:lnTo>
                  <a:lnTo>
                    <a:pt x="2307" y="2355"/>
                  </a:lnTo>
                  <a:lnTo>
                    <a:pt x="2345" y="2347"/>
                  </a:lnTo>
                  <a:lnTo>
                    <a:pt x="2382" y="2333"/>
                  </a:lnTo>
                  <a:lnTo>
                    <a:pt x="2418" y="2315"/>
                  </a:lnTo>
                  <a:lnTo>
                    <a:pt x="2455" y="2298"/>
                  </a:lnTo>
                  <a:lnTo>
                    <a:pt x="2493" y="2279"/>
                  </a:lnTo>
                  <a:lnTo>
                    <a:pt x="2522" y="2250"/>
                  </a:lnTo>
                  <a:lnTo>
                    <a:pt x="2535" y="2238"/>
                  </a:lnTo>
                  <a:lnTo>
                    <a:pt x="2519" y="2192"/>
                  </a:lnTo>
                  <a:lnTo>
                    <a:pt x="2535" y="2198"/>
                  </a:lnTo>
                  <a:lnTo>
                    <a:pt x="2563" y="2206"/>
                  </a:lnTo>
                  <a:lnTo>
                    <a:pt x="2570" y="2245"/>
                  </a:lnTo>
                  <a:lnTo>
                    <a:pt x="2585" y="2270"/>
                  </a:lnTo>
                  <a:lnTo>
                    <a:pt x="2626" y="2337"/>
                  </a:lnTo>
                  <a:lnTo>
                    <a:pt x="2664" y="2404"/>
                  </a:lnTo>
                  <a:lnTo>
                    <a:pt x="2703" y="2473"/>
                  </a:lnTo>
                  <a:lnTo>
                    <a:pt x="2726" y="2513"/>
                  </a:lnTo>
                  <a:lnTo>
                    <a:pt x="2757" y="2552"/>
                  </a:lnTo>
                  <a:lnTo>
                    <a:pt x="2768" y="2597"/>
                  </a:lnTo>
                  <a:lnTo>
                    <a:pt x="2771" y="2608"/>
                  </a:lnTo>
                  <a:lnTo>
                    <a:pt x="2747" y="2607"/>
                  </a:lnTo>
                  <a:lnTo>
                    <a:pt x="2735" y="2610"/>
                  </a:lnTo>
                  <a:lnTo>
                    <a:pt x="2703" y="2620"/>
                  </a:lnTo>
                  <a:lnTo>
                    <a:pt x="2671" y="2634"/>
                  </a:lnTo>
                  <a:lnTo>
                    <a:pt x="2638" y="2636"/>
                  </a:lnTo>
                  <a:lnTo>
                    <a:pt x="2594" y="2638"/>
                  </a:lnTo>
                  <a:lnTo>
                    <a:pt x="2550" y="2623"/>
                  </a:lnTo>
                  <a:lnTo>
                    <a:pt x="2507" y="2623"/>
                  </a:lnTo>
                  <a:lnTo>
                    <a:pt x="2471" y="2623"/>
                  </a:lnTo>
                  <a:lnTo>
                    <a:pt x="2436" y="2628"/>
                  </a:lnTo>
                  <a:lnTo>
                    <a:pt x="2402" y="2636"/>
                  </a:lnTo>
                  <a:lnTo>
                    <a:pt x="2368" y="2644"/>
                  </a:lnTo>
                  <a:lnTo>
                    <a:pt x="2335" y="2652"/>
                  </a:lnTo>
                  <a:lnTo>
                    <a:pt x="2304" y="2669"/>
                  </a:lnTo>
                  <a:lnTo>
                    <a:pt x="2292" y="2676"/>
                  </a:lnTo>
                  <a:lnTo>
                    <a:pt x="2292" y="2698"/>
                  </a:lnTo>
                  <a:lnTo>
                    <a:pt x="2278" y="2702"/>
                  </a:lnTo>
                  <a:lnTo>
                    <a:pt x="2257" y="2708"/>
                  </a:lnTo>
                  <a:lnTo>
                    <a:pt x="2234" y="2701"/>
                  </a:lnTo>
                  <a:lnTo>
                    <a:pt x="2213" y="2695"/>
                  </a:lnTo>
                  <a:lnTo>
                    <a:pt x="2181" y="2686"/>
                  </a:lnTo>
                  <a:lnTo>
                    <a:pt x="2153" y="2664"/>
                  </a:lnTo>
                  <a:lnTo>
                    <a:pt x="2121" y="2656"/>
                  </a:lnTo>
                  <a:lnTo>
                    <a:pt x="2099" y="2650"/>
                  </a:lnTo>
                  <a:lnTo>
                    <a:pt x="2077" y="2656"/>
                  </a:lnTo>
                  <a:lnTo>
                    <a:pt x="2055" y="2656"/>
                  </a:lnTo>
                  <a:lnTo>
                    <a:pt x="2040" y="2656"/>
                  </a:lnTo>
                  <a:lnTo>
                    <a:pt x="2022" y="2665"/>
                  </a:lnTo>
                  <a:lnTo>
                    <a:pt x="2010" y="2656"/>
                  </a:lnTo>
                  <a:lnTo>
                    <a:pt x="1984" y="2634"/>
                  </a:lnTo>
                  <a:lnTo>
                    <a:pt x="1981" y="2586"/>
                  </a:lnTo>
                  <a:lnTo>
                    <a:pt x="1951" y="2571"/>
                  </a:lnTo>
                  <a:lnTo>
                    <a:pt x="1917" y="2553"/>
                  </a:lnTo>
                  <a:lnTo>
                    <a:pt x="1873" y="2565"/>
                  </a:lnTo>
                  <a:lnTo>
                    <a:pt x="1833" y="2564"/>
                  </a:lnTo>
                  <a:lnTo>
                    <a:pt x="1791" y="2563"/>
                  </a:lnTo>
                  <a:lnTo>
                    <a:pt x="1751" y="2565"/>
                  </a:lnTo>
                  <a:lnTo>
                    <a:pt x="1709" y="2564"/>
                  </a:lnTo>
                  <a:lnTo>
                    <a:pt x="1685" y="2563"/>
                  </a:lnTo>
                  <a:lnTo>
                    <a:pt x="1659" y="2567"/>
                  </a:lnTo>
                  <a:lnTo>
                    <a:pt x="1637" y="2557"/>
                  </a:lnTo>
                  <a:lnTo>
                    <a:pt x="1602" y="2545"/>
                  </a:lnTo>
                  <a:lnTo>
                    <a:pt x="1569" y="2523"/>
                  </a:lnTo>
                  <a:lnTo>
                    <a:pt x="1539" y="2499"/>
                  </a:lnTo>
                  <a:lnTo>
                    <a:pt x="1508" y="2474"/>
                  </a:lnTo>
                  <a:lnTo>
                    <a:pt x="1490" y="2432"/>
                  </a:lnTo>
                  <a:lnTo>
                    <a:pt x="1455" y="2414"/>
                  </a:lnTo>
                  <a:lnTo>
                    <a:pt x="1424" y="2399"/>
                  </a:lnTo>
                  <a:lnTo>
                    <a:pt x="1389" y="2409"/>
                  </a:lnTo>
                  <a:lnTo>
                    <a:pt x="1356" y="2407"/>
                  </a:lnTo>
                  <a:lnTo>
                    <a:pt x="1348" y="2407"/>
                  </a:lnTo>
                  <a:lnTo>
                    <a:pt x="1325" y="2415"/>
                  </a:lnTo>
                  <a:lnTo>
                    <a:pt x="1330" y="2407"/>
                  </a:lnTo>
                  <a:lnTo>
                    <a:pt x="1348" y="2379"/>
                  </a:lnTo>
                  <a:lnTo>
                    <a:pt x="1386" y="2365"/>
                  </a:lnTo>
                  <a:lnTo>
                    <a:pt x="1402" y="2335"/>
                  </a:lnTo>
                  <a:lnTo>
                    <a:pt x="1422" y="2298"/>
                  </a:lnTo>
                  <a:lnTo>
                    <a:pt x="1442" y="2254"/>
                  </a:lnTo>
                  <a:lnTo>
                    <a:pt x="1435" y="2211"/>
                  </a:lnTo>
                  <a:lnTo>
                    <a:pt x="1429" y="2177"/>
                  </a:lnTo>
                  <a:lnTo>
                    <a:pt x="1400" y="2146"/>
                  </a:lnTo>
                  <a:lnTo>
                    <a:pt x="1369" y="2132"/>
                  </a:lnTo>
                  <a:lnTo>
                    <a:pt x="1323" y="2112"/>
                  </a:lnTo>
                  <a:lnTo>
                    <a:pt x="1269" y="2117"/>
                  </a:lnTo>
                  <a:lnTo>
                    <a:pt x="1218" y="2119"/>
                  </a:lnTo>
                  <a:lnTo>
                    <a:pt x="1151" y="2122"/>
                  </a:lnTo>
                  <a:lnTo>
                    <a:pt x="1084" y="2136"/>
                  </a:lnTo>
                  <a:lnTo>
                    <a:pt x="1016" y="2146"/>
                  </a:lnTo>
                  <a:lnTo>
                    <a:pt x="971" y="2153"/>
                  </a:lnTo>
                  <a:lnTo>
                    <a:pt x="923" y="2158"/>
                  </a:lnTo>
                  <a:lnTo>
                    <a:pt x="879" y="2172"/>
                  </a:lnTo>
                  <a:lnTo>
                    <a:pt x="837" y="2185"/>
                  </a:lnTo>
                  <a:lnTo>
                    <a:pt x="795" y="2203"/>
                  </a:lnTo>
                  <a:lnTo>
                    <a:pt x="761" y="2231"/>
                  </a:lnTo>
                  <a:lnTo>
                    <a:pt x="730" y="2256"/>
                  </a:lnTo>
                  <a:lnTo>
                    <a:pt x="709" y="2293"/>
                  </a:lnTo>
                  <a:lnTo>
                    <a:pt x="689" y="2329"/>
                  </a:lnTo>
                  <a:lnTo>
                    <a:pt x="678" y="2351"/>
                  </a:lnTo>
                  <a:lnTo>
                    <a:pt x="678" y="2378"/>
                  </a:lnTo>
                  <a:lnTo>
                    <a:pt x="670" y="2401"/>
                  </a:lnTo>
                  <a:lnTo>
                    <a:pt x="667" y="2408"/>
                  </a:lnTo>
                  <a:lnTo>
                    <a:pt x="663" y="2425"/>
                  </a:lnTo>
                  <a:lnTo>
                    <a:pt x="657" y="2421"/>
                  </a:lnTo>
                  <a:lnTo>
                    <a:pt x="629" y="2395"/>
                  </a:lnTo>
                  <a:lnTo>
                    <a:pt x="623" y="2348"/>
                  </a:lnTo>
                  <a:lnTo>
                    <a:pt x="592" y="2329"/>
                  </a:lnTo>
                  <a:lnTo>
                    <a:pt x="541" y="2299"/>
                  </a:lnTo>
                  <a:lnTo>
                    <a:pt x="480" y="2289"/>
                  </a:lnTo>
                  <a:lnTo>
                    <a:pt x="422" y="2283"/>
                  </a:lnTo>
                  <a:lnTo>
                    <a:pt x="352" y="2277"/>
                  </a:lnTo>
                  <a:lnTo>
                    <a:pt x="282" y="2284"/>
                  </a:lnTo>
                  <a:lnTo>
                    <a:pt x="212" y="2297"/>
                  </a:lnTo>
                  <a:lnTo>
                    <a:pt x="165" y="2304"/>
                  </a:lnTo>
                  <a:lnTo>
                    <a:pt x="115" y="2315"/>
                  </a:lnTo>
                  <a:lnTo>
                    <a:pt x="76" y="2342"/>
                  </a:lnTo>
                  <a:lnTo>
                    <a:pt x="49" y="2359"/>
                  </a:lnTo>
                  <a:lnTo>
                    <a:pt x="32" y="2391"/>
                  </a:lnTo>
                  <a:lnTo>
                    <a:pt x="22" y="2421"/>
                  </a:lnTo>
                  <a:lnTo>
                    <a:pt x="7" y="2470"/>
                  </a:lnTo>
                  <a:lnTo>
                    <a:pt x="0" y="2525"/>
                  </a:lnTo>
                  <a:lnTo>
                    <a:pt x="3" y="2577"/>
                  </a:lnTo>
                  <a:lnTo>
                    <a:pt x="5" y="2610"/>
                  </a:lnTo>
                  <a:lnTo>
                    <a:pt x="13" y="2647"/>
                  </a:lnTo>
                  <a:lnTo>
                    <a:pt x="36" y="2669"/>
                  </a:lnTo>
                  <a:lnTo>
                    <a:pt x="71" y="2705"/>
                  </a:lnTo>
                  <a:lnTo>
                    <a:pt x="122" y="2720"/>
                  </a:lnTo>
                  <a:lnTo>
                    <a:pt x="167" y="2740"/>
                  </a:lnTo>
                  <a:lnTo>
                    <a:pt x="187" y="2751"/>
                  </a:lnTo>
                  <a:lnTo>
                    <a:pt x="209" y="2762"/>
                  </a:lnTo>
                  <a:lnTo>
                    <a:pt x="232" y="2760"/>
                  </a:lnTo>
                  <a:lnTo>
                    <a:pt x="279" y="2758"/>
                  </a:lnTo>
                  <a:lnTo>
                    <a:pt x="322" y="2735"/>
                  </a:lnTo>
                  <a:lnTo>
                    <a:pt x="370" y="2728"/>
                  </a:lnTo>
                  <a:lnTo>
                    <a:pt x="430" y="2720"/>
                  </a:lnTo>
                  <a:lnTo>
                    <a:pt x="491" y="2718"/>
                  </a:lnTo>
                  <a:lnTo>
                    <a:pt x="553" y="2715"/>
                  </a:lnTo>
                  <a:lnTo>
                    <a:pt x="600" y="2711"/>
                  </a:lnTo>
                  <a:lnTo>
                    <a:pt x="649" y="2715"/>
                  </a:lnTo>
                  <a:lnTo>
                    <a:pt x="696" y="2708"/>
                  </a:lnTo>
                  <a:lnTo>
                    <a:pt x="725" y="2705"/>
                  </a:lnTo>
                  <a:lnTo>
                    <a:pt x="755" y="2695"/>
                  </a:lnTo>
                  <a:lnTo>
                    <a:pt x="781" y="2683"/>
                  </a:lnTo>
                  <a:lnTo>
                    <a:pt x="806" y="2669"/>
                  </a:lnTo>
                  <a:lnTo>
                    <a:pt x="820" y="2640"/>
                  </a:lnTo>
                  <a:lnTo>
                    <a:pt x="847" y="2629"/>
                  </a:lnTo>
                  <a:lnTo>
                    <a:pt x="873" y="2619"/>
                  </a:lnTo>
                  <a:lnTo>
                    <a:pt x="903" y="2627"/>
                  </a:lnTo>
                  <a:lnTo>
                    <a:pt x="931" y="2623"/>
                  </a:lnTo>
                  <a:lnTo>
                    <a:pt x="962" y="2619"/>
                  </a:lnTo>
                  <a:lnTo>
                    <a:pt x="995" y="2616"/>
                  </a:lnTo>
                  <a:lnTo>
                    <a:pt x="1023" y="2604"/>
                  </a:lnTo>
                  <a:lnTo>
                    <a:pt x="1056" y="2588"/>
                  </a:lnTo>
                  <a:lnTo>
                    <a:pt x="1083" y="2560"/>
                  </a:lnTo>
                  <a:lnTo>
                    <a:pt x="1114" y="2538"/>
                  </a:lnTo>
                  <a:lnTo>
                    <a:pt x="1132" y="2526"/>
                  </a:lnTo>
                  <a:lnTo>
                    <a:pt x="1147" y="2510"/>
                  </a:lnTo>
                  <a:lnTo>
                    <a:pt x="1166" y="2505"/>
                  </a:lnTo>
                  <a:lnTo>
                    <a:pt x="1173" y="2504"/>
                  </a:lnTo>
                  <a:lnTo>
                    <a:pt x="1166" y="2518"/>
                  </a:lnTo>
                  <a:lnTo>
                    <a:pt x="1166" y="2525"/>
                  </a:lnTo>
                  <a:lnTo>
                    <a:pt x="1172" y="2577"/>
                  </a:lnTo>
                  <a:lnTo>
                    <a:pt x="1171" y="2632"/>
                  </a:lnTo>
                  <a:lnTo>
                    <a:pt x="1186" y="2683"/>
                  </a:lnTo>
                  <a:lnTo>
                    <a:pt x="1198" y="2717"/>
                  </a:lnTo>
                  <a:lnTo>
                    <a:pt x="1226" y="2745"/>
                  </a:lnTo>
                  <a:lnTo>
                    <a:pt x="1245" y="2776"/>
                  </a:lnTo>
                  <a:lnTo>
                    <a:pt x="1257" y="2796"/>
                  </a:lnTo>
                  <a:lnTo>
                    <a:pt x="1261" y="2822"/>
                  </a:lnTo>
                  <a:lnTo>
                    <a:pt x="1277" y="2835"/>
                  </a:lnTo>
                  <a:lnTo>
                    <a:pt x="1296" y="2852"/>
                  </a:lnTo>
                  <a:lnTo>
                    <a:pt x="1320" y="2859"/>
                  </a:lnTo>
                  <a:lnTo>
                    <a:pt x="1343" y="2862"/>
                  </a:lnTo>
                  <a:lnTo>
                    <a:pt x="1374" y="2867"/>
                  </a:lnTo>
                  <a:lnTo>
                    <a:pt x="1404" y="2861"/>
                  </a:lnTo>
                  <a:lnTo>
                    <a:pt x="1435" y="2862"/>
                  </a:lnTo>
                  <a:lnTo>
                    <a:pt x="1457" y="2863"/>
                  </a:lnTo>
                  <a:lnTo>
                    <a:pt x="1479" y="2862"/>
                  </a:lnTo>
                  <a:lnTo>
                    <a:pt x="1500" y="2868"/>
                  </a:lnTo>
                  <a:lnTo>
                    <a:pt x="1530" y="2877"/>
                  </a:lnTo>
                  <a:lnTo>
                    <a:pt x="1556" y="2896"/>
                  </a:lnTo>
                  <a:lnTo>
                    <a:pt x="1585" y="2907"/>
                  </a:lnTo>
                  <a:lnTo>
                    <a:pt x="1626" y="2926"/>
                  </a:lnTo>
                  <a:lnTo>
                    <a:pt x="1666" y="2948"/>
                  </a:lnTo>
                  <a:lnTo>
                    <a:pt x="1709" y="2961"/>
                  </a:lnTo>
                  <a:lnTo>
                    <a:pt x="1737" y="2968"/>
                  </a:lnTo>
                  <a:lnTo>
                    <a:pt x="1767" y="2976"/>
                  </a:lnTo>
                  <a:lnTo>
                    <a:pt x="1794" y="2966"/>
                  </a:lnTo>
                  <a:lnTo>
                    <a:pt x="1817" y="2958"/>
                  </a:lnTo>
                  <a:lnTo>
                    <a:pt x="1829" y="2932"/>
                  </a:lnTo>
                  <a:lnTo>
                    <a:pt x="1846" y="2914"/>
                  </a:lnTo>
                  <a:lnTo>
                    <a:pt x="1855" y="2905"/>
                  </a:lnTo>
                  <a:lnTo>
                    <a:pt x="1860" y="2888"/>
                  </a:lnTo>
                  <a:lnTo>
                    <a:pt x="1873" y="2888"/>
                  </a:lnTo>
                  <a:lnTo>
                    <a:pt x="1883" y="2888"/>
                  </a:lnTo>
                  <a:lnTo>
                    <a:pt x="1886" y="2905"/>
                  </a:lnTo>
                  <a:lnTo>
                    <a:pt x="1892" y="2914"/>
                  </a:lnTo>
                  <a:lnTo>
                    <a:pt x="1914" y="2949"/>
                  </a:lnTo>
                  <a:lnTo>
                    <a:pt x="1926" y="2993"/>
                  </a:lnTo>
                  <a:lnTo>
                    <a:pt x="1957" y="3018"/>
                  </a:lnTo>
                  <a:lnTo>
                    <a:pt x="2002" y="3056"/>
                  </a:lnTo>
                  <a:lnTo>
                    <a:pt x="2061" y="3073"/>
                  </a:lnTo>
                  <a:lnTo>
                    <a:pt x="2115" y="3097"/>
                  </a:lnTo>
                  <a:lnTo>
                    <a:pt x="2160" y="3118"/>
                  </a:lnTo>
                  <a:lnTo>
                    <a:pt x="2204" y="3145"/>
                  </a:lnTo>
                  <a:lnTo>
                    <a:pt x="2251" y="3156"/>
                  </a:lnTo>
                  <a:lnTo>
                    <a:pt x="2307" y="3169"/>
                  </a:lnTo>
                  <a:lnTo>
                    <a:pt x="2365" y="3175"/>
                  </a:lnTo>
                  <a:lnTo>
                    <a:pt x="2421" y="3169"/>
                  </a:lnTo>
                  <a:lnTo>
                    <a:pt x="2465" y="3166"/>
                  </a:lnTo>
                  <a:lnTo>
                    <a:pt x="2506" y="3147"/>
                  </a:lnTo>
                  <a:lnTo>
                    <a:pt x="2546" y="3130"/>
                  </a:lnTo>
                  <a:lnTo>
                    <a:pt x="2567" y="3120"/>
                  </a:lnTo>
                  <a:lnTo>
                    <a:pt x="2581" y="3095"/>
                  </a:lnTo>
                  <a:lnTo>
                    <a:pt x="2604" y="3090"/>
                  </a:lnTo>
                  <a:lnTo>
                    <a:pt x="2649" y="3082"/>
                  </a:lnTo>
                  <a:lnTo>
                    <a:pt x="2696" y="3094"/>
                  </a:lnTo>
                  <a:lnTo>
                    <a:pt x="2742" y="3090"/>
                  </a:lnTo>
                  <a:lnTo>
                    <a:pt x="2794" y="3087"/>
                  </a:lnTo>
                  <a:lnTo>
                    <a:pt x="2847" y="3085"/>
                  </a:lnTo>
                  <a:lnTo>
                    <a:pt x="2898" y="3072"/>
                  </a:lnTo>
                  <a:lnTo>
                    <a:pt x="2942" y="3060"/>
                  </a:lnTo>
                  <a:lnTo>
                    <a:pt x="2991" y="3051"/>
                  </a:lnTo>
                  <a:lnTo>
                    <a:pt x="3023" y="3018"/>
                  </a:lnTo>
                  <a:lnTo>
                    <a:pt x="3052" y="2990"/>
                  </a:lnTo>
                  <a:lnTo>
                    <a:pt x="3057" y="2942"/>
                  </a:lnTo>
                  <a:lnTo>
                    <a:pt x="3069" y="2901"/>
                  </a:lnTo>
                  <a:lnTo>
                    <a:pt x="3079" y="2867"/>
                  </a:lnTo>
                  <a:lnTo>
                    <a:pt x="3085" y="2832"/>
                  </a:lnTo>
                  <a:lnTo>
                    <a:pt x="3088" y="2796"/>
                  </a:lnTo>
                  <a:lnTo>
                    <a:pt x="3089" y="2781"/>
                  </a:lnTo>
                  <a:lnTo>
                    <a:pt x="3066" y="2753"/>
                  </a:lnTo>
                  <a:lnTo>
                    <a:pt x="3081" y="2751"/>
                  </a:lnTo>
                  <a:lnTo>
                    <a:pt x="3114" y="2746"/>
                  </a:lnTo>
                  <a:lnTo>
                    <a:pt x="3143" y="2776"/>
                  </a:lnTo>
                  <a:lnTo>
                    <a:pt x="3174" y="2783"/>
                  </a:lnTo>
                  <a:lnTo>
                    <a:pt x="3217" y="2793"/>
                  </a:lnTo>
                  <a:lnTo>
                    <a:pt x="3261" y="2800"/>
                  </a:lnTo>
                  <a:lnTo>
                    <a:pt x="3305" y="2796"/>
                  </a:lnTo>
                  <a:lnTo>
                    <a:pt x="3348" y="2794"/>
                  </a:lnTo>
                  <a:lnTo>
                    <a:pt x="3387" y="2769"/>
                  </a:lnTo>
                  <a:lnTo>
                    <a:pt x="3429" y="2764"/>
                  </a:lnTo>
                  <a:lnTo>
                    <a:pt x="3458" y="2760"/>
                  </a:lnTo>
                  <a:lnTo>
                    <a:pt x="3485" y="2766"/>
                  </a:lnTo>
                  <a:lnTo>
                    <a:pt x="3514" y="2771"/>
                  </a:lnTo>
                  <a:lnTo>
                    <a:pt x="3536" y="2773"/>
                  </a:lnTo>
                  <a:lnTo>
                    <a:pt x="3557" y="2780"/>
                  </a:lnTo>
                  <a:lnTo>
                    <a:pt x="3579" y="2784"/>
                  </a:lnTo>
                  <a:lnTo>
                    <a:pt x="3634" y="2795"/>
                  </a:lnTo>
                  <a:lnTo>
                    <a:pt x="3688" y="2812"/>
                  </a:lnTo>
                  <a:lnTo>
                    <a:pt x="3744" y="2816"/>
                  </a:lnTo>
                  <a:lnTo>
                    <a:pt x="3776" y="2818"/>
                  </a:lnTo>
                  <a:lnTo>
                    <a:pt x="3810" y="2810"/>
                  </a:lnTo>
                  <a:lnTo>
                    <a:pt x="3842" y="2802"/>
                  </a:lnTo>
                  <a:lnTo>
                    <a:pt x="3867" y="2796"/>
                  </a:lnTo>
                  <a:lnTo>
                    <a:pt x="3888" y="2775"/>
                  </a:lnTo>
                  <a:lnTo>
                    <a:pt x="3915" y="2774"/>
                  </a:lnTo>
                  <a:lnTo>
                    <a:pt x="3929" y="2773"/>
                  </a:lnTo>
                  <a:lnTo>
                    <a:pt x="3940" y="2788"/>
                  </a:lnTo>
                  <a:lnTo>
                    <a:pt x="3953" y="2795"/>
                  </a:lnTo>
                  <a:lnTo>
                    <a:pt x="3981" y="2809"/>
                  </a:lnTo>
                  <a:lnTo>
                    <a:pt x="4006" y="2833"/>
                  </a:lnTo>
                  <a:lnTo>
                    <a:pt x="4038" y="2838"/>
                  </a:lnTo>
                  <a:lnTo>
                    <a:pt x="4108" y="2847"/>
                  </a:lnTo>
                  <a:lnTo>
                    <a:pt x="4181" y="2835"/>
                  </a:lnTo>
                  <a:lnTo>
                    <a:pt x="4253" y="2835"/>
                  </a:lnTo>
                  <a:lnTo>
                    <a:pt x="4344" y="2834"/>
                  </a:lnTo>
                  <a:lnTo>
                    <a:pt x="4436" y="2841"/>
                  </a:lnTo>
                  <a:lnTo>
                    <a:pt x="4527" y="2833"/>
                  </a:lnTo>
                  <a:lnTo>
                    <a:pt x="4554" y="2831"/>
                  </a:lnTo>
                  <a:lnTo>
                    <a:pt x="4578" y="2818"/>
                  </a:lnTo>
                  <a:lnTo>
                    <a:pt x="4602" y="2804"/>
                  </a:lnTo>
                  <a:lnTo>
                    <a:pt x="4620" y="2794"/>
                  </a:lnTo>
                  <a:lnTo>
                    <a:pt x="4630" y="2774"/>
                  </a:lnTo>
                  <a:lnTo>
                    <a:pt x="4649" y="2765"/>
                  </a:lnTo>
                  <a:lnTo>
                    <a:pt x="4687" y="2744"/>
                  </a:lnTo>
                  <a:lnTo>
                    <a:pt x="4732" y="2736"/>
                  </a:lnTo>
                  <a:lnTo>
                    <a:pt x="4772" y="2716"/>
                  </a:lnTo>
                  <a:lnTo>
                    <a:pt x="4805" y="2699"/>
                  </a:lnTo>
                  <a:lnTo>
                    <a:pt x="4839" y="2679"/>
                  </a:lnTo>
                  <a:lnTo>
                    <a:pt x="4869" y="2655"/>
                  </a:lnTo>
                  <a:lnTo>
                    <a:pt x="4878" y="2647"/>
                  </a:lnTo>
                  <a:lnTo>
                    <a:pt x="4889" y="2633"/>
                  </a:lnTo>
                  <a:lnTo>
                    <a:pt x="4885" y="2622"/>
                  </a:lnTo>
                  <a:lnTo>
                    <a:pt x="4874" y="2589"/>
                  </a:lnTo>
                  <a:lnTo>
                    <a:pt x="4846" y="2564"/>
                  </a:lnTo>
                  <a:lnTo>
                    <a:pt x="4827" y="2534"/>
                  </a:lnTo>
                  <a:lnTo>
                    <a:pt x="4823" y="2525"/>
                  </a:lnTo>
                  <a:lnTo>
                    <a:pt x="4806" y="2510"/>
                  </a:lnTo>
                  <a:lnTo>
                    <a:pt x="4816" y="2505"/>
                  </a:lnTo>
                  <a:lnTo>
                    <a:pt x="4846" y="2492"/>
                  </a:lnTo>
                  <a:lnTo>
                    <a:pt x="4884" y="2511"/>
                  </a:lnTo>
                  <a:lnTo>
                    <a:pt x="4913" y="2496"/>
                  </a:lnTo>
                  <a:lnTo>
                    <a:pt x="4947" y="2480"/>
                  </a:lnTo>
                  <a:lnTo>
                    <a:pt x="4970" y="2447"/>
                  </a:lnTo>
                  <a:lnTo>
                    <a:pt x="4993" y="2418"/>
                  </a:lnTo>
                  <a:lnTo>
                    <a:pt x="5016" y="2386"/>
                  </a:lnTo>
                  <a:lnTo>
                    <a:pt x="5025" y="2344"/>
                  </a:lnTo>
                  <a:lnTo>
                    <a:pt x="5051" y="2313"/>
                  </a:lnTo>
                  <a:lnTo>
                    <a:pt x="5079" y="2278"/>
                  </a:lnTo>
                  <a:lnTo>
                    <a:pt x="5127" y="2262"/>
                  </a:lnTo>
                  <a:lnTo>
                    <a:pt x="5152" y="2224"/>
                  </a:lnTo>
                  <a:lnTo>
                    <a:pt x="5175" y="2184"/>
                  </a:lnTo>
                  <a:lnTo>
                    <a:pt x="5184" y="2136"/>
                  </a:lnTo>
                  <a:lnTo>
                    <a:pt x="5186" y="2090"/>
                  </a:lnTo>
                  <a:lnTo>
                    <a:pt x="5189" y="2044"/>
                  </a:lnTo>
                  <a:lnTo>
                    <a:pt x="5164" y="1999"/>
                  </a:lnTo>
                  <a:lnTo>
                    <a:pt x="5165" y="1953"/>
                  </a:lnTo>
                  <a:lnTo>
                    <a:pt x="5167" y="1935"/>
                  </a:lnTo>
                  <a:lnTo>
                    <a:pt x="5189" y="1922"/>
                  </a:lnTo>
                  <a:lnTo>
                    <a:pt x="5192" y="1905"/>
                  </a:lnTo>
                  <a:lnTo>
                    <a:pt x="5200" y="1868"/>
                  </a:lnTo>
                  <a:lnTo>
                    <a:pt x="5202" y="1829"/>
                  </a:lnTo>
                  <a:lnTo>
                    <a:pt x="5199" y="1792"/>
                  </a:lnTo>
                  <a:lnTo>
                    <a:pt x="5190" y="1724"/>
                  </a:lnTo>
                  <a:lnTo>
                    <a:pt x="5175" y="1659"/>
                  </a:lnTo>
                  <a:lnTo>
                    <a:pt x="5155" y="1595"/>
                  </a:lnTo>
                  <a:lnTo>
                    <a:pt x="5134" y="1529"/>
                  </a:lnTo>
                  <a:lnTo>
                    <a:pt x="5101" y="1466"/>
                  </a:lnTo>
                  <a:lnTo>
                    <a:pt x="5079" y="1400"/>
                  </a:lnTo>
                  <a:lnTo>
                    <a:pt x="5067" y="1362"/>
                  </a:lnTo>
                  <a:lnTo>
                    <a:pt x="5053" y="1322"/>
                  </a:lnTo>
                  <a:lnTo>
                    <a:pt x="5051" y="1282"/>
                  </a:lnTo>
                  <a:lnTo>
                    <a:pt x="5050" y="1241"/>
                  </a:lnTo>
                  <a:lnTo>
                    <a:pt x="5060" y="1201"/>
                  </a:lnTo>
                  <a:lnTo>
                    <a:pt x="5068" y="1160"/>
                  </a:lnTo>
                  <a:lnTo>
                    <a:pt x="5073" y="1131"/>
                  </a:lnTo>
                  <a:lnTo>
                    <a:pt x="5090" y="1106"/>
                  </a:lnTo>
                  <a:lnTo>
                    <a:pt x="5094" y="1077"/>
                  </a:lnTo>
                  <a:lnTo>
                    <a:pt x="5096" y="1047"/>
                  </a:lnTo>
                  <a:lnTo>
                    <a:pt x="5089" y="1016"/>
                  </a:lnTo>
                  <a:lnTo>
                    <a:pt x="5083" y="986"/>
                  </a:lnTo>
                  <a:lnTo>
                    <a:pt x="5079" y="969"/>
                  </a:lnTo>
                  <a:lnTo>
                    <a:pt x="5062" y="954"/>
                  </a:lnTo>
                  <a:lnTo>
                    <a:pt x="5062" y="935"/>
                  </a:lnTo>
                  <a:lnTo>
                    <a:pt x="5061" y="924"/>
                  </a:lnTo>
                  <a:lnTo>
                    <a:pt x="5068" y="909"/>
                  </a:lnTo>
                  <a:lnTo>
                    <a:pt x="5079" y="906"/>
                  </a:lnTo>
                  <a:lnTo>
                    <a:pt x="5102" y="902"/>
                  </a:lnTo>
                  <a:lnTo>
                    <a:pt x="5125" y="915"/>
                  </a:lnTo>
                  <a:lnTo>
                    <a:pt x="5148" y="917"/>
                  </a:lnTo>
                  <a:lnTo>
                    <a:pt x="5207" y="923"/>
                  </a:lnTo>
                  <a:lnTo>
                    <a:pt x="5266" y="932"/>
                  </a:lnTo>
                  <a:lnTo>
                    <a:pt x="5325" y="933"/>
                  </a:lnTo>
                  <a:lnTo>
                    <a:pt x="5371" y="934"/>
                  </a:lnTo>
                  <a:lnTo>
                    <a:pt x="5418" y="939"/>
                  </a:lnTo>
                  <a:lnTo>
                    <a:pt x="5462" y="925"/>
                  </a:lnTo>
                  <a:lnTo>
                    <a:pt x="5487" y="918"/>
                  </a:lnTo>
                  <a:lnTo>
                    <a:pt x="5497" y="877"/>
                  </a:lnTo>
                  <a:lnTo>
                    <a:pt x="5522" y="875"/>
                  </a:lnTo>
                  <a:lnTo>
                    <a:pt x="5539" y="873"/>
                  </a:lnTo>
                  <a:lnTo>
                    <a:pt x="5538" y="906"/>
                  </a:lnTo>
                  <a:lnTo>
                    <a:pt x="5554" y="915"/>
                  </a:lnTo>
                  <a:lnTo>
                    <a:pt x="5590" y="933"/>
                  </a:lnTo>
                  <a:lnTo>
                    <a:pt x="5632" y="943"/>
                  </a:lnTo>
                  <a:lnTo>
                    <a:pt x="5673" y="949"/>
                  </a:lnTo>
                  <a:lnTo>
                    <a:pt x="5723" y="957"/>
                  </a:lnTo>
                  <a:lnTo>
                    <a:pt x="5777" y="957"/>
                  </a:lnTo>
                  <a:lnTo>
                    <a:pt x="5829" y="956"/>
                  </a:lnTo>
                  <a:lnTo>
                    <a:pt x="5873" y="955"/>
                  </a:lnTo>
                  <a:lnTo>
                    <a:pt x="5920" y="962"/>
                  </a:lnTo>
                  <a:lnTo>
                    <a:pt x="5960" y="942"/>
                  </a:lnTo>
                  <a:lnTo>
                    <a:pt x="5983" y="931"/>
                  </a:lnTo>
                  <a:lnTo>
                    <a:pt x="5989" y="898"/>
                  </a:lnTo>
                  <a:lnTo>
                    <a:pt x="5991" y="873"/>
                  </a:lnTo>
                  <a:lnTo>
                    <a:pt x="6003" y="737"/>
                  </a:lnTo>
                  <a:lnTo>
                    <a:pt x="6008" y="601"/>
                  </a:lnTo>
                  <a:lnTo>
                    <a:pt x="6004" y="464"/>
                  </a:lnTo>
                  <a:lnTo>
                    <a:pt x="6003" y="423"/>
                  </a:lnTo>
                  <a:lnTo>
                    <a:pt x="5987" y="385"/>
                  </a:lnTo>
                  <a:lnTo>
                    <a:pt x="5976" y="347"/>
                  </a:lnTo>
                  <a:lnTo>
                    <a:pt x="5972" y="338"/>
                  </a:lnTo>
                  <a:lnTo>
                    <a:pt x="5969" y="325"/>
                  </a:lnTo>
                  <a:lnTo>
                    <a:pt x="5960" y="324"/>
                  </a:lnTo>
                  <a:lnTo>
                    <a:pt x="5886" y="317"/>
                  </a:lnTo>
                  <a:lnTo>
                    <a:pt x="5811" y="324"/>
                  </a:lnTo>
                  <a:lnTo>
                    <a:pt x="5737" y="324"/>
                  </a:lnTo>
                  <a:lnTo>
                    <a:pt x="5683" y="324"/>
                  </a:lnTo>
                  <a:lnTo>
                    <a:pt x="5629" y="324"/>
                  </a:lnTo>
                  <a:lnTo>
                    <a:pt x="5574" y="324"/>
                  </a:lnTo>
                  <a:lnTo>
                    <a:pt x="5491" y="324"/>
                  </a:lnTo>
                  <a:lnTo>
                    <a:pt x="5409" y="322"/>
                  </a:lnTo>
                  <a:lnTo>
                    <a:pt x="5325" y="322"/>
                  </a:lnTo>
                  <a:lnTo>
                    <a:pt x="5283" y="322"/>
                  </a:lnTo>
                  <a:lnTo>
                    <a:pt x="5242" y="322"/>
                  </a:lnTo>
                  <a:lnTo>
                    <a:pt x="5201" y="322"/>
                  </a:lnTo>
                  <a:lnTo>
                    <a:pt x="5182" y="322"/>
                  </a:lnTo>
                  <a:lnTo>
                    <a:pt x="5162" y="322"/>
                  </a:lnTo>
                  <a:lnTo>
                    <a:pt x="5142" y="322"/>
                  </a:lnTo>
                  <a:lnTo>
                    <a:pt x="5133" y="322"/>
                  </a:lnTo>
                  <a:lnTo>
                    <a:pt x="5125" y="324"/>
                  </a:lnTo>
                  <a:lnTo>
                    <a:pt x="5116" y="322"/>
                  </a:lnTo>
                  <a:lnTo>
                    <a:pt x="5113" y="322"/>
                  </a:lnTo>
                  <a:lnTo>
                    <a:pt x="5109" y="321"/>
                  </a:lnTo>
                  <a:lnTo>
                    <a:pt x="5108" y="319"/>
                  </a:lnTo>
                  <a:lnTo>
                    <a:pt x="5097" y="290"/>
                  </a:lnTo>
                  <a:lnTo>
                    <a:pt x="5103" y="254"/>
                  </a:lnTo>
                  <a:lnTo>
                    <a:pt x="5082" y="231"/>
                  </a:lnTo>
                  <a:lnTo>
                    <a:pt x="5040" y="186"/>
                  </a:lnTo>
                  <a:lnTo>
                    <a:pt x="4985" y="153"/>
                  </a:lnTo>
                  <a:lnTo>
                    <a:pt x="4928" y="127"/>
                  </a:lnTo>
                  <a:lnTo>
                    <a:pt x="4868" y="98"/>
                  </a:lnTo>
                  <a:lnTo>
                    <a:pt x="4802" y="77"/>
                  </a:lnTo>
                  <a:lnTo>
                    <a:pt x="4736" y="65"/>
                  </a:lnTo>
                  <a:lnTo>
                    <a:pt x="4561" y="56"/>
                  </a:lnTo>
                  <a:lnTo>
                    <a:pt x="4354" y="55"/>
                  </a:lnTo>
                  <a:lnTo>
                    <a:pt x="4262" y="83"/>
                  </a:lnTo>
                  <a:lnTo>
                    <a:pt x="4233" y="128"/>
                  </a:lnTo>
                  <a:lnTo>
                    <a:pt x="4226" y="185"/>
                  </a:lnTo>
                  <a:lnTo>
                    <a:pt x="4240" y="261"/>
                  </a:lnTo>
                  <a:lnTo>
                    <a:pt x="4298" y="319"/>
                  </a:lnTo>
                  <a:lnTo>
                    <a:pt x="4492" y="353"/>
                  </a:lnTo>
                  <a:lnTo>
                    <a:pt x="4648" y="392"/>
                  </a:lnTo>
                  <a:lnTo>
                    <a:pt x="4677" y="449"/>
                  </a:lnTo>
                  <a:lnTo>
                    <a:pt x="4684" y="525"/>
                  </a:lnTo>
                  <a:lnTo>
                    <a:pt x="4595" y="591"/>
                  </a:lnTo>
                  <a:lnTo>
                    <a:pt x="4486" y="654"/>
                  </a:lnTo>
                  <a:lnTo>
                    <a:pt x="4398" y="740"/>
                  </a:lnTo>
                  <a:lnTo>
                    <a:pt x="4383" y="857"/>
                  </a:lnTo>
                  <a:lnTo>
                    <a:pt x="4427" y="917"/>
                  </a:lnTo>
                  <a:lnTo>
                    <a:pt x="4489" y="932"/>
                  </a:lnTo>
                  <a:lnTo>
                    <a:pt x="4512" y="1025"/>
                  </a:lnTo>
                  <a:lnTo>
                    <a:pt x="4668" y="1231"/>
                  </a:lnTo>
                  <a:lnTo>
                    <a:pt x="4752" y="1369"/>
                  </a:lnTo>
                  <a:lnTo>
                    <a:pt x="4786" y="1483"/>
                  </a:lnTo>
                  <a:lnTo>
                    <a:pt x="4778" y="1621"/>
                  </a:lnTo>
                  <a:lnTo>
                    <a:pt x="4756" y="1758"/>
                  </a:lnTo>
                  <a:lnTo>
                    <a:pt x="4762" y="1827"/>
                  </a:lnTo>
                  <a:lnTo>
                    <a:pt x="4808" y="1876"/>
                  </a:lnTo>
                  <a:lnTo>
                    <a:pt x="4817" y="1898"/>
                  </a:lnTo>
                  <a:lnTo>
                    <a:pt x="4743" y="1909"/>
                  </a:lnTo>
                  <a:lnTo>
                    <a:pt x="4705" y="1989"/>
                  </a:lnTo>
                  <a:lnTo>
                    <a:pt x="4671" y="2064"/>
                  </a:lnTo>
                  <a:lnTo>
                    <a:pt x="4566" y="2146"/>
                  </a:lnTo>
                  <a:lnTo>
                    <a:pt x="4424" y="2224"/>
                  </a:lnTo>
                  <a:lnTo>
                    <a:pt x="4363" y="2278"/>
                  </a:lnTo>
                  <a:lnTo>
                    <a:pt x="4247" y="2308"/>
                  </a:lnTo>
                  <a:lnTo>
                    <a:pt x="3999" y="2300"/>
                  </a:lnTo>
                  <a:lnTo>
                    <a:pt x="3915" y="2309"/>
                  </a:lnTo>
                  <a:lnTo>
                    <a:pt x="3863" y="2335"/>
                  </a:lnTo>
                  <a:lnTo>
                    <a:pt x="3784" y="2336"/>
                  </a:lnTo>
                  <a:lnTo>
                    <a:pt x="3562" y="2296"/>
                  </a:lnTo>
                  <a:lnTo>
                    <a:pt x="3345" y="2239"/>
                  </a:lnTo>
                  <a:lnTo>
                    <a:pt x="3228" y="2245"/>
                  </a:lnTo>
                  <a:lnTo>
                    <a:pt x="3164" y="2258"/>
                  </a:lnTo>
                  <a:lnTo>
                    <a:pt x="3130" y="2269"/>
                  </a:lnTo>
                  <a:lnTo>
                    <a:pt x="3026" y="2162"/>
                  </a:lnTo>
                  <a:lnTo>
                    <a:pt x="2890" y="1897"/>
                  </a:lnTo>
                  <a:lnTo>
                    <a:pt x="2835" y="1758"/>
                  </a:lnTo>
                  <a:lnTo>
                    <a:pt x="2825" y="1712"/>
                  </a:lnTo>
                  <a:lnTo>
                    <a:pt x="2821" y="1627"/>
                  </a:lnTo>
                  <a:lnTo>
                    <a:pt x="2876" y="1445"/>
                  </a:lnTo>
                  <a:lnTo>
                    <a:pt x="2938" y="1222"/>
                  </a:lnTo>
                  <a:lnTo>
                    <a:pt x="2977" y="1107"/>
                  </a:lnTo>
                  <a:lnTo>
                    <a:pt x="3086" y="998"/>
                  </a:lnTo>
                  <a:lnTo>
                    <a:pt x="3195" y="912"/>
                  </a:lnTo>
                  <a:lnTo>
                    <a:pt x="3220" y="852"/>
                  </a:lnTo>
                  <a:lnTo>
                    <a:pt x="3246" y="855"/>
                  </a:lnTo>
                  <a:lnTo>
                    <a:pt x="3333" y="852"/>
                  </a:lnTo>
                  <a:lnTo>
                    <a:pt x="3377" y="806"/>
                  </a:lnTo>
                  <a:lnTo>
                    <a:pt x="3400" y="724"/>
                  </a:lnTo>
                  <a:lnTo>
                    <a:pt x="3364" y="626"/>
                  </a:lnTo>
                  <a:lnTo>
                    <a:pt x="3329" y="536"/>
                  </a:lnTo>
                  <a:lnTo>
                    <a:pt x="3327" y="423"/>
                  </a:lnTo>
                  <a:lnTo>
                    <a:pt x="3377" y="347"/>
                  </a:lnTo>
                  <a:lnTo>
                    <a:pt x="3554" y="296"/>
                  </a:lnTo>
                  <a:lnTo>
                    <a:pt x="3674" y="243"/>
                  </a:lnTo>
                  <a:lnTo>
                    <a:pt x="3695" y="152"/>
                  </a:lnTo>
                  <a:lnTo>
                    <a:pt x="3641" y="42"/>
                  </a:lnTo>
                  <a:lnTo>
                    <a:pt x="3546" y="7"/>
                  </a:lnTo>
                  <a:lnTo>
                    <a:pt x="3357" y="0"/>
                  </a:lnTo>
                  <a:lnTo>
                    <a:pt x="3168" y="19"/>
                  </a:lnTo>
                  <a:lnTo>
                    <a:pt x="3044" y="57"/>
                  </a:lnTo>
                  <a:lnTo>
                    <a:pt x="2975" y="128"/>
                  </a:lnTo>
                  <a:lnTo>
                    <a:pt x="2960" y="186"/>
                  </a:lnTo>
                  <a:lnTo>
                    <a:pt x="2873" y="185"/>
                  </a:lnTo>
                  <a:lnTo>
                    <a:pt x="2376" y="176"/>
                  </a:lnTo>
                  <a:lnTo>
                    <a:pt x="1702" y="174"/>
                  </a:lnTo>
                  <a:lnTo>
                    <a:pt x="1258" y="186"/>
                  </a:lnTo>
                  <a:lnTo>
                    <a:pt x="931" y="210"/>
                  </a:lnTo>
                  <a:lnTo>
                    <a:pt x="683" y="225"/>
                  </a:lnTo>
                  <a:lnTo>
                    <a:pt x="481" y="231"/>
                  </a:lnTo>
                  <a:lnTo>
                    <a:pt x="323" y="230"/>
                  </a:lnTo>
                  <a:lnTo>
                    <a:pt x="245" y="227"/>
                  </a:lnTo>
                  <a:lnTo>
                    <a:pt x="193" y="226"/>
                  </a:lnTo>
                  <a:lnTo>
                    <a:pt x="193" y="278"/>
                  </a:lnTo>
                  <a:lnTo>
                    <a:pt x="239" y="278"/>
                  </a:lnTo>
                  <a:lnTo>
                    <a:pt x="241" y="285"/>
                  </a:lnTo>
                </a:path>
              </a:pathLst>
            </a:custGeom>
            <a:solidFill>
              <a:schemeClr val="folHlink"/>
            </a:solidFill>
            <a:ln w="12700">
              <a:no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46" name="Freeform 6"/>
            <p:cNvSpPr>
              <a:spLocks/>
            </p:cNvSpPr>
            <p:nvPr/>
          </p:nvSpPr>
          <p:spPr bwMode="auto">
            <a:xfrm>
              <a:off x="2128" y="1974"/>
              <a:ext cx="1471" cy="24"/>
            </a:xfrm>
            <a:custGeom>
              <a:avLst/>
              <a:gdLst>
                <a:gd name="T0" fmla="*/ 17 w 2765"/>
                <a:gd name="T1" fmla="*/ 53 h 53"/>
                <a:gd name="T2" fmla="*/ 52 w 2765"/>
                <a:gd name="T3" fmla="*/ 53 h 53"/>
                <a:gd name="T4" fmla="*/ 88 w 2765"/>
                <a:gd name="T5" fmla="*/ 53 h 53"/>
                <a:gd name="T6" fmla="*/ 122 w 2765"/>
                <a:gd name="T7" fmla="*/ 53 h 53"/>
                <a:gd name="T8" fmla="*/ 158 w 2765"/>
                <a:gd name="T9" fmla="*/ 52 h 53"/>
                <a:gd name="T10" fmla="*/ 193 w 2765"/>
                <a:gd name="T11" fmla="*/ 52 h 53"/>
                <a:gd name="T12" fmla="*/ 229 w 2765"/>
                <a:gd name="T13" fmla="*/ 51 h 53"/>
                <a:gd name="T14" fmla="*/ 264 w 2765"/>
                <a:gd name="T15" fmla="*/ 50 h 53"/>
                <a:gd name="T16" fmla="*/ 300 w 2765"/>
                <a:gd name="T17" fmla="*/ 49 h 53"/>
                <a:gd name="T18" fmla="*/ 334 w 2765"/>
                <a:gd name="T19" fmla="*/ 48 h 53"/>
                <a:gd name="T20" fmla="*/ 382 w 2765"/>
                <a:gd name="T21" fmla="*/ 45 h 53"/>
                <a:gd name="T22" fmla="*/ 440 w 2765"/>
                <a:gd name="T23" fmla="*/ 43 h 53"/>
                <a:gd name="T24" fmla="*/ 498 w 2765"/>
                <a:gd name="T25" fmla="*/ 40 h 53"/>
                <a:gd name="T26" fmla="*/ 555 w 2765"/>
                <a:gd name="T27" fmla="*/ 35 h 53"/>
                <a:gd name="T28" fmla="*/ 613 w 2765"/>
                <a:gd name="T29" fmla="*/ 31 h 53"/>
                <a:gd name="T30" fmla="*/ 672 w 2765"/>
                <a:gd name="T31" fmla="*/ 28 h 53"/>
                <a:gd name="T32" fmla="*/ 730 w 2765"/>
                <a:gd name="T33" fmla="*/ 24 h 53"/>
                <a:gd name="T34" fmla="*/ 788 w 2765"/>
                <a:gd name="T35" fmla="*/ 21 h 53"/>
                <a:gd name="T36" fmla="*/ 846 w 2765"/>
                <a:gd name="T37" fmla="*/ 18 h 53"/>
                <a:gd name="T38" fmla="*/ 905 w 2765"/>
                <a:gd name="T39" fmla="*/ 15 h 53"/>
                <a:gd name="T40" fmla="*/ 954 w 2765"/>
                <a:gd name="T41" fmla="*/ 13 h 53"/>
                <a:gd name="T42" fmla="*/ 994 w 2765"/>
                <a:gd name="T43" fmla="*/ 13 h 53"/>
                <a:gd name="T44" fmla="*/ 1035 w 2765"/>
                <a:gd name="T45" fmla="*/ 12 h 53"/>
                <a:gd name="T46" fmla="*/ 1075 w 2765"/>
                <a:gd name="T47" fmla="*/ 12 h 53"/>
                <a:gd name="T48" fmla="*/ 1116 w 2765"/>
                <a:gd name="T49" fmla="*/ 13 h 53"/>
                <a:gd name="T50" fmla="*/ 1156 w 2765"/>
                <a:gd name="T51" fmla="*/ 13 h 53"/>
                <a:gd name="T52" fmla="*/ 1197 w 2765"/>
                <a:gd name="T53" fmla="*/ 13 h 53"/>
                <a:gd name="T54" fmla="*/ 1237 w 2765"/>
                <a:gd name="T55" fmla="*/ 14 h 53"/>
                <a:gd name="T56" fmla="*/ 1278 w 2765"/>
                <a:gd name="T57" fmla="*/ 14 h 53"/>
                <a:gd name="T58" fmla="*/ 1319 w 2765"/>
                <a:gd name="T59" fmla="*/ 14 h 53"/>
                <a:gd name="T60" fmla="*/ 1371 w 2765"/>
                <a:gd name="T61" fmla="*/ 14 h 53"/>
                <a:gd name="T62" fmla="*/ 1435 w 2765"/>
                <a:gd name="T63" fmla="*/ 13 h 53"/>
                <a:gd name="T64" fmla="*/ 1499 w 2765"/>
                <a:gd name="T65" fmla="*/ 13 h 53"/>
                <a:gd name="T66" fmla="*/ 1563 w 2765"/>
                <a:gd name="T67" fmla="*/ 12 h 53"/>
                <a:gd name="T68" fmla="*/ 1628 w 2765"/>
                <a:gd name="T69" fmla="*/ 12 h 53"/>
                <a:gd name="T70" fmla="*/ 1691 w 2765"/>
                <a:gd name="T71" fmla="*/ 11 h 53"/>
                <a:gd name="T72" fmla="*/ 1755 w 2765"/>
                <a:gd name="T73" fmla="*/ 11 h 53"/>
                <a:gd name="T74" fmla="*/ 1820 w 2765"/>
                <a:gd name="T75" fmla="*/ 9 h 53"/>
                <a:gd name="T76" fmla="*/ 1884 w 2765"/>
                <a:gd name="T77" fmla="*/ 8 h 53"/>
                <a:gd name="T78" fmla="*/ 1947 w 2765"/>
                <a:gd name="T79" fmla="*/ 8 h 53"/>
                <a:gd name="T80" fmla="*/ 2003 w 2765"/>
                <a:gd name="T81" fmla="*/ 7 h 53"/>
                <a:gd name="T82" fmla="*/ 2048 w 2765"/>
                <a:gd name="T83" fmla="*/ 7 h 53"/>
                <a:gd name="T84" fmla="*/ 2092 w 2765"/>
                <a:gd name="T85" fmla="*/ 6 h 53"/>
                <a:gd name="T86" fmla="*/ 2137 w 2765"/>
                <a:gd name="T87" fmla="*/ 5 h 53"/>
                <a:gd name="T88" fmla="*/ 2182 w 2765"/>
                <a:gd name="T89" fmla="*/ 5 h 53"/>
                <a:gd name="T90" fmla="*/ 2227 w 2765"/>
                <a:gd name="T91" fmla="*/ 4 h 53"/>
                <a:gd name="T92" fmla="*/ 2273 w 2765"/>
                <a:gd name="T93" fmla="*/ 2 h 53"/>
                <a:gd name="T94" fmla="*/ 2318 w 2765"/>
                <a:gd name="T95" fmla="*/ 2 h 53"/>
                <a:gd name="T96" fmla="*/ 2363 w 2765"/>
                <a:gd name="T97" fmla="*/ 1 h 53"/>
                <a:gd name="T98" fmla="*/ 2408 w 2765"/>
                <a:gd name="T99" fmla="*/ 1 h 53"/>
                <a:gd name="T100" fmla="*/ 2447 w 2765"/>
                <a:gd name="T101" fmla="*/ 1 h 53"/>
                <a:gd name="T102" fmla="*/ 2481 w 2765"/>
                <a:gd name="T103" fmla="*/ 0 h 53"/>
                <a:gd name="T104" fmla="*/ 2515 w 2765"/>
                <a:gd name="T105" fmla="*/ 0 h 53"/>
                <a:gd name="T106" fmla="*/ 2547 w 2765"/>
                <a:gd name="T107" fmla="*/ 0 h 53"/>
                <a:gd name="T108" fmla="*/ 2581 w 2765"/>
                <a:gd name="T109" fmla="*/ 0 h 53"/>
                <a:gd name="T110" fmla="*/ 2614 w 2765"/>
                <a:gd name="T111" fmla="*/ 0 h 53"/>
                <a:gd name="T112" fmla="*/ 2648 w 2765"/>
                <a:gd name="T113" fmla="*/ 0 h 53"/>
                <a:gd name="T114" fmla="*/ 2681 w 2765"/>
                <a:gd name="T115" fmla="*/ 0 h 53"/>
                <a:gd name="T116" fmla="*/ 2714 w 2765"/>
                <a:gd name="T117" fmla="*/ 0 h 53"/>
                <a:gd name="T118" fmla="*/ 2747 w 2765"/>
                <a:gd name="T119" fmla="*/ 1 h 5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65"/>
                <a:gd name="T181" fmla="*/ 0 h 53"/>
                <a:gd name="T182" fmla="*/ 2765 w 2765"/>
                <a:gd name="T183" fmla="*/ 53 h 5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65" h="53">
                  <a:moveTo>
                    <a:pt x="0" y="53"/>
                  </a:moveTo>
                  <a:lnTo>
                    <a:pt x="17" y="53"/>
                  </a:lnTo>
                  <a:lnTo>
                    <a:pt x="34" y="53"/>
                  </a:lnTo>
                  <a:lnTo>
                    <a:pt x="52" y="53"/>
                  </a:lnTo>
                  <a:lnTo>
                    <a:pt x="69" y="53"/>
                  </a:lnTo>
                  <a:lnTo>
                    <a:pt x="88" y="53"/>
                  </a:lnTo>
                  <a:lnTo>
                    <a:pt x="105" y="53"/>
                  </a:lnTo>
                  <a:lnTo>
                    <a:pt x="122" y="53"/>
                  </a:lnTo>
                  <a:lnTo>
                    <a:pt x="140" y="52"/>
                  </a:lnTo>
                  <a:lnTo>
                    <a:pt x="158" y="52"/>
                  </a:lnTo>
                  <a:lnTo>
                    <a:pt x="176" y="52"/>
                  </a:lnTo>
                  <a:lnTo>
                    <a:pt x="193" y="52"/>
                  </a:lnTo>
                  <a:lnTo>
                    <a:pt x="210" y="51"/>
                  </a:lnTo>
                  <a:lnTo>
                    <a:pt x="229" y="51"/>
                  </a:lnTo>
                  <a:lnTo>
                    <a:pt x="246" y="50"/>
                  </a:lnTo>
                  <a:lnTo>
                    <a:pt x="264" y="50"/>
                  </a:lnTo>
                  <a:lnTo>
                    <a:pt x="281" y="49"/>
                  </a:lnTo>
                  <a:lnTo>
                    <a:pt x="300" y="49"/>
                  </a:lnTo>
                  <a:lnTo>
                    <a:pt x="317" y="48"/>
                  </a:lnTo>
                  <a:lnTo>
                    <a:pt x="334" y="48"/>
                  </a:lnTo>
                  <a:lnTo>
                    <a:pt x="352" y="46"/>
                  </a:lnTo>
                  <a:lnTo>
                    <a:pt x="382" y="45"/>
                  </a:lnTo>
                  <a:lnTo>
                    <a:pt x="411" y="44"/>
                  </a:lnTo>
                  <a:lnTo>
                    <a:pt x="440" y="43"/>
                  </a:lnTo>
                  <a:lnTo>
                    <a:pt x="469" y="41"/>
                  </a:lnTo>
                  <a:lnTo>
                    <a:pt x="498" y="40"/>
                  </a:lnTo>
                  <a:lnTo>
                    <a:pt x="527" y="37"/>
                  </a:lnTo>
                  <a:lnTo>
                    <a:pt x="555" y="35"/>
                  </a:lnTo>
                  <a:lnTo>
                    <a:pt x="584" y="34"/>
                  </a:lnTo>
                  <a:lnTo>
                    <a:pt x="613" y="31"/>
                  </a:lnTo>
                  <a:lnTo>
                    <a:pt x="643" y="30"/>
                  </a:lnTo>
                  <a:lnTo>
                    <a:pt x="672" y="28"/>
                  </a:lnTo>
                  <a:lnTo>
                    <a:pt x="701" y="26"/>
                  </a:lnTo>
                  <a:lnTo>
                    <a:pt x="730" y="24"/>
                  </a:lnTo>
                  <a:lnTo>
                    <a:pt x="759" y="22"/>
                  </a:lnTo>
                  <a:lnTo>
                    <a:pt x="788" y="21"/>
                  </a:lnTo>
                  <a:lnTo>
                    <a:pt x="817" y="19"/>
                  </a:lnTo>
                  <a:lnTo>
                    <a:pt x="846" y="18"/>
                  </a:lnTo>
                  <a:lnTo>
                    <a:pt x="876" y="16"/>
                  </a:lnTo>
                  <a:lnTo>
                    <a:pt x="905" y="15"/>
                  </a:lnTo>
                  <a:lnTo>
                    <a:pt x="934" y="14"/>
                  </a:lnTo>
                  <a:lnTo>
                    <a:pt x="954" y="13"/>
                  </a:lnTo>
                  <a:lnTo>
                    <a:pt x="975" y="13"/>
                  </a:lnTo>
                  <a:lnTo>
                    <a:pt x="994" y="13"/>
                  </a:lnTo>
                  <a:lnTo>
                    <a:pt x="1015" y="13"/>
                  </a:lnTo>
                  <a:lnTo>
                    <a:pt x="1035" y="12"/>
                  </a:lnTo>
                  <a:lnTo>
                    <a:pt x="1056" y="12"/>
                  </a:lnTo>
                  <a:lnTo>
                    <a:pt x="1075" y="12"/>
                  </a:lnTo>
                  <a:lnTo>
                    <a:pt x="1096" y="13"/>
                  </a:lnTo>
                  <a:lnTo>
                    <a:pt x="1116" y="13"/>
                  </a:lnTo>
                  <a:lnTo>
                    <a:pt x="1137" y="13"/>
                  </a:lnTo>
                  <a:lnTo>
                    <a:pt x="1156" y="13"/>
                  </a:lnTo>
                  <a:lnTo>
                    <a:pt x="1177" y="13"/>
                  </a:lnTo>
                  <a:lnTo>
                    <a:pt x="1197" y="13"/>
                  </a:lnTo>
                  <a:lnTo>
                    <a:pt x="1218" y="14"/>
                  </a:lnTo>
                  <a:lnTo>
                    <a:pt x="1237" y="14"/>
                  </a:lnTo>
                  <a:lnTo>
                    <a:pt x="1258" y="14"/>
                  </a:lnTo>
                  <a:lnTo>
                    <a:pt x="1278" y="14"/>
                  </a:lnTo>
                  <a:lnTo>
                    <a:pt x="1299" y="14"/>
                  </a:lnTo>
                  <a:lnTo>
                    <a:pt x="1319" y="14"/>
                  </a:lnTo>
                  <a:lnTo>
                    <a:pt x="1339" y="14"/>
                  </a:lnTo>
                  <a:lnTo>
                    <a:pt x="1371" y="14"/>
                  </a:lnTo>
                  <a:lnTo>
                    <a:pt x="1403" y="14"/>
                  </a:lnTo>
                  <a:lnTo>
                    <a:pt x="1435" y="13"/>
                  </a:lnTo>
                  <a:lnTo>
                    <a:pt x="1467" y="13"/>
                  </a:lnTo>
                  <a:lnTo>
                    <a:pt x="1499" y="13"/>
                  </a:lnTo>
                  <a:lnTo>
                    <a:pt x="1532" y="13"/>
                  </a:lnTo>
                  <a:lnTo>
                    <a:pt x="1563" y="12"/>
                  </a:lnTo>
                  <a:lnTo>
                    <a:pt x="1595" y="12"/>
                  </a:lnTo>
                  <a:lnTo>
                    <a:pt x="1628" y="12"/>
                  </a:lnTo>
                  <a:lnTo>
                    <a:pt x="1659" y="12"/>
                  </a:lnTo>
                  <a:lnTo>
                    <a:pt x="1691" y="11"/>
                  </a:lnTo>
                  <a:lnTo>
                    <a:pt x="1724" y="11"/>
                  </a:lnTo>
                  <a:lnTo>
                    <a:pt x="1755" y="11"/>
                  </a:lnTo>
                  <a:lnTo>
                    <a:pt x="1787" y="9"/>
                  </a:lnTo>
                  <a:lnTo>
                    <a:pt x="1820" y="9"/>
                  </a:lnTo>
                  <a:lnTo>
                    <a:pt x="1851" y="9"/>
                  </a:lnTo>
                  <a:lnTo>
                    <a:pt x="1884" y="8"/>
                  </a:lnTo>
                  <a:lnTo>
                    <a:pt x="1916" y="8"/>
                  </a:lnTo>
                  <a:lnTo>
                    <a:pt x="1947" y="8"/>
                  </a:lnTo>
                  <a:lnTo>
                    <a:pt x="1980" y="7"/>
                  </a:lnTo>
                  <a:lnTo>
                    <a:pt x="2003" y="7"/>
                  </a:lnTo>
                  <a:lnTo>
                    <a:pt x="2025" y="7"/>
                  </a:lnTo>
                  <a:lnTo>
                    <a:pt x="2048" y="7"/>
                  </a:lnTo>
                  <a:lnTo>
                    <a:pt x="2070" y="6"/>
                  </a:lnTo>
                  <a:lnTo>
                    <a:pt x="2092" y="6"/>
                  </a:lnTo>
                  <a:lnTo>
                    <a:pt x="2115" y="6"/>
                  </a:lnTo>
                  <a:lnTo>
                    <a:pt x="2137" y="5"/>
                  </a:lnTo>
                  <a:lnTo>
                    <a:pt x="2160" y="5"/>
                  </a:lnTo>
                  <a:lnTo>
                    <a:pt x="2182" y="5"/>
                  </a:lnTo>
                  <a:lnTo>
                    <a:pt x="2205" y="4"/>
                  </a:lnTo>
                  <a:lnTo>
                    <a:pt x="2227" y="4"/>
                  </a:lnTo>
                  <a:lnTo>
                    <a:pt x="2251" y="4"/>
                  </a:lnTo>
                  <a:lnTo>
                    <a:pt x="2273" y="2"/>
                  </a:lnTo>
                  <a:lnTo>
                    <a:pt x="2296" y="2"/>
                  </a:lnTo>
                  <a:lnTo>
                    <a:pt x="2318" y="2"/>
                  </a:lnTo>
                  <a:lnTo>
                    <a:pt x="2341" y="2"/>
                  </a:lnTo>
                  <a:lnTo>
                    <a:pt x="2363" y="1"/>
                  </a:lnTo>
                  <a:lnTo>
                    <a:pt x="2386" y="1"/>
                  </a:lnTo>
                  <a:lnTo>
                    <a:pt x="2408" y="1"/>
                  </a:lnTo>
                  <a:lnTo>
                    <a:pt x="2431" y="1"/>
                  </a:lnTo>
                  <a:lnTo>
                    <a:pt x="2447" y="1"/>
                  </a:lnTo>
                  <a:lnTo>
                    <a:pt x="2464" y="0"/>
                  </a:lnTo>
                  <a:lnTo>
                    <a:pt x="2481" y="0"/>
                  </a:lnTo>
                  <a:lnTo>
                    <a:pt x="2497" y="0"/>
                  </a:lnTo>
                  <a:lnTo>
                    <a:pt x="2515" y="0"/>
                  </a:lnTo>
                  <a:lnTo>
                    <a:pt x="2531" y="0"/>
                  </a:lnTo>
                  <a:lnTo>
                    <a:pt x="2547" y="0"/>
                  </a:lnTo>
                  <a:lnTo>
                    <a:pt x="2564" y="0"/>
                  </a:lnTo>
                  <a:lnTo>
                    <a:pt x="2581" y="0"/>
                  </a:lnTo>
                  <a:lnTo>
                    <a:pt x="2598" y="0"/>
                  </a:lnTo>
                  <a:lnTo>
                    <a:pt x="2614" y="0"/>
                  </a:lnTo>
                  <a:lnTo>
                    <a:pt x="2630" y="0"/>
                  </a:lnTo>
                  <a:lnTo>
                    <a:pt x="2648" y="0"/>
                  </a:lnTo>
                  <a:lnTo>
                    <a:pt x="2664" y="0"/>
                  </a:lnTo>
                  <a:lnTo>
                    <a:pt x="2681" y="0"/>
                  </a:lnTo>
                  <a:lnTo>
                    <a:pt x="2697" y="0"/>
                  </a:lnTo>
                  <a:lnTo>
                    <a:pt x="2714" y="0"/>
                  </a:lnTo>
                  <a:lnTo>
                    <a:pt x="2731" y="0"/>
                  </a:lnTo>
                  <a:lnTo>
                    <a:pt x="2747" y="1"/>
                  </a:lnTo>
                  <a:lnTo>
                    <a:pt x="2765" y="1"/>
                  </a:lnTo>
                </a:path>
              </a:pathLst>
            </a:custGeom>
            <a:no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47" name="Freeform 7"/>
            <p:cNvSpPr>
              <a:spLocks/>
            </p:cNvSpPr>
            <p:nvPr/>
          </p:nvSpPr>
          <p:spPr bwMode="auto">
            <a:xfrm>
              <a:off x="2128" y="1952"/>
              <a:ext cx="1471" cy="24"/>
            </a:xfrm>
            <a:custGeom>
              <a:avLst/>
              <a:gdLst>
                <a:gd name="T0" fmla="*/ 23 w 2765"/>
                <a:gd name="T1" fmla="*/ 53 h 58"/>
                <a:gd name="T2" fmla="*/ 72 w 2765"/>
                <a:gd name="T3" fmla="*/ 56 h 58"/>
                <a:gd name="T4" fmla="*/ 120 w 2765"/>
                <a:gd name="T5" fmla="*/ 57 h 58"/>
                <a:gd name="T6" fmla="*/ 169 w 2765"/>
                <a:gd name="T7" fmla="*/ 57 h 58"/>
                <a:gd name="T8" fmla="*/ 216 w 2765"/>
                <a:gd name="T9" fmla="*/ 58 h 58"/>
                <a:gd name="T10" fmla="*/ 265 w 2765"/>
                <a:gd name="T11" fmla="*/ 58 h 58"/>
                <a:gd name="T12" fmla="*/ 314 w 2765"/>
                <a:gd name="T13" fmla="*/ 57 h 58"/>
                <a:gd name="T14" fmla="*/ 362 w 2765"/>
                <a:gd name="T15" fmla="*/ 57 h 58"/>
                <a:gd name="T16" fmla="*/ 411 w 2765"/>
                <a:gd name="T17" fmla="*/ 56 h 58"/>
                <a:gd name="T18" fmla="*/ 458 w 2765"/>
                <a:gd name="T19" fmla="*/ 53 h 58"/>
                <a:gd name="T20" fmla="*/ 518 w 2765"/>
                <a:gd name="T21" fmla="*/ 51 h 58"/>
                <a:gd name="T22" fmla="*/ 588 w 2765"/>
                <a:gd name="T23" fmla="*/ 48 h 58"/>
                <a:gd name="T24" fmla="*/ 657 w 2765"/>
                <a:gd name="T25" fmla="*/ 43 h 58"/>
                <a:gd name="T26" fmla="*/ 728 w 2765"/>
                <a:gd name="T27" fmla="*/ 38 h 58"/>
                <a:gd name="T28" fmla="*/ 797 w 2765"/>
                <a:gd name="T29" fmla="*/ 32 h 58"/>
                <a:gd name="T30" fmla="*/ 867 w 2765"/>
                <a:gd name="T31" fmla="*/ 28 h 58"/>
                <a:gd name="T32" fmla="*/ 938 w 2765"/>
                <a:gd name="T33" fmla="*/ 22 h 58"/>
                <a:gd name="T34" fmla="*/ 1007 w 2765"/>
                <a:gd name="T35" fmla="*/ 17 h 58"/>
                <a:gd name="T36" fmla="*/ 1078 w 2765"/>
                <a:gd name="T37" fmla="*/ 13 h 58"/>
                <a:gd name="T38" fmla="*/ 1147 w 2765"/>
                <a:gd name="T39" fmla="*/ 9 h 58"/>
                <a:gd name="T40" fmla="*/ 1212 w 2765"/>
                <a:gd name="T41" fmla="*/ 6 h 58"/>
                <a:gd name="T42" fmla="*/ 1271 w 2765"/>
                <a:gd name="T43" fmla="*/ 5 h 58"/>
                <a:gd name="T44" fmla="*/ 1329 w 2765"/>
                <a:gd name="T45" fmla="*/ 2 h 58"/>
                <a:gd name="T46" fmla="*/ 1388 w 2765"/>
                <a:gd name="T47" fmla="*/ 2 h 58"/>
                <a:gd name="T48" fmla="*/ 1447 w 2765"/>
                <a:gd name="T49" fmla="*/ 1 h 58"/>
                <a:gd name="T50" fmla="*/ 1506 w 2765"/>
                <a:gd name="T51" fmla="*/ 1 h 58"/>
                <a:gd name="T52" fmla="*/ 1565 w 2765"/>
                <a:gd name="T53" fmla="*/ 0 h 58"/>
                <a:gd name="T54" fmla="*/ 1623 w 2765"/>
                <a:gd name="T55" fmla="*/ 0 h 58"/>
                <a:gd name="T56" fmla="*/ 1682 w 2765"/>
                <a:gd name="T57" fmla="*/ 0 h 58"/>
                <a:gd name="T58" fmla="*/ 1741 w 2765"/>
                <a:gd name="T59" fmla="*/ 1 h 58"/>
                <a:gd name="T60" fmla="*/ 1807 w 2765"/>
                <a:gd name="T61" fmla="*/ 1 h 58"/>
                <a:gd name="T62" fmla="*/ 1879 w 2765"/>
                <a:gd name="T63" fmla="*/ 1 h 58"/>
                <a:gd name="T64" fmla="*/ 1952 w 2765"/>
                <a:gd name="T65" fmla="*/ 1 h 58"/>
                <a:gd name="T66" fmla="*/ 2025 w 2765"/>
                <a:gd name="T67" fmla="*/ 1 h 58"/>
                <a:gd name="T68" fmla="*/ 2097 w 2765"/>
                <a:gd name="T69" fmla="*/ 2 h 58"/>
                <a:gd name="T70" fmla="*/ 2170 w 2765"/>
                <a:gd name="T71" fmla="*/ 3 h 58"/>
                <a:gd name="T72" fmla="*/ 2242 w 2765"/>
                <a:gd name="T73" fmla="*/ 3 h 58"/>
                <a:gd name="T74" fmla="*/ 2314 w 2765"/>
                <a:gd name="T75" fmla="*/ 5 h 58"/>
                <a:gd name="T76" fmla="*/ 2387 w 2765"/>
                <a:gd name="T77" fmla="*/ 6 h 58"/>
                <a:gd name="T78" fmla="*/ 2460 w 2765"/>
                <a:gd name="T79" fmla="*/ 7 h 58"/>
                <a:gd name="T80" fmla="*/ 2510 w 2765"/>
                <a:gd name="T81" fmla="*/ 7 h 58"/>
                <a:gd name="T82" fmla="*/ 2537 w 2765"/>
                <a:gd name="T83" fmla="*/ 8 h 58"/>
                <a:gd name="T84" fmla="*/ 2563 w 2765"/>
                <a:gd name="T85" fmla="*/ 8 h 58"/>
                <a:gd name="T86" fmla="*/ 2590 w 2765"/>
                <a:gd name="T87" fmla="*/ 9 h 58"/>
                <a:gd name="T88" fmla="*/ 2616 w 2765"/>
                <a:gd name="T89" fmla="*/ 9 h 58"/>
                <a:gd name="T90" fmla="*/ 2643 w 2765"/>
                <a:gd name="T91" fmla="*/ 10 h 58"/>
                <a:gd name="T92" fmla="*/ 2671 w 2765"/>
                <a:gd name="T93" fmla="*/ 10 h 58"/>
                <a:gd name="T94" fmla="*/ 2697 w 2765"/>
                <a:gd name="T95" fmla="*/ 12 h 58"/>
                <a:gd name="T96" fmla="*/ 2724 w 2765"/>
                <a:gd name="T97" fmla="*/ 13 h 58"/>
                <a:gd name="T98" fmla="*/ 2751 w 2765"/>
                <a:gd name="T99" fmla="*/ 13 h 5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65"/>
                <a:gd name="T151" fmla="*/ 0 h 58"/>
                <a:gd name="T152" fmla="*/ 2765 w 2765"/>
                <a:gd name="T153" fmla="*/ 58 h 5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65" h="58">
                  <a:moveTo>
                    <a:pt x="0" y="53"/>
                  </a:moveTo>
                  <a:lnTo>
                    <a:pt x="23" y="53"/>
                  </a:lnTo>
                  <a:lnTo>
                    <a:pt x="47" y="54"/>
                  </a:lnTo>
                  <a:lnTo>
                    <a:pt x="72" y="56"/>
                  </a:lnTo>
                  <a:lnTo>
                    <a:pt x="96" y="56"/>
                  </a:lnTo>
                  <a:lnTo>
                    <a:pt x="120" y="57"/>
                  </a:lnTo>
                  <a:lnTo>
                    <a:pt x="144" y="57"/>
                  </a:lnTo>
                  <a:lnTo>
                    <a:pt x="169" y="57"/>
                  </a:lnTo>
                  <a:lnTo>
                    <a:pt x="193" y="58"/>
                  </a:lnTo>
                  <a:lnTo>
                    <a:pt x="216" y="58"/>
                  </a:lnTo>
                  <a:lnTo>
                    <a:pt x="241" y="58"/>
                  </a:lnTo>
                  <a:lnTo>
                    <a:pt x="265" y="58"/>
                  </a:lnTo>
                  <a:lnTo>
                    <a:pt x="289" y="58"/>
                  </a:lnTo>
                  <a:lnTo>
                    <a:pt x="314" y="57"/>
                  </a:lnTo>
                  <a:lnTo>
                    <a:pt x="338" y="57"/>
                  </a:lnTo>
                  <a:lnTo>
                    <a:pt x="362" y="57"/>
                  </a:lnTo>
                  <a:lnTo>
                    <a:pt x="386" y="56"/>
                  </a:lnTo>
                  <a:lnTo>
                    <a:pt x="411" y="56"/>
                  </a:lnTo>
                  <a:lnTo>
                    <a:pt x="435" y="54"/>
                  </a:lnTo>
                  <a:lnTo>
                    <a:pt x="458" y="53"/>
                  </a:lnTo>
                  <a:lnTo>
                    <a:pt x="483" y="53"/>
                  </a:lnTo>
                  <a:lnTo>
                    <a:pt x="518" y="51"/>
                  </a:lnTo>
                  <a:lnTo>
                    <a:pt x="553" y="50"/>
                  </a:lnTo>
                  <a:lnTo>
                    <a:pt x="588" y="48"/>
                  </a:lnTo>
                  <a:lnTo>
                    <a:pt x="623" y="45"/>
                  </a:lnTo>
                  <a:lnTo>
                    <a:pt x="657" y="43"/>
                  </a:lnTo>
                  <a:lnTo>
                    <a:pt x="693" y="41"/>
                  </a:lnTo>
                  <a:lnTo>
                    <a:pt x="728" y="38"/>
                  </a:lnTo>
                  <a:lnTo>
                    <a:pt x="763" y="36"/>
                  </a:lnTo>
                  <a:lnTo>
                    <a:pt x="797" y="32"/>
                  </a:lnTo>
                  <a:lnTo>
                    <a:pt x="832" y="30"/>
                  </a:lnTo>
                  <a:lnTo>
                    <a:pt x="867" y="28"/>
                  </a:lnTo>
                  <a:lnTo>
                    <a:pt x="903" y="24"/>
                  </a:lnTo>
                  <a:lnTo>
                    <a:pt x="938" y="22"/>
                  </a:lnTo>
                  <a:lnTo>
                    <a:pt x="972" y="20"/>
                  </a:lnTo>
                  <a:lnTo>
                    <a:pt x="1007" y="17"/>
                  </a:lnTo>
                  <a:lnTo>
                    <a:pt x="1042" y="15"/>
                  </a:lnTo>
                  <a:lnTo>
                    <a:pt x="1078" y="13"/>
                  </a:lnTo>
                  <a:lnTo>
                    <a:pt x="1112" y="10"/>
                  </a:lnTo>
                  <a:lnTo>
                    <a:pt x="1147" y="9"/>
                  </a:lnTo>
                  <a:lnTo>
                    <a:pt x="1182" y="7"/>
                  </a:lnTo>
                  <a:lnTo>
                    <a:pt x="1212" y="6"/>
                  </a:lnTo>
                  <a:lnTo>
                    <a:pt x="1241" y="5"/>
                  </a:lnTo>
                  <a:lnTo>
                    <a:pt x="1271" y="5"/>
                  </a:lnTo>
                  <a:lnTo>
                    <a:pt x="1300" y="3"/>
                  </a:lnTo>
                  <a:lnTo>
                    <a:pt x="1329" y="2"/>
                  </a:lnTo>
                  <a:lnTo>
                    <a:pt x="1359" y="2"/>
                  </a:lnTo>
                  <a:lnTo>
                    <a:pt x="1388" y="2"/>
                  </a:lnTo>
                  <a:lnTo>
                    <a:pt x="1418" y="1"/>
                  </a:lnTo>
                  <a:lnTo>
                    <a:pt x="1447" y="1"/>
                  </a:lnTo>
                  <a:lnTo>
                    <a:pt x="1476" y="1"/>
                  </a:lnTo>
                  <a:lnTo>
                    <a:pt x="1506" y="1"/>
                  </a:lnTo>
                  <a:lnTo>
                    <a:pt x="1535" y="1"/>
                  </a:lnTo>
                  <a:lnTo>
                    <a:pt x="1565" y="0"/>
                  </a:lnTo>
                  <a:lnTo>
                    <a:pt x="1594" y="0"/>
                  </a:lnTo>
                  <a:lnTo>
                    <a:pt x="1623" y="0"/>
                  </a:lnTo>
                  <a:lnTo>
                    <a:pt x="1653" y="0"/>
                  </a:lnTo>
                  <a:lnTo>
                    <a:pt x="1682" y="0"/>
                  </a:lnTo>
                  <a:lnTo>
                    <a:pt x="1712" y="1"/>
                  </a:lnTo>
                  <a:lnTo>
                    <a:pt x="1741" y="1"/>
                  </a:lnTo>
                  <a:lnTo>
                    <a:pt x="1770" y="1"/>
                  </a:lnTo>
                  <a:lnTo>
                    <a:pt x="1807" y="1"/>
                  </a:lnTo>
                  <a:lnTo>
                    <a:pt x="1843" y="1"/>
                  </a:lnTo>
                  <a:lnTo>
                    <a:pt x="1879" y="1"/>
                  </a:lnTo>
                  <a:lnTo>
                    <a:pt x="1916" y="1"/>
                  </a:lnTo>
                  <a:lnTo>
                    <a:pt x="1952" y="1"/>
                  </a:lnTo>
                  <a:lnTo>
                    <a:pt x="1988" y="1"/>
                  </a:lnTo>
                  <a:lnTo>
                    <a:pt x="2025" y="1"/>
                  </a:lnTo>
                  <a:lnTo>
                    <a:pt x="2061" y="2"/>
                  </a:lnTo>
                  <a:lnTo>
                    <a:pt x="2097" y="2"/>
                  </a:lnTo>
                  <a:lnTo>
                    <a:pt x="2134" y="2"/>
                  </a:lnTo>
                  <a:lnTo>
                    <a:pt x="2170" y="3"/>
                  </a:lnTo>
                  <a:lnTo>
                    <a:pt x="2205" y="3"/>
                  </a:lnTo>
                  <a:lnTo>
                    <a:pt x="2242" y="3"/>
                  </a:lnTo>
                  <a:lnTo>
                    <a:pt x="2278" y="5"/>
                  </a:lnTo>
                  <a:lnTo>
                    <a:pt x="2314" y="5"/>
                  </a:lnTo>
                  <a:lnTo>
                    <a:pt x="2351" y="6"/>
                  </a:lnTo>
                  <a:lnTo>
                    <a:pt x="2387" y="6"/>
                  </a:lnTo>
                  <a:lnTo>
                    <a:pt x="2423" y="6"/>
                  </a:lnTo>
                  <a:lnTo>
                    <a:pt x="2460" y="7"/>
                  </a:lnTo>
                  <a:lnTo>
                    <a:pt x="2496" y="7"/>
                  </a:lnTo>
                  <a:lnTo>
                    <a:pt x="2510" y="7"/>
                  </a:lnTo>
                  <a:lnTo>
                    <a:pt x="2523" y="8"/>
                  </a:lnTo>
                  <a:lnTo>
                    <a:pt x="2537" y="8"/>
                  </a:lnTo>
                  <a:lnTo>
                    <a:pt x="2549" y="8"/>
                  </a:lnTo>
                  <a:lnTo>
                    <a:pt x="2563" y="8"/>
                  </a:lnTo>
                  <a:lnTo>
                    <a:pt x="2577" y="8"/>
                  </a:lnTo>
                  <a:lnTo>
                    <a:pt x="2590" y="9"/>
                  </a:lnTo>
                  <a:lnTo>
                    <a:pt x="2604" y="9"/>
                  </a:lnTo>
                  <a:lnTo>
                    <a:pt x="2616" y="9"/>
                  </a:lnTo>
                  <a:lnTo>
                    <a:pt x="2630" y="9"/>
                  </a:lnTo>
                  <a:lnTo>
                    <a:pt x="2643" y="10"/>
                  </a:lnTo>
                  <a:lnTo>
                    <a:pt x="2657" y="10"/>
                  </a:lnTo>
                  <a:lnTo>
                    <a:pt x="2671" y="10"/>
                  </a:lnTo>
                  <a:lnTo>
                    <a:pt x="2684" y="12"/>
                  </a:lnTo>
                  <a:lnTo>
                    <a:pt x="2697" y="12"/>
                  </a:lnTo>
                  <a:lnTo>
                    <a:pt x="2710" y="12"/>
                  </a:lnTo>
                  <a:lnTo>
                    <a:pt x="2724" y="13"/>
                  </a:lnTo>
                  <a:lnTo>
                    <a:pt x="2737" y="13"/>
                  </a:lnTo>
                  <a:lnTo>
                    <a:pt x="2751" y="13"/>
                  </a:lnTo>
                  <a:lnTo>
                    <a:pt x="2765" y="14"/>
                  </a:lnTo>
                </a:path>
              </a:pathLst>
            </a:custGeom>
            <a:no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48" name="Freeform 8"/>
            <p:cNvSpPr>
              <a:spLocks/>
            </p:cNvSpPr>
            <p:nvPr/>
          </p:nvSpPr>
          <p:spPr bwMode="auto">
            <a:xfrm>
              <a:off x="2156" y="1994"/>
              <a:ext cx="221" cy="300"/>
            </a:xfrm>
            <a:custGeom>
              <a:avLst/>
              <a:gdLst>
                <a:gd name="T0" fmla="*/ 2 w 413"/>
                <a:gd name="T1" fmla="*/ 43 h 663"/>
                <a:gd name="T2" fmla="*/ 1 w 413"/>
                <a:gd name="T3" fmla="*/ 95 h 663"/>
                <a:gd name="T4" fmla="*/ 0 w 413"/>
                <a:gd name="T5" fmla="*/ 147 h 663"/>
                <a:gd name="T6" fmla="*/ 1 w 413"/>
                <a:gd name="T7" fmla="*/ 200 h 663"/>
                <a:gd name="T8" fmla="*/ 4 w 413"/>
                <a:gd name="T9" fmla="*/ 251 h 663"/>
                <a:gd name="T10" fmla="*/ 6 w 413"/>
                <a:gd name="T11" fmla="*/ 303 h 663"/>
                <a:gd name="T12" fmla="*/ 11 w 413"/>
                <a:gd name="T13" fmla="*/ 355 h 663"/>
                <a:gd name="T14" fmla="*/ 14 w 413"/>
                <a:gd name="T15" fmla="*/ 388 h 663"/>
                <a:gd name="T16" fmla="*/ 20 w 413"/>
                <a:gd name="T17" fmla="*/ 422 h 663"/>
                <a:gd name="T18" fmla="*/ 26 w 413"/>
                <a:gd name="T19" fmla="*/ 456 h 663"/>
                <a:gd name="T20" fmla="*/ 34 w 413"/>
                <a:gd name="T21" fmla="*/ 489 h 663"/>
                <a:gd name="T22" fmla="*/ 42 w 413"/>
                <a:gd name="T23" fmla="*/ 523 h 663"/>
                <a:gd name="T24" fmla="*/ 50 w 413"/>
                <a:gd name="T25" fmla="*/ 555 h 663"/>
                <a:gd name="T26" fmla="*/ 57 w 413"/>
                <a:gd name="T27" fmla="*/ 582 h 663"/>
                <a:gd name="T28" fmla="*/ 60 w 413"/>
                <a:gd name="T29" fmla="*/ 596 h 663"/>
                <a:gd name="T30" fmla="*/ 64 w 413"/>
                <a:gd name="T31" fmla="*/ 611 h 663"/>
                <a:gd name="T32" fmla="*/ 68 w 413"/>
                <a:gd name="T33" fmla="*/ 625 h 663"/>
                <a:gd name="T34" fmla="*/ 73 w 413"/>
                <a:gd name="T35" fmla="*/ 638 h 663"/>
                <a:gd name="T36" fmla="*/ 81 w 413"/>
                <a:gd name="T37" fmla="*/ 648 h 663"/>
                <a:gd name="T38" fmla="*/ 92 w 413"/>
                <a:gd name="T39" fmla="*/ 655 h 663"/>
                <a:gd name="T40" fmla="*/ 123 w 413"/>
                <a:gd name="T41" fmla="*/ 661 h 663"/>
                <a:gd name="T42" fmla="*/ 165 w 413"/>
                <a:gd name="T43" fmla="*/ 663 h 663"/>
                <a:gd name="T44" fmla="*/ 207 w 413"/>
                <a:gd name="T45" fmla="*/ 662 h 663"/>
                <a:gd name="T46" fmla="*/ 249 w 413"/>
                <a:gd name="T47" fmla="*/ 657 h 663"/>
                <a:gd name="T48" fmla="*/ 292 w 413"/>
                <a:gd name="T49" fmla="*/ 653 h 663"/>
                <a:gd name="T50" fmla="*/ 335 w 413"/>
                <a:gd name="T51" fmla="*/ 647 h 663"/>
                <a:gd name="T52" fmla="*/ 376 w 413"/>
                <a:gd name="T53" fmla="*/ 642 h 663"/>
                <a:gd name="T54" fmla="*/ 382 w 413"/>
                <a:gd name="T55" fmla="*/ 642 h 663"/>
                <a:gd name="T56" fmla="*/ 388 w 413"/>
                <a:gd name="T57" fmla="*/ 642 h 663"/>
                <a:gd name="T58" fmla="*/ 395 w 413"/>
                <a:gd name="T59" fmla="*/ 641 h 663"/>
                <a:gd name="T60" fmla="*/ 401 w 413"/>
                <a:gd name="T61" fmla="*/ 639 h 663"/>
                <a:gd name="T62" fmla="*/ 405 w 413"/>
                <a:gd name="T63" fmla="*/ 636 h 663"/>
                <a:gd name="T64" fmla="*/ 409 w 413"/>
                <a:gd name="T65" fmla="*/ 633 h 663"/>
                <a:gd name="T66" fmla="*/ 410 w 413"/>
                <a:gd name="T67" fmla="*/ 617 h 663"/>
                <a:gd name="T68" fmla="*/ 412 w 413"/>
                <a:gd name="T69" fmla="*/ 578 h 663"/>
                <a:gd name="T70" fmla="*/ 413 w 413"/>
                <a:gd name="T71" fmla="*/ 540 h 663"/>
                <a:gd name="T72" fmla="*/ 412 w 413"/>
                <a:gd name="T73" fmla="*/ 502 h 663"/>
                <a:gd name="T74" fmla="*/ 410 w 413"/>
                <a:gd name="T75" fmla="*/ 464 h 663"/>
                <a:gd name="T76" fmla="*/ 408 w 413"/>
                <a:gd name="T77" fmla="*/ 426 h 663"/>
                <a:gd name="T78" fmla="*/ 404 w 413"/>
                <a:gd name="T79" fmla="*/ 387 h 663"/>
                <a:gd name="T80" fmla="*/ 400 w 413"/>
                <a:gd name="T81" fmla="*/ 349 h 663"/>
                <a:gd name="T82" fmla="*/ 394 w 413"/>
                <a:gd name="T83" fmla="*/ 312 h 663"/>
                <a:gd name="T84" fmla="*/ 388 w 413"/>
                <a:gd name="T85" fmla="*/ 275 h 663"/>
                <a:gd name="T86" fmla="*/ 381 w 413"/>
                <a:gd name="T87" fmla="*/ 238 h 663"/>
                <a:gd name="T88" fmla="*/ 373 w 413"/>
                <a:gd name="T89" fmla="*/ 201 h 663"/>
                <a:gd name="T90" fmla="*/ 365 w 413"/>
                <a:gd name="T91" fmla="*/ 164 h 663"/>
                <a:gd name="T92" fmla="*/ 357 w 413"/>
                <a:gd name="T93" fmla="*/ 125 h 663"/>
                <a:gd name="T94" fmla="*/ 353 w 413"/>
                <a:gd name="T95" fmla="*/ 107 h 663"/>
                <a:gd name="T96" fmla="*/ 349 w 413"/>
                <a:gd name="T97" fmla="*/ 88 h 663"/>
                <a:gd name="T98" fmla="*/ 344 w 413"/>
                <a:gd name="T99" fmla="*/ 69 h 663"/>
                <a:gd name="T100" fmla="*/ 338 w 413"/>
                <a:gd name="T101" fmla="*/ 50 h 663"/>
                <a:gd name="T102" fmla="*/ 334 w 413"/>
                <a:gd name="T103" fmla="*/ 32 h 663"/>
                <a:gd name="T104" fmla="*/ 328 w 413"/>
                <a:gd name="T105" fmla="*/ 13 h 66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13"/>
                <a:gd name="T160" fmla="*/ 0 h 663"/>
                <a:gd name="T161" fmla="*/ 413 w 413"/>
                <a:gd name="T162" fmla="*/ 663 h 66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13" h="663">
                  <a:moveTo>
                    <a:pt x="4" y="8"/>
                  </a:moveTo>
                  <a:lnTo>
                    <a:pt x="4" y="26"/>
                  </a:lnTo>
                  <a:lnTo>
                    <a:pt x="2" y="43"/>
                  </a:lnTo>
                  <a:lnTo>
                    <a:pt x="1" y="61"/>
                  </a:lnTo>
                  <a:lnTo>
                    <a:pt x="1" y="78"/>
                  </a:lnTo>
                  <a:lnTo>
                    <a:pt x="1" y="95"/>
                  </a:lnTo>
                  <a:lnTo>
                    <a:pt x="0" y="113"/>
                  </a:lnTo>
                  <a:lnTo>
                    <a:pt x="0" y="130"/>
                  </a:lnTo>
                  <a:lnTo>
                    <a:pt x="0" y="147"/>
                  </a:lnTo>
                  <a:lnTo>
                    <a:pt x="0" y="165"/>
                  </a:lnTo>
                  <a:lnTo>
                    <a:pt x="1" y="182"/>
                  </a:lnTo>
                  <a:lnTo>
                    <a:pt x="1" y="200"/>
                  </a:lnTo>
                  <a:lnTo>
                    <a:pt x="1" y="217"/>
                  </a:lnTo>
                  <a:lnTo>
                    <a:pt x="2" y="234"/>
                  </a:lnTo>
                  <a:lnTo>
                    <a:pt x="4" y="251"/>
                  </a:lnTo>
                  <a:lnTo>
                    <a:pt x="4" y="268"/>
                  </a:lnTo>
                  <a:lnTo>
                    <a:pt x="5" y="285"/>
                  </a:lnTo>
                  <a:lnTo>
                    <a:pt x="6" y="303"/>
                  </a:lnTo>
                  <a:lnTo>
                    <a:pt x="7" y="320"/>
                  </a:lnTo>
                  <a:lnTo>
                    <a:pt x="9" y="337"/>
                  </a:lnTo>
                  <a:lnTo>
                    <a:pt x="11" y="355"/>
                  </a:lnTo>
                  <a:lnTo>
                    <a:pt x="12" y="366"/>
                  </a:lnTo>
                  <a:lnTo>
                    <a:pt x="13" y="378"/>
                  </a:lnTo>
                  <a:lnTo>
                    <a:pt x="14" y="388"/>
                  </a:lnTo>
                  <a:lnTo>
                    <a:pt x="16" y="400"/>
                  </a:lnTo>
                  <a:lnTo>
                    <a:pt x="18" y="412"/>
                  </a:lnTo>
                  <a:lnTo>
                    <a:pt x="20" y="422"/>
                  </a:lnTo>
                  <a:lnTo>
                    <a:pt x="22" y="434"/>
                  </a:lnTo>
                  <a:lnTo>
                    <a:pt x="23" y="445"/>
                  </a:lnTo>
                  <a:lnTo>
                    <a:pt x="26" y="456"/>
                  </a:lnTo>
                  <a:lnTo>
                    <a:pt x="28" y="467"/>
                  </a:lnTo>
                  <a:lnTo>
                    <a:pt x="30" y="478"/>
                  </a:lnTo>
                  <a:lnTo>
                    <a:pt x="34" y="489"/>
                  </a:lnTo>
                  <a:lnTo>
                    <a:pt x="36" y="501"/>
                  </a:lnTo>
                  <a:lnTo>
                    <a:pt x="38" y="511"/>
                  </a:lnTo>
                  <a:lnTo>
                    <a:pt x="42" y="523"/>
                  </a:lnTo>
                  <a:lnTo>
                    <a:pt x="44" y="533"/>
                  </a:lnTo>
                  <a:lnTo>
                    <a:pt x="48" y="545"/>
                  </a:lnTo>
                  <a:lnTo>
                    <a:pt x="50" y="555"/>
                  </a:lnTo>
                  <a:lnTo>
                    <a:pt x="53" y="567"/>
                  </a:lnTo>
                  <a:lnTo>
                    <a:pt x="56" y="577"/>
                  </a:lnTo>
                  <a:lnTo>
                    <a:pt x="57" y="582"/>
                  </a:lnTo>
                  <a:lnTo>
                    <a:pt x="58" y="587"/>
                  </a:lnTo>
                  <a:lnTo>
                    <a:pt x="59" y="591"/>
                  </a:lnTo>
                  <a:lnTo>
                    <a:pt x="60" y="596"/>
                  </a:lnTo>
                  <a:lnTo>
                    <a:pt x="62" y="600"/>
                  </a:lnTo>
                  <a:lnTo>
                    <a:pt x="63" y="605"/>
                  </a:lnTo>
                  <a:lnTo>
                    <a:pt x="64" y="611"/>
                  </a:lnTo>
                  <a:lnTo>
                    <a:pt x="65" y="616"/>
                  </a:lnTo>
                  <a:lnTo>
                    <a:pt x="66" y="620"/>
                  </a:lnTo>
                  <a:lnTo>
                    <a:pt x="68" y="625"/>
                  </a:lnTo>
                  <a:lnTo>
                    <a:pt x="70" y="629"/>
                  </a:lnTo>
                  <a:lnTo>
                    <a:pt x="72" y="634"/>
                  </a:lnTo>
                  <a:lnTo>
                    <a:pt x="73" y="638"/>
                  </a:lnTo>
                  <a:lnTo>
                    <a:pt x="75" y="642"/>
                  </a:lnTo>
                  <a:lnTo>
                    <a:pt x="79" y="645"/>
                  </a:lnTo>
                  <a:lnTo>
                    <a:pt x="81" y="648"/>
                  </a:lnTo>
                  <a:lnTo>
                    <a:pt x="85" y="650"/>
                  </a:lnTo>
                  <a:lnTo>
                    <a:pt x="88" y="653"/>
                  </a:lnTo>
                  <a:lnTo>
                    <a:pt x="92" y="655"/>
                  </a:lnTo>
                  <a:lnTo>
                    <a:pt x="95" y="656"/>
                  </a:lnTo>
                  <a:lnTo>
                    <a:pt x="109" y="658"/>
                  </a:lnTo>
                  <a:lnTo>
                    <a:pt x="123" y="661"/>
                  </a:lnTo>
                  <a:lnTo>
                    <a:pt x="137" y="662"/>
                  </a:lnTo>
                  <a:lnTo>
                    <a:pt x="151" y="662"/>
                  </a:lnTo>
                  <a:lnTo>
                    <a:pt x="165" y="663"/>
                  </a:lnTo>
                  <a:lnTo>
                    <a:pt x="180" y="663"/>
                  </a:lnTo>
                  <a:lnTo>
                    <a:pt x="194" y="662"/>
                  </a:lnTo>
                  <a:lnTo>
                    <a:pt x="207" y="662"/>
                  </a:lnTo>
                  <a:lnTo>
                    <a:pt x="221" y="661"/>
                  </a:lnTo>
                  <a:lnTo>
                    <a:pt x="235" y="660"/>
                  </a:lnTo>
                  <a:lnTo>
                    <a:pt x="249" y="657"/>
                  </a:lnTo>
                  <a:lnTo>
                    <a:pt x="264" y="656"/>
                  </a:lnTo>
                  <a:lnTo>
                    <a:pt x="278" y="655"/>
                  </a:lnTo>
                  <a:lnTo>
                    <a:pt x="292" y="653"/>
                  </a:lnTo>
                  <a:lnTo>
                    <a:pt x="306" y="650"/>
                  </a:lnTo>
                  <a:lnTo>
                    <a:pt x="320" y="649"/>
                  </a:lnTo>
                  <a:lnTo>
                    <a:pt x="335" y="647"/>
                  </a:lnTo>
                  <a:lnTo>
                    <a:pt x="349" y="646"/>
                  </a:lnTo>
                  <a:lnTo>
                    <a:pt x="363" y="645"/>
                  </a:lnTo>
                  <a:lnTo>
                    <a:pt x="376" y="642"/>
                  </a:lnTo>
                  <a:lnTo>
                    <a:pt x="379" y="642"/>
                  </a:lnTo>
                  <a:lnTo>
                    <a:pt x="380" y="642"/>
                  </a:lnTo>
                  <a:lnTo>
                    <a:pt x="382" y="642"/>
                  </a:lnTo>
                  <a:lnTo>
                    <a:pt x="385" y="642"/>
                  </a:lnTo>
                  <a:lnTo>
                    <a:pt x="387" y="642"/>
                  </a:lnTo>
                  <a:lnTo>
                    <a:pt x="388" y="642"/>
                  </a:lnTo>
                  <a:lnTo>
                    <a:pt x="390" y="641"/>
                  </a:lnTo>
                  <a:lnTo>
                    <a:pt x="393" y="641"/>
                  </a:lnTo>
                  <a:lnTo>
                    <a:pt x="395" y="641"/>
                  </a:lnTo>
                  <a:lnTo>
                    <a:pt x="397" y="640"/>
                  </a:lnTo>
                  <a:lnTo>
                    <a:pt x="398" y="640"/>
                  </a:lnTo>
                  <a:lnTo>
                    <a:pt x="401" y="639"/>
                  </a:lnTo>
                  <a:lnTo>
                    <a:pt x="402" y="639"/>
                  </a:lnTo>
                  <a:lnTo>
                    <a:pt x="404" y="638"/>
                  </a:lnTo>
                  <a:lnTo>
                    <a:pt x="405" y="636"/>
                  </a:lnTo>
                  <a:lnTo>
                    <a:pt x="407" y="635"/>
                  </a:lnTo>
                  <a:lnTo>
                    <a:pt x="408" y="634"/>
                  </a:lnTo>
                  <a:lnTo>
                    <a:pt x="409" y="633"/>
                  </a:lnTo>
                  <a:lnTo>
                    <a:pt x="409" y="632"/>
                  </a:lnTo>
                  <a:lnTo>
                    <a:pt x="409" y="629"/>
                  </a:lnTo>
                  <a:lnTo>
                    <a:pt x="410" y="617"/>
                  </a:lnTo>
                  <a:lnTo>
                    <a:pt x="411" y="604"/>
                  </a:lnTo>
                  <a:lnTo>
                    <a:pt x="412" y="591"/>
                  </a:lnTo>
                  <a:lnTo>
                    <a:pt x="412" y="578"/>
                  </a:lnTo>
                  <a:lnTo>
                    <a:pt x="413" y="566"/>
                  </a:lnTo>
                  <a:lnTo>
                    <a:pt x="413" y="553"/>
                  </a:lnTo>
                  <a:lnTo>
                    <a:pt x="413" y="540"/>
                  </a:lnTo>
                  <a:lnTo>
                    <a:pt x="413" y="527"/>
                  </a:lnTo>
                  <a:lnTo>
                    <a:pt x="412" y="515"/>
                  </a:lnTo>
                  <a:lnTo>
                    <a:pt x="412" y="502"/>
                  </a:lnTo>
                  <a:lnTo>
                    <a:pt x="412" y="489"/>
                  </a:lnTo>
                  <a:lnTo>
                    <a:pt x="411" y="477"/>
                  </a:lnTo>
                  <a:lnTo>
                    <a:pt x="410" y="464"/>
                  </a:lnTo>
                  <a:lnTo>
                    <a:pt x="410" y="451"/>
                  </a:lnTo>
                  <a:lnTo>
                    <a:pt x="409" y="438"/>
                  </a:lnTo>
                  <a:lnTo>
                    <a:pt x="408" y="426"/>
                  </a:lnTo>
                  <a:lnTo>
                    <a:pt x="407" y="413"/>
                  </a:lnTo>
                  <a:lnTo>
                    <a:pt x="405" y="400"/>
                  </a:lnTo>
                  <a:lnTo>
                    <a:pt x="404" y="387"/>
                  </a:lnTo>
                  <a:lnTo>
                    <a:pt x="403" y="375"/>
                  </a:lnTo>
                  <a:lnTo>
                    <a:pt x="401" y="362"/>
                  </a:lnTo>
                  <a:lnTo>
                    <a:pt x="400" y="349"/>
                  </a:lnTo>
                  <a:lnTo>
                    <a:pt x="398" y="337"/>
                  </a:lnTo>
                  <a:lnTo>
                    <a:pt x="396" y="325"/>
                  </a:lnTo>
                  <a:lnTo>
                    <a:pt x="394" y="312"/>
                  </a:lnTo>
                  <a:lnTo>
                    <a:pt x="393" y="299"/>
                  </a:lnTo>
                  <a:lnTo>
                    <a:pt x="390" y="287"/>
                  </a:lnTo>
                  <a:lnTo>
                    <a:pt x="388" y="275"/>
                  </a:lnTo>
                  <a:lnTo>
                    <a:pt x="386" y="262"/>
                  </a:lnTo>
                  <a:lnTo>
                    <a:pt x="383" y="249"/>
                  </a:lnTo>
                  <a:lnTo>
                    <a:pt x="381" y="238"/>
                  </a:lnTo>
                  <a:lnTo>
                    <a:pt x="378" y="225"/>
                  </a:lnTo>
                  <a:lnTo>
                    <a:pt x="375" y="212"/>
                  </a:lnTo>
                  <a:lnTo>
                    <a:pt x="373" y="201"/>
                  </a:lnTo>
                  <a:lnTo>
                    <a:pt x="371" y="188"/>
                  </a:lnTo>
                  <a:lnTo>
                    <a:pt x="367" y="175"/>
                  </a:lnTo>
                  <a:lnTo>
                    <a:pt x="365" y="164"/>
                  </a:lnTo>
                  <a:lnTo>
                    <a:pt x="363" y="151"/>
                  </a:lnTo>
                  <a:lnTo>
                    <a:pt x="359" y="138"/>
                  </a:lnTo>
                  <a:lnTo>
                    <a:pt x="357" y="125"/>
                  </a:lnTo>
                  <a:lnTo>
                    <a:pt x="356" y="120"/>
                  </a:lnTo>
                  <a:lnTo>
                    <a:pt x="354" y="114"/>
                  </a:lnTo>
                  <a:lnTo>
                    <a:pt x="353" y="107"/>
                  </a:lnTo>
                  <a:lnTo>
                    <a:pt x="351" y="101"/>
                  </a:lnTo>
                  <a:lnTo>
                    <a:pt x="350" y="94"/>
                  </a:lnTo>
                  <a:lnTo>
                    <a:pt x="349" y="88"/>
                  </a:lnTo>
                  <a:lnTo>
                    <a:pt x="346" y="81"/>
                  </a:lnTo>
                  <a:lnTo>
                    <a:pt x="345" y="76"/>
                  </a:lnTo>
                  <a:lnTo>
                    <a:pt x="344" y="69"/>
                  </a:lnTo>
                  <a:lnTo>
                    <a:pt x="342" y="63"/>
                  </a:lnTo>
                  <a:lnTo>
                    <a:pt x="341" y="57"/>
                  </a:lnTo>
                  <a:lnTo>
                    <a:pt x="338" y="50"/>
                  </a:lnTo>
                  <a:lnTo>
                    <a:pt x="337" y="44"/>
                  </a:lnTo>
                  <a:lnTo>
                    <a:pt x="335" y="37"/>
                  </a:lnTo>
                  <a:lnTo>
                    <a:pt x="334" y="32"/>
                  </a:lnTo>
                  <a:lnTo>
                    <a:pt x="331" y="26"/>
                  </a:lnTo>
                  <a:lnTo>
                    <a:pt x="330" y="19"/>
                  </a:lnTo>
                  <a:lnTo>
                    <a:pt x="328" y="13"/>
                  </a:lnTo>
                  <a:lnTo>
                    <a:pt x="327" y="7"/>
                  </a:lnTo>
                  <a:lnTo>
                    <a:pt x="324" y="0"/>
                  </a:lnTo>
                </a:path>
              </a:pathLst>
            </a:custGeom>
            <a:no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49" name="Freeform 9"/>
            <p:cNvSpPr>
              <a:spLocks/>
            </p:cNvSpPr>
            <p:nvPr/>
          </p:nvSpPr>
          <p:spPr bwMode="auto">
            <a:xfrm>
              <a:off x="2373" y="1984"/>
              <a:ext cx="195" cy="306"/>
            </a:xfrm>
            <a:custGeom>
              <a:avLst/>
              <a:gdLst>
                <a:gd name="T0" fmla="*/ 12 w 363"/>
                <a:gd name="T1" fmla="*/ 666 h 676"/>
                <a:gd name="T2" fmla="*/ 37 w 363"/>
                <a:gd name="T3" fmla="*/ 670 h 676"/>
                <a:gd name="T4" fmla="*/ 61 w 363"/>
                <a:gd name="T5" fmla="*/ 672 h 676"/>
                <a:gd name="T6" fmla="*/ 85 w 363"/>
                <a:gd name="T7" fmla="*/ 674 h 676"/>
                <a:gd name="T8" fmla="*/ 110 w 363"/>
                <a:gd name="T9" fmla="*/ 674 h 676"/>
                <a:gd name="T10" fmla="*/ 134 w 363"/>
                <a:gd name="T11" fmla="*/ 676 h 676"/>
                <a:gd name="T12" fmla="*/ 158 w 363"/>
                <a:gd name="T13" fmla="*/ 674 h 676"/>
                <a:gd name="T14" fmla="*/ 183 w 363"/>
                <a:gd name="T15" fmla="*/ 673 h 676"/>
                <a:gd name="T16" fmla="*/ 207 w 363"/>
                <a:gd name="T17" fmla="*/ 671 h 676"/>
                <a:gd name="T18" fmla="*/ 231 w 363"/>
                <a:gd name="T19" fmla="*/ 668 h 676"/>
                <a:gd name="T20" fmla="*/ 250 w 363"/>
                <a:gd name="T21" fmla="*/ 665 h 676"/>
                <a:gd name="T22" fmla="*/ 263 w 363"/>
                <a:gd name="T23" fmla="*/ 662 h 676"/>
                <a:gd name="T24" fmla="*/ 275 w 363"/>
                <a:gd name="T25" fmla="*/ 659 h 676"/>
                <a:gd name="T26" fmla="*/ 289 w 363"/>
                <a:gd name="T27" fmla="*/ 656 h 676"/>
                <a:gd name="T28" fmla="*/ 302 w 363"/>
                <a:gd name="T29" fmla="*/ 651 h 676"/>
                <a:gd name="T30" fmla="*/ 313 w 363"/>
                <a:gd name="T31" fmla="*/ 645 h 676"/>
                <a:gd name="T32" fmla="*/ 325 w 363"/>
                <a:gd name="T33" fmla="*/ 639 h 676"/>
                <a:gd name="T34" fmla="*/ 335 w 363"/>
                <a:gd name="T35" fmla="*/ 632 h 676"/>
                <a:gd name="T36" fmla="*/ 345 w 363"/>
                <a:gd name="T37" fmla="*/ 622 h 676"/>
                <a:gd name="T38" fmla="*/ 352 w 363"/>
                <a:gd name="T39" fmla="*/ 613 h 676"/>
                <a:gd name="T40" fmla="*/ 357 w 363"/>
                <a:gd name="T41" fmla="*/ 598 h 676"/>
                <a:gd name="T42" fmla="*/ 362 w 363"/>
                <a:gd name="T43" fmla="*/ 581 h 676"/>
                <a:gd name="T44" fmla="*/ 363 w 363"/>
                <a:gd name="T45" fmla="*/ 563 h 676"/>
                <a:gd name="T46" fmla="*/ 363 w 363"/>
                <a:gd name="T47" fmla="*/ 545 h 676"/>
                <a:gd name="T48" fmla="*/ 362 w 363"/>
                <a:gd name="T49" fmla="*/ 526 h 676"/>
                <a:gd name="T50" fmla="*/ 359 w 363"/>
                <a:gd name="T51" fmla="*/ 508 h 676"/>
                <a:gd name="T52" fmla="*/ 355 w 363"/>
                <a:gd name="T53" fmla="*/ 489 h 676"/>
                <a:gd name="T54" fmla="*/ 353 w 363"/>
                <a:gd name="T55" fmla="*/ 471 h 676"/>
                <a:gd name="T56" fmla="*/ 349 w 363"/>
                <a:gd name="T57" fmla="*/ 452 h 676"/>
                <a:gd name="T58" fmla="*/ 348 w 363"/>
                <a:gd name="T59" fmla="*/ 433 h 676"/>
                <a:gd name="T60" fmla="*/ 347 w 363"/>
                <a:gd name="T61" fmla="*/ 410 h 676"/>
                <a:gd name="T62" fmla="*/ 348 w 363"/>
                <a:gd name="T63" fmla="*/ 384 h 676"/>
                <a:gd name="T64" fmla="*/ 348 w 363"/>
                <a:gd name="T65" fmla="*/ 357 h 676"/>
                <a:gd name="T66" fmla="*/ 349 w 363"/>
                <a:gd name="T67" fmla="*/ 329 h 676"/>
                <a:gd name="T68" fmla="*/ 351 w 363"/>
                <a:gd name="T69" fmla="*/ 303 h 676"/>
                <a:gd name="T70" fmla="*/ 352 w 363"/>
                <a:gd name="T71" fmla="*/ 276 h 676"/>
                <a:gd name="T72" fmla="*/ 352 w 363"/>
                <a:gd name="T73" fmla="*/ 249 h 676"/>
                <a:gd name="T74" fmla="*/ 352 w 363"/>
                <a:gd name="T75" fmla="*/ 223 h 676"/>
                <a:gd name="T76" fmla="*/ 351 w 363"/>
                <a:gd name="T77" fmla="*/ 196 h 676"/>
                <a:gd name="T78" fmla="*/ 349 w 363"/>
                <a:gd name="T79" fmla="*/ 169 h 676"/>
                <a:gd name="T80" fmla="*/ 347 w 363"/>
                <a:gd name="T81" fmla="*/ 147 h 676"/>
                <a:gd name="T82" fmla="*/ 345 w 363"/>
                <a:gd name="T83" fmla="*/ 131 h 676"/>
                <a:gd name="T84" fmla="*/ 341 w 363"/>
                <a:gd name="T85" fmla="*/ 115 h 676"/>
                <a:gd name="T86" fmla="*/ 338 w 363"/>
                <a:gd name="T87" fmla="*/ 100 h 676"/>
                <a:gd name="T88" fmla="*/ 333 w 363"/>
                <a:gd name="T89" fmla="*/ 84 h 676"/>
                <a:gd name="T90" fmla="*/ 329 w 363"/>
                <a:gd name="T91" fmla="*/ 67 h 676"/>
                <a:gd name="T92" fmla="*/ 324 w 363"/>
                <a:gd name="T93" fmla="*/ 52 h 676"/>
                <a:gd name="T94" fmla="*/ 318 w 363"/>
                <a:gd name="T95" fmla="*/ 37 h 676"/>
                <a:gd name="T96" fmla="*/ 311 w 363"/>
                <a:gd name="T97" fmla="*/ 22 h 676"/>
                <a:gd name="T98" fmla="*/ 304 w 363"/>
                <a:gd name="T99" fmla="*/ 7 h 67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3"/>
                <a:gd name="T151" fmla="*/ 0 h 676"/>
                <a:gd name="T152" fmla="*/ 363 w 363"/>
                <a:gd name="T153" fmla="*/ 676 h 67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3" h="676">
                  <a:moveTo>
                    <a:pt x="0" y="664"/>
                  </a:moveTo>
                  <a:lnTo>
                    <a:pt x="12" y="666"/>
                  </a:lnTo>
                  <a:lnTo>
                    <a:pt x="24" y="669"/>
                  </a:lnTo>
                  <a:lnTo>
                    <a:pt x="37" y="670"/>
                  </a:lnTo>
                  <a:lnTo>
                    <a:pt x="48" y="671"/>
                  </a:lnTo>
                  <a:lnTo>
                    <a:pt x="61" y="672"/>
                  </a:lnTo>
                  <a:lnTo>
                    <a:pt x="73" y="673"/>
                  </a:lnTo>
                  <a:lnTo>
                    <a:pt x="85" y="674"/>
                  </a:lnTo>
                  <a:lnTo>
                    <a:pt x="97" y="674"/>
                  </a:lnTo>
                  <a:lnTo>
                    <a:pt x="110" y="674"/>
                  </a:lnTo>
                  <a:lnTo>
                    <a:pt x="121" y="676"/>
                  </a:lnTo>
                  <a:lnTo>
                    <a:pt x="134" y="676"/>
                  </a:lnTo>
                  <a:lnTo>
                    <a:pt x="146" y="674"/>
                  </a:lnTo>
                  <a:lnTo>
                    <a:pt x="158" y="674"/>
                  </a:lnTo>
                  <a:lnTo>
                    <a:pt x="170" y="673"/>
                  </a:lnTo>
                  <a:lnTo>
                    <a:pt x="183" y="673"/>
                  </a:lnTo>
                  <a:lnTo>
                    <a:pt x="194" y="672"/>
                  </a:lnTo>
                  <a:lnTo>
                    <a:pt x="207" y="671"/>
                  </a:lnTo>
                  <a:lnTo>
                    <a:pt x="219" y="669"/>
                  </a:lnTo>
                  <a:lnTo>
                    <a:pt x="231" y="668"/>
                  </a:lnTo>
                  <a:lnTo>
                    <a:pt x="243" y="665"/>
                  </a:lnTo>
                  <a:lnTo>
                    <a:pt x="250" y="665"/>
                  </a:lnTo>
                  <a:lnTo>
                    <a:pt x="256" y="664"/>
                  </a:lnTo>
                  <a:lnTo>
                    <a:pt x="263" y="662"/>
                  </a:lnTo>
                  <a:lnTo>
                    <a:pt x="269" y="661"/>
                  </a:lnTo>
                  <a:lnTo>
                    <a:pt x="275" y="659"/>
                  </a:lnTo>
                  <a:lnTo>
                    <a:pt x="282" y="657"/>
                  </a:lnTo>
                  <a:lnTo>
                    <a:pt x="289" y="656"/>
                  </a:lnTo>
                  <a:lnTo>
                    <a:pt x="295" y="654"/>
                  </a:lnTo>
                  <a:lnTo>
                    <a:pt x="302" y="651"/>
                  </a:lnTo>
                  <a:lnTo>
                    <a:pt x="308" y="648"/>
                  </a:lnTo>
                  <a:lnTo>
                    <a:pt x="313" y="645"/>
                  </a:lnTo>
                  <a:lnTo>
                    <a:pt x="319" y="642"/>
                  </a:lnTo>
                  <a:lnTo>
                    <a:pt x="325" y="639"/>
                  </a:lnTo>
                  <a:lnTo>
                    <a:pt x="331" y="635"/>
                  </a:lnTo>
                  <a:lnTo>
                    <a:pt x="335" y="632"/>
                  </a:lnTo>
                  <a:lnTo>
                    <a:pt x="340" y="627"/>
                  </a:lnTo>
                  <a:lnTo>
                    <a:pt x="345" y="622"/>
                  </a:lnTo>
                  <a:lnTo>
                    <a:pt x="348" y="618"/>
                  </a:lnTo>
                  <a:lnTo>
                    <a:pt x="352" y="613"/>
                  </a:lnTo>
                  <a:lnTo>
                    <a:pt x="354" y="607"/>
                  </a:lnTo>
                  <a:lnTo>
                    <a:pt x="357" y="598"/>
                  </a:lnTo>
                  <a:lnTo>
                    <a:pt x="360" y="590"/>
                  </a:lnTo>
                  <a:lnTo>
                    <a:pt x="362" y="581"/>
                  </a:lnTo>
                  <a:lnTo>
                    <a:pt x="363" y="573"/>
                  </a:lnTo>
                  <a:lnTo>
                    <a:pt x="363" y="563"/>
                  </a:lnTo>
                  <a:lnTo>
                    <a:pt x="363" y="554"/>
                  </a:lnTo>
                  <a:lnTo>
                    <a:pt x="363" y="545"/>
                  </a:lnTo>
                  <a:lnTo>
                    <a:pt x="362" y="535"/>
                  </a:lnTo>
                  <a:lnTo>
                    <a:pt x="362" y="526"/>
                  </a:lnTo>
                  <a:lnTo>
                    <a:pt x="361" y="517"/>
                  </a:lnTo>
                  <a:lnTo>
                    <a:pt x="359" y="508"/>
                  </a:lnTo>
                  <a:lnTo>
                    <a:pt x="357" y="498"/>
                  </a:lnTo>
                  <a:lnTo>
                    <a:pt x="355" y="489"/>
                  </a:lnTo>
                  <a:lnTo>
                    <a:pt x="354" y="480"/>
                  </a:lnTo>
                  <a:lnTo>
                    <a:pt x="353" y="471"/>
                  </a:lnTo>
                  <a:lnTo>
                    <a:pt x="351" y="461"/>
                  </a:lnTo>
                  <a:lnTo>
                    <a:pt x="349" y="452"/>
                  </a:lnTo>
                  <a:lnTo>
                    <a:pt x="348" y="443"/>
                  </a:lnTo>
                  <a:lnTo>
                    <a:pt x="348" y="433"/>
                  </a:lnTo>
                  <a:lnTo>
                    <a:pt x="348" y="424"/>
                  </a:lnTo>
                  <a:lnTo>
                    <a:pt x="347" y="410"/>
                  </a:lnTo>
                  <a:lnTo>
                    <a:pt x="348" y="396"/>
                  </a:lnTo>
                  <a:lnTo>
                    <a:pt x="348" y="384"/>
                  </a:lnTo>
                  <a:lnTo>
                    <a:pt x="348" y="370"/>
                  </a:lnTo>
                  <a:lnTo>
                    <a:pt x="348" y="357"/>
                  </a:lnTo>
                  <a:lnTo>
                    <a:pt x="349" y="343"/>
                  </a:lnTo>
                  <a:lnTo>
                    <a:pt x="349" y="329"/>
                  </a:lnTo>
                  <a:lnTo>
                    <a:pt x="351" y="316"/>
                  </a:lnTo>
                  <a:lnTo>
                    <a:pt x="351" y="303"/>
                  </a:lnTo>
                  <a:lnTo>
                    <a:pt x="351" y="290"/>
                  </a:lnTo>
                  <a:lnTo>
                    <a:pt x="352" y="276"/>
                  </a:lnTo>
                  <a:lnTo>
                    <a:pt x="352" y="263"/>
                  </a:lnTo>
                  <a:lnTo>
                    <a:pt x="352" y="249"/>
                  </a:lnTo>
                  <a:lnTo>
                    <a:pt x="352" y="235"/>
                  </a:lnTo>
                  <a:lnTo>
                    <a:pt x="352" y="223"/>
                  </a:lnTo>
                  <a:lnTo>
                    <a:pt x="352" y="209"/>
                  </a:lnTo>
                  <a:lnTo>
                    <a:pt x="351" y="196"/>
                  </a:lnTo>
                  <a:lnTo>
                    <a:pt x="351" y="182"/>
                  </a:lnTo>
                  <a:lnTo>
                    <a:pt x="349" y="169"/>
                  </a:lnTo>
                  <a:lnTo>
                    <a:pt x="348" y="155"/>
                  </a:lnTo>
                  <a:lnTo>
                    <a:pt x="347" y="147"/>
                  </a:lnTo>
                  <a:lnTo>
                    <a:pt x="346" y="139"/>
                  </a:lnTo>
                  <a:lnTo>
                    <a:pt x="345" y="131"/>
                  </a:lnTo>
                  <a:lnTo>
                    <a:pt x="342" y="123"/>
                  </a:lnTo>
                  <a:lnTo>
                    <a:pt x="341" y="115"/>
                  </a:lnTo>
                  <a:lnTo>
                    <a:pt x="340" y="108"/>
                  </a:lnTo>
                  <a:lnTo>
                    <a:pt x="338" y="100"/>
                  </a:lnTo>
                  <a:lnTo>
                    <a:pt x="335" y="92"/>
                  </a:lnTo>
                  <a:lnTo>
                    <a:pt x="333" y="84"/>
                  </a:lnTo>
                  <a:lnTo>
                    <a:pt x="331" y="75"/>
                  </a:lnTo>
                  <a:lnTo>
                    <a:pt x="329" y="67"/>
                  </a:lnTo>
                  <a:lnTo>
                    <a:pt x="326" y="60"/>
                  </a:lnTo>
                  <a:lnTo>
                    <a:pt x="324" y="52"/>
                  </a:lnTo>
                  <a:lnTo>
                    <a:pt x="320" y="45"/>
                  </a:lnTo>
                  <a:lnTo>
                    <a:pt x="318" y="37"/>
                  </a:lnTo>
                  <a:lnTo>
                    <a:pt x="315" y="29"/>
                  </a:lnTo>
                  <a:lnTo>
                    <a:pt x="311" y="22"/>
                  </a:lnTo>
                  <a:lnTo>
                    <a:pt x="308" y="15"/>
                  </a:lnTo>
                  <a:lnTo>
                    <a:pt x="304" y="7"/>
                  </a:lnTo>
                  <a:lnTo>
                    <a:pt x="301" y="0"/>
                  </a:lnTo>
                </a:path>
              </a:pathLst>
            </a:custGeom>
            <a:no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50" name="Freeform 10"/>
            <p:cNvSpPr>
              <a:spLocks/>
            </p:cNvSpPr>
            <p:nvPr/>
          </p:nvSpPr>
          <p:spPr bwMode="auto">
            <a:xfrm>
              <a:off x="2564" y="1980"/>
              <a:ext cx="204" cy="300"/>
            </a:xfrm>
            <a:custGeom>
              <a:avLst/>
              <a:gdLst>
                <a:gd name="T0" fmla="*/ 6 w 386"/>
                <a:gd name="T1" fmla="*/ 612 h 659"/>
                <a:gd name="T2" fmla="*/ 15 w 386"/>
                <a:gd name="T3" fmla="*/ 618 h 659"/>
                <a:gd name="T4" fmla="*/ 25 w 386"/>
                <a:gd name="T5" fmla="*/ 624 h 659"/>
                <a:gd name="T6" fmla="*/ 34 w 386"/>
                <a:gd name="T7" fmla="*/ 628 h 659"/>
                <a:gd name="T8" fmla="*/ 43 w 386"/>
                <a:gd name="T9" fmla="*/ 633 h 659"/>
                <a:gd name="T10" fmla="*/ 54 w 386"/>
                <a:gd name="T11" fmla="*/ 636 h 659"/>
                <a:gd name="T12" fmla="*/ 64 w 386"/>
                <a:gd name="T13" fmla="*/ 640 h 659"/>
                <a:gd name="T14" fmla="*/ 79 w 386"/>
                <a:gd name="T15" fmla="*/ 644 h 659"/>
                <a:gd name="T16" fmla="*/ 94 w 386"/>
                <a:gd name="T17" fmla="*/ 649 h 659"/>
                <a:gd name="T18" fmla="*/ 110 w 386"/>
                <a:gd name="T19" fmla="*/ 652 h 659"/>
                <a:gd name="T20" fmla="*/ 125 w 386"/>
                <a:gd name="T21" fmla="*/ 656 h 659"/>
                <a:gd name="T22" fmla="*/ 142 w 386"/>
                <a:gd name="T23" fmla="*/ 658 h 659"/>
                <a:gd name="T24" fmla="*/ 158 w 386"/>
                <a:gd name="T25" fmla="*/ 659 h 659"/>
                <a:gd name="T26" fmla="*/ 175 w 386"/>
                <a:gd name="T27" fmla="*/ 659 h 659"/>
                <a:gd name="T28" fmla="*/ 195 w 386"/>
                <a:gd name="T29" fmla="*/ 659 h 659"/>
                <a:gd name="T30" fmla="*/ 215 w 386"/>
                <a:gd name="T31" fmla="*/ 658 h 659"/>
                <a:gd name="T32" fmla="*/ 235 w 386"/>
                <a:gd name="T33" fmla="*/ 656 h 659"/>
                <a:gd name="T34" fmla="*/ 255 w 386"/>
                <a:gd name="T35" fmla="*/ 654 h 659"/>
                <a:gd name="T36" fmla="*/ 274 w 386"/>
                <a:gd name="T37" fmla="*/ 649 h 659"/>
                <a:gd name="T38" fmla="*/ 293 w 386"/>
                <a:gd name="T39" fmla="*/ 642 h 659"/>
                <a:gd name="T40" fmla="*/ 308 w 386"/>
                <a:gd name="T41" fmla="*/ 636 h 659"/>
                <a:gd name="T42" fmla="*/ 321 w 386"/>
                <a:gd name="T43" fmla="*/ 629 h 659"/>
                <a:gd name="T44" fmla="*/ 335 w 386"/>
                <a:gd name="T45" fmla="*/ 620 h 659"/>
                <a:gd name="T46" fmla="*/ 347 w 386"/>
                <a:gd name="T47" fmla="*/ 611 h 659"/>
                <a:gd name="T48" fmla="*/ 357 w 386"/>
                <a:gd name="T49" fmla="*/ 600 h 659"/>
                <a:gd name="T50" fmla="*/ 365 w 386"/>
                <a:gd name="T51" fmla="*/ 588 h 659"/>
                <a:gd name="T52" fmla="*/ 371 w 386"/>
                <a:gd name="T53" fmla="*/ 575 h 659"/>
                <a:gd name="T54" fmla="*/ 377 w 386"/>
                <a:gd name="T55" fmla="*/ 549 h 659"/>
                <a:gd name="T56" fmla="*/ 378 w 386"/>
                <a:gd name="T57" fmla="*/ 523 h 659"/>
                <a:gd name="T58" fmla="*/ 378 w 386"/>
                <a:gd name="T59" fmla="*/ 496 h 659"/>
                <a:gd name="T60" fmla="*/ 375 w 386"/>
                <a:gd name="T61" fmla="*/ 469 h 659"/>
                <a:gd name="T62" fmla="*/ 373 w 386"/>
                <a:gd name="T63" fmla="*/ 443 h 659"/>
                <a:gd name="T64" fmla="*/ 371 w 386"/>
                <a:gd name="T65" fmla="*/ 416 h 659"/>
                <a:gd name="T66" fmla="*/ 371 w 386"/>
                <a:gd name="T67" fmla="*/ 386 h 659"/>
                <a:gd name="T68" fmla="*/ 372 w 386"/>
                <a:gd name="T69" fmla="*/ 352 h 659"/>
                <a:gd name="T70" fmla="*/ 373 w 386"/>
                <a:gd name="T71" fmla="*/ 318 h 659"/>
                <a:gd name="T72" fmla="*/ 374 w 386"/>
                <a:gd name="T73" fmla="*/ 284 h 659"/>
                <a:gd name="T74" fmla="*/ 375 w 386"/>
                <a:gd name="T75" fmla="*/ 249 h 659"/>
                <a:gd name="T76" fmla="*/ 377 w 386"/>
                <a:gd name="T77" fmla="*/ 215 h 659"/>
                <a:gd name="T78" fmla="*/ 377 w 386"/>
                <a:gd name="T79" fmla="*/ 181 h 659"/>
                <a:gd name="T80" fmla="*/ 378 w 386"/>
                <a:gd name="T81" fmla="*/ 159 h 659"/>
                <a:gd name="T82" fmla="*/ 378 w 386"/>
                <a:gd name="T83" fmla="*/ 143 h 659"/>
                <a:gd name="T84" fmla="*/ 377 w 386"/>
                <a:gd name="T85" fmla="*/ 128 h 659"/>
                <a:gd name="T86" fmla="*/ 377 w 386"/>
                <a:gd name="T87" fmla="*/ 111 h 659"/>
                <a:gd name="T88" fmla="*/ 377 w 386"/>
                <a:gd name="T89" fmla="*/ 96 h 659"/>
                <a:gd name="T90" fmla="*/ 377 w 386"/>
                <a:gd name="T91" fmla="*/ 80 h 659"/>
                <a:gd name="T92" fmla="*/ 378 w 386"/>
                <a:gd name="T93" fmla="*/ 64 h 659"/>
                <a:gd name="T94" fmla="*/ 378 w 386"/>
                <a:gd name="T95" fmla="*/ 55 h 659"/>
                <a:gd name="T96" fmla="*/ 379 w 386"/>
                <a:gd name="T97" fmla="*/ 45 h 659"/>
                <a:gd name="T98" fmla="*/ 380 w 386"/>
                <a:gd name="T99" fmla="*/ 35 h 659"/>
                <a:gd name="T100" fmla="*/ 381 w 386"/>
                <a:gd name="T101" fmla="*/ 26 h 659"/>
                <a:gd name="T102" fmla="*/ 382 w 386"/>
                <a:gd name="T103" fmla="*/ 16 h 659"/>
                <a:gd name="T104" fmla="*/ 385 w 386"/>
                <a:gd name="T105" fmla="*/ 6 h 65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86"/>
                <a:gd name="T160" fmla="*/ 0 h 659"/>
                <a:gd name="T161" fmla="*/ 386 w 386"/>
                <a:gd name="T162" fmla="*/ 659 h 65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86" h="659">
                  <a:moveTo>
                    <a:pt x="0" y="607"/>
                  </a:moveTo>
                  <a:lnTo>
                    <a:pt x="4" y="610"/>
                  </a:lnTo>
                  <a:lnTo>
                    <a:pt x="6" y="612"/>
                  </a:lnTo>
                  <a:lnTo>
                    <a:pt x="10" y="613"/>
                  </a:lnTo>
                  <a:lnTo>
                    <a:pt x="12" y="615"/>
                  </a:lnTo>
                  <a:lnTo>
                    <a:pt x="15" y="618"/>
                  </a:lnTo>
                  <a:lnTo>
                    <a:pt x="19" y="619"/>
                  </a:lnTo>
                  <a:lnTo>
                    <a:pt x="21" y="621"/>
                  </a:lnTo>
                  <a:lnTo>
                    <a:pt x="25" y="624"/>
                  </a:lnTo>
                  <a:lnTo>
                    <a:pt x="28" y="625"/>
                  </a:lnTo>
                  <a:lnTo>
                    <a:pt x="30" y="627"/>
                  </a:lnTo>
                  <a:lnTo>
                    <a:pt x="34" y="628"/>
                  </a:lnTo>
                  <a:lnTo>
                    <a:pt x="37" y="629"/>
                  </a:lnTo>
                  <a:lnTo>
                    <a:pt x="41" y="632"/>
                  </a:lnTo>
                  <a:lnTo>
                    <a:pt x="43" y="633"/>
                  </a:lnTo>
                  <a:lnTo>
                    <a:pt x="47" y="634"/>
                  </a:lnTo>
                  <a:lnTo>
                    <a:pt x="50" y="635"/>
                  </a:lnTo>
                  <a:lnTo>
                    <a:pt x="54" y="636"/>
                  </a:lnTo>
                  <a:lnTo>
                    <a:pt x="57" y="637"/>
                  </a:lnTo>
                  <a:lnTo>
                    <a:pt x="61" y="639"/>
                  </a:lnTo>
                  <a:lnTo>
                    <a:pt x="64" y="640"/>
                  </a:lnTo>
                  <a:lnTo>
                    <a:pt x="69" y="642"/>
                  </a:lnTo>
                  <a:lnTo>
                    <a:pt x="73" y="643"/>
                  </a:lnTo>
                  <a:lnTo>
                    <a:pt x="79" y="644"/>
                  </a:lnTo>
                  <a:lnTo>
                    <a:pt x="84" y="647"/>
                  </a:lnTo>
                  <a:lnTo>
                    <a:pt x="89" y="648"/>
                  </a:lnTo>
                  <a:lnTo>
                    <a:pt x="94" y="649"/>
                  </a:lnTo>
                  <a:lnTo>
                    <a:pt x="100" y="650"/>
                  </a:lnTo>
                  <a:lnTo>
                    <a:pt x="105" y="651"/>
                  </a:lnTo>
                  <a:lnTo>
                    <a:pt x="110" y="652"/>
                  </a:lnTo>
                  <a:lnTo>
                    <a:pt x="115" y="654"/>
                  </a:lnTo>
                  <a:lnTo>
                    <a:pt x="121" y="655"/>
                  </a:lnTo>
                  <a:lnTo>
                    <a:pt x="125" y="656"/>
                  </a:lnTo>
                  <a:lnTo>
                    <a:pt x="131" y="657"/>
                  </a:lnTo>
                  <a:lnTo>
                    <a:pt x="136" y="657"/>
                  </a:lnTo>
                  <a:lnTo>
                    <a:pt x="142" y="658"/>
                  </a:lnTo>
                  <a:lnTo>
                    <a:pt x="147" y="658"/>
                  </a:lnTo>
                  <a:lnTo>
                    <a:pt x="152" y="659"/>
                  </a:lnTo>
                  <a:lnTo>
                    <a:pt x="158" y="659"/>
                  </a:lnTo>
                  <a:lnTo>
                    <a:pt x="162" y="659"/>
                  </a:lnTo>
                  <a:lnTo>
                    <a:pt x="168" y="659"/>
                  </a:lnTo>
                  <a:lnTo>
                    <a:pt x="175" y="659"/>
                  </a:lnTo>
                  <a:lnTo>
                    <a:pt x="181" y="659"/>
                  </a:lnTo>
                  <a:lnTo>
                    <a:pt x="188" y="659"/>
                  </a:lnTo>
                  <a:lnTo>
                    <a:pt x="195" y="659"/>
                  </a:lnTo>
                  <a:lnTo>
                    <a:pt x="202" y="659"/>
                  </a:lnTo>
                  <a:lnTo>
                    <a:pt x="209" y="658"/>
                  </a:lnTo>
                  <a:lnTo>
                    <a:pt x="215" y="658"/>
                  </a:lnTo>
                  <a:lnTo>
                    <a:pt x="221" y="657"/>
                  </a:lnTo>
                  <a:lnTo>
                    <a:pt x="228" y="657"/>
                  </a:lnTo>
                  <a:lnTo>
                    <a:pt x="235" y="656"/>
                  </a:lnTo>
                  <a:lnTo>
                    <a:pt x="241" y="655"/>
                  </a:lnTo>
                  <a:lnTo>
                    <a:pt x="248" y="655"/>
                  </a:lnTo>
                  <a:lnTo>
                    <a:pt x="255" y="654"/>
                  </a:lnTo>
                  <a:lnTo>
                    <a:pt x="261" y="651"/>
                  </a:lnTo>
                  <a:lnTo>
                    <a:pt x="268" y="650"/>
                  </a:lnTo>
                  <a:lnTo>
                    <a:pt x="274" y="649"/>
                  </a:lnTo>
                  <a:lnTo>
                    <a:pt x="281" y="647"/>
                  </a:lnTo>
                  <a:lnTo>
                    <a:pt x="286" y="644"/>
                  </a:lnTo>
                  <a:lnTo>
                    <a:pt x="293" y="642"/>
                  </a:lnTo>
                  <a:lnTo>
                    <a:pt x="299" y="640"/>
                  </a:lnTo>
                  <a:lnTo>
                    <a:pt x="304" y="639"/>
                  </a:lnTo>
                  <a:lnTo>
                    <a:pt x="308" y="636"/>
                  </a:lnTo>
                  <a:lnTo>
                    <a:pt x="313" y="634"/>
                  </a:lnTo>
                  <a:lnTo>
                    <a:pt x="316" y="632"/>
                  </a:lnTo>
                  <a:lnTo>
                    <a:pt x="321" y="629"/>
                  </a:lnTo>
                  <a:lnTo>
                    <a:pt x="326" y="626"/>
                  </a:lnTo>
                  <a:lnTo>
                    <a:pt x="330" y="624"/>
                  </a:lnTo>
                  <a:lnTo>
                    <a:pt x="335" y="620"/>
                  </a:lnTo>
                  <a:lnTo>
                    <a:pt x="338" y="618"/>
                  </a:lnTo>
                  <a:lnTo>
                    <a:pt x="343" y="614"/>
                  </a:lnTo>
                  <a:lnTo>
                    <a:pt x="347" y="611"/>
                  </a:lnTo>
                  <a:lnTo>
                    <a:pt x="350" y="607"/>
                  </a:lnTo>
                  <a:lnTo>
                    <a:pt x="353" y="604"/>
                  </a:lnTo>
                  <a:lnTo>
                    <a:pt x="357" y="600"/>
                  </a:lnTo>
                  <a:lnTo>
                    <a:pt x="360" y="596"/>
                  </a:lnTo>
                  <a:lnTo>
                    <a:pt x="363" y="592"/>
                  </a:lnTo>
                  <a:lnTo>
                    <a:pt x="365" y="588"/>
                  </a:lnTo>
                  <a:lnTo>
                    <a:pt x="367" y="584"/>
                  </a:lnTo>
                  <a:lnTo>
                    <a:pt x="370" y="580"/>
                  </a:lnTo>
                  <a:lnTo>
                    <a:pt x="371" y="575"/>
                  </a:lnTo>
                  <a:lnTo>
                    <a:pt x="373" y="566"/>
                  </a:lnTo>
                  <a:lnTo>
                    <a:pt x="374" y="557"/>
                  </a:lnTo>
                  <a:lnTo>
                    <a:pt x="377" y="549"/>
                  </a:lnTo>
                  <a:lnTo>
                    <a:pt x="377" y="540"/>
                  </a:lnTo>
                  <a:lnTo>
                    <a:pt x="378" y="532"/>
                  </a:lnTo>
                  <a:lnTo>
                    <a:pt x="378" y="523"/>
                  </a:lnTo>
                  <a:lnTo>
                    <a:pt x="378" y="513"/>
                  </a:lnTo>
                  <a:lnTo>
                    <a:pt x="378" y="505"/>
                  </a:lnTo>
                  <a:lnTo>
                    <a:pt x="378" y="496"/>
                  </a:lnTo>
                  <a:lnTo>
                    <a:pt x="377" y="487"/>
                  </a:lnTo>
                  <a:lnTo>
                    <a:pt x="375" y="479"/>
                  </a:lnTo>
                  <a:lnTo>
                    <a:pt x="375" y="469"/>
                  </a:lnTo>
                  <a:lnTo>
                    <a:pt x="374" y="460"/>
                  </a:lnTo>
                  <a:lnTo>
                    <a:pt x="373" y="452"/>
                  </a:lnTo>
                  <a:lnTo>
                    <a:pt x="373" y="443"/>
                  </a:lnTo>
                  <a:lnTo>
                    <a:pt x="372" y="434"/>
                  </a:lnTo>
                  <a:lnTo>
                    <a:pt x="372" y="424"/>
                  </a:lnTo>
                  <a:lnTo>
                    <a:pt x="371" y="416"/>
                  </a:lnTo>
                  <a:lnTo>
                    <a:pt x="371" y="407"/>
                  </a:lnTo>
                  <a:lnTo>
                    <a:pt x="371" y="398"/>
                  </a:lnTo>
                  <a:lnTo>
                    <a:pt x="371" y="386"/>
                  </a:lnTo>
                  <a:lnTo>
                    <a:pt x="371" y="376"/>
                  </a:lnTo>
                  <a:lnTo>
                    <a:pt x="372" y="364"/>
                  </a:lnTo>
                  <a:lnTo>
                    <a:pt x="372" y="352"/>
                  </a:lnTo>
                  <a:lnTo>
                    <a:pt x="372" y="341"/>
                  </a:lnTo>
                  <a:lnTo>
                    <a:pt x="372" y="329"/>
                  </a:lnTo>
                  <a:lnTo>
                    <a:pt x="373" y="318"/>
                  </a:lnTo>
                  <a:lnTo>
                    <a:pt x="373" y="306"/>
                  </a:lnTo>
                  <a:lnTo>
                    <a:pt x="373" y="294"/>
                  </a:lnTo>
                  <a:lnTo>
                    <a:pt x="374" y="284"/>
                  </a:lnTo>
                  <a:lnTo>
                    <a:pt x="374" y="272"/>
                  </a:lnTo>
                  <a:lnTo>
                    <a:pt x="374" y="261"/>
                  </a:lnTo>
                  <a:lnTo>
                    <a:pt x="375" y="249"/>
                  </a:lnTo>
                  <a:lnTo>
                    <a:pt x="375" y="238"/>
                  </a:lnTo>
                  <a:lnTo>
                    <a:pt x="375" y="226"/>
                  </a:lnTo>
                  <a:lnTo>
                    <a:pt x="377" y="215"/>
                  </a:lnTo>
                  <a:lnTo>
                    <a:pt x="377" y="203"/>
                  </a:lnTo>
                  <a:lnTo>
                    <a:pt x="377" y="193"/>
                  </a:lnTo>
                  <a:lnTo>
                    <a:pt x="377" y="181"/>
                  </a:lnTo>
                  <a:lnTo>
                    <a:pt x="378" y="169"/>
                  </a:lnTo>
                  <a:lnTo>
                    <a:pt x="378" y="164"/>
                  </a:lnTo>
                  <a:lnTo>
                    <a:pt x="378" y="159"/>
                  </a:lnTo>
                  <a:lnTo>
                    <a:pt x="378" y="153"/>
                  </a:lnTo>
                  <a:lnTo>
                    <a:pt x="378" y="149"/>
                  </a:lnTo>
                  <a:lnTo>
                    <a:pt x="378" y="143"/>
                  </a:lnTo>
                  <a:lnTo>
                    <a:pt x="378" y="138"/>
                  </a:lnTo>
                  <a:lnTo>
                    <a:pt x="378" y="132"/>
                  </a:lnTo>
                  <a:lnTo>
                    <a:pt x="377" y="128"/>
                  </a:lnTo>
                  <a:lnTo>
                    <a:pt x="377" y="122"/>
                  </a:lnTo>
                  <a:lnTo>
                    <a:pt x="377" y="117"/>
                  </a:lnTo>
                  <a:lnTo>
                    <a:pt x="377" y="111"/>
                  </a:lnTo>
                  <a:lnTo>
                    <a:pt x="377" y="107"/>
                  </a:lnTo>
                  <a:lnTo>
                    <a:pt x="377" y="101"/>
                  </a:lnTo>
                  <a:lnTo>
                    <a:pt x="377" y="96"/>
                  </a:lnTo>
                  <a:lnTo>
                    <a:pt x="377" y="91"/>
                  </a:lnTo>
                  <a:lnTo>
                    <a:pt x="377" y="86"/>
                  </a:lnTo>
                  <a:lnTo>
                    <a:pt x="377" y="80"/>
                  </a:lnTo>
                  <a:lnTo>
                    <a:pt x="377" y="74"/>
                  </a:lnTo>
                  <a:lnTo>
                    <a:pt x="377" y="70"/>
                  </a:lnTo>
                  <a:lnTo>
                    <a:pt x="378" y="64"/>
                  </a:lnTo>
                  <a:lnTo>
                    <a:pt x="378" y="62"/>
                  </a:lnTo>
                  <a:lnTo>
                    <a:pt x="378" y="58"/>
                  </a:lnTo>
                  <a:lnTo>
                    <a:pt x="378" y="55"/>
                  </a:lnTo>
                  <a:lnTo>
                    <a:pt x="378" y="51"/>
                  </a:lnTo>
                  <a:lnTo>
                    <a:pt x="379" y="48"/>
                  </a:lnTo>
                  <a:lnTo>
                    <a:pt x="379" y="45"/>
                  </a:lnTo>
                  <a:lnTo>
                    <a:pt x="379" y="42"/>
                  </a:lnTo>
                  <a:lnTo>
                    <a:pt x="380" y="38"/>
                  </a:lnTo>
                  <a:lnTo>
                    <a:pt x="380" y="35"/>
                  </a:lnTo>
                  <a:lnTo>
                    <a:pt x="380" y="31"/>
                  </a:lnTo>
                  <a:lnTo>
                    <a:pt x="381" y="29"/>
                  </a:lnTo>
                  <a:lnTo>
                    <a:pt x="381" y="26"/>
                  </a:lnTo>
                  <a:lnTo>
                    <a:pt x="381" y="22"/>
                  </a:lnTo>
                  <a:lnTo>
                    <a:pt x="382" y="19"/>
                  </a:lnTo>
                  <a:lnTo>
                    <a:pt x="382" y="16"/>
                  </a:lnTo>
                  <a:lnTo>
                    <a:pt x="384" y="13"/>
                  </a:lnTo>
                  <a:lnTo>
                    <a:pt x="384" y="9"/>
                  </a:lnTo>
                  <a:lnTo>
                    <a:pt x="385" y="6"/>
                  </a:lnTo>
                  <a:lnTo>
                    <a:pt x="386" y="3"/>
                  </a:lnTo>
                  <a:lnTo>
                    <a:pt x="386" y="0"/>
                  </a:lnTo>
                </a:path>
              </a:pathLst>
            </a:custGeom>
            <a:no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51" name="Freeform 11"/>
            <p:cNvSpPr>
              <a:spLocks/>
            </p:cNvSpPr>
            <p:nvPr/>
          </p:nvSpPr>
          <p:spPr bwMode="auto">
            <a:xfrm>
              <a:off x="2764" y="1978"/>
              <a:ext cx="223" cy="290"/>
            </a:xfrm>
            <a:custGeom>
              <a:avLst/>
              <a:gdLst>
                <a:gd name="T0" fmla="*/ 2 w 422"/>
                <a:gd name="T1" fmla="*/ 565 h 637"/>
                <a:gd name="T2" fmla="*/ 6 w 422"/>
                <a:gd name="T3" fmla="*/ 577 h 637"/>
                <a:gd name="T4" fmla="*/ 12 w 422"/>
                <a:gd name="T5" fmla="*/ 588 h 637"/>
                <a:gd name="T6" fmla="*/ 19 w 422"/>
                <a:gd name="T7" fmla="*/ 599 h 637"/>
                <a:gd name="T8" fmla="*/ 28 w 422"/>
                <a:gd name="T9" fmla="*/ 609 h 637"/>
                <a:gd name="T10" fmla="*/ 38 w 422"/>
                <a:gd name="T11" fmla="*/ 617 h 637"/>
                <a:gd name="T12" fmla="*/ 48 w 422"/>
                <a:gd name="T13" fmla="*/ 623 h 637"/>
                <a:gd name="T14" fmla="*/ 63 w 422"/>
                <a:gd name="T15" fmla="*/ 630 h 637"/>
                <a:gd name="T16" fmla="*/ 79 w 422"/>
                <a:gd name="T17" fmla="*/ 633 h 637"/>
                <a:gd name="T18" fmla="*/ 97 w 422"/>
                <a:gd name="T19" fmla="*/ 636 h 637"/>
                <a:gd name="T20" fmla="*/ 114 w 422"/>
                <a:gd name="T21" fmla="*/ 637 h 637"/>
                <a:gd name="T22" fmla="*/ 131 w 422"/>
                <a:gd name="T23" fmla="*/ 637 h 637"/>
                <a:gd name="T24" fmla="*/ 148 w 422"/>
                <a:gd name="T25" fmla="*/ 637 h 637"/>
                <a:gd name="T26" fmla="*/ 167 w 422"/>
                <a:gd name="T27" fmla="*/ 636 h 637"/>
                <a:gd name="T28" fmla="*/ 189 w 422"/>
                <a:gd name="T29" fmla="*/ 635 h 637"/>
                <a:gd name="T30" fmla="*/ 212 w 422"/>
                <a:gd name="T31" fmla="*/ 633 h 637"/>
                <a:gd name="T32" fmla="*/ 234 w 422"/>
                <a:gd name="T33" fmla="*/ 630 h 637"/>
                <a:gd name="T34" fmla="*/ 257 w 422"/>
                <a:gd name="T35" fmla="*/ 628 h 637"/>
                <a:gd name="T36" fmla="*/ 279 w 422"/>
                <a:gd name="T37" fmla="*/ 623 h 637"/>
                <a:gd name="T38" fmla="*/ 303 w 422"/>
                <a:gd name="T39" fmla="*/ 618 h 637"/>
                <a:gd name="T40" fmla="*/ 318 w 422"/>
                <a:gd name="T41" fmla="*/ 615 h 637"/>
                <a:gd name="T42" fmla="*/ 332 w 422"/>
                <a:gd name="T43" fmla="*/ 613 h 637"/>
                <a:gd name="T44" fmla="*/ 344 w 422"/>
                <a:gd name="T45" fmla="*/ 609 h 637"/>
                <a:gd name="T46" fmla="*/ 357 w 422"/>
                <a:gd name="T47" fmla="*/ 606 h 637"/>
                <a:gd name="T48" fmla="*/ 369 w 422"/>
                <a:gd name="T49" fmla="*/ 600 h 637"/>
                <a:gd name="T50" fmla="*/ 379 w 422"/>
                <a:gd name="T51" fmla="*/ 593 h 637"/>
                <a:gd name="T52" fmla="*/ 388 w 422"/>
                <a:gd name="T53" fmla="*/ 584 h 637"/>
                <a:gd name="T54" fmla="*/ 396 w 422"/>
                <a:gd name="T55" fmla="*/ 571 h 637"/>
                <a:gd name="T56" fmla="*/ 402 w 422"/>
                <a:gd name="T57" fmla="*/ 556 h 637"/>
                <a:gd name="T58" fmla="*/ 407 w 422"/>
                <a:gd name="T59" fmla="*/ 540 h 637"/>
                <a:gd name="T60" fmla="*/ 410 w 422"/>
                <a:gd name="T61" fmla="*/ 523 h 637"/>
                <a:gd name="T62" fmla="*/ 411 w 422"/>
                <a:gd name="T63" fmla="*/ 507 h 637"/>
                <a:gd name="T64" fmla="*/ 414 w 422"/>
                <a:gd name="T65" fmla="*/ 491 h 637"/>
                <a:gd name="T66" fmla="*/ 415 w 422"/>
                <a:gd name="T67" fmla="*/ 464 h 637"/>
                <a:gd name="T68" fmla="*/ 417 w 422"/>
                <a:gd name="T69" fmla="*/ 420 h 637"/>
                <a:gd name="T70" fmla="*/ 420 w 422"/>
                <a:gd name="T71" fmla="*/ 376 h 637"/>
                <a:gd name="T72" fmla="*/ 420 w 422"/>
                <a:gd name="T73" fmla="*/ 332 h 637"/>
                <a:gd name="T74" fmla="*/ 420 w 422"/>
                <a:gd name="T75" fmla="*/ 288 h 637"/>
                <a:gd name="T76" fmla="*/ 421 w 422"/>
                <a:gd name="T77" fmla="*/ 244 h 637"/>
                <a:gd name="T78" fmla="*/ 421 w 422"/>
                <a:gd name="T79" fmla="*/ 200 h 637"/>
                <a:gd name="T80" fmla="*/ 421 w 422"/>
                <a:gd name="T81" fmla="*/ 171 h 637"/>
                <a:gd name="T82" fmla="*/ 421 w 422"/>
                <a:gd name="T83" fmla="*/ 149 h 637"/>
                <a:gd name="T84" fmla="*/ 422 w 422"/>
                <a:gd name="T85" fmla="*/ 127 h 637"/>
                <a:gd name="T86" fmla="*/ 422 w 422"/>
                <a:gd name="T87" fmla="*/ 106 h 637"/>
                <a:gd name="T88" fmla="*/ 422 w 422"/>
                <a:gd name="T89" fmla="*/ 84 h 637"/>
                <a:gd name="T90" fmla="*/ 421 w 422"/>
                <a:gd name="T91" fmla="*/ 62 h 637"/>
                <a:gd name="T92" fmla="*/ 421 w 422"/>
                <a:gd name="T93" fmla="*/ 41 h 637"/>
                <a:gd name="T94" fmla="*/ 421 w 422"/>
                <a:gd name="T95" fmla="*/ 34 h 637"/>
                <a:gd name="T96" fmla="*/ 420 w 422"/>
                <a:gd name="T97" fmla="*/ 29 h 637"/>
                <a:gd name="T98" fmla="*/ 418 w 422"/>
                <a:gd name="T99" fmla="*/ 23 h 637"/>
                <a:gd name="T100" fmla="*/ 418 w 422"/>
                <a:gd name="T101" fmla="*/ 16 h 637"/>
                <a:gd name="T102" fmla="*/ 416 w 422"/>
                <a:gd name="T103" fmla="*/ 10 h 637"/>
                <a:gd name="T104" fmla="*/ 415 w 422"/>
                <a:gd name="T105" fmla="*/ 4 h 63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22"/>
                <a:gd name="T160" fmla="*/ 0 h 637"/>
                <a:gd name="T161" fmla="*/ 422 w 422"/>
                <a:gd name="T162" fmla="*/ 637 h 63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22" h="637">
                  <a:moveTo>
                    <a:pt x="0" y="557"/>
                  </a:moveTo>
                  <a:lnTo>
                    <a:pt x="2" y="560"/>
                  </a:lnTo>
                  <a:lnTo>
                    <a:pt x="2" y="565"/>
                  </a:lnTo>
                  <a:lnTo>
                    <a:pt x="3" y="569"/>
                  </a:lnTo>
                  <a:lnTo>
                    <a:pt x="4" y="573"/>
                  </a:lnTo>
                  <a:lnTo>
                    <a:pt x="6" y="577"/>
                  </a:lnTo>
                  <a:lnTo>
                    <a:pt x="7" y="580"/>
                  </a:lnTo>
                  <a:lnTo>
                    <a:pt x="10" y="585"/>
                  </a:lnTo>
                  <a:lnTo>
                    <a:pt x="12" y="588"/>
                  </a:lnTo>
                  <a:lnTo>
                    <a:pt x="14" y="592"/>
                  </a:lnTo>
                  <a:lnTo>
                    <a:pt x="17" y="595"/>
                  </a:lnTo>
                  <a:lnTo>
                    <a:pt x="19" y="599"/>
                  </a:lnTo>
                  <a:lnTo>
                    <a:pt x="21" y="602"/>
                  </a:lnTo>
                  <a:lnTo>
                    <a:pt x="25" y="606"/>
                  </a:lnTo>
                  <a:lnTo>
                    <a:pt x="28" y="609"/>
                  </a:lnTo>
                  <a:lnTo>
                    <a:pt x="31" y="611"/>
                  </a:lnTo>
                  <a:lnTo>
                    <a:pt x="34" y="615"/>
                  </a:lnTo>
                  <a:lnTo>
                    <a:pt x="38" y="617"/>
                  </a:lnTo>
                  <a:lnTo>
                    <a:pt x="41" y="620"/>
                  </a:lnTo>
                  <a:lnTo>
                    <a:pt x="44" y="622"/>
                  </a:lnTo>
                  <a:lnTo>
                    <a:pt x="48" y="623"/>
                  </a:lnTo>
                  <a:lnTo>
                    <a:pt x="54" y="625"/>
                  </a:lnTo>
                  <a:lnTo>
                    <a:pt x="58" y="628"/>
                  </a:lnTo>
                  <a:lnTo>
                    <a:pt x="63" y="630"/>
                  </a:lnTo>
                  <a:lnTo>
                    <a:pt x="69" y="631"/>
                  </a:lnTo>
                  <a:lnTo>
                    <a:pt x="75" y="632"/>
                  </a:lnTo>
                  <a:lnTo>
                    <a:pt x="79" y="633"/>
                  </a:lnTo>
                  <a:lnTo>
                    <a:pt x="85" y="635"/>
                  </a:lnTo>
                  <a:lnTo>
                    <a:pt x="91" y="636"/>
                  </a:lnTo>
                  <a:lnTo>
                    <a:pt x="97" y="636"/>
                  </a:lnTo>
                  <a:lnTo>
                    <a:pt x="102" y="637"/>
                  </a:lnTo>
                  <a:lnTo>
                    <a:pt x="108" y="637"/>
                  </a:lnTo>
                  <a:lnTo>
                    <a:pt x="114" y="637"/>
                  </a:lnTo>
                  <a:lnTo>
                    <a:pt x="120" y="637"/>
                  </a:lnTo>
                  <a:lnTo>
                    <a:pt x="126" y="637"/>
                  </a:lnTo>
                  <a:lnTo>
                    <a:pt x="131" y="637"/>
                  </a:lnTo>
                  <a:lnTo>
                    <a:pt x="137" y="637"/>
                  </a:lnTo>
                  <a:lnTo>
                    <a:pt x="142" y="637"/>
                  </a:lnTo>
                  <a:lnTo>
                    <a:pt x="148" y="637"/>
                  </a:lnTo>
                  <a:lnTo>
                    <a:pt x="153" y="637"/>
                  </a:lnTo>
                  <a:lnTo>
                    <a:pt x="159" y="637"/>
                  </a:lnTo>
                  <a:lnTo>
                    <a:pt x="167" y="636"/>
                  </a:lnTo>
                  <a:lnTo>
                    <a:pt x="174" y="636"/>
                  </a:lnTo>
                  <a:lnTo>
                    <a:pt x="182" y="636"/>
                  </a:lnTo>
                  <a:lnTo>
                    <a:pt x="189" y="635"/>
                  </a:lnTo>
                  <a:lnTo>
                    <a:pt x="197" y="635"/>
                  </a:lnTo>
                  <a:lnTo>
                    <a:pt x="204" y="633"/>
                  </a:lnTo>
                  <a:lnTo>
                    <a:pt x="212" y="633"/>
                  </a:lnTo>
                  <a:lnTo>
                    <a:pt x="219" y="632"/>
                  </a:lnTo>
                  <a:lnTo>
                    <a:pt x="227" y="631"/>
                  </a:lnTo>
                  <a:lnTo>
                    <a:pt x="234" y="630"/>
                  </a:lnTo>
                  <a:lnTo>
                    <a:pt x="242" y="629"/>
                  </a:lnTo>
                  <a:lnTo>
                    <a:pt x="249" y="629"/>
                  </a:lnTo>
                  <a:lnTo>
                    <a:pt x="257" y="628"/>
                  </a:lnTo>
                  <a:lnTo>
                    <a:pt x="264" y="625"/>
                  </a:lnTo>
                  <a:lnTo>
                    <a:pt x="273" y="624"/>
                  </a:lnTo>
                  <a:lnTo>
                    <a:pt x="279" y="623"/>
                  </a:lnTo>
                  <a:lnTo>
                    <a:pt x="288" y="622"/>
                  </a:lnTo>
                  <a:lnTo>
                    <a:pt x="295" y="620"/>
                  </a:lnTo>
                  <a:lnTo>
                    <a:pt x="303" y="618"/>
                  </a:lnTo>
                  <a:lnTo>
                    <a:pt x="310" y="617"/>
                  </a:lnTo>
                  <a:lnTo>
                    <a:pt x="314" y="616"/>
                  </a:lnTo>
                  <a:lnTo>
                    <a:pt x="318" y="615"/>
                  </a:lnTo>
                  <a:lnTo>
                    <a:pt x="322" y="614"/>
                  </a:lnTo>
                  <a:lnTo>
                    <a:pt x="327" y="614"/>
                  </a:lnTo>
                  <a:lnTo>
                    <a:pt x="332" y="613"/>
                  </a:lnTo>
                  <a:lnTo>
                    <a:pt x="335" y="611"/>
                  </a:lnTo>
                  <a:lnTo>
                    <a:pt x="340" y="610"/>
                  </a:lnTo>
                  <a:lnTo>
                    <a:pt x="344" y="609"/>
                  </a:lnTo>
                  <a:lnTo>
                    <a:pt x="349" y="608"/>
                  </a:lnTo>
                  <a:lnTo>
                    <a:pt x="352" y="607"/>
                  </a:lnTo>
                  <a:lnTo>
                    <a:pt x="357" y="606"/>
                  </a:lnTo>
                  <a:lnTo>
                    <a:pt x="361" y="603"/>
                  </a:lnTo>
                  <a:lnTo>
                    <a:pt x="365" y="602"/>
                  </a:lnTo>
                  <a:lnTo>
                    <a:pt x="369" y="600"/>
                  </a:lnTo>
                  <a:lnTo>
                    <a:pt x="372" y="598"/>
                  </a:lnTo>
                  <a:lnTo>
                    <a:pt x="376" y="595"/>
                  </a:lnTo>
                  <a:lnTo>
                    <a:pt x="379" y="593"/>
                  </a:lnTo>
                  <a:lnTo>
                    <a:pt x="383" y="591"/>
                  </a:lnTo>
                  <a:lnTo>
                    <a:pt x="385" y="587"/>
                  </a:lnTo>
                  <a:lnTo>
                    <a:pt x="388" y="584"/>
                  </a:lnTo>
                  <a:lnTo>
                    <a:pt x="391" y="580"/>
                  </a:lnTo>
                  <a:lnTo>
                    <a:pt x="394" y="576"/>
                  </a:lnTo>
                  <a:lnTo>
                    <a:pt x="396" y="571"/>
                  </a:lnTo>
                  <a:lnTo>
                    <a:pt x="399" y="566"/>
                  </a:lnTo>
                  <a:lnTo>
                    <a:pt x="401" y="560"/>
                  </a:lnTo>
                  <a:lnTo>
                    <a:pt x="402" y="556"/>
                  </a:lnTo>
                  <a:lnTo>
                    <a:pt x="405" y="550"/>
                  </a:lnTo>
                  <a:lnTo>
                    <a:pt x="406" y="545"/>
                  </a:lnTo>
                  <a:lnTo>
                    <a:pt x="407" y="540"/>
                  </a:lnTo>
                  <a:lnTo>
                    <a:pt x="408" y="535"/>
                  </a:lnTo>
                  <a:lnTo>
                    <a:pt x="409" y="529"/>
                  </a:lnTo>
                  <a:lnTo>
                    <a:pt x="410" y="523"/>
                  </a:lnTo>
                  <a:lnTo>
                    <a:pt x="410" y="518"/>
                  </a:lnTo>
                  <a:lnTo>
                    <a:pt x="411" y="513"/>
                  </a:lnTo>
                  <a:lnTo>
                    <a:pt x="411" y="507"/>
                  </a:lnTo>
                  <a:lnTo>
                    <a:pt x="413" y="501"/>
                  </a:lnTo>
                  <a:lnTo>
                    <a:pt x="413" y="496"/>
                  </a:lnTo>
                  <a:lnTo>
                    <a:pt x="414" y="491"/>
                  </a:lnTo>
                  <a:lnTo>
                    <a:pt x="414" y="485"/>
                  </a:lnTo>
                  <a:lnTo>
                    <a:pt x="414" y="479"/>
                  </a:lnTo>
                  <a:lnTo>
                    <a:pt x="415" y="464"/>
                  </a:lnTo>
                  <a:lnTo>
                    <a:pt x="416" y="450"/>
                  </a:lnTo>
                  <a:lnTo>
                    <a:pt x="417" y="435"/>
                  </a:lnTo>
                  <a:lnTo>
                    <a:pt x="417" y="420"/>
                  </a:lnTo>
                  <a:lnTo>
                    <a:pt x="418" y="406"/>
                  </a:lnTo>
                  <a:lnTo>
                    <a:pt x="418" y="391"/>
                  </a:lnTo>
                  <a:lnTo>
                    <a:pt x="420" y="376"/>
                  </a:lnTo>
                  <a:lnTo>
                    <a:pt x="420" y="362"/>
                  </a:lnTo>
                  <a:lnTo>
                    <a:pt x="420" y="347"/>
                  </a:lnTo>
                  <a:lnTo>
                    <a:pt x="420" y="332"/>
                  </a:lnTo>
                  <a:lnTo>
                    <a:pt x="420" y="317"/>
                  </a:lnTo>
                  <a:lnTo>
                    <a:pt x="420" y="303"/>
                  </a:lnTo>
                  <a:lnTo>
                    <a:pt x="420" y="288"/>
                  </a:lnTo>
                  <a:lnTo>
                    <a:pt x="420" y="273"/>
                  </a:lnTo>
                  <a:lnTo>
                    <a:pt x="421" y="259"/>
                  </a:lnTo>
                  <a:lnTo>
                    <a:pt x="421" y="244"/>
                  </a:lnTo>
                  <a:lnTo>
                    <a:pt x="421" y="229"/>
                  </a:lnTo>
                  <a:lnTo>
                    <a:pt x="421" y="214"/>
                  </a:lnTo>
                  <a:lnTo>
                    <a:pt x="421" y="200"/>
                  </a:lnTo>
                  <a:lnTo>
                    <a:pt x="421" y="185"/>
                  </a:lnTo>
                  <a:lnTo>
                    <a:pt x="421" y="178"/>
                  </a:lnTo>
                  <a:lnTo>
                    <a:pt x="421" y="171"/>
                  </a:lnTo>
                  <a:lnTo>
                    <a:pt x="421" y="163"/>
                  </a:lnTo>
                  <a:lnTo>
                    <a:pt x="421" y="156"/>
                  </a:lnTo>
                  <a:lnTo>
                    <a:pt x="421" y="149"/>
                  </a:lnTo>
                  <a:lnTo>
                    <a:pt x="421" y="142"/>
                  </a:lnTo>
                  <a:lnTo>
                    <a:pt x="422" y="135"/>
                  </a:lnTo>
                  <a:lnTo>
                    <a:pt x="422" y="127"/>
                  </a:lnTo>
                  <a:lnTo>
                    <a:pt x="422" y="120"/>
                  </a:lnTo>
                  <a:lnTo>
                    <a:pt x="422" y="113"/>
                  </a:lnTo>
                  <a:lnTo>
                    <a:pt x="422" y="106"/>
                  </a:lnTo>
                  <a:lnTo>
                    <a:pt x="422" y="99"/>
                  </a:lnTo>
                  <a:lnTo>
                    <a:pt x="422" y="91"/>
                  </a:lnTo>
                  <a:lnTo>
                    <a:pt x="422" y="84"/>
                  </a:lnTo>
                  <a:lnTo>
                    <a:pt x="422" y="77"/>
                  </a:lnTo>
                  <a:lnTo>
                    <a:pt x="422" y="70"/>
                  </a:lnTo>
                  <a:lnTo>
                    <a:pt x="421" y="62"/>
                  </a:lnTo>
                  <a:lnTo>
                    <a:pt x="421" y="55"/>
                  </a:lnTo>
                  <a:lnTo>
                    <a:pt x="421" y="48"/>
                  </a:lnTo>
                  <a:lnTo>
                    <a:pt x="421" y="41"/>
                  </a:lnTo>
                  <a:lnTo>
                    <a:pt x="421" y="39"/>
                  </a:lnTo>
                  <a:lnTo>
                    <a:pt x="421" y="37"/>
                  </a:lnTo>
                  <a:lnTo>
                    <a:pt x="421" y="34"/>
                  </a:lnTo>
                  <a:lnTo>
                    <a:pt x="421" y="33"/>
                  </a:lnTo>
                  <a:lnTo>
                    <a:pt x="420" y="31"/>
                  </a:lnTo>
                  <a:lnTo>
                    <a:pt x="420" y="29"/>
                  </a:lnTo>
                  <a:lnTo>
                    <a:pt x="420" y="26"/>
                  </a:lnTo>
                  <a:lnTo>
                    <a:pt x="420" y="24"/>
                  </a:lnTo>
                  <a:lnTo>
                    <a:pt x="418" y="23"/>
                  </a:lnTo>
                  <a:lnTo>
                    <a:pt x="418" y="21"/>
                  </a:lnTo>
                  <a:lnTo>
                    <a:pt x="418" y="18"/>
                  </a:lnTo>
                  <a:lnTo>
                    <a:pt x="418" y="16"/>
                  </a:lnTo>
                  <a:lnTo>
                    <a:pt x="417" y="14"/>
                  </a:lnTo>
                  <a:lnTo>
                    <a:pt x="417" y="12"/>
                  </a:lnTo>
                  <a:lnTo>
                    <a:pt x="416" y="10"/>
                  </a:lnTo>
                  <a:lnTo>
                    <a:pt x="416" y="8"/>
                  </a:lnTo>
                  <a:lnTo>
                    <a:pt x="416" y="6"/>
                  </a:lnTo>
                  <a:lnTo>
                    <a:pt x="415" y="4"/>
                  </a:lnTo>
                  <a:lnTo>
                    <a:pt x="415" y="2"/>
                  </a:lnTo>
                  <a:lnTo>
                    <a:pt x="414" y="0"/>
                  </a:lnTo>
                </a:path>
              </a:pathLst>
            </a:custGeom>
            <a:no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52" name="Freeform 12"/>
            <p:cNvSpPr>
              <a:spLocks/>
            </p:cNvSpPr>
            <p:nvPr/>
          </p:nvSpPr>
          <p:spPr bwMode="auto">
            <a:xfrm>
              <a:off x="2975" y="1976"/>
              <a:ext cx="208" cy="294"/>
            </a:xfrm>
            <a:custGeom>
              <a:avLst/>
              <a:gdLst>
                <a:gd name="T0" fmla="*/ 0 w 395"/>
                <a:gd name="T1" fmla="*/ 581 h 650"/>
                <a:gd name="T2" fmla="*/ 3 w 395"/>
                <a:gd name="T3" fmla="*/ 593 h 650"/>
                <a:gd name="T4" fmla="*/ 9 w 395"/>
                <a:gd name="T5" fmla="*/ 606 h 650"/>
                <a:gd name="T6" fmla="*/ 17 w 395"/>
                <a:gd name="T7" fmla="*/ 618 h 650"/>
                <a:gd name="T8" fmla="*/ 26 w 395"/>
                <a:gd name="T9" fmla="*/ 627 h 650"/>
                <a:gd name="T10" fmla="*/ 37 w 395"/>
                <a:gd name="T11" fmla="*/ 635 h 650"/>
                <a:gd name="T12" fmla="*/ 48 w 395"/>
                <a:gd name="T13" fmla="*/ 642 h 650"/>
                <a:gd name="T14" fmla="*/ 67 w 395"/>
                <a:gd name="T15" fmla="*/ 647 h 650"/>
                <a:gd name="T16" fmla="*/ 85 w 395"/>
                <a:gd name="T17" fmla="*/ 649 h 650"/>
                <a:gd name="T18" fmla="*/ 105 w 395"/>
                <a:gd name="T19" fmla="*/ 648 h 650"/>
                <a:gd name="T20" fmla="*/ 126 w 395"/>
                <a:gd name="T21" fmla="*/ 647 h 650"/>
                <a:gd name="T22" fmla="*/ 146 w 395"/>
                <a:gd name="T23" fmla="*/ 644 h 650"/>
                <a:gd name="T24" fmla="*/ 165 w 395"/>
                <a:gd name="T25" fmla="*/ 642 h 650"/>
                <a:gd name="T26" fmla="*/ 185 w 395"/>
                <a:gd name="T27" fmla="*/ 642 h 650"/>
                <a:gd name="T28" fmla="*/ 204 w 395"/>
                <a:gd name="T29" fmla="*/ 643 h 650"/>
                <a:gd name="T30" fmla="*/ 223 w 395"/>
                <a:gd name="T31" fmla="*/ 647 h 650"/>
                <a:gd name="T32" fmla="*/ 243 w 395"/>
                <a:gd name="T33" fmla="*/ 649 h 650"/>
                <a:gd name="T34" fmla="*/ 261 w 395"/>
                <a:gd name="T35" fmla="*/ 650 h 650"/>
                <a:gd name="T36" fmla="*/ 280 w 395"/>
                <a:gd name="T37" fmla="*/ 649 h 650"/>
                <a:gd name="T38" fmla="*/ 297 w 395"/>
                <a:gd name="T39" fmla="*/ 644 h 650"/>
                <a:gd name="T40" fmla="*/ 312 w 395"/>
                <a:gd name="T41" fmla="*/ 635 h 650"/>
                <a:gd name="T42" fmla="*/ 323 w 395"/>
                <a:gd name="T43" fmla="*/ 623 h 650"/>
                <a:gd name="T44" fmla="*/ 332 w 395"/>
                <a:gd name="T45" fmla="*/ 610 h 650"/>
                <a:gd name="T46" fmla="*/ 340 w 395"/>
                <a:gd name="T47" fmla="*/ 593 h 650"/>
                <a:gd name="T48" fmla="*/ 346 w 395"/>
                <a:gd name="T49" fmla="*/ 577 h 650"/>
                <a:gd name="T50" fmla="*/ 351 w 395"/>
                <a:gd name="T51" fmla="*/ 560 h 650"/>
                <a:gd name="T52" fmla="*/ 355 w 395"/>
                <a:gd name="T53" fmla="*/ 543 h 650"/>
                <a:gd name="T54" fmla="*/ 362 w 395"/>
                <a:gd name="T55" fmla="*/ 516 h 650"/>
                <a:gd name="T56" fmla="*/ 367 w 395"/>
                <a:gd name="T57" fmla="*/ 488 h 650"/>
                <a:gd name="T58" fmla="*/ 371 w 395"/>
                <a:gd name="T59" fmla="*/ 459 h 650"/>
                <a:gd name="T60" fmla="*/ 375 w 395"/>
                <a:gd name="T61" fmla="*/ 430 h 650"/>
                <a:gd name="T62" fmla="*/ 377 w 395"/>
                <a:gd name="T63" fmla="*/ 401 h 650"/>
                <a:gd name="T64" fmla="*/ 380 w 395"/>
                <a:gd name="T65" fmla="*/ 373 h 650"/>
                <a:gd name="T66" fmla="*/ 382 w 395"/>
                <a:gd name="T67" fmla="*/ 341 h 650"/>
                <a:gd name="T68" fmla="*/ 385 w 395"/>
                <a:gd name="T69" fmla="*/ 300 h 650"/>
                <a:gd name="T70" fmla="*/ 388 w 395"/>
                <a:gd name="T71" fmla="*/ 260 h 650"/>
                <a:gd name="T72" fmla="*/ 390 w 395"/>
                <a:gd name="T73" fmla="*/ 220 h 650"/>
                <a:gd name="T74" fmla="*/ 391 w 395"/>
                <a:gd name="T75" fmla="*/ 180 h 650"/>
                <a:gd name="T76" fmla="*/ 392 w 395"/>
                <a:gd name="T77" fmla="*/ 139 h 650"/>
                <a:gd name="T78" fmla="*/ 393 w 395"/>
                <a:gd name="T79" fmla="*/ 99 h 650"/>
                <a:gd name="T80" fmla="*/ 395 w 395"/>
                <a:gd name="T81" fmla="*/ 77 h 650"/>
                <a:gd name="T82" fmla="*/ 395 w 395"/>
                <a:gd name="T83" fmla="*/ 64 h 650"/>
                <a:gd name="T84" fmla="*/ 395 w 395"/>
                <a:gd name="T85" fmla="*/ 51 h 650"/>
                <a:gd name="T86" fmla="*/ 395 w 395"/>
                <a:gd name="T87" fmla="*/ 38 h 650"/>
                <a:gd name="T88" fmla="*/ 395 w 395"/>
                <a:gd name="T89" fmla="*/ 26 h 650"/>
                <a:gd name="T90" fmla="*/ 395 w 395"/>
                <a:gd name="T91" fmla="*/ 13 h 650"/>
                <a:gd name="T92" fmla="*/ 395 w 395"/>
                <a:gd name="T93" fmla="*/ 0 h 65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95"/>
                <a:gd name="T142" fmla="*/ 0 h 650"/>
                <a:gd name="T143" fmla="*/ 395 w 395"/>
                <a:gd name="T144" fmla="*/ 650 h 65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95" h="650">
                  <a:moveTo>
                    <a:pt x="0" y="571"/>
                  </a:moveTo>
                  <a:lnTo>
                    <a:pt x="0" y="576"/>
                  </a:lnTo>
                  <a:lnTo>
                    <a:pt x="0" y="581"/>
                  </a:lnTo>
                  <a:lnTo>
                    <a:pt x="1" y="584"/>
                  </a:lnTo>
                  <a:lnTo>
                    <a:pt x="2" y="589"/>
                  </a:lnTo>
                  <a:lnTo>
                    <a:pt x="3" y="593"/>
                  </a:lnTo>
                  <a:lnTo>
                    <a:pt x="6" y="597"/>
                  </a:lnTo>
                  <a:lnTo>
                    <a:pt x="7" y="601"/>
                  </a:lnTo>
                  <a:lnTo>
                    <a:pt x="9" y="606"/>
                  </a:lnTo>
                  <a:lnTo>
                    <a:pt x="11" y="610"/>
                  </a:lnTo>
                  <a:lnTo>
                    <a:pt x="14" y="613"/>
                  </a:lnTo>
                  <a:lnTo>
                    <a:pt x="17" y="618"/>
                  </a:lnTo>
                  <a:lnTo>
                    <a:pt x="19" y="621"/>
                  </a:lnTo>
                  <a:lnTo>
                    <a:pt x="23" y="625"/>
                  </a:lnTo>
                  <a:lnTo>
                    <a:pt x="26" y="627"/>
                  </a:lnTo>
                  <a:lnTo>
                    <a:pt x="29" y="630"/>
                  </a:lnTo>
                  <a:lnTo>
                    <a:pt x="32" y="633"/>
                  </a:lnTo>
                  <a:lnTo>
                    <a:pt x="37" y="635"/>
                  </a:lnTo>
                  <a:lnTo>
                    <a:pt x="40" y="637"/>
                  </a:lnTo>
                  <a:lnTo>
                    <a:pt x="44" y="640"/>
                  </a:lnTo>
                  <a:lnTo>
                    <a:pt x="48" y="642"/>
                  </a:lnTo>
                  <a:lnTo>
                    <a:pt x="54" y="643"/>
                  </a:lnTo>
                  <a:lnTo>
                    <a:pt x="60" y="645"/>
                  </a:lnTo>
                  <a:lnTo>
                    <a:pt x="67" y="647"/>
                  </a:lnTo>
                  <a:lnTo>
                    <a:pt x="73" y="648"/>
                  </a:lnTo>
                  <a:lnTo>
                    <a:pt x="80" y="648"/>
                  </a:lnTo>
                  <a:lnTo>
                    <a:pt x="85" y="649"/>
                  </a:lnTo>
                  <a:lnTo>
                    <a:pt x="92" y="649"/>
                  </a:lnTo>
                  <a:lnTo>
                    <a:pt x="99" y="649"/>
                  </a:lnTo>
                  <a:lnTo>
                    <a:pt x="105" y="648"/>
                  </a:lnTo>
                  <a:lnTo>
                    <a:pt x="112" y="648"/>
                  </a:lnTo>
                  <a:lnTo>
                    <a:pt x="119" y="647"/>
                  </a:lnTo>
                  <a:lnTo>
                    <a:pt x="126" y="647"/>
                  </a:lnTo>
                  <a:lnTo>
                    <a:pt x="132" y="645"/>
                  </a:lnTo>
                  <a:lnTo>
                    <a:pt x="139" y="644"/>
                  </a:lnTo>
                  <a:lnTo>
                    <a:pt x="146" y="644"/>
                  </a:lnTo>
                  <a:lnTo>
                    <a:pt x="153" y="643"/>
                  </a:lnTo>
                  <a:lnTo>
                    <a:pt x="158" y="642"/>
                  </a:lnTo>
                  <a:lnTo>
                    <a:pt x="165" y="642"/>
                  </a:lnTo>
                  <a:lnTo>
                    <a:pt x="172" y="642"/>
                  </a:lnTo>
                  <a:lnTo>
                    <a:pt x="178" y="642"/>
                  </a:lnTo>
                  <a:lnTo>
                    <a:pt x="185" y="642"/>
                  </a:lnTo>
                  <a:lnTo>
                    <a:pt x="191" y="642"/>
                  </a:lnTo>
                  <a:lnTo>
                    <a:pt x="198" y="643"/>
                  </a:lnTo>
                  <a:lnTo>
                    <a:pt x="204" y="643"/>
                  </a:lnTo>
                  <a:lnTo>
                    <a:pt x="210" y="644"/>
                  </a:lnTo>
                  <a:lnTo>
                    <a:pt x="216" y="645"/>
                  </a:lnTo>
                  <a:lnTo>
                    <a:pt x="223" y="647"/>
                  </a:lnTo>
                  <a:lnTo>
                    <a:pt x="230" y="648"/>
                  </a:lnTo>
                  <a:lnTo>
                    <a:pt x="236" y="648"/>
                  </a:lnTo>
                  <a:lnTo>
                    <a:pt x="243" y="649"/>
                  </a:lnTo>
                  <a:lnTo>
                    <a:pt x="249" y="650"/>
                  </a:lnTo>
                  <a:lnTo>
                    <a:pt x="256" y="650"/>
                  </a:lnTo>
                  <a:lnTo>
                    <a:pt x="261" y="650"/>
                  </a:lnTo>
                  <a:lnTo>
                    <a:pt x="268" y="650"/>
                  </a:lnTo>
                  <a:lnTo>
                    <a:pt x="274" y="650"/>
                  </a:lnTo>
                  <a:lnTo>
                    <a:pt x="280" y="649"/>
                  </a:lnTo>
                  <a:lnTo>
                    <a:pt x="286" y="648"/>
                  </a:lnTo>
                  <a:lnTo>
                    <a:pt x="292" y="647"/>
                  </a:lnTo>
                  <a:lnTo>
                    <a:pt x="297" y="644"/>
                  </a:lnTo>
                  <a:lnTo>
                    <a:pt x="303" y="642"/>
                  </a:lnTo>
                  <a:lnTo>
                    <a:pt x="308" y="638"/>
                  </a:lnTo>
                  <a:lnTo>
                    <a:pt x="312" y="635"/>
                  </a:lnTo>
                  <a:lnTo>
                    <a:pt x="316" y="632"/>
                  </a:lnTo>
                  <a:lnTo>
                    <a:pt x="319" y="628"/>
                  </a:lnTo>
                  <a:lnTo>
                    <a:pt x="323" y="623"/>
                  </a:lnTo>
                  <a:lnTo>
                    <a:pt x="326" y="619"/>
                  </a:lnTo>
                  <a:lnTo>
                    <a:pt x="330" y="614"/>
                  </a:lnTo>
                  <a:lnTo>
                    <a:pt x="332" y="610"/>
                  </a:lnTo>
                  <a:lnTo>
                    <a:pt x="336" y="605"/>
                  </a:lnTo>
                  <a:lnTo>
                    <a:pt x="338" y="599"/>
                  </a:lnTo>
                  <a:lnTo>
                    <a:pt x="340" y="593"/>
                  </a:lnTo>
                  <a:lnTo>
                    <a:pt x="341" y="589"/>
                  </a:lnTo>
                  <a:lnTo>
                    <a:pt x="344" y="583"/>
                  </a:lnTo>
                  <a:lnTo>
                    <a:pt x="346" y="577"/>
                  </a:lnTo>
                  <a:lnTo>
                    <a:pt x="347" y="571"/>
                  </a:lnTo>
                  <a:lnTo>
                    <a:pt x="349" y="565"/>
                  </a:lnTo>
                  <a:lnTo>
                    <a:pt x="351" y="560"/>
                  </a:lnTo>
                  <a:lnTo>
                    <a:pt x="352" y="554"/>
                  </a:lnTo>
                  <a:lnTo>
                    <a:pt x="354" y="549"/>
                  </a:lnTo>
                  <a:lnTo>
                    <a:pt x="355" y="543"/>
                  </a:lnTo>
                  <a:lnTo>
                    <a:pt x="358" y="534"/>
                  </a:lnTo>
                  <a:lnTo>
                    <a:pt x="360" y="525"/>
                  </a:lnTo>
                  <a:lnTo>
                    <a:pt x="362" y="516"/>
                  </a:lnTo>
                  <a:lnTo>
                    <a:pt x="363" y="506"/>
                  </a:lnTo>
                  <a:lnTo>
                    <a:pt x="366" y="497"/>
                  </a:lnTo>
                  <a:lnTo>
                    <a:pt x="367" y="488"/>
                  </a:lnTo>
                  <a:lnTo>
                    <a:pt x="369" y="477"/>
                  </a:lnTo>
                  <a:lnTo>
                    <a:pt x="370" y="468"/>
                  </a:lnTo>
                  <a:lnTo>
                    <a:pt x="371" y="459"/>
                  </a:lnTo>
                  <a:lnTo>
                    <a:pt x="373" y="450"/>
                  </a:lnTo>
                  <a:lnTo>
                    <a:pt x="374" y="439"/>
                  </a:lnTo>
                  <a:lnTo>
                    <a:pt x="375" y="430"/>
                  </a:lnTo>
                  <a:lnTo>
                    <a:pt x="375" y="421"/>
                  </a:lnTo>
                  <a:lnTo>
                    <a:pt x="376" y="411"/>
                  </a:lnTo>
                  <a:lnTo>
                    <a:pt x="377" y="401"/>
                  </a:lnTo>
                  <a:lnTo>
                    <a:pt x="378" y="392"/>
                  </a:lnTo>
                  <a:lnTo>
                    <a:pt x="378" y="382"/>
                  </a:lnTo>
                  <a:lnTo>
                    <a:pt x="380" y="373"/>
                  </a:lnTo>
                  <a:lnTo>
                    <a:pt x="381" y="363"/>
                  </a:lnTo>
                  <a:lnTo>
                    <a:pt x="381" y="353"/>
                  </a:lnTo>
                  <a:lnTo>
                    <a:pt x="382" y="341"/>
                  </a:lnTo>
                  <a:lnTo>
                    <a:pt x="383" y="327"/>
                  </a:lnTo>
                  <a:lnTo>
                    <a:pt x="384" y="314"/>
                  </a:lnTo>
                  <a:lnTo>
                    <a:pt x="385" y="300"/>
                  </a:lnTo>
                  <a:lnTo>
                    <a:pt x="386" y="286"/>
                  </a:lnTo>
                  <a:lnTo>
                    <a:pt x="386" y="274"/>
                  </a:lnTo>
                  <a:lnTo>
                    <a:pt x="388" y="260"/>
                  </a:lnTo>
                  <a:lnTo>
                    <a:pt x="388" y="247"/>
                  </a:lnTo>
                  <a:lnTo>
                    <a:pt x="389" y="233"/>
                  </a:lnTo>
                  <a:lnTo>
                    <a:pt x="390" y="220"/>
                  </a:lnTo>
                  <a:lnTo>
                    <a:pt x="390" y="206"/>
                  </a:lnTo>
                  <a:lnTo>
                    <a:pt x="390" y="192"/>
                  </a:lnTo>
                  <a:lnTo>
                    <a:pt x="391" y="180"/>
                  </a:lnTo>
                  <a:lnTo>
                    <a:pt x="391" y="166"/>
                  </a:lnTo>
                  <a:lnTo>
                    <a:pt x="392" y="153"/>
                  </a:lnTo>
                  <a:lnTo>
                    <a:pt x="392" y="139"/>
                  </a:lnTo>
                  <a:lnTo>
                    <a:pt x="393" y="125"/>
                  </a:lnTo>
                  <a:lnTo>
                    <a:pt x="393" y="112"/>
                  </a:lnTo>
                  <a:lnTo>
                    <a:pt x="393" y="99"/>
                  </a:lnTo>
                  <a:lnTo>
                    <a:pt x="395" y="86"/>
                  </a:lnTo>
                  <a:lnTo>
                    <a:pt x="395" y="81"/>
                  </a:lnTo>
                  <a:lnTo>
                    <a:pt x="395" y="77"/>
                  </a:lnTo>
                  <a:lnTo>
                    <a:pt x="395" y="73"/>
                  </a:lnTo>
                  <a:lnTo>
                    <a:pt x="395" y="68"/>
                  </a:lnTo>
                  <a:lnTo>
                    <a:pt x="395" y="64"/>
                  </a:lnTo>
                  <a:lnTo>
                    <a:pt x="395" y="60"/>
                  </a:lnTo>
                  <a:lnTo>
                    <a:pt x="395" y="56"/>
                  </a:lnTo>
                  <a:lnTo>
                    <a:pt x="395" y="51"/>
                  </a:lnTo>
                  <a:lnTo>
                    <a:pt x="395" y="48"/>
                  </a:lnTo>
                  <a:lnTo>
                    <a:pt x="395" y="43"/>
                  </a:lnTo>
                  <a:lnTo>
                    <a:pt x="395" y="38"/>
                  </a:lnTo>
                  <a:lnTo>
                    <a:pt x="395" y="35"/>
                  </a:lnTo>
                  <a:lnTo>
                    <a:pt x="395" y="30"/>
                  </a:lnTo>
                  <a:lnTo>
                    <a:pt x="395" y="26"/>
                  </a:lnTo>
                  <a:lnTo>
                    <a:pt x="395" y="22"/>
                  </a:lnTo>
                  <a:lnTo>
                    <a:pt x="395" y="17"/>
                  </a:lnTo>
                  <a:lnTo>
                    <a:pt x="395" y="13"/>
                  </a:lnTo>
                  <a:lnTo>
                    <a:pt x="395" y="9"/>
                  </a:lnTo>
                  <a:lnTo>
                    <a:pt x="395" y="5"/>
                  </a:lnTo>
                  <a:lnTo>
                    <a:pt x="395" y="0"/>
                  </a:lnTo>
                </a:path>
              </a:pathLst>
            </a:custGeom>
            <a:no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53" name="Freeform 13"/>
            <p:cNvSpPr>
              <a:spLocks/>
            </p:cNvSpPr>
            <p:nvPr/>
          </p:nvSpPr>
          <p:spPr bwMode="auto">
            <a:xfrm>
              <a:off x="3161" y="1974"/>
              <a:ext cx="209" cy="296"/>
            </a:xfrm>
            <a:custGeom>
              <a:avLst/>
              <a:gdLst>
                <a:gd name="T0" fmla="*/ 3 w 389"/>
                <a:gd name="T1" fmla="*/ 573 h 655"/>
                <a:gd name="T2" fmla="*/ 10 w 389"/>
                <a:gd name="T3" fmla="*/ 589 h 655"/>
                <a:gd name="T4" fmla="*/ 19 w 389"/>
                <a:gd name="T5" fmla="*/ 604 h 655"/>
                <a:gd name="T6" fmla="*/ 31 w 389"/>
                <a:gd name="T7" fmla="*/ 617 h 655"/>
                <a:gd name="T8" fmla="*/ 45 w 389"/>
                <a:gd name="T9" fmla="*/ 630 h 655"/>
                <a:gd name="T10" fmla="*/ 60 w 389"/>
                <a:gd name="T11" fmla="*/ 639 h 655"/>
                <a:gd name="T12" fmla="*/ 75 w 389"/>
                <a:gd name="T13" fmla="*/ 647 h 655"/>
                <a:gd name="T14" fmla="*/ 97 w 389"/>
                <a:gd name="T15" fmla="*/ 653 h 655"/>
                <a:gd name="T16" fmla="*/ 119 w 389"/>
                <a:gd name="T17" fmla="*/ 655 h 655"/>
                <a:gd name="T18" fmla="*/ 141 w 389"/>
                <a:gd name="T19" fmla="*/ 655 h 655"/>
                <a:gd name="T20" fmla="*/ 164 w 389"/>
                <a:gd name="T21" fmla="*/ 654 h 655"/>
                <a:gd name="T22" fmla="*/ 187 w 389"/>
                <a:gd name="T23" fmla="*/ 650 h 655"/>
                <a:gd name="T24" fmla="*/ 210 w 389"/>
                <a:gd name="T25" fmla="*/ 648 h 655"/>
                <a:gd name="T26" fmla="*/ 231 w 389"/>
                <a:gd name="T27" fmla="*/ 646 h 655"/>
                <a:gd name="T28" fmla="*/ 251 w 389"/>
                <a:gd name="T29" fmla="*/ 645 h 655"/>
                <a:gd name="T30" fmla="*/ 272 w 389"/>
                <a:gd name="T31" fmla="*/ 645 h 655"/>
                <a:gd name="T32" fmla="*/ 292 w 389"/>
                <a:gd name="T33" fmla="*/ 643 h 655"/>
                <a:gd name="T34" fmla="*/ 311 w 389"/>
                <a:gd name="T35" fmla="*/ 640 h 655"/>
                <a:gd name="T36" fmla="*/ 329 w 389"/>
                <a:gd name="T37" fmla="*/ 634 h 655"/>
                <a:gd name="T38" fmla="*/ 345 w 389"/>
                <a:gd name="T39" fmla="*/ 625 h 655"/>
                <a:gd name="T40" fmla="*/ 357 w 389"/>
                <a:gd name="T41" fmla="*/ 611 h 655"/>
                <a:gd name="T42" fmla="*/ 367 w 389"/>
                <a:gd name="T43" fmla="*/ 595 h 655"/>
                <a:gd name="T44" fmla="*/ 374 w 389"/>
                <a:gd name="T45" fmla="*/ 576 h 655"/>
                <a:gd name="T46" fmla="*/ 377 w 389"/>
                <a:gd name="T47" fmla="*/ 557 h 655"/>
                <a:gd name="T48" fmla="*/ 379 w 389"/>
                <a:gd name="T49" fmla="*/ 536 h 655"/>
                <a:gd name="T50" fmla="*/ 381 w 389"/>
                <a:gd name="T51" fmla="*/ 516 h 655"/>
                <a:gd name="T52" fmla="*/ 382 w 389"/>
                <a:gd name="T53" fmla="*/ 496 h 655"/>
                <a:gd name="T54" fmla="*/ 384 w 389"/>
                <a:gd name="T55" fmla="*/ 462 h 655"/>
                <a:gd name="T56" fmla="*/ 385 w 389"/>
                <a:gd name="T57" fmla="*/ 428 h 655"/>
                <a:gd name="T58" fmla="*/ 385 w 389"/>
                <a:gd name="T59" fmla="*/ 393 h 655"/>
                <a:gd name="T60" fmla="*/ 384 w 389"/>
                <a:gd name="T61" fmla="*/ 358 h 655"/>
                <a:gd name="T62" fmla="*/ 383 w 389"/>
                <a:gd name="T63" fmla="*/ 325 h 655"/>
                <a:gd name="T64" fmla="*/ 382 w 389"/>
                <a:gd name="T65" fmla="*/ 290 h 655"/>
                <a:gd name="T66" fmla="*/ 382 w 389"/>
                <a:gd name="T67" fmla="*/ 259 h 655"/>
                <a:gd name="T68" fmla="*/ 382 w 389"/>
                <a:gd name="T69" fmla="*/ 236 h 655"/>
                <a:gd name="T70" fmla="*/ 382 w 389"/>
                <a:gd name="T71" fmla="*/ 212 h 655"/>
                <a:gd name="T72" fmla="*/ 382 w 389"/>
                <a:gd name="T73" fmla="*/ 188 h 655"/>
                <a:gd name="T74" fmla="*/ 382 w 389"/>
                <a:gd name="T75" fmla="*/ 165 h 655"/>
                <a:gd name="T76" fmla="*/ 382 w 389"/>
                <a:gd name="T77" fmla="*/ 142 h 655"/>
                <a:gd name="T78" fmla="*/ 382 w 389"/>
                <a:gd name="T79" fmla="*/ 117 h 655"/>
                <a:gd name="T80" fmla="*/ 383 w 389"/>
                <a:gd name="T81" fmla="*/ 99 h 655"/>
                <a:gd name="T82" fmla="*/ 383 w 389"/>
                <a:gd name="T83" fmla="*/ 83 h 655"/>
                <a:gd name="T84" fmla="*/ 384 w 389"/>
                <a:gd name="T85" fmla="*/ 67 h 655"/>
                <a:gd name="T86" fmla="*/ 385 w 389"/>
                <a:gd name="T87" fmla="*/ 49 h 655"/>
                <a:gd name="T88" fmla="*/ 385 w 389"/>
                <a:gd name="T89" fmla="*/ 33 h 655"/>
                <a:gd name="T90" fmla="*/ 388 w 389"/>
                <a:gd name="T91" fmla="*/ 17 h 655"/>
                <a:gd name="T92" fmla="*/ 389 w 389"/>
                <a:gd name="T93" fmla="*/ 0 h 65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89"/>
                <a:gd name="T142" fmla="*/ 0 h 655"/>
                <a:gd name="T143" fmla="*/ 389 w 389"/>
                <a:gd name="T144" fmla="*/ 655 h 65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89" h="655">
                  <a:moveTo>
                    <a:pt x="0" y="561"/>
                  </a:moveTo>
                  <a:lnTo>
                    <a:pt x="1" y="567"/>
                  </a:lnTo>
                  <a:lnTo>
                    <a:pt x="3" y="573"/>
                  </a:lnTo>
                  <a:lnTo>
                    <a:pt x="6" y="577"/>
                  </a:lnTo>
                  <a:lnTo>
                    <a:pt x="8" y="583"/>
                  </a:lnTo>
                  <a:lnTo>
                    <a:pt x="10" y="589"/>
                  </a:lnTo>
                  <a:lnTo>
                    <a:pt x="14" y="594"/>
                  </a:lnTo>
                  <a:lnTo>
                    <a:pt x="16" y="598"/>
                  </a:lnTo>
                  <a:lnTo>
                    <a:pt x="19" y="604"/>
                  </a:lnTo>
                  <a:lnTo>
                    <a:pt x="23" y="609"/>
                  </a:lnTo>
                  <a:lnTo>
                    <a:pt x="28" y="613"/>
                  </a:lnTo>
                  <a:lnTo>
                    <a:pt x="31" y="617"/>
                  </a:lnTo>
                  <a:lnTo>
                    <a:pt x="36" y="621"/>
                  </a:lnTo>
                  <a:lnTo>
                    <a:pt x="40" y="625"/>
                  </a:lnTo>
                  <a:lnTo>
                    <a:pt x="45" y="630"/>
                  </a:lnTo>
                  <a:lnTo>
                    <a:pt x="50" y="633"/>
                  </a:lnTo>
                  <a:lnTo>
                    <a:pt x="54" y="637"/>
                  </a:lnTo>
                  <a:lnTo>
                    <a:pt x="60" y="639"/>
                  </a:lnTo>
                  <a:lnTo>
                    <a:pt x="65" y="642"/>
                  </a:lnTo>
                  <a:lnTo>
                    <a:pt x="69" y="645"/>
                  </a:lnTo>
                  <a:lnTo>
                    <a:pt x="75" y="647"/>
                  </a:lnTo>
                  <a:lnTo>
                    <a:pt x="82" y="649"/>
                  </a:lnTo>
                  <a:lnTo>
                    <a:pt x="89" y="650"/>
                  </a:lnTo>
                  <a:lnTo>
                    <a:pt x="97" y="653"/>
                  </a:lnTo>
                  <a:lnTo>
                    <a:pt x="104" y="654"/>
                  </a:lnTo>
                  <a:lnTo>
                    <a:pt x="111" y="655"/>
                  </a:lnTo>
                  <a:lnTo>
                    <a:pt x="119" y="655"/>
                  </a:lnTo>
                  <a:lnTo>
                    <a:pt x="126" y="655"/>
                  </a:lnTo>
                  <a:lnTo>
                    <a:pt x="134" y="655"/>
                  </a:lnTo>
                  <a:lnTo>
                    <a:pt x="141" y="655"/>
                  </a:lnTo>
                  <a:lnTo>
                    <a:pt x="149" y="655"/>
                  </a:lnTo>
                  <a:lnTo>
                    <a:pt x="157" y="654"/>
                  </a:lnTo>
                  <a:lnTo>
                    <a:pt x="164" y="654"/>
                  </a:lnTo>
                  <a:lnTo>
                    <a:pt x="172" y="653"/>
                  </a:lnTo>
                  <a:lnTo>
                    <a:pt x="179" y="652"/>
                  </a:lnTo>
                  <a:lnTo>
                    <a:pt x="187" y="650"/>
                  </a:lnTo>
                  <a:lnTo>
                    <a:pt x="195" y="650"/>
                  </a:lnTo>
                  <a:lnTo>
                    <a:pt x="202" y="649"/>
                  </a:lnTo>
                  <a:lnTo>
                    <a:pt x="210" y="648"/>
                  </a:lnTo>
                  <a:lnTo>
                    <a:pt x="217" y="647"/>
                  </a:lnTo>
                  <a:lnTo>
                    <a:pt x="226" y="647"/>
                  </a:lnTo>
                  <a:lnTo>
                    <a:pt x="231" y="646"/>
                  </a:lnTo>
                  <a:lnTo>
                    <a:pt x="238" y="646"/>
                  </a:lnTo>
                  <a:lnTo>
                    <a:pt x="245" y="646"/>
                  </a:lnTo>
                  <a:lnTo>
                    <a:pt x="251" y="645"/>
                  </a:lnTo>
                  <a:lnTo>
                    <a:pt x="258" y="645"/>
                  </a:lnTo>
                  <a:lnTo>
                    <a:pt x="265" y="645"/>
                  </a:lnTo>
                  <a:lnTo>
                    <a:pt x="272" y="645"/>
                  </a:lnTo>
                  <a:lnTo>
                    <a:pt x="279" y="643"/>
                  </a:lnTo>
                  <a:lnTo>
                    <a:pt x="285" y="643"/>
                  </a:lnTo>
                  <a:lnTo>
                    <a:pt x="292" y="643"/>
                  </a:lnTo>
                  <a:lnTo>
                    <a:pt x="298" y="642"/>
                  </a:lnTo>
                  <a:lnTo>
                    <a:pt x="304" y="641"/>
                  </a:lnTo>
                  <a:lnTo>
                    <a:pt x="311" y="640"/>
                  </a:lnTo>
                  <a:lnTo>
                    <a:pt x="317" y="638"/>
                  </a:lnTo>
                  <a:lnTo>
                    <a:pt x="323" y="637"/>
                  </a:lnTo>
                  <a:lnTo>
                    <a:pt x="329" y="634"/>
                  </a:lnTo>
                  <a:lnTo>
                    <a:pt x="334" y="631"/>
                  </a:lnTo>
                  <a:lnTo>
                    <a:pt x="340" y="628"/>
                  </a:lnTo>
                  <a:lnTo>
                    <a:pt x="345" y="625"/>
                  </a:lnTo>
                  <a:lnTo>
                    <a:pt x="349" y="620"/>
                  </a:lnTo>
                  <a:lnTo>
                    <a:pt x="354" y="616"/>
                  </a:lnTo>
                  <a:lnTo>
                    <a:pt x="357" y="611"/>
                  </a:lnTo>
                  <a:lnTo>
                    <a:pt x="361" y="605"/>
                  </a:lnTo>
                  <a:lnTo>
                    <a:pt x="364" y="601"/>
                  </a:lnTo>
                  <a:lnTo>
                    <a:pt x="367" y="595"/>
                  </a:lnTo>
                  <a:lnTo>
                    <a:pt x="369" y="589"/>
                  </a:lnTo>
                  <a:lnTo>
                    <a:pt x="371" y="582"/>
                  </a:lnTo>
                  <a:lnTo>
                    <a:pt x="374" y="576"/>
                  </a:lnTo>
                  <a:lnTo>
                    <a:pt x="375" y="569"/>
                  </a:lnTo>
                  <a:lnTo>
                    <a:pt x="376" y="564"/>
                  </a:lnTo>
                  <a:lnTo>
                    <a:pt x="377" y="557"/>
                  </a:lnTo>
                  <a:lnTo>
                    <a:pt x="378" y="550"/>
                  </a:lnTo>
                  <a:lnTo>
                    <a:pt x="378" y="543"/>
                  </a:lnTo>
                  <a:lnTo>
                    <a:pt x="379" y="536"/>
                  </a:lnTo>
                  <a:lnTo>
                    <a:pt x="379" y="529"/>
                  </a:lnTo>
                  <a:lnTo>
                    <a:pt x="381" y="523"/>
                  </a:lnTo>
                  <a:lnTo>
                    <a:pt x="381" y="516"/>
                  </a:lnTo>
                  <a:lnTo>
                    <a:pt x="381" y="509"/>
                  </a:lnTo>
                  <a:lnTo>
                    <a:pt x="382" y="502"/>
                  </a:lnTo>
                  <a:lnTo>
                    <a:pt x="382" y="496"/>
                  </a:lnTo>
                  <a:lnTo>
                    <a:pt x="383" y="485"/>
                  </a:lnTo>
                  <a:lnTo>
                    <a:pt x="384" y="473"/>
                  </a:lnTo>
                  <a:lnTo>
                    <a:pt x="384" y="462"/>
                  </a:lnTo>
                  <a:lnTo>
                    <a:pt x="385" y="450"/>
                  </a:lnTo>
                  <a:lnTo>
                    <a:pt x="385" y="438"/>
                  </a:lnTo>
                  <a:lnTo>
                    <a:pt x="385" y="428"/>
                  </a:lnTo>
                  <a:lnTo>
                    <a:pt x="385" y="416"/>
                  </a:lnTo>
                  <a:lnTo>
                    <a:pt x="385" y="405"/>
                  </a:lnTo>
                  <a:lnTo>
                    <a:pt x="385" y="393"/>
                  </a:lnTo>
                  <a:lnTo>
                    <a:pt x="385" y="382"/>
                  </a:lnTo>
                  <a:lnTo>
                    <a:pt x="384" y="370"/>
                  </a:lnTo>
                  <a:lnTo>
                    <a:pt x="384" y="358"/>
                  </a:lnTo>
                  <a:lnTo>
                    <a:pt x="384" y="347"/>
                  </a:lnTo>
                  <a:lnTo>
                    <a:pt x="383" y="336"/>
                  </a:lnTo>
                  <a:lnTo>
                    <a:pt x="383" y="325"/>
                  </a:lnTo>
                  <a:lnTo>
                    <a:pt x="383" y="313"/>
                  </a:lnTo>
                  <a:lnTo>
                    <a:pt x="383" y="302"/>
                  </a:lnTo>
                  <a:lnTo>
                    <a:pt x="382" y="290"/>
                  </a:lnTo>
                  <a:lnTo>
                    <a:pt x="382" y="279"/>
                  </a:lnTo>
                  <a:lnTo>
                    <a:pt x="382" y="267"/>
                  </a:lnTo>
                  <a:lnTo>
                    <a:pt x="382" y="259"/>
                  </a:lnTo>
                  <a:lnTo>
                    <a:pt x="382" y="252"/>
                  </a:lnTo>
                  <a:lnTo>
                    <a:pt x="382" y="244"/>
                  </a:lnTo>
                  <a:lnTo>
                    <a:pt x="382" y="236"/>
                  </a:lnTo>
                  <a:lnTo>
                    <a:pt x="382" y="228"/>
                  </a:lnTo>
                  <a:lnTo>
                    <a:pt x="382" y="221"/>
                  </a:lnTo>
                  <a:lnTo>
                    <a:pt x="382" y="212"/>
                  </a:lnTo>
                  <a:lnTo>
                    <a:pt x="382" y="204"/>
                  </a:lnTo>
                  <a:lnTo>
                    <a:pt x="382" y="196"/>
                  </a:lnTo>
                  <a:lnTo>
                    <a:pt x="382" y="188"/>
                  </a:lnTo>
                  <a:lnTo>
                    <a:pt x="382" y="181"/>
                  </a:lnTo>
                  <a:lnTo>
                    <a:pt x="382" y="173"/>
                  </a:lnTo>
                  <a:lnTo>
                    <a:pt x="382" y="165"/>
                  </a:lnTo>
                  <a:lnTo>
                    <a:pt x="382" y="157"/>
                  </a:lnTo>
                  <a:lnTo>
                    <a:pt x="382" y="150"/>
                  </a:lnTo>
                  <a:lnTo>
                    <a:pt x="382" y="142"/>
                  </a:lnTo>
                  <a:lnTo>
                    <a:pt x="382" y="134"/>
                  </a:lnTo>
                  <a:lnTo>
                    <a:pt x="382" y="126"/>
                  </a:lnTo>
                  <a:lnTo>
                    <a:pt x="382" y="117"/>
                  </a:lnTo>
                  <a:lnTo>
                    <a:pt x="382" y="111"/>
                  </a:lnTo>
                  <a:lnTo>
                    <a:pt x="382" y="105"/>
                  </a:lnTo>
                  <a:lnTo>
                    <a:pt x="383" y="99"/>
                  </a:lnTo>
                  <a:lnTo>
                    <a:pt x="383" y="93"/>
                  </a:lnTo>
                  <a:lnTo>
                    <a:pt x="383" y="89"/>
                  </a:lnTo>
                  <a:lnTo>
                    <a:pt x="383" y="83"/>
                  </a:lnTo>
                  <a:lnTo>
                    <a:pt x="383" y="77"/>
                  </a:lnTo>
                  <a:lnTo>
                    <a:pt x="383" y="71"/>
                  </a:lnTo>
                  <a:lnTo>
                    <a:pt x="384" y="67"/>
                  </a:lnTo>
                  <a:lnTo>
                    <a:pt x="384" y="61"/>
                  </a:lnTo>
                  <a:lnTo>
                    <a:pt x="384" y="55"/>
                  </a:lnTo>
                  <a:lnTo>
                    <a:pt x="385" y="49"/>
                  </a:lnTo>
                  <a:lnTo>
                    <a:pt x="385" y="44"/>
                  </a:lnTo>
                  <a:lnTo>
                    <a:pt x="385" y="39"/>
                  </a:lnTo>
                  <a:lnTo>
                    <a:pt x="385" y="33"/>
                  </a:lnTo>
                  <a:lnTo>
                    <a:pt x="386" y="27"/>
                  </a:lnTo>
                  <a:lnTo>
                    <a:pt x="386" y="22"/>
                  </a:lnTo>
                  <a:lnTo>
                    <a:pt x="388" y="17"/>
                  </a:lnTo>
                  <a:lnTo>
                    <a:pt x="388" y="11"/>
                  </a:lnTo>
                  <a:lnTo>
                    <a:pt x="388" y="5"/>
                  </a:lnTo>
                  <a:lnTo>
                    <a:pt x="389" y="0"/>
                  </a:lnTo>
                </a:path>
              </a:pathLst>
            </a:custGeom>
            <a:no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54" name="Freeform 14"/>
            <p:cNvSpPr>
              <a:spLocks/>
            </p:cNvSpPr>
            <p:nvPr/>
          </p:nvSpPr>
          <p:spPr bwMode="auto">
            <a:xfrm>
              <a:off x="3398" y="2243"/>
              <a:ext cx="336" cy="422"/>
            </a:xfrm>
            <a:custGeom>
              <a:avLst/>
              <a:gdLst>
                <a:gd name="T0" fmla="*/ 634 w 634"/>
                <a:gd name="T1" fmla="*/ 50 h 934"/>
                <a:gd name="T2" fmla="*/ 630 w 634"/>
                <a:gd name="T3" fmla="*/ 73 h 934"/>
                <a:gd name="T4" fmla="*/ 616 w 634"/>
                <a:gd name="T5" fmla="*/ 95 h 934"/>
                <a:gd name="T6" fmla="*/ 584 w 634"/>
                <a:gd name="T7" fmla="*/ 124 h 934"/>
                <a:gd name="T8" fmla="*/ 547 w 634"/>
                <a:gd name="T9" fmla="*/ 148 h 934"/>
                <a:gd name="T10" fmla="*/ 510 w 634"/>
                <a:gd name="T11" fmla="*/ 176 h 934"/>
                <a:gd name="T12" fmla="*/ 471 w 634"/>
                <a:gd name="T13" fmla="*/ 203 h 934"/>
                <a:gd name="T14" fmla="*/ 437 w 634"/>
                <a:gd name="T15" fmla="*/ 234 h 934"/>
                <a:gd name="T16" fmla="*/ 410 w 634"/>
                <a:gd name="T17" fmla="*/ 270 h 934"/>
                <a:gd name="T18" fmla="*/ 392 w 634"/>
                <a:gd name="T19" fmla="*/ 310 h 934"/>
                <a:gd name="T20" fmla="*/ 375 w 634"/>
                <a:gd name="T21" fmla="*/ 355 h 934"/>
                <a:gd name="T22" fmla="*/ 360 w 634"/>
                <a:gd name="T23" fmla="*/ 414 h 934"/>
                <a:gd name="T24" fmla="*/ 348 w 634"/>
                <a:gd name="T25" fmla="*/ 473 h 934"/>
                <a:gd name="T26" fmla="*/ 330 w 634"/>
                <a:gd name="T27" fmla="*/ 534 h 934"/>
                <a:gd name="T28" fmla="*/ 310 w 634"/>
                <a:gd name="T29" fmla="*/ 598 h 934"/>
                <a:gd name="T30" fmla="*/ 291 w 634"/>
                <a:gd name="T31" fmla="*/ 662 h 934"/>
                <a:gd name="T32" fmla="*/ 273 w 634"/>
                <a:gd name="T33" fmla="*/ 710 h 934"/>
                <a:gd name="T34" fmla="*/ 257 w 634"/>
                <a:gd name="T35" fmla="*/ 757 h 934"/>
                <a:gd name="T36" fmla="*/ 247 w 634"/>
                <a:gd name="T37" fmla="*/ 803 h 934"/>
                <a:gd name="T38" fmla="*/ 249 w 634"/>
                <a:gd name="T39" fmla="*/ 842 h 934"/>
                <a:gd name="T40" fmla="*/ 251 w 634"/>
                <a:gd name="T41" fmla="*/ 882 h 934"/>
                <a:gd name="T42" fmla="*/ 243 w 634"/>
                <a:gd name="T43" fmla="*/ 911 h 934"/>
                <a:gd name="T44" fmla="*/ 227 w 634"/>
                <a:gd name="T45" fmla="*/ 927 h 934"/>
                <a:gd name="T46" fmla="*/ 206 w 634"/>
                <a:gd name="T47" fmla="*/ 934 h 934"/>
                <a:gd name="T48" fmla="*/ 169 w 634"/>
                <a:gd name="T49" fmla="*/ 928 h 934"/>
                <a:gd name="T50" fmla="*/ 132 w 634"/>
                <a:gd name="T51" fmla="*/ 913 h 934"/>
                <a:gd name="T52" fmla="*/ 99 w 634"/>
                <a:gd name="T53" fmla="*/ 890 h 934"/>
                <a:gd name="T54" fmla="*/ 68 w 634"/>
                <a:gd name="T55" fmla="*/ 855 h 934"/>
                <a:gd name="T56" fmla="*/ 43 w 634"/>
                <a:gd name="T57" fmla="*/ 817 h 934"/>
                <a:gd name="T58" fmla="*/ 23 w 634"/>
                <a:gd name="T59" fmla="*/ 780 h 934"/>
                <a:gd name="T60" fmla="*/ 8 w 634"/>
                <a:gd name="T61" fmla="*/ 746 h 934"/>
                <a:gd name="T62" fmla="*/ 0 w 634"/>
                <a:gd name="T63" fmla="*/ 710 h 934"/>
                <a:gd name="T64" fmla="*/ 4 w 634"/>
                <a:gd name="T65" fmla="*/ 667 h 934"/>
                <a:gd name="T66" fmla="*/ 18 w 634"/>
                <a:gd name="T67" fmla="*/ 622 h 934"/>
                <a:gd name="T68" fmla="*/ 36 w 634"/>
                <a:gd name="T69" fmla="*/ 578 h 934"/>
                <a:gd name="T70" fmla="*/ 65 w 634"/>
                <a:gd name="T71" fmla="*/ 524 h 934"/>
                <a:gd name="T72" fmla="*/ 93 w 634"/>
                <a:gd name="T73" fmla="*/ 470 h 934"/>
                <a:gd name="T74" fmla="*/ 109 w 634"/>
                <a:gd name="T75" fmla="*/ 425 h 934"/>
                <a:gd name="T76" fmla="*/ 111 w 634"/>
                <a:gd name="T77" fmla="*/ 388 h 934"/>
                <a:gd name="T78" fmla="*/ 110 w 634"/>
                <a:gd name="T79" fmla="*/ 351 h 934"/>
                <a:gd name="T80" fmla="*/ 108 w 634"/>
                <a:gd name="T81" fmla="*/ 307 h 934"/>
                <a:gd name="T82" fmla="*/ 103 w 634"/>
                <a:gd name="T83" fmla="*/ 262 h 934"/>
                <a:gd name="T84" fmla="*/ 115 w 634"/>
                <a:gd name="T85" fmla="*/ 219 h 934"/>
                <a:gd name="T86" fmla="*/ 147 w 634"/>
                <a:gd name="T87" fmla="*/ 180 h 934"/>
                <a:gd name="T88" fmla="*/ 188 w 634"/>
                <a:gd name="T89" fmla="*/ 145 h 934"/>
                <a:gd name="T90" fmla="*/ 224 w 634"/>
                <a:gd name="T91" fmla="*/ 118 h 934"/>
                <a:gd name="T92" fmla="*/ 256 w 634"/>
                <a:gd name="T93" fmla="*/ 98 h 934"/>
                <a:gd name="T94" fmla="*/ 288 w 634"/>
                <a:gd name="T95" fmla="*/ 80 h 934"/>
                <a:gd name="T96" fmla="*/ 310 w 634"/>
                <a:gd name="T97" fmla="*/ 69 h 934"/>
                <a:gd name="T98" fmla="*/ 331 w 634"/>
                <a:gd name="T99" fmla="*/ 60 h 934"/>
                <a:gd name="T100" fmla="*/ 349 w 634"/>
                <a:gd name="T101" fmla="*/ 47 h 934"/>
                <a:gd name="T102" fmla="*/ 361 w 634"/>
                <a:gd name="T103" fmla="*/ 30 h 934"/>
                <a:gd name="T104" fmla="*/ 370 w 634"/>
                <a:gd name="T105" fmla="*/ 10 h 93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34"/>
                <a:gd name="T160" fmla="*/ 0 h 934"/>
                <a:gd name="T161" fmla="*/ 634 w 634"/>
                <a:gd name="T162" fmla="*/ 934 h 93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34" h="934">
                  <a:moveTo>
                    <a:pt x="631" y="31"/>
                  </a:moveTo>
                  <a:lnTo>
                    <a:pt x="632" y="35"/>
                  </a:lnTo>
                  <a:lnTo>
                    <a:pt x="634" y="38"/>
                  </a:lnTo>
                  <a:lnTo>
                    <a:pt x="634" y="42"/>
                  </a:lnTo>
                  <a:lnTo>
                    <a:pt x="634" y="46"/>
                  </a:lnTo>
                  <a:lnTo>
                    <a:pt x="634" y="50"/>
                  </a:lnTo>
                  <a:lnTo>
                    <a:pt x="634" y="53"/>
                  </a:lnTo>
                  <a:lnTo>
                    <a:pt x="634" y="58"/>
                  </a:lnTo>
                  <a:lnTo>
                    <a:pt x="632" y="61"/>
                  </a:lnTo>
                  <a:lnTo>
                    <a:pt x="632" y="65"/>
                  </a:lnTo>
                  <a:lnTo>
                    <a:pt x="631" y="69"/>
                  </a:lnTo>
                  <a:lnTo>
                    <a:pt x="630" y="73"/>
                  </a:lnTo>
                  <a:lnTo>
                    <a:pt x="628" y="76"/>
                  </a:lnTo>
                  <a:lnTo>
                    <a:pt x="627" y="80"/>
                  </a:lnTo>
                  <a:lnTo>
                    <a:pt x="625" y="83"/>
                  </a:lnTo>
                  <a:lnTo>
                    <a:pt x="623" y="87"/>
                  </a:lnTo>
                  <a:lnTo>
                    <a:pt x="621" y="89"/>
                  </a:lnTo>
                  <a:lnTo>
                    <a:pt x="616" y="95"/>
                  </a:lnTo>
                  <a:lnTo>
                    <a:pt x="612" y="101"/>
                  </a:lnTo>
                  <a:lnTo>
                    <a:pt x="606" y="105"/>
                  </a:lnTo>
                  <a:lnTo>
                    <a:pt x="600" y="110"/>
                  </a:lnTo>
                  <a:lnTo>
                    <a:pt x="595" y="115"/>
                  </a:lnTo>
                  <a:lnTo>
                    <a:pt x="590" y="119"/>
                  </a:lnTo>
                  <a:lnTo>
                    <a:pt x="584" y="124"/>
                  </a:lnTo>
                  <a:lnTo>
                    <a:pt x="577" y="129"/>
                  </a:lnTo>
                  <a:lnTo>
                    <a:pt x="571" y="132"/>
                  </a:lnTo>
                  <a:lnTo>
                    <a:pt x="565" y="137"/>
                  </a:lnTo>
                  <a:lnTo>
                    <a:pt x="559" y="140"/>
                  </a:lnTo>
                  <a:lnTo>
                    <a:pt x="552" y="145"/>
                  </a:lnTo>
                  <a:lnTo>
                    <a:pt x="547" y="148"/>
                  </a:lnTo>
                  <a:lnTo>
                    <a:pt x="541" y="153"/>
                  </a:lnTo>
                  <a:lnTo>
                    <a:pt x="535" y="158"/>
                  </a:lnTo>
                  <a:lnTo>
                    <a:pt x="529" y="162"/>
                  </a:lnTo>
                  <a:lnTo>
                    <a:pt x="522" y="167"/>
                  </a:lnTo>
                  <a:lnTo>
                    <a:pt x="517" y="171"/>
                  </a:lnTo>
                  <a:lnTo>
                    <a:pt x="510" y="176"/>
                  </a:lnTo>
                  <a:lnTo>
                    <a:pt x="504" y="181"/>
                  </a:lnTo>
                  <a:lnTo>
                    <a:pt x="497" y="185"/>
                  </a:lnTo>
                  <a:lnTo>
                    <a:pt x="491" y="190"/>
                  </a:lnTo>
                  <a:lnTo>
                    <a:pt x="484" y="193"/>
                  </a:lnTo>
                  <a:lnTo>
                    <a:pt x="477" y="198"/>
                  </a:lnTo>
                  <a:lnTo>
                    <a:pt x="471" y="203"/>
                  </a:lnTo>
                  <a:lnTo>
                    <a:pt x="466" y="209"/>
                  </a:lnTo>
                  <a:lnTo>
                    <a:pt x="459" y="213"/>
                  </a:lnTo>
                  <a:lnTo>
                    <a:pt x="453" y="218"/>
                  </a:lnTo>
                  <a:lnTo>
                    <a:pt x="447" y="224"/>
                  </a:lnTo>
                  <a:lnTo>
                    <a:pt x="441" y="228"/>
                  </a:lnTo>
                  <a:lnTo>
                    <a:pt x="437" y="234"/>
                  </a:lnTo>
                  <a:lnTo>
                    <a:pt x="431" y="240"/>
                  </a:lnTo>
                  <a:lnTo>
                    <a:pt x="426" y="246"/>
                  </a:lnTo>
                  <a:lnTo>
                    <a:pt x="423" y="251"/>
                  </a:lnTo>
                  <a:lnTo>
                    <a:pt x="418" y="258"/>
                  </a:lnTo>
                  <a:lnTo>
                    <a:pt x="415" y="264"/>
                  </a:lnTo>
                  <a:lnTo>
                    <a:pt x="410" y="270"/>
                  </a:lnTo>
                  <a:lnTo>
                    <a:pt x="407" y="277"/>
                  </a:lnTo>
                  <a:lnTo>
                    <a:pt x="403" y="284"/>
                  </a:lnTo>
                  <a:lnTo>
                    <a:pt x="401" y="290"/>
                  </a:lnTo>
                  <a:lnTo>
                    <a:pt x="397" y="297"/>
                  </a:lnTo>
                  <a:lnTo>
                    <a:pt x="395" y="304"/>
                  </a:lnTo>
                  <a:lnTo>
                    <a:pt x="392" y="310"/>
                  </a:lnTo>
                  <a:lnTo>
                    <a:pt x="389" y="317"/>
                  </a:lnTo>
                  <a:lnTo>
                    <a:pt x="386" y="324"/>
                  </a:lnTo>
                  <a:lnTo>
                    <a:pt x="383" y="331"/>
                  </a:lnTo>
                  <a:lnTo>
                    <a:pt x="381" y="338"/>
                  </a:lnTo>
                  <a:lnTo>
                    <a:pt x="379" y="345"/>
                  </a:lnTo>
                  <a:lnTo>
                    <a:pt x="375" y="355"/>
                  </a:lnTo>
                  <a:lnTo>
                    <a:pt x="373" y="364"/>
                  </a:lnTo>
                  <a:lnTo>
                    <a:pt x="370" y="374"/>
                  </a:lnTo>
                  <a:lnTo>
                    <a:pt x="367" y="383"/>
                  </a:lnTo>
                  <a:lnTo>
                    <a:pt x="365" y="394"/>
                  </a:lnTo>
                  <a:lnTo>
                    <a:pt x="363" y="403"/>
                  </a:lnTo>
                  <a:lnTo>
                    <a:pt x="360" y="414"/>
                  </a:lnTo>
                  <a:lnTo>
                    <a:pt x="358" y="423"/>
                  </a:lnTo>
                  <a:lnTo>
                    <a:pt x="356" y="433"/>
                  </a:lnTo>
                  <a:lnTo>
                    <a:pt x="353" y="443"/>
                  </a:lnTo>
                  <a:lnTo>
                    <a:pt x="351" y="453"/>
                  </a:lnTo>
                  <a:lnTo>
                    <a:pt x="350" y="462"/>
                  </a:lnTo>
                  <a:lnTo>
                    <a:pt x="348" y="473"/>
                  </a:lnTo>
                  <a:lnTo>
                    <a:pt x="345" y="482"/>
                  </a:lnTo>
                  <a:lnTo>
                    <a:pt x="342" y="492"/>
                  </a:lnTo>
                  <a:lnTo>
                    <a:pt x="339" y="502"/>
                  </a:lnTo>
                  <a:lnTo>
                    <a:pt x="336" y="512"/>
                  </a:lnTo>
                  <a:lnTo>
                    <a:pt x="334" y="524"/>
                  </a:lnTo>
                  <a:lnTo>
                    <a:pt x="330" y="534"/>
                  </a:lnTo>
                  <a:lnTo>
                    <a:pt x="327" y="545"/>
                  </a:lnTo>
                  <a:lnTo>
                    <a:pt x="324" y="555"/>
                  </a:lnTo>
                  <a:lnTo>
                    <a:pt x="321" y="565"/>
                  </a:lnTo>
                  <a:lnTo>
                    <a:pt x="317" y="577"/>
                  </a:lnTo>
                  <a:lnTo>
                    <a:pt x="314" y="587"/>
                  </a:lnTo>
                  <a:lnTo>
                    <a:pt x="310" y="598"/>
                  </a:lnTo>
                  <a:lnTo>
                    <a:pt x="307" y="608"/>
                  </a:lnTo>
                  <a:lnTo>
                    <a:pt x="304" y="619"/>
                  </a:lnTo>
                  <a:lnTo>
                    <a:pt x="300" y="629"/>
                  </a:lnTo>
                  <a:lnTo>
                    <a:pt x="298" y="640"/>
                  </a:lnTo>
                  <a:lnTo>
                    <a:pt x="294" y="651"/>
                  </a:lnTo>
                  <a:lnTo>
                    <a:pt x="291" y="662"/>
                  </a:lnTo>
                  <a:lnTo>
                    <a:pt x="287" y="672"/>
                  </a:lnTo>
                  <a:lnTo>
                    <a:pt x="285" y="680"/>
                  </a:lnTo>
                  <a:lnTo>
                    <a:pt x="283" y="687"/>
                  </a:lnTo>
                  <a:lnTo>
                    <a:pt x="279" y="695"/>
                  </a:lnTo>
                  <a:lnTo>
                    <a:pt x="277" y="703"/>
                  </a:lnTo>
                  <a:lnTo>
                    <a:pt x="273" y="710"/>
                  </a:lnTo>
                  <a:lnTo>
                    <a:pt x="271" y="718"/>
                  </a:lnTo>
                  <a:lnTo>
                    <a:pt x="269" y="725"/>
                  </a:lnTo>
                  <a:lnTo>
                    <a:pt x="265" y="733"/>
                  </a:lnTo>
                  <a:lnTo>
                    <a:pt x="263" y="741"/>
                  </a:lnTo>
                  <a:lnTo>
                    <a:pt x="261" y="748"/>
                  </a:lnTo>
                  <a:lnTo>
                    <a:pt x="257" y="757"/>
                  </a:lnTo>
                  <a:lnTo>
                    <a:pt x="255" y="765"/>
                  </a:lnTo>
                  <a:lnTo>
                    <a:pt x="254" y="773"/>
                  </a:lnTo>
                  <a:lnTo>
                    <a:pt x="251" y="780"/>
                  </a:lnTo>
                  <a:lnTo>
                    <a:pt x="249" y="788"/>
                  </a:lnTo>
                  <a:lnTo>
                    <a:pt x="248" y="796"/>
                  </a:lnTo>
                  <a:lnTo>
                    <a:pt x="247" y="803"/>
                  </a:lnTo>
                  <a:lnTo>
                    <a:pt x="247" y="809"/>
                  </a:lnTo>
                  <a:lnTo>
                    <a:pt x="247" y="816"/>
                  </a:lnTo>
                  <a:lnTo>
                    <a:pt x="247" y="823"/>
                  </a:lnTo>
                  <a:lnTo>
                    <a:pt x="248" y="830"/>
                  </a:lnTo>
                  <a:lnTo>
                    <a:pt x="248" y="835"/>
                  </a:lnTo>
                  <a:lnTo>
                    <a:pt x="249" y="842"/>
                  </a:lnTo>
                  <a:lnTo>
                    <a:pt x="250" y="849"/>
                  </a:lnTo>
                  <a:lnTo>
                    <a:pt x="250" y="856"/>
                  </a:lnTo>
                  <a:lnTo>
                    <a:pt x="251" y="862"/>
                  </a:lnTo>
                  <a:lnTo>
                    <a:pt x="251" y="869"/>
                  </a:lnTo>
                  <a:lnTo>
                    <a:pt x="251" y="876"/>
                  </a:lnTo>
                  <a:lnTo>
                    <a:pt x="251" y="882"/>
                  </a:lnTo>
                  <a:lnTo>
                    <a:pt x="251" y="889"/>
                  </a:lnTo>
                  <a:lnTo>
                    <a:pt x="250" y="894"/>
                  </a:lnTo>
                  <a:lnTo>
                    <a:pt x="248" y="901"/>
                  </a:lnTo>
                  <a:lnTo>
                    <a:pt x="247" y="904"/>
                  </a:lnTo>
                  <a:lnTo>
                    <a:pt x="246" y="907"/>
                  </a:lnTo>
                  <a:lnTo>
                    <a:pt x="243" y="911"/>
                  </a:lnTo>
                  <a:lnTo>
                    <a:pt x="241" y="914"/>
                  </a:lnTo>
                  <a:lnTo>
                    <a:pt x="239" y="916"/>
                  </a:lnTo>
                  <a:lnTo>
                    <a:pt x="236" y="919"/>
                  </a:lnTo>
                  <a:lnTo>
                    <a:pt x="233" y="922"/>
                  </a:lnTo>
                  <a:lnTo>
                    <a:pt x="229" y="925"/>
                  </a:lnTo>
                  <a:lnTo>
                    <a:pt x="227" y="927"/>
                  </a:lnTo>
                  <a:lnTo>
                    <a:pt x="224" y="928"/>
                  </a:lnTo>
                  <a:lnTo>
                    <a:pt x="220" y="930"/>
                  </a:lnTo>
                  <a:lnTo>
                    <a:pt x="217" y="931"/>
                  </a:lnTo>
                  <a:lnTo>
                    <a:pt x="213" y="933"/>
                  </a:lnTo>
                  <a:lnTo>
                    <a:pt x="210" y="933"/>
                  </a:lnTo>
                  <a:lnTo>
                    <a:pt x="206" y="934"/>
                  </a:lnTo>
                  <a:lnTo>
                    <a:pt x="203" y="934"/>
                  </a:lnTo>
                  <a:lnTo>
                    <a:pt x="196" y="933"/>
                  </a:lnTo>
                  <a:lnTo>
                    <a:pt x="189" y="933"/>
                  </a:lnTo>
                  <a:lnTo>
                    <a:pt x="182" y="931"/>
                  </a:lnTo>
                  <a:lnTo>
                    <a:pt x="176" y="930"/>
                  </a:lnTo>
                  <a:lnTo>
                    <a:pt x="169" y="928"/>
                  </a:lnTo>
                  <a:lnTo>
                    <a:pt x="163" y="926"/>
                  </a:lnTo>
                  <a:lnTo>
                    <a:pt x="156" y="925"/>
                  </a:lnTo>
                  <a:lnTo>
                    <a:pt x="151" y="921"/>
                  </a:lnTo>
                  <a:lnTo>
                    <a:pt x="144" y="919"/>
                  </a:lnTo>
                  <a:lnTo>
                    <a:pt x="138" y="916"/>
                  </a:lnTo>
                  <a:lnTo>
                    <a:pt x="132" y="913"/>
                  </a:lnTo>
                  <a:lnTo>
                    <a:pt x="126" y="909"/>
                  </a:lnTo>
                  <a:lnTo>
                    <a:pt x="121" y="906"/>
                  </a:lnTo>
                  <a:lnTo>
                    <a:pt x="115" y="903"/>
                  </a:lnTo>
                  <a:lnTo>
                    <a:pt x="109" y="898"/>
                  </a:lnTo>
                  <a:lnTo>
                    <a:pt x="104" y="894"/>
                  </a:lnTo>
                  <a:lnTo>
                    <a:pt x="99" y="890"/>
                  </a:lnTo>
                  <a:lnTo>
                    <a:pt x="93" y="884"/>
                  </a:lnTo>
                  <a:lnTo>
                    <a:pt x="87" y="879"/>
                  </a:lnTo>
                  <a:lnTo>
                    <a:pt x="82" y="874"/>
                  </a:lnTo>
                  <a:lnTo>
                    <a:pt x="78" y="868"/>
                  </a:lnTo>
                  <a:lnTo>
                    <a:pt x="73" y="862"/>
                  </a:lnTo>
                  <a:lnTo>
                    <a:pt x="68" y="855"/>
                  </a:lnTo>
                  <a:lnTo>
                    <a:pt x="64" y="849"/>
                  </a:lnTo>
                  <a:lnTo>
                    <a:pt x="59" y="842"/>
                  </a:lnTo>
                  <a:lnTo>
                    <a:pt x="56" y="836"/>
                  </a:lnTo>
                  <a:lnTo>
                    <a:pt x="51" y="830"/>
                  </a:lnTo>
                  <a:lnTo>
                    <a:pt x="48" y="823"/>
                  </a:lnTo>
                  <a:lnTo>
                    <a:pt x="43" y="817"/>
                  </a:lnTo>
                  <a:lnTo>
                    <a:pt x="40" y="810"/>
                  </a:lnTo>
                  <a:lnTo>
                    <a:pt x="36" y="803"/>
                  </a:lnTo>
                  <a:lnTo>
                    <a:pt x="33" y="796"/>
                  </a:lnTo>
                  <a:lnTo>
                    <a:pt x="29" y="791"/>
                  </a:lnTo>
                  <a:lnTo>
                    <a:pt x="27" y="785"/>
                  </a:lnTo>
                  <a:lnTo>
                    <a:pt x="23" y="780"/>
                  </a:lnTo>
                  <a:lnTo>
                    <a:pt x="21" y="774"/>
                  </a:lnTo>
                  <a:lnTo>
                    <a:pt x="18" y="769"/>
                  </a:lnTo>
                  <a:lnTo>
                    <a:pt x="15" y="763"/>
                  </a:lnTo>
                  <a:lnTo>
                    <a:pt x="13" y="758"/>
                  </a:lnTo>
                  <a:lnTo>
                    <a:pt x="11" y="752"/>
                  </a:lnTo>
                  <a:lnTo>
                    <a:pt x="8" y="746"/>
                  </a:lnTo>
                  <a:lnTo>
                    <a:pt x="6" y="740"/>
                  </a:lnTo>
                  <a:lnTo>
                    <a:pt x="4" y="735"/>
                  </a:lnTo>
                  <a:lnTo>
                    <a:pt x="2" y="729"/>
                  </a:lnTo>
                  <a:lnTo>
                    <a:pt x="1" y="723"/>
                  </a:lnTo>
                  <a:lnTo>
                    <a:pt x="0" y="717"/>
                  </a:lnTo>
                  <a:lnTo>
                    <a:pt x="0" y="710"/>
                  </a:lnTo>
                  <a:lnTo>
                    <a:pt x="0" y="704"/>
                  </a:lnTo>
                  <a:lnTo>
                    <a:pt x="0" y="697"/>
                  </a:lnTo>
                  <a:lnTo>
                    <a:pt x="0" y="689"/>
                  </a:lnTo>
                  <a:lnTo>
                    <a:pt x="1" y="682"/>
                  </a:lnTo>
                  <a:lnTo>
                    <a:pt x="2" y="674"/>
                  </a:lnTo>
                  <a:lnTo>
                    <a:pt x="4" y="667"/>
                  </a:lnTo>
                  <a:lnTo>
                    <a:pt x="6" y="659"/>
                  </a:lnTo>
                  <a:lnTo>
                    <a:pt x="8" y="652"/>
                  </a:lnTo>
                  <a:lnTo>
                    <a:pt x="11" y="644"/>
                  </a:lnTo>
                  <a:lnTo>
                    <a:pt x="13" y="637"/>
                  </a:lnTo>
                  <a:lnTo>
                    <a:pt x="15" y="630"/>
                  </a:lnTo>
                  <a:lnTo>
                    <a:pt x="18" y="622"/>
                  </a:lnTo>
                  <a:lnTo>
                    <a:pt x="21" y="615"/>
                  </a:lnTo>
                  <a:lnTo>
                    <a:pt x="23" y="608"/>
                  </a:lnTo>
                  <a:lnTo>
                    <a:pt x="27" y="601"/>
                  </a:lnTo>
                  <a:lnTo>
                    <a:pt x="29" y="594"/>
                  </a:lnTo>
                  <a:lnTo>
                    <a:pt x="33" y="587"/>
                  </a:lnTo>
                  <a:lnTo>
                    <a:pt x="36" y="578"/>
                  </a:lnTo>
                  <a:lnTo>
                    <a:pt x="41" y="569"/>
                  </a:lnTo>
                  <a:lnTo>
                    <a:pt x="45" y="560"/>
                  </a:lnTo>
                  <a:lnTo>
                    <a:pt x="50" y="550"/>
                  </a:lnTo>
                  <a:lnTo>
                    <a:pt x="55" y="542"/>
                  </a:lnTo>
                  <a:lnTo>
                    <a:pt x="59" y="533"/>
                  </a:lnTo>
                  <a:lnTo>
                    <a:pt x="65" y="524"/>
                  </a:lnTo>
                  <a:lnTo>
                    <a:pt x="70" y="516"/>
                  </a:lnTo>
                  <a:lnTo>
                    <a:pt x="74" y="506"/>
                  </a:lnTo>
                  <a:lnTo>
                    <a:pt x="79" y="498"/>
                  </a:lnTo>
                  <a:lnTo>
                    <a:pt x="85" y="489"/>
                  </a:lnTo>
                  <a:lnTo>
                    <a:pt x="89" y="480"/>
                  </a:lnTo>
                  <a:lnTo>
                    <a:pt x="93" y="470"/>
                  </a:lnTo>
                  <a:lnTo>
                    <a:pt x="97" y="462"/>
                  </a:lnTo>
                  <a:lnTo>
                    <a:pt x="101" y="453"/>
                  </a:lnTo>
                  <a:lnTo>
                    <a:pt x="104" y="443"/>
                  </a:lnTo>
                  <a:lnTo>
                    <a:pt x="106" y="437"/>
                  </a:lnTo>
                  <a:lnTo>
                    <a:pt x="108" y="431"/>
                  </a:lnTo>
                  <a:lnTo>
                    <a:pt x="109" y="425"/>
                  </a:lnTo>
                  <a:lnTo>
                    <a:pt x="109" y="419"/>
                  </a:lnTo>
                  <a:lnTo>
                    <a:pt x="110" y="412"/>
                  </a:lnTo>
                  <a:lnTo>
                    <a:pt x="110" y="407"/>
                  </a:lnTo>
                  <a:lnTo>
                    <a:pt x="110" y="401"/>
                  </a:lnTo>
                  <a:lnTo>
                    <a:pt x="111" y="395"/>
                  </a:lnTo>
                  <a:lnTo>
                    <a:pt x="111" y="388"/>
                  </a:lnTo>
                  <a:lnTo>
                    <a:pt x="111" y="382"/>
                  </a:lnTo>
                  <a:lnTo>
                    <a:pt x="111" y="375"/>
                  </a:lnTo>
                  <a:lnTo>
                    <a:pt x="110" y="370"/>
                  </a:lnTo>
                  <a:lnTo>
                    <a:pt x="110" y="364"/>
                  </a:lnTo>
                  <a:lnTo>
                    <a:pt x="110" y="357"/>
                  </a:lnTo>
                  <a:lnTo>
                    <a:pt x="110" y="351"/>
                  </a:lnTo>
                  <a:lnTo>
                    <a:pt x="110" y="345"/>
                  </a:lnTo>
                  <a:lnTo>
                    <a:pt x="111" y="337"/>
                  </a:lnTo>
                  <a:lnTo>
                    <a:pt x="110" y="330"/>
                  </a:lnTo>
                  <a:lnTo>
                    <a:pt x="110" y="322"/>
                  </a:lnTo>
                  <a:lnTo>
                    <a:pt x="109" y="315"/>
                  </a:lnTo>
                  <a:lnTo>
                    <a:pt x="108" y="307"/>
                  </a:lnTo>
                  <a:lnTo>
                    <a:pt x="107" y="300"/>
                  </a:lnTo>
                  <a:lnTo>
                    <a:pt x="106" y="292"/>
                  </a:lnTo>
                  <a:lnTo>
                    <a:pt x="106" y="285"/>
                  </a:lnTo>
                  <a:lnTo>
                    <a:pt x="104" y="277"/>
                  </a:lnTo>
                  <a:lnTo>
                    <a:pt x="104" y="270"/>
                  </a:lnTo>
                  <a:lnTo>
                    <a:pt x="103" y="262"/>
                  </a:lnTo>
                  <a:lnTo>
                    <a:pt x="104" y="255"/>
                  </a:lnTo>
                  <a:lnTo>
                    <a:pt x="104" y="248"/>
                  </a:lnTo>
                  <a:lnTo>
                    <a:pt x="107" y="241"/>
                  </a:lnTo>
                  <a:lnTo>
                    <a:pt x="108" y="234"/>
                  </a:lnTo>
                  <a:lnTo>
                    <a:pt x="110" y="227"/>
                  </a:lnTo>
                  <a:lnTo>
                    <a:pt x="115" y="219"/>
                  </a:lnTo>
                  <a:lnTo>
                    <a:pt x="119" y="212"/>
                  </a:lnTo>
                  <a:lnTo>
                    <a:pt x="124" y="205"/>
                  </a:lnTo>
                  <a:lnTo>
                    <a:pt x="129" y="198"/>
                  </a:lnTo>
                  <a:lnTo>
                    <a:pt x="134" y="191"/>
                  </a:lnTo>
                  <a:lnTo>
                    <a:pt x="140" y="185"/>
                  </a:lnTo>
                  <a:lnTo>
                    <a:pt x="147" y="180"/>
                  </a:lnTo>
                  <a:lnTo>
                    <a:pt x="153" y="174"/>
                  </a:lnTo>
                  <a:lnTo>
                    <a:pt x="160" y="168"/>
                  </a:lnTo>
                  <a:lnTo>
                    <a:pt x="167" y="162"/>
                  </a:lnTo>
                  <a:lnTo>
                    <a:pt x="174" y="156"/>
                  </a:lnTo>
                  <a:lnTo>
                    <a:pt x="181" y="151"/>
                  </a:lnTo>
                  <a:lnTo>
                    <a:pt x="188" y="145"/>
                  </a:lnTo>
                  <a:lnTo>
                    <a:pt x="195" y="140"/>
                  </a:lnTo>
                  <a:lnTo>
                    <a:pt x="202" y="134"/>
                  </a:lnTo>
                  <a:lnTo>
                    <a:pt x="209" y="129"/>
                  </a:lnTo>
                  <a:lnTo>
                    <a:pt x="213" y="125"/>
                  </a:lnTo>
                  <a:lnTo>
                    <a:pt x="219" y="122"/>
                  </a:lnTo>
                  <a:lnTo>
                    <a:pt x="224" y="118"/>
                  </a:lnTo>
                  <a:lnTo>
                    <a:pt x="229" y="115"/>
                  </a:lnTo>
                  <a:lnTo>
                    <a:pt x="234" y="111"/>
                  </a:lnTo>
                  <a:lnTo>
                    <a:pt x="240" y="108"/>
                  </a:lnTo>
                  <a:lnTo>
                    <a:pt x="244" y="104"/>
                  </a:lnTo>
                  <a:lnTo>
                    <a:pt x="250" y="101"/>
                  </a:lnTo>
                  <a:lnTo>
                    <a:pt x="256" y="98"/>
                  </a:lnTo>
                  <a:lnTo>
                    <a:pt x="261" y="95"/>
                  </a:lnTo>
                  <a:lnTo>
                    <a:pt x="266" y="92"/>
                  </a:lnTo>
                  <a:lnTo>
                    <a:pt x="272" y="89"/>
                  </a:lnTo>
                  <a:lnTo>
                    <a:pt x="277" y="86"/>
                  </a:lnTo>
                  <a:lnTo>
                    <a:pt x="283" y="82"/>
                  </a:lnTo>
                  <a:lnTo>
                    <a:pt x="288" y="80"/>
                  </a:lnTo>
                  <a:lnTo>
                    <a:pt x="294" y="76"/>
                  </a:lnTo>
                  <a:lnTo>
                    <a:pt x="297" y="75"/>
                  </a:lnTo>
                  <a:lnTo>
                    <a:pt x="300" y="73"/>
                  </a:lnTo>
                  <a:lnTo>
                    <a:pt x="304" y="72"/>
                  </a:lnTo>
                  <a:lnTo>
                    <a:pt x="307" y="71"/>
                  </a:lnTo>
                  <a:lnTo>
                    <a:pt x="310" y="69"/>
                  </a:lnTo>
                  <a:lnTo>
                    <a:pt x="314" y="67"/>
                  </a:lnTo>
                  <a:lnTo>
                    <a:pt x="317" y="66"/>
                  </a:lnTo>
                  <a:lnTo>
                    <a:pt x="321" y="65"/>
                  </a:lnTo>
                  <a:lnTo>
                    <a:pt x="324" y="64"/>
                  </a:lnTo>
                  <a:lnTo>
                    <a:pt x="328" y="63"/>
                  </a:lnTo>
                  <a:lnTo>
                    <a:pt x="331" y="60"/>
                  </a:lnTo>
                  <a:lnTo>
                    <a:pt x="335" y="59"/>
                  </a:lnTo>
                  <a:lnTo>
                    <a:pt x="337" y="57"/>
                  </a:lnTo>
                  <a:lnTo>
                    <a:pt x="341" y="56"/>
                  </a:lnTo>
                  <a:lnTo>
                    <a:pt x="343" y="53"/>
                  </a:lnTo>
                  <a:lnTo>
                    <a:pt x="346" y="51"/>
                  </a:lnTo>
                  <a:lnTo>
                    <a:pt x="349" y="47"/>
                  </a:lnTo>
                  <a:lnTo>
                    <a:pt x="351" y="45"/>
                  </a:lnTo>
                  <a:lnTo>
                    <a:pt x="353" y="43"/>
                  </a:lnTo>
                  <a:lnTo>
                    <a:pt x="356" y="39"/>
                  </a:lnTo>
                  <a:lnTo>
                    <a:pt x="358" y="37"/>
                  </a:lnTo>
                  <a:lnTo>
                    <a:pt x="359" y="34"/>
                  </a:lnTo>
                  <a:lnTo>
                    <a:pt x="361" y="30"/>
                  </a:lnTo>
                  <a:lnTo>
                    <a:pt x="363" y="28"/>
                  </a:lnTo>
                  <a:lnTo>
                    <a:pt x="365" y="24"/>
                  </a:lnTo>
                  <a:lnTo>
                    <a:pt x="366" y="21"/>
                  </a:lnTo>
                  <a:lnTo>
                    <a:pt x="367" y="17"/>
                  </a:lnTo>
                  <a:lnTo>
                    <a:pt x="368" y="14"/>
                  </a:lnTo>
                  <a:lnTo>
                    <a:pt x="370" y="10"/>
                  </a:lnTo>
                  <a:lnTo>
                    <a:pt x="371" y="7"/>
                  </a:lnTo>
                  <a:lnTo>
                    <a:pt x="372" y="3"/>
                  </a:lnTo>
                  <a:lnTo>
                    <a:pt x="372" y="0"/>
                  </a:lnTo>
                </a:path>
              </a:pathLst>
            </a:custGeom>
            <a:no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55" name="Freeform 15"/>
            <p:cNvSpPr>
              <a:spLocks/>
            </p:cNvSpPr>
            <p:nvPr/>
          </p:nvSpPr>
          <p:spPr bwMode="auto">
            <a:xfrm>
              <a:off x="2418" y="2270"/>
              <a:ext cx="368" cy="253"/>
            </a:xfrm>
            <a:custGeom>
              <a:avLst/>
              <a:gdLst>
                <a:gd name="T0" fmla="*/ 316 w 695"/>
                <a:gd name="T1" fmla="*/ 9 h 560"/>
                <a:gd name="T2" fmla="*/ 281 w 695"/>
                <a:gd name="T3" fmla="*/ 23 h 560"/>
                <a:gd name="T4" fmla="*/ 247 w 695"/>
                <a:gd name="T5" fmla="*/ 38 h 560"/>
                <a:gd name="T6" fmla="*/ 215 w 695"/>
                <a:gd name="T7" fmla="*/ 57 h 560"/>
                <a:gd name="T8" fmla="*/ 179 w 695"/>
                <a:gd name="T9" fmla="*/ 82 h 560"/>
                <a:gd name="T10" fmla="*/ 143 w 695"/>
                <a:gd name="T11" fmla="*/ 109 h 560"/>
                <a:gd name="T12" fmla="*/ 108 w 695"/>
                <a:gd name="T13" fmla="*/ 139 h 560"/>
                <a:gd name="T14" fmla="*/ 77 w 695"/>
                <a:gd name="T15" fmla="*/ 173 h 560"/>
                <a:gd name="T16" fmla="*/ 54 w 695"/>
                <a:gd name="T17" fmla="*/ 203 h 560"/>
                <a:gd name="T18" fmla="*/ 34 w 695"/>
                <a:gd name="T19" fmla="*/ 234 h 560"/>
                <a:gd name="T20" fmla="*/ 19 w 695"/>
                <a:gd name="T21" fmla="*/ 268 h 560"/>
                <a:gd name="T22" fmla="*/ 8 w 695"/>
                <a:gd name="T23" fmla="*/ 302 h 560"/>
                <a:gd name="T24" fmla="*/ 2 w 695"/>
                <a:gd name="T25" fmla="*/ 337 h 560"/>
                <a:gd name="T26" fmla="*/ 0 w 695"/>
                <a:gd name="T27" fmla="*/ 372 h 560"/>
                <a:gd name="T28" fmla="*/ 3 w 695"/>
                <a:gd name="T29" fmla="*/ 407 h 560"/>
                <a:gd name="T30" fmla="*/ 10 w 695"/>
                <a:gd name="T31" fmla="*/ 440 h 560"/>
                <a:gd name="T32" fmla="*/ 23 w 695"/>
                <a:gd name="T33" fmla="*/ 471 h 560"/>
                <a:gd name="T34" fmla="*/ 39 w 695"/>
                <a:gd name="T35" fmla="*/ 502 h 560"/>
                <a:gd name="T36" fmla="*/ 59 w 695"/>
                <a:gd name="T37" fmla="*/ 527 h 560"/>
                <a:gd name="T38" fmla="*/ 85 w 695"/>
                <a:gd name="T39" fmla="*/ 543 h 560"/>
                <a:gd name="T40" fmla="*/ 150 w 695"/>
                <a:gd name="T41" fmla="*/ 556 h 560"/>
                <a:gd name="T42" fmla="*/ 225 w 695"/>
                <a:gd name="T43" fmla="*/ 558 h 560"/>
                <a:gd name="T44" fmla="*/ 301 w 695"/>
                <a:gd name="T45" fmla="*/ 555 h 560"/>
                <a:gd name="T46" fmla="*/ 377 w 695"/>
                <a:gd name="T47" fmla="*/ 551 h 560"/>
                <a:gd name="T48" fmla="*/ 414 w 695"/>
                <a:gd name="T49" fmla="*/ 553 h 560"/>
                <a:gd name="T50" fmla="*/ 443 w 695"/>
                <a:gd name="T51" fmla="*/ 554 h 560"/>
                <a:gd name="T52" fmla="*/ 471 w 695"/>
                <a:gd name="T53" fmla="*/ 553 h 560"/>
                <a:gd name="T54" fmla="*/ 497 w 695"/>
                <a:gd name="T55" fmla="*/ 547 h 560"/>
                <a:gd name="T56" fmla="*/ 529 w 695"/>
                <a:gd name="T57" fmla="*/ 534 h 560"/>
                <a:gd name="T58" fmla="*/ 559 w 695"/>
                <a:gd name="T59" fmla="*/ 518 h 560"/>
                <a:gd name="T60" fmla="*/ 587 w 695"/>
                <a:gd name="T61" fmla="*/ 497 h 560"/>
                <a:gd name="T62" fmla="*/ 610 w 695"/>
                <a:gd name="T63" fmla="*/ 473 h 560"/>
                <a:gd name="T64" fmla="*/ 624 w 695"/>
                <a:gd name="T65" fmla="*/ 446 h 560"/>
                <a:gd name="T66" fmla="*/ 628 w 695"/>
                <a:gd name="T67" fmla="*/ 416 h 560"/>
                <a:gd name="T68" fmla="*/ 629 w 695"/>
                <a:gd name="T69" fmla="*/ 385 h 560"/>
                <a:gd name="T70" fmla="*/ 633 w 695"/>
                <a:gd name="T71" fmla="*/ 354 h 560"/>
                <a:gd name="T72" fmla="*/ 646 w 695"/>
                <a:gd name="T73" fmla="*/ 314 h 560"/>
                <a:gd name="T74" fmla="*/ 663 w 695"/>
                <a:gd name="T75" fmla="*/ 270 h 560"/>
                <a:gd name="T76" fmla="*/ 679 w 695"/>
                <a:gd name="T77" fmla="*/ 226 h 560"/>
                <a:gd name="T78" fmla="*/ 691 w 695"/>
                <a:gd name="T79" fmla="*/ 182 h 560"/>
                <a:gd name="T80" fmla="*/ 694 w 695"/>
                <a:gd name="T81" fmla="*/ 148 h 560"/>
                <a:gd name="T82" fmla="*/ 694 w 695"/>
                <a:gd name="T83" fmla="*/ 117 h 560"/>
                <a:gd name="T84" fmla="*/ 689 w 695"/>
                <a:gd name="T85" fmla="*/ 87 h 560"/>
                <a:gd name="T86" fmla="*/ 676 w 695"/>
                <a:gd name="T87" fmla="*/ 60 h 560"/>
                <a:gd name="T88" fmla="*/ 661 w 695"/>
                <a:gd name="T89" fmla="*/ 43 h 560"/>
                <a:gd name="T90" fmla="*/ 640 w 695"/>
                <a:gd name="T91" fmla="*/ 34 h 560"/>
                <a:gd name="T92" fmla="*/ 616 w 695"/>
                <a:gd name="T93" fmla="*/ 29 h 560"/>
                <a:gd name="T94" fmla="*/ 592 w 695"/>
                <a:gd name="T95" fmla="*/ 23 h 560"/>
                <a:gd name="T96" fmla="*/ 577 w 695"/>
                <a:gd name="T97" fmla="*/ 18 h 560"/>
                <a:gd name="T98" fmla="*/ 565 w 695"/>
                <a:gd name="T99" fmla="*/ 16 h 560"/>
                <a:gd name="T100" fmla="*/ 552 w 695"/>
                <a:gd name="T101" fmla="*/ 13 h 560"/>
                <a:gd name="T102" fmla="*/ 539 w 695"/>
                <a:gd name="T103" fmla="*/ 11 h 56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95"/>
                <a:gd name="T157" fmla="*/ 0 h 560"/>
                <a:gd name="T158" fmla="*/ 695 w 695"/>
                <a:gd name="T159" fmla="*/ 560 h 56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95" h="560">
                  <a:moveTo>
                    <a:pt x="345" y="0"/>
                  </a:moveTo>
                  <a:lnTo>
                    <a:pt x="337" y="2"/>
                  </a:lnTo>
                  <a:lnTo>
                    <a:pt x="330" y="5"/>
                  </a:lnTo>
                  <a:lnTo>
                    <a:pt x="323" y="7"/>
                  </a:lnTo>
                  <a:lnTo>
                    <a:pt x="316" y="9"/>
                  </a:lnTo>
                  <a:lnTo>
                    <a:pt x="309" y="11"/>
                  </a:lnTo>
                  <a:lnTo>
                    <a:pt x="302" y="14"/>
                  </a:lnTo>
                  <a:lnTo>
                    <a:pt x="295" y="17"/>
                  </a:lnTo>
                  <a:lnTo>
                    <a:pt x="288" y="20"/>
                  </a:lnTo>
                  <a:lnTo>
                    <a:pt x="281" y="23"/>
                  </a:lnTo>
                  <a:lnTo>
                    <a:pt x="274" y="25"/>
                  </a:lnTo>
                  <a:lnTo>
                    <a:pt x="267" y="29"/>
                  </a:lnTo>
                  <a:lnTo>
                    <a:pt x="260" y="32"/>
                  </a:lnTo>
                  <a:lnTo>
                    <a:pt x="254" y="35"/>
                  </a:lnTo>
                  <a:lnTo>
                    <a:pt x="247" y="38"/>
                  </a:lnTo>
                  <a:lnTo>
                    <a:pt x="240" y="42"/>
                  </a:lnTo>
                  <a:lnTo>
                    <a:pt x="235" y="46"/>
                  </a:lnTo>
                  <a:lnTo>
                    <a:pt x="228" y="50"/>
                  </a:lnTo>
                  <a:lnTo>
                    <a:pt x="222" y="53"/>
                  </a:lnTo>
                  <a:lnTo>
                    <a:pt x="215" y="57"/>
                  </a:lnTo>
                  <a:lnTo>
                    <a:pt x="209" y="61"/>
                  </a:lnTo>
                  <a:lnTo>
                    <a:pt x="201" y="66"/>
                  </a:lnTo>
                  <a:lnTo>
                    <a:pt x="194" y="72"/>
                  </a:lnTo>
                  <a:lnTo>
                    <a:pt x="186" y="76"/>
                  </a:lnTo>
                  <a:lnTo>
                    <a:pt x="179" y="82"/>
                  </a:lnTo>
                  <a:lnTo>
                    <a:pt x="171" y="87"/>
                  </a:lnTo>
                  <a:lnTo>
                    <a:pt x="164" y="93"/>
                  </a:lnTo>
                  <a:lnTo>
                    <a:pt x="157" y="98"/>
                  </a:lnTo>
                  <a:lnTo>
                    <a:pt x="150" y="103"/>
                  </a:lnTo>
                  <a:lnTo>
                    <a:pt x="143" y="109"/>
                  </a:lnTo>
                  <a:lnTo>
                    <a:pt x="135" y="115"/>
                  </a:lnTo>
                  <a:lnTo>
                    <a:pt x="128" y="120"/>
                  </a:lnTo>
                  <a:lnTo>
                    <a:pt x="122" y="127"/>
                  </a:lnTo>
                  <a:lnTo>
                    <a:pt x="115" y="133"/>
                  </a:lnTo>
                  <a:lnTo>
                    <a:pt x="108" y="139"/>
                  </a:lnTo>
                  <a:lnTo>
                    <a:pt x="101" y="146"/>
                  </a:lnTo>
                  <a:lnTo>
                    <a:pt x="96" y="152"/>
                  </a:lnTo>
                  <a:lnTo>
                    <a:pt x="90" y="159"/>
                  </a:lnTo>
                  <a:lnTo>
                    <a:pt x="83" y="166"/>
                  </a:lnTo>
                  <a:lnTo>
                    <a:pt x="77" y="173"/>
                  </a:lnTo>
                  <a:lnTo>
                    <a:pt x="71" y="179"/>
                  </a:lnTo>
                  <a:lnTo>
                    <a:pt x="67" y="184"/>
                  </a:lnTo>
                  <a:lnTo>
                    <a:pt x="62" y="190"/>
                  </a:lnTo>
                  <a:lnTo>
                    <a:pt x="59" y="197"/>
                  </a:lnTo>
                  <a:lnTo>
                    <a:pt x="54" y="203"/>
                  </a:lnTo>
                  <a:lnTo>
                    <a:pt x="49" y="208"/>
                  </a:lnTo>
                  <a:lnTo>
                    <a:pt x="46" y="215"/>
                  </a:lnTo>
                  <a:lnTo>
                    <a:pt x="42" y="221"/>
                  </a:lnTo>
                  <a:lnTo>
                    <a:pt x="38" y="228"/>
                  </a:lnTo>
                  <a:lnTo>
                    <a:pt x="34" y="234"/>
                  </a:lnTo>
                  <a:lnTo>
                    <a:pt x="31" y="241"/>
                  </a:lnTo>
                  <a:lnTo>
                    <a:pt x="29" y="248"/>
                  </a:lnTo>
                  <a:lnTo>
                    <a:pt x="25" y="254"/>
                  </a:lnTo>
                  <a:lnTo>
                    <a:pt x="22" y="261"/>
                  </a:lnTo>
                  <a:lnTo>
                    <a:pt x="19" y="268"/>
                  </a:lnTo>
                  <a:lnTo>
                    <a:pt x="17" y="274"/>
                  </a:lnTo>
                  <a:lnTo>
                    <a:pt x="15" y="281"/>
                  </a:lnTo>
                  <a:lnTo>
                    <a:pt x="12" y="288"/>
                  </a:lnTo>
                  <a:lnTo>
                    <a:pt x="10" y="295"/>
                  </a:lnTo>
                  <a:lnTo>
                    <a:pt x="8" y="302"/>
                  </a:lnTo>
                  <a:lnTo>
                    <a:pt x="7" y="309"/>
                  </a:lnTo>
                  <a:lnTo>
                    <a:pt x="5" y="316"/>
                  </a:lnTo>
                  <a:lnTo>
                    <a:pt x="3" y="323"/>
                  </a:lnTo>
                  <a:lnTo>
                    <a:pt x="3" y="330"/>
                  </a:lnTo>
                  <a:lnTo>
                    <a:pt x="2" y="337"/>
                  </a:lnTo>
                  <a:lnTo>
                    <a:pt x="1" y="344"/>
                  </a:lnTo>
                  <a:lnTo>
                    <a:pt x="1" y="351"/>
                  </a:lnTo>
                  <a:lnTo>
                    <a:pt x="0" y="358"/>
                  </a:lnTo>
                  <a:lnTo>
                    <a:pt x="0" y="365"/>
                  </a:lnTo>
                  <a:lnTo>
                    <a:pt x="0" y="372"/>
                  </a:lnTo>
                  <a:lnTo>
                    <a:pt x="0" y="379"/>
                  </a:lnTo>
                  <a:lnTo>
                    <a:pt x="1" y="386"/>
                  </a:lnTo>
                  <a:lnTo>
                    <a:pt x="1" y="393"/>
                  </a:lnTo>
                  <a:lnTo>
                    <a:pt x="2" y="400"/>
                  </a:lnTo>
                  <a:lnTo>
                    <a:pt x="3" y="407"/>
                  </a:lnTo>
                  <a:lnTo>
                    <a:pt x="4" y="414"/>
                  </a:lnTo>
                  <a:lnTo>
                    <a:pt x="5" y="420"/>
                  </a:lnTo>
                  <a:lnTo>
                    <a:pt x="7" y="427"/>
                  </a:lnTo>
                  <a:lnTo>
                    <a:pt x="9" y="434"/>
                  </a:lnTo>
                  <a:lnTo>
                    <a:pt x="10" y="440"/>
                  </a:lnTo>
                  <a:lnTo>
                    <a:pt x="12" y="447"/>
                  </a:lnTo>
                  <a:lnTo>
                    <a:pt x="15" y="453"/>
                  </a:lnTo>
                  <a:lnTo>
                    <a:pt x="17" y="459"/>
                  </a:lnTo>
                  <a:lnTo>
                    <a:pt x="19" y="466"/>
                  </a:lnTo>
                  <a:lnTo>
                    <a:pt x="23" y="471"/>
                  </a:lnTo>
                  <a:lnTo>
                    <a:pt x="25" y="477"/>
                  </a:lnTo>
                  <a:lnTo>
                    <a:pt x="29" y="483"/>
                  </a:lnTo>
                  <a:lnTo>
                    <a:pt x="32" y="490"/>
                  </a:lnTo>
                  <a:lnTo>
                    <a:pt x="34" y="496"/>
                  </a:lnTo>
                  <a:lnTo>
                    <a:pt x="39" y="502"/>
                  </a:lnTo>
                  <a:lnTo>
                    <a:pt x="42" y="506"/>
                  </a:lnTo>
                  <a:lnTo>
                    <a:pt x="46" y="512"/>
                  </a:lnTo>
                  <a:lnTo>
                    <a:pt x="51" y="517"/>
                  </a:lnTo>
                  <a:lnTo>
                    <a:pt x="55" y="522"/>
                  </a:lnTo>
                  <a:lnTo>
                    <a:pt x="59" y="527"/>
                  </a:lnTo>
                  <a:lnTo>
                    <a:pt x="64" y="531"/>
                  </a:lnTo>
                  <a:lnTo>
                    <a:pt x="69" y="534"/>
                  </a:lnTo>
                  <a:lnTo>
                    <a:pt x="74" y="537"/>
                  </a:lnTo>
                  <a:lnTo>
                    <a:pt x="79" y="541"/>
                  </a:lnTo>
                  <a:lnTo>
                    <a:pt x="85" y="543"/>
                  </a:lnTo>
                  <a:lnTo>
                    <a:pt x="91" y="546"/>
                  </a:lnTo>
                  <a:lnTo>
                    <a:pt x="106" y="549"/>
                  </a:lnTo>
                  <a:lnTo>
                    <a:pt x="120" y="551"/>
                  </a:lnTo>
                  <a:lnTo>
                    <a:pt x="135" y="554"/>
                  </a:lnTo>
                  <a:lnTo>
                    <a:pt x="150" y="556"/>
                  </a:lnTo>
                  <a:lnTo>
                    <a:pt x="165" y="557"/>
                  </a:lnTo>
                  <a:lnTo>
                    <a:pt x="180" y="558"/>
                  </a:lnTo>
                  <a:lnTo>
                    <a:pt x="195" y="558"/>
                  </a:lnTo>
                  <a:lnTo>
                    <a:pt x="210" y="560"/>
                  </a:lnTo>
                  <a:lnTo>
                    <a:pt x="225" y="558"/>
                  </a:lnTo>
                  <a:lnTo>
                    <a:pt x="240" y="558"/>
                  </a:lnTo>
                  <a:lnTo>
                    <a:pt x="255" y="558"/>
                  </a:lnTo>
                  <a:lnTo>
                    <a:pt x="271" y="557"/>
                  </a:lnTo>
                  <a:lnTo>
                    <a:pt x="286" y="556"/>
                  </a:lnTo>
                  <a:lnTo>
                    <a:pt x="301" y="555"/>
                  </a:lnTo>
                  <a:lnTo>
                    <a:pt x="316" y="555"/>
                  </a:lnTo>
                  <a:lnTo>
                    <a:pt x="332" y="554"/>
                  </a:lnTo>
                  <a:lnTo>
                    <a:pt x="347" y="553"/>
                  </a:lnTo>
                  <a:lnTo>
                    <a:pt x="362" y="553"/>
                  </a:lnTo>
                  <a:lnTo>
                    <a:pt x="377" y="551"/>
                  </a:lnTo>
                  <a:lnTo>
                    <a:pt x="392" y="551"/>
                  </a:lnTo>
                  <a:lnTo>
                    <a:pt x="398" y="551"/>
                  </a:lnTo>
                  <a:lnTo>
                    <a:pt x="403" y="551"/>
                  </a:lnTo>
                  <a:lnTo>
                    <a:pt x="408" y="553"/>
                  </a:lnTo>
                  <a:lnTo>
                    <a:pt x="414" y="553"/>
                  </a:lnTo>
                  <a:lnTo>
                    <a:pt x="420" y="553"/>
                  </a:lnTo>
                  <a:lnTo>
                    <a:pt x="426" y="553"/>
                  </a:lnTo>
                  <a:lnTo>
                    <a:pt x="431" y="553"/>
                  </a:lnTo>
                  <a:lnTo>
                    <a:pt x="437" y="554"/>
                  </a:lnTo>
                  <a:lnTo>
                    <a:pt x="443" y="554"/>
                  </a:lnTo>
                  <a:lnTo>
                    <a:pt x="449" y="554"/>
                  </a:lnTo>
                  <a:lnTo>
                    <a:pt x="453" y="554"/>
                  </a:lnTo>
                  <a:lnTo>
                    <a:pt x="459" y="554"/>
                  </a:lnTo>
                  <a:lnTo>
                    <a:pt x="465" y="553"/>
                  </a:lnTo>
                  <a:lnTo>
                    <a:pt x="471" y="553"/>
                  </a:lnTo>
                  <a:lnTo>
                    <a:pt x="477" y="551"/>
                  </a:lnTo>
                  <a:lnTo>
                    <a:pt x="481" y="551"/>
                  </a:lnTo>
                  <a:lnTo>
                    <a:pt x="487" y="550"/>
                  </a:lnTo>
                  <a:lnTo>
                    <a:pt x="493" y="549"/>
                  </a:lnTo>
                  <a:lnTo>
                    <a:pt x="497" y="547"/>
                  </a:lnTo>
                  <a:lnTo>
                    <a:pt x="503" y="546"/>
                  </a:lnTo>
                  <a:lnTo>
                    <a:pt x="509" y="543"/>
                  </a:lnTo>
                  <a:lnTo>
                    <a:pt x="516" y="540"/>
                  </a:lnTo>
                  <a:lnTo>
                    <a:pt x="522" y="537"/>
                  </a:lnTo>
                  <a:lnTo>
                    <a:pt x="529" y="534"/>
                  </a:lnTo>
                  <a:lnTo>
                    <a:pt x="535" y="532"/>
                  </a:lnTo>
                  <a:lnTo>
                    <a:pt x="541" y="528"/>
                  </a:lnTo>
                  <a:lnTo>
                    <a:pt x="547" y="525"/>
                  </a:lnTo>
                  <a:lnTo>
                    <a:pt x="553" y="521"/>
                  </a:lnTo>
                  <a:lnTo>
                    <a:pt x="559" y="518"/>
                  </a:lnTo>
                  <a:lnTo>
                    <a:pt x="565" y="514"/>
                  </a:lnTo>
                  <a:lnTo>
                    <a:pt x="570" y="510"/>
                  </a:lnTo>
                  <a:lnTo>
                    <a:pt x="576" y="506"/>
                  </a:lnTo>
                  <a:lnTo>
                    <a:pt x="582" y="502"/>
                  </a:lnTo>
                  <a:lnTo>
                    <a:pt x="587" y="497"/>
                  </a:lnTo>
                  <a:lnTo>
                    <a:pt x="592" y="492"/>
                  </a:lnTo>
                  <a:lnTo>
                    <a:pt x="597" y="488"/>
                  </a:lnTo>
                  <a:lnTo>
                    <a:pt x="602" y="483"/>
                  </a:lnTo>
                  <a:lnTo>
                    <a:pt x="606" y="477"/>
                  </a:lnTo>
                  <a:lnTo>
                    <a:pt x="610" y="473"/>
                  </a:lnTo>
                  <a:lnTo>
                    <a:pt x="614" y="467"/>
                  </a:lnTo>
                  <a:lnTo>
                    <a:pt x="617" y="462"/>
                  </a:lnTo>
                  <a:lnTo>
                    <a:pt x="620" y="456"/>
                  </a:lnTo>
                  <a:lnTo>
                    <a:pt x="621" y="451"/>
                  </a:lnTo>
                  <a:lnTo>
                    <a:pt x="624" y="446"/>
                  </a:lnTo>
                  <a:lnTo>
                    <a:pt x="625" y="440"/>
                  </a:lnTo>
                  <a:lnTo>
                    <a:pt x="626" y="434"/>
                  </a:lnTo>
                  <a:lnTo>
                    <a:pt x="627" y="429"/>
                  </a:lnTo>
                  <a:lnTo>
                    <a:pt x="627" y="422"/>
                  </a:lnTo>
                  <a:lnTo>
                    <a:pt x="628" y="416"/>
                  </a:lnTo>
                  <a:lnTo>
                    <a:pt x="628" y="410"/>
                  </a:lnTo>
                  <a:lnTo>
                    <a:pt x="628" y="404"/>
                  </a:lnTo>
                  <a:lnTo>
                    <a:pt x="628" y="397"/>
                  </a:lnTo>
                  <a:lnTo>
                    <a:pt x="629" y="392"/>
                  </a:lnTo>
                  <a:lnTo>
                    <a:pt x="629" y="385"/>
                  </a:lnTo>
                  <a:lnTo>
                    <a:pt x="629" y="379"/>
                  </a:lnTo>
                  <a:lnTo>
                    <a:pt x="629" y="373"/>
                  </a:lnTo>
                  <a:lnTo>
                    <a:pt x="631" y="367"/>
                  </a:lnTo>
                  <a:lnTo>
                    <a:pt x="632" y="360"/>
                  </a:lnTo>
                  <a:lnTo>
                    <a:pt x="633" y="354"/>
                  </a:lnTo>
                  <a:lnTo>
                    <a:pt x="634" y="349"/>
                  </a:lnTo>
                  <a:lnTo>
                    <a:pt x="636" y="341"/>
                  </a:lnTo>
                  <a:lnTo>
                    <a:pt x="639" y="331"/>
                  </a:lnTo>
                  <a:lnTo>
                    <a:pt x="642" y="322"/>
                  </a:lnTo>
                  <a:lnTo>
                    <a:pt x="646" y="314"/>
                  </a:lnTo>
                  <a:lnTo>
                    <a:pt x="648" y="305"/>
                  </a:lnTo>
                  <a:lnTo>
                    <a:pt x="651" y="297"/>
                  </a:lnTo>
                  <a:lnTo>
                    <a:pt x="655" y="287"/>
                  </a:lnTo>
                  <a:lnTo>
                    <a:pt x="660" y="279"/>
                  </a:lnTo>
                  <a:lnTo>
                    <a:pt x="663" y="270"/>
                  </a:lnTo>
                  <a:lnTo>
                    <a:pt x="667" y="262"/>
                  </a:lnTo>
                  <a:lnTo>
                    <a:pt x="670" y="252"/>
                  </a:lnTo>
                  <a:lnTo>
                    <a:pt x="673" y="244"/>
                  </a:lnTo>
                  <a:lnTo>
                    <a:pt x="676" y="235"/>
                  </a:lnTo>
                  <a:lnTo>
                    <a:pt x="679" y="226"/>
                  </a:lnTo>
                  <a:lnTo>
                    <a:pt x="683" y="218"/>
                  </a:lnTo>
                  <a:lnTo>
                    <a:pt x="685" y="208"/>
                  </a:lnTo>
                  <a:lnTo>
                    <a:pt x="687" y="199"/>
                  </a:lnTo>
                  <a:lnTo>
                    <a:pt x="690" y="191"/>
                  </a:lnTo>
                  <a:lnTo>
                    <a:pt x="691" y="182"/>
                  </a:lnTo>
                  <a:lnTo>
                    <a:pt x="693" y="173"/>
                  </a:lnTo>
                  <a:lnTo>
                    <a:pt x="693" y="167"/>
                  </a:lnTo>
                  <a:lnTo>
                    <a:pt x="694" y="161"/>
                  </a:lnTo>
                  <a:lnTo>
                    <a:pt x="694" y="154"/>
                  </a:lnTo>
                  <a:lnTo>
                    <a:pt x="694" y="148"/>
                  </a:lnTo>
                  <a:lnTo>
                    <a:pt x="695" y="142"/>
                  </a:lnTo>
                  <a:lnTo>
                    <a:pt x="695" y="135"/>
                  </a:lnTo>
                  <a:lnTo>
                    <a:pt x="694" y="130"/>
                  </a:lnTo>
                  <a:lnTo>
                    <a:pt x="694" y="124"/>
                  </a:lnTo>
                  <a:lnTo>
                    <a:pt x="694" y="117"/>
                  </a:lnTo>
                  <a:lnTo>
                    <a:pt x="693" y="111"/>
                  </a:lnTo>
                  <a:lnTo>
                    <a:pt x="692" y="105"/>
                  </a:lnTo>
                  <a:lnTo>
                    <a:pt x="691" y="98"/>
                  </a:lnTo>
                  <a:lnTo>
                    <a:pt x="690" y="93"/>
                  </a:lnTo>
                  <a:lnTo>
                    <a:pt x="689" y="87"/>
                  </a:lnTo>
                  <a:lnTo>
                    <a:pt x="686" y="81"/>
                  </a:lnTo>
                  <a:lnTo>
                    <a:pt x="684" y="75"/>
                  </a:lnTo>
                  <a:lnTo>
                    <a:pt x="682" y="71"/>
                  </a:lnTo>
                  <a:lnTo>
                    <a:pt x="679" y="65"/>
                  </a:lnTo>
                  <a:lnTo>
                    <a:pt x="676" y="60"/>
                  </a:lnTo>
                  <a:lnTo>
                    <a:pt x="673" y="54"/>
                  </a:lnTo>
                  <a:lnTo>
                    <a:pt x="670" y="51"/>
                  </a:lnTo>
                  <a:lnTo>
                    <a:pt x="668" y="47"/>
                  </a:lnTo>
                  <a:lnTo>
                    <a:pt x="664" y="45"/>
                  </a:lnTo>
                  <a:lnTo>
                    <a:pt x="661" y="43"/>
                  </a:lnTo>
                  <a:lnTo>
                    <a:pt x="656" y="40"/>
                  </a:lnTo>
                  <a:lnTo>
                    <a:pt x="653" y="38"/>
                  </a:lnTo>
                  <a:lnTo>
                    <a:pt x="648" y="37"/>
                  </a:lnTo>
                  <a:lnTo>
                    <a:pt x="643" y="35"/>
                  </a:lnTo>
                  <a:lnTo>
                    <a:pt x="640" y="34"/>
                  </a:lnTo>
                  <a:lnTo>
                    <a:pt x="635" y="32"/>
                  </a:lnTo>
                  <a:lnTo>
                    <a:pt x="631" y="31"/>
                  </a:lnTo>
                  <a:lnTo>
                    <a:pt x="625" y="30"/>
                  </a:lnTo>
                  <a:lnTo>
                    <a:pt x="620" y="29"/>
                  </a:lnTo>
                  <a:lnTo>
                    <a:pt x="616" y="29"/>
                  </a:lnTo>
                  <a:lnTo>
                    <a:pt x="611" y="28"/>
                  </a:lnTo>
                  <a:lnTo>
                    <a:pt x="606" y="27"/>
                  </a:lnTo>
                  <a:lnTo>
                    <a:pt x="602" y="25"/>
                  </a:lnTo>
                  <a:lnTo>
                    <a:pt x="597" y="24"/>
                  </a:lnTo>
                  <a:lnTo>
                    <a:pt x="592" y="23"/>
                  </a:lnTo>
                  <a:lnTo>
                    <a:pt x="588" y="22"/>
                  </a:lnTo>
                  <a:lnTo>
                    <a:pt x="585" y="21"/>
                  </a:lnTo>
                  <a:lnTo>
                    <a:pt x="583" y="21"/>
                  </a:lnTo>
                  <a:lnTo>
                    <a:pt x="581" y="20"/>
                  </a:lnTo>
                  <a:lnTo>
                    <a:pt x="577" y="18"/>
                  </a:lnTo>
                  <a:lnTo>
                    <a:pt x="575" y="18"/>
                  </a:lnTo>
                  <a:lnTo>
                    <a:pt x="573" y="17"/>
                  </a:lnTo>
                  <a:lnTo>
                    <a:pt x="570" y="17"/>
                  </a:lnTo>
                  <a:lnTo>
                    <a:pt x="568" y="16"/>
                  </a:lnTo>
                  <a:lnTo>
                    <a:pt x="565" y="16"/>
                  </a:lnTo>
                  <a:lnTo>
                    <a:pt x="562" y="15"/>
                  </a:lnTo>
                  <a:lnTo>
                    <a:pt x="560" y="15"/>
                  </a:lnTo>
                  <a:lnTo>
                    <a:pt x="558" y="14"/>
                  </a:lnTo>
                  <a:lnTo>
                    <a:pt x="554" y="14"/>
                  </a:lnTo>
                  <a:lnTo>
                    <a:pt x="552" y="13"/>
                  </a:lnTo>
                  <a:lnTo>
                    <a:pt x="550" y="13"/>
                  </a:lnTo>
                  <a:lnTo>
                    <a:pt x="546" y="13"/>
                  </a:lnTo>
                  <a:lnTo>
                    <a:pt x="544" y="11"/>
                  </a:lnTo>
                  <a:lnTo>
                    <a:pt x="541" y="11"/>
                  </a:lnTo>
                  <a:lnTo>
                    <a:pt x="539" y="11"/>
                  </a:lnTo>
                  <a:lnTo>
                    <a:pt x="536" y="11"/>
                  </a:lnTo>
                </a:path>
              </a:pathLst>
            </a:custGeom>
            <a:no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56" name="Freeform 16"/>
            <p:cNvSpPr>
              <a:spLocks/>
            </p:cNvSpPr>
            <p:nvPr/>
          </p:nvSpPr>
          <p:spPr bwMode="auto">
            <a:xfrm>
              <a:off x="2756" y="2448"/>
              <a:ext cx="660" cy="233"/>
            </a:xfrm>
            <a:custGeom>
              <a:avLst/>
              <a:gdLst>
                <a:gd name="T0" fmla="*/ 14 w 1247"/>
                <a:gd name="T1" fmla="*/ 18 h 513"/>
                <a:gd name="T2" fmla="*/ 41 w 1247"/>
                <a:gd name="T3" fmla="*/ 4 h 513"/>
                <a:gd name="T4" fmla="*/ 70 w 1247"/>
                <a:gd name="T5" fmla="*/ 0 h 513"/>
                <a:gd name="T6" fmla="*/ 98 w 1247"/>
                <a:gd name="T7" fmla="*/ 12 h 513"/>
                <a:gd name="T8" fmla="*/ 119 w 1247"/>
                <a:gd name="T9" fmla="*/ 39 h 513"/>
                <a:gd name="T10" fmla="*/ 137 w 1247"/>
                <a:gd name="T11" fmla="*/ 71 h 513"/>
                <a:gd name="T12" fmla="*/ 159 w 1247"/>
                <a:gd name="T13" fmla="*/ 99 h 513"/>
                <a:gd name="T14" fmla="*/ 187 w 1247"/>
                <a:gd name="T15" fmla="*/ 123 h 513"/>
                <a:gd name="T16" fmla="*/ 216 w 1247"/>
                <a:gd name="T17" fmla="*/ 146 h 513"/>
                <a:gd name="T18" fmla="*/ 247 w 1247"/>
                <a:gd name="T19" fmla="*/ 164 h 513"/>
                <a:gd name="T20" fmla="*/ 288 w 1247"/>
                <a:gd name="T21" fmla="*/ 175 h 513"/>
                <a:gd name="T22" fmla="*/ 330 w 1247"/>
                <a:gd name="T23" fmla="*/ 180 h 513"/>
                <a:gd name="T24" fmla="*/ 372 w 1247"/>
                <a:gd name="T25" fmla="*/ 189 h 513"/>
                <a:gd name="T26" fmla="*/ 406 w 1247"/>
                <a:gd name="T27" fmla="*/ 215 h 513"/>
                <a:gd name="T28" fmla="*/ 429 w 1247"/>
                <a:gd name="T29" fmla="*/ 253 h 513"/>
                <a:gd name="T30" fmla="*/ 447 w 1247"/>
                <a:gd name="T31" fmla="*/ 295 h 513"/>
                <a:gd name="T32" fmla="*/ 464 w 1247"/>
                <a:gd name="T33" fmla="*/ 334 h 513"/>
                <a:gd name="T34" fmla="*/ 468 w 1247"/>
                <a:gd name="T35" fmla="*/ 358 h 513"/>
                <a:gd name="T36" fmla="*/ 473 w 1247"/>
                <a:gd name="T37" fmla="*/ 383 h 513"/>
                <a:gd name="T38" fmla="*/ 484 w 1247"/>
                <a:gd name="T39" fmla="*/ 400 h 513"/>
                <a:gd name="T40" fmla="*/ 508 w 1247"/>
                <a:gd name="T41" fmla="*/ 404 h 513"/>
                <a:gd name="T42" fmla="*/ 531 w 1247"/>
                <a:gd name="T43" fmla="*/ 392 h 513"/>
                <a:gd name="T44" fmla="*/ 554 w 1247"/>
                <a:gd name="T45" fmla="*/ 379 h 513"/>
                <a:gd name="T46" fmla="*/ 582 w 1247"/>
                <a:gd name="T47" fmla="*/ 374 h 513"/>
                <a:gd name="T48" fmla="*/ 614 w 1247"/>
                <a:gd name="T49" fmla="*/ 371 h 513"/>
                <a:gd name="T50" fmla="*/ 645 w 1247"/>
                <a:gd name="T51" fmla="*/ 371 h 513"/>
                <a:gd name="T52" fmla="*/ 678 w 1247"/>
                <a:gd name="T53" fmla="*/ 378 h 513"/>
                <a:gd name="T54" fmla="*/ 716 w 1247"/>
                <a:gd name="T55" fmla="*/ 392 h 513"/>
                <a:gd name="T56" fmla="*/ 753 w 1247"/>
                <a:gd name="T57" fmla="*/ 412 h 513"/>
                <a:gd name="T58" fmla="*/ 789 w 1247"/>
                <a:gd name="T59" fmla="*/ 431 h 513"/>
                <a:gd name="T60" fmla="*/ 814 w 1247"/>
                <a:gd name="T61" fmla="*/ 449 h 513"/>
                <a:gd name="T62" fmla="*/ 838 w 1247"/>
                <a:gd name="T63" fmla="*/ 466 h 513"/>
                <a:gd name="T64" fmla="*/ 861 w 1247"/>
                <a:gd name="T65" fmla="*/ 482 h 513"/>
                <a:gd name="T66" fmla="*/ 891 w 1247"/>
                <a:gd name="T67" fmla="*/ 492 h 513"/>
                <a:gd name="T68" fmla="*/ 926 w 1247"/>
                <a:gd name="T69" fmla="*/ 494 h 513"/>
                <a:gd name="T70" fmla="*/ 961 w 1247"/>
                <a:gd name="T71" fmla="*/ 493 h 513"/>
                <a:gd name="T72" fmla="*/ 997 w 1247"/>
                <a:gd name="T73" fmla="*/ 494 h 513"/>
                <a:gd name="T74" fmla="*/ 1034 w 1247"/>
                <a:gd name="T75" fmla="*/ 499 h 513"/>
                <a:gd name="T76" fmla="*/ 1073 w 1247"/>
                <a:gd name="T77" fmla="*/ 502 h 513"/>
                <a:gd name="T78" fmla="*/ 1110 w 1247"/>
                <a:gd name="T79" fmla="*/ 507 h 513"/>
                <a:gd name="T80" fmla="*/ 1128 w 1247"/>
                <a:gd name="T81" fmla="*/ 509 h 513"/>
                <a:gd name="T82" fmla="*/ 1143 w 1247"/>
                <a:gd name="T83" fmla="*/ 513 h 513"/>
                <a:gd name="T84" fmla="*/ 1157 w 1247"/>
                <a:gd name="T85" fmla="*/ 511 h 513"/>
                <a:gd name="T86" fmla="*/ 1165 w 1247"/>
                <a:gd name="T87" fmla="*/ 496 h 513"/>
                <a:gd name="T88" fmla="*/ 1166 w 1247"/>
                <a:gd name="T89" fmla="*/ 473 h 513"/>
                <a:gd name="T90" fmla="*/ 1163 w 1247"/>
                <a:gd name="T91" fmla="*/ 449 h 513"/>
                <a:gd name="T92" fmla="*/ 1162 w 1247"/>
                <a:gd name="T93" fmla="*/ 425 h 513"/>
                <a:gd name="T94" fmla="*/ 1159 w 1247"/>
                <a:gd name="T95" fmla="*/ 401 h 513"/>
                <a:gd name="T96" fmla="*/ 1158 w 1247"/>
                <a:gd name="T97" fmla="*/ 378 h 513"/>
                <a:gd name="T98" fmla="*/ 1165 w 1247"/>
                <a:gd name="T99" fmla="*/ 358 h 513"/>
                <a:gd name="T100" fmla="*/ 1186 w 1247"/>
                <a:gd name="T101" fmla="*/ 346 h 513"/>
                <a:gd name="T102" fmla="*/ 1211 w 1247"/>
                <a:gd name="T103" fmla="*/ 342 h 513"/>
                <a:gd name="T104" fmla="*/ 1237 w 1247"/>
                <a:gd name="T105" fmla="*/ 346 h 51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47"/>
                <a:gd name="T160" fmla="*/ 0 h 513"/>
                <a:gd name="T161" fmla="*/ 1247 w 1247"/>
                <a:gd name="T162" fmla="*/ 513 h 51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47" h="513">
                  <a:moveTo>
                    <a:pt x="0" y="35"/>
                  </a:moveTo>
                  <a:lnTo>
                    <a:pt x="3" y="32"/>
                  </a:lnTo>
                  <a:lnTo>
                    <a:pt x="5" y="28"/>
                  </a:lnTo>
                  <a:lnTo>
                    <a:pt x="7" y="25"/>
                  </a:lnTo>
                  <a:lnTo>
                    <a:pt x="11" y="21"/>
                  </a:lnTo>
                  <a:lnTo>
                    <a:pt x="14" y="18"/>
                  </a:lnTo>
                  <a:lnTo>
                    <a:pt x="19" y="16"/>
                  </a:lnTo>
                  <a:lnTo>
                    <a:pt x="22" y="12"/>
                  </a:lnTo>
                  <a:lnTo>
                    <a:pt x="27" y="10"/>
                  </a:lnTo>
                  <a:lnTo>
                    <a:pt x="32" y="7"/>
                  </a:lnTo>
                  <a:lnTo>
                    <a:pt x="36" y="5"/>
                  </a:lnTo>
                  <a:lnTo>
                    <a:pt x="41" y="4"/>
                  </a:lnTo>
                  <a:lnTo>
                    <a:pt x="46" y="3"/>
                  </a:lnTo>
                  <a:lnTo>
                    <a:pt x="50" y="2"/>
                  </a:lnTo>
                  <a:lnTo>
                    <a:pt x="55" y="0"/>
                  </a:lnTo>
                  <a:lnTo>
                    <a:pt x="59" y="0"/>
                  </a:lnTo>
                  <a:lnTo>
                    <a:pt x="65" y="0"/>
                  </a:lnTo>
                  <a:lnTo>
                    <a:pt x="70" y="0"/>
                  </a:lnTo>
                  <a:lnTo>
                    <a:pt x="75" y="0"/>
                  </a:lnTo>
                  <a:lnTo>
                    <a:pt x="78" y="2"/>
                  </a:lnTo>
                  <a:lnTo>
                    <a:pt x="83" y="3"/>
                  </a:lnTo>
                  <a:lnTo>
                    <a:pt x="88" y="5"/>
                  </a:lnTo>
                  <a:lnTo>
                    <a:pt x="93" y="9"/>
                  </a:lnTo>
                  <a:lnTo>
                    <a:pt x="98" y="12"/>
                  </a:lnTo>
                  <a:lnTo>
                    <a:pt x="101" y="16"/>
                  </a:lnTo>
                  <a:lnTo>
                    <a:pt x="106" y="20"/>
                  </a:lnTo>
                  <a:lnTo>
                    <a:pt x="109" y="24"/>
                  </a:lnTo>
                  <a:lnTo>
                    <a:pt x="113" y="29"/>
                  </a:lnTo>
                  <a:lnTo>
                    <a:pt x="116" y="34"/>
                  </a:lnTo>
                  <a:lnTo>
                    <a:pt x="119" y="39"/>
                  </a:lnTo>
                  <a:lnTo>
                    <a:pt x="122" y="44"/>
                  </a:lnTo>
                  <a:lnTo>
                    <a:pt x="124" y="49"/>
                  </a:lnTo>
                  <a:lnTo>
                    <a:pt x="128" y="55"/>
                  </a:lnTo>
                  <a:lnTo>
                    <a:pt x="130" y="61"/>
                  </a:lnTo>
                  <a:lnTo>
                    <a:pt x="134" y="65"/>
                  </a:lnTo>
                  <a:lnTo>
                    <a:pt x="137" y="71"/>
                  </a:lnTo>
                  <a:lnTo>
                    <a:pt x="139" y="77"/>
                  </a:lnTo>
                  <a:lnTo>
                    <a:pt x="143" y="82"/>
                  </a:lnTo>
                  <a:lnTo>
                    <a:pt x="146" y="86"/>
                  </a:lnTo>
                  <a:lnTo>
                    <a:pt x="151" y="91"/>
                  </a:lnTo>
                  <a:lnTo>
                    <a:pt x="154" y="94"/>
                  </a:lnTo>
                  <a:lnTo>
                    <a:pt x="159" y="99"/>
                  </a:lnTo>
                  <a:lnTo>
                    <a:pt x="164" y="104"/>
                  </a:lnTo>
                  <a:lnTo>
                    <a:pt x="168" y="107"/>
                  </a:lnTo>
                  <a:lnTo>
                    <a:pt x="173" y="112"/>
                  </a:lnTo>
                  <a:lnTo>
                    <a:pt x="178" y="115"/>
                  </a:lnTo>
                  <a:lnTo>
                    <a:pt x="182" y="120"/>
                  </a:lnTo>
                  <a:lnTo>
                    <a:pt x="187" y="123"/>
                  </a:lnTo>
                  <a:lnTo>
                    <a:pt x="191" y="128"/>
                  </a:lnTo>
                  <a:lnTo>
                    <a:pt x="196" y="131"/>
                  </a:lnTo>
                  <a:lnTo>
                    <a:pt x="201" y="135"/>
                  </a:lnTo>
                  <a:lnTo>
                    <a:pt x="205" y="138"/>
                  </a:lnTo>
                  <a:lnTo>
                    <a:pt x="211" y="143"/>
                  </a:lnTo>
                  <a:lnTo>
                    <a:pt x="216" y="146"/>
                  </a:lnTo>
                  <a:lnTo>
                    <a:pt x="220" y="149"/>
                  </a:lnTo>
                  <a:lnTo>
                    <a:pt x="226" y="152"/>
                  </a:lnTo>
                  <a:lnTo>
                    <a:pt x="231" y="156"/>
                  </a:lnTo>
                  <a:lnTo>
                    <a:pt x="237" y="159"/>
                  </a:lnTo>
                  <a:lnTo>
                    <a:pt x="241" y="162"/>
                  </a:lnTo>
                  <a:lnTo>
                    <a:pt x="247" y="164"/>
                  </a:lnTo>
                  <a:lnTo>
                    <a:pt x="253" y="167"/>
                  </a:lnTo>
                  <a:lnTo>
                    <a:pt x="260" y="170"/>
                  </a:lnTo>
                  <a:lnTo>
                    <a:pt x="266" y="172"/>
                  </a:lnTo>
                  <a:lnTo>
                    <a:pt x="272" y="173"/>
                  </a:lnTo>
                  <a:lnTo>
                    <a:pt x="279" y="174"/>
                  </a:lnTo>
                  <a:lnTo>
                    <a:pt x="288" y="175"/>
                  </a:lnTo>
                  <a:lnTo>
                    <a:pt x="294" y="177"/>
                  </a:lnTo>
                  <a:lnTo>
                    <a:pt x="301" y="178"/>
                  </a:lnTo>
                  <a:lnTo>
                    <a:pt x="308" y="178"/>
                  </a:lnTo>
                  <a:lnTo>
                    <a:pt x="316" y="179"/>
                  </a:lnTo>
                  <a:lnTo>
                    <a:pt x="323" y="180"/>
                  </a:lnTo>
                  <a:lnTo>
                    <a:pt x="330" y="180"/>
                  </a:lnTo>
                  <a:lnTo>
                    <a:pt x="338" y="181"/>
                  </a:lnTo>
                  <a:lnTo>
                    <a:pt x="345" y="182"/>
                  </a:lnTo>
                  <a:lnTo>
                    <a:pt x="352" y="184"/>
                  </a:lnTo>
                  <a:lnTo>
                    <a:pt x="359" y="185"/>
                  </a:lnTo>
                  <a:lnTo>
                    <a:pt x="365" y="187"/>
                  </a:lnTo>
                  <a:lnTo>
                    <a:pt x="372" y="189"/>
                  </a:lnTo>
                  <a:lnTo>
                    <a:pt x="378" y="192"/>
                  </a:lnTo>
                  <a:lnTo>
                    <a:pt x="384" y="195"/>
                  </a:lnTo>
                  <a:lnTo>
                    <a:pt x="389" y="200"/>
                  </a:lnTo>
                  <a:lnTo>
                    <a:pt x="395" y="204"/>
                  </a:lnTo>
                  <a:lnTo>
                    <a:pt x="401" y="209"/>
                  </a:lnTo>
                  <a:lnTo>
                    <a:pt x="406" y="215"/>
                  </a:lnTo>
                  <a:lnTo>
                    <a:pt x="410" y="221"/>
                  </a:lnTo>
                  <a:lnTo>
                    <a:pt x="415" y="226"/>
                  </a:lnTo>
                  <a:lnTo>
                    <a:pt x="418" y="233"/>
                  </a:lnTo>
                  <a:lnTo>
                    <a:pt x="422" y="239"/>
                  </a:lnTo>
                  <a:lnTo>
                    <a:pt x="426" y="246"/>
                  </a:lnTo>
                  <a:lnTo>
                    <a:pt x="429" y="253"/>
                  </a:lnTo>
                  <a:lnTo>
                    <a:pt x="432" y="260"/>
                  </a:lnTo>
                  <a:lnTo>
                    <a:pt x="436" y="267"/>
                  </a:lnTo>
                  <a:lnTo>
                    <a:pt x="438" y="274"/>
                  </a:lnTo>
                  <a:lnTo>
                    <a:pt x="442" y="281"/>
                  </a:lnTo>
                  <a:lnTo>
                    <a:pt x="444" y="288"/>
                  </a:lnTo>
                  <a:lnTo>
                    <a:pt x="447" y="295"/>
                  </a:lnTo>
                  <a:lnTo>
                    <a:pt x="450" y="303"/>
                  </a:lnTo>
                  <a:lnTo>
                    <a:pt x="453" y="310"/>
                  </a:lnTo>
                  <a:lnTo>
                    <a:pt x="455" y="317"/>
                  </a:lnTo>
                  <a:lnTo>
                    <a:pt x="459" y="324"/>
                  </a:lnTo>
                  <a:lnTo>
                    <a:pt x="462" y="331"/>
                  </a:lnTo>
                  <a:lnTo>
                    <a:pt x="464" y="334"/>
                  </a:lnTo>
                  <a:lnTo>
                    <a:pt x="465" y="338"/>
                  </a:lnTo>
                  <a:lnTo>
                    <a:pt x="466" y="341"/>
                  </a:lnTo>
                  <a:lnTo>
                    <a:pt x="467" y="346"/>
                  </a:lnTo>
                  <a:lnTo>
                    <a:pt x="467" y="350"/>
                  </a:lnTo>
                  <a:lnTo>
                    <a:pt x="468" y="354"/>
                  </a:lnTo>
                  <a:lnTo>
                    <a:pt x="468" y="358"/>
                  </a:lnTo>
                  <a:lnTo>
                    <a:pt x="469" y="363"/>
                  </a:lnTo>
                  <a:lnTo>
                    <a:pt x="469" y="367"/>
                  </a:lnTo>
                  <a:lnTo>
                    <a:pt x="470" y="371"/>
                  </a:lnTo>
                  <a:lnTo>
                    <a:pt x="470" y="375"/>
                  </a:lnTo>
                  <a:lnTo>
                    <a:pt x="472" y="379"/>
                  </a:lnTo>
                  <a:lnTo>
                    <a:pt x="473" y="383"/>
                  </a:lnTo>
                  <a:lnTo>
                    <a:pt x="474" y="386"/>
                  </a:lnTo>
                  <a:lnTo>
                    <a:pt x="475" y="390"/>
                  </a:lnTo>
                  <a:lnTo>
                    <a:pt x="477" y="393"/>
                  </a:lnTo>
                  <a:lnTo>
                    <a:pt x="480" y="396"/>
                  </a:lnTo>
                  <a:lnTo>
                    <a:pt x="482" y="398"/>
                  </a:lnTo>
                  <a:lnTo>
                    <a:pt x="484" y="400"/>
                  </a:lnTo>
                  <a:lnTo>
                    <a:pt x="488" y="402"/>
                  </a:lnTo>
                  <a:lnTo>
                    <a:pt x="491" y="404"/>
                  </a:lnTo>
                  <a:lnTo>
                    <a:pt x="496" y="405"/>
                  </a:lnTo>
                  <a:lnTo>
                    <a:pt x="499" y="405"/>
                  </a:lnTo>
                  <a:lnTo>
                    <a:pt x="503" y="404"/>
                  </a:lnTo>
                  <a:lnTo>
                    <a:pt x="508" y="404"/>
                  </a:lnTo>
                  <a:lnTo>
                    <a:pt x="511" y="402"/>
                  </a:lnTo>
                  <a:lnTo>
                    <a:pt x="514" y="401"/>
                  </a:lnTo>
                  <a:lnTo>
                    <a:pt x="519" y="399"/>
                  </a:lnTo>
                  <a:lnTo>
                    <a:pt x="523" y="397"/>
                  </a:lnTo>
                  <a:lnTo>
                    <a:pt x="526" y="394"/>
                  </a:lnTo>
                  <a:lnTo>
                    <a:pt x="531" y="392"/>
                  </a:lnTo>
                  <a:lnTo>
                    <a:pt x="534" y="390"/>
                  </a:lnTo>
                  <a:lnTo>
                    <a:pt x="539" y="387"/>
                  </a:lnTo>
                  <a:lnTo>
                    <a:pt x="542" y="385"/>
                  </a:lnTo>
                  <a:lnTo>
                    <a:pt x="546" y="384"/>
                  </a:lnTo>
                  <a:lnTo>
                    <a:pt x="550" y="382"/>
                  </a:lnTo>
                  <a:lnTo>
                    <a:pt x="554" y="379"/>
                  </a:lnTo>
                  <a:lnTo>
                    <a:pt x="558" y="378"/>
                  </a:lnTo>
                  <a:lnTo>
                    <a:pt x="562" y="377"/>
                  </a:lnTo>
                  <a:lnTo>
                    <a:pt x="567" y="376"/>
                  </a:lnTo>
                  <a:lnTo>
                    <a:pt x="571" y="376"/>
                  </a:lnTo>
                  <a:lnTo>
                    <a:pt x="577" y="375"/>
                  </a:lnTo>
                  <a:lnTo>
                    <a:pt x="582" y="374"/>
                  </a:lnTo>
                  <a:lnTo>
                    <a:pt x="587" y="374"/>
                  </a:lnTo>
                  <a:lnTo>
                    <a:pt x="592" y="372"/>
                  </a:lnTo>
                  <a:lnTo>
                    <a:pt x="598" y="372"/>
                  </a:lnTo>
                  <a:lnTo>
                    <a:pt x="604" y="372"/>
                  </a:lnTo>
                  <a:lnTo>
                    <a:pt x="608" y="371"/>
                  </a:lnTo>
                  <a:lnTo>
                    <a:pt x="614" y="371"/>
                  </a:lnTo>
                  <a:lnTo>
                    <a:pt x="619" y="371"/>
                  </a:lnTo>
                  <a:lnTo>
                    <a:pt x="624" y="371"/>
                  </a:lnTo>
                  <a:lnTo>
                    <a:pt x="629" y="371"/>
                  </a:lnTo>
                  <a:lnTo>
                    <a:pt x="635" y="371"/>
                  </a:lnTo>
                  <a:lnTo>
                    <a:pt x="640" y="371"/>
                  </a:lnTo>
                  <a:lnTo>
                    <a:pt x="645" y="371"/>
                  </a:lnTo>
                  <a:lnTo>
                    <a:pt x="650" y="372"/>
                  </a:lnTo>
                  <a:lnTo>
                    <a:pt x="656" y="374"/>
                  </a:lnTo>
                  <a:lnTo>
                    <a:pt x="660" y="374"/>
                  </a:lnTo>
                  <a:lnTo>
                    <a:pt x="666" y="375"/>
                  </a:lnTo>
                  <a:lnTo>
                    <a:pt x="671" y="376"/>
                  </a:lnTo>
                  <a:lnTo>
                    <a:pt x="678" y="378"/>
                  </a:lnTo>
                  <a:lnTo>
                    <a:pt x="685" y="380"/>
                  </a:lnTo>
                  <a:lnTo>
                    <a:pt x="690" y="382"/>
                  </a:lnTo>
                  <a:lnTo>
                    <a:pt x="697" y="384"/>
                  </a:lnTo>
                  <a:lnTo>
                    <a:pt x="703" y="387"/>
                  </a:lnTo>
                  <a:lnTo>
                    <a:pt x="710" y="390"/>
                  </a:lnTo>
                  <a:lnTo>
                    <a:pt x="716" y="392"/>
                  </a:lnTo>
                  <a:lnTo>
                    <a:pt x="723" y="396"/>
                  </a:lnTo>
                  <a:lnTo>
                    <a:pt x="729" y="399"/>
                  </a:lnTo>
                  <a:lnTo>
                    <a:pt x="734" y="401"/>
                  </a:lnTo>
                  <a:lnTo>
                    <a:pt x="740" y="405"/>
                  </a:lnTo>
                  <a:lnTo>
                    <a:pt x="747" y="408"/>
                  </a:lnTo>
                  <a:lnTo>
                    <a:pt x="753" y="412"/>
                  </a:lnTo>
                  <a:lnTo>
                    <a:pt x="759" y="415"/>
                  </a:lnTo>
                  <a:lnTo>
                    <a:pt x="765" y="418"/>
                  </a:lnTo>
                  <a:lnTo>
                    <a:pt x="772" y="421"/>
                  </a:lnTo>
                  <a:lnTo>
                    <a:pt x="777" y="425"/>
                  </a:lnTo>
                  <a:lnTo>
                    <a:pt x="783" y="428"/>
                  </a:lnTo>
                  <a:lnTo>
                    <a:pt x="789" y="431"/>
                  </a:lnTo>
                  <a:lnTo>
                    <a:pt x="795" y="435"/>
                  </a:lnTo>
                  <a:lnTo>
                    <a:pt x="799" y="437"/>
                  </a:lnTo>
                  <a:lnTo>
                    <a:pt x="803" y="440"/>
                  </a:lnTo>
                  <a:lnTo>
                    <a:pt x="807" y="443"/>
                  </a:lnTo>
                  <a:lnTo>
                    <a:pt x="811" y="445"/>
                  </a:lnTo>
                  <a:lnTo>
                    <a:pt x="814" y="449"/>
                  </a:lnTo>
                  <a:lnTo>
                    <a:pt x="819" y="451"/>
                  </a:lnTo>
                  <a:lnTo>
                    <a:pt x="822" y="455"/>
                  </a:lnTo>
                  <a:lnTo>
                    <a:pt x="826" y="457"/>
                  </a:lnTo>
                  <a:lnTo>
                    <a:pt x="829" y="460"/>
                  </a:lnTo>
                  <a:lnTo>
                    <a:pt x="833" y="464"/>
                  </a:lnTo>
                  <a:lnTo>
                    <a:pt x="838" y="466"/>
                  </a:lnTo>
                  <a:lnTo>
                    <a:pt x="841" y="470"/>
                  </a:lnTo>
                  <a:lnTo>
                    <a:pt x="844" y="472"/>
                  </a:lnTo>
                  <a:lnTo>
                    <a:pt x="849" y="474"/>
                  </a:lnTo>
                  <a:lnTo>
                    <a:pt x="853" y="478"/>
                  </a:lnTo>
                  <a:lnTo>
                    <a:pt x="856" y="480"/>
                  </a:lnTo>
                  <a:lnTo>
                    <a:pt x="861" y="482"/>
                  </a:lnTo>
                  <a:lnTo>
                    <a:pt x="865" y="484"/>
                  </a:lnTo>
                  <a:lnTo>
                    <a:pt x="869" y="486"/>
                  </a:lnTo>
                  <a:lnTo>
                    <a:pt x="873" y="487"/>
                  </a:lnTo>
                  <a:lnTo>
                    <a:pt x="879" y="489"/>
                  </a:lnTo>
                  <a:lnTo>
                    <a:pt x="885" y="491"/>
                  </a:lnTo>
                  <a:lnTo>
                    <a:pt x="891" y="492"/>
                  </a:lnTo>
                  <a:lnTo>
                    <a:pt x="897" y="492"/>
                  </a:lnTo>
                  <a:lnTo>
                    <a:pt x="902" y="493"/>
                  </a:lnTo>
                  <a:lnTo>
                    <a:pt x="908" y="493"/>
                  </a:lnTo>
                  <a:lnTo>
                    <a:pt x="914" y="493"/>
                  </a:lnTo>
                  <a:lnTo>
                    <a:pt x="920" y="494"/>
                  </a:lnTo>
                  <a:lnTo>
                    <a:pt x="926" y="494"/>
                  </a:lnTo>
                  <a:lnTo>
                    <a:pt x="932" y="494"/>
                  </a:lnTo>
                  <a:lnTo>
                    <a:pt x="938" y="494"/>
                  </a:lnTo>
                  <a:lnTo>
                    <a:pt x="944" y="494"/>
                  </a:lnTo>
                  <a:lnTo>
                    <a:pt x="950" y="493"/>
                  </a:lnTo>
                  <a:lnTo>
                    <a:pt x="956" y="493"/>
                  </a:lnTo>
                  <a:lnTo>
                    <a:pt x="961" y="493"/>
                  </a:lnTo>
                  <a:lnTo>
                    <a:pt x="967" y="493"/>
                  </a:lnTo>
                  <a:lnTo>
                    <a:pt x="974" y="493"/>
                  </a:lnTo>
                  <a:lnTo>
                    <a:pt x="980" y="493"/>
                  </a:lnTo>
                  <a:lnTo>
                    <a:pt x="986" y="494"/>
                  </a:lnTo>
                  <a:lnTo>
                    <a:pt x="992" y="494"/>
                  </a:lnTo>
                  <a:lnTo>
                    <a:pt x="997" y="494"/>
                  </a:lnTo>
                  <a:lnTo>
                    <a:pt x="1004" y="495"/>
                  </a:lnTo>
                  <a:lnTo>
                    <a:pt x="1010" y="495"/>
                  </a:lnTo>
                  <a:lnTo>
                    <a:pt x="1016" y="496"/>
                  </a:lnTo>
                  <a:lnTo>
                    <a:pt x="1023" y="496"/>
                  </a:lnTo>
                  <a:lnTo>
                    <a:pt x="1029" y="497"/>
                  </a:lnTo>
                  <a:lnTo>
                    <a:pt x="1034" y="499"/>
                  </a:lnTo>
                  <a:lnTo>
                    <a:pt x="1041" y="499"/>
                  </a:lnTo>
                  <a:lnTo>
                    <a:pt x="1047" y="500"/>
                  </a:lnTo>
                  <a:lnTo>
                    <a:pt x="1053" y="501"/>
                  </a:lnTo>
                  <a:lnTo>
                    <a:pt x="1060" y="501"/>
                  </a:lnTo>
                  <a:lnTo>
                    <a:pt x="1066" y="502"/>
                  </a:lnTo>
                  <a:lnTo>
                    <a:pt x="1073" y="502"/>
                  </a:lnTo>
                  <a:lnTo>
                    <a:pt x="1078" y="503"/>
                  </a:lnTo>
                  <a:lnTo>
                    <a:pt x="1084" y="504"/>
                  </a:lnTo>
                  <a:lnTo>
                    <a:pt x="1091" y="504"/>
                  </a:lnTo>
                  <a:lnTo>
                    <a:pt x="1097" y="506"/>
                  </a:lnTo>
                  <a:lnTo>
                    <a:pt x="1103" y="506"/>
                  </a:lnTo>
                  <a:lnTo>
                    <a:pt x="1110" y="507"/>
                  </a:lnTo>
                  <a:lnTo>
                    <a:pt x="1115" y="507"/>
                  </a:lnTo>
                  <a:lnTo>
                    <a:pt x="1118" y="507"/>
                  </a:lnTo>
                  <a:lnTo>
                    <a:pt x="1120" y="508"/>
                  </a:lnTo>
                  <a:lnTo>
                    <a:pt x="1122" y="508"/>
                  </a:lnTo>
                  <a:lnTo>
                    <a:pt x="1126" y="509"/>
                  </a:lnTo>
                  <a:lnTo>
                    <a:pt x="1128" y="509"/>
                  </a:lnTo>
                  <a:lnTo>
                    <a:pt x="1130" y="510"/>
                  </a:lnTo>
                  <a:lnTo>
                    <a:pt x="1133" y="510"/>
                  </a:lnTo>
                  <a:lnTo>
                    <a:pt x="1136" y="511"/>
                  </a:lnTo>
                  <a:lnTo>
                    <a:pt x="1139" y="511"/>
                  </a:lnTo>
                  <a:lnTo>
                    <a:pt x="1141" y="513"/>
                  </a:lnTo>
                  <a:lnTo>
                    <a:pt x="1143" y="513"/>
                  </a:lnTo>
                  <a:lnTo>
                    <a:pt x="1147" y="513"/>
                  </a:lnTo>
                  <a:lnTo>
                    <a:pt x="1149" y="513"/>
                  </a:lnTo>
                  <a:lnTo>
                    <a:pt x="1151" y="513"/>
                  </a:lnTo>
                  <a:lnTo>
                    <a:pt x="1152" y="513"/>
                  </a:lnTo>
                  <a:lnTo>
                    <a:pt x="1155" y="513"/>
                  </a:lnTo>
                  <a:lnTo>
                    <a:pt x="1157" y="511"/>
                  </a:lnTo>
                  <a:lnTo>
                    <a:pt x="1158" y="510"/>
                  </a:lnTo>
                  <a:lnTo>
                    <a:pt x="1161" y="509"/>
                  </a:lnTo>
                  <a:lnTo>
                    <a:pt x="1162" y="507"/>
                  </a:lnTo>
                  <a:lnTo>
                    <a:pt x="1163" y="503"/>
                  </a:lnTo>
                  <a:lnTo>
                    <a:pt x="1164" y="500"/>
                  </a:lnTo>
                  <a:lnTo>
                    <a:pt x="1165" y="496"/>
                  </a:lnTo>
                  <a:lnTo>
                    <a:pt x="1166" y="493"/>
                  </a:lnTo>
                  <a:lnTo>
                    <a:pt x="1166" y="489"/>
                  </a:lnTo>
                  <a:lnTo>
                    <a:pt x="1166" y="485"/>
                  </a:lnTo>
                  <a:lnTo>
                    <a:pt x="1166" y="481"/>
                  </a:lnTo>
                  <a:lnTo>
                    <a:pt x="1166" y="477"/>
                  </a:lnTo>
                  <a:lnTo>
                    <a:pt x="1166" y="473"/>
                  </a:lnTo>
                  <a:lnTo>
                    <a:pt x="1165" y="469"/>
                  </a:lnTo>
                  <a:lnTo>
                    <a:pt x="1165" y="465"/>
                  </a:lnTo>
                  <a:lnTo>
                    <a:pt x="1164" y="460"/>
                  </a:lnTo>
                  <a:lnTo>
                    <a:pt x="1164" y="457"/>
                  </a:lnTo>
                  <a:lnTo>
                    <a:pt x="1163" y="452"/>
                  </a:lnTo>
                  <a:lnTo>
                    <a:pt x="1163" y="449"/>
                  </a:lnTo>
                  <a:lnTo>
                    <a:pt x="1162" y="444"/>
                  </a:lnTo>
                  <a:lnTo>
                    <a:pt x="1162" y="441"/>
                  </a:lnTo>
                  <a:lnTo>
                    <a:pt x="1162" y="436"/>
                  </a:lnTo>
                  <a:lnTo>
                    <a:pt x="1162" y="433"/>
                  </a:lnTo>
                  <a:lnTo>
                    <a:pt x="1162" y="428"/>
                  </a:lnTo>
                  <a:lnTo>
                    <a:pt x="1162" y="425"/>
                  </a:lnTo>
                  <a:lnTo>
                    <a:pt x="1162" y="421"/>
                  </a:lnTo>
                  <a:lnTo>
                    <a:pt x="1161" y="418"/>
                  </a:lnTo>
                  <a:lnTo>
                    <a:pt x="1161" y="413"/>
                  </a:lnTo>
                  <a:lnTo>
                    <a:pt x="1161" y="409"/>
                  </a:lnTo>
                  <a:lnTo>
                    <a:pt x="1159" y="405"/>
                  </a:lnTo>
                  <a:lnTo>
                    <a:pt x="1159" y="401"/>
                  </a:lnTo>
                  <a:lnTo>
                    <a:pt x="1158" y="398"/>
                  </a:lnTo>
                  <a:lnTo>
                    <a:pt x="1158" y="393"/>
                  </a:lnTo>
                  <a:lnTo>
                    <a:pt x="1158" y="390"/>
                  </a:lnTo>
                  <a:lnTo>
                    <a:pt x="1158" y="385"/>
                  </a:lnTo>
                  <a:lnTo>
                    <a:pt x="1158" y="382"/>
                  </a:lnTo>
                  <a:lnTo>
                    <a:pt x="1158" y="378"/>
                  </a:lnTo>
                  <a:lnTo>
                    <a:pt x="1158" y="375"/>
                  </a:lnTo>
                  <a:lnTo>
                    <a:pt x="1159" y="371"/>
                  </a:lnTo>
                  <a:lnTo>
                    <a:pt x="1161" y="368"/>
                  </a:lnTo>
                  <a:lnTo>
                    <a:pt x="1162" y="364"/>
                  </a:lnTo>
                  <a:lnTo>
                    <a:pt x="1163" y="362"/>
                  </a:lnTo>
                  <a:lnTo>
                    <a:pt x="1165" y="358"/>
                  </a:lnTo>
                  <a:lnTo>
                    <a:pt x="1167" y="356"/>
                  </a:lnTo>
                  <a:lnTo>
                    <a:pt x="1171" y="354"/>
                  </a:lnTo>
                  <a:lnTo>
                    <a:pt x="1174" y="352"/>
                  </a:lnTo>
                  <a:lnTo>
                    <a:pt x="1178" y="349"/>
                  </a:lnTo>
                  <a:lnTo>
                    <a:pt x="1181" y="348"/>
                  </a:lnTo>
                  <a:lnTo>
                    <a:pt x="1186" y="346"/>
                  </a:lnTo>
                  <a:lnTo>
                    <a:pt x="1189" y="345"/>
                  </a:lnTo>
                  <a:lnTo>
                    <a:pt x="1194" y="343"/>
                  </a:lnTo>
                  <a:lnTo>
                    <a:pt x="1199" y="343"/>
                  </a:lnTo>
                  <a:lnTo>
                    <a:pt x="1202" y="342"/>
                  </a:lnTo>
                  <a:lnTo>
                    <a:pt x="1207" y="342"/>
                  </a:lnTo>
                  <a:lnTo>
                    <a:pt x="1211" y="342"/>
                  </a:lnTo>
                  <a:lnTo>
                    <a:pt x="1216" y="342"/>
                  </a:lnTo>
                  <a:lnTo>
                    <a:pt x="1221" y="342"/>
                  </a:lnTo>
                  <a:lnTo>
                    <a:pt x="1224" y="343"/>
                  </a:lnTo>
                  <a:lnTo>
                    <a:pt x="1229" y="343"/>
                  </a:lnTo>
                  <a:lnTo>
                    <a:pt x="1233" y="345"/>
                  </a:lnTo>
                  <a:lnTo>
                    <a:pt x="1237" y="346"/>
                  </a:lnTo>
                  <a:lnTo>
                    <a:pt x="1240" y="348"/>
                  </a:lnTo>
                  <a:lnTo>
                    <a:pt x="1244" y="350"/>
                  </a:lnTo>
                  <a:lnTo>
                    <a:pt x="1247" y="352"/>
                  </a:lnTo>
                </a:path>
              </a:pathLst>
            </a:custGeom>
            <a:no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57" name="Freeform 17"/>
            <p:cNvSpPr>
              <a:spLocks/>
            </p:cNvSpPr>
            <p:nvPr/>
          </p:nvSpPr>
          <p:spPr bwMode="auto">
            <a:xfrm>
              <a:off x="2620" y="2521"/>
              <a:ext cx="407" cy="223"/>
            </a:xfrm>
            <a:custGeom>
              <a:avLst/>
              <a:gdLst>
                <a:gd name="T0" fmla="*/ 62 w 766"/>
                <a:gd name="T1" fmla="*/ 7 h 497"/>
                <a:gd name="T2" fmla="*/ 48 w 766"/>
                <a:gd name="T3" fmla="*/ 19 h 497"/>
                <a:gd name="T4" fmla="*/ 36 w 766"/>
                <a:gd name="T5" fmla="*/ 33 h 497"/>
                <a:gd name="T6" fmla="*/ 25 w 766"/>
                <a:gd name="T7" fmla="*/ 48 h 497"/>
                <a:gd name="T8" fmla="*/ 17 w 766"/>
                <a:gd name="T9" fmla="*/ 66 h 497"/>
                <a:gd name="T10" fmla="*/ 10 w 766"/>
                <a:gd name="T11" fmla="*/ 85 h 497"/>
                <a:gd name="T12" fmla="*/ 3 w 766"/>
                <a:gd name="T13" fmla="*/ 106 h 497"/>
                <a:gd name="T14" fmla="*/ 0 w 766"/>
                <a:gd name="T15" fmla="*/ 128 h 497"/>
                <a:gd name="T16" fmla="*/ 0 w 766"/>
                <a:gd name="T17" fmla="*/ 150 h 497"/>
                <a:gd name="T18" fmla="*/ 7 w 766"/>
                <a:gd name="T19" fmla="*/ 170 h 497"/>
                <a:gd name="T20" fmla="*/ 26 w 766"/>
                <a:gd name="T21" fmla="*/ 197 h 497"/>
                <a:gd name="T22" fmla="*/ 55 w 766"/>
                <a:gd name="T23" fmla="*/ 222 h 497"/>
                <a:gd name="T24" fmla="*/ 88 w 766"/>
                <a:gd name="T25" fmla="*/ 245 h 497"/>
                <a:gd name="T26" fmla="*/ 121 w 766"/>
                <a:gd name="T27" fmla="*/ 267 h 497"/>
                <a:gd name="T28" fmla="*/ 153 w 766"/>
                <a:gd name="T29" fmla="*/ 292 h 497"/>
                <a:gd name="T30" fmla="*/ 172 w 766"/>
                <a:gd name="T31" fmla="*/ 315 h 497"/>
                <a:gd name="T32" fmla="*/ 187 w 766"/>
                <a:gd name="T33" fmla="*/ 338 h 497"/>
                <a:gd name="T34" fmla="*/ 200 w 766"/>
                <a:gd name="T35" fmla="*/ 362 h 497"/>
                <a:gd name="T36" fmla="*/ 215 w 766"/>
                <a:gd name="T37" fmla="*/ 386 h 497"/>
                <a:gd name="T38" fmla="*/ 233 w 766"/>
                <a:gd name="T39" fmla="*/ 405 h 497"/>
                <a:gd name="T40" fmla="*/ 258 w 766"/>
                <a:gd name="T41" fmla="*/ 425 h 497"/>
                <a:gd name="T42" fmla="*/ 286 w 766"/>
                <a:gd name="T43" fmla="*/ 442 h 497"/>
                <a:gd name="T44" fmla="*/ 316 w 766"/>
                <a:gd name="T45" fmla="*/ 457 h 497"/>
                <a:gd name="T46" fmla="*/ 348 w 766"/>
                <a:gd name="T47" fmla="*/ 470 h 497"/>
                <a:gd name="T48" fmla="*/ 380 w 766"/>
                <a:gd name="T49" fmla="*/ 479 h 497"/>
                <a:gd name="T50" fmla="*/ 416 w 766"/>
                <a:gd name="T51" fmla="*/ 487 h 497"/>
                <a:gd name="T52" fmla="*/ 451 w 766"/>
                <a:gd name="T53" fmla="*/ 493 h 497"/>
                <a:gd name="T54" fmla="*/ 488 w 766"/>
                <a:gd name="T55" fmla="*/ 496 h 497"/>
                <a:gd name="T56" fmla="*/ 525 w 766"/>
                <a:gd name="T57" fmla="*/ 496 h 497"/>
                <a:gd name="T58" fmla="*/ 563 w 766"/>
                <a:gd name="T59" fmla="*/ 490 h 497"/>
                <a:gd name="T60" fmla="*/ 587 w 766"/>
                <a:gd name="T61" fmla="*/ 483 h 497"/>
                <a:gd name="T62" fmla="*/ 604 w 766"/>
                <a:gd name="T63" fmla="*/ 470 h 497"/>
                <a:gd name="T64" fmla="*/ 620 w 766"/>
                <a:gd name="T65" fmla="*/ 455 h 497"/>
                <a:gd name="T66" fmla="*/ 637 w 766"/>
                <a:gd name="T67" fmla="*/ 438 h 497"/>
                <a:gd name="T68" fmla="*/ 652 w 766"/>
                <a:gd name="T69" fmla="*/ 420 h 497"/>
                <a:gd name="T70" fmla="*/ 664 w 766"/>
                <a:gd name="T71" fmla="*/ 408 h 497"/>
                <a:gd name="T72" fmla="*/ 675 w 766"/>
                <a:gd name="T73" fmla="*/ 396 h 497"/>
                <a:gd name="T74" fmla="*/ 685 w 766"/>
                <a:gd name="T75" fmla="*/ 384 h 497"/>
                <a:gd name="T76" fmla="*/ 696 w 766"/>
                <a:gd name="T77" fmla="*/ 373 h 497"/>
                <a:gd name="T78" fmla="*/ 706 w 766"/>
                <a:gd name="T79" fmla="*/ 360 h 497"/>
                <a:gd name="T80" fmla="*/ 715 w 766"/>
                <a:gd name="T81" fmla="*/ 350 h 497"/>
                <a:gd name="T82" fmla="*/ 725 w 766"/>
                <a:gd name="T83" fmla="*/ 340 h 497"/>
                <a:gd name="T84" fmla="*/ 735 w 766"/>
                <a:gd name="T85" fmla="*/ 330 h 497"/>
                <a:gd name="T86" fmla="*/ 744 w 766"/>
                <a:gd name="T87" fmla="*/ 319 h 497"/>
                <a:gd name="T88" fmla="*/ 752 w 766"/>
                <a:gd name="T89" fmla="*/ 308 h 497"/>
                <a:gd name="T90" fmla="*/ 757 w 766"/>
                <a:gd name="T91" fmla="*/ 299 h 497"/>
                <a:gd name="T92" fmla="*/ 762 w 766"/>
                <a:gd name="T93" fmla="*/ 289 h 497"/>
                <a:gd name="T94" fmla="*/ 764 w 766"/>
                <a:gd name="T95" fmla="*/ 280 h 497"/>
                <a:gd name="T96" fmla="*/ 765 w 766"/>
                <a:gd name="T97" fmla="*/ 270 h 497"/>
                <a:gd name="T98" fmla="*/ 766 w 766"/>
                <a:gd name="T99" fmla="*/ 260 h 49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66"/>
                <a:gd name="T151" fmla="*/ 0 h 497"/>
                <a:gd name="T152" fmla="*/ 766 w 766"/>
                <a:gd name="T153" fmla="*/ 497 h 49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66" h="497">
                  <a:moveTo>
                    <a:pt x="74" y="0"/>
                  </a:moveTo>
                  <a:lnTo>
                    <a:pt x="70" y="2"/>
                  </a:lnTo>
                  <a:lnTo>
                    <a:pt x="66" y="4"/>
                  </a:lnTo>
                  <a:lnTo>
                    <a:pt x="62" y="7"/>
                  </a:lnTo>
                  <a:lnTo>
                    <a:pt x="59" y="10"/>
                  </a:lnTo>
                  <a:lnTo>
                    <a:pt x="55" y="12"/>
                  </a:lnTo>
                  <a:lnTo>
                    <a:pt x="52" y="16"/>
                  </a:lnTo>
                  <a:lnTo>
                    <a:pt x="48" y="19"/>
                  </a:lnTo>
                  <a:lnTo>
                    <a:pt x="45" y="23"/>
                  </a:lnTo>
                  <a:lnTo>
                    <a:pt x="42" y="26"/>
                  </a:lnTo>
                  <a:lnTo>
                    <a:pt x="39" y="30"/>
                  </a:lnTo>
                  <a:lnTo>
                    <a:pt x="36" y="33"/>
                  </a:lnTo>
                  <a:lnTo>
                    <a:pt x="33" y="37"/>
                  </a:lnTo>
                  <a:lnTo>
                    <a:pt x="30" y="41"/>
                  </a:lnTo>
                  <a:lnTo>
                    <a:pt x="28" y="45"/>
                  </a:lnTo>
                  <a:lnTo>
                    <a:pt x="25" y="48"/>
                  </a:lnTo>
                  <a:lnTo>
                    <a:pt x="23" y="53"/>
                  </a:lnTo>
                  <a:lnTo>
                    <a:pt x="21" y="56"/>
                  </a:lnTo>
                  <a:lnTo>
                    <a:pt x="18" y="61"/>
                  </a:lnTo>
                  <a:lnTo>
                    <a:pt x="17" y="66"/>
                  </a:lnTo>
                  <a:lnTo>
                    <a:pt x="15" y="69"/>
                  </a:lnTo>
                  <a:lnTo>
                    <a:pt x="14" y="75"/>
                  </a:lnTo>
                  <a:lnTo>
                    <a:pt x="11" y="80"/>
                  </a:lnTo>
                  <a:lnTo>
                    <a:pt x="10" y="85"/>
                  </a:lnTo>
                  <a:lnTo>
                    <a:pt x="8" y="90"/>
                  </a:lnTo>
                  <a:lnTo>
                    <a:pt x="7" y="96"/>
                  </a:lnTo>
                  <a:lnTo>
                    <a:pt x="6" y="102"/>
                  </a:lnTo>
                  <a:lnTo>
                    <a:pt x="3" y="106"/>
                  </a:lnTo>
                  <a:lnTo>
                    <a:pt x="2" y="112"/>
                  </a:lnTo>
                  <a:lnTo>
                    <a:pt x="1" y="118"/>
                  </a:lnTo>
                  <a:lnTo>
                    <a:pt x="1" y="124"/>
                  </a:lnTo>
                  <a:lnTo>
                    <a:pt x="0" y="128"/>
                  </a:lnTo>
                  <a:lnTo>
                    <a:pt x="0" y="134"/>
                  </a:lnTo>
                  <a:lnTo>
                    <a:pt x="0" y="140"/>
                  </a:lnTo>
                  <a:lnTo>
                    <a:pt x="0" y="145"/>
                  </a:lnTo>
                  <a:lnTo>
                    <a:pt x="0" y="150"/>
                  </a:lnTo>
                  <a:lnTo>
                    <a:pt x="1" y="155"/>
                  </a:lnTo>
                  <a:lnTo>
                    <a:pt x="2" y="161"/>
                  </a:lnTo>
                  <a:lnTo>
                    <a:pt x="4" y="165"/>
                  </a:lnTo>
                  <a:lnTo>
                    <a:pt x="7" y="170"/>
                  </a:lnTo>
                  <a:lnTo>
                    <a:pt x="9" y="175"/>
                  </a:lnTo>
                  <a:lnTo>
                    <a:pt x="15" y="183"/>
                  </a:lnTo>
                  <a:lnTo>
                    <a:pt x="21" y="190"/>
                  </a:lnTo>
                  <a:lnTo>
                    <a:pt x="26" y="197"/>
                  </a:lnTo>
                  <a:lnTo>
                    <a:pt x="33" y="204"/>
                  </a:lnTo>
                  <a:lnTo>
                    <a:pt x="40" y="211"/>
                  </a:lnTo>
                  <a:lnTo>
                    <a:pt x="48" y="216"/>
                  </a:lnTo>
                  <a:lnTo>
                    <a:pt x="55" y="222"/>
                  </a:lnTo>
                  <a:lnTo>
                    <a:pt x="64" y="228"/>
                  </a:lnTo>
                  <a:lnTo>
                    <a:pt x="72" y="234"/>
                  </a:lnTo>
                  <a:lnTo>
                    <a:pt x="80" y="240"/>
                  </a:lnTo>
                  <a:lnTo>
                    <a:pt x="88" y="245"/>
                  </a:lnTo>
                  <a:lnTo>
                    <a:pt x="97" y="251"/>
                  </a:lnTo>
                  <a:lnTo>
                    <a:pt x="105" y="256"/>
                  </a:lnTo>
                  <a:lnTo>
                    <a:pt x="113" y="262"/>
                  </a:lnTo>
                  <a:lnTo>
                    <a:pt x="121" y="267"/>
                  </a:lnTo>
                  <a:lnTo>
                    <a:pt x="130" y="273"/>
                  </a:lnTo>
                  <a:lnTo>
                    <a:pt x="138" y="279"/>
                  </a:lnTo>
                  <a:lnTo>
                    <a:pt x="145" y="285"/>
                  </a:lnTo>
                  <a:lnTo>
                    <a:pt x="153" y="292"/>
                  </a:lnTo>
                  <a:lnTo>
                    <a:pt x="160" y="299"/>
                  </a:lnTo>
                  <a:lnTo>
                    <a:pt x="164" y="303"/>
                  </a:lnTo>
                  <a:lnTo>
                    <a:pt x="168" y="309"/>
                  </a:lnTo>
                  <a:lnTo>
                    <a:pt x="172" y="315"/>
                  </a:lnTo>
                  <a:lnTo>
                    <a:pt x="176" y="319"/>
                  </a:lnTo>
                  <a:lnTo>
                    <a:pt x="179" y="325"/>
                  </a:lnTo>
                  <a:lnTo>
                    <a:pt x="184" y="331"/>
                  </a:lnTo>
                  <a:lnTo>
                    <a:pt x="187" y="338"/>
                  </a:lnTo>
                  <a:lnTo>
                    <a:pt x="190" y="344"/>
                  </a:lnTo>
                  <a:lnTo>
                    <a:pt x="193" y="350"/>
                  </a:lnTo>
                  <a:lnTo>
                    <a:pt x="197" y="355"/>
                  </a:lnTo>
                  <a:lnTo>
                    <a:pt x="200" y="362"/>
                  </a:lnTo>
                  <a:lnTo>
                    <a:pt x="204" y="368"/>
                  </a:lnTo>
                  <a:lnTo>
                    <a:pt x="207" y="374"/>
                  </a:lnTo>
                  <a:lnTo>
                    <a:pt x="211" y="380"/>
                  </a:lnTo>
                  <a:lnTo>
                    <a:pt x="215" y="386"/>
                  </a:lnTo>
                  <a:lnTo>
                    <a:pt x="219" y="390"/>
                  </a:lnTo>
                  <a:lnTo>
                    <a:pt x="223" y="396"/>
                  </a:lnTo>
                  <a:lnTo>
                    <a:pt x="228" y="401"/>
                  </a:lnTo>
                  <a:lnTo>
                    <a:pt x="233" y="405"/>
                  </a:lnTo>
                  <a:lnTo>
                    <a:pt x="237" y="410"/>
                  </a:lnTo>
                  <a:lnTo>
                    <a:pt x="244" y="414"/>
                  </a:lnTo>
                  <a:lnTo>
                    <a:pt x="251" y="420"/>
                  </a:lnTo>
                  <a:lnTo>
                    <a:pt x="258" y="425"/>
                  </a:lnTo>
                  <a:lnTo>
                    <a:pt x="265" y="430"/>
                  </a:lnTo>
                  <a:lnTo>
                    <a:pt x="272" y="434"/>
                  </a:lnTo>
                  <a:lnTo>
                    <a:pt x="279" y="439"/>
                  </a:lnTo>
                  <a:lnTo>
                    <a:pt x="286" y="442"/>
                  </a:lnTo>
                  <a:lnTo>
                    <a:pt x="294" y="447"/>
                  </a:lnTo>
                  <a:lnTo>
                    <a:pt x="301" y="450"/>
                  </a:lnTo>
                  <a:lnTo>
                    <a:pt x="309" y="454"/>
                  </a:lnTo>
                  <a:lnTo>
                    <a:pt x="316" y="457"/>
                  </a:lnTo>
                  <a:lnTo>
                    <a:pt x="324" y="461"/>
                  </a:lnTo>
                  <a:lnTo>
                    <a:pt x="332" y="464"/>
                  </a:lnTo>
                  <a:lnTo>
                    <a:pt x="340" y="467"/>
                  </a:lnTo>
                  <a:lnTo>
                    <a:pt x="348" y="470"/>
                  </a:lnTo>
                  <a:lnTo>
                    <a:pt x="355" y="472"/>
                  </a:lnTo>
                  <a:lnTo>
                    <a:pt x="363" y="475"/>
                  </a:lnTo>
                  <a:lnTo>
                    <a:pt x="372" y="477"/>
                  </a:lnTo>
                  <a:lnTo>
                    <a:pt x="380" y="479"/>
                  </a:lnTo>
                  <a:lnTo>
                    <a:pt x="388" y="482"/>
                  </a:lnTo>
                  <a:lnTo>
                    <a:pt x="397" y="484"/>
                  </a:lnTo>
                  <a:lnTo>
                    <a:pt x="406" y="485"/>
                  </a:lnTo>
                  <a:lnTo>
                    <a:pt x="416" y="487"/>
                  </a:lnTo>
                  <a:lnTo>
                    <a:pt x="424" y="489"/>
                  </a:lnTo>
                  <a:lnTo>
                    <a:pt x="433" y="491"/>
                  </a:lnTo>
                  <a:lnTo>
                    <a:pt x="442" y="492"/>
                  </a:lnTo>
                  <a:lnTo>
                    <a:pt x="451" y="493"/>
                  </a:lnTo>
                  <a:lnTo>
                    <a:pt x="461" y="494"/>
                  </a:lnTo>
                  <a:lnTo>
                    <a:pt x="470" y="496"/>
                  </a:lnTo>
                  <a:lnTo>
                    <a:pt x="479" y="496"/>
                  </a:lnTo>
                  <a:lnTo>
                    <a:pt x="488" y="496"/>
                  </a:lnTo>
                  <a:lnTo>
                    <a:pt x="498" y="497"/>
                  </a:lnTo>
                  <a:lnTo>
                    <a:pt x="507" y="497"/>
                  </a:lnTo>
                  <a:lnTo>
                    <a:pt x="516" y="496"/>
                  </a:lnTo>
                  <a:lnTo>
                    <a:pt x="525" y="496"/>
                  </a:lnTo>
                  <a:lnTo>
                    <a:pt x="535" y="494"/>
                  </a:lnTo>
                  <a:lnTo>
                    <a:pt x="544" y="493"/>
                  </a:lnTo>
                  <a:lnTo>
                    <a:pt x="553" y="492"/>
                  </a:lnTo>
                  <a:lnTo>
                    <a:pt x="563" y="490"/>
                  </a:lnTo>
                  <a:lnTo>
                    <a:pt x="571" y="489"/>
                  </a:lnTo>
                  <a:lnTo>
                    <a:pt x="576" y="486"/>
                  </a:lnTo>
                  <a:lnTo>
                    <a:pt x="581" y="485"/>
                  </a:lnTo>
                  <a:lnTo>
                    <a:pt x="587" y="483"/>
                  </a:lnTo>
                  <a:lnTo>
                    <a:pt x="591" y="479"/>
                  </a:lnTo>
                  <a:lnTo>
                    <a:pt x="596" y="477"/>
                  </a:lnTo>
                  <a:lnTo>
                    <a:pt x="601" y="474"/>
                  </a:lnTo>
                  <a:lnTo>
                    <a:pt x="604" y="470"/>
                  </a:lnTo>
                  <a:lnTo>
                    <a:pt x="609" y="467"/>
                  </a:lnTo>
                  <a:lnTo>
                    <a:pt x="612" y="463"/>
                  </a:lnTo>
                  <a:lnTo>
                    <a:pt x="617" y="459"/>
                  </a:lnTo>
                  <a:lnTo>
                    <a:pt x="620" y="455"/>
                  </a:lnTo>
                  <a:lnTo>
                    <a:pt x="625" y="450"/>
                  </a:lnTo>
                  <a:lnTo>
                    <a:pt x="629" y="446"/>
                  </a:lnTo>
                  <a:lnTo>
                    <a:pt x="633" y="441"/>
                  </a:lnTo>
                  <a:lnTo>
                    <a:pt x="637" y="438"/>
                  </a:lnTo>
                  <a:lnTo>
                    <a:pt x="640" y="433"/>
                  </a:lnTo>
                  <a:lnTo>
                    <a:pt x="645" y="428"/>
                  </a:lnTo>
                  <a:lnTo>
                    <a:pt x="648" y="425"/>
                  </a:lnTo>
                  <a:lnTo>
                    <a:pt x="652" y="420"/>
                  </a:lnTo>
                  <a:lnTo>
                    <a:pt x="656" y="417"/>
                  </a:lnTo>
                  <a:lnTo>
                    <a:pt x="659" y="413"/>
                  </a:lnTo>
                  <a:lnTo>
                    <a:pt x="662" y="411"/>
                  </a:lnTo>
                  <a:lnTo>
                    <a:pt x="664" y="408"/>
                  </a:lnTo>
                  <a:lnTo>
                    <a:pt x="667" y="405"/>
                  </a:lnTo>
                  <a:lnTo>
                    <a:pt x="670" y="402"/>
                  </a:lnTo>
                  <a:lnTo>
                    <a:pt x="673" y="399"/>
                  </a:lnTo>
                  <a:lnTo>
                    <a:pt x="675" y="396"/>
                  </a:lnTo>
                  <a:lnTo>
                    <a:pt x="677" y="394"/>
                  </a:lnTo>
                  <a:lnTo>
                    <a:pt x="681" y="390"/>
                  </a:lnTo>
                  <a:lnTo>
                    <a:pt x="683" y="388"/>
                  </a:lnTo>
                  <a:lnTo>
                    <a:pt x="685" y="384"/>
                  </a:lnTo>
                  <a:lnTo>
                    <a:pt x="688" y="382"/>
                  </a:lnTo>
                  <a:lnTo>
                    <a:pt x="690" y="379"/>
                  </a:lnTo>
                  <a:lnTo>
                    <a:pt x="693" y="375"/>
                  </a:lnTo>
                  <a:lnTo>
                    <a:pt x="696" y="373"/>
                  </a:lnTo>
                  <a:lnTo>
                    <a:pt x="698" y="369"/>
                  </a:lnTo>
                  <a:lnTo>
                    <a:pt x="700" y="367"/>
                  </a:lnTo>
                  <a:lnTo>
                    <a:pt x="703" y="364"/>
                  </a:lnTo>
                  <a:lnTo>
                    <a:pt x="706" y="360"/>
                  </a:lnTo>
                  <a:lnTo>
                    <a:pt x="708" y="358"/>
                  </a:lnTo>
                  <a:lnTo>
                    <a:pt x="711" y="355"/>
                  </a:lnTo>
                  <a:lnTo>
                    <a:pt x="713" y="352"/>
                  </a:lnTo>
                  <a:lnTo>
                    <a:pt x="715" y="350"/>
                  </a:lnTo>
                  <a:lnTo>
                    <a:pt x="718" y="347"/>
                  </a:lnTo>
                  <a:lnTo>
                    <a:pt x="720" y="345"/>
                  </a:lnTo>
                  <a:lnTo>
                    <a:pt x="722" y="343"/>
                  </a:lnTo>
                  <a:lnTo>
                    <a:pt x="725" y="340"/>
                  </a:lnTo>
                  <a:lnTo>
                    <a:pt x="728" y="337"/>
                  </a:lnTo>
                  <a:lnTo>
                    <a:pt x="730" y="335"/>
                  </a:lnTo>
                  <a:lnTo>
                    <a:pt x="733" y="332"/>
                  </a:lnTo>
                  <a:lnTo>
                    <a:pt x="735" y="330"/>
                  </a:lnTo>
                  <a:lnTo>
                    <a:pt x="737" y="328"/>
                  </a:lnTo>
                  <a:lnTo>
                    <a:pt x="740" y="324"/>
                  </a:lnTo>
                  <a:lnTo>
                    <a:pt x="742" y="322"/>
                  </a:lnTo>
                  <a:lnTo>
                    <a:pt x="744" y="319"/>
                  </a:lnTo>
                  <a:lnTo>
                    <a:pt x="747" y="317"/>
                  </a:lnTo>
                  <a:lnTo>
                    <a:pt x="748" y="314"/>
                  </a:lnTo>
                  <a:lnTo>
                    <a:pt x="750" y="311"/>
                  </a:lnTo>
                  <a:lnTo>
                    <a:pt x="752" y="308"/>
                  </a:lnTo>
                  <a:lnTo>
                    <a:pt x="754" y="306"/>
                  </a:lnTo>
                  <a:lnTo>
                    <a:pt x="755" y="303"/>
                  </a:lnTo>
                  <a:lnTo>
                    <a:pt x="756" y="301"/>
                  </a:lnTo>
                  <a:lnTo>
                    <a:pt x="757" y="299"/>
                  </a:lnTo>
                  <a:lnTo>
                    <a:pt x="758" y="296"/>
                  </a:lnTo>
                  <a:lnTo>
                    <a:pt x="759" y="294"/>
                  </a:lnTo>
                  <a:lnTo>
                    <a:pt x="761" y="292"/>
                  </a:lnTo>
                  <a:lnTo>
                    <a:pt x="762" y="289"/>
                  </a:lnTo>
                  <a:lnTo>
                    <a:pt x="762" y="287"/>
                  </a:lnTo>
                  <a:lnTo>
                    <a:pt x="763" y="285"/>
                  </a:lnTo>
                  <a:lnTo>
                    <a:pt x="763" y="282"/>
                  </a:lnTo>
                  <a:lnTo>
                    <a:pt x="764" y="280"/>
                  </a:lnTo>
                  <a:lnTo>
                    <a:pt x="764" y="277"/>
                  </a:lnTo>
                  <a:lnTo>
                    <a:pt x="765" y="274"/>
                  </a:lnTo>
                  <a:lnTo>
                    <a:pt x="765" y="272"/>
                  </a:lnTo>
                  <a:lnTo>
                    <a:pt x="765" y="270"/>
                  </a:lnTo>
                  <a:lnTo>
                    <a:pt x="766" y="267"/>
                  </a:lnTo>
                  <a:lnTo>
                    <a:pt x="766" y="265"/>
                  </a:lnTo>
                  <a:lnTo>
                    <a:pt x="766" y="263"/>
                  </a:lnTo>
                  <a:lnTo>
                    <a:pt x="766" y="260"/>
                  </a:lnTo>
                  <a:lnTo>
                    <a:pt x="766" y="257"/>
                  </a:lnTo>
                </a:path>
              </a:pathLst>
            </a:custGeom>
            <a:no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58" name="Freeform 18" descr="20%"/>
            <p:cNvSpPr>
              <a:spLocks/>
            </p:cNvSpPr>
            <p:nvPr/>
          </p:nvSpPr>
          <p:spPr bwMode="auto">
            <a:xfrm>
              <a:off x="2381" y="2828"/>
              <a:ext cx="407" cy="231"/>
            </a:xfrm>
            <a:custGeom>
              <a:avLst/>
              <a:gdLst>
                <a:gd name="T0" fmla="*/ 596 w 765"/>
                <a:gd name="T1" fmla="*/ 5 h 515"/>
                <a:gd name="T2" fmla="*/ 543 w 765"/>
                <a:gd name="T3" fmla="*/ 9 h 515"/>
                <a:gd name="T4" fmla="*/ 489 w 765"/>
                <a:gd name="T5" fmla="*/ 14 h 515"/>
                <a:gd name="T6" fmla="*/ 437 w 765"/>
                <a:gd name="T7" fmla="*/ 19 h 515"/>
                <a:gd name="T8" fmla="*/ 389 w 765"/>
                <a:gd name="T9" fmla="*/ 24 h 515"/>
                <a:gd name="T10" fmla="*/ 339 w 765"/>
                <a:gd name="T11" fmla="*/ 30 h 515"/>
                <a:gd name="T12" fmla="*/ 291 w 765"/>
                <a:gd name="T13" fmla="*/ 40 h 515"/>
                <a:gd name="T14" fmla="*/ 247 w 765"/>
                <a:gd name="T15" fmla="*/ 50 h 515"/>
                <a:gd name="T16" fmla="*/ 205 w 765"/>
                <a:gd name="T17" fmla="*/ 63 h 515"/>
                <a:gd name="T18" fmla="*/ 164 w 765"/>
                <a:gd name="T19" fmla="*/ 81 h 515"/>
                <a:gd name="T20" fmla="*/ 129 w 765"/>
                <a:gd name="T21" fmla="*/ 102 h 515"/>
                <a:gd name="T22" fmla="*/ 97 w 765"/>
                <a:gd name="T23" fmla="*/ 129 h 515"/>
                <a:gd name="T24" fmla="*/ 68 w 765"/>
                <a:gd name="T25" fmla="*/ 158 h 515"/>
                <a:gd name="T26" fmla="*/ 46 w 765"/>
                <a:gd name="T27" fmla="*/ 189 h 515"/>
                <a:gd name="T28" fmla="*/ 27 w 765"/>
                <a:gd name="T29" fmla="*/ 223 h 515"/>
                <a:gd name="T30" fmla="*/ 13 w 765"/>
                <a:gd name="T31" fmla="*/ 257 h 515"/>
                <a:gd name="T32" fmla="*/ 5 w 765"/>
                <a:gd name="T33" fmla="*/ 283 h 515"/>
                <a:gd name="T34" fmla="*/ 1 w 765"/>
                <a:gd name="T35" fmla="*/ 308 h 515"/>
                <a:gd name="T36" fmla="*/ 4 w 765"/>
                <a:gd name="T37" fmla="*/ 333 h 515"/>
                <a:gd name="T38" fmla="*/ 29 w 765"/>
                <a:gd name="T39" fmla="*/ 356 h 515"/>
                <a:gd name="T40" fmla="*/ 61 w 765"/>
                <a:gd name="T41" fmla="*/ 372 h 515"/>
                <a:gd name="T42" fmla="*/ 95 w 765"/>
                <a:gd name="T43" fmla="*/ 388 h 515"/>
                <a:gd name="T44" fmla="*/ 118 w 765"/>
                <a:gd name="T45" fmla="*/ 406 h 515"/>
                <a:gd name="T46" fmla="*/ 134 w 765"/>
                <a:gd name="T47" fmla="*/ 424 h 515"/>
                <a:gd name="T48" fmla="*/ 150 w 765"/>
                <a:gd name="T49" fmla="*/ 444 h 515"/>
                <a:gd name="T50" fmla="*/ 162 w 765"/>
                <a:gd name="T51" fmla="*/ 462 h 515"/>
                <a:gd name="T52" fmla="*/ 167 w 765"/>
                <a:gd name="T53" fmla="*/ 482 h 515"/>
                <a:gd name="T54" fmla="*/ 174 w 765"/>
                <a:gd name="T55" fmla="*/ 499 h 515"/>
                <a:gd name="T56" fmla="*/ 194 w 765"/>
                <a:gd name="T57" fmla="*/ 510 h 515"/>
                <a:gd name="T58" fmla="*/ 230 w 765"/>
                <a:gd name="T59" fmla="*/ 515 h 515"/>
                <a:gd name="T60" fmla="*/ 266 w 765"/>
                <a:gd name="T61" fmla="*/ 512 h 515"/>
                <a:gd name="T62" fmla="*/ 302 w 765"/>
                <a:gd name="T63" fmla="*/ 504 h 515"/>
                <a:gd name="T64" fmla="*/ 345 w 765"/>
                <a:gd name="T65" fmla="*/ 487 h 515"/>
                <a:gd name="T66" fmla="*/ 385 w 765"/>
                <a:gd name="T67" fmla="*/ 465 h 515"/>
                <a:gd name="T68" fmla="*/ 426 w 765"/>
                <a:gd name="T69" fmla="*/ 440 h 515"/>
                <a:gd name="T70" fmla="*/ 473 w 765"/>
                <a:gd name="T71" fmla="*/ 411 h 515"/>
                <a:gd name="T72" fmla="*/ 521 w 765"/>
                <a:gd name="T73" fmla="*/ 380 h 515"/>
                <a:gd name="T74" fmla="*/ 568 w 765"/>
                <a:gd name="T75" fmla="*/ 348 h 515"/>
                <a:gd name="T76" fmla="*/ 604 w 765"/>
                <a:gd name="T77" fmla="*/ 325 h 515"/>
                <a:gd name="T78" fmla="*/ 638 w 765"/>
                <a:gd name="T79" fmla="*/ 303 h 515"/>
                <a:gd name="T80" fmla="*/ 670 w 765"/>
                <a:gd name="T81" fmla="*/ 279 h 515"/>
                <a:gd name="T82" fmla="*/ 697 w 765"/>
                <a:gd name="T83" fmla="*/ 256 h 515"/>
                <a:gd name="T84" fmla="*/ 720 w 765"/>
                <a:gd name="T85" fmla="*/ 233 h 515"/>
                <a:gd name="T86" fmla="*/ 738 w 765"/>
                <a:gd name="T87" fmla="*/ 206 h 515"/>
                <a:gd name="T88" fmla="*/ 752 w 765"/>
                <a:gd name="T89" fmla="*/ 174 h 515"/>
                <a:gd name="T90" fmla="*/ 763 w 765"/>
                <a:gd name="T91" fmla="*/ 137 h 515"/>
                <a:gd name="T92" fmla="*/ 764 w 765"/>
                <a:gd name="T93" fmla="*/ 99 h 515"/>
                <a:gd name="T94" fmla="*/ 753 w 765"/>
                <a:gd name="T95" fmla="*/ 64 h 515"/>
                <a:gd name="T96" fmla="*/ 730 w 765"/>
                <a:gd name="T97" fmla="*/ 38 h 515"/>
                <a:gd name="T98" fmla="*/ 700 w 765"/>
                <a:gd name="T99" fmla="*/ 17 h 515"/>
                <a:gd name="T100" fmla="*/ 672 w 765"/>
                <a:gd name="T101" fmla="*/ 1 h 515"/>
                <a:gd name="T102" fmla="*/ 662 w 765"/>
                <a:gd name="T103" fmla="*/ 0 h 515"/>
                <a:gd name="T104" fmla="*/ 651 w 765"/>
                <a:gd name="T105" fmla="*/ 1 h 515"/>
                <a:gd name="T106" fmla="*/ 641 w 765"/>
                <a:gd name="T107" fmla="*/ 2 h 51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65"/>
                <a:gd name="T163" fmla="*/ 0 h 515"/>
                <a:gd name="T164" fmla="*/ 765 w 765"/>
                <a:gd name="T165" fmla="*/ 515 h 51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65" h="515">
                  <a:moveTo>
                    <a:pt x="641" y="2"/>
                  </a:moveTo>
                  <a:lnTo>
                    <a:pt x="632" y="4"/>
                  </a:lnTo>
                  <a:lnTo>
                    <a:pt x="623" y="4"/>
                  </a:lnTo>
                  <a:lnTo>
                    <a:pt x="614" y="4"/>
                  </a:lnTo>
                  <a:lnTo>
                    <a:pt x="605" y="5"/>
                  </a:lnTo>
                  <a:lnTo>
                    <a:pt x="596" y="5"/>
                  </a:lnTo>
                  <a:lnTo>
                    <a:pt x="587" y="6"/>
                  </a:lnTo>
                  <a:lnTo>
                    <a:pt x="579" y="6"/>
                  </a:lnTo>
                  <a:lnTo>
                    <a:pt x="569" y="7"/>
                  </a:lnTo>
                  <a:lnTo>
                    <a:pt x="560" y="8"/>
                  </a:lnTo>
                  <a:lnTo>
                    <a:pt x="552" y="8"/>
                  </a:lnTo>
                  <a:lnTo>
                    <a:pt x="543" y="9"/>
                  </a:lnTo>
                  <a:lnTo>
                    <a:pt x="533" y="9"/>
                  </a:lnTo>
                  <a:lnTo>
                    <a:pt x="524" y="11"/>
                  </a:lnTo>
                  <a:lnTo>
                    <a:pt x="516" y="12"/>
                  </a:lnTo>
                  <a:lnTo>
                    <a:pt x="507" y="12"/>
                  </a:lnTo>
                  <a:lnTo>
                    <a:pt x="497" y="13"/>
                  </a:lnTo>
                  <a:lnTo>
                    <a:pt x="489" y="14"/>
                  </a:lnTo>
                  <a:lnTo>
                    <a:pt x="480" y="15"/>
                  </a:lnTo>
                  <a:lnTo>
                    <a:pt x="471" y="15"/>
                  </a:lnTo>
                  <a:lnTo>
                    <a:pt x="463" y="16"/>
                  </a:lnTo>
                  <a:lnTo>
                    <a:pt x="455" y="17"/>
                  </a:lnTo>
                  <a:lnTo>
                    <a:pt x="447" y="17"/>
                  </a:lnTo>
                  <a:lnTo>
                    <a:pt x="437" y="19"/>
                  </a:lnTo>
                  <a:lnTo>
                    <a:pt x="429" y="20"/>
                  </a:lnTo>
                  <a:lnTo>
                    <a:pt x="421" y="21"/>
                  </a:lnTo>
                  <a:lnTo>
                    <a:pt x="413" y="21"/>
                  </a:lnTo>
                  <a:lnTo>
                    <a:pt x="405" y="22"/>
                  </a:lnTo>
                  <a:lnTo>
                    <a:pt x="397" y="23"/>
                  </a:lnTo>
                  <a:lnTo>
                    <a:pt x="389" y="24"/>
                  </a:lnTo>
                  <a:lnTo>
                    <a:pt x="379" y="24"/>
                  </a:lnTo>
                  <a:lnTo>
                    <a:pt x="371" y="26"/>
                  </a:lnTo>
                  <a:lnTo>
                    <a:pt x="363" y="27"/>
                  </a:lnTo>
                  <a:lnTo>
                    <a:pt x="355" y="28"/>
                  </a:lnTo>
                  <a:lnTo>
                    <a:pt x="347" y="29"/>
                  </a:lnTo>
                  <a:lnTo>
                    <a:pt x="339" y="30"/>
                  </a:lnTo>
                  <a:lnTo>
                    <a:pt x="331" y="33"/>
                  </a:lnTo>
                  <a:lnTo>
                    <a:pt x="323" y="34"/>
                  </a:lnTo>
                  <a:lnTo>
                    <a:pt x="315" y="35"/>
                  </a:lnTo>
                  <a:lnTo>
                    <a:pt x="306" y="37"/>
                  </a:lnTo>
                  <a:lnTo>
                    <a:pt x="299" y="38"/>
                  </a:lnTo>
                  <a:lnTo>
                    <a:pt x="291" y="40"/>
                  </a:lnTo>
                  <a:lnTo>
                    <a:pt x="284" y="41"/>
                  </a:lnTo>
                  <a:lnTo>
                    <a:pt x="277" y="43"/>
                  </a:lnTo>
                  <a:lnTo>
                    <a:pt x="269" y="44"/>
                  </a:lnTo>
                  <a:lnTo>
                    <a:pt x="262" y="46"/>
                  </a:lnTo>
                  <a:lnTo>
                    <a:pt x="255" y="48"/>
                  </a:lnTo>
                  <a:lnTo>
                    <a:pt x="247" y="50"/>
                  </a:lnTo>
                  <a:lnTo>
                    <a:pt x="240" y="51"/>
                  </a:lnTo>
                  <a:lnTo>
                    <a:pt x="233" y="53"/>
                  </a:lnTo>
                  <a:lnTo>
                    <a:pt x="225" y="56"/>
                  </a:lnTo>
                  <a:lnTo>
                    <a:pt x="218" y="58"/>
                  </a:lnTo>
                  <a:lnTo>
                    <a:pt x="211" y="60"/>
                  </a:lnTo>
                  <a:lnTo>
                    <a:pt x="205" y="63"/>
                  </a:lnTo>
                  <a:lnTo>
                    <a:pt x="198" y="65"/>
                  </a:lnTo>
                  <a:lnTo>
                    <a:pt x="191" y="68"/>
                  </a:lnTo>
                  <a:lnTo>
                    <a:pt x="184" y="71"/>
                  </a:lnTo>
                  <a:lnTo>
                    <a:pt x="177" y="74"/>
                  </a:lnTo>
                  <a:lnTo>
                    <a:pt x="171" y="78"/>
                  </a:lnTo>
                  <a:lnTo>
                    <a:pt x="164" y="81"/>
                  </a:lnTo>
                  <a:lnTo>
                    <a:pt x="158" y="84"/>
                  </a:lnTo>
                  <a:lnTo>
                    <a:pt x="152" y="87"/>
                  </a:lnTo>
                  <a:lnTo>
                    <a:pt x="147" y="92"/>
                  </a:lnTo>
                  <a:lnTo>
                    <a:pt x="141" y="95"/>
                  </a:lnTo>
                  <a:lnTo>
                    <a:pt x="135" y="99"/>
                  </a:lnTo>
                  <a:lnTo>
                    <a:pt x="129" y="102"/>
                  </a:lnTo>
                  <a:lnTo>
                    <a:pt x="123" y="107"/>
                  </a:lnTo>
                  <a:lnTo>
                    <a:pt x="118" y="111"/>
                  </a:lnTo>
                  <a:lnTo>
                    <a:pt x="112" y="115"/>
                  </a:lnTo>
                  <a:lnTo>
                    <a:pt x="107" y="119"/>
                  </a:lnTo>
                  <a:lnTo>
                    <a:pt x="101" y="124"/>
                  </a:lnTo>
                  <a:lnTo>
                    <a:pt x="97" y="129"/>
                  </a:lnTo>
                  <a:lnTo>
                    <a:pt x="91" y="133"/>
                  </a:lnTo>
                  <a:lnTo>
                    <a:pt x="86" y="138"/>
                  </a:lnTo>
                  <a:lnTo>
                    <a:pt x="82" y="143"/>
                  </a:lnTo>
                  <a:lnTo>
                    <a:pt x="77" y="148"/>
                  </a:lnTo>
                  <a:lnTo>
                    <a:pt x="73" y="153"/>
                  </a:lnTo>
                  <a:lnTo>
                    <a:pt x="68" y="158"/>
                  </a:lnTo>
                  <a:lnTo>
                    <a:pt x="64" y="162"/>
                  </a:lnTo>
                  <a:lnTo>
                    <a:pt x="60" y="168"/>
                  </a:lnTo>
                  <a:lnTo>
                    <a:pt x="56" y="173"/>
                  </a:lnTo>
                  <a:lnTo>
                    <a:pt x="53" y="177"/>
                  </a:lnTo>
                  <a:lnTo>
                    <a:pt x="49" y="183"/>
                  </a:lnTo>
                  <a:lnTo>
                    <a:pt x="46" y="189"/>
                  </a:lnTo>
                  <a:lnTo>
                    <a:pt x="42" y="194"/>
                  </a:lnTo>
                  <a:lnTo>
                    <a:pt x="39" y="199"/>
                  </a:lnTo>
                  <a:lnTo>
                    <a:pt x="37" y="205"/>
                  </a:lnTo>
                  <a:lnTo>
                    <a:pt x="33" y="211"/>
                  </a:lnTo>
                  <a:lnTo>
                    <a:pt x="31" y="217"/>
                  </a:lnTo>
                  <a:lnTo>
                    <a:pt x="27" y="223"/>
                  </a:lnTo>
                  <a:lnTo>
                    <a:pt x="25" y="228"/>
                  </a:lnTo>
                  <a:lnTo>
                    <a:pt x="23" y="234"/>
                  </a:lnTo>
                  <a:lnTo>
                    <a:pt x="20" y="240"/>
                  </a:lnTo>
                  <a:lnTo>
                    <a:pt x="18" y="246"/>
                  </a:lnTo>
                  <a:lnTo>
                    <a:pt x="16" y="252"/>
                  </a:lnTo>
                  <a:lnTo>
                    <a:pt x="13" y="257"/>
                  </a:lnTo>
                  <a:lnTo>
                    <a:pt x="12" y="262"/>
                  </a:lnTo>
                  <a:lnTo>
                    <a:pt x="10" y="265"/>
                  </a:lnTo>
                  <a:lnTo>
                    <a:pt x="9" y="270"/>
                  </a:lnTo>
                  <a:lnTo>
                    <a:pt x="8" y="274"/>
                  </a:lnTo>
                  <a:lnTo>
                    <a:pt x="7" y="278"/>
                  </a:lnTo>
                  <a:lnTo>
                    <a:pt x="5" y="283"/>
                  </a:lnTo>
                  <a:lnTo>
                    <a:pt x="4" y="287"/>
                  </a:lnTo>
                  <a:lnTo>
                    <a:pt x="3" y="291"/>
                  </a:lnTo>
                  <a:lnTo>
                    <a:pt x="2" y="296"/>
                  </a:lnTo>
                  <a:lnTo>
                    <a:pt x="1" y="300"/>
                  </a:lnTo>
                  <a:lnTo>
                    <a:pt x="1" y="305"/>
                  </a:lnTo>
                  <a:lnTo>
                    <a:pt x="1" y="308"/>
                  </a:lnTo>
                  <a:lnTo>
                    <a:pt x="0" y="313"/>
                  </a:lnTo>
                  <a:lnTo>
                    <a:pt x="1" y="318"/>
                  </a:lnTo>
                  <a:lnTo>
                    <a:pt x="1" y="321"/>
                  </a:lnTo>
                  <a:lnTo>
                    <a:pt x="2" y="325"/>
                  </a:lnTo>
                  <a:lnTo>
                    <a:pt x="3" y="329"/>
                  </a:lnTo>
                  <a:lnTo>
                    <a:pt x="4" y="333"/>
                  </a:lnTo>
                  <a:lnTo>
                    <a:pt x="7" y="336"/>
                  </a:lnTo>
                  <a:lnTo>
                    <a:pt x="10" y="341"/>
                  </a:lnTo>
                  <a:lnTo>
                    <a:pt x="15" y="345"/>
                  </a:lnTo>
                  <a:lnTo>
                    <a:pt x="18" y="349"/>
                  </a:lnTo>
                  <a:lnTo>
                    <a:pt x="23" y="352"/>
                  </a:lnTo>
                  <a:lnTo>
                    <a:pt x="29" y="356"/>
                  </a:lnTo>
                  <a:lnTo>
                    <a:pt x="33" y="359"/>
                  </a:lnTo>
                  <a:lnTo>
                    <a:pt x="39" y="362"/>
                  </a:lnTo>
                  <a:lnTo>
                    <a:pt x="44" y="365"/>
                  </a:lnTo>
                  <a:lnTo>
                    <a:pt x="49" y="367"/>
                  </a:lnTo>
                  <a:lnTo>
                    <a:pt x="55" y="370"/>
                  </a:lnTo>
                  <a:lnTo>
                    <a:pt x="61" y="372"/>
                  </a:lnTo>
                  <a:lnTo>
                    <a:pt x="67" y="374"/>
                  </a:lnTo>
                  <a:lnTo>
                    <a:pt x="73" y="377"/>
                  </a:lnTo>
                  <a:lnTo>
                    <a:pt x="78" y="380"/>
                  </a:lnTo>
                  <a:lnTo>
                    <a:pt x="84" y="382"/>
                  </a:lnTo>
                  <a:lnTo>
                    <a:pt x="90" y="385"/>
                  </a:lnTo>
                  <a:lnTo>
                    <a:pt x="95" y="388"/>
                  </a:lnTo>
                  <a:lnTo>
                    <a:pt x="100" y="392"/>
                  </a:lnTo>
                  <a:lnTo>
                    <a:pt x="105" y="395"/>
                  </a:lnTo>
                  <a:lnTo>
                    <a:pt x="108" y="398"/>
                  </a:lnTo>
                  <a:lnTo>
                    <a:pt x="111" y="400"/>
                  </a:lnTo>
                  <a:lnTo>
                    <a:pt x="114" y="403"/>
                  </a:lnTo>
                  <a:lnTo>
                    <a:pt x="118" y="406"/>
                  </a:lnTo>
                  <a:lnTo>
                    <a:pt x="120" y="409"/>
                  </a:lnTo>
                  <a:lnTo>
                    <a:pt x="123" y="411"/>
                  </a:lnTo>
                  <a:lnTo>
                    <a:pt x="126" y="415"/>
                  </a:lnTo>
                  <a:lnTo>
                    <a:pt x="129" y="417"/>
                  </a:lnTo>
                  <a:lnTo>
                    <a:pt x="132" y="421"/>
                  </a:lnTo>
                  <a:lnTo>
                    <a:pt x="134" y="424"/>
                  </a:lnTo>
                  <a:lnTo>
                    <a:pt x="137" y="428"/>
                  </a:lnTo>
                  <a:lnTo>
                    <a:pt x="140" y="430"/>
                  </a:lnTo>
                  <a:lnTo>
                    <a:pt x="142" y="433"/>
                  </a:lnTo>
                  <a:lnTo>
                    <a:pt x="145" y="437"/>
                  </a:lnTo>
                  <a:lnTo>
                    <a:pt x="148" y="440"/>
                  </a:lnTo>
                  <a:lnTo>
                    <a:pt x="150" y="444"/>
                  </a:lnTo>
                  <a:lnTo>
                    <a:pt x="152" y="447"/>
                  </a:lnTo>
                  <a:lnTo>
                    <a:pt x="155" y="451"/>
                  </a:lnTo>
                  <a:lnTo>
                    <a:pt x="157" y="454"/>
                  </a:lnTo>
                  <a:lnTo>
                    <a:pt x="159" y="457"/>
                  </a:lnTo>
                  <a:lnTo>
                    <a:pt x="161" y="459"/>
                  </a:lnTo>
                  <a:lnTo>
                    <a:pt x="162" y="462"/>
                  </a:lnTo>
                  <a:lnTo>
                    <a:pt x="163" y="466"/>
                  </a:lnTo>
                  <a:lnTo>
                    <a:pt x="164" y="468"/>
                  </a:lnTo>
                  <a:lnTo>
                    <a:pt x="165" y="472"/>
                  </a:lnTo>
                  <a:lnTo>
                    <a:pt x="165" y="475"/>
                  </a:lnTo>
                  <a:lnTo>
                    <a:pt x="166" y="479"/>
                  </a:lnTo>
                  <a:lnTo>
                    <a:pt x="167" y="482"/>
                  </a:lnTo>
                  <a:lnTo>
                    <a:pt x="169" y="484"/>
                  </a:lnTo>
                  <a:lnTo>
                    <a:pt x="169" y="488"/>
                  </a:lnTo>
                  <a:lnTo>
                    <a:pt x="170" y="491"/>
                  </a:lnTo>
                  <a:lnTo>
                    <a:pt x="171" y="494"/>
                  </a:lnTo>
                  <a:lnTo>
                    <a:pt x="173" y="497"/>
                  </a:lnTo>
                  <a:lnTo>
                    <a:pt x="174" y="499"/>
                  </a:lnTo>
                  <a:lnTo>
                    <a:pt x="177" y="502"/>
                  </a:lnTo>
                  <a:lnTo>
                    <a:pt x="178" y="503"/>
                  </a:lnTo>
                  <a:lnTo>
                    <a:pt x="180" y="505"/>
                  </a:lnTo>
                  <a:lnTo>
                    <a:pt x="184" y="506"/>
                  </a:lnTo>
                  <a:lnTo>
                    <a:pt x="188" y="508"/>
                  </a:lnTo>
                  <a:lnTo>
                    <a:pt x="194" y="510"/>
                  </a:lnTo>
                  <a:lnTo>
                    <a:pt x="200" y="511"/>
                  </a:lnTo>
                  <a:lnTo>
                    <a:pt x="206" y="512"/>
                  </a:lnTo>
                  <a:lnTo>
                    <a:pt x="211" y="513"/>
                  </a:lnTo>
                  <a:lnTo>
                    <a:pt x="217" y="515"/>
                  </a:lnTo>
                  <a:lnTo>
                    <a:pt x="223" y="515"/>
                  </a:lnTo>
                  <a:lnTo>
                    <a:pt x="230" y="515"/>
                  </a:lnTo>
                  <a:lnTo>
                    <a:pt x="236" y="515"/>
                  </a:lnTo>
                  <a:lnTo>
                    <a:pt x="242" y="515"/>
                  </a:lnTo>
                  <a:lnTo>
                    <a:pt x="247" y="515"/>
                  </a:lnTo>
                  <a:lnTo>
                    <a:pt x="253" y="513"/>
                  </a:lnTo>
                  <a:lnTo>
                    <a:pt x="259" y="513"/>
                  </a:lnTo>
                  <a:lnTo>
                    <a:pt x="266" y="512"/>
                  </a:lnTo>
                  <a:lnTo>
                    <a:pt x="272" y="511"/>
                  </a:lnTo>
                  <a:lnTo>
                    <a:pt x="277" y="510"/>
                  </a:lnTo>
                  <a:lnTo>
                    <a:pt x="283" y="509"/>
                  </a:lnTo>
                  <a:lnTo>
                    <a:pt x="289" y="508"/>
                  </a:lnTo>
                  <a:lnTo>
                    <a:pt x="295" y="506"/>
                  </a:lnTo>
                  <a:lnTo>
                    <a:pt x="302" y="504"/>
                  </a:lnTo>
                  <a:lnTo>
                    <a:pt x="309" y="502"/>
                  </a:lnTo>
                  <a:lnTo>
                    <a:pt x="317" y="499"/>
                  </a:lnTo>
                  <a:lnTo>
                    <a:pt x="324" y="496"/>
                  </a:lnTo>
                  <a:lnTo>
                    <a:pt x="331" y="494"/>
                  </a:lnTo>
                  <a:lnTo>
                    <a:pt x="338" y="490"/>
                  </a:lnTo>
                  <a:lnTo>
                    <a:pt x="345" y="487"/>
                  </a:lnTo>
                  <a:lnTo>
                    <a:pt x="352" y="483"/>
                  </a:lnTo>
                  <a:lnTo>
                    <a:pt x="359" y="480"/>
                  </a:lnTo>
                  <a:lnTo>
                    <a:pt x="365" y="476"/>
                  </a:lnTo>
                  <a:lnTo>
                    <a:pt x="371" y="473"/>
                  </a:lnTo>
                  <a:lnTo>
                    <a:pt x="378" y="468"/>
                  </a:lnTo>
                  <a:lnTo>
                    <a:pt x="385" y="465"/>
                  </a:lnTo>
                  <a:lnTo>
                    <a:pt x="392" y="460"/>
                  </a:lnTo>
                  <a:lnTo>
                    <a:pt x="399" y="457"/>
                  </a:lnTo>
                  <a:lnTo>
                    <a:pt x="405" y="453"/>
                  </a:lnTo>
                  <a:lnTo>
                    <a:pt x="412" y="448"/>
                  </a:lnTo>
                  <a:lnTo>
                    <a:pt x="419" y="445"/>
                  </a:lnTo>
                  <a:lnTo>
                    <a:pt x="426" y="440"/>
                  </a:lnTo>
                  <a:lnTo>
                    <a:pt x="434" y="436"/>
                  </a:lnTo>
                  <a:lnTo>
                    <a:pt x="442" y="431"/>
                  </a:lnTo>
                  <a:lnTo>
                    <a:pt x="450" y="426"/>
                  </a:lnTo>
                  <a:lnTo>
                    <a:pt x="457" y="421"/>
                  </a:lnTo>
                  <a:lnTo>
                    <a:pt x="465" y="416"/>
                  </a:lnTo>
                  <a:lnTo>
                    <a:pt x="473" y="411"/>
                  </a:lnTo>
                  <a:lnTo>
                    <a:pt x="481" y="406"/>
                  </a:lnTo>
                  <a:lnTo>
                    <a:pt x="489" y="401"/>
                  </a:lnTo>
                  <a:lnTo>
                    <a:pt x="497" y="395"/>
                  </a:lnTo>
                  <a:lnTo>
                    <a:pt x="506" y="391"/>
                  </a:lnTo>
                  <a:lnTo>
                    <a:pt x="513" y="385"/>
                  </a:lnTo>
                  <a:lnTo>
                    <a:pt x="521" y="380"/>
                  </a:lnTo>
                  <a:lnTo>
                    <a:pt x="529" y="374"/>
                  </a:lnTo>
                  <a:lnTo>
                    <a:pt x="537" y="369"/>
                  </a:lnTo>
                  <a:lnTo>
                    <a:pt x="544" y="364"/>
                  </a:lnTo>
                  <a:lnTo>
                    <a:pt x="552" y="358"/>
                  </a:lnTo>
                  <a:lnTo>
                    <a:pt x="560" y="353"/>
                  </a:lnTo>
                  <a:lnTo>
                    <a:pt x="568" y="348"/>
                  </a:lnTo>
                  <a:lnTo>
                    <a:pt x="575" y="343"/>
                  </a:lnTo>
                  <a:lnTo>
                    <a:pt x="581" y="338"/>
                  </a:lnTo>
                  <a:lnTo>
                    <a:pt x="587" y="335"/>
                  </a:lnTo>
                  <a:lnTo>
                    <a:pt x="592" y="331"/>
                  </a:lnTo>
                  <a:lnTo>
                    <a:pt x="598" y="328"/>
                  </a:lnTo>
                  <a:lnTo>
                    <a:pt x="604" y="325"/>
                  </a:lnTo>
                  <a:lnTo>
                    <a:pt x="610" y="321"/>
                  </a:lnTo>
                  <a:lnTo>
                    <a:pt x="616" y="318"/>
                  </a:lnTo>
                  <a:lnTo>
                    <a:pt x="620" y="314"/>
                  </a:lnTo>
                  <a:lnTo>
                    <a:pt x="626" y="311"/>
                  </a:lnTo>
                  <a:lnTo>
                    <a:pt x="632" y="306"/>
                  </a:lnTo>
                  <a:lnTo>
                    <a:pt x="638" y="303"/>
                  </a:lnTo>
                  <a:lnTo>
                    <a:pt x="643" y="299"/>
                  </a:lnTo>
                  <a:lnTo>
                    <a:pt x="649" y="296"/>
                  </a:lnTo>
                  <a:lnTo>
                    <a:pt x="654" y="291"/>
                  </a:lnTo>
                  <a:lnTo>
                    <a:pt x="660" y="287"/>
                  </a:lnTo>
                  <a:lnTo>
                    <a:pt x="664" y="284"/>
                  </a:lnTo>
                  <a:lnTo>
                    <a:pt x="670" y="279"/>
                  </a:lnTo>
                  <a:lnTo>
                    <a:pt x="675" y="275"/>
                  </a:lnTo>
                  <a:lnTo>
                    <a:pt x="680" y="271"/>
                  </a:lnTo>
                  <a:lnTo>
                    <a:pt x="684" y="267"/>
                  </a:lnTo>
                  <a:lnTo>
                    <a:pt x="689" y="263"/>
                  </a:lnTo>
                  <a:lnTo>
                    <a:pt x="692" y="260"/>
                  </a:lnTo>
                  <a:lnTo>
                    <a:pt x="697" y="256"/>
                  </a:lnTo>
                  <a:lnTo>
                    <a:pt x="700" y="253"/>
                  </a:lnTo>
                  <a:lnTo>
                    <a:pt x="705" y="248"/>
                  </a:lnTo>
                  <a:lnTo>
                    <a:pt x="708" y="245"/>
                  </a:lnTo>
                  <a:lnTo>
                    <a:pt x="712" y="241"/>
                  </a:lnTo>
                  <a:lnTo>
                    <a:pt x="716" y="236"/>
                  </a:lnTo>
                  <a:lnTo>
                    <a:pt x="720" y="233"/>
                  </a:lnTo>
                  <a:lnTo>
                    <a:pt x="723" y="228"/>
                  </a:lnTo>
                  <a:lnTo>
                    <a:pt x="727" y="225"/>
                  </a:lnTo>
                  <a:lnTo>
                    <a:pt x="730" y="220"/>
                  </a:lnTo>
                  <a:lnTo>
                    <a:pt x="733" y="216"/>
                  </a:lnTo>
                  <a:lnTo>
                    <a:pt x="736" y="211"/>
                  </a:lnTo>
                  <a:lnTo>
                    <a:pt x="738" y="206"/>
                  </a:lnTo>
                  <a:lnTo>
                    <a:pt x="741" y="202"/>
                  </a:lnTo>
                  <a:lnTo>
                    <a:pt x="743" y="197"/>
                  </a:lnTo>
                  <a:lnTo>
                    <a:pt x="745" y="192"/>
                  </a:lnTo>
                  <a:lnTo>
                    <a:pt x="748" y="187"/>
                  </a:lnTo>
                  <a:lnTo>
                    <a:pt x="750" y="181"/>
                  </a:lnTo>
                  <a:lnTo>
                    <a:pt x="752" y="174"/>
                  </a:lnTo>
                  <a:lnTo>
                    <a:pt x="755" y="168"/>
                  </a:lnTo>
                  <a:lnTo>
                    <a:pt x="756" y="162"/>
                  </a:lnTo>
                  <a:lnTo>
                    <a:pt x="758" y="155"/>
                  </a:lnTo>
                  <a:lnTo>
                    <a:pt x="759" y="150"/>
                  </a:lnTo>
                  <a:lnTo>
                    <a:pt x="761" y="143"/>
                  </a:lnTo>
                  <a:lnTo>
                    <a:pt x="763" y="137"/>
                  </a:lnTo>
                  <a:lnTo>
                    <a:pt x="764" y="130"/>
                  </a:lnTo>
                  <a:lnTo>
                    <a:pt x="764" y="124"/>
                  </a:lnTo>
                  <a:lnTo>
                    <a:pt x="765" y="117"/>
                  </a:lnTo>
                  <a:lnTo>
                    <a:pt x="765" y="111"/>
                  </a:lnTo>
                  <a:lnTo>
                    <a:pt x="765" y="104"/>
                  </a:lnTo>
                  <a:lnTo>
                    <a:pt x="764" y="99"/>
                  </a:lnTo>
                  <a:lnTo>
                    <a:pt x="764" y="93"/>
                  </a:lnTo>
                  <a:lnTo>
                    <a:pt x="763" y="86"/>
                  </a:lnTo>
                  <a:lnTo>
                    <a:pt x="760" y="80"/>
                  </a:lnTo>
                  <a:lnTo>
                    <a:pt x="759" y="74"/>
                  </a:lnTo>
                  <a:lnTo>
                    <a:pt x="757" y="70"/>
                  </a:lnTo>
                  <a:lnTo>
                    <a:pt x="753" y="64"/>
                  </a:lnTo>
                  <a:lnTo>
                    <a:pt x="750" y="59"/>
                  </a:lnTo>
                  <a:lnTo>
                    <a:pt x="748" y="55"/>
                  </a:lnTo>
                  <a:lnTo>
                    <a:pt x="743" y="50"/>
                  </a:lnTo>
                  <a:lnTo>
                    <a:pt x="739" y="46"/>
                  </a:lnTo>
                  <a:lnTo>
                    <a:pt x="735" y="42"/>
                  </a:lnTo>
                  <a:lnTo>
                    <a:pt x="730" y="38"/>
                  </a:lnTo>
                  <a:lnTo>
                    <a:pt x="726" y="35"/>
                  </a:lnTo>
                  <a:lnTo>
                    <a:pt x="721" y="31"/>
                  </a:lnTo>
                  <a:lnTo>
                    <a:pt x="715" y="28"/>
                  </a:lnTo>
                  <a:lnTo>
                    <a:pt x="711" y="24"/>
                  </a:lnTo>
                  <a:lnTo>
                    <a:pt x="705" y="21"/>
                  </a:lnTo>
                  <a:lnTo>
                    <a:pt x="700" y="17"/>
                  </a:lnTo>
                  <a:lnTo>
                    <a:pt x="694" y="15"/>
                  </a:lnTo>
                  <a:lnTo>
                    <a:pt x="689" y="12"/>
                  </a:lnTo>
                  <a:lnTo>
                    <a:pt x="684" y="8"/>
                  </a:lnTo>
                  <a:lnTo>
                    <a:pt x="678" y="6"/>
                  </a:lnTo>
                  <a:lnTo>
                    <a:pt x="673" y="2"/>
                  </a:lnTo>
                  <a:lnTo>
                    <a:pt x="672" y="1"/>
                  </a:lnTo>
                  <a:lnTo>
                    <a:pt x="670" y="1"/>
                  </a:lnTo>
                  <a:lnTo>
                    <a:pt x="669" y="0"/>
                  </a:lnTo>
                  <a:lnTo>
                    <a:pt x="668" y="0"/>
                  </a:lnTo>
                  <a:lnTo>
                    <a:pt x="665" y="0"/>
                  </a:lnTo>
                  <a:lnTo>
                    <a:pt x="664" y="0"/>
                  </a:lnTo>
                  <a:lnTo>
                    <a:pt x="662" y="0"/>
                  </a:lnTo>
                  <a:lnTo>
                    <a:pt x="661" y="0"/>
                  </a:lnTo>
                  <a:lnTo>
                    <a:pt x="658" y="0"/>
                  </a:lnTo>
                  <a:lnTo>
                    <a:pt x="657" y="0"/>
                  </a:lnTo>
                  <a:lnTo>
                    <a:pt x="655" y="0"/>
                  </a:lnTo>
                  <a:lnTo>
                    <a:pt x="654" y="1"/>
                  </a:lnTo>
                  <a:lnTo>
                    <a:pt x="651" y="1"/>
                  </a:lnTo>
                  <a:lnTo>
                    <a:pt x="650" y="1"/>
                  </a:lnTo>
                  <a:lnTo>
                    <a:pt x="648" y="1"/>
                  </a:lnTo>
                  <a:lnTo>
                    <a:pt x="646" y="2"/>
                  </a:lnTo>
                  <a:lnTo>
                    <a:pt x="645" y="2"/>
                  </a:lnTo>
                  <a:lnTo>
                    <a:pt x="642" y="2"/>
                  </a:lnTo>
                  <a:lnTo>
                    <a:pt x="641" y="2"/>
                  </a:lnTo>
                </a:path>
              </a:pathLst>
            </a:custGeom>
            <a:pattFill prst="pct20">
              <a:fgClr>
                <a:schemeClr val="tx1"/>
              </a:fgClr>
              <a:bgClr>
                <a:srgbClr val="FFFFFF"/>
              </a:bgClr>
            </a:patt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59" name="Freeform 19"/>
            <p:cNvSpPr>
              <a:spLocks/>
            </p:cNvSpPr>
            <p:nvPr/>
          </p:nvSpPr>
          <p:spPr bwMode="auto">
            <a:xfrm>
              <a:off x="2031" y="2906"/>
              <a:ext cx="443" cy="213"/>
            </a:xfrm>
            <a:custGeom>
              <a:avLst/>
              <a:gdLst>
                <a:gd name="T0" fmla="*/ 639 w 834"/>
                <a:gd name="T1" fmla="*/ 118 h 469"/>
                <a:gd name="T2" fmla="*/ 623 w 834"/>
                <a:gd name="T3" fmla="*/ 91 h 469"/>
                <a:gd name="T4" fmla="*/ 602 w 834"/>
                <a:gd name="T5" fmla="*/ 68 h 469"/>
                <a:gd name="T6" fmla="*/ 579 w 834"/>
                <a:gd name="T7" fmla="*/ 47 h 469"/>
                <a:gd name="T8" fmla="*/ 552 w 834"/>
                <a:gd name="T9" fmla="*/ 31 h 469"/>
                <a:gd name="T10" fmla="*/ 523 w 834"/>
                <a:gd name="T11" fmla="*/ 20 h 469"/>
                <a:gd name="T12" fmla="*/ 493 w 834"/>
                <a:gd name="T13" fmla="*/ 11 h 469"/>
                <a:gd name="T14" fmla="*/ 462 w 834"/>
                <a:gd name="T15" fmla="*/ 6 h 469"/>
                <a:gd name="T16" fmla="*/ 417 w 834"/>
                <a:gd name="T17" fmla="*/ 1 h 469"/>
                <a:gd name="T18" fmla="*/ 367 w 834"/>
                <a:gd name="T19" fmla="*/ 0 h 469"/>
                <a:gd name="T20" fmla="*/ 318 w 834"/>
                <a:gd name="T21" fmla="*/ 1 h 469"/>
                <a:gd name="T22" fmla="*/ 270 w 834"/>
                <a:gd name="T23" fmla="*/ 5 h 469"/>
                <a:gd name="T24" fmla="*/ 235 w 834"/>
                <a:gd name="T25" fmla="*/ 9 h 469"/>
                <a:gd name="T26" fmla="*/ 206 w 834"/>
                <a:gd name="T27" fmla="*/ 16 h 469"/>
                <a:gd name="T28" fmla="*/ 176 w 834"/>
                <a:gd name="T29" fmla="*/ 25 h 469"/>
                <a:gd name="T30" fmla="*/ 148 w 834"/>
                <a:gd name="T31" fmla="*/ 36 h 469"/>
                <a:gd name="T32" fmla="*/ 123 w 834"/>
                <a:gd name="T33" fmla="*/ 45 h 469"/>
                <a:gd name="T34" fmla="*/ 98 w 834"/>
                <a:gd name="T35" fmla="*/ 54 h 469"/>
                <a:gd name="T36" fmla="*/ 74 w 834"/>
                <a:gd name="T37" fmla="*/ 65 h 469"/>
                <a:gd name="T38" fmla="*/ 54 w 834"/>
                <a:gd name="T39" fmla="*/ 80 h 469"/>
                <a:gd name="T40" fmla="*/ 38 w 834"/>
                <a:gd name="T41" fmla="*/ 100 h 469"/>
                <a:gd name="T42" fmla="*/ 27 w 834"/>
                <a:gd name="T43" fmla="*/ 122 h 469"/>
                <a:gd name="T44" fmla="*/ 17 w 834"/>
                <a:gd name="T45" fmla="*/ 146 h 469"/>
                <a:gd name="T46" fmla="*/ 12 w 834"/>
                <a:gd name="T47" fmla="*/ 170 h 469"/>
                <a:gd name="T48" fmla="*/ 6 w 834"/>
                <a:gd name="T49" fmla="*/ 207 h 469"/>
                <a:gd name="T50" fmla="*/ 1 w 834"/>
                <a:gd name="T51" fmla="*/ 247 h 469"/>
                <a:gd name="T52" fmla="*/ 0 w 834"/>
                <a:gd name="T53" fmla="*/ 287 h 469"/>
                <a:gd name="T54" fmla="*/ 8 w 834"/>
                <a:gd name="T55" fmla="*/ 325 h 469"/>
                <a:gd name="T56" fmla="*/ 28 w 834"/>
                <a:gd name="T57" fmla="*/ 359 h 469"/>
                <a:gd name="T58" fmla="*/ 56 w 834"/>
                <a:gd name="T59" fmla="*/ 387 h 469"/>
                <a:gd name="T60" fmla="*/ 88 w 834"/>
                <a:gd name="T61" fmla="*/ 411 h 469"/>
                <a:gd name="T62" fmla="*/ 123 w 834"/>
                <a:gd name="T63" fmla="*/ 432 h 469"/>
                <a:gd name="T64" fmla="*/ 147 w 834"/>
                <a:gd name="T65" fmla="*/ 447 h 469"/>
                <a:gd name="T66" fmla="*/ 171 w 834"/>
                <a:gd name="T67" fmla="*/ 459 h 469"/>
                <a:gd name="T68" fmla="*/ 196 w 834"/>
                <a:gd name="T69" fmla="*/ 466 h 469"/>
                <a:gd name="T70" fmla="*/ 222 w 834"/>
                <a:gd name="T71" fmla="*/ 469 h 469"/>
                <a:gd name="T72" fmla="*/ 258 w 834"/>
                <a:gd name="T73" fmla="*/ 467 h 469"/>
                <a:gd name="T74" fmla="*/ 298 w 834"/>
                <a:gd name="T75" fmla="*/ 458 h 469"/>
                <a:gd name="T76" fmla="*/ 337 w 834"/>
                <a:gd name="T77" fmla="*/ 446 h 469"/>
                <a:gd name="T78" fmla="*/ 376 w 834"/>
                <a:gd name="T79" fmla="*/ 438 h 469"/>
                <a:gd name="T80" fmla="*/ 424 w 834"/>
                <a:gd name="T81" fmla="*/ 434 h 469"/>
                <a:gd name="T82" fmla="*/ 475 w 834"/>
                <a:gd name="T83" fmla="*/ 433 h 469"/>
                <a:gd name="T84" fmla="*/ 526 w 834"/>
                <a:gd name="T85" fmla="*/ 433 h 469"/>
                <a:gd name="T86" fmla="*/ 577 w 834"/>
                <a:gd name="T87" fmla="*/ 431 h 469"/>
                <a:gd name="T88" fmla="*/ 611 w 834"/>
                <a:gd name="T89" fmla="*/ 429 h 469"/>
                <a:gd name="T90" fmla="*/ 643 w 834"/>
                <a:gd name="T91" fmla="*/ 425 h 469"/>
                <a:gd name="T92" fmla="*/ 674 w 834"/>
                <a:gd name="T93" fmla="*/ 420 h 469"/>
                <a:gd name="T94" fmla="*/ 705 w 834"/>
                <a:gd name="T95" fmla="*/ 412 h 469"/>
                <a:gd name="T96" fmla="*/ 727 w 834"/>
                <a:gd name="T97" fmla="*/ 404 h 469"/>
                <a:gd name="T98" fmla="*/ 748 w 834"/>
                <a:gd name="T99" fmla="*/ 393 h 469"/>
                <a:gd name="T100" fmla="*/ 766 w 834"/>
                <a:gd name="T101" fmla="*/ 381 h 469"/>
                <a:gd name="T102" fmla="*/ 785 w 834"/>
                <a:gd name="T103" fmla="*/ 367 h 469"/>
                <a:gd name="T104" fmla="*/ 799 w 834"/>
                <a:gd name="T105" fmla="*/ 358 h 469"/>
                <a:gd name="T106" fmla="*/ 810 w 834"/>
                <a:gd name="T107" fmla="*/ 349 h 469"/>
                <a:gd name="T108" fmla="*/ 821 w 834"/>
                <a:gd name="T109" fmla="*/ 339 h 469"/>
                <a:gd name="T110" fmla="*/ 831 w 834"/>
                <a:gd name="T111" fmla="*/ 329 h 46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34"/>
                <a:gd name="T169" fmla="*/ 0 h 469"/>
                <a:gd name="T170" fmla="*/ 834 w 834"/>
                <a:gd name="T171" fmla="*/ 469 h 46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34" h="469">
                  <a:moveTo>
                    <a:pt x="651" y="140"/>
                  </a:moveTo>
                  <a:lnTo>
                    <a:pt x="648" y="134"/>
                  </a:lnTo>
                  <a:lnTo>
                    <a:pt x="645" y="129"/>
                  </a:lnTo>
                  <a:lnTo>
                    <a:pt x="643" y="124"/>
                  </a:lnTo>
                  <a:lnTo>
                    <a:pt x="639" y="118"/>
                  </a:lnTo>
                  <a:lnTo>
                    <a:pt x="637" y="112"/>
                  </a:lnTo>
                  <a:lnTo>
                    <a:pt x="633" y="108"/>
                  </a:lnTo>
                  <a:lnTo>
                    <a:pt x="630" y="102"/>
                  </a:lnTo>
                  <a:lnTo>
                    <a:pt x="626" y="97"/>
                  </a:lnTo>
                  <a:lnTo>
                    <a:pt x="623" y="91"/>
                  </a:lnTo>
                  <a:lnTo>
                    <a:pt x="618" y="87"/>
                  </a:lnTo>
                  <a:lnTo>
                    <a:pt x="615" y="82"/>
                  </a:lnTo>
                  <a:lnTo>
                    <a:pt x="610" y="78"/>
                  </a:lnTo>
                  <a:lnTo>
                    <a:pt x="607" y="73"/>
                  </a:lnTo>
                  <a:lnTo>
                    <a:pt x="602" y="68"/>
                  </a:lnTo>
                  <a:lnTo>
                    <a:pt x="597" y="64"/>
                  </a:lnTo>
                  <a:lnTo>
                    <a:pt x="593" y="60"/>
                  </a:lnTo>
                  <a:lnTo>
                    <a:pt x="588" y="56"/>
                  </a:lnTo>
                  <a:lnTo>
                    <a:pt x="584" y="52"/>
                  </a:lnTo>
                  <a:lnTo>
                    <a:pt x="579" y="47"/>
                  </a:lnTo>
                  <a:lnTo>
                    <a:pt x="573" y="44"/>
                  </a:lnTo>
                  <a:lnTo>
                    <a:pt x="568" y="40"/>
                  </a:lnTo>
                  <a:lnTo>
                    <a:pt x="563" y="38"/>
                  </a:lnTo>
                  <a:lnTo>
                    <a:pt x="558" y="35"/>
                  </a:lnTo>
                  <a:lnTo>
                    <a:pt x="552" y="31"/>
                  </a:lnTo>
                  <a:lnTo>
                    <a:pt x="546" y="29"/>
                  </a:lnTo>
                  <a:lnTo>
                    <a:pt x="541" y="27"/>
                  </a:lnTo>
                  <a:lnTo>
                    <a:pt x="535" y="24"/>
                  </a:lnTo>
                  <a:lnTo>
                    <a:pt x="529" y="22"/>
                  </a:lnTo>
                  <a:lnTo>
                    <a:pt x="523" y="20"/>
                  </a:lnTo>
                  <a:lnTo>
                    <a:pt x="518" y="17"/>
                  </a:lnTo>
                  <a:lnTo>
                    <a:pt x="511" y="16"/>
                  </a:lnTo>
                  <a:lnTo>
                    <a:pt x="505" y="14"/>
                  </a:lnTo>
                  <a:lnTo>
                    <a:pt x="499" y="13"/>
                  </a:lnTo>
                  <a:lnTo>
                    <a:pt x="493" y="11"/>
                  </a:lnTo>
                  <a:lnTo>
                    <a:pt x="486" y="10"/>
                  </a:lnTo>
                  <a:lnTo>
                    <a:pt x="480" y="9"/>
                  </a:lnTo>
                  <a:lnTo>
                    <a:pt x="475" y="8"/>
                  </a:lnTo>
                  <a:lnTo>
                    <a:pt x="468" y="7"/>
                  </a:lnTo>
                  <a:lnTo>
                    <a:pt x="462" y="6"/>
                  </a:lnTo>
                  <a:lnTo>
                    <a:pt x="456" y="6"/>
                  </a:lnTo>
                  <a:lnTo>
                    <a:pt x="446" y="5"/>
                  </a:lnTo>
                  <a:lnTo>
                    <a:pt x="436" y="3"/>
                  </a:lnTo>
                  <a:lnTo>
                    <a:pt x="426" y="2"/>
                  </a:lnTo>
                  <a:lnTo>
                    <a:pt x="417" y="1"/>
                  </a:lnTo>
                  <a:lnTo>
                    <a:pt x="406" y="1"/>
                  </a:lnTo>
                  <a:lnTo>
                    <a:pt x="397" y="0"/>
                  </a:lnTo>
                  <a:lnTo>
                    <a:pt x="387" y="0"/>
                  </a:lnTo>
                  <a:lnTo>
                    <a:pt x="377" y="0"/>
                  </a:lnTo>
                  <a:lnTo>
                    <a:pt x="367" y="0"/>
                  </a:lnTo>
                  <a:lnTo>
                    <a:pt x="358" y="0"/>
                  </a:lnTo>
                  <a:lnTo>
                    <a:pt x="347" y="0"/>
                  </a:lnTo>
                  <a:lnTo>
                    <a:pt x="338" y="0"/>
                  </a:lnTo>
                  <a:lnTo>
                    <a:pt x="329" y="0"/>
                  </a:lnTo>
                  <a:lnTo>
                    <a:pt x="318" y="1"/>
                  </a:lnTo>
                  <a:lnTo>
                    <a:pt x="309" y="1"/>
                  </a:lnTo>
                  <a:lnTo>
                    <a:pt x="299" y="2"/>
                  </a:lnTo>
                  <a:lnTo>
                    <a:pt x="289" y="2"/>
                  </a:lnTo>
                  <a:lnTo>
                    <a:pt x="279" y="3"/>
                  </a:lnTo>
                  <a:lnTo>
                    <a:pt x="270" y="5"/>
                  </a:lnTo>
                  <a:lnTo>
                    <a:pt x="259" y="6"/>
                  </a:lnTo>
                  <a:lnTo>
                    <a:pt x="254" y="6"/>
                  </a:lnTo>
                  <a:lnTo>
                    <a:pt x="248" y="7"/>
                  </a:lnTo>
                  <a:lnTo>
                    <a:pt x="242" y="8"/>
                  </a:lnTo>
                  <a:lnTo>
                    <a:pt x="235" y="9"/>
                  </a:lnTo>
                  <a:lnTo>
                    <a:pt x="229" y="10"/>
                  </a:lnTo>
                  <a:lnTo>
                    <a:pt x="223" y="11"/>
                  </a:lnTo>
                  <a:lnTo>
                    <a:pt x="218" y="13"/>
                  </a:lnTo>
                  <a:lnTo>
                    <a:pt x="212" y="14"/>
                  </a:lnTo>
                  <a:lnTo>
                    <a:pt x="206" y="16"/>
                  </a:lnTo>
                  <a:lnTo>
                    <a:pt x="200" y="17"/>
                  </a:lnTo>
                  <a:lnTo>
                    <a:pt x="194" y="20"/>
                  </a:lnTo>
                  <a:lnTo>
                    <a:pt x="189" y="22"/>
                  </a:lnTo>
                  <a:lnTo>
                    <a:pt x="183" y="23"/>
                  </a:lnTo>
                  <a:lnTo>
                    <a:pt x="176" y="25"/>
                  </a:lnTo>
                  <a:lnTo>
                    <a:pt x="170" y="28"/>
                  </a:lnTo>
                  <a:lnTo>
                    <a:pt x="164" y="29"/>
                  </a:lnTo>
                  <a:lnTo>
                    <a:pt x="160" y="31"/>
                  </a:lnTo>
                  <a:lnTo>
                    <a:pt x="154" y="34"/>
                  </a:lnTo>
                  <a:lnTo>
                    <a:pt x="148" y="36"/>
                  </a:lnTo>
                  <a:lnTo>
                    <a:pt x="142" y="38"/>
                  </a:lnTo>
                  <a:lnTo>
                    <a:pt x="137" y="39"/>
                  </a:lnTo>
                  <a:lnTo>
                    <a:pt x="132" y="42"/>
                  </a:lnTo>
                  <a:lnTo>
                    <a:pt x="127" y="43"/>
                  </a:lnTo>
                  <a:lnTo>
                    <a:pt x="123" y="45"/>
                  </a:lnTo>
                  <a:lnTo>
                    <a:pt x="118" y="46"/>
                  </a:lnTo>
                  <a:lnTo>
                    <a:pt x="112" y="49"/>
                  </a:lnTo>
                  <a:lnTo>
                    <a:pt x="108" y="50"/>
                  </a:lnTo>
                  <a:lnTo>
                    <a:pt x="103" y="52"/>
                  </a:lnTo>
                  <a:lnTo>
                    <a:pt x="98" y="54"/>
                  </a:lnTo>
                  <a:lnTo>
                    <a:pt x="93" y="56"/>
                  </a:lnTo>
                  <a:lnTo>
                    <a:pt x="88" y="58"/>
                  </a:lnTo>
                  <a:lnTo>
                    <a:pt x="83" y="60"/>
                  </a:lnTo>
                  <a:lnTo>
                    <a:pt x="79" y="62"/>
                  </a:lnTo>
                  <a:lnTo>
                    <a:pt x="74" y="65"/>
                  </a:lnTo>
                  <a:lnTo>
                    <a:pt x="71" y="68"/>
                  </a:lnTo>
                  <a:lnTo>
                    <a:pt x="66" y="71"/>
                  </a:lnTo>
                  <a:lnTo>
                    <a:pt x="61" y="74"/>
                  </a:lnTo>
                  <a:lnTo>
                    <a:pt x="58" y="76"/>
                  </a:lnTo>
                  <a:lnTo>
                    <a:pt x="54" y="80"/>
                  </a:lnTo>
                  <a:lnTo>
                    <a:pt x="51" y="83"/>
                  </a:lnTo>
                  <a:lnTo>
                    <a:pt x="47" y="87"/>
                  </a:lnTo>
                  <a:lnTo>
                    <a:pt x="44" y="91"/>
                  </a:lnTo>
                  <a:lnTo>
                    <a:pt x="40" y="95"/>
                  </a:lnTo>
                  <a:lnTo>
                    <a:pt x="38" y="100"/>
                  </a:lnTo>
                  <a:lnTo>
                    <a:pt x="36" y="103"/>
                  </a:lnTo>
                  <a:lnTo>
                    <a:pt x="32" y="108"/>
                  </a:lnTo>
                  <a:lnTo>
                    <a:pt x="30" y="112"/>
                  </a:lnTo>
                  <a:lnTo>
                    <a:pt x="28" y="117"/>
                  </a:lnTo>
                  <a:lnTo>
                    <a:pt x="27" y="122"/>
                  </a:lnTo>
                  <a:lnTo>
                    <a:pt x="24" y="126"/>
                  </a:lnTo>
                  <a:lnTo>
                    <a:pt x="22" y="131"/>
                  </a:lnTo>
                  <a:lnTo>
                    <a:pt x="21" y="135"/>
                  </a:lnTo>
                  <a:lnTo>
                    <a:pt x="20" y="140"/>
                  </a:lnTo>
                  <a:lnTo>
                    <a:pt x="17" y="146"/>
                  </a:lnTo>
                  <a:lnTo>
                    <a:pt x="16" y="151"/>
                  </a:lnTo>
                  <a:lnTo>
                    <a:pt x="15" y="155"/>
                  </a:lnTo>
                  <a:lnTo>
                    <a:pt x="14" y="160"/>
                  </a:lnTo>
                  <a:lnTo>
                    <a:pt x="13" y="166"/>
                  </a:lnTo>
                  <a:lnTo>
                    <a:pt x="12" y="170"/>
                  </a:lnTo>
                  <a:lnTo>
                    <a:pt x="12" y="175"/>
                  </a:lnTo>
                  <a:lnTo>
                    <a:pt x="10" y="183"/>
                  </a:lnTo>
                  <a:lnTo>
                    <a:pt x="9" y="191"/>
                  </a:lnTo>
                  <a:lnTo>
                    <a:pt x="7" y="199"/>
                  </a:lnTo>
                  <a:lnTo>
                    <a:pt x="6" y="207"/>
                  </a:lnTo>
                  <a:lnTo>
                    <a:pt x="5" y="214"/>
                  </a:lnTo>
                  <a:lnTo>
                    <a:pt x="3" y="222"/>
                  </a:lnTo>
                  <a:lnTo>
                    <a:pt x="2" y="230"/>
                  </a:lnTo>
                  <a:lnTo>
                    <a:pt x="1" y="239"/>
                  </a:lnTo>
                  <a:lnTo>
                    <a:pt x="1" y="247"/>
                  </a:lnTo>
                  <a:lnTo>
                    <a:pt x="0" y="255"/>
                  </a:lnTo>
                  <a:lnTo>
                    <a:pt x="0" y="263"/>
                  </a:lnTo>
                  <a:lnTo>
                    <a:pt x="0" y="271"/>
                  </a:lnTo>
                  <a:lnTo>
                    <a:pt x="0" y="279"/>
                  </a:lnTo>
                  <a:lnTo>
                    <a:pt x="0" y="287"/>
                  </a:lnTo>
                  <a:lnTo>
                    <a:pt x="1" y="295"/>
                  </a:lnTo>
                  <a:lnTo>
                    <a:pt x="2" y="302"/>
                  </a:lnTo>
                  <a:lnTo>
                    <a:pt x="3" y="310"/>
                  </a:lnTo>
                  <a:lnTo>
                    <a:pt x="6" y="317"/>
                  </a:lnTo>
                  <a:lnTo>
                    <a:pt x="8" y="325"/>
                  </a:lnTo>
                  <a:lnTo>
                    <a:pt x="12" y="332"/>
                  </a:lnTo>
                  <a:lnTo>
                    <a:pt x="15" y="339"/>
                  </a:lnTo>
                  <a:lnTo>
                    <a:pt x="18" y="346"/>
                  </a:lnTo>
                  <a:lnTo>
                    <a:pt x="23" y="352"/>
                  </a:lnTo>
                  <a:lnTo>
                    <a:pt x="28" y="359"/>
                  </a:lnTo>
                  <a:lnTo>
                    <a:pt x="32" y="365"/>
                  </a:lnTo>
                  <a:lnTo>
                    <a:pt x="38" y="371"/>
                  </a:lnTo>
                  <a:lnTo>
                    <a:pt x="43" y="376"/>
                  </a:lnTo>
                  <a:lnTo>
                    <a:pt x="50" y="381"/>
                  </a:lnTo>
                  <a:lnTo>
                    <a:pt x="56" y="387"/>
                  </a:lnTo>
                  <a:lnTo>
                    <a:pt x="61" y="392"/>
                  </a:lnTo>
                  <a:lnTo>
                    <a:pt x="68" y="397"/>
                  </a:lnTo>
                  <a:lnTo>
                    <a:pt x="74" y="402"/>
                  </a:lnTo>
                  <a:lnTo>
                    <a:pt x="81" y="407"/>
                  </a:lnTo>
                  <a:lnTo>
                    <a:pt x="88" y="411"/>
                  </a:lnTo>
                  <a:lnTo>
                    <a:pt x="95" y="416"/>
                  </a:lnTo>
                  <a:lnTo>
                    <a:pt x="102" y="419"/>
                  </a:lnTo>
                  <a:lnTo>
                    <a:pt x="109" y="424"/>
                  </a:lnTo>
                  <a:lnTo>
                    <a:pt x="116" y="429"/>
                  </a:lnTo>
                  <a:lnTo>
                    <a:pt x="123" y="432"/>
                  </a:lnTo>
                  <a:lnTo>
                    <a:pt x="128" y="437"/>
                  </a:lnTo>
                  <a:lnTo>
                    <a:pt x="133" y="439"/>
                  </a:lnTo>
                  <a:lnTo>
                    <a:pt x="138" y="442"/>
                  </a:lnTo>
                  <a:lnTo>
                    <a:pt x="142" y="445"/>
                  </a:lnTo>
                  <a:lnTo>
                    <a:pt x="147" y="447"/>
                  </a:lnTo>
                  <a:lnTo>
                    <a:pt x="152" y="449"/>
                  </a:lnTo>
                  <a:lnTo>
                    <a:pt x="156" y="452"/>
                  </a:lnTo>
                  <a:lnTo>
                    <a:pt x="161" y="454"/>
                  </a:lnTo>
                  <a:lnTo>
                    <a:pt x="166" y="456"/>
                  </a:lnTo>
                  <a:lnTo>
                    <a:pt x="171" y="459"/>
                  </a:lnTo>
                  <a:lnTo>
                    <a:pt x="176" y="460"/>
                  </a:lnTo>
                  <a:lnTo>
                    <a:pt x="181" y="462"/>
                  </a:lnTo>
                  <a:lnTo>
                    <a:pt x="186" y="463"/>
                  </a:lnTo>
                  <a:lnTo>
                    <a:pt x="191" y="464"/>
                  </a:lnTo>
                  <a:lnTo>
                    <a:pt x="196" y="466"/>
                  </a:lnTo>
                  <a:lnTo>
                    <a:pt x="201" y="467"/>
                  </a:lnTo>
                  <a:lnTo>
                    <a:pt x="206" y="468"/>
                  </a:lnTo>
                  <a:lnTo>
                    <a:pt x="212" y="469"/>
                  </a:lnTo>
                  <a:lnTo>
                    <a:pt x="216" y="469"/>
                  </a:lnTo>
                  <a:lnTo>
                    <a:pt x="222" y="469"/>
                  </a:lnTo>
                  <a:lnTo>
                    <a:pt x="227" y="469"/>
                  </a:lnTo>
                  <a:lnTo>
                    <a:pt x="235" y="469"/>
                  </a:lnTo>
                  <a:lnTo>
                    <a:pt x="243" y="469"/>
                  </a:lnTo>
                  <a:lnTo>
                    <a:pt x="251" y="468"/>
                  </a:lnTo>
                  <a:lnTo>
                    <a:pt x="258" y="467"/>
                  </a:lnTo>
                  <a:lnTo>
                    <a:pt x="266" y="466"/>
                  </a:lnTo>
                  <a:lnTo>
                    <a:pt x="274" y="463"/>
                  </a:lnTo>
                  <a:lnTo>
                    <a:pt x="282" y="462"/>
                  </a:lnTo>
                  <a:lnTo>
                    <a:pt x="289" y="460"/>
                  </a:lnTo>
                  <a:lnTo>
                    <a:pt x="298" y="458"/>
                  </a:lnTo>
                  <a:lnTo>
                    <a:pt x="306" y="455"/>
                  </a:lnTo>
                  <a:lnTo>
                    <a:pt x="314" y="453"/>
                  </a:lnTo>
                  <a:lnTo>
                    <a:pt x="321" y="451"/>
                  </a:lnTo>
                  <a:lnTo>
                    <a:pt x="329" y="448"/>
                  </a:lnTo>
                  <a:lnTo>
                    <a:pt x="337" y="446"/>
                  </a:lnTo>
                  <a:lnTo>
                    <a:pt x="344" y="445"/>
                  </a:lnTo>
                  <a:lnTo>
                    <a:pt x="352" y="442"/>
                  </a:lnTo>
                  <a:lnTo>
                    <a:pt x="360" y="440"/>
                  </a:lnTo>
                  <a:lnTo>
                    <a:pt x="368" y="439"/>
                  </a:lnTo>
                  <a:lnTo>
                    <a:pt x="376" y="438"/>
                  </a:lnTo>
                  <a:lnTo>
                    <a:pt x="384" y="437"/>
                  </a:lnTo>
                  <a:lnTo>
                    <a:pt x="394" y="436"/>
                  </a:lnTo>
                  <a:lnTo>
                    <a:pt x="404" y="436"/>
                  </a:lnTo>
                  <a:lnTo>
                    <a:pt x="414" y="434"/>
                  </a:lnTo>
                  <a:lnTo>
                    <a:pt x="424" y="434"/>
                  </a:lnTo>
                  <a:lnTo>
                    <a:pt x="434" y="433"/>
                  </a:lnTo>
                  <a:lnTo>
                    <a:pt x="445" y="433"/>
                  </a:lnTo>
                  <a:lnTo>
                    <a:pt x="455" y="433"/>
                  </a:lnTo>
                  <a:lnTo>
                    <a:pt x="464" y="433"/>
                  </a:lnTo>
                  <a:lnTo>
                    <a:pt x="475" y="433"/>
                  </a:lnTo>
                  <a:lnTo>
                    <a:pt x="485" y="433"/>
                  </a:lnTo>
                  <a:lnTo>
                    <a:pt x="496" y="433"/>
                  </a:lnTo>
                  <a:lnTo>
                    <a:pt x="506" y="433"/>
                  </a:lnTo>
                  <a:lnTo>
                    <a:pt x="515" y="433"/>
                  </a:lnTo>
                  <a:lnTo>
                    <a:pt x="526" y="433"/>
                  </a:lnTo>
                  <a:lnTo>
                    <a:pt x="536" y="432"/>
                  </a:lnTo>
                  <a:lnTo>
                    <a:pt x="546" y="432"/>
                  </a:lnTo>
                  <a:lnTo>
                    <a:pt x="556" y="432"/>
                  </a:lnTo>
                  <a:lnTo>
                    <a:pt x="566" y="432"/>
                  </a:lnTo>
                  <a:lnTo>
                    <a:pt x="577" y="431"/>
                  </a:lnTo>
                  <a:lnTo>
                    <a:pt x="587" y="430"/>
                  </a:lnTo>
                  <a:lnTo>
                    <a:pt x="593" y="430"/>
                  </a:lnTo>
                  <a:lnTo>
                    <a:pt x="599" y="430"/>
                  </a:lnTo>
                  <a:lnTo>
                    <a:pt x="606" y="429"/>
                  </a:lnTo>
                  <a:lnTo>
                    <a:pt x="611" y="429"/>
                  </a:lnTo>
                  <a:lnTo>
                    <a:pt x="618" y="427"/>
                  </a:lnTo>
                  <a:lnTo>
                    <a:pt x="624" y="427"/>
                  </a:lnTo>
                  <a:lnTo>
                    <a:pt x="631" y="426"/>
                  </a:lnTo>
                  <a:lnTo>
                    <a:pt x="637" y="425"/>
                  </a:lnTo>
                  <a:lnTo>
                    <a:pt x="643" y="425"/>
                  </a:lnTo>
                  <a:lnTo>
                    <a:pt x="649" y="424"/>
                  </a:lnTo>
                  <a:lnTo>
                    <a:pt x="655" y="423"/>
                  </a:lnTo>
                  <a:lnTo>
                    <a:pt x="662" y="422"/>
                  </a:lnTo>
                  <a:lnTo>
                    <a:pt x="668" y="422"/>
                  </a:lnTo>
                  <a:lnTo>
                    <a:pt x="674" y="420"/>
                  </a:lnTo>
                  <a:lnTo>
                    <a:pt x="681" y="418"/>
                  </a:lnTo>
                  <a:lnTo>
                    <a:pt x="687" y="417"/>
                  </a:lnTo>
                  <a:lnTo>
                    <a:pt x="692" y="416"/>
                  </a:lnTo>
                  <a:lnTo>
                    <a:pt x="698" y="415"/>
                  </a:lnTo>
                  <a:lnTo>
                    <a:pt x="705" y="412"/>
                  </a:lnTo>
                  <a:lnTo>
                    <a:pt x="711" y="411"/>
                  </a:lnTo>
                  <a:lnTo>
                    <a:pt x="714" y="409"/>
                  </a:lnTo>
                  <a:lnTo>
                    <a:pt x="719" y="408"/>
                  </a:lnTo>
                  <a:lnTo>
                    <a:pt x="724" y="405"/>
                  </a:lnTo>
                  <a:lnTo>
                    <a:pt x="727" y="404"/>
                  </a:lnTo>
                  <a:lnTo>
                    <a:pt x="732" y="402"/>
                  </a:lnTo>
                  <a:lnTo>
                    <a:pt x="735" y="400"/>
                  </a:lnTo>
                  <a:lnTo>
                    <a:pt x="740" y="397"/>
                  </a:lnTo>
                  <a:lnTo>
                    <a:pt x="743" y="395"/>
                  </a:lnTo>
                  <a:lnTo>
                    <a:pt x="748" y="393"/>
                  </a:lnTo>
                  <a:lnTo>
                    <a:pt x="751" y="390"/>
                  </a:lnTo>
                  <a:lnTo>
                    <a:pt x="755" y="388"/>
                  </a:lnTo>
                  <a:lnTo>
                    <a:pt x="759" y="386"/>
                  </a:lnTo>
                  <a:lnTo>
                    <a:pt x="763" y="383"/>
                  </a:lnTo>
                  <a:lnTo>
                    <a:pt x="766" y="381"/>
                  </a:lnTo>
                  <a:lnTo>
                    <a:pt x="770" y="378"/>
                  </a:lnTo>
                  <a:lnTo>
                    <a:pt x="775" y="375"/>
                  </a:lnTo>
                  <a:lnTo>
                    <a:pt x="778" y="373"/>
                  </a:lnTo>
                  <a:lnTo>
                    <a:pt x="781" y="369"/>
                  </a:lnTo>
                  <a:lnTo>
                    <a:pt x="785" y="367"/>
                  </a:lnTo>
                  <a:lnTo>
                    <a:pt x="790" y="365"/>
                  </a:lnTo>
                  <a:lnTo>
                    <a:pt x="792" y="364"/>
                  </a:lnTo>
                  <a:lnTo>
                    <a:pt x="794" y="361"/>
                  </a:lnTo>
                  <a:lnTo>
                    <a:pt x="797" y="360"/>
                  </a:lnTo>
                  <a:lnTo>
                    <a:pt x="799" y="358"/>
                  </a:lnTo>
                  <a:lnTo>
                    <a:pt x="801" y="357"/>
                  </a:lnTo>
                  <a:lnTo>
                    <a:pt x="803" y="354"/>
                  </a:lnTo>
                  <a:lnTo>
                    <a:pt x="806" y="352"/>
                  </a:lnTo>
                  <a:lnTo>
                    <a:pt x="808" y="351"/>
                  </a:lnTo>
                  <a:lnTo>
                    <a:pt x="810" y="349"/>
                  </a:lnTo>
                  <a:lnTo>
                    <a:pt x="813" y="347"/>
                  </a:lnTo>
                  <a:lnTo>
                    <a:pt x="815" y="345"/>
                  </a:lnTo>
                  <a:lnTo>
                    <a:pt x="817" y="343"/>
                  </a:lnTo>
                  <a:lnTo>
                    <a:pt x="819" y="342"/>
                  </a:lnTo>
                  <a:lnTo>
                    <a:pt x="821" y="339"/>
                  </a:lnTo>
                  <a:lnTo>
                    <a:pt x="823" y="337"/>
                  </a:lnTo>
                  <a:lnTo>
                    <a:pt x="825" y="335"/>
                  </a:lnTo>
                  <a:lnTo>
                    <a:pt x="828" y="332"/>
                  </a:lnTo>
                  <a:lnTo>
                    <a:pt x="830" y="331"/>
                  </a:lnTo>
                  <a:lnTo>
                    <a:pt x="831" y="329"/>
                  </a:lnTo>
                  <a:lnTo>
                    <a:pt x="834" y="327"/>
                  </a:lnTo>
                </a:path>
              </a:pathLst>
            </a:custGeom>
            <a:no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60" name="Freeform 20"/>
            <p:cNvSpPr>
              <a:spLocks/>
            </p:cNvSpPr>
            <p:nvPr/>
          </p:nvSpPr>
          <p:spPr bwMode="auto">
            <a:xfrm>
              <a:off x="2649" y="2961"/>
              <a:ext cx="445" cy="253"/>
            </a:xfrm>
            <a:custGeom>
              <a:avLst/>
              <a:gdLst>
                <a:gd name="T0" fmla="*/ 192 w 839"/>
                <a:gd name="T1" fmla="*/ 0 h 562"/>
                <a:gd name="T2" fmla="*/ 241 w 839"/>
                <a:gd name="T3" fmla="*/ 4 h 562"/>
                <a:gd name="T4" fmla="*/ 289 w 839"/>
                <a:gd name="T5" fmla="*/ 18 h 562"/>
                <a:gd name="T6" fmla="*/ 328 w 839"/>
                <a:gd name="T7" fmla="*/ 41 h 562"/>
                <a:gd name="T8" fmla="*/ 364 w 839"/>
                <a:gd name="T9" fmla="*/ 71 h 562"/>
                <a:gd name="T10" fmla="*/ 396 w 839"/>
                <a:gd name="T11" fmla="*/ 99 h 562"/>
                <a:gd name="T12" fmla="*/ 418 w 839"/>
                <a:gd name="T13" fmla="*/ 121 h 562"/>
                <a:gd name="T14" fmla="*/ 440 w 839"/>
                <a:gd name="T15" fmla="*/ 141 h 562"/>
                <a:gd name="T16" fmla="*/ 482 w 839"/>
                <a:gd name="T17" fmla="*/ 153 h 562"/>
                <a:gd name="T18" fmla="*/ 556 w 839"/>
                <a:gd name="T19" fmla="*/ 155 h 562"/>
                <a:gd name="T20" fmla="*/ 630 w 839"/>
                <a:gd name="T21" fmla="*/ 154 h 562"/>
                <a:gd name="T22" fmla="*/ 689 w 839"/>
                <a:gd name="T23" fmla="*/ 157 h 562"/>
                <a:gd name="T24" fmla="*/ 731 w 839"/>
                <a:gd name="T25" fmla="*/ 164 h 562"/>
                <a:gd name="T26" fmla="*/ 773 w 839"/>
                <a:gd name="T27" fmla="*/ 176 h 562"/>
                <a:gd name="T28" fmla="*/ 799 w 839"/>
                <a:gd name="T29" fmla="*/ 190 h 562"/>
                <a:gd name="T30" fmla="*/ 818 w 839"/>
                <a:gd name="T31" fmla="*/ 208 h 562"/>
                <a:gd name="T32" fmla="*/ 829 w 839"/>
                <a:gd name="T33" fmla="*/ 230 h 562"/>
                <a:gd name="T34" fmla="*/ 837 w 839"/>
                <a:gd name="T35" fmla="*/ 260 h 562"/>
                <a:gd name="T36" fmla="*/ 839 w 839"/>
                <a:gd name="T37" fmla="*/ 294 h 562"/>
                <a:gd name="T38" fmla="*/ 830 w 839"/>
                <a:gd name="T39" fmla="*/ 325 h 562"/>
                <a:gd name="T40" fmla="*/ 812 w 839"/>
                <a:gd name="T41" fmla="*/ 353 h 562"/>
                <a:gd name="T42" fmla="*/ 785 w 839"/>
                <a:gd name="T43" fmla="*/ 376 h 562"/>
                <a:gd name="T44" fmla="*/ 763 w 839"/>
                <a:gd name="T45" fmla="*/ 400 h 562"/>
                <a:gd name="T46" fmla="*/ 749 w 839"/>
                <a:gd name="T47" fmla="*/ 424 h 562"/>
                <a:gd name="T48" fmla="*/ 737 w 839"/>
                <a:gd name="T49" fmla="*/ 448 h 562"/>
                <a:gd name="T50" fmla="*/ 719 w 839"/>
                <a:gd name="T51" fmla="*/ 471 h 562"/>
                <a:gd name="T52" fmla="*/ 698 w 839"/>
                <a:gd name="T53" fmla="*/ 500 h 562"/>
                <a:gd name="T54" fmla="*/ 674 w 839"/>
                <a:gd name="T55" fmla="*/ 524 h 562"/>
                <a:gd name="T56" fmla="*/ 645 w 839"/>
                <a:gd name="T57" fmla="*/ 543 h 562"/>
                <a:gd name="T58" fmla="*/ 610 w 839"/>
                <a:gd name="T59" fmla="*/ 556 h 562"/>
                <a:gd name="T60" fmla="*/ 575 w 839"/>
                <a:gd name="T61" fmla="*/ 562 h 562"/>
                <a:gd name="T62" fmla="*/ 533 w 839"/>
                <a:gd name="T63" fmla="*/ 555 h 562"/>
                <a:gd name="T64" fmla="*/ 489 w 839"/>
                <a:gd name="T65" fmla="*/ 537 h 562"/>
                <a:gd name="T66" fmla="*/ 446 w 839"/>
                <a:gd name="T67" fmla="*/ 517 h 562"/>
                <a:gd name="T68" fmla="*/ 410 w 839"/>
                <a:gd name="T69" fmla="*/ 500 h 562"/>
                <a:gd name="T70" fmla="*/ 377 w 839"/>
                <a:gd name="T71" fmla="*/ 483 h 562"/>
                <a:gd name="T72" fmla="*/ 341 w 839"/>
                <a:gd name="T73" fmla="*/ 469 h 562"/>
                <a:gd name="T74" fmla="*/ 283 w 839"/>
                <a:gd name="T75" fmla="*/ 462 h 562"/>
                <a:gd name="T76" fmla="*/ 225 w 839"/>
                <a:gd name="T77" fmla="*/ 461 h 562"/>
                <a:gd name="T78" fmla="*/ 174 w 839"/>
                <a:gd name="T79" fmla="*/ 455 h 562"/>
                <a:gd name="T80" fmla="*/ 151 w 839"/>
                <a:gd name="T81" fmla="*/ 449 h 562"/>
                <a:gd name="T82" fmla="*/ 130 w 839"/>
                <a:gd name="T83" fmla="*/ 439 h 562"/>
                <a:gd name="T84" fmla="*/ 109 w 839"/>
                <a:gd name="T85" fmla="*/ 420 h 562"/>
                <a:gd name="T86" fmla="*/ 85 w 839"/>
                <a:gd name="T87" fmla="*/ 389 h 562"/>
                <a:gd name="T88" fmla="*/ 63 w 839"/>
                <a:gd name="T89" fmla="*/ 355 h 562"/>
                <a:gd name="T90" fmla="*/ 44 w 839"/>
                <a:gd name="T91" fmla="*/ 323 h 562"/>
                <a:gd name="T92" fmla="*/ 29 w 839"/>
                <a:gd name="T93" fmla="*/ 290 h 562"/>
                <a:gd name="T94" fmla="*/ 16 w 839"/>
                <a:gd name="T95" fmla="*/ 258 h 562"/>
                <a:gd name="T96" fmla="*/ 8 w 839"/>
                <a:gd name="T97" fmla="*/ 221 h 562"/>
                <a:gd name="T98" fmla="*/ 4 w 839"/>
                <a:gd name="T99" fmla="*/ 182 h 562"/>
                <a:gd name="T100" fmla="*/ 1 w 839"/>
                <a:gd name="T101" fmla="*/ 142 h 562"/>
                <a:gd name="T102" fmla="*/ 0 w 839"/>
                <a:gd name="T103" fmla="*/ 126 h 562"/>
                <a:gd name="T104" fmla="*/ 0 w 839"/>
                <a:gd name="T105" fmla="*/ 113 h 562"/>
                <a:gd name="T106" fmla="*/ 1 w 839"/>
                <a:gd name="T107" fmla="*/ 102 h 5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39"/>
                <a:gd name="T163" fmla="*/ 0 h 562"/>
                <a:gd name="T164" fmla="*/ 839 w 839"/>
                <a:gd name="T165" fmla="*/ 562 h 5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39" h="562">
                  <a:moveTo>
                    <a:pt x="152" y="2"/>
                  </a:moveTo>
                  <a:lnTo>
                    <a:pt x="160" y="1"/>
                  </a:lnTo>
                  <a:lnTo>
                    <a:pt x="168" y="0"/>
                  </a:lnTo>
                  <a:lnTo>
                    <a:pt x="176" y="0"/>
                  </a:lnTo>
                  <a:lnTo>
                    <a:pt x="184" y="0"/>
                  </a:lnTo>
                  <a:lnTo>
                    <a:pt x="192" y="0"/>
                  </a:lnTo>
                  <a:lnTo>
                    <a:pt x="201" y="0"/>
                  </a:lnTo>
                  <a:lnTo>
                    <a:pt x="209" y="0"/>
                  </a:lnTo>
                  <a:lnTo>
                    <a:pt x="217" y="1"/>
                  </a:lnTo>
                  <a:lnTo>
                    <a:pt x="225" y="2"/>
                  </a:lnTo>
                  <a:lnTo>
                    <a:pt x="233" y="3"/>
                  </a:lnTo>
                  <a:lnTo>
                    <a:pt x="241" y="4"/>
                  </a:lnTo>
                  <a:lnTo>
                    <a:pt x="249" y="5"/>
                  </a:lnTo>
                  <a:lnTo>
                    <a:pt x="257" y="8"/>
                  </a:lnTo>
                  <a:lnTo>
                    <a:pt x="265" y="10"/>
                  </a:lnTo>
                  <a:lnTo>
                    <a:pt x="274" y="12"/>
                  </a:lnTo>
                  <a:lnTo>
                    <a:pt x="280" y="15"/>
                  </a:lnTo>
                  <a:lnTo>
                    <a:pt x="289" y="18"/>
                  </a:lnTo>
                  <a:lnTo>
                    <a:pt x="296" y="20"/>
                  </a:lnTo>
                  <a:lnTo>
                    <a:pt x="302" y="24"/>
                  </a:lnTo>
                  <a:lnTo>
                    <a:pt x="308" y="27"/>
                  </a:lnTo>
                  <a:lnTo>
                    <a:pt x="315" y="32"/>
                  </a:lnTo>
                  <a:lnTo>
                    <a:pt x="322" y="37"/>
                  </a:lnTo>
                  <a:lnTo>
                    <a:pt x="328" y="41"/>
                  </a:lnTo>
                  <a:lnTo>
                    <a:pt x="334" y="46"/>
                  </a:lnTo>
                  <a:lnTo>
                    <a:pt x="340" y="51"/>
                  </a:lnTo>
                  <a:lnTo>
                    <a:pt x="345" y="55"/>
                  </a:lnTo>
                  <a:lnTo>
                    <a:pt x="351" y="61"/>
                  </a:lnTo>
                  <a:lnTo>
                    <a:pt x="357" y="66"/>
                  </a:lnTo>
                  <a:lnTo>
                    <a:pt x="364" y="71"/>
                  </a:lnTo>
                  <a:lnTo>
                    <a:pt x="370" y="76"/>
                  </a:lnTo>
                  <a:lnTo>
                    <a:pt x="375" y="82"/>
                  </a:lnTo>
                  <a:lnTo>
                    <a:pt x="381" y="86"/>
                  </a:lnTo>
                  <a:lnTo>
                    <a:pt x="387" y="91"/>
                  </a:lnTo>
                  <a:lnTo>
                    <a:pt x="393" y="96"/>
                  </a:lnTo>
                  <a:lnTo>
                    <a:pt x="396" y="99"/>
                  </a:lnTo>
                  <a:lnTo>
                    <a:pt x="401" y="103"/>
                  </a:lnTo>
                  <a:lnTo>
                    <a:pt x="404" y="106"/>
                  </a:lnTo>
                  <a:lnTo>
                    <a:pt x="408" y="110"/>
                  </a:lnTo>
                  <a:lnTo>
                    <a:pt x="411" y="113"/>
                  </a:lnTo>
                  <a:lnTo>
                    <a:pt x="415" y="118"/>
                  </a:lnTo>
                  <a:lnTo>
                    <a:pt x="418" y="121"/>
                  </a:lnTo>
                  <a:lnTo>
                    <a:pt x="422" y="125"/>
                  </a:lnTo>
                  <a:lnTo>
                    <a:pt x="425" y="128"/>
                  </a:lnTo>
                  <a:lnTo>
                    <a:pt x="429" y="132"/>
                  </a:lnTo>
                  <a:lnTo>
                    <a:pt x="433" y="135"/>
                  </a:lnTo>
                  <a:lnTo>
                    <a:pt x="437" y="139"/>
                  </a:lnTo>
                  <a:lnTo>
                    <a:pt x="440" y="141"/>
                  </a:lnTo>
                  <a:lnTo>
                    <a:pt x="445" y="143"/>
                  </a:lnTo>
                  <a:lnTo>
                    <a:pt x="449" y="146"/>
                  </a:lnTo>
                  <a:lnTo>
                    <a:pt x="453" y="147"/>
                  </a:lnTo>
                  <a:lnTo>
                    <a:pt x="459" y="149"/>
                  </a:lnTo>
                  <a:lnTo>
                    <a:pt x="470" y="150"/>
                  </a:lnTo>
                  <a:lnTo>
                    <a:pt x="482" y="153"/>
                  </a:lnTo>
                  <a:lnTo>
                    <a:pt x="495" y="154"/>
                  </a:lnTo>
                  <a:lnTo>
                    <a:pt x="507" y="155"/>
                  </a:lnTo>
                  <a:lnTo>
                    <a:pt x="519" y="155"/>
                  </a:lnTo>
                  <a:lnTo>
                    <a:pt x="532" y="155"/>
                  </a:lnTo>
                  <a:lnTo>
                    <a:pt x="543" y="155"/>
                  </a:lnTo>
                  <a:lnTo>
                    <a:pt x="556" y="155"/>
                  </a:lnTo>
                  <a:lnTo>
                    <a:pt x="569" y="155"/>
                  </a:lnTo>
                  <a:lnTo>
                    <a:pt x="581" y="154"/>
                  </a:lnTo>
                  <a:lnTo>
                    <a:pt x="593" y="154"/>
                  </a:lnTo>
                  <a:lnTo>
                    <a:pt x="606" y="154"/>
                  </a:lnTo>
                  <a:lnTo>
                    <a:pt x="619" y="153"/>
                  </a:lnTo>
                  <a:lnTo>
                    <a:pt x="630" y="154"/>
                  </a:lnTo>
                  <a:lnTo>
                    <a:pt x="643" y="154"/>
                  </a:lnTo>
                  <a:lnTo>
                    <a:pt x="656" y="154"/>
                  </a:lnTo>
                  <a:lnTo>
                    <a:pt x="667" y="155"/>
                  </a:lnTo>
                  <a:lnTo>
                    <a:pt x="674" y="156"/>
                  </a:lnTo>
                  <a:lnTo>
                    <a:pt x="681" y="156"/>
                  </a:lnTo>
                  <a:lnTo>
                    <a:pt x="689" y="157"/>
                  </a:lnTo>
                  <a:lnTo>
                    <a:pt x="696" y="158"/>
                  </a:lnTo>
                  <a:lnTo>
                    <a:pt x="703" y="159"/>
                  </a:lnTo>
                  <a:lnTo>
                    <a:pt x="710" y="161"/>
                  </a:lnTo>
                  <a:lnTo>
                    <a:pt x="717" y="161"/>
                  </a:lnTo>
                  <a:lnTo>
                    <a:pt x="724" y="163"/>
                  </a:lnTo>
                  <a:lnTo>
                    <a:pt x="731" y="164"/>
                  </a:lnTo>
                  <a:lnTo>
                    <a:pt x="738" y="165"/>
                  </a:lnTo>
                  <a:lnTo>
                    <a:pt x="745" y="166"/>
                  </a:lnTo>
                  <a:lnTo>
                    <a:pt x="752" y="169"/>
                  </a:lnTo>
                  <a:lnTo>
                    <a:pt x="759" y="171"/>
                  </a:lnTo>
                  <a:lnTo>
                    <a:pt x="766" y="173"/>
                  </a:lnTo>
                  <a:lnTo>
                    <a:pt x="773" y="176"/>
                  </a:lnTo>
                  <a:lnTo>
                    <a:pt x="778" y="178"/>
                  </a:lnTo>
                  <a:lnTo>
                    <a:pt x="785" y="182"/>
                  </a:lnTo>
                  <a:lnTo>
                    <a:pt x="789" y="183"/>
                  </a:lnTo>
                  <a:lnTo>
                    <a:pt x="792" y="185"/>
                  </a:lnTo>
                  <a:lnTo>
                    <a:pt x="796" y="187"/>
                  </a:lnTo>
                  <a:lnTo>
                    <a:pt x="799" y="190"/>
                  </a:lnTo>
                  <a:lnTo>
                    <a:pt x="803" y="192"/>
                  </a:lnTo>
                  <a:lnTo>
                    <a:pt x="806" y="195"/>
                  </a:lnTo>
                  <a:lnTo>
                    <a:pt x="808" y="198"/>
                  </a:lnTo>
                  <a:lnTo>
                    <a:pt x="812" y="201"/>
                  </a:lnTo>
                  <a:lnTo>
                    <a:pt x="814" y="205"/>
                  </a:lnTo>
                  <a:lnTo>
                    <a:pt x="818" y="208"/>
                  </a:lnTo>
                  <a:lnTo>
                    <a:pt x="820" y="212"/>
                  </a:lnTo>
                  <a:lnTo>
                    <a:pt x="822" y="215"/>
                  </a:lnTo>
                  <a:lnTo>
                    <a:pt x="825" y="219"/>
                  </a:lnTo>
                  <a:lnTo>
                    <a:pt x="826" y="222"/>
                  </a:lnTo>
                  <a:lnTo>
                    <a:pt x="828" y="226"/>
                  </a:lnTo>
                  <a:lnTo>
                    <a:pt x="829" y="230"/>
                  </a:lnTo>
                  <a:lnTo>
                    <a:pt x="830" y="234"/>
                  </a:lnTo>
                  <a:lnTo>
                    <a:pt x="833" y="238"/>
                  </a:lnTo>
                  <a:lnTo>
                    <a:pt x="834" y="244"/>
                  </a:lnTo>
                  <a:lnTo>
                    <a:pt x="835" y="250"/>
                  </a:lnTo>
                  <a:lnTo>
                    <a:pt x="836" y="254"/>
                  </a:lnTo>
                  <a:lnTo>
                    <a:pt x="837" y="260"/>
                  </a:lnTo>
                  <a:lnTo>
                    <a:pt x="837" y="266"/>
                  </a:lnTo>
                  <a:lnTo>
                    <a:pt x="839" y="271"/>
                  </a:lnTo>
                  <a:lnTo>
                    <a:pt x="839" y="277"/>
                  </a:lnTo>
                  <a:lnTo>
                    <a:pt x="839" y="282"/>
                  </a:lnTo>
                  <a:lnTo>
                    <a:pt x="839" y="288"/>
                  </a:lnTo>
                  <a:lnTo>
                    <a:pt x="839" y="294"/>
                  </a:lnTo>
                  <a:lnTo>
                    <a:pt x="837" y="299"/>
                  </a:lnTo>
                  <a:lnTo>
                    <a:pt x="836" y="304"/>
                  </a:lnTo>
                  <a:lnTo>
                    <a:pt x="835" y="310"/>
                  </a:lnTo>
                  <a:lnTo>
                    <a:pt x="834" y="315"/>
                  </a:lnTo>
                  <a:lnTo>
                    <a:pt x="833" y="321"/>
                  </a:lnTo>
                  <a:lnTo>
                    <a:pt x="830" y="325"/>
                  </a:lnTo>
                  <a:lnTo>
                    <a:pt x="828" y="330"/>
                  </a:lnTo>
                  <a:lnTo>
                    <a:pt x="826" y="336"/>
                  </a:lnTo>
                  <a:lnTo>
                    <a:pt x="822" y="340"/>
                  </a:lnTo>
                  <a:lnTo>
                    <a:pt x="819" y="345"/>
                  </a:lnTo>
                  <a:lnTo>
                    <a:pt x="815" y="348"/>
                  </a:lnTo>
                  <a:lnTo>
                    <a:pt x="812" y="353"/>
                  </a:lnTo>
                  <a:lnTo>
                    <a:pt x="807" y="356"/>
                  </a:lnTo>
                  <a:lnTo>
                    <a:pt x="803" y="361"/>
                  </a:lnTo>
                  <a:lnTo>
                    <a:pt x="799" y="365"/>
                  </a:lnTo>
                  <a:lnTo>
                    <a:pt x="795" y="368"/>
                  </a:lnTo>
                  <a:lnTo>
                    <a:pt x="790" y="373"/>
                  </a:lnTo>
                  <a:lnTo>
                    <a:pt x="785" y="376"/>
                  </a:lnTo>
                  <a:lnTo>
                    <a:pt x="781" y="380"/>
                  </a:lnTo>
                  <a:lnTo>
                    <a:pt x="777" y="384"/>
                  </a:lnTo>
                  <a:lnTo>
                    <a:pt x="773" y="388"/>
                  </a:lnTo>
                  <a:lnTo>
                    <a:pt x="769" y="392"/>
                  </a:lnTo>
                  <a:lnTo>
                    <a:pt x="766" y="397"/>
                  </a:lnTo>
                  <a:lnTo>
                    <a:pt x="763" y="400"/>
                  </a:lnTo>
                  <a:lnTo>
                    <a:pt x="760" y="404"/>
                  </a:lnTo>
                  <a:lnTo>
                    <a:pt x="757" y="409"/>
                  </a:lnTo>
                  <a:lnTo>
                    <a:pt x="755" y="412"/>
                  </a:lnTo>
                  <a:lnTo>
                    <a:pt x="753" y="416"/>
                  </a:lnTo>
                  <a:lnTo>
                    <a:pt x="751" y="420"/>
                  </a:lnTo>
                  <a:lnTo>
                    <a:pt x="749" y="424"/>
                  </a:lnTo>
                  <a:lnTo>
                    <a:pt x="747" y="428"/>
                  </a:lnTo>
                  <a:lnTo>
                    <a:pt x="745" y="432"/>
                  </a:lnTo>
                  <a:lnTo>
                    <a:pt x="742" y="435"/>
                  </a:lnTo>
                  <a:lnTo>
                    <a:pt x="740" y="440"/>
                  </a:lnTo>
                  <a:lnTo>
                    <a:pt x="738" y="443"/>
                  </a:lnTo>
                  <a:lnTo>
                    <a:pt x="737" y="448"/>
                  </a:lnTo>
                  <a:lnTo>
                    <a:pt x="734" y="451"/>
                  </a:lnTo>
                  <a:lnTo>
                    <a:pt x="731" y="455"/>
                  </a:lnTo>
                  <a:lnTo>
                    <a:pt x="729" y="458"/>
                  </a:lnTo>
                  <a:lnTo>
                    <a:pt x="726" y="462"/>
                  </a:lnTo>
                  <a:lnTo>
                    <a:pt x="723" y="467"/>
                  </a:lnTo>
                  <a:lnTo>
                    <a:pt x="719" y="471"/>
                  </a:lnTo>
                  <a:lnTo>
                    <a:pt x="716" y="476"/>
                  </a:lnTo>
                  <a:lnTo>
                    <a:pt x="712" y="482"/>
                  </a:lnTo>
                  <a:lnTo>
                    <a:pt x="709" y="486"/>
                  </a:lnTo>
                  <a:lnTo>
                    <a:pt x="705" y="491"/>
                  </a:lnTo>
                  <a:lnTo>
                    <a:pt x="702" y="495"/>
                  </a:lnTo>
                  <a:lnTo>
                    <a:pt x="698" y="500"/>
                  </a:lnTo>
                  <a:lnTo>
                    <a:pt x="695" y="504"/>
                  </a:lnTo>
                  <a:lnTo>
                    <a:pt x="691" y="508"/>
                  </a:lnTo>
                  <a:lnTo>
                    <a:pt x="687" y="513"/>
                  </a:lnTo>
                  <a:lnTo>
                    <a:pt x="683" y="516"/>
                  </a:lnTo>
                  <a:lnTo>
                    <a:pt x="679" y="521"/>
                  </a:lnTo>
                  <a:lnTo>
                    <a:pt x="674" y="524"/>
                  </a:lnTo>
                  <a:lnTo>
                    <a:pt x="671" y="528"/>
                  </a:lnTo>
                  <a:lnTo>
                    <a:pt x="666" y="531"/>
                  </a:lnTo>
                  <a:lnTo>
                    <a:pt x="661" y="535"/>
                  </a:lnTo>
                  <a:lnTo>
                    <a:pt x="656" y="537"/>
                  </a:lnTo>
                  <a:lnTo>
                    <a:pt x="650" y="541"/>
                  </a:lnTo>
                  <a:lnTo>
                    <a:pt x="645" y="543"/>
                  </a:lnTo>
                  <a:lnTo>
                    <a:pt x="639" y="545"/>
                  </a:lnTo>
                  <a:lnTo>
                    <a:pt x="634" y="548"/>
                  </a:lnTo>
                  <a:lnTo>
                    <a:pt x="628" y="550"/>
                  </a:lnTo>
                  <a:lnTo>
                    <a:pt x="622" y="552"/>
                  </a:lnTo>
                  <a:lnTo>
                    <a:pt x="616" y="555"/>
                  </a:lnTo>
                  <a:lnTo>
                    <a:pt x="610" y="556"/>
                  </a:lnTo>
                  <a:lnTo>
                    <a:pt x="605" y="557"/>
                  </a:lnTo>
                  <a:lnTo>
                    <a:pt x="599" y="558"/>
                  </a:lnTo>
                  <a:lnTo>
                    <a:pt x="593" y="559"/>
                  </a:lnTo>
                  <a:lnTo>
                    <a:pt x="587" y="560"/>
                  </a:lnTo>
                  <a:lnTo>
                    <a:pt x="580" y="560"/>
                  </a:lnTo>
                  <a:lnTo>
                    <a:pt x="575" y="562"/>
                  </a:lnTo>
                  <a:lnTo>
                    <a:pt x="569" y="560"/>
                  </a:lnTo>
                  <a:lnTo>
                    <a:pt x="563" y="560"/>
                  </a:lnTo>
                  <a:lnTo>
                    <a:pt x="555" y="559"/>
                  </a:lnTo>
                  <a:lnTo>
                    <a:pt x="548" y="558"/>
                  </a:lnTo>
                  <a:lnTo>
                    <a:pt x="540" y="557"/>
                  </a:lnTo>
                  <a:lnTo>
                    <a:pt x="533" y="555"/>
                  </a:lnTo>
                  <a:lnTo>
                    <a:pt x="525" y="552"/>
                  </a:lnTo>
                  <a:lnTo>
                    <a:pt x="518" y="550"/>
                  </a:lnTo>
                  <a:lnTo>
                    <a:pt x="511" y="546"/>
                  </a:lnTo>
                  <a:lnTo>
                    <a:pt x="503" y="544"/>
                  </a:lnTo>
                  <a:lnTo>
                    <a:pt x="496" y="541"/>
                  </a:lnTo>
                  <a:lnTo>
                    <a:pt x="489" y="537"/>
                  </a:lnTo>
                  <a:lnTo>
                    <a:pt x="482" y="535"/>
                  </a:lnTo>
                  <a:lnTo>
                    <a:pt x="474" y="531"/>
                  </a:lnTo>
                  <a:lnTo>
                    <a:pt x="467" y="528"/>
                  </a:lnTo>
                  <a:lnTo>
                    <a:pt x="460" y="524"/>
                  </a:lnTo>
                  <a:lnTo>
                    <a:pt x="453" y="521"/>
                  </a:lnTo>
                  <a:lnTo>
                    <a:pt x="446" y="517"/>
                  </a:lnTo>
                  <a:lnTo>
                    <a:pt x="439" y="515"/>
                  </a:lnTo>
                  <a:lnTo>
                    <a:pt x="433" y="512"/>
                  </a:lnTo>
                  <a:lnTo>
                    <a:pt x="427" y="509"/>
                  </a:lnTo>
                  <a:lnTo>
                    <a:pt x="422" y="507"/>
                  </a:lnTo>
                  <a:lnTo>
                    <a:pt x="416" y="504"/>
                  </a:lnTo>
                  <a:lnTo>
                    <a:pt x="410" y="500"/>
                  </a:lnTo>
                  <a:lnTo>
                    <a:pt x="404" y="498"/>
                  </a:lnTo>
                  <a:lnTo>
                    <a:pt x="399" y="494"/>
                  </a:lnTo>
                  <a:lnTo>
                    <a:pt x="393" y="491"/>
                  </a:lnTo>
                  <a:lnTo>
                    <a:pt x="387" y="489"/>
                  </a:lnTo>
                  <a:lnTo>
                    <a:pt x="382" y="485"/>
                  </a:lnTo>
                  <a:lnTo>
                    <a:pt x="377" y="483"/>
                  </a:lnTo>
                  <a:lnTo>
                    <a:pt x="371" y="479"/>
                  </a:lnTo>
                  <a:lnTo>
                    <a:pt x="365" y="477"/>
                  </a:lnTo>
                  <a:lnTo>
                    <a:pt x="359" y="475"/>
                  </a:lnTo>
                  <a:lnTo>
                    <a:pt x="352" y="472"/>
                  </a:lnTo>
                  <a:lnTo>
                    <a:pt x="346" y="470"/>
                  </a:lnTo>
                  <a:lnTo>
                    <a:pt x="341" y="469"/>
                  </a:lnTo>
                  <a:lnTo>
                    <a:pt x="331" y="467"/>
                  </a:lnTo>
                  <a:lnTo>
                    <a:pt x="322" y="465"/>
                  </a:lnTo>
                  <a:lnTo>
                    <a:pt x="312" y="464"/>
                  </a:lnTo>
                  <a:lnTo>
                    <a:pt x="302" y="463"/>
                  </a:lnTo>
                  <a:lnTo>
                    <a:pt x="293" y="463"/>
                  </a:lnTo>
                  <a:lnTo>
                    <a:pt x="283" y="462"/>
                  </a:lnTo>
                  <a:lnTo>
                    <a:pt x="274" y="462"/>
                  </a:lnTo>
                  <a:lnTo>
                    <a:pt x="264" y="462"/>
                  </a:lnTo>
                  <a:lnTo>
                    <a:pt x="254" y="462"/>
                  </a:lnTo>
                  <a:lnTo>
                    <a:pt x="245" y="461"/>
                  </a:lnTo>
                  <a:lnTo>
                    <a:pt x="235" y="461"/>
                  </a:lnTo>
                  <a:lnTo>
                    <a:pt x="225" y="461"/>
                  </a:lnTo>
                  <a:lnTo>
                    <a:pt x="216" y="460"/>
                  </a:lnTo>
                  <a:lnTo>
                    <a:pt x="206" y="460"/>
                  </a:lnTo>
                  <a:lnTo>
                    <a:pt x="196" y="458"/>
                  </a:lnTo>
                  <a:lnTo>
                    <a:pt x="187" y="457"/>
                  </a:lnTo>
                  <a:lnTo>
                    <a:pt x="177" y="456"/>
                  </a:lnTo>
                  <a:lnTo>
                    <a:pt x="174" y="455"/>
                  </a:lnTo>
                  <a:lnTo>
                    <a:pt x="169" y="455"/>
                  </a:lnTo>
                  <a:lnTo>
                    <a:pt x="166" y="454"/>
                  </a:lnTo>
                  <a:lnTo>
                    <a:pt x="162" y="453"/>
                  </a:lnTo>
                  <a:lnTo>
                    <a:pt x="159" y="451"/>
                  </a:lnTo>
                  <a:lnTo>
                    <a:pt x="154" y="450"/>
                  </a:lnTo>
                  <a:lnTo>
                    <a:pt x="151" y="449"/>
                  </a:lnTo>
                  <a:lnTo>
                    <a:pt x="147" y="448"/>
                  </a:lnTo>
                  <a:lnTo>
                    <a:pt x="144" y="446"/>
                  </a:lnTo>
                  <a:lnTo>
                    <a:pt x="140" y="445"/>
                  </a:lnTo>
                  <a:lnTo>
                    <a:pt x="137" y="443"/>
                  </a:lnTo>
                  <a:lnTo>
                    <a:pt x="133" y="441"/>
                  </a:lnTo>
                  <a:lnTo>
                    <a:pt x="130" y="439"/>
                  </a:lnTo>
                  <a:lnTo>
                    <a:pt x="128" y="436"/>
                  </a:lnTo>
                  <a:lnTo>
                    <a:pt x="124" y="435"/>
                  </a:lnTo>
                  <a:lnTo>
                    <a:pt x="121" y="432"/>
                  </a:lnTo>
                  <a:lnTo>
                    <a:pt x="118" y="429"/>
                  </a:lnTo>
                  <a:lnTo>
                    <a:pt x="114" y="425"/>
                  </a:lnTo>
                  <a:lnTo>
                    <a:pt x="109" y="420"/>
                  </a:lnTo>
                  <a:lnTo>
                    <a:pt x="104" y="416"/>
                  </a:lnTo>
                  <a:lnTo>
                    <a:pt x="100" y="411"/>
                  </a:lnTo>
                  <a:lnTo>
                    <a:pt x="96" y="405"/>
                  </a:lnTo>
                  <a:lnTo>
                    <a:pt x="92" y="400"/>
                  </a:lnTo>
                  <a:lnTo>
                    <a:pt x="88" y="395"/>
                  </a:lnTo>
                  <a:lnTo>
                    <a:pt x="85" y="389"/>
                  </a:lnTo>
                  <a:lnTo>
                    <a:pt x="80" y="384"/>
                  </a:lnTo>
                  <a:lnTo>
                    <a:pt x="77" y="378"/>
                  </a:lnTo>
                  <a:lnTo>
                    <a:pt x="73" y="373"/>
                  </a:lnTo>
                  <a:lnTo>
                    <a:pt x="70" y="367"/>
                  </a:lnTo>
                  <a:lnTo>
                    <a:pt x="66" y="361"/>
                  </a:lnTo>
                  <a:lnTo>
                    <a:pt x="63" y="355"/>
                  </a:lnTo>
                  <a:lnTo>
                    <a:pt x="59" y="349"/>
                  </a:lnTo>
                  <a:lnTo>
                    <a:pt x="56" y="344"/>
                  </a:lnTo>
                  <a:lnTo>
                    <a:pt x="52" y="338"/>
                  </a:lnTo>
                  <a:lnTo>
                    <a:pt x="50" y="333"/>
                  </a:lnTo>
                  <a:lnTo>
                    <a:pt x="48" y="327"/>
                  </a:lnTo>
                  <a:lnTo>
                    <a:pt x="44" y="323"/>
                  </a:lnTo>
                  <a:lnTo>
                    <a:pt x="42" y="317"/>
                  </a:lnTo>
                  <a:lnTo>
                    <a:pt x="38" y="312"/>
                  </a:lnTo>
                  <a:lnTo>
                    <a:pt x="36" y="307"/>
                  </a:lnTo>
                  <a:lnTo>
                    <a:pt x="34" y="302"/>
                  </a:lnTo>
                  <a:lnTo>
                    <a:pt x="32" y="296"/>
                  </a:lnTo>
                  <a:lnTo>
                    <a:pt x="29" y="290"/>
                  </a:lnTo>
                  <a:lnTo>
                    <a:pt x="27" y="286"/>
                  </a:lnTo>
                  <a:lnTo>
                    <a:pt x="25" y="280"/>
                  </a:lnTo>
                  <a:lnTo>
                    <a:pt x="22" y="274"/>
                  </a:lnTo>
                  <a:lnTo>
                    <a:pt x="21" y="270"/>
                  </a:lnTo>
                  <a:lnTo>
                    <a:pt x="19" y="264"/>
                  </a:lnTo>
                  <a:lnTo>
                    <a:pt x="16" y="258"/>
                  </a:lnTo>
                  <a:lnTo>
                    <a:pt x="15" y="252"/>
                  </a:lnTo>
                  <a:lnTo>
                    <a:pt x="14" y="246"/>
                  </a:lnTo>
                  <a:lnTo>
                    <a:pt x="12" y="241"/>
                  </a:lnTo>
                  <a:lnTo>
                    <a:pt x="11" y="234"/>
                  </a:lnTo>
                  <a:lnTo>
                    <a:pt x="10" y="228"/>
                  </a:lnTo>
                  <a:lnTo>
                    <a:pt x="8" y="221"/>
                  </a:lnTo>
                  <a:lnTo>
                    <a:pt x="7" y="214"/>
                  </a:lnTo>
                  <a:lnTo>
                    <a:pt x="6" y="208"/>
                  </a:lnTo>
                  <a:lnTo>
                    <a:pt x="6" y="201"/>
                  </a:lnTo>
                  <a:lnTo>
                    <a:pt x="5" y="194"/>
                  </a:lnTo>
                  <a:lnTo>
                    <a:pt x="5" y="188"/>
                  </a:lnTo>
                  <a:lnTo>
                    <a:pt x="4" y="182"/>
                  </a:lnTo>
                  <a:lnTo>
                    <a:pt x="4" y="175"/>
                  </a:lnTo>
                  <a:lnTo>
                    <a:pt x="3" y="169"/>
                  </a:lnTo>
                  <a:lnTo>
                    <a:pt x="3" y="162"/>
                  </a:lnTo>
                  <a:lnTo>
                    <a:pt x="3" y="155"/>
                  </a:lnTo>
                  <a:lnTo>
                    <a:pt x="1" y="149"/>
                  </a:lnTo>
                  <a:lnTo>
                    <a:pt x="1" y="142"/>
                  </a:lnTo>
                  <a:lnTo>
                    <a:pt x="0" y="135"/>
                  </a:lnTo>
                  <a:lnTo>
                    <a:pt x="0" y="133"/>
                  </a:lnTo>
                  <a:lnTo>
                    <a:pt x="0" y="132"/>
                  </a:lnTo>
                  <a:lnTo>
                    <a:pt x="0" y="129"/>
                  </a:lnTo>
                  <a:lnTo>
                    <a:pt x="0" y="127"/>
                  </a:lnTo>
                  <a:lnTo>
                    <a:pt x="0" y="126"/>
                  </a:lnTo>
                  <a:lnTo>
                    <a:pt x="0" y="124"/>
                  </a:lnTo>
                  <a:lnTo>
                    <a:pt x="0" y="121"/>
                  </a:lnTo>
                  <a:lnTo>
                    <a:pt x="0" y="119"/>
                  </a:lnTo>
                  <a:lnTo>
                    <a:pt x="0" y="118"/>
                  </a:lnTo>
                  <a:lnTo>
                    <a:pt x="0" y="115"/>
                  </a:lnTo>
                  <a:lnTo>
                    <a:pt x="0" y="113"/>
                  </a:lnTo>
                  <a:lnTo>
                    <a:pt x="0" y="111"/>
                  </a:lnTo>
                  <a:lnTo>
                    <a:pt x="1" y="110"/>
                  </a:lnTo>
                  <a:lnTo>
                    <a:pt x="1" y="107"/>
                  </a:lnTo>
                  <a:lnTo>
                    <a:pt x="1" y="105"/>
                  </a:lnTo>
                  <a:lnTo>
                    <a:pt x="1" y="104"/>
                  </a:lnTo>
                  <a:lnTo>
                    <a:pt x="1" y="102"/>
                  </a:lnTo>
                </a:path>
              </a:pathLst>
            </a:custGeom>
            <a:no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61" name="Freeform 21"/>
            <p:cNvSpPr>
              <a:spLocks/>
            </p:cNvSpPr>
            <p:nvPr/>
          </p:nvSpPr>
          <p:spPr bwMode="auto">
            <a:xfrm>
              <a:off x="3027" y="3039"/>
              <a:ext cx="649" cy="265"/>
            </a:xfrm>
            <a:custGeom>
              <a:avLst/>
              <a:gdLst>
                <a:gd name="T0" fmla="*/ 13 w 1217"/>
                <a:gd name="T1" fmla="*/ 343 h 591"/>
                <a:gd name="T2" fmla="*/ 36 w 1217"/>
                <a:gd name="T3" fmla="*/ 384 h 591"/>
                <a:gd name="T4" fmla="*/ 66 w 1217"/>
                <a:gd name="T5" fmla="*/ 420 h 591"/>
                <a:gd name="T6" fmla="*/ 108 w 1217"/>
                <a:gd name="T7" fmla="*/ 456 h 591"/>
                <a:gd name="T8" fmla="*/ 154 w 1217"/>
                <a:gd name="T9" fmla="*/ 486 h 591"/>
                <a:gd name="T10" fmla="*/ 219 w 1217"/>
                <a:gd name="T11" fmla="*/ 518 h 591"/>
                <a:gd name="T12" fmla="*/ 305 w 1217"/>
                <a:gd name="T13" fmla="*/ 553 h 591"/>
                <a:gd name="T14" fmla="*/ 392 w 1217"/>
                <a:gd name="T15" fmla="*/ 581 h 591"/>
                <a:gd name="T16" fmla="*/ 456 w 1217"/>
                <a:gd name="T17" fmla="*/ 591 h 591"/>
                <a:gd name="T18" fmla="*/ 515 w 1217"/>
                <a:gd name="T19" fmla="*/ 590 h 591"/>
                <a:gd name="T20" fmla="*/ 574 w 1217"/>
                <a:gd name="T21" fmla="*/ 582 h 591"/>
                <a:gd name="T22" fmla="*/ 633 w 1217"/>
                <a:gd name="T23" fmla="*/ 560 h 591"/>
                <a:gd name="T24" fmla="*/ 691 w 1217"/>
                <a:gd name="T25" fmla="*/ 534 h 591"/>
                <a:gd name="T26" fmla="*/ 752 w 1217"/>
                <a:gd name="T27" fmla="*/ 519 h 591"/>
                <a:gd name="T28" fmla="*/ 816 w 1217"/>
                <a:gd name="T29" fmla="*/ 517 h 591"/>
                <a:gd name="T30" fmla="*/ 880 w 1217"/>
                <a:gd name="T31" fmla="*/ 514 h 591"/>
                <a:gd name="T32" fmla="*/ 955 w 1217"/>
                <a:gd name="T33" fmla="*/ 506 h 591"/>
                <a:gd name="T34" fmla="*/ 1030 w 1217"/>
                <a:gd name="T35" fmla="*/ 495 h 591"/>
                <a:gd name="T36" fmla="*/ 1096 w 1217"/>
                <a:gd name="T37" fmla="*/ 466 h 591"/>
                <a:gd name="T38" fmla="*/ 1139 w 1217"/>
                <a:gd name="T39" fmla="*/ 417 h 591"/>
                <a:gd name="T40" fmla="*/ 1170 w 1217"/>
                <a:gd name="T41" fmla="*/ 358 h 591"/>
                <a:gd name="T42" fmla="*/ 1194 w 1217"/>
                <a:gd name="T43" fmla="*/ 309 h 591"/>
                <a:gd name="T44" fmla="*/ 1210 w 1217"/>
                <a:gd name="T45" fmla="*/ 268 h 591"/>
                <a:gd name="T46" fmla="*/ 1217 w 1217"/>
                <a:gd name="T47" fmla="*/ 225 h 591"/>
                <a:gd name="T48" fmla="*/ 1212 w 1217"/>
                <a:gd name="T49" fmla="*/ 199 h 591"/>
                <a:gd name="T50" fmla="*/ 1195 w 1217"/>
                <a:gd name="T51" fmla="*/ 179 h 591"/>
                <a:gd name="T52" fmla="*/ 1173 w 1217"/>
                <a:gd name="T53" fmla="*/ 163 h 591"/>
                <a:gd name="T54" fmla="*/ 1140 w 1217"/>
                <a:gd name="T55" fmla="*/ 152 h 591"/>
                <a:gd name="T56" fmla="*/ 1106 w 1217"/>
                <a:gd name="T57" fmla="*/ 143 h 591"/>
                <a:gd name="T58" fmla="*/ 1083 w 1217"/>
                <a:gd name="T59" fmla="*/ 116 h 591"/>
                <a:gd name="T60" fmla="*/ 1074 w 1217"/>
                <a:gd name="T61" fmla="*/ 79 h 591"/>
                <a:gd name="T62" fmla="*/ 1068 w 1217"/>
                <a:gd name="T63" fmla="*/ 41 h 591"/>
                <a:gd name="T64" fmla="*/ 1068 w 1217"/>
                <a:gd name="T65" fmla="*/ 22 h 591"/>
                <a:gd name="T66" fmla="*/ 1071 w 1217"/>
                <a:gd name="T67" fmla="*/ 7 h 591"/>
                <a:gd name="T68" fmla="*/ 1056 w 1217"/>
                <a:gd name="T69" fmla="*/ 2 h 591"/>
                <a:gd name="T70" fmla="*/ 989 w 1217"/>
                <a:gd name="T71" fmla="*/ 5 h 591"/>
                <a:gd name="T72" fmla="*/ 923 w 1217"/>
                <a:gd name="T73" fmla="*/ 15 h 591"/>
                <a:gd name="T74" fmla="*/ 861 w 1217"/>
                <a:gd name="T75" fmla="*/ 28 h 591"/>
                <a:gd name="T76" fmla="*/ 803 w 1217"/>
                <a:gd name="T77" fmla="*/ 46 h 591"/>
                <a:gd name="T78" fmla="*/ 744 w 1217"/>
                <a:gd name="T79" fmla="*/ 59 h 591"/>
                <a:gd name="T80" fmla="*/ 691 w 1217"/>
                <a:gd name="T81" fmla="*/ 58 h 591"/>
                <a:gd name="T82" fmla="*/ 640 w 1217"/>
                <a:gd name="T83" fmla="*/ 50 h 591"/>
                <a:gd name="T84" fmla="*/ 587 w 1217"/>
                <a:gd name="T85" fmla="*/ 48 h 591"/>
                <a:gd name="T86" fmla="*/ 535 w 1217"/>
                <a:gd name="T87" fmla="*/ 54 h 591"/>
                <a:gd name="T88" fmla="*/ 484 w 1217"/>
                <a:gd name="T89" fmla="*/ 65 h 591"/>
                <a:gd name="T90" fmla="*/ 442 w 1217"/>
                <a:gd name="T91" fmla="*/ 83 h 591"/>
                <a:gd name="T92" fmla="*/ 409 w 1217"/>
                <a:gd name="T93" fmla="*/ 108 h 591"/>
                <a:gd name="T94" fmla="*/ 374 w 1217"/>
                <a:gd name="T95" fmla="*/ 126 h 591"/>
                <a:gd name="T96" fmla="*/ 325 w 1217"/>
                <a:gd name="T97" fmla="*/ 117 h 591"/>
                <a:gd name="T98" fmla="*/ 274 w 1217"/>
                <a:gd name="T99" fmla="*/ 94 h 591"/>
                <a:gd name="T100" fmla="*/ 224 w 1217"/>
                <a:gd name="T101" fmla="*/ 79 h 591"/>
                <a:gd name="T102" fmla="*/ 185 w 1217"/>
                <a:gd name="T103" fmla="*/ 78 h 591"/>
                <a:gd name="T104" fmla="*/ 146 w 1217"/>
                <a:gd name="T105" fmla="*/ 84 h 59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17"/>
                <a:gd name="T160" fmla="*/ 0 h 591"/>
                <a:gd name="T161" fmla="*/ 1217 w 1217"/>
                <a:gd name="T162" fmla="*/ 591 h 59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17" h="591">
                  <a:moveTo>
                    <a:pt x="0" y="306"/>
                  </a:moveTo>
                  <a:lnTo>
                    <a:pt x="3" y="314"/>
                  </a:lnTo>
                  <a:lnTo>
                    <a:pt x="5" y="321"/>
                  </a:lnTo>
                  <a:lnTo>
                    <a:pt x="7" y="328"/>
                  </a:lnTo>
                  <a:lnTo>
                    <a:pt x="11" y="336"/>
                  </a:lnTo>
                  <a:lnTo>
                    <a:pt x="13" y="343"/>
                  </a:lnTo>
                  <a:lnTo>
                    <a:pt x="17" y="350"/>
                  </a:lnTo>
                  <a:lnTo>
                    <a:pt x="20" y="357"/>
                  </a:lnTo>
                  <a:lnTo>
                    <a:pt x="25" y="364"/>
                  </a:lnTo>
                  <a:lnTo>
                    <a:pt x="28" y="370"/>
                  </a:lnTo>
                  <a:lnTo>
                    <a:pt x="32" y="377"/>
                  </a:lnTo>
                  <a:lnTo>
                    <a:pt x="36" y="384"/>
                  </a:lnTo>
                  <a:lnTo>
                    <a:pt x="41" y="390"/>
                  </a:lnTo>
                  <a:lnTo>
                    <a:pt x="46" y="397"/>
                  </a:lnTo>
                  <a:lnTo>
                    <a:pt x="50" y="402"/>
                  </a:lnTo>
                  <a:lnTo>
                    <a:pt x="55" y="408"/>
                  </a:lnTo>
                  <a:lnTo>
                    <a:pt x="61" y="414"/>
                  </a:lnTo>
                  <a:lnTo>
                    <a:pt x="66" y="420"/>
                  </a:lnTo>
                  <a:lnTo>
                    <a:pt x="73" y="427"/>
                  </a:lnTo>
                  <a:lnTo>
                    <a:pt x="80" y="433"/>
                  </a:lnTo>
                  <a:lnTo>
                    <a:pt x="86" y="439"/>
                  </a:lnTo>
                  <a:lnTo>
                    <a:pt x="94" y="445"/>
                  </a:lnTo>
                  <a:lnTo>
                    <a:pt x="101" y="451"/>
                  </a:lnTo>
                  <a:lnTo>
                    <a:pt x="108" y="456"/>
                  </a:lnTo>
                  <a:lnTo>
                    <a:pt x="115" y="462"/>
                  </a:lnTo>
                  <a:lnTo>
                    <a:pt x="123" y="467"/>
                  </a:lnTo>
                  <a:lnTo>
                    <a:pt x="130" y="472"/>
                  </a:lnTo>
                  <a:lnTo>
                    <a:pt x="138" y="477"/>
                  </a:lnTo>
                  <a:lnTo>
                    <a:pt x="146" y="481"/>
                  </a:lnTo>
                  <a:lnTo>
                    <a:pt x="154" y="486"/>
                  </a:lnTo>
                  <a:lnTo>
                    <a:pt x="163" y="490"/>
                  </a:lnTo>
                  <a:lnTo>
                    <a:pt x="171" y="495"/>
                  </a:lnTo>
                  <a:lnTo>
                    <a:pt x="179" y="499"/>
                  </a:lnTo>
                  <a:lnTo>
                    <a:pt x="192" y="506"/>
                  </a:lnTo>
                  <a:lnTo>
                    <a:pt x="205" y="512"/>
                  </a:lnTo>
                  <a:lnTo>
                    <a:pt x="219" y="518"/>
                  </a:lnTo>
                  <a:lnTo>
                    <a:pt x="233" y="525"/>
                  </a:lnTo>
                  <a:lnTo>
                    <a:pt x="247" y="531"/>
                  </a:lnTo>
                  <a:lnTo>
                    <a:pt x="262" y="537"/>
                  </a:lnTo>
                  <a:lnTo>
                    <a:pt x="276" y="543"/>
                  </a:lnTo>
                  <a:lnTo>
                    <a:pt x="290" y="548"/>
                  </a:lnTo>
                  <a:lnTo>
                    <a:pt x="305" y="553"/>
                  </a:lnTo>
                  <a:lnTo>
                    <a:pt x="319" y="559"/>
                  </a:lnTo>
                  <a:lnTo>
                    <a:pt x="334" y="563"/>
                  </a:lnTo>
                  <a:lnTo>
                    <a:pt x="348" y="568"/>
                  </a:lnTo>
                  <a:lnTo>
                    <a:pt x="363" y="573"/>
                  </a:lnTo>
                  <a:lnTo>
                    <a:pt x="378" y="576"/>
                  </a:lnTo>
                  <a:lnTo>
                    <a:pt x="392" y="581"/>
                  </a:lnTo>
                  <a:lnTo>
                    <a:pt x="407" y="584"/>
                  </a:lnTo>
                  <a:lnTo>
                    <a:pt x="416" y="585"/>
                  </a:lnTo>
                  <a:lnTo>
                    <a:pt x="427" y="588"/>
                  </a:lnTo>
                  <a:lnTo>
                    <a:pt x="436" y="589"/>
                  </a:lnTo>
                  <a:lnTo>
                    <a:pt x="446" y="590"/>
                  </a:lnTo>
                  <a:lnTo>
                    <a:pt x="456" y="591"/>
                  </a:lnTo>
                  <a:lnTo>
                    <a:pt x="466" y="591"/>
                  </a:lnTo>
                  <a:lnTo>
                    <a:pt x="475" y="591"/>
                  </a:lnTo>
                  <a:lnTo>
                    <a:pt x="486" y="591"/>
                  </a:lnTo>
                  <a:lnTo>
                    <a:pt x="495" y="591"/>
                  </a:lnTo>
                  <a:lnTo>
                    <a:pt x="505" y="591"/>
                  </a:lnTo>
                  <a:lnTo>
                    <a:pt x="515" y="590"/>
                  </a:lnTo>
                  <a:lnTo>
                    <a:pt x="525" y="589"/>
                  </a:lnTo>
                  <a:lnTo>
                    <a:pt x="534" y="588"/>
                  </a:lnTo>
                  <a:lnTo>
                    <a:pt x="545" y="587"/>
                  </a:lnTo>
                  <a:lnTo>
                    <a:pt x="554" y="585"/>
                  </a:lnTo>
                  <a:lnTo>
                    <a:pt x="564" y="584"/>
                  </a:lnTo>
                  <a:lnTo>
                    <a:pt x="574" y="582"/>
                  </a:lnTo>
                  <a:lnTo>
                    <a:pt x="584" y="579"/>
                  </a:lnTo>
                  <a:lnTo>
                    <a:pt x="594" y="575"/>
                  </a:lnTo>
                  <a:lnTo>
                    <a:pt x="604" y="572"/>
                  </a:lnTo>
                  <a:lnTo>
                    <a:pt x="614" y="568"/>
                  </a:lnTo>
                  <a:lnTo>
                    <a:pt x="623" y="563"/>
                  </a:lnTo>
                  <a:lnTo>
                    <a:pt x="633" y="560"/>
                  </a:lnTo>
                  <a:lnTo>
                    <a:pt x="642" y="555"/>
                  </a:lnTo>
                  <a:lnTo>
                    <a:pt x="652" y="551"/>
                  </a:lnTo>
                  <a:lnTo>
                    <a:pt x="662" y="546"/>
                  </a:lnTo>
                  <a:lnTo>
                    <a:pt x="671" y="541"/>
                  </a:lnTo>
                  <a:lnTo>
                    <a:pt x="681" y="538"/>
                  </a:lnTo>
                  <a:lnTo>
                    <a:pt x="691" y="534"/>
                  </a:lnTo>
                  <a:lnTo>
                    <a:pt x="701" y="531"/>
                  </a:lnTo>
                  <a:lnTo>
                    <a:pt x="710" y="528"/>
                  </a:lnTo>
                  <a:lnTo>
                    <a:pt x="721" y="525"/>
                  </a:lnTo>
                  <a:lnTo>
                    <a:pt x="731" y="523"/>
                  </a:lnTo>
                  <a:lnTo>
                    <a:pt x="741" y="522"/>
                  </a:lnTo>
                  <a:lnTo>
                    <a:pt x="752" y="519"/>
                  </a:lnTo>
                  <a:lnTo>
                    <a:pt x="762" y="518"/>
                  </a:lnTo>
                  <a:lnTo>
                    <a:pt x="774" y="518"/>
                  </a:lnTo>
                  <a:lnTo>
                    <a:pt x="784" y="517"/>
                  </a:lnTo>
                  <a:lnTo>
                    <a:pt x="795" y="517"/>
                  </a:lnTo>
                  <a:lnTo>
                    <a:pt x="805" y="517"/>
                  </a:lnTo>
                  <a:lnTo>
                    <a:pt x="816" y="517"/>
                  </a:lnTo>
                  <a:lnTo>
                    <a:pt x="827" y="516"/>
                  </a:lnTo>
                  <a:lnTo>
                    <a:pt x="838" y="516"/>
                  </a:lnTo>
                  <a:lnTo>
                    <a:pt x="848" y="516"/>
                  </a:lnTo>
                  <a:lnTo>
                    <a:pt x="858" y="515"/>
                  </a:lnTo>
                  <a:lnTo>
                    <a:pt x="870" y="514"/>
                  </a:lnTo>
                  <a:lnTo>
                    <a:pt x="880" y="514"/>
                  </a:lnTo>
                  <a:lnTo>
                    <a:pt x="891" y="511"/>
                  </a:lnTo>
                  <a:lnTo>
                    <a:pt x="904" y="510"/>
                  </a:lnTo>
                  <a:lnTo>
                    <a:pt x="916" y="509"/>
                  </a:lnTo>
                  <a:lnTo>
                    <a:pt x="928" y="508"/>
                  </a:lnTo>
                  <a:lnTo>
                    <a:pt x="942" y="507"/>
                  </a:lnTo>
                  <a:lnTo>
                    <a:pt x="955" y="506"/>
                  </a:lnTo>
                  <a:lnTo>
                    <a:pt x="967" y="504"/>
                  </a:lnTo>
                  <a:lnTo>
                    <a:pt x="980" y="503"/>
                  </a:lnTo>
                  <a:lnTo>
                    <a:pt x="993" y="502"/>
                  </a:lnTo>
                  <a:lnTo>
                    <a:pt x="1004" y="500"/>
                  </a:lnTo>
                  <a:lnTo>
                    <a:pt x="1017" y="499"/>
                  </a:lnTo>
                  <a:lnTo>
                    <a:pt x="1030" y="495"/>
                  </a:lnTo>
                  <a:lnTo>
                    <a:pt x="1041" y="493"/>
                  </a:lnTo>
                  <a:lnTo>
                    <a:pt x="1053" y="488"/>
                  </a:lnTo>
                  <a:lnTo>
                    <a:pt x="1065" y="484"/>
                  </a:lnTo>
                  <a:lnTo>
                    <a:pt x="1076" y="479"/>
                  </a:lnTo>
                  <a:lnTo>
                    <a:pt x="1087" y="473"/>
                  </a:lnTo>
                  <a:lnTo>
                    <a:pt x="1096" y="466"/>
                  </a:lnTo>
                  <a:lnTo>
                    <a:pt x="1104" y="459"/>
                  </a:lnTo>
                  <a:lnTo>
                    <a:pt x="1112" y="452"/>
                  </a:lnTo>
                  <a:lnTo>
                    <a:pt x="1119" y="444"/>
                  </a:lnTo>
                  <a:lnTo>
                    <a:pt x="1126" y="436"/>
                  </a:lnTo>
                  <a:lnTo>
                    <a:pt x="1133" y="427"/>
                  </a:lnTo>
                  <a:lnTo>
                    <a:pt x="1139" y="417"/>
                  </a:lnTo>
                  <a:lnTo>
                    <a:pt x="1144" y="408"/>
                  </a:lnTo>
                  <a:lnTo>
                    <a:pt x="1150" y="399"/>
                  </a:lnTo>
                  <a:lnTo>
                    <a:pt x="1155" y="389"/>
                  </a:lnTo>
                  <a:lnTo>
                    <a:pt x="1161" y="379"/>
                  </a:lnTo>
                  <a:lnTo>
                    <a:pt x="1165" y="369"/>
                  </a:lnTo>
                  <a:lnTo>
                    <a:pt x="1170" y="358"/>
                  </a:lnTo>
                  <a:lnTo>
                    <a:pt x="1175" y="348"/>
                  </a:lnTo>
                  <a:lnTo>
                    <a:pt x="1180" y="339"/>
                  </a:lnTo>
                  <a:lnTo>
                    <a:pt x="1185" y="328"/>
                  </a:lnTo>
                  <a:lnTo>
                    <a:pt x="1188" y="322"/>
                  </a:lnTo>
                  <a:lnTo>
                    <a:pt x="1192" y="316"/>
                  </a:lnTo>
                  <a:lnTo>
                    <a:pt x="1194" y="309"/>
                  </a:lnTo>
                  <a:lnTo>
                    <a:pt x="1198" y="303"/>
                  </a:lnTo>
                  <a:lnTo>
                    <a:pt x="1200" y="296"/>
                  </a:lnTo>
                  <a:lnTo>
                    <a:pt x="1203" y="289"/>
                  </a:lnTo>
                  <a:lnTo>
                    <a:pt x="1206" y="282"/>
                  </a:lnTo>
                  <a:lnTo>
                    <a:pt x="1208" y="275"/>
                  </a:lnTo>
                  <a:lnTo>
                    <a:pt x="1210" y="268"/>
                  </a:lnTo>
                  <a:lnTo>
                    <a:pt x="1213" y="261"/>
                  </a:lnTo>
                  <a:lnTo>
                    <a:pt x="1214" y="253"/>
                  </a:lnTo>
                  <a:lnTo>
                    <a:pt x="1215" y="246"/>
                  </a:lnTo>
                  <a:lnTo>
                    <a:pt x="1216" y="239"/>
                  </a:lnTo>
                  <a:lnTo>
                    <a:pt x="1217" y="232"/>
                  </a:lnTo>
                  <a:lnTo>
                    <a:pt x="1217" y="225"/>
                  </a:lnTo>
                  <a:lnTo>
                    <a:pt x="1217" y="217"/>
                  </a:lnTo>
                  <a:lnTo>
                    <a:pt x="1217" y="214"/>
                  </a:lnTo>
                  <a:lnTo>
                    <a:pt x="1216" y="209"/>
                  </a:lnTo>
                  <a:lnTo>
                    <a:pt x="1215" y="205"/>
                  </a:lnTo>
                  <a:lnTo>
                    <a:pt x="1214" y="202"/>
                  </a:lnTo>
                  <a:lnTo>
                    <a:pt x="1212" y="199"/>
                  </a:lnTo>
                  <a:lnTo>
                    <a:pt x="1209" y="195"/>
                  </a:lnTo>
                  <a:lnTo>
                    <a:pt x="1207" y="192"/>
                  </a:lnTo>
                  <a:lnTo>
                    <a:pt x="1205" y="188"/>
                  </a:lnTo>
                  <a:lnTo>
                    <a:pt x="1201" y="185"/>
                  </a:lnTo>
                  <a:lnTo>
                    <a:pt x="1199" y="181"/>
                  </a:lnTo>
                  <a:lnTo>
                    <a:pt x="1195" y="179"/>
                  </a:lnTo>
                  <a:lnTo>
                    <a:pt x="1192" y="175"/>
                  </a:lnTo>
                  <a:lnTo>
                    <a:pt x="1188" y="173"/>
                  </a:lnTo>
                  <a:lnTo>
                    <a:pt x="1185" y="170"/>
                  </a:lnTo>
                  <a:lnTo>
                    <a:pt x="1181" y="167"/>
                  </a:lnTo>
                  <a:lnTo>
                    <a:pt x="1178" y="165"/>
                  </a:lnTo>
                  <a:lnTo>
                    <a:pt x="1173" y="163"/>
                  </a:lnTo>
                  <a:lnTo>
                    <a:pt x="1169" y="160"/>
                  </a:lnTo>
                  <a:lnTo>
                    <a:pt x="1163" y="158"/>
                  </a:lnTo>
                  <a:lnTo>
                    <a:pt x="1157" y="156"/>
                  </a:lnTo>
                  <a:lnTo>
                    <a:pt x="1151" y="154"/>
                  </a:lnTo>
                  <a:lnTo>
                    <a:pt x="1146" y="153"/>
                  </a:lnTo>
                  <a:lnTo>
                    <a:pt x="1140" y="152"/>
                  </a:lnTo>
                  <a:lnTo>
                    <a:pt x="1134" y="151"/>
                  </a:lnTo>
                  <a:lnTo>
                    <a:pt x="1128" y="150"/>
                  </a:lnTo>
                  <a:lnTo>
                    <a:pt x="1122" y="149"/>
                  </a:lnTo>
                  <a:lnTo>
                    <a:pt x="1117" y="146"/>
                  </a:lnTo>
                  <a:lnTo>
                    <a:pt x="1111" y="145"/>
                  </a:lnTo>
                  <a:lnTo>
                    <a:pt x="1106" y="143"/>
                  </a:lnTo>
                  <a:lnTo>
                    <a:pt x="1102" y="139"/>
                  </a:lnTo>
                  <a:lnTo>
                    <a:pt x="1097" y="136"/>
                  </a:lnTo>
                  <a:lnTo>
                    <a:pt x="1093" y="132"/>
                  </a:lnTo>
                  <a:lnTo>
                    <a:pt x="1090" y="128"/>
                  </a:lnTo>
                  <a:lnTo>
                    <a:pt x="1087" y="122"/>
                  </a:lnTo>
                  <a:lnTo>
                    <a:pt x="1083" y="116"/>
                  </a:lnTo>
                  <a:lnTo>
                    <a:pt x="1081" y="110"/>
                  </a:lnTo>
                  <a:lnTo>
                    <a:pt x="1078" y="105"/>
                  </a:lnTo>
                  <a:lnTo>
                    <a:pt x="1077" y="99"/>
                  </a:lnTo>
                  <a:lnTo>
                    <a:pt x="1076" y="93"/>
                  </a:lnTo>
                  <a:lnTo>
                    <a:pt x="1075" y="86"/>
                  </a:lnTo>
                  <a:lnTo>
                    <a:pt x="1074" y="79"/>
                  </a:lnTo>
                  <a:lnTo>
                    <a:pt x="1073" y="73"/>
                  </a:lnTo>
                  <a:lnTo>
                    <a:pt x="1071" y="66"/>
                  </a:lnTo>
                  <a:lnTo>
                    <a:pt x="1071" y="61"/>
                  </a:lnTo>
                  <a:lnTo>
                    <a:pt x="1070" y="54"/>
                  </a:lnTo>
                  <a:lnTo>
                    <a:pt x="1069" y="47"/>
                  </a:lnTo>
                  <a:lnTo>
                    <a:pt x="1068" y="41"/>
                  </a:lnTo>
                  <a:lnTo>
                    <a:pt x="1067" y="34"/>
                  </a:lnTo>
                  <a:lnTo>
                    <a:pt x="1067" y="32"/>
                  </a:lnTo>
                  <a:lnTo>
                    <a:pt x="1067" y="29"/>
                  </a:lnTo>
                  <a:lnTo>
                    <a:pt x="1067" y="27"/>
                  </a:lnTo>
                  <a:lnTo>
                    <a:pt x="1068" y="25"/>
                  </a:lnTo>
                  <a:lnTo>
                    <a:pt x="1068" y="22"/>
                  </a:lnTo>
                  <a:lnTo>
                    <a:pt x="1069" y="20"/>
                  </a:lnTo>
                  <a:lnTo>
                    <a:pt x="1070" y="17"/>
                  </a:lnTo>
                  <a:lnTo>
                    <a:pt x="1070" y="14"/>
                  </a:lnTo>
                  <a:lnTo>
                    <a:pt x="1071" y="12"/>
                  </a:lnTo>
                  <a:lnTo>
                    <a:pt x="1071" y="10"/>
                  </a:lnTo>
                  <a:lnTo>
                    <a:pt x="1071" y="7"/>
                  </a:lnTo>
                  <a:lnTo>
                    <a:pt x="1071" y="5"/>
                  </a:lnTo>
                  <a:lnTo>
                    <a:pt x="1071" y="4"/>
                  </a:lnTo>
                  <a:lnTo>
                    <a:pt x="1070" y="3"/>
                  </a:lnTo>
                  <a:lnTo>
                    <a:pt x="1069" y="2"/>
                  </a:lnTo>
                  <a:lnTo>
                    <a:pt x="1067" y="2"/>
                  </a:lnTo>
                  <a:lnTo>
                    <a:pt x="1056" y="2"/>
                  </a:lnTo>
                  <a:lnTo>
                    <a:pt x="1045" y="0"/>
                  </a:lnTo>
                  <a:lnTo>
                    <a:pt x="1034" y="0"/>
                  </a:lnTo>
                  <a:lnTo>
                    <a:pt x="1023" y="2"/>
                  </a:lnTo>
                  <a:lnTo>
                    <a:pt x="1012" y="3"/>
                  </a:lnTo>
                  <a:lnTo>
                    <a:pt x="1001" y="3"/>
                  </a:lnTo>
                  <a:lnTo>
                    <a:pt x="989" y="5"/>
                  </a:lnTo>
                  <a:lnTo>
                    <a:pt x="979" y="6"/>
                  </a:lnTo>
                  <a:lnTo>
                    <a:pt x="967" y="7"/>
                  </a:lnTo>
                  <a:lnTo>
                    <a:pt x="957" y="10"/>
                  </a:lnTo>
                  <a:lnTo>
                    <a:pt x="945" y="11"/>
                  </a:lnTo>
                  <a:lnTo>
                    <a:pt x="935" y="13"/>
                  </a:lnTo>
                  <a:lnTo>
                    <a:pt x="923" y="15"/>
                  </a:lnTo>
                  <a:lnTo>
                    <a:pt x="913" y="18"/>
                  </a:lnTo>
                  <a:lnTo>
                    <a:pt x="901" y="19"/>
                  </a:lnTo>
                  <a:lnTo>
                    <a:pt x="891" y="21"/>
                  </a:lnTo>
                  <a:lnTo>
                    <a:pt x="880" y="24"/>
                  </a:lnTo>
                  <a:lnTo>
                    <a:pt x="871" y="26"/>
                  </a:lnTo>
                  <a:lnTo>
                    <a:pt x="861" y="28"/>
                  </a:lnTo>
                  <a:lnTo>
                    <a:pt x="851" y="31"/>
                  </a:lnTo>
                  <a:lnTo>
                    <a:pt x="841" y="34"/>
                  </a:lnTo>
                  <a:lnTo>
                    <a:pt x="832" y="36"/>
                  </a:lnTo>
                  <a:lnTo>
                    <a:pt x="823" y="40"/>
                  </a:lnTo>
                  <a:lnTo>
                    <a:pt x="812" y="42"/>
                  </a:lnTo>
                  <a:lnTo>
                    <a:pt x="803" y="46"/>
                  </a:lnTo>
                  <a:lnTo>
                    <a:pt x="794" y="49"/>
                  </a:lnTo>
                  <a:lnTo>
                    <a:pt x="783" y="51"/>
                  </a:lnTo>
                  <a:lnTo>
                    <a:pt x="774" y="54"/>
                  </a:lnTo>
                  <a:lnTo>
                    <a:pt x="763" y="56"/>
                  </a:lnTo>
                  <a:lnTo>
                    <a:pt x="754" y="58"/>
                  </a:lnTo>
                  <a:lnTo>
                    <a:pt x="744" y="59"/>
                  </a:lnTo>
                  <a:lnTo>
                    <a:pt x="733" y="61"/>
                  </a:lnTo>
                  <a:lnTo>
                    <a:pt x="725" y="61"/>
                  </a:lnTo>
                  <a:lnTo>
                    <a:pt x="717" y="61"/>
                  </a:lnTo>
                  <a:lnTo>
                    <a:pt x="708" y="61"/>
                  </a:lnTo>
                  <a:lnTo>
                    <a:pt x="700" y="59"/>
                  </a:lnTo>
                  <a:lnTo>
                    <a:pt x="691" y="58"/>
                  </a:lnTo>
                  <a:lnTo>
                    <a:pt x="682" y="57"/>
                  </a:lnTo>
                  <a:lnTo>
                    <a:pt x="674" y="56"/>
                  </a:lnTo>
                  <a:lnTo>
                    <a:pt x="665" y="55"/>
                  </a:lnTo>
                  <a:lnTo>
                    <a:pt x="657" y="54"/>
                  </a:lnTo>
                  <a:lnTo>
                    <a:pt x="648" y="51"/>
                  </a:lnTo>
                  <a:lnTo>
                    <a:pt x="640" y="50"/>
                  </a:lnTo>
                  <a:lnTo>
                    <a:pt x="631" y="49"/>
                  </a:lnTo>
                  <a:lnTo>
                    <a:pt x="622" y="48"/>
                  </a:lnTo>
                  <a:lnTo>
                    <a:pt x="614" y="48"/>
                  </a:lnTo>
                  <a:lnTo>
                    <a:pt x="605" y="47"/>
                  </a:lnTo>
                  <a:lnTo>
                    <a:pt x="597" y="48"/>
                  </a:lnTo>
                  <a:lnTo>
                    <a:pt x="587" y="48"/>
                  </a:lnTo>
                  <a:lnTo>
                    <a:pt x="579" y="49"/>
                  </a:lnTo>
                  <a:lnTo>
                    <a:pt x="570" y="49"/>
                  </a:lnTo>
                  <a:lnTo>
                    <a:pt x="562" y="50"/>
                  </a:lnTo>
                  <a:lnTo>
                    <a:pt x="553" y="51"/>
                  </a:lnTo>
                  <a:lnTo>
                    <a:pt x="545" y="53"/>
                  </a:lnTo>
                  <a:lnTo>
                    <a:pt x="535" y="54"/>
                  </a:lnTo>
                  <a:lnTo>
                    <a:pt x="527" y="56"/>
                  </a:lnTo>
                  <a:lnTo>
                    <a:pt x="518" y="57"/>
                  </a:lnTo>
                  <a:lnTo>
                    <a:pt x="510" y="59"/>
                  </a:lnTo>
                  <a:lnTo>
                    <a:pt x="502" y="62"/>
                  </a:lnTo>
                  <a:lnTo>
                    <a:pt x="493" y="63"/>
                  </a:lnTo>
                  <a:lnTo>
                    <a:pt x="484" y="65"/>
                  </a:lnTo>
                  <a:lnTo>
                    <a:pt x="476" y="69"/>
                  </a:lnTo>
                  <a:lnTo>
                    <a:pt x="467" y="71"/>
                  </a:lnTo>
                  <a:lnTo>
                    <a:pt x="459" y="73"/>
                  </a:lnTo>
                  <a:lnTo>
                    <a:pt x="453" y="76"/>
                  </a:lnTo>
                  <a:lnTo>
                    <a:pt x="447" y="79"/>
                  </a:lnTo>
                  <a:lnTo>
                    <a:pt x="442" y="83"/>
                  </a:lnTo>
                  <a:lnTo>
                    <a:pt x="436" y="86"/>
                  </a:lnTo>
                  <a:lnTo>
                    <a:pt x="430" y="91"/>
                  </a:lnTo>
                  <a:lnTo>
                    <a:pt x="425" y="95"/>
                  </a:lnTo>
                  <a:lnTo>
                    <a:pt x="420" y="99"/>
                  </a:lnTo>
                  <a:lnTo>
                    <a:pt x="414" y="104"/>
                  </a:lnTo>
                  <a:lnTo>
                    <a:pt x="409" y="108"/>
                  </a:lnTo>
                  <a:lnTo>
                    <a:pt x="403" y="112"/>
                  </a:lnTo>
                  <a:lnTo>
                    <a:pt x="398" y="115"/>
                  </a:lnTo>
                  <a:lnTo>
                    <a:pt x="392" y="119"/>
                  </a:lnTo>
                  <a:lnTo>
                    <a:pt x="386" y="122"/>
                  </a:lnTo>
                  <a:lnTo>
                    <a:pt x="380" y="124"/>
                  </a:lnTo>
                  <a:lnTo>
                    <a:pt x="374" y="126"/>
                  </a:lnTo>
                  <a:lnTo>
                    <a:pt x="368" y="126"/>
                  </a:lnTo>
                  <a:lnTo>
                    <a:pt x="359" y="126"/>
                  </a:lnTo>
                  <a:lnTo>
                    <a:pt x="350" y="124"/>
                  </a:lnTo>
                  <a:lnTo>
                    <a:pt x="341" y="123"/>
                  </a:lnTo>
                  <a:lnTo>
                    <a:pt x="333" y="121"/>
                  </a:lnTo>
                  <a:lnTo>
                    <a:pt x="325" y="117"/>
                  </a:lnTo>
                  <a:lnTo>
                    <a:pt x="315" y="114"/>
                  </a:lnTo>
                  <a:lnTo>
                    <a:pt x="307" y="110"/>
                  </a:lnTo>
                  <a:lnTo>
                    <a:pt x="299" y="106"/>
                  </a:lnTo>
                  <a:lnTo>
                    <a:pt x="291" y="102"/>
                  </a:lnTo>
                  <a:lnTo>
                    <a:pt x="282" y="98"/>
                  </a:lnTo>
                  <a:lnTo>
                    <a:pt x="274" y="94"/>
                  </a:lnTo>
                  <a:lnTo>
                    <a:pt x="266" y="91"/>
                  </a:lnTo>
                  <a:lnTo>
                    <a:pt x="256" y="87"/>
                  </a:lnTo>
                  <a:lnTo>
                    <a:pt x="248" y="84"/>
                  </a:lnTo>
                  <a:lnTo>
                    <a:pt x="239" y="81"/>
                  </a:lnTo>
                  <a:lnTo>
                    <a:pt x="231" y="80"/>
                  </a:lnTo>
                  <a:lnTo>
                    <a:pt x="224" y="79"/>
                  </a:lnTo>
                  <a:lnTo>
                    <a:pt x="218" y="79"/>
                  </a:lnTo>
                  <a:lnTo>
                    <a:pt x="211" y="78"/>
                  </a:lnTo>
                  <a:lnTo>
                    <a:pt x="204" y="78"/>
                  </a:lnTo>
                  <a:lnTo>
                    <a:pt x="198" y="78"/>
                  </a:lnTo>
                  <a:lnTo>
                    <a:pt x="192" y="78"/>
                  </a:lnTo>
                  <a:lnTo>
                    <a:pt x="185" y="78"/>
                  </a:lnTo>
                  <a:lnTo>
                    <a:pt x="179" y="79"/>
                  </a:lnTo>
                  <a:lnTo>
                    <a:pt x="172" y="79"/>
                  </a:lnTo>
                  <a:lnTo>
                    <a:pt x="165" y="80"/>
                  </a:lnTo>
                  <a:lnTo>
                    <a:pt x="159" y="81"/>
                  </a:lnTo>
                  <a:lnTo>
                    <a:pt x="152" y="83"/>
                  </a:lnTo>
                  <a:lnTo>
                    <a:pt x="146" y="84"/>
                  </a:lnTo>
                  <a:lnTo>
                    <a:pt x="139" y="86"/>
                  </a:lnTo>
                  <a:lnTo>
                    <a:pt x="134" y="87"/>
                  </a:lnTo>
                  <a:lnTo>
                    <a:pt x="127" y="90"/>
                  </a:lnTo>
                </a:path>
              </a:pathLst>
            </a:custGeom>
            <a:no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62" name="Freeform 22"/>
            <p:cNvSpPr>
              <a:spLocks/>
            </p:cNvSpPr>
            <p:nvPr/>
          </p:nvSpPr>
          <p:spPr bwMode="auto">
            <a:xfrm>
              <a:off x="2928" y="2685"/>
              <a:ext cx="450" cy="253"/>
            </a:xfrm>
            <a:custGeom>
              <a:avLst/>
              <a:gdLst>
                <a:gd name="T0" fmla="*/ 0 w 842"/>
                <a:gd name="T1" fmla="*/ 139 h 557"/>
                <a:gd name="T2" fmla="*/ 1 w 842"/>
                <a:gd name="T3" fmla="*/ 164 h 557"/>
                <a:gd name="T4" fmla="*/ 7 w 842"/>
                <a:gd name="T5" fmla="*/ 190 h 557"/>
                <a:gd name="T6" fmla="*/ 15 w 842"/>
                <a:gd name="T7" fmla="*/ 215 h 557"/>
                <a:gd name="T8" fmla="*/ 28 w 842"/>
                <a:gd name="T9" fmla="*/ 237 h 557"/>
                <a:gd name="T10" fmla="*/ 46 w 842"/>
                <a:gd name="T11" fmla="*/ 264 h 557"/>
                <a:gd name="T12" fmla="*/ 71 w 842"/>
                <a:gd name="T13" fmla="*/ 289 h 557"/>
                <a:gd name="T14" fmla="*/ 97 w 842"/>
                <a:gd name="T15" fmla="*/ 314 h 557"/>
                <a:gd name="T16" fmla="*/ 125 w 842"/>
                <a:gd name="T17" fmla="*/ 336 h 557"/>
                <a:gd name="T18" fmla="*/ 154 w 842"/>
                <a:gd name="T19" fmla="*/ 355 h 557"/>
                <a:gd name="T20" fmla="*/ 182 w 842"/>
                <a:gd name="T21" fmla="*/ 373 h 557"/>
                <a:gd name="T22" fmla="*/ 211 w 842"/>
                <a:gd name="T23" fmla="*/ 385 h 557"/>
                <a:gd name="T24" fmla="*/ 241 w 842"/>
                <a:gd name="T25" fmla="*/ 397 h 557"/>
                <a:gd name="T26" fmla="*/ 270 w 842"/>
                <a:gd name="T27" fmla="*/ 407 h 557"/>
                <a:gd name="T28" fmla="*/ 299 w 842"/>
                <a:gd name="T29" fmla="*/ 421 h 557"/>
                <a:gd name="T30" fmla="*/ 323 w 842"/>
                <a:gd name="T31" fmla="*/ 439 h 557"/>
                <a:gd name="T32" fmla="*/ 345 w 842"/>
                <a:gd name="T33" fmla="*/ 457 h 557"/>
                <a:gd name="T34" fmla="*/ 366 w 842"/>
                <a:gd name="T35" fmla="*/ 477 h 557"/>
                <a:gd name="T36" fmla="*/ 387 w 842"/>
                <a:gd name="T37" fmla="*/ 497 h 557"/>
                <a:gd name="T38" fmla="*/ 410 w 842"/>
                <a:gd name="T39" fmla="*/ 514 h 557"/>
                <a:gd name="T40" fmla="*/ 435 w 842"/>
                <a:gd name="T41" fmla="*/ 527 h 557"/>
                <a:gd name="T42" fmla="*/ 460 w 842"/>
                <a:gd name="T43" fmla="*/ 537 h 557"/>
                <a:gd name="T44" fmla="*/ 486 w 842"/>
                <a:gd name="T45" fmla="*/ 547 h 557"/>
                <a:gd name="T46" fmla="*/ 513 w 842"/>
                <a:gd name="T47" fmla="*/ 553 h 557"/>
                <a:gd name="T48" fmla="*/ 541 w 842"/>
                <a:gd name="T49" fmla="*/ 557 h 557"/>
                <a:gd name="T50" fmla="*/ 572 w 842"/>
                <a:gd name="T51" fmla="*/ 556 h 557"/>
                <a:gd name="T52" fmla="*/ 606 w 842"/>
                <a:gd name="T53" fmla="*/ 552 h 557"/>
                <a:gd name="T54" fmla="*/ 638 w 842"/>
                <a:gd name="T55" fmla="*/ 547 h 557"/>
                <a:gd name="T56" fmla="*/ 672 w 842"/>
                <a:gd name="T57" fmla="*/ 537 h 557"/>
                <a:gd name="T58" fmla="*/ 703 w 842"/>
                <a:gd name="T59" fmla="*/ 527 h 557"/>
                <a:gd name="T60" fmla="*/ 728 w 842"/>
                <a:gd name="T61" fmla="*/ 516 h 557"/>
                <a:gd name="T62" fmla="*/ 752 w 842"/>
                <a:gd name="T63" fmla="*/ 505 h 557"/>
                <a:gd name="T64" fmla="*/ 772 w 842"/>
                <a:gd name="T65" fmla="*/ 491 h 557"/>
                <a:gd name="T66" fmla="*/ 793 w 842"/>
                <a:gd name="T67" fmla="*/ 475 h 557"/>
                <a:gd name="T68" fmla="*/ 811 w 842"/>
                <a:gd name="T69" fmla="*/ 456 h 557"/>
                <a:gd name="T70" fmla="*/ 823 w 842"/>
                <a:gd name="T71" fmla="*/ 442 h 557"/>
                <a:gd name="T72" fmla="*/ 831 w 842"/>
                <a:gd name="T73" fmla="*/ 427 h 557"/>
                <a:gd name="T74" fmla="*/ 837 w 842"/>
                <a:gd name="T75" fmla="*/ 411 h 557"/>
                <a:gd name="T76" fmla="*/ 841 w 842"/>
                <a:gd name="T77" fmla="*/ 395 h 557"/>
                <a:gd name="T78" fmla="*/ 842 w 842"/>
                <a:gd name="T79" fmla="*/ 377 h 557"/>
                <a:gd name="T80" fmla="*/ 839 w 842"/>
                <a:gd name="T81" fmla="*/ 354 h 557"/>
                <a:gd name="T82" fmla="*/ 831 w 842"/>
                <a:gd name="T83" fmla="*/ 330 h 557"/>
                <a:gd name="T84" fmla="*/ 823 w 842"/>
                <a:gd name="T85" fmla="*/ 306 h 557"/>
                <a:gd name="T86" fmla="*/ 814 w 842"/>
                <a:gd name="T87" fmla="*/ 281 h 557"/>
                <a:gd name="T88" fmla="*/ 809 w 842"/>
                <a:gd name="T89" fmla="*/ 256 h 557"/>
                <a:gd name="T90" fmla="*/ 809 w 842"/>
                <a:gd name="T91" fmla="*/ 237 h 557"/>
                <a:gd name="T92" fmla="*/ 815 w 842"/>
                <a:gd name="T93" fmla="*/ 221 h 557"/>
                <a:gd name="T94" fmla="*/ 822 w 842"/>
                <a:gd name="T95" fmla="*/ 206 h 557"/>
                <a:gd name="T96" fmla="*/ 829 w 842"/>
                <a:gd name="T97" fmla="*/ 191 h 557"/>
                <a:gd name="T98" fmla="*/ 834 w 842"/>
                <a:gd name="T99" fmla="*/ 175 h 557"/>
                <a:gd name="T100" fmla="*/ 836 w 842"/>
                <a:gd name="T101" fmla="*/ 155 h 557"/>
                <a:gd name="T102" fmla="*/ 837 w 842"/>
                <a:gd name="T103" fmla="*/ 134 h 557"/>
                <a:gd name="T104" fmla="*/ 837 w 842"/>
                <a:gd name="T105" fmla="*/ 113 h 557"/>
                <a:gd name="T106" fmla="*/ 836 w 842"/>
                <a:gd name="T107" fmla="*/ 92 h 557"/>
                <a:gd name="T108" fmla="*/ 835 w 842"/>
                <a:gd name="T109" fmla="*/ 71 h 557"/>
                <a:gd name="T110" fmla="*/ 834 w 842"/>
                <a:gd name="T111" fmla="*/ 56 h 557"/>
                <a:gd name="T112" fmla="*/ 833 w 842"/>
                <a:gd name="T113" fmla="*/ 43 h 557"/>
                <a:gd name="T114" fmla="*/ 831 w 842"/>
                <a:gd name="T115" fmla="*/ 29 h 557"/>
                <a:gd name="T116" fmla="*/ 829 w 842"/>
                <a:gd name="T117" fmla="*/ 16 h 557"/>
                <a:gd name="T118" fmla="*/ 827 w 842"/>
                <a:gd name="T119" fmla="*/ 2 h 55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42"/>
                <a:gd name="T181" fmla="*/ 0 h 557"/>
                <a:gd name="T182" fmla="*/ 842 w 842"/>
                <a:gd name="T183" fmla="*/ 557 h 55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42" h="557">
                  <a:moveTo>
                    <a:pt x="0" y="120"/>
                  </a:moveTo>
                  <a:lnTo>
                    <a:pt x="0" y="126"/>
                  </a:lnTo>
                  <a:lnTo>
                    <a:pt x="0" y="133"/>
                  </a:lnTo>
                  <a:lnTo>
                    <a:pt x="0" y="139"/>
                  </a:lnTo>
                  <a:lnTo>
                    <a:pt x="0" y="146"/>
                  </a:lnTo>
                  <a:lnTo>
                    <a:pt x="0" y="151"/>
                  </a:lnTo>
                  <a:lnTo>
                    <a:pt x="0" y="158"/>
                  </a:lnTo>
                  <a:lnTo>
                    <a:pt x="1" y="164"/>
                  </a:lnTo>
                  <a:lnTo>
                    <a:pt x="2" y="171"/>
                  </a:lnTo>
                  <a:lnTo>
                    <a:pt x="4" y="177"/>
                  </a:lnTo>
                  <a:lnTo>
                    <a:pt x="5" y="184"/>
                  </a:lnTo>
                  <a:lnTo>
                    <a:pt x="7" y="190"/>
                  </a:lnTo>
                  <a:lnTo>
                    <a:pt x="9" y="197"/>
                  </a:lnTo>
                  <a:lnTo>
                    <a:pt x="10" y="202"/>
                  </a:lnTo>
                  <a:lnTo>
                    <a:pt x="13" y="208"/>
                  </a:lnTo>
                  <a:lnTo>
                    <a:pt x="15" y="215"/>
                  </a:lnTo>
                  <a:lnTo>
                    <a:pt x="19" y="221"/>
                  </a:lnTo>
                  <a:lnTo>
                    <a:pt x="21" y="227"/>
                  </a:lnTo>
                  <a:lnTo>
                    <a:pt x="24" y="231"/>
                  </a:lnTo>
                  <a:lnTo>
                    <a:pt x="28" y="237"/>
                  </a:lnTo>
                  <a:lnTo>
                    <a:pt x="31" y="243"/>
                  </a:lnTo>
                  <a:lnTo>
                    <a:pt x="36" y="250"/>
                  </a:lnTo>
                  <a:lnTo>
                    <a:pt x="41" y="257"/>
                  </a:lnTo>
                  <a:lnTo>
                    <a:pt x="46" y="264"/>
                  </a:lnTo>
                  <a:lnTo>
                    <a:pt x="52" y="271"/>
                  </a:lnTo>
                  <a:lnTo>
                    <a:pt x="58" y="277"/>
                  </a:lnTo>
                  <a:lnTo>
                    <a:pt x="64" y="284"/>
                  </a:lnTo>
                  <a:lnTo>
                    <a:pt x="71" y="289"/>
                  </a:lnTo>
                  <a:lnTo>
                    <a:pt x="76" y="296"/>
                  </a:lnTo>
                  <a:lnTo>
                    <a:pt x="83" y="302"/>
                  </a:lnTo>
                  <a:lnTo>
                    <a:pt x="90" y="308"/>
                  </a:lnTo>
                  <a:lnTo>
                    <a:pt x="97" y="314"/>
                  </a:lnTo>
                  <a:lnTo>
                    <a:pt x="104" y="319"/>
                  </a:lnTo>
                  <a:lnTo>
                    <a:pt x="111" y="324"/>
                  </a:lnTo>
                  <a:lnTo>
                    <a:pt x="118" y="330"/>
                  </a:lnTo>
                  <a:lnTo>
                    <a:pt x="125" y="336"/>
                  </a:lnTo>
                  <a:lnTo>
                    <a:pt x="132" y="340"/>
                  </a:lnTo>
                  <a:lnTo>
                    <a:pt x="140" y="345"/>
                  </a:lnTo>
                  <a:lnTo>
                    <a:pt x="147" y="351"/>
                  </a:lnTo>
                  <a:lnTo>
                    <a:pt x="154" y="355"/>
                  </a:lnTo>
                  <a:lnTo>
                    <a:pt x="162" y="360"/>
                  </a:lnTo>
                  <a:lnTo>
                    <a:pt x="168" y="365"/>
                  </a:lnTo>
                  <a:lnTo>
                    <a:pt x="175" y="368"/>
                  </a:lnTo>
                  <a:lnTo>
                    <a:pt x="182" y="373"/>
                  </a:lnTo>
                  <a:lnTo>
                    <a:pt x="189" y="376"/>
                  </a:lnTo>
                  <a:lnTo>
                    <a:pt x="196" y="379"/>
                  </a:lnTo>
                  <a:lnTo>
                    <a:pt x="204" y="382"/>
                  </a:lnTo>
                  <a:lnTo>
                    <a:pt x="211" y="385"/>
                  </a:lnTo>
                  <a:lnTo>
                    <a:pt x="218" y="388"/>
                  </a:lnTo>
                  <a:lnTo>
                    <a:pt x="226" y="391"/>
                  </a:lnTo>
                  <a:lnTo>
                    <a:pt x="233" y="394"/>
                  </a:lnTo>
                  <a:lnTo>
                    <a:pt x="241" y="397"/>
                  </a:lnTo>
                  <a:lnTo>
                    <a:pt x="248" y="399"/>
                  </a:lnTo>
                  <a:lnTo>
                    <a:pt x="256" y="402"/>
                  </a:lnTo>
                  <a:lnTo>
                    <a:pt x="263" y="405"/>
                  </a:lnTo>
                  <a:lnTo>
                    <a:pt x="270" y="407"/>
                  </a:lnTo>
                  <a:lnTo>
                    <a:pt x="278" y="411"/>
                  </a:lnTo>
                  <a:lnTo>
                    <a:pt x="285" y="414"/>
                  </a:lnTo>
                  <a:lnTo>
                    <a:pt x="292" y="418"/>
                  </a:lnTo>
                  <a:lnTo>
                    <a:pt x="299" y="421"/>
                  </a:lnTo>
                  <a:lnTo>
                    <a:pt x="306" y="426"/>
                  </a:lnTo>
                  <a:lnTo>
                    <a:pt x="312" y="429"/>
                  </a:lnTo>
                  <a:lnTo>
                    <a:pt x="317" y="434"/>
                  </a:lnTo>
                  <a:lnTo>
                    <a:pt x="323" y="439"/>
                  </a:lnTo>
                  <a:lnTo>
                    <a:pt x="329" y="442"/>
                  </a:lnTo>
                  <a:lnTo>
                    <a:pt x="334" y="448"/>
                  </a:lnTo>
                  <a:lnTo>
                    <a:pt x="339" y="453"/>
                  </a:lnTo>
                  <a:lnTo>
                    <a:pt x="345" y="457"/>
                  </a:lnTo>
                  <a:lnTo>
                    <a:pt x="350" y="462"/>
                  </a:lnTo>
                  <a:lnTo>
                    <a:pt x="356" y="468"/>
                  </a:lnTo>
                  <a:lnTo>
                    <a:pt x="360" y="472"/>
                  </a:lnTo>
                  <a:lnTo>
                    <a:pt x="366" y="477"/>
                  </a:lnTo>
                  <a:lnTo>
                    <a:pt x="371" y="483"/>
                  </a:lnTo>
                  <a:lnTo>
                    <a:pt x="376" y="487"/>
                  </a:lnTo>
                  <a:lnTo>
                    <a:pt x="382" y="492"/>
                  </a:lnTo>
                  <a:lnTo>
                    <a:pt x="387" y="497"/>
                  </a:lnTo>
                  <a:lnTo>
                    <a:pt x="393" y="501"/>
                  </a:lnTo>
                  <a:lnTo>
                    <a:pt x="398" y="506"/>
                  </a:lnTo>
                  <a:lnTo>
                    <a:pt x="404" y="509"/>
                  </a:lnTo>
                  <a:lnTo>
                    <a:pt x="410" y="514"/>
                  </a:lnTo>
                  <a:lnTo>
                    <a:pt x="417" y="518"/>
                  </a:lnTo>
                  <a:lnTo>
                    <a:pt x="423" y="521"/>
                  </a:lnTo>
                  <a:lnTo>
                    <a:pt x="428" y="523"/>
                  </a:lnTo>
                  <a:lnTo>
                    <a:pt x="435" y="527"/>
                  </a:lnTo>
                  <a:lnTo>
                    <a:pt x="441" y="529"/>
                  </a:lnTo>
                  <a:lnTo>
                    <a:pt x="447" y="533"/>
                  </a:lnTo>
                  <a:lnTo>
                    <a:pt x="454" y="535"/>
                  </a:lnTo>
                  <a:lnTo>
                    <a:pt x="460" y="537"/>
                  </a:lnTo>
                  <a:lnTo>
                    <a:pt x="467" y="541"/>
                  </a:lnTo>
                  <a:lnTo>
                    <a:pt x="474" y="543"/>
                  </a:lnTo>
                  <a:lnTo>
                    <a:pt x="479" y="544"/>
                  </a:lnTo>
                  <a:lnTo>
                    <a:pt x="486" y="547"/>
                  </a:lnTo>
                  <a:lnTo>
                    <a:pt x="493" y="549"/>
                  </a:lnTo>
                  <a:lnTo>
                    <a:pt x="500" y="550"/>
                  </a:lnTo>
                  <a:lnTo>
                    <a:pt x="506" y="552"/>
                  </a:lnTo>
                  <a:lnTo>
                    <a:pt x="513" y="553"/>
                  </a:lnTo>
                  <a:lnTo>
                    <a:pt x="520" y="555"/>
                  </a:lnTo>
                  <a:lnTo>
                    <a:pt x="527" y="555"/>
                  </a:lnTo>
                  <a:lnTo>
                    <a:pt x="534" y="556"/>
                  </a:lnTo>
                  <a:lnTo>
                    <a:pt x="541" y="557"/>
                  </a:lnTo>
                  <a:lnTo>
                    <a:pt x="548" y="557"/>
                  </a:lnTo>
                  <a:lnTo>
                    <a:pt x="556" y="557"/>
                  </a:lnTo>
                  <a:lnTo>
                    <a:pt x="564" y="557"/>
                  </a:lnTo>
                  <a:lnTo>
                    <a:pt x="572" y="556"/>
                  </a:lnTo>
                  <a:lnTo>
                    <a:pt x="580" y="556"/>
                  </a:lnTo>
                  <a:lnTo>
                    <a:pt x="589" y="555"/>
                  </a:lnTo>
                  <a:lnTo>
                    <a:pt x="598" y="553"/>
                  </a:lnTo>
                  <a:lnTo>
                    <a:pt x="606" y="552"/>
                  </a:lnTo>
                  <a:lnTo>
                    <a:pt x="614" y="551"/>
                  </a:lnTo>
                  <a:lnTo>
                    <a:pt x="622" y="550"/>
                  </a:lnTo>
                  <a:lnTo>
                    <a:pt x="630" y="549"/>
                  </a:lnTo>
                  <a:lnTo>
                    <a:pt x="638" y="547"/>
                  </a:lnTo>
                  <a:lnTo>
                    <a:pt x="647" y="544"/>
                  </a:lnTo>
                  <a:lnTo>
                    <a:pt x="655" y="542"/>
                  </a:lnTo>
                  <a:lnTo>
                    <a:pt x="664" y="540"/>
                  </a:lnTo>
                  <a:lnTo>
                    <a:pt x="672" y="537"/>
                  </a:lnTo>
                  <a:lnTo>
                    <a:pt x="680" y="535"/>
                  </a:lnTo>
                  <a:lnTo>
                    <a:pt x="687" y="533"/>
                  </a:lnTo>
                  <a:lnTo>
                    <a:pt x="695" y="530"/>
                  </a:lnTo>
                  <a:lnTo>
                    <a:pt x="703" y="527"/>
                  </a:lnTo>
                  <a:lnTo>
                    <a:pt x="711" y="525"/>
                  </a:lnTo>
                  <a:lnTo>
                    <a:pt x="717" y="521"/>
                  </a:lnTo>
                  <a:lnTo>
                    <a:pt x="723" y="519"/>
                  </a:lnTo>
                  <a:lnTo>
                    <a:pt x="728" y="516"/>
                  </a:lnTo>
                  <a:lnTo>
                    <a:pt x="734" y="514"/>
                  </a:lnTo>
                  <a:lnTo>
                    <a:pt x="740" y="511"/>
                  </a:lnTo>
                  <a:lnTo>
                    <a:pt x="746" y="507"/>
                  </a:lnTo>
                  <a:lnTo>
                    <a:pt x="752" y="505"/>
                  </a:lnTo>
                  <a:lnTo>
                    <a:pt x="756" y="501"/>
                  </a:lnTo>
                  <a:lnTo>
                    <a:pt x="762" y="498"/>
                  </a:lnTo>
                  <a:lnTo>
                    <a:pt x="768" y="494"/>
                  </a:lnTo>
                  <a:lnTo>
                    <a:pt x="772" y="491"/>
                  </a:lnTo>
                  <a:lnTo>
                    <a:pt x="778" y="486"/>
                  </a:lnTo>
                  <a:lnTo>
                    <a:pt x="783" y="483"/>
                  </a:lnTo>
                  <a:lnTo>
                    <a:pt x="787" y="478"/>
                  </a:lnTo>
                  <a:lnTo>
                    <a:pt x="793" y="475"/>
                  </a:lnTo>
                  <a:lnTo>
                    <a:pt x="798" y="470"/>
                  </a:lnTo>
                  <a:lnTo>
                    <a:pt x="802" y="465"/>
                  </a:lnTo>
                  <a:lnTo>
                    <a:pt x="807" y="461"/>
                  </a:lnTo>
                  <a:lnTo>
                    <a:pt x="811" y="456"/>
                  </a:lnTo>
                  <a:lnTo>
                    <a:pt x="815" y="452"/>
                  </a:lnTo>
                  <a:lnTo>
                    <a:pt x="817" y="449"/>
                  </a:lnTo>
                  <a:lnTo>
                    <a:pt x="821" y="446"/>
                  </a:lnTo>
                  <a:lnTo>
                    <a:pt x="823" y="442"/>
                  </a:lnTo>
                  <a:lnTo>
                    <a:pt x="824" y="439"/>
                  </a:lnTo>
                  <a:lnTo>
                    <a:pt x="827" y="435"/>
                  </a:lnTo>
                  <a:lnTo>
                    <a:pt x="829" y="431"/>
                  </a:lnTo>
                  <a:lnTo>
                    <a:pt x="831" y="427"/>
                  </a:lnTo>
                  <a:lnTo>
                    <a:pt x="833" y="424"/>
                  </a:lnTo>
                  <a:lnTo>
                    <a:pt x="834" y="419"/>
                  </a:lnTo>
                  <a:lnTo>
                    <a:pt x="836" y="416"/>
                  </a:lnTo>
                  <a:lnTo>
                    <a:pt x="837" y="411"/>
                  </a:lnTo>
                  <a:lnTo>
                    <a:pt x="838" y="407"/>
                  </a:lnTo>
                  <a:lnTo>
                    <a:pt x="838" y="403"/>
                  </a:lnTo>
                  <a:lnTo>
                    <a:pt x="839" y="398"/>
                  </a:lnTo>
                  <a:lnTo>
                    <a:pt x="841" y="395"/>
                  </a:lnTo>
                  <a:lnTo>
                    <a:pt x="841" y="390"/>
                  </a:lnTo>
                  <a:lnTo>
                    <a:pt x="841" y="385"/>
                  </a:lnTo>
                  <a:lnTo>
                    <a:pt x="842" y="382"/>
                  </a:lnTo>
                  <a:lnTo>
                    <a:pt x="842" y="377"/>
                  </a:lnTo>
                  <a:lnTo>
                    <a:pt x="842" y="374"/>
                  </a:lnTo>
                  <a:lnTo>
                    <a:pt x="841" y="367"/>
                  </a:lnTo>
                  <a:lnTo>
                    <a:pt x="841" y="361"/>
                  </a:lnTo>
                  <a:lnTo>
                    <a:pt x="839" y="354"/>
                  </a:lnTo>
                  <a:lnTo>
                    <a:pt x="837" y="348"/>
                  </a:lnTo>
                  <a:lnTo>
                    <a:pt x="836" y="343"/>
                  </a:lnTo>
                  <a:lnTo>
                    <a:pt x="834" y="336"/>
                  </a:lnTo>
                  <a:lnTo>
                    <a:pt x="831" y="330"/>
                  </a:lnTo>
                  <a:lnTo>
                    <a:pt x="830" y="324"/>
                  </a:lnTo>
                  <a:lnTo>
                    <a:pt x="828" y="317"/>
                  </a:lnTo>
                  <a:lnTo>
                    <a:pt x="826" y="311"/>
                  </a:lnTo>
                  <a:lnTo>
                    <a:pt x="823" y="306"/>
                  </a:lnTo>
                  <a:lnTo>
                    <a:pt x="821" y="299"/>
                  </a:lnTo>
                  <a:lnTo>
                    <a:pt x="819" y="293"/>
                  </a:lnTo>
                  <a:lnTo>
                    <a:pt x="816" y="287"/>
                  </a:lnTo>
                  <a:lnTo>
                    <a:pt x="814" y="281"/>
                  </a:lnTo>
                  <a:lnTo>
                    <a:pt x="813" y="274"/>
                  </a:lnTo>
                  <a:lnTo>
                    <a:pt x="811" y="268"/>
                  </a:lnTo>
                  <a:lnTo>
                    <a:pt x="809" y="262"/>
                  </a:lnTo>
                  <a:lnTo>
                    <a:pt x="809" y="256"/>
                  </a:lnTo>
                  <a:lnTo>
                    <a:pt x="808" y="249"/>
                  </a:lnTo>
                  <a:lnTo>
                    <a:pt x="808" y="245"/>
                  </a:lnTo>
                  <a:lnTo>
                    <a:pt x="809" y="241"/>
                  </a:lnTo>
                  <a:lnTo>
                    <a:pt x="809" y="237"/>
                  </a:lnTo>
                  <a:lnTo>
                    <a:pt x="811" y="233"/>
                  </a:lnTo>
                  <a:lnTo>
                    <a:pt x="812" y="229"/>
                  </a:lnTo>
                  <a:lnTo>
                    <a:pt x="813" y="226"/>
                  </a:lnTo>
                  <a:lnTo>
                    <a:pt x="815" y="221"/>
                  </a:lnTo>
                  <a:lnTo>
                    <a:pt x="816" y="217"/>
                  </a:lnTo>
                  <a:lnTo>
                    <a:pt x="819" y="214"/>
                  </a:lnTo>
                  <a:lnTo>
                    <a:pt x="820" y="209"/>
                  </a:lnTo>
                  <a:lnTo>
                    <a:pt x="822" y="206"/>
                  </a:lnTo>
                  <a:lnTo>
                    <a:pt x="823" y="202"/>
                  </a:lnTo>
                  <a:lnTo>
                    <a:pt x="826" y="199"/>
                  </a:lnTo>
                  <a:lnTo>
                    <a:pt x="827" y="194"/>
                  </a:lnTo>
                  <a:lnTo>
                    <a:pt x="829" y="191"/>
                  </a:lnTo>
                  <a:lnTo>
                    <a:pt x="830" y="186"/>
                  </a:lnTo>
                  <a:lnTo>
                    <a:pt x="831" y="183"/>
                  </a:lnTo>
                  <a:lnTo>
                    <a:pt x="834" y="179"/>
                  </a:lnTo>
                  <a:lnTo>
                    <a:pt x="834" y="175"/>
                  </a:lnTo>
                  <a:lnTo>
                    <a:pt x="835" y="171"/>
                  </a:lnTo>
                  <a:lnTo>
                    <a:pt x="836" y="165"/>
                  </a:lnTo>
                  <a:lnTo>
                    <a:pt x="836" y="161"/>
                  </a:lnTo>
                  <a:lnTo>
                    <a:pt x="836" y="155"/>
                  </a:lnTo>
                  <a:lnTo>
                    <a:pt x="837" y="150"/>
                  </a:lnTo>
                  <a:lnTo>
                    <a:pt x="837" y="144"/>
                  </a:lnTo>
                  <a:lnTo>
                    <a:pt x="837" y="140"/>
                  </a:lnTo>
                  <a:lnTo>
                    <a:pt x="837" y="134"/>
                  </a:lnTo>
                  <a:lnTo>
                    <a:pt x="837" y="129"/>
                  </a:lnTo>
                  <a:lnTo>
                    <a:pt x="837" y="124"/>
                  </a:lnTo>
                  <a:lnTo>
                    <a:pt x="837" y="119"/>
                  </a:lnTo>
                  <a:lnTo>
                    <a:pt x="837" y="113"/>
                  </a:lnTo>
                  <a:lnTo>
                    <a:pt x="837" y="109"/>
                  </a:lnTo>
                  <a:lnTo>
                    <a:pt x="837" y="103"/>
                  </a:lnTo>
                  <a:lnTo>
                    <a:pt x="837" y="97"/>
                  </a:lnTo>
                  <a:lnTo>
                    <a:pt x="836" y="92"/>
                  </a:lnTo>
                  <a:lnTo>
                    <a:pt x="836" y="87"/>
                  </a:lnTo>
                  <a:lnTo>
                    <a:pt x="836" y="82"/>
                  </a:lnTo>
                  <a:lnTo>
                    <a:pt x="836" y="76"/>
                  </a:lnTo>
                  <a:lnTo>
                    <a:pt x="835" y="71"/>
                  </a:lnTo>
                  <a:lnTo>
                    <a:pt x="835" y="66"/>
                  </a:lnTo>
                  <a:lnTo>
                    <a:pt x="835" y="62"/>
                  </a:lnTo>
                  <a:lnTo>
                    <a:pt x="835" y="59"/>
                  </a:lnTo>
                  <a:lnTo>
                    <a:pt x="834" y="56"/>
                  </a:lnTo>
                  <a:lnTo>
                    <a:pt x="834" y="53"/>
                  </a:lnTo>
                  <a:lnTo>
                    <a:pt x="834" y="49"/>
                  </a:lnTo>
                  <a:lnTo>
                    <a:pt x="834" y="46"/>
                  </a:lnTo>
                  <a:lnTo>
                    <a:pt x="833" y="43"/>
                  </a:lnTo>
                  <a:lnTo>
                    <a:pt x="833" y="39"/>
                  </a:lnTo>
                  <a:lnTo>
                    <a:pt x="833" y="36"/>
                  </a:lnTo>
                  <a:lnTo>
                    <a:pt x="831" y="32"/>
                  </a:lnTo>
                  <a:lnTo>
                    <a:pt x="831" y="29"/>
                  </a:lnTo>
                  <a:lnTo>
                    <a:pt x="830" y="25"/>
                  </a:lnTo>
                  <a:lnTo>
                    <a:pt x="830" y="23"/>
                  </a:lnTo>
                  <a:lnTo>
                    <a:pt x="829" y="19"/>
                  </a:lnTo>
                  <a:lnTo>
                    <a:pt x="829" y="16"/>
                  </a:lnTo>
                  <a:lnTo>
                    <a:pt x="828" y="12"/>
                  </a:lnTo>
                  <a:lnTo>
                    <a:pt x="828" y="9"/>
                  </a:lnTo>
                  <a:lnTo>
                    <a:pt x="827" y="5"/>
                  </a:lnTo>
                  <a:lnTo>
                    <a:pt x="827" y="2"/>
                  </a:lnTo>
                  <a:lnTo>
                    <a:pt x="826" y="0"/>
                  </a:lnTo>
                </a:path>
              </a:pathLst>
            </a:custGeom>
            <a:no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63" name="Freeform 23"/>
            <p:cNvSpPr>
              <a:spLocks/>
            </p:cNvSpPr>
            <p:nvPr/>
          </p:nvSpPr>
          <p:spPr bwMode="auto">
            <a:xfrm>
              <a:off x="3530" y="2651"/>
              <a:ext cx="160" cy="388"/>
            </a:xfrm>
            <a:custGeom>
              <a:avLst/>
              <a:gdLst>
                <a:gd name="T0" fmla="*/ 8 w 302"/>
                <a:gd name="T1" fmla="*/ 22 h 859"/>
                <a:gd name="T2" fmla="*/ 22 w 302"/>
                <a:gd name="T3" fmla="*/ 56 h 859"/>
                <a:gd name="T4" fmla="*/ 35 w 302"/>
                <a:gd name="T5" fmla="*/ 90 h 859"/>
                <a:gd name="T6" fmla="*/ 49 w 302"/>
                <a:gd name="T7" fmla="*/ 123 h 859"/>
                <a:gd name="T8" fmla="*/ 62 w 302"/>
                <a:gd name="T9" fmla="*/ 158 h 859"/>
                <a:gd name="T10" fmla="*/ 76 w 302"/>
                <a:gd name="T11" fmla="*/ 192 h 859"/>
                <a:gd name="T12" fmla="*/ 91 w 302"/>
                <a:gd name="T13" fmla="*/ 225 h 859"/>
                <a:gd name="T14" fmla="*/ 103 w 302"/>
                <a:gd name="T15" fmla="*/ 252 h 859"/>
                <a:gd name="T16" fmla="*/ 115 w 302"/>
                <a:gd name="T17" fmla="*/ 279 h 859"/>
                <a:gd name="T18" fmla="*/ 126 w 302"/>
                <a:gd name="T19" fmla="*/ 307 h 859"/>
                <a:gd name="T20" fmla="*/ 139 w 302"/>
                <a:gd name="T21" fmla="*/ 333 h 859"/>
                <a:gd name="T22" fmla="*/ 152 w 302"/>
                <a:gd name="T23" fmla="*/ 360 h 859"/>
                <a:gd name="T24" fmla="*/ 167 w 302"/>
                <a:gd name="T25" fmla="*/ 385 h 859"/>
                <a:gd name="T26" fmla="*/ 181 w 302"/>
                <a:gd name="T27" fmla="*/ 407 h 859"/>
                <a:gd name="T28" fmla="*/ 194 w 302"/>
                <a:gd name="T29" fmla="*/ 426 h 859"/>
                <a:gd name="T30" fmla="*/ 208 w 302"/>
                <a:gd name="T31" fmla="*/ 442 h 859"/>
                <a:gd name="T32" fmla="*/ 225 w 302"/>
                <a:gd name="T33" fmla="*/ 458 h 859"/>
                <a:gd name="T34" fmla="*/ 240 w 302"/>
                <a:gd name="T35" fmla="*/ 475 h 859"/>
                <a:gd name="T36" fmla="*/ 256 w 302"/>
                <a:gd name="T37" fmla="*/ 491 h 859"/>
                <a:gd name="T38" fmla="*/ 270 w 302"/>
                <a:gd name="T39" fmla="*/ 507 h 859"/>
                <a:gd name="T40" fmla="*/ 278 w 302"/>
                <a:gd name="T41" fmla="*/ 517 h 859"/>
                <a:gd name="T42" fmla="*/ 284 w 302"/>
                <a:gd name="T43" fmla="*/ 524 h 859"/>
                <a:gd name="T44" fmla="*/ 288 w 302"/>
                <a:gd name="T45" fmla="*/ 532 h 859"/>
                <a:gd name="T46" fmla="*/ 293 w 302"/>
                <a:gd name="T47" fmla="*/ 541 h 859"/>
                <a:gd name="T48" fmla="*/ 296 w 302"/>
                <a:gd name="T49" fmla="*/ 549 h 859"/>
                <a:gd name="T50" fmla="*/ 300 w 302"/>
                <a:gd name="T51" fmla="*/ 557 h 859"/>
                <a:gd name="T52" fmla="*/ 301 w 302"/>
                <a:gd name="T53" fmla="*/ 565 h 859"/>
                <a:gd name="T54" fmla="*/ 302 w 302"/>
                <a:gd name="T55" fmla="*/ 583 h 859"/>
                <a:gd name="T56" fmla="*/ 302 w 302"/>
                <a:gd name="T57" fmla="*/ 601 h 859"/>
                <a:gd name="T58" fmla="*/ 301 w 302"/>
                <a:gd name="T59" fmla="*/ 619 h 859"/>
                <a:gd name="T60" fmla="*/ 300 w 302"/>
                <a:gd name="T61" fmla="*/ 637 h 859"/>
                <a:gd name="T62" fmla="*/ 296 w 302"/>
                <a:gd name="T63" fmla="*/ 655 h 859"/>
                <a:gd name="T64" fmla="*/ 292 w 302"/>
                <a:gd name="T65" fmla="*/ 671 h 859"/>
                <a:gd name="T66" fmla="*/ 286 w 302"/>
                <a:gd name="T67" fmla="*/ 687 h 859"/>
                <a:gd name="T68" fmla="*/ 279 w 302"/>
                <a:gd name="T69" fmla="*/ 696 h 859"/>
                <a:gd name="T70" fmla="*/ 271 w 302"/>
                <a:gd name="T71" fmla="*/ 704 h 859"/>
                <a:gd name="T72" fmla="*/ 262 w 302"/>
                <a:gd name="T73" fmla="*/ 712 h 859"/>
                <a:gd name="T74" fmla="*/ 252 w 302"/>
                <a:gd name="T75" fmla="*/ 719 h 859"/>
                <a:gd name="T76" fmla="*/ 242 w 302"/>
                <a:gd name="T77" fmla="*/ 726 h 859"/>
                <a:gd name="T78" fmla="*/ 232 w 302"/>
                <a:gd name="T79" fmla="*/ 733 h 859"/>
                <a:gd name="T80" fmla="*/ 221 w 302"/>
                <a:gd name="T81" fmla="*/ 741 h 859"/>
                <a:gd name="T82" fmla="*/ 211 w 302"/>
                <a:gd name="T83" fmla="*/ 749 h 859"/>
                <a:gd name="T84" fmla="*/ 199 w 302"/>
                <a:gd name="T85" fmla="*/ 757 h 859"/>
                <a:gd name="T86" fmla="*/ 188 w 302"/>
                <a:gd name="T87" fmla="*/ 766 h 859"/>
                <a:gd name="T88" fmla="*/ 177 w 302"/>
                <a:gd name="T89" fmla="*/ 775 h 859"/>
                <a:gd name="T90" fmla="*/ 167 w 302"/>
                <a:gd name="T91" fmla="*/ 784 h 859"/>
                <a:gd name="T92" fmla="*/ 157 w 302"/>
                <a:gd name="T93" fmla="*/ 794 h 859"/>
                <a:gd name="T94" fmla="*/ 150 w 302"/>
                <a:gd name="T95" fmla="*/ 802 h 859"/>
                <a:gd name="T96" fmla="*/ 145 w 302"/>
                <a:gd name="T97" fmla="*/ 812 h 859"/>
                <a:gd name="T98" fmla="*/ 140 w 302"/>
                <a:gd name="T99" fmla="*/ 821 h 859"/>
                <a:gd name="T100" fmla="*/ 135 w 302"/>
                <a:gd name="T101" fmla="*/ 831 h 859"/>
                <a:gd name="T102" fmla="*/ 132 w 302"/>
                <a:gd name="T103" fmla="*/ 842 h 859"/>
                <a:gd name="T104" fmla="*/ 130 w 302"/>
                <a:gd name="T105" fmla="*/ 852 h 85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02"/>
                <a:gd name="T160" fmla="*/ 0 h 859"/>
                <a:gd name="T161" fmla="*/ 302 w 302"/>
                <a:gd name="T162" fmla="*/ 859 h 85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02" h="859">
                  <a:moveTo>
                    <a:pt x="0" y="0"/>
                  </a:moveTo>
                  <a:lnTo>
                    <a:pt x="3" y="10"/>
                  </a:lnTo>
                  <a:lnTo>
                    <a:pt x="8" y="22"/>
                  </a:lnTo>
                  <a:lnTo>
                    <a:pt x="13" y="33"/>
                  </a:lnTo>
                  <a:lnTo>
                    <a:pt x="17" y="45"/>
                  </a:lnTo>
                  <a:lnTo>
                    <a:pt x="22" y="56"/>
                  </a:lnTo>
                  <a:lnTo>
                    <a:pt x="25" y="68"/>
                  </a:lnTo>
                  <a:lnTo>
                    <a:pt x="30" y="78"/>
                  </a:lnTo>
                  <a:lnTo>
                    <a:pt x="35" y="90"/>
                  </a:lnTo>
                  <a:lnTo>
                    <a:pt x="39" y="101"/>
                  </a:lnTo>
                  <a:lnTo>
                    <a:pt x="44" y="113"/>
                  </a:lnTo>
                  <a:lnTo>
                    <a:pt x="49" y="123"/>
                  </a:lnTo>
                  <a:lnTo>
                    <a:pt x="53" y="135"/>
                  </a:lnTo>
                  <a:lnTo>
                    <a:pt x="58" y="147"/>
                  </a:lnTo>
                  <a:lnTo>
                    <a:pt x="62" y="158"/>
                  </a:lnTo>
                  <a:lnTo>
                    <a:pt x="67" y="169"/>
                  </a:lnTo>
                  <a:lnTo>
                    <a:pt x="72" y="180"/>
                  </a:lnTo>
                  <a:lnTo>
                    <a:pt x="76" y="192"/>
                  </a:lnTo>
                  <a:lnTo>
                    <a:pt x="82" y="202"/>
                  </a:lnTo>
                  <a:lnTo>
                    <a:pt x="87" y="214"/>
                  </a:lnTo>
                  <a:lnTo>
                    <a:pt x="91" y="225"/>
                  </a:lnTo>
                  <a:lnTo>
                    <a:pt x="95" y="234"/>
                  </a:lnTo>
                  <a:lnTo>
                    <a:pt x="100" y="243"/>
                  </a:lnTo>
                  <a:lnTo>
                    <a:pt x="103" y="252"/>
                  </a:lnTo>
                  <a:lnTo>
                    <a:pt x="108" y="261"/>
                  </a:lnTo>
                  <a:lnTo>
                    <a:pt x="111" y="271"/>
                  </a:lnTo>
                  <a:lnTo>
                    <a:pt x="115" y="279"/>
                  </a:lnTo>
                  <a:lnTo>
                    <a:pt x="119" y="288"/>
                  </a:lnTo>
                  <a:lnTo>
                    <a:pt x="123" y="297"/>
                  </a:lnTo>
                  <a:lnTo>
                    <a:pt x="126" y="307"/>
                  </a:lnTo>
                  <a:lnTo>
                    <a:pt x="131" y="315"/>
                  </a:lnTo>
                  <a:lnTo>
                    <a:pt x="134" y="324"/>
                  </a:lnTo>
                  <a:lnTo>
                    <a:pt x="139" y="333"/>
                  </a:lnTo>
                  <a:lnTo>
                    <a:pt x="144" y="341"/>
                  </a:lnTo>
                  <a:lnTo>
                    <a:pt x="148" y="351"/>
                  </a:lnTo>
                  <a:lnTo>
                    <a:pt x="152" y="360"/>
                  </a:lnTo>
                  <a:lnTo>
                    <a:pt x="156" y="368"/>
                  </a:lnTo>
                  <a:lnTo>
                    <a:pt x="161" y="376"/>
                  </a:lnTo>
                  <a:lnTo>
                    <a:pt x="167" y="385"/>
                  </a:lnTo>
                  <a:lnTo>
                    <a:pt x="171" y="393"/>
                  </a:lnTo>
                  <a:lnTo>
                    <a:pt x="176" y="402"/>
                  </a:lnTo>
                  <a:lnTo>
                    <a:pt x="181" y="407"/>
                  </a:lnTo>
                  <a:lnTo>
                    <a:pt x="185" y="414"/>
                  </a:lnTo>
                  <a:lnTo>
                    <a:pt x="190" y="420"/>
                  </a:lnTo>
                  <a:lnTo>
                    <a:pt x="194" y="426"/>
                  </a:lnTo>
                  <a:lnTo>
                    <a:pt x="199" y="432"/>
                  </a:lnTo>
                  <a:lnTo>
                    <a:pt x="204" y="436"/>
                  </a:lnTo>
                  <a:lnTo>
                    <a:pt x="208" y="442"/>
                  </a:lnTo>
                  <a:lnTo>
                    <a:pt x="214" y="448"/>
                  </a:lnTo>
                  <a:lnTo>
                    <a:pt x="219" y="453"/>
                  </a:lnTo>
                  <a:lnTo>
                    <a:pt x="225" y="458"/>
                  </a:lnTo>
                  <a:lnTo>
                    <a:pt x="229" y="463"/>
                  </a:lnTo>
                  <a:lnTo>
                    <a:pt x="235" y="469"/>
                  </a:lnTo>
                  <a:lnTo>
                    <a:pt x="240" y="475"/>
                  </a:lnTo>
                  <a:lnTo>
                    <a:pt x="245" y="479"/>
                  </a:lnTo>
                  <a:lnTo>
                    <a:pt x="250" y="485"/>
                  </a:lnTo>
                  <a:lnTo>
                    <a:pt x="256" y="491"/>
                  </a:lnTo>
                  <a:lnTo>
                    <a:pt x="260" y="495"/>
                  </a:lnTo>
                  <a:lnTo>
                    <a:pt x="265" y="501"/>
                  </a:lnTo>
                  <a:lnTo>
                    <a:pt x="270" y="507"/>
                  </a:lnTo>
                  <a:lnTo>
                    <a:pt x="274" y="513"/>
                  </a:lnTo>
                  <a:lnTo>
                    <a:pt x="277" y="515"/>
                  </a:lnTo>
                  <a:lnTo>
                    <a:pt x="278" y="517"/>
                  </a:lnTo>
                  <a:lnTo>
                    <a:pt x="280" y="520"/>
                  </a:lnTo>
                  <a:lnTo>
                    <a:pt x="281" y="522"/>
                  </a:lnTo>
                  <a:lnTo>
                    <a:pt x="284" y="524"/>
                  </a:lnTo>
                  <a:lnTo>
                    <a:pt x="285" y="528"/>
                  </a:lnTo>
                  <a:lnTo>
                    <a:pt x="287" y="530"/>
                  </a:lnTo>
                  <a:lnTo>
                    <a:pt x="288" y="532"/>
                  </a:lnTo>
                  <a:lnTo>
                    <a:pt x="289" y="535"/>
                  </a:lnTo>
                  <a:lnTo>
                    <a:pt x="292" y="537"/>
                  </a:lnTo>
                  <a:lnTo>
                    <a:pt x="293" y="541"/>
                  </a:lnTo>
                  <a:lnTo>
                    <a:pt x="294" y="543"/>
                  </a:lnTo>
                  <a:lnTo>
                    <a:pt x="295" y="545"/>
                  </a:lnTo>
                  <a:lnTo>
                    <a:pt x="296" y="549"/>
                  </a:lnTo>
                  <a:lnTo>
                    <a:pt x="298" y="551"/>
                  </a:lnTo>
                  <a:lnTo>
                    <a:pt x="299" y="553"/>
                  </a:lnTo>
                  <a:lnTo>
                    <a:pt x="300" y="557"/>
                  </a:lnTo>
                  <a:lnTo>
                    <a:pt x="300" y="559"/>
                  </a:lnTo>
                  <a:lnTo>
                    <a:pt x="300" y="563"/>
                  </a:lnTo>
                  <a:lnTo>
                    <a:pt x="301" y="565"/>
                  </a:lnTo>
                  <a:lnTo>
                    <a:pt x="301" y="571"/>
                  </a:lnTo>
                  <a:lnTo>
                    <a:pt x="301" y="578"/>
                  </a:lnTo>
                  <a:lnTo>
                    <a:pt x="302" y="583"/>
                  </a:lnTo>
                  <a:lnTo>
                    <a:pt x="302" y="589"/>
                  </a:lnTo>
                  <a:lnTo>
                    <a:pt x="302" y="595"/>
                  </a:lnTo>
                  <a:lnTo>
                    <a:pt x="302" y="601"/>
                  </a:lnTo>
                  <a:lnTo>
                    <a:pt x="302" y="607"/>
                  </a:lnTo>
                  <a:lnTo>
                    <a:pt x="302" y="614"/>
                  </a:lnTo>
                  <a:lnTo>
                    <a:pt x="301" y="619"/>
                  </a:lnTo>
                  <a:lnTo>
                    <a:pt x="301" y="625"/>
                  </a:lnTo>
                  <a:lnTo>
                    <a:pt x="301" y="631"/>
                  </a:lnTo>
                  <a:lnTo>
                    <a:pt x="300" y="637"/>
                  </a:lnTo>
                  <a:lnTo>
                    <a:pt x="299" y="643"/>
                  </a:lnTo>
                  <a:lnTo>
                    <a:pt x="298" y="649"/>
                  </a:lnTo>
                  <a:lnTo>
                    <a:pt x="296" y="655"/>
                  </a:lnTo>
                  <a:lnTo>
                    <a:pt x="295" y="661"/>
                  </a:lnTo>
                  <a:lnTo>
                    <a:pt x="294" y="666"/>
                  </a:lnTo>
                  <a:lnTo>
                    <a:pt x="292" y="671"/>
                  </a:lnTo>
                  <a:lnTo>
                    <a:pt x="289" y="677"/>
                  </a:lnTo>
                  <a:lnTo>
                    <a:pt x="287" y="683"/>
                  </a:lnTo>
                  <a:lnTo>
                    <a:pt x="286" y="687"/>
                  </a:lnTo>
                  <a:lnTo>
                    <a:pt x="284" y="690"/>
                  </a:lnTo>
                  <a:lnTo>
                    <a:pt x="281" y="694"/>
                  </a:lnTo>
                  <a:lnTo>
                    <a:pt x="279" y="696"/>
                  </a:lnTo>
                  <a:lnTo>
                    <a:pt x="277" y="699"/>
                  </a:lnTo>
                  <a:lnTo>
                    <a:pt x="274" y="702"/>
                  </a:lnTo>
                  <a:lnTo>
                    <a:pt x="271" y="704"/>
                  </a:lnTo>
                  <a:lnTo>
                    <a:pt x="269" y="707"/>
                  </a:lnTo>
                  <a:lnTo>
                    <a:pt x="265" y="710"/>
                  </a:lnTo>
                  <a:lnTo>
                    <a:pt x="262" y="712"/>
                  </a:lnTo>
                  <a:lnTo>
                    <a:pt x="258" y="714"/>
                  </a:lnTo>
                  <a:lnTo>
                    <a:pt x="255" y="717"/>
                  </a:lnTo>
                  <a:lnTo>
                    <a:pt x="252" y="719"/>
                  </a:lnTo>
                  <a:lnTo>
                    <a:pt x="249" y="721"/>
                  </a:lnTo>
                  <a:lnTo>
                    <a:pt x="245" y="724"/>
                  </a:lnTo>
                  <a:lnTo>
                    <a:pt x="242" y="726"/>
                  </a:lnTo>
                  <a:lnTo>
                    <a:pt x="238" y="728"/>
                  </a:lnTo>
                  <a:lnTo>
                    <a:pt x="235" y="731"/>
                  </a:lnTo>
                  <a:lnTo>
                    <a:pt x="232" y="733"/>
                  </a:lnTo>
                  <a:lnTo>
                    <a:pt x="229" y="735"/>
                  </a:lnTo>
                  <a:lnTo>
                    <a:pt x="226" y="739"/>
                  </a:lnTo>
                  <a:lnTo>
                    <a:pt x="221" y="741"/>
                  </a:lnTo>
                  <a:lnTo>
                    <a:pt x="218" y="744"/>
                  </a:lnTo>
                  <a:lnTo>
                    <a:pt x="214" y="747"/>
                  </a:lnTo>
                  <a:lnTo>
                    <a:pt x="211" y="749"/>
                  </a:lnTo>
                  <a:lnTo>
                    <a:pt x="206" y="753"/>
                  </a:lnTo>
                  <a:lnTo>
                    <a:pt x="203" y="755"/>
                  </a:lnTo>
                  <a:lnTo>
                    <a:pt x="199" y="757"/>
                  </a:lnTo>
                  <a:lnTo>
                    <a:pt x="196" y="761"/>
                  </a:lnTo>
                  <a:lnTo>
                    <a:pt x="191" y="763"/>
                  </a:lnTo>
                  <a:lnTo>
                    <a:pt x="188" y="766"/>
                  </a:lnTo>
                  <a:lnTo>
                    <a:pt x="184" y="769"/>
                  </a:lnTo>
                  <a:lnTo>
                    <a:pt x="181" y="771"/>
                  </a:lnTo>
                  <a:lnTo>
                    <a:pt x="177" y="775"/>
                  </a:lnTo>
                  <a:lnTo>
                    <a:pt x="172" y="778"/>
                  </a:lnTo>
                  <a:lnTo>
                    <a:pt x="170" y="780"/>
                  </a:lnTo>
                  <a:lnTo>
                    <a:pt x="167" y="784"/>
                  </a:lnTo>
                  <a:lnTo>
                    <a:pt x="163" y="787"/>
                  </a:lnTo>
                  <a:lnTo>
                    <a:pt x="160" y="791"/>
                  </a:lnTo>
                  <a:lnTo>
                    <a:pt x="157" y="794"/>
                  </a:lnTo>
                  <a:lnTo>
                    <a:pt x="155" y="797"/>
                  </a:lnTo>
                  <a:lnTo>
                    <a:pt x="153" y="800"/>
                  </a:lnTo>
                  <a:lnTo>
                    <a:pt x="150" y="802"/>
                  </a:lnTo>
                  <a:lnTo>
                    <a:pt x="148" y="806"/>
                  </a:lnTo>
                  <a:lnTo>
                    <a:pt x="147" y="808"/>
                  </a:lnTo>
                  <a:lnTo>
                    <a:pt x="145" y="812"/>
                  </a:lnTo>
                  <a:lnTo>
                    <a:pt x="144" y="815"/>
                  </a:lnTo>
                  <a:lnTo>
                    <a:pt x="141" y="819"/>
                  </a:lnTo>
                  <a:lnTo>
                    <a:pt x="140" y="821"/>
                  </a:lnTo>
                  <a:lnTo>
                    <a:pt x="139" y="824"/>
                  </a:lnTo>
                  <a:lnTo>
                    <a:pt x="137" y="828"/>
                  </a:lnTo>
                  <a:lnTo>
                    <a:pt x="135" y="831"/>
                  </a:lnTo>
                  <a:lnTo>
                    <a:pt x="134" y="835"/>
                  </a:lnTo>
                  <a:lnTo>
                    <a:pt x="133" y="838"/>
                  </a:lnTo>
                  <a:lnTo>
                    <a:pt x="132" y="842"/>
                  </a:lnTo>
                  <a:lnTo>
                    <a:pt x="131" y="845"/>
                  </a:lnTo>
                  <a:lnTo>
                    <a:pt x="131" y="849"/>
                  </a:lnTo>
                  <a:lnTo>
                    <a:pt x="130" y="852"/>
                  </a:lnTo>
                  <a:lnTo>
                    <a:pt x="130" y="856"/>
                  </a:lnTo>
                  <a:lnTo>
                    <a:pt x="128" y="859"/>
                  </a:lnTo>
                </a:path>
              </a:pathLst>
            </a:custGeom>
            <a:no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64" name="Freeform 24"/>
            <p:cNvSpPr>
              <a:spLocks/>
            </p:cNvSpPr>
            <p:nvPr/>
          </p:nvSpPr>
          <p:spPr bwMode="auto">
            <a:xfrm>
              <a:off x="3376" y="2862"/>
              <a:ext cx="123" cy="185"/>
            </a:xfrm>
            <a:custGeom>
              <a:avLst/>
              <a:gdLst>
                <a:gd name="T0" fmla="*/ 234 w 234"/>
                <a:gd name="T1" fmla="*/ 408 h 408"/>
                <a:gd name="T2" fmla="*/ 229 w 234"/>
                <a:gd name="T3" fmla="*/ 401 h 408"/>
                <a:gd name="T4" fmla="*/ 225 w 234"/>
                <a:gd name="T5" fmla="*/ 393 h 408"/>
                <a:gd name="T6" fmla="*/ 221 w 234"/>
                <a:gd name="T7" fmla="*/ 386 h 408"/>
                <a:gd name="T8" fmla="*/ 217 w 234"/>
                <a:gd name="T9" fmla="*/ 378 h 408"/>
                <a:gd name="T10" fmla="*/ 213 w 234"/>
                <a:gd name="T11" fmla="*/ 370 h 408"/>
                <a:gd name="T12" fmla="*/ 209 w 234"/>
                <a:gd name="T13" fmla="*/ 363 h 408"/>
                <a:gd name="T14" fmla="*/ 205 w 234"/>
                <a:gd name="T15" fmla="*/ 355 h 408"/>
                <a:gd name="T16" fmla="*/ 200 w 234"/>
                <a:gd name="T17" fmla="*/ 348 h 408"/>
                <a:gd name="T18" fmla="*/ 196 w 234"/>
                <a:gd name="T19" fmla="*/ 340 h 408"/>
                <a:gd name="T20" fmla="*/ 192 w 234"/>
                <a:gd name="T21" fmla="*/ 333 h 408"/>
                <a:gd name="T22" fmla="*/ 188 w 234"/>
                <a:gd name="T23" fmla="*/ 325 h 408"/>
                <a:gd name="T24" fmla="*/ 184 w 234"/>
                <a:gd name="T25" fmla="*/ 317 h 408"/>
                <a:gd name="T26" fmla="*/ 180 w 234"/>
                <a:gd name="T27" fmla="*/ 310 h 408"/>
                <a:gd name="T28" fmla="*/ 176 w 234"/>
                <a:gd name="T29" fmla="*/ 302 h 408"/>
                <a:gd name="T30" fmla="*/ 171 w 234"/>
                <a:gd name="T31" fmla="*/ 295 h 408"/>
                <a:gd name="T32" fmla="*/ 168 w 234"/>
                <a:gd name="T33" fmla="*/ 287 h 408"/>
                <a:gd name="T34" fmla="*/ 163 w 234"/>
                <a:gd name="T35" fmla="*/ 278 h 408"/>
                <a:gd name="T36" fmla="*/ 159 w 234"/>
                <a:gd name="T37" fmla="*/ 272 h 408"/>
                <a:gd name="T38" fmla="*/ 155 w 234"/>
                <a:gd name="T39" fmla="*/ 263 h 408"/>
                <a:gd name="T40" fmla="*/ 150 w 234"/>
                <a:gd name="T41" fmla="*/ 256 h 408"/>
                <a:gd name="T42" fmla="*/ 146 w 234"/>
                <a:gd name="T43" fmla="*/ 247 h 408"/>
                <a:gd name="T44" fmla="*/ 141 w 234"/>
                <a:gd name="T45" fmla="*/ 237 h 408"/>
                <a:gd name="T46" fmla="*/ 135 w 234"/>
                <a:gd name="T47" fmla="*/ 228 h 408"/>
                <a:gd name="T48" fmla="*/ 130 w 234"/>
                <a:gd name="T49" fmla="*/ 218 h 408"/>
                <a:gd name="T50" fmla="*/ 125 w 234"/>
                <a:gd name="T51" fmla="*/ 209 h 408"/>
                <a:gd name="T52" fmla="*/ 120 w 234"/>
                <a:gd name="T53" fmla="*/ 199 h 408"/>
                <a:gd name="T54" fmla="*/ 114 w 234"/>
                <a:gd name="T55" fmla="*/ 189 h 408"/>
                <a:gd name="T56" fmla="*/ 110 w 234"/>
                <a:gd name="T57" fmla="*/ 180 h 408"/>
                <a:gd name="T58" fmla="*/ 104 w 234"/>
                <a:gd name="T59" fmla="*/ 171 h 408"/>
                <a:gd name="T60" fmla="*/ 99 w 234"/>
                <a:gd name="T61" fmla="*/ 161 h 408"/>
                <a:gd name="T62" fmla="*/ 95 w 234"/>
                <a:gd name="T63" fmla="*/ 151 h 408"/>
                <a:gd name="T64" fmla="*/ 89 w 234"/>
                <a:gd name="T65" fmla="*/ 142 h 408"/>
                <a:gd name="T66" fmla="*/ 84 w 234"/>
                <a:gd name="T67" fmla="*/ 133 h 408"/>
                <a:gd name="T68" fmla="*/ 78 w 234"/>
                <a:gd name="T69" fmla="*/ 123 h 408"/>
                <a:gd name="T70" fmla="*/ 73 w 234"/>
                <a:gd name="T71" fmla="*/ 114 h 408"/>
                <a:gd name="T72" fmla="*/ 68 w 234"/>
                <a:gd name="T73" fmla="*/ 104 h 408"/>
                <a:gd name="T74" fmla="*/ 62 w 234"/>
                <a:gd name="T75" fmla="*/ 94 h 408"/>
                <a:gd name="T76" fmla="*/ 58 w 234"/>
                <a:gd name="T77" fmla="*/ 85 h 408"/>
                <a:gd name="T78" fmla="*/ 52 w 234"/>
                <a:gd name="T79" fmla="*/ 76 h 408"/>
                <a:gd name="T80" fmla="*/ 46 w 234"/>
                <a:gd name="T81" fmla="*/ 66 h 408"/>
                <a:gd name="T82" fmla="*/ 44 w 234"/>
                <a:gd name="T83" fmla="*/ 63 h 408"/>
                <a:gd name="T84" fmla="*/ 42 w 234"/>
                <a:gd name="T85" fmla="*/ 60 h 408"/>
                <a:gd name="T86" fmla="*/ 40 w 234"/>
                <a:gd name="T87" fmla="*/ 56 h 408"/>
                <a:gd name="T88" fmla="*/ 38 w 234"/>
                <a:gd name="T89" fmla="*/ 53 h 408"/>
                <a:gd name="T90" fmla="*/ 36 w 234"/>
                <a:gd name="T91" fmla="*/ 49 h 408"/>
                <a:gd name="T92" fmla="*/ 33 w 234"/>
                <a:gd name="T93" fmla="*/ 46 h 408"/>
                <a:gd name="T94" fmla="*/ 31 w 234"/>
                <a:gd name="T95" fmla="*/ 42 h 408"/>
                <a:gd name="T96" fmla="*/ 29 w 234"/>
                <a:gd name="T97" fmla="*/ 39 h 408"/>
                <a:gd name="T98" fmla="*/ 26 w 234"/>
                <a:gd name="T99" fmla="*/ 35 h 408"/>
                <a:gd name="T100" fmla="*/ 24 w 234"/>
                <a:gd name="T101" fmla="*/ 33 h 408"/>
                <a:gd name="T102" fmla="*/ 22 w 234"/>
                <a:gd name="T103" fmla="*/ 29 h 408"/>
                <a:gd name="T104" fmla="*/ 19 w 234"/>
                <a:gd name="T105" fmla="*/ 26 h 408"/>
                <a:gd name="T106" fmla="*/ 17 w 234"/>
                <a:gd name="T107" fmla="*/ 22 h 408"/>
                <a:gd name="T108" fmla="*/ 15 w 234"/>
                <a:gd name="T109" fmla="*/ 19 h 408"/>
                <a:gd name="T110" fmla="*/ 12 w 234"/>
                <a:gd name="T111" fmla="*/ 15 h 408"/>
                <a:gd name="T112" fmla="*/ 10 w 234"/>
                <a:gd name="T113" fmla="*/ 13 h 408"/>
                <a:gd name="T114" fmla="*/ 7 w 234"/>
                <a:gd name="T115" fmla="*/ 10 h 408"/>
                <a:gd name="T116" fmla="*/ 4 w 234"/>
                <a:gd name="T117" fmla="*/ 6 h 408"/>
                <a:gd name="T118" fmla="*/ 2 w 234"/>
                <a:gd name="T119" fmla="*/ 3 h 408"/>
                <a:gd name="T120" fmla="*/ 0 w 234"/>
                <a:gd name="T121" fmla="*/ 0 h 40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4"/>
                <a:gd name="T184" fmla="*/ 0 h 408"/>
                <a:gd name="T185" fmla="*/ 234 w 234"/>
                <a:gd name="T186" fmla="*/ 408 h 40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4" h="408">
                  <a:moveTo>
                    <a:pt x="234" y="408"/>
                  </a:moveTo>
                  <a:lnTo>
                    <a:pt x="229" y="401"/>
                  </a:lnTo>
                  <a:lnTo>
                    <a:pt x="225" y="393"/>
                  </a:lnTo>
                  <a:lnTo>
                    <a:pt x="221" y="386"/>
                  </a:lnTo>
                  <a:lnTo>
                    <a:pt x="217" y="378"/>
                  </a:lnTo>
                  <a:lnTo>
                    <a:pt x="213" y="370"/>
                  </a:lnTo>
                  <a:lnTo>
                    <a:pt x="209" y="363"/>
                  </a:lnTo>
                  <a:lnTo>
                    <a:pt x="205" y="355"/>
                  </a:lnTo>
                  <a:lnTo>
                    <a:pt x="200" y="348"/>
                  </a:lnTo>
                  <a:lnTo>
                    <a:pt x="196" y="340"/>
                  </a:lnTo>
                  <a:lnTo>
                    <a:pt x="192" y="333"/>
                  </a:lnTo>
                  <a:lnTo>
                    <a:pt x="188" y="325"/>
                  </a:lnTo>
                  <a:lnTo>
                    <a:pt x="184" y="317"/>
                  </a:lnTo>
                  <a:lnTo>
                    <a:pt x="180" y="310"/>
                  </a:lnTo>
                  <a:lnTo>
                    <a:pt x="176" y="302"/>
                  </a:lnTo>
                  <a:lnTo>
                    <a:pt x="171" y="295"/>
                  </a:lnTo>
                  <a:lnTo>
                    <a:pt x="168" y="287"/>
                  </a:lnTo>
                  <a:lnTo>
                    <a:pt x="163" y="278"/>
                  </a:lnTo>
                  <a:lnTo>
                    <a:pt x="159" y="272"/>
                  </a:lnTo>
                  <a:lnTo>
                    <a:pt x="155" y="263"/>
                  </a:lnTo>
                  <a:lnTo>
                    <a:pt x="150" y="256"/>
                  </a:lnTo>
                  <a:lnTo>
                    <a:pt x="146" y="247"/>
                  </a:lnTo>
                  <a:lnTo>
                    <a:pt x="141" y="237"/>
                  </a:lnTo>
                  <a:lnTo>
                    <a:pt x="135" y="228"/>
                  </a:lnTo>
                  <a:lnTo>
                    <a:pt x="130" y="218"/>
                  </a:lnTo>
                  <a:lnTo>
                    <a:pt x="125" y="209"/>
                  </a:lnTo>
                  <a:lnTo>
                    <a:pt x="120" y="199"/>
                  </a:lnTo>
                  <a:lnTo>
                    <a:pt x="114" y="189"/>
                  </a:lnTo>
                  <a:lnTo>
                    <a:pt x="110" y="180"/>
                  </a:lnTo>
                  <a:lnTo>
                    <a:pt x="104" y="171"/>
                  </a:lnTo>
                  <a:lnTo>
                    <a:pt x="99" y="161"/>
                  </a:lnTo>
                  <a:lnTo>
                    <a:pt x="95" y="151"/>
                  </a:lnTo>
                  <a:lnTo>
                    <a:pt x="89" y="142"/>
                  </a:lnTo>
                  <a:lnTo>
                    <a:pt x="84" y="133"/>
                  </a:lnTo>
                  <a:lnTo>
                    <a:pt x="78" y="123"/>
                  </a:lnTo>
                  <a:lnTo>
                    <a:pt x="73" y="114"/>
                  </a:lnTo>
                  <a:lnTo>
                    <a:pt x="68" y="104"/>
                  </a:lnTo>
                  <a:lnTo>
                    <a:pt x="62" y="94"/>
                  </a:lnTo>
                  <a:lnTo>
                    <a:pt x="58" y="85"/>
                  </a:lnTo>
                  <a:lnTo>
                    <a:pt x="52" y="76"/>
                  </a:lnTo>
                  <a:lnTo>
                    <a:pt x="46" y="66"/>
                  </a:lnTo>
                  <a:lnTo>
                    <a:pt x="44" y="63"/>
                  </a:lnTo>
                  <a:lnTo>
                    <a:pt x="42" y="60"/>
                  </a:lnTo>
                  <a:lnTo>
                    <a:pt x="40" y="56"/>
                  </a:lnTo>
                  <a:lnTo>
                    <a:pt x="38" y="53"/>
                  </a:lnTo>
                  <a:lnTo>
                    <a:pt x="36" y="49"/>
                  </a:lnTo>
                  <a:lnTo>
                    <a:pt x="33" y="46"/>
                  </a:lnTo>
                  <a:lnTo>
                    <a:pt x="31" y="42"/>
                  </a:lnTo>
                  <a:lnTo>
                    <a:pt x="29" y="39"/>
                  </a:lnTo>
                  <a:lnTo>
                    <a:pt x="26" y="35"/>
                  </a:lnTo>
                  <a:lnTo>
                    <a:pt x="24" y="33"/>
                  </a:lnTo>
                  <a:lnTo>
                    <a:pt x="22" y="29"/>
                  </a:lnTo>
                  <a:lnTo>
                    <a:pt x="19" y="26"/>
                  </a:lnTo>
                  <a:lnTo>
                    <a:pt x="17" y="22"/>
                  </a:lnTo>
                  <a:lnTo>
                    <a:pt x="15" y="19"/>
                  </a:lnTo>
                  <a:lnTo>
                    <a:pt x="12" y="15"/>
                  </a:lnTo>
                  <a:lnTo>
                    <a:pt x="10" y="13"/>
                  </a:lnTo>
                  <a:lnTo>
                    <a:pt x="7" y="10"/>
                  </a:lnTo>
                  <a:lnTo>
                    <a:pt x="4" y="6"/>
                  </a:lnTo>
                  <a:lnTo>
                    <a:pt x="2" y="3"/>
                  </a:lnTo>
                  <a:lnTo>
                    <a:pt x="0" y="0"/>
                  </a:lnTo>
                </a:path>
              </a:pathLst>
            </a:custGeom>
            <a:no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65" name="Freeform 25"/>
            <p:cNvSpPr>
              <a:spLocks/>
            </p:cNvSpPr>
            <p:nvPr/>
          </p:nvSpPr>
          <p:spPr bwMode="auto">
            <a:xfrm>
              <a:off x="4275" y="1896"/>
              <a:ext cx="470" cy="410"/>
            </a:xfrm>
            <a:custGeom>
              <a:avLst/>
              <a:gdLst>
                <a:gd name="T0" fmla="*/ 323 w 883"/>
                <a:gd name="T1" fmla="*/ 880 h 906"/>
                <a:gd name="T2" fmla="*/ 418 w 883"/>
                <a:gd name="T3" fmla="*/ 882 h 906"/>
                <a:gd name="T4" fmla="*/ 509 w 883"/>
                <a:gd name="T5" fmla="*/ 887 h 906"/>
                <a:gd name="T6" fmla="*/ 576 w 883"/>
                <a:gd name="T7" fmla="*/ 896 h 906"/>
                <a:gd name="T8" fmla="*/ 644 w 883"/>
                <a:gd name="T9" fmla="*/ 906 h 906"/>
                <a:gd name="T10" fmla="*/ 710 w 883"/>
                <a:gd name="T11" fmla="*/ 904 h 906"/>
                <a:gd name="T12" fmla="*/ 776 w 883"/>
                <a:gd name="T13" fmla="*/ 896 h 906"/>
                <a:gd name="T14" fmla="*/ 835 w 883"/>
                <a:gd name="T15" fmla="*/ 873 h 906"/>
                <a:gd name="T16" fmla="*/ 861 w 883"/>
                <a:gd name="T17" fmla="*/ 839 h 906"/>
                <a:gd name="T18" fmla="*/ 872 w 883"/>
                <a:gd name="T19" fmla="*/ 795 h 906"/>
                <a:gd name="T20" fmla="*/ 869 w 883"/>
                <a:gd name="T21" fmla="*/ 739 h 906"/>
                <a:gd name="T22" fmla="*/ 844 w 883"/>
                <a:gd name="T23" fmla="*/ 669 h 906"/>
                <a:gd name="T24" fmla="*/ 819 w 883"/>
                <a:gd name="T25" fmla="*/ 600 h 906"/>
                <a:gd name="T26" fmla="*/ 810 w 883"/>
                <a:gd name="T27" fmla="*/ 551 h 906"/>
                <a:gd name="T28" fmla="*/ 810 w 883"/>
                <a:gd name="T29" fmla="*/ 508 h 906"/>
                <a:gd name="T30" fmla="*/ 818 w 883"/>
                <a:gd name="T31" fmla="*/ 465 h 906"/>
                <a:gd name="T32" fmla="*/ 840 w 883"/>
                <a:gd name="T33" fmla="*/ 422 h 906"/>
                <a:gd name="T34" fmla="*/ 861 w 883"/>
                <a:gd name="T35" fmla="*/ 381 h 906"/>
                <a:gd name="T36" fmla="*/ 875 w 883"/>
                <a:gd name="T37" fmla="*/ 323 h 906"/>
                <a:gd name="T38" fmla="*/ 883 w 883"/>
                <a:gd name="T39" fmla="*/ 254 h 906"/>
                <a:gd name="T40" fmla="*/ 866 w 883"/>
                <a:gd name="T41" fmla="*/ 193 h 906"/>
                <a:gd name="T42" fmla="*/ 806 w 883"/>
                <a:gd name="T43" fmla="*/ 130 h 906"/>
                <a:gd name="T44" fmla="*/ 726 w 883"/>
                <a:gd name="T45" fmla="*/ 85 h 906"/>
                <a:gd name="T46" fmla="*/ 650 w 883"/>
                <a:gd name="T47" fmla="*/ 49 h 906"/>
                <a:gd name="T48" fmla="*/ 578 w 883"/>
                <a:gd name="T49" fmla="*/ 26 h 906"/>
                <a:gd name="T50" fmla="*/ 503 w 883"/>
                <a:gd name="T51" fmla="*/ 11 h 906"/>
                <a:gd name="T52" fmla="*/ 410 w 883"/>
                <a:gd name="T53" fmla="*/ 3 h 906"/>
                <a:gd name="T54" fmla="*/ 312 w 883"/>
                <a:gd name="T55" fmla="*/ 3 h 906"/>
                <a:gd name="T56" fmla="*/ 225 w 883"/>
                <a:gd name="T57" fmla="*/ 3 h 906"/>
                <a:gd name="T58" fmla="*/ 182 w 883"/>
                <a:gd name="T59" fmla="*/ 0 h 906"/>
                <a:gd name="T60" fmla="*/ 139 w 883"/>
                <a:gd name="T61" fmla="*/ 1 h 906"/>
                <a:gd name="T62" fmla="*/ 95 w 883"/>
                <a:gd name="T63" fmla="*/ 9 h 906"/>
                <a:gd name="T64" fmla="*/ 50 w 883"/>
                <a:gd name="T65" fmla="*/ 22 h 906"/>
                <a:gd name="T66" fmla="*/ 18 w 883"/>
                <a:gd name="T67" fmla="*/ 48 h 906"/>
                <a:gd name="T68" fmla="*/ 0 w 883"/>
                <a:gd name="T69" fmla="*/ 104 h 906"/>
                <a:gd name="T70" fmla="*/ 3 w 883"/>
                <a:gd name="T71" fmla="*/ 164 h 906"/>
                <a:gd name="T72" fmla="*/ 17 w 883"/>
                <a:gd name="T73" fmla="*/ 214 h 906"/>
                <a:gd name="T74" fmla="*/ 42 w 883"/>
                <a:gd name="T75" fmla="*/ 245 h 906"/>
                <a:gd name="T76" fmla="*/ 76 w 883"/>
                <a:gd name="T77" fmla="*/ 268 h 906"/>
                <a:gd name="T78" fmla="*/ 134 w 883"/>
                <a:gd name="T79" fmla="*/ 285 h 906"/>
                <a:gd name="T80" fmla="*/ 201 w 883"/>
                <a:gd name="T81" fmla="*/ 291 h 906"/>
                <a:gd name="T82" fmla="*/ 266 w 883"/>
                <a:gd name="T83" fmla="*/ 300 h 906"/>
                <a:gd name="T84" fmla="*/ 328 w 883"/>
                <a:gd name="T85" fmla="*/ 307 h 906"/>
                <a:gd name="T86" fmla="*/ 388 w 883"/>
                <a:gd name="T87" fmla="*/ 319 h 906"/>
                <a:gd name="T88" fmla="*/ 426 w 883"/>
                <a:gd name="T89" fmla="*/ 345 h 906"/>
                <a:gd name="T90" fmla="*/ 445 w 883"/>
                <a:gd name="T91" fmla="*/ 377 h 906"/>
                <a:gd name="T92" fmla="*/ 455 w 883"/>
                <a:gd name="T93" fmla="*/ 415 h 906"/>
                <a:gd name="T94" fmla="*/ 460 w 883"/>
                <a:gd name="T95" fmla="*/ 444 h 906"/>
                <a:gd name="T96" fmla="*/ 458 w 883"/>
                <a:gd name="T97" fmla="*/ 473 h 906"/>
                <a:gd name="T98" fmla="*/ 430 w 883"/>
                <a:gd name="T99" fmla="*/ 504 h 906"/>
                <a:gd name="T100" fmla="*/ 374 w 883"/>
                <a:gd name="T101" fmla="*/ 536 h 906"/>
                <a:gd name="T102" fmla="*/ 316 w 883"/>
                <a:gd name="T103" fmla="*/ 565 h 906"/>
                <a:gd name="T104" fmla="*/ 264 w 883"/>
                <a:gd name="T105" fmla="*/ 599 h 906"/>
                <a:gd name="T106" fmla="*/ 215 w 883"/>
                <a:gd name="T107" fmla="*/ 634 h 906"/>
                <a:gd name="T108" fmla="*/ 176 w 883"/>
                <a:gd name="T109" fmla="*/ 677 h 906"/>
                <a:gd name="T110" fmla="*/ 161 w 883"/>
                <a:gd name="T111" fmla="*/ 719 h 906"/>
                <a:gd name="T112" fmla="*/ 156 w 883"/>
                <a:gd name="T113" fmla="*/ 763 h 906"/>
                <a:gd name="T114" fmla="*/ 156 w 883"/>
                <a:gd name="T115" fmla="*/ 795 h 906"/>
                <a:gd name="T116" fmla="*/ 161 w 883"/>
                <a:gd name="T117" fmla="*/ 820 h 906"/>
                <a:gd name="T118" fmla="*/ 174 w 883"/>
                <a:gd name="T119" fmla="*/ 841 h 906"/>
                <a:gd name="T120" fmla="*/ 200 w 883"/>
                <a:gd name="T121" fmla="*/ 862 h 906"/>
                <a:gd name="T122" fmla="*/ 227 w 883"/>
                <a:gd name="T123" fmla="*/ 877 h 90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83"/>
                <a:gd name="T187" fmla="*/ 0 h 906"/>
                <a:gd name="T188" fmla="*/ 883 w 883"/>
                <a:gd name="T189" fmla="*/ 906 h 90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83" h="906">
                  <a:moveTo>
                    <a:pt x="247" y="879"/>
                  </a:moveTo>
                  <a:lnTo>
                    <a:pt x="266" y="879"/>
                  </a:lnTo>
                  <a:lnTo>
                    <a:pt x="285" y="879"/>
                  </a:lnTo>
                  <a:lnTo>
                    <a:pt x="304" y="879"/>
                  </a:lnTo>
                  <a:lnTo>
                    <a:pt x="323" y="880"/>
                  </a:lnTo>
                  <a:lnTo>
                    <a:pt x="342" y="880"/>
                  </a:lnTo>
                  <a:lnTo>
                    <a:pt x="362" y="880"/>
                  </a:lnTo>
                  <a:lnTo>
                    <a:pt x="380" y="881"/>
                  </a:lnTo>
                  <a:lnTo>
                    <a:pt x="400" y="881"/>
                  </a:lnTo>
                  <a:lnTo>
                    <a:pt x="418" y="882"/>
                  </a:lnTo>
                  <a:lnTo>
                    <a:pt x="438" y="882"/>
                  </a:lnTo>
                  <a:lnTo>
                    <a:pt x="457" y="884"/>
                  </a:lnTo>
                  <a:lnTo>
                    <a:pt x="476" y="885"/>
                  </a:lnTo>
                  <a:lnTo>
                    <a:pt x="495" y="886"/>
                  </a:lnTo>
                  <a:lnTo>
                    <a:pt x="509" y="887"/>
                  </a:lnTo>
                  <a:lnTo>
                    <a:pt x="523" y="888"/>
                  </a:lnTo>
                  <a:lnTo>
                    <a:pt x="535" y="890"/>
                  </a:lnTo>
                  <a:lnTo>
                    <a:pt x="549" y="893"/>
                  </a:lnTo>
                  <a:lnTo>
                    <a:pt x="563" y="895"/>
                  </a:lnTo>
                  <a:lnTo>
                    <a:pt x="576" y="896"/>
                  </a:lnTo>
                  <a:lnTo>
                    <a:pt x="590" y="899"/>
                  </a:lnTo>
                  <a:lnTo>
                    <a:pt x="604" y="901"/>
                  </a:lnTo>
                  <a:lnTo>
                    <a:pt x="618" y="903"/>
                  </a:lnTo>
                  <a:lnTo>
                    <a:pt x="630" y="904"/>
                  </a:lnTo>
                  <a:lnTo>
                    <a:pt x="644" y="906"/>
                  </a:lnTo>
                  <a:lnTo>
                    <a:pt x="658" y="906"/>
                  </a:lnTo>
                  <a:lnTo>
                    <a:pt x="671" y="906"/>
                  </a:lnTo>
                  <a:lnTo>
                    <a:pt x="685" y="906"/>
                  </a:lnTo>
                  <a:lnTo>
                    <a:pt x="697" y="904"/>
                  </a:lnTo>
                  <a:lnTo>
                    <a:pt x="710" y="904"/>
                  </a:lnTo>
                  <a:lnTo>
                    <a:pt x="724" y="903"/>
                  </a:lnTo>
                  <a:lnTo>
                    <a:pt x="737" y="902"/>
                  </a:lnTo>
                  <a:lnTo>
                    <a:pt x="751" y="901"/>
                  </a:lnTo>
                  <a:lnTo>
                    <a:pt x="763" y="899"/>
                  </a:lnTo>
                  <a:lnTo>
                    <a:pt x="776" y="896"/>
                  </a:lnTo>
                  <a:lnTo>
                    <a:pt x="789" y="894"/>
                  </a:lnTo>
                  <a:lnTo>
                    <a:pt x="800" y="889"/>
                  </a:lnTo>
                  <a:lnTo>
                    <a:pt x="812" y="885"/>
                  </a:lnTo>
                  <a:lnTo>
                    <a:pt x="824" y="880"/>
                  </a:lnTo>
                  <a:lnTo>
                    <a:pt x="835" y="873"/>
                  </a:lnTo>
                  <a:lnTo>
                    <a:pt x="841" y="867"/>
                  </a:lnTo>
                  <a:lnTo>
                    <a:pt x="847" y="862"/>
                  </a:lnTo>
                  <a:lnTo>
                    <a:pt x="851" y="855"/>
                  </a:lnTo>
                  <a:lnTo>
                    <a:pt x="856" y="848"/>
                  </a:lnTo>
                  <a:lnTo>
                    <a:pt x="861" y="839"/>
                  </a:lnTo>
                  <a:lnTo>
                    <a:pt x="864" y="831"/>
                  </a:lnTo>
                  <a:lnTo>
                    <a:pt x="868" y="822"/>
                  </a:lnTo>
                  <a:lnTo>
                    <a:pt x="870" y="813"/>
                  </a:lnTo>
                  <a:lnTo>
                    <a:pt x="871" y="804"/>
                  </a:lnTo>
                  <a:lnTo>
                    <a:pt x="872" y="795"/>
                  </a:lnTo>
                  <a:lnTo>
                    <a:pt x="873" y="786"/>
                  </a:lnTo>
                  <a:lnTo>
                    <a:pt x="873" y="777"/>
                  </a:lnTo>
                  <a:lnTo>
                    <a:pt x="873" y="768"/>
                  </a:lnTo>
                  <a:lnTo>
                    <a:pt x="871" y="754"/>
                  </a:lnTo>
                  <a:lnTo>
                    <a:pt x="869" y="739"/>
                  </a:lnTo>
                  <a:lnTo>
                    <a:pt x="864" y="725"/>
                  </a:lnTo>
                  <a:lnTo>
                    <a:pt x="861" y="711"/>
                  </a:lnTo>
                  <a:lnTo>
                    <a:pt x="855" y="697"/>
                  </a:lnTo>
                  <a:lnTo>
                    <a:pt x="849" y="683"/>
                  </a:lnTo>
                  <a:lnTo>
                    <a:pt x="844" y="669"/>
                  </a:lnTo>
                  <a:lnTo>
                    <a:pt x="839" y="655"/>
                  </a:lnTo>
                  <a:lnTo>
                    <a:pt x="833" y="641"/>
                  </a:lnTo>
                  <a:lnTo>
                    <a:pt x="828" y="627"/>
                  </a:lnTo>
                  <a:lnTo>
                    <a:pt x="822" y="614"/>
                  </a:lnTo>
                  <a:lnTo>
                    <a:pt x="819" y="600"/>
                  </a:lnTo>
                  <a:lnTo>
                    <a:pt x="816" y="585"/>
                  </a:lnTo>
                  <a:lnTo>
                    <a:pt x="813" y="576"/>
                  </a:lnTo>
                  <a:lnTo>
                    <a:pt x="812" y="568"/>
                  </a:lnTo>
                  <a:lnTo>
                    <a:pt x="811" y="559"/>
                  </a:lnTo>
                  <a:lnTo>
                    <a:pt x="810" y="551"/>
                  </a:lnTo>
                  <a:lnTo>
                    <a:pt x="810" y="543"/>
                  </a:lnTo>
                  <a:lnTo>
                    <a:pt x="810" y="534"/>
                  </a:lnTo>
                  <a:lnTo>
                    <a:pt x="810" y="526"/>
                  </a:lnTo>
                  <a:lnTo>
                    <a:pt x="810" y="516"/>
                  </a:lnTo>
                  <a:lnTo>
                    <a:pt x="810" y="508"/>
                  </a:lnTo>
                  <a:lnTo>
                    <a:pt x="811" y="499"/>
                  </a:lnTo>
                  <a:lnTo>
                    <a:pt x="812" y="491"/>
                  </a:lnTo>
                  <a:lnTo>
                    <a:pt x="813" y="483"/>
                  </a:lnTo>
                  <a:lnTo>
                    <a:pt x="816" y="473"/>
                  </a:lnTo>
                  <a:lnTo>
                    <a:pt x="818" y="465"/>
                  </a:lnTo>
                  <a:lnTo>
                    <a:pt x="821" y="456"/>
                  </a:lnTo>
                  <a:lnTo>
                    <a:pt x="825" y="448"/>
                  </a:lnTo>
                  <a:lnTo>
                    <a:pt x="829" y="439"/>
                  </a:lnTo>
                  <a:lnTo>
                    <a:pt x="834" y="431"/>
                  </a:lnTo>
                  <a:lnTo>
                    <a:pt x="840" y="422"/>
                  </a:lnTo>
                  <a:lnTo>
                    <a:pt x="844" y="414"/>
                  </a:lnTo>
                  <a:lnTo>
                    <a:pt x="848" y="406"/>
                  </a:lnTo>
                  <a:lnTo>
                    <a:pt x="853" y="398"/>
                  </a:lnTo>
                  <a:lnTo>
                    <a:pt x="857" y="389"/>
                  </a:lnTo>
                  <a:lnTo>
                    <a:pt x="861" y="381"/>
                  </a:lnTo>
                  <a:lnTo>
                    <a:pt x="864" y="371"/>
                  </a:lnTo>
                  <a:lnTo>
                    <a:pt x="866" y="362"/>
                  </a:lnTo>
                  <a:lnTo>
                    <a:pt x="869" y="349"/>
                  </a:lnTo>
                  <a:lnTo>
                    <a:pt x="871" y="337"/>
                  </a:lnTo>
                  <a:lnTo>
                    <a:pt x="875" y="323"/>
                  </a:lnTo>
                  <a:lnTo>
                    <a:pt x="877" y="309"/>
                  </a:lnTo>
                  <a:lnTo>
                    <a:pt x="879" y="295"/>
                  </a:lnTo>
                  <a:lnTo>
                    <a:pt x="880" y="281"/>
                  </a:lnTo>
                  <a:lnTo>
                    <a:pt x="882" y="268"/>
                  </a:lnTo>
                  <a:lnTo>
                    <a:pt x="883" y="254"/>
                  </a:lnTo>
                  <a:lnTo>
                    <a:pt x="882" y="242"/>
                  </a:lnTo>
                  <a:lnTo>
                    <a:pt x="880" y="229"/>
                  </a:lnTo>
                  <a:lnTo>
                    <a:pt x="877" y="216"/>
                  </a:lnTo>
                  <a:lnTo>
                    <a:pt x="872" y="203"/>
                  </a:lnTo>
                  <a:lnTo>
                    <a:pt x="866" y="193"/>
                  </a:lnTo>
                  <a:lnTo>
                    <a:pt x="856" y="178"/>
                  </a:lnTo>
                  <a:lnTo>
                    <a:pt x="844" y="165"/>
                  </a:lnTo>
                  <a:lnTo>
                    <a:pt x="834" y="152"/>
                  </a:lnTo>
                  <a:lnTo>
                    <a:pt x="820" y="141"/>
                  </a:lnTo>
                  <a:lnTo>
                    <a:pt x="806" y="130"/>
                  </a:lnTo>
                  <a:lnTo>
                    <a:pt x="791" y="120"/>
                  </a:lnTo>
                  <a:lnTo>
                    <a:pt x="775" y="111"/>
                  </a:lnTo>
                  <a:lnTo>
                    <a:pt x="760" y="101"/>
                  </a:lnTo>
                  <a:lnTo>
                    <a:pt x="744" y="93"/>
                  </a:lnTo>
                  <a:lnTo>
                    <a:pt x="726" y="85"/>
                  </a:lnTo>
                  <a:lnTo>
                    <a:pt x="710" y="77"/>
                  </a:lnTo>
                  <a:lnTo>
                    <a:pt x="694" y="69"/>
                  </a:lnTo>
                  <a:lnTo>
                    <a:pt x="678" y="62"/>
                  </a:lnTo>
                  <a:lnTo>
                    <a:pt x="664" y="55"/>
                  </a:lnTo>
                  <a:lnTo>
                    <a:pt x="650" y="49"/>
                  </a:lnTo>
                  <a:lnTo>
                    <a:pt x="636" y="44"/>
                  </a:lnTo>
                  <a:lnTo>
                    <a:pt x="622" y="39"/>
                  </a:lnTo>
                  <a:lnTo>
                    <a:pt x="607" y="34"/>
                  </a:lnTo>
                  <a:lnTo>
                    <a:pt x="593" y="30"/>
                  </a:lnTo>
                  <a:lnTo>
                    <a:pt x="578" y="26"/>
                  </a:lnTo>
                  <a:lnTo>
                    <a:pt x="563" y="23"/>
                  </a:lnTo>
                  <a:lnTo>
                    <a:pt x="548" y="19"/>
                  </a:lnTo>
                  <a:lnTo>
                    <a:pt x="533" y="17"/>
                  </a:lnTo>
                  <a:lnTo>
                    <a:pt x="518" y="13"/>
                  </a:lnTo>
                  <a:lnTo>
                    <a:pt x="503" y="11"/>
                  </a:lnTo>
                  <a:lnTo>
                    <a:pt x="488" y="10"/>
                  </a:lnTo>
                  <a:lnTo>
                    <a:pt x="469" y="8"/>
                  </a:lnTo>
                  <a:lnTo>
                    <a:pt x="450" y="5"/>
                  </a:lnTo>
                  <a:lnTo>
                    <a:pt x="430" y="4"/>
                  </a:lnTo>
                  <a:lnTo>
                    <a:pt x="410" y="3"/>
                  </a:lnTo>
                  <a:lnTo>
                    <a:pt x="391" y="3"/>
                  </a:lnTo>
                  <a:lnTo>
                    <a:pt x="371" y="3"/>
                  </a:lnTo>
                  <a:lnTo>
                    <a:pt x="351" y="3"/>
                  </a:lnTo>
                  <a:lnTo>
                    <a:pt x="332" y="3"/>
                  </a:lnTo>
                  <a:lnTo>
                    <a:pt x="312" y="3"/>
                  </a:lnTo>
                  <a:lnTo>
                    <a:pt x="292" y="3"/>
                  </a:lnTo>
                  <a:lnTo>
                    <a:pt x="272" y="3"/>
                  </a:lnTo>
                  <a:lnTo>
                    <a:pt x="253" y="3"/>
                  </a:lnTo>
                  <a:lnTo>
                    <a:pt x="233" y="3"/>
                  </a:lnTo>
                  <a:lnTo>
                    <a:pt x="225" y="3"/>
                  </a:lnTo>
                  <a:lnTo>
                    <a:pt x="216" y="2"/>
                  </a:lnTo>
                  <a:lnTo>
                    <a:pt x="208" y="2"/>
                  </a:lnTo>
                  <a:lnTo>
                    <a:pt x="200" y="1"/>
                  </a:lnTo>
                  <a:lnTo>
                    <a:pt x="190" y="1"/>
                  </a:lnTo>
                  <a:lnTo>
                    <a:pt x="182" y="0"/>
                  </a:lnTo>
                  <a:lnTo>
                    <a:pt x="173" y="0"/>
                  </a:lnTo>
                  <a:lnTo>
                    <a:pt x="165" y="0"/>
                  </a:lnTo>
                  <a:lnTo>
                    <a:pt x="157" y="0"/>
                  </a:lnTo>
                  <a:lnTo>
                    <a:pt x="147" y="0"/>
                  </a:lnTo>
                  <a:lnTo>
                    <a:pt x="139" y="1"/>
                  </a:lnTo>
                  <a:lnTo>
                    <a:pt x="131" y="2"/>
                  </a:lnTo>
                  <a:lnTo>
                    <a:pt x="122" y="3"/>
                  </a:lnTo>
                  <a:lnTo>
                    <a:pt x="114" y="4"/>
                  </a:lnTo>
                  <a:lnTo>
                    <a:pt x="105" y="6"/>
                  </a:lnTo>
                  <a:lnTo>
                    <a:pt x="95" y="9"/>
                  </a:lnTo>
                  <a:lnTo>
                    <a:pt x="86" y="10"/>
                  </a:lnTo>
                  <a:lnTo>
                    <a:pt x="77" y="12"/>
                  </a:lnTo>
                  <a:lnTo>
                    <a:pt x="68" y="15"/>
                  </a:lnTo>
                  <a:lnTo>
                    <a:pt x="58" y="18"/>
                  </a:lnTo>
                  <a:lnTo>
                    <a:pt x="50" y="22"/>
                  </a:lnTo>
                  <a:lnTo>
                    <a:pt x="42" y="25"/>
                  </a:lnTo>
                  <a:lnTo>
                    <a:pt x="35" y="30"/>
                  </a:lnTo>
                  <a:lnTo>
                    <a:pt x="28" y="35"/>
                  </a:lnTo>
                  <a:lnTo>
                    <a:pt x="22" y="41"/>
                  </a:lnTo>
                  <a:lnTo>
                    <a:pt x="18" y="48"/>
                  </a:lnTo>
                  <a:lnTo>
                    <a:pt x="12" y="59"/>
                  </a:lnTo>
                  <a:lnTo>
                    <a:pt x="9" y="70"/>
                  </a:lnTo>
                  <a:lnTo>
                    <a:pt x="5" y="81"/>
                  </a:lnTo>
                  <a:lnTo>
                    <a:pt x="3" y="92"/>
                  </a:lnTo>
                  <a:lnTo>
                    <a:pt x="0" y="104"/>
                  </a:lnTo>
                  <a:lnTo>
                    <a:pt x="0" y="117"/>
                  </a:lnTo>
                  <a:lnTo>
                    <a:pt x="0" y="128"/>
                  </a:lnTo>
                  <a:lnTo>
                    <a:pt x="0" y="141"/>
                  </a:lnTo>
                  <a:lnTo>
                    <a:pt x="2" y="152"/>
                  </a:lnTo>
                  <a:lnTo>
                    <a:pt x="3" y="164"/>
                  </a:lnTo>
                  <a:lnTo>
                    <a:pt x="5" y="177"/>
                  </a:lnTo>
                  <a:lnTo>
                    <a:pt x="9" y="188"/>
                  </a:lnTo>
                  <a:lnTo>
                    <a:pt x="11" y="199"/>
                  </a:lnTo>
                  <a:lnTo>
                    <a:pt x="14" y="207"/>
                  </a:lnTo>
                  <a:lnTo>
                    <a:pt x="17" y="214"/>
                  </a:lnTo>
                  <a:lnTo>
                    <a:pt x="21" y="221"/>
                  </a:lnTo>
                  <a:lnTo>
                    <a:pt x="26" y="228"/>
                  </a:lnTo>
                  <a:lnTo>
                    <a:pt x="31" y="234"/>
                  </a:lnTo>
                  <a:lnTo>
                    <a:pt x="36" y="239"/>
                  </a:lnTo>
                  <a:lnTo>
                    <a:pt x="42" y="245"/>
                  </a:lnTo>
                  <a:lnTo>
                    <a:pt x="48" y="251"/>
                  </a:lnTo>
                  <a:lnTo>
                    <a:pt x="55" y="256"/>
                  </a:lnTo>
                  <a:lnTo>
                    <a:pt x="62" y="260"/>
                  </a:lnTo>
                  <a:lnTo>
                    <a:pt x="69" y="264"/>
                  </a:lnTo>
                  <a:lnTo>
                    <a:pt x="76" y="268"/>
                  </a:lnTo>
                  <a:lnTo>
                    <a:pt x="83" y="271"/>
                  </a:lnTo>
                  <a:lnTo>
                    <a:pt x="95" y="275"/>
                  </a:lnTo>
                  <a:lnTo>
                    <a:pt x="108" y="279"/>
                  </a:lnTo>
                  <a:lnTo>
                    <a:pt x="121" y="282"/>
                  </a:lnTo>
                  <a:lnTo>
                    <a:pt x="134" y="285"/>
                  </a:lnTo>
                  <a:lnTo>
                    <a:pt x="147" y="287"/>
                  </a:lnTo>
                  <a:lnTo>
                    <a:pt x="160" y="288"/>
                  </a:lnTo>
                  <a:lnTo>
                    <a:pt x="173" y="289"/>
                  </a:lnTo>
                  <a:lnTo>
                    <a:pt x="187" y="290"/>
                  </a:lnTo>
                  <a:lnTo>
                    <a:pt x="201" y="291"/>
                  </a:lnTo>
                  <a:lnTo>
                    <a:pt x="213" y="293"/>
                  </a:lnTo>
                  <a:lnTo>
                    <a:pt x="226" y="294"/>
                  </a:lnTo>
                  <a:lnTo>
                    <a:pt x="240" y="295"/>
                  </a:lnTo>
                  <a:lnTo>
                    <a:pt x="253" y="297"/>
                  </a:lnTo>
                  <a:lnTo>
                    <a:pt x="266" y="300"/>
                  </a:lnTo>
                  <a:lnTo>
                    <a:pt x="277" y="301"/>
                  </a:lnTo>
                  <a:lnTo>
                    <a:pt x="290" y="302"/>
                  </a:lnTo>
                  <a:lnTo>
                    <a:pt x="303" y="303"/>
                  </a:lnTo>
                  <a:lnTo>
                    <a:pt x="315" y="305"/>
                  </a:lnTo>
                  <a:lnTo>
                    <a:pt x="328" y="307"/>
                  </a:lnTo>
                  <a:lnTo>
                    <a:pt x="340" y="308"/>
                  </a:lnTo>
                  <a:lnTo>
                    <a:pt x="352" y="310"/>
                  </a:lnTo>
                  <a:lnTo>
                    <a:pt x="364" y="312"/>
                  </a:lnTo>
                  <a:lnTo>
                    <a:pt x="377" y="316"/>
                  </a:lnTo>
                  <a:lnTo>
                    <a:pt x="388" y="319"/>
                  </a:lnTo>
                  <a:lnTo>
                    <a:pt x="399" y="324"/>
                  </a:lnTo>
                  <a:lnTo>
                    <a:pt x="410" y="330"/>
                  </a:lnTo>
                  <a:lnTo>
                    <a:pt x="416" y="334"/>
                  </a:lnTo>
                  <a:lnTo>
                    <a:pt x="422" y="339"/>
                  </a:lnTo>
                  <a:lnTo>
                    <a:pt x="426" y="345"/>
                  </a:lnTo>
                  <a:lnTo>
                    <a:pt x="431" y="351"/>
                  </a:lnTo>
                  <a:lnTo>
                    <a:pt x="435" y="356"/>
                  </a:lnTo>
                  <a:lnTo>
                    <a:pt x="438" y="363"/>
                  </a:lnTo>
                  <a:lnTo>
                    <a:pt x="442" y="370"/>
                  </a:lnTo>
                  <a:lnTo>
                    <a:pt x="445" y="377"/>
                  </a:lnTo>
                  <a:lnTo>
                    <a:pt x="447" y="385"/>
                  </a:lnTo>
                  <a:lnTo>
                    <a:pt x="450" y="392"/>
                  </a:lnTo>
                  <a:lnTo>
                    <a:pt x="452" y="400"/>
                  </a:lnTo>
                  <a:lnTo>
                    <a:pt x="454" y="407"/>
                  </a:lnTo>
                  <a:lnTo>
                    <a:pt x="455" y="415"/>
                  </a:lnTo>
                  <a:lnTo>
                    <a:pt x="457" y="420"/>
                  </a:lnTo>
                  <a:lnTo>
                    <a:pt x="458" y="426"/>
                  </a:lnTo>
                  <a:lnTo>
                    <a:pt x="459" y="432"/>
                  </a:lnTo>
                  <a:lnTo>
                    <a:pt x="460" y="439"/>
                  </a:lnTo>
                  <a:lnTo>
                    <a:pt x="460" y="444"/>
                  </a:lnTo>
                  <a:lnTo>
                    <a:pt x="461" y="450"/>
                  </a:lnTo>
                  <a:lnTo>
                    <a:pt x="461" y="456"/>
                  </a:lnTo>
                  <a:lnTo>
                    <a:pt x="460" y="462"/>
                  </a:lnTo>
                  <a:lnTo>
                    <a:pt x="459" y="468"/>
                  </a:lnTo>
                  <a:lnTo>
                    <a:pt x="458" y="473"/>
                  </a:lnTo>
                  <a:lnTo>
                    <a:pt x="455" y="478"/>
                  </a:lnTo>
                  <a:lnTo>
                    <a:pt x="453" y="483"/>
                  </a:lnTo>
                  <a:lnTo>
                    <a:pt x="450" y="487"/>
                  </a:lnTo>
                  <a:lnTo>
                    <a:pt x="440" y="495"/>
                  </a:lnTo>
                  <a:lnTo>
                    <a:pt x="430" y="504"/>
                  </a:lnTo>
                  <a:lnTo>
                    <a:pt x="420" y="512"/>
                  </a:lnTo>
                  <a:lnTo>
                    <a:pt x="409" y="517"/>
                  </a:lnTo>
                  <a:lnTo>
                    <a:pt x="398" y="524"/>
                  </a:lnTo>
                  <a:lnTo>
                    <a:pt x="386" y="530"/>
                  </a:lnTo>
                  <a:lnTo>
                    <a:pt x="374" y="536"/>
                  </a:lnTo>
                  <a:lnTo>
                    <a:pt x="363" y="541"/>
                  </a:lnTo>
                  <a:lnTo>
                    <a:pt x="350" y="546"/>
                  </a:lnTo>
                  <a:lnTo>
                    <a:pt x="338" y="552"/>
                  </a:lnTo>
                  <a:lnTo>
                    <a:pt x="327" y="559"/>
                  </a:lnTo>
                  <a:lnTo>
                    <a:pt x="316" y="565"/>
                  </a:lnTo>
                  <a:lnTo>
                    <a:pt x="305" y="572"/>
                  </a:lnTo>
                  <a:lnTo>
                    <a:pt x="296" y="579"/>
                  </a:lnTo>
                  <a:lnTo>
                    <a:pt x="285" y="586"/>
                  </a:lnTo>
                  <a:lnTo>
                    <a:pt x="275" y="593"/>
                  </a:lnTo>
                  <a:lnTo>
                    <a:pt x="264" y="599"/>
                  </a:lnTo>
                  <a:lnTo>
                    <a:pt x="254" y="605"/>
                  </a:lnTo>
                  <a:lnTo>
                    <a:pt x="244" y="612"/>
                  </a:lnTo>
                  <a:lnTo>
                    <a:pt x="233" y="619"/>
                  </a:lnTo>
                  <a:lnTo>
                    <a:pt x="224" y="627"/>
                  </a:lnTo>
                  <a:lnTo>
                    <a:pt x="215" y="634"/>
                  </a:lnTo>
                  <a:lnTo>
                    <a:pt x="205" y="643"/>
                  </a:lnTo>
                  <a:lnTo>
                    <a:pt x="196" y="652"/>
                  </a:lnTo>
                  <a:lnTo>
                    <a:pt x="189" y="660"/>
                  </a:lnTo>
                  <a:lnTo>
                    <a:pt x="181" y="670"/>
                  </a:lnTo>
                  <a:lnTo>
                    <a:pt x="176" y="677"/>
                  </a:lnTo>
                  <a:lnTo>
                    <a:pt x="172" y="685"/>
                  </a:lnTo>
                  <a:lnTo>
                    <a:pt x="168" y="694"/>
                  </a:lnTo>
                  <a:lnTo>
                    <a:pt x="166" y="702"/>
                  </a:lnTo>
                  <a:lnTo>
                    <a:pt x="164" y="710"/>
                  </a:lnTo>
                  <a:lnTo>
                    <a:pt x="161" y="719"/>
                  </a:lnTo>
                  <a:lnTo>
                    <a:pt x="159" y="727"/>
                  </a:lnTo>
                  <a:lnTo>
                    <a:pt x="158" y="736"/>
                  </a:lnTo>
                  <a:lnTo>
                    <a:pt x="157" y="746"/>
                  </a:lnTo>
                  <a:lnTo>
                    <a:pt x="157" y="755"/>
                  </a:lnTo>
                  <a:lnTo>
                    <a:pt x="156" y="763"/>
                  </a:lnTo>
                  <a:lnTo>
                    <a:pt x="156" y="772"/>
                  </a:lnTo>
                  <a:lnTo>
                    <a:pt x="156" y="782"/>
                  </a:lnTo>
                  <a:lnTo>
                    <a:pt x="154" y="786"/>
                  </a:lnTo>
                  <a:lnTo>
                    <a:pt x="156" y="791"/>
                  </a:lnTo>
                  <a:lnTo>
                    <a:pt x="156" y="795"/>
                  </a:lnTo>
                  <a:lnTo>
                    <a:pt x="157" y="801"/>
                  </a:lnTo>
                  <a:lnTo>
                    <a:pt x="157" y="806"/>
                  </a:lnTo>
                  <a:lnTo>
                    <a:pt x="159" y="811"/>
                  </a:lnTo>
                  <a:lnTo>
                    <a:pt x="160" y="815"/>
                  </a:lnTo>
                  <a:lnTo>
                    <a:pt x="161" y="820"/>
                  </a:lnTo>
                  <a:lnTo>
                    <a:pt x="164" y="824"/>
                  </a:lnTo>
                  <a:lnTo>
                    <a:pt x="166" y="829"/>
                  </a:lnTo>
                  <a:lnTo>
                    <a:pt x="168" y="833"/>
                  </a:lnTo>
                  <a:lnTo>
                    <a:pt x="172" y="836"/>
                  </a:lnTo>
                  <a:lnTo>
                    <a:pt x="174" y="841"/>
                  </a:lnTo>
                  <a:lnTo>
                    <a:pt x="179" y="845"/>
                  </a:lnTo>
                  <a:lnTo>
                    <a:pt x="183" y="849"/>
                  </a:lnTo>
                  <a:lnTo>
                    <a:pt x="189" y="853"/>
                  </a:lnTo>
                  <a:lnTo>
                    <a:pt x="194" y="858"/>
                  </a:lnTo>
                  <a:lnTo>
                    <a:pt x="200" y="862"/>
                  </a:lnTo>
                  <a:lnTo>
                    <a:pt x="204" y="866"/>
                  </a:lnTo>
                  <a:lnTo>
                    <a:pt x="210" y="868"/>
                  </a:lnTo>
                  <a:lnTo>
                    <a:pt x="216" y="872"/>
                  </a:lnTo>
                  <a:lnTo>
                    <a:pt x="222" y="874"/>
                  </a:lnTo>
                  <a:lnTo>
                    <a:pt x="227" y="877"/>
                  </a:lnTo>
                  <a:lnTo>
                    <a:pt x="234" y="878"/>
                  </a:lnTo>
                  <a:lnTo>
                    <a:pt x="240" y="879"/>
                  </a:lnTo>
                  <a:lnTo>
                    <a:pt x="247" y="879"/>
                  </a:lnTo>
                </a:path>
              </a:pathLst>
            </a:custGeom>
            <a:solidFill>
              <a:schemeClr val="tx1"/>
            </a:solid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66" name="Freeform 26"/>
            <p:cNvSpPr>
              <a:spLocks/>
            </p:cNvSpPr>
            <p:nvPr/>
          </p:nvSpPr>
          <p:spPr bwMode="auto">
            <a:xfrm>
              <a:off x="4743" y="2016"/>
              <a:ext cx="460" cy="2"/>
            </a:xfrm>
            <a:custGeom>
              <a:avLst/>
              <a:gdLst>
                <a:gd name="T0" fmla="*/ 0 w 862"/>
                <a:gd name="T1" fmla="*/ 0 h 2"/>
                <a:gd name="T2" fmla="*/ 44 w 862"/>
                <a:gd name="T3" fmla="*/ 0 h 2"/>
                <a:gd name="T4" fmla="*/ 86 w 862"/>
                <a:gd name="T5" fmla="*/ 0 h 2"/>
                <a:gd name="T6" fmla="*/ 129 w 862"/>
                <a:gd name="T7" fmla="*/ 0 h 2"/>
                <a:gd name="T8" fmla="*/ 172 w 862"/>
                <a:gd name="T9" fmla="*/ 0 h 2"/>
                <a:gd name="T10" fmla="*/ 215 w 862"/>
                <a:gd name="T11" fmla="*/ 0 h 2"/>
                <a:gd name="T12" fmla="*/ 259 w 862"/>
                <a:gd name="T13" fmla="*/ 0 h 2"/>
                <a:gd name="T14" fmla="*/ 302 w 862"/>
                <a:gd name="T15" fmla="*/ 0 h 2"/>
                <a:gd name="T16" fmla="*/ 345 w 862"/>
                <a:gd name="T17" fmla="*/ 0 h 2"/>
                <a:gd name="T18" fmla="*/ 387 w 862"/>
                <a:gd name="T19" fmla="*/ 2 h 2"/>
                <a:gd name="T20" fmla="*/ 431 w 862"/>
                <a:gd name="T21" fmla="*/ 2 h 2"/>
                <a:gd name="T22" fmla="*/ 474 w 862"/>
                <a:gd name="T23" fmla="*/ 2 h 2"/>
                <a:gd name="T24" fmla="*/ 517 w 862"/>
                <a:gd name="T25" fmla="*/ 2 h 2"/>
                <a:gd name="T26" fmla="*/ 560 w 862"/>
                <a:gd name="T27" fmla="*/ 2 h 2"/>
                <a:gd name="T28" fmla="*/ 603 w 862"/>
                <a:gd name="T29" fmla="*/ 2 h 2"/>
                <a:gd name="T30" fmla="*/ 647 w 862"/>
                <a:gd name="T31" fmla="*/ 2 h 2"/>
                <a:gd name="T32" fmla="*/ 690 w 862"/>
                <a:gd name="T33" fmla="*/ 2 h 2"/>
                <a:gd name="T34" fmla="*/ 732 w 862"/>
                <a:gd name="T35" fmla="*/ 2 h 2"/>
                <a:gd name="T36" fmla="*/ 775 w 862"/>
                <a:gd name="T37" fmla="*/ 2 h 2"/>
                <a:gd name="T38" fmla="*/ 819 w 862"/>
                <a:gd name="T39" fmla="*/ 2 h 2"/>
                <a:gd name="T40" fmla="*/ 862 w 862"/>
                <a:gd name="T41" fmla="*/ 2 h 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62"/>
                <a:gd name="T64" fmla="*/ 0 h 2"/>
                <a:gd name="T65" fmla="*/ 862 w 862"/>
                <a:gd name="T66" fmla="*/ 2 h 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62" h="2">
                  <a:moveTo>
                    <a:pt x="0" y="0"/>
                  </a:moveTo>
                  <a:lnTo>
                    <a:pt x="44" y="0"/>
                  </a:lnTo>
                  <a:lnTo>
                    <a:pt x="86" y="0"/>
                  </a:lnTo>
                  <a:lnTo>
                    <a:pt x="129" y="0"/>
                  </a:lnTo>
                  <a:lnTo>
                    <a:pt x="172" y="0"/>
                  </a:lnTo>
                  <a:lnTo>
                    <a:pt x="215" y="0"/>
                  </a:lnTo>
                  <a:lnTo>
                    <a:pt x="259" y="0"/>
                  </a:lnTo>
                  <a:lnTo>
                    <a:pt x="302" y="0"/>
                  </a:lnTo>
                  <a:lnTo>
                    <a:pt x="345" y="0"/>
                  </a:lnTo>
                  <a:lnTo>
                    <a:pt x="387" y="2"/>
                  </a:lnTo>
                  <a:lnTo>
                    <a:pt x="431" y="2"/>
                  </a:lnTo>
                  <a:lnTo>
                    <a:pt x="474" y="2"/>
                  </a:lnTo>
                  <a:lnTo>
                    <a:pt x="517" y="2"/>
                  </a:lnTo>
                  <a:lnTo>
                    <a:pt x="560" y="2"/>
                  </a:lnTo>
                  <a:lnTo>
                    <a:pt x="603" y="2"/>
                  </a:lnTo>
                  <a:lnTo>
                    <a:pt x="647" y="2"/>
                  </a:lnTo>
                  <a:lnTo>
                    <a:pt x="690" y="2"/>
                  </a:lnTo>
                  <a:lnTo>
                    <a:pt x="732" y="2"/>
                  </a:lnTo>
                  <a:lnTo>
                    <a:pt x="775" y="2"/>
                  </a:lnTo>
                  <a:lnTo>
                    <a:pt x="819" y="2"/>
                  </a:lnTo>
                  <a:lnTo>
                    <a:pt x="862" y="2"/>
                  </a:lnTo>
                </a:path>
              </a:pathLst>
            </a:custGeom>
            <a:no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67" name="Freeform 27"/>
            <p:cNvSpPr>
              <a:spLocks/>
            </p:cNvSpPr>
            <p:nvPr/>
          </p:nvSpPr>
          <p:spPr bwMode="auto">
            <a:xfrm>
              <a:off x="4739" y="1988"/>
              <a:ext cx="450" cy="6"/>
            </a:xfrm>
            <a:custGeom>
              <a:avLst/>
              <a:gdLst>
                <a:gd name="T0" fmla="*/ 0 w 845"/>
                <a:gd name="T1" fmla="*/ 0 h 15"/>
                <a:gd name="T2" fmla="*/ 42 w 845"/>
                <a:gd name="T3" fmla="*/ 0 h 15"/>
                <a:gd name="T4" fmla="*/ 85 w 845"/>
                <a:gd name="T5" fmla="*/ 2 h 15"/>
                <a:gd name="T6" fmla="*/ 126 w 845"/>
                <a:gd name="T7" fmla="*/ 3 h 15"/>
                <a:gd name="T8" fmla="*/ 169 w 845"/>
                <a:gd name="T9" fmla="*/ 3 h 15"/>
                <a:gd name="T10" fmla="*/ 211 w 845"/>
                <a:gd name="T11" fmla="*/ 4 h 15"/>
                <a:gd name="T12" fmla="*/ 254 w 845"/>
                <a:gd name="T13" fmla="*/ 5 h 15"/>
                <a:gd name="T14" fmla="*/ 295 w 845"/>
                <a:gd name="T15" fmla="*/ 5 h 15"/>
                <a:gd name="T16" fmla="*/ 338 w 845"/>
                <a:gd name="T17" fmla="*/ 6 h 15"/>
                <a:gd name="T18" fmla="*/ 380 w 845"/>
                <a:gd name="T19" fmla="*/ 7 h 15"/>
                <a:gd name="T20" fmla="*/ 423 w 845"/>
                <a:gd name="T21" fmla="*/ 7 h 15"/>
                <a:gd name="T22" fmla="*/ 466 w 845"/>
                <a:gd name="T23" fmla="*/ 9 h 15"/>
                <a:gd name="T24" fmla="*/ 507 w 845"/>
                <a:gd name="T25" fmla="*/ 10 h 15"/>
                <a:gd name="T26" fmla="*/ 550 w 845"/>
                <a:gd name="T27" fmla="*/ 11 h 15"/>
                <a:gd name="T28" fmla="*/ 592 w 845"/>
                <a:gd name="T29" fmla="*/ 11 h 15"/>
                <a:gd name="T30" fmla="*/ 635 w 845"/>
                <a:gd name="T31" fmla="*/ 12 h 15"/>
                <a:gd name="T32" fmla="*/ 676 w 845"/>
                <a:gd name="T33" fmla="*/ 13 h 15"/>
                <a:gd name="T34" fmla="*/ 719 w 845"/>
                <a:gd name="T35" fmla="*/ 13 h 15"/>
                <a:gd name="T36" fmla="*/ 761 w 845"/>
                <a:gd name="T37" fmla="*/ 14 h 15"/>
                <a:gd name="T38" fmla="*/ 804 w 845"/>
                <a:gd name="T39" fmla="*/ 15 h 15"/>
                <a:gd name="T40" fmla="*/ 845 w 845"/>
                <a:gd name="T41" fmla="*/ 15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45"/>
                <a:gd name="T64" fmla="*/ 0 h 15"/>
                <a:gd name="T65" fmla="*/ 845 w 845"/>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45" h="15">
                  <a:moveTo>
                    <a:pt x="0" y="0"/>
                  </a:moveTo>
                  <a:lnTo>
                    <a:pt x="42" y="0"/>
                  </a:lnTo>
                  <a:lnTo>
                    <a:pt x="85" y="2"/>
                  </a:lnTo>
                  <a:lnTo>
                    <a:pt x="126" y="3"/>
                  </a:lnTo>
                  <a:lnTo>
                    <a:pt x="169" y="3"/>
                  </a:lnTo>
                  <a:lnTo>
                    <a:pt x="211" y="4"/>
                  </a:lnTo>
                  <a:lnTo>
                    <a:pt x="254" y="5"/>
                  </a:lnTo>
                  <a:lnTo>
                    <a:pt x="295" y="5"/>
                  </a:lnTo>
                  <a:lnTo>
                    <a:pt x="338" y="6"/>
                  </a:lnTo>
                  <a:lnTo>
                    <a:pt x="380" y="7"/>
                  </a:lnTo>
                  <a:lnTo>
                    <a:pt x="423" y="7"/>
                  </a:lnTo>
                  <a:lnTo>
                    <a:pt x="466" y="9"/>
                  </a:lnTo>
                  <a:lnTo>
                    <a:pt x="507" y="10"/>
                  </a:lnTo>
                  <a:lnTo>
                    <a:pt x="550" y="11"/>
                  </a:lnTo>
                  <a:lnTo>
                    <a:pt x="592" y="11"/>
                  </a:lnTo>
                  <a:lnTo>
                    <a:pt x="635" y="12"/>
                  </a:lnTo>
                  <a:lnTo>
                    <a:pt x="676" y="13"/>
                  </a:lnTo>
                  <a:lnTo>
                    <a:pt x="719" y="13"/>
                  </a:lnTo>
                  <a:lnTo>
                    <a:pt x="761" y="14"/>
                  </a:lnTo>
                  <a:lnTo>
                    <a:pt x="804" y="15"/>
                  </a:lnTo>
                  <a:lnTo>
                    <a:pt x="845" y="15"/>
                  </a:lnTo>
                </a:path>
              </a:pathLst>
            </a:custGeom>
            <a:no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68" name="Freeform 28"/>
            <p:cNvSpPr>
              <a:spLocks/>
            </p:cNvSpPr>
            <p:nvPr/>
          </p:nvSpPr>
          <p:spPr bwMode="auto">
            <a:xfrm>
              <a:off x="4735" y="2018"/>
              <a:ext cx="275" cy="278"/>
            </a:xfrm>
            <a:custGeom>
              <a:avLst/>
              <a:gdLst>
                <a:gd name="T0" fmla="*/ 508 w 517"/>
                <a:gd name="T1" fmla="*/ 9 h 611"/>
                <a:gd name="T2" fmla="*/ 511 w 517"/>
                <a:gd name="T3" fmla="*/ 30 h 611"/>
                <a:gd name="T4" fmla="*/ 513 w 517"/>
                <a:gd name="T5" fmla="*/ 49 h 611"/>
                <a:gd name="T6" fmla="*/ 515 w 517"/>
                <a:gd name="T7" fmla="*/ 70 h 611"/>
                <a:gd name="T8" fmla="*/ 515 w 517"/>
                <a:gd name="T9" fmla="*/ 91 h 611"/>
                <a:gd name="T10" fmla="*/ 517 w 517"/>
                <a:gd name="T11" fmla="*/ 111 h 611"/>
                <a:gd name="T12" fmla="*/ 517 w 517"/>
                <a:gd name="T13" fmla="*/ 132 h 611"/>
                <a:gd name="T14" fmla="*/ 517 w 517"/>
                <a:gd name="T15" fmla="*/ 151 h 611"/>
                <a:gd name="T16" fmla="*/ 515 w 517"/>
                <a:gd name="T17" fmla="*/ 172 h 611"/>
                <a:gd name="T18" fmla="*/ 514 w 517"/>
                <a:gd name="T19" fmla="*/ 193 h 611"/>
                <a:gd name="T20" fmla="*/ 513 w 517"/>
                <a:gd name="T21" fmla="*/ 213 h 611"/>
                <a:gd name="T22" fmla="*/ 511 w 517"/>
                <a:gd name="T23" fmla="*/ 233 h 611"/>
                <a:gd name="T24" fmla="*/ 507 w 517"/>
                <a:gd name="T25" fmla="*/ 252 h 611"/>
                <a:gd name="T26" fmla="*/ 504 w 517"/>
                <a:gd name="T27" fmla="*/ 272 h 611"/>
                <a:gd name="T28" fmla="*/ 500 w 517"/>
                <a:gd name="T29" fmla="*/ 292 h 611"/>
                <a:gd name="T30" fmla="*/ 496 w 517"/>
                <a:gd name="T31" fmla="*/ 311 h 611"/>
                <a:gd name="T32" fmla="*/ 491 w 517"/>
                <a:gd name="T33" fmla="*/ 331 h 611"/>
                <a:gd name="T34" fmla="*/ 486 w 517"/>
                <a:gd name="T35" fmla="*/ 351 h 611"/>
                <a:gd name="T36" fmla="*/ 482 w 517"/>
                <a:gd name="T37" fmla="*/ 370 h 611"/>
                <a:gd name="T38" fmla="*/ 477 w 517"/>
                <a:gd name="T39" fmla="*/ 389 h 611"/>
                <a:gd name="T40" fmla="*/ 473 w 517"/>
                <a:gd name="T41" fmla="*/ 405 h 611"/>
                <a:gd name="T42" fmla="*/ 470 w 517"/>
                <a:gd name="T43" fmla="*/ 418 h 611"/>
                <a:gd name="T44" fmla="*/ 467 w 517"/>
                <a:gd name="T45" fmla="*/ 431 h 611"/>
                <a:gd name="T46" fmla="*/ 463 w 517"/>
                <a:gd name="T47" fmla="*/ 443 h 611"/>
                <a:gd name="T48" fmla="*/ 460 w 517"/>
                <a:gd name="T49" fmla="*/ 456 h 611"/>
                <a:gd name="T50" fmla="*/ 456 w 517"/>
                <a:gd name="T51" fmla="*/ 469 h 611"/>
                <a:gd name="T52" fmla="*/ 453 w 517"/>
                <a:gd name="T53" fmla="*/ 482 h 611"/>
                <a:gd name="T54" fmla="*/ 448 w 517"/>
                <a:gd name="T55" fmla="*/ 493 h 611"/>
                <a:gd name="T56" fmla="*/ 444 w 517"/>
                <a:gd name="T57" fmla="*/ 506 h 611"/>
                <a:gd name="T58" fmla="*/ 438 w 517"/>
                <a:gd name="T59" fmla="*/ 518 h 611"/>
                <a:gd name="T60" fmla="*/ 433 w 517"/>
                <a:gd name="T61" fmla="*/ 528 h 611"/>
                <a:gd name="T62" fmla="*/ 429 w 517"/>
                <a:gd name="T63" fmla="*/ 537 h 611"/>
                <a:gd name="T64" fmla="*/ 423 w 517"/>
                <a:gd name="T65" fmla="*/ 548 h 611"/>
                <a:gd name="T66" fmla="*/ 418 w 517"/>
                <a:gd name="T67" fmla="*/ 557 h 611"/>
                <a:gd name="T68" fmla="*/ 412 w 517"/>
                <a:gd name="T69" fmla="*/ 566 h 611"/>
                <a:gd name="T70" fmla="*/ 407 w 517"/>
                <a:gd name="T71" fmla="*/ 575 h 611"/>
                <a:gd name="T72" fmla="*/ 400 w 517"/>
                <a:gd name="T73" fmla="*/ 584 h 611"/>
                <a:gd name="T74" fmla="*/ 391 w 517"/>
                <a:gd name="T75" fmla="*/ 591 h 611"/>
                <a:gd name="T76" fmla="*/ 383 w 517"/>
                <a:gd name="T77" fmla="*/ 596 h 611"/>
                <a:gd name="T78" fmla="*/ 375 w 517"/>
                <a:gd name="T79" fmla="*/ 600 h 611"/>
                <a:gd name="T80" fmla="*/ 359 w 517"/>
                <a:gd name="T81" fmla="*/ 604 h 611"/>
                <a:gd name="T82" fmla="*/ 336 w 517"/>
                <a:gd name="T83" fmla="*/ 609 h 611"/>
                <a:gd name="T84" fmla="*/ 314 w 517"/>
                <a:gd name="T85" fmla="*/ 610 h 611"/>
                <a:gd name="T86" fmla="*/ 291 w 517"/>
                <a:gd name="T87" fmla="*/ 611 h 611"/>
                <a:gd name="T88" fmla="*/ 268 w 517"/>
                <a:gd name="T89" fmla="*/ 611 h 611"/>
                <a:gd name="T90" fmla="*/ 244 w 517"/>
                <a:gd name="T91" fmla="*/ 610 h 611"/>
                <a:gd name="T92" fmla="*/ 221 w 517"/>
                <a:gd name="T93" fmla="*/ 608 h 611"/>
                <a:gd name="T94" fmla="*/ 198 w 517"/>
                <a:gd name="T95" fmla="*/ 607 h 611"/>
                <a:gd name="T96" fmla="*/ 176 w 517"/>
                <a:gd name="T97" fmla="*/ 604 h 611"/>
                <a:gd name="T98" fmla="*/ 153 w 517"/>
                <a:gd name="T99" fmla="*/ 602 h 611"/>
                <a:gd name="T100" fmla="*/ 134 w 517"/>
                <a:gd name="T101" fmla="*/ 601 h 611"/>
                <a:gd name="T102" fmla="*/ 119 w 517"/>
                <a:gd name="T103" fmla="*/ 600 h 611"/>
                <a:gd name="T104" fmla="*/ 106 w 517"/>
                <a:gd name="T105" fmla="*/ 599 h 611"/>
                <a:gd name="T106" fmla="*/ 92 w 517"/>
                <a:gd name="T107" fmla="*/ 597 h 611"/>
                <a:gd name="T108" fmla="*/ 78 w 517"/>
                <a:gd name="T109" fmla="*/ 595 h 611"/>
                <a:gd name="T110" fmla="*/ 64 w 517"/>
                <a:gd name="T111" fmla="*/ 594 h 611"/>
                <a:gd name="T112" fmla="*/ 49 w 517"/>
                <a:gd name="T113" fmla="*/ 592 h 611"/>
                <a:gd name="T114" fmla="*/ 35 w 517"/>
                <a:gd name="T115" fmla="*/ 588 h 611"/>
                <a:gd name="T116" fmla="*/ 21 w 517"/>
                <a:gd name="T117" fmla="*/ 586 h 611"/>
                <a:gd name="T118" fmla="*/ 7 w 517"/>
                <a:gd name="T119" fmla="*/ 582 h 61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17"/>
                <a:gd name="T181" fmla="*/ 0 h 611"/>
                <a:gd name="T182" fmla="*/ 517 w 517"/>
                <a:gd name="T183" fmla="*/ 611 h 61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17" h="611">
                  <a:moveTo>
                    <a:pt x="507" y="0"/>
                  </a:moveTo>
                  <a:lnTo>
                    <a:pt x="508" y="9"/>
                  </a:lnTo>
                  <a:lnTo>
                    <a:pt x="510" y="19"/>
                  </a:lnTo>
                  <a:lnTo>
                    <a:pt x="511" y="30"/>
                  </a:lnTo>
                  <a:lnTo>
                    <a:pt x="512" y="40"/>
                  </a:lnTo>
                  <a:lnTo>
                    <a:pt x="513" y="49"/>
                  </a:lnTo>
                  <a:lnTo>
                    <a:pt x="514" y="60"/>
                  </a:lnTo>
                  <a:lnTo>
                    <a:pt x="515" y="70"/>
                  </a:lnTo>
                  <a:lnTo>
                    <a:pt x="515" y="81"/>
                  </a:lnTo>
                  <a:lnTo>
                    <a:pt x="515" y="91"/>
                  </a:lnTo>
                  <a:lnTo>
                    <a:pt x="517" y="100"/>
                  </a:lnTo>
                  <a:lnTo>
                    <a:pt x="517" y="111"/>
                  </a:lnTo>
                  <a:lnTo>
                    <a:pt x="517" y="121"/>
                  </a:lnTo>
                  <a:lnTo>
                    <a:pt x="517" y="132"/>
                  </a:lnTo>
                  <a:lnTo>
                    <a:pt x="517" y="142"/>
                  </a:lnTo>
                  <a:lnTo>
                    <a:pt x="517" y="151"/>
                  </a:lnTo>
                  <a:lnTo>
                    <a:pt x="517" y="162"/>
                  </a:lnTo>
                  <a:lnTo>
                    <a:pt x="515" y="172"/>
                  </a:lnTo>
                  <a:lnTo>
                    <a:pt x="515" y="183"/>
                  </a:lnTo>
                  <a:lnTo>
                    <a:pt x="514" y="193"/>
                  </a:lnTo>
                  <a:lnTo>
                    <a:pt x="514" y="202"/>
                  </a:lnTo>
                  <a:lnTo>
                    <a:pt x="513" y="213"/>
                  </a:lnTo>
                  <a:lnTo>
                    <a:pt x="512" y="223"/>
                  </a:lnTo>
                  <a:lnTo>
                    <a:pt x="511" y="233"/>
                  </a:lnTo>
                  <a:lnTo>
                    <a:pt x="510" y="243"/>
                  </a:lnTo>
                  <a:lnTo>
                    <a:pt x="507" y="252"/>
                  </a:lnTo>
                  <a:lnTo>
                    <a:pt x="506" y="263"/>
                  </a:lnTo>
                  <a:lnTo>
                    <a:pt x="504" y="272"/>
                  </a:lnTo>
                  <a:lnTo>
                    <a:pt x="503" y="282"/>
                  </a:lnTo>
                  <a:lnTo>
                    <a:pt x="500" y="292"/>
                  </a:lnTo>
                  <a:lnTo>
                    <a:pt x="498" y="302"/>
                  </a:lnTo>
                  <a:lnTo>
                    <a:pt x="496" y="311"/>
                  </a:lnTo>
                  <a:lnTo>
                    <a:pt x="493" y="322"/>
                  </a:lnTo>
                  <a:lnTo>
                    <a:pt x="491" y="331"/>
                  </a:lnTo>
                  <a:lnTo>
                    <a:pt x="489" y="340"/>
                  </a:lnTo>
                  <a:lnTo>
                    <a:pt x="486" y="351"/>
                  </a:lnTo>
                  <a:lnTo>
                    <a:pt x="484" y="360"/>
                  </a:lnTo>
                  <a:lnTo>
                    <a:pt x="482" y="370"/>
                  </a:lnTo>
                  <a:lnTo>
                    <a:pt x="479" y="380"/>
                  </a:lnTo>
                  <a:lnTo>
                    <a:pt x="477" y="389"/>
                  </a:lnTo>
                  <a:lnTo>
                    <a:pt x="475" y="399"/>
                  </a:lnTo>
                  <a:lnTo>
                    <a:pt x="473" y="405"/>
                  </a:lnTo>
                  <a:lnTo>
                    <a:pt x="471" y="412"/>
                  </a:lnTo>
                  <a:lnTo>
                    <a:pt x="470" y="418"/>
                  </a:lnTo>
                  <a:lnTo>
                    <a:pt x="468" y="425"/>
                  </a:lnTo>
                  <a:lnTo>
                    <a:pt x="467" y="431"/>
                  </a:lnTo>
                  <a:lnTo>
                    <a:pt x="466" y="438"/>
                  </a:lnTo>
                  <a:lnTo>
                    <a:pt x="463" y="443"/>
                  </a:lnTo>
                  <a:lnTo>
                    <a:pt x="462" y="450"/>
                  </a:lnTo>
                  <a:lnTo>
                    <a:pt x="460" y="456"/>
                  </a:lnTo>
                  <a:lnTo>
                    <a:pt x="459" y="463"/>
                  </a:lnTo>
                  <a:lnTo>
                    <a:pt x="456" y="469"/>
                  </a:lnTo>
                  <a:lnTo>
                    <a:pt x="455" y="475"/>
                  </a:lnTo>
                  <a:lnTo>
                    <a:pt x="453" y="482"/>
                  </a:lnTo>
                  <a:lnTo>
                    <a:pt x="451" y="487"/>
                  </a:lnTo>
                  <a:lnTo>
                    <a:pt x="448" y="493"/>
                  </a:lnTo>
                  <a:lnTo>
                    <a:pt x="446" y="500"/>
                  </a:lnTo>
                  <a:lnTo>
                    <a:pt x="444" y="506"/>
                  </a:lnTo>
                  <a:lnTo>
                    <a:pt x="441" y="512"/>
                  </a:lnTo>
                  <a:lnTo>
                    <a:pt x="438" y="518"/>
                  </a:lnTo>
                  <a:lnTo>
                    <a:pt x="435" y="523"/>
                  </a:lnTo>
                  <a:lnTo>
                    <a:pt x="433" y="528"/>
                  </a:lnTo>
                  <a:lnTo>
                    <a:pt x="431" y="533"/>
                  </a:lnTo>
                  <a:lnTo>
                    <a:pt x="429" y="537"/>
                  </a:lnTo>
                  <a:lnTo>
                    <a:pt x="426" y="542"/>
                  </a:lnTo>
                  <a:lnTo>
                    <a:pt x="423" y="548"/>
                  </a:lnTo>
                  <a:lnTo>
                    <a:pt x="420" y="552"/>
                  </a:lnTo>
                  <a:lnTo>
                    <a:pt x="418" y="557"/>
                  </a:lnTo>
                  <a:lnTo>
                    <a:pt x="415" y="562"/>
                  </a:lnTo>
                  <a:lnTo>
                    <a:pt x="412" y="566"/>
                  </a:lnTo>
                  <a:lnTo>
                    <a:pt x="409" y="571"/>
                  </a:lnTo>
                  <a:lnTo>
                    <a:pt x="407" y="575"/>
                  </a:lnTo>
                  <a:lnTo>
                    <a:pt x="403" y="579"/>
                  </a:lnTo>
                  <a:lnTo>
                    <a:pt x="400" y="584"/>
                  </a:lnTo>
                  <a:lnTo>
                    <a:pt x="396" y="587"/>
                  </a:lnTo>
                  <a:lnTo>
                    <a:pt x="391" y="591"/>
                  </a:lnTo>
                  <a:lnTo>
                    <a:pt x="388" y="593"/>
                  </a:lnTo>
                  <a:lnTo>
                    <a:pt x="383" y="596"/>
                  </a:lnTo>
                  <a:lnTo>
                    <a:pt x="380" y="599"/>
                  </a:lnTo>
                  <a:lnTo>
                    <a:pt x="375" y="600"/>
                  </a:lnTo>
                  <a:lnTo>
                    <a:pt x="369" y="602"/>
                  </a:lnTo>
                  <a:lnTo>
                    <a:pt x="359" y="604"/>
                  </a:lnTo>
                  <a:lnTo>
                    <a:pt x="347" y="607"/>
                  </a:lnTo>
                  <a:lnTo>
                    <a:pt x="336" y="609"/>
                  </a:lnTo>
                  <a:lnTo>
                    <a:pt x="325" y="610"/>
                  </a:lnTo>
                  <a:lnTo>
                    <a:pt x="314" y="610"/>
                  </a:lnTo>
                  <a:lnTo>
                    <a:pt x="302" y="611"/>
                  </a:lnTo>
                  <a:lnTo>
                    <a:pt x="291" y="611"/>
                  </a:lnTo>
                  <a:lnTo>
                    <a:pt x="279" y="611"/>
                  </a:lnTo>
                  <a:lnTo>
                    <a:pt x="268" y="611"/>
                  </a:lnTo>
                  <a:lnTo>
                    <a:pt x="256" y="611"/>
                  </a:lnTo>
                  <a:lnTo>
                    <a:pt x="244" y="610"/>
                  </a:lnTo>
                  <a:lnTo>
                    <a:pt x="233" y="609"/>
                  </a:lnTo>
                  <a:lnTo>
                    <a:pt x="221" y="608"/>
                  </a:lnTo>
                  <a:lnTo>
                    <a:pt x="210" y="608"/>
                  </a:lnTo>
                  <a:lnTo>
                    <a:pt x="198" y="607"/>
                  </a:lnTo>
                  <a:lnTo>
                    <a:pt x="188" y="606"/>
                  </a:lnTo>
                  <a:lnTo>
                    <a:pt x="176" y="604"/>
                  </a:lnTo>
                  <a:lnTo>
                    <a:pt x="165" y="603"/>
                  </a:lnTo>
                  <a:lnTo>
                    <a:pt x="153" y="602"/>
                  </a:lnTo>
                  <a:lnTo>
                    <a:pt x="141" y="602"/>
                  </a:lnTo>
                  <a:lnTo>
                    <a:pt x="134" y="601"/>
                  </a:lnTo>
                  <a:lnTo>
                    <a:pt x="127" y="601"/>
                  </a:lnTo>
                  <a:lnTo>
                    <a:pt x="119" y="600"/>
                  </a:lnTo>
                  <a:lnTo>
                    <a:pt x="112" y="600"/>
                  </a:lnTo>
                  <a:lnTo>
                    <a:pt x="106" y="599"/>
                  </a:lnTo>
                  <a:lnTo>
                    <a:pt x="99" y="599"/>
                  </a:lnTo>
                  <a:lnTo>
                    <a:pt x="92" y="597"/>
                  </a:lnTo>
                  <a:lnTo>
                    <a:pt x="85" y="596"/>
                  </a:lnTo>
                  <a:lnTo>
                    <a:pt x="78" y="595"/>
                  </a:lnTo>
                  <a:lnTo>
                    <a:pt x="71" y="595"/>
                  </a:lnTo>
                  <a:lnTo>
                    <a:pt x="64" y="594"/>
                  </a:lnTo>
                  <a:lnTo>
                    <a:pt x="56" y="593"/>
                  </a:lnTo>
                  <a:lnTo>
                    <a:pt x="49" y="592"/>
                  </a:lnTo>
                  <a:lnTo>
                    <a:pt x="42" y="589"/>
                  </a:lnTo>
                  <a:lnTo>
                    <a:pt x="35" y="588"/>
                  </a:lnTo>
                  <a:lnTo>
                    <a:pt x="28" y="587"/>
                  </a:lnTo>
                  <a:lnTo>
                    <a:pt x="21" y="586"/>
                  </a:lnTo>
                  <a:lnTo>
                    <a:pt x="14" y="585"/>
                  </a:lnTo>
                  <a:lnTo>
                    <a:pt x="7" y="582"/>
                  </a:lnTo>
                  <a:lnTo>
                    <a:pt x="0" y="581"/>
                  </a:lnTo>
                </a:path>
              </a:pathLst>
            </a:custGeom>
            <a:no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69" name="Freeform 29"/>
            <p:cNvSpPr>
              <a:spLocks/>
            </p:cNvSpPr>
            <p:nvPr/>
          </p:nvSpPr>
          <p:spPr bwMode="auto">
            <a:xfrm>
              <a:off x="4962" y="2018"/>
              <a:ext cx="261" cy="288"/>
            </a:xfrm>
            <a:custGeom>
              <a:avLst/>
              <a:gdLst>
                <a:gd name="T0" fmla="*/ 3 w 492"/>
                <a:gd name="T1" fmla="*/ 544 h 633"/>
                <a:gd name="T2" fmla="*/ 7 w 492"/>
                <a:gd name="T3" fmla="*/ 555 h 633"/>
                <a:gd name="T4" fmla="*/ 13 w 492"/>
                <a:gd name="T5" fmla="*/ 565 h 633"/>
                <a:gd name="T6" fmla="*/ 21 w 492"/>
                <a:gd name="T7" fmla="*/ 574 h 633"/>
                <a:gd name="T8" fmla="*/ 29 w 492"/>
                <a:gd name="T9" fmla="*/ 584 h 633"/>
                <a:gd name="T10" fmla="*/ 39 w 492"/>
                <a:gd name="T11" fmla="*/ 592 h 633"/>
                <a:gd name="T12" fmla="*/ 49 w 492"/>
                <a:gd name="T13" fmla="*/ 599 h 633"/>
                <a:gd name="T14" fmla="*/ 59 w 492"/>
                <a:gd name="T15" fmla="*/ 606 h 633"/>
                <a:gd name="T16" fmla="*/ 70 w 492"/>
                <a:gd name="T17" fmla="*/ 610 h 633"/>
                <a:gd name="T18" fmla="*/ 81 w 492"/>
                <a:gd name="T19" fmla="*/ 614 h 633"/>
                <a:gd name="T20" fmla="*/ 103 w 492"/>
                <a:gd name="T21" fmla="*/ 618 h 633"/>
                <a:gd name="T22" fmla="*/ 138 w 492"/>
                <a:gd name="T23" fmla="*/ 623 h 633"/>
                <a:gd name="T24" fmla="*/ 173 w 492"/>
                <a:gd name="T25" fmla="*/ 628 h 633"/>
                <a:gd name="T26" fmla="*/ 208 w 492"/>
                <a:gd name="T27" fmla="*/ 631 h 633"/>
                <a:gd name="T28" fmla="*/ 242 w 492"/>
                <a:gd name="T29" fmla="*/ 632 h 633"/>
                <a:gd name="T30" fmla="*/ 277 w 492"/>
                <a:gd name="T31" fmla="*/ 633 h 633"/>
                <a:gd name="T32" fmla="*/ 312 w 492"/>
                <a:gd name="T33" fmla="*/ 632 h 633"/>
                <a:gd name="T34" fmla="*/ 347 w 492"/>
                <a:gd name="T35" fmla="*/ 631 h 633"/>
                <a:gd name="T36" fmla="*/ 381 w 492"/>
                <a:gd name="T37" fmla="*/ 628 h 633"/>
                <a:gd name="T38" fmla="*/ 416 w 492"/>
                <a:gd name="T39" fmla="*/ 624 h 633"/>
                <a:gd name="T40" fmla="*/ 437 w 492"/>
                <a:gd name="T41" fmla="*/ 621 h 633"/>
                <a:gd name="T42" fmla="*/ 444 w 492"/>
                <a:gd name="T43" fmla="*/ 617 h 633"/>
                <a:gd name="T44" fmla="*/ 450 w 492"/>
                <a:gd name="T45" fmla="*/ 614 h 633"/>
                <a:gd name="T46" fmla="*/ 454 w 492"/>
                <a:gd name="T47" fmla="*/ 608 h 633"/>
                <a:gd name="T48" fmla="*/ 459 w 492"/>
                <a:gd name="T49" fmla="*/ 601 h 633"/>
                <a:gd name="T50" fmla="*/ 462 w 492"/>
                <a:gd name="T51" fmla="*/ 593 h 633"/>
                <a:gd name="T52" fmla="*/ 466 w 492"/>
                <a:gd name="T53" fmla="*/ 585 h 633"/>
                <a:gd name="T54" fmla="*/ 468 w 492"/>
                <a:gd name="T55" fmla="*/ 577 h 633"/>
                <a:gd name="T56" fmla="*/ 470 w 492"/>
                <a:gd name="T57" fmla="*/ 568 h 633"/>
                <a:gd name="T58" fmla="*/ 472 w 492"/>
                <a:gd name="T59" fmla="*/ 560 h 633"/>
                <a:gd name="T60" fmla="*/ 475 w 492"/>
                <a:gd name="T61" fmla="*/ 541 h 633"/>
                <a:gd name="T62" fmla="*/ 479 w 492"/>
                <a:gd name="T63" fmla="*/ 511 h 633"/>
                <a:gd name="T64" fmla="*/ 482 w 492"/>
                <a:gd name="T65" fmla="*/ 479 h 633"/>
                <a:gd name="T66" fmla="*/ 484 w 492"/>
                <a:gd name="T67" fmla="*/ 449 h 633"/>
                <a:gd name="T68" fmla="*/ 487 w 492"/>
                <a:gd name="T69" fmla="*/ 418 h 633"/>
                <a:gd name="T70" fmla="*/ 489 w 492"/>
                <a:gd name="T71" fmla="*/ 388 h 633"/>
                <a:gd name="T72" fmla="*/ 490 w 492"/>
                <a:gd name="T73" fmla="*/ 356 h 633"/>
                <a:gd name="T74" fmla="*/ 490 w 492"/>
                <a:gd name="T75" fmla="*/ 325 h 633"/>
                <a:gd name="T76" fmla="*/ 491 w 492"/>
                <a:gd name="T77" fmla="*/ 295 h 633"/>
                <a:gd name="T78" fmla="*/ 491 w 492"/>
                <a:gd name="T79" fmla="*/ 264 h 633"/>
                <a:gd name="T80" fmla="*/ 492 w 492"/>
                <a:gd name="T81" fmla="*/ 241 h 633"/>
                <a:gd name="T82" fmla="*/ 492 w 492"/>
                <a:gd name="T83" fmla="*/ 224 h 633"/>
                <a:gd name="T84" fmla="*/ 491 w 492"/>
                <a:gd name="T85" fmla="*/ 207 h 633"/>
                <a:gd name="T86" fmla="*/ 491 w 492"/>
                <a:gd name="T87" fmla="*/ 191 h 633"/>
                <a:gd name="T88" fmla="*/ 490 w 492"/>
                <a:gd name="T89" fmla="*/ 175 h 633"/>
                <a:gd name="T90" fmla="*/ 489 w 492"/>
                <a:gd name="T91" fmla="*/ 158 h 633"/>
                <a:gd name="T92" fmla="*/ 487 w 492"/>
                <a:gd name="T93" fmla="*/ 142 h 633"/>
                <a:gd name="T94" fmla="*/ 486 w 492"/>
                <a:gd name="T95" fmla="*/ 126 h 633"/>
                <a:gd name="T96" fmla="*/ 483 w 492"/>
                <a:gd name="T97" fmla="*/ 110 h 633"/>
                <a:gd name="T98" fmla="*/ 481 w 492"/>
                <a:gd name="T99" fmla="*/ 93 h 633"/>
                <a:gd name="T100" fmla="*/ 479 w 492"/>
                <a:gd name="T101" fmla="*/ 81 h 633"/>
                <a:gd name="T102" fmla="*/ 476 w 492"/>
                <a:gd name="T103" fmla="*/ 71 h 633"/>
                <a:gd name="T104" fmla="*/ 474 w 492"/>
                <a:gd name="T105" fmla="*/ 63 h 633"/>
                <a:gd name="T106" fmla="*/ 472 w 492"/>
                <a:gd name="T107" fmla="*/ 54 h 633"/>
                <a:gd name="T108" fmla="*/ 468 w 492"/>
                <a:gd name="T109" fmla="*/ 46 h 633"/>
                <a:gd name="T110" fmla="*/ 465 w 492"/>
                <a:gd name="T111" fmla="*/ 37 h 633"/>
                <a:gd name="T112" fmla="*/ 461 w 492"/>
                <a:gd name="T113" fmla="*/ 29 h 633"/>
                <a:gd name="T114" fmla="*/ 458 w 492"/>
                <a:gd name="T115" fmla="*/ 20 h 633"/>
                <a:gd name="T116" fmla="*/ 453 w 492"/>
                <a:gd name="T117" fmla="*/ 12 h 633"/>
                <a:gd name="T118" fmla="*/ 448 w 492"/>
                <a:gd name="T119" fmla="*/ 4 h 63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92"/>
                <a:gd name="T181" fmla="*/ 0 h 633"/>
                <a:gd name="T182" fmla="*/ 492 w 492"/>
                <a:gd name="T183" fmla="*/ 633 h 63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92" h="633">
                  <a:moveTo>
                    <a:pt x="0" y="538"/>
                  </a:moveTo>
                  <a:lnTo>
                    <a:pt x="3" y="544"/>
                  </a:lnTo>
                  <a:lnTo>
                    <a:pt x="5" y="550"/>
                  </a:lnTo>
                  <a:lnTo>
                    <a:pt x="7" y="555"/>
                  </a:lnTo>
                  <a:lnTo>
                    <a:pt x="11" y="560"/>
                  </a:lnTo>
                  <a:lnTo>
                    <a:pt x="13" y="565"/>
                  </a:lnTo>
                  <a:lnTo>
                    <a:pt x="18" y="570"/>
                  </a:lnTo>
                  <a:lnTo>
                    <a:pt x="21" y="574"/>
                  </a:lnTo>
                  <a:lnTo>
                    <a:pt x="25" y="579"/>
                  </a:lnTo>
                  <a:lnTo>
                    <a:pt x="29" y="584"/>
                  </a:lnTo>
                  <a:lnTo>
                    <a:pt x="34" y="588"/>
                  </a:lnTo>
                  <a:lnTo>
                    <a:pt x="39" y="592"/>
                  </a:lnTo>
                  <a:lnTo>
                    <a:pt x="43" y="595"/>
                  </a:lnTo>
                  <a:lnTo>
                    <a:pt x="49" y="599"/>
                  </a:lnTo>
                  <a:lnTo>
                    <a:pt x="54" y="602"/>
                  </a:lnTo>
                  <a:lnTo>
                    <a:pt x="59" y="606"/>
                  </a:lnTo>
                  <a:lnTo>
                    <a:pt x="64" y="608"/>
                  </a:lnTo>
                  <a:lnTo>
                    <a:pt x="70" y="610"/>
                  </a:lnTo>
                  <a:lnTo>
                    <a:pt x="76" y="613"/>
                  </a:lnTo>
                  <a:lnTo>
                    <a:pt x="81" y="614"/>
                  </a:lnTo>
                  <a:lnTo>
                    <a:pt x="87" y="615"/>
                  </a:lnTo>
                  <a:lnTo>
                    <a:pt x="103" y="618"/>
                  </a:lnTo>
                  <a:lnTo>
                    <a:pt x="121" y="621"/>
                  </a:lnTo>
                  <a:lnTo>
                    <a:pt x="138" y="623"/>
                  </a:lnTo>
                  <a:lnTo>
                    <a:pt x="156" y="625"/>
                  </a:lnTo>
                  <a:lnTo>
                    <a:pt x="173" y="628"/>
                  </a:lnTo>
                  <a:lnTo>
                    <a:pt x="190" y="629"/>
                  </a:lnTo>
                  <a:lnTo>
                    <a:pt x="208" y="631"/>
                  </a:lnTo>
                  <a:lnTo>
                    <a:pt x="225" y="631"/>
                  </a:lnTo>
                  <a:lnTo>
                    <a:pt x="242" y="632"/>
                  </a:lnTo>
                  <a:lnTo>
                    <a:pt x="260" y="633"/>
                  </a:lnTo>
                  <a:lnTo>
                    <a:pt x="277" y="633"/>
                  </a:lnTo>
                  <a:lnTo>
                    <a:pt x="294" y="633"/>
                  </a:lnTo>
                  <a:lnTo>
                    <a:pt x="312" y="632"/>
                  </a:lnTo>
                  <a:lnTo>
                    <a:pt x="329" y="632"/>
                  </a:lnTo>
                  <a:lnTo>
                    <a:pt x="347" y="631"/>
                  </a:lnTo>
                  <a:lnTo>
                    <a:pt x="364" y="630"/>
                  </a:lnTo>
                  <a:lnTo>
                    <a:pt x="381" y="628"/>
                  </a:lnTo>
                  <a:lnTo>
                    <a:pt x="399" y="626"/>
                  </a:lnTo>
                  <a:lnTo>
                    <a:pt x="416" y="624"/>
                  </a:lnTo>
                  <a:lnTo>
                    <a:pt x="433" y="622"/>
                  </a:lnTo>
                  <a:lnTo>
                    <a:pt x="437" y="621"/>
                  </a:lnTo>
                  <a:lnTo>
                    <a:pt x="440" y="619"/>
                  </a:lnTo>
                  <a:lnTo>
                    <a:pt x="444" y="617"/>
                  </a:lnTo>
                  <a:lnTo>
                    <a:pt x="446" y="616"/>
                  </a:lnTo>
                  <a:lnTo>
                    <a:pt x="450" y="614"/>
                  </a:lnTo>
                  <a:lnTo>
                    <a:pt x="452" y="610"/>
                  </a:lnTo>
                  <a:lnTo>
                    <a:pt x="454" y="608"/>
                  </a:lnTo>
                  <a:lnTo>
                    <a:pt x="457" y="604"/>
                  </a:lnTo>
                  <a:lnTo>
                    <a:pt x="459" y="601"/>
                  </a:lnTo>
                  <a:lnTo>
                    <a:pt x="461" y="596"/>
                  </a:lnTo>
                  <a:lnTo>
                    <a:pt x="462" y="593"/>
                  </a:lnTo>
                  <a:lnTo>
                    <a:pt x="465" y="589"/>
                  </a:lnTo>
                  <a:lnTo>
                    <a:pt x="466" y="585"/>
                  </a:lnTo>
                  <a:lnTo>
                    <a:pt x="467" y="580"/>
                  </a:lnTo>
                  <a:lnTo>
                    <a:pt x="468" y="577"/>
                  </a:lnTo>
                  <a:lnTo>
                    <a:pt x="469" y="572"/>
                  </a:lnTo>
                  <a:lnTo>
                    <a:pt x="470" y="568"/>
                  </a:lnTo>
                  <a:lnTo>
                    <a:pt x="472" y="564"/>
                  </a:lnTo>
                  <a:lnTo>
                    <a:pt x="472" y="560"/>
                  </a:lnTo>
                  <a:lnTo>
                    <a:pt x="473" y="556"/>
                  </a:lnTo>
                  <a:lnTo>
                    <a:pt x="475" y="541"/>
                  </a:lnTo>
                  <a:lnTo>
                    <a:pt x="477" y="526"/>
                  </a:lnTo>
                  <a:lnTo>
                    <a:pt x="479" y="511"/>
                  </a:lnTo>
                  <a:lnTo>
                    <a:pt x="481" y="496"/>
                  </a:lnTo>
                  <a:lnTo>
                    <a:pt x="482" y="479"/>
                  </a:lnTo>
                  <a:lnTo>
                    <a:pt x="483" y="464"/>
                  </a:lnTo>
                  <a:lnTo>
                    <a:pt x="484" y="449"/>
                  </a:lnTo>
                  <a:lnTo>
                    <a:pt x="486" y="434"/>
                  </a:lnTo>
                  <a:lnTo>
                    <a:pt x="487" y="418"/>
                  </a:lnTo>
                  <a:lnTo>
                    <a:pt x="488" y="403"/>
                  </a:lnTo>
                  <a:lnTo>
                    <a:pt x="489" y="388"/>
                  </a:lnTo>
                  <a:lnTo>
                    <a:pt x="489" y="372"/>
                  </a:lnTo>
                  <a:lnTo>
                    <a:pt x="490" y="356"/>
                  </a:lnTo>
                  <a:lnTo>
                    <a:pt x="490" y="341"/>
                  </a:lnTo>
                  <a:lnTo>
                    <a:pt x="490" y="325"/>
                  </a:lnTo>
                  <a:lnTo>
                    <a:pt x="491" y="310"/>
                  </a:lnTo>
                  <a:lnTo>
                    <a:pt x="491" y="295"/>
                  </a:lnTo>
                  <a:lnTo>
                    <a:pt x="491" y="280"/>
                  </a:lnTo>
                  <a:lnTo>
                    <a:pt x="491" y="264"/>
                  </a:lnTo>
                  <a:lnTo>
                    <a:pt x="492" y="249"/>
                  </a:lnTo>
                  <a:lnTo>
                    <a:pt x="492" y="241"/>
                  </a:lnTo>
                  <a:lnTo>
                    <a:pt x="492" y="233"/>
                  </a:lnTo>
                  <a:lnTo>
                    <a:pt x="492" y="224"/>
                  </a:lnTo>
                  <a:lnTo>
                    <a:pt x="492" y="216"/>
                  </a:lnTo>
                  <a:lnTo>
                    <a:pt x="491" y="207"/>
                  </a:lnTo>
                  <a:lnTo>
                    <a:pt x="491" y="199"/>
                  </a:lnTo>
                  <a:lnTo>
                    <a:pt x="491" y="191"/>
                  </a:lnTo>
                  <a:lnTo>
                    <a:pt x="490" y="183"/>
                  </a:lnTo>
                  <a:lnTo>
                    <a:pt x="490" y="175"/>
                  </a:lnTo>
                  <a:lnTo>
                    <a:pt x="489" y="166"/>
                  </a:lnTo>
                  <a:lnTo>
                    <a:pt x="489" y="158"/>
                  </a:lnTo>
                  <a:lnTo>
                    <a:pt x="488" y="150"/>
                  </a:lnTo>
                  <a:lnTo>
                    <a:pt x="487" y="142"/>
                  </a:lnTo>
                  <a:lnTo>
                    <a:pt x="487" y="134"/>
                  </a:lnTo>
                  <a:lnTo>
                    <a:pt x="486" y="126"/>
                  </a:lnTo>
                  <a:lnTo>
                    <a:pt x="484" y="118"/>
                  </a:lnTo>
                  <a:lnTo>
                    <a:pt x="483" y="110"/>
                  </a:lnTo>
                  <a:lnTo>
                    <a:pt x="482" y="102"/>
                  </a:lnTo>
                  <a:lnTo>
                    <a:pt x="481" y="93"/>
                  </a:lnTo>
                  <a:lnTo>
                    <a:pt x="479" y="85"/>
                  </a:lnTo>
                  <a:lnTo>
                    <a:pt x="479" y="81"/>
                  </a:lnTo>
                  <a:lnTo>
                    <a:pt x="477" y="76"/>
                  </a:lnTo>
                  <a:lnTo>
                    <a:pt x="476" y="71"/>
                  </a:lnTo>
                  <a:lnTo>
                    <a:pt x="475" y="67"/>
                  </a:lnTo>
                  <a:lnTo>
                    <a:pt x="474" y="63"/>
                  </a:lnTo>
                  <a:lnTo>
                    <a:pt x="473" y="59"/>
                  </a:lnTo>
                  <a:lnTo>
                    <a:pt x="472" y="54"/>
                  </a:lnTo>
                  <a:lnTo>
                    <a:pt x="469" y="49"/>
                  </a:lnTo>
                  <a:lnTo>
                    <a:pt x="468" y="46"/>
                  </a:lnTo>
                  <a:lnTo>
                    <a:pt x="467" y="41"/>
                  </a:lnTo>
                  <a:lnTo>
                    <a:pt x="465" y="37"/>
                  </a:lnTo>
                  <a:lnTo>
                    <a:pt x="464" y="32"/>
                  </a:lnTo>
                  <a:lnTo>
                    <a:pt x="461" y="29"/>
                  </a:lnTo>
                  <a:lnTo>
                    <a:pt x="459" y="24"/>
                  </a:lnTo>
                  <a:lnTo>
                    <a:pt x="458" y="20"/>
                  </a:lnTo>
                  <a:lnTo>
                    <a:pt x="455" y="16"/>
                  </a:lnTo>
                  <a:lnTo>
                    <a:pt x="453" y="12"/>
                  </a:lnTo>
                  <a:lnTo>
                    <a:pt x="451" y="8"/>
                  </a:lnTo>
                  <a:lnTo>
                    <a:pt x="448" y="4"/>
                  </a:lnTo>
                  <a:lnTo>
                    <a:pt x="446" y="0"/>
                  </a:lnTo>
                </a:path>
              </a:pathLst>
            </a:custGeom>
            <a:no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70" name="Freeform 30"/>
            <p:cNvSpPr>
              <a:spLocks/>
            </p:cNvSpPr>
            <p:nvPr/>
          </p:nvSpPr>
          <p:spPr bwMode="auto">
            <a:xfrm>
              <a:off x="4417" y="2290"/>
              <a:ext cx="379" cy="466"/>
            </a:xfrm>
            <a:custGeom>
              <a:avLst/>
              <a:gdLst>
                <a:gd name="T0" fmla="*/ 580 w 709"/>
                <a:gd name="T1" fmla="*/ 32 h 1028"/>
                <a:gd name="T2" fmla="*/ 594 w 709"/>
                <a:gd name="T3" fmla="*/ 73 h 1028"/>
                <a:gd name="T4" fmla="*/ 601 w 709"/>
                <a:gd name="T5" fmla="*/ 116 h 1028"/>
                <a:gd name="T6" fmla="*/ 598 w 709"/>
                <a:gd name="T7" fmla="*/ 164 h 1028"/>
                <a:gd name="T8" fmla="*/ 582 w 709"/>
                <a:gd name="T9" fmla="*/ 212 h 1028"/>
                <a:gd name="T10" fmla="*/ 565 w 709"/>
                <a:gd name="T11" fmla="*/ 261 h 1028"/>
                <a:gd name="T12" fmla="*/ 555 w 709"/>
                <a:gd name="T13" fmla="*/ 310 h 1028"/>
                <a:gd name="T14" fmla="*/ 559 w 709"/>
                <a:gd name="T15" fmla="*/ 357 h 1028"/>
                <a:gd name="T16" fmla="*/ 568 w 709"/>
                <a:gd name="T17" fmla="*/ 405 h 1028"/>
                <a:gd name="T18" fmla="*/ 579 w 709"/>
                <a:gd name="T19" fmla="*/ 451 h 1028"/>
                <a:gd name="T20" fmla="*/ 603 w 709"/>
                <a:gd name="T21" fmla="*/ 521 h 1028"/>
                <a:gd name="T22" fmla="*/ 632 w 709"/>
                <a:gd name="T23" fmla="*/ 592 h 1028"/>
                <a:gd name="T24" fmla="*/ 661 w 709"/>
                <a:gd name="T25" fmla="*/ 664 h 1028"/>
                <a:gd name="T26" fmla="*/ 679 w 709"/>
                <a:gd name="T27" fmla="*/ 725 h 1028"/>
                <a:gd name="T28" fmla="*/ 692 w 709"/>
                <a:gd name="T29" fmla="*/ 773 h 1028"/>
                <a:gd name="T30" fmla="*/ 701 w 709"/>
                <a:gd name="T31" fmla="*/ 823 h 1028"/>
                <a:gd name="T32" fmla="*/ 706 w 709"/>
                <a:gd name="T33" fmla="*/ 871 h 1028"/>
                <a:gd name="T34" fmla="*/ 709 w 709"/>
                <a:gd name="T35" fmla="*/ 910 h 1028"/>
                <a:gd name="T36" fmla="*/ 707 w 709"/>
                <a:gd name="T37" fmla="*/ 948 h 1028"/>
                <a:gd name="T38" fmla="*/ 696 w 709"/>
                <a:gd name="T39" fmla="*/ 984 h 1028"/>
                <a:gd name="T40" fmla="*/ 672 w 709"/>
                <a:gd name="T41" fmla="*/ 1007 h 1028"/>
                <a:gd name="T42" fmla="*/ 640 w 709"/>
                <a:gd name="T43" fmla="*/ 1021 h 1028"/>
                <a:gd name="T44" fmla="*/ 605 w 709"/>
                <a:gd name="T45" fmla="*/ 1027 h 1028"/>
                <a:gd name="T46" fmla="*/ 562 w 709"/>
                <a:gd name="T47" fmla="*/ 1028 h 1028"/>
                <a:gd name="T48" fmla="*/ 509 w 709"/>
                <a:gd name="T49" fmla="*/ 1023 h 1028"/>
                <a:gd name="T50" fmla="*/ 456 w 709"/>
                <a:gd name="T51" fmla="*/ 1013 h 1028"/>
                <a:gd name="T52" fmla="*/ 407 w 709"/>
                <a:gd name="T53" fmla="*/ 1000 h 1028"/>
                <a:gd name="T54" fmla="*/ 374 w 709"/>
                <a:gd name="T55" fmla="*/ 986 h 1028"/>
                <a:gd name="T56" fmla="*/ 342 w 709"/>
                <a:gd name="T57" fmla="*/ 968 h 1028"/>
                <a:gd name="T58" fmla="*/ 312 w 709"/>
                <a:gd name="T59" fmla="*/ 947 h 1028"/>
                <a:gd name="T60" fmla="*/ 293 w 709"/>
                <a:gd name="T61" fmla="*/ 930 h 1028"/>
                <a:gd name="T62" fmla="*/ 276 w 709"/>
                <a:gd name="T63" fmla="*/ 911 h 1028"/>
                <a:gd name="T64" fmla="*/ 265 w 709"/>
                <a:gd name="T65" fmla="*/ 889 h 1028"/>
                <a:gd name="T66" fmla="*/ 261 w 709"/>
                <a:gd name="T67" fmla="*/ 854 h 1028"/>
                <a:gd name="T68" fmla="*/ 267 w 709"/>
                <a:gd name="T69" fmla="*/ 807 h 1028"/>
                <a:gd name="T70" fmla="*/ 276 w 709"/>
                <a:gd name="T71" fmla="*/ 760 h 1028"/>
                <a:gd name="T72" fmla="*/ 282 w 709"/>
                <a:gd name="T73" fmla="*/ 711 h 1028"/>
                <a:gd name="T74" fmla="*/ 289 w 709"/>
                <a:gd name="T75" fmla="*/ 652 h 1028"/>
                <a:gd name="T76" fmla="*/ 294 w 709"/>
                <a:gd name="T77" fmla="*/ 592 h 1028"/>
                <a:gd name="T78" fmla="*/ 290 w 709"/>
                <a:gd name="T79" fmla="*/ 535 h 1028"/>
                <a:gd name="T80" fmla="*/ 275 w 709"/>
                <a:gd name="T81" fmla="*/ 479 h 1028"/>
                <a:gd name="T82" fmla="*/ 252 w 709"/>
                <a:gd name="T83" fmla="*/ 428 h 1028"/>
                <a:gd name="T84" fmla="*/ 224 w 709"/>
                <a:gd name="T85" fmla="*/ 378 h 1028"/>
                <a:gd name="T86" fmla="*/ 193 w 709"/>
                <a:gd name="T87" fmla="*/ 328 h 1028"/>
                <a:gd name="T88" fmla="*/ 156 w 709"/>
                <a:gd name="T89" fmla="*/ 280 h 1028"/>
                <a:gd name="T90" fmla="*/ 117 w 709"/>
                <a:gd name="T91" fmla="*/ 231 h 1028"/>
                <a:gd name="T92" fmla="*/ 82 w 709"/>
                <a:gd name="T93" fmla="*/ 186 h 1028"/>
                <a:gd name="T94" fmla="*/ 59 w 709"/>
                <a:gd name="T95" fmla="*/ 156 h 1028"/>
                <a:gd name="T96" fmla="*/ 36 w 709"/>
                <a:gd name="T97" fmla="*/ 124 h 1028"/>
                <a:gd name="T98" fmla="*/ 17 w 709"/>
                <a:gd name="T99" fmla="*/ 92 h 1028"/>
                <a:gd name="T100" fmla="*/ 7 w 709"/>
                <a:gd name="T101" fmla="*/ 66 h 1028"/>
                <a:gd name="T102" fmla="*/ 1 w 709"/>
                <a:gd name="T103" fmla="*/ 42 h 1028"/>
                <a:gd name="T104" fmla="*/ 0 w 709"/>
                <a:gd name="T105" fmla="*/ 17 h 102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09"/>
                <a:gd name="T160" fmla="*/ 0 h 1028"/>
                <a:gd name="T161" fmla="*/ 709 w 709"/>
                <a:gd name="T162" fmla="*/ 1028 h 102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09" h="1028">
                  <a:moveTo>
                    <a:pt x="565" y="0"/>
                  </a:moveTo>
                  <a:lnTo>
                    <a:pt x="568" y="6"/>
                  </a:lnTo>
                  <a:lnTo>
                    <a:pt x="572" y="12"/>
                  </a:lnTo>
                  <a:lnTo>
                    <a:pt x="575" y="19"/>
                  </a:lnTo>
                  <a:lnTo>
                    <a:pt x="577" y="26"/>
                  </a:lnTo>
                  <a:lnTo>
                    <a:pt x="580" y="32"/>
                  </a:lnTo>
                  <a:lnTo>
                    <a:pt x="583" y="39"/>
                  </a:lnTo>
                  <a:lnTo>
                    <a:pt x="586" y="46"/>
                  </a:lnTo>
                  <a:lnTo>
                    <a:pt x="588" y="53"/>
                  </a:lnTo>
                  <a:lnTo>
                    <a:pt x="590" y="59"/>
                  </a:lnTo>
                  <a:lnTo>
                    <a:pt x="593" y="66"/>
                  </a:lnTo>
                  <a:lnTo>
                    <a:pt x="594" y="73"/>
                  </a:lnTo>
                  <a:lnTo>
                    <a:pt x="596" y="80"/>
                  </a:lnTo>
                  <a:lnTo>
                    <a:pt x="597" y="88"/>
                  </a:lnTo>
                  <a:lnTo>
                    <a:pt x="598" y="95"/>
                  </a:lnTo>
                  <a:lnTo>
                    <a:pt x="599" y="102"/>
                  </a:lnTo>
                  <a:lnTo>
                    <a:pt x="599" y="109"/>
                  </a:lnTo>
                  <a:lnTo>
                    <a:pt x="601" y="116"/>
                  </a:lnTo>
                  <a:lnTo>
                    <a:pt x="601" y="124"/>
                  </a:lnTo>
                  <a:lnTo>
                    <a:pt x="601" y="131"/>
                  </a:lnTo>
                  <a:lnTo>
                    <a:pt x="601" y="138"/>
                  </a:lnTo>
                  <a:lnTo>
                    <a:pt x="601" y="146"/>
                  </a:lnTo>
                  <a:lnTo>
                    <a:pt x="599" y="156"/>
                  </a:lnTo>
                  <a:lnTo>
                    <a:pt x="598" y="164"/>
                  </a:lnTo>
                  <a:lnTo>
                    <a:pt x="596" y="172"/>
                  </a:lnTo>
                  <a:lnTo>
                    <a:pt x="594" y="180"/>
                  </a:lnTo>
                  <a:lnTo>
                    <a:pt x="591" y="188"/>
                  </a:lnTo>
                  <a:lnTo>
                    <a:pt x="588" y="196"/>
                  </a:lnTo>
                  <a:lnTo>
                    <a:pt x="586" y="204"/>
                  </a:lnTo>
                  <a:lnTo>
                    <a:pt x="582" y="212"/>
                  </a:lnTo>
                  <a:lnTo>
                    <a:pt x="579" y="221"/>
                  </a:lnTo>
                  <a:lnTo>
                    <a:pt x="576" y="229"/>
                  </a:lnTo>
                  <a:lnTo>
                    <a:pt x="574" y="237"/>
                  </a:lnTo>
                  <a:lnTo>
                    <a:pt x="571" y="245"/>
                  </a:lnTo>
                  <a:lnTo>
                    <a:pt x="567" y="253"/>
                  </a:lnTo>
                  <a:lnTo>
                    <a:pt x="565" y="261"/>
                  </a:lnTo>
                  <a:lnTo>
                    <a:pt x="562" y="269"/>
                  </a:lnTo>
                  <a:lnTo>
                    <a:pt x="560" y="277"/>
                  </a:lnTo>
                  <a:lnTo>
                    <a:pt x="559" y="285"/>
                  </a:lnTo>
                  <a:lnTo>
                    <a:pt x="557" y="294"/>
                  </a:lnTo>
                  <a:lnTo>
                    <a:pt x="557" y="302"/>
                  </a:lnTo>
                  <a:lnTo>
                    <a:pt x="555" y="310"/>
                  </a:lnTo>
                  <a:lnTo>
                    <a:pt x="555" y="318"/>
                  </a:lnTo>
                  <a:lnTo>
                    <a:pt x="555" y="326"/>
                  </a:lnTo>
                  <a:lnTo>
                    <a:pt x="557" y="334"/>
                  </a:lnTo>
                  <a:lnTo>
                    <a:pt x="557" y="342"/>
                  </a:lnTo>
                  <a:lnTo>
                    <a:pt x="558" y="349"/>
                  </a:lnTo>
                  <a:lnTo>
                    <a:pt x="559" y="357"/>
                  </a:lnTo>
                  <a:lnTo>
                    <a:pt x="560" y="365"/>
                  </a:lnTo>
                  <a:lnTo>
                    <a:pt x="561" y="373"/>
                  </a:lnTo>
                  <a:lnTo>
                    <a:pt x="562" y="382"/>
                  </a:lnTo>
                  <a:lnTo>
                    <a:pt x="565" y="390"/>
                  </a:lnTo>
                  <a:lnTo>
                    <a:pt x="566" y="397"/>
                  </a:lnTo>
                  <a:lnTo>
                    <a:pt x="568" y="405"/>
                  </a:lnTo>
                  <a:lnTo>
                    <a:pt x="569" y="413"/>
                  </a:lnTo>
                  <a:lnTo>
                    <a:pt x="572" y="421"/>
                  </a:lnTo>
                  <a:lnTo>
                    <a:pt x="574" y="428"/>
                  </a:lnTo>
                  <a:lnTo>
                    <a:pt x="576" y="436"/>
                  </a:lnTo>
                  <a:lnTo>
                    <a:pt x="577" y="444"/>
                  </a:lnTo>
                  <a:lnTo>
                    <a:pt x="579" y="451"/>
                  </a:lnTo>
                  <a:lnTo>
                    <a:pt x="581" y="459"/>
                  </a:lnTo>
                  <a:lnTo>
                    <a:pt x="586" y="471"/>
                  </a:lnTo>
                  <a:lnTo>
                    <a:pt x="589" y="484"/>
                  </a:lnTo>
                  <a:lnTo>
                    <a:pt x="594" y="496"/>
                  </a:lnTo>
                  <a:lnTo>
                    <a:pt x="598" y="508"/>
                  </a:lnTo>
                  <a:lnTo>
                    <a:pt x="603" y="521"/>
                  </a:lnTo>
                  <a:lnTo>
                    <a:pt x="608" y="532"/>
                  </a:lnTo>
                  <a:lnTo>
                    <a:pt x="612" y="544"/>
                  </a:lnTo>
                  <a:lnTo>
                    <a:pt x="617" y="557"/>
                  </a:lnTo>
                  <a:lnTo>
                    <a:pt x="621" y="568"/>
                  </a:lnTo>
                  <a:lnTo>
                    <a:pt x="627" y="580"/>
                  </a:lnTo>
                  <a:lnTo>
                    <a:pt x="632" y="592"/>
                  </a:lnTo>
                  <a:lnTo>
                    <a:pt x="637" y="604"/>
                  </a:lnTo>
                  <a:lnTo>
                    <a:pt x="641" y="616"/>
                  </a:lnTo>
                  <a:lnTo>
                    <a:pt x="647" y="628"/>
                  </a:lnTo>
                  <a:lnTo>
                    <a:pt x="652" y="640"/>
                  </a:lnTo>
                  <a:lnTo>
                    <a:pt x="656" y="652"/>
                  </a:lnTo>
                  <a:lnTo>
                    <a:pt x="661" y="664"/>
                  </a:lnTo>
                  <a:lnTo>
                    <a:pt x="664" y="676"/>
                  </a:lnTo>
                  <a:lnTo>
                    <a:pt x="669" y="689"/>
                  </a:lnTo>
                  <a:lnTo>
                    <a:pt x="672" y="701"/>
                  </a:lnTo>
                  <a:lnTo>
                    <a:pt x="675" y="709"/>
                  </a:lnTo>
                  <a:lnTo>
                    <a:pt x="677" y="716"/>
                  </a:lnTo>
                  <a:lnTo>
                    <a:pt x="679" y="725"/>
                  </a:lnTo>
                  <a:lnTo>
                    <a:pt x="682" y="733"/>
                  </a:lnTo>
                  <a:lnTo>
                    <a:pt x="684" y="741"/>
                  </a:lnTo>
                  <a:lnTo>
                    <a:pt x="686" y="749"/>
                  </a:lnTo>
                  <a:lnTo>
                    <a:pt x="689" y="757"/>
                  </a:lnTo>
                  <a:lnTo>
                    <a:pt x="690" y="765"/>
                  </a:lnTo>
                  <a:lnTo>
                    <a:pt x="692" y="773"/>
                  </a:lnTo>
                  <a:lnTo>
                    <a:pt x="694" y="781"/>
                  </a:lnTo>
                  <a:lnTo>
                    <a:pt x="696" y="791"/>
                  </a:lnTo>
                  <a:lnTo>
                    <a:pt x="697" y="799"/>
                  </a:lnTo>
                  <a:lnTo>
                    <a:pt x="699" y="807"/>
                  </a:lnTo>
                  <a:lnTo>
                    <a:pt x="700" y="815"/>
                  </a:lnTo>
                  <a:lnTo>
                    <a:pt x="701" y="823"/>
                  </a:lnTo>
                  <a:lnTo>
                    <a:pt x="703" y="831"/>
                  </a:lnTo>
                  <a:lnTo>
                    <a:pt x="704" y="839"/>
                  </a:lnTo>
                  <a:lnTo>
                    <a:pt x="704" y="847"/>
                  </a:lnTo>
                  <a:lnTo>
                    <a:pt x="705" y="857"/>
                  </a:lnTo>
                  <a:lnTo>
                    <a:pt x="706" y="865"/>
                  </a:lnTo>
                  <a:lnTo>
                    <a:pt x="706" y="871"/>
                  </a:lnTo>
                  <a:lnTo>
                    <a:pt x="706" y="877"/>
                  </a:lnTo>
                  <a:lnTo>
                    <a:pt x="707" y="883"/>
                  </a:lnTo>
                  <a:lnTo>
                    <a:pt x="707" y="890"/>
                  </a:lnTo>
                  <a:lnTo>
                    <a:pt x="708" y="897"/>
                  </a:lnTo>
                  <a:lnTo>
                    <a:pt x="708" y="903"/>
                  </a:lnTo>
                  <a:lnTo>
                    <a:pt x="709" y="910"/>
                  </a:lnTo>
                  <a:lnTo>
                    <a:pt x="709" y="917"/>
                  </a:lnTo>
                  <a:lnTo>
                    <a:pt x="709" y="923"/>
                  </a:lnTo>
                  <a:lnTo>
                    <a:pt x="709" y="930"/>
                  </a:lnTo>
                  <a:lnTo>
                    <a:pt x="709" y="937"/>
                  </a:lnTo>
                  <a:lnTo>
                    <a:pt x="708" y="942"/>
                  </a:lnTo>
                  <a:lnTo>
                    <a:pt x="707" y="948"/>
                  </a:lnTo>
                  <a:lnTo>
                    <a:pt x="706" y="955"/>
                  </a:lnTo>
                  <a:lnTo>
                    <a:pt x="705" y="961"/>
                  </a:lnTo>
                  <a:lnTo>
                    <a:pt x="704" y="967"/>
                  </a:lnTo>
                  <a:lnTo>
                    <a:pt x="701" y="972"/>
                  </a:lnTo>
                  <a:lnTo>
                    <a:pt x="699" y="978"/>
                  </a:lnTo>
                  <a:lnTo>
                    <a:pt x="696" y="984"/>
                  </a:lnTo>
                  <a:lnTo>
                    <a:pt x="692" y="989"/>
                  </a:lnTo>
                  <a:lnTo>
                    <a:pt x="689" y="993"/>
                  </a:lnTo>
                  <a:lnTo>
                    <a:pt x="685" y="997"/>
                  </a:lnTo>
                  <a:lnTo>
                    <a:pt x="682" y="1001"/>
                  </a:lnTo>
                  <a:lnTo>
                    <a:pt x="677" y="1004"/>
                  </a:lnTo>
                  <a:lnTo>
                    <a:pt x="672" y="1007"/>
                  </a:lnTo>
                  <a:lnTo>
                    <a:pt x="668" y="1011"/>
                  </a:lnTo>
                  <a:lnTo>
                    <a:pt x="662" y="1013"/>
                  </a:lnTo>
                  <a:lnTo>
                    <a:pt x="657" y="1015"/>
                  </a:lnTo>
                  <a:lnTo>
                    <a:pt x="652" y="1018"/>
                  </a:lnTo>
                  <a:lnTo>
                    <a:pt x="646" y="1019"/>
                  </a:lnTo>
                  <a:lnTo>
                    <a:pt x="640" y="1021"/>
                  </a:lnTo>
                  <a:lnTo>
                    <a:pt x="634" y="1022"/>
                  </a:lnTo>
                  <a:lnTo>
                    <a:pt x="628" y="1023"/>
                  </a:lnTo>
                  <a:lnTo>
                    <a:pt x="623" y="1025"/>
                  </a:lnTo>
                  <a:lnTo>
                    <a:pt x="617" y="1026"/>
                  </a:lnTo>
                  <a:lnTo>
                    <a:pt x="611" y="1026"/>
                  </a:lnTo>
                  <a:lnTo>
                    <a:pt x="605" y="1027"/>
                  </a:lnTo>
                  <a:lnTo>
                    <a:pt x="599" y="1027"/>
                  </a:lnTo>
                  <a:lnTo>
                    <a:pt x="594" y="1028"/>
                  </a:lnTo>
                  <a:lnTo>
                    <a:pt x="588" y="1028"/>
                  </a:lnTo>
                  <a:lnTo>
                    <a:pt x="579" y="1028"/>
                  </a:lnTo>
                  <a:lnTo>
                    <a:pt x="572" y="1028"/>
                  </a:lnTo>
                  <a:lnTo>
                    <a:pt x="562" y="1028"/>
                  </a:lnTo>
                  <a:lnTo>
                    <a:pt x="553" y="1028"/>
                  </a:lnTo>
                  <a:lnTo>
                    <a:pt x="544" y="1028"/>
                  </a:lnTo>
                  <a:lnTo>
                    <a:pt x="536" y="1027"/>
                  </a:lnTo>
                  <a:lnTo>
                    <a:pt x="527" y="1026"/>
                  </a:lnTo>
                  <a:lnTo>
                    <a:pt x="517" y="1025"/>
                  </a:lnTo>
                  <a:lnTo>
                    <a:pt x="509" y="1023"/>
                  </a:lnTo>
                  <a:lnTo>
                    <a:pt x="500" y="1022"/>
                  </a:lnTo>
                  <a:lnTo>
                    <a:pt x="491" y="1021"/>
                  </a:lnTo>
                  <a:lnTo>
                    <a:pt x="483" y="1019"/>
                  </a:lnTo>
                  <a:lnTo>
                    <a:pt x="473" y="1018"/>
                  </a:lnTo>
                  <a:lnTo>
                    <a:pt x="464" y="1015"/>
                  </a:lnTo>
                  <a:lnTo>
                    <a:pt x="456" y="1013"/>
                  </a:lnTo>
                  <a:lnTo>
                    <a:pt x="447" y="1012"/>
                  </a:lnTo>
                  <a:lnTo>
                    <a:pt x="439" y="1010"/>
                  </a:lnTo>
                  <a:lnTo>
                    <a:pt x="429" y="1007"/>
                  </a:lnTo>
                  <a:lnTo>
                    <a:pt x="421" y="1005"/>
                  </a:lnTo>
                  <a:lnTo>
                    <a:pt x="413" y="1001"/>
                  </a:lnTo>
                  <a:lnTo>
                    <a:pt x="407" y="1000"/>
                  </a:lnTo>
                  <a:lnTo>
                    <a:pt x="401" y="998"/>
                  </a:lnTo>
                  <a:lnTo>
                    <a:pt x="396" y="996"/>
                  </a:lnTo>
                  <a:lnTo>
                    <a:pt x="390" y="993"/>
                  </a:lnTo>
                  <a:lnTo>
                    <a:pt x="384" y="991"/>
                  </a:lnTo>
                  <a:lnTo>
                    <a:pt x="378" y="989"/>
                  </a:lnTo>
                  <a:lnTo>
                    <a:pt x="374" y="986"/>
                  </a:lnTo>
                  <a:lnTo>
                    <a:pt x="368" y="983"/>
                  </a:lnTo>
                  <a:lnTo>
                    <a:pt x="363" y="981"/>
                  </a:lnTo>
                  <a:lnTo>
                    <a:pt x="357" y="977"/>
                  </a:lnTo>
                  <a:lnTo>
                    <a:pt x="352" y="975"/>
                  </a:lnTo>
                  <a:lnTo>
                    <a:pt x="347" y="971"/>
                  </a:lnTo>
                  <a:lnTo>
                    <a:pt x="342" y="968"/>
                  </a:lnTo>
                  <a:lnTo>
                    <a:pt x="337" y="964"/>
                  </a:lnTo>
                  <a:lnTo>
                    <a:pt x="332" y="961"/>
                  </a:lnTo>
                  <a:lnTo>
                    <a:pt x="327" y="957"/>
                  </a:lnTo>
                  <a:lnTo>
                    <a:pt x="322" y="954"/>
                  </a:lnTo>
                  <a:lnTo>
                    <a:pt x="317" y="950"/>
                  </a:lnTo>
                  <a:lnTo>
                    <a:pt x="312" y="947"/>
                  </a:lnTo>
                  <a:lnTo>
                    <a:pt x="308" y="943"/>
                  </a:lnTo>
                  <a:lnTo>
                    <a:pt x="305" y="940"/>
                  </a:lnTo>
                  <a:lnTo>
                    <a:pt x="302" y="938"/>
                  </a:lnTo>
                  <a:lnTo>
                    <a:pt x="298" y="935"/>
                  </a:lnTo>
                  <a:lnTo>
                    <a:pt x="296" y="932"/>
                  </a:lnTo>
                  <a:lnTo>
                    <a:pt x="293" y="930"/>
                  </a:lnTo>
                  <a:lnTo>
                    <a:pt x="289" y="926"/>
                  </a:lnTo>
                  <a:lnTo>
                    <a:pt x="287" y="924"/>
                  </a:lnTo>
                  <a:lnTo>
                    <a:pt x="283" y="920"/>
                  </a:lnTo>
                  <a:lnTo>
                    <a:pt x="281" y="917"/>
                  </a:lnTo>
                  <a:lnTo>
                    <a:pt x="279" y="913"/>
                  </a:lnTo>
                  <a:lnTo>
                    <a:pt x="276" y="911"/>
                  </a:lnTo>
                  <a:lnTo>
                    <a:pt x="274" y="908"/>
                  </a:lnTo>
                  <a:lnTo>
                    <a:pt x="272" y="904"/>
                  </a:lnTo>
                  <a:lnTo>
                    <a:pt x="269" y="901"/>
                  </a:lnTo>
                  <a:lnTo>
                    <a:pt x="268" y="896"/>
                  </a:lnTo>
                  <a:lnTo>
                    <a:pt x="266" y="893"/>
                  </a:lnTo>
                  <a:lnTo>
                    <a:pt x="265" y="889"/>
                  </a:lnTo>
                  <a:lnTo>
                    <a:pt x="264" y="886"/>
                  </a:lnTo>
                  <a:lnTo>
                    <a:pt x="263" y="881"/>
                  </a:lnTo>
                  <a:lnTo>
                    <a:pt x="263" y="877"/>
                  </a:lnTo>
                  <a:lnTo>
                    <a:pt x="261" y="869"/>
                  </a:lnTo>
                  <a:lnTo>
                    <a:pt x="261" y="862"/>
                  </a:lnTo>
                  <a:lnTo>
                    <a:pt x="261" y="854"/>
                  </a:lnTo>
                  <a:lnTo>
                    <a:pt x="261" y="846"/>
                  </a:lnTo>
                  <a:lnTo>
                    <a:pt x="263" y="838"/>
                  </a:lnTo>
                  <a:lnTo>
                    <a:pt x="263" y="830"/>
                  </a:lnTo>
                  <a:lnTo>
                    <a:pt x="264" y="823"/>
                  </a:lnTo>
                  <a:lnTo>
                    <a:pt x="265" y="815"/>
                  </a:lnTo>
                  <a:lnTo>
                    <a:pt x="267" y="807"/>
                  </a:lnTo>
                  <a:lnTo>
                    <a:pt x="268" y="799"/>
                  </a:lnTo>
                  <a:lnTo>
                    <a:pt x="269" y="792"/>
                  </a:lnTo>
                  <a:lnTo>
                    <a:pt x="272" y="784"/>
                  </a:lnTo>
                  <a:lnTo>
                    <a:pt x="273" y="776"/>
                  </a:lnTo>
                  <a:lnTo>
                    <a:pt x="274" y="767"/>
                  </a:lnTo>
                  <a:lnTo>
                    <a:pt x="276" y="760"/>
                  </a:lnTo>
                  <a:lnTo>
                    <a:pt x="278" y="752"/>
                  </a:lnTo>
                  <a:lnTo>
                    <a:pt x="279" y="744"/>
                  </a:lnTo>
                  <a:lnTo>
                    <a:pt x="280" y="736"/>
                  </a:lnTo>
                  <a:lnTo>
                    <a:pt x="281" y="728"/>
                  </a:lnTo>
                  <a:lnTo>
                    <a:pt x="282" y="721"/>
                  </a:lnTo>
                  <a:lnTo>
                    <a:pt x="282" y="711"/>
                  </a:lnTo>
                  <a:lnTo>
                    <a:pt x="283" y="701"/>
                  </a:lnTo>
                  <a:lnTo>
                    <a:pt x="285" y="691"/>
                  </a:lnTo>
                  <a:lnTo>
                    <a:pt x="286" y="682"/>
                  </a:lnTo>
                  <a:lnTo>
                    <a:pt x="287" y="671"/>
                  </a:lnTo>
                  <a:lnTo>
                    <a:pt x="288" y="662"/>
                  </a:lnTo>
                  <a:lnTo>
                    <a:pt x="289" y="652"/>
                  </a:lnTo>
                  <a:lnTo>
                    <a:pt x="290" y="642"/>
                  </a:lnTo>
                  <a:lnTo>
                    <a:pt x="290" y="632"/>
                  </a:lnTo>
                  <a:lnTo>
                    <a:pt x="291" y="623"/>
                  </a:lnTo>
                  <a:lnTo>
                    <a:pt x="293" y="612"/>
                  </a:lnTo>
                  <a:lnTo>
                    <a:pt x="293" y="603"/>
                  </a:lnTo>
                  <a:lnTo>
                    <a:pt x="294" y="592"/>
                  </a:lnTo>
                  <a:lnTo>
                    <a:pt x="294" y="583"/>
                  </a:lnTo>
                  <a:lnTo>
                    <a:pt x="294" y="573"/>
                  </a:lnTo>
                  <a:lnTo>
                    <a:pt x="293" y="563"/>
                  </a:lnTo>
                  <a:lnTo>
                    <a:pt x="293" y="553"/>
                  </a:lnTo>
                  <a:lnTo>
                    <a:pt x="291" y="544"/>
                  </a:lnTo>
                  <a:lnTo>
                    <a:pt x="290" y="535"/>
                  </a:lnTo>
                  <a:lnTo>
                    <a:pt x="288" y="524"/>
                  </a:lnTo>
                  <a:lnTo>
                    <a:pt x="287" y="515"/>
                  </a:lnTo>
                  <a:lnTo>
                    <a:pt x="285" y="507"/>
                  </a:lnTo>
                  <a:lnTo>
                    <a:pt x="281" y="497"/>
                  </a:lnTo>
                  <a:lnTo>
                    <a:pt x="279" y="488"/>
                  </a:lnTo>
                  <a:lnTo>
                    <a:pt x="275" y="479"/>
                  </a:lnTo>
                  <a:lnTo>
                    <a:pt x="272" y="471"/>
                  </a:lnTo>
                  <a:lnTo>
                    <a:pt x="268" y="462"/>
                  </a:lnTo>
                  <a:lnTo>
                    <a:pt x="265" y="453"/>
                  </a:lnTo>
                  <a:lnTo>
                    <a:pt x="261" y="445"/>
                  </a:lnTo>
                  <a:lnTo>
                    <a:pt x="257" y="436"/>
                  </a:lnTo>
                  <a:lnTo>
                    <a:pt x="252" y="428"/>
                  </a:lnTo>
                  <a:lnTo>
                    <a:pt x="247" y="420"/>
                  </a:lnTo>
                  <a:lnTo>
                    <a:pt x="244" y="412"/>
                  </a:lnTo>
                  <a:lnTo>
                    <a:pt x="239" y="402"/>
                  </a:lnTo>
                  <a:lnTo>
                    <a:pt x="234" y="394"/>
                  </a:lnTo>
                  <a:lnTo>
                    <a:pt x="229" y="386"/>
                  </a:lnTo>
                  <a:lnTo>
                    <a:pt x="224" y="378"/>
                  </a:lnTo>
                  <a:lnTo>
                    <a:pt x="220" y="370"/>
                  </a:lnTo>
                  <a:lnTo>
                    <a:pt x="215" y="362"/>
                  </a:lnTo>
                  <a:lnTo>
                    <a:pt x="210" y="354"/>
                  </a:lnTo>
                  <a:lnTo>
                    <a:pt x="205" y="346"/>
                  </a:lnTo>
                  <a:lnTo>
                    <a:pt x="199" y="338"/>
                  </a:lnTo>
                  <a:lnTo>
                    <a:pt x="193" y="328"/>
                  </a:lnTo>
                  <a:lnTo>
                    <a:pt x="187" y="320"/>
                  </a:lnTo>
                  <a:lnTo>
                    <a:pt x="181" y="312"/>
                  </a:lnTo>
                  <a:lnTo>
                    <a:pt x="175" y="304"/>
                  </a:lnTo>
                  <a:lnTo>
                    <a:pt x="169" y="296"/>
                  </a:lnTo>
                  <a:lnTo>
                    <a:pt x="163" y="288"/>
                  </a:lnTo>
                  <a:lnTo>
                    <a:pt x="156" y="280"/>
                  </a:lnTo>
                  <a:lnTo>
                    <a:pt x="149" y="272"/>
                  </a:lnTo>
                  <a:lnTo>
                    <a:pt x="143" y="263"/>
                  </a:lnTo>
                  <a:lnTo>
                    <a:pt x="136" y="255"/>
                  </a:lnTo>
                  <a:lnTo>
                    <a:pt x="131" y="247"/>
                  </a:lnTo>
                  <a:lnTo>
                    <a:pt x="124" y="239"/>
                  </a:lnTo>
                  <a:lnTo>
                    <a:pt x="117" y="231"/>
                  </a:lnTo>
                  <a:lnTo>
                    <a:pt x="111" y="223"/>
                  </a:lnTo>
                  <a:lnTo>
                    <a:pt x="104" y="216"/>
                  </a:lnTo>
                  <a:lnTo>
                    <a:pt x="98" y="207"/>
                  </a:lnTo>
                  <a:lnTo>
                    <a:pt x="92" y="199"/>
                  </a:lnTo>
                  <a:lnTo>
                    <a:pt x="85" y="190"/>
                  </a:lnTo>
                  <a:lnTo>
                    <a:pt x="82" y="186"/>
                  </a:lnTo>
                  <a:lnTo>
                    <a:pt x="78" y="181"/>
                  </a:lnTo>
                  <a:lnTo>
                    <a:pt x="74" y="175"/>
                  </a:lnTo>
                  <a:lnTo>
                    <a:pt x="70" y="171"/>
                  </a:lnTo>
                  <a:lnTo>
                    <a:pt x="67" y="165"/>
                  </a:lnTo>
                  <a:lnTo>
                    <a:pt x="62" y="160"/>
                  </a:lnTo>
                  <a:lnTo>
                    <a:pt x="59" y="156"/>
                  </a:lnTo>
                  <a:lnTo>
                    <a:pt x="54" y="150"/>
                  </a:lnTo>
                  <a:lnTo>
                    <a:pt x="51" y="145"/>
                  </a:lnTo>
                  <a:lnTo>
                    <a:pt x="47" y="141"/>
                  </a:lnTo>
                  <a:lnTo>
                    <a:pt x="44" y="135"/>
                  </a:lnTo>
                  <a:lnTo>
                    <a:pt x="39" y="130"/>
                  </a:lnTo>
                  <a:lnTo>
                    <a:pt x="36" y="124"/>
                  </a:lnTo>
                  <a:lnTo>
                    <a:pt x="32" y="120"/>
                  </a:lnTo>
                  <a:lnTo>
                    <a:pt x="29" y="114"/>
                  </a:lnTo>
                  <a:lnTo>
                    <a:pt x="25" y="108"/>
                  </a:lnTo>
                  <a:lnTo>
                    <a:pt x="23" y="104"/>
                  </a:lnTo>
                  <a:lnTo>
                    <a:pt x="19" y="98"/>
                  </a:lnTo>
                  <a:lnTo>
                    <a:pt x="17" y="92"/>
                  </a:lnTo>
                  <a:lnTo>
                    <a:pt x="14" y="86"/>
                  </a:lnTo>
                  <a:lnTo>
                    <a:pt x="12" y="83"/>
                  </a:lnTo>
                  <a:lnTo>
                    <a:pt x="10" y="78"/>
                  </a:lnTo>
                  <a:lnTo>
                    <a:pt x="9" y="75"/>
                  </a:lnTo>
                  <a:lnTo>
                    <a:pt x="8" y="71"/>
                  </a:lnTo>
                  <a:lnTo>
                    <a:pt x="7" y="66"/>
                  </a:lnTo>
                  <a:lnTo>
                    <a:pt x="5" y="63"/>
                  </a:lnTo>
                  <a:lnTo>
                    <a:pt x="4" y="58"/>
                  </a:lnTo>
                  <a:lnTo>
                    <a:pt x="3" y="55"/>
                  </a:lnTo>
                  <a:lnTo>
                    <a:pt x="2" y="50"/>
                  </a:lnTo>
                  <a:lnTo>
                    <a:pt x="2" y="46"/>
                  </a:lnTo>
                  <a:lnTo>
                    <a:pt x="1" y="42"/>
                  </a:lnTo>
                  <a:lnTo>
                    <a:pt x="1" y="37"/>
                  </a:lnTo>
                  <a:lnTo>
                    <a:pt x="1" y="34"/>
                  </a:lnTo>
                  <a:lnTo>
                    <a:pt x="0" y="29"/>
                  </a:lnTo>
                  <a:lnTo>
                    <a:pt x="0" y="25"/>
                  </a:lnTo>
                  <a:lnTo>
                    <a:pt x="0" y="21"/>
                  </a:lnTo>
                  <a:lnTo>
                    <a:pt x="0" y="17"/>
                  </a:lnTo>
                  <a:lnTo>
                    <a:pt x="0" y="12"/>
                  </a:lnTo>
                  <a:lnTo>
                    <a:pt x="1" y="9"/>
                  </a:lnTo>
                  <a:lnTo>
                    <a:pt x="1" y="4"/>
                  </a:lnTo>
                </a:path>
              </a:pathLst>
            </a:custGeom>
            <a:no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71" name="Freeform 31"/>
            <p:cNvSpPr>
              <a:spLocks/>
            </p:cNvSpPr>
            <p:nvPr/>
          </p:nvSpPr>
          <p:spPr bwMode="auto">
            <a:xfrm>
              <a:off x="4362" y="2730"/>
              <a:ext cx="424" cy="275"/>
            </a:xfrm>
            <a:custGeom>
              <a:avLst/>
              <a:gdLst>
                <a:gd name="T0" fmla="*/ 789 w 799"/>
                <a:gd name="T1" fmla="*/ 95 h 611"/>
                <a:gd name="T2" fmla="*/ 797 w 799"/>
                <a:gd name="T3" fmla="*/ 152 h 611"/>
                <a:gd name="T4" fmla="*/ 799 w 799"/>
                <a:gd name="T5" fmla="*/ 209 h 611"/>
                <a:gd name="T6" fmla="*/ 796 w 799"/>
                <a:gd name="T7" fmla="*/ 252 h 611"/>
                <a:gd name="T8" fmla="*/ 785 w 799"/>
                <a:gd name="T9" fmla="*/ 286 h 611"/>
                <a:gd name="T10" fmla="*/ 769 w 799"/>
                <a:gd name="T11" fmla="*/ 318 h 611"/>
                <a:gd name="T12" fmla="*/ 745 w 799"/>
                <a:gd name="T13" fmla="*/ 349 h 611"/>
                <a:gd name="T14" fmla="*/ 710 w 799"/>
                <a:gd name="T15" fmla="*/ 377 h 611"/>
                <a:gd name="T16" fmla="*/ 677 w 799"/>
                <a:gd name="T17" fmla="*/ 403 h 611"/>
                <a:gd name="T18" fmla="*/ 646 w 799"/>
                <a:gd name="T19" fmla="*/ 437 h 611"/>
                <a:gd name="T20" fmla="*/ 624 w 799"/>
                <a:gd name="T21" fmla="*/ 479 h 611"/>
                <a:gd name="T22" fmla="*/ 605 w 799"/>
                <a:gd name="T23" fmla="*/ 522 h 611"/>
                <a:gd name="T24" fmla="*/ 582 w 799"/>
                <a:gd name="T25" fmla="*/ 559 h 611"/>
                <a:gd name="T26" fmla="*/ 563 w 799"/>
                <a:gd name="T27" fmla="*/ 577 h 611"/>
                <a:gd name="T28" fmla="*/ 542 w 799"/>
                <a:gd name="T29" fmla="*/ 591 h 611"/>
                <a:gd name="T30" fmla="*/ 519 w 799"/>
                <a:gd name="T31" fmla="*/ 601 h 611"/>
                <a:gd name="T32" fmla="*/ 483 w 799"/>
                <a:gd name="T33" fmla="*/ 608 h 611"/>
                <a:gd name="T34" fmla="*/ 447 w 799"/>
                <a:gd name="T35" fmla="*/ 610 h 611"/>
                <a:gd name="T36" fmla="*/ 413 w 799"/>
                <a:gd name="T37" fmla="*/ 603 h 611"/>
                <a:gd name="T38" fmla="*/ 388 w 799"/>
                <a:gd name="T39" fmla="*/ 585 h 611"/>
                <a:gd name="T40" fmla="*/ 371 w 799"/>
                <a:gd name="T41" fmla="*/ 559 h 611"/>
                <a:gd name="T42" fmla="*/ 355 w 799"/>
                <a:gd name="T43" fmla="*/ 531 h 611"/>
                <a:gd name="T44" fmla="*/ 331 w 799"/>
                <a:gd name="T45" fmla="*/ 501 h 611"/>
                <a:gd name="T46" fmla="*/ 307 w 799"/>
                <a:gd name="T47" fmla="*/ 466 h 611"/>
                <a:gd name="T48" fmla="*/ 281 w 799"/>
                <a:gd name="T49" fmla="*/ 436 h 611"/>
                <a:gd name="T50" fmla="*/ 246 w 799"/>
                <a:gd name="T51" fmla="*/ 416 h 611"/>
                <a:gd name="T52" fmla="*/ 206 w 799"/>
                <a:gd name="T53" fmla="*/ 407 h 611"/>
                <a:gd name="T54" fmla="*/ 166 w 799"/>
                <a:gd name="T55" fmla="*/ 402 h 611"/>
                <a:gd name="T56" fmla="*/ 128 w 799"/>
                <a:gd name="T57" fmla="*/ 396 h 611"/>
                <a:gd name="T58" fmla="*/ 92 w 799"/>
                <a:gd name="T59" fmla="*/ 392 h 611"/>
                <a:gd name="T60" fmla="*/ 57 w 799"/>
                <a:gd name="T61" fmla="*/ 386 h 611"/>
                <a:gd name="T62" fmla="*/ 26 w 799"/>
                <a:gd name="T63" fmla="*/ 378 h 611"/>
                <a:gd name="T64" fmla="*/ 13 w 799"/>
                <a:gd name="T65" fmla="*/ 371 h 611"/>
                <a:gd name="T66" fmla="*/ 1 w 799"/>
                <a:gd name="T67" fmla="*/ 362 h 611"/>
                <a:gd name="T68" fmla="*/ 3 w 799"/>
                <a:gd name="T69" fmla="*/ 352 h 611"/>
                <a:gd name="T70" fmla="*/ 44 w 799"/>
                <a:gd name="T71" fmla="*/ 321 h 611"/>
                <a:gd name="T72" fmla="*/ 92 w 799"/>
                <a:gd name="T73" fmla="*/ 297 h 611"/>
                <a:gd name="T74" fmla="*/ 138 w 799"/>
                <a:gd name="T75" fmla="*/ 272 h 611"/>
                <a:gd name="T76" fmla="*/ 180 w 799"/>
                <a:gd name="T77" fmla="*/ 247 h 611"/>
                <a:gd name="T78" fmla="*/ 220 w 799"/>
                <a:gd name="T79" fmla="*/ 221 h 611"/>
                <a:gd name="T80" fmla="*/ 259 w 799"/>
                <a:gd name="T81" fmla="*/ 194 h 611"/>
                <a:gd name="T82" fmla="*/ 283 w 799"/>
                <a:gd name="T83" fmla="*/ 167 h 611"/>
                <a:gd name="T84" fmla="*/ 298 w 799"/>
                <a:gd name="T85" fmla="*/ 140 h 611"/>
                <a:gd name="T86" fmla="*/ 311 w 799"/>
                <a:gd name="T87" fmla="*/ 111 h 611"/>
                <a:gd name="T88" fmla="*/ 319 w 799"/>
                <a:gd name="T89" fmla="*/ 86 h 611"/>
                <a:gd name="T90" fmla="*/ 320 w 799"/>
                <a:gd name="T91" fmla="*/ 62 h 611"/>
                <a:gd name="T92" fmla="*/ 322 w 799"/>
                <a:gd name="T93" fmla="*/ 38 h 611"/>
                <a:gd name="T94" fmla="*/ 334 w 799"/>
                <a:gd name="T95" fmla="*/ 21 h 611"/>
                <a:gd name="T96" fmla="*/ 351 w 799"/>
                <a:gd name="T97" fmla="*/ 12 h 611"/>
                <a:gd name="T98" fmla="*/ 371 w 799"/>
                <a:gd name="T99" fmla="*/ 8 h 611"/>
                <a:gd name="T100" fmla="*/ 391 w 799"/>
                <a:gd name="T101" fmla="*/ 5 h 611"/>
                <a:gd name="T102" fmla="*/ 410 w 799"/>
                <a:gd name="T103" fmla="*/ 1 h 611"/>
                <a:gd name="T104" fmla="*/ 431 w 799"/>
                <a:gd name="T105" fmla="*/ 0 h 611"/>
                <a:gd name="T106" fmla="*/ 451 w 799"/>
                <a:gd name="T107" fmla="*/ 0 h 61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99"/>
                <a:gd name="T163" fmla="*/ 0 h 611"/>
                <a:gd name="T164" fmla="*/ 799 w 799"/>
                <a:gd name="T165" fmla="*/ 611 h 61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99" h="611">
                  <a:moveTo>
                    <a:pt x="777" y="49"/>
                  </a:moveTo>
                  <a:lnTo>
                    <a:pt x="780" y="58"/>
                  </a:lnTo>
                  <a:lnTo>
                    <a:pt x="782" y="67"/>
                  </a:lnTo>
                  <a:lnTo>
                    <a:pt x="784" y="77"/>
                  </a:lnTo>
                  <a:lnTo>
                    <a:pt x="787" y="86"/>
                  </a:lnTo>
                  <a:lnTo>
                    <a:pt x="789" y="95"/>
                  </a:lnTo>
                  <a:lnTo>
                    <a:pt x="790" y="104"/>
                  </a:lnTo>
                  <a:lnTo>
                    <a:pt x="792" y="114"/>
                  </a:lnTo>
                  <a:lnTo>
                    <a:pt x="793" y="123"/>
                  </a:lnTo>
                  <a:lnTo>
                    <a:pt x="795" y="132"/>
                  </a:lnTo>
                  <a:lnTo>
                    <a:pt x="796" y="143"/>
                  </a:lnTo>
                  <a:lnTo>
                    <a:pt x="797" y="152"/>
                  </a:lnTo>
                  <a:lnTo>
                    <a:pt x="798" y="161"/>
                  </a:lnTo>
                  <a:lnTo>
                    <a:pt x="798" y="170"/>
                  </a:lnTo>
                  <a:lnTo>
                    <a:pt x="799" y="181"/>
                  </a:lnTo>
                  <a:lnTo>
                    <a:pt x="799" y="190"/>
                  </a:lnTo>
                  <a:lnTo>
                    <a:pt x="799" y="199"/>
                  </a:lnTo>
                  <a:lnTo>
                    <a:pt x="799" y="209"/>
                  </a:lnTo>
                  <a:lnTo>
                    <a:pt x="799" y="219"/>
                  </a:lnTo>
                  <a:lnTo>
                    <a:pt x="798" y="228"/>
                  </a:lnTo>
                  <a:lnTo>
                    <a:pt x="798" y="234"/>
                  </a:lnTo>
                  <a:lnTo>
                    <a:pt x="797" y="240"/>
                  </a:lnTo>
                  <a:lnTo>
                    <a:pt x="797" y="246"/>
                  </a:lnTo>
                  <a:lnTo>
                    <a:pt x="796" y="252"/>
                  </a:lnTo>
                  <a:lnTo>
                    <a:pt x="795" y="257"/>
                  </a:lnTo>
                  <a:lnTo>
                    <a:pt x="792" y="263"/>
                  </a:lnTo>
                  <a:lnTo>
                    <a:pt x="791" y="269"/>
                  </a:lnTo>
                  <a:lnTo>
                    <a:pt x="789" y="275"/>
                  </a:lnTo>
                  <a:lnTo>
                    <a:pt x="788" y="281"/>
                  </a:lnTo>
                  <a:lnTo>
                    <a:pt x="785" y="286"/>
                  </a:lnTo>
                  <a:lnTo>
                    <a:pt x="783" y="291"/>
                  </a:lnTo>
                  <a:lnTo>
                    <a:pt x="781" y="297"/>
                  </a:lnTo>
                  <a:lnTo>
                    <a:pt x="777" y="303"/>
                  </a:lnTo>
                  <a:lnTo>
                    <a:pt x="775" y="307"/>
                  </a:lnTo>
                  <a:lnTo>
                    <a:pt x="773" y="313"/>
                  </a:lnTo>
                  <a:lnTo>
                    <a:pt x="769" y="318"/>
                  </a:lnTo>
                  <a:lnTo>
                    <a:pt x="766" y="323"/>
                  </a:lnTo>
                  <a:lnTo>
                    <a:pt x="762" y="328"/>
                  </a:lnTo>
                  <a:lnTo>
                    <a:pt x="759" y="333"/>
                  </a:lnTo>
                  <a:lnTo>
                    <a:pt x="755" y="338"/>
                  </a:lnTo>
                  <a:lnTo>
                    <a:pt x="749" y="344"/>
                  </a:lnTo>
                  <a:lnTo>
                    <a:pt x="745" y="349"/>
                  </a:lnTo>
                  <a:lnTo>
                    <a:pt x="739" y="354"/>
                  </a:lnTo>
                  <a:lnTo>
                    <a:pt x="734" y="359"/>
                  </a:lnTo>
                  <a:lnTo>
                    <a:pt x="729" y="364"/>
                  </a:lnTo>
                  <a:lnTo>
                    <a:pt x="723" y="367"/>
                  </a:lnTo>
                  <a:lnTo>
                    <a:pt x="717" y="372"/>
                  </a:lnTo>
                  <a:lnTo>
                    <a:pt x="710" y="377"/>
                  </a:lnTo>
                  <a:lnTo>
                    <a:pt x="704" y="381"/>
                  </a:lnTo>
                  <a:lnTo>
                    <a:pt x="699" y="386"/>
                  </a:lnTo>
                  <a:lnTo>
                    <a:pt x="693" y="389"/>
                  </a:lnTo>
                  <a:lnTo>
                    <a:pt x="687" y="394"/>
                  </a:lnTo>
                  <a:lnTo>
                    <a:pt x="682" y="399"/>
                  </a:lnTo>
                  <a:lnTo>
                    <a:pt x="677" y="403"/>
                  </a:lnTo>
                  <a:lnTo>
                    <a:pt x="671" y="408"/>
                  </a:lnTo>
                  <a:lnTo>
                    <a:pt x="665" y="414"/>
                  </a:lnTo>
                  <a:lnTo>
                    <a:pt x="660" y="418"/>
                  </a:lnTo>
                  <a:lnTo>
                    <a:pt x="656" y="424"/>
                  </a:lnTo>
                  <a:lnTo>
                    <a:pt x="651" y="430"/>
                  </a:lnTo>
                  <a:lnTo>
                    <a:pt x="646" y="437"/>
                  </a:lnTo>
                  <a:lnTo>
                    <a:pt x="643" y="444"/>
                  </a:lnTo>
                  <a:lnTo>
                    <a:pt x="638" y="451"/>
                  </a:lnTo>
                  <a:lnTo>
                    <a:pt x="635" y="458"/>
                  </a:lnTo>
                  <a:lnTo>
                    <a:pt x="631" y="465"/>
                  </a:lnTo>
                  <a:lnTo>
                    <a:pt x="628" y="472"/>
                  </a:lnTo>
                  <a:lnTo>
                    <a:pt x="624" y="479"/>
                  </a:lnTo>
                  <a:lnTo>
                    <a:pt x="621" y="486"/>
                  </a:lnTo>
                  <a:lnTo>
                    <a:pt x="619" y="494"/>
                  </a:lnTo>
                  <a:lnTo>
                    <a:pt x="615" y="501"/>
                  </a:lnTo>
                  <a:lnTo>
                    <a:pt x="612" y="508"/>
                  </a:lnTo>
                  <a:lnTo>
                    <a:pt x="608" y="515"/>
                  </a:lnTo>
                  <a:lnTo>
                    <a:pt x="605" y="522"/>
                  </a:lnTo>
                  <a:lnTo>
                    <a:pt x="601" y="528"/>
                  </a:lnTo>
                  <a:lnTo>
                    <a:pt x="597" y="535"/>
                  </a:lnTo>
                  <a:lnTo>
                    <a:pt x="593" y="542"/>
                  </a:lnTo>
                  <a:lnTo>
                    <a:pt x="589" y="549"/>
                  </a:lnTo>
                  <a:lnTo>
                    <a:pt x="584" y="555"/>
                  </a:lnTo>
                  <a:lnTo>
                    <a:pt x="582" y="559"/>
                  </a:lnTo>
                  <a:lnTo>
                    <a:pt x="578" y="562"/>
                  </a:lnTo>
                  <a:lnTo>
                    <a:pt x="576" y="564"/>
                  </a:lnTo>
                  <a:lnTo>
                    <a:pt x="572" y="568"/>
                  </a:lnTo>
                  <a:lnTo>
                    <a:pt x="570" y="571"/>
                  </a:lnTo>
                  <a:lnTo>
                    <a:pt x="567" y="574"/>
                  </a:lnTo>
                  <a:lnTo>
                    <a:pt x="563" y="577"/>
                  </a:lnTo>
                  <a:lnTo>
                    <a:pt x="560" y="579"/>
                  </a:lnTo>
                  <a:lnTo>
                    <a:pt x="556" y="582"/>
                  </a:lnTo>
                  <a:lnTo>
                    <a:pt x="553" y="584"/>
                  </a:lnTo>
                  <a:lnTo>
                    <a:pt x="549" y="588"/>
                  </a:lnTo>
                  <a:lnTo>
                    <a:pt x="546" y="590"/>
                  </a:lnTo>
                  <a:lnTo>
                    <a:pt x="542" y="591"/>
                  </a:lnTo>
                  <a:lnTo>
                    <a:pt x="539" y="593"/>
                  </a:lnTo>
                  <a:lnTo>
                    <a:pt x="534" y="596"/>
                  </a:lnTo>
                  <a:lnTo>
                    <a:pt x="531" y="597"/>
                  </a:lnTo>
                  <a:lnTo>
                    <a:pt x="527" y="598"/>
                  </a:lnTo>
                  <a:lnTo>
                    <a:pt x="523" y="600"/>
                  </a:lnTo>
                  <a:lnTo>
                    <a:pt x="519" y="601"/>
                  </a:lnTo>
                  <a:lnTo>
                    <a:pt x="513" y="603"/>
                  </a:lnTo>
                  <a:lnTo>
                    <a:pt x="507" y="604"/>
                  </a:lnTo>
                  <a:lnTo>
                    <a:pt x="502" y="605"/>
                  </a:lnTo>
                  <a:lnTo>
                    <a:pt x="495" y="606"/>
                  </a:lnTo>
                  <a:lnTo>
                    <a:pt x="489" y="607"/>
                  </a:lnTo>
                  <a:lnTo>
                    <a:pt x="483" y="608"/>
                  </a:lnTo>
                  <a:lnTo>
                    <a:pt x="477" y="610"/>
                  </a:lnTo>
                  <a:lnTo>
                    <a:pt x="472" y="610"/>
                  </a:lnTo>
                  <a:lnTo>
                    <a:pt x="465" y="610"/>
                  </a:lnTo>
                  <a:lnTo>
                    <a:pt x="459" y="611"/>
                  </a:lnTo>
                  <a:lnTo>
                    <a:pt x="453" y="611"/>
                  </a:lnTo>
                  <a:lnTo>
                    <a:pt x="447" y="610"/>
                  </a:lnTo>
                  <a:lnTo>
                    <a:pt x="441" y="610"/>
                  </a:lnTo>
                  <a:lnTo>
                    <a:pt x="436" y="608"/>
                  </a:lnTo>
                  <a:lnTo>
                    <a:pt x="430" y="608"/>
                  </a:lnTo>
                  <a:lnTo>
                    <a:pt x="424" y="607"/>
                  </a:lnTo>
                  <a:lnTo>
                    <a:pt x="418" y="605"/>
                  </a:lnTo>
                  <a:lnTo>
                    <a:pt x="413" y="603"/>
                  </a:lnTo>
                  <a:lnTo>
                    <a:pt x="408" y="601"/>
                  </a:lnTo>
                  <a:lnTo>
                    <a:pt x="403" y="598"/>
                  </a:lnTo>
                  <a:lnTo>
                    <a:pt x="399" y="596"/>
                  </a:lnTo>
                  <a:lnTo>
                    <a:pt x="395" y="592"/>
                  </a:lnTo>
                  <a:lnTo>
                    <a:pt x="392" y="589"/>
                  </a:lnTo>
                  <a:lnTo>
                    <a:pt x="388" y="585"/>
                  </a:lnTo>
                  <a:lnTo>
                    <a:pt x="385" y="582"/>
                  </a:lnTo>
                  <a:lnTo>
                    <a:pt x="381" y="577"/>
                  </a:lnTo>
                  <a:lnTo>
                    <a:pt x="379" y="572"/>
                  </a:lnTo>
                  <a:lnTo>
                    <a:pt x="375" y="568"/>
                  </a:lnTo>
                  <a:lnTo>
                    <a:pt x="373" y="563"/>
                  </a:lnTo>
                  <a:lnTo>
                    <a:pt x="371" y="559"/>
                  </a:lnTo>
                  <a:lnTo>
                    <a:pt x="369" y="554"/>
                  </a:lnTo>
                  <a:lnTo>
                    <a:pt x="365" y="549"/>
                  </a:lnTo>
                  <a:lnTo>
                    <a:pt x="363" y="545"/>
                  </a:lnTo>
                  <a:lnTo>
                    <a:pt x="360" y="540"/>
                  </a:lnTo>
                  <a:lnTo>
                    <a:pt x="358" y="535"/>
                  </a:lnTo>
                  <a:lnTo>
                    <a:pt x="355" y="531"/>
                  </a:lnTo>
                  <a:lnTo>
                    <a:pt x="352" y="526"/>
                  </a:lnTo>
                  <a:lnTo>
                    <a:pt x="349" y="523"/>
                  </a:lnTo>
                  <a:lnTo>
                    <a:pt x="344" y="517"/>
                  </a:lnTo>
                  <a:lnTo>
                    <a:pt x="340" y="511"/>
                  </a:lnTo>
                  <a:lnTo>
                    <a:pt x="336" y="506"/>
                  </a:lnTo>
                  <a:lnTo>
                    <a:pt x="331" y="501"/>
                  </a:lnTo>
                  <a:lnTo>
                    <a:pt x="328" y="495"/>
                  </a:lnTo>
                  <a:lnTo>
                    <a:pt x="325" y="489"/>
                  </a:lnTo>
                  <a:lnTo>
                    <a:pt x="320" y="483"/>
                  </a:lnTo>
                  <a:lnTo>
                    <a:pt x="316" y="477"/>
                  </a:lnTo>
                  <a:lnTo>
                    <a:pt x="312" y="472"/>
                  </a:lnTo>
                  <a:lnTo>
                    <a:pt x="307" y="466"/>
                  </a:lnTo>
                  <a:lnTo>
                    <a:pt x="304" y="461"/>
                  </a:lnTo>
                  <a:lnTo>
                    <a:pt x="299" y="455"/>
                  </a:lnTo>
                  <a:lnTo>
                    <a:pt x="294" y="451"/>
                  </a:lnTo>
                  <a:lnTo>
                    <a:pt x="290" y="445"/>
                  </a:lnTo>
                  <a:lnTo>
                    <a:pt x="285" y="440"/>
                  </a:lnTo>
                  <a:lnTo>
                    <a:pt x="281" y="436"/>
                  </a:lnTo>
                  <a:lnTo>
                    <a:pt x="275" y="432"/>
                  </a:lnTo>
                  <a:lnTo>
                    <a:pt x="269" y="428"/>
                  </a:lnTo>
                  <a:lnTo>
                    <a:pt x="263" y="424"/>
                  </a:lnTo>
                  <a:lnTo>
                    <a:pt x="257" y="421"/>
                  </a:lnTo>
                  <a:lnTo>
                    <a:pt x="252" y="418"/>
                  </a:lnTo>
                  <a:lnTo>
                    <a:pt x="246" y="416"/>
                  </a:lnTo>
                  <a:lnTo>
                    <a:pt x="240" y="414"/>
                  </a:lnTo>
                  <a:lnTo>
                    <a:pt x="233" y="411"/>
                  </a:lnTo>
                  <a:lnTo>
                    <a:pt x="226" y="410"/>
                  </a:lnTo>
                  <a:lnTo>
                    <a:pt x="220" y="409"/>
                  </a:lnTo>
                  <a:lnTo>
                    <a:pt x="213" y="408"/>
                  </a:lnTo>
                  <a:lnTo>
                    <a:pt x="206" y="407"/>
                  </a:lnTo>
                  <a:lnTo>
                    <a:pt x="201" y="406"/>
                  </a:lnTo>
                  <a:lnTo>
                    <a:pt x="194" y="404"/>
                  </a:lnTo>
                  <a:lnTo>
                    <a:pt x="187" y="404"/>
                  </a:lnTo>
                  <a:lnTo>
                    <a:pt x="180" y="403"/>
                  </a:lnTo>
                  <a:lnTo>
                    <a:pt x="173" y="403"/>
                  </a:lnTo>
                  <a:lnTo>
                    <a:pt x="166" y="402"/>
                  </a:lnTo>
                  <a:lnTo>
                    <a:pt x="159" y="401"/>
                  </a:lnTo>
                  <a:lnTo>
                    <a:pt x="153" y="400"/>
                  </a:lnTo>
                  <a:lnTo>
                    <a:pt x="146" y="400"/>
                  </a:lnTo>
                  <a:lnTo>
                    <a:pt x="139" y="399"/>
                  </a:lnTo>
                  <a:lnTo>
                    <a:pt x="133" y="398"/>
                  </a:lnTo>
                  <a:lnTo>
                    <a:pt x="128" y="396"/>
                  </a:lnTo>
                  <a:lnTo>
                    <a:pt x="122" y="395"/>
                  </a:lnTo>
                  <a:lnTo>
                    <a:pt x="116" y="394"/>
                  </a:lnTo>
                  <a:lnTo>
                    <a:pt x="110" y="394"/>
                  </a:lnTo>
                  <a:lnTo>
                    <a:pt x="105" y="393"/>
                  </a:lnTo>
                  <a:lnTo>
                    <a:pt x="99" y="392"/>
                  </a:lnTo>
                  <a:lnTo>
                    <a:pt x="92" y="392"/>
                  </a:lnTo>
                  <a:lnTo>
                    <a:pt x="86" y="391"/>
                  </a:lnTo>
                  <a:lnTo>
                    <a:pt x="80" y="389"/>
                  </a:lnTo>
                  <a:lnTo>
                    <a:pt x="74" y="388"/>
                  </a:lnTo>
                  <a:lnTo>
                    <a:pt x="69" y="388"/>
                  </a:lnTo>
                  <a:lnTo>
                    <a:pt x="63" y="387"/>
                  </a:lnTo>
                  <a:lnTo>
                    <a:pt x="57" y="386"/>
                  </a:lnTo>
                  <a:lnTo>
                    <a:pt x="51" y="385"/>
                  </a:lnTo>
                  <a:lnTo>
                    <a:pt x="45" y="384"/>
                  </a:lnTo>
                  <a:lnTo>
                    <a:pt x="40" y="382"/>
                  </a:lnTo>
                  <a:lnTo>
                    <a:pt x="34" y="380"/>
                  </a:lnTo>
                  <a:lnTo>
                    <a:pt x="28" y="379"/>
                  </a:lnTo>
                  <a:lnTo>
                    <a:pt x="26" y="378"/>
                  </a:lnTo>
                  <a:lnTo>
                    <a:pt x="25" y="377"/>
                  </a:lnTo>
                  <a:lnTo>
                    <a:pt x="22" y="376"/>
                  </a:lnTo>
                  <a:lnTo>
                    <a:pt x="20" y="374"/>
                  </a:lnTo>
                  <a:lnTo>
                    <a:pt x="18" y="373"/>
                  </a:lnTo>
                  <a:lnTo>
                    <a:pt x="15" y="372"/>
                  </a:lnTo>
                  <a:lnTo>
                    <a:pt x="13" y="371"/>
                  </a:lnTo>
                  <a:lnTo>
                    <a:pt x="11" y="370"/>
                  </a:lnTo>
                  <a:lnTo>
                    <a:pt x="8" y="367"/>
                  </a:lnTo>
                  <a:lnTo>
                    <a:pt x="6" y="366"/>
                  </a:lnTo>
                  <a:lnTo>
                    <a:pt x="5" y="365"/>
                  </a:lnTo>
                  <a:lnTo>
                    <a:pt x="3" y="363"/>
                  </a:lnTo>
                  <a:lnTo>
                    <a:pt x="1" y="362"/>
                  </a:lnTo>
                  <a:lnTo>
                    <a:pt x="1" y="359"/>
                  </a:lnTo>
                  <a:lnTo>
                    <a:pt x="0" y="358"/>
                  </a:lnTo>
                  <a:lnTo>
                    <a:pt x="0" y="357"/>
                  </a:lnTo>
                  <a:lnTo>
                    <a:pt x="0" y="355"/>
                  </a:lnTo>
                  <a:lnTo>
                    <a:pt x="1" y="354"/>
                  </a:lnTo>
                  <a:lnTo>
                    <a:pt x="3" y="352"/>
                  </a:lnTo>
                  <a:lnTo>
                    <a:pt x="8" y="347"/>
                  </a:lnTo>
                  <a:lnTo>
                    <a:pt x="15" y="341"/>
                  </a:lnTo>
                  <a:lnTo>
                    <a:pt x="22" y="336"/>
                  </a:lnTo>
                  <a:lnTo>
                    <a:pt x="29" y="330"/>
                  </a:lnTo>
                  <a:lnTo>
                    <a:pt x="37" y="326"/>
                  </a:lnTo>
                  <a:lnTo>
                    <a:pt x="44" y="321"/>
                  </a:lnTo>
                  <a:lnTo>
                    <a:pt x="52" y="318"/>
                  </a:lnTo>
                  <a:lnTo>
                    <a:pt x="59" y="313"/>
                  </a:lnTo>
                  <a:lnTo>
                    <a:pt x="67" y="308"/>
                  </a:lnTo>
                  <a:lnTo>
                    <a:pt x="76" y="305"/>
                  </a:lnTo>
                  <a:lnTo>
                    <a:pt x="84" y="300"/>
                  </a:lnTo>
                  <a:lnTo>
                    <a:pt x="92" y="297"/>
                  </a:lnTo>
                  <a:lnTo>
                    <a:pt x="100" y="293"/>
                  </a:lnTo>
                  <a:lnTo>
                    <a:pt x="107" y="289"/>
                  </a:lnTo>
                  <a:lnTo>
                    <a:pt x="115" y="285"/>
                  </a:lnTo>
                  <a:lnTo>
                    <a:pt x="123" y="281"/>
                  </a:lnTo>
                  <a:lnTo>
                    <a:pt x="131" y="276"/>
                  </a:lnTo>
                  <a:lnTo>
                    <a:pt x="138" y="272"/>
                  </a:lnTo>
                  <a:lnTo>
                    <a:pt x="146" y="268"/>
                  </a:lnTo>
                  <a:lnTo>
                    <a:pt x="153" y="263"/>
                  </a:lnTo>
                  <a:lnTo>
                    <a:pt x="159" y="259"/>
                  </a:lnTo>
                  <a:lnTo>
                    <a:pt x="166" y="255"/>
                  </a:lnTo>
                  <a:lnTo>
                    <a:pt x="173" y="250"/>
                  </a:lnTo>
                  <a:lnTo>
                    <a:pt x="180" y="247"/>
                  </a:lnTo>
                  <a:lnTo>
                    <a:pt x="187" y="242"/>
                  </a:lnTo>
                  <a:lnTo>
                    <a:pt x="194" y="239"/>
                  </a:lnTo>
                  <a:lnTo>
                    <a:pt x="201" y="234"/>
                  </a:lnTo>
                  <a:lnTo>
                    <a:pt x="208" y="231"/>
                  </a:lnTo>
                  <a:lnTo>
                    <a:pt x="215" y="226"/>
                  </a:lnTo>
                  <a:lnTo>
                    <a:pt x="220" y="221"/>
                  </a:lnTo>
                  <a:lnTo>
                    <a:pt x="227" y="217"/>
                  </a:lnTo>
                  <a:lnTo>
                    <a:pt x="234" y="212"/>
                  </a:lnTo>
                  <a:lnTo>
                    <a:pt x="240" y="208"/>
                  </a:lnTo>
                  <a:lnTo>
                    <a:pt x="247" y="203"/>
                  </a:lnTo>
                  <a:lnTo>
                    <a:pt x="253" y="198"/>
                  </a:lnTo>
                  <a:lnTo>
                    <a:pt x="259" y="194"/>
                  </a:lnTo>
                  <a:lnTo>
                    <a:pt x="264" y="188"/>
                  </a:lnTo>
                  <a:lnTo>
                    <a:pt x="270" y="182"/>
                  </a:lnTo>
                  <a:lnTo>
                    <a:pt x="274" y="179"/>
                  </a:lnTo>
                  <a:lnTo>
                    <a:pt x="277" y="175"/>
                  </a:lnTo>
                  <a:lnTo>
                    <a:pt x="281" y="170"/>
                  </a:lnTo>
                  <a:lnTo>
                    <a:pt x="283" y="167"/>
                  </a:lnTo>
                  <a:lnTo>
                    <a:pt x="286" y="162"/>
                  </a:lnTo>
                  <a:lnTo>
                    <a:pt x="289" y="158"/>
                  </a:lnTo>
                  <a:lnTo>
                    <a:pt x="291" y="154"/>
                  </a:lnTo>
                  <a:lnTo>
                    <a:pt x="293" y="150"/>
                  </a:lnTo>
                  <a:lnTo>
                    <a:pt x="297" y="145"/>
                  </a:lnTo>
                  <a:lnTo>
                    <a:pt x="298" y="140"/>
                  </a:lnTo>
                  <a:lnTo>
                    <a:pt x="300" y="136"/>
                  </a:lnTo>
                  <a:lnTo>
                    <a:pt x="303" y="131"/>
                  </a:lnTo>
                  <a:lnTo>
                    <a:pt x="305" y="126"/>
                  </a:lnTo>
                  <a:lnTo>
                    <a:pt x="307" y="122"/>
                  </a:lnTo>
                  <a:lnTo>
                    <a:pt x="308" y="116"/>
                  </a:lnTo>
                  <a:lnTo>
                    <a:pt x="311" y="111"/>
                  </a:lnTo>
                  <a:lnTo>
                    <a:pt x="312" y="107"/>
                  </a:lnTo>
                  <a:lnTo>
                    <a:pt x="314" y="102"/>
                  </a:lnTo>
                  <a:lnTo>
                    <a:pt x="316" y="97"/>
                  </a:lnTo>
                  <a:lnTo>
                    <a:pt x="318" y="94"/>
                  </a:lnTo>
                  <a:lnTo>
                    <a:pt x="318" y="89"/>
                  </a:lnTo>
                  <a:lnTo>
                    <a:pt x="319" y="86"/>
                  </a:lnTo>
                  <a:lnTo>
                    <a:pt x="319" y="82"/>
                  </a:lnTo>
                  <a:lnTo>
                    <a:pt x="320" y="78"/>
                  </a:lnTo>
                  <a:lnTo>
                    <a:pt x="320" y="74"/>
                  </a:lnTo>
                  <a:lnTo>
                    <a:pt x="320" y="70"/>
                  </a:lnTo>
                  <a:lnTo>
                    <a:pt x="320" y="66"/>
                  </a:lnTo>
                  <a:lnTo>
                    <a:pt x="320" y="62"/>
                  </a:lnTo>
                  <a:lnTo>
                    <a:pt x="320" y="58"/>
                  </a:lnTo>
                  <a:lnTo>
                    <a:pt x="320" y="53"/>
                  </a:lnTo>
                  <a:lnTo>
                    <a:pt x="321" y="50"/>
                  </a:lnTo>
                  <a:lnTo>
                    <a:pt x="321" y="46"/>
                  </a:lnTo>
                  <a:lnTo>
                    <a:pt x="321" y="42"/>
                  </a:lnTo>
                  <a:lnTo>
                    <a:pt x="322" y="38"/>
                  </a:lnTo>
                  <a:lnTo>
                    <a:pt x="323" y="35"/>
                  </a:lnTo>
                  <a:lnTo>
                    <a:pt x="325" y="31"/>
                  </a:lnTo>
                  <a:lnTo>
                    <a:pt x="327" y="28"/>
                  </a:lnTo>
                  <a:lnTo>
                    <a:pt x="329" y="26"/>
                  </a:lnTo>
                  <a:lnTo>
                    <a:pt x="331" y="23"/>
                  </a:lnTo>
                  <a:lnTo>
                    <a:pt x="334" y="21"/>
                  </a:lnTo>
                  <a:lnTo>
                    <a:pt x="336" y="19"/>
                  </a:lnTo>
                  <a:lnTo>
                    <a:pt x="338" y="18"/>
                  </a:lnTo>
                  <a:lnTo>
                    <a:pt x="342" y="15"/>
                  </a:lnTo>
                  <a:lnTo>
                    <a:pt x="344" y="14"/>
                  </a:lnTo>
                  <a:lnTo>
                    <a:pt x="348" y="13"/>
                  </a:lnTo>
                  <a:lnTo>
                    <a:pt x="351" y="12"/>
                  </a:lnTo>
                  <a:lnTo>
                    <a:pt x="353" y="12"/>
                  </a:lnTo>
                  <a:lnTo>
                    <a:pt x="357" y="11"/>
                  </a:lnTo>
                  <a:lnTo>
                    <a:pt x="360" y="9"/>
                  </a:lnTo>
                  <a:lnTo>
                    <a:pt x="364" y="9"/>
                  </a:lnTo>
                  <a:lnTo>
                    <a:pt x="367" y="9"/>
                  </a:lnTo>
                  <a:lnTo>
                    <a:pt x="371" y="8"/>
                  </a:lnTo>
                  <a:lnTo>
                    <a:pt x="374" y="8"/>
                  </a:lnTo>
                  <a:lnTo>
                    <a:pt x="378" y="7"/>
                  </a:lnTo>
                  <a:lnTo>
                    <a:pt x="381" y="7"/>
                  </a:lnTo>
                  <a:lnTo>
                    <a:pt x="385" y="6"/>
                  </a:lnTo>
                  <a:lnTo>
                    <a:pt x="388" y="6"/>
                  </a:lnTo>
                  <a:lnTo>
                    <a:pt x="391" y="5"/>
                  </a:lnTo>
                  <a:lnTo>
                    <a:pt x="394" y="5"/>
                  </a:lnTo>
                  <a:lnTo>
                    <a:pt x="397" y="4"/>
                  </a:lnTo>
                  <a:lnTo>
                    <a:pt x="401" y="4"/>
                  </a:lnTo>
                  <a:lnTo>
                    <a:pt x="404" y="2"/>
                  </a:lnTo>
                  <a:lnTo>
                    <a:pt x="408" y="2"/>
                  </a:lnTo>
                  <a:lnTo>
                    <a:pt x="410" y="1"/>
                  </a:lnTo>
                  <a:lnTo>
                    <a:pt x="414" y="1"/>
                  </a:lnTo>
                  <a:lnTo>
                    <a:pt x="417" y="1"/>
                  </a:lnTo>
                  <a:lnTo>
                    <a:pt x="421" y="1"/>
                  </a:lnTo>
                  <a:lnTo>
                    <a:pt x="424" y="0"/>
                  </a:lnTo>
                  <a:lnTo>
                    <a:pt x="428" y="0"/>
                  </a:lnTo>
                  <a:lnTo>
                    <a:pt x="431" y="0"/>
                  </a:lnTo>
                  <a:lnTo>
                    <a:pt x="433" y="0"/>
                  </a:lnTo>
                  <a:lnTo>
                    <a:pt x="437" y="0"/>
                  </a:lnTo>
                  <a:lnTo>
                    <a:pt x="440" y="0"/>
                  </a:lnTo>
                  <a:lnTo>
                    <a:pt x="444" y="0"/>
                  </a:lnTo>
                  <a:lnTo>
                    <a:pt x="447" y="0"/>
                  </a:lnTo>
                  <a:lnTo>
                    <a:pt x="451" y="0"/>
                  </a:lnTo>
                </a:path>
              </a:pathLst>
            </a:custGeom>
            <a:no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72" name="Freeform 32"/>
            <p:cNvSpPr>
              <a:spLocks/>
            </p:cNvSpPr>
            <p:nvPr/>
          </p:nvSpPr>
          <p:spPr bwMode="auto">
            <a:xfrm>
              <a:off x="4083" y="2892"/>
              <a:ext cx="542" cy="263"/>
            </a:xfrm>
            <a:custGeom>
              <a:avLst/>
              <a:gdLst>
                <a:gd name="T0" fmla="*/ 944 w 1023"/>
                <a:gd name="T1" fmla="*/ 254 h 584"/>
                <a:gd name="T2" fmla="*/ 961 w 1023"/>
                <a:gd name="T3" fmla="*/ 273 h 584"/>
                <a:gd name="T4" fmla="*/ 977 w 1023"/>
                <a:gd name="T5" fmla="*/ 291 h 584"/>
                <a:gd name="T6" fmla="*/ 991 w 1023"/>
                <a:gd name="T7" fmla="*/ 311 h 584"/>
                <a:gd name="T8" fmla="*/ 1002 w 1023"/>
                <a:gd name="T9" fmla="*/ 328 h 584"/>
                <a:gd name="T10" fmla="*/ 1014 w 1023"/>
                <a:gd name="T11" fmla="*/ 344 h 584"/>
                <a:gd name="T12" fmla="*/ 1022 w 1023"/>
                <a:gd name="T13" fmla="*/ 362 h 584"/>
                <a:gd name="T14" fmla="*/ 1022 w 1023"/>
                <a:gd name="T15" fmla="*/ 378 h 584"/>
                <a:gd name="T16" fmla="*/ 1001 w 1023"/>
                <a:gd name="T17" fmla="*/ 403 h 584"/>
                <a:gd name="T18" fmla="*/ 971 w 1023"/>
                <a:gd name="T19" fmla="*/ 427 h 584"/>
                <a:gd name="T20" fmla="*/ 936 w 1023"/>
                <a:gd name="T21" fmla="*/ 445 h 584"/>
                <a:gd name="T22" fmla="*/ 903 w 1023"/>
                <a:gd name="T23" fmla="*/ 463 h 584"/>
                <a:gd name="T24" fmla="*/ 870 w 1023"/>
                <a:gd name="T25" fmla="*/ 478 h 584"/>
                <a:gd name="T26" fmla="*/ 837 w 1023"/>
                <a:gd name="T27" fmla="*/ 489 h 584"/>
                <a:gd name="T28" fmla="*/ 803 w 1023"/>
                <a:gd name="T29" fmla="*/ 501 h 584"/>
                <a:gd name="T30" fmla="*/ 771 w 1023"/>
                <a:gd name="T31" fmla="*/ 515 h 584"/>
                <a:gd name="T32" fmla="*/ 753 w 1023"/>
                <a:gd name="T33" fmla="*/ 527 h 584"/>
                <a:gd name="T34" fmla="*/ 742 w 1023"/>
                <a:gd name="T35" fmla="*/ 544 h 584"/>
                <a:gd name="T36" fmla="*/ 730 w 1023"/>
                <a:gd name="T37" fmla="*/ 560 h 584"/>
                <a:gd name="T38" fmla="*/ 716 w 1023"/>
                <a:gd name="T39" fmla="*/ 569 h 584"/>
                <a:gd name="T40" fmla="*/ 657 w 1023"/>
                <a:gd name="T41" fmla="*/ 577 h 584"/>
                <a:gd name="T42" fmla="*/ 587 w 1023"/>
                <a:gd name="T43" fmla="*/ 580 h 584"/>
                <a:gd name="T44" fmla="*/ 516 w 1023"/>
                <a:gd name="T45" fmla="*/ 578 h 584"/>
                <a:gd name="T46" fmla="*/ 445 w 1023"/>
                <a:gd name="T47" fmla="*/ 577 h 584"/>
                <a:gd name="T48" fmla="*/ 375 w 1023"/>
                <a:gd name="T49" fmla="*/ 580 h 584"/>
                <a:gd name="T50" fmla="*/ 304 w 1023"/>
                <a:gd name="T51" fmla="*/ 583 h 584"/>
                <a:gd name="T52" fmla="*/ 234 w 1023"/>
                <a:gd name="T53" fmla="*/ 584 h 584"/>
                <a:gd name="T54" fmla="*/ 164 w 1023"/>
                <a:gd name="T55" fmla="*/ 580 h 584"/>
                <a:gd name="T56" fmla="*/ 132 w 1023"/>
                <a:gd name="T57" fmla="*/ 570 h 584"/>
                <a:gd name="T58" fmla="*/ 110 w 1023"/>
                <a:gd name="T59" fmla="*/ 556 h 584"/>
                <a:gd name="T60" fmla="*/ 91 w 1023"/>
                <a:gd name="T61" fmla="*/ 537 h 584"/>
                <a:gd name="T62" fmla="*/ 75 w 1023"/>
                <a:gd name="T63" fmla="*/ 516 h 584"/>
                <a:gd name="T64" fmla="*/ 58 w 1023"/>
                <a:gd name="T65" fmla="*/ 487 h 584"/>
                <a:gd name="T66" fmla="*/ 44 w 1023"/>
                <a:gd name="T67" fmla="*/ 456 h 584"/>
                <a:gd name="T68" fmla="*/ 32 w 1023"/>
                <a:gd name="T69" fmla="*/ 422 h 584"/>
                <a:gd name="T70" fmla="*/ 22 w 1023"/>
                <a:gd name="T71" fmla="*/ 387 h 584"/>
                <a:gd name="T72" fmla="*/ 14 w 1023"/>
                <a:gd name="T73" fmla="*/ 355 h 584"/>
                <a:gd name="T74" fmla="*/ 7 w 1023"/>
                <a:gd name="T75" fmla="*/ 322 h 584"/>
                <a:gd name="T76" fmla="*/ 3 w 1023"/>
                <a:gd name="T77" fmla="*/ 290 h 584"/>
                <a:gd name="T78" fmla="*/ 1 w 1023"/>
                <a:gd name="T79" fmla="*/ 256 h 584"/>
                <a:gd name="T80" fmla="*/ 0 w 1023"/>
                <a:gd name="T81" fmla="*/ 224 h 584"/>
                <a:gd name="T82" fmla="*/ 2 w 1023"/>
                <a:gd name="T83" fmla="*/ 190 h 584"/>
                <a:gd name="T84" fmla="*/ 5 w 1023"/>
                <a:gd name="T85" fmla="*/ 158 h 584"/>
                <a:gd name="T86" fmla="*/ 11 w 1023"/>
                <a:gd name="T87" fmla="*/ 125 h 584"/>
                <a:gd name="T88" fmla="*/ 17 w 1023"/>
                <a:gd name="T89" fmla="*/ 105 h 584"/>
                <a:gd name="T90" fmla="*/ 22 w 1023"/>
                <a:gd name="T91" fmla="*/ 84 h 584"/>
                <a:gd name="T92" fmla="*/ 30 w 1023"/>
                <a:gd name="T93" fmla="*/ 66 h 584"/>
                <a:gd name="T94" fmla="*/ 43 w 1023"/>
                <a:gd name="T95" fmla="*/ 55 h 584"/>
                <a:gd name="T96" fmla="*/ 84 w 1023"/>
                <a:gd name="T97" fmla="*/ 45 h 584"/>
                <a:gd name="T98" fmla="*/ 133 w 1023"/>
                <a:gd name="T99" fmla="*/ 43 h 584"/>
                <a:gd name="T100" fmla="*/ 183 w 1023"/>
                <a:gd name="T101" fmla="*/ 45 h 584"/>
                <a:gd name="T102" fmla="*/ 232 w 1023"/>
                <a:gd name="T103" fmla="*/ 48 h 584"/>
                <a:gd name="T104" fmla="*/ 281 w 1023"/>
                <a:gd name="T105" fmla="*/ 48 h 584"/>
                <a:gd name="T106" fmla="*/ 331 w 1023"/>
                <a:gd name="T107" fmla="*/ 50 h 584"/>
                <a:gd name="T108" fmla="*/ 379 w 1023"/>
                <a:gd name="T109" fmla="*/ 51 h 584"/>
                <a:gd name="T110" fmla="*/ 428 w 1023"/>
                <a:gd name="T111" fmla="*/ 49 h 584"/>
                <a:gd name="T112" fmla="*/ 457 w 1023"/>
                <a:gd name="T113" fmla="*/ 43 h 584"/>
                <a:gd name="T114" fmla="*/ 481 w 1023"/>
                <a:gd name="T115" fmla="*/ 33 h 584"/>
                <a:gd name="T116" fmla="*/ 503 w 1023"/>
                <a:gd name="T117" fmla="*/ 20 h 584"/>
                <a:gd name="T118" fmla="*/ 522 w 1023"/>
                <a:gd name="T119" fmla="*/ 4 h 5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23"/>
                <a:gd name="T181" fmla="*/ 0 h 584"/>
                <a:gd name="T182" fmla="*/ 1023 w 1023"/>
                <a:gd name="T183" fmla="*/ 584 h 58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23" h="584">
                  <a:moveTo>
                    <a:pt x="929" y="240"/>
                  </a:moveTo>
                  <a:lnTo>
                    <a:pt x="934" y="244"/>
                  </a:lnTo>
                  <a:lnTo>
                    <a:pt x="938" y="247"/>
                  </a:lnTo>
                  <a:lnTo>
                    <a:pt x="941" y="251"/>
                  </a:lnTo>
                  <a:lnTo>
                    <a:pt x="944" y="254"/>
                  </a:lnTo>
                  <a:lnTo>
                    <a:pt x="948" y="258"/>
                  </a:lnTo>
                  <a:lnTo>
                    <a:pt x="951" y="261"/>
                  </a:lnTo>
                  <a:lnTo>
                    <a:pt x="955" y="264"/>
                  </a:lnTo>
                  <a:lnTo>
                    <a:pt x="958" y="268"/>
                  </a:lnTo>
                  <a:lnTo>
                    <a:pt x="961" y="273"/>
                  </a:lnTo>
                  <a:lnTo>
                    <a:pt x="964" y="276"/>
                  </a:lnTo>
                  <a:lnTo>
                    <a:pt x="968" y="280"/>
                  </a:lnTo>
                  <a:lnTo>
                    <a:pt x="971" y="283"/>
                  </a:lnTo>
                  <a:lnTo>
                    <a:pt x="973" y="288"/>
                  </a:lnTo>
                  <a:lnTo>
                    <a:pt x="977" y="291"/>
                  </a:lnTo>
                  <a:lnTo>
                    <a:pt x="979" y="296"/>
                  </a:lnTo>
                  <a:lnTo>
                    <a:pt x="983" y="299"/>
                  </a:lnTo>
                  <a:lnTo>
                    <a:pt x="985" y="303"/>
                  </a:lnTo>
                  <a:lnTo>
                    <a:pt x="988" y="307"/>
                  </a:lnTo>
                  <a:lnTo>
                    <a:pt x="991" y="311"/>
                  </a:lnTo>
                  <a:lnTo>
                    <a:pt x="994" y="315"/>
                  </a:lnTo>
                  <a:lnTo>
                    <a:pt x="995" y="319"/>
                  </a:lnTo>
                  <a:lnTo>
                    <a:pt x="998" y="321"/>
                  </a:lnTo>
                  <a:lnTo>
                    <a:pt x="1000" y="325"/>
                  </a:lnTo>
                  <a:lnTo>
                    <a:pt x="1002" y="328"/>
                  </a:lnTo>
                  <a:lnTo>
                    <a:pt x="1005" y="332"/>
                  </a:lnTo>
                  <a:lnTo>
                    <a:pt x="1007" y="335"/>
                  </a:lnTo>
                  <a:lnTo>
                    <a:pt x="1009" y="337"/>
                  </a:lnTo>
                  <a:lnTo>
                    <a:pt x="1012" y="341"/>
                  </a:lnTo>
                  <a:lnTo>
                    <a:pt x="1014" y="344"/>
                  </a:lnTo>
                  <a:lnTo>
                    <a:pt x="1016" y="348"/>
                  </a:lnTo>
                  <a:lnTo>
                    <a:pt x="1019" y="351"/>
                  </a:lnTo>
                  <a:lnTo>
                    <a:pt x="1020" y="355"/>
                  </a:lnTo>
                  <a:lnTo>
                    <a:pt x="1021" y="358"/>
                  </a:lnTo>
                  <a:lnTo>
                    <a:pt x="1022" y="362"/>
                  </a:lnTo>
                  <a:lnTo>
                    <a:pt x="1023" y="365"/>
                  </a:lnTo>
                  <a:lnTo>
                    <a:pt x="1023" y="369"/>
                  </a:lnTo>
                  <a:lnTo>
                    <a:pt x="1023" y="372"/>
                  </a:lnTo>
                  <a:lnTo>
                    <a:pt x="1022" y="375"/>
                  </a:lnTo>
                  <a:lnTo>
                    <a:pt x="1022" y="378"/>
                  </a:lnTo>
                  <a:lnTo>
                    <a:pt x="1020" y="380"/>
                  </a:lnTo>
                  <a:lnTo>
                    <a:pt x="1015" y="387"/>
                  </a:lnTo>
                  <a:lnTo>
                    <a:pt x="1010" y="393"/>
                  </a:lnTo>
                  <a:lnTo>
                    <a:pt x="1006" y="399"/>
                  </a:lnTo>
                  <a:lnTo>
                    <a:pt x="1001" y="403"/>
                  </a:lnTo>
                  <a:lnTo>
                    <a:pt x="995" y="408"/>
                  </a:lnTo>
                  <a:lnTo>
                    <a:pt x="990" y="413"/>
                  </a:lnTo>
                  <a:lnTo>
                    <a:pt x="983" y="417"/>
                  </a:lnTo>
                  <a:lnTo>
                    <a:pt x="977" y="422"/>
                  </a:lnTo>
                  <a:lnTo>
                    <a:pt x="971" y="427"/>
                  </a:lnTo>
                  <a:lnTo>
                    <a:pt x="964" y="430"/>
                  </a:lnTo>
                  <a:lnTo>
                    <a:pt x="957" y="434"/>
                  </a:lnTo>
                  <a:lnTo>
                    <a:pt x="950" y="438"/>
                  </a:lnTo>
                  <a:lnTo>
                    <a:pt x="943" y="442"/>
                  </a:lnTo>
                  <a:lnTo>
                    <a:pt x="936" y="445"/>
                  </a:lnTo>
                  <a:lnTo>
                    <a:pt x="929" y="449"/>
                  </a:lnTo>
                  <a:lnTo>
                    <a:pt x="922" y="452"/>
                  </a:lnTo>
                  <a:lnTo>
                    <a:pt x="916" y="456"/>
                  </a:lnTo>
                  <a:lnTo>
                    <a:pt x="909" y="459"/>
                  </a:lnTo>
                  <a:lnTo>
                    <a:pt x="903" y="463"/>
                  </a:lnTo>
                  <a:lnTo>
                    <a:pt x="896" y="466"/>
                  </a:lnTo>
                  <a:lnTo>
                    <a:pt x="889" y="470"/>
                  </a:lnTo>
                  <a:lnTo>
                    <a:pt x="883" y="472"/>
                  </a:lnTo>
                  <a:lnTo>
                    <a:pt x="876" y="475"/>
                  </a:lnTo>
                  <a:lnTo>
                    <a:pt x="870" y="478"/>
                  </a:lnTo>
                  <a:lnTo>
                    <a:pt x="863" y="480"/>
                  </a:lnTo>
                  <a:lnTo>
                    <a:pt x="856" y="482"/>
                  </a:lnTo>
                  <a:lnTo>
                    <a:pt x="851" y="485"/>
                  </a:lnTo>
                  <a:lnTo>
                    <a:pt x="844" y="487"/>
                  </a:lnTo>
                  <a:lnTo>
                    <a:pt x="837" y="489"/>
                  </a:lnTo>
                  <a:lnTo>
                    <a:pt x="830" y="492"/>
                  </a:lnTo>
                  <a:lnTo>
                    <a:pt x="823" y="494"/>
                  </a:lnTo>
                  <a:lnTo>
                    <a:pt x="817" y="496"/>
                  </a:lnTo>
                  <a:lnTo>
                    <a:pt x="810" y="498"/>
                  </a:lnTo>
                  <a:lnTo>
                    <a:pt x="803" y="501"/>
                  </a:lnTo>
                  <a:lnTo>
                    <a:pt x="796" y="503"/>
                  </a:lnTo>
                  <a:lnTo>
                    <a:pt x="790" y="505"/>
                  </a:lnTo>
                  <a:lnTo>
                    <a:pt x="784" y="509"/>
                  </a:lnTo>
                  <a:lnTo>
                    <a:pt x="778" y="511"/>
                  </a:lnTo>
                  <a:lnTo>
                    <a:pt x="771" y="515"/>
                  </a:lnTo>
                  <a:lnTo>
                    <a:pt x="765" y="518"/>
                  </a:lnTo>
                  <a:lnTo>
                    <a:pt x="762" y="521"/>
                  </a:lnTo>
                  <a:lnTo>
                    <a:pt x="759" y="523"/>
                  </a:lnTo>
                  <a:lnTo>
                    <a:pt x="756" y="525"/>
                  </a:lnTo>
                  <a:lnTo>
                    <a:pt x="753" y="527"/>
                  </a:lnTo>
                  <a:lnTo>
                    <a:pt x="751" y="531"/>
                  </a:lnTo>
                  <a:lnTo>
                    <a:pt x="749" y="534"/>
                  </a:lnTo>
                  <a:lnTo>
                    <a:pt x="746" y="538"/>
                  </a:lnTo>
                  <a:lnTo>
                    <a:pt x="744" y="540"/>
                  </a:lnTo>
                  <a:lnTo>
                    <a:pt x="742" y="544"/>
                  </a:lnTo>
                  <a:lnTo>
                    <a:pt x="740" y="547"/>
                  </a:lnTo>
                  <a:lnTo>
                    <a:pt x="737" y="551"/>
                  </a:lnTo>
                  <a:lnTo>
                    <a:pt x="735" y="554"/>
                  </a:lnTo>
                  <a:lnTo>
                    <a:pt x="733" y="556"/>
                  </a:lnTo>
                  <a:lnTo>
                    <a:pt x="730" y="560"/>
                  </a:lnTo>
                  <a:lnTo>
                    <a:pt x="728" y="562"/>
                  </a:lnTo>
                  <a:lnTo>
                    <a:pt x="726" y="565"/>
                  </a:lnTo>
                  <a:lnTo>
                    <a:pt x="722" y="567"/>
                  </a:lnTo>
                  <a:lnTo>
                    <a:pt x="720" y="568"/>
                  </a:lnTo>
                  <a:lnTo>
                    <a:pt x="716" y="569"/>
                  </a:lnTo>
                  <a:lnTo>
                    <a:pt x="713" y="570"/>
                  </a:lnTo>
                  <a:lnTo>
                    <a:pt x="699" y="573"/>
                  </a:lnTo>
                  <a:lnTo>
                    <a:pt x="685" y="575"/>
                  </a:lnTo>
                  <a:lnTo>
                    <a:pt x="671" y="576"/>
                  </a:lnTo>
                  <a:lnTo>
                    <a:pt x="657" y="577"/>
                  </a:lnTo>
                  <a:lnTo>
                    <a:pt x="643" y="578"/>
                  </a:lnTo>
                  <a:lnTo>
                    <a:pt x="628" y="578"/>
                  </a:lnTo>
                  <a:lnTo>
                    <a:pt x="614" y="580"/>
                  </a:lnTo>
                  <a:lnTo>
                    <a:pt x="601" y="580"/>
                  </a:lnTo>
                  <a:lnTo>
                    <a:pt x="587" y="580"/>
                  </a:lnTo>
                  <a:lnTo>
                    <a:pt x="573" y="580"/>
                  </a:lnTo>
                  <a:lnTo>
                    <a:pt x="559" y="580"/>
                  </a:lnTo>
                  <a:lnTo>
                    <a:pt x="544" y="580"/>
                  </a:lnTo>
                  <a:lnTo>
                    <a:pt x="530" y="578"/>
                  </a:lnTo>
                  <a:lnTo>
                    <a:pt x="516" y="578"/>
                  </a:lnTo>
                  <a:lnTo>
                    <a:pt x="502" y="578"/>
                  </a:lnTo>
                  <a:lnTo>
                    <a:pt x="488" y="577"/>
                  </a:lnTo>
                  <a:lnTo>
                    <a:pt x="473" y="577"/>
                  </a:lnTo>
                  <a:lnTo>
                    <a:pt x="459" y="577"/>
                  </a:lnTo>
                  <a:lnTo>
                    <a:pt x="445" y="577"/>
                  </a:lnTo>
                  <a:lnTo>
                    <a:pt x="432" y="577"/>
                  </a:lnTo>
                  <a:lnTo>
                    <a:pt x="418" y="577"/>
                  </a:lnTo>
                  <a:lnTo>
                    <a:pt x="404" y="577"/>
                  </a:lnTo>
                  <a:lnTo>
                    <a:pt x="390" y="578"/>
                  </a:lnTo>
                  <a:lnTo>
                    <a:pt x="375" y="580"/>
                  </a:lnTo>
                  <a:lnTo>
                    <a:pt x="361" y="580"/>
                  </a:lnTo>
                  <a:lnTo>
                    <a:pt x="347" y="581"/>
                  </a:lnTo>
                  <a:lnTo>
                    <a:pt x="333" y="582"/>
                  </a:lnTo>
                  <a:lnTo>
                    <a:pt x="319" y="582"/>
                  </a:lnTo>
                  <a:lnTo>
                    <a:pt x="304" y="583"/>
                  </a:lnTo>
                  <a:lnTo>
                    <a:pt x="290" y="584"/>
                  </a:lnTo>
                  <a:lnTo>
                    <a:pt x="276" y="584"/>
                  </a:lnTo>
                  <a:lnTo>
                    <a:pt x="263" y="584"/>
                  </a:lnTo>
                  <a:lnTo>
                    <a:pt x="249" y="584"/>
                  </a:lnTo>
                  <a:lnTo>
                    <a:pt x="234" y="584"/>
                  </a:lnTo>
                  <a:lnTo>
                    <a:pt x="220" y="584"/>
                  </a:lnTo>
                  <a:lnTo>
                    <a:pt x="206" y="584"/>
                  </a:lnTo>
                  <a:lnTo>
                    <a:pt x="192" y="583"/>
                  </a:lnTo>
                  <a:lnTo>
                    <a:pt x="178" y="581"/>
                  </a:lnTo>
                  <a:lnTo>
                    <a:pt x="164" y="580"/>
                  </a:lnTo>
                  <a:lnTo>
                    <a:pt x="150" y="577"/>
                  </a:lnTo>
                  <a:lnTo>
                    <a:pt x="146" y="576"/>
                  </a:lnTo>
                  <a:lnTo>
                    <a:pt x="141" y="575"/>
                  </a:lnTo>
                  <a:lnTo>
                    <a:pt x="136" y="573"/>
                  </a:lnTo>
                  <a:lnTo>
                    <a:pt x="132" y="570"/>
                  </a:lnTo>
                  <a:lnTo>
                    <a:pt x="127" y="568"/>
                  </a:lnTo>
                  <a:lnTo>
                    <a:pt x="122" y="566"/>
                  </a:lnTo>
                  <a:lnTo>
                    <a:pt x="118" y="562"/>
                  </a:lnTo>
                  <a:lnTo>
                    <a:pt x="114" y="560"/>
                  </a:lnTo>
                  <a:lnTo>
                    <a:pt x="110" y="556"/>
                  </a:lnTo>
                  <a:lnTo>
                    <a:pt x="106" y="553"/>
                  </a:lnTo>
                  <a:lnTo>
                    <a:pt x="102" y="549"/>
                  </a:lnTo>
                  <a:lnTo>
                    <a:pt x="98" y="545"/>
                  </a:lnTo>
                  <a:lnTo>
                    <a:pt x="95" y="541"/>
                  </a:lnTo>
                  <a:lnTo>
                    <a:pt x="91" y="537"/>
                  </a:lnTo>
                  <a:lnTo>
                    <a:pt x="88" y="533"/>
                  </a:lnTo>
                  <a:lnTo>
                    <a:pt x="84" y="529"/>
                  </a:lnTo>
                  <a:lnTo>
                    <a:pt x="81" y="524"/>
                  </a:lnTo>
                  <a:lnTo>
                    <a:pt x="78" y="521"/>
                  </a:lnTo>
                  <a:lnTo>
                    <a:pt x="75" y="516"/>
                  </a:lnTo>
                  <a:lnTo>
                    <a:pt x="71" y="511"/>
                  </a:lnTo>
                  <a:lnTo>
                    <a:pt x="68" y="505"/>
                  </a:lnTo>
                  <a:lnTo>
                    <a:pt x="65" y="500"/>
                  </a:lnTo>
                  <a:lnTo>
                    <a:pt x="61" y="494"/>
                  </a:lnTo>
                  <a:lnTo>
                    <a:pt x="58" y="487"/>
                  </a:lnTo>
                  <a:lnTo>
                    <a:pt x="54" y="481"/>
                  </a:lnTo>
                  <a:lnTo>
                    <a:pt x="52" y="475"/>
                  </a:lnTo>
                  <a:lnTo>
                    <a:pt x="48" y="468"/>
                  </a:lnTo>
                  <a:lnTo>
                    <a:pt x="46" y="461"/>
                  </a:lnTo>
                  <a:lnTo>
                    <a:pt x="44" y="456"/>
                  </a:lnTo>
                  <a:lnTo>
                    <a:pt x="41" y="449"/>
                  </a:lnTo>
                  <a:lnTo>
                    <a:pt x="38" y="442"/>
                  </a:lnTo>
                  <a:lnTo>
                    <a:pt x="36" y="435"/>
                  </a:lnTo>
                  <a:lnTo>
                    <a:pt x="33" y="429"/>
                  </a:lnTo>
                  <a:lnTo>
                    <a:pt x="32" y="422"/>
                  </a:lnTo>
                  <a:lnTo>
                    <a:pt x="30" y="415"/>
                  </a:lnTo>
                  <a:lnTo>
                    <a:pt x="27" y="408"/>
                  </a:lnTo>
                  <a:lnTo>
                    <a:pt x="25" y="401"/>
                  </a:lnTo>
                  <a:lnTo>
                    <a:pt x="24" y="394"/>
                  </a:lnTo>
                  <a:lnTo>
                    <a:pt x="22" y="387"/>
                  </a:lnTo>
                  <a:lnTo>
                    <a:pt x="19" y="380"/>
                  </a:lnTo>
                  <a:lnTo>
                    <a:pt x="18" y="375"/>
                  </a:lnTo>
                  <a:lnTo>
                    <a:pt x="16" y="368"/>
                  </a:lnTo>
                  <a:lnTo>
                    <a:pt x="15" y="362"/>
                  </a:lnTo>
                  <a:lnTo>
                    <a:pt x="14" y="355"/>
                  </a:lnTo>
                  <a:lnTo>
                    <a:pt x="12" y="349"/>
                  </a:lnTo>
                  <a:lnTo>
                    <a:pt x="10" y="342"/>
                  </a:lnTo>
                  <a:lnTo>
                    <a:pt x="9" y="335"/>
                  </a:lnTo>
                  <a:lnTo>
                    <a:pt x="8" y="329"/>
                  </a:lnTo>
                  <a:lnTo>
                    <a:pt x="7" y="322"/>
                  </a:lnTo>
                  <a:lnTo>
                    <a:pt x="5" y="317"/>
                  </a:lnTo>
                  <a:lnTo>
                    <a:pt x="5" y="310"/>
                  </a:lnTo>
                  <a:lnTo>
                    <a:pt x="4" y="303"/>
                  </a:lnTo>
                  <a:lnTo>
                    <a:pt x="3" y="297"/>
                  </a:lnTo>
                  <a:lnTo>
                    <a:pt x="3" y="290"/>
                  </a:lnTo>
                  <a:lnTo>
                    <a:pt x="2" y="283"/>
                  </a:lnTo>
                  <a:lnTo>
                    <a:pt x="2" y="276"/>
                  </a:lnTo>
                  <a:lnTo>
                    <a:pt x="1" y="270"/>
                  </a:lnTo>
                  <a:lnTo>
                    <a:pt x="1" y="263"/>
                  </a:lnTo>
                  <a:lnTo>
                    <a:pt x="1" y="256"/>
                  </a:lnTo>
                  <a:lnTo>
                    <a:pt x="0" y="251"/>
                  </a:lnTo>
                  <a:lnTo>
                    <a:pt x="0" y="244"/>
                  </a:lnTo>
                  <a:lnTo>
                    <a:pt x="0" y="237"/>
                  </a:lnTo>
                  <a:lnTo>
                    <a:pt x="0" y="231"/>
                  </a:lnTo>
                  <a:lnTo>
                    <a:pt x="0" y="224"/>
                  </a:lnTo>
                  <a:lnTo>
                    <a:pt x="1" y="217"/>
                  </a:lnTo>
                  <a:lnTo>
                    <a:pt x="1" y="210"/>
                  </a:lnTo>
                  <a:lnTo>
                    <a:pt x="1" y="204"/>
                  </a:lnTo>
                  <a:lnTo>
                    <a:pt x="1" y="197"/>
                  </a:lnTo>
                  <a:lnTo>
                    <a:pt x="2" y="190"/>
                  </a:lnTo>
                  <a:lnTo>
                    <a:pt x="2" y="185"/>
                  </a:lnTo>
                  <a:lnTo>
                    <a:pt x="3" y="178"/>
                  </a:lnTo>
                  <a:lnTo>
                    <a:pt x="4" y="171"/>
                  </a:lnTo>
                  <a:lnTo>
                    <a:pt x="4" y="165"/>
                  </a:lnTo>
                  <a:lnTo>
                    <a:pt x="5" y="158"/>
                  </a:lnTo>
                  <a:lnTo>
                    <a:pt x="7" y="152"/>
                  </a:lnTo>
                  <a:lnTo>
                    <a:pt x="8" y="145"/>
                  </a:lnTo>
                  <a:lnTo>
                    <a:pt x="9" y="138"/>
                  </a:lnTo>
                  <a:lnTo>
                    <a:pt x="10" y="132"/>
                  </a:lnTo>
                  <a:lnTo>
                    <a:pt x="11" y="125"/>
                  </a:lnTo>
                  <a:lnTo>
                    <a:pt x="14" y="120"/>
                  </a:lnTo>
                  <a:lnTo>
                    <a:pt x="14" y="116"/>
                  </a:lnTo>
                  <a:lnTo>
                    <a:pt x="15" y="112"/>
                  </a:lnTo>
                  <a:lnTo>
                    <a:pt x="16" y="108"/>
                  </a:lnTo>
                  <a:lnTo>
                    <a:pt x="17" y="105"/>
                  </a:lnTo>
                  <a:lnTo>
                    <a:pt x="17" y="100"/>
                  </a:lnTo>
                  <a:lnTo>
                    <a:pt x="18" y="96"/>
                  </a:lnTo>
                  <a:lnTo>
                    <a:pt x="19" y="92"/>
                  </a:lnTo>
                  <a:lnTo>
                    <a:pt x="21" y="88"/>
                  </a:lnTo>
                  <a:lnTo>
                    <a:pt x="22" y="84"/>
                  </a:lnTo>
                  <a:lnTo>
                    <a:pt x="23" y="80"/>
                  </a:lnTo>
                  <a:lnTo>
                    <a:pt x="24" y="77"/>
                  </a:lnTo>
                  <a:lnTo>
                    <a:pt x="26" y="73"/>
                  </a:lnTo>
                  <a:lnTo>
                    <a:pt x="27" y="70"/>
                  </a:lnTo>
                  <a:lnTo>
                    <a:pt x="30" y="66"/>
                  </a:lnTo>
                  <a:lnTo>
                    <a:pt x="32" y="64"/>
                  </a:lnTo>
                  <a:lnTo>
                    <a:pt x="34" y="62"/>
                  </a:lnTo>
                  <a:lnTo>
                    <a:pt x="37" y="59"/>
                  </a:lnTo>
                  <a:lnTo>
                    <a:pt x="39" y="57"/>
                  </a:lnTo>
                  <a:lnTo>
                    <a:pt x="43" y="55"/>
                  </a:lnTo>
                  <a:lnTo>
                    <a:pt x="46" y="54"/>
                  </a:lnTo>
                  <a:lnTo>
                    <a:pt x="55" y="51"/>
                  </a:lnTo>
                  <a:lnTo>
                    <a:pt x="65" y="49"/>
                  </a:lnTo>
                  <a:lnTo>
                    <a:pt x="74" y="47"/>
                  </a:lnTo>
                  <a:lnTo>
                    <a:pt x="84" y="45"/>
                  </a:lnTo>
                  <a:lnTo>
                    <a:pt x="93" y="44"/>
                  </a:lnTo>
                  <a:lnTo>
                    <a:pt x="104" y="44"/>
                  </a:lnTo>
                  <a:lnTo>
                    <a:pt x="113" y="43"/>
                  </a:lnTo>
                  <a:lnTo>
                    <a:pt x="124" y="43"/>
                  </a:lnTo>
                  <a:lnTo>
                    <a:pt x="133" y="43"/>
                  </a:lnTo>
                  <a:lnTo>
                    <a:pt x="143" y="43"/>
                  </a:lnTo>
                  <a:lnTo>
                    <a:pt x="153" y="44"/>
                  </a:lnTo>
                  <a:lnTo>
                    <a:pt x="163" y="44"/>
                  </a:lnTo>
                  <a:lnTo>
                    <a:pt x="172" y="45"/>
                  </a:lnTo>
                  <a:lnTo>
                    <a:pt x="183" y="45"/>
                  </a:lnTo>
                  <a:lnTo>
                    <a:pt x="193" y="45"/>
                  </a:lnTo>
                  <a:lnTo>
                    <a:pt x="202" y="47"/>
                  </a:lnTo>
                  <a:lnTo>
                    <a:pt x="213" y="47"/>
                  </a:lnTo>
                  <a:lnTo>
                    <a:pt x="222" y="47"/>
                  </a:lnTo>
                  <a:lnTo>
                    <a:pt x="232" y="48"/>
                  </a:lnTo>
                  <a:lnTo>
                    <a:pt x="242" y="48"/>
                  </a:lnTo>
                  <a:lnTo>
                    <a:pt x="252" y="48"/>
                  </a:lnTo>
                  <a:lnTo>
                    <a:pt x="261" y="48"/>
                  </a:lnTo>
                  <a:lnTo>
                    <a:pt x="272" y="48"/>
                  </a:lnTo>
                  <a:lnTo>
                    <a:pt x="281" y="48"/>
                  </a:lnTo>
                  <a:lnTo>
                    <a:pt x="291" y="48"/>
                  </a:lnTo>
                  <a:lnTo>
                    <a:pt x="301" y="49"/>
                  </a:lnTo>
                  <a:lnTo>
                    <a:pt x="311" y="49"/>
                  </a:lnTo>
                  <a:lnTo>
                    <a:pt x="320" y="50"/>
                  </a:lnTo>
                  <a:lnTo>
                    <a:pt x="331" y="50"/>
                  </a:lnTo>
                  <a:lnTo>
                    <a:pt x="340" y="51"/>
                  </a:lnTo>
                  <a:lnTo>
                    <a:pt x="351" y="51"/>
                  </a:lnTo>
                  <a:lnTo>
                    <a:pt x="360" y="51"/>
                  </a:lnTo>
                  <a:lnTo>
                    <a:pt x="370" y="51"/>
                  </a:lnTo>
                  <a:lnTo>
                    <a:pt x="379" y="51"/>
                  </a:lnTo>
                  <a:lnTo>
                    <a:pt x="390" y="51"/>
                  </a:lnTo>
                  <a:lnTo>
                    <a:pt x="399" y="51"/>
                  </a:lnTo>
                  <a:lnTo>
                    <a:pt x="408" y="51"/>
                  </a:lnTo>
                  <a:lnTo>
                    <a:pt x="419" y="50"/>
                  </a:lnTo>
                  <a:lnTo>
                    <a:pt x="428" y="49"/>
                  </a:lnTo>
                  <a:lnTo>
                    <a:pt x="438" y="48"/>
                  </a:lnTo>
                  <a:lnTo>
                    <a:pt x="443" y="47"/>
                  </a:lnTo>
                  <a:lnTo>
                    <a:pt x="448" y="45"/>
                  </a:lnTo>
                  <a:lnTo>
                    <a:pt x="452" y="44"/>
                  </a:lnTo>
                  <a:lnTo>
                    <a:pt x="457" y="43"/>
                  </a:lnTo>
                  <a:lnTo>
                    <a:pt x="463" y="41"/>
                  </a:lnTo>
                  <a:lnTo>
                    <a:pt x="467" y="40"/>
                  </a:lnTo>
                  <a:lnTo>
                    <a:pt x="472" y="37"/>
                  </a:lnTo>
                  <a:lnTo>
                    <a:pt x="477" y="35"/>
                  </a:lnTo>
                  <a:lnTo>
                    <a:pt x="481" y="33"/>
                  </a:lnTo>
                  <a:lnTo>
                    <a:pt x="486" y="30"/>
                  </a:lnTo>
                  <a:lnTo>
                    <a:pt x="491" y="28"/>
                  </a:lnTo>
                  <a:lnTo>
                    <a:pt x="494" y="26"/>
                  </a:lnTo>
                  <a:lnTo>
                    <a:pt x="499" y="23"/>
                  </a:lnTo>
                  <a:lnTo>
                    <a:pt x="503" y="20"/>
                  </a:lnTo>
                  <a:lnTo>
                    <a:pt x="507" y="18"/>
                  </a:lnTo>
                  <a:lnTo>
                    <a:pt x="511" y="14"/>
                  </a:lnTo>
                  <a:lnTo>
                    <a:pt x="515" y="11"/>
                  </a:lnTo>
                  <a:lnTo>
                    <a:pt x="518" y="7"/>
                  </a:lnTo>
                  <a:lnTo>
                    <a:pt x="522" y="4"/>
                  </a:lnTo>
                  <a:lnTo>
                    <a:pt x="525" y="0"/>
                  </a:lnTo>
                </a:path>
              </a:pathLst>
            </a:custGeom>
            <a:no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73" name="Freeform 33"/>
            <p:cNvSpPr>
              <a:spLocks/>
            </p:cNvSpPr>
            <p:nvPr/>
          </p:nvSpPr>
          <p:spPr bwMode="auto">
            <a:xfrm>
              <a:off x="3663" y="3117"/>
              <a:ext cx="456" cy="28"/>
            </a:xfrm>
            <a:custGeom>
              <a:avLst/>
              <a:gdLst>
                <a:gd name="T0" fmla="*/ 841 w 855"/>
                <a:gd name="T1" fmla="*/ 18 h 61"/>
                <a:gd name="T2" fmla="*/ 819 w 855"/>
                <a:gd name="T3" fmla="*/ 28 h 61"/>
                <a:gd name="T4" fmla="*/ 796 w 855"/>
                <a:gd name="T5" fmla="*/ 38 h 61"/>
                <a:gd name="T6" fmla="*/ 773 w 855"/>
                <a:gd name="T7" fmla="*/ 46 h 61"/>
                <a:gd name="T8" fmla="*/ 750 w 855"/>
                <a:gd name="T9" fmla="*/ 51 h 61"/>
                <a:gd name="T10" fmla="*/ 725 w 855"/>
                <a:gd name="T11" fmla="*/ 56 h 61"/>
                <a:gd name="T12" fmla="*/ 701 w 855"/>
                <a:gd name="T13" fmla="*/ 60 h 61"/>
                <a:gd name="T14" fmla="*/ 677 w 855"/>
                <a:gd name="T15" fmla="*/ 61 h 61"/>
                <a:gd name="T16" fmla="*/ 651 w 855"/>
                <a:gd name="T17" fmla="*/ 60 h 61"/>
                <a:gd name="T18" fmla="*/ 627 w 855"/>
                <a:gd name="T19" fmla="*/ 57 h 61"/>
                <a:gd name="T20" fmla="*/ 603 w 855"/>
                <a:gd name="T21" fmla="*/ 53 h 61"/>
                <a:gd name="T22" fmla="*/ 578 w 855"/>
                <a:gd name="T23" fmla="*/ 48 h 61"/>
                <a:gd name="T24" fmla="*/ 554 w 855"/>
                <a:gd name="T25" fmla="*/ 43 h 61"/>
                <a:gd name="T26" fmla="*/ 531 w 855"/>
                <a:gd name="T27" fmla="*/ 39 h 61"/>
                <a:gd name="T28" fmla="*/ 511 w 855"/>
                <a:gd name="T29" fmla="*/ 33 h 61"/>
                <a:gd name="T30" fmla="*/ 492 w 855"/>
                <a:gd name="T31" fmla="*/ 25 h 61"/>
                <a:gd name="T32" fmla="*/ 473 w 855"/>
                <a:gd name="T33" fmla="*/ 18 h 61"/>
                <a:gd name="T34" fmla="*/ 453 w 855"/>
                <a:gd name="T35" fmla="*/ 10 h 61"/>
                <a:gd name="T36" fmla="*/ 434 w 855"/>
                <a:gd name="T37" fmla="*/ 4 h 61"/>
                <a:gd name="T38" fmla="*/ 414 w 855"/>
                <a:gd name="T39" fmla="*/ 0 h 61"/>
                <a:gd name="T40" fmla="*/ 392 w 855"/>
                <a:gd name="T41" fmla="*/ 0 h 61"/>
                <a:gd name="T42" fmla="*/ 371 w 855"/>
                <a:gd name="T43" fmla="*/ 4 h 61"/>
                <a:gd name="T44" fmla="*/ 349 w 855"/>
                <a:gd name="T45" fmla="*/ 10 h 61"/>
                <a:gd name="T46" fmla="*/ 328 w 855"/>
                <a:gd name="T47" fmla="*/ 16 h 61"/>
                <a:gd name="T48" fmla="*/ 306 w 855"/>
                <a:gd name="T49" fmla="*/ 23 h 61"/>
                <a:gd name="T50" fmla="*/ 286 w 855"/>
                <a:gd name="T51" fmla="*/ 28 h 61"/>
                <a:gd name="T52" fmla="*/ 264 w 855"/>
                <a:gd name="T53" fmla="*/ 33 h 61"/>
                <a:gd name="T54" fmla="*/ 246 w 855"/>
                <a:gd name="T55" fmla="*/ 35 h 61"/>
                <a:gd name="T56" fmla="*/ 230 w 855"/>
                <a:gd name="T57" fmla="*/ 38 h 61"/>
                <a:gd name="T58" fmla="*/ 214 w 855"/>
                <a:gd name="T59" fmla="*/ 40 h 61"/>
                <a:gd name="T60" fmla="*/ 196 w 855"/>
                <a:gd name="T61" fmla="*/ 41 h 61"/>
                <a:gd name="T62" fmla="*/ 180 w 855"/>
                <a:gd name="T63" fmla="*/ 41 h 61"/>
                <a:gd name="T64" fmla="*/ 163 w 855"/>
                <a:gd name="T65" fmla="*/ 41 h 61"/>
                <a:gd name="T66" fmla="*/ 147 w 855"/>
                <a:gd name="T67" fmla="*/ 39 h 61"/>
                <a:gd name="T68" fmla="*/ 130 w 855"/>
                <a:gd name="T69" fmla="*/ 36 h 61"/>
                <a:gd name="T70" fmla="*/ 115 w 855"/>
                <a:gd name="T71" fmla="*/ 33 h 61"/>
                <a:gd name="T72" fmla="*/ 99 w 855"/>
                <a:gd name="T73" fmla="*/ 28 h 61"/>
                <a:gd name="T74" fmla="*/ 84 w 855"/>
                <a:gd name="T75" fmla="*/ 24 h 61"/>
                <a:gd name="T76" fmla="*/ 68 w 855"/>
                <a:gd name="T77" fmla="*/ 19 h 61"/>
                <a:gd name="T78" fmla="*/ 53 w 855"/>
                <a:gd name="T79" fmla="*/ 16 h 61"/>
                <a:gd name="T80" fmla="*/ 42 w 855"/>
                <a:gd name="T81" fmla="*/ 12 h 61"/>
                <a:gd name="T82" fmla="*/ 35 w 855"/>
                <a:gd name="T83" fmla="*/ 11 h 61"/>
                <a:gd name="T84" fmla="*/ 28 w 855"/>
                <a:gd name="T85" fmla="*/ 9 h 61"/>
                <a:gd name="T86" fmla="*/ 22 w 855"/>
                <a:gd name="T87" fmla="*/ 7 h 61"/>
                <a:gd name="T88" fmla="*/ 13 w 855"/>
                <a:gd name="T89" fmla="*/ 5 h 61"/>
                <a:gd name="T90" fmla="*/ 6 w 855"/>
                <a:gd name="T91" fmla="*/ 3 h 61"/>
                <a:gd name="T92" fmla="*/ 0 w 855"/>
                <a:gd name="T93" fmla="*/ 2 h 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55"/>
                <a:gd name="T142" fmla="*/ 0 h 61"/>
                <a:gd name="T143" fmla="*/ 855 w 855"/>
                <a:gd name="T144" fmla="*/ 61 h 6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55" h="61">
                  <a:moveTo>
                    <a:pt x="855" y="10"/>
                  </a:moveTo>
                  <a:lnTo>
                    <a:pt x="848" y="13"/>
                  </a:lnTo>
                  <a:lnTo>
                    <a:pt x="841" y="18"/>
                  </a:lnTo>
                  <a:lnTo>
                    <a:pt x="834" y="21"/>
                  </a:lnTo>
                  <a:lnTo>
                    <a:pt x="826" y="25"/>
                  </a:lnTo>
                  <a:lnTo>
                    <a:pt x="819" y="28"/>
                  </a:lnTo>
                  <a:lnTo>
                    <a:pt x="811" y="32"/>
                  </a:lnTo>
                  <a:lnTo>
                    <a:pt x="804" y="34"/>
                  </a:lnTo>
                  <a:lnTo>
                    <a:pt x="796" y="38"/>
                  </a:lnTo>
                  <a:lnTo>
                    <a:pt x="789" y="40"/>
                  </a:lnTo>
                  <a:lnTo>
                    <a:pt x="781" y="43"/>
                  </a:lnTo>
                  <a:lnTo>
                    <a:pt x="773" y="46"/>
                  </a:lnTo>
                  <a:lnTo>
                    <a:pt x="765" y="48"/>
                  </a:lnTo>
                  <a:lnTo>
                    <a:pt x="757" y="49"/>
                  </a:lnTo>
                  <a:lnTo>
                    <a:pt x="750" y="51"/>
                  </a:lnTo>
                  <a:lnTo>
                    <a:pt x="742" y="54"/>
                  </a:lnTo>
                  <a:lnTo>
                    <a:pt x="734" y="55"/>
                  </a:lnTo>
                  <a:lnTo>
                    <a:pt x="725" y="56"/>
                  </a:lnTo>
                  <a:lnTo>
                    <a:pt x="717" y="57"/>
                  </a:lnTo>
                  <a:lnTo>
                    <a:pt x="709" y="58"/>
                  </a:lnTo>
                  <a:lnTo>
                    <a:pt x="701" y="60"/>
                  </a:lnTo>
                  <a:lnTo>
                    <a:pt x="693" y="60"/>
                  </a:lnTo>
                  <a:lnTo>
                    <a:pt x="685" y="61"/>
                  </a:lnTo>
                  <a:lnTo>
                    <a:pt x="677" y="61"/>
                  </a:lnTo>
                  <a:lnTo>
                    <a:pt x="669" y="61"/>
                  </a:lnTo>
                  <a:lnTo>
                    <a:pt x="661" y="60"/>
                  </a:lnTo>
                  <a:lnTo>
                    <a:pt x="651" y="60"/>
                  </a:lnTo>
                  <a:lnTo>
                    <a:pt x="643" y="58"/>
                  </a:lnTo>
                  <a:lnTo>
                    <a:pt x="635" y="58"/>
                  </a:lnTo>
                  <a:lnTo>
                    <a:pt x="627" y="57"/>
                  </a:lnTo>
                  <a:lnTo>
                    <a:pt x="619" y="56"/>
                  </a:lnTo>
                  <a:lnTo>
                    <a:pt x="611" y="54"/>
                  </a:lnTo>
                  <a:lnTo>
                    <a:pt x="603" y="53"/>
                  </a:lnTo>
                  <a:lnTo>
                    <a:pt x="595" y="51"/>
                  </a:lnTo>
                  <a:lnTo>
                    <a:pt x="587" y="50"/>
                  </a:lnTo>
                  <a:lnTo>
                    <a:pt x="578" y="48"/>
                  </a:lnTo>
                  <a:lnTo>
                    <a:pt x="570" y="47"/>
                  </a:lnTo>
                  <a:lnTo>
                    <a:pt x="562" y="45"/>
                  </a:lnTo>
                  <a:lnTo>
                    <a:pt x="554" y="43"/>
                  </a:lnTo>
                  <a:lnTo>
                    <a:pt x="546" y="41"/>
                  </a:lnTo>
                  <a:lnTo>
                    <a:pt x="538" y="40"/>
                  </a:lnTo>
                  <a:lnTo>
                    <a:pt x="531" y="39"/>
                  </a:lnTo>
                  <a:lnTo>
                    <a:pt x="524" y="36"/>
                  </a:lnTo>
                  <a:lnTo>
                    <a:pt x="518" y="34"/>
                  </a:lnTo>
                  <a:lnTo>
                    <a:pt x="511" y="33"/>
                  </a:lnTo>
                  <a:lnTo>
                    <a:pt x="504" y="31"/>
                  </a:lnTo>
                  <a:lnTo>
                    <a:pt x="499" y="27"/>
                  </a:lnTo>
                  <a:lnTo>
                    <a:pt x="492" y="25"/>
                  </a:lnTo>
                  <a:lnTo>
                    <a:pt x="486" y="23"/>
                  </a:lnTo>
                  <a:lnTo>
                    <a:pt x="479" y="20"/>
                  </a:lnTo>
                  <a:lnTo>
                    <a:pt x="473" y="18"/>
                  </a:lnTo>
                  <a:lnTo>
                    <a:pt x="466" y="14"/>
                  </a:lnTo>
                  <a:lnTo>
                    <a:pt x="460" y="12"/>
                  </a:lnTo>
                  <a:lnTo>
                    <a:pt x="453" y="10"/>
                  </a:lnTo>
                  <a:lnTo>
                    <a:pt x="446" y="7"/>
                  </a:lnTo>
                  <a:lnTo>
                    <a:pt x="441" y="6"/>
                  </a:lnTo>
                  <a:lnTo>
                    <a:pt x="434" y="4"/>
                  </a:lnTo>
                  <a:lnTo>
                    <a:pt x="427" y="3"/>
                  </a:lnTo>
                  <a:lnTo>
                    <a:pt x="421" y="2"/>
                  </a:lnTo>
                  <a:lnTo>
                    <a:pt x="414" y="0"/>
                  </a:lnTo>
                  <a:lnTo>
                    <a:pt x="407" y="0"/>
                  </a:lnTo>
                  <a:lnTo>
                    <a:pt x="400" y="0"/>
                  </a:lnTo>
                  <a:lnTo>
                    <a:pt x="392" y="0"/>
                  </a:lnTo>
                  <a:lnTo>
                    <a:pt x="385" y="2"/>
                  </a:lnTo>
                  <a:lnTo>
                    <a:pt x="378" y="3"/>
                  </a:lnTo>
                  <a:lnTo>
                    <a:pt x="371" y="4"/>
                  </a:lnTo>
                  <a:lnTo>
                    <a:pt x="363" y="6"/>
                  </a:lnTo>
                  <a:lnTo>
                    <a:pt x="356" y="7"/>
                  </a:lnTo>
                  <a:lnTo>
                    <a:pt x="349" y="10"/>
                  </a:lnTo>
                  <a:lnTo>
                    <a:pt x="342" y="12"/>
                  </a:lnTo>
                  <a:lnTo>
                    <a:pt x="335" y="13"/>
                  </a:lnTo>
                  <a:lnTo>
                    <a:pt x="328" y="16"/>
                  </a:lnTo>
                  <a:lnTo>
                    <a:pt x="320" y="18"/>
                  </a:lnTo>
                  <a:lnTo>
                    <a:pt x="313" y="20"/>
                  </a:lnTo>
                  <a:lnTo>
                    <a:pt x="306" y="23"/>
                  </a:lnTo>
                  <a:lnTo>
                    <a:pt x="299" y="25"/>
                  </a:lnTo>
                  <a:lnTo>
                    <a:pt x="292" y="27"/>
                  </a:lnTo>
                  <a:lnTo>
                    <a:pt x="286" y="28"/>
                  </a:lnTo>
                  <a:lnTo>
                    <a:pt x="277" y="31"/>
                  </a:lnTo>
                  <a:lnTo>
                    <a:pt x="270" y="32"/>
                  </a:lnTo>
                  <a:lnTo>
                    <a:pt x="264" y="33"/>
                  </a:lnTo>
                  <a:lnTo>
                    <a:pt x="258" y="34"/>
                  </a:lnTo>
                  <a:lnTo>
                    <a:pt x="252" y="35"/>
                  </a:lnTo>
                  <a:lnTo>
                    <a:pt x="246" y="35"/>
                  </a:lnTo>
                  <a:lnTo>
                    <a:pt x="242" y="36"/>
                  </a:lnTo>
                  <a:lnTo>
                    <a:pt x="236" y="38"/>
                  </a:lnTo>
                  <a:lnTo>
                    <a:pt x="230" y="38"/>
                  </a:lnTo>
                  <a:lnTo>
                    <a:pt x="224" y="39"/>
                  </a:lnTo>
                  <a:lnTo>
                    <a:pt x="218" y="39"/>
                  </a:lnTo>
                  <a:lnTo>
                    <a:pt x="214" y="40"/>
                  </a:lnTo>
                  <a:lnTo>
                    <a:pt x="208" y="40"/>
                  </a:lnTo>
                  <a:lnTo>
                    <a:pt x="202" y="40"/>
                  </a:lnTo>
                  <a:lnTo>
                    <a:pt x="196" y="41"/>
                  </a:lnTo>
                  <a:lnTo>
                    <a:pt x="191" y="41"/>
                  </a:lnTo>
                  <a:lnTo>
                    <a:pt x="186" y="41"/>
                  </a:lnTo>
                  <a:lnTo>
                    <a:pt x="180" y="41"/>
                  </a:lnTo>
                  <a:lnTo>
                    <a:pt x="174" y="41"/>
                  </a:lnTo>
                  <a:lnTo>
                    <a:pt x="169" y="41"/>
                  </a:lnTo>
                  <a:lnTo>
                    <a:pt x="163" y="41"/>
                  </a:lnTo>
                  <a:lnTo>
                    <a:pt x="158" y="40"/>
                  </a:lnTo>
                  <a:lnTo>
                    <a:pt x="152" y="40"/>
                  </a:lnTo>
                  <a:lnTo>
                    <a:pt x="147" y="39"/>
                  </a:lnTo>
                  <a:lnTo>
                    <a:pt x="142" y="39"/>
                  </a:lnTo>
                  <a:lnTo>
                    <a:pt x="136" y="38"/>
                  </a:lnTo>
                  <a:lnTo>
                    <a:pt x="130" y="36"/>
                  </a:lnTo>
                  <a:lnTo>
                    <a:pt x="126" y="35"/>
                  </a:lnTo>
                  <a:lnTo>
                    <a:pt x="120" y="34"/>
                  </a:lnTo>
                  <a:lnTo>
                    <a:pt x="115" y="33"/>
                  </a:lnTo>
                  <a:lnTo>
                    <a:pt x="110" y="32"/>
                  </a:lnTo>
                  <a:lnTo>
                    <a:pt x="105" y="31"/>
                  </a:lnTo>
                  <a:lnTo>
                    <a:pt x="99" y="28"/>
                  </a:lnTo>
                  <a:lnTo>
                    <a:pt x="94" y="27"/>
                  </a:lnTo>
                  <a:lnTo>
                    <a:pt x="89" y="26"/>
                  </a:lnTo>
                  <a:lnTo>
                    <a:pt x="84" y="24"/>
                  </a:lnTo>
                  <a:lnTo>
                    <a:pt x="78" y="23"/>
                  </a:lnTo>
                  <a:lnTo>
                    <a:pt x="74" y="21"/>
                  </a:lnTo>
                  <a:lnTo>
                    <a:pt x="68" y="19"/>
                  </a:lnTo>
                  <a:lnTo>
                    <a:pt x="63" y="18"/>
                  </a:lnTo>
                  <a:lnTo>
                    <a:pt x="57" y="17"/>
                  </a:lnTo>
                  <a:lnTo>
                    <a:pt x="53" y="16"/>
                  </a:lnTo>
                  <a:lnTo>
                    <a:pt x="47" y="13"/>
                  </a:lnTo>
                  <a:lnTo>
                    <a:pt x="45" y="13"/>
                  </a:lnTo>
                  <a:lnTo>
                    <a:pt x="42" y="12"/>
                  </a:lnTo>
                  <a:lnTo>
                    <a:pt x="40" y="12"/>
                  </a:lnTo>
                  <a:lnTo>
                    <a:pt x="38" y="11"/>
                  </a:lnTo>
                  <a:lnTo>
                    <a:pt x="35" y="11"/>
                  </a:lnTo>
                  <a:lnTo>
                    <a:pt x="33" y="10"/>
                  </a:lnTo>
                  <a:lnTo>
                    <a:pt x="31" y="10"/>
                  </a:lnTo>
                  <a:lnTo>
                    <a:pt x="28" y="9"/>
                  </a:lnTo>
                  <a:lnTo>
                    <a:pt x="26" y="9"/>
                  </a:lnTo>
                  <a:lnTo>
                    <a:pt x="24" y="7"/>
                  </a:lnTo>
                  <a:lnTo>
                    <a:pt x="22" y="7"/>
                  </a:lnTo>
                  <a:lnTo>
                    <a:pt x="18" y="6"/>
                  </a:lnTo>
                  <a:lnTo>
                    <a:pt x="16" y="6"/>
                  </a:lnTo>
                  <a:lnTo>
                    <a:pt x="13" y="5"/>
                  </a:lnTo>
                  <a:lnTo>
                    <a:pt x="11" y="5"/>
                  </a:lnTo>
                  <a:lnTo>
                    <a:pt x="9" y="4"/>
                  </a:lnTo>
                  <a:lnTo>
                    <a:pt x="6" y="3"/>
                  </a:lnTo>
                  <a:lnTo>
                    <a:pt x="4" y="3"/>
                  </a:lnTo>
                  <a:lnTo>
                    <a:pt x="2" y="2"/>
                  </a:lnTo>
                  <a:lnTo>
                    <a:pt x="0" y="2"/>
                  </a:lnTo>
                </a:path>
              </a:pathLst>
            </a:custGeom>
            <a:no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74" name="Freeform 34"/>
            <p:cNvSpPr>
              <a:spLocks/>
            </p:cNvSpPr>
            <p:nvPr/>
          </p:nvSpPr>
          <p:spPr bwMode="auto">
            <a:xfrm>
              <a:off x="3688" y="2882"/>
              <a:ext cx="409" cy="46"/>
            </a:xfrm>
            <a:custGeom>
              <a:avLst/>
              <a:gdLst>
                <a:gd name="T0" fmla="*/ 10 w 767"/>
                <a:gd name="T1" fmla="*/ 29 h 99"/>
                <a:gd name="T2" fmla="*/ 32 w 767"/>
                <a:gd name="T3" fmla="*/ 23 h 99"/>
                <a:gd name="T4" fmla="*/ 53 w 767"/>
                <a:gd name="T5" fmla="*/ 17 h 99"/>
                <a:gd name="T6" fmla="*/ 75 w 767"/>
                <a:gd name="T7" fmla="*/ 11 h 99"/>
                <a:gd name="T8" fmla="*/ 97 w 767"/>
                <a:gd name="T9" fmla="*/ 8 h 99"/>
                <a:gd name="T10" fmla="*/ 119 w 767"/>
                <a:gd name="T11" fmla="*/ 4 h 99"/>
                <a:gd name="T12" fmla="*/ 141 w 767"/>
                <a:gd name="T13" fmla="*/ 2 h 99"/>
                <a:gd name="T14" fmla="*/ 163 w 767"/>
                <a:gd name="T15" fmla="*/ 0 h 99"/>
                <a:gd name="T16" fmla="*/ 185 w 767"/>
                <a:gd name="T17" fmla="*/ 0 h 99"/>
                <a:gd name="T18" fmla="*/ 207 w 767"/>
                <a:gd name="T19" fmla="*/ 0 h 99"/>
                <a:gd name="T20" fmla="*/ 229 w 767"/>
                <a:gd name="T21" fmla="*/ 1 h 99"/>
                <a:gd name="T22" fmla="*/ 250 w 767"/>
                <a:gd name="T23" fmla="*/ 3 h 99"/>
                <a:gd name="T24" fmla="*/ 269 w 767"/>
                <a:gd name="T25" fmla="*/ 8 h 99"/>
                <a:gd name="T26" fmla="*/ 290 w 767"/>
                <a:gd name="T27" fmla="*/ 13 h 99"/>
                <a:gd name="T28" fmla="*/ 310 w 767"/>
                <a:gd name="T29" fmla="*/ 18 h 99"/>
                <a:gd name="T30" fmla="*/ 330 w 767"/>
                <a:gd name="T31" fmla="*/ 25 h 99"/>
                <a:gd name="T32" fmla="*/ 350 w 767"/>
                <a:gd name="T33" fmla="*/ 32 h 99"/>
                <a:gd name="T34" fmla="*/ 370 w 767"/>
                <a:gd name="T35" fmla="*/ 38 h 99"/>
                <a:gd name="T36" fmla="*/ 390 w 767"/>
                <a:gd name="T37" fmla="*/ 45 h 99"/>
                <a:gd name="T38" fmla="*/ 411 w 767"/>
                <a:gd name="T39" fmla="*/ 50 h 99"/>
                <a:gd name="T40" fmla="*/ 433 w 767"/>
                <a:gd name="T41" fmla="*/ 55 h 99"/>
                <a:gd name="T42" fmla="*/ 458 w 767"/>
                <a:gd name="T43" fmla="*/ 60 h 99"/>
                <a:gd name="T44" fmla="*/ 482 w 767"/>
                <a:gd name="T45" fmla="*/ 66 h 99"/>
                <a:gd name="T46" fmla="*/ 507 w 767"/>
                <a:gd name="T47" fmla="*/ 70 h 99"/>
                <a:gd name="T48" fmla="*/ 532 w 767"/>
                <a:gd name="T49" fmla="*/ 76 h 99"/>
                <a:gd name="T50" fmla="*/ 557 w 767"/>
                <a:gd name="T51" fmla="*/ 81 h 99"/>
                <a:gd name="T52" fmla="*/ 582 w 767"/>
                <a:gd name="T53" fmla="*/ 86 h 99"/>
                <a:gd name="T54" fmla="*/ 606 w 767"/>
                <a:gd name="T55" fmla="*/ 89 h 99"/>
                <a:gd name="T56" fmla="*/ 632 w 767"/>
                <a:gd name="T57" fmla="*/ 94 h 99"/>
                <a:gd name="T58" fmla="*/ 656 w 767"/>
                <a:gd name="T59" fmla="*/ 97 h 99"/>
                <a:gd name="T60" fmla="*/ 674 w 767"/>
                <a:gd name="T61" fmla="*/ 98 h 99"/>
                <a:gd name="T62" fmla="*/ 684 w 767"/>
                <a:gd name="T63" fmla="*/ 99 h 99"/>
                <a:gd name="T64" fmla="*/ 693 w 767"/>
                <a:gd name="T65" fmla="*/ 99 h 99"/>
                <a:gd name="T66" fmla="*/ 704 w 767"/>
                <a:gd name="T67" fmla="*/ 99 h 99"/>
                <a:gd name="T68" fmla="*/ 713 w 767"/>
                <a:gd name="T69" fmla="*/ 99 h 99"/>
                <a:gd name="T70" fmla="*/ 723 w 767"/>
                <a:gd name="T71" fmla="*/ 98 h 99"/>
                <a:gd name="T72" fmla="*/ 733 w 767"/>
                <a:gd name="T73" fmla="*/ 97 h 99"/>
                <a:gd name="T74" fmla="*/ 743 w 767"/>
                <a:gd name="T75" fmla="*/ 96 h 99"/>
                <a:gd name="T76" fmla="*/ 752 w 767"/>
                <a:gd name="T77" fmla="*/ 95 h 99"/>
                <a:gd name="T78" fmla="*/ 763 w 767"/>
                <a:gd name="T79" fmla="*/ 92 h 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67"/>
                <a:gd name="T121" fmla="*/ 0 h 99"/>
                <a:gd name="T122" fmla="*/ 767 w 767"/>
                <a:gd name="T123" fmla="*/ 99 h 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67" h="99">
                  <a:moveTo>
                    <a:pt x="0" y="32"/>
                  </a:moveTo>
                  <a:lnTo>
                    <a:pt x="10" y="29"/>
                  </a:lnTo>
                  <a:lnTo>
                    <a:pt x="22" y="25"/>
                  </a:lnTo>
                  <a:lnTo>
                    <a:pt x="32" y="23"/>
                  </a:lnTo>
                  <a:lnTo>
                    <a:pt x="43" y="19"/>
                  </a:lnTo>
                  <a:lnTo>
                    <a:pt x="53" y="17"/>
                  </a:lnTo>
                  <a:lnTo>
                    <a:pt x="63" y="14"/>
                  </a:lnTo>
                  <a:lnTo>
                    <a:pt x="75" y="11"/>
                  </a:lnTo>
                  <a:lnTo>
                    <a:pt x="85" y="9"/>
                  </a:lnTo>
                  <a:lnTo>
                    <a:pt x="97" y="8"/>
                  </a:lnTo>
                  <a:lnTo>
                    <a:pt x="107" y="6"/>
                  </a:lnTo>
                  <a:lnTo>
                    <a:pt x="119" y="4"/>
                  </a:lnTo>
                  <a:lnTo>
                    <a:pt x="129" y="3"/>
                  </a:lnTo>
                  <a:lnTo>
                    <a:pt x="141" y="2"/>
                  </a:lnTo>
                  <a:lnTo>
                    <a:pt x="151" y="1"/>
                  </a:lnTo>
                  <a:lnTo>
                    <a:pt x="163" y="0"/>
                  </a:lnTo>
                  <a:lnTo>
                    <a:pt x="175" y="0"/>
                  </a:lnTo>
                  <a:lnTo>
                    <a:pt x="185" y="0"/>
                  </a:lnTo>
                  <a:lnTo>
                    <a:pt x="197" y="0"/>
                  </a:lnTo>
                  <a:lnTo>
                    <a:pt x="207" y="0"/>
                  </a:lnTo>
                  <a:lnTo>
                    <a:pt x="219" y="0"/>
                  </a:lnTo>
                  <a:lnTo>
                    <a:pt x="229" y="1"/>
                  </a:lnTo>
                  <a:lnTo>
                    <a:pt x="239" y="2"/>
                  </a:lnTo>
                  <a:lnTo>
                    <a:pt x="250" y="3"/>
                  </a:lnTo>
                  <a:lnTo>
                    <a:pt x="259" y="6"/>
                  </a:lnTo>
                  <a:lnTo>
                    <a:pt x="269" y="8"/>
                  </a:lnTo>
                  <a:lnTo>
                    <a:pt x="280" y="10"/>
                  </a:lnTo>
                  <a:lnTo>
                    <a:pt x="290" y="13"/>
                  </a:lnTo>
                  <a:lnTo>
                    <a:pt x="300" y="16"/>
                  </a:lnTo>
                  <a:lnTo>
                    <a:pt x="310" y="18"/>
                  </a:lnTo>
                  <a:lnTo>
                    <a:pt x="320" y="22"/>
                  </a:lnTo>
                  <a:lnTo>
                    <a:pt x="330" y="25"/>
                  </a:lnTo>
                  <a:lnTo>
                    <a:pt x="340" y="29"/>
                  </a:lnTo>
                  <a:lnTo>
                    <a:pt x="350" y="32"/>
                  </a:lnTo>
                  <a:lnTo>
                    <a:pt x="360" y="35"/>
                  </a:lnTo>
                  <a:lnTo>
                    <a:pt x="370" y="38"/>
                  </a:lnTo>
                  <a:lnTo>
                    <a:pt x="381" y="41"/>
                  </a:lnTo>
                  <a:lnTo>
                    <a:pt x="390" y="45"/>
                  </a:lnTo>
                  <a:lnTo>
                    <a:pt x="400" y="47"/>
                  </a:lnTo>
                  <a:lnTo>
                    <a:pt x="411" y="50"/>
                  </a:lnTo>
                  <a:lnTo>
                    <a:pt x="421" y="52"/>
                  </a:lnTo>
                  <a:lnTo>
                    <a:pt x="433" y="55"/>
                  </a:lnTo>
                  <a:lnTo>
                    <a:pt x="445" y="58"/>
                  </a:lnTo>
                  <a:lnTo>
                    <a:pt x="458" y="60"/>
                  </a:lnTo>
                  <a:lnTo>
                    <a:pt x="470" y="63"/>
                  </a:lnTo>
                  <a:lnTo>
                    <a:pt x="482" y="66"/>
                  </a:lnTo>
                  <a:lnTo>
                    <a:pt x="495" y="68"/>
                  </a:lnTo>
                  <a:lnTo>
                    <a:pt x="507" y="70"/>
                  </a:lnTo>
                  <a:lnTo>
                    <a:pt x="520" y="74"/>
                  </a:lnTo>
                  <a:lnTo>
                    <a:pt x="532" y="76"/>
                  </a:lnTo>
                  <a:lnTo>
                    <a:pt x="545" y="79"/>
                  </a:lnTo>
                  <a:lnTo>
                    <a:pt x="557" y="81"/>
                  </a:lnTo>
                  <a:lnTo>
                    <a:pt x="569" y="83"/>
                  </a:lnTo>
                  <a:lnTo>
                    <a:pt x="582" y="86"/>
                  </a:lnTo>
                  <a:lnTo>
                    <a:pt x="595" y="88"/>
                  </a:lnTo>
                  <a:lnTo>
                    <a:pt x="606" y="89"/>
                  </a:lnTo>
                  <a:lnTo>
                    <a:pt x="619" y="91"/>
                  </a:lnTo>
                  <a:lnTo>
                    <a:pt x="632" y="94"/>
                  </a:lnTo>
                  <a:lnTo>
                    <a:pt x="645" y="95"/>
                  </a:lnTo>
                  <a:lnTo>
                    <a:pt x="656" y="97"/>
                  </a:lnTo>
                  <a:lnTo>
                    <a:pt x="669" y="98"/>
                  </a:lnTo>
                  <a:lnTo>
                    <a:pt x="674" y="98"/>
                  </a:lnTo>
                  <a:lnTo>
                    <a:pt x="679" y="99"/>
                  </a:lnTo>
                  <a:lnTo>
                    <a:pt x="684" y="99"/>
                  </a:lnTo>
                  <a:lnTo>
                    <a:pt x="689" y="99"/>
                  </a:lnTo>
                  <a:lnTo>
                    <a:pt x="693" y="99"/>
                  </a:lnTo>
                  <a:lnTo>
                    <a:pt x="699" y="99"/>
                  </a:lnTo>
                  <a:lnTo>
                    <a:pt x="704" y="99"/>
                  </a:lnTo>
                  <a:lnTo>
                    <a:pt x="708" y="99"/>
                  </a:lnTo>
                  <a:lnTo>
                    <a:pt x="713" y="99"/>
                  </a:lnTo>
                  <a:lnTo>
                    <a:pt x="719" y="99"/>
                  </a:lnTo>
                  <a:lnTo>
                    <a:pt x="723" y="98"/>
                  </a:lnTo>
                  <a:lnTo>
                    <a:pt x="728" y="98"/>
                  </a:lnTo>
                  <a:lnTo>
                    <a:pt x="733" y="97"/>
                  </a:lnTo>
                  <a:lnTo>
                    <a:pt x="738" y="97"/>
                  </a:lnTo>
                  <a:lnTo>
                    <a:pt x="743" y="96"/>
                  </a:lnTo>
                  <a:lnTo>
                    <a:pt x="748" y="96"/>
                  </a:lnTo>
                  <a:lnTo>
                    <a:pt x="752" y="95"/>
                  </a:lnTo>
                  <a:lnTo>
                    <a:pt x="757" y="94"/>
                  </a:lnTo>
                  <a:lnTo>
                    <a:pt x="763" y="92"/>
                  </a:lnTo>
                  <a:lnTo>
                    <a:pt x="767" y="91"/>
                  </a:lnTo>
                </a:path>
              </a:pathLst>
            </a:custGeom>
            <a:no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75" name="Freeform 35"/>
            <p:cNvSpPr>
              <a:spLocks/>
            </p:cNvSpPr>
            <p:nvPr/>
          </p:nvSpPr>
          <p:spPr bwMode="auto">
            <a:xfrm>
              <a:off x="3929" y="1737"/>
              <a:ext cx="148" cy="649"/>
            </a:xfrm>
            <a:custGeom>
              <a:avLst/>
              <a:gdLst>
                <a:gd name="T0" fmla="*/ 11 w 274"/>
                <a:gd name="T1" fmla="*/ 12 h 1439"/>
                <a:gd name="T2" fmla="*/ 35 w 274"/>
                <a:gd name="T3" fmla="*/ 36 h 1439"/>
                <a:gd name="T4" fmla="*/ 59 w 274"/>
                <a:gd name="T5" fmla="*/ 61 h 1439"/>
                <a:gd name="T6" fmla="*/ 79 w 274"/>
                <a:gd name="T7" fmla="*/ 87 h 1439"/>
                <a:gd name="T8" fmla="*/ 100 w 274"/>
                <a:gd name="T9" fmla="*/ 114 h 1439"/>
                <a:gd name="T10" fmla="*/ 120 w 274"/>
                <a:gd name="T11" fmla="*/ 141 h 1439"/>
                <a:gd name="T12" fmla="*/ 140 w 274"/>
                <a:gd name="T13" fmla="*/ 170 h 1439"/>
                <a:gd name="T14" fmla="*/ 157 w 274"/>
                <a:gd name="T15" fmla="*/ 199 h 1439"/>
                <a:gd name="T16" fmla="*/ 173 w 274"/>
                <a:gd name="T17" fmla="*/ 229 h 1439"/>
                <a:gd name="T18" fmla="*/ 188 w 274"/>
                <a:gd name="T19" fmla="*/ 260 h 1439"/>
                <a:gd name="T20" fmla="*/ 202 w 274"/>
                <a:gd name="T21" fmla="*/ 290 h 1439"/>
                <a:gd name="T22" fmla="*/ 215 w 274"/>
                <a:gd name="T23" fmla="*/ 321 h 1439"/>
                <a:gd name="T24" fmla="*/ 228 w 274"/>
                <a:gd name="T25" fmla="*/ 353 h 1439"/>
                <a:gd name="T26" fmla="*/ 238 w 274"/>
                <a:gd name="T27" fmla="*/ 385 h 1439"/>
                <a:gd name="T28" fmla="*/ 247 w 274"/>
                <a:gd name="T29" fmla="*/ 418 h 1439"/>
                <a:gd name="T30" fmla="*/ 255 w 274"/>
                <a:gd name="T31" fmla="*/ 451 h 1439"/>
                <a:gd name="T32" fmla="*/ 262 w 274"/>
                <a:gd name="T33" fmla="*/ 484 h 1439"/>
                <a:gd name="T34" fmla="*/ 267 w 274"/>
                <a:gd name="T35" fmla="*/ 518 h 1439"/>
                <a:gd name="T36" fmla="*/ 272 w 274"/>
                <a:gd name="T37" fmla="*/ 551 h 1439"/>
                <a:gd name="T38" fmla="*/ 274 w 274"/>
                <a:gd name="T39" fmla="*/ 585 h 1439"/>
                <a:gd name="T40" fmla="*/ 274 w 274"/>
                <a:gd name="T41" fmla="*/ 624 h 1439"/>
                <a:gd name="T42" fmla="*/ 273 w 274"/>
                <a:gd name="T43" fmla="*/ 671 h 1439"/>
                <a:gd name="T44" fmla="*/ 270 w 274"/>
                <a:gd name="T45" fmla="*/ 717 h 1439"/>
                <a:gd name="T46" fmla="*/ 266 w 274"/>
                <a:gd name="T47" fmla="*/ 764 h 1439"/>
                <a:gd name="T48" fmla="*/ 260 w 274"/>
                <a:gd name="T49" fmla="*/ 810 h 1439"/>
                <a:gd name="T50" fmla="*/ 253 w 274"/>
                <a:gd name="T51" fmla="*/ 855 h 1439"/>
                <a:gd name="T52" fmla="*/ 245 w 274"/>
                <a:gd name="T53" fmla="*/ 901 h 1439"/>
                <a:gd name="T54" fmla="*/ 236 w 274"/>
                <a:gd name="T55" fmla="*/ 947 h 1439"/>
                <a:gd name="T56" fmla="*/ 225 w 274"/>
                <a:gd name="T57" fmla="*/ 992 h 1439"/>
                <a:gd name="T58" fmla="*/ 215 w 274"/>
                <a:gd name="T59" fmla="*/ 1037 h 1439"/>
                <a:gd name="T60" fmla="*/ 203 w 274"/>
                <a:gd name="T61" fmla="*/ 1080 h 1439"/>
                <a:gd name="T62" fmla="*/ 192 w 274"/>
                <a:gd name="T63" fmla="*/ 1119 h 1439"/>
                <a:gd name="T64" fmla="*/ 179 w 274"/>
                <a:gd name="T65" fmla="*/ 1157 h 1439"/>
                <a:gd name="T66" fmla="*/ 165 w 274"/>
                <a:gd name="T67" fmla="*/ 1197 h 1439"/>
                <a:gd name="T68" fmla="*/ 150 w 274"/>
                <a:gd name="T69" fmla="*/ 1235 h 1439"/>
                <a:gd name="T70" fmla="*/ 135 w 274"/>
                <a:gd name="T71" fmla="*/ 1273 h 1439"/>
                <a:gd name="T72" fmla="*/ 118 w 274"/>
                <a:gd name="T73" fmla="*/ 1312 h 1439"/>
                <a:gd name="T74" fmla="*/ 100 w 274"/>
                <a:gd name="T75" fmla="*/ 1349 h 1439"/>
                <a:gd name="T76" fmla="*/ 82 w 274"/>
                <a:gd name="T77" fmla="*/ 1385 h 1439"/>
                <a:gd name="T78" fmla="*/ 62 w 274"/>
                <a:gd name="T79" fmla="*/ 1420 h 143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74"/>
                <a:gd name="T121" fmla="*/ 0 h 1439"/>
                <a:gd name="T122" fmla="*/ 274 w 274"/>
                <a:gd name="T123" fmla="*/ 1439 h 143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74" h="1439">
                  <a:moveTo>
                    <a:pt x="0" y="0"/>
                  </a:moveTo>
                  <a:lnTo>
                    <a:pt x="11" y="12"/>
                  </a:lnTo>
                  <a:lnTo>
                    <a:pt x="24" y="23"/>
                  </a:lnTo>
                  <a:lnTo>
                    <a:pt x="35" y="36"/>
                  </a:lnTo>
                  <a:lnTo>
                    <a:pt x="47" y="49"/>
                  </a:lnTo>
                  <a:lnTo>
                    <a:pt x="59" y="61"/>
                  </a:lnTo>
                  <a:lnTo>
                    <a:pt x="69" y="74"/>
                  </a:lnTo>
                  <a:lnTo>
                    <a:pt x="79" y="87"/>
                  </a:lnTo>
                  <a:lnTo>
                    <a:pt x="90" y="101"/>
                  </a:lnTo>
                  <a:lnTo>
                    <a:pt x="100" y="114"/>
                  </a:lnTo>
                  <a:lnTo>
                    <a:pt x="111" y="127"/>
                  </a:lnTo>
                  <a:lnTo>
                    <a:pt x="120" y="141"/>
                  </a:lnTo>
                  <a:lnTo>
                    <a:pt x="130" y="156"/>
                  </a:lnTo>
                  <a:lnTo>
                    <a:pt x="140" y="170"/>
                  </a:lnTo>
                  <a:lnTo>
                    <a:pt x="148" y="184"/>
                  </a:lnTo>
                  <a:lnTo>
                    <a:pt x="157" y="199"/>
                  </a:lnTo>
                  <a:lnTo>
                    <a:pt x="165" y="214"/>
                  </a:lnTo>
                  <a:lnTo>
                    <a:pt x="173" y="229"/>
                  </a:lnTo>
                  <a:lnTo>
                    <a:pt x="181" y="244"/>
                  </a:lnTo>
                  <a:lnTo>
                    <a:pt x="188" y="260"/>
                  </a:lnTo>
                  <a:lnTo>
                    <a:pt x="195" y="275"/>
                  </a:lnTo>
                  <a:lnTo>
                    <a:pt x="202" y="290"/>
                  </a:lnTo>
                  <a:lnTo>
                    <a:pt x="209" y="306"/>
                  </a:lnTo>
                  <a:lnTo>
                    <a:pt x="215" y="321"/>
                  </a:lnTo>
                  <a:lnTo>
                    <a:pt x="222" y="337"/>
                  </a:lnTo>
                  <a:lnTo>
                    <a:pt x="228" y="353"/>
                  </a:lnTo>
                  <a:lnTo>
                    <a:pt x="232" y="368"/>
                  </a:lnTo>
                  <a:lnTo>
                    <a:pt x="238" y="385"/>
                  </a:lnTo>
                  <a:lnTo>
                    <a:pt x="243" y="401"/>
                  </a:lnTo>
                  <a:lnTo>
                    <a:pt x="247" y="418"/>
                  </a:lnTo>
                  <a:lnTo>
                    <a:pt x="252" y="434"/>
                  </a:lnTo>
                  <a:lnTo>
                    <a:pt x="255" y="451"/>
                  </a:lnTo>
                  <a:lnTo>
                    <a:pt x="259" y="467"/>
                  </a:lnTo>
                  <a:lnTo>
                    <a:pt x="262" y="484"/>
                  </a:lnTo>
                  <a:lnTo>
                    <a:pt x="265" y="501"/>
                  </a:lnTo>
                  <a:lnTo>
                    <a:pt x="267" y="518"/>
                  </a:lnTo>
                  <a:lnTo>
                    <a:pt x="269" y="534"/>
                  </a:lnTo>
                  <a:lnTo>
                    <a:pt x="272" y="551"/>
                  </a:lnTo>
                  <a:lnTo>
                    <a:pt x="273" y="568"/>
                  </a:lnTo>
                  <a:lnTo>
                    <a:pt x="274" y="585"/>
                  </a:lnTo>
                  <a:lnTo>
                    <a:pt x="274" y="601"/>
                  </a:lnTo>
                  <a:lnTo>
                    <a:pt x="274" y="624"/>
                  </a:lnTo>
                  <a:lnTo>
                    <a:pt x="274" y="648"/>
                  </a:lnTo>
                  <a:lnTo>
                    <a:pt x="273" y="671"/>
                  </a:lnTo>
                  <a:lnTo>
                    <a:pt x="272" y="694"/>
                  </a:lnTo>
                  <a:lnTo>
                    <a:pt x="270" y="717"/>
                  </a:lnTo>
                  <a:lnTo>
                    <a:pt x="268" y="740"/>
                  </a:lnTo>
                  <a:lnTo>
                    <a:pt x="266" y="764"/>
                  </a:lnTo>
                  <a:lnTo>
                    <a:pt x="264" y="787"/>
                  </a:lnTo>
                  <a:lnTo>
                    <a:pt x="260" y="810"/>
                  </a:lnTo>
                  <a:lnTo>
                    <a:pt x="258" y="832"/>
                  </a:lnTo>
                  <a:lnTo>
                    <a:pt x="253" y="855"/>
                  </a:lnTo>
                  <a:lnTo>
                    <a:pt x="250" y="878"/>
                  </a:lnTo>
                  <a:lnTo>
                    <a:pt x="245" y="901"/>
                  </a:lnTo>
                  <a:lnTo>
                    <a:pt x="240" y="923"/>
                  </a:lnTo>
                  <a:lnTo>
                    <a:pt x="236" y="947"/>
                  </a:lnTo>
                  <a:lnTo>
                    <a:pt x="231" y="970"/>
                  </a:lnTo>
                  <a:lnTo>
                    <a:pt x="225" y="992"/>
                  </a:lnTo>
                  <a:lnTo>
                    <a:pt x="221" y="1015"/>
                  </a:lnTo>
                  <a:lnTo>
                    <a:pt x="215" y="1037"/>
                  </a:lnTo>
                  <a:lnTo>
                    <a:pt x="209" y="1059"/>
                  </a:lnTo>
                  <a:lnTo>
                    <a:pt x="203" y="1080"/>
                  </a:lnTo>
                  <a:lnTo>
                    <a:pt x="198" y="1099"/>
                  </a:lnTo>
                  <a:lnTo>
                    <a:pt x="192" y="1119"/>
                  </a:lnTo>
                  <a:lnTo>
                    <a:pt x="186" y="1138"/>
                  </a:lnTo>
                  <a:lnTo>
                    <a:pt x="179" y="1157"/>
                  </a:lnTo>
                  <a:lnTo>
                    <a:pt x="172" y="1177"/>
                  </a:lnTo>
                  <a:lnTo>
                    <a:pt x="165" y="1197"/>
                  </a:lnTo>
                  <a:lnTo>
                    <a:pt x="158" y="1217"/>
                  </a:lnTo>
                  <a:lnTo>
                    <a:pt x="150" y="1235"/>
                  </a:lnTo>
                  <a:lnTo>
                    <a:pt x="143" y="1255"/>
                  </a:lnTo>
                  <a:lnTo>
                    <a:pt x="135" y="1273"/>
                  </a:lnTo>
                  <a:lnTo>
                    <a:pt x="127" y="1292"/>
                  </a:lnTo>
                  <a:lnTo>
                    <a:pt x="118" y="1312"/>
                  </a:lnTo>
                  <a:lnTo>
                    <a:pt x="110" y="1330"/>
                  </a:lnTo>
                  <a:lnTo>
                    <a:pt x="100" y="1349"/>
                  </a:lnTo>
                  <a:lnTo>
                    <a:pt x="91" y="1367"/>
                  </a:lnTo>
                  <a:lnTo>
                    <a:pt x="82" y="1385"/>
                  </a:lnTo>
                  <a:lnTo>
                    <a:pt x="72" y="1403"/>
                  </a:lnTo>
                  <a:lnTo>
                    <a:pt x="62" y="1420"/>
                  </a:lnTo>
                  <a:lnTo>
                    <a:pt x="52" y="1439"/>
                  </a:lnTo>
                </a:path>
              </a:pathLst>
            </a:custGeom>
            <a:noFill/>
            <a:ln w="19050">
              <a:solidFill>
                <a:schemeClr val="tx1"/>
              </a:solidFill>
              <a:prstDash val="solid"/>
              <a:round/>
              <a:headEnd type="none" w="med" len="med"/>
              <a:tailEnd type="triangle" w="med" len="med"/>
            </a:ln>
          </p:spPr>
          <p:txBody>
            <a:bodyPr/>
            <a:lstStyle/>
            <a:p>
              <a:pPr>
                <a:lnSpc>
                  <a:spcPct val="120000"/>
                </a:lnSpc>
              </a:pPr>
              <a:endParaRPr lang="en-US" sz="2000" dirty="0">
                <a:solidFill>
                  <a:srgbClr val="000000"/>
                </a:solidFill>
                <a:latin typeface="Gill Sans MT"/>
              </a:endParaRPr>
            </a:p>
          </p:txBody>
        </p:sp>
        <p:sp>
          <p:nvSpPr>
            <p:cNvPr id="65576" name="Freeform 36"/>
            <p:cNvSpPr>
              <a:spLocks/>
            </p:cNvSpPr>
            <p:nvPr/>
          </p:nvSpPr>
          <p:spPr bwMode="auto">
            <a:xfrm>
              <a:off x="3651" y="2426"/>
              <a:ext cx="298" cy="213"/>
            </a:xfrm>
            <a:custGeom>
              <a:avLst/>
              <a:gdLst>
                <a:gd name="T0" fmla="*/ 445 w 445"/>
                <a:gd name="T1" fmla="*/ 0 h 379"/>
                <a:gd name="T2" fmla="*/ 433 w 445"/>
                <a:gd name="T3" fmla="*/ 13 h 379"/>
                <a:gd name="T4" fmla="*/ 422 w 445"/>
                <a:gd name="T5" fmla="*/ 27 h 379"/>
                <a:gd name="T6" fmla="*/ 410 w 445"/>
                <a:gd name="T7" fmla="*/ 39 h 379"/>
                <a:gd name="T8" fmla="*/ 398 w 445"/>
                <a:gd name="T9" fmla="*/ 52 h 379"/>
                <a:gd name="T10" fmla="*/ 387 w 445"/>
                <a:gd name="T11" fmla="*/ 66 h 379"/>
                <a:gd name="T12" fmla="*/ 375 w 445"/>
                <a:gd name="T13" fmla="*/ 79 h 379"/>
                <a:gd name="T14" fmla="*/ 363 w 445"/>
                <a:gd name="T15" fmla="*/ 92 h 379"/>
                <a:gd name="T16" fmla="*/ 351 w 445"/>
                <a:gd name="T17" fmla="*/ 104 h 379"/>
                <a:gd name="T18" fmla="*/ 338 w 445"/>
                <a:gd name="T19" fmla="*/ 117 h 379"/>
                <a:gd name="T20" fmla="*/ 326 w 445"/>
                <a:gd name="T21" fmla="*/ 129 h 379"/>
                <a:gd name="T22" fmla="*/ 313 w 445"/>
                <a:gd name="T23" fmla="*/ 141 h 379"/>
                <a:gd name="T24" fmla="*/ 301 w 445"/>
                <a:gd name="T25" fmla="*/ 154 h 379"/>
                <a:gd name="T26" fmla="*/ 289 w 445"/>
                <a:gd name="T27" fmla="*/ 166 h 379"/>
                <a:gd name="T28" fmla="*/ 276 w 445"/>
                <a:gd name="T29" fmla="*/ 178 h 379"/>
                <a:gd name="T30" fmla="*/ 262 w 445"/>
                <a:gd name="T31" fmla="*/ 190 h 379"/>
                <a:gd name="T32" fmla="*/ 249 w 445"/>
                <a:gd name="T33" fmla="*/ 202 h 379"/>
                <a:gd name="T34" fmla="*/ 236 w 445"/>
                <a:gd name="T35" fmla="*/ 213 h 379"/>
                <a:gd name="T36" fmla="*/ 224 w 445"/>
                <a:gd name="T37" fmla="*/ 226 h 379"/>
                <a:gd name="T38" fmla="*/ 210 w 445"/>
                <a:gd name="T39" fmla="*/ 238 h 379"/>
                <a:gd name="T40" fmla="*/ 197 w 445"/>
                <a:gd name="T41" fmla="*/ 248 h 379"/>
                <a:gd name="T42" fmla="*/ 188 w 445"/>
                <a:gd name="T43" fmla="*/ 256 h 379"/>
                <a:gd name="T44" fmla="*/ 179 w 445"/>
                <a:gd name="T45" fmla="*/ 263 h 379"/>
                <a:gd name="T46" fmla="*/ 169 w 445"/>
                <a:gd name="T47" fmla="*/ 271 h 379"/>
                <a:gd name="T48" fmla="*/ 160 w 445"/>
                <a:gd name="T49" fmla="*/ 278 h 379"/>
                <a:gd name="T50" fmla="*/ 151 w 445"/>
                <a:gd name="T51" fmla="*/ 285 h 379"/>
                <a:gd name="T52" fmla="*/ 141 w 445"/>
                <a:gd name="T53" fmla="*/ 292 h 379"/>
                <a:gd name="T54" fmla="*/ 132 w 445"/>
                <a:gd name="T55" fmla="*/ 299 h 379"/>
                <a:gd name="T56" fmla="*/ 122 w 445"/>
                <a:gd name="T57" fmla="*/ 306 h 379"/>
                <a:gd name="T58" fmla="*/ 113 w 445"/>
                <a:gd name="T59" fmla="*/ 313 h 379"/>
                <a:gd name="T60" fmla="*/ 102 w 445"/>
                <a:gd name="T61" fmla="*/ 320 h 379"/>
                <a:gd name="T62" fmla="*/ 93 w 445"/>
                <a:gd name="T63" fmla="*/ 327 h 379"/>
                <a:gd name="T64" fmla="*/ 82 w 445"/>
                <a:gd name="T65" fmla="*/ 333 h 379"/>
                <a:gd name="T66" fmla="*/ 73 w 445"/>
                <a:gd name="T67" fmla="*/ 338 h 379"/>
                <a:gd name="T68" fmla="*/ 63 w 445"/>
                <a:gd name="T69" fmla="*/ 345 h 379"/>
                <a:gd name="T70" fmla="*/ 52 w 445"/>
                <a:gd name="T71" fmla="*/ 351 h 379"/>
                <a:gd name="T72" fmla="*/ 42 w 445"/>
                <a:gd name="T73" fmla="*/ 357 h 379"/>
                <a:gd name="T74" fmla="*/ 31 w 445"/>
                <a:gd name="T75" fmla="*/ 363 h 379"/>
                <a:gd name="T76" fmla="*/ 21 w 445"/>
                <a:gd name="T77" fmla="*/ 368 h 379"/>
                <a:gd name="T78" fmla="*/ 11 w 445"/>
                <a:gd name="T79" fmla="*/ 374 h 379"/>
                <a:gd name="T80" fmla="*/ 0 w 445"/>
                <a:gd name="T81" fmla="*/ 379 h 37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45"/>
                <a:gd name="T124" fmla="*/ 0 h 379"/>
                <a:gd name="T125" fmla="*/ 445 w 445"/>
                <a:gd name="T126" fmla="*/ 379 h 37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45" h="379">
                  <a:moveTo>
                    <a:pt x="445" y="0"/>
                  </a:moveTo>
                  <a:lnTo>
                    <a:pt x="433" y="13"/>
                  </a:lnTo>
                  <a:lnTo>
                    <a:pt x="422" y="27"/>
                  </a:lnTo>
                  <a:lnTo>
                    <a:pt x="410" y="39"/>
                  </a:lnTo>
                  <a:lnTo>
                    <a:pt x="398" y="52"/>
                  </a:lnTo>
                  <a:lnTo>
                    <a:pt x="387" y="66"/>
                  </a:lnTo>
                  <a:lnTo>
                    <a:pt x="375" y="79"/>
                  </a:lnTo>
                  <a:lnTo>
                    <a:pt x="363" y="92"/>
                  </a:lnTo>
                  <a:lnTo>
                    <a:pt x="351" y="104"/>
                  </a:lnTo>
                  <a:lnTo>
                    <a:pt x="338" y="117"/>
                  </a:lnTo>
                  <a:lnTo>
                    <a:pt x="326" y="129"/>
                  </a:lnTo>
                  <a:lnTo>
                    <a:pt x="313" y="141"/>
                  </a:lnTo>
                  <a:lnTo>
                    <a:pt x="301" y="154"/>
                  </a:lnTo>
                  <a:lnTo>
                    <a:pt x="289" y="166"/>
                  </a:lnTo>
                  <a:lnTo>
                    <a:pt x="276" y="178"/>
                  </a:lnTo>
                  <a:lnTo>
                    <a:pt x="262" y="190"/>
                  </a:lnTo>
                  <a:lnTo>
                    <a:pt x="249" y="202"/>
                  </a:lnTo>
                  <a:lnTo>
                    <a:pt x="236" y="213"/>
                  </a:lnTo>
                  <a:lnTo>
                    <a:pt x="224" y="226"/>
                  </a:lnTo>
                  <a:lnTo>
                    <a:pt x="210" y="238"/>
                  </a:lnTo>
                  <a:lnTo>
                    <a:pt x="197" y="248"/>
                  </a:lnTo>
                  <a:lnTo>
                    <a:pt x="188" y="256"/>
                  </a:lnTo>
                  <a:lnTo>
                    <a:pt x="179" y="263"/>
                  </a:lnTo>
                  <a:lnTo>
                    <a:pt x="169" y="271"/>
                  </a:lnTo>
                  <a:lnTo>
                    <a:pt x="160" y="278"/>
                  </a:lnTo>
                  <a:lnTo>
                    <a:pt x="151" y="285"/>
                  </a:lnTo>
                  <a:lnTo>
                    <a:pt x="141" y="292"/>
                  </a:lnTo>
                  <a:lnTo>
                    <a:pt x="132" y="299"/>
                  </a:lnTo>
                  <a:lnTo>
                    <a:pt x="122" y="306"/>
                  </a:lnTo>
                  <a:lnTo>
                    <a:pt x="113" y="313"/>
                  </a:lnTo>
                  <a:lnTo>
                    <a:pt x="102" y="320"/>
                  </a:lnTo>
                  <a:lnTo>
                    <a:pt x="93" y="327"/>
                  </a:lnTo>
                  <a:lnTo>
                    <a:pt x="82" y="333"/>
                  </a:lnTo>
                  <a:lnTo>
                    <a:pt x="73" y="338"/>
                  </a:lnTo>
                  <a:lnTo>
                    <a:pt x="63" y="345"/>
                  </a:lnTo>
                  <a:lnTo>
                    <a:pt x="52" y="351"/>
                  </a:lnTo>
                  <a:lnTo>
                    <a:pt x="42" y="357"/>
                  </a:lnTo>
                  <a:lnTo>
                    <a:pt x="31" y="363"/>
                  </a:lnTo>
                  <a:lnTo>
                    <a:pt x="21" y="368"/>
                  </a:lnTo>
                  <a:lnTo>
                    <a:pt x="11" y="374"/>
                  </a:lnTo>
                  <a:lnTo>
                    <a:pt x="0" y="379"/>
                  </a:lnTo>
                </a:path>
              </a:pathLst>
            </a:custGeom>
            <a:noFill/>
            <a:ln w="19050">
              <a:solidFill>
                <a:schemeClr val="tx1"/>
              </a:solidFill>
              <a:prstDash val="solid"/>
              <a:round/>
              <a:headEnd type="none" w="med" len="med"/>
              <a:tailEnd type="triangle" w="med" len="med"/>
            </a:ln>
          </p:spPr>
          <p:txBody>
            <a:bodyPr/>
            <a:lstStyle/>
            <a:p>
              <a:pPr>
                <a:lnSpc>
                  <a:spcPct val="120000"/>
                </a:lnSpc>
              </a:pPr>
              <a:endParaRPr lang="en-US" sz="2000" dirty="0">
                <a:solidFill>
                  <a:srgbClr val="000000"/>
                </a:solidFill>
                <a:latin typeface="Gill Sans MT"/>
              </a:endParaRPr>
            </a:p>
          </p:txBody>
        </p:sp>
        <p:sp>
          <p:nvSpPr>
            <p:cNvPr id="65577" name="Freeform 37"/>
            <p:cNvSpPr>
              <a:spLocks/>
            </p:cNvSpPr>
            <p:nvPr/>
          </p:nvSpPr>
          <p:spPr bwMode="auto">
            <a:xfrm>
              <a:off x="2562" y="3059"/>
              <a:ext cx="0" cy="225"/>
            </a:xfrm>
            <a:custGeom>
              <a:avLst/>
              <a:gdLst>
                <a:gd name="T0" fmla="*/ 0 h 497"/>
                <a:gd name="T1" fmla="*/ 24 h 497"/>
                <a:gd name="T2" fmla="*/ 50 h 497"/>
                <a:gd name="T3" fmla="*/ 74 h 497"/>
                <a:gd name="T4" fmla="*/ 100 h 497"/>
                <a:gd name="T5" fmla="*/ 124 h 497"/>
                <a:gd name="T6" fmla="*/ 150 h 497"/>
                <a:gd name="T7" fmla="*/ 174 h 497"/>
                <a:gd name="T8" fmla="*/ 199 h 497"/>
                <a:gd name="T9" fmla="*/ 224 h 497"/>
                <a:gd name="T10" fmla="*/ 249 h 497"/>
                <a:gd name="T11" fmla="*/ 273 h 497"/>
                <a:gd name="T12" fmla="*/ 298 h 497"/>
                <a:gd name="T13" fmla="*/ 323 h 497"/>
                <a:gd name="T14" fmla="*/ 348 h 497"/>
                <a:gd name="T15" fmla="*/ 373 h 497"/>
                <a:gd name="T16" fmla="*/ 397 h 497"/>
                <a:gd name="T17" fmla="*/ 423 h 497"/>
                <a:gd name="T18" fmla="*/ 447 h 497"/>
                <a:gd name="T19" fmla="*/ 473 h 497"/>
                <a:gd name="T20" fmla="*/ 497 h 497"/>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h 497"/>
                <a:gd name="T43" fmla="*/ 497 h 497"/>
              </a:gdLst>
              <a:ahLst/>
              <a:cxnLst>
                <a:cxn ang="T21">
                  <a:pos x="0" y="T0"/>
                </a:cxn>
                <a:cxn ang="T22">
                  <a:pos x="0" y="T1"/>
                </a:cxn>
                <a:cxn ang="T23">
                  <a:pos x="0" y="T2"/>
                </a:cxn>
                <a:cxn ang="T24">
                  <a:pos x="0" y="T3"/>
                </a:cxn>
                <a:cxn ang="T25">
                  <a:pos x="0" y="T4"/>
                </a:cxn>
                <a:cxn ang="T26">
                  <a:pos x="0" y="T5"/>
                </a:cxn>
                <a:cxn ang="T27">
                  <a:pos x="0" y="T6"/>
                </a:cxn>
                <a:cxn ang="T28">
                  <a:pos x="0" y="T7"/>
                </a:cxn>
                <a:cxn ang="T29">
                  <a:pos x="0" y="T8"/>
                </a:cxn>
                <a:cxn ang="T30">
                  <a:pos x="0" y="T9"/>
                </a:cxn>
                <a:cxn ang="T31">
                  <a:pos x="0" y="T10"/>
                </a:cxn>
                <a:cxn ang="T32">
                  <a:pos x="0" y="T11"/>
                </a:cxn>
                <a:cxn ang="T33">
                  <a:pos x="0" y="T12"/>
                </a:cxn>
                <a:cxn ang="T34">
                  <a:pos x="0" y="T13"/>
                </a:cxn>
                <a:cxn ang="T35">
                  <a:pos x="0" y="T14"/>
                </a:cxn>
                <a:cxn ang="T36">
                  <a:pos x="0" y="T15"/>
                </a:cxn>
                <a:cxn ang="T37">
                  <a:pos x="0" y="T16"/>
                </a:cxn>
                <a:cxn ang="T38">
                  <a:pos x="0" y="T17"/>
                </a:cxn>
                <a:cxn ang="T39">
                  <a:pos x="0" y="T18"/>
                </a:cxn>
                <a:cxn ang="T40">
                  <a:pos x="0" y="T19"/>
                </a:cxn>
                <a:cxn ang="T41">
                  <a:pos x="0" y="T20"/>
                </a:cxn>
              </a:cxnLst>
              <a:rect l="0" t="T42" r="0" b="T43"/>
              <a:pathLst>
                <a:path h="497">
                  <a:moveTo>
                    <a:pt x="0" y="0"/>
                  </a:moveTo>
                  <a:lnTo>
                    <a:pt x="0" y="24"/>
                  </a:lnTo>
                  <a:lnTo>
                    <a:pt x="0" y="50"/>
                  </a:lnTo>
                  <a:lnTo>
                    <a:pt x="0" y="74"/>
                  </a:lnTo>
                  <a:lnTo>
                    <a:pt x="0" y="100"/>
                  </a:lnTo>
                  <a:lnTo>
                    <a:pt x="0" y="124"/>
                  </a:lnTo>
                  <a:lnTo>
                    <a:pt x="0" y="150"/>
                  </a:lnTo>
                  <a:lnTo>
                    <a:pt x="0" y="174"/>
                  </a:lnTo>
                  <a:lnTo>
                    <a:pt x="0" y="199"/>
                  </a:lnTo>
                  <a:lnTo>
                    <a:pt x="0" y="224"/>
                  </a:lnTo>
                  <a:lnTo>
                    <a:pt x="0" y="249"/>
                  </a:lnTo>
                  <a:lnTo>
                    <a:pt x="0" y="273"/>
                  </a:lnTo>
                  <a:lnTo>
                    <a:pt x="0" y="298"/>
                  </a:lnTo>
                  <a:lnTo>
                    <a:pt x="0" y="323"/>
                  </a:lnTo>
                  <a:lnTo>
                    <a:pt x="0" y="348"/>
                  </a:lnTo>
                  <a:lnTo>
                    <a:pt x="0" y="373"/>
                  </a:lnTo>
                  <a:lnTo>
                    <a:pt x="0" y="397"/>
                  </a:lnTo>
                  <a:lnTo>
                    <a:pt x="0" y="423"/>
                  </a:lnTo>
                  <a:lnTo>
                    <a:pt x="0" y="447"/>
                  </a:lnTo>
                  <a:lnTo>
                    <a:pt x="0" y="473"/>
                  </a:lnTo>
                  <a:lnTo>
                    <a:pt x="0" y="497"/>
                  </a:lnTo>
                </a:path>
              </a:pathLst>
            </a:custGeom>
            <a:noFill/>
            <a:ln w="12700">
              <a:solidFill>
                <a:srgbClr val="000000"/>
              </a:solidFill>
              <a:prstDash val="solid"/>
              <a:round/>
              <a:headEnd type="none" w="med" len="med"/>
              <a:tailEnd type="triangle" w="med" len="med"/>
            </a:ln>
          </p:spPr>
          <p:txBody>
            <a:bodyPr/>
            <a:lstStyle/>
            <a:p>
              <a:pPr>
                <a:lnSpc>
                  <a:spcPct val="120000"/>
                </a:lnSpc>
              </a:pPr>
              <a:endParaRPr lang="en-US" sz="2000" dirty="0">
                <a:solidFill>
                  <a:srgbClr val="000000"/>
                </a:solidFill>
                <a:latin typeface="Gill Sans MT"/>
              </a:endParaRPr>
            </a:p>
          </p:txBody>
        </p:sp>
        <p:sp>
          <p:nvSpPr>
            <p:cNvPr id="65578" name="Freeform 38"/>
            <p:cNvSpPr>
              <a:spLocks/>
            </p:cNvSpPr>
            <p:nvPr/>
          </p:nvSpPr>
          <p:spPr bwMode="auto">
            <a:xfrm>
              <a:off x="3520" y="1874"/>
              <a:ext cx="474" cy="388"/>
            </a:xfrm>
            <a:custGeom>
              <a:avLst/>
              <a:gdLst>
                <a:gd name="T0" fmla="*/ 168 w 893"/>
                <a:gd name="T1" fmla="*/ 139 h 860"/>
                <a:gd name="T2" fmla="*/ 202 w 893"/>
                <a:gd name="T3" fmla="*/ 86 h 860"/>
                <a:gd name="T4" fmla="*/ 267 w 893"/>
                <a:gd name="T5" fmla="*/ 46 h 860"/>
                <a:gd name="T6" fmla="*/ 350 w 893"/>
                <a:gd name="T7" fmla="*/ 22 h 860"/>
                <a:gd name="T8" fmla="*/ 448 w 893"/>
                <a:gd name="T9" fmla="*/ 6 h 860"/>
                <a:gd name="T10" fmla="*/ 561 w 893"/>
                <a:gd name="T11" fmla="*/ 0 h 860"/>
                <a:gd name="T12" fmla="*/ 660 w 893"/>
                <a:gd name="T13" fmla="*/ 2 h 860"/>
                <a:gd name="T14" fmla="*/ 737 w 893"/>
                <a:gd name="T15" fmla="*/ 6 h 860"/>
                <a:gd name="T16" fmla="*/ 806 w 893"/>
                <a:gd name="T17" fmla="*/ 24 h 860"/>
                <a:gd name="T18" fmla="*/ 847 w 893"/>
                <a:gd name="T19" fmla="*/ 49 h 860"/>
                <a:gd name="T20" fmla="*/ 877 w 893"/>
                <a:gd name="T21" fmla="*/ 86 h 860"/>
                <a:gd name="T22" fmla="*/ 892 w 893"/>
                <a:gd name="T23" fmla="*/ 136 h 860"/>
                <a:gd name="T24" fmla="*/ 891 w 893"/>
                <a:gd name="T25" fmla="*/ 189 h 860"/>
                <a:gd name="T26" fmla="*/ 881 w 893"/>
                <a:gd name="T27" fmla="*/ 226 h 860"/>
                <a:gd name="T28" fmla="*/ 861 w 893"/>
                <a:gd name="T29" fmla="*/ 255 h 860"/>
                <a:gd name="T30" fmla="*/ 814 w 893"/>
                <a:gd name="T31" fmla="*/ 280 h 860"/>
                <a:gd name="T32" fmla="*/ 756 w 893"/>
                <a:gd name="T33" fmla="*/ 295 h 860"/>
                <a:gd name="T34" fmla="*/ 696 w 893"/>
                <a:gd name="T35" fmla="*/ 309 h 860"/>
                <a:gd name="T36" fmla="*/ 635 w 893"/>
                <a:gd name="T37" fmla="*/ 321 h 860"/>
                <a:gd name="T38" fmla="*/ 583 w 893"/>
                <a:gd name="T39" fmla="*/ 342 h 860"/>
                <a:gd name="T40" fmla="*/ 548 w 893"/>
                <a:gd name="T41" fmla="*/ 369 h 860"/>
                <a:gd name="T42" fmla="*/ 527 w 893"/>
                <a:gd name="T43" fmla="*/ 412 h 860"/>
                <a:gd name="T44" fmla="*/ 521 w 893"/>
                <a:gd name="T45" fmla="*/ 485 h 860"/>
                <a:gd name="T46" fmla="*/ 531 w 893"/>
                <a:gd name="T47" fmla="*/ 558 h 860"/>
                <a:gd name="T48" fmla="*/ 553 w 893"/>
                <a:gd name="T49" fmla="*/ 609 h 860"/>
                <a:gd name="T50" fmla="*/ 579 w 893"/>
                <a:gd name="T51" fmla="*/ 660 h 860"/>
                <a:gd name="T52" fmla="*/ 593 w 893"/>
                <a:gd name="T53" fmla="*/ 700 h 860"/>
                <a:gd name="T54" fmla="*/ 598 w 893"/>
                <a:gd name="T55" fmla="*/ 741 h 860"/>
                <a:gd name="T56" fmla="*/ 583 w 893"/>
                <a:gd name="T57" fmla="*/ 788 h 860"/>
                <a:gd name="T58" fmla="*/ 553 w 893"/>
                <a:gd name="T59" fmla="*/ 836 h 860"/>
                <a:gd name="T60" fmla="*/ 505 w 893"/>
                <a:gd name="T61" fmla="*/ 859 h 860"/>
                <a:gd name="T62" fmla="*/ 450 w 893"/>
                <a:gd name="T63" fmla="*/ 855 h 860"/>
                <a:gd name="T64" fmla="*/ 389 w 893"/>
                <a:gd name="T65" fmla="*/ 850 h 860"/>
                <a:gd name="T66" fmla="*/ 320 w 893"/>
                <a:gd name="T67" fmla="*/ 844 h 860"/>
                <a:gd name="T68" fmla="*/ 254 w 893"/>
                <a:gd name="T69" fmla="*/ 838 h 860"/>
                <a:gd name="T70" fmla="*/ 199 w 893"/>
                <a:gd name="T71" fmla="*/ 836 h 860"/>
                <a:gd name="T72" fmla="*/ 145 w 893"/>
                <a:gd name="T73" fmla="*/ 832 h 860"/>
                <a:gd name="T74" fmla="*/ 101 w 893"/>
                <a:gd name="T75" fmla="*/ 830 h 860"/>
                <a:gd name="T76" fmla="*/ 59 w 893"/>
                <a:gd name="T77" fmla="*/ 822 h 860"/>
                <a:gd name="T78" fmla="*/ 47 w 893"/>
                <a:gd name="T79" fmla="*/ 807 h 860"/>
                <a:gd name="T80" fmla="*/ 48 w 893"/>
                <a:gd name="T81" fmla="*/ 786 h 860"/>
                <a:gd name="T82" fmla="*/ 38 w 893"/>
                <a:gd name="T83" fmla="*/ 745 h 860"/>
                <a:gd name="T84" fmla="*/ 27 w 893"/>
                <a:gd name="T85" fmla="*/ 694 h 860"/>
                <a:gd name="T86" fmla="*/ 14 w 893"/>
                <a:gd name="T87" fmla="*/ 647 h 860"/>
                <a:gd name="T88" fmla="*/ 3 w 893"/>
                <a:gd name="T89" fmla="*/ 605 h 860"/>
                <a:gd name="T90" fmla="*/ 4 w 893"/>
                <a:gd name="T91" fmla="*/ 559 h 860"/>
                <a:gd name="T92" fmla="*/ 25 w 893"/>
                <a:gd name="T93" fmla="*/ 507 h 860"/>
                <a:gd name="T94" fmla="*/ 52 w 893"/>
                <a:gd name="T95" fmla="*/ 457 h 860"/>
                <a:gd name="T96" fmla="*/ 92 w 893"/>
                <a:gd name="T97" fmla="*/ 411 h 860"/>
                <a:gd name="T98" fmla="*/ 125 w 893"/>
                <a:gd name="T99" fmla="*/ 361 h 860"/>
                <a:gd name="T100" fmla="*/ 142 w 893"/>
                <a:gd name="T101" fmla="*/ 287 h 860"/>
                <a:gd name="T102" fmla="*/ 150 w 893"/>
                <a:gd name="T103" fmla="*/ 210 h 860"/>
                <a:gd name="T104" fmla="*/ 157 w 893"/>
                <a:gd name="T105" fmla="*/ 193 h 86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93"/>
                <a:gd name="T160" fmla="*/ 0 h 860"/>
                <a:gd name="T161" fmla="*/ 893 w 893"/>
                <a:gd name="T162" fmla="*/ 860 h 86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93" h="860">
                  <a:moveTo>
                    <a:pt x="158" y="190"/>
                  </a:moveTo>
                  <a:lnTo>
                    <a:pt x="158" y="181"/>
                  </a:lnTo>
                  <a:lnTo>
                    <a:pt x="159" y="171"/>
                  </a:lnTo>
                  <a:lnTo>
                    <a:pt x="161" y="160"/>
                  </a:lnTo>
                  <a:lnTo>
                    <a:pt x="165" y="150"/>
                  </a:lnTo>
                  <a:lnTo>
                    <a:pt x="168" y="139"/>
                  </a:lnTo>
                  <a:lnTo>
                    <a:pt x="172" y="130"/>
                  </a:lnTo>
                  <a:lnTo>
                    <a:pt x="176" y="121"/>
                  </a:lnTo>
                  <a:lnTo>
                    <a:pt x="182" y="112"/>
                  </a:lnTo>
                  <a:lnTo>
                    <a:pt x="188" y="102"/>
                  </a:lnTo>
                  <a:lnTo>
                    <a:pt x="195" y="94"/>
                  </a:lnTo>
                  <a:lnTo>
                    <a:pt x="202" y="86"/>
                  </a:lnTo>
                  <a:lnTo>
                    <a:pt x="209" y="79"/>
                  </a:lnTo>
                  <a:lnTo>
                    <a:pt x="217" y="73"/>
                  </a:lnTo>
                  <a:lnTo>
                    <a:pt x="228" y="65"/>
                  </a:lnTo>
                  <a:lnTo>
                    <a:pt x="241" y="57"/>
                  </a:lnTo>
                  <a:lnTo>
                    <a:pt x="254" y="51"/>
                  </a:lnTo>
                  <a:lnTo>
                    <a:pt x="267" y="46"/>
                  </a:lnTo>
                  <a:lnTo>
                    <a:pt x="279" y="40"/>
                  </a:lnTo>
                  <a:lnTo>
                    <a:pt x="293" y="35"/>
                  </a:lnTo>
                  <a:lnTo>
                    <a:pt x="307" y="32"/>
                  </a:lnTo>
                  <a:lnTo>
                    <a:pt x="322" y="28"/>
                  </a:lnTo>
                  <a:lnTo>
                    <a:pt x="336" y="25"/>
                  </a:lnTo>
                  <a:lnTo>
                    <a:pt x="350" y="22"/>
                  </a:lnTo>
                  <a:lnTo>
                    <a:pt x="365" y="19"/>
                  </a:lnTo>
                  <a:lnTo>
                    <a:pt x="379" y="17"/>
                  </a:lnTo>
                  <a:lnTo>
                    <a:pt x="393" y="14"/>
                  </a:lnTo>
                  <a:lnTo>
                    <a:pt x="411" y="11"/>
                  </a:lnTo>
                  <a:lnTo>
                    <a:pt x="430" y="8"/>
                  </a:lnTo>
                  <a:lnTo>
                    <a:pt x="448" y="6"/>
                  </a:lnTo>
                  <a:lnTo>
                    <a:pt x="467" y="5"/>
                  </a:lnTo>
                  <a:lnTo>
                    <a:pt x="485" y="4"/>
                  </a:lnTo>
                  <a:lnTo>
                    <a:pt x="504" y="3"/>
                  </a:lnTo>
                  <a:lnTo>
                    <a:pt x="522" y="2"/>
                  </a:lnTo>
                  <a:lnTo>
                    <a:pt x="542" y="2"/>
                  </a:lnTo>
                  <a:lnTo>
                    <a:pt x="561" y="0"/>
                  </a:lnTo>
                  <a:lnTo>
                    <a:pt x="579" y="0"/>
                  </a:lnTo>
                  <a:lnTo>
                    <a:pt x="598" y="0"/>
                  </a:lnTo>
                  <a:lnTo>
                    <a:pt x="616" y="0"/>
                  </a:lnTo>
                  <a:lnTo>
                    <a:pt x="635" y="2"/>
                  </a:lnTo>
                  <a:lnTo>
                    <a:pt x="647" y="2"/>
                  </a:lnTo>
                  <a:lnTo>
                    <a:pt x="660" y="2"/>
                  </a:lnTo>
                  <a:lnTo>
                    <a:pt x="673" y="2"/>
                  </a:lnTo>
                  <a:lnTo>
                    <a:pt x="686" y="3"/>
                  </a:lnTo>
                  <a:lnTo>
                    <a:pt x="698" y="3"/>
                  </a:lnTo>
                  <a:lnTo>
                    <a:pt x="711" y="4"/>
                  </a:lnTo>
                  <a:lnTo>
                    <a:pt x="724" y="5"/>
                  </a:lnTo>
                  <a:lnTo>
                    <a:pt x="737" y="6"/>
                  </a:lnTo>
                  <a:lnTo>
                    <a:pt x="749" y="8"/>
                  </a:lnTo>
                  <a:lnTo>
                    <a:pt x="762" y="11"/>
                  </a:lnTo>
                  <a:lnTo>
                    <a:pt x="774" y="13"/>
                  </a:lnTo>
                  <a:lnTo>
                    <a:pt x="786" y="17"/>
                  </a:lnTo>
                  <a:lnTo>
                    <a:pt x="798" y="21"/>
                  </a:lnTo>
                  <a:lnTo>
                    <a:pt x="806" y="24"/>
                  </a:lnTo>
                  <a:lnTo>
                    <a:pt x="813" y="27"/>
                  </a:lnTo>
                  <a:lnTo>
                    <a:pt x="820" y="31"/>
                  </a:lnTo>
                  <a:lnTo>
                    <a:pt x="827" y="35"/>
                  </a:lnTo>
                  <a:lnTo>
                    <a:pt x="834" y="39"/>
                  </a:lnTo>
                  <a:lnTo>
                    <a:pt x="841" y="43"/>
                  </a:lnTo>
                  <a:lnTo>
                    <a:pt x="847" y="49"/>
                  </a:lnTo>
                  <a:lnTo>
                    <a:pt x="852" y="55"/>
                  </a:lnTo>
                  <a:lnTo>
                    <a:pt x="858" y="61"/>
                  </a:lnTo>
                  <a:lnTo>
                    <a:pt x="864" y="66"/>
                  </a:lnTo>
                  <a:lnTo>
                    <a:pt x="869" y="72"/>
                  </a:lnTo>
                  <a:lnTo>
                    <a:pt x="873" y="79"/>
                  </a:lnTo>
                  <a:lnTo>
                    <a:pt x="877" y="86"/>
                  </a:lnTo>
                  <a:lnTo>
                    <a:pt x="880" y="94"/>
                  </a:lnTo>
                  <a:lnTo>
                    <a:pt x="884" y="102"/>
                  </a:lnTo>
                  <a:lnTo>
                    <a:pt x="886" y="110"/>
                  </a:lnTo>
                  <a:lnTo>
                    <a:pt x="888" y="119"/>
                  </a:lnTo>
                  <a:lnTo>
                    <a:pt x="891" y="128"/>
                  </a:lnTo>
                  <a:lnTo>
                    <a:pt x="892" y="136"/>
                  </a:lnTo>
                  <a:lnTo>
                    <a:pt x="892" y="145"/>
                  </a:lnTo>
                  <a:lnTo>
                    <a:pt x="893" y="153"/>
                  </a:lnTo>
                  <a:lnTo>
                    <a:pt x="893" y="163"/>
                  </a:lnTo>
                  <a:lnTo>
                    <a:pt x="893" y="172"/>
                  </a:lnTo>
                  <a:lnTo>
                    <a:pt x="892" y="180"/>
                  </a:lnTo>
                  <a:lnTo>
                    <a:pt x="891" y="189"/>
                  </a:lnTo>
                  <a:lnTo>
                    <a:pt x="889" y="197"/>
                  </a:lnTo>
                  <a:lnTo>
                    <a:pt x="888" y="203"/>
                  </a:lnTo>
                  <a:lnTo>
                    <a:pt x="887" y="209"/>
                  </a:lnTo>
                  <a:lnTo>
                    <a:pt x="886" y="215"/>
                  </a:lnTo>
                  <a:lnTo>
                    <a:pt x="884" y="221"/>
                  </a:lnTo>
                  <a:lnTo>
                    <a:pt x="881" y="226"/>
                  </a:lnTo>
                  <a:lnTo>
                    <a:pt x="878" y="232"/>
                  </a:lnTo>
                  <a:lnTo>
                    <a:pt x="876" y="237"/>
                  </a:lnTo>
                  <a:lnTo>
                    <a:pt x="872" y="243"/>
                  </a:lnTo>
                  <a:lnTo>
                    <a:pt x="869" y="247"/>
                  </a:lnTo>
                  <a:lnTo>
                    <a:pt x="864" y="252"/>
                  </a:lnTo>
                  <a:lnTo>
                    <a:pt x="861" y="255"/>
                  </a:lnTo>
                  <a:lnTo>
                    <a:pt x="856" y="260"/>
                  </a:lnTo>
                  <a:lnTo>
                    <a:pt x="850" y="262"/>
                  </a:lnTo>
                  <a:lnTo>
                    <a:pt x="842" y="268"/>
                  </a:lnTo>
                  <a:lnTo>
                    <a:pt x="833" y="273"/>
                  </a:lnTo>
                  <a:lnTo>
                    <a:pt x="823" y="276"/>
                  </a:lnTo>
                  <a:lnTo>
                    <a:pt x="814" y="280"/>
                  </a:lnTo>
                  <a:lnTo>
                    <a:pt x="805" y="283"/>
                  </a:lnTo>
                  <a:lnTo>
                    <a:pt x="796" y="285"/>
                  </a:lnTo>
                  <a:lnTo>
                    <a:pt x="785" y="288"/>
                  </a:lnTo>
                  <a:lnTo>
                    <a:pt x="776" y="290"/>
                  </a:lnTo>
                  <a:lnTo>
                    <a:pt x="766" y="292"/>
                  </a:lnTo>
                  <a:lnTo>
                    <a:pt x="756" y="295"/>
                  </a:lnTo>
                  <a:lnTo>
                    <a:pt x="746" y="297"/>
                  </a:lnTo>
                  <a:lnTo>
                    <a:pt x="737" y="299"/>
                  </a:lnTo>
                  <a:lnTo>
                    <a:pt x="726" y="302"/>
                  </a:lnTo>
                  <a:lnTo>
                    <a:pt x="717" y="305"/>
                  </a:lnTo>
                  <a:lnTo>
                    <a:pt x="707" y="307"/>
                  </a:lnTo>
                  <a:lnTo>
                    <a:pt x="696" y="309"/>
                  </a:lnTo>
                  <a:lnTo>
                    <a:pt x="686" y="311"/>
                  </a:lnTo>
                  <a:lnTo>
                    <a:pt x="675" y="313"/>
                  </a:lnTo>
                  <a:lnTo>
                    <a:pt x="665" y="314"/>
                  </a:lnTo>
                  <a:lnTo>
                    <a:pt x="654" y="317"/>
                  </a:lnTo>
                  <a:lnTo>
                    <a:pt x="645" y="319"/>
                  </a:lnTo>
                  <a:lnTo>
                    <a:pt x="635" y="321"/>
                  </a:lnTo>
                  <a:lnTo>
                    <a:pt x="624" y="324"/>
                  </a:lnTo>
                  <a:lnTo>
                    <a:pt x="615" y="327"/>
                  </a:lnTo>
                  <a:lnTo>
                    <a:pt x="605" y="331"/>
                  </a:lnTo>
                  <a:lnTo>
                    <a:pt x="595" y="335"/>
                  </a:lnTo>
                  <a:lnTo>
                    <a:pt x="590" y="338"/>
                  </a:lnTo>
                  <a:lnTo>
                    <a:pt x="583" y="342"/>
                  </a:lnTo>
                  <a:lnTo>
                    <a:pt x="577" y="346"/>
                  </a:lnTo>
                  <a:lnTo>
                    <a:pt x="570" y="350"/>
                  </a:lnTo>
                  <a:lnTo>
                    <a:pt x="564" y="354"/>
                  </a:lnTo>
                  <a:lnTo>
                    <a:pt x="558" y="360"/>
                  </a:lnTo>
                  <a:lnTo>
                    <a:pt x="554" y="364"/>
                  </a:lnTo>
                  <a:lnTo>
                    <a:pt x="548" y="369"/>
                  </a:lnTo>
                  <a:lnTo>
                    <a:pt x="543" y="375"/>
                  </a:lnTo>
                  <a:lnTo>
                    <a:pt x="540" y="380"/>
                  </a:lnTo>
                  <a:lnTo>
                    <a:pt x="535" y="387"/>
                  </a:lnTo>
                  <a:lnTo>
                    <a:pt x="533" y="393"/>
                  </a:lnTo>
                  <a:lnTo>
                    <a:pt x="531" y="400"/>
                  </a:lnTo>
                  <a:lnTo>
                    <a:pt x="527" y="412"/>
                  </a:lnTo>
                  <a:lnTo>
                    <a:pt x="525" y="423"/>
                  </a:lnTo>
                  <a:lnTo>
                    <a:pt x="524" y="436"/>
                  </a:lnTo>
                  <a:lnTo>
                    <a:pt x="521" y="448"/>
                  </a:lnTo>
                  <a:lnTo>
                    <a:pt x="521" y="460"/>
                  </a:lnTo>
                  <a:lnTo>
                    <a:pt x="521" y="472"/>
                  </a:lnTo>
                  <a:lnTo>
                    <a:pt x="521" y="485"/>
                  </a:lnTo>
                  <a:lnTo>
                    <a:pt x="522" y="496"/>
                  </a:lnTo>
                  <a:lnTo>
                    <a:pt x="522" y="509"/>
                  </a:lnTo>
                  <a:lnTo>
                    <a:pt x="525" y="521"/>
                  </a:lnTo>
                  <a:lnTo>
                    <a:pt x="526" y="533"/>
                  </a:lnTo>
                  <a:lnTo>
                    <a:pt x="528" y="545"/>
                  </a:lnTo>
                  <a:lnTo>
                    <a:pt x="531" y="558"/>
                  </a:lnTo>
                  <a:lnTo>
                    <a:pt x="533" y="566"/>
                  </a:lnTo>
                  <a:lnTo>
                    <a:pt x="535" y="575"/>
                  </a:lnTo>
                  <a:lnTo>
                    <a:pt x="539" y="584"/>
                  </a:lnTo>
                  <a:lnTo>
                    <a:pt x="543" y="592"/>
                  </a:lnTo>
                  <a:lnTo>
                    <a:pt x="548" y="601"/>
                  </a:lnTo>
                  <a:lnTo>
                    <a:pt x="553" y="609"/>
                  </a:lnTo>
                  <a:lnTo>
                    <a:pt x="557" y="618"/>
                  </a:lnTo>
                  <a:lnTo>
                    <a:pt x="562" y="626"/>
                  </a:lnTo>
                  <a:lnTo>
                    <a:pt x="566" y="634"/>
                  </a:lnTo>
                  <a:lnTo>
                    <a:pt x="571" y="642"/>
                  </a:lnTo>
                  <a:lnTo>
                    <a:pt x="576" y="650"/>
                  </a:lnTo>
                  <a:lnTo>
                    <a:pt x="579" y="660"/>
                  </a:lnTo>
                  <a:lnTo>
                    <a:pt x="583" y="668"/>
                  </a:lnTo>
                  <a:lnTo>
                    <a:pt x="585" y="675"/>
                  </a:lnTo>
                  <a:lnTo>
                    <a:pt x="587" y="680"/>
                  </a:lnTo>
                  <a:lnTo>
                    <a:pt x="590" y="687"/>
                  </a:lnTo>
                  <a:lnTo>
                    <a:pt x="591" y="694"/>
                  </a:lnTo>
                  <a:lnTo>
                    <a:pt x="593" y="700"/>
                  </a:lnTo>
                  <a:lnTo>
                    <a:pt x="594" y="707"/>
                  </a:lnTo>
                  <a:lnTo>
                    <a:pt x="597" y="714"/>
                  </a:lnTo>
                  <a:lnTo>
                    <a:pt x="598" y="721"/>
                  </a:lnTo>
                  <a:lnTo>
                    <a:pt x="598" y="727"/>
                  </a:lnTo>
                  <a:lnTo>
                    <a:pt x="599" y="734"/>
                  </a:lnTo>
                  <a:lnTo>
                    <a:pt x="598" y="741"/>
                  </a:lnTo>
                  <a:lnTo>
                    <a:pt x="598" y="747"/>
                  </a:lnTo>
                  <a:lnTo>
                    <a:pt x="595" y="753"/>
                  </a:lnTo>
                  <a:lnTo>
                    <a:pt x="593" y="762"/>
                  </a:lnTo>
                  <a:lnTo>
                    <a:pt x="590" y="771"/>
                  </a:lnTo>
                  <a:lnTo>
                    <a:pt x="587" y="780"/>
                  </a:lnTo>
                  <a:lnTo>
                    <a:pt x="583" y="788"/>
                  </a:lnTo>
                  <a:lnTo>
                    <a:pt x="579" y="797"/>
                  </a:lnTo>
                  <a:lnTo>
                    <a:pt x="575" y="806"/>
                  </a:lnTo>
                  <a:lnTo>
                    <a:pt x="570" y="814"/>
                  </a:lnTo>
                  <a:lnTo>
                    <a:pt x="564" y="822"/>
                  </a:lnTo>
                  <a:lnTo>
                    <a:pt x="558" y="829"/>
                  </a:lnTo>
                  <a:lnTo>
                    <a:pt x="553" y="836"/>
                  </a:lnTo>
                  <a:lnTo>
                    <a:pt x="546" y="842"/>
                  </a:lnTo>
                  <a:lnTo>
                    <a:pt x="539" y="847"/>
                  </a:lnTo>
                  <a:lnTo>
                    <a:pt x="531" y="852"/>
                  </a:lnTo>
                  <a:lnTo>
                    <a:pt x="522" y="855"/>
                  </a:lnTo>
                  <a:lnTo>
                    <a:pt x="514" y="858"/>
                  </a:lnTo>
                  <a:lnTo>
                    <a:pt x="505" y="859"/>
                  </a:lnTo>
                  <a:lnTo>
                    <a:pt x="496" y="860"/>
                  </a:lnTo>
                  <a:lnTo>
                    <a:pt x="487" y="860"/>
                  </a:lnTo>
                  <a:lnTo>
                    <a:pt x="478" y="860"/>
                  </a:lnTo>
                  <a:lnTo>
                    <a:pt x="468" y="859"/>
                  </a:lnTo>
                  <a:lnTo>
                    <a:pt x="459" y="858"/>
                  </a:lnTo>
                  <a:lnTo>
                    <a:pt x="450" y="855"/>
                  </a:lnTo>
                  <a:lnTo>
                    <a:pt x="440" y="854"/>
                  </a:lnTo>
                  <a:lnTo>
                    <a:pt x="431" y="853"/>
                  </a:lnTo>
                  <a:lnTo>
                    <a:pt x="422" y="852"/>
                  </a:lnTo>
                  <a:lnTo>
                    <a:pt x="412" y="852"/>
                  </a:lnTo>
                  <a:lnTo>
                    <a:pt x="401" y="851"/>
                  </a:lnTo>
                  <a:lnTo>
                    <a:pt x="389" y="850"/>
                  </a:lnTo>
                  <a:lnTo>
                    <a:pt x="378" y="850"/>
                  </a:lnTo>
                  <a:lnTo>
                    <a:pt x="366" y="848"/>
                  </a:lnTo>
                  <a:lnTo>
                    <a:pt x="355" y="847"/>
                  </a:lnTo>
                  <a:lnTo>
                    <a:pt x="343" y="846"/>
                  </a:lnTo>
                  <a:lnTo>
                    <a:pt x="331" y="845"/>
                  </a:lnTo>
                  <a:lnTo>
                    <a:pt x="320" y="844"/>
                  </a:lnTo>
                  <a:lnTo>
                    <a:pt x="308" y="843"/>
                  </a:lnTo>
                  <a:lnTo>
                    <a:pt x="297" y="842"/>
                  </a:lnTo>
                  <a:lnTo>
                    <a:pt x="285" y="840"/>
                  </a:lnTo>
                  <a:lnTo>
                    <a:pt x="274" y="839"/>
                  </a:lnTo>
                  <a:lnTo>
                    <a:pt x="262" y="838"/>
                  </a:lnTo>
                  <a:lnTo>
                    <a:pt x="254" y="838"/>
                  </a:lnTo>
                  <a:lnTo>
                    <a:pt x="245" y="837"/>
                  </a:lnTo>
                  <a:lnTo>
                    <a:pt x="235" y="837"/>
                  </a:lnTo>
                  <a:lnTo>
                    <a:pt x="226" y="837"/>
                  </a:lnTo>
                  <a:lnTo>
                    <a:pt x="217" y="836"/>
                  </a:lnTo>
                  <a:lnTo>
                    <a:pt x="208" y="836"/>
                  </a:lnTo>
                  <a:lnTo>
                    <a:pt x="199" y="836"/>
                  </a:lnTo>
                  <a:lnTo>
                    <a:pt x="190" y="835"/>
                  </a:lnTo>
                  <a:lnTo>
                    <a:pt x="181" y="835"/>
                  </a:lnTo>
                  <a:lnTo>
                    <a:pt x="172" y="833"/>
                  </a:lnTo>
                  <a:lnTo>
                    <a:pt x="162" y="833"/>
                  </a:lnTo>
                  <a:lnTo>
                    <a:pt x="154" y="832"/>
                  </a:lnTo>
                  <a:lnTo>
                    <a:pt x="145" y="832"/>
                  </a:lnTo>
                  <a:lnTo>
                    <a:pt x="138" y="831"/>
                  </a:lnTo>
                  <a:lnTo>
                    <a:pt x="130" y="831"/>
                  </a:lnTo>
                  <a:lnTo>
                    <a:pt x="123" y="831"/>
                  </a:lnTo>
                  <a:lnTo>
                    <a:pt x="116" y="830"/>
                  </a:lnTo>
                  <a:lnTo>
                    <a:pt x="109" y="830"/>
                  </a:lnTo>
                  <a:lnTo>
                    <a:pt x="101" y="830"/>
                  </a:lnTo>
                  <a:lnTo>
                    <a:pt x="94" y="830"/>
                  </a:lnTo>
                  <a:lnTo>
                    <a:pt x="87" y="829"/>
                  </a:lnTo>
                  <a:lnTo>
                    <a:pt x="80" y="828"/>
                  </a:lnTo>
                  <a:lnTo>
                    <a:pt x="73" y="826"/>
                  </a:lnTo>
                  <a:lnTo>
                    <a:pt x="66" y="824"/>
                  </a:lnTo>
                  <a:lnTo>
                    <a:pt x="59" y="822"/>
                  </a:lnTo>
                  <a:lnTo>
                    <a:pt x="54" y="818"/>
                  </a:lnTo>
                  <a:lnTo>
                    <a:pt x="51" y="817"/>
                  </a:lnTo>
                  <a:lnTo>
                    <a:pt x="49" y="815"/>
                  </a:lnTo>
                  <a:lnTo>
                    <a:pt x="48" y="813"/>
                  </a:lnTo>
                  <a:lnTo>
                    <a:pt x="47" y="810"/>
                  </a:lnTo>
                  <a:lnTo>
                    <a:pt x="47" y="807"/>
                  </a:lnTo>
                  <a:lnTo>
                    <a:pt x="47" y="803"/>
                  </a:lnTo>
                  <a:lnTo>
                    <a:pt x="47" y="800"/>
                  </a:lnTo>
                  <a:lnTo>
                    <a:pt x="47" y="796"/>
                  </a:lnTo>
                  <a:lnTo>
                    <a:pt x="47" y="793"/>
                  </a:lnTo>
                  <a:lnTo>
                    <a:pt x="48" y="789"/>
                  </a:lnTo>
                  <a:lnTo>
                    <a:pt x="48" y="786"/>
                  </a:lnTo>
                  <a:lnTo>
                    <a:pt x="47" y="782"/>
                  </a:lnTo>
                  <a:lnTo>
                    <a:pt x="47" y="779"/>
                  </a:lnTo>
                  <a:lnTo>
                    <a:pt x="44" y="771"/>
                  </a:lnTo>
                  <a:lnTo>
                    <a:pt x="43" y="763"/>
                  </a:lnTo>
                  <a:lnTo>
                    <a:pt x="41" y="753"/>
                  </a:lnTo>
                  <a:lnTo>
                    <a:pt x="38" y="745"/>
                  </a:lnTo>
                  <a:lnTo>
                    <a:pt x="37" y="737"/>
                  </a:lnTo>
                  <a:lnTo>
                    <a:pt x="35" y="728"/>
                  </a:lnTo>
                  <a:lnTo>
                    <a:pt x="33" y="720"/>
                  </a:lnTo>
                  <a:lnTo>
                    <a:pt x="30" y="711"/>
                  </a:lnTo>
                  <a:lnTo>
                    <a:pt x="28" y="702"/>
                  </a:lnTo>
                  <a:lnTo>
                    <a:pt x="27" y="694"/>
                  </a:lnTo>
                  <a:lnTo>
                    <a:pt x="25" y="685"/>
                  </a:lnTo>
                  <a:lnTo>
                    <a:pt x="22" y="677"/>
                  </a:lnTo>
                  <a:lnTo>
                    <a:pt x="20" y="668"/>
                  </a:lnTo>
                  <a:lnTo>
                    <a:pt x="19" y="661"/>
                  </a:lnTo>
                  <a:lnTo>
                    <a:pt x="16" y="654"/>
                  </a:lnTo>
                  <a:lnTo>
                    <a:pt x="14" y="647"/>
                  </a:lnTo>
                  <a:lnTo>
                    <a:pt x="12" y="640"/>
                  </a:lnTo>
                  <a:lnTo>
                    <a:pt x="10" y="633"/>
                  </a:lnTo>
                  <a:lnTo>
                    <a:pt x="7" y="626"/>
                  </a:lnTo>
                  <a:lnTo>
                    <a:pt x="6" y="619"/>
                  </a:lnTo>
                  <a:lnTo>
                    <a:pt x="4" y="612"/>
                  </a:lnTo>
                  <a:lnTo>
                    <a:pt x="3" y="605"/>
                  </a:lnTo>
                  <a:lnTo>
                    <a:pt x="1" y="598"/>
                  </a:lnTo>
                  <a:lnTo>
                    <a:pt x="0" y="591"/>
                  </a:lnTo>
                  <a:lnTo>
                    <a:pt x="0" y="584"/>
                  </a:lnTo>
                  <a:lnTo>
                    <a:pt x="1" y="576"/>
                  </a:lnTo>
                  <a:lnTo>
                    <a:pt x="3" y="568"/>
                  </a:lnTo>
                  <a:lnTo>
                    <a:pt x="4" y="559"/>
                  </a:lnTo>
                  <a:lnTo>
                    <a:pt x="7" y="550"/>
                  </a:lnTo>
                  <a:lnTo>
                    <a:pt x="10" y="540"/>
                  </a:lnTo>
                  <a:lnTo>
                    <a:pt x="13" y="532"/>
                  </a:lnTo>
                  <a:lnTo>
                    <a:pt x="16" y="524"/>
                  </a:lnTo>
                  <a:lnTo>
                    <a:pt x="20" y="515"/>
                  </a:lnTo>
                  <a:lnTo>
                    <a:pt x="25" y="507"/>
                  </a:lnTo>
                  <a:lnTo>
                    <a:pt x="28" y="499"/>
                  </a:lnTo>
                  <a:lnTo>
                    <a:pt x="33" y="490"/>
                  </a:lnTo>
                  <a:lnTo>
                    <a:pt x="37" y="481"/>
                  </a:lnTo>
                  <a:lnTo>
                    <a:pt x="42" y="473"/>
                  </a:lnTo>
                  <a:lnTo>
                    <a:pt x="47" y="465"/>
                  </a:lnTo>
                  <a:lnTo>
                    <a:pt x="52" y="457"/>
                  </a:lnTo>
                  <a:lnTo>
                    <a:pt x="58" y="449"/>
                  </a:lnTo>
                  <a:lnTo>
                    <a:pt x="64" y="441"/>
                  </a:lnTo>
                  <a:lnTo>
                    <a:pt x="71" y="434"/>
                  </a:lnTo>
                  <a:lnTo>
                    <a:pt x="78" y="426"/>
                  </a:lnTo>
                  <a:lnTo>
                    <a:pt x="85" y="417"/>
                  </a:lnTo>
                  <a:lnTo>
                    <a:pt x="92" y="411"/>
                  </a:lnTo>
                  <a:lnTo>
                    <a:pt x="99" y="402"/>
                  </a:lnTo>
                  <a:lnTo>
                    <a:pt x="104" y="395"/>
                  </a:lnTo>
                  <a:lnTo>
                    <a:pt x="110" y="387"/>
                  </a:lnTo>
                  <a:lnTo>
                    <a:pt x="116" y="379"/>
                  </a:lnTo>
                  <a:lnTo>
                    <a:pt x="121" y="370"/>
                  </a:lnTo>
                  <a:lnTo>
                    <a:pt x="125" y="361"/>
                  </a:lnTo>
                  <a:lnTo>
                    <a:pt x="129" y="349"/>
                  </a:lnTo>
                  <a:lnTo>
                    <a:pt x="132" y="336"/>
                  </a:lnTo>
                  <a:lnTo>
                    <a:pt x="136" y="325"/>
                  </a:lnTo>
                  <a:lnTo>
                    <a:pt x="138" y="312"/>
                  </a:lnTo>
                  <a:lnTo>
                    <a:pt x="139" y="299"/>
                  </a:lnTo>
                  <a:lnTo>
                    <a:pt x="142" y="287"/>
                  </a:lnTo>
                  <a:lnTo>
                    <a:pt x="143" y="274"/>
                  </a:lnTo>
                  <a:lnTo>
                    <a:pt x="144" y="261"/>
                  </a:lnTo>
                  <a:lnTo>
                    <a:pt x="145" y="248"/>
                  </a:lnTo>
                  <a:lnTo>
                    <a:pt x="146" y="236"/>
                  </a:lnTo>
                  <a:lnTo>
                    <a:pt x="147" y="223"/>
                  </a:lnTo>
                  <a:lnTo>
                    <a:pt x="150" y="210"/>
                  </a:lnTo>
                  <a:lnTo>
                    <a:pt x="151" y="197"/>
                  </a:lnTo>
                  <a:lnTo>
                    <a:pt x="152" y="196"/>
                  </a:lnTo>
                  <a:lnTo>
                    <a:pt x="153" y="195"/>
                  </a:lnTo>
                  <a:lnTo>
                    <a:pt x="154" y="194"/>
                  </a:lnTo>
                  <a:lnTo>
                    <a:pt x="155" y="194"/>
                  </a:lnTo>
                  <a:lnTo>
                    <a:pt x="157" y="193"/>
                  </a:lnTo>
                  <a:lnTo>
                    <a:pt x="158" y="192"/>
                  </a:lnTo>
                  <a:lnTo>
                    <a:pt x="158" y="190"/>
                  </a:lnTo>
                </a:path>
              </a:pathLst>
            </a:custGeom>
            <a:solidFill>
              <a:schemeClr val="tx1"/>
            </a:solid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79" name="Freeform 39"/>
            <p:cNvSpPr>
              <a:spLocks/>
            </p:cNvSpPr>
            <p:nvPr/>
          </p:nvSpPr>
          <p:spPr bwMode="auto">
            <a:xfrm>
              <a:off x="3356" y="2243"/>
              <a:ext cx="194" cy="4"/>
            </a:xfrm>
            <a:custGeom>
              <a:avLst/>
              <a:gdLst>
                <a:gd name="T0" fmla="*/ 0 w 367"/>
                <a:gd name="T1" fmla="*/ 9 h 10"/>
                <a:gd name="T2" fmla="*/ 13 w 367"/>
                <a:gd name="T3" fmla="*/ 10 h 10"/>
                <a:gd name="T4" fmla="*/ 24 w 367"/>
                <a:gd name="T5" fmla="*/ 10 h 10"/>
                <a:gd name="T6" fmla="*/ 36 w 367"/>
                <a:gd name="T7" fmla="*/ 10 h 10"/>
                <a:gd name="T8" fmla="*/ 49 w 367"/>
                <a:gd name="T9" fmla="*/ 10 h 10"/>
                <a:gd name="T10" fmla="*/ 60 w 367"/>
                <a:gd name="T11" fmla="*/ 10 h 10"/>
                <a:gd name="T12" fmla="*/ 72 w 367"/>
                <a:gd name="T13" fmla="*/ 10 h 10"/>
                <a:gd name="T14" fmla="*/ 83 w 367"/>
                <a:gd name="T15" fmla="*/ 10 h 10"/>
                <a:gd name="T16" fmla="*/ 96 w 367"/>
                <a:gd name="T17" fmla="*/ 10 h 10"/>
                <a:gd name="T18" fmla="*/ 108 w 367"/>
                <a:gd name="T19" fmla="*/ 10 h 10"/>
                <a:gd name="T20" fmla="*/ 119 w 367"/>
                <a:gd name="T21" fmla="*/ 10 h 10"/>
                <a:gd name="T22" fmla="*/ 132 w 367"/>
                <a:gd name="T23" fmla="*/ 10 h 10"/>
                <a:gd name="T24" fmla="*/ 144 w 367"/>
                <a:gd name="T25" fmla="*/ 10 h 10"/>
                <a:gd name="T26" fmla="*/ 155 w 367"/>
                <a:gd name="T27" fmla="*/ 10 h 10"/>
                <a:gd name="T28" fmla="*/ 168 w 367"/>
                <a:gd name="T29" fmla="*/ 10 h 10"/>
                <a:gd name="T30" fmla="*/ 180 w 367"/>
                <a:gd name="T31" fmla="*/ 10 h 10"/>
                <a:gd name="T32" fmla="*/ 191 w 367"/>
                <a:gd name="T33" fmla="*/ 9 h 10"/>
                <a:gd name="T34" fmla="*/ 204 w 367"/>
                <a:gd name="T35" fmla="*/ 9 h 10"/>
                <a:gd name="T36" fmla="*/ 215 w 367"/>
                <a:gd name="T37" fmla="*/ 9 h 10"/>
                <a:gd name="T38" fmla="*/ 227 w 367"/>
                <a:gd name="T39" fmla="*/ 9 h 10"/>
                <a:gd name="T40" fmla="*/ 239 w 367"/>
                <a:gd name="T41" fmla="*/ 9 h 10"/>
                <a:gd name="T42" fmla="*/ 246 w 367"/>
                <a:gd name="T43" fmla="*/ 8 h 10"/>
                <a:gd name="T44" fmla="*/ 253 w 367"/>
                <a:gd name="T45" fmla="*/ 8 h 10"/>
                <a:gd name="T46" fmla="*/ 258 w 367"/>
                <a:gd name="T47" fmla="*/ 8 h 10"/>
                <a:gd name="T48" fmla="*/ 265 w 367"/>
                <a:gd name="T49" fmla="*/ 8 h 10"/>
                <a:gd name="T50" fmla="*/ 271 w 367"/>
                <a:gd name="T51" fmla="*/ 8 h 10"/>
                <a:gd name="T52" fmla="*/ 278 w 367"/>
                <a:gd name="T53" fmla="*/ 7 h 10"/>
                <a:gd name="T54" fmla="*/ 284 w 367"/>
                <a:gd name="T55" fmla="*/ 7 h 10"/>
                <a:gd name="T56" fmla="*/ 291 w 367"/>
                <a:gd name="T57" fmla="*/ 7 h 10"/>
                <a:gd name="T58" fmla="*/ 297 w 367"/>
                <a:gd name="T59" fmla="*/ 5 h 10"/>
                <a:gd name="T60" fmla="*/ 303 w 367"/>
                <a:gd name="T61" fmla="*/ 5 h 10"/>
                <a:gd name="T62" fmla="*/ 309 w 367"/>
                <a:gd name="T63" fmla="*/ 5 h 10"/>
                <a:gd name="T64" fmla="*/ 316 w 367"/>
                <a:gd name="T65" fmla="*/ 4 h 10"/>
                <a:gd name="T66" fmla="*/ 322 w 367"/>
                <a:gd name="T67" fmla="*/ 4 h 10"/>
                <a:gd name="T68" fmla="*/ 329 w 367"/>
                <a:gd name="T69" fmla="*/ 3 h 10"/>
                <a:gd name="T70" fmla="*/ 335 w 367"/>
                <a:gd name="T71" fmla="*/ 3 h 10"/>
                <a:gd name="T72" fmla="*/ 342 w 367"/>
                <a:gd name="T73" fmla="*/ 3 h 10"/>
                <a:gd name="T74" fmla="*/ 349 w 367"/>
                <a:gd name="T75" fmla="*/ 2 h 10"/>
                <a:gd name="T76" fmla="*/ 354 w 367"/>
                <a:gd name="T77" fmla="*/ 1 h 10"/>
                <a:gd name="T78" fmla="*/ 361 w 367"/>
                <a:gd name="T79" fmla="*/ 1 h 10"/>
                <a:gd name="T80" fmla="*/ 367 w 367"/>
                <a:gd name="T81" fmla="*/ 0 h 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67"/>
                <a:gd name="T124" fmla="*/ 0 h 10"/>
                <a:gd name="T125" fmla="*/ 367 w 367"/>
                <a:gd name="T126" fmla="*/ 10 h 1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67" h="10">
                  <a:moveTo>
                    <a:pt x="0" y="9"/>
                  </a:moveTo>
                  <a:lnTo>
                    <a:pt x="13" y="10"/>
                  </a:lnTo>
                  <a:lnTo>
                    <a:pt x="24" y="10"/>
                  </a:lnTo>
                  <a:lnTo>
                    <a:pt x="36" y="10"/>
                  </a:lnTo>
                  <a:lnTo>
                    <a:pt x="49" y="10"/>
                  </a:lnTo>
                  <a:lnTo>
                    <a:pt x="60" y="10"/>
                  </a:lnTo>
                  <a:lnTo>
                    <a:pt x="72" y="10"/>
                  </a:lnTo>
                  <a:lnTo>
                    <a:pt x="83" y="10"/>
                  </a:lnTo>
                  <a:lnTo>
                    <a:pt x="96" y="10"/>
                  </a:lnTo>
                  <a:lnTo>
                    <a:pt x="108" y="10"/>
                  </a:lnTo>
                  <a:lnTo>
                    <a:pt x="119" y="10"/>
                  </a:lnTo>
                  <a:lnTo>
                    <a:pt x="132" y="10"/>
                  </a:lnTo>
                  <a:lnTo>
                    <a:pt x="144" y="10"/>
                  </a:lnTo>
                  <a:lnTo>
                    <a:pt x="155" y="10"/>
                  </a:lnTo>
                  <a:lnTo>
                    <a:pt x="168" y="10"/>
                  </a:lnTo>
                  <a:lnTo>
                    <a:pt x="180" y="10"/>
                  </a:lnTo>
                  <a:lnTo>
                    <a:pt x="191" y="9"/>
                  </a:lnTo>
                  <a:lnTo>
                    <a:pt x="204" y="9"/>
                  </a:lnTo>
                  <a:lnTo>
                    <a:pt x="215" y="9"/>
                  </a:lnTo>
                  <a:lnTo>
                    <a:pt x="227" y="9"/>
                  </a:lnTo>
                  <a:lnTo>
                    <a:pt x="239" y="9"/>
                  </a:lnTo>
                  <a:lnTo>
                    <a:pt x="246" y="8"/>
                  </a:lnTo>
                  <a:lnTo>
                    <a:pt x="253" y="8"/>
                  </a:lnTo>
                  <a:lnTo>
                    <a:pt x="258" y="8"/>
                  </a:lnTo>
                  <a:lnTo>
                    <a:pt x="265" y="8"/>
                  </a:lnTo>
                  <a:lnTo>
                    <a:pt x="271" y="8"/>
                  </a:lnTo>
                  <a:lnTo>
                    <a:pt x="278" y="7"/>
                  </a:lnTo>
                  <a:lnTo>
                    <a:pt x="284" y="7"/>
                  </a:lnTo>
                  <a:lnTo>
                    <a:pt x="291" y="7"/>
                  </a:lnTo>
                  <a:lnTo>
                    <a:pt x="297" y="5"/>
                  </a:lnTo>
                  <a:lnTo>
                    <a:pt x="303" y="5"/>
                  </a:lnTo>
                  <a:lnTo>
                    <a:pt x="309" y="5"/>
                  </a:lnTo>
                  <a:lnTo>
                    <a:pt x="316" y="4"/>
                  </a:lnTo>
                  <a:lnTo>
                    <a:pt x="322" y="4"/>
                  </a:lnTo>
                  <a:lnTo>
                    <a:pt x="329" y="3"/>
                  </a:lnTo>
                  <a:lnTo>
                    <a:pt x="335" y="3"/>
                  </a:lnTo>
                  <a:lnTo>
                    <a:pt x="342" y="3"/>
                  </a:lnTo>
                  <a:lnTo>
                    <a:pt x="349" y="2"/>
                  </a:lnTo>
                  <a:lnTo>
                    <a:pt x="354" y="1"/>
                  </a:lnTo>
                  <a:lnTo>
                    <a:pt x="361" y="1"/>
                  </a:lnTo>
                  <a:lnTo>
                    <a:pt x="367" y="0"/>
                  </a:lnTo>
                </a:path>
              </a:pathLst>
            </a:custGeom>
            <a:noFill/>
            <a:ln w="12700">
              <a:solidFill>
                <a:srgbClr val="000000"/>
              </a:solidFill>
              <a:prstDash val="solid"/>
              <a:round/>
              <a:headEnd/>
              <a:tailEnd/>
            </a:ln>
          </p:spPr>
          <p:txBody>
            <a:bodyPr/>
            <a:lstStyle/>
            <a:p>
              <a:pPr>
                <a:lnSpc>
                  <a:spcPct val="120000"/>
                </a:lnSpc>
              </a:pPr>
              <a:endParaRPr lang="en-US" sz="2000" dirty="0">
                <a:solidFill>
                  <a:srgbClr val="000000"/>
                </a:solidFill>
                <a:latin typeface="Gill Sans MT"/>
              </a:endParaRPr>
            </a:p>
          </p:txBody>
        </p:sp>
        <p:sp>
          <p:nvSpPr>
            <p:cNvPr id="65580" name="Text Box 40"/>
            <p:cNvSpPr txBox="1">
              <a:spLocks noChangeArrowheads="1"/>
            </p:cNvSpPr>
            <p:nvPr/>
          </p:nvSpPr>
          <p:spPr bwMode="auto">
            <a:xfrm>
              <a:off x="787" y="1947"/>
              <a:ext cx="964" cy="330"/>
            </a:xfrm>
            <a:prstGeom prst="rect">
              <a:avLst/>
            </a:prstGeom>
            <a:noFill/>
            <a:ln w="9525">
              <a:noFill/>
              <a:miter lim="800000"/>
              <a:headEnd/>
              <a:tailEnd/>
            </a:ln>
          </p:spPr>
          <p:txBody>
            <a:bodyPr wrap="none" lIns="91430" tIns="45716" rIns="91430" bIns="45716">
              <a:spAutoFit/>
            </a:bodyPr>
            <a:lstStyle/>
            <a:p>
              <a:pPr algn="ctr"/>
              <a:r>
                <a:rPr lang="en-US" sz="1400" dirty="0" err="1">
                  <a:solidFill>
                    <a:srgbClr val="000000"/>
                  </a:solidFill>
                  <a:latin typeface="Gill Sans MT"/>
                </a:rPr>
                <a:t>Photosynthetically</a:t>
              </a:r>
              <a:endParaRPr lang="en-US" sz="1400" dirty="0">
                <a:solidFill>
                  <a:srgbClr val="000000"/>
                </a:solidFill>
                <a:latin typeface="Gill Sans MT"/>
              </a:endParaRPr>
            </a:p>
            <a:p>
              <a:pPr algn="ctr"/>
              <a:r>
                <a:rPr lang="en-US" sz="1400" dirty="0">
                  <a:solidFill>
                    <a:srgbClr val="000000"/>
                  </a:solidFill>
                  <a:latin typeface="Gill Sans MT"/>
                </a:rPr>
                <a:t>active radiation</a:t>
              </a:r>
            </a:p>
          </p:txBody>
        </p:sp>
        <p:sp>
          <p:nvSpPr>
            <p:cNvPr id="65581" name="Text Box 41"/>
            <p:cNvSpPr txBox="1">
              <a:spLocks noChangeArrowheads="1"/>
            </p:cNvSpPr>
            <p:nvPr/>
          </p:nvSpPr>
          <p:spPr bwMode="auto">
            <a:xfrm>
              <a:off x="4642" y="1642"/>
              <a:ext cx="590" cy="194"/>
            </a:xfrm>
            <a:prstGeom prst="rect">
              <a:avLst/>
            </a:prstGeom>
            <a:noFill/>
            <a:ln w="12700">
              <a:noFill/>
              <a:miter lim="800000"/>
              <a:headEnd/>
              <a:tailEnd/>
            </a:ln>
          </p:spPr>
          <p:txBody>
            <a:bodyPr wrap="none" lIns="91430" tIns="45716" rIns="91430" bIns="45716">
              <a:spAutoFit/>
            </a:bodyPr>
            <a:lstStyle/>
            <a:p>
              <a:r>
                <a:rPr lang="en-US" sz="1400" dirty="0">
                  <a:solidFill>
                    <a:srgbClr val="000000"/>
                  </a:solidFill>
                  <a:latin typeface="Gill Sans MT"/>
                </a:rPr>
                <a:t>Guard cell</a:t>
              </a:r>
            </a:p>
          </p:txBody>
        </p:sp>
        <p:sp>
          <p:nvSpPr>
            <p:cNvPr id="65582" name="Text Box 42"/>
            <p:cNvSpPr txBox="1">
              <a:spLocks noChangeArrowheads="1"/>
            </p:cNvSpPr>
            <p:nvPr/>
          </p:nvSpPr>
          <p:spPr bwMode="auto">
            <a:xfrm>
              <a:off x="2679" y="1634"/>
              <a:ext cx="590" cy="194"/>
            </a:xfrm>
            <a:prstGeom prst="rect">
              <a:avLst/>
            </a:prstGeom>
            <a:noFill/>
            <a:ln w="12700">
              <a:noFill/>
              <a:miter lim="800000"/>
              <a:headEnd/>
              <a:tailEnd/>
            </a:ln>
          </p:spPr>
          <p:txBody>
            <a:bodyPr wrap="none" lIns="91430" tIns="45716" rIns="91430" bIns="45716">
              <a:spAutoFit/>
            </a:bodyPr>
            <a:lstStyle/>
            <a:p>
              <a:r>
                <a:rPr lang="en-US" sz="1400" dirty="0">
                  <a:solidFill>
                    <a:srgbClr val="000000"/>
                  </a:solidFill>
                  <a:latin typeface="Gill Sans MT"/>
                </a:rPr>
                <a:t>Guard cell</a:t>
              </a:r>
            </a:p>
          </p:txBody>
        </p:sp>
        <p:sp>
          <p:nvSpPr>
            <p:cNvPr id="65583" name="Text Box 43"/>
            <p:cNvSpPr txBox="1">
              <a:spLocks noChangeArrowheads="1"/>
            </p:cNvSpPr>
            <p:nvPr/>
          </p:nvSpPr>
          <p:spPr bwMode="auto">
            <a:xfrm>
              <a:off x="3459" y="1375"/>
              <a:ext cx="334" cy="194"/>
            </a:xfrm>
            <a:prstGeom prst="rect">
              <a:avLst/>
            </a:prstGeom>
            <a:noFill/>
            <a:ln w="9525">
              <a:noFill/>
              <a:miter lim="800000"/>
              <a:headEnd/>
              <a:tailEnd/>
            </a:ln>
          </p:spPr>
          <p:txBody>
            <a:bodyPr wrap="none" lIns="91430" tIns="45716" rIns="91430" bIns="45716">
              <a:spAutoFit/>
            </a:bodyPr>
            <a:lstStyle/>
            <a:p>
              <a:r>
                <a:rPr lang="en-US" sz="1400" dirty="0">
                  <a:solidFill>
                    <a:srgbClr val="000000"/>
                  </a:solidFill>
                  <a:latin typeface="Gill Sans MT"/>
                </a:rPr>
                <a:t>CO</a:t>
              </a:r>
              <a:r>
                <a:rPr lang="en-US" sz="1400" baseline="-25000" dirty="0">
                  <a:solidFill>
                    <a:srgbClr val="000000"/>
                  </a:solidFill>
                  <a:latin typeface="Gill Sans MT"/>
                </a:rPr>
                <a:t>2</a:t>
              </a:r>
              <a:endParaRPr lang="en-US" sz="1400" dirty="0">
                <a:solidFill>
                  <a:srgbClr val="000000"/>
                </a:solidFill>
                <a:latin typeface="Gill Sans MT"/>
              </a:endParaRPr>
            </a:p>
          </p:txBody>
        </p:sp>
        <p:sp>
          <p:nvSpPr>
            <p:cNvPr id="65584" name="Text Box 44"/>
            <p:cNvSpPr txBox="1">
              <a:spLocks noChangeArrowheads="1"/>
            </p:cNvSpPr>
            <p:nvPr/>
          </p:nvSpPr>
          <p:spPr bwMode="auto">
            <a:xfrm>
              <a:off x="4283" y="1375"/>
              <a:ext cx="336" cy="194"/>
            </a:xfrm>
            <a:prstGeom prst="rect">
              <a:avLst/>
            </a:prstGeom>
            <a:noFill/>
            <a:ln w="9525">
              <a:noFill/>
              <a:miter lim="800000"/>
              <a:headEnd/>
              <a:tailEnd/>
            </a:ln>
          </p:spPr>
          <p:txBody>
            <a:bodyPr wrap="none" lIns="91430" tIns="45716" rIns="91430" bIns="45716">
              <a:spAutoFit/>
            </a:bodyPr>
            <a:lstStyle/>
            <a:p>
              <a:r>
                <a:rPr lang="en-US" sz="1400" dirty="0">
                  <a:solidFill>
                    <a:srgbClr val="000000"/>
                  </a:solidFill>
                  <a:latin typeface="Gill Sans MT"/>
                </a:rPr>
                <a:t>H</a:t>
              </a:r>
              <a:r>
                <a:rPr lang="en-US" sz="1400" baseline="-25000" dirty="0">
                  <a:solidFill>
                    <a:srgbClr val="000000"/>
                  </a:solidFill>
                  <a:latin typeface="Gill Sans MT"/>
                </a:rPr>
                <a:t>2</a:t>
              </a:r>
              <a:r>
                <a:rPr lang="en-US" sz="1400" dirty="0">
                  <a:solidFill>
                    <a:srgbClr val="000000"/>
                  </a:solidFill>
                  <a:latin typeface="Gill Sans MT"/>
                </a:rPr>
                <a:t>O</a:t>
              </a:r>
            </a:p>
          </p:txBody>
        </p:sp>
        <p:grpSp>
          <p:nvGrpSpPr>
            <p:cNvPr id="3" name="Group 45"/>
            <p:cNvGrpSpPr>
              <a:grpSpLocks/>
            </p:cNvGrpSpPr>
            <p:nvPr/>
          </p:nvGrpSpPr>
          <p:grpSpPr bwMode="auto">
            <a:xfrm>
              <a:off x="1774" y="3236"/>
              <a:ext cx="1863" cy="341"/>
              <a:chOff x="1537" y="2496"/>
              <a:chExt cx="1168" cy="253"/>
            </a:xfrm>
          </p:grpSpPr>
          <p:sp>
            <p:nvSpPr>
              <p:cNvPr id="65595" name="Text Box 46"/>
              <p:cNvSpPr txBox="1">
                <a:spLocks noChangeArrowheads="1"/>
              </p:cNvSpPr>
              <p:nvPr/>
            </p:nvSpPr>
            <p:spPr bwMode="auto">
              <a:xfrm>
                <a:off x="1537" y="2605"/>
                <a:ext cx="1168" cy="144"/>
              </a:xfrm>
              <a:prstGeom prst="rect">
                <a:avLst/>
              </a:prstGeom>
              <a:noFill/>
              <a:ln w="12700">
                <a:noFill/>
                <a:miter lim="800000"/>
                <a:headEnd/>
                <a:tailEnd/>
              </a:ln>
            </p:spPr>
            <p:txBody>
              <a:bodyPr wrap="none" lIns="91430" tIns="45716" rIns="91430" bIns="45716">
                <a:spAutoFit/>
              </a:bodyPr>
              <a:lstStyle/>
              <a:p>
                <a:r>
                  <a:rPr lang="en-US" sz="1400" dirty="0">
                    <a:solidFill>
                      <a:srgbClr val="000000"/>
                    </a:solidFill>
                    <a:latin typeface="Gill Sans MT"/>
                  </a:rPr>
                  <a:t>CO</a:t>
                </a:r>
                <a:r>
                  <a:rPr lang="en-US" sz="1400" baseline="-25000" dirty="0">
                    <a:solidFill>
                      <a:srgbClr val="000000"/>
                    </a:solidFill>
                    <a:latin typeface="Gill Sans MT"/>
                  </a:rPr>
                  <a:t>2</a:t>
                </a:r>
                <a:r>
                  <a:rPr lang="en-US" sz="1400" dirty="0">
                    <a:solidFill>
                      <a:srgbClr val="000000"/>
                    </a:solidFill>
                    <a:latin typeface="Gill Sans MT"/>
                  </a:rPr>
                  <a:t> + 2 H</a:t>
                </a:r>
                <a:r>
                  <a:rPr lang="en-US" sz="1400" baseline="-25000" dirty="0">
                    <a:solidFill>
                      <a:srgbClr val="000000"/>
                    </a:solidFill>
                    <a:latin typeface="Gill Sans MT"/>
                  </a:rPr>
                  <a:t>2</a:t>
                </a:r>
                <a:r>
                  <a:rPr lang="en-US" sz="1400" dirty="0">
                    <a:solidFill>
                      <a:srgbClr val="000000"/>
                    </a:solidFill>
                    <a:latin typeface="Gill Sans MT"/>
                  </a:rPr>
                  <a:t>O </a:t>
                </a:r>
                <a:r>
                  <a:rPr lang="en-US" sz="1400" dirty="0">
                    <a:solidFill>
                      <a:srgbClr val="000000"/>
                    </a:solidFill>
                    <a:latin typeface="Gill Sans MT"/>
                    <a:sym typeface="Symbol" pitchFamily="18" charset="2"/>
                  </a:rPr>
                  <a:t> CH</a:t>
                </a:r>
                <a:r>
                  <a:rPr lang="en-US" sz="1400" baseline="-25000" dirty="0">
                    <a:solidFill>
                      <a:srgbClr val="000000"/>
                    </a:solidFill>
                    <a:latin typeface="Gill Sans MT"/>
                    <a:sym typeface="Symbol" pitchFamily="18" charset="2"/>
                  </a:rPr>
                  <a:t>2</a:t>
                </a:r>
                <a:r>
                  <a:rPr lang="en-US" sz="1400" dirty="0">
                    <a:solidFill>
                      <a:srgbClr val="000000"/>
                    </a:solidFill>
                    <a:latin typeface="Gill Sans MT"/>
                    <a:sym typeface="Symbol" pitchFamily="18" charset="2"/>
                  </a:rPr>
                  <a:t>O + O</a:t>
                </a:r>
                <a:r>
                  <a:rPr lang="en-US" sz="1400" baseline="-25000" dirty="0">
                    <a:solidFill>
                      <a:srgbClr val="000000"/>
                    </a:solidFill>
                    <a:latin typeface="Gill Sans MT"/>
                    <a:sym typeface="Symbol" pitchFamily="18" charset="2"/>
                  </a:rPr>
                  <a:t>2</a:t>
                </a:r>
                <a:r>
                  <a:rPr lang="en-US" sz="1400" dirty="0">
                    <a:solidFill>
                      <a:srgbClr val="000000"/>
                    </a:solidFill>
                    <a:latin typeface="Gill Sans MT"/>
                    <a:sym typeface="Symbol" pitchFamily="18" charset="2"/>
                  </a:rPr>
                  <a:t> + H</a:t>
                </a:r>
                <a:r>
                  <a:rPr lang="en-US" sz="1400" baseline="-25000" dirty="0">
                    <a:solidFill>
                      <a:srgbClr val="000000"/>
                    </a:solidFill>
                    <a:latin typeface="Gill Sans MT"/>
                    <a:sym typeface="Symbol" pitchFamily="18" charset="2"/>
                  </a:rPr>
                  <a:t>2</a:t>
                </a:r>
                <a:r>
                  <a:rPr lang="en-US" sz="1400" dirty="0">
                    <a:solidFill>
                      <a:srgbClr val="000000"/>
                    </a:solidFill>
                    <a:latin typeface="Gill Sans MT"/>
                    <a:sym typeface="Symbol" pitchFamily="18" charset="2"/>
                  </a:rPr>
                  <a:t>O</a:t>
                </a:r>
                <a:endParaRPr lang="en-US" sz="1400" dirty="0">
                  <a:solidFill>
                    <a:srgbClr val="000000"/>
                  </a:solidFill>
                  <a:latin typeface="Gill Sans MT"/>
                </a:endParaRPr>
              </a:p>
            </p:txBody>
          </p:sp>
          <p:sp>
            <p:nvSpPr>
              <p:cNvPr id="65596" name="Text Box 47"/>
              <p:cNvSpPr txBox="1">
                <a:spLocks noChangeArrowheads="1"/>
              </p:cNvSpPr>
              <p:nvPr/>
            </p:nvSpPr>
            <p:spPr bwMode="auto">
              <a:xfrm>
                <a:off x="1903" y="2496"/>
                <a:ext cx="194" cy="144"/>
              </a:xfrm>
              <a:prstGeom prst="rect">
                <a:avLst/>
              </a:prstGeom>
              <a:noFill/>
              <a:ln w="12700">
                <a:noFill/>
                <a:miter lim="800000"/>
                <a:headEnd/>
                <a:tailEnd/>
              </a:ln>
            </p:spPr>
            <p:txBody>
              <a:bodyPr wrap="none" lIns="91430" tIns="45716" rIns="91430" bIns="45716">
                <a:spAutoFit/>
              </a:bodyPr>
              <a:lstStyle/>
              <a:p>
                <a:r>
                  <a:rPr lang="en-US" sz="1400" dirty="0">
                    <a:solidFill>
                      <a:srgbClr val="000000"/>
                    </a:solidFill>
                    <a:latin typeface="Gill Sans MT"/>
                  </a:rPr>
                  <a:t>light</a:t>
                </a:r>
              </a:p>
            </p:txBody>
          </p:sp>
        </p:grpSp>
        <p:sp>
          <p:nvSpPr>
            <p:cNvPr id="65586" name="Text Box 48"/>
            <p:cNvSpPr txBox="1">
              <a:spLocks noChangeArrowheads="1"/>
            </p:cNvSpPr>
            <p:nvPr/>
          </p:nvSpPr>
          <p:spPr bwMode="auto">
            <a:xfrm>
              <a:off x="1365" y="2648"/>
              <a:ext cx="658" cy="194"/>
            </a:xfrm>
            <a:prstGeom prst="rect">
              <a:avLst/>
            </a:prstGeom>
            <a:noFill/>
            <a:ln w="12700">
              <a:noFill/>
              <a:miter lim="800000"/>
              <a:headEnd/>
              <a:tailEnd/>
            </a:ln>
          </p:spPr>
          <p:txBody>
            <a:bodyPr wrap="none" lIns="91430" tIns="45716" rIns="91430" bIns="45716">
              <a:spAutoFit/>
            </a:bodyPr>
            <a:lstStyle/>
            <a:p>
              <a:r>
                <a:rPr lang="en-US" sz="1400" dirty="0">
                  <a:solidFill>
                    <a:srgbClr val="000000"/>
                  </a:solidFill>
                  <a:latin typeface="Gill Sans MT"/>
                </a:rPr>
                <a:t>Chloroplast</a:t>
              </a:r>
            </a:p>
          </p:txBody>
        </p:sp>
        <p:sp>
          <p:nvSpPr>
            <p:cNvPr id="65587" name="Text Box 50"/>
            <p:cNvSpPr txBox="1">
              <a:spLocks noChangeArrowheads="1"/>
            </p:cNvSpPr>
            <p:nvPr/>
          </p:nvSpPr>
          <p:spPr bwMode="auto">
            <a:xfrm>
              <a:off x="1462" y="1598"/>
              <a:ext cx="631" cy="194"/>
            </a:xfrm>
            <a:prstGeom prst="rect">
              <a:avLst/>
            </a:prstGeom>
            <a:noFill/>
            <a:ln w="12700">
              <a:noFill/>
              <a:miter lim="800000"/>
              <a:headEnd/>
              <a:tailEnd/>
            </a:ln>
          </p:spPr>
          <p:txBody>
            <a:bodyPr wrap="none" lIns="91430" tIns="45716" rIns="91430" bIns="45716">
              <a:spAutoFit/>
            </a:bodyPr>
            <a:lstStyle/>
            <a:p>
              <a:r>
                <a:rPr lang="en-US" sz="1400" dirty="0">
                  <a:solidFill>
                    <a:srgbClr val="000000"/>
                  </a:solidFill>
                  <a:latin typeface="Gill Sans MT"/>
                </a:rPr>
                <a:t>Leaf cuticle</a:t>
              </a:r>
            </a:p>
          </p:txBody>
        </p:sp>
        <p:sp>
          <p:nvSpPr>
            <p:cNvPr id="65588" name="Freeform 51"/>
            <p:cNvSpPr>
              <a:spLocks/>
            </p:cNvSpPr>
            <p:nvPr/>
          </p:nvSpPr>
          <p:spPr bwMode="auto">
            <a:xfrm>
              <a:off x="4119" y="1681"/>
              <a:ext cx="334" cy="892"/>
            </a:xfrm>
            <a:custGeom>
              <a:avLst/>
              <a:gdLst>
                <a:gd name="T0" fmla="*/ 136 w 340"/>
                <a:gd name="T1" fmla="*/ 1489 h 1504"/>
                <a:gd name="T2" fmla="*/ 124 w 340"/>
                <a:gd name="T3" fmla="*/ 1456 h 1504"/>
                <a:gd name="T4" fmla="*/ 111 w 340"/>
                <a:gd name="T5" fmla="*/ 1425 h 1504"/>
                <a:gd name="T6" fmla="*/ 98 w 340"/>
                <a:gd name="T7" fmla="*/ 1392 h 1504"/>
                <a:gd name="T8" fmla="*/ 88 w 340"/>
                <a:gd name="T9" fmla="*/ 1360 h 1504"/>
                <a:gd name="T10" fmla="*/ 76 w 340"/>
                <a:gd name="T11" fmla="*/ 1326 h 1504"/>
                <a:gd name="T12" fmla="*/ 67 w 340"/>
                <a:gd name="T13" fmla="*/ 1294 h 1504"/>
                <a:gd name="T14" fmla="*/ 58 w 340"/>
                <a:gd name="T15" fmla="*/ 1260 h 1504"/>
                <a:gd name="T16" fmla="*/ 50 w 340"/>
                <a:gd name="T17" fmla="*/ 1227 h 1504"/>
                <a:gd name="T18" fmla="*/ 43 w 340"/>
                <a:gd name="T19" fmla="*/ 1193 h 1504"/>
                <a:gd name="T20" fmla="*/ 36 w 340"/>
                <a:gd name="T21" fmla="*/ 1156 h 1504"/>
                <a:gd name="T22" fmla="*/ 28 w 340"/>
                <a:gd name="T23" fmla="*/ 1117 h 1504"/>
                <a:gd name="T24" fmla="*/ 22 w 340"/>
                <a:gd name="T25" fmla="*/ 1076 h 1504"/>
                <a:gd name="T26" fmla="*/ 16 w 340"/>
                <a:gd name="T27" fmla="*/ 1036 h 1504"/>
                <a:gd name="T28" fmla="*/ 11 w 340"/>
                <a:gd name="T29" fmla="*/ 995 h 1504"/>
                <a:gd name="T30" fmla="*/ 7 w 340"/>
                <a:gd name="T31" fmla="*/ 954 h 1504"/>
                <a:gd name="T32" fmla="*/ 3 w 340"/>
                <a:gd name="T33" fmla="*/ 914 h 1504"/>
                <a:gd name="T34" fmla="*/ 1 w 340"/>
                <a:gd name="T35" fmla="*/ 873 h 1504"/>
                <a:gd name="T36" fmla="*/ 0 w 340"/>
                <a:gd name="T37" fmla="*/ 833 h 1504"/>
                <a:gd name="T38" fmla="*/ 0 w 340"/>
                <a:gd name="T39" fmla="*/ 791 h 1504"/>
                <a:gd name="T40" fmla="*/ 0 w 340"/>
                <a:gd name="T41" fmla="*/ 752 h 1504"/>
                <a:gd name="T42" fmla="*/ 1 w 340"/>
                <a:gd name="T43" fmla="*/ 713 h 1504"/>
                <a:gd name="T44" fmla="*/ 2 w 340"/>
                <a:gd name="T45" fmla="*/ 674 h 1504"/>
                <a:gd name="T46" fmla="*/ 3 w 340"/>
                <a:gd name="T47" fmla="*/ 636 h 1504"/>
                <a:gd name="T48" fmla="*/ 6 w 340"/>
                <a:gd name="T49" fmla="*/ 596 h 1504"/>
                <a:gd name="T50" fmla="*/ 9 w 340"/>
                <a:gd name="T51" fmla="*/ 558 h 1504"/>
                <a:gd name="T52" fmla="*/ 15 w 340"/>
                <a:gd name="T53" fmla="*/ 520 h 1504"/>
                <a:gd name="T54" fmla="*/ 23 w 340"/>
                <a:gd name="T55" fmla="*/ 483 h 1504"/>
                <a:gd name="T56" fmla="*/ 32 w 340"/>
                <a:gd name="T57" fmla="*/ 446 h 1504"/>
                <a:gd name="T58" fmla="*/ 45 w 340"/>
                <a:gd name="T59" fmla="*/ 410 h 1504"/>
                <a:gd name="T60" fmla="*/ 62 w 340"/>
                <a:gd name="T61" fmla="*/ 369 h 1504"/>
                <a:gd name="T62" fmla="*/ 84 w 340"/>
                <a:gd name="T63" fmla="*/ 325 h 1504"/>
                <a:gd name="T64" fmla="*/ 107 w 340"/>
                <a:gd name="T65" fmla="*/ 282 h 1504"/>
                <a:gd name="T66" fmla="*/ 133 w 340"/>
                <a:gd name="T67" fmla="*/ 241 h 1504"/>
                <a:gd name="T68" fmla="*/ 161 w 340"/>
                <a:gd name="T69" fmla="*/ 200 h 1504"/>
                <a:gd name="T70" fmla="*/ 190 w 340"/>
                <a:gd name="T71" fmla="*/ 161 h 1504"/>
                <a:gd name="T72" fmla="*/ 220 w 340"/>
                <a:gd name="T73" fmla="*/ 121 h 1504"/>
                <a:gd name="T74" fmla="*/ 252 w 340"/>
                <a:gd name="T75" fmla="*/ 84 h 1504"/>
                <a:gd name="T76" fmla="*/ 287 w 340"/>
                <a:gd name="T77" fmla="*/ 50 h 1504"/>
                <a:gd name="T78" fmla="*/ 322 w 340"/>
                <a:gd name="T79" fmla="*/ 16 h 150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40"/>
                <a:gd name="T121" fmla="*/ 0 h 1504"/>
                <a:gd name="T122" fmla="*/ 340 w 340"/>
                <a:gd name="T123" fmla="*/ 1504 h 150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40" h="1504">
                  <a:moveTo>
                    <a:pt x="143" y="1504"/>
                  </a:moveTo>
                  <a:lnTo>
                    <a:pt x="136" y="1489"/>
                  </a:lnTo>
                  <a:lnTo>
                    <a:pt x="129" y="1472"/>
                  </a:lnTo>
                  <a:lnTo>
                    <a:pt x="124" y="1456"/>
                  </a:lnTo>
                  <a:lnTo>
                    <a:pt x="117" y="1440"/>
                  </a:lnTo>
                  <a:lnTo>
                    <a:pt x="111" y="1425"/>
                  </a:lnTo>
                  <a:lnTo>
                    <a:pt x="104" y="1409"/>
                  </a:lnTo>
                  <a:lnTo>
                    <a:pt x="98" y="1392"/>
                  </a:lnTo>
                  <a:lnTo>
                    <a:pt x="92" y="1376"/>
                  </a:lnTo>
                  <a:lnTo>
                    <a:pt x="88" y="1360"/>
                  </a:lnTo>
                  <a:lnTo>
                    <a:pt x="82" y="1344"/>
                  </a:lnTo>
                  <a:lnTo>
                    <a:pt x="76" y="1326"/>
                  </a:lnTo>
                  <a:lnTo>
                    <a:pt x="72" y="1310"/>
                  </a:lnTo>
                  <a:lnTo>
                    <a:pt x="67" y="1294"/>
                  </a:lnTo>
                  <a:lnTo>
                    <a:pt x="62" y="1277"/>
                  </a:lnTo>
                  <a:lnTo>
                    <a:pt x="58" y="1260"/>
                  </a:lnTo>
                  <a:lnTo>
                    <a:pt x="54" y="1244"/>
                  </a:lnTo>
                  <a:lnTo>
                    <a:pt x="50" y="1227"/>
                  </a:lnTo>
                  <a:lnTo>
                    <a:pt x="46" y="1210"/>
                  </a:lnTo>
                  <a:lnTo>
                    <a:pt x="43" y="1193"/>
                  </a:lnTo>
                  <a:lnTo>
                    <a:pt x="39" y="1177"/>
                  </a:lnTo>
                  <a:lnTo>
                    <a:pt x="36" y="1156"/>
                  </a:lnTo>
                  <a:lnTo>
                    <a:pt x="31" y="1136"/>
                  </a:lnTo>
                  <a:lnTo>
                    <a:pt x="28" y="1117"/>
                  </a:lnTo>
                  <a:lnTo>
                    <a:pt x="24" y="1096"/>
                  </a:lnTo>
                  <a:lnTo>
                    <a:pt x="22" y="1076"/>
                  </a:lnTo>
                  <a:lnTo>
                    <a:pt x="18" y="1056"/>
                  </a:lnTo>
                  <a:lnTo>
                    <a:pt x="16" y="1036"/>
                  </a:lnTo>
                  <a:lnTo>
                    <a:pt x="14" y="1016"/>
                  </a:lnTo>
                  <a:lnTo>
                    <a:pt x="11" y="995"/>
                  </a:lnTo>
                  <a:lnTo>
                    <a:pt x="9" y="975"/>
                  </a:lnTo>
                  <a:lnTo>
                    <a:pt x="7" y="954"/>
                  </a:lnTo>
                  <a:lnTo>
                    <a:pt x="6" y="934"/>
                  </a:lnTo>
                  <a:lnTo>
                    <a:pt x="3" y="914"/>
                  </a:lnTo>
                  <a:lnTo>
                    <a:pt x="2" y="893"/>
                  </a:lnTo>
                  <a:lnTo>
                    <a:pt x="1" y="873"/>
                  </a:lnTo>
                  <a:lnTo>
                    <a:pt x="1" y="852"/>
                  </a:lnTo>
                  <a:lnTo>
                    <a:pt x="0" y="833"/>
                  </a:lnTo>
                  <a:lnTo>
                    <a:pt x="0" y="812"/>
                  </a:lnTo>
                  <a:lnTo>
                    <a:pt x="0" y="791"/>
                  </a:lnTo>
                  <a:lnTo>
                    <a:pt x="0" y="771"/>
                  </a:lnTo>
                  <a:lnTo>
                    <a:pt x="0" y="752"/>
                  </a:lnTo>
                  <a:lnTo>
                    <a:pt x="1" y="733"/>
                  </a:lnTo>
                  <a:lnTo>
                    <a:pt x="1" y="713"/>
                  </a:lnTo>
                  <a:lnTo>
                    <a:pt x="1" y="694"/>
                  </a:lnTo>
                  <a:lnTo>
                    <a:pt x="2" y="674"/>
                  </a:lnTo>
                  <a:lnTo>
                    <a:pt x="2" y="654"/>
                  </a:lnTo>
                  <a:lnTo>
                    <a:pt x="3" y="636"/>
                  </a:lnTo>
                  <a:lnTo>
                    <a:pt x="4" y="616"/>
                  </a:lnTo>
                  <a:lnTo>
                    <a:pt x="6" y="596"/>
                  </a:lnTo>
                  <a:lnTo>
                    <a:pt x="8" y="578"/>
                  </a:lnTo>
                  <a:lnTo>
                    <a:pt x="9" y="558"/>
                  </a:lnTo>
                  <a:lnTo>
                    <a:pt x="13" y="539"/>
                  </a:lnTo>
                  <a:lnTo>
                    <a:pt x="15" y="520"/>
                  </a:lnTo>
                  <a:lnTo>
                    <a:pt x="18" y="501"/>
                  </a:lnTo>
                  <a:lnTo>
                    <a:pt x="23" y="483"/>
                  </a:lnTo>
                  <a:lnTo>
                    <a:pt x="28" y="464"/>
                  </a:lnTo>
                  <a:lnTo>
                    <a:pt x="32" y="446"/>
                  </a:lnTo>
                  <a:lnTo>
                    <a:pt x="38" y="427"/>
                  </a:lnTo>
                  <a:lnTo>
                    <a:pt x="45" y="410"/>
                  </a:lnTo>
                  <a:lnTo>
                    <a:pt x="52" y="391"/>
                  </a:lnTo>
                  <a:lnTo>
                    <a:pt x="62" y="369"/>
                  </a:lnTo>
                  <a:lnTo>
                    <a:pt x="73" y="347"/>
                  </a:lnTo>
                  <a:lnTo>
                    <a:pt x="84" y="325"/>
                  </a:lnTo>
                  <a:lnTo>
                    <a:pt x="96" y="304"/>
                  </a:lnTo>
                  <a:lnTo>
                    <a:pt x="107" y="282"/>
                  </a:lnTo>
                  <a:lnTo>
                    <a:pt x="120" y="262"/>
                  </a:lnTo>
                  <a:lnTo>
                    <a:pt x="133" y="241"/>
                  </a:lnTo>
                  <a:lnTo>
                    <a:pt x="147" y="220"/>
                  </a:lnTo>
                  <a:lnTo>
                    <a:pt x="161" y="200"/>
                  </a:lnTo>
                  <a:lnTo>
                    <a:pt x="175" y="181"/>
                  </a:lnTo>
                  <a:lnTo>
                    <a:pt x="190" y="161"/>
                  </a:lnTo>
                  <a:lnTo>
                    <a:pt x="205" y="141"/>
                  </a:lnTo>
                  <a:lnTo>
                    <a:pt x="220" y="121"/>
                  </a:lnTo>
                  <a:lnTo>
                    <a:pt x="236" y="103"/>
                  </a:lnTo>
                  <a:lnTo>
                    <a:pt x="252" y="84"/>
                  </a:lnTo>
                  <a:lnTo>
                    <a:pt x="270" y="67"/>
                  </a:lnTo>
                  <a:lnTo>
                    <a:pt x="287" y="50"/>
                  </a:lnTo>
                  <a:lnTo>
                    <a:pt x="304" y="32"/>
                  </a:lnTo>
                  <a:lnTo>
                    <a:pt x="322" y="16"/>
                  </a:lnTo>
                  <a:lnTo>
                    <a:pt x="340" y="0"/>
                  </a:lnTo>
                </a:path>
              </a:pathLst>
            </a:custGeom>
            <a:noFill/>
            <a:ln w="19050" cmpd="sng">
              <a:solidFill>
                <a:schemeClr val="tx1"/>
              </a:solidFill>
              <a:prstDash val="solid"/>
              <a:round/>
              <a:headEnd type="none" w="med" len="med"/>
              <a:tailEnd type="triangle" w="med" len="med"/>
            </a:ln>
          </p:spPr>
          <p:txBody>
            <a:bodyPr/>
            <a:lstStyle/>
            <a:p>
              <a:pPr>
                <a:lnSpc>
                  <a:spcPct val="120000"/>
                </a:lnSpc>
              </a:pPr>
              <a:endParaRPr lang="en-US" sz="2000" dirty="0">
                <a:solidFill>
                  <a:srgbClr val="000000"/>
                </a:solidFill>
                <a:latin typeface="Gill Sans MT"/>
              </a:endParaRPr>
            </a:p>
          </p:txBody>
        </p:sp>
        <p:sp>
          <p:nvSpPr>
            <p:cNvPr id="65589" name="Line 52"/>
            <p:cNvSpPr>
              <a:spLocks noChangeShapeType="1"/>
            </p:cNvSpPr>
            <p:nvPr/>
          </p:nvSpPr>
          <p:spPr bwMode="auto">
            <a:xfrm>
              <a:off x="2179" y="1878"/>
              <a:ext cx="30" cy="82"/>
            </a:xfrm>
            <a:prstGeom prst="line">
              <a:avLst/>
            </a:prstGeom>
            <a:noFill/>
            <a:ln w="12700">
              <a:solidFill>
                <a:schemeClr val="tx1"/>
              </a:solidFill>
              <a:round/>
              <a:headEnd/>
              <a:tailEnd/>
            </a:ln>
          </p:spPr>
          <p:txBody>
            <a:bodyPr wrap="none" anchor="ctr"/>
            <a:lstStyle/>
            <a:p>
              <a:pPr>
                <a:lnSpc>
                  <a:spcPct val="120000"/>
                </a:lnSpc>
              </a:pPr>
              <a:endParaRPr lang="en-US" sz="2000" dirty="0">
                <a:solidFill>
                  <a:srgbClr val="000000"/>
                </a:solidFill>
                <a:latin typeface="Gill Sans MT"/>
              </a:endParaRPr>
            </a:p>
          </p:txBody>
        </p:sp>
        <p:sp>
          <p:nvSpPr>
            <p:cNvPr id="65590" name="Line 53"/>
            <p:cNvSpPr>
              <a:spLocks noChangeShapeType="1"/>
            </p:cNvSpPr>
            <p:nvPr/>
          </p:nvSpPr>
          <p:spPr bwMode="auto">
            <a:xfrm>
              <a:off x="3566" y="1856"/>
              <a:ext cx="59" cy="32"/>
            </a:xfrm>
            <a:prstGeom prst="line">
              <a:avLst/>
            </a:prstGeom>
            <a:noFill/>
            <a:ln w="12700">
              <a:solidFill>
                <a:schemeClr val="tx1"/>
              </a:solidFill>
              <a:round/>
              <a:headEnd/>
              <a:tailEnd/>
            </a:ln>
          </p:spPr>
          <p:txBody>
            <a:bodyPr wrap="none" anchor="ctr"/>
            <a:lstStyle/>
            <a:p>
              <a:pPr>
                <a:lnSpc>
                  <a:spcPct val="120000"/>
                </a:lnSpc>
              </a:pPr>
              <a:endParaRPr lang="en-US" sz="2000" dirty="0">
                <a:solidFill>
                  <a:srgbClr val="000000"/>
                </a:solidFill>
                <a:latin typeface="Gill Sans MT"/>
              </a:endParaRPr>
            </a:p>
          </p:txBody>
        </p:sp>
        <p:sp>
          <p:nvSpPr>
            <p:cNvPr id="65591" name="Line 54"/>
            <p:cNvSpPr>
              <a:spLocks noChangeShapeType="1"/>
            </p:cNvSpPr>
            <p:nvPr/>
          </p:nvSpPr>
          <p:spPr bwMode="auto">
            <a:xfrm flipH="1">
              <a:off x="4640" y="1872"/>
              <a:ext cx="56" cy="40"/>
            </a:xfrm>
            <a:prstGeom prst="line">
              <a:avLst/>
            </a:prstGeom>
            <a:noFill/>
            <a:ln w="12700">
              <a:solidFill>
                <a:schemeClr val="tx1"/>
              </a:solidFill>
              <a:round/>
              <a:headEnd/>
              <a:tailEnd/>
            </a:ln>
          </p:spPr>
          <p:txBody>
            <a:bodyPr wrap="none" anchor="ctr"/>
            <a:lstStyle/>
            <a:p>
              <a:pPr>
                <a:lnSpc>
                  <a:spcPct val="120000"/>
                </a:lnSpc>
              </a:pPr>
              <a:endParaRPr lang="en-US" sz="2000" dirty="0">
                <a:solidFill>
                  <a:srgbClr val="000000"/>
                </a:solidFill>
                <a:latin typeface="Gill Sans MT"/>
              </a:endParaRPr>
            </a:p>
          </p:txBody>
        </p:sp>
        <p:sp>
          <p:nvSpPr>
            <p:cNvPr id="65592" name="Line 55"/>
            <p:cNvSpPr>
              <a:spLocks noChangeShapeType="1"/>
            </p:cNvSpPr>
            <p:nvPr/>
          </p:nvSpPr>
          <p:spPr bwMode="auto">
            <a:xfrm>
              <a:off x="2333" y="2870"/>
              <a:ext cx="77" cy="26"/>
            </a:xfrm>
            <a:prstGeom prst="line">
              <a:avLst/>
            </a:prstGeom>
            <a:noFill/>
            <a:ln w="12700">
              <a:solidFill>
                <a:schemeClr val="tx1"/>
              </a:solidFill>
              <a:round/>
              <a:headEnd/>
              <a:tailEnd/>
            </a:ln>
          </p:spPr>
          <p:txBody>
            <a:bodyPr wrap="none" anchor="ctr"/>
            <a:lstStyle/>
            <a:p>
              <a:pPr>
                <a:lnSpc>
                  <a:spcPct val="120000"/>
                </a:lnSpc>
              </a:pPr>
              <a:endParaRPr lang="en-US" sz="2000" dirty="0">
                <a:solidFill>
                  <a:srgbClr val="000000"/>
                </a:solidFill>
                <a:latin typeface="Gill Sans MT"/>
              </a:endParaRPr>
            </a:p>
          </p:txBody>
        </p:sp>
        <p:sp>
          <p:nvSpPr>
            <p:cNvPr id="65593" name="Freeform 56"/>
            <p:cNvSpPr>
              <a:spLocks/>
            </p:cNvSpPr>
            <p:nvPr/>
          </p:nvSpPr>
          <p:spPr bwMode="auto">
            <a:xfrm>
              <a:off x="1851" y="2330"/>
              <a:ext cx="644" cy="468"/>
            </a:xfrm>
            <a:custGeom>
              <a:avLst/>
              <a:gdLst>
                <a:gd name="T0" fmla="*/ 0 w 954"/>
                <a:gd name="T1" fmla="*/ 0 h 772"/>
                <a:gd name="T2" fmla="*/ 27 w 954"/>
                <a:gd name="T3" fmla="*/ 10 h 772"/>
                <a:gd name="T4" fmla="*/ 53 w 954"/>
                <a:gd name="T5" fmla="*/ 20 h 772"/>
                <a:gd name="T6" fmla="*/ 80 w 954"/>
                <a:gd name="T7" fmla="*/ 31 h 772"/>
                <a:gd name="T8" fmla="*/ 106 w 954"/>
                <a:gd name="T9" fmla="*/ 42 h 772"/>
                <a:gd name="T10" fmla="*/ 133 w 954"/>
                <a:gd name="T11" fmla="*/ 53 h 772"/>
                <a:gd name="T12" fmla="*/ 160 w 954"/>
                <a:gd name="T13" fmla="*/ 65 h 772"/>
                <a:gd name="T14" fmla="*/ 185 w 954"/>
                <a:gd name="T15" fmla="*/ 77 h 772"/>
                <a:gd name="T16" fmla="*/ 212 w 954"/>
                <a:gd name="T17" fmla="*/ 88 h 772"/>
                <a:gd name="T18" fmla="*/ 237 w 954"/>
                <a:gd name="T19" fmla="*/ 101 h 772"/>
                <a:gd name="T20" fmla="*/ 263 w 954"/>
                <a:gd name="T21" fmla="*/ 115 h 772"/>
                <a:gd name="T22" fmla="*/ 288 w 954"/>
                <a:gd name="T23" fmla="*/ 128 h 772"/>
                <a:gd name="T24" fmla="*/ 314 w 954"/>
                <a:gd name="T25" fmla="*/ 142 h 772"/>
                <a:gd name="T26" fmla="*/ 339 w 954"/>
                <a:gd name="T27" fmla="*/ 156 h 772"/>
                <a:gd name="T28" fmla="*/ 365 w 954"/>
                <a:gd name="T29" fmla="*/ 170 h 772"/>
                <a:gd name="T30" fmla="*/ 389 w 954"/>
                <a:gd name="T31" fmla="*/ 185 h 772"/>
                <a:gd name="T32" fmla="*/ 413 w 954"/>
                <a:gd name="T33" fmla="*/ 200 h 772"/>
                <a:gd name="T34" fmla="*/ 438 w 954"/>
                <a:gd name="T35" fmla="*/ 215 h 772"/>
                <a:gd name="T36" fmla="*/ 462 w 954"/>
                <a:gd name="T37" fmla="*/ 230 h 772"/>
                <a:gd name="T38" fmla="*/ 486 w 954"/>
                <a:gd name="T39" fmla="*/ 246 h 772"/>
                <a:gd name="T40" fmla="*/ 509 w 954"/>
                <a:gd name="T41" fmla="*/ 262 h 772"/>
                <a:gd name="T42" fmla="*/ 528 w 954"/>
                <a:gd name="T43" fmla="*/ 275 h 772"/>
                <a:gd name="T44" fmla="*/ 546 w 954"/>
                <a:gd name="T45" fmla="*/ 289 h 772"/>
                <a:gd name="T46" fmla="*/ 565 w 954"/>
                <a:gd name="T47" fmla="*/ 302 h 772"/>
                <a:gd name="T48" fmla="*/ 582 w 954"/>
                <a:gd name="T49" fmla="*/ 317 h 772"/>
                <a:gd name="T50" fmla="*/ 600 w 954"/>
                <a:gd name="T51" fmla="*/ 331 h 772"/>
                <a:gd name="T52" fmla="*/ 617 w 954"/>
                <a:gd name="T53" fmla="*/ 346 h 772"/>
                <a:gd name="T54" fmla="*/ 633 w 954"/>
                <a:gd name="T55" fmla="*/ 361 h 772"/>
                <a:gd name="T56" fmla="*/ 649 w 954"/>
                <a:gd name="T57" fmla="*/ 377 h 772"/>
                <a:gd name="T58" fmla="*/ 667 w 954"/>
                <a:gd name="T59" fmla="*/ 392 h 772"/>
                <a:gd name="T60" fmla="*/ 683 w 954"/>
                <a:gd name="T61" fmla="*/ 408 h 772"/>
                <a:gd name="T62" fmla="*/ 699 w 954"/>
                <a:gd name="T63" fmla="*/ 424 h 772"/>
                <a:gd name="T64" fmla="*/ 714 w 954"/>
                <a:gd name="T65" fmla="*/ 441 h 772"/>
                <a:gd name="T66" fmla="*/ 731 w 954"/>
                <a:gd name="T67" fmla="*/ 457 h 772"/>
                <a:gd name="T68" fmla="*/ 746 w 954"/>
                <a:gd name="T69" fmla="*/ 474 h 772"/>
                <a:gd name="T70" fmla="*/ 761 w 954"/>
                <a:gd name="T71" fmla="*/ 490 h 772"/>
                <a:gd name="T72" fmla="*/ 777 w 954"/>
                <a:gd name="T73" fmla="*/ 508 h 772"/>
                <a:gd name="T74" fmla="*/ 792 w 954"/>
                <a:gd name="T75" fmla="*/ 524 h 772"/>
                <a:gd name="T76" fmla="*/ 807 w 954"/>
                <a:gd name="T77" fmla="*/ 541 h 772"/>
                <a:gd name="T78" fmla="*/ 822 w 954"/>
                <a:gd name="T79" fmla="*/ 559 h 772"/>
                <a:gd name="T80" fmla="*/ 837 w 954"/>
                <a:gd name="T81" fmla="*/ 576 h 772"/>
                <a:gd name="T82" fmla="*/ 844 w 954"/>
                <a:gd name="T83" fmla="*/ 584 h 772"/>
                <a:gd name="T84" fmla="*/ 851 w 954"/>
                <a:gd name="T85" fmla="*/ 594 h 772"/>
                <a:gd name="T86" fmla="*/ 859 w 954"/>
                <a:gd name="T87" fmla="*/ 602 h 772"/>
                <a:gd name="T88" fmla="*/ 866 w 954"/>
                <a:gd name="T89" fmla="*/ 611 h 772"/>
                <a:gd name="T90" fmla="*/ 872 w 954"/>
                <a:gd name="T91" fmla="*/ 620 h 772"/>
                <a:gd name="T92" fmla="*/ 879 w 954"/>
                <a:gd name="T93" fmla="*/ 630 h 772"/>
                <a:gd name="T94" fmla="*/ 886 w 954"/>
                <a:gd name="T95" fmla="*/ 640 h 772"/>
                <a:gd name="T96" fmla="*/ 891 w 954"/>
                <a:gd name="T97" fmla="*/ 649 h 772"/>
                <a:gd name="T98" fmla="*/ 898 w 954"/>
                <a:gd name="T99" fmla="*/ 658 h 772"/>
                <a:gd name="T100" fmla="*/ 904 w 954"/>
                <a:gd name="T101" fmla="*/ 669 h 772"/>
                <a:gd name="T102" fmla="*/ 910 w 954"/>
                <a:gd name="T103" fmla="*/ 678 h 772"/>
                <a:gd name="T104" fmla="*/ 916 w 954"/>
                <a:gd name="T105" fmla="*/ 689 h 772"/>
                <a:gd name="T106" fmla="*/ 922 w 954"/>
                <a:gd name="T107" fmla="*/ 699 h 772"/>
                <a:gd name="T108" fmla="*/ 926 w 954"/>
                <a:gd name="T109" fmla="*/ 709 h 772"/>
                <a:gd name="T110" fmla="*/ 932 w 954"/>
                <a:gd name="T111" fmla="*/ 720 h 772"/>
                <a:gd name="T112" fmla="*/ 937 w 954"/>
                <a:gd name="T113" fmla="*/ 729 h 772"/>
                <a:gd name="T114" fmla="*/ 941 w 954"/>
                <a:gd name="T115" fmla="*/ 741 h 772"/>
                <a:gd name="T116" fmla="*/ 946 w 954"/>
                <a:gd name="T117" fmla="*/ 751 h 772"/>
                <a:gd name="T118" fmla="*/ 951 w 954"/>
                <a:gd name="T119" fmla="*/ 762 h 772"/>
                <a:gd name="T120" fmla="*/ 954 w 954"/>
                <a:gd name="T121" fmla="*/ 772 h 77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54"/>
                <a:gd name="T184" fmla="*/ 0 h 772"/>
                <a:gd name="T185" fmla="*/ 954 w 954"/>
                <a:gd name="T186" fmla="*/ 772 h 77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54" h="772">
                  <a:moveTo>
                    <a:pt x="0" y="0"/>
                  </a:moveTo>
                  <a:lnTo>
                    <a:pt x="27" y="10"/>
                  </a:lnTo>
                  <a:lnTo>
                    <a:pt x="53" y="20"/>
                  </a:lnTo>
                  <a:lnTo>
                    <a:pt x="80" y="31"/>
                  </a:lnTo>
                  <a:lnTo>
                    <a:pt x="106" y="42"/>
                  </a:lnTo>
                  <a:lnTo>
                    <a:pt x="133" y="53"/>
                  </a:lnTo>
                  <a:lnTo>
                    <a:pt x="160" y="65"/>
                  </a:lnTo>
                  <a:lnTo>
                    <a:pt x="185" y="77"/>
                  </a:lnTo>
                  <a:lnTo>
                    <a:pt x="212" y="88"/>
                  </a:lnTo>
                  <a:lnTo>
                    <a:pt x="237" y="101"/>
                  </a:lnTo>
                  <a:lnTo>
                    <a:pt x="263" y="115"/>
                  </a:lnTo>
                  <a:lnTo>
                    <a:pt x="288" y="128"/>
                  </a:lnTo>
                  <a:lnTo>
                    <a:pt x="314" y="142"/>
                  </a:lnTo>
                  <a:lnTo>
                    <a:pt x="339" y="156"/>
                  </a:lnTo>
                  <a:lnTo>
                    <a:pt x="365" y="170"/>
                  </a:lnTo>
                  <a:lnTo>
                    <a:pt x="389" y="185"/>
                  </a:lnTo>
                  <a:lnTo>
                    <a:pt x="413" y="200"/>
                  </a:lnTo>
                  <a:lnTo>
                    <a:pt x="438" y="215"/>
                  </a:lnTo>
                  <a:lnTo>
                    <a:pt x="462" y="230"/>
                  </a:lnTo>
                  <a:lnTo>
                    <a:pt x="486" y="246"/>
                  </a:lnTo>
                  <a:lnTo>
                    <a:pt x="509" y="262"/>
                  </a:lnTo>
                  <a:lnTo>
                    <a:pt x="528" y="275"/>
                  </a:lnTo>
                  <a:lnTo>
                    <a:pt x="546" y="289"/>
                  </a:lnTo>
                  <a:lnTo>
                    <a:pt x="565" y="302"/>
                  </a:lnTo>
                  <a:lnTo>
                    <a:pt x="582" y="317"/>
                  </a:lnTo>
                  <a:lnTo>
                    <a:pt x="600" y="331"/>
                  </a:lnTo>
                  <a:lnTo>
                    <a:pt x="617" y="346"/>
                  </a:lnTo>
                  <a:lnTo>
                    <a:pt x="633" y="361"/>
                  </a:lnTo>
                  <a:lnTo>
                    <a:pt x="649" y="377"/>
                  </a:lnTo>
                  <a:lnTo>
                    <a:pt x="667" y="392"/>
                  </a:lnTo>
                  <a:lnTo>
                    <a:pt x="683" y="408"/>
                  </a:lnTo>
                  <a:lnTo>
                    <a:pt x="699" y="424"/>
                  </a:lnTo>
                  <a:lnTo>
                    <a:pt x="714" y="441"/>
                  </a:lnTo>
                  <a:lnTo>
                    <a:pt x="731" y="457"/>
                  </a:lnTo>
                  <a:lnTo>
                    <a:pt x="746" y="474"/>
                  </a:lnTo>
                  <a:lnTo>
                    <a:pt x="761" y="490"/>
                  </a:lnTo>
                  <a:lnTo>
                    <a:pt x="777" y="508"/>
                  </a:lnTo>
                  <a:lnTo>
                    <a:pt x="792" y="524"/>
                  </a:lnTo>
                  <a:lnTo>
                    <a:pt x="807" y="541"/>
                  </a:lnTo>
                  <a:lnTo>
                    <a:pt x="822" y="559"/>
                  </a:lnTo>
                  <a:lnTo>
                    <a:pt x="837" y="576"/>
                  </a:lnTo>
                  <a:lnTo>
                    <a:pt x="844" y="584"/>
                  </a:lnTo>
                  <a:lnTo>
                    <a:pt x="851" y="594"/>
                  </a:lnTo>
                  <a:lnTo>
                    <a:pt x="859" y="602"/>
                  </a:lnTo>
                  <a:lnTo>
                    <a:pt x="866" y="611"/>
                  </a:lnTo>
                  <a:lnTo>
                    <a:pt x="872" y="620"/>
                  </a:lnTo>
                  <a:lnTo>
                    <a:pt x="879" y="630"/>
                  </a:lnTo>
                  <a:lnTo>
                    <a:pt x="886" y="640"/>
                  </a:lnTo>
                  <a:lnTo>
                    <a:pt x="891" y="649"/>
                  </a:lnTo>
                  <a:lnTo>
                    <a:pt x="898" y="658"/>
                  </a:lnTo>
                  <a:lnTo>
                    <a:pt x="904" y="669"/>
                  </a:lnTo>
                  <a:lnTo>
                    <a:pt x="910" y="678"/>
                  </a:lnTo>
                  <a:lnTo>
                    <a:pt x="916" y="689"/>
                  </a:lnTo>
                  <a:lnTo>
                    <a:pt x="922" y="699"/>
                  </a:lnTo>
                  <a:lnTo>
                    <a:pt x="926" y="709"/>
                  </a:lnTo>
                  <a:lnTo>
                    <a:pt x="932" y="720"/>
                  </a:lnTo>
                  <a:lnTo>
                    <a:pt x="937" y="729"/>
                  </a:lnTo>
                  <a:lnTo>
                    <a:pt x="941" y="741"/>
                  </a:lnTo>
                  <a:lnTo>
                    <a:pt x="946" y="751"/>
                  </a:lnTo>
                  <a:lnTo>
                    <a:pt x="951" y="762"/>
                  </a:lnTo>
                  <a:lnTo>
                    <a:pt x="954" y="772"/>
                  </a:lnTo>
                </a:path>
              </a:pathLst>
            </a:custGeom>
            <a:noFill/>
            <a:ln w="12700">
              <a:solidFill>
                <a:srgbClr val="000000"/>
              </a:solidFill>
              <a:prstDash val="solid"/>
              <a:round/>
              <a:headEnd type="none" w="med" len="med"/>
              <a:tailEnd type="triangle" w="med" len="med"/>
            </a:ln>
          </p:spPr>
          <p:txBody>
            <a:bodyPr/>
            <a:lstStyle/>
            <a:p>
              <a:pPr>
                <a:lnSpc>
                  <a:spcPct val="120000"/>
                </a:lnSpc>
              </a:pPr>
              <a:endParaRPr lang="en-US" sz="2000" dirty="0">
                <a:solidFill>
                  <a:srgbClr val="000000"/>
                </a:solidFill>
                <a:latin typeface="Gill Sans MT"/>
              </a:endParaRPr>
            </a:p>
          </p:txBody>
        </p:sp>
        <p:sp>
          <p:nvSpPr>
            <p:cNvPr id="65594" name="Freeform 57"/>
            <p:cNvSpPr>
              <a:spLocks/>
            </p:cNvSpPr>
            <p:nvPr/>
          </p:nvSpPr>
          <p:spPr bwMode="auto">
            <a:xfrm>
              <a:off x="2823" y="2679"/>
              <a:ext cx="778" cy="171"/>
            </a:xfrm>
            <a:custGeom>
              <a:avLst/>
              <a:gdLst>
                <a:gd name="T0" fmla="*/ 0 w 1464"/>
                <a:gd name="T1" fmla="*/ 380 h 380"/>
                <a:gd name="T2" fmla="*/ 26 w 1464"/>
                <a:gd name="T3" fmla="*/ 375 h 380"/>
                <a:gd name="T4" fmla="*/ 53 w 1464"/>
                <a:gd name="T5" fmla="*/ 372 h 380"/>
                <a:gd name="T6" fmla="*/ 78 w 1464"/>
                <a:gd name="T7" fmla="*/ 368 h 380"/>
                <a:gd name="T8" fmla="*/ 105 w 1464"/>
                <a:gd name="T9" fmla="*/ 365 h 380"/>
                <a:gd name="T10" fmla="*/ 132 w 1464"/>
                <a:gd name="T11" fmla="*/ 360 h 380"/>
                <a:gd name="T12" fmla="*/ 157 w 1464"/>
                <a:gd name="T13" fmla="*/ 356 h 380"/>
                <a:gd name="T14" fmla="*/ 184 w 1464"/>
                <a:gd name="T15" fmla="*/ 352 h 380"/>
                <a:gd name="T16" fmla="*/ 210 w 1464"/>
                <a:gd name="T17" fmla="*/ 347 h 380"/>
                <a:gd name="T18" fmla="*/ 236 w 1464"/>
                <a:gd name="T19" fmla="*/ 344 h 380"/>
                <a:gd name="T20" fmla="*/ 262 w 1464"/>
                <a:gd name="T21" fmla="*/ 339 h 380"/>
                <a:gd name="T22" fmla="*/ 288 w 1464"/>
                <a:gd name="T23" fmla="*/ 334 h 380"/>
                <a:gd name="T24" fmla="*/ 315 w 1464"/>
                <a:gd name="T25" fmla="*/ 330 h 380"/>
                <a:gd name="T26" fmla="*/ 340 w 1464"/>
                <a:gd name="T27" fmla="*/ 324 h 380"/>
                <a:gd name="T28" fmla="*/ 367 w 1464"/>
                <a:gd name="T29" fmla="*/ 319 h 380"/>
                <a:gd name="T30" fmla="*/ 393 w 1464"/>
                <a:gd name="T31" fmla="*/ 315 h 380"/>
                <a:gd name="T32" fmla="*/ 419 w 1464"/>
                <a:gd name="T33" fmla="*/ 309 h 380"/>
                <a:gd name="T34" fmla="*/ 444 w 1464"/>
                <a:gd name="T35" fmla="*/ 304 h 380"/>
                <a:gd name="T36" fmla="*/ 471 w 1464"/>
                <a:gd name="T37" fmla="*/ 299 h 380"/>
                <a:gd name="T38" fmla="*/ 496 w 1464"/>
                <a:gd name="T39" fmla="*/ 293 h 380"/>
                <a:gd name="T40" fmla="*/ 523 w 1464"/>
                <a:gd name="T41" fmla="*/ 288 h 380"/>
                <a:gd name="T42" fmla="*/ 557 w 1464"/>
                <a:gd name="T43" fmla="*/ 280 h 380"/>
                <a:gd name="T44" fmla="*/ 591 w 1464"/>
                <a:gd name="T45" fmla="*/ 273 h 380"/>
                <a:gd name="T46" fmla="*/ 625 w 1464"/>
                <a:gd name="T47" fmla="*/ 265 h 380"/>
                <a:gd name="T48" fmla="*/ 660 w 1464"/>
                <a:gd name="T49" fmla="*/ 257 h 380"/>
                <a:gd name="T50" fmla="*/ 694 w 1464"/>
                <a:gd name="T51" fmla="*/ 250 h 380"/>
                <a:gd name="T52" fmla="*/ 728 w 1464"/>
                <a:gd name="T53" fmla="*/ 242 h 380"/>
                <a:gd name="T54" fmla="*/ 763 w 1464"/>
                <a:gd name="T55" fmla="*/ 234 h 380"/>
                <a:gd name="T56" fmla="*/ 796 w 1464"/>
                <a:gd name="T57" fmla="*/ 226 h 380"/>
                <a:gd name="T58" fmla="*/ 831 w 1464"/>
                <a:gd name="T59" fmla="*/ 217 h 380"/>
                <a:gd name="T60" fmla="*/ 865 w 1464"/>
                <a:gd name="T61" fmla="*/ 209 h 380"/>
                <a:gd name="T62" fmla="*/ 898 w 1464"/>
                <a:gd name="T63" fmla="*/ 201 h 380"/>
                <a:gd name="T64" fmla="*/ 933 w 1464"/>
                <a:gd name="T65" fmla="*/ 193 h 380"/>
                <a:gd name="T66" fmla="*/ 966 w 1464"/>
                <a:gd name="T67" fmla="*/ 184 h 380"/>
                <a:gd name="T68" fmla="*/ 1000 w 1464"/>
                <a:gd name="T69" fmla="*/ 175 h 380"/>
                <a:gd name="T70" fmla="*/ 1035 w 1464"/>
                <a:gd name="T71" fmla="*/ 166 h 380"/>
                <a:gd name="T72" fmla="*/ 1068 w 1464"/>
                <a:gd name="T73" fmla="*/ 157 h 380"/>
                <a:gd name="T74" fmla="*/ 1102 w 1464"/>
                <a:gd name="T75" fmla="*/ 147 h 380"/>
                <a:gd name="T76" fmla="*/ 1135 w 1464"/>
                <a:gd name="T77" fmla="*/ 138 h 380"/>
                <a:gd name="T78" fmla="*/ 1169 w 1464"/>
                <a:gd name="T79" fmla="*/ 127 h 380"/>
                <a:gd name="T80" fmla="*/ 1203 w 1464"/>
                <a:gd name="T81" fmla="*/ 118 h 380"/>
                <a:gd name="T82" fmla="*/ 1216 w 1464"/>
                <a:gd name="T83" fmla="*/ 113 h 380"/>
                <a:gd name="T84" fmla="*/ 1230 w 1464"/>
                <a:gd name="T85" fmla="*/ 109 h 380"/>
                <a:gd name="T86" fmla="*/ 1243 w 1464"/>
                <a:gd name="T87" fmla="*/ 104 h 380"/>
                <a:gd name="T88" fmla="*/ 1257 w 1464"/>
                <a:gd name="T89" fmla="*/ 99 h 380"/>
                <a:gd name="T90" fmla="*/ 1271 w 1464"/>
                <a:gd name="T91" fmla="*/ 95 h 380"/>
                <a:gd name="T92" fmla="*/ 1284 w 1464"/>
                <a:gd name="T93" fmla="*/ 89 h 380"/>
                <a:gd name="T94" fmla="*/ 1298 w 1464"/>
                <a:gd name="T95" fmla="*/ 84 h 380"/>
                <a:gd name="T96" fmla="*/ 1310 w 1464"/>
                <a:gd name="T97" fmla="*/ 78 h 380"/>
                <a:gd name="T98" fmla="*/ 1324 w 1464"/>
                <a:gd name="T99" fmla="*/ 73 h 380"/>
                <a:gd name="T100" fmla="*/ 1337 w 1464"/>
                <a:gd name="T101" fmla="*/ 67 h 380"/>
                <a:gd name="T102" fmla="*/ 1350 w 1464"/>
                <a:gd name="T103" fmla="*/ 61 h 380"/>
                <a:gd name="T104" fmla="*/ 1364 w 1464"/>
                <a:gd name="T105" fmla="*/ 55 h 380"/>
                <a:gd name="T106" fmla="*/ 1376 w 1464"/>
                <a:gd name="T107" fmla="*/ 48 h 380"/>
                <a:gd name="T108" fmla="*/ 1389 w 1464"/>
                <a:gd name="T109" fmla="*/ 41 h 380"/>
                <a:gd name="T110" fmla="*/ 1402 w 1464"/>
                <a:gd name="T111" fmla="*/ 36 h 380"/>
                <a:gd name="T112" fmla="*/ 1414 w 1464"/>
                <a:gd name="T113" fmla="*/ 29 h 380"/>
                <a:gd name="T114" fmla="*/ 1427 w 1464"/>
                <a:gd name="T115" fmla="*/ 22 h 380"/>
                <a:gd name="T116" fmla="*/ 1439 w 1464"/>
                <a:gd name="T117" fmla="*/ 15 h 380"/>
                <a:gd name="T118" fmla="*/ 1452 w 1464"/>
                <a:gd name="T119" fmla="*/ 8 h 380"/>
                <a:gd name="T120" fmla="*/ 1464 w 1464"/>
                <a:gd name="T121" fmla="*/ 0 h 3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464"/>
                <a:gd name="T184" fmla="*/ 0 h 380"/>
                <a:gd name="T185" fmla="*/ 1464 w 1464"/>
                <a:gd name="T186" fmla="*/ 380 h 3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464" h="380">
                  <a:moveTo>
                    <a:pt x="0" y="380"/>
                  </a:moveTo>
                  <a:lnTo>
                    <a:pt x="26" y="375"/>
                  </a:lnTo>
                  <a:lnTo>
                    <a:pt x="53" y="372"/>
                  </a:lnTo>
                  <a:lnTo>
                    <a:pt x="78" y="368"/>
                  </a:lnTo>
                  <a:lnTo>
                    <a:pt x="105" y="365"/>
                  </a:lnTo>
                  <a:lnTo>
                    <a:pt x="132" y="360"/>
                  </a:lnTo>
                  <a:lnTo>
                    <a:pt x="157" y="356"/>
                  </a:lnTo>
                  <a:lnTo>
                    <a:pt x="184" y="352"/>
                  </a:lnTo>
                  <a:lnTo>
                    <a:pt x="210" y="347"/>
                  </a:lnTo>
                  <a:lnTo>
                    <a:pt x="236" y="344"/>
                  </a:lnTo>
                  <a:lnTo>
                    <a:pt x="262" y="339"/>
                  </a:lnTo>
                  <a:lnTo>
                    <a:pt x="288" y="334"/>
                  </a:lnTo>
                  <a:lnTo>
                    <a:pt x="315" y="330"/>
                  </a:lnTo>
                  <a:lnTo>
                    <a:pt x="340" y="324"/>
                  </a:lnTo>
                  <a:lnTo>
                    <a:pt x="367" y="319"/>
                  </a:lnTo>
                  <a:lnTo>
                    <a:pt x="393" y="315"/>
                  </a:lnTo>
                  <a:lnTo>
                    <a:pt x="419" y="309"/>
                  </a:lnTo>
                  <a:lnTo>
                    <a:pt x="444" y="304"/>
                  </a:lnTo>
                  <a:lnTo>
                    <a:pt x="471" y="299"/>
                  </a:lnTo>
                  <a:lnTo>
                    <a:pt x="496" y="293"/>
                  </a:lnTo>
                  <a:lnTo>
                    <a:pt x="523" y="288"/>
                  </a:lnTo>
                  <a:lnTo>
                    <a:pt x="557" y="280"/>
                  </a:lnTo>
                  <a:lnTo>
                    <a:pt x="591" y="273"/>
                  </a:lnTo>
                  <a:lnTo>
                    <a:pt x="625" y="265"/>
                  </a:lnTo>
                  <a:lnTo>
                    <a:pt x="660" y="257"/>
                  </a:lnTo>
                  <a:lnTo>
                    <a:pt x="694" y="250"/>
                  </a:lnTo>
                  <a:lnTo>
                    <a:pt x="728" y="242"/>
                  </a:lnTo>
                  <a:lnTo>
                    <a:pt x="763" y="234"/>
                  </a:lnTo>
                  <a:lnTo>
                    <a:pt x="796" y="226"/>
                  </a:lnTo>
                  <a:lnTo>
                    <a:pt x="831" y="217"/>
                  </a:lnTo>
                  <a:lnTo>
                    <a:pt x="865" y="209"/>
                  </a:lnTo>
                  <a:lnTo>
                    <a:pt x="898" y="201"/>
                  </a:lnTo>
                  <a:lnTo>
                    <a:pt x="933" y="193"/>
                  </a:lnTo>
                  <a:lnTo>
                    <a:pt x="966" y="184"/>
                  </a:lnTo>
                  <a:lnTo>
                    <a:pt x="1000" y="175"/>
                  </a:lnTo>
                  <a:lnTo>
                    <a:pt x="1035" y="166"/>
                  </a:lnTo>
                  <a:lnTo>
                    <a:pt x="1068" y="157"/>
                  </a:lnTo>
                  <a:lnTo>
                    <a:pt x="1102" y="147"/>
                  </a:lnTo>
                  <a:lnTo>
                    <a:pt x="1135" y="138"/>
                  </a:lnTo>
                  <a:lnTo>
                    <a:pt x="1169" y="127"/>
                  </a:lnTo>
                  <a:lnTo>
                    <a:pt x="1203" y="118"/>
                  </a:lnTo>
                  <a:lnTo>
                    <a:pt x="1216" y="113"/>
                  </a:lnTo>
                  <a:lnTo>
                    <a:pt x="1230" y="109"/>
                  </a:lnTo>
                  <a:lnTo>
                    <a:pt x="1243" y="104"/>
                  </a:lnTo>
                  <a:lnTo>
                    <a:pt x="1257" y="99"/>
                  </a:lnTo>
                  <a:lnTo>
                    <a:pt x="1271" y="95"/>
                  </a:lnTo>
                  <a:lnTo>
                    <a:pt x="1284" y="89"/>
                  </a:lnTo>
                  <a:lnTo>
                    <a:pt x="1298" y="84"/>
                  </a:lnTo>
                  <a:lnTo>
                    <a:pt x="1310" y="78"/>
                  </a:lnTo>
                  <a:lnTo>
                    <a:pt x="1324" y="73"/>
                  </a:lnTo>
                  <a:lnTo>
                    <a:pt x="1337" y="67"/>
                  </a:lnTo>
                  <a:lnTo>
                    <a:pt x="1350" y="61"/>
                  </a:lnTo>
                  <a:lnTo>
                    <a:pt x="1364" y="55"/>
                  </a:lnTo>
                  <a:lnTo>
                    <a:pt x="1376" y="48"/>
                  </a:lnTo>
                  <a:lnTo>
                    <a:pt x="1389" y="41"/>
                  </a:lnTo>
                  <a:lnTo>
                    <a:pt x="1402" y="36"/>
                  </a:lnTo>
                  <a:lnTo>
                    <a:pt x="1414" y="29"/>
                  </a:lnTo>
                  <a:lnTo>
                    <a:pt x="1427" y="22"/>
                  </a:lnTo>
                  <a:lnTo>
                    <a:pt x="1439" y="15"/>
                  </a:lnTo>
                  <a:lnTo>
                    <a:pt x="1452" y="8"/>
                  </a:lnTo>
                  <a:lnTo>
                    <a:pt x="1464" y="0"/>
                  </a:lnTo>
                </a:path>
              </a:pathLst>
            </a:custGeom>
            <a:noFill/>
            <a:ln w="19050" cmpd="sng">
              <a:solidFill>
                <a:schemeClr val="tx1"/>
              </a:solidFill>
              <a:prstDash val="solid"/>
              <a:round/>
              <a:headEnd type="triangle" w="med" len="med"/>
              <a:tailEnd type="none" w="med" len="med"/>
            </a:ln>
          </p:spPr>
          <p:txBody>
            <a:bodyPr/>
            <a:lstStyle/>
            <a:p>
              <a:pPr>
                <a:lnSpc>
                  <a:spcPct val="120000"/>
                </a:lnSpc>
              </a:pPr>
              <a:endParaRPr lang="en-US" sz="2000" dirty="0">
                <a:solidFill>
                  <a:srgbClr val="000000"/>
                </a:solidFill>
                <a:latin typeface="Gill Sans MT"/>
              </a:endParaRPr>
            </a:p>
          </p:txBody>
        </p:sp>
      </p:grpSp>
      <p:sp>
        <p:nvSpPr>
          <p:cNvPr id="65542" name="Text Box 58"/>
          <p:cNvSpPr txBox="1">
            <a:spLocks noChangeArrowheads="1"/>
          </p:cNvSpPr>
          <p:nvPr/>
        </p:nvSpPr>
        <p:spPr bwMode="auto">
          <a:xfrm>
            <a:off x="6448427" y="6526213"/>
            <a:ext cx="2286784" cy="338546"/>
          </a:xfrm>
          <a:prstGeom prst="rect">
            <a:avLst/>
          </a:prstGeom>
          <a:noFill/>
          <a:ln w="9525">
            <a:noFill/>
            <a:miter lim="800000"/>
            <a:headEnd/>
            <a:tailEnd/>
          </a:ln>
        </p:spPr>
        <p:txBody>
          <a:bodyPr wrap="none" lIns="91430" tIns="45716" rIns="91430" bIns="45716">
            <a:spAutoFit/>
          </a:bodyPr>
          <a:lstStyle/>
          <a:p>
            <a:r>
              <a:rPr lang="en-US" sz="1600" dirty="0">
                <a:solidFill>
                  <a:srgbClr val="000000"/>
                </a:solidFill>
                <a:latin typeface="Gill Sans MT"/>
              </a:rPr>
              <a:t>Figure courtesy G. </a:t>
            </a:r>
            <a:r>
              <a:rPr lang="en-US" sz="1600" dirty="0" err="1">
                <a:solidFill>
                  <a:srgbClr val="000000"/>
                </a:solidFill>
                <a:latin typeface="Gill Sans MT"/>
              </a:rPr>
              <a:t>Bonan</a:t>
            </a:r>
            <a:endParaRPr lang="en-US" sz="1600" dirty="0">
              <a:solidFill>
                <a:srgbClr val="000000"/>
              </a:solidFill>
              <a:latin typeface="Gill Sans MT"/>
            </a:endParaRPr>
          </a:p>
        </p:txBody>
      </p:sp>
      <p:sp>
        <p:nvSpPr>
          <p:cNvPr id="65543" name="Rectangle 59"/>
          <p:cNvSpPr>
            <a:spLocks noChangeArrowheads="1"/>
          </p:cNvSpPr>
          <p:nvPr/>
        </p:nvSpPr>
        <p:spPr bwMode="auto">
          <a:xfrm>
            <a:off x="381000" y="914401"/>
            <a:ext cx="8229600" cy="775589"/>
          </a:xfrm>
          <a:prstGeom prst="rect">
            <a:avLst/>
          </a:prstGeom>
          <a:solidFill>
            <a:schemeClr val="bg1"/>
          </a:solidFill>
          <a:ln w="9525">
            <a:noFill/>
            <a:miter lim="800000"/>
            <a:headEnd/>
            <a:tailEnd/>
          </a:ln>
        </p:spPr>
        <p:txBody>
          <a:bodyPr lIns="91430" tIns="45716" rIns="91430" bIns="45716">
            <a:spAutoFit/>
          </a:bodyPr>
          <a:lstStyle/>
          <a:p>
            <a:pPr algn="ctr">
              <a:lnSpc>
                <a:spcPct val="110000"/>
              </a:lnSpc>
              <a:spcBef>
                <a:spcPct val="30000"/>
              </a:spcBef>
            </a:pPr>
            <a:r>
              <a:rPr lang="en-GB" sz="2000" dirty="0">
                <a:solidFill>
                  <a:srgbClr val="000000"/>
                </a:solidFill>
                <a:latin typeface="Gill Sans MT"/>
              </a:rPr>
              <a:t>Plant physiological controls on evapotranspiration </a:t>
            </a:r>
          </a:p>
          <a:p>
            <a:pPr algn="ctr">
              <a:lnSpc>
                <a:spcPct val="110000"/>
              </a:lnSpc>
              <a:spcBef>
                <a:spcPct val="30000"/>
              </a:spcBef>
            </a:pPr>
            <a:r>
              <a:rPr lang="en-GB" sz="1600" dirty="0">
                <a:solidFill>
                  <a:srgbClr val="000000"/>
                </a:solidFill>
                <a:latin typeface="Gill Sans MT"/>
              </a:rPr>
              <a:t>Function of solar radiation, humidity deficit, soil moisture, [CO2], temperature</a:t>
            </a:r>
            <a:endParaRPr lang="en-US" sz="1600" dirty="0">
              <a:solidFill>
                <a:srgbClr val="000000"/>
              </a:solidFill>
              <a:latin typeface="Gill Sans MT"/>
            </a:endParaRPr>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762000" y="-228600"/>
            <a:ext cx="8153400" cy="1143000"/>
          </a:xfrm>
        </p:spPr>
        <p:txBody>
          <a:bodyPr/>
          <a:lstStyle/>
          <a:p>
            <a:pPr eaLnBrk="1" hangingPunct="1"/>
            <a:r>
              <a:rPr lang="en-US" sz="2000" dirty="0" smtClean="0"/>
              <a:t>Land models have come a long way</a:t>
            </a:r>
            <a:br>
              <a:rPr lang="en-US" sz="2000" dirty="0" smtClean="0"/>
            </a:br>
            <a:r>
              <a:rPr lang="en-US" sz="2000" dirty="0" smtClean="0"/>
              <a:t>1</a:t>
            </a:r>
            <a:r>
              <a:rPr lang="en-US" sz="2000" baseline="30000" dirty="0" smtClean="0"/>
              <a:t>st</a:t>
            </a:r>
            <a:r>
              <a:rPr lang="en-US" sz="2000" dirty="0" smtClean="0"/>
              <a:t> Generation: Bucket Model</a:t>
            </a:r>
          </a:p>
        </p:txBody>
      </p:sp>
      <p:grpSp>
        <p:nvGrpSpPr>
          <p:cNvPr id="21" name="Group 20"/>
          <p:cNvGrpSpPr/>
          <p:nvPr/>
        </p:nvGrpSpPr>
        <p:grpSpPr>
          <a:xfrm>
            <a:off x="762000" y="1412875"/>
            <a:ext cx="7973211" cy="5451884"/>
            <a:chOff x="762000" y="1412875"/>
            <a:chExt cx="7973211" cy="5451884"/>
          </a:xfrm>
        </p:grpSpPr>
        <p:grpSp>
          <p:nvGrpSpPr>
            <p:cNvPr id="2" name="Group 3"/>
            <p:cNvGrpSpPr>
              <a:grpSpLocks/>
            </p:cNvGrpSpPr>
            <p:nvPr/>
          </p:nvGrpSpPr>
          <p:grpSpPr bwMode="auto">
            <a:xfrm>
              <a:off x="762000" y="1412875"/>
              <a:ext cx="7696200" cy="4762388"/>
              <a:chOff x="192" y="747"/>
              <a:chExt cx="2304" cy="1555"/>
            </a:xfrm>
          </p:grpSpPr>
          <p:sp>
            <p:nvSpPr>
              <p:cNvPr id="19461" name="Text Box 4"/>
              <p:cNvSpPr txBox="1">
                <a:spLocks noChangeAspect="1" noChangeArrowheads="1"/>
              </p:cNvSpPr>
              <p:nvPr/>
            </p:nvSpPr>
            <p:spPr bwMode="auto">
              <a:xfrm>
                <a:off x="1415" y="1869"/>
                <a:ext cx="962" cy="151"/>
              </a:xfrm>
              <a:prstGeom prst="rect">
                <a:avLst/>
              </a:prstGeom>
              <a:noFill/>
              <a:ln w="9525">
                <a:noFill/>
                <a:miter lim="800000"/>
                <a:headEnd/>
                <a:tailEnd/>
              </a:ln>
            </p:spPr>
            <p:txBody>
              <a:bodyPr lIns="91430" tIns="45716" rIns="91430" bIns="45716">
                <a:spAutoFit/>
              </a:bodyPr>
              <a:lstStyle/>
              <a:p>
                <a:pPr eaLnBrk="1" hangingPunct="1"/>
                <a:r>
                  <a:rPr lang="en-US" sz="2400" dirty="0">
                    <a:solidFill>
                      <a:srgbClr val="000000"/>
                    </a:solidFill>
                    <a:latin typeface="Gill Sans MT"/>
                  </a:rPr>
                  <a:t>Bucket Model</a:t>
                </a:r>
              </a:p>
            </p:txBody>
          </p:sp>
          <p:sp>
            <p:nvSpPr>
              <p:cNvPr id="19462" name="Rectangle 5"/>
              <p:cNvSpPr>
                <a:spLocks noChangeAspect="1" noChangeArrowheads="1"/>
              </p:cNvSpPr>
              <p:nvPr/>
            </p:nvSpPr>
            <p:spPr bwMode="auto">
              <a:xfrm rot="1320000">
                <a:off x="487" y="1128"/>
                <a:ext cx="906" cy="901"/>
              </a:xfrm>
              <a:prstGeom prst="rect">
                <a:avLst/>
              </a:prstGeom>
              <a:noFill/>
              <a:ln w="9525">
                <a:solidFill>
                  <a:schemeClr val="tx1"/>
                </a:solidFill>
                <a:miter lim="800000"/>
                <a:headEnd/>
                <a:tailEnd/>
              </a:ln>
            </p:spPr>
            <p:txBody>
              <a:bodyPr wrap="none" anchor="ctr"/>
              <a:lstStyle/>
              <a:p>
                <a:pPr>
                  <a:lnSpc>
                    <a:spcPct val="120000"/>
                  </a:lnSpc>
                </a:pPr>
                <a:endParaRPr lang="en-US" sz="2000" dirty="0">
                  <a:solidFill>
                    <a:srgbClr val="000000"/>
                  </a:solidFill>
                  <a:latin typeface="Gill Sans MT"/>
                </a:endParaRPr>
              </a:p>
            </p:txBody>
          </p:sp>
          <p:sp>
            <p:nvSpPr>
              <p:cNvPr id="19463" name="Freeform 6" descr="20%"/>
              <p:cNvSpPr>
                <a:spLocks noChangeAspect="1"/>
              </p:cNvSpPr>
              <p:nvPr/>
            </p:nvSpPr>
            <p:spPr bwMode="auto">
              <a:xfrm>
                <a:off x="336" y="1319"/>
                <a:ext cx="1208" cy="832"/>
              </a:xfrm>
              <a:custGeom>
                <a:avLst/>
                <a:gdLst>
                  <a:gd name="T0" fmla="*/ 1344 w 1344"/>
                  <a:gd name="T1" fmla="*/ 0 h 1020"/>
                  <a:gd name="T2" fmla="*/ 258 w 1344"/>
                  <a:gd name="T3" fmla="*/ 0 h 1020"/>
                  <a:gd name="T4" fmla="*/ 0 w 1344"/>
                  <a:gd name="T5" fmla="*/ 642 h 1020"/>
                  <a:gd name="T6" fmla="*/ 930 w 1344"/>
                  <a:gd name="T7" fmla="*/ 1020 h 1020"/>
                  <a:gd name="T8" fmla="*/ 1344 w 1344"/>
                  <a:gd name="T9" fmla="*/ 0 h 1020"/>
                  <a:gd name="T10" fmla="*/ 0 60000 65536"/>
                  <a:gd name="T11" fmla="*/ 0 60000 65536"/>
                  <a:gd name="T12" fmla="*/ 0 60000 65536"/>
                  <a:gd name="T13" fmla="*/ 0 60000 65536"/>
                  <a:gd name="T14" fmla="*/ 0 60000 65536"/>
                  <a:gd name="T15" fmla="*/ 0 w 1344"/>
                  <a:gd name="T16" fmla="*/ 0 h 1020"/>
                  <a:gd name="T17" fmla="*/ 1344 w 1344"/>
                  <a:gd name="T18" fmla="*/ 1020 h 1020"/>
                </a:gdLst>
                <a:ahLst/>
                <a:cxnLst>
                  <a:cxn ang="T10">
                    <a:pos x="T0" y="T1"/>
                  </a:cxn>
                  <a:cxn ang="T11">
                    <a:pos x="T2" y="T3"/>
                  </a:cxn>
                  <a:cxn ang="T12">
                    <a:pos x="T4" y="T5"/>
                  </a:cxn>
                  <a:cxn ang="T13">
                    <a:pos x="T6" y="T7"/>
                  </a:cxn>
                  <a:cxn ang="T14">
                    <a:pos x="T8" y="T9"/>
                  </a:cxn>
                </a:cxnLst>
                <a:rect l="T15" t="T16" r="T17" b="T18"/>
                <a:pathLst>
                  <a:path w="1344" h="1020">
                    <a:moveTo>
                      <a:pt x="1344" y="0"/>
                    </a:moveTo>
                    <a:lnTo>
                      <a:pt x="258" y="0"/>
                    </a:lnTo>
                    <a:lnTo>
                      <a:pt x="0" y="642"/>
                    </a:lnTo>
                    <a:lnTo>
                      <a:pt x="930" y="1020"/>
                    </a:lnTo>
                    <a:lnTo>
                      <a:pt x="1344" y="0"/>
                    </a:lnTo>
                    <a:close/>
                  </a:path>
                </a:pathLst>
              </a:custGeom>
              <a:pattFill prst="pct20">
                <a:fgClr>
                  <a:schemeClr val="tx1"/>
                </a:fgClr>
                <a:bgClr>
                  <a:srgbClr val="FFFFFF"/>
                </a:bgClr>
              </a:pattFill>
              <a:ln w="9525">
                <a:solidFill>
                  <a:schemeClr val="tx1"/>
                </a:solidFill>
                <a:round/>
                <a:headEnd/>
                <a:tailEnd/>
              </a:ln>
            </p:spPr>
            <p:txBody>
              <a:bodyPr/>
              <a:lstStyle/>
              <a:p>
                <a:pPr>
                  <a:lnSpc>
                    <a:spcPct val="120000"/>
                  </a:lnSpc>
                </a:pPr>
                <a:endParaRPr lang="en-US" sz="2000" dirty="0">
                  <a:solidFill>
                    <a:srgbClr val="000000"/>
                  </a:solidFill>
                  <a:latin typeface="Gill Sans MT"/>
                </a:endParaRPr>
              </a:p>
            </p:txBody>
          </p:sp>
          <p:sp>
            <p:nvSpPr>
              <p:cNvPr id="19464" name="Freeform 7"/>
              <p:cNvSpPr>
                <a:spLocks noChangeAspect="1"/>
              </p:cNvSpPr>
              <p:nvPr/>
            </p:nvSpPr>
            <p:spPr bwMode="auto">
              <a:xfrm>
                <a:off x="336" y="1441"/>
                <a:ext cx="1154" cy="710"/>
              </a:xfrm>
              <a:custGeom>
                <a:avLst/>
                <a:gdLst>
                  <a:gd name="T0" fmla="*/ 1284 w 1284"/>
                  <a:gd name="T1" fmla="*/ 0 h 870"/>
                  <a:gd name="T2" fmla="*/ 198 w 1284"/>
                  <a:gd name="T3" fmla="*/ 0 h 870"/>
                  <a:gd name="T4" fmla="*/ 0 w 1284"/>
                  <a:gd name="T5" fmla="*/ 492 h 870"/>
                  <a:gd name="T6" fmla="*/ 930 w 1284"/>
                  <a:gd name="T7" fmla="*/ 870 h 870"/>
                  <a:gd name="T8" fmla="*/ 1284 w 1284"/>
                  <a:gd name="T9" fmla="*/ 0 h 870"/>
                  <a:gd name="T10" fmla="*/ 0 60000 65536"/>
                  <a:gd name="T11" fmla="*/ 0 60000 65536"/>
                  <a:gd name="T12" fmla="*/ 0 60000 65536"/>
                  <a:gd name="T13" fmla="*/ 0 60000 65536"/>
                  <a:gd name="T14" fmla="*/ 0 60000 65536"/>
                  <a:gd name="T15" fmla="*/ 0 w 1284"/>
                  <a:gd name="T16" fmla="*/ 0 h 870"/>
                  <a:gd name="T17" fmla="*/ 1284 w 1284"/>
                  <a:gd name="T18" fmla="*/ 870 h 870"/>
                </a:gdLst>
                <a:ahLst/>
                <a:cxnLst>
                  <a:cxn ang="T10">
                    <a:pos x="T0" y="T1"/>
                  </a:cxn>
                  <a:cxn ang="T11">
                    <a:pos x="T2" y="T3"/>
                  </a:cxn>
                  <a:cxn ang="T12">
                    <a:pos x="T4" y="T5"/>
                  </a:cxn>
                  <a:cxn ang="T13">
                    <a:pos x="T6" y="T7"/>
                  </a:cxn>
                  <a:cxn ang="T14">
                    <a:pos x="T8" y="T9"/>
                  </a:cxn>
                </a:cxnLst>
                <a:rect l="T15" t="T16" r="T17" b="T18"/>
                <a:pathLst>
                  <a:path w="1284" h="870">
                    <a:moveTo>
                      <a:pt x="1284" y="0"/>
                    </a:moveTo>
                    <a:lnTo>
                      <a:pt x="198" y="0"/>
                    </a:lnTo>
                    <a:lnTo>
                      <a:pt x="0" y="492"/>
                    </a:lnTo>
                    <a:lnTo>
                      <a:pt x="930" y="870"/>
                    </a:lnTo>
                    <a:lnTo>
                      <a:pt x="1284" y="0"/>
                    </a:lnTo>
                    <a:close/>
                  </a:path>
                </a:pathLst>
              </a:custGeom>
              <a:solidFill>
                <a:schemeClr val="folHlink"/>
              </a:solidFill>
              <a:ln w="9525">
                <a:solidFill>
                  <a:schemeClr val="tx1"/>
                </a:solidFill>
                <a:round/>
                <a:headEnd/>
                <a:tailEnd/>
              </a:ln>
            </p:spPr>
            <p:txBody>
              <a:bodyPr/>
              <a:lstStyle/>
              <a:p>
                <a:pPr>
                  <a:lnSpc>
                    <a:spcPct val="120000"/>
                  </a:lnSpc>
                </a:pPr>
                <a:endParaRPr lang="en-US" sz="2000" dirty="0">
                  <a:solidFill>
                    <a:srgbClr val="000000"/>
                  </a:solidFill>
                  <a:latin typeface="Gill Sans MT"/>
                </a:endParaRPr>
              </a:p>
            </p:txBody>
          </p:sp>
          <p:sp>
            <p:nvSpPr>
              <p:cNvPr id="19465" name="Text Box 8"/>
              <p:cNvSpPr txBox="1">
                <a:spLocks noChangeAspect="1" noChangeArrowheads="1"/>
              </p:cNvSpPr>
              <p:nvPr/>
            </p:nvSpPr>
            <p:spPr bwMode="auto">
              <a:xfrm>
                <a:off x="1680" y="813"/>
                <a:ext cx="816" cy="468"/>
              </a:xfrm>
              <a:prstGeom prst="rect">
                <a:avLst/>
              </a:prstGeom>
              <a:noFill/>
              <a:ln w="9525">
                <a:noFill/>
                <a:miter lim="800000"/>
                <a:headEnd/>
                <a:tailEnd/>
              </a:ln>
            </p:spPr>
            <p:txBody>
              <a:bodyPr lIns="91430" tIns="45716" rIns="91430" bIns="45716"/>
              <a:lstStyle/>
              <a:p>
                <a:pPr>
                  <a:lnSpc>
                    <a:spcPct val="75000"/>
                  </a:lnSpc>
                </a:pPr>
                <a:r>
                  <a:rPr lang="en-US" sz="2000" dirty="0">
                    <a:solidFill>
                      <a:srgbClr val="000000"/>
                    </a:solidFill>
                    <a:latin typeface="Gill Sans MT"/>
                  </a:rPr>
                  <a:t>E = </a:t>
                </a:r>
                <a:r>
                  <a:rPr lang="en-US" sz="2000" dirty="0">
                    <a:solidFill>
                      <a:srgbClr val="000000"/>
                    </a:solidFill>
                    <a:latin typeface="Gill Sans MT"/>
                    <a:sym typeface="Symbol" pitchFamily="18" charset="2"/>
                  </a:rPr>
                  <a:t></a:t>
                </a:r>
                <a:r>
                  <a:rPr lang="en-US" sz="2000" dirty="0">
                    <a:solidFill>
                      <a:srgbClr val="000000"/>
                    </a:solidFill>
                    <a:latin typeface="Gill Sans MT"/>
                  </a:rPr>
                  <a:t> </a:t>
                </a:r>
                <a:r>
                  <a:rPr lang="en-US" sz="2000" dirty="0" err="1">
                    <a:solidFill>
                      <a:srgbClr val="000000"/>
                    </a:solidFill>
                    <a:latin typeface="Gill Sans MT"/>
                  </a:rPr>
                  <a:t>E</a:t>
                </a:r>
                <a:r>
                  <a:rPr lang="en-US" sz="2000" baseline="-25000" dirty="0" err="1">
                    <a:solidFill>
                      <a:srgbClr val="000000"/>
                    </a:solidFill>
                    <a:latin typeface="Gill Sans MT"/>
                  </a:rPr>
                  <a:t>p</a:t>
                </a:r>
                <a:endParaRPr lang="en-US" sz="2000" baseline="-25000" dirty="0">
                  <a:solidFill>
                    <a:srgbClr val="000000"/>
                  </a:solidFill>
                  <a:latin typeface="Gill Sans MT"/>
                </a:endParaRPr>
              </a:p>
              <a:p>
                <a:pPr>
                  <a:lnSpc>
                    <a:spcPct val="75000"/>
                  </a:lnSpc>
                  <a:buClr>
                    <a:srgbClr val="000000"/>
                  </a:buClr>
                  <a:buSzPts val="1000"/>
                  <a:buFont typeface="Symbol" pitchFamily="18" charset="2"/>
                  <a:buNone/>
                </a:pPr>
                <a:r>
                  <a:rPr lang="en-US" sz="2000" dirty="0">
                    <a:solidFill>
                      <a:srgbClr val="000000"/>
                    </a:solidFill>
                    <a:latin typeface="Gill Sans MT"/>
                    <a:sym typeface="Symbol" pitchFamily="18" charset="2"/>
                  </a:rPr>
                  <a:t> </a:t>
                </a:r>
                <a:r>
                  <a:rPr lang="en-US" sz="2000" dirty="0">
                    <a:solidFill>
                      <a:srgbClr val="000000"/>
                    </a:solidFill>
                    <a:latin typeface="Gill Sans MT"/>
                  </a:rPr>
                  <a:t>= 1       for w </a:t>
                </a:r>
                <a:r>
                  <a:rPr lang="en-US" sz="2000" dirty="0">
                    <a:solidFill>
                      <a:srgbClr val="000000"/>
                    </a:solidFill>
                    <a:latin typeface="Gill Sans MT"/>
                    <a:sym typeface="Symbol" pitchFamily="18" charset="2"/>
                  </a:rPr>
                  <a:t></a:t>
                </a:r>
                <a:r>
                  <a:rPr lang="en-US" sz="2000" dirty="0">
                    <a:solidFill>
                      <a:srgbClr val="000000"/>
                    </a:solidFill>
                    <a:latin typeface="Gill Sans MT"/>
                  </a:rPr>
                  <a:t> w</a:t>
                </a:r>
                <a:r>
                  <a:rPr lang="en-US" sz="2000" baseline="-25000" dirty="0">
                    <a:solidFill>
                      <a:srgbClr val="000000"/>
                    </a:solidFill>
                    <a:latin typeface="Gill Sans MT"/>
                  </a:rPr>
                  <a:t>0</a:t>
                </a:r>
              </a:p>
              <a:p>
                <a:pPr>
                  <a:lnSpc>
                    <a:spcPct val="75000"/>
                  </a:lnSpc>
                  <a:buClr>
                    <a:srgbClr val="000000"/>
                  </a:buClr>
                  <a:buSzPts val="1000"/>
                  <a:buFont typeface="Symbol" pitchFamily="18" charset="2"/>
                  <a:buNone/>
                </a:pPr>
                <a:r>
                  <a:rPr lang="en-US" sz="2000" dirty="0">
                    <a:solidFill>
                      <a:srgbClr val="000000"/>
                    </a:solidFill>
                    <a:latin typeface="Gill Sans MT"/>
                    <a:sym typeface="Symbol" pitchFamily="18" charset="2"/>
                  </a:rPr>
                  <a:t> </a:t>
                </a:r>
                <a:r>
                  <a:rPr lang="en-US" sz="2000" dirty="0">
                    <a:solidFill>
                      <a:srgbClr val="000000"/>
                    </a:solidFill>
                    <a:latin typeface="Gill Sans MT"/>
                  </a:rPr>
                  <a:t>= w/w</a:t>
                </a:r>
                <a:r>
                  <a:rPr lang="en-US" sz="2000" baseline="-25000" dirty="0">
                    <a:solidFill>
                      <a:srgbClr val="000000"/>
                    </a:solidFill>
                    <a:latin typeface="Gill Sans MT"/>
                  </a:rPr>
                  <a:t>0</a:t>
                </a:r>
                <a:r>
                  <a:rPr lang="en-US" sz="2000" dirty="0">
                    <a:solidFill>
                      <a:srgbClr val="000000"/>
                    </a:solidFill>
                    <a:latin typeface="Gill Sans MT"/>
                  </a:rPr>
                  <a:t> for w </a:t>
                </a:r>
                <a:r>
                  <a:rPr lang="en-US" sz="2000" dirty="0">
                    <a:solidFill>
                      <a:srgbClr val="000000"/>
                    </a:solidFill>
                    <a:latin typeface="Gill Sans MT"/>
                    <a:sym typeface="Symbol" pitchFamily="18" charset="2"/>
                  </a:rPr>
                  <a:t></a:t>
                </a:r>
                <a:r>
                  <a:rPr lang="en-US" sz="2000" dirty="0">
                    <a:solidFill>
                      <a:srgbClr val="000000"/>
                    </a:solidFill>
                    <a:latin typeface="Gill Sans MT"/>
                  </a:rPr>
                  <a:t> w</a:t>
                </a:r>
                <a:r>
                  <a:rPr lang="en-US" sz="2000" baseline="-25000" dirty="0">
                    <a:solidFill>
                      <a:srgbClr val="000000"/>
                    </a:solidFill>
                    <a:latin typeface="Gill Sans MT"/>
                  </a:rPr>
                  <a:t>0</a:t>
                </a:r>
              </a:p>
            </p:txBody>
          </p:sp>
          <p:sp>
            <p:nvSpPr>
              <p:cNvPr id="19466" name="Line 9"/>
              <p:cNvSpPr>
                <a:spLocks noChangeAspect="1" noChangeShapeType="1"/>
              </p:cNvSpPr>
              <p:nvPr/>
            </p:nvSpPr>
            <p:spPr bwMode="auto">
              <a:xfrm flipH="1" flipV="1">
                <a:off x="762" y="1451"/>
                <a:ext cx="6" cy="534"/>
              </a:xfrm>
              <a:prstGeom prst="line">
                <a:avLst/>
              </a:prstGeom>
              <a:noFill/>
              <a:ln w="9525">
                <a:solidFill>
                  <a:schemeClr val="tx1"/>
                </a:solidFill>
                <a:round/>
                <a:headEnd type="triangle" w="med" len="med"/>
                <a:tailEnd type="triangle" w="med" len="med"/>
              </a:ln>
            </p:spPr>
            <p:txBody>
              <a:bodyPr/>
              <a:lstStyle/>
              <a:p>
                <a:pPr>
                  <a:lnSpc>
                    <a:spcPct val="120000"/>
                  </a:lnSpc>
                </a:pPr>
                <a:endParaRPr lang="en-US" sz="2000" dirty="0">
                  <a:solidFill>
                    <a:srgbClr val="000000"/>
                  </a:solidFill>
                  <a:latin typeface="Gill Sans MT"/>
                </a:endParaRPr>
              </a:p>
            </p:txBody>
          </p:sp>
          <p:sp>
            <p:nvSpPr>
              <p:cNvPr id="19467" name="Line 10"/>
              <p:cNvSpPr>
                <a:spLocks noChangeAspect="1" noChangeShapeType="1"/>
              </p:cNvSpPr>
              <p:nvPr/>
            </p:nvSpPr>
            <p:spPr bwMode="auto">
              <a:xfrm flipV="1">
                <a:off x="908" y="1324"/>
                <a:ext cx="0" cy="715"/>
              </a:xfrm>
              <a:prstGeom prst="line">
                <a:avLst/>
              </a:prstGeom>
              <a:noFill/>
              <a:ln w="9525">
                <a:solidFill>
                  <a:schemeClr val="tx1"/>
                </a:solidFill>
                <a:round/>
                <a:headEnd type="triangle" w="med" len="med"/>
                <a:tailEnd type="triangle" w="med" len="med"/>
              </a:ln>
            </p:spPr>
            <p:txBody>
              <a:bodyPr/>
              <a:lstStyle/>
              <a:p>
                <a:pPr>
                  <a:lnSpc>
                    <a:spcPct val="120000"/>
                  </a:lnSpc>
                </a:pPr>
                <a:endParaRPr lang="en-US" sz="2000" dirty="0">
                  <a:solidFill>
                    <a:srgbClr val="000000"/>
                  </a:solidFill>
                  <a:latin typeface="Gill Sans MT"/>
                </a:endParaRPr>
              </a:p>
            </p:txBody>
          </p:sp>
          <p:sp>
            <p:nvSpPr>
              <p:cNvPr id="19468" name="Text Box 11"/>
              <p:cNvSpPr txBox="1">
                <a:spLocks noChangeAspect="1" noChangeArrowheads="1"/>
              </p:cNvSpPr>
              <p:nvPr/>
            </p:nvSpPr>
            <p:spPr bwMode="auto">
              <a:xfrm>
                <a:off x="432" y="1578"/>
                <a:ext cx="397" cy="231"/>
              </a:xfrm>
              <a:prstGeom prst="rect">
                <a:avLst/>
              </a:prstGeom>
              <a:noFill/>
              <a:ln w="9525">
                <a:noFill/>
                <a:miter lim="800000"/>
                <a:headEnd/>
                <a:tailEnd/>
              </a:ln>
            </p:spPr>
            <p:txBody>
              <a:bodyPr lIns="91430" tIns="45716" rIns="91430" bIns="45716">
                <a:spAutoFit/>
              </a:bodyPr>
              <a:lstStyle/>
              <a:p>
                <a:r>
                  <a:rPr lang="en-US" sz="2000" dirty="0">
                    <a:solidFill>
                      <a:srgbClr val="000000"/>
                    </a:solidFill>
                    <a:latin typeface="Gill Sans MT"/>
                  </a:rPr>
                  <a:t>Water depth, w</a:t>
                </a:r>
              </a:p>
            </p:txBody>
          </p:sp>
          <p:sp>
            <p:nvSpPr>
              <p:cNvPr id="19469" name="Text Box 12"/>
              <p:cNvSpPr txBox="1">
                <a:spLocks noChangeAspect="1" noChangeArrowheads="1"/>
              </p:cNvSpPr>
              <p:nvPr/>
            </p:nvSpPr>
            <p:spPr bwMode="auto">
              <a:xfrm>
                <a:off x="931" y="1506"/>
                <a:ext cx="426" cy="231"/>
              </a:xfrm>
              <a:prstGeom prst="rect">
                <a:avLst/>
              </a:prstGeom>
              <a:noFill/>
              <a:ln w="9525">
                <a:noFill/>
                <a:miter lim="800000"/>
                <a:headEnd/>
                <a:tailEnd/>
              </a:ln>
            </p:spPr>
            <p:txBody>
              <a:bodyPr lIns="91430" tIns="45716" rIns="91430" bIns="45716">
                <a:spAutoFit/>
              </a:bodyPr>
              <a:lstStyle/>
              <a:p>
                <a:r>
                  <a:rPr lang="en-US" sz="2000" dirty="0">
                    <a:solidFill>
                      <a:srgbClr val="000000"/>
                    </a:solidFill>
                    <a:latin typeface="Gill Sans MT"/>
                  </a:rPr>
                  <a:t>Critical depth, w</a:t>
                </a:r>
                <a:r>
                  <a:rPr lang="en-US" sz="2000" baseline="-25000" dirty="0">
                    <a:solidFill>
                      <a:srgbClr val="000000"/>
                    </a:solidFill>
                    <a:latin typeface="Gill Sans MT"/>
                  </a:rPr>
                  <a:t>0</a:t>
                </a:r>
              </a:p>
            </p:txBody>
          </p:sp>
          <p:sp>
            <p:nvSpPr>
              <p:cNvPr id="19470" name="Freeform 13"/>
              <p:cNvSpPr>
                <a:spLocks noChangeAspect="1"/>
              </p:cNvSpPr>
              <p:nvPr/>
            </p:nvSpPr>
            <p:spPr bwMode="auto">
              <a:xfrm flipH="1">
                <a:off x="1546" y="1282"/>
                <a:ext cx="327" cy="266"/>
              </a:xfrm>
              <a:custGeom>
                <a:avLst/>
                <a:gdLst>
                  <a:gd name="T0" fmla="*/ 187 w 364"/>
                  <a:gd name="T1" fmla="*/ 189 h 326"/>
                  <a:gd name="T2" fmla="*/ 187 w 364"/>
                  <a:gd name="T3" fmla="*/ 181 h 326"/>
                  <a:gd name="T4" fmla="*/ 188 w 364"/>
                  <a:gd name="T5" fmla="*/ 170 h 326"/>
                  <a:gd name="T6" fmla="*/ 190 w 364"/>
                  <a:gd name="T7" fmla="*/ 159 h 326"/>
                  <a:gd name="T8" fmla="*/ 192 w 364"/>
                  <a:gd name="T9" fmla="*/ 148 h 326"/>
                  <a:gd name="T10" fmla="*/ 196 w 364"/>
                  <a:gd name="T11" fmla="*/ 137 h 326"/>
                  <a:gd name="T12" fmla="*/ 202 w 364"/>
                  <a:gd name="T13" fmla="*/ 125 h 326"/>
                  <a:gd name="T14" fmla="*/ 210 w 364"/>
                  <a:gd name="T15" fmla="*/ 113 h 326"/>
                  <a:gd name="T16" fmla="*/ 221 w 364"/>
                  <a:gd name="T17" fmla="*/ 98 h 326"/>
                  <a:gd name="T18" fmla="*/ 231 w 364"/>
                  <a:gd name="T19" fmla="*/ 87 h 326"/>
                  <a:gd name="T20" fmla="*/ 246 w 364"/>
                  <a:gd name="T21" fmla="*/ 75 h 326"/>
                  <a:gd name="T22" fmla="*/ 261 w 364"/>
                  <a:gd name="T23" fmla="*/ 64 h 326"/>
                  <a:gd name="T24" fmla="*/ 278 w 364"/>
                  <a:gd name="T25" fmla="*/ 54 h 326"/>
                  <a:gd name="T26" fmla="*/ 297 w 364"/>
                  <a:gd name="T27" fmla="*/ 48 h 326"/>
                  <a:gd name="T28" fmla="*/ 316 w 364"/>
                  <a:gd name="T29" fmla="*/ 43 h 326"/>
                  <a:gd name="T30" fmla="*/ 337 w 364"/>
                  <a:gd name="T31" fmla="*/ 40 h 326"/>
                  <a:gd name="T32" fmla="*/ 363 w 364"/>
                  <a:gd name="T33" fmla="*/ 41 h 326"/>
                  <a:gd name="T34" fmla="*/ 343 w 364"/>
                  <a:gd name="T35" fmla="*/ 26 h 326"/>
                  <a:gd name="T36" fmla="*/ 314 w 364"/>
                  <a:gd name="T37" fmla="*/ 12 h 326"/>
                  <a:gd name="T38" fmla="*/ 284 w 364"/>
                  <a:gd name="T39" fmla="*/ 3 h 326"/>
                  <a:gd name="T40" fmla="*/ 254 w 364"/>
                  <a:gd name="T41" fmla="*/ 0 h 326"/>
                  <a:gd name="T42" fmla="*/ 222 w 364"/>
                  <a:gd name="T43" fmla="*/ 1 h 326"/>
                  <a:gd name="T44" fmla="*/ 192 w 364"/>
                  <a:gd name="T45" fmla="*/ 7 h 326"/>
                  <a:gd name="T46" fmla="*/ 163 w 364"/>
                  <a:gd name="T47" fmla="*/ 18 h 326"/>
                  <a:gd name="T48" fmla="*/ 131 w 364"/>
                  <a:gd name="T49" fmla="*/ 35 h 326"/>
                  <a:gd name="T50" fmla="*/ 115 w 364"/>
                  <a:gd name="T51" fmla="*/ 48 h 326"/>
                  <a:gd name="T52" fmla="*/ 97 w 364"/>
                  <a:gd name="T53" fmla="*/ 65 h 326"/>
                  <a:gd name="T54" fmla="*/ 84 w 364"/>
                  <a:gd name="T55" fmla="*/ 85 h 326"/>
                  <a:gd name="T56" fmla="*/ 71 w 364"/>
                  <a:gd name="T57" fmla="*/ 106 h 326"/>
                  <a:gd name="T58" fmla="*/ 64 w 364"/>
                  <a:gd name="T59" fmla="*/ 126 h 326"/>
                  <a:gd name="T60" fmla="*/ 57 w 364"/>
                  <a:gd name="T61" fmla="*/ 146 h 326"/>
                  <a:gd name="T62" fmla="*/ 52 w 364"/>
                  <a:gd name="T63" fmla="*/ 166 h 326"/>
                  <a:gd name="T64" fmla="*/ 51 w 364"/>
                  <a:gd name="T65" fmla="*/ 189 h 326"/>
                  <a:gd name="T66" fmla="*/ 119 w 364"/>
                  <a:gd name="T67" fmla="*/ 325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chemeClr val="tx1"/>
              </a:solidFill>
              <a:ln w="12700" cap="rnd" cmpd="sng">
                <a:solidFill>
                  <a:schemeClr val="tx1"/>
                </a:solidFill>
                <a:prstDash val="solid"/>
                <a:round/>
                <a:headEnd type="none" w="sm" len="sm"/>
                <a:tailEnd type="none" w="sm" len="sm"/>
              </a:ln>
            </p:spPr>
            <p:txBody>
              <a:bodyPr/>
              <a:lstStyle/>
              <a:p>
                <a:pPr>
                  <a:lnSpc>
                    <a:spcPct val="120000"/>
                  </a:lnSpc>
                </a:pPr>
                <a:endParaRPr lang="en-US" sz="2000" dirty="0">
                  <a:solidFill>
                    <a:srgbClr val="000000"/>
                  </a:solidFill>
                  <a:latin typeface="Gill Sans MT"/>
                </a:endParaRPr>
              </a:p>
            </p:txBody>
          </p:sp>
          <p:sp>
            <p:nvSpPr>
              <p:cNvPr id="19471" name="Text Box 14"/>
              <p:cNvSpPr txBox="1">
                <a:spLocks noChangeAspect="1" noChangeArrowheads="1"/>
              </p:cNvSpPr>
              <p:nvPr/>
            </p:nvSpPr>
            <p:spPr bwMode="auto">
              <a:xfrm>
                <a:off x="1622" y="1524"/>
                <a:ext cx="263" cy="131"/>
              </a:xfrm>
              <a:prstGeom prst="rect">
                <a:avLst/>
              </a:prstGeom>
              <a:noFill/>
              <a:ln w="9525">
                <a:noFill/>
                <a:miter lim="800000"/>
                <a:headEnd/>
                <a:tailEnd/>
              </a:ln>
            </p:spPr>
            <p:txBody>
              <a:bodyPr wrap="none" lIns="91430" tIns="45716" rIns="91430" bIns="45716">
                <a:spAutoFit/>
              </a:bodyPr>
              <a:lstStyle/>
              <a:p>
                <a:r>
                  <a:rPr lang="en-US" sz="2000" dirty="0">
                    <a:solidFill>
                      <a:srgbClr val="000000"/>
                    </a:solidFill>
                    <a:latin typeface="Gill Sans MT"/>
                  </a:rPr>
                  <a:t>Runoff</a:t>
                </a:r>
              </a:p>
            </p:txBody>
          </p:sp>
          <p:sp>
            <p:nvSpPr>
              <p:cNvPr id="19472" name="Freeform 15"/>
              <p:cNvSpPr>
                <a:spLocks noChangeAspect="1"/>
              </p:cNvSpPr>
              <p:nvPr/>
            </p:nvSpPr>
            <p:spPr bwMode="auto">
              <a:xfrm flipH="1" flipV="1">
                <a:off x="1179" y="930"/>
                <a:ext cx="327" cy="265"/>
              </a:xfrm>
              <a:custGeom>
                <a:avLst/>
                <a:gdLst>
                  <a:gd name="T0" fmla="*/ 187 w 364"/>
                  <a:gd name="T1" fmla="*/ 189 h 326"/>
                  <a:gd name="T2" fmla="*/ 187 w 364"/>
                  <a:gd name="T3" fmla="*/ 181 h 326"/>
                  <a:gd name="T4" fmla="*/ 188 w 364"/>
                  <a:gd name="T5" fmla="*/ 170 h 326"/>
                  <a:gd name="T6" fmla="*/ 190 w 364"/>
                  <a:gd name="T7" fmla="*/ 159 h 326"/>
                  <a:gd name="T8" fmla="*/ 192 w 364"/>
                  <a:gd name="T9" fmla="*/ 148 h 326"/>
                  <a:gd name="T10" fmla="*/ 196 w 364"/>
                  <a:gd name="T11" fmla="*/ 137 h 326"/>
                  <a:gd name="T12" fmla="*/ 202 w 364"/>
                  <a:gd name="T13" fmla="*/ 125 h 326"/>
                  <a:gd name="T14" fmla="*/ 210 w 364"/>
                  <a:gd name="T15" fmla="*/ 113 h 326"/>
                  <a:gd name="T16" fmla="*/ 221 w 364"/>
                  <a:gd name="T17" fmla="*/ 98 h 326"/>
                  <a:gd name="T18" fmla="*/ 231 w 364"/>
                  <a:gd name="T19" fmla="*/ 87 h 326"/>
                  <a:gd name="T20" fmla="*/ 246 w 364"/>
                  <a:gd name="T21" fmla="*/ 75 h 326"/>
                  <a:gd name="T22" fmla="*/ 261 w 364"/>
                  <a:gd name="T23" fmla="*/ 64 h 326"/>
                  <a:gd name="T24" fmla="*/ 278 w 364"/>
                  <a:gd name="T25" fmla="*/ 54 h 326"/>
                  <a:gd name="T26" fmla="*/ 297 w 364"/>
                  <a:gd name="T27" fmla="*/ 48 h 326"/>
                  <a:gd name="T28" fmla="*/ 316 w 364"/>
                  <a:gd name="T29" fmla="*/ 43 h 326"/>
                  <a:gd name="T30" fmla="*/ 337 w 364"/>
                  <a:gd name="T31" fmla="*/ 40 h 326"/>
                  <a:gd name="T32" fmla="*/ 363 w 364"/>
                  <a:gd name="T33" fmla="*/ 41 h 326"/>
                  <a:gd name="T34" fmla="*/ 343 w 364"/>
                  <a:gd name="T35" fmla="*/ 26 h 326"/>
                  <a:gd name="T36" fmla="*/ 314 w 364"/>
                  <a:gd name="T37" fmla="*/ 12 h 326"/>
                  <a:gd name="T38" fmla="*/ 284 w 364"/>
                  <a:gd name="T39" fmla="*/ 3 h 326"/>
                  <a:gd name="T40" fmla="*/ 254 w 364"/>
                  <a:gd name="T41" fmla="*/ 0 h 326"/>
                  <a:gd name="T42" fmla="*/ 222 w 364"/>
                  <a:gd name="T43" fmla="*/ 1 h 326"/>
                  <a:gd name="T44" fmla="*/ 192 w 364"/>
                  <a:gd name="T45" fmla="*/ 7 h 326"/>
                  <a:gd name="T46" fmla="*/ 163 w 364"/>
                  <a:gd name="T47" fmla="*/ 18 h 326"/>
                  <a:gd name="T48" fmla="*/ 131 w 364"/>
                  <a:gd name="T49" fmla="*/ 35 h 326"/>
                  <a:gd name="T50" fmla="*/ 115 w 364"/>
                  <a:gd name="T51" fmla="*/ 48 h 326"/>
                  <a:gd name="T52" fmla="*/ 97 w 364"/>
                  <a:gd name="T53" fmla="*/ 65 h 326"/>
                  <a:gd name="T54" fmla="*/ 84 w 364"/>
                  <a:gd name="T55" fmla="*/ 85 h 326"/>
                  <a:gd name="T56" fmla="*/ 71 w 364"/>
                  <a:gd name="T57" fmla="*/ 106 h 326"/>
                  <a:gd name="T58" fmla="*/ 64 w 364"/>
                  <a:gd name="T59" fmla="*/ 126 h 326"/>
                  <a:gd name="T60" fmla="*/ 57 w 364"/>
                  <a:gd name="T61" fmla="*/ 146 h 326"/>
                  <a:gd name="T62" fmla="*/ 52 w 364"/>
                  <a:gd name="T63" fmla="*/ 166 h 326"/>
                  <a:gd name="T64" fmla="*/ 51 w 364"/>
                  <a:gd name="T65" fmla="*/ 189 h 326"/>
                  <a:gd name="T66" fmla="*/ 119 w 364"/>
                  <a:gd name="T67" fmla="*/ 325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chemeClr val="tx1"/>
              </a:solidFill>
              <a:ln w="12700" cap="rnd" cmpd="sng">
                <a:solidFill>
                  <a:schemeClr val="tx1"/>
                </a:solidFill>
                <a:prstDash val="solid"/>
                <a:round/>
                <a:headEnd type="none" w="sm" len="sm"/>
                <a:tailEnd type="none" w="sm" len="sm"/>
              </a:ln>
            </p:spPr>
            <p:txBody>
              <a:bodyPr/>
              <a:lstStyle/>
              <a:p>
                <a:pPr>
                  <a:lnSpc>
                    <a:spcPct val="120000"/>
                  </a:lnSpc>
                </a:pPr>
                <a:endParaRPr lang="en-US" sz="2000" dirty="0">
                  <a:solidFill>
                    <a:srgbClr val="000000"/>
                  </a:solidFill>
                  <a:latin typeface="Gill Sans MT"/>
                </a:endParaRPr>
              </a:p>
            </p:txBody>
          </p:sp>
          <p:sp>
            <p:nvSpPr>
              <p:cNvPr id="19473" name="Freeform 16"/>
              <p:cNvSpPr>
                <a:spLocks noChangeAspect="1"/>
              </p:cNvSpPr>
              <p:nvPr/>
            </p:nvSpPr>
            <p:spPr bwMode="auto">
              <a:xfrm>
                <a:off x="721" y="768"/>
                <a:ext cx="327" cy="266"/>
              </a:xfrm>
              <a:custGeom>
                <a:avLst/>
                <a:gdLst>
                  <a:gd name="T0" fmla="*/ 187 w 364"/>
                  <a:gd name="T1" fmla="*/ 189 h 326"/>
                  <a:gd name="T2" fmla="*/ 187 w 364"/>
                  <a:gd name="T3" fmla="*/ 181 h 326"/>
                  <a:gd name="T4" fmla="*/ 188 w 364"/>
                  <a:gd name="T5" fmla="*/ 170 h 326"/>
                  <a:gd name="T6" fmla="*/ 190 w 364"/>
                  <a:gd name="T7" fmla="*/ 159 h 326"/>
                  <a:gd name="T8" fmla="*/ 192 w 364"/>
                  <a:gd name="T9" fmla="*/ 148 h 326"/>
                  <a:gd name="T10" fmla="*/ 196 w 364"/>
                  <a:gd name="T11" fmla="*/ 137 h 326"/>
                  <a:gd name="T12" fmla="*/ 202 w 364"/>
                  <a:gd name="T13" fmla="*/ 125 h 326"/>
                  <a:gd name="T14" fmla="*/ 210 w 364"/>
                  <a:gd name="T15" fmla="*/ 113 h 326"/>
                  <a:gd name="T16" fmla="*/ 221 w 364"/>
                  <a:gd name="T17" fmla="*/ 98 h 326"/>
                  <a:gd name="T18" fmla="*/ 231 w 364"/>
                  <a:gd name="T19" fmla="*/ 87 h 326"/>
                  <a:gd name="T20" fmla="*/ 246 w 364"/>
                  <a:gd name="T21" fmla="*/ 75 h 326"/>
                  <a:gd name="T22" fmla="*/ 261 w 364"/>
                  <a:gd name="T23" fmla="*/ 64 h 326"/>
                  <a:gd name="T24" fmla="*/ 278 w 364"/>
                  <a:gd name="T25" fmla="*/ 54 h 326"/>
                  <a:gd name="T26" fmla="*/ 297 w 364"/>
                  <a:gd name="T27" fmla="*/ 48 h 326"/>
                  <a:gd name="T28" fmla="*/ 316 w 364"/>
                  <a:gd name="T29" fmla="*/ 43 h 326"/>
                  <a:gd name="T30" fmla="*/ 337 w 364"/>
                  <a:gd name="T31" fmla="*/ 40 h 326"/>
                  <a:gd name="T32" fmla="*/ 363 w 364"/>
                  <a:gd name="T33" fmla="*/ 41 h 326"/>
                  <a:gd name="T34" fmla="*/ 343 w 364"/>
                  <a:gd name="T35" fmla="*/ 26 h 326"/>
                  <a:gd name="T36" fmla="*/ 314 w 364"/>
                  <a:gd name="T37" fmla="*/ 12 h 326"/>
                  <a:gd name="T38" fmla="*/ 284 w 364"/>
                  <a:gd name="T39" fmla="*/ 3 h 326"/>
                  <a:gd name="T40" fmla="*/ 254 w 364"/>
                  <a:gd name="T41" fmla="*/ 0 h 326"/>
                  <a:gd name="T42" fmla="*/ 222 w 364"/>
                  <a:gd name="T43" fmla="*/ 1 h 326"/>
                  <a:gd name="T44" fmla="*/ 192 w 364"/>
                  <a:gd name="T45" fmla="*/ 7 h 326"/>
                  <a:gd name="T46" fmla="*/ 163 w 364"/>
                  <a:gd name="T47" fmla="*/ 18 h 326"/>
                  <a:gd name="T48" fmla="*/ 131 w 364"/>
                  <a:gd name="T49" fmla="*/ 35 h 326"/>
                  <a:gd name="T50" fmla="*/ 115 w 364"/>
                  <a:gd name="T51" fmla="*/ 48 h 326"/>
                  <a:gd name="T52" fmla="*/ 97 w 364"/>
                  <a:gd name="T53" fmla="*/ 65 h 326"/>
                  <a:gd name="T54" fmla="*/ 84 w 364"/>
                  <a:gd name="T55" fmla="*/ 85 h 326"/>
                  <a:gd name="T56" fmla="*/ 71 w 364"/>
                  <a:gd name="T57" fmla="*/ 106 h 326"/>
                  <a:gd name="T58" fmla="*/ 64 w 364"/>
                  <a:gd name="T59" fmla="*/ 126 h 326"/>
                  <a:gd name="T60" fmla="*/ 57 w 364"/>
                  <a:gd name="T61" fmla="*/ 146 h 326"/>
                  <a:gd name="T62" fmla="*/ 52 w 364"/>
                  <a:gd name="T63" fmla="*/ 166 h 326"/>
                  <a:gd name="T64" fmla="*/ 51 w 364"/>
                  <a:gd name="T65" fmla="*/ 189 h 326"/>
                  <a:gd name="T66" fmla="*/ 119 w 364"/>
                  <a:gd name="T67" fmla="*/ 325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chemeClr val="tx1"/>
              </a:solidFill>
              <a:ln w="12700" cap="rnd" cmpd="sng">
                <a:solidFill>
                  <a:schemeClr val="tx1"/>
                </a:solidFill>
                <a:prstDash val="solid"/>
                <a:round/>
                <a:headEnd type="none" w="sm" len="sm"/>
                <a:tailEnd type="none" w="sm" len="sm"/>
              </a:ln>
            </p:spPr>
            <p:txBody>
              <a:bodyPr/>
              <a:lstStyle/>
              <a:p>
                <a:pPr>
                  <a:lnSpc>
                    <a:spcPct val="120000"/>
                  </a:lnSpc>
                </a:pPr>
                <a:endParaRPr lang="en-US" sz="2000" dirty="0">
                  <a:solidFill>
                    <a:srgbClr val="000000"/>
                  </a:solidFill>
                  <a:latin typeface="Gill Sans MT"/>
                </a:endParaRPr>
              </a:p>
            </p:txBody>
          </p:sp>
          <p:sp>
            <p:nvSpPr>
              <p:cNvPr id="19474" name="Text Box 17"/>
              <p:cNvSpPr txBox="1">
                <a:spLocks noChangeAspect="1" noChangeArrowheads="1"/>
              </p:cNvSpPr>
              <p:nvPr/>
            </p:nvSpPr>
            <p:spPr bwMode="auto">
              <a:xfrm>
                <a:off x="192" y="747"/>
                <a:ext cx="447" cy="131"/>
              </a:xfrm>
              <a:prstGeom prst="rect">
                <a:avLst/>
              </a:prstGeom>
              <a:noFill/>
              <a:ln w="9525">
                <a:noFill/>
                <a:miter lim="800000"/>
                <a:headEnd/>
                <a:tailEnd/>
              </a:ln>
            </p:spPr>
            <p:txBody>
              <a:bodyPr wrap="none" lIns="91430" tIns="45716" rIns="91430" bIns="45716">
                <a:spAutoFit/>
              </a:bodyPr>
              <a:lstStyle/>
              <a:p>
                <a:r>
                  <a:rPr lang="en-US" sz="2000" dirty="0">
                    <a:solidFill>
                      <a:srgbClr val="000000"/>
                    </a:solidFill>
                    <a:latin typeface="Gill Sans MT"/>
                  </a:rPr>
                  <a:t>Precipitation</a:t>
                </a:r>
              </a:p>
            </p:txBody>
          </p:sp>
          <p:sp>
            <p:nvSpPr>
              <p:cNvPr id="19475" name="Text Box 18"/>
              <p:cNvSpPr txBox="1">
                <a:spLocks noChangeAspect="1" noChangeArrowheads="1"/>
              </p:cNvSpPr>
              <p:nvPr/>
            </p:nvSpPr>
            <p:spPr bwMode="auto">
              <a:xfrm>
                <a:off x="1190" y="755"/>
                <a:ext cx="426" cy="131"/>
              </a:xfrm>
              <a:prstGeom prst="rect">
                <a:avLst/>
              </a:prstGeom>
              <a:noFill/>
              <a:ln w="9525">
                <a:noFill/>
                <a:miter lim="800000"/>
                <a:headEnd/>
                <a:tailEnd/>
              </a:ln>
            </p:spPr>
            <p:txBody>
              <a:bodyPr wrap="none" lIns="91430" tIns="45716" rIns="91430" bIns="45716">
                <a:spAutoFit/>
              </a:bodyPr>
              <a:lstStyle/>
              <a:p>
                <a:r>
                  <a:rPr lang="en-US" sz="2000" dirty="0">
                    <a:solidFill>
                      <a:srgbClr val="000000"/>
                    </a:solidFill>
                    <a:latin typeface="Gill Sans MT"/>
                  </a:rPr>
                  <a:t>Evaporation</a:t>
                </a:r>
              </a:p>
            </p:txBody>
          </p:sp>
          <p:sp>
            <p:nvSpPr>
              <p:cNvPr id="19476" name="Text Box 19"/>
              <p:cNvSpPr txBox="1">
                <a:spLocks noChangeArrowheads="1"/>
              </p:cNvSpPr>
              <p:nvPr/>
            </p:nvSpPr>
            <p:spPr bwMode="auto">
              <a:xfrm>
                <a:off x="240" y="2111"/>
                <a:ext cx="1188" cy="191"/>
              </a:xfrm>
              <a:prstGeom prst="rect">
                <a:avLst/>
              </a:prstGeom>
              <a:noFill/>
              <a:ln w="9525">
                <a:noFill/>
                <a:miter lim="800000"/>
                <a:headEnd/>
                <a:tailEnd/>
              </a:ln>
            </p:spPr>
            <p:txBody>
              <a:bodyPr wrap="none" lIns="91430" tIns="45716" rIns="91430" bIns="45716">
                <a:spAutoFit/>
              </a:bodyPr>
              <a:lstStyle/>
              <a:p>
                <a:pPr eaLnBrk="1" hangingPunct="1"/>
                <a:r>
                  <a:rPr lang="en-US" sz="1600" dirty="0" err="1">
                    <a:solidFill>
                      <a:srgbClr val="000000"/>
                    </a:solidFill>
                    <a:latin typeface="Gill Sans MT"/>
                  </a:rPr>
                  <a:t>Manabe</a:t>
                </a:r>
                <a:r>
                  <a:rPr lang="en-US" sz="1600" dirty="0">
                    <a:solidFill>
                      <a:srgbClr val="000000"/>
                    </a:solidFill>
                    <a:latin typeface="Gill Sans MT"/>
                  </a:rPr>
                  <a:t> (1969) Mon </a:t>
                </a:r>
                <a:r>
                  <a:rPr lang="en-US" sz="1600" dirty="0" err="1">
                    <a:solidFill>
                      <a:srgbClr val="000000"/>
                    </a:solidFill>
                    <a:latin typeface="Gill Sans MT"/>
                  </a:rPr>
                  <a:t>Wea</a:t>
                </a:r>
                <a:r>
                  <a:rPr lang="en-US" sz="1600" dirty="0">
                    <a:solidFill>
                      <a:srgbClr val="000000"/>
                    </a:solidFill>
                    <a:latin typeface="Gill Sans MT"/>
                  </a:rPr>
                  <a:t> Rev 97:739-774</a:t>
                </a:r>
              </a:p>
              <a:p>
                <a:pPr eaLnBrk="1" hangingPunct="1"/>
                <a:r>
                  <a:rPr lang="en-US" sz="1600" dirty="0">
                    <a:solidFill>
                      <a:srgbClr val="000000"/>
                    </a:solidFill>
                    <a:latin typeface="Gill Sans MT"/>
                  </a:rPr>
                  <a:t>Williamson et al. (1987) NCAR/TN-285+STR</a:t>
                </a:r>
              </a:p>
            </p:txBody>
          </p:sp>
        </p:grpSp>
        <p:sp>
          <p:nvSpPr>
            <p:cNvPr id="19460" name="Text Box 20"/>
            <p:cNvSpPr txBox="1">
              <a:spLocks noChangeArrowheads="1"/>
            </p:cNvSpPr>
            <p:nvPr/>
          </p:nvSpPr>
          <p:spPr bwMode="auto">
            <a:xfrm>
              <a:off x="6448427" y="6526213"/>
              <a:ext cx="2286784" cy="338546"/>
            </a:xfrm>
            <a:prstGeom prst="rect">
              <a:avLst/>
            </a:prstGeom>
            <a:noFill/>
            <a:ln w="9525">
              <a:noFill/>
              <a:miter lim="800000"/>
              <a:headEnd/>
              <a:tailEnd/>
            </a:ln>
          </p:spPr>
          <p:txBody>
            <a:bodyPr wrap="none" lIns="91430" tIns="45716" rIns="91430" bIns="45716">
              <a:spAutoFit/>
            </a:bodyPr>
            <a:lstStyle/>
            <a:p>
              <a:r>
                <a:rPr lang="en-US" sz="1600" dirty="0">
                  <a:solidFill>
                    <a:srgbClr val="000000"/>
                  </a:solidFill>
                  <a:latin typeface="Gill Sans MT"/>
                </a:rPr>
                <a:t>Figure courtesy G. </a:t>
              </a:r>
              <a:r>
                <a:rPr lang="en-US" sz="1600" dirty="0" err="1">
                  <a:solidFill>
                    <a:srgbClr val="000000"/>
                  </a:solidFill>
                  <a:latin typeface="Gill Sans MT"/>
                </a:rPr>
                <a:t>Bonan</a:t>
              </a:r>
              <a:endParaRPr lang="en-US" sz="1600" dirty="0">
                <a:solidFill>
                  <a:srgbClr val="000000"/>
                </a:solidFill>
                <a:latin typeface="Gill Sans MT"/>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from="(-#ppt_w/2)" to="(#ppt_x)" calcmode="lin" valueType="num">
                                      <p:cBhvr>
                                        <p:cTn id="7" dur="600" fill="hold">
                                          <p:stCondLst>
                                            <p:cond delay="0"/>
                                          </p:stCondLst>
                                        </p:cTn>
                                        <p:tgtEl>
                                          <p:spTgt spid="21"/>
                                        </p:tgtEl>
                                        <p:attrNameLst>
                                          <p:attrName>ppt_x</p:attrName>
                                        </p:attrNameLst>
                                      </p:cBhvr>
                                    </p:anim>
                                    <p:anim from="0" to="-1.0" calcmode="lin" valueType="num">
                                      <p:cBhvr>
                                        <p:cTn id="8" dur="200" decel="50000" autoRev="1" fill="hold">
                                          <p:stCondLst>
                                            <p:cond delay="600"/>
                                          </p:stCondLst>
                                        </p:cTn>
                                        <p:tgtEl>
                                          <p:spTgt spid="21"/>
                                        </p:tgtEl>
                                        <p:attrNameLst>
                                          <p:attrName>xshear</p:attrName>
                                        </p:attrNameLst>
                                      </p:cBhvr>
                                    </p:anim>
                                    <p:animScale>
                                      <p:cBhvr>
                                        <p:cTn id="9" dur="200" decel="100000" autoRev="1" fill="hold">
                                          <p:stCondLst>
                                            <p:cond delay="600"/>
                                          </p:stCondLst>
                                        </p:cTn>
                                        <p:tgtEl>
                                          <p:spTgt spid="21"/>
                                        </p:tgtEl>
                                      </p:cBhvr>
                                      <p:from x="100000" y="100000"/>
                                      <p:to x="80000" y="100000"/>
                                    </p:animScale>
                                    <p:anim by="(#ppt_h/3+#ppt_w*0.1)" calcmode="lin" valueType="num">
                                      <p:cBhvr additive="sum">
                                        <p:cTn id="10" dur="200" decel="100000" autoRev="1" fill="hold">
                                          <p:stCondLst>
                                            <p:cond delay="600"/>
                                          </p:stCondLst>
                                        </p:cTn>
                                        <p:tgtEl>
                                          <p:spTgt spid="2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331048" y="999918"/>
            <a:ext cx="3049366" cy="2514670"/>
            <a:chOff x="191" y="816"/>
            <a:chExt cx="2065" cy="2176"/>
          </a:xfrm>
        </p:grpSpPr>
        <p:sp>
          <p:nvSpPr>
            <p:cNvPr id="24601" name="Line 3"/>
            <p:cNvSpPr>
              <a:spLocks noChangeShapeType="1"/>
            </p:cNvSpPr>
            <p:nvPr/>
          </p:nvSpPr>
          <p:spPr bwMode="auto">
            <a:xfrm>
              <a:off x="576" y="816"/>
              <a:ext cx="0" cy="1776"/>
            </a:xfrm>
            <a:prstGeom prst="line">
              <a:avLst/>
            </a:prstGeom>
            <a:noFill/>
            <a:ln w="38100">
              <a:solidFill>
                <a:schemeClr val="tx1"/>
              </a:solidFill>
              <a:round/>
              <a:headEnd type="triangle" w="med" len="med"/>
              <a:tailEnd/>
            </a:ln>
          </p:spPr>
          <p:txBody>
            <a:bodyPr/>
            <a:lstStyle/>
            <a:p>
              <a:endParaRPr lang="en-US"/>
            </a:p>
          </p:txBody>
        </p:sp>
        <p:sp>
          <p:nvSpPr>
            <p:cNvPr id="24602" name="Line 4"/>
            <p:cNvSpPr>
              <a:spLocks noChangeShapeType="1"/>
            </p:cNvSpPr>
            <p:nvPr/>
          </p:nvSpPr>
          <p:spPr bwMode="auto">
            <a:xfrm>
              <a:off x="576" y="2592"/>
              <a:ext cx="1680" cy="0"/>
            </a:xfrm>
            <a:prstGeom prst="line">
              <a:avLst/>
            </a:prstGeom>
            <a:noFill/>
            <a:ln w="38100">
              <a:solidFill>
                <a:schemeClr val="tx1"/>
              </a:solidFill>
              <a:round/>
              <a:headEnd/>
              <a:tailEnd type="triangle" w="med" len="med"/>
            </a:ln>
          </p:spPr>
          <p:txBody>
            <a:bodyPr/>
            <a:lstStyle/>
            <a:p>
              <a:endParaRPr lang="en-US"/>
            </a:p>
          </p:txBody>
        </p:sp>
        <p:sp>
          <p:nvSpPr>
            <p:cNvPr id="24603" name="Oval 5"/>
            <p:cNvSpPr>
              <a:spLocks noChangeArrowheads="1"/>
            </p:cNvSpPr>
            <p:nvPr/>
          </p:nvSpPr>
          <p:spPr bwMode="auto">
            <a:xfrm>
              <a:off x="816" y="1008"/>
              <a:ext cx="78" cy="79"/>
            </a:xfrm>
            <a:prstGeom prst="ellipse">
              <a:avLst/>
            </a:prstGeom>
            <a:solidFill>
              <a:schemeClr val="accent1"/>
            </a:solidFill>
            <a:ln w="28575">
              <a:solidFill>
                <a:schemeClr val="tx1"/>
              </a:solidFill>
              <a:round/>
              <a:headEnd/>
              <a:tailEnd/>
            </a:ln>
          </p:spPr>
          <p:txBody>
            <a:bodyPr wrap="none" anchor="ctr"/>
            <a:lstStyle/>
            <a:p>
              <a:endParaRPr lang="en-US"/>
            </a:p>
          </p:txBody>
        </p:sp>
        <p:sp>
          <p:nvSpPr>
            <p:cNvPr id="24604" name="Oval 6"/>
            <p:cNvSpPr>
              <a:spLocks noChangeArrowheads="1"/>
            </p:cNvSpPr>
            <p:nvPr/>
          </p:nvSpPr>
          <p:spPr bwMode="auto">
            <a:xfrm>
              <a:off x="912" y="1152"/>
              <a:ext cx="78" cy="79"/>
            </a:xfrm>
            <a:prstGeom prst="ellipse">
              <a:avLst/>
            </a:prstGeom>
            <a:solidFill>
              <a:schemeClr val="accent1"/>
            </a:solidFill>
            <a:ln w="28575">
              <a:solidFill>
                <a:schemeClr val="tx1"/>
              </a:solidFill>
              <a:round/>
              <a:headEnd/>
              <a:tailEnd/>
            </a:ln>
          </p:spPr>
          <p:txBody>
            <a:bodyPr wrap="none" anchor="ctr"/>
            <a:lstStyle/>
            <a:p>
              <a:endParaRPr lang="en-US"/>
            </a:p>
          </p:txBody>
        </p:sp>
        <p:sp>
          <p:nvSpPr>
            <p:cNvPr id="24605" name="Oval 7"/>
            <p:cNvSpPr>
              <a:spLocks noChangeArrowheads="1"/>
            </p:cNvSpPr>
            <p:nvPr/>
          </p:nvSpPr>
          <p:spPr bwMode="auto">
            <a:xfrm>
              <a:off x="1089" y="1479"/>
              <a:ext cx="78" cy="79"/>
            </a:xfrm>
            <a:prstGeom prst="ellipse">
              <a:avLst/>
            </a:prstGeom>
            <a:solidFill>
              <a:schemeClr val="accent1"/>
            </a:solidFill>
            <a:ln w="28575">
              <a:solidFill>
                <a:schemeClr val="tx1"/>
              </a:solidFill>
              <a:round/>
              <a:headEnd/>
              <a:tailEnd/>
            </a:ln>
          </p:spPr>
          <p:txBody>
            <a:bodyPr wrap="none" anchor="ctr"/>
            <a:lstStyle/>
            <a:p>
              <a:endParaRPr lang="en-US"/>
            </a:p>
          </p:txBody>
        </p:sp>
        <p:sp>
          <p:nvSpPr>
            <p:cNvPr id="24606" name="Oval 8"/>
            <p:cNvSpPr>
              <a:spLocks noChangeArrowheads="1"/>
            </p:cNvSpPr>
            <p:nvPr/>
          </p:nvSpPr>
          <p:spPr bwMode="auto">
            <a:xfrm>
              <a:off x="1536" y="2112"/>
              <a:ext cx="78" cy="79"/>
            </a:xfrm>
            <a:prstGeom prst="ellipse">
              <a:avLst/>
            </a:prstGeom>
            <a:solidFill>
              <a:schemeClr val="accent1"/>
            </a:solidFill>
            <a:ln w="28575">
              <a:solidFill>
                <a:schemeClr val="tx1"/>
              </a:solidFill>
              <a:round/>
              <a:headEnd/>
              <a:tailEnd/>
            </a:ln>
          </p:spPr>
          <p:txBody>
            <a:bodyPr wrap="none" anchor="ctr"/>
            <a:lstStyle/>
            <a:p>
              <a:endParaRPr lang="en-US"/>
            </a:p>
          </p:txBody>
        </p:sp>
        <p:sp>
          <p:nvSpPr>
            <p:cNvPr id="24607" name="Text Box 9"/>
            <p:cNvSpPr txBox="1">
              <a:spLocks noChangeArrowheads="1"/>
            </p:cNvSpPr>
            <p:nvPr/>
          </p:nvSpPr>
          <p:spPr bwMode="auto">
            <a:xfrm rot="16200000">
              <a:off x="-374" y="1423"/>
              <a:ext cx="1443" cy="313"/>
            </a:xfrm>
            <a:prstGeom prst="rect">
              <a:avLst/>
            </a:prstGeom>
            <a:noFill/>
            <a:ln w="28575">
              <a:noFill/>
              <a:miter lim="800000"/>
              <a:headEnd/>
              <a:tailEnd/>
            </a:ln>
          </p:spPr>
          <p:txBody>
            <a:bodyPr wrap="none">
              <a:spAutoFit/>
            </a:bodyPr>
            <a:lstStyle/>
            <a:p>
              <a:pPr eaLnBrk="1" hangingPunct="1"/>
              <a:r>
                <a:rPr lang="en-US" sz="2400" dirty="0">
                  <a:latin typeface="Gill Sans MT"/>
                </a:rPr>
                <a:t>Snow depth</a:t>
              </a:r>
            </a:p>
          </p:txBody>
        </p:sp>
        <p:sp>
          <p:nvSpPr>
            <p:cNvPr id="24608" name="Text Box 10"/>
            <p:cNvSpPr txBox="1">
              <a:spLocks noChangeArrowheads="1"/>
            </p:cNvSpPr>
            <p:nvPr/>
          </p:nvSpPr>
          <p:spPr bwMode="auto">
            <a:xfrm>
              <a:off x="1296" y="2593"/>
              <a:ext cx="549" cy="399"/>
            </a:xfrm>
            <a:prstGeom prst="rect">
              <a:avLst/>
            </a:prstGeom>
            <a:noFill/>
            <a:ln w="28575">
              <a:noFill/>
              <a:miter lim="800000"/>
              <a:headEnd/>
              <a:tailEnd/>
            </a:ln>
          </p:spPr>
          <p:txBody>
            <a:bodyPr wrap="none">
              <a:spAutoFit/>
            </a:bodyPr>
            <a:lstStyle/>
            <a:p>
              <a:pPr eaLnBrk="1" hangingPunct="1"/>
              <a:r>
                <a:rPr lang="en-US" sz="2400" dirty="0" err="1">
                  <a:latin typeface="Gill Sans MT"/>
                </a:rPr>
                <a:t>T</a:t>
              </a:r>
              <a:r>
                <a:rPr lang="en-US" sz="2400" baseline="-25000" dirty="0" err="1">
                  <a:latin typeface="Gill Sans MT"/>
                </a:rPr>
                <a:t>snow</a:t>
              </a:r>
              <a:endParaRPr lang="en-US" sz="2400" dirty="0">
                <a:latin typeface="Gill Sans MT"/>
              </a:endParaRPr>
            </a:p>
          </p:txBody>
        </p:sp>
        <p:sp>
          <p:nvSpPr>
            <p:cNvPr id="24609" name="Line 11"/>
            <p:cNvSpPr>
              <a:spLocks noChangeShapeType="1"/>
            </p:cNvSpPr>
            <p:nvPr/>
          </p:nvSpPr>
          <p:spPr bwMode="auto">
            <a:xfrm>
              <a:off x="576" y="1008"/>
              <a:ext cx="1632" cy="0"/>
            </a:xfrm>
            <a:prstGeom prst="line">
              <a:avLst/>
            </a:prstGeom>
            <a:noFill/>
            <a:ln w="28575">
              <a:solidFill>
                <a:schemeClr val="tx1"/>
              </a:solidFill>
              <a:round/>
              <a:headEnd/>
              <a:tailEnd/>
            </a:ln>
          </p:spPr>
          <p:txBody>
            <a:bodyPr/>
            <a:lstStyle/>
            <a:p>
              <a:endParaRPr lang="en-US"/>
            </a:p>
          </p:txBody>
        </p:sp>
        <p:sp>
          <p:nvSpPr>
            <p:cNvPr id="24610" name="Line 12"/>
            <p:cNvSpPr>
              <a:spLocks noChangeShapeType="1"/>
            </p:cNvSpPr>
            <p:nvPr/>
          </p:nvSpPr>
          <p:spPr bwMode="auto">
            <a:xfrm>
              <a:off x="576" y="1104"/>
              <a:ext cx="1632" cy="0"/>
            </a:xfrm>
            <a:prstGeom prst="line">
              <a:avLst/>
            </a:prstGeom>
            <a:noFill/>
            <a:ln w="28575">
              <a:solidFill>
                <a:schemeClr val="tx1"/>
              </a:solidFill>
              <a:round/>
              <a:headEnd/>
              <a:tailEnd/>
            </a:ln>
          </p:spPr>
          <p:txBody>
            <a:bodyPr/>
            <a:lstStyle/>
            <a:p>
              <a:endParaRPr lang="en-US"/>
            </a:p>
          </p:txBody>
        </p:sp>
        <p:sp>
          <p:nvSpPr>
            <p:cNvPr id="24611" name="Line 13"/>
            <p:cNvSpPr>
              <a:spLocks noChangeShapeType="1"/>
            </p:cNvSpPr>
            <p:nvPr/>
          </p:nvSpPr>
          <p:spPr bwMode="auto">
            <a:xfrm>
              <a:off x="576" y="1296"/>
              <a:ext cx="1632" cy="0"/>
            </a:xfrm>
            <a:prstGeom prst="line">
              <a:avLst/>
            </a:prstGeom>
            <a:noFill/>
            <a:ln w="28575">
              <a:solidFill>
                <a:schemeClr val="tx1"/>
              </a:solidFill>
              <a:round/>
              <a:headEnd/>
              <a:tailEnd/>
            </a:ln>
          </p:spPr>
          <p:txBody>
            <a:bodyPr/>
            <a:lstStyle/>
            <a:p>
              <a:endParaRPr lang="en-US"/>
            </a:p>
          </p:txBody>
        </p:sp>
        <p:sp>
          <p:nvSpPr>
            <p:cNvPr id="24612" name="Line 14"/>
            <p:cNvSpPr>
              <a:spLocks noChangeShapeType="1"/>
            </p:cNvSpPr>
            <p:nvPr/>
          </p:nvSpPr>
          <p:spPr bwMode="auto">
            <a:xfrm>
              <a:off x="576" y="1728"/>
              <a:ext cx="1632" cy="0"/>
            </a:xfrm>
            <a:prstGeom prst="line">
              <a:avLst/>
            </a:prstGeom>
            <a:noFill/>
            <a:ln w="28575">
              <a:solidFill>
                <a:schemeClr val="tx1"/>
              </a:solidFill>
              <a:round/>
              <a:headEnd/>
              <a:tailEnd/>
            </a:ln>
          </p:spPr>
          <p:txBody>
            <a:bodyPr/>
            <a:lstStyle/>
            <a:p>
              <a:endParaRPr lang="en-US"/>
            </a:p>
          </p:txBody>
        </p:sp>
      </p:grpSp>
      <p:sp>
        <p:nvSpPr>
          <p:cNvPr id="24579" name="Text Box 15"/>
          <p:cNvSpPr txBox="1">
            <a:spLocks noChangeArrowheads="1"/>
          </p:cNvSpPr>
          <p:nvPr/>
        </p:nvSpPr>
        <p:spPr bwMode="auto">
          <a:xfrm>
            <a:off x="2209802" y="152401"/>
            <a:ext cx="4266462" cy="461665"/>
          </a:xfrm>
          <a:prstGeom prst="rect">
            <a:avLst/>
          </a:prstGeom>
          <a:noFill/>
          <a:ln w="9525">
            <a:noFill/>
            <a:miter lim="800000"/>
            <a:headEnd/>
            <a:tailEnd/>
          </a:ln>
        </p:spPr>
        <p:txBody>
          <a:bodyPr wrap="none">
            <a:spAutoFit/>
          </a:bodyPr>
          <a:lstStyle/>
          <a:p>
            <a:pPr eaLnBrk="1" hangingPunct="1"/>
            <a:r>
              <a:rPr lang="en-US" sz="2400" dirty="0">
                <a:latin typeface="Gill Sans MT"/>
              </a:rPr>
              <a:t>Model components: Snow Model</a:t>
            </a:r>
          </a:p>
        </p:txBody>
      </p:sp>
      <p:sp>
        <p:nvSpPr>
          <p:cNvPr id="24580" name="Text Box 16"/>
          <p:cNvSpPr txBox="1">
            <a:spLocks noChangeArrowheads="1"/>
          </p:cNvSpPr>
          <p:nvPr/>
        </p:nvSpPr>
        <p:spPr bwMode="auto">
          <a:xfrm>
            <a:off x="152400" y="1219200"/>
            <a:ext cx="4953000" cy="5278368"/>
          </a:xfrm>
          <a:prstGeom prst="rect">
            <a:avLst/>
          </a:prstGeom>
          <a:solidFill>
            <a:schemeClr val="bg1"/>
          </a:solidFill>
          <a:ln w="9525">
            <a:noFill/>
            <a:miter lim="800000"/>
            <a:headEnd/>
            <a:tailEnd/>
          </a:ln>
        </p:spPr>
        <p:txBody>
          <a:bodyPr>
            <a:spAutoFit/>
          </a:bodyPr>
          <a:lstStyle/>
          <a:p>
            <a:pPr>
              <a:spcBef>
                <a:spcPct val="35000"/>
              </a:spcBef>
              <a:buFontTx/>
              <a:buChar char="•"/>
            </a:pPr>
            <a:r>
              <a:rPr lang="en-US" sz="2000" dirty="0">
                <a:latin typeface="Gill Sans MT"/>
              </a:rPr>
              <a:t> Up to 5-layers of varying thickness</a:t>
            </a:r>
          </a:p>
          <a:p>
            <a:pPr>
              <a:spcBef>
                <a:spcPct val="35000"/>
              </a:spcBef>
              <a:buFontTx/>
              <a:buChar char="•"/>
            </a:pPr>
            <a:r>
              <a:rPr lang="en-US" sz="2000" dirty="0">
                <a:latin typeface="Gill Sans MT"/>
              </a:rPr>
              <a:t> Treats processes such as</a:t>
            </a:r>
          </a:p>
          <a:p>
            <a:pPr lvl="1">
              <a:spcBef>
                <a:spcPct val="35000"/>
              </a:spcBef>
              <a:buClr>
                <a:schemeClr val="accent2"/>
              </a:buClr>
              <a:buFontTx/>
              <a:buChar char="•"/>
            </a:pPr>
            <a:r>
              <a:rPr lang="en-US" sz="2000" dirty="0">
                <a:latin typeface="Gill Sans MT"/>
              </a:rPr>
              <a:t> </a:t>
            </a:r>
            <a:r>
              <a:rPr lang="en-US" sz="2000" dirty="0">
                <a:solidFill>
                  <a:schemeClr val="accent2"/>
                </a:solidFill>
                <a:latin typeface="Gill Sans MT"/>
              </a:rPr>
              <a:t>Accumulation</a:t>
            </a:r>
          </a:p>
          <a:p>
            <a:pPr lvl="1">
              <a:spcBef>
                <a:spcPct val="35000"/>
              </a:spcBef>
              <a:buClr>
                <a:schemeClr val="accent2"/>
              </a:buClr>
              <a:buFontTx/>
              <a:buChar char="•"/>
            </a:pPr>
            <a:r>
              <a:rPr lang="en-US" sz="2000" dirty="0">
                <a:latin typeface="Gill Sans MT"/>
              </a:rPr>
              <a:t> </a:t>
            </a:r>
            <a:r>
              <a:rPr lang="en-US" sz="2000" dirty="0">
                <a:solidFill>
                  <a:schemeClr val="accent2"/>
                </a:solidFill>
                <a:latin typeface="Gill Sans MT"/>
              </a:rPr>
              <a:t>Snow melt and refreezing</a:t>
            </a:r>
          </a:p>
          <a:p>
            <a:pPr lvl="1">
              <a:spcBef>
                <a:spcPct val="35000"/>
              </a:spcBef>
              <a:buFontTx/>
              <a:buChar char="•"/>
            </a:pPr>
            <a:r>
              <a:rPr lang="en-US" sz="2000" dirty="0">
                <a:solidFill>
                  <a:schemeClr val="accent2"/>
                </a:solidFill>
                <a:latin typeface="Gill Sans MT"/>
              </a:rPr>
              <a:t> Snow </a:t>
            </a:r>
            <a:r>
              <a:rPr lang="en-US" sz="2000" dirty="0" smtClean="0">
                <a:solidFill>
                  <a:schemeClr val="accent2"/>
                </a:solidFill>
                <a:latin typeface="Gill Sans MT"/>
              </a:rPr>
              <a:t>aging</a:t>
            </a:r>
            <a:endParaRPr lang="en-US" sz="2000" dirty="0">
              <a:solidFill>
                <a:schemeClr val="accent2"/>
              </a:solidFill>
              <a:latin typeface="Gill Sans MT"/>
            </a:endParaRPr>
          </a:p>
          <a:p>
            <a:pPr lvl="1">
              <a:spcBef>
                <a:spcPct val="35000"/>
              </a:spcBef>
              <a:buFontTx/>
              <a:buChar char="•"/>
            </a:pPr>
            <a:r>
              <a:rPr lang="en-US" sz="2000" dirty="0">
                <a:solidFill>
                  <a:schemeClr val="accent2"/>
                </a:solidFill>
                <a:latin typeface="Gill Sans MT"/>
              </a:rPr>
              <a:t> Water transfer across layers</a:t>
            </a:r>
          </a:p>
          <a:p>
            <a:pPr lvl="1">
              <a:spcBef>
                <a:spcPct val="35000"/>
              </a:spcBef>
              <a:buFontTx/>
              <a:buChar char="•"/>
            </a:pPr>
            <a:r>
              <a:rPr lang="en-US" sz="2000" dirty="0">
                <a:solidFill>
                  <a:schemeClr val="accent2"/>
                </a:solidFill>
                <a:latin typeface="Gill Sans MT"/>
              </a:rPr>
              <a:t> Snow compaction</a:t>
            </a:r>
            <a:endParaRPr lang="en-US" sz="2000" dirty="0">
              <a:solidFill>
                <a:srgbClr val="4D4D4D"/>
              </a:solidFill>
              <a:latin typeface="Gill Sans MT"/>
            </a:endParaRPr>
          </a:p>
          <a:p>
            <a:pPr lvl="2">
              <a:spcBef>
                <a:spcPct val="35000"/>
              </a:spcBef>
              <a:buFontTx/>
              <a:buChar char="•"/>
            </a:pPr>
            <a:r>
              <a:rPr lang="en-US" sz="2000" dirty="0">
                <a:solidFill>
                  <a:srgbClr val="4D4D4D"/>
                </a:solidFill>
                <a:latin typeface="Gill Sans MT"/>
              </a:rPr>
              <a:t> destructive metamorphism due to wind</a:t>
            </a:r>
          </a:p>
          <a:p>
            <a:pPr lvl="2">
              <a:spcBef>
                <a:spcPct val="35000"/>
              </a:spcBef>
              <a:buFontTx/>
              <a:buChar char="•"/>
            </a:pPr>
            <a:r>
              <a:rPr lang="en-US" sz="2000" dirty="0">
                <a:solidFill>
                  <a:srgbClr val="4D4D4D"/>
                </a:solidFill>
                <a:latin typeface="Gill Sans MT"/>
              </a:rPr>
              <a:t> overburden</a:t>
            </a:r>
          </a:p>
          <a:p>
            <a:pPr lvl="2">
              <a:spcBef>
                <a:spcPct val="35000"/>
              </a:spcBef>
              <a:buFontTx/>
              <a:buChar char="•"/>
            </a:pPr>
            <a:r>
              <a:rPr lang="en-US" sz="2000" dirty="0">
                <a:solidFill>
                  <a:srgbClr val="4D4D4D"/>
                </a:solidFill>
                <a:latin typeface="Gill Sans MT"/>
              </a:rPr>
              <a:t> melt-freeze cycles</a:t>
            </a:r>
          </a:p>
          <a:p>
            <a:pPr lvl="1">
              <a:spcBef>
                <a:spcPct val="35000"/>
              </a:spcBef>
              <a:buFontTx/>
              <a:buChar char="•"/>
            </a:pPr>
            <a:r>
              <a:rPr lang="en-US" sz="2000" dirty="0">
                <a:solidFill>
                  <a:schemeClr val="accent2"/>
                </a:solidFill>
                <a:latin typeface="Gill Sans MT"/>
              </a:rPr>
              <a:t> </a:t>
            </a:r>
            <a:r>
              <a:rPr lang="en-US" sz="2000" dirty="0" smtClean="0">
                <a:solidFill>
                  <a:schemeClr val="accent2"/>
                </a:solidFill>
                <a:latin typeface="Gill Sans MT"/>
              </a:rPr>
              <a:t>Sublimation </a:t>
            </a:r>
            <a:endParaRPr lang="en-US" sz="2000" dirty="0">
              <a:solidFill>
                <a:schemeClr val="accent2"/>
              </a:solidFill>
              <a:latin typeface="Gill Sans MT"/>
            </a:endParaRPr>
          </a:p>
          <a:p>
            <a:pPr lvl="1">
              <a:spcBef>
                <a:spcPct val="35000"/>
              </a:spcBef>
              <a:buFontTx/>
              <a:buChar char="•"/>
            </a:pPr>
            <a:r>
              <a:rPr lang="en-US" sz="2000" dirty="0" smtClean="0">
                <a:solidFill>
                  <a:schemeClr val="accent2"/>
                </a:solidFill>
                <a:latin typeface="Gill Sans MT"/>
              </a:rPr>
              <a:t> Aerosol </a:t>
            </a:r>
            <a:r>
              <a:rPr lang="en-US" sz="2000" dirty="0">
                <a:solidFill>
                  <a:schemeClr val="accent2"/>
                </a:solidFill>
                <a:latin typeface="Gill Sans MT"/>
              </a:rPr>
              <a:t>deposition</a:t>
            </a:r>
          </a:p>
        </p:txBody>
      </p:sp>
      <p:grpSp>
        <p:nvGrpSpPr>
          <p:cNvPr id="3" name="Group 17"/>
          <p:cNvGrpSpPr>
            <a:grpSpLocks/>
          </p:cNvGrpSpPr>
          <p:nvPr/>
        </p:nvGrpSpPr>
        <p:grpSpPr bwMode="auto">
          <a:xfrm>
            <a:off x="5329238" y="3124201"/>
            <a:ext cx="3586163" cy="3357563"/>
            <a:chOff x="3357" y="1968"/>
            <a:chExt cx="2259" cy="2115"/>
          </a:xfrm>
        </p:grpSpPr>
        <p:grpSp>
          <p:nvGrpSpPr>
            <p:cNvPr id="4" name="Group 18"/>
            <p:cNvGrpSpPr>
              <a:grpSpLocks/>
            </p:cNvGrpSpPr>
            <p:nvPr/>
          </p:nvGrpSpPr>
          <p:grpSpPr bwMode="auto">
            <a:xfrm>
              <a:off x="3357" y="2499"/>
              <a:ext cx="1923" cy="1584"/>
              <a:chOff x="2301" y="2256"/>
              <a:chExt cx="2067" cy="2175"/>
            </a:xfrm>
          </p:grpSpPr>
          <p:sp>
            <p:nvSpPr>
              <p:cNvPr id="24584" name="Line 19"/>
              <p:cNvSpPr>
                <a:spLocks noChangeShapeType="1"/>
              </p:cNvSpPr>
              <p:nvPr/>
            </p:nvSpPr>
            <p:spPr bwMode="auto">
              <a:xfrm>
                <a:off x="2688" y="2256"/>
                <a:ext cx="0" cy="1776"/>
              </a:xfrm>
              <a:prstGeom prst="line">
                <a:avLst/>
              </a:prstGeom>
              <a:noFill/>
              <a:ln w="38100">
                <a:solidFill>
                  <a:schemeClr val="tx1"/>
                </a:solidFill>
                <a:round/>
                <a:headEnd type="triangle" w="med" len="med"/>
                <a:tailEnd/>
              </a:ln>
            </p:spPr>
            <p:txBody>
              <a:bodyPr/>
              <a:lstStyle/>
              <a:p>
                <a:endParaRPr lang="en-US"/>
              </a:p>
            </p:txBody>
          </p:sp>
          <p:sp>
            <p:nvSpPr>
              <p:cNvPr id="24585" name="Line 20"/>
              <p:cNvSpPr>
                <a:spLocks noChangeShapeType="1"/>
              </p:cNvSpPr>
              <p:nvPr/>
            </p:nvSpPr>
            <p:spPr bwMode="auto">
              <a:xfrm>
                <a:off x="2688" y="4032"/>
                <a:ext cx="1680" cy="0"/>
              </a:xfrm>
              <a:prstGeom prst="line">
                <a:avLst/>
              </a:prstGeom>
              <a:noFill/>
              <a:ln w="38100">
                <a:solidFill>
                  <a:schemeClr val="tx1"/>
                </a:solidFill>
                <a:round/>
                <a:headEnd/>
                <a:tailEnd type="triangle" w="med" len="med"/>
              </a:ln>
            </p:spPr>
            <p:txBody>
              <a:bodyPr/>
              <a:lstStyle/>
              <a:p>
                <a:endParaRPr lang="en-US"/>
              </a:p>
            </p:txBody>
          </p:sp>
          <p:sp>
            <p:nvSpPr>
              <p:cNvPr id="24586" name="Oval 21"/>
              <p:cNvSpPr>
                <a:spLocks noChangeArrowheads="1"/>
              </p:cNvSpPr>
              <p:nvPr/>
            </p:nvSpPr>
            <p:spPr bwMode="auto">
              <a:xfrm>
                <a:off x="2928" y="2448"/>
                <a:ext cx="78" cy="79"/>
              </a:xfrm>
              <a:prstGeom prst="ellipse">
                <a:avLst/>
              </a:prstGeom>
              <a:solidFill>
                <a:schemeClr val="accent1"/>
              </a:solidFill>
              <a:ln w="28575">
                <a:solidFill>
                  <a:schemeClr val="tx1"/>
                </a:solidFill>
                <a:round/>
                <a:headEnd/>
                <a:tailEnd/>
              </a:ln>
            </p:spPr>
            <p:txBody>
              <a:bodyPr wrap="none" anchor="ctr"/>
              <a:lstStyle/>
              <a:p>
                <a:endParaRPr lang="en-US"/>
              </a:p>
            </p:txBody>
          </p:sp>
          <p:sp>
            <p:nvSpPr>
              <p:cNvPr id="24587" name="Oval 22"/>
              <p:cNvSpPr>
                <a:spLocks noChangeArrowheads="1"/>
              </p:cNvSpPr>
              <p:nvPr/>
            </p:nvSpPr>
            <p:spPr bwMode="auto">
              <a:xfrm>
                <a:off x="3024" y="2592"/>
                <a:ext cx="78" cy="79"/>
              </a:xfrm>
              <a:prstGeom prst="ellipse">
                <a:avLst/>
              </a:prstGeom>
              <a:solidFill>
                <a:schemeClr val="accent1"/>
              </a:solidFill>
              <a:ln w="28575">
                <a:solidFill>
                  <a:schemeClr val="tx1"/>
                </a:solidFill>
                <a:round/>
                <a:headEnd/>
                <a:tailEnd/>
              </a:ln>
            </p:spPr>
            <p:txBody>
              <a:bodyPr wrap="none" anchor="ctr"/>
              <a:lstStyle/>
              <a:p>
                <a:endParaRPr lang="en-US"/>
              </a:p>
            </p:txBody>
          </p:sp>
          <p:sp>
            <p:nvSpPr>
              <p:cNvPr id="24588" name="Oval 23"/>
              <p:cNvSpPr>
                <a:spLocks noChangeArrowheads="1"/>
              </p:cNvSpPr>
              <p:nvPr/>
            </p:nvSpPr>
            <p:spPr bwMode="auto">
              <a:xfrm>
                <a:off x="3201" y="2919"/>
                <a:ext cx="78" cy="79"/>
              </a:xfrm>
              <a:prstGeom prst="ellipse">
                <a:avLst/>
              </a:prstGeom>
              <a:solidFill>
                <a:schemeClr val="accent1"/>
              </a:solidFill>
              <a:ln w="28575">
                <a:solidFill>
                  <a:schemeClr val="tx1"/>
                </a:solidFill>
                <a:round/>
                <a:headEnd/>
                <a:tailEnd/>
              </a:ln>
            </p:spPr>
            <p:txBody>
              <a:bodyPr wrap="none" anchor="ctr"/>
              <a:lstStyle/>
              <a:p>
                <a:endParaRPr lang="en-US"/>
              </a:p>
            </p:txBody>
          </p:sp>
          <p:sp>
            <p:nvSpPr>
              <p:cNvPr id="24589" name="Oval 24"/>
              <p:cNvSpPr>
                <a:spLocks noChangeArrowheads="1"/>
              </p:cNvSpPr>
              <p:nvPr/>
            </p:nvSpPr>
            <p:spPr bwMode="auto">
              <a:xfrm>
                <a:off x="3504" y="3360"/>
                <a:ext cx="78" cy="79"/>
              </a:xfrm>
              <a:prstGeom prst="ellipse">
                <a:avLst/>
              </a:prstGeom>
              <a:solidFill>
                <a:schemeClr val="accent1"/>
              </a:solidFill>
              <a:ln w="28575">
                <a:solidFill>
                  <a:schemeClr val="tx1"/>
                </a:solidFill>
                <a:round/>
                <a:headEnd/>
                <a:tailEnd/>
              </a:ln>
            </p:spPr>
            <p:txBody>
              <a:bodyPr wrap="none" anchor="ctr"/>
              <a:lstStyle/>
              <a:p>
                <a:endParaRPr lang="en-US"/>
              </a:p>
            </p:txBody>
          </p:sp>
          <p:sp>
            <p:nvSpPr>
              <p:cNvPr id="24590" name="Text Box 25"/>
              <p:cNvSpPr txBox="1">
                <a:spLocks noChangeArrowheads="1"/>
              </p:cNvSpPr>
              <p:nvPr/>
            </p:nvSpPr>
            <p:spPr bwMode="auto">
              <a:xfrm rot="16200000">
                <a:off x="1737" y="2866"/>
                <a:ext cx="1442" cy="313"/>
              </a:xfrm>
              <a:prstGeom prst="rect">
                <a:avLst/>
              </a:prstGeom>
              <a:noFill/>
              <a:ln w="28575">
                <a:noFill/>
                <a:miter lim="800000"/>
                <a:headEnd/>
                <a:tailEnd/>
              </a:ln>
            </p:spPr>
            <p:txBody>
              <a:bodyPr wrap="none">
                <a:spAutoFit/>
              </a:bodyPr>
              <a:lstStyle/>
              <a:p>
                <a:pPr eaLnBrk="1" hangingPunct="1"/>
                <a:r>
                  <a:rPr lang="en-US" sz="2400" dirty="0">
                    <a:latin typeface="Gill Sans MT"/>
                  </a:rPr>
                  <a:t>Snow depth</a:t>
                </a:r>
              </a:p>
            </p:txBody>
          </p:sp>
          <p:sp>
            <p:nvSpPr>
              <p:cNvPr id="24591" name="Text Box 26"/>
              <p:cNvSpPr txBox="1">
                <a:spLocks noChangeArrowheads="1"/>
              </p:cNvSpPr>
              <p:nvPr/>
            </p:nvSpPr>
            <p:spPr bwMode="auto">
              <a:xfrm>
                <a:off x="3408" y="4032"/>
                <a:ext cx="549" cy="399"/>
              </a:xfrm>
              <a:prstGeom prst="rect">
                <a:avLst/>
              </a:prstGeom>
              <a:noFill/>
              <a:ln w="28575">
                <a:noFill/>
                <a:miter lim="800000"/>
                <a:headEnd/>
                <a:tailEnd/>
              </a:ln>
            </p:spPr>
            <p:txBody>
              <a:bodyPr wrap="none">
                <a:spAutoFit/>
              </a:bodyPr>
              <a:lstStyle/>
              <a:p>
                <a:pPr eaLnBrk="1" hangingPunct="1"/>
                <a:r>
                  <a:rPr lang="en-US" sz="2400" dirty="0" err="1">
                    <a:latin typeface="Gill Sans MT"/>
                  </a:rPr>
                  <a:t>T</a:t>
                </a:r>
                <a:r>
                  <a:rPr lang="en-US" sz="2400" baseline="-25000" dirty="0" err="1">
                    <a:latin typeface="Gill Sans MT"/>
                  </a:rPr>
                  <a:t>snow</a:t>
                </a:r>
                <a:endParaRPr lang="en-US" sz="2400" dirty="0">
                  <a:latin typeface="Gill Sans MT"/>
                </a:endParaRPr>
              </a:p>
            </p:txBody>
          </p:sp>
          <p:sp>
            <p:nvSpPr>
              <p:cNvPr id="24592" name="Line 27"/>
              <p:cNvSpPr>
                <a:spLocks noChangeShapeType="1"/>
              </p:cNvSpPr>
              <p:nvPr/>
            </p:nvSpPr>
            <p:spPr bwMode="auto">
              <a:xfrm>
                <a:off x="2688" y="2448"/>
                <a:ext cx="1632" cy="0"/>
              </a:xfrm>
              <a:prstGeom prst="line">
                <a:avLst/>
              </a:prstGeom>
              <a:noFill/>
              <a:ln w="28575">
                <a:solidFill>
                  <a:schemeClr val="tx1"/>
                </a:solidFill>
                <a:round/>
                <a:headEnd/>
                <a:tailEnd/>
              </a:ln>
            </p:spPr>
            <p:txBody>
              <a:bodyPr/>
              <a:lstStyle/>
              <a:p>
                <a:endParaRPr lang="en-US"/>
              </a:p>
            </p:txBody>
          </p:sp>
          <p:sp>
            <p:nvSpPr>
              <p:cNvPr id="24593" name="Line 28"/>
              <p:cNvSpPr>
                <a:spLocks noChangeShapeType="1"/>
              </p:cNvSpPr>
              <p:nvPr/>
            </p:nvSpPr>
            <p:spPr bwMode="auto">
              <a:xfrm>
                <a:off x="2688" y="2544"/>
                <a:ext cx="1632" cy="0"/>
              </a:xfrm>
              <a:prstGeom prst="line">
                <a:avLst/>
              </a:prstGeom>
              <a:noFill/>
              <a:ln w="28575">
                <a:solidFill>
                  <a:schemeClr val="tx1"/>
                </a:solidFill>
                <a:round/>
                <a:headEnd/>
                <a:tailEnd/>
              </a:ln>
            </p:spPr>
            <p:txBody>
              <a:bodyPr/>
              <a:lstStyle/>
              <a:p>
                <a:endParaRPr lang="en-US"/>
              </a:p>
            </p:txBody>
          </p:sp>
          <p:sp>
            <p:nvSpPr>
              <p:cNvPr id="24594" name="Line 29"/>
              <p:cNvSpPr>
                <a:spLocks noChangeShapeType="1"/>
              </p:cNvSpPr>
              <p:nvPr/>
            </p:nvSpPr>
            <p:spPr bwMode="auto">
              <a:xfrm>
                <a:off x="2688" y="2736"/>
                <a:ext cx="1632" cy="0"/>
              </a:xfrm>
              <a:prstGeom prst="line">
                <a:avLst/>
              </a:prstGeom>
              <a:noFill/>
              <a:ln w="28575">
                <a:solidFill>
                  <a:schemeClr val="tx1"/>
                </a:solidFill>
                <a:round/>
                <a:headEnd/>
                <a:tailEnd/>
              </a:ln>
            </p:spPr>
            <p:txBody>
              <a:bodyPr/>
              <a:lstStyle/>
              <a:p>
                <a:endParaRPr lang="en-US"/>
              </a:p>
            </p:txBody>
          </p:sp>
          <p:sp>
            <p:nvSpPr>
              <p:cNvPr id="24595" name="Line 30"/>
              <p:cNvSpPr>
                <a:spLocks noChangeShapeType="1"/>
              </p:cNvSpPr>
              <p:nvPr/>
            </p:nvSpPr>
            <p:spPr bwMode="auto">
              <a:xfrm>
                <a:off x="2688" y="3168"/>
                <a:ext cx="1632" cy="0"/>
              </a:xfrm>
              <a:prstGeom prst="line">
                <a:avLst/>
              </a:prstGeom>
              <a:noFill/>
              <a:ln w="28575">
                <a:solidFill>
                  <a:schemeClr val="tx1"/>
                </a:solidFill>
                <a:round/>
                <a:headEnd/>
                <a:tailEnd/>
              </a:ln>
            </p:spPr>
            <p:txBody>
              <a:bodyPr/>
              <a:lstStyle/>
              <a:p>
                <a:endParaRPr lang="en-US"/>
              </a:p>
            </p:txBody>
          </p:sp>
          <p:sp>
            <p:nvSpPr>
              <p:cNvPr id="24596" name="Line 31"/>
              <p:cNvSpPr>
                <a:spLocks noChangeShapeType="1"/>
              </p:cNvSpPr>
              <p:nvPr/>
            </p:nvSpPr>
            <p:spPr bwMode="auto">
              <a:xfrm>
                <a:off x="2688" y="3600"/>
                <a:ext cx="1632" cy="0"/>
              </a:xfrm>
              <a:prstGeom prst="line">
                <a:avLst/>
              </a:prstGeom>
              <a:noFill/>
              <a:ln w="28575">
                <a:solidFill>
                  <a:schemeClr val="tx1"/>
                </a:solidFill>
                <a:prstDash val="dash"/>
                <a:round/>
                <a:headEnd/>
                <a:tailEnd/>
              </a:ln>
            </p:spPr>
            <p:txBody>
              <a:bodyPr/>
              <a:lstStyle/>
              <a:p>
                <a:endParaRPr lang="en-US"/>
              </a:p>
            </p:txBody>
          </p:sp>
          <p:sp>
            <p:nvSpPr>
              <p:cNvPr id="24597" name="Oval 32"/>
              <p:cNvSpPr>
                <a:spLocks noChangeArrowheads="1"/>
              </p:cNvSpPr>
              <p:nvPr/>
            </p:nvSpPr>
            <p:spPr bwMode="auto">
              <a:xfrm>
                <a:off x="3792" y="3792"/>
                <a:ext cx="78" cy="79"/>
              </a:xfrm>
              <a:prstGeom prst="ellipse">
                <a:avLst/>
              </a:prstGeom>
              <a:solidFill>
                <a:schemeClr val="accent1"/>
              </a:solidFill>
              <a:ln w="28575">
                <a:solidFill>
                  <a:schemeClr val="tx1"/>
                </a:solidFill>
                <a:round/>
                <a:headEnd/>
                <a:tailEnd/>
              </a:ln>
            </p:spPr>
            <p:txBody>
              <a:bodyPr wrap="none" anchor="ctr"/>
              <a:lstStyle/>
              <a:p>
                <a:endParaRPr lang="en-US"/>
              </a:p>
            </p:txBody>
          </p:sp>
          <p:sp>
            <p:nvSpPr>
              <p:cNvPr id="24598" name="Line 33"/>
              <p:cNvSpPr>
                <a:spLocks noChangeShapeType="1"/>
              </p:cNvSpPr>
              <p:nvPr/>
            </p:nvSpPr>
            <p:spPr bwMode="auto">
              <a:xfrm>
                <a:off x="3264" y="2976"/>
                <a:ext cx="576" cy="864"/>
              </a:xfrm>
              <a:prstGeom prst="line">
                <a:avLst/>
              </a:prstGeom>
              <a:noFill/>
              <a:ln w="28575">
                <a:solidFill>
                  <a:schemeClr val="hlink"/>
                </a:solidFill>
                <a:prstDash val="dash"/>
                <a:round/>
                <a:headEnd/>
                <a:tailEnd/>
              </a:ln>
            </p:spPr>
            <p:txBody>
              <a:bodyPr/>
              <a:lstStyle/>
              <a:p>
                <a:endParaRPr lang="en-US"/>
              </a:p>
            </p:txBody>
          </p:sp>
          <p:sp>
            <p:nvSpPr>
              <p:cNvPr id="24599" name="Oval 34"/>
              <p:cNvSpPr>
                <a:spLocks noChangeArrowheads="1"/>
              </p:cNvSpPr>
              <p:nvPr/>
            </p:nvSpPr>
            <p:spPr bwMode="auto">
              <a:xfrm>
                <a:off x="3648" y="3360"/>
                <a:ext cx="78" cy="79"/>
              </a:xfrm>
              <a:prstGeom prst="ellipse">
                <a:avLst/>
              </a:prstGeom>
              <a:solidFill>
                <a:schemeClr val="accent1"/>
              </a:solidFill>
              <a:ln w="28575">
                <a:solidFill>
                  <a:schemeClr val="folHlink"/>
                </a:solidFill>
                <a:round/>
                <a:headEnd/>
                <a:tailEnd/>
              </a:ln>
            </p:spPr>
            <p:txBody>
              <a:bodyPr wrap="none" anchor="ctr"/>
              <a:lstStyle/>
              <a:p>
                <a:endParaRPr lang="en-US"/>
              </a:p>
            </p:txBody>
          </p:sp>
          <p:sp>
            <p:nvSpPr>
              <p:cNvPr id="24600" name="Oval 35"/>
              <p:cNvSpPr>
                <a:spLocks noChangeArrowheads="1"/>
              </p:cNvSpPr>
              <p:nvPr/>
            </p:nvSpPr>
            <p:spPr bwMode="auto">
              <a:xfrm>
                <a:off x="3648" y="3792"/>
                <a:ext cx="78" cy="79"/>
              </a:xfrm>
              <a:prstGeom prst="ellipse">
                <a:avLst/>
              </a:prstGeom>
              <a:solidFill>
                <a:schemeClr val="accent1"/>
              </a:solidFill>
              <a:ln w="28575">
                <a:solidFill>
                  <a:schemeClr val="folHlink"/>
                </a:solidFill>
                <a:round/>
                <a:headEnd/>
                <a:tailEnd/>
              </a:ln>
            </p:spPr>
            <p:txBody>
              <a:bodyPr wrap="none" anchor="ctr"/>
              <a:lstStyle/>
              <a:p>
                <a:endParaRPr lang="en-US"/>
              </a:p>
            </p:txBody>
          </p:sp>
        </p:grpSp>
        <p:pic>
          <p:nvPicPr>
            <p:cNvPr id="24583" name="Picture 36" descr="MCj04325900000[1]"/>
            <p:cNvPicPr>
              <a:picLocks noChangeAspect="1" noChangeArrowheads="1"/>
            </p:cNvPicPr>
            <p:nvPr/>
          </p:nvPicPr>
          <p:blipFill>
            <a:blip r:embed="rId3" cstate="screen"/>
            <a:srcRect/>
            <a:stretch>
              <a:fillRect/>
            </a:stretch>
          </p:blipFill>
          <p:spPr bwMode="auto">
            <a:xfrm>
              <a:off x="4848" y="1968"/>
              <a:ext cx="768" cy="768"/>
            </a:xfrm>
            <a:prstGeom prst="rect">
              <a:avLst/>
            </a:prstGeom>
            <a:noFill/>
            <a:ln w="9525">
              <a:noFill/>
              <a:miter lim="800000"/>
              <a:headEnd/>
              <a:tailEnd/>
            </a:ln>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8"/>
          <p:cNvSpPr txBox="1">
            <a:spLocks noChangeArrowheads="1"/>
          </p:cNvSpPr>
          <p:nvPr/>
        </p:nvSpPr>
        <p:spPr bwMode="auto">
          <a:xfrm>
            <a:off x="533400" y="1676400"/>
            <a:ext cx="4909291" cy="584775"/>
          </a:xfrm>
          <a:prstGeom prst="rect">
            <a:avLst/>
          </a:prstGeom>
          <a:noFill/>
          <a:ln w="9525">
            <a:noFill/>
            <a:miter lim="800000"/>
            <a:headEnd/>
            <a:tailEnd/>
          </a:ln>
          <a:effectLst/>
        </p:spPr>
        <p:txBody>
          <a:bodyPr wrap="square">
            <a:spAutoFit/>
          </a:bodyPr>
          <a:lstStyle/>
          <a:p>
            <a:pPr algn="ctr" eaLnBrk="1" hangingPunct="1">
              <a:spcBef>
                <a:spcPct val="50000"/>
              </a:spcBef>
            </a:pPr>
            <a:r>
              <a:rPr lang="en-US" sz="1600" dirty="0">
                <a:latin typeface="Gill Sans MT"/>
              </a:rPr>
              <a:t>Present day Urban Heat Island (UHI) simulated by </a:t>
            </a:r>
            <a:r>
              <a:rPr lang="en-US" sz="1600" dirty="0" smtClean="0">
                <a:latin typeface="Gill Sans MT"/>
              </a:rPr>
              <a:t>CLM Urban </a:t>
            </a:r>
            <a:r>
              <a:rPr lang="en-US" sz="1600" dirty="0">
                <a:latin typeface="Gill Sans MT"/>
              </a:rPr>
              <a:t>(°C)</a:t>
            </a:r>
          </a:p>
        </p:txBody>
      </p:sp>
      <p:sp>
        <p:nvSpPr>
          <p:cNvPr id="24" name="Rectangle 23"/>
          <p:cNvSpPr/>
          <p:nvPr/>
        </p:nvSpPr>
        <p:spPr>
          <a:xfrm>
            <a:off x="162560" y="147935"/>
            <a:ext cx="8818880" cy="461665"/>
          </a:xfrm>
          <a:prstGeom prst="rect">
            <a:avLst/>
          </a:prstGeom>
        </p:spPr>
        <p:txBody>
          <a:bodyPr wrap="square">
            <a:spAutoFit/>
          </a:bodyPr>
          <a:lstStyle/>
          <a:p>
            <a:pPr algn="ctr" eaLnBrk="1" hangingPunct="1"/>
            <a:r>
              <a:rPr lang="en-US" sz="2400" dirty="0">
                <a:solidFill>
                  <a:srgbClr val="C00000"/>
                </a:solidFill>
                <a:latin typeface="Gill Sans MT"/>
              </a:rPr>
              <a:t>Urban </a:t>
            </a:r>
            <a:r>
              <a:rPr lang="en-US" sz="2400" dirty="0" smtClean="0">
                <a:solidFill>
                  <a:srgbClr val="C00000"/>
                </a:solidFill>
                <a:latin typeface="Gill Sans MT"/>
              </a:rPr>
              <a:t>Heat Island in CCSM4</a:t>
            </a:r>
            <a:endParaRPr lang="en-US" sz="2400" dirty="0">
              <a:solidFill>
                <a:srgbClr val="C00000"/>
              </a:solidFill>
              <a:latin typeface="Gill Sans MT"/>
            </a:endParaRPr>
          </a:p>
        </p:txBody>
      </p:sp>
      <p:sp>
        <p:nvSpPr>
          <p:cNvPr id="20" name="Rectangle 19"/>
          <p:cNvSpPr/>
          <p:nvPr/>
        </p:nvSpPr>
        <p:spPr>
          <a:xfrm>
            <a:off x="5588000" y="2590800"/>
            <a:ext cx="3556000" cy="1754327"/>
          </a:xfrm>
          <a:prstGeom prst="rect">
            <a:avLst/>
          </a:prstGeom>
        </p:spPr>
        <p:txBody>
          <a:bodyPr wrap="square">
            <a:spAutoFit/>
          </a:bodyPr>
          <a:lstStyle/>
          <a:p>
            <a:pPr eaLnBrk="1" hangingPunct="1">
              <a:buClr>
                <a:srgbClr val="FFFF00"/>
              </a:buClr>
            </a:pPr>
            <a:r>
              <a:rPr lang="en-US" kern="0" dirty="0" smtClean="0">
                <a:latin typeface="Gill Sans MT"/>
              </a:rPr>
              <a:t>Modeled </a:t>
            </a:r>
            <a:r>
              <a:rPr lang="en-US" kern="0" dirty="0">
                <a:latin typeface="Gill Sans MT"/>
              </a:rPr>
              <a:t>UHI ranges from near-zero up to 4</a:t>
            </a:r>
            <a:r>
              <a:rPr lang="en-US" dirty="0">
                <a:latin typeface="Gill Sans MT"/>
              </a:rPr>
              <a:t>°C with spatial and seasonal variability controlled by urban to rural contrasts in energy </a:t>
            </a:r>
            <a:r>
              <a:rPr lang="en-US" dirty="0" smtClean="0">
                <a:latin typeface="Gill Sans MT"/>
              </a:rPr>
              <a:t>balance</a:t>
            </a:r>
            <a:r>
              <a:rPr lang="en-US" kern="0" dirty="0" smtClean="0">
                <a:latin typeface="Gill Sans MT"/>
              </a:rPr>
              <a:t>.</a:t>
            </a:r>
          </a:p>
          <a:p>
            <a:pPr eaLnBrk="1" hangingPunct="1">
              <a:buClr>
                <a:srgbClr val="FFFF00"/>
              </a:buClr>
            </a:pPr>
            <a:endParaRPr lang="en-US" kern="0" dirty="0">
              <a:latin typeface="Gill Sans MT"/>
            </a:endParaRPr>
          </a:p>
        </p:txBody>
      </p:sp>
      <p:pic>
        <p:nvPicPr>
          <p:cNvPr id="10" name="Picture 9" descr="season_avg_1986-2005_b40.20th.track1.1deg.005.ANN.gif"/>
          <p:cNvPicPr>
            <a:picLocks noChangeAspect="1"/>
          </p:cNvPicPr>
          <p:nvPr/>
        </p:nvPicPr>
        <p:blipFill>
          <a:blip r:embed="rId3" cstate="screen"/>
          <a:srcRect l="5069" t="20066" r="5069" b="36898"/>
          <a:stretch>
            <a:fillRect/>
          </a:stretch>
        </p:blipFill>
        <p:spPr>
          <a:xfrm>
            <a:off x="108657" y="2262388"/>
            <a:ext cx="5447859" cy="337641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4"/>
          <p:cNvSpPr>
            <a:spLocks noGrp="1" noChangeArrowheads="1"/>
          </p:cNvSpPr>
          <p:nvPr>
            <p:ph type="title"/>
          </p:nvPr>
        </p:nvSpPr>
        <p:spPr/>
        <p:txBody>
          <a:bodyPr rIns="44641"/>
          <a:lstStyle/>
          <a:p>
            <a:pPr eaLnBrk="1" hangingPunct="1">
              <a:tabLst>
                <a:tab pos="977900" algn="l"/>
              </a:tabLst>
            </a:pPr>
            <a:r>
              <a:rPr lang="en-US" smtClean="0"/>
              <a:t>Morgan Monroe State Forest tower site</a:t>
            </a:r>
          </a:p>
        </p:txBody>
      </p:sp>
      <p:pic>
        <p:nvPicPr>
          <p:cNvPr id="55300" name="Picture 3"/>
          <p:cNvPicPr>
            <a:picLocks noChangeAspect="1" noChangeArrowheads="1"/>
          </p:cNvPicPr>
          <p:nvPr/>
        </p:nvPicPr>
        <p:blipFill>
          <a:blip r:embed="rId3" cstate="screen"/>
          <a:srcRect/>
          <a:stretch>
            <a:fillRect/>
          </a:stretch>
        </p:blipFill>
        <p:spPr bwMode="auto">
          <a:xfrm>
            <a:off x="0" y="1227137"/>
            <a:ext cx="4572000" cy="4259263"/>
          </a:xfrm>
          <a:prstGeom prst="rect">
            <a:avLst/>
          </a:prstGeom>
          <a:noFill/>
          <a:ln w="25400">
            <a:noFill/>
            <a:miter lim="800000"/>
            <a:headEnd/>
            <a:tailEnd/>
          </a:ln>
        </p:spPr>
      </p:pic>
      <p:sp>
        <p:nvSpPr>
          <p:cNvPr id="55301" name="Rectangle 9"/>
          <p:cNvSpPr>
            <a:spLocks/>
          </p:cNvSpPr>
          <p:nvPr/>
        </p:nvSpPr>
        <p:spPr bwMode="auto">
          <a:xfrm>
            <a:off x="3479268" y="1293812"/>
            <a:ext cx="711733" cy="923330"/>
          </a:xfrm>
          <a:prstGeom prst="rect">
            <a:avLst/>
          </a:prstGeom>
          <a:noFill/>
          <a:ln w="9525">
            <a:noFill/>
            <a:miter lim="800000"/>
            <a:headEnd/>
            <a:tailEnd/>
          </a:ln>
        </p:spPr>
        <p:txBody>
          <a:bodyPr wrap="none" lIns="0" tIns="0" rIns="0" bIns="0">
            <a:spAutoFit/>
          </a:bodyPr>
          <a:lstStyle/>
          <a:p>
            <a:pPr algn="r" defTabSz="642938" eaLnBrk="1" hangingPunct="1">
              <a:tabLst>
                <a:tab pos="588963" algn="l"/>
              </a:tabLst>
            </a:pPr>
            <a:r>
              <a:rPr lang="en-US" sz="2000">
                <a:solidFill>
                  <a:srgbClr val="333399"/>
                </a:solidFill>
                <a:latin typeface="ITC Avant Garde Std Md" charset="0"/>
                <a:sym typeface="ITC Avant Garde Std Md" charset="0"/>
              </a:rPr>
              <a:t>Latent</a:t>
            </a:r>
          </a:p>
          <a:p>
            <a:pPr algn="r" defTabSz="642938" eaLnBrk="1" hangingPunct="1">
              <a:tabLst>
                <a:tab pos="588963" algn="l"/>
              </a:tabLst>
            </a:pPr>
            <a:r>
              <a:rPr lang="en-US" sz="2000">
                <a:solidFill>
                  <a:srgbClr val="333399"/>
                </a:solidFill>
                <a:latin typeface="ITC Avant Garde Std Md" charset="0"/>
                <a:sym typeface="ITC Avant Garde Std Md" charset="0"/>
              </a:rPr>
              <a:t>Heat</a:t>
            </a:r>
          </a:p>
          <a:p>
            <a:pPr algn="r" defTabSz="642938" eaLnBrk="1" hangingPunct="1">
              <a:tabLst>
                <a:tab pos="588963" algn="l"/>
              </a:tabLst>
            </a:pPr>
            <a:r>
              <a:rPr lang="en-US" sz="2000">
                <a:solidFill>
                  <a:srgbClr val="333399"/>
                </a:solidFill>
                <a:latin typeface="ITC Avant Garde Std Md" charset="0"/>
                <a:sym typeface="ITC Avant Garde Std Md" charset="0"/>
              </a:rPr>
              <a:t>Flux</a:t>
            </a:r>
          </a:p>
        </p:txBody>
      </p:sp>
      <p:pic>
        <p:nvPicPr>
          <p:cNvPr id="55302" name="Picture 2"/>
          <p:cNvPicPr>
            <a:picLocks noChangeAspect="1" noChangeArrowheads="1"/>
          </p:cNvPicPr>
          <p:nvPr/>
        </p:nvPicPr>
        <p:blipFill>
          <a:blip r:embed="rId4" cstate="screen"/>
          <a:srcRect/>
          <a:stretch>
            <a:fillRect/>
          </a:stretch>
        </p:blipFill>
        <p:spPr bwMode="auto">
          <a:xfrm>
            <a:off x="4495800" y="1227137"/>
            <a:ext cx="4648200" cy="4259263"/>
          </a:xfrm>
          <a:prstGeom prst="rect">
            <a:avLst/>
          </a:prstGeom>
          <a:noFill/>
          <a:ln w="25400">
            <a:noFill/>
            <a:miter lim="800000"/>
            <a:headEnd/>
            <a:tailEnd/>
          </a:ln>
        </p:spPr>
      </p:pic>
      <p:sp>
        <p:nvSpPr>
          <p:cNvPr id="55303" name="Rectangle 10"/>
          <p:cNvSpPr>
            <a:spLocks/>
          </p:cNvSpPr>
          <p:nvPr/>
        </p:nvSpPr>
        <p:spPr bwMode="auto">
          <a:xfrm>
            <a:off x="7705718" y="1293812"/>
            <a:ext cx="985846" cy="923330"/>
          </a:xfrm>
          <a:prstGeom prst="rect">
            <a:avLst/>
          </a:prstGeom>
          <a:noFill/>
          <a:ln w="9525">
            <a:noFill/>
            <a:miter lim="800000"/>
            <a:headEnd/>
            <a:tailEnd/>
          </a:ln>
        </p:spPr>
        <p:txBody>
          <a:bodyPr wrap="none" lIns="0" tIns="0" rIns="0" bIns="0">
            <a:spAutoFit/>
          </a:bodyPr>
          <a:lstStyle/>
          <a:p>
            <a:pPr algn="r" defTabSz="642938" eaLnBrk="1" hangingPunct="1">
              <a:tabLst>
                <a:tab pos="588963" algn="l"/>
              </a:tabLst>
            </a:pPr>
            <a:r>
              <a:rPr lang="en-US" sz="2000">
                <a:solidFill>
                  <a:srgbClr val="333399"/>
                </a:solidFill>
                <a:latin typeface="ITC Avant Garde Std Md" charset="0"/>
                <a:sym typeface="ITC Avant Garde Std Md" charset="0"/>
              </a:rPr>
              <a:t>Sensible</a:t>
            </a:r>
          </a:p>
          <a:p>
            <a:pPr algn="r" defTabSz="642938" eaLnBrk="1" hangingPunct="1">
              <a:tabLst>
                <a:tab pos="588963" algn="l"/>
              </a:tabLst>
            </a:pPr>
            <a:r>
              <a:rPr lang="en-US" sz="2000">
                <a:solidFill>
                  <a:srgbClr val="333399"/>
                </a:solidFill>
                <a:latin typeface="ITC Avant Garde Std Md" charset="0"/>
                <a:sym typeface="ITC Avant Garde Std Md" charset="0"/>
              </a:rPr>
              <a:t>Heat</a:t>
            </a:r>
          </a:p>
          <a:p>
            <a:pPr algn="r" defTabSz="642938" eaLnBrk="1" hangingPunct="1">
              <a:tabLst>
                <a:tab pos="588963" algn="l"/>
              </a:tabLst>
            </a:pPr>
            <a:r>
              <a:rPr lang="en-US" sz="2000">
                <a:solidFill>
                  <a:srgbClr val="333399"/>
                </a:solidFill>
                <a:latin typeface="ITC Avant Garde Std Md" charset="0"/>
                <a:sym typeface="ITC Avant Garde Std Md" charset="0"/>
              </a:rPr>
              <a:t>Flux</a:t>
            </a:r>
          </a:p>
        </p:txBody>
      </p:sp>
      <p:sp>
        <p:nvSpPr>
          <p:cNvPr id="55304" name="AutoShape 11"/>
          <p:cNvSpPr>
            <a:spLocks/>
          </p:cNvSpPr>
          <p:nvPr/>
        </p:nvSpPr>
        <p:spPr bwMode="auto">
          <a:xfrm rot="16200000" flipH="1">
            <a:off x="2439196" y="3115469"/>
            <a:ext cx="1052512" cy="231775"/>
          </a:xfrm>
          <a:prstGeom prst="rightArrow">
            <a:avLst>
              <a:gd name="adj1" fmla="val 32000"/>
              <a:gd name="adj2" fmla="val 169345"/>
            </a:avLst>
          </a:prstGeom>
          <a:solidFill>
            <a:srgbClr val="FF0000"/>
          </a:solidFill>
          <a:ln w="25400">
            <a:solidFill>
              <a:schemeClr val="tx1"/>
            </a:solidFill>
            <a:miter lim="800000"/>
            <a:headEnd/>
            <a:tailEnd/>
          </a:ln>
        </p:spPr>
        <p:txBody>
          <a:bodyPr/>
          <a:lstStyle/>
          <a:p>
            <a:pPr>
              <a:lnSpc>
                <a:spcPct val="120000"/>
              </a:lnSpc>
            </a:pPr>
            <a:endParaRPr lang="en-US" sz="2000" dirty="0">
              <a:solidFill>
                <a:srgbClr val="000000"/>
              </a:solidFill>
              <a:latin typeface="Gill Sans MT"/>
            </a:endParaRPr>
          </a:p>
        </p:txBody>
      </p:sp>
      <p:sp>
        <p:nvSpPr>
          <p:cNvPr id="55305" name="AutoShape 12"/>
          <p:cNvSpPr>
            <a:spLocks/>
          </p:cNvSpPr>
          <p:nvPr/>
        </p:nvSpPr>
        <p:spPr bwMode="auto">
          <a:xfrm rot="5400000" flipH="1">
            <a:off x="6866732" y="3544094"/>
            <a:ext cx="938212" cy="187325"/>
          </a:xfrm>
          <a:prstGeom prst="rightArrow">
            <a:avLst>
              <a:gd name="adj1" fmla="val 32000"/>
              <a:gd name="adj2" fmla="val 209892"/>
            </a:avLst>
          </a:prstGeom>
          <a:solidFill>
            <a:srgbClr val="FF0000"/>
          </a:solidFill>
          <a:ln w="25400">
            <a:solidFill>
              <a:schemeClr val="tx1"/>
            </a:solidFill>
            <a:miter lim="800000"/>
            <a:headEnd/>
            <a:tailEnd/>
          </a:ln>
        </p:spPr>
        <p:txBody>
          <a:bodyPr/>
          <a:lstStyle/>
          <a:p>
            <a:pPr>
              <a:lnSpc>
                <a:spcPct val="120000"/>
              </a:lnSpc>
            </a:pPr>
            <a:endParaRPr lang="en-US" sz="2000" dirty="0">
              <a:solidFill>
                <a:srgbClr val="000000"/>
              </a:solidFill>
              <a:latin typeface="Gill Sans MT"/>
            </a:endParaRPr>
          </a:p>
        </p:txBody>
      </p:sp>
      <p:sp>
        <p:nvSpPr>
          <p:cNvPr id="55306" name="Text Box 17"/>
          <p:cNvSpPr txBox="1">
            <a:spLocks noChangeArrowheads="1"/>
          </p:cNvSpPr>
          <p:nvPr/>
        </p:nvSpPr>
        <p:spPr bwMode="auto">
          <a:xfrm>
            <a:off x="1066801" y="1322386"/>
            <a:ext cx="693319" cy="675057"/>
          </a:xfrm>
          <a:prstGeom prst="rect">
            <a:avLst/>
          </a:prstGeom>
          <a:solidFill>
            <a:schemeClr val="bg1"/>
          </a:solidFill>
          <a:ln w="9525" algn="ctr">
            <a:noFill/>
            <a:miter lim="800000"/>
            <a:headEnd/>
            <a:tailEnd/>
          </a:ln>
        </p:spPr>
        <p:txBody>
          <a:bodyPr wrap="none">
            <a:spAutoFit/>
          </a:bodyPr>
          <a:lstStyle/>
          <a:p>
            <a:pPr>
              <a:lnSpc>
                <a:spcPct val="120000"/>
              </a:lnSpc>
            </a:pPr>
            <a:r>
              <a:rPr lang="en-US" sz="1600" dirty="0">
                <a:solidFill>
                  <a:srgbClr val="000000"/>
                </a:solidFill>
                <a:latin typeface="Gill Sans MT"/>
              </a:rPr>
              <a:t>OBS</a:t>
            </a:r>
          </a:p>
          <a:p>
            <a:pPr>
              <a:lnSpc>
                <a:spcPct val="120000"/>
              </a:lnSpc>
            </a:pPr>
            <a:r>
              <a:rPr lang="en-US" sz="1600" dirty="0">
                <a:solidFill>
                  <a:srgbClr val="000000"/>
                </a:solidFill>
                <a:latin typeface="Gill Sans MT"/>
              </a:rPr>
              <a:t>CLM3</a:t>
            </a:r>
          </a:p>
        </p:txBody>
      </p:sp>
      <p:sp>
        <p:nvSpPr>
          <p:cNvPr id="55307" name="Text Box 18"/>
          <p:cNvSpPr txBox="1">
            <a:spLocks noChangeArrowheads="1"/>
          </p:cNvSpPr>
          <p:nvPr/>
        </p:nvSpPr>
        <p:spPr bwMode="auto">
          <a:xfrm>
            <a:off x="5562601" y="1309687"/>
            <a:ext cx="693319" cy="675057"/>
          </a:xfrm>
          <a:prstGeom prst="rect">
            <a:avLst/>
          </a:prstGeom>
          <a:solidFill>
            <a:schemeClr val="bg1"/>
          </a:solidFill>
          <a:ln w="9525" algn="ctr">
            <a:noFill/>
            <a:miter lim="800000"/>
            <a:headEnd/>
            <a:tailEnd/>
          </a:ln>
        </p:spPr>
        <p:txBody>
          <a:bodyPr wrap="none">
            <a:spAutoFit/>
          </a:bodyPr>
          <a:lstStyle/>
          <a:p>
            <a:pPr>
              <a:lnSpc>
                <a:spcPct val="120000"/>
              </a:lnSpc>
            </a:pPr>
            <a:r>
              <a:rPr lang="en-US" sz="1600" dirty="0">
                <a:solidFill>
                  <a:srgbClr val="000000"/>
                </a:solidFill>
                <a:latin typeface="Gill Sans MT"/>
              </a:rPr>
              <a:t>OBS</a:t>
            </a:r>
          </a:p>
          <a:p>
            <a:pPr>
              <a:lnSpc>
                <a:spcPct val="120000"/>
              </a:lnSpc>
            </a:pPr>
            <a:r>
              <a:rPr lang="en-US" sz="1600" dirty="0">
                <a:solidFill>
                  <a:srgbClr val="000000"/>
                </a:solidFill>
                <a:latin typeface="Gill Sans MT"/>
              </a:rPr>
              <a:t>CLM3</a:t>
            </a:r>
          </a:p>
        </p:txBody>
      </p:sp>
      <p:sp>
        <p:nvSpPr>
          <p:cNvPr id="11" name="Rectangle 12"/>
          <p:cNvSpPr>
            <a:spLocks/>
          </p:cNvSpPr>
          <p:nvPr/>
        </p:nvSpPr>
        <p:spPr bwMode="auto">
          <a:xfrm>
            <a:off x="6543263" y="6469062"/>
            <a:ext cx="1726434" cy="261610"/>
          </a:xfrm>
          <a:prstGeom prst="rect">
            <a:avLst/>
          </a:prstGeom>
          <a:noFill/>
          <a:ln w="9525">
            <a:noFill/>
            <a:miter lim="800000"/>
            <a:headEnd/>
            <a:tailEnd/>
          </a:ln>
        </p:spPr>
        <p:txBody>
          <a:bodyPr wrap="none" lIns="0" tIns="0" rIns="0" bIns="0">
            <a:spAutoFit/>
          </a:bodyPr>
          <a:lstStyle/>
          <a:p>
            <a:pPr algn="ctr" defTabSz="642938" eaLnBrk="1" hangingPunct="1">
              <a:tabLst>
                <a:tab pos="588963" algn="l"/>
              </a:tabLst>
            </a:pPr>
            <a:r>
              <a:rPr lang="en-US" sz="1700" dirty="0" err="1">
                <a:solidFill>
                  <a:srgbClr val="000000"/>
                </a:solidFill>
                <a:latin typeface="ITC Avant Garde Std Md" charset="0"/>
                <a:sym typeface="ITC Avant Garde Std Md" charset="0"/>
              </a:rPr>
              <a:t>Stöckli</a:t>
            </a:r>
            <a:r>
              <a:rPr lang="en-US" sz="1700" dirty="0">
                <a:solidFill>
                  <a:srgbClr val="000000"/>
                </a:solidFill>
                <a:latin typeface="ITC Avant Garde Std Md" charset="0"/>
                <a:sym typeface="ITC Avant Garde Std Md" charset="0"/>
              </a:rPr>
              <a:t> et al</a:t>
            </a:r>
            <a:r>
              <a:rPr lang="en-US" sz="1700" dirty="0" smtClean="0">
                <a:solidFill>
                  <a:srgbClr val="000000"/>
                </a:solidFill>
                <a:latin typeface="ITC Avant Garde Std Md" charset="0"/>
                <a:sym typeface="ITC Avant Garde Std Md" charset="0"/>
              </a:rPr>
              <a:t>. 2008</a:t>
            </a:r>
            <a:endParaRPr lang="en-US" sz="1700" dirty="0">
              <a:solidFill>
                <a:srgbClr val="000000"/>
              </a:solidFill>
              <a:latin typeface="ITC Avant Garde Std Md" charset="0"/>
              <a:sym typeface="ITC Avant Garde Std Md"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rIns="44641"/>
          <a:lstStyle/>
          <a:p>
            <a:pPr eaLnBrk="1" hangingPunct="1">
              <a:tabLst>
                <a:tab pos="977900" algn="l"/>
              </a:tabLst>
            </a:pPr>
            <a:r>
              <a:rPr lang="en-US" smtClean="0"/>
              <a:t>Morgan Monroe State Forest tower site</a:t>
            </a:r>
          </a:p>
        </p:txBody>
      </p:sp>
      <p:pic>
        <p:nvPicPr>
          <p:cNvPr id="56323" name="Picture 4"/>
          <p:cNvPicPr>
            <a:picLocks noChangeAspect="1" noChangeArrowheads="1"/>
          </p:cNvPicPr>
          <p:nvPr/>
        </p:nvPicPr>
        <p:blipFill>
          <a:blip r:embed="rId3" cstate="screen"/>
          <a:srcRect/>
          <a:stretch>
            <a:fillRect/>
          </a:stretch>
        </p:blipFill>
        <p:spPr bwMode="auto">
          <a:xfrm>
            <a:off x="44452" y="1162049"/>
            <a:ext cx="4911725" cy="4705351"/>
          </a:xfrm>
          <a:prstGeom prst="rect">
            <a:avLst/>
          </a:prstGeom>
          <a:noFill/>
          <a:ln w="25400">
            <a:noFill/>
            <a:miter lim="800000"/>
            <a:headEnd/>
            <a:tailEnd/>
          </a:ln>
        </p:spPr>
      </p:pic>
      <p:sp>
        <p:nvSpPr>
          <p:cNvPr id="56324" name="Rectangle 8"/>
          <p:cNvSpPr>
            <a:spLocks/>
          </p:cNvSpPr>
          <p:nvPr/>
        </p:nvSpPr>
        <p:spPr bwMode="auto">
          <a:xfrm>
            <a:off x="3583574" y="1947863"/>
            <a:ext cx="864019" cy="1015663"/>
          </a:xfrm>
          <a:prstGeom prst="rect">
            <a:avLst/>
          </a:prstGeom>
          <a:noFill/>
          <a:ln w="9525">
            <a:noFill/>
            <a:miter lim="800000"/>
            <a:headEnd/>
            <a:tailEnd/>
          </a:ln>
        </p:spPr>
        <p:txBody>
          <a:bodyPr wrap="none" lIns="0" tIns="0" rIns="0" bIns="0">
            <a:spAutoFit/>
          </a:bodyPr>
          <a:lstStyle/>
          <a:p>
            <a:pPr algn="ctr" defTabSz="642938" eaLnBrk="1" hangingPunct="1">
              <a:tabLst>
                <a:tab pos="588963" algn="l"/>
              </a:tabLst>
            </a:pPr>
            <a:r>
              <a:rPr lang="en-US" sz="2200" dirty="0">
                <a:solidFill>
                  <a:srgbClr val="000000"/>
                </a:solidFill>
                <a:latin typeface="ITC Avant Garde Std Md" charset="0"/>
                <a:sym typeface="ITC Avant Garde Std Md" charset="0"/>
              </a:rPr>
              <a:t>Latent </a:t>
            </a:r>
          </a:p>
          <a:p>
            <a:pPr algn="ctr" defTabSz="642938" eaLnBrk="1" hangingPunct="1">
              <a:tabLst>
                <a:tab pos="588963" algn="l"/>
              </a:tabLst>
            </a:pPr>
            <a:r>
              <a:rPr lang="en-US" sz="2200" dirty="0">
                <a:solidFill>
                  <a:srgbClr val="000000"/>
                </a:solidFill>
                <a:latin typeface="ITC Avant Garde Std Md" charset="0"/>
                <a:sym typeface="ITC Avant Garde Std Md" charset="0"/>
              </a:rPr>
              <a:t>Heat</a:t>
            </a:r>
          </a:p>
          <a:p>
            <a:pPr algn="ctr" defTabSz="642938" eaLnBrk="1" hangingPunct="1">
              <a:tabLst>
                <a:tab pos="588963" algn="l"/>
              </a:tabLst>
            </a:pPr>
            <a:r>
              <a:rPr lang="en-US" sz="2200" dirty="0">
                <a:solidFill>
                  <a:srgbClr val="000000"/>
                </a:solidFill>
                <a:latin typeface="ITC Avant Garde Std Md" charset="0"/>
                <a:sym typeface="ITC Avant Garde Std Md" charset="0"/>
              </a:rPr>
              <a:t>Flux</a:t>
            </a:r>
          </a:p>
        </p:txBody>
      </p:sp>
      <p:sp>
        <p:nvSpPr>
          <p:cNvPr id="491530" name="Oval 10"/>
          <p:cNvSpPr>
            <a:spLocks/>
          </p:cNvSpPr>
          <p:nvPr/>
        </p:nvSpPr>
        <p:spPr bwMode="auto">
          <a:xfrm>
            <a:off x="2633665" y="2285999"/>
            <a:ext cx="974725" cy="2362200"/>
          </a:xfrm>
          <a:prstGeom prst="ellipse">
            <a:avLst/>
          </a:prstGeom>
          <a:noFill/>
          <a:ln w="63500">
            <a:solidFill>
              <a:srgbClr val="1C75F6">
                <a:alpha val="47842"/>
              </a:srgbClr>
            </a:solidFill>
            <a:round/>
            <a:headEnd/>
            <a:tailEnd/>
          </a:ln>
        </p:spPr>
        <p:txBody>
          <a:bodyPr/>
          <a:lstStyle/>
          <a:p>
            <a:pPr>
              <a:lnSpc>
                <a:spcPct val="120000"/>
              </a:lnSpc>
            </a:pPr>
            <a:endParaRPr lang="en-US" sz="2000" dirty="0">
              <a:solidFill>
                <a:srgbClr val="000000"/>
              </a:solidFill>
              <a:latin typeface="Gill Sans MT"/>
            </a:endParaRPr>
          </a:p>
        </p:txBody>
      </p:sp>
      <p:sp>
        <p:nvSpPr>
          <p:cNvPr id="56326" name="Text Box 11"/>
          <p:cNvSpPr txBox="1">
            <a:spLocks noChangeArrowheads="1"/>
          </p:cNvSpPr>
          <p:nvPr/>
        </p:nvSpPr>
        <p:spPr bwMode="auto">
          <a:xfrm>
            <a:off x="5105400" y="1636714"/>
            <a:ext cx="4038600" cy="2390398"/>
          </a:xfrm>
          <a:prstGeom prst="rect">
            <a:avLst/>
          </a:prstGeom>
          <a:noFill/>
          <a:ln w="9525" algn="ctr">
            <a:noFill/>
            <a:miter lim="800000"/>
            <a:headEnd/>
            <a:tailEnd/>
          </a:ln>
        </p:spPr>
        <p:txBody>
          <a:bodyPr>
            <a:spAutoFit/>
          </a:bodyPr>
          <a:lstStyle/>
          <a:p>
            <a:pPr>
              <a:lnSpc>
                <a:spcPct val="120000"/>
              </a:lnSpc>
              <a:spcBef>
                <a:spcPct val="50000"/>
              </a:spcBef>
            </a:pPr>
            <a:r>
              <a:rPr lang="en-US" sz="2000" u="sng" dirty="0">
                <a:solidFill>
                  <a:srgbClr val="000099"/>
                </a:solidFill>
                <a:latin typeface="Gill Sans MT"/>
              </a:rPr>
              <a:t>Reduced canopy interception</a:t>
            </a:r>
          </a:p>
          <a:p>
            <a:pPr>
              <a:lnSpc>
                <a:spcPct val="120000"/>
              </a:lnSpc>
              <a:spcBef>
                <a:spcPct val="50000"/>
              </a:spcBef>
            </a:pPr>
            <a:r>
              <a:rPr lang="en-US" sz="2000" dirty="0">
                <a:solidFill>
                  <a:srgbClr val="000099"/>
                </a:solidFill>
                <a:latin typeface="Gill Sans MT"/>
              </a:rPr>
              <a:t>Permits more water to enter soil</a:t>
            </a:r>
          </a:p>
          <a:p>
            <a:pPr>
              <a:lnSpc>
                <a:spcPct val="120000"/>
              </a:lnSpc>
              <a:spcBef>
                <a:spcPct val="50000"/>
              </a:spcBef>
            </a:pPr>
            <a:r>
              <a:rPr lang="en-US" sz="2000" u="sng" dirty="0">
                <a:solidFill>
                  <a:srgbClr val="000099"/>
                </a:solidFill>
                <a:latin typeface="Gill Sans MT"/>
              </a:rPr>
              <a:t>Groundwater/aquifer model</a:t>
            </a:r>
          </a:p>
          <a:p>
            <a:pPr>
              <a:lnSpc>
                <a:spcPct val="120000"/>
              </a:lnSpc>
              <a:spcBef>
                <a:spcPct val="50000"/>
              </a:spcBef>
            </a:pPr>
            <a:r>
              <a:rPr lang="en-US" sz="2000" dirty="0">
                <a:solidFill>
                  <a:srgbClr val="000099"/>
                </a:solidFill>
                <a:latin typeface="Gill Sans MT"/>
              </a:rPr>
              <a:t>Stores/releases moisture on seasonal-decadal timescales</a:t>
            </a:r>
          </a:p>
        </p:txBody>
      </p:sp>
      <p:sp>
        <p:nvSpPr>
          <p:cNvPr id="56327" name="Text Box 13"/>
          <p:cNvSpPr txBox="1">
            <a:spLocks noChangeArrowheads="1"/>
          </p:cNvSpPr>
          <p:nvPr/>
        </p:nvSpPr>
        <p:spPr bwMode="auto">
          <a:xfrm>
            <a:off x="1219202" y="1301750"/>
            <a:ext cx="943487" cy="970522"/>
          </a:xfrm>
          <a:prstGeom prst="rect">
            <a:avLst/>
          </a:prstGeom>
          <a:solidFill>
            <a:schemeClr val="bg1"/>
          </a:solidFill>
          <a:ln w="9525" algn="ctr">
            <a:noFill/>
            <a:miter lim="800000"/>
            <a:headEnd/>
            <a:tailEnd/>
          </a:ln>
        </p:spPr>
        <p:txBody>
          <a:bodyPr wrap="none">
            <a:spAutoFit/>
          </a:bodyPr>
          <a:lstStyle/>
          <a:p>
            <a:pPr>
              <a:lnSpc>
                <a:spcPct val="120000"/>
              </a:lnSpc>
            </a:pPr>
            <a:r>
              <a:rPr lang="en-US" sz="1600" dirty="0">
                <a:solidFill>
                  <a:srgbClr val="000000"/>
                </a:solidFill>
                <a:latin typeface="Gill Sans MT"/>
              </a:rPr>
              <a:t>OBS</a:t>
            </a:r>
          </a:p>
          <a:p>
            <a:pPr>
              <a:lnSpc>
                <a:spcPct val="120000"/>
              </a:lnSpc>
            </a:pPr>
            <a:r>
              <a:rPr lang="en-US" sz="1600" dirty="0">
                <a:solidFill>
                  <a:srgbClr val="000000"/>
                </a:solidFill>
                <a:latin typeface="Gill Sans MT"/>
              </a:rPr>
              <a:t>CLM3</a:t>
            </a:r>
          </a:p>
          <a:p>
            <a:pPr>
              <a:lnSpc>
                <a:spcPct val="120000"/>
              </a:lnSpc>
            </a:pPr>
            <a:r>
              <a:rPr lang="en-US" sz="1600" dirty="0">
                <a:solidFill>
                  <a:srgbClr val="000000"/>
                </a:solidFill>
                <a:latin typeface="Gill Sans MT"/>
              </a:rPr>
              <a:t>CLM3.25</a:t>
            </a:r>
          </a:p>
        </p:txBody>
      </p:sp>
      <p:sp>
        <p:nvSpPr>
          <p:cNvPr id="8" name="Rectangle 12"/>
          <p:cNvSpPr>
            <a:spLocks/>
          </p:cNvSpPr>
          <p:nvPr/>
        </p:nvSpPr>
        <p:spPr bwMode="auto">
          <a:xfrm>
            <a:off x="6543263" y="6469062"/>
            <a:ext cx="1726434" cy="261610"/>
          </a:xfrm>
          <a:prstGeom prst="rect">
            <a:avLst/>
          </a:prstGeom>
          <a:noFill/>
          <a:ln w="9525">
            <a:noFill/>
            <a:miter lim="800000"/>
            <a:headEnd/>
            <a:tailEnd/>
          </a:ln>
        </p:spPr>
        <p:txBody>
          <a:bodyPr wrap="none" lIns="0" tIns="0" rIns="0" bIns="0">
            <a:spAutoFit/>
          </a:bodyPr>
          <a:lstStyle/>
          <a:p>
            <a:pPr algn="ctr" defTabSz="642938" eaLnBrk="1" hangingPunct="1">
              <a:tabLst>
                <a:tab pos="588963" algn="l"/>
              </a:tabLst>
            </a:pPr>
            <a:r>
              <a:rPr lang="en-US" sz="1700" dirty="0" err="1">
                <a:solidFill>
                  <a:srgbClr val="000000"/>
                </a:solidFill>
                <a:latin typeface="ITC Avant Garde Std Md" charset="0"/>
                <a:sym typeface="ITC Avant Garde Std Md" charset="0"/>
              </a:rPr>
              <a:t>Stöckli</a:t>
            </a:r>
            <a:r>
              <a:rPr lang="en-US" sz="1700" dirty="0">
                <a:solidFill>
                  <a:srgbClr val="000000"/>
                </a:solidFill>
                <a:latin typeface="ITC Avant Garde Std Md" charset="0"/>
                <a:sym typeface="ITC Avant Garde Std Md" charset="0"/>
              </a:rPr>
              <a:t> et al</a:t>
            </a:r>
            <a:r>
              <a:rPr lang="en-US" sz="1700" dirty="0" smtClean="0">
                <a:solidFill>
                  <a:srgbClr val="000000"/>
                </a:solidFill>
                <a:latin typeface="ITC Avant Garde Std Md" charset="0"/>
                <a:sym typeface="ITC Avant Garde Std Md" charset="0"/>
              </a:rPr>
              <a:t>. 2008</a:t>
            </a:r>
            <a:endParaRPr lang="en-US" sz="1700" dirty="0">
              <a:solidFill>
                <a:srgbClr val="000000"/>
              </a:solidFill>
              <a:latin typeface="ITC Avant Garde Std Md" charset="0"/>
              <a:sym typeface="ITC Avant Garde Std Md"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1530"/>
                                        </p:tgtEl>
                                        <p:attrNameLst>
                                          <p:attrName>style.visibility</p:attrName>
                                        </p:attrNameLst>
                                      </p:cBhvr>
                                      <p:to>
                                        <p:strVal val="visible"/>
                                      </p:to>
                                    </p:set>
                                    <p:anim calcmode="lin" valueType="num">
                                      <p:cBhvr additive="base">
                                        <p:cTn id="7" dur="500" fill="hold"/>
                                        <p:tgtEl>
                                          <p:spTgt spid="491530"/>
                                        </p:tgtEl>
                                        <p:attrNameLst>
                                          <p:attrName>ppt_x</p:attrName>
                                        </p:attrNameLst>
                                      </p:cBhvr>
                                      <p:tavLst>
                                        <p:tav tm="0">
                                          <p:val>
                                            <p:strVal val="#ppt_x"/>
                                          </p:val>
                                        </p:tav>
                                        <p:tav tm="100000">
                                          <p:val>
                                            <p:strVal val="#ppt_x"/>
                                          </p:val>
                                        </p:tav>
                                      </p:tavLst>
                                    </p:anim>
                                    <p:anim calcmode="lin" valueType="num">
                                      <p:cBhvr additive="base">
                                        <p:cTn id="8" dur="500" fill="hold"/>
                                        <p:tgtEl>
                                          <p:spTgt spid="4915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3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6"/>
          <p:cNvGrpSpPr>
            <a:grpSpLocks/>
          </p:cNvGrpSpPr>
          <p:nvPr/>
        </p:nvGrpSpPr>
        <p:grpSpPr bwMode="auto">
          <a:xfrm>
            <a:off x="76200" y="5029200"/>
            <a:ext cx="8991600" cy="1714500"/>
            <a:chOff x="-11" y="383"/>
            <a:chExt cx="5704" cy="1080"/>
          </a:xfrm>
        </p:grpSpPr>
        <p:pic>
          <p:nvPicPr>
            <p:cNvPr id="5" name="Picture 5"/>
            <p:cNvPicPr>
              <a:picLocks noChangeAspect="1" noChangeArrowheads="1"/>
            </p:cNvPicPr>
            <p:nvPr/>
          </p:nvPicPr>
          <p:blipFill>
            <a:blip r:embed="rId3" cstate="screen"/>
            <a:srcRect/>
            <a:stretch>
              <a:fillRect/>
            </a:stretch>
          </p:blipFill>
          <p:spPr bwMode="auto">
            <a:xfrm>
              <a:off x="-11" y="383"/>
              <a:ext cx="1440" cy="1080"/>
            </a:xfrm>
            <a:prstGeom prst="rect">
              <a:avLst/>
            </a:prstGeom>
            <a:noFill/>
            <a:ln w="12700">
              <a:solidFill>
                <a:schemeClr val="tx1"/>
              </a:solidFill>
              <a:miter lim="800000"/>
              <a:headEnd/>
              <a:tailEnd/>
            </a:ln>
          </p:spPr>
        </p:pic>
        <p:pic>
          <p:nvPicPr>
            <p:cNvPr id="6" name="Picture 6"/>
            <p:cNvPicPr>
              <a:picLocks noChangeAspect="1" noChangeArrowheads="1"/>
            </p:cNvPicPr>
            <p:nvPr/>
          </p:nvPicPr>
          <p:blipFill>
            <a:blip r:embed="rId4" cstate="screen"/>
            <a:srcRect/>
            <a:stretch>
              <a:fillRect/>
            </a:stretch>
          </p:blipFill>
          <p:spPr bwMode="auto">
            <a:xfrm>
              <a:off x="2852" y="383"/>
              <a:ext cx="1440" cy="1080"/>
            </a:xfrm>
            <a:prstGeom prst="rect">
              <a:avLst/>
            </a:prstGeom>
            <a:noFill/>
            <a:ln w="12700">
              <a:solidFill>
                <a:schemeClr val="tx1"/>
              </a:solidFill>
              <a:miter lim="800000"/>
              <a:headEnd/>
              <a:tailEnd/>
            </a:ln>
          </p:spPr>
        </p:pic>
        <p:pic>
          <p:nvPicPr>
            <p:cNvPr id="7" name="Picture 7"/>
            <p:cNvPicPr>
              <a:picLocks noChangeAspect="1" noChangeArrowheads="1"/>
            </p:cNvPicPr>
            <p:nvPr/>
          </p:nvPicPr>
          <p:blipFill>
            <a:blip r:embed="rId5" cstate="screen"/>
            <a:srcRect/>
            <a:stretch>
              <a:fillRect/>
            </a:stretch>
          </p:blipFill>
          <p:spPr bwMode="auto">
            <a:xfrm>
              <a:off x="1418" y="383"/>
              <a:ext cx="1440" cy="1080"/>
            </a:xfrm>
            <a:prstGeom prst="rect">
              <a:avLst/>
            </a:prstGeom>
            <a:noFill/>
            <a:ln w="12700">
              <a:solidFill>
                <a:schemeClr val="tx1"/>
              </a:solidFill>
              <a:miter lim="800000"/>
              <a:headEnd/>
              <a:tailEnd/>
            </a:ln>
          </p:spPr>
        </p:pic>
        <p:pic>
          <p:nvPicPr>
            <p:cNvPr id="8" name="Picture 8"/>
            <p:cNvPicPr>
              <a:picLocks noChangeAspect="1" noChangeArrowheads="1"/>
            </p:cNvPicPr>
            <p:nvPr/>
          </p:nvPicPr>
          <p:blipFill>
            <a:blip r:embed="rId6" cstate="screen"/>
            <a:srcRect/>
            <a:stretch>
              <a:fillRect/>
            </a:stretch>
          </p:blipFill>
          <p:spPr bwMode="auto">
            <a:xfrm>
              <a:off x="4253" y="383"/>
              <a:ext cx="1440" cy="1080"/>
            </a:xfrm>
            <a:prstGeom prst="rect">
              <a:avLst/>
            </a:prstGeom>
            <a:noFill/>
            <a:ln w="12700">
              <a:solidFill>
                <a:schemeClr val="tx1"/>
              </a:solidFill>
              <a:miter lim="800000"/>
              <a:headEnd/>
              <a:tailEnd/>
            </a:ln>
          </p:spPr>
        </p:pic>
      </p:grpSp>
      <p:pic>
        <p:nvPicPr>
          <p:cNvPr id="9" name="Picture 4"/>
          <p:cNvPicPr>
            <a:picLocks noChangeAspect="1" noChangeArrowheads="1"/>
          </p:cNvPicPr>
          <p:nvPr/>
        </p:nvPicPr>
        <p:blipFill>
          <a:blip r:embed="rId7" cstate="screen"/>
          <a:srcRect/>
          <a:stretch>
            <a:fillRect/>
          </a:stretch>
        </p:blipFill>
        <p:spPr bwMode="auto">
          <a:xfrm>
            <a:off x="7086600" y="1219200"/>
            <a:ext cx="1828800" cy="3352800"/>
          </a:xfrm>
          <a:prstGeom prst="rect">
            <a:avLst/>
          </a:prstGeom>
          <a:noFill/>
          <a:ln w="9525">
            <a:solidFill>
              <a:schemeClr val="tx1"/>
            </a:solidFill>
            <a:miter lim="800000"/>
            <a:headEnd/>
            <a:tailEnd/>
          </a:ln>
          <a:effectLst/>
        </p:spPr>
      </p:pic>
      <p:sp>
        <p:nvSpPr>
          <p:cNvPr id="500809" name="Rectangle 73"/>
          <p:cNvSpPr>
            <a:spLocks noGrp="1" noChangeArrowheads="1"/>
          </p:cNvSpPr>
          <p:nvPr>
            <p:ph type="title"/>
          </p:nvPr>
        </p:nvSpPr>
        <p:spPr>
          <a:xfrm>
            <a:off x="762000" y="-228600"/>
            <a:ext cx="8153400" cy="1143000"/>
          </a:xfrm>
        </p:spPr>
        <p:txBody>
          <a:bodyPr/>
          <a:lstStyle/>
          <a:p>
            <a:r>
              <a:rPr lang="en-US" sz="2000" dirty="0"/>
              <a:t>Tower flux statistics (15 </a:t>
            </a:r>
            <a:r>
              <a:rPr lang="en-US" sz="2000" dirty="0" smtClean="0"/>
              <a:t>sites incl. tropical, boreal, </a:t>
            </a:r>
            <a:r>
              <a:rPr lang="en-US" sz="2000" dirty="0" err="1"/>
              <a:t>m</a:t>
            </a:r>
            <a:r>
              <a:rPr lang="en-US" sz="2000" dirty="0" err="1" smtClean="0"/>
              <a:t>editerranean</a:t>
            </a:r>
            <a:r>
              <a:rPr lang="en-US" sz="2000" dirty="0" smtClean="0"/>
              <a:t>, alpine, temperate; </a:t>
            </a:r>
            <a:r>
              <a:rPr lang="en-US" sz="2000" dirty="0"/>
              <a:t>hourly)</a:t>
            </a:r>
          </a:p>
        </p:txBody>
      </p:sp>
      <p:graphicFrame>
        <p:nvGraphicFramePr>
          <p:cNvPr id="500857" name="Group 121"/>
          <p:cNvGraphicFramePr>
            <a:graphicFrameLocks noGrp="1"/>
          </p:cNvGraphicFramePr>
          <p:nvPr>
            <p:ph idx="4294967295"/>
          </p:nvPr>
        </p:nvGraphicFramePr>
        <p:xfrm>
          <a:off x="228600" y="927671"/>
          <a:ext cx="6553200" cy="3747905"/>
        </p:xfrm>
        <a:graphic>
          <a:graphicData uri="http://schemas.openxmlformats.org/drawingml/2006/table">
            <a:tbl>
              <a:tblPr/>
              <a:tblGrid>
                <a:gridCol w="1600200"/>
                <a:gridCol w="990600"/>
                <a:gridCol w="1291391"/>
                <a:gridCol w="1223209"/>
                <a:gridCol w="1447800"/>
              </a:tblGrid>
              <a:tr h="883865">
                <a:tc>
                  <a:txBody>
                    <a:bodyPr/>
                    <a:lstStyle/>
                    <a:p>
                      <a:pPr marL="0" marR="0" lvl="0" indent="0" algn="ctr" defTabSz="914400" rtl="0" eaLnBrk="1" fontAlgn="base" latinLnBrk="0" hangingPunct="1">
                        <a:lnSpc>
                          <a:spcPct val="115000"/>
                        </a:lnSpc>
                        <a:spcBef>
                          <a:spcPct val="50000"/>
                        </a:spcBef>
                        <a:spcAft>
                          <a:spcPct val="50000"/>
                        </a:spcAft>
                        <a:buClrTx/>
                        <a:buSzTx/>
                        <a:buFontTx/>
                        <a:buNone/>
                        <a:tabLst/>
                      </a:pPr>
                      <a:endParaRPr kumimoji="0" lang="en-US" sz="2400" b="0" i="0" u="none" strike="noStrike" cap="none" normalizeH="0" baseline="0" dirty="0" smtClean="0">
                        <a:ln>
                          <a:noFill/>
                        </a:ln>
                        <a:solidFill>
                          <a:schemeClr val="tx1"/>
                        </a:solidFill>
                        <a:effectLst/>
                        <a:latin typeface="Gill Sans MT"/>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15000"/>
                        </a:lnSpc>
                        <a:spcBef>
                          <a:spcPct val="50000"/>
                        </a:spcBef>
                        <a:spcAft>
                          <a:spcPct val="50000"/>
                        </a:spcAft>
                        <a:buClrTx/>
                        <a:buSzTx/>
                        <a:buFontTx/>
                        <a:buNone/>
                        <a:tabLst/>
                      </a:pPr>
                      <a:r>
                        <a:rPr kumimoji="0" lang="en-US" sz="2400" b="0" i="0" u="none" strike="noStrike" cap="none" normalizeH="0" baseline="0" dirty="0" smtClean="0">
                          <a:ln>
                            <a:noFill/>
                          </a:ln>
                          <a:solidFill>
                            <a:schemeClr val="accent2"/>
                          </a:solidFill>
                          <a:effectLst/>
                          <a:latin typeface="Gill Sans MT"/>
                        </a:rPr>
                        <a:t>Latent Heat Flux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15000"/>
                        </a:lnSpc>
                        <a:spcBef>
                          <a:spcPct val="50000"/>
                        </a:spcBef>
                        <a:spcAft>
                          <a:spcPct val="50000"/>
                        </a:spcAft>
                        <a:buClrTx/>
                        <a:buSzTx/>
                        <a:buFontTx/>
                        <a:buNone/>
                        <a:tabLst/>
                      </a:pPr>
                      <a:r>
                        <a:rPr kumimoji="0" lang="en-US" sz="2400" b="0" i="0" u="none" strike="noStrike" cap="none" normalizeH="0" baseline="0" dirty="0" smtClean="0">
                          <a:ln>
                            <a:noFill/>
                          </a:ln>
                          <a:solidFill>
                            <a:srgbClr val="A50021"/>
                          </a:solidFill>
                          <a:effectLst/>
                          <a:latin typeface="Gill Sans MT"/>
                        </a:rPr>
                        <a:t>Sensible Heat Flux</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750996">
                <a:tc>
                  <a:txBody>
                    <a:bodyPr/>
                    <a:lstStyle/>
                    <a:p>
                      <a:pPr marL="0" marR="0" lvl="0" indent="0" algn="ctr" defTabSz="914400" rtl="0" eaLnBrk="1" fontAlgn="base" latinLnBrk="0" hangingPunct="1">
                        <a:lnSpc>
                          <a:spcPct val="115000"/>
                        </a:lnSpc>
                        <a:spcBef>
                          <a:spcPct val="50000"/>
                        </a:spcBef>
                        <a:spcAft>
                          <a:spcPct val="50000"/>
                        </a:spcAft>
                        <a:buClrTx/>
                        <a:buSzTx/>
                        <a:buFontTx/>
                        <a:buNone/>
                        <a:tabLst/>
                      </a:pPr>
                      <a:endParaRPr kumimoji="0" lang="en-US" sz="2400" b="0" i="0" u="none" strike="noStrike" cap="none" normalizeH="0" baseline="0" dirty="0" smtClean="0">
                        <a:ln>
                          <a:noFill/>
                        </a:ln>
                        <a:solidFill>
                          <a:schemeClr val="tx1"/>
                        </a:solidFill>
                        <a:effectLst/>
                        <a:latin typeface="Gill Sans MT"/>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50000"/>
                        </a:spcBef>
                        <a:spcAft>
                          <a:spcPct val="50000"/>
                        </a:spcAft>
                        <a:buClrTx/>
                        <a:buSzTx/>
                        <a:buFontTx/>
                        <a:buNone/>
                        <a:tabLst/>
                      </a:pPr>
                      <a:r>
                        <a:rPr kumimoji="0" lang="en-US" sz="2400" b="0" i="0" u="none" strike="noStrike" cap="none" normalizeH="0" baseline="0" dirty="0" smtClean="0">
                          <a:ln>
                            <a:noFill/>
                          </a:ln>
                          <a:solidFill>
                            <a:schemeClr val="tx1"/>
                          </a:solidFill>
                          <a:effectLst/>
                          <a:latin typeface="Gill Sans MT"/>
                        </a:rPr>
                        <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50000"/>
                        </a:spcBef>
                        <a:spcAft>
                          <a:spcPct val="50000"/>
                        </a:spcAft>
                        <a:buClrTx/>
                        <a:buSzTx/>
                        <a:buFontTx/>
                        <a:buNone/>
                        <a:tabLst/>
                      </a:pPr>
                      <a:r>
                        <a:rPr kumimoji="0" lang="en-US" sz="2400" b="0" i="0" u="none" strike="noStrike" cap="none" normalizeH="0" baseline="0" dirty="0" smtClean="0">
                          <a:ln>
                            <a:noFill/>
                          </a:ln>
                          <a:solidFill>
                            <a:schemeClr val="tx1"/>
                          </a:solidFill>
                          <a:effectLst/>
                          <a:latin typeface="Gill Sans MT"/>
                        </a:rPr>
                        <a:t>RMSE </a:t>
                      </a:r>
                      <a:r>
                        <a:rPr kumimoji="0" lang="en-US" sz="1600" b="0" i="0" u="none" strike="noStrike" cap="none" normalizeH="0" baseline="0" dirty="0" smtClean="0">
                          <a:ln>
                            <a:noFill/>
                          </a:ln>
                          <a:solidFill>
                            <a:schemeClr val="tx1"/>
                          </a:solidFill>
                          <a:effectLst/>
                          <a:latin typeface="Gill Sans MT"/>
                        </a:rPr>
                        <a:t>(W/m</a:t>
                      </a:r>
                      <a:r>
                        <a:rPr kumimoji="0" lang="en-US" sz="1600" b="0" i="0" u="none" strike="noStrike" cap="none" normalizeH="0" baseline="30000" dirty="0" smtClean="0">
                          <a:ln>
                            <a:noFill/>
                          </a:ln>
                          <a:solidFill>
                            <a:schemeClr val="tx1"/>
                          </a:solidFill>
                          <a:effectLst/>
                          <a:latin typeface="Gill Sans MT"/>
                        </a:rPr>
                        <a:t>2</a:t>
                      </a:r>
                      <a:r>
                        <a:rPr kumimoji="0" lang="en-US" sz="1600" b="0" i="0" u="none" strike="noStrike" cap="none" normalizeH="0" baseline="0" dirty="0" smtClean="0">
                          <a:ln>
                            <a:noFill/>
                          </a:ln>
                          <a:solidFill>
                            <a:schemeClr val="tx1"/>
                          </a:solidFill>
                          <a:effectLst/>
                          <a:latin typeface="Gill Sans MT"/>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50000"/>
                        </a:spcBef>
                        <a:spcAft>
                          <a:spcPct val="50000"/>
                        </a:spcAft>
                        <a:buClrTx/>
                        <a:buSzTx/>
                        <a:buFontTx/>
                        <a:buNone/>
                        <a:tabLst/>
                      </a:pPr>
                      <a:r>
                        <a:rPr kumimoji="0" lang="en-US" sz="2400" b="0" i="0" u="none" strike="noStrike" cap="none" normalizeH="0" baseline="0" dirty="0" smtClean="0">
                          <a:ln>
                            <a:noFill/>
                          </a:ln>
                          <a:solidFill>
                            <a:schemeClr val="tx1"/>
                          </a:solidFill>
                          <a:effectLst/>
                          <a:latin typeface="Gill Sans MT"/>
                        </a:rPr>
                        <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50000"/>
                        </a:spcBef>
                        <a:spcAft>
                          <a:spcPct val="50000"/>
                        </a:spcAft>
                        <a:buClrTx/>
                        <a:buSzTx/>
                        <a:buFontTx/>
                        <a:buNone/>
                        <a:tabLst/>
                      </a:pPr>
                      <a:r>
                        <a:rPr kumimoji="0" lang="en-US" sz="2400" b="0" i="0" u="none" strike="noStrike" cap="none" normalizeH="0" baseline="0" dirty="0" smtClean="0">
                          <a:ln>
                            <a:noFill/>
                          </a:ln>
                          <a:solidFill>
                            <a:schemeClr val="tx1"/>
                          </a:solidFill>
                          <a:effectLst/>
                          <a:latin typeface="Gill Sans MT"/>
                        </a:rPr>
                        <a:t>RMSE   </a:t>
                      </a:r>
                      <a:r>
                        <a:rPr kumimoji="0" lang="en-US" sz="1600" b="0" i="0" u="none" strike="noStrike" cap="none" normalizeH="0" baseline="0" dirty="0" smtClean="0">
                          <a:ln>
                            <a:noFill/>
                          </a:ln>
                          <a:solidFill>
                            <a:schemeClr val="tx1"/>
                          </a:solidFill>
                          <a:effectLst/>
                          <a:latin typeface="Gill Sans MT"/>
                        </a:rPr>
                        <a:t>(W/m</a:t>
                      </a:r>
                      <a:r>
                        <a:rPr kumimoji="0" lang="en-US" sz="1600" b="0" i="0" u="none" strike="noStrike" cap="none" normalizeH="0" baseline="30000" dirty="0" smtClean="0">
                          <a:ln>
                            <a:noFill/>
                          </a:ln>
                          <a:solidFill>
                            <a:schemeClr val="tx1"/>
                          </a:solidFill>
                          <a:effectLst/>
                          <a:latin typeface="Gill Sans MT"/>
                        </a:rPr>
                        <a:t>2</a:t>
                      </a:r>
                      <a:r>
                        <a:rPr kumimoji="0" lang="en-US" sz="1600" b="0" i="0" u="none" strike="noStrike" cap="none" normalizeH="0" baseline="0" dirty="0" smtClean="0">
                          <a:ln>
                            <a:noFill/>
                          </a:ln>
                          <a:solidFill>
                            <a:schemeClr val="tx1"/>
                          </a:solidFill>
                          <a:effectLst/>
                          <a:latin typeface="Gill Sans MT"/>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0459">
                <a:tc>
                  <a:txBody>
                    <a:bodyPr/>
                    <a:lstStyle/>
                    <a:p>
                      <a:pPr marL="0" marR="0" lvl="0" indent="0" algn="ctr" defTabSz="914400" rtl="0" eaLnBrk="1" fontAlgn="base" latinLnBrk="0" hangingPunct="1">
                        <a:lnSpc>
                          <a:spcPct val="115000"/>
                        </a:lnSpc>
                        <a:spcBef>
                          <a:spcPct val="50000"/>
                        </a:spcBef>
                        <a:spcAft>
                          <a:spcPct val="50000"/>
                        </a:spcAft>
                        <a:buClrTx/>
                        <a:buSzTx/>
                        <a:buFontTx/>
                        <a:buNone/>
                        <a:tabLst/>
                      </a:pPr>
                      <a:r>
                        <a:rPr kumimoji="0" lang="en-US" sz="2400" b="0" i="0" u="none" strike="noStrike" cap="none" normalizeH="0" baseline="0" dirty="0" smtClean="0">
                          <a:ln>
                            <a:noFill/>
                          </a:ln>
                          <a:solidFill>
                            <a:schemeClr val="tx1"/>
                          </a:solidFill>
                          <a:effectLst/>
                          <a:latin typeface="Gill Sans MT"/>
                        </a:rPr>
                        <a:t>CLM3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50000"/>
                        </a:spcBef>
                        <a:spcAft>
                          <a:spcPct val="50000"/>
                        </a:spcAft>
                        <a:buClrTx/>
                        <a:buSzTx/>
                        <a:buFontTx/>
                        <a:buNone/>
                        <a:tabLst/>
                      </a:pPr>
                      <a:r>
                        <a:rPr kumimoji="0" lang="en-US" sz="2400" b="0" i="0" u="none" strike="noStrike" cap="none" normalizeH="0" baseline="0" dirty="0" smtClean="0">
                          <a:ln>
                            <a:noFill/>
                          </a:ln>
                          <a:solidFill>
                            <a:schemeClr val="tx1"/>
                          </a:solidFill>
                          <a:effectLst/>
                          <a:latin typeface="Gill Sans MT"/>
                        </a:rPr>
                        <a:t>0.54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50000"/>
                        </a:spcBef>
                        <a:spcAft>
                          <a:spcPct val="50000"/>
                        </a:spcAft>
                        <a:buClrTx/>
                        <a:buSzTx/>
                        <a:buFontTx/>
                        <a:buNone/>
                        <a:tabLst/>
                      </a:pPr>
                      <a:r>
                        <a:rPr kumimoji="0" lang="en-US" sz="2400" b="0" i="0" u="none" strike="noStrike" cap="none" normalizeH="0" baseline="0" dirty="0" smtClean="0">
                          <a:ln>
                            <a:noFill/>
                          </a:ln>
                          <a:solidFill>
                            <a:schemeClr val="tx1"/>
                          </a:solidFill>
                          <a:effectLst/>
                          <a:latin typeface="Gill Sans MT"/>
                        </a:rPr>
                        <a:t>72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50000"/>
                        </a:spcBef>
                        <a:spcAft>
                          <a:spcPct val="50000"/>
                        </a:spcAft>
                        <a:buClrTx/>
                        <a:buSzTx/>
                        <a:buFontTx/>
                        <a:buNone/>
                        <a:tabLst/>
                      </a:pPr>
                      <a:r>
                        <a:rPr kumimoji="0" lang="en-US" sz="2400" b="0" i="0" u="none" strike="noStrike" cap="none" normalizeH="0" baseline="0" dirty="0" smtClean="0">
                          <a:ln>
                            <a:noFill/>
                          </a:ln>
                          <a:solidFill>
                            <a:schemeClr val="tx1"/>
                          </a:solidFill>
                          <a:effectLst/>
                          <a:latin typeface="Gill Sans MT"/>
                        </a:rPr>
                        <a:t>0.73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50000"/>
                        </a:spcBef>
                        <a:spcAft>
                          <a:spcPct val="50000"/>
                        </a:spcAft>
                        <a:buClrTx/>
                        <a:buSzTx/>
                        <a:buFontTx/>
                        <a:buNone/>
                        <a:tabLst/>
                      </a:pPr>
                      <a:r>
                        <a:rPr kumimoji="0" lang="en-US" sz="2400" b="0" i="0" u="none" strike="noStrike" cap="none" normalizeH="0" baseline="0" dirty="0" smtClean="0">
                          <a:ln>
                            <a:noFill/>
                          </a:ln>
                          <a:solidFill>
                            <a:schemeClr val="tx1"/>
                          </a:solidFill>
                          <a:effectLst/>
                          <a:latin typeface="Gill Sans MT"/>
                        </a:rPr>
                        <a:t>91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3214">
                <a:tc>
                  <a:txBody>
                    <a:bodyPr/>
                    <a:lstStyle/>
                    <a:p>
                      <a:pPr marL="0" marR="0" lvl="0" indent="0" algn="ctr" defTabSz="914400" rtl="0" eaLnBrk="1" fontAlgn="base" latinLnBrk="0" hangingPunct="1">
                        <a:lnSpc>
                          <a:spcPct val="115000"/>
                        </a:lnSpc>
                        <a:spcBef>
                          <a:spcPct val="50000"/>
                        </a:spcBef>
                        <a:spcAft>
                          <a:spcPct val="50000"/>
                        </a:spcAft>
                        <a:buClrTx/>
                        <a:buSzTx/>
                        <a:buFontTx/>
                        <a:buNone/>
                        <a:tabLst/>
                      </a:pPr>
                      <a:r>
                        <a:rPr kumimoji="0" lang="en-US" sz="2400" b="0" i="0" u="none" strike="noStrike" cap="none" normalizeH="0" baseline="0" dirty="0" smtClean="0">
                          <a:ln>
                            <a:noFill/>
                          </a:ln>
                          <a:solidFill>
                            <a:schemeClr val="tx1"/>
                          </a:solidFill>
                          <a:effectLst/>
                          <a:latin typeface="Gill Sans MT"/>
                        </a:rPr>
                        <a:t>CLM3.5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50000"/>
                        </a:spcBef>
                        <a:spcAft>
                          <a:spcPct val="50000"/>
                        </a:spcAft>
                        <a:buClrTx/>
                        <a:buSzTx/>
                        <a:buFontTx/>
                        <a:buNone/>
                        <a:tabLst/>
                      </a:pPr>
                      <a:r>
                        <a:rPr kumimoji="0" lang="en-US" sz="2400" b="0" i="0" u="none" strike="noStrike" cap="none" normalizeH="0" baseline="0" dirty="0" smtClean="0">
                          <a:ln>
                            <a:noFill/>
                          </a:ln>
                          <a:solidFill>
                            <a:schemeClr val="tx1"/>
                          </a:solidFill>
                          <a:effectLst/>
                          <a:latin typeface="Gill Sans MT"/>
                        </a:rPr>
                        <a:t>0.80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15000"/>
                        </a:lnSpc>
                        <a:spcBef>
                          <a:spcPct val="50000"/>
                        </a:spcBef>
                        <a:spcAft>
                          <a:spcPct val="50000"/>
                        </a:spcAft>
                        <a:buClrTx/>
                        <a:buSzTx/>
                        <a:buFontTx/>
                        <a:buNone/>
                        <a:tabLst/>
                      </a:pPr>
                      <a:r>
                        <a:rPr kumimoji="0" lang="en-US" sz="2400" b="0" i="0" u="none" strike="noStrike" cap="none" normalizeH="0" baseline="0" dirty="0" smtClean="0">
                          <a:ln>
                            <a:noFill/>
                          </a:ln>
                          <a:solidFill>
                            <a:schemeClr val="tx1"/>
                          </a:solidFill>
                          <a:effectLst/>
                          <a:latin typeface="Gill Sans MT"/>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15000"/>
                        </a:lnSpc>
                        <a:spcBef>
                          <a:spcPct val="50000"/>
                        </a:spcBef>
                        <a:spcAft>
                          <a:spcPct val="50000"/>
                        </a:spcAft>
                        <a:buClrTx/>
                        <a:buSzTx/>
                        <a:buFontTx/>
                        <a:buNone/>
                        <a:tabLst/>
                      </a:pPr>
                      <a:r>
                        <a:rPr kumimoji="0" lang="en-US" sz="2400" b="0" i="0" u="none" strike="noStrike" cap="none" normalizeH="0" baseline="0" dirty="0" smtClean="0">
                          <a:ln>
                            <a:noFill/>
                          </a:ln>
                          <a:solidFill>
                            <a:schemeClr val="tx1"/>
                          </a:solidFill>
                          <a:effectLst/>
                          <a:latin typeface="Gill Sans MT"/>
                        </a:rPr>
                        <a:t>0.79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50000"/>
                        </a:spcBef>
                        <a:spcAft>
                          <a:spcPct val="50000"/>
                        </a:spcAft>
                        <a:buClrTx/>
                        <a:buSzTx/>
                        <a:buFontTx/>
                        <a:buNone/>
                        <a:tabLst/>
                      </a:pPr>
                      <a:r>
                        <a:rPr kumimoji="0" lang="en-US" sz="2400" b="0" i="0" u="none" strike="noStrike" cap="none" normalizeH="0" baseline="0" dirty="0" smtClean="0">
                          <a:ln>
                            <a:noFill/>
                          </a:ln>
                          <a:solidFill>
                            <a:schemeClr val="tx1"/>
                          </a:solidFill>
                          <a:effectLst/>
                          <a:latin typeface="Gill Sans MT"/>
                        </a:rPr>
                        <a:t>65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7888">
                <a:tc>
                  <a:txBody>
                    <a:bodyPr/>
                    <a:lstStyle/>
                    <a:p>
                      <a:pPr marL="0" marR="0" lvl="0" indent="0" algn="ctr" defTabSz="914400" rtl="0" eaLnBrk="1" fontAlgn="base" latinLnBrk="0" hangingPunct="1">
                        <a:lnSpc>
                          <a:spcPct val="115000"/>
                        </a:lnSpc>
                        <a:spcBef>
                          <a:spcPct val="50000"/>
                        </a:spcBef>
                        <a:spcAft>
                          <a:spcPct val="50000"/>
                        </a:spcAft>
                        <a:buClrTx/>
                        <a:buSzTx/>
                        <a:buFontTx/>
                        <a:buNone/>
                        <a:tabLst/>
                      </a:pPr>
                      <a:r>
                        <a:rPr kumimoji="0" lang="en-US" sz="2400" b="0" i="0" u="none" strike="noStrike" cap="none" normalizeH="0" baseline="0" dirty="0" smtClean="0">
                          <a:ln>
                            <a:noFill/>
                          </a:ln>
                          <a:solidFill>
                            <a:schemeClr val="tx1"/>
                          </a:solidFill>
                          <a:effectLst/>
                          <a:latin typeface="Gill Sans MT"/>
                        </a:rPr>
                        <a:t>CLM4SP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50000"/>
                        </a:spcBef>
                        <a:spcAft>
                          <a:spcPct val="50000"/>
                        </a:spcAft>
                        <a:buClrTx/>
                        <a:buSzTx/>
                        <a:buFontTx/>
                        <a:buNone/>
                        <a:tabLst/>
                      </a:pPr>
                      <a:r>
                        <a:rPr kumimoji="0" lang="en-US" sz="2400" b="0" i="0" u="none" strike="noStrike" cap="none" normalizeH="0" baseline="0" dirty="0" smtClean="0">
                          <a:ln>
                            <a:noFill/>
                          </a:ln>
                          <a:solidFill>
                            <a:schemeClr val="tx1"/>
                          </a:solidFill>
                          <a:effectLst/>
                          <a:latin typeface="Gill Sans MT"/>
                        </a:rPr>
                        <a:t>0.80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15000"/>
                        </a:lnSpc>
                        <a:spcBef>
                          <a:spcPct val="50000"/>
                        </a:spcBef>
                        <a:spcAft>
                          <a:spcPct val="50000"/>
                        </a:spcAft>
                        <a:buClrTx/>
                        <a:buSzTx/>
                        <a:buFontTx/>
                        <a:buNone/>
                        <a:tabLst/>
                      </a:pPr>
                      <a:r>
                        <a:rPr kumimoji="0" lang="en-US" sz="2400" b="0" i="0" u="none" strike="noStrike" cap="none" normalizeH="0" baseline="0" dirty="0" smtClean="0">
                          <a:ln>
                            <a:noFill/>
                          </a:ln>
                          <a:solidFill>
                            <a:schemeClr val="tx1"/>
                          </a:solidFill>
                          <a:effectLst/>
                          <a:latin typeface="Gill Sans MT"/>
                        </a:rPr>
                        <a:t>48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15000"/>
                        </a:lnSpc>
                        <a:spcBef>
                          <a:spcPct val="50000"/>
                        </a:spcBef>
                        <a:spcAft>
                          <a:spcPct val="50000"/>
                        </a:spcAft>
                        <a:buClrTx/>
                        <a:buSzTx/>
                        <a:buFontTx/>
                        <a:buNone/>
                        <a:tabLst/>
                      </a:pPr>
                      <a:r>
                        <a:rPr kumimoji="0" lang="en-US" sz="2400" b="0" i="0" u="none" strike="noStrike" cap="none" normalizeH="0" baseline="0" dirty="0" smtClean="0">
                          <a:ln>
                            <a:noFill/>
                          </a:ln>
                          <a:solidFill>
                            <a:schemeClr val="tx1"/>
                          </a:solidFill>
                          <a:effectLst/>
                          <a:latin typeface="Gill Sans MT"/>
                        </a:rPr>
                        <a:t>0.84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15000"/>
                        </a:lnSpc>
                        <a:spcBef>
                          <a:spcPct val="50000"/>
                        </a:spcBef>
                        <a:spcAft>
                          <a:spcPct val="50000"/>
                        </a:spcAft>
                        <a:buClrTx/>
                        <a:buSzTx/>
                        <a:buFontTx/>
                        <a:buNone/>
                        <a:tabLst/>
                      </a:pPr>
                      <a:r>
                        <a:rPr kumimoji="0" lang="en-US" sz="2400" b="0" i="0" u="none" strike="noStrike" cap="none" normalizeH="0" baseline="0" dirty="0" smtClean="0">
                          <a:ln>
                            <a:noFill/>
                          </a:ln>
                          <a:solidFill>
                            <a:schemeClr val="tx1"/>
                          </a:solidFill>
                          <a:effectLst/>
                          <a:latin typeface="Gill Sans MT"/>
                        </a:rPr>
                        <a:t>58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8147" name="Picture 3" descr="ScreenShot004"/>
          <p:cNvPicPr>
            <a:picLocks noChangeAspect="1" noChangeArrowheads="1"/>
          </p:cNvPicPr>
          <p:nvPr/>
        </p:nvPicPr>
        <p:blipFill>
          <a:blip r:embed="rId3" cstate="email">
            <a:alphaModFix/>
            <a:extLst>
              <a:ext uri="{BEBA8EAE-BF5A-486C-A8C5-ECC9F3942E4B}">
                <a14:imgProps xmlns:a14="http://schemas.microsoft.com/office/drawing/2010/main">
                  <a14:imgLayer r:embed="rId4">
                    <a14:imgEffect>
                      <a14:saturation sat="78000"/>
                    </a14:imgEffect>
                  </a14:imgLayer>
                </a14:imgProps>
              </a:ext>
            </a:extLst>
          </a:blip>
          <a:srcRect/>
          <a:stretch>
            <a:fillRect/>
          </a:stretch>
        </p:blipFill>
        <p:spPr bwMode="auto">
          <a:xfrm>
            <a:off x="0" y="5"/>
            <a:ext cx="9144000" cy="1066501"/>
          </a:xfrm>
          <a:prstGeom prst="rect">
            <a:avLst/>
          </a:prstGeom>
          <a:noFill/>
        </p:spPr>
      </p:pic>
      <p:sp>
        <p:nvSpPr>
          <p:cNvPr id="2" name="Rectangle 1"/>
          <p:cNvSpPr/>
          <p:nvPr/>
        </p:nvSpPr>
        <p:spPr>
          <a:xfrm>
            <a:off x="2790994" y="121605"/>
            <a:ext cx="6145006" cy="1154162"/>
          </a:xfrm>
          <a:prstGeom prst="rect">
            <a:avLst/>
          </a:prstGeom>
        </p:spPr>
        <p:txBody>
          <a:bodyPr wrap="none">
            <a:spAutoFit/>
          </a:bodyPr>
          <a:lstStyle/>
          <a:p>
            <a:pPr algn="r" defTabSz="457200" fontAlgn="auto">
              <a:spcBef>
                <a:spcPts val="600"/>
              </a:spcBef>
              <a:spcAft>
                <a:spcPts val="0"/>
              </a:spcAft>
            </a:pPr>
            <a:r>
              <a:rPr lang="en-US" sz="3600" dirty="0" smtClean="0">
                <a:solidFill>
                  <a:srgbClr val="FFFFFF"/>
                </a:solidFill>
                <a:effectLst>
                  <a:glow rad="381000">
                    <a:srgbClr val="000000">
                      <a:satMod val="175000"/>
                      <a:alpha val="40000"/>
                    </a:srgbClr>
                  </a:glow>
                  <a:outerShdw blurRad="38100" dist="38100" dir="2700000" algn="tl">
                    <a:srgbClr val="C0C0C0"/>
                  </a:outerShdw>
                </a:effectLst>
                <a:latin typeface="Gill Sans MT"/>
              </a:rPr>
              <a:t>Community Land Model (CLM)</a:t>
            </a:r>
            <a:endParaRPr lang="en-US" sz="3600" dirty="0">
              <a:solidFill>
                <a:srgbClr val="FFFFFF"/>
              </a:solidFill>
              <a:effectLst>
                <a:glow rad="381000">
                  <a:srgbClr val="000000">
                    <a:satMod val="175000"/>
                    <a:alpha val="40000"/>
                  </a:srgbClr>
                </a:glow>
                <a:outerShdw blurRad="38100" dist="38100" dir="2700000" algn="tl">
                  <a:srgbClr val="C0C0C0"/>
                </a:outerShdw>
              </a:effectLst>
              <a:latin typeface="Gill Sans MT"/>
            </a:endParaRPr>
          </a:p>
          <a:p>
            <a:pPr algn="r" defTabSz="457200" fontAlgn="auto">
              <a:spcBef>
                <a:spcPts val="600"/>
              </a:spcBef>
              <a:spcAft>
                <a:spcPts val="0"/>
              </a:spcAft>
            </a:pPr>
            <a:endParaRPr lang="en-US" sz="2800" dirty="0">
              <a:solidFill>
                <a:srgbClr val="FFFFFF"/>
              </a:solidFill>
              <a:effectLst>
                <a:glow rad="381000">
                  <a:srgbClr val="000000">
                    <a:satMod val="175000"/>
                    <a:alpha val="40000"/>
                  </a:srgbClr>
                </a:glow>
                <a:outerShdw blurRad="38100" dist="38100" dir="2700000" algn="tl">
                  <a:srgbClr val="C0C0C0"/>
                </a:outerShdw>
              </a:effectLst>
              <a:latin typeface="Gill Sans MT"/>
            </a:endParaRPr>
          </a:p>
        </p:txBody>
      </p:sp>
      <p:sp>
        <p:nvSpPr>
          <p:cNvPr id="5" name="Rectangle 7"/>
          <p:cNvSpPr>
            <a:spLocks noChangeArrowheads="1"/>
          </p:cNvSpPr>
          <p:nvPr/>
        </p:nvSpPr>
        <p:spPr bwMode="auto">
          <a:xfrm>
            <a:off x="274367" y="4892024"/>
            <a:ext cx="8686705" cy="793750"/>
          </a:xfrm>
          <a:prstGeom prst="rect">
            <a:avLst/>
          </a:prstGeom>
          <a:noFill/>
          <a:ln w="9525">
            <a:noFill/>
            <a:miter lim="800000"/>
            <a:headEnd/>
            <a:tailEnd/>
          </a:ln>
          <a:effectLst/>
        </p:spPr>
        <p:txBody>
          <a:bodyPr/>
          <a:lstStyle/>
          <a:p>
            <a:pPr defTabSz="457200" eaLnBrk="1" fontAlgn="auto" hangingPunct="1">
              <a:lnSpc>
                <a:spcPct val="115000"/>
              </a:lnSpc>
              <a:spcBef>
                <a:spcPts val="0"/>
              </a:spcBef>
              <a:spcAft>
                <a:spcPts val="0"/>
              </a:spcAft>
            </a:pPr>
            <a:endParaRPr lang="en-US" sz="2000" dirty="0" smtClean="0">
              <a:solidFill>
                <a:srgbClr val="0065A4"/>
              </a:solidFill>
              <a:latin typeface="Gill Sans MT"/>
              <a:cs typeface="Gill Sans MT"/>
            </a:endParaRPr>
          </a:p>
          <a:p>
            <a:pPr defTabSz="457200" eaLnBrk="1" fontAlgn="auto" hangingPunct="1">
              <a:lnSpc>
                <a:spcPct val="115000"/>
              </a:lnSpc>
              <a:spcBef>
                <a:spcPts val="0"/>
              </a:spcBef>
              <a:spcAft>
                <a:spcPts val="0"/>
              </a:spcAft>
            </a:pPr>
            <a:r>
              <a:rPr lang="en-US" sz="2000" dirty="0">
                <a:solidFill>
                  <a:srgbClr val="0065A4"/>
                </a:solidFill>
                <a:latin typeface="Gill Sans MT"/>
                <a:cs typeface="Gill Sans MT"/>
              </a:rPr>
              <a:t>C</a:t>
            </a:r>
            <a:r>
              <a:rPr lang="en-US" sz="2000" dirty="0" smtClean="0">
                <a:solidFill>
                  <a:srgbClr val="0065A4"/>
                </a:solidFill>
                <a:latin typeface="Gill Sans MT"/>
                <a:cs typeface="Gill Sans MT"/>
              </a:rPr>
              <a:t>omprehensive </a:t>
            </a:r>
            <a:r>
              <a:rPr lang="en-US" sz="2000" dirty="0" smtClean="0">
                <a:solidFill>
                  <a:srgbClr val="0065A4"/>
                </a:solidFill>
                <a:latin typeface="Gill Sans MT"/>
                <a:cs typeface="Gill Sans MT"/>
              </a:rPr>
              <a:t>representations </a:t>
            </a:r>
            <a:r>
              <a:rPr lang="en-US" sz="2000" dirty="0" smtClean="0">
                <a:solidFill>
                  <a:srgbClr val="0065A4"/>
                </a:solidFill>
                <a:latin typeface="Gill Sans MT"/>
                <a:cs typeface="Gill Sans MT"/>
              </a:rPr>
              <a:t>of land </a:t>
            </a:r>
            <a:r>
              <a:rPr lang="en-US" sz="2000" dirty="0" err="1" smtClean="0">
                <a:solidFill>
                  <a:srgbClr val="0065A4"/>
                </a:solidFill>
                <a:latin typeface="Gill Sans MT"/>
                <a:cs typeface="Gill Sans MT"/>
              </a:rPr>
              <a:t>biogeophysics</a:t>
            </a:r>
            <a:r>
              <a:rPr lang="en-US" sz="2000" dirty="0" smtClean="0">
                <a:solidFill>
                  <a:srgbClr val="0065A4"/>
                </a:solidFill>
                <a:latin typeface="Gill Sans MT"/>
                <a:cs typeface="Gill Sans MT"/>
              </a:rPr>
              <a:t>, hydrology</a:t>
            </a:r>
            <a:r>
              <a:rPr lang="en-US" sz="2000" dirty="0" smtClean="0">
                <a:solidFill>
                  <a:srgbClr val="0065A4"/>
                </a:solidFill>
                <a:latin typeface="Gill Sans MT"/>
                <a:cs typeface="Gill Sans MT"/>
              </a:rPr>
              <a:t>, plant physiology, </a:t>
            </a:r>
            <a:r>
              <a:rPr lang="en-US" sz="2000" dirty="0" smtClean="0">
                <a:solidFill>
                  <a:srgbClr val="0065A4"/>
                </a:solidFill>
                <a:latin typeface="Gill Sans MT"/>
                <a:cs typeface="Gill Sans MT"/>
              </a:rPr>
              <a:t>biogeochemistry, anthropogenic land use, and ecosystem dynamics</a:t>
            </a:r>
          </a:p>
          <a:p>
            <a:pPr defTabSz="457200" eaLnBrk="1" fontAlgn="auto" hangingPunct="1">
              <a:lnSpc>
                <a:spcPct val="115000"/>
              </a:lnSpc>
              <a:spcBef>
                <a:spcPts val="0"/>
              </a:spcBef>
              <a:spcAft>
                <a:spcPts val="0"/>
              </a:spcAft>
            </a:pPr>
            <a:endParaRPr lang="en-US" sz="2000" dirty="0">
              <a:solidFill>
                <a:srgbClr val="0065A4"/>
              </a:solidFill>
              <a:latin typeface="Gill Sans MT"/>
              <a:cs typeface="Gill Sans MT"/>
            </a:endParaRPr>
          </a:p>
          <a:p>
            <a:pPr defTabSz="457200" eaLnBrk="1" fontAlgn="auto" hangingPunct="1">
              <a:lnSpc>
                <a:spcPct val="115000"/>
              </a:lnSpc>
              <a:spcBef>
                <a:spcPts val="0"/>
              </a:spcBef>
              <a:spcAft>
                <a:spcPts val="0"/>
              </a:spcAft>
            </a:pPr>
            <a:endParaRPr lang="en-US" sz="2000" dirty="0">
              <a:solidFill>
                <a:srgbClr val="0065A4"/>
              </a:solidFill>
              <a:latin typeface="Gill Sans MT"/>
              <a:cs typeface="Gill Sans MT"/>
            </a:endParaRPr>
          </a:p>
          <a:p>
            <a:pPr marL="342900" indent="-342900" defTabSz="457200" eaLnBrk="1" fontAlgn="auto" hangingPunct="1">
              <a:lnSpc>
                <a:spcPct val="115000"/>
              </a:lnSpc>
              <a:spcBef>
                <a:spcPts val="0"/>
              </a:spcBef>
              <a:spcAft>
                <a:spcPts val="0"/>
              </a:spcAft>
            </a:pPr>
            <a:endParaRPr lang="en-US" sz="2000" dirty="0">
              <a:solidFill>
                <a:srgbClr val="0065A4"/>
              </a:solidFill>
              <a:latin typeface="Gill Sans MT"/>
              <a:cs typeface="Gill Sans MT"/>
            </a:endParaRPr>
          </a:p>
          <a:p>
            <a:pPr marL="342900" indent="-342900" defTabSz="457200" eaLnBrk="1" fontAlgn="auto" hangingPunct="1">
              <a:lnSpc>
                <a:spcPct val="95000"/>
              </a:lnSpc>
              <a:spcBef>
                <a:spcPts val="0"/>
              </a:spcBef>
              <a:spcAft>
                <a:spcPts val="0"/>
              </a:spcAft>
            </a:pPr>
            <a:endParaRPr lang="en-US" sz="2000" b="1" dirty="0">
              <a:solidFill>
                <a:srgbClr val="0065A4"/>
              </a:solidFill>
              <a:latin typeface="Gill Sans MT"/>
              <a:cs typeface="Gill Sans MT"/>
            </a:endParaRPr>
          </a:p>
        </p:txBody>
      </p:sp>
      <p:grpSp>
        <p:nvGrpSpPr>
          <p:cNvPr id="6" name="Group 586"/>
          <p:cNvGrpSpPr/>
          <p:nvPr/>
        </p:nvGrpSpPr>
        <p:grpSpPr>
          <a:xfrm>
            <a:off x="3986737" y="1551876"/>
            <a:ext cx="5117966" cy="3294752"/>
            <a:chOff x="368671" y="3664915"/>
            <a:chExt cx="8805011" cy="2877363"/>
          </a:xfrm>
        </p:grpSpPr>
        <p:grpSp>
          <p:nvGrpSpPr>
            <p:cNvPr id="7" name="Group 771"/>
            <p:cNvGrpSpPr/>
            <p:nvPr/>
          </p:nvGrpSpPr>
          <p:grpSpPr>
            <a:xfrm>
              <a:off x="368671" y="3664915"/>
              <a:ext cx="8432217" cy="2877363"/>
              <a:chOff x="1306029" y="3935578"/>
              <a:chExt cx="7019400" cy="2504287"/>
            </a:xfrm>
          </p:grpSpPr>
          <p:sp>
            <p:nvSpPr>
              <p:cNvPr id="284" name="Rectangle 283"/>
              <p:cNvSpPr/>
              <p:nvPr/>
            </p:nvSpPr>
            <p:spPr>
              <a:xfrm>
                <a:off x="1307039" y="3935578"/>
                <a:ext cx="6998194" cy="1585559"/>
              </a:xfrm>
              <a:prstGeom prst="rect">
                <a:avLst/>
              </a:prstGeom>
              <a:solidFill>
                <a:srgbClr val="4F81BD">
                  <a:lumMod val="20000"/>
                  <a:lumOff val="80000"/>
                </a:srgbClr>
              </a:solidFill>
              <a:ln w="25400" cap="flat" cmpd="sng" algn="ctr">
                <a:noFill/>
                <a:prstDash val="solid"/>
              </a:ln>
              <a:effectLst/>
            </p:spPr>
            <p:txBody>
              <a:bodyPr rtlCol="0" anchor="ctr"/>
              <a:lstStyle/>
              <a:p>
                <a:pPr algn="ctr" defTabSz="457200" eaLnBrk="1" fontAlgn="auto" hangingPunct="1">
                  <a:spcBef>
                    <a:spcPts val="0"/>
                  </a:spcBef>
                  <a:spcAft>
                    <a:spcPts val="0"/>
                  </a:spcAft>
                  <a:defRPr/>
                </a:pPr>
                <a:endParaRPr lang="en-US" sz="1000" kern="0" dirty="0">
                  <a:solidFill>
                    <a:srgbClr val="000000"/>
                  </a:solidFill>
                  <a:latin typeface="Gill Sans MT"/>
                </a:endParaRPr>
              </a:p>
            </p:txBody>
          </p:sp>
          <p:sp>
            <p:nvSpPr>
              <p:cNvPr id="285" name="Freeform 284"/>
              <p:cNvSpPr/>
              <p:nvPr/>
            </p:nvSpPr>
            <p:spPr>
              <a:xfrm>
                <a:off x="1307039" y="4992238"/>
                <a:ext cx="7018390" cy="1447627"/>
              </a:xfrm>
              <a:custGeom>
                <a:avLst/>
                <a:gdLst>
                  <a:gd name="connsiteX0" fmla="*/ 0 w 7904329"/>
                  <a:gd name="connsiteY0" fmla="*/ 2274627 h 2284862"/>
                  <a:gd name="connsiteX1" fmla="*/ 450376 w 7904329"/>
                  <a:gd name="connsiteY1" fmla="*/ 2274627 h 2284862"/>
                  <a:gd name="connsiteX2" fmla="*/ 1310185 w 7904329"/>
                  <a:gd name="connsiteY2" fmla="*/ 2267803 h 2284862"/>
                  <a:gd name="connsiteX3" fmla="*/ 2313296 w 7904329"/>
                  <a:gd name="connsiteY3" fmla="*/ 2281451 h 2284862"/>
                  <a:gd name="connsiteX4" fmla="*/ 3343702 w 7904329"/>
                  <a:gd name="connsiteY4" fmla="*/ 2274627 h 2284862"/>
                  <a:gd name="connsiteX5" fmla="*/ 4237630 w 7904329"/>
                  <a:gd name="connsiteY5" fmla="*/ 2281451 h 2284862"/>
                  <a:gd name="connsiteX6" fmla="*/ 5015552 w 7904329"/>
                  <a:gd name="connsiteY6" fmla="*/ 2274627 h 2284862"/>
                  <a:gd name="connsiteX7" fmla="*/ 5718412 w 7904329"/>
                  <a:gd name="connsiteY7" fmla="*/ 2274627 h 2284862"/>
                  <a:gd name="connsiteX8" fmla="*/ 6359857 w 7904329"/>
                  <a:gd name="connsiteY8" fmla="*/ 2274627 h 2284862"/>
                  <a:gd name="connsiteX9" fmla="*/ 6858000 w 7904329"/>
                  <a:gd name="connsiteY9" fmla="*/ 2274627 h 2284862"/>
                  <a:gd name="connsiteX10" fmla="*/ 7158251 w 7904329"/>
                  <a:gd name="connsiteY10" fmla="*/ 2274627 h 2284862"/>
                  <a:gd name="connsiteX11" fmla="*/ 7513093 w 7904329"/>
                  <a:gd name="connsiteY11" fmla="*/ 2274627 h 2284862"/>
                  <a:gd name="connsiteX12" fmla="*/ 7656394 w 7904329"/>
                  <a:gd name="connsiteY12" fmla="*/ 2274627 h 2284862"/>
                  <a:gd name="connsiteX13" fmla="*/ 7751929 w 7904329"/>
                  <a:gd name="connsiteY13" fmla="*/ 2274627 h 2284862"/>
                  <a:gd name="connsiteX14" fmla="*/ 7813343 w 7904329"/>
                  <a:gd name="connsiteY14" fmla="*/ 2274627 h 2284862"/>
                  <a:gd name="connsiteX15" fmla="*/ 7861111 w 7904329"/>
                  <a:gd name="connsiteY15" fmla="*/ 2274627 h 2284862"/>
                  <a:gd name="connsiteX16" fmla="*/ 7888406 w 7904329"/>
                  <a:gd name="connsiteY16" fmla="*/ 2274627 h 2284862"/>
                  <a:gd name="connsiteX17" fmla="*/ 7895230 w 7904329"/>
                  <a:gd name="connsiteY17" fmla="*/ 2274627 h 2284862"/>
                  <a:gd name="connsiteX18" fmla="*/ 7895230 w 7904329"/>
                  <a:gd name="connsiteY18" fmla="*/ 2240507 h 2284862"/>
                  <a:gd name="connsiteX19" fmla="*/ 7888406 w 7904329"/>
                  <a:gd name="connsiteY19" fmla="*/ 2008495 h 2284862"/>
                  <a:gd name="connsiteX20" fmla="*/ 7902054 w 7904329"/>
                  <a:gd name="connsiteY20" fmla="*/ 1715069 h 2284862"/>
                  <a:gd name="connsiteX21" fmla="*/ 7902054 w 7904329"/>
                  <a:gd name="connsiteY21" fmla="*/ 1155510 h 2284862"/>
                  <a:gd name="connsiteX22" fmla="*/ 7895230 w 7904329"/>
                  <a:gd name="connsiteY22" fmla="*/ 711958 h 2284862"/>
                  <a:gd name="connsiteX23" fmla="*/ 7895230 w 7904329"/>
                  <a:gd name="connsiteY23" fmla="*/ 384412 h 2284862"/>
                  <a:gd name="connsiteX24" fmla="*/ 7895230 w 7904329"/>
                  <a:gd name="connsiteY24" fmla="*/ 56866 h 2284862"/>
                  <a:gd name="connsiteX25" fmla="*/ 7854287 w 7904329"/>
                  <a:gd name="connsiteY25" fmla="*/ 43218 h 2284862"/>
                  <a:gd name="connsiteX26" fmla="*/ 7717809 w 7904329"/>
                  <a:gd name="connsiteY26" fmla="*/ 50042 h 2284862"/>
                  <a:gd name="connsiteX27" fmla="*/ 7560860 w 7904329"/>
                  <a:gd name="connsiteY27" fmla="*/ 77337 h 2284862"/>
                  <a:gd name="connsiteX28" fmla="*/ 7390263 w 7904329"/>
                  <a:gd name="connsiteY28" fmla="*/ 97809 h 2284862"/>
                  <a:gd name="connsiteX29" fmla="*/ 7281081 w 7904329"/>
                  <a:gd name="connsiteY29" fmla="*/ 104633 h 2284862"/>
                  <a:gd name="connsiteX30" fmla="*/ 7212842 w 7904329"/>
                  <a:gd name="connsiteY30" fmla="*/ 77337 h 2284862"/>
                  <a:gd name="connsiteX31" fmla="*/ 7185546 w 7904329"/>
                  <a:gd name="connsiteY31" fmla="*/ 43218 h 2284862"/>
                  <a:gd name="connsiteX32" fmla="*/ 7185546 w 7904329"/>
                  <a:gd name="connsiteY32" fmla="*/ 9098 h 2284862"/>
                  <a:gd name="connsiteX33" fmla="*/ 7137779 w 7904329"/>
                  <a:gd name="connsiteY33" fmla="*/ 9098 h 2284862"/>
                  <a:gd name="connsiteX34" fmla="*/ 6905767 w 7904329"/>
                  <a:gd name="connsiteY34" fmla="*/ 29570 h 2284862"/>
                  <a:gd name="connsiteX35" fmla="*/ 6776114 w 7904329"/>
                  <a:gd name="connsiteY35" fmla="*/ 43218 h 2284862"/>
                  <a:gd name="connsiteX36" fmla="*/ 6673755 w 7904329"/>
                  <a:gd name="connsiteY36" fmla="*/ 56866 h 2284862"/>
                  <a:gd name="connsiteX37" fmla="*/ 6434920 w 7904329"/>
                  <a:gd name="connsiteY37" fmla="*/ 56866 h 2284862"/>
                  <a:gd name="connsiteX38" fmla="*/ 5158854 w 7904329"/>
                  <a:gd name="connsiteY38" fmla="*/ 261582 h 2284862"/>
                  <a:gd name="connsiteX39" fmla="*/ 3500651 w 7904329"/>
                  <a:gd name="connsiteY39" fmla="*/ 664191 h 2284862"/>
                  <a:gd name="connsiteX40" fmla="*/ 1405720 w 7904329"/>
                  <a:gd name="connsiteY40" fmla="*/ 971266 h 2284862"/>
                  <a:gd name="connsiteX41" fmla="*/ 511791 w 7904329"/>
                  <a:gd name="connsiteY41" fmla="*/ 1203278 h 2284862"/>
                  <a:gd name="connsiteX42" fmla="*/ 116006 w 7904329"/>
                  <a:gd name="connsiteY42" fmla="*/ 1319284 h 2284862"/>
                  <a:gd name="connsiteX43" fmla="*/ 75063 w 7904329"/>
                  <a:gd name="connsiteY43" fmla="*/ 1360227 h 2284862"/>
                  <a:gd name="connsiteX44" fmla="*/ 34120 w 7904329"/>
                  <a:gd name="connsiteY44" fmla="*/ 1394346 h 2284862"/>
                  <a:gd name="connsiteX45" fmla="*/ 6824 w 7904329"/>
                  <a:gd name="connsiteY45" fmla="*/ 1421642 h 2284862"/>
                  <a:gd name="connsiteX46" fmla="*/ 6824 w 7904329"/>
                  <a:gd name="connsiteY46" fmla="*/ 1455761 h 2284862"/>
                  <a:gd name="connsiteX47" fmla="*/ 0 w 7904329"/>
                  <a:gd name="connsiteY47" fmla="*/ 1633182 h 2284862"/>
                  <a:gd name="connsiteX48" fmla="*/ 6824 w 7904329"/>
                  <a:gd name="connsiteY48" fmla="*/ 1844722 h 2284862"/>
                  <a:gd name="connsiteX49" fmla="*/ 6824 w 7904329"/>
                  <a:gd name="connsiteY49" fmla="*/ 2035791 h 2284862"/>
                  <a:gd name="connsiteX50" fmla="*/ 6824 w 7904329"/>
                  <a:gd name="connsiteY50" fmla="*/ 2144973 h 2284862"/>
                  <a:gd name="connsiteX51" fmla="*/ 6824 w 7904329"/>
                  <a:gd name="connsiteY51" fmla="*/ 2213212 h 2284862"/>
                  <a:gd name="connsiteX52" fmla="*/ 0 w 7904329"/>
                  <a:gd name="connsiteY52" fmla="*/ 2274627 h 228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904329" h="2284862">
                    <a:moveTo>
                      <a:pt x="0" y="2274627"/>
                    </a:moveTo>
                    <a:lnTo>
                      <a:pt x="450376" y="2274627"/>
                    </a:lnTo>
                    <a:lnTo>
                      <a:pt x="1310185" y="2267803"/>
                    </a:lnTo>
                    <a:lnTo>
                      <a:pt x="2313296" y="2281451"/>
                    </a:lnTo>
                    <a:lnTo>
                      <a:pt x="3343702" y="2274627"/>
                    </a:lnTo>
                    <a:lnTo>
                      <a:pt x="4237630" y="2281451"/>
                    </a:lnTo>
                    <a:lnTo>
                      <a:pt x="5015552" y="2274627"/>
                    </a:lnTo>
                    <a:lnTo>
                      <a:pt x="5718412" y="2274627"/>
                    </a:lnTo>
                    <a:lnTo>
                      <a:pt x="6359857" y="2274627"/>
                    </a:lnTo>
                    <a:lnTo>
                      <a:pt x="6858000" y="2274627"/>
                    </a:lnTo>
                    <a:lnTo>
                      <a:pt x="7158251" y="2274627"/>
                    </a:lnTo>
                    <a:lnTo>
                      <a:pt x="7513093" y="2274627"/>
                    </a:lnTo>
                    <a:lnTo>
                      <a:pt x="7656394" y="2274627"/>
                    </a:lnTo>
                    <a:lnTo>
                      <a:pt x="7751929" y="2274627"/>
                    </a:lnTo>
                    <a:lnTo>
                      <a:pt x="7813343" y="2274627"/>
                    </a:lnTo>
                    <a:lnTo>
                      <a:pt x="7861111" y="2274627"/>
                    </a:lnTo>
                    <a:lnTo>
                      <a:pt x="7888406" y="2274627"/>
                    </a:lnTo>
                    <a:cubicBezTo>
                      <a:pt x="7894092" y="2274627"/>
                      <a:pt x="7894093" y="2280314"/>
                      <a:pt x="7895230" y="2274627"/>
                    </a:cubicBezTo>
                    <a:cubicBezTo>
                      <a:pt x="7896367" y="2268940"/>
                      <a:pt x="7896367" y="2284862"/>
                      <a:pt x="7895230" y="2240507"/>
                    </a:cubicBezTo>
                    <a:cubicBezTo>
                      <a:pt x="7894093" y="2196152"/>
                      <a:pt x="7887269" y="2096068"/>
                      <a:pt x="7888406" y="2008495"/>
                    </a:cubicBezTo>
                    <a:cubicBezTo>
                      <a:pt x="7889543" y="1920922"/>
                      <a:pt x="7899779" y="1857233"/>
                      <a:pt x="7902054" y="1715069"/>
                    </a:cubicBezTo>
                    <a:cubicBezTo>
                      <a:pt x="7904329" y="1572905"/>
                      <a:pt x="7903191" y="1322695"/>
                      <a:pt x="7902054" y="1155510"/>
                    </a:cubicBezTo>
                    <a:cubicBezTo>
                      <a:pt x="7900917" y="988325"/>
                      <a:pt x="7896367" y="840474"/>
                      <a:pt x="7895230" y="711958"/>
                    </a:cubicBezTo>
                    <a:cubicBezTo>
                      <a:pt x="7894093" y="583442"/>
                      <a:pt x="7895230" y="384412"/>
                      <a:pt x="7895230" y="384412"/>
                    </a:cubicBezTo>
                    <a:cubicBezTo>
                      <a:pt x="7895230" y="275230"/>
                      <a:pt x="7902054" y="113732"/>
                      <a:pt x="7895230" y="56866"/>
                    </a:cubicBezTo>
                    <a:cubicBezTo>
                      <a:pt x="7888406" y="0"/>
                      <a:pt x="7883857" y="44355"/>
                      <a:pt x="7854287" y="43218"/>
                    </a:cubicBezTo>
                    <a:cubicBezTo>
                      <a:pt x="7824717" y="42081"/>
                      <a:pt x="7766713" y="44356"/>
                      <a:pt x="7717809" y="50042"/>
                    </a:cubicBezTo>
                    <a:cubicBezTo>
                      <a:pt x="7668905" y="55728"/>
                      <a:pt x="7615451" y="69376"/>
                      <a:pt x="7560860" y="77337"/>
                    </a:cubicBezTo>
                    <a:cubicBezTo>
                      <a:pt x="7506269" y="85298"/>
                      <a:pt x="7436893" y="93260"/>
                      <a:pt x="7390263" y="97809"/>
                    </a:cubicBezTo>
                    <a:cubicBezTo>
                      <a:pt x="7343633" y="102358"/>
                      <a:pt x="7310651" y="108045"/>
                      <a:pt x="7281081" y="104633"/>
                    </a:cubicBezTo>
                    <a:cubicBezTo>
                      <a:pt x="7251511" y="101221"/>
                      <a:pt x="7228765" y="87573"/>
                      <a:pt x="7212842" y="77337"/>
                    </a:cubicBezTo>
                    <a:cubicBezTo>
                      <a:pt x="7196920" y="67101"/>
                      <a:pt x="7190095" y="54591"/>
                      <a:pt x="7185546" y="43218"/>
                    </a:cubicBezTo>
                    <a:cubicBezTo>
                      <a:pt x="7180997" y="31845"/>
                      <a:pt x="7193507" y="14785"/>
                      <a:pt x="7185546" y="9098"/>
                    </a:cubicBezTo>
                    <a:cubicBezTo>
                      <a:pt x="7177585" y="3411"/>
                      <a:pt x="7184409" y="5686"/>
                      <a:pt x="7137779" y="9098"/>
                    </a:cubicBezTo>
                    <a:cubicBezTo>
                      <a:pt x="7091149" y="12510"/>
                      <a:pt x="6966045" y="23883"/>
                      <a:pt x="6905767" y="29570"/>
                    </a:cubicBezTo>
                    <a:cubicBezTo>
                      <a:pt x="6845490" y="35257"/>
                      <a:pt x="6814783" y="38669"/>
                      <a:pt x="6776114" y="43218"/>
                    </a:cubicBezTo>
                    <a:cubicBezTo>
                      <a:pt x="6737445" y="47767"/>
                      <a:pt x="6730620" y="54591"/>
                      <a:pt x="6673755" y="56866"/>
                    </a:cubicBezTo>
                    <a:cubicBezTo>
                      <a:pt x="6616890" y="59141"/>
                      <a:pt x="6687403" y="22747"/>
                      <a:pt x="6434920" y="56866"/>
                    </a:cubicBezTo>
                    <a:cubicBezTo>
                      <a:pt x="6182437" y="90985"/>
                      <a:pt x="5647899" y="160361"/>
                      <a:pt x="5158854" y="261582"/>
                    </a:cubicBezTo>
                    <a:cubicBezTo>
                      <a:pt x="4669809" y="362803"/>
                      <a:pt x="4126173" y="545910"/>
                      <a:pt x="3500651" y="664191"/>
                    </a:cubicBezTo>
                    <a:cubicBezTo>
                      <a:pt x="2875129" y="782472"/>
                      <a:pt x="1903863" y="881418"/>
                      <a:pt x="1405720" y="971266"/>
                    </a:cubicBezTo>
                    <a:cubicBezTo>
                      <a:pt x="907577" y="1061114"/>
                      <a:pt x="726743" y="1145275"/>
                      <a:pt x="511791" y="1203278"/>
                    </a:cubicBezTo>
                    <a:cubicBezTo>
                      <a:pt x="296839" y="1261281"/>
                      <a:pt x="188794" y="1293126"/>
                      <a:pt x="116006" y="1319284"/>
                    </a:cubicBezTo>
                    <a:cubicBezTo>
                      <a:pt x="43218" y="1345442"/>
                      <a:pt x="88710" y="1347717"/>
                      <a:pt x="75063" y="1360227"/>
                    </a:cubicBezTo>
                    <a:cubicBezTo>
                      <a:pt x="61416" y="1372737"/>
                      <a:pt x="45493" y="1384110"/>
                      <a:pt x="34120" y="1394346"/>
                    </a:cubicBezTo>
                    <a:cubicBezTo>
                      <a:pt x="22747" y="1404582"/>
                      <a:pt x="11373" y="1411406"/>
                      <a:pt x="6824" y="1421642"/>
                    </a:cubicBezTo>
                    <a:cubicBezTo>
                      <a:pt x="2275" y="1431878"/>
                      <a:pt x="7961" y="1420504"/>
                      <a:pt x="6824" y="1455761"/>
                    </a:cubicBezTo>
                    <a:cubicBezTo>
                      <a:pt x="5687" y="1491018"/>
                      <a:pt x="0" y="1568355"/>
                      <a:pt x="0" y="1633182"/>
                    </a:cubicBezTo>
                    <a:cubicBezTo>
                      <a:pt x="0" y="1698009"/>
                      <a:pt x="5687" y="1777621"/>
                      <a:pt x="6824" y="1844722"/>
                    </a:cubicBezTo>
                    <a:cubicBezTo>
                      <a:pt x="7961" y="1911824"/>
                      <a:pt x="6824" y="2035791"/>
                      <a:pt x="6824" y="2035791"/>
                    </a:cubicBezTo>
                    <a:lnTo>
                      <a:pt x="6824" y="2144973"/>
                    </a:lnTo>
                    <a:lnTo>
                      <a:pt x="6824" y="2213212"/>
                    </a:lnTo>
                    <a:lnTo>
                      <a:pt x="0" y="2274627"/>
                    </a:lnTo>
                    <a:close/>
                  </a:path>
                </a:pathLst>
              </a:custGeom>
              <a:solidFill>
                <a:srgbClr val="EEECE1">
                  <a:lumMod val="50000"/>
                </a:srgbClr>
              </a:solidFill>
              <a:ln w="25400" cap="flat" cmpd="sng" algn="ctr">
                <a:noFill/>
                <a:prstDash val="solid"/>
              </a:ln>
              <a:effectLst/>
            </p:spPr>
            <p:txBody>
              <a:bodyPr rtlCol="0" anchor="ctr"/>
              <a:lstStyle/>
              <a:p>
                <a:pPr algn="ctr" defTabSz="457200" eaLnBrk="1" fontAlgn="auto" hangingPunct="1">
                  <a:spcBef>
                    <a:spcPts val="0"/>
                  </a:spcBef>
                  <a:spcAft>
                    <a:spcPts val="0"/>
                  </a:spcAft>
                  <a:defRPr/>
                </a:pPr>
                <a:endParaRPr lang="en-US" sz="1000" kern="0" dirty="0">
                  <a:solidFill>
                    <a:srgbClr val="000000"/>
                  </a:solidFill>
                  <a:latin typeface="Gill Sans MT"/>
                </a:endParaRPr>
              </a:p>
            </p:txBody>
          </p:sp>
          <p:sp>
            <p:nvSpPr>
              <p:cNvPr id="286" name="Freeform 285"/>
              <p:cNvSpPr/>
              <p:nvPr/>
            </p:nvSpPr>
            <p:spPr>
              <a:xfrm>
                <a:off x="5255514" y="4340037"/>
                <a:ext cx="1968180" cy="773892"/>
              </a:xfrm>
              <a:custGeom>
                <a:avLst/>
                <a:gdLst>
                  <a:gd name="connsiteX0" fmla="*/ 1025857 w 2216625"/>
                  <a:gd name="connsiteY0" fmla="*/ 18197 h 1221474"/>
                  <a:gd name="connsiteX1" fmla="*/ 1135040 w 2216625"/>
                  <a:gd name="connsiteY1" fmla="*/ 31845 h 1221474"/>
                  <a:gd name="connsiteX2" fmla="*/ 1312460 w 2216625"/>
                  <a:gd name="connsiteY2" fmla="*/ 209265 h 1221474"/>
                  <a:gd name="connsiteX3" fmla="*/ 1380699 w 2216625"/>
                  <a:gd name="connsiteY3" fmla="*/ 338919 h 1221474"/>
                  <a:gd name="connsiteX4" fmla="*/ 1469410 w 2216625"/>
                  <a:gd name="connsiteY4" fmla="*/ 386686 h 1221474"/>
                  <a:gd name="connsiteX5" fmla="*/ 1585416 w 2216625"/>
                  <a:gd name="connsiteY5" fmla="*/ 448101 h 1221474"/>
                  <a:gd name="connsiteX6" fmla="*/ 1640007 w 2216625"/>
                  <a:gd name="connsiteY6" fmla="*/ 482221 h 1221474"/>
                  <a:gd name="connsiteX7" fmla="*/ 1715069 w 2216625"/>
                  <a:gd name="connsiteY7" fmla="*/ 618698 h 1221474"/>
                  <a:gd name="connsiteX8" fmla="*/ 1817428 w 2216625"/>
                  <a:gd name="connsiteY8" fmla="*/ 775647 h 1221474"/>
                  <a:gd name="connsiteX9" fmla="*/ 1919786 w 2216625"/>
                  <a:gd name="connsiteY9" fmla="*/ 871182 h 1221474"/>
                  <a:gd name="connsiteX10" fmla="*/ 2001672 w 2216625"/>
                  <a:gd name="connsiteY10" fmla="*/ 959892 h 1221474"/>
                  <a:gd name="connsiteX11" fmla="*/ 2097207 w 2216625"/>
                  <a:gd name="connsiteY11" fmla="*/ 1034955 h 1221474"/>
                  <a:gd name="connsiteX12" fmla="*/ 2185917 w 2216625"/>
                  <a:gd name="connsiteY12" fmla="*/ 1103194 h 1221474"/>
                  <a:gd name="connsiteX13" fmla="*/ 2213213 w 2216625"/>
                  <a:gd name="connsiteY13" fmla="*/ 1150961 h 1221474"/>
                  <a:gd name="connsiteX14" fmla="*/ 2206389 w 2216625"/>
                  <a:gd name="connsiteY14" fmla="*/ 1150961 h 1221474"/>
                  <a:gd name="connsiteX15" fmla="*/ 2035792 w 2216625"/>
                  <a:gd name="connsiteY15" fmla="*/ 1157785 h 1221474"/>
                  <a:gd name="connsiteX16" fmla="*/ 1899314 w 2216625"/>
                  <a:gd name="connsiteY16" fmla="*/ 1171433 h 1221474"/>
                  <a:gd name="connsiteX17" fmla="*/ 1796956 w 2216625"/>
                  <a:gd name="connsiteY17" fmla="*/ 1171433 h 1221474"/>
                  <a:gd name="connsiteX18" fmla="*/ 1742365 w 2216625"/>
                  <a:gd name="connsiteY18" fmla="*/ 1191904 h 1221474"/>
                  <a:gd name="connsiteX19" fmla="*/ 1701422 w 2216625"/>
                  <a:gd name="connsiteY19" fmla="*/ 1212376 h 1221474"/>
                  <a:gd name="connsiteX20" fmla="*/ 1660478 w 2216625"/>
                  <a:gd name="connsiteY20" fmla="*/ 1212376 h 1221474"/>
                  <a:gd name="connsiteX21" fmla="*/ 1585416 w 2216625"/>
                  <a:gd name="connsiteY21" fmla="*/ 1157785 h 1221474"/>
                  <a:gd name="connsiteX22" fmla="*/ 1510353 w 2216625"/>
                  <a:gd name="connsiteY22" fmla="*/ 1150961 h 1221474"/>
                  <a:gd name="connsiteX23" fmla="*/ 1373875 w 2216625"/>
                  <a:gd name="connsiteY23" fmla="*/ 1150961 h 1221474"/>
                  <a:gd name="connsiteX24" fmla="*/ 1244222 w 2216625"/>
                  <a:gd name="connsiteY24" fmla="*/ 1150961 h 1221474"/>
                  <a:gd name="connsiteX25" fmla="*/ 1128216 w 2216625"/>
                  <a:gd name="connsiteY25" fmla="*/ 1150961 h 1221474"/>
                  <a:gd name="connsiteX26" fmla="*/ 1066801 w 2216625"/>
                  <a:gd name="connsiteY26" fmla="*/ 1144137 h 1221474"/>
                  <a:gd name="connsiteX27" fmla="*/ 937147 w 2216625"/>
                  <a:gd name="connsiteY27" fmla="*/ 1089546 h 1221474"/>
                  <a:gd name="connsiteX28" fmla="*/ 814317 w 2216625"/>
                  <a:gd name="connsiteY28" fmla="*/ 1082722 h 1221474"/>
                  <a:gd name="connsiteX29" fmla="*/ 677840 w 2216625"/>
                  <a:gd name="connsiteY29" fmla="*/ 1089546 h 1221474"/>
                  <a:gd name="connsiteX30" fmla="*/ 541362 w 2216625"/>
                  <a:gd name="connsiteY30" fmla="*/ 1062250 h 1221474"/>
                  <a:gd name="connsiteX31" fmla="*/ 384413 w 2216625"/>
                  <a:gd name="connsiteY31" fmla="*/ 1028131 h 1221474"/>
                  <a:gd name="connsiteX32" fmla="*/ 206992 w 2216625"/>
                  <a:gd name="connsiteY32" fmla="*/ 987188 h 1221474"/>
                  <a:gd name="connsiteX33" fmla="*/ 63690 w 2216625"/>
                  <a:gd name="connsiteY33" fmla="*/ 939421 h 1221474"/>
                  <a:gd name="connsiteX34" fmla="*/ 15923 w 2216625"/>
                  <a:gd name="connsiteY34" fmla="*/ 912125 h 1221474"/>
                  <a:gd name="connsiteX35" fmla="*/ 2275 w 2216625"/>
                  <a:gd name="connsiteY35" fmla="*/ 891653 h 1221474"/>
                  <a:gd name="connsiteX36" fmla="*/ 29571 w 2216625"/>
                  <a:gd name="connsiteY36" fmla="*/ 823415 h 1221474"/>
                  <a:gd name="connsiteX37" fmla="*/ 125105 w 2216625"/>
                  <a:gd name="connsiteY37" fmla="*/ 741528 h 1221474"/>
                  <a:gd name="connsiteX38" fmla="*/ 268407 w 2216625"/>
                  <a:gd name="connsiteY38" fmla="*/ 652818 h 1221474"/>
                  <a:gd name="connsiteX39" fmla="*/ 391237 w 2216625"/>
                  <a:gd name="connsiteY39" fmla="*/ 564107 h 1221474"/>
                  <a:gd name="connsiteX40" fmla="*/ 514066 w 2216625"/>
                  <a:gd name="connsiteY40" fmla="*/ 454925 h 1221474"/>
                  <a:gd name="connsiteX41" fmla="*/ 589129 w 2216625"/>
                  <a:gd name="connsiteY41" fmla="*/ 373039 h 1221474"/>
                  <a:gd name="connsiteX42" fmla="*/ 643720 w 2216625"/>
                  <a:gd name="connsiteY42" fmla="*/ 297976 h 1221474"/>
                  <a:gd name="connsiteX43" fmla="*/ 698311 w 2216625"/>
                  <a:gd name="connsiteY43" fmla="*/ 229737 h 1221474"/>
                  <a:gd name="connsiteX44" fmla="*/ 711959 w 2216625"/>
                  <a:gd name="connsiteY44" fmla="*/ 175146 h 1221474"/>
                  <a:gd name="connsiteX45" fmla="*/ 746078 w 2216625"/>
                  <a:gd name="connsiteY45" fmla="*/ 147850 h 1221474"/>
                  <a:gd name="connsiteX46" fmla="*/ 834789 w 2216625"/>
                  <a:gd name="connsiteY46" fmla="*/ 127379 h 1221474"/>
                  <a:gd name="connsiteX47" fmla="*/ 889380 w 2216625"/>
                  <a:gd name="connsiteY47" fmla="*/ 113731 h 1221474"/>
                  <a:gd name="connsiteX48" fmla="*/ 950795 w 2216625"/>
                  <a:gd name="connsiteY48" fmla="*/ 72788 h 1221474"/>
                  <a:gd name="connsiteX49" fmla="*/ 1025857 w 2216625"/>
                  <a:gd name="connsiteY49" fmla="*/ 18197 h 122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216625" h="1221474">
                    <a:moveTo>
                      <a:pt x="1025857" y="18197"/>
                    </a:moveTo>
                    <a:cubicBezTo>
                      <a:pt x="1056564" y="11373"/>
                      <a:pt x="1087273" y="0"/>
                      <a:pt x="1135040" y="31845"/>
                    </a:cubicBezTo>
                    <a:cubicBezTo>
                      <a:pt x="1182807" y="63690"/>
                      <a:pt x="1271517" y="158086"/>
                      <a:pt x="1312460" y="209265"/>
                    </a:cubicBezTo>
                    <a:cubicBezTo>
                      <a:pt x="1353403" y="260444"/>
                      <a:pt x="1354541" y="309349"/>
                      <a:pt x="1380699" y="338919"/>
                    </a:cubicBezTo>
                    <a:cubicBezTo>
                      <a:pt x="1406857" y="368489"/>
                      <a:pt x="1469410" y="386686"/>
                      <a:pt x="1469410" y="386686"/>
                    </a:cubicBezTo>
                    <a:lnTo>
                      <a:pt x="1585416" y="448101"/>
                    </a:lnTo>
                    <a:cubicBezTo>
                      <a:pt x="1613849" y="464024"/>
                      <a:pt x="1618398" y="453788"/>
                      <a:pt x="1640007" y="482221"/>
                    </a:cubicBezTo>
                    <a:cubicBezTo>
                      <a:pt x="1661616" y="510654"/>
                      <a:pt x="1685499" y="569794"/>
                      <a:pt x="1715069" y="618698"/>
                    </a:cubicBezTo>
                    <a:cubicBezTo>
                      <a:pt x="1744639" y="667602"/>
                      <a:pt x="1783309" y="733566"/>
                      <a:pt x="1817428" y="775647"/>
                    </a:cubicBezTo>
                    <a:cubicBezTo>
                      <a:pt x="1851548" y="817728"/>
                      <a:pt x="1889079" y="840475"/>
                      <a:pt x="1919786" y="871182"/>
                    </a:cubicBezTo>
                    <a:cubicBezTo>
                      <a:pt x="1950493" y="901889"/>
                      <a:pt x="1972102" y="932597"/>
                      <a:pt x="2001672" y="959892"/>
                    </a:cubicBezTo>
                    <a:cubicBezTo>
                      <a:pt x="2031242" y="987187"/>
                      <a:pt x="2097207" y="1034955"/>
                      <a:pt x="2097207" y="1034955"/>
                    </a:cubicBezTo>
                    <a:cubicBezTo>
                      <a:pt x="2127914" y="1058839"/>
                      <a:pt x="2166583" y="1083860"/>
                      <a:pt x="2185917" y="1103194"/>
                    </a:cubicBezTo>
                    <a:cubicBezTo>
                      <a:pt x="2205251" y="1122528"/>
                      <a:pt x="2209801" y="1143000"/>
                      <a:pt x="2213213" y="1150961"/>
                    </a:cubicBezTo>
                    <a:cubicBezTo>
                      <a:pt x="2216625" y="1158922"/>
                      <a:pt x="2206389" y="1150961"/>
                      <a:pt x="2206389" y="1150961"/>
                    </a:cubicBezTo>
                    <a:cubicBezTo>
                      <a:pt x="2176819" y="1152098"/>
                      <a:pt x="2086971" y="1154373"/>
                      <a:pt x="2035792" y="1157785"/>
                    </a:cubicBezTo>
                    <a:cubicBezTo>
                      <a:pt x="1984613" y="1161197"/>
                      <a:pt x="1939120" y="1169158"/>
                      <a:pt x="1899314" y="1171433"/>
                    </a:cubicBezTo>
                    <a:cubicBezTo>
                      <a:pt x="1859508" y="1173708"/>
                      <a:pt x="1823114" y="1168021"/>
                      <a:pt x="1796956" y="1171433"/>
                    </a:cubicBezTo>
                    <a:cubicBezTo>
                      <a:pt x="1770798" y="1174845"/>
                      <a:pt x="1758287" y="1185080"/>
                      <a:pt x="1742365" y="1191904"/>
                    </a:cubicBezTo>
                    <a:cubicBezTo>
                      <a:pt x="1726443" y="1198728"/>
                      <a:pt x="1715070" y="1208964"/>
                      <a:pt x="1701422" y="1212376"/>
                    </a:cubicBezTo>
                    <a:cubicBezTo>
                      <a:pt x="1687774" y="1215788"/>
                      <a:pt x="1679812" y="1221474"/>
                      <a:pt x="1660478" y="1212376"/>
                    </a:cubicBezTo>
                    <a:cubicBezTo>
                      <a:pt x="1641144" y="1203278"/>
                      <a:pt x="1610437" y="1168021"/>
                      <a:pt x="1585416" y="1157785"/>
                    </a:cubicBezTo>
                    <a:cubicBezTo>
                      <a:pt x="1560395" y="1147549"/>
                      <a:pt x="1545610" y="1152098"/>
                      <a:pt x="1510353" y="1150961"/>
                    </a:cubicBezTo>
                    <a:cubicBezTo>
                      <a:pt x="1475096" y="1149824"/>
                      <a:pt x="1373875" y="1150961"/>
                      <a:pt x="1373875" y="1150961"/>
                    </a:cubicBezTo>
                    <a:lnTo>
                      <a:pt x="1244222" y="1150961"/>
                    </a:lnTo>
                    <a:cubicBezTo>
                      <a:pt x="1203279" y="1150961"/>
                      <a:pt x="1157786" y="1152098"/>
                      <a:pt x="1128216" y="1150961"/>
                    </a:cubicBezTo>
                    <a:cubicBezTo>
                      <a:pt x="1098646" y="1149824"/>
                      <a:pt x="1098646" y="1154373"/>
                      <a:pt x="1066801" y="1144137"/>
                    </a:cubicBezTo>
                    <a:cubicBezTo>
                      <a:pt x="1034956" y="1133901"/>
                      <a:pt x="979228" y="1099782"/>
                      <a:pt x="937147" y="1089546"/>
                    </a:cubicBezTo>
                    <a:cubicBezTo>
                      <a:pt x="895066" y="1079310"/>
                      <a:pt x="857535" y="1082722"/>
                      <a:pt x="814317" y="1082722"/>
                    </a:cubicBezTo>
                    <a:cubicBezTo>
                      <a:pt x="771099" y="1082722"/>
                      <a:pt x="723332" y="1092958"/>
                      <a:pt x="677840" y="1089546"/>
                    </a:cubicBezTo>
                    <a:cubicBezTo>
                      <a:pt x="632348" y="1086134"/>
                      <a:pt x="541362" y="1062250"/>
                      <a:pt x="541362" y="1062250"/>
                    </a:cubicBezTo>
                    <a:lnTo>
                      <a:pt x="384413" y="1028131"/>
                    </a:lnTo>
                    <a:cubicBezTo>
                      <a:pt x="328685" y="1015621"/>
                      <a:pt x="260446" y="1001973"/>
                      <a:pt x="206992" y="987188"/>
                    </a:cubicBezTo>
                    <a:cubicBezTo>
                      <a:pt x="153538" y="972403"/>
                      <a:pt x="95535" y="951932"/>
                      <a:pt x="63690" y="939421"/>
                    </a:cubicBezTo>
                    <a:cubicBezTo>
                      <a:pt x="31845" y="926911"/>
                      <a:pt x="26159" y="920086"/>
                      <a:pt x="15923" y="912125"/>
                    </a:cubicBezTo>
                    <a:cubicBezTo>
                      <a:pt x="5687" y="904164"/>
                      <a:pt x="0" y="906438"/>
                      <a:pt x="2275" y="891653"/>
                    </a:cubicBezTo>
                    <a:cubicBezTo>
                      <a:pt x="4550" y="876868"/>
                      <a:pt x="9099" y="848436"/>
                      <a:pt x="29571" y="823415"/>
                    </a:cubicBezTo>
                    <a:cubicBezTo>
                      <a:pt x="50043" y="798394"/>
                      <a:pt x="85299" y="769961"/>
                      <a:pt x="125105" y="741528"/>
                    </a:cubicBezTo>
                    <a:cubicBezTo>
                      <a:pt x="164911" y="713095"/>
                      <a:pt x="224052" y="682388"/>
                      <a:pt x="268407" y="652818"/>
                    </a:cubicBezTo>
                    <a:cubicBezTo>
                      <a:pt x="312762" y="623248"/>
                      <a:pt x="350294" y="597089"/>
                      <a:pt x="391237" y="564107"/>
                    </a:cubicBezTo>
                    <a:cubicBezTo>
                      <a:pt x="432180" y="531125"/>
                      <a:pt x="481084" y="486770"/>
                      <a:pt x="514066" y="454925"/>
                    </a:cubicBezTo>
                    <a:cubicBezTo>
                      <a:pt x="547048" y="423080"/>
                      <a:pt x="567520" y="399197"/>
                      <a:pt x="589129" y="373039"/>
                    </a:cubicBezTo>
                    <a:cubicBezTo>
                      <a:pt x="610738" y="346881"/>
                      <a:pt x="625523" y="321860"/>
                      <a:pt x="643720" y="297976"/>
                    </a:cubicBezTo>
                    <a:cubicBezTo>
                      <a:pt x="661917" y="274092"/>
                      <a:pt x="686938" y="250209"/>
                      <a:pt x="698311" y="229737"/>
                    </a:cubicBezTo>
                    <a:cubicBezTo>
                      <a:pt x="709684" y="209265"/>
                      <a:pt x="703998" y="188794"/>
                      <a:pt x="711959" y="175146"/>
                    </a:cubicBezTo>
                    <a:cubicBezTo>
                      <a:pt x="719920" y="161498"/>
                      <a:pt x="725606" y="155811"/>
                      <a:pt x="746078" y="147850"/>
                    </a:cubicBezTo>
                    <a:cubicBezTo>
                      <a:pt x="766550" y="139889"/>
                      <a:pt x="810905" y="133066"/>
                      <a:pt x="834789" y="127379"/>
                    </a:cubicBezTo>
                    <a:cubicBezTo>
                      <a:pt x="858673" y="121693"/>
                      <a:pt x="870046" y="122829"/>
                      <a:pt x="889380" y="113731"/>
                    </a:cubicBezTo>
                    <a:cubicBezTo>
                      <a:pt x="908714" y="104633"/>
                      <a:pt x="930323" y="87573"/>
                      <a:pt x="950795" y="72788"/>
                    </a:cubicBezTo>
                    <a:cubicBezTo>
                      <a:pt x="971267" y="58003"/>
                      <a:pt x="995150" y="25021"/>
                      <a:pt x="1025857" y="18197"/>
                    </a:cubicBezTo>
                    <a:close/>
                  </a:path>
                </a:pathLst>
              </a:custGeom>
              <a:solidFill>
                <a:srgbClr val="00B050"/>
              </a:solidFill>
              <a:ln w="25400" cap="flat" cmpd="sng" algn="ctr">
                <a:noFill/>
                <a:prstDash val="solid"/>
              </a:ln>
              <a:effectLst/>
            </p:spPr>
            <p:txBody>
              <a:bodyPr rtlCol="0" anchor="ctr"/>
              <a:lstStyle/>
              <a:p>
                <a:pPr algn="ctr" defTabSz="457200" eaLnBrk="1" fontAlgn="auto" hangingPunct="1">
                  <a:spcBef>
                    <a:spcPts val="0"/>
                  </a:spcBef>
                  <a:spcAft>
                    <a:spcPts val="0"/>
                  </a:spcAft>
                  <a:defRPr/>
                </a:pPr>
                <a:endParaRPr lang="en-US" sz="1000" kern="0" dirty="0">
                  <a:solidFill>
                    <a:srgbClr val="000000"/>
                  </a:solidFill>
                  <a:latin typeface="Gill Sans MT"/>
                </a:endParaRPr>
              </a:p>
            </p:txBody>
          </p:sp>
          <p:sp>
            <p:nvSpPr>
              <p:cNvPr id="287" name="Freeform 286"/>
              <p:cNvSpPr/>
              <p:nvPr/>
            </p:nvSpPr>
            <p:spPr>
              <a:xfrm>
                <a:off x="4557714" y="4432991"/>
                <a:ext cx="1063362" cy="549796"/>
              </a:xfrm>
              <a:custGeom>
                <a:avLst/>
                <a:gdLst>
                  <a:gd name="connsiteX0" fmla="*/ 30708 w 1197591"/>
                  <a:gd name="connsiteY0" fmla="*/ 533400 h 867771"/>
                  <a:gd name="connsiteX1" fmla="*/ 180833 w 1197591"/>
                  <a:gd name="connsiteY1" fmla="*/ 424218 h 867771"/>
                  <a:gd name="connsiteX2" fmla="*/ 317311 w 1197591"/>
                  <a:gd name="connsiteY2" fmla="*/ 233149 h 867771"/>
                  <a:gd name="connsiteX3" fmla="*/ 399197 w 1197591"/>
                  <a:gd name="connsiteY3" fmla="*/ 69376 h 867771"/>
                  <a:gd name="connsiteX4" fmla="*/ 467436 w 1197591"/>
                  <a:gd name="connsiteY4" fmla="*/ 7961 h 867771"/>
                  <a:gd name="connsiteX5" fmla="*/ 624385 w 1197591"/>
                  <a:gd name="connsiteY5" fmla="*/ 21609 h 867771"/>
                  <a:gd name="connsiteX6" fmla="*/ 767687 w 1197591"/>
                  <a:gd name="connsiteY6" fmla="*/ 123967 h 867771"/>
                  <a:gd name="connsiteX7" fmla="*/ 938284 w 1197591"/>
                  <a:gd name="connsiteY7" fmla="*/ 239973 h 867771"/>
                  <a:gd name="connsiteX8" fmla="*/ 1081585 w 1197591"/>
                  <a:gd name="connsiteY8" fmla="*/ 349155 h 867771"/>
                  <a:gd name="connsiteX9" fmla="*/ 1170296 w 1197591"/>
                  <a:gd name="connsiteY9" fmla="*/ 396923 h 867771"/>
                  <a:gd name="connsiteX10" fmla="*/ 1190767 w 1197591"/>
                  <a:gd name="connsiteY10" fmla="*/ 417394 h 867771"/>
                  <a:gd name="connsiteX11" fmla="*/ 1129352 w 1197591"/>
                  <a:gd name="connsiteY11" fmla="*/ 465161 h 867771"/>
                  <a:gd name="connsiteX12" fmla="*/ 992875 w 1197591"/>
                  <a:gd name="connsiteY12" fmla="*/ 553872 h 867771"/>
                  <a:gd name="connsiteX13" fmla="*/ 917812 w 1197591"/>
                  <a:gd name="connsiteY13" fmla="*/ 608463 h 867771"/>
                  <a:gd name="connsiteX14" fmla="*/ 842749 w 1197591"/>
                  <a:gd name="connsiteY14" fmla="*/ 669878 h 867771"/>
                  <a:gd name="connsiteX15" fmla="*/ 808630 w 1197591"/>
                  <a:gd name="connsiteY15" fmla="*/ 717645 h 867771"/>
                  <a:gd name="connsiteX16" fmla="*/ 801806 w 1197591"/>
                  <a:gd name="connsiteY16" fmla="*/ 765412 h 867771"/>
                  <a:gd name="connsiteX17" fmla="*/ 788158 w 1197591"/>
                  <a:gd name="connsiteY17" fmla="*/ 799532 h 867771"/>
                  <a:gd name="connsiteX18" fmla="*/ 774511 w 1197591"/>
                  <a:gd name="connsiteY18" fmla="*/ 813179 h 867771"/>
                  <a:gd name="connsiteX19" fmla="*/ 651681 w 1197591"/>
                  <a:gd name="connsiteY19" fmla="*/ 854123 h 867771"/>
                  <a:gd name="connsiteX20" fmla="*/ 201305 w 1197591"/>
                  <a:gd name="connsiteY20" fmla="*/ 840475 h 867771"/>
                  <a:gd name="connsiteX21" fmla="*/ 44355 w 1197591"/>
                  <a:gd name="connsiteY21" fmla="*/ 690349 h 867771"/>
                  <a:gd name="connsiteX22" fmla="*/ 3412 w 1197591"/>
                  <a:gd name="connsiteY22" fmla="*/ 594815 h 867771"/>
                  <a:gd name="connsiteX23" fmla="*/ 30708 w 1197591"/>
                  <a:gd name="connsiteY23" fmla="*/ 533400 h 86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7591" h="867771">
                    <a:moveTo>
                      <a:pt x="30708" y="533400"/>
                    </a:moveTo>
                    <a:cubicBezTo>
                      <a:pt x="60278" y="504967"/>
                      <a:pt x="133066" y="474260"/>
                      <a:pt x="180833" y="424218"/>
                    </a:cubicBezTo>
                    <a:cubicBezTo>
                      <a:pt x="228600" y="374176"/>
                      <a:pt x="280917" y="292289"/>
                      <a:pt x="317311" y="233149"/>
                    </a:cubicBezTo>
                    <a:cubicBezTo>
                      <a:pt x="353705" y="174009"/>
                      <a:pt x="374176" y="106907"/>
                      <a:pt x="399197" y="69376"/>
                    </a:cubicBezTo>
                    <a:cubicBezTo>
                      <a:pt x="424218" y="31845"/>
                      <a:pt x="429905" y="15922"/>
                      <a:pt x="467436" y="7961"/>
                    </a:cubicBezTo>
                    <a:cubicBezTo>
                      <a:pt x="504967" y="0"/>
                      <a:pt x="574343" y="2275"/>
                      <a:pt x="624385" y="21609"/>
                    </a:cubicBezTo>
                    <a:cubicBezTo>
                      <a:pt x="674427" y="40943"/>
                      <a:pt x="715371" y="87573"/>
                      <a:pt x="767687" y="123967"/>
                    </a:cubicBezTo>
                    <a:cubicBezTo>
                      <a:pt x="820003" y="160361"/>
                      <a:pt x="885968" y="202442"/>
                      <a:pt x="938284" y="239973"/>
                    </a:cubicBezTo>
                    <a:cubicBezTo>
                      <a:pt x="990600" y="277504"/>
                      <a:pt x="1042916" y="322997"/>
                      <a:pt x="1081585" y="349155"/>
                    </a:cubicBezTo>
                    <a:cubicBezTo>
                      <a:pt x="1120254" y="375313"/>
                      <a:pt x="1152099" y="385550"/>
                      <a:pt x="1170296" y="396923"/>
                    </a:cubicBezTo>
                    <a:cubicBezTo>
                      <a:pt x="1188493" y="408296"/>
                      <a:pt x="1197591" y="406021"/>
                      <a:pt x="1190767" y="417394"/>
                    </a:cubicBezTo>
                    <a:cubicBezTo>
                      <a:pt x="1183943" y="428767"/>
                      <a:pt x="1162334" y="442415"/>
                      <a:pt x="1129352" y="465161"/>
                    </a:cubicBezTo>
                    <a:cubicBezTo>
                      <a:pt x="1096370" y="487907"/>
                      <a:pt x="1028132" y="529988"/>
                      <a:pt x="992875" y="553872"/>
                    </a:cubicBezTo>
                    <a:cubicBezTo>
                      <a:pt x="957618" y="577756"/>
                      <a:pt x="942833" y="589129"/>
                      <a:pt x="917812" y="608463"/>
                    </a:cubicBezTo>
                    <a:cubicBezTo>
                      <a:pt x="892791" y="627797"/>
                      <a:pt x="860946" y="651681"/>
                      <a:pt x="842749" y="669878"/>
                    </a:cubicBezTo>
                    <a:cubicBezTo>
                      <a:pt x="824552" y="688075"/>
                      <a:pt x="815454" y="701723"/>
                      <a:pt x="808630" y="717645"/>
                    </a:cubicBezTo>
                    <a:cubicBezTo>
                      <a:pt x="801806" y="733567"/>
                      <a:pt x="805218" y="751764"/>
                      <a:pt x="801806" y="765412"/>
                    </a:cubicBezTo>
                    <a:cubicBezTo>
                      <a:pt x="798394" y="779060"/>
                      <a:pt x="792707" y="791571"/>
                      <a:pt x="788158" y="799532"/>
                    </a:cubicBezTo>
                    <a:cubicBezTo>
                      <a:pt x="783609" y="807493"/>
                      <a:pt x="797257" y="804081"/>
                      <a:pt x="774511" y="813179"/>
                    </a:cubicBezTo>
                    <a:cubicBezTo>
                      <a:pt x="751765" y="822277"/>
                      <a:pt x="747215" y="849574"/>
                      <a:pt x="651681" y="854123"/>
                    </a:cubicBezTo>
                    <a:cubicBezTo>
                      <a:pt x="556147" y="858672"/>
                      <a:pt x="302526" y="867771"/>
                      <a:pt x="201305" y="840475"/>
                    </a:cubicBezTo>
                    <a:cubicBezTo>
                      <a:pt x="100084" y="813179"/>
                      <a:pt x="77337" y="731292"/>
                      <a:pt x="44355" y="690349"/>
                    </a:cubicBezTo>
                    <a:cubicBezTo>
                      <a:pt x="11373" y="649406"/>
                      <a:pt x="6824" y="620973"/>
                      <a:pt x="3412" y="594815"/>
                    </a:cubicBezTo>
                    <a:cubicBezTo>
                      <a:pt x="0" y="568657"/>
                      <a:pt x="1138" y="561833"/>
                      <a:pt x="30708" y="533400"/>
                    </a:cubicBezTo>
                    <a:close/>
                  </a:path>
                </a:pathLst>
              </a:custGeom>
              <a:solidFill>
                <a:sysClr val="window" lastClr="FFFFFF">
                  <a:lumMod val="50000"/>
                </a:sysClr>
              </a:solidFill>
              <a:ln w="25400" cap="flat" cmpd="sng" algn="ctr">
                <a:noFill/>
                <a:prstDash val="solid"/>
              </a:ln>
              <a:effectLst/>
            </p:spPr>
            <p:txBody>
              <a:bodyPr rtlCol="0" anchor="ctr"/>
              <a:lstStyle/>
              <a:p>
                <a:pPr algn="ctr" defTabSz="457200" eaLnBrk="1" fontAlgn="auto" hangingPunct="1">
                  <a:spcBef>
                    <a:spcPts val="0"/>
                  </a:spcBef>
                  <a:spcAft>
                    <a:spcPts val="0"/>
                  </a:spcAft>
                  <a:defRPr/>
                </a:pPr>
                <a:endParaRPr lang="en-US" sz="1000" kern="0" dirty="0">
                  <a:solidFill>
                    <a:srgbClr val="000000"/>
                  </a:solidFill>
                  <a:latin typeface="Gill Sans MT"/>
                </a:endParaRPr>
              </a:p>
            </p:txBody>
          </p:sp>
          <p:sp>
            <p:nvSpPr>
              <p:cNvPr id="288" name="Freeform 287"/>
              <p:cNvSpPr/>
              <p:nvPr/>
            </p:nvSpPr>
            <p:spPr>
              <a:xfrm>
                <a:off x="1306029" y="5047722"/>
                <a:ext cx="5402646" cy="929536"/>
              </a:xfrm>
              <a:custGeom>
                <a:avLst/>
                <a:gdLst>
                  <a:gd name="connsiteX0" fmla="*/ 1137 w 6084627"/>
                  <a:gd name="connsiteY0" fmla="*/ 1409131 h 1467134"/>
                  <a:gd name="connsiteX1" fmla="*/ 69376 w 6084627"/>
                  <a:gd name="connsiteY1" fmla="*/ 1429603 h 1467134"/>
                  <a:gd name="connsiteX2" fmla="*/ 164910 w 6084627"/>
                  <a:gd name="connsiteY2" fmla="*/ 1463722 h 1467134"/>
                  <a:gd name="connsiteX3" fmla="*/ 403746 w 6084627"/>
                  <a:gd name="connsiteY3" fmla="*/ 1450075 h 1467134"/>
                  <a:gd name="connsiteX4" fmla="*/ 622110 w 6084627"/>
                  <a:gd name="connsiteY4" fmla="*/ 1409131 h 1467134"/>
                  <a:gd name="connsiteX5" fmla="*/ 901889 w 6084627"/>
                  <a:gd name="connsiteY5" fmla="*/ 1334069 h 1467134"/>
                  <a:gd name="connsiteX6" fmla="*/ 1215788 w 6084627"/>
                  <a:gd name="connsiteY6" fmla="*/ 1197591 h 1467134"/>
                  <a:gd name="connsiteX7" fmla="*/ 1454624 w 6084627"/>
                  <a:gd name="connsiteY7" fmla="*/ 1081585 h 1467134"/>
                  <a:gd name="connsiteX8" fmla="*/ 1707107 w 6084627"/>
                  <a:gd name="connsiteY8" fmla="*/ 986051 h 1467134"/>
                  <a:gd name="connsiteX9" fmla="*/ 1973239 w 6084627"/>
                  <a:gd name="connsiteY9" fmla="*/ 958755 h 1467134"/>
                  <a:gd name="connsiteX10" fmla="*/ 2164307 w 6084627"/>
                  <a:gd name="connsiteY10" fmla="*/ 938284 h 1467134"/>
                  <a:gd name="connsiteX11" fmla="*/ 2328080 w 6084627"/>
                  <a:gd name="connsiteY11" fmla="*/ 965579 h 1467134"/>
                  <a:gd name="connsiteX12" fmla="*/ 2457734 w 6084627"/>
                  <a:gd name="connsiteY12" fmla="*/ 992875 h 1467134"/>
                  <a:gd name="connsiteX13" fmla="*/ 2744337 w 6084627"/>
                  <a:gd name="connsiteY13" fmla="*/ 965579 h 1467134"/>
                  <a:gd name="connsiteX14" fmla="*/ 3017292 w 6084627"/>
                  <a:gd name="connsiteY14" fmla="*/ 965579 h 1467134"/>
                  <a:gd name="connsiteX15" fmla="*/ 3256128 w 6084627"/>
                  <a:gd name="connsiteY15" fmla="*/ 999699 h 1467134"/>
                  <a:gd name="connsiteX16" fmla="*/ 3529083 w 6084627"/>
                  <a:gd name="connsiteY16" fmla="*/ 1040642 h 1467134"/>
                  <a:gd name="connsiteX17" fmla="*/ 3726976 w 6084627"/>
                  <a:gd name="connsiteY17" fmla="*/ 979227 h 1467134"/>
                  <a:gd name="connsiteX18" fmla="*/ 3849806 w 6084627"/>
                  <a:gd name="connsiteY18" fmla="*/ 917812 h 1467134"/>
                  <a:gd name="connsiteX19" fmla="*/ 4040875 w 6084627"/>
                  <a:gd name="connsiteY19" fmla="*/ 904164 h 1467134"/>
                  <a:gd name="connsiteX20" fmla="*/ 4341125 w 6084627"/>
                  <a:gd name="connsiteY20" fmla="*/ 890517 h 1467134"/>
                  <a:gd name="connsiteX21" fmla="*/ 4552666 w 6084627"/>
                  <a:gd name="connsiteY21" fmla="*/ 890517 h 1467134"/>
                  <a:gd name="connsiteX22" fmla="*/ 4607257 w 6084627"/>
                  <a:gd name="connsiteY22" fmla="*/ 842749 h 1467134"/>
                  <a:gd name="connsiteX23" fmla="*/ 4600433 w 6084627"/>
                  <a:gd name="connsiteY23" fmla="*/ 774511 h 1467134"/>
                  <a:gd name="connsiteX24" fmla="*/ 4552666 w 6084627"/>
                  <a:gd name="connsiteY24" fmla="*/ 719920 h 1467134"/>
                  <a:gd name="connsiteX25" fmla="*/ 4532194 w 6084627"/>
                  <a:gd name="connsiteY25" fmla="*/ 706272 h 1467134"/>
                  <a:gd name="connsiteX26" fmla="*/ 4532194 w 6084627"/>
                  <a:gd name="connsiteY26" fmla="*/ 678976 h 1467134"/>
                  <a:gd name="connsiteX27" fmla="*/ 4641376 w 6084627"/>
                  <a:gd name="connsiteY27" fmla="*/ 672152 h 1467134"/>
                  <a:gd name="connsiteX28" fmla="*/ 4832445 w 6084627"/>
                  <a:gd name="connsiteY28" fmla="*/ 672152 h 1467134"/>
                  <a:gd name="connsiteX29" fmla="*/ 5064457 w 6084627"/>
                  <a:gd name="connsiteY29" fmla="*/ 651681 h 1467134"/>
                  <a:gd name="connsiteX30" fmla="*/ 5248701 w 6084627"/>
                  <a:gd name="connsiteY30" fmla="*/ 610737 h 1467134"/>
                  <a:gd name="connsiteX31" fmla="*/ 5337412 w 6084627"/>
                  <a:gd name="connsiteY31" fmla="*/ 569794 h 1467134"/>
                  <a:gd name="connsiteX32" fmla="*/ 5337412 w 6084627"/>
                  <a:gd name="connsiteY32" fmla="*/ 522027 h 1467134"/>
                  <a:gd name="connsiteX33" fmla="*/ 5262349 w 6084627"/>
                  <a:gd name="connsiteY33" fmla="*/ 446964 h 1467134"/>
                  <a:gd name="connsiteX34" fmla="*/ 5159991 w 6084627"/>
                  <a:gd name="connsiteY34" fmla="*/ 392373 h 1467134"/>
                  <a:gd name="connsiteX35" fmla="*/ 5153167 w 6084627"/>
                  <a:gd name="connsiteY35" fmla="*/ 324134 h 1467134"/>
                  <a:gd name="connsiteX36" fmla="*/ 5187286 w 6084627"/>
                  <a:gd name="connsiteY36" fmla="*/ 303663 h 1467134"/>
                  <a:gd name="connsiteX37" fmla="*/ 5357883 w 6084627"/>
                  <a:gd name="connsiteY37" fmla="*/ 296839 h 1467134"/>
                  <a:gd name="connsiteX38" fmla="*/ 5508009 w 6084627"/>
                  <a:gd name="connsiteY38" fmla="*/ 296839 h 1467134"/>
                  <a:gd name="connsiteX39" fmla="*/ 5589895 w 6084627"/>
                  <a:gd name="connsiteY39" fmla="*/ 290015 h 1467134"/>
                  <a:gd name="connsiteX40" fmla="*/ 5644486 w 6084627"/>
                  <a:gd name="connsiteY40" fmla="*/ 221776 h 1467134"/>
                  <a:gd name="connsiteX41" fmla="*/ 5740021 w 6084627"/>
                  <a:gd name="connsiteY41" fmla="*/ 167185 h 1467134"/>
                  <a:gd name="connsiteX42" fmla="*/ 5876498 w 6084627"/>
                  <a:gd name="connsiteY42" fmla="*/ 133066 h 1467134"/>
                  <a:gd name="connsiteX43" fmla="*/ 5999328 w 6084627"/>
                  <a:gd name="connsiteY43" fmla="*/ 119418 h 1467134"/>
                  <a:gd name="connsiteX44" fmla="*/ 6060743 w 6084627"/>
                  <a:gd name="connsiteY44" fmla="*/ 85299 h 1467134"/>
                  <a:gd name="connsiteX45" fmla="*/ 6074391 w 6084627"/>
                  <a:gd name="connsiteY45" fmla="*/ 51179 h 1467134"/>
                  <a:gd name="connsiteX46" fmla="*/ 5999328 w 6084627"/>
                  <a:gd name="connsiteY46" fmla="*/ 23884 h 1467134"/>
                  <a:gd name="connsiteX47" fmla="*/ 5978857 w 6084627"/>
                  <a:gd name="connsiteY47" fmla="*/ 3412 h 1467134"/>
                  <a:gd name="connsiteX48" fmla="*/ 5849203 w 6084627"/>
                  <a:gd name="connsiteY48" fmla="*/ 3412 h 1467134"/>
                  <a:gd name="connsiteX49" fmla="*/ 5705901 w 6084627"/>
                  <a:gd name="connsiteY49" fmla="*/ 17060 h 1467134"/>
                  <a:gd name="connsiteX50" fmla="*/ 5548952 w 6084627"/>
                  <a:gd name="connsiteY50" fmla="*/ 10236 h 1467134"/>
                  <a:gd name="connsiteX51" fmla="*/ 5473889 w 6084627"/>
                  <a:gd name="connsiteY51" fmla="*/ 17060 h 1467134"/>
                  <a:gd name="connsiteX52" fmla="*/ 5432946 w 6084627"/>
                  <a:gd name="connsiteY52" fmla="*/ 44355 h 1467134"/>
                  <a:gd name="connsiteX53" fmla="*/ 5426122 w 6084627"/>
                  <a:gd name="connsiteY53" fmla="*/ 92122 h 1467134"/>
                  <a:gd name="connsiteX54" fmla="*/ 5439770 w 6084627"/>
                  <a:gd name="connsiteY54" fmla="*/ 139890 h 1467134"/>
                  <a:gd name="connsiteX55" fmla="*/ 5473889 w 6084627"/>
                  <a:gd name="connsiteY55" fmla="*/ 167185 h 1467134"/>
                  <a:gd name="connsiteX56" fmla="*/ 5528480 w 6084627"/>
                  <a:gd name="connsiteY56" fmla="*/ 187657 h 1467134"/>
                  <a:gd name="connsiteX57" fmla="*/ 5562600 w 6084627"/>
                  <a:gd name="connsiteY57" fmla="*/ 208128 h 1467134"/>
                  <a:gd name="connsiteX58" fmla="*/ 5569424 w 6084627"/>
                  <a:gd name="connsiteY58" fmla="*/ 242248 h 1467134"/>
                  <a:gd name="connsiteX59" fmla="*/ 5439770 w 6084627"/>
                  <a:gd name="connsiteY59" fmla="*/ 249072 h 1467134"/>
                  <a:gd name="connsiteX60" fmla="*/ 5269173 w 6084627"/>
                  <a:gd name="connsiteY60" fmla="*/ 255896 h 1467134"/>
                  <a:gd name="connsiteX61" fmla="*/ 5146343 w 6084627"/>
                  <a:gd name="connsiteY61" fmla="*/ 283191 h 1467134"/>
                  <a:gd name="connsiteX62" fmla="*/ 5091752 w 6084627"/>
                  <a:gd name="connsiteY62" fmla="*/ 317311 h 1467134"/>
                  <a:gd name="connsiteX63" fmla="*/ 5112224 w 6084627"/>
                  <a:gd name="connsiteY63" fmla="*/ 378725 h 1467134"/>
                  <a:gd name="connsiteX64" fmla="*/ 5153167 w 6084627"/>
                  <a:gd name="connsiteY64" fmla="*/ 446964 h 1467134"/>
                  <a:gd name="connsiteX65" fmla="*/ 5235054 w 6084627"/>
                  <a:gd name="connsiteY65" fmla="*/ 487908 h 1467134"/>
                  <a:gd name="connsiteX66" fmla="*/ 5282821 w 6084627"/>
                  <a:gd name="connsiteY66" fmla="*/ 522027 h 1467134"/>
                  <a:gd name="connsiteX67" fmla="*/ 5289645 w 6084627"/>
                  <a:gd name="connsiteY67" fmla="*/ 549322 h 1467134"/>
                  <a:gd name="connsiteX68" fmla="*/ 5200934 w 6084627"/>
                  <a:gd name="connsiteY68" fmla="*/ 597090 h 1467134"/>
                  <a:gd name="connsiteX69" fmla="*/ 4948451 w 6084627"/>
                  <a:gd name="connsiteY69" fmla="*/ 624385 h 1467134"/>
                  <a:gd name="connsiteX70" fmla="*/ 4757382 w 6084627"/>
                  <a:gd name="connsiteY70" fmla="*/ 631209 h 1467134"/>
                  <a:gd name="connsiteX71" fmla="*/ 4579961 w 6084627"/>
                  <a:gd name="connsiteY71" fmla="*/ 631209 h 1467134"/>
                  <a:gd name="connsiteX72" fmla="*/ 4525370 w 6084627"/>
                  <a:gd name="connsiteY72" fmla="*/ 631209 h 1467134"/>
                  <a:gd name="connsiteX73" fmla="*/ 4491251 w 6084627"/>
                  <a:gd name="connsiteY73" fmla="*/ 672152 h 1467134"/>
                  <a:gd name="connsiteX74" fmla="*/ 4491251 w 6084627"/>
                  <a:gd name="connsiteY74" fmla="*/ 706272 h 1467134"/>
                  <a:gd name="connsiteX75" fmla="*/ 4532194 w 6084627"/>
                  <a:gd name="connsiteY75" fmla="*/ 760863 h 1467134"/>
                  <a:gd name="connsiteX76" fmla="*/ 4573137 w 6084627"/>
                  <a:gd name="connsiteY76" fmla="*/ 788158 h 1467134"/>
                  <a:gd name="connsiteX77" fmla="*/ 4559489 w 6084627"/>
                  <a:gd name="connsiteY77" fmla="*/ 815454 h 1467134"/>
                  <a:gd name="connsiteX78" fmla="*/ 4504898 w 6084627"/>
                  <a:gd name="connsiteY78" fmla="*/ 829102 h 1467134"/>
                  <a:gd name="connsiteX79" fmla="*/ 4341125 w 6084627"/>
                  <a:gd name="connsiteY79" fmla="*/ 856397 h 1467134"/>
                  <a:gd name="connsiteX80" fmla="*/ 4081818 w 6084627"/>
                  <a:gd name="connsiteY80" fmla="*/ 863221 h 1467134"/>
                  <a:gd name="connsiteX81" fmla="*/ 3952164 w 6084627"/>
                  <a:gd name="connsiteY81" fmla="*/ 863221 h 1467134"/>
                  <a:gd name="connsiteX82" fmla="*/ 3849806 w 6084627"/>
                  <a:gd name="connsiteY82" fmla="*/ 876869 h 1467134"/>
                  <a:gd name="connsiteX83" fmla="*/ 3761095 w 6084627"/>
                  <a:gd name="connsiteY83" fmla="*/ 917812 h 1467134"/>
                  <a:gd name="connsiteX84" fmla="*/ 3651913 w 6084627"/>
                  <a:gd name="connsiteY84" fmla="*/ 958755 h 1467134"/>
                  <a:gd name="connsiteX85" fmla="*/ 3576851 w 6084627"/>
                  <a:gd name="connsiteY85" fmla="*/ 979227 h 1467134"/>
                  <a:gd name="connsiteX86" fmla="*/ 3460845 w 6084627"/>
                  <a:gd name="connsiteY86" fmla="*/ 979227 h 1467134"/>
                  <a:gd name="connsiteX87" fmla="*/ 3262952 w 6084627"/>
                  <a:gd name="connsiteY87" fmla="*/ 958755 h 1467134"/>
                  <a:gd name="connsiteX88" fmla="*/ 3106003 w 6084627"/>
                  <a:gd name="connsiteY88" fmla="*/ 924636 h 1467134"/>
                  <a:gd name="connsiteX89" fmla="*/ 2942230 w 6084627"/>
                  <a:gd name="connsiteY89" fmla="*/ 904164 h 1467134"/>
                  <a:gd name="connsiteX90" fmla="*/ 2792104 w 6084627"/>
                  <a:gd name="connsiteY90" fmla="*/ 910988 h 1467134"/>
                  <a:gd name="connsiteX91" fmla="*/ 2594212 w 6084627"/>
                  <a:gd name="connsiteY91" fmla="*/ 931460 h 1467134"/>
                  <a:gd name="connsiteX92" fmla="*/ 2450910 w 6084627"/>
                  <a:gd name="connsiteY92" fmla="*/ 931460 h 1467134"/>
                  <a:gd name="connsiteX93" fmla="*/ 2369024 w 6084627"/>
                  <a:gd name="connsiteY93" fmla="*/ 917812 h 1467134"/>
                  <a:gd name="connsiteX94" fmla="*/ 2287137 w 6084627"/>
                  <a:gd name="connsiteY94" fmla="*/ 890517 h 1467134"/>
                  <a:gd name="connsiteX95" fmla="*/ 2225722 w 6084627"/>
                  <a:gd name="connsiteY95" fmla="*/ 883693 h 1467134"/>
                  <a:gd name="connsiteX96" fmla="*/ 2164307 w 6084627"/>
                  <a:gd name="connsiteY96" fmla="*/ 883693 h 1467134"/>
                  <a:gd name="connsiteX97" fmla="*/ 2116540 w 6084627"/>
                  <a:gd name="connsiteY97" fmla="*/ 863221 h 1467134"/>
                  <a:gd name="connsiteX98" fmla="*/ 2109716 w 6084627"/>
                  <a:gd name="connsiteY98" fmla="*/ 829102 h 1467134"/>
                  <a:gd name="connsiteX99" fmla="*/ 2137012 w 6084627"/>
                  <a:gd name="connsiteY99" fmla="*/ 781334 h 1467134"/>
                  <a:gd name="connsiteX100" fmla="*/ 2068773 w 6084627"/>
                  <a:gd name="connsiteY100" fmla="*/ 760863 h 1467134"/>
                  <a:gd name="connsiteX101" fmla="*/ 1952767 w 6084627"/>
                  <a:gd name="connsiteY101" fmla="*/ 747215 h 1467134"/>
                  <a:gd name="connsiteX102" fmla="*/ 1843585 w 6084627"/>
                  <a:gd name="connsiteY102" fmla="*/ 699448 h 1467134"/>
                  <a:gd name="connsiteX103" fmla="*/ 1768522 w 6084627"/>
                  <a:gd name="connsiteY103" fmla="*/ 658505 h 1467134"/>
                  <a:gd name="connsiteX104" fmla="*/ 1707107 w 6084627"/>
                  <a:gd name="connsiteY104" fmla="*/ 617561 h 1467134"/>
                  <a:gd name="connsiteX105" fmla="*/ 1686636 w 6084627"/>
                  <a:gd name="connsiteY105" fmla="*/ 617561 h 1467134"/>
                  <a:gd name="connsiteX106" fmla="*/ 1352266 w 6084627"/>
                  <a:gd name="connsiteY106" fmla="*/ 617561 h 1467134"/>
                  <a:gd name="connsiteX107" fmla="*/ 1181669 w 6084627"/>
                  <a:gd name="connsiteY107" fmla="*/ 617561 h 1467134"/>
                  <a:gd name="connsiteX108" fmla="*/ 1017895 w 6084627"/>
                  <a:gd name="connsiteY108" fmla="*/ 617561 h 1467134"/>
                  <a:gd name="connsiteX109" fmla="*/ 867770 w 6084627"/>
                  <a:gd name="connsiteY109" fmla="*/ 617561 h 1467134"/>
                  <a:gd name="connsiteX110" fmla="*/ 765412 w 6084627"/>
                  <a:gd name="connsiteY110" fmla="*/ 617561 h 1467134"/>
                  <a:gd name="connsiteX111" fmla="*/ 724469 w 6084627"/>
                  <a:gd name="connsiteY111" fmla="*/ 617561 h 1467134"/>
                  <a:gd name="connsiteX112" fmla="*/ 690349 w 6084627"/>
                  <a:gd name="connsiteY112" fmla="*/ 638033 h 1467134"/>
                  <a:gd name="connsiteX113" fmla="*/ 615286 w 6084627"/>
                  <a:gd name="connsiteY113" fmla="*/ 644857 h 1467134"/>
                  <a:gd name="connsiteX114" fmla="*/ 519752 w 6084627"/>
                  <a:gd name="connsiteY114" fmla="*/ 644857 h 1467134"/>
                  <a:gd name="connsiteX115" fmla="*/ 451513 w 6084627"/>
                  <a:gd name="connsiteY115" fmla="*/ 651681 h 1467134"/>
                  <a:gd name="connsiteX116" fmla="*/ 410570 w 6084627"/>
                  <a:gd name="connsiteY116" fmla="*/ 672152 h 1467134"/>
                  <a:gd name="connsiteX117" fmla="*/ 349155 w 6084627"/>
                  <a:gd name="connsiteY117" fmla="*/ 685800 h 1467134"/>
                  <a:gd name="connsiteX118" fmla="*/ 246797 w 6084627"/>
                  <a:gd name="connsiteY118" fmla="*/ 685800 h 1467134"/>
                  <a:gd name="connsiteX119" fmla="*/ 137615 w 6084627"/>
                  <a:gd name="connsiteY119" fmla="*/ 678976 h 1467134"/>
                  <a:gd name="connsiteX120" fmla="*/ 103495 w 6084627"/>
                  <a:gd name="connsiteY120" fmla="*/ 685800 h 1467134"/>
                  <a:gd name="connsiteX121" fmla="*/ 69376 w 6084627"/>
                  <a:gd name="connsiteY121" fmla="*/ 685800 h 1467134"/>
                  <a:gd name="connsiteX122" fmla="*/ 42080 w 6084627"/>
                  <a:gd name="connsiteY122" fmla="*/ 692624 h 1467134"/>
                  <a:gd name="connsiteX123" fmla="*/ 21609 w 6084627"/>
                  <a:gd name="connsiteY123" fmla="*/ 692624 h 1467134"/>
                  <a:gd name="connsiteX124" fmla="*/ 7961 w 6084627"/>
                  <a:gd name="connsiteY124" fmla="*/ 747215 h 1467134"/>
                  <a:gd name="connsiteX125" fmla="*/ 1137 w 6084627"/>
                  <a:gd name="connsiteY125" fmla="*/ 822278 h 1467134"/>
                  <a:gd name="connsiteX126" fmla="*/ 14785 w 6084627"/>
                  <a:gd name="connsiteY126" fmla="*/ 979227 h 1467134"/>
                  <a:gd name="connsiteX127" fmla="*/ 7961 w 6084627"/>
                  <a:gd name="connsiteY127" fmla="*/ 1156648 h 1467134"/>
                  <a:gd name="connsiteX128" fmla="*/ 7961 w 6084627"/>
                  <a:gd name="connsiteY128" fmla="*/ 1293125 h 1467134"/>
                  <a:gd name="connsiteX129" fmla="*/ 7961 w 6084627"/>
                  <a:gd name="connsiteY129" fmla="*/ 1327245 h 1467134"/>
                  <a:gd name="connsiteX130" fmla="*/ 1137 w 6084627"/>
                  <a:gd name="connsiteY130" fmla="*/ 1409131 h 146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6084627" h="1467134">
                    <a:moveTo>
                      <a:pt x="1137" y="1409131"/>
                    </a:moveTo>
                    <a:cubicBezTo>
                      <a:pt x="21609" y="1414818"/>
                      <a:pt x="42081" y="1420505"/>
                      <a:pt x="69376" y="1429603"/>
                    </a:cubicBezTo>
                    <a:cubicBezTo>
                      <a:pt x="96671" y="1438701"/>
                      <a:pt x="109182" y="1460310"/>
                      <a:pt x="164910" y="1463722"/>
                    </a:cubicBezTo>
                    <a:cubicBezTo>
                      <a:pt x="220638" y="1467134"/>
                      <a:pt x="327546" y="1459173"/>
                      <a:pt x="403746" y="1450075"/>
                    </a:cubicBezTo>
                    <a:cubicBezTo>
                      <a:pt x="479946" y="1440977"/>
                      <a:pt x="539086" y="1428465"/>
                      <a:pt x="622110" y="1409131"/>
                    </a:cubicBezTo>
                    <a:cubicBezTo>
                      <a:pt x="705134" y="1389797"/>
                      <a:pt x="802943" y="1369326"/>
                      <a:pt x="901889" y="1334069"/>
                    </a:cubicBezTo>
                    <a:cubicBezTo>
                      <a:pt x="1000835" y="1298812"/>
                      <a:pt x="1123666" y="1239672"/>
                      <a:pt x="1215788" y="1197591"/>
                    </a:cubicBezTo>
                    <a:cubicBezTo>
                      <a:pt x="1307911" y="1155510"/>
                      <a:pt x="1372738" y="1116842"/>
                      <a:pt x="1454624" y="1081585"/>
                    </a:cubicBezTo>
                    <a:cubicBezTo>
                      <a:pt x="1536511" y="1046328"/>
                      <a:pt x="1620671" y="1006523"/>
                      <a:pt x="1707107" y="986051"/>
                    </a:cubicBezTo>
                    <a:cubicBezTo>
                      <a:pt x="1793543" y="965579"/>
                      <a:pt x="1973239" y="958755"/>
                      <a:pt x="1973239" y="958755"/>
                    </a:cubicBezTo>
                    <a:cubicBezTo>
                      <a:pt x="2049439" y="950794"/>
                      <a:pt x="2105167" y="937147"/>
                      <a:pt x="2164307" y="938284"/>
                    </a:cubicBezTo>
                    <a:cubicBezTo>
                      <a:pt x="2223447" y="939421"/>
                      <a:pt x="2279175" y="956480"/>
                      <a:pt x="2328080" y="965579"/>
                    </a:cubicBezTo>
                    <a:cubicBezTo>
                      <a:pt x="2376985" y="974678"/>
                      <a:pt x="2388358" y="992875"/>
                      <a:pt x="2457734" y="992875"/>
                    </a:cubicBezTo>
                    <a:cubicBezTo>
                      <a:pt x="2527110" y="992875"/>
                      <a:pt x="2651077" y="970128"/>
                      <a:pt x="2744337" y="965579"/>
                    </a:cubicBezTo>
                    <a:cubicBezTo>
                      <a:pt x="2837597" y="961030"/>
                      <a:pt x="2931993" y="959892"/>
                      <a:pt x="3017292" y="965579"/>
                    </a:cubicBezTo>
                    <a:cubicBezTo>
                      <a:pt x="3102591" y="971266"/>
                      <a:pt x="3256128" y="999699"/>
                      <a:pt x="3256128" y="999699"/>
                    </a:cubicBezTo>
                    <a:cubicBezTo>
                      <a:pt x="3341427" y="1012210"/>
                      <a:pt x="3450609" y="1044054"/>
                      <a:pt x="3529083" y="1040642"/>
                    </a:cubicBezTo>
                    <a:cubicBezTo>
                      <a:pt x="3607557" y="1037230"/>
                      <a:pt x="3673522" y="999699"/>
                      <a:pt x="3726976" y="979227"/>
                    </a:cubicBezTo>
                    <a:cubicBezTo>
                      <a:pt x="3780430" y="958755"/>
                      <a:pt x="3797490" y="930322"/>
                      <a:pt x="3849806" y="917812"/>
                    </a:cubicBezTo>
                    <a:cubicBezTo>
                      <a:pt x="3902122" y="905302"/>
                      <a:pt x="3958989" y="908713"/>
                      <a:pt x="4040875" y="904164"/>
                    </a:cubicBezTo>
                    <a:cubicBezTo>
                      <a:pt x="4122761" y="899615"/>
                      <a:pt x="4255827" y="892791"/>
                      <a:pt x="4341125" y="890517"/>
                    </a:cubicBezTo>
                    <a:cubicBezTo>
                      <a:pt x="4426423" y="888243"/>
                      <a:pt x="4508311" y="898478"/>
                      <a:pt x="4552666" y="890517"/>
                    </a:cubicBezTo>
                    <a:cubicBezTo>
                      <a:pt x="4597021" y="882556"/>
                      <a:pt x="4599296" y="862083"/>
                      <a:pt x="4607257" y="842749"/>
                    </a:cubicBezTo>
                    <a:cubicBezTo>
                      <a:pt x="4615218" y="823415"/>
                      <a:pt x="4609531" y="794982"/>
                      <a:pt x="4600433" y="774511"/>
                    </a:cubicBezTo>
                    <a:cubicBezTo>
                      <a:pt x="4591335" y="754040"/>
                      <a:pt x="4564039" y="731293"/>
                      <a:pt x="4552666" y="719920"/>
                    </a:cubicBezTo>
                    <a:cubicBezTo>
                      <a:pt x="4541293" y="708547"/>
                      <a:pt x="4535606" y="713096"/>
                      <a:pt x="4532194" y="706272"/>
                    </a:cubicBezTo>
                    <a:cubicBezTo>
                      <a:pt x="4528782" y="699448"/>
                      <a:pt x="4513997" y="684663"/>
                      <a:pt x="4532194" y="678976"/>
                    </a:cubicBezTo>
                    <a:cubicBezTo>
                      <a:pt x="4550391" y="673289"/>
                      <a:pt x="4591334" y="673289"/>
                      <a:pt x="4641376" y="672152"/>
                    </a:cubicBezTo>
                    <a:cubicBezTo>
                      <a:pt x="4691418" y="671015"/>
                      <a:pt x="4761932" y="675564"/>
                      <a:pt x="4832445" y="672152"/>
                    </a:cubicBezTo>
                    <a:cubicBezTo>
                      <a:pt x="4902958" y="668740"/>
                      <a:pt x="4995081" y="661917"/>
                      <a:pt x="5064457" y="651681"/>
                    </a:cubicBezTo>
                    <a:cubicBezTo>
                      <a:pt x="5133833" y="641445"/>
                      <a:pt x="5203209" y="624385"/>
                      <a:pt x="5248701" y="610737"/>
                    </a:cubicBezTo>
                    <a:cubicBezTo>
                      <a:pt x="5294193" y="597089"/>
                      <a:pt x="5322627" y="584579"/>
                      <a:pt x="5337412" y="569794"/>
                    </a:cubicBezTo>
                    <a:cubicBezTo>
                      <a:pt x="5352197" y="555009"/>
                      <a:pt x="5349922" y="542499"/>
                      <a:pt x="5337412" y="522027"/>
                    </a:cubicBezTo>
                    <a:cubicBezTo>
                      <a:pt x="5324902" y="501555"/>
                      <a:pt x="5291919" y="468573"/>
                      <a:pt x="5262349" y="446964"/>
                    </a:cubicBezTo>
                    <a:cubicBezTo>
                      <a:pt x="5232779" y="425355"/>
                      <a:pt x="5178188" y="412845"/>
                      <a:pt x="5159991" y="392373"/>
                    </a:cubicBezTo>
                    <a:cubicBezTo>
                      <a:pt x="5141794" y="371901"/>
                      <a:pt x="5148618" y="338919"/>
                      <a:pt x="5153167" y="324134"/>
                    </a:cubicBezTo>
                    <a:cubicBezTo>
                      <a:pt x="5157716" y="309349"/>
                      <a:pt x="5153167" y="308212"/>
                      <a:pt x="5187286" y="303663"/>
                    </a:cubicBezTo>
                    <a:cubicBezTo>
                      <a:pt x="5221405" y="299114"/>
                      <a:pt x="5304429" y="297976"/>
                      <a:pt x="5357883" y="296839"/>
                    </a:cubicBezTo>
                    <a:cubicBezTo>
                      <a:pt x="5411337" y="295702"/>
                      <a:pt x="5469340" y="297976"/>
                      <a:pt x="5508009" y="296839"/>
                    </a:cubicBezTo>
                    <a:cubicBezTo>
                      <a:pt x="5546678" y="295702"/>
                      <a:pt x="5567149" y="302526"/>
                      <a:pt x="5589895" y="290015"/>
                    </a:cubicBezTo>
                    <a:cubicBezTo>
                      <a:pt x="5612641" y="277505"/>
                      <a:pt x="5619465" y="242248"/>
                      <a:pt x="5644486" y="221776"/>
                    </a:cubicBezTo>
                    <a:cubicBezTo>
                      <a:pt x="5669507" y="201304"/>
                      <a:pt x="5701352" y="181970"/>
                      <a:pt x="5740021" y="167185"/>
                    </a:cubicBezTo>
                    <a:cubicBezTo>
                      <a:pt x="5778690" y="152400"/>
                      <a:pt x="5833280" y="141027"/>
                      <a:pt x="5876498" y="133066"/>
                    </a:cubicBezTo>
                    <a:cubicBezTo>
                      <a:pt x="5919716" y="125105"/>
                      <a:pt x="5968621" y="127379"/>
                      <a:pt x="5999328" y="119418"/>
                    </a:cubicBezTo>
                    <a:cubicBezTo>
                      <a:pt x="6030035" y="111457"/>
                      <a:pt x="6048233" y="96672"/>
                      <a:pt x="6060743" y="85299"/>
                    </a:cubicBezTo>
                    <a:cubicBezTo>
                      <a:pt x="6073253" y="73926"/>
                      <a:pt x="6084627" y="61415"/>
                      <a:pt x="6074391" y="51179"/>
                    </a:cubicBezTo>
                    <a:cubicBezTo>
                      <a:pt x="6064155" y="40943"/>
                      <a:pt x="6015250" y="31845"/>
                      <a:pt x="5999328" y="23884"/>
                    </a:cubicBezTo>
                    <a:cubicBezTo>
                      <a:pt x="5983406" y="15923"/>
                      <a:pt x="6003878" y="6824"/>
                      <a:pt x="5978857" y="3412"/>
                    </a:cubicBezTo>
                    <a:cubicBezTo>
                      <a:pt x="5953836" y="0"/>
                      <a:pt x="5894696" y="1137"/>
                      <a:pt x="5849203" y="3412"/>
                    </a:cubicBezTo>
                    <a:cubicBezTo>
                      <a:pt x="5803710" y="5687"/>
                      <a:pt x="5755943" y="15923"/>
                      <a:pt x="5705901" y="17060"/>
                    </a:cubicBezTo>
                    <a:cubicBezTo>
                      <a:pt x="5655859" y="18197"/>
                      <a:pt x="5587621" y="10236"/>
                      <a:pt x="5548952" y="10236"/>
                    </a:cubicBezTo>
                    <a:cubicBezTo>
                      <a:pt x="5510283" y="10236"/>
                      <a:pt x="5493223" y="11374"/>
                      <a:pt x="5473889" y="17060"/>
                    </a:cubicBezTo>
                    <a:cubicBezTo>
                      <a:pt x="5454555" y="22746"/>
                      <a:pt x="5440907" y="31845"/>
                      <a:pt x="5432946" y="44355"/>
                    </a:cubicBezTo>
                    <a:cubicBezTo>
                      <a:pt x="5424985" y="56865"/>
                      <a:pt x="5424985" y="76200"/>
                      <a:pt x="5426122" y="92122"/>
                    </a:cubicBezTo>
                    <a:cubicBezTo>
                      <a:pt x="5427259" y="108045"/>
                      <a:pt x="5431809" y="127380"/>
                      <a:pt x="5439770" y="139890"/>
                    </a:cubicBezTo>
                    <a:cubicBezTo>
                      <a:pt x="5447731" y="152401"/>
                      <a:pt x="5459104" y="159224"/>
                      <a:pt x="5473889" y="167185"/>
                    </a:cubicBezTo>
                    <a:cubicBezTo>
                      <a:pt x="5488674" y="175146"/>
                      <a:pt x="5513695" y="180833"/>
                      <a:pt x="5528480" y="187657"/>
                    </a:cubicBezTo>
                    <a:cubicBezTo>
                      <a:pt x="5543265" y="194481"/>
                      <a:pt x="5555776" y="199029"/>
                      <a:pt x="5562600" y="208128"/>
                    </a:cubicBezTo>
                    <a:cubicBezTo>
                      <a:pt x="5569424" y="217227"/>
                      <a:pt x="5589896" y="235424"/>
                      <a:pt x="5569424" y="242248"/>
                    </a:cubicBezTo>
                    <a:cubicBezTo>
                      <a:pt x="5548952" y="249072"/>
                      <a:pt x="5439770" y="249072"/>
                      <a:pt x="5439770" y="249072"/>
                    </a:cubicBezTo>
                    <a:cubicBezTo>
                      <a:pt x="5389728" y="251347"/>
                      <a:pt x="5318077" y="250210"/>
                      <a:pt x="5269173" y="255896"/>
                    </a:cubicBezTo>
                    <a:cubicBezTo>
                      <a:pt x="5220269" y="261582"/>
                      <a:pt x="5175913" y="272955"/>
                      <a:pt x="5146343" y="283191"/>
                    </a:cubicBezTo>
                    <a:cubicBezTo>
                      <a:pt x="5116773" y="293427"/>
                      <a:pt x="5097438" y="301389"/>
                      <a:pt x="5091752" y="317311"/>
                    </a:cubicBezTo>
                    <a:cubicBezTo>
                      <a:pt x="5086066" y="333233"/>
                      <a:pt x="5101988" y="357116"/>
                      <a:pt x="5112224" y="378725"/>
                    </a:cubicBezTo>
                    <a:cubicBezTo>
                      <a:pt x="5122460" y="400334"/>
                      <a:pt x="5132695" y="428767"/>
                      <a:pt x="5153167" y="446964"/>
                    </a:cubicBezTo>
                    <a:cubicBezTo>
                      <a:pt x="5173639" y="465161"/>
                      <a:pt x="5213445" y="475398"/>
                      <a:pt x="5235054" y="487908"/>
                    </a:cubicBezTo>
                    <a:cubicBezTo>
                      <a:pt x="5256663" y="500419"/>
                      <a:pt x="5273723" y="511791"/>
                      <a:pt x="5282821" y="522027"/>
                    </a:cubicBezTo>
                    <a:cubicBezTo>
                      <a:pt x="5291919" y="532263"/>
                      <a:pt x="5303293" y="536811"/>
                      <a:pt x="5289645" y="549322"/>
                    </a:cubicBezTo>
                    <a:cubicBezTo>
                      <a:pt x="5275997" y="561833"/>
                      <a:pt x="5257800" y="584580"/>
                      <a:pt x="5200934" y="597090"/>
                    </a:cubicBezTo>
                    <a:cubicBezTo>
                      <a:pt x="5144068" y="609601"/>
                      <a:pt x="5022376" y="618699"/>
                      <a:pt x="4948451" y="624385"/>
                    </a:cubicBezTo>
                    <a:cubicBezTo>
                      <a:pt x="4874526" y="630071"/>
                      <a:pt x="4818797" y="630072"/>
                      <a:pt x="4757382" y="631209"/>
                    </a:cubicBezTo>
                    <a:cubicBezTo>
                      <a:pt x="4695967" y="632346"/>
                      <a:pt x="4579961" y="631209"/>
                      <a:pt x="4579961" y="631209"/>
                    </a:cubicBezTo>
                    <a:cubicBezTo>
                      <a:pt x="4541292" y="631209"/>
                      <a:pt x="4540155" y="624385"/>
                      <a:pt x="4525370" y="631209"/>
                    </a:cubicBezTo>
                    <a:cubicBezTo>
                      <a:pt x="4510585" y="638033"/>
                      <a:pt x="4496938" y="659642"/>
                      <a:pt x="4491251" y="672152"/>
                    </a:cubicBezTo>
                    <a:cubicBezTo>
                      <a:pt x="4485565" y="684663"/>
                      <a:pt x="4484427" y="691487"/>
                      <a:pt x="4491251" y="706272"/>
                    </a:cubicBezTo>
                    <a:cubicBezTo>
                      <a:pt x="4498075" y="721057"/>
                      <a:pt x="4518546" y="747215"/>
                      <a:pt x="4532194" y="760863"/>
                    </a:cubicBezTo>
                    <a:cubicBezTo>
                      <a:pt x="4545842" y="774511"/>
                      <a:pt x="4568588" y="779060"/>
                      <a:pt x="4573137" y="788158"/>
                    </a:cubicBezTo>
                    <a:cubicBezTo>
                      <a:pt x="4577686" y="797256"/>
                      <a:pt x="4570862" y="808630"/>
                      <a:pt x="4559489" y="815454"/>
                    </a:cubicBezTo>
                    <a:cubicBezTo>
                      <a:pt x="4548116" y="822278"/>
                      <a:pt x="4541292" y="822278"/>
                      <a:pt x="4504898" y="829102"/>
                    </a:cubicBezTo>
                    <a:cubicBezTo>
                      <a:pt x="4468504" y="835926"/>
                      <a:pt x="4411638" y="850711"/>
                      <a:pt x="4341125" y="856397"/>
                    </a:cubicBezTo>
                    <a:cubicBezTo>
                      <a:pt x="4270612" y="862084"/>
                      <a:pt x="4146645" y="862084"/>
                      <a:pt x="4081818" y="863221"/>
                    </a:cubicBezTo>
                    <a:cubicBezTo>
                      <a:pt x="4016991" y="864358"/>
                      <a:pt x="3990833" y="860946"/>
                      <a:pt x="3952164" y="863221"/>
                    </a:cubicBezTo>
                    <a:cubicBezTo>
                      <a:pt x="3913495" y="865496"/>
                      <a:pt x="3881651" y="867770"/>
                      <a:pt x="3849806" y="876869"/>
                    </a:cubicBezTo>
                    <a:cubicBezTo>
                      <a:pt x="3817961" y="885968"/>
                      <a:pt x="3794077" y="904164"/>
                      <a:pt x="3761095" y="917812"/>
                    </a:cubicBezTo>
                    <a:cubicBezTo>
                      <a:pt x="3728113" y="931460"/>
                      <a:pt x="3682620" y="948519"/>
                      <a:pt x="3651913" y="958755"/>
                    </a:cubicBezTo>
                    <a:cubicBezTo>
                      <a:pt x="3621206" y="968991"/>
                      <a:pt x="3608696" y="975815"/>
                      <a:pt x="3576851" y="979227"/>
                    </a:cubicBezTo>
                    <a:cubicBezTo>
                      <a:pt x="3545006" y="982639"/>
                      <a:pt x="3513161" y="982639"/>
                      <a:pt x="3460845" y="979227"/>
                    </a:cubicBezTo>
                    <a:cubicBezTo>
                      <a:pt x="3408529" y="975815"/>
                      <a:pt x="3322092" y="967853"/>
                      <a:pt x="3262952" y="958755"/>
                    </a:cubicBezTo>
                    <a:cubicBezTo>
                      <a:pt x="3203812" y="949657"/>
                      <a:pt x="3159457" y="933734"/>
                      <a:pt x="3106003" y="924636"/>
                    </a:cubicBezTo>
                    <a:cubicBezTo>
                      <a:pt x="3052549" y="915538"/>
                      <a:pt x="2994546" y="906439"/>
                      <a:pt x="2942230" y="904164"/>
                    </a:cubicBezTo>
                    <a:cubicBezTo>
                      <a:pt x="2889914" y="901889"/>
                      <a:pt x="2850107" y="906439"/>
                      <a:pt x="2792104" y="910988"/>
                    </a:cubicBezTo>
                    <a:cubicBezTo>
                      <a:pt x="2734101" y="915537"/>
                      <a:pt x="2651078" y="928048"/>
                      <a:pt x="2594212" y="931460"/>
                    </a:cubicBezTo>
                    <a:cubicBezTo>
                      <a:pt x="2537346" y="934872"/>
                      <a:pt x="2488441" y="933735"/>
                      <a:pt x="2450910" y="931460"/>
                    </a:cubicBezTo>
                    <a:cubicBezTo>
                      <a:pt x="2413379" y="929185"/>
                      <a:pt x="2396320" y="924636"/>
                      <a:pt x="2369024" y="917812"/>
                    </a:cubicBezTo>
                    <a:cubicBezTo>
                      <a:pt x="2341728" y="910988"/>
                      <a:pt x="2311021" y="896204"/>
                      <a:pt x="2287137" y="890517"/>
                    </a:cubicBezTo>
                    <a:cubicBezTo>
                      <a:pt x="2263253" y="884831"/>
                      <a:pt x="2246194" y="884830"/>
                      <a:pt x="2225722" y="883693"/>
                    </a:cubicBezTo>
                    <a:cubicBezTo>
                      <a:pt x="2205250" y="882556"/>
                      <a:pt x="2182504" y="887105"/>
                      <a:pt x="2164307" y="883693"/>
                    </a:cubicBezTo>
                    <a:cubicBezTo>
                      <a:pt x="2146110" y="880281"/>
                      <a:pt x="2125638" y="872319"/>
                      <a:pt x="2116540" y="863221"/>
                    </a:cubicBezTo>
                    <a:cubicBezTo>
                      <a:pt x="2107442" y="854123"/>
                      <a:pt x="2106304" y="842750"/>
                      <a:pt x="2109716" y="829102"/>
                    </a:cubicBezTo>
                    <a:cubicBezTo>
                      <a:pt x="2113128" y="815454"/>
                      <a:pt x="2143836" y="792707"/>
                      <a:pt x="2137012" y="781334"/>
                    </a:cubicBezTo>
                    <a:cubicBezTo>
                      <a:pt x="2130188" y="769961"/>
                      <a:pt x="2099481" y="766550"/>
                      <a:pt x="2068773" y="760863"/>
                    </a:cubicBezTo>
                    <a:cubicBezTo>
                      <a:pt x="2038066" y="755177"/>
                      <a:pt x="1990298" y="757451"/>
                      <a:pt x="1952767" y="747215"/>
                    </a:cubicBezTo>
                    <a:cubicBezTo>
                      <a:pt x="1915236" y="736979"/>
                      <a:pt x="1874293" y="714233"/>
                      <a:pt x="1843585" y="699448"/>
                    </a:cubicBezTo>
                    <a:cubicBezTo>
                      <a:pt x="1812877" y="684663"/>
                      <a:pt x="1791268" y="672153"/>
                      <a:pt x="1768522" y="658505"/>
                    </a:cubicBezTo>
                    <a:cubicBezTo>
                      <a:pt x="1745776" y="644857"/>
                      <a:pt x="1720755" y="624385"/>
                      <a:pt x="1707107" y="617561"/>
                    </a:cubicBezTo>
                    <a:cubicBezTo>
                      <a:pt x="1693459" y="610737"/>
                      <a:pt x="1686636" y="617561"/>
                      <a:pt x="1686636" y="617561"/>
                    </a:cubicBezTo>
                    <a:lnTo>
                      <a:pt x="1352266" y="617561"/>
                    </a:lnTo>
                    <a:lnTo>
                      <a:pt x="1181669" y="617561"/>
                    </a:lnTo>
                    <a:lnTo>
                      <a:pt x="1017895" y="617561"/>
                    </a:lnTo>
                    <a:lnTo>
                      <a:pt x="867770" y="617561"/>
                    </a:lnTo>
                    <a:lnTo>
                      <a:pt x="765412" y="617561"/>
                    </a:lnTo>
                    <a:cubicBezTo>
                      <a:pt x="741529" y="617561"/>
                      <a:pt x="736979" y="614149"/>
                      <a:pt x="724469" y="617561"/>
                    </a:cubicBezTo>
                    <a:cubicBezTo>
                      <a:pt x="711959" y="620973"/>
                      <a:pt x="708546" y="633484"/>
                      <a:pt x="690349" y="638033"/>
                    </a:cubicBezTo>
                    <a:cubicBezTo>
                      <a:pt x="672152" y="642582"/>
                      <a:pt x="643719" y="643720"/>
                      <a:pt x="615286" y="644857"/>
                    </a:cubicBezTo>
                    <a:cubicBezTo>
                      <a:pt x="586853" y="645994"/>
                      <a:pt x="547047" y="643720"/>
                      <a:pt x="519752" y="644857"/>
                    </a:cubicBezTo>
                    <a:cubicBezTo>
                      <a:pt x="492457" y="645994"/>
                      <a:pt x="469710" y="647132"/>
                      <a:pt x="451513" y="651681"/>
                    </a:cubicBezTo>
                    <a:cubicBezTo>
                      <a:pt x="433316" y="656230"/>
                      <a:pt x="427630" y="666466"/>
                      <a:pt x="410570" y="672152"/>
                    </a:cubicBezTo>
                    <a:cubicBezTo>
                      <a:pt x="393510" y="677838"/>
                      <a:pt x="376451" y="683525"/>
                      <a:pt x="349155" y="685800"/>
                    </a:cubicBezTo>
                    <a:cubicBezTo>
                      <a:pt x="321860" y="688075"/>
                      <a:pt x="282054" y="686937"/>
                      <a:pt x="246797" y="685800"/>
                    </a:cubicBezTo>
                    <a:cubicBezTo>
                      <a:pt x="211540" y="684663"/>
                      <a:pt x="161499" y="678976"/>
                      <a:pt x="137615" y="678976"/>
                    </a:cubicBezTo>
                    <a:cubicBezTo>
                      <a:pt x="113731" y="678976"/>
                      <a:pt x="114868" y="684663"/>
                      <a:pt x="103495" y="685800"/>
                    </a:cubicBezTo>
                    <a:cubicBezTo>
                      <a:pt x="92122" y="686937"/>
                      <a:pt x="79612" y="684663"/>
                      <a:pt x="69376" y="685800"/>
                    </a:cubicBezTo>
                    <a:cubicBezTo>
                      <a:pt x="59140" y="686937"/>
                      <a:pt x="50041" y="691487"/>
                      <a:pt x="42080" y="692624"/>
                    </a:cubicBezTo>
                    <a:cubicBezTo>
                      <a:pt x="34119" y="693761"/>
                      <a:pt x="27296" y="683526"/>
                      <a:pt x="21609" y="692624"/>
                    </a:cubicBezTo>
                    <a:cubicBezTo>
                      <a:pt x="15923" y="701723"/>
                      <a:pt x="11373" y="725606"/>
                      <a:pt x="7961" y="747215"/>
                    </a:cubicBezTo>
                    <a:cubicBezTo>
                      <a:pt x="4549" y="768824"/>
                      <a:pt x="0" y="783609"/>
                      <a:pt x="1137" y="822278"/>
                    </a:cubicBezTo>
                    <a:cubicBezTo>
                      <a:pt x="2274" y="860947"/>
                      <a:pt x="13648" y="923499"/>
                      <a:pt x="14785" y="979227"/>
                    </a:cubicBezTo>
                    <a:cubicBezTo>
                      <a:pt x="15922" y="1034955"/>
                      <a:pt x="9098" y="1104332"/>
                      <a:pt x="7961" y="1156648"/>
                    </a:cubicBezTo>
                    <a:cubicBezTo>
                      <a:pt x="6824" y="1208964"/>
                      <a:pt x="7961" y="1293125"/>
                      <a:pt x="7961" y="1293125"/>
                    </a:cubicBezTo>
                    <a:lnTo>
                      <a:pt x="7961" y="1327245"/>
                    </a:lnTo>
                    <a:lnTo>
                      <a:pt x="1137" y="1409131"/>
                    </a:lnTo>
                    <a:close/>
                  </a:path>
                </a:pathLst>
              </a:custGeom>
              <a:solidFill>
                <a:srgbClr val="4F81BD">
                  <a:lumMod val="75000"/>
                </a:srgbClr>
              </a:solidFill>
              <a:ln w="25400" cap="flat" cmpd="sng" algn="ctr">
                <a:noFill/>
                <a:prstDash val="solid"/>
              </a:ln>
              <a:effectLst/>
            </p:spPr>
            <p:txBody>
              <a:bodyPr rtlCol="0" anchor="ctr"/>
              <a:lstStyle/>
              <a:p>
                <a:pPr algn="ctr" defTabSz="457200" eaLnBrk="1" fontAlgn="auto" hangingPunct="1">
                  <a:spcBef>
                    <a:spcPts val="0"/>
                  </a:spcBef>
                  <a:spcAft>
                    <a:spcPts val="0"/>
                  </a:spcAft>
                  <a:defRPr/>
                </a:pPr>
                <a:endParaRPr lang="en-US" sz="1000" kern="0" dirty="0">
                  <a:solidFill>
                    <a:srgbClr val="000000"/>
                  </a:solidFill>
                  <a:latin typeface="Gill Sans MT"/>
                </a:endParaRPr>
              </a:p>
            </p:txBody>
          </p:sp>
          <p:sp>
            <p:nvSpPr>
              <p:cNvPr id="289" name="Freeform 288"/>
              <p:cNvSpPr/>
              <p:nvPr/>
            </p:nvSpPr>
            <p:spPr>
              <a:xfrm>
                <a:off x="1312088" y="5380626"/>
                <a:ext cx="594796" cy="106644"/>
              </a:xfrm>
              <a:custGeom>
                <a:avLst/>
                <a:gdLst>
                  <a:gd name="connsiteX0" fmla="*/ 1137 w 669878"/>
                  <a:gd name="connsiteY0" fmla="*/ 17060 h 168322"/>
                  <a:gd name="connsiteX1" fmla="*/ 76200 w 669878"/>
                  <a:gd name="connsiteY1" fmla="*/ 3412 h 168322"/>
                  <a:gd name="connsiteX2" fmla="*/ 164910 w 669878"/>
                  <a:gd name="connsiteY2" fmla="*/ 3412 h 168322"/>
                  <a:gd name="connsiteX3" fmla="*/ 260445 w 669878"/>
                  <a:gd name="connsiteY3" fmla="*/ 23883 h 168322"/>
                  <a:gd name="connsiteX4" fmla="*/ 403746 w 669878"/>
                  <a:gd name="connsiteY4" fmla="*/ 30707 h 168322"/>
                  <a:gd name="connsiteX5" fmla="*/ 540224 w 669878"/>
                  <a:gd name="connsiteY5" fmla="*/ 44355 h 168322"/>
                  <a:gd name="connsiteX6" fmla="*/ 615286 w 669878"/>
                  <a:gd name="connsiteY6" fmla="*/ 51179 h 168322"/>
                  <a:gd name="connsiteX7" fmla="*/ 628934 w 669878"/>
                  <a:gd name="connsiteY7" fmla="*/ 71651 h 168322"/>
                  <a:gd name="connsiteX8" fmla="*/ 601639 w 669878"/>
                  <a:gd name="connsiteY8" fmla="*/ 85298 h 168322"/>
                  <a:gd name="connsiteX9" fmla="*/ 642582 w 669878"/>
                  <a:gd name="connsiteY9" fmla="*/ 98946 h 168322"/>
                  <a:gd name="connsiteX10" fmla="*/ 656230 w 669878"/>
                  <a:gd name="connsiteY10" fmla="*/ 112594 h 168322"/>
                  <a:gd name="connsiteX11" fmla="*/ 560695 w 669878"/>
                  <a:gd name="connsiteY11" fmla="*/ 119418 h 168322"/>
                  <a:gd name="connsiteX12" fmla="*/ 431042 w 669878"/>
                  <a:gd name="connsiteY12" fmla="*/ 126242 h 168322"/>
                  <a:gd name="connsiteX13" fmla="*/ 362803 w 669878"/>
                  <a:gd name="connsiteY13" fmla="*/ 153537 h 168322"/>
                  <a:gd name="connsiteX14" fmla="*/ 239973 w 669878"/>
                  <a:gd name="connsiteY14" fmla="*/ 153537 h 168322"/>
                  <a:gd name="connsiteX15" fmla="*/ 137615 w 669878"/>
                  <a:gd name="connsiteY15" fmla="*/ 146713 h 168322"/>
                  <a:gd name="connsiteX16" fmla="*/ 76200 w 669878"/>
                  <a:gd name="connsiteY16" fmla="*/ 146713 h 168322"/>
                  <a:gd name="connsiteX17" fmla="*/ 28433 w 669878"/>
                  <a:gd name="connsiteY17" fmla="*/ 160361 h 168322"/>
                  <a:gd name="connsiteX18" fmla="*/ 7961 w 669878"/>
                  <a:gd name="connsiteY18" fmla="*/ 160361 h 168322"/>
                  <a:gd name="connsiteX19" fmla="*/ 1137 w 669878"/>
                  <a:gd name="connsiteY19" fmla="*/ 160361 h 168322"/>
                  <a:gd name="connsiteX20" fmla="*/ 1137 w 669878"/>
                  <a:gd name="connsiteY20" fmla="*/ 112594 h 168322"/>
                  <a:gd name="connsiteX21" fmla="*/ 1137 w 669878"/>
                  <a:gd name="connsiteY21" fmla="*/ 17060 h 16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9878" h="168322">
                    <a:moveTo>
                      <a:pt x="1137" y="17060"/>
                    </a:moveTo>
                    <a:cubicBezTo>
                      <a:pt x="25021" y="11373"/>
                      <a:pt x="48905" y="5687"/>
                      <a:pt x="76200" y="3412"/>
                    </a:cubicBezTo>
                    <a:cubicBezTo>
                      <a:pt x="103496" y="1137"/>
                      <a:pt x="134203" y="0"/>
                      <a:pt x="164910" y="3412"/>
                    </a:cubicBezTo>
                    <a:cubicBezTo>
                      <a:pt x="195617" y="6824"/>
                      <a:pt x="220639" y="19334"/>
                      <a:pt x="260445" y="23883"/>
                    </a:cubicBezTo>
                    <a:cubicBezTo>
                      <a:pt x="300251" y="28432"/>
                      <a:pt x="357116" y="27295"/>
                      <a:pt x="403746" y="30707"/>
                    </a:cubicBezTo>
                    <a:cubicBezTo>
                      <a:pt x="450376" y="34119"/>
                      <a:pt x="540224" y="44355"/>
                      <a:pt x="540224" y="44355"/>
                    </a:cubicBezTo>
                    <a:cubicBezTo>
                      <a:pt x="575481" y="47767"/>
                      <a:pt x="600501" y="46630"/>
                      <a:pt x="615286" y="51179"/>
                    </a:cubicBezTo>
                    <a:cubicBezTo>
                      <a:pt x="630071" y="55728"/>
                      <a:pt x="631208" y="65965"/>
                      <a:pt x="628934" y="71651"/>
                    </a:cubicBezTo>
                    <a:cubicBezTo>
                      <a:pt x="626660" y="77337"/>
                      <a:pt x="599364" y="80749"/>
                      <a:pt x="601639" y="85298"/>
                    </a:cubicBezTo>
                    <a:cubicBezTo>
                      <a:pt x="603914" y="89847"/>
                      <a:pt x="633484" y="94397"/>
                      <a:pt x="642582" y="98946"/>
                    </a:cubicBezTo>
                    <a:cubicBezTo>
                      <a:pt x="651681" y="103495"/>
                      <a:pt x="669878" y="109182"/>
                      <a:pt x="656230" y="112594"/>
                    </a:cubicBezTo>
                    <a:cubicBezTo>
                      <a:pt x="642582" y="116006"/>
                      <a:pt x="560695" y="119418"/>
                      <a:pt x="560695" y="119418"/>
                    </a:cubicBezTo>
                    <a:cubicBezTo>
                      <a:pt x="523164" y="121693"/>
                      <a:pt x="464024" y="120556"/>
                      <a:pt x="431042" y="126242"/>
                    </a:cubicBezTo>
                    <a:cubicBezTo>
                      <a:pt x="398060" y="131928"/>
                      <a:pt x="394648" y="148988"/>
                      <a:pt x="362803" y="153537"/>
                    </a:cubicBezTo>
                    <a:cubicBezTo>
                      <a:pt x="330958" y="158086"/>
                      <a:pt x="277504" y="154674"/>
                      <a:pt x="239973" y="153537"/>
                    </a:cubicBezTo>
                    <a:cubicBezTo>
                      <a:pt x="202442" y="152400"/>
                      <a:pt x="164910" y="147850"/>
                      <a:pt x="137615" y="146713"/>
                    </a:cubicBezTo>
                    <a:cubicBezTo>
                      <a:pt x="110320" y="145576"/>
                      <a:pt x="94397" y="144438"/>
                      <a:pt x="76200" y="146713"/>
                    </a:cubicBezTo>
                    <a:cubicBezTo>
                      <a:pt x="58003" y="148988"/>
                      <a:pt x="39806" y="158086"/>
                      <a:pt x="28433" y="160361"/>
                    </a:cubicBezTo>
                    <a:cubicBezTo>
                      <a:pt x="17060" y="162636"/>
                      <a:pt x="7961" y="160361"/>
                      <a:pt x="7961" y="160361"/>
                    </a:cubicBezTo>
                    <a:cubicBezTo>
                      <a:pt x="3412" y="160361"/>
                      <a:pt x="2274" y="168322"/>
                      <a:pt x="1137" y="160361"/>
                    </a:cubicBezTo>
                    <a:cubicBezTo>
                      <a:pt x="0" y="152400"/>
                      <a:pt x="1137" y="112594"/>
                      <a:pt x="1137" y="112594"/>
                    </a:cubicBezTo>
                    <a:lnTo>
                      <a:pt x="1137" y="17060"/>
                    </a:lnTo>
                    <a:close/>
                  </a:path>
                </a:pathLst>
              </a:custGeom>
              <a:solidFill>
                <a:sysClr val="window" lastClr="FFFFFF"/>
              </a:solidFill>
              <a:ln w="25400" cap="flat" cmpd="sng" algn="ctr">
                <a:noFill/>
                <a:prstDash val="solid"/>
              </a:ln>
              <a:effectLst/>
            </p:spPr>
            <p:txBody>
              <a:bodyPr rtlCol="0" anchor="ctr"/>
              <a:lstStyle/>
              <a:p>
                <a:pPr algn="ctr" defTabSz="457200" eaLnBrk="1" fontAlgn="auto" hangingPunct="1">
                  <a:spcBef>
                    <a:spcPts val="0"/>
                  </a:spcBef>
                  <a:spcAft>
                    <a:spcPts val="0"/>
                  </a:spcAft>
                  <a:defRPr/>
                </a:pPr>
                <a:endParaRPr lang="en-US" sz="1000" kern="0" dirty="0">
                  <a:solidFill>
                    <a:srgbClr val="000000"/>
                  </a:solidFill>
                  <a:latin typeface="Gill Sans MT"/>
                </a:endParaRPr>
              </a:p>
            </p:txBody>
          </p:sp>
          <p:sp>
            <p:nvSpPr>
              <p:cNvPr id="290" name="Freeform 289"/>
              <p:cNvSpPr/>
              <p:nvPr/>
            </p:nvSpPr>
            <p:spPr>
              <a:xfrm>
                <a:off x="2825838" y="4745082"/>
                <a:ext cx="3446586" cy="922331"/>
              </a:xfrm>
              <a:custGeom>
                <a:avLst/>
                <a:gdLst>
                  <a:gd name="connsiteX0" fmla="*/ 1674126 w 3881652"/>
                  <a:gd name="connsiteY0" fmla="*/ 10236 h 1455761"/>
                  <a:gd name="connsiteX1" fmla="*/ 1810604 w 3881652"/>
                  <a:gd name="connsiteY1" fmla="*/ 10236 h 1455761"/>
                  <a:gd name="connsiteX2" fmla="*/ 1947081 w 3881652"/>
                  <a:gd name="connsiteY2" fmla="*/ 23884 h 1455761"/>
                  <a:gd name="connsiteX3" fmla="*/ 2117678 w 3881652"/>
                  <a:gd name="connsiteY3" fmla="*/ 92123 h 1455761"/>
                  <a:gd name="connsiteX4" fmla="*/ 2260980 w 3881652"/>
                  <a:gd name="connsiteY4" fmla="*/ 180833 h 1455761"/>
                  <a:gd name="connsiteX5" fmla="*/ 2390633 w 3881652"/>
                  <a:gd name="connsiteY5" fmla="*/ 194481 h 1455761"/>
                  <a:gd name="connsiteX6" fmla="*/ 2452048 w 3881652"/>
                  <a:gd name="connsiteY6" fmla="*/ 201305 h 1455761"/>
                  <a:gd name="connsiteX7" fmla="*/ 2677236 w 3881652"/>
                  <a:gd name="connsiteY7" fmla="*/ 283192 h 1455761"/>
                  <a:gd name="connsiteX8" fmla="*/ 2977487 w 3881652"/>
                  <a:gd name="connsiteY8" fmla="*/ 385550 h 1455761"/>
                  <a:gd name="connsiteX9" fmla="*/ 3195851 w 3881652"/>
                  <a:gd name="connsiteY9" fmla="*/ 460612 h 1455761"/>
                  <a:gd name="connsiteX10" fmla="*/ 3345977 w 3881652"/>
                  <a:gd name="connsiteY10" fmla="*/ 515203 h 1455761"/>
                  <a:gd name="connsiteX11" fmla="*/ 3496102 w 3881652"/>
                  <a:gd name="connsiteY11" fmla="*/ 535675 h 1455761"/>
                  <a:gd name="connsiteX12" fmla="*/ 3605284 w 3881652"/>
                  <a:gd name="connsiteY12" fmla="*/ 556147 h 1455761"/>
                  <a:gd name="connsiteX13" fmla="*/ 3693995 w 3881652"/>
                  <a:gd name="connsiteY13" fmla="*/ 562971 h 1455761"/>
                  <a:gd name="connsiteX14" fmla="*/ 3721290 w 3881652"/>
                  <a:gd name="connsiteY14" fmla="*/ 569794 h 1455761"/>
                  <a:gd name="connsiteX15" fmla="*/ 3728114 w 3881652"/>
                  <a:gd name="connsiteY15" fmla="*/ 610738 h 1455761"/>
                  <a:gd name="connsiteX16" fmla="*/ 3789529 w 3881652"/>
                  <a:gd name="connsiteY16" fmla="*/ 651681 h 1455761"/>
                  <a:gd name="connsiteX17" fmla="*/ 3857768 w 3881652"/>
                  <a:gd name="connsiteY17" fmla="*/ 678977 h 1455761"/>
                  <a:gd name="connsiteX18" fmla="*/ 3857768 w 3881652"/>
                  <a:gd name="connsiteY18" fmla="*/ 706272 h 1455761"/>
                  <a:gd name="connsiteX19" fmla="*/ 3714466 w 3881652"/>
                  <a:gd name="connsiteY19" fmla="*/ 726744 h 1455761"/>
                  <a:gd name="connsiteX20" fmla="*/ 3482454 w 3881652"/>
                  <a:gd name="connsiteY20" fmla="*/ 733568 h 1455761"/>
                  <a:gd name="connsiteX21" fmla="*/ 3386920 w 3881652"/>
                  <a:gd name="connsiteY21" fmla="*/ 774511 h 1455761"/>
                  <a:gd name="connsiteX22" fmla="*/ 3386920 w 3881652"/>
                  <a:gd name="connsiteY22" fmla="*/ 863221 h 1455761"/>
                  <a:gd name="connsiteX23" fmla="*/ 3482454 w 3881652"/>
                  <a:gd name="connsiteY23" fmla="*/ 951932 h 1455761"/>
                  <a:gd name="connsiteX24" fmla="*/ 3584813 w 3881652"/>
                  <a:gd name="connsiteY24" fmla="*/ 992875 h 1455761"/>
                  <a:gd name="connsiteX25" fmla="*/ 3591636 w 3881652"/>
                  <a:gd name="connsiteY25" fmla="*/ 1026994 h 1455761"/>
                  <a:gd name="connsiteX26" fmla="*/ 3509750 w 3881652"/>
                  <a:gd name="connsiteY26" fmla="*/ 1061114 h 1455761"/>
                  <a:gd name="connsiteX27" fmla="*/ 3318681 w 3881652"/>
                  <a:gd name="connsiteY27" fmla="*/ 1095233 h 1455761"/>
                  <a:gd name="connsiteX28" fmla="*/ 3120789 w 3881652"/>
                  <a:gd name="connsiteY28" fmla="*/ 1108881 h 1455761"/>
                  <a:gd name="connsiteX29" fmla="*/ 2963839 w 3881652"/>
                  <a:gd name="connsiteY29" fmla="*/ 1102057 h 1455761"/>
                  <a:gd name="connsiteX30" fmla="*/ 2847833 w 3881652"/>
                  <a:gd name="connsiteY30" fmla="*/ 1102057 h 1455761"/>
                  <a:gd name="connsiteX31" fmla="*/ 2800066 w 3881652"/>
                  <a:gd name="connsiteY31" fmla="*/ 1115705 h 1455761"/>
                  <a:gd name="connsiteX32" fmla="*/ 2786419 w 3881652"/>
                  <a:gd name="connsiteY32" fmla="*/ 1197592 h 1455761"/>
                  <a:gd name="connsiteX33" fmla="*/ 2841010 w 3881652"/>
                  <a:gd name="connsiteY33" fmla="*/ 1238535 h 1455761"/>
                  <a:gd name="connsiteX34" fmla="*/ 2854657 w 3881652"/>
                  <a:gd name="connsiteY34" fmla="*/ 1279478 h 1455761"/>
                  <a:gd name="connsiteX35" fmla="*/ 2786419 w 3881652"/>
                  <a:gd name="connsiteY35" fmla="*/ 1306774 h 1455761"/>
                  <a:gd name="connsiteX36" fmla="*/ 2629469 w 3881652"/>
                  <a:gd name="connsiteY36" fmla="*/ 1327245 h 1455761"/>
                  <a:gd name="connsiteX37" fmla="*/ 2397457 w 3881652"/>
                  <a:gd name="connsiteY37" fmla="*/ 1334069 h 1455761"/>
                  <a:gd name="connsiteX38" fmla="*/ 2240508 w 3881652"/>
                  <a:gd name="connsiteY38" fmla="*/ 1334069 h 1455761"/>
                  <a:gd name="connsiteX39" fmla="*/ 2185917 w 3881652"/>
                  <a:gd name="connsiteY39" fmla="*/ 1340893 h 1455761"/>
                  <a:gd name="connsiteX40" fmla="*/ 2069911 w 3881652"/>
                  <a:gd name="connsiteY40" fmla="*/ 1381836 h 1455761"/>
                  <a:gd name="connsiteX41" fmla="*/ 1953905 w 3881652"/>
                  <a:gd name="connsiteY41" fmla="*/ 1436427 h 1455761"/>
                  <a:gd name="connsiteX42" fmla="*/ 1851547 w 3881652"/>
                  <a:gd name="connsiteY42" fmla="*/ 1450075 h 1455761"/>
                  <a:gd name="connsiteX43" fmla="*/ 1728717 w 3881652"/>
                  <a:gd name="connsiteY43" fmla="*/ 1450075 h 1455761"/>
                  <a:gd name="connsiteX44" fmla="*/ 1524001 w 3881652"/>
                  <a:gd name="connsiteY44" fmla="*/ 1415956 h 1455761"/>
                  <a:gd name="connsiteX45" fmla="*/ 1332932 w 3881652"/>
                  <a:gd name="connsiteY45" fmla="*/ 1381836 h 1455761"/>
                  <a:gd name="connsiteX46" fmla="*/ 1182807 w 3881652"/>
                  <a:gd name="connsiteY46" fmla="*/ 1375012 h 1455761"/>
                  <a:gd name="connsiteX47" fmla="*/ 998562 w 3881652"/>
                  <a:gd name="connsiteY47" fmla="*/ 1388660 h 1455761"/>
                  <a:gd name="connsiteX48" fmla="*/ 855260 w 3881652"/>
                  <a:gd name="connsiteY48" fmla="*/ 1409132 h 1455761"/>
                  <a:gd name="connsiteX49" fmla="*/ 746078 w 3881652"/>
                  <a:gd name="connsiteY49" fmla="*/ 1402308 h 1455761"/>
                  <a:gd name="connsiteX50" fmla="*/ 657368 w 3881652"/>
                  <a:gd name="connsiteY50" fmla="*/ 1375012 h 1455761"/>
                  <a:gd name="connsiteX51" fmla="*/ 575481 w 3881652"/>
                  <a:gd name="connsiteY51" fmla="*/ 1361365 h 1455761"/>
                  <a:gd name="connsiteX52" fmla="*/ 493595 w 3881652"/>
                  <a:gd name="connsiteY52" fmla="*/ 1361365 h 1455761"/>
                  <a:gd name="connsiteX53" fmla="*/ 439004 w 3881652"/>
                  <a:gd name="connsiteY53" fmla="*/ 1361365 h 1455761"/>
                  <a:gd name="connsiteX54" fmla="*/ 404884 w 3881652"/>
                  <a:gd name="connsiteY54" fmla="*/ 1334069 h 1455761"/>
                  <a:gd name="connsiteX55" fmla="*/ 425356 w 3881652"/>
                  <a:gd name="connsiteY55" fmla="*/ 1265830 h 1455761"/>
                  <a:gd name="connsiteX56" fmla="*/ 398060 w 3881652"/>
                  <a:gd name="connsiteY56" fmla="*/ 1238535 h 1455761"/>
                  <a:gd name="connsiteX57" fmla="*/ 288878 w 3881652"/>
                  <a:gd name="connsiteY57" fmla="*/ 1231711 h 1455761"/>
                  <a:gd name="connsiteX58" fmla="*/ 193344 w 3881652"/>
                  <a:gd name="connsiteY58" fmla="*/ 1197592 h 1455761"/>
                  <a:gd name="connsiteX59" fmla="*/ 97810 w 3881652"/>
                  <a:gd name="connsiteY59" fmla="*/ 1149824 h 1455761"/>
                  <a:gd name="connsiteX60" fmla="*/ 22747 w 3881652"/>
                  <a:gd name="connsiteY60" fmla="*/ 1122529 h 1455761"/>
                  <a:gd name="connsiteX61" fmla="*/ 2275 w 3881652"/>
                  <a:gd name="connsiteY61" fmla="*/ 1095233 h 1455761"/>
                  <a:gd name="connsiteX62" fmla="*/ 9099 w 3881652"/>
                  <a:gd name="connsiteY62" fmla="*/ 1095233 h 1455761"/>
                  <a:gd name="connsiteX63" fmla="*/ 125105 w 3881652"/>
                  <a:gd name="connsiteY63" fmla="*/ 1081586 h 1455761"/>
                  <a:gd name="connsiteX64" fmla="*/ 302526 w 3881652"/>
                  <a:gd name="connsiteY64" fmla="*/ 1054290 h 1455761"/>
                  <a:gd name="connsiteX65" fmla="*/ 459475 w 3881652"/>
                  <a:gd name="connsiteY65" fmla="*/ 1013347 h 1455761"/>
                  <a:gd name="connsiteX66" fmla="*/ 657368 w 3881652"/>
                  <a:gd name="connsiteY66" fmla="*/ 924636 h 1455761"/>
                  <a:gd name="connsiteX67" fmla="*/ 827965 w 3881652"/>
                  <a:gd name="connsiteY67" fmla="*/ 774511 h 1455761"/>
                  <a:gd name="connsiteX68" fmla="*/ 909851 w 3881652"/>
                  <a:gd name="connsiteY68" fmla="*/ 583442 h 1455761"/>
                  <a:gd name="connsiteX69" fmla="*/ 1025857 w 3881652"/>
                  <a:gd name="connsiteY69" fmla="*/ 481084 h 1455761"/>
                  <a:gd name="connsiteX70" fmla="*/ 1210102 w 3881652"/>
                  <a:gd name="connsiteY70" fmla="*/ 378726 h 1455761"/>
                  <a:gd name="connsiteX71" fmla="*/ 1312460 w 3881652"/>
                  <a:gd name="connsiteY71" fmla="*/ 303663 h 1455761"/>
                  <a:gd name="connsiteX72" fmla="*/ 1421642 w 3881652"/>
                  <a:gd name="connsiteY72" fmla="*/ 180833 h 1455761"/>
                  <a:gd name="connsiteX73" fmla="*/ 1524001 w 3881652"/>
                  <a:gd name="connsiteY73" fmla="*/ 112594 h 1455761"/>
                  <a:gd name="connsiteX74" fmla="*/ 1605887 w 3881652"/>
                  <a:gd name="connsiteY74" fmla="*/ 71651 h 1455761"/>
                  <a:gd name="connsiteX75" fmla="*/ 1674126 w 3881652"/>
                  <a:gd name="connsiteY75" fmla="*/ 10236 h 145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881652" h="1455761">
                    <a:moveTo>
                      <a:pt x="1674126" y="10236"/>
                    </a:moveTo>
                    <a:cubicBezTo>
                      <a:pt x="1708245" y="0"/>
                      <a:pt x="1765112" y="7961"/>
                      <a:pt x="1810604" y="10236"/>
                    </a:cubicBezTo>
                    <a:cubicBezTo>
                      <a:pt x="1856096" y="12511"/>
                      <a:pt x="1895902" y="10236"/>
                      <a:pt x="1947081" y="23884"/>
                    </a:cubicBezTo>
                    <a:cubicBezTo>
                      <a:pt x="1998260" y="37532"/>
                      <a:pt x="2065362" y="65965"/>
                      <a:pt x="2117678" y="92123"/>
                    </a:cubicBezTo>
                    <a:cubicBezTo>
                      <a:pt x="2169994" y="118281"/>
                      <a:pt x="2215488" y="163773"/>
                      <a:pt x="2260980" y="180833"/>
                    </a:cubicBezTo>
                    <a:cubicBezTo>
                      <a:pt x="2306472" y="197893"/>
                      <a:pt x="2390633" y="194481"/>
                      <a:pt x="2390633" y="194481"/>
                    </a:cubicBezTo>
                    <a:cubicBezTo>
                      <a:pt x="2422478" y="197893"/>
                      <a:pt x="2404281" y="186520"/>
                      <a:pt x="2452048" y="201305"/>
                    </a:cubicBezTo>
                    <a:cubicBezTo>
                      <a:pt x="2499815" y="216090"/>
                      <a:pt x="2677236" y="283192"/>
                      <a:pt x="2677236" y="283192"/>
                    </a:cubicBezTo>
                    <a:lnTo>
                      <a:pt x="2977487" y="385550"/>
                    </a:lnTo>
                    <a:lnTo>
                      <a:pt x="3195851" y="460612"/>
                    </a:lnTo>
                    <a:cubicBezTo>
                      <a:pt x="3257266" y="482221"/>
                      <a:pt x="3295935" y="502693"/>
                      <a:pt x="3345977" y="515203"/>
                    </a:cubicBezTo>
                    <a:cubicBezTo>
                      <a:pt x="3396019" y="527713"/>
                      <a:pt x="3452884" y="528851"/>
                      <a:pt x="3496102" y="535675"/>
                    </a:cubicBezTo>
                    <a:cubicBezTo>
                      <a:pt x="3539320" y="542499"/>
                      <a:pt x="3572302" y="551598"/>
                      <a:pt x="3605284" y="556147"/>
                    </a:cubicBezTo>
                    <a:cubicBezTo>
                      <a:pt x="3638266" y="560696"/>
                      <a:pt x="3674661" y="560696"/>
                      <a:pt x="3693995" y="562971"/>
                    </a:cubicBezTo>
                    <a:cubicBezTo>
                      <a:pt x="3713329" y="565246"/>
                      <a:pt x="3715604" y="561833"/>
                      <a:pt x="3721290" y="569794"/>
                    </a:cubicBezTo>
                    <a:cubicBezTo>
                      <a:pt x="3726976" y="577755"/>
                      <a:pt x="3716741" y="597090"/>
                      <a:pt x="3728114" y="610738"/>
                    </a:cubicBezTo>
                    <a:cubicBezTo>
                      <a:pt x="3739487" y="624386"/>
                      <a:pt x="3767920" y="640308"/>
                      <a:pt x="3789529" y="651681"/>
                    </a:cubicBezTo>
                    <a:cubicBezTo>
                      <a:pt x="3811138" y="663054"/>
                      <a:pt x="3846395" y="669879"/>
                      <a:pt x="3857768" y="678977"/>
                    </a:cubicBezTo>
                    <a:cubicBezTo>
                      <a:pt x="3869141" y="688076"/>
                      <a:pt x="3881652" y="698311"/>
                      <a:pt x="3857768" y="706272"/>
                    </a:cubicBezTo>
                    <a:cubicBezTo>
                      <a:pt x="3833884" y="714233"/>
                      <a:pt x="3777018" y="722195"/>
                      <a:pt x="3714466" y="726744"/>
                    </a:cubicBezTo>
                    <a:cubicBezTo>
                      <a:pt x="3651914" y="731293"/>
                      <a:pt x="3537045" y="725607"/>
                      <a:pt x="3482454" y="733568"/>
                    </a:cubicBezTo>
                    <a:cubicBezTo>
                      <a:pt x="3427863" y="741529"/>
                      <a:pt x="3402842" y="752902"/>
                      <a:pt x="3386920" y="774511"/>
                    </a:cubicBezTo>
                    <a:cubicBezTo>
                      <a:pt x="3370998" y="796120"/>
                      <a:pt x="3370998" y="833651"/>
                      <a:pt x="3386920" y="863221"/>
                    </a:cubicBezTo>
                    <a:cubicBezTo>
                      <a:pt x="3402842" y="892791"/>
                      <a:pt x="3449472" y="930323"/>
                      <a:pt x="3482454" y="951932"/>
                    </a:cubicBezTo>
                    <a:cubicBezTo>
                      <a:pt x="3515436" y="973541"/>
                      <a:pt x="3566616" y="980365"/>
                      <a:pt x="3584813" y="992875"/>
                    </a:cubicBezTo>
                    <a:cubicBezTo>
                      <a:pt x="3603010" y="1005385"/>
                      <a:pt x="3604146" y="1015621"/>
                      <a:pt x="3591636" y="1026994"/>
                    </a:cubicBezTo>
                    <a:cubicBezTo>
                      <a:pt x="3579126" y="1038367"/>
                      <a:pt x="3555242" y="1049741"/>
                      <a:pt x="3509750" y="1061114"/>
                    </a:cubicBezTo>
                    <a:cubicBezTo>
                      <a:pt x="3464258" y="1072487"/>
                      <a:pt x="3383508" y="1087272"/>
                      <a:pt x="3318681" y="1095233"/>
                    </a:cubicBezTo>
                    <a:cubicBezTo>
                      <a:pt x="3253854" y="1103194"/>
                      <a:pt x="3179929" y="1107744"/>
                      <a:pt x="3120789" y="1108881"/>
                    </a:cubicBezTo>
                    <a:cubicBezTo>
                      <a:pt x="3061649" y="1110018"/>
                      <a:pt x="3009332" y="1103194"/>
                      <a:pt x="2963839" y="1102057"/>
                    </a:cubicBezTo>
                    <a:cubicBezTo>
                      <a:pt x="2918346" y="1100920"/>
                      <a:pt x="2875129" y="1099782"/>
                      <a:pt x="2847833" y="1102057"/>
                    </a:cubicBezTo>
                    <a:cubicBezTo>
                      <a:pt x="2820538" y="1104332"/>
                      <a:pt x="2810302" y="1099783"/>
                      <a:pt x="2800066" y="1115705"/>
                    </a:cubicBezTo>
                    <a:cubicBezTo>
                      <a:pt x="2789830" y="1131628"/>
                      <a:pt x="2779595" y="1177120"/>
                      <a:pt x="2786419" y="1197592"/>
                    </a:cubicBezTo>
                    <a:cubicBezTo>
                      <a:pt x="2793243" y="1218064"/>
                      <a:pt x="2829637" y="1224887"/>
                      <a:pt x="2841010" y="1238535"/>
                    </a:cubicBezTo>
                    <a:cubicBezTo>
                      <a:pt x="2852383" y="1252183"/>
                      <a:pt x="2863756" y="1268105"/>
                      <a:pt x="2854657" y="1279478"/>
                    </a:cubicBezTo>
                    <a:cubicBezTo>
                      <a:pt x="2845559" y="1290851"/>
                      <a:pt x="2823950" y="1298813"/>
                      <a:pt x="2786419" y="1306774"/>
                    </a:cubicBezTo>
                    <a:cubicBezTo>
                      <a:pt x="2748888" y="1314735"/>
                      <a:pt x="2694296" y="1322696"/>
                      <a:pt x="2629469" y="1327245"/>
                    </a:cubicBezTo>
                    <a:cubicBezTo>
                      <a:pt x="2564642" y="1331794"/>
                      <a:pt x="2462284" y="1332932"/>
                      <a:pt x="2397457" y="1334069"/>
                    </a:cubicBezTo>
                    <a:cubicBezTo>
                      <a:pt x="2332630" y="1335206"/>
                      <a:pt x="2275765" y="1332932"/>
                      <a:pt x="2240508" y="1334069"/>
                    </a:cubicBezTo>
                    <a:cubicBezTo>
                      <a:pt x="2205251" y="1335206"/>
                      <a:pt x="2214350" y="1332932"/>
                      <a:pt x="2185917" y="1340893"/>
                    </a:cubicBezTo>
                    <a:cubicBezTo>
                      <a:pt x="2157484" y="1348854"/>
                      <a:pt x="2108580" y="1365914"/>
                      <a:pt x="2069911" y="1381836"/>
                    </a:cubicBezTo>
                    <a:cubicBezTo>
                      <a:pt x="2031242" y="1397758"/>
                      <a:pt x="1990299" y="1425054"/>
                      <a:pt x="1953905" y="1436427"/>
                    </a:cubicBezTo>
                    <a:cubicBezTo>
                      <a:pt x="1917511" y="1447800"/>
                      <a:pt x="1889078" y="1447800"/>
                      <a:pt x="1851547" y="1450075"/>
                    </a:cubicBezTo>
                    <a:cubicBezTo>
                      <a:pt x="1814016" y="1452350"/>
                      <a:pt x="1783308" y="1455761"/>
                      <a:pt x="1728717" y="1450075"/>
                    </a:cubicBezTo>
                    <a:cubicBezTo>
                      <a:pt x="1674126" y="1444389"/>
                      <a:pt x="1524001" y="1415956"/>
                      <a:pt x="1524001" y="1415956"/>
                    </a:cubicBezTo>
                    <a:cubicBezTo>
                      <a:pt x="1458037" y="1404583"/>
                      <a:pt x="1389798" y="1388660"/>
                      <a:pt x="1332932" y="1381836"/>
                    </a:cubicBezTo>
                    <a:cubicBezTo>
                      <a:pt x="1276066" y="1375012"/>
                      <a:pt x="1238535" y="1373875"/>
                      <a:pt x="1182807" y="1375012"/>
                    </a:cubicBezTo>
                    <a:cubicBezTo>
                      <a:pt x="1127079" y="1376149"/>
                      <a:pt x="1053153" y="1382973"/>
                      <a:pt x="998562" y="1388660"/>
                    </a:cubicBezTo>
                    <a:cubicBezTo>
                      <a:pt x="943971" y="1394347"/>
                      <a:pt x="897341" y="1406857"/>
                      <a:pt x="855260" y="1409132"/>
                    </a:cubicBezTo>
                    <a:cubicBezTo>
                      <a:pt x="813179" y="1411407"/>
                      <a:pt x="779060" y="1407995"/>
                      <a:pt x="746078" y="1402308"/>
                    </a:cubicBezTo>
                    <a:cubicBezTo>
                      <a:pt x="713096" y="1396621"/>
                      <a:pt x="685801" y="1381836"/>
                      <a:pt x="657368" y="1375012"/>
                    </a:cubicBezTo>
                    <a:cubicBezTo>
                      <a:pt x="628935" y="1368188"/>
                      <a:pt x="602777" y="1363640"/>
                      <a:pt x="575481" y="1361365"/>
                    </a:cubicBezTo>
                    <a:cubicBezTo>
                      <a:pt x="548186" y="1359091"/>
                      <a:pt x="493595" y="1361365"/>
                      <a:pt x="493595" y="1361365"/>
                    </a:cubicBezTo>
                    <a:cubicBezTo>
                      <a:pt x="470849" y="1361365"/>
                      <a:pt x="453789" y="1365914"/>
                      <a:pt x="439004" y="1361365"/>
                    </a:cubicBezTo>
                    <a:cubicBezTo>
                      <a:pt x="424219" y="1356816"/>
                      <a:pt x="407159" y="1349991"/>
                      <a:pt x="404884" y="1334069"/>
                    </a:cubicBezTo>
                    <a:cubicBezTo>
                      <a:pt x="402609" y="1318147"/>
                      <a:pt x="426493" y="1281752"/>
                      <a:pt x="425356" y="1265830"/>
                    </a:cubicBezTo>
                    <a:cubicBezTo>
                      <a:pt x="424219" y="1249908"/>
                      <a:pt x="420806" y="1244221"/>
                      <a:pt x="398060" y="1238535"/>
                    </a:cubicBezTo>
                    <a:cubicBezTo>
                      <a:pt x="375314" y="1232849"/>
                      <a:pt x="322997" y="1238535"/>
                      <a:pt x="288878" y="1231711"/>
                    </a:cubicBezTo>
                    <a:cubicBezTo>
                      <a:pt x="254759" y="1224887"/>
                      <a:pt x="225188" y="1211240"/>
                      <a:pt x="193344" y="1197592"/>
                    </a:cubicBezTo>
                    <a:cubicBezTo>
                      <a:pt x="161500" y="1183944"/>
                      <a:pt x="126243" y="1162334"/>
                      <a:pt x="97810" y="1149824"/>
                    </a:cubicBezTo>
                    <a:cubicBezTo>
                      <a:pt x="69377" y="1137314"/>
                      <a:pt x="38669" y="1131627"/>
                      <a:pt x="22747" y="1122529"/>
                    </a:cubicBezTo>
                    <a:cubicBezTo>
                      <a:pt x="6825" y="1113431"/>
                      <a:pt x="4550" y="1099782"/>
                      <a:pt x="2275" y="1095233"/>
                    </a:cubicBezTo>
                    <a:cubicBezTo>
                      <a:pt x="0" y="1090684"/>
                      <a:pt x="9099" y="1095233"/>
                      <a:pt x="9099" y="1095233"/>
                    </a:cubicBezTo>
                    <a:cubicBezTo>
                      <a:pt x="29571" y="1092959"/>
                      <a:pt x="76200" y="1088410"/>
                      <a:pt x="125105" y="1081586"/>
                    </a:cubicBezTo>
                    <a:cubicBezTo>
                      <a:pt x="174010" y="1074762"/>
                      <a:pt x="246798" y="1065663"/>
                      <a:pt x="302526" y="1054290"/>
                    </a:cubicBezTo>
                    <a:cubicBezTo>
                      <a:pt x="358254" y="1042917"/>
                      <a:pt x="400335" y="1034956"/>
                      <a:pt x="459475" y="1013347"/>
                    </a:cubicBezTo>
                    <a:cubicBezTo>
                      <a:pt x="518615" y="991738"/>
                      <a:pt x="595953" y="964442"/>
                      <a:pt x="657368" y="924636"/>
                    </a:cubicBezTo>
                    <a:cubicBezTo>
                      <a:pt x="718783" y="884830"/>
                      <a:pt x="785885" y="831377"/>
                      <a:pt x="827965" y="774511"/>
                    </a:cubicBezTo>
                    <a:cubicBezTo>
                      <a:pt x="870046" y="717645"/>
                      <a:pt x="876869" y="632347"/>
                      <a:pt x="909851" y="583442"/>
                    </a:cubicBezTo>
                    <a:cubicBezTo>
                      <a:pt x="942833" y="534538"/>
                      <a:pt x="975815" y="515203"/>
                      <a:pt x="1025857" y="481084"/>
                    </a:cubicBezTo>
                    <a:cubicBezTo>
                      <a:pt x="1075899" y="446965"/>
                      <a:pt x="1162335" y="408296"/>
                      <a:pt x="1210102" y="378726"/>
                    </a:cubicBezTo>
                    <a:cubicBezTo>
                      <a:pt x="1257869" y="349156"/>
                      <a:pt x="1277203" y="336645"/>
                      <a:pt x="1312460" y="303663"/>
                    </a:cubicBezTo>
                    <a:cubicBezTo>
                      <a:pt x="1347717" y="270681"/>
                      <a:pt x="1386385" y="212678"/>
                      <a:pt x="1421642" y="180833"/>
                    </a:cubicBezTo>
                    <a:cubicBezTo>
                      <a:pt x="1456899" y="148988"/>
                      <a:pt x="1493294" y="130791"/>
                      <a:pt x="1524001" y="112594"/>
                    </a:cubicBezTo>
                    <a:cubicBezTo>
                      <a:pt x="1554708" y="94397"/>
                      <a:pt x="1582004" y="87573"/>
                      <a:pt x="1605887" y="71651"/>
                    </a:cubicBezTo>
                    <a:cubicBezTo>
                      <a:pt x="1629771" y="55729"/>
                      <a:pt x="1640007" y="20472"/>
                      <a:pt x="1674126" y="10236"/>
                    </a:cubicBezTo>
                    <a:close/>
                  </a:path>
                </a:pathLst>
              </a:custGeom>
              <a:solidFill>
                <a:srgbClr val="92D050"/>
              </a:solidFill>
              <a:ln w="25400" cap="flat" cmpd="sng" algn="ctr">
                <a:noFill/>
                <a:prstDash val="solid"/>
              </a:ln>
              <a:effectLst/>
            </p:spPr>
            <p:txBody>
              <a:bodyPr rtlCol="0" anchor="ctr"/>
              <a:lstStyle/>
              <a:p>
                <a:pPr algn="ctr" defTabSz="457200" eaLnBrk="1" fontAlgn="auto" hangingPunct="1">
                  <a:spcBef>
                    <a:spcPts val="0"/>
                  </a:spcBef>
                  <a:spcAft>
                    <a:spcPts val="0"/>
                  </a:spcAft>
                  <a:defRPr/>
                </a:pPr>
                <a:endParaRPr lang="en-US" sz="1000" kern="0" dirty="0">
                  <a:solidFill>
                    <a:srgbClr val="000000"/>
                  </a:solidFill>
                  <a:latin typeface="Gill Sans MT"/>
                </a:endParaRPr>
              </a:p>
            </p:txBody>
          </p:sp>
          <p:sp>
            <p:nvSpPr>
              <p:cNvPr id="291" name="Freeform 290"/>
              <p:cNvSpPr/>
              <p:nvPr/>
            </p:nvSpPr>
            <p:spPr>
              <a:xfrm>
                <a:off x="5801116" y="4313545"/>
                <a:ext cx="652356" cy="246435"/>
              </a:xfrm>
              <a:custGeom>
                <a:avLst/>
                <a:gdLst>
                  <a:gd name="connsiteX0" fmla="*/ 20472 w 734704"/>
                  <a:gd name="connsiteY0" fmla="*/ 326408 h 388960"/>
                  <a:gd name="connsiteX1" fmla="*/ 170597 w 734704"/>
                  <a:gd name="connsiteY1" fmla="*/ 299113 h 388960"/>
                  <a:gd name="connsiteX2" fmla="*/ 300251 w 734704"/>
                  <a:gd name="connsiteY2" fmla="*/ 271817 h 388960"/>
                  <a:gd name="connsiteX3" fmla="*/ 436728 w 734704"/>
                  <a:gd name="connsiteY3" fmla="*/ 264993 h 388960"/>
                  <a:gd name="connsiteX4" fmla="*/ 504967 w 734704"/>
                  <a:gd name="connsiteY4" fmla="*/ 285465 h 388960"/>
                  <a:gd name="connsiteX5" fmla="*/ 600501 w 734704"/>
                  <a:gd name="connsiteY5" fmla="*/ 340056 h 388960"/>
                  <a:gd name="connsiteX6" fmla="*/ 661916 w 734704"/>
                  <a:gd name="connsiteY6" fmla="*/ 380999 h 388960"/>
                  <a:gd name="connsiteX7" fmla="*/ 696036 w 734704"/>
                  <a:gd name="connsiteY7" fmla="*/ 380999 h 388960"/>
                  <a:gd name="connsiteX8" fmla="*/ 709684 w 734704"/>
                  <a:gd name="connsiteY8" fmla="*/ 333232 h 388960"/>
                  <a:gd name="connsiteX9" fmla="*/ 723331 w 734704"/>
                  <a:gd name="connsiteY9" fmla="*/ 285465 h 388960"/>
                  <a:gd name="connsiteX10" fmla="*/ 730155 w 734704"/>
                  <a:gd name="connsiteY10" fmla="*/ 237698 h 388960"/>
                  <a:gd name="connsiteX11" fmla="*/ 696036 w 734704"/>
                  <a:gd name="connsiteY11" fmla="*/ 176283 h 388960"/>
                  <a:gd name="connsiteX12" fmla="*/ 607325 w 734704"/>
                  <a:gd name="connsiteY12" fmla="*/ 87572 h 388960"/>
                  <a:gd name="connsiteX13" fmla="*/ 559558 w 734704"/>
                  <a:gd name="connsiteY13" fmla="*/ 39805 h 388960"/>
                  <a:gd name="connsiteX14" fmla="*/ 504967 w 734704"/>
                  <a:gd name="connsiteY14" fmla="*/ 5686 h 388960"/>
                  <a:gd name="connsiteX15" fmla="*/ 443552 w 734704"/>
                  <a:gd name="connsiteY15" fmla="*/ 5686 h 388960"/>
                  <a:gd name="connsiteX16" fmla="*/ 388961 w 734704"/>
                  <a:gd name="connsiteY16" fmla="*/ 19334 h 388960"/>
                  <a:gd name="connsiteX17" fmla="*/ 341194 w 734704"/>
                  <a:gd name="connsiteY17" fmla="*/ 67101 h 388960"/>
                  <a:gd name="connsiteX18" fmla="*/ 320722 w 734704"/>
                  <a:gd name="connsiteY18" fmla="*/ 94396 h 388960"/>
                  <a:gd name="connsiteX19" fmla="*/ 300251 w 734704"/>
                  <a:gd name="connsiteY19" fmla="*/ 121692 h 388960"/>
                  <a:gd name="connsiteX20" fmla="*/ 225188 w 734704"/>
                  <a:gd name="connsiteY20" fmla="*/ 135340 h 388960"/>
                  <a:gd name="connsiteX21" fmla="*/ 170597 w 734704"/>
                  <a:gd name="connsiteY21" fmla="*/ 142163 h 388960"/>
                  <a:gd name="connsiteX22" fmla="*/ 129654 w 734704"/>
                  <a:gd name="connsiteY22" fmla="*/ 169459 h 388960"/>
                  <a:gd name="connsiteX23" fmla="*/ 81887 w 734704"/>
                  <a:gd name="connsiteY23" fmla="*/ 230874 h 388960"/>
                  <a:gd name="connsiteX24" fmla="*/ 47767 w 734704"/>
                  <a:gd name="connsiteY24" fmla="*/ 278641 h 388960"/>
                  <a:gd name="connsiteX25" fmla="*/ 20472 w 734704"/>
                  <a:gd name="connsiteY25" fmla="*/ 326408 h 38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4704" h="388960">
                    <a:moveTo>
                      <a:pt x="20472" y="326408"/>
                    </a:moveTo>
                    <a:cubicBezTo>
                      <a:pt x="40944" y="329820"/>
                      <a:pt x="123967" y="308211"/>
                      <a:pt x="170597" y="299113"/>
                    </a:cubicBezTo>
                    <a:cubicBezTo>
                      <a:pt x="217227" y="290015"/>
                      <a:pt x="255896" y="277504"/>
                      <a:pt x="300251" y="271817"/>
                    </a:cubicBezTo>
                    <a:cubicBezTo>
                      <a:pt x="344606" y="266130"/>
                      <a:pt x="402609" y="262718"/>
                      <a:pt x="436728" y="264993"/>
                    </a:cubicBezTo>
                    <a:cubicBezTo>
                      <a:pt x="470847" y="267268"/>
                      <a:pt x="477672" y="272955"/>
                      <a:pt x="504967" y="285465"/>
                    </a:cubicBezTo>
                    <a:cubicBezTo>
                      <a:pt x="532262" y="297975"/>
                      <a:pt x="574343" y="324134"/>
                      <a:pt x="600501" y="340056"/>
                    </a:cubicBezTo>
                    <a:cubicBezTo>
                      <a:pt x="626659" y="355978"/>
                      <a:pt x="645994" y="374175"/>
                      <a:pt x="661916" y="380999"/>
                    </a:cubicBezTo>
                    <a:cubicBezTo>
                      <a:pt x="677838" y="387823"/>
                      <a:pt x="688075" y="388960"/>
                      <a:pt x="696036" y="380999"/>
                    </a:cubicBezTo>
                    <a:cubicBezTo>
                      <a:pt x="703997" y="373038"/>
                      <a:pt x="709684" y="333232"/>
                      <a:pt x="709684" y="333232"/>
                    </a:cubicBezTo>
                    <a:cubicBezTo>
                      <a:pt x="714233" y="317310"/>
                      <a:pt x="719919" y="301387"/>
                      <a:pt x="723331" y="285465"/>
                    </a:cubicBezTo>
                    <a:cubicBezTo>
                      <a:pt x="726743" y="269543"/>
                      <a:pt x="734704" y="255895"/>
                      <a:pt x="730155" y="237698"/>
                    </a:cubicBezTo>
                    <a:cubicBezTo>
                      <a:pt x="725606" y="219501"/>
                      <a:pt x="716508" y="201304"/>
                      <a:pt x="696036" y="176283"/>
                    </a:cubicBezTo>
                    <a:cubicBezTo>
                      <a:pt x="675564" y="151262"/>
                      <a:pt x="607325" y="87572"/>
                      <a:pt x="607325" y="87572"/>
                    </a:cubicBezTo>
                    <a:cubicBezTo>
                      <a:pt x="584579" y="64826"/>
                      <a:pt x="576618" y="53453"/>
                      <a:pt x="559558" y="39805"/>
                    </a:cubicBezTo>
                    <a:cubicBezTo>
                      <a:pt x="542498" y="26157"/>
                      <a:pt x="524301" y="11372"/>
                      <a:pt x="504967" y="5686"/>
                    </a:cubicBezTo>
                    <a:cubicBezTo>
                      <a:pt x="485633" y="0"/>
                      <a:pt x="462886" y="3411"/>
                      <a:pt x="443552" y="5686"/>
                    </a:cubicBezTo>
                    <a:cubicBezTo>
                      <a:pt x="424218" y="7961"/>
                      <a:pt x="406021" y="9098"/>
                      <a:pt x="388961" y="19334"/>
                    </a:cubicBezTo>
                    <a:cubicBezTo>
                      <a:pt x="371901" y="29570"/>
                      <a:pt x="352567" y="54591"/>
                      <a:pt x="341194" y="67101"/>
                    </a:cubicBezTo>
                    <a:cubicBezTo>
                      <a:pt x="329821" y="79611"/>
                      <a:pt x="320722" y="94396"/>
                      <a:pt x="320722" y="94396"/>
                    </a:cubicBezTo>
                    <a:cubicBezTo>
                      <a:pt x="313898" y="103494"/>
                      <a:pt x="316173" y="114868"/>
                      <a:pt x="300251" y="121692"/>
                    </a:cubicBezTo>
                    <a:cubicBezTo>
                      <a:pt x="284329" y="128516"/>
                      <a:pt x="246797" y="131928"/>
                      <a:pt x="225188" y="135340"/>
                    </a:cubicBezTo>
                    <a:cubicBezTo>
                      <a:pt x="203579" y="138752"/>
                      <a:pt x="186519" y="136477"/>
                      <a:pt x="170597" y="142163"/>
                    </a:cubicBezTo>
                    <a:cubicBezTo>
                      <a:pt x="154675" y="147849"/>
                      <a:pt x="144439" y="154674"/>
                      <a:pt x="129654" y="169459"/>
                    </a:cubicBezTo>
                    <a:cubicBezTo>
                      <a:pt x="114869" y="184244"/>
                      <a:pt x="95535" y="212677"/>
                      <a:pt x="81887" y="230874"/>
                    </a:cubicBezTo>
                    <a:cubicBezTo>
                      <a:pt x="68239" y="249071"/>
                      <a:pt x="56866" y="266130"/>
                      <a:pt x="47767" y="278641"/>
                    </a:cubicBezTo>
                    <a:cubicBezTo>
                      <a:pt x="38668" y="291152"/>
                      <a:pt x="0" y="322996"/>
                      <a:pt x="20472" y="326408"/>
                    </a:cubicBezTo>
                    <a:close/>
                  </a:path>
                </a:pathLst>
              </a:custGeom>
              <a:solidFill>
                <a:sysClr val="window" lastClr="FFFFFF"/>
              </a:solidFill>
              <a:ln w="25400" cap="flat" cmpd="sng" algn="ctr">
                <a:noFill/>
                <a:prstDash val="solid"/>
              </a:ln>
              <a:effectLst/>
            </p:spPr>
            <p:txBody>
              <a:bodyPr rtlCol="0" anchor="ctr"/>
              <a:lstStyle/>
              <a:p>
                <a:pPr algn="ctr" defTabSz="457200" eaLnBrk="1" fontAlgn="auto" hangingPunct="1">
                  <a:spcBef>
                    <a:spcPts val="0"/>
                  </a:spcBef>
                  <a:spcAft>
                    <a:spcPts val="0"/>
                  </a:spcAft>
                  <a:defRPr/>
                </a:pPr>
                <a:endParaRPr lang="en-US" sz="1000" kern="0" dirty="0">
                  <a:solidFill>
                    <a:srgbClr val="000000"/>
                  </a:solidFill>
                  <a:latin typeface="Gill Sans MT"/>
                </a:endParaRPr>
              </a:p>
            </p:txBody>
          </p:sp>
          <p:grpSp>
            <p:nvGrpSpPr>
              <p:cNvPr id="292" name="Group 207"/>
              <p:cNvGrpSpPr>
                <a:grpSpLocks/>
              </p:cNvGrpSpPr>
              <p:nvPr/>
            </p:nvGrpSpPr>
            <p:grpSpPr bwMode="auto">
              <a:xfrm>
                <a:off x="6761439" y="4003140"/>
                <a:ext cx="913402" cy="478761"/>
                <a:chOff x="2143" y="808"/>
                <a:chExt cx="648" cy="476"/>
              </a:xfrm>
              <a:solidFill>
                <a:sysClr val="window" lastClr="FFFFFF">
                  <a:lumMod val="85000"/>
                </a:sysClr>
              </a:solidFill>
            </p:grpSpPr>
            <p:sp>
              <p:nvSpPr>
                <p:cNvPr id="335" name="Line 208"/>
                <p:cNvSpPr>
                  <a:spLocks noChangeShapeType="1"/>
                </p:cNvSpPr>
                <p:nvPr/>
              </p:nvSpPr>
              <p:spPr bwMode="auto">
                <a:xfrm flipH="1">
                  <a:off x="2392" y="1063"/>
                  <a:ext cx="104" cy="221"/>
                </a:xfrm>
                <a:prstGeom prst="line">
                  <a:avLst/>
                </a:prstGeom>
                <a:grpFill/>
                <a:ln w="12700">
                  <a:solidFill>
                    <a:sysClr val="windowText" lastClr="000000"/>
                  </a:solidFill>
                  <a:round/>
                  <a:headEnd type="none" w="sm" len="sm"/>
                  <a:tailEnd type="none" w="sm" len="sm"/>
                </a:ln>
                <a:effectLst/>
              </p:spPr>
              <p:txBody>
                <a:bodyPr wrap="none" anchor="ctr"/>
                <a:lstStyle/>
                <a:p>
                  <a:pPr defTabSz="457200" eaLnBrk="1" fontAlgn="auto" hangingPunct="1">
                    <a:spcBef>
                      <a:spcPts val="0"/>
                    </a:spcBef>
                    <a:spcAft>
                      <a:spcPts val="0"/>
                    </a:spcAft>
                    <a:defRPr/>
                  </a:pPr>
                  <a:endParaRPr lang="en-US" sz="1000" kern="0" dirty="0">
                    <a:solidFill>
                      <a:srgbClr val="000000"/>
                    </a:solidFill>
                    <a:latin typeface="Gill Sans MT"/>
                  </a:endParaRPr>
                </a:p>
              </p:txBody>
            </p:sp>
            <p:sp>
              <p:nvSpPr>
                <p:cNvPr id="336" name="Line 209"/>
                <p:cNvSpPr>
                  <a:spLocks noChangeShapeType="1"/>
                </p:cNvSpPr>
                <p:nvPr/>
              </p:nvSpPr>
              <p:spPr bwMode="auto">
                <a:xfrm flipH="1">
                  <a:off x="2498" y="1063"/>
                  <a:ext cx="105" cy="221"/>
                </a:xfrm>
                <a:prstGeom prst="line">
                  <a:avLst/>
                </a:prstGeom>
                <a:grpFill/>
                <a:ln w="12700">
                  <a:solidFill>
                    <a:sysClr val="windowText" lastClr="000000"/>
                  </a:solidFill>
                  <a:round/>
                  <a:headEnd type="none" w="sm" len="sm"/>
                  <a:tailEnd type="none" w="sm" len="sm"/>
                </a:ln>
                <a:effectLst/>
              </p:spPr>
              <p:txBody>
                <a:bodyPr wrap="none" anchor="ctr"/>
                <a:lstStyle/>
                <a:p>
                  <a:pPr defTabSz="457200" eaLnBrk="1" fontAlgn="auto" hangingPunct="1">
                    <a:spcBef>
                      <a:spcPts val="0"/>
                    </a:spcBef>
                    <a:spcAft>
                      <a:spcPts val="0"/>
                    </a:spcAft>
                    <a:defRPr/>
                  </a:pPr>
                  <a:endParaRPr lang="en-US" sz="1000" kern="0" dirty="0">
                    <a:solidFill>
                      <a:srgbClr val="000000"/>
                    </a:solidFill>
                    <a:latin typeface="Gill Sans MT"/>
                  </a:endParaRPr>
                </a:p>
              </p:txBody>
            </p:sp>
            <p:sp>
              <p:nvSpPr>
                <p:cNvPr id="337" name="Line 210"/>
                <p:cNvSpPr>
                  <a:spLocks noChangeShapeType="1"/>
                </p:cNvSpPr>
                <p:nvPr/>
              </p:nvSpPr>
              <p:spPr bwMode="auto">
                <a:xfrm flipH="1">
                  <a:off x="2179" y="1063"/>
                  <a:ext cx="105" cy="221"/>
                </a:xfrm>
                <a:prstGeom prst="line">
                  <a:avLst/>
                </a:prstGeom>
                <a:grpFill/>
                <a:ln w="12700">
                  <a:solidFill>
                    <a:sysClr val="windowText" lastClr="000000"/>
                  </a:solidFill>
                  <a:round/>
                  <a:headEnd type="none" w="sm" len="sm"/>
                  <a:tailEnd type="none" w="sm" len="sm"/>
                </a:ln>
                <a:effectLst/>
              </p:spPr>
              <p:txBody>
                <a:bodyPr wrap="none" anchor="ctr"/>
                <a:lstStyle/>
                <a:p>
                  <a:pPr defTabSz="457200" eaLnBrk="1" fontAlgn="auto" hangingPunct="1">
                    <a:spcBef>
                      <a:spcPts val="0"/>
                    </a:spcBef>
                    <a:spcAft>
                      <a:spcPts val="0"/>
                    </a:spcAft>
                    <a:defRPr/>
                  </a:pPr>
                  <a:endParaRPr lang="en-US" sz="1000" kern="0" dirty="0">
                    <a:solidFill>
                      <a:srgbClr val="000000"/>
                    </a:solidFill>
                    <a:latin typeface="Gill Sans MT"/>
                  </a:endParaRPr>
                </a:p>
              </p:txBody>
            </p:sp>
            <p:sp>
              <p:nvSpPr>
                <p:cNvPr id="338" name="Line 211"/>
                <p:cNvSpPr>
                  <a:spLocks noChangeShapeType="1"/>
                </p:cNvSpPr>
                <p:nvPr/>
              </p:nvSpPr>
              <p:spPr bwMode="auto">
                <a:xfrm flipH="1">
                  <a:off x="2286" y="1063"/>
                  <a:ext cx="104" cy="221"/>
                </a:xfrm>
                <a:prstGeom prst="line">
                  <a:avLst/>
                </a:prstGeom>
                <a:grpFill/>
                <a:ln w="12700">
                  <a:solidFill>
                    <a:sysClr val="windowText" lastClr="000000"/>
                  </a:solidFill>
                  <a:round/>
                  <a:headEnd type="none" w="sm" len="sm"/>
                  <a:tailEnd type="none" w="sm" len="sm"/>
                </a:ln>
                <a:effectLst/>
              </p:spPr>
              <p:txBody>
                <a:bodyPr wrap="none" anchor="ctr"/>
                <a:lstStyle/>
                <a:p>
                  <a:pPr defTabSz="457200" eaLnBrk="1" fontAlgn="auto" hangingPunct="1">
                    <a:spcBef>
                      <a:spcPts val="0"/>
                    </a:spcBef>
                    <a:spcAft>
                      <a:spcPts val="0"/>
                    </a:spcAft>
                    <a:defRPr/>
                  </a:pPr>
                  <a:endParaRPr lang="en-US" sz="1000" kern="0" dirty="0">
                    <a:solidFill>
                      <a:srgbClr val="000000"/>
                    </a:solidFill>
                    <a:latin typeface="Gill Sans MT"/>
                  </a:endParaRPr>
                </a:p>
              </p:txBody>
            </p:sp>
            <p:grpSp>
              <p:nvGrpSpPr>
                <p:cNvPr id="339" name="Group 212"/>
                <p:cNvGrpSpPr>
                  <a:grpSpLocks/>
                </p:cNvGrpSpPr>
                <p:nvPr/>
              </p:nvGrpSpPr>
              <p:grpSpPr bwMode="auto">
                <a:xfrm>
                  <a:off x="2143" y="808"/>
                  <a:ext cx="648" cy="324"/>
                  <a:chOff x="2527" y="550"/>
                  <a:chExt cx="648" cy="324"/>
                </a:xfrm>
                <a:grpFill/>
              </p:grpSpPr>
              <p:sp>
                <p:nvSpPr>
                  <p:cNvPr id="340" name="Freeform 213"/>
                  <p:cNvSpPr>
                    <a:spLocks/>
                  </p:cNvSpPr>
                  <p:nvPr/>
                </p:nvSpPr>
                <p:spPr bwMode="auto">
                  <a:xfrm>
                    <a:off x="2527" y="550"/>
                    <a:ext cx="642" cy="324"/>
                  </a:xfrm>
                  <a:custGeom>
                    <a:avLst/>
                    <a:gdLst/>
                    <a:ahLst/>
                    <a:cxnLst>
                      <a:cxn ang="0">
                        <a:pos x="35" y="113"/>
                      </a:cxn>
                      <a:cxn ang="0">
                        <a:pos x="10" y="129"/>
                      </a:cxn>
                      <a:cxn ang="0">
                        <a:pos x="0" y="152"/>
                      </a:cxn>
                      <a:cxn ang="0">
                        <a:pos x="5" y="169"/>
                      </a:cxn>
                      <a:cxn ang="0">
                        <a:pos x="32" y="191"/>
                      </a:cxn>
                      <a:cxn ang="0">
                        <a:pos x="19" y="204"/>
                      </a:cxn>
                      <a:cxn ang="0">
                        <a:pos x="15" y="229"/>
                      </a:cxn>
                      <a:cxn ang="0">
                        <a:pos x="33" y="252"/>
                      </a:cxn>
                      <a:cxn ang="0">
                        <a:pos x="66" y="264"/>
                      </a:cxn>
                      <a:cxn ang="0">
                        <a:pos x="86" y="264"/>
                      </a:cxn>
                      <a:cxn ang="0">
                        <a:pos x="105" y="281"/>
                      </a:cxn>
                      <a:cxn ang="0">
                        <a:pos x="142" y="298"/>
                      </a:cxn>
                      <a:cxn ang="0">
                        <a:pos x="186" y="304"/>
                      </a:cxn>
                      <a:cxn ang="0">
                        <a:pos x="231" y="298"/>
                      </a:cxn>
                      <a:cxn ang="0">
                        <a:pos x="252" y="300"/>
                      </a:cxn>
                      <a:cxn ang="0">
                        <a:pos x="292" y="319"/>
                      </a:cxn>
                      <a:cxn ang="0">
                        <a:pos x="328" y="324"/>
                      </a:cxn>
                      <a:cxn ang="0">
                        <a:pos x="374" y="316"/>
                      </a:cxn>
                      <a:cxn ang="0">
                        <a:pos x="410" y="295"/>
                      </a:cxn>
                      <a:cxn ang="0">
                        <a:pos x="424" y="275"/>
                      </a:cxn>
                      <a:cxn ang="0">
                        <a:pos x="458" y="283"/>
                      </a:cxn>
                      <a:cxn ang="0">
                        <a:pos x="503" y="279"/>
                      </a:cxn>
                      <a:cxn ang="0">
                        <a:pos x="541" y="258"/>
                      </a:cxn>
                      <a:cxn ang="0">
                        <a:pos x="556" y="226"/>
                      </a:cxn>
                      <a:cxn ang="0">
                        <a:pos x="590" y="218"/>
                      </a:cxn>
                      <a:cxn ang="0">
                        <a:pos x="628" y="192"/>
                      </a:cxn>
                      <a:cxn ang="0">
                        <a:pos x="642" y="157"/>
                      </a:cxn>
                      <a:cxn ang="0">
                        <a:pos x="630" y="125"/>
                      </a:cxn>
                      <a:cxn ang="0">
                        <a:pos x="626" y="104"/>
                      </a:cxn>
                      <a:cxn ang="0">
                        <a:pos x="623" y="76"/>
                      </a:cxn>
                      <a:cxn ang="0">
                        <a:pos x="602" y="54"/>
                      </a:cxn>
                      <a:cxn ang="0">
                        <a:pos x="569" y="41"/>
                      </a:cxn>
                      <a:cxn ang="0">
                        <a:pos x="560" y="25"/>
                      </a:cxn>
                      <a:cxn ang="0">
                        <a:pos x="534" y="7"/>
                      </a:cxn>
                      <a:cxn ang="0">
                        <a:pos x="498" y="0"/>
                      </a:cxn>
                      <a:cxn ang="0">
                        <a:pos x="455" y="10"/>
                      </a:cxn>
                      <a:cxn ang="0">
                        <a:pos x="433" y="10"/>
                      </a:cxn>
                      <a:cxn ang="0">
                        <a:pos x="392" y="0"/>
                      </a:cxn>
                      <a:cxn ang="0">
                        <a:pos x="344" y="15"/>
                      </a:cxn>
                      <a:cxn ang="0">
                        <a:pos x="334" y="25"/>
                      </a:cxn>
                      <a:cxn ang="0">
                        <a:pos x="294" y="11"/>
                      </a:cxn>
                      <a:cxn ang="0">
                        <a:pos x="257" y="12"/>
                      </a:cxn>
                      <a:cxn ang="0">
                        <a:pos x="214" y="33"/>
                      </a:cxn>
                      <a:cxn ang="0">
                        <a:pos x="196" y="35"/>
                      </a:cxn>
                      <a:cxn ang="0">
                        <a:pos x="157" y="30"/>
                      </a:cxn>
                      <a:cxn ang="0">
                        <a:pos x="101" y="42"/>
                      </a:cxn>
                      <a:cxn ang="0">
                        <a:pos x="65" y="72"/>
                      </a:cxn>
                      <a:cxn ang="0">
                        <a:pos x="57" y="99"/>
                      </a:cxn>
                    </a:cxnLst>
                    <a:rect l="0" t="0" r="r" b="b"/>
                    <a:pathLst>
                      <a:path w="642" h="324">
                        <a:moveTo>
                          <a:pt x="58" y="108"/>
                        </a:moveTo>
                        <a:lnTo>
                          <a:pt x="46" y="110"/>
                        </a:lnTo>
                        <a:lnTo>
                          <a:pt x="35" y="113"/>
                        </a:lnTo>
                        <a:lnTo>
                          <a:pt x="25" y="117"/>
                        </a:lnTo>
                        <a:lnTo>
                          <a:pt x="17" y="122"/>
                        </a:lnTo>
                        <a:lnTo>
                          <a:pt x="10" y="129"/>
                        </a:lnTo>
                        <a:lnTo>
                          <a:pt x="4" y="136"/>
                        </a:lnTo>
                        <a:lnTo>
                          <a:pt x="1" y="144"/>
                        </a:lnTo>
                        <a:lnTo>
                          <a:pt x="0" y="152"/>
                        </a:lnTo>
                        <a:lnTo>
                          <a:pt x="1" y="158"/>
                        </a:lnTo>
                        <a:lnTo>
                          <a:pt x="2" y="164"/>
                        </a:lnTo>
                        <a:lnTo>
                          <a:pt x="5" y="169"/>
                        </a:lnTo>
                        <a:lnTo>
                          <a:pt x="9" y="175"/>
                        </a:lnTo>
                        <a:lnTo>
                          <a:pt x="19" y="184"/>
                        </a:lnTo>
                        <a:lnTo>
                          <a:pt x="32" y="191"/>
                        </a:lnTo>
                        <a:lnTo>
                          <a:pt x="32" y="190"/>
                        </a:lnTo>
                        <a:lnTo>
                          <a:pt x="24" y="197"/>
                        </a:lnTo>
                        <a:lnTo>
                          <a:pt x="19" y="204"/>
                        </a:lnTo>
                        <a:lnTo>
                          <a:pt x="15" y="212"/>
                        </a:lnTo>
                        <a:lnTo>
                          <a:pt x="14" y="220"/>
                        </a:lnTo>
                        <a:lnTo>
                          <a:pt x="15" y="229"/>
                        </a:lnTo>
                        <a:lnTo>
                          <a:pt x="19" y="238"/>
                        </a:lnTo>
                        <a:lnTo>
                          <a:pt x="25" y="245"/>
                        </a:lnTo>
                        <a:lnTo>
                          <a:pt x="33" y="252"/>
                        </a:lnTo>
                        <a:lnTo>
                          <a:pt x="43" y="257"/>
                        </a:lnTo>
                        <a:lnTo>
                          <a:pt x="54" y="262"/>
                        </a:lnTo>
                        <a:lnTo>
                          <a:pt x="66" y="264"/>
                        </a:lnTo>
                        <a:lnTo>
                          <a:pt x="79" y="265"/>
                        </a:lnTo>
                        <a:lnTo>
                          <a:pt x="83" y="265"/>
                        </a:lnTo>
                        <a:lnTo>
                          <a:pt x="86" y="264"/>
                        </a:lnTo>
                        <a:lnTo>
                          <a:pt x="86" y="265"/>
                        </a:lnTo>
                        <a:lnTo>
                          <a:pt x="95" y="274"/>
                        </a:lnTo>
                        <a:lnTo>
                          <a:pt x="105" y="281"/>
                        </a:lnTo>
                        <a:lnTo>
                          <a:pt x="116" y="288"/>
                        </a:lnTo>
                        <a:lnTo>
                          <a:pt x="129" y="294"/>
                        </a:lnTo>
                        <a:lnTo>
                          <a:pt x="142" y="298"/>
                        </a:lnTo>
                        <a:lnTo>
                          <a:pt x="156" y="301"/>
                        </a:lnTo>
                        <a:lnTo>
                          <a:pt x="171" y="303"/>
                        </a:lnTo>
                        <a:lnTo>
                          <a:pt x="186" y="304"/>
                        </a:lnTo>
                        <a:lnTo>
                          <a:pt x="201" y="303"/>
                        </a:lnTo>
                        <a:lnTo>
                          <a:pt x="216" y="302"/>
                        </a:lnTo>
                        <a:lnTo>
                          <a:pt x="231" y="298"/>
                        </a:lnTo>
                        <a:lnTo>
                          <a:pt x="245" y="293"/>
                        </a:lnTo>
                        <a:lnTo>
                          <a:pt x="245" y="293"/>
                        </a:lnTo>
                        <a:lnTo>
                          <a:pt x="252" y="300"/>
                        </a:lnTo>
                        <a:lnTo>
                          <a:pt x="261" y="306"/>
                        </a:lnTo>
                        <a:lnTo>
                          <a:pt x="281" y="316"/>
                        </a:lnTo>
                        <a:lnTo>
                          <a:pt x="292" y="319"/>
                        </a:lnTo>
                        <a:lnTo>
                          <a:pt x="303" y="322"/>
                        </a:lnTo>
                        <a:lnTo>
                          <a:pt x="315" y="323"/>
                        </a:lnTo>
                        <a:lnTo>
                          <a:pt x="328" y="324"/>
                        </a:lnTo>
                        <a:lnTo>
                          <a:pt x="344" y="323"/>
                        </a:lnTo>
                        <a:lnTo>
                          <a:pt x="360" y="320"/>
                        </a:lnTo>
                        <a:lnTo>
                          <a:pt x="374" y="316"/>
                        </a:lnTo>
                        <a:lnTo>
                          <a:pt x="388" y="310"/>
                        </a:lnTo>
                        <a:lnTo>
                          <a:pt x="400" y="303"/>
                        </a:lnTo>
                        <a:lnTo>
                          <a:pt x="410" y="295"/>
                        </a:lnTo>
                        <a:lnTo>
                          <a:pt x="418" y="285"/>
                        </a:lnTo>
                        <a:lnTo>
                          <a:pt x="424" y="275"/>
                        </a:lnTo>
                        <a:lnTo>
                          <a:pt x="424" y="275"/>
                        </a:lnTo>
                        <a:lnTo>
                          <a:pt x="435" y="279"/>
                        </a:lnTo>
                        <a:lnTo>
                          <a:pt x="446" y="282"/>
                        </a:lnTo>
                        <a:lnTo>
                          <a:pt x="458" y="283"/>
                        </a:lnTo>
                        <a:lnTo>
                          <a:pt x="470" y="284"/>
                        </a:lnTo>
                        <a:lnTo>
                          <a:pt x="487" y="283"/>
                        </a:lnTo>
                        <a:lnTo>
                          <a:pt x="503" y="279"/>
                        </a:lnTo>
                        <a:lnTo>
                          <a:pt x="518" y="274"/>
                        </a:lnTo>
                        <a:lnTo>
                          <a:pt x="530" y="267"/>
                        </a:lnTo>
                        <a:lnTo>
                          <a:pt x="541" y="258"/>
                        </a:lnTo>
                        <a:lnTo>
                          <a:pt x="549" y="249"/>
                        </a:lnTo>
                        <a:lnTo>
                          <a:pt x="554" y="238"/>
                        </a:lnTo>
                        <a:lnTo>
                          <a:pt x="556" y="226"/>
                        </a:lnTo>
                        <a:lnTo>
                          <a:pt x="555" y="226"/>
                        </a:lnTo>
                        <a:lnTo>
                          <a:pt x="573" y="223"/>
                        </a:lnTo>
                        <a:lnTo>
                          <a:pt x="590" y="218"/>
                        </a:lnTo>
                        <a:lnTo>
                          <a:pt x="605" y="211"/>
                        </a:lnTo>
                        <a:lnTo>
                          <a:pt x="617" y="202"/>
                        </a:lnTo>
                        <a:lnTo>
                          <a:pt x="628" y="192"/>
                        </a:lnTo>
                        <a:lnTo>
                          <a:pt x="635" y="181"/>
                        </a:lnTo>
                        <a:lnTo>
                          <a:pt x="640" y="170"/>
                        </a:lnTo>
                        <a:lnTo>
                          <a:pt x="642" y="157"/>
                        </a:lnTo>
                        <a:lnTo>
                          <a:pt x="641" y="146"/>
                        </a:lnTo>
                        <a:lnTo>
                          <a:pt x="637" y="135"/>
                        </a:lnTo>
                        <a:lnTo>
                          <a:pt x="630" y="125"/>
                        </a:lnTo>
                        <a:lnTo>
                          <a:pt x="621" y="115"/>
                        </a:lnTo>
                        <a:lnTo>
                          <a:pt x="621" y="115"/>
                        </a:lnTo>
                        <a:lnTo>
                          <a:pt x="626" y="104"/>
                        </a:lnTo>
                        <a:lnTo>
                          <a:pt x="627" y="93"/>
                        </a:lnTo>
                        <a:lnTo>
                          <a:pt x="626" y="84"/>
                        </a:lnTo>
                        <a:lnTo>
                          <a:pt x="623" y="76"/>
                        </a:lnTo>
                        <a:lnTo>
                          <a:pt x="618" y="68"/>
                        </a:lnTo>
                        <a:lnTo>
                          <a:pt x="611" y="60"/>
                        </a:lnTo>
                        <a:lnTo>
                          <a:pt x="602" y="54"/>
                        </a:lnTo>
                        <a:lnTo>
                          <a:pt x="592" y="48"/>
                        </a:lnTo>
                        <a:lnTo>
                          <a:pt x="581" y="44"/>
                        </a:lnTo>
                        <a:lnTo>
                          <a:pt x="569" y="41"/>
                        </a:lnTo>
                        <a:lnTo>
                          <a:pt x="569" y="41"/>
                        </a:lnTo>
                        <a:lnTo>
                          <a:pt x="566" y="32"/>
                        </a:lnTo>
                        <a:lnTo>
                          <a:pt x="560" y="25"/>
                        </a:lnTo>
                        <a:lnTo>
                          <a:pt x="553" y="18"/>
                        </a:lnTo>
                        <a:lnTo>
                          <a:pt x="544" y="12"/>
                        </a:lnTo>
                        <a:lnTo>
                          <a:pt x="534" y="7"/>
                        </a:lnTo>
                        <a:lnTo>
                          <a:pt x="523" y="3"/>
                        </a:lnTo>
                        <a:lnTo>
                          <a:pt x="511" y="1"/>
                        </a:lnTo>
                        <a:lnTo>
                          <a:pt x="498" y="0"/>
                        </a:lnTo>
                        <a:lnTo>
                          <a:pt x="483" y="1"/>
                        </a:lnTo>
                        <a:lnTo>
                          <a:pt x="468" y="4"/>
                        </a:lnTo>
                        <a:lnTo>
                          <a:pt x="455" y="10"/>
                        </a:lnTo>
                        <a:lnTo>
                          <a:pt x="443" y="17"/>
                        </a:lnTo>
                        <a:lnTo>
                          <a:pt x="443" y="18"/>
                        </a:lnTo>
                        <a:lnTo>
                          <a:pt x="433" y="10"/>
                        </a:lnTo>
                        <a:lnTo>
                          <a:pt x="421" y="5"/>
                        </a:lnTo>
                        <a:lnTo>
                          <a:pt x="407" y="1"/>
                        </a:lnTo>
                        <a:lnTo>
                          <a:pt x="392" y="0"/>
                        </a:lnTo>
                        <a:lnTo>
                          <a:pt x="374" y="2"/>
                        </a:lnTo>
                        <a:lnTo>
                          <a:pt x="357" y="7"/>
                        </a:lnTo>
                        <a:lnTo>
                          <a:pt x="344" y="15"/>
                        </a:lnTo>
                        <a:lnTo>
                          <a:pt x="338" y="20"/>
                        </a:lnTo>
                        <a:lnTo>
                          <a:pt x="334" y="25"/>
                        </a:lnTo>
                        <a:lnTo>
                          <a:pt x="334" y="25"/>
                        </a:lnTo>
                        <a:lnTo>
                          <a:pt x="322" y="18"/>
                        </a:lnTo>
                        <a:lnTo>
                          <a:pt x="308" y="14"/>
                        </a:lnTo>
                        <a:lnTo>
                          <a:pt x="294" y="11"/>
                        </a:lnTo>
                        <a:lnTo>
                          <a:pt x="278" y="10"/>
                        </a:lnTo>
                        <a:lnTo>
                          <a:pt x="267" y="11"/>
                        </a:lnTo>
                        <a:lnTo>
                          <a:pt x="257" y="12"/>
                        </a:lnTo>
                        <a:lnTo>
                          <a:pt x="237" y="18"/>
                        </a:lnTo>
                        <a:lnTo>
                          <a:pt x="221" y="27"/>
                        </a:lnTo>
                        <a:lnTo>
                          <a:pt x="214" y="33"/>
                        </a:lnTo>
                        <a:lnTo>
                          <a:pt x="208" y="39"/>
                        </a:lnTo>
                        <a:lnTo>
                          <a:pt x="208" y="39"/>
                        </a:lnTo>
                        <a:lnTo>
                          <a:pt x="196" y="35"/>
                        </a:lnTo>
                        <a:lnTo>
                          <a:pt x="184" y="32"/>
                        </a:lnTo>
                        <a:lnTo>
                          <a:pt x="170" y="31"/>
                        </a:lnTo>
                        <a:lnTo>
                          <a:pt x="157" y="30"/>
                        </a:lnTo>
                        <a:lnTo>
                          <a:pt x="137" y="31"/>
                        </a:lnTo>
                        <a:lnTo>
                          <a:pt x="118" y="35"/>
                        </a:lnTo>
                        <a:lnTo>
                          <a:pt x="101" y="42"/>
                        </a:lnTo>
                        <a:lnTo>
                          <a:pt x="86" y="50"/>
                        </a:lnTo>
                        <a:lnTo>
                          <a:pt x="74" y="60"/>
                        </a:lnTo>
                        <a:lnTo>
                          <a:pt x="65" y="72"/>
                        </a:lnTo>
                        <a:lnTo>
                          <a:pt x="59" y="85"/>
                        </a:lnTo>
                        <a:lnTo>
                          <a:pt x="58" y="92"/>
                        </a:lnTo>
                        <a:lnTo>
                          <a:pt x="57" y="99"/>
                        </a:lnTo>
                        <a:lnTo>
                          <a:pt x="57" y="104"/>
                        </a:lnTo>
                        <a:lnTo>
                          <a:pt x="58" y="108"/>
                        </a:lnTo>
                        <a:close/>
                      </a:path>
                    </a:pathLst>
                  </a:custGeom>
                  <a:grpFill/>
                  <a:ln w="9525">
                    <a:noFill/>
                    <a:round/>
                    <a:headEnd/>
                    <a:tailEnd/>
                  </a:ln>
                </p:spPr>
                <p:txBody>
                  <a:bodyPr/>
                  <a:lstStyle/>
                  <a:p>
                    <a:pPr defTabSz="457200" eaLnBrk="1" fontAlgn="auto" hangingPunct="1">
                      <a:spcBef>
                        <a:spcPts val="0"/>
                      </a:spcBef>
                      <a:spcAft>
                        <a:spcPts val="0"/>
                      </a:spcAft>
                      <a:defRPr/>
                    </a:pPr>
                    <a:endParaRPr lang="en-US" sz="1000" kern="0" dirty="0">
                      <a:solidFill>
                        <a:srgbClr val="000000"/>
                      </a:solidFill>
                      <a:latin typeface="Gill Sans MT"/>
                    </a:endParaRPr>
                  </a:p>
                </p:txBody>
              </p:sp>
              <p:sp>
                <p:nvSpPr>
                  <p:cNvPr id="341" name="Freeform 214"/>
                  <p:cNvSpPr>
                    <a:spLocks/>
                  </p:cNvSpPr>
                  <p:nvPr/>
                </p:nvSpPr>
                <p:spPr bwMode="auto">
                  <a:xfrm>
                    <a:off x="2533" y="550"/>
                    <a:ext cx="642" cy="324"/>
                  </a:xfrm>
                  <a:custGeom>
                    <a:avLst/>
                    <a:gdLst/>
                    <a:ahLst/>
                    <a:cxnLst>
                      <a:cxn ang="0">
                        <a:pos x="35" y="113"/>
                      </a:cxn>
                      <a:cxn ang="0">
                        <a:pos x="10" y="129"/>
                      </a:cxn>
                      <a:cxn ang="0">
                        <a:pos x="0" y="152"/>
                      </a:cxn>
                      <a:cxn ang="0">
                        <a:pos x="5" y="169"/>
                      </a:cxn>
                      <a:cxn ang="0">
                        <a:pos x="32" y="191"/>
                      </a:cxn>
                      <a:cxn ang="0">
                        <a:pos x="19" y="204"/>
                      </a:cxn>
                      <a:cxn ang="0">
                        <a:pos x="15" y="229"/>
                      </a:cxn>
                      <a:cxn ang="0">
                        <a:pos x="33" y="252"/>
                      </a:cxn>
                      <a:cxn ang="0">
                        <a:pos x="66" y="264"/>
                      </a:cxn>
                      <a:cxn ang="0">
                        <a:pos x="86" y="264"/>
                      </a:cxn>
                      <a:cxn ang="0">
                        <a:pos x="105" y="281"/>
                      </a:cxn>
                      <a:cxn ang="0">
                        <a:pos x="142" y="298"/>
                      </a:cxn>
                      <a:cxn ang="0">
                        <a:pos x="186" y="304"/>
                      </a:cxn>
                      <a:cxn ang="0">
                        <a:pos x="231" y="298"/>
                      </a:cxn>
                      <a:cxn ang="0">
                        <a:pos x="252" y="300"/>
                      </a:cxn>
                      <a:cxn ang="0">
                        <a:pos x="292" y="319"/>
                      </a:cxn>
                      <a:cxn ang="0">
                        <a:pos x="328" y="324"/>
                      </a:cxn>
                      <a:cxn ang="0">
                        <a:pos x="374" y="316"/>
                      </a:cxn>
                      <a:cxn ang="0">
                        <a:pos x="410" y="295"/>
                      </a:cxn>
                      <a:cxn ang="0">
                        <a:pos x="424" y="275"/>
                      </a:cxn>
                      <a:cxn ang="0">
                        <a:pos x="458" y="283"/>
                      </a:cxn>
                      <a:cxn ang="0">
                        <a:pos x="503" y="279"/>
                      </a:cxn>
                      <a:cxn ang="0">
                        <a:pos x="541" y="258"/>
                      </a:cxn>
                      <a:cxn ang="0">
                        <a:pos x="556" y="226"/>
                      </a:cxn>
                      <a:cxn ang="0">
                        <a:pos x="590" y="218"/>
                      </a:cxn>
                      <a:cxn ang="0">
                        <a:pos x="628" y="192"/>
                      </a:cxn>
                      <a:cxn ang="0">
                        <a:pos x="642" y="157"/>
                      </a:cxn>
                      <a:cxn ang="0">
                        <a:pos x="630" y="125"/>
                      </a:cxn>
                      <a:cxn ang="0">
                        <a:pos x="626" y="104"/>
                      </a:cxn>
                      <a:cxn ang="0">
                        <a:pos x="623" y="76"/>
                      </a:cxn>
                      <a:cxn ang="0">
                        <a:pos x="602" y="54"/>
                      </a:cxn>
                      <a:cxn ang="0">
                        <a:pos x="569" y="41"/>
                      </a:cxn>
                      <a:cxn ang="0">
                        <a:pos x="560" y="25"/>
                      </a:cxn>
                      <a:cxn ang="0">
                        <a:pos x="534" y="7"/>
                      </a:cxn>
                      <a:cxn ang="0">
                        <a:pos x="498" y="0"/>
                      </a:cxn>
                      <a:cxn ang="0">
                        <a:pos x="455" y="10"/>
                      </a:cxn>
                      <a:cxn ang="0">
                        <a:pos x="433" y="10"/>
                      </a:cxn>
                      <a:cxn ang="0">
                        <a:pos x="392" y="0"/>
                      </a:cxn>
                      <a:cxn ang="0">
                        <a:pos x="344" y="15"/>
                      </a:cxn>
                      <a:cxn ang="0">
                        <a:pos x="334" y="25"/>
                      </a:cxn>
                      <a:cxn ang="0">
                        <a:pos x="294" y="11"/>
                      </a:cxn>
                      <a:cxn ang="0">
                        <a:pos x="257" y="12"/>
                      </a:cxn>
                      <a:cxn ang="0">
                        <a:pos x="214" y="33"/>
                      </a:cxn>
                      <a:cxn ang="0">
                        <a:pos x="196" y="35"/>
                      </a:cxn>
                      <a:cxn ang="0">
                        <a:pos x="157" y="30"/>
                      </a:cxn>
                      <a:cxn ang="0">
                        <a:pos x="101" y="42"/>
                      </a:cxn>
                      <a:cxn ang="0">
                        <a:pos x="65" y="72"/>
                      </a:cxn>
                      <a:cxn ang="0">
                        <a:pos x="57" y="99"/>
                      </a:cxn>
                    </a:cxnLst>
                    <a:rect l="0" t="0" r="r" b="b"/>
                    <a:pathLst>
                      <a:path w="642" h="324">
                        <a:moveTo>
                          <a:pt x="58" y="108"/>
                        </a:moveTo>
                        <a:lnTo>
                          <a:pt x="46" y="110"/>
                        </a:lnTo>
                        <a:lnTo>
                          <a:pt x="35" y="113"/>
                        </a:lnTo>
                        <a:lnTo>
                          <a:pt x="25" y="117"/>
                        </a:lnTo>
                        <a:lnTo>
                          <a:pt x="17" y="122"/>
                        </a:lnTo>
                        <a:lnTo>
                          <a:pt x="10" y="129"/>
                        </a:lnTo>
                        <a:lnTo>
                          <a:pt x="4" y="136"/>
                        </a:lnTo>
                        <a:lnTo>
                          <a:pt x="1" y="144"/>
                        </a:lnTo>
                        <a:lnTo>
                          <a:pt x="0" y="152"/>
                        </a:lnTo>
                        <a:lnTo>
                          <a:pt x="1" y="158"/>
                        </a:lnTo>
                        <a:lnTo>
                          <a:pt x="2" y="164"/>
                        </a:lnTo>
                        <a:lnTo>
                          <a:pt x="5" y="169"/>
                        </a:lnTo>
                        <a:lnTo>
                          <a:pt x="9" y="175"/>
                        </a:lnTo>
                        <a:lnTo>
                          <a:pt x="19" y="184"/>
                        </a:lnTo>
                        <a:lnTo>
                          <a:pt x="32" y="191"/>
                        </a:lnTo>
                        <a:lnTo>
                          <a:pt x="32" y="190"/>
                        </a:lnTo>
                        <a:lnTo>
                          <a:pt x="24" y="197"/>
                        </a:lnTo>
                        <a:lnTo>
                          <a:pt x="19" y="204"/>
                        </a:lnTo>
                        <a:lnTo>
                          <a:pt x="15" y="212"/>
                        </a:lnTo>
                        <a:lnTo>
                          <a:pt x="14" y="220"/>
                        </a:lnTo>
                        <a:lnTo>
                          <a:pt x="15" y="229"/>
                        </a:lnTo>
                        <a:lnTo>
                          <a:pt x="19" y="238"/>
                        </a:lnTo>
                        <a:lnTo>
                          <a:pt x="25" y="245"/>
                        </a:lnTo>
                        <a:lnTo>
                          <a:pt x="33" y="252"/>
                        </a:lnTo>
                        <a:lnTo>
                          <a:pt x="43" y="257"/>
                        </a:lnTo>
                        <a:lnTo>
                          <a:pt x="54" y="262"/>
                        </a:lnTo>
                        <a:lnTo>
                          <a:pt x="66" y="264"/>
                        </a:lnTo>
                        <a:lnTo>
                          <a:pt x="79" y="265"/>
                        </a:lnTo>
                        <a:lnTo>
                          <a:pt x="83" y="265"/>
                        </a:lnTo>
                        <a:lnTo>
                          <a:pt x="86" y="264"/>
                        </a:lnTo>
                        <a:lnTo>
                          <a:pt x="86" y="265"/>
                        </a:lnTo>
                        <a:lnTo>
                          <a:pt x="95" y="274"/>
                        </a:lnTo>
                        <a:lnTo>
                          <a:pt x="105" y="281"/>
                        </a:lnTo>
                        <a:lnTo>
                          <a:pt x="116" y="288"/>
                        </a:lnTo>
                        <a:lnTo>
                          <a:pt x="129" y="294"/>
                        </a:lnTo>
                        <a:lnTo>
                          <a:pt x="142" y="298"/>
                        </a:lnTo>
                        <a:lnTo>
                          <a:pt x="156" y="301"/>
                        </a:lnTo>
                        <a:lnTo>
                          <a:pt x="171" y="303"/>
                        </a:lnTo>
                        <a:lnTo>
                          <a:pt x="186" y="304"/>
                        </a:lnTo>
                        <a:lnTo>
                          <a:pt x="201" y="303"/>
                        </a:lnTo>
                        <a:lnTo>
                          <a:pt x="216" y="302"/>
                        </a:lnTo>
                        <a:lnTo>
                          <a:pt x="231" y="298"/>
                        </a:lnTo>
                        <a:lnTo>
                          <a:pt x="245" y="293"/>
                        </a:lnTo>
                        <a:lnTo>
                          <a:pt x="245" y="293"/>
                        </a:lnTo>
                        <a:lnTo>
                          <a:pt x="252" y="300"/>
                        </a:lnTo>
                        <a:lnTo>
                          <a:pt x="261" y="306"/>
                        </a:lnTo>
                        <a:lnTo>
                          <a:pt x="281" y="316"/>
                        </a:lnTo>
                        <a:lnTo>
                          <a:pt x="292" y="319"/>
                        </a:lnTo>
                        <a:lnTo>
                          <a:pt x="303" y="322"/>
                        </a:lnTo>
                        <a:lnTo>
                          <a:pt x="315" y="323"/>
                        </a:lnTo>
                        <a:lnTo>
                          <a:pt x="328" y="324"/>
                        </a:lnTo>
                        <a:lnTo>
                          <a:pt x="344" y="323"/>
                        </a:lnTo>
                        <a:lnTo>
                          <a:pt x="360" y="320"/>
                        </a:lnTo>
                        <a:lnTo>
                          <a:pt x="374" y="316"/>
                        </a:lnTo>
                        <a:lnTo>
                          <a:pt x="388" y="310"/>
                        </a:lnTo>
                        <a:lnTo>
                          <a:pt x="400" y="303"/>
                        </a:lnTo>
                        <a:lnTo>
                          <a:pt x="410" y="295"/>
                        </a:lnTo>
                        <a:lnTo>
                          <a:pt x="418" y="285"/>
                        </a:lnTo>
                        <a:lnTo>
                          <a:pt x="424" y="275"/>
                        </a:lnTo>
                        <a:lnTo>
                          <a:pt x="424" y="275"/>
                        </a:lnTo>
                        <a:lnTo>
                          <a:pt x="435" y="279"/>
                        </a:lnTo>
                        <a:lnTo>
                          <a:pt x="446" y="282"/>
                        </a:lnTo>
                        <a:lnTo>
                          <a:pt x="458" y="283"/>
                        </a:lnTo>
                        <a:lnTo>
                          <a:pt x="470" y="284"/>
                        </a:lnTo>
                        <a:lnTo>
                          <a:pt x="487" y="283"/>
                        </a:lnTo>
                        <a:lnTo>
                          <a:pt x="503" y="279"/>
                        </a:lnTo>
                        <a:lnTo>
                          <a:pt x="518" y="274"/>
                        </a:lnTo>
                        <a:lnTo>
                          <a:pt x="530" y="267"/>
                        </a:lnTo>
                        <a:lnTo>
                          <a:pt x="541" y="258"/>
                        </a:lnTo>
                        <a:lnTo>
                          <a:pt x="549" y="249"/>
                        </a:lnTo>
                        <a:lnTo>
                          <a:pt x="554" y="238"/>
                        </a:lnTo>
                        <a:lnTo>
                          <a:pt x="556" y="226"/>
                        </a:lnTo>
                        <a:lnTo>
                          <a:pt x="555" y="226"/>
                        </a:lnTo>
                        <a:lnTo>
                          <a:pt x="573" y="223"/>
                        </a:lnTo>
                        <a:lnTo>
                          <a:pt x="590" y="218"/>
                        </a:lnTo>
                        <a:lnTo>
                          <a:pt x="605" y="211"/>
                        </a:lnTo>
                        <a:lnTo>
                          <a:pt x="617" y="202"/>
                        </a:lnTo>
                        <a:lnTo>
                          <a:pt x="628" y="192"/>
                        </a:lnTo>
                        <a:lnTo>
                          <a:pt x="635" y="181"/>
                        </a:lnTo>
                        <a:lnTo>
                          <a:pt x="640" y="170"/>
                        </a:lnTo>
                        <a:lnTo>
                          <a:pt x="642" y="157"/>
                        </a:lnTo>
                        <a:lnTo>
                          <a:pt x="641" y="146"/>
                        </a:lnTo>
                        <a:lnTo>
                          <a:pt x="637" y="135"/>
                        </a:lnTo>
                        <a:lnTo>
                          <a:pt x="630" y="125"/>
                        </a:lnTo>
                        <a:lnTo>
                          <a:pt x="621" y="115"/>
                        </a:lnTo>
                        <a:lnTo>
                          <a:pt x="621" y="115"/>
                        </a:lnTo>
                        <a:lnTo>
                          <a:pt x="626" y="104"/>
                        </a:lnTo>
                        <a:lnTo>
                          <a:pt x="627" y="93"/>
                        </a:lnTo>
                        <a:lnTo>
                          <a:pt x="626" y="84"/>
                        </a:lnTo>
                        <a:lnTo>
                          <a:pt x="623" y="76"/>
                        </a:lnTo>
                        <a:lnTo>
                          <a:pt x="618" y="68"/>
                        </a:lnTo>
                        <a:lnTo>
                          <a:pt x="611" y="60"/>
                        </a:lnTo>
                        <a:lnTo>
                          <a:pt x="602" y="54"/>
                        </a:lnTo>
                        <a:lnTo>
                          <a:pt x="592" y="48"/>
                        </a:lnTo>
                        <a:lnTo>
                          <a:pt x="581" y="44"/>
                        </a:lnTo>
                        <a:lnTo>
                          <a:pt x="569" y="41"/>
                        </a:lnTo>
                        <a:lnTo>
                          <a:pt x="569" y="41"/>
                        </a:lnTo>
                        <a:lnTo>
                          <a:pt x="566" y="32"/>
                        </a:lnTo>
                        <a:lnTo>
                          <a:pt x="560" y="25"/>
                        </a:lnTo>
                        <a:lnTo>
                          <a:pt x="553" y="18"/>
                        </a:lnTo>
                        <a:lnTo>
                          <a:pt x="544" y="12"/>
                        </a:lnTo>
                        <a:lnTo>
                          <a:pt x="534" y="7"/>
                        </a:lnTo>
                        <a:lnTo>
                          <a:pt x="523" y="3"/>
                        </a:lnTo>
                        <a:lnTo>
                          <a:pt x="511" y="1"/>
                        </a:lnTo>
                        <a:lnTo>
                          <a:pt x="498" y="0"/>
                        </a:lnTo>
                        <a:lnTo>
                          <a:pt x="483" y="1"/>
                        </a:lnTo>
                        <a:lnTo>
                          <a:pt x="468" y="4"/>
                        </a:lnTo>
                        <a:lnTo>
                          <a:pt x="455" y="10"/>
                        </a:lnTo>
                        <a:lnTo>
                          <a:pt x="443" y="17"/>
                        </a:lnTo>
                        <a:lnTo>
                          <a:pt x="443" y="18"/>
                        </a:lnTo>
                        <a:lnTo>
                          <a:pt x="433" y="10"/>
                        </a:lnTo>
                        <a:lnTo>
                          <a:pt x="421" y="5"/>
                        </a:lnTo>
                        <a:lnTo>
                          <a:pt x="407" y="1"/>
                        </a:lnTo>
                        <a:lnTo>
                          <a:pt x="392" y="0"/>
                        </a:lnTo>
                        <a:lnTo>
                          <a:pt x="374" y="2"/>
                        </a:lnTo>
                        <a:lnTo>
                          <a:pt x="357" y="7"/>
                        </a:lnTo>
                        <a:lnTo>
                          <a:pt x="344" y="15"/>
                        </a:lnTo>
                        <a:lnTo>
                          <a:pt x="338" y="20"/>
                        </a:lnTo>
                        <a:lnTo>
                          <a:pt x="334" y="25"/>
                        </a:lnTo>
                        <a:lnTo>
                          <a:pt x="334" y="25"/>
                        </a:lnTo>
                        <a:lnTo>
                          <a:pt x="322" y="18"/>
                        </a:lnTo>
                        <a:lnTo>
                          <a:pt x="308" y="14"/>
                        </a:lnTo>
                        <a:lnTo>
                          <a:pt x="294" y="11"/>
                        </a:lnTo>
                        <a:lnTo>
                          <a:pt x="278" y="10"/>
                        </a:lnTo>
                        <a:lnTo>
                          <a:pt x="267" y="11"/>
                        </a:lnTo>
                        <a:lnTo>
                          <a:pt x="257" y="12"/>
                        </a:lnTo>
                        <a:lnTo>
                          <a:pt x="237" y="18"/>
                        </a:lnTo>
                        <a:lnTo>
                          <a:pt x="221" y="27"/>
                        </a:lnTo>
                        <a:lnTo>
                          <a:pt x="214" y="33"/>
                        </a:lnTo>
                        <a:lnTo>
                          <a:pt x="208" y="39"/>
                        </a:lnTo>
                        <a:lnTo>
                          <a:pt x="208" y="39"/>
                        </a:lnTo>
                        <a:lnTo>
                          <a:pt x="196" y="35"/>
                        </a:lnTo>
                        <a:lnTo>
                          <a:pt x="184" y="32"/>
                        </a:lnTo>
                        <a:lnTo>
                          <a:pt x="170" y="31"/>
                        </a:lnTo>
                        <a:lnTo>
                          <a:pt x="157" y="30"/>
                        </a:lnTo>
                        <a:lnTo>
                          <a:pt x="137" y="31"/>
                        </a:lnTo>
                        <a:lnTo>
                          <a:pt x="118" y="35"/>
                        </a:lnTo>
                        <a:lnTo>
                          <a:pt x="101" y="42"/>
                        </a:lnTo>
                        <a:lnTo>
                          <a:pt x="86" y="50"/>
                        </a:lnTo>
                        <a:lnTo>
                          <a:pt x="74" y="60"/>
                        </a:lnTo>
                        <a:lnTo>
                          <a:pt x="65" y="72"/>
                        </a:lnTo>
                        <a:lnTo>
                          <a:pt x="59" y="85"/>
                        </a:lnTo>
                        <a:lnTo>
                          <a:pt x="58" y="92"/>
                        </a:lnTo>
                        <a:lnTo>
                          <a:pt x="57" y="99"/>
                        </a:lnTo>
                        <a:lnTo>
                          <a:pt x="57" y="104"/>
                        </a:lnTo>
                        <a:lnTo>
                          <a:pt x="58" y="108"/>
                        </a:lnTo>
                        <a:close/>
                      </a:path>
                    </a:pathLst>
                  </a:custGeom>
                  <a:grpFill/>
                  <a:ln w="12700">
                    <a:solidFill>
                      <a:srgbClr val="000000"/>
                    </a:solidFill>
                    <a:prstDash val="solid"/>
                    <a:round/>
                    <a:headEnd/>
                    <a:tailEnd/>
                  </a:ln>
                </p:spPr>
                <p:txBody>
                  <a:bodyPr/>
                  <a:lstStyle/>
                  <a:p>
                    <a:pPr defTabSz="457200" eaLnBrk="1" fontAlgn="auto" hangingPunct="1">
                      <a:spcBef>
                        <a:spcPts val="0"/>
                      </a:spcBef>
                      <a:spcAft>
                        <a:spcPts val="0"/>
                      </a:spcAft>
                      <a:defRPr/>
                    </a:pPr>
                    <a:endParaRPr lang="en-US" sz="1000" kern="0" dirty="0">
                      <a:solidFill>
                        <a:srgbClr val="000000"/>
                      </a:solidFill>
                      <a:latin typeface="Gill Sans MT"/>
                    </a:endParaRPr>
                  </a:p>
                </p:txBody>
              </p:sp>
              <p:sp>
                <p:nvSpPr>
                  <p:cNvPr id="342" name="Freeform 215"/>
                  <p:cNvSpPr>
                    <a:spLocks/>
                  </p:cNvSpPr>
                  <p:nvPr/>
                </p:nvSpPr>
                <p:spPr bwMode="auto">
                  <a:xfrm>
                    <a:off x="2559" y="741"/>
                    <a:ext cx="38" cy="6"/>
                  </a:xfrm>
                  <a:custGeom>
                    <a:avLst/>
                    <a:gdLst/>
                    <a:ahLst/>
                    <a:cxnLst>
                      <a:cxn ang="0">
                        <a:pos x="0" y="0"/>
                      </a:cxn>
                      <a:cxn ang="0">
                        <a:pos x="16" y="5"/>
                      </a:cxn>
                      <a:cxn ang="0">
                        <a:pos x="33" y="6"/>
                      </a:cxn>
                      <a:cxn ang="0">
                        <a:pos x="35" y="6"/>
                      </a:cxn>
                      <a:cxn ang="0">
                        <a:pos x="38" y="6"/>
                      </a:cxn>
                    </a:cxnLst>
                    <a:rect l="0" t="0" r="r" b="b"/>
                    <a:pathLst>
                      <a:path w="38" h="6">
                        <a:moveTo>
                          <a:pt x="0" y="0"/>
                        </a:moveTo>
                        <a:lnTo>
                          <a:pt x="16" y="5"/>
                        </a:lnTo>
                        <a:lnTo>
                          <a:pt x="33" y="6"/>
                        </a:lnTo>
                        <a:lnTo>
                          <a:pt x="35" y="6"/>
                        </a:lnTo>
                        <a:lnTo>
                          <a:pt x="38" y="6"/>
                        </a:lnTo>
                      </a:path>
                    </a:pathLst>
                  </a:custGeom>
                  <a:grpFill/>
                  <a:ln w="12700">
                    <a:solidFill>
                      <a:srgbClr val="000000"/>
                    </a:solidFill>
                    <a:prstDash val="solid"/>
                    <a:round/>
                    <a:headEnd/>
                    <a:tailEnd/>
                  </a:ln>
                </p:spPr>
                <p:txBody>
                  <a:bodyPr/>
                  <a:lstStyle/>
                  <a:p>
                    <a:pPr defTabSz="457200" eaLnBrk="1" fontAlgn="auto" hangingPunct="1">
                      <a:spcBef>
                        <a:spcPts val="0"/>
                      </a:spcBef>
                      <a:spcAft>
                        <a:spcPts val="0"/>
                      </a:spcAft>
                      <a:defRPr/>
                    </a:pPr>
                    <a:endParaRPr lang="en-US" sz="1000" kern="0" dirty="0">
                      <a:solidFill>
                        <a:srgbClr val="000000"/>
                      </a:solidFill>
                      <a:latin typeface="Gill Sans MT"/>
                    </a:endParaRPr>
                  </a:p>
                </p:txBody>
              </p:sp>
              <p:sp>
                <p:nvSpPr>
                  <p:cNvPr id="343" name="Freeform 216"/>
                  <p:cNvSpPr>
                    <a:spLocks/>
                  </p:cNvSpPr>
                  <p:nvPr/>
                </p:nvSpPr>
                <p:spPr bwMode="auto">
                  <a:xfrm>
                    <a:off x="2613" y="812"/>
                    <a:ext cx="17" cy="2"/>
                  </a:xfrm>
                  <a:custGeom>
                    <a:avLst/>
                    <a:gdLst/>
                    <a:ahLst/>
                    <a:cxnLst>
                      <a:cxn ang="0">
                        <a:pos x="0" y="2"/>
                      </a:cxn>
                      <a:cxn ang="0">
                        <a:pos x="9" y="1"/>
                      </a:cxn>
                      <a:cxn ang="0">
                        <a:pos x="17" y="0"/>
                      </a:cxn>
                    </a:cxnLst>
                    <a:rect l="0" t="0" r="r" b="b"/>
                    <a:pathLst>
                      <a:path w="17" h="2">
                        <a:moveTo>
                          <a:pt x="0" y="2"/>
                        </a:moveTo>
                        <a:lnTo>
                          <a:pt x="9" y="1"/>
                        </a:lnTo>
                        <a:lnTo>
                          <a:pt x="17" y="0"/>
                        </a:lnTo>
                      </a:path>
                    </a:pathLst>
                  </a:custGeom>
                  <a:grpFill/>
                  <a:ln w="12700">
                    <a:solidFill>
                      <a:srgbClr val="000000"/>
                    </a:solidFill>
                    <a:prstDash val="solid"/>
                    <a:round/>
                    <a:headEnd/>
                    <a:tailEnd/>
                  </a:ln>
                </p:spPr>
                <p:txBody>
                  <a:bodyPr/>
                  <a:lstStyle/>
                  <a:p>
                    <a:pPr defTabSz="457200" eaLnBrk="1" fontAlgn="auto" hangingPunct="1">
                      <a:spcBef>
                        <a:spcPts val="0"/>
                      </a:spcBef>
                      <a:spcAft>
                        <a:spcPts val="0"/>
                      </a:spcAft>
                      <a:defRPr/>
                    </a:pPr>
                    <a:endParaRPr lang="en-US" sz="1000" kern="0" dirty="0">
                      <a:solidFill>
                        <a:srgbClr val="000000"/>
                      </a:solidFill>
                      <a:latin typeface="Gill Sans MT"/>
                    </a:endParaRPr>
                  </a:p>
                </p:txBody>
              </p:sp>
              <p:sp>
                <p:nvSpPr>
                  <p:cNvPr id="344" name="Freeform 217"/>
                  <p:cNvSpPr>
                    <a:spLocks/>
                  </p:cNvSpPr>
                  <p:nvPr/>
                </p:nvSpPr>
                <p:spPr bwMode="auto">
                  <a:xfrm>
                    <a:off x="2762" y="830"/>
                    <a:ext cx="10" cy="13"/>
                  </a:xfrm>
                  <a:custGeom>
                    <a:avLst/>
                    <a:gdLst/>
                    <a:ahLst/>
                    <a:cxnLst>
                      <a:cxn ang="0">
                        <a:pos x="0" y="0"/>
                      </a:cxn>
                      <a:cxn ang="0">
                        <a:pos x="4" y="7"/>
                      </a:cxn>
                      <a:cxn ang="0">
                        <a:pos x="10" y="13"/>
                      </a:cxn>
                    </a:cxnLst>
                    <a:rect l="0" t="0" r="r" b="b"/>
                    <a:pathLst>
                      <a:path w="10" h="13">
                        <a:moveTo>
                          <a:pt x="0" y="0"/>
                        </a:moveTo>
                        <a:lnTo>
                          <a:pt x="4" y="7"/>
                        </a:lnTo>
                        <a:lnTo>
                          <a:pt x="10" y="13"/>
                        </a:lnTo>
                      </a:path>
                    </a:pathLst>
                  </a:custGeom>
                  <a:grpFill/>
                  <a:ln w="12700">
                    <a:solidFill>
                      <a:srgbClr val="000000"/>
                    </a:solidFill>
                    <a:prstDash val="solid"/>
                    <a:round/>
                    <a:headEnd/>
                    <a:tailEnd/>
                  </a:ln>
                </p:spPr>
                <p:txBody>
                  <a:bodyPr/>
                  <a:lstStyle/>
                  <a:p>
                    <a:pPr defTabSz="457200" eaLnBrk="1" fontAlgn="auto" hangingPunct="1">
                      <a:spcBef>
                        <a:spcPts val="0"/>
                      </a:spcBef>
                      <a:spcAft>
                        <a:spcPts val="0"/>
                      </a:spcAft>
                      <a:defRPr/>
                    </a:pPr>
                    <a:endParaRPr lang="en-US" sz="1000" kern="0" dirty="0">
                      <a:solidFill>
                        <a:srgbClr val="000000"/>
                      </a:solidFill>
                      <a:latin typeface="Gill Sans MT"/>
                    </a:endParaRPr>
                  </a:p>
                </p:txBody>
              </p:sp>
              <p:sp>
                <p:nvSpPr>
                  <p:cNvPr id="345" name="Freeform 218"/>
                  <p:cNvSpPr>
                    <a:spLocks/>
                  </p:cNvSpPr>
                  <p:nvPr/>
                </p:nvSpPr>
                <p:spPr bwMode="auto">
                  <a:xfrm>
                    <a:off x="2951" y="811"/>
                    <a:ext cx="4" cy="14"/>
                  </a:xfrm>
                  <a:custGeom>
                    <a:avLst/>
                    <a:gdLst/>
                    <a:ahLst/>
                    <a:cxnLst>
                      <a:cxn ang="0">
                        <a:pos x="0" y="14"/>
                      </a:cxn>
                      <a:cxn ang="0">
                        <a:pos x="2" y="7"/>
                      </a:cxn>
                      <a:cxn ang="0">
                        <a:pos x="4" y="0"/>
                      </a:cxn>
                    </a:cxnLst>
                    <a:rect l="0" t="0" r="r" b="b"/>
                    <a:pathLst>
                      <a:path w="4" h="14">
                        <a:moveTo>
                          <a:pt x="0" y="14"/>
                        </a:moveTo>
                        <a:lnTo>
                          <a:pt x="2" y="7"/>
                        </a:lnTo>
                        <a:lnTo>
                          <a:pt x="4" y="0"/>
                        </a:lnTo>
                      </a:path>
                    </a:pathLst>
                  </a:custGeom>
                  <a:grpFill/>
                  <a:ln w="12700">
                    <a:solidFill>
                      <a:srgbClr val="000000"/>
                    </a:solidFill>
                    <a:prstDash val="solid"/>
                    <a:round/>
                    <a:headEnd/>
                    <a:tailEnd/>
                  </a:ln>
                </p:spPr>
                <p:txBody>
                  <a:bodyPr/>
                  <a:lstStyle/>
                  <a:p>
                    <a:pPr defTabSz="457200" eaLnBrk="1" fontAlgn="auto" hangingPunct="1">
                      <a:spcBef>
                        <a:spcPts val="0"/>
                      </a:spcBef>
                      <a:spcAft>
                        <a:spcPts val="0"/>
                      </a:spcAft>
                      <a:defRPr/>
                    </a:pPr>
                    <a:endParaRPr lang="en-US" sz="1000" kern="0" dirty="0">
                      <a:solidFill>
                        <a:srgbClr val="000000"/>
                      </a:solidFill>
                      <a:latin typeface="Gill Sans MT"/>
                    </a:endParaRPr>
                  </a:p>
                </p:txBody>
              </p:sp>
              <p:sp>
                <p:nvSpPr>
                  <p:cNvPr id="346" name="Freeform 219"/>
                  <p:cNvSpPr>
                    <a:spLocks/>
                  </p:cNvSpPr>
                  <p:nvPr/>
                </p:nvSpPr>
                <p:spPr bwMode="auto">
                  <a:xfrm>
                    <a:off x="3034" y="722"/>
                    <a:ext cx="49" cy="54"/>
                  </a:xfrm>
                  <a:custGeom>
                    <a:avLst/>
                    <a:gdLst/>
                    <a:ahLst/>
                    <a:cxnLst>
                      <a:cxn ang="0">
                        <a:pos x="49" y="54"/>
                      </a:cxn>
                      <a:cxn ang="0">
                        <a:pos x="49" y="54"/>
                      </a:cxn>
                      <a:cxn ang="0">
                        <a:pos x="49" y="53"/>
                      </a:cxn>
                      <a:cxn ang="0">
                        <a:pos x="48" y="45"/>
                      </a:cxn>
                      <a:cxn ang="0">
                        <a:pos x="46" y="37"/>
                      </a:cxn>
                      <a:cxn ang="0">
                        <a:pos x="41" y="29"/>
                      </a:cxn>
                      <a:cxn ang="0">
                        <a:pos x="36" y="22"/>
                      </a:cxn>
                      <a:cxn ang="0">
                        <a:pos x="29" y="15"/>
                      </a:cxn>
                      <a:cxn ang="0">
                        <a:pos x="20" y="9"/>
                      </a:cxn>
                      <a:cxn ang="0">
                        <a:pos x="11" y="4"/>
                      </a:cxn>
                      <a:cxn ang="0">
                        <a:pos x="0" y="0"/>
                      </a:cxn>
                    </a:cxnLst>
                    <a:rect l="0" t="0" r="r" b="b"/>
                    <a:pathLst>
                      <a:path w="49" h="54">
                        <a:moveTo>
                          <a:pt x="49" y="54"/>
                        </a:moveTo>
                        <a:lnTo>
                          <a:pt x="49" y="54"/>
                        </a:lnTo>
                        <a:lnTo>
                          <a:pt x="49" y="53"/>
                        </a:lnTo>
                        <a:lnTo>
                          <a:pt x="48" y="45"/>
                        </a:lnTo>
                        <a:lnTo>
                          <a:pt x="46" y="37"/>
                        </a:lnTo>
                        <a:lnTo>
                          <a:pt x="41" y="29"/>
                        </a:lnTo>
                        <a:lnTo>
                          <a:pt x="36" y="22"/>
                        </a:lnTo>
                        <a:lnTo>
                          <a:pt x="29" y="15"/>
                        </a:lnTo>
                        <a:lnTo>
                          <a:pt x="20" y="9"/>
                        </a:lnTo>
                        <a:lnTo>
                          <a:pt x="11" y="4"/>
                        </a:lnTo>
                        <a:lnTo>
                          <a:pt x="0" y="0"/>
                        </a:lnTo>
                      </a:path>
                    </a:pathLst>
                  </a:custGeom>
                  <a:grpFill/>
                  <a:ln w="12700">
                    <a:solidFill>
                      <a:srgbClr val="000000"/>
                    </a:solidFill>
                    <a:prstDash val="solid"/>
                    <a:round/>
                    <a:headEnd/>
                    <a:tailEnd/>
                  </a:ln>
                </p:spPr>
                <p:txBody>
                  <a:bodyPr/>
                  <a:lstStyle/>
                  <a:p>
                    <a:pPr defTabSz="457200" eaLnBrk="1" fontAlgn="auto" hangingPunct="1">
                      <a:spcBef>
                        <a:spcPts val="0"/>
                      </a:spcBef>
                      <a:spcAft>
                        <a:spcPts val="0"/>
                      </a:spcAft>
                      <a:defRPr/>
                    </a:pPr>
                    <a:endParaRPr lang="en-US" sz="1000" kern="0" dirty="0">
                      <a:solidFill>
                        <a:srgbClr val="000000"/>
                      </a:solidFill>
                      <a:latin typeface="Gill Sans MT"/>
                    </a:endParaRPr>
                  </a:p>
                </p:txBody>
              </p:sp>
              <p:sp>
                <p:nvSpPr>
                  <p:cNvPr id="347" name="Freeform 220"/>
                  <p:cNvSpPr>
                    <a:spLocks/>
                  </p:cNvSpPr>
                  <p:nvPr/>
                </p:nvSpPr>
                <p:spPr bwMode="auto">
                  <a:xfrm>
                    <a:off x="3126" y="665"/>
                    <a:ext cx="22" cy="20"/>
                  </a:xfrm>
                  <a:custGeom>
                    <a:avLst/>
                    <a:gdLst/>
                    <a:ahLst/>
                    <a:cxnLst>
                      <a:cxn ang="0">
                        <a:pos x="0" y="20"/>
                      </a:cxn>
                      <a:cxn ang="0">
                        <a:pos x="7" y="16"/>
                      </a:cxn>
                      <a:cxn ang="0">
                        <a:pos x="13" y="11"/>
                      </a:cxn>
                      <a:cxn ang="0">
                        <a:pos x="22" y="0"/>
                      </a:cxn>
                    </a:cxnLst>
                    <a:rect l="0" t="0" r="r" b="b"/>
                    <a:pathLst>
                      <a:path w="22" h="20">
                        <a:moveTo>
                          <a:pt x="0" y="20"/>
                        </a:moveTo>
                        <a:lnTo>
                          <a:pt x="7" y="16"/>
                        </a:lnTo>
                        <a:lnTo>
                          <a:pt x="13" y="11"/>
                        </a:lnTo>
                        <a:lnTo>
                          <a:pt x="22" y="0"/>
                        </a:lnTo>
                      </a:path>
                    </a:pathLst>
                  </a:custGeom>
                  <a:grpFill/>
                  <a:ln w="12700">
                    <a:solidFill>
                      <a:srgbClr val="000000"/>
                    </a:solidFill>
                    <a:prstDash val="solid"/>
                    <a:round/>
                    <a:headEnd/>
                    <a:tailEnd/>
                  </a:ln>
                </p:spPr>
                <p:txBody>
                  <a:bodyPr/>
                  <a:lstStyle/>
                  <a:p>
                    <a:pPr defTabSz="457200" eaLnBrk="1" fontAlgn="auto" hangingPunct="1">
                      <a:spcBef>
                        <a:spcPts val="0"/>
                      </a:spcBef>
                      <a:spcAft>
                        <a:spcPts val="0"/>
                      </a:spcAft>
                      <a:defRPr/>
                    </a:pPr>
                    <a:endParaRPr lang="en-US" sz="1000" kern="0" dirty="0">
                      <a:solidFill>
                        <a:srgbClr val="000000"/>
                      </a:solidFill>
                      <a:latin typeface="Gill Sans MT"/>
                    </a:endParaRPr>
                  </a:p>
                </p:txBody>
              </p:sp>
              <p:sp>
                <p:nvSpPr>
                  <p:cNvPr id="348" name="Freeform 221"/>
                  <p:cNvSpPr>
                    <a:spLocks/>
                  </p:cNvSpPr>
                  <p:nvPr/>
                </p:nvSpPr>
                <p:spPr bwMode="auto">
                  <a:xfrm>
                    <a:off x="3096" y="591"/>
                    <a:ext cx="1" cy="9"/>
                  </a:xfrm>
                  <a:custGeom>
                    <a:avLst/>
                    <a:gdLst/>
                    <a:ahLst/>
                    <a:cxnLst>
                      <a:cxn ang="0">
                        <a:pos x="1" y="9"/>
                      </a:cxn>
                      <a:cxn ang="0">
                        <a:pos x="1" y="9"/>
                      </a:cxn>
                      <a:cxn ang="0">
                        <a:pos x="1" y="8"/>
                      </a:cxn>
                      <a:cxn ang="0">
                        <a:pos x="1" y="4"/>
                      </a:cxn>
                      <a:cxn ang="0">
                        <a:pos x="0" y="0"/>
                      </a:cxn>
                    </a:cxnLst>
                    <a:rect l="0" t="0" r="r" b="b"/>
                    <a:pathLst>
                      <a:path w="1" h="9">
                        <a:moveTo>
                          <a:pt x="1" y="9"/>
                        </a:moveTo>
                        <a:lnTo>
                          <a:pt x="1" y="9"/>
                        </a:lnTo>
                        <a:lnTo>
                          <a:pt x="1" y="8"/>
                        </a:lnTo>
                        <a:lnTo>
                          <a:pt x="1" y="4"/>
                        </a:lnTo>
                        <a:lnTo>
                          <a:pt x="0" y="0"/>
                        </a:lnTo>
                      </a:path>
                    </a:pathLst>
                  </a:custGeom>
                  <a:grpFill/>
                  <a:ln w="12700">
                    <a:solidFill>
                      <a:srgbClr val="000000"/>
                    </a:solidFill>
                    <a:prstDash val="solid"/>
                    <a:round/>
                    <a:headEnd/>
                    <a:tailEnd/>
                  </a:ln>
                </p:spPr>
                <p:txBody>
                  <a:bodyPr/>
                  <a:lstStyle/>
                  <a:p>
                    <a:pPr defTabSz="457200" eaLnBrk="1" fontAlgn="auto" hangingPunct="1">
                      <a:spcBef>
                        <a:spcPts val="0"/>
                      </a:spcBef>
                      <a:spcAft>
                        <a:spcPts val="0"/>
                      </a:spcAft>
                      <a:defRPr/>
                    </a:pPr>
                    <a:endParaRPr lang="en-US" sz="1000" kern="0" dirty="0">
                      <a:solidFill>
                        <a:srgbClr val="000000"/>
                      </a:solidFill>
                      <a:latin typeface="Gill Sans MT"/>
                    </a:endParaRPr>
                  </a:p>
                </p:txBody>
              </p:sp>
              <p:sp>
                <p:nvSpPr>
                  <p:cNvPr id="349" name="Freeform 222"/>
                  <p:cNvSpPr>
                    <a:spLocks/>
                  </p:cNvSpPr>
                  <p:nvPr/>
                </p:nvSpPr>
                <p:spPr bwMode="auto">
                  <a:xfrm>
                    <a:off x="2959" y="567"/>
                    <a:ext cx="11" cy="13"/>
                  </a:xfrm>
                  <a:custGeom>
                    <a:avLst/>
                    <a:gdLst/>
                    <a:ahLst/>
                    <a:cxnLst>
                      <a:cxn ang="0">
                        <a:pos x="11" y="0"/>
                      </a:cxn>
                      <a:cxn ang="0">
                        <a:pos x="5" y="6"/>
                      </a:cxn>
                      <a:cxn ang="0">
                        <a:pos x="0" y="13"/>
                      </a:cxn>
                    </a:cxnLst>
                    <a:rect l="0" t="0" r="r" b="b"/>
                    <a:pathLst>
                      <a:path w="11" h="13">
                        <a:moveTo>
                          <a:pt x="11" y="0"/>
                        </a:moveTo>
                        <a:lnTo>
                          <a:pt x="5" y="6"/>
                        </a:lnTo>
                        <a:lnTo>
                          <a:pt x="0" y="13"/>
                        </a:lnTo>
                      </a:path>
                    </a:pathLst>
                  </a:custGeom>
                  <a:grpFill/>
                  <a:ln w="12700">
                    <a:solidFill>
                      <a:srgbClr val="000000"/>
                    </a:solidFill>
                    <a:prstDash val="solid"/>
                    <a:round/>
                    <a:headEnd/>
                    <a:tailEnd/>
                  </a:ln>
                </p:spPr>
                <p:txBody>
                  <a:bodyPr/>
                  <a:lstStyle/>
                  <a:p>
                    <a:pPr defTabSz="457200" eaLnBrk="1" fontAlgn="auto" hangingPunct="1">
                      <a:spcBef>
                        <a:spcPts val="0"/>
                      </a:spcBef>
                      <a:spcAft>
                        <a:spcPts val="0"/>
                      </a:spcAft>
                      <a:defRPr/>
                    </a:pPr>
                    <a:endParaRPr lang="en-US" sz="1000" kern="0" dirty="0">
                      <a:solidFill>
                        <a:srgbClr val="000000"/>
                      </a:solidFill>
                      <a:latin typeface="Gill Sans MT"/>
                    </a:endParaRPr>
                  </a:p>
                </p:txBody>
              </p:sp>
              <p:sp>
                <p:nvSpPr>
                  <p:cNvPr id="350" name="Freeform 223"/>
                  <p:cNvSpPr>
                    <a:spLocks/>
                  </p:cNvSpPr>
                  <p:nvPr/>
                </p:nvSpPr>
                <p:spPr bwMode="auto">
                  <a:xfrm>
                    <a:off x="2855" y="575"/>
                    <a:ext cx="6" cy="10"/>
                  </a:xfrm>
                  <a:custGeom>
                    <a:avLst/>
                    <a:gdLst/>
                    <a:ahLst/>
                    <a:cxnLst>
                      <a:cxn ang="0">
                        <a:pos x="6" y="0"/>
                      </a:cxn>
                      <a:cxn ang="0">
                        <a:pos x="2" y="5"/>
                      </a:cxn>
                      <a:cxn ang="0">
                        <a:pos x="0" y="10"/>
                      </a:cxn>
                    </a:cxnLst>
                    <a:rect l="0" t="0" r="r" b="b"/>
                    <a:pathLst>
                      <a:path w="6" h="10">
                        <a:moveTo>
                          <a:pt x="6" y="0"/>
                        </a:moveTo>
                        <a:lnTo>
                          <a:pt x="2" y="5"/>
                        </a:lnTo>
                        <a:lnTo>
                          <a:pt x="0" y="10"/>
                        </a:lnTo>
                      </a:path>
                    </a:pathLst>
                  </a:custGeom>
                  <a:grpFill/>
                  <a:ln w="12700">
                    <a:solidFill>
                      <a:srgbClr val="000000"/>
                    </a:solidFill>
                    <a:prstDash val="solid"/>
                    <a:round/>
                    <a:headEnd/>
                    <a:tailEnd/>
                  </a:ln>
                </p:spPr>
                <p:txBody>
                  <a:bodyPr/>
                  <a:lstStyle/>
                  <a:p>
                    <a:pPr defTabSz="457200" eaLnBrk="1" fontAlgn="auto" hangingPunct="1">
                      <a:spcBef>
                        <a:spcPts val="0"/>
                      </a:spcBef>
                      <a:spcAft>
                        <a:spcPts val="0"/>
                      </a:spcAft>
                      <a:defRPr/>
                    </a:pPr>
                    <a:endParaRPr lang="en-US" sz="1000" kern="0" dirty="0">
                      <a:solidFill>
                        <a:srgbClr val="000000"/>
                      </a:solidFill>
                      <a:latin typeface="Gill Sans MT"/>
                    </a:endParaRPr>
                  </a:p>
                </p:txBody>
              </p:sp>
              <p:sp>
                <p:nvSpPr>
                  <p:cNvPr id="351" name="Freeform 224"/>
                  <p:cNvSpPr>
                    <a:spLocks/>
                  </p:cNvSpPr>
                  <p:nvPr/>
                </p:nvSpPr>
                <p:spPr bwMode="auto">
                  <a:xfrm>
                    <a:off x="2735" y="589"/>
                    <a:ext cx="19" cy="10"/>
                  </a:xfrm>
                  <a:custGeom>
                    <a:avLst/>
                    <a:gdLst/>
                    <a:ahLst/>
                    <a:cxnLst>
                      <a:cxn ang="0">
                        <a:pos x="19" y="10"/>
                      </a:cxn>
                      <a:cxn ang="0">
                        <a:pos x="10" y="5"/>
                      </a:cxn>
                      <a:cxn ang="0">
                        <a:pos x="0" y="0"/>
                      </a:cxn>
                    </a:cxnLst>
                    <a:rect l="0" t="0" r="r" b="b"/>
                    <a:pathLst>
                      <a:path w="19" h="10">
                        <a:moveTo>
                          <a:pt x="19" y="10"/>
                        </a:moveTo>
                        <a:lnTo>
                          <a:pt x="10" y="5"/>
                        </a:lnTo>
                        <a:lnTo>
                          <a:pt x="0" y="0"/>
                        </a:lnTo>
                      </a:path>
                    </a:pathLst>
                  </a:custGeom>
                  <a:grpFill/>
                  <a:ln w="12700">
                    <a:solidFill>
                      <a:srgbClr val="000000"/>
                    </a:solidFill>
                    <a:prstDash val="solid"/>
                    <a:round/>
                    <a:headEnd/>
                    <a:tailEnd/>
                  </a:ln>
                </p:spPr>
                <p:txBody>
                  <a:bodyPr/>
                  <a:lstStyle/>
                  <a:p>
                    <a:pPr defTabSz="457200" eaLnBrk="1" fontAlgn="auto" hangingPunct="1">
                      <a:spcBef>
                        <a:spcPts val="0"/>
                      </a:spcBef>
                      <a:spcAft>
                        <a:spcPts val="0"/>
                      </a:spcAft>
                      <a:defRPr/>
                    </a:pPr>
                    <a:endParaRPr lang="en-US" sz="1000" kern="0" dirty="0">
                      <a:solidFill>
                        <a:srgbClr val="000000"/>
                      </a:solidFill>
                      <a:latin typeface="Gill Sans MT"/>
                    </a:endParaRPr>
                  </a:p>
                </p:txBody>
              </p:sp>
              <p:sp>
                <p:nvSpPr>
                  <p:cNvPr id="352" name="Freeform 225"/>
                  <p:cNvSpPr>
                    <a:spLocks/>
                  </p:cNvSpPr>
                  <p:nvPr/>
                </p:nvSpPr>
                <p:spPr bwMode="auto">
                  <a:xfrm>
                    <a:off x="2585" y="658"/>
                    <a:ext cx="3" cy="10"/>
                  </a:xfrm>
                  <a:custGeom>
                    <a:avLst/>
                    <a:gdLst/>
                    <a:ahLst/>
                    <a:cxnLst>
                      <a:cxn ang="0">
                        <a:pos x="0" y="0"/>
                      </a:cxn>
                      <a:cxn ang="0">
                        <a:pos x="1" y="5"/>
                      </a:cxn>
                      <a:cxn ang="0">
                        <a:pos x="3" y="10"/>
                      </a:cxn>
                    </a:cxnLst>
                    <a:rect l="0" t="0" r="r" b="b"/>
                    <a:pathLst>
                      <a:path w="3" h="10">
                        <a:moveTo>
                          <a:pt x="0" y="0"/>
                        </a:moveTo>
                        <a:lnTo>
                          <a:pt x="1" y="5"/>
                        </a:lnTo>
                        <a:lnTo>
                          <a:pt x="3" y="10"/>
                        </a:lnTo>
                      </a:path>
                    </a:pathLst>
                  </a:custGeom>
                  <a:grpFill/>
                  <a:ln w="12700">
                    <a:solidFill>
                      <a:srgbClr val="000000"/>
                    </a:solidFill>
                    <a:prstDash val="solid"/>
                    <a:round/>
                    <a:headEnd/>
                    <a:tailEnd/>
                  </a:ln>
                </p:spPr>
                <p:txBody>
                  <a:bodyPr/>
                  <a:lstStyle/>
                  <a:p>
                    <a:pPr defTabSz="457200" eaLnBrk="1" fontAlgn="auto" hangingPunct="1">
                      <a:spcBef>
                        <a:spcPts val="0"/>
                      </a:spcBef>
                      <a:spcAft>
                        <a:spcPts val="0"/>
                      </a:spcAft>
                      <a:defRPr/>
                    </a:pPr>
                    <a:endParaRPr lang="en-US" sz="1000" kern="0" dirty="0">
                      <a:solidFill>
                        <a:srgbClr val="000000"/>
                      </a:solidFill>
                      <a:latin typeface="Gill Sans MT"/>
                    </a:endParaRPr>
                  </a:p>
                </p:txBody>
              </p:sp>
              <p:sp>
                <p:nvSpPr>
                  <p:cNvPr id="353" name="Rectangle 226"/>
                  <p:cNvSpPr>
                    <a:spLocks noChangeArrowheads="1"/>
                  </p:cNvSpPr>
                  <p:nvPr/>
                </p:nvSpPr>
                <p:spPr bwMode="auto">
                  <a:xfrm>
                    <a:off x="2661" y="622"/>
                    <a:ext cx="337" cy="168"/>
                  </a:xfrm>
                  <a:prstGeom prst="rect">
                    <a:avLst/>
                  </a:prstGeom>
                  <a:grpFill/>
                  <a:ln w="9525">
                    <a:noFill/>
                    <a:miter lim="800000"/>
                    <a:headEnd/>
                    <a:tailEnd/>
                  </a:ln>
                  <a:effectLst/>
                </p:spPr>
                <p:txBody>
                  <a:bodyPr wrap="none" lIns="92075" tIns="46038" rIns="92075" bIns="46038" anchor="ctr"/>
                  <a:lstStyle/>
                  <a:p>
                    <a:pPr algn="ctr" defTabSz="457200" eaLnBrk="1" fontAlgn="auto" hangingPunct="1">
                      <a:spcBef>
                        <a:spcPts val="0"/>
                      </a:spcBef>
                      <a:spcAft>
                        <a:spcPts val="0"/>
                      </a:spcAft>
                      <a:defRPr/>
                    </a:pPr>
                    <a:endParaRPr lang="en-US" sz="1000" kern="0">
                      <a:solidFill>
                        <a:srgbClr val="000000"/>
                      </a:solidFill>
                      <a:latin typeface="Times New Roman" pitchFamily="18" charset="0"/>
                    </a:endParaRPr>
                  </a:p>
                </p:txBody>
              </p:sp>
            </p:grpSp>
          </p:grpSp>
          <p:grpSp>
            <p:nvGrpSpPr>
              <p:cNvPr id="293" name="Group 98"/>
              <p:cNvGrpSpPr/>
              <p:nvPr/>
            </p:nvGrpSpPr>
            <p:grpSpPr>
              <a:xfrm>
                <a:off x="1430735" y="4016705"/>
                <a:ext cx="712619" cy="533349"/>
                <a:chOff x="682389" y="614149"/>
                <a:chExt cx="1460310" cy="1392074"/>
              </a:xfrm>
              <a:solidFill>
                <a:srgbClr val="FF9900"/>
              </a:solidFill>
            </p:grpSpPr>
            <p:sp>
              <p:nvSpPr>
                <p:cNvPr id="314" name="Oval 313"/>
                <p:cNvSpPr/>
                <p:nvPr/>
              </p:nvSpPr>
              <p:spPr>
                <a:xfrm>
                  <a:off x="1057699" y="948519"/>
                  <a:ext cx="731520" cy="731520"/>
                </a:xfrm>
                <a:prstGeom prst="ellipse">
                  <a:avLst/>
                </a:prstGeom>
                <a:grpFill/>
                <a:ln w="25400" cap="flat" cmpd="sng" algn="ctr">
                  <a:solidFill>
                    <a:srgbClr val="FF9900"/>
                  </a:solidFill>
                  <a:prstDash val="solid"/>
                </a:ln>
                <a:effectLst/>
              </p:spPr>
              <p:txBody>
                <a:bodyPr rtlCol="0" anchor="ctr"/>
                <a:lstStyle/>
                <a:p>
                  <a:pPr algn="ctr" defTabSz="457200" eaLnBrk="1" fontAlgn="auto" hangingPunct="1">
                    <a:spcBef>
                      <a:spcPts val="0"/>
                    </a:spcBef>
                    <a:spcAft>
                      <a:spcPts val="0"/>
                    </a:spcAft>
                    <a:defRPr/>
                  </a:pPr>
                  <a:endParaRPr lang="en-US" sz="1000" kern="0" dirty="0">
                    <a:solidFill>
                      <a:srgbClr val="000000"/>
                    </a:solidFill>
                    <a:latin typeface="Gill Sans MT"/>
                  </a:endParaRPr>
                </a:p>
              </p:txBody>
            </p:sp>
            <p:cxnSp>
              <p:nvCxnSpPr>
                <p:cNvPr id="315" name="Straight Connector 314"/>
                <p:cNvCxnSpPr/>
                <p:nvPr/>
              </p:nvCxnSpPr>
              <p:spPr>
                <a:xfrm rot="5400000" flipH="1" flipV="1">
                  <a:off x="1545610" y="719920"/>
                  <a:ext cx="232011" cy="102358"/>
                </a:xfrm>
                <a:prstGeom prst="line">
                  <a:avLst/>
                </a:prstGeom>
                <a:grpFill/>
                <a:ln w="9525" cap="flat" cmpd="sng" algn="ctr">
                  <a:solidFill>
                    <a:srgbClr val="FF9900"/>
                  </a:solidFill>
                  <a:prstDash val="solid"/>
                </a:ln>
                <a:effectLst/>
              </p:spPr>
            </p:cxnSp>
            <p:cxnSp>
              <p:nvCxnSpPr>
                <p:cNvPr id="316" name="Straight Connector 315"/>
                <p:cNvCxnSpPr/>
                <p:nvPr/>
              </p:nvCxnSpPr>
              <p:spPr>
                <a:xfrm rot="5400000" flipH="1" flipV="1">
                  <a:off x="1726442" y="893929"/>
                  <a:ext cx="88711" cy="75062"/>
                </a:xfrm>
                <a:prstGeom prst="line">
                  <a:avLst/>
                </a:prstGeom>
                <a:grpFill/>
                <a:ln w="9525" cap="flat" cmpd="sng" algn="ctr">
                  <a:solidFill>
                    <a:srgbClr val="FF9900"/>
                  </a:solidFill>
                  <a:prstDash val="solid"/>
                </a:ln>
                <a:effectLst/>
              </p:spPr>
            </p:cxnSp>
            <p:cxnSp>
              <p:nvCxnSpPr>
                <p:cNvPr id="317" name="Straight Connector 316"/>
                <p:cNvCxnSpPr/>
                <p:nvPr/>
              </p:nvCxnSpPr>
              <p:spPr>
                <a:xfrm rot="5400000" flipH="1" flipV="1">
                  <a:off x="1063389" y="1807192"/>
                  <a:ext cx="232011" cy="102358"/>
                </a:xfrm>
                <a:prstGeom prst="line">
                  <a:avLst/>
                </a:prstGeom>
                <a:grpFill/>
                <a:ln w="9525" cap="flat" cmpd="sng" algn="ctr">
                  <a:solidFill>
                    <a:srgbClr val="FF9900"/>
                  </a:solidFill>
                  <a:prstDash val="solid"/>
                </a:ln>
                <a:effectLst/>
              </p:spPr>
            </p:cxnSp>
            <p:cxnSp>
              <p:nvCxnSpPr>
                <p:cNvPr id="318" name="Straight Connector 317"/>
                <p:cNvCxnSpPr/>
                <p:nvPr/>
              </p:nvCxnSpPr>
              <p:spPr>
                <a:xfrm flipV="1">
                  <a:off x="1824253" y="955343"/>
                  <a:ext cx="236562" cy="138753"/>
                </a:xfrm>
                <a:prstGeom prst="line">
                  <a:avLst/>
                </a:prstGeom>
                <a:grpFill/>
                <a:ln w="9525" cap="flat" cmpd="sng" algn="ctr">
                  <a:solidFill>
                    <a:srgbClr val="FF9900"/>
                  </a:solidFill>
                  <a:prstDash val="solid"/>
                </a:ln>
                <a:effectLst/>
              </p:spPr>
            </p:cxnSp>
            <p:cxnSp>
              <p:nvCxnSpPr>
                <p:cNvPr id="319" name="Straight Connector 318"/>
                <p:cNvCxnSpPr/>
                <p:nvPr/>
              </p:nvCxnSpPr>
              <p:spPr>
                <a:xfrm>
                  <a:off x="1883391" y="1364776"/>
                  <a:ext cx="259308" cy="34120"/>
                </a:xfrm>
                <a:prstGeom prst="line">
                  <a:avLst/>
                </a:prstGeom>
                <a:grpFill/>
                <a:ln w="9525" cap="flat" cmpd="sng" algn="ctr">
                  <a:solidFill>
                    <a:srgbClr val="FF9900"/>
                  </a:solidFill>
                  <a:prstDash val="solid"/>
                </a:ln>
                <a:effectLst/>
              </p:spPr>
            </p:cxnSp>
            <p:cxnSp>
              <p:nvCxnSpPr>
                <p:cNvPr id="320" name="Straight Connector 319"/>
                <p:cNvCxnSpPr/>
                <p:nvPr/>
              </p:nvCxnSpPr>
              <p:spPr>
                <a:xfrm>
                  <a:off x="1760561" y="1624084"/>
                  <a:ext cx="177421" cy="177420"/>
                </a:xfrm>
                <a:prstGeom prst="line">
                  <a:avLst/>
                </a:prstGeom>
                <a:grpFill/>
                <a:ln w="9525" cap="flat" cmpd="sng" algn="ctr">
                  <a:solidFill>
                    <a:srgbClr val="FF9900"/>
                  </a:solidFill>
                  <a:prstDash val="solid"/>
                </a:ln>
                <a:effectLst/>
              </p:spPr>
            </p:cxnSp>
            <p:cxnSp>
              <p:nvCxnSpPr>
                <p:cNvPr id="321" name="Straight Connector 320"/>
                <p:cNvCxnSpPr/>
                <p:nvPr/>
              </p:nvCxnSpPr>
              <p:spPr>
                <a:xfrm rot="16200000" flipH="1">
                  <a:off x="1422778" y="1859508"/>
                  <a:ext cx="225191" cy="68240"/>
                </a:xfrm>
                <a:prstGeom prst="line">
                  <a:avLst/>
                </a:prstGeom>
                <a:grpFill/>
                <a:ln w="9525" cap="flat" cmpd="sng" algn="ctr">
                  <a:solidFill>
                    <a:srgbClr val="FF9900"/>
                  </a:solidFill>
                  <a:prstDash val="solid"/>
                </a:ln>
                <a:effectLst/>
              </p:spPr>
            </p:cxnSp>
            <p:cxnSp>
              <p:nvCxnSpPr>
                <p:cNvPr id="322" name="Straight Connector 321"/>
                <p:cNvCxnSpPr/>
                <p:nvPr/>
              </p:nvCxnSpPr>
              <p:spPr>
                <a:xfrm rot="10800000" flipV="1">
                  <a:off x="798394" y="1528549"/>
                  <a:ext cx="211540" cy="136478"/>
                </a:xfrm>
                <a:prstGeom prst="line">
                  <a:avLst/>
                </a:prstGeom>
                <a:grpFill/>
                <a:ln w="9525" cap="flat" cmpd="sng" algn="ctr">
                  <a:solidFill>
                    <a:srgbClr val="FF9900"/>
                  </a:solidFill>
                  <a:prstDash val="solid"/>
                </a:ln>
                <a:effectLst/>
              </p:spPr>
            </p:cxnSp>
            <p:cxnSp>
              <p:nvCxnSpPr>
                <p:cNvPr id="323" name="Straight Connector 322"/>
                <p:cNvCxnSpPr/>
                <p:nvPr/>
              </p:nvCxnSpPr>
              <p:spPr>
                <a:xfrm rot="10800000">
                  <a:off x="682389" y="1221476"/>
                  <a:ext cx="266131" cy="34119"/>
                </a:xfrm>
                <a:prstGeom prst="line">
                  <a:avLst/>
                </a:prstGeom>
                <a:grpFill/>
                <a:ln w="9525" cap="flat" cmpd="sng" algn="ctr">
                  <a:solidFill>
                    <a:srgbClr val="FF9900"/>
                  </a:solidFill>
                  <a:prstDash val="solid"/>
                </a:ln>
                <a:effectLst/>
              </p:spPr>
            </p:cxnSp>
            <p:cxnSp>
              <p:nvCxnSpPr>
                <p:cNvPr id="324" name="Straight Connector 323"/>
                <p:cNvCxnSpPr/>
                <p:nvPr/>
              </p:nvCxnSpPr>
              <p:spPr>
                <a:xfrm rot="10800000">
                  <a:off x="893929" y="825690"/>
                  <a:ext cx="184245" cy="177420"/>
                </a:xfrm>
                <a:prstGeom prst="line">
                  <a:avLst/>
                </a:prstGeom>
                <a:grpFill/>
                <a:ln w="9525" cap="flat" cmpd="sng" algn="ctr">
                  <a:solidFill>
                    <a:srgbClr val="FF9900"/>
                  </a:solidFill>
                  <a:prstDash val="solid"/>
                </a:ln>
                <a:effectLst/>
              </p:spPr>
            </p:cxnSp>
            <p:cxnSp>
              <p:nvCxnSpPr>
                <p:cNvPr id="325" name="Straight Connector 324"/>
                <p:cNvCxnSpPr/>
                <p:nvPr/>
              </p:nvCxnSpPr>
              <p:spPr>
                <a:xfrm rot="16200000" flipV="1">
                  <a:off x="1177120" y="713095"/>
                  <a:ext cx="245660" cy="47767"/>
                </a:xfrm>
                <a:prstGeom prst="line">
                  <a:avLst/>
                </a:prstGeom>
                <a:grpFill/>
                <a:ln w="9525" cap="flat" cmpd="sng" algn="ctr">
                  <a:solidFill>
                    <a:srgbClr val="FF9900"/>
                  </a:solidFill>
                  <a:prstDash val="solid"/>
                </a:ln>
                <a:effectLst/>
              </p:spPr>
            </p:cxnSp>
            <p:cxnSp>
              <p:nvCxnSpPr>
                <p:cNvPr id="326" name="Straight Connector 325"/>
                <p:cNvCxnSpPr/>
                <p:nvPr/>
              </p:nvCxnSpPr>
              <p:spPr>
                <a:xfrm flipV="1">
                  <a:off x="1883391" y="1201003"/>
                  <a:ext cx="109182" cy="20472"/>
                </a:xfrm>
                <a:prstGeom prst="line">
                  <a:avLst/>
                </a:prstGeom>
                <a:grpFill/>
                <a:ln w="9525" cap="flat" cmpd="sng" algn="ctr">
                  <a:solidFill>
                    <a:srgbClr val="FF9900"/>
                  </a:solidFill>
                  <a:prstDash val="solid"/>
                </a:ln>
                <a:effectLst/>
              </p:spPr>
            </p:cxnSp>
            <p:cxnSp>
              <p:nvCxnSpPr>
                <p:cNvPr id="327" name="Straight Connector 326"/>
                <p:cNvCxnSpPr/>
                <p:nvPr/>
              </p:nvCxnSpPr>
              <p:spPr>
                <a:xfrm>
                  <a:off x="1842448" y="1508078"/>
                  <a:ext cx="116006" cy="61415"/>
                </a:xfrm>
                <a:prstGeom prst="line">
                  <a:avLst/>
                </a:prstGeom>
                <a:grpFill/>
                <a:ln w="9525" cap="flat" cmpd="sng" algn="ctr">
                  <a:solidFill>
                    <a:srgbClr val="FF9900"/>
                  </a:solidFill>
                  <a:prstDash val="solid"/>
                </a:ln>
                <a:effectLst/>
              </p:spPr>
            </p:cxnSp>
            <p:cxnSp>
              <p:nvCxnSpPr>
                <p:cNvPr id="328" name="Straight Connector 327"/>
                <p:cNvCxnSpPr/>
                <p:nvPr/>
              </p:nvCxnSpPr>
              <p:spPr>
                <a:xfrm rot="16200000" flipH="1">
                  <a:off x="1620671" y="1757149"/>
                  <a:ext cx="109182" cy="47767"/>
                </a:xfrm>
                <a:prstGeom prst="line">
                  <a:avLst/>
                </a:prstGeom>
                <a:grpFill/>
                <a:ln w="9525" cap="flat" cmpd="sng" algn="ctr">
                  <a:solidFill>
                    <a:srgbClr val="FF9900"/>
                  </a:solidFill>
                  <a:prstDash val="solid"/>
                </a:ln>
                <a:effectLst/>
              </p:spPr>
            </p:cxnSp>
            <p:cxnSp>
              <p:nvCxnSpPr>
                <p:cNvPr id="329" name="Straight Connector 328"/>
                <p:cNvCxnSpPr/>
                <p:nvPr/>
              </p:nvCxnSpPr>
              <p:spPr>
                <a:xfrm rot="5400000">
                  <a:off x="1306773" y="1825388"/>
                  <a:ext cx="109182" cy="6824"/>
                </a:xfrm>
                <a:prstGeom prst="line">
                  <a:avLst/>
                </a:prstGeom>
                <a:grpFill/>
                <a:ln w="9525" cap="flat" cmpd="sng" algn="ctr">
                  <a:solidFill>
                    <a:srgbClr val="FF9900"/>
                  </a:solidFill>
                  <a:prstDash val="solid"/>
                </a:ln>
                <a:effectLst/>
              </p:spPr>
            </p:cxnSp>
            <p:cxnSp>
              <p:nvCxnSpPr>
                <p:cNvPr id="330" name="Straight Connector 329"/>
                <p:cNvCxnSpPr/>
                <p:nvPr/>
              </p:nvCxnSpPr>
              <p:spPr>
                <a:xfrm rot="5400000">
                  <a:off x="1013347" y="1654791"/>
                  <a:ext cx="95534" cy="88711"/>
                </a:xfrm>
                <a:prstGeom prst="line">
                  <a:avLst/>
                </a:prstGeom>
                <a:grpFill/>
                <a:ln w="9525" cap="flat" cmpd="sng" algn="ctr">
                  <a:solidFill>
                    <a:srgbClr val="FF9900"/>
                  </a:solidFill>
                  <a:prstDash val="solid"/>
                </a:ln>
                <a:effectLst/>
              </p:spPr>
            </p:cxnSp>
            <p:cxnSp>
              <p:nvCxnSpPr>
                <p:cNvPr id="331" name="Straight Connector 330"/>
                <p:cNvCxnSpPr/>
                <p:nvPr/>
              </p:nvCxnSpPr>
              <p:spPr>
                <a:xfrm rot="10800000" flipV="1">
                  <a:off x="846161" y="1398895"/>
                  <a:ext cx="109182" cy="40943"/>
                </a:xfrm>
                <a:prstGeom prst="line">
                  <a:avLst/>
                </a:prstGeom>
                <a:grpFill/>
                <a:ln w="9525" cap="flat" cmpd="sng" algn="ctr">
                  <a:solidFill>
                    <a:srgbClr val="FF9900"/>
                  </a:solidFill>
                  <a:prstDash val="solid"/>
                </a:ln>
                <a:effectLst/>
              </p:spPr>
            </p:cxnSp>
            <p:cxnSp>
              <p:nvCxnSpPr>
                <p:cNvPr id="332" name="Straight Connector 331"/>
                <p:cNvCxnSpPr/>
                <p:nvPr/>
              </p:nvCxnSpPr>
              <p:spPr>
                <a:xfrm rot="10800000">
                  <a:off x="893928" y="1057702"/>
                  <a:ext cx="109182" cy="68239"/>
                </a:xfrm>
                <a:prstGeom prst="line">
                  <a:avLst/>
                </a:prstGeom>
                <a:grpFill/>
                <a:ln w="9525" cap="flat" cmpd="sng" algn="ctr">
                  <a:solidFill>
                    <a:srgbClr val="FF9900"/>
                  </a:solidFill>
                  <a:prstDash val="solid"/>
                </a:ln>
                <a:effectLst/>
              </p:spPr>
            </p:cxnSp>
            <p:cxnSp>
              <p:nvCxnSpPr>
                <p:cNvPr id="333" name="Straight Connector 332"/>
                <p:cNvCxnSpPr/>
                <p:nvPr/>
              </p:nvCxnSpPr>
              <p:spPr>
                <a:xfrm rot="16200000" flipV="1">
                  <a:off x="1115705" y="835925"/>
                  <a:ext cx="102358" cy="40943"/>
                </a:xfrm>
                <a:prstGeom prst="line">
                  <a:avLst/>
                </a:prstGeom>
                <a:grpFill/>
                <a:ln w="9525" cap="flat" cmpd="sng" algn="ctr">
                  <a:solidFill>
                    <a:srgbClr val="FF9900"/>
                  </a:solidFill>
                  <a:prstDash val="solid"/>
                </a:ln>
                <a:effectLst/>
              </p:spPr>
            </p:cxnSp>
            <p:cxnSp>
              <p:nvCxnSpPr>
                <p:cNvPr id="334" name="Straight Connector 333"/>
                <p:cNvCxnSpPr/>
                <p:nvPr/>
              </p:nvCxnSpPr>
              <p:spPr>
                <a:xfrm rot="5400000" flipH="1" flipV="1">
                  <a:off x="1426190" y="784749"/>
                  <a:ext cx="129657" cy="20471"/>
                </a:xfrm>
                <a:prstGeom prst="line">
                  <a:avLst/>
                </a:prstGeom>
                <a:grpFill/>
                <a:ln w="9525" cap="flat" cmpd="sng" algn="ctr">
                  <a:solidFill>
                    <a:srgbClr val="FF9900"/>
                  </a:solidFill>
                  <a:prstDash val="solid"/>
                </a:ln>
                <a:effectLst/>
              </p:spPr>
            </p:cxnSp>
          </p:grpSp>
          <p:grpSp>
            <p:nvGrpSpPr>
              <p:cNvPr id="294" name="Group 212"/>
              <p:cNvGrpSpPr>
                <a:grpSpLocks/>
              </p:cNvGrpSpPr>
              <p:nvPr/>
            </p:nvGrpSpPr>
            <p:grpSpPr bwMode="auto">
              <a:xfrm>
                <a:off x="2859878" y="4276697"/>
                <a:ext cx="904943" cy="325878"/>
                <a:chOff x="2527" y="550"/>
                <a:chExt cx="642" cy="324"/>
              </a:xfrm>
              <a:solidFill>
                <a:sysClr val="window" lastClr="FFFFFF">
                  <a:lumMod val="85000"/>
                </a:sysClr>
              </a:solidFill>
            </p:grpSpPr>
            <p:sp>
              <p:nvSpPr>
                <p:cNvPr id="300" name="Freeform 213"/>
                <p:cNvSpPr>
                  <a:spLocks/>
                </p:cNvSpPr>
                <p:nvPr/>
              </p:nvSpPr>
              <p:spPr bwMode="auto">
                <a:xfrm>
                  <a:off x="2527" y="550"/>
                  <a:ext cx="642" cy="324"/>
                </a:xfrm>
                <a:custGeom>
                  <a:avLst/>
                  <a:gdLst/>
                  <a:ahLst/>
                  <a:cxnLst>
                    <a:cxn ang="0">
                      <a:pos x="35" y="113"/>
                    </a:cxn>
                    <a:cxn ang="0">
                      <a:pos x="10" y="129"/>
                    </a:cxn>
                    <a:cxn ang="0">
                      <a:pos x="0" y="152"/>
                    </a:cxn>
                    <a:cxn ang="0">
                      <a:pos x="5" y="169"/>
                    </a:cxn>
                    <a:cxn ang="0">
                      <a:pos x="32" y="191"/>
                    </a:cxn>
                    <a:cxn ang="0">
                      <a:pos x="19" y="204"/>
                    </a:cxn>
                    <a:cxn ang="0">
                      <a:pos x="15" y="229"/>
                    </a:cxn>
                    <a:cxn ang="0">
                      <a:pos x="33" y="252"/>
                    </a:cxn>
                    <a:cxn ang="0">
                      <a:pos x="66" y="264"/>
                    </a:cxn>
                    <a:cxn ang="0">
                      <a:pos x="86" y="264"/>
                    </a:cxn>
                    <a:cxn ang="0">
                      <a:pos x="105" y="281"/>
                    </a:cxn>
                    <a:cxn ang="0">
                      <a:pos x="142" y="298"/>
                    </a:cxn>
                    <a:cxn ang="0">
                      <a:pos x="186" y="304"/>
                    </a:cxn>
                    <a:cxn ang="0">
                      <a:pos x="231" y="298"/>
                    </a:cxn>
                    <a:cxn ang="0">
                      <a:pos x="252" y="300"/>
                    </a:cxn>
                    <a:cxn ang="0">
                      <a:pos x="292" y="319"/>
                    </a:cxn>
                    <a:cxn ang="0">
                      <a:pos x="328" y="324"/>
                    </a:cxn>
                    <a:cxn ang="0">
                      <a:pos x="374" y="316"/>
                    </a:cxn>
                    <a:cxn ang="0">
                      <a:pos x="410" y="295"/>
                    </a:cxn>
                    <a:cxn ang="0">
                      <a:pos x="424" y="275"/>
                    </a:cxn>
                    <a:cxn ang="0">
                      <a:pos x="458" y="283"/>
                    </a:cxn>
                    <a:cxn ang="0">
                      <a:pos x="503" y="279"/>
                    </a:cxn>
                    <a:cxn ang="0">
                      <a:pos x="541" y="258"/>
                    </a:cxn>
                    <a:cxn ang="0">
                      <a:pos x="556" y="226"/>
                    </a:cxn>
                    <a:cxn ang="0">
                      <a:pos x="590" y="218"/>
                    </a:cxn>
                    <a:cxn ang="0">
                      <a:pos x="628" y="192"/>
                    </a:cxn>
                    <a:cxn ang="0">
                      <a:pos x="642" y="157"/>
                    </a:cxn>
                    <a:cxn ang="0">
                      <a:pos x="630" y="125"/>
                    </a:cxn>
                    <a:cxn ang="0">
                      <a:pos x="626" y="104"/>
                    </a:cxn>
                    <a:cxn ang="0">
                      <a:pos x="623" y="76"/>
                    </a:cxn>
                    <a:cxn ang="0">
                      <a:pos x="602" y="54"/>
                    </a:cxn>
                    <a:cxn ang="0">
                      <a:pos x="569" y="41"/>
                    </a:cxn>
                    <a:cxn ang="0">
                      <a:pos x="560" y="25"/>
                    </a:cxn>
                    <a:cxn ang="0">
                      <a:pos x="534" y="7"/>
                    </a:cxn>
                    <a:cxn ang="0">
                      <a:pos x="498" y="0"/>
                    </a:cxn>
                    <a:cxn ang="0">
                      <a:pos x="455" y="10"/>
                    </a:cxn>
                    <a:cxn ang="0">
                      <a:pos x="433" y="10"/>
                    </a:cxn>
                    <a:cxn ang="0">
                      <a:pos x="392" y="0"/>
                    </a:cxn>
                    <a:cxn ang="0">
                      <a:pos x="344" y="15"/>
                    </a:cxn>
                    <a:cxn ang="0">
                      <a:pos x="334" y="25"/>
                    </a:cxn>
                    <a:cxn ang="0">
                      <a:pos x="294" y="11"/>
                    </a:cxn>
                    <a:cxn ang="0">
                      <a:pos x="257" y="12"/>
                    </a:cxn>
                    <a:cxn ang="0">
                      <a:pos x="214" y="33"/>
                    </a:cxn>
                    <a:cxn ang="0">
                      <a:pos x="196" y="35"/>
                    </a:cxn>
                    <a:cxn ang="0">
                      <a:pos x="157" y="30"/>
                    </a:cxn>
                    <a:cxn ang="0">
                      <a:pos x="101" y="42"/>
                    </a:cxn>
                    <a:cxn ang="0">
                      <a:pos x="65" y="72"/>
                    </a:cxn>
                    <a:cxn ang="0">
                      <a:pos x="57" y="99"/>
                    </a:cxn>
                  </a:cxnLst>
                  <a:rect l="0" t="0" r="r" b="b"/>
                  <a:pathLst>
                    <a:path w="642" h="324">
                      <a:moveTo>
                        <a:pt x="58" y="108"/>
                      </a:moveTo>
                      <a:lnTo>
                        <a:pt x="46" y="110"/>
                      </a:lnTo>
                      <a:lnTo>
                        <a:pt x="35" y="113"/>
                      </a:lnTo>
                      <a:lnTo>
                        <a:pt x="25" y="117"/>
                      </a:lnTo>
                      <a:lnTo>
                        <a:pt x="17" y="122"/>
                      </a:lnTo>
                      <a:lnTo>
                        <a:pt x="10" y="129"/>
                      </a:lnTo>
                      <a:lnTo>
                        <a:pt x="4" y="136"/>
                      </a:lnTo>
                      <a:lnTo>
                        <a:pt x="1" y="144"/>
                      </a:lnTo>
                      <a:lnTo>
                        <a:pt x="0" y="152"/>
                      </a:lnTo>
                      <a:lnTo>
                        <a:pt x="1" y="158"/>
                      </a:lnTo>
                      <a:lnTo>
                        <a:pt x="2" y="164"/>
                      </a:lnTo>
                      <a:lnTo>
                        <a:pt x="5" y="169"/>
                      </a:lnTo>
                      <a:lnTo>
                        <a:pt x="9" y="175"/>
                      </a:lnTo>
                      <a:lnTo>
                        <a:pt x="19" y="184"/>
                      </a:lnTo>
                      <a:lnTo>
                        <a:pt x="32" y="191"/>
                      </a:lnTo>
                      <a:lnTo>
                        <a:pt x="32" y="190"/>
                      </a:lnTo>
                      <a:lnTo>
                        <a:pt x="24" y="197"/>
                      </a:lnTo>
                      <a:lnTo>
                        <a:pt x="19" y="204"/>
                      </a:lnTo>
                      <a:lnTo>
                        <a:pt x="15" y="212"/>
                      </a:lnTo>
                      <a:lnTo>
                        <a:pt x="14" y="220"/>
                      </a:lnTo>
                      <a:lnTo>
                        <a:pt x="15" y="229"/>
                      </a:lnTo>
                      <a:lnTo>
                        <a:pt x="19" y="238"/>
                      </a:lnTo>
                      <a:lnTo>
                        <a:pt x="25" y="245"/>
                      </a:lnTo>
                      <a:lnTo>
                        <a:pt x="33" y="252"/>
                      </a:lnTo>
                      <a:lnTo>
                        <a:pt x="43" y="257"/>
                      </a:lnTo>
                      <a:lnTo>
                        <a:pt x="54" y="262"/>
                      </a:lnTo>
                      <a:lnTo>
                        <a:pt x="66" y="264"/>
                      </a:lnTo>
                      <a:lnTo>
                        <a:pt x="79" y="265"/>
                      </a:lnTo>
                      <a:lnTo>
                        <a:pt x="83" y="265"/>
                      </a:lnTo>
                      <a:lnTo>
                        <a:pt x="86" y="264"/>
                      </a:lnTo>
                      <a:lnTo>
                        <a:pt x="86" y="265"/>
                      </a:lnTo>
                      <a:lnTo>
                        <a:pt x="95" y="274"/>
                      </a:lnTo>
                      <a:lnTo>
                        <a:pt x="105" y="281"/>
                      </a:lnTo>
                      <a:lnTo>
                        <a:pt x="116" y="288"/>
                      </a:lnTo>
                      <a:lnTo>
                        <a:pt x="129" y="294"/>
                      </a:lnTo>
                      <a:lnTo>
                        <a:pt x="142" y="298"/>
                      </a:lnTo>
                      <a:lnTo>
                        <a:pt x="156" y="301"/>
                      </a:lnTo>
                      <a:lnTo>
                        <a:pt x="171" y="303"/>
                      </a:lnTo>
                      <a:lnTo>
                        <a:pt x="186" y="304"/>
                      </a:lnTo>
                      <a:lnTo>
                        <a:pt x="201" y="303"/>
                      </a:lnTo>
                      <a:lnTo>
                        <a:pt x="216" y="302"/>
                      </a:lnTo>
                      <a:lnTo>
                        <a:pt x="231" y="298"/>
                      </a:lnTo>
                      <a:lnTo>
                        <a:pt x="245" y="293"/>
                      </a:lnTo>
                      <a:lnTo>
                        <a:pt x="245" y="293"/>
                      </a:lnTo>
                      <a:lnTo>
                        <a:pt x="252" y="300"/>
                      </a:lnTo>
                      <a:lnTo>
                        <a:pt x="261" y="306"/>
                      </a:lnTo>
                      <a:lnTo>
                        <a:pt x="281" y="316"/>
                      </a:lnTo>
                      <a:lnTo>
                        <a:pt x="292" y="319"/>
                      </a:lnTo>
                      <a:lnTo>
                        <a:pt x="303" y="322"/>
                      </a:lnTo>
                      <a:lnTo>
                        <a:pt x="315" y="323"/>
                      </a:lnTo>
                      <a:lnTo>
                        <a:pt x="328" y="324"/>
                      </a:lnTo>
                      <a:lnTo>
                        <a:pt x="344" y="323"/>
                      </a:lnTo>
                      <a:lnTo>
                        <a:pt x="360" y="320"/>
                      </a:lnTo>
                      <a:lnTo>
                        <a:pt x="374" y="316"/>
                      </a:lnTo>
                      <a:lnTo>
                        <a:pt x="388" y="310"/>
                      </a:lnTo>
                      <a:lnTo>
                        <a:pt x="400" y="303"/>
                      </a:lnTo>
                      <a:lnTo>
                        <a:pt x="410" y="295"/>
                      </a:lnTo>
                      <a:lnTo>
                        <a:pt x="418" y="285"/>
                      </a:lnTo>
                      <a:lnTo>
                        <a:pt x="424" y="275"/>
                      </a:lnTo>
                      <a:lnTo>
                        <a:pt x="424" y="275"/>
                      </a:lnTo>
                      <a:lnTo>
                        <a:pt x="435" y="279"/>
                      </a:lnTo>
                      <a:lnTo>
                        <a:pt x="446" y="282"/>
                      </a:lnTo>
                      <a:lnTo>
                        <a:pt x="458" y="283"/>
                      </a:lnTo>
                      <a:lnTo>
                        <a:pt x="470" y="284"/>
                      </a:lnTo>
                      <a:lnTo>
                        <a:pt x="487" y="283"/>
                      </a:lnTo>
                      <a:lnTo>
                        <a:pt x="503" y="279"/>
                      </a:lnTo>
                      <a:lnTo>
                        <a:pt x="518" y="274"/>
                      </a:lnTo>
                      <a:lnTo>
                        <a:pt x="530" y="267"/>
                      </a:lnTo>
                      <a:lnTo>
                        <a:pt x="541" y="258"/>
                      </a:lnTo>
                      <a:lnTo>
                        <a:pt x="549" y="249"/>
                      </a:lnTo>
                      <a:lnTo>
                        <a:pt x="554" y="238"/>
                      </a:lnTo>
                      <a:lnTo>
                        <a:pt x="556" y="226"/>
                      </a:lnTo>
                      <a:lnTo>
                        <a:pt x="555" y="226"/>
                      </a:lnTo>
                      <a:lnTo>
                        <a:pt x="573" y="223"/>
                      </a:lnTo>
                      <a:lnTo>
                        <a:pt x="590" y="218"/>
                      </a:lnTo>
                      <a:lnTo>
                        <a:pt x="605" y="211"/>
                      </a:lnTo>
                      <a:lnTo>
                        <a:pt x="617" y="202"/>
                      </a:lnTo>
                      <a:lnTo>
                        <a:pt x="628" y="192"/>
                      </a:lnTo>
                      <a:lnTo>
                        <a:pt x="635" y="181"/>
                      </a:lnTo>
                      <a:lnTo>
                        <a:pt x="640" y="170"/>
                      </a:lnTo>
                      <a:lnTo>
                        <a:pt x="642" y="157"/>
                      </a:lnTo>
                      <a:lnTo>
                        <a:pt x="641" y="146"/>
                      </a:lnTo>
                      <a:lnTo>
                        <a:pt x="637" y="135"/>
                      </a:lnTo>
                      <a:lnTo>
                        <a:pt x="630" y="125"/>
                      </a:lnTo>
                      <a:lnTo>
                        <a:pt x="621" y="115"/>
                      </a:lnTo>
                      <a:lnTo>
                        <a:pt x="621" y="115"/>
                      </a:lnTo>
                      <a:lnTo>
                        <a:pt x="626" y="104"/>
                      </a:lnTo>
                      <a:lnTo>
                        <a:pt x="627" y="93"/>
                      </a:lnTo>
                      <a:lnTo>
                        <a:pt x="626" y="84"/>
                      </a:lnTo>
                      <a:lnTo>
                        <a:pt x="623" y="76"/>
                      </a:lnTo>
                      <a:lnTo>
                        <a:pt x="618" y="68"/>
                      </a:lnTo>
                      <a:lnTo>
                        <a:pt x="611" y="60"/>
                      </a:lnTo>
                      <a:lnTo>
                        <a:pt x="602" y="54"/>
                      </a:lnTo>
                      <a:lnTo>
                        <a:pt x="592" y="48"/>
                      </a:lnTo>
                      <a:lnTo>
                        <a:pt x="581" y="44"/>
                      </a:lnTo>
                      <a:lnTo>
                        <a:pt x="569" y="41"/>
                      </a:lnTo>
                      <a:lnTo>
                        <a:pt x="569" y="41"/>
                      </a:lnTo>
                      <a:lnTo>
                        <a:pt x="566" y="32"/>
                      </a:lnTo>
                      <a:lnTo>
                        <a:pt x="560" y="25"/>
                      </a:lnTo>
                      <a:lnTo>
                        <a:pt x="553" y="18"/>
                      </a:lnTo>
                      <a:lnTo>
                        <a:pt x="544" y="12"/>
                      </a:lnTo>
                      <a:lnTo>
                        <a:pt x="534" y="7"/>
                      </a:lnTo>
                      <a:lnTo>
                        <a:pt x="523" y="3"/>
                      </a:lnTo>
                      <a:lnTo>
                        <a:pt x="511" y="1"/>
                      </a:lnTo>
                      <a:lnTo>
                        <a:pt x="498" y="0"/>
                      </a:lnTo>
                      <a:lnTo>
                        <a:pt x="483" y="1"/>
                      </a:lnTo>
                      <a:lnTo>
                        <a:pt x="468" y="4"/>
                      </a:lnTo>
                      <a:lnTo>
                        <a:pt x="455" y="10"/>
                      </a:lnTo>
                      <a:lnTo>
                        <a:pt x="443" y="17"/>
                      </a:lnTo>
                      <a:lnTo>
                        <a:pt x="443" y="18"/>
                      </a:lnTo>
                      <a:lnTo>
                        <a:pt x="433" y="10"/>
                      </a:lnTo>
                      <a:lnTo>
                        <a:pt x="421" y="5"/>
                      </a:lnTo>
                      <a:lnTo>
                        <a:pt x="407" y="1"/>
                      </a:lnTo>
                      <a:lnTo>
                        <a:pt x="392" y="0"/>
                      </a:lnTo>
                      <a:lnTo>
                        <a:pt x="374" y="2"/>
                      </a:lnTo>
                      <a:lnTo>
                        <a:pt x="357" y="7"/>
                      </a:lnTo>
                      <a:lnTo>
                        <a:pt x="344" y="15"/>
                      </a:lnTo>
                      <a:lnTo>
                        <a:pt x="338" y="20"/>
                      </a:lnTo>
                      <a:lnTo>
                        <a:pt x="334" y="25"/>
                      </a:lnTo>
                      <a:lnTo>
                        <a:pt x="334" y="25"/>
                      </a:lnTo>
                      <a:lnTo>
                        <a:pt x="322" y="18"/>
                      </a:lnTo>
                      <a:lnTo>
                        <a:pt x="308" y="14"/>
                      </a:lnTo>
                      <a:lnTo>
                        <a:pt x="294" y="11"/>
                      </a:lnTo>
                      <a:lnTo>
                        <a:pt x="278" y="10"/>
                      </a:lnTo>
                      <a:lnTo>
                        <a:pt x="267" y="11"/>
                      </a:lnTo>
                      <a:lnTo>
                        <a:pt x="257" y="12"/>
                      </a:lnTo>
                      <a:lnTo>
                        <a:pt x="237" y="18"/>
                      </a:lnTo>
                      <a:lnTo>
                        <a:pt x="221" y="27"/>
                      </a:lnTo>
                      <a:lnTo>
                        <a:pt x="214" y="33"/>
                      </a:lnTo>
                      <a:lnTo>
                        <a:pt x="208" y="39"/>
                      </a:lnTo>
                      <a:lnTo>
                        <a:pt x="208" y="39"/>
                      </a:lnTo>
                      <a:lnTo>
                        <a:pt x="196" y="35"/>
                      </a:lnTo>
                      <a:lnTo>
                        <a:pt x="184" y="32"/>
                      </a:lnTo>
                      <a:lnTo>
                        <a:pt x="170" y="31"/>
                      </a:lnTo>
                      <a:lnTo>
                        <a:pt x="157" y="30"/>
                      </a:lnTo>
                      <a:lnTo>
                        <a:pt x="137" y="31"/>
                      </a:lnTo>
                      <a:lnTo>
                        <a:pt x="118" y="35"/>
                      </a:lnTo>
                      <a:lnTo>
                        <a:pt x="101" y="42"/>
                      </a:lnTo>
                      <a:lnTo>
                        <a:pt x="86" y="50"/>
                      </a:lnTo>
                      <a:lnTo>
                        <a:pt x="74" y="60"/>
                      </a:lnTo>
                      <a:lnTo>
                        <a:pt x="65" y="72"/>
                      </a:lnTo>
                      <a:lnTo>
                        <a:pt x="59" y="85"/>
                      </a:lnTo>
                      <a:lnTo>
                        <a:pt x="58" y="92"/>
                      </a:lnTo>
                      <a:lnTo>
                        <a:pt x="57" y="99"/>
                      </a:lnTo>
                      <a:lnTo>
                        <a:pt x="57" y="104"/>
                      </a:lnTo>
                      <a:lnTo>
                        <a:pt x="58" y="108"/>
                      </a:lnTo>
                      <a:close/>
                    </a:path>
                  </a:pathLst>
                </a:custGeom>
                <a:grpFill/>
                <a:ln w="9525">
                  <a:noFill/>
                  <a:round/>
                  <a:headEnd/>
                  <a:tailEnd/>
                </a:ln>
              </p:spPr>
              <p:txBody>
                <a:bodyPr/>
                <a:lstStyle/>
                <a:p>
                  <a:pPr defTabSz="457200" eaLnBrk="1" fontAlgn="auto" hangingPunct="1">
                    <a:spcBef>
                      <a:spcPts val="0"/>
                    </a:spcBef>
                    <a:spcAft>
                      <a:spcPts val="0"/>
                    </a:spcAft>
                    <a:defRPr/>
                  </a:pPr>
                  <a:endParaRPr lang="en-US" sz="1000" kern="0" dirty="0">
                    <a:solidFill>
                      <a:srgbClr val="000000"/>
                    </a:solidFill>
                    <a:latin typeface="Gill Sans MT"/>
                  </a:endParaRPr>
                </a:p>
              </p:txBody>
            </p:sp>
            <p:sp>
              <p:nvSpPr>
                <p:cNvPr id="301" name="Freeform 214"/>
                <p:cNvSpPr>
                  <a:spLocks/>
                </p:cNvSpPr>
                <p:nvPr/>
              </p:nvSpPr>
              <p:spPr bwMode="auto">
                <a:xfrm>
                  <a:off x="2527" y="550"/>
                  <a:ext cx="642" cy="324"/>
                </a:xfrm>
                <a:custGeom>
                  <a:avLst/>
                  <a:gdLst/>
                  <a:ahLst/>
                  <a:cxnLst>
                    <a:cxn ang="0">
                      <a:pos x="35" y="113"/>
                    </a:cxn>
                    <a:cxn ang="0">
                      <a:pos x="10" y="129"/>
                    </a:cxn>
                    <a:cxn ang="0">
                      <a:pos x="0" y="152"/>
                    </a:cxn>
                    <a:cxn ang="0">
                      <a:pos x="5" y="169"/>
                    </a:cxn>
                    <a:cxn ang="0">
                      <a:pos x="32" y="191"/>
                    </a:cxn>
                    <a:cxn ang="0">
                      <a:pos x="19" y="204"/>
                    </a:cxn>
                    <a:cxn ang="0">
                      <a:pos x="15" y="229"/>
                    </a:cxn>
                    <a:cxn ang="0">
                      <a:pos x="33" y="252"/>
                    </a:cxn>
                    <a:cxn ang="0">
                      <a:pos x="66" y="264"/>
                    </a:cxn>
                    <a:cxn ang="0">
                      <a:pos x="86" y="264"/>
                    </a:cxn>
                    <a:cxn ang="0">
                      <a:pos x="105" y="281"/>
                    </a:cxn>
                    <a:cxn ang="0">
                      <a:pos x="142" y="298"/>
                    </a:cxn>
                    <a:cxn ang="0">
                      <a:pos x="186" y="304"/>
                    </a:cxn>
                    <a:cxn ang="0">
                      <a:pos x="231" y="298"/>
                    </a:cxn>
                    <a:cxn ang="0">
                      <a:pos x="252" y="300"/>
                    </a:cxn>
                    <a:cxn ang="0">
                      <a:pos x="292" y="319"/>
                    </a:cxn>
                    <a:cxn ang="0">
                      <a:pos x="328" y="324"/>
                    </a:cxn>
                    <a:cxn ang="0">
                      <a:pos x="374" y="316"/>
                    </a:cxn>
                    <a:cxn ang="0">
                      <a:pos x="410" y="295"/>
                    </a:cxn>
                    <a:cxn ang="0">
                      <a:pos x="424" y="275"/>
                    </a:cxn>
                    <a:cxn ang="0">
                      <a:pos x="458" y="283"/>
                    </a:cxn>
                    <a:cxn ang="0">
                      <a:pos x="503" y="279"/>
                    </a:cxn>
                    <a:cxn ang="0">
                      <a:pos x="541" y="258"/>
                    </a:cxn>
                    <a:cxn ang="0">
                      <a:pos x="556" y="226"/>
                    </a:cxn>
                    <a:cxn ang="0">
                      <a:pos x="590" y="218"/>
                    </a:cxn>
                    <a:cxn ang="0">
                      <a:pos x="628" y="192"/>
                    </a:cxn>
                    <a:cxn ang="0">
                      <a:pos x="642" y="157"/>
                    </a:cxn>
                    <a:cxn ang="0">
                      <a:pos x="630" y="125"/>
                    </a:cxn>
                    <a:cxn ang="0">
                      <a:pos x="626" y="104"/>
                    </a:cxn>
                    <a:cxn ang="0">
                      <a:pos x="623" y="76"/>
                    </a:cxn>
                    <a:cxn ang="0">
                      <a:pos x="602" y="54"/>
                    </a:cxn>
                    <a:cxn ang="0">
                      <a:pos x="569" y="41"/>
                    </a:cxn>
                    <a:cxn ang="0">
                      <a:pos x="560" y="25"/>
                    </a:cxn>
                    <a:cxn ang="0">
                      <a:pos x="534" y="7"/>
                    </a:cxn>
                    <a:cxn ang="0">
                      <a:pos x="498" y="0"/>
                    </a:cxn>
                    <a:cxn ang="0">
                      <a:pos x="455" y="10"/>
                    </a:cxn>
                    <a:cxn ang="0">
                      <a:pos x="433" y="10"/>
                    </a:cxn>
                    <a:cxn ang="0">
                      <a:pos x="392" y="0"/>
                    </a:cxn>
                    <a:cxn ang="0">
                      <a:pos x="344" y="15"/>
                    </a:cxn>
                    <a:cxn ang="0">
                      <a:pos x="334" y="25"/>
                    </a:cxn>
                    <a:cxn ang="0">
                      <a:pos x="294" y="11"/>
                    </a:cxn>
                    <a:cxn ang="0">
                      <a:pos x="257" y="12"/>
                    </a:cxn>
                    <a:cxn ang="0">
                      <a:pos x="214" y="33"/>
                    </a:cxn>
                    <a:cxn ang="0">
                      <a:pos x="196" y="35"/>
                    </a:cxn>
                    <a:cxn ang="0">
                      <a:pos x="157" y="30"/>
                    </a:cxn>
                    <a:cxn ang="0">
                      <a:pos x="101" y="42"/>
                    </a:cxn>
                    <a:cxn ang="0">
                      <a:pos x="65" y="72"/>
                    </a:cxn>
                    <a:cxn ang="0">
                      <a:pos x="57" y="99"/>
                    </a:cxn>
                  </a:cxnLst>
                  <a:rect l="0" t="0" r="r" b="b"/>
                  <a:pathLst>
                    <a:path w="642" h="324">
                      <a:moveTo>
                        <a:pt x="58" y="108"/>
                      </a:moveTo>
                      <a:lnTo>
                        <a:pt x="46" y="110"/>
                      </a:lnTo>
                      <a:lnTo>
                        <a:pt x="35" y="113"/>
                      </a:lnTo>
                      <a:lnTo>
                        <a:pt x="25" y="117"/>
                      </a:lnTo>
                      <a:lnTo>
                        <a:pt x="17" y="122"/>
                      </a:lnTo>
                      <a:lnTo>
                        <a:pt x="10" y="129"/>
                      </a:lnTo>
                      <a:lnTo>
                        <a:pt x="4" y="136"/>
                      </a:lnTo>
                      <a:lnTo>
                        <a:pt x="1" y="144"/>
                      </a:lnTo>
                      <a:lnTo>
                        <a:pt x="0" y="152"/>
                      </a:lnTo>
                      <a:lnTo>
                        <a:pt x="1" y="158"/>
                      </a:lnTo>
                      <a:lnTo>
                        <a:pt x="2" y="164"/>
                      </a:lnTo>
                      <a:lnTo>
                        <a:pt x="5" y="169"/>
                      </a:lnTo>
                      <a:lnTo>
                        <a:pt x="9" y="175"/>
                      </a:lnTo>
                      <a:lnTo>
                        <a:pt x="19" y="184"/>
                      </a:lnTo>
                      <a:lnTo>
                        <a:pt x="32" y="191"/>
                      </a:lnTo>
                      <a:lnTo>
                        <a:pt x="32" y="190"/>
                      </a:lnTo>
                      <a:lnTo>
                        <a:pt x="24" y="197"/>
                      </a:lnTo>
                      <a:lnTo>
                        <a:pt x="19" y="204"/>
                      </a:lnTo>
                      <a:lnTo>
                        <a:pt x="15" y="212"/>
                      </a:lnTo>
                      <a:lnTo>
                        <a:pt x="14" y="220"/>
                      </a:lnTo>
                      <a:lnTo>
                        <a:pt x="15" y="229"/>
                      </a:lnTo>
                      <a:lnTo>
                        <a:pt x="19" y="238"/>
                      </a:lnTo>
                      <a:lnTo>
                        <a:pt x="25" y="245"/>
                      </a:lnTo>
                      <a:lnTo>
                        <a:pt x="33" y="252"/>
                      </a:lnTo>
                      <a:lnTo>
                        <a:pt x="43" y="257"/>
                      </a:lnTo>
                      <a:lnTo>
                        <a:pt x="54" y="262"/>
                      </a:lnTo>
                      <a:lnTo>
                        <a:pt x="66" y="264"/>
                      </a:lnTo>
                      <a:lnTo>
                        <a:pt x="79" y="265"/>
                      </a:lnTo>
                      <a:lnTo>
                        <a:pt x="83" y="265"/>
                      </a:lnTo>
                      <a:lnTo>
                        <a:pt x="86" y="264"/>
                      </a:lnTo>
                      <a:lnTo>
                        <a:pt x="86" y="265"/>
                      </a:lnTo>
                      <a:lnTo>
                        <a:pt x="95" y="274"/>
                      </a:lnTo>
                      <a:lnTo>
                        <a:pt x="105" y="281"/>
                      </a:lnTo>
                      <a:lnTo>
                        <a:pt x="116" y="288"/>
                      </a:lnTo>
                      <a:lnTo>
                        <a:pt x="129" y="294"/>
                      </a:lnTo>
                      <a:lnTo>
                        <a:pt x="142" y="298"/>
                      </a:lnTo>
                      <a:lnTo>
                        <a:pt x="156" y="301"/>
                      </a:lnTo>
                      <a:lnTo>
                        <a:pt x="171" y="303"/>
                      </a:lnTo>
                      <a:lnTo>
                        <a:pt x="186" y="304"/>
                      </a:lnTo>
                      <a:lnTo>
                        <a:pt x="201" y="303"/>
                      </a:lnTo>
                      <a:lnTo>
                        <a:pt x="216" y="302"/>
                      </a:lnTo>
                      <a:lnTo>
                        <a:pt x="231" y="298"/>
                      </a:lnTo>
                      <a:lnTo>
                        <a:pt x="245" y="293"/>
                      </a:lnTo>
                      <a:lnTo>
                        <a:pt x="245" y="293"/>
                      </a:lnTo>
                      <a:lnTo>
                        <a:pt x="252" y="300"/>
                      </a:lnTo>
                      <a:lnTo>
                        <a:pt x="261" y="306"/>
                      </a:lnTo>
                      <a:lnTo>
                        <a:pt x="281" y="316"/>
                      </a:lnTo>
                      <a:lnTo>
                        <a:pt x="292" y="319"/>
                      </a:lnTo>
                      <a:lnTo>
                        <a:pt x="303" y="322"/>
                      </a:lnTo>
                      <a:lnTo>
                        <a:pt x="315" y="323"/>
                      </a:lnTo>
                      <a:lnTo>
                        <a:pt x="328" y="324"/>
                      </a:lnTo>
                      <a:lnTo>
                        <a:pt x="344" y="323"/>
                      </a:lnTo>
                      <a:lnTo>
                        <a:pt x="360" y="320"/>
                      </a:lnTo>
                      <a:lnTo>
                        <a:pt x="374" y="316"/>
                      </a:lnTo>
                      <a:lnTo>
                        <a:pt x="388" y="310"/>
                      </a:lnTo>
                      <a:lnTo>
                        <a:pt x="400" y="303"/>
                      </a:lnTo>
                      <a:lnTo>
                        <a:pt x="410" y="295"/>
                      </a:lnTo>
                      <a:lnTo>
                        <a:pt x="418" y="285"/>
                      </a:lnTo>
                      <a:lnTo>
                        <a:pt x="424" y="275"/>
                      </a:lnTo>
                      <a:lnTo>
                        <a:pt x="424" y="275"/>
                      </a:lnTo>
                      <a:lnTo>
                        <a:pt x="435" y="279"/>
                      </a:lnTo>
                      <a:lnTo>
                        <a:pt x="446" y="282"/>
                      </a:lnTo>
                      <a:lnTo>
                        <a:pt x="458" y="283"/>
                      </a:lnTo>
                      <a:lnTo>
                        <a:pt x="470" y="284"/>
                      </a:lnTo>
                      <a:lnTo>
                        <a:pt x="487" y="283"/>
                      </a:lnTo>
                      <a:lnTo>
                        <a:pt x="503" y="279"/>
                      </a:lnTo>
                      <a:lnTo>
                        <a:pt x="518" y="274"/>
                      </a:lnTo>
                      <a:lnTo>
                        <a:pt x="530" y="267"/>
                      </a:lnTo>
                      <a:lnTo>
                        <a:pt x="541" y="258"/>
                      </a:lnTo>
                      <a:lnTo>
                        <a:pt x="549" y="249"/>
                      </a:lnTo>
                      <a:lnTo>
                        <a:pt x="554" y="238"/>
                      </a:lnTo>
                      <a:lnTo>
                        <a:pt x="556" y="226"/>
                      </a:lnTo>
                      <a:lnTo>
                        <a:pt x="555" y="226"/>
                      </a:lnTo>
                      <a:lnTo>
                        <a:pt x="573" y="223"/>
                      </a:lnTo>
                      <a:lnTo>
                        <a:pt x="590" y="218"/>
                      </a:lnTo>
                      <a:lnTo>
                        <a:pt x="605" y="211"/>
                      </a:lnTo>
                      <a:lnTo>
                        <a:pt x="617" y="202"/>
                      </a:lnTo>
                      <a:lnTo>
                        <a:pt x="628" y="192"/>
                      </a:lnTo>
                      <a:lnTo>
                        <a:pt x="635" y="181"/>
                      </a:lnTo>
                      <a:lnTo>
                        <a:pt x="640" y="170"/>
                      </a:lnTo>
                      <a:lnTo>
                        <a:pt x="642" y="157"/>
                      </a:lnTo>
                      <a:lnTo>
                        <a:pt x="641" y="146"/>
                      </a:lnTo>
                      <a:lnTo>
                        <a:pt x="637" y="135"/>
                      </a:lnTo>
                      <a:lnTo>
                        <a:pt x="630" y="125"/>
                      </a:lnTo>
                      <a:lnTo>
                        <a:pt x="621" y="115"/>
                      </a:lnTo>
                      <a:lnTo>
                        <a:pt x="621" y="115"/>
                      </a:lnTo>
                      <a:lnTo>
                        <a:pt x="626" y="104"/>
                      </a:lnTo>
                      <a:lnTo>
                        <a:pt x="627" y="93"/>
                      </a:lnTo>
                      <a:lnTo>
                        <a:pt x="626" y="84"/>
                      </a:lnTo>
                      <a:lnTo>
                        <a:pt x="623" y="76"/>
                      </a:lnTo>
                      <a:lnTo>
                        <a:pt x="618" y="68"/>
                      </a:lnTo>
                      <a:lnTo>
                        <a:pt x="611" y="60"/>
                      </a:lnTo>
                      <a:lnTo>
                        <a:pt x="602" y="54"/>
                      </a:lnTo>
                      <a:lnTo>
                        <a:pt x="592" y="48"/>
                      </a:lnTo>
                      <a:lnTo>
                        <a:pt x="581" y="44"/>
                      </a:lnTo>
                      <a:lnTo>
                        <a:pt x="569" y="41"/>
                      </a:lnTo>
                      <a:lnTo>
                        <a:pt x="569" y="41"/>
                      </a:lnTo>
                      <a:lnTo>
                        <a:pt x="566" y="32"/>
                      </a:lnTo>
                      <a:lnTo>
                        <a:pt x="560" y="25"/>
                      </a:lnTo>
                      <a:lnTo>
                        <a:pt x="553" y="18"/>
                      </a:lnTo>
                      <a:lnTo>
                        <a:pt x="544" y="12"/>
                      </a:lnTo>
                      <a:lnTo>
                        <a:pt x="534" y="7"/>
                      </a:lnTo>
                      <a:lnTo>
                        <a:pt x="523" y="3"/>
                      </a:lnTo>
                      <a:lnTo>
                        <a:pt x="511" y="1"/>
                      </a:lnTo>
                      <a:lnTo>
                        <a:pt x="498" y="0"/>
                      </a:lnTo>
                      <a:lnTo>
                        <a:pt x="483" y="1"/>
                      </a:lnTo>
                      <a:lnTo>
                        <a:pt x="468" y="4"/>
                      </a:lnTo>
                      <a:lnTo>
                        <a:pt x="455" y="10"/>
                      </a:lnTo>
                      <a:lnTo>
                        <a:pt x="443" y="17"/>
                      </a:lnTo>
                      <a:lnTo>
                        <a:pt x="443" y="18"/>
                      </a:lnTo>
                      <a:lnTo>
                        <a:pt x="433" y="10"/>
                      </a:lnTo>
                      <a:lnTo>
                        <a:pt x="421" y="5"/>
                      </a:lnTo>
                      <a:lnTo>
                        <a:pt x="407" y="1"/>
                      </a:lnTo>
                      <a:lnTo>
                        <a:pt x="392" y="0"/>
                      </a:lnTo>
                      <a:lnTo>
                        <a:pt x="374" y="2"/>
                      </a:lnTo>
                      <a:lnTo>
                        <a:pt x="357" y="7"/>
                      </a:lnTo>
                      <a:lnTo>
                        <a:pt x="344" y="15"/>
                      </a:lnTo>
                      <a:lnTo>
                        <a:pt x="338" y="20"/>
                      </a:lnTo>
                      <a:lnTo>
                        <a:pt x="334" y="25"/>
                      </a:lnTo>
                      <a:lnTo>
                        <a:pt x="334" y="25"/>
                      </a:lnTo>
                      <a:lnTo>
                        <a:pt x="322" y="18"/>
                      </a:lnTo>
                      <a:lnTo>
                        <a:pt x="308" y="14"/>
                      </a:lnTo>
                      <a:lnTo>
                        <a:pt x="294" y="11"/>
                      </a:lnTo>
                      <a:lnTo>
                        <a:pt x="278" y="10"/>
                      </a:lnTo>
                      <a:lnTo>
                        <a:pt x="267" y="11"/>
                      </a:lnTo>
                      <a:lnTo>
                        <a:pt x="257" y="12"/>
                      </a:lnTo>
                      <a:lnTo>
                        <a:pt x="237" y="18"/>
                      </a:lnTo>
                      <a:lnTo>
                        <a:pt x="221" y="27"/>
                      </a:lnTo>
                      <a:lnTo>
                        <a:pt x="214" y="33"/>
                      </a:lnTo>
                      <a:lnTo>
                        <a:pt x="208" y="39"/>
                      </a:lnTo>
                      <a:lnTo>
                        <a:pt x="208" y="39"/>
                      </a:lnTo>
                      <a:lnTo>
                        <a:pt x="196" y="35"/>
                      </a:lnTo>
                      <a:lnTo>
                        <a:pt x="184" y="32"/>
                      </a:lnTo>
                      <a:lnTo>
                        <a:pt x="170" y="31"/>
                      </a:lnTo>
                      <a:lnTo>
                        <a:pt x="157" y="30"/>
                      </a:lnTo>
                      <a:lnTo>
                        <a:pt x="137" y="31"/>
                      </a:lnTo>
                      <a:lnTo>
                        <a:pt x="118" y="35"/>
                      </a:lnTo>
                      <a:lnTo>
                        <a:pt x="101" y="42"/>
                      </a:lnTo>
                      <a:lnTo>
                        <a:pt x="86" y="50"/>
                      </a:lnTo>
                      <a:lnTo>
                        <a:pt x="74" y="60"/>
                      </a:lnTo>
                      <a:lnTo>
                        <a:pt x="65" y="72"/>
                      </a:lnTo>
                      <a:lnTo>
                        <a:pt x="59" y="85"/>
                      </a:lnTo>
                      <a:lnTo>
                        <a:pt x="58" y="92"/>
                      </a:lnTo>
                      <a:lnTo>
                        <a:pt x="57" y="99"/>
                      </a:lnTo>
                      <a:lnTo>
                        <a:pt x="57" y="104"/>
                      </a:lnTo>
                      <a:lnTo>
                        <a:pt x="58" y="108"/>
                      </a:lnTo>
                      <a:close/>
                    </a:path>
                  </a:pathLst>
                </a:custGeom>
                <a:grpFill/>
                <a:ln w="12700">
                  <a:solidFill>
                    <a:srgbClr val="000000"/>
                  </a:solidFill>
                  <a:prstDash val="solid"/>
                  <a:round/>
                  <a:headEnd/>
                  <a:tailEnd/>
                </a:ln>
              </p:spPr>
              <p:txBody>
                <a:bodyPr/>
                <a:lstStyle/>
                <a:p>
                  <a:pPr defTabSz="457200" eaLnBrk="1" fontAlgn="auto" hangingPunct="1">
                    <a:spcBef>
                      <a:spcPts val="0"/>
                    </a:spcBef>
                    <a:spcAft>
                      <a:spcPts val="0"/>
                    </a:spcAft>
                    <a:defRPr/>
                  </a:pPr>
                  <a:endParaRPr lang="en-US" sz="1000" kern="0" dirty="0">
                    <a:solidFill>
                      <a:srgbClr val="000000"/>
                    </a:solidFill>
                    <a:latin typeface="Gill Sans MT"/>
                  </a:endParaRPr>
                </a:p>
              </p:txBody>
            </p:sp>
            <p:sp>
              <p:nvSpPr>
                <p:cNvPr id="302" name="Freeform 215"/>
                <p:cNvSpPr>
                  <a:spLocks/>
                </p:cNvSpPr>
                <p:nvPr/>
              </p:nvSpPr>
              <p:spPr bwMode="auto">
                <a:xfrm>
                  <a:off x="2559" y="741"/>
                  <a:ext cx="38" cy="6"/>
                </a:xfrm>
                <a:custGeom>
                  <a:avLst/>
                  <a:gdLst/>
                  <a:ahLst/>
                  <a:cxnLst>
                    <a:cxn ang="0">
                      <a:pos x="0" y="0"/>
                    </a:cxn>
                    <a:cxn ang="0">
                      <a:pos x="16" y="5"/>
                    </a:cxn>
                    <a:cxn ang="0">
                      <a:pos x="33" y="6"/>
                    </a:cxn>
                    <a:cxn ang="0">
                      <a:pos x="35" y="6"/>
                    </a:cxn>
                    <a:cxn ang="0">
                      <a:pos x="38" y="6"/>
                    </a:cxn>
                  </a:cxnLst>
                  <a:rect l="0" t="0" r="r" b="b"/>
                  <a:pathLst>
                    <a:path w="38" h="6">
                      <a:moveTo>
                        <a:pt x="0" y="0"/>
                      </a:moveTo>
                      <a:lnTo>
                        <a:pt x="16" y="5"/>
                      </a:lnTo>
                      <a:lnTo>
                        <a:pt x="33" y="6"/>
                      </a:lnTo>
                      <a:lnTo>
                        <a:pt x="35" y="6"/>
                      </a:lnTo>
                      <a:lnTo>
                        <a:pt x="38" y="6"/>
                      </a:lnTo>
                    </a:path>
                  </a:pathLst>
                </a:custGeom>
                <a:grpFill/>
                <a:ln w="12700">
                  <a:solidFill>
                    <a:srgbClr val="000000"/>
                  </a:solidFill>
                  <a:prstDash val="solid"/>
                  <a:round/>
                  <a:headEnd/>
                  <a:tailEnd/>
                </a:ln>
              </p:spPr>
              <p:txBody>
                <a:bodyPr/>
                <a:lstStyle/>
                <a:p>
                  <a:pPr defTabSz="457200" eaLnBrk="1" fontAlgn="auto" hangingPunct="1">
                    <a:spcBef>
                      <a:spcPts val="0"/>
                    </a:spcBef>
                    <a:spcAft>
                      <a:spcPts val="0"/>
                    </a:spcAft>
                    <a:defRPr/>
                  </a:pPr>
                  <a:endParaRPr lang="en-US" sz="1000" kern="0" dirty="0">
                    <a:solidFill>
                      <a:srgbClr val="000000"/>
                    </a:solidFill>
                    <a:latin typeface="Gill Sans MT"/>
                  </a:endParaRPr>
                </a:p>
              </p:txBody>
            </p:sp>
            <p:sp>
              <p:nvSpPr>
                <p:cNvPr id="303" name="Freeform 216"/>
                <p:cNvSpPr>
                  <a:spLocks/>
                </p:cNvSpPr>
                <p:nvPr/>
              </p:nvSpPr>
              <p:spPr bwMode="auto">
                <a:xfrm>
                  <a:off x="2613" y="812"/>
                  <a:ext cx="17" cy="2"/>
                </a:xfrm>
                <a:custGeom>
                  <a:avLst/>
                  <a:gdLst/>
                  <a:ahLst/>
                  <a:cxnLst>
                    <a:cxn ang="0">
                      <a:pos x="0" y="2"/>
                    </a:cxn>
                    <a:cxn ang="0">
                      <a:pos x="9" y="1"/>
                    </a:cxn>
                    <a:cxn ang="0">
                      <a:pos x="17" y="0"/>
                    </a:cxn>
                  </a:cxnLst>
                  <a:rect l="0" t="0" r="r" b="b"/>
                  <a:pathLst>
                    <a:path w="17" h="2">
                      <a:moveTo>
                        <a:pt x="0" y="2"/>
                      </a:moveTo>
                      <a:lnTo>
                        <a:pt x="9" y="1"/>
                      </a:lnTo>
                      <a:lnTo>
                        <a:pt x="17" y="0"/>
                      </a:lnTo>
                    </a:path>
                  </a:pathLst>
                </a:custGeom>
                <a:grpFill/>
                <a:ln w="12700">
                  <a:solidFill>
                    <a:srgbClr val="000000"/>
                  </a:solidFill>
                  <a:prstDash val="solid"/>
                  <a:round/>
                  <a:headEnd/>
                  <a:tailEnd/>
                </a:ln>
              </p:spPr>
              <p:txBody>
                <a:bodyPr/>
                <a:lstStyle/>
                <a:p>
                  <a:pPr defTabSz="457200" eaLnBrk="1" fontAlgn="auto" hangingPunct="1">
                    <a:spcBef>
                      <a:spcPts val="0"/>
                    </a:spcBef>
                    <a:spcAft>
                      <a:spcPts val="0"/>
                    </a:spcAft>
                    <a:defRPr/>
                  </a:pPr>
                  <a:endParaRPr lang="en-US" sz="1000" kern="0" dirty="0">
                    <a:solidFill>
                      <a:srgbClr val="000000"/>
                    </a:solidFill>
                    <a:latin typeface="Gill Sans MT"/>
                  </a:endParaRPr>
                </a:p>
              </p:txBody>
            </p:sp>
            <p:sp>
              <p:nvSpPr>
                <p:cNvPr id="304" name="Freeform 217"/>
                <p:cNvSpPr>
                  <a:spLocks/>
                </p:cNvSpPr>
                <p:nvPr/>
              </p:nvSpPr>
              <p:spPr bwMode="auto">
                <a:xfrm>
                  <a:off x="2762" y="830"/>
                  <a:ext cx="10" cy="13"/>
                </a:xfrm>
                <a:custGeom>
                  <a:avLst/>
                  <a:gdLst/>
                  <a:ahLst/>
                  <a:cxnLst>
                    <a:cxn ang="0">
                      <a:pos x="0" y="0"/>
                    </a:cxn>
                    <a:cxn ang="0">
                      <a:pos x="4" y="7"/>
                    </a:cxn>
                    <a:cxn ang="0">
                      <a:pos x="10" y="13"/>
                    </a:cxn>
                  </a:cxnLst>
                  <a:rect l="0" t="0" r="r" b="b"/>
                  <a:pathLst>
                    <a:path w="10" h="13">
                      <a:moveTo>
                        <a:pt x="0" y="0"/>
                      </a:moveTo>
                      <a:lnTo>
                        <a:pt x="4" y="7"/>
                      </a:lnTo>
                      <a:lnTo>
                        <a:pt x="10" y="13"/>
                      </a:lnTo>
                    </a:path>
                  </a:pathLst>
                </a:custGeom>
                <a:grpFill/>
                <a:ln w="12700">
                  <a:solidFill>
                    <a:srgbClr val="000000"/>
                  </a:solidFill>
                  <a:prstDash val="solid"/>
                  <a:round/>
                  <a:headEnd/>
                  <a:tailEnd/>
                </a:ln>
              </p:spPr>
              <p:txBody>
                <a:bodyPr/>
                <a:lstStyle/>
                <a:p>
                  <a:pPr defTabSz="457200" eaLnBrk="1" fontAlgn="auto" hangingPunct="1">
                    <a:spcBef>
                      <a:spcPts val="0"/>
                    </a:spcBef>
                    <a:spcAft>
                      <a:spcPts val="0"/>
                    </a:spcAft>
                    <a:defRPr/>
                  </a:pPr>
                  <a:endParaRPr lang="en-US" sz="1000" kern="0" dirty="0">
                    <a:solidFill>
                      <a:srgbClr val="000000"/>
                    </a:solidFill>
                    <a:latin typeface="Gill Sans MT"/>
                  </a:endParaRPr>
                </a:p>
              </p:txBody>
            </p:sp>
            <p:sp>
              <p:nvSpPr>
                <p:cNvPr id="305" name="Freeform 218"/>
                <p:cNvSpPr>
                  <a:spLocks/>
                </p:cNvSpPr>
                <p:nvPr/>
              </p:nvSpPr>
              <p:spPr bwMode="auto">
                <a:xfrm>
                  <a:off x="2951" y="811"/>
                  <a:ext cx="4" cy="14"/>
                </a:xfrm>
                <a:custGeom>
                  <a:avLst/>
                  <a:gdLst/>
                  <a:ahLst/>
                  <a:cxnLst>
                    <a:cxn ang="0">
                      <a:pos x="0" y="14"/>
                    </a:cxn>
                    <a:cxn ang="0">
                      <a:pos x="2" y="7"/>
                    </a:cxn>
                    <a:cxn ang="0">
                      <a:pos x="4" y="0"/>
                    </a:cxn>
                  </a:cxnLst>
                  <a:rect l="0" t="0" r="r" b="b"/>
                  <a:pathLst>
                    <a:path w="4" h="14">
                      <a:moveTo>
                        <a:pt x="0" y="14"/>
                      </a:moveTo>
                      <a:lnTo>
                        <a:pt x="2" y="7"/>
                      </a:lnTo>
                      <a:lnTo>
                        <a:pt x="4" y="0"/>
                      </a:lnTo>
                    </a:path>
                  </a:pathLst>
                </a:custGeom>
                <a:grpFill/>
                <a:ln w="12700">
                  <a:solidFill>
                    <a:srgbClr val="000000"/>
                  </a:solidFill>
                  <a:prstDash val="solid"/>
                  <a:round/>
                  <a:headEnd/>
                  <a:tailEnd/>
                </a:ln>
              </p:spPr>
              <p:txBody>
                <a:bodyPr/>
                <a:lstStyle/>
                <a:p>
                  <a:pPr defTabSz="457200" eaLnBrk="1" fontAlgn="auto" hangingPunct="1">
                    <a:spcBef>
                      <a:spcPts val="0"/>
                    </a:spcBef>
                    <a:spcAft>
                      <a:spcPts val="0"/>
                    </a:spcAft>
                    <a:defRPr/>
                  </a:pPr>
                  <a:endParaRPr lang="en-US" sz="1000" kern="0" dirty="0">
                    <a:solidFill>
                      <a:srgbClr val="000000"/>
                    </a:solidFill>
                    <a:latin typeface="Gill Sans MT"/>
                  </a:endParaRPr>
                </a:p>
              </p:txBody>
            </p:sp>
            <p:sp>
              <p:nvSpPr>
                <p:cNvPr id="306" name="Freeform 219"/>
                <p:cNvSpPr>
                  <a:spLocks/>
                </p:cNvSpPr>
                <p:nvPr/>
              </p:nvSpPr>
              <p:spPr bwMode="auto">
                <a:xfrm>
                  <a:off x="3034" y="722"/>
                  <a:ext cx="49" cy="54"/>
                </a:xfrm>
                <a:custGeom>
                  <a:avLst/>
                  <a:gdLst/>
                  <a:ahLst/>
                  <a:cxnLst>
                    <a:cxn ang="0">
                      <a:pos x="49" y="54"/>
                    </a:cxn>
                    <a:cxn ang="0">
                      <a:pos x="49" y="54"/>
                    </a:cxn>
                    <a:cxn ang="0">
                      <a:pos x="49" y="53"/>
                    </a:cxn>
                    <a:cxn ang="0">
                      <a:pos x="48" y="45"/>
                    </a:cxn>
                    <a:cxn ang="0">
                      <a:pos x="46" y="37"/>
                    </a:cxn>
                    <a:cxn ang="0">
                      <a:pos x="41" y="29"/>
                    </a:cxn>
                    <a:cxn ang="0">
                      <a:pos x="36" y="22"/>
                    </a:cxn>
                    <a:cxn ang="0">
                      <a:pos x="29" y="15"/>
                    </a:cxn>
                    <a:cxn ang="0">
                      <a:pos x="20" y="9"/>
                    </a:cxn>
                    <a:cxn ang="0">
                      <a:pos x="11" y="4"/>
                    </a:cxn>
                    <a:cxn ang="0">
                      <a:pos x="0" y="0"/>
                    </a:cxn>
                  </a:cxnLst>
                  <a:rect l="0" t="0" r="r" b="b"/>
                  <a:pathLst>
                    <a:path w="49" h="54">
                      <a:moveTo>
                        <a:pt x="49" y="54"/>
                      </a:moveTo>
                      <a:lnTo>
                        <a:pt x="49" y="54"/>
                      </a:lnTo>
                      <a:lnTo>
                        <a:pt x="49" y="53"/>
                      </a:lnTo>
                      <a:lnTo>
                        <a:pt x="48" y="45"/>
                      </a:lnTo>
                      <a:lnTo>
                        <a:pt x="46" y="37"/>
                      </a:lnTo>
                      <a:lnTo>
                        <a:pt x="41" y="29"/>
                      </a:lnTo>
                      <a:lnTo>
                        <a:pt x="36" y="22"/>
                      </a:lnTo>
                      <a:lnTo>
                        <a:pt x="29" y="15"/>
                      </a:lnTo>
                      <a:lnTo>
                        <a:pt x="20" y="9"/>
                      </a:lnTo>
                      <a:lnTo>
                        <a:pt x="11" y="4"/>
                      </a:lnTo>
                      <a:lnTo>
                        <a:pt x="0" y="0"/>
                      </a:lnTo>
                    </a:path>
                  </a:pathLst>
                </a:custGeom>
                <a:grpFill/>
                <a:ln w="12700">
                  <a:solidFill>
                    <a:srgbClr val="000000"/>
                  </a:solidFill>
                  <a:prstDash val="solid"/>
                  <a:round/>
                  <a:headEnd/>
                  <a:tailEnd/>
                </a:ln>
              </p:spPr>
              <p:txBody>
                <a:bodyPr/>
                <a:lstStyle/>
                <a:p>
                  <a:pPr defTabSz="457200" eaLnBrk="1" fontAlgn="auto" hangingPunct="1">
                    <a:spcBef>
                      <a:spcPts val="0"/>
                    </a:spcBef>
                    <a:spcAft>
                      <a:spcPts val="0"/>
                    </a:spcAft>
                    <a:defRPr/>
                  </a:pPr>
                  <a:endParaRPr lang="en-US" sz="1000" kern="0" dirty="0">
                    <a:solidFill>
                      <a:srgbClr val="000000"/>
                    </a:solidFill>
                    <a:latin typeface="Gill Sans MT"/>
                  </a:endParaRPr>
                </a:p>
              </p:txBody>
            </p:sp>
            <p:sp>
              <p:nvSpPr>
                <p:cNvPr id="307" name="Freeform 220"/>
                <p:cNvSpPr>
                  <a:spLocks/>
                </p:cNvSpPr>
                <p:nvPr/>
              </p:nvSpPr>
              <p:spPr bwMode="auto">
                <a:xfrm>
                  <a:off x="3126" y="665"/>
                  <a:ext cx="22" cy="20"/>
                </a:xfrm>
                <a:custGeom>
                  <a:avLst/>
                  <a:gdLst/>
                  <a:ahLst/>
                  <a:cxnLst>
                    <a:cxn ang="0">
                      <a:pos x="0" y="20"/>
                    </a:cxn>
                    <a:cxn ang="0">
                      <a:pos x="7" y="16"/>
                    </a:cxn>
                    <a:cxn ang="0">
                      <a:pos x="13" y="11"/>
                    </a:cxn>
                    <a:cxn ang="0">
                      <a:pos x="22" y="0"/>
                    </a:cxn>
                  </a:cxnLst>
                  <a:rect l="0" t="0" r="r" b="b"/>
                  <a:pathLst>
                    <a:path w="22" h="20">
                      <a:moveTo>
                        <a:pt x="0" y="20"/>
                      </a:moveTo>
                      <a:lnTo>
                        <a:pt x="7" y="16"/>
                      </a:lnTo>
                      <a:lnTo>
                        <a:pt x="13" y="11"/>
                      </a:lnTo>
                      <a:lnTo>
                        <a:pt x="22" y="0"/>
                      </a:lnTo>
                    </a:path>
                  </a:pathLst>
                </a:custGeom>
                <a:grpFill/>
                <a:ln w="12700">
                  <a:solidFill>
                    <a:srgbClr val="000000"/>
                  </a:solidFill>
                  <a:prstDash val="solid"/>
                  <a:round/>
                  <a:headEnd/>
                  <a:tailEnd/>
                </a:ln>
              </p:spPr>
              <p:txBody>
                <a:bodyPr/>
                <a:lstStyle/>
                <a:p>
                  <a:pPr defTabSz="457200" eaLnBrk="1" fontAlgn="auto" hangingPunct="1">
                    <a:spcBef>
                      <a:spcPts val="0"/>
                    </a:spcBef>
                    <a:spcAft>
                      <a:spcPts val="0"/>
                    </a:spcAft>
                    <a:defRPr/>
                  </a:pPr>
                  <a:endParaRPr lang="en-US" sz="1000" kern="0" dirty="0">
                    <a:solidFill>
                      <a:srgbClr val="000000"/>
                    </a:solidFill>
                    <a:latin typeface="Gill Sans MT"/>
                  </a:endParaRPr>
                </a:p>
              </p:txBody>
            </p:sp>
            <p:sp>
              <p:nvSpPr>
                <p:cNvPr id="308" name="Freeform 221"/>
                <p:cNvSpPr>
                  <a:spLocks/>
                </p:cNvSpPr>
                <p:nvPr/>
              </p:nvSpPr>
              <p:spPr bwMode="auto">
                <a:xfrm>
                  <a:off x="3096" y="591"/>
                  <a:ext cx="1" cy="9"/>
                </a:xfrm>
                <a:custGeom>
                  <a:avLst/>
                  <a:gdLst/>
                  <a:ahLst/>
                  <a:cxnLst>
                    <a:cxn ang="0">
                      <a:pos x="1" y="9"/>
                    </a:cxn>
                    <a:cxn ang="0">
                      <a:pos x="1" y="9"/>
                    </a:cxn>
                    <a:cxn ang="0">
                      <a:pos x="1" y="8"/>
                    </a:cxn>
                    <a:cxn ang="0">
                      <a:pos x="1" y="4"/>
                    </a:cxn>
                    <a:cxn ang="0">
                      <a:pos x="0" y="0"/>
                    </a:cxn>
                  </a:cxnLst>
                  <a:rect l="0" t="0" r="r" b="b"/>
                  <a:pathLst>
                    <a:path w="1" h="9">
                      <a:moveTo>
                        <a:pt x="1" y="9"/>
                      </a:moveTo>
                      <a:lnTo>
                        <a:pt x="1" y="9"/>
                      </a:lnTo>
                      <a:lnTo>
                        <a:pt x="1" y="8"/>
                      </a:lnTo>
                      <a:lnTo>
                        <a:pt x="1" y="4"/>
                      </a:lnTo>
                      <a:lnTo>
                        <a:pt x="0" y="0"/>
                      </a:lnTo>
                    </a:path>
                  </a:pathLst>
                </a:custGeom>
                <a:grpFill/>
                <a:ln w="12700">
                  <a:solidFill>
                    <a:srgbClr val="000000"/>
                  </a:solidFill>
                  <a:prstDash val="solid"/>
                  <a:round/>
                  <a:headEnd/>
                  <a:tailEnd/>
                </a:ln>
              </p:spPr>
              <p:txBody>
                <a:bodyPr/>
                <a:lstStyle/>
                <a:p>
                  <a:pPr defTabSz="457200" eaLnBrk="1" fontAlgn="auto" hangingPunct="1">
                    <a:spcBef>
                      <a:spcPts val="0"/>
                    </a:spcBef>
                    <a:spcAft>
                      <a:spcPts val="0"/>
                    </a:spcAft>
                    <a:defRPr/>
                  </a:pPr>
                  <a:endParaRPr lang="en-US" sz="1000" kern="0" dirty="0">
                    <a:solidFill>
                      <a:srgbClr val="000000"/>
                    </a:solidFill>
                    <a:latin typeface="Gill Sans MT"/>
                  </a:endParaRPr>
                </a:p>
              </p:txBody>
            </p:sp>
            <p:sp>
              <p:nvSpPr>
                <p:cNvPr id="309" name="Freeform 222"/>
                <p:cNvSpPr>
                  <a:spLocks/>
                </p:cNvSpPr>
                <p:nvPr/>
              </p:nvSpPr>
              <p:spPr bwMode="auto">
                <a:xfrm>
                  <a:off x="2959" y="567"/>
                  <a:ext cx="11" cy="13"/>
                </a:xfrm>
                <a:custGeom>
                  <a:avLst/>
                  <a:gdLst/>
                  <a:ahLst/>
                  <a:cxnLst>
                    <a:cxn ang="0">
                      <a:pos x="11" y="0"/>
                    </a:cxn>
                    <a:cxn ang="0">
                      <a:pos x="5" y="6"/>
                    </a:cxn>
                    <a:cxn ang="0">
                      <a:pos x="0" y="13"/>
                    </a:cxn>
                  </a:cxnLst>
                  <a:rect l="0" t="0" r="r" b="b"/>
                  <a:pathLst>
                    <a:path w="11" h="13">
                      <a:moveTo>
                        <a:pt x="11" y="0"/>
                      </a:moveTo>
                      <a:lnTo>
                        <a:pt x="5" y="6"/>
                      </a:lnTo>
                      <a:lnTo>
                        <a:pt x="0" y="13"/>
                      </a:lnTo>
                    </a:path>
                  </a:pathLst>
                </a:custGeom>
                <a:grpFill/>
                <a:ln w="12700">
                  <a:solidFill>
                    <a:srgbClr val="000000"/>
                  </a:solidFill>
                  <a:prstDash val="solid"/>
                  <a:round/>
                  <a:headEnd/>
                  <a:tailEnd/>
                </a:ln>
              </p:spPr>
              <p:txBody>
                <a:bodyPr/>
                <a:lstStyle/>
                <a:p>
                  <a:pPr defTabSz="457200" eaLnBrk="1" fontAlgn="auto" hangingPunct="1">
                    <a:spcBef>
                      <a:spcPts val="0"/>
                    </a:spcBef>
                    <a:spcAft>
                      <a:spcPts val="0"/>
                    </a:spcAft>
                    <a:defRPr/>
                  </a:pPr>
                  <a:endParaRPr lang="en-US" sz="1000" kern="0" dirty="0">
                    <a:solidFill>
                      <a:srgbClr val="000000"/>
                    </a:solidFill>
                    <a:latin typeface="Gill Sans MT"/>
                  </a:endParaRPr>
                </a:p>
              </p:txBody>
            </p:sp>
            <p:sp>
              <p:nvSpPr>
                <p:cNvPr id="310" name="Freeform 223"/>
                <p:cNvSpPr>
                  <a:spLocks/>
                </p:cNvSpPr>
                <p:nvPr/>
              </p:nvSpPr>
              <p:spPr bwMode="auto">
                <a:xfrm>
                  <a:off x="2855" y="575"/>
                  <a:ext cx="6" cy="10"/>
                </a:xfrm>
                <a:custGeom>
                  <a:avLst/>
                  <a:gdLst/>
                  <a:ahLst/>
                  <a:cxnLst>
                    <a:cxn ang="0">
                      <a:pos x="6" y="0"/>
                    </a:cxn>
                    <a:cxn ang="0">
                      <a:pos x="2" y="5"/>
                    </a:cxn>
                    <a:cxn ang="0">
                      <a:pos x="0" y="10"/>
                    </a:cxn>
                  </a:cxnLst>
                  <a:rect l="0" t="0" r="r" b="b"/>
                  <a:pathLst>
                    <a:path w="6" h="10">
                      <a:moveTo>
                        <a:pt x="6" y="0"/>
                      </a:moveTo>
                      <a:lnTo>
                        <a:pt x="2" y="5"/>
                      </a:lnTo>
                      <a:lnTo>
                        <a:pt x="0" y="10"/>
                      </a:lnTo>
                    </a:path>
                  </a:pathLst>
                </a:custGeom>
                <a:grpFill/>
                <a:ln w="12700">
                  <a:solidFill>
                    <a:srgbClr val="000000"/>
                  </a:solidFill>
                  <a:prstDash val="solid"/>
                  <a:round/>
                  <a:headEnd/>
                  <a:tailEnd/>
                </a:ln>
              </p:spPr>
              <p:txBody>
                <a:bodyPr/>
                <a:lstStyle/>
                <a:p>
                  <a:pPr defTabSz="457200" eaLnBrk="1" fontAlgn="auto" hangingPunct="1">
                    <a:spcBef>
                      <a:spcPts val="0"/>
                    </a:spcBef>
                    <a:spcAft>
                      <a:spcPts val="0"/>
                    </a:spcAft>
                    <a:defRPr/>
                  </a:pPr>
                  <a:endParaRPr lang="en-US" sz="1000" kern="0" dirty="0">
                    <a:solidFill>
                      <a:srgbClr val="000000"/>
                    </a:solidFill>
                    <a:latin typeface="Gill Sans MT"/>
                  </a:endParaRPr>
                </a:p>
              </p:txBody>
            </p:sp>
            <p:sp>
              <p:nvSpPr>
                <p:cNvPr id="311" name="Freeform 224"/>
                <p:cNvSpPr>
                  <a:spLocks/>
                </p:cNvSpPr>
                <p:nvPr/>
              </p:nvSpPr>
              <p:spPr bwMode="auto">
                <a:xfrm>
                  <a:off x="2735" y="589"/>
                  <a:ext cx="19" cy="10"/>
                </a:xfrm>
                <a:custGeom>
                  <a:avLst/>
                  <a:gdLst/>
                  <a:ahLst/>
                  <a:cxnLst>
                    <a:cxn ang="0">
                      <a:pos x="19" y="10"/>
                    </a:cxn>
                    <a:cxn ang="0">
                      <a:pos x="10" y="5"/>
                    </a:cxn>
                    <a:cxn ang="0">
                      <a:pos x="0" y="0"/>
                    </a:cxn>
                  </a:cxnLst>
                  <a:rect l="0" t="0" r="r" b="b"/>
                  <a:pathLst>
                    <a:path w="19" h="10">
                      <a:moveTo>
                        <a:pt x="19" y="10"/>
                      </a:moveTo>
                      <a:lnTo>
                        <a:pt x="10" y="5"/>
                      </a:lnTo>
                      <a:lnTo>
                        <a:pt x="0" y="0"/>
                      </a:lnTo>
                    </a:path>
                  </a:pathLst>
                </a:custGeom>
                <a:grpFill/>
                <a:ln w="12700">
                  <a:solidFill>
                    <a:srgbClr val="000000"/>
                  </a:solidFill>
                  <a:prstDash val="solid"/>
                  <a:round/>
                  <a:headEnd/>
                  <a:tailEnd/>
                </a:ln>
              </p:spPr>
              <p:txBody>
                <a:bodyPr/>
                <a:lstStyle/>
                <a:p>
                  <a:pPr defTabSz="457200" eaLnBrk="1" fontAlgn="auto" hangingPunct="1">
                    <a:spcBef>
                      <a:spcPts val="0"/>
                    </a:spcBef>
                    <a:spcAft>
                      <a:spcPts val="0"/>
                    </a:spcAft>
                    <a:defRPr/>
                  </a:pPr>
                  <a:endParaRPr lang="en-US" sz="1000" kern="0" dirty="0">
                    <a:solidFill>
                      <a:srgbClr val="000000"/>
                    </a:solidFill>
                    <a:latin typeface="Gill Sans MT"/>
                  </a:endParaRPr>
                </a:p>
              </p:txBody>
            </p:sp>
            <p:sp>
              <p:nvSpPr>
                <p:cNvPr id="312" name="Freeform 225"/>
                <p:cNvSpPr>
                  <a:spLocks/>
                </p:cNvSpPr>
                <p:nvPr/>
              </p:nvSpPr>
              <p:spPr bwMode="auto">
                <a:xfrm>
                  <a:off x="2585" y="658"/>
                  <a:ext cx="3" cy="10"/>
                </a:xfrm>
                <a:custGeom>
                  <a:avLst/>
                  <a:gdLst/>
                  <a:ahLst/>
                  <a:cxnLst>
                    <a:cxn ang="0">
                      <a:pos x="0" y="0"/>
                    </a:cxn>
                    <a:cxn ang="0">
                      <a:pos x="1" y="5"/>
                    </a:cxn>
                    <a:cxn ang="0">
                      <a:pos x="3" y="10"/>
                    </a:cxn>
                  </a:cxnLst>
                  <a:rect l="0" t="0" r="r" b="b"/>
                  <a:pathLst>
                    <a:path w="3" h="10">
                      <a:moveTo>
                        <a:pt x="0" y="0"/>
                      </a:moveTo>
                      <a:lnTo>
                        <a:pt x="1" y="5"/>
                      </a:lnTo>
                      <a:lnTo>
                        <a:pt x="3" y="10"/>
                      </a:lnTo>
                    </a:path>
                  </a:pathLst>
                </a:custGeom>
                <a:grpFill/>
                <a:ln w="12700">
                  <a:solidFill>
                    <a:srgbClr val="000000"/>
                  </a:solidFill>
                  <a:prstDash val="solid"/>
                  <a:round/>
                  <a:headEnd/>
                  <a:tailEnd/>
                </a:ln>
              </p:spPr>
              <p:txBody>
                <a:bodyPr/>
                <a:lstStyle/>
                <a:p>
                  <a:pPr defTabSz="457200" eaLnBrk="1" fontAlgn="auto" hangingPunct="1">
                    <a:spcBef>
                      <a:spcPts val="0"/>
                    </a:spcBef>
                    <a:spcAft>
                      <a:spcPts val="0"/>
                    </a:spcAft>
                    <a:defRPr/>
                  </a:pPr>
                  <a:endParaRPr lang="en-US" sz="1000" kern="0" dirty="0">
                    <a:solidFill>
                      <a:srgbClr val="000000"/>
                    </a:solidFill>
                    <a:latin typeface="Gill Sans MT"/>
                  </a:endParaRPr>
                </a:p>
              </p:txBody>
            </p:sp>
            <p:sp>
              <p:nvSpPr>
                <p:cNvPr id="313" name="Rectangle 226"/>
                <p:cNvSpPr>
                  <a:spLocks noChangeArrowheads="1"/>
                </p:cNvSpPr>
                <p:nvPr/>
              </p:nvSpPr>
              <p:spPr bwMode="auto">
                <a:xfrm>
                  <a:off x="2661" y="622"/>
                  <a:ext cx="337" cy="168"/>
                </a:xfrm>
                <a:prstGeom prst="rect">
                  <a:avLst/>
                </a:prstGeom>
                <a:grpFill/>
                <a:ln w="9525">
                  <a:noFill/>
                  <a:miter lim="800000"/>
                  <a:headEnd/>
                  <a:tailEnd/>
                </a:ln>
                <a:effectLst/>
              </p:spPr>
              <p:txBody>
                <a:bodyPr wrap="none" lIns="92075" tIns="46038" rIns="92075" bIns="46038" anchor="ctr"/>
                <a:lstStyle/>
                <a:p>
                  <a:pPr algn="ctr" defTabSz="457200" eaLnBrk="1" fontAlgn="auto" hangingPunct="1">
                    <a:spcBef>
                      <a:spcPts val="0"/>
                    </a:spcBef>
                    <a:spcAft>
                      <a:spcPts val="0"/>
                    </a:spcAft>
                    <a:defRPr/>
                  </a:pPr>
                  <a:endParaRPr lang="en-US" sz="1000" kern="0">
                    <a:solidFill>
                      <a:srgbClr val="000000"/>
                    </a:solidFill>
                    <a:latin typeface="Times New Roman" pitchFamily="18" charset="0"/>
                  </a:endParaRPr>
                </a:p>
              </p:txBody>
            </p:sp>
          </p:grpSp>
          <p:sp>
            <p:nvSpPr>
              <p:cNvPr id="295" name="Rectangle 294"/>
              <p:cNvSpPr/>
              <p:nvPr/>
            </p:nvSpPr>
            <p:spPr>
              <a:xfrm>
                <a:off x="1313099" y="3935578"/>
                <a:ext cx="7007282" cy="2497799"/>
              </a:xfrm>
              <a:prstGeom prst="rect">
                <a:avLst/>
              </a:prstGeom>
              <a:noFill/>
              <a:ln w="25400" cap="flat" cmpd="sng" algn="ctr">
                <a:solidFill>
                  <a:sysClr val="windowText" lastClr="000000"/>
                </a:solidFill>
                <a:prstDash val="solid"/>
              </a:ln>
              <a:effectLst/>
            </p:spPr>
            <p:txBody>
              <a:bodyPr rtlCol="0" anchor="ctr"/>
              <a:lstStyle/>
              <a:p>
                <a:pPr algn="ctr" defTabSz="457200" eaLnBrk="1" fontAlgn="auto" hangingPunct="1">
                  <a:spcBef>
                    <a:spcPts val="0"/>
                  </a:spcBef>
                  <a:spcAft>
                    <a:spcPts val="0"/>
                  </a:spcAft>
                  <a:defRPr/>
                </a:pPr>
                <a:endParaRPr lang="en-US" sz="1000" kern="0" dirty="0">
                  <a:solidFill>
                    <a:srgbClr val="000000"/>
                  </a:solidFill>
                  <a:latin typeface="Gill Sans MT"/>
                </a:endParaRPr>
              </a:p>
            </p:txBody>
          </p:sp>
          <p:sp>
            <p:nvSpPr>
              <p:cNvPr id="296" name="Freeform 295"/>
              <p:cNvSpPr/>
              <p:nvPr/>
            </p:nvSpPr>
            <p:spPr>
              <a:xfrm>
                <a:off x="4812194" y="4429790"/>
                <a:ext cx="1378432" cy="688146"/>
              </a:xfrm>
              <a:custGeom>
                <a:avLst/>
                <a:gdLst>
                  <a:gd name="connsiteX0" fmla="*/ 10236 w 1552433"/>
                  <a:gd name="connsiteY0" fmla="*/ 267269 h 1086134"/>
                  <a:gd name="connsiteX1" fmla="*/ 112594 w 1552433"/>
                  <a:gd name="connsiteY1" fmla="*/ 239973 h 1086134"/>
                  <a:gd name="connsiteX2" fmla="*/ 187657 w 1552433"/>
                  <a:gd name="connsiteY2" fmla="*/ 280916 h 1086134"/>
                  <a:gd name="connsiteX3" fmla="*/ 242248 w 1552433"/>
                  <a:gd name="connsiteY3" fmla="*/ 328684 h 1086134"/>
                  <a:gd name="connsiteX4" fmla="*/ 255896 w 1552433"/>
                  <a:gd name="connsiteY4" fmla="*/ 410570 h 1086134"/>
                  <a:gd name="connsiteX5" fmla="*/ 201305 w 1552433"/>
                  <a:gd name="connsiteY5" fmla="*/ 485633 h 1086134"/>
                  <a:gd name="connsiteX6" fmla="*/ 133066 w 1552433"/>
                  <a:gd name="connsiteY6" fmla="*/ 533400 h 1086134"/>
                  <a:gd name="connsiteX7" fmla="*/ 119418 w 1552433"/>
                  <a:gd name="connsiteY7" fmla="*/ 581167 h 1086134"/>
                  <a:gd name="connsiteX8" fmla="*/ 139890 w 1552433"/>
                  <a:gd name="connsiteY8" fmla="*/ 642582 h 1086134"/>
                  <a:gd name="connsiteX9" fmla="*/ 235424 w 1552433"/>
                  <a:gd name="connsiteY9" fmla="*/ 724469 h 1086134"/>
                  <a:gd name="connsiteX10" fmla="*/ 535675 w 1552433"/>
                  <a:gd name="connsiteY10" fmla="*/ 840475 h 1086134"/>
                  <a:gd name="connsiteX11" fmla="*/ 849573 w 1552433"/>
                  <a:gd name="connsiteY11" fmla="*/ 942833 h 1086134"/>
                  <a:gd name="connsiteX12" fmla="*/ 1074761 w 1552433"/>
                  <a:gd name="connsiteY12" fmla="*/ 1024719 h 1086134"/>
                  <a:gd name="connsiteX13" fmla="*/ 1252182 w 1552433"/>
                  <a:gd name="connsiteY13" fmla="*/ 1065663 h 1086134"/>
                  <a:gd name="connsiteX14" fmla="*/ 1395484 w 1552433"/>
                  <a:gd name="connsiteY14" fmla="*/ 1072487 h 1086134"/>
                  <a:gd name="connsiteX15" fmla="*/ 1491018 w 1552433"/>
                  <a:gd name="connsiteY15" fmla="*/ 1079310 h 1086134"/>
                  <a:gd name="connsiteX16" fmla="*/ 1511490 w 1552433"/>
                  <a:gd name="connsiteY16" fmla="*/ 1031543 h 1086134"/>
                  <a:gd name="connsiteX17" fmla="*/ 1545609 w 1552433"/>
                  <a:gd name="connsiteY17" fmla="*/ 1004248 h 1086134"/>
                  <a:gd name="connsiteX18" fmla="*/ 1531961 w 1552433"/>
                  <a:gd name="connsiteY18" fmla="*/ 970128 h 1086134"/>
                  <a:gd name="connsiteX19" fmla="*/ 1422779 w 1552433"/>
                  <a:gd name="connsiteY19" fmla="*/ 936009 h 1086134"/>
                  <a:gd name="connsiteX20" fmla="*/ 1293126 w 1552433"/>
                  <a:gd name="connsiteY20" fmla="*/ 922361 h 1086134"/>
                  <a:gd name="connsiteX21" fmla="*/ 1177120 w 1552433"/>
                  <a:gd name="connsiteY21" fmla="*/ 936009 h 1086134"/>
                  <a:gd name="connsiteX22" fmla="*/ 965579 w 1552433"/>
                  <a:gd name="connsiteY22" fmla="*/ 881418 h 1086134"/>
                  <a:gd name="connsiteX23" fmla="*/ 713096 w 1552433"/>
                  <a:gd name="connsiteY23" fmla="*/ 826827 h 1086134"/>
                  <a:gd name="connsiteX24" fmla="*/ 501555 w 1552433"/>
                  <a:gd name="connsiteY24" fmla="*/ 751764 h 1086134"/>
                  <a:gd name="connsiteX25" fmla="*/ 351430 w 1552433"/>
                  <a:gd name="connsiteY25" fmla="*/ 703997 h 1086134"/>
                  <a:gd name="connsiteX26" fmla="*/ 290015 w 1552433"/>
                  <a:gd name="connsiteY26" fmla="*/ 676702 h 1086134"/>
                  <a:gd name="connsiteX27" fmla="*/ 255896 w 1552433"/>
                  <a:gd name="connsiteY27" fmla="*/ 608463 h 1086134"/>
                  <a:gd name="connsiteX28" fmla="*/ 290015 w 1552433"/>
                  <a:gd name="connsiteY28" fmla="*/ 533400 h 1086134"/>
                  <a:gd name="connsiteX29" fmla="*/ 392373 w 1552433"/>
                  <a:gd name="connsiteY29" fmla="*/ 431042 h 1086134"/>
                  <a:gd name="connsiteX30" fmla="*/ 399197 w 1552433"/>
                  <a:gd name="connsiteY30" fmla="*/ 342331 h 1086134"/>
                  <a:gd name="connsiteX31" fmla="*/ 412845 w 1552433"/>
                  <a:gd name="connsiteY31" fmla="*/ 246797 h 1086134"/>
                  <a:gd name="connsiteX32" fmla="*/ 446964 w 1552433"/>
                  <a:gd name="connsiteY32" fmla="*/ 212678 h 1086134"/>
                  <a:gd name="connsiteX33" fmla="*/ 494731 w 1552433"/>
                  <a:gd name="connsiteY33" fmla="*/ 178558 h 1086134"/>
                  <a:gd name="connsiteX34" fmla="*/ 515203 w 1552433"/>
                  <a:gd name="connsiteY34" fmla="*/ 151263 h 1086134"/>
                  <a:gd name="connsiteX35" fmla="*/ 508379 w 1552433"/>
                  <a:gd name="connsiteY35" fmla="*/ 144439 h 1086134"/>
                  <a:gd name="connsiteX36" fmla="*/ 440140 w 1552433"/>
                  <a:gd name="connsiteY36" fmla="*/ 62552 h 1086134"/>
                  <a:gd name="connsiteX37" fmla="*/ 358254 w 1552433"/>
                  <a:gd name="connsiteY37" fmla="*/ 21609 h 1086134"/>
                  <a:gd name="connsiteX38" fmla="*/ 276367 w 1552433"/>
                  <a:gd name="connsiteY38" fmla="*/ 1137 h 1086134"/>
                  <a:gd name="connsiteX39" fmla="*/ 180833 w 1552433"/>
                  <a:gd name="connsiteY39" fmla="*/ 14785 h 1086134"/>
                  <a:gd name="connsiteX40" fmla="*/ 112594 w 1552433"/>
                  <a:gd name="connsiteY40" fmla="*/ 55728 h 1086134"/>
                  <a:gd name="connsiteX41" fmla="*/ 51179 w 1552433"/>
                  <a:gd name="connsiteY41" fmla="*/ 185382 h 1086134"/>
                  <a:gd name="connsiteX42" fmla="*/ 10236 w 1552433"/>
                  <a:gd name="connsiteY42" fmla="*/ 267269 h 108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552433" h="1086134">
                    <a:moveTo>
                      <a:pt x="10236" y="267269"/>
                    </a:moveTo>
                    <a:cubicBezTo>
                      <a:pt x="20472" y="276368"/>
                      <a:pt x="83024" y="237699"/>
                      <a:pt x="112594" y="239973"/>
                    </a:cubicBezTo>
                    <a:cubicBezTo>
                      <a:pt x="142164" y="242247"/>
                      <a:pt x="166048" y="266131"/>
                      <a:pt x="187657" y="280916"/>
                    </a:cubicBezTo>
                    <a:cubicBezTo>
                      <a:pt x="209266" y="295701"/>
                      <a:pt x="230875" y="307075"/>
                      <a:pt x="242248" y="328684"/>
                    </a:cubicBezTo>
                    <a:cubicBezTo>
                      <a:pt x="253621" y="350293"/>
                      <a:pt x="262720" y="384412"/>
                      <a:pt x="255896" y="410570"/>
                    </a:cubicBezTo>
                    <a:cubicBezTo>
                      <a:pt x="249072" y="436728"/>
                      <a:pt x="221777" y="465161"/>
                      <a:pt x="201305" y="485633"/>
                    </a:cubicBezTo>
                    <a:cubicBezTo>
                      <a:pt x="180833" y="506105"/>
                      <a:pt x="146714" y="517478"/>
                      <a:pt x="133066" y="533400"/>
                    </a:cubicBezTo>
                    <a:cubicBezTo>
                      <a:pt x="119418" y="549322"/>
                      <a:pt x="118281" y="562970"/>
                      <a:pt x="119418" y="581167"/>
                    </a:cubicBezTo>
                    <a:cubicBezTo>
                      <a:pt x="120555" y="599364"/>
                      <a:pt x="120556" y="618698"/>
                      <a:pt x="139890" y="642582"/>
                    </a:cubicBezTo>
                    <a:cubicBezTo>
                      <a:pt x="159224" y="666466"/>
                      <a:pt x="169460" y="691487"/>
                      <a:pt x="235424" y="724469"/>
                    </a:cubicBezTo>
                    <a:cubicBezTo>
                      <a:pt x="301388" y="757451"/>
                      <a:pt x="433317" y="804081"/>
                      <a:pt x="535675" y="840475"/>
                    </a:cubicBezTo>
                    <a:cubicBezTo>
                      <a:pt x="638033" y="876869"/>
                      <a:pt x="759725" y="912126"/>
                      <a:pt x="849573" y="942833"/>
                    </a:cubicBezTo>
                    <a:cubicBezTo>
                      <a:pt x="939421" y="973540"/>
                      <a:pt x="1007660" y="1004247"/>
                      <a:pt x="1074761" y="1024719"/>
                    </a:cubicBezTo>
                    <a:cubicBezTo>
                      <a:pt x="1141862" y="1045191"/>
                      <a:pt x="1198728" y="1057702"/>
                      <a:pt x="1252182" y="1065663"/>
                    </a:cubicBezTo>
                    <a:cubicBezTo>
                      <a:pt x="1305636" y="1073624"/>
                      <a:pt x="1355678" y="1070213"/>
                      <a:pt x="1395484" y="1072487"/>
                    </a:cubicBezTo>
                    <a:cubicBezTo>
                      <a:pt x="1435290" y="1074762"/>
                      <a:pt x="1471684" y="1086134"/>
                      <a:pt x="1491018" y="1079310"/>
                    </a:cubicBezTo>
                    <a:cubicBezTo>
                      <a:pt x="1510352" y="1072486"/>
                      <a:pt x="1502392" y="1044053"/>
                      <a:pt x="1511490" y="1031543"/>
                    </a:cubicBezTo>
                    <a:cubicBezTo>
                      <a:pt x="1520588" y="1019033"/>
                      <a:pt x="1542197" y="1014484"/>
                      <a:pt x="1545609" y="1004248"/>
                    </a:cubicBezTo>
                    <a:cubicBezTo>
                      <a:pt x="1549021" y="994012"/>
                      <a:pt x="1552433" y="981501"/>
                      <a:pt x="1531961" y="970128"/>
                    </a:cubicBezTo>
                    <a:cubicBezTo>
                      <a:pt x="1511489" y="958755"/>
                      <a:pt x="1462585" y="943970"/>
                      <a:pt x="1422779" y="936009"/>
                    </a:cubicBezTo>
                    <a:cubicBezTo>
                      <a:pt x="1382973" y="928048"/>
                      <a:pt x="1334069" y="922361"/>
                      <a:pt x="1293126" y="922361"/>
                    </a:cubicBezTo>
                    <a:cubicBezTo>
                      <a:pt x="1252183" y="922361"/>
                      <a:pt x="1231711" y="942833"/>
                      <a:pt x="1177120" y="936009"/>
                    </a:cubicBezTo>
                    <a:cubicBezTo>
                      <a:pt x="1122529" y="929185"/>
                      <a:pt x="1042916" y="899615"/>
                      <a:pt x="965579" y="881418"/>
                    </a:cubicBezTo>
                    <a:cubicBezTo>
                      <a:pt x="888242" y="863221"/>
                      <a:pt x="790433" y="848436"/>
                      <a:pt x="713096" y="826827"/>
                    </a:cubicBezTo>
                    <a:cubicBezTo>
                      <a:pt x="635759" y="805218"/>
                      <a:pt x="561833" y="772236"/>
                      <a:pt x="501555" y="751764"/>
                    </a:cubicBezTo>
                    <a:cubicBezTo>
                      <a:pt x="441277" y="731292"/>
                      <a:pt x="386687" y="716507"/>
                      <a:pt x="351430" y="703997"/>
                    </a:cubicBezTo>
                    <a:cubicBezTo>
                      <a:pt x="316173" y="691487"/>
                      <a:pt x="305937" y="692624"/>
                      <a:pt x="290015" y="676702"/>
                    </a:cubicBezTo>
                    <a:cubicBezTo>
                      <a:pt x="274093" y="660780"/>
                      <a:pt x="255896" y="632347"/>
                      <a:pt x="255896" y="608463"/>
                    </a:cubicBezTo>
                    <a:cubicBezTo>
                      <a:pt x="255896" y="584579"/>
                      <a:pt x="267269" y="562970"/>
                      <a:pt x="290015" y="533400"/>
                    </a:cubicBezTo>
                    <a:cubicBezTo>
                      <a:pt x="312761" y="503830"/>
                      <a:pt x="374176" y="462887"/>
                      <a:pt x="392373" y="431042"/>
                    </a:cubicBezTo>
                    <a:cubicBezTo>
                      <a:pt x="410570" y="399197"/>
                      <a:pt x="395785" y="373038"/>
                      <a:pt x="399197" y="342331"/>
                    </a:cubicBezTo>
                    <a:cubicBezTo>
                      <a:pt x="402609" y="311624"/>
                      <a:pt x="404884" y="268406"/>
                      <a:pt x="412845" y="246797"/>
                    </a:cubicBezTo>
                    <a:cubicBezTo>
                      <a:pt x="420806" y="225188"/>
                      <a:pt x="433316" y="224051"/>
                      <a:pt x="446964" y="212678"/>
                    </a:cubicBezTo>
                    <a:cubicBezTo>
                      <a:pt x="460612" y="201305"/>
                      <a:pt x="483358" y="188794"/>
                      <a:pt x="494731" y="178558"/>
                    </a:cubicBezTo>
                    <a:cubicBezTo>
                      <a:pt x="506104" y="168322"/>
                      <a:pt x="512928" y="156949"/>
                      <a:pt x="515203" y="151263"/>
                    </a:cubicBezTo>
                    <a:cubicBezTo>
                      <a:pt x="517478" y="145577"/>
                      <a:pt x="520890" y="159224"/>
                      <a:pt x="508379" y="144439"/>
                    </a:cubicBezTo>
                    <a:cubicBezTo>
                      <a:pt x="495869" y="129654"/>
                      <a:pt x="465161" y="83024"/>
                      <a:pt x="440140" y="62552"/>
                    </a:cubicBezTo>
                    <a:cubicBezTo>
                      <a:pt x="415119" y="42080"/>
                      <a:pt x="385549" y="31845"/>
                      <a:pt x="358254" y="21609"/>
                    </a:cubicBezTo>
                    <a:cubicBezTo>
                      <a:pt x="330959" y="11373"/>
                      <a:pt x="305937" y="2274"/>
                      <a:pt x="276367" y="1137"/>
                    </a:cubicBezTo>
                    <a:cubicBezTo>
                      <a:pt x="246797" y="0"/>
                      <a:pt x="208128" y="5687"/>
                      <a:pt x="180833" y="14785"/>
                    </a:cubicBezTo>
                    <a:cubicBezTo>
                      <a:pt x="153538" y="23883"/>
                      <a:pt x="134203" y="27295"/>
                      <a:pt x="112594" y="55728"/>
                    </a:cubicBezTo>
                    <a:cubicBezTo>
                      <a:pt x="90985" y="84161"/>
                      <a:pt x="63689" y="156949"/>
                      <a:pt x="51179" y="185382"/>
                    </a:cubicBezTo>
                    <a:cubicBezTo>
                      <a:pt x="38669" y="213815"/>
                      <a:pt x="0" y="258170"/>
                      <a:pt x="10236" y="267269"/>
                    </a:cubicBezTo>
                    <a:close/>
                  </a:path>
                </a:pathLst>
              </a:custGeom>
              <a:solidFill>
                <a:sysClr val="window" lastClr="FFFFFF"/>
              </a:solidFill>
              <a:ln w="25400" cap="flat" cmpd="sng" algn="ctr">
                <a:noFill/>
                <a:prstDash val="solid"/>
              </a:ln>
              <a:effectLst/>
            </p:spPr>
            <p:txBody>
              <a:bodyPr rtlCol="0" anchor="ctr"/>
              <a:lstStyle/>
              <a:p>
                <a:pPr algn="ctr" defTabSz="457200" eaLnBrk="1" fontAlgn="auto" hangingPunct="1">
                  <a:spcBef>
                    <a:spcPts val="0"/>
                  </a:spcBef>
                  <a:spcAft>
                    <a:spcPts val="0"/>
                  </a:spcAft>
                  <a:defRPr/>
                </a:pPr>
                <a:endParaRPr lang="en-US" sz="1000" kern="0" dirty="0">
                  <a:solidFill>
                    <a:srgbClr val="000000"/>
                  </a:solidFill>
                  <a:latin typeface="Gill Sans MT"/>
                </a:endParaRPr>
              </a:p>
            </p:txBody>
          </p:sp>
          <p:sp>
            <p:nvSpPr>
              <p:cNvPr id="297" name="Text Box 285"/>
              <p:cNvSpPr txBox="1">
                <a:spLocks noChangeAspect="1" noChangeArrowheads="1"/>
              </p:cNvSpPr>
              <p:nvPr/>
            </p:nvSpPr>
            <p:spPr bwMode="auto">
              <a:xfrm>
                <a:off x="4432363" y="4410661"/>
                <a:ext cx="888916" cy="187149"/>
              </a:xfrm>
              <a:prstGeom prst="rect">
                <a:avLst/>
              </a:prstGeom>
              <a:noFill/>
              <a:ln w="9525">
                <a:noFill/>
                <a:miter lim="800000"/>
                <a:headEnd/>
                <a:tailEnd/>
              </a:ln>
            </p:spPr>
            <p:txBody>
              <a:bodyPr wrap="none">
                <a:spAutoFit/>
              </a:bodyPr>
              <a:lstStyle/>
              <a:p>
                <a:pPr defTabSz="457200"/>
                <a:r>
                  <a:rPr lang="en-US" sz="1000" b="1" dirty="0">
                    <a:solidFill>
                      <a:srgbClr val="000000"/>
                    </a:solidFill>
                    <a:latin typeface="Gill Sans MT"/>
                  </a:rPr>
                  <a:t>Glacier</a:t>
                </a:r>
              </a:p>
            </p:txBody>
          </p:sp>
          <p:sp>
            <p:nvSpPr>
              <p:cNvPr id="298" name="Text Box 285"/>
              <p:cNvSpPr txBox="1">
                <a:spLocks noChangeAspect="1" noChangeArrowheads="1"/>
              </p:cNvSpPr>
              <p:nvPr/>
            </p:nvSpPr>
            <p:spPr bwMode="auto">
              <a:xfrm>
                <a:off x="5771143" y="4883157"/>
                <a:ext cx="672146" cy="187149"/>
              </a:xfrm>
              <a:prstGeom prst="rect">
                <a:avLst/>
              </a:prstGeom>
              <a:noFill/>
              <a:ln w="9525">
                <a:noFill/>
                <a:miter lim="800000"/>
                <a:headEnd/>
                <a:tailEnd/>
              </a:ln>
            </p:spPr>
            <p:txBody>
              <a:bodyPr wrap="none">
                <a:spAutoFit/>
              </a:bodyPr>
              <a:lstStyle/>
              <a:p>
                <a:pPr defTabSz="457200"/>
                <a:r>
                  <a:rPr lang="en-US" sz="1000" b="1" dirty="0">
                    <a:solidFill>
                      <a:srgbClr val="000000"/>
                    </a:solidFill>
                    <a:latin typeface="Gill Sans MT"/>
                  </a:rPr>
                  <a:t>Lake</a:t>
                </a:r>
              </a:p>
            </p:txBody>
          </p:sp>
          <p:sp>
            <p:nvSpPr>
              <p:cNvPr id="299" name="Text Box 285"/>
              <p:cNvSpPr txBox="1">
                <a:spLocks noChangeAspect="1" noChangeArrowheads="1"/>
              </p:cNvSpPr>
              <p:nvPr/>
            </p:nvSpPr>
            <p:spPr bwMode="auto">
              <a:xfrm>
                <a:off x="4410392" y="5180054"/>
                <a:ext cx="954362" cy="304117"/>
              </a:xfrm>
              <a:prstGeom prst="rect">
                <a:avLst/>
              </a:prstGeom>
              <a:noFill/>
              <a:ln w="9525">
                <a:noFill/>
                <a:miter lim="800000"/>
                <a:headEnd/>
                <a:tailEnd/>
              </a:ln>
            </p:spPr>
            <p:txBody>
              <a:bodyPr wrap="none">
                <a:spAutoFit/>
              </a:bodyPr>
              <a:lstStyle/>
              <a:p>
                <a:pPr algn="ctr" defTabSz="457200"/>
                <a:r>
                  <a:rPr lang="en-US" sz="1000" b="1" dirty="0">
                    <a:solidFill>
                      <a:srgbClr val="000000"/>
                    </a:solidFill>
                    <a:latin typeface="Gill Sans MT"/>
                  </a:rPr>
                  <a:t>River </a:t>
                </a:r>
              </a:p>
              <a:p>
                <a:pPr algn="ctr" defTabSz="457200"/>
                <a:r>
                  <a:rPr lang="en-US" sz="1000" b="1" dirty="0">
                    <a:solidFill>
                      <a:srgbClr val="000000"/>
                    </a:solidFill>
                    <a:latin typeface="Gill Sans MT"/>
                  </a:rPr>
                  <a:t>Routing</a:t>
                </a:r>
              </a:p>
            </p:txBody>
          </p:sp>
        </p:grpSp>
        <p:sp>
          <p:nvSpPr>
            <p:cNvPr id="8" name="Text Box 285"/>
            <p:cNvSpPr txBox="1">
              <a:spLocks noChangeAspect="1" noChangeArrowheads="1"/>
            </p:cNvSpPr>
            <p:nvPr/>
          </p:nvSpPr>
          <p:spPr bwMode="auto">
            <a:xfrm>
              <a:off x="4906654" y="4914952"/>
              <a:ext cx="988521" cy="215029"/>
            </a:xfrm>
            <a:prstGeom prst="rect">
              <a:avLst/>
            </a:prstGeom>
            <a:noFill/>
            <a:ln w="9525">
              <a:noFill/>
              <a:miter lim="800000"/>
              <a:headEnd/>
              <a:tailEnd/>
            </a:ln>
          </p:spPr>
          <p:txBody>
            <a:bodyPr wrap="none">
              <a:spAutoFit/>
            </a:bodyPr>
            <a:lstStyle/>
            <a:p>
              <a:pPr defTabSz="457200"/>
              <a:r>
                <a:rPr lang="en-US" sz="1000" b="1" dirty="0">
                  <a:solidFill>
                    <a:srgbClr val="000000"/>
                  </a:solidFill>
                  <a:latin typeface="Gill Sans MT"/>
                </a:rPr>
                <a:t>Runoff</a:t>
              </a:r>
            </a:p>
          </p:txBody>
        </p:sp>
        <p:sp>
          <p:nvSpPr>
            <p:cNvPr id="9" name="Line 130"/>
            <p:cNvSpPr>
              <a:spLocks noChangeAspect="1" noChangeShapeType="1"/>
            </p:cNvSpPr>
            <p:nvPr/>
          </p:nvSpPr>
          <p:spPr bwMode="auto">
            <a:xfrm rot="16200000" flipV="1">
              <a:off x="2825538" y="5392720"/>
              <a:ext cx="0" cy="620472"/>
            </a:xfrm>
            <a:prstGeom prst="line">
              <a:avLst/>
            </a:prstGeom>
            <a:noFill/>
            <a:ln w="38100">
              <a:solidFill>
                <a:srgbClr val="0070C0"/>
              </a:solidFill>
              <a:round/>
              <a:headEnd/>
              <a:tailEnd type="triangle" w="med" len="med"/>
            </a:ln>
          </p:spPr>
          <p:txBody>
            <a:bodyPr wrap="none" anchor="ctr"/>
            <a:lstStyle/>
            <a:p>
              <a:pPr defTabSz="457200"/>
              <a:endParaRPr lang="en-US" sz="800" dirty="0">
                <a:solidFill>
                  <a:srgbClr val="000000"/>
                </a:solidFill>
                <a:latin typeface="Gill Sans MT"/>
              </a:endParaRPr>
            </a:p>
          </p:txBody>
        </p:sp>
        <p:sp>
          <p:nvSpPr>
            <p:cNvPr id="10" name="Text Box 285"/>
            <p:cNvSpPr txBox="1">
              <a:spLocks noChangeAspect="1" noChangeArrowheads="1"/>
            </p:cNvSpPr>
            <p:nvPr/>
          </p:nvSpPr>
          <p:spPr bwMode="auto">
            <a:xfrm>
              <a:off x="2573524" y="5708523"/>
              <a:ext cx="1821362" cy="215029"/>
            </a:xfrm>
            <a:prstGeom prst="rect">
              <a:avLst/>
            </a:prstGeom>
            <a:noFill/>
            <a:ln w="9525">
              <a:noFill/>
              <a:miter lim="800000"/>
              <a:headEnd/>
              <a:tailEnd/>
            </a:ln>
          </p:spPr>
          <p:txBody>
            <a:bodyPr wrap="none">
              <a:spAutoFit/>
            </a:bodyPr>
            <a:lstStyle/>
            <a:p>
              <a:pPr defTabSz="457200"/>
              <a:r>
                <a:rPr lang="en-US" sz="1000" dirty="0">
                  <a:solidFill>
                    <a:srgbClr val="000000"/>
                  </a:solidFill>
                  <a:latin typeface="Gill Sans MT"/>
                </a:rPr>
                <a:t>River</a:t>
              </a:r>
              <a:r>
                <a:rPr lang="en-US" sz="1000" b="1" dirty="0">
                  <a:solidFill>
                    <a:srgbClr val="000000"/>
                  </a:solidFill>
                  <a:latin typeface="Gill Sans MT"/>
                </a:rPr>
                <a:t> discharge</a:t>
              </a:r>
            </a:p>
          </p:txBody>
        </p:sp>
        <p:grpSp>
          <p:nvGrpSpPr>
            <p:cNvPr id="11" name="Group 777"/>
            <p:cNvGrpSpPr/>
            <p:nvPr/>
          </p:nvGrpSpPr>
          <p:grpSpPr>
            <a:xfrm>
              <a:off x="683742" y="5581512"/>
              <a:ext cx="1142651" cy="689787"/>
              <a:chOff x="1228771" y="4183080"/>
              <a:chExt cx="1044571" cy="808065"/>
            </a:xfrm>
          </p:grpSpPr>
          <p:grpSp>
            <p:nvGrpSpPr>
              <p:cNvPr id="172" name="Group 3372"/>
              <p:cNvGrpSpPr>
                <a:grpSpLocks/>
              </p:cNvGrpSpPr>
              <p:nvPr/>
            </p:nvGrpSpPr>
            <p:grpSpPr bwMode="auto">
              <a:xfrm>
                <a:off x="1417675" y="4240231"/>
                <a:ext cx="230190" cy="563565"/>
                <a:chOff x="1766" y="2115"/>
                <a:chExt cx="145" cy="355"/>
              </a:xfrm>
            </p:grpSpPr>
            <p:sp>
              <p:nvSpPr>
                <p:cNvPr id="271" name="Rectangle 3373"/>
                <p:cNvSpPr>
                  <a:spLocks noChangeArrowheads="1"/>
                </p:cNvSpPr>
                <p:nvPr/>
              </p:nvSpPr>
              <p:spPr bwMode="auto">
                <a:xfrm>
                  <a:off x="1771" y="2162"/>
                  <a:ext cx="136" cy="304"/>
                </a:xfrm>
                <a:prstGeom prst="rect">
                  <a:avLst/>
                </a:prstGeom>
                <a:solidFill>
                  <a:schemeClr val="bg2"/>
                </a:solidFill>
                <a:ln w="12700">
                  <a:solidFill>
                    <a:schemeClr val="tx1"/>
                  </a:solidFill>
                  <a:miter lim="800000"/>
                  <a:headEnd/>
                  <a:tailEnd/>
                </a:ln>
              </p:spPr>
              <p:txBody>
                <a:bodyPr wrap="none" anchor="ctr"/>
                <a:lstStyle/>
                <a:p>
                  <a:pPr defTabSz="457200"/>
                  <a:endParaRPr lang="en-US" sz="800" dirty="0">
                    <a:solidFill>
                      <a:srgbClr val="000000"/>
                    </a:solidFill>
                    <a:latin typeface="Gill Sans MT"/>
                  </a:endParaRPr>
                </a:p>
              </p:txBody>
            </p:sp>
            <p:sp>
              <p:nvSpPr>
                <p:cNvPr id="272" name="Rectangle 3374"/>
                <p:cNvSpPr>
                  <a:spLocks noChangeArrowheads="1"/>
                </p:cNvSpPr>
                <p:nvPr/>
              </p:nvSpPr>
              <p:spPr bwMode="auto">
                <a:xfrm>
                  <a:off x="1806" y="2115"/>
                  <a:ext cx="64" cy="40"/>
                </a:xfrm>
                <a:prstGeom prst="rect">
                  <a:avLst/>
                </a:prstGeom>
                <a:solidFill>
                  <a:schemeClr val="bg2"/>
                </a:solidFill>
                <a:ln w="12700">
                  <a:solidFill>
                    <a:schemeClr val="tx1"/>
                  </a:solidFill>
                  <a:miter lim="800000"/>
                  <a:headEnd/>
                  <a:tailEnd/>
                </a:ln>
              </p:spPr>
              <p:txBody>
                <a:bodyPr wrap="none" anchor="ctr"/>
                <a:lstStyle/>
                <a:p>
                  <a:pPr defTabSz="457200"/>
                  <a:endParaRPr lang="en-US" sz="800" dirty="0">
                    <a:solidFill>
                      <a:srgbClr val="000000"/>
                    </a:solidFill>
                    <a:latin typeface="Gill Sans MT"/>
                  </a:endParaRPr>
                </a:p>
              </p:txBody>
            </p:sp>
            <p:sp>
              <p:nvSpPr>
                <p:cNvPr id="273" name="Line 3375"/>
                <p:cNvSpPr>
                  <a:spLocks noChangeShapeType="1"/>
                </p:cNvSpPr>
                <p:nvPr/>
              </p:nvSpPr>
              <p:spPr bwMode="auto">
                <a:xfrm>
                  <a:off x="1794" y="2161"/>
                  <a:ext cx="0" cy="306"/>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74" name="Line 3376"/>
                <p:cNvSpPr>
                  <a:spLocks noChangeShapeType="1"/>
                </p:cNvSpPr>
                <p:nvPr/>
              </p:nvSpPr>
              <p:spPr bwMode="auto">
                <a:xfrm>
                  <a:off x="1836" y="2161"/>
                  <a:ext cx="0" cy="306"/>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75" name="Line 3377"/>
                <p:cNvSpPr>
                  <a:spLocks noChangeShapeType="1"/>
                </p:cNvSpPr>
                <p:nvPr/>
              </p:nvSpPr>
              <p:spPr bwMode="auto">
                <a:xfrm>
                  <a:off x="1875" y="2164"/>
                  <a:ext cx="0" cy="306"/>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76" name="Line 3378"/>
                <p:cNvSpPr>
                  <a:spLocks noChangeShapeType="1"/>
                </p:cNvSpPr>
                <p:nvPr/>
              </p:nvSpPr>
              <p:spPr bwMode="auto">
                <a:xfrm>
                  <a:off x="1766" y="2197"/>
                  <a:ext cx="141"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77" name="Line 3379"/>
                <p:cNvSpPr>
                  <a:spLocks noChangeShapeType="1"/>
                </p:cNvSpPr>
                <p:nvPr/>
              </p:nvSpPr>
              <p:spPr bwMode="auto">
                <a:xfrm>
                  <a:off x="1769" y="2230"/>
                  <a:ext cx="141"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78" name="Line 3380"/>
                <p:cNvSpPr>
                  <a:spLocks noChangeShapeType="1"/>
                </p:cNvSpPr>
                <p:nvPr/>
              </p:nvSpPr>
              <p:spPr bwMode="auto">
                <a:xfrm>
                  <a:off x="1768" y="2439"/>
                  <a:ext cx="141"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79" name="Line 3381"/>
                <p:cNvSpPr>
                  <a:spLocks noChangeShapeType="1"/>
                </p:cNvSpPr>
                <p:nvPr/>
              </p:nvSpPr>
              <p:spPr bwMode="auto">
                <a:xfrm>
                  <a:off x="1770" y="2263"/>
                  <a:ext cx="141"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80" name="Line 3382"/>
                <p:cNvSpPr>
                  <a:spLocks noChangeShapeType="1"/>
                </p:cNvSpPr>
                <p:nvPr/>
              </p:nvSpPr>
              <p:spPr bwMode="auto">
                <a:xfrm>
                  <a:off x="1770" y="2297"/>
                  <a:ext cx="141"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81" name="Line 3383"/>
                <p:cNvSpPr>
                  <a:spLocks noChangeShapeType="1"/>
                </p:cNvSpPr>
                <p:nvPr/>
              </p:nvSpPr>
              <p:spPr bwMode="auto">
                <a:xfrm>
                  <a:off x="1770" y="2333"/>
                  <a:ext cx="141"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82" name="Line 3384"/>
                <p:cNvSpPr>
                  <a:spLocks noChangeShapeType="1"/>
                </p:cNvSpPr>
                <p:nvPr/>
              </p:nvSpPr>
              <p:spPr bwMode="auto">
                <a:xfrm>
                  <a:off x="1770" y="2371"/>
                  <a:ext cx="141"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83" name="Line 3385"/>
                <p:cNvSpPr>
                  <a:spLocks noChangeShapeType="1"/>
                </p:cNvSpPr>
                <p:nvPr/>
              </p:nvSpPr>
              <p:spPr bwMode="auto">
                <a:xfrm>
                  <a:off x="1770" y="2405"/>
                  <a:ext cx="141"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grpSp>
          <p:grpSp>
            <p:nvGrpSpPr>
              <p:cNvPr id="173" name="Group 3386"/>
              <p:cNvGrpSpPr>
                <a:grpSpLocks/>
              </p:cNvGrpSpPr>
              <p:nvPr/>
            </p:nvGrpSpPr>
            <p:grpSpPr bwMode="auto">
              <a:xfrm>
                <a:off x="1730402" y="4183080"/>
                <a:ext cx="230190" cy="563565"/>
                <a:chOff x="1963" y="2079"/>
                <a:chExt cx="145" cy="355"/>
              </a:xfrm>
            </p:grpSpPr>
            <p:sp>
              <p:nvSpPr>
                <p:cNvPr id="258" name="Rectangle 3387"/>
                <p:cNvSpPr>
                  <a:spLocks noChangeArrowheads="1"/>
                </p:cNvSpPr>
                <p:nvPr/>
              </p:nvSpPr>
              <p:spPr bwMode="auto">
                <a:xfrm>
                  <a:off x="1967" y="2126"/>
                  <a:ext cx="136" cy="304"/>
                </a:xfrm>
                <a:prstGeom prst="rect">
                  <a:avLst/>
                </a:prstGeom>
                <a:solidFill>
                  <a:schemeClr val="bg2"/>
                </a:solidFill>
                <a:ln w="12700">
                  <a:solidFill>
                    <a:schemeClr val="tx1"/>
                  </a:solidFill>
                  <a:miter lim="800000"/>
                  <a:headEnd/>
                  <a:tailEnd/>
                </a:ln>
              </p:spPr>
              <p:txBody>
                <a:bodyPr wrap="none" anchor="ctr"/>
                <a:lstStyle/>
                <a:p>
                  <a:pPr defTabSz="457200"/>
                  <a:endParaRPr lang="en-US" sz="800" dirty="0">
                    <a:solidFill>
                      <a:srgbClr val="000000"/>
                    </a:solidFill>
                    <a:latin typeface="Gill Sans MT"/>
                  </a:endParaRPr>
                </a:p>
              </p:txBody>
            </p:sp>
            <p:sp>
              <p:nvSpPr>
                <p:cNvPr id="259" name="Rectangle 3388"/>
                <p:cNvSpPr>
                  <a:spLocks noChangeArrowheads="1"/>
                </p:cNvSpPr>
                <p:nvPr/>
              </p:nvSpPr>
              <p:spPr bwMode="auto">
                <a:xfrm>
                  <a:off x="2002" y="2079"/>
                  <a:ext cx="64" cy="40"/>
                </a:xfrm>
                <a:prstGeom prst="rect">
                  <a:avLst/>
                </a:prstGeom>
                <a:solidFill>
                  <a:schemeClr val="bg2"/>
                </a:solidFill>
                <a:ln w="12700">
                  <a:solidFill>
                    <a:schemeClr val="tx1"/>
                  </a:solidFill>
                  <a:miter lim="800000"/>
                  <a:headEnd/>
                  <a:tailEnd/>
                </a:ln>
              </p:spPr>
              <p:txBody>
                <a:bodyPr wrap="none" anchor="ctr"/>
                <a:lstStyle/>
                <a:p>
                  <a:pPr defTabSz="457200"/>
                  <a:endParaRPr lang="en-US" sz="800" dirty="0">
                    <a:solidFill>
                      <a:srgbClr val="000000"/>
                    </a:solidFill>
                    <a:latin typeface="Gill Sans MT"/>
                  </a:endParaRPr>
                </a:p>
              </p:txBody>
            </p:sp>
            <p:sp>
              <p:nvSpPr>
                <p:cNvPr id="260" name="Line 3389"/>
                <p:cNvSpPr>
                  <a:spLocks noChangeShapeType="1"/>
                </p:cNvSpPr>
                <p:nvPr/>
              </p:nvSpPr>
              <p:spPr bwMode="auto">
                <a:xfrm>
                  <a:off x="1990" y="2125"/>
                  <a:ext cx="0" cy="306"/>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61" name="Line 3390"/>
                <p:cNvSpPr>
                  <a:spLocks noChangeShapeType="1"/>
                </p:cNvSpPr>
                <p:nvPr/>
              </p:nvSpPr>
              <p:spPr bwMode="auto">
                <a:xfrm>
                  <a:off x="2032" y="2125"/>
                  <a:ext cx="0" cy="306"/>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62" name="Line 3391"/>
                <p:cNvSpPr>
                  <a:spLocks noChangeShapeType="1"/>
                </p:cNvSpPr>
                <p:nvPr/>
              </p:nvSpPr>
              <p:spPr bwMode="auto">
                <a:xfrm>
                  <a:off x="2071" y="2128"/>
                  <a:ext cx="0" cy="306"/>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63" name="Line 3392"/>
                <p:cNvSpPr>
                  <a:spLocks noChangeShapeType="1"/>
                </p:cNvSpPr>
                <p:nvPr/>
              </p:nvSpPr>
              <p:spPr bwMode="auto">
                <a:xfrm>
                  <a:off x="1963" y="2161"/>
                  <a:ext cx="141"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64" name="Line 3393"/>
                <p:cNvSpPr>
                  <a:spLocks noChangeShapeType="1"/>
                </p:cNvSpPr>
                <p:nvPr/>
              </p:nvSpPr>
              <p:spPr bwMode="auto">
                <a:xfrm>
                  <a:off x="1966" y="2194"/>
                  <a:ext cx="141"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65" name="Line 3394"/>
                <p:cNvSpPr>
                  <a:spLocks noChangeShapeType="1"/>
                </p:cNvSpPr>
                <p:nvPr/>
              </p:nvSpPr>
              <p:spPr bwMode="auto">
                <a:xfrm>
                  <a:off x="1965" y="2403"/>
                  <a:ext cx="141"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66" name="Line 3395"/>
                <p:cNvSpPr>
                  <a:spLocks noChangeShapeType="1"/>
                </p:cNvSpPr>
                <p:nvPr/>
              </p:nvSpPr>
              <p:spPr bwMode="auto">
                <a:xfrm>
                  <a:off x="1967" y="2227"/>
                  <a:ext cx="141"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67" name="Line 3396"/>
                <p:cNvSpPr>
                  <a:spLocks noChangeShapeType="1"/>
                </p:cNvSpPr>
                <p:nvPr/>
              </p:nvSpPr>
              <p:spPr bwMode="auto">
                <a:xfrm>
                  <a:off x="1967" y="2261"/>
                  <a:ext cx="141"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68" name="Line 3397"/>
                <p:cNvSpPr>
                  <a:spLocks noChangeShapeType="1"/>
                </p:cNvSpPr>
                <p:nvPr/>
              </p:nvSpPr>
              <p:spPr bwMode="auto">
                <a:xfrm>
                  <a:off x="1967" y="2297"/>
                  <a:ext cx="141"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69" name="Line 3398"/>
                <p:cNvSpPr>
                  <a:spLocks noChangeShapeType="1"/>
                </p:cNvSpPr>
                <p:nvPr/>
              </p:nvSpPr>
              <p:spPr bwMode="auto">
                <a:xfrm>
                  <a:off x="1967" y="2335"/>
                  <a:ext cx="141"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70" name="Line 3399"/>
                <p:cNvSpPr>
                  <a:spLocks noChangeShapeType="1"/>
                </p:cNvSpPr>
                <p:nvPr/>
              </p:nvSpPr>
              <p:spPr bwMode="auto">
                <a:xfrm>
                  <a:off x="1967" y="2369"/>
                  <a:ext cx="141"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grpSp>
          <p:grpSp>
            <p:nvGrpSpPr>
              <p:cNvPr id="174" name="Group 3400"/>
              <p:cNvGrpSpPr>
                <a:grpSpLocks/>
              </p:cNvGrpSpPr>
              <p:nvPr/>
            </p:nvGrpSpPr>
            <p:grpSpPr bwMode="auto">
              <a:xfrm>
                <a:off x="1595461" y="4424383"/>
                <a:ext cx="625480" cy="563565"/>
                <a:chOff x="1878" y="2231"/>
                <a:chExt cx="394" cy="355"/>
              </a:xfrm>
            </p:grpSpPr>
            <p:sp>
              <p:nvSpPr>
                <p:cNvPr id="245" name="Rectangle 3401"/>
                <p:cNvSpPr>
                  <a:spLocks noChangeArrowheads="1"/>
                </p:cNvSpPr>
                <p:nvPr/>
              </p:nvSpPr>
              <p:spPr bwMode="auto">
                <a:xfrm>
                  <a:off x="1883" y="2278"/>
                  <a:ext cx="136" cy="304"/>
                </a:xfrm>
                <a:prstGeom prst="rect">
                  <a:avLst/>
                </a:prstGeom>
                <a:solidFill>
                  <a:schemeClr val="bg2"/>
                </a:solidFill>
                <a:ln w="12700">
                  <a:solidFill>
                    <a:schemeClr val="tx1"/>
                  </a:solidFill>
                  <a:miter lim="800000"/>
                  <a:headEnd/>
                  <a:tailEnd/>
                </a:ln>
              </p:spPr>
              <p:txBody>
                <a:bodyPr wrap="none" anchor="ctr"/>
                <a:lstStyle/>
                <a:p>
                  <a:pPr defTabSz="457200"/>
                  <a:endParaRPr lang="en-US" sz="800" dirty="0">
                    <a:solidFill>
                      <a:srgbClr val="000000"/>
                    </a:solidFill>
                    <a:latin typeface="Gill Sans MT"/>
                  </a:endParaRPr>
                </a:p>
              </p:txBody>
            </p:sp>
            <p:sp>
              <p:nvSpPr>
                <p:cNvPr id="246" name="Rectangle 3402"/>
                <p:cNvSpPr>
                  <a:spLocks noChangeArrowheads="1"/>
                </p:cNvSpPr>
                <p:nvPr/>
              </p:nvSpPr>
              <p:spPr bwMode="auto">
                <a:xfrm>
                  <a:off x="1918" y="2231"/>
                  <a:ext cx="64" cy="40"/>
                </a:xfrm>
                <a:prstGeom prst="rect">
                  <a:avLst/>
                </a:prstGeom>
                <a:solidFill>
                  <a:schemeClr val="bg2"/>
                </a:solidFill>
                <a:ln w="12700">
                  <a:solidFill>
                    <a:schemeClr val="tx1"/>
                  </a:solidFill>
                  <a:miter lim="800000"/>
                  <a:headEnd/>
                  <a:tailEnd/>
                </a:ln>
              </p:spPr>
              <p:txBody>
                <a:bodyPr wrap="none" anchor="ctr"/>
                <a:lstStyle/>
                <a:p>
                  <a:pPr defTabSz="457200"/>
                  <a:endParaRPr lang="en-US" sz="800" dirty="0">
                    <a:solidFill>
                      <a:srgbClr val="000000"/>
                    </a:solidFill>
                    <a:latin typeface="Gill Sans MT"/>
                  </a:endParaRPr>
                </a:p>
              </p:txBody>
            </p:sp>
            <p:sp>
              <p:nvSpPr>
                <p:cNvPr id="247" name="Line 3403"/>
                <p:cNvSpPr>
                  <a:spLocks noChangeShapeType="1"/>
                </p:cNvSpPr>
                <p:nvPr/>
              </p:nvSpPr>
              <p:spPr bwMode="auto">
                <a:xfrm>
                  <a:off x="1906" y="2277"/>
                  <a:ext cx="0" cy="306"/>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48" name="Line 3404"/>
                <p:cNvSpPr>
                  <a:spLocks noChangeShapeType="1"/>
                </p:cNvSpPr>
                <p:nvPr/>
              </p:nvSpPr>
              <p:spPr bwMode="auto">
                <a:xfrm>
                  <a:off x="1948" y="2277"/>
                  <a:ext cx="0" cy="306"/>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49" name="Line 3405"/>
                <p:cNvSpPr>
                  <a:spLocks noChangeShapeType="1"/>
                </p:cNvSpPr>
                <p:nvPr/>
              </p:nvSpPr>
              <p:spPr bwMode="auto">
                <a:xfrm>
                  <a:off x="1987" y="2280"/>
                  <a:ext cx="0" cy="306"/>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50" name="Line 3406"/>
                <p:cNvSpPr>
                  <a:spLocks noChangeShapeType="1"/>
                </p:cNvSpPr>
                <p:nvPr/>
              </p:nvSpPr>
              <p:spPr bwMode="auto">
                <a:xfrm>
                  <a:off x="1878" y="2313"/>
                  <a:ext cx="142"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51" name="Line 3407"/>
                <p:cNvSpPr>
                  <a:spLocks noChangeShapeType="1"/>
                </p:cNvSpPr>
                <p:nvPr/>
              </p:nvSpPr>
              <p:spPr bwMode="auto">
                <a:xfrm>
                  <a:off x="1881" y="2346"/>
                  <a:ext cx="142"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52" name="Line 3408"/>
                <p:cNvSpPr>
                  <a:spLocks noChangeShapeType="1"/>
                </p:cNvSpPr>
                <p:nvPr/>
              </p:nvSpPr>
              <p:spPr bwMode="auto">
                <a:xfrm>
                  <a:off x="1880" y="2555"/>
                  <a:ext cx="142"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53" name="Line 3409"/>
                <p:cNvSpPr>
                  <a:spLocks noChangeShapeType="1"/>
                </p:cNvSpPr>
                <p:nvPr/>
              </p:nvSpPr>
              <p:spPr bwMode="auto">
                <a:xfrm>
                  <a:off x="1882" y="2379"/>
                  <a:ext cx="142"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54" name="Line 3410"/>
                <p:cNvSpPr>
                  <a:spLocks noChangeShapeType="1"/>
                </p:cNvSpPr>
                <p:nvPr/>
              </p:nvSpPr>
              <p:spPr bwMode="auto">
                <a:xfrm>
                  <a:off x="1882" y="2413"/>
                  <a:ext cx="142"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55" name="Line 3411"/>
                <p:cNvSpPr>
                  <a:spLocks noChangeShapeType="1"/>
                </p:cNvSpPr>
                <p:nvPr/>
              </p:nvSpPr>
              <p:spPr bwMode="auto">
                <a:xfrm>
                  <a:off x="2130" y="2444"/>
                  <a:ext cx="142"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56" name="Line 3412"/>
                <p:cNvSpPr>
                  <a:spLocks noChangeShapeType="1"/>
                </p:cNvSpPr>
                <p:nvPr/>
              </p:nvSpPr>
              <p:spPr bwMode="auto">
                <a:xfrm>
                  <a:off x="1882" y="2487"/>
                  <a:ext cx="142"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57" name="Line 3413"/>
                <p:cNvSpPr>
                  <a:spLocks noChangeShapeType="1"/>
                </p:cNvSpPr>
                <p:nvPr/>
              </p:nvSpPr>
              <p:spPr bwMode="auto">
                <a:xfrm>
                  <a:off x="1882" y="2521"/>
                  <a:ext cx="142"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grpSp>
          <p:grpSp>
            <p:nvGrpSpPr>
              <p:cNvPr id="175" name="Group 3414"/>
              <p:cNvGrpSpPr>
                <a:grpSpLocks/>
              </p:cNvGrpSpPr>
              <p:nvPr/>
            </p:nvGrpSpPr>
            <p:grpSpPr bwMode="auto">
              <a:xfrm>
                <a:off x="1882804" y="4418033"/>
                <a:ext cx="230190" cy="563565"/>
                <a:chOff x="2059" y="2227"/>
                <a:chExt cx="145" cy="355"/>
              </a:xfrm>
            </p:grpSpPr>
            <p:sp>
              <p:nvSpPr>
                <p:cNvPr id="232" name="Rectangle 3415"/>
                <p:cNvSpPr>
                  <a:spLocks noChangeArrowheads="1"/>
                </p:cNvSpPr>
                <p:nvPr/>
              </p:nvSpPr>
              <p:spPr bwMode="auto">
                <a:xfrm>
                  <a:off x="2063" y="2274"/>
                  <a:ext cx="136" cy="304"/>
                </a:xfrm>
                <a:prstGeom prst="rect">
                  <a:avLst/>
                </a:prstGeom>
                <a:solidFill>
                  <a:schemeClr val="bg2"/>
                </a:solidFill>
                <a:ln w="12700">
                  <a:solidFill>
                    <a:schemeClr val="tx1"/>
                  </a:solidFill>
                  <a:miter lim="800000"/>
                  <a:headEnd/>
                  <a:tailEnd/>
                </a:ln>
              </p:spPr>
              <p:txBody>
                <a:bodyPr wrap="none" anchor="ctr"/>
                <a:lstStyle/>
                <a:p>
                  <a:pPr defTabSz="457200"/>
                  <a:endParaRPr lang="en-US" sz="800" dirty="0">
                    <a:solidFill>
                      <a:srgbClr val="000000"/>
                    </a:solidFill>
                    <a:latin typeface="Gill Sans MT"/>
                  </a:endParaRPr>
                </a:p>
              </p:txBody>
            </p:sp>
            <p:sp>
              <p:nvSpPr>
                <p:cNvPr id="233" name="Rectangle 3416"/>
                <p:cNvSpPr>
                  <a:spLocks noChangeArrowheads="1"/>
                </p:cNvSpPr>
                <p:nvPr/>
              </p:nvSpPr>
              <p:spPr bwMode="auto">
                <a:xfrm>
                  <a:off x="2098" y="2227"/>
                  <a:ext cx="64" cy="40"/>
                </a:xfrm>
                <a:prstGeom prst="rect">
                  <a:avLst/>
                </a:prstGeom>
                <a:solidFill>
                  <a:schemeClr val="bg2"/>
                </a:solidFill>
                <a:ln w="12700">
                  <a:solidFill>
                    <a:schemeClr val="tx1"/>
                  </a:solidFill>
                  <a:miter lim="800000"/>
                  <a:headEnd/>
                  <a:tailEnd/>
                </a:ln>
              </p:spPr>
              <p:txBody>
                <a:bodyPr wrap="none" anchor="ctr"/>
                <a:lstStyle/>
                <a:p>
                  <a:pPr defTabSz="457200"/>
                  <a:endParaRPr lang="en-US" sz="800" dirty="0">
                    <a:solidFill>
                      <a:srgbClr val="000000"/>
                    </a:solidFill>
                    <a:latin typeface="Gill Sans MT"/>
                  </a:endParaRPr>
                </a:p>
              </p:txBody>
            </p:sp>
            <p:sp>
              <p:nvSpPr>
                <p:cNvPr id="234" name="Line 3417"/>
                <p:cNvSpPr>
                  <a:spLocks noChangeShapeType="1"/>
                </p:cNvSpPr>
                <p:nvPr/>
              </p:nvSpPr>
              <p:spPr bwMode="auto">
                <a:xfrm>
                  <a:off x="2086" y="2273"/>
                  <a:ext cx="0" cy="306"/>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35" name="Line 3418"/>
                <p:cNvSpPr>
                  <a:spLocks noChangeShapeType="1"/>
                </p:cNvSpPr>
                <p:nvPr/>
              </p:nvSpPr>
              <p:spPr bwMode="auto">
                <a:xfrm>
                  <a:off x="2128" y="2273"/>
                  <a:ext cx="0" cy="306"/>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36" name="Line 3419"/>
                <p:cNvSpPr>
                  <a:spLocks noChangeShapeType="1"/>
                </p:cNvSpPr>
                <p:nvPr/>
              </p:nvSpPr>
              <p:spPr bwMode="auto">
                <a:xfrm>
                  <a:off x="2167" y="2276"/>
                  <a:ext cx="0" cy="306"/>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37" name="Line 3420"/>
                <p:cNvSpPr>
                  <a:spLocks noChangeShapeType="1"/>
                </p:cNvSpPr>
                <p:nvPr/>
              </p:nvSpPr>
              <p:spPr bwMode="auto">
                <a:xfrm>
                  <a:off x="2059" y="2309"/>
                  <a:ext cx="141"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38" name="Line 3421"/>
                <p:cNvSpPr>
                  <a:spLocks noChangeShapeType="1"/>
                </p:cNvSpPr>
                <p:nvPr/>
              </p:nvSpPr>
              <p:spPr bwMode="auto">
                <a:xfrm>
                  <a:off x="2062" y="2342"/>
                  <a:ext cx="141"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39" name="Line 3422"/>
                <p:cNvSpPr>
                  <a:spLocks noChangeShapeType="1"/>
                </p:cNvSpPr>
                <p:nvPr/>
              </p:nvSpPr>
              <p:spPr bwMode="auto">
                <a:xfrm>
                  <a:off x="2061" y="2551"/>
                  <a:ext cx="141"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40" name="Line 3423"/>
                <p:cNvSpPr>
                  <a:spLocks noChangeShapeType="1"/>
                </p:cNvSpPr>
                <p:nvPr/>
              </p:nvSpPr>
              <p:spPr bwMode="auto">
                <a:xfrm>
                  <a:off x="2063" y="2375"/>
                  <a:ext cx="141"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41" name="Line 3424"/>
                <p:cNvSpPr>
                  <a:spLocks noChangeShapeType="1"/>
                </p:cNvSpPr>
                <p:nvPr/>
              </p:nvSpPr>
              <p:spPr bwMode="auto">
                <a:xfrm>
                  <a:off x="2063" y="2409"/>
                  <a:ext cx="141"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42" name="Line 3425"/>
                <p:cNvSpPr>
                  <a:spLocks noChangeShapeType="1"/>
                </p:cNvSpPr>
                <p:nvPr/>
              </p:nvSpPr>
              <p:spPr bwMode="auto">
                <a:xfrm>
                  <a:off x="2063" y="2445"/>
                  <a:ext cx="141"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43" name="Line 3426"/>
                <p:cNvSpPr>
                  <a:spLocks noChangeShapeType="1"/>
                </p:cNvSpPr>
                <p:nvPr/>
              </p:nvSpPr>
              <p:spPr bwMode="auto">
                <a:xfrm>
                  <a:off x="2063" y="2483"/>
                  <a:ext cx="141"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44" name="Line 3427"/>
                <p:cNvSpPr>
                  <a:spLocks noChangeShapeType="1"/>
                </p:cNvSpPr>
                <p:nvPr/>
              </p:nvSpPr>
              <p:spPr bwMode="auto">
                <a:xfrm>
                  <a:off x="2063" y="2517"/>
                  <a:ext cx="141"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grpSp>
          <p:grpSp>
            <p:nvGrpSpPr>
              <p:cNvPr id="176" name="Group 3428"/>
              <p:cNvGrpSpPr>
                <a:grpSpLocks/>
              </p:cNvGrpSpPr>
              <p:nvPr/>
            </p:nvGrpSpPr>
            <p:grpSpPr bwMode="auto">
              <a:xfrm>
                <a:off x="1377981" y="4565650"/>
                <a:ext cx="171452" cy="420688"/>
                <a:chOff x="1741" y="2320"/>
                <a:chExt cx="108" cy="265"/>
              </a:xfrm>
            </p:grpSpPr>
            <p:sp>
              <p:nvSpPr>
                <p:cNvPr id="219" name="Rectangle 3429"/>
                <p:cNvSpPr>
                  <a:spLocks noChangeArrowheads="1"/>
                </p:cNvSpPr>
                <p:nvPr/>
              </p:nvSpPr>
              <p:spPr bwMode="auto">
                <a:xfrm>
                  <a:off x="1745" y="2355"/>
                  <a:ext cx="100" cy="226"/>
                </a:xfrm>
                <a:prstGeom prst="rect">
                  <a:avLst/>
                </a:prstGeom>
                <a:solidFill>
                  <a:schemeClr val="bg2"/>
                </a:solidFill>
                <a:ln w="12700">
                  <a:solidFill>
                    <a:schemeClr val="tx1"/>
                  </a:solidFill>
                  <a:miter lim="800000"/>
                  <a:headEnd/>
                  <a:tailEnd/>
                </a:ln>
              </p:spPr>
              <p:txBody>
                <a:bodyPr wrap="none" anchor="ctr"/>
                <a:lstStyle/>
                <a:p>
                  <a:pPr defTabSz="457200"/>
                  <a:endParaRPr lang="en-US" sz="800" dirty="0">
                    <a:solidFill>
                      <a:srgbClr val="000000"/>
                    </a:solidFill>
                    <a:latin typeface="Gill Sans MT"/>
                  </a:endParaRPr>
                </a:p>
              </p:txBody>
            </p:sp>
            <p:sp>
              <p:nvSpPr>
                <p:cNvPr id="220" name="Rectangle 3430"/>
                <p:cNvSpPr>
                  <a:spLocks noChangeArrowheads="1"/>
                </p:cNvSpPr>
                <p:nvPr/>
              </p:nvSpPr>
              <p:spPr bwMode="auto">
                <a:xfrm>
                  <a:off x="1771" y="2320"/>
                  <a:ext cx="46" cy="28"/>
                </a:xfrm>
                <a:prstGeom prst="rect">
                  <a:avLst/>
                </a:prstGeom>
                <a:solidFill>
                  <a:schemeClr val="bg2"/>
                </a:solidFill>
                <a:ln w="12700">
                  <a:solidFill>
                    <a:schemeClr val="tx1"/>
                  </a:solidFill>
                  <a:miter lim="800000"/>
                  <a:headEnd/>
                  <a:tailEnd/>
                </a:ln>
              </p:spPr>
              <p:txBody>
                <a:bodyPr wrap="none" anchor="ctr"/>
                <a:lstStyle/>
                <a:p>
                  <a:pPr defTabSz="457200"/>
                  <a:endParaRPr lang="en-US" sz="800" dirty="0">
                    <a:solidFill>
                      <a:srgbClr val="000000"/>
                    </a:solidFill>
                    <a:latin typeface="Gill Sans MT"/>
                  </a:endParaRPr>
                </a:p>
              </p:txBody>
            </p:sp>
            <p:sp>
              <p:nvSpPr>
                <p:cNvPr id="221" name="Line 3431"/>
                <p:cNvSpPr>
                  <a:spLocks noChangeShapeType="1"/>
                </p:cNvSpPr>
                <p:nvPr/>
              </p:nvSpPr>
              <p:spPr bwMode="auto">
                <a:xfrm>
                  <a:off x="1761" y="2354"/>
                  <a:ext cx="0" cy="229"/>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22" name="Line 3432"/>
                <p:cNvSpPr>
                  <a:spLocks noChangeShapeType="1"/>
                </p:cNvSpPr>
                <p:nvPr/>
              </p:nvSpPr>
              <p:spPr bwMode="auto">
                <a:xfrm>
                  <a:off x="1793" y="2354"/>
                  <a:ext cx="0" cy="229"/>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23" name="Line 3433"/>
                <p:cNvSpPr>
                  <a:spLocks noChangeShapeType="1"/>
                </p:cNvSpPr>
                <p:nvPr/>
              </p:nvSpPr>
              <p:spPr bwMode="auto">
                <a:xfrm>
                  <a:off x="1822" y="2356"/>
                  <a:ext cx="0" cy="229"/>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24" name="Line 3434"/>
                <p:cNvSpPr>
                  <a:spLocks noChangeShapeType="1"/>
                </p:cNvSpPr>
                <p:nvPr/>
              </p:nvSpPr>
              <p:spPr bwMode="auto">
                <a:xfrm>
                  <a:off x="1741" y="2381"/>
                  <a:ext cx="105"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25" name="Line 3435"/>
                <p:cNvSpPr>
                  <a:spLocks noChangeShapeType="1"/>
                </p:cNvSpPr>
                <p:nvPr/>
              </p:nvSpPr>
              <p:spPr bwMode="auto">
                <a:xfrm>
                  <a:off x="1743" y="2405"/>
                  <a:ext cx="106"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26" name="Line 3436"/>
                <p:cNvSpPr>
                  <a:spLocks noChangeShapeType="1"/>
                </p:cNvSpPr>
                <p:nvPr/>
              </p:nvSpPr>
              <p:spPr bwMode="auto">
                <a:xfrm>
                  <a:off x="1742" y="2562"/>
                  <a:ext cx="106"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27" name="Line 3437"/>
                <p:cNvSpPr>
                  <a:spLocks noChangeShapeType="1"/>
                </p:cNvSpPr>
                <p:nvPr/>
              </p:nvSpPr>
              <p:spPr bwMode="auto">
                <a:xfrm>
                  <a:off x="1744" y="2430"/>
                  <a:ext cx="105"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28" name="Line 3438"/>
                <p:cNvSpPr>
                  <a:spLocks noChangeShapeType="1"/>
                </p:cNvSpPr>
                <p:nvPr/>
              </p:nvSpPr>
              <p:spPr bwMode="auto">
                <a:xfrm>
                  <a:off x="1744" y="2456"/>
                  <a:ext cx="105"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29" name="Line 3439"/>
                <p:cNvSpPr>
                  <a:spLocks noChangeShapeType="1"/>
                </p:cNvSpPr>
                <p:nvPr/>
              </p:nvSpPr>
              <p:spPr bwMode="auto">
                <a:xfrm>
                  <a:off x="1744" y="2483"/>
                  <a:ext cx="105"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30" name="Line 3440"/>
                <p:cNvSpPr>
                  <a:spLocks noChangeShapeType="1"/>
                </p:cNvSpPr>
                <p:nvPr/>
              </p:nvSpPr>
              <p:spPr bwMode="auto">
                <a:xfrm>
                  <a:off x="1744" y="2511"/>
                  <a:ext cx="105"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31" name="Line 3441"/>
                <p:cNvSpPr>
                  <a:spLocks noChangeShapeType="1"/>
                </p:cNvSpPr>
                <p:nvPr/>
              </p:nvSpPr>
              <p:spPr bwMode="auto">
                <a:xfrm>
                  <a:off x="1744" y="2537"/>
                  <a:ext cx="105"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grpSp>
          <p:grpSp>
            <p:nvGrpSpPr>
              <p:cNvPr id="177" name="Group 3442"/>
              <p:cNvGrpSpPr>
                <a:grpSpLocks/>
              </p:cNvGrpSpPr>
              <p:nvPr/>
            </p:nvGrpSpPr>
            <p:grpSpPr bwMode="auto">
              <a:xfrm>
                <a:off x="2101890" y="4311650"/>
                <a:ext cx="171452" cy="420688"/>
                <a:chOff x="2197" y="2160"/>
                <a:chExt cx="108" cy="265"/>
              </a:xfrm>
            </p:grpSpPr>
            <p:sp>
              <p:nvSpPr>
                <p:cNvPr id="206" name="Rectangle 3443"/>
                <p:cNvSpPr>
                  <a:spLocks noChangeArrowheads="1"/>
                </p:cNvSpPr>
                <p:nvPr/>
              </p:nvSpPr>
              <p:spPr bwMode="auto">
                <a:xfrm>
                  <a:off x="2201" y="2195"/>
                  <a:ext cx="100" cy="226"/>
                </a:xfrm>
                <a:prstGeom prst="rect">
                  <a:avLst/>
                </a:prstGeom>
                <a:solidFill>
                  <a:schemeClr val="bg2"/>
                </a:solidFill>
                <a:ln w="12700">
                  <a:solidFill>
                    <a:schemeClr val="tx1"/>
                  </a:solidFill>
                  <a:miter lim="800000"/>
                  <a:headEnd/>
                  <a:tailEnd/>
                </a:ln>
              </p:spPr>
              <p:txBody>
                <a:bodyPr wrap="none" anchor="ctr"/>
                <a:lstStyle/>
                <a:p>
                  <a:pPr defTabSz="457200"/>
                  <a:endParaRPr lang="en-US" sz="800" dirty="0">
                    <a:solidFill>
                      <a:srgbClr val="000000"/>
                    </a:solidFill>
                    <a:latin typeface="Gill Sans MT"/>
                  </a:endParaRPr>
                </a:p>
              </p:txBody>
            </p:sp>
            <p:sp>
              <p:nvSpPr>
                <p:cNvPr id="207" name="Rectangle 3444"/>
                <p:cNvSpPr>
                  <a:spLocks noChangeArrowheads="1"/>
                </p:cNvSpPr>
                <p:nvPr/>
              </p:nvSpPr>
              <p:spPr bwMode="auto">
                <a:xfrm>
                  <a:off x="2227" y="2160"/>
                  <a:ext cx="46" cy="28"/>
                </a:xfrm>
                <a:prstGeom prst="rect">
                  <a:avLst/>
                </a:prstGeom>
                <a:solidFill>
                  <a:schemeClr val="bg2"/>
                </a:solidFill>
                <a:ln w="12700">
                  <a:solidFill>
                    <a:schemeClr val="tx1"/>
                  </a:solidFill>
                  <a:miter lim="800000"/>
                  <a:headEnd/>
                  <a:tailEnd/>
                </a:ln>
              </p:spPr>
              <p:txBody>
                <a:bodyPr wrap="none" anchor="ctr"/>
                <a:lstStyle/>
                <a:p>
                  <a:pPr defTabSz="457200"/>
                  <a:endParaRPr lang="en-US" sz="800" dirty="0">
                    <a:solidFill>
                      <a:srgbClr val="000000"/>
                    </a:solidFill>
                    <a:latin typeface="Gill Sans MT"/>
                  </a:endParaRPr>
                </a:p>
              </p:txBody>
            </p:sp>
            <p:sp>
              <p:nvSpPr>
                <p:cNvPr id="208" name="Line 3445"/>
                <p:cNvSpPr>
                  <a:spLocks noChangeShapeType="1"/>
                </p:cNvSpPr>
                <p:nvPr/>
              </p:nvSpPr>
              <p:spPr bwMode="auto">
                <a:xfrm>
                  <a:off x="2217" y="2194"/>
                  <a:ext cx="0" cy="229"/>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09" name="Line 3446"/>
                <p:cNvSpPr>
                  <a:spLocks noChangeShapeType="1"/>
                </p:cNvSpPr>
                <p:nvPr/>
              </p:nvSpPr>
              <p:spPr bwMode="auto">
                <a:xfrm>
                  <a:off x="2249" y="2194"/>
                  <a:ext cx="0" cy="229"/>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10" name="Line 3447"/>
                <p:cNvSpPr>
                  <a:spLocks noChangeShapeType="1"/>
                </p:cNvSpPr>
                <p:nvPr/>
              </p:nvSpPr>
              <p:spPr bwMode="auto">
                <a:xfrm>
                  <a:off x="2278" y="2196"/>
                  <a:ext cx="0" cy="229"/>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11" name="Line 3448"/>
                <p:cNvSpPr>
                  <a:spLocks noChangeShapeType="1"/>
                </p:cNvSpPr>
                <p:nvPr/>
              </p:nvSpPr>
              <p:spPr bwMode="auto">
                <a:xfrm>
                  <a:off x="2197" y="2221"/>
                  <a:ext cx="105"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12" name="Line 3449"/>
                <p:cNvSpPr>
                  <a:spLocks noChangeShapeType="1"/>
                </p:cNvSpPr>
                <p:nvPr/>
              </p:nvSpPr>
              <p:spPr bwMode="auto">
                <a:xfrm>
                  <a:off x="2199" y="2245"/>
                  <a:ext cx="106"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13" name="Line 3450"/>
                <p:cNvSpPr>
                  <a:spLocks noChangeShapeType="1"/>
                </p:cNvSpPr>
                <p:nvPr/>
              </p:nvSpPr>
              <p:spPr bwMode="auto">
                <a:xfrm>
                  <a:off x="2198" y="2402"/>
                  <a:ext cx="106"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14" name="Line 3451"/>
                <p:cNvSpPr>
                  <a:spLocks noChangeShapeType="1"/>
                </p:cNvSpPr>
                <p:nvPr/>
              </p:nvSpPr>
              <p:spPr bwMode="auto">
                <a:xfrm>
                  <a:off x="2200" y="2270"/>
                  <a:ext cx="105"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15" name="Line 3452"/>
                <p:cNvSpPr>
                  <a:spLocks noChangeShapeType="1"/>
                </p:cNvSpPr>
                <p:nvPr/>
              </p:nvSpPr>
              <p:spPr bwMode="auto">
                <a:xfrm>
                  <a:off x="2200" y="2296"/>
                  <a:ext cx="105"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16" name="Line 3453"/>
                <p:cNvSpPr>
                  <a:spLocks noChangeShapeType="1"/>
                </p:cNvSpPr>
                <p:nvPr/>
              </p:nvSpPr>
              <p:spPr bwMode="auto">
                <a:xfrm>
                  <a:off x="2200" y="2323"/>
                  <a:ext cx="105"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17" name="Line 3454"/>
                <p:cNvSpPr>
                  <a:spLocks noChangeShapeType="1"/>
                </p:cNvSpPr>
                <p:nvPr/>
              </p:nvSpPr>
              <p:spPr bwMode="auto">
                <a:xfrm>
                  <a:off x="2200" y="2351"/>
                  <a:ext cx="105"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18" name="Line 3455"/>
                <p:cNvSpPr>
                  <a:spLocks noChangeShapeType="1"/>
                </p:cNvSpPr>
                <p:nvPr/>
              </p:nvSpPr>
              <p:spPr bwMode="auto">
                <a:xfrm>
                  <a:off x="2200" y="2377"/>
                  <a:ext cx="105"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grpSp>
          <p:grpSp>
            <p:nvGrpSpPr>
              <p:cNvPr id="178" name="Group 3456"/>
              <p:cNvGrpSpPr>
                <a:grpSpLocks/>
              </p:cNvGrpSpPr>
              <p:nvPr/>
            </p:nvGrpSpPr>
            <p:grpSpPr bwMode="auto">
              <a:xfrm>
                <a:off x="2155886" y="4694280"/>
                <a:ext cx="115890" cy="277815"/>
                <a:chOff x="2231" y="2401"/>
                <a:chExt cx="73" cy="175"/>
              </a:xfrm>
            </p:grpSpPr>
            <p:sp>
              <p:nvSpPr>
                <p:cNvPr id="193" name="Rectangle 3457"/>
                <p:cNvSpPr>
                  <a:spLocks noChangeArrowheads="1"/>
                </p:cNvSpPr>
                <p:nvPr/>
              </p:nvSpPr>
              <p:spPr bwMode="auto">
                <a:xfrm>
                  <a:off x="2235" y="2424"/>
                  <a:ext cx="64" cy="148"/>
                </a:xfrm>
                <a:prstGeom prst="rect">
                  <a:avLst/>
                </a:prstGeom>
                <a:solidFill>
                  <a:schemeClr val="bg2"/>
                </a:solidFill>
                <a:ln w="12700">
                  <a:solidFill>
                    <a:schemeClr val="tx1"/>
                  </a:solidFill>
                  <a:miter lim="800000"/>
                  <a:headEnd/>
                  <a:tailEnd/>
                </a:ln>
              </p:spPr>
              <p:txBody>
                <a:bodyPr wrap="none" anchor="ctr"/>
                <a:lstStyle/>
                <a:p>
                  <a:pPr defTabSz="457200"/>
                  <a:endParaRPr lang="en-US" sz="800" dirty="0">
                    <a:solidFill>
                      <a:srgbClr val="000000"/>
                    </a:solidFill>
                    <a:latin typeface="Gill Sans MT"/>
                  </a:endParaRPr>
                </a:p>
              </p:txBody>
            </p:sp>
            <p:sp>
              <p:nvSpPr>
                <p:cNvPr id="194" name="Rectangle 3458"/>
                <p:cNvSpPr>
                  <a:spLocks noChangeArrowheads="1"/>
                </p:cNvSpPr>
                <p:nvPr/>
              </p:nvSpPr>
              <p:spPr bwMode="auto">
                <a:xfrm>
                  <a:off x="2253" y="2401"/>
                  <a:ext cx="28" cy="16"/>
                </a:xfrm>
                <a:prstGeom prst="rect">
                  <a:avLst/>
                </a:prstGeom>
                <a:solidFill>
                  <a:schemeClr val="bg2"/>
                </a:solidFill>
                <a:ln w="12700">
                  <a:solidFill>
                    <a:schemeClr val="tx1"/>
                  </a:solidFill>
                  <a:miter lim="800000"/>
                  <a:headEnd/>
                  <a:tailEnd/>
                </a:ln>
              </p:spPr>
              <p:txBody>
                <a:bodyPr wrap="none" anchor="ctr"/>
                <a:lstStyle/>
                <a:p>
                  <a:pPr defTabSz="457200"/>
                  <a:endParaRPr lang="en-US" sz="800" dirty="0">
                    <a:solidFill>
                      <a:srgbClr val="000000"/>
                    </a:solidFill>
                    <a:latin typeface="Gill Sans MT"/>
                  </a:endParaRPr>
                </a:p>
              </p:txBody>
            </p:sp>
            <p:sp>
              <p:nvSpPr>
                <p:cNvPr id="195" name="Line 3459"/>
                <p:cNvSpPr>
                  <a:spLocks noChangeShapeType="1"/>
                </p:cNvSpPr>
                <p:nvPr/>
              </p:nvSpPr>
              <p:spPr bwMode="auto">
                <a:xfrm>
                  <a:off x="2245" y="2422"/>
                  <a:ext cx="0" cy="153"/>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196" name="Line 3460"/>
                <p:cNvSpPr>
                  <a:spLocks noChangeShapeType="1"/>
                </p:cNvSpPr>
                <p:nvPr/>
              </p:nvSpPr>
              <p:spPr bwMode="auto">
                <a:xfrm>
                  <a:off x="2266" y="2422"/>
                  <a:ext cx="0" cy="153"/>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197" name="Line 3461"/>
                <p:cNvSpPr>
                  <a:spLocks noChangeShapeType="1"/>
                </p:cNvSpPr>
                <p:nvPr/>
              </p:nvSpPr>
              <p:spPr bwMode="auto">
                <a:xfrm>
                  <a:off x="2285" y="2423"/>
                  <a:ext cx="0" cy="153"/>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198" name="Line 3462"/>
                <p:cNvSpPr>
                  <a:spLocks noChangeShapeType="1"/>
                </p:cNvSpPr>
                <p:nvPr/>
              </p:nvSpPr>
              <p:spPr bwMode="auto">
                <a:xfrm>
                  <a:off x="2231" y="2440"/>
                  <a:ext cx="71"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199" name="Line 3463"/>
                <p:cNvSpPr>
                  <a:spLocks noChangeShapeType="1"/>
                </p:cNvSpPr>
                <p:nvPr/>
              </p:nvSpPr>
              <p:spPr bwMode="auto">
                <a:xfrm>
                  <a:off x="2233" y="2456"/>
                  <a:ext cx="70"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00" name="Line 3464"/>
                <p:cNvSpPr>
                  <a:spLocks noChangeShapeType="1"/>
                </p:cNvSpPr>
                <p:nvPr/>
              </p:nvSpPr>
              <p:spPr bwMode="auto">
                <a:xfrm>
                  <a:off x="2232" y="2561"/>
                  <a:ext cx="71"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01" name="Line 3465"/>
                <p:cNvSpPr>
                  <a:spLocks noChangeShapeType="1"/>
                </p:cNvSpPr>
                <p:nvPr/>
              </p:nvSpPr>
              <p:spPr bwMode="auto">
                <a:xfrm>
                  <a:off x="2233" y="2473"/>
                  <a:ext cx="71"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02" name="Line 3466"/>
                <p:cNvSpPr>
                  <a:spLocks noChangeShapeType="1"/>
                </p:cNvSpPr>
                <p:nvPr/>
              </p:nvSpPr>
              <p:spPr bwMode="auto">
                <a:xfrm>
                  <a:off x="2233" y="2490"/>
                  <a:ext cx="71"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03" name="Line 3467"/>
                <p:cNvSpPr>
                  <a:spLocks noChangeShapeType="1"/>
                </p:cNvSpPr>
                <p:nvPr/>
              </p:nvSpPr>
              <p:spPr bwMode="auto">
                <a:xfrm>
                  <a:off x="2233" y="2508"/>
                  <a:ext cx="71"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04" name="Line 3468"/>
                <p:cNvSpPr>
                  <a:spLocks noChangeShapeType="1"/>
                </p:cNvSpPr>
                <p:nvPr/>
              </p:nvSpPr>
              <p:spPr bwMode="auto">
                <a:xfrm>
                  <a:off x="2233" y="2527"/>
                  <a:ext cx="71"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205" name="Line 3469"/>
                <p:cNvSpPr>
                  <a:spLocks noChangeShapeType="1"/>
                </p:cNvSpPr>
                <p:nvPr/>
              </p:nvSpPr>
              <p:spPr bwMode="auto">
                <a:xfrm>
                  <a:off x="2233" y="2544"/>
                  <a:ext cx="71"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grpSp>
          <p:grpSp>
            <p:nvGrpSpPr>
              <p:cNvPr id="179" name="Group 3498"/>
              <p:cNvGrpSpPr>
                <a:grpSpLocks/>
              </p:cNvGrpSpPr>
              <p:nvPr/>
            </p:nvGrpSpPr>
            <p:grpSpPr bwMode="auto">
              <a:xfrm>
                <a:off x="1228771" y="4713330"/>
                <a:ext cx="115890" cy="277815"/>
                <a:chOff x="1647" y="2413"/>
                <a:chExt cx="73" cy="175"/>
              </a:xfrm>
            </p:grpSpPr>
            <p:sp>
              <p:nvSpPr>
                <p:cNvPr id="180" name="Rectangle 3499"/>
                <p:cNvSpPr>
                  <a:spLocks noChangeArrowheads="1"/>
                </p:cNvSpPr>
                <p:nvPr/>
              </p:nvSpPr>
              <p:spPr bwMode="auto">
                <a:xfrm>
                  <a:off x="1651" y="2436"/>
                  <a:ext cx="64" cy="148"/>
                </a:xfrm>
                <a:prstGeom prst="rect">
                  <a:avLst/>
                </a:prstGeom>
                <a:solidFill>
                  <a:schemeClr val="bg2"/>
                </a:solidFill>
                <a:ln w="12700">
                  <a:solidFill>
                    <a:schemeClr val="tx1"/>
                  </a:solidFill>
                  <a:miter lim="800000"/>
                  <a:headEnd/>
                  <a:tailEnd/>
                </a:ln>
              </p:spPr>
              <p:txBody>
                <a:bodyPr wrap="none" anchor="ctr"/>
                <a:lstStyle/>
                <a:p>
                  <a:pPr defTabSz="457200"/>
                  <a:endParaRPr lang="en-US" sz="800" dirty="0">
                    <a:solidFill>
                      <a:srgbClr val="000000"/>
                    </a:solidFill>
                    <a:latin typeface="Gill Sans MT"/>
                  </a:endParaRPr>
                </a:p>
              </p:txBody>
            </p:sp>
            <p:sp>
              <p:nvSpPr>
                <p:cNvPr id="181" name="Rectangle 3500"/>
                <p:cNvSpPr>
                  <a:spLocks noChangeArrowheads="1"/>
                </p:cNvSpPr>
                <p:nvPr/>
              </p:nvSpPr>
              <p:spPr bwMode="auto">
                <a:xfrm>
                  <a:off x="1669" y="2413"/>
                  <a:ext cx="28" cy="16"/>
                </a:xfrm>
                <a:prstGeom prst="rect">
                  <a:avLst/>
                </a:prstGeom>
                <a:solidFill>
                  <a:schemeClr val="bg2"/>
                </a:solidFill>
                <a:ln w="12700">
                  <a:solidFill>
                    <a:schemeClr val="tx1"/>
                  </a:solidFill>
                  <a:miter lim="800000"/>
                  <a:headEnd/>
                  <a:tailEnd/>
                </a:ln>
              </p:spPr>
              <p:txBody>
                <a:bodyPr wrap="none" anchor="ctr"/>
                <a:lstStyle/>
                <a:p>
                  <a:pPr defTabSz="457200"/>
                  <a:endParaRPr lang="en-US" sz="800" dirty="0">
                    <a:solidFill>
                      <a:srgbClr val="000000"/>
                    </a:solidFill>
                    <a:latin typeface="Gill Sans MT"/>
                  </a:endParaRPr>
                </a:p>
              </p:txBody>
            </p:sp>
            <p:sp>
              <p:nvSpPr>
                <p:cNvPr id="182" name="Line 3501"/>
                <p:cNvSpPr>
                  <a:spLocks noChangeShapeType="1"/>
                </p:cNvSpPr>
                <p:nvPr/>
              </p:nvSpPr>
              <p:spPr bwMode="auto">
                <a:xfrm>
                  <a:off x="1661" y="2434"/>
                  <a:ext cx="0" cy="153"/>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183" name="Line 3502"/>
                <p:cNvSpPr>
                  <a:spLocks noChangeShapeType="1"/>
                </p:cNvSpPr>
                <p:nvPr/>
              </p:nvSpPr>
              <p:spPr bwMode="auto">
                <a:xfrm>
                  <a:off x="1682" y="2434"/>
                  <a:ext cx="0" cy="153"/>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184" name="Line 3503"/>
                <p:cNvSpPr>
                  <a:spLocks noChangeShapeType="1"/>
                </p:cNvSpPr>
                <p:nvPr/>
              </p:nvSpPr>
              <p:spPr bwMode="auto">
                <a:xfrm>
                  <a:off x="1701" y="2435"/>
                  <a:ext cx="0" cy="153"/>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185" name="Line 3504"/>
                <p:cNvSpPr>
                  <a:spLocks noChangeShapeType="1"/>
                </p:cNvSpPr>
                <p:nvPr/>
              </p:nvSpPr>
              <p:spPr bwMode="auto">
                <a:xfrm>
                  <a:off x="1647" y="2452"/>
                  <a:ext cx="71"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186" name="Line 3505"/>
                <p:cNvSpPr>
                  <a:spLocks noChangeShapeType="1"/>
                </p:cNvSpPr>
                <p:nvPr/>
              </p:nvSpPr>
              <p:spPr bwMode="auto">
                <a:xfrm>
                  <a:off x="1649" y="2468"/>
                  <a:ext cx="70"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187" name="Line 3506"/>
                <p:cNvSpPr>
                  <a:spLocks noChangeShapeType="1"/>
                </p:cNvSpPr>
                <p:nvPr/>
              </p:nvSpPr>
              <p:spPr bwMode="auto">
                <a:xfrm>
                  <a:off x="1648" y="2573"/>
                  <a:ext cx="71"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188" name="Line 3507"/>
                <p:cNvSpPr>
                  <a:spLocks noChangeShapeType="1"/>
                </p:cNvSpPr>
                <p:nvPr/>
              </p:nvSpPr>
              <p:spPr bwMode="auto">
                <a:xfrm>
                  <a:off x="1649" y="2485"/>
                  <a:ext cx="71"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189" name="Line 3508"/>
                <p:cNvSpPr>
                  <a:spLocks noChangeShapeType="1"/>
                </p:cNvSpPr>
                <p:nvPr/>
              </p:nvSpPr>
              <p:spPr bwMode="auto">
                <a:xfrm>
                  <a:off x="1649" y="2502"/>
                  <a:ext cx="71"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190" name="Line 3509"/>
                <p:cNvSpPr>
                  <a:spLocks noChangeShapeType="1"/>
                </p:cNvSpPr>
                <p:nvPr/>
              </p:nvSpPr>
              <p:spPr bwMode="auto">
                <a:xfrm>
                  <a:off x="1649" y="2520"/>
                  <a:ext cx="71"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191" name="Line 3510"/>
                <p:cNvSpPr>
                  <a:spLocks noChangeShapeType="1"/>
                </p:cNvSpPr>
                <p:nvPr/>
              </p:nvSpPr>
              <p:spPr bwMode="auto">
                <a:xfrm>
                  <a:off x="1649" y="2539"/>
                  <a:ext cx="71"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192" name="Line 3511"/>
                <p:cNvSpPr>
                  <a:spLocks noChangeShapeType="1"/>
                </p:cNvSpPr>
                <p:nvPr/>
              </p:nvSpPr>
              <p:spPr bwMode="auto">
                <a:xfrm>
                  <a:off x="1649" y="2556"/>
                  <a:ext cx="71" cy="0"/>
                </a:xfrm>
                <a:prstGeom prst="line">
                  <a:avLst/>
                </a:prstGeom>
                <a:noFill/>
                <a:ln w="12700">
                  <a:solidFill>
                    <a:schemeClr val="tx1"/>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grpSp>
        </p:grpSp>
        <p:sp>
          <p:nvSpPr>
            <p:cNvPr id="12" name="Text Box 285"/>
            <p:cNvSpPr txBox="1">
              <a:spLocks noChangeAspect="1" noChangeArrowheads="1"/>
            </p:cNvSpPr>
            <p:nvPr/>
          </p:nvSpPr>
          <p:spPr bwMode="auto">
            <a:xfrm>
              <a:off x="1829513" y="6009496"/>
              <a:ext cx="972578" cy="215029"/>
            </a:xfrm>
            <a:prstGeom prst="rect">
              <a:avLst/>
            </a:prstGeom>
            <a:noFill/>
            <a:ln w="9525">
              <a:noFill/>
              <a:miter lim="800000"/>
              <a:headEnd/>
              <a:tailEnd/>
            </a:ln>
          </p:spPr>
          <p:txBody>
            <a:bodyPr wrap="none">
              <a:spAutoFit/>
            </a:bodyPr>
            <a:lstStyle/>
            <a:p>
              <a:pPr defTabSz="457200"/>
              <a:r>
                <a:rPr lang="en-US" sz="1000" b="1" dirty="0">
                  <a:solidFill>
                    <a:srgbClr val="000000"/>
                  </a:solidFill>
                  <a:latin typeface="Gill Sans MT"/>
                </a:rPr>
                <a:t>Urban</a:t>
              </a:r>
            </a:p>
          </p:txBody>
        </p:sp>
        <p:grpSp>
          <p:nvGrpSpPr>
            <p:cNvPr id="13" name="Group 936"/>
            <p:cNvGrpSpPr/>
            <p:nvPr/>
          </p:nvGrpSpPr>
          <p:grpSpPr>
            <a:xfrm>
              <a:off x="3297669" y="5482143"/>
              <a:ext cx="3422663" cy="979741"/>
              <a:chOff x="5365720" y="5357786"/>
              <a:chExt cx="3020158" cy="979741"/>
            </a:xfrm>
          </p:grpSpPr>
          <p:pic>
            <p:nvPicPr>
              <p:cNvPr id="149" name="Picture 326"/>
              <p:cNvPicPr>
                <a:picLocks noChangeAspect="1" noChangeArrowheads="1"/>
              </p:cNvPicPr>
              <p:nvPr/>
            </p:nvPicPr>
            <p:blipFill>
              <a:blip r:embed="rId5" cstate="screen">
                <a:clrChange>
                  <a:clrFrom>
                    <a:srgbClr val="FFFFFF"/>
                  </a:clrFrom>
                  <a:clrTo>
                    <a:srgbClr val="FFFFFF">
                      <a:alpha val="0"/>
                    </a:srgbClr>
                  </a:clrTo>
                </a:clrChange>
              </a:blip>
              <a:srcRect/>
              <a:stretch>
                <a:fillRect/>
              </a:stretch>
            </p:blipFill>
            <p:spPr bwMode="auto">
              <a:xfrm>
                <a:off x="7717826" y="5578247"/>
                <a:ext cx="231203" cy="454000"/>
              </a:xfrm>
              <a:prstGeom prst="rect">
                <a:avLst/>
              </a:prstGeom>
              <a:noFill/>
              <a:ln w="9525" cap="flat" cmpd="sng" algn="ctr">
                <a:noFill/>
                <a:prstDash val="solid"/>
                <a:miter lim="800000"/>
                <a:headEnd/>
                <a:tailEnd/>
              </a:ln>
            </p:spPr>
          </p:pic>
          <p:pic>
            <p:nvPicPr>
              <p:cNvPr id="150" name="Picture 326"/>
              <p:cNvPicPr>
                <a:picLocks noChangeAspect="1" noChangeArrowheads="1"/>
              </p:cNvPicPr>
              <p:nvPr/>
            </p:nvPicPr>
            <p:blipFill>
              <a:blip r:embed="rId6" cstate="screen">
                <a:clrChange>
                  <a:clrFrom>
                    <a:srgbClr val="FFFFFF"/>
                  </a:clrFrom>
                  <a:clrTo>
                    <a:srgbClr val="FFFFFF">
                      <a:alpha val="0"/>
                    </a:srgbClr>
                  </a:clrTo>
                </a:clrChange>
              </a:blip>
              <a:srcRect/>
              <a:stretch>
                <a:fillRect/>
              </a:stretch>
            </p:blipFill>
            <p:spPr bwMode="auto">
              <a:xfrm>
                <a:off x="8193063" y="5722025"/>
                <a:ext cx="192815" cy="287054"/>
              </a:xfrm>
              <a:prstGeom prst="rect">
                <a:avLst/>
              </a:prstGeom>
              <a:noFill/>
              <a:ln w="9525" cap="flat" cmpd="sng" algn="ctr">
                <a:noFill/>
                <a:prstDash val="solid"/>
                <a:miter lim="800000"/>
                <a:headEnd/>
                <a:tailEnd/>
              </a:ln>
            </p:spPr>
          </p:pic>
          <p:pic>
            <p:nvPicPr>
              <p:cNvPr id="151" name="Picture 326"/>
              <p:cNvPicPr>
                <a:picLocks noChangeAspect="1" noChangeArrowheads="1"/>
              </p:cNvPicPr>
              <p:nvPr/>
            </p:nvPicPr>
            <p:blipFill>
              <a:blip r:embed="rId5" cstate="screen">
                <a:clrChange>
                  <a:clrFrom>
                    <a:srgbClr val="FFFFFF"/>
                  </a:clrFrom>
                  <a:clrTo>
                    <a:srgbClr val="FFFFFF">
                      <a:alpha val="0"/>
                    </a:srgbClr>
                  </a:clrTo>
                </a:clrChange>
              </a:blip>
              <a:srcRect/>
              <a:stretch>
                <a:fillRect/>
              </a:stretch>
            </p:blipFill>
            <p:spPr bwMode="auto">
              <a:xfrm>
                <a:off x="7958003" y="5562398"/>
                <a:ext cx="231203" cy="454000"/>
              </a:xfrm>
              <a:prstGeom prst="rect">
                <a:avLst/>
              </a:prstGeom>
              <a:noFill/>
              <a:ln w="9525" cap="flat" cmpd="sng" algn="ctr">
                <a:noFill/>
                <a:prstDash val="solid"/>
                <a:miter lim="800000"/>
                <a:headEnd/>
                <a:tailEnd/>
              </a:ln>
            </p:spPr>
          </p:pic>
          <p:grpSp>
            <p:nvGrpSpPr>
              <p:cNvPr id="152" name="Group 10"/>
              <p:cNvGrpSpPr>
                <a:grpSpLocks noChangeAspect="1"/>
              </p:cNvGrpSpPr>
              <p:nvPr/>
            </p:nvGrpSpPr>
            <p:grpSpPr bwMode="auto">
              <a:xfrm>
                <a:off x="6210684" y="5697393"/>
                <a:ext cx="413061" cy="614401"/>
                <a:chOff x="3341" y="2285"/>
                <a:chExt cx="444" cy="584"/>
              </a:xfrm>
            </p:grpSpPr>
            <p:sp>
              <p:nvSpPr>
                <p:cNvPr id="170" name="Line 11"/>
                <p:cNvSpPr>
                  <a:spLocks noChangeAspect="1" noChangeShapeType="1"/>
                </p:cNvSpPr>
                <p:nvPr/>
              </p:nvSpPr>
              <p:spPr bwMode="auto">
                <a:xfrm>
                  <a:off x="3540" y="2712"/>
                  <a:ext cx="0" cy="157"/>
                </a:xfrm>
                <a:prstGeom prst="line">
                  <a:avLst/>
                </a:prstGeom>
                <a:noFill/>
                <a:ln w="25400">
                  <a:solidFill>
                    <a:srgbClr val="663300"/>
                  </a:solidFill>
                  <a:round/>
                  <a:headEnd type="none" w="sm" len="sm"/>
                  <a:tailEnd type="none" w="sm" len="sm"/>
                </a:ln>
              </p:spPr>
              <p:txBody>
                <a:bodyPr wrap="none" anchor="ctr"/>
                <a:lstStyle/>
                <a:p>
                  <a:pPr defTabSz="457200"/>
                  <a:endParaRPr lang="en-US" sz="1000" dirty="0">
                    <a:solidFill>
                      <a:srgbClr val="000000"/>
                    </a:solidFill>
                    <a:latin typeface="Gill Sans MT"/>
                  </a:endParaRPr>
                </a:p>
              </p:txBody>
            </p:sp>
            <p:sp>
              <p:nvSpPr>
                <p:cNvPr id="171" name="Freeform 12"/>
                <p:cNvSpPr>
                  <a:spLocks noChangeAspect="1"/>
                </p:cNvSpPr>
                <p:nvPr/>
              </p:nvSpPr>
              <p:spPr bwMode="auto">
                <a:xfrm>
                  <a:off x="3341" y="2285"/>
                  <a:ext cx="444"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defTabSz="457200"/>
                  <a:endParaRPr lang="en-US" sz="1000" dirty="0">
                    <a:solidFill>
                      <a:srgbClr val="000000"/>
                    </a:solidFill>
                    <a:latin typeface="Gill Sans MT"/>
                  </a:endParaRPr>
                </a:p>
              </p:txBody>
            </p:sp>
          </p:grpSp>
          <p:grpSp>
            <p:nvGrpSpPr>
              <p:cNvPr id="153" name="Group 28"/>
              <p:cNvGrpSpPr>
                <a:grpSpLocks noChangeAspect="1"/>
              </p:cNvGrpSpPr>
              <p:nvPr/>
            </p:nvGrpSpPr>
            <p:grpSpPr bwMode="auto">
              <a:xfrm>
                <a:off x="6481088" y="5548334"/>
                <a:ext cx="147637" cy="354012"/>
                <a:chOff x="3341" y="2314"/>
                <a:chExt cx="379" cy="555"/>
              </a:xfrm>
            </p:grpSpPr>
            <p:sp>
              <p:nvSpPr>
                <p:cNvPr id="168" name="Line 29"/>
                <p:cNvSpPr>
                  <a:spLocks noChangeAspect="1" noChangeShapeType="1"/>
                </p:cNvSpPr>
                <p:nvPr/>
              </p:nvSpPr>
              <p:spPr bwMode="auto">
                <a:xfrm>
                  <a:off x="3540" y="2725"/>
                  <a:ext cx="0" cy="144"/>
                </a:xfrm>
                <a:prstGeom prst="line">
                  <a:avLst/>
                </a:prstGeom>
                <a:noFill/>
                <a:ln w="25400">
                  <a:solidFill>
                    <a:srgbClr val="663300"/>
                  </a:solidFill>
                  <a:round/>
                  <a:headEnd type="none" w="sm" len="sm"/>
                  <a:tailEnd type="none" w="sm" len="sm"/>
                </a:ln>
              </p:spPr>
              <p:txBody>
                <a:bodyPr wrap="none" anchor="ctr"/>
                <a:lstStyle/>
                <a:p>
                  <a:pPr defTabSz="457200"/>
                  <a:endParaRPr lang="en-US" sz="1000" dirty="0">
                    <a:solidFill>
                      <a:srgbClr val="000000"/>
                    </a:solidFill>
                    <a:latin typeface="Gill Sans MT"/>
                  </a:endParaRPr>
                </a:p>
              </p:txBody>
            </p:sp>
            <p:sp>
              <p:nvSpPr>
                <p:cNvPr id="169" name="Freeform 30"/>
                <p:cNvSpPr>
                  <a:spLocks noChangeAspect="1"/>
                </p:cNvSpPr>
                <p:nvPr/>
              </p:nvSpPr>
              <p:spPr bwMode="auto">
                <a:xfrm>
                  <a:off x="3341" y="2314"/>
                  <a:ext cx="379"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defTabSz="457200"/>
                  <a:endParaRPr lang="en-US" sz="1000" dirty="0">
                    <a:solidFill>
                      <a:srgbClr val="000000"/>
                    </a:solidFill>
                    <a:latin typeface="Gill Sans MT"/>
                  </a:endParaRPr>
                </a:p>
              </p:txBody>
            </p:sp>
          </p:grpSp>
          <p:grpSp>
            <p:nvGrpSpPr>
              <p:cNvPr id="154" name="Group 22"/>
              <p:cNvGrpSpPr>
                <a:grpSpLocks noChangeAspect="1"/>
              </p:cNvGrpSpPr>
              <p:nvPr/>
            </p:nvGrpSpPr>
            <p:grpSpPr bwMode="auto">
              <a:xfrm>
                <a:off x="6597662" y="5514843"/>
                <a:ext cx="207963" cy="481013"/>
                <a:chOff x="3657" y="1317"/>
                <a:chExt cx="226" cy="401"/>
              </a:xfrm>
            </p:grpSpPr>
            <p:sp>
              <p:nvSpPr>
                <p:cNvPr id="166" name="Line 23"/>
                <p:cNvSpPr>
                  <a:spLocks noChangeAspect="1" noChangeShapeType="1"/>
                </p:cNvSpPr>
                <p:nvPr/>
              </p:nvSpPr>
              <p:spPr bwMode="auto">
                <a:xfrm>
                  <a:off x="3779" y="1610"/>
                  <a:ext cx="0" cy="108"/>
                </a:xfrm>
                <a:prstGeom prst="line">
                  <a:avLst/>
                </a:prstGeom>
                <a:noFill/>
                <a:ln w="25400">
                  <a:solidFill>
                    <a:srgbClr val="663300"/>
                  </a:solidFill>
                  <a:round/>
                  <a:headEnd type="none" w="sm" len="sm"/>
                  <a:tailEnd type="none" w="sm" len="sm"/>
                </a:ln>
              </p:spPr>
              <p:txBody>
                <a:bodyPr wrap="none" anchor="ctr"/>
                <a:lstStyle/>
                <a:p>
                  <a:pPr defTabSz="457200"/>
                  <a:endParaRPr lang="en-US" sz="1000" dirty="0">
                    <a:solidFill>
                      <a:srgbClr val="000000"/>
                    </a:solidFill>
                    <a:latin typeface="Gill Sans MT"/>
                  </a:endParaRPr>
                </a:p>
              </p:txBody>
            </p:sp>
            <p:sp>
              <p:nvSpPr>
                <p:cNvPr id="167" name="Freeform 24"/>
                <p:cNvSpPr>
                  <a:spLocks noChangeAspect="1"/>
                </p:cNvSpPr>
                <p:nvPr/>
              </p:nvSpPr>
              <p:spPr bwMode="auto">
                <a:xfrm>
                  <a:off x="3657" y="1317"/>
                  <a:ext cx="226" cy="294"/>
                </a:xfrm>
                <a:custGeom>
                  <a:avLst/>
                  <a:gdLst>
                    <a:gd name="T0" fmla="*/ 171 w 301"/>
                    <a:gd name="T1" fmla="*/ 23 h 392"/>
                    <a:gd name="T2" fmla="*/ 158 w 301"/>
                    <a:gd name="T3" fmla="*/ 18 h 392"/>
                    <a:gd name="T4" fmla="*/ 137 w 301"/>
                    <a:gd name="T5" fmla="*/ 5 h 392"/>
                    <a:gd name="T6" fmla="*/ 126 w 301"/>
                    <a:gd name="T7" fmla="*/ 2 h 392"/>
                    <a:gd name="T8" fmla="*/ 114 w 301"/>
                    <a:gd name="T9" fmla="*/ 0 h 392"/>
                    <a:gd name="T10" fmla="*/ 102 w 301"/>
                    <a:gd name="T11" fmla="*/ 2 h 392"/>
                    <a:gd name="T12" fmla="*/ 97 w 301"/>
                    <a:gd name="T13" fmla="*/ 8 h 392"/>
                    <a:gd name="T14" fmla="*/ 86 w 301"/>
                    <a:gd name="T15" fmla="*/ 15 h 392"/>
                    <a:gd name="T16" fmla="*/ 74 w 301"/>
                    <a:gd name="T17" fmla="*/ 19 h 392"/>
                    <a:gd name="T18" fmla="*/ 68 w 301"/>
                    <a:gd name="T19" fmla="*/ 18 h 392"/>
                    <a:gd name="T20" fmla="*/ 58 w 301"/>
                    <a:gd name="T21" fmla="*/ 22 h 392"/>
                    <a:gd name="T22" fmla="*/ 47 w 301"/>
                    <a:gd name="T23" fmla="*/ 28 h 392"/>
                    <a:gd name="T24" fmla="*/ 37 w 301"/>
                    <a:gd name="T25" fmla="*/ 35 h 392"/>
                    <a:gd name="T26" fmla="*/ 38 w 301"/>
                    <a:gd name="T27" fmla="*/ 46 h 392"/>
                    <a:gd name="T28" fmla="*/ 34 w 301"/>
                    <a:gd name="T29" fmla="*/ 52 h 392"/>
                    <a:gd name="T30" fmla="*/ 29 w 301"/>
                    <a:gd name="T31" fmla="*/ 61 h 392"/>
                    <a:gd name="T32" fmla="*/ 26 w 301"/>
                    <a:gd name="T33" fmla="*/ 76 h 392"/>
                    <a:gd name="T34" fmla="*/ 18 w 301"/>
                    <a:gd name="T35" fmla="*/ 88 h 392"/>
                    <a:gd name="T36" fmla="*/ 10 w 301"/>
                    <a:gd name="T37" fmla="*/ 97 h 392"/>
                    <a:gd name="T38" fmla="*/ 4 w 301"/>
                    <a:gd name="T39" fmla="*/ 107 h 392"/>
                    <a:gd name="T40" fmla="*/ 2 w 301"/>
                    <a:gd name="T41" fmla="*/ 118 h 392"/>
                    <a:gd name="T42" fmla="*/ 2 w 301"/>
                    <a:gd name="T43" fmla="*/ 130 h 392"/>
                    <a:gd name="T44" fmla="*/ 5 w 301"/>
                    <a:gd name="T45" fmla="*/ 142 h 392"/>
                    <a:gd name="T46" fmla="*/ 8 w 301"/>
                    <a:gd name="T47" fmla="*/ 154 h 392"/>
                    <a:gd name="T48" fmla="*/ 8 w 301"/>
                    <a:gd name="T49" fmla="*/ 165 h 392"/>
                    <a:gd name="T50" fmla="*/ 4 w 301"/>
                    <a:gd name="T51" fmla="*/ 176 h 392"/>
                    <a:gd name="T52" fmla="*/ 0 w 301"/>
                    <a:gd name="T53" fmla="*/ 189 h 392"/>
                    <a:gd name="T54" fmla="*/ 6 w 301"/>
                    <a:gd name="T55" fmla="*/ 200 h 392"/>
                    <a:gd name="T56" fmla="*/ 13 w 301"/>
                    <a:gd name="T57" fmla="*/ 206 h 392"/>
                    <a:gd name="T58" fmla="*/ 16 w 301"/>
                    <a:gd name="T59" fmla="*/ 217 h 392"/>
                    <a:gd name="T60" fmla="*/ 14 w 301"/>
                    <a:gd name="T61" fmla="*/ 232 h 392"/>
                    <a:gd name="T62" fmla="*/ 26 w 301"/>
                    <a:gd name="T63" fmla="*/ 245 h 392"/>
                    <a:gd name="T64" fmla="*/ 36 w 301"/>
                    <a:gd name="T65" fmla="*/ 253 h 392"/>
                    <a:gd name="T66" fmla="*/ 47 w 301"/>
                    <a:gd name="T67" fmla="*/ 260 h 392"/>
                    <a:gd name="T68" fmla="*/ 59 w 301"/>
                    <a:gd name="T69" fmla="*/ 269 h 392"/>
                    <a:gd name="T70" fmla="*/ 72 w 301"/>
                    <a:gd name="T71" fmla="*/ 271 h 392"/>
                    <a:gd name="T72" fmla="*/ 83 w 301"/>
                    <a:gd name="T73" fmla="*/ 277 h 392"/>
                    <a:gd name="T74" fmla="*/ 87 w 301"/>
                    <a:gd name="T75" fmla="*/ 290 h 392"/>
                    <a:gd name="T76" fmla="*/ 104 w 301"/>
                    <a:gd name="T77" fmla="*/ 293 h 392"/>
                    <a:gd name="T78" fmla="*/ 126 w 301"/>
                    <a:gd name="T79" fmla="*/ 290 h 392"/>
                    <a:gd name="T80" fmla="*/ 146 w 301"/>
                    <a:gd name="T81" fmla="*/ 286 h 392"/>
                    <a:gd name="T82" fmla="*/ 152 w 301"/>
                    <a:gd name="T83" fmla="*/ 290 h 392"/>
                    <a:gd name="T84" fmla="*/ 158 w 301"/>
                    <a:gd name="T85" fmla="*/ 280 h 392"/>
                    <a:gd name="T86" fmla="*/ 170 w 301"/>
                    <a:gd name="T87" fmla="*/ 270 h 392"/>
                    <a:gd name="T88" fmla="*/ 188 w 301"/>
                    <a:gd name="T89" fmla="*/ 264 h 392"/>
                    <a:gd name="T90" fmla="*/ 198 w 301"/>
                    <a:gd name="T91" fmla="*/ 242 h 392"/>
                    <a:gd name="T92" fmla="*/ 206 w 301"/>
                    <a:gd name="T93" fmla="*/ 220 h 392"/>
                    <a:gd name="T94" fmla="*/ 212 w 301"/>
                    <a:gd name="T95" fmla="*/ 203 h 392"/>
                    <a:gd name="T96" fmla="*/ 212 w 301"/>
                    <a:gd name="T97" fmla="*/ 194 h 392"/>
                    <a:gd name="T98" fmla="*/ 218 w 301"/>
                    <a:gd name="T99" fmla="*/ 181 h 392"/>
                    <a:gd name="T100" fmla="*/ 224 w 301"/>
                    <a:gd name="T101" fmla="*/ 165 h 392"/>
                    <a:gd name="T102" fmla="*/ 224 w 301"/>
                    <a:gd name="T103" fmla="*/ 148 h 392"/>
                    <a:gd name="T104" fmla="*/ 224 w 301"/>
                    <a:gd name="T105" fmla="*/ 113 h 392"/>
                    <a:gd name="T106" fmla="*/ 218 w 301"/>
                    <a:gd name="T107" fmla="*/ 96 h 392"/>
                    <a:gd name="T108" fmla="*/ 210 w 301"/>
                    <a:gd name="T109" fmla="*/ 91 h 392"/>
                    <a:gd name="T110" fmla="*/ 209 w 301"/>
                    <a:gd name="T111" fmla="*/ 86 h 392"/>
                    <a:gd name="T112" fmla="*/ 204 w 301"/>
                    <a:gd name="T113" fmla="*/ 74 h 392"/>
                    <a:gd name="T114" fmla="*/ 200 w 301"/>
                    <a:gd name="T115" fmla="*/ 62 h 392"/>
                    <a:gd name="T116" fmla="*/ 198 w 301"/>
                    <a:gd name="T117" fmla="*/ 50 h 392"/>
                    <a:gd name="T118" fmla="*/ 189 w 301"/>
                    <a:gd name="T119" fmla="*/ 50 h 392"/>
                    <a:gd name="T120" fmla="*/ 183 w 301"/>
                    <a:gd name="T121" fmla="*/ 40 h 392"/>
                    <a:gd name="T122" fmla="*/ 181 w 301"/>
                    <a:gd name="T123" fmla="*/ 27 h 392"/>
                    <a:gd name="T124" fmla="*/ 177 w 301"/>
                    <a:gd name="T125" fmla="*/ 20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defTabSz="457200"/>
                  <a:endParaRPr lang="en-US" sz="1000" dirty="0">
                    <a:solidFill>
                      <a:srgbClr val="000000"/>
                    </a:solidFill>
                    <a:latin typeface="Gill Sans MT"/>
                  </a:endParaRPr>
                </a:p>
              </p:txBody>
            </p:sp>
          </p:grpSp>
          <p:sp>
            <p:nvSpPr>
              <p:cNvPr id="155" name="Arc 324"/>
              <p:cNvSpPr>
                <a:spLocks noChangeAspect="1"/>
              </p:cNvSpPr>
              <p:nvPr/>
            </p:nvSpPr>
            <p:spPr bwMode="auto">
              <a:xfrm rot="19051220">
                <a:off x="7007037" y="5357786"/>
                <a:ext cx="481014" cy="479425"/>
              </a:xfrm>
              <a:custGeom>
                <a:avLst/>
                <a:gdLst>
                  <a:gd name="T0" fmla="*/ 0 w 21600"/>
                  <a:gd name="T1" fmla="*/ 0 h 21600"/>
                  <a:gd name="T2" fmla="*/ 10711735 w 21600"/>
                  <a:gd name="T3" fmla="*/ 10641125 h 21600"/>
                  <a:gd name="T4" fmla="*/ 0 w 21600"/>
                  <a:gd name="T5" fmla="*/ 1064112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chemeClr val="tx1"/>
                </a:solidFill>
                <a:round/>
                <a:headEnd/>
                <a:tailEnd type="stealth" w="med" len="med"/>
              </a:ln>
            </p:spPr>
            <p:txBody>
              <a:bodyPr wrap="none" anchor="ctr"/>
              <a:lstStyle/>
              <a:p>
                <a:pPr defTabSz="457200"/>
                <a:endParaRPr lang="en-US" sz="1000" dirty="0">
                  <a:solidFill>
                    <a:srgbClr val="000000"/>
                  </a:solidFill>
                  <a:latin typeface="Gill Sans MT"/>
                </a:endParaRPr>
              </a:p>
            </p:txBody>
          </p:sp>
          <p:sp>
            <p:nvSpPr>
              <p:cNvPr id="156" name="Arc 325"/>
              <p:cNvSpPr>
                <a:spLocks noChangeAspect="1"/>
              </p:cNvSpPr>
              <p:nvPr/>
            </p:nvSpPr>
            <p:spPr bwMode="auto">
              <a:xfrm rot="19051220" flipH="1" flipV="1">
                <a:off x="7195586" y="5963982"/>
                <a:ext cx="365368" cy="364161"/>
              </a:xfrm>
              <a:custGeom>
                <a:avLst/>
                <a:gdLst>
                  <a:gd name="T0" fmla="*/ 0 w 21600"/>
                  <a:gd name="T1" fmla="*/ 0 h 21600"/>
                  <a:gd name="T2" fmla="*/ 10711735 w 21600"/>
                  <a:gd name="T3" fmla="*/ 10641125 h 21600"/>
                  <a:gd name="T4" fmla="*/ 0 w 21600"/>
                  <a:gd name="T5" fmla="*/ 1064112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chemeClr val="tx1"/>
                </a:solidFill>
                <a:round/>
                <a:headEnd/>
                <a:tailEnd type="stealth" w="med" len="med"/>
              </a:ln>
            </p:spPr>
            <p:txBody>
              <a:bodyPr wrap="none" anchor="ctr"/>
              <a:lstStyle/>
              <a:p>
                <a:pPr defTabSz="457200"/>
                <a:endParaRPr lang="en-US" sz="1000" dirty="0">
                  <a:solidFill>
                    <a:srgbClr val="000000"/>
                  </a:solidFill>
                  <a:latin typeface="Gill Sans MT"/>
                </a:endParaRPr>
              </a:p>
            </p:txBody>
          </p:sp>
          <p:sp>
            <p:nvSpPr>
              <p:cNvPr id="157" name="Text Box 285"/>
              <p:cNvSpPr txBox="1">
                <a:spLocks noChangeAspect="1" noChangeArrowheads="1"/>
              </p:cNvSpPr>
              <p:nvPr/>
            </p:nvSpPr>
            <p:spPr bwMode="auto">
              <a:xfrm>
                <a:off x="6694316" y="5635374"/>
                <a:ext cx="1135299" cy="349423"/>
              </a:xfrm>
              <a:prstGeom prst="rect">
                <a:avLst/>
              </a:prstGeom>
              <a:noFill/>
              <a:ln w="9525">
                <a:noFill/>
                <a:miter lim="800000"/>
                <a:headEnd/>
                <a:tailEnd/>
              </a:ln>
            </p:spPr>
            <p:txBody>
              <a:bodyPr wrap="none">
                <a:spAutoFit/>
              </a:bodyPr>
              <a:lstStyle/>
              <a:p>
                <a:pPr algn="ctr" defTabSz="457200"/>
                <a:r>
                  <a:rPr lang="en-US" sz="1000" b="1" dirty="0">
                    <a:solidFill>
                      <a:srgbClr val="000000"/>
                    </a:solidFill>
                    <a:latin typeface="Gill Sans MT"/>
                  </a:rPr>
                  <a:t>Land Use </a:t>
                </a:r>
              </a:p>
              <a:p>
                <a:pPr algn="ctr" defTabSz="457200"/>
                <a:r>
                  <a:rPr lang="en-US" sz="1000" b="1" dirty="0">
                    <a:solidFill>
                      <a:srgbClr val="000000"/>
                    </a:solidFill>
                    <a:latin typeface="Gill Sans MT"/>
                  </a:rPr>
                  <a:t>Change</a:t>
                </a:r>
              </a:p>
            </p:txBody>
          </p:sp>
          <p:grpSp>
            <p:nvGrpSpPr>
              <p:cNvPr id="158" name="Group 10"/>
              <p:cNvGrpSpPr>
                <a:grpSpLocks noChangeAspect="1"/>
              </p:cNvGrpSpPr>
              <p:nvPr/>
            </p:nvGrpSpPr>
            <p:grpSpPr bwMode="auto">
              <a:xfrm>
                <a:off x="6625892" y="5665958"/>
                <a:ext cx="401043" cy="596525"/>
                <a:chOff x="3362" y="2296"/>
                <a:chExt cx="444" cy="584"/>
              </a:xfrm>
            </p:grpSpPr>
            <p:sp>
              <p:nvSpPr>
                <p:cNvPr id="164" name="Line 11"/>
                <p:cNvSpPr>
                  <a:spLocks noChangeAspect="1" noChangeShapeType="1"/>
                </p:cNvSpPr>
                <p:nvPr/>
              </p:nvSpPr>
              <p:spPr bwMode="auto">
                <a:xfrm>
                  <a:off x="3561" y="2723"/>
                  <a:ext cx="0" cy="157"/>
                </a:xfrm>
                <a:prstGeom prst="line">
                  <a:avLst/>
                </a:prstGeom>
                <a:noFill/>
                <a:ln w="25400">
                  <a:solidFill>
                    <a:srgbClr val="663300"/>
                  </a:solidFill>
                  <a:round/>
                  <a:headEnd type="none" w="sm" len="sm"/>
                  <a:tailEnd type="none" w="sm" len="sm"/>
                </a:ln>
              </p:spPr>
              <p:txBody>
                <a:bodyPr wrap="none" anchor="ctr"/>
                <a:lstStyle/>
                <a:p>
                  <a:pPr defTabSz="457200"/>
                  <a:endParaRPr lang="en-US" sz="1000" dirty="0">
                    <a:solidFill>
                      <a:srgbClr val="000000"/>
                    </a:solidFill>
                    <a:latin typeface="Gill Sans MT"/>
                  </a:endParaRPr>
                </a:p>
              </p:txBody>
            </p:sp>
            <p:sp>
              <p:nvSpPr>
                <p:cNvPr id="165" name="Freeform 12"/>
                <p:cNvSpPr>
                  <a:spLocks noChangeAspect="1"/>
                </p:cNvSpPr>
                <p:nvPr/>
              </p:nvSpPr>
              <p:spPr bwMode="auto">
                <a:xfrm>
                  <a:off x="3362" y="2296"/>
                  <a:ext cx="444"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defTabSz="457200"/>
                  <a:endParaRPr lang="en-US" sz="1000" dirty="0">
                    <a:solidFill>
                      <a:srgbClr val="000000"/>
                    </a:solidFill>
                    <a:latin typeface="Gill Sans MT"/>
                  </a:endParaRPr>
                </a:p>
              </p:txBody>
            </p:sp>
          </p:grpSp>
          <p:grpSp>
            <p:nvGrpSpPr>
              <p:cNvPr id="159" name="Group 10"/>
              <p:cNvGrpSpPr>
                <a:grpSpLocks noChangeAspect="1"/>
              </p:cNvGrpSpPr>
              <p:nvPr/>
            </p:nvGrpSpPr>
            <p:grpSpPr bwMode="auto">
              <a:xfrm rot="16581905">
                <a:off x="5734815" y="5968649"/>
                <a:ext cx="194403" cy="543353"/>
                <a:chOff x="3341" y="2285"/>
                <a:chExt cx="444" cy="584"/>
              </a:xfrm>
            </p:grpSpPr>
            <p:sp>
              <p:nvSpPr>
                <p:cNvPr id="162" name="Line 11"/>
                <p:cNvSpPr>
                  <a:spLocks noChangeAspect="1" noChangeShapeType="1"/>
                </p:cNvSpPr>
                <p:nvPr/>
              </p:nvSpPr>
              <p:spPr bwMode="auto">
                <a:xfrm>
                  <a:off x="3540" y="2712"/>
                  <a:ext cx="0" cy="157"/>
                </a:xfrm>
                <a:prstGeom prst="line">
                  <a:avLst/>
                </a:prstGeom>
                <a:noFill/>
                <a:ln w="25400">
                  <a:solidFill>
                    <a:srgbClr val="663300"/>
                  </a:solidFill>
                  <a:round/>
                  <a:headEnd type="none" w="sm" len="sm"/>
                  <a:tailEnd type="none" w="sm" len="sm"/>
                </a:ln>
              </p:spPr>
              <p:txBody>
                <a:bodyPr wrap="none" anchor="ctr"/>
                <a:lstStyle/>
                <a:p>
                  <a:pPr defTabSz="457200"/>
                  <a:endParaRPr lang="en-US" sz="1000" dirty="0">
                    <a:solidFill>
                      <a:srgbClr val="000000"/>
                    </a:solidFill>
                    <a:latin typeface="Gill Sans MT"/>
                  </a:endParaRPr>
                </a:p>
              </p:txBody>
            </p:sp>
            <p:sp>
              <p:nvSpPr>
                <p:cNvPr id="163" name="Freeform 12"/>
                <p:cNvSpPr>
                  <a:spLocks noChangeAspect="1"/>
                </p:cNvSpPr>
                <p:nvPr/>
              </p:nvSpPr>
              <p:spPr bwMode="auto">
                <a:xfrm>
                  <a:off x="3341" y="2285"/>
                  <a:ext cx="444"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defTabSz="457200"/>
                  <a:endParaRPr lang="en-US" sz="1000" dirty="0">
                    <a:solidFill>
                      <a:srgbClr val="000000"/>
                    </a:solidFill>
                    <a:latin typeface="Gill Sans MT"/>
                  </a:endParaRPr>
                </a:p>
              </p:txBody>
            </p:sp>
          </p:grpSp>
          <p:sp>
            <p:nvSpPr>
              <p:cNvPr id="160" name="Line 11"/>
              <p:cNvSpPr>
                <a:spLocks noChangeAspect="1" noChangeShapeType="1"/>
              </p:cNvSpPr>
              <p:nvPr/>
            </p:nvSpPr>
            <p:spPr bwMode="auto">
              <a:xfrm>
                <a:off x="6160511" y="6210605"/>
                <a:ext cx="0" cy="99969"/>
              </a:xfrm>
              <a:prstGeom prst="line">
                <a:avLst/>
              </a:prstGeom>
              <a:noFill/>
              <a:ln w="25400">
                <a:solidFill>
                  <a:srgbClr val="663300"/>
                </a:solidFill>
                <a:round/>
                <a:headEnd type="none" w="sm" len="sm"/>
                <a:tailEnd type="none" w="sm" len="sm"/>
              </a:ln>
            </p:spPr>
            <p:txBody>
              <a:bodyPr wrap="none" anchor="ctr"/>
              <a:lstStyle/>
              <a:p>
                <a:pPr defTabSz="457200"/>
                <a:endParaRPr lang="en-US" sz="1000" dirty="0">
                  <a:solidFill>
                    <a:srgbClr val="000000"/>
                  </a:solidFill>
                  <a:latin typeface="Gill Sans MT"/>
                </a:endParaRPr>
              </a:p>
            </p:txBody>
          </p:sp>
          <p:sp>
            <p:nvSpPr>
              <p:cNvPr id="161" name="Text Box 285"/>
              <p:cNvSpPr txBox="1">
                <a:spLocks noChangeAspect="1" noChangeArrowheads="1"/>
              </p:cNvSpPr>
              <p:nvPr/>
            </p:nvSpPr>
            <p:spPr bwMode="auto">
              <a:xfrm>
                <a:off x="5365720" y="5854152"/>
                <a:ext cx="961722" cy="349423"/>
              </a:xfrm>
              <a:prstGeom prst="rect">
                <a:avLst/>
              </a:prstGeom>
              <a:noFill/>
              <a:ln w="9525">
                <a:noFill/>
                <a:miter lim="800000"/>
                <a:headEnd/>
                <a:tailEnd/>
              </a:ln>
            </p:spPr>
            <p:txBody>
              <a:bodyPr wrap="none">
                <a:spAutoFit/>
              </a:bodyPr>
              <a:lstStyle/>
              <a:p>
                <a:pPr defTabSz="457200"/>
                <a:r>
                  <a:rPr lang="en-US" sz="1000" b="1" dirty="0">
                    <a:solidFill>
                      <a:srgbClr val="000000"/>
                    </a:solidFill>
                    <a:latin typeface="Gill Sans MT"/>
                  </a:rPr>
                  <a:t>Wood </a:t>
                </a:r>
              </a:p>
              <a:p>
                <a:pPr defTabSz="457200"/>
                <a:r>
                  <a:rPr lang="en-US" sz="1000" b="1" dirty="0">
                    <a:solidFill>
                      <a:srgbClr val="000000"/>
                    </a:solidFill>
                    <a:latin typeface="Gill Sans MT"/>
                  </a:rPr>
                  <a:t>harvest</a:t>
                </a:r>
              </a:p>
            </p:txBody>
          </p:sp>
        </p:grpSp>
        <p:grpSp>
          <p:nvGrpSpPr>
            <p:cNvPr id="14" name="Group 3236"/>
            <p:cNvGrpSpPr>
              <a:grpSpLocks noChangeAspect="1"/>
            </p:cNvGrpSpPr>
            <p:nvPr/>
          </p:nvGrpSpPr>
          <p:grpSpPr bwMode="auto">
            <a:xfrm>
              <a:off x="8399438" y="5566863"/>
              <a:ext cx="184538" cy="259728"/>
              <a:chOff x="2617" y="3196"/>
              <a:chExt cx="384" cy="288"/>
            </a:xfrm>
          </p:grpSpPr>
          <p:sp>
            <p:nvSpPr>
              <p:cNvPr id="141" name="Arc 3237"/>
              <p:cNvSpPr>
                <a:spLocks noChangeAspect="1"/>
              </p:cNvSpPr>
              <p:nvPr/>
            </p:nvSpPr>
            <p:spPr bwMode="auto">
              <a:xfrm>
                <a:off x="2643" y="3277"/>
                <a:ext cx="163" cy="190"/>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142" name="Arc 3238"/>
              <p:cNvSpPr>
                <a:spLocks noChangeAspect="1"/>
              </p:cNvSpPr>
              <p:nvPr/>
            </p:nvSpPr>
            <p:spPr bwMode="auto">
              <a:xfrm>
                <a:off x="2808" y="3277"/>
                <a:ext cx="163" cy="190"/>
              </a:xfrm>
              <a:custGeom>
                <a:avLst/>
                <a:gdLst>
                  <a:gd name="T0" fmla="*/ 0 w 21600"/>
                  <a:gd name="T1" fmla="*/ 2 h 21600"/>
                  <a:gd name="T2" fmla="*/ 1 w 21600"/>
                  <a:gd name="T3" fmla="*/ 0 h 21600"/>
                  <a:gd name="T4" fmla="*/ 1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6"/>
                    </a:moveTo>
                    <a:cubicBezTo>
                      <a:pt x="62" y="9653"/>
                      <a:pt x="9634" y="73"/>
                      <a:pt x="21467" y="0"/>
                    </a:cubicBezTo>
                  </a:path>
                  <a:path w="21600" h="21600" stroke="0" extrusionOk="0">
                    <a:moveTo>
                      <a:pt x="0" y="21486"/>
                    </a:moveTo>
                    <a:cubicBezTo>
                      <a:pt x="62" y="9653"/>
                      <a:pt x="9634" y="73"/>
                      <a:pt x="21467" y="0"/>
                    </a:cubicBezTo>
                    <a:lnTo>
                      <a:pt x="21600" y="21600"/>
                    </a:lnTo>
                    <a:close/>
                  </a:path>
                </a:pathLst>
              </a:custGeom>
              <a:noFill/>
              <a:ln w="9525" cap="rnd">
                <a:solidFill>
                  <a:srgbClr val="CCFF66"/>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143" name="Arc 3239"/>
              <p:cNvSpPr>
                <a:spLocks noChangeAspect="1"/>
              </p:cNvSpPr>
              <p:nvPr/>
            </p:nvSpPr>
            <p:spPr bwMode="auto">
              <a:xfrm rot="600000">
                <a:off x="2819" y="3324"/>
                <a:ext cx="147" cy="160"/>
              </a:xfrm>
              <a:custGeom>
                <a:avLst/>
                <a:gdLst>
                  <a:gd name="T0" fmla="*/ 0 w 21600"/>
                  <a:gd name="T1" fmla="*/ 1 h 21600"/>
                  <a:gd name="T2" fmla="*/ 1 w 21600"/>
                  <a:gd name="T3" fmla="*/ 0 h 21600"/>
                  <a:gd name="T4" fmla="*/ 1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65"/>
                    </a:moveTo>
                    <a:cubicBezTo>
                      <a:pt x="74" y="9645"/>
                      <a:pt x="9633" y="80"/>
                      <a:pt x="21453" y="0"/>
                    </a:cubicBezTo>
                  </a:path>
                  <a:path w="21600" h="21600" stroke="0" extrusionOk="0">
                    <a:moveTo>
                      <a:pt x="0" y="21465"/>
                    </a:moveTo>
                    <a:cubicBezTo>
                      <a:pt x="74" y="9645"/>
                      <a:pt x="9633" y="80"/>
                      <a:pt x="21453" y="0"/>
                    </a:cubicBezTo>
                    <a:lnTo>
                      <a:pt x="21600" y="21600"/>
                    </a:lnTo>
                    <a:close/>
                  </a:path>
                </a:pathLst>
              </a:custGeom>
              <a:noFill/>
              <a:ln w="9525" cap="rnd">
                <a:solidFill>
                  <a:srgbClr val="CCFF66"/>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144" name="Arc 3240"/>
              <p:cNvSpPr>
                <a:spLocks noChangeAspect="1"/>
              </p:cNvSpPr>
              <p:nvPr/>
            </p:nvSpPr>
            <p:spPr bwMode="auto">
              <a:xfrm rot="-600000">
                <a:off x="2649" y="3322"/>
                <a:ext cx="147" cy="161"/>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145" name="Arc 3241"/>
              <p:cNvSpPr>
                <a:spLocks noChangeAspect="1"/>
              </p:cNvSpPr>
              <p:nvPr/>
            </p:nvSpPr>
            <p:spPr bwMode="auto">
              <a:xfrm rot="240000">
                <a:off x="2617" y="3238"/>
                <a:ext cx="200" cy="221"/>
              </a:xfrm>
              <a:custGeom>
                <a:avLst/>
                <a:gdLst>
                  <a:gd name="T0" fmla="*/ 0 w 21600"/>
                  <a:gd name="T1" fmla="*/ 0 h 21600"/>
                  <a:gd name="T2" fmla="*/ 2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146" name="Arc 3242"/>
              <p:cNvSpPr>
                <a:spLocks noChangeAspect="1"/>
              </p:cNvSpPr>
              <p:nvPr/>
            </p:nvSpPr>
            <p:spPr bwMode="auto">
              <a:xfrm rot="-240000">
                <a:off x="2801" y="3238"/>
                <a:ext cx="200" cy="221"/>
              </a:xfrm>
              <a:custGeom>
                <a:avLst/>
                <a:gdLst>
                  <a:gd name="T0" fmla="*/ 0 w 21600"/>
                  <a:gd name="T1" fmla="*/ 2 h 21600"/>
                  <a:gd name="T2" fmla="*/ 2 w 21600"/>
                  <a:gd name="T3" fmla="*/ 0 h 21600"/>
                  <a:gd name="T4" fmla="*/ 2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02"/>
                    </a:moveTo>
                    <a:cubicBezTo>
                      <a:pt x="53" y="9653"/>
                      <a:pt x="9643" y="59"/>
                      <a:pt x="21492" y="0"/>
                    </a:cubicBezTo>
                  </a:path>
                  <a:path w="21600" h="21600" stroke="0" extrusionOk="0">
                    <a:moveTo>
                      <a:pt x="0" y="21502"/>
                    </a:moveTo>
                    <a:cubicBezTo>
                      <a:pt x="53" y="9653"/>
                      <a:pt x="9643" y="59"/>
                      <a:pt x="21492" y="0"/>
                    </a:cubicBezTo>
                    <a:lnTo>
                      <a:pt x="21600" y="21600"/>
                    </a:lnTo>
                    <a:close/>
                  </a:path>
                </a:pathLst>
              </a:custGeom>
              <a:noFill/>
              <a:ln w="9525" cap="rnd">
                <a:solidFill>
                  <a:srgbClr val="CCFF66"/>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147" name="Arc 3243"/>
              <p:cNvSpPr>
                <a:spLocks noChangeAspect="1"/>
              </p:cNvSpPr>
              <p:nvPr/>
            </p:nvSpPr>
            <p:spPr bwMode="auto">
              <a:xfrm rot="240000">
                <a:off x="2654" y="3196"/>
                <a:ext cx="163" cy="264"/>
              </a:xfrm>
              <a:custGeom>
                <a:avLst/>
                <a:gdLst>
                  <a:gd name="T0" fmla="*/ 0 w 21600"/>
                  <a:gd name="T1" fmla="*/ 0 h 21600"/>
                  <a:gd name="T2" fmla="*/ 1 w 21600"/>
                  <a:gd name="T3" fmla="*/ 3 h 21600"/>
                  <a:gd name="T4" fmla="*/ 0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148" name="Arc 3244"/>
              <p:cNvSpPr>
                <a:spLocks noChangeAspect="1"/>
              </p:cNvSpPr>
              <p:nvPr/>
            </p:nvSpPr>
            <p:spPr bwMode="auto">
              <a:xfrm rot="-240000">
                <a:off x="2802" y="3196"/>
                <a:ext cx="163" cy="264"/>
              </a:xfrm>
              <a:custGeom>
                <a:avLst/>
                <a:gdLst>
                  <a:gd name="T0" fmla="*/ 0 w 21600"/>
                  <a:gd name="T1" fmla="*/ 3 h 21600"/>
                  <a:gd name="T2" fmla="*/ 1 w 21600"/>
                  <a:gd name="T3" fmla="*/ 0 h 21600"/>
                  <a:gd name="T4" fmla="*/ 1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18"/>
                    </a:moveTo>
                    <a:cubicBezTo>
                      <a:pt x="45" y="9672"/>
                      <a:pt x="9621" y="73"/>
                      <a:pt x="21467" y="0"/>
                    </a:cubicBezTo>
                  </a:path>
                  <a:path w="21600" h="21600" stroke="0" extrusionOk="0">
                    <a:moveTo>
                      <a:pt x="0" y="21518"/>
                    </a:moveTo>
                    <a:cubicBezTo>
                      <a:pt x="45" y="9672"/>
                      <a:pt x="9621" y="73"/>
                      <a:pt x="21467" y="0"/>
                    </a:cubicBezTo>
                    <a:lnTo>
                      <a:pt x="21600" y="21600"/>
                    </a:lnTo>
                    <a:close/>
                  </a:path>
                </a:pathLst>
              </a:custGeom>
              <a:noFill/>
              <a:ln w="9525" cap="rnd">
                <a:solidFill>
                  <a:srgbClr val="CCFF66"/>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grpSp>
        <p:grpSp>
          <p:nvGrpSpPr>
            <p:cNvPr id="15" name="Group 952"/>
            <p:cNvGrpSpPr/>
            <p:nvPr/>
          </p:nvGrpSpPr>
          <p:grpSpPr>
            <a:xfrm>
              <a:off x="7160372" y="4513478"/>
              <a:ext cx="715348" cy="765655"/>
              <a:chOff x="6875149" y="4884164"/>
              <a:chExt cx="730606" cy="899717"/>
            </a:xfrm>
          </p:grpSpPr>
          <p:sp>
            <p:nvSpPr>
              <p:cNvPr id="135" name="Freeform 12"/>
              <p:cNvSpPr>
                <a:spLocks noChangeAspect="1"/>
              </p:cNvSpPr>
              <p:nvPr/>
            </p:nvSpPr>
            <p:spPr bwMode="auto">
              <a:xfrm>
                <a:off x="6875149" y="5162165"/>
                <a:ext cx="413061" cy="463957"/>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defTabSz="457200"/>
                <a:endParaRPr lang="en-US" sz="800" dirty="0">
                  <a:solidFill>
                    <a:srgbClr val="000000"/>
                  </a:solidFill>
                  <a:latin typeface="Gill Sans MT"/>
                </a:endParaRPr>
              </a:p>
            </p:txBody>
          </p:sp>
          <p:sp>
            <p:nvSpPr>
              <p:cNvPr id="136" name="Freeform 30"/>
              <p:cNvSpPr>
                <a:spLocks noChangeAspect="1"/>
              </p:cNvSpPr>
              <p:nvPr/>
            </p:nvSpPr>
            <p:spPr bwMode="auto">
              <a:xfrm>
                <a:off x="7131728" y="4884164"/>
                <a:ext cx="215311" cy="410238"/>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defTabSz="457200"/>
                <a:endParaRPr lang="en-US" sz="800" dirty="0">
                  <a:solidFill>
                    <a:srgbClr val="000000"/>
                  </a:solidFill>
                  <a:latin typeface="Gill Sans MT"/>
                </a:endParaRPr>
              </a:p>
            </p:txBody>
          </p:sp>
          <p:sp>
            <p:nvSpPr>
              <p:cNvPr id="137" name="Freeform 12"/>
              <p:cNvSpPr>
                <a:spLocks noChangeAspect="1"/>
              </p:cNvSpPr>
              <p:nvPr/>
            </p:nvSpPr>
            <p:spPr bwMode="auto">
              <a:xfrm>
                <a:off x="7204712" y="5123154"/>
                <a:ext cx="401043" cy="450458"/>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defTabSz="457200"/>
                <a:endParaRPr lang="en-US" sz="800" dirty="0">
                  <a:solidFill>
                    <a:srgbClr val="000000"/>
                  </a:solidFill>
                  <a:latin typeface="Gill Sans MT"/>
                </a:endParaRPr>
              </a:p>
            </p:txBody>
          </p:sp>
          <p:sp>
            <p:nvSpPr>
              <p:cNvPr id="138" name="Line 11"/>
              <p:cNvSpPr>
                <a:spLocks noChangeAspect="1" noChangeShapeType="1"/>
              </p:cNvSpPr>
              <p:nvPr/>
            </p:nvSpPr>
            <p:spPr bwMode="auto">
              <a:xfrm>
                <a:off x="7067597" y="5618708"/>
                <a:ext cx="0" cy="165173"/>
              </a:xfrm>
              <a:prstGeom prst="line">
                <a:avLst/>
              </a:prstGeom>
              <a:noFill/>
              <a:ln w="25400">
                <a:solidFill>
                  <a:srgbClr val="663300"/>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139" name="Line 29"/>
              <p:cNvSpPr>
                <a:spLocks noChangeAspect="1" noChangeShapeType="1"/>
              </p:cNvSpPr>
              <p:nvPr/>
            </p:nvSpPr>
            <p:spPr bwMode="auto">
              <a:xfrm>
                <a:off x="7230387" y="5282581"/>
                <a:ext cx="0" cy="91852"/>
              </a:xfrm>
              <a:prstGeom prst="line">
                <a:avLst/>
              </a:prstGeom>
              <a:noFill/>
              <a:ln w="25400">
                <a:solidFill>
                  <a:srgbClr val="663300"/>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140" name="Line 11"/>
              <p:cNvSpPr>
                <a:spLocks noChangeAspect="1" noChangeShapeType="1"/>
              </p:cNvSpPr>
              <p:nvPr/>
            </p:nvSpPr>
            <p:spPr bwMode="auto">
              <a:xfrm>
                <a:off x="7391776" y="5562966"/>
                <a:ext cx="0" cy="160367"/>
              </a:xfrm>
              <a:prstGeom prst="line">
                <a:avLst/>
              </a:prstGeom>
              <a:noFill/>
              <a:ln w="25400">
                <a:solidFill>
                  <a:srgbClr val="663300"/>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grpSp>
        <p:grpSp>
          <p:nvGrpSpPr>
            <p:cNvPr id="16" name="Group 3236"/>
            <p:cNvGrpSpPr>
              <a:grpSpLocks noChangeAspect="1"/>
            </p:cNvGrpSpPr>
            <p:nvPr/>
          </p:nvGrpSpPr>
          <p:grpSpPr bwMode="auto">
            <a:xfrm>
              <a:off x="8441911" y="5726575"/>
              <a:ext cx="184538" cy="259728"/>
              <a:chOff x="2617" y="3196"/>
              <a:chExt cx="384" cy="288"/>
            </a:xfrm>
          </p:grpSpPr>
          <p:sp>
            <p:nvSpPr>
              <p:cNvPr id="127" name="Arc 3237"/>
              <p:cNvSpPr>
                <a:spLocks noChangeAspect="1"/>
              </p:cNvSpPr>
              <p:nvPr/>
            </p:nvSpPr>
            <p:spPr bwMode="auto">
              <a:xfrm>
                <a:off x="2643" y="3277"/>
                <a:ext cx="163" cy="190"/>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128" name="Arc 3238"/>
              <p:cNvSpPr>
                <a:spLocks noChangeAspect="1"/>
              </p:cNvSpPr>
              <p:nvPr/>
            </p:nvSpPr>
            <p:spPr bwMode="auto">
              <a:xfrm>
                <a:off x="2808" y="3277"/>
                <a:ext cx="163" cy="190"/>
              </a:xfrm>
              <a:custGeom>
                <a:avLst/>
                <a:gdLst>
                  <a:gd name="T0" fmla="*/ 0 w 21600"/>
                  <a:gd name="T1" fmla="*/ 2 h 21600"/>
                  <a:gd name="T2" fmla="*/ 1 w 21600"/>
                  <a:gd name="T3" fmla="*/ 0 h 21600"/>
                  <a:gd name="T4" fmla="*/ 1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6"/>
                    </a:moveTo>
                    <a:cubicBezTo>
                      <a:pt x="62" y="9653"/>
                      <a:pt x="9634" y="73"/>
                      <a:pt x="21467" y="0"/>
                    </a:cubicBezTo>
                  </a:path>
                  <a:path w="21600" h="21600" stroke="0" extrusionOk="0">
                    <a:moveTo>
                      <a:pt x="0" y="21486"/>
                    </a:moveTo>
                    <a:cubicBezTo>
                      <a:pt x="62" y="9653"/>
                      <a:pt x="9634" y="73"/>
                      <a:pt x="21467" y="0"/>
                    </a:cubicBezTo>
                    <a:lnTo>
                      <a:pt x="21600" y="21600"/>
                    </a:lnTo>
                    <a:close/>
                  </a:path>
                </a:pathLst>
              </a:custGeom>
              <a:noFill/>
              <a:ln w="9525" cap="rnd">
                <a:solidFill>
                  <a:srgbClr val="CCFF66"/>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129" name="Arc 3239"/>
              <p:cNvSpPr>
                <a:spLocks noChangeAspect="1"/>
              </p:cNvSpPr>
              <p:nvPr/>
            </p:nvSpPr>
            <p:spPr bwMode="auto">
              <a:xfrm rot="600000">
                <a:off x="2819" y="3324"/>
                <a:ext cx="147" cy="160"/>
              </a:xfrm>
              <a:custGeom>
                <a:avLst/>
                <a:gdLst>
                  <a:gd name="T0" fmla="*/ 0 w 21600"/>
                  <a:gd name="T1" fmla="*/ 1 h 21600"/>
                  <a:gd name="T2" fmla="*/ 1 w 21600"/>
                  <a:gd name="T3" fmla="*/ 0 h 21600"/>
                  <a:gd name="T4" fmla="*/ 1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65"/>
                    </a:moveTo>
                    <a:cubicBezTo>
                      <a:pt x="74" y="9645"/>
                      <a:pt x="9633" y="80"/>
                      <a:pt x="21453" y="0"/>
                    </a:cubicBezTo>
                  </a:path>
                  <a:path w="21600" h="21600" stroke="0" extrusionOk="0">
                    <a:moveTo>
                      <a:pt x="0" y="21465"/>
                    </a:moveTo>
                    <a:cubicBezTo>
                      <a:pt x="74" y="9645"/>
                      <a:pt x="9633" y="80"/>
                      <a:pt x="21453" y="0"/>
                    </a:cubicBezTo>
                    <a:lnTo>
                      <a:pt x="21600" y="21600"/>
                    </a:lnTo>
                    <a:close/>
                  </a:path>
                </a:pathLst>
              </a:custGeom>
              <a:noFill/>
              <a:ln w="9525" cap="rnd">
                <a:solidFill>
                  <a:srgbClr val="CCFF66"/>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130" name="Arc 3240"/>
              <p:cNvSpPr>
                <a:spLocks noChangeAspect="1"/>
              </p:cNvSpPr>
              <p:nvPr/>
            </p:nvSpPr>
            <p:spPr bwMode="auto">
              <a:xfrm rot="-600000">
                <a:off x="2649" y="3322"/>
                <a:ext cx="147" cy="161"/>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131" name="Arc 3241"/>
              <p:cNvSpPr>
                <a:spLocks noChangeAspect="1"/>
              </p:cNvSpPr>
              <p:nvPr/>
            </p:nvSpPr>
            <p:spPr bwMode="auto">
              <a:xfrm rot="240000">
                <a:off x="2617" y="3238"/>
                <a:ext cx="200" cy="221"/>
              </a:xfrm>
              <a:custGeom>
                <a:avLst/>
                <a:gdLst>
                  <a:gd name="T0" fmla="*/ 0 w 21600"/>
                  <a:gd name="T1" fmla="*/ 0 h 21600"/>
                  <a:gd name="T2" fmla="*/ 2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132" name="Arc 3242"/>
              <p:cNvSpPr>
                <a:spLocks noChangeAspect="1"/>
              </p:cNvSpPr>
              <p:nvPr/>
            </p:nvSpPr>
            <p:spPr bwMode="auto">
              <a:xfrm rot="-240000">
                <a:off x="2801" y="3238"/>
                <a:ext cx="200" cy="221"/>
              </a:xfrm>
              <a:custGeom>
                <a:avLst/>
                <a:gdLst>
                  <a:gd name="T0" fmla="*/ 0 w 21600"/>
                  <a:gd name="T1" fmla="*/ 2 h 21600"/>
                  <a:gd name="T2" fmla="*/ 2 w 21600"/>
                  <a:gd name="T3" fmla="*/ 0 h 21600"/>
                  <a:gd name="T4" fmla="*/ 2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02"/>
                    </a:moveTo>
                    <a:cubicBezTo>
                      <a:pt x="53" y="9653"/>
                      <a:pt x="9643" y="59"/>
                      <a:pt x="21492" y="0"/>
                    </a:cubicBezTo>
                  </a:path>
                  <a:path w="21600" h="21600" stroke="0" extrusionOk="0">
                    <a:moveTo>
                      <a:pt x="0" y="21502"/>
                    </a:moveTo>
                    <a:cubicBezTo>
                      <a:pt x="53" y="9653"/>
                      <a:pt x="9643" y="59"/>
                      <a:pt x="21492" y="0"/>
                    </a:cubicBezTo>
                    <a:lnTo>
                      <a:pt x="21600" y="21600"/>
                    </a:lnTo>
                    <a:close/>
                  </a:path>
                </a:pathLst>
              </a:custGeom>
              <a:noFill/>
              <a:ln w="9525" cap="rnd">
                <a:solidFill>
                  <a:srgbClr val="CCFF66"/>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133" name="Arc 3243"/>
              <p:cNvSpPr>
                <a:spLocks noChangeAspect="1"/>
              </p:cNvSpPr>
              <p:nvPr/>
            </p:nvSpPr>
            <p:spPr bwMode="auto">
              <a:xfrm rot="240000">
                <a:off x="2654" y="3196"/>
                <a:ext cx="163" cy="264"/>
              </a:xfrm>
              <a:custGeom>
                <a:avLst/>
                <a:gdLst>
                  <a:gd name="T0" fmla="*/ 0 w 21600"/>
                  <a:gd name="T1" fmla="*/ 0 h 21600"/>
                  <a:gd name="T2" fmla="*/ 1 w 21600"/>
                  <a:gd name="T3" fmla="*/ 3 h 21600"/>
                  <a:gd name="T4" fmla="*/ 0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134" name="Arc 3244"/>
              <p:cNvSpPr>
                <a:spLocks noChangeAspect="1"/>
              </p:cNvSpPr>
              <p:nvPr/>
            </p:nvSpPr>
            <p:spPr bwMode="auto">
              <a:xfrm rot="-240000">
                <a:off x="2802" y="3196"/>
                <a:ext cx="163" cy="264"/>
              </a:xfrm>
              <a:custGeom>
                <a:avLst/>
                <a:gdLst>
                  <a:gd name="T0" fmla="*/ 0 w 21600"/>
                  <a:gd name="T1" fmla="*/ 3 h 21600"/>
                  <a:gd name="T2" fmla="*/ 1 w 21600"/>
                  <a:gd name="T3" fmla="*/ 0 h 21600"/>
                  <a:gd name="T4" fmla="*/ 1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18"/>
                    </a:moveTo>
                    <a:cubicBezTo>
                      <a:pt x="45" y="9672"/>
                      <a:pt x="9621" y="73"/>
                      <a:pt x="21467" y="0"/>
                    </a:cubicBezTo>
                  </a:path>
                  <a:path w="21600" h="21600" stroke="0" extrusionOk="0">
                    <a:moveTo>
                      <a:pt x="0" y="21518"/>
                    </a:moveTo>
                    <a:cubicBezTo>
                      <a:pt x="45" y="9672"/>
                      <a:pt x="9621" y="73"/>
                      <a:pt x="21467" y="0"/>
                    </a:cubicBezTo>
                    <a:lnTo>
                      <a:pt x="21600" y="21600"/>
                    </a:lnTo>
                    <a:close/>
                  </a:path>
                </a:pathLst>
              </a:custGeom>
              <a:noFill/>
              <a:ln w="9525" cap="rnd">
                <a:solidFill>
                  <a:srgbClr val="CCFF66"/>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grpSp>
        <p:grpSp>
          <p:nvGrpSpPr>
            <p:cNvPr id="17" name="Group 3236"/>
            <p:cNvGrpSpPr>
              <a:grpSpLocks noChangeAspect="1"/>
            </p:cNvGrpSpPr>
            <p:nvPr/>
          </p:nvGrpSpPr>
          <p:grpSpPr bwMode="auto">
            <a:xfrm>
              <a:off x="8264695" y="5666834"/>
              <a:ext cx="184538" cy="259728"/>
              <a:chOff x="2617" y="3196"/>
              <a:chExt cx="384" cy="288"/>
            </a:xfrm>
          </p:grpSpPr>
          <p:sp>
            <p:nvSpPr>
              <p:cNvPr id="119" name="Arc 3237"/>
              <p:cNvSpPr>
                <a:spLocks noChangeAspect="1"/>
              </p:cNvSpPr>
              <p:nvPr/>
            </p:nvSpPr>
            <p:spPr bwMode="auto">
              <a:xfrm>
                <a:off x="2643" y="3277"/>
                <a:ext cx="163" cy="190"/>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120" name="Arc 3238"/>
              <p:cNvSpPr>
                <a:spLocks noChangeAspect="1"/>
              </p:cNvSpPr>
              <p:nvPr/>
            </p:nvSpPr>
            <p:spPr bwMode="auto">
              <a:xfrm>
                <a:off x="2808" y="3277"/>
                <a:ext cx="163" cy="190"/>
              </a:xfrm>
              <a:custGeom>
                <a:avLst/>
                <a:gdLst>
                  <a:gd name="T0" fmla="*/ 0 w 21600"/>
                  <a:gd name="T1" fmla="*/ 2 h 21600"/>
                  <a:gd name="T2" fmla="*/ 1 w 21600"/>
                  <a:gd name="T3" fmla="*/ 0 h 21600"/>
                  <a:gd name="T4" fmla="*/ 1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6"/>
                    </a:moveTo>
                    <a:cubicBezTo>
                      <a:pt x="62" y="9653"/>
                      <a:pt x="9634" y="73"/>
                      <a:pt x="21467" y="0"/>
                    </a:cubicBezTo>
                  </a:path>
                  <a:path w="21600" h="21600" stroke="0" extrusionOk="0">
                    <a:moveTo>
                      <a:pt x="0" y="21486"/>
                    </a:moveTo>
                    <a:cubicBezTo>
                      <a:pt x="62" y="9653"/>
                      <a:pt x="9634" y="73"/>
                      <a:pt x="21467" y="0"/>
                    </a:cubicBezTo>
                    <a:lnTo>
                      <a:pt x="21600" y="21600"/>
                    </a:lnTo>
                    <a:close/>
                  </a:path>
                </a:pathLst>
              </a:custGeom>
              <a:noFill/>
              <a:ln w="9525" cap="rnd">
                <a:solidFill>
                  <a:srgbClr val="CCFF66"/>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121" name="Arc 3239"/>
              <p:cNvSpPr>
                <a:spLocks noChangeAspect="1"/>
              </p:cNvSpPr>
              <p:nvPr/>
            </p:nvSpPr>
            <p:spPr bwMode="auto">
              <a:xfrm rot="600000">
                <a:off x="2819" y="3324"/>
                <a:ext cx="147" cy="160"/>
              </a:xfrm>
              <a:custGeom>
                <a:avLst/>
                <a:gdLst>
                  <a:gd name="T0" fmla="*/ 0 w 21600"/>
                  <a:gd name="T1" fmla="*/ 1 h 21600"/>
                  <a:gd name="T2" fmla="*/ 1 w 21600"/>
                  <a:gd name="T3" fmla="*/ 0 h 21600"/>
                  <a:gd name="T4" fmla="*/ 1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65"/>
                    </a:moveTo>
                    <a:cubicBezTo>
                      <a:pt x="74" y="9645"/>
                      <a:pt x="9633" y="80"/>
                      <a:pt x="21453" y="0"/>
                    </a:cubicBezTo>
                  </a:path>
                  <a:path w="21600" h="21600" stroke="0" extrusionOk="0">
                    <a:moveTo>
                      <a:pt x="0" y="21465"/>
                    </a:moveTo>
                    <a:cubicBezTo>
                      <a:pt x="74" y="9645"/>
                      <a:pt x="9633" y="80"/>
                      <a:pt x="21453" y="0"/>
                    </a:cubicBezTo>
                    <a:lnTo>
                      <a:pt x="21600" y="21600"/>
                    </a:lnTo>
                    <a:close/>
                  </a:path>
                </a:pathLst>
              </a:custGeom>
              <a:noFill/>
              <a:ln w="9525" cap="rnd">
                <a:solidFill>
                  <a:srgbClr val="CCFF66"/>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122" name="Arc 3240"/>
              <p:cNvSpPr>
                <a:spLocks noChangeAspect="1"/>
              </p:cNvSpPr>
              <p:nvPr/>
            </p:nvSpPr>
            <p:spPr bwMode="auto">
              <a:xfrm rot="-600000">
                <a:off x="2649" y="3322"/>
                <a:ext cx="147" cy="161"/>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123" name="Arc 3241"/>
              <p:cNvSpPr>
                <a:spLocks noChangeAspect="1"/>
              </p:cNvSpPr>
              <p:nvPr/>
            </p:nvSpPr>
            <p:spPr bwMode="auto">
              <a:xfrm rot="240000">
                <a:off x="2617" y="3238"/>
                <a:ext cx="200" cy="221"/>
              </a:xfrm>
              <a:custGeom>
                <a:avLst/>
                <a:gdLst>
                  <a:gd name="T0" fmla="*/ 0 w 21600"/>
                  <a:gd name="T1" fmla="*/ 0 h 21600"/>
                  <a:gd name="T2" fmla="*/ 2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124" name="Arc 3242"/>
              <p:cNvSpPr>
                <a:spLocks noChangeAspect="1"/>
              </p:cNvSpPr>
              <p:nvPr/>
            </p:nvSpPr>
            <p:spPr bwMode="auto">
              <a:xfrm rot="-240000">
                <a:off x="2801" y="3238"/>
                <a:ext cx="200" cy="221"/>
              </a:xfrm>
              <a:custGeom>
                <a:avLst/>
                <a:gdLst>
                  <a:gd name="T0" fmla="*/ 0 w 21600"/>
                  <a:gd name="T1" fmla="*/ 2 h 21600"/>
                  <a:gd name="T2" fmla="*/ 2 w 21600"/>
                  <a:gd name="T3" fmla="*/ 0 h 21600"/>
                  <a:gd name="T4" fmla="*/ 2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02"/>
                    </a:moveTo>
                    <a:cubicBezTo>
                      <a:pt x="53" y="9653"/>
                      <a:pt x="9643" y="59"/>
                      <a:pt x="21492" y="0"/>
                    </a:cubicBezTo>
                  </a:path>
                  <a:path w="21600" h="21600" stroke="0" extrusionOk="0">
                    <a:moveTo>
                      <a:pt x="0" y="21502"/>
                    </a:moveTo>
                    <a:cubicBezTo>
                      <a:pt x="53" y="9653"/>
                      <a:pt x="9643" y="59"/>
                      <a:pt x="21492" y="0"/>
                    </a:cubicBezTo>
                    <a:lnTo>
                      <a:pt x="21600" y="21600"/>
                    </a:lnTo>
                    <a:close/>
                  </a:path>
                </a:pathLst>
              </a:custGeom>
              <a:noFill/>
              <a:ln w="9525" cap="rnd">
                <a:solidFill>
                  <a:srgbClr val="CCFF66"/>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125" name="Arc 3243"/>
              <p:cNvSpPr>
                <a:spLocks noChangeAspect="1"/>
              </p:cNvSpPr>
              <p:nvPr/>
            </p:nvSpPr>
            <p:spPr bwMode="auto">
              <a:xfrm rot="240000">
                <a:off x="2654" y="3196"/>
                <a:ext cx="163" cy="264"/>
              </a:xfrm>
              <a:custGeom>
                <a:avLst/>
                <a:gdLst>
                  <a:gd name="T0" fmla="*/ 0 w 21600"/>
                  <a:gd name="T1" fmla="*/ 0 h 21600"/>
                  <a:gd name="T2" fmla="*/ 1 w 21600"/>
                  <a:gd name="T3" fmla="*/ 3 h 21600"/>
                  <a:gd name="T4" fmla="*/ 0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126" name="Arc 3244"/>
              <p:cNvSpPr>
                <a:spLocks noChangeAspect="1"/>
              </p:cNvSpPr>
              <p:nvPr/>
            </p:nvSpPr>
            <p:spPr bwMode="auto">
              <a:xfrm rot="-240000">
                <a:off x="2802" y="3196"/>
                <a:ext cx="163" cy="264"/>
              </a:xfrm>
              <a:custGeom>
                <a:avLst/>
                <a:gdLst>
                  <a:gd name="T0" fmla="*/ 0 w 21600"/>
                  <a:gd name="T1" fmla="*/ 3 h 21600"/>
                  <a:gd name="T2" fmla="*/ 1 w 21600"/>
                  <a:gd name="T3" fmla="*/ 0 h 21600"/>
                  <a:gd name="T4" fmla="*/ 1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18"/>
                    </a:moveTo>
                    <a:cubicBezTo>
                      <a:pt x="45" y="9672"/>
                      <a:pt x="9621" y="73"/>
                      <a:pt x="21467" y="0"/>
                    </a:cubicBezTo>
                  </a:path>
                  <a:path w="21600" h="21600" stroke="0" extrusionOk="0">
                    <a:moveTo>
                      <a:pt x="0" y="21518"/>
                    </a:moveTo>
                    <a:cubicBezTo>
                      <a:pt x="45" y="9672"/>
                      <a:pt x="9621" y="73"/>
                      <a:pt x="21467" y="0"/>
                    </a:cubicBezTo>
                    <a:lnTo>
                      <a:pt x="21600" y="21600"/>
                    </a:lnTo>
                    <a:close/>
                  </a:path>
                </a:pathLst>
              </a:custGeom>
              <a:noFill/>
              <a:ln w="9525" cap="rnd">
                <a:solidFill>
                  <a:srgbClr val="CCFF66"/>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grpSp>
        <p:grpSp>
          <p:nvGrpSpPr>
            <p:cNvPr id="18" name="Group 1008"/>
            <p:cNvGrpSpPr/>
            <p:nvPr/>
          </p:nvGrpSpPr>
          <p:grpSpPr>
            <a:xfrm>
              <a:off x="7054943" y="5669277"/>
              <a:ext cx="593159" cy="629147"/>
              <a:chOff x="7329831" y="5632704"/>
              <a:chExt cx="493775" cy="629147"/>
            </a:xfrm>
          </p:grpSpPr>
          <p:grpSp>
            <p:nvGrpSpPr>
              <p:cNvPr id="101" name="Group 13"/>
              <p:cNvGrpSpPr>
                <a:grpSpLocks noChangeAspect="1"/>
              </p:cNvGrpSpPr>
              <p:nvPr/>
            </p:nvGrpSpPr>
            <p:grpSpPr bwMode="auto">
              <a:xfrm>
                <a:off x="7579111" y="5918392"/>
                <a:ext cx="146050" cy="260350"/>
                <a:chOff x="3657" y="1317"/>
                <a:chExt cx="226" cy="401"/>
              </a:xfrm>
            </p:grpSpPr>
            <p:sp>
              <p:nvSpPr>
                <p:cNvPr id="117" name="Line 14"/>
                <p:cNvSpPr>
                  <a:spLocks noChangeAspect="1" noChangeShapeType="1"/>
                </p:cNvSpPr>
                <p:nvPr/>
              </p:nvSpPr>
              <p:spPr bwMode="auto">
                <a:xfrm>
                  <a:off x="3779" y="1610"/>
                  <a:ext cx="0" cy="108"/>
                </a:xfrm>
                <a:prstGeom prst="line">
                  <a:avLst/>
                </a:prstGeom>
                <a:noFill/>
                <a:ln w="25400">
                  <a:solidFill>
                    <a:srgbClr val="663300"/>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118" name="Freeform 15"/>
                <p:cNvSpPr>
                  <a:spLocks noChangeAspect="1"/>
                </p:cNvSpPr>
                <p:nvPr/>
              </p:nvSpPr>
              <p:spPr bwMode="auto">
                <a:xfrm>
                  <a:off x="3657" y="1317"/>
                  <a:ext cx="226" cy="294"/>
                </a:xfrm>
                <a:custGeom>
                  <a:avLst/>
                  <a:gdLst>
                    <a:gd name="T0" fmla="*/ 171 w 301"/>
                    <a:gd name="T1" fmla="*/ 23 h 392"/>
                    <a:gd name="T2" fmla="*/ 158 w 301"/>
                    <a:gd name="T3" fmla="*/ 18 h 392"/>
                    <a:gd name="T4" fmla="*/ 137 w 301"/>
                    <a:gd name="T5" fmla="*/ 5 h 392"/>
                    <a:gd name="T6" fmla="*/ 126 w 301"/>
                    <a:gd name="T7" fmla="*/ 2 h 392"/>
                    <a:gd name="T8" fmla="*/ 114 w 301"/>
                    <a:gd name="T9" fmla="*/ 0 h 392"/>
                    <a:gd name="T10" fmla="*/ 102 w 301"/>
                    <a:gd name="T11" fmla="*/ 2 h 392"/>
                    <a:gd name="T12" fmla="*/ 97 w 301"/>
                    <a:gd name="T13" fmla="*/ 8 h 392"/>
                    <a:gd name="T14" fmla="*/ 86 w 301"/>
                    <a:gd name="T15" fmla="*/ 15 h 392"/>
                    <a:gd name="T16" fmla="*/ 74 w 301"/>
                    <a:gd name="T17" fmla="*/ 19 h 392"/>
                    <a:gd name="T18" fmla="*/ 68 w 301"/>
                    <a:gd name="T19" fmla="*/ 18 h 392"/>
                    <a:gd name="T20" fmla="*/ 58 w 301"/>
                    <a:gd name="T21" fmla="*/ 22 h 392"/>
                    <a:gd name="T22" fmla="*/ 47 w 301"/>
                    <a:gd name="T23" fmla="*/ 28 h 392"/>
                    <a:gd name="T24" fmla="*/ 37 w 301"/>
                    <a:gd name="T25" fmla="*/ 35 h 392"/>
                    <a:gd name="T26" fmla="*/ 38 w 301"/>
                    <a:gd name="T27" fmla="*/ 46 h 392"/>
                    <a:gd name="T28" fmla="*/ 34 w 301"/>
                    <a:gd name="T29" fmla="*/ 52 h 392"/>
                    <a:gd name="T30" fmla="*/ 29 w 301"/>
                    <a:gd name="T31" fmla="*/ 61 h 392"/>
                    <a:gd name="T32" fmla="*/ 26 w 301"/>
                    <a:gd name="T33" fmla="*/ 76 h 392"/>
                    <a:gd name="T34" fmla="*/ 18 w 301"/>
                    <a:gd name="T35" fmla="*/ 88 h 392"/>
                    <a:gd name="T36" fmla="*/ 10 w 301"/>
                    <a:gd name="T37" fmla="*/ 97 h 392"/>
                    <a:gd name="T38" fmla="*/ 4 w 301"/>
                    <a:gd name="T39" fmla="*/ 107 h 392"/>
                    <a:gd name="T40" fmla="*/ 2 w 301"/>
                    <a:gd name="T41" fmla="*/ 118 h 392"/>
                    <a:gd name="T42" fmla="*/ 2 w 301"/>
                    <a:gd name="T43" fmla="*/ 130 h 392"/>
                    <a:gd name="T44" fmla="*/ 5 w 301"/>
                    <a:gd name="T45" fmla="*/ 142 h 392"/>
                    <a:gd name="T46" fmla="*/ 8 w 301"/>
                    <a:gd name="T47" fmla="*/ 154 h 392"/>
                    <a:gd name="T48" fmla="*/ 8 w 301"/>
                    <a:gd name="T49" fmla="*/ 165 h 392"/>
                    <a:gd name="T50" fmla="*/ 4 w 301"/>
                    <a:gd name="T51" fmla="*/ 176 h 392"/>
                    <a:gd name="T52" fmla="*/ 0 w 301"/>
                    <a:gd name="T53" fmla="*/ 189 h 392"/>
                    <a:gd name="T54" fmla="*/ 6 w 301"/>
                    <a:gd name="T55" fmla="*/ 200 h 392"/>
                    <a:gd name="T56" fmla="*/ 13 w 301"/>
                    <a:gd name="T57" fmla="*/ 206 h 392"/>
                    <a:gd name="T58" fmla="*/ 16 w 301"/>
                    <a:gd name="T59" fmla="*/ 217 h 392"/>
                    <a:gd name="T60" fmla="*/ 14 w 301"/>
                    <a:gd name="T61" fmla="*/ 232 h 392"/>
                    <a:gd name="T62" fmla="*/ 26 w 301"/>
                    <a:gd name="T63" fmla="*/ 245 h 392"/>
                    <a:gd name="T64" fmla="*/ 36 w 301"/>
                    <a:gd name="T65" fmla="*/ 253 h 392"/>
                    <a:gd name="T66" fmla="*/ 47 w 301"/>
                    <a:gd name="T67" fmla="*/ 260 h 392"/>
                    <a:gd name="T68" fmla="*/ 59 w 301"/>
                    <a:gd name="T69" fmla="*/ 269 h 392"/>
                    <a:gd name="T70" fmla="*/ 72 w 301"/>
                    <a:gd name="T71" fmla="*/ 271 h 392"/>
                    <a:gd name="T72" fmla="*/ 83 w 301"/>
                    <a:gd name="T73" fmla="*/ 277 h 392"/>
                    <a:gd name="T74" fmla="*/ 87 w 301"/>
                    <a:gd name="T75" fmla="*/ 290 h 392"/>
                    <a:gd name="T76" fmla="*/ 104 w 301"/>
                    <a:gd name="T77" fmla="*/ 293 h 392"/>
                    <a:gd name="T78" fmla="*/ 126 w 301"/>
                    <a:gd name="T79" fmla="*/ 290 h 392"/>
                    <a:gd name="T80" fmla="*/ 146 w 301"/>
                    <a:gd name="T81" fmla="*/ 286 h 392"/>
                    <a:gd name="T82" fmla="*/ 152 w 301"/>
                    <a:gd name="T83" fmla="*/ 290 h 392"/>
                    <a:gd name="T84" fmla="*/ 158 w 301"/>
                    <a:gd name="T85" fmla="*/ 280 h 392"/>
                    <a:gd name="T86" fmla="*/ 170 w 301"/>
                    <a:gd name="T87" fmla="*/ 270 h 392"/>
                    <a:gd name="T88" fmla="*/ 188 w 301"/>
                    <a:gd name="T89" fmla="*/ 264 h 392"/>
                    <a:gd name="T90" fmla="*/ 198 w 301"/>
                    <a:gd name="T91" fmla="*/ 242 h 392"/>
                    <a:gd name="T92" fmla="*/ 206 w 301"/>
                    <a:gd name="T93" fmla="*/ 220 h 392"/>
                    <a:gd name="T94" fmla="*/ 212 w 301"/>
                    <a:gd name="T95" fmla="*/ 203 h 392"/>
                    <a:gd name="T96" fmla="*/ 212 w 301"/>
                    <a:gd name="T97" fmla="*/ 194 h 392"/>
                    <a:gd name="T98" fmla="*/ 218 w 301"/>
                    <a:gd name="T99" fmla="*/ 181 h 392"/>
                    <a:gd name="T100" fmla="*/ 224 w 301"/>
                    <a:gd name="T101" fmla="*/ 165 h 392"/>
                    <a:gd name="T102" fmla="*/ 224 w 301"/>
                    <a:gd name="T103" fmla="*/ 148 h 392"/>
                    <a:gd name="T104" fmla="*/ 224 w 301"/>
                    <a:gd name="T105" fmla="*/ 113 h 392"/>
                    <a:gd name="T106" fmla="*/ 218 w 301"/>
                    <a:gd name="T107" fmla="*/ 96 h 392"/>
                    <a:gd name="T108" fmla="*/ 210 w 301"/>
                    <a:gd name="T109" fmla="*/ 91 h 392"/>
                    <a:gd name="T110" fmla="*/ 209 w 301"/>
                    <a:gd name="T111" fmla="*/ 86 h 392"/>
                    <a:gd name="T112" fmla="*/ 204 w 301"/>
                    <a:gd name="T113" fmla="*/ 74 h 392"/>
                    <a:gd name="T114" fmla="*/ 200 w 301"/>
                    <a:gd name="T115" fmla="*/ 62 h 392"/>
                    <a:gd name="T116" fmla="*/ 198 w 301"/>
                    <a:gd name="T117" fmla="*/ 50 h 392"/>
                    <a:gd name="T118" fmla="*/ 189 w 301"/>
                    <a:gd name="T119" fmla="*/ 50 h 392"/>
                    <a:gd name="T120" fmla="*/ 183 w 301"/>
                    <a:gd name="T121" fmla="*/ 40 h 392"/>
                    <a:gd name="T122" fmla="*/ 181 w 301"/>
                    <a:gd name="T123" fmla="*/ 27 h 392"/>
                    <a:gd name="T124" fmla="*/ 177 w 301"/>
                    <a:gd name="T125" fmla="*/ 20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defTabSz="457200"/>
                  <a:endParaRPr lang="en-US" sz="800" dirty="0">
                    <a:solidFill>
                      <a:srgbClr val="000000"/>
                    </a:solidFill>
                    <a:latin typeface="Gill Sans MT"/>
                  </a:endParaRPr>
                </a:p>
              </p:txBody>
            </p:sp>
          </p:grpSp>
          <p:grpSp>
            <p:nvGrpSpPr>
              <p:cNvPr id="102" name="Group 3236"/>
              <p:cNvGrpSpPr>
                <a:grpSpLocks noChangeAspect="1"/>
              </p:cNvGrpSpPr>
              <p:nvPr/>
            </p:nvGrpSpPr>
            <p:grpSpPr bwMode="auto">
              <a:xfrm>
                <a:off x="7669987" y="6002123"/>
                <a:ext cx="153619" cy="259728"/>
                <a:chOff x="2617" y="3196"/>
                <a:chExt cx="384" cy="288"/>
              </a:xfrm>
            </p:grpSpPr>
            <p:sp>
              <p:nvSpPr>
                <p:cNvPr id="109" name="Arc 3237"/>
                <p:cNvSpPr>
                  <a:spLocks noChangeAspect="1"/>
                </p:cNvSpPr>
                <p:nvPr/>
              </p:nvSpPr>
              <p:spPr bwMode="auto">
                <a:xfrm>
                  <a:off x="2643" y="3277"/>
                  <a:ext cx="163" cy="190"/>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110" name="Arc 3238"/>
                <p:cNvSpPr>
                  <a:spLocks noChangeAspect="1"/>
                </p:cNvSpPr>
                <p:nvPr/>
              </p:nvSpPr>
              <p:spPr bwMode="auto">
                <a:xfrm>
                  <a:off x="2808" y="3277"/>
                  <a:ext cx="163" cy="190"/>
                </a:xfrm>
                <a:custGeom>
                  <a:avLst/>
                  <a:gdLst>
                    <a:gd name="T0" fmla="*/ 0 w 21600"/>
                    <a:gd name="T1" fmla="*/ 2 h 21600"/>
                    <a:gd name="T2" fmla="*/ 1 w 21600"/>
                    <a:gd name="T3" fmla="*/ 0 h 21600"/>
                    <a:gd name="T4" fmla="*/ 1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6"/>
                      </a:moveTo>
                      <a:cubicBezTo>
                        <a:pt x="62" y="9653"/>
                        <a:pt x="9634" y="73"/>
                        <a:pt x="21467" y="0"/>
                      </a:cubicBezTo>
                    </a:path>
                    <a:path w="21600" h="21600" stroke="0" extrusionOk="0">
                      <a:moveTo>
                        <a:pt x="0" y="21486"/>
                      </a:moveTo>
                      <a:cubicBezTo>
                        <a:pt x="62" y="9653"/>
                        <a:pt x="9634" y="73"/>
                        <a:pt x="21467" y="0"/>
                      </a:cubicBezTo>
                      <a:lnTo>
                        <a:pt x="21600" y="21600"/>
                      </a:lnTo>
                      <a:close/>
                    </a:path>
                  </a:pathLst>
                </a:custGeom>
                <a:noFill/>
                <a:ln w="9525" cap="rnd">
                  <a:solidFill>
                    <a:srgbClr val="CCFF66"/>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111" name="Arc 3239"/>
                <p:cNvSpPr>
                  <a:spLocks noChangeAspect="1"/>
                </p:cNvSpPr>
                <p:nvPr/>
              </p:nvSpPr>
              <p:spPr bwMode="auto">
                <a:xfrm rot="600000">
                  <a:off x="2819" y="3324"/>
                  <a:ext cx="147" cy="160"/>
                </a:xfrm>
                <a:custGeom>
                  <a:avLst/>
                  <a:gdLst>
                    <a:gd name="T0" fmla="*/ 0 w 21600"/>
                    <a:gd name="T1" fmla="*/ 1 h 21600"/>
                    <a:gd name="T2" fmla="*/ 1 w 21600"/>
                    <a:gd name="T3" fmla="*/ 0 h 21600"/>
                    <a:gd name="T4" fmla="*/ 1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65"/>
                      </a:moveTo>
                      <a:cubicBezTo>
                        <a:pt x="74" y="9645"/>
                        <a:pt x="9633" y="80"/>
                        <a:pt x="21453" y="0"/>
                      </a:cubicBezTo>
                    </a:path>
                    <a:path w="21600" h="21600" stroke="0" extrusionOk="0">
                      <a:moveTo>
                        <a:pt x="0" y="21465"/>
                      </a:moveTo>
                      <a:cubicBezTo>
                        <a:pt x="74" y="9645"/>
                        <a:pt x="9633" y="80"/>
                        <a:pt x="21453" y="0"/>
                      </a:cubicBezTo>
                      <a:lnTo>
                        <a:pt x="21600" y="21600"/>
                      </a:lnTo>
                      <a:close/>
                    </a:path>
                  </a:pathLst>
                </a:custGeom>
                <a:noFill/>
                <a:ln w="9525" cap="rnd">
                  <a:solidFill>
                    <a:srgbClr val="CCFF66"/>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112" name="Arc 3240"/>
                <p:cNvSpPr>
                  <a:spLocks noChangeAspect="1"/>
                </p:cNvSpPr>
                <p:nvPr/>
              </p:nvSpPr>
              <p:spPr bwMode="auto">
                <a:xfrm rot="-600000">
                  <a:off x="2649" y="3322"/>
                  <a:ext cx="147" cy="161"/>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113" name="Arc 3241"/>
                <p:cNvSpPr>
                  <a:spLocks noChangeAspect="1"/>
                </p:cNvSpPr>
                <p:nvPr/>
              </p:nvSpPr>
              <p:spPr bwMode="auto">
                <a:xfrm rot="240000">
                  <a:off x="2617" y="3238"/>
                  <a:ext cx="200" cy="221"/>
                </a:xfrm>
                <a:custGeom>
                  <a:avLst/>
                  <a:gdLst>
                    <a:gd name="T0" fmla="*/ 0 w 21600"/>
                    <a:gd name="T1" fmla="*/ 0 h 21600"/>
                    <a:gd name="T2" fmla="*/ 2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114" name="Arc 3242"/>
                <p:cNvSpPr>
                  <a:spLocks noChangeAspect="1"/>
                </p:cNvSpPr>
                <p:nvPr/>
              </p:nvSpPr>
              <p:spPr bwMode="auto">
                <a:xfrm rot="-240000">
                  <a:off x="2801" y="3238"/>
                  <a:ext cx="200" cy="221"/>
                </a:xfrm>
                <a:custGeom>
                  <a:avLst/>
                  <a:gdLst>
                    <a:gd name="T0" fmla="*/ 0 w 21600"/>
                    <a:gd name="T1" fmla="*/ 2 h 21600"/>
                    <a:gd name="T2" fmla="*/ 2 w 21600"/>
                    <a:gd name="T3" fmla="*/ 0 h 21600"/>
                    <a:gd name="T4" fmla="*/ 2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02"/>
                      </a:moveTo>
                      <a:cubicBezTo>
                        <a:pt x="53" y="9653"/>
                        <a:pt x="9643" y="59"/>
                        <a:pt x="21492" y="0"/>
                      </a:cubicBezTo>
                    </a:path>
                    <a:path w="21600" h="21600" stroke="0" extrusionOk="0">
                      <a:moveTo>
                        <a:pt x="0" y="21502"/>
                      </a:moveTo>
                      <a:cubicBezTo>
                        <a:pt x="53" y="9653"/>
                        <a:pt x="9643" y="59"/>
                        <a:pt x="21492" y="0"/>
                      </a:cubicBezTo>
                      <a:lnTo>
                        <a:pt x="21600" y="21600"/>
                      </a:lnTo>
                      <a:close/>
                    </a:path>
                  </a:pathLst>
                </a:custGeom>
                <a:noFill/>
                <a:ln w="9525" cap="rnd">
                  <a:solidFill>
                    <a:srgbClr val="CCFF66"/>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115" name="Arc 3243"/>
                <p:cNvSpPr>
                  <a:spLocks noChangeAspect="1"/>
                </p:cNvSpPr>
                <p:nvPr/>
              </p:nvSpPr>
              <p:spPr bwMode="auto">
                <a:xfrm rot="240000">
                  <a:off x="2654" y="3196"/>
                  <a:ext cx="163" cy="264"/>
                </a:xfrm>
                <a:custGeom>
                  <a:avLst/>
                  <a:gdLst>
                    <a:gd name="T0" fmla="*/ 0 w 21600"/>
                    <a:gd name="T1" fmla="*/ 0 h 21600"/>
                    <a:gd name="T2" fmla="*/ 1 w 21600"/>
                    <a:gd name="T3" fmla="*/ 3 h 21600"/>
                    <a:gd name="T4" fmla="*/ 0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116" name="Arc 3244"/>
                <p:cNvSpPr>
                  <a:spLocks noChangeAspect="1"/>
                </p:cNvSpPr>
                <p:nvPr/>
              </p:nvSpPr>
              <p:spPr bwMode="auto">
                <a:xfrm rot="-240000">
                  <a:off x="2802" y="3196"/>
                  <a:ext cx="163" cy="264"/>
                </a:xfrm>
                <a:custGeom>
                  <a:avLst/>
                  <a:gdLst>
                    <a:gd name="T0" fmla="*/ 0 w 21600"/>
                    <a:gd name="T1" fmla="*/ 3 h 21600"/>
                    <a:gd name="T2" fmla="*/ 1 w 21600"/>
                    <a:gd name="T3" fmla="*/ 0 h 21600"/>
                    <a:gd name="T4" fmla="*/ 1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18"/>
                      </a:moveTo>
                      <a:cubicBezTo>
                        <a:pt x="45" y="9672"/>
                        <a:pt x="9621" y="73"/>
                        <a:pt x="21467" y="0"/>
                      </a:cubicBezTo>
                    </a:path>
                    <a:path w="21600" h="21600" stroke="0" extrusionOk="0">
                      <a:moveTo>
                        <a:pt x="0" y="21518"/>
                      </a:moveTo>
                      <a:cubicBezTo>
                        <a:pt x="45" y="9672"/>
                        <a:pt x="9621" y="73"/>
                        <a:pt x="21467" y="0"/>
                      </a:cubicBezTo>
                      <a:lnTo>
                        <a:pt x="21600" y="21600"/>
                      </a:lnTo>
                      <a:close/>
                    </a:path>
                  </a:pathLst>
                </a:custGeom>
                <a:noFill/>
                <a:ln w="9525" cap="rnd">
                  <a:solidFill>
                    <a:srgbClr val="CCFF66"/>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grpSp>
          <p:grpSp>
            <p:nvGrpSpPr>
              <p:cNvPr id="103" name="Group 81"/>
              <p:cNvGrpSpPr>
                <a:grpSpLocks noChangeAspect="1"/>
              </p:cNvGrpSpPr>
              <p:nvPr/>
            </p:nvGrpSpPr>
            <p:grpSpPr bwMode="auto">
              <a:xfrm>
                <a:off x="7416161" y="5632704"/>
                <a:ext cx="133126" cy="509461"/>
                <a:chOff x="3657" y="1317"/>
                <a:chExt cx="226" cy="401"/>
              </a:xfrm>
            </p:grpSpPr>
            <p:sp>
              <p:nvSpPr>
                <p:cNvPr id="107" name="Line 82"/>
                <p:cNvSpPr>
                  <a:spLocks noChangeAspect="1" noChangeShapeType="1"/>
                </p:cNvSpPr>
                <p:nvPr/>
              </p:nvSpPr>
              <p:spPr bwMode="auto">
                <a:xfrm>
                  <a:off x="3779" y="1610"/>
                  <a:ext cx="0" cy="108"/>
                </a:xfrm>
                <a:prstGeom prst="line">
                  <a:avLst/>
                </a:prstGeom>
                <a:noFill/>
                <a:ln w="25400">
                  <a:solidFill>
                    <a:srgbClr val="663300"/>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108" name="Freeform 83"/>
                <p:cNvSpPr>
                  <a:spLocks noChangeAspect="1"/>
                </p:cNvSpPr>
                <p:nvPr/>
              </p:nvSpPr>
              <p:spPr bwMode="auto">
                <a:xfrm>
                  <a:off x="3657" y="1317"/>
                  <a:ext cx="226" cy="294"/>
                </a:xfrm>
                <a:custGeom>
                  <a:avLst/>
                  <a:gdLst>
                    <a:gd name="T0" fmla="*/ 171 w 301"/>
                    <a:gd name="T1" fmla="*/ 23 h 392"/>
                    <a:gd name="T2" fmla="*/ 158 w 301"/>
                    <a:gd name="T3" fmla="*/ 18 h 392"/>
                    <a:gd name="T4" fmla="*/ 137 w 301"/>
                    <a:gd name="T5" fmla="*/ 5 h 392"/>
                    <a:gd name="T6" fmla="*/ 126 w 301"/>
                    <a:gd name="T7" fmla="*/ 2 h 392"/>
                    <a:gd name="T8" fmla="*/ 114 w 301"/>
                    <a:gd name="T9" fmla="*/ 0 h 392"/>
                    <a:gd name="T10" fmla="*/ 102 w 301"/>
                    <a:gd name="T11" fmla="*/ 2 h 392"/>
                    <a:gd name="T12" fmla="*/ 97 w 301"/>
                    <a:gd name="T13" fmla="*/ 8 h 392"/>
                    <a:gd name="T14" fmla="*/ 86 w 301"/>
                    <a:gd name="T15" fmla="*/ 15 h 392"/>
                    <a:gd name="T16" fmla="*/ 74 w 301"/>
                    <a:gd name="T17" fmla="*/ 19 h 392"/>
                    <a:gd name="T18" fmla="*/ 68 w 301"/>
                    <a:gd name="T19" fmla="*/ 18 h 392"/>
                    <a:gd name="T20" fmla="*/ 58 w 301"/>
                    <a:gd name="T21" fmla="*/ 22 h 392"/>
                    <a:gd name="T22" fmla="*/ 47 w 301"/>
                    <a:gd name="T23" fmla="*/ 28 h 392"/>
                    <a:gd name="T24" fmla="*/ 37 w 301"/>
                    <a:gd name="T25" fmla="*/ 35 h 392"/>
                    <a:gd name="T26" fmla="*/ 38 w 301"/>
                    <a:gd name="T27" fmla="*/ 46 h 392"/>
                    <a:gd name="T28" fmla="*/ 34 w 301"/>
                    <a:gd name="T29" fmla="*/ 52 h 392"/>
                    <a:gd name="T30" fmla="*/ 29 w 301"/>
                    <a:gd name="T31" fmla="*/ 61 h 392"/>
                    <a:gd name="T32" fmla="*/ 26 w 301"/>
                    <a:gd name="T33" fmla="*/ 76 h 392"/>
                    <a:gd name="T34" fmla="*/ 18 w 301"/>
                    <a:gd name="T35" fmla="*/ 88 h 392"/>
                    <a:gd name="T36" fmla="*/ 10 w 301"/>
                    <a:gd name="T37" fmla="*/ 97 h 392"/>
                    <a:gd name="T38" fmla="*/ 4 w 301"/>
                    <a:gd name="T39" fmla="*/ 107 h 392"/>
                    <a:gd name="T40" fmla="*/ 2 w 301"/>
                    <a:gd name="T41" fmla="*/ 118 h 392"/>
                    <a:gd name="T42" fmla="*/ 2 w 301"/>
                    <a:gd name="T43" fmla="*/ 130 h 392"/>
                    <a:gd name="T44" fmla="*/ 5 w 301"/>
                    <a:gd name="T45" fmla="*/ 142 h 392"/>
                    <a:gd name="T46" fmla="*/ 8 w 301"/>
                    <a:gd name="T47" fmla="*/ 154 h 392"/>
                    <a:gd name="T48" fmla="*/ 8 w 301"/>
                    <a:gd name="T49" fmla="*/ 165 h 392"/>
                    <a:gd name="T50" fmla="*/ 4 w 301"/>
                    <a:gd name="T51" fmla="*/ 176 h 392"/>
                    <a:gd name="T52" fmla="*/ 0 w 301"/>
                    <a:gd name="T53" fmla="*/ 189 h 392"/>
                    <a:gd name="T54" fmla="*/ 6 w 301"/>
                    <a:gd name="T55" fmla="*/ 200 h 392"/>
                    <a:gd name="T56" fmla="*/ 13 w 301"/>
                    <a:gd name="T57" fmla="*/ 206 h 392"/>
                    <a:gd name="T58" fmla="*/ 16 w 301"/>
                    <a:gd name="T59" fmla="*/ 217 h 392"/>
                    <a:gd name="T60" fmla="*/ 14 w 301"/>
                    <a:gd name="T61" fmla="*/ 232 h 392"/>
                    <a:gd name="T62" fmla="*/ 26 w 301"/>
                    <a:gd name="T63" fmla="*/ 245 h 392"/>
                    <a:gd name="T64" fmla="*/ 36 w 301"/>
                    <a:gd name="T65" fmla="*/ 253 h 392"/>
                    <a:gd name="T66" fmla="*/ 47 w 301"/>
                    <a:gd name="T67" fmla="*/ 260 h 392"/>
                    <a:gd name="T68" fmla="*/ 59 w 301"/>
                    <a:gd name="T69" fmla="*/ 269 h 392"/>
                    <a:gd name="T70" fmla="*/ 72 w 301"/>
                    <a:gd name="T71" fmla="*/ 271 h 392"/>
                    <a:gd name="T72" fmla="*/ 83 w 301"/>
                    <a:gd name="T73" fmla="*/ 277 h 392"/>
                    <a:gd name="T74" fmla="*/ 87 w 301"/>
                    <a:gd name="T75" fmla="*/ 290 h 392"/>
                    <a:gd name="T76" fmla="*/ 104 w 301"/>
                    <a:gd name="T77" fmla="*/ 293 h 392"/>
                    <a:gd name="T78" fmla="*/ 126 w 301"/>
                    <a:gd name="T79" fmla="*/ 290 h 392"/>
                    <a:gd name="T80" fmla="*/ 146 w 301"/>
                    <a:gd name="T81" fmla="*/ 286 h 392"/>
                    <a:gd name="T82" fmla="*/ 152 w 301"/>
                    <a:gd name="T83" fmla="*/ 290 h 392"/>
                    <a:gd name="T84" fmla="*/ 158 w 301"/>
                    <a:gd name="T85" fmla="*/ 280 h 392"/>
                    <a:gd name="T86" fmla="*/ 170 w 301"/>
                    <a:gd name="T87" fmla="*/ 270 h 392"/>
                    <a:gd name="T88" fmla="*/ 188 w 301"/>
                    <a:gd name="T89" fmla="*/ 264 h 392"/>
                    <a:gd name="T90" fmla="*/ 198 w 301"/>
                    <a:gd name="T91" fmla="*/ 242 h 392"/>
                    <a:gd name="T92" fmla="*/ 206 w 301"/>
                    <a:gd name="T93" fmla="*/ 220 h 392"/>
                    <a:gd name="T94" fmla="*/ 212 w 301"/>
                    <a:gd name="T95" fmla="*/ 203 h 392"/>
                    <a:gd name="T96" fmla="*/ 212 w 301"/>
                    <a:gd name="T97" fmla="*/ 194 h 392"/>
                    <a:gd name="T98" fmla="*/ 218 w 301"/>
                    <a:gd name="T99" fmla="*/ 181 h 392"/>
                    <a:gd name="T100" fmla="*/ 224 w 301"/>
                    <a:gd name="T101" fmla="*/ 165 h 392"/>
                    <a:gd name="T102" fmla="*/ 224 w 301"/>
                    <a:gd name="T103" fmla="*/ 148 h 392"/>
                    <a:gd name="T104" fmla="*/ 224 w 301"/>
                    <a:gd name="T105" fmla="*/ 113 h 392"/>
                    <a:gd name="T106" fmla="*/ 218 w 301"/>
                    <a:gd name="T107" fmla="*/ 96 h 392"/>
                    <a:gd name="T108" fmla="*/ 210 w 301"/>
                    <a:gd name="T109" fmla="*/ 91 h 392"/>
                    <a:gd name="T110" fmla="*/ 209 w 301"/>
                    <a:gd name="T111" fmla="*/ 86 h 392"/>
                    <a:gd name="T112" fmla="*/ 204 w 301"/>
                    <a:gd name="T113" fmla="*/ 74 h 392"/>
                    <a:gd name="T114" fmla="*/ 200 w 301"/>
                    <a:gd name="T115" fmla="*/ 62 h 392"/>
                    <a:gd name="T116" fmla="*/ 198 w 301"/>
                    <a:gd name="T117" fmla="*/ 50 h 392"/>
                    <a:gd name="T118" fmla="*/ 189 w 301"/>
                    <a:gd name="T119" fmla="*/ 50 h 392"/>
                    <a:gd name="T120" fmla="*/ 183 w 301"/>
                    <a:gd name="T121" fmla="*/ 40 h 392"/>
                    <a:gd name="T122" fmla="*/ 181 w 301"/>
                    <a:gd name="T123" fmla="*/ 27 h 392"/>
                    <a:gd name="T124" fmla="*/ 177 w 301"/>
                    <a:gd name="T125" fmla="*/ 20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defTabSz="457200"/>
                  <a:endParaRPr lang="en-US" sz="800" dirty="0">
                    <a:solidFill>
                      <a:srgbClr val="000000"/>
                    </a:solidFill>
                    <a:latin typeface="Gill Sans MT"/>
                  </a:endParaRPr>
                </a:p>
              </p:txBody>
            </p:sp>
          </p:grpSp>
          <p:grpSp>
            <p:nvGrpSpPr>
              <p:cNvPr id="104" name="Group 28"/>
              <p:cNvGrpSpPr>
                <a:grpSpLocks noChangeAspect="1"/>
              </p:cNvGrpSpPr>
              <p:nvPr/>
            </p:nvGrpSpPr>
            <p:grpSpPr bwMode="auto">
              <a:xfrm>
                <a:off x="7329831" y="5969203"/>
                <a:ext cx="132822" cy="211124"/>
                <a:chOff x="3341" y="2314"/>
                <a:chExt cx="379" cy="555"/>
              </a:xfrm>
            </p:grpSpPr>
            <p:sp>
              <p:nvSpPr>
                <p:cNvPr id="105" name="Line 29"/>
                <p:cNvSpPr>
                  <a:spLocks noChangeAspect="1" noChangeShapeType="1"/>
                </p:cNvSpPr>
                <p:nvPr/>
              </p:nvSpPr>
              <p:spPr bwMode="auto">
                <a:xfrm>
                  <a:off x="3540" y="2725"/>
                  <a:ext cx="0" cy="144"/>
                </a:xfrm>
                <a:prstGeom prst="line">
                  <a:avLst/>
                </a:prstGeom>
                <a:noFill/>
                <a:ln w="25400">
                  <a:solidFill>
                    <a:srgbClr val="663300"/>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106" name="Freeform 30"/>
                <p:cNvSpPr>
                  <a:spLocks noChangeAspect="1"/>
                </p:cNvSpPr>
                <p:nvPr/>
              </p:nvSpPr>
              <p:spPr bwMode="auto">
                <a:xfrm>
                  <a:off x="3341" y="2314"/>
                  <a:ext cx="379"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defTabSz="457200"/>
                  <a:endParaRPr lang="en-US" sz="800" dirty="0">
                    <a:solidFill>
                      <a:srgbClr val="000000"/>
                    </a:solidFill>
                    <a:latin typeface="Gill Sans MT"/>
                  </a:endParaRPr>
                </a:p>
              </p:txBody>
            </p:sp>
          </p:grpSp>
        </p:grpSp>
        <p:sp>
          <p:nvSpPr>
            <p:cNvPr id="19" name="Arc 324"/>
            <p:cNvSpPr>
              <a:spLocks noChangeAspect="1"/>
            </p:cNvSpPr>
            <p:nvPr/>
          </p:nvSpPr>
          <p:spPr bwMode="auto">
            <a:xfrm rot="204172">
              <a:off x="8128599" y="5261810"/>
              <a:ext cx="343508" cy="285009"/>
            </a:xfrm>
            <a:custGeom>
              <a:avLst/>
              <a:gdLst>
                <a:gd name="T0" fmla="*/ 0 w 21600"/>
                <a:gd name="T1" fmla="*/ 0 h 21600"/>
                <a:gd name="T2" fmla="*/ 10711735 w 21600"/>
                <a:gd name="T3" fmla="*/ 10641125 h 21600"/>
                <a:gd name="T4" fmla="*/ 0 w 21600"/>
                <a:gd name="T5" fmla="*/ 1064112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chemeClr val="tx1"/>
              </a:solidFill>
              <a:round/>
              <a:headEnd/>
              <a:tailEnd type="stealth" w="med" len="med"/>
            </a:ln>
          </p:spPr>
          <p:txBody>
            <a:bodyPr wrap="none" anchor="ctr"/>
            <a:lstStyle/>
            <a:p>
              <a:pPr defTabSz="457200"/>
              <a:endParaRPr lang="en-US" sz="800" dirty="0">
                <a:solidFill>
                  <a:srgbClr val="000000"/>
                </a:solidFill>
                <a:latin typeface="Gill Sans MT"/>
              </a:endParaRPr>
            </a:p>
          </p:txBody>
        </p:sp>
        <p:sp>
          <p:nvSpPr>
            <p:cNvPr id="20" name="Text Box 285"/>
            <p:cNvSpPr txBox="1">
              <a:spLocks noChangeAspect="1" noChangeArrowheads="1"/>
            </p:cNvSpPr>
            <p:nvPr/>
          </p:nvSpPr>
          <p:spPr bwMode="auto">
            <a:xfrm>
              <a:off x="7601709" y="5102462"/>
              <a:ext cx="1571973" cy="215029"/>
            </a:xfrm>
            <a:prstGeom prst="rect">
              <a:avLst/>
            </a:prstGeom>
            <a:noFill/>
            <a:ln w="9525">
              <a:noFill/>
              <a:miter lim="800000"/>
              <a:headEnd/>
              <a:tailEnd/>
            </a:ln>
          </p:spPr>
          <p:txBody>
            <a:bodyPr wrap="none">
              <a:spAutoFit/>
            </a:bodyPr>
            <a:lstStyle/>
            <a:p>
              <a:pPr defTabSz="457200"/>
              <a:r>
                <a:rPr lang="en-US" sz="1000" b="1" dirty="0">
                  <a:solidFill>
                    <a:srgbClr val="000000"/>
                  </a:solidFill>
                  <a:latin typeface="Gill Sans MT"/>
                </a:rPr>
                <a:t>Disturbance</a:t>
              </a:r>
            </a:p>
          </p:txBody>
        </p:sp>
        <p:sp>
          <p:nvSpPr>
            <p:cNvPr id="21" name="Text Box 285"/>
            <p:cNvSpPr txBox="1">
              <a:spLocks noChangeAspect="1" noChangeArrowheads="1"/>
            </p:cNvSpPr>
            <p:nvPr/>
          </p:nvSpPr>
          <p:spPr bwMode="auto">
            <a:xfrm>
              <a:off x="7086600" y="5410200"/>
              <a:ext cx="1497452" cy="349423"/>
            </a:xfrm>
            <a:prstGeom prst="rect">
              <a:avLst/>
            </a:prstGeom>
            <a:noFill/>
            <a:ln w="9525">
              <a:noFill/>
              <a:miter lim="800000"/>
              <a:headEnd/>
              <a:tailEnd/>
            </a:ln>
          </p:spPr>
          <p:txBody>
            <a:bodyPr wrap="square">
              <a:spAutoFit/>
            </a:bodyPr>
            <a:lstStyle/>
            <a:p>
              <a:pPr algn="ctr" defTabSz="457200"/>
              <a:r>
                <a:rPr lang="en-US" sz="1000" b="1" dirty="0">
                  <a:solidFill>
                    <a:srgbClr val="000000"/>
                  </a:solidFill>
                  <a:latin typeface="Gill Sans MT"/>
                </a:rPr>
                <a:t>Vegetation Dynamics</a:t>
              </a:r>
            </a:p>
          </p:txBody>
        </p:sp>
        <p:sp>
          <p:nvSpPr>
            <p:cNvPr id="22" name="Text Box 285"/>
            <p:cNvSpPr txBox="1">
              <a:spLocks noChangeAspect="1" noChangeArrowheads="1"/>
            </p:cNvSpPr>
            <p:nvPr/>
          </p:nvSpPr>
          <p:spPr bwMode="auto">
            <a:xfrm>
              <a:off x="7742075" y="6125327"/>
              <a:ext cx="1104221" cy="215029"/>
            </a:xfrm>
            <a:prstGeom prst="rect">
              <a:avLst/>
            </a:prstGeom>
            <a:noFill/>
            <a:ln w="9525">
              <a:noFill/>
              <a:miter lim="800000"/>
              <a:headEnd/>
              <a:tailEnd/>
            </a:ln>
          </p:spPr>
          <p:txBody>
            <a:bodyPr wrap="none">
              <a:spAutoFit/>
            </a:bodyPr>
            <a:lstStyle/>
            <a:p>
              <a:pPr defTabSz="457200"/>
              <a:r>
                <a:rPr lang="en-US" sz="1000" b="1" dirty="0">
                  <a:solidFill>
                    <a:srgbClr val="000000"/>
                  </a:solidFill>
                  <a:latin typeface="Gill Sans MT"/>
                </a:rPr>
                <a:t>Growth</a:t>
              </a:r>
            </a:p>
          </p:txBody>
        </p:sp>
        <p:sp>
          <p:nvSpPr>
            <p:cNvPr id="23" name="Text Box 285"/>
            <p:cNvSpPr txBox="1">
              <a:spLocks noChangeAspect="1" noChangeArrowheads="1"/>
            </p:cNvSpPr>
            <p:nvPr/>
          </p:nvSpPr>
          <p:spPr bwMode="auto">
            <a:xfrm>
              <a:off x="6108597" y="5218329"/>
              <a:ext cx="1638980" cy="215029"/>
            </a:xfrm>
            <a:prstGeom prst="rect">
              <a:avLst/>
            </a:prstGeom>
            <a:noFill/>
            <a:ln w="9525">
              <a:noFill/>
              <a:miter lim="800000"/>
              <a:headEnd/>
              <a:tailEnd/>
            </a:ln>
          </p:spPr>
          <p:txBody>
            <a:bodyPr wrap="none">
              <a:spAutoFit/>
            </a:bodyPr>
            <a:lstStyle/>
            <a:p>
              <a:pPr defTabSz="457200"/>
              <a:r>
                <a:rPr lang="en-US" sz="1000" b="1" dirty="0">
                  <a:solidFill>
                    <a:srgbClr val="000000"/>
                  </a:solidFill>
                  <a:latin typeface="Gill Sans MT"/>
                </a:rPr>
                <a:t>Competition</a:t>
              </a:r>
            </a:p>
          </p:txBody>
        </p:sp>
        <p:sp>
          <p:nvSpPr>
            <p:cNvPr id="24" name="Arc 324"/>
            <p:cNvSpPr>
              <a:spLocks noChangeAspect="1"/>
            </p:cNvSpPr>
            <p:nvPr/>
          </p:nvSpPr>
          <p:spPr bwMode="auto">
            <a:xfrm rot="14218060">
              <a:off x="6972056" y="5361537"/>
              <a:ext cx="290236" cy="349808"/>
            </a:xfrm>
            <a:custGeom>
              <a:avLst/>
              <a:gdLst>
                <a:gd name="T0" fmla="*/ 0 w 21600"/>
                <a:gd name="T1" fmla="*/ 0 h 21600"/>
                <a:gd name="T2" fmla="*/ 10711735 w 21600"/>
                <a:gd name="T3" fmla="*/ 10641125 h 21600"/>
                <a:gd name="T4" fmla="*/ 0 w 21600"/>
                <a:gd name="T5" fmla="*/ 1064112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chemeClr val="tx1"/>
              </a:solidFill>
              <a:round/>
              <a:headEnd/>
              <a:tailEnd type="stealth" w="med" len="med"/>
            </a:ln>
          </p:spPr>
          <p:txBody>
            <a:bodyPr wrap="none" anchor="ctr"/>
            <a:lstStyle/>
            <a:p>
              <a:pPr defTabSz="457200"/>
              <a:endParaRPr lang="en-US" sz="800" dirty="0">
                <a:solidFill>
                  <a:srgbClr val="000000"/>
                </a:solidFill>
                <a:latin typeface="Gill Sans MT"/>
              </a:endParaRPr>
            </a:p>
          </p:txBody>
        </p:sp>
        <p:sp>
          <p:nvSpPr>
            <p:cNvPr id="25" name="Arc 324"/>
            <p:cNvSpPr>
              <a:spLocks noChangeAspect="1"/>
            </p:cNvSpPr>
            <p:nvPr/>
          </p:nvSpPr>
          <p:spPr bwMode="auto">
            <a:xfrm rot="7508533">
              <a:off x="7823950" y="5799860"/>
              <a:ext cx="290236" cy="347501"/>
            </a:xfrm>
            <a:custGeom>
              <a:avLst/>
              <a:gdLst>
                <a:gd name="T0" fmla="*/ 0 w 21600"/>
                <a:gd name="T1" fmla="*/ 0 h 21600"/>
                <a:gd name="T2" fmla="*/ 10711735 w 21600"/>
                <a:gd name="T3" fmla="*/ 10641125 h 21600"/>
                <a:gd name="T4" fmla="*/ 0 w 21600"/>
                <a:gd name="T5" fmla="*/ 1064112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chemeClr val="tx1"/>
              </a:solidFill>
              <a:round/>
              <a:headEnd/>
              <a:tailEnd type="stealth" w="med" len="med"/>
            </a:ln>
          </p:spPr>
          <p:txBody>
            <a:bodyPr wrap="none" anchor="ctr"/>
            <a:lstStyle/>
            <a:p>
              <a:pPr defTabSz="457200"/>
              <a:endParaRPr lang="en-US" sz="800" dirty="0">
                <a:solidFill>
                  <a:srgbClr val="000000"/>
                </a:solidFill>
                <a:latin typeface="Gill Sans MT"/>
              </a:endParaRPr>
            </a:p>
          </p:txBody>
        </p:sp>
        <p:grpSp>
          <p:nvGrpSpPr>
            <p:cNvPr id="26" name="Group 1026"/>
            <p:cNvGrpSpPr/>
            <p:nvPr/>
          </p:nvGrpSpPr>
          <p:grpSpPr>
            <a:xfrm>
              <a:off x="4761373" y="3949147"/>
              <a:ext cx="353417" cy="312791"/>
              <a:chOff x="4959691" y="3949147"/>
              <a:chExt cx="294202" cy="312791"/>
            </a:xfrm>
          </p:grpSpPr>
          <p:sp>
            <p:nvSpPr>
              <p:cNvPr id="97" name="Line 120"/>
              <p:cNvSpPr>
                <a:spLocks noChangeAspect="1" noChangeShapeType="1"/>
              </p:cNvSpPr>
              <p:nvPr/>
            </p:nvSpPr>
            <p:spPr bwMode="auto">
              <a:xfrm flipV="1">
                <a:off x="5253893" y="3949148"/>
                <a:ext cx="0" cy="312790"/>
              </a:xfrm>
              <a:prstGeom prst="line">
                <a:avLst/>
              </a:prstGeom>
              <a:noFill/>
              <a:ln w="28575">
                <a:solidFill>
                  <a:srgbClr val="FF0000"/>
                </a:solidFill>
                <a:round/>
                <a:headEnd/>
                <a:tailEnd type="triangle" w="med" len="med"/>
              </a:ln>
            </p:spPr>
            <p:txBody>
              <a:bodyPr wrap="none" anchor="ctr"/>
              <a:lstStyle/>
              <a:p>
                <a:pPr defTabSz="457200"/>
                <a:endParaRPr lang="en-US" sz="800" dirty="0">
                  <a:solidFill>
                    <a:srgbClr val="000000"/>
                  </a:solidFill>
                  <a:latin typeface="Gill Sans MT"/>
                </a:endParaRPr>
              </a:p>
            </p:txBody>
          </p:sp>
          <p:sp>
            <p:nvSpPr>
              <p:cNvPr id="98" name="Line 120"/>
              <p:cNvSpPr>
                <a:spLocks noChangeAspect="1" noChangeShapeType="1"/>
              </p:cNvSpPr>
              <p:nvPr/>
            </p:nvSpPr>
            <p:spPr bwMode="auto">
              <a:xfrm flipV="1">
                <a:off x="5158475" y="3949148"/>
                <a:ext cx="0" cy="312790"/>
              </a:xfrm>
              <a:prstGeom prst="line">
                <a:avLst/>
              </a:prstGeom>
              <a:noFill/>
              <a:ln w="28575">
                <a:solidFill>
                  <a:srgbClr val="0070C0"/>
                </a:solidFill>
                <a:round/>
                <a:headEnd/>
                <a:tailEnd type="triangle" w="med" len="med"/>
              </a:ln>
            </p:spPr>
            <p:txBody>
              <a:bodyPr wrap="none" anchor="ctr"/>
              <a:lstStyle/>
              <a:p>
                <a:pPr defTabSz="457200"/>
                <a:endParaRPr lang="en-US" sz="800" dirty="0">
                  <a:solidFill>
                    <a:srgbClr val="000000"/>
                  </a:solidFill>
                  <a:latin typeface="Gill Sans MT"/>
                </a:endParaRPr>
              </a:p>
            </p:txBody>
          </p:sp>
          <p:sp>
            <p:nvSpPr>
              <p:cNvPr id="99" name="Line 120"/>
              <p:cNvSpPr>
                <a:spLocks noChangeAspect="1" noChangeShapeType="1"/>
              </p:cNvSpPr>
              <p:nvPr/>
            </p:nvSpPr>
            <p:spPr bwMode="auto">
              <a:xfrm flipV="1">
                <a:off x="5055108" y="3949147"/>
                <a:ext cx="0" cy="312790"/>
              </a:xfrm>
              <a:prstGeom prst="line">
                <a:avLst/>
              </a:prstGeom>
              <a:noFill/>
              <a:ln w="28575">
                <a:solidFill>
                  <a:srgbClr val="C00000"/>
                </a:solidFill>
                <a:round/>
                <a:headEnd/>
                <a:tailEnd type="triangle" w="med" len="med"/>
              </a:ln>
            </p:spPr>
            <p:txBody>
              <a:bodyPr wrap="none" anchor="ctr"/>
              <a:lstStyle/>
              <a:p>
                <a:pPr defTabSz="457200"/>
                <a:endParaRPr lang="en-US" sz="800" dirty="0">
                  <a:solidFill>
                    <a:srgbClr val="000000"/>
                  </a:solidFill>
                  <a:latin typeface="Gill Sans MT"/>
                </a:endParaRPr>
              </a:p>
            </p:txBody>
          </p:sp>
          <p:sp>
            <p:nvSpPr>
              <p:cNvPr id="100" name="Line 120"/>
              <p:cNvSpPr>
                <a:spLocks noChangeAspect="1" noChangeShapeType="1"/>
              </p:cNvSpPr>
              <p:nvPr/>
            </p:nvSpPr>
            <p:spPr bwMode="auto">
              <a:xfrm flipV="1">
                <a:off x="4959691" y="3949147"/>
                <a:ext cx="0" cy="312790"/>
              </a:xfrm>
              <a:prstGeom prst="line">
                <a:avLst/>
              </a:prstGeom>
              <a:noFill/>
              <a:ln w="28575">
                <a:solidFill>
                  <a:srgbClr val="CC6600"/>
                </a:solidFill>
                <a:round/>
                <a:headEnd/>
                <a:tailEnd type="triangle" w="med" len="med"/>
              </a:ln>
            </p:spPr>
            <p:txBody>
              <a:bodyPr wrap="none" anchor="ctr"/>
              <a:lstStyle/>
              <a:p>
                <a:pPr defTabSz="457200"/>
                <a:endParaRPr lang="en-US" sz="800" dirty="0">
                  <a:solidFill>
                    <a:srgbClr val="000000"/>
                  </a:solidFill>
                  <a:latin typeface="Gill Sans MT"/>
                </a:endParaRPr>
              </a:p>
            </p:txBody>
          </p:sp>
        </p:grpSp>
        <p:grpSp>
          <p:nvGrpSpPr>
            <p:cNvPr id="27" name="Group 1027"/>
            <p:cNvGrpSpPr/>
            <p:nvPr/>
          </p:nvGrpSpPr>
          <p:grpSpPr>
            <a:xfrm>
              <a:off x="6367647" y="4634267"/>
              <a:ext cx="353417" cy="312791"/>
              <a:chOff x="4959691" y="3949147"/>
              <a:chExt cx="294202" cy="312791"/>
            </a:xfrm>
          </p:grpSpPr>
          <p:sp>
            <p:nvSpPr>
              <p:cNvPr id="93" name="Line 120"/>
              <p:cNvSpPr>
                <a:spLocks noChangeAspect="1" noChangeShapeType="1"/>
              </p:cNvSpPr>
              <p:nvPr/>
            </p:nvSpPr>
            <p:spPr bwMode="auto">
              <a:xfrm flipV="1">
                <a:off x="5253893" y="3949148"/>
                <a:ext cx="0" cy="312790"/>
              </a:xfrm>
              <a:prstGeom prst="line">
                <a:avLst/>
              </a:prstGeom>
              <a:noFill/>
              <a:ln w="28575">
                <a:solidFill>
                  <a:srgbClr val="FF0000"/>
                </a:solidFill>
                <a:round/>
                <a:headEnd/>
                <a:tailEnd type="triangle" w="med" len="med"/>
              </a:ln>
            </p:spPr>
            <p:txBody>
              <a:bodyPr wrap="none" anchor="ctr"/>
              <a:lstStyle/>
              <a:p>
                <a:pPr defTabSz="457200"/>
                <a:endParaRPr lang="en-US" sz="800" dirty="0">
                  <a:solidFill>
                    <a:srgbClr val="000000"/>
                  </a:solidFill>
                  <a:latin typeface="Gill Sans MT"/>
                </a:endParaRPr>
              </a:p>
            </p:txBody>
          </p:sp>
          <p:sp>
            <p:nvSpPr>
              <p:cNvPr id="94" name="Line 120"/>
              <p:cNvSpPr>
                <a:spLocks noChangeAspect="1" noChangeShapeType="1"/>
              </p:cNvSpPr>
              <p:nvPr/>
            </p:nvSpPr>
            <p:spPr bwMode="auto">
              <a:xfrm flipV="1">
                <a:off x="5158475" y="3949148"/>
                <a:ext cx="0" cy="312790"/>
              </a:xfrm>
              <a:prstGeom prst="line">
                <a:avLst/>
              </a:prstGeom>
              <a:noFill/>
              <a:ln w="28575">
                <a:solidFill>
                  <a:srgbClr val="0070C0"/>
                </a:solidFill>
                <a:round/>
                <a:headEnd/>
                <a:tailEnd type="triangle" w="med" len="med"/>
              </a:ln>
            </p:spPr>
            <p:txBody>
              <a:bodyPr wrap="none" anchor="ctr"/>
              <a:lstStyle/>
              <a:p>
                <a:pPr defTabSz="457200"/>
                <a:endParaRPr lang="en-US" sz="800" dirty="0">
                  <a:solidFill>
                    <a:srgbClr val="000000"/>
                  </a:solidFill>
                  <a:latin typeface="Gill Sans MT"/>
                </a:endParaRPr>
              </a:p>
            </p:txBody>
          </p:sp>
          <p:sp>
            <p:nvSpPr>
              <p:cNvPr id="95" name="Line 120"/>
              <p:cNvSpPr>
                <a:spLocks noChangeAspect="1" noChangeShapeType="1"/>
              </p:cNvSpPr>
              <p:nvPr/>
            </p:nvSpPr>
            <p:spPr bwMode="auto">
              <a:xfrm flipV="1">
                <a:off x="5055108" y="3949147"/>
                <a:ext cx="0" cy="312790"/>
              </a:xfrm>
              <a:prstGeom prst="line">
                <a:avLst/>
              </a:prstGeom>
              <a:noFill/>
              <a:ln w="28575">
                <a:solidFill>
                  <a:srgbClr val="C00000"/>
                </a:solidFill>
                <a:round/>
                <a:headEnd/>
                <a:tailEnd type="triangle" w="med" len="med"/>
              </a:ln>
            </p:spPr>
            <p:txBody>
              <a:bodyPr wrap="none" anchor="ctr"/>
              <a:lstStyle/>
              <a:p>
                <a:pPr defTabSz="457200"/>
                <a:endParaRPr lang="en-US" sz="800" dirty="0">
                  <a:solidFill>
                    <a:srgbClr val="000000"/>
                  </a:solidFill>
                  <a:latin typeface="Gill Sans MT"/>
                </a:endParaRPr>
              </a:p>
            </p:txBody>
          </p:sp>
          <p:sp>
            <p:nvSpPr>
              <p:cNvPr id="96" name="Line 120"/>
              <p:cNvSpPr>
                <a:spLocks noChangeAspect="1" noChangeShapeType="1"/>
              </p:cNvSpPr>
              <p:nvPr/>
            </p:nvSpPr>
            <p:spPr bwMode="auto">
              <a:xfrm flipV="1">
                <a:off x="4959691" y="3949147"/>
                <a:ext cx="0" cy="312790"/>
              </a:xfrm>
              <a:prstGeom prst="line">
                <a:avLst/>
              </a:prstGeom>
              <a:noFill/>
              <a:ln w="28575">
                <a:solidFill>
                  <a:srgbClr val="CC6600"/>
                </a:solidFill>
                <a:round/>
                <a:headEnd/>
                <a:tailEnd type="triangle" w="med" len="med"/>
              </a:ln>
            </p:spPr>
            <p:txBody>
              <a:bodyPr wrap="none" anchor="ctr"/>
              <a:lstStyle/>
              <a:p>
                <a:pPr defTabSz="457200"/>
                <a:endParaRPr lang="en-US" sz="800" dirty="0">
                  <a:solidFill>
                    <a:srgbClr val="000000"/>
                  </a:solidFill>
                  <a:latin typeface="Gill Sans MT"/>
                </a:endParaRPr>
              </a:p>
            </p:txBody>
          </p:sp>
        </p:grpSp>
        <p:grpSp>
          <p:nvGrpSpPr>
            <p:cNvPr id="28" name="Group 1032"/>
            <p:cNvGrpSpPr/>
            <p:nvPr/>
          </p:nvGrpSpPr>
          <p:grpSpPr>
            <a:xfrm>
              <a:off x="1336954" y="5237768"/>
              <a:ext cx="353417" cy="312791"/>
              <a:chOff x="4959691" y="3949147"/>
              <a:chExt cx="294202" cy="312791"/>
            </a:xfrm>
          </p:grpSpPr>
          <p:sp>
            <p:nvSpPr>
              <p:cNvPr id="89" name="Line 120"/>
              <p:cNvSpPr>
                <a:spLocks noChangeAspect="1" noChangeShapeType="1"/>
              </p:cNvSpPr>
              <p:nvPr/>
            </p:nvSpPr>
            <p:spPr bwMode="auto">
              <a:xfrm flipV="1">
                <a:off x="5253893" y="3949148"/>
                <a:ext cx="0" cy="312790"/>
              </a:xfrm>
              <a:prstGeom prst="line">
                <a:avLst/>
              </a:prstGeom>
              <a:noFill/>
              <a:ln w="28575">
                <a:solidFill>
                  <a:srgbClr val="FF0000"/>
                </a:solidFill>
                <a:round/>
                <a:headEnd/>
                <a:tailEnd type="triangle" w="med" len="med"/>
              </a:ln>
            </p:spPr>
            <p:txBody>
              <a:bodyPr wrap="none" anchor="ctr"/>
              <a:lstStyle/>
              <a:p>
                <a:pPr defTabSz="457200"/>
                <a:endParaRPr lang="en-US" sz="800" dirty="0">
                  <a:solidFill>
                    <a:srgbClr val="000000"/>
                  </a:solidFill>
                  <a:latin typeface="Gill Sans MT"/>
                </a:endParaRPr>
              </a:p>
            </p:txBody>
          </p:sp>
          <p:sp>
            <p:nvSpPr>
              <p:cNvPr id="90" name="Line 120"/>
              <p:cNvSpPr>
                <a:spLocks noChangeAspect="1" noChangeShapeType="1"/>
              </p:cNvSpPr>
              <p:nvPr/>
            </p:nvSpPr>
            <p:spPr bwMode="auto">
              <a:xfrm flipV="1">
                <a:off x="5158475" y="3949148"/>
                <a:ext cx="0" cy="312790"/>
              </a:xfrm>
              <a:prstGeom prst="line">
                <a:avLst/>
              </a:prstGeom>
              <a:noFill/>
              <a:ln w="28575">
                <a:solidFill>
                  <a:srgbClr val="0070C0"/>
                </a:solidFill>
                <a:round/>
                <a:headEnd/>
                <a:tailEnd type="triangle" w="med" len="med"/>
              </a:ln>
            </p:spPr>
            <p:txBody>
              <a:bodyPr wrap="none" anchor="ctr"/>
              <a:lstStyle/>
              <a:p>
                <a:pPr defTabSz="457200"/>
                <a:endParaRPr lang="en-US" sz="800" dirty="0">
                  <a:solidFill>
                    <a:srgbClr val="000000"/>
                  </a:solidFill>
                  <a:latin typeface="Gill Sans MT"/>
                </a:endParaRPr>
              </a:p>
            </p:txBody>
          </p:sp>
          <p:sp>
            <p:nvSpPr>
              <p:cNvPr id="91" name="Line 120"/>
              <p:cNvSpPr>
                <a:spLocks noChangeAspect="1" noChangeShapeType="1"/>
              </p:cNvSpPr>
              <p:nvPr/>
            </p:nvSpPr>
            <p:spPr bwMode="auto">
              <a:xfrm flipV="1">
                <a:off x="5055108" y="3949147"/>
                <a:ext cx="0" cy="312790"/>
              </a:xfrm>
              <a:prstGeom prst="line">
                <a:avLst/>
              </a:prstGeom>
              <a:noFill/>
              <a:ln w="28575">
                <a:solidFill>
                  <a:srgbClr val="C00000"/>
                </a:solidFill>
                <a:round/>
                <a:headEnd/>
                <a:tailEnd type="triangle" w="med" len="med"/>
              </a:ln>
            </p:spPr>
            <p:txBody>
              <a:bodyPr wrap="none" anchor="ctr"/>
              <a:lstStyle/>
              <a:p>
                <a:pPr defTabSz="457200"/>
                <a:endParaRPr lang="en-US" sz="800" dirty="0">
                  <a:solidFill>
                    <a:srgbClr val="000000"/>
                  </a:solidFill>
                  <a:latin typeface="Gill Sans MT"/>
                </a:endParaRPr>
              </a:p>
            </p:txBody>
          </p:sp>
          <p:sp>
            <p:nvSpPr>
              <p:cNvPr id="92" name="Line 120"/>
              <p:cNvSpPr>
                <a:spLocks noChangeAspect="1" noChangeShapeType="1"/>
              </p:cNvSpPr>
              <p:nvPr/>
            </p:nvSpPr>
            <p:spPr bwMode="auto">
              <a:xfrm flipV="1">
                <a:off x="4959691" y="3949147"/>
                <a:ext cx="0" cy="312790"/>
              </a:xfrm>
              <a:prstGeom prst="line">
                <a:avLst/>
              </a:prstGeom>
              <a:noFill/>
              <a:ln w="28575">
                <a:solidFill>
                  <a:srgbClr val="CC6600"/>
                </a:solidFill>
                <a:round/>
                <a:headEnd/>
                <a:tailEnd type="triangle" w="med" len="med"/>
              </a:ln>
            </p:spPr>
            <p:txBody>
              <a:bodyPr wrap="none" anchor="ctr"/>
              <a:lstStyle/>
              <a:p>
                <a:pPr defTabSz="457200"/>
                <a:endParaRPr lang="en-US" sz="800" dirty="0">
                  <a:solidFill>
                    <a:srgbClr val="000000"/>
                  </a:solidFill>
                  <a:latin typeface="Gill Sans MT"/>
                </a:endParaRPr>
              </a:p>
            </p:txBody>
          </p:sp>
        </p:grpSp>
        <p:grpSp>
          <p:nvGrpSpPr>
            <p:cNvPr id="29" name="Group 1037"/>
            <p:cNvGrpSpPr/>
            <p:nvPr/>
          </p:nvGrpSpPr>
          <p:grpSpPr>
            <a:xfrm>
              <a:off x="7668268" y="4381150"/>
              <a:ext cx="353417" cy="312791"/>
              <a:chOff x="4959691" y="3949147"/>
              <a:chExt cx="294202" cy="312791"/>
            </a:xfrm>
          </p:grpSpPr>
          <p:sp>
            <p:nvSpPr>
              <p:cNvPr id="85" name="Line 120"/>
              <p:cNvSpPr>
                <a:spLocks noChangeAspect="1" noChangeShapeType="1"/>
              </p:cNvSpPr>
              <p:nvPr/>
            </p:nvSpPr>
            <p:spPr bwMode="auto">
              <a:xfrm flipV="1">
                <a:off x="5253893" y="3949148"/>
                <a:ext cx="0" cy="312790"/>
              </a:xfrm>
              <a:prstGeom prst="line">
                <a:avLst/>
              </a:prstGeom>
              <a:noFill/>
              <a:ln w="28575">
                <a:solidFill>
                  <a:srgbClr val="FF0000"/>
                </a:solidFill>
                <a:round/>
                <a:headEnd/>
                <a:tailEnd type="triangle" w="med" len="med"/>
              </a:ln>
            </p:spPr>
            <p:txBody>
              <a:bodyPr wrap="none" anchor="ctr"/>
              <a:lstStyle/>
              <a:p>
                <a:pPr defTabSz="457200"/>
                <a:endParaRPr lang="en-US" sz="800" dirty="0">
                  <a:solidFill>
                    <a:srgbClr val="000000"/>
                  </a:solidFill>
                  <a:latin typeface="Gill Sans MT"/>
                </a:endParaRPr>
              </a:p>
            </p:txBody>
          </p:sp>
          <p:sp>
            <p:nvSpPr>
              <p:cNvPr id="86" name="Line 120"/>
              <p:cNvSpPr>
                <a:spLocks noChangeAspect="1" noChangeShapeType="1"/>
              </p:cNvSpPr>
              <p:nvPr/>
            </p:nvSpPr>
            <p:spPr bwMode="auto">
              <a:xfrm flipV="1">
                <a:off x="5158475" y="3949148"/>
                <a:ext cx="0" cy="312790"/>
              </a:xfrm>
              <a:prstGeom prst="line">
                <a:avLst/>
              </a:prstGeom>
              <a:noFill/>
              <a:ln w="28575">
                <a:solidFill>
                  <a:srgbClr val="0070C0"/>
                </a:solidFill>
                <a:round/>
                <a:headEnd/>
                <a:tailEnd type="triangle" w="med" len="med"/>
              </a:ln>
            </p:spPr>
            <p:txBody>
              <a:bodyPr wrap="none" anchor="ctr"/>
              <a:lstStyle/>
              <a:p>
                <a:pPr defTabSz="457200"/>
                <a:endParaRPr lang="en-US" sz="800" dirty="0">
                  <a:solidFill>
                    <a:srgbClr val="000000"/>
                  </a:solidFill>
                  <a:latin typeface="Gill Sans MT"/>
                </a:endParaRPr>
              </a:p>
            </p:txBody>
          </p:sp>
          <p:sp>
            <p:nvSpPr>
              <p:cNvPr id="87" name="Line 120"/>
              <p:cNvSpPr>
                <a:spLocks noChangeAspect="1" noChangeShapeType="1"/>
              </p:cNvSpPr>
              <p:nvPr/>
            </p:nvSpPr>
            <p:spPr bwMode="auto">
              <a:xfrm flipV="1">
                <a:off x="5055108" y="3949147"/>
                <a:ext cx="0" cy="312790"/>
              </a:xfrm>
              <a:prstGeom prst="line">
                <a:avLst/>
              </a:prstGeom>
              <a:noFill/>
              <a:ln w="28575">
                <a:solidFill>
                  <a:srgbClr val="C00000"/>
                </a:solidFill>
                <a:round/>
                <a:headEnd/>
                <a:tailEnd type="triangle" w="med" len="med"/>
              </a:ln>
            </p:spPr>
            <p:txBody>
              <a:bodyPr wrap="none" anchor="ctr"/>
              <a:lstStyle/>
              <a:p>
                <a:pPr defTabSz="457200"/>
                <a:endParaRPr lang="en-US" sz="800" dirty="0">
                  <a:solidFill>
                    <a:srgbClr val="000000"/>
                  </a:solidFill>
                  <a:latin typeface="Gill Sans MT"/>
                </a:endParaRPr>
              </a:p>
            </p:txBody>
          </p:sp>
          <p:sp>
            <p:nvSpPr>
              <p:cNvPr id="88" name="Line 120"/>
              <p:cNvSpPr>
                <a:spLocks noChangeAspect="1" noChangeShapeType="1"/>
              </p:cNvSpPr>
              <p:nvPr/>
            </p:nvSpPr>
            <p:spPr bwMode="auto">
              <a:xfrm flipV="1">
                <a:off x="4959691" y="3949147"/>
                <a:ext cx="0" cy="312790"/>
              </a:xfrm>
              <a:prstGeom prst="line">
                <a:avLst/>
              </a:prstGeom>
              <a:noFill/>
              <a:ln w="28575">
                <a:solidFill>
                  <a:srgbClr val="CC6600"/>
                </a:solidFill>
                <a:round/>
                <a:headEnd/>
                <a:tailEnd type="triangle" w="med" len="med"/>
              </a:ln>
            </p:spPr>
            <p:txBody>
              <a:bodyPr wrap="none" anchor="ctr"/>
              <a:lstStyle/>
              <a:p>
                <a:pPr defTabSz="457200"/>
                <a:endParaRPr lang="en-US" sz="800" dirty="0">
                  <a:solidFill>
                    <a:srgbClr val="000000"/>
                  </a:solidFill>
                  <a:latin typeface="Gill Sans MT"/>
                </a:endParaRPr>
              </a:p>
            </p:txBody>
          </p:sp>
        </p:grpSp>
        <p:grpSp>
          <p:nvGrpSpPr>
            <p:cNvPr id="30" name="Group 550"/>
            <p:cNvGrpSpPr/>
            <p:nvPr/>
          </p:nvGrpSpPr>
          <p:grpSpPr>
            <a:xfrm>
              <a:off x="3242514" y="5145391"/>
              <a:ext cx="464370" cy="257645"/>
              <a:chOff x="3695317" y="5405933"/>
              <a:chExt cx="386565" cy="257645"/>
            </a:xfrm>
          </p:grpSpPr>
          <p:sp>
            <p:nvSpPr>
              <p:cNvPr id="57" name="Freeform 56"/>
              <p:cNvSpPr/>
              <p:nvPr/>
            </p:nvSpPr>
            <p:spPr bwMode="auto">
              <a:xfrm>
                <a:off x="3695317" y="5475427"/>
                <a:ext cx="386565" cy="188151"/>
              </a:xfrm>
              <a:custGeom>
                <a:avLst/>
                <a:gdLst>
                  <a:gd name="connsiteX0" fmla="*/ 328043 w 386565"/>
                  <a:gd name="connsiteY0" fmla="*/ 62179 h 97093"/>
                  <a:gd name="connsiteX1" fmla="*/ 218315 w 386565"/>
                  <a:gd name="connsiteY1" fmla="*/ 65837 h 97093"/>
                  <a:gd name="connsiteX2" fmla="*/ 174424 w 386565"/>
                  <a:gd name="connsiteY2" fmla="*/ 76810 h 97093"/>
                  <a:gd name="connsiteX3" fmla="*/ 163451 w 386565"/>
                  <a:gd name="connsiteY3" fmla="*/ 80467 h 97093"/>
                  <a:gd name="connsiteX4" fmla="*/ 156136 w 386565"/>
                  <a:gd name="connsiteY4" fmla="*/ 87783 h 97093"/>
                  <a:gd name="connsiteX5" fmla="*/ 112245 w 386565"/>
                  <a:gd name="connsiteY5" fmla="*/ 95098 h 97093"/>
                  <a:gd name="connsiteX6" fmla="*/ 24462 w 386565"/>
                  <a:gd name="connsiteY6" fmla="*/ 84125 h 97093"/>
                  <a:gd name="connsiteX7" fmla="*/ 13489 w 386565"/>
                  <a:gd name="connsiteY7" fmla="*/ 76810 h 97093"/>
                  <a:gd name="connsiteX8" fmla="*/ 2517 w 386565"/>
                  <a:gd name="connsiteY8" fmla="*/ 54864 h 97093"/>
                  <a:gd name="connsiteX9" fmla="*/ 6174 w 386565"/>
                  <a:gd name="connsiteY9" fmla="*/ 18288 h 97093"/>
                  <a:gd name="connsiteX10" fmla="*/ 28120 w 386565"/>
                  <a:gd name="connsiteY10" fmla="*/ 10973 h 97093"/>
                  <a:gd name="connsiteX11" fmla="*/ 145163 w 386565"/>
                  <a:gd name="connsiteY11" fmla="*/ 7315 h 97093"/>
                  <a:gd name="connsiteX12" fmla="*/ 163451 w 386565"/>
                  <a:gd name="connsiteY12" fmla="*/ 3658 h 97093"/>
                  <a:gd name="connsiteX13" fmla="*/ 174424 w 386565"/>
                  <a:gd name="connsiteY13" fmla="*/ 0 h 97093"/>
                  <a:gd name="connsiteX14" fmla="*/ 207342 w 386565"/>
                  <a:gd name="connsiteY14" fmla="*/ 3658 h 97093"/>
                  <a:gd name="connsiteX15" fmla="*/ 229288 w 386565"/>
                  <a:gd name="connsiteY15" fmla="*/ 10973 h 97093"/>
                  <a:gd name="connsiteX16" fmla="*/ 262206 w 386565"/>
                  <a:gd name="connsiteY16" fmla="*/ 25603 h 97093"/>
                  <a:gd name="connsiteX17" fmla="*/ 273179 w 386565"/>
                  <a:gd name="connsiteY17" fmla="*/ 29261 h 97093"/>
                  <a:gd name="connsiteX18" fmla="*/ 284152 w 386565"/>
                  <a:gd name="connsiteY18" fmla="*/ 32919 h 97093"/>
                  <a:gd name="connsiteX19" fmla="*/ 349989 w 386565"/>
                  <a:gd name="connsiteY19" fmla="*/ 36576 h 97093"/>
                  <a:gd name="connsiteX20" fmla="*/ 368277 w 386565"/>
                  <a:gd name="connsiteY20" fmla="*/ 54864 h 97093"/>
                  <a:gd name="connsiteX21" fmla="*/ 386565 w 386565"/>
                  <a:gd name="connsiteY21" fmla="*/ 69495 h 97093"/>
                  <a:gd name="connsiteX22" fmla="*/ 328043 w 386565"/>
                  <a:gd name="connsiteY22" fmla="*/ 73152 h 97093"/>
                  <a:gd name="connsiteX23" fmla="*/ 317070 w 386565"/>
                  <a:gd name="connsiteY23" fmla="*/ 69495 h 97093"/>
                  <a:gd name="connsiteX24" fmla="*/ 309755 w 386565"/>
                  <a:gd name="connsiteY24" fmla="*/ 62179 h 97093"/>
                  <a:gd name="connsiteX25" fmla="*/ 328043 w 386565"/>
                  <a:gd name="connsiteY25" fmla="*/ 62179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86565" h="97093">
                    <a:moveTo>
                      <a:pt x="328043" y="62179"/>
                    </a:moveTo>
                    <a:cubicBezTo>
                      <a:pt x="291467" y="63398"/>
                      <a:pt x="254855" y="63807"/>
                      <a:pt x="218315" y="65837"/>
                    </a:cubicBezTo>
                    <a:cubicBezTo>
                      <a:pt x="200584" y="66822"/>
                      <a:pt x="191115" y="71247"/>
                      <a:pt x="174424" y="76810"/>
                    </a:cubicBezTo>
                    <a:lnTo>
                      <a:pt x="163451" y="80467"/>
                    </a:lnTo>
                    <a:cubicBezTo>
                      <a:pt x="161013" y="82906"/>
                      <a:pt x="159220" y="86241"/>
                      <a:pt x="156136" y="87783"/>
                    </a:cubicBezTo>
                    <a:cubicBezTo>
                      <a:pt x="148084" y="91809"/>
                      <a:pt x="114983" y="94756"/>
                      <a:pt x="112245" y="95098"/>
                    </a:cubicBezTo>
                    <a:cubicBezTo>
                      <a:pt x="105250" y="94709"/>
                      <a:pt x="43915" y="97093"/>
                      <a:pt x="24462" y="84125"/>
                    </a:cubicBezTo>
                    <a:lnTo>
                      <a:pt x="13489" y="76810"/>
                    </a:lnTo>
                    <a:cubicBezTo>
                      <a:pt x="9790" y="71261"/>
                      <a:pt x="2517" y="62437"/>
                      <a:pt x="2517" y="54864"/>
                    </a:cubicBezTo>
                    <a:cubicBezTo>
                      <a:pt x="2517" y="42611"/>
                      <a:pt x="0" y="28872"/>
                      <a:pt x="6174" y="18288"/>
                    </a:cubicBezTo>
                    <a:cubicBezTo>
                      <a:pt x="10059" y="11627"/>
                      <a:pt x="20413" y="11214"/>
                      <a:pt x="28120" y="10973"/>
                    </a:cubicBezTo>
                    <a:lnTo>
                      <a:pt x="145163" y="7315"/>
                    </a:lnTo>
                    <a:cubicBezTo>
                      <a:pt x="151259" y="6096"/>
                      <a:pt x="157420" y="5166"/>
                      <a:pt x="163451" y="3658"/>
                    </a:cubicBezTo>
                    <a:cubicBezTo>
                      <a:pt x="167191" y="2723"/>
                      <a:pt x="170568" y="0"/>
                      <a:pt x="174424" y="0"/>
                    </a:cubicBezTo>
                    <a:cubicBezTo>
                      <a:pt x="185464" y="0"/>
                      <a:pt x="196369" y="2439"/>
                      <a:pt x="207342" y="3658"/>
                    </a:cubicBezTo>
                    <a:cubicBezTo>
                      <a:pt x="214657" y="6096"/>
                      <a:pt x="222872" y="6696"/>
                      <a:pt x="229288" y="10973"/>
                    </a:cubicBezTo>
                    <a:cubicBezTo>
                      <a:pt x="246677" y="22565"/>
                      <a:pt x="236090" y="16897"/>
                      <a:pt x="262206" y="25603"/>
                    </a:cubicBezTo>
                    <a:lnTo>
                      <a:pt x="273179" y="29261"/>
                    </a:lnTo>
                    <a:cubicBezTo>
                      <a:pt x="276837" y="30480"/>
                      <a:pt x="280302" y="32705"/>
                      <a:pt x="284152" y="32919"/>
                    </a:cubicBezTo>
                    <a:lnTo>
                      <a:pt x="349989" y="36576"/>
                    </a:lnTo>
                    <a:cubicBezTo>
                      <a:pt x="356085" y="42672"/>
                      <a:pt x="361104" y="50082"/>
                      <a:pt x="368277" y="54864"/>
                    </a:cubicBezTo>
                    <a:cubicBezTo>
                      <a:pt x="382119" y="64092"/>
                      <a:pt x="376141" y="59071"/>
                      <a:pt x="386565" y="69495"/>
                    </a:cubicBezTo>
                    <a:cubicBezTo>
                      <a:pt x="352995" y="80685"/>
                      <a:pt x="372292" y="77577"/>
                      <a:pt x="328043" y="73152"/>
                    </a:cubicBezTo>
                    <a:cubicBezTo>
                      <a:pt x="324385" y="71933"/>
                      <a:pt x="320376" y="71479"/>
                      <a:pt x="317070" y="69495"/>
                    </a:cubicBezTo>
                    <a:cubicBezTo>
                      <a:pt x="314113" y="67721"/>
                      <a:pt x="312194" y="64618"/>
                      <a:pt x="309755" y="62179"/>
                    </a:cubicBezTo>
                    <a:lnTo>
                      <a:pt x="328043" y="62179"/>
                    </a:lnTo>
                    <a:close/>
                  </a:path>
                </a:pathLst>
              </a:custGeom>
              <a:solidFill>
                <a:srgbClr val="37609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457200"/>
                <a:endParaRPr lang="en-US" sz="800" dirty="0">
                  <a:solidFill>
                    <a:srgbClr val="000000"/>
                  </a:solidFill>
                  <a:latin typeface="Gill Sans MT"/>
                </a:endParaRPr>
              </a:p>
            </p:txBody>
          </p:sp>
          <p:grpSp>
            <p:nvGrpSpPr>
              <p:cNvPr id="58" name="Group 3236"/>
              <p:cNvGrpSpPr>
                <a:grpSpLocks noChangeAspect="1"/>
              </p:cNvGrpSpPr>
              <p:nvPr/>
            </p:nvGrpSpPr>
            <p:grpSpPr bwMode="auto">
              <a:xfrm>
                <a:off x="3744163" y="5438851"/>
                <a:ext cx="64197" cy="108540"/>
                <a:chOff x="2617" y="3196"/>
                <a:chExt cx="384" cy="288"/>
              </a:xfrm>
            </p:grpSpPr>
            <p:sp>
              <p:nvSpPr>
                <p:cNvPr id="77" name="Arc 3237"/>
                <p:cNvSpPr>
                  <a:spLocks noChangeAspect="1"/>
                </p:cNvSpPr>
                <p:nvPr/>
              </p:nvSpPr>
              <p:spPr bwMode="auto">
                <a:xfrm>
                  <a:off x="2643" y="3277"/>
                  <a:ext cx="163" cy="190"/>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78" name="Arc 3238"/>
                <p:cNvSpPr>
                  <a:spLocks noChangeAspect="1"/>
                </p:cNvSpPr>
                <p:nvPr/>
              </p:nvSpPr>
              <p:spPr bwMode="auto">
                <a:xfrm>
                  <a:off x="2808" y="3277"/>
                  <a:ext cx="163" cy="190"/>
                </a:xfrm>
                <a:custGeom>
                  <a:avLst/>
                  <a:gdLst>
                    <a:gd name="T0" fmla="*/ 0 w 21600"/>
                    <a:gd name="T1" fmla="*/ 2 h 21600"/>
                    <a:gd name="T2" fmla="*/ 1 w 21600"/>
                    <a:gd name="T3" fmla="*/ 0 h 21600"/>
                    <a:gd name="T4" fmla="*/ 1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6"/>
                      </a:moveTo>
                      <a:cubicBezTo>
                        <a:pt x="62" y="9653"/>
                        <a:pt x="9634" y="73"/>
                        <a:pt x="21467" y="0"/>
                      </a:cubicBezTo>
                    </a:path>
                    <a:path w="21600" h="21600" stroke="0" extrusionOk="0">
                      <a:moveTo>
                        <a:pt x="0" y="21486"/>
                      </a:moveTo>
                      <a:cubicBezTo>
                        <a:pt x="62" y="9653"/>
                        <a:pt x="9634" y="73"/>
                        <a:pt x="21467" y="0"/>
                      </a:cubicBezTo>
                      <a:lnTo>
                        <a:pt x="21600" y="21600"/>
                      </a:lnTo>
                      <a:close/>
                    </a:path>
                  </a:pathLst>
                </a:custGeom>
                <a:noFill/>
                <a:ln w="6350" cap="rnd">
                  <a:solidFill>
                    <a:srgbClr val="33CC33"/>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79" name="Arc 3239"/>
                <p:cNvSpPr>
                  <a:spLocks noChangeAspect="1"/>
                </p:cNvSpPr>
                <p:nvPr/>
              </p:nvSpPr>
              <p:spPr bwMode="auto">
                <a:xfrm rot="600000">
                  <a:off x="2819" y="3324"/>
                  <a:ext cx="147" cy="160"/>
                </a:xfrm>
                <a:custGeom>
                  <a:avLst/>
                  <a:gdLst>
                    <a:gd name="T0" fmla="*/ 0 w 21600"/>
                    <a:gd name="T1" fmla="*/ 1 h 21600"/>
                    <a:gd name="T2" fmla="*/ 1 w 21600"/>
                    <a:gd name="T3" fmla="*/ 0 h 21600"/>
                    <a:gd name="T4" fmla="*/ 1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65"/>
                      </a:moveTo>
                      <a:cubicBezTo>
                        <a:pt x="74" y="9645"/>
                        <a:pt x="9633" y="80"/>
                        <a:pt x="21453" y="0"/>
                      </a:cubicBezTo>
                    </a:path>
                    <a:path w="21600" h="21600" stroke="0" extrusionOk="0">
                      <a:moveTo>
                        <a:pt x="0" y="21465"/>
                      </a:moveTo>
                      <a:cubicBezTo>
                        <a:pt x="74" y="9645"/>
                        <a:pt x="9633" y="80"/>
                        <a:pt x="21453" y="0"/>
                      </a:cubicBezTo>
                      <a:lnTo>
                        <a:pt x="21600" y="21600"/>
                      </a:lnTo>
                      <a:close/>
                    </a:path>
                  </a:pathLst>
                </a:custGeom>
                <a:noFill/>
                <a:ln w="6350" cap="rnd">
                  <a:solidFill>
                    <a:srgbClr val="33CC33"/>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80" name="Arc 3240"/>
                <p:cNvSpPr>
                  <a:spLocks noChangeAspect="1"/>
                </p:cNvSpPr>
                <p:nvPr/>
              </p:nvSpPr>
              <p:spPr bwMode="auto">
                <a:xfrm rot="-600000">
                  <a:off x="2649" y="3322"/>
                  <a:ext cx="147" cy="161"/>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81" name="Arc 3241"/>
                <p:cNvSpPr>
                  <a:spLocks noChangeAspect="1"/>
                </p:cNvSpPr>
                <p:nvPr/>
              </p:nvSpPr>
              <p:spPr bwMode="auto">
                <a:xfrm rot="240000">
                  <a:off x="2617" y="3238"/>
                  <a:ext cx="200" cy="221"/>
                </a:xfrm>
                <a:custGeom>
                  <a:avLst/>
                  <a:gdLst>
                    <a:gd name="T0" fmla="*/ 0 w 21600"/>
                    <a:gd name="T1" fmla="*/ 0 h 21600"/>
                    <a:gd name="T2" fmla="*/ 2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82" name="Arc 3242"/>
                <p:cNvSpPr>
                  <a:spLocks noChangeAspect="1"/>
                </p:cNvSpPr>
                <p:nvPr/>
              </p:nvSpPr>
              <p:spPr bwMode="auto">
                <a:xfrm rot="-240000">
                  <a:off x="2801" y="3238"/>
                  <a:ext cx="200" cy="221"/>
                </a:xfrm>
                <a:custGeom>
                  <a:avLst/>
                  <a:gdLst>
                    <a:gd name="T0" fmla="*/ 0 w 21600"/>
                    <a:gd name="T1" fmla="*/ 2 h 21600"/>
                    <a:gd name="T2" fmla="*/ 2 w 21600"/>
                    <a:gd name="T3" fmla="*/ 0 h 21600"/>
                    <a:gd name="T4" fmla="*/ 2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02"/>
                      </a:moveTo>
                      <a:cubicBezTo>
                        <a:pt x="53" y="9653"/>
                        <a:pt x="9643" y="59"/>
                        <a:pt x="21492" y="0"/>
                      </a:cubicBezTo>
                    </a:path>
                    <a:path w="21600" h="21600" stroke="0" extrusionOk="0">
                      <a:moveTo>
                        <a:pt x="0" y="21502"/>
                      </a:moveTo>
                      <a:cubicBezTo>
                        <a:pt x="53" y="9653"/>
                        <a:pt x="9643" y="59"/>
                        <a:pt x="21492" y="0"/>
                      </a:cubicBezTo>
                      <a:lnTo>
                        <a:pt x="21600" y="21600"/>
                      </a:lnTo>
                      <a:close/>
                    </a:path>
                  </a:pathLst>
                </a:custGeom>
                <a:noFill/>
                <a:ln w="6350" cap="rnd">
                  <a:solidFill>
                    <a:srgbClr val="33CC33"/>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83" name="Arc 3243"/>
                <p:cNvSpPr>
                  <a:spLocks noChangeAspect="1"/>
                </p:cNvSpPr>
                <p:nvPr/>
              </p:nvSpPr>
              <p:spPr bwMode="auto">
                <a:xfrm rot="240000">
                  <a:off x="2654" y="3196"/>
                  <a:ext cx="163" cy="264"/>
                </a:xfrm>
                <a:custGeom>
                  <a:avLst/>
                  <a:gdLst>
                    <a:gd name="T0" fmla="*/ 0 w 21600"/>
                    <a:gd name="T1" fmla="*/ 0 h 21600"/>
                    <a:gd name="T2" fmla="*/ 1 w 21600"/>
                    <a:gd name="T3" fmla="*/ 3 h 21600"/>
                    <a:gd name="T4" fmla="*/ 0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84" name="Arc 3244"/>
                <p:cNvSpPr>
                  <a:spLocks noChangeAspect="1"/>
                </p:cNvSpPr>
                <p:nvPr/>
              </p:nvSpPr>
              <p:spPr bwMode="auto">
                <a:xfrm rot="-240000">
                  <a:off x="2802" y="3196"/>
                  <a:ext cx="163" cy="264"/>
                </a:xfrm>
                <a:custGeom>
                  <a:avLst/>
                  <a:gdLst>
                    <a:gd name="T0" fmla="*/ 0 w 21600"/>
                    <a:gd name="T1" fmla="*/ 3 h 21600"/>
                    <a:gd name="T2" fmla="*/ 1 w 21600"/>
                    <a:gd name="T3" fmla="*/ 0 h 21600"/>
                    <a:gd name="T4" fmla="*/ 1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18"/>
                      </a:moveTo>
                      <a:cubicBezTo>
                        <a:pt x="45" y="9672"/>
                        <a:pt x="9621" y="73"/>
                        <a:pt x="21467" y="0"/>
                      </a:cubicBezTo>
                    </a:path>
                    <a:path w="21600" h="21600" stroke="0" extrusionOk="0">
                      <a:moveTo>
                        <a:pt x="0" y="21518"/>
                      </a:moveTo>
                      <a:cubicBezTo>
                        <a:pt x="45" y="9672"/>
                        <a:pt x="9621" y="73"/>
                        <a:pt x="21467" y="0"/>
                      </a:cubicBezTo>
                      <a:lnTo>
                        <a:pt x="21600" y="21600"/>
                      </a:lnTo>
                      <a:close/>
                    </a:path>
                  </a:pathLst>
                </a:custGeom>
                <a:noFill/>
                <a:ln w="6350" cap="rnd">
                  <a:solidFill>
                    <a:srgbClr val="33CC33"/>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grpSp>
          <p:grpSp>
            <p:nvGrpSpPr>
              <p:cNvPr id="59" name="Group 3236"/>
              <p:cNvGrpSpPr>
                <a:grpSpLocks noChangeAspect="1"/>
              </p:cNvGrpSpPr>
              <p:nvPr/>
            </p:nvGrpSpPr>
            <p:grpSpPr bwMode="auto">
              <a:xfrm>
                <a:off x="3834385" y="5405933"/>
                <a:ext cx="72130" cy="121951"/>
                <a:chOff x="2617" y="3196"/>
                <a:chExt cx="384" cy="288"/>
              </a:xfrm>
            </p:grpSpPr>
            <p:sp>
              <p:nvSpPr>
                <p:cNvPr id="69" name="Arc 3237"/>
                <p:cNvSpPr>
                  <a:spLocks noChangeAspect="1"/>
                </p:cNvSpPr>
                <p:nvPr/>
              </p:nvSpPr>
              <p:spPr bwMode="auto">
                <a:xfrm>
                  <a:off x="2643" y="3277"/>
                  <a:ext cx="163" cy="190"/>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70" name="Arc 3238"/>
                <p:cNvSpPr>
                  <a:spLocks noChangeAspect="1"/>
                </p:cNvSpPr>
                <p:nvPr/>
              </p:nvSpPr>
              <p:spPr bwMode="auto">
                <a:xfrm>
                  <a:off x="2808" y="3277"/>
                  <a:ext cx="163" cy="190"/>
                </a:xfrm>
                <a:custGeom>
                  <a:avLst/>
                  <a:gdLst>
                    <a:gd name="T0" fmla="*/ 0 w 21600"/>
                    <a:gd name="T1" fmla="*/ 2 h 21600"/>
                    <a:gd name="T2" fmla="*/ 1 w 21600"/>
                    <a:gd name="T3" fmla="*/ 0 h 21600"/>
                    <a:gd name="T4" fmla="*/ 1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6"/>
                      </a:moveTo>
                      <a:cubicBezTo>
                        <a:pt x="62" y="9653"/>
                        <a:pt x="9634" y="73"/>
                        <a:pt x="21467" y="0"/>
                      </a:cubicBezTo>
                    </a:path>
                    <a:path w="21600" h="21600" stroke="0" extrusionOk="0">
                      <a:moveTo>
                        <a:pt x="0" y="21486"/>
                      </a:moveTo>
                      <a:cubicBezTo>
                        <a:pt x="62" y="9653"/>
                        <a:pt x="9634" y="73"/>
                        <a:pt x="21467" y="0"/>
                      </a:cubicBezTo>
                      <a:lnTo>
                        <a:pt x="21600" y="21600"/>
                      </a:lnTo>
                      <a:close/>
                    </a:path>
                  </a:pathLst>
                </a:custGeom>
                <a:noFill/>
                <a:ln w="6350" cap="rnd">
                  <a:solidFill>
                    <a:srgbClr val="33CC33"/>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71" name="Arc 3239"/>
                <p:cNvSpPr>
                  <a:spLocks noChangeAspect="1"/>
                </p:cNvSpPr>
                <p:nvPr/>
              </p:nvSpPr>
              <p:spPr bwMode="auto">
                <a:xfrm rot="600000">
                  <a:off x="2819" y="3324"/>
                  <a:ext cx="147" cy="160"/>
                </a:xfrm>
                <a:custGeom>
                  <a:avLst/>
                  <a:gdLst>
                    <a:gd name="T0" fmla="*/ 0 w 21600"/>
                    <a:gd name="T1" fmla="*/ 1 h 21600"/>
                    <a:gd name="T2" fmla="*/ 1 w 21600"/>
                    <a:gd name="T3" fmla="*/ 0 h 21600"/>
                    <a:gd name="T4" fmla="*/ 1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65"/>
                      </a:moveTo>
                      <a:cubicBezTo>
                        <a:pt x="74" y="9645"/>
                        <a:pt x="9633" y="80"/>
                        <a:pt x="21453" y="0"/>
                      </a:cubicBezTo>
                    </a:path>
                    <a:path w="21600" h="21600" stroke="0" extrusionOk="0">
                      <a:moveTo>
                        <a:pt x="0" y="21465"/>
                      </a:moveTo>
                      <a:cubicBezTo>
                        <a:pt x="74" y="9645"/>
                        <a:pt x="9633" y="80"/>
                        <a:pt x="21453" y="0"/>
                      </a:cubicBezTo>
                      <a:lnTo>
                        <a:pt x="21600" y="21600"/>
                      </a:lnTo>
                      <a:close/>
                    </a:path>
                  </a:pathLst>
                </a:custGeom>
                <a:noFill/>
                <a:ln w="6350" cap="rnd">
                  <a:solidFill>
                    <a:srgbClr val="33CC33"/>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72" name="Arc 3240"/>
                <p:cNvSpPr>
                  <a:spLocks noChangeAspect="1"/>
                </p:cNvSpPr>
                <p:nvPr/>
              </p:nvSpPr>
              <p:spPr bwMode="auto">
                <a:xfrm rot="-600000">
                  <a:off x="2649" y="3322"/>
                  <a:ext cx="147" cy="161"/>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73" name="Arc 3241"/>
                <p:cNvSpPr>
                  <a:spLocks noChangeAspect="1"/>
                </p:cNvSpPr>
                <p:nvPr/>
              </p:nvSpPr>
              <p:spPr bwMode="auto">
                <a:xfrm rot="240000">
                  <a:off x="2617" y="3238"/>
                  <a:ext cx="200" cy="221"/>
                </a:xfrm>
                <a:custGeom>
                  <a:avLst/>
                  <a:gdLst>
                    <a:gd name="T0" fmla="*/ 0 w 21600"/>
                    <a:gd name="T1" fmla="*/ 0 h 21600"/>
                    <a:gd name="T2" fmla="*/ 2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74" name="Arc 3242"/>
                <p:cNvSpPr>
                  <a:spLocks noChangeAspect="1"/>
                </p:cNvSpPr>
                <p:nvPr/>
              </p:nvSpPr>
              <p:spPr bwMode="auto">
                <a:xfrm rot="-240000">
                  <a:off x="2801" y="3238"/>
                  <a:ext cx="200" cy="221"/>
                </a:xfrm>
                <a:custGeom>
                  <a:avLst/>
                  <a:gdLst>
                    <a:gd name="T0" fmla="*/ 0 w 21600"/>
                    <a:gd name="T1" fmla="*/ 2 h 21600"/>
                    <a:gd name="T2" fmla="*/ 2 w 21600"/>
                    <a:gd name="T3" fmla="*/ 0 h 21600"/>
                    <a:gd name="T4" fmla="*/ 2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02"/>
                      </a:moveTo>
                      <a:cubicBezTo>
                        <a:pt x="53" y="9653"/>
                        <a:pt x="9643" y="59"/>
                        <a:pt x="21492" y="0"/>
                      </a:cubicBezTo>
                    </a:path>
                    <a:path w="21600" h="21600" stroke="0" extrusionOk="0">
                      <a:moveTo>
                        <a:pt x="0" y="21502"/>
                      </a:moveTo>
                      <a:cubicBezTo>
                        <a:pt x="53" y="9653"/>
                        <a:pt x="9643" y="59"/>
                        <a:pt x="21492" y="0"/>
                      </a:cubicBezTo>
                      <a:lnTo>
                        <a:pt x="21600" y="21600"/>
                      </a:lnTo>
                      <a:close/>
                    </a:path>
                  </a:pathLst>
                </a:custGeom>
                <a:noFill/>
                <a:ln w="6350" cap="rnd">
                  <a:solidFill>
                    <a:srgbClr val="33CC33"/>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75" name="Arc 3243"/>
                <p:cNvSpPr>
                  <a:spLocks noChangeAspect="1"/>
                </p:cNvSpPr>
                <p:nvPr/>
              </p:nvSpPr>
              <p:spPr bwMode="auto">
                <a:xfrm rot="240000">
                  <a:off x="2654" y="3196"/>
                  <a:ext cx="163" cy="264"/>
                </a:xfrm>
                <a:custGeom>
                  <a:avLst/>
                  <a:gdLst>
                    <a:gd name="T0" fmla="*/ 0 w 21600"/>
                    <a:gd name="T1" fmla="*/ 0 h 21600"/>
                    <a:gd name="T2" fmla="*/ 1 w 21600"/>
                    <a:gd name="T3" fmla="*/ 3 h 21600"/>
                    <a:gd name="T4" fmla="*/ 0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76" name="Arc 3244"/>
                <p:cNvSpPr>
                  <a:spLocks noChangeAspect="1"/>
                </p:cNvSpPr>
                <p:nvPr/>
              </p:nvSpPr>
              <p:spPr bwMode="auto">
                <a:xfrm rot="-240000">
                  <a:off x="2802" y="3196"/>
                  <a:ext cx="163" cy="264"/>
                </a:xfrm>
                <a:custGeom>
                  <a:avLst/>
                  <a:gdLst>
                    <a:gd name="T0" fmla="*/ 0 w 21600"/>
                    <a:gd name="T1" fmla="*/ 3 h 21600"/>
                    <a:gd name="T2" fmla="*/ 1 w 21600"/>
                    <a:gd name="T3" fmla="*/ 0 h 21600"/>
                    <a:gd name="T4" fmla="*/ 1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18"/>
                      </a:moveTo>
                      <a:cubicBezTo>
                        <a:pt x="45" y="9672"/>
                        <a:pt x="9621" y="73"/>
                        <a:pt x="21467" y="0"/>
                      </a:cubicBezTo>
                    </a:path>
                    <a:path w="21600" h="21600" stroke="0" extrusionOk="0">
                      <a:moveTo>
                        <a:pt x="0" y="21518"/>
                      </a:moveTo>
                      <a:cubicBezTo>
                        <a:pt x="45" y="9672"/>
                        <a:pt x="9621" y="73"/>
                        <a:pt x="21467" y="0"/>
                      </a:cubicBezTo>
                      <a:lnTo>
                        <a:pt x="21600" y="21600"/>
                      </a:lnTo>
                      <a:close/>
                    </a:path>
                  </a:pathLst>
                </a:custGeom>
                <a:noFill/>
                <a:ln w="6350" cap="rnd">
                  <a:solidFill>
                    <a:srgbClr val="33CC33"/>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grpSp>
          <p:grpSp>
            <p:nvGrpSpPr>
              <p:cNvPr id="60" name="Group 3236"/>
              <p:cNvGrpSpPr>
                <a:grpSpLocks noChangeAspect="1"/>
              </p:cNvGrpSpPr>
              <p:nvPr/>
            </p:nvGrpSpPr>
            <p:grpSpPr bwMode="auto">
              <a:xfrm flipH="1">
                <a:off x="3976076" y="5438850"/>
                <a:ext cx="53381" cy="90253"/>
                <a:chOff x="2617" y="3196"/>
                <a:chExt cx="384" cy="288"/>
              </a:xfrm>
            </p:grpSpPr>
            <p:sp>
              <p:nvSpPr>
                <p:cNvPr id="61" name="Arc 3237"/>
                <p:cNvSpPr>
                  <a:spLocks noChangeAspect="1"/>
                </p:cNvSpPr>
                <p:nvPr/>
              </p:nvSpPr>
              <p:spPr bwMode="auto">
                <a:xfrm>
                  <a:off x="2643" y="3277"/>
                  <a:ext cx="163" cy="190"/>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62" name="Arc 3238"/>
                <p:cNvSpPr>
                  <a:spLocks noChangeAspect="1"/>
                </p:cNvSpPr>
                <p:nvPr/>
              </p:nvSpPr>
              <p:spPr bwMode="auto">
                <a:xfrm>
                  <a:off x="2808" y="3277"/>
                  <a:ext cx="163" cy="190"/>
                </a:xfrm>
                <a:custGeom>
                  <a:avLst/>
                  <a:gdLst>
                    <a:gd name="T0" fmla="*/ 0 w 21600"/>
                    <a:gd name="T1" fmla="*/ 2 h 21600"/>
                    <a:gd name="T2" fmla="*/ 1 w 21600"/>
                    <a:gd name="T3" fmla="*/ 0 h 21600"/>
                    <a:gd name="T4" fmla="*/ 1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6"/>
                      </a:moveTo>
                      <a:cubicBezTo>
                        <a:pt x="62" y="9653"/>
                        <a:pt x="9634" y="73"/>
                        <a:pt x="21467" y="0"/>
                      </a:cubicBezTo>
                    </a:path>
                    <a:path w="21600" h="21600" stroke="0" extrusionOk="0">
                      <a:moveTo>
                        <a:pt x="0" y="21486"/>
                      </a:moveTo>
                      <a:cubicBezTo>
                        <a:pt x="62" y="9653"/>
                        <a:pt x="9634" y="73"/>
                        <a:pt x="21467" y="0"/>
                      </a:cubicBezTo>
                      <a:lnTo>
                        <a:pt x="21600" y="21600"/>
                      </a:lnTo>
                      <a:close/>
                    </a:path>
                  </a:pathLst>
                </a:custGeom>
                <a:noFill/>
                <a:ln w="6350" cap="rnd">
                  <a:solidFill>
                    <a:srgbClr val="33CC33"/>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63" name="Arc 3239"/>
                <p:cNvSpPr>
                  <a:spLocks noChangeAspect="1"/>
                </p:cNvSpPr>
                <p:nvPr/>
              </p:nvSpPr>
              <p:spPr bwMode="auto">
                <a:xfrm rot="600000">
                  <a:off x="2819" y="3324"/>
                  <a:ext cx="147" cy="160"/>
                </a:xfrm>
                <a:custGeom>
                  <a:avLst/>
                  <a:gdLst>
                    <a:gd name="T0" fmla="*/ 0 w 21600"/>
                    <a:gd name="T1" fmla="*/ 1 h 21600"/>
                    <a:gd name="T2" fmla="*/ 1 w 21600"/>
                    <a:gd name="T3" fmla="*/ 0 h 21600"/>
                    <a:gd name="T4" fmla="*/ 1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65"/>
                      </a:moveTo>
                      <a:cubicBezTo>
                        <a:pt x="74" y="9645"/>
                        <a:pt x="9633" y="80"/>
                        <a:pt x="21453" y="0"/>
                      </a:cubicBezTo>
                    </a:path>
                    <a:path w="21600" h="21600" stroke="0" extrusionOk="0">
                      <a:moveTo>
                        <a:pt x="0" y="21465"/>
                      </a:moveTo>
                      <a:cubicBezTo>
                        <a:pt x="74" y="9645"/>
                        <a:pt x="9633" y="80"/>
                        <a:pt x="21453" y="0"/>
                      </a:cubicBezTo>
                      <a:lnTo>
                        <a:pt x="21600" y="21600"/>
                      </a:lnTo>
                      <a:close/>
                    </a:path>
                  </a:pathLst>
                </a:custGeom>
                <a:noFill/>
                <a:ln w="6350" cap="rnd">
                  <a:solidFill>
                    <a:srgbClr val="33CC33"/>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64" name="Arc 3240"/>
                <p:cNvSpPr>
                  <a:spLocks noChangeAspect="1"/>
                </p:cNvSpPr>
                <p:nvPr/>
              </p:nvSpPr>
              <p:spPr bwMode="auto">
                <a:xfrm rot="-600000">
                  <a:off x="2649" y="3322"/>
                  <a:ext cx="147" cy="161"/>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65" name="Arc 3241"/>
                <p:cNvSpPr>
                  <a:spLocks noChangeAspect="1"/>
                </p:cNvSpPr>
                <p:nvPr/>
              </p:nvSpPr>
              <p:spPr bwMode="auto">
                <a:xfrm rot="240000">
                  <a:off x="2617" y="3238"/>
                  <a:ext cx="200" cy="221"/>
                </a:xfrm>
                <a:custGeom>
                  <a:avLst/>
                  <a:gdLst>
                    <a:gd name="T0" fmla="*/ 0 w 21600"/>
                    <a:gd name="T1" fmla="*/ 0 h 21600"/>
                    <a:gd name="T2" fmla="*/ 2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66" name="Arc 3242"/>
                <p:cNvSpPr>
                  <a:spLocks noChangeAspect="1"/>
                </p:cNvSpPr>
                <p:nvPr/>
              </p:nvSpPr>
              <p:spPr bwMode="auto">
                <a:xfrm rot="-240000">
                  <a:off x="2801" y="3238"/>
                  <a:ext cx="200" cy="221"/>
                </a:xfrm>
                <a:custGeom>
                  <a:avLst/>
                  <a:gdLst>
                    <a:gd name="T0" fmla="*/ 0 w 21600"/>
                    <a:gd name="T1" fmla="*/ 2 h 21600"/>
                    <a:gd name="T2" fmla="*/ 2 w 21600"/>
                    <a:gd name="T3" fmla="*/ 0 h 21600"/>
                    <a:gd name="T4" fmla="*/ 2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02"/>
                      </a:moveTo>
                      <a:cubicBezTo>
                        <a:pt x="53" y="9653"/>
                        <a:pt x="9643" y="59"/>
                        <a:pt x="21492" y="0"/>
                      </a:cubicBezTo>
                    </a:path>
                    <a:path w="21600" h="21600" stroke="0" extrusionOk="0">
                      <a:moveTo>
                        <a:pt x="0" y="21502"/>
                      </a:moveTo>
                      <a:cubicBezTo>
                        <a:pt x="53" y="9653"/>
                        <a:pt x="9643" y="59"/>
                        <a:pt x="21492" y="0"/>
                      </a:cubicBezTo>
                      <a:lnTo>
                        <a:pt x="21600" y="21600"/>
                      </a:lnTo>
                      <a:close/>
                    </a:path>
                  </a:pathLst>
                </a:custGeom>
                <a:noFill/>
                <a:ln w="6350" cap="rnd">
                  <a:solidFill>
                    <a:srgbClr val="33CC33"/>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67" name="Arc 3243"/>
                <p:cNvSpPr>
                  <a:spLocks noChangeAspect="1"/>
                </p:cNvSpPr>
                <p:nvPr/>
              </p:nvSpPr>
              <p:spPr bwMode="auto">
                <a:xfrm rot="240000">
                  <a:off x="2654" y="3196"/>
                  <a:ext cx="163" cy="264"/>
                </a:xfrm>
                <a:custGeom>
                  <a:avLst/>
                  <a:gdLst>
                    <a:gd name="T0" fmla="*/ 0 w 21600"/>
                    <a:gd name="T1" fmla="*/ 0 h 21600"/>
                    <a:gd name="T2" fmla="*/ 1 w 21600"/>
                    <a:gd name="T3" fmla="*/ 3 h 21600"/>
                    <a:gd name="T4" fmla="*/ 0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sp>
              <p:nvSpPr>
                <p:cNvPr id="68" name="Arc 3244"/>
                <p:cNvSpPr>
                  <a:spLocks noChangeAspect="1"/>
                </p:cNvSpPr>
                <p:nvPr/>
              </p:nvSpPr>
              <p:spPr bwMode="auto">
                <a:xfrm rot="-240000">
                  <a:off x="2802" y="3196"/>
                  <a:ext cx="163" cy="264"/>
                </a:xfrm>
                <a:custGeom>
                  <a:avLst/>
                  <a:gdLst>
                    <a:gd name="T0" fmla="*/ 0 w 21600"/>
                    <a:gd name="T1" fmla="*/ 3 h 21600"/>
                    <a:gd name="T2" fmla="*/ 1 w 21600"/>
                    <a:gd name="T3" fmla="*/ 0 h 21600"/>
                    <a:gd name="T4" fmla="*/ 1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18"/>
                      </a:moveTo>
                      <a:cubicBezTo>
                        <a:pt x="45" y="9672"/>
                        <a:pt x="9621" y="73"/>
                        <a:pt x="21467" y="0"/>
                      </a:cubicBezTo>
                    </a:path>
                    <a:path w="21600" h="21600" stroke="0" extrusionOk="0">
                      <a:moveTo>
                        <a:pt x="0" y="21518"/>
                      </a:moveTo>
                      <a:cubicBezTo>
                        <a:pt x="45" y="9672"/>
                        <a:pt x="9621" y="73"/>
                        <a:pt x="21467" y="0"/>
                      </a:cubicBezTo>
                      <a:lnTo>
                        <a:pt x="21600" y="21600"/>
                      </a:lnTo>
                      <a:close/>
                    </a:path>
                  </a:pathLst>
                </a:custGeom>
                <a:noFill/>
                <a:ln w="6350" cap="rnd">
                  <a:solidFill>
                    <a:srgbClr val="33CC33"/>
                  </a:solidFill>
                  <a:round/>
                  <a:headEnd type="none" w="sm" len="sm"/>
                  <a:tailEnd type="none" w="sm" len="sm"/>
                </a:ln>
              </p:spPr>
              <p:txBody>
                <a:bodyPr wrap="none" anchor="ctr"/>
                <a:lstStyle/>
                <a:p>
                  <a:pPr defTabSz="457200"/>
                  <a:endParaRPr lang="en-US" sz="800" dirty="0">
                    <a:solidFill>
                      <a:srgbClr val="000000"/>
                    </a:solidFill>
                    <a:latin typeface="Gill Sans MT"/>
                  </a:endParaRPr>
                </a:p>
              </p:txBody>
            </p:sp>
          </p:grpSp>
        </p:grpSp>
        <p:sp>
          <p:nvSpPr>
            <p:cNvPr id="31" name="Text Box 285"/>
            <p:cNvSpPr txBox="1">
              <a:spLocks noChangeAspect="1" noChangeArrowheads="1"/>
            </p:cNvSpPr>
            <p:nvPr/>
          </p:nvSpPr>
          <p:spPr bwMode="auto">
            <a:xfrm>
              <a:off x="2518219" y="5061859"/>
              <a:ext cx="1200744" cy="215029"/>
            </a:xfrm>
            <a:prstGeom prst="rect">
              <a:avLst/>
            </a:prstGeom>
            <a:noFill/>
            <a:ln w="9525">
              <a:noFill/>
              <a:miter lim="800000"/>
              <a:headEnd/>
              <a:tailEnd/>
            </a:ln>
          </p:spPr>
          <p:txBody>
            <a:bodyPr wrap="none">
              <a:spAutoFit/>
            </a:bodyPr>
            <a:lstStyle/>
            <a:p>
              <a:pPr defTabSz="457200"/>
              <a:r>
                <a:rPr lang="en-US" sz="1000" b="1" dirty="0">
                  <a:solidFill>
                    <a:srgbClr val="000000"/>
                  </a:solidFill>
                  <a:latin typeface="Gill Sans MT"/>
                </a:rPr>
                <a:t>Wetland</a:t>
              </a:r>
            </a:p>
          </p:txBody>
        </p:sp>
        <p:grpSp>
          <p:nvGrpSpPr>
            <p:cNvPr id="32" name="Group 1077"/>
            <p:cNvGrpSpPr/>
            <p:nvPr/>
          </p:nvGrpSpPr>
          <p:grpSpPr>
            <a:xfrm>
              <a:off x="3347658" y="4786791"/>
              <a:ext cx="353417" cy="312791"/>
              <a:chOff x="4959691" y="3949147"/>
              <a:chExt cx="294202" cy="312791"/>
            </a:xfrm>
          </p:grpSpPr>
          <p:sp>
            <p:nvSpPr>
              <p:cNvPr id="53" name="Line 120"/>
              <p:cNvSpPr>
                <a:spLocks noChangeAspect="1" noChangeShapeType="1"/>
              </p:cNvSpPr>
              <p:nvPr/>
            </p:nvSpPr>
            <p:spPr bwMode="auto">
              <a:xfrm flipV="1">
                <a:off x="5253893" y="3949148"/>
                <a:ext cx="0" cy="312790"/>
              </a:xfrm>
              <a:prstGeom prst="line">
                <a:avLst/>
              </a:prstGeom>
              <a:noFill/>
              <a:ln w="28575">
                <a:solidFill>
                  <a:srgbClr val="FF0000"/>
                </a:solidFill>
                <a:round/>
                <a:headEnd/>
                <a:tailEnd type="triangle" w="med" len="med"/>
              </a:ln>
            </p:spPr>
            <p:txBody>
              <a:bodyPr wrap="none" anchor="ctr"/>
              <a:lstStyle/>
              <a:p>
                <a:pPr defTabSz="457200"/>
                <a:endParaRPr lang="en-US" sz="800" dirty="0">
                  <a:solidFill>
                    <a:srgbClr val="000000"/>
                  </a:solidFill>
                  <a:latin typeface="Gill Sans MT"/>
                </a:endParaRPr>
              </a:p>
            </p:txBody>
          </p:sp>
          <p:sp>
            <p:nvSpPr>
              <p:cNvPr id="54" name="Line 120"/>
              <p:cNvSpPr>
                <a:spLocks noChangeAspect="1" noChangeShapeType="1"/>
              </p:cNvSpPr>
              <p:nvPr/>
            </p:nvSpPr>
            <p:spPr bwMode="auto">
              <a:xfrm flipV="1">
                <a:off x="5158475" y="3949148"/>
                <a:ext cx="0" cy="312790"/>
              </a:xfrm>
              <a:prstGeom prst="line">
                <a:avLst/>
              </a:prstGeom>
              <a:noFill/>
              <a:ln w="28575">
                <a:solidFill>
                  <a:srgbClr val="0070C0"/>
                </a:solidFill>
                <a:round/>
                <a:headEnd/>
                <a:tailEnd type="triangle" w="med" len="med"/>
              </a:ln>
            </p:spPr>
            <p:txBody>
              <a:bodyPr wrap="none" anchor="ctr"/>
              <a:lstStyle/>
              <a:p>
                <a:pPr defTabSz="457200"/>
                <a:endParaRPr lang="en-US" sz="800" dirty="0">
                  <a:solidFill>
                    <a:srgbClr val="000000"/>
                  </a:solidFill>
                  <a:latin typeface="Gill Sans MT"/>
                </a:endParaRPr>
              </a:p>
            </p:txBody>
          </p:sp>
          <p:sp>
            <p:nvSpPr>
              <p:cNvPr id="55" name="Line 120"/>
              <p:cNvSpPr>
                <a:spLocks noChangeAspect="1" noChangeShapeType="1"/>
              </p:cNvSpPr>
              <p:nvPr/>
            </p:nvSpPr>
            <p:spPr bwMode="auto">
              <a:xfrm flipV="1">
                <a:off x="5055108" y="3949147"/>
                <a:ext cx="0" cy="312790"/>
              </a:xfrm>
              <a:prstGeom prst="line">
                <a:avLst/>
              </a:prstGeom>
              <a:noFill/>
              <a:ln w="28575">
                <a:solidFill>
                  <a:srgbClr val="C00000"/>
                </a:solidFill>
                <a:round/>
                <a:headEnd/>
                <a:tailEnd type="triangle" w="med" len="med"/>
              </a:ln>
            </p:spPr>
            <p:txBody>
              <a:bodyPr wrap="none" anchor="ctr"/>
              <a:lstStyle/>
              <a:p>
                <a:pPr defTabSz="457200"/>
                <a:endParaRPr lang="en-US" sz="800" dirty="0">
                  <a:solidFill>
                    <a:srgbClr val="000000"/>
                  </a:solidFill>
                  <a:latin typeface="Gill Sans MT"/>
                </a:endParaRPr>
              </a:p>
            </p:txBody>
          </p:sp>
          <p:sp>
            <p:nvSpPr>
              <p:cNvPr id="56" name="Line 120"/>
              <p:cNvSpPr>
                <a:spLocks noChangeAspect="1" noChangeShapeType="1"/>
              </p:cNvSpPr>
              <p:nvPr/>
            </p:nvSpPr>
            <p:spPr bwMode="auto">
              <a:xfrm flipV="1">
                <a:off x="4959691" y="3949147"/>
                <a:ext cx="0" cy="312790"/>
              </a:xfrm>
              <a:prstGeom prst="line">
                <a:avLst/>
              </a:prstGeom>
              <a:noFill/>
              <a:ln w="28575">
                <a:solidFill>
                  <a:srgbClr val="CC6600"/>
                </a:solidFill>
                <a:round/>
                <a:headEnd/>
                <a:tailEnd type="triangle" w="med" len="med"/>
              </a:ln>
            </p:spPr>
            <p:txBody>
              <a:bodyPr wrap="none" anchor="ctr"/>
              <a:lstStyle/>
              <a:p>
                <a:pPr defTabSz="457200"/>
                <a:endParaRPr lang="en-US" sz="800" dirty="0">
                  <a:solidFill>
                    <a:srgbClr val="000000"/>
                  </a:solidFill>
                  <a:latin typeface="Gill Sans MT"/>
                </a:endParaRPr>
              </a:p>
            </p:txBody>
          </p:sp>
        </p:grpSp>
        <p:sp>
          <p:nvSpPr>
            <p:cNvPr id="33" name="Freeform 32"/>
            <p:cNvSpPr/>
            <p:nvPr/>
          </p:nvSpPr>
          <p:spPr bwMode="auto">
            <a:xfrm>
              <a:off x="8007659" y="4844874"/>
              <a:ext cx="809187" cy="188151"/>
            </a:xfrm>
            <a:custGeom>
              <a:avLst/>
              <a:gdLst>
                <a:gd name="connsiteX0" fmla="*/ 29870 w 673608"/>
                <a:gd name="connsiteY0" fmla="*/ 21946 h 118660"/>
                <a:gd name="connsiteX1" fmla="*/ 201777 w 673608"/>
                <a:gd name="connsiteY1" fmla="*/ 18288 h 118660"/>
                <a:gd name="connsiteX2" fmla="*/ 293217 w 673608"/>
                <a:gd name="connsiteY2" fmla="*/ 10973 h 118660"/>
                <a:gd name="connsiteX3" fmla="*/ 402945 w 673608"/>
                <a:gd name="connsiteY3" fmla="*/ 3658 h 118660"/>
                <a:gd name="connsiteX4" fmla="*/ 435864 w 673608"/>
                <a:gd name="connsiteY4" fmla="*/ 0 h 118660"/>
                <a:gd name="connsiteX5" fmla="*/ 582168 w 673608"/>
                <a:gd name="connsiteY5" fmla="*/ 7315 h 118660"/>
                <a:gd name="connsiteX6" fmla="*/ 600456 w 673608"/>
                <a:gd name="connsiteY6" fmla="*/ 10973 h 118660"/>
                <a:gd name="connsiteX7" fmla="*/ 666292 w 673608"/>
                <a:gd name="connsiteY7" fmla="*/ 14630 h 118660"/>
                <a:gd name="connsiteX8" fmla="*/ 673608 w 673608"/>
                <a:gd name="connsiteY8" fmla="*/ 21946 h 118660"/>
                <a:gd name="connsiteX9" fmla="*/ 655320 w 673608"/>
                <a:gd name="connsiteY9" fmla="*/ 51206 h 118660"/>
                <a:gd name="connsiteX10" fmla="*/ 651662 w 673608"/>
                <a:gd name="connsiteY10" fmla="*/ 62179 h 118660"/>
                <a:gd name="connsiteX11" fmla="*/ 640689 w 673608"/>
                <a:gd name="connsiteY11" fmla="*/ 73152 h 118660"/>
                <a:gd name="connsiteX12" fmla="*/ 534619 w 673608"/>
                <a:gd name="connsiteY12" fmla="*/ 91440 h 118660"/>
                <a:gd name="connsiteX13" fmla="*/ 472440 w 673608"/>
                <a:gd name="connsiteY13" fmla="*/ 95098 h 118660"/>
                <a:gd name="connsiteX14" fmla="*/ 457809 w 673608"/>
                <a:gd name="connsiteY14" fmla="*/ 98755 h 118660"/>
                <a:gd name="connsiteX15" fmla="*/ 252984 w 673608"/>
                <a:gd name="connsiteY15" fmla="*/ 106070 h 118660"/>
                <a:gd name="connsiteX16" fmla="*/ 238353 w 673608"/>
                <a:gd name="connsiteY16" fmla="*/ 109728 h 118660"/>
                <a:gd name="connsiteX17" fmla="*/ 161544 w 673608"/>
                <a:gd name="connsiteY17" fmla="*/ 117043 h 118660"/>
                <a:gd name="connsiteX18" fmla="*/ 55473 w 673608"/>
                <a:gd name="connsiteY18" fmla="*/ 109728 h 118660"/>
                <a:gd name="connsiteX19" fmla="*/ 44500 w 673608"/>
                <a:gd name="connsiteY19" fmla="*/ 106070 h 118660"/>
                <a:gd name="connsiteX20" fmla="*/ 33528 w 673608"/>
                <a:gd name="connsiteY20" fmla="*/ 98755 h 118660"/>
                <a:gd name="connsiteX21" fmla="*/ 22555 w 673608"/>
                <a:gd name="connsiteY21" fmla="*/ 51206 h 118660"/>
                <a:gd name="connsiteX22" fmla="*/ 29870 w 673608"/>
                <a:gd name="connsiteY22" fmla="*/ 21946 h 11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3608" h="118660">
                  <a:moveTo>
                    <a:pt x="29870" y="21946"/>
                  </a:moveTo>
                  <a:cubicBezTo>
                    <a:pt x="59740" y="16460"/>
                    <a:pt x="144492" y="20166"/>
                    <a:pt x="201777" y="18288"/>
                  </a:cubicBezTo>
                  <a:cubicBezTo>
                    <a:pt x="223425" y="17578"/>
                    <a:pt x="269772" y="13104"/>
                    <a:pt x="293217" y="10973"/>
                  </a:cubicBezTo>
                  <a:cubicBezTo>
                    <a:pt x="344071" y="801"/>
                    <a:pt x="292272" y="10168"/>
                    <a:pt x="402945" y="3658"/>
                  </a:cubicBezTo>
                  <a:cubicBezTo>
                    <a:pt x="413966" y="3010"/>
                    <a:pt x="424891" y="1219"/>
                    <a:pt x="435864" y="0"/>
                  </a:cubicBezTo>
                  <a:lnTo>
                    <a:pt x="582168" y="7315"/>
                  </a:lnTo>
                  <a:cubicBezTo>
                    <a:pt x="588361" y="7854"/>
                    <a:pt x="594263" y="10434"/>
                    <a:pt x="600456" y="10973"/>
                  </a:cubicBezTo>
                  <a:cubicBezTo>
                    <a:pt x="622353" y="12877"/>
                    <a:pt x="644347" y="13411"/>
                    <a:pt x="666292" y="14630"/>
                  </a:cubicBezTo>
                  <a:cubicBezTo>
                    <a:pt x="668731" y="17069"/>
                    <a:pt x="673608" y="18497"/>
                    <a:pt x="673608" y="21946"/>
                  </a:cubicBezTo>
                  <a:cubicBezTo>
                    <a:pt x="673608" y="42257"/>
                    <a:pt x="667745" y="42923"/>
                    <a:pt x="655320" y="51206"/>
                  </a:cubicBezTo>
                  <a:cubicBezTo>
                    <a:pt x="654101" y="54864"/>
                    <a:pt x="653801" y="58971"/>
                    <a:pt x="651662" y="62179"/>
                  </a:cubicBezTo>
                  <a:cubicBezTo>
                    <a:pt x="648793" y="66483"/>
                    <a:pt x="644663" y="69841"/>
                    <a:pt x="640689" y="73152"/>
                  </a:cubicBezTo>
                  <a:cubicBezTo>
                    <a:pt x="612699" y="96477"/>
                    <a:pt x="565283" y="89782"/>
                    <a:pt x="534619" y="91440"/>
                  </a:cubicBezTo>
                  <a:lnTo>
                    <a:pt x="472440" y="95098"/>
                  </a:lnTo>
                  <a:cubicBezTo>
                    <a:pt x="467563" y="96317"/>
                    <a:pt x="462768" y="97929"/>
                    <a:pt x="457809" y="98755"/>
                  </a:cubicBezTo>
                  <a:cubicBezTo>
                    <a:pt x="395410" y="109154"/>
                    <a:pt x="289839" y="105302"/>
                    <a:pt x="252984" y="106070"/>
                  </a:cubicBezTo>
                  <a:cubicBezTo>
                    <a:pt x="248107" y="107289"/>
                    <a:pt x="243322" y="108964"/>
                    <a:pt x="238353" y="109728"/>
                  </a:cubicBezTo>
                  <a:cubicBezTo>
                    <a:pt x="219627" y="112609"/>
                    <a:pt x="178162" y="115658"/>
                    <a:pt x="161544" y="117043"/>
                  </a:cubicBezTo>
                  <a:cubicBezTo>
                    <a:pt x="120690" y="115341"/>
                    <a:pt x="91198" y="118660"/>
                    <a:pt x="55473" y="109728"/>
                  </a:cubicBezTo>
                  <a:cubicBezTo>
                    <a:pt x="51733" y="108793"/>
                    <a:pt x="47948" y="107794"/>
                    <a:pt x="44500" y="106070"/>
                  </a:cubicBezTo>
                  <a:cubicBezTo>
                    <a:pt x="40568" y="104104"/>
                    <a:pt x="37185" y="101193"/>
                    <a:pt x="33528" y="98755"/>
                  </a:cubicBezTo>
                  <a:cubicBezTo>
                    <a:pt x="23485" y="68631"/>
                    <a:pt x="27302" y="84443"/>
                    <a:pt x="22555" y="51206"/>
                  </a:cubicBezTo>
                  <a:cubicBezTo>
                    <a:pt x="26557" y="23189"/>
                    <a:pt x="0" y="27432"/>
                    <a:pt x="29870" y="21946"/>
                  </a:cubicBezTo>
                  <a:close/>
                </a:path>
              </a:pathLst>
            </a:custGeom>
            <a:solidFill>
              <a:srgbClr val="948A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457200"/>
              <a:endParaRPr lang="en-US" sz="800" dirty="0">
                <a:solidFill>
                  <a:srgbClr val="000000"/>
                </a:solidFill>
                <a:latin typeface="Gill Sans MT"/>
              </a:endParaRPr>
            </a:p>
          </p:txBody>
        </p:sp>
        <p:sp>
          <p:nvSpPr>
            <p:cNvPr id="34" name="Line 120"/>
            <p:cNvSpPr>
              <a:spLocks noChangeAspect="1" noChangeShapeType="1"/>
            </p:cNvSpPr>
            <p:nvPr/>
          </p:nvSpPr>
          <p:spPr bwMode="auto">
            <a:xfrm flipV="1">
              <a:off x="8149441" y="4385536"/>
              <a:ext cx="0" cy="312790"/>
            </a:xfrm>
            <a:prstGeom prst="line">
              <a:avLst/>
            </a:prstGeom>
            <a:noFill/>
            <a:ln w="28575">
              <a:solidFill>
                <a:schemeClr val="tx1"/>
              </a:solidFill>
              <a:round/>
              <a:headEnd/>
              <a:tailEnd type="triangle" w="med" len="med"/>
            </a:ln>
          </p:spPr>
          <p:txBody>
            <a:bodyPr wrap="none" anchor="ctr"/>
            <a:lstStyle/>
            <a:p>
              <a:pPr defTabSz="457200"/>
              <a:endParaRPr lang="en-US" sz="800" dirty="0">
                <a:solidFill>
                  <a:srgbClr val="000000"/>
                </a:solidFill>
                <a:latin typeface="Gill Sans MT"/>
              </a:endParaRPr>
            </a:p>
          </p:txBody>
        </p:sp>
        <p:sp>
          <p:nvSpPr>
            <p:cNvPr id="35" name="Line 120"/>
            <p:cNvSpPr>
              <a:spLocks noChangeAspect="1" noChangeShapeType="1"/>
            </p:cNvSpPr>
            <p:nvPr/>
          </p:nvSpPr>
          <p:spPr bwMode="auto">
            <a:xfrm flipV="1">
              <a:off x="8390465" y="4392115"/>
              <a:ext cx="0" cy="312790"/>
            </a:xfrm>
            <a:prstGeom prst="line">
              <a:avLst/>
            </a:prstGeom>
            <a:noFill/>
            <a:ln w="28575">
              <a:solidFill>
                <a:srgbClr val="EA36DD"/>
              </a:solidFill>
              <a:round/>
              <a:headEnd/>
              <a:tailEnd type="triangle" w="med" len="med"/>
            </a:ln>
          </p:spPr>
          <p:txBody>
            <a:bodyPr wrap="none" anchor="ctr"/>
            <a:lstStyle/>
            <a:p>
              <a:pPr defTabSz="457200"/>
              <a:endParaRPr lang="en-US" sz="800" dirty="0">
                <a:solidFill>
                  <a:srgbClr val="000000"/>
                </a:solidFill>
                <a:latin typeface="Gill Sans MT"/>
              </a:endParaRPr>
            </a:p>
          </p:txBody>
        </p:sp>
        <p:sp>
          <p:nvSpPr>
            <p:cNvPr id="36" name="Line 120"/>
            <p:cNvSpPr>
              <a:spLocks noChangeAspect="1" noChangeShapeType="1"/>
            </p:cNvSpPr>
            <p:nvPr/>
          </p:nvSpPr>
          <p:spPr bwMode="auto">
            <a:xfrm flipV="1">
              <a:off x="8271928" y="4388826"/>
              <a:ext cx="0" cy="312790"/>
            </a:xfrm>
            <a:prstGeom prst="line">
              <a:avLst/>
            </a:prstGeom>
            <a:noFill/>
            <a:ln w="28575">
              <a:solidFill>
                <a:srgbClr val="7030A0"/>
              </a:solidFill>
              <a:round/>
              <a:headEnd/>
              <a:tailEnd type="triangle" w="med" len="med"/>
            </a:ln>
          </p:spPr>
          <p:txBody>
            <a:bodyPr wrap="none" anchor="ctr"/>
            <a:lstStyle/>
            <a:p>
              <a:pPr defTabSz="457200"/>
              <a:endParaRPr lang="en-US" sz="800" dirty="0">
                <a:solidFill>
                  <a:srgbClr val="000000"/>
                </a:solidFill>
                <a:latin typeface="Gill Sans MT"/>
              </a:endParaRPr>
            </a:p>
          </p:txBody>
        </p:sp>
        <p:sp>
          <p:nvSpPr>
            <p:cNvPr id="37" name="Text Box 285"/>
            <p:cNvSpPr txBox="1">
              <a:spLocks noChangeAspect="1" noChangeArrowheads="1"/>
            </p:cNvSpPr>
            <p:nvPr/>
          </p:nvSpPr>
          <p:spPr bwMode="auto">
            <a:xfrm>
              <a:off x="5815515" y="5368336"/>
              <a:ext cx="1136000" cy="349423"/>
            </a:xfrm>
            <a:prstGeom prst="rect">
              <a:avLst/>
            </a:prstGeom>
            <a:noFill/>
            <a:ln w="9525">
              <a:noFill/>
              <a:miter lim="800000"/>
              <a:headEnd/>
              <a:tailEnd/>
            </a:ln>
          </p:spPr>
          <p:txBody>
            <a:bodyPr wrap="none">
              <a:spAutoFit/>
            </a:bodyPr>
            <a:lstStyle/>
            <a:p>
              <a:pPr defTabSz="457200"/>
              <a:r>
                <a:rPr lang="en-US" sz="1000" dirty="0">
                  <a:solidFill>
                    <a:srgbClr val="000000"/>
                  </a:solidFill>
                  <a:latin typeface="Gill Sans MT"/>
                </a:rPr>
                <a:t>Crops</a:t>
              </a:r>
            </a:p>
            <a:p>
              <a:pPr defTabSz="457200"/>
              <a:r>
                <a:rPr lang="en-US" sz="1000" dirty="0">
                  <a:solidFill>
                    <a:srgbClr val="000000"/>
                  </a:solidFill>
                  <a:latin typeface="Gill Sans MT"/>
                </a:rPr>
                <a:t>Irrigation</a:t>
              </a:r>
            </a:p>
          </p:txBody>
        </p:sp>
        <p:pic>
          <p:nvPicPr>
            <p:cNvPr id="38" name="Picture 5"/>
            <p:cNvPicPr>
              <a:picLocks noChangeAspect="1" noChangeArrowheads="1"/>
            </p:cNvPicPr>
            <p:nvPr/>
          </p:nvPicPr>
          <p:blipFill>
            <a:blip r:embed="rId7" cstate="screen">
              <a:clrChange>
                <a:clrFrom>
                  <a:srgbClr val="FFFFFF"/>
                </a:clrFrom>
                <a:clrTo>
                  <a:srgbClr val="FFFFFF">
                    <a:alpha val="0"/>
                  </a:srgbClr>
                </a:clrTo>
              </a:clrChange>
            </a:blip>
            <a:srcRect/>
            <a:stretch>
              <a:fillRect/>
            </a:stretch>
          </p:blipFill>
          <p:spPr bwMode="auto">
            <a:xfrm rot="19072115">
              <a:off x="6615634" y="5599392"/>
              <a:ext cx="289919" cy="224389"/>
            </a:xfrm>
            <a:prstGeom prst="rect">
              <a:avLst/>
            </a:prstGeom>
            <a:noFill/>
            <a:ln w="9525">
              <a:noFill/>
              <a:miter lim="800000"/>
              <a:headEnd/>
              <a:tailEnd/>
            </a:ln>
          </p:spPr>
        </p:pic>
        <p:sp>
          <p:nvSpPr>
            <p:cNvPr id="40" name="Line 36"/>
            <p:cNvSpPr>
              <a:spLocks noChangeAspect="1" noChangeShapeType="1"/>
            </p:cNvSpPr>
            <p:nvPr/>
          </p:nvSpPr>
          <p:spPr bwMode="auto">
            <a:xfrm flipH="1" flipV="1">
              <a:off x="3447954" y="5439981"/>
              <a:ext cx="147301" cy="134412"/>
            </a:xfrm>
            <a:prstGeom prst="line">
              <a:avLst/>
            </a:prstGeom>
            <a:noFill/>
            <a:ln w="38100">
              <a:solidFill>
                <a:srgbClr val="0070C0"/>
              </a:solidFill>
              <a:round/>
              <a:headEnd type="none" w="sm" len="sm"/>
              <a:tailEnd type="triangle" w="med" len="med"/>
            </a:ln>
          </p:spPr>
          <p:txBody>
            <a:bodyPr wrap="none" anchor="ctr"/>
            <a:lstStyle/>
            <a:p>
              <a:pPr defTabSz="457200"/>
              <a:endParaRPr lang="en-US" sz="800" dirty="0">
                <a:solidFill>
                  <a:srgbClr val="000000"/>
                </a:solidFill>
                <a:latin typeface="Gill Sans MT"/>
              </a:endParaRPr>
            </a:p>
          </p:txBody>
        </p:sp>
        <p:sp>
          <p:nvSpPr>
            <p:cNvPr id="41" name="Text Box 285"/>
            <p:cNvSpPr txBox="1">
              <a:spLocks noChangeAspect="1" noChangeArrowheads="1"/>
            </p:cNvSpPr>
            <p:nvPr/>
          </p:nvSpPr>
          <p:spPr bwMode="auto">
            <a:xfrm>
              <a:off x="3563564" y="5363496"/>
              <a:ext cx="1209579" cy="215029"/>
            </a:xfrm>
            <a:prstGeom prst="rect">
              <a:avLst/>
            </a:prstGeom>
            <a:noFill/>
            <a:ln w="9525">
              <a:noFill/>
              <a:miter lim="800000"/>
              <a:headEnd/>
              <a:tailEnd/>
            </a:ln>
          </p:spPr>
          <p:txBody>
            <a:bodyPr wrap="none">
              <a:spAutoFit/>
            </a:bodyPr>
            <a:lstStyle/>
            <a:p>
              <a:pPr defTabSz="457200"/>
              <a:r>
                <a:rPr lang="en-US" sz="1000" b="1" dirty="0">
                  <a:solidFill>
                    <a:srgbClr val="000000"/>
                  </a:solidFill>
                  <a:latin typeface="Gill Sans MT"/>
                </a:rPr>
                <a:t>Flooding</a:t>
              </a:r>
            </a:p>
          </p:txBody>
        </p:sp>
        <p:sp>
          <p:nvSpPr>
            <p:cNvPr id="42" name="Line 36"/>
            <p:cNvSpPr>
              <a:spLocks noChangeAspect="1" noChangeShapeType="1"/>
            </p:cNvSpPr>
            <p:nvPr/>
          </p:nvSpPr>
          <p:spPr bwMode="auto">
            <a:xfrm>
              <a:off x="5336638" y="5117436"/>
              <a:ext cx="278358" cy="254000"/>
            </a:xfrm>
            <a:prstGeom prst="line">
              <a:avLst/>
            </a:prstGeom>
            <a:noFill/>
            <a:ln w="38100">
              <a:solidFill>
                <a:srgbClr val="0070C0"/>
              </a:solidFill>
              <a:round/>
              <a:headEnd type="none" w="sm" len="sm"/>
              <a:tailEnd type="triangle" w="med" len="med"/>
            </a:ln>
          </p:spPr>
          <p:txBody>
            <a:bodyPr wrap="none" anchor="ctr"/>
            <a:lstStyle/>
            <a:p>
              <a:pPr defTabSz="457200"/>
              <a:endParaRPr lang="en-US" sz="800" dirty="0">
                <a:solidFill>
                  <a:srgbClr val="000000"/>
                </a:solidFill>
                <a:latin typeface="Gill Sans MT"/>
              </a:endParaRPr>
            </a:p>
          </p:txBody>
        </p:sp>
        <p:sp>
          <p:nvSpPr>
            <p:cNvPr id="43" name="Line 120"/>
            <p:cNvSpPr>
              <a:spLocks noChangeAspect="1" noChangeShapeType="1"/>
            </p:cNvSpPr>
            <p:nvPr/>
          </p:nvSpPr>
          <p:spPr bwMode="auto">
            <a:xfrm flipV="1">
              <a:off x="3838889" y="4789612"/>
              <a:ext cx="0" cy="312790"/>
            </a:xfrm>
            <a:prstGeom prst="line">
              <a:avLst/>
            </a:prstGeom>
            <a:noFill/>
            <a:ln w="28575">
              <a:solidFill>
                <a:srgbClr val="EA36DD"/>
              </a:solidFill>
              <a:round/>
              <a:headEnd/>
              <a:tailEnd type="triangle" w="med" len="med"/>
            </a:ln>
          </p:spPr>
          <p:txBody>
            <a:bodyPr wrap="none" anchor="ctr"/>
            <a:lstStyle/>
            <a:p>
              <a:pPr defTabSz="457200"/>
              <a:endParaRPr lang="en-US" sz="800" dirty="0">
                <a:solidFill>
                  <a:srgbClr val="000000"/>
                </a:solidFill>
                <a:latin typeface="Gill Sans MT"/>
              </a:endParaRPr>
            </a:p>
          </p:txBody>
        </p:sp>
        <p:grpSp>
          <p:nvGrpSpPr>
            <p:cNvPr id="44" name="Group 4599"/>
            <p:cNvGrpSpPr>
              <a:grpSpLocks noChangeAspect="1"/>
            </p:cNvGrpSpPr>
            <p:nvPr/>
          </p:nvGrpSpPr>
          <p:grpSpPr bwMode="auto">
            <a:xfrm>
              <a:off x="6025101" y="6158986"/>
              <a:ext cx="785935" cy="332834"/>
              <a:chOff x="2964" y="2308"/>
              <a:chExt cx="1149" cy="583"/>
            </a:xfrm>
          </p:grpSpPr>
          <p:sp>
            <p:nvSpPr>
              <p:cNvPr id="45" name="Rectangle 4600"/>
              <p:cNvSpPr>
                <a:spLocks noChangeAspect="1" noChangeArrowheads="1"/>
              </p:cNvSpPr>
              <p:nvPr/>
            </p:nvSpPr>
            <p:spPr bwMode="auto">
              <a:xfrm>
                <a:off x="3196" y="2395"/>
                <a:ext cx="464" cy="330"/>
              </a:xfrm>
              <a:prstGeom prst="rect">
                <a:avLst/>
              </a:prstGeom>
              <a:solidFill>
                <a:schemeClr val="bg2"/>
              </a:solidFill>
              <a:ln w="19050" algn="ctr">
                <a:solidFill>
                  <a:schemeClr val="tx1"/>
                </a:solidFill>
                <a:miter lim="800000"/>
                <a:headEnd/>
                <a:tailEnd/>
              </a:ln>
            </p:spPr>
            <p:txBody>
              <a:bodyPr wrap="none" anchor="ctr">
                <a:spAutoFit/>
              </a:bodyPr>
              <a:lstStyle/>
              <a:p>
                <a:pPr defTabSz="457200"/>
                <a:endParaRPr lang="en-US" sz="800" dirty="0">
                  <a:solidFill>
                    <a:srgbClr val="000000"/>
                  </a:solidFill>
                  <a:latin typeface="Gill Sans MT"/>
                </a:endParaRPr>
              </a:p>
            </p:txBody>
          </p:sp>
          <p:sp>
            <p:nvSpPr>
              <p:cNvPr id="46" name="Line 4601"/>
              <p:cNvSpPr>
                <a:spLocks noChangeAspect="1" noChangeShapeType="1"/>
              </p:cNvSpPr>
              <p:nvPr/>
            </p:nvSpPr>
            <p:spPr bwMode="auto">
              <a:xfrm flipV="1">
                <a:off x="3364" y="2308"/>
                <a:ext cx="0" cy="148"/>
              </a:xfrm>
              <a:prstGeom prst="line">
                <a:avLst/>
              </a:prstGeom>
              <a:noFill/>
              <a:ln w="76200">
                <a:solidFill>
                  <a:schemeClr val="tx1"/>
                </a:solidFill>
                <a:round/>
                <a:headEnd/>
                <a:tailEnd/>
              </a:ln>
            </p:spPr>
            <p:txBody>
              <a:bodyPr>
                <a:spAutoFit/>
              </a:bodyPr>
              <a:lstStyle/>
              <a:p>
                <a:pPr defTabSz="457200"/>
                <a:endParaRPr lang="en-US" sz="800" dirty="0">
                  <a:solidFill>
                    <a:srgbClr val="000000"/>
                  </a:solidFill>
                  <a:latin typeface="Gill Sans MT"/>
                </a:endParaRPr>
              </a:p>
            </p:txBody>
          </p:sp>
          <p:sp>
            <p:nvSpPr>
              <p:cNvPr id="47" name="Line 4602"/>
              <p:cNvSpPr>
                <a:spLocks noChangeAspect="1" noChangeShapeType="1"/>
              </p:cNvSpPr>
              <p:nvPr/>
            </p:nvSpPr>
            <p:spPr bwMode="auto">
              <a:xfrm flipH="1" flipV="1">
                <a:off x="3156" y="2436"/>
                <a:ext cx="36" cy="40"/>
              </a:xfrm>
              <a:prstGeom prst="line">
                <a:avLst/>
              </a:prstGeom>
              <a:noFill/>
              <a:ln w="19050">
                <a:solidFill>
                  <a:schemeClr val="tx1"/>
                </a:solidFill>
                <a:round/>
                <a:headEnd/>
                <a:tailEnd/>
              </a:ln>
            </p:spPr>
            <p:txBody>
              <a:bodyPr>
                <a:spAutoFit/>
              </a:bodyPr>
              <a:lstStyle/>
              <a:p>
                <a:pPr defTabSz="457200"/>
                <a:endParaRPr lang="en-US" sz="800" dirty="0">
                  <a:solidFill>
                    <a:srgbClr val="000000"/>
                  </a:solidFill>
                  <a:latin typeface="Gill Sans MT"/>
                </a:endParaRPr>
              </a:p>
            </p:txBody>
          </p:sp>
          <p:sp>
            <p:nvSpPr>
              <p:cNvPr id="48" name="Line 4603"/>
              <p:cNvSpPr>
                <a:spLocks noChangeAspect="1" noChangeShapeType="1"/>
              </p:cNvSpPr>
              <p:nvPr/>
            </p:nvSpPr>
            <p:spPr bwMode="auto">
              <a:xfrm flipV="1">
                <a:off x="3124" y="2404"/>
                <a:ext cx="56" cy="68"/>
              </a:xfrm>
              <a:prstGeom prst="line">
                <a:avLst/>
              </a:prstGeom>
              <a:noFill/>
              <a:ln w="19050">
                <a:solidFill>
                  <a:schemeClr val="tx1"/>
                </a:solidFill>
                <a:round/>
                <a:headEnd/>
                <a:tailEnd/>
              </a:ln>
            </p:spPr>
            <p:txBody>
              <a:bodyPr>
                <a:spAutoFit/>
              </a:bodyPr>
              <a:lstStyle/>
              <a:p>
                <a:pPr defTabSz="457200"/>
                <a:endParaRPr lang="en-US" sz="800" dirty="0">
                  <a:solidFill>
                    <a:srgbClr val="000000"/>
                  </a:solidFill>
                  <a:latin typeface="Gill Sans MT"/>
                </a:endParaRPr>
              </a:p>
            </p:txBody>
          </p:sp>
          <p:sp>
            <p:nvSpPr>
              <p:cNvPr id="49" name="Oval 4604"/>
              <p:cNvSpPr>
                <a:spLocks noChangeAspect="1" noChangeArrowheads="1"/>
              </p:cNvSpPr>
              <p:nvPr/>
            </p:nvSpPr>
            <p:spPr bwMode="auto">
              <a:xfrm>
                <a:off x="2964" y="2390"/>
                <a:ext cx="653" cy="463"/>
              </a:xfrm>
              <a:prstGeom prst="ellipse">
                <a:avLst/>
              </a:prstGeom>
              <a:solidFill>
                <a:schemeClr val="bg2"/>
              </a:solidFill>
              <a:ln w="19050" algn="ctr">
                <a:solidFill>
                  <a:schemeClr val="tx1"/>
                </a:solidFill>
                <a:round/>
                <a:headEnd/>
                <a:tailEnd/>
              </a:ln>
            </p:spPr>
            <p:txBody>
              <a:bodyPr wrap="none" anchor="ctr">
                <a:spAutoFit/>
              </a:bodyPr>
              <a:lstStyle/>
              <a:p>
                <a:pPr defTabSz="457200"/>
                <a:endParaRPr lang="en-US" sz="800" dirty="0">
                  <a:solidFill>
                    <a:srgbClr val="000000"/>
                  </a:solidFill>
                  <a:latin typeface="Gill Sans MT"/>
                </a:endParaRPr>
              </a:p>
            </p:txBody>
          </p:sp>
          <p:sp>
            <p:nvSpPr>
              <p:cNvPr id="50" name="Oval 4605"/>
              <p:cNvSpPr>
                <a:spLocks noChangeAspect="1" noChangeArrowheads="1"/>
              </p:cNvSpPr>
              <p:nvPr/>
            </p:nvSpPr>
            <p:spPr bwMode="auto">
              <a:xfrm>
                <a:off x="3032" y="2390"/>
                <a:ext cx="653" cy="463"/>
              </a:xfrm>
              <a:prstGeom prst="ellipse">
                <a:avLst/>
              </a:prstGeom>
              <a:noFill/>
              <a:ln w="19050" algn="ctr">
                <a:solidFill>
                  <a:schemeClr val="tx1"/>
                </a:solidFill>
                <a:round/>
                <a:headEnd/>
                <a:tailEnd/>
              </a:ln>
            </p:spPr>
            <p:txBody>
              <a:bodyPr wrap="none" anchor="ctr">
                <a:spAutoFit/>
              </a:bodyPr>
              <a:lstStyle/>
              <a:p>
                <a:pPr defTabSz="457200"/>
                <a:endParaRPr lang="en-US" sz="800" dirty="0">
                  <a:solidFill>
                    <a:srgbClr val="000000"/>
                  </a:solidFill>
                  <a:latin typeface="Gill Sans MT"/>
                </a:endParaRPr>
              </a:p>
            </p:txBody>
          </p:sp>
          <p:sp>
            <p:nvSpPr>
              <p:cNvPr id="51" name="Oval 4606"/>
              <p:cNvSpPr>
                <a:spLocks noChangeAspect="1" noChangeArrowheads="1"/>
              </p:cNvSpPr>
              <p:nvPr/>
            </p:nvSpPr>
            <p:spPr bwMode="auto">
              <a:xfrm>
                <a:off x="3420" y="2428"/>
                <a:ext cx="653" cy="463"/>
              </a:xfrm>
              <a:prstGeom prst="ellipse">
                <a:avLst/>
              </a:prstGeom>
              <a:solidFill>
                <a:schemeClr val="bg2"/>
              </a:solidFill>
              <a:ln w="19050" algn="ctr">
                <a:solidFill>
                  <a:schemeClr val="tx1"/>
                </a:solidFill>
                <a:round/>
                <a:headEnd/>
                <a:tailEnd/>
              </a:ln>
            </p:spPr>
            <p:txBody>
              <a:bodyPr wrap="none" anchor="ctr">
                <a:spAutoFit/>
              </a:bodyPr>
              <a:lstStyle/>
              <a:p>
                <a:pPr defTabSz="457200"/>
                <a:endParaRPr lang="en-US" sz="800" dirty="0">
                  <a:solidFill>
                    <a:srgbClr val="000000"/>
                  </a:solidFill>
                  <a:latin typeface="Gill Sans MT"/>
                </a:endParaRPr>
              </a:p>
            </p:txBody>
          </p:sp>
          <p:sp>
            <p:nvSpPr>
              <p:cNvPr id="52" name="Oval 4607"/>
              <p:cNvSpPr>
                <a:spLocks noChangeAspect="1" noChangeArrowheads="1"/>
              </p:cNvSpPr>
              <p:nvPr/>
            </p:nvSpPr>
            <p:spPr bwMode="auto">
              <a:xfrm>
                <a:off x="3460" y="2427"/>
                <a:ext cx="653" cy="463"/>
              </a:xfrm>
              <a:prstGeom prst="ellipse">
                <a:avLst/>
              </a:prstGeom>
              <a:noFill/>
              <a:ln w="19050" algn="ctr">
                <a:solidFill>
                  <a:schemeClr val="tx1"/>
                </a:solidFill>
                <a:round/>
                <a:headEnd/>
                <a:tailEnd/>
              </a:ln>
            </p:spPr>
            <p:txBody>
              <a:bodyPr wrap="none" anchor="ctr">
                <a:spAutoFit/>
              </a:bodyPr>
              <a:lstStyle/>
              <a:p>
                <a:pPr defTabSz="457200"/>
                <a:endParaRPr lang="en-US" sz="800" dirty="0">
                  <a:solidFill>
                    <a:srgbClr val="000000"/>
                  </a:solidFill>
                  <a:latin typeface="Gill Sans MT"/>
                </a:endParaRPr>
              </a:p>
            </p:txBody>
          </p:sp>
        </p:grpSp>
      </p:grpSp>
      <p:sp>
        <p:nvSpPr>
          <p:cNvPr id="3" name="Rectangle 2"/>
          <p:cNvSpPr/>
          <p:nvPr/>
        </p:nvSpPr>
        <p:spPr>
          <a:xfrm>
            <a:off x="365806" y="1508781"/>
            <a:ext cx="3383242" cy="2631490"/>
          </a:xfrm>
          <a:prstGeom prst="rect">
            <a:avLst/>
          </a:prstGeom>
        </p:spPr>
        <p:txBody>
          <a:bodyPr wrap="square">
            <a:spAutoFit/>
          </a:bodyPr>
          <a:lstStyle/>
          <a:p>
            <a:pPr defTabSz="457200" eaLnBrk="1" fontAlgn="auto" hangingPunct="1">
              <a:lnSpc>
                <a:spcPct val="115000"/>
              </a:lnSpc>
              <a:spcBef>
                <a:spcPts val="0"/>
              </a:spcBef>
              <a:spcAft>
                <a:spcPts val="0"/>
              </a:spcAft>
            </a:pPr>
            <a:r>
              <a:rPr lang="en-US" sz="2400" dirty="0" smtClean="0">
                <a:solidFill>
                  <a:srgbClr val="800000"/>
                </a:solidFill>
                <a:latin typeface="Gill Sans MT"/>
                <a:cs typeface="Gill Sans MT"/>
              </a:rPr>
              <a:t>Motivation: </a:t>
            </a:r>
          </a:p>
          <a:p>
            <a:pPr defTabSz="457200" eaLnBrk="1" fontAlgn="auto" hangingPunct="1">
              <a:lnSpc>
                <a:spcPct val="115000"/>
              </a:lnSpc>
              <a:spcBef>
                <a:spcPts val="0"/>
              </a:spcBef>
              <a:spcAft>
                <a:spcPts val="0"/>
              </a:spcAft>
            </a:pPr>
            <a:r>
              <a:rPr lang="en-US" sz="2400" dirty="0" smtClean="0">
                <a:solidFill>
                  <a:srgbClr val="800000"/>
                </a:solidFill>
                <a:latin typeface="Gill Sans MT"/>
                <a:cs typeface="Gill Sans MT"/>
              </a:rPr>
              <a:t>Land is </a:t>
            </a:r>
            <a:r>
              <a:rPr lang="en-US" sz="2400" dirty="0">
                <a:solidFill>
                  <a:srgbClr val="800000"/>
                </a:solidFill>
                <a:latin typeface="Gill Sans MT"/>
                <a:cs typeface="Gill Sans MT"/>
              </a:rPr>
              <a:t>the critical interface through which </a:t>
            </a:r>
            <a:r>
              <a:rPr lang="en-US" sz="2400" dirty="0" smtClean="0">
                <a:solidFill>
                  <a:srgbClr val="800000"/>
                </a:solidFill>
                <a:latin typeface="Gill Sans MT"/>
                <a:cs typeface="Gill Sans MT"/>
              </a:rPr>
              <a:t>humanity affects, adapts </a:t>
            </a:r>
            <a:r>
              <a:rPr lang="en-US" sz="2400" dirty="0">
                <a:solidFill>
                  <a:srgbClr val="800000"/>
                </a:solidFill>
                <a:latin typeface="Gill Sans MT"/>
                <a:cs typeface="Gill Sans MT"/>
              </a:rPr>
              <a:t>to, and </a:t>
            </a:r>
            <a:r>
              <a:rPr lang="en-US" sz="2400" dirty="0" smtClean="0">
                <a:solidFill>
                  <a:srgbClr val="800000"/>
                </a:solidFill>
                <a:latin typeface="Gill Sans MT"/>
                <a:cs typeface="Gill Sans MT"/>
              </a:rPr>
              <a:t>mitigates </a:t>
            </a:r>
            <a:r>
              <a:rPr lang="en-US" sz="2400" dirty="0">
                <a:solidFill>
                  <a:srgbClr val="800000"/>
                </a:solidFill>
                <a:latin typeface="Gill Sans MT"/>
                <a:cs typeface="Gill Sans MT"/>
              </a:rPr>
              <a:t>global environmental change</a:t>
            </a:r>
          </a:p>
        </p:txBody>
      </p:sp>
    </p:spTree>
    <p:extLst>
      <p:ext uri="{BB962C8B-B14F-4D97-AF65-F5344CB8AC3E}">
        <p14:creationId xmlns:p14="http://schemas.microsoft.com/office/powerpoint/2010/main" val="4000761911"/>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762000" y="-228600"/>
            <a:ext cx="8153400" cy="1143000"/>
          </a:xfrm>
        </p:spPr>
        <p:txBody>
          <a:bodyPr/>
          <a:lstStyle/>
          <a:p>
            <a:pPr eaLnBrk="1" hangingPunct="1"/>
            <a:r>
              <a:rPr lang="en-US" dirty="0" smtClean="0">
                <a:solidFill>
                  <a:schemeClr val="tx1"/>
                </a:solidFill>
              </a:rPr>
              <a:t> River Transport Model (RTM)                                                                  </a:t>
            </a:r>
          </a:p>
        </p:txBody>
      </p:sp>
      <p:grpSp>
        <p:nvGrpSpPr>
          <p:cNvPr id="3" name="Group 19"/>
          <p:cNvGrpSpPr>
            <a:grpSpLocks noChangeAspect="1"/>
          </p:cNvGrpSpPr>
          <p:nvPr/>
        </p:nvGrpSpPr>
        <p:grpSpPr>
          <a:xfrm>
            <a:off x="1905000" y="838200"/>
            <a:ext cx="6080761" cy="5138806"/>
            <a:chOff x="304800" y="971490"/>
            <a:chExt cx="4343400" cy="3670576"/>
          </a:xfrm>
        </p:grpSpPr>
        <p:pic>
          <p:nvPicPr>
            <p:cNvPr id="63492" name="Picture 4"/>
            <p:cNvPicPr>
              <a:picLocks noChangeAspect="1" noChangeArrowheads="1"/>
            </p:cNvPicPr>
            <p:nvPr/>
          </p:nvPicPr>
          <p:blipFill>
            <a:blip r:embed="rId3" cstate="screen"/>
            <a:srcRect/>
            <a:stretch>
              <a:fillRect/>
            </a:stretch>
          </p:blipFill>
          <p:spPr bwMode="auto">
            <a:xfrm>
              <a:off x="542927" y="3651466"/>
              <a:ext cx="3584575" cy="990600"/>
            </a:xfrm>
            <a:prstGeom prst="rect">
              <a:avLst/>
            </a:prstGeom>
            <a:noFill/>
            <a:ln w="9525">
              <a:noFill/>
              <a:miter lim="800000"/>
              <a:headEnd/>
              <a:tailEnd/>
            </a:ln>
          </p:spPr>
        </p:pic>
        <p:pic>
          <p:nvPicPr>
            <p:cNvPr id="63493" name="Picture 5"/>
            <p:cNvPicPr>
              <a:picLocks noChangeAspect="1" noChangeArrowheads="1"/>
            </p:cNvPicPr>
            <p:nvPr/>
          </p:nvPicPr>
          <p:blipFill>
            <a:blip r:embed="rId4" cstate="screen"/>
            <a:srcRect/>
            <a:stretch>
              <a:fillRect/>
            </a:stretch>
          </p:blipFill>
          <p:spPr bwMode="auto">
            <a:xfrm>
              <a:off x="304800" y="1371600"/>
              <a:ext cx="4343400" cy="2889466"/>
            </a:xfrm>
            <a:prstGeom prst="rect">
              <a:avLst/>
            </a:prstGeom>
            <a:noFill/>
            <a:ln w="9525">
              <a:noFill/>
              <a:miter lim="800000"/>
              <a:headEnd/>
              <a:tailEnd/>
            </a:ln>
          </p:spPr>
        </p:pic>
        <p:sp>
          <p:nvSpPr>
            <p:cNvPr id="63500" name="Text Box 15"/>
            <p:cNvSpPr txBox="1">
              <a:spLocks noChangeArrowheads="1"/>
            </p:cNvSpPr>
            <p:nvPr/>
          </p:nvSpPr>
          <p:spPr bwMode="auto">
            <a:xfrm>
              <a:off x="1134698" y="971490"/>
              <a:ext cx="2546277" cy="285793"/>
            </a:xfrm>
            <a:prstGeom prst="rect">
              <a:avLst/>
            </a:prstGeom>
            <a:solidFill>
              <a:schemeClr val="bg1"/>
            </a:solidFill>
            <a:ln w="9525">
              <a:noFill/>
              <a:miter lim="800000"/>
              <a:headEnd/>
              <a:tailEnd/>
            </a:ln>
          </p:spPr>
          <p:txBody>
            <a:bodyPr wrap="none">
              <a:spAutoFit/>
            </a:bodyPr>
            <a:lstStyle/>
            <a:p>
              <a:pPr algn="ctr"/>
              <a:r>
                <a:rPr lang="en-US" sz="2000" dirty="0">
                  <a:latin typeface="Gill Sans MT"/>
                </a:rPr>
                <a:t>20-yr average river flow (m</a:t>
              </a:r>
              <a:r>
                <a:rPr lang="en-US" sz="2000" baseline="30000" dirty="0">
                  <a:latin typeface="Gill Sans MT"/>
                </a:rPr>
                <a:t>3</a:t>
              </a:r>
              <a:r>
                <a:rPr lang="en-US" sz="2000" dirty="0">
                  <a:latin typeface="Gill Sans MT"/>
                </a:rPr>
                <a:t> s</a:t>
              </a:r>
              <a:r>
                <a:rPr lang="en-US" sz="2000" baseline="30000" dirty="0">
                  <a:latin typeface="Gill Sans MT"/>
                </a:rPr>
                <a:t>-1</a:t>
              </a:r>
              <a:r>
                <a:rPr lang="en-US" sz="2000" dirty="0">
                  <a:latin typeface="Gill Sans MT"/>
                </a:rPr>
                <a:t>)</a:t>
              </a:r>
            </a:p>
          </p:txBody>
        </p:sp>
      </p:gr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CLM development activities</a:t>
            </a:r>
            <a:endParaRPr lang="en-US" dirty="0"/>
          </a:p>
        </p:txBody>
      </p:sp>
      <p:sp>
        <p:nvSpPr>
          <p:cNvPr id="3" name="Content Placeholder 2"/>
          <p:cNvSpPr>
            <a:spLocks noGrp="1"/>
          </p:cNvSpPr>
          <p:nvPr>
            <p:ph idx="1"/>
          </p:nvPr>
        </p:nvSpPr>
        <p:spPr>
          <a:xfrm>
            <a:off x="228602" y="762004"/>
            <a:ext cx="8534400" cy="4800600"/>
          </a:xfrm>
        </p:spPr>
        <p:txBody>
          <a:bodyPr/>
          <a:lstStyle/>
          <a:p>
            <a:pPr>
              <a:buNone/>
            </a:pPr>
            <a:endParaRPr lang="en-US" sz="1800" dirty="0" smtClean="0"/>
          </a:p>
          <a:p>
            <a:pPr lvl="1"/>
            <a:r>
              <a:rPr lang="en-US" sz="1800" dirty="0" smtClean="0"/>
              <a:t>Soil carbon and nitrogen biogeochemistry </a:t>
            </a:r>
          </a:p>
          <a:p>
            <a:pPr lvl="1"/>
            <a:r>
              <a:rPr lang="en-US" sz="1800" dirty="0" smtClean="0"/>
              <a:t>Ecosystem demography, temporal response to disturbance</a:t>
            </a:r>
          </a:p>
          <a:p>
            <a:pPr lvl="1"/>
            <a:r>
              <a:rPr lang="en-US" sz="1800" dirty="0" smtClean="0"/>
              <a:t>Sub-surface hydrological processes </a:t>
            </a:r>
          </a:p>
          <a:p>
            <a:pPr lvl="1"/>
            <a:r>
              <a:rPr lang="en-US" sz="1800" dirty="0" smtClean="0"/>
              <a:t>Sub-grid soil moisture and snow heterogeneity</a:t>
            </a:r>
          </a:p>
          <a:p>
            <a:pPr lvl="1"/>
            <a:r>
              <a:rPr lang="en-US" sz="1800" dirty="0" smtClean="0"/>
              <a:t>3-D canopy radiation</a:t>
            </a:r>
          </a:p>
          <a:p>
            <a:pPr lvl="1"/>
            <a:r>
              <a:rPr lang="en-US" sz="1800" dirty="0" smtClean="0"/>
              <a:t>Integrated Assessment Modeling</a:t>
            </a:r>
          </a:p>
          <a:p>
            <a:pPr lvl="1"/>
            <a:r>
              <a:rPr lang="en-US" sz="1800" dirty="0" smtClean="0"/>
              <a:t>Water (and carbon?) Isotopes </a:t>
            </a:r>
          </a:p>
          <a:p>
            <a:pPr lvl="1"/>
            <a:r>
              <a:rPr lang="en-US" sz="1800" dirty="0" smtClean="0"/>
              <a:t>N</a:t>
            </a:r>
            <a:r>
              <a:rPr lang="en-US" sz="1800" baseline="-25000" dirty="0" smtClean="0"/>
              <a:t>2</a:t>
            </a:r>
            <a:r>
              <a:rPr lang="en-US" sz="1800" dirty="0" smtClean="0"/>
              <a:t>O emissions</a:t>
            </a:r>
          </a:p>
          <a:p>
            <a:pPr lvl="1"/>
            <a:r>
              <a:rPr lang="en-US" sz="1800" dirty="0" smtClean="0"/>
              <a:t>Phenology</a:t>
            </a:r>
          </a:p>
          <a:p>
            <a:pPr lvl="1"/>
            <a:r>
              <a:rPr lang="en-US" sz="1800" dirty="0" smtClean="0"/>
              <a:t>Phosphorous</a:t>
            </a:r>
          </a:p>
          <a:p>
            <a:pPr lvl="1"/>
            <a:r>
              <a:rPr lang="en-US" sz="1800" dirty="0" smtClean="0"/>
              <a:t>Data assimilation</a:t>
            </a:r>
          </a:p>
          <a:p>
            <a:pPr lvl="1"/>
            <a:r>
              <a:rPr lang="en-US" sz="1800" dirty="0" err="1" smtClean="0"/>
              <a:t>Riverine</a:t>
            </a:r>
            <a:r>
              <a:rPr lang="en-US" sz="1800" dirty="0" smtClean="0"/>
              <a:t> transport of nutrients and sediments</a:t>
            </a:r>
          </a:p>
          <a:p>
            <a:pPr lvl="1"/>
            <a:endParaRPr lang="en-US" sz="1800" dirty="0" smtClean="0"/>
          </a:p>
          <a:p>
            <a:pPr lvl="1"/>
            <a:endParaRPr lang="en-US" sz="1800" dirty="0"/>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0" y="1447800"/>
            <a:ext cx="9144000" cy="5394960"/>
          </a:xfrm>
          <a:prstGeom prst="rect">
            <a:avLst/>
          </a:prstGeom>
          <a:gradFill rotWithShape="1">
            <a:gsLst>
              <a:gs pos="0">
                <a:schemeClr val="bg1">
                  <a:alpha val="47000"/>
                </a:schemeClr>
              </a:gs>
              <a:gs pos="100000">
                <a:schemeClr val="hlink"/>
              </a:gs>
            </a:gsLst>
            <a:lin ang="5400000" scaled="1"/>
          </a:gradFill>
          <a:ln w="9525" algn="ctr">
            <a:noFill/>
            <a:miter lim="800000"/>
            <a:headEnd/>
            <a:tailEnd/>
          </a:ln>
          <a:effectLst/>
        </p:spPr>
        <p:txBody>
          <a:bodyPr wrap="square" lIns="91400" tIns="45702" rIns="91400" bIns="45702" anchor="ctr">
            <a:spAutoFit/>
          </a:bodyPr>
          <a:lstStyle/>
          <a:p>
            <a:endParaRPr lang="en-US">
              <a:solidFill>
                <a:srgbClr val="000000"/>
              </a:solidFill>
            </a:endParaRPr>
          </a:p>
        </p:txBody>
      </p:sp>
      <p:pic>
        <p:nvPicPr>
          <p:cNvPr id="518147" name="Picture 3" descr="ScreenShot004"/>
          <p:cNvPicPr>
            <a:picLocks noChangeAspect="1" noChangeArrowheads="1"/>
          </p:cNvPicPr>
          <p:nvPr/>
        </p:nvPicPr>
        <p:blipFill>
          <a:blip r:embed="rId3" cstate="email"/>
          <a:srcRect/>
          <a:stretch>
            <a:fillRect/>
          </a:stretch>
        </p:blipFill>
        <p:spPr bwMode="auto">
          <a:xfrm>
            <a:off x="0" y="4"/>
            <a:ext cx="9144000" cy="1457325"/>
          </a:xfrm>
          <a:prstGeom prst="rect">
            <a:avLst/>
          </a:prstGeom>
          <a:noFill/>
        </p:spPr>
      </p:pic>
      <p:sp>
        <p:nvSpPr>
          <p:cNvPr id="518148" name="Text Box 4"/>
          <p:cNvSpPr txBox="1">
            <a:spLocks noChangeArrowheads="1"/>
          </p:cNvSpPr>
          <p:nvPr/>
        </p:nvSpPr>
        <p:spPr bwMode="auto">
          <a:xfrm>
            <a:off x="1168404" y="5265738"/>
            <a:ext cx="6913563" cy="523174"/>
          </a:xfrm>
          <a:prstGeom prst="rect">
            <a:avLst/>
          </a:prstGeom>
          <a:noFill/>
          <a:ln w="9525">
            <a:noFill/>
            <a:miter lim="800000"/>
            <a:headEnd/>
            <a:tailEnd/>
          </a:ln>
          <a:effectLst/>
        </p:spPr>
        <p:txBody>
          <a:bodyPr lIns="91390" tIns="45697" rIns="91390" bIns="45697">
            <a:spAutoFit/>
          </a:bodyPr>
          <a:lstStyle/>
          <a:p>
            <a:pPr algn="ctr">
              <a:lnSpc>
                <a:spcPct val="140000"/>
              </a:lnSpc>
            </a:pPr>
            <a:endParaRPr lang="en-US" sz="2000" dirty="0">
              <a:solidFill>
                <a:srgbClr val="000000"/>
              </a:solidFill>
              <a:latin typeface="Comic Sans MS" pitchFamily="66" charset="0"/>
            </a:endParaRPr>
          </a:p>
        </p:txBody>
      </p:sp>
      <p:sp>
        <p:nvSpPr>
          <p:cNvPr id="518150" name="Rectangle 6"/>
          <p:cNvSpPr>
            <a:spLocks noChangeArrowheads="1"/>
          </p:cNvSpPr>
          <p:nvPr/>
        </p:nvSpPr>
        <p:spPr bwMode="auto">
          <a:xfrm>
            <a:off x="0" y="2867028"/>
            <a:ext cx="9067800" cy="461618"/>
          </a:xfrm>
          <a:prstGeom prst="rect">
            <a:avLst/>
          </a:prstGeom>
          <a:noFill/>
          <a:ln w="9525">
            <a:noFill/>
            <a:miter lim="800000"/>
            <a:headEnd/>
            <a:tailEnd/>
          </a:ln>
          <a:effectLst/>
        </p:spPr>
        <p:txBody>
          <a:bodyPr lIns="91390" tIns="45697" rIns="91390" bIns="45697">
            <a:spAutoFit/>
          </a:bodyPr>
          <a:lstStyle/>
          <a:p>
            <a:pPr algn="ctr">
              <a:lnSpc>
                <a:spcPct val="120000"/>
              </a:lnSpc>
            </a:pPr>
            <a:endParaRPr lang="en-US" sz="2000" dirty="0">
              <a:solidFill>
                <a:srgbClr val="000000"/>
              </a:solidFill>
            </a:endParaRPr>
          </a:p>
        </p:txBody>
      </p:sp>
      <p:sp>
        <p:nvSpPr>
          <p:cNvPr id="13" name="Rectangle 12"/>
          <p:cNvSpPr>
            <a:spLocks noChangeArrowheads="1"/>
          </p:cNvSpPr>
          <p:nvPr/>
        </p:nvSpPr>
        <p:spPr bwMode="auto">
          <a:xfrm>
            <a:off x="0" y="2331732"/>
            <a:ext cx="9144000" cy="1951303"/>
          </a:xfrm>
          <a:prstGeom prst="rect">
            <a:avLst/>
          </a:prstGeom>
          <a:noFill/>
          <a:ln w="9525" algn="ctr">
            <a:noFill/>
            <a:miter lim="800000"/>
            <a:headEnd/>
            <a:tailEnd/>
          </a:ln>
        </p:spPr>
        <p:txBody>
          <a:bodyPr wrap="square">
            <a:spAutoFit/>
          </a:bodyPr>
          <a:lstStyle/>
          <a:p>
            <a:pPr algn="ctr" eaLnBrk="1" hangingPunct="1">
              <a:lnSpc>
                <a:spcPct val="120000"/>
              </a:lnSpc>
              <a:spcBef>
                <a:spcPts val="1200"/>
              </a:spcBef>
              <a:spcAft>
                <a:spcPts val="1200"/>
              </a:spcAft>
            </a:pPr>
            <a:r>
              <a:rPr lang="en-US" sz="2800" dirty="0" smtClean="0">
                <a:solidFill>
                  <a:srgbClr val="000000"/>
                </a:solidFill>
                <a:latin typeface="Gill Sans MT"/>
              </a:rPr>
              <a:t>CLM Development</a:t>
            </a:r>
          </a:p>
          <a:p>
            <a:pPr algn="ctr" eaLnBrk="1" hangingPunct="1">
              <a:lnSpc>
                <a:spcPct val="120000"/>
              </a:lnSpc>
              <a:spcBef>
                <a:spcPts val="1200"/>
              </a:spcBef>
              <a:spcAft>
                <a:spcPts val="1200"/>
              </a:spcAft>
            </a:pPr>
            <a:r>
              <a:rPr lang="en-US" sz="2800" dirty="0">
                <a:solidFill>
                  <a:srgbClr val="000000"/>
                </a:solidFill>
                <a:latin typeface="Gill Sans MT"/>
              </a:rPr>
              <a:t>http://www2.cesm.ucar.edu/working-groups/lmwg/developer-guidelines</a:t>
            </a:r>
          </a:p>
        </p:txBody>
      </p:sp>
    </p:spTree>
    <p:extLst>
      <p:ext uri="{BB962C8B-B14F-4D97-AF65-F5344CB8AC3E}">
        <p14:creationId xmlns:p14="http://schemas.microsoft.com/office/powerpoint/2010/main" val="2202189505"/>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Land cover change (prescribed)</a:t>
            </a:r>
            <a:endParaRPr lang="en-US" sz="2000" dirty="0"/>
          </a:p>
        </p:txBody>
      </p:sp>
      <p:pic>
        <p:nvPicPr>
          <p:cNvPr id="7" name="Picture 3" descr="cropharvestpfts"/>
          <p:cNvPicPr>
            <a:picLocks noChangeAspect="1" noChangeArrowheads="1"/>
          </p:cNvPicPr>
          <p:nvPr/>
        </p:nvPicPr>
        <p:blipFill>
          <a:blip r:embed="rId3" cstate="screen"/>
          <a:srcRect/>
          <a:stretch>
            <a:fillRect/>
          </a:stretch>
        </p:blipFill>
        <p:spPr bwMode="auto">
          <a:xfrm>
            <a:off x="4567991" y="1600200"/>
            <a:ext cx="4499809" cy="2362200"/>
          </a:xfrm>
          <a:prstGeom prst="rect">
            <a:avLst/>
          </a:prstGeom>
          <a:noFill/>
          <a:ln w="9525">
            <a:noFill/>
            <a:miter lim="800000"/>
            <a:headEnd/>
            <a:tailEnd/>
          </a:ln>
        </p:spPr>
      </p:pic>
      <p:pic>
        <p:nvPicPr>
          <p:cNvPr id="8" name="Picture 4" descr="treegrasspfts"/>
          <p:cNvPicPr>
            <a:picLocks noChangeAspect="1" noChangeArrowheads="1"/>
          </p:cNvPicPr>
          <p:nvPr/>
        </p:nvPicPr>
        <p:blipFill>
          <a:blip r:embed="rId4" cstate="screen"/>
          <a:srcRect/>
          <a:stretch>
            <a:fillRect/>
          </a:stretch>
        </p:blipFill>
        <p:spPr bwMode="auto">
          <a:xfrm>
            <a:off x="228600" y="1600200"/>
            <a:ext cx="4495800" cy="2362200"/>
          </a:xfrm>
          <a:prstGeom prst="rect">
            <a:avLst/>
          </a:prstGeom>
          <a:noFill/>
          <a:ln w="9525">
            <a:noFill/>
            <a:miter lim="800000"/>
            <a:headEnd/>
            <a:tailEnd/>
          </a:ln>
        </p:spPr>
      </p:pic>
      <p:sp>
        <p:nvSpPr>
          <p:cNvPr id="9" name="TextBox 8"/>
          <p:cNvSpPr txBox="1"/>
          <p:nvPr/>
        </p:nvSpPr>
        <p:spPr>
          <a:xfrm>
            <a:off x="1981200" y="914400"/>
            <a:ext cx="5791200" cy="738664"/>
          </a:xfrm>
          <a:prstGeom prst="rect">
            <a:avLst/>
          </a:prstGeom>
          <a:noFill/>
        </p:spPr>
        <p:txBody>
          <a:bodyPr wrap="square" rtlCol="0">
            <a:spAutoFit/>
          </a:bodyPr>
          <a:lstStyle/>
          <a:p>
            <a:pPr algn="ctr"/>
            <a:r>
              <a:rPr lang="en-US" sz="2400" dirty="0" smtClean="0">
                <a:latin typeface="Gill Sans MT"/>
              </a:rPr>
              <a:t>2005 – 1850</a:t>
            </a:r>
          </a:p>
          <a:p>
            <a:pPr algn="ctr"/>
            <a:r>
              <a:rPr lang="en-US" dirty="0" smtClean="0">
                <a:latin typeface="Gill Sans MT"/>
              </a:rPr>
              <a:t>Trees                                                                     Crops</a:t>
            </a:r>
            <a:endParaRPr lang="en-US" dirty="0">
              <a:latin typeface="Gill Sans MT"/>
            </a:endParaRPr>
          </a:p>
        </p:txBody>
      </p:sp>
      <p:pic>
        <p:nvPicPr>
          <p:cNvPr id="261122" name="Picture 2"/>
          <p:cNvPicPr>
            <a:picLocks noChangeAspect="1" noChangeArrowheads="1"/>
          </p:cNvPicPr>
          <p:nvPr/>
        </p:nvPicPr>
        <p:blipFill>
          <a:blip r:embed="rId5" cstate="screen"/>
          <a:srcRect/>
          <a:stretch>
            <a:fillRect/>
          </a:stretch>
        </p:blipFill>
        <p:spPr bwMode="auto">
          <a:xfrm>
            <a:off x="2536658" y="4057650"/>
            <a:ext cx="4168942" cy="514350"/>
          </a:xfrm>
          <a:prstGeom prst="rect">
            <a:avLst/>
          </a:prstGeom>
          <a:noFill/>
          <a:ln w="9525">
            <a:noFill/>
            <a:miter lim="800000"/>
            <a:headEnd/>
            <a:tailEnd/>
          </a:ln>
        </p:spPr>
      </p:pic>
      <p:sp>
        <p:nvSpPr>
          <p:cNvPr id="10" name="TextBox 9"/>
          <p:cNvSpPr txBox="1"/>
          <p:nvPr/>
        </p:nvSpPr>
        <p:spPr>
          <a:xfrm>
            <a:off x="762000" y="4800600"/>
            <a:ext cx="7848600" cy="646331"/>
          </a:xfrm>
          <a:prstGeom prst="rect">
            <a:avLst/>
          </a:prstGeom>
          <a:solidFill>
            <a:srgbClr val="FFFF00"/>
          </a:solidFill>
          <a:ln>
            <a:solidFill>
              <a:schemeClr val="tx1"/>
            </a:solidFill>
          </a:ln>
        </p:spPr>
        <p:txBody>
          <a:bodyPr wrap="square" rtlCol="0">
            <a:spAutoFit/>
          </a:bodyPr>
          <a:lstStyle/>
          <a:p>
            <a:r>
              <a:rPr lang="en-US" dirty="0" smtClean="0">
                <a:latin typeface="Gill Sans MT"/>
              </a:rPr>
              <a:t>Deforestation across Eastern North America, Eastern Europe, India, China, Indonesia, SE South America for Crops</a:t>
            </a:r>
            <a:endParaRPr lang="en-US" dirty="0">
              <a:latin typeface="Gill Sans MT"/>
            </a:endParaRPr>
          </a:p>
        </p:txBody>
      </p:sp>
      <p:sp>
        <p:nvSpPr>
          <p:cNvPr id="11" name="TextBox 10"/>
          <p:cNvSpPr txBox="1"/>
          <p:nvPr/>
        </p:nvSpPr>
        <p:spPr>
          <a:xfrm>
            <a:off x="5417595" y="6488668"/>
            <a:ext cx="3726405" cy="369332"/>
          </a:xfrm>
          <a:prstGeom prst="rect">
            <a:avLst/>
          </a:prstGeom>
          <a:noFill/>
        </p:spPr>
        <p:txBody>
          <a:bodyPr wrap="none" rtlCol="0">
            <a:spAutoFit/>
          </a:bodyPr>
          <a:lstStyle/>
          <a:p>
            <a:r>
              <a:rPr lang="en-US" dirty="0" smtClean="0"/>
              <a:t>Lawrence, P et al. J. Climate, 2012</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 of historical land cover change on climate</a:t>
            </a:r>
            <a:endParaRPr lang="en-US" dirty="0"/>
          </a:p>
        </p:txBody>
      </p:sp>
      <p:sp>
        <p:nvSpPr>
          <p:cNvPr id="3" name="Content Placeholder 2"/>
          <p:cNvSpPr>
            <a:spLocks noGrp="1"/>
          </p:cNvSpPr>
          <p:nvPr>
            <p:ph idx="1"/>
          </p:nvPr>
        </p:nvSpPr>
        <p:spPr/>
        <p:txBody>
          <a:bodyPr/>
          <a:lstStyle/>
          <a:p>
            <a:endParaRPr lang="en-US" dirty="0"/>
          </a:p>
        </p:txBody>
      </p:sp>
      <p:pic>
        <p:nvPicPr>
          <p:cNvPr id="260098" name="Picture 2" descr="biogeophys"/>
          <p:cNvPicPr>
            <a:picLocks noChangeAspect="1" noChangeArrowheads="1"/>
          </p:cNvPicPr>
          <p:nvPr/>
        </p:nvPicPr>
        <p:blipFill>
          <a:blip r:embed="rId3" cstate="screen"/>
          <a:srcRect/>
          <a:stretch>
            <a:fillRect/>
          </a:stretch>
        </p:blipFill>
        <p:spPr bwMode="auto">
          <a:xfrm>
            <a:off x="514397" y="1219200"/>
            <a:ext cx="8248603" cy="5474073"/>
          </a:xfrm>
          <a:prstGeom prst="rect">
            <a:avLst/>
          </a:prstGeom>
          <a:noFill/>
          <a:ln w="9525">
            <a:noFill/>
            <a:miter lim="800000"/>
            <a:headEnd/>
            <a:tailEnd/>
          </a:ln>
        </p:spPr>
      </p:pic>
      <p:sp>
        <p:nvSpPr>
          <p:cNvPr id="5" name="TextBox 4"/>
          <p:cNvSpPr txBox="1"/>
          <p:nvPr/>
        </p:nvSpPr>
        <p:spPr>
          <a:xfrm>
            <a:off x="3048000" y="849868"/>
            <a:ext cx="3276600" cy="369332"/>
          </a:xfrm>
          <a:prstGeom prst="rect">
            <a:avLst/>
          </a:prstGeom>
          <a:noFill/>
        </p:spPr>
        <p:txBody>
          <a:bodyPr wrap="square" rtlCol="0">
            <a:spAutoFit/>
          </a:bodyPr>
          <a:lstStyle/>
          <a:p>
            <a:r>
              <a:rPr lang="en-US" dirty="0" smtClean="0"/>
              <a:t>1976 to 2005 – 1850 to 1879</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60098"/>
                                        </p:tgtEl>
                                        <p:attrNameLst>
                                          <p:attrName>style.visibility</p:attrName>
                                        </p:attrNameLst>
                                      </p:cBhvr>
                                      <p:to>
                                        <p:strVal val="visible"/>
                                      </p:to>
                                    </p:set>
                                    <p:anim calcmode="lin" valueType="num">
                                      <p:cBhvr>
                                        <p:cTn id="7" dur="1000" fill="hold"/>
                                        <p:tgtEl>
                                          <p:spTgt spid="260098"/>
                                        </p:tgtEl>
                                        <p:attrNameLst>
                                          <p:attrName>ppt_w</p:attrName>
                                        </p:attrNameLst>
                                      </p:cBhvr>
                                      <p:tavLst>
                                        <p:tav tm="0">
                                          <p:val>
                                            <p:strVal val="#ppt_w*0.70"/>
                                          </p:val>
                                        </p:tav>
                                        <p:tav tm="100000">
                                          <p:val>
                                            <p:strVal val="#ppt_w"/>
                                          </p:val>
                                        </p:tav>
                                      </p:tavLst>
                                    </p:anim>
                                    <p:anim calcmode="lin" valueType="num">
                                      <p:cBhvr>
                                        <p:cTn id="8" dur="1000" fill="hold"/>
                                        <p:tgtEl>
                                          <p:spTgt spid="260098"/>
                                        </p:tgtEl>
                                        <p:attrNameLst>
                                          <p:attrName>ppt_h</p:attrName>
                                        </p:attrNameLst>
                                      </p:cBhvr>
                                      <p:tavLst>
                                        <p:tav tm="0">
                                          <p:val>
                                            <p:strVal val="#ppt_h"/>
                                          </p:val>
                                        </p:tav>
                                        <p:tav tm="100000">
                                          <p:val>
                                            <p:strVal val="#ppt_h"/>
                                          </p:val>
                                        </p:tav>
                                      </p:tavLst>
                                    </p:anim>
                                    <p:animEffect transition="in" filter="fade">
                                      <p:cBhvr>
                                        <p:cTn id="9" dur="1000"/>
                                        <p:tgtEl>
                                          <p:spTgt spid="26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74" name="Picture 2" descr="arctic"/>
          <p:cNvPicPr>
            <a:picLocks noChangeAspect="1" noChangeArrowheads="1"/>
          </p:cNvPicPr>
          <p:nvPr/>
        </p:nvPicPr>
        <p:blipFill>
          <a:blip r:embed="rId3" cstate="screen"/>
          <a:srcRect l="18330" t="16667" r="14793" b="13646"/>
          <a:stretch>
            <a:fillRect/>
          </a:stretch>
        </p:blipFill>
        <p:spPr bwMode="auto">
          <a:xfrm>
            <a:off x="3581400" y="914401"/>
            <a:ext cx="1981200" cy="1524000"/>
          </a:xfrm>
          <a:prstGeom prst="rect">
            <a:avLst/>
          </a:prstGeom>
          <a:noFill/>
          <a:ln w="9525">
            <a:noFill/>
            <a:miter lim="800000"/>
            <a:headEnd/>
            <a:tailEnd/>
          </a:ln>
        </p:spPr>
      </p:pic>
      <p:pic>
        <p:nvPicPr>
          <p:cNvPr id="6175" name="Picture 3"/>
          <p:cNvPicPr>
            <a:picLocks noChangeAspect="1" noChangeArrowheads="1"/>
          </p:cNvPicPr>
          <p:nvPr/>
        </p:nvPicPr>
        <p:blipFill>
          <a:blip r:embed="rId4" cstate="screen"/>
          <a:srcRect/>
          <a:stretch>
            <a:fillRect/>
          </a:stretch>
        </p:blipFill>
        <p:spPr bwMode="auto">
          <a:xfrm>
            <a:off x="3429000" y="4473576"/>
            <a:ext cx="2438400" cy="2308225"/>
          </a:xfrm>
          <a:prstGeom prst="rect">
            <a:avLst/>
          </a:prstGeom>
          <a:noFill/>
          <a:ln w="9525">
            <a:noFill/>
            <a:miter lim="800000"/>
            <a:headEnd/>
            <a:tailEnd/>
          </a:ln>
        </p:spPr>
      </p:pic>
      <p:grpSp>
        <p:nvGrpSpPr>
          <p:cNvPr id="2" name="Diagram 4"/>
          <p:cNvGrpSpPr>
            <a:grpSpLocks/>
          </p:cNvGrpSpPr>
          <p:nvPr/>
        </p:nvGrpSpPr>
        <p:grpSpPr bwMode="auto">
          <a:xfrm>
            <a:off x="849313" y="838200"/>
            <a:ext cx="4019550" cy="4800600"/>
            <a:chOff x="535" y="480"/>
            <a:chExt cx="2532" cy="3024"/>
          </a:xfrm>
        </p:grpSpPr>
        <p:graphicFrame>
          <p:nvGraphicFramePr>
            <p:cNvPr id="5" name="Diagram 4"/>
            <p:cNvGraphicFramePr/>
            <p:nvPr/>
          </p:nvGraphicFramePr>
          <p:xfrm>
            <a:off x="535" y="480"/>
            <a:ext cx="2532" cy="302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 Box 16"/>
            <p:cNvSpPr txBox="1">
              <a:spLocks noChangeArrowheads="1"/>
            </p:cNvSpPr>
            <p:nvPr/>
          </p:nvSpPr>
          <p:spPr bwMode="auto">
            <a:xfrm>
              <a:off x="1068" y="3052"/>
              <a:ext cx="803"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Gill Sans MT"/>
                  <a:cs typeface="Arial" charset="0"/>
                </a:rPr>
                <a:t>Lakes drain,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Gill Sans MT"/>
                  <a:cs typeface="Arial" charset="0"/>
                </a:rPr>
                <a:t>soil dries</a:t>
              </a:r>
            </a:p>
          </p:txBody>
        </p:sp>
        <p:sp>
          <p:nvSpPr>
            <p:cNvPr id="4" name="Text Box 17"/>
            <p:cNvSpPr txBox="1">
              <a:spLocks noChangeArrowheads="1"/>
            </p:cNvSpPr>
            <p:nvPr/>
          </p:nvSpPr>
          <p:spPr bwMode="auto">
            <a:xfrm>
              <a:off x="2301" y="528"/>
              <a:ext cx="625" cy="40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A50021"/>
                  </a:solidFill>
                  <a:effectLst>
                    <a:outerShdw blurRad="38100" dist="38100" dir="2700000" algn="tl">
                      <a:srgbClr val="C0C0C0"/>
                    </a:outerShdw>
                  </a:effectLst>
                  <a:latin typeface="Gill Sans MT"/>
                  <a:cs typeface="Arial" charset="0"/>
                </a:rPr>
                <a:t>Arctic</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A50021"/>
                  </a:solidFill>
                  <a:effectLst>
                    <a:outerShdw blurRad="38100" dist="38100" dir="2700000" algn="tl">
                      <a:srgbClr val="C0C0C0"/>
                    </a:outerShdw>
                  </a:effectLst>
                  <a:latin typeface="Gill Sans MT"/>
                  <a:cs typeface="Arial" charset="0"/>
                </a:rPr>
                <a:t>warming</a:t>
              </a:r>
            </a:p>
          </p:txBody>
        </p:sp>
      </p:grpSp>
      <p:sp>
        <p:nvSpPr>
          <p:cNvPr id="6176" name="Rectangle 18"/>
          <p:cNvSpPr>
            <a:spLocks noChangeArrowheads="1"/>
          </p:cNvSpPr>
          <p:nvPr/>
        </p:nvSpPr>
        <p:spPr bwMode="auto">
          <a:xfrm>
            <a:off x="762000" y="2133600"/>
            <a:ext cx="1828800" cy="28956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6177" name="Rectangle 19"/>
          <p:cNvSpPr>
            <a:spLocks noGrp="1" noChangeArrowheads="1"/>
          </p:cNvSpPr>
          <p:nvPr>
            <p:ph type="title"/>
          </p:nvPr>
        </p:nvSpPr>
        <p:spPr>
          <a:xfrm>
            <a:off x="762000" y="-76200"/>
            <a:ext cx="8153400" cy="1143000"/>
          </a:xfrm>
        </p:spPr>
        <p:txBody>
          <a:bodyPr/>
          <a:lstStyle/>
          <a:p>
            <a:pPr eaLnBrk="1" hangingPunct="1"/>
            <a:r>
              <a:rPr lang="en-US" sz="2000" dirty="0" smtClean="0"/>
              <a:t>Arctic climate-change feedbacks </a:t>
            </a:r>
            <a:br>
              <a:rPr lang="en-US" sz="2000" dirty="0" smtClean="0"/>
            </a:br>
            <a:endParaRPr lang="en-US" sz="2000" dirty="0" smtClean="0"/>
          </a:p>
        </p:txBody>
      </p:sp>
      <p:sp>
        <p:nvSpPr>
          <p:cNvPr id="6178" name="Text Box 20"/>
          <p:cNvSpPr txBox="1">
            <a:spLocks noChangeArrowheads="1"/>
          </p:cNvSpPr>
          <p:nvPr/>
        </p:nvSpPr>
        <p:spPr bwMode="auto">
          <a:xfrm>
            <a:off x="7409264" y="3429001"/>
            <a:ext cx="1115209" cy="646331"/>
          </a:xfrm>
          <a:prstGeom prst="rect">
            <a:avLst/>
          </a:prstGeom>
          <a:noFill/>
          <a:ln w="9525">
            <a:noFill/>
            <a:miter lim="800000"/>
            <a:headEnd/>
            <a:tailEnd/>
          </a:ln>
        </p:spPr>
        <p:txBody>
          <a:bodyPr wrap="none">
            <a:spAutoFit/>
          </a:bodyPr>
          <a:lstStyle/>
          <a:p>
            <a:pPr algn="ctr" eaLnBrk="1" hangingPunct="1"/>
            <a:r>
              <a:rPr lang="en-US" dirty="0">
                <a:latin typeface="Gill Sans MT"/>
              </a:rPr>
              <a:t>Enhanced</a:t>
            </a:r>
          </a:p>
          <a:p>
            <a:pPr algn="ctr" eaLnBrk="1" hangingPunct="1"/>
            <a:r>
              <a:rPr lang="en-US" dirty="0" smtClean="0">
                <a:latin typeface="Gill Sans MT"/>
              </a:rPr>
              <a:t>nitrogen</a:t>
            </a:r>
            <a:endParaRPr lang="en-US" dirty="0">
              <a:latin typeface="Gill Sans MT"/>
            </a:endParaRPr>
          </a:p>
        </p:txBody>
      </p:sp>
      <p:sp>
        <p:nvSpPr>
          <p:cNvPr id="6179" name="Text Box 21"/>
          <p:cNvSpPr txBox="1">
            <a:spLocks noChangeArrowheads="1"/>
          </p:cNvSpPr>
          <p:nvPr/>
        </p:nvSpPr>
        <p:spPr bwMode="auto">
          <a:xfrm>
            <a:off x="47269" y="2971801"/>
            <a:ext cx="697627" cy="646331"/>
          </a:xfrm>
          <a:prstGeom prst="rect">
            <a:avLst/>
          </a:prstGeom>
          <a:noFill/>
          <a:ln w="9525">
            <a:noFill/>
            <a:miter lim="800000"/>
            <a:headEnd/>
            <a:tailEnd/>
          </a:ln>
        </p:spPr>
        <p:txBody>
          <a:bodyPr wrap="none">
            <a:spAutoFit/>
          </a:bodyPr>
          <a:lstStyle/>
          <a:p>
            <a:pPr algn="ctr" eaLnBrk="1" hangingPunct="1"/>
            <a:r>
              <a:rPr lang="en-US" dirty="0">
                <a:latin typeface="Gill Sans MT"/>
              </a:rPr>
              <a:t>CO</a:t>
            </a:r>
            <a:r>
              <a:rPr lang="en-US" baseline="-25000" dirty="0">
                <a:latin typeface="Gill Sans MT"/>
              </a:rPr>
              <a:t>2</a:t>
            </a:r>
            <a:endParaRPr lang="en-US" dirty="0">
              <a:latin typeface="Gill Sans MT"/>
            </a:endParaRPr>
          </a:p>
          <a:p>
            <a:pPr algn="ctr" eaLnBrk="1" hangingPunct="1"/>
            <a:r>
              <a:rPr lang="en-US" dirty="0">
                <a:latin typeface="Gill Sans MT"/>
              </a:rPr>
              <a:t>efflux</a:t>
            </a:r>
          </a:p>
        </p:txBody>
      </p:sp>
      <p:sp>
        <p:nvSpPr>
          <p:cNvPr id="6180" name="Text Box 22"/>
          <p:cNvSpPr txBox="1">
            <a:spLocks noChangeArrowheads="1"/>
          </p:cNvSpPr>
          <p:nvPr/>
        </p:nvSpPr>
        <p:spPr bwMode="auto">
          <a:xfrm>
            <a:off x="987130" y="1371601"/>
            <a:ext cx="1157881" cy="646331"/>
          </a:xfrm>
          <a:prstGeom prst="rect">
            <a:avLst/>
          </a:prstGeom>
          <a:noFill/>
          <a:ln w="9525">
            <a:noFill/>
            <a:miter lim="800000"/>
            <a:headEnd/>
            <a:tailEnd/>
          </a:ln>
        </p:spPr>
        <p:txBody>
          <a:bodyPr wrap="none">
            <a:spAutoFit/>
          </a:bodyPr>
          <a:lstStyle/>
          <a:p>
            <a:pPr algn="ctr" eaLnBrk="1" hangingPunct="1"/>
            <a:r>
              <a:rPr lang="en-US" b="1" dirty="0">
                <a:solidFill>
                  <a:srgbClr val="FF0000"/>
                </a:solidFill>
                <a:latin typeface="Gill Sans MT"/>
              </a:rPr>
              <a:t>Global</a:t>
            </a:r>
          </a:p>
          <a:p>
            <a:pPr algn="ctr" eaLnBrk="1" hangingPunct="1"/>
            <a:r>
              <a:rPr lang="en-US" b="1" dirty="0">
                <a:solidFill>
                  <a:srgbClr val="FF0000"/>
                </a:solidFill>
                <a:latin typeface="Gill Sans MT"/>
              </a:rPr>
              <a:t>warming</a:t>
            </a:r>
          </a:p>
        </p:txBody>
      </p:sp>
      <p:sp>
        <p:nvSpPr>
          <p:cNvPr id="6181" name="Text Box 23"/>
          <p:cNvSpPr txBox="1">
            <a:spLocks noChangeArrowheads="1"/>
          </p:cNvSpPr>
          <p:nvPr/>
        </p:nvSpPr>
        <p:spPr bwMode="auto">
          <a:xfrm>
            <a:off x="1066443" y="3048000"/>
            <a:ext cx="697627" cy="646331"/>
          </a:xfrm>
          <a:prstGeom prst="rect">
            <a:avLst/>
          </a:prstGeom>
          <a:noFill/>
          <a:ln w="9525">
            <a:noFill/>
            <a:miter lim="800000"/>
            <a:headEnd/>
            <a:tailEnd/>
          </a:ln>
        </p:spPr>
        <p:txBody>
          <a:bodyPr wrap="none">
            <a:spAutoFit/>
          </a:bodyPr>
          <a:lstStyle/>
          <a:p>
            <a:pPr algn="ctr" eaLnBrk="1" hangingPunct="1"/>
            <a:r>
              <a:rPr lang="en-US" dirty="0">
                <a:latin typeface="Gill Sans MT"/>
              </a:rPr>
              <a:t>CH</a:t>
            </a:r>
            <a:r>
              <a:rPr lang="en-US" baseline="-25000" dirty="0">
                <a:latin typeface="Gill Sans MT"/>
              </a:rPr>
              <a:t>4</a:t>
            </a:r>
          </a:p>
          <a:p>
            <a:pPr algn="ctr" eaLnBrk="1" hangingPunct="1"/>
            <a:r>
              <a:rPr lang="en-US" dirty="0">
                <a:latin typeface="Gill Sans MT"/>
              </a:rPr>
              <a:t>efflux </a:t>
            </a:r>
          </a:p>
        </p:txBody>
      </p:sp>
      <p:grpSp>
        <p:nvGrpSpPr>
          <p:cNvPr id="6" name="Diagram 24"/>
          <p:cNvGrpSpPr>
            <a:grpSpLocks/>
          </p:cNvGrpSpPr>
          <p:nvPr/>
        </p:nvGrpSpPr>
        <p:grpSpPr bwMode="auto">
          <a:xfrm>
            <a:off x="4191001" y="990600"/>
            <a:ext cx="4100513" cy="4800600"/>
            <a:chOff x="2693" y="576"/>
            <a:chExt cx="2583" cy="3024"/>
          </a:xfrm>
        </p:grpSpPr>
        <p:graphicFrame>
          <p:nvGraphicFramePr>
            <p:cNvPr id="9" name="Diagram 8"/>
            <p:cNvGraphicFramePr/>
            <p:nvPr/>
          </p:nvGraphicFramePr>
          <p:xfrm>
            <a:off x="2693" y="576"/>
            <a:ext cx="2583" cy="302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7" name="Text Box 36"/>
            <p:cNvSpPr txBox="1">
              <a:spLocks noChangeArrowheads="1"/>
            </p:cNvSpPr>
            <p:nvPr/>
          </p:nvSpPr>
          <p:spPr bwMode="auto">
            <a:xfrm>
              <a:off x="3744" y="2640"/>
              <a:ext cx="658" cy="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Gill Sans MT"/>
                  <a:cs typeface="Arial" charset="0"/>
                </a:rPr>
                <a:t>Microbial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Gill Sans MT"/>
                  <a:cs typeface="Arial" charset="0"/>
                </a:rPr>
                <a:t>activity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Gill Sans MT"/>
                  <a:cs typeface="Arial" charset="0"/>
                </a:rPr>
                <a:t>increases </a:t>
              </a:r>
            </a:p>
          </p:txBody>
        </p:sp>
        <p:sp>
          <p:nvSpPr>
            <p:cNvPr id="8" name="Text Box 37"/>
            <p:cNvSpPr txBox="1">
              <a:spLocks noChangeArrowheads="1"/>
            </p:cNvSpPr>
            <p:nvPr/>
          </p:nvSpPr>
          <p:spPr bwMode="auto">
            <a:xfrm>
              <a:off x="4279" y="1056"/>
              <a:ext cx="537"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Gill Sans MT"/>
                  <a:cs typeface="Arial" charset="0"/>
                </a:rPr>
                <a:t>Shrub</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Gill Sans MT"/>
                  <a:cs typeface="Arial" charset="0"/>
                </a:rPr>
                <a:t>growth</a:t>
              </a:r>
            </a:p>
          </p:txBody>
        </p:sp>
      </p:grpSp>
      <p:sp>
        <p:nvSpPr>
          <p:cNvPr id="6182" name="Rectangle 38"/>
          <p:cNvSpPr>
            <a:spLocks noChangeArrowheads="1"/>
          </p:cNvSpPr>
          <p:nvPr/>
        </p:nvSpPr>
        <p:spPr bwMode="auto">
          <a:xfrm>
            <a:off x="3733800" y="2209800"/>
            <a:ext cx="1524000" cy="1219200"/>
          </a:xfrm>
          <a:prstGeom prst="rect">
            <a:avLst/>
          </a:prstGeom>
          <a:solidFill>
            <a:schemeClr val="bg1"/>
          </a:solidFill>
          <a:ln w="9525">
            <a:noFill/>
            <a:miter lim="800000"/>
            <a:headEnd/>
            <a:tailEnd/>
          </a:ln>
        </p:spPr>
        <p:txBody>
          <a:bodyPr wrap="none" anchor="ctr"/>
          <a:lstStyle/>
          <a:p>
            <a:endParaRPr lang="en-US"/>
          </a:p>
        </p:txBody>
      </p:sp>
      <p:pic>
        <p:nvPicPr>
          <p:cNvPr id="6183" name="Picture 39"/>
          <p:cNvPicPr>
            <a:picLocks noChangeAspect="1" noChangeArrowheads="1"/>
          </p:cNvPicPr>
          <p:nvPr/>
        </p:nvPicPr>
        <p:blipFill>
          <a:blip r:embed="rId15" cstate="screen"/>
          <a:srcRect/>
          <a:stretch>
            <a:fillRect/>
          </a:stretch>
        </p:blipFill>
        <p:spPr bwMode="auto">
          <a:xfrm>
            <a:off x="1066800" y="1981201"/>
            <a:ext cx="838200" cy="962025"/>
          </a:xfrm>
          <a:prstGeom prst="rect">
            <a:avLst/>
          </a:prstGeom>
          <a:noFill/>
          <a:ln w="9525">
            <a:noFill/>
            <a:miter lim="800000"/>
            <a:headEnd/>
            <a:tailEnd/>
          </a:ln>
        </p:spPr>
      </p:pic>
      <p:pic>
        <p:nvPicPr>
          <p:cNvPr id="6184" name="Picture 40"/>
          <p:cNvPicPr>
            <a:picLocks noChangeAspect="1" noChangeArrowheads="1"/>
          </p:cNvPicPr>
          <p:nvPr/>
        </p:nvPicPr>
        <p:blipFill>
          <a:blip r:embed="rId15" cstate="screen"/>
          <a:srcRect/>
          <a:stretch>
            <a:fillRect/>
          </a:stretch>
        </p:blipFill>
        <p:spPr bwMode="auto">
          <a:xfrm rot="841395">
            <a:off x="304800" y="1752601"/>
            <a:ext cx="533400" cy="1114424"/>
          </a:xfrm>
          <a:prstGeom prst="rect">
            <a:avLst/>
          </a:prstGeom>
          <a:noFill/>
          <a:ln w="9525">
            <a:noFill/>
            <a:miter lim="800000"/>
            <a:headEnd/>
            <a:tailEnd/>
          </a:ln>
        </p:spPr>
      </p:pic>
      <p:sp>
        <p:nvSpPr>
          <p:cNvPr id="6185" name="Text Box 41"/>
          <p:cNvSpPr txBox="1">
            <a:spLocks noChangeArrowheads="1"/>
          </p:cNvSpPr>
          <p:nvPr/>
        </p:nvSpPr>
        <p:spPr bwMode="auto">
          <a:xfrm>
            <a:off x="2159724" y="4267201"/>
            <a:ext cx="1090751" cy="646331"/>
          </a:xfrm>
          <a:prstGeom prst="rect">
            <a:avLst/>
          </a:prstGeom>
          <a:noFill/>
          <a:ln w="9525">
            <a:noFill/>
            <a:miter lim="800000"/>
            <a:headEnd/>
            <a:tailEnd/>
          </a:ln>
        </p:spPr>
        <p:txBody>
          <a:bodyPr wrap="none">
            <a:spAutoFit/>
          </a:bodyPr>
          <a:lstStyle/>
          <a:p>
            <a:pPr algn="ctr" eaLnBrk="1" hangingPunct="1"/>
            <a:r>
              <a:rPr lang="en-US" dirty="0">
                <a:latin typeface="Gill Sans MT"/>
              </a:rPr>
              <a:t>Expanded</a:t>
            </a:r>
          </a:p>
          <a:p>
            <a:pPr algn="ctr" eaLnBrk="1" hangingPunct="1"/>
            <a:r>
              <a:rPr lang="en-US" dirty="0">
                <a:latin typeface="Gill Sans MT"/>
              </a:rPr>
              <a:t>wetlands</a:t>
            </a:r>
          </a:p>
        </p:txBody>
      </p:sp>
      <p:pic>
        <p:nvPicPr>
          <p:cNvPr id="6186" name="Picture 42"/>
          <p:cNvPicPr>
            <a:picLocks noChangeAspect="1" noChangeArrowheads="1"/>
          </p:cNvPicPr>
          <p:nvPr/>
        </p:nvPicPr>
        <p:blipFill>
          <a:blip r:embed="rId16" cstate="screen"/>
          <a:srcRect/>
          <a:stretch>
            <a:fillRect/>
          </a:stretch>
        </p:blipFill>
        <p:spPr bwMode="auto">
          <a:xfrm rot="2463015">
            <a:off x="79375" y="4152901"/>
            <a:ext cx="1600200" cy="633413"/>
          </a:xfrm>
          <a:prstGeom prst="rect">
            <a:avLst/>
          </a:prstGeom>
          <a:noFill/>
          <a:ln w="9525">
            <a:noFill/>
            <a:miter lim="800000"/>
            <a:headEnd/>
            <a:tailEnd/>
          </a:ln>
        </p:spPr>
      </p:pic>
      <p:pic>
        <p:nvPicPr>
          <p:cNvPr id="6187" name="Picture 43"/>
          <p:cNvPicPr>
            <a:picLocks noChangeAspect="1" noChangeArrowheads="1"/>
          </p:cNvPicPr>
          <p:nvPr/>
        </p:nvPicPr>
        <p:blipFill>
          <a:blip r:embed="rId16" cstate="screen">
            <a:clrChange>
              <a:clrFrom>
                <a:srgbClr val="FFFFFF"/>
              </a:clrFrom>
              <a:clrTo>
                <a:srgbClr val="FFFFFF">
                  <a:alpha val="0"/>
                </a:srgbClr>
              </a:clrTo>
            </a:clrChange>
          </a:blip>
          <a:srcRect/>
          <a:stretch>
            <a:fillRect/>
          </a:stretch>
        </p:blipFill>
        <p:spPr bwMode="auto">
          <a:xfrm rot="1226760">
            <a:off x="1219200" y="3733801"/>
            <a:ext cx="977900" cy="660400"/>
          </a:xfrm>
          <a:prstGeom prst="rect">
            <a:avLst/>
          </a:prstGeom>
          <a:noFill/>
          <a:ln w="9525">
            <a:noFill/>
            <a:miter lim="800000"/>
            <a:headEnd/>
            <a:tailEnd/>
          </a:ln>
        </p:spPr>
      </p:pic>
      <p:pic>
        <p:nvPicPr>
          <p:cNvPr id="6188" name="Picture 44"/>
          <p:cNvPicPr>
            <a:picLocks noChangeAspect="1" noChangeArrowheads="1"/>
          </p:cNvPicPr>
          <p:nvPr/>
        </p:nvPicPr>
        <p:blipFill>
          <a:blip r:embed="rId15" cstate="screen">
            <a:clrChange>
              <a:clrFrom>
                <a:srgbClr val="FFFFFF"/>
              </a:clrFrom>
              <a:clrTo>
                <a:srgbClr val="FFFFFF">
                  <a:alpha val="0"/>
                </a:srgbClr>
              </a:clrTo>
            </a:clrChange>
          </a:blip>
          <a:srcRect/>
          <a:stretch>
            <a:fillRect/>
          </a:stretch>
        </p:blipFill>
        <p:spPr bwMode="auto">
          <a:xfrm rot="2341896">
            <a:off x="7353300" y="927100"/>
            <a:ext cx="685800" cy="838200"/>
          </a:xfrm>
          <a:prstGeom prst="rect">
            <a:avLst/>
          </a:prstGeom>
          <a:noFill/>
          <a:ln w="9525">
            <a:noFill/>
            <a:miter lim="800000"/>
            <a:headEnd/>
            <a:tailEnd/>
          </a:ln>
        </p:spPr>
      </p:pic>
      <p:sp>
        <p:nvSpPr>
          <p:cNvPr id="6189" name="Text Box 45"/>
          <p:cNvSpPr txBox="1">
            <a:spLocks noChangeArrowheads="1"/>
          </p:cNvSpPr>
          <p:nvPr/>
        </p:nvSpPr>
        <p:spPr bwMode="auto">
          <a:xfrm>
            <a:off x="7882151" y="990600"/>
            <a:ext cx="1236236" cy="646331"/>
          </a:xfrm>
          <a:prstGeom prst="rect">
            <a:avLst/>
          </a:prstGeom>
          <a:noFill/>
          <a:ln w="9525">
            <a:noFill/>
            <a:miter lim="800000"/>
            <a:headEnd/>
            <a:tailEnd/>
          </a:ln>
        </p:spPr>
        <p:txBody>
          <a:bodyPr wrap="none">
            <a:spAutoFit/>
          </a:bodyPr>
          <a:lstStyle/>
          <a:p>
            <a:pPr algn="ctr" eaLnBrk="1" hangingPunct="1"/>
            <a:r>
              <a:rPr lang="en-US" b="1" dirty="0">
                <a:solidFill>
                  <a:schemeClr val="accent2"/>
                </a:solidFill>
                <a:latin typeface="Gill Sans MT"/>
              </a:rPr>
              <a:t>Carbon</a:t>
            </a:r>
          </a:p>
          <a:p>
            <a:pPr algn="ctr" eaLnBrk="1" hangingPunct="1"/>
            <a:r>
              <a:rPr lang="en-US" b="1" dirty="0">
                <a:solidFill>
                  <a:schemeClr val="accent2"/>
                </a:solidFill>
                <a:latin typeface="Gill Sans MT"/>
              </a:rPr>
              <a:t>sequester</a:t>
            </a:r>
          </a:p>
        </p:txBody>
      </p:sp>
      <p:sp>
        <p:nvSpPr>
          <p:cNvPr id="6190" name="Text Box 46"/>
          <p:cNvSpPr txBox="1">
            <a:spLocks noChangeArrowheads="1"/>
          </p:cNvSpPr>
          <p:nvPr/>
        </p:nvSpPr>
        <p:spPr bwMode="auto">
          <a:xfrm>
            <a:off x="6002339" y="6553201"/>
            <a:ext cx="2712201" cy="307777"/>
          </a:xfrm>
          <a:prstGeom prst="rect">
            <a:avLst/>
          </a:prstGeom>
          <a:noFill/>
          <a:ln w="9525">
            <a:noFill/>
            <a:miter lim="800000"/>
            <a:headEnd/>
            <a:tailEnd/>
          </a:ln>
        </p:spPr>
        <p:txBody>
          <a:bodyPr wrap="none">
            <a:spAutoFit/>
          </a:bodyPr>
          <a:lstStyle/>
          <a:p>
            <a:pPr eaLnBrk="1" hangingPunct="1"/>
            <a:r>
              <a:rPr lang="en-US" sz="1400" dirty="0">
                <a:latin typeface="Gill Sans MT"/>
              </a:rPr>
              <a:t>Adapted from McGuire et al., 2006</a:t>
            </a:r>
          </a:p>
        </p:txBody>
      </p:sp>
      <p:sp>
        <p:nvSpPr>
          <p:cNvPr id="6191" name="AutoShape 47"/>
          <p:cNvSpPr>
            <a:spLocks noChangeArrowheads="1"/>
          </p:cNvSpPr>
          <p:nvPr/>
        </p:nvSpPr>
        <p:spPr bwMode="auto">
          <a:xfrm>
            <a:off x="4343402" y="2376488"/>
            <a:ext cx="638175" cy="900112"/>
          </a:xfrm>
          <a:prstGeom prst="downArrow">
            <a:avLst>
              <a:gd name="adj1" fmla="val 49778"/>
              <a:gd name="adj2" fmla="val 64926"/>
            </a:avLst>
          </a:prstGeom>
          <a:solidFill>
            <a:schemeClr val="accent1"/>
          </a:solidFill>
          <a:ln w="9525">
            <a:solidFill>
              <a:schemeClr val="tx1"/>
            </a:solidFill>
            <a:miter lim="800000"/>
            <a:headEnd/>
            <a:tailEnd/>
          </a:ln>
        </p:spPr>
        <p:txBody>
          <a:bodyPr vert="eaVert" wrap="none" anchor="ctr"/>
          <a:lstStyle/>
          <a:p>
            <a:endParaRPr lang="en-US"/>
          </a:p>
        </p:txBody>
      </p:sp>
      <p:sp>
        <p:nvSpPr>
          <p:cNvPr id="6192" name="Text Box 48"/>
          <p:cNvSpPr txBox="1">
            <a:spLocks noChangeArrowheads="1"/>
          </p:cNvSpPr>
          <p:nvPr/>
        </p:nvSpPr>
        <p:spPr bwMode="auto">
          <a:xfrm>
            <a:off x="3945770" y="3352800"/>
            <a:ext cx="1215948" cy="923330"/>
          </a:xfrm>
          <a:prstGeom prst="rect">
            <a:avLst/>
          </a:prstGeom>
          <a:noFill/>
          <a:ln w="9525">
            <a:noFill/>
            <a:miter lim="800000"/>
            <a:headEnd/>
            <a:tailEnd/>
          </a:ln>
        </p:spPr>
        <p:txBody>
          <a:bodyPr wrap="none">
            <a:spAutoFit/>
          </a:bodyPr>
          <a:lstStyle/>
          <a:p>
            <a:pPr algn="ctr" eaLnBrk="1" hangingPunct="1"/>
            <a:r>
              <a:rPr lang="en-US" dirty="0">
                <a:latin typeface="Gill Sans MT"/>
              </a:rPr>
              <a:t>Permafrost </a:t>
            </a:r>
          </a:p>
          <a:p>
            <a:pPr algn="ctr" eaLnBrk="1" hangingPunct="1"/>
            <a:r>
              <a:rPr lang="en-US" dirty="0">
                <a:latin typeface="Gill Sans MT"/>
              </a:rPr>
              <a:t>warms and </a:t>
            </a:r>
          </a:p>
          <a:p>
            <a:pPr algn="ctr" eaLnBrk="1" hangingPunct="1"/>
            <a:r>
              <a:rPr lang="en-US" dirty="0">
                <a:latin typeface="Gill Sans MT"/>
              </a:rPr>
              <a:t>thaws</a:t>
            </a:r>
          </a:p>
        </p:txBody>
      </p:sp>
      <p:pic>
        <p:nvPicPr>
          <p:cNvPr id="6193" name="Picture 49"/>
          <p:cNvPicPr>
            <a:picLocks noChangeAspect="1" noChangeArrowheads="1"/>
          </p:cNvPicPr>
          <p:nvPr/>
        </p:nvPicPr>
        <p:blipFill>
          <a:blip r:embed="rId17" cstate="screen"/>
          <a:srcRect/>
          <a:stretch>
            <a:fillRect/>
          </a:stretch>
        </p:blipFill>
        <p:spPr bwMode="auto">
          <a:xfrm>
            <a:off x="1600200" y="5629276"/>
            <a:ext cx="1162050" cy="619125"/>
          </a:xfrm>
          <a:prstGeom prst="rect">
            <a:avLst/>
          </a:prstGeom>
          <a:noFill/>
          <a:ln w="9525">
            <a:noFill/>
            <a:miter lim="800000"/>
            <a:headEnd/>
            <a:tailEnd/>
          </a:ln>
        </p:spPr>
      </p:pic>
      <p:sp>
        <p:nvSpPr>
          <p:cNvPr id="6194" name="Text Box 50"/>
          <p:cNvSpPr txBox="1">
            <a:spLocks noChangeArrowheads="1"/>
          </p:cNvSpPr>
          <p:nvPr/>
        </p:nvSpPr>
        <p:spPr bwMode="auto">
          <a:xfrm flipH="1">
            <a:off x="175682" y="6064251"/>
            <a:ext cx="1390124" cy="646331"/>
          </a:xfrm>
          <a:prstGeom prst="rect">
            <a:avLst/>
          </a:prstGeom>
          <a:noFill/>
          <a:ln w="9525">
            <a:noFill/>
            <a:miter lim="800000"/>
            <a:headEnd/>
            <a:tailEnd/>
          </a:ln>
        </p:spPr>
        <p:txBody>
          <a:bodyPr wrap="none">
            <a:spAutoFit/>
          </a:bodyPr>
          <a:lstStyle/>
          <a:p>
            <a:pPr algn="ctr" eaLnBrk="1" hangingPunct="1"/>
            <a:r>
              <a:rPr lang="en-US" dirty="0">
                <a:latin typeface="Gill Sans MT"/>
              </a:rPr>
              <a:t>Arctic runoff</a:t>
            </a:r>
          </a:p>
          <a:p>
            <a:pPr algn="ctr" eaLnBrk="1" hangingPunct="1"/>
            <a:r>
              <a:rPr lang="en-US" dirty="0">
                <a:latin typeface="Gill Sans MT"/>
              </a:rPr>
              <a:t>increases</a:t>
            </a:r>
          </a:p>
        </p:txBody>
      </p:sp>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4" name="Rectangle 4"/>
          <p:cNvSpPr>
            <a:spLocks noGrp="1" noChangeArrowheads="1"/>
          </p:cNvSpPr>
          <p:nvPr>
            <p:ph type="body" idx="1"/>
          </p:nvPr>
        </p:nvSpPr>
        <p:spPr>
          <a:xfrm>
            <a:off x="685800" y="5333999"/>
            <a:ext cx="8153400" cy="4800600"/>
          </a:xfrm>
        </p:spPr>
        <p:txBody>
          <a:bodyPr/>
          <a:lstStyle/>
          <a:p>
            <a:pPr eaLnBrk="1" hangingPunct="1"/>
            <a:endParaRPr lang="en-US" sz="2400" b="1" dirty="0" smtClean="0">
              <a:solidFill>
                <a:schemeClr val="accent2"/>
              </a:solidFill>
            </a:endParaRPr>
          </a:p>
          <a:p>
            <a:pPr eaLnBrk="1" hangingPunct="1"/>
            <a:endParaRPr lang="en-US" sz="2400" b="1" dirty="0" smtClean="0">
              <a:solidFill>
                <a:schemeClr val="accent2"/>
              </a:solidFill>
            </a:endParaRPr>
          </a:p>
          <a:p>
            <a:pPr eaLnBrk="1" hangingPunct="1"/>
            <a:endParaRPr lang="en-US" sz="2400" b="1" dirty="0" smtClean="0">
              <a:solidFill>
                <a:schemeClr val="accent2"/>
              </a:solidFill>
            </a:endParaRPr>
          </a:p>
        </p:txBody>
      </p:sp>
      <p:sp>
        <p:nvSpPr>
          <p:cNvPr id="10246" name="Rectangle 9"/>
          <p:cNvSpPr>
            <a:spLocks noChangeArrowheads="1"/>
          </p:cNvSpPr>
          <p:nvPr/>
        </p:nvSpPr>
        <p:spPr bwMode="auto">
          <a:xfrm>
            <a:off x="228602" y="-4578"/>
            <a:ext cx="8761413" cy="1421920"/>
          </a:xfrm>
          <a:prstGeom prst="rect">
            <a:avLst/>
          </a:prstGeom>
          <a:noFill/>
          <a:ln w="9525">
            <a:noFill/>
            <a:miter lim="800000"/>
            <a:headEnd/>
            <a:tailEnd/>
          </a:ln>
        </p:spPr>
        <p:txBody>
          <a:bodyPr lIns="91430" tIns="45716" rIns="91430" bIns="45716">
            <a:spAutoFit/>
          </a:bodyPr>
          <a:lstStyle/>
          <a:p>
            <a:pPr algn="ctr" eaLnBrk="1" hangingPunct="1">
              <a:lnSpc>
                <a:spcPct val="120000"/>
              </a:lnSpc>
            </a:pPr>
            <a:r>
              <a:rPr lang="en-US" sz="2400" dirty="0">
                <a:solidFill>
                  <a:srgbClr val="CC0099"/>
                </a:solidFill>
                <a:latin typeface="Gill Sans MT"/>
              </a:rPr>
              <a:t>What                             </a:t>
            </a:r>
            <a:r>
              <a:rPr lang="en-US" sz="2400" dirty="0" smtClean="0">
                <a:solidFill>
                  <a:srgbClr val="CC0099"/>
                </a:solidFill>
                <a:latin typeface="Gill Sans MT"/>
              </a:rPr>
              <a:t> a </a:t>
            </a:r>
            <a:r>
              <a:rPr lang="en-US" sz="2400" dirty="0">
                <a:solidFill>
                  <a:srgbClr val="CC0099"/>
                </a:solidFill>
                <a:latin typeface="Gill Sans MT"/>
              </a:rPr>
              <a:t>land model within </a:t>
            </a:r>
            <a:r>
              <a:rPr lang="en-US" sz="2400" dirty="0" smtClean="0">
                <a:solidFill>
                  <a:srgbClr val="CC0099"/>
                </a:solidFill>
                <a:latin typeface="Gill Sans MT"/>
              </a:rPr>
              <a:t>an Earth System Model that consists </a:t>
            </a:r>
            <a:r>
              <a:rPr lang="en-US" sz="2400" dirty="0">
                <a:solidFill>
                  <a:srgbClr val="CC0099"/>
                </a:solidFill>
                <a:latin typeface="Gill Sans MT"/>
              </a:rPr>
              <a:t>of so many important pieces?</a:t>
            </a:r>
          </a:p>
          <a:p>
            <a:pPr algn="ctr" eaLnBrk="1" hangingPunct="1">
              <a:lnSpc>
                <a:spcPct val="120000"/>
              </a:lnSpc>
            </a:pPr>
            <a:endParaRPr lang="en-US" sz="2400" dirty="0">
              <a:solidFill>
                <a:srgbClr val="CC0099"/>
              </a:solidFill>
              <a:latin typeface="Gill Sans MT"/>
            </a:endParaRPr>
          </a:p>
        </p:txBody>
      </p:sp>
      <p:sp>
        <p:nvSpPr>
          <p:cNvPr id="612362" name="Text Box 10"/>
          <p:cNvSpPr txBox="1">
            <a:spLocks noChangeArrowheads="1"/>
          </p:cNvSpPr>
          <p:nvPr/>
        </p:nvSpPr>
        <p:spPr bwMode="auto">
          <a:xfrm>
            <a:off x="1188757" y="-4578"/>
            <a:ext cx="1742184" cy="523220"/>
          </a:xfrm>
          <a:prstGeom prst="rect">
            <a:avLst/>
          </a:prstGeom>
          <a:noFill/>
          <a:ln w="9525" algn="ctr">
            <a:noFill/>
            <a:miter lim="800000"/>
            <a:headEnd/>
            <a:tailEnd/>
          </a:ln>
        </p:spPr>
        <p:txBody>
          <a:bodyPr wrap="none">
            <a:spAutoFit/>
          </a:bodyPr>
          <a:lstStyle/>
          <a:p>
            <a:pPr>
              <a:lnSpc>
                <a:spcPct val="120000"/>
              </a:lnSpc>
            </a:pPr>
            <a:r>
              <a:rPr lang="en-US" sz="2400" dirty="0">
                <a:solidFill>
                  <a:srgbClr val="CC0099"/>
                </a:solidFill>
                <a:latin typeface="Gill Sans MT"/>
              </a:rPr>
              <a:t>distinguishes</a:t>
            </a:r>
          </a:p>
        </p:txBody>
      </p:sp>
      <p:pic>
        <p:nvPicPr>
          <p:cNvPr id="9" name="Picture 8" descr="Fig-3-Karl and Trenberth"/>
          <p:cNvPicPr>
            <a:picLocks noChangeAspect="1" noChangeArrowheads="1"/>
          </p:cNvPicPr>
          <p:nvPr/>
        </p:nvPicPr>
        <p:blipFill>
          <a:blip r:embed="rId3" cstate="screen"/>
          <a:srcRect t="-449"/>
          <a:stretch>
            <a:fillRect/>
          </a:stretch>
        </p:blipFill>
        <p:spPr bwMode="auto">
          <a:xfrm>
            <a:off x="4513247" y="960102"/>
            <a:ext cx="4537105" cy="4114800"/>
          </a:xfrm>
          <a:prstGeom prst="rect">
            <a:avLst/>
          </a:prstGeom>
          <a:noFill/>
          <a:ln w="9525">
            <a:noFill/>
            <a:miter lim="800000"/>
            <a:headEnd/>
            <a:tailEnd/>
          </a:ln>
        </p:spPr>
      </p:pic>
      <p:pic>
        <p:nvPicPr>
          <p:cNvPr id="10" name="Picture 9"/>
          <p:cNvPicPr>
            <a:picLocks noChangeAspect="1" noChangeArrowheads="1"/>
          </p:cNvPicPr>
          <p:nvPr/>
        </p:nvPicPr>
        <p:blipFill>
          <a:blip r:embed="rId4" cstate="print"/>
          <a:srcRect/>
          <a:stretch>
            <a:fillRect/>
          </a:stretch>
        </p:blipFill>
        <p:spPr bwMode="auto">
          <a:xfrm>
            <a:off x="169847" y="4421468"/>
            <a:ext cx="5753100" cy="2390775"/>
          </a:xfrm>
          <a:prstGeom prst="rect">
            <a:avLst/>
          </a:prstGeom>
          <a:noFill/>
          <a:ln w="9525">
            <a:noFill/>
            <a:miter lim="800000"/>
            <a:headEnd/>
            <a:tailEnd/>
          </a:ln>
        </p:spPr>
      </p:pic>
      <p:sp>
        <p:nvSpPr>
          <p:cNvPr id="11" name="Rectangle 10"/>
          <p:cNvSpPr/>
          <p:nvPr/>
        </p:nvSpPr>
        <p:spPr>
          <a:xfrm>
            <a:off x="93647" y="1089766"/>
            <a:ext cx="4648200" cy="2683812"/>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eaLnBrk="1" hangingPunct="1">
              <a:lnSpc>
                <a:spcPct val="120000"/>
              </a:lnSpc>
              <a:spcBef>
                <a:spcPts val="1200"/>
              </a:spcBef>
              <a:spcAft>
                <a:spcPts val="1200"/>
              </a:spcAft>
            </a:pPr>
            <a:r>
              <a:rPr lang="en-US" sz="1600" dirty="0" smtClean="0">
                <a:solidFill>
                  <a:srgbClr val="000000"/>
                </a:solidFill>
                <a:latin typeface="Gill Sans MT"/>
              </a:rPr>
              <a:t>The land is a critical interface through which: </a:t>
            </a:r>
          </a:p>
          <a:p>
            <a:pPr eaLnBrk="1" hangingPunct="1">
              <a:lnSpc>
                <a:spcPct val="120000"/>
              </a:lnSpc>
              <a:spcBef>
                <a:spcPts val="1200"/>
              </a:spcBef>
              <a:spcAft>
                <a:spcPts val="1200"/>
              </a:spcAft>
            </a:pPr>
            <a:r>
              <a:rPr lang="en-US" sz="1600" dirty="0" smtClean="0">
                <a:solidFill>
                  <a:srgbClr val="000000"/>
                </a:solidFill>
                <a:latin typeface="Gill Sans MT"/>
              </a:rPr>
              <a:t>1. Climate and climate change impacts</a:t>
            </a:r>
            <a:br>
              <a:rPr lang="en-US" sz="1600" dirty="0" smtClean="0">
                <a:solidFill>
                  <a:srgbClr val="000000"/>
                </a:solidFill>
                <a:latin typeface="Gill Sans MT"/>
              </a:rPr>
            </a:br>
            <a:r>
              <a:rPr lang="en-US" sz="1600" dirty="0" smtClean="0">
                <a:solidFill>
                  <a:srgbClr val="000000"/>
                </a:solidFill>
                <a:latin typeface="Gill Sans MT"/>
              </a:rPr>
              <a:t>     humans and ecosystems </a:t>
            </a:r>
          </a:p>
          <a:p>
            <a:pPr algn="ctr" eaLnBrk="1" hangingPunct="1">
              <a:lnSpc>
                <a:spcPct val="120000"/>
              </a:lnSpc>
              <a:spcBef>
                <a:spcPts val="1200"/>
              </a:spcBef>
              <a:spcAft>
                <a:spcPts val="1200"/>
              </a:spcAft>
            </a:pPr>
            <a:r>
              <a:rPr lang="en-US" sz="1600" i="1" dirty="0" smtClean="0">
                <a:solidFill>
                  <a:srgbClr val="000000"/>
                </a:solidFill>
                <a:latin typeface="Gill Sans MT"/>
              </a:rPr>
              <a:t>and</a:t>
            </a:r>
            <a:r>
              <a:rPr lang="en-US" sz="1600" dirty="0" smtClean="0">
                <a:solidFill>
                  <a:srgbClr val="000000"/>
                </a:solidFill>
                <a:latin typeface="Gill Sans MT"/>
              </a:rPr>
              <a:t> </a:t>
            </a:r>
          </a:p>
          <a:p>
            <a:pPr eaLnBrk="1" hangingPunct="1">
              <a:lnSpc>
                <a:spcPct val="120000"/>
              </a:lnSpc>
              <a:spcBef>
                <a:spcPct val="20000"/>
              </a:spcBef>
            </a:pPr>
            <a:r>
              <a:rPr lang="en-US" sz="1600" dirty="0" smtClean="0">
                <a:solidFill>
                  <a:srgbClr val="000000"/>
                </a:solidFill>
                <a:latin typeface="Gill Sans MT"/>
              </a:rPr>
              <a:t>2. Humans and ecosystems can force global </a:t>
            </a:r>
            <a:br>
              <a:rPr lang="en-US" sz="1600" dirty="0" smtClean="0">
                <a:solidFill>
                  <a:srgbClr val="000000"/>
                </a:solidFill>
                <a:latin typeface="Gill Sans MT"/>
              </a:rPr>
            </a:br>
            <a:r>
              <a:rPr lang="en-US" sz="1600" dirty="0" smtClean="0">
                <a:solidFill>
                  <a:srgbClr val="000000"/>
                </a:solidFill>
                <a:latin typeface="Gill Sans MT"/>
              </a:rPr>
              <a:t>     environmental and climate change</a:t>
            </a:r>
            <a:endParaRPr lang="en-US" sz="16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4000" fill="hold" grpId="0" nodeType="withEffect">
                                  <p:stCondLst>
                                    <p:cond delay="0"/>
                                  </p:stCondLst>
                                  <p:iterate type="lt">
                                    <p:tmPct val="10000"/>
                                  </p:iterate>
                                  <p:childTnLst>
                                    <p:animScale>
                                      <p:cBhvr>
                                        <p:cTn id="6" dur="250" autoRev="1" fill="hold">
                                          <p:stCondLst>
                                            <p:cond delay="0"/>
                                          </p:stCondLst>
                                        </p:cTn>
                                        <p:tgtEl>
                                          <p:spTgt spid="612362"/>
                                        </p:tgtEl>
                                      </p:cBhvr>
                                      <p:to x="80000" y="100000"/>
                                    </p:animScale>
                                    <p:anim by="(#ppt_w*0.10)" calcmode="lin" valueType="num">
                                      <p:cBhvr>
                                        <p:cTn id="7" dur="250" autoRev="1" fill="hold">
                                          <p:stCondLst>
                                            <p:cond delay="0"/>
                                          </p:stCondLst>
                                        </p:cTn>
                                        <p:tgtEl>
                                          <p:spTgt spid="612362"/>
                                        </p:tgtEl>
                                        <p:attrNameLst>
                                          <p:attrName>ppt_x</p:attrName>
                                        </p:attrNameLst>
                                      </p:cBhvr>
                                    </p:anim>
                                    <p:anim by="(-#ppt_w*0.10)" calcmode="lin" valueType="num">
                                      <p:cBhvr>
                                        <p:cTn id="8" dur="250" autoRev="1" fill="hold">
                                          <p:stCondLst>
                                            <p:cond delay="0"/>
                                          </p:stCondLst>
                                        </p:cTn>
                                        <p:tgtEl>
                                          <p:spTgt spid="612362"/>
                                        </p:tgtEl>
                                        <p:attrNameLst>
                                          <p:attrName>ppt_y</p:attrName>
                                        </p:attrNameLst>
                                      </p:cBhvr>
                                    </p:anim>
                                    <p:animRot by="-480000">
                                      <p:cBhvr>
                                        <p:cTn id="9" dur="250" autoRev="1" fill="hold">
                                          <p:stCondLst>
                                            <p:cond delay="0"/>
                                          </p:stCondLst>
                                        </p:cTn>
                                        <p:tgtEl>
                                          <p:spTgt spid="61236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62"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bwMode="auto">
          <a:xfrm>
            <a:off x="1097318" y="45757"/>
            <a:ext cx="8067675" cy="561975"/>
          </a:xfrm>
          <a:noFill/>
          <a:ln>
            <a:miter lim="800000"/>
            <a:headEnd/>
            <a:tailEnd/>
          </a:ln>
        </p:spPr>
        <p:txBody>
          <a:bodyPr vert="horz" wrap="square" lIns="91440" tIns="45720" rIns="91440" bIns="45720" numCol="1" compatLnSpc="1">
            <a:prstTxWarp prst="textNoShape">
              <a:avLst/>
            </a:prstTxWarp>
          </a:bodyPr>
          <a:lstStyle/>
          <a:p>
            <a:r>
              <a:rPr lang="en-GB" sz="2000" b="0" dirty="0" smtClean="0">
                <a:solidFill>
                  <a:srgbClr val="0070C0"/>
                </a:solidFill>
                <a:latin typeface="Gill Sans MT"/>
              </a:rPr>
              <a:t>Fate of anthropogenic CO</a:t>
            </a:r>
            <a:r>
              <a:rPr lang="en-GB" sz="2000" b="0" baseline="-25000" dirty="0" smtClean="0">
                <a:solidFill>
                  <a:srgbClr val="0070C0"/>
                </a:solidFill>
                <a:latin typeface="Gill Sans MT"/>
              </a:rPr>
              <a:t>2</a:t>
            </a:r>
            <a:r>
              <a:rPr lang="en-GB" sz="2000" b="0" dirty="0" smtClean="0">
                <a:solidFill>
                  <a:srgbClr val="0070C0"/>
                </a:solidFill>
                <a:latin typeface="Gill Sans MT"/>
              </a:rPr>
              <a:t> emissions (2002-2011 average)</a:t>
            </a:r>
          </a:p>
        </p:txBody>
      </p:sp>
      <p:sp>
        <p:nvSpPr>
          <p:cNvPr id="39939" name="Text Placeholder 3"/>
          <p:cNvSpPr>
            <a:spLocks noGrp="1"/>
          </p:cNvSpPr>
          <p:nvPr>
            <p:ph type="body" sz="quarter" idx="11"/>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en-GB" dirty="0" smtClean="0">
              <a:latin typeface="Gill Sans MT"/>
            </a:endParaRPr>
          </a:p>
          <a:p>
            <a:pPr>
              <a:spcBef>
                <a:spcPts val="1200"/>
              </a:spcBef>
            </a:pPr>
            <a:r>
              <a:rPr lang="en-GB" sz="1200" dirty="0" smtClean="0">
                <a:solidFill>
                  <a:srgbClr val="000000"/>
                </a:solidFill>
                <a:latin typeface="Gill Sans MT"/>
              </a:rPr>
              <a:t>Source: </a:t>
            </a:r>
            <a:r>
              <a:rPr lang="en-US" sz="1200" dirty="0" smtClean="0">
                <a:solidFill>
                  <a:srgbClr val="000090"/>
                </a:solidFill>
                <a:latin typeface="Gill Sans MT"/>
                <a:hlinkClick r:id="rId3"/>
              </a:rPr>
              <a:t>Le </a:t>
            </a:r>
            <a:r>
              <a:rPr lang="en-US" sz="1200" dirty="0" err="1" smtClean="0">
                <a:solidFill>
                  <a:srgbClr val="000090"/>
                </a:solidFill>
                <a:latin typeface="Gill Sans MT"/>
                <a:hlinkClick r:id="rId3"/>
              </a:rPr>
              <a:t>Quéré</a:t>
            </a:r>
            <a:r>
              <a:rPr lang="en-US" sz="1200" dirty="0" smtClean="0">
                <a:solidFill>
                  <a:srgbClr val="000090"/>
                </a:solidFill>
                <a:latin typeface="Gill Sans MT"/>
                <a:hlinkClick r:id="rId3"/>
              </a:rPr>
              <a:t> et al. 2012</a:t>
            </a:r>
            <a:r>
              <a:rPr lang="en-US" sz="1200" dirty="0" smtClean="0">
                <a:solidFill>
                  <a:srgbClr val="000090"/>
                </a:solidFill>
                <a:latin typeface="Gill Sans MT"/>
              </a:rPr>
              <a:t>; </a:t>
            </a:r>
            <a:r>
              <a:rPr lang="en-US" sz="1200" dirty="0" smtClean="0">
                <a:solidFill>
                  <a:srgbClr val="000090"/>
                </a:solidFill>
                <a:latin typeface="Gill Sans MT"/>
                <a:hlinkClick r:id="rId4"/>
              </a:rPr>
              <a:t>Global Carbon Project 2012</a:t>
            </a:r>
            <a:endParaRPr lang="en-GB" sz="1200" dirty="0" smtClean="0">
              <a:solidFill>
                <a:srgbClr val="000000"/>
              </a:solidFill>
              <a:latin typeface="Gill Sans MT"/>
            </a:endParaRPr>
          </a:p>
          <a:p>
            <a:endParaRPr lang="en-GB" dirty="0" smtClean="0">
              <a:latin typeface="Gill Sans MT"/>
            </a:endParaRPr>
          </a:p>
        </p:txBody>
      </p:sp>
      <p:pic>
        <p:nvPicPr>
          <p:cNvPr id="5" name="Picture 2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4175" y="4321776"/>
            <a:ext cx="2830513" cy="1838325"/>
          </a:xfrm>
          <a:prstGeom prst="rect">
            <a:avLst/>
          </a:prstGeom>
          <a:noFill/>
          <a:ln w="19050">
            <a:solidFill>
              <a:schemeClr val="tx1"/>
            </a:solidFill>
            <a:miter lim="800000"/>
            <a:headEnd/>
            <a:tailEnd/>
          </a:ln>
          <a:effectLst>
            <a:outerShdw dist="103779" dir="2700000" algn="tl" rotWithShape="0">
              <a:schemeClr val="bg2">
                <a:alpha val="64999"/>
              </a:schemeClr>
            </a:outerShdw>
          </a:effectLst>
        </p:spPr>
      </p:pic>
      <p:pic>
        <p:nvPicPr>
          <p:cNvPr id="6" name="Picture 2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74650" y="1727801"/>
            <a:ext cx="2844800" cy="1847850"/>
          </a:xfrm>
          <a:prstGeom prst="rect">
            <a:avLst/>
          </a:prstGeom>
          <a:noFill/>
          <a:ln w="19050">
            <a:solidFill>
              <a:schemeClr val="tx1"/>
            </a:solidFill>
            <a:miter lim="800000"/>
            <a:headEnd/>
            <a:tailEnd/>
          </a:ln>
          <a:effectLst>
            <a:outerShdw dist="103779" dir="2700000" algn="tl" rotWithShape="0">
              <a:schemeClr val="bg2">
                <a:alpha val="64999"/>
              </a:schemeClr>
            </a:outerShdw>
          </a:effectLst>
        </p:spPr>
      </p:pic>
      <p:pic>
        <p:nvPicPr>
          <p:cNvPr id="7" name="Picture 2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221413" y="3088289"/>
            <a:ext cx="2430462" cy="1666875"/>
          </a:xfrm>
          <a:prstGeom prst="rect">
            <a:avLst/>
          </a:prstGeom>
          <a:noFill/>
          <a:ln w="19050">
            <a:solidFill>
              <a:schemeClr val="tx1"/>
            </a:solidFill>
            <a:miter lim="800000"/>
            <a:headEnd/>
            <a:tailEnd/>
          </a:ln>
          <a:effectLst>
            <a:outerShdw dist="103779" dir="2700000" algn="tl" rotWithShape="0">
              <a:schemeClr val="bg2">
                <a:alpha val="64999"/>
              </a:schemeClr>
            </a:outerShdw>
          </a:effectLst>
        </p:spPr>
      </p:pic>
      <p:pic>
        <p:nvPicPr>
          <p:cNvPr id="8" name="Picture 21"/>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203950" y="1313464"/>
            <a:ext cx="2447925" cy="1590675"/>
          </a:xfrm>
          <a:prstGeom prst="rect">
            <a:avLst/>
          </a:prstGeom>
          <a:noFill/>
          <a:ln w="19050">
            <a:solidFill>
              <a:schemeClr val="tx1"/>
            </a:solidFill>
            <a:miter lim="800000"/>
            <a:headEnd/>
            <a:tailEnd/>
          </a:ln>
          <a:effectLst>
            <a:outerShdw dist="103779" dir="2700000" algn="tl" rotWithShape="0">
              <a:schemeClr val="bg2">
                <a:alpha val="64999"/>
              </a:schemeClr>
            </a:outerShdw>
          </a:effectLst>
        </p:spPr>
      </p:pic>
      <p:sp>
        <p:nvSpPr>
          <p:cNvPr id="39944" name="Text Box 5"/>
          <p:cNvSpPr txBox="1">
            <a:spLocks noChangeArrowheads="1"/>
          </p:cNvSpPr>
          <p:nvPr/>
        </p:nvSpPr>
        <p:spPr bwMode="auto">
          <a:xfrm>
            <a:off x="277813" y="1143601"/>
            <a:ext cx="2775119" cy="523220"/>
          </a:xfrm>
          <a:prstGeom prst="rect">
            <a:avLst/>
          </a:prstGeom>
          <a:noFill/>
          <a:ln w="9525">
            <a:noFill/>
            <a:miter lim="800000"/>
            <a:headEnd/>
            <a:tailEnd/>
          </a:ln>
        </p:spPr>
        <p:txBody>
          <a:bodyPr wrap="none">
            <a:spAutoFit/>
          </a:bodyPr>
          <a:lstStyle/>
          <a:p>
            <a:r>
              <a:rPr lang="en-AU" sz="2000" dirty="0">
                <a:solidFill>
                  <a:srgbClr val="000000"/>
                </a:solidFill>
                <a:latin typeface="Gill Sans MT"/>
              </a:rPr>
              <a:t>8.3±0.4 </a:t>
            </a:r>
            <a:r>
              <a:rPr lang="en-AU" sz="2000" dirty="0" err="1">
                <a:solidFill>
                  <a:srgbClr val="000000"/>
                </a:solidFill>
                <a:latin typeface="Gill Sans MT"/>
              </a:rPr>
              <a:t>PgC</a:t>
            </a:r>
            <a:r>
              <a:rPr lang="en-AU" sz="2000" dirty="0">
                <a:solidFill>
                  <a:srgbClr val="000000"/>
                </a:solidFill>
                <a:latin typeface="Gill Sans MT"/>
              </a:rPr>
              <a:t>/</a:t>
            </a:r>
            <a:r>
              <a:rPr lang="en-AU" sz="2000" dirty="0" err="1">
                <a:solidFill>
                  <a:srgbClr val="000000"/>
                </a:solidFill>
                <a:latin typeface="Gill Sans MT"/>
              </a:rPr>
              <a:t>yr</a:t>
            </a:r>
            <a:r>
              <a:rPr lang="en-AU" sz="2000" dirty="0">
                <a:solidFill>
                  <a:srgbClr val="000000"/>
                </a:solidFill>
                <a:latin typeface="Gill Sans MT"/>
              </a:rPr>
              <a:t>      </a:t>
            </a:r>
            <a:r>
              <a:rPr lang="en-AU" sz="2800" dirty="0">
                <a:solidFill>
                  <a:srgbClr val="000000"/>
                </a:solidFill>
                <a:latin typeface="Gill Sans MT"/>
              </a:rPr>
              <a:t>90%</a:t>
            </a:r>
          </a:p>
        </p:txBody>
      </p:sp>
      <p:sp>
        <p:nvSpPr>
          <p:cNvPr id="39945" name="Text Box 6"/>
          <p:cNvSpPr txBox="1">
            <a:spLocks noChangeArrowheads="1"/>
          </p:cNvSpPr>
          <p:nvPr/>
        </p:nvSpPr>
        <p:spPr bwMode="auto">
          <a:xfrm>
            <a:off x="450850" y="4050314"/>
            <a:ext cx="184150" cy="579437"/>
          </a:xfrm>
          <a:prstGeom prst="rect">
            <a:avLst/>
          </a:prstGeom>
          <a:noFill/>
          <a:ln w="9525">
            <a:noFill/>
            <a:miter lim="800000"/>
            <a:headEnd/>
            <a:tailEnd/>
          </a:ln>
        </p:spPr>
        <p:txBody>
          <a:bodyPr wrap="none">
            <a:spAutoFit/>
          </a:bodyPr>
          <a:lstStyle/>
          <a:p>
            <a:endParaRPr lang="en-US" sz="3200">
              <a:solidFill>
                <a:srgbClr val="000000"/>
              </a:solidFill>
              <a:latin typeface="Arial Narrow" pitchFamily="34" charset="0"/>
            </a:endParaRPr>
          </a:p>
        </p:txBody>
      </p:sp>
      <p:sp>
        <p:nvSpPr>
          <p:cNvPr id="39946" name="Text Box 7"/>
          <p:cNvSpPr txBox="1">
            <a:spLocks noChangeArrowheads="1"/>
          </p:cNvSpPr>
          <p:nvPr/>
        </p:nvSpPr>
        <p:spPr bwMode="auto">
          <a:xfrm>
            <a:off x="3390900" y="3372451"/>
            <a:ext cx="585788" cy="1098550"/>
          </a:xfrm>
          <a:prstGeom prst="rect">
            <a:avLst/>
          </a:prstGeom>
          <a:noFill/>
          <a:ln w="9525">
            <a:noFill/>
            <a:miter lim="800000"/>
            <a:headEnd/>
            <a:tailEnd/>
          </a:ln>
        </p:spPr>
        <p:txBody>
          <a:bodyPr wrap="none">
            <a:spAutoFit/>
          </a:bodyPr>
          <a:lstStyle/>
          <a:p>
            <a:r>
              <a:rPr lang="en-AU" sz="6600">
                <a:solidFill>
                  <a:srgbClr val="000000"/>
                </a:solidFill>
                <a:latin typeface="Arial Narrow" pitchFamily="34" charset="0"/>
              </a:rPr>
              <a:t>+</a:t>
            </a:r>
          </a:p>
        </p:txBody>
      </p:sp>
      <p:sp>
        <p:nvSpPr>
          <p:cNvPr id="39947" name="Text Box 8"/>
          <p:cNvSpPr txBox="1">
            <a:spLocks noChangeArrowheads="1"/>
          </p:cNvSpPr>
          <p:nvPr/>
        </p:nvSpPr>
        <p:spPr bwMode="auto">
          <a:xfrm>
            <a:off x="277813" y="3762976"/>
            <a:ext cx="2775119" cy="523220"/>
          </a:xfrm>
          <a:prstGeom prst="rect">
            <a:avLst/>
          </a:prstGeom>
          <a:noFill/>
          <a:ln w="9525">
            <a:noFill/>
            <a:miter lim="800000"/>
            <a:headEnd/>
            <a:tailEnd/>
          </a:ln>
        </p:spPr>
        <p:txBody>
          <a:bodyPr wrap="none">
            <a:spAutoFit/>
          </a:bodyPr>
          <a:lstStyle/>
          <a:p>
            <a:r>
              <a:rPr lang="en-AU" sz="2000" dirty="0">
                <a:solidFill>
                  <a:srgbClr val="000000"/>
                </a:solidFill>
                <a:latin typeface="Gill Sans MT"/>
              </a:rPr>
              <a:t>1.0±0.5 </a:t>
            </a:r>
            <a:r>
              <a:rPr lang="en-AU" sz="2000" dirty="0" err="1">
                <a:solidFill>
                  <a:srgbClr val="000000"/>
                </a:solidFill>
                <a:latin typeface="Gill Sans MT"/>
              </a:rPr>
              <a:t>PgC</a:t>
            </a:r>
            <a:r>
              <a:rPr lang="en-AU" sz="2000" dirty="0">
                <a:solidFill>
                  <a:srgbClr val="000000"/>
                </a:solidFill>
                <a:latin typeface="Gill Sans MT"/>
              </a:rPr>
              <a:t>/</a:t>
            </a:r>
            <a:r>
              <a:rPr lang="en-AU" sz="2000" dirty="0" err="1">
                <a:solidFill>
                  <a:srgbClr val="000000"/>
                </a:solidFill>
                <a:latin typeface="Gill Sans MT"/>
              </a:rPr>
              <a:t>yr</a:t>
            </a:r>
            <a:r>
              <a:rPr lang="en-AU" sz="2000" dirty="0">
                <a:solidFill>
                  <a:srgbClr val="000000"/>
                </a:solidFill>
                <a:latin typeface="Gill Sans MT"/>
              </a:rPr>
              <a:t>      </a:t>
            </a:r>
            <a:r>
              <a:rPr lang="en-AU" sz="2800" dirty="0">
                <a:solidFill>
                  <a:srgbClr val="000000"/>
                </a:solidFill>
                <a:latin typeface="Gill Sans MT"/>
              </a:rPr>
              <a:t>10%</a:t>
            </a:r>
            <a:endParaRPr lang="en-AU" sz="2800" baseline="30000" dirty="0">
              <a:solidFill>
                <a:srgbClr val="000000"/>
              </a:solidFill>
              <a:latin typeface="Gill Sans MT"/>
            </a:endParaRPr>
          </a:p>
        </p:txBody>
      </p:sp>
      <p:sp>
        <p:nvSpPr>
          <p:cNvPr id="39948" name="Text Box 12"/>
          <p:cNvSpPr txBox="1">
            <a:spLocks noChangeArrowheads="1"/>
          </p:cNvSpPr>
          <p:nvPr/>
        </p:nvSpPr>
        <p:spPr bwMode="auto">
          <a:xfrm>
            <a:off x="2723634" y="3288314"/>
            <a:ext cx="3467616" cy="1107996"/>
          </a:xfrm>
          <a:prstGeom prst="rect">
            <a:avLst/>
          </a:prstGeom>
          <a:noFill/>
          <a:ln w="9525">
            <a:noFill/>
            <a:miter lim="800000"/>
            <a:headEnd/>
            <a:tailEnd/>
          </a:ln>
        </p:spPr>
        <p:txBody>
          <a:bodyPr wrap="none">
            <a:spAutoFit/>
          </a:bodyPr>
          <a:lstStyle/>
          <a:p>
            <a:pPr algn="r"/>
            <a:r>
              <a:rPr lang="en-AU" sz="2000" dirty="0">
                <a:solidFill>
                  <a:srgbClr val="000000"/>
                </a:solidFill>
                <a:latin typeface="Gill Sans MT"/>
              </a:rPr>
              <a:t>2.6±0.8 </a:t>
            </a:r>
            <a:r>
              <a:rPr lang="en-AU" sz="2000" dirty="0" err="1">
                <a:solidFill>
                  <a:srgbClr val="000000"/>
                </a:solidFill>
                <a:latin typeface="Gill Sans MT"/>
              </a:rPr>
              <a:t>PgC</a:t>
            </a:r>
            <a:r>
              <a:rPr lang="en-AU" sz="2000" dirty="0">
                <a:solidFill>
                  <a:srgbClr val="000000"/>
                </a:solidFill>
                <a:latin typeface="Gill Sans MT"/>
              </a:rPr>
              <a:t>/</a:t>
            </a:r>
            <a:r>
              <a:rPr lang="en-AU" sz="2000" dirty="0" err="1">
                <a:solidFill>
                  <a:srgbClr val="000000"/>
                </a:solidFill>
                <a:latin typeface="Gill Sans MT"/>
              </a:rPr>
              <a:t>yr</a:t>
            </a:r>
            <a:endParaRPr lang="en-AU" sz="2000" baseline="30000" dirty="0">
              <a:solidFill>
                <a:srgbClr val="000000"/>
              </a:solidFill>
              <a:latin typeface="Gill Sans MT"/>
            </a:endParaRPr>
          </a:p>
          <a:p>
            <a:pPr algn="r"/>
            <a:r>
              <a:rPr lang="en-AU" sz="2800" dirty="0">
                <a:solidFill>
                  <a:srgbClr val="000000"/>
                </a:solidFill>
                <a:latin typeface="Gill Sans MT"/>
              </a:rPr>
              <a:t>28%</a:t>
            </a:r>
          </a:p>
          <a:p>
            <a:pPr algn="r"/>
            <a:r>
              <a:rPr lang="en-US" sz="900" dirty="0">
                <a:solidFill>
                  <a:srgbClr val="000000"/>
                </a:solidFill>
                <a:latin typeface="Gill Sans MT"/>
              </a:rPr>
              <a:t>Calculated as the residual</a:t>
            </a:r>
          </a:p>
          <a:p>
            <a:pPr algn="r"/>
            <a:r>
              <a:rPr lang="en-US" sz="900" dirty="0">
                <a:solidFill>
                  <a:srgbClr val="000000"/>
                </a:solidFill>
                <a:latin typeface="Gill Sans MT"/>
              </a:rPr>
              <a:t>of all other flux components</a:t>
            </a:r>
            <a:endParaRPr lang="en-AU" sz="900" dirty="0">
              <a:solidFill>
                <a:srgbClr val="000000"/>
              </a:solidFill>
              <a:latin typeface="Gill Sans MT"/>
            </a:endParaRPr>
          </a:p>
        </p:txBody>
      </p:sp>
      <p:sp>
        <p:nvSpPr>
          <p:cNvPr id="39949" name="Line 13"/>
          <p:cNvSpPr>
            <a:spLocks noChangeShapeType="1"/>
          </p:cNvSpPr>
          <p:nvPr/>
        </p:nvSpPr>
        <p:spPr bwMode="auto">
          <a:xfrm flipV="1">
            <a:off x="3976688" y="3942364"/>
            <a:ext cx="1038225" cy="14287"/>
          </a:xfrm>
          <a:prstGeom prst="line">
            <a:avLst/>
          </a:prstGeom>
          <a:noFill/>
          <a:ln w="57150">
            <a:solidFill>
              <a:schemeClr val="tx1"/>
            </a:solidFill>
            <a:round/>
            <a:headEnd/>
            <a:tailEnd type="stealth" w="lg" len="med"/>
          </a:ln>
        </p:spPr>
        <p:txBody>
          <a:bodyPr/>
          <a:lstStyle/>
          <a:p>
            <a:endParaRPr lang="en-US">
              <a:solidFill>
                <a:srgbClr val="000000"/>
              </a:solidFill>
            </a:endParaRPr>
          </a:p>
        </p:txBody>
      </p:sp>
      <p:sp>
        <p:nvSpPr>
          <p:cNvPr id="39950" name="Text Box 16"/>
          <p:cNvSpPr txBox="1">
            <a:spLocks noChangeArrowheads="1"/>
          </p:cNvSpPr>
          <p:nvPr/>
        </p:nvSpPr>
        <p:spPr bwMode="auto">
          <a:xfrm>
            <a:off x="4406039" y="1311876"/>
            <a:ext cx="1777274" cy="830997"/>
          </a:xfrm>
          <a:prstGeom prst="rect">
            <a:avLst/>
          </a:prstGeom>
          <a:noFill/>
          <a:ln w="9525">
            <a:noFill/>
            <a:miter lim="800000"/>
            <a:headEnd/>
            <a:tailEnd/>
          </a:ln>
        </p:spPr>
        <p:txBody>
          <a:bodyPr wrap="none">
            <a:spAutoFit/>
          </a:bodyPr>
          <a:lstStyle/>
          <a:p>
            <a:pPr algn="r"/>
            <a:r>
              <a:rPr lang="en-AU" sz="2000" dirty="0">
                <a:solidFill>
                  <a:srgbClr val="000000"/>
                </a:solidFill>
                <a:latin typeface="Gill Sans MT"/>
              </a:rPr>
              <a:t>4.3±0.1 </a:t>
            </a:r>
            <a:r>
              <a:rPr lang="en-AU" sz="2000" dirty="0" err="1">
                <a:solidFill>
                  <a:srgbClr val="000000"/>
                </a:solidFill>
                <a:latin typeface="Gill Sans MT"/>
              </a:rPr>
              <a:t>PgC</a:t>
            </a:r>
            <a:r>
              <a:rPr lang="en-AU" sz="2000" dirty="0">
                <a:solidFill>
                  <a:srgbClr val="000000"/>
                </a:solidFill>
                <a:latin typeface="Gill Sans MT"/>
              </a:rPr>
              <a:t>/</a:t>
            </a:r>
            <a:r>
              <a:rPr lang="en-AU" sz="2000" dirty="0" err="1">
                <a:solidFill>
                  <a:srgbClr val="000000"/>
                </a:solidFill>
                <a:latin typeface="Gill Sans MT"/>
              </a:rPr>
              <a:t>yr</a:t>
            </a:r>
            <a:endParaRPr lang="en-AU" sz="2000" baseline="30000" dirty="0">
              <a:solidFill>
                <a:srgbClr val="000000"/>
              </a:solidFill>
              <a:latin typeface="Gill Sans MT"/>
            </a:endParaRPr>
          </a:p>
          <a:p>
            <a:pPr algn="r"/>
            <a:r>
              <a:rPr lang="en-AU" sz="2800" dirty="0">
                <a:solidFill>
                  <a:srgbClr val="000000"/>
                </a:solidFill>
                <a:latin typeface="Gill Sans MT"/>
              </a:rPr>
              <a:t>46%</a:t>
            </a:r>
          </a:p>
        </p:txBody>
      </p:sp>
      <p:sp>
        <p:nvSpPr>
          <p:cNvPr id="39951" name="Line 17"/>
          <p:cNvSpPr>
            <a:spLocks noChangeShapeType="1"/>
          </p:cNvSpPr>
          <p:nvPr/>
        </p:nvSpPr>
        <p:spPr bwMode="auto">
          <a:xfrm flipV="1">
            <a:off x="3976688" y="2072289"/>
            <a:ext cx="1038225" cy="1690687"/>
          </a:xfrm>
          <a:prstGeom prst="line">
            <a:avLst/>
          </a:prstGeom>
          <a:noFill/>
          <a:ln w="57150">
            <a:solidFill>
              <a:schemeClr val="tx1"/>
            </a:solidFill>
            <a:round/>
            <a:headEnd/>
            <a:tailEnd type="stealth" w="lg" len="med"/>
          </a:ln>
        </p:spPr>
        <p:txBody>
          <a:bodyPr/>
          <a:lstStyle/>
          <a:p>
            <a:endParaRPr lang="en-US">
              <a:solidFill>
                <a:srgbClr val="000000"/>
              </a:solidFill>
            </a:endParaRPr>
          </a:p>
        </p:txBody>
      </p:sp>
      <p:sp>
        <p:nvSpPr>
          <p:cNvPr id="39952" name="Text Box 20"/>
          <p:cNvSpPr txBox="1">
            <a:spLocks noChangeArrowheads="1"/>
          </p:cNvSpPr>
          <p:nvPr/>
        </p:nvSpPr>
        <p:spPr bwMode="auto">
          <a:xfrm>
            <a:off x="4454011" y="5485414"/>
            <a:ext cx="1738827" cy="830997"/>
          </a:xfrm>
          <a:prstGeom prst="rect">
            <a:avLst/>
          </a:prstGeom>
          <a:noFill/>
          <a:ln w="9525">
            <a:noFill/>
            <a:miter lim="800000"/>
            <a:headEnd/>
            <a:tailEnd/>
          </a:ln>
        </p:spPr>
        <p:txBody>
          <a:bodyPr wrap="none">
            <a:spAutoFit/>
          </a:bodyPr>
          <a:lstStyle/>
          <a:p>
            <a:pPr algn="r"/>
            <a:r>
              <a:rPr lang="en-AU" sz="2800" dirty="0">
                <a:solidFill>
                  <a:srgbClr val="000000"/>
                </a:solidFill>
                <a:latin typeface="Gill Sans MT"/>
              </a:rPr>
              <a:t>26%</a:t>
            </a:r>
            <a:endParaRPr lang="en-AU" sz="2000" dirty="0">
              <a:solidFill>
                <a:srgbClr val="000000"/>
              </a:solidFill>
              <a:latin typeface="Gill Sans MT"/>
            </a:endParaRPr>
          </a:p>
          <a:p>
            <a:pPr algn="r"/>
            <a:r>
              <a:rPr lang="en-AU" sz="2000" dirty="0">
                <a:solidFill>
                  <a:srgbClr val="000000"/>
                </a:solidFill>
                <a:latin typeface="Gill Sans MT"/>
              </a:rPr>
              <a:t>2.5±0.5 </a:t>
            </a:r>
            <a:r>
              <a:rPr lang="en-AU" sz="2000" dirty="0" err="1">
                <a:solidFill>
                  <a:srgbClr val="000000"/>
                </a:solidFill>
                <a:latin typeface="Gill Sans MT"/>
              </a:rPr>
              <a:t>PgC</a:t>
            </a:r>
            <a:r>
              <a:rPr lang="en-AU" sz="2000" dirty="0">
                <a:solidFill>
                  <a:srgbClr val="000000"/>
                </a:solidFill>
                <a:latin typeface="Gill Sans MT"/>
              </a:rPr>
              <a:t>/</a:t>
            </a:r>
            <a:r>
              <a:rPr lang="en-AU" sz="2000" dirty="0" err="1">
                <a:solidFill>
                  <a:srgbClr val="000000"/>
                </a:solidFill>
                <a:latin typeface="Gill Sans MT"/>
              </a:rPr>
              <a:t>yr</a:t>
            </a:r>
            <a:endParaRPr lang="en-AU" sz="2000" baseline="30000" dirty="0">
              <a:solidFill>
                <a:srgbClr val="000000"/>
              </a:solidFill>
              <a:latin typeface="Gill Sans MT"/>
            </a:endParaRPr>
          </a:p>
        </p:txBody>
      </p:sp>
      <p:sp>
        <p:nvSpPr>
          <p:cNvPr id="39953" name="Line 21"/>
          <p:cNvSpPr>
            <a:spLocks noChangeShapeType="1"/>
          </p:cNvSpPr>
          <p:nvPr/>
        </p:nvSpPr>
        <p:spPr bwMode="auto">
          <a:xfrm>
            <a:off x="3976688" y="4158264"/>
            <a:ext cx="1038225" cy="1766887"/>
          </a:xfrm>
          <a:prstGeom prst="line">
            <a:avLst/>
          </a:prstGeom>
          <a:noFill/>
          <a:ln w="57150">
            <a:solidFill>
              <a:schemeClr val="tx1"/>
            </a:solidFill>
            <a:round/>
            <a:headEnd/>
            <a:tailEnd type="stealth" w="lg" len="med"/>
          </a:ln>
        </p:spPr>
        <p:txBody>
          <a:bodyPr/>
          <a:lstStyle/>
          <a:p>
            <a:endParaRPr lang="en-US">
              <a:solidFill>
                <a:srgbClr val="000000"/>
              </a:solidFill>
            </a:endParaRPr>
          </a:p>
        </p:txBody>
      </p:sp>
      <p:pic>
        <p:nvPicPr>
          <p:cNvPr id="19" name="Picture 25"/>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213475" y="4926614"/>
            <a:ext cx="2473325" cy="1611312"/>
          </a:xfrm>
          <a:prstGeom prst="rect">
            <a:avLst/>
          </a:prstGeom>
          <a:noFill/>
          <a:ln w="19050">
            <a:solidFill>
              <a:schemeClr val="tx1"/>
            </a:solidFill>
            <a:miter lim="800000"/>
            <a:headEnd/>
            <a:tailEnd/>
          </a:ln>
          <a:effectLst>
            <a:outerShdw dist="103779" dir="2700000" algn="tl" rotWithShape="0">
              <a:schemeClr val="bg2">
                <a:alpha val="64999"/>
              </a:schemeClr>
            </a:outerShdw>
          </a:effectLst>
        </p:spPr>
      </p:pic>
    </p:spTree>
    <p:extLst>
      <p:ext uri="{BB962C8B-B14F-4D97-AF65-F5344CB8AC3E}">
        <p14:creationId xmlns:p14="http://schemas.microsoft.com/office/powerpoint/2010/main" val="2886686625"/>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ChangeArrowheads="1"/>
          </p:cNvSpPr>
          <p:nvPr>
            <p:ph type="title"/>
          </p:nvPr>
        </p:nvSpPr>
        <p:spPr>
          <a:xfrm>
            <a:off x="762000" y="-228324"/>
            <a:ext cx="7772400" cy="1142725"/>
          </a:xfrm>
        </p:spPr>
        <p:txBody>
          <a:bodyPr/>
          <a:lstStyle/>
          <a:p>
            <a:r>
              <a:rPr lang="en-GB" dirty="0"/>
              <a:t>Soil moisture – Precipitation feedback</a:t>
            </a:r>
          </a:p>
        </p:txBody>
      </p:sp>
      <p:sp>
        <p:nvSpPr>
          <p:cNvPr id="356355" name="Text Box 3"/>
          <p:cNvSpPr txBox="1">
            <a:spLocks noChangeArrowheads="1"/>
          </p:cNvSpPr>
          <p:nvPr/>
        </p:nvSpPr>
        <p:spPr bwMode="auto">
          <a:xfrm>
            <a:off x="457200" y="1093115"/>
            <a:ext cx="8534400" cy="1646605"/>
          </a:xfrm>
          <a:prstGeom prst="rect">
            <a:avLst/>
          </a:prstGeom>
          <a:noFill/>
          <a:ln w="9525">
            <a:noFill/>
            <a:miter lim="800000"/>
            <a:headEnd/>
            <a:tailEnd/>
          </a:ln>
          <a:effectLst/>
        </p:spPr>
        <p:txBody>
          <a:bodyPr wrap="square">
            <a:spAutoFit/>
          </a:bodyPr>
          <a:lstStyle/>
          <a:p>
            <a:pPr>
              <a:lnSpc>
                <a:spcPct val="120000"/>
              </a:lnSpc>
              <a:spcAft>
                <a:spcPct val="25000"/>
              </a:spcAft>
            </a:pPr>
            <a:r>
              <a:rPr lang="en-US" sz="2000" dirty="0" smtClean="0">
                <a:latin typeface="Gill Sans MT"/>
              </a:rPr>
              <a:t>How much does a p</a:t>
            </a:r>
            <a:r>
              <a:rPr lang="en-US" sz="2000" dirty="0" smtClean="0">
                <a:solidFill>
                  <a:schemeClr val="tx1"/>
                </a:solidFill>
                <a:latin typeface="Gill Sans MT"/>
              </a:rPr>
              <a:t>recipitation-induced </a:t>
            </a:r>
            <a:r>
              <a:rPr lang="en-US" sz="2000" dirty="0">
                <a:solidFill>
                  <a:schemeClr val="tx1"/>
                </a:solidFill>
                <a:latin typeface="Gill Sans MT"/>
              </a:rPr>
              <a:t>soil moisture anomaly </a:t>
            </a:r>
            <a:r>
              <a:rPr lang="en-US" sz="2000" dirty="0" smtClean="0">
                <a:solidFill>
                  <a:schemeClr val="tx1"/>
                </a:solidFill>
                <a:latin typeface="Gill Sans MT"/>
              </a:rPr>
              <a:t>influence </a:t>
            </a:r>
            <a:r>
              <a:rPr lang="en-US" sz="2000" dirty="0">
                <a:solidFill>
                  <a:schemeClr val="tx1"/>
                </a:solidFill>
                <a:latin typeface="Gill Sans MT"/>
              </a:rPr>
              <a:t>the overlying atmosphere and thereby the evolution of weather and the generation of </a:t>
            </a:r>
            <a:r>
              <a:rPr lang="en-US" sz="2000" dirty="0" smtClean="0">
                <a:solidFill>
                  <a:schemeClr val="tx1"/>
                </a:solidFill>
                <a:latin typeface="Gill Sans MT"/>
              </a:rPr>
              <a:t>precipitation?  </a:t>
            </a:r>
            <a:endParaRPr lang="en-US" sz="2000" dirty="0">
              <a:solidFill>
                <a:schemeClr val="tx1"/>
              </a:solidFill>
              <a:latin typeface="Gill Sans MT"/>
            </a:endParaRPr>
          </a:p>
          <a:p>
            <a:pPr>
              <a:lnSpc>
                <a:spcPct val="120000"/>
              </a:lnSpc>
              <a:spcAft>
                <a:spcPct val="25000"/>
              </a:spcAft>
            </a:pPr>
            <a:endParaRPr lang="en-US" sz="2000" dirty="0">
              <a:solidFill>
                <a:schemeClr val="tx1"/>
              </a:solidFill>
              <a:latin typeface="Gill Sans MT"/>
            </a:endParaRPr>
          </a:p>
        </p:txBody>
      </p:sp>
      <p:pic>
        <p:nvPicPr>
          <p:cNvPr id="356356" name="Picture 4" descr="02-11-4_AutumnColorsMalhamTarn"/>
          <p:cNvPicPr>
            <a:picLocks noChangeAspect="1" noChangeArrowheads="1"/>
          </p:cNvPicPr>
          <p:nvPr/>
        </p:nvPicPr>
        <p:blipFill>
          <a:blip r:embed="rId3" cstate="screen"/>
          <a:srcRect/>
          <a:stretch>
            <a:fillRect/>
          </a:stretch>
        </p:blipFill>
        <p:spPr bwMode="auto">
          <a:xfrm>
            <a:off x="1828803" y="2672420"/>
            <a:ext cx="5434013" cy="4074780"/>
          </a:xfrm>
          <a:prstGeom prst="rect">
            <a:avLst/>
          </a:prstGeom>
          <a:noFill/>
          <a:ln w="9525">
            <a:solidFill>
              <a:schemeClr val="folHlink"/>
            </a:solidFill>
            <a:miter lim="800000"/>
            <a:headEnd/>
            <a:tailEnd/>
          </a:ln>
        </p:spPr>
      </p:pic>
      <p:pic>
        <p:nvPicPr>
          <p:cNvPr id="356357" name="Picture 5" descr="donderwolk"/>
          <p:cNvPicPr>
            <a:picLocks noChangeAspect="1" noChangeArrowheads="1" noCrop="1"/>
          </p:cNvPicPr>
          <p:nvPr/>
        </p:nvPicPr>
        <p:blipFill>
          <a:blip r:embed="rId4" cstate="screen"/>
          <a:srcRect/>
          <a:stretch>
            <a:fillRect/>
          </a:stretch>
        </p:blipFill>
        <p:spPr bwMode="auto">
          <a:xfrm>
            <a:off x="4419600" y="2679035"/>
            <a:ext cx="2406650" cy="2956861"/>
          </a:xfrm>
          <a:prstGeom prst="rect">
            <a:avLst/>
          </a:prstGeom>
          <a:noFill/>
        </p:spPr>
      </p:pic>
      <p:sp>
        <p:nvSpPr>
          <p:cNvPr id="356358" name="Oval 6"/>
          <p:cNvSpPr>
            <a:spLocks noChangeArrowheads="1"/>
          </p:cNvSpPr>
          <p:nvPr/>
        </p:nvSpPr>
        <p:spPr bwMode="auto">
          <a:xfrm>
            <a:off x="5486400" y="5715275"/>
            <a:ext cx="1524000" cy="762368"/>
          </a:xfrm>
          <a:prstGeom prst="ellipse">
            <a:avLst/>
          </a:prstGeom>
          <a:noFill/>
          <a:ln w="57150">
            <a:solidFill>
              <a:srgbClr val="3366FF"/>
            </a:solidFill>
            <a:round/>
            <a:headEnd/>
            <a:tailEnd/>
          </a:ln>
          <a:effectLst/>
        </p:spPr>
        <p:txBody>
          <a:bodyPr wrap="none" anchor="ctr"/>
          <a:lstStyle/>
          <a:p>
            <a:endParaRPr lang="en-US"/>
          </a:p>
        </p:txBody>
      </p:sp>
      <p:grpSp>
        <p:nvGrpSpPr>
          <p:cNvPr id="2" name="Group 7"/>
          <p:cNvGrpSpPr>
            <a:grpSpLocks/>
          </p:cNvGrpSpPr>
          <p:nvPr/>
        </p:nvGrpSpPr>
        <p:grpSpPr bwMode="auto">
          <a:xfrm>
            <a:off x="4876800" y="4496481"/>
            <a:ext cx="1828800" cy="1523081"/>
            <a:chOff x="3024" y="2832"/>
            <a:chExt cx="1152" cy="960"/>
          </a:xfrm>
        </p:grpSpPr>
        <p:sp>
          <p:nvSpPr>
            <p:cNvPr id="356360" name="Line 8"/>
            <p:cNvSpPr>
              <a:spLocks noChangeShapeType="1"/>
            </p:cNvSpPr>
            <p:nvPr/>
          </p:nvSpPr>
          <p:spPr bwMode="auto">
            <a:xfrm flipH="1" flipV="1">
              <a:off x="3648" y="3168"/>
              <a:ext cx="96" cy="624"/>
            </a:xfrm>
            <a:prstGeom prst="line">
              <a:avLst/>
            </a:prstGeom>
            <a:noFill/>
            <a:ln w="38100">
              <a:solidFill>
                <a:srgbClr val="EAE646"/>
              </a:solidFill>
              <a:round/>
              <a:headEnd/>
              <a:tailEnd type="triangle" w="med" len="med"/>
            </a:ln>
            <a:effectLst/>
          </p:spPr>
          <p:txBody>
            <a:bodyPr wrap="none"/>
            <a:lstStyle/>
            <a:p>
              <a:endParaRPr lang="en-US"/>
            </a:p>
          </p:txBody>
        </p:sp>
        <p:sp>
          <p:nvSpPr>
            <p:cNvPr id="356361" name="Line 9"/>
            <p:cNvSpPr>
              <a:spLocks noChangeShapeType="1"/>
            </p:cNvSpPr>
            <p:nvPr/>
          </p:nvSpPr>
          <p:spPr bwMode="auto">
            <a:xfrm flipH="1" flipV="1">
              <a:off x="3024" y="3120"/>
              <a:ext cx="96" cy="624"/>
            </a:xfrm>
            <a:prstGeom prst="line">
              <a:avLst/>
            </a:prstGeom>
            <a:noFill/>
            <a:ln w="38100">
              <a:solidFill>
                <a:srgbClr val="EAE646"/>
              </a:solidFill>
              <a:round/>
              <a:headEnd/>
              <a:tailEnd type="triangle" w="med" len="med"/>
            </a:ln>
            <a:effectLst/>
          </p:spPr>
          <p:txBody>
            <a:bodyPr wrap="none"/>
            <a:lstStyle/>
            <a:p>
              <a:endParaRPr lang="en-US"/>
            </a:p>
          </p:txBody>
        </p:sp>
        <p:sp>
          <p:nvSpPr>
            <p:cNvPr id="356362" name="Line 10"/>
            <p:cNvSpPr>
              <a:spLocks noChangeShapeType="1"/>
            </p:cNvSpPr>
            <p:nvPr/>
          </p:nvSpPr>
          <p:spPr bwMode="auto">
            <a:xfrm flipH="1" flipV="1">
              <a:off x="4080" y="2832"/>
              <a:ext cx="96" cy="624"/>
            </a:xfrm>
            <a:prstGeom prst="line">
              <a:avLst/>
            </a:prstGeom>
            <a:noFill/>
            <a:ln w="38100">
              <a:solidFill>
                <a:srgbClr val="EAE646"/>
              </a:solidFill>
              <a:round/>
              <a:headEnd/>
              <a:tailEnd type="triangle" w="med" len="med"/>
            </a:ln>
            <a:effectLst/>
          </p:spPr>
          <p:txBody>
            <a:bodyPr wrap="none"/>
            <a:lstStyle/>
            <a:p>
              <a:endParaRPr lang="en-US"/>
            </a:p>
          </p:txBody>
        </p:sp>
      </p:grpSp>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762000" y="-228599"/>
            <a:ext cx="8153400" cy="1143000"/>
          </a:xfrm>
        </p:spPr>
        <p:txBody>
          <a:bodyPr/>
          <a:lstStyle/>
          <a:p>
            <a:pPr eaLnBrk="1" hangingPunct="1"/>
            <a:r>
              <a:rPr lang="en-US" smtClean="0"/>
              <a:t>Land-atmosphere interactions</a:t>
            </a:r>
          </a:p>
        </p:txBody>
      </p:sp>
      <p:pic>
        <p:nvPicPr>
          <p:cNvPr id="12291" name="Picture 3"/>
          <p:cNvPicPr>
            <a:picLocks noChangeAspect="1" noChangeArrowheads="1"/>
          </p:cNvPicPr>
          <p:nvPr/>
        </p:nvPicPr>
        <p:blipFill>
          <a:blip r:embed="rId3" cstate="screen"/>
          <a:srcRect/>
          <a:stretch>
            <a:fillRect/>
          </a:stretch>
        </p:blipFill>
        <p:spPr bwMode="auto">
          <a:xfrm>
            <a:off x="76200" y="1524000"/>
            <a:ext cx="8839200" cy="3898900"/>
          </a:xfrm>
          <a:prstGeom prst="rect">
            <a:avLst/>
          </a:prstGeom>
          <a:noFill/>
          <a:ln w="9525">
            <a:noFill/>
            <a:miter lim="800000"/>
            <a:headEnd/>
            <a:tailEnd/>
          </a:ln>
        </p:spPr>
      </p:pic>
      <p:sp>
        <p:nvSpPr>
          <p:cNvPr id="12292" name="Rectangle 4"/>
          <p:cNvSpPr>
            <a:spLocks noChangeArrowheads="1"/>
          </p:cNvSpPr>
          <p:nvPr/>
        </p:nvSpPr>
        <p:spPr bwMode="auto">
          <a:xfrm>
            <a:off x="381000" y="914401"/>
            <a:ext cx="8229600" cy="646331"/>
          </a:xfrm>
          <a:prstGeom prst="rect">
            <a:avLst/>
          </a:prstGeom>
          <a:solidFill>
            <a:schemeClr val="bg1"/>
          </a:solidFill>
          <a:ln w="9525" algn="ctr">
            <a:noFill/>
            <a:miter lim="800000"/>
            <a:headEnd/>
            <a:tailEnd/>
          </a:ln>
        </p:spPr>
        <p:txBody>
          <a:bodyPr>
            <a:spAutoFit/>
          </a:bodyPr>
          <a:lstStyle/>
          <a:p>
            <a:pPr algn="ctr"/>
            <a:r>
              <a:rPr lang="en-US"/>
              <a:t>GLACE: To what extent does soil moisture influence the overlying atmosphere and the generation of precipitation?</a:t>
            </a:r>
          </a:p>
        </p:txBody>
      </p:sp>
      <p:sp>
        <p:nvSpPr>
          <p:cNvPr id="12293" name="Text Box 5"/>
          <p:cNvSpPr txBox="1">
            <a:spLocks noChangeArrowheads="1"/>
          </p:cNvSpPr>
          <p:nvPr/>
        </p:nvSpPr>
        <p:spPr bwMode="auto">
          <a:xfrm>
            <a:off x="6551615" y="6472238"/>
            <a:ext cx="2409827" cy="338554"/>
          </a:xfrm>
          <a:prstGeom prst="rect">
            <a:avLst/>
          </a:prstGeom>
          <a:noFill/>
          <a:ln w="9525" algn="ctr">
            <a:noFill/>
            <a:miter lim="800000"/>
            <a:headEnd/>
            <a:tailEnd/>
          </a:ln>
        </p:spPr>
        <p:txBody>
          <a:bodyPr wrap="none">
            <a:spAutoFit/>
          </a:bodyPr>
          <a:lstStyle/>
          <a:p>
            <a:r>
              <a:rPr lang="en-US" sz="1600">
                <a:solidFill>
                  <a:srgbClr val="4D4D4D"/>
                </a:solidFill>
              </a:rPr>
              <a:t>Koster et al., 2004; IPCC</a:t>
            </a:r>
          </a:p>
        </p:txBody>
      </p:sp>
      <p:sp>
        <p:nvSpPr>
          <p:cNvPr id="624646" name="Text Box 6"/>
          <p:cNvSpPr txBox="1">
            <a:spLocks noChangeArrowheads="1"/>
          </p:cNvSpPr>
          <p:nvPr/>
        </p:nvSpPr>
        <p:spPr bwMode="auto">
          <a:xfrm>
            <a:off x="1483597" y="5562601"/>
            <a:ext cx="6503832" cy="646331"/>
          </a:xfrm>
          <a:prstGeom prst="rect">
            <a:avLst/>
          </a:prstGeom>
          <a:solidFill>
            <a:schemeClr val="hlink"/>
          </a:solidFill>
          <a:ln w="9525" algn="ctr">
            <a:solidFill>
              <a:schemeClr val="tx1"/>
            </a:solidFill>
            <a:miter lim="800000"/>
            <a:headEnd/>
            <a:tailEnd/>
          </a:ln>
        </p:spPr>
        <p:txBody>
          <a:bodyPr wrap="none">
            <a:spAutoFit/>
          </a:bodyPr>
          <a:lstStyle/>
          <a:p>
            <a:pPr algn="ctr"/>
            <a:r>
              <a:rPr lang="en-US"/>
              <a:t>How does the representation of land-atmosphere interactions </a:t>
            </a:r>
          </a:p>
          <a:p>
            <a:pPr algn="ctr"/>
            <a:r>
              <a:rPr lang="en-US"/>
              <a:t>affect simulation of droughts, floods, extremes?</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682"/>
            <a:ext cx="8153400" cy="1143000"/>
          </a:xfrm>
        </p:spPr>
        <p:txBody>
          <a:bodyPr/>
          <a:lstStyle/>
          <a:p>
            <a:r>
              <a:rPr lang="en-US" sz="2000" dirty="0" smtClean="0"/>
              <a:t>Scientific </a:t>
            </a:r>
            <a:r>
              <a:rPr lang="en-US" dirty="0" smtClean="0"/>
              <a:t>goals</a:t>
            </a:r>
            <a:r>
              <a:rPr lang="en-US" sz="2000" dirty="0" smtClean="0"/>
              <a:t> driving CLM development and use</a:t>
            </a:r>
            <a:br>
              <a:rPr lang="en-US" sz="2000" dirty="0" smtClean="0"/>
            </a:br>
            <a:endParaRPr lang="en-US" sz="1800" dirty="0"/>
          </a:p>
        </p:txBody>
      </p:sp>
      <p:sp>
        <p:nvSpPr>
          <p:cNvPr id="3" name="Content Placeholder 2"/>
          <p:cNvSpPr>
            <a:spLocks noGrp="1"/>
          </p:cNvSpPr>
          <p:nvPr>
            <p:ph idx="1"/>
          </p:nvPr>
        </p:nvSpPr>
        <p:spPr>
          <a:xfrm>
            <a:off x="228600" y="1071471"/>
            <a:ext cx="8458155" cy="5192138"/>
          </a:xfrm>
          <a:solidFill>
            <a:schemeClr val="bg1"/>
          </a:solidFill>
        </p:spPr>
        <p:txBody>
          <a:bodyPr>
            <a:noAutofit/>
          </a:bodyPr>
          <a:lstStyle/>
          <a:p>
            <a:pPr>
              <a:spcBef>
                <a:spcPts val="1500"/>
              </a:spcBef>
            </a:pPr>
            <a:r>
              <a:rPr lang="en-US" dirty="0" smtClean="0">
                <a:solidFill>
                  <a:schemeClr val="accent6"/>
                </a:solidFill>
              </a:rPr>
              <a:t>Improve understanding of carbon and nitrogen cycle interactions and their impact on long term trajectory of terrestrial carbon sink</a:t>
            </a:r>
          </a:p>
          <a:p>
            <a:pPr>
              <a:spcBef>
                <a:spcPts val="1500"/>
              </a:spcBef>
            </a:pPr>
            <a:r>
              <a:rPr lang="en-US" dirty="0" smtClean="0">
                <a:solidFill>
                  <a:schemeClr val="accent6"/>
                </a:solidFill>
              </a:rPr>
              <a:t>Assess response and vulnerability of ecosystems to climate change and disturbances (human and natural)</a:t>
            </a:r>
          </a:p>
          <a:p>
            <a:pPr>
              <a:spcBef>
                <a:spcPts val="1500"/>
              </a:spcBef>
            </a:pPr>
            <a:r>
              <a:rPr lang="en-US" dirty="0" smtClean="0">
                <a:solidFill>
                  <a:schemeClr val="accent6"/>
                </a:solidFill>
              </a:rPr>
              <a:t>Evaluate utility of ecosystem management as mechanism to mitigate climate change</a:t>
            </a:r>
          </a:p>
          <a:p>
            <a:pPr>
              <a:spcBef>
                <a:spcPts val="1500"/>
              </a:spcBef>
            </a:pPr>
            <a:r>
              <a:rPr lang="en-US" dirty="0" smtClean="0">
                <a:solidFill>
                  <a:schemeClr val="accent6"/>
                </a:solidFill>
              </a:rPr>
              <a:t>Ascertain vulnerability of water resources under climate change; establish role of land in drought and flood</a:t>
            </a:r>
          </a:p>
          <a:p>
            <a:pPr>
              <a:spcBef>
                <a:spcPts val="1500"/>
              </a:spcBef>
            </a:pPr>
            <a:r>
              <a:rPr lang="en-US" dirty="0" smtClean="0">
                <a:solidFill>
                  <a:schemeClr val="accent6"/>
                </a:solidFill>
              </a:rPr>
              <a:t>Quantify land feedbacks to climate change: e.g. permafrost-carbon, snow- and vegetation-albedo, soil moisture-ET feedbacks</a:t>
            </a:r>
          </a:p>
          <a:p>
            <a:pPr>
              <a:spcBef>
                <a:spcPts val="1500"/>
              </a:spcBef>
            </a:pPr>
            <a:endParaRPr lang="en-US" dirty="0" smtClean="0">
              <a:solidFill>
                <a:schemeClr val="accent6"/>
              </a:solidFill>
            </a:endParaRPr>
          </a:p>
          <a:p>
            <a:pPr>
              <a:spcBef>
                <a:spcPts val="1500"/>
              </a:spcBef>
            </a:pPr>
            <a:endParaRPr lang="en-US" dirty="0" smtClean="0">
              <a:solidFill>
                <a:schemeClr val="accent6"/>
              </a:solidFill>
            </a:endParaRPr>
          </a:p>
          <a:p>
            <a:pPr lvl="1">
              <a:spcBef>
                <a:spcPts val="1500"/>
              </a:spcBef>
            </a:pPr>
            <a:endParaRPr lang="en-US" dirty="0" smtClean="0">
              <a:solidFill>
                <a:schemeClr val="accent6"/>
              </a:solidFill>
            </a:endParaRPr>
          </a:p>
          <a:p>
            <a:pPr lvl="1">
              <a:spcBef>
                <a:spcPts val="1500"/>
              </a:spcBef>
            </a:pPr>
            <a:endParaRPr lang="en-US" dirty="0" smtClean="0">
              <a:solidFill>
                <a:schemeClr val="accent6"/>
              </a:solidFill>
            </a:endParaRPr>
          </a:p>
        </p:txBody>
      </p:sp>
    </p:spTree>
    <p:extLst>
      <p:ext uri="{BB962C8B-B14F-4D97-AF65-F5344CB8AC3E}">
        <p14:creationId xmlns:p14="http://schemas.microsoft.com/office/powerpoint/2010/main" val="19077726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bonan\Documents\papers\2010\iLEAPS editorial\Bonan_Fig1.tif"/>
          <p:cNvPicPr>
            <a:picLocks noChangeAspect="1" noChangeArrowheads="1"/>
          </p:cNvPicPr>
          <p:nvPr/>
        </p:nvPicPr>
        <p:blipFill>
          <a:blip r:embed="rId3" cstate="print"/>
          <a:srcRect/>
          <a:stretch>
            <a:fillRect/>
          </a:stretch>
        </p:blipFill>
        <p:spPr bwMode="auto">
          <a:xfrm>
            <a:off x="2723616" y="1053193"/>
            <a:ext cx="6400800" cy="4800600"/>
          </a:xfrm>
          <a:prstGeom prst="rect">
            <a:avLst/>
          </a:prstGeom>
          <a:noFill/>
        </p:spPr>
      </p:pic>
      <p:sp>
        <p:nvSpPr>
          <p:cNvPr id="3" name="Text Box 14"/>
          <p:cNvSpPr txBox="1">
            <a:spLocks noChangeArrowheads="1"/>
          </p:cNvSpPr>
          <p:nvPr/>
        </p:nvSpPr>
        <p:spPr bwMode="auto">
          <a:xfrm>
            <a:off x="95250" y="2259449"/>
            <a:ext cx="2739409" cy="461665"/>
          </a:xfrm>
          <a:prstGeom prst="rect">
            <a:avLst/>
          </a:prstGeom>
          <a:noFill/>
          <a:ln w="9525">
            <a:noFill/>
            <a:miter lim="800000"/>
            <a:headEnd/>
            <a:tailEnd/>
          </a:ln>
        </p:spPr>
        <p:txBody>
          <a:bodyPr wrap="square">
            <a:spAutoFit/>
          </a:bodyPr>
          <a:lstStyle/>
          <a:p>
            <a:pPr marL="228600" indent="-228600" eaLnBrk="1" hangingPunct="1">
              <a:spcAft>
                <a:spcPts val="600"/>
              </a:spcAft>
            </a:pPr>
            <a:r>
              <a:rPr lang="en-US" sz="1200" b="1" dirty="0" err="1">
                <a:solidFill>
                  <a:srgbClr val="FF0000"/>
                </a:solidFill>
                <a:latin typeface="Gill Sans MT"/>
                <a:cs typeface="Gill Sans MT"/>
              </a:rPr>
              <a:t>Oleson</a:t>
            </a:r>
            <a:r>
              <a:rPr lang="en-US" sz="1200" b="1" dirty="0">
                <a:solidFill>
                  <a:srgbClr val="FF0000"/>
                </a:solidFill>
                <a:latin typeface="Gill Sans MT"/>
                <a:cs typeface="Gill Sans MT"/>
              </a:rPr>
              <a:t> et al. (</a:t>
            </a:r>
            <a:r>
              <a:rPr lang="en-US" sz="1200" b="1" dirty="0" smtClean="0">
                <a:solidFill>
                  <a:srgbClr val="FF0000"/>
                </a:solidFill>
                <a:latin typeface="Gill Sans MT"/>
                <a:cs typeface="Gill Sans MT"/>
              </a:rPr>
              <a:t>2013) NCAR/TN-503+STR</a:t>
            </a:r>
          </a:p>
        </p:txBody>
      </p:sp>
      <p:sp>
        <p:nvSpPr>
          <p:cNvPr id="6" name="Text Box 12"/>
          <p:cNvSpPr txBox="1">
            <a:spLocks noChangeArrowheads="1"/>
          </p:cNvSpPr>
          <p:nvPr/>
        </p:nvSpPr>
        <p:spPr bwMode="auto">
          <a:xfrm>
            <a:off x="1885956" y="76200"/>
            <a:ext cx="5810244" cy="954107"/>
          </a:xfrm>
          <a:prstGeom prst="rect">
            <a:avLst/>
          </a:prstGeom>
          <a:noFill/>
          <a:ln w="9525">
            <a:noFill/>
            <a:miter lim="800000"/>
            <a:headEnd/>
            <a:tailEnd/>
          </a:ln>
        </p:spPr>
        <p:txBody>
          <a:bodyPr wrap="square">
            <a:spAutoFit/>
          </a:bodyPr>
          <a:lstStyle/>
          <a:p>
            <a:pPr eaLnBrk="1" hangingPunct="1"/>
            <a:r>
              <a:rPr lang="en-US" sz="2800" b="1" dirty="0">
                <a:solidFill>
                  <a:srgbClr val="000000"/>
                </a:solidFill>
                <a:latin typeface="Gill Sans MT"/>
                <a:cs typeface="Gill Sans MT"/>
              </a:rPr>
              <a:t>The Community Land </a:t>
            </a:r>
            <a:r>
              <a:rPr lang="en-US" sz="2800" b="1" dirty="0" smtClean="0">
                <a:solidFill>
                  <a:srgbClr val="000000"/>
                </a:solidFill>
                <a:latin typeface="Gill Sans MT"/>
                <a:cs typeface="Gill Sans MT"/>
              </a:rPr>
              <a:t>Model (CLM4.5)</a:t>
            </a:r>
            <a:endParaRPr lang="en-US" sz="2800" b="1" dirty="0">
              <a:solidFill>
                <a:srgbClr val="000000"/>
              </a:solidFill>
              <a:latin typeface="Gill Sans MT"/>
              <a:cs typeface="Gill Sans MT"/>
            </a:endParaRPr>
          </a:p>
        </p:txBody>
      </p:sp>
      <p:sp>
        <p:nvSpPr>
          <p:cNvPr id="7" name="Text Box 13"/>
          <p:cNvSpPr txBox="1">
            <a:spLocks noChangeArrowheads="1"/>
          </p:cNvSpPr>
          <p:nvPr/>
        </p:nvSpPr>
        <p:spPr bwMode="auto">
          <a:xfrm>
            <a:off x="165100" y="838200"/>
            <a:ext cx="2557463" cy="1323439"/>
          </a:xfrm>
          <a:prstGeom prst="rect">
            <a:avLst/>
          </a:prstGeom>
          <a:solidFill>
            <a:srgbClr val="CCECFF"/>
          </a:solidFill>
          <a:ln w="9525" algn="ctr">
            <a:solidFill>
              <a:schemeClr val="tx1"/>
            </a:solidFill>
            <a:miter lim="800000"/>
            <a:headEnd/>
            <a:tailEnd/>
          </a:ln>
        </p:spPr>
        <p:txBody>
          <a:bodyPr>
            <a:spAutoFit/>
          </a:bodyPr>
          <a:lstStyle/>
          <a:p>
            <a:r>
              <a:rPr lang="en-US" sz="1600" dirty="0">
                <a:solidFill>
                  <a:srgbClr val="000000"/>
                </a:solidFill>
                <a:latin typeface="Gill Sans MT"/>
                <a:cs typeface="Gill Sans MT"/>
              </a:rPr>
              <a:t>Fluxes of energy, water, </a:t>
            </a:r>
            <a:r>
              <a:rPr lang="en-US" sz="1600" dirty="0" smtClean="0">
                <a:solidFill>
                  <a:srgbClr val="000000"/>
                </a:solidFill>
                <a:latin typeface="Gill Sans MT"/>
                <a:cs typeface="Gill Sans MT"/>
              </a:rPr>
              <a:t> carbon, and nitrogen </a:t>
            </a:r>
            <a:r>
              <a:rPr lang="en-US" sz="1600" dirty="0">
                <a:solidFill>
                  <a:srgbClr val="000000"/>
                </a:solidFill>
                <a:latin typeface="Gill Sans MT"/>
                <a:cs typeface="Gill Sans MT"/>
              </a:rPr>
              <a:t>and the dynamical processes that </a:t>
            </a:r>
            <a:r>
              <a:rPr lang="en-US" sz="1600" dirty="0" smtClean="0">
                <a:solidFill>
                  <a:srgbClr val="000000"/>
                </a:solidFill>
                <a:latin typeface="Gill Sans MT"/>
                <a:cs typeface="Gill Sans MT"/>
              </a:rPr>
              <a:t>control </a:t>
            </a:r>
            <a:r>
              <a:rPr lang="en-US" sz="1600" dirty="0">
                <a:solidFill>
                  <a:srgbClr val="000000"/>
                </a:solidFill>
                <a:latin typeface="Gill Sans MT"/>
                <a:cs typeface="Gill Sans MT"/>
              </a:rPr>
              <a:t>these </a:t>
            </a:r>
            <a:r>
              <a:rPr lang="en-US" sz="1600" dirty="0" smtClean="0">
                <a:solidFill>
                  <a:srgbClr val="000000"/>
                </a:solidFill>
                <a:latin typeface="Gill Sans MT"/>
                <a:cs typeface="Gill Sans MT"/>
              </a:rPr>
              <a:t>fluxes in a changing environment</a:t>
            </a:r>
            <a:endParaRPr lang="en-US" sz="1600" dirty="0">
              <a:solidFill>
                <a:srgbClr val="000000"/>
              </a:solidFill>
              <a:latin typeface="Gill Sans MT"/>
              <a:cs typeface="Gill Sans MT"/>
            </a:endParaRPr>
          </a:p>
        </p:txBody>
      </p:sp>
      <p:sp>
        <p:nvSpPr>
          <p:cNvPr id="8" name="Text Box 15"/>
          <p:cNvSpPr txBox="1">
            <a:spLocks noChangeArrowheads="1"/>
          </p:cNvSpPr>
          <p:nvPr/>
        </p:nvSpPr>
        <p:spPr bwMode="auto">
          <a:xfrm>
            <a:off x="31750" y="2788927"/>
            <a:ext cx="2802909" cy="3539430"/>
          </a:xfrm>
          <a:prstGeom prst="rect">
            <a:avLst/>
          </a:prstGeom>
          <a:noFill/>
          <a:ln w="9525">
            <a:noFill/>
            <a:miter lim="800000"/>
            <a:headEnd/>
            <a:tailEnd/>
          </a:ln>
        </p:spPr>
        <p:txBody>
          <a:bodyPr wrap="square">
            <a:spAutoFit/>
          </a:bodyPr>
          <a:lstStyle/>
          <a:p>
            <a:pPr marL="342900" indent="-342900"/>
            <a:r>
              <a:rPr lang="en-US" sz="1600" b="1" dirty="0">
                <a:solidFill>
                  <a:srgbClr val="000000"/>
                </a:solidFill>
                <a:latin typeface="Gill Sans MT"/>
                <a:cs typeface="Gill Sans MT"/>
              </a:rPr>
              <a:t>Spatial scale</a:t>
            </a:r>
          </a:p>
          <a:p>
            <a:pPr marL="342900" indent="-342900">
              <a:buFont typeface="Arial" pitchFamily="34" charset="0"/>
              <a:buChar char="•"/>
            </a:pPr>
            <a:r>
              <a:rPr lang="en-US" sz="1600" dirty="0" smtClean="0">
                <a:solidFill>
                  <a:srgbClr val="000000"/>
                </a:solidFill>
                <a:latin typeface="Gill Sans MT"/>
                <a:cs typeface="Gill Sans MT"/>
              </a:rPr>
              <a:t>1.25° </a:t>
            </a:r>
            <a:r>
              <a:rPr lang="en-US" sz="1600" dirty="0" err="1" smtClean="0">
                <a:solidFill>
                  <a:srgbClr val="000000"/>
                </a:solidFill>
                <a:latin typeface="Gill Sans MT"/>
                <a:cs typeface="Gill Sans MT"/>
              </a:rPr>
              <a:t>lon</a:t>
            </a:r>
            <a:r>
              <a:rPr lang="en-US" sz="1600" dirty="0" smtClean="0">
                <a:solidFill>
                  <a:srgbClr val="000000"/>
                </a:solidFill>
                <a:latin typeface="Gill Sans MT"/>
                <a:cs typeface="Gill Sans MT"/>
              </a:rPr>
              <a:t> </a:t>
            </a:r>
            <a:r>
              <a:rPr lang="en-US" sz="1600" dirty="0">
                <a:solidFill>
                  <a:srgbClr val="000000"/>
                </a:solidFill>
                <a:latin typeface="Gill Sans MT"/>
                <a:cs typeface="Gill Sans MT"/>
                <a:sym typeface="Symbol" pitchFamily="18" charset="2"/>
              </a:rPr>
              <a:t> </a:t>
            </a:r>
            <a:r>
              <a:rPr lang="en-US" sz="1600" dirty="0" smtClean="0">
                <a:solidFill>
                  <a:srgbClr val="000000"/>
                </a:solidFill>
                <a:latin typeface="Gill Sans MT"/>
                <a:cs typeface="Gill Sans MT"/>
                <a:sym typeface="Symbol" pitchFamily="18" charset="2"/>
              </a:rPr>
              <a:t>0</a:t>
            </a:r>
            <a:r>
              <a:rPr lang="en-US" sz="1600" dirty="0" smtClean="0">
                <a:solidFill>
                  <a:srgbClr val="000000"/>
                </a:solidFill>
                <a:latin typeface="Gill Sans MT"/>
                <a:cs typeface="Gill Sans MT"/>
              </a:rPr>
              <a:t>.9375° </a:t>
            </a:r>
            <a:r>
              <a:rPr lang="en-US" sz="1600" dirty="0" err="1" smtClean="0">
                <a:solidFill>
                  <a:srgbClr val="000000"/>
                </a:solidFill>
                <a:latin typeface="Gill Sans MT"/>
                <a:cs typeface="Gill Sans MT"/>
              </a:rPr>
              <a:t>lat</a:t>
            </a:r>
            <a:r>
              <a:rPr lang="en-US" sz="1600" dirty="0" smtClean="0">
                <a:solidFill>
                  <a:srgbClr val="000000"/>
                </a:solidFill>
                <a:latin typeface="Gill Sans MT"/>
                <a:cs typeface="Gill Sans MT"/>
              </a:rPr>
              <a:t> </a:t>
            </a:r>
          </a:p>
          <a:p>
            <a:r>
              <a:rPr lang="en-US" sz="1600" dirty="0" smtClean="0">
                <a:solidFill>
                  <a:srgbClr val="000000"/>
                </a:solidFill>
                <a:latin typeface="Gill Sans MT"/>
                <a:cs typeface="Gill Sans MT"/>
              </a:rPr>
              <a:t>       (</a:t>
            </a:r>
            <a:r>
              <a:rPr lang="en-US" sz="1600" dirty="0">
                <a:solidFill>
                  <a:srgbClr val="000000"/>
                </a:solidFill>
                <a:latin typeface="Gill Sans MT"/>
                <a:cs typeface="Gill Sans MT"/>
              </a:rPr>
              <a:t>288 </a:t>
            </a:r>
            <a:r>
              <a:rPr lang="en-US" sz="1600" dirty="0">
                <a:solidFill>
                  <a:srgbClr val="000000"/>
                </a:solidFill>
                <a:latin typeface="Gill Sans MT"/>
                <a:cs typeface="Gill Sans MT"/>
                <a:sym typeface="Symbol" pitchFamily="18" charset="2"/>
              </a:rPr>
              <a:t> 192 grid</a:t>
            </a:r>
            <a:r>
              <a:rPr lang="en-US" sz="1600" dirty="0" smtClean="0">
                <a:solidFill>
                  <a:srgbClr val="000000"/>
                </a:solidFill>
                <a:latin typeface="Gill Sans MT"/>
                <a:cs typeface="Gill Sans MT"/>
                <a:sym typeface="Symbol" pitchFamily="18" charset="2"/>
              </a:rPr>
              <a:t>)</a:t>
            </a:r>
          </a:p>
          <a:p>
            <a:pPr marL="342900" indent="-342900"/>
            <a:endParaRPr lang="en-US" sz="1600" dirty="0">
              <a:solidFill>
                <a:srgbClr val="000000"/>
              </a:solidFill>
              <a:latin typeface="Gill Sans MT"/>
              <a:cs typeface="Gill Sans MT"/>
            </a:endParaRPr>
          </a:p>
          <a:p>
            <a:pPr marL="342900" indent="-342900"/>
            <a:r>
              <a:rPr lang="en-US" sz="1600" b="1" dirty="0">
                <a:solidFill>
                  <a:srgbClr val="000000"/>
                </a:solidFill>
                <a:latin typeface="Gill Sans MT"/>
                <a:cs typeface="Gill Sans MT"/>
              </a:rPr>
              <a:t>Temporal scale</a:t>
            </a:r>
          </a:p>
          <a:p>
            <a:pPr marL="342900" indent="-342900">
              <a:buFont typeface="Arial" pitchFamily="34" charset="0"/>
              <a:buChar char="•"/>
            </a:pPr>
            <a:r>
              <a:rPr lang="en-US" sz="1600" dirty="0">
                <a:solidFill>
                  <a:srgbClr val="000000"/>
                </a:solidFill>
                <a:latin typeface="Gill Sans MT"/>
                <a:cs typeface="Gill Sans MT"/>
              </a:rPr>
              <a:t>30-minute coupling with atmosphere</a:t>
            </a:r>
          </a:p>
          <a:p>
            <a:pPr marL="342900" indent="-342900">
              <a:buFont typeface="Arial" pitchFamily="34" charset="0"/>
              <a:buChar char="•"/>
            </a:pPr>
            <a:r>
              <a:rPr lang="en-US" sz="1600" dirty="0">
                <a:solidFill>
                  <a:srgbClr val="000000"/>
                </a:solidFill>
                <a:latin typeface="Gill Sans MT"/>
                <a:cs typeface="Gill Sans MT"/>
              </a:rPr>
              <a:t>Seasonal-to-</a:t>
            </a:r>
            <a:r>
              <a:rPr lang="en-US" sz="1600" dirty="0" err="1">
                <a:solidFill>
                  <a:srgbClr val="000000"/>
                </a:solidFill>
                <a:latin typeface="Gill Sans MT"/>
                <a:cs typeface="Gill Sans MT"/>
              </a:rPr>
              <a:t>interannual</a:t>
            </a:r>
            <a:r>
              <a:rPr lang="en-US" sz="1600" dirty="0">
                <a:solidFill>
                  <a:srgbClr val="000000"/>
                </a:solidFill>
                <a:latin typeface="Gill Sans MT"/>
                <a:cs typeface="Gill Sans MT"/>
              </a:rPr>
              <a:t>  (</a:t>
            </a:r>
            <a:r>
              <a:rPr lang="en-US" sz="1600" dirty="0" err="1">
                <a:solidFill>
                  <a:srgbClr val="000000"/>
                </a:solidFill>
                <a:latin typeface="Gill Sans MT"/>
                <a:cs typeface="Gill Sans MT"/>
              </a:rPr>
              <a:t>phenology</a:t>
            </a:r>
            <a:r>
              <a:rPr lang="en-US" sz="1600" dirty="0">
                <a:solidFill>
                  <a:srgbClr val="000000"/>
                </a:solidFill>
                <a:latin typeface="Gill Sans MT"/>
                <a:cs typeface="Gill Sans MT"/>
              </a:rPr>
              <a:t>)</a:t>
            </a:r>
          </a:p>
          <a:p>
            <a:pPr marL="342900" indent="-342900">
              <a:buFont typeface="Arial" pitchFamily="34" charset="0"/>
              <a:buChar char="•"/>
            </a:pPr>
            <a:r>
              <a:rPr lang="en-US" sz="1600" dirty="0">
                <a:solidFill>
                  <a:srgbClr val="000000"/>
                </a:solidFill>
                <a:latin typeface="Gill Sans MT"/>
                <a:cs typeface="Gill Sans MT"/>
              </a:rPr>
              <a:t>Decadal-to-century climate (disturbance, land use, succession)</a:t>
            </a:r>
          </a:p>
          <a:p>
            <a:pPr marL="342900" indent="-342900">
              <a:buFont typeface="Arial" pitchFamily="34" charset="0"/>
              <a:buChar char="•"/>
            </a:pPr>
            <a:r>
              <a:rPr lang="en-US" sz="1600" dirty="0" err="1">
                <a:solidFill>
                  <a:srgbClr val="000000"/>
                </a:solidFill>
                <a:latin typeface="Gill Sans MT"/>
                <a:cs typeface="Gill Sans MT"/>
              </a:rPr>
              <a:t>Paleoclimate</a:t>
            </a:r>
            <a:r>
              <a:rPr lang="en-US" sz="1600" dirty="0">
                <a:solidFill>
                  <a:srgbClr val="000000"/>
                </a:solidFill>
                <a:latin typeface="Gill Sans MT"/>
                <a:cs typeface="Gill Sans MT"/>
              </a:rPr>
              <a:t> (biogeography)</a:t>
            </a:r>
          </a:p>
        </p:txBody>
      </p:sp>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bonan\Documents\papers\2010\iLEAPS editorial\Bonan_Fig1.tif"/>
          <p:cNvPicPr>
            <a:picLocks noChangeAspect="1" noChangeArrowheads="1"/>
          </p:cNvPicPr>
          <p:nvPr/>
        </p:nvPicPr>
        <p:blipFill>
          <a:blip r:embed="rId3" cstate="print"/>
          <a:srcRect/>
          <a:stretch>
            <a:fillRect/>
          </a:stretch>
        </p:blipFill>
        <p:spPr bwMode="auto">
          <a:xfrm>
            <a:off x="2723616" y="1053193"/>
            <a:ext cx="6400800" cy="4800600"/>
          </a:xfrm>
          <a:prstGeom prst="rect">
            <a:avLst/>
          </a:prstGeom>
          <a:noFill/>
        </p:spPr>
      </p:pic>
      <p:sp>
        <p:nvSpPr>
          <p:cNvPr id="3" name="Text Box 14"/>
          <p:cNvSpPr txBox="1">
            <a:spLocks noChangeArrowheads="1"/>
          </p:cNvSpPr>
          <p:nvPr/>
        </p:nvSpPr>
        <p:spPr bwMode="auto">
          <a:xfrm>
            <a:off x="95250" y="2259449"/>
            <a:ext cx="2800350" cy="1354217"/>
          </a:xfrm>
          <a:prstGeom prst="rect">
            <a:avLst/>
          </a:prstGeom>
          <a:noFill/>
          <a:ln w="9525">
            <a:noFill/>
            <a:miter lim="800000"/>
            <a:headEnd/>
            <a:tailEnd/>
          </a:ln>
        </p:spPr>
        <p:txBody>
          <a:bodyPr wrap="square">
            <a:spAutoFit/>
          </a:bodyPr>
          <a:lstStyle/>
          <a:p>
            <a:pPr marL="228600" indent="-228600" eaLnBrk="1" hangingPunct="1">
              <a:spcAft>
                <a:spcPts val="600"/>
              </a:spcAft>
            </a:pPr>
            <a:r>
              <a:rPr lang="en-US" sz="1200" b="1" dirty="0" err="1">
                <a:solidFill>
                  <a:srgbClr val="FF0000"/>
                </a:solidFill>
                <a:latin typeface="Gill Sans MT"/>
                <a:cs typeface="Gill Sans MT"/>
              </a:rPr>
              <a:t>Oleson</a:t>
            </a:r>
            <a:r>
              <a:rPr lang="en-US" sz="1200" b="1" dirty="0">
                <a:solidFill>
                  <a:srgbClr val="FF0000"/>
                </a:solidFill>
                <a:latin typeface="Gill Sans MT"/>
                <a:cs typeface="Gill Sans MT"/>
              </a:rPr>
              <a:t> et al. (</a:t>
            </a:r>
            <a:r>
              <a:rPr lang="en-US" sz="1200" b="1" dirty="0" smtClean="0">
                <a:solidFill>
                  <a:srgbClr val="FF0000"/>
                </a:solidFill>
                <a:latin typeface="Gill Sans MT"/>
                <a:cs typeface="Gill Sans MT"/>
              </a:rPr>
              <a:t>2013) NCAR/TN-503+STR</a:t>
            </a:r>
          </a:p>
          <a:p>
            <a:pPr marL="228600" indent="-228600" eaLnBrk="1" hangingPunct="1">
              <a:spcAft>
                <a:spcPts val="600"/>
              </a:spcAft>
            </a:pPr>
            <a:r>
              <a:rPr lang="en-US" sz="1200" dirty="0" smtClean="0">
                <a:solidFill>
                  <a:srgbClr val="000000"/>
                </a:solidFill>
                <a:latin typeface="Gill Sans MT"/>
                <a:cs typeface="Gill Sans MT"/>
              </a:rPr>
              <a:t>D. Lawrence et al. (2011) JAMES, 3, </a:t>
            </a:r>
            <a:r>
              <a:rPr lang="en-US" sz="1200" dirty="0" err="1" smtClean="0">
                <a:solidFill>
                  <a:srgbClr val="000000"/>
                </a:solidFill>
                <a:latin typeface="Gill Sans MT"/>
                <a:cs typeface="Gill Sans MT"/>
              </a:rPr>
              <a:t>doi</a:t>
            </a:r>
            <a:r>
              <a:rPr lang="en-US" sz="1200" dirty="0" smtClean="0">
                <a:solidFill>
                  <a:srgbClr val="000000"/>
                </a:solidFill>
                <a:latin typeface="Gill Sans MT"/>
                <a:cs typeface="Gill Sans MT"/>
              </a:rPr>
              <a:t>: 10.1029/2011MS000045</a:t>
            </a:r>
          </a:p>
          <a:p>
            <a:pPr marL="228600" indent="-228600" eaLnBrk="1" hangingPunct="1">
              <a:spcAft>
                <a:spcPts val="600"/>
              </a:spcAft>
            </a:pPr>
            <a:r>
              <a:rPr lang="en-US" sz="1200" dirty="0" smtClean="0">
                <a:solidFill>
                  <a:srgbClr val="000000"/>
                </a:solidFill>
                <a:latin typeface="Gill Sans MT"/>
                <a:cs typeface="Gill Sans MT"/>
              </a:rPr>
              <a:t>D. Lawrence et al. (2012) J Climate 25:2240-2260</a:t>
            </a:r>
          </a:p>
        </p:txBody>
      </p:sp>
      <p:sp>
        <p:nvSpPr>
          <p:cNvPr id="6" name="Text Box 12"/>
          <p:cNvSpPr txBox="1">
            <a:spLocks noChangeArrowheads="1"/>
          </p:cNvSpPr>
          <p:nvPr/>
        </p:nvSpPr>
        <p:spPr bwMode="auto">
          <a:xfrm>
            <a:off x="1885956" y="76200"/>
            <a:ext cx="5810244" cy="954107"/>
          </a:xfrm>
          <a:prstGeom prst="rect">
            <a:avLst/>
          </a:prstGeom>
          <a:noFill/>
          <a:ln w="9525">
            <a:noFill/>
            <a:miter lim="800000"/>
            <a:headEnd/>
            <a:tailEnd/>
          </a:ln>
        </p:spPr>
        <p:txBody>
          <a:bodyPr wrap="square">
            <a:spAutoFit/>
          </a:bodyPr>
          <a:lstStyle/>
          <a:p>
            <a:pPr eaLnBrk="1" hangingPunct="1"/>
            <a:r>
              <a:rPr lang="en-US" sz="2800" b="1" dirty="0">
                <a:solidFill>
                  <a:srgbClr val="000000"/>
                </a:solidFill>
                <a:latin typeface="Gill Sans MT"/>
                <a:cs typeface="Gill Sans MT"/>
              </a:rPr>
              <a:t>The Community Land </a:t>
            </a:r>
            <a:r>
              <a:rPr lang="en-US" sz="2800" b="1" dirty="0" smtClean="0">
                <a:solidFill>
                  <a:srgbClr val="000000"/>
                </a:solidFill>
                <a:latin typeface="Gill Sans MT"/>
                <a:cs typeface="Gill Sans MT"/>
              </a:rPr>
              <a:t>Model (CLM4.5)</a:t>
            </a:r>
            <a:endParaRPr lang="en-US" sz="2800" b="1" dirty="0">
              <a:solidFill>
                <a:srgbClr val="000000"/>
              </a:solidFill>
              <a:latin typeface="Gill Sans MT"/>
              <a:cs typeface="Gill Sans MT"/>
            </a:endParaRPr>
          </a:p>
        </p:txBody>
      </p:sp>
      <p:sp>
        <p:nvSpPr>
          <p:cNvPr id="7" name="Text Box 13"/>
          <p:cNvSpPr txBox="1">
            <a:spLocks noChangeArrowheads="1"/>
          </p:cNvSpPr>
          <p:nvPr/>
        </p:nvSpPr>
        <p:spPr bwMode="auto">
          <a:xfrm>
            <a:off x="165100" y="838200"/>
            <a:ext cx="2557463" cy="1323439"/>
          </a:xfrm>
          <a:prstGeom prst="rect">
            <a:avLst/>
          </a:prstGeom>
          <a:solidFill>
            <a:srgbClr val="CCECFF"/>
          </a:solidFill>
          <a:ln w="9525" algn="ctr">
            <a:solidFill>
              <a:schemeClr val="tx1"/>
            </a:solidFill>
            <a:miter lim="800000"/>
            <a:headEnd/>
            <a:tailEnd/>
          </a:ln>
        </p:spPr>
        <p:txBody>
          <a:bodyPr>
            <a:spAutoFit/>
          </a:bodyPr>
          <a:lstStyle/>
          <a:p>
            <a:r>
              <a:rPr lang="en-US" sz="1600" dirty="0">
                <a:solidFill>
                  <a:srgbClr val="000000"/>
                </a:solidFill>
                <a:latin typeface="Gill Sans MT"/>
                <a:cs typeface="Gill Sans MT"/>
              </a:rPr>
              <a:t>Fluxes of energy, water, </a:t>
            </a:r>
            <a:r>
              <a:rPr lang="en-US" sz="1600" dirty="0" smtClean="0">
                <a:solidFill>
                  <a:srgbClr val="000000"/>
                </a:solidFill>
                <a:latin typeface="Gill Sans MT"/>
                <a:cs typeface="Gill Sans MT"/>
              </a:rPr>
              <a:t> carbon, and nitrogen </a:t>
            </a:r>
            <a:r>
              <a:rPr lang="en-US" sz="1600" dirty="0">
                <a:solidFill>
                  <a:srgbClr val="000000"/>
                </a:solidFill>
                <a:latin typeface="Gill Sans MT"/>
                <a:cs typeface="Gill Sans MT"/>
              </a:rPr>
              <a:t>and the dynamical processes that </a:t>
            </a:r>
            <a:r>
              <a:rPr lang="en-US" sz="1600" dirty="0" smtClean="0">
                <a:solidFill>
                  <a:srgbClr val="000000"/>
                </a:solidFill>
                <a:latin typeface="Gill Sans MT"/>
                <a:cs typeface="Gill Sans MT"/>
              </a:rPr>
              <a:t>control </a:t>
            </a:r>
            <a:r>
              <a:rPr lang="en-US" sz="1600" dirty="0">
                <a:solidFill>
                  <a:srgbClr val="000000"/>
                </a:solidFill>
                <a:latin typeface="Gill Sans MT"/>
                <a:cs typeface="Gill Sans MT"/>
              </a:rPr>
              <a:t>these </a:t>
            </a:r>
            <a:r>
              <a:rPr lang="en-US" sz="1600" dirty="0" smtClean="0">
                <a:solidFill>
                  <a:srgbClr val="000000"/>
                </a:solidFill>
                <a:latin typeface="Gill Sans MT"/>
                <a:cs typeface="Gill Sans MT"/>
              </a:rPr>
              <a:t>fluxes in a changing environment</a:t>
            </a:r>
            <a:endParaRPr lang="en-US" sz="1600" dirty="0">
              <a:solidFill>
                <a:srgbClr val="000000"/>
              </a:solidFill>
              <a:latin typeface="Gill Sans MT"/>
              <a:cs typeface="Gill Sans MT"/>
            </a:endParaRPr>
          </a:p>
        </p:txBody>
      </p:sp>
      <p:sp>
        <p:nvSpPr>
          <p:cNvPr id="8" name="Text Box 15"/>
          <p:cNvSpPr txBox="1">
            <a:spLocks noChangeArrowheads="1"/>
          </p:cNvSpPr>
          <p:nvPr/>
        </p:nvSpPr>
        <p:spPr bwMode="auto">
          <a:xfrm>
            <a:off x="31750" y="3581400"/>
            <a:ext cx="3427413" cy="3046988"/>
          </a:xfrm>
          <a:prstGeom prst="rect">
            <a:avLst/>
          </a:prstGeom>
          <a:noFill/>
          <a:ln w="9525">
            <a:noFill/>
            <a:miter lim="800000"/>
            <a:headEnd/>
            <a:tailEnd/>
          </a:ln>
        </p:spPr>
        <p:txBody>
          <a:bodyPr>
            <a:spAutoFit/>
          </a:bodyPr>
          <a:lstStyle/>
          <a:p>
            <a:pPr marL="342900" indent="-342900"/>
            <a:r>
              <a:rPr lang="en-US" sz="1600" b="1" dirty="0">
                <a:solidFill>
                  <a:srgbClr val="000000"/>
                </a:solidFill>
                <a:latin typeface="Gill Sans MT"/>
                <a:cs typeface="Gill Sans MT"/>
              </a:rPr>
              <a:t>Spatial scale</a:t>
            </a:r>
          </a:p>
          <a:p>
            <a:pPr marL="342900" indent="-342900">
              <a:buFont typeface="Arial" pitchFamily="34" charset="0"/>
              <a:buChar char="•"/>
            </a:pPr>
            <a:r>
              <a:rPr lang="en-US" sz="1600" dirty="0" smtClean="0">
                <a:solidFill>
                  <a:srgbClr val="000000"/>
                </a:solidFill>
                <a:latin typeface="Gill Sans MT"/>
                <a:cs typeface="Gill Sans MT"/>
              </a:rPr>
              <a:t>1.25° longitude </a:t>
            </a:r>
            <a:r>
              <a:rPr lang="en-US" sz="1600" dirty="0">
                <a:solidFill>
                  <a:srgbClr val="000000"/>
                </a:solidFill>
                <a:latin typeface="Gill Sans MT"/>
                <a:cs typeface="Gill Sans MT"/>
                <a:sym typeface="Symbol" pitchFamily="18" charset="2"/>
              </a:rPr>
              <a:t> </a:t>
            </a:r>
            <a:r>
              <a:rPr lang="en-US" sz="1600" dirty="0" smtClean="0">
                <a:solidFill>
                  <a:srgbClr val="000000"/>
                </a:solidFill>
                <a:latin typeface="Gill Sans MT"/>
                <a:cs typeface="Gill Sans MT"/>
                <a:sym typeface="Symbol" pitchFamily="18" charset="2"/>
              </a:rPr>
              <a:t>0</a:t>
            </a:r>
            <a:r>
              <a:rPr lang="en-US" sz="1600" dirty="0" smtClean="0">
                <a:solidFill>
                  <a:srgbClr val="000000"/>
                </a:solidFill>
                <a:latin typeface="Gill Sans MT"/>
                <a:cs typeface="Gill Sans MT"/>
              </a:rPr>
              <a:t>.9375° </a:t>
            </a:r>
            <a:r>
              <a:rPr lang="en-US" sz="1600" dirty="0">
                <a:solidFill>
                  <a:srgbClr val="000000"/>
                </a:solidFill>
                <a:latin typeface="Gill Sans MT"/>
                <a:cs typeface="Gill Sans MT"/>
              </a:rPr>
              <a:t>latitude (288 </a:t>
            </a:r>
            <a:r>
              <a:rPr lang="en-US" sz="1600" dirty="0">
                <a:solidFill>
                  <a:srgbClr val="000000"/>
                </a:solidFill>
                <a:latin typeface="Gill Sans MT"/>
                <a:cs typeface="Gill Sans MT"/>
                <a:sym typeface="Symbol" pitchFamily="18" charset="2"/>
              </a:rPr>
              <a:t> 192 grid</a:t>
            </a:r>
            <a:r>
              <a:rPr lang="en-US" sz="1600" dirty="0" smtClean="0">
                <a:solidFill>
                  <a:srgbClr val="000000"/>
                </a:solidFill>
                <a:latin typeface="Gill Sans MT"/>
                <a:cs typeface="Gill Sans MT"/>
                <a:sym typeface="Symbol" pitchFamily="18" charset="2"/>
              </a:rPr>
              <a:t>)</a:t>
            </a:r>
          </a:p>
          <a:p>
            <a:pPr marL="342900" indent="-342900"/>
            <a:endParaRPr lang="en-US" sz="1600" dirty="0">
              <a:solidFill>
                <a:srgbClr val="000000"/>
              </a:solidFill>
              <a:latin typeface="Gill Sans MT"/>
              <a:cs typeface="Gill Sans MT"/>
            </a:endParaRPr>
          </a:p>
          <a:p>
            <a:pPr marL="342900" indent="-342900"/>
            <a:r>
              <a:rPr lang="en-US" sz="1600" b="1" dirty="0">
                <a:solidFill>
                  <a:srgbClr val="000000"/>
                </a:solidFill>
                <a:latin typeface="Gill Sans MT"/>
                <a:cs typeface="Gill Sans MT"/>
              </a:rPr>
              <a:t>Temporal scale</a:t>
            </a:r>
          </a:p>
          <a:p>
            <a:pPr marL="342900" indent="-342900">
              <a:buFont typeface="Arial" pitchFamily="34" charset="0"/>
              <a:buChar char="•"/>
            </a:pPr>
            <a:r>
              <a:rPr lang="en-US" sz="1600" dirty="0">
                <a:solidFill>
                  <a:srgbClr val="000000"/>
                </a:solidFill>
                <a:latin typeface="Gill Sans MT"/>
                <a:cs typeface="Gill Sans MT"/>
              </a:rPr>
              <a:t>30-minute coupling with atmosphere</a:t>
            </a:r>
          </a:p>
          <a:p>
            <a:pPr marL="342900" indent="-342900">
              <a:buFont typeface="Arial" pitchFamily="34" charset="0"/>
              <a:buChar char="•"/>
            </a:pPr>
            <a:r>
              <a:rPr lang="en-US" sz="1600" dirty="0">
                <a:solidFill>
                  <a:srgbClr val="000000"/>
                </a:solidFill>
                <a:latin typeface="Gill Sans MT"/>
                <a:cs typeface="Gill Sans MT"/>
              </a:rPr>
              <a:t>Seasonal-to-</a:t>
            </a:r>
            <a:r>
              <a:rPr lang="en-US" sz="1600" dirty="0" err="1">
                <a:solidFill>
                  <a:srgbClr val="000000"/>
                </a:solidFill>
                <a:latin typeface="Gill Sans MT"/>
                <a:cs typeface="Gill Sans MT"/>
              </a:rPr>
              <a:t>interannual</a:t>
            </a:r>
            <a:r>
              <a:rPr lang="en-US" sz="1600" dirty="0">
                <a:solidFill>
                  <a:srgbClr val="000000"/>
                </a:solidFill>
                <a:latin typeface="Gill Sans MT"/>
                <a:cs typeface="Gill Sans MT"/>
              </a:rPr>
              <a:t>  (</a:t>
            </a:r>
            <a:r>
              <a:rPr lang="en-US" sz="1600" dirty="0" err="1">
                <a:solidFill>
                  <a:srgbClr val="000000"/>
                </a:solidFill>
                <a:latin typeface="Gill Sans MT"/>
                <a:cs typeface="Gill Sans MT"/>
              </a:rPr>
              <a:t>phenology</a:t>
            </a:r>
            <a:r>
              <a:rPr lang="en-US" sz="1600" dirty="0">
                <a:solidFill>
                  <a:srgbClr val="000000"/>
                </a:solidFill>
                <a:latin typeface="Gill Sans MT"/>
                <a:cs typeface="Gill Sans MT"/>
              </a:rPr>
              <a:t>)</a:t>
            </a:r>
          </a:p>
          <a:p>
            <a:pPr marL="342900" indent="-342900">
              <a:buFont typeface="Arial" pitchFamily="34" charset="0"/>
              <a:buChar char="•"/>
            </a:pPr>
            <a:r>
              <a:rPr lang="en-US" sz="1600" dirty="0">
                <a:solidFill>
                  <a:srgbClr val="000000"/>
                </a:solidFill>
                <a:latin typeface="Gill Sans MT"/>
                <a:cs typeface="Gill Sans MT"/>
              </a:rPr>
              <a:t>Decadal-to-century climate (disturbance, land use, succession)</a:t>
            </a:r>
          </a:p>
          <a:p>
            <a:pPr marL="342900" indent="-342900">
              <a:buFont typeface="Arial" pitchFamily="34" charset="0"/>
              <a:buChar char="•"/>
            </a:pPr>
            <a:r>
              <a:rPr lang="en-US" sz="1600" dirty="0" err="1">
                <a:solidFill>
                  <a:srgbClr val="000000"/>
                </a:solidFill>
                <a:latin typeface="Gill Sans MT"/>
                <a:cs typeface="Gill Sans MT"/>
              </a:rPr>
              <a:t>Paleoclimate</a:t>
            </a:r>
            <a:r>
              <a:rPr lang="en-US" sz="1600" dirty="0">
                <a:solidFill>
                  <a:srgbClr val="000000"/>
                </a:solidFill>
                <a:latin typeface="Gill Sans MT"/>
                <a:cs typeface="Gill Sans MT"/>
              </a:rPr>
              <a:t> (biogeography)</a:t>
            </a:r>
          </a:p>
        </p:txBody>
      </p:sp>
    </p:spTree>
    <p:extLst>
      <p:ext uri="{BB962C8B-B14F-4D97-AF65-F5344CB8AC3E}">
        <p14:creationId xmlns:p14="http://schemas.microsoft.com/office/powerpoint/2010/main" val="40223103"/>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9" name="Straight Connector 378"/>
          <p:cNvCxnSpPr/>
          <p:nvPr/>
        </p:nvCxnSpPr>
        <p:spPr bwMode="auto">
          <a:xfrm rot="10800000" flipH="1" flipV="1">
            <a:off x="3147984" y="2815029"/>
            <a:ext cx="1019174" cy="1020990"/>
          </a:xfrm>
          <a:prstGeom prst="line">
            <a:avLst/>
          </a:prstGeom>
          <a:noFill/>
          <a:ln w="9525" cap="flat" cmpd="sng" algn="ctr">
            <a:noFill/>
            <a:prstDash val="solid"/>
            <a:round/>
            <a:headEnd type="none" w="med" len="med"/>
            <a:tailEnd type="none" w="med" len="med"/>
          </a:ln>
          <a:effectLst/>
        </p:spPr>
      </p:cxnSp>
      <p:grpSp>
        <p:nvGrpSpPr>
          <p:cNvPr id="4" name="Group 10"/>
          <p:cNvGrpSpPr>
            <a:grpSpLocks noChangeAspect="1"/>
          </p:cNvGrpSpPr>
          <p:nvPr/>
        </p:nvGrpSpPr>
        <p:grpSpPr bwMode="auto">
          <a:xfrm>
            <a:off x="3636501" y="2277830"/>
            <a:ext cx="781578" cy="1719083"/>
            <a:chOff x="3341" y="2285"/>
            <a:chExt cx="444" cy="584"/>
          </a:xfrm>
        </p:grpSpPr>
        <p:sp>
          <p:nvSpPr>
            <p:cNvPr id="339" name="Line 11"/>
            <p:cNvSpPr>
              <a:spLocks noChangeAspect="1" noChangeShapeType="1"/>
            </p:cNvSpPr>
            <p:nvPr/>
          </p:nvSpPr>
          <p:spPr bwMode="auto">
            <a:xfrm>
              <a:off x="3540" y="2712"/>
              <a:ext cx="0" cy="157"/>
            </a:xfrm>
            <a:prstGeom prst="line">
              <a:avLst/>
            </a:prstGeom>
            <a:noFill/>
            <a:ln w="25400">
              <a:solidFill>
                <a:srgbClr val="663300"/>
              </a:solidFill>
              <a:round/>
              <a:headEnd type="none" w="sm" len="sm"/>
              <a:tailEnd type="none" w="sm" len="sm"/>
            </a:ln>
          </p:spPr>
          <p:txBody>
            <a:bodyPr wrap="none" anchor="ctr"/>
            <a:lstStyle/>
            <a:p>
              <a:endParaRPr lang="en-US" sz="1200">
                <a:solidFill>
                  <a:srgbClr val="000000"/>
                </a:solidFill>
                <a:latin typeface="Arial"/>
              </a:endParaRPr>
            </a:p>
          </p:txBody>
        </p:sp>
        <p:sp>
          <p:nvSpPr>
            <p:cNvPr id="340" name="Freeform 12"/>
            <p:cNvSpPr>
              <a:spLocks noChangeAspect="1"/>
            </p:cNvSpPr>
            <p:nvPr/>
          </p:nvSpPr>
          <p:spPr bwMode="auto">
            <a:xfrm>
              <a:off x="3341" y="2285"/>
              <a:ext cx="444"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1200">
                <a:solidFill>
                  <a:srgbClr val="000000"/>
                </a:solidFill>
                <a:latin typeface="Arial"/>
              </a:endParaRPr>
            </a:p>
          </p:txBody>
        </p:sp>
      </p:grpSp>
      <p:pic>
        <p:nvPicPr>
          <p:cNvPr id="324" name="Picture 2" descr="LeaffulCo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48723" y="1693476"/>
            <a:ext cx="1733211" cy="3554376"/>
          </a:xfrm>
          <a:prstGeom prst="rect">
            <a:avLst/>
          </a:prstGeom>
          <a:noFill/>
          <a:ln w="9525">
            <a:noFill/>
            <a:miter lim="800000"/>
            <a:headEnd/>
            <a:tailEnd/>
          </a:ln>
        </p:spPr>
      </p:pic>
      <p:sp>
        <p:nvSpPr>
          <p:cNvPr id="2050" name="Line 2"/>
          <p:cNvSpPr>
            <a:spLocks noChangeAspect="1" noChangeShapeType="1"/>
          </p:cNvSpPr>
          <p:nvPr/>
        </p:nvSpPr>
        <p:spPr bwMode="auto">
          <a:xfrm>
            <a:off x="1526149" y="4013082"/>
            <a:ext cx="1588" cy="230052"/>
          </a:xfrm>
          <a:prstGeom prst="line">
            <a:avLst/>
          </a:prstGeom>
          <a:noFill/>
          <a:ln w="9525">
            <a:solidFill>
              <a:schemeClr val="tx1"/>
            </a:solidFill>
            <a:round/>
            <a:headEnd/>
            <a:tailEnd type="triangle" w="med" len="med"/>
          </a:ln>
        </p:spPr>
        <p:txBody>
          <a:bodyPr wrap="none" anchor="ctr"/>
          <a:lstStyle/>
          <a:p>
            <a:endParaRPr lang="en-US" sz="1200">
              <a:solidFill>
                <a:srgbClr val="000000"/>
              </a:solidFill>
              <a:latin typeface="Arial"/>
            </a:endParaRPr>
          </a:p>
        </p:txBody>
      </p:sp>
      <p:sp>
        <p:nvSpPr>
          <p:cNvPr id="2051" name="Line 3"/>
          <p:cNvSpPr>
            <a:spLocks noChangeAspect="1" noChangeShapeType="1"/>
          </p:cNvSpPr>
          <p:nvPr/>
        </p:nvSpPr>
        <p:spPr bwMode="auto">
          <a:xfrm>
            <a:off x="1669024" y="4137499"/>
            <a:ext cx="1588" cy="539918"/>
          </a:xfrm>
          <a:prstGeom prst="line">
            <a:avLst/>
          </a:prstGeom>
          <a:noFill/>
          <a:ln w="9525">
            <a:solidFill>
              <a:schemeClr val="tx1"/>
            </a:solidFill>
            <a:round/>
            <a:headEnd type="triangle" w="med" len="med"/>
            <a:tailEnd type="triangle" w="med" len="med"/>
          </a:ln>
        </p:spPr>
        <p:txBody>
          <a:bodyPr wrap="none" anchor="ctr"/>
          <a:lstStyle/>
          <a:p>
            <a:endParaRPr lang="en-US" sz="1200">
              <a:solidFill>
                <a:srgbClr val="000000"/>
              </a:solidFill>
              <a:latin typeface="Arial"/>
            </a:endParaRPr>
          </a:p>
        </p:txBody>
      </p:sp>
      <p:sp>
        <p:nvSpPr>
          <p:cNvPr id="2052" name="Rectangle 4"/>
          <p:cNvSpPr>
            <a:spLocks noChangeAspect="1" noChangeArrowheads="1"/>
          </p:cNvSpPr>
          <p:nvPr/>
        </p:nvSpPr>
        <p:spPr bwMode="auto">
          <a:xfrm>
            <a:off x="318062" y="4006041"/>
            <a:ext cx="2205037" cy="669029"/>
          </a:xfrm>
          <a:prstGeom prst="rect">
            <a:avLst/>
          </a:prstGeom>
          <a:gradFill flip="none" rotWithShape="1">
            <a:gsLst>
              <a:gs pos="0">
                <a:srgbClr val="996633">
                  <a:shade val="30000"/>
                  <a:satMod val="115000"/>
                </a:srgbClr>
              </a:gs>
              <a:gs pos="50000">
                <a:srgbClr val="996633">
                  <a:shade val="67500"/>
                  <a:satMod val="115000"/>
                </a:srgbClr>
              </a:gs>
              <a:gs pos="100000">
                <a:srgbClr val="996633">
                  <a:shade val="100000"/>
                  <a:satMod val="115000"/>
                </a:srgbClr>
              </a:gs>
            </a:gsLst>
            <a:lin ang="18900000" scaled="1"/>
            <a:tileRect/>
          </a:gradFill>
          <a:ln w="12700">
            <a:solidFill>
              <a:schemeClr val="tx2"/>
            </a:solidFill>
            <a:miter lim="800000"/>
            <a:headEnd/>
            <a:tailEnd/>
          </a:ln>
        </p:spPr>
        <p:txBody>
          <a:bodyPr wrap="none" anchor="ctr"/>
          <a:lstStyle/>
          <a:p>
            <a:endParaRPr lang="en-US" sz="1200">
              <a:solidFill>
                <a:srgbClr val="000000"/>
              </a:solidFill>
              <a:latin typeface="Arial"/>
            </a:endParaRPr>
          </a:p>
        </p:txBody>
      </p:sp>
      <p:grpSp>
        <p:nvGrpSpPr>
          <p:cNvPr id="5" name="Group 5690"/>
          <p:cNvGrpSpPr>
            <a:grpSpLocks/>
          </p:cNvGrpSpPr>
          <p:nvPr/>
        </p:nvGrpSpPr>
        <p:grpSpPr bwMode="auto">
          <a:xfrm>
            <a:off x="332350" y="4057685"/>
            <a:ext cx="2190750" cy="415502"/>
            <a:chOff x="1291243" y="2287522"/>
            <a:chExt cx="1782157" cy="281749"/>
          </a:xfrm>
        </p:grpSpPr>
        <p:sp>
          <p:nvSpPr>
            <p:cNvPr id="2368" name="Line 5"/>
            <p:cNvSpPr>
              <a:spLocks noChangeAspect="1" noChangeShapeType="1"/>
            </p:cNvSpPr>
            <p:nvPr/>
          </p:nvSpPr>
          <p:spPr bwMode="auto">
            <a:xfrm>
              <a:off x="1291243" y="2287522"/>
              <a:ext cx="559927" cy="0"/>
            </a:xfrm>
            <a:prstGeom prst="line">
              <a:avLst/>
            </a:prstGeom>
            <a:noFill/>
            <a:ln w="9525">
              <a:solidFill>
                <a:schemeClr val="tx1"/>
              </a:solidFill>
              <a:prstDash val="dash"/>
              <a:round/>
              <a:headEnd/>
              <a:tailEnd/>
            </a:ln>
          </p:spPr>
          <p:txBody>
            <a:bodyPr wrap="none" anchor="ctr"/>
            <a:lstStyle/>
            <a:p>
              <a:endParaRPr lang="en-US" sz="1200">
                <a:solidFill>
                  <a:srgbClr val="000000"/>
                </a:solidFill>
                <a:latin typeface="Arial"/>
              </a:endParaRPr>
            </a:p>
          </p:txBody>
        </p:sp>
        <p:sp>
          <p:nvSpPr>
            <p:cNvPr id="2369" name="Line 6"/>
            <p:cNvSpPr>
              <a:spLocks noChangeAspect="1" noChangeShapeType="1"/>
            </p:cNvSpPr>
            <p:nvPr/>
          </p:nvSpPr>
          <p:spPr bwMode="auto">
            <a:xfrm>
              <a:off x="1292224" y="2355785"/>
              <a:ext cx="561564" cy="0"/>
            </a:xfrm>
            <a:prstGeom prst="line">
              <a:avLst/>
            </a:prstGeom>
            <a:noFill/>
            <a:ln w="9525">
              <a:solidFill>
                <a:schemeClr val="tx1"/>
              </a:solidFill>
              <a:prstDash val="dash"/>
              <a:round/>
              <a:headEnd/>
              <a:tailEnd/>
            </a:ln>
          </p:spPr>
          <p:txBody>
            <a:bodyPr wrap="none" anchor="ctr"/>
            <a:lstStyle/>
            <a:p>
              <a:endParaRPr lang="en-US" sz="1200">
                <a:solidFill>
                  <a:srgbClr val="000000"/>
                </a:solidFill>
                <a:latin typeface="Arial"/>
              </a:endParaRPr>
            </a:p>
          </p:txBody>
        </p:sp>
        <p:sp>
          <p:nvSpPr>
            <p:cNvPr id="2370" name="Line 8"/>
            <p:cNvSpPr>
              <a:spLocks noChangeAspect="1" noChangeShapeType="1"/>
            </p:cNvSpPr>
            <p:nvPr/>
          </p:nvSpPr>
          <p:spPr bwMode="auto">
            <a:xfrm>
              <a:off x="1292226" y="2456112"/>
              <a:ext cx="553706" cy="0"/>
            </a:xfrm>
            <a:prstGeom prst="line">
              <a:avLst/>
            </a:prstGeom>
            <a:noFill/>
            <a:ln w="9525">
              <a:solidFill>
                <a:schemeClr val="tx1"/>
              </a:solidFill>
              <a:prstDash val="dash"/>
              <a:round/>
              <a:headEnd/>
              <a:tailEnd/>
            </a:ln>
          </p:spPr>
          <p:txBody>
            <a:bodyPr wrap="none" anchor="ctr"/>
            <a:lstStyle/>
            <a:p>
              <a:endParaRPr lang="en-US" sz="1200">
                <a:solidFill>
                  <a:srgbClr val="000000"/>
                </a:solidFill>
                <a:latin typeface="Arial"/>
              </a:endParaRPr>
            </a:p>
          </p:txBody>
        </p:sp>
        <p:sp>
          <p:nvSpPr>
            <p:cNvPr id="2371" name="Line 9"/>
            <p:cNvSpPr>
              <a:spLocks noChangeAspect="1" noChangeShapeType="1"/>
            </p:cNvSpPr>
            <p:nvPr/>
          </p:nvSpPr>
          <p:spPr bwMode="auto">
            <a:xfrm>
              <a:off x="1292225" y="2569271"/>
              <a:ext cx="1781175" cy="0"/>
            </a:xfrm>
            <a:prstGeom prst="line">
              <a:avLst/>
            </a:prstGeom>
            <a:noFill/>
            <a:ln w="9525">
              <a:solidFill>
                <a:schemeClr val="tx1"/>
              </a:solidFill>
              <a:prstDash val="dash"/>
              <a:round/>
              <a:headEnd/>
              <a:tailEnd/>
            </a:ln>
          </p:spPr>
          <p:txBody>
            <a:bodyPr wrap="none" anchor="ctr"/>
            <a:lstStyle/>
            <a:p>
              <a:endParaRPr lang="en-US" sz="1200">
                <a:solidFill>
                  <a:srgbClr val="000000"/>
                </a:solidFill>
                <a:latin typeface="Arial"/>
              </a:endParaRPr>
            </a:p>
          </p:txBody>
        </p:sp>
      </p:grpSp>
      <p:grpSp>
        <p:nvGrpSpPr>
          <p:cNvPr id="6" name="Group 10"/>
          <p:cNvGrpSpPr>
            <a:grpSpLocks noChangeAspect="1"/>
          </p:cNvGrpSpPr>
          <p:nvPr/>
        </p:nvGrpSpPr>
        <p:grpSpPr bwMode="auto">
          <a:xfrm>
            <a:off x="1527737" y="3520113"/>
            <a:ext cx="198437" cy="485927"/>
            <a:chOff x="3341" y="2314"/>
            <a:chExt cx="379" cy="555"/>
          </a:xfrm>
        </p:grpSpPr>
        <p:sp>
          <p:nvSpPr>
            <p:cNvPr id="2366" name="Line 11"/>
            <p:cNvSpPr>
              <a:spLocks noChangeAspect="1" noChangeShapeType="1"/>
            </p:cNvSpPr>
            <p:nvPr/>
          </p:nvSpPr>
          <p:spPr bwMode="auto">
            <a:xfrm>
              <a:off x="3540" y="2725"/>
              <a:ext cx="0" cy="144"/>
            </a:xfrm>
            <a:prstGeom prst="line">
              <a:avLst/>
            </a:prstGeom>
            <a:noFill/>
            <a:ln w="25400">
              <a:solidFill>
                <a:schemeClr val="tx1"/>
              </a:solidFill>
              <a:round/>
              <a:headEnd type="none" w="sm" len="sm"/>
              <a:tailEnd type="none" w="sm" len="sm"/>
            </a:ln>
          </p:spPr>
          <p:txBody>
            <a:bodyPr wrap="none" anchor="ctr"/>
            <a:lstStyle/>
            <a:p>
              <a:endParaRPr lang="en-US" sz="1200">
                <a:solidFill>
                  <a:srgbClr val="000000"/>
                </a:solidFill>
                <a:latin typeface="Arial"/>
              </a:endParaRPr>
            </a:p>
          </p:txBody>
        </p:sp>
        <p:sp>
          <p:nvSpPr>
            <p:cNvPr id="2367" name="Freeform 12"/>
            <p:cNvSpPr>
              <a:spLocks noChangeAspect="1"/>
            </p:cNvSpPr>
            <p:nvPr/>
          </p:nvSpPr>
          <p:spPr bwMode="auto">
            <a:xfrm>
              <a:off x="3341" y="2314"/>
              <a:ext cx="379"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1200">
                <a:solidFill>
                  <a:srgbClr val="000000"/>
                </a:solidFill>
                <a:latin typeface="Arial"/>
              </a:endParaRPr>
            </a:p>
          </p:txBody>
        </p:sp>
      </p:grpSp>
      <p:grpSp>
        <p:nvGrpSpPr>
          <p:cNvPr id="7" name="Group 13"/>
          <p:cNvGrpSpPr>
            <a:grpSpLocks noChangeAspect="1"/>
          </p:cNvGrpSpPr>
          <p:nvPr/>
        </p:nvGrpSpPr>
        <p:grpSpPr bwMode="auto">
          <a:xfrm>
            <a:off x="1170549" y="3630445"/>
            <a:ext cx="146050" cy="384985"/>
            <a:chOff x="3657" y="1317"/>
            <a:chExt cx="226" cy="401"/>
          </a:xfrm>
        </p:grpSpPr>
        <p:sp>
          <p:nvSpPr>
            <p:cNvPr id="2364" name="Line 14"/>
            <p:cNvSpPr>
              <a:spLocks noChangeAspect="1" noChangeShapeType="1"/>
            </p:cNvSpPr>
            <p:nvPr/>
          </p:nvSpPr>
          <p:spPr bwMode="auto">
            <a:xfrm>
              <a:off x="3779" y="1610"/>
              <a:ext cx="0" cy="108"/>
            </a:xfrm>
            <a:prstGeom prst="line">
              <a:avLst/>
            </a:prstGeom>
            <a:noFill/>
            <a:ln w="25400">
              <a:solidFill>
                <a:schemeClr val="tx1"/>
              </a:solidFill>
              <a:round/>
              <a:headEnd type="none" w="sm" len="sm"/>
              <a:tailEnd type="none" w="sm" len="sm"/>
            </a:ln>
          </p:spPr>
          <p:txBody>
            <a:bodyPr wrap="none" anchor="ctr"/>
            <a:lstStyle/>
            <a:p>
              <a:endParaRPr lang="en-US" sz="1200">
                <a:solidFill>
                  <a:srgbClr val="000000"/>
                </a:solidFill>
                <a:latin typeface="Arial"/>
              </a:endParaRPr>
            </a:p>
          </p:txBody>
        </p:sp>
        <p:sp>
          <p:nvSpPr>
            <p:cNvPr id="2365" name="Freeform 15"/>
            <p:cNvSpPr>
              <a:spLocks noChangeAspect="1"/>
            </p:cNvSpPr>
            <p:nvPr/>
          </p:nvSpPr>
          <p:spPr bwMode="auto">
            <a:xfrm>
              <a:off x="3657" y="1317"/>
              <a:ext cx="226" cy="294"/>
            </a:xfrm>
            <a:custGeom>
              <a:avLst/>
              <a:gdLst>
                <a:gd name="T0" fmla="*/ 171 w 301"/>
                <a:gd name="T1" fmla="*/ 23 h 392"/>
                <a:gd name="T2" fmla="*/ 158 w 301"/>
                <a:gd name="T3" fmla="*/ 18 h 392"/>
                <a:gd name="T4" fmla="*/ 137 w 301"/>
                <a:gd name="T5" fmla="*/ 5 h 392"/>
                <a:gd name="T6" fmla="*/ 126 w 301"/>
                <a:gd name="T7" fmla="*/ 2 h 392"/>
                <a:gd name="T8" fmla="*/ 114 w 301"/>
                <a:gd name="T9" fmla="*/ 0 h 392"/>
                <a:gd name="T10" fmla="*/ 102 w 301"/>
                <a:gd name="T11" fmla="*/ 2 h 392"/>
                <a:gd name="T12" fmla="*/ 97 w 301"/>
                <a:gd name="T13" fmla="*/ 8 h 392"/>
                <a:gd name="T14" fmla="*/ 86 w 301"/>
                <a:gd name="T15" fmla="*/ 15 h 392"/>
                <a:gd name="T16" fmla="*/ 74 w 301"/>
                <a:gd name="T17" fmla="*/ 19 h 392"/>
                <a:gd name="T18" fmla="*/ 68 w 301"/>
                <a:gd name="T19" fmla="*/ 18 h 392"/>
                <a:gd name="T20" fmla="*/ 58 w 301"/>
                <a:gd name="T21" fmla="*/ 22 h 392"/>
                <a:gd name="T22" fmla="*/ 47 w 301"/>
                <a:gd name="T23" fmla="*/ 28 h 392"/>
                <a:gd name="T24" fmla="*/ 37 w 301"/>
                <a:gd name="T25" fmla="*/ 35 h 392"/>
                <a:gd name="T26" fmla="*/ 38 w 301"/>
                <a:gd name="T27" fmla="*/ 46 h 392"/>
                <a:gd name="T28" fmla="*/ 34 w 301"/>
                <a:gd name="T29" fmla="*/ 52 h 392"/>
                <a:gd name="T30" fmla="*/ 29 w 301"/>
                <a:gd name="T31" fmla="*/ 61 h 392"/>
                <a:gd name="T32" fmla="*/ 26 w 301"/>
                <a:gd name="T33" fmla="*/ 76 h 392"/>
                <a:gd name="T34" fmla="*/ 18 w 301"/>
                <a:gd name="T35" fmla="*/ 88 h 392"/>
                <a:gd name="T36" fmla="*/ 10 w 301"/>
                <a:gd name="T37" fmla="*/ 97 h 392"/>
                <a:gd name="T38" fmla="*/ 4 w 301"/>
                <a:gd name="T39" fmla="*/ 107 h 392"/>
                <a:gd name="T40" fmla="*/ 2 w 301"/>
                <a:gd name="T41" fmla="*/ 118 h 392"/>
                <a:gd name="T42" fmla="*/ 2 w 301"/>
                <a:gd name="T43" fmla="*/ 130 h 392"/>
                <a:gd name="T44" fmla="*/ 5 w 301"/>
                <a:gd name="T45" fmla="*/ 142 h 392"/>
                <a:gd name="T46" fmla="*/ 8 w 301"/>
                <a:gd name="T47" fmla="*/ 154 h 392"/>
                <a:gd name="T48" fmla="*/ 8 w 301"/>
                <a:gd name="T49" fmla="*/ 165 h 392"/>
                <a:gd name="T50" fmla="*/ 4 w 301"/>
                <a:gd name="T51" fmla="*/ 176 h 392"/>
                <a:gd name="T52" fmla="*/ 0 w 301"/>
                <a:gd name="T53" fmla="*/ 189 h 392"/>
                <a:gd name="T54" fmla="*/ 6 w 301"/>
                <a:gd name="T55" fmla="*/ 200 h 392"/>
                <a:gd name="T56" fmla="*/ 13 w 301"/>
                <a:gd name="T57" fmla="*/ 206 h 392"/>
                <a:gd name="T58" fmla="*/ 16 w 301"/>
                <a:gd name="T59" fmla="*/ 217 h 392"/>
                <a:gd name="T60" fmla="*/ 14 w 301"/>
                <a:gd name="T61" fmla="*/ 232 h 392"/>
                <a:gd name="T62" fmla="*/ 26 w 301"/>
                <a:gd name="T63" fmla="*/ 245 h 392"/>
                <a:gd name="T64" fmla="*/ 36 w 301"/>
                <a:gd name="T65" fmla="*/ 253 h 392"/>
                <a:gd name="T66" fmla="*/ 47 w 301"/>
                <a:gd name="T67" fmla="*/ 260 h 392"/>
                <a:gd name="T68" fmla="*/ 59 w 301"/>
                <a:gd name="T69" fmla="*/ 269 h 392"/>
                <a:gd name="T70" fmla="*/ 72 w 301"/>
                <a:gd name="T71" fmla="*/ 271 h 392"/>
                <a:gd name="T72" fmla="*/ 83 w 301"/>
                <a:gd name="T73" fmla="*/ 277 h 392"/>
                <a:gd name="T74" fmla="*/ 87 w 301"/>
                <a:gd name="T75" fmla="*/ 290 h 392"/>
                <a:gd name="T76" fmla="*/ 104 w 301"/>
                <a:gd name="T77" fmla="*/ 293 h 392"/>
                <a:gd name="T78" fmla="*/ 126 w 301"/>
                <a:gd name="T79" fmla="*/ 290 h 392"/>
                <a:gd name="T80" fmla="*/ 146 w 301"/>
                <a:gd name="T81" fmla="*/ 286 h 392"/>
                <a:gd name="T82" fmla="*/ 152 w 301"/>
                <a:gd name="T83" fmla="*/ 290 h 392"/>
                <a:gd name="T84" fmla="*/ 158 w 301"/>
                <a:gd name="T85" fmla="*/ 280 h 392"/>
                <a:gd name="T86" fmla="*/ 170 w 301"/>
                <a:gd name="T87" fmla="*/ 270 h 392"/>
                <a:gd name="T88" fmla="*/ 188 w 301"/>
                <a:gd name="T89" fmla="*/ 264 h 392"/>
                <a:gd name="T90" fmla="*/ 198 w 301"/>
                <a:gd name="T91" fmla="*/ 242 h 392"/>
                <a:gd name="T92" fmla="*/ 206 w 301"/>
                <a:gd name="T93" fmla="*/ 220 h 392"/>
                <a:gd name="T94" fmla="*/ 212 w 301"/>
                <a:gd name="T95" fmla="*/ 203 h 392"/>
                <a:gd name="T96" fmla="*/ 212 w 301"/>
                <a:gd name="T97" fmla="*/ 194 h 392"/>
                <a:gd name="T98" fmla="*/ 218 w 301"/>
                <a:gd name="T99" fmla="*/ 181 h 392"/>
                <a:gd name="T100" fmla="*/ 224 w 301"/>
                <a:gd name="T101" fmla="*/ 165 h 392"/>
                <a:gd name="T102" fmla="*/ 224 w 301"/>
                <a:gd name="T103" fmla="*/ 148 h 392"/>
                <a:gd name="T104" fmla="*/ 224 w 301"/>
                <a:gd name="T105" fmla="*/ 113 h 392"/>
                <a:gd name="T106" fmla="*/ 218 w 301"/>
                <a:gd name="T107" fmla="*/ 96 h 392"/>
                <a:gd name="T108" fmla="*/ 210 w 301"/>
                <a:gd name="T109" fmla="*/ 91 h 392"/>
                <a:gd name="T110" fmla="*/ 209 w 301"/>
                <a:gd name="T111" fmla="*/ 86 h 392"/>
                <a:gd name="T112" fmla="*/ 204 w 301"/>
                <a:gd name="T113" fmla="*/ 74 h 392"/>
                <a:gd name="T114" fmla="*/ 200 w 301"/>
                <a:gd name="T115" fmla="*/ 62 h 392"/>
                <a:gd name="T116" fmla="*/ 198 w 301"/>
                <a:gd name="T117" fmla="*/ 50 h 392"/>
                <a:gd name="T118" fmla="*/ 189 w 301"/>
                <a:gd name="T119" fmla="*/ 50 h 392"/>
                <a:gd name="T120" fmla="*/ 183 w 301"/>
                <a:gd name="T121" fmla="*/ 40 h 392"/>
                <a:gd name="T122" fmla="*/ 181 w 301"/>
                <a:gd name="T123" fmla="*/ 27 h 392"/>
                <a:gd name="T124" fmla="*/ 177 w 301"/>
                <a:gd name="T125" fmla="*/ 20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1200">
                <a:solidFill>
                  <a:srgbClr val="000000"/>
                </a:solidFill>
                <a:latin typeface="Arial"/>
              </a:endParaRPr>
            </a:p>
          </p:txBody>
        </p:sp>
      </p:grpSp>
      <p:grpSp>
        <p:nvGrpSpPr>
          <p:cNvPr id="8" name="Group 19"/>
          <p:cNvGrpSpPr>
            <a:grpSpLocks noChangeAspect="1"/>
          </p:cNvGrpSpPr>
          <p:nvPr/>
        </p:nvGrpSpPr>
        <p:grpSpPr bwMode="auto">
          <a:xfrm>
            <a:off x="1851587" y="3614012"/>
            <a:ext cx="182562" cy="396723"/>
            <a:chOff x="3341" y="2314"/>
            <a:chExt cx="379" cy="555"/>
          </a:xfrm>
        </p:grpSpPr>
        <p:sp>
          <p:nvSpPr>
            <p:cNvPr id="2362" name="Line 20"/>
            <p:cNvSpPr>
              <a:spLocks noChangeAspect="1" noChangeShapeType="1"/>
            </p:cNvSpPr>
            <p:nvPr/>
          </p:nvSpPr>
          <p:spPr bwMode="auto">
            <a:xfrm>
              <a:off x="3540" y="2725"/>
              <a:ext cx="0" cy="144"/>
            </a:xfrm>
            <a:prstGeom prst="line">
              <a:avLst/>
            </a:prstGeom>
            <a:noFill/>
            <a:ln w="25400">
              <a:solidFill>
                <a:schemeClr val="tx1"/>
              </a:solidFill>
              <a:round/>
              <a:headEnd type="none" w="sm" len="sm"/>
              <a:tailEnd type="none" w="sm" len="sm"/>
            </a:ln>
          </p:spPr>
          <p:txBody>
            <a:bodyPr wrap="none" anchor="ctr"/>
            <a:lstStyle/>
            <a:p>
              <a:endParaRPr lang="en-US" sz="1200">
                <a:solidFill>
                  <a:srgbClr val="000000"/>
                </a:solidFill>
                <a:latin typeface="Arial"/>
              </a:endParaRPr>
            </a:p>
          </p:txBody>
        </p:sp>
        <p:sp>
          <p:nvSpPr>
            <p:cNvPr id="2363" name="Freeform 21"/>
            <p:cNvSpPr>
              <a:spLocks noChangeAspect="1"/>
            </p:cNvSpPr>
            <p:nvPr/>
          </p:nvSpPr>
          <p:spPr bwMode="auto">
            <a:xfrm>
              <a:off x="3341" y="2314"/>
              <a:ext cx="379"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1200">
                <a:solidFill>
                  <a:srgbClr val="000000"/>
                </a:solidFill>
                <a:latin typeface="Arial"/>
              </a:endParaRPr>
            </a:p>
          </p:txBody>
        </p:sp>
      </p:grpSp>
      <p:grpSp>
        <p:nvGrpSpPr>
          <p:cNvPr id="9" name="Group 22"/>
          <p:cNvGrpSpPr>
            <a:grpSpLocks noChangeAspect="1"/>
          </p:cNvGrpSpPr>
          <p:nvPr/>
        </p:nvGrpSpPr>
        <p:grpSpPr bwMode="auto">
          <a:xfrm>
            <a:off x="1322949" y="3304146"/>
            <a:ext cx="207963" cy="711285"/>
            <a:chOff x="3657" y="1317"/>
            <a:chExt cx="226" cy="401"/>
          </a:xfrm>
        </p:grpSpPr>
        <p:sp>
          <p:nvSpPr>
            <p:cNvPr id="2360" name="Line 23"/>
            <p:cNvSpPr>
              <a:spLocks noChangeAspect="1" noChangeShapeType="1"/>
            </p:cNvSpPr>
            <p:nvPr/>
          </p:nvSpPr>
          <p:spPr bwMode="auto">
            <a:xfrm>
              <a:off x="3779" y="1610"/>
              <a:ext cx="0" cy="108"/>
            </a:xfrm>
            <a:prstGeom prst="line">
              <a:avLst/>
            </a:prstGeom>
            <a:noFill/>
            <a:ln w="25400">
              <a:solidFill>
                <a:schemeClr val="tx1"/>
              </a:solidFill>
              <a:round/>
              <a:headEnd type="none" w="sm" len="sm"/>
              <a:tailEnd type="none" w="sm" len="sm"/>
            </a:ln>
          </p:spPr>
          <p:txBody>
            <a:bodyPr wrap="none" anchor="ctr"/>
            <a:lstStyle/>
            <a:p>
              <a:endParaRPr lang="en-US" sz="1200">
                <a:solidFill>
                  <a:srgbClr val="000000"/>
                </a:solidFill>
                <a:latin typeface="Arial"/>
              </a:endParaRPr>
            </a:p>
          </p:txBody>
        </p:sp>
        <p:sp>
          <p:nvSpPr>
            <p:cNvPr id="2361" name="Freeform 24"/>
            <p:cNvSpPr>
              <a:spLocks noChangeAspect="1"/>
            </p:cNvSpPr>
            <p:nvPr/>
          </p:nvSpPr>
          <p:spPr bwMode="auto">
            <a:xfrm>
              <a:off x="3657" y="1317"/>
              <a:ext cx="226" cy="294"/>
            </a:xfrm>
            <a:custGeom>
              <a:avLst/>
              <a:gdLst>
                <a:gd name="T0" fmla="*/ 171 w 301"/>
                <a:gd name="T1" fmla="*/ 23 h 392"/>
                <a:gd name="T2" fmla="*/ 158 w 301"/>
                <a:gd name="T3" fmla="*/ 18 h 392"/>
                <a:gd name="T4" fmla="*/ 137 w 301"/>
                <a:gd name="T5" fmla="*/ 5 h 392"/>
                <a:gd name="T6" fmla="*/ 126 w 301"/>
                <a:gd name="T7" fmla="*/ 2 h 392"/>
                <a:gd name="T8" fmla="*/ 114 w 301"/>
                <a:gd name="T9" fmla="*/ 0 h 392"/>
                <a:gd name="T10" fmla="*/ 102 w 301"/>
                <a:gd name="T11" fmla="*/ 2 h 392"/>
                <a:gd name="T12" fmla="*/ 97 w 301"/>
                <a:gd name="T13" fmla="*/ 8 h 392"/>
                <a:gd name="T14" fmla="*/ 86 w 301"/>
                <a:gd name="T15" fmla="*/ 15 h 392"/>
                <a:gd name="T16" fmla="*/ 74 w 301"/>
                <a:gd name="T17" fmla="*/ 19 h 392"/>
                <a:gd name="T18" fmla="*/ 68 w 301"/>
                <a:gd name="T19" fmla="*/ 18 h 392"/>
                <a:gd name="T20" fmla="*/ 58 w 301"/>
                <a:gd name="T21" fmla="*/ 22 h 392"/>
                <a:gd name="T22" fmla="*/ 47 w 301"/>
                <a:gd name="T23" fmla="*/ 28 h 392"/>
                <a:gd name="T24" fmla="*/ 37 w 301"/>
                <a:gd name="T25" fmla="*/ 35 h 392"/>
                <a:gd name="T26" fmla="*/ 38 w 301"/>
                <a:gd name="T27" fmla="*/ 46 h 392"/>
                <a:gd name="T28" fmla="*/ 34 w 301"/>
                <a:gd name="T29" fmla="*/ 52 h 392"/>
                <a:gd name="T30" fmla="*/ 29 w 301"/>
                <a:gd name="T31" fmla="*/ 61 h 392"/>
                <a:gd name="T32" fmla="*/ 26 w 301"/>
                <a:gd name="T33" fmla="*/ 76 h 392"/>
                <a:gd name="T34" fmla="*/ 18 w 301"/>
                <a:gd name="T35" fmla="*/ 88 h 392"/>
                <a:gd name="T36" fmla="*/ 10 w 301"/>
                <a:gd name="T37" fmla="*/ 97 h 392"/>
                <a:gd name="T38" fmla="*/ 4 w 301"/>
                <a:gd name="T39" fmla="*/ 107 h 392"/>
                <a:gd name="T40" fmla="*/ 2 w 301"/>
                <a:gd name="T41" fmla="*/ 118 h 392"/>
                <a:gd name="T42" fmla="*/ 2 w 301"/>
                <a:gd name="T43" fmla="*/ 130 h 392"/>
                <a:gd name="T44" fmla="*/ 5 w 301"/>
                <a:gd name="T45" fmla="*/ 142 h 392"/>
                <a:gd name="T46" fmla="*/ 8 w 301"/>
                <a:gd name="T47" fmla="*/ 154 h 392"/>
                <a:gd name="T48" fmla="*/ 8 w 301"/>
                <a:gd name="T49" fmla="*/ 165 h 392"/>
                <a:gd name="T50" fmla="*/ 4 w 301"/>
                <a:gd name="T51" fmla="*/ 176 h 392"/>
                <a:gd name="T52" fmla="*/ 0 w 301"/>
                <a:gd name="T53" fmla="*/ 189 h 392"/>
                <a:gd name="T54" fmla="*/ 6 w 301"/>
                <a:gd name="T55" fmla="*/ 200 h 392"/>
                <a:gd name="T56" fmla="*/ 13 w 301"/>
                <a:gd name="T57" fmla="*/ 206 h 392"/>
                <a:gd name="T58" fmla="*/ 16 w 301"/>
                <a:gd name="T59" fmla="*/ 217 h 392"/>
                <a:gd name="T60" fmla="*/ 14 w 301"/>
                <a:gd name="T61" fmla="*/ 232 h 392"/>
                <a:gd name="T62" fmla="*/ 26 w 301"/>
                <a:gd name="T63" fmla="*/ 245 h 392"/>
                <a:gd name="T64" fmla="*/ 36 w 301"/>
                <a:gd name="T65" fmla="*/ 253 h 392"/>
                <a:gd name="T66" fmla="*/ 47 w 301"/>
                <a:gd name="T67" fmla="*/ 260 h 392"/>
                <a:gd name="T68" fmla="*/ 59 w 301"/>
                <a:gd name="T69" fmla="*/ 269 h 392"/>
                <a:gd name="T70" fmla="*/ 72 w 301"/>
                <a:gd name="T71" fmla="*/ 271 h 392"/>
                <a:gd name="T72" fmla="*/ 83 w 301"/>
                <a:gd name="T73" fmla="*/ 277 h 392"/>
                <a:gd name="T74" fmla="*/ 87 w 301"/>
                <a:gd name="T75" fmla="*/ 290 h 392"/>
                <a:gd name="T76" fmla="*/ 104 w 301"/>
                <a:gd name="T77" fmla="*/ 293 h 392"/>
                <a:gd name="T78" fmla="*/ 126 w 301"/>
                <a:gd name="T79" fmla="*/ 290 h 392"/>
                <a:gd name="T80" fmla="*/ 146 w 301"/>
                <a:gd name="T81" fmla="*/ 286 h 392"/>
                <a:gd name="T82" fmla="*/ 152 w 301"/>
                <a:gd name="T83" fmla="*/ 290 h 392"/>
                <a:gd name="T84" fmla="*/ 158 w 301"/>
                <a:gd name="T85" fmla="*/ 280 h 392"/>
                <a:gd name="T86" fmla="*/ 170 w 301"/>
                <a:gd name="T87" fmla="*/ 270 h 392"/>
                <a:gd name="T88" fmla="*/ 188 w 301"/>
                <a:gd name="T89" fmla="*/ 264 h 392"/>
                <a:gd name="T90" fmla="*/ 198 w 301"/>
                <a:gd name="T91" fmla="*/ 242 h 392"/>
                <a:gd name="T92" fmla="*/ 206 w 301"/>
                <a:gd name="T93" fmla="*/ 220 h 392"/>
                <a:gd name="T94" fmla="*/ 212 w 301"/>
                <a:gd name="T95" fmla="*/ 203 h 392"/>
                <a:gd name="T96" fmla="*/ 212 w 301"/>
                <a:gd name="T97" fmla="*/ 194 h 392"/>
                <a:gd name="T98" fmla="*/ 218 w 301"/>
                <a:gd name="T99" fmla="*/ 181 h 392"/>
                <a:gd name="T100" fmla="*/ 224 w 301"/>
                <a:gd name="T101" fmla="*/ 165 h 392"/>
                <a:gd name="T102" fmla="*/ 224 w 301"/>
                <a:gd name="T103" fmla="*/ 148 h 392"/>
                <a:gd name="T104" fmla="*/ 224 w 301"/>
                <a:gd name="T105" fmla="*/ 113 h 392"/>
                <a:gd name="T106" fmla="*/ 218 w 301"/>
                <a:gd name="T107" fmla="*/ 96 h 392"/>
                <a:gd name="T108" fmla="*/ 210 w 301"/>
                <a:gd name="T109" fmla="*/ 91 h 392"/>
                <a:gd name="T110" fmla="*/ 209 w 301"/>
                <a:gd name="T111" fmla="*/ 86 h 392"/>
                <a:gd name="T112" fmla="*/ 204 w 301"/>
                <a:gd name="T113" fmla="*/ 74 h 392"/>
                <a:gd name="T114" fmla="*/ 200 w 301"/>
                <a:gd name="T115" fmla="*/ 62 h 392"/>
                <a:gd name="T116" fmla="*/ 198 w 301"/>
                <a:gd name="T117" fmla="*/ 50 h 392"/>
                <a:gd name="T118" fmla="*/ 189 w 301"/>
                <a:gd name="T119" fmla="*/ 50 h 392"/>
                <a:gd name="T120" fmla="*/ 183 w 301"/>
                <a:gd name="T121" fmla="*/ 40 h 392"/>
                <a:gd name="T122" fmla="*/ 181 w 301"/>
                <a:gd name="T123" fmla="*/ 27 h 392"/>
                <a:gd name="T124" fmla="*/ 177 w 301"/>
                <a:gd name="T125" fmla="*/ 20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1200">
                <a:solidFill>
                  <a:srgbClr val="000000"/>
                </a:solidFill>
                <a:latin typeface="Arial"/>
              </a:endParaRPr>
            </a:p>
          </p:txBody>
        </p:sp>
      </p:grpSp>
      <p:grpSp>
        <p:nvGrpSpPr>
          <p:cNvPr id="10" name="Group 28"/>
          <p:cNvGrpSpPr>
            <a:grpSpLocks noChangeAspect="1"/>
          </p:cNvGrpSpPr>
          <p:nvPr/>
        </p:nvGrpSpPr>
        <p:grpSpPr bwMode="auto">
          <a:xfrm>
            <a:off x="2150037" y="3494292"/>
            <a:ext cx="147637" cy="523485"/>
            <a:chOff x="3341" y="2314"/>
            <a:chExt cx="379" cy="555"/>
          </a:xfrm>
        </p:grpSpPr>
        <p:sp>
          <p:nvSpPr>
            <p:cNvPr id="2356" name="Line 29"/>
            <p:cNvSpPr>
              <a:spLocks noChangeAspect="1" noChangeShapeType="1"/>
            </p:cNvSpPr>
            <p:nvPr/>
          </p:nvSpPr>
          <p:spPr bwMode="auto">
            <a:xfrm>
              <a:off x="3540" y="2725"/>
              <a:ext cx="0" cy="144"/>
            </a:xfrm>
            <a:prstGeom prst="line">
              <a:avLst/>
            </a:prstGeom>
            <a:noFill/>
            <a:ln w="25400">
              <a:solidFill>
                <a:schemeClr val="tx1"/>
              </a:solidFill>
              <a:round/>
              <a:headEnd type="none" w="sm" len="sm"/>
              <a:tailEnd type="none" w="sm" len="sm"/>
            </a:ln>
          </p:spPr>
          <p:txBody>
            <a:bodyPr wrap="none" anchor="ctr"/>
            <a:lstStyle/>
            <a:p>
              <a:endParaRPr lang="en-US" sz="1200">
                <a:solidFill>
                  <a:srgbClr val="000000"/>
                </a:solidFill>
                <a:latin typeface="Arial"/>
              </a:endParaRPr>
            </a:p>
          </p:txBody>
        </p:sp>
        <p:sp>
          <p:nvSpPr>
            <p:cNvPr id="2357" name="Freeform 30"/>
            <p:cNvSpPr>
              <a:spLocks noChangeAspect="1"/>
            </p:cNvSpPr>
            <p:nvPr/>
          </p:nvSpPr>
          <p:spPr bwMode="auto">
            <a:xfrm>
              <a:off x="3341" y="2314"/>
              <a:ext cx="379"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1200">
                <a:solidFill>
                  <a:srgbClr val="000000"/>
                </a:solidFill>
                <a:latin typeface="Arial"/>
              </a:endParaRPr>
            </a:p>
          </p:txBody>
        </p:sp>
      </p:grpSp>
      <p:sp>
        <p:nvSpPr>
          <p:cNvPr id="2060" name="Rectangle 34"/>
          <p:cNvSpPr>
            <a:spLocks noChangeAspect="1" noChangeArrowheads="1"/>
          </p:cNvSpPr>
          <p:nvPr/>
        </p:nvSpPr>
        <p:spPr bwMode="auto">
          <a:xfrm rot="3452266">
            <a:off x="-93927" y="1654430"/>
            <a:ext cx="894075" cy="443069"/>
          </a:xfrm>
          <a:prstGeom prst="rect">
            <a:avLst/>
          </a:prstGeom>
          <a:noFill/>
          <a:ln w="9525">
            <a:noFill/>
            <a:miter lim="800000"/>
            <a:headEnd/>
            <a:tailEnd/>
          </a:ln>
        </p:spPr>
        <p:txBody>
          <a:bodyPr wrap="none" lIns="73025" tIns="36512" rIns="73025" bIns="36512">
            <a:spAutoFit/>
          </a:bodyPr>
          <a:lstStyle/>
          <a:p>
            <a:pPr algn="ctr" defTabSz="585788"/>
            <a:r>
              <a:rPr lang="en-US" sz="1200" dirty="0">
                <a:solidFill>
                  <a:srgbClr val="000000"/>
                </a:solidFill>
                <a:latin typeface="Gill Sans MT"/>
              </a:rPr>
              <a:t>Direct solar</a:t>
            </a:r>
          </a:p>
          <a:p>
            <a:pPr algn="ctr" defTabSz="585788"/>
            <a:r>
              <a:rPr lang="en-US" sz="1200" dirty="0">
                <a:solidFill>
                  <a:srgbClr val="000000"/>
                </a:solidFill>
                <a:latin typeface="Gill Sans MT"/>
              </a:rPr>
              <a:t> </a:t>
            </a:r>
          </a:p>
        </p:txBody>
      </p:sp>
      <p:sp>
        <p:nvSpPr>
          <p:cNvPr id="2061" name="Rectangle 35"/>
          <p:cNvSpPr>
            <a:spLocks noChangeAspect="1" noChangeArrowheads="1"/>
          </p:cNvSpPr>
          <p:nvPr/>
        </p:nvSpPr>
        <p:spPr bwMode="auto">
          <a:xfrm>
            <a:off x="187653" y="2667000"/>
            <a:ext cx="799698" cy="462307"/>
          </a:xfrm>
          <a:prstGeom prst="rect">
            <a:avLst/>
          </a:prstGeom>
          <a:noFill/>
          <a:ln w="9525">
            <a:noFill/>
            <a:miter lim="800000"/>
            <a:headEnd/>
            <a:tailEnd/>
          </a:ln>
        </p:spPr>
        <p:txBody>
          <a:bodyPr wrap="none" lIns="92075" tIns="46038" rIns="92075" bIns="46038">
            <a:spAutoFit/>
          </a:bodyPr>
          <a:lstStyle/>
          <a:p>
            <a:pPr algn="ctr"/>
            <a:r>
              <a:rPr lang="en-US" sz="1200" dirty="0">
                <a:solidFill>
                  <a:srgbClr val="000000"/>
                </a:solidFill>
                <a:latin typeface="Gill Sans MT"/>
              </a:rPr>
              <a:t>Absorbed </a:t>
            </a:r>
            <a:endParaRPr lang="en-US" sz="1200" dirty="0" smtClean="0">
              <a:solidFill>
                <a:srgbClr val="000000"/>
              </a:solidFill>
              <a:latin typeface="Gill Sans MT"/>
            </a:endParaRPr>
          </a:p>
          <a:p>
            <a:pPr algn="ctr"/>
            <a:r>
              <a:rPr lang="en-US" sz="1200" dirty="0" smtClean="0">
                <a:solidFill>
                  <a:srgbClr val="000000"/>
                </a:solidFill>
                <a:latin typeface="Gill Sans MT"/>
              </a:rPr>
              <a:t>solar</a:t>
            </a:r>
            <a:endParaRPr lang="en-US" sz="1200" dirty="0">
              <a:solidFill>
                <a:srgbClr val="000000"/>
              </a:solidFill>
              <a:latin typeface="Gill Sans MT"/>
            </a:endParaRPr>
          </a:p>
        </p:txBody>
      </p:sp>
      <p:sp>
        <p:nvSpPr>
          <p:cNvPr id="2062" name="Line 36"/>
          <p:cNvSpPr>
            <a:spLocks noChangeAspect="1" noChangeShapeType="1"/>
          </p:cNvSpPr>
          <p:nvPr/>
        </p:nvSpPr>
        <p:spPr bwMode="auto">
          <a:xfrm>
            <a:off x="711418" y="1930969"/>
            <a:ext cx="231719" cy="375595"/>
          </a:xfrm>
          <a:prstGeom prst="line">
            <a:avLst/>
          </a:prstGeom>
          <a:noFill/>
          <a:ln w="28575">
            <a:solidFill>
              <a:srgbClr val="CC6600"/>
            </a:solidFill>
            <a:round/>
            <a:headEnd type="none" w="sm" len="sm"/>
            <a:tailEnd type="triangle" w="med" len="med"/>
          </a:ln>
        </p:spPr>
        <p:txBody>
          <a:bodyPr wrap="none" anchor="ctr"/>
          <a:lstStyle/>
          <a:p>
            <a:endParaRPr lang="en-US" sz="1200">
              <a:solidFill>
                <a:srgbClr val="000000"/>
              </a:solidFill>
              <a:latin typeface="Arial"/>
            </a:endParaRPr>
          </a:p>
        </p:txBody>
      </p:sp>
      <p:grpSp>
        <p:nvGrpSpPr>
          <p:cNvPr id="11" name="Group 40"/>
          <p:cNvGrpSpPr>
            <a:grpSpLocks/>
          </p:cNvGrpSpPr>
          <p:nvPr/>
        </p:nvGrpSpPr>
        <p:grpSpPr bwMode="auto">
          <a:xfrm>
            <a:off x="1329299" y="1808807"/>
            <a:ext cx="1588" cy="1274676"/>
            <a:chOff x="2868" y="507"/>
            <a:chExt cx="1" cy="543"/>
          </a:xfrm>
        </p:grpSpPr>
        <p:sp>
          <p:nvSpPr>
            <p:cNvPr id="2354" name="Line 41"/>
            <p:cNvSpPr>
              <a:spLocks noChangeAspect="1" noChangeShapeType="1"/>
            </p:cNvSpPr>
            <p:nvPr/>
          </p:nvSpPr>
          <p:spPr bwMode="auto">
            <a:xfrm>
              <a:off x="2868" y="507"/>
              <a:ext cx="0" cy="195"/>
            </a:xfrm>
            <a:prstGeom prst="line">
              <a:avLst/>
            </a:prstGeom>
            <a:noFill/>
            <a:ln w="28575">
              <a:solidFill>
                <a:srgbClr val="C00000"/>
              </a:solidFill>
              <a:round/>
              <a:headEnd type="none" w="sm" len="sm"/>
              <a:tailEnd type="triangle" w="med" len="med"/>
            </a:ln>
          </p:spPr>
          <p:txBody>
            <a:bodyPr wrap="none" anchor="ctr"/>
            <a:lstStyle/>
            <a:p>
              <a:endParaRPr lang="en-US" sz="1200">
                <a:solidFill>
                  <a:srgbClr val="000000"/>
                </a:solidFill>
                <a:latin typeface="Arial"/>
              </a:endParaRPr>
            </a:p>
          </p:txBody>
        </p:sp>
        <p:sp>
          <p:nvSpPr>
            <p:cNvPr id="2355" name="Line 42"/>
            <p:cNvSpPr>
              <a:spLocks noChangeAspect="1" noChangeShapeType="1"/>
            </p:cNvSpPr>
            <p:nvPr/>
          </p:nvSpPr>
          <p:spPr bwMode="auto">
            <a:xfrm flipV="1">
              <a:off x="2869" y="890"/>
              <a:ext cx="0" cy="160"/>
            </a:xfrm>
            <a:prstGeom prst="line">
              <a:avLst/>
            </a:prstGeom>
            <a:noFill/>
            <a:ln w="28575">
              <a:solidFill>
                <a:srgbClr val="C00000"/>
              </a:solidFill>
              <a:round/>
              <a:headEnd type="none" w="sm" len="sm"/>
              <a:tailEnd type="triangle" w="med" len="med"/>
            </a:ln>
          </p:spPr>
          <p:txBody>
            <a:bodyPr wrap="none" anchor="ctr"/>
            <a:lstStyle/>
            <a:p>
              <a:endParaRPr lang="en-US" sz="1200">
                <a:solidFill>
                  <a:srgbClr val="000000"/>
                </a:solidFill>
                <a:latin typeface="Arial"/>
              </a:endParaRPr>
            </a:p>
          </p:txBody>
        </p:sp>
      </p:grpSp>
      <p:sp>
        <p:nvSpPr>
          <p:cNvPr id="2066" name="Rectangle 44"/>
          <p:cNvSpPr>
            <a:spLocks noChangeAspect="1" noChangeArrowheads="1"/>
          </p:cNvSpPr>
          <p:nvPr/>
        </p:nvSpPr>
        <p:spPr bwMode="auto">
          <a:xfrm rot="16200000">
            <a:off x="321200" y="1439084"/>
            <a:ext cx="1273257" cy="258403"/>
          </a:xfrm>
          <a:prstGeom prst="rect">
            <a:avLst/>
          </a:prstGeom>
          <a:noFill/>
          <a:ln w="9525">
            <a:noFill/>
            <a:miter lim="800000"/>
            <a:headEnd/>
            <a:tailEnd/>
          </a:ln>
        </p:spPr>
        <p:txBody>
          <a:bodyPr wrap="square" lIns="73025" tIns="36512" rIns="73025" bIns="36512">
            <a:spAutoFit/>
          </a:bodyPr>
          <a:lstStyle/>
          <a:p>
            <a:pPr algn="ctr" defTabSz="585788"/>
            <a:r>
              <a:rPr lang="en-US" sz="1200" dirty="0">
                <a:solidFill>
                  <a:srgbClr val="000000"/>
                </a:solidFill>
                <a:latin typeface="Gill Sans MT"/>
              </a:rPr>
              <a:t>Diffuse solar</a:t>
            </a:r>
          </a:p>
        </p:txBody>
      </p:sp>
      <p:sp>
        <p:nvSpPr>
          <p:cNvPr id="2067" name="Rectangle 45"/>
          <p:cNvSpPr>
            <a:spLocks noChangeAspect="1" noChangeArrowheads="1"/>
          </p:cNvSpPr>
          <p:nvPr/>
        </p:nvSpPr>
        <p:spPr bwMode="auto">
          <a:xfrm rot="16200000">
            <a:off x="1091068" y="1634223"/>
            <a:ext cx="959072" cy="443069"/>
          </a:xfrm>
          <a:prstGeom prst="rect">
            <a:avLst/>
          </a:prstGeom>
          <a:noFill/>
          <a:ln w="9525">
            <a:noFill/>
            <a:miter lim="800000"/>
            <a:headEnd/>
            <a:tailEnd/>
          </a:ln>
        </p:spPr>
        <p:txBody>
          <a:bodyPr wrap="none" lIns="73025" tIns="36512" rIns="73025" bIns="36512">
            <a:spAutoFit/>
          </a:bodyPr>
          <a:lstStyle/>
          <a:p>
            <a:pPr algn="ctr" defTabSz="585788"/>
            <a:r>
              <a:rPr lang="en-US" sz="1200" dirty="0">
                <a:solidFill>
                  <a:srgbClr val="000000"/>
                </a:solidFill>
                <a:latin typeface="Gill Sans MT"/>
              </a:rPr>
              <a:t>Downwelling</a:t>
            </a:r>
          </a:p>
          <a:p>
            <a:pPr algn="ctr" defTabSz="585788"/>
            <a:r>
              <a:rPr lang="en-US" sz="1200" dirty="0" err="1">
                <a:solidFill>
                  <a:srgbClr val="000000"/>
                </a:solidFill>
                <a:latin typeface="Gill Sans MT"/>
              </a:rPr>
              <a:t>longwave</a:t>
            </a:r>
            <a:r>
              <a:rPr lang="en-US" sz="1200" dirty="0">
                <a:solidFill>
                  <a:srgbClr val="000000"/>
                </a:solidFill>
                <a:latin typeface="Gill Sans MT"/>
              </a:rPr>
              <a:t> </a:t>
            </a:r>
          </a:p>
        </p:txBody>
      </p:sp>
      <p:sp>
        <p:nvSpPr>
          <p:cNvPr id="2068" name="Rectangle 46"/>
          <p:cNvSpPr>
            <a:spLocks noChangeAspect="1" noChangeArrowheads="1"/>
          </p:cNvSpPr>
          <p:nvPr/>
        </p:nvSpPr>
        <p:spPr bwMode="auto">
          <a:xfrm>
            <a:off x="188203" y="2386285"/>
            <a:ext cx="1083630" cy="258403"/>
          </a:xfrm>
          <a:prstGeom prst="rect">
            <a:avLst/>
          </a:prstGeom>
          <a:noFill/>
          <a:ln w="9525">
            <a:noFill/>
            <a:miter lim="800000"/>
            <a:headEnd/>
            <a:tailEnd/>
          </a:ln>
        </p:spPr>
        <p:txBody>
          <a:bodyPr wrap="none" lIns="73025" tIns="36512" rIns="73025" bIns="36512">
            <a:spAutoFit/>
          </a:bodyPr>
          <a:lstStyle/>
          <a:p>
            <a:pPr algn="ctr" defTabSz="585788"/>
            <a:r>
              <a:rPr lang="en-US" sz="1200" dirty="0">
                <a:solidFill>
                  <a:srgbClr val="000000"/>
                </a:solidFill>
                <a:latin typeface="Gill Sans MT"/>
              </a:rPr>
              <a:t>Reflected solar </a:t>
            </a:r>
          </a:p>
        </p:txBody>
      </p:sp>
      <p:sp>
        <p:nvSpPr>
          <p:cNvPr id="2069" name="Rectangle 47"/>
          <p:cNvSpPr>
            <a:spLocks noChangeAspect="1" noChangeArrowheads="1"/>
          </p:cNvSpPr>
          <p:nvPr/>
        </p:nvSpPr>
        <p:spPr bwMode="auto">
          <a:xfrm rot="16200000">
            <a:off x="1176814" y="2667110"/>
            <a:ext cx="717720" cy="443069"/>
          </a:xfrm>
          <a:prstGeom prst="rect">
            <a:avLst/>
          </a:prstGeom>
          <a:noFill/>
          <a:ln w="9525">
            <a:noFill/>
            <a:miter lim="800000"/>
            <a:headEnd/>
            <a:tailEnd/>
          </a:ln>
        </p:spPr>
        <p:txBody>
          <a:bodyPr wrap="none" lIns="73025" tIns="36512" rIns="73025" bIns="36512">
            <a:spAutoFit/>
          </a:bodyPr>
          <a:lstStyle/>
          <a:p>
            <a:pPr algn="ctr" defTabSz="585788"/>
            <a:r>
              <a:rPr lang="en-US" sz="1200" dirty="0">
                <a:solidFill>
                  <a:srgbClr val="000000"/>
                </a:solidFill>
                <a:latin typeface="Gill Sans MT"/>
              </a:rPr>
              <a:t>Emitted </a:t>
            </a:r>
          </a:p>
          <a:p>
            <a:pPr algn="ctr" defTabSz="585788"/>
            <a:r>
              <a:rPr lang="en-US" sz="1200" dirty="0" err="1">
                <a:solidFill>
                  <a:srgbClr val="000000"/>
                </a:solidFill>
                <a:latin typeface="Gill Sans MT"/>
              </a:rPr>
              <a:t>longwave</a:t>
            </a:r>
            <a:endParaRPr lang="en-US" sz="1200" dirty="0">
              <a:solidFill>
                <a:srgbClr val="000000"/>
              </a:solidFill>
              <a:latin typeface="Gill Sans MT"/>
            </a:endParaRPr>
          </a:p>
        </p:txBody>
      </p:sp>
      <p:sp>
        <p:nvSpPr>
          <p:cNvPr id="2070" name="AutoShape 48"/>
          <p:cNvSpPr>
            <a:spLocks noChangeAspect="1" noChangeArrowheads="1"/>
          </p:cNvSpPr>
          <p:nvPr/>
        </p:nvSpPr>
        <p:spPr bwMode="auto">
          <a:xfrm>
            <a:off x="820776" y="3193952"/>
            <a:ext cx="112712" cy="246484"/>
          </a:xfrm>
          <a:prstGeom prst="curvedRightArrow">
            <a:avLst>
              <a:gd name="adj1" fmla="val 29578"/>
              <a:gd name="adj2" fmla="val 59155"/>
              <a:gd name="adj3" fmla="val 33333"/>
            </a:avLst>
          </a:prstGeom>
          <a:solidFill>
            <a:srgbClr val="CC6600"/>
          </a:solidFill>
          <a:ln w="9525">
            <a:solidFill>
              <a:srgbClr val="CC6600"/>
            </a:solidFill>
            <a:miter lim="800000"/>
            <a:headEnd type="none" w="sm" len="sm"/>
            <a:tailEnd type="none" w="sm" len="sm"/>
          </a:ln>
        </p:spPr>
        <p:txBody>
          <a:bodyPr wrap="none" anchor="ctr"/>
          <a:lstStyle/>
          <a:p>
            <a:endParaRPr lang="en-US" sz="1200">
              <a:solidFill>
                <a:srgbClr val="000000"/>
              </a:solidFill>
              <a:latin typeface="Arial"/>
            </a:endParaRPr>
          </a:p>
        </p:txBody>
      </p:sp>
      <p:grpSp>
        <p:nvGrpSpPr>
          <p:cNvPr id="12" name="Group 49"/>
          <p:cNvGrpSpPr>
            <a:grpSpLocks noChangeAspect="1"/>
          </p:cNvGrpSpPr>
          <p:nvPr/>
        </p:nvGrpSpPr>
        <p:grpSpPr bwMode="auto">
          <a:xfrm>
            <a:off x="1038787" y="1318185"/>
            <a:ext cx="409575" cy="305171"/>
            <a:chOff x="2527" y="550"/>
            <a:chExt cx="642" cy="324"/>
          </a:xfrm>
        </p:grpSpPr>
        <p:sp>
          <p:nvSpPr>
            <p:cNvPr id="2340" name="Freeform 50"/>
            <p:cNvSpPr>
              <a:spLocks noChangeAspect="1"/>
            </p:cNvSpPr>
            <p:nvPr/>
          </p:nvSpPr>
          <p:spPr bwMode="auto">
            <a:xfrm>
              <a:off x="2527" y="550"/>
              <a:ext cx="642" cy="324"/>
            </a:xfrm>
            <a:custGeom>
              <a:avLst/>
              <a:gdLst>
                <a:gd name="T0" fmla="*/ 35 w 642"/>
                <a:gd name="T1" fmla="*/ 113 h 324"/>
                <a:gd name="T2" fmla="*/ 10 w 642"/>
                <a:gd name="T3" fmla="*/ 129 h 324"/>
                <a:gd name="T4" fmla="*/ 0 w 642"/>
                <a:gd name="T5" fmla="*/ 152 h 324"/>
                <a:gd name="T6" fmla="*/ 5 w 642"/>
                <a:gd name="T7" fmla="*/ 169 h 324"/>
                <a:gd name="T8" fmla="*/ 32 w 642"/>
                <a:gd name="T9" fmla="*/ 191 h 324"/>
                <a:gd name="T10" fmla="*/ 19 w 642"/>
                <a:gd name="T11" fmla="*/ 204 h 324"/>
                <a:gd name="T12" fmla="*/ 15 w 642"/>
                <a:gd name="T13" fmla="*/ 229 h 324"/>
                <a:gd name="T14" fmla="*/ 33 w 642"/>
                <a:gd name="T15" fmla="*/ 252 h 324"/>
                <a:gd name="T16" fmla="*/ 66 w 642"/>
                <a:gd name="T17" fmla="*/ 264 h 324"/>
                <a:gd name="T18" fmla="*/ 86 w 642"/>
                <a:gd name="T19" fmla="*/ 264 h 324"/>
                <a:gd name="T20" fmla="*/ 105 w 642"/>
                <a:gd name="T21" fmla="*/ 281 h 324"/>
                <a:gd name="T22" fmla="*/ 142 w 642"/>
                <a:gd name="T23" fmla="*/ 298 h 324"/>
                <a:gd name="T24" fmla="*/ 186 w 642"/>
                <a:gd name="T25" fmla="*/ 304 h 324"/>
                <a:gd name="T26" fmla="*/ 231 w 642"/>
                <a:gd name="T27" fmla="*/ 298 h 324"/>
                <a:gd name="T28" fmla="*/ 252 w 642"/>
                <a:gd name="T29" fmla="*/ 300 h 324"/>
                <a:gd name="T30" fmla="*/ 292 w 642"/>
                <a:gd name="T31" fmla="*/ 319 h 324"/>
                <a:gd name="T32" fmla="*/ 328 w 642"/>
                <a:gd name="T33" fmla="*/ 324 h 324"/>
                <a:gd name="T34" fmla="*/ 374 w 642"/>
                <a:gd name="T35" fmla="*/ 316 h 324"/>
                <a:gd name="T36" fmla="*/ 410 w 642"/>
                <a:gd name="T37" fmla="*/ 295 h 324"/>
                <a:gd name="T38" fmla="*/ 424 w 642"/>
                <a:gd name="T39" fmla="*/ 275 h 324"/>
                <a:gd name="T40" fmla="*/ 458 w 642"/>
                <a:gd name="T41" fmla="*/ 283 h 324"/>
                <a:gd name="T42" fmla="*/ 503 w 642"/>
                <a:gd name="T43" fmla="*/ 279 h 324"/>
                <a:gd name="T44" fmla="*/ 541 w 642"/>
                <a:gd name="T45" fmla="*/ 258 h 324"/>
                <a:gd name="T46" fmla="*/ 556 w 642"/>
                <a:gd name="T47" fmla="*/ 226 h 324"/>
                <a:gd name="T48" fmla="*/ 590 w 642"/>
                <a:gd name="T49" fmla="*/ 218 h 324"/>
                <a:gd name="T50" fmla="*/ 628 w 642"/>
                <a:gd name="T51" fmla="*/ 192 h 324"/>
                <a:gd name="T52" fmla="*/ 642 w 642"/>
                <a:gd name="T53" fmla="*/ 157 h 324"/>
                <a:gd name="T54" fmla="*/ 630 w 642"/>
                <a:gd name="T55" fmla="*/ 125 h 324"/>
                <a:gd name="T56" fmla="*/ 626 w 642"/>
                <a:gd name="T57" fmla="*/ 104 h 324"/>
                <a:gd name="T58" fmla="*/ 623 w 642"/>
                <a:gd name="T59" fmla="*/ 76 h 324"/>
                <a:gd name="T60" fmla="*/ 602 w 642"/>
                <a:gd name="T61" fmla="*/ 54 h 324"/>
                <a:gd name="T62" fmla="*/ 569 w 642"/>
                <a:gd name="T63" fmla="*/ 41 h 324"/>
                <a:gd name="T64" fmla="*/ 560 w 642"/>
                <a:gd name="T65" fmla="*/ 25 h 324"/>
                <a:gd name="T66" fmla="*/ 534 w 642"/>
                <a:gd name="T67" fmla="*/ 7 h 324"/>
                <a:gd name="T68" fmla="*/ 498 w 642"/>
                <a:gd name="T69" fmla="*/ 0 h 324"/>
                <a:gd name="T70" fmla="*/ 455 w 642"/>
                <a:gd name="T71" fmla="*/ 10 h 324"/>
                <a:gd name="T72" fmla="*/ 433 w 642"/>
                <a:gd name="T73" fmla="*/ 10 h 324"/>
                <a:gd name="T74" fmla="*/ 392 w 642"/>
                <a:gd name="T75" fmla="*/ 0 h 324"/>
                <a:gd name="T76" fmla="*/ 344 w 642"/>
                <a:gd name="T77" fmla="*/ 15 h 324"/>
                <a:gd name="T78" fmla="*/ 334 w 642"/>
                <a:gd name="T79" fmla="*/ 25 h 324"/>
                <a:gd name="T80" fmla="*/ 294 w 642"/>
                <a:gd name="T81" fmla="*/ 11 h 324"/>
                <a:gd name="T82" fmla="*/ 257 w 642"/>
                <a:gd name="T83" fmla="*/ 12 h 324"/>
                <a:gd name="T84" fmla="*/ 214 w 642"/>
                <a:gd name="T85" fmla="*/ 33 h 324"/>
                <a:gd name="T86" fmla="*/ 196 w 642"/>
                <a:gd name="T87" fmla="*/ 35 h 324"/>
                <a:gd name="T88" fmla="*/ 157 w 642"/>
                <a:gd name="T89" fmla="*/ 30 h 324"/>
                <a:gd name="T90" fmla="*/ 101 w 642"/>
                <a:gd name="T91" fmla="*/ 42 h 324"/>
                <a:gd name="T92" fmla="*/ 65 w 642"/>
                <a:gd name="T93" fmla="*/ 72 h 324"/>
                <a:gd name="T94" fmla="*/ 57 w 642"/>
                <a:gd name="T95" fmla="*/ 99 h 32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42"/>
                <a:gd name="T145" fmla="*/ 0 h 324"/>
                <a:gd name="T146" fmla="*/ 642 w 642"/>
                <a:gd name="T147" fmla="*/ 324 h 32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42" h="324">
                  <a:moveTo>
                    <a:pt x="58" y="108"/>
                  </a:moveTo>
                  <a:lnTo>
                    <a:pt x="46" y="110"/>
                  </a:lnTo>
                  <a:lnTo>
                    <a:pt x="35" y="113"/>
                  </a:lnTo>
                  <a:lnTo>
                    <a:pt x="25" y="117"/>
                  </a:lnTo>
                  <a:lnTo>
                    <a:pt x="17" y="122"/>
                  </a:lnTo>
                  <a:lnTo>
                    <a:pt x="10" y="129"/>
                  </a:lnTo>
                  <a:lnTo>
                    <a:pt x="4" y="136"/>
                  </a:lnTo>
                  <a:lnTo>
                    <a:pt x="1" y="144"/>
                  </a:lnTo>
                  <a:lnTo>
                    <a:pt x="0" y="152"/>
                  </a:lnTo>
                  <a:lnTo>
                    <a:pt x="1" y="158"/>
                  </a:lnTo>
                  <a:lnTo>
                    <a:pt x="2" y="164"/>
                  </a:lnTo>
                  <a:lnTo>
                    <a:pt x="5" y="169"/>
                  </a:lnTo>
                  <a:lnTo>
                    <a:pt x="9" y="175"/>
                  </a:lnTo>
                  <a:lnTo>
                    <a:pt x="19" y="184"/>
                  </a:lnTo>
                  <a:lnTo>
                    <a:pt x="32" y="191"/>
                  </a:lnTo>
                  <a:lnTo>
                    <a:pt x="32" y="190"/>
                  </a:lnTo>
                  <a:lnTo>
                    <a:pt x="24" y="197"/>
                  </a:lnTo>
                  <a:lnTo>
                    <a:pt x="19" y="204"/>
                  </a:lnTo>
                  <a:lnTo>
                    <a:pt x="15" y="212"/>
                  </a:lnTo>
                  <a:lnTo>
                    <a:pt x="14" y="220"/>
                  </a:lnTo>
                  <a:lnTo>
                    <a:pt x="15" y="229"/>
                  </a:lnTo>
                  <a:lnTo>
                    <a:pt x="19" y="238"/>
                  </a:lnTo>
                  <a:lnTo>
                    <a:pt x="25" y="245"/>
                  </a:lnTo>
                  <a:lnTo>
                    <a:pt x="33" y="252"/>
                  </a:lnTo>
                  <a:lnTo>
                    <a:pt x="43" y="257"/>
                  </a:lnTo>
                  <a:lnTo>
                    <a:pt x="54" y="262"/>
                  </a:lnTo>
                  <a:lnTo>
                    <a:pt x="66" y="264"/>
                  </a:lnTo>
                  <a:lnTo>
                    <a:pt x="79" y="265"/>
                  </a:lnTo>
                  <a:lnTo>
                    <a:pt x="83" y="265"/>
                  </a:lnTo>
                  <a:lnTo>
                    <a:pt x="86" y="264"/>
                  </a:lnTo>
                  <a:lnTo>
                    <a:pt x="86" y="265"/>
                  </a:lnTo>
                  <a:lnTo>
                    <a:pt x="95" y="274"/>
                  </a:lnTo>
                  <a:lnTo>
                    <a:pt x="105" y="281"/>
                  </a:lnTo>
                  <a:lnTo>
                    <a:pt x="116" y="288"/>
                  </a:lnTo>
                  <a:lnTo>
                    <a:pt x="129" y="294"/>
                  </a:lnTo>
                  <a:lnTo>
                    <a:pt x="142" y="298"/>
                  </a:lnTo>
                  <a:lnTo>
                    <a:pt x="156" y="301"/>
                  </a:lnTo>
                  <a:lnTo>
                    <a:pt x="171" y="303"/>
                  </a:lnTo>
                  <a:lnTo>
                    <a:pt x="186" y="304"/>
                  </a:lnTo>
                  <a:lnTo>
                    <a:pt x="201" y="303"/>
                  </a:lnTo>
                  <a:lnTo>
                    <a:pt x="216" y="302"/>
                  </a:lnTo>
                  <a:lnTo>
                    <a:pt x="231" y="298"/>
                  </a:lnTo>
                  <a:lnTo>
                    <a:pt x="245" y="293"/>
                  </a:lnTo>
                  <a:lnTo>
                    <a:pt x="252" y="300"/>
                  </a:lnTo>
                  <a:lnTo>
                    <a:pt x="261" y="306"/>
                  </a:lnTo>
                  <a:lnTo>
                    <a:pt x="281" y="316"/>
                  </a:lnTo>
                  <a:lnTo>
                    <a:pt x="292" y="319"/>
                  </a:lnTo>
                  <a:lnTo>
                    <a:pt x="303" y="322"/>
                  </a:lnTo>
                  <a:lnTo>
                    <a:pt x="315" y="323"/>
                  </a:lnTo>
                  <a:lnTo>
                    <a:pt x="328" y="324"/>
                  </a:lnTo>
                  <a:lnTo>
                    <a:pt x="344" y="323"/>
                  </a:lnTo>
                  <a:lnTo>
                    <a:pt x="360" y="320"/>
                  </a:lnTo>
                  <a:lnTo>
                    <a:pt x="374" y="316"/>
                  </a:lnTo>
                  <a:lnTo>
                    <a:pt x="388" y="310"/>
                  </a:lnTo>
                  <a:lnTo>
                    <a:pt x="400" y="303"/>
                  </a:lnTo>
                  <a:lnTo>
                    <a:pt x="410" y="295"/>
                  </a:lnTo>
                  <a:lnTo>
                    <a:pt x="418" y="285"/>
                  </a:lnTo>
                  <a:lnTo>
                    <a:pt x="424" y="275"/>
                  </a:lnTo>
                  <a:lnTo>
                    <a:pt x="435" y="279"/>
                  </a:lnTo>
                  <a:lnTo>
                    <a:pt x="446" y="282"/>
                  </a:lnTo>
                  <a:lnTo>
                    <a:pt x="458" y="283"/>
                  </a:lnTo>
                  <a:lnTo>
                    <a:pt x="470" y="284"/>
                  </a:lnTo>
                  <a:lnTo>
                    <a:pt x="487" y="283"/>
                  </a:lnTo>
                  <a:lnTo>
                    <a:pt x="503" y="279"/>
                  </a:lnTo>
                  <a:lnTo>
                    <a:pt x="518" y="274"/>
                  </a:lnTo>
                  <a:lnTo>
                    <a:pt x="530" y="267"/>
                  </a:lnTo>
                  <a:lnTo>
                    <a:pt x="541" y="258"/>
                  </a:lnTo>
                  <a:lnTo>
                    <a:pt x="549" y="249"/>
                  </a:lnTo>
                  <a:lnTo>
                    <a:pt x="554" y="238"/>
                  </a:lnTo>
                  <a:lnTo>
                    <a:pt x="556" y="226"/>
                  </a:lnTo>
                  <a:lnTo>
                    <a:pt x="555" y="226"/>
                  </a:lnTo>
                  <a:lnTo>
                    <a:pt x="573" y="223"/>
                  </a:lnTo>
                  <a:lnTo>
                    <a:pt x="590" y="218"/>
                  </a:lnTo>
                  <a:lnTo>
                    <a:pt x="605" y="211"/>
                  </a:lnTo>
                  <a:lnTo>
                    <a:pt x="617" y="202"/>
                  </a:lnTo>
                  <a:lnTo>
                    <a:pt x="628" y="192"/>
                  </a:lnTo>
                  <a:lnTo>
                    <a:pt x="635" y="181"/>
                  </a:lnTo>
                  <a:lnTo>
                    <a:pt x="640" y="170"/>
                  </a:lnTo>
                  <a:lnTo>
                    <a:pt x="642" y="157"/>
                  </a:lnTo>
                  <a:lnTo>
                    <a:pt x="641" y="146"/>
                  </a:lnTo>
                  <a:lnTo>
                    <a:pt x="637" y="135"/>
                  </a:lnTo>
                  <a:lnTo>
                    <a:pt x="630" y="125"/>
                  </a:lnTo>
                  <a:lnTo>
                    <a:pt x="621" y="115"/>
                  </a:lnTo>
                  <a:lnTo>
                    <a:pt x="626" y="104"/>
                  </a:lnTo>
                  <a:lnTo>
                    <a:pt x="627" y="93"/>
                  </a:lnTo>
                  <a:lnTo>
                    <a:pt x="626" y="84"/>
                  </a:lnTo>
                  <a:lnTo>
                    <a:pt x="623" y="76"/>
                  </a:lnTo>
                  <a:lnTo>
                    <a:pt x="618" y="68"/>
                  </a:lnTo>
                  <a:lnTo>
                    <a:pt x="611" y="60"/>
                  </a:lnTo>
                  <a:lnTo>
                    <a:pt x="602" y="54"/>
                  </a:lnTo>
                  <a:lnTo>
                    <a:pt x="592" y="48"/>
                  </a:lnTo>
                  <a:lnTo>
                    <a:pt x="581" y="44"/>
                  </a:lnTo>
                  <a:lnTo>
                    <a:pt x="569" y="41"/>
                  </a:lnTo>
                  <a:lnTo>
                    <a:pt x="566" y="32"/>
                  </a:lnTo>
                  <a:lnTo>
                    <a:pt x="560" y="25"/>
                  </a:lnTo>
                  <a:lnTo>
                    <a:pt x="553" y="18"/>
                  </a:lnTo>
                  <a:lnTo>
                    <a:pt x="544" y="12"/>
                  </a:lnTo>
                  <a:lnTo>
                    <a:pt x="534" y="7"/>
                  </a:lnTo>
                  <a:lnTo>
                    <a:pt x="523" y="3"/>
                  </a:lnTo>
                  <a:lnTo>
                    <a:pt x="511" y="1"/>
                  </a:lnTo>
                  <a:lnTo>
                    <a:pt x="498" y="0"/>
                  </a:lnTo>
                  <a:lnTo>
                    <a:pt x="483" y="1"/>
                  </a:lnTo>
                  <a:lnTo>
                    <a:pt x="468" y="4"/>
                  </a:lnTo>
                  <a:lnTo>
                    <a:pt x="455" y="10"/>
                  </a:lnTo>
                  <a:lnTo>
                    <a:pt x="443" y="17"/>
                  </a:lnTo>
                  <a:lnTo>
                    <a:pt x="443" y="18"/>
                  </a:lnTo>
                  <a:lnTo>
                    <a:pt x="433" y="10"/>
                  </a:lnTo>
                  <a:lnTo>
                    <a:pt x="421" y="5"/>
                  </a:lnTo>
                  <a:lnTo>
                    <a:pt x="407" y="1"/>
                  </a:lnTo>
                  <a:lnTo>
                    <a:pt x="392" y="0"/>
                  </a:lnTo>
                  <a:lnTo>
                    <a:pt x="374" y="2"/>
                  </a:lnTo>
                  <a:lnTo>
                    <a:pt x="357" y="7"/>
                  </a:lnTo>
                  <a:lnTo>
                    <a:pt x="344" y="15"/>
                  </a:lnTo>
                  <a:lnTo>
                    <a:pt x="338" y="20"/>
                  </a:lnTo>
                  <a:lnTo>
                    <a:pt x="334" y="25"/>
                  </a:lnTo>
                  <a:lnTo>
                    <a:pt x="322" y="18"/>
                  </a:lnTo>
                  <a:lnTo>
                    <a:pt x="308" y="14"/>
                  </a:lnTo>
                  <a:lnTo>
                    <a:pt x="294" y="11"/>
                  </a:lnTo>
                  <a:lnTo>
                    <a:pt x="278" y="10"/>
                  </a:lnTo>
                  <a:lnTo>
                    <a:pt x="267" y="11"/>
                  </a:lnTo>
                  <a:lnTo>
                    <a:pt x="257" y="12"/>
                  </a:lnTo>
                  <a:lnTo>
                    <a:pt x="237" y="18"/>
                  </a:lnTo>
                  <a:lnTo>
                    <a:pt x="221" y="27"/>
                  </a:lnTo>
                  <a:lnTo>
                    <a:pt x="214" y="33"/>
                  </a:lnTo>
                  <a:lnTo>
                    <a:pt x="208" y="39"/>
                  </a:lnTo>
                  <a:lnTo>
                    <a:pt x="196" y="35"/>
                  </a:lnTo>
                  <a:lnTo>
                    <a:pt x="184" y="32"/>
                  </a:lnTo>
                  <a:lnTo>
                    <a:pt x="170" y="31"/>
                  </a:lnTo>
                  <a:lnTo>
                    <a:pt x="157" y="30"/>
                  </a:lnTo>
                  <a:lnTo>
                    <a:pt x="137" y="31"/>
                  </a:lnTo>
                  <a:lnTo>
                    <a:pt x="118" y="35"/>
                  </a:lnTo>
                  <a:lnTo>
                    <a:pt x="101" y="42"/>
                  </a:lnTo>
                  <a:lnTo>
                    <a:pt x="86" y="50"/>
                  </a:lnTo>
                  <a:lnTo>
                    <a:pt x="74" y="60"/>
                  </a:lnTo>
                  <a:lnTo>
                    <a:pt x="65" y="72"/>
                  </a:lnTo>
                  <a:lnTo>
                    <a:pt x="59" y="85"/>
                  </a:lnTo>
                  <a:lnTo>
                    <a:pt x="58" y="92"/>
                  </a:lnTo>
                  <a:lnTo>
                    <a:pt x="57" y="99"/>
                  </a:lnTo>
                  <a:lnTo>
                    <a:pt x="57" y="104"/>
                  </a:lnTo>
                  <a:lnTo>
                    <a:pt x="58" y="108"/>
                  </a:lnTo>
                  <a:close/>
                </a:path>
              </a:pathLst>
            </a:custGeom>
            <a:solidFill>
              <a:schemeClr val="bg1"/>
            </a:solidFill>
            <a:ln w="9525">
              <a:noFill/>
              <a:round/>
              <a:headEnd/>
              <a:tailEnd/>
            </a:ln>
          </p:spPr>
          <p:txBody>
            <a:bodyPr/>
            <a:lstStyle/>
            <a:p>
              <a:endParaRPr lang="en-US" sz="1200">
                <a:solidFill>
                  <a:srgbClr val="000000"/>
                </a:solidFill>
                <a:latin typeface="Arial"/>
              </a:endParaRPr>
            </a:p>
          </p:txBody>
        </p:sp>
        <p:sp>
          <p:nvSpPr>
            <p:cNvPr id="2341" name="Freeform 51"/>
            <p:cNvSpPr>
              <a:spLocks noChangeAspect="1"/>
            </p:cNvSpPr>
            <p:nvPr/>
          </p:nvSpPr>
          <p:spPr bwMode="auto">
            <a:xfrm>
              <a:off x="2527" y="550"/>
              <a:ext cx="642" cy="324"/>
            </a:xfrm>
            <a:custGeom>
              <a:avLst/>
              <a:gdLst>
                <a:gd name="T0" fmla="*/ 35 w 642"/>
                <a:gd name="T1" fmla="*/ 113 h 324"/>
                <a:gd name="T2" fmla="*/ 10 w 642"/>
                <a:gd name="T3" fmla="*/ 129 h 324"/>
                <a:gd name="T4" fmla="*/ 0 w 642"/>
                <a:gd name="T5" fmla="*/ 152 h 324"/>
                <a:gd name="T6" fmla="*/ 5 w 642"/>
                <a:gd name="T7" fmla="*/ 169 h 324"/>
                <a:gd name="T8" fmla="*/ 32 w 642"/>
                <a:gd name="T9" fmla="*/ 191 h 324"/>
                <a:gd name="T10" fmla="*/ 19 w 642"/>
                <a:gd name="T11" fmla="*/ 204 h 324"/>
                <a:gd name="T12" fmla="*/ 15 w 642"/>
                <a:gd name="T13" fmla="*/ 229 h 324"/>
                <a:gd name="T14" fmla="*/ 33 w 642"/>
                <a:gd name="T15" fmla="*/ 252 h 324"/>
                <a:gd name="T16" fmla="*/ 66 w 642"/>
                <a:gd name="T17" fmla="*/ 264 h 324"/>
                <a:gd name="T18" fmla="*/ 86 w 642"/>
                <a:gd name="T19" fmla="*/ 264 h 324"/>
                <a:gd name="T20" fmla="*/ 105 w 642"/>
                <a:gd name="T21" fmla="*/ 281 h 324"/>
                <a:gd name="T22" fmla="*/ 142 w 642"/>
                <a:gd name="T23" fmla="*/ 298 h 324"/>
                <a:gd name="T24" fmla="*/ 186 w 642"/>
                <a:gd name="T25" fmla="*/ 304 h 324"/>
                <a:gd name="T26" fmla="*/ 231 w 642"/>
                <a:gd name="T27" fmla="*/ 298 h 324"/>
                <a:gd name="T28" fmla="*/ 252 w 642"/>
                <a:gd name="T29" fmla="*/ 300 h 324"/>
                <a:gd name="T30" fmla="*/ 292 w 642"/>
                <a:gd name="T31" fmla="*/ 319 h 324"/>
                <a:gd name="T32" fmla="*/ 328 w 642"/>
                <a:gd name="T33" fmla="*/ 324 h 324"/>
                <a:gd name="T34" fmla="*/ 374 w 642"/>
                <a:gd name="T35" fmla="*/ 316 h 324"/>
                <a:gd name="T36" fmla="*/ 410 w 642"/>
                <a:gd name="T37" fmla="*/ 295 h 324"/>
                <a:gd name="T38" fmla="*/ 424 w 642"/>
                <a:gd name="T39" fmla="*/ 275 h 324"/>
                <a:gd name="T40" fmla="*/ 458 w 642"/>
                <a:gd name="T41" fmla="*/ 283 h 324"/>
                <a:gd name="T42" fmla="*/ 503 w 642"/>
                <a:gd name="T43" fmla="*/ 279 h 324"/>
                <a:gd name="T44" fmla="*/ 541 w 642"/>
                <a:gd name="T45" fmla="*/ 258 h 324"/>
                <a:gd name="T46" fmla="*/ 556 w 642"/>
                <a:gd name="T47" fmla="*/ 226 h 324"/>
                <a:gd name="T48" fmla="*/ 590 w 642"/>
                <a:gd name="T49" fmla="*/ 218 h 324"/>
                <a:gd name="T50" fmla="*/ 628 w 642"/>
                <a:gd name="T51" fmla="*/ 192 h 324"/>
                <a:gd name="T52" fmla="*/ 642 w 642"/>
                <a:gd name="T53" fmla="*/ 157 h 324"/>
                <a:gd name="T54" fmla="*/ 630 w 642"/>
                <a:gd name="T55" fmla="*/ 125 h 324"/>
                <a:gd name="T56" fmla="*/ 626 w 642"/>
                <a:gd name="T57" fmla="*/ 104 h 324"/>
                <a:gd name="T58" fmla="*/ 623 w 642"/>
                <a:gd name="T59" fmla="*/ 76 h 324"/>
                <a:gd name="T60" fmla="*/ 602 w 642"/>
                <a:gd name="T61" fmla="*/ 54 h 324"/>
                <a:gd name="T62" fmla="*/ 569 w 642"/>
                <a:gd name="T63" fmla="*/ 41 h 324"/>
                <a:gd name="T64" fmla="*/ 560 w 642"/>
                <a:gd name="T65" fmla="*/ 25 h 324"/>
                <a:gd name="T66" fmla="*/ 534 w 642"/>
                <a:gd name="T67" fmla="*/ 7 h 324"/>
                <a:gd name="T68" fmla="*/ 498 w 642"/>
                <a:gd name="T69" fmla="*/ 0 h 324"/>
                <a:gd name="T70" fmla="*/ 455 w 642"/>
                <a:gd name="T71" fmla="*/ 10 h 324"/>
                <a:gd name="T72" fmla="*/ 433 w 642"/>
                <a:gd name="T73" fmla="*/ 10 h 324"/>
                <a:gd name="T74" fmla="*/ 392 w 642"/>
                <a:gd name="T75" fmla="*/ 0 h 324"/>
                <a:gd name="T76" fmla="*/ 344 w 642"/>
                <a:gd name="T77" fmla="*/ 15 h 324"/>
                <a:gd name="T78" fmla="*/ 334 w 642"/>
                <a:gd name="T79" fmla="*/ 25 h 324"/>
                <a:gd name="T80" fmla="*/ 294 w 642"/>
                <a:gd name="T81" fmla="*/ 11 h 324"/>
                <a:gd name="T82" fmla="*/ 257 w 642"/>
                <a:gd name="T83" fmla="*/ 12 h 324"/>
                <a:gd name="T84" fmla="*/ 214 w 642"/>
                <a:gd name="T85" fmla="*/ 33 h 324"/>
                <a:gd name="T86" fmla="*/ 196 w 642"/>
                <a:gd name="T87" fmla="*/ 35 h 324"/>
                <a:gd name="T88" fmla="*/ 157 w 642"/>
                <a:gd name="T89" fmla="*/ 30 h 324"/>
                <a:gd name="T90" fmla="*/ 101 w 642"/>
                <a:gd name="T91" fmla="*/ 42 h 324"/>
                <a:gd name="T92" fmla="*/ 65 w 642"/>
                <a:gd name="T93" fmla="*/ 72 h 324"/>
                <a:gd name="T94" fmla="*/ 57 w 642"/>
                <a:gd name="T95" fmla="*/ 99 h 32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42"/>
                <a:gd name="T145" fmla="*/ 0 h 324"/>
                <a:gd name="T146" fmla="*/ 642 w 642"/>
                <a:gd name="T147" fmla="*/ 324 h 32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42" h="324">
                  <a:moveTo>
                    <a:pt x="58" y="108"/>
                  </a:moveTo>
                  <a:lnTo>
                    <a:pt x="46" y="110"/>
                  </a:lnTo>
                  <a:lnTo>
                    <a:pt x="35" y="113"/>
                  </a:lnTo>
                  <a:lnTo>
                    <a:pt x="25" y="117"/>
                  </a:lnTo>
                  <a:lnTo>
                    <a:pt x="17" y="122"/>
                  </a:lnTo>
                  <a:lnTo>
                    <a:pt x="10" y="129"/>
                  </a:lnTo>
                  <a:lnTo>
                    <a:pt x="4" y="136"/>
                  </a:lnTo>
                  <a:lnTo>
                    <a:pt x="1" y="144"/>
                  </a:lnTo>
                  <a:lnTo>
                    <a:pt x="0" y="152"/>
                  </a:lnTo>
                  <a:lnTo>
                    <a:pt x="1" y="158"/>
                  </a:lnTo>
                  <a:lnTo>
                    <a:pt x="2" y="164"/>
                  </a:lnTo>
                  <a:lnTo>
                    <a:pt x="5" y="169"/>
                  </a:lnTo>
                  <a:lnTo>
                    <a:pt x="9" y="175"/>
                  </a:lnTo>
                  <a:lnTo>
                    <a:pt x="19" y="184"/>
                  </a:lnTo>
                  <a:lnTo>
                    <a:pt x="32" y="191"/>
                  </a:lnTo>
                  <a:lnTo>
                    <a:pt x="32" y="190"/>
                  </a:lnTo>
                  <a:lnTo>
                    <a:pt x="24" y="197"/>
                  </a:lnTo>
                  <a:lnTo>
                    <a:pt x="19" y="204"/>
                  </a:lnTo>
                  <a:lnTo>
                    <a:pt x="15" y="212"/>
                  </a:lnTo>
                  <a:lnTo>
                    <a:pt x="14" y="220"/>
                  </a:lnTo>
                  <a:lnTo>
                    <a:pt x="15" y="229"/>
                  </a:lnTo>
                  <a:lnTo>
                    <a:pt x="19" y="238"/>
                  </a:lnTo>
                  <a:lnTo>
                    <a:pt x="25" y="245"/>
                  </a:lnTo>
                  <a:lnTo>
                    <a:pt x="33" y="252"/>
                  </a:lnTo>
                  <a:lnTo>
                    <a:pt x="43" y="257"/>
                  </a:lnTo>
                  <a:lnTo>
                    <a:pt x="54" y="262"/>
                  </a:lnTo>
                  <a:lnTo>
                    <a:pt x="66" y="264"/>
                  </a:lnTo>
                  <a:lnTo>
                    <a:pt x="79" y="265"/>
                  </a:lnTo>
                  <a:lnTo>
                    <a:pt x="83" y="265"/>
                  </a:lnTo>
                  <a:lnTo>
                    <a:pt x="86" y="264"/>
                  </a:lnTo>
                  <a:lnTo>
                    <a:pt x="86" y="265"/>
                  </a:lnTo>
                  <a:lnTo>
                    <a:pt x="95" y="274"/>
                  </a:lnTo>
                  <a:lnTo>
                    <a:pt x="105" y="281"/>
                  </a:lnTo>
                  <a:lnTo>
                    <a:pt x="116" y="288"/>
                  </a:lnTo>
                  <a:lnTo>
                    <a:pt x="129" y="294"/>
                  </a:lnTo>
                  <a:lnTo>
                    <a:pt x="142" y="298"/>
                  </a:lnTo>
                  <a:lnTo>
                    <a:pt x="156" y="301"/>
                  </a:lnTo>
                  <a:lnTo>
                    <a:pt x="171" y="303"/>
                  </a:lnTo>
                  <a:lnTo>
                    <a:pt x="186" y="304"/>
                  </a:lnTo>
                  <a:lnTo>
                    <a:pt x="201" y="303"/>
                  </a:lnTo>
                  <a:lnTo>
                    <a:pt x="216" y="302"/>
                  </a:lnTo>
                  <a:lnTo>
                    <a:pt x="231" y="298"/>
                  </a:lnTo>
                  <a:lnTo>
                    <a:pt x="245" y="293"/>
                  </a:lnTo>
                  <a:lnTo>
                    <a:pt x="252" y="300"/>
                  </a:lnTo>
                  <a:lnTo>
                    <a:pt x="261" y="306"/>
                  </a:lnTo>
                  <a:lnTo>
                    <a:pt x="281" y="316"/>
                  </a:lnTo>
                  <a:lnTo>
                    <a:pt x="292" y="319"/>
                  </a:lnTo>
                  <a:lnTo>
                    <a:pt x="303" y="322"/>
                  </a:lnTo>
                  <a:lnTo>
                    <a:pt x="315" y="323"/>
                  </a:lnTo>
                  <a:lnTo>
                    <a:pt x="328" y="324"/>
                  </a:lnTo>
                  <a:lnTo>
                    <a:pt x="344" y="323"/>
                  </a:lnTo>
                  <a:lnTo>
                    <a:pt x="360" y="320"/>
                  </a:lnTo>
                  <a:lnTo>
                    <a:pt x="374" y="316"/>
                  </a:lnTo>
                  <a:lnTo>
                    <a:pt x="388" y="310"/>
                  </a:lnTo>
                  <a:lnTo>
                    <a:pt x="400" y="303"/>
                  </a:lnTo>
                  <a:lnTo>
                    <a:pt x="410" y="295"/>
                  </a:lnTo>
                  <a:lnTo>
                    <a:pt x="418" y="285"/>
                  </a:lnTo>
                  <a:lnTo>
                    <a:pt x="424" y="275"/>
                  </a:lnTo>
                  <a:lnTo>
                    <a:pt x="435" y="279"/>
                  </a:lnTo>
                  <a:lnTo>
                    <a:pt x="446" y="282"/>
                  </a:lnTo>
                  <a:lnTo>
                    <a:pt x="458" y="283"/>
                  </a:lnTo>
                  <a:lnTo>
                    <a:pt x="470" y="284"/>
                  </a:lnTo>
                  <a:lnTo>
                    <a:pt x="487" y="283"/>
                  </a:lnTo>
                  <a:lnTo>
                    <a:pt x="503" y="279"/>
                  </a:lnTo>
                  <a:lnTo>
                    <a:pt x="518" y="274"/>
                  </a:lnTo>
                  <a:lnTo>
                    <a:pt x="530" y="267"/>
                  </a:lnTo>
                  <a:lnTo>
                    <a:pt x="541" y="258"/>
                  </a:lnTo>
                  <a:lnTo>
                    <a:pt x="549" y="249"/>
                  </a:lnTo>
                  <a:lnTo>
                    <a:pt x="554" y="238"/>
                  </a:lnTo>
                  <a:lnTo>
                    <a:pt x="556" y="226"/>
                  </a:lnTo>
                  <a:lnTo>
                    <a:pt x="555" y="226"/>
                  </a:lnTo>
                  <a:lnTo>
                    <a:pt x="573" y="223"/>
                  </a:lnTo>
                  <a:lnTo>
                    <a:pt x="590" y="218"/>
                  </a:lnTo>
                  <a:lnTo>
                    <a:pt x="605" y="211"/>
                  </a:lnTo>
                  <a:lnTo>
                    <a:pt x="617" y="202"/>
                  </a:lnTo>
                  <a:lnTo>
                    <a:pt x="628" y="192"/>
                  </a:lnTo>
                  <a:lnTo>
                    <a:pt x="635" y="181"/>
                  </a:lnTo>
                  <a:lnTo>
                    <a:pt x="640" y="170"/>
                  </a:lnTo>
                  <a:lnTo>
                    <a:pt x="642" y="157"/>
                  </a:lnTo>
                  <a:lnTo>
                    <a:pt x="641" y="146"/>
                  </a:lnTo>
                  <a:lnTo>
                    <a:pt x="637" y="135"/>
                  </a:lnTo>
                  <a:lnTo>
                    <a:pt x="630" y="125"/>
                  </a:lnTo>
                  <a:lnTo>
                    <a:pt x="621" y="115"/>
                  </a:lnTo>
                  <a:lnTo>
                    <a:pt x="626" y="104"/>
                  </a:lnTo>
                  <a:lnTo>
                    <a:pt x="627" y="93"/>
                  </a:lnTo>
                  <a:lnTo>
                    <a:pt x="626" y="84"/>
                  </a:lnTo>
                  <a:lnTo>
                    <a:pt x="623" y="76"/>
                  </a:lnTo>
                  <a:lnTo>
                    <a:pt x="618" y="68"/>
                  </a:lnTo>
                  <a:lnTo>
                    <a:pt x="611" y="60"/>
                  </a:lnTo>
                  <a:lnTo>
                    <a:pt x="602" y="54"/>
                  </a:lnTo>
                  <a:lnTo>
                    <a:pt x="592" y="48"/>
                  </a:lnTo>
                  <a:lnTo>
                    <a:pt x="581" y="44"/>
                  </a:lnTo>
                  <a:lnTo>
                    <a:pt x="569" y="41"/>
                  </a:lnTo>
                  <a:lnTo>
                    <a:pt x="566" y="32"/>
                  </a:lnTo>
                  <a:lnTo>
                    <a:pt x="560" y="25"/>
                  </a:lnTo>
                  <a:lnTo>
                    <a:pt x="553" y="18"/>
                  </a:lnTo>
                  <a:lnTo>
                    <a:pt x="544" y="12"/>
                  </a:lnTo>
                  <a:lnTo>
                    <a:pt x="534" y="7"/>
                  </a:lnTo>
                  <a:lnTo>
                    <a:pt x="523" y="3"/>
                  </a:lnTo>
                  <a:lnTo>
                    <a:pt x="511" y="1"/>
                  </a:lnTo>
                  <a:lnTo>
                    <a:pt x="498" y="0"/>
                  </a:lnTo>
                  <a:lnTo>
                    <a:pt x="483" y="1"/>
                  </a:lnTo>
                  <a:lnTo>
                    <a:pt x="468" y="4"/>
                  </a:lnTo>
                  <a:lnTo>
                    <a:pt x="455" y="10"/>
                  </a:lnTo>
                  <a:lnTo>
                    <a:pt x="443" y="17"/>
                  </a:lnTo>
                  <a:lnTo>
                    <a:pt x="443" y="18"/>
                  </a:lnTo>
                  <a:lnTo>
                    <a:pt x="433" y="10"/>
                  </a:lnTo>
                  <a:lnTo>
                    <a:pt x="421" y="5"/>
                  </a:lnTo>
                  <a:lnTo>
                    <a:pt x="407" y="1"/>
                  </a:lnTo>
                  <a:lnTo>
                    <a:pt x="392" y="0"/>
                  </a:lnTo>
                  <a:lnTo>
                    <a:pt x="374" y="2"/>
                  </a:lnTo>
                  <a:lnTo>
                    <a:pt x="357" y="7"/>
                  </a:lnTo>
                  <a:lnTo>
                    <a:pt x="344" y="15"/>
                  </a:lnTo>
                  <a:lnTo>
                    <a:pt x="338" y="20"/>
                  </a:lnTo>
                  <a:lnTo>
                    <a:pt x="334" y="25"/>
                  </a:lnTo>
                  <a:lnTo>
                    <a:pt x="322" y="18"/>
                  </a:lnTo>
                  <a:lnTo>
                    <a:pt x="308" y="14"/>
                  </a:lnTo>
                  <a:lnTo>
                    <a:pt x="294" y="11"/>
                  </a:lnTo>
                  <a:lnTo>
                    <a:pt x="278" y="10"/>
                  </a:lnTo>
                  <a:lnTo>
                    <a:pt x="267" y="11"/>
                  </a:lnTo>
                  <a:lnTo>
                    <a:pt x="257" y="12"/>
                  </a:lnTo>
                  <a:lnTo>
                    <a:pt x="237" y="18"/>
                  </a:lnTo>
                  <a:lnTo>
                    <a:pt x="221" y="27"/>
                  </a:lnTo>
                  <a:lnTo>
                    <a:pt x="214" y="33"/>
                  </a:lnTo>
                  <a:lnTo>
                    <a:pt x="208" y="39"/>
                  </a:lnTo>
                  <a:lnTo>
                    <a:pt x="196" y="35"/>
                  </a:lnTo>
                  <a:lnTo>
                    <a:pt x="184" y="32"/>
                  </a:lnTo>
                  <a:lnTo>
                    <a:pt x="170" y="31"/>
                  </a:lnTo>
                  <a:lnTo>
                    <a:pt x="157" y="30"/>
                  </a:lnTo>
                  <a:lnTo>
                    <a:pt x="137" y="31"/>
                  </a:lnTo>
                  <a:lnTo>
                    <a:pt x="118" y="35"/>
                  </a:lnTo>
                  <a:lnTo>
                    <a:pt x="101" y="42"/>
                  </a:lnTo>
                  <a:lnTo>
                    <a:pt x="86" y="50"/>
                  </a:lnTo>
                  <a:lnTo>
                    <a:pt x="74" y="60"/>
                  </a:lnTo>
                  <a:lnTo>
                    <a:pt x="65" y="72"/>
                  </a:lnTo>
                  <a:lnTo>
                    <a:pt x="59" y="85"/>
                  </a:lnTo>
                  <a:lnTo>
                    <a:pt x="58" y="92"/>
                  </a:lnTo>
                  <a:lnTo>
                    <a:pt x="57" y="99"/>
                  </a:lnTo>
                  <a:lnTo>
                    <a:pt x="57" y="104"/>
                  </a:lnTo>
                  <a:lnTo>
                    <a:pt x="58" y="108"/>
                  </a:lnTo>
                  <a:close/>
                </a:path>
              </a:pathLst>
            </a:custGeom>
            <a:solidFill>
              <a:schemeClr val="bg1"/>
            </a:solidFill>
            <a:ln w="12700">
              <a:solidFill>
                <a:srgbClr val="000000"/>
              </a:solidFill>
              <a:prstDash val="solid"/>
              <a:round/>
              <a:headEnd/>
              <a:tailEnd/>
            </a:ln>
          </p:spPr>
          <p:txBody>
            <a:bodyPr/>
            <a:lstStyle/>
            <a:p>
              <a:endParaRPr lang="en-US" sz="1200">
                <a:solidFill>
                  <a:srgbClr val="000000"/>
                </a:solidFill>
                <a:latin typeface="Arial"/>
              </a:endParaRPr>
            </a:p>
          </p:txBody>
        </p:sp>
        <p:sp>
          <p:nvSpPr>
            <p:cNvPr id="2342" name="Freeform 52"/>
            <p:cNvSpPr>
              <a:spLocks noChangeAspect="1"/>
            </p:cNvSpPr>
            <p:nvPr/>
          </p:nvSpPr>
          <p:spPr bwMode="auto">
            <a:xfrm>
              <a:off x="2559" y="741"/>
              <a:ext cx="38" cy="6"/>
            </a:xfrm>
            <a:custGeom>
              <a:avLst/>
              <a:gdLst>
                <a:gd name="T0" fmla="*/ 0 w 38"/>
                <a:gd name="T1" fmla="*/ 0 h 6"/>
                <a:gd name="T2" fmla="*/ 16 w 38"/>
                <a:gd name="T3" fmla="*/ 5 h 6"/>
                <a:gd name="T4" fmla="*/ 33 w 38"/>
                <a:gd name="T5" fmla="*/ 6 h 6"/>
                <a:gd name="T6" fmla="*/ 35 w 38"/>
                <a:gd name="T7" fmla="*/ 6 h 6"/>
                <a:gd name="T8" fmla="*/ 38 w 38"/>
                <a:gd name="T9" fmla="*/ 6 h 6"/>
                <a:gd name="T10" fmla="*/ 0 60000 65536"/>
                <a:gd name="T11" fmla="*/ 0 60000 65536"/>
                <a:gd name="T12" fmla="*/ 0 60000 65536"/>
                <a:gd name="T13" fmla="*/ 0 60000 65536"/>
                <a:gd name="T14" fmla="*/ 0 60000 65536"/>
                <a:gd name="T15" fmla="*/ 0 w 38"/>
                <a:gd name="T16" fmla="*/ 0 h 6"/>
                <a:gd name="T17" fmla="*/ 38 w 38"/>
                <a:gd name="T18" fmla="*/ 6 h 6"/>
              </a:gdLst>
              <a:ahLst/>
              <a:cxnLst>
                <a:cxn ang="T10">
                  <a:pos x="T0" y="T1"/>
                </a:cxn>
                <a:cxn ang="T11">
                  <a:pos x="T2" y="T3"/>
                </a:cxn>
                <a:cxn ang="T12">
                  <a:pos x="T4" y="T5"/>
                </a:cxn>
                <a:cxn ang="T13">
                  <a:pos x="T6" y="T7"/>
                </a:cxn>
                <a:cxn ang="T14">
                  <a:pos x="T8" y="T9"/>
                </a:cxn>
              </a:cxnLst>
              <a:rect l="T15" t="T16" r="T17" b="T18"/>
              <a:pathLst>
                <a:path w="38" h="6">
                  <a:moveTo>
                    <a:pt x="0" y="0"/>
                  </a:moveTo>
                  <a:lnTo>
                    <a:pt x="16" y="5"/>
                  </a:lnTo>
                  <a:lnTo>
                    <a:pt x="33" y="6"/>
                  </a:lnTo>
                  <a:lnTo>
                    <a:pt x="35" y="6"/>
                  </a:lnTo>
                  <a:lnTo>
                    <a:pt x="38" y="6"/>
                  </a:lnTo>
                </a:path>
              </a:pathLst>
            </a:custGeom>
            <a:solidFill>
              <a:schemeClr val="bg1"/>
            </a:solidFill>
            <a:ln w="12700">
              <a:solidFill>
                <a:srgbClr val="000000"/>
              </a:solidFill>
              <a:prstDash val="solid"/>
              <a:round/>
              <a:headEnd/>
              <a:tailEnd/>
            </a:ln>
          </p:spPr>
          <p:txBody>
            <a:bodyPr/>
            <a:lstStyle/>
            <a:p>
              <a:endParaRPr lang="en-US" sz="1200">
                <a:solidFill>
                  <a:srgbClr val="000000"/>
                </a:solidFill>
                <a:latin typeface="Arial"/>
              </a:endParaRPr>
            </a:p>
          </p:txBody>
        </p:sp>
        <p:sp>
          <p:nvSpPr>
            <p:cNvPr id="2343" name="Freeform 53"/>
            <p:cNvSpPr>
              <a:spLocks noChangeAspect="1"/>
            </p:cNvSpPr>
            <p:nvPr/>
          </p:nvSpPr>
          <p:spPr bwMode="auto">
            <a:xfrm>
              <a:off x="2613" y="812"/>
              <a:ext cx="17" cy="2"/>
            </a:xfrm>
            <a:custGeom>
              <a:avLst/>
              <a:gdLst>
                <a:gd name="T0" fmla="*/ 0 w 17"/>
                <a:gd name="T1" fmla="*/ 2 h 2"/>
                <a:gd name="T2" fmla="*/ 9 w 17"/>
                <a:gd name="T3" fmla="*/ 1 h 2"/>
                <a:gd name="T4" fmla="*/ 17 w 17"/>
                <a:gd name="T5" fmla="*/ 0 h 2"/>
                <a:gd name="T6" fmla="*/ 0 60000 65536"/>
                <a:gd name="T7" fmla="*/ 0 60000 65536"/>
                <a:gd name="T8" fmla="*/ 0 60000 65536"/>
                <a:gd name="T9" fmla="*/ 0 w 17"/>
                <a:gd name="T10" fmla="*/ 0 h 2"/>
                <a:gd name="T11" fmla="*/ 17 w 17"/>
                <a:gd name="T12" fmla="*/ 2 h 2"/>
              </a:gdLst>
              <a:ahLst/>
              <a:cxnLst>
                <a:cxn ang="T6">
                  <a:pos x="T0" y="T1"/>
                </a:cxn>
                <a:cxn ang="T7">
                  <a:pos x="T2" y="T3"/>
                </a:cxn>
                <a:cxn ang="T8">
                  <a:pos x="T4" y="T5"/>
                </a:cxn>
              </a:cxnLst>
              <a:rect l="T9" t="T10" r="T11" b="T12"/>
              <a:pathLst>
                <a:path w="17" h="2">
                  <a:moveTo>
                    <a:pt x="0" y="2"/>
                  </a:moveTo>
                  <a:lnTo>
                    <a:pt x="9" y="1"/>
                  </a:lnTo>
                  <a:lnTo>
                    <a:pt x="17" y="0"/>
                  </a:lnTo>
                </a:path>
              </a:pathLst>
            </a:custGeom>
            <a:solidFill>
              <a:schemeClr val="bg1"/>
            </a:solidFill>
            <a:ln w="12700">
              <a:solidFill>
                <a:srgbClr val="000000"/>
              </a:solidFill>
              <a:prstDash val="solid"/>
              <a:round/>
              <a:headEnd/>
              <a:tailEnd/>
            </a:ln>
          </p:spPr>
          <p:txBody>
            <a:bodyPr/>
            <a:lstStyle/>
            <a:p>
              <a:endParaRPr lang="en-US" sz="1200">
                <a:solidFill>
                  <a:srgbClr val="000000"/>
                </a:solidFill>
                <a:latin typeface="Arial"/>
              </a:endParaRPr>
            </a:p>
          </p:txBody>
        </p:sp>
        <p:sp>
          <p:nvSpPr>
            <p:cNvPr id="2344" name="Freeform 54"/>
            <p:cNvSpPr>
              <a:spLocks noChangeAspect="1"/>
            </p:cNvSpPr>
            <p:nvPr/>
          </p:nvSpPr>
          <p:spPr bwMode="auto">
            <a:xfrm>
              <a:off x="2762" y="830"/>
              <a:ext cx="10" cy="13"/>
            </a:xfrm>
            <a:custGeom>
              <a:avLst/>
              <a:gdLst>
                <a:gd name="T0" fmla="*/ 0 w 10"/>
                <a:gd name="T1" fmla="*/ 0 h 13"/>
                <a:gd name="T2" fmla="*/ 4 w 10"/>
                <a:gd name="T3" fmla="*/ 7 h 13"/>
                <a:gd name="T4" fmla="*/ 10 w 10"/>
                <a:gd name="T5" fmla="*/ 13 h 13"/>
                <a:gd name="T6" fmla="*/ 0 60000 65536"/>
                <a:gd name="T7" fmla="*/ 0 60000 65536"/>
                <a:gd name="T8" fmla="*/ 0 60000 65536"/>
                <a:gd name="T9" fmla="*/ 0 w 10"/>
                <a:gd name="T10" fmla="*/ 0 h 13"/>
                <a:gd name="T11" fmla="*/ 10 w 10"/>
                <a:gd name="T12" fmla="*/ 13 h 13"/>
              </a:gdLst>
              <a:ahLst/>
              <a:cxnLst>
                <a:cxn ang="T6">
                  <a:pos x="T0" y="T1"/>
                </a:cxn>
                <a:cxn ang="T7">
                  <a:pos x="T2" y="T3"/>
                </a:cxn>
                <a:cxn ang="T8">
                  <a:pos x="T4" y="T5"/>
                </a:cxn>
              </a:cxnLst>
              <a:rect l="T9" t="T10" r="T11" b="T12"/>
              <a:pathLst>
                <a:path w="10" h="13">
                  <a:moveTo>
                    <a:pt x="0" y="0"/>
                  </a:moveTo>
                  <a:lnTo>
                    <a:pt x="4" y="7"/>
                  </a:lnTo>
                  <a:lnTo>
                    <a:pt x="10" y="13"/>
                  </a:lnTo>
                </a:path>
              </a:pathLst>
            </a:custGeom>
            <a:solidFill>
              <a:schemeClr val="bg1"/>
            </a:solidFill>
            <a:ln w="12700">
              <a:solidFill>
                <a:srgbClr val="000000"/>
              </a:solidFill>
              <a:prstDash val="solid"/>
              <a:round/>
              <a:headEnd/>
              <a:tailEnd/>
            </a:ln>
          </p:spPr>
          <p:txBody>
            <a:bodyPr/>
            <a:lstStyle/>
            <a:p>
              <a:endParaRPr lang="en-US" sz="1200">
                <a:solidFill>
                  <a:srgbClr val="000000"/>
                </a:solidFill>
                <a:latin typeface="Arial"/>
              </a:endParaRPr>
            </a:p>
          </p:txBody>
        </p:sp>
        <p:sp>
          <p:nvSpPr>
            <p:cNvPr id="2345" name="Freeform 55"/>
            <p:cNvSpPr>
              <a:spLocks noChangeAspect="1"/>
            </p:cNvSpPr>
            <p:nvPr/>
          </p:nvSpPr>
          <p:spPr bwMode="auto">
            <a:xfrm>
              <a:off x="2951" y="811"/>
              <a:ext cx="4" cy="14"/>
            </a:xfrm>
            <a:custGeom>
              <a:avLst/>
              <a:gdLst>
                <a:gd name="T0" fmla="*/ 0 w 4"/>
                <a:gd name="T1" fmla="*/ 14 h 14"/>
                <a:gd name="T2" fmla="*/ 2 w 4"/>
                <a:gd name="T3" fmla="*/ 7 h 14"/>
                <a:gd name="T4" fmla="*/ 4 w 4"/>
                <a:gd name="T5" fmla="*/ 0 h 14"/>
                <a:gd name="T6" fmla="*/ 0 60000 65536"/>
                <a:gd name="T7" fmla="*/ 0 60000 65536"/>
                <a:gd name="T8" fmla="*/ 0 60000 65536"/>
                <a:gd name="T9" fmla="*/ 0 w 4"/>
                <a:gd name="T10" fmla="*/ 0 h 14"/>
                <a:gd name="T11" fmla="*/ 4 w 4"/>
                <a:gd name="T12" fmla="*/ 14 h 14"/>
              </a:gdLst>
              <a:ahLst/>
              <a:cxnLst>
                <a:cxn ang="T6">
                  <a:pos x="T0" y="T1"/>
                </a:cxn>
                <a:cxn ang="T7">
                  <a:pos x="T2" y="T3"/>
                </a:cxn>
                <a:cxn ang="T8">
                  <a:pos x="T4" y="T5"/>
                </a:cxn>
              </a:cxnLst>
              <a:rect l="T9" t="T10" r="T11" b="T12"/>
              <a:pathLst>
                <a:path w="4" h="14">
                  <a:moveTo>
                    <a:pt x="0" y="14"/>
                  </a:moveTo>
                  <a:lnTo>
                    <a:pt x="2" y="7"/>
                  </a:lnTo>
                  <a:lnTo>
                    <a:pt x="4" y="0"/>
                  </a:lnTo>
                </a:path>
              </a:pathLst>
            </a:custGeom>
            <a:solidFill>
              <a:schemeClr val="bg1"/>
            </a:solidFill>
            <a:ln w="12700">
              <a:solidFill>
                <a:srgbClr val="000000"/>
              </a:solidFill>
              <a:prstDash val="solid"/>
              <a:round/>
              <a:headEnd/>
              <a:tailEnd/>
            </a:ln>
          </p:spPr>
          <p:txBody>
            <a:bodyPr/>
            <a:lstStyle/>
            <a:p>
              <a:endParaRPr lang="en-US" sz="1200">
                <a:solidFill>
                  <a:srgbClr val="000000"/>
                </a:solidFill>
                <a:latin typeface="Arial"/>
              </a:endParaRPr>
            </a:p>
          </p:txBody>
        </p:sp>
        <p:sp>
          <p:nvSpPr>
            <p:cNvPr id="2346" name="Freeform 56"/>
            <p:cNvSpPr>
              <a:spLocks noChangeAspect="1"/>
            </p:cNvSpPr>
            <p:nvPr/>
          </p:nvSpPr>
          <p:spPr bwMode="auto">
            <a:xfrm>
              <a:off x="3034" y="722"/>
              <a:ext cx="49" cy="54"/>
            </a:xfrm>
            <a:custGeom>
              <a:avLst/>
              <a:gdLst>
                <a:gd name="T0" fmla="*/ 49 w 49"/>
                <a:gd name="T1" fmla="*/ 54 h 54"/>
                <a:gd name="T2" fmla="*/ 49 w 49"/>
                <a:gd name="T3" fmla="*/ 54 h 54"/>
                <a:gd name="T4" fmla="*/ 49 w 49"/>
                <a:gd name="T5" fmla="*/ 53 h 54"/>
                <a:gd name="T6" fmla="*/ 48 w 49"/>
                <a:gd name="T7" fmla="*/ 45 h 54"/>
                <a:gd name="T8" fmla="*/ 46 w 49"/>
                <a:gd name="T9" fmla="*/ 37 h 54"/>
                <a:gd name="T10" fmla="*/ 41 w 49"/>
                <a:gd name="T11" fmla="*/ 29 h 54"/>
                <a:gd name="T12" fmla="*/ 36 w 49"/>
                <a:gd name="T13" fmla="*/ 22 h 54"/>
                <a:gd name="T14" fmla="*/ 29 w 49"/>
                <a:gd name="T15" fmla="*/ 15 h 54"/>
                <a:gd name="T16" fmla="*/ 20 w 49"/>
                <a:gd name="T17" fmla="*/ 9 h 54"/>
                <a:gd name="T18" fmla="*/ 11 w 49"/>
                <a:gd name="T19" fmla="*/ 4 h 54"/>
                <a:gd name="T20" fmla="*/ 0 w 49"/>
                <a:gd name="T21" fmla="*/ 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9"/>
                <a:gd name="T34" fmla="*/ 0 h 54"/>
                <a:gd name="T35" fmla="*/ 49 w 49"/>
                <a:gd name="T36" fmla="*/ 54 h 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9" h="54">
                  <a:moveTo>
                    <a:pt x="49" y="54"/>
                  </a:moveTo>
                  <a:lnTo>
                    <a:pt x="49" y="54"/>
                  </a:lnTo>
                  <a:lnTo>
                    <a:pt x="49" y="53"/>
                  </a:lnTo>
                  <a:lnTo>
                    <a:pt x="48" y="45"/>
                  </a:lnTo>
                  <a:lnTo>
                    <a:pt x="46" y="37"/>
                  </a:lnTo>
                  <a:lnTo>
                    <a:pt x="41" y="29"/>
                  </a:lnTo>
                  <a:lnTo>
                    <a:pt x="36" y="22"/>
                  </a:lnTo>
                  <a:lnTo>
                    <a:pt x="29" y="15"/>
                  </a:lnTo>
                  <a:lnTo>
                    <a:pt x="20" y="9"/>
                  </a:lnTo>
                  <a:lnTo>
                    <a:pt x="11" y="4"/>
                  </a:lnTo>
                  <a:lnTo>
                    <a:pt x="0" y="0"/>
                  </a:lnTo>
                </a:path>
              </a:pathLst>
            </a:custGeom>
            <a:solidFill>
              <a:schemeClr val="bg1"/>
            </a:solidFill>
            <a:ln w="12700">
              <a:solidFill>
                <a:srgbClr val="000000"/>
              </a:solidFill>
              <a:prstDash val="solid"/>
              <a:round/>
              <a:headEnd/>
              <a:tailEnd/>
            </a:ln>
          </p:spPr>
          <p:txBody>
            <a:bodyPr/>
            <a:lstStyle/>
            <a:p>
              <a:endParaRPr lang="en-US" sz="1200">
                <a:solidFill>
                  <a:srgbClr val="000000"/>
                </a:solidFill>
                <a:latin typeface="Arial"/>
              </a:endParaRPr>
            </a:p>
          </p:txBody>
        </p:sp>
        <p:sp>
          <p:nvSpPr>
            <p:cNvPr id="2347" name="Freeform 57"/>
            <p:cNvSpPr>
              <a:spLocks noChangeAspect="1"/>
            </p:cNvSpPr>
            <p:nvPr/>
          </p:nvSpPr>
          <p:spPr bwMode="auto">
            <a:xfrm>
              <a:off x="3126" y="665"/>
              <a:ext cx="22" cy="20"/>
            </a:xfrm>
            <a:custGeom>
              <a:avLst/>
              <a:gdLst>
                <a:gd name="T0" fmla="*/ 0 w 22"/>
                <a:gd name="T1" fmla="*/ 20 h 20"/>
                <a:gd name="T2" fmla="*/ 7 w 22"/>
                <a:gd name="T3" fmla="*/ 16 h 20"/>
                <a:gd name="T4" fmla="*/ 13 w 22"/>
                <a:gd name="T5" fmla="*/ 11 h 20"/>
                <a:gd name="T6" fmla="*/ 22 w 22"/>
                <a:gd name="T7" fmla="*/ 0 h 20"/>
                <a:gd name="T8" fmla="*/ 0 60000 65536"/>
                <a:gd name="T9" fmla="*/ 0 60000 65536"/>
                <a:gd name="T10" fmla="*/ 0 60000 65536"/>
                <a:gd name="T11" fmla="*/ 0 60000 65536"/>
                <a:gd name="T12" fmla="*/ 0 w 22"/>
                <a:gd name="T13" fmla="*/ 0 h 20"/>
                <a:gd name="T14" fmla="*/ 22 w 22"/>
                <a:gd name="T15" fmla="*/ 20 h 20"/>
              </a:gdLst>
              <a:ahLst/>
              <a:cxnLst>
                <a:cxn ang="T8">
                  <a:pos x="T0" y="T1"/>
                </a:cxn>
                <a:cxn ang="T9">
                  <a:pos x="T2" y="T3"/>
                </a:cxn>
                <a:cxn ang="T10">
                  <a:pos x="T4" y="T5"/>
                </a:cxn>
                <a:cxn ang="T11">
                  <a:pos x="T6" y="T7"/>
                </a:cxn>
              </a:cxnLst>
              <a:rect l="T12" t="T13" r="T14" b="T15"/>
              <a:pathLst>
                <a:path w="22" h="20">
                  <a:moveTo>
                    <a:pt x="0" y="20"/>
                  </a:moveTo>
                  <a:lnTo>
                    <a:pt x="7" y="16"/>
                  </a:lnTo>
                  <a:lnTo>
                    <a:pt x="13" y="11"/>
                  </a:lnTo>
                  <a:lnTo>
                    <a:pt x="22" y="0"/>
                  </a:lnTo>
                </a:path>
              </a:pathLst>
            </a:custGeom>
            <a:solidFill>
              <a:schemeClr val="bg1"/>
            </a:solidFill>
            <a:ln w="12700">
              <a:solidFill>
                <a:srgbClr val="000000"/>
              </a:solidFill>
              <a:prstDash val="solid"/>
              <a:round/>
              <a:headEnd/>
              <a:tailEnd/>
            </a:ln>
          </p:spPr>
          <p:txBody>
            <a:bodyPr/>
            <a:lstStyle/>
            <a:p>
              <a:endParaRPr lang="en-US" sz="1200">
                <a:solidFill>
                  <a:srgbClr val="000000"/>
                </a:solidFill>
                <a:latin typeface="Arial"/>
              </a:endParaRPr>
            </a:p>
          </p:txBody>
        </p:sp>
        <p:sp>
          <p:nvSpPr>
            <p:cNvPr id="2348" name="Freeform 58"/>
            <p:cNvSpPr>
              <a:spLocks noChangeAspect="1"/>
            </p:cNvSpPr>
            <p:nvPr/>
          </p:nvSpPr>
          <p:spPr bwMode="auto">
            <a:xfrm>
              <a:off x="3096" y="591"/>
              <a:ext cx="1" cy="9"/>
            </a:xfrm>
            <a:custGeom>
              <a:avLst/>
              <a:gdLst>
                <a:gd name="T0" fmla="*/ 1 w 1"/>
                <a:gd name="T1" fmla="*/ 9 h 9"/>
                <a:gd name="T2" fmla="*/ 1 w 1"/>
                <a:gd name="T3" fmla="*/ 9 h 9"/>
                <a:gd name="T4" fmla="*/ 1 w 1"/>
                <a:gd name="T5" fmla="*/ 8 h 9"/>
                <a:gd name="T6" fmla="*/ 1 w 1"/>
                <a:gd name="T7" fmla="*/ 4 h 9"/>
                <a:gd name="T8" fmla="*/ 0 w 1"/>
                <a:gd name="T9" fmla="*/ 0 h 9"/>
                <a:gd name="T10" fmla="*/ 0 60000 65536"/>
                <a:gd name="T11" fmla="*/ 0 60000 65536"/>
                <a:gd name="T12" fmla="*/ 0 60000 65536"/>
                <a:gd name="T13" fmla="*/ 0 60000 65536"/>
                <a:gd name="T14" fmla="*/ 0 60000 65536"/>
                <a:gd name="T15" fmla="*/ 0 w 1"/>
                <a:gd name="T16" fmla="*/ 0 h 9"/>
                <a:gd name="T17" fmla="*/ 1 w 1"/>
                <a:gd name="T18" fmla="*/ 9 h 9"/>
              </a:gdLst>
              <a:ahLst/>
              <a:cxnLst>
                <a:cxn ang="T10">
                  <a:pos x="T0" y="T1"/>
                </a:cxn>
                <a:cxn ang="T11">
                  <a:pos x="T2" y="T3"/>
                </a:cxn>
                <a:cxn ang="T12">
                  <a:pos x="T4" y="T5"/>
                </a:cxn>
                <a:cxn ang="T13">
                  <a:pos x="T6" y="T7"/>
                </a:cxn>
                <a:cxn ang="T14">
                  <a:pos x="T8" y="T9"/>
                </a:cxn>
              </a:cxnLst>
              <a:rect l="T15" t="T16" r="T17" b="T18"/>
              <a:pathLst>
                <a:path w="1" h="9">
                  <a:moveTo>
                    <a:pt x="1" y="9"/>
                  </a:moveTo>
                  <a:lnTo>
                    <a:pt x="1" y="9"/>
                  </a:lnTo>
                  <a:lnTo>
                    <a:pt x="1" y="8"/>
                  </a:lnTo>
                  <a:lnTo>
                    <a:pt x="1" y="4"/>
                  </a:lnTo>
                  <a:lnTo>
                    <a:pt x="0" y="0"/>
                  </a:lnTo>
                </a:path>
              </a:pathLst>
            </a:custGeom>
            <a:solidFill>
              <a:schemeClr val="bg1"/>
            </a:solidFill>
            <a:ln w="12700">
              <a:solidFill>
                <a:srgbClr val="000000"/>
              </a:solidFill>
              <a:prstDash val="solid"/>
              <a:round/>
              <a:headEnd/>
              <a:tailEnd/>
            </a:ln>
          </p:spPr>
          <p:txBody>
            <a:bodyPr/>
            <a:lstStyle/>
            <a:p>
              <a:endParaRPr lang="en-US" sz="1200">
                <a:solidFill>
                  <a:srgbClr val="000000"/>
                </a:solidFill>
                <a:latin typeface="Arial"/>
              </a:endParaRPr>
            </a:p>
          </p:txBody>
        </p:sp>
        <p:sp>
          <p:nvSpPr>
            <p:cNvPr id="2349" name="Freeform 59"/>
            <p:cNvSpPr>
              <a:spLocks noChangeAspect="1"/>
            </p:cNvSpPr>
            <p:nvPr/>
          </p:nvSpPr>
          <p:spPr bwMode="auto">
            <a:xfrm>
              <a:off x="2959" y="567"/>
              <a:ext cx="11" cy="13"/>
            </a:xfrm>
            <a:custGeom>
              <a:avLst/>
              <a:gdLst>
                <a:gd name="T0" fmla="*/ 11 w 11"/>
                <a:gd name="T1" fmla="*/ 0 h 13"/>
                <a:gd name="T2" fmla="*/ 5 w 11"/>
                <a:gd name="T3" fmla="*/ 6 h 13"/>
                <a:gd name="T4" fmla="*/ 0 w 11"/>
                <a:gd name="T5" fmla="*/ 13 h 13"/>
                <a:gd name="T6" fmla="*/ 0 60000 65536"/>
                <a:gd name="T7" fmla="*/ 0 60000 65536"/>
                <a:gd name="T8" fmla="*/ 0 60000 65536"/>
                <a:gd name="T9" fmla="*/ 0 w 11"/>
                <a:gd name="T10" fmla="*/ 0 h 13"/>
                <a:gd name="T11" fmla="*/ 11 w 11"/>
                <a:gd name="T12" fmla="*/ 13 h 13"/>
              </a:gdLst>
              <a:ahLst/>
              <a:cxnLst>
                <a:cxn ang="T6">
                  <a:pos x="T0" y="T1"/>
                </a:cxn>
                <a:cxn ang="T7">
                  <a:pos x="T2" y="T3"/>
                </a:cxn>
                <a:cxn ang="T8">
                  <a:pos x="T4" y="T5"/>
                </a:cxn>
              </a:cxnLst>
              <a:rect l="T9" t="T10" r="T11" b="T12"/>
              <a:pathLst>
                <a:path w="11" h="13">
                  <a:moveTo>
                    <a:pt x="11" y="0"/>
                  </a:moveTo>
                  <a:lnTo>
                    <a:pt x="5" y="6"/>
                  </a:lnTo>
                  <a:lnTo>
                    <a:pt x="0" y="13"/>
                  </a:lnTo>
                </a:path>
              </a:pathLst>
            </a:custGeom>
            <a:solidFill>
              <a:schemeClr val="bg1"/>
            </a:solidFill>
            <a:ln w="12700">
              <a:solidFill>
                <a:srgbClr val="000000"/>
              </a:solidFill>
              <a:prstDash val="solid"/>
              <a:round/>
              <a:headEnd/>
              <a:tailEnd/>
            </a:ln>
          </p:spPr>
          <p:txBody>
            <a:bodyPr/>
            <a:lstStyle/>
            <a:p>
              <a:endParaRPr lang="en-US" sz="1200">
                <a:solidFill>
                  <a:srgbClr val="000000"/>
                </a:solidFill>
                <a:latin typeface="Arial"/>
              </a:endParaRPr>
            </a:p>
          </p:txBody>
        </p:sp>
        <p:sp>
          <p:nvSpPr>
            <p:cNvPr id="2350" name="Freeform 60"/>
            <p:cNvSpPr>
              <a:spLocks noChangeAspect="1"/>
            </p:cNvSpPr>
            <p:nvPr/>
          </p:nvSpPr>
          <p:spPr bwMode="auto">
            <a:xfrm>
              <a:off x="2855" y="575"/>
              <a:ext cx="6" cy="10"/>
            </a:xfrm>
            <a:custGeom>
              <a:avLst/>
              <a:gdLst>
                <a:gd name="T0" fmla="*/ 6 w 6"/>
                <a:gd name="T1" fmla="*/ 0 h 10"/>
                <a:gd name="T2" fmla="*/ 2 w 6"/>
                <a:gd name="T3" fmla="*/ 5 h 10"/>
                <a:gd name="T4" fmla="*/ 0 w 6"/>
                <a:gd name="T5" fmla="*/ 10 h 10"/>
                <a:gd name="T6" fmla="*/ 0 60000 65536"/>
                <a:gd name="T7" fmla="*/ 0 60000 65536"/>
                <a:gd name="T8" fmla="*/ 0 60000 65536"/>
                <a:gd name="T9" fmla="*/ 0 w 6"/>
                <a:gd name="T10" fmla="*/ 0 h 10"/>
                <a:gd name="T11" fmla="*/ 6 w 6"/>
                <a:gd name="T12" fmla="*/ 10 h 10"/>
              </a:gdLst>
              <a:ahLst/>
              <a:cxnLst>
                <a:cxn ang="T6">
                  <a:pos x="T0" y="T1"/>
                </a:cxn>
                <a:cxn ang="T7">
                  <a:pos x="T2" y="T3"/>
                </a:cxn>
                <a:cxn ang="T8">
                  <a:pos x="T4" y="T5"/>
                </a:cxn>
              </a:cxnLst>
              <a:rect l="T9" t="T10" r="T11" b="T12"/>
              <a:pathLst>
                <a:path w="6" h="10">
                  <a:moveTo>
                    <a:pt x="6" y="0"/>
                  </a:moveTo>
                  <a:lnTo>
                    <a:pt x="2" y="5"/>
                  </a:lnTo>
                  <a:lnTo>
                    <a:pt x="0" y="10"/>
                  </a:lnTo>
                </a:path>
              </a:pathLst>
            </a:custGeom>
            <a:solidFill>
              <a:schemeClr val="bg1"/>
            </a:solidFill>
            <a:ln w="12700">
              <a:solidFill>
                <a:srgbClr val="000000"/>
              </a:solidFill>
              <a:prstDash val="solid"/>
              <a:round/>
              <a:headEnd/>
              <a:tailEnd/>
            </a:ln>
          </p:spPr>
          <p:txBody>
            <a:bodyPr/>
            <a:lstStyle/>
            <a:p>
              <a:endParaRPr lang="en-US" sz="1200">
                <a:solidFill>
                  <a:srgbClr val="000000"/>
                </a:solidFill>
                <a:latin typeface="Arial"/>
              </a:endParaRPr>
            </a:p>
          </p:txBody>
        </p:sp>
        <p:sp>
          <p:nvSpPr>
            <p:cNvPr id="2351" name="Freeform 61"/>
            <p:cNvSpPr>
              <a:spLocks noChangeAspect="1"/>
            </p:cNvSpPr>
            <p:nvPr/>
          </p:nvSpPr>
          <p:spPr bwMode="auto">
            <a:xfrm>
              <a:off x="2735" y="589"/>
              <a:ext cx="19" cy="10"/>
            </a:xfrm>
            <a:custGeom>
              <a:avLst/>
              <a:gdLst>
                <a:gd name="T0" fmla="*/ 19 w 19"/>
                <a:gd name="T1" fmla="*/ 10 h 10"/>
                <a:gd name="T2" fmla="*/ 10 w 19"/>
                <a:gd name="T3" fmla="*/ 5 h 10"/>
                <a:gd name="T4" fmla="*/ 0 w 19"/>
                <a:gd name="T5" fmla="*/ 0 h 10"/>
                <a:gd name="T6" fmla="*/ 0 60000 65536"/>
                <a:gd name="T7" fmla="*/ 0 60000 65536"/>
                <a:gd name="T8" fmla="*/ 0 60000 65536"/>
                <a:gd name="T9" fmla="*/ 0 w 19"/>
                <a:gd name="T10" fmla="*/ 0 h 10"/>
                <a:gd name="T11" fmla="*/ 19 w 19"/>
                <a:gd name="T12" fmla="*/ 10 h 10"/>
              </a:gdLst>
              <a:ahLst/>
              <a:cxnLst>
                <a:cxn ang="T6">
                  <a:pos x="T0" y="T1"/>
                </a:cxn>
                <a:cxn ang="T7">
                  <a:pos x="T2" y="T3"/>
                </a:cxn>
                <a:cxn ang="T8">
                  <a:pos x="T4" y="T5"/>
                </a:cxn>
              </a:cxnLst>
              <a:rect l="T9" t="T10" r="T11" b="T12"/>
              <a:pathLst>
                <a:path w="19" h="10">
                  <a:moveTo>
                    <a:pt x="19" y="10"/>
                  </a:moveTo>
                  <a:lnTo>
                    <a:pt x="10" y="5"/>
                  </a:lnTo>
                  <a:lnTo>
                    <a:pt x="0" y="0"/>
                  </a:lnTo>
                </a:path>
              </a:pathLst>
            </a:custGeom>
            <a:solidFill>
              <a:schemeClr val="bg1"/>
            </a:solidFill>
            <a:ln w="12700">
              <a:solidFill>
                <a:srgbClr val="000000"/>
              </a:solidFill>
              <a:prstDash val="solid"/>
              <a:round/>
              <a:headEnd/>
              <a:tailEnd/>
            </a:ln>
          </p:spPr>
          <p:txBody>
            <a:bodyPr/>
            <a:lstStyle/>
            <a:p>
              <a:endParaRPr lang="en-US" sz="1200">
                <a:solidFill>
                  <a:srgbClr val="000000"/>
                </a:solidFill>
                <a:latin typeface="Arial"/>
              </a:endParaRPr>
            </a:p>
          </p:txBody>
        </p:sp>
        <p:sp>
          <p:nvSpPr>
            <p:cNvPr id="2352" name="Freeform 62"/>
            <p:cNvSpPr>
              <a:spLocks noChangeAspect="1"/>
            </p:cNvSpPr>
            <p:nvPr/>
          </p:nvSpPr>
          <p:spPr bwMode="auto">
            <a:xfrm>
              <a:off x="2585" y="658"/>
              <a:ext cx="3" cy="10"/>
            </a:xfrm>
            <a:custGeom>
              <a:avLst/>
              <a:gdLst>
                <a:gd name="T0" fmla="*/ 0 w 3"/>
                <a:gd name="T1" fmla="*/ 0 h 10"/>
                <a:gd name="T2" fmla="*/ 1 w 3"/>
                <a:gd name="T3" fmla="*/ 5 h 10"/>
                <a:gd name="T4" fmla="*/ 3 w 3"/>
                <a:gd name="T5" fmla="*/ 10 h 10"/>
                <a:gd name="T6" fmla="*/ 0 60000 65536"/>
                <a:gd name="T7" fmla="*/ 0 60000 65536"/>
                <a:gd name="T8" fmla="*/ 0 60000 65536"/>
                <a:gd name="T9" fmla="*/ 0 w 3"/>
                <a:gd name="T10" fmla="*/ 0 h 10"/>
                <a:gd name="T11" fmla="*/ 3 w 3"/>
                <a:gd name="T12" fmla="*/ 10 h 10"/>
              </a:gdLst>
              <a:ahLst/>
              <a:cxnLst>
                <a:cxn ang="T6">
                  <a:pos x="T0" y="T1"/>
                </a:cxn>
                <a:cxn ang="T7">
                  <a:pos x="T2" y="T3"/>
                </a:cxn>
                <a:cxn ang="T8">
                  <a:pos x="T4" y="T5"/>
                </a:cxn>
              </a:cxnLst>
              <a:rect l="T9" t="T10" r="T11" b="T12"/>
              <a:pathLst>
                <a:path w="3" h="10">
                  <a:moveTo>
                    <a:pt x="0" y="0"/>
                  </a:moveTo>
                  <a:lnTo>
                    <a:pt x="1" y="5"/>
                  </a:lnTo>
                  <a:lnTo>
                    <a:pt x="3" y="10"/>
                  </a:lnTo>
                </a:path>
              </a:pathLst>
            </a:custGeom>
            <a:solidFill>
              <a:schemeClr val="bg1"/>
            </a:solidFill>
            <a:ln w="12700">
              <a:solidFill>
                <a:srgbClr val="000000"/>
              </a:solidFill>
              <a:prstDash val="solid"/>
              <a:round/>
              <a:headEnd/>
              <a:tailEnd/>
            </a:ln>
          </p:spPr>
          <p:txBody>
            <a:bodyPr/>
            <a:lstStyle/>
            <a:p>
              <a:endParaRPr lang="en-US" sz="1200">
                <a:solidFill>
                  <a:srgbClr val="000000"/>
                </a:solidFill>
                <a:latin typeface="Arial"/>
              </a:endParaRPr>
            </a:p>
          </p:txBody>
        </p:sp>
        <p:sp>
          <p:nvSpPr>
            <p:cNvPr id="2353" name="Rectangle 63"/>
            <p:cNvSpPr>
              <a:spLocks noChangeAspect="1" noChangeArrowheads="1"/>
            </p:cNvSpPr>
            <p:nvPr/>
          </p:nvSpPr>
          <p:spPr bwMode="auto">
            <a:xfrm>
              <a:off x="2661" y="622"/>
              <a:ext cx="337" cy="168"/>
            </a:xfrm>
            <a:prstGeom prst="rect">
              <a:avLst/>
            </a:prstGeom>
            <a:solidFill>
              <a:schemeClr val="bg1"/>
            </a:solidFill>
            <a:ln w="9525">
              <a:noFill/>
              <a:miter lim="800000"/>
              <a:headEnd/>
              <a:tailEnd/>
            </a:ln>
          </p:spPr>
          <p:txBody>
            <a:bodyPr wrap="none" lIns="92075" tIns="46038" rIns="92075" bIns="46038" anchor="ctr"/>
            <a:lstStyle/>
            <a:p>
              <a:pPr algn="ctr"/>
              <a:endParaRPr lang="en-US" sz="1200">
                <a:solidFill>
                  <a:srgbClr val="000000"/>
                </a:solidFill>
                <a:latin typeface="Times New Roman" pitchFamily="18" charset="0"/>
              </a:endParaRPr>
            </a:p>
          </p:txBody>
        </p:sp>
      </p:grpSp>
      <p:grpSp>
        <p:nvGrpSpPr>
          <p:cNvPr id="13" name="Group 64"/>
          <p:cNvGrpSpPr>
            <a:grpSpLocks/>
          </p:cNvGrpSpPr>
          <p:nvPr/>
        </p:nvGrpSpPr>
        <p:grpSpPr bwMode="auto">
          <a:xfrm>
            <a:off x="2029387" y="2226657"/>
            <a:ext cx="60325" cy="1277024"/>
            <a:chOff x="3221" y="658"/>
            <a:chExt cx="38" cy="544"/>
          </a:xfrm>
        </p:grpSpPr>
        <p:sp>
          <p:nvSpPr>
            <p:cNvPr id="2335" name="Line 65"/>
            <p:cNvSpPr>
              <a:spLocks noChangeAspect="1" noChangeShapeType="1"/>
            </p:cNvSpPr>
            <p:nvPr/>
          </p:nvSpPr>
          <p:spPr bwMode="auto">
            <a:xfrm>
              <a:off x="3243" y="1096"/>
              <a:ext cx="2" cy="99"/>
            </a:xfrm>
            <a:prstGeom prst="line">
              <a:avLst/>
            </a:prstGeom>
            <a:noFill/>
            <a:ln w="28575">
              <a:solidFill>
                <a:srgbClr val="FF0000"/>
              </a:solidFill>
              <a:round/>
              <a:headEnd type="none" w="sm" len="sm"/>
              <a:tailEnd type="none" w="sm" len="sm"/>
            </a:ln>
          </p:spPr>
          <p:txBody>
            <a:bodyPr wrap="none" anchor="ctr"/>
            <a:lstStyle/>
            <a:p>
              <a:endParaRPr lang="en-US" sz="1200">
                <a:solidFill>
                  <a:srgbClr val="000000"/>
                </a:solidFill>
                <a:latin typeface="Arial"/>
              </a:endParaRPr>
            </a:p>
          </p:txBody>
        </p:sp>
        <p:sp>
          <p:nvSpPr>
            <p:cNvPr id="2336" name="Freeform 66"/>
            <p:cNvSpPr>
              <a:spLocks noChangeAspect="1"/>
            </p:cNvSpPr>
            <p:nvPr/>
          </p:nvSpPr>
          <p:spPr bwMode="auto">
            <a:xfrm>
              <a:off x="3221" y="946"/>
              <a:ext cx="38" cy="152"/>
            </a:xfrm>
            <a:custGeom>
              <a:avLst/>
              <a:gdLst>
                <a:gd name="T0" fmla="*/ 22 w 106"/>
                <a:gd name="T1" fmla="*/ 152 h 438"/>
                <a:gd name="T2" fmla="*/ 22 w 106"/>
                <a:gd name="T3" fmla="*/ 135 h 438"/>
                <a:gd name="T4" fmla="*/ 4 w 106"/>
                <a:gd name="T5" fmla="*/ 118 h 438"/>
                <a:gd name="T6" fmla="*/ 38 w 106"/>
                <a:gd name="T7" fmla="*/ 99 h 438"/>
                <a:gd name="T8" fmla="*/ 4 w 106"/>
                <a:gd name="T9" fmla="*/ 85 h 438"/>
                <a:gd name="T10" fmla="*/ 35 w 106"/>
                <a:gd name="T11" fmla="*/ 68 h 438"/>
                <a:gd name="T12" fmla="*/ 0 w 106"/>
                <a:gd name="T13" fmla="*/ 53 h 438"/>
                <a:gd name="T14" fmla="*/ 34 w 106"/>
                <a:gd name="T15" fmla="*/ 34 h 438"/>
                <a:gd name="T16" fmla="*/ 16 w 106"/>
                <a:gd name="T17" fmla="*/ 19 h 438"/>
                <a:gd name="T18" fmla="*/ 16 w 106"/>
                <a:gd name="T19" fmla="*/ 0 h 4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6"/>
                <a:gd name="T31" fmla="*/ 0 h 438"/>
                <a:gd name="T32" fmla="*/ 106 w 106"/>
                <a:gd name="T33" fmla="*/ 438 h 4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6" h="438">
                  <a:moveTo>
                    <a:pt x="61" y="437"/>
                  </a:moveTo>
                  <a:lnTo>
                    <a:pt x="60" y="388"/>
                  </a:lnTo>
                  <a:lnTo>
                    <a:pt x="12" y="341"/>
                  </a:lnTo>
                  <a:lnTo>
                    <a:pt x="105" y="286"/>
                  </a:lnTo>
                  <a:lnTo>
                    <a:pt x="12" y="244"/>
                  </a:lnTo>
                  <a:lnTo>
                    <a:pt x="98" y="195"/>
                  </a:lnTo>
                  <a:lnTo>
                    <a:pt x="0" y="153"/>
                  </a:lnTo>
                  <a:lnTo>
                    <a:pt x="94" y="98"/>
                  </a:lnTo>
                  <a:lnTo>
                    <a:pt x="45" y="54"/>
                  </a:lnTo>
                  <a:lnTo>
                    <a:pt x="45" y="0"/>
                  </a:lnTo>
                </a:path>
              </a:pathLst>
            </a:custGeom>
            <a:noFill/>
            <a:ln w="28575" cap="rnd" cmpd="sng">
              <a:solidFill>
                <a:srgbClr val="FF0000"/>
              </a:solidFill>
              <a:prstDash val="solid"/>
              <a:round/>
              <a:headEnd type="none" w="sm" len="sm"/>
              <a:tailEnd type="none" w="sm" len="sm"/>
            </a:ln>
          </p:spPr>
          <p:txBody>
            <a:bodyPr/>
            <a:lstStyle/>
            <a:p>
              <a:endParaRPr lang="en-US" sz="1200">
                <a:solidFill>
                  <a:srgbClr val="000000"/>
                </a:solidFill>
                <a:latin typeface="Arial"/>
              </a:endParaRPr>
            </a:p>
          </p:txBody>
        </p:sp>
        <p:sp>
          <p:nvSpPr>
            <p:cNvPr id="2337" name="Line 67"/>
            <p:cNvSpPr>
              <a:spLocks noChangeAspect="1" noChangeShapeType="1"/>
            </p:cNvSpPr>
            <p:nvPr/>
          </p:nvSpPr>
          <p:spPr bwMode="auto">
            <a:xfrm flipH="1" flipV="1">
              <a:off x="3233" y="667"/>
              <a:ext cx="4" cy="280"/>
            </a:xfrm>
            <a:prstGeom prst="line">
              <a:avLst/>
            </a:prstGeom>
            <a:noFill/>
            <a:ln w="28575">
              <a:solidFill>
                <a:srgbClr val="FF0000"/>
              </a:solidFill>
              <a:round/>
              <a:headEnd type="none" w="sm" len="sm"/>
              <a:tailEnd type="none" w="sm" len="sm"/>
            </a:ln>
          </p:spPr>
          <p:txBody>
            <a:bodyPr wrap="none" anchor="ctr"/>
            <a:lstStyle/>
            <a:p>
              <a:endParaRPr lang="en-US" sz="1200">
                <a:solidFill>
                  <a:srgbClr val="000000"/>
                </a:solidFill>
                <a:latin typeface="Arial"/>
              </a:endParaRPr>
            </a:p>
          </p:txBody>
        </p:sp>
        <p:sp>
          <p:nvSpPr>
            <p:cNvPr id="2338" name="AutoShape 68"/>
            <p:cNvSpPr>
              <a:spLocks noChangeAspect="1" noChangeArrowheads="1"/>
            </p:cNvSpPr>
            <p:nvPr/>
          </p:nvSpPr>
          <p:spPr bwMode="auto">
            <a:xfrm>
              <a:off x="3224" y="658"/>
              <a:ext cx="18" cy="17"/>
            </a:xfrm>
            <a:prstGeom prst="hexagon">
              <a:avLst>
                <a:gd name="adj" fmla="val 26466"/>
                <a:gd name="vf" fmla="val 115470"/>
              </a:avLst>
            </a:prstGeom>
            <a:solidFill>
              <a:schemeClr val="tx1"/>
            </a:solidFill>
            <a:ln w="28575">
              <a:solidFill>
                <a:srgbClr val="FF0000"/>
              </a:solidFill>
              <a:miter lim="800000"/>
              <a:headEnd/>
              <a:tailEnd/>
            </a:ln>
          </p:spPr>
          <p:txBody>
            <a:bodyPr wrap="none" anchor="ctr"/>
            <a:lstStyle/>
            <a:p>
              <a:endParaRPr lang="en-US" sz="1200">
                <a:solidFill>
                  <a:srgbClr val="000000"/>
                </a:solidFill>
                <a:latin typeface="Arial"/>
              </a:endParaRPr>
            </a:p>
          </p:txBody>
        </p:sp>
        <p:sp>
          <p:nvSpPr>
            <p:cNvPr id="2339" name="AutoShape 69"/>
            <p:cNvSpPr>
              <a:spLocks noChangeAspect="1" noChangeArrowheads="1"/>
            </p:cNvSpPr>
            <p:nvPr/>
          </p:nvSpPr>
          <p:spPr bwMode="auto">
            <a:xfrm>
              <a:off x="3236" y="1184"/>
              <a:ext cx="18" cy="18"/>
            </a:xfrm>
            <a:prstGeom prst="hexagon">
              <a:avLst>
                <a:gd name="adj" fmla="val 24995"/>
                <a:gd name="vf" fmla="val 115470"/>
              </a:avLst>
            </a:prstGeom>
            <a:solidFill>
              <a:schemeClr val="tx1"/>
            </a:solidFill>
            <a:ln w="28575">
              <a:solidFill>
                <a:srgbClr val="FF0000"/>
              </a:solidFill>
              <a:miter lim="800000"/>
              <a:headEnd/>
              <a:tailEnd/>
            </a:ln>
          </p:spPr>
          <p:txBody>
            <a:bodyPr wrap="none" anchor="ctr"/>
            <a:lstStyle/>
            <a:p>
              <a:endParaRPr lang="en-US" sz="1200">
                <a:solidFill>
                  <a:srgbClr val="000000"/>
                </a:solidFill>
                <a:latin typeface="Arial"/>
              </a:endParaRPr>
            </a:p>
          </p:txBody>
        </p:sp>
      </p:grpSp>
      <p:sp>
        <p:nvSpPr>
          <p:cNvPr id="2073" name="Rectangle 70"/>
          <p:cNvSpPr>
            <a:spLocks noChangeAspect="1" noChangeArrowheads="1"/>
          </p:cNvSpPr>
          <p:nvPr/>
        </p:nvSpPr>
        <p:spPr bwMode="auto">
          <a:xfrm rot="16200000">
            <a:off x="1546195" y="2105672"/>
            <a:ext cx="1225145" cy="258403"/>
          </a:xfrm>
          <a:prstGeom prst="rect">
            <a:avLst/>
          </a:prstGeom>
          <a:noFill/>
          <a:ln w="9525">
            <a:noFill/>
            <a:miter lim="800000"/>
            <a:headEnd/>
            <a:tailEnd/>
          </a:ln>
        </p:spPr>
        <p:txBody>
          <a:bodyPr wrap="none" lIns="73025" tIns="36512" rIns="73025" bIns="36512">
            <a:spAutoFit/>
          </a:bodyPr>
          <a:lstStyle/>
          <a:p>
            <a:pPr defTabSz="585788"/>
            <a:r>
              <a:rPr lang="en-US" sz="1200" dirty="0">
                <a:solidFill>
                  <a:srgbClr val="000000"/>
                </a:solidFill>
                <a:latin typeface="Gill Sans MT"/>
              </a:rPr>
              <a:t>Sensible heat flux</a:t>
            </a:r>
          </a:p>
        </p:txBody>
      </p:sp>
      <p:sp>
        <p:nvSpPr>
          <p:cNvPr id="2074" name="Rectangle 71"/>
          <p:cNvSpPr>
            <a:spLocks noChangeAspect="1" noChangeArrowheads="1"/>
          </p:cNvSpPr>
          <p:nvPr/>
        </p:nvSpPr>
        <p:spPr bwMode="auto">
          <a:xfrm rot="16200000">
            <a:off x="1341127" y="2193325"/>
            <a:ext cx="1122102" cy="258403"/>
          </a:xfrm>
          <a:prstGeom prst="rect">
            <a:avLst/>
          </a:prstGeom>
          <a:noFill/>
          <a:ln w="9525">
            <a:noFill/>
            <a:miter lim="800000"/>
            <a:headEnd/>
            <a:tailEnd/>
          </a:ln>
        </p:spPr>
        <p:txBody>
          <a:bodyPr wrap="none" lIns="73025" tIns="36512" rIns="73025" bIns="36512">
            <a:spAutoFit/>
          </a:bodyPr>
          <a:lstStyle/>
          <a:p>
            <a:pPr defTabSz="585788"/>
            <a:r>
              <a:rPr lang="en-US" sz="1200" dirty="0">
                <a:solidFill>
                  <a:srgbClr val="000000"/>
                </a:solidFill>
                <a:latin typeface="Gill Sans MT"/>
              </a:rPr>
              <a:t>Latent heat flux</a:t>
            </a:r>
          </a:p>
        </p:txBody>
      </p:sp>
      <p:grpSp>
        <p:nvGrpSpPr>
          <p:cNvPr id="14" name="Group 72"/>
          <p:cNvGrpSpPr>
            <a:grpSpLocks/>
          </p:cNvGrpSpPr>
          <p:nvPr/>
        </p:nvGrpSpPr>
        <p:grpSpPr bwMode="auto">
          <a:xfrm>
            <a:off x="1755334" y="2248133"/>
            <a:ext cx="69850" cy="1244160"/>
            <a:chOff x="3089" y="662"/>
            <a:chExt cx="44" cy="530"/>
          </a:xfrm>
        </p:grpSpPr>
        <p:sp>
          <p:nvSpPr>
            <p:cNvPr id="2327" name="Line 73"/>
            <p:cNvSpPr>
              <a:spLocks noChangeAspect="1" noChangeShapeType="1"/>
            </p:cNvSpPr>
            <p:nvPr/>
          </p:nvSpPr>
          <p:spPr bwMode="auto">
            <a:xfrm flipH="1">
              <a:off x="3107" y="1095"/>
              <a:ext cx="4" cy="8"/>
            </a:xfrm>
            <a:prstGeom prst="line">
              <a:avLst/>
            </a:prstGeom>
            <a:noFill/>
            <a:ln w="28575">
              <a:solidFill>
                <a:srgbClr val="0070C0"/>
              </a:solidFill>
              <a:round/>
              <a:headEnd type="none" w="sm" len="sm"/>
              <a:tailEnd type="none" w="sm" len="sm"/>
            </a:ln>
          </p:spPr>
          <p:txBody>
            <a:bodyPr wrap="none" anchor="ctr"/>
            <a:lstStyle/>
            <a:p>
              <a:endParaRPr lang="en-US" sz="1200">
                <a:solidFill>
                  <a:srgbClr val="000000"/>
                </a:solidFill>
                <a:latin typeface="Arial"/>
              </a:endParaRPr>
            </a:p>
          </p:txBody>
        </p:sp>
        <p:sp>
          <p:nvSpPr>
            <p:cNvPr id="2328" name="Line 74"/>
            <p:cNvSpPr>
              <a:spLocks noChangeAspect="1" noChangeShapeType="1"/>
            </p:cNvSpPr>
            <p:nvPr/>
          </p:nvSpPr>
          <p:spPr bwMode="auto">
            <a:xfrm flipH="1" flipV="1">
              <a:off x="3111" y="1095"/>
              <a:ext cx="14" cy="0"/>
            </a:xfrm>
            <a:prstGeom prst="line">
              <a:avLst/>
            </a:prstGeom>
            <a:noFill/>
            <a:ln w="28575">
              <a:solidFill>
                <a:srgbClr val="0070C0"/>
              </a:solidFill>
              <a:round/>
              <a:headEnd type="none" w="sm" len="sm"/>
              <a:tailEnd type="none" w="sm" len="sm"/>
            </a:ln>
          </p:spPr>
          <p:txBody>
            <a:bodyPr wrap="none" anchor="ctr"/>
            <a:lstStyle/>
            <a:p>
              <a:endParaRPr lang="en-US" sz="1200">
                <a:solidFill>
                  <a:srgbClr val="000000"/>
                </a:solidFill>
                <a:latin typeface="Arial"/>
              </a:endParaRPr>
            </a:p>
          </p:txBody>
        </p:sp>
        <p:sp>
          <p:nvSpPr>
            <p:cNvPr id="2329" name="Freeform 75"/>
            <p:cNvSpPr>
              <a:spLocks noChangeAspect="1"/>
            </p:cNvSpPr>
            <p:nvPr/>
          </p:nvSpPr>
          <p:spPr bwMode="auto">
            <a:xfrm>
              <a:off x="3095" y="1019"/>
              <a:ext cx="38" cy="152"/>
            </a:xfrm>
            <a:custGeom>
              <a:avLst/>
              <a:gdLst>
                <a:gd name="T0" fmla="*/ 22 w 107"/>
                <a:gd name="T1" fmla="*/ 152 h 437"/>
                <a:gd name="T2" fmla="*/ 21 w 107"/>
                <a:gd name="T3" fmla="*/ 135 h 437"/>
                <a:gd name="T4" fmla="*/ 4 w 107"/>
                <a:gd name="T5" fmla="*/ 118 h 437"/>
                <a:gd name="T6" fmla="*/ 38 w 107"/>
                <a:gd name="T7" fmla="*/ 99 h 437"/>
                <a:gd name="T8" fmla="*/ 4 w 107"/>
                <a:gd name="T9" fmla="*/ 85 h 437"/>
                <a:gd name="T10" fmla="*/ 35 w 107"/>
                <a:gd name="T11" fmla="*/ 67 h 437"/>
                <a:gd name="T12" fmla="*/ 0 w 107"/>
                <a:gd name="T13" fmla="*/ 53 h 437"/>
                <a:gd name="T14" fmla="*/ 34 w 107"/>
                <a:gd name="T15" fmla="*/ 34 h 437"/>
                <a:gd name="T16" fmla="*/ 16 w 107"/>
                <a:gd name="T17" fmla="*/ 19 h 437"/>
                <a:gd name="T18" fmla="*/ 16 w 107"/>
                <a:gd name="T19" fmla="*/ 0 h 4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
                <a:gd name="T31" fmla="*/ 0 h 437"/>
                <a:gd name="T32" fmla="*/ 107 w 107"/>
                <a:gd name="T33" fmla="*/ 437 h 4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 h="437">
                  <a:moveTo>
                    <a:pt x="62" y="436"/>
                  </a:moveTo>
                  <a:lnTo>
                    <a:pt x="60" y="387"/>
                  </a:lnTo>
                  <a:lnTo>
                    <a:pt x="12" y="340"/>
                  </a:lnTo>
                  <a:lnTo>
                    <a:pt x="106" y="286"/>
                  </a:lnTo>
                  <a:lnTo>
                    <a:pt x="12" y="243"/>
                  </a:lnTo>
                  <a:lnTo>
                    <a:pt x="99" y="194"/>
                  </a:lnTo>
                  <a:lnTo>
                    <a:pt x="0" y="152"/>
                  </a:lnTo>
                  <a:lnTo>
                    <a:pt x="96" y="97"/>
                  </a:lnTo>
                  <a:lnTo>
                    <a:pt x="45" y="54"/>
                  </a:lnTo>
                  <a:lnTo>
                    <a:pt x="46" y="0"/>
                  </a:lnTo>
                </a:path>
              </a:pathLst>
            </a:custGeom>
            <a:noFill/>
            <a:ln w="28575" cap="rnd" cmpd="sng">
              <a:solidFill>
                <a:srgbClr val="0070C0"/>
              </a:solidFill>
              <a:prstDash val="solid"/>
              <a:round/>
              <a:headEnd type="none" w="sm" len="sm"/>
              <a:tailEnd type="none" w="sm" len="sm"/>
            </a:ln>
          </p:spPr>
          <p:txBody>
            <a:bodyPr/>
            <a:lstStyle/>
            <a:p>
              <a:endParaRPr lang="en-US" sz="1200">
                <a:solidFill>
                  <a:srgbClr val="000000"/>
                </a:solidFill>
                <a:latin typeface="Arial"/>
              </a:endParaRPr>
            </a:p>
          </p:txBody>
        </p:sp>
        <p:sp>
          <p:nvSpPr>
            <p:cNvPr id="2330" name="Freeform 76"/>
            <p:cNvSpPr>
              <a:spLocks noChangeAspect="1"/>
            </p:cNvSpPr>
            <p:nvPr/>
          </p:nvSpPr>
          <p:spPr bwMode="auto">
            <a:xfrm>
              <a:off x="3089" y="826"/>
              <a:ext cx="37" cy="152"/>
            </a:xfrm>
            <a:custGeom>
              <a:avLst/>
              <a:gdLst>
                <a:gd name="T0" fmla="*/ 21 w 107"/>
                <a:gd name="T1" fmla="*/ 152 h 437"/>
                <a:gd name="T2" fmla="*/ 21 w 107"/>
                <a:gd name="T3" fmla="*/ 135 h 437"/>
                <a:gd name="T4" fmla="*/ 4 w 107"/>
                <a:gd name="T5" fmla="*/ 118 h 437"/>
                <a:gd name="T6" fmla="*/ 37 w 107"/>
                <a:gd name="T7" fmla="*/ 99 h 437"/>
                <a:gd name="T8" fmla="*/ 4 w 107"/>
                <a:gd name="T9" fmla="*/ 85 h 437"/>
                <a:gd name="T10" fmla="*/ 34 w 107"/>
                <a:gd name="T11" fmla="*/ 67 h 437"/>
                <a:gd name="T12" fmla="*/ 0 w 107"/>
                <a:gd name="T13" fmla="*/ 53 h 437"/>
                <a:gd name="T14" fmla="*/ 33 w 107"/>
                <a:gd name="T15" fmla="*/ 34 h 437"/>
                <a:gd name="T16" fmla="*/ 16 w 107"/>
                <a:gd name="T17" fmla="*/ 18 h 437"/>
                <a:gd name="T18" fmla="*/ 16 w 107"/>
                <a:gd name="T19" fmla="*/ 0 h 4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
                <a:gd name="T31" fmla="*/ 0 h 437"/>
                <a:gd name="T32" fmla="*/ 107 w 107"/>
                <a:gd name="T33" fmla="*/ 437 h 4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 h="437">
                  <a:moveTo>
                    <a:pt x="62" y="436"/>
                  </a:moveTo>
                  <a:lnTo>
                    <a:pt x="60" y="387"/>
                  </a:lnTo>
                  <a:lnTo>
                    <a:pt x="12" y="340"/>
                  </a:lnTo>
                  <a:lnTo>
                    <a:pt x="106" y="286"/>
                  </a:lnTo>
                  <a:lnTo>
                    <a:pt x="12" y="243"/>
                  </a:lnTo>
                  <a:lnTo>
                    <a:pt x="99" y="194"/>
                  </a:lnTo>
                  <a:lnTo>
                    <a:pt x="0" y="152"/>
                  </a:lnTo>
                  <a:lnTo>
                    <a:pt x="95" y="97"/>
                  </a:lnTo>
                  <a:lnTo>
                    <a:pt x="45" y="53"/>
                  </a:lnTo>
                  <a:lnTo>
                    <a:pt x="46" y="0"/>
                  </a:lnTo>
                </a:path>
              </a:pathLst>
            </a:custGeom>
            <a:noFill/>
            <a:ln w="28575" cap="rnd" cmpd="sng">
              <a:solidFill>
                <a:srgbClr val="0070C0"/>
              </a:solidFill>
              <a:prstDash val="solid"/>
              <a:round/>
              <a:headEnd type="none" w="sm" len="sm"/>
              <a:tailEnd type="none" w="sm" len="sm"/>
            </a:ln>
          </p:spPr>
          <p:txBody>
            <a:bodyPr/>
            <a:lstStyle/>
            <a:p>
              <a:endParaRPr lang="en-US" sz="1200">
                <a:solidFill>
                  <a:srgbClr val="000000"/>
                </a:solidFill>
                <a:latin typeface="Arial"/>
              </a:endParaRPr>
            </a:p>
          </p:txBody>
        </p:sp>
        <p:sp>
          <p:nvSpPr>
            <p:cNvPr id="2331" name="Line 77"/>
            <p:cNvSpPr>
              <a:spLocks noChangeAspect="1" noChangeShapeType="1"/>
            </p:cNvSpPr>
            <p:nvPr/>
          </p:nvSpPr>
          <p:spPr bwMode="auto">
            <a:xfrm flipH="1" flipV="1">
              <a:off x="3101" y="669"/>
              <a:ext cx="4" cy="157"/>
            </a:xfrm>
            <a:prstGeom prst="line">
              <a:avLst/>
            </a:prstGeom>
            <a:noFill/>
            <a:ln w="28575">
              <a:solidFill>
                <a:srgbClr val="0070C0"/>
              </a:solidFill>
              <a:round/>
              <a:headEnd type="none" w="sm" len="sm"/>
              <a:tailEnd type="none" w="sm" len="sm"/>
            </a:ln>
          </p:spPr>
          <p:txBody>
            <a:bodyPr wrap="none" anchor="ctr"/>
            <a:lstStyle/>
            <a:p>
              <a:endParaRPr lang="en-US" sz="1200">
                <a:solidFill>
                  <a:srgbClr val="000000"/>
                </a:solidFill>
                <a:latin typeface="Arial"/>
              </a:endParaRPr>
            </a:p>
          </p:txBody>
        </p:sp>
        <p:sp>
          <p:nvSpPr>
            <p:cNvPr id="2332" name="AutoShape 78"/>
            <p:cNvSpPr>
              <a:spLocks noChangeAspect="1" noChangeArrowheads="1"/>
            </p:cNvSpPr>
            <p:nvPr/>
          </p:nvSpPr>
          <p:spPr bwMode="auto">
            <a:xfrm>
              <a:off x="3091" y="662"/>
              <a:ext cx="18" cy="17"/>
            </a:xfrm>
            <a:prstGeom prst="hexagon">
              <a:avLst>
                <a:gd name="adj" fmla="val 26466"/>
                <a:gd name="vf" fmla="val 115470"/>
              </a:avLst>
            </a:prstGeom>
            <a:solidFill>
              <a:schemeClr val="tx1"/>
            </a:solidFill>
            <a:ln w="28575">
              <a:solidFill>
                <a:srgbClr val="0070C0"/>
              </a:solidFill>
              <a:miter lim="800000"/>
              <a:headEnd/>
              <a:tailEnd/>
            </a:ln>
          </p:spPr>
          <p:txBody>
            <a:bodyPr wrap="none" anchor="ctr"/>
            <a:lstStyle/>
            <a:p>
              <a:endParaRPr lang="en-US" sz="1200">
                <a:solidFill>
                  <a:srgbClr val="000000"/>
                </a:solidFill>
                <a:latin typeface="Arial"/>
              </a:endParaRPr>
            </a:p>
          </p:txBody>
        </p:sp>
        <p:sp>
          <p:nvSpPr>
            <p:cNvPr id="2333" name="AutoShape 79"/>
            <p:cNvSpPr>
              <a:spLocks noChangeAspect="1" noChangeArrowheads="1"/>
            </p:cNvSpPr>
            <p:nvPr/>
          </p:nvSpPr>
          <p:spPr bwMode="auto">
            <a:xfrm>
              <a:off x="3108" y="1175"/>
              <a:ext cx="18" cy="17"/>
            </a:xfrm>
            <a:prstGeom prst="hexagon">
              <a:avLst>
                <a:gd name="adj" fmla="val 26466"/>
                <a:gd name="vf" fmla="val 115470"/>
              </a:avLst>
            </a:prstGeom>
            <a:solidFill>
              <a:schemeClr val="tx1"/>
            </a:solidFill>
            <a:ln w="28575">
              <a:solidFill>
                <a:srgbClr val="0070C0"/>
              </a:solidFill>
              <a:miter lim="800000"/>
              <a:headEnd/>
              <a:tailEnd/>
            </a:ln>
          </p:spPr>
          <p:txBody>
            <a:bodyPr wrap="none" anchor="ctr"/>
            <a:lstStyle/>
            <a:p>
              <a:endParaRPr lang="en-US" sz="1200">
                <a:solidFill>
                  <a:srgbClr val="000000"/>
                </a:solidFill>
                <a:latin typeface="Arial"/>
              </a:endParaRPr>
            </a:p>
          </p:txBody>
        </p:sp>
        <p:sp>
          <p:nvSpPr>
            <p:cNvPr id="2334" name="Line 80"/>
            <p:cNvSpPr>
              <a:spLocks noChangeAspect="1" noChangeShapeType="1"/>
            </p:cNvSpPr>
            <p:nvPr/>
          </p:nvSpPr>
          <p:spPr bwMode="auto">
            <a:xfrm flipH="1" flipV="1">
              <a:off x="3111" y="979"/>
              <a:ext cx="1" cy="39"/>
            </a:xfrm>
            <a:prstGeom prst="line">
              <a:avLst/>
            </a:prstGeom>
            <a:noFill/>
            <a:ln w="28575">
              <a:solidFill>
                <a:srgbClr val="0070C0"/>
              </a:solidFill>
              <a:round/>
              <a:headEnd type="none" w="sm" len="sm"/>
              <a:tailEnd type="none" w="sm" len="sm"/>
            </a:ln>
          </p:spPr>
          <p:txBody>
            <a:bodyPr wrap="none" anchor="ctr"/>
            <a:lstStyle/>
            <a:p>
              <a:endParaRPr lang="en-US" sz="1200">
                <a:solidFill>
                  <a:srgbClr val="000000"/>
                </a:solidFill>
                <a:latin typeface="Arial"/>
              </a:endParaRPr>
            </a:p>
          </p:txBody>
        </p:sp>
      </p:grpSp>
      <p:grpSp>
        <p:nvGrpSpPr>
          <p:cNvPr id="15" name="Group 81"/>
          <p:cNvGrpSpPr>
            <a:grpSpLocks noChangeAspect="1"/>
          </p:cNvGrpSpPr>
          <p:nvPr/>
        </p:nvGrpSpPr>
        <p:grpSpPr bwMode="auto">
          <a:xfrm>
            <a:off x="1734112" y="3529503"/>
            <a:ext cx="123825" cy="485927"/>
            <a:chOff x="3657" y="1317"/>
            <a:chExt cx="226" cy="401"/>
          </a:xfrm>
        </p:grpSpPr>
        <p:sp>
          <p:nvSpPr>
            <p:cNvPr id="2325" name="Line 82"/>
            <p:cNvSpPr>
              <a:spLocks noChangeAspect="1" noChangeShapeType="1"/>
            </p:cNvSpPr>
            <p:nvPr/>
          </p:nvSpPr>
          <p:spPr bwMode="auto">
            <a:xfrm>
              <a:off x="3779" y="1610"/>
              <a:ext cx="0" cy="108"/>
            </a:xfrm>
            <a:prstGeom prst="line">
              <a:avLst/>
            </a:prstGeom>
            <a:noFill/>
            <a:ln w="25400">
              <a:solidFill>
                <a:schemeClr val="tx1"/>
              </a:solidFill>
              <a:round/>
              <a:headEnd type="none" w="sm" len="sm"/>
              <a:tailEnd type="none" w="sm" len="sm"/>
            </a:ln>
          </p:spPr>
          <p:txBody>
            <a:bodyPr wrap="none" anchor="ctr"/>
            <a:lstStyle/>
            <a:p>
              <a:endParaRPr lang="en-US" sz="1200">
                <a:solidFill>
                  <a:srgbClr val="000000"/>
                </a:solidFill>
                <a:latin typeface="Arial"/>
              </a:endParaRPr>
            </a:p>
          </p:txBody>
        </p:sp>
        <p:sp>
          <p:nvSpPr>
            <p:cNvPr id="2326" name="Freeform 83"/>
            <p:cNvSpPr>
              <a:spLocks noChangeAspect="1"/>
            </p:cNvSpPr>
            <p:nvPr/>
          </p:nvSpPr>
          <p:spPr bwMode="auto">
            <a:xfrm>
              <a:off x="3657" y="1317"/>
              <a:ext cx="226" cy="294"/>
            </a:xfrm>
            <a:custGeom>
              <a:avLst/>
              <a:gdLst>
                <a:gd name="T0" fmla="*/ 171 w 301"/>
                <a:gd name="T1" fmla="*/ 23 h 392"/>
                <a:gd name="T2" fmla="*/ 158 w 301"/>
                <a:gd name="T3" fmla="*/ 18 h 392"/>
                <a:gd name="T4" fmla="*/ 137 w 301"/>
                <a:gd name="T5" fmla="*/ 5 h 392"/>
                <a:gd name="T6" fmla="*/ 126 w 301"/>
                <a:gd name="T7" fmla="*/ 2 h 392"/>
                <a:gd name="T8" fmla="*/ 114 w 301"/>
                <a:gd name="T9" fmla="*/ 0 h 392"/>
                <a:gd name="T10" fmla="*/ 102 w 301"/>
                <a:gd name="T11" fmla="*/ 2 h 392"/>
                <a:gd name="T12" fmla="*/ 97 w 301"/>
                <a:gd name="T13" fmla="*/ 8 h 392"/>
                <a:gd name="T14" fmla="*/ 86 w 301"/>
                <a:gd name="T15" fmla="*/ 15 h 392"/>
                <a:gd name="T16" fmla="*/ 74 w 301"/>
                <a:gd name="T17" fmla="*/ 19 h 392"/>
                <a:gd name="T18" fmla="*/ 68 w 301"/>
                <a:gd name="T19" fmla="*/ 18 h 392"/>
                <a:gd name="T20" fmla="*/ 58 w 301"/>
                <a:gd name="T21" fmla="*/ 22 h 392"/>
                <a:gd name="T22" fmla="*/ 47 w 301"/>
                <a:gd name="T23" fmla="*/ 28 h 392"/>
                <a:gd name="T24" fmla="*/ 37 w 301"/>
                <a:gd name="T25" fmla="*/ 35 h 392"/>
                <a:gd name="T26" fmla="*/ 38 w 301"/>
                <a:gd name="T27" fmla="*/ 46 h 392"/>
                <a:gd name="T28" fmla="*/ 34 w 301"/>
                <a:gd name="T29" fmla="*/ 52 h 392"/>
                <a:gd name="T30" fmla="*/ 29 w 301"/>
                <a:gd name="T31" fmla="*/ 61 h 392"/>
                <a:gd name="T32" fmla="*/ 26 w 301"/>
                <a:gd name="T33" fmla="*/ 76 h 392"/>
                <a:gd name="T34" fmla="*/ 18 w 301"/>
                <a:gd name="T35" fmla="*/ 88 h 392"/>
                <a:gd name="T36" fmla="*/ 10 w 301"/>
                <a:gd name="T37" fmla="*/ 97 h 392"/>
                <a:gd name="T38" fmla="*/ 4 w 301"/>
                <a:gd name="T39" fmla="*/ 107 h 392"/>
                <a:gd name="T40" fmla="*/ 2 w 301"/>
                <a:gd name="T41" fmla="*/ 118 h 392"/>
                <a:gd name="T42" fmla="*/ 2 w 301"/>
                <a:gd name="T43" fmla="*/ 130 h 392"/>
                <a:gd name="T44" fmla="*/ 5 w 301"/>
                <a:gd name="T45" fmla="*/ 142 h 392"/>
                <a:gd name="T46" fmla="*/ 8 w 301"/>
                <a:gd name="T47" fmla="*/ 154 h 392"/>
                <a:gd name="T48" fmla="*/ 8 w 301"/>
                <a:gd name="T49" fmla="*/ 165 h 392"/>
                <a:gd name="T50" fmla="*/ 4 w 301"/>
                <a:gd name="T51" fmla="*/ 176 h 392"/>
                <a:gd name="T52" fmla="*/ 0 w 301"/>
                <a:gd name="T53" fmla="*/ 189 h 392"/>
                <a:gd name="T54" fmla="*/ 6 w 301"/>
                <a:gd name="T55" fmla="*/ 200 h 392"/>
                <a:gd name="T56" fmla="*/ 13 w 301"/>
                <a:gd name="T57" fmla="*/ 206 h 392"/>
                <a:gd name="T58" fmla="*/ 16 w 301"/>
                <a:gd name="T59" fmla="*/ 217 h 392"/>
                <a:gd name="T60" fmla="*/ 14 w 301"/>
                <a:gd name="T61" fmla="*/ 232 h 392"/>
                <a:gd name="T62" fmla="*/ 26 w 301"/>
                <a:gd name="T63" fmla="*/ 245 h 392"/>
                <a:gd name="T64" fmla="*/ 36 w 301"/>
                <a:gd name="T65" fmla="*/ 253 h 392"/>
                <a:gd name="T66" fmla="*/ 47 w 301"/>
                <a:gd name="T67" fmla="*/ 260 h 392"/>
                <a:gd name="T68" fmla="*/ 59 w 301"/>
                <a:gd name="T69" fmla="*/ 269 h 392"/>
                <a:gd name="T70" fmla="*/ 72 w 301"/>
                <a:gd name="T71" fmla="*/ 271 h 392"/>
                <a:gd name="T72" fmla="*/ 83 w 301"/>
                <a:gd name="T73" fmla="*/ 277 h 392"/>
                <a:gd name="T74" fmla="*/ 87 w 301"/>
                <a:gd name="T75" fmla="*/ 290 h 392"/>
                <a:gd name="T76" fmla="*/ 104 w 301"/>
                <a:gd name="T77" fmla="*/ 293 h 392"/>
                <a:gd name="T78" fmla="*/ 126 w 301"/>
                <a:gd name="T79" fmla="*/ 290 h 392"/>
                <a:gd name="T80" fmla="*/ 146 w 301"/>
                <a:gd name="T81" fmla="*/ 286 h 392"/>
                <a:gd name="T82" fmla="*/ 152 w 301"/>
                <a:gd name="T83" fmla="*/ 290 h 392"/>
                <a:gd name="T84" fmla="*/ 158 w 301"/>
                <a:gd name="T85" fmla="*/ 280 h 392"/>
                <a:gd name="T86" fmla="*/ 170 w 301"/>
                <a:gd name="T87" fmla="*/ 270 h 392"/>
                <a:gd name="T88" fmla="*/ 188 w 301"/>
                <a:gd name="T89" fmla="*/ 264 h 392"/>
                <a:gd name="T90" fmla="*/ 198 w 301"/>
                <a:gd name="T91" fmla="*/ 242 h 392"/>
                <a:gd name="T92" fmla="*/ 206 w 301"/>
                <a:gd name="T93" fmla="*/ 220 h 392"/>
                <a:gd name="T94" fmla="*/ 212 w 301"/>
                <a:gd name="T95" fmla="*/ 203 h 392"/>
                <a:gd name="T96" fmla="*/ 212 w 301"/>
                <a:gd name="T97" fmla="*/ 194 h 392"/>
                <a:gd name="T98" fmla="*/ 218 w 301"/>
                <a:gd name="T99" fmla="*/ 181 h 392"/>
                <a:gd name="T100" fmla="*/ 224 w 301"/>
                <a:gd name="T101" fmla="*/ 165 h 392"/>
                <a:gd name="T102" fmla="*/ 224 w 301"/>
                <a:gd name="T103" fmla="*/ 148 h 392"/>
                <a:gd name="T104" fmla="*/ 224 w 301"/>
                <a:gd name="T105" fmla="*/ 113 h 392"/>
                <a:gd name="T106" fmla="*/ 218 w 301"/>
                <a:gd name="T107" fmla="*/ 96 h 392"/>
                <a:gd name="T108" fmla="*/ 210 w 301"/>
                <a:gd name="T109" fmla="*/ 91 h 392"/>
                <a:gd name="T110" fmla="*/ 209 w 301"/>
                <a:gd name="T111" fmla="*/ 86 h 392"/>
                <a:gd name="T112" fmla="*/ 204 w 301"/>
                <a:gd name="T113" fmla="*/ 74 h 392"/>
                <a:gd name="T114" fmla="*/ 200 w 301"/>
                <a:gd name="T115" fmla="*/ 62 h 392"/>
                <a:gd name="T116" fmla="*/ 198 w 301"/>
                <a:gd name="T117" fmla="*/ 50 h 392"/>
                <a:gd name="T118" fmla="*/ 189 w 301"/>
                <a:gd name="T119" fmla="*/ 50 h 392"/>
                <a:gd name="T120" fmla="*/ 183 w 301"/>
                <a:gd name="T121" fmla="*/ 40 h 392"/>
                <a:gd name="T122" fmla="*/ 181 w 301"/>
                <a:gd name="T123" fmla="*/ 27 h 392"/>
                <a:gd name="T124" fmla="*/ 177 w 301"/>
                <a:gd name="T125" fmla="*/ 20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1200">
                <a:solidFill>
                  <a:srgbClr val="000000"/>
                </a:solidFill>
                <a:latin typeface="Arial"/>
              </a:endParaRPr>
            </a:p>
          </p:txBody>
        </p:sp>
      </p:grpSp>
      <p:grpSp>
        <p:nvGrpSpPr>
          <p:cNvPr id="16" name="Group 84"/>
          <p:cNvGrpSpPr>
            <a:grpSpLocks noChangeAspect="1"/>
          </p:cNvGrpSpPr>
          <p:nvPr/>
        </p:nvGrpSpPr>
        <p:grpSpPr bwMode="auto">
          <a:xfrm>
            <a:off x="2303491" y="1594718"/>
            <a:ext cx="1207866" cy="1847930"/>
            <a:chOff x="3085" y="1019"/>
            <a:chExt cx="950" cy="984"/>
          </a:xfrm>
        </p:grpSpPr>
        <p:sp>
          <p:nvSpPr>
            <p:cNvPr id="2318" name="Freeform 85"/>
            <p:cNvSpPr>
              <a:spLocks noChangeAspect="1"/>
            </p:cNvSpPr>
            <p:nvPr/>
          </p:nvSpPr>
          <p:spPr bwMode="auto">
            <a:xfrm>
              <a:off x="3126" y="1326"/>
              <a:ext cx="373" cy="669"/>
            </a:xfrm>
            <a:custGeom>
              <a:avLst/>
              <a:gdLst>
                <a:gd name="T0" fmla="*/ 10 w 854"/>
                <a:gd name="T1" fmla="*/ 667 h 1537"/>
                <a:gd name="T2" fmla="*/ 24 w 854"/>
                <a:gd name="T3" fmla="*/ 663 h 1537"/>
                <a:gd name="T4" fmla="*/ 39 w 854"/>
                <a:gd name="T5" fmla="*/ 660 h 1537"/>
                <a:gd name="T6" fmla="*/ 54 w 854"/>
                <a:gd name="T7" fmla="*/ 657 h 1537"/>
                <a:gd name="T8" fmla="*/ 69 w 854"/>
                <a:gd name="T9" fmla="*/ 653 h 1537"/>
                <a:gd name="T10" fmla="*/ 83 w 854"/>
                <a:gd name="T11" fmla="*/ 648 h 1537"/>
                <a:gd name="T12" fmla="*/ 103 w 854"/>
                <a:gd name="T13" fmla="*/ 639 h 1537"/>
                <a:gd name="T14" fmla="*/ 117 w 854"/>
                <a:gd name="T15" fmla="*/ 632 h 1537"/>
                <a:gd name="T16" fmla="*/ 131 w 854"/>
                <a:gd name="T17" fmla="*/ 623 h 1537"/>
                <a:gd name="T18" fmla="*/ 145 w 854"/>
                <a:gd name="T19" fmla="*/ 614 h 1537"/>
                <a:gd name="T20" fmla="*/ 158 w 854"/>
                <a:gd name="T21" fmla="*/ 604 h 1537"/>
                <a:gd name="T22" fmla="*/ 169 w 854"/>
                <a:gd name="T23" fmla="*/ 594 h 1537"/>
                <a:gd name="T24" fmla="*/ 184 w 854"/>
                <a:gd name="T25" fmla="*/ 580 h 1537"/>
                <a:gd name="T26" fmla="*/ 194 w 854"/>
                <a:gd name="T27" fmla="*/ 569 h 1537"/>
                <a:gd name="T28" fmla="*/ 204 w 854"/>
                <a:gd name="T29" fmla="*/ 559 h 1537"/>
                <a:gd name="T30" fmla="*/ 212 w 854"/>
                <a:gd name="T31" fmla="*/ 548 h 1537"/>
                <a:gd name="T32" fmla="*/ 220 w 854"/>
                <a:gd name="T33" fmla="*/ 537 h 1537"/>
                <a:gd name="T34" fmla="*/ 228 w 854"/>
                <a:gd name="T35" fmla="*/ 525 h 1537"/>
                <a:gd name="T36" fmla="*/ 235 w 854"/>
                <a:gd name="T37" fmla="*/ 512 h 1537"/>
                <a:gd name="T38" fmla="*/ 245 w 854"/>
                <a:gd name="T39" fmla="*/ 492 h 1537"/>
                <a:gd name="T40" fmla="*/ 252 w 854"/>
                <a:gd name="T41" fmla="*/ 475 h 1537"/>
                <a:gd name="T42" fmla="*/ 260 w 854"/>
                <a:gd name="T43" fmla="*/ 458 h 1537"/>
                <a:gd name="T44" fmla="*/ 267 w 854"/>
                <a:gd name="T45" fmla="*/ 439 h 1537"/>
                <a:gd name="T46" fmla="*/ 276 w 854"/>
                <a:gd name="T47" fmla="*/ 420 h 1537"/>
                <a:gd name="T48" fmla="*/ 283 w 854"/>
                <a:gd name="T49" fmla="*/ 400 h 1537"/>
                <a:gd name="T50" fmla="*/ 294 w 854"/>
                <a:gd name="T51" fmla="*/ 372 h 1537"/>
                <a:gd name="T52" fmla="*/ 301 w 854"/>
                <a:gd name="T53" fmla="*/ 350 h 1537"/>
                <a:gd name="T54" fmla="*/ 309 w 854"/>
                <a:gd name="T55" fmla="*/ 329 h 1537"/>
                <a:gd name="T56" fmla="*/ 317 w 854"/>
                <a:gd name="T57" fmla="*/ 306 h 1537"/>
                <a:gd name="T58" fmla="*/ 324 w 854"/>
                <a:gd name="T59" fmla="*/ 284 h 1537"/>
                <a:gd name="T60" fmla="*/ 330 w 854"/>
                <a:gd name="T61" fmla="*/ 260 h 1537"/>
                <a:gd name="T62" fmla="*/ 338 w 854"/>
                <a:gd name="T63" fmla="*/ 229 h 1537"/>
                <a:gd name="T64" fmla="*/ 344 w 854"/>
                <a:gd name="T65" fmla="*/ 204 h 1537"/>
                <a:gd name="T66" fmla="*/ 349 w 854"/>
                <a:gd name="T67" fmla="*/ 180 h 1537"/>
                <a:gd name="T68" fmla="*/ 353 w 854"/>
                <a:gd name="T69" fmla="*/ 156 h 1537"/>
                <a:gd name="T70" fmla="*/ 356 w 854"/>
                <a:gd name="T71" fmla="*/ 132 h 1537"/>
                <a:gd name="T72" fmla="*/ 359 w 854"/>
                <a:gd name="T73" fmla="*/ 111 h 1537"/>
                <a:gd name="T74" fmla="*/ 362 w 854"/>
                <a:gd name="T75" fmla="*/ 91 h 1537"/>
                <a:gd name="T76" fmla="*/ 365 w 854"/>
                <a:gd name="T77" fmla="*/ 67 h 1537"/>
                <a:gd name="T78" fmla="*/ 367 w 854"/>
                <a:gd name="T79" fmla="*/ 52 h 1537"/>
                <a:gd name="T80" fmla="*/ 368 w 854"/>
                <a:gd name="T81" fmla="*/ 40 h 1537"/>
                <a:gd name="T82" fmla="*/ 370 w 854"/>
                <a:gd name="T83" fmla="*/ 28 h 1537"/>
                <a:gd name="T84" fmla="*/ 370 w 854"/>
                <a:gd name="T85" fmla="*/ 18 h 1537"/>
                <a:gd name="T86" fmla="*/ 372 w 854"/>
                <a:gd name="T87" fmla="*/ 9 h 15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54"/>
                <a:gd name="T133" fmla="*/ 0 h 1537"/>
                <a:gd name="T134" fmla="*/ 854 w 854"/>
                <a:gd name="T135" fmla="*/ 1537 h 15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54" h="1537">
                  <a:moveTo>
                    <a:pt x="0" y="1536"/>
                  </a:moveTo>
                  <a:lnTo>
                    <a:pt x="11" y="1533"/>
                  </a:lnTo>
                  <a:lnTo>
                    <a:pt x="22" y="1532"/>
                  </a:lnTo>
                  <a:lnTo>
                    <a:pt x="33" y="1529"/>
                  </a:lnTo>
                  <a:lnTo>
                    <a:pt x="45" y="1527"/>
                  </a:lnTo>
                  <a:lnTo>
                    <a:pt x="56" y="1524"/>
                  </a:lnTo>
                  <a:lnTo>
                    <a:pt x="68" y="1522"/>
                  </a:lnTo>
                  <a:lnTo>
                    <a:pt x="79" y="1520"/>
                  </a:lnTo>
                  <a:lnTo>
                    <a:pt x="90" y="1517"/>
                  </a:lnTo>
                  <a:lnTo>
                    <a:pt x="101" y="1515"/>
                  </a:lnTo>
                  <a:lnTo>
                    <a:pt x="112" y="1512"/>
                  </a:lnTo>
                  <a:lnTo>
                    <a:pt x="124" y="1509"/>
                  </a:lnTo>
                  <a:lnTo>
                    <a:pt x="136" y="1506"/>
                  </a:lnTo>
                  <a:lnTo>
                    <a:pt x="146" y="1503"/>
                  </a:lnTo>
                  <a:lnTo>
                    <a:pt x="158" y="1500"/>
                  </a:lnTo>
                  <a:lnTo>
                    <a:pt x="169" y="1496"/>
                  </a:lnTo>
                  <a:lnTo>
                    <a:pt x="180" y="1492"/>
                  </a:lnTo>
                  <a:lnTo>
                    <a:pt x="191" y="1488"/>
                  </a:lnTo>
                  <a:lnTo>
                    <a:pt x="202" y="1483"/>
                  </a:lnTo>
                  <a:lnTo>
                    <a:pt x="225" y="1473"/>
                  </a:lnTo>
                  <a:lnTo>
                    <a:pt x="235" y="1468"/>
                  </a:lnTo>
                  <a:lnTo>
                    <a:pt x="246" y="1463"/>
                  </a:lnTo>
                  <a:lnTo>
                    <a:pt x="257" y="1457"/>
                  </a:lnTo>
                  <a:lnTo>
                    <a:pt x="268" y="1451"/>
                  </a:lnTo>
                  <a:lnTo>
                    <a:pt x="279" y="1444"/>
                  </a:lnTo>
                  <a:lnTo>
                    <a:pt x="289" y="1438"/>
                  </a:lnTo>
                  <a:lnTo>
                    <a:pt x="300" y="1431"/>
                  </a:lnTo>
                  <a:lnTo>
                    <a:pt x="310" y="1424"/>
                  </a:lnTo>
                  <a:lnTo>
                    <a:pt x="321" y="1416"/>
                  </a:lnTo>
                  <a:lnTo>
                    <a:pt x="331" y="1410"/>
                  </a:lnTo>
                  <a:lnTo>
                    <a:pt x="341" y="1402"/>
                  </a:lnTo>
                  <a:lnTo>
                    <a:pt x="351" y="1395"/>
                  </a:lnTo>
                  <a:lnTo>
                    <a:pt x="361" y="1387"/>
                  </a:lnTo>
                  <a:lnTo>
                    <a:pt x="370" y="1379"/>
                  </a:lnTo>
                  <a:lnTo>
                    <a:pt x="379" y="1372"/>
                  </a:lnTo>
                  <a:lnTo>
                    <a:pt x="388" y="1364"/>
                  </a:lnTo>
                  <a:lnTo>
                    <a:pt x="397" y="1356"/>
                  </a:lnTo>
                  <a:lnTo>
                    <a:pt x="406" y="1348"/>
                  </a:lnTo>
                  <a:lnTo>
                    <a:pt x="422" y="1332"/>
                  </a:lnTo>
                  <a:lnTo>
                    <a:pt x="430" y="1324"/>
                  </a:lnTo>
                  <a:lnTo>
                    <a:pt x="438" y="1316"/>
                  </a:lnTo>
                  <a:lnTo>
                    <a:pt x="445" y="1308"/>
                  </a:lnTo>
                  <a:lnTo>
                    <a:pt x="452" y="1300"/>
                  </a:lnTo>
                  <a:lnTo>
                    <a:pt x="459" y="1292"/>
                  </a:lnTo>
                  <a:lnTo>
                    <a:pt x="466" y="1284"/>
                  </a:lnTo>
                  <a:lnTo>
                    <a:pt x="472" y="1276"/>
                  </a:lnTo>
                  <a:lnTo>
                    <a:pt x="479" y="1268"/>
                  </a:lnTo>
                  <a:lnTo>
                    <a:pt x="485" y="1260"/>
                  </a:lnTo>
                  <a:lnTo>
                    <a:pt x="491" y="1252"/>
                  </a:lnTo>
                  <a:lnTo>
                    <a:pt x="498" y="1243"/>
                  </a:lnTo>
                  <a:lnTo>
                    <a:pt x="503" y="1234"/>
                  </a:lnTo>
                  <a:lnTo>
                    <a:pt x="509" y="1225"/>
                  </a:lnTo>
                  <a:lnTo>
                    <a:pt x="515" y="1216"/>
                  </a:lnTo>
                  <a:lnTo>
                    <a:pt x="521" y="1206"/>
                  </a:lnTo>
                  <a:lnTo>
                    <a:pt x="526" y="1196"/>
                  </a:lnTo>
                  <a:lnTo>
                    <a:pt x="531" y="1186"/>
                  </a:lnTo>
                  <a:lnTo>
                    <a:pt x="538" y="1176"/>
                  </a:lnTo>
                  <a:lnTo>
                    <a:pt x="549" y="1153"/>
                  </a:lnTo>
                  <a:lnTo>
                    <a:pt x="555" y="1142"/>
                  </a:lnTo>
                  <a:lnTo>
                    <a:pt x="560" y="1131"/>
                  </a:lnTo>
                  <a:lnTo>
                    <a:pt x="566" y="1118"/>
                  </a:lnTo>
                  <a:lnTo>
                    <a:pt x="571" y="1105"/>
                  </a:lnTo>
                  <a:lnTo>
                    <a:pt x="577" y="1092"/>
                  </a:lnTo>
                  <a:lnTo>
                    <a:pt x="583" y="1080"/>
                  </a:lnTo>
                  <a:lnTo>
                    <a:pt x="589" y="1066"/>
                  </a:lnTo>
                  <a:lnTo>
                    <a:pt x="595" y="1052"/>
                  </a:lnTo>
                  <a:lnTo>
                    <a:pt x="601" y="1038"/>
                  </a:lnTo>
                  <a:lnTo>
                    <a:pt x="607" y="1024"/>
                  </a:lnTo>
                  <a:lnTo>
                    <a:pt x="612" y="1009"/>
                  </a:lnTo>
                  <a:lnTo>
                    <a:pt x="619" y="995"/>
                  </a:lnTo>
                  <a:lnTo>
                    <a:pt x="624" y="980"/>
                  </a:lnTo>
                  <a:lnTo>
                    <a:pt x="631" y="964"/>
                  </a:lnTo>
                  <a:lnTo>
                    <a:pt x="636" y="949"/>
                  </a:lnTo>
                  <a:lnTo>
                    <a:pt x="643" y="934"/>
                  </a:lnTo>
                  <a:lnTo>
                    <a:pt x="648" y="918"/>
                  </a:lnTo>
                  <a:lnTo>
                    <a:pt x="654" y="902"/>
                  </a:lnTo>
                  <a:lnTo>
                    <a:pt x="666" y="870"/>
                  </a:lnTo>
                  <a:lnTo>
                    <a:pt x="672" y="854"/>
                  </a:lnTo>
                  <a:lnTo>
                    <a:pt x="678" y="838"/>
                  </a:lnTo>
                  <a:lnTo>
                    <a:pt x="684" y="821"/>
                  </a:lnTo>
                  <a:lnTo>
                    <a:pt x="690" y="805"/>
                  </a:lnTo>
                  <a:lnTo>
                    <a:pt x="696" y="788"/>
                  </a:lnTo>
                  <a:lnTo>
                    <a:pt x="702" y="772"/>
                  </a:lnTo>
                  <a:lnTo>
                    <a:pt x="708" y="755"/>
                  </a:lnTo>
                  <a:lnTo>
                    <a:pt x="713" y="738"/>
                  </a:lnTo>
                  <a:lnTo>
                    <a:pt x="719" y="721"/>
                  </a:lnTo>
                  <a:lnTo>
                    <a:pt x="725" y="704"/>
                  </a:lnTo>
                  <a:lnTo>
                    <a:pt x="731" y="686"/>
                  </a:lnTo>
                  <a:lnTo>
                    <a:pt x="736" y="669"/>
                  </a:lnTo>
                  <a:lnTo>
                    <a:pt x="741" y="652"/>
                  </a:lnTo>
                  <a:lnTo>
                    <a:pt x="746" y="634"/>
                  </a:lnTo>
                  <a:lnTo>
                    <a:pt x="752" y="616"/>
                  </a:lnTo>
                  <a:lnTo>
                    <a:pt x="756" y="598"/>
                  </a:lnTo>
                  <a:lnTo>
                    <a:pt x="761" y="580"/>
                  </a:lnTo>
                  <a:lnTo>
                    <a:pt x="766" y="562"/>
                  </a:lnTo>
                  <a:lnTo>
                    <a:pt x="775" y="525"/>
                  </a:lnTo>
                  <a:lnTo>
                    <a:pt x="780" y="507"/>
                  </a:lnTo>
                  <a:lnTo>
                    <a:pt x="784" y="488"/>
                  </a:lnTo>
                  <a:lnTo>
                    <a:pt x="788" y="469"/>
                  </a:lnTo>
                  <a:lnTo>
                    <a:pt x="791" y="450"/>
                  </a:lnTo>
                  <a:lnTo>
                    <a:pt x="795" y="432"/>
                  </a:lnTo>
                  <a:lnTo>
                    <a:pt x="798" y="413"/>
                  </a:lnTo>
                  <a:lnTo>
                    <a:pt x="801" y="395"/>
                  </a:lnTo>
                  <a:lnTo>
                    <a:pt x="804" y="376"/>
                  </a:lnTo>
                  <a:lnTo>
                    <a:pt x="808" y="358"/>
                  </a:lnTo>
                  <a:lnTo>
                    <a:pt x="810" y="340"/>
                  </a:lnTo>
                  <a:lnTo>
                    <a:pt x="813" y="322"/>
                  </a:lnTo>
                  <a:lnTo>
                    <a:pt x="816" y="304"/>
                  </a:lnTo>
                  <a:lnTo>
                    <a:pt x="818" y="288"/>
                  </a:lnTo>
                  <a:lnTo>
                    <a:pt x="821" y="271"/>
                  </a:lnTo>
                  <a:lnTo>
                    <a:pt x="823" y="254"/>
                  </a:lnTo>
                  <a:lnTo>
                    <a:pt x="825" y="238"/>
                  </a:lnTo>
                  <a:lnTo>
                    <a:pt x="828" y="223"/>
                  </a:lnTo>
                  <a:lnTo>
                    <a:pt x="829" y="208"/>
                  </a:lnTo>
                  <a:lnTo>
                    <a:pt x="832" y="180"/>
                  </a:lnTo>
                  <a:lnTo>
                    <a:pt x="834" y="167"/>
                  </a:lnTo>
                  <a:lnTo>
                    <a:pt x="836" y="155"/>
                  </a:lnTo>
                  <a:lnTo>
                    <a:pt x="837" y="143"/>
                  </a:lnTo>
                  <a:lnTo>
                    <a:pt x="839" y="132"/>
                  </a:lnTo>
                  <a:lnTo>
                    <a:pt x="840" y="120"/>
                  </a:lnTo>
                  <a:lnTo>
                    <a:pt x="841" y="111"/>
                  </a:lnTo>
                  <a:lnTo>
                    <a:pt x="842" y="100"/>
                  </a:lnTo>
                  <a:lnTo>
                    <a:pt x="843" y="91"/>
                  </a:lnTo>
                  <a:lnTo>
                    <a:pt x="844" y="82"/>
                  </a:lnTo>
                  <a:lnTo>
                    <a:pt x="845" y="73"/>
                  </a:lnTo>
                  <a:lnTo>
                    <a:pt x="846" y="65"/>
                  </a:lnTo>
                  <a:lnTo>
                    <a:pt x="847" y="57"/>
                  </a:lnTo>
                  <a:lnTo>
                    <a:pt x="848" y="49"/>
                  </a:lnTo>
                  <a:lnTo>
                    <a:pt x="848" y="42"/>
                  </a:lnTo>
                  <a:lnTo>
                    <a:pt x="849" y="35"/>
                  </a:lnTo>
                  <a:lnTo>
                    <a:pt x="850" y="28"/>
                  </a:lnTo>
                  <a:lnTo>
                    <a:pt x="851" y="20"/>
                  </a:lnTo>
                  <a:lnTo>
                    <a:pt x="852" y="13"/>
                  </a:lnTo>
                  <a:lnTo>
                    <a:pt x="853" y="0"/>
                  </a:lnTo>
                </a:path>
              </a:pathLst>
            </a:custGeom>
            <a:noFill/>
            <a:ln w="12700" cap="rnd" cmpd="sng">
              <a:solidFill>
                <a:srgbClr val="000000"/>
              </a:solidFill>
              <a:prstDash val="solid"/>
              <a:round/>
              <a:headEnd type="none" w="sm" len="sm"/>
              <a:tailEnd type="none" w="sm" len="sm"/>
            </a:ln>
          </p:spPr>
          <p:txBody>
            <a:bodyPr/>
            <a:lstStyle/>
            <a:p>
              <a:endParaRPr lang="en-US" sz="1200" dirty="0">
                <a:solidFill>
                  <a:srgbClr val="000000"/>
                </a:solidFill>
                <a:latin typeface="Gill Sans MT"/>
              </a:endParaRPr>
            </a:p>
          </p:txBody>
        </p:sp>
        <p:sp>
          <p:nvSpPr>
            <p:cNvPr id="2319" name="Line 86"/>
            <p:cNvSpPr>
              <a:spLocks noChangeAspect="1" noChangeShapeType="1"/>
            </p:cNvSpPr>
            <p:nvPr/>
          </p:nvSpPr>
          <p:spPr bwMode="auto">
            <a:xfrm flipH="1">
              <a:off x="3124" y="1997"/>
              <a:ext cx="5" cy="0"/>
            </a:xfrm>
            <a:prstGeom prst="line">
              <a:avLst/>
            </a:prstGeom>
            <a:noFill/>
            <a:ln w="12700">
              <a:solidFill>
                <a:srgbClr val="000000"/>
              </a:solidFill>
              <a:round/>
              <a:headEnd type="none" w="sm" len="sm"/>
              <a:tailEnd type="none" w="sm" len="sm"/>
            </a:ln>
          </p:spPr>
          <p:txBody>
            <a:bodyPr wrap="none" anchor="ctr"/>
            <a:lstStyle/>
            <a:p>
              <a:endParaRPr lang="en-US" sz="1200" dirty="0">
                <a:solidFill>
                  <a:srgbClr val="000000"/>
                </a:solidFill>
                <a:latin typeface="Gill Sans MT"/>
              </a:endParaRPr>
            </a:p>
          </p:txBody>
        </p:sp>
        <p:sp>
          <p:nvSpPr>
            <p:cNvPr id="2320" name="Line 87"/>
            <p:cNvSpPr>
              <a:spLocks noChangeAspect="1" noChangeShapeType="1"/>
            </p:cNvSpPr>
            <p:nvPr/>
          </p:nvSpPr>
          <p:spPr bwMode="auto">
            <a:xfrm>
              <a:off x="3126" y="1327"/>
              <a:ext cx="0" cy="676"/>
            </a:xfrm>
            <a:prstGeom prst="line">
              <a:avLst/>
            </a:prstGeom>
            <a:noFill/>
            <a:ln w="12700">
              <a:solidFill>
                <a:srgbClr val="000000"/>
              </a:solidFill>
              <a:round/>
              <a:headEnd type="none" w="sm" len="sm"/>
              <a:tailEnd type="none" w="sm" len="sm"/>
            </a:ln>
          </p:spPr>
          <p:txBody>
            <a:bodyPr wrap="none" anchor="ctr"/>
            <a:lstStyle/>
            <a:p>
              <a:endParaRPr lang="en-US" sz="1200" dirty="0">
                <a:solidFill>
                  <a:srgbClr val="000000"/>
                </a:solidFill>
                <a:latin typeface="Gill Sans MT"/>
              </a:endParaRPr>
            </a:p>
          </p:txBody>
        </p:sp>
        <p:sp>
          <p:nvSpPr>
            <p:cNvPr id="2321" name="Line 88"/>
            <p:cNvSpPr>
              <a:spLocks noChangeAspect="1" noChangeShapeType="1"/>
            </p:cNvSpPr>
            <p:nvPr/>
          </p:nvSpPr>
          <p:spPr bwMode="auto">
            <a:xfrm>
              <a:off x="3126" y="1327"/>
              <a:ext cx="373" cy="0"/>
            </a:xfrm>
            <a:prstGeom prst="line">
              <a:avLst/>
            </a:prstGeom>
            <a:noFill/>
            <a:ln w="12700">
              <a:solidFill>
                <a:srgbClr val="000000"/>
              </a:solidFill>
              <a:round/>
              <a:headEnd type="none" w="sm" len="sm"/>
              <a:tailEnd type="none" w="sm" len="sm"/>
            </a:ln>
          </p:spPr>
          <p:txBody>
            <a:bodyPr wrap="none" anchor="ctr"/>
            <a:lstStyle/>
            <a:p>
              <a:endParaRPr lang="en-US" sz="1200" dirty="0">
                <a:solidFill>
                  <a:srgbClr val="000000"/>
                </a:solidFill>
                <a:latin typeface="Gill Sans MT"/>
              </a:endParaRPr>
            </a:p>
          </p:txBody>
        </p:sp>
        <p:sp>
          <p:nvSpPr>
            <p:cNvPr id="2322" name="Rectangle 89"/>
            <p:cNvSpPr>
              <a:spLocks noChangeAspect="1" noChangeArrowheads="1"/>
            </p:cNvSpPr>
            <p:nvPr/>
          </p:nvSpPr>
          <p:spPr bwMode="auto">
            <a:xfrm>
              <a:off x="3409" y="1199"/>
              <a:ext cx="217" cy="138"/>
            </a:xfrm>
            <a:prstGeom prst="rect">
              <a:avLst/>
            </a:prstGeom>
            <a:noFill/>
            <a:ln w="9525">
              <a:noFill/>
              <a:miter lim="800000"/>
              <a:headEnd/>
              <a:tailEnd/>
            </a:ln>
          </p:spPr>
          <p:txBody>
            <a:bodyPr wrap="none" lIns="73025" tIns="36512" rIns="73025" bIns="36512">
              <a:spAutoFit/>
            </a:bodyPr>
            <a:lstStyle/>
            <a:p>
              <a:pPr defTabSz="585788"/>
              <a:r>
                <a:rPr lang="en-US" sz="1200" dirty="0" err="1">
                  <a:solidFill>
                    <a:srgbClr val="000000"/>
                  </a:solidFill>
                  <a:latin typeface="Gill Sans MT"/>
                </a:rPr>
                <a:t>u</a:t>
              </a:r>
              <a:r>
                <a:rPr lang="en-US" sz="1200" baseline="-25000" dirty="0" err="1">
                  <a:solidFill>
                    <a:srgbClr val="000000"/>
                  </a:solidFill>
                  <a:latin typeface="Gill Sans MT"/>
                </a:rPr>
                <a:t>a</a:t>
              </a:r>
              <a:endParaRPr lang="en-US" sz="1200" baseline="-25000" dirty="0">
                <a:solidFill>
                  <a:srgbClr val="000000"/>
                </a:solidFill>
                <a:latin typeface="Gill Sans MT"/>
              </a:endParaRPr>
            </a:p>
          </p:txBody>
        </p:sp>
        <p:sp>
          <p:nvSpPr>
            <p:cNvPr id="2323" name="Rectangle 90"/>
            <p:cNvSpPr>
              <a:spLocks noChangeAspect="1" noChangeArrowheads="1"/>
            </p:cNvSpPr>
            <p:nvPr/>
          </p:nvSpPr>
          <p:spPr bwMode="auto">
            <a:xfrm>
              <a:off x="3085" y="1199"/>
              <a:ext cx="177" cy="138"/>
            </a:xfrm>
            <a:prstGeom prst="rect">
              <a:avLst/>
            </a:prstGeom>
            <a:noFill/>
            <a:ln w="9525">
              <a:noFill/>
              <a:miter lim="800000"/>
              <a:headEnd/>
              <a:tailEnd/>
            </a:ln>
          </p:spPr>
          <p:txBody>
            <a:bodyPr wrap="none" lIns="73025" tIns="36512" rIns="73025" bIns="36512">
              <a:spAutoFit/>
            </a:bodyPr>
            <a:lstStyle/>
            <a:p>
              <a:pPr defTabSz="585788"/>
              <a:r>
                <a:rPr lang="en-US" sz="1200" dirty="0">
                  <a:solidFill>
                    <a:srgbClr val="000000"/>
                  </a:solidFill>
                  <a:latin typeface="Gill Sans MT"/>
                </a:rPr>
                <a:t>0</a:t>
              </a:r>
            </a:p>
          </p:txBody>
        </p:sp>
        <p:sp>
          <p:nvSpPr>
            <p:cNvPr id="2324" name="Rectangle 91"/>
            <p:cNvSpPr>
              <a:spLocks noChangeAspect="1" noChangeArrowheads="1"/>
            </p:cNvSpPr>
            <p:nvPr/>
          </p:nvSpPr>
          <p:spPr bwMode="auto">
            <a:xfrm>
              <a:off x="3140" y="1019"/>
              <a:ext cx="895" cy="236"/>
            </a:xfrm>
            <a:prstGeom prst="rect">
              <a:avLst/>
            </a:prstGeom>
            <a:noFill/>
            <a:ln w="9525">
              <a:noFill/>
              <a:miter lim="800000"/>
              <a:headEnd/>
              <a:tailEnd/>
            </a:ln>
          </p:spPr>
          <p:txBody>
            <a:bodyPr wrap="none" lIns="73025" tIns="36512" rIns="73025" bIns="36512">
              <a:spAutoFit/>
            </a:bodyPr>
            <a:lstStyle/>
            <a:p>
              <a:pPr algn="ctr" defTabSz="585788"/>
              <a:r>
                <a:rPr lang="en-US" sz="1200" dirty="0">
                  <a:solidFill>
                    <a:srgbClr val="000000"/>
                  </a:solidFill>
                  <a:latin typeface="Gill Sans MT"/>
                </a:rPr>
                <a:t>Momentum flux</a:t>
              </a:r>
            </a:p>
            <a:p>
              <a:pPr algn="ctr" defTabSz="585788"/>
              <a:r>
                <a:rPr lang="en-US" sz="1200" dirty="0">
                  <a:solidFill>
                    <a:srgbClr val="000000"/>
                  </a:solidFill>
                  <a:latin typeface="Gill Sans MT"/>
                </a:rPr>
                <a:t>Wind speed</a:t>
              </a:r>
            </a:p>
          </p:txBody>
        </p:sp>
      </p:grpSp>
      <p:sp>
        <p:nvSpPr>
          <p:cNvPr id="2078" name="Text Box 92"/>
          <p:cNvSpPr txBox="1">
            <a:spLocks noChangeAspect="1" noChangeArrowheads="1"/>
          </p:cNvSpPr>
          <p:nvPr/>
        </p:nvSpPr>
        <p:spPr bwMode="auto">
          <a:xfrm>
            <a:off x="1676401" y="4017245"/>
            <a:ext cx="838200" cy="369332"/>
          </a:xfrm>
          <a:prstGeom prst="rect">
            <a:avLst/>
          </a:prstGeom>
          <a:solidFill>
            <a:srgbClr val="FFFFFF">
              <a:alpha val="30196"/>
            </a:srgbClr>
          </a:solidFill>
          <a:ln w="9525">
            <a:noFill/>
            <a:miter lim="800000"/>
            <a:headEnd/>
            <a:tailEnd/>
          </a:ln>
        </p:spPr>
        <p:txBody>
          <a:bodyPr wrap="square" lIns="45720" tIns="0" rIns="45720" bIns="0">
            <a:spAutoFit/>
          </a:bodyPr>
          <a:lstStyle/>
          <a:p>
            <a:r>
              <a:rPr lang="en-US" sz="1200" dirty="0">
                <a:solidFill>
                  <a:srgbClr val="000000"/>
                </a:solidFill>
                <a:latin typeface="Gill Sans MT"/>
              </a:rPr>
              <a:t>Ground heat flux</a:t>
            </a:r>
          </a:p>
        </p:txBody>
      </p:sp>
      <p:grpSp>
        <p:nvGrpSpPr>
          <p:cNvPr id="17" name="Group 94"/>
          <p:cNvGrpSpPr>
            <a:grpSpLocks noChangeAspect="1"/>
          </p:cNvGrpSpPr>
          <p:nvPr/>
        </p:nvGrpSpPr>
        <p:grpSpPr bwMode="auto">
          <a:xfrm>
            <a:off x="2029387" y="3562368"/>
            <a:ext cx="100012" cy="453063"/>
            <a:chOff x="3657" y="1317"/>
            <a:chExt cx="226" cy="401"/>
          </a:xfrm>
        </p:grpSpPr>
        <p:sp>
          <p:nvSpPr>
            <p:cNvPr id="2316" name="Line 95"/>
            <p:cNvSpPr>
              <a:spLocks noChangeAspect="1" noChangeShapeType="1"/>
            </p:cNvSpPr>
            <p:nvPr/>
          </p:nvSpPr>
          <p:spPr bwMode="auto">
            <a:xfrm>
              <a:off x="3779" y="1610"/>
              <a:ext cx="0" cy="108"/>
            </a:xfrm>
            <a:prstGeom prst="line">
              <a:avLst/>
            </a:prstGeom>
            <a:noFill/>
            <a:ln w="25400">
              <a:solidFill>
                <a:schemeClr val="tx1"/>
              </a:solidFill>
              <a:round/>
              <a:headEnd type="none" w="sm" len="sm"/>
              <a:tailEnd type="none" w="sm" len="sm"/>
            </a:ln>
          </p:spPr>
          <p:txBody>
            <a:bodyPr wrap="none" anchor="ctr"/>
            <a:lstStyle/>
            <a:p>
              <a:endParaRPr lang="en-US" sz="1200">
                <a:solidFill>
                  <a:srgbClr val="000000"/>
                </a:solidFill>
                <a:latin typeface="Arial"/>
              </a:endParaRPr>
            </a:p>
          </p:txBody>
        </p:sp>
        <p:sp>
          <p:nvSpPr>
            <p:cNvPr id="2317" name="Freeform 96"/>
            <p:cNvSpPr>
              <a:spLocks noChangeAspect="1"/>
            </p:cNvSpPr>
            <p:nvPr/>
          </p:nvSpPr>
          <p:spPr bwMode="auto">
            <a:xfrm>
              <a:off x="3657" y="1317"/>
              <a:ext cx="226" cy="294"/>
            </a:xfrm>
            <a:custGeom>
              <a:avLst/>
              <a:gdLst>
                <a:gd name="T0" fmla="*/ 171 w 301"/>
                <a:gd name="T1" fmla="*/ 23 h 392"/>
                <a:gd name="T2" fmla="*/ 158 w 301"/>
                <a:gd name="T3" fmla="*/ 18 h 392"/>
                <a:gd name="T4" fmla="*/ 137 w 301"/>
                <a:gd name="T5" fmla="*/ 5 h 392"/>
                <a:gd name="T6" fmla="*/ 126 w 301"/>
                <a:gd name="T7" fmla="*/ 2 h 392"/>
                <a:gd name="T8" fmla="*/ 114 w 301"/>
                <a:gd name="T9" fmla="*/ 0 h 392"/>
                <a:gd name="T10" fmla="*/ 102 w 301"/>
                <a:gd name="T11" fmla="*/ 2 h 392"/>
                <a:gd name="T12" fmla="*/ 97 w 301"/>
                <a:gd name="T13" fmla="*/ 8 h 392"/>
                <a:gd name="T14" fmla="*/ 86 w 301"/>
                <a:gd name="T15" fmla="*/ 15 h 392"/>
                <a:gd name="T16" fmla="*/ 74 w 301"/>
                <a:gd name="T17" fmla="*/ 19 h 392"/>
                <a:gd name="T18" fmla="*/ 68 w 301"/>
                <a:gd name="T19" fmla="*/ 18 h 392"/>
                <a:gd name="T20" fmla="*/ 58 w 301"/>
                <a:gd name="T21" fmla="*/ 22 h 392"/>
                <a:gd name="T22" fmla="*/ 47 w 301"/>
                <a:gd name="T23" fmla="*/ 28 h 392"/>
                <a:gd name="T24" fmla="*/ 37 w 301"/>
                <a:gd name="T25" fmla="*/ 35 h 392"/>
                <a:gd name="T26" fmla="*/ 38 w 301"/>
                <a:gd name="T27" fmla="*/ 46 h 392"/>
                <a:gd name="T28" fmla="*/ 34 w 301"/>
                <a:gd name="T29" fmla="*/ 52 h 392"/>
                <a:gd name="T30" fmla="*/ 29 w 301"/>
                <a:gd name="T31" fmla="*/ 61 h 392"/>
                <a:gd name="T32" fmla="*/ 26 w 301"/>
                <a:gd name="T33" fmla="*/ 76 h 392"/>
                <a:gd name="T34" fmla="*/ 18 w 301"/>
                <a:gd name="T35" fmla="*/ 88 h 392"/>
                <a:gd name="T36" fmla="*/ 10 w 301"/>
                <a:gd name="T37" fmla="*/ 97 h 392"/>
                <a:gd name="T38" fmla="*/ 4 w 301"/>
                <a:gd name="T39" fmla="*/ 107 h 392"/>
                <a:gd name="T40" fmla="*/ 2 w 301"/>
                <a:gd name="T41" fmla="*/ 118 h 392"/>
                <a:gd name="T42" fmla="*/ 2 w 301"/>
                <a:gd name="T43" fmla="*/ 130 h 392"/>
                <a:gd name="T44" fmla="*/ 5 w 301"/>
                <a:gd name="T45" fmla="*/ 142 h 392"/>
                <a:gd name="T46" fmla="*/ 8 w 301"/>
                <a:gd name="T47" fmla="*/ 154 h 392"/>
                <a:gd name="T48" fmla="*/ 8 w 301"/>
                <a:gd name="T49" fmla="*/ 165 h 392"/>
                <a:gd name="T50" fmla="*/ 4 w 301"/>
                <a:gd name="T51" fmla="*/ 176 h 392"/>
                <a:gd name="T52" fmla="*/ 0 w 301"/>
                <a:gd name="T53" fmla="*/ 189 h 392"/>
                <a:gd name="T54" fmla="*/ 6 w 301"/>
                <a:gd name="T55" fmla="*/ 200 h 392"/>
                <a:gd name="T56" fmla="*/ 13 w 301"/>
                <a:gd name="T57" fmla="*/ 206 h 392"/>
                <a:gd name="T58" fmla="*/ 16 w 301"/>
                <a:gd name="T59" fmla="*/ 217 h 392"/>
                <a:gd name="T60" fmla="*/ 14 w 301"/>
                <a:gd name="T61" fmla="*/ 232 h 392"/>
                <a:gd name="T62" fmla="*/ 26 w 301"/>
                <a:gd name="T63" fmla="*/ 245 h 392"/>
                <a:gd name="T64" fmla="*/ 36 w 301"/>
                <a:gd name="T65" fmla="*/ 253 h 392"/>
                <a:gd name="T66" fmla="*/ 47 w 301"/>
                <a:gd name="T67" fmla="*/ 260 h 392"/>
                <a:gd name="T68" fmla="*/ 59 w 301"/>
                <a:gd name="T69" fmla="*/ 269 h 392"/>
                <a:gd name="T70" fmla="*/ 72 w 301"/>
                <a:gd name="T71" fmla="*/ 271 h 392"/>
                <a:gd name="T72" fmla="*/ 83 w 301"/>
                <a:gd name="T73" fmla="*/ 277 h 392"/>
                <a:gd name="T74" fmla="*/ 87 w 301"/>
                <a:gd name="T75" fmla="*/ 290 h 392"/>
                <a:gd name="T76" fmla="*/ 104 w 301"/>
                <a:gd name="T77" fmla="*/ 293 h 392"/>
                <a:gd name="T78" fmla="*/ 126 w 301"/>
                <a:gd name="T79" fmla="*/ 290 h 392"/>
                <a:gd name="T80" fmla="*/ 146 w 301"/>
                <a:gd name="T81" fmla="*/ 286 h 392"/>
                <a:gd name="T82" fmla="*/ 152 w 301"/>
                <a:gd name="T83" fmla="*/ 290 h 392"/>
                <a:gd name="T84" fmla="*/ 158 w 301"/>
                <a:gd name="T85" fmla="*/ 280 h 392"/>
                <a:gd name="T86" fmla="*/ 170 w 301"/>
                <a:gd name="T87" fmla="*/ 270 h 392"/>
                <a:gd name="T88" fmla="*/ 188 w 301"/>
                <a:gd name="T89" fmla="*/ 264 h 392"/>
                <a:gd name="T90" fmla="*/ 198 w 301"/>
                <a:gd name="T91" fmla="*/ 242 h 392"/>
                <a:gd name="T92" fmla="*/ 206 w 301"/>
                <a:gd name="T93" fmla="*/ 220 h 392"/>
                <a:gd name="T94" fmla="*/ 212 w 301"/>
                <a:gd name="T95" fmla="*/ 203 h 392"/>
                <a:gd name="T96" fmla="*/ 212 w 301"/>
                <a:gd name="T97" fmla="*/ 194 h 392"/>
                <a:gd name="T98" fmla="*/ 218 w 301"/>
                <a:gd name="T99" fmla="*/ 181 h 392"/>
                <a:gd name="T100" fmla="*/ 224 w 301"/>
                <a:gd name="T101" fmla="*/ 165 h 392"/>
                <a:gd name="T102" fmla="*/ 224 w 301"/>
                <a:gd name="T103" fmla="*/ 148 h 392"/>
                <a:gd name="T104" fmla="*/ 224 w 301"/>
                <a:gd name="T105" fmla="*/ 113 h 392"/>
                <a:gd name="T106" fmla="*/ 218 w 301"/>
                <a:gd name="T107" fmla="*/ 96 h 392"/>
                <a:gd name="T108" fmla="*/ 210 w 301"/>
                <a:gd name="T109" fmla="*/ 91 h 392"/>
                <a:gd name="T110" fmla="*/ 209 w 301"/>
                <a:gd name="T111" fmla="*/ 86 h 392"/>
                <a:gd name="T112" fmla="*/ 204 w 301"/>
                <a:gd name="T113" fmla="*/ 74 h 392"/>
                <a:gd name="T114" fmla="*/ 200 w 301"/>
                <a:gd name="T115" fmla="*/ 62 h 392"/>
                <a:gd name="T116" fmla="*/ 198 w 301"/>
                <a:gd name="T117" fmla="*/ 50 h 392"/>
                <a:gd name="T118" fmla="*/ 189 w 301"/>
                <a:gd name="T119" fmla="*/ 50 h 392"/>
                <a:gd name="T120" fmla="*/ 183 w 301"/>
                <a:gd name="T121" fmla="*/ 40 h 392"/>
                <a:gd name="T122" fmla="*/ 181 w 301"/>
                <a:gd name="T123" fmla="*/ 27 h 392"/>
                <a:gd name="T124" fmla="*/ 177 w 301"/>
                <a:gd name="T125" fmla="*/ 20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1200">
                <a:solidFill>
                  <a:srgbClr val="000000"/>
                </a:solidFill>
                <a:latin typeface="Arial"/>
              </a:endParaRPr>
            </a:p>
          </p:txBody>
        </p:sp>
      </p:grpSp>
      <p:sp>
        <p:nvSpPr>
          <p:cNvPr id="2082" name="Rectangle 99"/>
          <p:cNvSpPr>
            <a:spLocks noChangeAspect="1" noChangeArrowheads="1"/>
          </p:cNvSpPr>
          <p:nvPr/>
        </p:nvSpPr>
        <p:spPr bwMode="auto">
          <a:xfrm>
            <a:off x="3147985" y="4008387"/>
            <a:ext cx="2286000" cy="66893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12700">
            <a:solidFill>
              <a:schemeClr val="tx2"/>
            </a:solidFill>
            <a:miter lim="800000"/>
            <a:headEnd/>
            <a:tailEnd/>
          </a:ln>
        </p:spPr>
        <p:txBody>
          <a:bodyPr wrap="none" anchor="ctr"/>
          <a:lstStyle/>
          <a:p>
            <a:endParaRPr lang="en-US" sz="1200">
              <a:solidFill>
                <a:srgbClr val="000000"/>
              </a:solidFill>
              <a:latin typeface="Arial"/>
            </a:endParaRPr>
          </a:p>
        </p:txBody>
      </p:sp>
      <p:sp>
        <p:nvSpPr>
          <p:cNvPr id="2085" name="Line 108"/>
          <p:cNvSpPr>
            <a:spLocks noChangeAspect="1" noChangeShapeType="1"/>
          </p:cNvSpPr>
          <p:nvPr/>
        </p:nvSpPr>
        <p:spPr bwMode="auto">
          <a:xfrm flipV="1">
            <a:off x="3749603" y="2282997"/>
            <a:ext cx="0" cy="241790"/>
          </a:xfrm>
          <a:prstGeom prst="line">
            <a:avLst/>
          </a:prstGeom>
          <a:noFill/>
          <a:ln w="28575">
            <a:solidFill>
              <a:srgbClr val="0070C0"/>
            </a:solidFill>
            <a:round/>
            <a:headEnd/>
            <a:tailEnd type="triangle" w="med" len="med"/>
          </a:ln>
        </p:spPr>
        <p:txBody>
          <a:bodyPr wrap="none" anchor="ctr"/>
          <a:lstStyle/>
          <a:p>
            <a:endParaRPr lang="en-US" sz="1200">
              <a:solidFill>
                <a:srgbClr val="000000"/>
              </a:solidFill>
              <a:latin typeface="Arial"/>
            </a:endParaRPr>
          </a:p>
        </p:txBody>
      </p:sp>
      <p:sp>
        <p:nvSpPr>
          <p:cNvPr id="2086" name="Rectangle 109"/>
          <p:cNvSpPr>
            <a:spLocks noChangeAspect="1" noChangeArrowheads="1"/>
          </p:cNvSpPr>
          <p:nvPr/>
        </p:nvSpPr>
        <p:spPr bwMode="auto">
          <a:xfrm>
            <a:off x="2935783" y="2057400"/>
            <a:ext cx="926562" cy="274434"/>
          </a:xfrm>
          <a:prstGeom prst="rect">
            <a:avLst/>
          </a:prstGeom>
          <a:noFill/>
          <a:ln w="12699">
            <a:noFill/>
            <a:miter lim="800000"/>
            <a:headEnd/>
            <a:tailEnd/>
          </a:ln>
        </p:spPr>
        <p:txBody>
          <a:bodyPr wrap="none" lIns="90488" tIns="44450" rIns="90488" bIns="44450">
            <a:spAutoFit/>
          </a:bodyPr>
          <a:lstStyle/>
          <a:p>
            <a:r>
              <a:rPr lang="en-US" sz="1200" dirty="0">
                <a:solidFill>
                  <a:srgbClr val="000000"/>
                </a:solidFill>
                <a:latin typeface="Gill Sans MT"/>
              </a:rPr>
              <a:t>Evaporation</a:t>
            </a:r>
          </a:p>
        </p:txBody>
      </p:sp>
      <p:sp>
        <p:nvSpPr>
          <p:cNvPr id="2088" name="Line 112"/>
          <p:cNvSpPr>
            <a:spLocks noChangeAspect="1" noChangeShapeType="1"/>
          </p:cNvSpPr>
          <p:nvPr/>
        </p:nvSpPr>
        <p:spPr bwMode="auto">
          <a:xfrm flipV="1">
            <a:off x="3420999" y="3496441"/>
            <a:ext cx="0" cy="301251"/>
          </a:xfrm>
          <a:prstGeom prst="line">
            <a:avLst/>
          </a:prstGeom>
          <a:noFill/>
          <a:ln w="28575">
            <a:solidFill>
              <a:srgbClr val="0070C0"/>
            </a:solidFill>
            <a:round/>
            <a:headEnd/>
            <a:tailEnd type="triangle" w="med" len="med"/>
          </a:ln>
        </p:spPr>
        <p:txBody>
          <a:bodyPr wrap="none" anchor="ctr"/>
          <a:lstStyle/>
          <a:p>
            <a:endParaRPr lang="en-US" sz="1200">
              <a:solidFill>
                <a:srgbClr val="000000"/>
              </a:solidFill>
              <a:latin typeface="Arial"/>
            </a:endParaRPr>
          </a:p>
        </p:txBody>
      </p:sp>
      <p:sp>
        <p:nvSpPr>
          <p:cNvPr id="2089" name="Rectangle 113"/>
          <p:cNvSpPr>
            <a:spLocks noChangeAspect="1" noChangeArrowheads="1"/>
          </p:cNvSpPr>
          <p:nvPr/>
        </p:nvSpPr>
        <p:spPr bwMode="auto">
          <a:xfrm>
            <a:off x="2854265" y="3581400"/>
            <a:ext cx="464872" cy="274434"/>
          </a:xfrm>
          <a:prstGeom prst="rect">
            <a:avLst/>
          </a:prstGeom>
          <a:noFill/>
          <a:ln w="12699">
            <a:noFill/>
            <a:miter lim="800000"/>
            <a:headEnd/>
            <a:tailEnd/>
          </a:ln>
        </p:spPr>
        <p:txBody>
          <a:bodyPr wrap="none" lIns="90488" tIns="44450" rIns="90488" bIns="44450">
            <a:spAutoFit/>
          </a:bodyPr>
          <a:lstStyle/>
          <a:p>
            <a:r>
              <a:rPr lang="en-US" sz="1200" dirty="0">
                <a:solidFill>
                  <a:srgbClr val="000000"/>
                </a:solidFill>
                <a:latin typeface="Gill Sans MT"/>
              </a:rPr>
              <a:t>Melt</a:t>
            </a:r>
          </a:p>
        </p:txBody>
      </p:sp>
      <p:sp>
        <p:nvSpPr>
          <p:cNvPr id="2090" name="Rectangle 114"/>
          <p:cNvSpPr>
            <a:spLocks noChangeAspect="1" noChangeArrowheads="1"/>
          </p:cNvSpPr>
          <p:nvPr/>
        </p:nvSpPr>
        <p:spPr bwMode="auto">
          <a:xfrm>
            <a:off x="2916257" y="3253337"/>
            <a:ext cx="905748" cy="274434"/>
          </a:xfrm>
          <a:prstGeom prst="rect">
            <a:avLst/>
          </a:prstGeom>
          <a:noFill/>
          <a:ln w="12699">
            <a:noFill/>
            <a:miter lim="800000"/>
            <a:headEnd/>
            <a:tailEnd/>
          </a:ln>
        </p:spPr>
        <p:txBody>
          <a:bodyPr wrap="none" lIns="90488" tIns="44450" rIns="90488" bIns="44450">
            <a:spAutoFit/>
          </a:bodyPr>
          <a:lstStyle/>
          <a:p>
            <a:r>
              <a:rPr lang="en-US" sz="1200" dirty="0">
                <a:solidFill>
                  <a:srgbClr val="000000"/>
                </a:solidFill>
                <a:latin typeface="Gill Sans MT"/>
              </a:rPr>
              <a:t>Sublimation</a:t>
            </a:r>
          </a:p>
        </p:txBody>
      </p:sp>
      <p:sp>
        <p:nvSpPr>
          <p:cNvPr id="2091" name="Line 115"/>
          <p:cNvSpPr>
            <a:spLocks noChangeAspect="1" noChangeShapeType="1"/>
          </p:cNvSpPr>
          <p:nvPr/>
        </p:nvSpPr>
        <p:spPr bwMode="auto">
          <a:xfrm>
            <a:off x="4267200" y="3097894"/>
            <a:ext cx="0" cy="523663"/>
          </a:xfrm>
          <a:prstGeom prst="line">
            <a:avLst/>
          </a:prstGeom>
          <a:noFill/>
          <a:ln w="28575">
            <a:solidFill>
              <a:srgbClr val="0070C0"/>
            </a:solidFill>
            <a:round/>
            <a:headEnd/>
            <a:tailEnd type="triangle" w="med" len="med"/>
          </a:ln>
        </p:spPr>
        <p:txBody>
          <a:bodyPr wrap="none" anchor="ctr"/>
          <a:lstStyle/>
          <a:p>
            <a:endParaRPr lang="en-US" sz="1200">
              <a:solidFill>
                <a:srgbClr val="000000"/>
              </a:solidFill>
              <a:latin typeface="Arial"/>
            </a:endParaRPr>
          </a:p>
        </p:txBody>
      </p:sp>
      <p:sp>
        <p:nvSpPr>
          <p:cNvPr id="2092" name="Rectangle 116"/>
          <p:cNvSpPr>
            <a:spLocks noChangeAspect="1" noChangeArrowheads="1"/>
          </p:cNvSpPr>
          <p:nvPr/>
        </p:nvSpPr>
        <p:spPr bwMode="auto">
          <a:xfrm>
            <a:off x="4238862" y="2774765"/>
            <a:ext cx="885835" cy="274434"/>
          </a:xfrm>
          <a:prstGeom prst="rect">
            <a:avLst/>
          </a:prstGeom>
          <a:noFill/>
          <a:ln w="12699">
            <a:noFill/>
            <a:miter lim="800000"/>
            <a:headEnd/>
            <a:tailEnd/>
          </a:ln>
        </p:spPr>
        <p:txBody>
          <a:bodyPr wrap="none" lIns="90488" tIns="44450" rIns="90488" bIns="44450">
            <a:spAutoFit/>
          </a:bodyPr>
          <a:lstStyle/>
          <a:p>
            <a:r>
              <a:rPr lang="en-US" sz="1200" dirty="0" err="1">
                <a:solidFill>
                  <a:srgbClr val="000000"/>
                </a:solidFill>
                <a:latin typeface="Gill Sans MT"/>
              </a:rPr>
              <a:t>Throughfall</a:t>
            </a:r>
            <a:endParaRPr lang="en-US" sz="1200" dirty="0">
              <a:solidFill>
                <a:srgbClr val="000000"/>
              </a:solidFill>
              <a:latin typeface="Gill Sans MT"/>
            </a:endParaRPr>
          </a:p>
        </p:txBody>
      </p:sp>
      <p:sp>
        <p:nvSpPr>
          <p:cNvPr id="2093" name="Rectangle 117"/>
          <p:cNvSpPr>
            <a:spLocks noChangeAspect="1" noChangeArrowheads="1"/>
          </p:cNvSpPr>
          <p:nvPr/>
        </p:nvSpPr>
        <p:spPr bwMode="auto">
          <a:xfrm>
            <a:off x="4460632" y="3352800"/>
            <a:ext cx="633212" cy="459100"/>
          </a:xfrm>
          <a:prstGeom prst="rect">
            <a:avLst/>
          </a:prstGeom>
          <a:noFill/>
          <a:ln w="12699">
            <a:noFill/>
            <a:miter lim="800000"/>
            <a:headEnd/>
            <a:tailEnd/>
          </a:ln>
        </p:spPr>
        <p:txBody>
          <a:bodyPr wrap="none" lIns="90488" tIns="44450" rIns="90488" bIns="44450">
            <a:spAutoFit/>
          </a:bodyPr>
          <a:lstStyle/>
          <a:p>
            <a:r>
              <a:rPr lang="en-US" sz="1200" dirty="0" err="1" smtClean="0">
                <a:solidFill>
                  <a:srgbClr val="000000"/>
                </a:solidFill>
                <a:latin typeface="Gill Sans MT"/>
              </a:rPr>
              <a:t>Infiltra</a:t>
            </a:r>
            <a:r>
              <a:rPr lang="en-US" sz="1200" dirty="0" smtClean="0">
                <a:solidFill>
                  <a:srgbClr val="000000"/>
                </a:solidFill>
                <a:latin typeface="Gill Sans MT"/>
              </a:rPr>
              <a:t>-</a:t>
            </a:r>
          </a:p>
          <a:p>
            <a:r>
              <a:rPr lang="en-US" sz="1200" dirty="0" err="1" smtClean="0">
                <a:solidFill>
                  <a:srgbClr val="000000"/>
                </a:solidFill>
                <a:latin typeface="Gill Sans MT"/>
              </a:rPr>
              <a:t>tion</a:t>
            </a:r>
            <a:endParaRPr lang="en-US" sz="1200" dirty="0">
              <a:solidFill>
                <a:srgbClr val="000000"/>
              </a:solidFill>
              <a:latin typeface="Gill Sans MT"/>
            </a:endParaRPr>
          </a:p>
        </p:txBody>
      </p:sp>
      <p:sp>
        <p:nvSpPr>
          <p:cNvPr id="2094" name="Line 118"/>
          <p:cNvSpPr>
            <a:spLocks noChangeAspect="1" noChangeShapeType="1"/>
          </p:cNvSpPr>
          <p:nvPr/>
        </p:nvSpPr>
        <p:spPr bwMode="auto">
          <a:xfrm>
            <a:off x="5202209" y="3962400"/>
            <a:ext cx="385763" cy="0"/>
          </a:xfrm>
          <a:prstGeom prst="line">
            <a:avLst/>
          </a:prstGeom>
          <a:noFill/>
          <a:ln w="28575">
            <a:solidFill>
              <a:srgbClr val="0070C0"/>
            </a:solidFill>
            <a:round/>
            <a:headEnd/>
            <a:tailEnd type="triangle" w="med" len="med"/>
          </a:ln>
        </p:spPr>
        <p:txBody>
          <a:bodyPr wrap="none" anchor="ctr"/>
          <a:lstStyle/>
          <a:p>
            <a:endParaRPr lang="en-US" sz="1200">
              <a:solidFill>
                <a:srgbClr val="000000"/>
              </a:solidFill>
              <a:latin typeface="Arial"/>
            </a:endParaRPr>
          </a:p>
        </p:txBody>
      </p:sp>
      <p:sp>
        <p:nvSpPr>
          <p:cNvPr id="2095" name="Rectangle 119"/>
          <p:cNvSpPr>
            <a:spLocks noChangeAspect="1" noChangeArrowheads="1"/>
          </p:cNvSpPr>
          <p:nvPr/>
        </p:nvSpPr>
        <p:spPr bwMode="auto">
          <a:xfrm>
            <a:off x="5141463" y="3641799"/>
            <a:ext cx="644408" cy="332142"/>
          </a:xfrm>
          <a:prstGeom prst="rect">
            <a:avLst/>
          </a:prstGeom>
          <a:noFill/>
          <a:ln w="12699">
            <a:noFill/>
            <a:miter lim="800000"/>
            <a:headEnd/>
            <a:tailEnd/>
          </a:ln>
        </p:spPr>
        <p:txBody>
          <a:bodyPr wrap="none" lIns="90488" tIns="44450" rIns="90488" bIns="44450">
            <a:spAutoFit/>
          </a:bodyPr>
          <a:lstStyle/>
          <a:p>
            <a:pPr algn="ctr">
              <a:lnSpc>
                <a:spcPts val="900"/>
              </a:lnSpc>
            </a:pPr>
            <a:r>
              <a:rPr lang="en-US" sz="1200" dirty="0">
                <a:solidFill>
                  <a:srgbClr val="000000"/>
                </a:solidFill>
                <a:latin typeface="Gill Sans MT"/>
              </a:rPr>
              <a:t>Surface </a:t>
            </a:r>
          </a:p>
          <a:p>
            <a:pPr algn="ctr">
              <a:lnSpc>
                <a:spcPts val="900"/>
              </a:lnSpc>
            </a:pPr>
            <a:r>
              <a:rPr lang="en-US" sz="1200" dirty="0">
                <a:solidFill>
                  <a:srgbClr val="000000"/>
                </a:solidFill>
                <a:latin typeface="Gill Sans MT"/>
              </a:rPr>
              <a:t>runoff</a:t>
            </a:r>
          </a:p>
        </p:txBody>
      </p:sp>
      <p:sp>
        <p:nvSpPr>
          <p:cNvPr id="2096" name="Line 120"/>
          <p:cNvSpPr>
            <a:spLocks noChangeAspect="1" noChangeShapeType="1"/>
          </p:cNvSpPr>
          <p:nvPr/>
        </p:nvSpPr>
        <p:spPr bwMode="auto">
          <a:xfrm flipV="1">
            <a:off x="4419600" y="3549753"/>
            <a:ext cx="0" cy="462530"/>
          </a:xfrm>
          <a:prstGeom prst="line">
            <a:avLst/>
          </a:prstGeom>
          <a:noFill/>
          <a:ln w="28575">
            <a:solidFill>
              <a:srgbClr val="0070C0"/>
            </a:solidFill>
            <a:round/>
            <a:headEnd/>
            <a:tailEnd type="triangle" w="med" len="med"/>
          </a:ln>
        </p:spPr>
        <p:txBody>
          <a:bodyPr wrap="none" anchor="ctr"/>
          <a:lstStyle/>
          <a:p>
            <a:endParaRPr lang="en-US" sz="1200">
              <a:solidFill>
                <a:srgbClr val="000000"/>
              </a:solidFill>
              <a:latin typeface="Arial"/>
            </a:endParaRPr>
          </a:p>
        </p:txBody>
      </p:sp>
      <p:sp>
        <p:nvSpPr>
          <p:cNvPr id="2097" name="Rectangle 121"/>
          <p:cNvSpPr>
            <a:spLocks noChangeAspect="1" noChangeArrowheads="1"/>
          </p:cNvSpPr>
          <p:nvPr/>
        </p:nvSpPr>
        <p:spPr bwMode="auto">
          <a:xfrm>
            <a:off x="4267200" y="3124200"/>
            <a:ext cx="926562" cy="274434"/>
          </a:xfrm>
          <a:prstGeom prst="rect">
            <a:avLst/>
          </a:prstGeom>
          <a:noFill/>
          <a:ln w="12699">
            <a:noFill/>
            <a:miter lim="800000"/>
            <a:headEnd/>
            <a:tailEnd/>
          </a:ln>
        </p:spPr>
        <p:txBody>
          <a:bodyPr wrap="none" lIns="90488" tIns="44450" rIns="90488" bIns="44450">
            <a:spAutoFit/>
          </a:bodyPr>
          <a:lstStyle/>
          <a:p>
            <a:r>
              <a:rPr lang="en-US" sz="1200" dirty="0">
                <a:solidFill>
                  <a:srgbClr val="000000"/>
                </a:solidFill>
                <a:latin typeface="Gill Sans MT"/>
              </a:rPr>
              <a:t>Evaporation</a:t>
            </a:r>
          </a:p>
        </p:txBody>
      </p:sp>
      <p:sp>
        <p:nvSpPr>
          <p:cNvPr id="2098" name="Rectangle 122"/>
          <p:cNvSpPr>
            <a:spLocks noChangeAspect="1" noChangeArrowheads="1"/>
          </p:cNvSpPr>
          <p:nvPr/>
        </p:nvSpPr>
        <p:spPr bwMode="auto">
          <a:xfrm>
            <a:off x="5200622" y="2595210"/>
            <a:ext cx="101600" cy="136153"/>
          </a:xfrm>
          <a:prstGeom prst="rect">
            <a:avLst/>
          </a:prstGeom>
          <a:noFill/>
          <a:ln w="9525">
            <a:noFill/>
            <a:miter lim="800000"/>
            <a:headEnd/>
            <a:tailEnd/>
          </a:ln>
        </p:spPr>
        <p:txBody>
          <a:bodyPr wrap="none" anchor="ctr"/>
          <a:lstStyle/>
          <a:p>
            <a:endParaRPr lang="en-US" sz="1200">
              <a:solidFill>
                <a:srgbClr val="000000"/>
              </a:solidFill>
              <a:latin typeface="Arial"/>
            </a:endParaRPr>
          </a:p>
        </p:txBody>
      </p:sp>
      <p:sp>
        <p:nvSpPr>
          <p:cNvPr id="2099" name="Rectangle 123"/>
          <p:cNvSpPr>
            <a:spLocks noChangeAspect="1" noChangeArrowheads="1"/>
          </p:cNvSpPr>
          <p:nvPr/>
        </p:nvSpPr>
        <p:spPr bwMode="auto">
          <a:xfrm>
            <a:off x="4868834" y="3034188"/>
            <a:ext cx="100013" cy="136153"/>
          </a:xfrm>
          <a:prstGeom prst="rect">
            <a:avLst/>
          </a:prstGeom>
          <a:noFill/>
          <a:ln w="9525">
            <a:noFill/>
            <a:miter lim="800000"/>
            <a:headEnd/>
            <a:tailEnd/>
          </a:ln>
        </p:spPr>
        <p:txBody>
          <a:bodyPr wrap="none" anchor="ctr"/>
          <a:lstStyle/>
          <a:p>
            <a:endParaRPr lang="en-US" sz="1200">
              <a:solidFill>
                <a:srgbClr val="000000"/>
              </a:solidFill>
              <a:latin typeface="Arial"/>
            </a:endParaRPr>
          </a:p>
        </p:txBody>
      </p:sp>
      <p:sp>
        <p:nvSpPr>
          <p:cNvPr id="2103" name="Rectangle 127"/>
          <p:cNvSpPr>
            <a:spLocks noChangeAspect="1" noChangeArrowheads="1"/>
          </p:cNvSpPr>
          <p:nvPr/>
        </p:nvSpPr>
        <p:spPr bwMode="auto">
          <a:xfrm>
            <a:off x="3992048" y="1916705"/>
            <a:ext cx="1003356" cy="274434"/>
          </a:xfrm>
          <a:prstGeom prst="rect">
            <a:avLst/>
          </a:prstGeom>
          <a:noFill/>
          <a:ln w="12699">
            <a:noFill/>
            <a:miter lim="800000"/>
            <a:headEnd/>
            <a:tailEnd/>
          </a:ln>
        </p:spPr>
        <p:txBody>
          <a:bodyPr wrap="none" lIns="90488" tIns="44450" rIns="90488" bIns="44450">
            <a:spAutoFit/>
          </a:bodyPr>
          <a:lstStyle/>
          <a:p>
            <a:r>
              <a:rPr lang="en-US" sz="1200" dirty="0">
                <a:solidFill>
                  <a:srgbClr val="000000"/>
                </a:solidFill>
                <a:latin typeface="Gill Sans MT"/>
              </a:rPr>
              <a:t>Transpiration</a:t>
            </a:r>
          </a:p>
        </p:txBody>
      </p:sp>
      <p:sp>
        <p:nvSpPr>
          <p:cNvPr id="2104" name="Line 128"/>
          <p:cNvSpPr>
            <a:spLocks noChangeAspect="1" noChangeShapeType="1"/>
          </p:cNvSpPr>
          <p:nvPr/>
        </p:nvSpPr>
        <p:spPr bwMode="auto">
          <a:xfrm>
            <a:off x="3592485" y="1644062"/>
            <a:ext cx="0" cy="404187"/>
          </a:xfrm>
          <a:prstGeom prst="line">
            <a:avLst/>
          </a:prstGeom>
          <a:noFill/>
          <a:ln w="28575">
            <a:solidFill>
              <a:srgbClr val="0070C0"/>
            </a:solidFill>
            <a:round/>
            <a:headEnd/>
            <a:tailEnd type="triangle" w="med" len="med"/>
          </a:ln>
        </p:spPr>
        <p:txBody>
          <a:bodyPr wrap="none" anchor="ctr"/>
          <a:lstStyle/>
          <a:p>
            <a:endParaRPr lang="en-US" sz="1200">
              <a:solidFill>
                <a:srgbClr val="000000"/>
              </a:solidFill>
              <a:latin typeface="Arial"/>
            </a:endParaRPr>
          </a:p>
        </p:txBody>
      </p:sp>
      <p:sp>
        <p:nvSpPr>
          <p:cNvPr id="2105" name="Rectangle 129"/>
          <p:cNvSpPr>
            <a:spLocks noChangeAspect="1" noChangeArrowheads="1"/>
          </p:cNvSpPr>
          <p:nvPr/>
        </p:nvSpPr>
        <p:spPr bwMode="auto">
          <a:xfrm>
            <a:off x="3269790" y="1357525"/>
            <a:ext cx="968340" cy="274434"/>
          </a:xfrm>
          <a:prstGeom prst="rect">
            <a:avLst/>
          </a:prstGeom>
          <a:noFill/>
          <a:ln w="12700">
            <a:noFill/>
            <a:miter lim="800000"/>
            <a:headEnd/>
            <a:tailEnd/>
          </a:ln>
        </p:spPr>
        <p:txBody>
          <a:bodyPr wrap="none" lIns="90488" tIns="44450" rIns="90488" bIns="44450">
            <a:spAutoFit/>
          </a:bodyPr>
          <a:lstStyle/>
          <a:p>
            <a:r>
              <a:rPr lang="en-US" sz="1200" dirty="0">
                <a:solidFill>
                  <a:srgbClr val="000000"/>
                </a:solidFill>
                <a:latin typeface="Gill Sans MT"/>
              </a:rPr>
              <a:t>Precipitation</a:t>
            </a:r>
          </a:p>
        </p:txBody>
      </p:sp>
      <p:sp>
        <p:nvSpPr>
          <p:cNvPr id="2106" name="Line 130"/>
          <p:cNvSpPr>
            <a:spLocks noChangeAspect="1" noChangeShapeType="1"/>
          </p:cNvSpPr>
          <p:nvPr/>
        </p:nvSpPr>
        <p:spPr bwMode="auto">
          <a:xfrm rot="16200000" flipV="1">
            <a:off x="3069608" y="3817530"/>
            <a:ext cx="0" cy="228781"/>
          </a:xfrm>
          <a:prstGeom prst="line">
            <a:avLst/>
          </a:prstGeom>
          <a:noFill/>
          <a:ln w="28575">
            <a:solidFill>
              <a:srgbClr val="0070C0"/>
            </a:solidFill>
            <a:round/>
            <a:headEnd/>
            <a:tailEnd type="triangle" w="med" len="med"/>
          </a:ln>
        </p:spPr>
        <p:txBody>
          <a:bodyPr wrap="none" anchor="ctr"/>
          <a:lstStyle/>
          <a:p>
            <a:endParaRPr lang="en-US" sz="1200">
              <a:solidFill>
                <a:srgbClr val="000000"/>
              </a:solidFill>
              <a:latin typeface="Arial"/>
            </a:endParaRPr>
          </a:p>
        </p:txBody>
      </p:sp>
      <p:sp>
        <p:nvSpPr>
          <p:cNvPr id="2107" name="Line 131"/>
          <p:cNvSpPr>
            <a:spLocks noChangeAspect="1" noChangeShapeType="1"/>
          </p:cNvSpPr>
          <p:nvPr/>
        </p:nvSpPr>
        <p:spPr bwMode="auto">
          <a:xfrm>
            <a:off x="4648200" y="3821876"/>
            <a:ext cx="1587" cy="269958"/>
          </a:xfrm>
          <a:prstGeom prst="line">
            <a:avLst/>
          </a:prstGeom>
          <a:noFill/>
          <a:ln w="28575">
            <a:solidFill>
              <a:srgbClr val="0070C0"/>
            </a:solidFill>
            <a:round/>
            <a:headEnd/>
            <a:tailEnd type="triangle" w="med" len="med"/>
          </a:ln>
        </p:spPr>
        <p:txBody>
          <a:bodyPr wrap="none" anchor="ctr"/>
          <a:lstStyle/>
          <a:p>
            <a:endParaRPr lang="en-US" sz="1200">
              <a:solidFill>
                <a:srgbClr val="000000"/>
              </a:solidFill>
              <a:latin typeface="Arial"/>
            </a:endParaRPr>
          </a:p>
        </p:txBody>
      </p:sp>
      <p:sp>
        <p:nvSpPr>
          <p:cNvPr id="2116" name="Freeform 282"/>
          <p:cNvSpPr>
            <a:spLocks noChangeAspect="1"/>
          </p:cNvSpPr>
          <p:nvPr/>
        </p:nvSpPr>
        <p:spPr bwMode="auto">
          <a:xfrm rot="16200000">
            <a:off x="6792415" y="1757751"/>
            <a:ext cx="258222" cy="157162"/>
          </a:xfrm>
          <a:custGeom>
            <a:avLst/>
            <a:gdLst>
              <a:gd name="T0" fmla="*/ 89711 w 364"/>
              <a:gd name="T1" fmla="*/ 91115 h 326"/>
              <a:gd name="T2" fmla="*/ 89711 w 364"/>
              <a:gd name="T3" fmla="*/ 87259 h 326"/>
              <a:gd name="T4" fmla="*/ 90191 w 364"/>
              <a:gd name="T5" fmla="*/ 81956 h 326"/>
              <a:gd name="T6" fmla="*/ 91150 w 364"/>
              <a:gd name="T7" fmla="*/ 76653 h 326"/>
              <a:gd name="T8" fmla="*/ 92110 w 364"/>
              <a:gd name="T9" fmla="*/ 71350 h 326"/>
              <a:gd name="T10" fmla="*/ 94029 w 364"/>
              <a:gd name="T11" fmla="*/ 66047 h 326"/>
              <a:gd name="T12" fmla="*/ 96907 w 364"/>
              <a:gd name="T13" fmla="*/ 60261 h 326"/>
              <a:gd name="T14" fmla="*/ 100745 w 364"/>
              <a:gd name="T15" fmla="*/ 54476 h 326"/>
              <a:gd name="T16" fmla="*/ 106022 w 364"/>
              <a:gd name="T17" fmla="*/ 47245 h 326"/>
              <a:gd name="T18" fmla="*/ 110820 w 364"/>
              <a:gd name="T19" fmla="*/ 41942 h 326"/>
              <a:gd name="T20" fmla="*/ 118016 w 364"/>
              <a:gd name="T21" fmla="*/ 36157 h 326"/>
              <a:gd name="T22" fmla="*/ 125212 w 364"/>
              <a:gd name="T23" fmla="*/ 30854 h 326"/>
              <a:gd name="T24" fmla="*/ 133367 w 364"/>
              <a:gd name="T25" fmla="*/ 26033 h 326"/>
              <a:gd name="T26" fmla="*/ 142482 w 364"/>
              <a:gd name="T27" fmla="*/ 23140 h 326"/>
              <a:gd name="T28" fmla="*/ 151598 w 364"/>
              <a:gd name="T29" fmla="*/ 20730 h 326"/>
              <a:gd name="T30" fmla="*/ 161672 w 364"/>
              <a:gd name="T31" fmla="*/ 19284 h 326"/>
              <a:gd name="T32" fmla="*/ 174145 w 364"/>
              <a:gd name="T33" fmla="*/ 19766 h 326"/>
              <a:gd name="T34" fmla="*/ 164550 w 364"/>
              <a:gd name="T35" fmla="*/ 12534 h 326"/>
              <a:gd name="T36" fmla="*/ 150638 w 364"/>
              <a:gd name="T37" fmla="*/ 5785 h 326"/>
              <a:gd name="T38" fmla="*/ 136246 w 364"/>
              <a:gd name="T39" fmla="*/ 1446 h 326"/>
              <a:gd name="T40" fmla="*/ 121854 w 364"/>
              <a:gd name="T41" fmla="*/ 0 h 326"/>
              <a:gd name="T42" fmla="*/ 106502 w 364"/>
              <a:gd name="T43" fmla="*/ 482 h 326"/>
              <a:gd name="T44" fmla="*/ 92110 w 364"/>
              <a:gd name="T45" fmla="*/ 3375 h 326"/>
              <a:gd name="T46" fmla="*/ 78197 w 364"/>
              <a:gd name="T47" fmla="*/ 8678 h 326"/>
              <a:gd name="T48" fmla="*/ 62846 w 364"/>
              <a:gd name="T49" fmla="*/ 16873 h 326"/>
              <a:gd name="T50" fmla="*/ 55170 w 364"/>
              <a:gd name="T51" fmla="*/ 23140 h 326"/>
              <a:gd name="T52" fmla="*/ 46535 w 364"/>
              <a:gd name="T53" fmla="*/ 31336 h 326"/>
              <a:gd name="T54" fmla="*/ 40298 w 364"/>
              <a:gd name="T55" fmla="*/ 40978 h 326"/>
              <a:gd name="T56" fmla="*/ 34061 w 364"/>
              <a:gd name="T57" fmla="*/ 51102 h 326"/>
              <a:gd name="T58" fmla="*/ 30703 w 364"/>
              <a:gd name="T59" fmla="*/ 60744 h 326"/>
              <a:gd name="T60" fmla="*/ 27345 w 364"/>
              <a:gd name="T61" fmla="*/ 70385 h 326"/>
              <a:gd name="T62" fmla="*/ 24946 w 364"/>
              <a:gd name="T63" fmla="*/ 80027 h 326"/>
              <a:gd name="T64" fmla="*/ 24467 w 364"/>
              <a:gd name="T65" fmla="*/ 91115 h 326"/>
              <a:gd name="T66" fmla="*/ 57089 w 364"/>
              <a:gd name="T67" fmla="*/ 156680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sz="1200">
              <a:solidFill>
                <a:srgbClr val="000000"/>
              </a:solidFill>
              <a:latin typeface="Arial"/>
            </a:endParaRPr>
          </a:p>
        </p:txBody>
      </p:sp>
      <p:sp>
        <p:nvSpPr>
          <p:cNvPr id="2117" name="Freeform 283"/>
          <p:cNvSpPr>
            <a:spLocks noChangeAspect="1"/>
          </p:cNvSpPr>
          <p:nvPr/>
        </p:nvSpPr>
        <p:spPr bwMode="auto">
          <a:xfrm rot="10800000">
            <a:off x="7949520" y="2333026"/>
            <a:ext cx="173038" cy="230052"/>
          </a:xfrm>
          <a:custGeom>
            <a:avLst/>
            <a:gdLst>
              <a:gd name="T0" fmla="*/ 88896 w 364"/>
              <a:gd name="T1" fmla="*/ 90195 h 326"/>
              <a:gd name="T2" fmla="*/ 88896 w 364"/>
              <a:gd name="T3" fmla="*/ 86378 h 326"/>
              <a:gd name="T4" fmla="*/ 89371 w 364"/>
              <a:gd name="T5" fmla="*/ 81128 h 326"/>
              <a:gd name="T6" fmla="*/ 90322 w 364"/>
              <a:gd name="T7" fmla="*/ 75879 h 326"/>
              <a:gd name="T8" fmla="*/ 91273 w 364"/>
              <a:gd name="T9" fmla="*/ 70629 h 326"/>
              <a:gd name="T10" fmla="*/ 93174 w 364"/>
              <a:gd name="T11" fmla="*/ 65380 h 326"/>
              <a:gd name="T12" fmla="*/ 96027 w 364"/>
              <a:gd name="T13" fmla="*/ 59653 h 326"/>
              <a:gd name="T14" fmla="*/ 99830 w 364"/>
              <a:gd name="T15" fmla="*/ 53926 h 326"/>
              <a:gd name="T16" fmla="*/ 105059 w 364"/>
              <a:gd name="T17" fmla="*/ 46768 h 326"/>
              <a:gd name="T18" fmla="*/ 109813 w 364"/>
              <a:gd name="T19" fmla="*/ 41518 h 326"/>
              <a:gd name="T20" fmla="*/ 116943 w 364"/>
              <a:gd name="T21" fmla="*/ 35792 h 326"/>
              <a:gd name="T22" fmla="*/ 124074 w 364"/>
              <a:gd name="T23" fmla="*/ 30542 h 326"/>
              <a:gd name="T24" fmla="*/ 132155 w 364"/>
              <a:gd name="T25" fmla="*/ 25770 h 326"/>
              <a:gd name="T26" fmla="*/ 141188 w 364"/>
              <a:gd name="T27" fmla="*/ 22907 h 326"/>
              <a:gd name="T28" fmla="*/ 150220 w 364"/>
              <a:gd name="T29" fmla="*/ 20521 h 326"/>
              <a:gd name="T30" fmla="*/ 160203 w 364"/>
              <a:gd name="T31" fmla="*/ 19089 h 326"/>
              <a:gd name="T32" fmla="*/ 172563 w 364"/>
              <a:gd name="T33" fmla="*/ 19566 h 326"/>
              <a:gd name="T34" fmla="*/ 163055 w 364"/>
              <a:gd name="T35" fmla="*/ 12408 h 326"/>
              <a:gd name="T36" fmla="*/ 149269 w 364"/>
              <a:gd name="T37" fmla="*/ 5727 h 326"/>
              <a:gd name="T38" fmla="*/ 135008 w 364"/>
              <a:gd name="T39" fmla="*/ 1432 h 326"/>
              <a:gd name="T40" fmla="*/ 120746 w 364"/>
              <a:gd name="T41" fmla="*/ 0 h 326"/>
              <a:gd name="T42" fmla="*/ 105534 w 364"/>
              <a:gd name="T43" fmla="*/ 477 h 326"/>
              <a:gd name="T44" fmla="*/ 91273 w 364"/>
              <a:gd name="T45" fmla="*/ 3341 h 326"/>
              <a:gd name="T46" fmla="*/ 77487 w 364"/>
              <a:gd name="T47" fmla="*/ 8590 h 326"/>
              <a:gd name="T48" fmla="*/ 62275 w 364"/>
              <a:gd name="T49" fmla="*/ 16703 h 326"/>
              <a:gd name="T50" fmla="*/ 54669 w 364"/>
              <a:gd name="T51" fmla="*/ 22907 h 326"/>
              <a:gd name="T52" fmla="*/ 46112 w 364"/>
              <a:gd name="T53" fmla="*/ 31020 h 326"/>
              <a:gd name="T54" fmla="*/ 39932 w 364"/>
              <a:gd name="T55" fmla="*/ 40564 h 326"/>
              <a:gd name="T56" fmla="*/ 33752 w 364"/>
              <a:gd name="T57" fmla="*/ 50586 h 326"/>
              <a:gd name="T58" fmla="*/ 30424 w 364"/>
              <a:gd name="T59" fmla="*/ 60130 h 326"/>
              <a:gd name="T60" fmla="*/ 27097 w 364"/>
              <a:gd name="T61" fmla="*/ 69675 h 326"/>
              <a:gd name="T62" fmla="*/ 24720 w 364"/>
              <a:gd name="T63" fmla="*/ 79219 h 326"/>
              <a:gd name="T64" fmla="*/ 24244 w 364"/>
              <a:gd name="T65" fmla="*/ 90195 h 326"/>
              <a:gd name="T66" fmla="*/ 56570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sz="1200">
              <a:solidFill>
                <a:srgbClr val="000000"/>
              </a:solidFill>
              <a:latin typeface="Arial"/>
            </a:endParaRPr>
          </a:p>
        </p:txBody>
      </p:sp>
      <p:sp>
        <p:nvSpPr>
          <p:cNvPr id="2118" name="Text Box 284"/>
          <p:cNvSpPr txBox="1">
            <a:spLocks noChangeAspect="1" noChangeArrowheads="1"/>
          </p:cNvSpPr>
          <p:nvPr/>
        </p:nvSpPr>
        <p:spPr bwMode="auto">
          <a:xfrm>
            <a:off x="7239000" y="3429000"/>
            <a:ext cx="928459" cy="461665"/>
          </a:xfrm>
          <a:prstGeom prst="rect">
            <a:avLst/>
          </a:prstGeom>
          <a:noFill/>
          <a:ln w="9525">
            <a:noFill/>
            <a:miter lim="800000"/>
            <a:headEnd/>
            <a:tailEnd/>
          </a:ln>
        </p:spPr>
        <p:txBody>
          <a:bodyPr wrap="none">
            <a:spAutoFit/>
          </a:bodyPr>
          <a:lstStyle/>
          <a:p>
            <a:r>
              <a:rPr lang="en-US" sz="1200" dirty="0" err="1">
                <a:solidFill>
                  <a:srgbClr val="000000"/>
                </a:solidFill>
                <a:latin typeface="Gill Sans MT"/>
              </a:rPr>
              <a:t>Heterotrop</a:t>
            </a:r>
            <a:r>
              <a:rPr lang="en-US" sz="1200" dirty="0">
                <a:solidFill>
                  <a:srgbClr val="000000"/>
                </a:solidFill>
                <a:latin typeface="Gill Sans MT"/>
              </a:rPr>
              <a:t>.</a:t>
            </a:r>
          </a:p>
          <a:p>
            <a:r>
              <a:rPr lang="en-US" sz="1200" dirty="0">
                <a:solidFill>
                  <a:srgbClr val="000000"/>
                </a:solidFill>
                <a:latin typeface="Gill Sans MT"/>
              </a:rPr>
              <a:t>respiration</a:t>
            </a:r>
          </a:p>
        </p:txBody>
      </p:sp>
      <p:sp>
        <p:nvSpPr>
          <p:cNvPr id="2119" name="Text Box 285"/>
          <p:cNvSpPr txBox="1">
            <a:spLocks noChangeAspect="1" noChangeArrowheads="1"/>
          </p:cNvSpPr>
          <p:nvPr/>
        </p:nvSpPr>
        <p:spPr bwMode="auto">
          <a:xfrm>
            <a:off x="6185330" y="1371600"/>
            <a:ext cx="1118741" cy="276999"/>
          </a:xfrm>
          <a:prstGeom prst="rect">
            <a:avLst/>
          </a:prstGeom>
          <a:noFill/>
          <a:ln w="9525">
            <a:noFill/>
            <a:miter lim="800000"/>
            <a:headEnd/>
            <a:tailEnd/>
          </a:ln>
        </p:spPr>
        <p:txBody>
          <a:bodyPr wrap="none">
            <a:spAutoFit/>
          </a:bodyPr>
          <a:lstStyle/>
          <a:p>
            <a:r>
              <a:rPr lang="en-US" sz="1200" dirty="0">
                <a:solidFill>
                  <a:srgbClr val="000000"/>
                </a:solidFill>
                <a:latin typeface="Gill Sans MT"/>
              </a:rPr>
              <a:t>Photosynthesis</a:t>
            </a:r>
          </a:p>
        </p:txBody>
      </p:sp>
      <p:sp>
        <p:nvSpPr>
          <p:cNvPr id="2120" name="Freeform 286"/>
          <p:cNvSpPr>
            <a:spLocks noChangeAspect="1"/>
          </p:cNvSpPr>
          <p:nvPr/>
        </p:nvSpPr>
        <p:spPr bwMode="auto">
          <a:xfrm rot="10800000">
            <a:off x="7776978" y="3936180"/>
            <a:ext cx="174625" cy="230052"/>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sz="1200">
              <a:solidFill>
                <a:srgbClr val="000000"/>
              </a:solidFill>
              <a:latin typeface="Arial"/>
            </a:endParaRPr>
          </a:p>
        </p:txBody>
      </p:sp>
      <p:sp>
        <p:nvSpPr>
          <p:cNvPr id="2121" name="Text Box 287"/>
          <p:cNvSpPr txBox="1">
            <a:spLocks noChangeAspect="1" noChangeArrowheads="1"/>
          </p:cNvSpPr>
          <p:nvPr/>
        </p:nvSpPr>
        <p:spPr bwMode="auto">
          <a:xfrm>
            <a:off x="7736126" y="1736908"/>
            <a:ext cx="948697" cy="461665"/>
          </a:xfrm>
          <a:prstGeom prst="rect">
            <a:avLst/>
          </a:prstGeom>
          <a:noFill/>
          <a:ln w="9525">
            <a:noFill/>
            <a:miter lim="800000"/>
            <a:headEnd/>
            <a:tailEnd/>
          </a:ln>
        </p:spPr>
        <p:txBody>
          <a:bodyPr wrap="none">
            <a:spAutoFit/>
          </a:bodyPr>
          <a:lstStyle/>
          <a:p>
            <a:r>
              <a:rPr lang="en-US" sz="1200" dirty="0">
                <a:solidFill>
                  <a:srgbClr val="000000"/>
                </a:solidFill>
                <a:latin typeface="Gill Sans MT"/>
              </a:rPr>
              <a:t>Autotrophic</a:t>
            </a:r>
          </a:p>
          <a:p>
            <a:r>
              <a:rPr lang="en-US" sz="1200" dirty="0">
                <a:solidFill>
                  <a:srgbClr val="000000"/>
                </a:solidFill>
                <a:latin typeface="Gill Sans MT"/>
              </a:rPr>
              <a:t>respiration</a:t>
            </a:r>
          </a:p>
        </p:txBody>
      </p:sp>
      <p:sp>
        <p:nvSpPr>
          <p:cNvPr id="2123" name="Text Box 289"/>
          <p:cNvSpPr txBox="1">
            <a:spLocks noChangeAspect="1" noChangeArrowheads="1"/>
          </p:cNvSpPr>
          <p:nvPr/>
        </p:nvSpPr>
        <p:spPr bwMode="auto">
          <a:xfrm>
            <a:off x="6553200" y="3810000"/>
            <a:ext cx="702611" cy="276999"/>
          </a:xfrm>
          <a:prstGeom prst="rect">
            <a:avLst/>
          </a:prstGeom>
          <a:solidFill>
            <a:schemeClr val="bg1">
              <a:alpha val="50196"/>
            </a:schemeClr>
          </a:solidFill>
          <a:ln w="9525">
            <a:noFill/>
            <a:miter lim="800000"/>
            <a:headEnd/>
            <a:tailEnd/>
          </a:ln>
        </p:spPr>
        <p:txBody>
          <a:bodyPr wrap="none">
            <a:spAutoFit/>
          </a:bodyPr>
          <a:lstStyle/>
          <a:p>
            <a:r>
              <a:rPr lang="en-US" sz="1200" dirty="0">
                <a:solidFill>
                  <a:srgbClr val="000000"/>
                </a:solidFill>
                <a:latin typeface="Gill Sans MT"/>
              </a:rPr>
              <a:t>Litterfall</a:t>
            </a:r>
          </a:p>
        </p:txBody>
      </p:sp>
      <p:sp>
        <p:nvSpPr>
          <p:cNvPr id="2125" name="Text Box 291"/>
          <p:cNvSpPr txBox="1">
            <a:spLocks noChangeAspect="1" noChangeArrowheads="1"/>
          </p:cNvSpPr>
          <p:nvPr/>
        </p:nvSpPr>
        <p:spPr bwMode="auto">
          <a:xfrm>
            <a:off x="7315200" y="5029200"/>
            <a:ext cx="819549" cy="461665"/>
          </a:xfrm>
          <a:prstGeom prst="rect">
            <a:avLst/>
          </a:prstGeom>
          <a:noFill/>
          <a:ln w="9525">
            <a:noFill/>
            <a:miter lim="800000"/>
            <a:headEnd/>
            <a:tailEnd/>
          </a:ln>
        </p:spPr>
        <p:txBody>
          <a:bodyPr wrap="square">
            <a:spAutoFit/>
          </a:bodyPr>
          <a:lstStyle/>
          <a:p>
            <a:pPr algn="ctr"/>
            <a:r>
              <a:rPr lang="en-US" sz="1200" dirty="0">
                <a:solidFill>
                  <a:srgbClr val="000000"/>
                </a:solidFill>
                <a:latin typeface="Gill Sans MT"/>
              </a:rPr>
              <a:t>N</a:t>
            </a:r>
          </a:p>
          <a:p>
            <a:pPr algn="ctr"/>
            <a:r>
              <a:rPr lang="en-US" sz="1200" dirty="0">
                <a:solidFill>
                  <a:srgbClr val="000000"/>
                </a:solidFill>
                <a:latin typeface="Gill Sans MT"/>
              </a:rPr>
              <a:t>uptake</a:t>
            </a:r>
          </a:p>
        </p:txBody>
      </p:sp>
      <p:sp>
        <p:nvSpPr>
          <p:cNvPr id="2126" name="Text Box 292"/>
          <p:cNvSpPr txBox="1">
            <a:spLocks noChangeAspect="1" noChangeArrowheads="1"/>
          </p:cNvSpPr>
          <p:nvPr/>
        </p:nvSpPr>
        <p:spPr bwMode="auto">
          <a:xfrm>
            <a:off x="6760055" y="2699860"/>
            <a:ext cx="1154132" cy="276999"/>
          </a:xfrm>
          <a:prstGeom prst="rect">
            <a:avLst/>
          </a:prstGeom>
          <a:solidFill>
            <a:srgbClr val="33CC33">
              <a:alpha val="74901"/>
            </a:srgbClr>
          </a:solidFill>
          <a:ln w="9525">
            <a:solidFill>
              <a:schemeClr val="tx1"/>
            </a:solidFill>
            <a:miter lim="800000"/>
            <a:headEnd/>
            <a:tailEnd/>
          </a:ln>
        </p:spPr>
        <p:txBody>
          <a:bodyPr wrap="none">
            <a:spAutoFit/>
          </a:bodyPr>
          <a:lstStyle/>
          <a:p>
            <a:r>
              <a:rPr lang="en-US" sz="1200" dirty="0">
                <a:solidFill>
                  <a:srgbClr val="000000"/>
                </a:solidFill>
                <a:latin typeface="Gill Sans MT"/>
              </a:rPr>
              <a:t>Vegetation C/N</a:t>
            </a:r>
          </a:p>
        </p:txBody>
      </p:sp>
      <p:sp>
        <p:nvSpPr>
          <p:cNvPr id="2129" name="Text Box 295"/>
          <p:cNvSpPr txBox="1">
            <a:spLocks noChangeAspect="1" noChangeArrowheads="1"/>
          </p:cNvSpPr>
          <p:nvPr/>
        </p:nvSpPr>
        <p:spPr bwMode="auto">
          <a:xfrm>
            <a:off x="5876369" y="4759092"/>
            <a:ext cx="628698" cy="461665"/>
          </a:xfrm>
          <a:prstGeom prst="rect">
            <a:avLst/>
          </a:prstGeom>
          <a:noFill/>
          <a:ln w="9525">
            <a:noFill/>
            <a:miter lim="800000"/>
            <a:headEnd/>
            <a:tailEnd/>
          </a:ln>
        </p:spPr>
        <p:txBody>
          <a:bodyPr wrap="square">
            <a:spAutoFit/>
          </a:bodyPr>
          <a:lstStyle/>
          <a:p>
            <a:r>
              <a:rPr lang="en-US" sz="1200" dirty="0">
                <a:solidFill>
                  <a:srgbClr val="000000"/>
                </a:solidFill>
                <a:latin typeface="Gill Sans MT"/>
              </a:rPr>
              <a:t>Soil</a:t>
            </a:r>
          </a:p>
          <a:p>
            <a:r>
              <a:rPr lang="en-US" sz="1200" dirty="0">
                <a:solidFill>
                  <a:srgbClr val="000000"/>
                </a:solidFill>
                <a:latin typeface="Gill Sans MT"/>
              </a:rPr>
              <a:t>C/N</a:t>
            </a:r>
          </a:p>
        </p:txBody>
      </p:sp>
      <p:sp>
        <p:nvSpPr>
          <p:cNvPr id="2131" name="Text Box 297"/>
          <p:cNvSpPr txBox="1">
            <a:spLocks noChangeAspect="1" noChangeArrowheads="1"/>
          </p:cNvSpPr>
          <p:nvPr/>
        </p:nvSpPr>
        <p:spPr bwMode="auto">
          <a:xfrm>
            <a:off x="6269144" y="5024735"/>
            <a:ext cx="860707" cy="461665"/>
          </a:xfrm>
          <a:prstGeom prst="rect">
            <a:avLst/>
          </a:prstGeom>
          <a:solidFill>
            <a:schemeClr val="bg1"/>
          </a:solidFill>
          <a:ln w="9525">
            <a:noFill/>
            <a:miter lim="800000"/>
            <a:headEnd/>
            <a:tailEnd/>
          </a:ln>
        </p:spPr>
        <p:txBody>
          <a:bodyPr wrap="none">
            <a:spAutoFit/>
          </a:bodyPr>
          <a:lstStyle/>
          <a:p>
            <a:r>
              <a:rPr lang="en-US" sz="1200" dirty="0">
                <a:solidFill>
                  <a:srgbClr val="000000"/>
                </a:solidFill>
                <a:latin typeface="Gill Sans MT"/>
              </a:rPr>
              <a:t>N </a:t>
            </a:r>
            <a:r>
              <a:rPr lang="en-US" sz="1200" dirty="0" smtClean="0">
                <a:solidFill>
                  <a:srgbClr val="000000"/>
                </a:solidFill>
                <a:latin typeface="Gill Sans MT"/>
              </a:rPr>
              <a:t>mineral-</a:t>
            </a:r>
          </a:p>
          <a:p>
            <a:r>
              <a:rPr lang="en-US" sz="1200" dirty="0" err="1" smtClean="0">
                <a:solidFill>
                  <a:srgbClr val="000000"/>
                </a:solidFill>
                <a:latin typeface="Gill Sans MT"/>
              </a:rPr>
              <a:t>ization</a:t>
            </a:r>
            <a:endParaRPr lang="en-US" sz="1200" dirty="0">
              <a:solidFill>
                <a:srgbClr val="000000"/>
              </a:solidFill>
              <a:latin typeface="Gill Sans MT"/>
            </a:endParaRPr>
          </a:p>
        </p:txBody>
      </p:sp>
      <p:sp>
        <p:nvSpPr>
          <p:cNvPr id="2133" name="Freeform 304"/>
          <p:cNvSpPr>
            <a:spLocks noChangeAspect="1"/>
          </p:cNvSpPr>
          <p:nvPr/>
        </p:nvSpPr>
        <p:spPr bwMode="auto">
          <a:xfrm>
            <a:off x="5868579" y="4056014"/>
            <a:ext cx="2535349" cy="85779"/>
          </a:xfrm>
          <a:custGeom>
            <a:avLst/>
            <a:gdLst>
              <a:gd name="T0" fmla="*/ 0 w 1299"/>
              <a:gd name="T1" fmla="*/ 37783 h 30"/>
              <a:gd name="T2" fmla="*/ 437664 w 1299"/>
              <a:gd name="T3" fmla="*/ 5398 h 30"/>
              <a:gd name="T4" fmla="*/ 947969 w 1299"/>
              <a:gd name="T5" fmla="*/ 12594 h 30"/>
              <a:gd name="T6" fmla="*/ 1251246 w 1299"/>
              <a:gd name="T7" fmla="*/ 21590 h 30"/>
              <a:gd name="T8" fmla="*/ 2359025 w 1299"/>
              <a:gd name="T9" fmla="*/ 53975 h 30"/>
              <a:gd name="T10" fmla="*/ 0 60000 65536"/>
              <a:gd name="T11" fmla="*/ 0 60000 65536"/>
              <a:gd name="T12" fmla="*/ 0 60000 65536"/>
              <a:gd name="T13" fmla="*/ 0 60000 65536"/>
              <a:gd name="T14" fmla="*/ 0 60000 65536"/>
              <a:gd name="T15" fmla="*/ 0 w 1299"/>
              <a:gd name="T16" fmla="*/ 0 h 30"/>
              <a:gd name="T17" fmla="*/ 1299 w 1299"/>
              <a:gd name="T18" fmla="*/ 30 h 30"/>
            </a:gdLst>
            <a:ahLst/>
            <a:cxnLst>
              <a:cxn ang="T10">
                <a:pos x="T0" y="T1"/>
              </a:cxn>
              <a:cxn ang="T11">
                <a:pos x="T2" y="T3"/>
              </a:cxn>
              <a:cxn ang="T12">
                <a:pos x="T4" y="T5"/>
              </a:cxn>
              <a:cxn ang="T13">
                <a:pos x="T6" y="T7"/>
              </a:cxn>
              <a:cxn ang="T14">
                <a:pos x="T8" y="T9"/>
              </a:cxn>
            </a:cxnLst>
            <a:rect l="T15" t="T16" r="T17" b="T18"/>
            <a:pathLst>
              <a:path w="1299" h="30">
                <a:moveTo>
                  <a:pt x="0" y="21"/>
                </a:moveTo>
                <a:cubicBezTo>
                  <a:pt x="76" y="13"/>
                  <a:pt x="154" y="5"/>
                  <a:pt x="241" y="3"/>
                </a:cubicBezTo>
                <a:cubicBezTo>
                  <a:pt x="328" y="0"/>
                  <a:pt x="448" y="5"/>
                  <a:pt x="522" y="7"/>
                </a:cubicBezTo>
                <a:cubicBezTo>
                  <a:pt x="597" y="9"/>
                  <a:pt x="560" y="8"/>
                  <a:pt x="689" y="12"/>
                </a:cubicBezTo>
                <a:cubicBezTo>
                  <a:pt x="818" y="16"/>
                  <a:pt x="1172" y="26"/>
                  <a:pt x="1299" y="30"/>
                </a:cubicBezTo>
              </a:path>
            </a:pathLst>
          </a:custGeom>
          <a:noFill/>
          <a:ln w="12700">
            <a:solidFill>
              <a:schemeClr val="tx1"/>
            </a:solidFill>
            <a:round/>
            <a:headEnd/>
            <a:tailEnd/>
          </a:ln>
        </p:spPr>
        <p:txBody>
          <a:bodyPr wrap="none" anchor="ctr"/>
          <a:lstStyle/>
          <a:p>
            <a:endParaRPr lang="en-US" sz="1200">
              <a:solidFill>
                <a:srgbClr val="000000"/>
              </a:solidFill>
              <a:latin typeface="Arial"/>
            </a:endParaRPr>
          </a:p>
        </p:txBody>
      </p:sp>
      <p:sp>
        <p:nvSpPr>
          <p:cNvPr id="2135" name="Text Box 306"/>
          <p:cNvSpPr txBox="1">
            <a:spLocks noChangeArrowheads="1"/>
          </p:cNvSpPr>
          <p:nvPr/>
        </p:nvSpPr>
        <p:spPr bwMode="auto">
          <a:xfrm>
            <a:off x="5929911" y="1856601"/>
            <a:ext cx="422186" cy="276999"/>
          </a:xfrm>
          <a:prstGeom prst="rect">
            <a:avLst/>
          </a:prstGeom>
          <a:noFill/>
          <a:ln w="9525">
            <a:noFill/>
            <a:miter lim="800000"/>
            <a:headEnd/>
            <a:tailEnd/>
          </a:ln>
        </p:spPr>
        <p:txBody>
          <a:bodyPr wrap="none">
            <a:spAutoFit/>
          </a:bodyPr>
          <a:lstStyle/>
          <a:p>
            <a:r>
              <a:rPr lang="en-US" sz="1200" dirty="0">
                <a:solidFill>
                  <a:srgbClr val="000000"/>
                </a:solidFill>
                <a:latin typeface="Gill Sans MT"/>
              </a:rPr>
              <a:t>Fire</a:t>
            </a:r>
          </a:p>
        </p:txBody>
      </p:sp>
      <p:sp>
        <p:nvSpPr>
          <p:cNvPr id="2136" name="Text Box 326"/>
          <p:cNvSpPr txBox="1">
            <a:spLocks noChangeArrowheads="1"/>
          </p:cNvSpPr>
          <p:nvPr/>
        </p:nvSpPr>
        <p:spPr bwMode="auto">
          <a:xfrm>
            <a:off x="533400" y="820243"/>
            <a:ext cx="2944923" cy="338553"/>
          </a:xfrm>
          <a:prstGeom prst="rect">
            <a:avLst/>
          </a:prstGeom>
          <a:noFill/>
          <a:ln w="12700">
            <a:noFill/>
            <a:miter lim="800000"/>
            <a:headEnd type="none" w="sm" len="sm"/>
            <a:tailEnd type="none" w="sm" len="sm"/>
          </a:ln>
        </p:spPr>
        <p:txBody>
          <a:bodyPr wrap="square">
            <a:spAutoFit/>
          </a:bodyPr>
          <a:lstStyle/>
          <a:p>
            <a:r>
              <a:rPr lang="en-US" sz="1600" b="1" dirty="0">
                <a:solidFill>
                  <a:srgbClr val="000000"/>
                </a:solidFill>
                <a:latin typeface="Gill Sans MT"/>
              </a:rPr>
              <a:t>Surface energy fluxes</a:t>
            </a:r>
          </a:p>
        </p:txBody>
      </p:sp>
      <p:sp>
        <p:nvSpPr>
          <p:cNvPr id="2137" name="Text Box 327"/>
          <p:cNvSpPr txBox="1">
            <a:spLocks noChangeArrowheads="1"/>
          </p:cNvSpPr>
          <p:nvPr/>
        </p:nvSpPr>
        <p:spPr bwMode="auto">
          <a:xfrm>
            <a:off x="3633772" y="990599"/>
            <a:ext cx="1243027" cy="338553"/>
          </a:xfrm>
          <a:prstGeom prst="rect">
            <a:avLst/>
          </a:prstGeom>
          <a:noFill/>
          <a:ln w="12700">
            <a:noFill/>
            <a:miter lim="800000"/>
            <a:headEnd type="none" w="sm" len="sm"/>
            <a:tailEnd type="none" w="sm" len="sm"/>
          </a:ln>
        </p:spPr>
        <p:txBody>
          <a:bodyPr wrap="square">
            <a:spAutoFit/>
          </a:bodyPr>
          <a:lstStyle/>
          <a:p>
            <a:r>
              <a:rPr lang="en-US" sz="1600" b="1" dirty="0">
                <a:solidFill>
                  <a:srgbClr val="000000"/>
                </a:solidFill>
                <a:latin typeface="Gill Sans MT"/>
              </a:rPr>
              <a:t>Hydrology</a:t>
            </a:r>
          </a:p>
        </p:txBody>
      </p:sp>
      <p:sp>
        <p:nvSpPr>
          <p:cNvPr id="2138" name="Text Box 328"/>
          <p:cNvSpPr txBox="1">
            <a:spLocks noChangeArrowheads="1"/>
          </p:cNvSpPr>
          <p:nvPr/>
        </p:nvSpPr>
        <p:spPr bwMode="auto">
          <a:xfrm>
            <a:off x="5230251" y="880645"/>
            <a:ext cx="3086519" cy="338553"/>
          </a:xfrm>
          <a:prstGeom prst="rect">
            <a:avLst/>
          </a:prstGeom>
          <a:noFill/>
          <a:ln w="12700">
            <a:noFill/>
            <a:miter lim="800000"/>
            <a:headEnd type="none" w="sm" len="sm"/>
            <a:tailEnd type="none" w="sm" len="sm"/>
          </a:ln>
        </p:spPr>
        <p:txBody>
          <a:bodyPr wrap="square">
            <a:spAutoFit/>
          </a:bodyPr>
          <a:lstStyle/>
          <a:p>
            <a:r>
              <a:rPr lang="en-US" sz="1600" b="1" dirty="0">
                <a:solidFill>
                  <a:srgbClr val="000000"/>
                </a:solidFill>
                <a:latin typeface="Gill Sans MT"/>
              </a:rPr>
              <a:t>Biogeochemical cycles</a:t>
            </a:r>
          </a:p>
        </p:txBody>
      </p:sp>
      <p:sp>
        <p:nvSpPr>
          <p:cNvPr id="2142" name="Rectangle 4"/>
          <p:cNvSpPr>
            <a:spLocks noChangeAspect="1" noChangeArrowheads="1"/>
          </p:cNvSpPr>
          <p:nvPr/>
        </p:nvSpPr>
        <p:spPr bwMode="auto">
          <a:xfrm>
            <a:off x="318062" y="4677418"/>
            <a:ext cx="2205037" cy="1037582"/>
          </a:xfrm>
          <a:prstGeom prst="rect">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6200000" scaled="1"/>
            <a:tileRect/>
          </a:gradFill>
          <a:ln w="12700">
            <a:solidFill>
              <a:schemeClr val="tx2"/>
            </a:solidFill>
            <a:miter lim="800000"/>
            <a:headEnd/>
            <a:tailEnd/>
          </a:ln>
        </p:spPr>
        <p:txBody>
          <a:bodyPr wrap="none" anchor="ctr"/>
          <a:lstStyle/>
          <a:p>
            <a:endParaRPr lang="en-US" sz="1200">
              <a:solidFill>
                <a:srgbClr val="000000"/>
              </a:solidFill>
              <a:latin typeface="Arial"/>
            </a:endParaRPr>
          </a:p>
        </p:txBody>
      </p:sp>
      <p:grpSp>
        <p:nvGrpSpPr>
          <p:cNvPr id="18" name="Group 5692"/>
          <p:cNvGrpSpPr>
            <a:grpSpLocks/>
          </p:cNvGrpSpPr>
          <p:nvPr/>
        </p:nvGrpSpPr>
        <p:grpSpPr bwMode="auto">
          <a:xfrm>
            <a:off x="327604" y="4880445"/>
            <a:ext cx="2195512" cy="550493"/>
            <a:chOff x="1286077" y="2388929"/>
            <a:chExt cx="1787323" cy="372994"/>
          </a:xfrm>
        </p:grpSpPr>
        <p:sp>
          <p:nvSpPr>
            <p:cNvPr id="2168" name="Line 5"/>
            <p:cNvSpPr>
              <a:spLocks noChangeAspect="1" noChangeShapeType="1"/>
            </p:cNvSpPr>
            <p:nvPr/>
          </p:nvSpPr>
          <p:spPr bwMode="auto">
            <a:xfrm>
              <a:off x="1286077" y="2388929"/>
              <a:ext cx="1781175" cy="0"/>
            </a:xfrm>
            <a:prstGeom prst="line">
              <a:avLst/>
            </a:prstGeom>
            <a:noFill/>
            <a:ln w="9525">
              <a:solidFill>
                <a:schemeClr val="tx1"/>
              </a:solidFill>
              <a:prstDash val="dash"/>
              <a:round/>
              <a:headEnd/>
              <a:tailEnd/>
            </a:ln>
          </p:spPr>
          <p:txBody>
            <a:bodyPr wrap="none" anchor="ctr"/>
            <a:lstStyle/>
            <a:p>
              <a:endParaRPr lang="en-US" sz="1200">
                <a:solidFill>
                  <a:srgbClr val="000000"/>
                </a:solidFill>
                <a:latin typeface="Arial"/>
              </a:endParaRPr>
            </a:p>
          </p:txBody>
        </p:sp>
        <p:sp>
          <p:nvSpPr>
            <p:cNvPr id="2169" name="Line 6"/>
            <p:cNvSpPr>
              <a:spLocks noChangeAspect="1" noChangeShapeType="1"/>
            </p:cNvSpPr>
            <p:nvPr/>
          </p:nvSpPr>
          <p:spPr bwMode="auto">
            <a:xfrm>
              <a:off x="1292225" y="2564137"/>
              <a:ext cx="1781175" cy="0"/>
            </a:xfrm>
            <a:prstGeom prst="line">
              <a:avLst/>
            </a:prstGeom>
            <a:noFill/>
            <a:ln w="9525">
              <a:solidFill>
                <a:schemeClr val="tx1"/>
              </a:solidFill>
              <a:prstDash val="dash"/>
              <a:round/>
              <a:headEnd/>
              <a:tailEnd/>
            </a:ln>
          </p:spPr>
          <p:txBody>
            <a:bodyPr wrap="none" anchor="ctr"/>
            <a:lstStyle/>
            <a:p>
              <a:endParaRPr lang="en-US" sz="1200">
                <a:solidFill>
                  <a:srgbClr val="000000"/>
                </a:solidFill>
                <a:latin typeface="Arial"/>
              </a:endParaRPr>
            </a:p>
          </p:txBody>
        </p:sp>
        <p:sp>
          <p:nvSpPr>
            <p:cNvPr id="2170" name="Line 8"/>
            <p:cNvSpPr>
              <a:spLocks noChangeAspect="1" noChangeShapeType="1"/>
            </p:cNvSpPr>
            <p:nvPr/>
          </p:nvSpPr>
          <p:spPr bwMode="auto">
            <a:xfrm>
              <a:off x="1292225" y="2761923"/>
              <a:ext cx="1781175" cy="0"/>
            </a:xfrm>
            <a:prstGeom prst="line">
              <a:avLst/>
            </a:prstGeom>
            <a:noFill/>
            <a:ln w="9525">
              <a:solidFill>
                <a:schemeClr val="tx1"/>
              </a:solidFill>
              <a:prstDash val="dash"/>
              <a:round/>
              <a:headEnd/>
              <a:tailEnd/>
            </a:ln>
          </p:spPr>
          <p:txBody>
            <a:bodyPr wrap="none" anchor="ctr"/>
            <a:lstStyle/>
            <a:p>
              <a:endParaRPr lang="en-US" sz="1200">
                <a:solidFill>
                  <a:srgbClr val="000000"/>
                </a:solidFill>
                <a:latin typeface="Arial"/>
              </a:endParaRPr>
            </a:p>
          </p:txBody>
        </p:sp>
      </p:grpSp>
      <p:grpSp>
        <p:nvGrpSpPr>
          <p:cNvPr id="19" name="Group 16"/>
          <p:cNvGrpSpPr>
            <a:grpSpLocks noChangeAspect="1"/>
          </p:cNvGrpSpPr>
          <p:nvPr/>
        </p:nvGrpSpPr>
        <p:grpSpPr bwMode="auto">
          <a:xfrm>
            <a:off x="934012" y="3254211"/>
            <a:ext cx="207962" cy="761220"/>
            <a:chOff x="3657" y="1317"/>
            <a:chExt cx="226" cy="401"/>
          </a:xfrm>
        </p:grpSpPr>
        <p:sp>
          <p:nvSpPr>
            <p:cNvPr id="2166" name="Line 17"/>
            <p:cNvSpPr>
              <a:spLocks noChangeAspect="1" noChangeShapeType="1"/>
            </p:cNvSpPr>
            <p:nvPr/>
          </p:nvSpPr>
          <p:spPr bwMode="auto">
            <a:xfrm>
              <a:off x="3779" y="1610"/>
              <a:ext cx="0" cy="108"/>
            </a:xfrm>
            <a:prstGeom prst="line">
              <a:avLst/>
            </a:prstGeom>
            <a:noFill/>
            <a:ln w="25400">
              <a:solidFill>
                <a:schemeClr val="tx1"/>
              </a:solidFill>
              <a:round/>
              <a:headEnd type="none" w="sm" len="sm"/>
              <a:tailEnd type="none" w="sm" len="sm"/>
            </a:ln>
          </p:spPr>
          <p:txBody>
            <a:bodyPr wrap="none" anchor="ctr"/>
            <a:lstStyle/>
            <a:p>
              <a:endParaRPr lang="en-US" sz="1200">
                <a:solidFill>
                  <a:srgbClr val="000000"/>
                </a:solidFill>
                <a:latin typeface="Arial"/>
              </a:endParaRPr>
            </a:p>
          </p:txBody>
        </p:sp>
        <p:sp>
          <p:nvSpPr>
            <p:cNvPr id="2167" name="Freeform 18"/>
            <p:cNvSpPr>
              <a:spLocks noChangeAspect="1"/>
            </p:cNvSpPr>
            <p:nvPr/>
          </p:nvSpPr>
          <p:spPr bwMode="auto">
            <a:xfrm>
              <a:off x="3657" y="1317"/>
              <a:ext cx="226" cy="294"/>
            </a:xfrm>
            <a:custGeom>
              <a:avLst/>
              <a:gdLst>
                <a:gd name="T0" fmla="*/ 171 w 301"/>
                <a:gd name="T1" fmla="*/ 23 h 392"/>
                <a:gd name="T2" fmla="*/ 158 w 301"/>
                <a:gd name="T3" fmla="*/ 18 h 392"/>
                <a:gd name="T4" fmla="*/ 137 w 301"/>
                <a:gd name="T5" fmla="*/ 5 h 392"/>
                <a:gd name="T6" fmla="*/ 126 w 301"/>
                <a:gd name="T7" fmla="*/ 2 h 392"/>
                <a:gd name="T8" fmla="*/ 114 w 301"/>
                <a:gd name="T9" fmla="*/ 0 h 392"/>
                <a:gd name="T10" fmla="*/ 102 w 301"/>
                <a:gd name="T11" fmla="*/ 2 h 392"/>
                <a:gd name="T12" fmla="*/ 97 w 301"/>
                <a:gd name="T13" fmla="*/ 8 h 392"/>
                <a:gd name="T14" fmla="*/ 86 w 301"/>
                <a:gd name="T15" fmla="*/ 15 h 392"/>
                <a:gd name="T16" fmla="*/ 74 w 301"/>
                <a:gd name="T17" fmla="*/ 19 h 392"/>
                <a:gd name="T18" fmla="*/ 68 w 301"/>
                <a:gd name="T19" fmla="*/ 18 h 392"/>
                <a:gd name="T20" fmla="*/ 58 w 301"/>
                <a:gd name="T21" fmla="*/ 22 h 392"/>
                <a:gd name="T22" fmla="*/ 47 w 301"/>
                <a:gd name="T23" fmla="*/ 28 h 392"/>
                <a:gd name="T24" fmla="*/ 37 w 301"/>
                <a:gd name="T25" fmla="*/ 35 h 392"/>
                <a:gd name="T26" fmla="*/ 38 w 301"/>
                <a:gd name="T27" fmla="*/ 46 h 392"/>
                <a:gd name="T28" fmla="*/ 34 w 301"/>
                <a:gd name="T29" fmla="*/ 52 h 392"/>
                <a:gd name="T30" fmla="*/ 29 w 301"/>
                <a:gd name="T31" fmla="*/ 61 h 392"/>
                <a:gd name="T32" fmla="*/ 26 w 301"/>
                <a:gd name="T33" fmla="*/ 76 h 392"/>
                <a:gd name="T34" fmla="*/ 18 w 301"/>
                <a:gd name="T35" fmla="*/ 88 h 392"/>
                <a:gd name="T36" fmla="*/ 10 w 301"/>
                <a:gd name="T37" fmla="*/ 97 h 392"/>
                <a:gd name="T38" fmla="*/ 4 w 301"/>
                <a:gd name="T39" fmla="*/ 107 h 392"/>
                <a:gd name="T40" fmla="*/ 2 w 301"/>
                <a:gd name="T41" fmla="*/ 118 h 392"/>
                <a:gd name="T42" fmla="*/ 2 w 301"/>
                <a:gd name="T43" fmla="*/ 130 h 392"/>
                <a:gd name="T44" fmla="*/ 5 w 301"/>
                <a:gd name="T45" fmla="*/ 142 h 392"/>
                <a:gd name="T46" fmla="*/ 8 w 301"/>
                <a:gd name="T47" fmla="*/ 154 h 392"/>
                <a:gd name="T48" fmla="*/ 8 w 301"/>
                <a:gd name="T49" fmla="*/ 165 h 392"/>
                <a:gd name="T50" fmla="*/ 4 w 301"/>
                <a:gd name="T51" fmla="*/ 176 h 392"/>
                <a:gd name="T52" fmla="*/ 0 w 301"/>
                <a:gd name="T53" fmla="*/ 189 h 392"/>
                <a:gd name="T54" fmla="*/ 6 w 301"/>
                <a:gd name="T55" fmla="*/ 200 h 392"/>
                <a:gd name="T56" fmla="*/ 13 w 301"/>
                <a:gd name="T57" fmla="*/ 206 h 392"/>
                <a:gd name="T58" fmla="*/ 16 w 301"/>
                <a:gd name="T59" fmla="*/ 217 h 392"/>
                <a:gd name="T60" fmla="*/ 14 w 301"/>
                <a:gd name="T61" fmla="*/ 232 h 392"/>
                <a:gd name="T62" fmla="*/ 26 w 301"/>
                <a:gd name="T63" fmla="*/ 245 h 392"/>
                <a:gd name="T64" fmla="*/ 36 w 301"/>
                <a:gd name="T65" fmla="*/ 253 h 392"/>
                <a:gd name="T66" fmla="*/ 47 w 301"/>
                <a:gd name="T67" fmla="*/ 260 h 392"/>
                <a:gd name="T68" fmla="*/ 59 w 301"/>
                <a:gd name="T69" fmla="*/ 269 h 392"/>
                <a:gd name="T70" fmla="*/ 72 w 301"/>
                <a:gd name="T71" fmla="*/ 271 h 392"/>
                <a:gd name="T72" fmla="*/ 83 w 301"/>
                <a:gd name="T73" fmla="*/ 277 h 392"/>
                <a:gd name="T74" fmla="*/ 87 w 301"/>
                <a:gd name="T75" fmla="*/ 290 h 392"/>
                <a:gd name="T76" fmla="*/ 104 w 301"/>
                <a:gd name="T77" fmla="*/ 293 h 392"/>
                <a:gd name="T78" fmla="*/ 126 w 301"/>
                <a:gd name="T79" fmla="*/ 290 h 392"/>
                <a:gd name="T80" fmla="*/ 146 w 301"/>
                <a:gd name="T81" fmla="*/ 286 h 392"/>
                <a:gd name="T82" fmla="*/ 152 w 301"/>
                <a:gd name="T83" fmla="*/ 290 h 392"/>
                <a:gd name="T84" fmla="*/ 158 w 301"/>
                <a:gd name="T85" fmla="*/ 280 h 392"/>
                <a:gd name="T86" fmla="*/ 170 w 301"/>
                <a:gd name="T87" fmla="*/ 270 h 392"/>
                <a:gd name="T88" fmla="*/ 188 w 301"/>
                <a:gd name="T89" fmla="*/ 264 h 392"/>
                <a:gd name="T90" fmla="*/ 198 w 301"/>
                <a:gd name="T91" fmla="*/ 242 h 392"/>
                <a:gd name="T92" fmla="*/ 206 w 301"/>
                <a:gd name="T93" fmla="*/ 220 h 392"/>
                <a:gd name="T94" fmla="*/ 212 w 301"/>
                <a:gd name="T95" fmla="*/ 203 h 392"/>
                <a:gd name="T96" fmla="*/ 212 w 301"/>
                <a:gd name="T97" fmla="*/ 194 h 392"/>
                <a:gd name="T98" fmla="*/ 218 w 301"/>
                <a:gd name="T99" fmla="*/ 181 h 392"/>
                <a:gd name="T100" fmla="*/ 224 w 301"/>
                <a:gd name="T101" fmla="*/ 165 h 392"/>
                <a:gd name="T102" fmla="*/ 224 w 301"/>
                <a:gd name="T103" fmla="*/ 148 h 392"/>
                <a:gd name="T104" fmla="*/ 224 w 301"/>
                <a:gd name="T105" fmla="*/ 113 h 392"/>
                <a:gd name="T106" fmla="*/ 218 w 301"/>
                <a:gd name="T107" fmla="*/ 96 h 392"/>
                <a:gd name="T108" fmla="*/ 210 w 301"/>
                <a:gd name="T109" fmla="*/ 91 h 392"/>
                <a:gd name="T110" fmla="*/ 209 w 301"/>
                <a:gd name="T111" fmla="*/ 86 h 392"/>
                <a:gd name="T112" fmla="*/ 204 w 301"/>
                <a:gd name="T113" fmla="*/ 74 h 392"/>
                <a:gd name="T114" fmla="*/ 200 w 301"/>
                <a:gd name="T115" fmla="*/ 62 h 392"/>
                <a:gd name="T116" fmla="*/ 198 w 301"/>
                <a:gd name="T117" fmla="*/ 50 h 392"/>
                <a:gd name="T118" fmla="*/ 189 w 301"/>
                <a:gd name="T119" fmla="*/ 50 h 392"/>
                <a:gd name="T120" fmla="*/ 183 w 301"/>
                <a:gd name="T121" fmla="*/ 40 h 392"/>
                <a:gd name="T122" fmla="*/ 181 w 301"/>
                <a:gd name="T123" fmla="*/ 27 h 392"/>
                <a:gd name="T124" fmla="*/ 177 w 301"/>
                <a:gd name="T125" fmla="*/ 20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1200">
                <a:solidFill>
                  <a:srgbClr val="000000"/>
                </a:solidFill>
                <a:latin typeface="Arial"/>
              </a:endParaRPr>
            </a:p>
          </p:txBody>
        </p:sp>
      </p:grpSp>
      <p:sp>
        <p:nvSpPr>
          <p:cNvPr id="2147" name="Rectangle 35"/>
          <p:cNvSpPr>
            <a:spLocks noChangeAspect="1" noChangeArrowheads="1"/>
          </p:cNvSpPr>
          <p:nvPr/>
        </p:nvSpPr>
        <p:spPr bwMode="auto">
          <a:xfrm>
            <a:off x="-12192" y="3119093"/>
            <a:ext cx="839748" cy="462307"/>
          </a:xfrm>
          <a:prstGeom prst="rect">
            <a:avLst/>
          </a:prstGeom>
          <a:noFill/>
          <a:ln w="9525">
            <a:noFill/>
            <a:miter lim="800000"/>
            <a:headEnd/>
            <a:tailEnd/>
          </a:ln>
        </p:spPr>
        <p:txBody>
          <a:bodyPr wrap="none" lIns="92075" tIns="46038" rIns="92075" bIns="46038">
            <a:spAutoFit/>
          </a:bodyPr>
          <a:lstStyle/>
          <a:p>
            <a:pPr algn="ctr"/>
            <a:r>
              <a:rPr lang="en-US" sz="1200" dirty="0">
                <a:solidFill>
                  <a:srgbClr val="000000"/>
                </a:solidFill>
                <a:latin typeface="Gill Sans MT"/>
              </a:rPr>
              <a:t>Aerosol </a:t>
            </a:r>
          </a:p>
          <a:p>
            <a:pPr algn="ctr"/>
            <a:r>
              <a:rPr lang="en-US" sz="1200" dirty="0">
                <a:solidFill>
                  <a:srgbClr val="000000"/>
                </a:solidFill>
                <a:latin typeface="Gill Sans MT"/>
              </a:rPr>
              <a:t>deposition</a:t>
            </a:r>
          </a:p>
        </p:txBody>
      </p:sp>
      <p:sp>
        <p:nvSpPr>
          <p:cNvPr id="2148" name="Line 36"/>
          <p:cNvSpPr>
            <a:spLocks noChangeAspect="1" noChangeShapeType="1"/>
          </p:cNvSpPr>
          <p:nvPr/>
        </p:nvSpPr>
        <p:spPr bwMode="auto">
          <a:xfrm>
            <a:off x="457200" y="3542388"/>
            <a:ext cx="165100" cy="267612"/>
          </a:xfrm>
          <a:prstGeom prst="line">
            <a:avLst/>
          </a:prstGeom>
          <a:noFill/>
          <a:ln w="28575">
            <a:solidFill>
              <a:schemeClr val="tx1"/>
            </a:solidFill>
            <a:round/>
            <a:headEnd type="none" w="sm" len="sm"/>
            <a:tailEnd type="triangle" w="med" len="med"/>
          </a:ln>
        </p:spPr>
        <p:txBody>
          <a:bodyPr wrap="none" anchor="ctr"/>
          <a:lstStyle/>
          <a:p>
            <a:endParaRPr lang="en-US" sz="1200">
              <a:solidFill>
                <a:srgbClr val="000000"/>
              </a:solidFill>
              <a:latin typeface="Arial"/>
            </a:endParaRPr>
          </a:p>
        </p:txBody>
      </p:sp>
      <p:sp>
        <p:nvSpPr>
          <p:cNvPr id="2149" name="Line 5"/>
          <p:cNvSpPr>
            <a:spLocks noChangeAspect="1" noChangeShapeType="1"/>
          </p:cNvSpPr>
          <p:nvPr/>
        </p:nvSpPr>
        <p:spPr bwMode="auto">
          <a:xfrm>
            <a:off x="3154336" y="4060032"/>
            <a:ext cx="1672029" cy="0"/>
          </a:xfrm>
          <a:prstGeom prst="line">
            <a:avLst/>
          </a:prstGeom>
          <a:noFill/>
          <a:ln w="9525">
            <a:solidFill>
              <a:schemeClr val="tx1"/>
            </a:solidFill>
            <a:prstDash val="dash"/>
            <a:round/>
            <a:headEnd/>
            <a:tailEnd/>
          </a:ln>
        </p:spPr>
        <p:txBody>
          <a:bodyPr wrap="none" anchor="ctr"/>
          <a:lstStyle/>
          <a:p>
            <a:endParaRPr lang="en-US" sz="1200">
              <a:solidFill>
                <a:srgbClr val="000000"/>
              </a:solidFill>
              <a:latin typeface="Arial"/>
            </a:endParaRPr>
          </a:p>
        </p:txBody>
      </p:sp>
      <p:sp>
        <p:nvSpPr>
          <p:cNvPr id="2150" name="Line 6"/>
          <p:cNvSpPr>
            <a:spLocks noChangeAspect="1" noChangeShapeType="1"/>
          </p:cNvSpPr>
          <p:nvPr/>
        </p:nvSpPr>
        <p:spPr bwMode="auto">
          <a:xfrm>
            <a:off x="3154335" y="4160974"/>
            <a:ext cx="1683004" cy="0"/>
          </a:xfrm>
          <a:prstGeom prst="line">
            <a:avLst/>
          </a:prstGeom>
          <a:noFill/>
          <a:ln w="9525">
            <a:solidFill>
              <a:schemeClr val="tx1"/>
            </a:solidFill>
            <a:prstDash val="dash"/>
            <a:round/>
            <a:headEnd/>
            <a:tailEnd/>
          </a:ln>
        </p:spPr>
        <p:txBody>
          <a:bodyPr wrap="none" anchor="ctr"/>
          <a:lstStyle/>
          <a:p>
            <a:endParaRPr lang="en-US" sz="1200">
              <a:solidFill>
                <a:srgbClr val="000000"/>
              </a:solidFill>
              <a:latin typeface="Arial"/>
            </a:endParaRPr>
          </a:p>
        </p:txBody>
      </p:sp>
      <p:sp>
        <p:nvSpPr>
          <p:cNvPr id="2151" name="Line 8"/>
          <p:cNvSpPr>
            <a:spLocks noChangeAspect="1" noChangeShapeType="1"/>
          </p:cNvSpPr>
          <p:nvPr/>
        </p:nvSpPr>
        <p:spPr bwMode="auto">
          <a:xfrm>
            <a:off x="3154335" y="4308864"/>
            <a:ext cx="1683003" cy="0"/>
          </a:xfrm>
          <a:prstGeom prst="line">
            <a:avLst/>
          </a:prstGeom>
          <a:noFill/>
          <a:ln w="9525">
            <a:solidFill>
              <a:schemeClr val="tx1"/>
            </a:solidFill>
            <a:prstDash val="dash"/>
            <a:round/>
            <a:headEnd/>
            <a:tailEnd/>
          </a:ln>
        </p:spPr>
        <p:txBody>
          <a:bodyPr wrap="none" anchor="ctr"/>
          <a:lstStyle/>
          <a:p>
            <a:endParaRPr lang="en-US" sz="1200">
              <a:solidFill>
                <a:srgbClr val="000000"/>
              </a:solidFill>
              <a:latin typeface="Arial"/>
            </a:endParaRPr>
          </a:p>
        </p:txBody>
      </p:sp>
      <p:sp>
        <p:nvSpPr>
          <p:cNvPr id="2155" name="Text Box 92"/>
          <p:cNvSpPr txBox="1">
            <a:spLocks noChangeAspect="1" noChangeArrowheads="1"/>
          </p:cNvSpPr>
          <p:nvPr/>
        </p:nvSpPr>
        <p:spPr bwMode="auto">
          <a:xfrm>
            <a:off x="326149" y="4449714"/>
            <a:ext cx="1780370" cy="184666"/>
          </a:xfrm>
          <a:prstGeom prst="rect">
            <a:avLst/>
          </a:prstGeom>
          <a:solidFill>
            <a:schemeClr val="bg1"/>
          </a:solidFill>
          <a:ln w="9525">
            <a:noFill/>
            <a:miter lim="800000"/>
            <a:headEnd/>
            <a:tailEnd/>
          </a:ln>
        </p:spPr>
        <p:txBody>
          <a:bodyPr wrap="none" lIns="45720" tIns="0" rIns="45720" bIns="0">
            <a:spAutoFit/>
          </a:bodyPr>
          <a:lstStyle/>
          <a:p>
            <a:r>
              <a:rPr lang="en-US" sz="1200" b="1" dirty="0">
                <a:solidFill>
                  <a:srgbClr val="000000"/>
                </a:solidFill>
                <a:latin typeface="Gill Sans MT"/>
              </a:rPr>
              <a:t>Soil (sand, clay, organic)</a:t>
            </a:r>
          </a:p>
        </p:txBody>
      </p:sp>
      <p:sp>
        <p:nvSpPr>
          <p:cNvPr id="2157" name="Rectangle 99"/>
          <p:cNvSpPr>
            <a:spLocks noChangeAspect="1" noChangeArrowheads="1"/>
          </p:cNvSpPr>
          <p:nvPr/>
        </p:nvSpPr>
        <p:spPr bwMode="auto">
          <a:xfrm>
            <a:off x="3147985" y="4688140"/>
            <a:ext cx="2286000" cy="919458"/>
          </a:xfrm>
          <a:prstGeom prst="rect">
            <a:avLst/>
          </a:prstGeom>
          <a:solidFill>
            <a:schemeClr val="accent1">
              <a:lumMod val="75000"/>
            </a:schemeClr>
          </a:solidFill>
          <a:ln w="12700">
            <a:solidFill>
              <a:schemeClr val="tx2"/>
            </a:solidFill>
            <a:prstDash val="sysDot"/>
            <a:miter lim="800000"/>
            <a:headEnd/>
            <a:tailEnd/>
          </a:ln>
        </p:spPr>
        <p:txBody>
          <a:bodyPr wrap="none" anchor="ctr"/>
          <a:lstStyle/>
          <a:p>
            <a:endParaRPr lang="en-US" sz="1200">
              <a:solidFill>
                <a:srgbClr val="000000"/>
              </a:solidFill>
              <a:latin typeface="Arial"/>
            </a:endParaRPr>
          </a:p>
        </p:txBody>
      </p:sp>
      <p:sp>
        <p:nvSpPr>
          <p:cNvPr id="2159" name="Rectangle 104"/>
          <p:cNvSpPr>
            <a:spLocks noChangeAspect="1" noChangeArrowheads="1"/>
          </p:cNvSpPr>
          <p:nvPr/>
        </p:nvSpPr>
        <p:spPr bwMode="auto">
          <a:xfrm>
            <a:off x="5004558" y="5161902"/>
            <a:ext cx="899210" cy="332142"/>
          </a:xfrm>
          <a:prstGeom prst="rect">
            <a:avLst/>
          </a:prstGeom>
          <a:noFill/>
          <a:ln w="12699">
            <a:noFill/>
            <a:miter lim="800000"/>
            <a:headEnd/>
            <a:tailEnd/>
          </a:ln>
        </p:spPr>
        <p:txBody>
          <a:bodyPr wrap="none" lIns="90488" tIns="44450" rIns="90488" bIns="44450">
            <a:spAutoFit/>
          </a:bodyPr>
          <a:lstStyle/>
          <a:p>
            <a:pPr algn="ctr">
              <a:lnSpc>
                <a:spcPts val="900"/>
              </a:lnSpc>
            </a:pPr>
            <a:r>
              <a:rPr lang="en-US" sz="1200" dirty="0">
                <a:solidFill>
                  <a:srgbClr val="000000"/>
                </a:solidFill>
                <a:latin typeface="Gill Sans MT"/>
              </a:rPr>
              <a:t>Sub-surface </a:t>
            </a:r>
          </a:p>
          <a:p>
            <a:pPr algn="ctr">
              <a:lnSpc>
                <a:spcPts val="900"/>
              </a:lnSpc>
            </a:pPr>
            <a:r>
              <a:rPr lang="en-US" sz="1200" dirty="0">
                <a:solidFill>
                  <a:srgbClr val="000000"/>
                </a:solidFill>
                <a:latin typeface="Gill Sans MT"/>
              </a:rPr>
              <a:t>runoff</a:t>
            </a:r>
          </a:p>
        </p:txBody>
      </p:sp>
      <p:sp>
        <p:nvSpPr>
          <p:cNvPr id="2161" name="Rectangle 104"/>
          <p:cNvSpPr>
            <a:spLocks noChangeAspect="1" noChangeArrowheads="1"/>
          </p:cNvSpPr>
          <p:nvPr/>
        </p:nvSpPr>
        <p:spPr bwMode="auto">
          <a:xfrm>
            <a:off x="3364469" y="4669983"/>
            <a:ext cx="1229304" cy="274434"/>
          </a:xfrm>
          <a:prstGeom prst="rect">
            <a:avLst/>
          </a:prstGeom>
          <a:noFill/>
          <a:ln w="12699">
            <a:noFill/>
            <a:miter lim="800000"/>
            <a:headEnd/>
            <a:tailEnd/>
          </a:ln>
        </p:spPr>
        <p:txBody>
          <a:bodyPr wrap="none" lIns="90488" tIns="44450" rIns="90488" bIns="44450">
            <a:spAutoFit/>
          </a:bodyPr>
          <a:lstStyle/>
          <a:p>
            <a:r>
              <a:rPr lang="en-US" sz="1200" dirty="0">
                <a:solidFill>
                  <a:srgbClr val="000000"/>
                </a:solidFill>
                <a:latin typeface="Gill Sans MT"/>
              </a:rPr>
              <a:t>Aquifer recharge</a:t>
            </a:r>
          </a:p>
        </p:txBody>
      </p:sp>
      <p:sp>
        <p:nvSpPr>
          <p:cNvPr id="2" name="Rectangle 111"/>
          <p:cNvSpPr>
            <a:spLocks noChangeAspect="1" noChangeArrowheads="1"/>
          </p:cNvSpPr>
          <p:nvPr/>
        </p:nvSpPr>
        <p:spPr bwMode="auto">
          <a:xfrm>
            <a:off x="3190093" y="3811911"/>
            <a:ext cx="525144" cy="184666"/>
          </a:xfrm>
          <a:prstGeom prst="rect">
            <a:avLst/>
          </a:prstGeom>
          <a:solidFill>
            <a:schemeClr val="bg1">
              <a:lumMod val="95000"/>
            </a:schemeClr>
          </a:solidFill>
          <a:ln w="12700">
            <a:solidFill>
              <a:schemeClr val="tx1"/>
            </a:solidFill>
            <a:miter lim="800000"/>
            <a:headEnd/>
            <a:tailEnd/>
          </a:ln>
        </p:spPr>
        <p:txBody>
          <a:bodyPr wrap="none" lIns="45720" tIns="0" rIns="45720" bIns="0">
            <a:spAutoFit/>
          </a:bodyPr>
          <a:lstStyle/>
          <a:p>
            <a:pPr>
              <a:defRPr/>
            </a:pPr>
            <a:r>
              <a:rPr lang="en-US" sz="1200">
                <a:solidFill>
                  <a:srgbClr val="000000"/>
                </a:solidFill>
                <a:latin typeface="Arial"/>
              </a:rPr>
              <a:t>          </a:t>
            </a:r>
          </a:p>
        </p:txBody>
      </p:sp>
      <p:sp>
        <p:nvSpPr>
          <p:cNvPr id="2164" name="Line 6"/>
          <p:cNvSpPr>
            <a:spLocks noChangeAspect="1" noChangeShapeType="1"/>
          </p:cNvSpPr>
          <p:nvPr/>
        </p:nvSpPr>
        <p:spPr bwMode="auto">
          <a:xfrm>
            <a:off x="3204426" y="3870596"/>
            <a:ext cx="349250" cy="0"/>
          </a:xfrm>
          <a:prstGeom prst="line">
            <a:avLst/>
          </a:prstGeom>
          <a:noFill/>
          <a:ln w="9525">
            <a:solidFill>
              <a:schemeClr val="tx1"/>
            </a:solidFill>
            <a:prstDash val="dash"/>
            <a:round/>
            <a:headEnd/>
            <a:tailEnd/>
          </a:ln>
        </p:spPr>
        <p:txBody>
          <a:bodyPr wrap="none" anchor="ctr"/>
          <a:lstStyle/>
          <a:p>
            <a:endParaRPr lang="en-US" sz="1200">
              <a:solidFill>
                <a:srgbClr val="000000"/>
              </a:solidFill>
              <a:latin typeface="Arial"/>
            </a:endParaRPr>
          </a:p>
        </p:txBody>
      </p:sp>
      <p:sp>
        <p:nvSpPr>
          <p:cNvPr id="2165" name="Line 6"/>
          <p:cNvSpPr>
            <a:spLocks noChangeAspect="1" noChangeShapeType="1"/>
          </p:cNvSpPr>
          <p:nvPr/>
        </p:nvSpPr>
        <p:spPr bwMode="auto">
          <a:xfrm>
            <a:off x="3204426" y="3941020"/>
            <a:ext cx="354012" cy="0"/>
          </a:xfrm>
          <a:prstGeom prst="line">
            <a:avLst/>
          </a:prstGeom>
          <a:noFill/>
          <a:ln w="9525">
            <a:solidFill>
              <a:schemeClr val="tx1"/>
            </a:solidFill>
            <a:prstDash val="dash"/>
            <a:round/>
            <a:headEnd/>
            <a:tailEnd/>
          </a:ln>
        </p:spPr>
        <p:txBody>
          <a:bodyPr wrap="none" anchor="ctr"/>
          <a:lstStyle/>
          <a:p>
            <a:endParaRPr lang="en-US" sz="1200">
              <a:solidFill>
                <a:srgbClr val="000000"/>
              </a:solidFill>
              <a:latin typeface="Arial"/>
            </a:endParaRPr>
          </a:p>
        </p:txBody>
      </p:sp>
      <p:sp>
        <p:nvSpPr>
          <p:cNvPr id="327" name="Text Box 285"/>
          <p:cNvSpPr txBox="1">
            <a:spLocks noChangeAspect="1" noChangeArrowheads="1"/>
          </p:cNvSpPr>
          <p:nvPr/>
        </p:nvSpPr>
        <p:spPr bwMode="auto">
          <a:xfrm>
            <a:off x="5562600" y="2771001"/>
            <a:ext cx="830426" cy="276999"/>
          </a:xfrm>
          <a:prstGeom prst="rect">
            <a:avLst/>
          </a:prstGeom>
          <a:noFill/>
          <a:ln w="9525">
            <a:noFill/>
            <a:miter lim="800000"/>
            <a:headEnd/>
            <a:tailEnd/>
          </a:ln>
        </p:spPr>
        <p:txBody>
          <a:bodyPr wrap="none">
            <a:spAutoFit/>
          </a:bodyPr>
          <a:lstStyle/>
          <a:p>
            <a:r>
              <a:rPr lang="en-US" sz="1200" dirty="0">
                <a:solidFill>
                  <a:srgbClr val="000000"/>
                </a:solidFill>
                <a:latin typeface="Gill Sans MT"/>
              </a:rPr>
              <a:t>Phenology</a:t>
            </a:r>
          </a:p>
        </p:txBody>
      </p:sp>
      <p:sp>
        <p:nvSpPr>
          <p:cNvPr id="329" name="Freeform 283"/>
          <p:cNvSpPr>
            <a:spLocks noChangeAspect="1"/>
          </p:cNvSpPr>
          <p:nvPr/>
        </p:nvSpPr>
        <p:spPr bwMode="auto">
          <a:xfrm rot="10800000">
            <a:off x="7523856" y="1649892"/>
            <a:ext cx="173038" cy="230052"/>
          </a:xfrm>
          <a:custGeom>
            <a:avLst/>
            <a:gdLst>
              <a:gd name="T0" fmla="*/ 88896 w 364"/>
              <a:gd name="T1" fmla="*/ 90195 h 326"/>
              <a:gd name="T2" fmla="*/ 88896 w 364"/>
              <a:gd name="T3" fmla="*/ 86378 h 326"/>
              <a:gd name="T4" fmla="*/ 89371 w 364"/>
              <a:gd name="T5" fmla="*/ 81128 h 326"/>
              <a:gd name="T6" fmla="*/ 90322 w 364"/>
              <a:gd name="T7" fmla="*/ 75879 h 326"/>
              <a:gd name="T8" fmla="*/ 91273 w 364"/>
              <a:gd name="T9" fmla="*/ 70629 h 326"/>
              <a:gd name="T10" fmla="*/ 93174 w 364"/>
              <a:gd name="T11" fmla="*/ 65380 h 326"/>
              <a:gd name="T12" fmla="*/ 96027 w 364"/>
              <a:gd name="T13" fmla="*/ 59653 h 326"/>
              <a:gd name="T14" fmla="*/ 99830 w 364"/>
              <a:gd name="T15" fmla="*/ 53926 h 326"/>
              <a:gd name="T16" fmla="*/ 105059 w 364"/>
              <a:gd name="T17" fmla="*/ 46768 h 326"/>
              <a:gd name="T18" fmla="*/ 109813 w 364"/>
              <a:gd name="T19" fmla="*/ 41518 h 326"/>
              <a:gd name="T20" fmla="*/ 116943 w 364"/>
              <a:gd name="T21" fmla="*/ 35792 h 326"/>
              <a:gd name="T22" fmla="*/ 124074 w 364"/>
              <a:gd name="T23" fmla="*/ 30542 h 326"/>
              <a:gd name="T24" fmla="*/ 132155 w 364"/>
              <a:gd name="T25" fmla="*/ 25770 h 326"/>
              <a:gd name="T26" fmla="*/ 141188 w 364"/>
              <a:gd name="T27" fmla="*/ 22907 h 326"/>
              <a:gd name="T28" fmla="*/ 150220 w 364"/>
              <a:gd name="T29" fmla="*/ 20521 h 326"/>
              <a:gd name="T30" fmla="*/ 160203 w 364"/>
              <a:gd name="T31" fmla="*/ 19089 h 326"/>
              <a:gd name="T32" fmla="*/ 172563 w 364"/>
              <a:gd name="T33" fmla="*/ 19566 h 326"/>
              <a:gd name="T34" fmla="*/ 163055 w 364"/>
              <a:gd name="T35" fmla="*/ 12408 h 326"/>
              <a:gd name="T36" fmla="*/ 149269 w 364"/>
              <a:gd name="T37" fmla="*/ 5727 h 326"/>
              <a:gd name="T38" fmla="*/ 135008 w 364"/>
              <a:gd name="T39" fmla="*/ 1432 h 326"/>
              <a:gd name="T40" fmla="*/ 120746 w 364"/>
              <a:gd name="T41" fmla="*/ 0 h 326"/>
              <a:gd name="T42" fmla="*/ 105534 w 364"/>
              <a:gd name="T43" fmla="*/ 477 h 326"/>
              <a:gd name="T44" fmla="*/ 91273 w 364"/>
              <a:gd name="T45" fmla="*/ 3341 h 326"/>
              <a:gd name="T46" fmla="*/ 77487 w 364"/>
              <a:gd name="T47" fmla="*/ 8590 h 326"/>
              <a:gd name="T48" fmla="*/ 62275 w 364"/>
              <a:gd name="T49" fmla="*/ 16703 h 326"/>
              <a:gd name="T50" fmla="*/ 54669 w 364"/>
              <a:gd name="T51" fmla="*/ 22907 h 326"/>
              <a:gd name="T52" fmla="*/ 46112 w 364"/>
              <a:gd name="T53" fmla="*/ 31020 h 326"/>
              <a:gd name="T54" fmla="*/ 39932 w 364"/>
              <a:gd name="T55" fmla="*/ 40564 h 326"/>
              <a:gd name="T56" fmla="*/ 33752 w 364"/>
              <a:gd name="T57" fmla="*/ 50586 h 326"/>
              <a:gd name="T58" fmla="*/ 30424 w 364"/>
              <a:gd name="T59" fmla="*/ 60130 h 326"/>
              <a:gd name="T60" fmla="*/ 27097 w 364"/>
              <a:gd name="T61" fmla="*/ 69675 h 326"/>
              <a:gd name="T62" fmla="*/ 24720 w 364"/>
              <a:gd name="T63" fmla="*/ 79219 h 326"/>
              <a:gd name="T64" fmla="*/ 24244 w 364"/>
              <a:gd name="T65" fmla="*/ 90195 h 326"/>
              <a:gd name="T66" fmla="*/ 56570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92D050"/>
          </a:solidFill>
          <a:ln w="12700" cap="rnd" cmpd="sng">
            <a:solidFill>
              <a:schemeClr val="tx1"/>
            </a:solidFill>
            <a:prstDash val="solid"/>
            <a:round/>
            <a:headEnd type="none" w="sm" len="sm"/>
            <a:tailEnd type="none" w="sm" len="sm"/>
          </a:ln>
        </p:spPr>
        <p:txBody>
          <a:bodyPr/>
          <a:lstStyle/>
          <a:p>
            <a:endParaRPr lang="en-US" sz="1200">
              <a:solidFill>
                <a:srgbClr val="000000"/>
              </a:solidFill>
              <a:latin typeface="Arial"/>
            </a:endParaRPr>
          </a:p>
        </p:txBody>
      </p:sp>
      <p:sp>
        <p:nvSpPr>
          <p:cNvPr id="330" name="Text Box 287"/>
          <p:cNvSpPr txBox="1">
            <a:spLocks noChangeAspect="1" noChangeArrowheads="1"/>
          </p:cNvSpPr>
          <p:nvPr/>
        </p:nvSpPr>
        <p:spPr bwMode="auto">
          <a:xfrm>
            <a:off x="7587783" y="1399401"/>
            <a:ext cx="652943" cy="276999"/>
          </a:xfrm>
          <a:prstGeom prst="rect">
            <a:avLst/>
          </a:prstGeom>
          <a:noFill/>
          <a:ln w="9525">
            <a:noFill/>
            <a:miter lim="800000"/>
            <a:headEnd/>
            <a:tailEnd/>
          </a:ln>
        </p:spPr>
        <p:txBody>
          <a:bodyPr wrap="none">
            <a:spAutoFit/>
          </a:bodyPr>
          <a:lstStyle/>
          <a:p>
            <a:r>
              <a:rPr lang="en-US" sz="1200" dirty="0">
                <a:solidFill>
                  <a:srgbClr val="000000"/>
                </a:solidFill>
                <a:latin typeface="Gill Sans MT"/>
              </a:rPr>
              <a:t>BVOCs</a:t>
            </a:r>
          </a:p>
        </p:txBody>
      </p:sp>
      <p:cxnSp>
        <p:nvCxnSpPr>
          <p:cNvPr id="333" name="Straight Arrow Connector 332"/>
          <p:cNvCxnSpPr/>
          <p:nvPr/>
        </p:nvCxnSpPr>
        <p:spPr bwMode="auto">
          <a:xfrm rot="16200000" flipV="1">
            <a:off x="787439" y="2901700"/>
            <a:ext cx="482251" cy="66459"/>
          </a:xfrm>
          <a:prstGeom prst="straightConnector1">
            <a:avLst/>
          </a:prstGeom>
          <a:noFill/>
          <a:ln w="28575" cap="flat" cmpd="sng" algn="ctr">
            <a:solidFill>
              <a:srgbClr val="CC6600"/>
            </a:solidFill>
            <a:prstDash val="solid"/>
            <a:round/>
            <a:headEnd type="none" w="med" len="med"/>
            <a:tailEnd type="triangle" w="med" len="med"/>
          </a:ln>
          <a:effectLst/>
        </p:spPr>
      </p:cxnSp>
      <p:sp>
        <p:nvSpPr>
          <p:cNvPr id="356" name="AutoShape 96"/>
          <p:cNvSpPr>
            <a:spLocks noChangeArrowheads="1"/>
          </p:cNvSpPr>
          <p:nvPr/>
        </p:nvSpPr>
        <p:spPr bwMode="auto">
          <a:xfrm>
            <a:off x="3684137" y="2672091"/>
            <a:ext cx="120691" cy="191332"/>
          </a:xfrm>
          <a:prstGeom prst="can">
            <a:avLst>
              <a:gd name="adj" fmla="val 41991"/>
            </a:avLst>
          </a:prstGeom>
          <a:solidFill>
            <a:srgbClr val="0066FF"/>
          </a:solidFill>
          <a:ln w="9525">
            <a:solidFill>
              <a:schemeClr val="tx1"/>
            </a:solidFill>
            <a:round/>
            <a:headEnd/>
            <a:tailEnd/>
          </a:ln>
          <a:effectLst/>
        </p:spPr>
        <p:txBody>
          <a:bodyPr wrap="none" anchor="ctr"/>
          <a:lstStyle/>
          <a:p>
            <a:pPr algn="ctr"/>
            <a:endParaRPr lang="en-US" sz="1200" b="1">
              <a:solidFill>
                <a:srgbClr val="000000"/>
              </a:solidFill>
              <a:latin typeface="Times New Roman" pitchFamily="18" charset="0"/>
            </a:endParaRPr>
          </a:p>
        </p:txBody>
      </p:sp>
      <p:sp>
        <p:nvSpPr>
          <p:cNvPr id="357" name="AutoShape 97"/>
          <p:cNvSpPr>
            <a:spLocks noChangeArrowheads="1"/>
          </p:cNvSpPr>
          <p:nvPr/>
        </p:nvSpPr>
        <p:spPr bwMode="auto">
          <a:xfrm>
            <a:off x="3684135" y="2569388"/>
            <a:ext cx="121073" cy="174749"/>
          </a:xfrm>
          <a:prstGeom prst="can">
            <a:avLst>
              <a:gd name="adj" fmla="val 37500"/>
            </a:avLst>
          </a:prstGeom>
          <a:noFill/>
          <a:ln w="9525">
            <a:solidFill>
              <a:schemeClr val="tx1"/>
            </a:solidFill>
            <a:round/>
            <a:headEnd/>
            <a:tailEnd/>
          </a:ln>
          <a:effectLst/>
        </p:spPr>
        <p:txBody>
          <a:bodyPr wrap="none" anchor="ctr"/>
          <a:lstStyle/>
          <a:p>
            <a:endParaRPr lang="en-US" sz="1200">
              <a:solidFill>
                <a:srgbClr val="000000"/>
              </a:solidFill>
              <a:latin typeface="Arial"/>
            </a:endParaRPr>
          </a:p>
        </p:txBody>
      </p:sp>
      <p:sp>
        <p:nvSpPr>
          <p:cNvPr id="2152" name="Line 9"/>
          <p:cNvSpPr>
            <a:spLocks noChangeAspect="1" noChangeShapeType="1"/>
          </p:cNvSpPr>
          <p:nvPr/>
        </p:nvSpPr>
        <p:spPr bwMode="auto">
          <a:xfrm>
            <a:off x="3229999" y="4482229"/>
            <a:ext cx="1603677" cy="0"/>
          </a:xfrm>
          <a:prstGeom prst="line">
            <a:avLst/>
          </a:prstGeom>
          <a:noFill/>
          <a:ln w="9525">
            <a:solidFill>
              <a:schemeClr val="tx1"/>
            </a:solidFill>
            <a:prstDash val="dash"/>
            <a:round/>
            <a:headEnd/>
            <a:tailEnd/>
          </a:ln>
        </p:spPr>
        <p:txBody>
          <a:bodyPr wrap="none" anchor="ctr"/>
          <a:lstStyle/>
          <a:p>
            <a:endParaRPr lang="en-US" sz="1200">
              <a:solidFill>
                <a:srgbClr val="000000"/>
              </a:solidFill>
              <a:latin typeface="Arial"/>
            </a:endParaRPr>
          </a:p>
        </p:txBody>
      </p:sp>
      <p:sp>
        <p:nvSpPr>
          <p:cNvPr id="2146" name="Line 118"/>
          <p:cNvSpPr>
            <a:spLocks noChangeAspect="1" noChangeShapeType="1"/>
          </p:cNvSpPr>
          <p:nvPr/>
        </p:nvSpPr>
        <p:spPr bwMode="auto">
          <a:xfrm>
            <a:off x="5259424" y="5127644"/>
            <a:ext cx="385762" cy="0"/>
          </a:xfrm>
          <a:prstGeom prst="line">
            <a:avLst/>
          </a:prstGeom>
          <a:noFill/>
          <a:ln w="28575">
            <a:solidFill>
              <a:srgbClr val="0070C0"/>
            </a:solidFill>
            <a:round/>
            <a:headEnd/>
            <a:tailEnd type="triangle" w="med" len="med"/>
          </a:ln>
        </p:spPr>
        <p:txBody>
          <a:bodyPr wrap="none" anchor="ctr"/>
          <a:lstStyle/>
          <a:p>
            <a:endParaRPr lang="en-US" sz="1200">
              <a:solidFill>
                <a:srgbClr val="000000"/>
              </a:solidFill>
              <a:latin typeface="Arial"/>
            </a:endParaRPr>
          </a:p>
        </p:txBody>
      </p:sp>
      <p:sp>
        <p:nvSpPr>
          <p:cNvPr id="363" name="Rectangle 121"/>
          <p:cNvSpPr>
            <a:spLocks noChangeAspect="1" noChangeArrowheads="1"/>
          </p:cNvSpPr>
          <p:nvPr/>
        </p:nvSpPr>
        <p:spPr bwMode="auto">
          <a:xfrm>
            <a:off x="3675176" y="4967587"/>
            <a:ext cx="929492" cy="274434"/>
          </a:xfrm>
          <a:prstGeom prst="rect">
            <a:avLst/>
          </a:prstGeom>
          <a:noFill/>
          <a:ln w="12699">
            <a:noFill/>
            <a:miter lim="800000"/>
            <a:headEnd/>
            <a:tailEnd/>
          </a:ln>
        </p:spPr>
        <p:txBody>
          <a:bodyPr wrap="none" lIns="90488" tIns="44450" rIns="90488" bIns="44450">
            <a:spAutoFit/>
          </a:bodyPr>
          <a:lstStyle/>
          <a:p>
            <a:r>
              <a:rPr lang="en-US" sz="1200" dirty="0">
                <a:solidFill>
                  <a:srgbClr val="000000"/>
                </a:solidFill>
                <a:latin typeface="Gill Sans MT"/>
              </a:rPr>
              <a:t>Water table</a:t>
            </a:r>
          </a:p>
        </p:txBody>
      </p:sp>
      <p:sp>
        <p:nvSpPr>
          <p:cNvPr id="2113" name="Line 139"/>
          <p:cNvSpPr>
            <a:spLocks noChangeAspect="1" noChangeShapeType="1"/>
          </p:cNvSpPr>
          <p:nvPr/>
        </p:nvSpPr>
        <p:spPr bwMode="auto">
          <a:xfrm>
            <a:off x="3581400" y="4055335"/>
            <a:ext cx="0" cy="535328"/>
          </a:xfrm>
          <a:prstGeom prst="line">
            <a:avLst/>
          </a:prstGeom>
          <a:noFill/>
          <a:ln w="28575">
            <a:solidFill>
              <a:srgbClr val="0070C0"/>
            </a:solidFill>
            <a:round/>
            <a:headEnd type="triangle" w="med" len="med"/>
            <a:tailEnd type="triangle" w="med" len="med"/>
          </a:ln>
        </p:spPr>
        <p:txBody>
          <a:bodyPr wrap="none" anchor="ctr"/>
          <a:lstStyle/>
          <a:p>
            <a:endParaRPr lang="en-US" sz="1200">
              <a:solidFill>
                <a:srgbClr val="000000"/>
              </a:solidFill>
              <a:latin typeface="Arial"/>
            </a:endParaRPr>
          </a:p>
        </p:txBody>
      </p:sp>
      <p:cxnSp>
        <p:nvCxnSpPr>
          <p:cNvPr id="373" name="Straight Connector 372"/>
          <p:cNvCxnSpPr/>
          <p:nvPr/>
        </p:nvCxnSpPr>
        <p:spPr bwMode="auto">
          <a:xfrm rot="10800000">
            <a:off x="3045379" y="4510409"/>
            <a:ext cx="0" cy="0"/>
          </a:xfrm>
          <a:prstGeom prst="line">
            <a:avLst/>
          </a:prstGeom>
          <a:noFill/>
          <a:ln w="19050" cap="flat" cmpd="sng" algn="ctr">
            <a:solidFill>
              <a:schemeClr val="tx1"/>
            </a:solidFill>
            <a:prstDash val="solid"/>
            <a:round/>
            <a:headEnd type="none" w="med" len="med"/>
            <a:tailEnd type="none" w="med" len="med"/>
          </a:ln>
          <a:effectLst/>
        </p:spPr>
      </p:cxnSp>
      <p:cxnSp>
        <p:nvCxnSpPr>
          <p:cNvPr id="377" name="Straight Connector 376"/>
          <p:cNvCxnSpPr/>
          <p:nvPr/>
        </p:nvCxnSpPr>
        <p:spPr bwMode="auto">
          <a:xfrm rot="5400000">
            <a:off x="5278602" y="4511079"/>
            <a:ext cx="309866" cy="0"/>
          </a:xfrm>
          <a:prstGeom prst="line">
            <a:avLst/>
          </a:prstGeom>
          <a:noFill/>
          <a:ln w="12700" cap="flat" cmpd="sng" algn="ctr">
            <a:solidFill>
              <a:schemeClr val="tx1"/>
            </a:solidFill>
            <a:prstDash val="solid"/>
            <a:round/>
            <a:headEnd type="none" w="med" len="med"/>
            <a:tailEnd type="none" w="med" len="med"/>
          </a:ln>
          <a:effectLst/>
        </p:spPr>
      </p:cxnSp>
      <p:sp>
        <p:nvSpPr>
          <p:cNvPr id="383" name="Text Box 92"/>
          <p:cNvSpPr txBox="1">
            <a:spLocks noChangeAspect="1" noChangeArrowheads="1"/>
          </p:cNvSpPr>
          <p:nvPr/>
        </p:nvSpPr>
        <p:spPr bwMode="auto">
          <a:xfrm>
            <a:off x="3163009" y="4449712"/>
            <a:ext cx="371255" cy="184666"/>
          </a:xfrm>
          <a:prstGeom prst="rect">
            <a:avLst/>
          </a:prstGeom>
          <a:solidFill>
            <a:schemeClr val="bg1"/>
          </a:solidFill>
          <a:ln w="9525">
            <a:noFill/>
            <a:miter lim="800000"/>
            <a:headEnd/>
            <a:tailEnd/>
          </a:ln>
        </p:spPr>
        <p:txBody>
          <a:bodyPr wrap="none" lIns="45720" tIns="0" rIns="45720" bIns="0">
            <a:spAutoFit/>
          </a:bodyPr>
          <a:lstStyle/>
          <a:p>
            <a:r>
              <a:rPr lang="en-US" sz="1200" b="1" dirty="0">
                <a:solidFill>
                  <a:srgbClr val="000000"/>
                </a:solidFill>
                <a:latin typeface="Gill Sans MT"/>
              </a:rPr>
              <a:t>Soil</a:t>
            </a:r>
          </a:p>
        </p:txBody>
      </p:sp>
      <p:grpSp>
        <p:nvGrpSpPr>
          <p:cNvPr id="20" name="Group 414"/>
          <p:cNvGrpSpPr/>
          <p:nvPr/>
        </p:nvGrpSpPr>
        <p:grpSpPr>
          <a:xfrm>
            <a:off x="5720101" y="3019483"/>
            <a:ext cx="611171" cy="1078590"/>
            <a:chOff x="6083667" y="1543379"/>
            <a:chExt cx="611171" cy="729407"/>
          </a:xfrm>
        </p:grpSpPr>
        <p:pic>
          <p:nvPicPr>
            <p:cNvPr id="326" name="Picture 136" descr="A:\papers\phenglobal\LeaflessCol.gif"/>
            <p:cNvPicPr>
              <a:picLocks noChangeAspect="1" noChangeArrowheads="1"/>
            </p:cNvPicPr>
            <p:nvPr/>
          </p:nvPicPr>
          <p:blipFill>
            <a:blip r:embed="rId4" cstate="screen"/>
            <a:srcRect/>
            <a:stretch>
              <a:fillRect/>
            </a:stretch>
          </p:blipFill>
          <p:spPr bwMode="auto">
            <a:xfrm>
              <a:off x="6083667" y="1543379"/>
              <a:ext cx="544411" cy="729407"/>
            </a:xfrm>
            <a:prstGeom prst="rect">
              <a:avLst/>
            </a:prstGeom>
            <a:noFill/>
          </p:spPr>
        </p:pic>
        <p:pic>
          <p:nvPicPr>
            <p:cNvPr id="385" name="Picture 2" descr="LeaffulCol"/>
            <p:cNvPicPr>
              <a:picLocks noChangeAspect="1" noChangeArrowheads="1"/>
            </p:cNvPicPr>
            <p:nvPr/>
          </p:nvPicPr>
          <p:blipFill>
            <a:blip r:embed="rId5" cstate="screen"/>
            <a:srcRect/>
            <a:stretch>
              <a:fillRect/>
            </a:stretch>
          </p:blipFill>
          <p:spPr bwMode="auto">
            <a:xfrm>
              <a:off x="6500813" y="1685925"/>
              <a:ext cx="194025" cy="100013"/>
            </a:xfrm>
            <a:prstGeom prst="rect">
              <a:avLst/>
            </a:prstGeom>
            <a:noFill/>
            <a:ln w="9525">
              <a:noFill/>
              <a:miter lim="800000"/>
              <a:headEnd/>
              <a:tailEnd/>
            </a:ln>
          </p:spPr>
        </p:pic>
        <p:pic>
          <p:nvPicPr>
            <p:cNvPr id="386" name="Picture 2" descr="LeaffulCol"/>
            <p:cNvPicPr>
              <a:picLocks noChangeAspect="1" noChangeArrowheads="1"/>
            </p:cNvPicPr>
            <p:nvPr/>
          </p:nvPicPr>
          <p:blipFill>
            <a:blip r:embed="rId6" cstate="screen"/>
            <a:srcRect/>
            <a:stretch>
              <a:fillRect/>
            </a:stretch>
          </p:blipFill>
          <p:spPr bwMode="auto">
            <a:xfrm>
              <a:off x="6462853" y="1804988"/>
              <a:ext cx="171310" cy="85724"/>
            </a:xfrm>
            <a:prstGeom prst="rect">
              <a:avLst/>
            </a:prstGeom>
            <a:noFill/>
            <a:ln w="9525">
              <a:noFill/>
              <a:miter lim="800000"/>
              <a:headEnd/>
              <a:tailEnd/>
            </a:ln>
          </p:spPr>
        </p:pic>
        <p:pic>
          <p:nvPicPr>
            <p:cNvPr id="392" name="Picture 2" descr="LeaffulCol"/>
            <p:cNvPicPr>
              <a:picLocks noChangeAspect="1" noChangeArrowheads="1"/>
            </p:cNvPicPr>
            <p:nvPr/>
          </p:nvPicPr>
          <p:blipFill>
            <a:blip r:embed="rId7" cstate="screen"/>
            <a:srcRect/>
            <a:stretch>
              <a:fillRect/>
            </a:stretch>
          </p:blipFill>
          <p:spPr bwMode="auto">
            <a:xfrm>
              <a:off x="6385638" y="1564269"/>
              <a:ext cx="194025" cy="62906"/>
            </a:xfrm>
            <a:prstGeom prst="rect">
              <a:avLst/>
            </a:prstGeom>
            <a:noFill/>
            <a:ln w="9525">
              <a:noFill/>
              <a:miter lim="800000"/>
              <a:headEnd/>
              <a:tailEnd/>
            </a:ln>
          </p:spPr>
        </p:pic>
      </p:grpSp>
      <p:sp>
        <p:nvSpPr>
          <p:cNvPr id="393" name="Freeform 286"/>
          <p:cNvSpPr>
            <a:spLocks noChangeAspect="1"/>
          </p:cNvSpPr>
          <p:nvPr/>
        </p:nvSpPr>
        <p:spPr bwMode="auto">
          <a:xfrm rot="17178124">
            <a:off x="6355596" y="4767315"/>
            <a:ext cx="288222" cy="245141"/>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chemeClr val="tx1"/>
            </a:solidFill>
            <a:prstDash val="solid"/>
            <a:round/>
            <a:headEnd type="none" w="sm" len="sm"/>
            <a:tailEnd type="none" w="sm" len="sm"/>
          </a:ln>
        </p:spPr>
        <p:txBody>
          <a:bodyPr/>
          <a:lstStyle/>
          <a:p>
            <a:endParaRPr lang="en-US" sz="1200">
              <a:solidFill>
                <a:srgbClr val="000000"/>
              </a:solidFill>
              <a:latin typeface="Arial"/>
            </a:endParaRPr>
          </a:p>
        </p:txBody>
      </p:sp>
      <p:sp>
        <p:nvSpPr>
          <p:cNvPr id="394" name="Freeform 286"/>
          <p:cNvSpPr>
            <a:spLocks noChangeAspect="1"/>
          </p:cNvSpPr>
          <p:nvPr/>
        </p:nvSpPr>
        <p:spPr bwMode="auto">
          <a:xfrm rot="11193457">
            <a:off x="7345753" y="5028150"/>
            <a:ext cx="174625" cy="309761"/>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chemeClr val="tx1"/>
            </a:solidFill>
            <a:prstDash val="solid"/>
            <a:round/>
            <a:headEnd type="none" w="sm" len="sm"/>
            <a:tailEnd type="none" w="sm" len="sm"/>
          </a:ln>
        </p:spPr>
        <p:txBody>
          <a:bodyPr/>
          <a:lstStyle/>
          <a:p>
            <a:endParaRPr lang="en-US" sz="1200">
              <a:solidFill>
                <a:srgbClr val="000000"/>
              </a:solidFill>
              <a:latin typeface="Arial"/>
            </a:endParaRPr>
          </a:p>
        </p:txBody>
      </p:sp>
      <p:sp>
        <p:nvSpPr>
          <p:cNvPr id="395" name="Freeform 286"/>
          <p:cNvSpPr>
            <a:spLocks noChangeAspect="1"/>
          </p:cNvSpPr>
          <p:nvPr/>
        </p:nvSpPr>
        <p:spPr bwMode="auto">
          <a:xfrm rot="21326123">
            <a:off x="6394859" y="3715138"/>
            <a:ext cx="174625" cy="230052"/>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sz="1200">
              <a:solidFill>
                <a:srgbClr val="000000"/>
              </a:solidFill>
              <a:latin typeface="Arial"/>
            </a:endParaRPr>
          </a:p>
        </p:txBody>
      </p:sp>
      <p:sp>
        <p:nvSpPr>
          <p:cNvPr id="397" name="Freeform 290"/>
          <p:cNvSpPr>
            <a:spLocks noChangeAspect="1"/>
          </p:cNvSpPr>
          <p:nvPr/>
        </p:nvSpPr>
        <p:spPr bwMode="auto">
          <a:xfrm rot="8003290" flipH="1">
            <a:off x="6880507" y="4617157"/>
            <a:ext cx="275505" cy="284476"/>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sz="1200">
              <a:solidFill>
                <a:srgbClr val="000000"/>
              </a:solidFill>
              <a:latin typeface="Arial"/>
            </a:endParaRPr>
          </a:p>
        </p:txBody>
      </p:sp>
      <p:grpSp>
        <p:nvGrpSpPr>
          <p:cNvPr id="21" name="Group 267"/>
          <p:cNvGrpSpPr>
            <a:grpSpLocks noChangeAspect="1"/>
          </p:cNvGrpSpPr>
          <p:nvPr/>
        </p:nvGrpSpPr>
        <p:grpSpPr bwMode="auto">
          <a:xfrm>
            <a:off x="3775790" y="3952878"/>
            <a:ext cx="469900" cy="631469"/>
            <a:chOff x="2299" y="3080"/>
            <a:chExt cx="979" cy="891"/>
          </a:xfrm>
        </p:grpSpPr>
        <p:sp>
          <p:nvSpPr>
            <p:cNvPr id="342" name="Line 268"/>
            <p:cNvSpPr>
              <a:spLocks noChangeAspect="1" noChangeShapeType="1"/>
            </p:cNvSpPr>
            <p:nvPr/>
          </p:nvSpPr>
          <p:spPr bwMode="auto">
            <a:xfrm flipH="1">
              <a:off x="2721" y="3218"/>
              <a:ext cx="4" cy="29"/>
            </a:xfrm>
            <a:prstGeom prst="line">
              <a:avLst/>
            </a:prstGeom>
            <a:noFill/>
            <a:ln w="12700">
              <a:solidFill>
                <a:srgbClr val="663300"/>
              </a:solidFill>
              <a:round/>
              <a:headEnd type="none" w="sm" len="sm"/>
              <a:tailEnd type="none" w="sm" len="sm"/>
            </a:ln>
          </p:spPr>
          <p:txBody>
            <a:bodyPr wrap="none" anchor="ctr"/>
            <a:lstStyle/>
            <a:p>
              <a:endParaRPr lang="en-US" sz="1200">
                <a:solidFill>
                  <a:srgbClr val="000000"/>
                </a:solidFill>
                <a:latin typeface="Arial"/>
              </a:endParaRPr>
            </a:p>
          </p:txBody>
        </p:sp>
        <p:sp>
          <p:nvSpPr>
            <p:cNvPr id="343" name="Line 269"/>
            <p:cNvSpPr>
              <a:spLocks noChangeAspect="1" noChangeShapeType="1"/>
            </p:cNvSpPr>
            <p:nvPr/>
          </p:nvSpPr>
          <p:spPr bwMode="auto">
            <a:xfrm flipH="1">
              <a:off x="2726" y="3182"/>
              <a:ext cx="1" cy="35"/>
            </a:xfrm>
            <a:prstGeom prst="line">
              <a:avLst/>
            </a:prstGeom>
            <a:noFill/>
            <a:ln w="12700">
              <a:solidFill>
                <a:srgbClr val="663300"/>
              </a:solidFill>
              <a:round/>
              <a:headEnd type="none" w="sm" len="sm"/>
              <a:tailEnd type="none" w="sm" len="sm"/>
            </a:ln>
          </p:spPr>
          <p:txBody>
            <a:bodyPr wrap="none" anchor="ctr"/>
            <a:lstStyle/>
            <a:p>
              <a:endParaRPr lang="en-US" sz="1200">
                <a:solidFill>
                  <a:srgbClr val="000000"/>
                </a:solidFill>
                <a:latin typeface="Arial"/>
              </a:endParaRPr>
            </a:p>
          </p:txBody>
        </p:sp>
        <p:sp>
          <p:nvSpPr>
            <p:cNvPr id="344" name="Line 270"/>
            <p:cNvSpPr>
              <a:spLocks noChangeAspect="1" noChangeShapeType="1"/>
            </p:cNvSpPr>
            <p:nvPr/>
          </p:nvSpPr>
          <p:spPr bwMode="auto">
            <a:xfrm>
              <a:off x="2726" y="3122"/>
              <a:ext cx="1" cy="59"/>
            </a:xfrm>
            <a:prstGeom prst="line">
              <a:avLst/>
            </a:prstGeom>
            <a:noFill/>
            <a:ln w="12700">
              <a:solidFill>
                <a:srgbClr val="663300"/>
              </a:solidFill>
              <a:round/>
              <a:headEnd type="none" w="sm" len="sm"/>
              <a:tailEnd type="none" w="sm" len="sm"/>
            </a:ln>
          </p:spPr>
          <p:txBody>
            <a:bodyPr wrap="none" anchor="ctr"/>
            <a:lstStyle/>
            <a:p>
              <a:endParaRPr lang="en-US" sz="1200">
                <a:solidFill>
                  <a:srgbClr val="000000"/>
                </a:solidFill>
                <a:latin typeface="Arial"/>
              </a:endParaRPr>
            </a:p>
          </p:txBody>
        </p:sp>
        <p:sp>
          <p:nvSpPr>
            <p:cNvPr id="345" name="Line 271"/>
            <p:cNvSpPr>
              <a:spLocks noChangeAspect="1" noChangeShapeType="1"/>
            </p:cNvSpPr>
            <p:nvPr/>
          </p:nvSpPr>
          <p:spPr bwMode="auto">
            <a:xfrm>
              <a:off x="2726" y="3080"/>
              <a:ext cx="0" cy="41"/>
            </a:xfrm>
            <a:prstGeom prst="line">
              <a:avLst/>
            </a:prstGeom>
            <a:noFill/>
            <a:ln w="12700">
              <a:solidFill>
                <a:srgbClr val="663300"/>
              </a:solidFill>
              <a:round/>
              <a:headEnd type="none" w="sm" len="sm"/>
              <a:tailEnd type="none" w="sm" len="sm"/>
            </a:ln>
          </p:spPr>
          <p:txBody>
            <a:bodyPr wrap="none" anchor="ctr"/>
            <a:lstStyle/>
            <a:p>
              <a:endParaRPr lang="en-US" sz="1200">
                <a:solidFill>
                  <a:srgbClr val="000000"/>
                </a:solidFill>
                <a:latin typeface="Arial"/>
              </a:endParaRPr>
            </a:p>
          </p:txBody>
        </p:sp>
        <p:sp>
          <p:nvSpPr>
            <p:cNvPr id="346" name="Line 272"/>
            <p:cNvSpPr>
              <a:spLocks noChangeAspect="1" noChangeShapeType="1"/>
            </p:cNvSpPr>
            <p:nvPr/>
          </p:nvSpPr>
          <p:spPr bwMode="auto">
            <a:xfrm flipH="1" flipV="1">
              <a:off x="2752" y="3116"/>
              <a:ext cx="3" cy="133"/>
            </a:xfrm>
            <a:prstGeom prst="line">
              <a:avLst/>
            </a:prstGeom>
            <a:noFill/>
            <a:ln w="12700">
              <a:solidFill>
                <a:srgbClr val="663300"/>
              </a:solidFill>
              <a:round/>
              <a:headEnd type="none" w="sm" len="sm"/>
              <a:tailEnd type="none" w="sm" len="sm"/>
            </a:ln>
          </p:spPr>
          <p:txBody>
            <a:bodyPr wrap="none" anchor="ctr"/>
            <a:lstStyle/>
            <a:p>
              <a:endParaRPr lang="en-US" sz="1200">
                <a:solidFill>
                  <a:srgbClr val="000000"/>
                </a:solidFill>
                <a:latin typeface="Arial"/>
              </a:endParaRPr>
            </a:p>
          </p:txBody>
        </p:sp>
        <p:sp>
          <p:nvSpPr>
            <p:cNvPr id="347" name="Freeform 273"/>
            <p:cNvSpPr>
              <a:spLocks noChangeAspect="1"/>
            </p:cNvSpPr>
            <p:nvPr/>
          </p:nvSpPr>
          <p:spPr bwMode="auto">
            <a:xfrm>
              <a:off x="2411" y="3236"/>
              <a:ext cx="306" cy="735"/>
            </a:xfrm>
            <a:custGeom>
              <a:avLst/>
              <a:gdLst>
                <a:gd name="T0" fmla="*/ 300 w 306"/>
                <a:gd name="T1" fmla="*/ 12 h 735"/>
                <a:gd name="T2" fmla="*/ 293 w 306"/>
                <a:gd name="T3" fmla="*/ 36 h 735"/>
                <a:gd name="T4" fmla="*/ 286 w 306"/>
                <a:gd name="T5" fmla="*/ 61 h 735"/>
                <a:gd name="T6" fmla="*/ 278 w 306"/>
                <a:gd name="T7" fmla="*/ 84 h 735"/>
                <a:gd name="T8" fmla="*/ 271 w 306"/>
                <a:gd name="T9" fmla="*/ 107 h 735"/>
                <a:gd name="T10" fmla="*/ 264 w 306"/>
                <a:gd name="T11" fmla="*/ 130 h 735"/>
                <a:gd name="T12" fmla="*/ 258 w 306"/>
                <a:gd name="T13" fmla="*/ 151 h 735"/>
                <a:gd name="T14" fmla="*/ 252 w 306"/>
                <a:gd name="T15" fmla="*/ 172 h 735"/>
                <a:gd name="T16" fmla="*/ 247 w 306"/>
                <a:gd name="T17" fmla="*/ 191 h 735"/>
                <a:gd name="T18" fmla="*/ 241 w 306"/>
                <a:gd name="T19" fmla="*/ 217 h 735"/>
                <a:gd name="T20" fmla="*/ 237 w 306"/>
                <a:gd name="T21" fmla="*/ 233 h 735"/>
                <a:gd name="T22" fmla="*/ 235 w 306"/>
                <a:gd name="T23" fmla="*/ 247 h 735"/>
                <a:gd name="T24" fmla="*/ 232 w 306"/>
                <a:gd name="T25" fmla="*/ 260 h 735"/>
                <a:gd name="T26" fmla="*/ 229 w 306"/>
                <a:gd name="T27" fmla="*/ 272 h 735"/>
                <a:gd name="T28" fmla="*/ 227 w 306"/>
                <a:gd name="T29" fmla="*/ 283 h 735"/>
                <a:gd name="T30" fmla="*/ 224 w 306"/>
                <a:gd name="T31" fmla="*/ 295 h 735"/>
                <a:gd name="T32" fmla="*/ 219 w 306"/>
                <a:gd name="T33" fmla="*/ 305 h 735"/>
                <a:gd name="T34" fmla="*/ 215 w 306"/>
                <a:gd name="T35" fmla="*/ 316 h 735"/>
                <a:gd name="T36" fmla="*/ 210 w 306"/>
                <a:gd name="T37" fmla="*/ 328 h 735"/>
                <a:gd name="T38" fmla="*/ 199 w 306"/>
                <a:gd name="T39" fmla="*/ 346 h 735"/>
                <a:gd name="T40" fmla="*/ 190 w 306"/>
                <a:gd name="T41" fmla="*/ 359 h 735"/>
                <a:gd name="T42" fmla="*/ 180 w 306"/>
                <a:gd name="T43" fmla="*/ 372 h 735"/>
                <a:gd name="T44" fmla="*/ 168 w 306"/>
                <a:gd name="T45" fmla="*/ 387 h 735"/>
                <a:gd name="T46" fmla="*/ 156 w 306"/>
                <a:gd name="T47" fmla="*/ 401 h 735"/>
                <a:gd name="T48" fmla="*/ 144 w 306"/>
                <a:gd name="T49" fmla="*/ 417 h 735"/>
                <a:gd name="T50" fmla="*/ 132 w 306"/>
                <a:gd name="T51" fmla="*/ 433 h 735"/>
                <a:gd name="T52" fmla="*/ 119 w 306"/>
                <a:gd name="T53" fmla="*/ 449 h 735"/>
                <a:gd name="T54" fmla="*/ 106 w 306"/>
                <a:gd name="T55" fmla="*/ 464 h 735"/>
                <a:gd name="T56" fmla="*/ 89 w 306"/>
                <a:gd name="T57" fmla="*/ 489 h 735"/>
                <a:gd name="T58" fmla="*/ 78 w 306"/>
                <a:gd name="T59" fmla="*/ 505 h 735"/>
                <a:gd name="T60" fmla="*/ 68 w 306"/>
                <a:gd name="T61" fmla="*/ 522 h 735"/>
                <a:gd name="T62" fmla="*/ 58 w 306"/>
                <a:gd name="T63" fmla="*/ 538 h 735"/>
                <a:gd name="T64" fmla="*/ 49 w 306"/>
                <a:gd name="T65" fmla="*/ 553 h 735"/>
                <a:gd name="T66" fmla="*/ 41 w 306"/>
                <a:gd name="T67" fmla="*/ 569 h 735"/>
                <a:gd name="T68" fmla="*/ 34 w 306"/>
                <a:gd name="T69" fmla="*/ 584 h 735"/>
                <a:gd name="T70" fmla="*/ 27 w 306"/>
                <a:gd name="T71" fmla="*/ 598 h 735"/>
                <a:gd name="T72" fmla="*/ 21 w 306"/>
                <a:gd name="T73" fmla="*/ 613 h 735"/>
                <a:gd name="T74" fmla="*/ 17 w 306"/>
                <a:gd name="T75" fmla="*/ 626 h 735"/>
                <a:gd name="T76" fmla="*/ 10 w 306"/>
                <a:gd name="T77" fmla="*/ 644 h 735"/>
                <a:gd name="T78" fmla="*/ 7 w 306"/>
                <a:gd name="T79" fmla="*/ 656 h 735"/>
                <a:gd name="T80" fmla="*/ 5 w 306"/>
                <a:gd name="T81" fmla="*/ 667 h 735"/>
                <a:gd name="T82" fmla="*/ 3 w 306"/>
                <a:gd name="T83" fmla="*/ 677 h 735"/>
                <a:gd name="T84" fmla="*/ 2 w 306"/>
                <a:gd name="T85" fmla="*/ 686 h 735"/>
                <a:gd name="T86" fmla="*/ 1 w 306"/>
                <a:gd name="T87" fmla="*/ 695 h 735"/>
                <a:gd name="T88" fmla="*/ 0 w 306"/>
                <a:gd name="T89" fmla="*/ 705 h 735"/>
                <a:gd name="T90" fmla="*/ 0 w 306"/>
                <a:gd name="T91" fmla="*/ 713 h 735"/>
                <a:gd name="T92" fmla="*/ 0 w 306"/>
                <a:gd name="T93" fmla="*/ 721 h 735"/>
                <a:gd name="T94" fmla="*/ 0 w 306"/>
                <a:gd name="T95" fmla="*/ 734 h 7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06"/>
                <a:gd name="T145" fmla="*/ 0 h 735"/>
                <a:gd name="T146" fmla="*/ 306 w 306"/>
                <a:gd name="T147" fmla="*/ 735 h 73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06" h="735">
                  <a:moveTo>
                    <a:pt x="305" y="0"/>
                  </a:moveTo>
                  <a:lnTo>
                    <a:pt x="300" y="12"/>
                  </a:lnTo>
                  <a:lnTo>
                    <a:pt x="297" y="24"/>
                  </a:lnTo>
                  <a:lnTo>
                    <a:pt x="293" y="36"/>
                  </a:lnTo>
                  <a:lnTo>
                    <a:pt x="289" y="48"/>
                  </a:lnTo>
                  <a:lnTo>
                    <a:pt x="286" y="61"/>
                  </a:lnTo>
                  <a:lnTo>
                    <a:pt x="282" y="72"/>
                  </a:lnTo>
                  <a:lnTo>
                    <a:pt x="278" y="84"/>
                  </a:lnTo>
                  <a:lnTo>
                    <a:pt x="275" y="96"/>
                  </a:lnTo>
                  <a:lnTo>
                    <a:pt x="271" y="107"/>
                  </a:lnTo>
                  <a:lnTo>
                    <a:pt x="267" y="119"/>
                  </a:lnTo>
                  <a:lnTo>
                    <a:pt x="264" y="130"/>
                  </a:lnTo>
                  <a:lnTo>
                    <a:pt x="261" y="141"/>
                  </a:lnTo>
                  <a:lnTo>
                    <a:pt x="258" y="151"/>
                  </a:lnTo>
                  <a:lnTo>
                    <a:pt x="255" y="162"/>
                  </a:lnTo>
                  <a:lnTo>
                    <a:pt x="252" y="172"/>
                  </a:lnTo>
                  <a:lnTo>
                    <a:pt x="250" y="182"/>
                  </a:lnTo>
                  <a:lnTo>
                    <a:pt x="247" y="191"/>
                  </a:lnTo>
                  <a:lnTo>
                    <a:pt x="245" y="200"/>
                  </a:lnTo>
                  <a:lnTo>
                    <a:pt x="241" y="217"/>
                  </a:lnTo>
                  <a:lnTo>
                    <a:pt x="239" y="225"/>
                  </a:lnTo>
                  <a:lnTo>
                    <a:pt x="237" y="233"/>
                  </a:lnTo>
                  <a:lnTo>
                    <a:pt x="236" y="240"/>
                  </a:lnTo>
                  <a:lnTo>
                    <a:pt x="235" y="247"/>
                  </a:lnTo>
                  <a:lnTo>
                    <a:pt x="233" y="253"/>
                  </a:lnTo>
                  <a:lnTo>
                    <a:pt x="232" y="260"/>
                  </a:lnTo>
                  <a:lnTo>
                    <a:pt x="230" y="266"/>
                  </a:lnTo>
                  <a:lnTo>
                    <a:pt x="229" y="272"/>
                  </a:lnTo>
                  <a:lnTo>
                    <a:pt x="228" y="278"/>
                  </a:lnTo>
                  <a:lnTo>
                    <a:pt x="227" y="283"/>
                  </a:lnTo>
                  <a:lnTo>
                    <a:pt x="225" y="289"/>
                  </a:lnTo>
                  <a:lnTo>
                    <a:pt x="224" y="295"/>
                  </a:lnTo>
                  <a:lnTo>
                    <a:pt x="222" y="300"/>
                  </a:lnTo>
                  <a:lnTo>
                    <a:pt x="219" y="305"/>
                  </a:lnTo>
                  <a:lnTo>
                    <a:pt x="218" y="311"/>
                  </a:lnTo>
                  <a:lnTo>
                    <a:pt x="215" y="316"/>
                  </a:lnTo>
                  <a:lnTo>
                    <a:pt x="213" y="322"/>
                  </a:lnTo>
                  <a:lnTo>
                    <a:pt x="210" y="328"/>
                  </a:lnTo>
                  <a:lnTo>
                    <a:pt x="203" y="340"/>
                  </a:lnTo>
                  <a:lnTo>
                    <a:pt x="199" y="346"/>
                  </a:lnTo>
                  <a:lnTo>
                    <a:pt x="195" y="352"/>
                  </a:lnTo>
                  <a:lnTo>
                    <a:pt x="190" y="359"/>
                  </a:lnTo>
                  <a:lnTo>
                    <a:pt x="185" y="366"/>
                  </a:lnTo>
                  <a:lnTo>
                    <a:pt x="180" y="372"/>
                  </a:lnTo>
                  <a:lnTo>
                    <a:pt x="174" y="379"/>
                  </a:lnTo>
                  <a:lnTo>
                    <a:pt x="168" y="387"/>
                  </a:lnTo>
                  <a:lnTo>
                    <a:pt x="162" y="394"/>
                  </a:lnTo>
                  <a:lnTo>
                    <a:pt x="156" y="401"/>
                  </a:lnTo>
                  <a:lnTo>
                    <a:pt x="150" y="409"/>
                  </a:lnTo>
                  <a:lnTo>
                    <a:pt x="144" y="417"/>
                  </a:lnTo>
                  <a:lnTo>
                    <a:pt x="138" y="425"/>
                  </a:lnTo>
                  <a:lnTo>
                    <a:pt x="132" y="433"/>
                  </a:lnTo>
                  <a:lnTo>
                    <a:pt x="125" y="441"/>
                  </a:lnTo>
                  <a:lnTo>
                    <a:pt x="119" y="449"/>
                  </a:lnTo>
                  <a:lnTo>
                    <a:pt x="113" y="456"/>
                  </a:lnTo>
                  <a:lnTo>
                    <a:pt x="106" y="464"/>
                  </a:lnTo>
                  <a:lnTo>
                    <a:pt x="100" y="473"/>
                  </a:lnTo>
                  <a:lnTo>
                    <a:pt x="89" y="489"/>
                  </a:lnTo>
                  <a:lnTo>
                    <a:pt x="83" y="497"/>
                  </a:lnTo>
                  <a:lnTo>
                    <a:pt x="78" y="505"/>
                  </a:lnTo>
                  <a:lnTo>
                    <a:pt x="72" y="513"/>
                  </a:lnTo>
                  <a:lnTo>
                    <a:pt x="68" y="522"/>
                  </a:lnTo>
                  <a:lnTo>
                    <a:pt x="62" y="530"/>
                  </a:lnTo>
                  <a:lnTo>
                    <a:pt x="58" y="538"/>
                  </a:lnTo>
                  <a:lnTo>
                    <a:pt x="53" y="546"/>
                  </a:lnTo>
                  <a:lnTo>
                    <a:pt x="49" y="553"/>
                  </a:lnTo>
                  <a:lnTo>
                    <a:pt x="45" y="561"/>
                  </a:lnTo>
                  <a:lnTo>
                    <a:pt x="41" y="569"/>
                  </a:lnTo>
                  <a:lnTo>
                    <a:pt x="37" y="576"/>
                  </a:lnTo>
                  <a:lnTo>
                    <a:pt x="34" y="584"/>
                  </a:lnTo>
                  <a:lnTo>
                    <a:pt x="30" y="591"/>
                  </a:lnTo>
                  <a:lnTo>
                    <a:pt x="27" y="598"/>
                  </a:lnTo>
                  <a:lnTo>
                    <a:pt x="24" y="606"/>
                  </a:lnTo>
                  <a:lnTo>
                    <a:pt x="21" y="613"/>
                  </a:lnTo>
                  <a:lnTo>
                    <a:pt x="19" y="619"/>
                  </a:lnTo>
                  <a:lnTo>
                    <a:pt x="17" y="626"/>
                  </a:lnTo>
                  <a:lnTo>
                    <a:pt x="12" y="639"/>
                  </a:lnTo>
                  <a:lnTo>
                    <a:pt x="10" y="644"/>
                  </a:lnTo>
                  <a:lnTo>
                    <a:pt x="9" y="650"/>
                  </a:lnTo>
                  <a:lnTo>
                    <a:pt x="7" y="656"/>
                  </a:lnTo>
                  <a:lnTo>
                    <a:pt x="6" y="661"/>
                  </a:lnTo>
                  <a:lnTo>
                    <a:pt x="5" y="667"/>
                  </a:lnTo>
                  <a:lnTo>
                    <a:pt x="4" y="672"/>
                  </a:lnTo>
                  <a:lnTo>
                    <a:pt x="3" y="677"/>
                  </a:lnTo>
                  <a:lnTo>
                    <a:pt x="3" y="682"/>
                  </a:lnTo>
                  <a:lnTo>
                    <a:pt x="2" y="686"/>
                  </a:lnTo>
                  <a:lnTo>
                    <a:pt x="1" y="691"/>
                  </a:lnTo>
                  <a:lnTo>
                    <a:pt x="1" y="695"/>
                  </a:lnTo>
                  <a:lnTo>
                    <a:pt x="1" y="700"/>
                  </a:lnTo>
                  <a:lnTo>
                    <a:pt x="0" y="705"/>
                  </a:lnTo>
                  <a:lnTo>
                    <a:pt x="0" y="709"/>
                  </a:lnTo>
                  <a:lnTo>
                    <a:pt x="0" y="713"/>
                  </a:lnTo>
                  <a:lnTo>
                    <a:pt x="0" y="717"/>
                  </a:lnTo>
                  <a:lnTo>
                    <a:pt x="0" y="721"/>
                  </a:lnTo>
                  <a:lnTo>
                    <a:pt x="0" y="726"/>
                  </a:lnTo>
                  <a:lnTo>
                    <a:pt x="0" y="734"/>
                  </a:lnTo>
                </a:path>
              </a:pathLst>
            </a:custGeom>
            <a:noFill/>
            <a:ln w="12700" cap="rnd" cmpd="sng">
              <a:solidFill>
                <a:srgbClr val="663300"/>
              </a:solidFill>
              <a:prstDash val="solid"/>
              <a:round/>
              <a:headEnd type="none" w="sm" len="sm"/>
              <a:tailEnd type="none" w="sm" len="sm"/>
            </a:ln>
          </p:spPr>
          <p:txBody>
            <a:bodyPr/>
            <a:lstStyle/>
            <a:p>
              <a:endParaRPr lang="en-US" sz="1200">
                <a:solidFill>
                  <a:srgbClr val="000000"/>
                </a:solidFill>
                <a:latin typeface="Arial"/>
              </a:endParaRPr>
            </a:p>
          </p:txBody>
        </p:sp>
        <p:sp>
          <p:nvSpPr>
            <p:cNvPr id="348" name="Freeform 274"/>
            <p:cNvSpPr>
              <a:spLocks noChangeAspect="1"/>
            </p:cNvSpPr>
            <p:nvPr/>
          </p:nvSpPr>
          <p:spPr bwMode="auto">
            <a:xfrm>
              <a:off x="2760" y="3251"/>
              <a:ext cx="296" cy="653"/>
            </a:xfrm>
            <a:custGeom>
              <a:avLst/>
              <a:gdLst>
                <a:gd name="T0" fmla="*/ 1 w 296"/>
                <a:gd name="T1" fmla="*/ 4 h 653"/>
                <a:gd name="T2" fmla="*/ 4 w 296"/>
                <a:gd name="T3" fmla="*/ 15 h 653"/>
                <a:gd name="T4" fmla="*/ 7 w 296"/>
                <a:gd name="T5" fmla="*/ 25 h 653"/>
                <a:gd name="T6" fmla="*/ 10 w 296"/>
                <a:gd name="T7" fmla="*/ 36 h 653"/>
                <a:gd name="T8" fmla="*/ 14 w 296"/>
                <a:gd name="T9" fmla="*/ 46 h 653"/>
                <a:gd name="T10" fmla="*/ 17 w 296"/>
                <a:gd name="T11" fmla="*/ 58 h 653"/>
                <a:gd name="T12" fmla="*/ 19 w 296"/>
                <a:gd name="T13" fmla="*/ 69 h 653"/>
                <a:gd name="T14" fmla="*/ 23 w 296"/>
                <a:gd name="T15" fmla="*/ 82 h 653"/>
                <a:gd name="T16" fmla="*/ 26 w 296"/>
                <a:gd name="T17" fmla="*/ 96 h 653"/>
                <a:gd name="T18" fmla="*/ 30 w 296"/>
                <a:gd name="T19" fmla="*/ 117 h 653"/>
                <a:gd name="T20" fmla="*/ 33 w 296"/>
                <a:gd name="T21" fmla="*/ 132 h 653"/>
                <a:gd name="T22" fmla="*/ 37 w 296"/>
                <a:gd name="T23" fmla="*/ 149 h 653"/>
                <a:gd name="T24" fmla="*/ 40 w 296"/>
                <a:gd name="T25" fmla="*/ 166 h 653"/>
                <a:gd name="T26" fmla="*/ 43 w 296"/>
                <a:gd name="T27" fmla="*/ 183 h 653"/>
                <a:gd name="T28" fmla="*/ 46 w 296"/>
                <a:gd name="T29" fmla="*/ 201 h 653"/>
                <a:gd name="T30" fmla="*/ 50 w 296"/>
                <a:gd name="T31" fmla="*/ 218 h 653"/>
                <a:gd name="T32" fmla="*/ 54 w 296"/>
                <a:gd name="T33" fmla="*/ 235 h 653"/>
                <a:gd name="T34" fmla="*/ 58 w 296"/>
                <a:gd name="T35" fmla="*/ 252 h 653"/>
                <a:gd name="T36" fmla="*/ 62 w 296"/>
                <a:gd name="T37" fmla="*/ 268 h 653"/>
                <a:gd name="T38" fmla="*/ 69 w 296"/>
                <a:gd name="T39" fmla="*/ 290 h 653"/>
                <a:gd name="T40" fmla="*/ 75 w 296"/>
                <a:gd name="T41" fmla="*/ 303 h 653"/>
                <a:gd name="T42" fmla="*/ 80 w 296"/>
                <a:gd name="T43" fmla="*/ 316 h 653"/>
                <a:gd name="T44" fmla="*/ 87 w 296"/>
                <a:gd name="T45" fmla="*/ 328 h 653"/>
                <a:gd name="T46" fmla="*/ 92 w 296"/>
                <a:gd name="T47" fmla="*/ 339 h 653"/>
                <a:gd name="T48" fmla="*/ 99 w 296"/>
                <a:gd name="T49" fmla="*/ 350 h 653"/>
                <a:gd name="T50" fmla="*/ 105 w 296"/>
                <a:gd name="T51" fmla="*/ 360 h 653"/>
                <a:gd name="T52" fmla="*/ 112 w 296"/>
                <a:gd name="T53" fmla="*/ 370 h 653"/>
                <a:gd name="T54" fmla="*/ 119 w 296"/>
                <a:gd name="T55" fmla="*/ 381 h 653"/>
                <a:gd name="T56" fmla="*/ 128 w 296"/>
                <a:gd name="T57" fmla="*/ 397 h 653"/>
                <a:gd name="T58" fmla="*/ 135 w 296"/>
                <a:gd name="T59" fmla="*/ 408 h 653"/>
                <a:gd name="T60" fmla="*/ 142 w 296"/>
                <a:gd name="T61" fmla="*/ 420 h 653"/>
                <a:gd name="T62" fmla="*/ 149 w 296"/>
                <a:gd name="T63" fmla="*/ 432 h 653"/>
                <a:gd name="T64" fmla="*/ 156 w 296"/>
                <a:gd name="T65" fmla="*/ 445 h 653"/>
                <a:gd name="T66" fmla="*/ 163 w 296"/>
                <a:gd name="T67" fmla="*/ 457 h 653"/>
                <a:gd name="T68" fmla="*/ 170 w 296"/>
                <a:gd name="T69" fmla="*/ 470 h 653"/>
                <a:gd name="T70" fmla="*/ 178 w 296"/>
                <a:gd name="T71" fmla="*/ 483 h 653"/>
                <a:gd name="T72" fmla="*/ 185 w 296"/>
                <a:gd name="T73" fmla="*/ 497 h 653"/>
                <a:gd name="T74" fmla="*/ 193 w 296"/>
                <a:gd name="T75" fmla="*/ 509 h 653"/>
                <a:gd name="T76" fmla="*/ 205 w 296"/>
                <a:gd name="T77" fmla="*/ 529 h 653"/>
                <a:gd name="T78" fmla="*/ 214 w 296"/>
                <a:gd name="T79" fmla="*/ 542 h 653"/>
                <a:gd name="T80" fmla="*/ 223 w 296"/>
                <a:gd name="T81" fmla="*/ 555 h 653"/>
                <a:gd name="T82" fmla="*/ 232 w 296"/>
                <a:gd name="T83" fmla="*/ 568 h 653"/>
                <a:gd name="T84" fmla="*/ 241 w 296"/>
                <a:gd name="T85" fmla="*/ 581 h 653"/>
                <a:gd name="T86" fmla="*/ 251 w 296"/>
                <a:gd name="T87" fmla="*/ 594 h 653"/>
                <a:gd name="T88" fmla="*/ 261 w 296"/>
                <a:gd name="T89" fmla="*/ 607 h 653"/>
                <a:gd name="T90" fmla="*/ 270 w 296"/>
                <a:gd name="T91" fmla="*/ 620 h 653"/>
                <a:gd name="T92" fmla="*/ 280 w 296"/>
                <a:gd name="T93" fmla="*/ 632 h 653"/>
                <a:gd name="T94" fmla="*/ 295 w 296"/>
                <a:gd name="T95" fmla="*/ 652 h 65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96"/>
                <a:gd name="T145" fmla="*/ 0 h 653"/>
                <a:gd name="T146" fmla="*/ 296 w 296"/>
                <a:gd name="T147" fmla="*/ 653 h 65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96" h="653">
                  <a:moveTo>
                    <a:pt x="0" y="0"/>
                  </a:moveTo>
                  <a:lnTo>
                    <a:pt x="1" y="4"/>
                  </a:lnTo>
                  <a:lnTo>
                    <a:pt x="3" y="9"/>
                  </a:lnTo>
                  <a:lnTo>
                    <a:pt x="4" y="15"/>
                  </a:lnTo>
                  <a:lnTo>
                    <a:pt x="6" y="20"/>
                  </a:lnTo>
                  <a:lnTo>
                    <a:pt x="7" y="25"/>
                  </a:lnTo>
                  <a:lnTo>
                    <a:pt x="9" y="30"/>
                  </a:lnTo>
                  <a:lnTo>
                    <a:pt x="10" y="36"/>
                  </a:lnTo>
                  <a:lnTo>
                    <a:pt x="12" y="41"/>
                  </a:lnTo>
                  <a:lnTo>
                    <a:pt x="14" y="46"/>
                  </a:lnTo>
                  <a:lnTo>
                    <a:pt x="15" y="52"/>
                  </a:lnTo>
                  <a:lnTo>
                    <a:pt x="17" y="58"/>
                  </a:lnTo>
                  <a:lnTo>
                    <a:pt x="18" y="64"/>
                  </a:lnTo>
                  <a:lnTo>
                    <a:pt x="19" y="69"/>
                  </a:lnTo>
                  <a:lnTo>
                    <a:pt x="21" y="76"/>
                  </a:lnTo>
                  <a:lnTo>
                    <a:pt x="23" y="82"/>
                  </a:lnTo>
                  <a:lnTo>
                    <a:pt x="24" y="89"/>
                  </a:lnTo>
                  <a:lnTo>
                    <a:pt x="26" y="96"/>
                  </a:lnTo>
                  <a:lnTo>
                    <a:pt x="27" y="102"/>
                  </a:lnTo>
                  <a:lnTo>
                    <a:pt x="30" y="117"/>
                  </a:lnTo>
                  <a:lnTo>
                    <a:pt x="32" y="125"/>
                  </a:lnTo>
                  <a:lnTo>
                    <a:pt x="33" y="132"/>
                  </a:lnTo>
                  <a:lnTo>
                    <a:pt x="35" y="141"/>
                  </a:lnTo>
                  <a:lnTo>
                    <a:pt x="37" y="149"/>
                  </a:lnTo>
                  <a:lnTo>
                    <a:pt x="38" y="157"/>
                  </a:lnTo>
                  <a:lnTo>
                    <a:pt x="40" y="166"/>
                  </a:lnTo>
                  <a:lnTo>
                    <a:pt x="41" y="175"/>
                  </a:lnTo>
                  <a:lnTo>
                    <a:pt x="43" y="183"/>
                  </a:lnTo>
                  <a:lnTo>
                    <a:pt x="44" y="192"/>
                  </a:lnTo>
                  <a:lnTo>
                    <a:pt x="46" y="201"/>
                  </a:lnTo>
                  <a:lnTo>
                    <a:pt x="48" y="209"/>
                  </a:lnTo>
                  <a:lnTo>
                    <a:pt x="50" y="218"/>
                  </a:lnTo>
                  <a:lnTo>
                    <a:pt x="52" y="227"/>
                  </a:lnTo>
                  <a:lnTo>
                    <a:pt x="54" y="235"/>
                  </a:lnTo>
                  <a:lnTo>
                    <a:pt x="56" y="244"/>
                  </a:lnTo>
                  <a:lnTo>
                    <a:pt x="58" y="252"/>
                  </a:lnTo>
                  <a:lnTo>
                    <a:pt x="60" y="260"/>
                  </a:lnTo>
                  <a:lnTo>
                    <a:pt x="62" y="268"/>
                  </a:lnTo>
                  <a:lnTo>
                    <a:pt x="67" y="283"/>
                  </a:lnTo>
                  <a:lnTo>
                    <a:pt x="69" y="290"/>
                  </a:lnTo>
                  <a:lnTo>
                    <a:pt x="72" y="297"/>
                  </a:lnTo>
                  <a:lnTo>
                    <a:pt x="75" y="303"/>
                  </a:lnTo>
                  <a:lnTo>
                    <a:pt x="78" y="310"/>
                  </a:lnTo>
                  <a:lnTo>
                    <a:pt x="80" y="316"/>
                  </a:lnTo>
                  <a:lnTo>
                    <a:pt x="84" y="322"/>
                  </a:lnTo>
                  <a:lnTo>
                    <a:pt x="87" y="328"/>
                  </a:lnTo>
                  <a:lnTo>
                    <a:pt x="89" y="333"/>
                  </a:lnTo>
                  <a:lnTo>
                    <a:pt x="92" y="339"/>
                  </a:lnTo>
                  <a:lnTo>
                    <a:pt x="96" y="344"/>
                  </a:lnTo>
                  <a:lnTo>
                    <a:pt x="99" y="350"/>
                  </a:lnTo>
                  <a:lnTo>
                    <a:pt x="102" y="355"/>
                  </a:lnTo>
                  <a:lnTo>
                    <a:pt x="105" y="360"/>
                  </a:lnTo>
                  <a:lnTo>
                    <a:pt x="109" y="366"/>
                  </a:lnTo>
                  <a:lnTo>
                    <a:pt x="112" y="370"/>
                  </a:lnTo>
                  <a:lnTo>
                    <a:pt x="115" y="376"/>
                  </a:lnTo>
                  <a:lnTo>
                    <a:pt x="119" y="381"/>
                  </a:lnTo>
                  <a:lnTo>
                    <a:pt x="122" y="386"/>
                  </a:lnTo>
                  <a:lnTo>
                    <a:pt x="128" y="397"/>
                  </a:lnTo>
                  <a:lnTo>
                    <a:pt x="132" y="403"/>
                  </a:lnTo>
                  <a:lnTo>
                    <a:pt x="135" y="408"/>
                  </a:lnTo>
                  <a:lnTo>
                    <a:pt x="139" y="414"/>
                  </a:lnTo>
                  <a:lnTo>
                    <a:pt x="142" y="420"/>
                  </a:lnTo>
                  <a:lnTo>
                    <a:pt x="146" y="426"/>
                  </a:lnTo>
                  <a:lnTo>
                    <a:pt x="149" y="432"/>
                  </a:lnTo>
                  <a:lnTo>
                    <a:pt x="152" y="438"/>
                  </a:lnTo>
                  <a:lnTo>
                    <a:pt x="156" y="445"/>
                  </a:lnTo>
                  <a:lnTo>
                    <a:pt x="159" y="451"/>
                  </a:lnTo>
                  <a:lnTo>
                    <a:pt x="163" y="457"/>
                  </a:lnTo>
                  <a:lnTo>
                    <a:pt x="166" y="464"/>
                  </a:lnTo>
                  <a:lnTo>
                    <a:pt x="170" y="470"/>
                  </a:lnTo>
                  <a:lnTo>
                    <a:pt x="174" y="477"/>
                  </a:lnTo>
                  <a:lnTo>
                    <a:pt x="178" y="483"/>
                  </a:lnTo>
                  <a:lnTo>
                    <a:pt x="182" y="490"/>
                  </a:lnTo>
                  <a:lnTo>
                    <a:pt x="185" y="497"/>
                  </a:lnTo>
                  <a:lnTo>
                    <a:pt x="189" y="503"/>
                  </a:lnTo>
                  <a:lnTo>
                    <a:pt x="193" y="509"/>
                  </a:lnTo>
                  <a:lnTo>
                    <a:pt x="202" y="522"/>
                  </a:lnTo>
                  <a:lnTo>
                    <a:pt x="205" y="529"/>
                  </a:lnTo>
                  <a:lnTo>
                    <a:pt x="210" y="536"/>
                  </a:lnTo>
                  <a:lnTo>
                    <a:pt x="214" y="542"/>
                  </a:lnTo>
                  <a:lnTo>
                    <a:pt x="218" y="549"/>
                  </a:lnTo>
                  <a:lnTo>
                    <a:pt x="223" y="555"/>
                  </a:lnTo>
                  <a:lnTo>
                    <a:pt x="227" y="562"/>
                  </a:lnTo>
                  <a:lnTo>
                    <a:pt x="232" y="568"/>
                  </a:lnTo>
                  <a:lnTo>
                    <a:pt x="237" y="574"/>
                  </a:lnTo>
                  <a:lnTo>
                    <a:pt x="241" y="581"/>
                  </a:lnTo>
                  <a:lnTo>
                    <a:pt x="246" y="588"/>
                  </a:lnTo>
                  <a:lnTo>
                    <a:pt x="251" y="594"/>
                  </a:lnTo>
                  <a:lnTo>
                    <a:pt x="255" y="600"/>
                  </a:lnTo>
                  <a:lnTo>
                    <a:pt x="261" y="607"/>
                  </a:lnTo>
                  <a:lnTo>
                    <a:pt x="265" y="613"/>
                  </a:lnTo>
                  <a:lnTo>
                    <a:pt x="270" y="620"/>
                  </a:lnTo>
                  <a:lnTo>
                    <a:pt x="275" y="626"/>
                  </a:lnTo>
                  <a:lnTo>
                    <a:pt x="280" y="632"/>
                  </a:lnTo>
                  <a:lnTo>
                    <a:pt x="285" y="639"/>
                  </a:lnTo>
                  <a:lnTo>
                    <a:pt x="295" y="652"/>
                  </a:lnTo>
                </a:path>
              </a:pathLst>
            </a:custGeom>
            <a:noFill/>
            <a:ln w="12700" cap="rnd" cmpd="sng">
              <a:solidFill>
                <a:srgbClr val="663300"/>
              </a:solidFill>
              <a:prstDash val="solid"/>
              <a:round/>
              <a:headEnd type="none" w="sm" len="sm"/>
              <a:tailEnd type="none" w="sm" len="sm"/>
            </a:ln>
          </p:spPr>
          <p:txBody>
            <a:bodyPr/>
            <a:lstStyle/>
            <a:p>
              <a:endParaRPr lang="en-US" sz="1200">
                <a:solidFill>
                  <a:srgbClr val="000000"/>
                </a:solidFill>
                <a:latin typeface="Arial"/>
              </a:endParaRPr>
            </a:p>
          </p:txBody>
        </p:sp>
        <p:sp>
          <p:nvSpPr>
            <p:cNvPr id="349" name="Freeform 275"/>
            <p:cNvSpPr>
              <a:spLocks noChangeAspect="1"/>
            </p:cNvSpPr>
            <p:nvPr/>
          </p:nvSpPr>
          <p:spPr bwMode="auto">
            <a:xfrm>
              <a:off x="2785" y="3331"/>
              <a:ext cx="283" cy="189"/>
            </a:xfrm>
            <a:custGeom>
              <a:avLst/>
              <a:gdLst>
                <a:gd name="T0" fmla="*/ 0 w 283"/>
                <a:gd name="T1" fmla="*/ 0 h 189"/>
                <a:gd name="T2" fmla="*/ 4 w 283"/>
                <a:gd name="T3" fmla="*/ 3 h 189"/>
                <a:gd name="T4" fmla="*/ 9 w 283"/>
                <a:gd name="T5" fmla="*/ 6 h 189"/>
                <a:gd name="T6" fmla="*/ 14 w 283"/>
                <a:gd name="T7" fmla="*/ 9 h 189"/>
                <a:gd name="T8" fmla="*/ 18 w 283"/>
                <a:gd name="T9" fmla="*/ 13 h 189"/>
                <a:gd name="T10" fmla="*/ 23 w 283"/>
                <a:gd name="T11" fmla="*/ 16 h 189"/>
                <a:gd name="T12" fmla="*/ 28 w 283"/>
                <a:gd name="T13" fmla="*/ 19 h 189"/>
                <a:gd name="T14" fmla="*/ 32 w 283"/>
                <a:gd name="T15" fmla="*/ 23 h 189"/>
                <a:gd name="T16" fmla="*/ 37 w 283"/>
                <a:gd name="T17" fmla="*/ 26 h 189"/>
                <a:gd name="T18" fmla="*/ 41 w 283"/>
                <a:gd name="T19" fmla="*/ 30 h 189"/>
                <a:gd name="T20" fmla="*/ 46 w 283"/>
                <a:gd name="T21" fmla="*/ 33 h 189"/>
                <a:gd name="T22" fmla="*/ 50 w 283"/>
                <a:gd name="T23" fmla="*/ 37 h 189"/>
                <a:gd name="T24" fmla="*/ 55 w 283"/>
                <a:gd name="T25" fmla="*/ 40 h 189"/>
                <a:gd name="T26" fmla="*/ 60 w 283"/>
                <a:gd name="T27" fmla="*/ 44 h 189"/>
                <a:gd name="T28" fmla="*/ 64 w 283"/>
                <a:gd name="T29" fmla="*/ 47 h 189"/>
                <a:gd name="T30" fmla="*/ 69 w 283"/>
                <a:gd name="T31" fmla="*/ 50 h 189"/>
                <a:gd name="T32" fmla="*/ 73 w 283"/>
                <a:gd name="T33" fmla="*/ 54 h 189"/>
                <a:gd name="T34" fmla="*/ 78 w 283"/>
                <a:gd name="T35" fmla="*/ 58 h 189"/>
                <a:gd name="T36" fmla="*/ 83 w 283"/>
                <a:gd name="T37" fmla="*/ 61 h 189"/>
                <a:gd name="T38" fmla="*/ 92 w 283"/>
                <a:gd name="T39" fmla="*/ 69 h 189"/>
                <a:gd name="T40" fmla="*/ 96 w 283"/>
                <a:gd name="T41" fmla="*/ 72 h 189"/>
                <a:gd name="T42" fmla="*/ 101 w 283"/>
                <a:gd name="T43" fmla="*/ 76 h 189"/>
                <a:gd name="T44" fmla="*/ 106 w 283"/>
                <a:gd name="T45" fmla="*/ 80 h 189"/>
                <a:gd name="T46" fmla="*/ 110 w 283"/>
                <a:gd name="T47" fmla="*/ 83 h 189"/>
                <a:gd name="T48" fmla="*/ 115 w 283"/>
                <a:gd name="T49" fmla="*/ 88 h 189"/>
                <a:gd name="T50" fmla="*/ 119 w 283"/>
                <a:gd name="T51" fmla="*/ 91 h 189"/>
                <a:gd name="T52" fmla="*/ 124 w 283"/>
                <a:gd name="T53" fmla="*/ 95 h 189"/>
                <a:gd name="T54" fmla="*/ 129 w 283"/>
                <a:gd name="T55" fmla="*/ 99 h 189"/>
                <a:gd name="T56" fmla="*/ 133 w 283"/>
                <a:gd name="T57" fmla="*/ 102 h 189"/>
                <a:gd name="T58" fmla="*/ 138 w 283"/>
                <a:gd name="T59" fmla="*/ 106 h 189"/>
                <a:gd name="T60" fmla="*/ 143 w 283"/>
                <a:gd name="T61" fmla="*/ 110 h 189"/>
                <a:gd name="T62" fmla="*/ 147 w 283"/>
                <a:gd name="T63" fmla="*/ 113 h 189"/>
                <a:gd name="T64" fmla="*/ 152 w 283"/>
                <a:gd name="T65" fmla="*/ 117 h 189"/>
                <a:gd name="T66" fmla="*/ 156 w 283"/>
                <a:gd name="T67" fmla="*/ 121 h 189"/>
                <a:gd name="T68" fmla="*/ 161 w 283"/>
                <a:gd name="T69" fmla="*/ 124 h 189"/>
                <a:gd name="T70" fmla="*/ 166 w 283"/>
                <a:gd name="T71" fmla="*/ 127 h 189"/>
                <a:gd name="T72" fmla="*/ 170 w 283"/>
                <a:gd name="T73" fmla="*/ 131 h 189"/>
                <a:gd name="T74" fmla="*/ 175 w 283"/>
                <a:gd name="T75" fmla="*/ 134 h 189"/>
                <a:gd name="T76" fmla="*/ 185 w 283"/>
                <a:gd name="T77" fmla="*/ 140 h 189"/>
                <a:gd name="T78" fmla="*/ 189 w 283"/>
                <a:gd name="T79" fmla="*/ 143 h 189"/>
                <a:gd name="T80" fmla="*/ 194 w 283"/>
                <a:gd name="T81" fmla="*/ 146 h 189"/>
                <a:gd name="T82" fmla="*/ 199 w 283"/>
                <a:gd name="T83" fmla="*/ 149 h 189"/>
                <a:gd name="T84" fmla="*/ 203 w 283"/>
                <a:gd name="T85" fmla="*/ 152 h 189"/>
                <a:gd name="T86" fmla="*/ 209 w 283"/>
                <a:gd name="T87" fmla="*/ 154 h 189"/>
                <a:gd name="T88" fmla="*/ 213 w 283"/>
                <a:gd name="T89" fmla="*/ 157 h 189"/>
                <a:gd name="T90" fmla="*/ 218 w 283"/>
                <a:gd name="T91" fmla="*/ 159 h 189"/>
                <a:gd name="T92" fmla="*/ 223 w 283"/>
                <a:gd name="T93" fmla="*/ 162 h 189"/>
                <a:gd name="T94" fmla="*/ 228 w 283"/>
                <a:gd name="T95" fmla="*/ 164 h 189"/>
                <a:gd name="T96" fmla="*/ 233 w 283"/>
                <a:gd name="T97" fmla="*/ 167 h 189"/>
                <a:gd name="T98" fmla="*/ 237 w 283"/>
                <a:gd name="T99" fmla="*/ 169 h 189"/>
                <a:gd name="T100" fmla="*/ 242 w 283"/>
                <a:gd name="T101" fmla="*/ 171 h 189"/>
                <a:gd name="T102" fmla="*/ 247 w 283"/>
                <a:gd name="T103" fmla="*/ 173 h 189"/>
                <a:gd name="T104" fmla="*/ 252 w 283"/>
                <a:gd name="T105" fmla="*/ 175 h 189"/>
                <a:gd name="T106" fmla="*/ 257 w 283"/>
                <a:gd name="T107" fmla="*/ 177 h 189"/>
                <a:gd name="T108" fmla="*/ 262 w 283"/>
                <a:gd name="T109" fmla="*/ 180 h 189"/>
                <a:gd name="T110" fmla="*/ 267 w 283"/>
                <a:gd name="T111" fmla="*/ 181 h 189"/>
                <a:gd name="T112" fmla="*/ 272 w 283"/>
                <a:gd name="T113" fmla="*/ 183 h 189"/>
                <a:gd name="T114" fmla="*/ 282 w 283"/>
                <a:gd name="T115" fmla="*/ 188 h 18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83"/>
                <a:gd name="T175" fmla="*/ 0 h 189"/>
                <a:gd name="T176" fmla="*/ 283 w 283"/>
                <a:gd name="T177" fmla="*/ 189 h 18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83" h="189">
                  <a:moveTo>
                    <a:pt x="0" y="0"/>
                  </a:moveTo>
                  <a:lnTo>
                    <a:pt x="4" y="3"/>
                  </a:lnTo>
                  <a:lnTo>
                    <a:pt x="9" y="6"/>
                  </a:lnTo>
                  <a:lnTo>
                    <a:pt x="14" y="9"/>
                  </a:lnTo>
                  <a:lnTo>
                    <a:pt x="18" y="13"/>
                  </a:lnTo>
                  <a:lnTo>
                    <a:pt x="23" y="16"/>
                  </a:lnTo>
                  <a:lnTo>
                    <a:pt x="28" y="19"/>
                  </a:lnTo>
                  <a:lnTo>
                    <a:pt x="32" y="23"/>
                  </a:lnTo>
                  <a:lnTo>
                    <a:pt x="37" y="26"/>
                  </a:lnTo>
                  <a:lnTo>
                    <a:pt x="41" y="30"/>
                  </a:lnTo>
                  <a:lnTo>
                    <a:pt x="46" y="33"/>
                  </a:lnTo>
                  <a:lnTo>
                    <a:pt x="50" y="37"/>
                  </a:lnTo>
                  <a:lnTo>
                    <a:pt x="55" y="40"/>
                  </a:lnTo>
                  <a:lnTo>
                    <a:pt x="60" y="44"/>
                  </a:lnTo>
                  <a:lnTo>
                    <a:pt x="64" y="47"/>
                  </a:lnTo>
                  <a:lnTo>
                    <a:pt x="69" y="50"/>
                  </a:lnTo>
                  <a:lnTo>
                    <a:pt x="73" y="54"/>
                  </a:lnTo>
                  <a:lnTo>
                    <a:pt x="78" y="58"/>
                  </a:lnTo>
                  <a:lnTo>
                    <a:pt x="83" y="61"/>
                  </a:lnTo>
                  <a:lnTo>
                    <a:pt x="92" y="69"/>
                  </a:lnTo>
                  <a:lnTo>
                    <a:pt x="96" y="72"/>
                  </a:lnTo>
                  <a:lnTo>
                    <a:pt x="101" y="76"/>
                  </a:lnTo>
                  <a:lnTo>
                    <a:pt x="106" y="80"/>
                  </a:lnTo>
                  <a:lnTo>
                    <a:pt x="110" y="83"/>
                  </a:lnTo>
                  <a:lnTo>
                    <a:pt x="115" y="88"/>
                  </a:lnTo>
                  <a:lnTo>
                    <a:pt x="119" y="91"/>
                  </a:lnTo>
                  <a:lnTo>
                    <a:pt x="124" y="95"/>
                  </a:lnTo>
                  <a:lnTo>
                    <a:pt x="129" y="99"/>
                  </a:lnTo>
                  <a:lnTo>
                    <a:pt x="133" y="102"/>
                  </a:lnTo>
                  <a:lnTo>
                    <a:pt x="138" y="106"/>
                  </a:lnTo>
                  <a:lnTo>
                    <a:pt x="143" y="110"/>
                  </a:lnTo>
                  <a:lnTo>
                    <a:pt x="147" y="113"/>
                  </a:lnTo>
                  <a:lnTo>
                    <a:pt x="152" y="117"/>
                  </a:lnTo>
                  <a:lnTo>
                    <a:pt x="156" y="121"/>
                  </a:lnTo>
                  <a:lnTo>
                    <a:pt x="161" y="124"/>
                  </a:lnTo>
                  <a:lnTo>
                    <a:pt x="166" y="127"/>
                  </a:lnTo>
                  <a:lnTo>
                    <a:pt x="170" y="131"/>
                  </a:lnTo>
                  <a:lnTo>
                    <a:pt x="175" y="134"/>
                  </a:lnTo>
                  <a:lnTo>
                    <a:pt x="185" y="140"/>
                  </a:lnTo>
                  <a:lnTo>
                    <a:pt x="189" y="143"/>
                  </a:lnTo>
                  <a:lnTo>
                    <a:pt x="194" y="146"/>
                  </a:lnTo>
                  <a:lnTo>
                    <a:pt x="199" y="149"/>
                  </a:lnTo>
                  <a:lnTo>
                    <a:pt x="203" y="152"/>
                  </a:lnTo>
                  <a:lnTo>
                    <a:pt x="209" y="154"/>
                  </a:lnTo>
                  <a:lnTo>
                    <a:pt x="213" y="157"/>
                  </a:lnTo>
                  <a:lnTo>
                    <a:pt x="218" y="159"/>
                  </a:lnTo>
                  <a:lnTo>
                    <a:pt x="223" y="162"/>
                  </a:lnTo>
                  <a:lnTo>
                    <a:pt x="228" y="164"/>
                  </a:lnTo>
                  <a:lnTo>
                    <a:pt x="233" y="167"/>
                  </a:lnTo>
                  <a:lnTo>
                    <a:pt x="237" y="169"/>
                  </a:lnTo>
                  <a:lnTo>
                    <a:pt x="242" y="171"/>
                  </a:lnTo>
                  <a:lnTo>
                    <a:pt x="247" y="173"/>
                  </a:lnTo>
                  <a:lnTo>
                    <a:pt x="252" y="175"/>
                  </a:lnTo>
                  <a:lnTo>
                    <a:pt x="257" y="177"/>
                  </a:lnTo>
                  <a:lnTo>
                    <a:pt x="262" y="180"/>
                  </a:lnTo>
                  <a:lnTo>
                    <a:pt x="267" y="181"/>
                  </a:lnTo>
                  <a:lnTo>
                    <a:pt x="272" y="183"/>
                  </a:lnTo>
                  <a:lnTo>
                    <a:pt x="282" y="188"/>
                  </a:lnTo>
                </a:path>
              </a:pathLst>
            </a:custGeom>
            <a:noFill/>
            <a:ln w="12700" cap="rnd" cmpd="sng">
              <a:solidFill>
                <a:srgbClr val="663300"/>
              </a:solidFill>
              <a:prstDash val="solid"/>
              <a:round/>
              <a:headEnd type="none" w="med" len="med"/>
              <a:tailEnd type="none" w="sm" len="sm"/>
            </a:ln>
          </p:spPr>
          <p:txBody>
            <a:bodyPr/>
            <a:lstStyle/>
            <a:p>
              <a:endParaRPr lang="en-US" sz="1200">
                <a:solidFill>
                  <a:srgbClr val="000000"/>
                </a:solidFill>
                <a:latin typeface="Arial"/>
              </a:endParaRPr>
            </a:p>
          </p:txBody>
        </p:sp>
        <p:sp>
          <p:nvSpPr>
            <p:cNvPr id="350" name="Freeform 276"/>
            <p:cNvSpPr>
              <a:spLocks noChangeAspect="1"/>
            </p:cNvSpPr>
            <p:nvPr/>
          </p:nvSpPr>
          <p:spPr bwMode="auto">
            <a:xfrm>
              <a:off x="2594" y="3607"/>
              <a:ext cx="167" cy="277"/>
            </a:xfrm>
            <a:custGeom>
              <a:avLst/>
              <a:gdLst>
                <a:gd name="T0" fmla="*/ 0 w 167"/>
                <a:gd name="T1" fmla="*/ 0 h 277"/>
                <a:gd name="T2" fmla="*/ 2 w 167"/>
                <a:gd name="T3" fmla="*/ 4 h 277"/>
                <a:gd name="T4" fmla="*/ 5 w 167"/>
                <a:gd name="T5" fmla="*/ 8 h 277"/>
                <a:gd name="T6" fmla="*/ 7 w 167"/>
                <a:gd name="T7" fmla="*/ 12 h 277"/>
                <a:gd name="T8" fmla="*/ 10 w 167"/>
                <a:gd name="T9" fmla="*/ 17 h 277"/>
                <a:gd name="T10" fmla="*/ 12 w 167"/>
                <a:gd name="T11" fmla="*/ 22 h 277"/>
                <a:gd name="T12" fmla="*/ 14 w 167"/>
                <a:gd name="T13" fmla="*/ 26 h 277"/>
                <a:gd name="T14" fmla="*/ 17 w 167"/>
                <a:gd name="T15" fmla="*/ 30 h 277"/>
                <a:gd name="T16" fmla="*/ 19 w 167"/>
                <a:gd name="T17" fmla="*/ 34 h 277"/>
                <a:gd name="T18" fmla="*/ 22 w 167"/>
                <a:gd name="T19" fmla="*/ 39 h 277"/>
                <a:gd name="T20" fmla="*/ 24 w 167"/>
                <a:gd name="T21" fmla="*/ 43 h 277"/>
                <a:gd name="T22" fmla="*/ 26 w 167"/>
                <a:gd name="T23" fmla="*/ 47 h 277"/>
                <a:gd name="T24" fmla="*/ 29 w 167"/>
                <a:gd name="T25" fmla="*/ 52 h 277"/>
                <a:gd name="T26" fmla="*/ 31 w 167"/>
                <a:gd name="T27" fmla="*/ 57 h 277"/>
                <a:gd name="T28" fmla="*/ 33 w 167"/>
                <a:gd name="T29" fmla="*/ 61 h 277"/>
                <a:gd name="T30" fmla="*/ 36 w 167"/>
                <a:gd name="T31" fmla="*/ 65 h 277"/>
                <a:gd name="T32" fmla="*/ 38 w 167"/>
                <a:gd name="T33" fmla="*/ 69 h 277"/>
                <a:gd name="T34" fmla="*/ 41 w 167"/>
                <a:gd name="T35" fmla="*/ 74 h 277"/>
                <a:gd name="T36" fmla="*/ 42 w 167"/>
                <a:gd name="T37" fmla="*/ 78 h 277"/>
                <a:gd name="T38" fmla="*/ 47 w 167"/>
                <a:gd name="T39" fmla="*/ 87 h 277"/>
                <a:gd name="T40" fmla="*/ 49 w 167"/>
                <a:gd name="T41" fmla="*/ 92 h 277"/>
                <a:gd name="T42" fmla="*/ 51 w 167"/>
                <a:gd name="T43" fmla="*/ 96 h 277"/>
                <a:gd name="T44" fmla="*/ 53 w 167"/>
                <a:gd name="T45" fmla="*/ 100 h 277"/>
                <a:gd name="T46" fmla="*/ 55 w 167"/>
                <a:gd name="T47" fmla="*/ 104 h 277"/>
                <a:gd name="T48" fmla="*/ 57 w 167"/>
                <a:gd name="T49" fmla="*/ 109 h 277"/>
                <a:gd name="T50" fmla="*/ 60 w 167"/>
                <a:gd name="T51" fmla="*/ 113 h 277"/>
                <a:gd name="T52" fmla="*/ 62 w 167"/>
                <a:gd name="T53" fmla="*/ 118 h 277"/>
                <a:gd name="T54" fmla="*/ 64 w 167"/>
                <a:gd name="T55" fmla="*/ 122 h 277"/>
                <a:gd name="T56" fmla="*/ 66 w 167"/>
                <a:gd name="T57" fmla="*/ 126 h 277"/>
                <a:gd name="T58" fmla="*/ 68 w 167"/>
                <a:gd name="T59" fmla="*/ 131 h 277"/>
                <a:gd name="T60" fmla="*/ 70 w 167"/>
                <a:gd name="T61" fmla="*/ 136 h 277"/>
                <a:gd name="T62" fmla="*/ 73 w 167"/>
                <a:gd name="T63" fmla="*/ 140 h 277"/>
                <a:gd name="T64" fmla="*/ 74 w 167"/>
                <a:gd name="T65" fmla="*/ 144 h 277"/>
                <a:gd name="T66" fmla="*/ 77 w 167"/>
                <a:gd name="T67" fmla="*/ 149 h 277"/>
                <a:gd name="T68" fmla="*/ 80 w 167"/>
                <a:gd name="T69" fmla="*/ 153 h 277"/>
                <a:gd name="T70" fmla="*/ 82 w 167"/>
                <a:gd name="T71" fmla="*/ 158 h 277"/>
                <a:gd name="T72" fmla="*/ 85 w 167"/>
                <a:gd name="T73" fmla="*/ 163 h 277"/>
                <a:gd name="T74" fmla="*/ 87 w 167"/>
                <a:gd name="T75" fmla="*/ 168 h 277"/>
                <a:gd name="T76" fmla="*/ 93 w 167"/>
                <a:gd name="T77" fmla="*/ 177 h 277"/>
                <a:gd name="T78" fmla="*/ 96 w 167"/>
                <a:gd name="T79" fmla="*/ 182 h 277"/>
                <a:gd name="T80" fmla="*/ 99 w 167"/>
                <a:gd name="T81" fmla="*/ 186 h 277"/>
                <a:gd name="T82" fmla="*/ 102 w 167"/>
                <a:gd name="T83" fmla="*/ 191 h 277"/>
                <a:gd name="T84" fmla="*/ 105 w 167"/>
                <a:gd name="T85" fmla="*/ 196 h 277"/>
                <a:gd name="T86" fmla="*/ 108 w 167"/>
                <a:gd name="T87" fmla="*/ 201 h 277"/>
                <a:gd name="T88" fmla="*/ 112 w 167"/>
                <a:gd name="T89" fmla="*/ 206 h 277"/>
                <a:gd name="T90" fmla="*/ 116 w 167"/>
                <a:gd name="T91" fmla="*/ 210 h 277"/>
                <a:gd name="T92" fmla="*/ 119 w 167"/>
                <a:gd name="T93" fmla="*/ 215 h 277"/>
                <a:gd name="T94" fmla="*/ 123 w 167"/>
                <a:gd name="T95" fmla="*/ 220 h 277"/>
                <a:gd name="T96" fmla="*/ 126 w 167"/>
                <a:gd name="T97" fmla="*/ 225 h 277"/>
                <a:gd name="T98" fmla="*/ 130 w 167"/>
                <a:gd name="T99" fmla="*/ 230 h 277"/>
                <a:gd name="T100" fmla="*/ 134 w 167"/>
                <a:gd name="T101" fmla="*/ 235 h 277"/>
                <a:gd name="T102" fmla="*/ 138 w 167"/>
                <a:gd name="T103" fmla="*/ 240 h 277"/>
                <a:gd name="T104" fmla="*/ 142 w 167"/>
                <a:gd name="T105" fmla="*/ 245 h 277"/>
                <a:gd name="T106" fmla="*/ 146 w 167"/>
                <a:gd name="T107" fmla="*/ 250 h 277"/>
                <a:gd name="T108" fmla="*/ 149 w 167"/>
                <a:gd name="T109" fmla="*/ 255 h 277"/>
                <a:gd name="T110" fmla="*/ 153 w 167"/>
                <a:gd name="T111" fmla="*/ 260 h 277"/>
                <a:gd name="T112" fmla="*/ 158 w 167"/>
                <a:gd name="T113" fmla="*/ 266 h 277"/>
                <a:gd name="T114" fmla="*/ 166 w 167"/>
                <a:gd name="T115" fmla="*/ 276 h 27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67"/>
                <a:gd name="T175" fmla="*/ 0 h 277"/>
                <a:gd name="T176" fmla="*/ 167 w 167"/>
                <a:gd name="T177" fmla="*/ 277 h 27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67" h="277">
                  <a:moveTo>
                    <a:pt x="0" y="0"/>
                  </a:moveTo>
                  <a:lnTo>
                    <a:pt x="2" y="4"/>
                  </a:lnTo>
                  <a:lnTo>
                    <a:pt x="5" y="8"/>
                  </a:lnTo>
                  <a:lnTo>
                    <a:pt x="7" y="12"/>
                  </a:lnTo>
                  <a:lnTo>
                    <a:pt x="10" y="17"/>
                  </a:lnTo>
                  <a:lnTo>
                    <a:pt x="12" y="22"/>
                  </a:lnTo>
                  <a:lnTo>
                    <a:pt x="14" y="26"/>
                  </a:lnTo>
                  <a:lnTo>
                    <a:pt x="17" y="30"/>
                  </a:lnTo>
                  <a:lnTo>
                    <a:pt x="19" y="34"/>
                  </a:lnTo>
                  <a:lnTo>
                    <a:pt x="22" y="39"/>
                  </a:lnTo>
                  <a:lnTo>
                    <a:pt x="24" y="43"/>
                  </a:lnTo>
                  <a:lnTo>
                    <a:pt x="26" y="47"/>
                  </a:lnTo>
                  <a:lnTo>
                    <a:pt x="29" y="52"/>
                  </a:lnTo>
                  <a:lnTo>
                    <a:pt x="31" y="57"/>
                  </a:lnTo>
                  <a:lnTo>
                    <a:pt x="33" y="61"/>
                  </a:lnTo>
                  <a:lnTo>
                    <a:pt x="36" y="65"/>
                  </a:lnTo>
                  <a:lnTo>
                    <a:pt x="38" y="69"/>
                  </a:lnTo>
                  <a:lnTo>
                    <a:pt x="41" y="74"/>
                  </a:lnTo>
                  <a:lnTo>
                    <a:pt x="42" y="78"/>
                  </a:lnTo>
                  <a:lnTo>
                    <a:pt x="47" y="87"/>
                  </a:lnTo>
                  <a:lnTo>
                    <a:pt x="49" y="92"/>
                  </a:lnTo>
                  <a:lnTo>
                    <a:pt x="51" y="96"/>
                  </a:lnTo>
                  <a:lnTo>
                    <a:pt x="53" y="100"/>
                  </a:lnTo>
                  <a:lnTo>
                    <a:pt x="55" y="104"/>
                  </a:lnTo>
                  <a:lnTo>
                    <a:pt x="57" y="109"/>
                  </a:lnTo>
                  <a:lnTo>
                    <a:pt x="60" y="113"/>
                  </a:lnTo>
                  <a:lnTo>
                    <a:pt x="62" y="118"/>
                  </a:lnTo>
                  <a:lnTo>
                    <a:pt x="64" y="122"/>
                  </a:lnTo>
                  <a:lnTo>
                    <a:pt x="66" y="126"/>
                  </a:lnTo>
                  <a:lnTo>
                    <a:pt x="68" y="131"/>
                  </a:lnTo>
                  <a:lnTo>
                    <a:pt x="70" y="136"/>
                  </a:lnTo>
                  <a:lnTo>
                    <a:pt x="73" y="140"/>
                  </a:lnTo>
                  <a:lnTo>
                    <a:pt x="74" y="144"/>
                  </a:lnTo>
                  <a:lnTo>
                    <a:pt x="77" y="149"/>
                  </a:lnTo>
                  <a:lnTo>
                    <a:pt x="80" y="153"/>
                  </a:lnTo>
                  <a:lnTo>
                    <a:pt x="82" y="158"/>
                  </a:lnTo>
                  <a:lnTo>
                    <a:pt x="85" y="163"/>
                  </a:lnTo>
                  <a:lnTo>
                    <a:pt x="87" y="168"/>
                  </a:lnTo>
                  <a:lnTo>
                    <a:pt x="93" y="177"/>
                  </a:lnTo>
                  <a:lnTo>
                    <a:pt x="96" y="182"/>
                  </a:lnTo>
                  <a:lnTo>
                    <a:pt x="99" y="186"/>
                  </a:lnTo>
                  <a:lnTo>
                    <a:pt x="102" y="191"/>
                  </a:lnTo>
                  <a:lnTo>
                    <a:pt x="105" y="196"/>
                  </a:lnTo>
                  <a:lnTo>
                    <a:pt x="108" y="201"/>
                  </a:lnTo>
                  <a:lnTo>
                    <a:pt x="112" y="206"/>
                  </a:lnTo>
                  <a:lnTo>
                    <a:pt x="116" y="210"/>
                  </a:lnTo>
                  <a:lnTo>
                    <a:pt x="119" y="215"/>
                  </a:lnTo>
                  <a:lnTo>
                    <a:pt x="123" y="220"/>
                  </a:lnTo>
                  <a:lnTo>
                    <a:pt x="126" y="225"/>
                  </a:lnTo>
                  <a:lnTo>
                    <a:pt x="130" y="230"/>
                  </a:lnTo>
                  <a:lnTo>
                    <a:pt x="134" y="235"/>
                  </a:lnTo>
                  <a:lnTo>
                    <a:pt x="138" y="240"/>
                  </a:lnTo>
                  <a:lnTo>
                    <a:pt x="142" y="245"/>
                  </a:lnTo>
                  <a:lnTo>
                    <a:pt x="146" y="250"/>
                  </a:lnTo>
                  <a:lnTo>
                    <a:pt x="149" y="255"/>
                  </a:lnTo>
                  <a:lnTo>
                    <a:pt x="153" y="260"/>
                  </a:lnTo>
                  <a:lnTo>
                    <a:pt x="158" y="266"/>
                  </a:lnTo>
                  <a:lnTo>
                    <a:pt x="166" y="276"/>
                  </a:lnTo>
                </a:path>
              </a:pathLst>
            </a:custGeom>
            <a:noFill/>
            <a:ln w="12700" cap="rnd" cmpd="sng">
              <a:solidFill>
                <a:srgbClr val="663300"/>
              </a:solidFill>
              <a:prstDash val="solid"/>
              <a:round/>
              <a:headEnd type="none" w="med" len="med"/>
              <a:tailEnd type="none" w="sm" len="sm"/>
            </a:ln>
          </p:spPr>
          <p:txBody>
            <a:bodyPr/>
            <a:lstStyle/>
            <a:p>
              <a:endParaRPr lang="en-US" sz="1200">
                <a:solidFill>
                  <a:srgbClr val="000000"/>
                </a:solidFill>
                <a:latin typeface="Arial"/>
              </a:endParaRPr>
            </a:p>
          </p:txBody>
        </p:sp>
        <p:sp>
          <p:nvSpPr>
            <p:cNvPr id="351" name="Freeform 277"/>
            <p:cNvSpPr>
              <a:spLocks noChangeAspect="1"/>
            </p:cNvSpPr>
            <p:nvPr/>
          </p:nvSpPr>
          <p:spPr bwMode="auto">
            <a:xfrm>
              <a:off x="2764" y="3258"/>
              <a:ext cx="514" cy="52"/>
            </a:xfrm>
            <a:custGeom>
              <a:avLst/>
              <a:gdLst>
                <a:gd name="T0" fmla="*/ 0 w 514"/>
                <a:gd name="T1" fmla="*/ 0 h 52"/>
                <a:gd name="T2" fmla="*/ 5 w 514"/>
                <a:gd name="T3" fmla="*/ 0 h 52"/>
                <a:gd name="T4" fmla="*/ 10 w 514"/>
                <a:gd name="T5" fmla="*/ 1 h 52"/>
                <a:gd name="T6" fmla="*/ 16 w 514"/>
                <a:gd name="T7" fmla="*/ 1 h 52"/>
                <a:gd name="T8" fmla="*/ 21 w 514"/>
                <a:gd name="T9" fmla="*/ 1 h 52"/>
                <a:gd name="T10" fmla="*/ 26 w 514"/>
                <a:gd name="T11" fmla="*/ 2 h 52"/>
                <a:gd name="T12" fmla="*/ 32 w 514"/>
                <a:gd name="T13" fmla="*/ 3 h 52"/>
                <a:gd name="T14" fmla="*/ 37 w 514"/>
                <a:gd name="T15" fmla="*/ 3 h 52"/>
                <a:gd name="T16" fmla="*/ 42 w 514"/>
                <a:gd name="T17" fmla="*/ 4 h 52"/>
                <a:gd name="T18" fmla="*/ 48 w 514"/>
                <a:gd name="T19" fmla="*/ 4 h 52"/>
                <a:gd name="T20" fmla="*/ 54 w 514"/>
                <a:gd name="T21" fmla="*/ 5 h 52"/>
                <a:gd name="T22" fmla="*/ 60 w 514"/>
                <a:gd name="T23" fmla="*/ 6 h 52"/>
                <a:gd name="T24" fmla="*/ 65 w 514"/>
                <a:gd name="T25" fmla="*/ 6 h 52"/>
                <a:gd name="T26" fmla="*/ 71 w 514"/>
                <a:gd name="T27" fmla="*/ 7 h 52"/>
                <a:gd name="T28" fmla="*/ 77 w 514"/>
                <a:gd name="T29" fmla="*/ 8 h 52"/>
                <a:gd name="T30" fmla="*/ 83 w 514"/>
                <a:gd name="T31" fmla="*/ 9 h 52"/>
                <a:gd name="T32" fmla="*/ 89 w 514"/>
                <a:gd name="T33" fmla="*/ 10 h 52"/>
                <a:gd name="T34" fmla="*/ 95 w 514"/>
                <a:gd name="T35" fmla="*/ 11 h 52"/>
                <a:gd name="T36" fmla="*/ 101 w 514"/>
                <a:gd name="T37" fmla="*/ 12 h 52"/>
                <a:gd name="T38" fmla="*/ 114 w 514"/>
                <a:gd name="T39" fmla="*/ 14 h 52"/>
                <a:gd name="T40" fmla="*/ 121 w 514"/>
                <a:gd name="T41" fmla="*/ 16 h 52"/>
                <a:gd name="T42" fmla="*/ 128 w 514"/>
                <a:gd name="T43" fmla="*/ 17 h 52"/>
                <a:gd name="T44" fmla="*/ 135 w 514"/>
                <a:gd name="T45" fmla="*/ 18 h 52"/>
                <a:gd name="T46" fmla="*/ 141 w 514"/>
                <a:gd name="T47" fmla="*/ 19 h 52"/>
                <a:gd name="T48" fmla="*/ 149 w 514"/>
                <a:gd name="T49" fmla="*/ 21 h 52"/>
                <a:gd name="T50" fmla="*/ 156 w 514"/>
                <a:gd name="T51" fmla="*/ 23 h 52"/>
                <a:gd name="T52" fmla="*/ 163 w 514"/>
                <a:gd name="T53" fmla="*/ 24 h 52"/>
                <a:gd name="T54" fmla="*/ 171 w 514"/>
                <a:gd name="T55" fmla="*/ 26 h 52"/>
                <a:gd name="T56" fmla="*/ 179 w 514"/>
                <a:gd name="T57" fmla="*/ 27 h 52"/>
                <a:gd name="T58" fmla="*/ 187 w 514"/>
                <a:gd name="T59" fmla="*/ 29 h 52"/>
                <a:gd name="T60" fmla="*/ 195 w 514"/>
                <a:gd name="T61" fmla="*/ 31 h 52"/>
                <a:gd name="T62" fmla="*/ 203 w 514"/>
                <a:gd name="T63" fmla="*/ 32 h 52"/>
                <a:gd name="T64" fmla="*/ 211 w 514"/>
                <a:gd name="T65" fmla="*/ 34 h 52"/>
                <a:gd name="T66" fmla="*/ 220 w 514"/>
                <a:gd name="T67" fmla="*/ 35 h 52"/>
                <a:gd name="T68" fmla="*/ 229 w 514"/>
                <a:gd name="T69" fmla="*/ 37 h 52"/>
                <a:gd name="T70" fmla="*/ 238 w 514"/>
                <a:gd name="T71" fmla="*/ 38 h 52"/>
                <a:gd name="T72" fmla="*/ 247 w 514"/>
                <a:gd name="T73" fmla="*/ 39 h 52"/>
                <a:gd name="T74" fmla="*/ 257 w 514"/>
                <a:gd name="T75" fmla="*/ 41 h 52"/>
                <a:gd name="T76" fmla="*/ 277 w 514"/>
                <a:gd name="T77" fmla="*/ 43 h 52"/>
                <a:gd name="T78" fmla="*/ 287 w 514"/>
                <a:gd name="T79" fmla="*/ 44 h 52"/>
                <a:gd name="T80" fmla="*/ 297 w 514"/>
                <a:gd name="T81" fmla="*/ 45 h 52"/>
                <a:gd name="T82" fmla="*/ 308 w 514"/>
                <a:gd name="T83" fmla="*/ 46 h 52"/>
                <a:gd name="T84" fmla="*/ 319 w 514"/>
                <a:gd name="T85" fmla="*/ 46 h 52"/>
                <a:gd name="T86" fmla="*/ 330 w 514"/>
                <a:gd name="T87" fmla="*/ 47 h 52"/>
                <a:gd name="T88" fmla="*/ 342 w 514"/>
                <a:gd name="T89" fmla="*/ 47 h 52"/>
                <a:gd name="T90" fmla="*/ 353 w 514"/>
                <a:gd name="T91" fmla="*/ 48 h 52"/>
                <a:gd name="T92" fmla="*/ 365 w 514"/>
                <a:gd name="T93" fmla="*/ 49 h 52"/>
                <a:gd name="T94" fmla="*/ 377 w 514"/>
                <a:gd name="T95" fmla="*/ 49 h 52"/>
                <a:gd name="T96" fmla="*/ 388 w 514"/>
                <a:gd name="T97" fmla="*/ 49 h 52"/>
                <a:gd name="T98" fmla="*/ 400 w 514"/>
                <a:gd name="T99" fmla="*/ 49 h 52"/>
                <a:gd name="T100" fmla="*/ 413 w 514"/>
                <a:gd name="T101" fmla="*/ 50 h 52"/>
                <a:gd name="T102" fmla="*/ 425 w 514"/>
                <a:gd name="T103" fmla="*/ 50 h 52"/>
                <a:gd name="T104" fmla="*/ 438 w 514"/>
                <a:gd name="T105" fmla="*/ 50 h 52"/>
                <a:gd name="T106" fmla="*/ 450 w 514"/>
                <a:gd name="T107" fmla="*/ 50 h 52"/>
                <a:gd name="T108" fmla="*/ 463 w 514"/>
                <a:gd name="T109" fmla="*/ 50 h 52"/>
                <a:gd name="T110" fmla="*/ 475 w 514"/>
                <a:gd name="T111" fmla="*/ 51 h 52"/>
                <a:gd name="T112" fmla="*/ 488 w 514"/>
                <a:gd name="T113" fmla="*/ 51 h 52"/>
                <a:gd name="T114" fmla="*/ 513 w 514"/>
                <a:gd name="T115" fmla="*/ 51 h 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14"/>
                <a:gd name="T175" fmla="*/ 0 h 52"/>
                <a:gd name="T176" fmla="*/ 514 w 514"/>
                <a:gd name="T177" fmla="*/ 52 h 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14" h="52">
                  <a:moveTo>
                    <a:pt x="0" y="0"/>
                  </a:moveTo>
                  <a:lnTo>
                    <a:pt x="5" y="0"/>
                  </a:lnTo>
                  <a:lnTo>
                    <a:pt x="10" y="1"/>
                  </a:lnTo>
                  <a:lnTo>
                    <a:pt x="16" y="1"/>
                  </a:lnTo>
                  <a:lnTo>
                    <a:pt x="21" y="1"/>
                  </a:lnTo>
                  <a:lnTo>
                    <a:pt x="26" y="2"/>
                  </a:lnTo>
                  <a:lnTo>
                    <a:pt x="32" y="3"/>
                  </a:lnTo>
                  <a:lnTo>
                    <a:pt x="37" y="3"/>
                  </a:lnTo>
                  <a:lnTo>
                    <a:pt x="42" y="4"/>
                  </a:lnTo>
                  <a:lnTo>
                    <a:pt x="48" y="4"/>
                  </a:lnTo>
                  <a:lnTo>
                    <a:pt x="54" y="5"/>
                  </a:lnTo>
                  <a:lnTo>
                    <a:pt x="60" y="6"/>
                  </a:lnTo>
                  <a:lnTo>
                    <a:pt x="65" y="6"/>
                  </a:lnTo>
                  <a:lnTo>
                    <a:pt x="71" y="7"/>
                  </a:lnTo>
                  <a:lnTo>
                    <a:pt x="77" y="8"/>
                  </a:lnTo>
                  <a:lnTo>
                    <a:pt x="83" y="9"/>
                  </a:lnTo>
                  <a:lnTo>
                    <a:pt x="89" y="10"/>
                  </a:lnTo>
                  <a:lnTo>
                    <a:pt x="95" y="11"/>
                  </a:lnTo>
                  <a:lnTo>
                    <a:pt x="101" y="12"/>
                  </a:lnTo>
                  <a:lnTo>
                    <a:pt x="114" y="14"/>
                  </a:lnTo>
                  <a:lnTo>
                    <a:pt x="121" y="16"/>
                  </a:lnTo>
                  <a:lnTo>
                    <a:pt x="128" y="17"/>
                  </a:lnTo>
                  <a:lnTo>
                    <a:pt x="135" y="18"/>
                  </a:lnTo>
                  <a:lnTo>
                    <a:pt x="141" y="19"/>
                  </a:lnTo>
                  <a:lnTo>
                    <a:pt x="149" y="21"/>
                  </a:lnTo>
                  <a:lnTo>
                    <a:pt x="156" y="23"/>
                  </a:lnTo>
                  <a:lnTo>
                    <a:pt x="163" y="24"/>
                  </a:lnTo>
                  <a:lnTo>
                    <a:pt x="171" y="26"/>
                  </a:lnTo>
                  <a:lnTo>
                    <a:pt x="179" y="27"/>
                  </a:lnTo>
                  <a:lnTo>
                    <a:pt x="187" y="29"/>
                  </a:lnTo>
                  <a:lnTo>
                    <a:pt x="195" y="31"/>
                  </a:lnTo>
                  <a:lnTo>
                    <a:pt x="203" y="32"/>
                  </a:lnTo>
                  <a:lnTo>
                    <a:pt x="211" y="34"/>
                  </a:lnTo>
                  <a:lnTo>
                    <a:pt x="220" y="35"/>
                  </a:lnTo>
                  <a:lnTo>
                    <a:pt x="229" y="37"/>
                  </a:lnTo>
                  <a:lnTo>
                    <a:pt x="238" y="38"/>
                  </a:lnTo>
                  <a:lnTo>
                    <a:pt x="247" y="39"/>
                  </a:lnTo>
                  <a:lnTo>
                    <a:pt x="257" y="41"/>
                  </a:lnTo>
                  <a:lnTo>
                    <a:pt x="277" y="43"/>
                  </a:lnTo>
                  <a:lnTo>
                    <a:pt x="287" y="44"/>
                  </a:lnTo>
                  <a:lnTo>
                    <a:pt x="297" y="45"/>
                  </a:lnTo>
                  <a:lnTo>
                    <a:pt x="308" y="46"/>
                  </a:lnTo>
                  <a:lnTo>
                    <a:pt x="319" y="46"/>
                  </a:lnTo>
                  <a:lnTo>
                    <a:pt x="330" y="47"/>
                  </a:lnTo>
                  <a:lnTo>
                    <a:pt x="342" y="47"/>
                  </a:lnTo>
                  <a:lnTo>
                    <a:pt x="353" y="48"/>
                  </a:lnTo>
                  <a:lnTo>
                    <a:pt x="365" y="49"/>
                  </a:lnTo>
                  <a:lnTo>
                    <a:pt x="377" y="49"/>
                  </a:lnTo>
                  <a:lnTo>
                    <a:pt x="388" y="49"/>
                  </a:lnTo>
                  <a:lnTo>
                    <a:pt x="400" y="49"/>
                  </a:lnTo>
                  <a:lnTo>
                    <a:pt x="413" y="50"/>
                  </a:lnTo>
                  <a:lnTo>
                    <a:pt x="425" y="50"/>
                  </a:lnTo>
                  <a:lnTo>
                    <a:pt x="438" y="50"/>
                  </a:lnTo>
                  <a:lnTo>
                    <a:pt x="450" y="50"/>
                  </a:lnTo>
                  <a:lnTo>
                    <a:pt x="463" y="50"/>
                  </a:lnTo>
                  <a:lnTo>
                    <a:pt x="475" y="51"/>
                  </a:lnTo>
                  <a:lnTo>
                    <a:pt x="488" y="51"/>
                  </a:lnTo>
                  <a:lnTo>
                    <a:pt x="513" y="51"/>
                  </a:lnTo>
                </a:path>
              </a:pathLst>
            </a:custGeom>
            <a:noFill/>
            <a:ln w="12700" cap="rnd" cmpd="sng">
              <a:solidFill>
                <a:srgbClr val="663300"/>
              </a:solidFill>
              <a:prstDash val="solid"/>
              <a:round/>
              <a:headEnd type="none" w="sm" len="sm"/>
              <a:tailEnd type="none" w="sm" len="sm"/>
            </a:ln>
          </p:spPr>
          <p:txBody>
            <a:bodyPr/>
            <a:lstStyle/>
            <a:p>
              <a:endParaRPr lang="en-US" sz="1200">
                <a:solidFill>
                  <a:srgbClr val="000000"/>
                </a:solidFill>
                <a:latin typeface="Arial"/>
              </a:endParaRPr>
            </a:p>
          </p:txBody>
        </p:sp>
        <p:sp>
          <p:nvSpPr>
            <p:cNvPr id="352" name="Freeform 278"/>
            <p:cNvSpPr>
              <a:spLocks noChangeAspect="1"/>
            </p:cNvSpPr>
            <p:nvPr/>
          </p:nvSpPr>
          <p:spPr bwMode="auto">
            <a:xfrm>
              <a:off x="2299" y="3285"/>
              <a:ext cx="402" cy="365"/>
            </a:xfrm>
            <a:custGeom>
              <a:avLst/>
              <a:gdLst>
                <a:gd name="T0" fmla="*/ 394 w 402"/>
                <a:gd name="T1" fmla="*/ 3 h 365"/>
                <a:gd name="T2" fmla="*/ 383 w 402"/>
                <a:gd name="T3" fmla="*/ 9 h 365"/>
                <a:gd name="T4" fmla="*/ 371 w 402"/>
                <a:gd name="T5" fmla="*/ 15 h 365"/>
                <a:gd name="T6" fmla="*/ 360 w 402"/>
                <a:gd name="T7" fmla="*/ 20 h 365"/>
                <a:gd name="T8" fmla="*/ 350 w 402"/>
                <a:gd name="T9" fmla="*/ 26 h 365"/>
                <a:gd name="T10" fmla="*/ 339 w 402"/>
                <a:gd name="T11" fmla="*/ 33 h 365"/>
                <a:gd name="T12" fmla="*/ 328 w 402"/>
                <a:gd name="T13" fmla="*/ 38 h 365"/>
                <a:gd name="T14" fmla="*/ 319 w 402"/>
                <a:gd name="T15" fmla="*/ 44 h 365"/>
                <a:gd name="T16" fmla="*/ 310 w 402"/>
                <a:gd name="T17" fmla="*/ 51 h 365"/>
                <a:gd name="T18" fmla="*/ 297 w 402"/>
                <a:gd name="T19" fmla="*/ 60 h 365"/>
                <a:gd name="T20" fmla="*/ 290 w 402"/>
                <a:gd name="T21" fmla="*/ 67 h 365"/>
                <a:gd name="T22" fmla="*/ 284 w 402"/>
                <a:gd name="T23" fmla="*/ 73 h 365"/>
                <a:gd name="T24" fmla="*/ 277 w 402"/>
                <a:gd name="T25" fmla="*/ 81 h 365"/>
                <a:gd name="T26" fmla="*/ 271 w 402"/>
                <a:gd name="T27" fmla="*/ 87 h 365"/>
                <a:gd name="T28" fmla="*/ 265 w 402"/>
                <a:gd name="T29" fmla="*/ 94 h 365"/>
                <a:gd name="T30" fmla="*/ 260 w 402"/>
                <a:gd name="T31" fmla="*/ 101 h 365"/>
                <a:gd name="T32" fmla="*/ 255 w 402"/>
                <a:gd name="T33" fmla="*/ 109 h 365"/>
                <a:gd name="T34" fmla="*/ 250 w 402"/>
                <a:gd name="T35" fmla="*/ 116 h 365"/>
                <a:gd name="T36" fmla="*/ 244 w 402"/>
                <a:gd name="T37" fmla="*/ 123 h 365"/>
                <a:gd name="T38" fmla="*/ 235 w 402"/>
                <a:gd name="T39" fmla="*/ 134 h 365"/>
                <a:gd name="T40" fmla="*/ 229 w 402"/>
                <a:gd name="T41" fmla="*/ 142 h 365"/>
                <a:gd name="T42" fmla="*/ 222 w 402"/>
                <a:gd name="T43" fmla="*/ 149 h 365"/>
                <a:gd name="T44" fmla="*/ 215 w 402"/>
                <a:gd name="T45" fmla="*/ 157 h 365"/>
                <a:gd name="T46" fmla="*/ 207 w 402"/>
                <a:gd name="T47" fmla="*/ 164 h 365"/>
                <a:gd name="T48" fmla="*/ 199 w 402"/>
                <a:gd name="T49" fmla="*/ 172 h 365"/>
                <a:gd name="T50" fmla="*/ 192 w 402"/>
                <a:gd name="T51" fmla="*/ 179 h 365"/>
                <a:gd name="T52" fmla="*/ 183 w 402"/>
                <a:gd name="T53" fmla="*/ 186 h 365"/>
                <a:gd name="T54" fmla="*/ 175 w 402"/>
                <a:gd name="T55" fmla="*/ 192 h 365"/>
                <a:gd name="T56" fmla="*/ 161 w 402"/>
                <a:gd name="T57" fmla="*/ 202 h 365"/>
                <a:gd name="T58" fmla="*/ 152 w 402"/>
                <a:gd name="T59" fmla="*/ 208 h 365"/>
                <a:gd name="T60" fmla="*/ 143 w 402"/>
                <a:gd name="T61" fmla="*/ 214 h 365"/>
                <a:gd name="T62" fmla="*/ 134 w 402"/>
                <a:gd name="T63" fmla="*/ 219 h 365"/>
                <a:gd name="T64" fmla="*/ 125 w 402"/>
                <a:gd name="T65" fmla="*/ 225 h 365"/>
                <a:gd name="T66" fmla="*/ 115 w 402"/>
                <a:gd name="T67" fmla="*/ 231 h 365"/>
                <a:gd name="T68" fmla="*/ 106 w 402"/>
                <a:gd name="T69" fmla="*/ 237 h 365"/>
                <a:gd name="T70" fmla="*/ 97 w 402"/>
                <a:gd name="T71" fmla="*/ 243 h 365"/>
                <a:gd name="T72" fmla="*/ 88 w 402"/>
                <a:gd name="T73" fmla="*/ 249 h 365"/>
                <a:gd name="T74" fmla="*/ 79 w 402"/>
                <a:gd name="T75" fmla="*/ 256 h 365"/>
                <a:gd name="T76" fmla="*/ 67 w 402"/>
                <a:gd name="T77" fmla="*/ 268 h 365"/>
                <a:gd name="T78" fmla="*/ 59 w 402"/>
                <a:gd name="T79" fmla="*/ 276 h 365"/>
                <a:gd name="T80" fmla="*/ 50 w 402"/>
                <a:gd name="T81" fmla="*/ 286 h 365"/>
                <a:gd name="T82" fmla="*/ 44 w 402"/>
                <a:gd name="T83" fmla="*/ 295 h 365"/>
                <a:gd name="T84" fmla="*/ 36 w 402"/>
                <a:gd name="T85" fmla="*/ 305 h 365"/>
                <a:gd name="T86" fmla="*/ 29 w 402"/>
                <a:gd name="T87" fmla="*/ 315 h 365"/>
                <a:gd name="T88" fmla="*/ 23 w 402"/>
                <a:gd name="T89" fmla="*/ 325 h 365"/>
                <a:gd name="T90" fmla="*/ 16 w 402"/>
                <a:gd name="T91" fmla="*/ 336 h 365"/>
                <a:gd name="T92" fmla="*/ 10 w 402"/>
                <a:gd name="T93" fmla="*/ 347 h 365"/>
                <a:gd name="T94" fmla="*/ 0 w 402"/>
                <a:gd name="T95" fmla="*/ 364 h 36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02"/>
                <a:gd name="T145" fmla="*/ 0 h 365"/>
                <a:gd name="T146" fmla="*/ 402 w 402"/>
                <a:gd name="T147" fmla="*/ 365 h 36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02" h="365">
                  <a:moveTo>
                    <a:pt x="401" y="0"/>
                  </a:moveTo>
                  <a:lnTo>
                    <a:pt x="394" y="3"/>
                  </a:lnTo>
                  <a:lnTo>
                    <a:pt x="389" y="5"/>
                  </a:lnTo>
                  <a:lnTo>
                    <a:pt x="383" y="9"/>
                  </a:lnTo>
                  <a:lnTo>
                    <a:pt x="377" y="11"/>
                  </a:lnTo>
                  <a:lnTo>
                    <a:pt x="371" y="15"/>
                  </a:lnTo>
                  <a:lnTo>
                    <a:pt x="366" y="17"/>
                  </a:lnTo>
                  <a:lnTo>
                    <a:pt x="360" y="20"/>
                  </a:lnTo>
                  <a:lnTo>
                    <a:pt x="355" y="23"/>
                  </a:lnTo>
                  <a:lnTo>
                    <a:pt x="350" y="26"/>
                  </a:lnTo>
                  <a:lnTo>
                    <a:pt x="344" y="29"/>
                  </a:lnTo>
                  <a:lnTo>
                    <a:pt x="339" y="33"/>
                  </a:lnTo>
                  <a:lnTo>
                    <a:pt x="334" y="35"/>
                  </a:lnTo>
                  <a:lnTo>
                    <a:pt x="328" y="38"/>
                  </a:lnTo>
                  <a:lnTo>
                    <a:pt x="324" y="41"/>
                  </a:lnTo>
                  <a:lnTo>
                    <a:pt x="319" y="44"/>
                  </a:lnTo>
                  <a:lnTo>
                    <a:pt x="314" y="48"/>
                  </a:lnTo>
                  <a:lnTo>
                    <a:pt x="310" y="51"/>
                  </a:lnTo>
                  <a:lnTo>
                    <a:pt x="305" y="54"/>
                  </a:lnTo>
                  <a:lnTo>
                    <a:pt x="297" y="60"/>
                  </a:lnTo>
                  <a:lnTo>
                    <a:pt x="294" y="64"/>
                  </a:lnTo>
                  <a:lnTo>
                    <a:pt x="290" y="67"/>
                  </a:lnTo>
                  <a:lnTo>
                    <a:pt x="286" y="70"/>
                  </a:lnTo>
                  <a:lnTo>
                    <a:pt x="284" y="73"/>
                  </a:lnTo>
                  <a:lnTo>
                    <a:pt x="280" y="77"/>
                  </a:lnTo>
                  <a:lnTo>
                    <a:pt x="277" y="81"/>
                  </a:lnTo>
                  <a:lnTo>
                    <a:pt x="274" y="84"/>
                  </a:lnTo>
                  <a:lnTo>
                    <a:pt x="271" y="87"/>
                  </a:lnTo>
                  <a:lnTo>
                    <a:pt x="269" y="91"/>
                  </a:lnTo>
                  <a:lnTo>
                    <a:pt x="265" y="94"/>
                  </a:lnTo>
                  <a:lnTo>
                    <a:pt x="263" y="98"/>
                  </a:lnTo>
                  <a:lnTo>
                    <a:pt x="260" y="101"/>
                  </a:lnTo>
                  <a:lnTo>
                    <a:pt x="258" y="105"/>
                  </a:lnTo>
                  <a:lnTo>
                    <a:pt x="255" y="109"/>
                  </a:lnTo>
                  <a:lnTo>
                    <a:pt x="252" y="112"/>
                  </a:lnTo>
                  <a:lnTo>
                    <a:pt x="250" y="116"/>
                  </a:lnTo>
                  <a:lnTo>
                    <a:pt x="247" y="120"/>
                  </a:lnTo>
                  <a:lnTo>
                    <a:pt x="244" y="123"/>
                  </a:lnTo>
                  <a:lnTo>
                    <a:pt x="238" y="130"/>
                  </a:lnTo>
                  <a:lnTo>
                    <a:pt x="235" y="134"/>
                  </a:lnTo>
                  <a:lnTo>
                    <a:pt x="232" y="138"/>
                  </a:lnTo>
                  <a:lnTo>
                    <a:pt x="229" y="142"/>
                  </a:lnTo>
                  <a:lnTo>
                    <a:pt x="225" y="145"/>
                  </a:lnTo>
                  <a:lnTo>
                    <a:pt x="222" y="149"/>
                  </a:lnTo>
                  <a:lnTo>
                    <a:pt x="218" y="153"/>
                  </a:lnTo>
                  <a:lnTo>
                    <a:pt x="215" y="157"/>
                  </a:lnTo>
                  <a:lnTo>
                    <a:pt x="211" y="161"/>
                  </a:lnTo>
                  <a:lnTo>
                    <a:pt x="207" y="164"/>
                  </a:lnTo>
                  <a:lnTo>
                    <a:pt x="203" y="168"/>
                  </a:lnTo>
                  <a:lnTo>
                    <a:pt x="199" y="172"/>
                  </a:lnTo>
                  <a:lnTo>
                    <a:pt x="196" y="175"/>
                  </a:lnTo>
                  <a:lnTo>
                    <a:pt x="192" y="179"/>
                  </a:lnTo>
                  <a:lnTo>
                    <a:pt x="188" y="182"/>
                  </a:lnTo>
                  <a:lnTo>
                    <a:pt x="183" y="186"/>
                  </a:lnTo>
                  <a:lnTo>
                    <a:pt x="179" y="189"/>
                  </a:lnTo>
                  <a:lnTo>
                    <a:pt x="175" y="192"/>
                  </a:lnTo>
                  <a:lnTo>
                    <a:pt x="170" y="196"/>
                  </a:lnTo>
                  <a:lnTo>
                    <a:pt x="161" y="202"/>
                  </a:lnTo>
                  <a:lnTo>
                    <a:pt x="157" y="206"/>
                  </a:lnTo>
                  <a:lnTo>
                    <a:pt x="152" y="208"/>
                  </a:lnTo>
                  <a:lnTo>
                    <a:pt x="148" y="211"/>
                  </a:lnTo>
                  <a:lnTo>
                    <a:pt x="143" y="214"/>
                  </a:lnTo>
                  <a:lnTo>
                    <a:pt x="139" y="217"/>
                  </a:lnTo>
                  <a:lnTo>
                    <a:pt x="134" y="219"/>
                  </a:lnTo>
                  <a:lnTo>
                    <a:pt x="129" y="222"/>
                  </a:lnTo>
                  <a:lnTo>
                    <a:pt x="125" y="225"/>
                  </a:lnTo>
                  <a:lnTo>
                    <a:pt x="120" y="228"/>
                  </a:lnTo>
                  <a:lnTo>
                    <a:pt x="115" y="231"/>
                  </a:lnTo>
                  <a:lnTo>
                    <a:pt x="110" y="234"/>
                  </a:lnTo>
                  <a:lnTo>
                    <a:pt x="106" y="237"/>
                  </a:lnTo>
                  <a:lnTo>
                    <a:pt x="101" y="240"/>
                  </a:lnTo>
                  <a:lnTo>
                    <a:pt x="97" y="243"/>
                  </a:lnTo>
                  <a:lnTo>
                    <a:pt x="92" y="246"/>
                  </a:lnTo>
                  <a:lnTo>
                    <a:pt x="88" y="249"/>
                  </a:lnTo>
                  <a:lnTo>
                    <a:pt x="83" y="253"/>
                  </a:lnTo>
                  <a:lnTo>
                    <a:pt x="79" y="256"/>
                  </a:lnTo>
                  <a:lnTo>
                    <a:pt x="70" y="264"/>
                  </a:lnTo>
                  <a:lnTo>
                    <a:pt x="67" y="268"/>
                  </a:lnTo>
                  <a:lnTo>
                    <a:pt x="62" y="272"/>
                  </a:lnTo>
                  <a:lnTo>
                    <a:pt x="59" y="276"/>
                  </a:lnTo>
                  <a:lnTo>
                    <a:pt x="55" y="281"/>
                  </a:lnTo>
                  <a:lnTo>
                    <a:pt x="50" y="286"/>
                  </a:lnTo>
                  <a:lnTo>
                    <a:pt x="47" y="290"/>
                  </a:lnTo>
                  <a:lnTo>
                    <a:pt x="44" y="295"/>
                  </a:lnTo>
                  <a:lnTo>
                    <a:pt x="40" y="299"/>
                  </a:lnTo>
                  <a:lnTo>
                    <a:pt x="36" y="305"/>
                  </a:lnTo>
                  <a:lnTo>
                    <a:pt x="33" y="309"/>
                  </a:lnTo>
                  <a:lnTo>
                    <a:pt x="29" y="315"/>
                  </a:lnTo>
                  <a:lnTo>
                    <a:pt x="26" y="320"/>
                  </a:lnTo>
                  <a:lnTo>
                    <a:pt x="23" y="325"/>
                  </a:lnTo>
                  <a:lnTo>
                    <a:pt x="19" y="330"/>
                  </a:lnTo>
                  <a:lnTo>
                    <a:pt x="16" y="336"/>
                  </a:lnTo>
                  <a:lnTo>
                    <a:pt x="12" y="341"/>
                  </a:lnTo>
                  <a:lnTo>
                    <a:pt x="10" y="347"/>
                  </a:lnTo>
                  <a:lnTo>
                    <a:pt x="6" y="352"/>
                  </a:lnTo>
                  <a:lnTo>
                    <a:pt x="0" y="364"/>
                  </a:lnTo>
                </a:path>
              </a:pathLst>
            </a:custGeom>
            <a:noFill/>
            <a:ln w="12700" cap="rnd" cmpd="sng">
              <a:solidFill>
                <a:srgbClr val="663300"/>
              </a:solidFill>
              <a:prstDash val="solid"/>
              <a:round/>
              <a:headEnd type="none" w="med" len="med"/>
              <a:tailEnd type="none" w="sm" len="sm"/>
            </a:ln>
          </p:spPr>
          <p:txBody>
            <a:bodyPr/>
            <a:lstStyle/>
            <a:p>
              <a:endParaRPr lang="en-US" sz="1200">
                <a:solidFill>
                  <a:srgbClr val="000000"/>
                </a:solidFill>
                <a:latin typeface="Arial"/>
              </a:endParaRPr>
            </a:p>
          </p:txBody>
        </p:sp>
        <p:sp>
          <p:nvSpPr>
            <p:cNvPr id="353" name="Freeform 279"/>
            <p:cNvSpPr>
              <a:spLocks noChangeAspect="1"/>
            </p:cNvSpPr>
            <p:nvPr/>
          </p:nvSpPr>
          <p:spPr bwMode="auto">
            <a:xfrm>
              <a:off x="2896" y="3417"/>
              <a:ext cx="340" cy="169"/>
            </a:xfrm>
            <a:custGeom>
              <a:avLst/>
              <a:gdLst>
                <a:gd name="T0" fmla="*/ 0 w 340"/>
                <a:gd name="T1" fmla="*/ 0 h 169"/>
                <a:gd name="T2" fmla="*/ 3 w 340"/>
                <a:gd name="T3" fmla="*/ 3 h 169"/>
                <a:gd name="T4" fmla="*/ 7 w 340"/>
                <a:gd name="T5" fmla="*/ 5 h 169"/>
                <a:gd name="T6" fmla="*/ 11 w 340"/>
                <a:gd name="T7" fmla="*/ 8 h 169"/>
                <a:gd name="T8" fmla="*/ 15 w 340"/>
                <a:gd name="T9" fmla="*/ 11 h 169"/>
                <a:gd name="T10" fmla="*/ 18 w 340"/>
                <a:gd name="T11" fmla="*/ 14 h 169"/>
                <a:gd name="T12" fmla="*/ 23 w 340"/>
                <a:gd name="T13" fmla="*/ 16 h 169"/>
                <a:gd name="T14" fmla="*/ 26 w 340"/>
                <a:gd name="T15" fmla="*/ 19 h 169"/>
                <a:gd name="T16" fmla="*/ 31 w 340"/>
                <a:gd name="T17" fmla="*/ 22 h 169"/>
                <a:gd name="T18" fmla="*/ 35 w 340"/>
                <a:gd name="T19" fmla="*/ 24 h 169"/>
                <a:gd name="T20" fmla="*/ 39 w 340"/>
                <a:gd name="T21" fmla="*/ 27 h 169"/>
                <a:gd name="T22" fmla="*/ 44 w 340"/>
                <a:gd name="T23" fmla="*/ 29 h 169"/>
                <a:gd name="T24" fmla="*/ 48 w 340"/>
                <a:gd name="T25" fmla="*/ 31 h 169"/>
                <a:gd name="T26" fmla="*/ 53 w 340"/>
                <a:gd name="T27" fmla="*/ 33 h 169"/>
                <a:gd name="T28" fmla="*/ 58 w 340"/>
                <a:gd name="T29" fmla="*/ 35 h 169"/>
                <a:gd name="T30" fmla="*/ 63 w 340"/>
                <a:gd name="T31" fmla="*/ 36 h 169"/>
                <a:gd name="T32" fmla="*/ 68 w 340"/>
                <a:gd name="T33" fmla="*/ 38 h 169"/>
                <a:gd name="T34" fmla="*/ 73 w 340"/>
                <a:gd name="T35" fmla="*/ 39 h 169"/>
                <a:gd name="T36" fmla="*/ 79 w 340"/>
                <a:gd name="T37" fmla="*/ 40 h 169"/>
                <a:gd name="T38" fmla="*/ 91 w 340"/>
                <a:gd name="T39" fmla="*/ 42 h 169"/>
                <a:gd name="T40" fmla="*/ 97 w 340"/>
                <a:gd name="T41" fmla="*/ 43 h 169"/>
                <a:gd name="T42" fmla="*/ 104 w 340"/>
                <a:gd name="T43" fmla="*/ 43 h 169"/>
                <a:gd name="T44" fmla="*/ 110 w 340"/>
                <a:gd name="T45" fmla="*/ 43 h 169"/>
                <a:gd name="T46" fmla="*/ 117 w 340"/>
                <a:gd name="T47" fmla="*/ 43 h 169"/>
                <a:gd name="T48" fmla="*/ 124 w 340"/>
                <a:gd name="T49" fmla="*/ 43 h 169"/>
                <a:gd name="T50" fmla="*/ 132 w 340"/>
                <a:gd name="T51" fmla="*/ 43 h 169"/>
                <a:gd name="T52" fmla="*/ 139 w 340"/>
                <a:gd name="T53" fmla="*/ 43 h 169"/>
                <a:gd name="T54" fmla="*/ 146 w 340"/>
                <a:gd name="T55" fmla="*/ 43 h 169"/>
                <a:gd name="T56" fmla="*/ 153 w 340"/>
                <a:gd name="T57" fmla="*/ 43 h 169"/>
                <a:gd name="T58" fmla="*/ 161 w 340"/>
                <a:gd name="T59" fmla="*/ 43 h 169"/>
                <a:gd name="T60" fmla="*/ 169 w 340"/>
                <a:gd name="T61" fmla="*/ 43 h 169"/>
                <a:gd name="T62" fmla="*/ 176 w 340"/>
                <a:gd name="T63" fmla="*/ 43 h 169"/>
                <a:gd name="T64" fmla="*/ 183 w 340"/>
                <a:gd name="T65" fmla="*/ 43 h 169"/>
                <a:gd name="T66" fmla="*/ 191 w 340"/>
                <a:gd name="T67" fmla="*/ 44 h 169"/>
                <a:gd name="T68" fmla="*/ 198 w 340"/>
                <a:gd name="T69" fmla="*/ 45 h 169"/>
                <a:gd name="T70" fmla="*/ 205 w 340"/>
                <a:gd name="T71" fmla="*/ 46 h 169"/>
                <a:gd name="T72" fmla="*/ 212 w 340"/>
                <a:gd name="T73" fmla="*/ 48 h 169"/>
                <a:gd name="T74" fmla="*/ 219 w 340"/>
                <a:gd name="T75" fmla="*/ 49 h 169"/>
                <a:gd name="T76" fmla="*/ 233 w 340"/>
                <a:gd name="T77" fmla="*/ 54 h 169"/>
                <a:gd name="T78" fmla="*/ 239 w 340"/>
                <a:gd name="T79" fmla="*/ 57 h 169"/>
                <a:gd name="T80" fmla="*/ 246 w 340"/>
                <a:gd name="T81" fmla="*/ 60 h 169"/>
                <a:gd name="T82" fmla="*/ 252 w 340"/>
                <a:gd name="T83" fmla="*/ 64 h 169"/>
                <a:gd name="T84" fmla="*/ 258 w 340"/>
                <a:gd name="T85" fmla="*/ 68 h 169"/>
                <a:gd name="T86" fmla="*/ 264 w 340"/>
                <a:gd name="T87" fmla="*/ 72 h 169"/>
                <a:gd name="T88" fmla="*/ 269 w 340"/>
                <a:gd name="T89" fmla="*/ 77 h 169"/>
                <a:gd name="T90" fmla="*/ 275 w 340"/>
                <a:gd name="T91" fmla="*/ 83 h 169"/>
                <a:gd name="T92" fmla="*/ 280 w 340"/>
                <a:gd name="T93" fmla="*/ 88 h 169"/>
                <a:gd name="T94" fmla="*/ 285 w 340"/>
                <a:gd name="T95" fmla="*/ 93 h 169"/>
                <a:gd name="T96" fmla="*/ 290 w 340"/>
                <a:gd name="T97" fmla="*/ 100 h 169"/>
                <a:gd name="T98" fmla="*/ 296 w 340"/>
                <a:gd name="T99" fmla="*/ 106 h 169"/>
                <a:gd name="T100" fmla="*/ 301 w 340"/>
                <a:gd name="T101" fmla="*/ 112 h 169"/>
                <a:gd name="T102" fmla="*/ 305 w 340"/>
                <a:gd name="T103" fmla="*/ 119 h 169"/>
                <a:gd name="T104" fmla="*/ 310 w 340"/>
                <a:gd name="T105" fmla="*/ 126 h 169"/>
                <a:gd name="T106" fmla="*/ 315 w 340"/>
                <a:gd name="T107" fmla="*/ 132 h 169"/>
                <a:gd name="T108" fmla="*/ 320 w 340"/>
                <a:gd name="T109" fmla="*/ 139 h 169"/>
                <a:gd name="T110" fmla="*/ 324 w 340"/>
                <a:gd name="T111" fmla="*/ 146 h 169"/>
                <a:gd name="T112" fmla="*/ 329 w 340"/>
                <a:gd name="T113" fmla="*/ 153 h 169"/>
                <a:gd name="T114" fmla="*/ 339 w 340"/>
                <a:gd name="T115" fmla="*/ 168 h 16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40"/>
                <a:gd name="T175" fmla="*/ 0 h 169"/>
                <a:gd name="T176" fmla="*/ 340 w 340"/>
                <a:gd name="T177" fmla="*/ 169 h 16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40" h="169">
                  <a:moveTo>
                    <a:pt x="0" y="0"/>
                  </a:moveTo>
                  <a:lnTo>
                    <a:pt x="3" y="3"/>
                  </a:lnTo>
                  <a:lnTo>
                    <a:pt x="7" y="5"/>
                  </a:lnTo>
                  <a:lnTo>
                    <a:pt x="11" y="8"/>
                  </a:lnTo>
                  <a:lnTo>
                    <a:pt x="15" y="11"/>
                  </a:lnTo>
                  <a:lnTo>
                    <a:pt x="18" y="14"/>
                  </a:lnTo>
                  <a:lnTo>
                    <a:pt x="23" y="16"/>
                  </a:lnTo>
                  <a:lnTo>
                    <a:pt x="26" y="19"/>
                  </a:lnTo>
                  <a:lnTo>
                    <a:pt x="31" y="22"/>
                  </a:lnTo>
                  <a:lnTo>
                    <a:pt x="35" y="24"/>
                  </a:lnTo>
                  <a:lnTo>
                    <a:pt x="39" y="27"/>
                  </a:lnTo>
                  <a:lnTo>
                    <a:pt x="44" y="29"/>
                  </a:lnTo>
                  <a:lnTo>
                    <a:pt x="48" y="31"/>
                  </a:lnTo>
                  <a:lnTo>
                    <a:pt x="53" y="33"/>
                  </a:lnTo>
                  <a:lnTo>
                    <a:pt x="58" y="35"/>
                  </a:lnTo>
                  <a:lnTo>
                    <a:pt x="63" y="36"/>
                  </a:lnTo>
                  <a:lnTo>
                    <a:pt x="68" y="38"/>
                  </a:lnTo>
                  <a:lnTo>
                    <a:pt x="73" y="39"/>
                  </a:lnTo>
                  <a:lnTo>
                    <a:pt x="79" y="40"/>
                  </a:lnTo>
                  <a:lnTo>
                    <a:pt x="91" y="42"/>
                  </a:lnTo>
                  <a:lnTo>
                    <a:pt x="97" y="43"/>
                  </a:lnTo>
                  <a:lnTo>
                    <a:pt x="104" y="43"/>
                  </a:lnTo>
                  <a:lnTo>
                    <a:pt x="110" y="43"/>
                  </a:lnTo>
                  <a:lnTo>
                    <a:pt x="117" y="43"/>
                  </a:lnTo>
                  <a:lnTo>
                    <a:pt x="124" y="43"/>
                  </a:lnTo>
                  <a:lnTo>
                    <a:pt x="132" y="43"/>
                  </a:lnTo>
                  <a:lnTo>
                    <a:pt x="139" y="43"/>
                  </a:lnTo>
                  <a:lnTo>
                    <a:pt x="146" y="43"/>
                  </a:lnTo>
                  <a:lnTo>
                    <a:pt x="153" y="43"/>
                  </a:lnTo>
                  <a:lnTo>
                    <a:pt x="161" y="43"/>
                  </a:lnTo>
                  <a:lnTo>
                    <a:pt x="169" y="43"/>
                  </a:lnTo>
                  <a:lnTo>
                    <a:pt x="176" y="43"/>
                  </a:lnTo>
                  <a:lnTo>
                    <a:pt x="183" y="43"/>
                  </a:lnTo>
                  <a:lnTo>
                    <a:pt x="191" y="44"/>
                  </a:lnTo>
                  <a:lnTo>
                    <a:pt x="198" y="45"/>
                  </a:lnTo>
                  <a:lnTo>
                    <a:pt x="205" y="46"/>
                  </a:lnTo>
                  <a:lnTo>
                    <a:pt x="212" y="48"/>
                  </a:lnTo>
                  <a:lnTo>
                    <a:pt x="219" y="49"/>
                  </a:lnTo>
                  <a:lnTo>
                    <a:pt x="233" y="54"/>
                  </a:lnTo>
                  <a:lnTo>
                    <a:pt x="239" y="57"/>
                  </a:lnTo>
                  <a:lnTo>
                    <a:pt x="246" y="60"/>
                  </a:lnTo>
                  <a:lnTo>
                    <a:pt x="252" y="64"/>
                  </a:lnTo>
                  <a:lnTo>
                    <a:pt x="258" y="68"/>
                  </a:lnTo>
                  <a:lnTo>
                    <a:pt x="264" y="72"/>
                  </a:lnTo>
                  <a:lnTo>
                    <a:pt x="269" y="77"/>
                  </a:lnTo>
                  <a:lnTo>
                    <a:pt x="275" y="83"/>
                  </a:lnTo>
                  <a:lnTo>
                    <a:pt x="280" y="88"/>
                  </a:lnTo>
                  <a:lnTo>
                    <a:pt x="285" y="93"/>
                  </a:lnTo>
                  <a:lnTo>
                    <a:pt x="290" y="100"/>
                  </a:lnTo>
                  <a:lnTo>
                    <a:pt x="296" y="106"/>
                  </a:lnTo>
                  <a:lnTo>
                    <a:pt x="301" y="112"/>
                  </a:lnTo>
                  <a:lnTo>
                    <a:pt x="305" y="119"/>
                  </a:lnTo>
                  <a:lnTo>
                    <a:pt x="310" y="126"/>
                  </a:lnTo>
                  <a:lnTo>
                    <a:pt x="315" y="132"/>
                  </a:lnTo>
                  <a:lnTo>
                    <a:pt x="320" y="139"/>
                  </a:lnTo>
                  <a:lnTo>
                    <a:pt x="324" y="146"/>
                  </a:lnTo>
                  <a:lnTo>
                    <a:pt x="329" y="153"/>
                  </a:lnTo>
                  <a:lnTo>
                    <a:pt x="339" y="168"/>
                  </a:lnTo>
                </a:path>
              </a:pathLst>
            </a:custGeom>
            <a:noFill/>
            <a:ln w="12700" cap="rnd" cmpd="sng">
              <a:solidFill>
                <a:srgbClr val="663300"/>
              </a:solidFill>
              <a:prstDash val="solid"/>
              <a:round/>
              <a:headEnd type="none" w="sm" len="sm"/>
              <a:tailEnd type="none" w="sm" len="sm"/>
            </a:ln>
          </p:spPr>
          <p:txBody>
            <a:bodyPr/>
            <a:lstStyle/>
            <a:p>
              <a:endParaRPr lang="en-US" sz="1200">
                <a:solidFill>
                  <a:srgbClr val="000000"/>
                </a:solidFill>
                <a:latin typeface="Arial"/>
              </a:endParaRPr>
            </a:p>
          </p:txBody>
        </p:sp>
        <p:sp>
          <p:nvSpPr>
            <p:cNvPr id="354" name="Line 280"/>
            <p:cNvSpPr>
              <a:spLocks noChangeAspect="1" noChangeShapeType="1"/>
            </p:cNvSpPr>
            <p:nvPr/>
          </p:nvSpPr>
          <p:spPr bwMode="auto">
            <a:xfrm flipH="1">
              <a:off x="2868" y="3691"/>
              <a:ext cx="44" cy="169"/>
            </a:xfrm>
            <a:prstGeom prst="line">
              <a:avLst/>
            </a:prstGeom>
            <a:noFill/>
            <a:ln w="12700">
              <a:solidFill>
                <a:srgbClr val="663300"/>
              </a:solidFill>
              <a:round/>
              <a:headEnd type="none" w="sm" len="sm"/>
              <a:tailEnd type="none" w="sm" len="sm"/>
            </a:ln>
          </p:spPr>
          <p:txBody>
            <a:bodyPr wrap="none" anchor="ctr"/>
            <a:lstStyle/>
            <a:p>
              <a:endParaRPr lang="en-US" sz="1200">
                <a:solidFill>
                  <a:srgbClr val="000000"/>
                </a:solidFill>
                <a:latin typeface="Arial"/>
              </a:endParaRPr>
            </a:p>
          </p:txBody>
        </p:sp>
        <p:sp>
          <p:nvSpPr>
            <p:cNvPr id="355" name="Line 281"/>
            <p:cNvSpPr>
              <a:spLocks noChangeAspect="1" noChangeShapeType="1"/>
            </p:cNvSpPr>
            <p:nvPr/>
          </p:nvSpPr>
          <p:spPr bwMode="auto">
            <a:xfrm>
              <a:off x="2946" y="3748"/>
              <a:ext cx="173" cy="64"/>
            </a:xfrm>
            <a:prstGeom prst="line">
              <a:avLst/>
            </a:prstGeom>
            <a:noFill/>
            <a:ln w="12700">
              <a:solidFill>
                <a:srgbClr val="663300"/>
              </a:solidFill>
              <a:round/>
              <a:headEnd type="none" w="sm" len="sm"/>
              <a:tailEnd type="none" w="sm" len="sm"/>
            </a:ln>
          </p:spPr>
          <p:txBody>
            <a:bodyPr wrap="none" anchor="ctr"/>
            <a:lstStyle/>
            <a:p>
              <a:endParaRPr lang="en-US" sz="1200">
                <a:solidFill>
                  <a:srgbClr val="000000"/>
                </a:solidFill>
                <a:latin typeface="Arial"/>
              </a:endParaRPr>
            </a:p>
          </p:txBody>
        </p:sp>
      </p:grpSp>
      <p:sp>
        <p:nvSpPr>
          <p:cNvPr id="2108" name="Line 133"/>
          <p:cNvSpPr>
            <a:spLocks noChangeAspect="1" noChangeShapeType="1"/>
          </p:cNvSpPr>
          <p:nvPr/>
        </p:nvSpPr>
        <p:spPr bwMode="auto">
          <a:xfrm rot="5400000" flipH="1" flipV="1">
            <a:off x="3873495" y="4444667"/>
            <a:ext cx="0" cy="273005"/>
          </a:xfrm>
          <a:prstGeom prst="line">
            <a:avLst/>
          </a:prstGeom>
          <a:noFill/>
          <a:ln w="28575">
            <a:solidFill>
              <a:srgbClr val="0070C0"/>
            </a:solidFill>
            <a:round/>
            <a:headEnd/>
            <a:tailEnd type="triangle" w="sm" len="med"/>
          </a:ln>
        </p:spPr>
        <p:txBody>
          <a:bodyPr wrap="none" anchor="ctr"/>
          <a:lstStyle/>
          <a:p>
            <a:endParaRPr lang="en-US" sz="1200">
              <a:solidFill>
                <a:srgbClr val="000000"/>
              </a:solidFill>
              <a:latin typeface="Arial"/>
            </a:endParaRPr>
          </a:p>
        </p:txBody>
      </p:sp>
      <p:sp>
        <p:nvSpPr>
          <p:cNvPr id="2110" name="Line 136"/>
          <p:cNvSpPr>
            <a:spLocks noChangeAspect="1" noChangeShapeType="1"/>
          </p:cNvSpPr>
          <p:nvPr/>
        </p:nvSpPr>
        <p:spPr bwMode="auto">
          <a:xfrm rot="5400000" flipH="1" flipV="1">
            <a:off x="3878780" y="4116613"/>
            <a:ext cx="0" cy="262434"/>
          </a:xfrm>
          <a:prstGeom prst="line">
            <a:avLst/>
          </a:prstGeom>
          <a:noFill/>
          <a:ln w="28575">
            <a:solidFill>
              <a:srgbClr val="0070C0"/>
            </a:solidFill>
            <a:round/>
            <a:headEnd/>
            <a:tailEnd type="triangle" w="sm" len="med"/>
          </a:ln>
        </p:spPr>
        <p:txBody>
          <a:bodyPr wrap="none" anchor="ctr"/>
          <a:lstStyle/>
          <a:p>
            <a:endParaRPr lang="en-US" sz="1200">
              <a:solidFill>
                <a:srgbClr val="000000"/>
              </a:solidFill>
              <a:latin typeface="Arial"/>
            </a:endParaRPr>
          </a:p>
        </p:txBody>
      </p:sp>
      <p:sp>
        <p:nvSpPr>
          <p:cNvPr id="2112" name="Line 138"/>
          <p:cNvSpPr>
            <a:spLocks noChangeAspect="1" noChangeShapeType="1"/>
          </p:cNvSpPr>
          <p:nvPr/>
        </p:nvSpPr>
        <p:spPr bwMode="auto">
          <a:xfrm rot="5400000" flipH="1" flipV="1">
            <a:off x="3876138" y="3980164"/>
            <a:ext cx="0" cy="267719"/>
          </a:xfrm>
          <a:prstGeom prst="line">
            <a:avLst/>
          </a:prstGeom>
          <a:noFill/>
          <a:ln w="28575">
            <a:solidFill>
              <a:srgbClr val="0070C0"/>
            </a:solidFill>
            <a:round/>
            <a:headEnd/>
            <a:tailEnd type="triangle" w="sm" len="med"/>
          </a:ln>
        </p:spPr>
        <p:txBody>
          <a:bodyPr wrap="none" anchor="ctr"/>
          <a:lstStyle/>
          <a:p>
            <a:endParaRPr lang="en-US" sz="1200">
              <a:solidFill>
                <a:srgbClr val="000000"/>
              </a:solidFill>
              <a:latin typeface="Arial"/>
            </a:endParaRPr>
          </a:p>
        </p:txBody>
      </p:sp>
      <p:sp>
        <p:nvSpPr>
          <p:cNvPr id="401" name="Text Box 285"/>
          <p:cNvSpPr txBox="1">
            <a:spLocks noChangeAspect="1" noChangeArrowheads="1"/>
          </p:cNvSpPr>
          <p:nvPr/>
        </p:nvSpPr>
        <p:spPr bwMode="auto">
          <a:xfrm>
            <a:off x="2514600" y="3276600"/>
            <a:ext cx="492443" cy="276999"/>
          </a:xfrm>
          <a:prstGeom prst="rect">
            <a:avLst/>
          </a:prstGeom>
          <a:noFill/>
          <a:ln w="9525">
            <a:noFill/>
            <a:miter lim="800000"/>
            <a:headEnd/>
            <a:tailEnd/>
          </a:ln>
        </p:spPr>
        <p:txBody>
          <a:bodyPr wrap="none">
            <a:spAutoFit/>
          </a:bodyPr>
          <a:lstStyle/>
          <a:p>
            <a:r>
              <a:rPr lang="en-US" sz="1200" dirty="0">
                <a:solidFill>
                  <a:srgbClr val="000000"/>
                </a:solidFill>
                <a:latin typeface="Gill Sans MT"/>
              </a:rPr>
              <a:t>Dust</a:t>
            </a:r>
          </a:p>
        </p:txBody>
      </p:sp>
      <p:sp>
        <p:nvSpPr>
          <p:cNvPr id="402" name="Freeform 401"/>
          <p:cNvSpPr/>
          <p:nvPr/>
        </p:nvSpPr>
        <p:spPr bwMode="auto">
          <a:xfrm rot="1353025">
            <a:off x="2273019" y="3636165"/>
            <a:ext cx="450768" cy="276999"/>
          </a:xfrm>
          <a:custGeom>
            <a:avLst/>
            <a:gdLst>
              <a:gd name="connsiteX0" fmla="*/ 93380 w 450768"/>
              <a:gd name="connsiteY0" fmla="*/ 493911 h 505175"/>
              <a:gd name="connsiteX1" fmla="*/ 180312 w 450768"/>
              <a:gd name="connsiteY1" fmla="*/ 493911 h 505175"/>
              <a:gd name="connsiteX2" fmla="*/ 196411 w 450768"/>
              <a:gd name="connsiteY2" fmla="*/ 490691 h 505175"/>
              <a:gd name="connsiteX3" fmla="*/ 225388 w 450768"/>
              <a:gd name="connsiteY3" fmla="*/ 481032 h 505175"/>
              <a:gd name="connsiteX4" fmla="*/ 235047 w 450768"/>
              <a:gd name="connsiteY4" fmla="*/ 477812 h 505175"/>
              <a:gd name="connsiteX5" fmla="*/ 247926 w 450768"/>
              <a:gd name="connsiteY5" fmla="*/ 464933 h 505175"/>
              <a:gd name="connsiteX6" fmla="*/ 254366 w 450768"/>
              <a:gd name="connsiteY6" fmla="*/ 458494 h 505175"/>
              <a:gd name="connsiteX7" fmla="*/ 270464 w 450768"/>
              <a:gd name="connsiteY7" fmla="*/ 445615 h 505175"/>
              <a:gd name="connsiteX8" fmla="*/ 283343 w 450768"/>
              <a:gd name="connsiteY8" fmla="*/ 426297 h 505175"/>
              <a:gd name="connsiteX9" fmla="*/ 296222 w 450768"/>
              <a:gd name="connsiteY9" fmla="*/ 413418 h 505175"/>
              <a:gd name="connsiteX10" fmla="*/ 302661 w 450768"/>
              <a:gd name="connsiteY10" fmla="*/ 403759 h 505175"/>
              <a:gd name="connsiteX11" fmla="*/ 318760 w 450768"/>
              <a:gd name="connsiteY11" fmla="*/ 387660 h 505175"/>
              <a:gd name="connsiteX12" fmla="*/ 328419 w 450768"/>
              <a:gd name="connsiteY12" fmla="*/ 374781 h 505175"/>
              <a:gd name="connsiteX13" fmla="*/ 334858 w 450768"/>
              <a:gd name="connsiteY13" fmla="*/ 365122 h 505175"/>
              <a:gd name="connsiteX14" fmla="*/ 347737 w 450768"/>
              <a:gd name="connsiteY14" fmla="*/ 352243 h 505175"/>
              <a:gd name="connsiteX15" fmla="*/ 370275 w 450768"/>
              <a:gd name="connsiteY15" fmla="*/ 349024 h 505175"/>
              <a:gd name="connsiteX16" fmla="*/ 389594 w 450768"/>
              <a:gd name="connsiteY16" fmla="*/ 342584 h 505175"/>
              <a:gd name="connsiteX17" fmla="*/ 415351 w 450768"/>
              <a:gd name="connsiteY17" fmla="*/ 313607 h 505175"/>
              <a:gd name="connsiteX18" fmla="*/ 425011 w 450768"/>
              <a:gd name="connsiteY18" fmla="*/ 278190 h 505175"/>
              <a:gd name="connsiteX19" fmla="*/ 431450 w 450768"/>
              <a:gd name="connsiteY19" fmla="*/ 226674 h 505175"/>
              <a:gd name="connsiteX20" fmla="*/ 444329 w 450768"/>
              <a:gd name="connsiteY20" fmla="*/ 197697 h 505175"/>
              <a:gd name="connsiteX21" fmla="*/ 450768 w 450768"/>
              <a:gd name="connsiteY21" fmla="*/ 175159 h 505175"/>
              <a:gd name="connsiteX22" fmla="*/ 447549 w 450768"/>
              <a:gd name="connsiteY22" fmla="*/ 117204 h 505175"/>
              <a:gd name="connsiteX23" fmla="*/ 444329 w 450768"/>
              <a:gd name="connsiteY23" fmla="*/ 107545 h 505175"/>
              <a:gd name="connsiteX24" fmla="*/ 441109 w 450768"/>
              <a:gd name="connsiteY24" fmla="*/ 88226 h 505175"/>
              <a:gd name="connsiteX25" fmla="*/ 431450 w 450768"/>
              <a:gd name="connsiteY25" fmla="*/ 56029 h 505175"/>
              <a:gd name="connsiteX26" fmla="*/ 428230 w 450768"/>
              <a:gd name="connsiteY26" fmla="*/ 46370 h 505175"/>
              <a:gd name="connsiteX27" fmla="*/ 418571 w 450768"/>
              <a:gd name="connsiteY27" fmla="*/ 39931 h 505175"/>
              <a:gd name="connsiteX28" fmla="*/ 412132 w 450768"/>
              <a:gd name="connsiteY28" fmla="*/ 33491 h 505175"/>
              <a:gd name="connsiteX29" fmla="*/ 402473 w 450768"/>
              <a:gd name="connsiteY29" fmla="*/ 27052 h 505175"/>
              <a:gd name="connsiteX30" fmla="*/ 396033 w 450768"/>
              <a:gd name="connsiteY30" fmla="*/ 20612 h 505175"/>
              <a:gd name="connsiteX31" fmla="*/ 386374 w 450768"/>
              <a:gd name="connsiteY31" fmla="*/ 17393 h 505175"/>
              <a:gd name="connsiteX32" fmla="*/ 318760 w 450768"/>
              <a:gd name="connsiteY32" fmla="*/ 7733 h 505175"/>
              <a:gd name="connsiteX33" fmla="*/ 286563 w 450768"/>
              <a:gd name="connsiteY33" fmla="*/ 4514 h 505175"/>
              <a:gd name="connsiteX34" fmla="*/ 264025 w 450768"/>
              <a:gd name="connsiteY34" fmla="*/ 7733 h 505175"/>
              <a:gd name="connsiteX35" fmla="*/ 257585 w 450768"/>
              <a:gd name="connsiteY35" fmla="*/ 14173 h 505175"/>
              <a:gd name="connsiteX36" fmla="*/ 247926 w 450768"/>
              <a:gd name="connsiteY36" fmla="*/ 17393 h 505175"/>
              <a:gd name="connsiteX37" fmla="*/ 218949 w 450768"/>
              <a:gd name="connsiteY37" fmla="*/ 33491 h 505175"/>
              <a:gd name="connsiteX38" fmla="*/ 202850 w 450768"/>
              <a:gd name="connsiteY38" fmla="*/ 43150 h 505175"/>
              <a:gd name="connsiteX39" fmla="*/ 193191 w 450768"/>
              <a:gd name="connsiteY39" fmla="*/ 49590 h 505175"/>
              <a:gd name="connsiteX40" fmla="*/ 180312 w 450768"/>
              <a:gd name="connsiteY40" fmla="*/ 52810 h 505175"/>
              <a:gd name="connsiteX41" fmla="*/ 170653 w 450768"/>
              <a:gd name="connsiteY41" fmla="*/ 56029 h 505175"/>
              <a:gd name="connsiteX42" fmla="*/ 141675 w 450768"/>
              <a:gd name="connsiteY42" fmla="*/ 78567 h 505175"/>
              <a:gd name="connsiteX43" fmla="*/ 135236 w 450768"/>
              <a:gd name="connsiteY43" fmla="*/ 85007 h 505175"/>
              <a:gd name="connsiteX44" fmla="*/ 128797 w 450768"/>
              <a:gd name="connsiteY44" fmla="*/ 104325 h 505175"/>
              <a:gd name="connsiteX45" fmla="*/ 125577 w 450768"/>
              <a:gd name="connsiteY45" fmla="*/ 113984 h 505175"/>
              <a:gd name="connsiteX46" fmla="*/ 122357 w 450768"/>
              <a:gd name="connsiteY46" fmla="*/ 126863 h 505175"/>
              <a:gd name="connsiteX47" fmla="*/ 115918 w 450768"/>
              <a:gd name="connsiteY47" fmla="*/ 136522 h 505175"/>
              <a:gd name="connsiteX48" fmla="*/ 112698 w 450768"/>
              <a:gd name="connsiteY48" fmla="*/ 146181 h 505175"/>
              <a:gd name="connsiteX49" fmla="*/ 106258 w 450768"/>
              <a:gd name="connsiteY49" fmla="*/ 152621 h 505175"/>
              <a:gd name="connsiteX50" fmla="*/ 90160 w 450768"/>
              <a:gd name="connsiteY50" fmla="*/ 168719 h 505175"/>
              <a:gd name="connsiteX51" fmla="*/ 83720 w 450768"/>
              <a:gd name="connsiteY51" fmla="*/ 175159 h 505175"/>
              <a:gd name="connsiteX52" fmla="*/ 74061 w 450768"/>
              <a:gd name="connsiteY52" fmla="*/ 178379 h 505175"/>
              <a:gd name="connsiteX53" fmla="*/ 64402 w 450768"/>
              <a:gd name="connsiteY53" fmla="*/ 184818 h 505175"/>
              <a:gd name="connsiteX54" fmla="*/ 57963 w 450768"/>
              <a:gd name="connsiteY54" fmla="*/ 274970 h 505175"/>
              <a:gd name="connsiteX55" fmla="*/ 51523 w 450768"/>
              <a:gd name="connsiteY55" fmla="*/ 294288 h 505175"/>
              <a:gd name="connsiteX56" fmla="*/ 48304 w 450768"/>
              <a:gd name="connsiteY56" fmla="*/ 323266 h 505175"/>
              <a:gd name="connsiteX57" fmla="*/ 45084 w 450768"/>
              <a:gd name="connsiteY57" fmla="*/ 336145 h 505175"/>
              <a:gd name="connsiteX58" fmla="*/ 41864 w 450768"/>
              <a:gd name="connsiteY58" fmla="*/ 358683 h 505175"/>
              <a:gd name="connsiteX59" fmla="*/ 38644 w 450768"/>
              <a:gd name="connsiteY59" fmla="*/ 371562 h 505175"/>
              <a:gd name="connsiteX60" fmla="*/ 35425 w 450768"/>
              <a:gd name="connsiteY60" fmla="*/ 394100 h 505175"/>
              <a:gd name="connsiteX61" fmla="*/ 28985 w 450768"/>
              <a:gd name="connsiteY61" fmla="*/ 413418 h 505175"/>
              <a:gd name="connsiteX62" fmla="*/ 25766 w 450768"/>
              <a:gd name="connsiteY62" fmla="*/ 474593 h 505175"/>
              <a:gd name="connsiteX63" fmla="*/ 19326 w 450768"/>
              <a:gd name="connsiteY63" fmla="*/ 481032 h 505175"/>
              <a:gd name="connsiteX64" fmla="*/ 8 w 450768"/>
              <a:gd name="connsiteY64" fmla="*/ 487472 h 505175"/>
              <a:gd name="connsiteX65" fmla="*/ 28985 w 450768"/>
              <a:gd name="connsiteY65" fmla="*/ 500350 h 505175"/>
              <a:gd name="connsiteX66" fmla="*/ 93380 w 450768"/>
              <a:gd name="connsiteY66" fmla="*/ 493911 h 50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50768" h="505175">
                <a:moveTo>
                  <a:pt x="93380" y="493911"/>
                </a:moveTo>
                <a:cubicBezTo>
                  <a:pt x="118601" y="492838"/>
                  <a:pt x="105122" y="499097"/>
                  <a:pt x="180312" y="493911"/>
                </a:cubicBezTo>
                <a:cubicBezTo>
                  <a:pt x="185772" y="493534"/>
                  <a:pt x="191131" y="492131"/>
                  <a:pt x="196411" y="490691"/>
                </a:cubicBezTo>
                <a:cubicBezTo>
                  <a:pt x="196430" y="490686"/>
                  <a:pt x="220549" y="482645"/>
                  <a:pt x="225388" y="481032"/>
                </a:cubicBezTo>
                <a:lnTo>
                  <a:pt x="235047" y="477812"/>
                </a:lnTo>
                <a:lnTo>
                  <a:pt x="247926" y="464933"/>
                </a:lnTo>
                <a:cubicBezTo>
                  <a:pt x="250073" y="462787"/>
                  <a:pt x="251840" y="460178"/>
                  <a:pt x="254366" y="458494"/>
                </a:cubicBezTo>
                <a:cubicBezTo>
                  <a:pt x="260706" y="454268"/>
                  <a:pt x="265874" y="451735"/>
                  <a:pt x="270464" y="445615"/>
                </a:cubicBezTo>
                <a:cubicBezTo>
                  <a:pt x="275107" y="439424"/>
                  <a:pt x="277871" y="431769"/>
                  <a:pt x="283343" y="426297"/>
                </a:cubicBezTo>
                <a:cubicBezTo>
                  <a:pt x="287636" y="422004"/>
                  <a:pt x="292854" y="418470"/>
                  <a:pt x="296222" y="413418"/>
                </a:cubicBezTo>
                <a:cubicBezTo>
                  <a:pt x="298368" y="410198"/>
                  <a:pt x="300113" y="406671"/>
                  <a:pt x="302661" y="403759"/>
                </a:cubicBezTo>
                <a:cubicBezTo>
                  <a:pt x="307658" y="398048"/>
                  <a:pt x="314207" y="393731"/>
                  <a:pt x="318760" y="387660"/>
                </a:cubicBezTo>
                <a:cubicBezTo>
                  <a:pt x="321980" y="383367"/>
                  <a:pt x="325300" y="379148"/>
                  <a:pt x="328419" y="374781"/>
                </a:cubicBezTo>
                <a:cubicBezTo>
                  <a:pt x="330668" y="371632"/>
                  <a:pt x="332340" y="368060"/>
                  <a:pt x="334858" y="365122"/>
                </a:cubicBezTo>
                <a:cubicBezTo>
                  <a:pt x="338809" y="360512"/>
                  <a:pt x="341727" y="353101"/>
                  <a:pt x="347737" y="352243"/>
                </a:cubicBezTo>
                <a:lnTo>
                  <a:pt x="370275" y="349024"/>
                </a:lnTo>
                <a:cubicBezTo>
                  <a:pt x="376715" y="346877"/>
                  <a:pt x="384794" y="347384"/>
                  <a:pt x="389594" y="342584"/>
                </a:cubicBezTo>
                <a:cubicBezTo>
                  <a:pt x="411648" y="320530"/>
                  <a:pt x="403861" y="330843"/>
                  <a:pt x="415351" y="313607"/>
                </a:cubicBezTo>
                <a:cubicBezTo>
                  <a:pt x="422614" y="284556"/>
                  <a:pt x="418992" y="296245"/>
                  <a:pt x="425011" y="278190"/>
                </a:cubicBezTo>
                <a:cubicBezTo>
                  <a:pt x="425708" y="271916"/>
                  <a:pt x="429479" y="235215"/>
                  <a:pt x="431450" y="226674"/>
                </a:cubicBezTo>
                <a:cubicBezTo>
                  <a:pt x="438570" y="195821"/>
                  <a:pt x="434433" y="217487"/>
                  <a:pt x="444329" y="197697"/>
                </a:cubicBezTo>
                <a:cubicBezTo>
                  <a:pt x="446640" y="193075"/>
                  <a:pt x="449736" y="179290"/>
                  <a:pt x="450768" y="175159"/>
                </a:cubicBezTo>
                <a:cubicBezTo>
                  <a:pt x="449695" y="155841"/>
                  <a:pt x="449383" y="136465"/>
                  <a:pt x="447549" y="117204"/>
                </a:cubicBezTo>
                <a:cubicBezTo>
                  <a:pt x="447227" y="113825"/>
                  <a:pt x="445065" y="110858"/>
                  <a:pt x="444329" y="107545"/>
                </a:cubicBezTo>
                <a:cubicBezTo>
                  <a:pt x="442913" y="101172"/>
                  <a:pt x="442102" y="94679"/>
                  <a:pt x="441109" y="88226"/>
                </a:cubicBezTo>
                <a:cubicBezTo>
                  <a:pt x="434603" y="45939"/>
                  <a:pt x="443495" y="80119"/>
                  <a:pt x="431450" y="56029"/>
                </a:cubicBezTo>
                <a:cubicBezTo>
                  <a:pt x="429932" y="52993"/>
                  <a:pt x="430350" y="49020"/>
                  <a:pt x="428230" y="46370"/>
                </a:cubicBezTo>
                <a:cubicBezTo>
                  <a:pt x="425813" y="43348"/>
                  <a:pt x="421593" y="42348"/>
                  <a:pt x="418571" y="39931"/>
                </a:cubicBezTo>
                <a:cubicBezTo>
                  <a:pt x="416201" y="38035"/>
                  <a:pt x="414502" y="35387"/>
                  <a:pt x="412132" y="33491"/>
                </a:cubicBezTo>
                <a:cubicBezTo>
                  <a:pt x="409110" y="31074"/>
                  <a:pt x="405495" y="29469"/>
                  <a:pt x="402473" y="27052"/>
                </a:cubicBezTo>
                <a:cubicBezTo>
                  <a:pt x="400102" y="25156"/>
                  <a:pt x="398636" y="22174"/>
                  <a:pt x="396033" y="20612"/>
                </a:cubicBezTo>
                <a:cubicBezTo>
                  <a:pt x="393123" y="18866"/>
                  <a:pt x="389594" y="18466"/>
                  <a:pt x="386374" y="17393"/>
                </a:cubicBezTo>
                <a:cubicBezTo>
                  <a:pt x="360287" y="0"/>
                  <a:pt x="382226" y="12266"/>
                  <a:pt x="318760" y="7733"/>
                </a:cubicBezTo>
                <a:cubicBezTo>
                  <a:pt x="308002" y="6965"/>
                  <a:pt x="297295" y="5587"/>
                  <a:pt x="286563" y="4514"/>
                </a:cubicBezTo>
                <a:cubicBezTo>
                  <a:pt x="279050" y="5587"/>
                  <a:pt x="271224" y="5333"/>
                  <a:pt x="264025" y="7733"/>
                </a:cubicBezTo>
                <a:cubicBezTo>
                  <a:pt x="261145" y="8693"/>
                  <a:pt x="260188" y="12611"/>
                  <a:pt x="257585" y="14173"/>
                </a:cubicBezTo>
                <a:cubicBezTo>
                  <a:pt x="254675" y="15919"/>
                  <a:pt x="250893" y="15745"/>
                  <a:pt x="247926" y="17393"/>
                </a:cubicBezTo>
                <a:cubicBezTo>
                  <a:pt x="214719" y="35842"/>
                  <a:pt x="240803" y="26208"/>
                  <a:pt x="218949" y="33491"/>
                </a:cubicBezTo>
                <a:cubicBezTo>
                  <a:pt x="206369" y="46071"/>
                  <a:pt x="219571" y="34790"/>
                  <a:pt x="202850" y="43150"/>
                </a:cubicBezTo>
                <a:cubicBezTo>
                  <a:pt x="199389" y="44881"/>
                  <a:pt x="196748" y="48066"/>
                  <a:pt x="193191" y="49590"/>
                </a:cubicBezTo>
                <a:cubicBezTo>
                  <a:pt x="189124" y="51333"/>
                  <a:pt x="184567" y="51594"/>
                  <a:pt x="180312" y="52810"/>
                </a:cubicBezTo>
                <a:cubicBezTo>
                  <a:pt x="177049" y="53742"/>
                  <a:pt x="173873" y="54956"/>
                  <a:pt x="170653" y="56029"/>
                </a:cubicBezTo>
                <a:cubicBezTo>
                  <a:pt x="151160" y="75522"/>
                  <a:pt x="161342" y="68734"/>
                  <a:pt x="141675" y="78567"/>
                </a:cubicBezTo>
                <a:cubicBezTo>
                  <a:pt x="139529" y="80714"/>
                  <a:pt x="136593" y="82292"/>
                  <a:pt x="135236" y="85007"/>
                </a:cubicBezTo>
                <a:cubicBezTo>
                  <a:pt x="132201" y="91078"/>
                  <a:pt x="130943" y="97886"/>
                  <a:pt x="128797" y="104325"/>
                </a:cubicBezTo>
                <a:cubicBezTo>
                  <a:pt x="127724" y="107545"/>
                  <a:pt x="126400" y="110691"/>
                  <a:pt x="125577" y="113984"/>
                </a:cubicBezTo>
                <a:cubicBezTo>
                  <a:pt x="124504" y="118277"/>
                  <a:pt x="124100" y="122796"/>
                  <a:pt x="122357" y="126863"/>
                </a:cubicBezTo>
                <a:cubicBezTo>
                  <a:pt x="120833" y="130420"/>
                  <a:pt x="117648" y="133061"/>
                  <a:pt x="115918" y="136522"/>
                </a:cubicBezTo>
                <a:cubicBezTo>
                  <a:pt x="114400" y="139558"/>
                  <a:pt x="114444" y="143271"/>
                  <a:pt x="112698" y="146181"/>
                </a:cubicBezTo>
                <a:cubicBezTo>
                  <a:pt x="111136" y="148784"/>
                  <a:pt x="108154" y="150250"/>
                  <a:pt x="106258" y="152621"/>
                </a:cubicBezTo>
                <a:cubicBezTo>
                  <a:pt x="89086" y="174086"/>
                  <a:pt x="111625" y="151547"/>
                  <a:pt x="90160" y="168719"/>
                </a:cubicBezTo>
                <a:cubicBezTo>
                  <a:pt x="87789" y="170615"/>
                  <a:pt x="86323" y="173597"/>
                  <a:pt x="83720" y="175159"/>
                </a:cubicBezTo>
                <a:cubicBezTo>
                  <a:pt x="80810" y="176905"/>
                  <a:pt x="77097" y="176861"/>
                  <a:pt x="74061" y="178379"/>
                </a:cubicBezTo>
                <a:cubicBezTo>
                  <a:pt x="70600" y="180109"/>
                  <a:pt x="67622" y="182672"/>
                  <a:pt x="64402" y="184818"/>
                </a:cubicBezTo>
                <a:cubicBezTo>
                  <a:pt x="53566" y="228161"/>
                  <a:pt x="69309" y="161506"/>
                  <a:pt x="57963" y="274970"/>
                </a:cubicBezTo>
                <a:cubicBezTo>
                  <a:pt x="57288" y="281724"/>
                  <a:pt x="51523" y="294288"/>
                  <a:pt x="51523" y="294288"/>
                </a:cubicBezTo>
                <a:cubicBezTo>
                  <a:pt x="50450" y="303947"/>
                  <a:pt x="49782" y="313660"/>
                  <a:pt x="48304" y="323266"/>
                </a:cubicBezTo>
                <a:cubicBezTo>
                  <a:pt x="47631" y="327640"/>
                  <a:pt x="45876" y="331791"/>
                  <a:pt x="45084" y="336145"/>
                </a:cubicBezTo>
                <a:cubicBezTo>
                  <a:pt x="43726" y="343612"/>
                  <a:pt x="43222" y="351216"/>
                  <a:pt x="41864" y="358683"/>
                </a:cubicBezTo>
                <a:cubicBezTo>
                  <a:pt x="41072" y="363037"/>
                  <a:pt x="39436" y="367208"/>
                  <a:pt x="38644" y="371562"/>
                </a:cubicBezTo>
                <a:cubicBezTo>
                  <a:pt x="37287" y="379029"/>
                  <a:pt x="37131" y="386705"/>
                  <a:pt x="35425" y="394100"/>
                </a:cubicBezTo>
                <a:cubicBezTo>
                  <a:pt x="33899" y="400714"/>
                  <a:pt x="28985" y="413418"/>
                  <a:pt x="28985" y="413418"/>
                </a:cubicBezTo>
                <a:cubicBezTo>
                  <a:pt x="27912" y="433810"/>
                  <a:pt x="28654" y="454378"/>
                  <a:pt x="25766" y="474593"/>
                </a:cubicBezTo>
                <a:cubicBezTo>
                  <a:pt x="25337" y="477598"/>
                  <a:pt x="22041" y="479674"/>
                  <a:pt x="19326" y="481032"/>
                </a:cubicBezTo>
                <a:cubicBezTo>
                  <a:pt x="13255" y="484068"/>
                  <a:pt x="8" y="487472"/>
                  <a:pt x="8" y="487472"/>
                </a:cubicBezTo>
                <a:cubicBezTo>
                  <a:pt x="5910" y="505175"/>
                  <a:pt x="0" y="497130"/>
                  <a:pt x="28985" y="500350"/>
                </a:cubicBezTo>
                <a:cubicBezTo>
                  <a:pt x="68540" y="504745"/>
                  <a:pt x="68159" y="494984"/>
                  <a:pt x="93380" y="493911"/>
                </a:cubicBezTo>
                <a:close/>
              </a:path>
            </a:pathLst>
          </a:custGeom>
          <a:gradFill flip="none" rotWithShape="1">
            <a:gsLst>
              <a:gs pos="0">
                <a:srgbClr val="CC9900">
                  <a:shade val="30000"/>
                  <a:satMod val="115000"/>
                </a:srgbClr>
              </a:gs>
              <a:gs pos="50000">
                <a:srgbClr val="CC9900">
                  <a:shade val="67500"/>
                  <a:satMod val="115000"/>
                </a:srgbClr>
              </a:gs>
              <a:gs pos="100000">
                <a:srgbClr val="CC9900">
                  <a:shade val="100000"/>
                  <a:satMod val="115000"/>
                </a:srgbClr>
              </a:gs>
            </a:gsLst>
            <a:lin ang="18900000" scaled="1"/>
            <a:tileRect/>
          </a:gradFill>
          <a:ln w="9525" cap="flat" cmpd="sng" algn="ctr">
            <a:no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spAutoFit/>
          </a:bodyPr>
          <a:lstStyle/>
          <a:p>
            <a:endParaRPr lang="en-US" sz="1200">
              <a:solidFill>
                <a:srgbClr val="000000"/>
              </a:solidFill>
              <a:latin typeface="Arial"/>
            </a:endParaRPr>
          </a:p>
        </p:txBody>
      </p:sp>
      <p:grpSp>
        <p:nvGrpSpPr>
          <p:cNvPr id="22" name="Group 405"/>
          <p:cNvGrpSpPr/>
          <p:nvPr/>
        </p:nvGrpSpPr>
        <p:grpSpPr>
          <a:xfrm>
            <a:off x="2388621" y="3578380"/>
            <a:ext cx="444776" cy="279898"/>
            <a:chOff x="3000463" y="4065929"/>
            <a:chExt cx="444776" cy="189284"/>
          </a:xfrm>
          <a:solidFill>
            <a:srgbClr val="CC9900"/>
          </a:solidFill>
        </p:grpSpPr>
        <p:sp>
          <p:nvSpPr>
            <p:cNvPr id="403" name="AutoShape 139"/>
            <p:cNvSpPr>
              <a:spLocks noChangeAspect="1" noChangeArrowheads="1"/>
            </p:cNvSpPr>
            <p:nvPr/>
          </p:nvSpPr>
          <p:spPr bwMode="auto">
            <a:xfrm rot="20175136">
              <a:off x="3000463" y="4195267"/>
              <a:ext cx="226452" cy="59946"/>
            </a:xfrm>
            <a:prstGeom prst="curvedUpArrow">
              <a:avLst>
                <a:gd name="adj1" fmla="val 41532"/>
                <a:gd name="adj2" fmla="val 83064"/>
                <a:gd name="adj3" fmla="val 33333"/>
              </a:avLst>
            </a:prstGeom>
            <a:grpFill/>
            <a:ln w="9525">
              <a:solidFill>
                <a:schemeClr val="tx1"/>
              </a:solidFill>
              <a:miter lim="800000"/>
              <a:headEnd/>
              <a:tailEnd/>
            </a:ln>
            <a:effectLst/>
          </p:spPr>
          <p:txBody>
            <a:bodyPr wrap="none" anchor="ctr"/>
            <a:lstStyle/>
            <a:p>
              <a:endParaRPr lang="en-US" sz="1200">
                <a:solidFill>
                  <a:srgbClr val="000000"/>
                </a:solidFill>
                <a:latin typeface="Arial"/>
              </a:endParaRPr>
            </a:p>
          </p:txBody>
        </p:sp>
        <p:sp>
          <p:nvSpPr>
            <p:cNvPr id="404" name="AutoShape 140"/>
            <p:cNvSpPr>
              <a:spLocks noChangeAspect="1" noChangeArrowheads="1"/>
            </p:cNvSpPr>
            <p:nvPr/>
          </p:nvSpPr>
          <p:spPr bwMode="auto">
            <a:xfrm rot="20175136">
              <a:off x="3084907" y="4065929"/>
              <a:ext cx="264503" cy="59691"/>
            </a:xfrm>
            <a:prstGeom prst="curvedDownArrow">
              <a:avLst>
                <a:gd name="adj1" fmla="val 48718"/>
                <a:gd name="adj2" fmla="val 97436"/>
                <a:gd name="adj3" fmla="val 33333"/>
              </a:avLst>
            </a:prstGeom>
            <a:grpFill/>
            <a:ln w="9525">
              <a:solidFill>
                <a:schemeClr val="tx1"/>
              </a:solidFill>
              <a:miter lim="800000"/>
              <a:headEnd/>
              <a:tailEnd/>
            </a:ln>
            <a:effectLst/>
          </p:spPr>
          <p:txBody>
            <a:bodyPr wrap="none" anchor="ctr"/>
            <a:lstStyle/>
            <a:p>
              <a:endParaRPr lang="en-US" sz="1200">
                <a:solidFill>
                  <a:srgbClr val="000000"/>
                </a:solidFill>
                <a:latin typeface="Arial"/>
              </a:endParaRPr>
            </a:p>
          </p:txBody>
        </p:sp>
        <p:sp>
          <p:nvSpPr>
            <p:cNvPr id="405" name="AutoShape 141"/>
            <p:cNvSpPr>
              <a:spLocks noChangeAspect="1" noChangeArrowheads="1"/>
            </p:cNvSpPr>
            <p:nvPr/>
          </p:nvSpPr>
          <p:spPr bwMode="auto">
            <a:xfrm rot="20175136">
              <a:off x="3218787" y="4074791"/>
              <a:ext cx="226452" cy="59946"/>
            </a:xfrm>
            <a:prstGeom prst="curvedUpArrow">
              <a:avLst>
                <a:gd name="adj1" fmla="val 41532"/>
                <a:gd name="adj2" fmla="val 83064"/>
                <a:gd name="adj3" fmla="val 33333"/>
              </a:avLst>
            </a:prstGeom>
            <a:grpFill/>
            <a:ln w="9525">
              <a:solidFill>
                <a:schemeClr val="tx1"/>
              </a:solidFill>
              <a:miter lim="800000"/>
              <a:headEnd/>
              <a:tailEnd/>
            </a:ln>
            <a:effectLst/>
          </p:spPr>
          <p:txBody>
            <a:bodyPr wrap="none" anchor="ctr"/>
            <a:lstStyle/>
            <a:p>
              <a:endParaRPr lang="en-US" sz="1200">
                <a:solidFill>
                  <a:srgbClr val="000000"/>
                </a:solidFill>
                <a:latin typeface="Arial"/>
              </a:endParaRPr>
            </a:p>
          </p:txBody>
        </p:sp>
      </p:grpSp>
      <p:sp>
        <p:nvSpPr>
          <p:cNvPr id="408" name="Line 6"/>
          <p:cNvSpPr>
            <a:spLocks noChangeAspect="1" noChangeShapeType="1"/>
          </p:cNvSpPr>
          <p:nvPr/>
        </p:nvSpPr>
        <p:spPr bwMode="auto">
          <a:xfrm>
            <a:off x="3150935" y="4686807"/>
            <a:ext cx="2290239" cy="0"/>
          </a:xfrm>
          <a:prstGeom prst="line">
            <a:avLst/>
          </a:prstGeom>
          <a:noFill/>
          <a:ln w="12700">
            <a:solidFill>
              <a:schemeClr val="tx1"/>
            </a:solidFill>
            <a:prstDash val="solid"/>
            <a:round/>
            <a:headEnd/>
            <a:tailEnd/>
          </a:ln>
        </p:spPr>
        <p:txBody>
          <a:bodyPr wrap="none" anchor="ctr"/>
          <a:lstStyle/>
          <a:p>
            <a:endParaRPr lang="en-US" sz="1200">
              <a:solidFill>
                <a:srgbClr val="000000"/>
              </a:solidFill>
              <a:latin typeface="Arial"/>
            </a:endParaRPr>
          </a:p>
        </p:txBody>
      </p:sp>
      <p:sp>
        <p:nvSpPr>
          <p:cNvPr id="409" name="Line 6"/>
          <p:cNvSpPr>
            <a:spLocks noChangeAspect="1" noChangeShapeType="1"/>
          </p:cNvSpPr>
          <p:nvPr/>
        </p:nvSpPr>
        <p:spPr bwMode="auto">
          <a:xfrm>
            <a:off x="3140668" y="5012456"/>
            <a:ext cx="2290239" cy="0"/>
          </a:xfrm>
          <a:prstGeom prst="line">
            <a:avLst/>
          </a:prstGeom>
          <a:noFill/>
          <a:ln w="19050">
            <a:solidFill>
              <a:srgbClr val="000099"/>
            </a:solidFill>
            <a:prstDash val="sysDash"/>
            <a:round/>
            <a:headEnd/>
            <a:tailEnd/>
          </a:ln>
        </p:spPr>
        <p:txBody>
          <a:bodyPr wrap="none" anchor="ctr"/>
          <a:lstStyle/>
          <a:p>
            <a:endParaRPr lang="en-US" sz="1200">
              <a:solidFill>
                <a:srgbClr val="000000"/>
              </a:solidFill>
              <a:latin typeface="Arial"/>
            </a:endParaRPr>
          </a:p>
        </p:txBody>
      </p:sp>
      <p:cxnSp>
        <p:nvCxnSpPr>
          <p:cNvPr id="410" name="Straight Connector 409"/>
          <p:cNvCxnSpPr/>
          <p:nvPr/>
        </p:nvCxnSpPr>
        <p:spPr bwMode="auto">
          <a:xfrm rot="5400000">
            <a:off x="2993050" y="4515443"/>
            <a:ext cx="309866" cy="0"/>
          </a:xfrm>
          <a:prstGeom prst="line">
            <a:avLst/>
          </a:prstGeom>
          <a:noFill/>
          <a:ln w="12700" cap="flat" cmpd="sng" algn="ctr">
            <a:solidFill>
              <a:schemeClr val="tx1"/>
            </a:solidFill>
            <a:prstDash val="solid"/>
            <a:round/>
            <a:headEnd type="none" w="med" len="med"/>
            <a:tailEnd type="none" w="med" len="med"/>
          </a:ln>
          <a:effectLst/>
        </p:spPr>
      </p:cxnSp>
      <p:sp>
        <p:nvSpPr>
          <p:cNvPr id="2160" name="Line 131"/>
          <p:cNvSpPr>
            <a:spLocks noChangeAspect="1" noChangeShapeType="1"/>
          </p:cNvSpPr>
          <p:nvPr/>
        </p:nvSpPr>
        <p:spPr bwMode="auto">
          <a:xfrm>
            <a:off x="4876800" y="4495800"/>
            <a:ext cx="0" cy="389416"/>
          </a:xfrm>
          <a:prstGeom prst="line">
            <a:avLst/>
          </a:prstGeom>
          <a:noFill/>
          <a:ln w="28575">
            <a:solidFill>
              <a:srgbClr val="0070C0"/>
            </a:solidFill>
            <a:round/>
            <a:headEnd type="triangle" w="med" len="med"/>
            <a:tailEnd type="triangle" w="med" len="med"/>
          </a:ln>
        </p:spPr>
        <p:txBody>
          <a:bodyPr wrap="none" anchor="ctr"/>
          <a:lstStyle/>
          <a:p>
            <a:endParaRPr lang="en-US" sz="1200">
              <a:solidFill>
                <a:srgbClr val="000000"/>
              </a:solidFill>
              <a:latin typeface="Arial"/>
            </a:endParaRPr>
          </a:p>
        </p:txBody>
      </p:sp>
      <p:sp>
        <p:nvSpPr>
          <p:cNvPr id="2100" name="Line 124"/>
          <p:cNvSpPr>
            <a:spLocks noChangeAspect="1" noChangeShapeType="1"/>
          </p:cNvSpPr>
          <p:nvPr/>
        </p:nvSpPr>
        <p:spPr bwMode="auto">
          <a:xfrm flipV="1">
            <a:off x="4019505" y="1946796"/>
            <a:ext cx="0" cy="2617217"/>
          </a:xfrm>
          <a:prstGeom prst="line">
            <a:avLst/>
          </a:prstGeom>
          <a:noFill/>
          <a:ln w="28575">
            <a:solidFill>
              <a:srgbClr val="0070C0"/>
            </a:solidFill>
            <a:round/>
            <a:headEnd type="none" w="med" len="med"/>
            <a:tailEnd type="triangle" w="med" len="med"/>
          </a:ln>
        </p:spPr>
        <p:txBody>
          <a:bodyPr wrap="none" anchor="ctr"/>
          <a:lstStyle/>
          <a:p>
            <a:endParaRPr lang="en-US" sz="1200">
              <a:solidFill>
                <a:srgbClr val="000000"/>
              </a:solidFill>
              <a:latin typeface="Arial"/>
            </a:endParaRPr>
          </a:p>
        </p:txBody>
      </p:sp>
      <p:cxnSp>
        <p:nvCxnSpPr>
          <p:cNvPr id="412" name="Straight Arrow Connector 411"/>
          <p:cNvCxnSpPr/>
          <p:nvPr/>
        </p:nvCxnSpPr>
        <p:spPr bwMode="auto">
          <a:xfrm rot="5400000">
            <a:off x="882130" y="1908781"/>
            <a:ext cx="478884" cy="139700"/>
          </a:xfrm>
          <a:prstGeom prst="straightConnector1">
            <a:avLst/>
          </a:prstGeom>
          <a:noFill/>
          <a:ln w="28575" cap="flat" cmpd="sng" algn="ctr">
            <a:solidFill>
              <a:srgbClr val="CC6600"/>
            </a:solidFill>
            <a:prstDash val="solid"/>
            <a:round/>
            <a:headEnd type="none" w="med" len="med"/>
            <a:tailEnd type="triangle" w="med" len="med"/>
          </a:ln>
          <a:effectLst/>
        </p:spPr>
      </p:cxnSp>
      <p:cxnSp>
        <p:nvCxnSpPr>
          <p:cNvPr id="419" name="Straight Connector 418"/>
          <p:cNvCxnSpPr/>
          <p:nvPr/>
        </p:nvCxnSpPr>
        <p:spPr bwMode="auto">
          <a:xfrm>
            <a:off x="4881229" y="4049928"/>
            <a:ext cx="559613" cy="0"/>
          </a:xfrm>
          <a:prstGeom prst="line">
            <a:avLst/>
          </a:prstGeom>
          <a:noFill/>
          <a:ln w="57150" cap="flat" cmpd="sng" algn="ctr">
            <a:solidFill>
              <a:srgbClr val="000099"/>
            </a:solidFill>
            <a:prstDash val="solid"/>
            <a:round/>
            <a:headEnd type="none" w="med" len="med"/>
            <a:tailEnd type="none" w="med" len="med"/>
          </a:ln>
          <a:effectLst/>
        </p:spPr>
      </p:cxnSp>
      <p:sp>
        <p:nvSpPr>
          <p:cNvPr id="420" name="Rectangle 121"/>
          <p:cNvSpPr>
            <a:spLocks noChangeAspect="1" noChangeArrowheads="1"/>
          </p:cNvSpPr>
          <p:nvPr/>
        </p:nvSpPr>
        <p:spPr bwMode="auto">
          <a:xfrm>
            <a:off x="4640143" y="4095256"/>
            <a:ext cx="777107" cy="332142"/>
          </a:xfrm>
          <a:prstGeom prst="rect">
            <a:avLst/>
          </a:prstGeom>
          <a:noFill/>
          <a:ln w="12699">
            <a:noFill/>
            <a:miter lim="800000"/>
            <a:headEnd/>
            <a:tailEnd/>
          </a:ln>
        </p:spPr>
        <p:txBody>
          <a:bodyPr wrap="none" lIns="90488" tIns="44450" rIns="90488" bIns="44450">
            <a:spAutoFit/>
          </a:bodyPr>
          <a:lstStyle/>
          <a:p>
            <a:pPr algn="ctr">
              <a:lnSpc>
                <a:spcPts val="900"/>
              </a:lnSpc>
            </a:pPr>
            <a:r>
              <a:rPr lang="en-US" sz="1200" dirty="0">
                <a:solidFill>
                  <a:srgbClr val="000000"/>
                </a:solidFill>
                <a:latin typeface="Gill Sans MT"/>
              </a:rPr>
              <a:t>Saturated</a:t>
            </a:r>
          </a:p>
          <a:p>
            <a:pPr algn="ctr">
              <a:lnSpc>
                <a:spcPts val="900"/>
              </a:lnSpc>
            </a:pPr>
            <a:r>
              <a:rPr lang="en-US" sz="1200" dirty="0">
                <a:solidFill>
                  <a:srgbClr val="000000"/>
                </a:solidFill>
                <a:latin typeface="Gill Sans MT"/>
              </a:rPr>
              <a:t>fraction</a:t>
            </a:r>
          </a:p>
        </p:txBody>
      </p:sp>
      <p:sp>
        <p:nvSpPr>
          <p:cNvPr id="421" name="Text Box 289"/>
          <p:cNvSpPr txBox="1">
            <a:spLocks noChangeAspect="1" noChangeArrowheads="1"/>
          </p:cNvSpPr>
          <p:nvPr/>
        </p:nvSpPr>
        <p:spPr bwMode="auto">
          <a:xfrm>
            <a:off x="8153400" y="3276600"/>
            <a:ext cx="576675" cy="461665"/>
          </a:xfrm>
          <a:prstGeom prst="rect">
            <a:avLst/>
          </a:prstGeom>
          <a:noFill/>
          <a:ln w="9525">
            <a:noFill/>
            <a:miter lim="800000"/>
            <a:headEnd/>
            <a:tailEnd/>
          </a:ln>
        </p:spPr>
        <p:txBody>
          <a:bodyPr wrap="none">
            <a:spAutoFit/>
          </a:bodyPr>
          <a:lstStyle/>
          <a:p>
            <a:r>
              <a:rPr lang="en-US" sz="1200" dirty="0">
                <a:solidFill>
                  <a:srgbClr val="000000"/>
                </a:solidFill>
                <a:latin typeface="Gill Sans MT"/>
              </a:rPr>
              <a:t>N </a:t>
            </a:r>
            <a:r>
              <a:rPr lang="en-US" sz="1200" dirty="0" err="1">
                <a:solidFill>
                  <a:srgbClr val="000000"/>
                </a:solidFill>
                <a:latin typeface="Gill Sans MT"/>
              </a:rPr>
              <a:t>dep</a:t>
            </a:r>
            <a:endParaRPr lang="en-US" sz="1200" dirty="0">
              <a:solidFill>
                <a:srgbClr val="000000"/>
              </a:solidFill>
              <a:latin typeface="Gill Sans MT"/>
            </a:endParaRPr>
          </a:p>
          <a:p>
            <a:r>
              <a:rPr lang="en-US" sz="1200" dirty="0">
                <a:solidFill>
                  <a:srgbClr val="000000"/>
                </a:solidFill>
                <a:latin typeface="Gill Sans MT"/>
              </a:rPr>
              <a:t>N fix</a:t>
            </a:r>
          </a:p>
        </p:txBody>
      </p:sp>
      <p:sp>
        <p:nvSpPr>
          <p:cNvPr id="422" name="Freeform 286"/>
          <p:cNvSpPr>
            <a:spLocks noChangeAspect="1"/>
          </p:cNvSpPr>
          <p:nvPr/>
        </p:nvSpPr>
        <p:spPr bwMode="auto">
          <a:xfrm rot="21326123">
            <a:off x="8058432" y="3826931"/>
            <a:ext cx="174625" cy="338540"/>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chemeClr val="tx1"/>
            </a:solidFill>
            <a:prstDash val="solid"/>
            <a:round/>
            <a:headEnd type="none" w="sm" len="sm"/>
            <a:tailEnd type="none" w="sm" len="sm"/>
          </a:ln>
        </p:spPr>
        <p:txBody>
          <a:bodyPr/>
          <a:lstStyle/>
          <a:p>
            <a:endParaRPr lang="en-US" sz="1200">
              <a:solidFill>
                <a:srgbClr val="000000"/>
              </a:solidFill>
              <a:latin typeface="Arial"/>
            </a:endParaRPr>
          </a:p>
        </p:txBody>
      </p:sp>
      <p:sp>
        <p:nvSpPr>
          <p:cNvPr id="423" name="Text Box 291"/>
          <p:cNvSpPr txBox="1">
            <a:spLocks noChangeAspect="1" noChangeArrowheads="1"/>
          </p:cNvSpPr>
          <p:nvPr/>
        </p:nvSpPr>
        <p:spPr bwMode="auto">
          <a:xfrm>
            <a:off x="7828405" y="4719935"/>
            <a:ext cx="1082523" cy="461665"/>
          </a:xfrm>
          <a:prstGeom prst="rect">
            <a:avLst/>
          </a:prstGeom>
          <a:noFill/>
          <a:ln w="9525">
            <a:noFill/>
            <a:miter lim="800000"/>
            <a:headEnd/>
            <a:tailEnd/>
          </a:ln>
        </p:spPr>
        <p:txBody>
          <a:bodyPr wrap="none">
            <a:spAutoFit/>
          </a:bodyPr>
          <a:lstStyle/>
          <a:p>
            <a:pPr algn="ctr"/>
            <a:r>
              <a:rPr lang="en-US" sz="1200" dirty="0" err="1">
                <a:solidFill>
                  <a:srgbClr val="000000"/>
                </a:solidFill>
                <a:latin typeface="Gill Sans MT"/>
              </a:rPr>
              <a:t>Denitrification</a:t>
            </a:r>
            <a:endParaRPr lang="en-US" sz="1200" dirty="0">
              <a:solidFill>
                <a:srgbClr val="000000"/>
              </a:solidFill>
              <a:latin typeface="Gill Sans MT"/>
            </a:endParaRPr>
          </a:p>
          <a:p>
            <a:pPr algn="ctr"/>
            <a:r>
              <a:rPr lang="en-US" sz="1200" dirty="0">
                <a:solidFill>
                  <a:srgbClr val="000000"/>
                </a:solidFill>
                <a:latin typeface="Gill Sans MT"/>
              </a:rPr>
              <a:t>N leaching</a:t>
            </a:r>
          </a:p>
        </p:txBody>
      </p:sp>
      <p:sp>
        <p:nvSpPr>
          <p:cNvPr id="424" name="Freeform 286"/>
          <p:cNvSpPr>
            <a:spLocks noChangeAspect="1"/>
          </p:cNvSpPr>
          <p:nvPr/>
        </p:nvSpPr>
        <p:spPr bwMode="auto">
          <a:xfrm rot="11193457">
            <a:off x="8061162" y="4324263"/>
            <a:ext cx="174625" cy="338780"/>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chemeClr val="tx1"/>
            </a:solidFill>
            <a:prstDash val="solid"/>
            <a:round/>
            <a:headEnd type="none" w="sm" len="sm"/>
            <a:tailEnd type="none" w="sm" len="sm"/>
          </a:ln>
        </p:spPr>
        <p:txBody>
          <a:bodyPr/>
          <a:lstStyle/>
          <a:p>
            <a:endParaRPr lang="en-US" sz="1200">
              <a:solidFill>
                <a:srgbClr val="000000"/>
              </a:solidFill>
              <a:latin typeface="Arial"/>
            </a:endParaRPr>
          </a:p>
        </p:txBody>
      </p:sp>
      <p:sp>
        <p:nvSpPr>
          <p:cNvPr id="425" name="Freeform 290"/>
          <p:cNvSpPr>
            <a:spLocks noChangeAspect="1"/>
          </p:cNvSpPr>
          <p:nvPr/>
        </p:nvSpPr>
        <p:spPr bwMode="auto">
          <a:xfrm rot="11141874" flipH="1">
            <a:off x="6353149" y="1766254"/>
            <a:ext cx="174625" cy="230052"/>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sz="1200">
              <a:solidFill>
                <a:srgbClr val="000000"/>
              </a:solidFill>
              <a:latin typeface="Arial"/>
            </a:endParaRPr>
          </a:p>
        </p:txBody>
      </p:sp>
      <p:pic>
        <p:nvPicPr>
          <p:cNvPr id="2372" name="Picture 324"/>
          <p:cNvPicPr>
            <a:picLocks noChangeAspect="1" noChangeArrowheads="1"/>
          </p:cNvPicPr>
          <p:nvPr/>
        </p:nvPicPr>
        <p:blipFill>
          <a:blip r:embed="rId8" cstate="screen">
            <a:clrChange>
              <a:clrFrom>
                <a:srgbClr val="FFFFFF"/>
              </a:clrFrom>
              <a:clrTo>
                <a:srgbClr val="FFFFFF">
                  <a:alpha val="0"/>
                </a:srgbClr>
              </a:clrTo>
            </a:clrChange>
          </a:blip>
          <a:srcRect/>
          <a:stretch>
            <a:fillRect/>
          </a:stretch>
        </p:blipFill>
        <p:spPr bwMode="auto">
          <a:xfrm>
            <a:off x="6491260" y="1812881"/>
            <a:ext cx="282798" cy="727716"/>
          </a:xfrm>
          <a:prstGeom prst="rect">
            <a:avLst/>
          </a:prstGeom>
          <a:noFill/>
          <a:ln w="9525" cap="flat" cmpd="sng" algn="ctr">
            <a:noFill/>
            <a:prstDash val="solid"/>
            <a:miter lim="800000"/>
            <a:headEnd/>
            <a:tailEnd/>
          </a:ln>
        </p:spPr>
      </p:pic>
      <p:sp>
        <p:nvSpPr>
          <p:cNvPr id="1046" name="Freeform 290"/>
          <p:cNvSpPr>
            <a:spLocks noChangeAspect="1"/>
          </p:cNvSpPr>
          <p:nvPr/>
        </p:nvSpPr>
        <p:spPr bwMode="auto">
          <a:xfrm rot="8003290" flipH="1">
            <a:off x="6915864" y="4453097"/>
            <a:ext cx="275505" cy="284476"/>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chemeClr val="tx1"/>
            </a:solidFill>
            <a:prstDash val="solid"/>
            <a:round/>
            <a:headEnd type="none" w="sm" len="sm"/>
            <a:tailEnd type="none" w="sm" len="sm"/>
          </a:ln>
        </p:spPr>
        <p:txBody>
          <a:bodyPr/>
          <a:lstStyle/>
          <a:p>
            <a:endParaRPr lang="en-US" sz="1200">
              <a:solidFill>
                <a:srgbClr val="000000"/>
              </a:solidFill>
              <a:latin typeface="Arial"/>
            </a:endParaRPr>
          </a:p>
        </p:txBody>
      </p:sp>
      <p:sp>
        <p:nvSpPr>
          <p:cNvPr id="1047" name="Freeform 286"/>
          <p:cNvSpPr>
            <a:spLocks noChangeAspect="1"/>
          </p:cNvSpPr>
          <p:nvPr/>
        </p:nvSpPr>
        <p:spPr bwMode="auto">
          <a:xfrm rot="21326123">
            <a:off x="6539944" y="3713335"/>
            <a:ext cx="174625" cy="230052"/>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chemeClr val="tx1"/>
            </a:solidFill>
            <a:prstDash val="solid"/>
            <a:round/>
            <a:headEnd type="none" w="sm" len="sm"/>
            <a:tailEnd type="none" w="sm" len="sm"/>
          </a:ln>
        </p:spPr>
        <p:txBody>
          <a:bodyPr/>
          <a:lstStyle/>
          <a:p>
            <a:endParaRPr lang="en-US" sz="1200">
              <a:solidFill>
                <a:srgbClr val="000000"/>
              </a:solidFill>
              <a:latin typeface="Arial"/>
            </a:endParaRPr>
          </a:p>
        </p:txBody>
      </p:sp>
      <p:sp>
        <p:nvSpPr>
          <p:cNvPr id="558" name="Freeform 557"/>
          <p:cNvSpPr/>
          <p:nvPr/>
        </p:nvSpPr>
        <p:spPr bwMode="auto">
          <a:xfrm>
            <a:off x="8403928" y="4126957"/>
            <a:ext cx="726915" cy="276999"/>
          </a:xfrm>
          <a:custGeom>
            <a:avLst/>
            <a:gdLst>
              <a:gd name="connsiteX0" fmla="*/ 0 w 726915"/>
              <a:gd name="connsiteY0" fmla="*/ 8222 h 120603"/>
              <a:gd name="connsiteX1" fmla="*/ 75652 w 726915"/>
              <a:gd name="connsiteY1" fmla="*/ 11511 h 120603"/>
              <a:gd name="connsiteX2" fmla="*/ 210509 w 726915"/>
              <a:gd name="connsiteY2" fmla="*/ 18090 h 120603"/>
              <a:gd name="connsiteX3" fmla="*/ 407862 w 726915"/>
              <a:gd name="connsiteY3" fmla="*/ 106898 h 120603"/>
              <a:gd name="connsiteX4" fmla="*/ 552587 w 726915"/>
              <a:gd name="connsiteY4" fmla="*/ 100320 h 120603"/>
              <a:gd name="connsiteX5" fmla="*/ 651263 w 726915"/>
              <a:gd name="connsiteY5" fmla="*/ 14801 h 120603"/>
              <a:gd name="connsiteX6" fmla="*/ 726915 w 726915"/>
              <a:gd name="connsiteY6" fmla="*/ 11511 h 120603"/>
              <a:gd name="connsiteX7" fmla="*/ 726915 w 726915"/>
              <a:gd name="connsiteY7" fmla="*/ 11511 h 12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6915" h="120603">
                <a:moveTo>
                  <a:pt x="0" y="8222"/>
                </a:moveTo>
                <a:lnTo>
                  <a:pt x="75652" y="11511"/>
                </a:lnTo>
                <a:cubicBezTo>
                  <a:pt x="110737" y="13156"/>
                  <a:pt x="155141" y="2192"/>
                  <a:pt x="210509" y="18090"/>
                </a:cubicBezTo>
                <a:cubicBezTo>
                  <a:pt x="265877" y="33988"/>
                  <a:pt x="350849" y="93193"/>
                  <a:pt x="407862" y="106898"/>
                </a:cubicBezTo>
                <a:cubicBezTo>
                  <a:pt x="464875" y="120603"/>
                  <a:pt x="512020" y="115670"/>
                  <a:pt x="552587" y="100320"/>
                </a:cubicBezTo>
                <a:cubicBezTo>
                  <a:pt x="593154" y="84971"/>
                  <a:pt x="622208" y="29602"/>
                  <a:pt x="651263" y="14801"/>
                </a:cubicBezTo>
                <a:cubicBezTo>
                  <a:pt x="680318" y="0"/>
                  <a:pt x="726915" y="11511"/>
                  <a:pt x="726915" y="11511"/>
                </a:cubicBezTo>
                <a:lnTo>
                  <a:pt x="726915" y="11511"/>
                </a:lnTo>
              </a:path>
            </a:pathLst>
          </a:custGeom>
          <a:solidFill>
            <a:srgbClr val="00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z="1200">
              <a:solidFill>
                <a:srgbClr val="000000"/>
              </a:solidFill>
              <a:latin typeface="Arial"/>
            </a:endParaRPr>
          </a:p>
        </p:txBody>
      </p:sp>
      <p:sp>
        <p:nvSpPr>
          <p:cNvPr id="552" name="Freeform 283"/>
          <p:cNvSpPr>
            <a:spLocks noChangeAspect="1"/>
          </p:cNvSpPr>
          <p:nvPr/>
        </p:nvSpPr>
        <p:spPr bwMode="auto">
          <a:xfrm rot="10800000">
            <a:off x="8793675" y="3681915"/>
            <a:ext cx="197119" cy="569067"/>
          </a:xfrm>
          <a:custGeom>
            <a:avLst/>
            <a:gdLst>
              <a:gd name="T0" fmla="*/ 88896 w 364"/>
              <a:gd name="T1" fmla="*/ 90195 h 326"/>
              <a:gd name="T2" fmla="*/ 88896 w 364"/>
              <a:gd name="T3" fmla="*/ 86378 h 326"/>
              <a:gd name="T4" fmla="*/ 89371 w 364"/>
              <a:gd name="T5" fmla="*/ 81128 h 326"/>
              <a:gd name="T6" fmla="*/ 90322 w 364"/>
              <a:gd name="T7" fmla="*/ 75879 h 326"/>
              <a:gd name="T8" fmla="*/ 91273 w 364"/>
              <a:gd name="T9" fmla="*/ 70629 h 326"/>
              <a:gd name="T10" fmla="*/ 93174 w 364"/>
              <a:gd name="T11" fmla="*/ 65380 h 326"/>
              <a:gd name="T12" fmla="*/ 96027 w 364"/>
              <a:gd name="T13" fmla="*/ 59653 h 326"/>
              <a:gd name="T14" fmla="*/ 99830 w 364"/>
              <a:gd name="T15" fmla="*/ 53926 h 326"/>
              <a:gd name="T16" fmla="*/ 105059 w 364"/>
              <a:gd name="T17" fmla="*/ 46768 h 326"/>
              <a:gd name="T18" fmla="*/ 109813 w 364"/>
              <a:gd name="T19" fmla="*/ 41518 h 326"/>
              <a:gd name="T20" fmla="*/ 116943 w 364"/>
              <a:gd name="T21" fmla="*/ 35792 h 326"/>
              <a:gd name="T22" fmla="*/ 124074 w 364"/>
              <a:gd name="T23" fmla="*/ 30542 h 326"/>
              <a:gd name="T24" fmla="*/ 132155 w 364"/>
              <a:gd name="T25" fmla="*/ 25770 h 326"/>
              <a:gd name="T26" fmla="*/ 141188 w 364"/>
              <a:gd name="T27" fmla="*/ 22907 h 326"/>
              <a:gd name="T28" fmla="*/ 150220 w 364"/>
              <a:gd name="T29" fmla="*/ 20521 h 326"/>
              <a:gd name="T30" fmla="*/ 160203 w 364"/>
              <a:gd name="T31" fmla="*/ 19089 h 326"/>
              <a:gd name="T32" fmla="*/ 172563 w 364"/>
              <a:gd name="T33" fmla="*/ 19566 h 326"/>
              <a:gd name="T34" fmla="*/ 163055 w 364"/>
              <a:gd name="T35" fmla="*/ 12408 h 326"/>
              <a:gd name="T36" fmla="*/ 149269 w 364"/>
              <a:gd name="T37" fmla="*/ 5727 h 326"/>
              <a:gd name="T38" fmla="*/ 135008 w 364"/>
              <a:gd name="T39" fmla="*/ 1432 h 326"/>
              <a:gd name="T40" fmla="*/ 120746 w 364"/>
              <a:gd name="T41" fmla="*/ 0 h 326"/>
              <a:gd name="T42" fmla="*/ 105534 w 364"/>
              <a:gd name="T43" fmla="*/ 477 h 326"/>
              <a:gd name="T44" fmla="*/ 91273 w 364"/>
              <a:gd name="T45" fmla="*/ 3341 h 326"/>
              <a:gd name="T46" fmla="*/ 77487 w 364"/>
              <a:gd name="T47" fmla="*/ 8590 h 326"/>
              <a:gd name="T48" fmla="*/ 62275 w 364"/>
              <a:gd name="T49" fmla="*/ 16703 h 326"/>
              <a:gd name="T50" fmla="*/ 54669 w 364"/>
              <a:gd name="T51" fmla="*/ 22907 h 326"/>
              <a:gd name="T52" fmla="*/ 46112 w 364"/>
              <a:gd name="T53" fmla="*/ 31020 h 326"/>
              <a:gd name="T54" fmla="*/ 39932 w 364"/>
              <a:gd name="T55" fmla="*/ 40564 h 326"/>
              <a:gd name="T56" fmla="*/ 33752 w 364"/>
              <a:gd name="T57" fmla="*/ 50586 h 326"/>
              <a:gd name="T58" fmla="*/ 30424 w 364"/>
              <a:gd name="T59" fmla="*/ 60130 h 326"/>
              <a:gd name="T60" fmla="*/ 27097 w 364"/>
              <a:gd name="T61" fmla="*/ 69675 h 326"/>
              <a:gd name="T62" fmla="*/ 24720 w 364"/>
              <a:gd name="T63" fmla="*/ 79219 h 326"/>
              <a:gd name="T64" fmla="*/ 24244 w 364"/>
              <a:gd name="T65" fmla="*/ 90195 h 326"/>
              <a:gd name="T66" fmla="*/ 56570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EA36DD"/>
          </a:solidFill>
          <a:ln w="12700" cap="rnd" cmpd="sng">
            <a:solidFill>
              <a:schemeClr val="tx1"/>
            </a:solidFill>
            <a:prstDash val="solid"/>
            <a:round/>
            <a:headEnd type="none" w="sm" len="sm"/>
            <a:tailEnd type="none" w="sm" len="sm"/>
          </a:ln>
        </p:spPr>
        <p:txBody>
          <a:bodyPr/>
          <a:lstStyle/>
          <a:p>
            <a:endParaRPr lang="en-US" sz="1200">
              <a:solidFill>
                <a:srgbClr val="000000"/>
              </a:solidFill>
              <a:latin typeface="Arial"/>
            </a:endParaRPr>
          </a:p>
        </p:txBody>
      </p:sp>
      <p:sp>
        <p:nvSpPr>
          <p:cNvPr id="559" name="Text Box 289"/>
          <p:cNvSpPr txBox="1">
            <a:spLocks noChangeAspect="1" noChangeArrowheads="1"/>
          </p:cNvSpPr>
          <p:nvPr/>
        </p:nvSpPr>
        <p:spPr bwMode="auto">
          <a:xfrm>
            <a:off x="8691632" y="3323059"/>
            <a:ext cx="457101" cy="276999"/>
          </a:xfrm>
          <a:prstGeom prst="rect">
            <a:avLst/>
          </a:prstGeom>
          <a:solidFill>
            <a:schemeClr val="bg1">
              <a:alpha val="50196"/>
            </a:schemeClr>
          </a:solidFill>
          <a:ln w="9525">
            <a:noFill/>
            <a:miter lim="800000"/>
            <a:headEnd/>
            <a:tailEnd/>
          </a:ln>
        </p:spPr>
        <p:txBody>
          <a:bodyPr wrap="none">
            <a:spAutoFit/>
          </a:bodyPr>
          <a:lstStyle/>
          <a:p>
            <a:r>
              <a:rPr lang="en-US" sz="1200" dirty="0">
                <a:solidFill>
                  <a:srgbClr val="000000"/>
                </a:solidFill>
                <a:latin typeface="Gill Sans MT"/>
              </a:rPr>
              <a:t>CH</a:t>
            </a:r>
            <a:r>
              <a:rPr lang="en-US" sz="1200" baseline="-25000" dirty="0">
                <a:solidFill>
                  <a:srgbClr val="000000"/>
                </a:solidFill>
                <a:latin typeface="Gill Sans MT"/>
              </a:rPr>
              <a:t>4</a:t>
            </a:r>
            <a:endParaRPr lang="en-US" sz="1200" dirty="0">
              <a:solidFill>
                <a:srgbClr val="000000"/>
              </a:solidFill>
              <a:latin typeface="Gill Sans MT"/>
            </a:endParaRPr>
          </a:p>
        </p:txBody>
      </p:sp>
      <p:pic>
        <p:nvPicPr>
          <p:cNvPr id="895" name="Picture 2" descr="http://www.designedtoat.com/clipart6/smoke_03.gif"/>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127751" y="2059069"/>
            <a:ext cx="278606" cy="591564"/>
          </a:xfrm>
          <a:prstGeom prst="rect">
            <a:avLst/>
          </a:prstGeom>
          <a:noFill/>
        </p:spPr>
      </p:pic>
      <p:sp>
        <p:nvSpPr>
          <p:cNvPr id="565" name="Line 5"/>
          <p:cNvSpPr>
            <a:spLocks noChangeAspect="1" noChangeShapeType="1"/>
          </p:cNvSpPr>
          <p:nvPr/>
        </p:nvSpPr>
        <p:spPr bwMode="auto">
          <a:xfrm>
            <a:off x="5911913" y="4183343"/>
            <a:ext cx="1672029" cy="0"/>
          </a:xfrm>
          <a:prstGeom prst="line">
            <a:avLst/>
          </a:prstGeom>
          <a:noFill/>
          <a:ln w="9525">
            <a:solidFill>
              <a:srgbClr val="EA36DD"/>
            </a:solidFill>
            <a:prstDash val="dash"/>
            <a:round/>
            <a:headEnd/>
            <a:tailEnd/>
          </a:ln>
        </p:spPr>
        <p:txBody>
          <a:bodyPr wrap="none" anchor="ctr"/>
          <a:lstStyle/>
          <a:p>
            <a:endParaRPr lang="en-US" sz="1200">
              <a:solidFill>
                <a:srgbClr val="000000"/>
              </a:solidFill>
              <a:latin typeface="Arial"/>
            </a:endParaRPr>
          </a:p>
        </p:txBody>
      </p:sp>
      <p:sp>
        <p:nvSpPr>
          <p:cNvPr id="566" name="Line 6"/>
          <p:cNvSpPr>
            <a:spLocks noChangeAspect="1" noChangeShapeType="1"/>
          </p:cNvSpPr>
          <p:nvPr/>
        </p:nvSpPr>
        <p:spPr bwMode="auto">
          <a:xfrm>
            <a:off x="5911912" y="4335308"/>
            <a:ext cx="1683004" cy="0"/>
          </a:xfrm>
          <a:prstGeom prst="line">
            <a:avLst/>
          </a:prstGeom>
          <a:noFill/>
          <a:ln w="9525">
            <a:solidFill>
              <a:srgbClr val="EA36DD"/>
            </a:solidFill>
            <a:prstDash val="dash"/>
            <a:round/>
            <a:headEnd/>
            <a:tailEnd/>
          </a:ln>
        </p:spPr>
        <p:txBody>
          <a:bodyPr wrap="none" anchor="ctr"/>
          <a:lstStyle/>
          <a:p>
            <a:endParaRPr lang="en-US" sz="1200">
              <a:solidFill>
                <a:srgbClr val="000000"/>
              </a:solidFill>
              <a:latin typeface="Arial"/>
            </a:endParaRPr>
          </a:p>
        </p:txBody>
      </p:sp>
      <p:sp>
        <p:nvSpPr>
          <p:cNvPr id="567" name="Line 8"/>
          <p:cNvSpPr>
            <a:spLocks noChangeAspect="1" noChangeShapeType="1"/>
          </p:cNvSpPr>
          <p:nvPr/>
        </p:nvSpPr>
        <p:spPr bwMode="auto">
          <a:xfrm>
            <a:off x="5929164" y="4572492"/>
            <a:ext cx="1683003" cy="0"/>
          </a:xfrm>
          <a:prstGeom prst="line">
            <a:avLst/>
          </a:prstGeom>
          <a:noFill/>
          <a:ln w="9525">
            <a:solidFill>
              <a:srgbClr val="EA36DD"/>
            </a:solidFill>
            <a:prstDash val="dash"/>
            <a:round/>
            <a:headEnd/>
            <a:tailEnd/>
          </a:ln>
        </p:spPr>
        <p:txBody>
          <a:bodyPr wrap="none" anchor="ctr"/>
          <a:lstStyle/>
          <a:p>
            <a:endParaRPr lang="en-US" sz="1200">
              <a:solidFill>
                <a:srgbClr val="000000"/>
              </a:solidFill>
              <a:latin typeface="Arial"/>
            </a:endParaRPr>
          </a:p>
        </p:txBody>
      </p:sp>
      <p:sp>
        <p:nvSpPr>
          <p:cNvPr id="568" name="Line 9"/>
          <p:cNvSpPr>
            <a:spLocks noChangeAspect="1" noChangeShapeType="1"/>
          </p:cNvSpPr>
          <p:nvPr/>
        </p:nvSpPr>
        <p:spPr bwMode="auto">
          <a:xfrm>
            <a:off x="5927191" y="4860665"/>
            <a:ext cx="1603677" cy="0"/>
          </a:xfrm>
          <a:prstGeom prst="line">
            <a:avLst/>
          </a:prstGeom>
          <a:noFill/>
          <a:ln w="9525">
            <a:solidFill>
              <a:srgbClr val="EA36DD"/>
            </a:solidFill>
            <a:prstDash val="dash"/>
            <a:round/>
            <a:headEnd/>
            <a:tailEnd/>
          </a:ln>
        </p:spPr>
        <p:txBody>
          <a:bodyPr wrap="none" anchor="ctr"/>
          <a:lstStyle/>
          <a:p>
            <a:endParaRPr lang="en-US" sz="1200">
              <a:solidFill>
                <a:srgbClr val="000000"/>
              </a:solidFill>
              <a:latin typeface="Arial"/>
            </a:endParaRPr>
          </a:p>
        </p:txBody>
      </p:sp>
      <p:sp>
        <p:nvSpPr>
          <p:cNvPr id="570" name="Freeform 290"/>
          <p:cNvSpPr>
            <a:spLocks noChangeAspect="1"/>
          </p:cNvSpPr>
          <p:nvPr/>
        </p:nvSpPr>
        <p:spPr bwMode="auto">
          <a:xfrm rot="2162108" flipH="1">
            <a:off x="6005831" y="4130570"/>
            <a:ext cx="154890" cy="420661"/>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sz="1200">
              <a:solidFill>
                <a:srgbClr val="000000"/>
              </a:solidFill>
              <a:latin typeface="Arial"/>
            </a:endParaRPr>
          </a:p>
        </p:txBody>
      </p:sp>
      <p:sp>
        <p:nvSpPr>
          <p:cNvPr id="571" name="Freeform 290"/>
          <p:cNvSpPr>
            <a:spLocks noChangeAspect="1"/>
          </p:cNvSpPr>
          <p:nvPr/>
        </p:nvSpPr>
        <p:spPr bwMode="auto">
          <a:xfrm rot="1231171" flipH="1">
            <a:off x="6135645" y="4337786"/>
            <a:ext cx="142124" cy="395190"/>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chemeClr val="tx1"/>
            </a:solidFill>
            <a:prstDash val="solid"/>
            <a:round/>
            <a:headEnd type="none" w="sm" len="sm"/>
            <a:tailEnd type="none" w="sm" len="sm"/>
          </a:ln>
        </p:spPr>
        <p:txBody>
          <a:bodyPr/>
          <a:lstStyle/>
          <a:p>
            <a:endParaRPr lang="en-US" sz="1200">
              <a:solidFill>
                <a:srgbClr val="000000"/>
              </a:solidFill>
              <a:latin typeface="Arial"/>
            </a:endParaRPr>
          </a:p>
        </p:txBody>
      </p:sp>
      <p:sp>
        <p:nvSpPr>
          <p:cNvPr id="572" name="Freeform 290"/>
          <p:cNvSpPr>
            <a:spLocks noChangeAspect="1"/>
          </p:cNvSpPr>
          <p:nvPr/>
        </p:nvSpPr>
        <p:spPr bwMode="auto">
          <a:xfrm rot="11681678" flipH="1">
            <a:off x="6048102" y="4595736"/>
            <a:ext cx="151214" cy="215967"/>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chemeClr val="tx1"/>
            </a:solidFill>
            <a:prstDash val="solid"/>
            <a:round/>
            <a:headEnd type="none" w="sm" len="sm"/>
            <a:tailEnd type="none" w="sm" len="sm"/>
          </a:ln>
        </p:spPr>
        <p:txBody>
          <a:bodyPr/>
          <a:lstStyle/>
          <a:p>
            <a:endParaRPr lang="en-US" sz="1200">
              <a:solidFill>
                <a:srgbClr val="000000"/>
              </a:solidFill>
              <a:latin typeface="Arial"/>
            </a:endParaRPr>
          </a:p>
        </p:txBody>
      </p:sp>
      <p:sp>
        <p:nvSpPr>
          <p:cNvPr id="573" name="Freeform 290"/>
          <p:cNvSpPr>
            <a:spLocks noChangeAspect="1"/>
          </p:cNvSpPr>
          <p:nvPr/>
        </p:nvSpPr>
        <p:spPr bwMode="auto">
          <a:xfrm rot="11319732" flipH="1">
            <a:off x="5922085" y="4385083"/>
            <a:ext cx="110812" cy="226642"/>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sz="1200">
              <a:solidFill>
                <a:srgbClr val="000000"/>
              </a:solidFill>
              <a:latin typeface="Arial"/>
            </a:endParaRPr>
          </a:p>
        </p:txBody>
      </p:sp>
      <p:sp>
        <p:nvSpPr>
          <p:cNvPr id="2128" name="Text Box 294"/>
          <p:cNvSpPr txBox="1">
            <a:spLocks noChangeAspect="1" noChangeArrowheads="1"/>
          </p:cNvSpPr>
          <p:nvPr/>
        </p:nvSpPr>
        <p:spPr bwMode="auto">
          <a:xfrm>
            <a:off x="7227654" y="4437939"/>
            <a:ext cx="759182" cy="184666"/>
          </a:xfrm>
          <a:prstGeom prst="rect">
            <a:avLst/>
          </a:prstGeom>
          <a:solidFill>
            <a:schemeClr val="bg1"/>
          </a:solidFill>
          <a:ln w="9525">
            <a:noFill/>
            <a:miter lim="800000"/>
            <a:headEnd/>
            <a:tailEnd/>
          </a:ln>
        </p:spPr>
        <p:txBody>
          <a:bodyPr wrap="none" lIns="45720" tIns="0" rIns="45720" bIns="0">
            <a:spAutoFit/>
          </a:bodyPr>
          <a:lstStyle/>
          <a:p>
            <a:r>
              <a:rPr lang="en-US" sz="1200" dirty="0">
                <a:solidFill>
                  <a:srgbClr val="000000"/>
                </a:solidFill>
                <a:latin typeface="Gill Sans MT"/>
              </a:rPr>
              <a:t>Root litter</a:t>
            </a:r>
          </a:p>
        </p:txBody>
      </p:sp>
      <p:sp>
        <p:nvSpPr>
          <p:cNvPr id="574" name="Freeform 286"/>
          <p:cNvSpPr>
            <a:spLocks noChangeAspect="1"/>
          </p:cNvSpPr>
          <p:nvPr/>
        </p:nvSpPr>
        <p:spPr bwMode="auto">
          <a:xfrm rot="17010904">
            <a:off x="8232274" y="5243515"/>
            <a:ext cx="258222" cy="229103"/>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chemeClr val="tx1"/>
            </a:solidFill>
            <a:prstDash val="solid"/>
            <a:round/>
            <a:headEnd type="none" w="sm" len="sm"/>
            <a:tailEnd type="none" w="sm" len="sm"/>
          </a:ln>
        </p:spPr>
        <p:txBody>
          <a:bodyPr/>
          <a:lstStyle/>
          <a:p>
            <a:endParaRPr lang="en-US" sz="1200">
              <a:solidFill>
                <a:srgbClr val="000000"/>
              </a:solidFill>
              <a:latin typeface="Arial"/>
            </a:endParaRPr>
          </a:p>
        </p:txBody>
      </p:sp>
      <p:sp>
        <p:nvSpPr>
          <p:cNvPr id="575" name="Freeform 286"/>
          <p:cNvSpPr>
            <a:spLocks noChangeAspect="1"/>
          </p:cNvSpPr>
          <p:nvPr/>
        </p:nvSpPr>
        <p:spPr bwMode="auto">
          <a:xfrm rot="11193457">
            <a:off x="8306933" y="3906875"/>
            <a:ext cx="174625" cy="338780"/>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chemeClr val="tx1"/>
            </a:solidFill>
            <a:prstDash val="solid"/>
            <a:round/>
            <a:headEnd type="none" w="sm" len="sm"/>
            <a:tailEnd type="none" w="sm" len="sm"/>
          </a:ln>
        </p:spPr>
        <p:txBody>
          <a:bodyPr/>
          <a:lstStyle/>
          <a:p>
            <a:endParaRPr lang="en-US" sz="1200">
              <a:solidFill>
                <a:srgbClr val="000000"/>
              </a:solidFill>
              <a:latin typeface="Arial"/>
            </a:endParaRPr>
          </a:p>
        </p:txBody>
      </p:sp>
      <p:sp>
        <p:nvSpPr>
          <p:cNvPr id="576" name="Text Box 289"/>
          <p:cNvSpPr txBox="1">
            <a:spLocks noChangeAspect="1" noChangeArrowheads="1"/>
          </p:cNvSpPr>
          <p:nvPr/>
        </p:nvSpPr>
        <p:spPr bwMode="auto">
          <a:xfrm>
            <a:off x="8378818" y="3685401"/>
            <a:ext cx="484428" cy="276999"/>
          </a:xfrm>
          <a:prstGeom prst="rect">
            <a:avLst/>
          </a:prstGeom>
          <a:noFill/>
          <a:ln w="9525">
            <a:noFill/>
            <a:miter lim="800000"/>
            <a:headEnd/>
            <a:tailEnd/>
          </a:ln>
        </p:spPr>
        <p:txBody>
          <a:bodyPr wrap="none">
            <a:spAutoFit/>
          </a:bodyPr>
          <a:lstStyle/>
          <a:p>
            <a:r>
              <a:rPr lang="en-US" sz="1200" dirty="0">
                <a:solidFill>
                  <a:srgbClr val="000000"/>
                </a:solidFill>
                <a:latin typeface="Gill Sans MT"/>
              </a:rPr>
              <a:t>N</a:t>
            </a:r>
            <a:r>
              <a:rPr lang="en-US" sz="1200" baseline="-25000" dirty="0">
                <a:solidFill>
                  <a:srgbClr val="000000"/>
                </a:solidFill>
                <a:latin typeface="Gill Sans MT"/>
              </a:rPr>
              <a:t>2</a:t>
            </a:r>
            <a:r>
              <a:rPr lang="en-US" sz="1200" dirty="0">
                <a:solidFill>
                  <a:srgbClr val="000000"/>
                </a:solidFill>
                <a:latin typeface="Gill Sans MT"/>
              </a:rPr>
              <a:t>O</a:t>
            </a:r>
          </a:p>
        </p:txBody>
      </p:sp>
      <p:sp>
        <p:nvSpPr>
          <p:cNvPr id="5690" name="Rectangle 111"/>
          <p:cNvSpPr>
            <a:spLocks noChangeAspect="1" noChangeArrowheads="1"/>
          </p:cNvSpPr>
          <p:nvPr/>
        </p:nvSpPr>
        <p:spPr bwMode="auto">
          <a:xfrm>
            <a:off x="320377" y="3818243"/>
            <a:ext cx="815975" cy="184666"/>
          </a:xfrm>
          <a:prstGeom prst="rect">
            <a:avLst/>
          </a:prstGeom>
          <a:solidFill>
            <a:schemeClr val="bg1">
              <a:lumMod val="95000"/>
            </a:schemeClr>
          </a:solidFill>
          <a:ln w="12700">
            <a:solidFill>
              <a:schemeClr val="tx1"/>
            </a:solidFill>
            <a:miter lim="800000"/>
            <a:headEnd/>
            <a:tailEnd/>
          </a:ln>
        </p:spPr>
        <p:txBody>
          <a:bodyPr lIns="45720" tIns="0" rIns="45720" bIns="0">
            <a:spAutoFit/>
          </a:bodyPr>
          <a:lstStyle/>
          <a:p>
            <a:pPr>
              <a:defRPr/>
            </a:pPr>
            <a:r>
              <a:rPr lang="en-US" sz="1200" dirty="0">
                <a:solidFill>
                  <a:srgbClr val="000000"/>
                </a:solidFill>
                <a:latin typeface="Gill Sans MT"/>
              </a:rPr>
              <a:t>SCF</a:t>
            </a:r>
          </a:p>
        </p:txBody>
      </p:sp>
      <p:sp>
        <p:nvSpPr>
          <p:cNvPr id="2145" name="Line 6"/>
          <p:cNvSpPr>
            <a:spLocks noChangeAspect="1" noChangeShapeType="1"/>
          </p:cNvSpPr>
          <p:nvPr/>
        </p:nvSpPr>
        <p:spPr bwMode="auto">
          <a:xfrm>
            <a:off x="614924" y="3867539"/>
            <a:ext cx="527050" cy="0"/>
          </a:xfrm>
          <a:prstGeom prst="line">
            <a:avLst/>
          </a:prstGeom>
          <a:noFill/>
          <a:ln w="9525">
            <a:solidFill>
              <a:schemeClr val="tx1"/>
            </a:solidFill>
            <a:prstDash val="dash"/>
            <a:round/>
            <a:headEnd/>
            <a:tailEnd/>
          </a:ln>
        </p:spPr>
        <p:txBody>
          <a:bodyPr wrap="none" anchor="ctr"/>
          <a:lstStyle/>
          <a:p>
            <a:endParaRPr lang="en-US" sz="1200">
              <a:solidFill>
                <a:srgbClr val="000000"/>
              </a:solidFill>
              <a:latin typeface="Arial"/>
            </a:endParaRPr>
          </a:p>
        </p:txBody>
      </p:sp>
      <p:sp>
        <p:nvSpPr>
          <p:cNvPr id="2162" name="Line 6"/>
          <p:cNvSpPr>
            <a:spLocks noChangeAspect="1" noChangeShapeType="1"/>
          </p:cNvSpPr>
          <p:nvPr/>
        </p:nvSpPr>
        <p:spPr bwMode="auto">
          <a:xfrm>
            <a:off x="614924" y="3937963"/>
            <a:ext cx="527050" cy="0"/>
          </a:xfrm>
          <a:prstGeom prst="line">
            <a:avLst/>
          </a:prstGeom>
          <a:noFill/>
          <a:ln w="9525">
            <a:solidFill>
              <a:schemeClr val="tx1"/>
            </a:solidFill>
            <a:prstDash val="dash"/>
            <a:round/>
            <a:headEnd/>
            <a:tailEnd/>
          </a:ln>
        </p:spPr>
        <p:txBody>
          <a:bodyPr wrap="none" anchor="ctr"/>
          <a:lstStyle/>
          <a:p>
            <a:endParaRPr lang="en-US" sz="1200">
              <a:solidFill>
                <a:srgbClr val="000000"/>
              </a:solidFill>
              <a:latin typeface="Arial"/>
            </a:endParaRPr>
          </a:p>
        </p:txBody>
      </p:sp>
      <p:sp>
        <p:nvSpPr>
          <p:cNvPr id="589" name="Text Box 92"/>
          <p:cNvSpPr txBox="1">
            <a:spLocks noChangeAspect="1" noChangeArrowheads="1"/>
          </p:cNvSpPr>
          <p:nvPr/>
        </p:nvSpPr>
        <p:spPr bwMode="auto">
          <a:xfrm>
            <a:off x="904513" y="4014073"/>
            <a:ext cx="545958" cy="369332"/>
          </a:xfrm>
          <a:prstGeom prst="rect">
            <a:avLst/>
          </a:prstGeom>
          <a:solidFill>
            <a:srgbClr val="FFFFFF">
              <a:alpha val="30196"/>
            </a:srgbClr>
          </a:solidFill>
          <a:ln w="9525">
            <a:noFill/>
            <a:miter lim="800000"/>
            <a:headEnd/>
            <a:tailEnd/>
          </a:ln>
        </p:spPr>
        <p:txBody>
          <a:bodyPr wrap="none" lIns="45720" tIns="0" rIns="45720" bIns="0">
            <a:spAutoFit/>
          </a:bodyPr>
          <a:lstStyle/>
          <a:p>
            <a:pPr algn="ctr"/>
            <a:r>
              <a:rPr lang="en-US" sz="1200" dirty="0">
                <a:solidFill>
                  <a:srgbClr val="000000"/>
                </a:solidFill>
                <a:effectLst>
                  <a:outerShdw blurRad="38100" dist="38100" dir="2700000" algn="tl">
                    <a:srgbClr val="000000">
                      <a:alpha val="43137"/>
                    </a:srgbClr>
                  </a:outerShdw>
                </a:effectLst>
                <a:latin typeface="Gill Sans MT"/>
              </a:rPr>
              <a:t>Surface</a:t>
            </a:r>
          </a:p>
          <a:p>
            <a:pPr algn="ctr"/>
            <a:r>
              <a:rPr lang="en-US" sz="1200" dirty="0">
                <a:solidFill>
                  <a:srgbClr val="000000"/>
                </a:solidFill>
                <a:effectLst>
                  <a:outerShdw blurRad="38100" dist="38100" dir="2700000" algn="tl">
                    <a:srgbClr val="000000">
                      <a:alpha val="43137"/>
                    </a:srgbClr>
                  </a:outerShdw>
                </a:effectLst>
                <a:latin typeface="Gill Sans MT"/>
              </a:rPr>
              <a:t>water</a:t>
            </a:r>
          </a:p>
        </p:txBody>
      </p:sp>
      <p:sp>
        <p:nvSpPr>
          <p:cNvPr id="2140" name="Line 4609"/>
          <p:cNvSpPr>
            <a:spLocks noChangeAspect="1" noChangeShapeType="1"/>
          </p:cNvSpPr>
          <p:nvPr/>
        </p:nvSpPr>
        <p:spPr bwMode="auto">
          <a:xfrm>
            <a:off x="2408307" y="4005908"/>
            <a:ext cx="0" cy="279258"/>
          </a:xfrm>
          <a:prstGeom prst="line">
            <a:avLst/>
          </a:prstGeom>
          <a:noFill/>
          <a:ln w="28575">
            <a:solidFill>
              <a:srgbClr val="FFCC00"/>
            </a:solidFill>
            <a:round/>
            <a:headEnd/>
            <a:tailEnd type="triangle" w="med" len="med"/>
          </a:ln>
        </p:spPr>
        <p:txBody>
          <a:bodyPr wrap="none" anchor="ctr"/>
          <a:lstStyle/>
          <a:p>
            <a:endParaRPr lang="en-US" sz="1200">
              <a:solidFill>
                <a:srgbClr val="000000"/>
              </a:solidFill>
              <a:latin typeface="Arial"/>
            </a:endParaRPr>
          </a:p>
        </p:txBody>
      </p:sp>
      <p:sp>
        <p:nvSpPr>
          <p:cNvPr id="590" name="Line 6"/>
          <p:cNvSpPr>
            <a:spLocks noChangeAspect="1" noChangeShapeType="1"/>
          </p:cNvSpPr>
          <p:nvPr/>
        </p:nvSpPr>
        <p:spPr bwMode="auto">
          <a:xfrm>
            <a:off x="1545243" y="4055196"/>
            <a:ext cx="323028" cy="0"/>
          </a:xfrm>
          <a:prstGeom prst="line">
            <a:avLst/>
          </a:prstGeom>
          <a:noFill/>
          <a:ln w="9525">
            <a:solidFill>
              <a:schemeClr val="tx1"/>
            </a:solidFill>
            <a:prstDash val="dash"/>
            <a:round/>
            <a:headEnd/>
            <a:tailEnd/>
          </a:ln>
        </p:spPr>
        <p:txBody>
          <a:bodyPr wrap="none" anchor="ctr"/>
          <a:lstStyle/>
          <a:p>
            <a:endParaRPr lang="en-US" sz="1200">
              <a:solidFill>
                <a:srgbClr val="000000"/>
              </a:solidFill>
              <a:latin typeface="Arial"/>
            </a:endParaRPr>
          </a:p>
        </p:txBody>
      </p:sp>
      <p:sp>
        <p:nvSpPr>
          <p:cNvPr id="591" name="Line 6"/>
          <p:cNvSpPr>
            <a:spLocks noChangeAspect="1" noChangeShapeType="1"/>
          </p:cNvSpPr>
          <p:nvPr/>
        </p:nvSpPr>
        <p:spPr bwMode="auto">
          <a:xfrm>
            <a:off x="1549536" y="4147244"/>
            <a:ext cx="308867" cy="0"/>
          </a:xfrm>
          <a:prstGeom prst="line">
            <a:avLst/>
          </a:prstGeom>
          <a:noFill/>
          <a:ln w="9525">
            <a:solidFill>
              <a:schemeClr val="tx1"/>
            </a:solidFill>
            <a:prstDash val="dash"/>
            <a:round/>
            <a:headEnd/>
            <a:tailEnd/>
          </a:ln>
        </p:spPr>
        <p:txBody>
          <a:bodyPr wrap="none" anchor="ctr"/>
          <a:lstStyle/>
          <a:p>
            <a:endParaRPr lang="en-US" sz="1200">
              <a:solidFill>
                <a:srgbClr val="000000"/>
              </a:solidFill>
              <a:latin typeface="Arial"/>
            </a:endParaRPr>
          </a:p>
        </p:txBody>
      </p:sp>
      <p:sp>
        <p:nvSpPr>
          <p:cNvPr id="592" name="Line 6"/>
          <p:cNvSpPr>
            <a:spLocks noChangeAspect="1" noChangeShapeType="1"/>
          </p:cNvSpPr>
          <p:nvPr/>
        </p:nvSpPr>
        <p:spPr bwMode="auto">
          <a:xfrm>
            <a:off x="1550609" y="4305946"/>
            <a:ext cx="301215" cy="0"/>
          </a:xfrm>
          <a:prstGeom prst="line">
            <a:avLst/>
          </a:prstGeom>
          <a:noFill/>
          <a:ln w="9525">
            <a:solidFill>
              <a:schemeClr val="tx1"/>
            </a:solidFill>
            <a:prstDash val="dash"/>
            <a:round/>
            <a:headEnd/>
            <a:tailEnd/>
          </a:ln>
        </p:spPr>
        <p:txBody>
          <a:bodyPr wrap="none" anchor="ctr"/>
          <a:lstStyle/>
          <a:p>
            <a:endParaRPr lang="en-US" sz="1200">
              <a:solidFill>
                <a:srgbClr val="000000"/>
              </a:solidFill>
              <a:latin typeface="Arial"/>
            </a:endParaRPr>
          </a:p>
        </p:txBody>
      </p:sp>
      <p:sp>
        <p:nvSpPr>
          <p:cNvPr id="2154" name="Text Box 92"/>
          <p:cNvSpPr txBox="1">
            <a:spLocks noChangeAspect="1" noChangeArrowheads="1"/>
          </p:cNvSpPr>
          <p:nvPr/>
        </p:nvSpPr>
        <p:spPr bwMode="auto">
          <a:xfrm>
            <a:off x="335018" y="5474024"/>
            <a:ext cx="718658" cy="184666"/>
          </a:xfrm>
          <a:prstGeom prst="rect">
            <a:avLst/>
          </a:prstGeom>
          <a:solidFill>
            <a:schemeClr val="bg1"/>
          </a:solidFill>
          <a:ln w="9525">
            <a:noFill/>
            <a:miter lim="800000"/>
            <a:headEnd/>
            <a:tailEnd/>
          </a:ln>
        </p:spPr>
        <p:txBody>
          <a:bodyPr wrap="none" lIns="45720" tIns="0" rIns="45720" bIns="0">
            <a:spAutoFit/>
          </a:bodyPr>
          <a:lstStyle/>
          <a:p>
            <a:r>
              <a:rPr lang="en-US" sz="1200" b="1" dirty="0">
                <a:solidFill>
                  <a:srgbClr val="000000"/>
                </a:solidFill>
                <a:latin typeface="Gill Sans MT"/>
              </a:rPr>
              <a:t>Bedrock</a:t>
            </a:r>
          </a:p>
        </p:txBody>
      </p:sp>
      <p:sp>
        <p:nvSpPr>
          <p:cNvPr id="2158" name="Text Box 132"/>
          <p:cNvSpPr txBox="1">
            <a:spLocks noChangeAspect="1" noChangeArrowheads="1"/>
          </p:cNvSpPr>
          <p:nvPr/>
        </p:nvSpPr>
        <p:spPr bwMode="auto">
          <a:xfrm>
            <a:off x="3150769" y="5394832"/>
            <a:ext cx="1464503" cy="184666"/>
          </a:xfrm>
          <a:prstGeom prst="rect">
            <a:avLst/>
          </a:prstGeom>
          <a:solidFill>
            <a:schemeClr val="bg1"/>
          </a:solidFill>
          <a:ln w="9525">
            <a:noFill/>
            <a:miter lim="800000"/>
            <a:headEnd/>
            <a:tailEnd/>
          </a:ln>
        </p:spPr>
        <p:txBody>
          <a:bodyPr wrap="none" lIns="45720" tIns="0" rIns="45720" bIns="0">
            <a:spAutoFit/>
          </a:bodyPr>
          <a:lstStyle/>
          <a:p>
            <a:r>
              <a:rPr lang="en-US" sz="1200" b="1" dirty="0">
                <a:solidFill>
                  <a:srgbClr val="000000"/>
                </a:solidFill>
                <a:latin typeface="Gill Sans MT"/>
              </a:rPr>
              <a:t>Unconfined aquifer</a:t>
            </a:r>
          </a:p>
        </p:txBody>
      </p:sp>
      <p:sp>
        <p:nvSpPr>
          <p:cNvPr id="569" name="Line 9"/>
          <p:cNvSpPr>
            <a:spLocks noChangeAspect="1" noChangeShapeType="1"/>
          </p:cNvSpPr>
          <p:nvPr/>
        </p:nvSpPr>
        <p:spPr bwMode="auto">
          <a:xfrm>
            <a:off x="5899424" y="5315624"/>
            <a:ext cx="1926454" cy="0"/>
          </a:xfrm>
          <a:prstGeom prst="line">
            <a:avLst/>
          </a:prstGeom>
          <a:noFill/>
          <a:ln w="9525">
            <a:solidFill>
              <a:srgbClr val="EA36DD"/>
            </a:solidFill>
            <a:prstDash val="dash"/>
            <a:round/>
            <a:headEnd/>
            <a:tailEnd/>
          </a:ln>
        </p:spPr>
        <p:txBody>
          <a:bodyPr wrap="none" anchor="ctr"/>
          <a:lstStyle/>
          <a:p>
            <a:endParaRPr lang="en-US" sz="1200">
              <a:solidFill>
                <a:srgbClr val="000000"/>
              </a:solidFill>
              <a:latin typeface="Arial"/>
            </a:endParaRPr>
          </a:p>
        </p:txBody>
      </p:sp>
      <p:cxnSp>
        <p:nvCxnSpPr>
          <p:cNvPr id="595" name="Straight Connector 594"/>
          <p:cNvCxnSpPr/>
          <p:nvPr/>
        </p:nvCxnSpPr>
        <p:spPr bwMode="auto">
          <a:xfrm>
            <a:off x="1143050" y="3973728"/>
            <a:ext cx="217732" cy="0"/>
          </a:xfrm>
          <a:prstGeom prst="line">
            <a:avLst/>
          </a:prstGeom>
          <a:noFill/>
          <a:ln w="28575" cap="flat" cmpd="sng" algn="ctr">
            <a:solidFill>
              <a:srgbClr val="000099"/>
            </a:solidFill>
            <a:prstDash val="solid"/>
            <a:round/>
            <a:headEnd type="none" w="med" len="med"/>
            <a:tailEnd type="none" w="med" len="med"/>
          </a:ln>
          <a:effectLst/>
        </p:spPr>
      </p:cxnSp>
      <p:sp>
        <p:nvSpPr>
          <p:cNvPr id="597" name="TextBox 596"/>
          <p:cNvSpPr txBox="1"/>
          <p:nvPr/>
        </p:nvSpPr>
        <p:spPr>
          <a:xfrm>
            <a:off x="2362200" y="209491"/>
            <a:ext cx="4648200" cy="400110"/>
          </a:xfrm>
          <a:prstGeom prst="rect">
            <a:avLst/>
          </a:prstGeom>
          <a:solidFill>
            <a:srgbClr val="FFC000"/>
          </a:solidFill>
          <a:ln>
            <a:solidFill>
              <a:schemeClr val="tx1"/>
            </a:solidFill>
          </a:ln>
        </p:spPr>
        <p:txBody>
          <a:bodyPr wrap="square" rtlCol="0">
            <a:spAutoFit/>
          </a:bodyPr>
          <a:lstStyle/>
          <a:p>
            <a:pPr defTabSz="914021" eaLnBrk="1" fontAlgn="auto" hangingPunct="1">
              <a:spcBef>
                <a:spcPts val="0"/>
              </a:spcBef>
              <a:spcAft>
                <a:spcPts val="0"/>
              </a:spcAft>
            </a:pPr>
            <a:r>
              <a:rPr lang="en-US" sz="2000" dirty="0" smtClean="0">
                <a:solidFill>
                  <a:srgbClr val="000000"/>
                </a:solidFill>
                <a:latin typeface="Gill Sans MT"/>
              </a:rPr>
              <a:t>Community Land Model (CLM4.5)</a:t>
            </a:r>
            <a:endParaRPr lang="en-US" sz="2000" dirty="0">
              <a:solidFill>
                <a:srgbClr val="000000"/>
              </a:solidFill>
              <a:latin typeface="Gill Sans MT"/>
            </a:endParaRPr>
          </a:p>
        </p:txBody>
      </p:sp>
    </p:spTree>
    <p:extLst>
      <p:ext uri="{BB962C8B-B14F-4D97-AF65-F5344CB8AC3E}">
        <p14:creationId xmlns:p14="http://schemas.microsoft.com/office/powerpoint/2010/main" val="2518211197"/>
      </p:ext>
    </p:extLst>
  </p:cSld>
  <p:clrMapOvr>
    <a:masterClrMapping/>
  </p:clrMapOvr>
  <p:transition xmlns:p14="http://schemas.microsoft.com/office/powerpoint/2010/main" spd="med">
    <p:cover dir="ld"/>
  </p:transition>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LeaffulCol"/>
          <p:cNvPicPr>
            <a:picLocks noChangeAspect="1" noChangeArrowheads="1"/>
          </p:cNvPicPr>
          <p:nvPr/>
        </p:nvPicPr>
        <p:blipFill>
          <a:blip r:embed="rId3" cstate="screen"/>
          <a:srcRect/>
          <a:stretch>
            <a:fillRect/>
          </a:stretch>
        </p:blipFill>
        <p:spPr bwMode="auto">
          <a:xfrm>
            <a:off x="1143000" y="2286001"/>
            <a:ext cx="3810000" cy="3546475"/>
          </a:xfrm>
          <a:prstGeom prst="rect">
            <a:avLst/>
          </a:prstGeom>
          <a:noFill/>
          <a:ln w="9525">
            <a:noFill/>
            <a:miter lim="800000"/>
            <a:headEnd/>
            <a:tailEnd/>
          </a:ln>
        </p:spPr>
      </p:pic>
      <p:sp>
        <p:nvSpPr>
          <p:cNvPr id="22531" name="Rectangle 3"/>
          <p:cNvSpPr>
            <a:spLocks noChangeArrowheads="1"/>
          </p:cNvSpPr>
          <p:nvPr/>
        </p:nvSpPr>
        <p:spPr bwMode="auto">
          <a:xfrm>
            <a:off x="609600" y="4648200"/>
            <a:ext cx="6553200" cy="2209800"/>
          </a:xfrm>
          <a:prstGeom prst="rect">
            <a:avLst/>
          </a:prstGeom>
          <a:solidFill>
            <a:srgbClr val="CC9900">
              <a:alpha val="50195"/>
            </a:srgbClr>
          </a:solidFill>
          <a:ln w="9525">
            <a:noFill/>
            <a:miter lim="800000"/>
            <a:headEnd/>
            <a:tailEnd/>
          </a:ln>
        </p:spPr>
        <p:txBody>
          <a:bodyPr wrap="none" anchor="ctr"/>
          <a:lstStyle/>
          <a:p>
            <a:pPr algn="ctr">
              <a:lnSpc>
                <a:spcPct val="120000"/>
              </a:lnSpc>
            </a:pPr>
            <a:endParaRPr lang="en-US" sz="2000" dirty="0">
              <a:latin typeface="Gill Sans MT"/>
            </a:endParaRPr>
          </a:p>
        </p:txBody>
      </p:sp>
      <p:sp>
        <p:nvSpPr>
          <p:cNvPr id="22532" name="Rectangle 4"/>
          <p:cNvSpPr>
            <a:spLocks noGrp="1" noChangeArrowheads="1"/>
          </p:cNvSpPr>
          <p:nvPr>
            <p:ph type="title"/>
          </p:nvPr>
        </p:nvSpPr>
        <p:spPr>
          <a:xfrm>
            <a:off x="685800" y="-152400"/>
            <a:ext cx="8610600" cy="1143000"/>
          </a:xfrm>
        </p:spPr>
        <p:txBody>
          <a:bodyPr/>
          <a:lstStyle/>
          <a:p>
            <a:pPr eaLnBrk="1" hangingPunct="1"/>
            <a:r>
              <a:rPr lang="en-GB" dirty="0" smtClean="0">
                <a:solidFill>
                  <a:schemeClr val="tx1"/>
                </a:solidFill>
              </a:rPr>
              <a:t>Land model processes - Hydrology</a:t>
            </a:r>
            <a:r>
              <a:rPr lang="en-GB" sz="2000" dirty="0" smtClean="0">
                <a:solidFill>
                  <a:srgbClr val="4D4D4D"/>
                </a:solidFill>
              </a:rPr>
              <a:t> </a:t>
            </a:r>
          </a:p>
        </p:txBody>
      </p:sp>
      <p:sp>
        <p:nvSpPr>
          <p:cNvPr id="22533" name="Text Box 5"/>
          <p:cNvSpPr txBox="1">
            <a:spLocks noChangeArrowheads="1"/>
          </p:cNvSpPr>
          <p:nvPr/>
        </p:nvSpPr>
        <p:spPr bwMode="auto">
          <a:xfrm>
            <a:off x="1143000" y="6172201"/>
            <a:ext cx="2971800" cy="461657"/>
          </a:xfrm>
          <a:prstGeom prst="rect">
            <a:avLst/>
          </a:prstGeom>
          <a:noFill/>
          <a:ln w="9525">
            <a:noFill/>
            <a:miter lim="800000"/>
            <a:headEnd/>
            <a:tailEnd/>
          </a:ln>
        </p:spPr>
        <p:txBody>
          <a:bodyPr lIns="91430" tIns="45716" rIns="91430" bIns="45716">
            <a:spAutoFit/>
          </a:bodyPr>
          <a:lstStyle/>
          <a:p>
            <a:pPr eaLnBrk="1" hangingPunct="1">
              <a:spcBef>
                <a:spcPct val="50000"/>
              </a:spcBef>
            </a:pPr>
            <a:endParaRPr lang="en-US" sz="2400" b="1">
              <a:latin typeface="Arial Narrow" pitchFamily="34" charset="0"/>
            </a:endParaRPr>
          </a:p>
        </p:txBody>
      </p:sp>
      <p:sp>
        <p:nvSpPr>
          <p:cNvPr id="22534" name="Text Box 6"/>
          <p:cNvSpPr txBox="1">
            <a:spLocks noChangeArrowheads="1"/>
          </p:cNvSpPr>
          <p:nvPr/>
        </p:nvSpPr>
        <p:spPr bwMode="auto">
          <a:xfrm>
            <a:off x="7543801" y="4191000"/>
            <a:ext cx="1109579" cy="461657"/>
          </a:xfrm>
          <a:prstGeom prst="rect">
            <a:avLst/>
          </a:prstGeom>
          <a:noFill/>
          <a:ln w="9525">
            <a:noFill/>
            <a:miter lim="800000"/>
            <a:headEnd/>
            <a:tailEnd/>
          </a:ln>
        </p:spPr>
        <p:txBody>
          <a:bodyPr wrap="none" lIns="91430" tIns="45716" rIns="91430" bIns="45716">
            <a:spAutoFit/>
          </a:bodyPr>
          <a:lstStyle/>
          <a:p>
            <a:pPr eaLnBrk="1" hangingPunct="1"/>
            <a:r>
              <a:rPr lang="en-GB" sz="2400" b="1">
                <a:latin typeface="Arial Narrow" pitchFamily="34" charset="0"/>
                <a:sym typeface="Symbol" pitchFamily="18" charset="2"/>
              </a:rPr>
              <a:t></a:t>
            </a:r>
            <a:r>
              <a:rPr lang="en-GB" sz="2400" b="1">
                <a:latin typeface="Arial Narrow" pitchFamily="34" charset="0"/>
              </a:rPr>
              <a:t>, T</a:t>
            </a:r>
            <a:r>
              <a:rPr lang="en-GB" sz="2400" b="1" baseline="-25000">
                <a:latin typeface="Arial Narrow" pitchFamily="34" charset="0"/>
              </a:rPr>
              <a:t>*</a:t>
            </a:r>
            <a:r>
              <a:rPr lang="en-GB" sz="2400" b="1">
                <a:latin typeface="Arial Narrow" pitchFamily="34" charset="0"/>
              </a:rPr>
              <a:t>, z</a:t>
            </a:r>
            <a:r>
              <a:rPr lang="en-GB" sz="2400" b="1" baseline="-25000">
                <a:latin typeface="Arial Narrow" pitchFamily="34" charset="0"/>
              </a:rPr>
              <a:t>o</a:t>
            </a:r>
            <a:endParaRPr lang="en-GB" sz="2400" b="1">
              <a:latin typeface="Arial Narrow" pitchFamily="34" charset="0"/>
            </a:endParaRPr>
          </a:p>
        </p:txBody>
      </p:sp>
      <p:sp>
        <p:nvSpPr>
          <p:cNvPr id="22535" name="Line 7"/>
          <p:cNvSpPr>
            <a:spLocks noChangeShapeType="1"/>
          </p:cNvSpPr>
          <p:nvPr/>
        </p:nvSpPr>
        <p:spPr bwMode="auto">
          <a:xfrm>
            <a:off x="609600" y="4648200"/>
            <a:ext cx="8077200" cy="0"/>
          </a:xfrm>
          <a:prstGeom prst="line">
            <a:avLst/>
          </a:prstGeom>
          <a:noFill/>
          <a:ln w="50800">
            <a:solidFill>
              <a:srgbClr val="663300"/>
            </a:solidFill>
            <a:round/>
            <a:headEnd/>
            <a:tailEnd/>
          </a:ln>
        </p:spPr>
        <p:txBody>
          <a:bodyPr wrap="none"/>
          <a:lstStyle/>
          <a:p>
            <a:endParaRPr lang="en-US"/>
          </a:p>
        </p:txBody>
      </p:sp>
      <p:sp>
        <p:nvSpPr>
          <p:cNvPr id="22536" name="Line 8"/>
          <p:cNvSpPr>
            <a:spLocks noChangeShapeType="1"/>
          </p:cNvSpPr>
          <p:nvPr/>
        </p:nvSpPr>
        <p:spPr bwMode="auto">
          <a:xfrm>
            <a:off x="609600" y="4800600"/>
            <a:ext cx="6172200" cy="0"/>
          </a:xfrm>
          <a:prstGeom prst="line">
            <a:avLst/>
          </a:prstGeom>
          <a:noFill/>
          <a:ln w="50800">
            <a:solidFill>
              <a:srgbClr val="663300"/>
            </a:solidFill>
            <a:prstDash val="dash"/>
            <a:round/>
            <a:headEnd/>
            <a:tailEnd/>
          </a:ln>
        </p:spPr>
        <p:txBody>
          <a:bodyPr wrap="none"/>
          <a:lstStyle/>
          <a:p>
            <a:endParaRPr lang="en-US"/>
          </a:p>
        </p:txBody>
      </p:sp>
      <p:sp>
        <p:nvSpPr>
          <p:cNvPr id="22537" name="Rectangle 9"/>
          <p:cNvSpPr>
            <a:spLocks noChangeArrowheads="1"/>
          </p:cNvSpPr>
          <p:nvPr/>
        </p:nvSpPr>
        <p:spPr bwMode="auto">
          <a:xfrm>
            <a:off x="1295400" y="2514601"/>
            <a:ext cx="609600" cy="762000"/>
          </a:xfrm>
          <a:prstGeom prst="rect">
            <a:avLst/>
          </a:prstGeom>
          <a:solidFill>
            <a:srgbClr val="9933FF">
              <a:alpha val="50195"/>
            </a:srgbClr>
          </a:solidFill>
          <a:ln w="9525">
            <a:noFill/>
            <a:miter lim="800000"/>
            <a:headEnd/>
            <a:tailEnd/>
          </a:ln>
        </p:spPr>
        <p:txBody>
          <a:bodyPr wrap="none" anchor="ctr"/>
          <a:lstStyle/>
          <a:p>
            <a:endParaRPr lang="en-US"/>
          </a:p>
        </p:txBody>
      </p:sp>
      <p:sp>
        <p:nvSpPr>
          <p:cNvPr id="22538" name="Line 10"/>
          <p:cNvSpPr>
            <a:spLocks noChangeShapeType="1"/>
          </p:cNvSpPr>
          <p:nvPr/>
        </p:nvSpPr>
        <p:spPr bwMode="auto">
          <a:xfrm>
            <a:off x="609600" y="6629400"/>
            <a:ext cx="6248400" cy="0"/>
          </a:xfrm>
          <a:prstGeom prst="line">
            <a:avLst/>
          </a:prstGeom>
          <a:noFill/>
          <a:ln w="50800">
            <a:solidFill>
              <a:srgbClr val="663300"/>
            </a:solidFill>
            <a:prstDash val="dash"/>
            <a:round/>
            <a:headEnd/>
            <a:tailEnd/>
          </a:ln>
        </p:spPr>
        <p:txBody>
          <a:bodyPr wrap="none"/>
          <a:lstStyle/>
          <a:p>
            <a:endParaRPr lang="en-US"/>
          </a:p>
        </p:txBody>
      </p:sp>
      <p:grpSp>
        <p:nvGrpSpPr>
          <p:cNvPr id="22539" name="Group 11"/>
          <p:cNvGrpSpPr>
            <a:grpSpLocks/>
          </p:cNvGrpSpPr>
          <p:nvPr/>
        </p:nvGrpSpPr>
        <p:grpSpPr bwMode="auto">
          <a:xfrm>
            <a:off x="7162800" y="4648200"/>
            <a:ext cx="1524000" cy="2209800"/>
            <a:chOff x="3984" y="2832"/>
            <a:chExt cx="624" cy="1392"/>
          </a:xfrm>
        </p:grpSpPr>
        <p:sp>
          <p:nvSpPr>
            <p:cNvPr id="22579" name="Rectangle 12"/>
            <p:cNvSpPr>
              <a:spLocks noChangeArrowheads="1"/>
            </p:cNvSpPr>
            <p:nvPr/>
          </p:nvSpPr>
          <p:spPr bwMode="auto">
            <a:xfrm>
              <a:off x="3984" y="2832"/>
              <a:ext cx="624" cy="1392"/>
            </a:xfrm>
            <a:prstGeom prst="rect">
              <a:avLst/>
            </a:prstGeom>
            <a:solidFill>
              <a:srgbClr val="9933FF">
                <a:alpha val="50195"/>
              </a:srgbClr>
            </a:solidFill>
            <a:ln w="9525">
              <a:noFill/>
              <a:miter lim="800000"/>
              <a:headEnd/>
              <a:tailEnd/>
            </a:ln>
          </p:spPr>
          <p:txBody>
            <a:bodyPr wrap="none" anchor="ctr"/>
            <a:lstStyle/>
            <a:p>
              <a:endParaRPr lang="en-US"/>
            </a:p>
          </p:txBody>
        </p:sp>
        <p:grpSp>
          <p:nvGrpSpPr>
            <p:cNvPr id="22580" name="Group 13"/>
            <p:cNvGrpSpPr>
              <a:grpSpLocks/>
            </p:cNvGrpSpPr>
            <p:nvPr/>
          </p:nvGrpSpPr>
          <p:grpSpPr bwMode="auto">
            <a:xfrm>
              <a:off x="3984" y="2832"/>
              <a:ext cx="258" cy="1298"/>
              <a:chOff x="3792" y="2832"/>
              <a:chExt cx="258" cy="1298"/>
            </a:xfrm>
          </p:grpSpPr>
          <p:sp>
            <p:nvSpPr>
              <p:cNvPr id="22581" name="Text Box 14"/>
              <p:cNvSpPr txBox="1">
                <a:spLocks noChangeArrowheads="1"/>
              </p:cNvSpPr>
              <p:nvPr/>
            </p:nvSpPr>
            <p:spPr bwMode="auto">
              <a:xfrm>
                <a:off x="3792" y="3024"/>
                <a:ext cx="194" cy="252"/>
              </a:xfrm>
              <a:prstGeom prst="rect">
                <a:avLst/>
              </a:prstGeom>
              <a:noFill/>
              <a:ln w="9525">
                <a:noFill/>
                <a:miter lim="800000"/>
                <a:headEnd/>
                <a:tailEnd/>
              </a:ln>
            </p:spPr>
            <p:txBody>
              <a:bodyPr wrap="none" lIns="91430" tIns="45716" rIns="91430" bIns="45716">
                <a:spAutoFit/>
              </a:bodyPr>
              <a:lstStyle/>
              <a:p>
                <a:pPr eaLnBrk="1" hangingPunct="1"/>
                <a:r>
                  <a:rPr lang="en-GB" sz="2000" b="1">
                    <a:latin typeface="Arial Narrow" pitchFamily="34" charset="0"/>
                  </a:rPr>
                  <a:t>     </a:t>
                </a:r>
              </a:p>
            </p:txBody>
          </p:sp>
          <p:sp>
            <p:nvSpPr>
              <p:cNvPr id="22582" name="Text Box 15"/>
              <p:cNvSpPr txBox="1">
                <a:spLocks noChangeArrowheads="1"/>
              </p:cNvSpPr>
              <p:nvPr/>
            </p:nvSpPr>
            <p:spPr bwMode="auto">
              <a:xfrm>
                <a:off x="3792" y="2832"/>
                <a:ext cx="257" cy="252"/>
              </a:xfrm>
              <a:prstGeom prst="rect">
                <a:avLst/>
              </a:prstGeom>
              <a:noFill/>
              <a:ln w="9525">
                <a:noFill/>
                <a:miter lim="800000"/>
                <a:headEnd/>
                <a:tailEnd/>
              </a:ln>
            </p:spPr>
            <p:txBody>
              <a:bodyPr wrap="none" lIns="91430" tIns="45716" rIns="91430" bIns="45716">
                <a:spAutoFit/>
              </a:bodyPr>
              <a:lstStyle/>
              <a:p>
                <a:pPr eaLnBrk="1" hangingPunct="1"/>
                <a:r>
                  <a:rPr lang="en-GB" sz="2000" b="1">
                    <a:latin typeface="Arial Narrow" pitchFamily="34" charset="0"/>
                  </a:rPr>
                  <a:t>    </a:t>
                </a:r>
                <a:r>
                  <a:rPr lang="en-GB" sz="2000" b="1" baseline="-25000">
                    <a:latin typeface="Arial Narrow" pitchFamily="34" charset="0"/>
                  </a:rPr>
                  <a:t>    </a:t>
                </a:r>
                <a:r>
                  <a:rPr lang="en-GB" sz="2000" b="1">
                    <a:latin typeface="Arial Narrow" pitchFamily="34" charset="0"/>
                  </a:rPr>
                  <a:t> </a:t>
                </a:r>
              </a:p>
            </p:txBody>
          </p:sp>
          <p:sp>
            <p:nvSpPr>
              <p:cNvPr id="22583" name="Text Box 16"/>
              <p:cNvSpPr txBox="1">
                <a:spLocks noChangeArrowheads="1"/>
              </p:cNvSpPr>
              <p:nvPr/>
            </p:nvSpPr>
            <p:spPr bwMode="auto">
              <a:xfrm>
                <a:off x="3809" y="3312"/>
                <a:ext cx="217" cy="252"/>
              </a:xfrm>
              <a:prstGeom prst="rect">
                <a:avLst/>
              </a:prstGeom>
              <a:noFill/>
              <a:ln w="9525">
                <a:noFill/>
                <a:miter lim="800000"/>
                <a:headEnd/>
                <a:tailEnd/>
              </a:ln>
            </p:spPr>
            <p:txBody>
              <a:bodyPr wrap="none" lIns="91430" tIns="45716" rIns="91430" bIns="45716">
                <a:spAutoFit/>
              </a:bodyPr>
              <a:lstStyle/>
              <a:p>
                <a:pPr eaLnBrk="1" hangingPunct="1"/>
                <a:r>
                  <a:rPr lang="en-GB" sz="2000" b="1">
                    <a:latin typeface="Arial Narrow" pitchFamily="34" charset="0"/>
                  </a:rPr>
                  <a:t>      </a:t>
                </a:r>
              </a:p>
            </p:txBody>
          </p:sp>
          <p:sp>
            <p:nvSpPr>
              <p:cNvPr id="22584" name="Text Box 17"/>
              <p:cNvSpPr txBox="1">
                <a:spLocks noChangeArrowheads="1"/>
              </p:cNvSpPr>
              <p:nvPr/>
            </p:nvSpPr>
            <p:spPr bwMode="auto">
              <a:xfrm>
                <a:off x="3809" y="3878"/>
                <a:ext cx="241" cy="252"/>
              </a:xfrm>
              <a:prstGeom prst="rect">
                <a:avLst/>
              </a:prstGeom>
              <a:noFill/>
              <a:ln w="9525">
                <a:noFill/>
                <a:miter lim="800000"/>
                <a:headEnd/>
                <a:tailEnd/>
              </a:ln>
            </p:spPr>
            <p:txBody>
              <a:bodyPr wrap="none" lIns="91430" tIns="45716" rIns="91430" bIns="45716">
                <a:spAutoFit/>
              </a:bodyPr>
              <a:lstStyle/>
              <a:p>
                <a:pPr eaLnBrk="1" hangingPunct="1"/>
                <a:r>
                  <a:rPr lang="en-GB" sz="2000" b="1">
                    <a:latin typeface="Arial Narrow" pitchFamily="34" charset="0"/>
                  </a:rPr>
                  <a:t>       </a:t>
                </a:r>
              </a:p>
            </p:txBody>
          </p:sp>
        </p:grpSp>
      </p:grpSp>
      <p:grpSp>
        <p:nvGrpSpPr>
          <p:cNvPr id="22540" name="Group 18"/>
          <p:cNvGrpSpPr>
            <a:grpSpLocks/>
          </p:cNvGrpSpPr>
          <p:nvPr/>
        </p:nvGrpSpPr>
        <p:grpSpPr bwMode="auto">
          <a:xfrm>
            <a:off x="1447800" y="2667001"/>
            <a:ext cx="304800" cy="457200"/>
            <a:chOff x="2304" y="1968"/>
            <a:chExt cx="384" cy="768"/>
          </a:xfrm>
        </p:grpSpPr>
        <p:sp>
          <p:nvSpPr>
            <p:cNvPr id="22577" name="AutoShape 19"/>
            <p:cNvSpPr>
              <a:spLocks noChangeArrowheads="1"/>
            </p:cNvSpPr>
            <p:nvPr/>
          </p:nvSpPr>
          <p:spPr bwMode="auto">
            <a:xfrm>
              <a:off x="2304" y="2256"/>
              <a:ext cx="384" cy="480"/>
            </a:xfrm>
            <a:prstGeom prst="can">
              <a:avLst>
                <a:gd name="adj" fmla="val 41991"/>
              </a:avLst>
            </a:prstGeom>
            <a:solidFill>
              <a:srgbClr val="0066FF"/>
            </a:solidFill>
            <a:ln w="25400">
              <a:solidFill>
                <a:schemeClr val="bg2"/>
              </a:solidFill>
              <a:round/>
              <a:headEnd/>
              <a:tailEnd/>
            </a:ln>
          </p:spPr>
          <p:txBody>
            <a:bodyPr wrap="none" lIns="91430" tIns="45716" rIns="91430" bIns="45716" anchor="ctr"/>
            <a:lstStyle/>
            <a:p>
              <a:pPr algn="ctr" eaLnBrk="1" hangingPunct="1"/>
              <a:endParaRPr lang="en-US" sz="2400" b="1" dirty="0">
                <a:latin typeface="Gill Sans MT"/>
              </a:endParaRPr>
            </a:p>
          </p:txBody>
        </p:sp>
        <p:sp>
          <p:nvSpPr>
            <p:cNvPr id="22578" name="AutoShape 20"/>
            <p:cNvSpPr>
              <a:spLocks noChangeArrowheads="1"/>
            </p:cNvSpPr>
            <p:nvPr/>
          </p:nvSpPr>
          <p:spPr bwMode="auto">
            <a:xfrm>
              <a:off x="2304" y="1968"/>
              <a:ext cx="384" cy="432"/>
            </a:xfrm>
            <a:prstGeom prst="can">
              <a:avLst>
                <a:gd name="adj" fmla="val 37500"/>
              </a:avLst>
            </a:prstGeom>
            <a:noFill/>
            <a:ln w="25400">
              <a:solidFill>
                <a:schemeClr val="bg2"/>
              </a:solidFill>
              <a:round/>
              <a:headEnd/>
              <a:tailEnd/>
            </a:ln>
          </p:spPr>
          <p:txBody>
            <a:bodyPr wrap="none" anchor="ctr"/>
            <a:lstStyle/>
            <a:p>
              <a:endParaRPr lang="en-US"/>
            </a:p>
          </p:txBody>
        </p:sp>
      </p:grpSp>
      <p:grpSp>
        <p:nvGrpSpPr>
          <p:cNvPr id="22541" name="Group 21"/>
          <p:cNvGrpSpPr>
            <a:grpSpLocks/>
          </p:cNvGrpSpPr>
          <p:nvPr/>
        </p:nvGrpSpPr>
        <p:grpSpPr bwMode="auto">
          <a:xfrm>
            <a:off x="7543800" y="4724401"/>
            <a:ext cx="152400" cy="228600"/>
            <a:chOff x="2304" y="1968"/>
            <a:chExt cx="384" cy="768"/>
          </a:xfrm>
        </p:grpSpPr>
        <p:sp>
          <p:nvSpPr>
            <p:cNvPr id="22575" name="AutoShape 22"/>
            <p:cNvSpPr>
              <a:spLocks noChangeArrowheads="1"/>
            </p:cNvSpPr>
            <p:nvPr/>
          </p:nvSpPr>
          <p:spPr bwMode="auto">
            <a:xfrm>
              <a:off x="2304" y="2256"/>
              <a:ext cx="384" cy="480"/>
            </a:xfrm>
            <a:prstGeom prst="can">
              <a:avLst>
                <a:gd name="adj" fmla="val 41991"/>
              </a:avLst>
            </a:prstGeom>
            <a:solidFill>
              <a:srgbClr val="0066FF"/>
            </a:solidFill>
            <a:ln w="25400">
              <a:solidFill>
                <a:schemeClr val="bg2"/>
              </a:solidFill>
              <a:round/>
              <a:headEnd/>
              <a:tailEnd/>
            </a:ln>
          </p:spPr>
          <p:txBody>
            <a:bodyPr wrap="none" lIns="91430" tIns="45716" rIns="91430" bIns="45716" anchor="ctr"/>
            <a:lstStyle/>
            <a:p>
              <a:pPr algn="ctr" eaLnBrk="1" hangingPunct="1"/>
              <a:endParaRPr lang="en-US" sz="2400" b="1" dirty="0">
                <a:latin typeface="Gill Sans MT"/>
              </a:endParaRPr>
            </a:p>
          </p:txBody>
        </p:sp>
        <p:sp>
          <p:nvSpPr>
            <p:cNvPr id="22576" name="AutoShape 23"/>
            <p:cNvSpPr>
              <a:spLocks noChangeArrowheads="1"/>
            </p:cNvSpPr>
            <p:nvPr/>
          </p:nvSpPr>
          <p:spPr bwMode="auto">
            <a:xfrm>
              <a:off x="2304" y="1968"/>
              <a:ext cx="384" cy="432"/>
            </a:xfrm>
            <a:prstGeom prst="can">
              <a:avLst>
                <a:gd name="adj" fmla="val 37500"/>
              </a:avLst>
            </a:prstGeom>
            <a:noFill/>
            <a:ln w="25400">
              <a:solidFill>
                <a:schemeClr val="bg2"/>
              </a:solidFill>
              <a:round/>
              <a:headEnd/>
              <a:tailEnd/>
            </a:ln>
          </p:spPr>
          <p:txBody>
            <a:bodyPr wrap="none" anchor="ctr"/>
            <a:lstStyle/>
            <a:p>
              <a:endParaRPr lang="en-US"/>
            </a:p>
          </p:txBody>
        </p:sp>
      </p:grpSp>
      <p:grpSp>
        <p:nvGrpSpPr>
          <p:cNvPr id="22542" name="Group 24"/>
          <p:cNvGrpSpPr>
            <a:grpSpLocks/>
          </p:cNvGrpSpPr>
          <p:nvPr/>
        </p:nvGrpSpPr>
        <p:grpSpPr bwMode="auto">
          <a:xfrm>
            <a:off x="7543800" y="5410200"/>
            <a:ext cx="762000" cy="1295400"/>
            <a:chOff x="2304" y="1968"/>
            <a:chExt cx="384" cy="768"/>
          </a:xfrm>
        </p:grpSpPr>
        <p:sp>
          <p:nvSpPr>
            <p:cNvPr id="22573" name="AutoShape 25"/>
            <p:cNvSpPr>
              <a:spLocks noChangeArrowheads="1"/>
            </p:cNvSpPr>
            <p:nvPr/>
          </p:nvSpPr>
          <p:spPr bwMode="auto">
            <a:xfrm>
              <a:off x="2304" y="2256"/>
              <a:ext cx="384" cy="480"/>
            </a:xfrm>
            <a:prstGeom prst="can">
              <a:avLst>
                <a:gd name="adj" fmla="val 41991"/>
              </a:avLst>
            </a:prstGeom>
            <a:solidFill>
              <a:srgbClr val="0066FF"/>
            </a:solidFill>
            <a:ln w="25400">
              <a:solidFill>
                <a:schemeClr val="bg2"/>
              </a:solidFill>
              <a:round/>
              <a:headEnd/>
              <a:tailEnd/>
            </a:ln>
          </p:spPr>
          <p:txBody>
            <a:bodyPr wrap="none" lIns="91430" tIns="45716" rIns="91430" bIns="45716" anchor="ctr"/>
            <a:lstStyle/>
            <a:p>
              <a:pPr algn="ctr" eaLnBrk="1" hangingPunct="1"/>
              <a:endParaRPr lang="en-US" sz="2400" b="1" dirty="0">
                <a:latin typeface="Gill Sans MT"/>
              </a:endParaRPr>
            </a:p>
          </p:txBody>
        </p:sp>
        <p:sp>
          <p:nvSpPr>
            <p:cNvPr id="22574" name="AutoShape 26"/>
            <p:cNvSpPr>
              <a:spLocks noChangeArrowheads="1"/>
            </p:cNvSpPr>
            <p:nvPr/>
          </p:nvSpPr>
          <p:spPr bwMode="auto">
            <a:xfrm>
              <a:off x="2304" y="1968"/>
              <a:ext cx="384" cy="432"/>
            </a:xfrm>
            <a:prstGeom prst="can">
              <a:avLst>
                <a:gd name="adj" fmla="val 37500"/>
              </a:avLst>
            </a:prstGeom>
            <a:noFill/>
            <a:ln w="25400">
              <a:solidFill>
                <a:schemeClr val="bg2"/>
              </a:solidFill>
              <a:round/>
              <a:headEnd/>
              <a:tailEnd/>
            </a:ln>
          </p:spPr>
          <p:txBody>
            <a:bodyPr wrap="none" anchor="ctr"/>
            <a:lstStyle/>
            <a:p>
              <a:endParaRPr lang="en-US"/>
            </a:p>
          </p:txBody>
        </p:sp>
      </p:grpSp>
      <p:sp>
        <p:nvSpPr>
          <p:cNvPr id="22543" name="Rectangle 27"/>
          <p:cNvSpPr>
            <a:spLocks noChangeArrowheads="1"/>
          </p:cNvSpPr>
          <p:nvPr/>
        </p:nvSpPr>
        <p:spPr bwMode="auto">
          <a:xfrm>
            <a:off x="5486400" y="3810001"/>
            <a:ext cx="1066800" cy="838200"/>
          </a:xfrm>
          <a:prstGeom prst="rect">
            <a:avLst/>
          </a:prstGeom>
          <a:solidFill>
            <a:srgbClr val="9933FF">
              <a:alpha val="50195"/>
            </a:srgbClr>
          </a:solidFill>
          <a:ln w="9525">
            <a:noFill/>
            <a:miter lim="800000"/>
            <a:headEnd/>
            <a:tailEnd/>
          </a:ln>
        </p:spPr>
        <p:txBody>
          <a:bodyPr wrap="none" anchor="ctr"/>
          <a:lstStyle/>
          <a:p>
            <a:endParaRPr lang="en-US"/>
          </a:p>
        </p:txBody>
      </p:sp>
      <p:sp>
        <p:nvSpPr>
          <p:cNvPr id="22544" name="AutoShape 28"/>
          <p:cNvSpPr>
            <a:spLocks noChangeArrowheads="1"/>
          </p:cNvSpPr>
          <p:nvPr/>
        </p:nvSpPr>
        <p:spPr bwMode="auto">
          <a:xfrm rot="16200000">
            <a:off x="723901" y="4000500"/>
            <a:ext cx="152400" cy="990600"/>
          </a:xfrm>
          <a:prstGeom prst="upArrow">
            <a:avLst>
              <a:gd name="adj1" fmla="val 50000"/>
              <a:gd name="adj2" fmla="val 162500"/>
            </a:avLst>
          </a:prstGeom>
          <a:solidFill>
            <a:srgbClr val="0000FF"/>
          </a:solidFill>
          <a:ln w="9525">
            <a:solidFill>
              <a:srgbClr val="0000FF"/>
            </a:solidFill>
            <a:miter lim="800000"/>
            <a:headEnd/>
            <a:tailEnd/>
          </a:ln>
        </p:spPr>
        <p:txBody>
          <a:bodyPr wrap="none" anchor="ctr"/>
          <a:lstStyle/>
          <a:p>
            <a:endParaRPr lang="en-US"/>
          </a:p>
        </p:txBody>
      </p:sp>
      <p:sp>
        <p:nvSpPr>
          <p:cNvPr id="22545" name="AutoShape 29"/>
          <p:cNvSpPr>
            <a:spLocks noChangeArrowheads="1"/>
          </p:cNvSpPr>
          <p:nvPr/>
        </p:nvSpPr>
        <p:spPr bwMode="auto">
          <a:xfrm rot="10800000">
            <a:off x="2209800" y="6019801"/>
            <a:ext cx="152400" cy="838200"/>
          </a:xfrm>
          <a:prstGeom prst="upArrow">
            <a:avLst>
              <a:gd name="adj1" fmla="val 50000"/>
              <a:gd name="adj2" fmla="val 137500"/>
            </a:avLst>
          </a:prstGeom>
          <a:solidFill>
            <a:srgbClr val="0000FF"/>
          </a:solidFill>
          <a:ln w="9525">
            <a:solidFill>
              <a:srgbClr val="0000FF"/>
            </a:solidFill>
            <a:miter lim="800000"/>
            <a:headEnd/>
            <a:tailEnd/>
          </a:ln>
        </p:spPr>
        <p:txBody>
          <a:bodyPr wrap="none" anchor="ctr"/>
          <a:lstStyle/>
          <a:p>
            <a:endParaRPr lang="en-US"/>
          </a:p>
        </p:txBody>
      </p:sp>
      <p:sp>
        <p:nvSpPr>
          <p:cNvPr id="22546" name="AutoShape 30"/>
          <p:cNvSpPr>
            <a:spLocks noChangeArrowheads="1"/>
          </p:cNvSpPr>
          <p:nvPr/>
        </p:nvSpPr>
        <p:spPr bwMode="auto">
          <a:xfrm rot="1240387">
            <a:off x="1828800" y="1752600"/>
            <a:ext cx="152400" cy="990600"/>
          </a:xfrm>
          <a:prstGeom prst="upArrow">
            <a:avLst>
              <a:gd name="adj1" fmla="val 50000"/>
              <a:gd name="adj2" fmla="val 162500"/>
            </a:avLst>
          </a:prstGeom>
          <a:solidFill>
            <a:srgbClr val="0000FF"/>
          </a:solidFill>
          <a:ln w="9525">
            <a:solidFill>
              <a:srgbClr val="0000FF"/>
            </a:solidFill>
            <a:miter lim="800000"/>
            <a:headEnd/>
            <a:tailEnd/>
          </a:ln>
        </p:spPr>
        <p:txBody>
          <a:bodyPr wrap="none" anchor="ctr"/>
          <a:lstStyle/>
          <a:p>
            <a:endParaRPr lang="en-US"/>
          </a:p>
        </p:txBody>
      </p:sp>
      <p:sp>
        <p:nvSpPr>
          <p:cNvPr id="22547" name="AutoShape 31"/>
          <p:cNvSpPr>
            <a:spLocks noChangeArrowheads="1"/>
          </p:cNvSpPr>
          <p:nvPr/>
        </p:nvSpPr>
        <p:spPr bwMode="auto">
          <a:xfrm rot="9606860">
            <a:off x="1116014" y="1355725"/>
            <a:ext cx="180975" cy="1295400"/>
          </a:xfrm>
          <a:prstGeom prst="upArrow">
            <a:avLst>
              <a:gd name="adj1" fmla="val 50000"/>
              <a:gd name="adj2" fmla="val 178947"/>
            </a:avLst>
          </a:prstGeom>
          <a:solidFill>
            <a:srgbClr val="0000FF"/>
          </a:solidFill>
          <a:ln w="9525">
            <a:solidFill>
              <a:srgbClr val="0000FF"/>
            </a:solidFill>
            <a:miter lim="800000"/>
            <a:headEnd/>
            <a:tailEnd/>
          </a:ln>
        </p:spPr>
        <p:txBody>
          <a:bodyPr wrap="none" anchor="ctr"/>
          <a:lstStyle/>
          <a:p>
            <a:endParaRPr lang="en-US"/>
          </a:p>
        </p:txBody>
      </p:sp>
      <p:sp>
        <p:nvSpPr>
          <p:cNvPr id="22548" name="AutoShape 32"/>
          <p:cNvSpPr>
            <a:spLocks noChangeArrowheads="1"/>
          </p:cNvSpPr>
          <p:nvPr/>
        </p:nvSpPr>
        <p:spPr bwMode="auto">
          <a:xfrm rot="10800000">
            <a:off x="1524000" y="3276601"/>
            <a:ext cx="152400" cy="1447800"/>
          </a:xfrm>
          <a:prstGeom prst="upArrow">
            <a:avLst>
              <a:gd name="adj1" fmla="val 50000"/>
              <a:gd name="adj2" fmla="val 237500"/>
            </a:avLst>
          </a:prstGeom>
          <a:solidFill>
            <a:srgbClr val="0000FF"/>
          </a:solidFill>
          <a:ln w="9525">
            <a:solidFill>
              <a:srgbClr val="0000FF"/>
            </a:solidFill>
            <a:miter lim="800000"/>
            <a:headEnd/>
            <a:tailEnd/>
          </a:ln>
        </p:spPr>
        <p:txBody>
          <a:bodyPr wrap="none" anchor="ctr"/>
          <a:lstStyle/>
          <a:p>
            <a:endParaRPr lang="en-US"/>
          </a:p>
        </p:txBody>
      </p:sp>
      <p:sp>
        <p:nvSpPr>
          <p:cNvPr id="22549" name="AutoShape 33"/>
          <p:cNvSpPr>
            <a:spLocks noChangeArrowheads="1"/>
          </p:cNvSpPr>
          <p:nvPr/>
        </p:nvSpPr>
        <p:spPr bwMode="auto">
          <a:xfrm>
            <a:off x="4953000" y="3733801"/>
            <a:ext cx="152400" cy="990600"/>
          </a:xfrm>
          <a:prstGeom prst="upArrow">
            <a:avLst>
              <a:gd name="adj1" fmla="val 50000"/>
              <a:gd name="adj2" fmla="val 162500"/>
            </a:avLst>
          </a:prstGeom>
          <a:solidFill>
            <a:srgbClr val="0000FF"/>
          </a:solidFill>
          <a:ln w="9525">
            <a:solidFill>
              <a:srgbClr val="0000FF"/>
            </a:solidFill>
            <a:miter lim="800000"/>
            <a:headEnd/>
            <a:tailEnd/>
          </a:ln>
        </p:spPr>
        <p:txBody>
          <a:bodyPr wrap="none" anchor="ctr"/>
          <a:lstStyle/>
          <a:p>
            <a:endParaRPr lang="en-US"/>
          </a:p>
        </p:txBody>
      </p:sp>
      <p:sp>
        <p:nvSpPr>
          <p:cNvPr id="22550" name="Text Box 34"/>
          <p:cNvSpPr txBox="1">
            <a:spLocks noChangeArrowheads="1"/>
          </p:cNvSpPr>
          <p:nvPr/>
        </p:nvSpPr>
        <p:spPr bwMode="auto">
          <a:xfrm>
            <a:off x="457201" y="990600"/>
            <a:ext cx="869128" cy="369324"/>
          </a:xfrm>
          <a:prstGeom prst="rect">
            <a:avLst/>
          </a:prstGeom>
          <a:noFill/>
          <a:ln w="9525">
            <a:noFill/>
            <a:miter lim="800000"/>
            <a:headEnd/>
            <a:tailEnd/>
          </a:ln>
        </p:spPr>
        <p:txBody>
          <a:bodyPr wrap="none" lIns="91430" tIns="45716" rIns="91430" bIns="45716">
            <a:spAutoFit/>
          </a:bodyPr>
          <a:lstStyle/>
          <a:p>
            <a:pPr eaLnBrk="1" hangingPunct="1"/>
            <a:r>
              <a:rPr lang="en-GB" b="1">
                <a:latin typeface="Arial Narrow" pitchFamily="34" charset="0"/>
              </a:rPr>
              <a:t>Rainfall</a:t>
            </a:r>
          </a:p>
        </p:txBody>
      </p:sp>
      <p:sp>
        <p:nvSpPr>
          <p:cNvPr id="22551" name="Text Box 35"/>
          <p:cNvSpPr txBox="1">
            <a:spLocks noChangeArrowheads="1"/>
          </p:cNvSpPr>
          <p:nvPr/>
        </p:nvSpPr>
        <p:spPr bwMode="auto">
          <a:xfrm>
            <a:off x="1670960" y="990600"/>
            <a:ext cx="1258658" cy="646323"/>
          </a:xfrm>
          <a:prstGeom prst="rect">
            <a:avLst/>
          </a:prstGeom>
          <a:noFill/>
          <a:ln w="9525">
            <a:noFill/>
            <a:miter lim="800000"/>
            <a:headEnd/>
            <a:tailEnd/>
          </a:ln>
        </p:spPr>
        <p:txBody>
          <a:bodyPr wrap="none" lIns="91430" tIns="45716" rIns="91430" bIns="45716">
            <a:spAutoFit/>
          </a:bodyPr>
          <a:lstStyle/>
          <a:p>
            <a:pPr algn="ctr" eaLnBrk="1" hangingPunct="1"/>
            <a:r>
              <a:rPr lang="en-GB" b="1">
                <a:latin typeface="Arial Narrow" pitchFamily="34" charset="0"/>
              </a:rPr>
              <a:t>Canopy </a:t>
            </a:r>
          </a:p>
          <a:p>
            <a:pPr algn="ctr" eaLnBrk="1" hangingPunct="1"/>
            <a:r>
              <a:rPr lang="en-GB" b="1">
                <a:latin typeface="Arial Narrow" pitchFamily="34" charset="0"/>
              </a:rPr>
              <a:t>evaporation</a:t>
            </a:r>
          </a:p>
        </p:txBody>
      </p:sp>
      <p:sp>
        <p:nvSpPr>
          <p:cNvPr id="22552" name="Text Box 36"/>
          <p:cNvSpPr txBox="1">
            <a:spLocks noChangeArrowheads="1"/>
          </p:cNvSpPr>
          <p:nvPr/>
        </p:nvSpPr>
        <p:spPr bwMode="auto">
          <a:xfrm>
            <a:off x="381000" y="3854450"/>
            <a:ext cx="1066800" cy="646323"/>
          </a:xfrm>
          <a:prstGeom prst="rect">
            <a:avLst/>
          </a:prstGeom>
          <a:noFill/>
          <a:ln w="9525">
            <a:noFill/>
            <a:miter lim="800000"/>
            <a:headEnd/>
            <a:tailEnd/>
          </a:ln>
        </p:spPr>
        <p:txBody>
          <a:bodyPr lIns="91430" tIns="45716" rIns="91430" bIns="45716">
            <a:spAutoFit/>
          </a:bodyPr>
          <a:lstStyle/>
          <a:p>
            <a:pPr eaLnBrk="1" hangingPunct="1"/>
            <a:r>
              <a:rPr lang="en-GB" b="1">
                <a:latin typeface="Arial Narrow" pitchFamily="34" charset="0"/>
              </a:rPr>
              <a:t>Surface runoff</a:t>
            </a:r>
          </a:p>
        </p:txBody>
      </p:sp>
      <p:sp>
        <p:nvSpPr>
          <p:cNvPr id="22553" name="Text Box 37"/>
          <p:cNvSpPr txBox="1">
            <a:spLocks noChangeArrowheads="1"/>
          </p:cNvSpPr>
          <p:nvPr/>
        </p:nvSpPr>
        <p:spPr bwMode="auto">
          <a:xfrm>
            <a:off x="381001" y="3284537"/>
            <a:ext cx="1224995" cy="369324"/>
          </a:xfrm>
          <a:prstGeom prst="rect">
            <a:avLst/>
          </a:prstGeom>
          <a:noFill/>
          <a:ln w="9525">
            <a:noFill/>
            <a:miter lim="800000"/>
            <a:headEnd/>
            <a:tailEnd/>
          </a:ln>
        </p:spPr>
        <p:txBody>
          <a:bodyPr wrap="none" lIns="91430" tIns="45716" rIns="91430" bIns="45716">
            <a:spAutoFit/>
          </a:bodyPr>
          <a:lstStyle/>
          <a:p>
            <a:pPr eaLnBrk="1" hangingPunct="1"/>
            <a:r>
              <a:rPr lang="en-GB" b="1" dirty="0" err="1">
                <a:latin typeface="Arial Narrow" pitchFamily="34" charset="0"/>
              </a:rPr>
              <a:t>Throughfall</a:t>
            </a:r>
            <a:endParaRPr lang="en-GB" b="1" dirty="0">
              <a:latin typeface="Arial Narrow" pitchFamily="34" charset="0"/>
            </a:endParaRPr>
          </a:p>
        </p:txBody>
      </p:sp>
      <p:sp>
        <p:nvSpPr>
          <p:cNvPr id="22554" name="Text Box 38"/>
          <p:cNvSpPr txBox="1">
            <a:spLocks noChangeArrowheads="1"/>
          </p:cNvSpPr>
          <p:nvPr/>
        </p:nvSpPr>
        <p:spPr bwMode="auto">
          <a:xfrm>
            <a:off x="2350182" y="1766888"/>
            <a:ext cx="1384525" cy="369324"/>
          </a:xfrm>
          <a:prstGeom prst="rect">
            <a:avLst/>
          </a:prstGeom>
          <a:noFill/>
          <a:ln w="9525">
            <a:noFill/>
            <a:miter lim="800000"/>
            <a:headEnd/>
            <a:tailEnd/>
          </a:ln>
        </p:spPr>
        <p:txBody>
          <a:bodyPr wrap="none" lIns="91430" tIns="45716" rIns="91430" bIns="45716">
            <a:spAutoFit/>
          </a:bodyPr>
          <a:lstStyle/>
          <a:p>
            <a:pPr algn="ctr" eaLnBrk="1" hangingPunct="1"/>
            <a:r>
              <a:rPr lang="en-GB" b="1">
                <a:latin typeface="Arial Narrow" pitchFamily="34" charset="0"/>
              </a:rPr>
              <a:t>Transpiration</a:t>
            </a:r>
          </a:p>
        </p:txBody>
      </p:sp>
      <p:sp>
        <p:nvSpPr>
          <p:cNvPr id="22555" name="Text Box 39"/>
          <p:cNvSpPr txBox="1">
            <a:spLocks noChangeArrowheads="1"/>
          </p:cNvSpPr>
          <p:nvPr/>
        </p:nvSpPr>
        <p:spPr bwMode="auto">
          <a:xfrm>
            <a:off x="3505202" y="3946526"/>
            <a:ext cx="1438275" cy="646323"/>
          </a:xfrm>
          <a:prstGeom prst="rect">
            <a:avLst/>
          </a:prstGeom>
          <a:noFill/>
          <a:ln w="9525">
            <a:noFill/>
            <a:miter lim="800000"/>
            <a:headEnd/>
            <a:tailEnd/>
          </a:ln>
        </p:spPr>
        <p:txBody>
          <a:bodyPr lIns="91430" tIns="45716" rIns="91430" bIns="45716">
            <a:spAutoFit/>
          </a:bodyPr>
          <a:lstStyle/>
          <a:p>
            <a:pPr algn="r" eaLnBrk="1" hangingPunct="1"/>
            <a:r>
              <a:rPr lang="en-GB" b="1">
                <a:latin typeface="Arial Narrow" pitchFamily="34" charset="0"/>
              </a:rPr>
              <a:t>Soil evaporation</a:t>
            </a:r>
          </a:p>
        </p:txBody>
      </p:sp>
      <p:sp>
        <p:nvSpPr>
          <p:cNvPr id="22556" name="AutoShape 40"/>
          <p:cNvSpPr>
            <a:spLocks noChangeArrowheads="1"/>
          </p:cNvSpPr>
          <p:nvPr/>
        </p:nvSpPr>
        <p:spPr bwMode="auto">
          <a:xfrm>
            <a:off x="3200400" y="2133600"/>
            <a:ext cx="152400" cy="3200400"/>
          </a:xfrm>
          <a:prstGeom prst="upArrow">
            <a:avLst>
              <a:gd name="adj1" fmla="val 50000"/>
              <a:gd name="adj2" fmla="val 525000"/>
            </a:avLst>
          </a:prstGeom>
          <a:solidFill>
            <a:srgbClr val="0000FF"/>
          </a:solidFill>
          <a:ln w="9525">
            <a:solidFill>
              <a:srgbClr val="0000FF"/>
            </a:solidFill>
            <a:miter lim="800000"/>
            <a:headEnd/>
            <a:tailEnd/>
          </a:ln>
        </p:spPr>
        <p:txBody>
          <a:bodyPr wrap="none" anchor="ctr"/>
          <a:lstStyle/>
          <a:p>
            <a:endParaRPr lang="en-US"/>
          </a:p>
        </p:txBody>
      </p:sp>
      <p:sp>
        <p:nvSpPr>
          <p:cNvPr id="22557" name="Text Box 41"/>
          <p:cNvSpPr txBox="1">
            <a:spLocks noChangeArrowheads="1"/>
          </p:cNvSpPr>
          <p:nvPr/>
        </p:nvSpPr>
        <p:spPr bwMode="auto">
          <a:xfrm>
            <a:off x="914400" y="5972175"/>
            <a:ext cx="1524000" cy="646323"/>
          </a:xfrm>
          <a:prstGeom prst="rect">
            <a:avLst/>
          </a:prstGeom>
          <a:noFill/>
          <a:ln w="9525">
            <a:noFill/>
            <a:miter lim="800000"/>
            <a:headEnd/>
            <a:tailEnd/>
          </a:ln>
        </p:spPr>
        <p:txBody>
          <a:bodyPr lIns="91430" tIns="45716" rIns="91430" bIns="45716">
            <a:spAutoFit/>
          </a:bodyPr>
          <a:lstStyle/>
          <a:p>
            <a:pPr algn="ctr" eaLnBrk="1" hangingPunct="1"/>
            <a:r>
              <a:rPr lang="en-GB" b="1">
                <a:latin typeface="Arial Narrow" pitchFamily="34" charset="0"/>
              </a:rPr>
              <a:t>Sub-surface runoff</a:t>
            </a:r>
          </a:p>
        </p:txBody>
      </p:sp>
      <p:sp>
        <p:nvSpPr>
          <p:cNvPr id="22558" name="AutoShape 42"/>
          <p:cNvSpPr>
            <a:spLocks noChangeArrowheads="1"/>
          </p:cNvSpPr>
          <p:nvPr/>
        </p:nvSpPr>
        <p:spPr bwMode="auto">
          <a:xfrm>
            <a:off x="5943600" y="3276600"/>
            <a:ext cx="152400" cy="609600"/>
          </a:xfrm>
          <a:prstGeom prst="upArrow">
            <a:avLst>
              <a:gd name="adj1" fmla="val 50000"/>
              <a:gd name="adj2" fmla="val 100000"/>
            </a:avLst>
          </a:prstGeom>
          <a:solidFill>
            <a:srgbClr val="0000FF"/>
          </a:solidFill>
          <a:ln w="9525">
            <a:solidFill>
              <a:srgbClr val="0000FF"/>
            </a:solidFill>
            <a:miter lim="800000"/>
            <a:headEnd/>
            <a:tailEnd/>
          </a:ln>
        </p:spPr>
        <p:txBody>
          <a:bodyPr wrap="none" anchor="ctr"/>
          <a:lstStyle/>
          <a:p>
            <a:endParaRPr lang="en-US"/>
          </a:p>
        </p:txBody>
      </p:sp>
      <p:sp>
        <p:nvSpPr>
          <p:cNvPr id="22559" name="Text Box 43"/>
          <p:cNvSpPr txBox="1">
            <a:spLocks noChangeArrowheads="1"/>
          </p:cNvSpPr>
          <p:nvPr/>
        </p:nvSpPr>
        <p:spPr bwMode="auto">
          <a:xfrm>
            <a:off x="6052412" y="3443288"/>
            <a:ext cx="1268276" cy="369324"/>
          </a:xfrm>
          <a:prstGeom prst="rect">
            <a:avLst/>
          </a:prstGeom>
          <a:noFill/>
          <a:ln w="9525">
            <a:noFill/>
            <a:miter lim="800000"/>
            <a:headEnd/>
            <a:tailEnd/>
          </a:ln>
        </p:spPr>
        <p:txBody>
          <a:bodyPr wrap="none" lIns="91430" tIns="45716" rIns="91430" bIns="45716">
            <a:spAutoFit/>
          </a:bodyPr>
          <a:lstStyle/>
          <a:p>
            <a:pPr algn="ctr" eaLnBrk="1" hangingPunct="1"/>
            <a:r>
              <a:rPr lang="en-GB" b="1">
                <a:latin typeface="Arial Narrow" pitchFamily="34" charset="0"/>
              </a:rPr>
              <a:t>Sublimation</a:t>
            </a:r>
          </a:p>
        </p:txBody>
      </p:sp>
      <p:sp>
        <p:nvSpPr>
          <p:cNvPr id="22562" name="AutoShape 58"/>
          <p:cNvSpPr>
            <a:spLocks noChangeArrowheads="1"/>
          </p:cNvSpPr>
          <p:nvPr/>
        </p:nvSpPr>
        <p:spPr bwMode="auto">
          <a:xfrm>
            <a:off x="5638800" y="4286251"/>
            <a:ext cx="762000" cy="285750"/>
          </a:xfrm>
          <a:prstGeom prst="can">
            <a:avLst>
              <a:gd name="adj" fmla="val 33593"/>
            </a:avLst>
          </a:prstGeom>
          <a:solidFill>
            <a:srgbClr val="FFFFFF"/>
          </a:solidFill>
          <a:ln w="25400">
            <a:solidFill>
              <a:schemeClr val="bg2"/>
            </a:solidFill>
            <a:round/>
            <a:headEnd/>
            <a:tailEnd/>
          </a:ln>
        </p:spPr>
        <p:txBody>
          <a:bodyPr wrap="none" lIns="91430" tIns="45716" rIns="91430" bIns="45716" anchor="ctr"/>
          <a:lstStyle/>
          <a:p>
            <a:pPr algn="ctr" eaLnBrk="1" hangingPunct="1"/>
            <a:endParaRPr lang="en-US" sz="2400" b="1" dirty="0">
              <a:latin typeface="Gill Sans MT"/>
            </a:endParaRPr>
          </a:p>
        </p:txBody>
      </p:sp>
      <p:sp>
        <p:nvSpPr>
          <p:cNvPr id="22563" name="AutoShape 59"/>
          <p:cNvSpPr>
            <a:spLocks noChangeArrowheads="1"/>
          </p:cNvSpPr>
          <p:nvPr/>
        </p:nvSpPr>
        <p:spPr bwMode="auto">
          <a:xfrm>
            <a:off x="5638800" y="4114800"/>
            <a:ext cx="762000" cy="257175"/>
          </a:xfrm>
          <a:prstGeom prst="can">
            <a:avLst>
              <a:gd name="adj" fmla="val 33333"/>
            </a:avLst>
          </a:prstGeom>
          <a:solidFill>
            <a:schemeClr val="bg1"/>
          </a:solidFill>
          <a:ln w="25400">
            <a:solidFill>
              <a:schemeClr val="bg2"/>
            </a:solidFill>
            <a:round/>
            <a:headEnd/>
            <a:tailEnd/>
          </a:ln>
        </p:spPr>
        <p:txBody>
          <a:bodyPr wrap="none" anchor="ctr"/>
          <a:lstStyle/>
          <a:p>
            <a:endParaRPr lang="en-US"/>
          </a:p>
        </p:txBody>
      </p:sp>
      <p:sp>
        <p:nvSpPr>
          <p:cNvPr id="22564" name="AutoShape 60"/>
          <p:cNvSpPr>
            <a:spLocks noChangeArrowheads="1"/>
          </p:cNvSpPr>
          <p:nvPr/>
        </p:nvSpPr>
        <p:spPr bwMode="auto">
          <a:xfrm>
            <a:off x="5638800" y="3933826"/>
            <a:ext cx="762000" cy="257175"/>
          </a:xfrm>
          <a:prstGeom prst="can">
            <a:avLst>
              <a:gd name="adj" fmla="val 33333"/>
            </a:avLst>
          </a:prstGeom>
          <a:solidFill>
            <a:schemeClr val="bg1"/>
          </a:solidFill>
          <a:ln w="25400">
            <a:solidFill>
              <a:schemeClr val="bg2"/>
            </a:solidFill>
            <a:round/>
            <a:headEnd/>
            <a:tailEnd/>
          </a:ln>
        </p:spPr>
        <p:txBody>
          <a:bodyPr wrap="none" anchor="ctr"/>
          <a:lstStyle/>
          <a:p>
            <a:endParaRPr lang="en-US"/>
          </a:p>
        </p:txBody>
      </p:sp>
      <p:sp>
        <p:nvSpPr>
          <p:cNvPr id="47" name="AutoShape 29"/>
          <p:cNvSpPr>
            <a:spLocks noChangeArrowheads="1"/>
          </p:cNvSpPr>
          <p:nvPr/>
        </p:nvSpPr>
        <p:spPr bwMode="auto">
          <a:xfrm rot="10800000">
            <a:off x="1752600" y="4419600"/>
            <a:ext cx="152400" cy="838200"/>
          </a:xfrm>
          <a:prstGeom prst="upArrow">
            <a:avLst>
              <a:gd name="adj1" fmla="val 50000"/>
              <a:gd name="adj2" fmla="val 137500"/>
            </a:avLst>
          </a:prstGeom>
          <a:solidFill>
            <a:srgbClr val="0000FF"/>
          </a:solidFill>
          <a:ln w="9525">
            <a:solidFill>
              <a:srgbClr val="0000FF"/>
            </a:solidFill>
            <a:miter lim="800000"/>
            <a:headEnd/>
            <a:tailEnd/>
          </a:ln>
        </p:spPr>
        <p:txBody>
          <a:bodyPr wrap="none" anchor="ctr"/>
          <a:lstStyle/>
          <a:p>
            <a:endParaRPr lang="en-US"/>
          </a:p>
        </p:txBody>
      </p:sp>
      <p:sp>
        <p:nvSpPr>
          <p:cNvPr id="48" name="Text Box 37"/>
          <p:cNvSpPr txBox="1">
            <a:spLocks noChangeArrowheads="1"/>
          </p:cNvSpPr>
          <p:nvPr/>
        </p:nvSpPr>
        <p:spPr bwMode="auto">
          <a:xfrm>
            <a:off x="1828800" y="4267200"/>
            <a:ext cx="1109579" cy="369324"/>
          </a:xfrm>
          <a:prstGeom prst="rect">
            <a:avLst/>
          </a:prstGeom>
          <a:noFill/>
          <a:ln w="9525">
            <a:noFill/>
            <a:miter lim="800000"/>
            <a:headEnd/>
            <a:tailEnd/>
          </a:ln>
        </p:spPr>
        <p:txBody>
          <a:bodyPr wrap="none" lIns="91430" tIns="45716" rIns="91430" bIns="45716">
            <a:spAutoFit/>
          </a:bodyPr>
          <a:lstStyle/>
          <a:p>
            <a:pPr eaLnBrk="1" hangingPunct="1"/>
            <a:r>
              <a:rPr lang="en-GB" b="1" dirty="0" smtClean="0">
                <a:latin typeface="Arial Narrow" pitchFamily="34" charset="0"/>
              </a:rPr>
              <a:t>Infiltration</a:t>
            </a:r>
            <a:endParaRPr lang="en-GB" b="1" dirty="0">
              <a:latin typeface="Arial Narrow"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LeaffulCol"/>
          <p:cNvPicPr>
            <a:picLocks noChangeAspect="1" noChangeArrowheads="1"/>
          </p:cNvPicPr>
          <p:nvPr/>
        </p:nvPicPr>
        <p:blipFill>
          <a:blip r:embed="rId3" cstate="screen"/>
          <a:srcRect/>
          <a:stretch>
            <a:fillRect/>
          </a:stretch>
        </p:blipFill>
        <p:spPr bwMode="auto">
          <a:xfrm>
            <a:off x="1143000" y="2286001"/>
            <a:ext cx="3810000" cy="3546475"/>
          </a:xfrm>
          <a:prstGeom prst="rect">
            <a:avLst/>
          </a:prstGeom>
          <a:noFill/>
          <a:ln w="9525">
            <a:noFill/>
            <a:miter lim="800000"/>
            <a:headEnd/>
            <a:tailEnd/>
          </a:ln>
        </p:spPr>
      </p:pic>
      <p:sp>
        <p:nvSpPr>
          <p:cNvPr id="22531" name="Rectangle 3"/>
          <p:cNvSpPr>
            <a:spLocks noChangeArrowheads="1"/>
          </p:cNvSpPr>
          <p:nvPr/>
        </p:nvSpPr>
        <p:spPr bwMode="auto">
          <a:xfrm>
            <a:off x="609600" y="4648200"/>
            <a:ext cx="6553200" cy="2209800"/>
          </a:xfrm>
          <a:prstGeom prst="rect">
            <a:avLst/>
          </a:prstGeom>
          <a:solidFill>
            <a:srgbClr val="CC9900">
              <a:alpha val="50195"/>
            </a:srgbClr>
          </a:solidFill>
          <a:ln w="9525">
            <a:noFill/>
            <a:miter lim="800000"/>
            <a:headEnd/>
            <a:tailEnd/>
          </a:ln>
        </p:spPr>
        <p:txBody>
          <a:bodyPr wrap="none" anchor="ctr"/>
          <a:lstStyle/>
          <a:p>
            <a:pPr algn="ctr">
              <a:lnSpc>
                <a:spcPct val="120000"/>
              </a:lnSpc>
            </a:pPr>
            <a:endParaRPr lang="en-US" sz="2000" dirty="0">
              <a:latin typeface="Gill Sans MT"/>
            </a:endParaRPr>
          </a:p>
        </p:txBody>
      </p:sp>
      <p:sp>
        <p:nvSpPr>
          <p:cNvPr id="22532" name="Rectangle 4"/>
          <p:cNvSpPr>
            <a:spLocks noGrp="1" noChangeArrowheads="1"/>
          </p:cNvSpPr>
          <p:nvPr>
            <p:ph type="title"/>
          </p:nvPr>
        </p:nvSpPr>
        <p:spPr>
          <a:xfrm>
            <a:off x="685800" y="-152400"/>
            <a:ext cx="8610600" cy="1143000"/>
          </a:xfrm>
        </p:spPr>
        <p:txBody>
          <a:bodyPr/>
          <a:lstStyle/>
          <a:p>
            <a:pPr eaLnBrk="1" hangingPunct="1"/>
            <a:r>
              <a:rPr lang="en-GB" dirty="0" smtClean="0">
                <a:solidFill>
                  <a:schemeClr val="tx1"/>
                </a:solidFill>
              </a:rPr>
              <a:t>Land model processes - Hydrology</a:t>
            </a:r>
            <a:r>
              <a:rPr lang="en-GB" sz="2000" dirty="0" smtClean="0">
                <a:solidFill>
                  <a:srgbClr val="4D4D4D"/>
                </a:solidFill>
              </a:rPr>
              <a:t> </a:t>
            </a:r>
          </a:p>
        </p:txBody>
      </p:sp>
      <p:sp>
        <p:nvSpPr>
          <p:cNvPr id="22533" name="Text Box 5"/>
          <p:cNvSpPr txBox="1">
            <a:spLocks noChangeArrowheads="1"/>
          </p:cNvSpPr>
          <p:nvPr/>
        </p:nvSpPr>
        <p:spPr bwMode="auto">
          <a:xfrm>
            <a:off x="1143000" y="6172201"/>
            <a:ext cx="2971800" cy="461657"/>
          </a:xfrm>
          <a:prstGeom prst="rect">
            <a:avLst/>
          </a:prstGeom>
          <a:noFill/>
          <a:ln w="9525">
            <a:noFill/>
            <a:miter lim="800000"/>
            <a:headEnd/>
            <a:tailEnd/>
          </a:ln>
        </p:spPr>
        <p:txBody>
          <a:bodyPr lIns="91430" tIns="45716" rIns="91430" bIns="45716">
            <a:spAutoFit/>
          </a:bodyPr>
          <a:lstStyle/>
          <a:p>
            <a:pPr eaLnBrk="1" hangingPunct="1">
              <a:spcBef>
                <a:spcPct val="50000"/>
              </a:spcBef>
            </a:pPr>
            <a:endParaRPr lang="en-US" sz="2400" b="1">
              <a:latin typeface="Arial Narrow" pitchFamily="34" charset="0"/>
            </a:endParaRPr>
          </a:p>
        </p:txBody>
      </p:sp>
      <p:sp>
        <p:nvSpPr>
          <p:cNvPr id="22534" name="Text Box 6"/>
          <p:cNvSpPr txBox="1">
            <a:spLocks noChangeArrowheads="1"/>
          </p:cNvSpPr>
          <p:nvPr/>
        </p:nvSpPr>
        <p:spPr bwMode="auto">
          <a:xfrm>
            <a:off x="7543801" y="4191000"/>
            <a:ext cx="1109579" cy="461657"/>
          </a:xfrm>
          <a:prstGeom prst="rect">
            <a:avLst/>
          </a:prstGeom>
          <a:noFill/>
          <a:ln w="9525">
            <a:noFill/>
            <a:miter lim="800000"/>
            <a:headEnd/>
            <a:tailEnd/>
          </a:ln>
        </p:spPr>
        <p:txBody>
          <a:bodyPr wrap="none" lIns="91430" tIns="45716" rIns="91430" bIns="45716">
            <a:spAutoFit/>
          </a:bodyPr>
          <a:lstStyle/>
          <a:p>
            <a:pPr eaLnBrk="1" hangingPunct="1"/>
            <a:r>
              <a:rPr lang="en-GB" sz="2400" b="1">
                <a:latin typeface="Arial Narrow" pitchFamily="34" charset="0"/>
                <a:sym typeface="Symbol" pitchFamily="18" charset="2"/>
              </a:rPr>
              <a:t></a:t>
            </a:r>
            <a:r>
              <a:rPr lang="en-GB" sz="2400" b="1">
                <a:latin typeface="Arial Narrow" pitchFamily="34" charset="0"/>
              </a:rPr>
              <a:t>, T</a:t>
            </a:r>
            <a:r>
              <a:rPr lang="en-GB" sz="2400" b="1" baseline="-25000">
                <a:latin typeface="Arial Narrow" pitchFamily="34" charset="0"/>
              </a:rPr>
              <a:t>*</a:t>
            </a:r>
            <a:r>
              <a:rPr lang="en-GB" sz="2400" b="1">
                <a:latin typeface="Arial Narrow" pitchFamily="34" charset="0"/>
              </a:rPr>
              <a:t>, z</a:t>
            </a:r>
            <a:r>
              <a:rPr lang="en-GB" sz="2400" b="1" baseline="-25000">
                <a:latin typeface="Arial Narrow" pitchFamily="34" charset="0"/>
              </a:rPr>
              <a:t>o</a:t>
            </a:r>
            <a:endParaRPr lang="en-GB" sz="2400" b="1">
              <a:latin typeface="Arial Narrow" pitchFamily="34" charset="0"/>
            </a:endParaRPr>
          </a:p>
        </p:txBody>
      </p:sp>
      <p:sp>
        <p:nvSpPr>
          <p:cNvPr id="22535" name="Line 7"/>
          <p:cNvSpPr>
            <a:spLocks noChangeShapeType="1"/>
          </p:cNvSpPr>
          <p:nvPr/>
        </p:nvSpPr>
        <p:spPr bwMode="auto">
          <a:xfrm>
            <a:off x="609600" y="4648200"/>
            <a:ext cx="8077200" cy="0"/>
          </a:xfrm>
          <a:prstGeom prst="line">
            <a:avLst/>
          </a:prstGeom>
          <a:noFill/>
          <a:ln w="50800">
            <a:solidFill>
              <a:srgbClr val="663300"/>
            </a:solidFill>
            <a:round/>
            <a:headEnd/>
            <a:tailEnd/>
          </a:ln>
        </p:spPr>
        <p:txBody>
          <a:bodyPr wrap="none"/>
          <a:lstStyle/>
          <a:p>
            <a:endParaRPr lang="en-US"/>
          </a:p>
        </p:txBody>
      </p:sp>
      <p:sp>
        <p:nvSpPr>
          <p:cNvPr id="22536" name="Line 8"/>
          <p:cNvSpPr>
            <a:spLocks noChangeShapeType="1"/>
          </p:cNvSpPr>
          <p:nvPr/>
        </p:nvSpPr>
        <p:spPr bwMode="auto">
          <a:xfrm>
            <a:off x="609600" y="4800600"/>
            <a:ext cx="6172200" cy="0"/>
          </a:xfrm>
          <a:prstGeom prst="line">
            <a:avLst/>
          </a:prstGeom>
          <a:noFill/>
          <a:ln w="50800">
            <a:solidFill>
              <a:srgbClr val="663300"/>
            </a:solidFill>
            <a:prstDash val="dash"/>
            <a:round/>
            <a:headEnd/>
            <a:tailEnd/>
          </a:ln>
        </p:spPr>
        <p:txBody>
          <a:bodyPr wrap="none"/>
          <a:lstStyle/>
          <a:p>
            <a:endParaRPr lang="en-US"/>
          </a:p>
        </p:txBody>
      </p:sp>
      <p:sp>
        <p:nvSpPr>
          <p:cNvPr id="22537" name="Rectangle 9"/>
          <p:cNvSpPr>
            <a:spLocks noChangeArrowheads="1"/>
          </p:cNvSpPr>
          <p:nvPr/>
        </p:nvSpPr>
        <p:spPr bwMode="auto">
          <a:xfrm>
            <a:off x="1295400" y="2514601"/>
            <a:ext cx="609600" cy="762000"/>
          </a:xfrm>
          <a:prstGeom prst="rect">
            <a:avLst/>
          </a:prstGeom>
          <a:solidFill>
            <a:srgbClr val="9933FF">
              <a:alpha val="50195"/>
            </a:srgbClr>
          </a:solidFill>
          <a:ln w="9525">
            <a:noFill/>
            <a:miter lim="800000"/>
            <a:headEnd/>
            <a:tailEnd/>
          </a:ln>
        </p:spPr>
        <p:txBody>
          <a:bodyPr wrap="none" anchor="ctr"/>
          <a:lstStyle/>
          <a:p>
            <a:endParaRPr lang="en-US"/>
          </a:p>
        </p:txBody>
      </p:sp>
      <p:sp>
        <p:nvSpPr>
          <p:cNvPr id="22538" name="Line 10"/>
          <p:cNvSpPr>
            <a:spLocks noChangeShapeType="1"/>
          </p:cNvSpPr>
          <p:nvPr/>
        </p:nvSpPr>
        <p:spPr bwMode="auto">
          <a:xfrm>
            <a:off x="609600" y="6629400"/>
            <a:ext cx="6248400" cy="0"/>
          </a:xfrm>
          <a:prstGeom prst="line">
            <a:avLst/>
          </a:prstGeom>
          <a:noFill/>
          <a:ln w="50800">
            <a:solidFill>
              <a:srgbClr val="663300"/>
            </a:solidFill>
            <a:prstDash val="dash"/>
            <a:round/>
            <a:headEnd/>
            <a:tailEnd/>
          </a:ln>
        </p:spPr>
        <p:txBody>
          <a:bodyPr wrap="none"/>
          <a:lstStyle/>
          <a:p>
            <a:endParaRPr lang="en-US"/>
          </a:p>
        </p:txBody>
      </p:sp>
      <p:grpSp>
        <p:nvGrpSpPr>
          <p:cNvPr id="2" name="Group 11"/>
          <p:cNvGrpSpPr>
            <a:grpSpLocks/>
          </p:cNvGrpSpPr>
          <p:nvPr/>
        </p:nvGrpSpPr>
        <p:grpSpPr bwMode="auto">
          <a:xfrm>
            <a:off x="7162800" y="4648200"/>
            <a:ext cx="1524000" cy="2209800"/>
            <a:chOff x="3984" y="2832"/>
            <a:chExt cx="624" cy="1392"/>
          </a:xfrm>
        </p:grpSpPr>
        <p:sp>
          <p:nvSpPr>
            <p:cNvPr id="22579" name="Rectangle 12"/>
            <p:cNvSpPr>
              <a:spLocks noChangeArrowheads="1"/>
            </p:cNvSpPr>
            <p:nvPr/>
          </p:nvSpPr>
          <p:spPr bwMode="auto">
            <a:xfrm>
              <a:off x="3984" y="2832"/>
              <a:ext cx="624" cy="1392"/>
            </a:xfrm>
            <a:prstGeom prst="rect">
              <a:avLst/>
            </a:prstGeom>
            <a:solidFill>
              <a:srgbClr val="9933FF">
                <a:alpha val="50195"/>
              </a:srgbClr>
            </a:solidFill>
            <a:ln w="9525">
              <a:noFill/>
              <a:miter lim="800000"/>
              <a:headEnd/>
              <a:tailEnd/>
            </a:ln>
          </p:spPr>
          <p:txBody>
            <a:bodyPr wrap="none" anchor="ctr"/>
            <a:lstStyle/>
            <a:p>
              <a:endParaRPr lang="en-US"/>
            </a:p>
          </p:txBody>
        </p:sp>
        <p:grpSp>
          <p:nvGrpSpPr>
            <p:cNvPr id="3" name="Group 13"/>
            <p:cNvGrpSpPr>
              <a:grpSpLocks/>
            </p:cNvGrpSpPr>
            <p:nvPr/>
          </p:nvGrpSpPr>
          <p:grpSpPr bwMode="auto">
            <a:xfrm>
              <a:off x="3984" y="2832"/>
              <a:ext cx="258" cy="1298"/>
              <a:chOff x="3792" y="2832"/>
              <a:chExt cx="258" cy="1298"/>
            </a:xfrm>
          </p:grpSpPr>
          <p:sp>
            <p:nvSpPr>
              <p:cNvPr id="22581" name="Text Box 14"/>
              <p:cNvSpPr txBox="1">
                <a:spLocks noChangeArrowheads="1"/>
              </p:cNvSpPr>
              <p:nvPr/>
            </p:nvSpPr>
            <p:spPr bwMode="auto">
              <a:xfrm>
                <a:off x="3792" y="3024"/>
                <a:ext cx="194" cy="252"/>
              </a:xfrm>
              <a:prstGeom prst="rect">
                <a:avLst/>
              </a:prstGeom>
              <a:noFill/>
              <a:ln w="9525">
                <a:noFill/>
                <a:miter lim="800000"/>
                <a:headEnd/>
                <a:tailEnd/>
              </a:ln>
            </p:spPr>
            <p:txBody>
              <a:bodyPr wrap="none" lIns="91430" tIns="45716" rIns="91430" bIns="45716">
                <a:spAutoFit/>
              </a:bodyPr>
              <a:lstStyle/>
              <a:p>
                <a:pPr eaLnBrk="1" hangingPunct="1"/>
                <a:r>
                  <a:rPr lang="en-GB" sz="2000" b="1">
                    <a:latin typeface="Arial Narrow" pitchFamily="34" charset="0"/>
                  </a:rPr>
                  <a:t>     </a:t>
                </a:r>
              </a:p>
            </p:txBody>
          </p:sp>
          <p:sp>
            <p:nvSpPr>
              <p:cNvPr id="22582" name="Text Box 15"/>
              <p:cNvSpPr txBox="1">
                <a:spLocks noChangeArrowheads="1"/>
              </p:cNvSpPr>
              <p:nvPr/>
            </p:nvSpPr>
            <p:spPr bwMode="auto">
              <a:xfrm>
                <a:off x="3792" y="2832"/>
                <a:ext cx="257" cy="252"/>
              </a:xfrm>
              <a:prstGeom prst="rect">
                <a:avLst/>
              </a:prstGeom>
              <a:noFill/>
              <a:ln w="9525">
                <a:noFill/>
                <a:miter lim="800000"/>
                <a:headEnd/>
                <a:tailEnd/>
              </a:ln>
            </p:spPr>
            <p:txBody>
              <a:bodyPr wrap="none" lIns="91430" tIns="45716" rIns="91430" bIns="45716">
                <a:spAutoFit/>
              </a:bodyPr>
              <a:lstStyle/>
              <a:p>
                <a:pPr eaLnBrk="1" hangingPunct="1"/>
                <a:r>
                  <a:rPr lang="en-GB" sz="2000" b="1">
                    <a:latin typeface="Arial Narrow" pitchFamily="34" charset="0"/>
                  </a:rPr>
                  <a:t>    </a:t>
                </a:r>
                <a:r>
                  <a:rPr lang="en-GB" sz="2000" b="1" baseline="-25000">
                    <a:latin typeface="Arial Narrow" pitchFamily="34" charset="0"/>
                  </a:rPr>
                  <a:t>    </a:t>
                </a:r>
                <a:r>
                  <a:rPr lang="en-GB" sz="2000" b="1">
                    <a:latin typeface="Arial Narrow" pitchFamily="34" charset="0"/>
                  </a:rPr>
                  <a:t> </a:t>
                </a:r>
              </a:p>
            </p:txBody>
          </p:sp>
          <p:sp>
            <p:nvSpPr>
              <p:cNvPr id="22583" name="Text Box 16"/>
              <p:cNvSpPr txBox="1">
                <a:spLocks noChangeArrowheads="1"/>
              </p:cNvSpPr>
              <p:nvPr/>
            </p:nvSpPr>
            <p:spPr bwMode="auto">
              <a:xfrm>
                <a:off x="3809" y="3312"/>
                <a:ext cx="217" cy="252"/>
              </a:xfrm>
              <a:prstGeom prst="rect">
                <a:avLst/>
              </a:prstGeom>
              <a:noFill/>
              <a:ln w="9525">
                <a:noFill/>
                <a:miter lim="800000"/>
                <a:headEnd/>
                <a:tailEnd/>
              </a:ln>
            </p:spPr>
            <p:txBody>
              <a:bodyPr wrap="none" lIns="91430" tIns="45716" rIns="91430" bIns="45716">
                <a:spAutoFit/>
              </a:bodyPr>
              <a:lstStyle/>
              <a:p>
                <a:pPr eaLnBrk="1" hangingPunct="1"/>
                <a:r>
                  <a:rPr lang="en-GB" sz="2000" b="1">
                    <a:latin typeface="Arial Narrow" pitchFamily="34" charset="0"/>
                  </a:rPr>
                  <a:t>      </a:t>
                </a:r>
              </a:p>
            </p:txBody>
          </p:sp>
          <p:sp>
            <p:nvSpPr>
              <p:cNvPr id="22584" name="Text Box 17"/>
              <p:cNvSpPr txBox="1">
                <a:spLocks noChangeArrowheads="1"/>
              </p:cNvSpPr>
              <p:nvPr/>
            </p:nvSpPr>
            <p:spPr bwMode="auto">
              <a:xfrm>
                <a:off x="3809" y="3878"/>
                <a:ext cx="241" cy="252"/>
              </a:xfrm>
              <a:prstGeom prst="rect">
                <a:avLst/>
              </a:prstGeom>
              <a:noFill/>
              <a:ln w="9525">
                <a:noFill/>
                <a:miter lim="800000"/>
                <a:headEnd/>
                <a:tailEnd/>
              </a:ln>
            </p:spPr>
            <p:txBody>
              <a:bodyPr wrap="none" lIns="91430" tIns="45716" rIns="91430" bIns="45716">
                <a:spAutoFit/>
              </a:bodyPr>
              <a:lstStyle/>
              <a:p>
                <a:pPr eaLnBrk="1" hangingPunct="1"/>
                <a:r>
                  <a:rPr lang="en-GB" sz="2000" b="1">
                    <a:latin typeface="Arial Narrow" pitchFamily="34" charset="0"/>
                  </a:rPr>
                  <a:t>       </a:t>
                </a:r>
              </a:p>
            </p:txBody>
          </p:sp>
        </p:grpSp>
      </p:grpSp>
      <p:grpSp>
        <p:nvGrpSpPr>
          <p:cNvPr id="4" name="Group 18"/>
          <p:cNvGrpSpPr>
            <a:grpSpLocks/>
          </p:cNvGrpSpPr>
          <p:nvPr/>
        </p:nvGrpSpPr>
        <p:grpSpPr bwMode="auto">
          <a:xfrm>
            <a:off x="1447800" y="2667001"/>
            <a:ext cx="304800" cy="457200"/>
            <a:chOff x="2304" y="1968"/>
            <a:chExt cx="384" cy="768"/>
          </a:xfrm>
        </p:grpSpPr>
        <p:sp>
          <p:nvSpPr>
            <p:cNvPr id="22577" name="AutoShape 19"/>
            <p:cNvSpPr>
              <a:spLocks noChangeArrowheads="1"/>
            </p:cNvSpPr>
            <p:nvPr/>
          </p:nvSpPr>
          <p:spPr bwMode="auto">
            <a:xfrm>
              <a:off x="2304" y="2256"/>
              <a:ext cx="384" cy="480"/>
            </a:xfrm>
            <a:prstGeom prst="can">
              <a:avLst>
                <a:gd name="adj" fmla="val 41991"/>
              </a:avLst>
            </a:prstGeom>
            <a:solidFill>
              <a:srgbClr val="0066FF"/>
            </a:solidFill>
            <a:ln w="25400">
              <a:solidFill>
                <a:schemeClr val="bg2"/>
              </a:solidFill>
              <a:round/>
              <a:headEnd/>
              <a:tailEnd/>
            </a:ln>
          </p:spPr>
          <p:txBody>
            <a:bodyPr wrap="none" lIns="91430" tIns="45716" rIns="91430" bIns="45716" anchor="ctr"/>
            <a:lstStyle/>
            <a:p>
              <a:pPr algn="ctr" eaLnBrk="1" hangingPunct="1"/>
              <a:endParaRPr lang="en-US" sz="2400" b="1" dirty="0">
                <a:latin typeface="Gill Sans MT"/>
              </a:endParaRPr>
            </a:p>
          </p:txBody>
        </p:sp>
        <p:sp>
          <p:nvSpPr>
            <p:cNvPr id="22578" name="AutoShape 20"/>
            <p:cNvSpPr>
              <a:spLocks noChangeArrowheads="1"/>
            </p:cNvSpPr>
            <p:nvPr/>
          </p:nvSpPr>
          <p:spPr bwMode="auto">
            <a:xfrm>
              <a:off x="2304" y="1968"/>
              <a:ext cx="384" cy="432"/>
            </a:xfrm>
            <a:prstGeom prst="can">
              <a:avLst>
                <a:gd name="adj" fmla="val 37500"/>
              </a:avLst>
            </a:prstGeom>
            <a:noFill/>
            <a:ln w="25400">
              <a:solidFill>
                <a:schemeClr val="bg2"/>
              </a:solidFill>
              <a:round/>
              <a:headEnd/>
              <a:tailEnd/>
            </a:ln>
          </p:spPr>
          <p:txBody>
            <a:bodyPr wrap="none" anchor="ctr"/>
            <a:lstStyle/>
            <a:p>
              <a:endParaRPr lang="en-US"/>
            </a:p>
          </p:txBody>
        </p:sp>
      </p:grpSp>
      <p:grpSp>
        <p:nvGrpSpPr>
          <p:cNvPr id="5" name="Group 21"/>
          <p:cNvGrpSpPr>
            <a:grpSpLocks/>
          </p:cNvGrpSpPr>
          <p:nvPr/>
        </p:nvGrpSpPr>
        <p:grpSpPr bwMode="auto">
          <a:xfrm>
            <a:off x="7543800" y="4724401"/>
            <a:ext cx="152400" cy="228600"/>
            <a:chOff x="2304" y="1968"/>
            <a:chExt cx="384" cy="768"/>
          </a:xfrm>
        </p:grpSpPr>
        <p:sp>
          <p:nvSpPr>
            <p:cNvPr id="22575" name="AutoShape 22"/>
            <p:cNvSpPr>
              <a:spLocks noChangeArrowheads="1"/>
            </p:cNvSpPr>
            <p:nvPr/>
          </p:nvSpPr>
          <p:spPr bwMode="auto">
            <a:xfrm>
              <a:off x="2304" y="2256"/>
              <a:ext cx="384" cy="480"/>
            </a:xfrm>
            <a:prstGeom prst="can">
              <a:avLst>
                <a:gd name="adj" fmla="val 41991"/>
              </a:avLst>
            </a:prstGeom>
            <a:solidFill>
              <a:srgbClr val="0066FF"/>
            </a:solidFill>
            <a:ln w="25400">
              <a:solidFill>
                <a:schemeClr val="bg2"/>
              </a:solidFill>
              <a:round/>
              <a:headEnd/>
              <a:tailEnd/>
            </a:ln>
          </p:spPr>
          <p:txBody>
            <a:bodyPr wrap="none" lIns="91430" tIns="45716" rIns="91430" bIns="45716" anchor="ctr"/>
            <a:lstStyle/>
            <a:p>
              <a:pPr algn="ctr" eaLnBrk="1" hangingPunct="1"/>
              <a:endParaRPr lang="en-US" sz="2400" b="1" dirty="0">
                <a:latin typeface="Gill Sans MT"/>
              </a:endParaRPr>
            </a:p>
          </p:txBody>
        </p:sp>
        <p:sp>
          <p:nvSpPr>
            <p:cNvPr id="22576" name="AutoShape 23"/>
            <p:cNvSpPr>
              <a:spLocks noChangeArrowheads="1"/>
            </p:cNvSpPr>
            <p:nvPr/>
          </p:nvSpPr>
          <p:spPr bwMode="auto">
            <a:xfrm>
              <a:off x="2304" y="1968"/>
              <a:ext cx="384" cy="432"/>
            </a:xfrm>
            <a:prstGeom prst="can">
              <a:avLst>
                <a:gd name="adj" fmla="val 37500"/>
              </a:avLst>
            </a:prstGeom>
            <a:noFill/>
            <a:ln w="25400">
              <a:solidFill>
                <a:schemeClr val="bg2"/>
              </a:solidFill>
              <a:round/>
              <a:headEnd/>
              <a:tailEnd/>
            </a:ln>
          </p:spPr>
          <p:txBody>
            <a:bodyPr wrap="none" anchor="ctr"/>
            <a:lstStyle/>
            <a:p>
              <a:endParaRPr lang="en-US"/>
            </a:p>
          </p:txBody>
        </p:sp>
      </p:grpSp>
      <p:grpSp>
        <p:nvGrpSpPr>
          <p:cNvPr id="6" name="Group 24"/>
          <p:cNvGrpSpPr>
            <a:grpSpLocks/>
          </p:cNvGrpSpPr>
          <p:nvPr/>
        </p:nvGrpSpPr>
        <p:grpSpPr bwMode="auto">
          <a:xfrm>
            <a:off x="7543800" y="5410200"/>
            <a:ext cx="762000" cy="1295400"/>
            <a:chOff x="2304" y="1968"/>
            <a:chExt cx="384" cy="768"/>
          </a:xfrm>
        </p:grpSpPr>
        <p:sp>
          <p:nvSpPr>
            <p:cNvPr id="22573" name="AutoShape 25"/>
            <p:cNvSpPr>
              <a:spLocks noChangeArrowheads="1"/>
            </p:cNvSpPr>
            <p:nvPr/>
          </p:nvSpPr>
          <p:spPr bwMode="auto">
            <a:xfrm>
              <a:off x="2304" y="2256"/>
              <a:ext cx="384" cy="480"/>
            </a:xfrm>
            <a:prstGeom prst="can">
              <a:avLst>
                <a:gd name="adj" fmla="val 41991"/>
              </a:avLst>
            </a:prstGeom>
            <a:solidFill>
              <a:srgbClr val="0066FF"/>
            </a:solidFill>
            <a:ln w="25400">
              <a:solidFill>
                <a:schemeClr val="bg2"/>
              </a:solidFill>
              <a:round/>
              <a:headEnd/>
              <a:tailEnd/>
            </a:ln>
          </p:spPr>
          <p:txBody>
            <a:bodyPr wrap="none" lIns="91430" tIns="45716" rIns="91430" bIns="45716" anchor="ctr"/>
            <a:lstStyle/>
            <a:p>
              <a:pPr algn="ctr" eaLnBrk="1" hangingPunct="1"/>
              <a:endParaRPr lang="en-US" sz="2400" b="1" dirty="0">
                <a:latin typeface="Gill Sans MT"/>
              </a:endParaRPr>
            </a:p>
          </p:txBody>
        </p:sp>
        <p:sp>
          <p:nvSpPr>
            <p:cNvPr id="22574" name="AutoShape 26"/>
            <p:cNvSpPr>
              <a:spLocks noChangeArrowheads="1"/>
            </p:cNvSpPr>
            <p:nvPr/>
          </p:nvSpPr>
          <p:spPr bwMode="auto">
            <a:xfrm>
              <a:off x="2304" y="1968"/>
              <a:ext cx="384" cy="432"/>
            </a:xfrm>
            <a:prstGeom prst="can">
              <a:avLst>
                <a:gd name="adj" fmla="val 37500"/>
              </a:avLst>
            </a:prstGeom>
            <a:noFill/>
            <a:ln w="25400">
              <a:solidFill>
                <a:schemeClr val="bg2"/>
              </a:solidFill>
              <a:round/>
              <a:headEnd/>
              <a:tailEnd/>
            </a:ln>
          </p:spPr>
          <p:txBody>
            <a:bodyPr wrap="none" anchor="ctr"/>
            <a:lstStyle/>
            <a:p>
              <a:endParaRPr lang="en-US"/>
            </a:p>
          </p:txBody>
        </p:sp>
      </p:grpSp>
      <p:sp>
        <p:nvSpPr>
          <p:cNvPr id="22543" name="Rectangle 27"/>
          <p:cNvSpPr>
            <a:spLocks noChangeArrowheads="1"/>
          </p:cNvSpPr>
          <p:nvPr/>
        </p:nvSpPr>
        <p:spPr bwMode="auto">
          <a:xfrm>
            <a:off x="5486400" y="3810001"/>
            <a:ext cx="1066800" cy="838200"/>
          </a:xfrm>
          <a:prstGeom prst="rect">
            <a:avLst/>
          </a:prstGeom>
          <a:solidFill>
            <a:srgbClr val="9933FF">
              <a:alpha val="50195"/>
            </a:srgbClr>
          </a:solidFill>
          <a:ln w="9525">
            <a:noFill/>
            <a:miter lim="800000"/>
            <a:headEnd/>
            <a:tailEnd/>
          </a:ln>
        </p:spPr>
        <p:txBody>
          <a:bodyPr wrap="none" anchor="ctr"/>
          <a:lstStyle/>
          <a:p>
            <a:endParaRPr lang="en-US"/>
          </a:p>
        </p:txBody>
      </p:sp>
      <p:sp>
        <p:nvSpPr>
          <p:cNvPr id="22544" name="AutoShape 28"/>
          <p:cNvSpPr>
            <a:spLocks noChangeArrowheads="1"/>
          </p:cNvSpPr>
          <p:nvPr/>
        </p:nvSpPr>
        <p:spPr bwMode="auto">
          <a:xfrm rot="16200000">
            <a:off x="723901" y="4000500"/>
            <a:ext cx="152400" cy="990600"/>
          </a:xfrm>
          <a:prstGeom prst="upArrow">
            <a:avLst>
              <a:gd name="adj1" fmla="val 50000"/>
              <a:gd name="adj2" fmla="val 162500"/>
            </a:avLst>
          </a:prstGeom>
          <a:solidFill>
            <a:srgbClr val="0000FF"/>
          </a:solidFill>
          <a:ln w="9525">
            <a:solidFill>
              <a:srgbClr val="0000FF"/>
            </a:solidFill>
            <a:miter lim="800000"/>
            <a:headEnd/>
            <a:tailEnd/>
          </a:ln>
        </p:spPr>
        <p:txBody>
          <a:bodyPr wrap="none" anchor="ctr"/>
          <a:lstStyle/>
          <a:p>
            <a:endParaRPr lang="en-US"/>
          </a:p>
        </p:txBody>
      </p:sp>
      <p:sp>
        <p:nvSpPr>
          <p:cNvPr id="22545" name="AutoShape 29"/>
          <p:cNvSpPr>
            <a:spLocks noChangeArrowheads="1"/>
          </p:cNvSpPr>
          <p:nvPr/>
        </p:nvSpPr>
        <p:spPr bwMode="auto">
          <a:xfrm rot="10800000">
            <a:off x="2209800" y="6019801"/>
            <a:ext cx="152400" cy="838200"/>
          </a:xfrm>
          <a:prstGeom prst="upArrow">
            <a:avLst>
              <a:gd name="adj1" fmla="val 50000"/>
              <a:gd name="adj2" fmla="val 137500"/>
            </a:avLst>
          </a:prstGeom>
          <a:solidFill>
            <a:srgbClr val="0000FF"/>
          </a:solidFill>
          <a:ln w="9525">
            <a:solidFill>
              <a:srgbClr val="0000FF"/>
            </a:solidFill>
            <a:miter lim="800000"/>
            <a:headEnd/>
            <a:tailEnd/>
          </a:ln>
        </p:spPr>
        <p:txBody>
          <a:bodyPr wrap="none" anchor="ctr"/>
          <a:lstStyle/>
          <a:p>
            <a:endParaRPr lang="en-US"/>
          </a:p>
        </p:txBody>
      </p:sp>
      <p:sp>
        <p:nvSpPr>
          <p:cNvPr id="22546" name="AutoShape 30"/>
          <p:cNvSpPr>
            <a:spLocks noChangeArrowheads="1"/>
          </p:cNvSpPr>
          <p:nvPr/>
        </p:nvSpPr>
        <p:spPr bwMode="auto">
          <a:xfrm rot="1240387">
            <a:off x="1828800" y="1752600"/>
            <a:ext cx="152400" cy="990600"/>
          </a:xfrm>
          <a:prstGeom prst="upArrow">
            <a:avLst>
              <a:gd name="adj1" fmla="val 50000"/>
              <a:gd name="adj2" fmla="val 162500"/>
            </a:avLst>
          </a:prstGeom>
          <a:solidFill>
            <a:srgbClr val="0000FF"/>
          </a:solidFill>
          <a:ln w="9525">
            <a:solidFill>
              <a:srgbClr val="0000FF"/>
            </a:solidFill>
            <a:miter lim="800000"/>
            <a:headEnd/>
            <a:tailEnd/>
          </a:ln>
        </p:spPr>
        <p:txBody>
          <a:bodyPr wrap="none" anchor="ctr"/>
          <a:lstStyle/>
          <a:p>
            <a:endParaRPr lang="en-US"/>
          </a:p>
        </p:txBody>
      </p:sp>
      <p:sp>
        <p:nvSpPr>
          <p:cNvPr id="22547" name="AutoShape 31"/>
          <p:cNvSpPr>
            <a:spLocks noChangeArrowheads="1"/>
          </p:cNvSpPr>
          <p:nvPr/>
        </p:nvSpPr>
        <p:spPr bwMode="auto">
          <a:xfrm rot="9606860">
            <a:off x="1116014" y="1355725"/>
            <a:ext cx="180975" cy="1295400"/>
          </a:xfrm>
          <a:prstGeom prst="upArrow">
            <a:avLst>
              <a:gd name="adj1" fmla="val 50000"/>
              <a:gd name="adj2" fmla="val 178947"/>
            </a:avLst>
          </a:prstGeom>
          <a:solidFill>
            <a:srgbClr val="0000FF"/>
          </a:solidFill>
          <a:ln w="9525">
            <a:solidFill>
              <a:srgbClr val="0000FF"/>
            </a:solidFill>
            <a:miter lim="800000"/>
            <a:headEnd/>
            <a:tailEnd/>
          </a:ln>
        </p:spPr>
        <p:txBody>
          <a:bodyPr wrap="none" anchor="ctr"/>
          <a:lstStyle/>
          <a:p>
            <a:endParaRPr lang="en-US"/>
          </a:p>
        </p:txBody>
      </p:sp>
      <p:sp>
        <p:nvSpPr>
          <p:cNvPr id="22548" name="AutoShape 32"/>
          <p:cNvSpPr>
            <a:spLocks noChangeArrowheads="1"/>
          </p:cNvSpPr>
          <p:nvPr/>
        </p:nvSpPr>
        <p:spPr bwMode="auto">
          <a:xfrm rot="10800000">
            <a:off x="1524000" y="3276601"/>
            <a:ext cx="152400" cy="1447800"/>
          </a:xfrm>
          <a:prstGeom prst="upArrow">
            <a:avLst>
              <a:gd name="adj1" fmla="val 50000"/>
              <a:gd name="adj2" fmla="val 237500"/>
            </a:avLst>
          </a:prstGeom>
          <a:solidFill>
            <a:srgbClr val="0000FF"/>
          </a:solidFill>
          <a:ln w="9525">
            <a:solidFill>
              <a:srgbClr val="0000FF"/>
            </a:solidFill>
            <a:miter lim="800000"/>
            <a:headEnd/>
            <a:tailEnd/>
          </a:ln>
        </p:spPr>
        <p:txBody>
          <a:bodyPr wrap="none" anchor="ctr"/>
          <a:lstStyle/>
          <a:p>
            <a:endParaRPr lang="en-US"/>
          </a:p>
        </p:txBody>
      </p:sp>
      <p:sp>
        <p:nvSpPr>
          <p:cNvPr id="22549" name="AutoShape 33"/>
          <p:cNvSpPr>
            <a:spLocks noChangeArrowheads="1"/>
          </p:cNvSpPr>
          <p:nvPr/>
        </p:nvSpPr>
        <p:spPr bwMode="auto">
          <a:xfrm>
            <a:off x="4953000" y="3733801"/>
            <a:ext cx="152400" cy="990600"/>
          </a:xfrm>
          <a:prstGeom prst="upArrow">
            <a:avLst>
              <a:gd name="adj1" fmla="val 50000"/>
              <a:gd name="adj2" fmla="val 162500"/>
            </a:avLst>
          </a:prstGeom>
          <a:solidFill>
            <a:srgbClr val="0000FF"/>
          </a:solidFill>
          <a:ln w="9525">
            <a:solidFill>
              <a:srgbClr val="0000FF"/>
            </a:solidFill>
            <a:miter lim="800000"/>
            <a:headEnd/>
            <a:tailEnd/>
          </a:ln>
        </p:spPr>
        <p:txBody>
          <a:bodyPr wrap="none" anchor="ctr"/>
          <a:lstStyle/>
          <a:p>
            <a:endParaRPr lang="en-US"/>
          </a:p>
        </p:txBody>
      </p:sp>
      <p:sp>
        <p:nvSpPr>
          <p:cNvPr id="22550" name="Text Box 34"/>
          <p:cNvSpPr txBox="1">
            <a:spLocks noChangeArrowheads="1"/>
          </p:cNvSpPr>
          <p:nvPr/>
        </p:nvSpPr>
        <p:spPr bwMode="auto">
          <a:xfrm>
            <a:off x="457201" y="990600"/>
            <a:ext cx="869128" cy="369324"/>
          </a:xfrm>
          <a:prstGeom prst="rect">
            <a:avLst/>
          </a:prstGeom>
          <a:noFill/>
          <a:ln w="9525">
            <a:noFill/>
            <a:miter lim="800000"/>
            <a:headEnd/>
            <a:tailEnd/>
          </a:ln>
        </p:spPr>
        <p:txBody>
          <a:bodyPr wrap="none" lIns="91430" tIns="45716" rIns="91430" bIns="45716">
            <a:spAutoFit/>
          </a:bodyPr>
          <a:lstStyle/>
          <a:p>
            <a:pPr eaLnBrk="1" hangingPunct="1"/>
            <a:r>
              <a:rPr lang="en-GB" b="1">
                <a:latin typeface="Arial Narrow" pitchFamily="34" charset="0"/>
              </a:rPr>
              <a:t>Rainfall</a:t>
            </a:r>
          </a:p>
        </p:txBody>
      </p:sp>
      <p:sp>
        <p:nvSpPr>
          <p:cNvPr id="22551" name="Text Box 35"/>
          <p:cNvSpPr txBox="1">
            <a:spLocks noChangeArrowheads="1"/>
          </p:cNvSpPr>
          <p:nvPr/>
        </p:nvSpPr>
        <p:spPr bwMode="auto">
          <a:xfrm>
            <a:off x="1670960" y="990600"/>
            <a:ext cx="1258658" cy="646323"/>
          </a:xfrm>
          <a:prstGeom prst="rect">
            <a:avLst/>
          </a:prstGeom>
          <a:noFill/>
          <a:ln w="9525">
            <a:noFill/>
            <a:miter lim="800000"/>
            <a:headEnd/>
            <a:tailEnd/>
          </a:ln>
        </p:spPr>
        <p:txBody>
          <a:bodyPr wrap="none" lIns="91430" tIns="45716" rIns="91430" bIns="45716">
            <a:spAutoFit/>
          </a:bodyPr>
          <a:lstStyle/>
          <a:p>
            <a:pPr algn="ctr" eaLnBrk="1" hangingPunct="1"/>
            <a:r>
              <a:rPr lang="en-GB" b="1">
                <a:latin typeface="Arial Narrow" pitchFamily="34" charset="0"/>
              </a:rPr>
              <a:t>Canopy </a:t>
            </a:r>
          </a:p>
          <a:p>
            <a:pPr algn="ctr" eaLnBrk="1" hangingPunct="1"/>
            <a:r>
              <a:rPr lang="en-GB" b="1">
                <a:latin typeface="Arial Narrow" pitchFamily="34" charset="0"/>
              </a:rPr>
              <a:t>evaporation</a:t>
            </a:r>
          </a:p>
        </p:txBody>
      </p:sp>
      <p:sp>
        <p:nvSpPr>
          <p:cNvPr id="22552" name="Text Box 36"/>
          <p:cNvSpPr txBox="1">
            <a:spLocks noChangeArrowheads="1"/>
          </p:cNvSpPr>
          <p:nvPr/>
        </p:nvSpPr>
        <p:spPr bwMode="auto">
          <a:xfrm>
            <a:off x="381000" y="3854450"/>
            <a:ext cx="1066800" cy="646323"/>
          </a:xfrm>
          <a:prstGeom prst="rect">
            <a:avLst/>
          </a:prstGeom>
          <a:noFill/>
          <a:ln w="9525">
            <a:noFill/>
            <a:miter lim="800000"/>
            <a:headEnd/>
            <a:tailEnd/>
          </a:ln>
        </p:spPr>
        <p:txBody>
          <a:bodyPr lIns="91430" tIns="45716" rIns="91430" bIns="45716">
            <a:spAutoFit/>
          </a:bodyPr>
          <a:lstStyle/>
          <a:p>
            <a:pPr eaLnBrk="1" hangingPunct="1"/>
            <a:r>
              <a:rPr lang="en-GB" b="1">
                <a:latin typeface="Arial Narrow" pitchFamily="34" charset="0"/>
              </a:rPr>
              <a:t>Surface runoff</a:t>
            </a:r>
          </a:p>
        </p:txBody>
      </p:sp>
      <p:sp>
        <p:nvSpPr>
          <p:cNvPr id="22553" name="Text Box 37"/>
          <p:cNvSpPr txBox="1">
            <a:spLocks noChangeArrowheads="1"/>
          </p:cNvSpPr>
          <p:nvPr/>
        </p:nvSpPr>
        <p:spPr bwMode="auto">
          <a:xfrm>
            <a:off x="381001" y="3284537"/>
            <a:ext cx="1224995" cy="369324"/>
          </a:xfrm>
          <a:prstGeom prst="rect">
            <a:avLst/>
          </a:prstGeom>
          <a:noFill/>
          <a:ln w="9525">
            <a:noFill/>
            <a:miter lim="800000"/>
            <a:headEnd/>
            <a:tailEnd/>
          </a:ln>
        </p:spPr>
        <p:txBody>
          <a:bodyPr wrap="none" lIns="91430" tIns="45716" rIns="91430" bIns="45716">
            <a:spAutoFit/>
          </a:bodyPr>
          <a:lstStyle/>
          <a:p>
            <a:pPr eaLnBrk="1" hangingPunct="1"/>
            <a:r>
              <a:rPr lang="en-GB" b="1">
                <a:latin typeface="Arial Narrow" pitchFamily="34" charset="0"/>
              </a:rPr>
              <a:t>Throughfall</a:t>
            </a:r>
          </a:p>
        </p:txBody>
      </p:sp>
      <p:sp>
        <p:nvSpPr>
          <p:cNvPr id="22554" name="Text Box 38"/>
          <p:cNvSpPr txBox="1">
            <a:spLocks noChangeArrowheads="1"/>
          </p:cNvSpPr>
          <p:nvPr/>
        </p:nvSpPr>
        <p:spPr bwMode="auto">
          <a:xfrm>
            <a:off x="2350182" y="1766888"/>
            <a:ext cx="1384525" cy="369324"/>
          </a:xfrm>
          <a:prstGeom prst="rect">
            <a:avLst/>
          </a:prstGeom>
          <a:noFill/>
          <a:ln w="9525">
            <a:noFill/>
            <a:miter lim="800000"/>
            <a:headEnd/>
            <a:tailEnd/>
          </a:ln>
        </p:spPr>
        <p:txBody>
          <a:bodyPr wrap="none" lIns="91430" tIns="45716" rIns="91430" bIns="45716">
            <a:spAutoFit/>
          </a:bodyPr>
          <a:lstStyle/>
          <a:p>
            <a:pPr algn="ctr" eaLnBrk="1" hangingPunct="1"/>
            <a:r>
              <a:rPr lang="en-GB" b="1">
                <a:latin typeface="Arial Narrow" pitchFamily="34" charset="0"/>
              </a:rPr>
              <a:t>Transpiration</a:t>
            </a:r>
          </a:p>
        </p:txBody>
      </p:sp>
      <p:sp>
        <p:nvSpPr>
          <p:cNvPr id="22555" name="Text Box 39"/>
          <p:cNvSpPr txBox="1">
            <a:spLocks noChangeArrowheads="1"/>
          </p:cNvSpPr>
          <p:nvPr/>
        </p:nvSpPr>
        <p:spPr bwMode="auto">
          <a:xfrm>
            <a:off x="3505202" y="3946526"/>
            <a:ext cx="1438275" cy="646323"/>
          </a:xfrm>
          <a:prstGeom prst="rect">
            <a:avLst/>
          </a:prstGeom>
          <a:noFill/>
          <a:ln w="9525">
            <a:noFill/>
            <a:miter lim="800000"/>
            <a:headEnd/>
            <a:tailEnd/>
          </a:ln>
        </p:spPr>
        <p:txBody>
          <a:bodyPr lIns="91430" tIns="45716" rIns="91430" bIns="45716">
            <a:spAutoFit/>
          </a:bodyPr>
          <a:lstStyle/>
          <a:p>
            <a:pPr algn="r" eaLnBrk="1" hangingPunct="1"/>
            <a:r>
              <a:rPr lang="en-GB" b="1">
                <a:latin typeface="Arial Narrow" pitchFamily="34" charset="0"/>
              </a:rPr>
              <a:t>Soil evaporation</a:t>
            </a:r>
          </a:p>
        </p:txBody>
      </p:sp>
      <p:sp>
        <p:nvSpPr>
          <p:cNvPr id="22556" name="AutoShape 40"/>
          <p:cNvSpPr>
            <a:spLocks noChangeArrowheads="1"/>
          </p:cNvSpPr>
          <p:nvPr/>
        </p:nvSpPr>
        <p:spPr bwMode="auto">
          <a:xfrm>
            <a:off x="3200400" y="2133600"/>
            <a:ext cx="152400" cy="3200400"/>
          </a:xfrm>
          <a:prstGeom prst="upArrow">
            <a:avLst>
              <a:gd name="adj1" fmla="val 50000"/>
              <a:gd name="adj2" fmla="val 525000"/>
            </a:avLst>
          </a:prstGeom>
          <a:solidFill>
            <a:srgbClr val="0000FF"/>
          </a:solidFill>
          <a:ln w="9525">
            <a:solidFill>
              <a:srgbClr val="0000FF"/>
            </a:solidFill>
            <a:miter lim="800000"/>
            <a:headEnd/>
            <a:tailEnd/>
          </a:ln>
        </p:spPr>
        <p:txBody>
          <a:bodyPr wrap="none" anchor="ctr"/>
          <a:lstStyle/>
          <a:p>
            <a:endParaRPr lang="en-US"/>
          </a:p>
        </p:txBody>
      </p:sp>
      <p:sp>
        <p:nvSpPr>
          <p:cNvPr id="22557" name="Text Box 41"/>
          <p:cNvSpPr txBox="1">
            <a:spLocks noChangeArrowheads="1"/>
          </p:cNvSpPr>
          <p:nvPr/>
        </p:nvSpPr>
        <p:spPr bwMode="auto">
          <a:xfrm>
            <a:off x="914400" y="5972175"/>
            <a:ext cx="1524000" cy="646323"/>
          </a:xfrm>
          <a:prstGeom prst="rect">
            <a:avLst/>
          </a:prstGeom>
          <a:noFill/>
          <a:ln w="9525">
            <a:noFill/>
            <a:miter lim="800000"/>
            <a:headEnd/>
            <a:tailEnd/>
          </a:ln>
        </p:spPr>
        <p:txBody>
          <a:bodyPr lIns="91430" tIns="45716" rIns="91430" bIns="45716">
            <a:spAutoFit/>
          </a:bodyPr>
          <a:lstStyle/>
          <a:p>
            <a:pPr algn="ctr" eaLnBrk="1" hangingPunct="1"/>
            <a:r>
              <a:rPr lang="en-GB" b="1">
                <a:latin typeface="Arial Narrow" pitchFamily="34" charset="0"/>
              </a:rPr>
              <a:t>Sub-surface runoff</a:t>
            </a:r>
          </a:p>
        </p:txBody>
      </p:sp>
      <p:sp>
        <p:nvSpPr>
          <p:cNvPr id="22558" name="AutoShape 42"/>
          <p:cNvSpPr>
            <a:spLocks noChangeArrowheads="1"/>
          </p:cNvSpPr>
          <p:nvPr/>
        </p:nvSpPr>
        <p:spPr bwMode="auto">
          <a:xfrm>
            <a:off x="5943600" y="3276600"/>
            <a:ext cx="152400" cy="609600"/>
          </a:xfrm>
          <a:prstGeom prst="upArrow">
            <a:avLst>
              <a:gd name="adj1" fmla="val 50000"/>
              <a:gd name="adj2" fmla="val 100000"/>
            </a:avLst>
          </a:prstGeom>
          <a:solidFill>
            <a:srgbClr val="0000FF"/>
          </a:solidFill>
          <a:ln w="9525">
            <a:solidFill>
              <a:srgbClr val="0000FF"/>
            </a:solidFill>
            <a:miter lim="800000"/>
            <a:headEnd/>
            <a:tailEnd/>
          </a:ln>
        </p:spPr>
        <p:txBody>
          <a:bodyPr wrap="none" anchor="ctr"/>
          <a:lstStyle/>
          <a:p>
            <a:endParaRPr lang="en-US"/>
          </a:p>
        </p:txBody>
      </p:sp>
      <p:sp>
        <p:nvSpPr>
          <p:cNvPr id="22559" name="Text Box 43"/>
          <p:cNvSpPr txBox="1">
            <a:spLocks noChangeArrowheads="1"/>
          </p:cNvSpPr>
          <p:nvPr/>
        </p:nvSpPr>
        <p:spPr bwMode="auto">
          <a:xfrm>
            <a:off x="6052412" y="3443288"/>
            <a:ext cx="1268276" cy="369324"/>
          </a:xfrm>
          <a:prstGeom prst="rect">
            <a:avLst/>
          </a:prstGeom>
          <a:noFill/>
          <a:ln w="9525">
            <a:noFill/>
            <a:miter lim="800000"/>
            <a:headEnd/>
            <a:tailEnd/>
          </a:ln>
        </p:spPr>
        <p:txBody>
          <a:bodyPr wrap="none" lIns="91430" tIns="45716" rIns="91430" bIns="45716">
            <a:spAutoFit/>
          </a:bodyPr>
          <a:lstStyle/>
          <a:p>
            <a:pPr algn="ctr" eaLnBrk="1" hangingPunct="1"/>
            <a:r>
              <a:rPr lang="en-GB" b="1">
                <a:latin typeface="Arial Narrow" pitchFamily="34" charset="0"/>
              </a:rPr>
              <a:t>Sublimation</a:t>
            </a:r>
          </a:p>
        </p:txBody>
      </p:sp>
      <p:grpSp>
        <p:nvGrpSpPr>
          <p:cNvPr id="7" name="Group 61"/>
          <p:cNvGrpSpPr>
            <a:grpSpLocks/>
          </p:cNvGrpSpPr>
          <p:nvPr/>
        </p:nvGrpSpPr>
        <p:grpSpPr bwMode="auto">
          <a:xfrm>
            <a:off x="3733802" y="990600"/>
            <a:ext cx="5273675" cy="2266950"/>
            <a:chOff x="2352" y="624"/>
            <a:chExt cx="3322" cy="1428"/>
          </a:xfrm>
        </p:grpSpPr>
        <p:sp>
          <p:nvSpPr>
            <p:cNvPr id="22570" name="Text Box 45"/>
            <p:cNvSpPr txBox="1">
              <a:spLocks noChangeArrowheads="1"/>
            </p:cNvSpPr>
            <p:nvPr/>
          </p:nvSpPr>
          <p:spPr bwMode="auto">
            <a:xfrm>
              <a:off x="3840" y="624"/>
              <a:ext cx="1834" cy="931"/>
            </a:xfrm>
            <a:prstGeom prst="rect">
              <a:avLst/>
            </a:prstGeom>
            <a:solidFill>
              <a:schemeClr val="hlink"/>
            </a:solidFill>
            <a:ln w="9525">
              <a:solidFill>
                <a:srgbClr val="4D4D4D"/>
              </a:solidFill>
              <a:miter lim="800000"/>
              <a:headEnd/>
              <a:tailEnd/>
            </a:ln>
          </p:spPr>
          <p:txBody>
            <a:bodyPr lIns="91430" tIns="45716" rIns="91430" bIns="45716">
              <a:spAutoFit/>
            </a:bodyPr>
            <a:lstStyle/>
            <a:p>
              <a:pPr eaLnBrk="1" hangingPunct="1"/>
              <a:r>
                <a:rPr lang="en-GB" dirty="0" err="1">
                  <a:latin typeface="Gill Sans MT"/>
                </a:rPr>
                <a:t>Stomatal</a:t>
              </a:r>
              <a:r>
                <a:rPr lang="en-GB" dirty="0">
                  <a:latin typeface="Gill Sans MT"/>
                </a:rPr>
                <a:t> conductance:</a:t>
              </a:r>
            </a:p>
            <a:p>
              <a:pPr eaLnBrk="1" hangingPunct="1"/>
              <a:r>
                <a:rPr lang="en-GB" dirty="0">
                  <a:latin typeface="Gill Sans MT"/>
                </a:rPr>
                <a:t>   solar radiation, temp, </a:t>
              </a:r>
            </a:p>
            <a:p>
              <a:pPr eaLnBrk="1" hangingPunct="1"/>
              <a:r>
                <a:rPr lang="en-GB" dirty="0">
                  <a:latin typeface="Gill Sans MT"/>
                </a:rPr>
                <a:t>   humidity deficit, </a:t>
              </a:r>
            </a:p>
            <a:p>
              <a:pPr eaLnBrk="1" hangingPunct="1"/>
              <a:r>
                <a:rPr lang="en-GB" dirty="0">
                  <a:latin typeface="Gill Sans MT"/>
                </a:rPr>
                <a:t>   soil moisture, [CO</a:t>
              </a:r>
              <a:r>
                <a:rPr lang="en-GB" baseline="-25000" dirty="0">
                  <a:latin typeface="Gill Sans MT"/>
                </a:rPr>
                <a:t>2</a:t>
              </a:r>
              <a:r>
                <a:rPr lang="en-GB" dirty="0">
                  <a:latin typeface="Gill Sans MT"/>
                </a:rPr>
                <a:t>] … </a:t>
              </a:r>
            </a:p>
            <a:p>
              <a:pPr eaLnBrk="1" hangingPunct="1"/>
              <a:r>
                <a:rPr lang="en-GB" dirty="0">
                  <a:latin typeface="Gill Sans MT"/>
                </a:rPr>
                <a:t>   Nitrogen </a:t>
              </a:r>
              <a:r>
                <a:rPr lang="en-GB" dirty="0" smtClean="0">
                  <a:latin typeface="Gill Sans MT"/>
                </a:rPr>
                <a:t>fertilization</a:t>
              </a:r>
              <a:endParaRPr lang="en-GB" dirty="0">
                <a:latin typeface="Gill Sans MT"/>
              </a:endParaRPr>
            </a:p>
          </p:txBody>
        </p:sp>
        <p:sp>
          <p:nvSpPr>
            <p:cNvPr id="22571" name="Line 46"/>
            <p:cNvSpPr>
              <a:spLocks noChangeShapeType="1"/>
            </p:cNvSpPr>
            <p:nvPr/>
          </p:nvSpPr>
          <p:spPr bwMode="auto">
            <a:xfrm flipV="1">
              <a:off x="3456" y="1440"/>
              <a:ext cx="442" cy="192"/>
            </a:xfrm>
            <a:prstGeom prst="line">
              <a:avLst/>
            </a:prstGeom>
            <a:noFill/>
            <a:ln w="38100">
              <a:solidFill>
                <a:srgbClr val="008000"/>
              </a:solidFill>
              <a:round/>
              <a:headEnd/>
              <a:tailEnd type="triangle" w="med" len="med"/>
            </a:ln>
          </p:spPr>
          <p:txBody>
            <a:bodyPr wrap="none"/>
            <a:lstStyle/>
            <a:p>
              <a:endParaRPr lang="en-US"/>
            </a:p>
          </p:txBody>
        </p:sp>
        <p:sp>
          <p:nvSpPr>
            <p:cNvPr id="22572" name="Text Box 47"/>
            <p:cNvSpPr txBox="1">
              <a:spLocks noChangeArrowheads="1"/>
            </p:cNvSpPr>
            <p:nvPr/>
          </p:nvSpPr>
          <p:spPr bwMode="auto">
            <a:xfrm>
              <a:off x="2352" y="1606"/>
              <a:ext cx="1114" cy="446"/>
            </a:xfrm>
            <a:prstGeom prst="rect">
              <a:avLst/>
            </a:prstGeom>
            <a:gradFill rotWithShape="1">
              <a:gsLst>
                <a:gs pos="0">
                  <a:schemeClr val="bg1"/>
                </a:gs>
                <a:gs pos="100000">
                  <a:srgbClr val="99FFCC"/>
                </a:gs>
              </a:gsLst>
              <a:lin ang="5400000" scaled="1"/>
            </a:gradFill>
            <a:ln w="25400">
              <a:solidFill>
                <a:srgbClr val="008000"/>
              </a:solidFill>
              <a:miter lim="800000"/>
              <a:headEnd/>
              <a:tailEnd/>
            </a:ln>
          </p:spPr>
          <p:txBody>
            <a:bodyPr lIns="91430" tIns="45716" rIns="91430" bIns="45716">
              <a:spAutoFit/>
            </a:bodyPr>
            <a:lstStyle/>
            <a:p>
              <a:pPr algn="ctr" eaLnBrk="1" hangingPunct="1"/>
              <a:r>
                <a:rPr lang="en-GB" sz="2000" b="1">
                  <a:latin typeface="Arial Narrow" pitchFamily="34" charset="0"/>
                </a:rPr>
                <a:t>Photosynthesis model</a:t>
              </a:r>
            </a:p>
          </p:txBody>
        </p:sp>
      </p:grpSp>
      <p:grpSp>
        <p:nvGrpSpPr>
          <p:cNvPr id="8" name="Group 48"/>
          <p:cNvGrpSpPr>
            <a:grpSpLocks/>
          </p:cNvGrpSpPr>
          <p:nvPr/>
        </p:nvGrpSpPr>
        <p:grpSpPr bwMode="auto">
          <a:xfrm flipH="1">
            <a:off x="3810000" y="914401"/>
            <a:ext cx="1905000" cy="1524000"/>
            <a:chOff x="288" y="672"/>
            <a:chExt cx="1680" cy="1658"/>
          </a:xfrm>
        </p:grpSpPr>
        <p:sp>
          <p:nvSpPr>
            <p:cNvPr id="22565" name="Oval 49"/>
            <p:cNvSpPr>
              <a:spLocks noChangeArrowheads="1"/>
            </p:cNvSpPr>
            <p:nvPr/>
          </p:nvSpPr>
          <p:spPr bwMode="auto">
            <a:xfrm>
              <a:off x="288" y="672"/>
              <a:ext cx="384" cy="384"/>
            </a:xfrm>
            <a:prstGeom prst="ellipse">
              <a:avLst/>
            </a:prstGeom>
            <a:solidFill>
              <a:srgbClr val="FFFF00"/>
            </a:solidFill>
            <a:ln w="50800">
              <a:solidFill>
                <a:srgbClr val="4D4D4D"/>
              </a:solidFill>
              <a:round/>
              <a:headEnd/>
              <a:tailEnd/>
            </a:ln>
          </p:spPr>
          <p:txBody>
            <a:bodyPr wrap="none" anchor="ctr"/>
            <a:lstStyle/>
            <a:p>
              <a:endParaRPr lang="en-US"/>
            </a:p>
          </p:txBody>
        </p:sp>
        <p:sp>
          <p:nvSpPr>
            <p:cNvPr id="22566" name="Freeform 50"/>
            <p:cNvSpPr>
              <a:spLocks/>
            </p:cNvSpPr>
            <p:nvPr/>
          </p:nvSpPr>
          <p:spPr bwMode="auto">
            <a:xfrm flipV="1">
              <a:off x="1440" y="1584"/>
              <a:ext cx="407" cy="746"/>
            </a:xfrm>
            <a:custGeom>
              <a:avLst/>
              <a:gdLst>
                <a:gd name="T0" fmla="*/ 0 w 1728"/>
                <a:gd name="T1" fmla="*/ 0 h 1584"/>
                <a:gd name="T2" fmla="*/ 79 w 1728"/>
                <a:gd name="T3" fmla="*/ 113 h 1584"/>
                <a:gd name="T4" fmla="*/ 68 w 1728"/>
                <a:gd name="T5" fmla="*/ 271 h 1584"/>
                <a:gd name="T6" fmla="*/ 170 w 1728"/>
                <a:gd name="T7" fmla="*/ 294 h 1584"/>
                <a:gd name="T8" fmla="*/ 170 w 1728"/>
                <a:gd name="T9" fmla="*/ 475 h 1584"/>
                <a:gd name="T10" fmla="*/ 271 w 1728"/>
                <a:gd name="T11" fmla="*/ 475 h 1584"/>
                <a:gd name="T12" fmla="*/ 283 w 1728"/>
                <a:gd name="T13" fmla="*/ 633 h 1584"/>
                <a:gd name="T14" fmla="*/ 384 w 1728"/>
                <a:gd name="T15" fmla="*/ 633 h 1584"/>
                <a:gd name="T16" fmla="*/ 407 w 1728"/>
                <a:gd name="T17" fmla="*/ 746 h 1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28"/>
                <a:gd name="T28" fmla="*/ 0 h 1584"/>
                <a:gd name="T29" fmla="*/ 1728 w 1728"/>
                <a:gd name="T30" fmla="*/ 1584 h 1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28" h="1584">
                  <a:moveTo>
                    <a:pt x="0" y="0"/>
                  </a:moveTo>
                  <a:cubicBezTo>
                    <a:pt x="144" y="72"/>
                    <a:pt x="288" y="144"/>
                    <a:pt x="336" y="240"/>
                  </a:cubicBezTo>
                  <a:cubicBezTo>
                    <a:pt x="384" y="336"/>
                    <a:pt x="224" y="512"/>
                    <a:pt x="288" y="576"/>
                  </a:cubicBezTo>
                  <a:cubicBezTo>
                    <a:pt x="352" y="640"/>
                    <a:pt x="648" y="552"/>
                    <a:pt x="720" y="624"/>
                  </a:cubicBezTo>
                  <a:cubicBezTo>
                    <a:pt x="792" y="696"/>
                    <a:pt x="648" y="944"/>
                    <a:pt x="720" y="1008"/>
                  </a:cubicBezTo>
                  <a:cubicBezTo>
                    <a:pt x="792" y="1072"/>
                    <a:pt x="1072" y="952"/>
                    <a:pt x="1152" y="1008"/>
                  </a:cubicBezTo>
                  <a:cubicBezTo>
                    <a:pt x="1232" y="1064"/>
                    <a:pt x="1120" y="1288"/>
                    <a:pt x="1200" y="1344"/>
                  </a:cubicBezTo>
                  <a:cubicBezTo>
                    <a:pt x="1280" y="1400"/>
                    <a:pt x="1544" y="1304"/>
                    <a:pt x="1632" y="1344"/>
                  </a:cubicBezTo>
                  <a:cubicBezTo>
                    <a:pt x="1720" y="1384"/>
                    <a:pt x="1724" y="1484"/>
                    <a:pt x="1728" y="1584"/>
                  </a:cubicBezTo>
                </a:path>
              </a:pathLst>
            </a:custGeom>
            <a:noFill/>
            <a:ln w="76200" cap="flat" cmpd="sng">
              <a:solidFill>
                <a:srgbClr val="4D4D4D"/>
              </a:solidFill>
              <a:prstDash val="solid"/>
              <a:round/>
              <a:headEnd type="none" w="med" len="med"/>
              <a:tailEnd type="none" w="lg" len="lg"/>
            </a:ln>
          </p:spPr>
          <p:txBody>
            <a:bodyPr wrap="none"/>
            <a:lstStyle/>
            <a:p>
              <a:endParaRPr lang="en-US"/>
            </a:p>
          </p:txBody>
        </p:sp>
        <p:sp>
          <p:nvSpPr>
            <p:cNvPr id="22567" name="Line 51"/>
            <p:cNvSpPr>
              <a:spLocks noChangeShapeType="1"/>
            </p:cNvSpPr>
            <p:nvPr/>
          </p:nvSpPr>
          <p:spPr bwMode="auto">
            <a:xfrm flipV="1">
              <a:off x="1824" y="1392"/>
              <a:ext cx="144" cy="192"/>
            </a:xfrm>
            <a:prstGeom prst="line">
              <a:avLst/>
            </a:prstGeom>
            <a:noFill/>
            <a:ln w="76200">
              <a:solidFill>
                <a:srgbClr val="4D4D4D"/>
              </a:solidFill>
              <a:round/>
              <a:headEnd/>
              <a:tailEnd type="triangle" w="med" len="med"/>
            </a:ln>
          </p:spPr>
          <p:txBody>
            <a:bodyPr wrap="none"/>
            <a:lstStyle/>
            <a:p>
              <a:endParaRPr lang="en-US"/>
            </a:p>
          </p:txBody>
        </p:sp>
        <p:sp>
          <p:nvSpPr>
            <p:cNvPr id="22568" name="Freeform 52"/>
            <p:cNvSpPr>
              <a:spLocks/>
            </p:cNvSpPr>
            <p:nvPr/>
          </p:nvSpPr>
          <p:spPr bwMode="auto">
            <a:xfrm>
              <a:off x="576" y="1104"/>
              <a:ext cx="624" cy="1070"/>
            </a:xfrm>
            <a:custGeom>
              <a:avLst/>
              <a:gdLst>
                <a:gd name="T0" fmla="*/ 0 w 1728"/>
                <a:gd name="T1" fmla="*/ 0 h 1584"/>
                <a:gd name="T2" fmla="*/ 121 w 1728"/>
                <a:gd name="T3" fmla="*/ 162 h 1584"/>
                <a:gd name="T4" fmla="*/ 104 w 1728"/>
                <a:gd name="T5" fmla="*/ 389 h 1584"/>
                <a:gd name="T6" fmla="*/ 260 w 1728"/>
                <a:gd name="T7" fmla="*/ 422 h 1584"/>
                <a:gd name="T8" fmla="*/ 260 w 1728"/>
                <a:gd name="T9" fmla="*/ 681 h 1584"/>
                <a:gd name="T10" fmla="*/ 416 w 1728"/>
                <a:gd name="T11" fmla="*/ 681 h 1584"/>
                <a:gd name="T12" fmla="*/ 433 w 1728"/>
                <a:gd name="T13" fmla="*/ 908 h 1584"/>
                <a:gd name="T14" fmla="*/ 589 w 1728"/>
                <a:gd name="T15" fmla="*/ 908 h 1584"/>
                <a:gd name="T16" fmla="*/ 624 w 1728"/>
                <a:gd name="T17" fmla="*/ 1070 h 1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28"/>
                <a:gd name="T28" fmla="*/ 0 h 1584"/>
                <a:gd name="T29" fmla="*/ 1728 w 1728"/>
                <a:gd name="T30" fmla="*/ 1584 h 1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28" h="1584">
                  <a:moveTo>
                    <a:pt x="0" y="0"/>
                  </a:moveTo>
                  <a:cubicBezTo>
                    <a:pt x="144" y="72"/>
                    <a:pt x="288" y="144"/>
                    <a:pt x="336" y="240"/>
                  </a:cubicBezTo>
                  <a:cubicBezTo>
                    <a:pt x="384" y="336"/>
                    <a:pt x="224" y="512"/>
                    <a:pt x="288" y="576"/>
                  </a:cubicBezTo>
                  <a:cubicBezTo>
                    <a:pt x="352" y="640"/>
                    <a:pt x="648" y="552"/>
                    <a:pt x="720" y="624"/>
                  </a:cubicBezTo>
                  <a:cubicBezTo>
                    <a:pt x="792" y="696"/>
                    <a:pt x="648" y="944"/>
                    <a:pt x="720" y="1008"/>
                  </a:cubicBezTo>
                  <a:cubicBezTo>
                    <a:pt x="792" y="1072"/>
                    <a:pt x="1072" y="952"/>
                    <a:pt x="1152" y="1008"/>
                  </a:cubicBezTo>
                  <a:cubicBezTo>
                    <a:pt x="1232" y="1064"/>
                    <a:pt x="1120" y="1288"/>
                    <a:pt x="1200" y="1344"/>
                  </a:cubicBezTo>
                  <a:cubicBezTo>
                    <a:pt x="1280" y="1400"/>
                    <a:pt x="1544" y="1304"/>
                    <a:pt x="1632" y="1344"/>
                  </a:cubicBezTo>
                  <a:cubicBezTo>
                    <a:pt x="1720" y="1384"/>
                    <a:pt x="1724" y="1484"/>
                    <a:pt x="1728" y="1584"/>
                  </a:cubicBezTo>
                </a:path>
              </a:pathLst>
            </a:custGeom>
            <a:noFill/>
            <a:ln w="76200" cap="flat" cmpd="sng">
              <a:solidFill>
                <a:srgbClr val="4D4D4D"/>
              </a:solidFill>
              <a:prstDash val="solid"/>
              <a:round/>
              <a:headEnd type="none" w="med" len="med"/>
              <a:tailEnd type="none" w="lg" len="lg"/>
            </a:ln>
          </p:spPr>
          <p:txBody>
            <a:bodyPr wrap="none"/>
            <a:lstStyle/>
            <a:p>
              <a:endParaRPr lang="en-US"/>
            </a:p>
          </p:txBody>
        </p:sp>
        <p:sp>
          <p:nvSpPr>
            <p:cNvPr id="22569" name="Line 53"/>
            <p:cNvSpPr>
              <a:spLocks noChangeShapeType="1"/>
            </p:cNvSpPr>
            <p:nvPr/>
          </p:nvSpPr>
          <p:spPr bwMode="auto">
            <a:xfrm>
              <a:off x="1216" y="2208"/>
              <a:ext cx="32" cy="96"/>
            </a:xfrm>
            <a:prstGeom prst="line">
              <a:avLst/>
            </a:prstGeom>
            <a:noFill/>
            <a:ln w="76200">
              <a:solidFill>
                <a:srgbClr val="4D4D4D"/>
              </a:solidFill>
              <a:round/>
              <a:headEnd/>
              <a:tailEnd type="triangle" w="med" len="med"/>
            </a:ln>
          </p:spPr>
          <p:txBody>
            <a:bodyPr wrap="none"/>
            <a:lstStyle/>
            <a:p>
              <a:endParaRPr lang="en-US"/>
            </a:p>
          </p:txBody>
        </p:sp>
      </p:grpSp>
      <p:sp>
        <p:nvSpPr>
          <p:cNvPr id="22562" name="AutoShape 58"/>
          <p:cNvSpPr>
            <a:spLocks noChangeArrowheads="1"/>
          </p:cNvSpPr>
          <p:nvPr/>
        </p:nvSpPr>
        <p:spPr bwMode="auto">
          <a:xfrm>
            <a:off x="5638800" y="4286251"/>
            <a:ext cx="762000" cy="285750"/>
          </a:xfrm>
          <a:prstGeom prst="can">
            <a:avLst>
              <a:gd name="adj" fmla="val 33593"/>
            </a:avLst>
          </a:prstGeom>
          <a:solidFill>
            <a:srgbClr val="FFFFFF"/>
          </a:solidFill>
          <a:ln w="25400">
            <a:solidFill>
              <a:schemeClr val="bg2"/>
            </a:solidFill>
            <a:round/>
            <a:headEnd/>
            <a:tailEnd/>
          </a:ln>
        </p:spPr>
        <p:txBody>
          <a:bodyPr wrap="none" lIns="91430" tIns="45716" rIns="91430" bIns="45716" anchor="ctr"/>
          <a:lstStyle/>
          <a:p>
            <a:pPr algn="ctr" eaLnBrk="1" hangingPunct="1"/>
            <a:endParaRPr lang="en-US" sz="2400" b="1" dirty="0">
              <a:latin typeface="Gill Sans MT"/>
            </a:endParaRPr>
          </a:p>
        </p:txBody>
      </p:sp>
      <p:sp>
        <p:nvSpPr>
          <p:cNvPr id="22563" name="AutoShape 59"/>
          <p:cNvSpPr>
            <a:spLocks noChangeArrowheads="1"/>
          </p:cNvSpPr>
          <p:nvPr/>
        </p:nvSpPr>
        <p:spPr bwMode="auto">
          <a:xfrm>
            <a:off x="5638800" y="4114800"/>
            <a:ext cx="762000" cy="257175"/>
          </a:xfrm>
          <a:prstGeom prst="can">
            <a:avLst>
              <a:gd name="adj" fmla="val 33333"/>
            </a:avLst>
          </a:prstGeom>
          <a:solidFill>
            <a:schemeClr val="bg1"/>
          </a:solidFill>
          <a:ln w="25400">
            <a:solidFill>
              <a:schemeClr val="bg2"/>
            </a:solidFill>
            <a:round/>
            <a:headEnd/>
            <a:tailEnd/>
          </a:ln>
        </p:spPr>
        <p:txBody>
          <a:bodyPr wrap="none" anchor="ctr"/>
          <a:lstStyle/>
          <a:p>
            <a:endParaRPr lang="en-US"/>
          </a:p>
        </p:txBody>
      </p:sp>
      <p:sp>
        <p:nvSpPr>
          <p:cNvPr id="22564" name="AutoShape 60"/>
          <p:cNvSpPr>
            <a:spLocks noChangeArrowheads="1"/>
          </p:cNvSpPr>
          <p:nvPr/>
        </p:nvSpPr>
        <p:spPr bwMode="auto">
          <a:xfrm>
            <a:off x="5638800" y="3933826"/>
            <a:ext cx="762000" cy="257175"/>
          </a:xfrm>
          <a:prstGeom prst="can">
            <a:avLst>
              <a:gd name="adj" fmla="val 33333"/>
            </a:avLst>
          </a:prstGeom>
          <a:solidFill>
            <a:schemeClr val="bg1"/>
          </a:solidFill>
          <a:ln w="25400">
            <a:solidFill>
              <a:schemeClr val="bg2"/>
            </a:solidFill>
            <a:round/>
            <a:headEnd/>
            <a:tailEnd/>
          </a:ln>
        </p:spPr>
        <p:txBody>
          <a:bodyPr wrap="none" anchor="ctr"/>
          <a:lstStyle/>
          <a:p>
            <a:endParaRPr lang="en-US"/>
          </a:p>
        </p:txBody>
      </p:sp>
      <p:sp>
        <p:nvSpPr>
          <p:cNvPr id="57" name="AutoShape 29"/>
          <p:cNvSpPr>
            <a:spLocks noChangeArrowheads="1"/>
          </p:cNvSpPr>
          <p:nvPr/>
        </p:nvSpPr>
        <p:spPr bwMode="auto">
          <a:xfrm rot="10800000">
            <a:off x="1752600" y="4419600"/>
            <a:ext cx="152400" cy="838200"/>
          </a:xfrm>
          <a:prstGeom prst="upArrow">
            <a:avLst>
              <a:gd name="adj1" fmla="val 50000"/>
              <a:gd name="adj2" fmla="val 137500"/>
            </a:avLst>
          </a:prstGeom>
          <a:solidFill>
            <a:srgbClr val="0000FF"/>
          </a:solidFill>
          <a:ln w="9525">
            <a:solidFill>
              <a:srgbClr val="0000FF"/>
            </a:solidFill>
            <a:miter lim="800000"/>
            <a:headEnd/>
            <a:tailEnd/>
          </a:ln>
        </p:spPr>
        <p:txBody>
          <a:bodyPr wrap="none" anchor="ctr"/>
          <a:lstStyle/>
          <a:p>
            <a:endParaRPr lang="en-US"/>
          </a:p>
        </p:txBody>
      </p:sp>
      <p:sp>
        <p:nvSpPr>
          <p:cNvPr id="58" name="Text Box 37"/>
          <p:cNvSpPr txBox="1">
            <a:spLocks noChangeArrowheads="1"/>
          </p:cNvSpPr>
          <p:nvPr/>
        </p:nvSpPr>
        <p:spPr bwMode="auto">
          <a:xfrm>
            <a:off x="1828800" y="4267200"/>
            <a:ext cx="1109579" cy="369324"/>
          </a:xfrm>
          <a:prstGeom prst="rect">
            <a:avLst/>
          </a:prstGeom>
          <a:noFill/>
          <a:ln w="9525">
            <a:noFill/>
            <a:miter lim="800000"/>
            <a:headEnd/>
            <a:tailEnd/>
          </a:ln>
        </p:spPr>
        <p:txBody>
          <a:bodyPr wrap="none" lIns="91430" tIns="45716" rIns="91430" bIns="45716">
            <a:spAutoFit/>
          </a:bodyPr>
          <a:lstStyle/>
          <a:p>
            <a:pPr eaLnBrk="1" hangingPunct="1"/>
            <a:r>
              <a:rPr lang="en-GB" b="1" dirty="0" smtClean="0">
                <a:latin typeface="Arial Narrow" pitchFamily="34" charset="0"/>
              </a:rPr>
              <a:t>Infiltration</a:t>
            </a:r>
            <a:endParaRPr lang="en-GB" b="1" dirty="0">
              <a:latin typeface="Arial Narrow"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LeaffulCol"/>
          <p:cNvPicPr>
            <a:picLocks noChangeAspect="1" noChangeArrowheads="1"/>
          </p:cNvPicPr>
          <p:nvPr/>
        </p:nvPicPr>
        <p:blipFill>
          <a:blip r:embed="rId3" cstate="screen"/>
          <a:srcRect/>
          <a:stretch>
            <a:fillRect/>
          </a:stretch>
        </p:blipFill>
        <p:spPr bwMode="auto">
          <a:xfrm>
            <a:off x="1143000" y="2286001"/>
            <a:ext cx="3810000" cy="3546475"/>
          </a:xfrm>
          <a:prstGeom prst="rect">
            <a:avLst/>
          </a:prstGeom>
          <a:noFill/>
          <a:ln w="9525">
            <a:noFill/>
            <a:miter lim="800000"/>
            <a:headEnd/>
            <a:tailEnd/>
          </a:ln>
        </p:spPr>
      </p:pic>
      <p:sp>
        <p:nvSpPr>
          <p:cNvPr id="23555" name="Rectangle 3"/>
          <p:cNvSpPr>
            <a:spLocks noChangeArrowheads="1"/>
          </p:cNvSpPr>
          <p:nvPr/>
        </p:nvSpPr>
        <p:spPr bwMode="auto">
          <a:xfrm>
            <a:off x="609600" y="4648200"/>
            <a:ext cx="6553200" cy="2209800"/>
          </a:xfrm>
          <a:prstGeom prst="rect">
            <a:avLst/>
          </a:prstGeom>
          <a:solidFill>
            <a:srgbClr val="CC9900">
              <a:alpha val="50195"/>
            </a:srgbClr>
          </a:solidFill>
          <a:ln w="9525">
            <a:noFill/>
            <a:miter lim="800000"/>
            <a:headEnd/>
            <a:tailEnd/>
          </a:ln>
        </p:spPr>
        <p:txBody>
          <a:bodyPr wrap="none" anchor="ctr"/>
          <a:lstStyle/>
          <a:p>
            <a:endParaRPr lang="en-US"/>
          </a:p>
        </p:txBody>
      </p:sp>
      <p:sp>
        <p:nvSpPr>
          <p:cNvPr id="23556" name="Rectangle 4"/>
          <p:cNvSpPr>
            <a:spLocks noGrp="1" noChangeArrowheads="1"/>
          </p:cNvSpPr>
          <p:nvPr>
            <p:ph type="title"/>
          </p:nvPr>
        </p:nvSpPr>
        <p:spPr>
          <a:xfrm>
            <a:off x="685800" y="-152400"/>
            <a:ext cx="8610600" cy="1143000"/>
          </a:xfrm>
        </p:spPr>
        <p:txBody>
          <a:bodyPr/>
          <a:lstStyle/>
          <a:p>
            <a:pPr eaLnBrk="1" hangingPunct="1"/>
            <a:r>
              <a:rPr lang="en-GB" dirty="0" smtClean="0">
                <a:solidFill>
                  <a:schemeClr val="tx1"/>
                </a:solidFill>
              </a:rPr>
              <a:t>Land model processes - Hydrology</a:t>
            </a:r>
            <a:r>
              <a:rPr lang="en-GB" sz="2000" dirty="0" smtClean="0">
                <a:solidFill>
                  <a:srgbClr val="4D4D4D"/>
                </a:solidFill>
              </a:rPr>
              <a:t> </a:t>
            </a:r>
          </a:p>
        </p:txBody>
      </p:sp>
      <p:sp>
        <p:nvSpPr>
          <p:cNvPr id="23557" name="Text Box 5"/>
          <p:cNvSpPr txBox="1">
            <a:spLocks noChangeArrowheads="1"/>
          </p:cNvSpPr>
          <p:nvPr/>
        </p:nvSpPr>
        <p:spPr bwMode="auto">
          <a:xfrm>
            <a:off x="1143000" y="6172201"/>
            <a:ext cx="2971800" cy="461657"/>
          </a:xfrm>
          <a:prstGeom prst="rect">
            <a:avLst/>
          </a:prstGeom>
          <a:noFill/>
          <a:ln w="9525">
            <a:noFill/>
            <a:miter lim="800000"/>
            <a:headEnd/>
            <a:tailEnd/>
          </a:ln>
        </p:spPr>
        <p:txBody>
          <a:bodyPr lIns="91430" tIns="45716" rIns="91430" bIns="45716">
            <a:spAutoFit/>
          </a:bodyPr>
          <a:lstStyle/>
          <a:p>
            <a:pPr eaLnBrk="1" hangingPunct="1">
              <a:spcBef>
                <a:spcPct val="50000"/>
              </a:spcBef>
            </a:pPr>
            <a:endParaRPr lang="en-US" sz="2400" b="1">
              <a:latin typeface="Arial Narrow" pitchFamily="34" charset="0"/>
            </a:endParaRPr>
          </a:p>
        </p:txBody>
      </p:sp>
      <p:sp>
        <p:nvSpPr>
          <p:cNvPr id="23558" name="Text Box 6"/>
          <p:cNvSpPr txBox="1">
            <a:spLocks noChangeArrowheads="1"/>
          </p:cNvSpPr>
          <p:nvPr/>
        </p:nvSpPr>
        <p:spPr bwMode="auto">
          <a:xfrm>
            <a:off x="7543801" y="4191000"/>
            <a:ext cx="1109579" cy="461657"/>
          </a:xfrm>
          <a:prstGeom prst="rect">
            <a:avLst/>
          </a:prstGeom>
          <a:noFill/>
          <a:ln w="9525">
            <a:noFill/>
            <a:miter lim="800000"/>
            <a:headEnd/>
            <a:tailEnd/>
          </a:ln>
        </p:spPr>
        <p:txBody>
          <a:bodyPr wrap="none" lIns="91430" tIns="45716" rIns="91430" bIns="45716">
            <a:spAutoFit/>
          </a:bodyPr>
          <a:lstStyle/>
          <a:p>
            <a:pPr eaLnBrk="1" hangingPunct="1"/>
            <a:r>
              <a:rPr lang="en-GB" sz="2400" b="1">
                <a:latin typeface="Arial Narrow" pitchFamily="34" charset="0"/>
                <a:sym typeface="Symbol" pitchFamily="18" charset="2"/>
              </a:rPr>
              <a:t></a:t>
            </a:r>
            <a:r>
              <a:rPr lang="en-GB" sz="2400" b="1">
                <a:latin typeface="Arial Narrow" pitchFamily="34" charset="0"/>
              </a:rPr>
              <a:t>, T</a:t>
            </a:r>
            <a:r>
              <a:rPr lang="en-GB" sz="2400" b="1" baseline="-25000">
                <a:latin typeface="Arial Narrow" pitchFamily="34" charset="0"/>
              </a:rPr>
              <a:t>*</a:t>
            </a:r>
            <a:r>
              <a:rPr lang="en-GB" sz="2400" b="1">
                <a:latin typeface="Arial Narrow" pitchFamily="34" charset="0"/>
              </a:rPr>
              <a:t>, z</a:t>
            </a:r>
            <a:r>
              <a:rPr lang="en-GB" sz="2400" b="1" baseline="-25000">
                <a:latin typeface="Arial Narrow" pitchFamily="34" charset="0"/>
              </a:rPr>
              <a:t>o</a:t>
            </a:r>
            <a:endParaRPr lang="en-GB" sz="2400" b="1">
              <a:latin typeface="Arial Narrow" pitchFamily="34" charset="0"/>
            </a:endParaRPr>
          </a:p>
        </p:txBody>
      </p:sp>
      <p:sp>
        <p:nvSpPr>
          <p:cNvPr id="23559" name="Line 7"/>
          <p:cNvSpPr>
            <a:spLocks noChangeShapeType="1"/>
          </p:cNvSpPr>
          <p:nvPr/>
        </p:nvSpPr>
        <p:spPr bwMode="auto">
          <a:xfrm>
            <a:off x="609600" y="4648200"/>
            <a:ext cx="8077200" cy="0"/>
          </a:xfrm>
          <a:prstGeom prst="line">
            <a:avLst/>
          </a:prstGeom>
          <a:noFill/>
          <a:ln w="50800">
            <a:solidFill>
              <a:srgbClr val="663300"/>
            </a:solidFill>
            <a:round/>
            <a:headEnd/>
            <a:tailEnd/>
          </a:ln>
        </p:spPr>
        <p:txBody>
          <a:bodyPr wrap="none"/>
          <a:lstStyle/>
          <a:p>
            <a:endParaRPr lang="en-US"/>
          </a:p>
        </p:txBody>
      </p:sp>
      <p:sp>
        <p:nvSpPr>
          <p:cNvPr id="23560" name="Line 8"/>
          <p:cNvSpPr>
            <a:spLocks noChangeShapeType="1"/>
          </p:cNvSpPr>
          <p:nvPr/>
        </p:nvSpPr>
        <p:spPr bwMode="auto">
          <a:xfrm>
            <a:off x="609600" y="4800600"/>
            <a:ext cx="6172200" cy="0"/>
          </a:xfrm>
          <a:prstGeom prst="line">
            <a:avLst/>
          </a:prstGeom>
          <a:noFill/>
          <a:ln w="50800">
            <a:solidFill>
              <a:srgbClr val="663300"/>
            </a:solidFill>
            <a:prstDash val="dash"/>
            <a:round/>
            <a:headEnd/>
            <a:tailEnd/>
          </a:ln>
        </p:spPr>
        <p:txBody>
          <a:bodyPr wrap="none"/>
          <a:lstStyle/>
          <a:p>
            <a:endParaRPr lang="en-US"/>
          </a:p>
        </p:txBody>
      </p:sp>
      <p:sp>
        <p:nvSpPr>
          <p:cNvPr id="23561" name="Rectangle 9"/>
          <p:cNvSpPr>
            <a:spLocks noChangeArrowheads="1"/>
          </p:cNvSpPr>
          <p:nvPr/>
        </p:nvSpPr>
        <p:spPr bwMode="auto">
          <a:xfrm>
            <a:off x="1295400" y="2514601"/>
            <a:ext cx="609600" cy="762000"/>
          </a:xfrm>
          <a:prstGeom prst="rect">
            <a:avLst/>
          </a:prstGeom>
          <a:solidFill>
            <a:srgbClr val="9933FF">
              <a:alpha val="50195"/>
            </a:srgbClr>
          </a:solidFill>
          <a:ln w="9525">
            <a:noFill/>
            <a:miter lim="800000"/>
            <a:headEnd/>
            <a:tailEnd/>
          </a:ln>
        </p:spPr>
        <p:txBody>
          <a:bodyPr wrap="none" anchor="ctr"/>
          <a:lstStyle/>
          <a:p>
            <a:endParaRPr lang="en-US"/>
          </a:p>
        </p:txBody>
      </p:sp>
      <p:sp>
        <p:nvSpPr>
          <p:cNvPr id="23562" name="Line 10"/>
          <p:cNvSpPr>
            <a:spLocks noChangeShapeType="1"/>
          </p:cNvSpPr>
          <p:nvPr/>
        </p:nvSpPr>
        <p:spPr bwMode="auto">
          <a:xfrm>
            <a:off x="609600" y="5105400"/>
            <a:ext cx="6172200" cy="0"/>
          </a:xfrm>
          <a:prstGeom prst="line">
            <a:avLst/>
          </a:prstGeom>
          <a:noFill/>
          <a:ln w="50800">
            <a:solidFill>
              <a:srgbClr val="663300"/>
            </a:solidFill>
            <a:prstDash val="dash"/>
            <a:round/>
            <a:headEnd/>
            <a:tailEnd/>
          </a:ln>
        </p:spPr>
        <p:txBody>
          <a:bodyPr wrap="none"/>
          <a:lstStyle/>
          <a:p>
            <a:endParaRPr lang="en-US"/>
          </a:p>
        </p:txBody>
      </p:sp>
      <p:sp>
        <p:nvSpPr>
          <p:cNvPr id="23563" name="Line 11"/>
          <p:cNvSpPr>
            <a:spLocks noChangeShapeType="1"/>
          </p:cNvSpPr>
          <p:nvPr/>
        </p:nvSpPr>
        <p:spPr bwMode="auto">
          <a:xfrm>
            <a:off x="609600" y="5715000"/>
            <a:ext cx="6172200" cy="0"/>
          </a:xfrm>
          <a:prstGeom prst="line">
            <a:avLst/>
          </a:prstGeom>
          <a:noFill/>
          <a:ln w="50800">
            <a:solidFill>
              <a:srgbClr val="663300"/>
            </a:solidFill>
            <a:prstDash val="dash"/>
            <a:round/>
            <a:headEnd/>
            <a:tailEnd/>
          </a:ln>
        </p:spPr>
        <p:txBody>
          <a:bodyPr wrap="none"/>
          <a:lstStyle/>
          <a:p>
            <a:endParaRPr lang="en-US"/>
          </a:p>
        </p:txBody>
      </p:sp>
      <p:sp>
        <p:nvSpPr>
          <p:cNvPr id="23564" name="Line 12"/>
          <p:cNvSpPr>
            <a:spLocks noChangeShapeType="1"/>
          </p:cNvSpPr>
          <p:nvPr/>
        </p:nvSpPr>
        <p:spPr bwMode="auto">
          <a:xfrm>
            <a:off x="609600" y="6629400"/>
            <a:ext cx="6248400" cy="0"/>
          </a:xfrm>
          <a:prstGeom prst="line">
            <a:avLst/>
          </a:prstGeom>
          <a:noFill/>
          <a:ln w="50800">
            <a:solidFill>
              <a:srgbClr val="663300"/>
            </a:solidFill>
            <a:prstDash val="dash"/>
            <a:round/>
            <a:headEnd/>
            <a:tailEnd/>
          </a:ln>
        </p:spPr>
        <p:txBody>
          <a:bodyPr wrap="none"/>
          <a:lstStyle/>
          <a:p>
            <a:endParaRPr lang="en-US"/>
          </a:p>
        </p:txBody>
      </p:sp>
      <p:grpSp>
        <p:nvGrpSpPr>
          <p:cNvPr id="23565" name="Group 13"/>
          <p:cNvGrpSpPr>
            <a:grpSpLocks/>
          </p:cNvGrpSpPr>
          <p:nvPr/>
        </p:nvGrpSpPr>
        <p:grpSpPr bwMode="auto">
          <a:xfrm>
            <a:off x="7086600" y="4648200"/>
            <a:ext cx="1524000" cy="2209800"/>
            <a:chOff x="3984" y="2832"/>
            <a:chExt cx="624" cy="1392"/>
          </a:xfrm>
        </p:grpSpPr>
        <p:sp>
          <p:nvSpPr>
            <p:cNvPr id="23622" name="Rectangle 14"/>
            <p:cNvSpPr>
              <a:spLocks noChangeArrowheads="1"/>
            </p:cNvSpPr>
            <p:nvPr/>
          </p:nvSpPr>
          <p:spPr bwMode="auto">
            <a:xfrm>
              <a:off x="3984" y="2832"/>
              <a:ext cx="624" cy="1392"/>
            </a:xfrm>
            <a:prstGeom prst="rect">
              <a:avLst/>
            </a:prstGeom>
            <a:solidFill>
              <a:srgbClr val="9933FF">
                <a:alpha val="50195"/>
              </a:srgbClr>
            </a:solidFill>
            <a:ln w="9525">
              <a:noFill/>
              <a:miter lim="800000"/>
              <a:headEnd/>
              <a:tailEnd/>
            </a:ln>
          </p:spPr>
          <p:txBody>
            <a:bodyPr wrap="none" anchor="ctr"/>
            <a:lstStyle/>
            <a:p>
              <a:endParaRPr lang="en-US"/>
            </a:p>
          </p:txBody>
        </p:sp>
        <p:grpSp>
          <p:nvGrpSpPr>
            <p:cNvPr id="23623" name="Group 15"/>
            <p:cNvGrpSpPr>
              <a:grpSpLocks/>
            </p:cNvGrpSpPr>
            <p:nvPr/>
          </p:nvGrpSpPr>
          <p:grpSpPr bwMode="auto">
            <a:xfrm>
              <a:off x="3984" y="2832"/>
              <a:ext cx="398" cy="1298"/>
              <a:chOff x="3792" y="2832"/>
              <a:chExt cx="398" cy="1298"/>
            </a:xfrm>
          </p:grpSpPr>
          <p:sp>
            <p:nvSpPr>
              <p:cNvPr id="23624" name="Text Box 16"/>
              <p:cNvSpPr txBox="1">
                <a:spLocks noChangeArrowheads="1"/>
              </p:cNvSpPr>
              <p:nvPr/>
            </p:nvSpPr>
            <p:spPr bwMode="auto">
              <a:xfrm>
                <a:off x="3792" y="3024"/>
                <a:ext cx="302" cy="252"/>
              </a:xfrm>
              <a:prstGeom prst="rect">
                <a:avLst/>
              </a:prstGeom>
              <a:noFill/>
              <a:ln w="9525">
                <a:noFill/>
                <a:miter lim="800000"/>
                <a:headEnd/>
                <a:tailEnd/>
              </a:ln>
            </p:spPr>
            <p:txBody>
              <a:bodyPr wrap="none" lIns="91430" tIns="45716" rIns="91430" bIns="45716">
                <a:spAutoFit/>
              </a:bodyPr>
              <a:lstStyle/>
              <a:p>
                <a:pPr eaLnBrk="1" hangingPunct="1"/>
                <a:r>
                  <a:rPr lang="en-GB" sz="2000" b="1">
                    <a:latin typeface="Arial Narrow" pitchFamily="34" charset="0"/>
                  </a:rPr>
                  <a:t>T</a:t>
                </a:r>
                <a:r>
                  <a:rPr lang="en-GB" sz="2000" b="1" baseline="-25000">
                    <a:latin typeface="Arial Narrow" pitchFamily="34" charset="0"/>
                  </a:rPr>
                  <a:t>2</a:t>
                </a:r>
                <a:r>
                  <a:rPr lang="en-GB" sz="2000" b="1">
                    <a:latin typeface="Arial Narrow" pitchFamily="34" charset="0"/>
                  </a:rPr>
                  <a:t>,     </a:t>
                </a:r>
              </a:p>
            </p:txBody>
          </p:sp>
          <p:sp>
            <p:nvSpPr>
              <p:cNvPr id="23625" name="Text Box 17"/>
              <p:cNvSpPr txBox="1">
                <a:spLocks noChangeArrowheads="1"/>
              </p:cNvSpPr>
              <p:nvPr/>
            </p:nvSpPr>
            <p:spPr bwMode="auto">
              <a:xfrm>
                <a:off x="3792" y="2832"/>
                <a:ext cx="365" cy="252"/>
              </a:xfrm>
              <a:prstGeom prst="rect">
                <a:avLst/>
              </a:prstGeom>
              <a:noFill/>
              <a:ln w="9525">
                <a:noFill/>
                <a:miter lim="800000"/>
                <a:headEnd/>
                <a:tailEnd/>
              </a:ln>
            </p:spPr>
            <p:txBody>
              <a:bodyPr wrap="none" lIns="91430" tIns="45716" rIns="91430" bIns="45716">
                <a:spAutoFit/>
              </a:bodyPr>
              <a:lstStyle/>
              <a:p>
                <a:pPr eaLnBrk="1" hangingPunct="1"/>
                <a:r>
                  <a:rPr lang="en-GB" sz="2000" b="1">
                    <a:latin typeface="Arial Narrow" pitchFamily="34" charset="0"/>
                  </a:rPr>
                  <a:t>T</a:t>
                </a:r>
                <a:r>
                  <a:rPr lang="en-GB" sz="2000" b="1" baseline="-25000">
                    <a:latin typeface="Arial Narrow" pitchFamily="34" charset="0"/>
                  </a:rPr>
                  <a:t>1</a:t>
                </a:r>
                <a:r>
                  <a:rPr lang="en-GB" sz="2000" b="1">
                    <a:latin typeface="Arial Narrow" pitchFamily="34" charset="0"/>
                  </a:rPr>
                  <a:t>,    </a:t>
                </a:r>
                <a:r>
                  <a:rPr lang="en-GB" sz="2000" b="1" baseline="-25000">
                    <a:latin typeface="Arial Narrow" pitchFamily="34" charset="0"/>
                  </a:rPr>
                  <a:t>    </a:t>
                </a:r>
                <a:r>
                  <a:rPr lang="en-GB" sz="2000" b="1">
                    <a:latin typeface="Arial Narrow" pitchFamily="34" charset="0"/>
                  </a:rPr>
                  <a:t> </a:t>
                </a:r>
              </a:p>
            </p:txBody>
          </p:sp>
          <p:sp>
            <p:nvSpPr>
              <p:cNvPr id="23626" name="Text Box 18"/>
              <p:cNvSpPr txBox="1">
                <a:spLocks noChangeArrowheads="1"/>
              </p:cNvSpPr>
              <p:nvPr/>
            </p:nvSpPr>
            <p:spPr bwMode="auto">
              <a:xfrm>
                <a:off x="3809" y="3312"/>
                <a:ext cx="326" cy="252"/>
              </a:xfrm>
              <a:prstGeom prst="rect">
                <a:avLst/>
              </a:prstGeom>
              <a:noFill/>
              <a:ln w="9525">
                <a:noFill/>
                <a:miter lim="800000"/>
                <a:headEnd/>
                <a:tailEnd/>
              </a:ln>
            </p:spPr>
            <p:txBody>
              <a:bodyPr wrap="none" lIns="91430" tIns="45716" rIns="91430" bIns="45716">
                <a:spAutoFit/>
              </a:bodyPr>
              <a:lstStyle/>
              <a:p>
                <a:pPr eaLnBrk="1" hangingPunct="1"/>
                <a:r>
                  <a:rPr lang="en-GB" sz="2000" b="1">
                    <a:latin typeface="Arial Narrow" pitchFamily="34" charset="0"/>
                  </a:rPr>
                  <a:t>T</a:t>
                </a:r>
                <a:r>
                  <a:rPr lang="en-GB" sz="2000" b="1" baseline="-25000">
                    <a:latin typeface="Arial Narrow" pitchFamily="34" charset="0"/>
                  </a:rPr>
                  <a:t>3</a:t>
                </a:r>
                <a:r>
                  <a:rPr lang="en-GB" sz="2000" b="1">
                    <a:latin typeface="Arial Narrow" pitchFamily="34" charset="0"/>
                  </a:rPr>
                  <a:t>,      </a:t>
                </a:r>
              </a:p>
            </p:txBody>
          </p:sp>
          <p:sp>
            <p:nvSpPr>
              <p:cNvPr id="23627" name="Text Box 19"/>
              <p:cNvSpPr txBox="1">
                <a:spLocks noChangeArrowheads="1"/>
              </p:cNvSpPr>
              <p:nvPr/>
            </p:nvSpPr>
            <p:spPr bwMode="auto">
              <a:xfrm>
                <a:off x="3809" y="3878"/>
                <a:ext cx="381" cy="252"/>
              </a:xfrm>
              <a:prstGeom prst="rect">
                <a:avLst/>
              </a:prstGeom>
              <a:noFill/>
              <a:ln w="9525">
                <a:noFill/>
                <a:miter lim="800000"/>
                <a:headEnd/>
                <a:tailEnd/>
              </a:ln>
            </p:spPr>
            <p:txBody>
              <a:bodyPr wrap="none" lIns="91430" tIns="45716" rIns="91430" bIns="45716">
                <a:spAutoFit/>
              </a:bodyPr>
              <a:lstStyle/>
              <a:p>
                <a:pPr eaLnBrk="1" hangingPunct="1"/>
                <a:r>
                  <a:rPr lang="en-GB" sz="2000" b="1">
                    <a:latin typeface="Arial Narrow" pitchFamily="34" charset="0"/>
                  </a:rPr>
                  <a:t>T</a:t>
                </a:r>
                <a:r>
                  <a:rPr lang="en-GB" sz="2000" b="1" baseline="-25000">
                    <a:latin typeface="Arial Narrow" pitchFamily="34" charset="0"/>
                  </a:rPr>
                  <a:t>10</a:t>
                </a:r>
                <a:r>
                  <a:rPr lang="en-GB" sz="2000" b="1">
                    <a:latin typeface="Arial Narrow" pitchFamily="34" charset="0"/>
                  </a:rPr>
                  <a:t>,       </a:t>
                </a:r>
              </a:p>
            </p:txBody>
          </p:sp>
        </p:grpSp>
      </p:grpSp>
      <p:grpSp>
        <p:nvGrpSpPr>
          <p:cNvPr id="23566" name="Group 20"/>
          <p:cNvGrpSpPr>
            <a:grpSpLocks/>
          </p:cNvGrpSpPr>
          <p:nvPr/>
        </p:nvGrpSpPr>
        <p:grpSpPr bwMode="auto">
          <a:xfrm>
            <a:off x="1447800" y="2667001"/>
            <a:ext cx="304800" cy="457200"/>
            <a:chOff x="2304" y="1968"/>
            <a:chExt cx="384" cy="768"/>
          </a:xfrm>
        </p:grpSpPr>
        <p:sp>
          <p:nvSpPr>
            <p:cNvPr id="23620" name="AutoShape 21"/>
            <p:cNvSpPr>
              <a:spLocks noChangeArrowheads="1"/>
            </p:cNvSpPr>
            <p:nvPr/>
          </p:nvSpPr>
          <p:spPr bwMode="auto">
            <a:xfrm>
              <a:off x="2304" y="2256"/>
              <a:ext cx="384" cy="480"/>
            </a:xfrm>
            <a:prstGeom prst="can">
              <a:avLst>
                <a:gd name="adj" fmla="val 41991"/>
              </a:avLst>
            </a:prstGeom>
            <a:solidFill>
              <a:srgbClr val="0066FF"/>
            </a:solidFill>
            <a:ln w="25400">
              <a:solidFill>
                <a:schemeClr val="bg2"/>
              </a:solidFill>
              <a:round/>
              <a:headEnd/>
              <a:tailEnd/>
            </a:ln>
          </p:spPr>
          <p:txBody>
            <a:bodyPr wrap="none" lIns="91430" tIns="45716" rIns="91430" bIns="45716" anchor="ctr"/>
            <a:lstStyle/>
            <a:p>
              <a:pPr algn="ctr" eaLnBrk="1" hangingPunct="1"/>
              <a:endParaRPr lang="en-US" sz="2400" b="1" dirty="0">
                <a:latin typeface="Gill Sans MT"/>
              </a:endParaRPr>
            </a:p>
          </p:txBody>
        </p:sp>
        <p:sp>
          <p:nvSpPr>
            <p:cNvPr id="23621" name="AutoShape 22"/>
            <p:cNvSpPr>
              <a:spLocks noChangeArrowheads="1"/>
            </p:cNvSpPr>
            <p:nvPr/>
          </p:nvSpPr>
          <p:spPr bwMode="auto">
            <a:xfrm>
              <a:off x="2304" y="1968"/>
              <a:ext cx="384" cy="432"/>
            </a:xfrm>
            <a:prstGeom prst="can">
              <a:avLst>
                <a:gd name="adj" fmla="val 37500"/>
              </a:avLst>
            </a:prstGeom>
            <a:noFill/>
            <a:ln w="25400">
              <a:solidFill>
                <a:schemeClr val="bg2"/>
              </a:solidFill>
              <a:round/>
              <a:headEnd/>
              <a:tailEnd/>
            </a:ln>
          </p:spPr>
          <p:txBody>
            <a:bodyPr wrap="none" anchor="ctr"/>
            <a:lstStyle/>
            <a:p>
              <a:endParaRPr lang="en-US"/>
            </a:p>
          </p:txBody>
        </p:sp>
      </p:grpSp>
      <p:grpSp>
        <p:nvGrpSpPr>
          <p:cNvPr id="23567" name="Group 23"/>
          <p:cNvGrpSpPr>
            <a:grpSpLocks/>
          </p:cNvGrpSpPr>
          <p:nvPr/>
        </p:nvGrpSpPr>
        <p:grpSpPr bwMode="auto">
          <a:xfrm>
            <a:off x="7543800" y="4724401"/>
            <a:ext cx="152400" cy="228600"/>
            <a:chOff x="2304" y="1968"/>
            <a:chExt cx="384" cy="768"/>
          </a:xfrm>
        </p:grpSpPr>
        <p:sp>
          <p:nvSpPr>
            <p:cNvPr id="23618" name="AutoShape 24"/>
            <p:cNvSpPr>
              <a:spLocks noChangeArrowheads="1"/>
            </p:cNvSpPr>
            <p:nvPr/>
          </p:nvSpPr>
          <p:spPr bwMode="auto">
            <a:xfrm>
              <a:off x="2304" y="2256"/>
              <a:ext cx="384" cy="480"/>
            </a:xfrm>
            <a:prstGeom prst="can">
              <a:avLst>
                <a:gd name="adj" fmla="val 41991"/>
              </a:avLst>
            </a:prstGeom>
            <a:solidFill>
              <a:srgbClr val="0066FF"/>
            </a:solidFill>
            <a:ln w="25400">
              <a:solidFill>
                <a:schemeClr val="bg2"/>
              </a:solidFill>
              <a:round/>
              <a:headEnd/>
              <a:tailEnd/>
            </a:ln>
          </p:spPr>
          <p:txBody>
            <a:bodyPr wrap="none" lIns="91430" tIns="45716" rIns="91430" bIns="45716" anchor="ctr"/>
            <a:lstStyle/>
            <a:p>
              <a:pPr algn="ctr" eaLnBrk="1" hangingPunct="1"/>
              <a:endParaRPr lang="en-US" sz="2400" b="1" dirty="0">
                <a:latin typeface="Gill Sans MT"/>
              </a:endParaRPr>
            </a:p>
          </p:txBody>
        </p:sp>
        <p:sp>
          <p:nvSpPr>
            <p:cNvPr id="23619" name="AutoShape 25"/>
            <p:cNvSpPr>
              <a:spLocks noChangeArrowheads="1"/>
            </p:cNvSpPr>
            <p:nvPr/>
          </p:nvSpPr>
          <p:spPr bwMode="auto">
            <a:xfrm>
              <a:off x="2304" y="1968"/>
              <a:ext cx="384" cy="432"/>
            </a:xfrm>
            <a:prstGeom prst="can">
              <a:avLst>
                <a:gd name="adj" fmla="val 37500"/>
              </a:avLst>
            </a:prstGeom>
            <a:noFill/>
            <a:ln w="25400">
              <a:solidFill>
                <a:schemeClr val="bg2"/>
              </a:solidFill>
              <a:round/>
              <a:headEnd/>
              <a:tailEnd/>
            </a:ln>
          </p:spPr>
          <p:txBody>
            <a:bodyPr wrap="none" anchor="ctr"/>
            <a:lstStyle/>
            <a:p>
              <a:endParaRPr lang="en-US"/>
            </a:p>
          </p:txBody>
        </p:sp>
      </p:grpSp>
      <p:grpSp>
        <p:nvGrpSpPr>
          <p:cNvPr id="23568" name="Group 26"/>
          <p:cNvGrpSpPr>
            <a:grpSpLocks/>
          </p:cNvGrpSpPr>
          <p:nvPr/>
        </p:nvGrpSpPr>
        <p:grpSpPr bwMode="auto">
          <a:xfrm>
            <a:off x="7543800" y="5029199"/>
            <a:ext cx="228600" cy="304800"/>
            <a:chOff x="2304" y="1968"/>
            <a:chExt cx="384" cy="768"/>
          </a:xfrm>
        </p:grpSpPr>
        <p:sp>
          <p:nvSpPr>
            <p:cNvPr id="23616" name="AutoShape 27"/>
            <p:cNvSpPr>
              <a:spLocks noChangeArrowheads="1"/>
            </p:cNvSpPr>
            <p:nvPr/>
          </p:nvSpPr>
          <p:spPr bwMode="auto">
            <a:xfrm>
              <a:off x="2304" y="2256"/>
              <a:ext cx="384" cy="480"/>
            </a:xfrm>
            <a:prstGeom prst="can">
              <a:avLst>
                <a:gd name="adj" fmla="val 41991"/>
              </a:avLst>
            </a:prstGeom>
            <a:solidFill>
              <a:srgbClr val="0066FF"/>
            </a:solidFill>
            <a:ln w="25400">
              <a:solidFill>
                <a:schemeClr val="bg2"/>
              </a:solidFill>
              <a:round/>
              <a:headEnd/>
              <a:tailEnd/>
            </a:ln>
          </p:spPr>
          <p:txBody>
            <a:bodyPr wrap="none" lIns="91430" tIns="45716" rIns="91430" bIns="45716" anchor="ctr"/>
            <a:lstStyle/>
            <a:p>
              <a:pPr algn="ctr" eaLnBrk="1" hangingPunct="1"/>
              <a:endParaRPr lang="en-US" sz="2400" b="1" dirty="0">
                <a:latin typeface="Gill Sans MT"/>
              </a:endParaRPr>
            </a:p>
          </p:txBody>
        </p:sp>
        <p:sp>
          <p:nvSpPr>
            <p:cNvPr id="23617" name="AutoShape 28"/>
            <p:cNvSpPr>
              <a:spLocks noChangeArrowheads="1"/>
            </p:cNvSpPr>
            <p:nvPr/>
          </p:nvSpPr>
          <p:spPr bwMode="auto">
            <a:xfrm>
              <a:off x="2304" y="1968"/>
              <a:ext cx="384" cy="432"/>
            </a:xfrm>
            <a:prstGeom prst="can">
              <a:avLst>
                <a:gd name="adj" fmla="val 37500"/>
              </a:avLst>
            </a:prstGeom>
            <a:noFill/>
            <a:ln w="25400">
              <a:solidFill>
                <a:schemeClr val="bg2"/>
              </a:solidFill>
              <a:round/>
              <a:headEnd/>
              <a:tailEnd/>
            </a:ln>
          </p:spPr>
          <p:txBody>
            <a:bodyPr wrap="none" anchor="ctr"/>
            <a:lstStyle/>
            <a:p>
              <a:endParaRPr lang="en-US"/>
            </a:p>
          </p:txBody>
        </p:sp>
      </p:grpSp>
      <p:grpSp>
        <p:nvGrpSpPr>
          <p:cNvPr id="23569" name="Group 29"/>
          <p:cNvGrpSpPr>
            <a:grpSpLocks/>
          </p:cNvGrpSpPr>
          <p:nvPr/>
        </p:nvGrpSpPr>
        <p:grpSpPr bwMode="auto">
          <a:xfrm>
            <a:off x="7543800" y="5410200"/>
            <a:ext cx="304800" cy="381000"/>
            <a:chOff x="2304" y="1968"/>
            <a:chExt cx="384" cy="768"/>
          </a:xfrm>
        </p:grpSpPr>
        <p:sp>
          <p:nvSpPr>
            <p:cNvPr id="23614" name="AutoShape 30"/>
            <p:cNvSpPr>
              <a:spLocks noChangeArrowheads="1"/>
            </p:cNvSpPr>
            <p:nvPr/>
          </p:nvSpPr>
          <p:spPr bwMode="auto">
            <a:xfrm>
              <a:off x="2304" y="2256"/>
              <a:ext cx="384" cy="480"/>
            </a:xfrm>
            <a:prstGeom prst="can">
              <a:avLst>
                <a:gd name="adj" fmla="val 41991"/>
              </a:avLst>
            </a:prstGeom>
            <a:solidFill>
              <a:srgbClr val="0066FF"/>
            </a:solidFill>
            <a:ln w="25400">
              <a:solidFill>
                <a:schemeClr val="bg2"/>
              </a:solidFill>
              <a:round/>
              <a:headEnd/>
              <a:tailEnd/>
            </a:ln>
          </p:spPr>
          <p:txBody>
            <a:bodyPr wrap="none" lIns="91430" tIns="45716" rIns="91430" bIns="45716" anchor="ctr"/>
            <a:lstStyle/>
            <a:p>
              <a:pPr algn="ctr" eaLnBrk="1" hangingPunct="1"/>
              <a:endParaRPr lang="en-US" sz="2400" b="1" dirty="0">
                <a:latin typeface="Gill Sans MT"/>
              </a:endParaRPr>
            </a:p>
          </p:txBody>
        </p:sp>
        <p:sp>
          <p:nvSpPr>
            <p:cNvPr id="23615" name="AutoShape 31"/>
            <p:cNvSpPr>
              <a:spLocks noChangeArrowheads="1"/>
            </p:cNvSpPr>
            <p:nvPr/>
          </p:nvSpPr>
          <p:spPr bwMode="auto">
            <a:xfrm>
              <a:off x="2304" y="1968"/>
              <a:ext cx="384" cy="432"/>
            </a:xfrm>
            <a:prstGeom prst="can">
              <a:avLst>
                <a:gd name="adj" fmla="val 37500"/>
              </a:avLst>
            </a:prstGeom>
            <a:noFill/>
            <a:ln w="25400">
              <a:solidFill>
                <a:schemeClr val="bg2"/>
              </a:solidFill>
              <a:round/>
              <a:headEnd/>
              <a:tailEnd/>
            </a:ln>
          </p:spPr>
          <p:txBody>
            <a:bodyPr wrap="none" anchor="ctr"/>
            <a:lstStyle/>
            <a:p>
              <a:endParaRPr lang="en-US"/>
            </a:p>
          </p:txBody>
        </p:sp>
      </p:grpSp>
      <p:grpSp>
        <p:nvGrpSpPr>
          <p:cNvPr id="23570" name="Group 32"/>
          <p:cNvGrpSpPr>
            <a:grpSpLocks/>
          </p:cNvGrpSpPr>
          <p:nvPr/>
        </p:nvGrpSpPr>
        <p:grpSpPr bwMode="auto">
          <a:xfrm>
            <a:off x="7543800" y="6096000"/>
            <a:ext cx="381000" cy="609600"/>
            <a:chOff x="2304" y="1968"/>
            <a:chExt cx="384" cy="768"/>
          </a:xfrm>
        </p:grpSpPr>
        <p:sp>
          <p:nvSpPr>
            <p:cNvPr id="23612" name="AutoShape 33"/>
            <p:cNvSpPr>
              <a:spLocks noChangeArrowheads="1"/>
            </p:cNvSpPr>
            <p:nvPr/>
          </p:nvSpPr>
          <p:spPr bwMode="auto">
            <a:xfrm>
              <a:off x="2304" y="2256"/>
              <a:ext cx="384" cy="480"/>
            </a:xfrm>
            <a:prstGeom prst="can">
              <a:avLst>
                <a:gd name="adj" fmla="val 41991"/>
              </a:avLst>
            </a:prstGeom>
            <a:solidFill>
              <a:srgbClr val="0066FF"/>
            </a:solidFill>
            <a:ln w="25400">
              <a:solidFill>
                <a:schemeClr val="bg2"/>
              </a:solidFill>
              <a:round/>
              <a:headEnd/>
              <a:tailEnd/>
            </a:ln>
          </p:spPr>
          <p:txBody>
            <a:bodyPr wrap="none" lIns="91430" tIns="45716" rIns="91430" bIns="45716" anchor="ctr"/>
            <a:lstStyle/>
            <a:p>
              <a:pPr algn="ctr" eaLnBrk="1" hangingPunct="1"/>
              <a:endParaRPr lang="en-US" sz="2400" b="1" dirty="0">
                <a:latin typeface="Gill Sans MT"/>
              </a:endParaRPr>
            </a:p>
          </p:txBody>
        </p:sp>
        <p:sp>
          <p:nvSpPr>
            <p:cNvPr id="23613" name="AutoShape 34"/>
            <p:cNvSpPr>
              <a:spLocks noChangeArrowheads="1"/>
            </p:cNvSpPr>
            <p:nvPr/>
          </p:nvSpPr>
          <p:spPr bwMode="auto">
            <a:xfrm>
              <a:off x="2304" y="1968"/>
              <a:ext cx="384" cy="432"/>
            </a:xfrm>
            <a:prstGeom prst="can">
              <a:avLst>
                <a:gd name="adj" fmla="val 37500"/>
              </a:avLst>
            </a:prstGeom>
            <a:noFill/>
            <a:ln w="25400">
              <a:solidFill>
                <a:schemeClr val="bg2"/>
              </a:solidFill>
              <a:round/>
              <a:headEnd/>
              <a:tailEnd/>
            </a:ln>
          </p:spPr>
          <p:txBody>
            <a:bodyPr wrap="none" anchor="ctr"/>
            <a:lstStyle/>
            <a:p>
              <a:endParaRPr lang="en-US"/>
            </a:p>
          </p:txBody>
        </p:sp>
      </p:grpSp>
      <p:sp>
        <p:nvSpPr>
          <p:cNvPr id="23571" name="Rectangle 35"/>
          <p:cNvSpPr>
            <a:spLocks noChangeArrowheads="1"/>
          </p:cNvSpPr>
          <p:nvPr/>
        </p:nvSpPr>
        <p:spPr bwMode="auto">
          <a:xfrm>
            <a:off x="5486400" y="3810001"/>
            <a:ext cx="1066800" cy="838200"/>
          </a:xfrm>
          <a:prstGeom prst="rect">
            <a:avLst/>
          </a:prstGeom>
          <a:solidFill>
            <a:srgbClr val="9933FF">
              <a:alpha val="50195"/>
            </a:srgbClr>
          </a:solidFill>
          <a:ln w="9525">
            <a:noFill/>
            <a:miter lim="800000"/>
            <a:headEnd/>
            <a:tailEnd/>
          </a:ln>
        </p:spPr>
        <p:txBody>
          <a:bodyPr wrap="none" anchor="ctr"/>
          <a:lstStyle/>
          <a:p>
            <a:endParaRPr lang="en-US"/>
          </a:p>
        </p:txBody>
      </p:sp>
      <p:sp>
        <p:nvSpPr>
          <p:cNvPr id="23572" name="AutoShape 36"/>
          <p:cNvSpPr>
            <a:spLocks noChangeArrowheads="1"/>
          </p:cNvSpPr>
          <p:nvPr/>
        </p:nvSpPr>
        <p:spPr bwMode="auto">
          <a:xfrm>
            <a:off x="5638800" y="4286251"/>
            <a:ext cx="762000" cy="285750"/>
          </a:xfrm>
          <a:prstGeom prst="can">
            <a:avLst>
              <a:gd name="adj" fmla="val 33593"/>
            </a:avLst>
          </a:prstGeom>
          <a:solidFill>
            <a:srgbClr val="FFFFFF"/>
          </a:solidFill>
          <a:ln w="25400">
            <a:solidFill>
              <a:schemeClr val="bg2"/>
            </a:solidFill>
            <a:round/>
            <a:headEnd/>
            <a:tailEnd/>
          </a:ln>
        </p:spPr>
        <p:txBody>
          <a:bodyPr wrap="none" lIns="91430" tIns="45716" rIns="91430" bIns="45716" anchor="ctr"/>
          <a:lstStyle/>
          <a:p>
            <a:pPr algn="ctr" eaLnBrk="1" hangingPunct="1"/>
            <a:endParaRPr lang="en-US" sz="2400" b="1" dirty="0">
              <a:latin typeface="Gill Sans MT"/>
            </a:endParaRPr>
          </a:p>
        </p:txBody>
      </p:sp>
      <p:sp>
        <p:nvSpPr>
          <p:cNvPr id="23573" name="AutoShape 37"/>
          <p:cNvSpPr>
            <a:spLocks noChangeArrowheads="1"/>
          </p:cNvSpPr>
          <p:nvPr/>
        </p:nvSpPr>
        <p:spPr bwMode="auto">
          <a:xfrm>
            <a:off x="5638800" y="4114800"/>
            <a:ext cx="762000" cy="257175"/>
          </a:xfrm>
          <a:prstGeom prst="can">
            <a:avLst>
              <a:gd name="adj" fmla="val 33333"/>
            </a:avLst>
          </a:prstGeom>
          <a:solidFill>
            <a:schemeClr val="bg1"/>
          </a:solidFill>
          <a:ln w="25400">
            <a:solidFill>
              <a:schemeClr val="bg2"/>
            </a:solidFill>
            <a:round/>
            <a:headEnd/>
            <a:tailEnd/>
          </a:ln>
        </p:spPr>
        <p:txBody>
          <a:bodyPr wrap="none" anchor="ctr"/>
          <a:lstStyle/>
          <a:p>
            <a:endParaRPr lang="en-US"/>
          </a:p>
        </p:txBody>
      </p:sp>
      <p:sp>
        <p:nvSpPr>
          <p:cNvPr id="23574" name="AutoShape 38"/>
          <p:cNvSpPr>
            <a:spLocks noChangeArrowheads="1"/>
          </p:cNvSpPr>
          <p:nvPr/>
        </p:nvSpPr>
        <p:spPr bwMode="auto">
          <a:xfrm rot="16200000">
            <a:off x="723901" y="4000500"/>
            <a:ext cx="152400" cy="990600"/>
          </a:xfrm>
          <a:prstGeom prst="upArrow">
            <a:avLst>
              <a:gd name="adj1" fmla="val 50000"/>
              <a:gd name="adj2" fmla="val 162500"/>
            </a:avLst>
          </a:prstGeom>
          <a:solidFill>
            <a:srgbClr val="0000FF"/>
          </a:solidFill>
          <a:ln w="9525">
            <a:solidFill>
              <a:srgbClr val="0000FF"/>
            </a:solidFill>
            <a:miter lim="800000"/>
            <a:headEnd/>
            <a:tailEnd/>
          </a:ln>
        </p:spPr>
        <p:txBody>
          <a:bodyPr wrap="none" anchor="ctr"/>
          <a:lstStyle/>
          <a:p>
            <a:endParaRPr lang="en-US"/>
          </a:p>
        </p:txBody>
      </p:sp>
      <p:sp>
        <p:nvSpPr>
          <p:cNvPr id="23575" name="AutoShape 39"/>
          <p:cNvSpPr>
            <a:spLocks noChangeArrowheads="1"/>
          </p:cNvSpPr>
          <p:nvPr/>
        </p:nvSpPr>
        <p:spPr bwMode="auto">
          <a:xfrm rot="10800000">
            <a:off x="2209800" y="6019801"/>
            <a:ext cx="152400" cy="838200"/>
          </a:xfrm>
          <a:prstGeom prst="upArrow">
            <a:avLst>
              <a:gd name="adj1" fmla="val 50000"/>
              <a:gd name="adj2" fmla="val 137500"/>
            </a:avLst>
          </a:prstGeom>
          <a:solidFill>
            <a:srgbClr val="0000FF"/>
          </a:solidFill>
          <a:ln w="9525">
            <a:solidFill>
              <a:srgbClr val="0000FF"/>
            </a:solidFill>
            <a:miter lim="800000"/>
            <a:headEnd/>
            <a:tailEnd/>
          </a:ln>
        </p:spPr>
        <p:txBody>
          <a:bodyPr wrap="none" anchor="ctr"/>
          <a:lstStyle/>
          <a:p>
            <a:endParaRPr lang="en-US"/>
          </a:p>
        </p:txBody>
      </p:sp>
      <p:sp>
        <p:nvSpPr>
          <p:cNvPr id="23576" name="AutoShape 40"/>
          <p:cNvSpPr>
            <a:spLocks noChangeArrowheads="1"/>
          </p:cNvSpPr>
          <p:nvPr/>
        </p:nvSpPr>
        <p:spPr bwMode="auto">
          <a:xfrm rot="1240387">
            <a:off x="1828800" y="1752600"/>
            <a:ext cx="152400" cy="990600"/>
          </a:xfrm>
          <a:prstGeom prst="upArrow">
            <a:avLst>
              <a:gd name="adj1" fmla="val 50000"/>
              <a:gd name="adj2" fmla="val 162500"/>
            </a:avLst>
          </a:prstGeom>
          <a:solidFill>
            <a:srgbClr val="0000FF"/>
          </a:solidFill>
          <a:ln w="9525">
            <a:solidFill>
              <a:srgbClr val="0000FF"/>
            </a:solidFill>
            <a:miter lim="800000"/>
            <a:headEnd/>
            <a:tailEnd/>
          </a:ln>
        </p:spPr>
        <p:txBody>
          <a:bodyPr wrap="none" anchor="ctr"/>
          <a:lstStyle/>
          <a:p>
            <a:endParaRPr lang="en-US"/>
          </a:p>
        </p:txBody>
      </p:sp>
      <p:sp>
        <p:nvSpPr>
          <p:cNvPr id="23577" name="AutoShape 41"/>
          <p:cNvSpPr>
            <a:spLocks noChangeArrowheads="1"/>
          </p:cNvSpPr>
          <p:nvPr/>
        </p:nvSpPr>
        <p:spPr bwMode="auto">
          <a:xfrm rot="9606860">
            <a:off x="1116014" y="1355725"/>
            <a:ext cx="180975" cy="1295400"/>
          </a:xfrm>
          <a:prstGeom prst="upArrow">
            <a:avLst>
              <a:gd name="adj1" fmla="val 50000"/>
              <a:gd name="adj2" fmla="val 178947"/>
            </a:avLst>
          </a:prstGeom>
          <a:solidFill>
            <a:srgbClr val="0000FF"/>
          </a:solidFill>
          <a:ln w="9525">
            <a:solidFill>
              <a:srgbClr val="0000FF"/>
            </a:solidFill>
            <a:miter lim="800000"/>
            <a:headEnd/>
            <a:tailEnd/>
          </a:ln>
        </p:spPr>
        <p:txBody>
          <a:bodyPr wrap="none" anchor="ctr"/>
          <a:lstStyle/>
          <a:p>
            <a:endParaRPr lang="en-US"/>
          </a:p>
        </p:txBody>
      </p:sp>
      <p:sp>
        <p:nvSpPr>
          <p:cNvPr id="23578" name="AutoShape 42"/>
          <p:cNvSpPr>
            <a:spLocks noChangeArrowheads="1"/>
          </p:cNvSpPr>
          <p:nvPr/>
        </p:nvSpPr>
        <p:spPr bwMode="auto">
          <a:xfrm rot="10800000">
            <a:off x="1524000" y="3276601"/>
            <a:ext cx="152400" cy="1447800"/>
          </a:xfrm>
          <a:prstGeom prst="upArrow">
            <a:avLst>
              <a:gd name="adj1" fmla="val 50000"/>
              <a:gd name="adj2" fmla="val 237500"/>
            </a:avLst>
          </a:prstGeom>
          <a:solidFill>
            <a:srgbClr val="0000FF"/>
          </a:solidFill>
          <a:ln w="9525">
            <a:solidFill>
              <a:srgbClr val="0000FF"/>
            </a:solidFill>
            <a:miter lim="800000"/>
            <a:headEnd/>
            <a:tailEnd/>
          </a:ln>
        </p:spPr>
        <p:txBody>
          <a:bodyPr wrap="none" anchor="ctr"/>
          <a:lstStyle/>
          <a:p>
            <a:endParaRPr lang="en-US"/>
          </a:p>
        </p:txBody>
      </p:sp>
      <p:sp>
        <p:nvSpPr>
          <p:cNvPr id="23579" name="AutoShape 43"/>
          <p:cNvSpPr>
            <a:spLocks noChangeArrowheads="1"/>
          </p:cNvSpPr>
          <p:nvPr/>
        </p:nvSpPr>
        <p:spPr bwMode="auto">
          <a:xfrm>
            <a:off x="4953000" y="3733801"/>
            <a:ext cx="152400" cy="990600"/>
          </a:xfrm>
          <a:prstGeom prst="upArrow">
            <a:avLst>
              <a:gd name="adj1" fmla="val 50000"/>
              <a:gd name="adj2" fmla="val 162500"/>
            </a:avLst>
          </a:prstGeom>
          <a:solidFill>
            <a:srgbClr val="0000FF"/>
          </a:solidFill>
          <a:ln w="9525">
            <a:solidFill>
              <a:srgbClr val="0000FF"/>
            </a:solidFill>
            <a:miter lim="800000"/>
            <a:headEnd/>
            <a:tailEnd/>
          </a:ln>
        </p:spPr>
        <p:txBody>
          <a:bodyPr wrap="none" anchor="ctr"/>
          <a:lstStyle/>
          <a:p>
            <a:endParaRPr lang="en-US"/>
          </a:p>
        </p:txBody>
      </p:sp>
      <p:sp>
        <p:nvSpPr>
          <p:cNvPr id="23580" name="Text Box 44"/>
          <p:cNvSpPr txBox="1">
            <a:spLocks noChangeArrowheads="1"/>
          </p:cNvSpPr>
          <p:nvPr/>
        </p:nvSpPr>
        <p:spPr bwMode="auto">
          <a:xfrm>
            <a:off x="457201" y="990600"/>
            <a:ext cx="869128" cy="369324"/>
          </a:xfrm>
          <a:prstGeom prst="rect">
            <a:avLst/>
          </a:prstGeom>
          <a:noFill/>
          <a:ln w="9525">
            <a:noFill/>
            <a:miter lim="800000"/>
            <a:headEnd/>
            <a:tailEnd/>
          </a:ln>
        </p:spPr>
        <p:txBody>
          <a:bodyPr wrap="none" lIns="91430" tIns="45716" rIns="91430" bIns="45716">
            <a:spAutoFit/>
          </a:bodyPr>
          <a:lstStyle/>
          <a:p>
            <a:pPr eaLnBrk="1" hangingPunct="1"/>
            <a:r>
              <a:rPr lang="en-GB" b="1">
                <a:latin typeface="Arial Narrow" pitchFamily="34" charset="0"/>
              </a:rPr>
              <a:t>Rainfall</a:t>
            </a:r>
          </a:p>
        </p:txBody>
      </p:sp>
      <p:sp>
        <p:nvSpPr>
          <p:cNvPr id="23581" name="Text Box 45"/>
          <p:cNvSpPr txBox="1">
            <a:spLocks noChangeArrowheads="1"/>
          </p:cNvSpPr>
          <p:nvPr/>
        </p:nvSpPr>
        <p:spPr bwMode="auto">
          <a:xfrm>
            <a:off x="1594760" y="914401"/>
            <a:ext cx="1258658" cy="646323"/>
          </a:xfrm>
          <a:prstGeom prst="rect">
            <a:avLst/>
          </a:prstGeom>
          <a:noFill/>
          <a:ln w="9525">
            <a:noFill/>
            <a:miter lim="800000"/>
            <a:headEnd/>
            <a:tailEnd/>
          </a:ln>
        </p:spPr>
        <p:txBody>
          <a:bodyPr wrap="none" lIns="91430" tIns="45716" rIns="91430" bIns="45716">
            <a:spAutoFit/>
          </a:bodyPr>
          <a:lstStyle/>
          <a:p>
            <a:pPr algn="ctr" eaLnBrk="1" hangingPunct="1"/>
            <a:r>
              <a:rPr lang="en-GB" b="1">
                <a:latin typeface="Arial Narrow" pitchFamily="34" charset="0"/>
              </a:rPr>
              <a:t>Canopy </a:t>
            </a:r>
          </a:p>
          <a:p>
            <a:pPr algn="ctr" eaLnBrk="1" hangingPunct="1"/>
            <a:r>
              <a:rPr lang="en-GB" b="1">
                <a:latin typeface="Arial Narrow" pitchFamily="34" charset="0"/>
              </a:rPr>
              <a:t>evaporation</a:t>
            </a:r>
          </a:p>
        </p:txBody>
      </p:sp>
      <p:sp>
        <p:nvSpPr>
          <p:cNvPr id="23582" name="Text Box 46"/>
          <p:cNvSpPr txBox="1">
            <a:spLocks noChangeArrowheads="1"/>
          </p:cNvSpPr>
          <p:nvPr/>
        </p:nvSpPr>
        <p:spPr bwMode="auto">
          <a:xfrm>
            <a:off x="381000" y="3854450"/>
            <a:ext cx="1066800" cy="646323"/>
          </a:xfrm>
          <a:prstGeom prst="rect">
            <a:avLst/>
          </a:prstGeom>
          <a:noFill/>
          <a:ln w="9525">
            <a:noFill/>
            <a:miter lim="800000"/>
            <a:headEnd/>
            <a:tailEnd/>
          </a:ln>
        </p:spPr>
        <p:txBody>
          <a:bodyPr lIns="91430" tIns="45716" rIns="91430" bIns="45716">
            <a:spAutoFit/>
          </a:bodyPr>
          <a:lstStyle/>
          <a:p>
            <a:pPr eaLnBrk="1" hangingPunct="1"/>
            <a:r>
              <a:rPr lang="en-GB" b="1">
                <a:latin typeface="Arial Narrow" pitchFamily="34" charset="0"/>
              </a:rPr>
              <a:t>Surface runoff</a:t>
            </a:r>
          </a:p>
        </p:txBody>
      </p:sp>
      <p:sp>
        <p:nvSpPr>
          <p:cNvPr id="23583" name="Text Box 47"/>
          <p:cNvSpPr txBox="1">
            <a:spLocks noChangeArrowheads="1"/>
          </p:cNvSpPr>
          <p:nvPr/>
        </p:nvSpPr>
        <p:spPr bwMode="auto">
          <a:xfrm>
            <a:off x="381001" y="3284537"/>
            <a:ext cx="1224995" cy="369324"/>
          </a:xfrm>
          <a:prstGeom prst="rect">
            <a:avLst/>
          </a:prstGeom>
          <a:noFill/>
          <a:ln w="9525">
            <a:noFill/>
            <a:miter lim="800000"/>
            <a:headEnd/>
            <a:tailEnd/>
          </a:ln>
        </p:spPr>
        <p:txBody>
          <a:bodyPr wrap="none" lIns="91430" tIns="45716" rIns="91430" bIns="45716">
            <a:spAutoFit/>
          </a:bodyPr>
          <a:lstStyle/>
          <a:p>
            <a:pPr eaLnBrk="1" hangingPunct="1"/>
            <a:r>
              <a:rPr lang="en-GB" b="1">
                <a:latin typeface="Arial Narrow" pitchFamily="34" charset="0"/>
              </a:rPr>
              <a:t>Throughfall</a:t>
            </a:r>
          </a:p>
        </p:txBody>
      </p:sp>
      <p:sp>
        <p:nvSpPr>
          <p:cNvPr id="23584" name="Text Box 48"/>
          <p:cNvSpPr txBox="1">
            <a:spLocks noChangeArrowheads="1"/>
          </p:cNvSpPr>
          <p:nvPr/>
        </p:nvSpPr>
        <p:spPr bwMode="auto">
          <a:xfrm>
            <a:off x="2426383" y="1676401"/>
            <a:ext cx="1384525" cy="369324"/>
          </a:xfrm>
          <a:prstGeom prst="rect">
            <a:avLst/>
          </a:prstGeom>
          <a:noFill/>
          <a:ln w="9525">
            <a:noFill/>
            <a:miter lim="800000"/>
            <a:headEnd/>
            <a:tailEnd/>
          </a:ln>
        </p:spPr>
        <p:txBody>
          <a:bodyPr wrap="none" lIns="91430" tIns="45716" rIns="91430" bIns="45716">
            <a:spAutoFit/>
          </a:bodyPr>
          <a:lstStyle/>
          <a:p>
            <a:pPr algn="ctr" eaLnBrk="1" hangingPunct="1"/>
            <a:r>
              <a:rPr lang="en-GB" b="1">
                <a:latin typeface="Arial Narrow" pitchFamily="34" charset="0"/>
              </a:rPr>
              <a:t>Transpiration</a:t>
            </a:r>
          </a:p>
        </p:txBody>
      </p:sp>
      <p:sp>
        <p:nvSpPr>
          <p:cNvPr id="23585" name="Text Box 49"/>
          <p:cNvSpPr txBox="1">
            <a:spLocks noChangeArrowheads="1"/>
          </p:cNvSpPr>
          <p:nvPr/>
        </p:nvSpPr>
        <p:spPr bwMode="auto">
          <a:xfrm>
            <a:off x="3505202" y="3946526"/>
            <a:ext cx="1438275" cy="646323"/>
          </a:xfrm>
          <a:prstGeom prst="rect">
            <a:avLst/>
          </a:prstGeom>
          <a:noFill/>
          <a:ln w="9525">
            <a:noFill/>
            <a:miter lim="800000"/>
            <a:headEnd/>
            <a:tailEnd/>
          </a:ln>
        </p:spPr>
        <p:txBody>
          <a:bodyPr lIns="91430" tIns="45716" rIns="91430" bIns="45716">
            <a:spAutoFit/>
          </a:bodyPr>
          <a:lstStyle/>
          <a:p>
            <a:pPr algn="r" eaLnBrk="1" hangingPunct="1"/>
            <a:r>
              <a:rPr lang="en-GB" b="1">
                <a:latin typeface="Arial Narrow" pitchFamily="34" charset="0"/>
              </a:rPr>
              <a:t>Soil evaporation</a:t>
            </a:r>
          </a:p>
        </p:txBody>
      </p:sp>
      <p:sp>
        <p:nvSpPr>
          <p:cNvPr id="23586" name="AutoShape 50"/>
          <p:cNvSpPr>
            <a:spLocks noChangeArrowheads="1"/>
          </p:cNvSpPr>
          <p:nvPr/>
        </p:nvSpPr>
        <p:spPr bwMode="auto">
          <a:xfrm>
            <a:off x="3200400" y="2133600"/>
            <a:ext cx="152400" cy="3200400"/>
          </a:xfrm>
          <a:prstGeom prst="upArrow">
            <a:avLst>
              <a:gd name="adj1" fmla="val 50000"/>
              <a:gd name="adj2" fmla="val 525000"/>
            </a:avLst>
          </a:prstGeom>
          <a:solidFill>
            <a:srgbClr val="0000FF"/>
          </a:solidFill>
          <a:ln w="9525">
            <a:solidFill>
              <a:srgbClr val="0000FF"/>
            </a:solidFill>
            <a:miter lim="800000"/>
            <a:headEnd/>
            <a:tailEnd/>
          </a:ln>
        </p:spPr>
        <p:txBody>
          <a:bodyPr wrap="none" anchor="ctr"/>
          <a:lstStyle/>
          <a:p>
            <a:endParaRPr lang="en-US"/>
          </a:p>
        </p:txBody>
      </p:sp>
      <p:sp>
        <p:nvSpPr>
          <p:cNvPr id="23587" name="Text Box 51"/>
          <p:cNvSpPr txBox="1">
            <a:spLocks noChangeArrowheads="1"/>
          </p:cNvSpPr>
          <p:nvPr/>
        </p:nvSpPr>
        <p:spPr bwMode="auto">
          <a:xfrm>
            <a:off x="914400" y="5972175"/>
            <a:ext cx="1524000" cy="646323"/>
          </a:xfrm>
          <a:prstGeom prst="rect">
            <a:avLst/>
          </a:prstGeom>
          <a:noFill/>
          <a:ln w="9525">
            <a:noFill/>
            <a:miter lim="800000"/>
            <a:headEnd/>
            <a:tailEnd/>
          </a:ln>
        </p:spPr>
        <p:txBody>
          <a:bodyPr lIns="91430" tIns="45716" rIns="91430" bIns="45716">
            <a:spAutoFit/>
          </a:bodyPr>
          <a:lstStyle/>
          <a:p>
            <a:pPr algn="ctr" eaLnBrk="1" hangingPunct="1"/>
            <a:r>
              <a:rPr lang="en-GB" b="1">
                <a:latin typeface="Arial Narrow" pitchFamily="34" charset="0"/>
              </a:rPr>
              <a:t>Sub-surface runoff</a:t>
            </a:r>
          </a:p>
        </p:txBody>
      </p:sp>
      <p:sp>
        <p:nvSpPr>
          <p:cNvPr id="23588" name="AutoShape 52"/>
          <p:cNvSpPr>
            <a:spLocks noChangeArrowheads="1"/>
          </p:cNvSpPr>
          <p:nvPr/>
        </p:nvSpPr>
        <p:spPr bwMode="auto">
          <a:xfrm>
            <a:off x="5943600" y="3276600"/>
            <a:ext cx="152400" cy="609600"/>
          </a:xfrm>
          <a:prstGeom prst="upArrow">
            <a:avLst>
              <a:gd name="adj1" fmla="val 50000"/>
              <a:gd name="adj2" fmla="val 100000"/>
            </a:avLst>
          </a:prstGeom>
          <a:solidFill>
            <a:srgbClr val="0000FF"/>
          </a:solidFill>
          <a:ln w="9525">
            <a:solidFill>
              <a:srgbClr val="0000FF"/>
            </a:solidFill>
            <a:miter lim="800000"/>
            <a:headEnd/>
            <a:tailEnd/>
          </a:ln>
        </p:spPr>
        <p:txBody>
          <a:bodyPr wrap="none" anchor="ctr"/>
          <a:lstStyle/>
          <a:p>
            <a:endParaRPr lang="en-US"/>
          </a:p>
        </p:txBody>
      </p:sp>
      <p:sp>
        <p:nvSpPr>
          <p:cNvPr id="23589" name="Text Box 53"/>
          <p:cNvSpPr txBox="1">
            <a:spLocks noChangeArrowheads="1"/>
          </p:cNvSpPr>
          <p:nvPr/>
        </p:nvSpPr>
        <p:spPr bwMode="auto">
          <a:xfrm>
            <a:off x="6052412" y="3443288"/>
            <a:ext cx="1268276" cy="369324"/>
          </a:xfrm>
          <a:prstGeom prst="rect">
            <a:avLst/>
          </a:prstGeom>
          <a:noFill/>
          <a:ln w="9525">
            <a:noFill/>
            <a:miter lim="800000"/>
            <a:headEnd/>
            <a:tailEnd/>
          </a:ln>
        </p:spPr>
        <p:txBody>
          <a:bodyPr wrap="none" lIns="91430" tIns="45716" rIns="91430" bIns="45716">
            <a:spAutoFit/>
          </a:bodyPr>
          <a:lstStyle/>
          <a:p>
            <a:pPr algn="ctr" eaLnBrk="1" hangingPunct="1"/>
            <a:r>
              <a:rPr lang="en-GB" b="1">
                <a:latin typeface="Arial Narrow" pitchFamily="34" charset="0"/>
              </a:rPr>
              <a:t>Sublimation</a:t>
            </a:r>
          </a:p>
        </p:txBody>
      </p:sp>
      <p:sp>
        <p:nvSpPr>
          <p:cNvPr id="23611" name="Text Box 57"/>
          <p:cNvSpPr txBox="1">
            <a:spLocks noChangeArrowheads="1"/>
          </p:cNvSpPr>
          <p:nvPr/>
        </p:nvSpPr>
        <p:spPr bwMode="auto">
          <a:xfrm>
            <a:off x="3733802" y="2549526"/>
            <a:ext cx="1768475" cy="707878"/>
          </a:xfrm>
          <a:prstGeom prst="rect">
            <a:avLst/>
          </a:prstGeom>
          <a:solidFill>
            <a:srgbClr val="FFFFFF">
              <a:alpha val="50195"/>
            </a:srgbClr>
          </a:solidFill>
          <a:ln w="25400">
            <a:solidFill>
              <a:srgbClr val="008000"/>
            </a:solidFill>
            <a:miter lim="800000"/>
            <a:headEnd/>
            <a:tailEnd/>
          </a:ln>
        </p:spPr>
        <p:txBody>
          <a:bodyPr lIns="91430" tIns="45716" rIns="91430" bIns="45716">
            <a:spAutoFit/>
          </a:bodyPr>
          <a:lstStyle/>
          <a:p>
            <a:pPr algn="ctr" eaLnBrk="1" hangingPunct="1"/>
            <a:r>
              <a:rPr lang="en-GB" sz="2000" b="1">
                <a:latin typeface="Arial Narrow" pitchFamily="34" charset="0"/>
              </a:rPr>
              <a:t>Photosynthesis model</a:t>
            </a:r>
          </a:p>
        </p:txBody>
      </p:sp>
      <p:sp>
        <p:nvSpPr>
          <p:cNvPr id="23591" name="Line 58"/>
          <p:cNvSpPr>
            <a:spLocks noChangeShapeType="1"/>
          </p:cNvSpPr>
          <p:nvPr/>
        </p:nvSpPr>
        <p:spPr bwMode="auto">
          <a:xfrm flipH="1">
            <a:off x="4953000" y="5486400"/>
            <a:ext cx="457200" cy="381000"/>
          </a:xfrm>
          <a:prstGeom prst="line">
            <a:avLst/>
          </a:prstGeom>
          <a:noFill/>
          <a:ln w="25400">
            <a:solidFill>
              <a:srgbClr val="993300"/>
            </a:solidFill>
            <a:round/>
            <a:headEnd/>
            <a:tailEnd type="triangle" w="med" len="med"/>
          </a:ln>
        </p:spPr>
        <p:txBody>
          <a:bodyPr wrap="none"/>
          <a:lstStyle/>
          <a:p>
            <a:endParaRPr lang="en-US"/>
          </a:p>
        </p:txBody>
      </p:sp>
      <p:sp>
        <p:nvSpPr>
          <p:cNvPr id="23592" name="Text Box 59"/>
          <p:cNvSpPr txBox="1">
            <a:spLocks noChangeArrowheads="1"/>
          </p:cNvSpPr>
          <p:nvPr/>
        </p:nvSpPr>
        <p:spPr bwMode="auto">
          <a:xfrm>
            <a:off x="4419600" y="5788025"/>
            <a:ext cx="2362200" cy="830989"/>
          </a:xfrm>
          <a:prstGeom prst="rect">
            <a:avLst/>
          </a:prstGeom>
          <a:noFill/>
          <a:ln w="9525">
            <a:noFill/>
            <a:miter lim="800000"/>
            <a:headEnd/>
            <a:tailEnd/>
          </a:ln>
        </p:spPr>
        <p:txBody>
          <a:bodyPr lIns="91430" tIns="45716" rIns="91430" bIns="45716">
            <a:spAutoFit/>
          </a:bodyPr>
          <a:lstStyle/>
          <a:p>
            <a:pPr eaLnBrk="1" hangingPunct="1"/>
            <a:r>
              <a:rPr lang="en-GB" sz="1600" b="1">
                <a:latin typeface="Arial KOI-8" pitchFamily="34" charset="-52"/>
              </a:rPr>
              <a:t>Runoff</a:t>
            </a:r>
          </a:p>
          <a:p>
            <a:pPr eaLnBrk="1" hangingPunct="1"/>
            <a:r>
              <a:rPr lang="en-GB" sz="1600" b="1">
                <a:latin typeface="Arial KOI-8" pitchFamily="34" charset="-52"/>
              </a:rPr>
              <a:t>Vertical water flow</a:t>
            </a:r>
          </a:p>
          <a:p>
            <a:pPr eaLnBrk="1" hangingPunct="1"/>
            <a:r>
              <a:rPr lang="en-GB" sz="1600" b="1">
                <a:latin typeface="Arial KOI-8" pitchFamily="34" charset="-52"/>
              </a:rPr>
              <a:t>Phase change</a:t>
            </a:r>
          </a:p>
        </p:txBody>
      </p:sp>
      <p:sp>
        <p:nvSpPr>
          <p:cNvPr id="23593" name="Text Box 60"/>
          <p:cNvSpPr txBox="1">
            <a:spLocks noChangeArrowheads="1"/>
          </p:cNvSpPr>
          <p:nvPr/>
        </p:nvSpPr>
        <p:spPr bwMode="auto">
          <a:xfrm>
            <a:off x="5410200" y="4724401"/>
            <a:ext cx="1524000" cy="1015655"/>
          </a:xfrm>
          <a:prstGeom prst="rect">
            <a:avLst/>
          </a:prstGeom>
          <a:gradFill rotWithShape="1">
            <a:gsLst>
              <a:gs pos="0">
                <a:srgbClr val="FFCC66"/>
              </a:gs>
              <a:gs pos="100000">
                <a:srgbClr val="FFE1A5"/>
              </a:gs>
            </a:gsLst>
            <a:lin ang="5400000" scaled="1"/>
          </a:gradFill>
          <a:ln w="25400">
            <a:solidFill>
              <a:srgbClr val="993300"/>
            </a:solidFill>
            <a:miter lim="800000"/>
            <a:headEnd/>
            <a:tailEnd/>
          </a:ln>
        </p:spPr>
        <p:txBody>
          <a:bodyPr lIns="91430" tIns="45716" rIns="91430" bIns="45716">
            <a:spAutoFit/>
          </a:bodyPr>
          <a:lstStyle/>
          <a:p>
            <a:pPr algn="ctr" eaLnBrk="1" hangingPunct="1"/>
            <a:r>
              <a:rPr lang="en-GB" sz="2000" b="1">
                <a:latin typeface="Arial Narrow" pitchFamily="34" charset="0"/>
              </a:rPr>
              <a:t>Soil hydrology </a:t>
            </a:r>
          </a:p>
          <a:p>
            <a:pPr algn="ctr" eaLnBrk="1" hangingPunct="1"/>
            <a:r>
              <a:rPr lang="en-GB" sz="2000" b="1">
                <a:latin typeface="Arial Narrow" pitchFamily="34" charset="0"/>
              </a:rPr>
              <a:t>model</a:t>
            </a:r>
          </a:p>
        </p:txBody>
      </p:sp>
      <p:sp>
        <p:nvSpPr>
          <p:cNvPr id="23594" name="AutoShape 61"/>
          <p:cNvSpPr>
            <a:spLocks noChangeArrowheads="1"/>
          </p:cNvSpPr>
          <p:nvPr/>
        </p:nvSpPr>
        <p:spPr bwMode="auto">
          <a:xfrm>
            <a:off x="8077200" y="4810126"/>
            <a:ext cx="152400" cy="142875"/>
          </a:xfrm>
          <a:prstGeom prst="can">
            <a:avLst>
              <a:gd name="adj" fmla="val 33593"/>
            </a:avLst>
          </a:prstGeom>
          <a:solidFill>
            <a:schemeClr val="bg1"/>
          </a:solidFill>
          <a:ln w="25400">
            <a:solidFill>
              <a:schemeClr val="bg2"/>
            </a:solidFill>
            <a:round/>
            <a:headEnd/>
            <a:tailEnd/>
          </a:ln>
        </p:spPr>
        <p:txBody>
          <a:bodyPr wrap="none" lIns="91430" tIns="45716" rIns="91430" bIns="45716" anchor="ctr"/>
          <a:lstStyle/>
          <a:p>
            <a:pPr algn="ctr" eaLnBrk="1" hangingPunct="1"/>
            <a:endParaRPr lang="en-US" sz="2400" b="1" dirty="0">
              <a:latin typeface="Gill Sans MT"/>
            </a:endParaRPr>
          </a:p>
        </p:txBody>
      </p:sp>
      <p:sp>
        <p:nvSpPr>
          <p:cNvPr id="23595" name="AutoShape 62"/>
          <p:cNvSpPr>
            <a:spLocks noChangeArrowheads="1"/>
          </p:cNvSpPr>
          <p:nvPr/>
        </p:nvSpPr>
        <p:spPr bwMode="auto">
          <a:xfrm>
            <a:off x="8077200" y="4724400"/>
            <a:ext cx="152400" cy="128588"/>
          </a:xfrm>
          <a:prstGeom prst="can">
            <a:avLst>
              <a:gd name="adj" fmla="val 33333"/>
            </a:avLst>
          </a:prstGeom>
          <a:noFill/>
          <a:ln w="25400">
            <a:solidFill>
              <a:schemeClr val="bg2"/>
            </a:solidFill>
            <a:round/>
            <a:headEnd/>
            <a:tailEnd/>
          </a:ln>
        </p:spPr>
        <p:txBody>
          <a:bodyPr wrap="none" anchor="ctr"/>
          <a:lstStyle/>
          <a:p>
            <a:endParaRPr lang="en-US"/>
          </a:p>
        </p:txBody>
      </p:sp>
      <p:sp>
        <p:nvSpPr>
          <p:cNvPr id="23596" name="AutoShape 63"/>
          <p:cNvSpPr>
            <a:spLocks noChangeArrowheads="1"/>
          </p:cNvSpPr>
          <p:nvPr/>
        </p:nvSpPr>
        <p:spPr bwMode="auto">
          <a:xfrm>
            <a:off x="8077200" y="5143500"/>
            <a:ext cx="228600" cy="190500"/>
          </a:xfrm>
          <a:prstGeom prst="can">
            <a:avLst>
              <a:gd name="adj" fmla="val 33593"/>
            </a:avLst>
          </a:prstGeom>
          <a:solidFill>
            <a:schemeClr val="bg1"/>
          </a:solidFill>
          <a:ln w="25400">
            <a:solidFill>
              <a:schemeClr val="bg2"/>
            </a:solidFill>
            <a:round/>
            <a:headEnd/>
            <a:tailEnd/>
          </a:ln>
        </p:spPr>
        <p:txBody>
          <a:bodyPr wrap="none" lIns="91430" tIns="45716" rIns="91430" bIns="45716" anchor="ctr"/>
          <a:lstStyle/>
          <a:p>
            <a:pPr algn="ctr" eaLnBrk="1" hangingPunct="1"/>
            <a:endParaRPr lang="en-US" sz="2400" b="1" dirty="0">
              <a:latin typeface="Gill Sans MT"/>
            </a:endParaRPr>
          </a:p>
        </p:txBody>
      </p:sp>
      <p:sp>
        <p:nvSpPr>
          <p:cNvPr id="23597" name="AutoShape 64"/>
          <p:cNvSpPr>
            <a:spLocks noChangeArrowheads="1"/>
          </p:cNvSpPr>
          <p:nvPr/>
        </p:nvSpPr>
        <p:spPr bwMode="auto">
          <a:xfrm>
            <a:off x="8077200" y="5029200"/>
            <a:ext cx="228600" cy="171450"/>
          </a:xfrm>
          <a:prstGeom prst="can">
            <a:avLst>
              <a:gd name="adj" fmla="val 33333"/>
            </a:avLst>
          </a:prstGeom>
          <a:noFill/>
          <a:ln w="25400">
            <a:solidFill>
              <a:schemeClr val="bg2"/>
            </a:solidFill>
            <a:round/>
            <a:headEnd/>
            <a:tailEnd/>
          </a:ln>
        </p:spPr>
        <p:txBody>
          <a:bodyPr wrap="none" anchor="ctr"/>
          <a:lstStyle/>
          <a:p>
            <a:endParaRPr lang="en-US"/>
          </a:p>
        </p:txBody>
      </p:sp>
      <p:sp>
        <p:nvSpPr>
          <p:cNvPr id="23598" name="AutoShape 65"/>
          <p:cNvSpPr>
            <a:spLocks noChangeArrowheads="1"/>
          </p:cNvSpPr>
          <p:nvPr/>
        </p:nvSpPr>
        <p:spPr bwMode="auto">
          <a:xfrm>
            <a:off x="8077200" y="5553076"/>
            <a:ext cx="304800" cy="238125"/>
          </a:xfrm>
          <a:prstGeom prst="can">
            <a:avLst>
              <a:gd name="adj" fmla="val 33593"/>
            </a:avLst>
          </a:prstGeom>
          <a:solidFill>
            <a:schemeClr val="bg1"/>
          </a:solidFill>
          <a:ln w="25400">
            <a:solidFill>
              <a:schemeClr val="bg2"/>
            </a:solidFill>
            <a:round/>
            <a:headEnd/>
            <a:tailEnd/>
          </a:ln>
        </p:spPr>
        <p:txBody>
          <a:bodyPr wrap="none" lIns="91430" tIns="45716" rIns="91430" bIns="45716" anchor="ctr"/>
          <a:lstStyle/>
          <a:p>
            <a:pPr algn="ctr" eaLnBrk="1" hangingPunct="1"/>
            <a:endParaRPr lang="en-US" sz="2400" b="1" dirty="0">
              <a:latin typeface="Gill Sans MT"/>
            </a:endParaRPr>
          </a:p>
        </p:txBody>
      </p:sp>
      <p:sp>
        <p:nvSpPr>
          <p:cNvPr id="23599" name="AutoShape 66"/>
          <p:cNvSpPr>
            <a:spLocks noChangeArrowheads="1"/>
          </p:cNvSpPr>
          <p:nvPr/>
        </p:nvSpPr>
        <p:spPr bwMode="auto">
          <a:xfrm>
            <a:off x="8077200" y="5410201"/>
            <a:ext cx="304800" cy="214313"/>
          </a:xfrm>
          <a:prstGeom prst="can">
            <a:avLst>
              <a:gd name="adj" fmla="val 33333"/>
            </a:avLst>
          </a:prstGeom>
          <a:noFill/>
          <a:ln w="25400">
            <a:solidFill>
              <a:schemeClr val="bg2"/>
            </a:solidFill>
            <a:round/>
            <a:headEnd/>
            <a:tailEnd/>
          </a:ln>
        </p:spPr>
        <p:txBody>
          <a:bodyPr wrap="none" anchor="ctr"/>
          <a:lstStyle/>
          <a:p>
            <a:endParaRPr lang="en-US"/>
          </a:p>
        </p:txBody>
      </p:sp>
      <p:sp>
        <p:nvSpPr>
          <p:cNvPr id="23600" name="AutoShape 67"/>
          <p:cNvSpPr>
            <a:spLocks noChangeArrowheads="1"/>
          </p:cNvSpPr>
          <p:nvPr/>
        </p:nvSpPr>
        <p:spPr bwMode="auto">
          <a:xfrm>
            <a:off x="8077200" y="6324600"/>
            <a:ext cx="381000" cy="381000"/>
          </a:xfrm>
          <a:prstGeom prst="can">
            <a:avLst>
              <a:gd name="adj" fmla="val 33593"/>
            </a:avLst>
          </a:prstGeom>
          <a:solidFill>
            <a:schemeClr val="bg1"/>
          </a:solidFill>
          <a:ln w="25400">
            <a:solidFill>
              <a:schemeClr val="bg2"/>
            </a:solidFill>
            <a:round/>
            <a:headEnd/>
            <a:tailEnd/>
          </a:ln>
        </p:spPr>
        <p:txBody>
          <a:bodyPr wrap="none" lIns="91430" tIns="45716" rIns="91430" bIns="45716" anchor="ctr"/>
          <a:lstStyle/>
          <a:p>
            <a:pPr algn="ctr" eaLnBrk="1" hangingPunct="1"/>
            <a:endParaRPr lang="en-US" sz="2400" b="1" dirty="0">
              <a:latin typeface="Gill Sans MT"/>
            </a:endParaRPr>
          </a:p>
        </p:txBody>
      </p:sp>
      <p:sp>
        <p:nvSpPr>
          <p:cNvPr id="23601" name="AutoShape 68"/>
          <p:cNvSpPr>
            <a:spLocks noChangeArrowheads="1"/>
          </p:cNvSpPr>
          <p:nvPr/>
        </p:nvSpPr>
        <p:spPr bwMode="auto">
          <a:xfrm>
            <a:off x="8077200" y="6096000"/>
            <a:ext cx="381000" cy="342900"/>
          </a:xfrm>
          <a:prstGeom prst="can">
            <a:avLst>
              <a:gd name="adj" fmla="val 33333"/>
            </a:avLst>
          </a:prstGeom>
          <a:noFill/>
          <a:ln w="25400">
            <a:solidFill>
              <a:schemeClr val="bg2"/>
            </a:solidFill>
            <a:round/>
            <a:headEnd/>
            <a:tailEnd/>
          </a:ln>
        </p:spPr>
        <p:txBody>
          <a:bodyPr wrap="none" anchor="ctr"/>
          <a:lstStyle/>
          <a:p>
            <a:endParaRPr lang="en-US"/>
          </a:p>
        </p:txBody>
      </p:sp>
      <p:sp>
        <p:nvSpPr>
          <p:cNvPr id="23602" name="AutoShape 69"/>
          <p:cNvSpPr>
            <a:spLocks noChangeArrowheads="1"/>
          </p:cNvSpPr>
          <p:nvPr/>
        </p:nvSpPr>
        <p:spPr bwMode="auto">
          <a:xfrm>
            <a:off x="5638800" y="3933826"/>
            <a:ext cx="762000" cy="257175"/>
          </a:xfrm>
          <a:prstGeom prst="can">
            <a:avLst>
              <a:gd name="adj" fmla="val 33333"/>
            </a:avLst>
          </a:prstGeom>
          <a:solidFill>
            <a:schemeClr val="bg1"/>
          </a:solidFill>
          <a:ln w="25400">
            <a:solidFill>
              <a:schemeClr val="bg2"/>
            </a:solidFill>
            <a:round/>
            <a:headEnd/>
            <a:tailEnd/>
          </a:ln>
        </p:spPr>
        <p:txBody>
          <a:bodyPr wrap="none" anchor="ctr"/>
          <a:lstStyle/>
          <a:p>
            <a:endParaRPr lang="en-US"/>
          </a:p>
        </p:txBody>
      </p:sp>
      <p:grpSp>
        <p:nvGrpSpPr>
          <p:cNvPr id="23603" name="Group 70"/>
          <p:cNvGrpSpPr>
            <a:grpSpLocks/>
          </p:cNvGrpSpPr>
          <p:nvPr/>
        </p:nvGrpSpPr>
        <p:grpSpPr bwMode="auto">
          <a:xfrm flipH="1">
            <a:off x="3962400" y="838200"/>
            <a:ext cx="1905000" cy="1600200"/>
            <a:chOff x="288" y="672"/>
            <a:chExt cx="1680" cy="1658"/>
          </a:xfrm>
        </p:grpSpPr>
        <p:sp>
          <p:nvSpPr>
            <p:cNvPr id="23604" name="Oval 71"/>
            <p:cNvSpPr>
              <a:spLocks noChangeArrowheads="1"/>
            </p:cNvSpPr>
            <p:nvPr/>
          </p:nvSpPr>
          <p:spPr bwMode="auto">
            <a:xfrm>
              <a:off x="288" y="672"/>
              <a:ext cx="384" cy="384"/>
            </a:xfrm>
            <a:prstGeom prst="ellipse">
              <a:avLst/>
            </a:prstGeom>
            <a:solidFill>
              <a:srgbClr val="FFFF00"/>
            </a:solidFill>
            <a:ln w="50800">
              <a:solidFill>
                <a:srgbClr val="4D4D4D"/>
              </a:solidFill>
              <a:round/>
              <a:headEnd/>
              <a:tailEnd/>
            </a:ln>
          </p:spPr>
          <p:txBody>
            <a:bodyPr wrap="none" anchor="ctr"/>
            <a:lstStyle/>
            <a:p>
              <a:endParaRPr lang="en-US"/>
            </a:p>
          </p:txBody>
        </p:sp>
        <p:sp>
          <p:nvSpPr>
            <p:cNvPr id="23605" name="Freeform 72"/>
            <p:cNvSpPr>
              <a:spLocks/>
            </p:cNvSpPr>
            <p:nvPr/>
          </p:nvSpPr>
          <p:spPr bwMode="auto">
            <a:xfrm flipV="1">
              <a:off x="1440" y="1584"/>
              <a:ext cx="407" cy="746"/>
            </a:xfrm>
            <a:custGeom>
              <a:avLst/>
              <a:gdLst>
                <a:gd name="T0" fmla="*/ 0 w 1728"/>
                <a:gd name="T1" fmla="*/ 0 h 1584"/>
                <a:gd name="T2" fmla="*/ 79 w 1728"/>
                <a:gd name="T3" fmla="*/ 113 h 1584"/>
                <a:gd name="T4" fmla="*/ 68 w 1728"/>
                <a:gd name="T5" fmla="*/ 271 h 1584"/>
                <a:gd name="T6" fmla="*/ 170 w 1728"/>
                <a:gd name="T7" fmla="*/ 294 h 1584"/>
                <a:gd name="T8" fmla="*/ 170 w 1728"/>
                <a:gd name="T9" fmla="*/ 475 h 1584"/>
                <a:gd name="T10" fmla="*/ 271 w 1728"/>
                <a:gd name="T11" fmla="*/ 475 h 1584"/>
                <a:gd name="T12" fmla="*/ 283 w 1728"/>
                <a:gd name="T13" fmla="*/ 633 h 1584"/>
                <a:gd name="T14" fmla="*/ 384 w 1728"/>
                <a:gd name="T15" fmla="*/ 633 h 1584"/>
                <a:gd name="T16" fmla="*/ 407 w 1728"/>
                <a:gd name="T17" fmla="*/ 746 h 1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28"/>
                <a:gd name="T28" fmla="*/ 0 h 1584"/>
                <a:gd name="T29" fmla="*/ 1728 w 1728"/>
                <a:gd name="T30" fmla="*/ 1584 h 1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28" h="1584">
                  <a:moveTo>
                    <a:pt x="0" y="0"/>
                  </a:moveTo>
                  <a:cubicBezTo>
                    <a:pt x="144" y="72"/>
                    <a:pt x="288" y="144"/>
                    <a:pt x="336" y="240"/>
                  </a:cubicBezTo>
                  <a:cubicBezTo>
                    <a:pt x="384" y="336"/>
                    <a:pt x="224" y="512"/>
                    <a:pt x="288" y="576"/>
                  </a:cubicBezTo>
                  <a:cubicBezTo>
                    <a:pt x="352" y="640"/>
                    <a:pt x="648" y="552"/>
                    <a:pt x="720" y="624"/>
                  </a:cubicBezTo>
                  <a:cubicBezTo>
                    <a:pt x="792" y="696"/>
                    <a:pt x="648" y="944"/>
                    <a:pt x="720" y="1008"/>
                  </a:cubicBezTo>
                  <a:cubicBezTo>
                    <a:pt x="792" y="1072"/>
                    <a:pt x="1072" y="952"/>
                    <a:pt x="1152" y="1008"/>
                  </a:cubicBezTo>
                  <a:cubicBezTo>
                    <a:pt x="1232" y="1064"/>
                    <a:pt x="1120" y="1288"/>
                    <a:pt x="1200" y="1344"/>
                  </a:cubicBezTo>
                  <a:cubicBezTo>
                    <a:pt x="1280" y="1400"/>
                    <a:pt x="1544" y="1304"/>
                    <a:pt x="1632" y="1344"/>
                  </a:cubicBezTo>
                  <a:cubicBezTo>
                    <a:pt x="1720" y="1384"/>
                    <a:pt x="1724" y="1484"/>
                    <a:pt x="1728" y="1584"/>
                  </a:cubicBezTo>
                </a:path>
              </a:pathLst>
            </a:custGeom>
            <a:noFill/>
            <a:ln w="76200" cap="flat" cmpd="sng">
              <a:solidFill>
                <a:srgbClr val="4D4D4D"/>
              </a:solidFill>
              <a:prstDash val="solid"/>
              <a:round/>
              <a:headEnd type="none" w="med" len="med"/>
              <a:tailEnd type="none" w="lg" len="lg"/>
            </a:ln>
          </p:spPr>
          <p:txBody>
            <a:bodyPr wrap="none"/>
            <a:lstStyle/>
            <a:p>
              <a:endParaRPr lang="en-US"/>
            </a:p>
          </p:txBody>
        </p:sp>
        <p:sp>
          <p:nvSpPr>
            <p:cNvPr id="23606" name="Line 73"/>
            <p:cNvSpPr>
              <a:spLocks noChangeShapeType="1"/>
            </p:cNvSpPr>
            <p:nvPr/>
          </p:nvSpPr>
          <p:spPr bwMode="auto">
            <a:xfrm flipV="1">
              <a:off x="1824" y="1392"/>
              <a:ext cx="144" cy="192"/>
            </a:xfrm>
            <a:prstGeom prst="line">
              <a:avLst/>
            </a:prstGeom>
            <a:noFill/>
            <a:ln w="76200">
              <a:solidFill>
                <a:srgbClr val="4D4D4D"/>
              </a:solidFill>
              <a:round/>
              <a:headEnd/>
              <a:tailEnd type="triangle" w="med" len="med"/>
            </a:ln>
          </p:spPr>
          <p:txBody>
            <a:bodyPr wrap="none"/>
            <a:lstStyle/>
            <a:p>
              <a:endParaRPr lang="en-US"/>
            </a:p>
          </p:txBody>
        </p:sp>
        <p:sp>
          <p:nvSpPr>
            <p:cNvPr id="23607" name="Freeform 74"/>
            <p:cNvSpPr>
              <a:spLocks/>
            </p:cNvSpPr>
            <p:nvPr/>
          </p:nvSpPr>
          <p:spPr bwMode="auto">
            <a:xfrm>
              <a:off x="576" y="1104"/>
              <a:ext cx="624" cy="1070"/>
            </a:xfrm>
            <a:custGeom>
              <a:avLst/>
              <a:gdLst>
                <a:gd name="T0" fmla="*/ 0 w 1728"/>
                <a:gd name="T1" fmla="*/ 0 h 1584"/>
                <a:gd name="T2" fmla="*/ 121 w 1728"/>
                <a:gd name="T3" fmla="*/ 162 h 1584"/>
                <a:gd name="T4" fmla="*/ 104 w 1728"/>
                <a:gd name="T5" fmla="*/ 389 h 1584"/>
                <a:gd name="T6" fmla="*/ 260 w 1728"/>
                <a:gd name="T7" fmla="*/ 422 h 1584"/>
                <a:gd name="T8" fmla="*/ 260 w 1728"/>
                <a:gd name="T9" fmla="*/ 681 h 1584"/>
                <a:gd name="T10" fmla="*/ 416 w 1728"/>
                <a:gd name="T11" fmla="*/ 681 h 1584"/>
                <a:gd name="T12" fmla="*/ 433 w 1728"/>
                <a:gd name="T13" fmla="*/ 908 h 1584"/>
                <a:gd name="T14" fmla="*/ 589 w 1728"/>
                <a:gd name="T15" fmla="*/ 908 h 1584"/>
                <a:gd name="T16" fmla="*/ 624 w 1728"/>
                <a:gd name="T17" fmla="*/ 1070 h 1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28"/>
                <a:gd name="T28" fmla="*/ 0 h 1584"/>
                <a:gd name="T29" fmla="*/ 1728 w 1728"/>
                <a:gd name="T30" fmla="*/ 1584 h 1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28" h="1584">
                  <a:moveTo>
                    <a:pt x="0" y="0"/>
                  </a:moveTo>
                  <a:cubicBezTo>
                    <a:pt x="144" y="72"/>
                    <a:pt x="288" y="144"/>
                    <a:pt x="336" y="240"/>
                  </a:cubicBezTo>
                  <a:cubicBezTo>
                    <a:pt x="384" y="336"/>
                    <a:pt x="224" y="512"/>
                    <a:pt x="288" y="576"/>
                  </a:cubicBezTo>
                  <a:cubicBezTo>
                    <a:pt x="352" y="640"/>
                    <a:pt x="648" y="552"/>
                    <a:pt x="720" y="624"/>
                  </a:cubicBezTo>
                  <a:cubicBezTo>
                    <a:pt x="792" y="696"/>
                    <a:pt x="648" y="944"/>
                    <a:pt x="720" y="1008"/>
                  </a:cubicBezTo>
                  <a:cubicBezTo>
                    <a:pt x="792" y="1072"/>
                    <a:pt x="1072" y="952"/>
                    <a:pt x="1152" y="1008"/>
                  </a:cubicBezTo>
                  <a:cubicBezTo>
                    <a:pt x="1232" y="1064"/>
                    <a:pt x="1120" y="1288"/>
                    <a:pt x="1200" y="1344"/>
                  </a:cubicBezTo>
                  <a:cubicBezTo>
                    <a:pt x="1280" y="1400"/>
                    <a:pt x="1544" y="1304"/>
                    <a:pt x="1632" y="1344"/>
                  </a:cubicBezTo>
                  <a:cubicBezTo>
                    <a:pt x="1720" y="1384"/>
                    <a:pt x="1724" y="1484"/>
                    <a:pt x="1728" y="1584"/>
                  </a:cubicBezTo>
                </a:path>
              </a:pathLst>
            </a:custGeom>
            <a:noFill/>
            <a:ln w="76200" cap="flat" cmpd="sng">
              <a:solidFill>
                <a:srgbClr val="4D4D4D"/>
              </a:solidFill>
              <a:prstDash val="solid"/>
              <a:round/>
              <a:headEnd type="none" w="med" len="med"/>
              <a:tailEnd type="none" w="lg" len="lg"/>
            </a:ln>
          </p:spPr>
          <p:txBody>
            <a:bodyPr wrap="none"/>
            <a:lstStyle/>
            <a:p>
              <a:endParaRPr lang="en-US"/>
            </a:p>
          </p:txBody>
        </p:sp>
        <p:sp>
          <p:nvSpPr>
            <p:cNvPr id="23608" name="Line 75"/>
            <p:cNvSpPr>
              <a:spLocks noChangeShapeType="1"/>
            </p:cNvSpPr>
            <p:nvPr/>
          </p:nvSpPr>
          <p:spPr bwMode="auto">
            <a:xfrm>
              <a:off x="1216" y="2208"/>
              <a:ext cx="32" cy="96"/>
            </a:xfrm>
            <a:prstGeom prst="line">
              <a:avLst/>
            </a:prstGeom>
            <a:noFill/>
            <a:ln w="76200">
              <a:solidFill>
                <a:srgbClr val="4D4D4D"/>
              </a:solidFill>
              <a:round/>
              <a:headEnd/>
              <a:tailEnd type="triangle" w="med" len="med"/>
            </a:ln>
          </p:spPr>
          <p:txBody>
            <a:bodyPr wrap="none"/>
            <a:lstStyle/>
            <a:p>
              <a:endParaRPr lang="en-US"/>
            </a:p>
          </p:txBody>
        </p:sp>
      </p:grpSp>
    </p:spTree>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LeaffulCol"/>
          <p:cNvPicPr>
            <a:picLocks noChangeAspect="1" noChangeArrowheads="1"/>
          </p:cNvPicPr>
          <p:nvPr/>
        </p:nvPicPr>
        <p:blipFill>
          <a:blip r:embed="rId3" cstate="screen"/>
          <a:srcRect/>
          <a:stretch>
            <a:fillRect/>
          </a:stretch>
        </p:blipFill>
        <p:spPr bwMode="auto">
          <a:xfrm>
            <a:off x="1143000" y="2286001"/>
            <a:ext cx="3810000" cy="3546475"/>
          </a:xfrm>
          <a:prstGeom prst="rect">
            <a:avLst/>
          </a:prstGeom>
          <a:noFill/>
          <a:ln w="9525">
            <a:noFill/>
            <a:miter lim="800000"/>
            <a:headEnd/>
            <a:tailEnd/>
          </a:ln>
        </p:spPr>
      </p:pic>
      <p:sp>
        <p:nvSpPr>
          <p:cNvPr id="23555" name="Rectangle 3"/>
          <p:cNvSpPr>
            <a:spLocks noChangeArrowheads="1"/>
          </p:cNvSpPr>
          <p:nvPr/>
        </p:nvSpPr>
        <p:spPr bwMode="auto">
          <a:xfrm>
            <a:off x="609600" y="4648200"/>
            <a:ext cx="6553200" cy="2209800"/>
          </a:xfrm>
          <a:prstGeom prst="rect">
            <a:avLst/>
          </a:prstGeom>
          <a:solidFill>
            <a:srgbClr val="CC9900">
              <a:alpha val="50195"/>
            </a:srgbClr>
          </a:solidFill>
          <a:ln w="9525">
            <a:noFill/>
            <a:miter lim="800000"/>
            <a:headEnd/>
            <a:tailEnd/>
          </a:ln>
        </p:spPr>
        <p:txBody>
          <a:bodyPr wrap="none" anchor="ctr"/>
          <a:lstStyle/>
          <a:p>
            <a:endParaRPr lang="en-US"/>
          </a:p>
        </p:txBody>
      </p:sp>
      <p:sp>
        <p:nvSpPr>
          <p:cNvPr id="23556" name="Rectangle 4"/>
          <p:cNvSpPr>
            <a:spLocks noGrp="1" noChangeArrowheads="1"/>
          </p:cNvSpPr>
          <p:nvPr>
            <p:ph type="title"/>
          </p:nvPr>
        </p:nvSpPr>
        <p:spPr>
          <a:xfrm>
            <a:off x="685800" y="-152400"/>
            <a:ext cx="8610600" cy="1143000"/>
          </a:xfrm>
        </p:spPr>
        <p:txBody>
          <a:bodyPr/>
          <a:lstStyle/>
          <a:p>
            <a:pPr eaLnBrk="1" hangingPunct="1"/>
            <a:r>
              <a:rPr lang="en-GB" dirty="0" smtClean="0">
                <a:solidFill>
                  <a:schemeClr val="tx1"/>
                </a:solidFill>
              </a:rPr>
              <a:t>Land model processes - Hydrology</a:t>
            </a:r>
            <a:r>
              <a:rPr lang="en-GB" sz="2000" dirty="0" smtClean="0">
                <a:solidFill>
                  <a:srgbClr val="4D4D4D"/>
                </a:solidFill>
              </a:rPr>
              <a:t> </a:t>
            </a:r>
          </a:p>
        </p:txBody>
      </p:sp>
      <p:sp>
        <p:nvSpPr>
          <p:cNvPr id="23557" name="Text Box 5"/>
          <p:cNvSpPr txBox="1">
            <a:spLocks noChangeArrowheads="1"/>
          </p:cNvSpPr>
          <p:nvPr/>
        </p:nvSpPr>
        <p:spPr bwMode="auto">
          <a:xfrm>
            <a:off x="1143000" y="6172201"/>
            <a:ext cx="2971800" cy="461657"/>
          </a:xfrm>
          <a:prstGeom prst="rect">
            <a:avLst/>
          </a:prstGeom>
          <a:noFill/>
          <a:ln w="9525">
            <a:noFill/>
            <a:miter lim="800000"/>
            <a:headEnd/>
            <a:tailEnd/>
          </a:ln>
        </p:spPr>
        <p:txBody>
          <a:bodyPr lIns="91430" tIns="45716" rIns="91430" bIns="45716">
            <a:spAutoFit/>
          </a:bodyPr>
          <a:lstStyle/>
          <a:p>
            <a:pPr eaLnBrk="1" hangingPunct="1">
              <a:spcBef>
                <a:spcPct val="50000"/>
              </a:spcBef>
            </a:pPr>
            <a:endParaRPr lang="en-US" sz="2400" b="1">
              <a:latin typeface="Arial Narrow" pitchFamily="34" charset="0"/>
            </a:endParaRPr>
          </a:p>
        </p:txBody>
      </p:sp>
      <p:sp>
        <p:nvSpPr>
          <p:cNvPr id="23558" name="Text Box 6"/>
          <p:cNvSpPr txBox="1">
            <a:spLocks noChangeArrowheads="1"/>
          </p:cNvSpPr>
          <p:nvPr/>
        </p:nvSpPr>
        <p:spPr bwMode="auto">
          <a:xfrm>
            <a:off x="7543801" y="4191000"/>
            <a:ext cx="1109579" cy="461657"/>
          </a:xfrm>
          <a:prstGeom prst="rect">
            <a:avLst/>
          </a:prstGeom>
          <a:noFill/>
          <a:ln w="9525">
            <a:noFill/>
            <a:miter lim="800000"/>
            <a:headEnd/>
            <a:tailEnd/>
          </a:ln>
        </p:spPr>
        <p:txBody>
          <a:bodyPr wrap="none" lIns="91430" tIns="45716" rIns="91430" bIns="45716">
            <a:spAutoFit/>
          </a:bodyPr>
          <a:lstStyle/>
          <a:p>
            <a:pPr eaLnBrk="1" hangingPunct="1"/>
            <a:r>
              <a:rPr lang="en-GB" sz="2400" b="1">
                <a:latin typeface="Arial Narrow" pitchFamily="34" charset="0"/>
                <a:sym typeface="Symbol" pitchFamily="18" charset="2"/>
              </a:rPr>
              <a:t></a:t>
            </a:r>
            <a:r>
              <a:rPr lang="en-GB" sz="2400" b="1">
                <a:latin typeface="Arial Narrow" pitchFamily="34" charset="0"/>
              </a:rPr>
              <a:t>, T</a:t>
            </a:r>
            <a:r>
              <a:rPr lang="en-GB" sz="2400" b="1" baseline="-25000">
                <a:latin typeface="Arial Narrow" pitchFamily="34" charset="0"/>
              </a:rPr>
              <a:t>*</a:t>
            </a:r>
            <a:r>
              <a:rPr lang="en-GB" sz="2400" b="1">
                <a:latin typeface="Arial Narrow" pitchFamily="34" charset="0"/>
              </a:rPr>
              <a:t>, z</a:t>
            </a:r>
            <a:r>
              <a:rPr lang="en-GB" sz="2400" b="1" baseline="-25000">
                <a:latin typeface="Arial Narrow" pitchFamily="34" charset="0"/>
              </a:rPr>
              <a:t>o</a:t>
            </a:r>
            <a:endParaRPr lang="en-GB" sz="2400" b="1">
              <a:latin typeface="Arial Narrow" pitchFamily="34" charset="0"/>
            </a:endParaRPr>
          </a:p>
        </p:txBody>
      </p:sp>
      <p:sp>
        <p:nvSpPr>
          <p:cNvPr id="23559" name="Line 7"/>
          <p:cNvSpPr>
            <a:spLocks noChangeShapeType="1"/>
          </p:cNvSpPr>
          <p:nvPr/>
        </p:nvSpPr>
        <p:spPr bwMode="auto">
          <a:xfrm>
            <a:off x="609600" y="4648200"/>
            <a:ext cx="8077200" cy="0"/>
          </a:xfrm>
          <a:prstGeom prst="line">
            <a:avLst/>
          </a:prstGeom>
          <a:noFill/>
          <a:ln w="50800">
            <a:solidFill>
              <a:srgbClr val="663300"/>
            </a:solidFill>
            <a:round/>
            <a:headEnd/>
            <a:tailEnd/>
          </a:ln>
        </p:spPr>
        <p:txBody>
          <a:bodyPr wrap="none"/>
          <a:lstStyle/>
          <a:p>
            <a:endParaRPr lang="en-US"/>
          </a:p>
        </p:txBody>
      </p:sp>
      <p:sp>
        <p:nvSpPr>
          <p:cNvPr id="23560" name="Line 8"/>
          <p:cNvSpPr>
            <a:spLocks noChangeShapeType="1"/>
          </p:cNvSpPr>
          <p:nvPr/>
        </p:nvSpPr>
        <p:spPr bwMode="auto">
          <a:xfrm>
            <a:off x="609600" y="4800600"/>
            <a:ext cx="6172200" cy="0"/>
          </a:xfrm>
          <a:prstGeom prst="line">
            <a:avLst/>
          </a:prstGeom>
          <a:noFill/>
          <a:ln w="50800">
            <a:solidFill>
              <a:srgbClr val="663300"/>
            </a:solidFill>
            <a:prstDash val="dash"/>
            <a:round/>
            <a:headEnd/>
            <a:tailEnd/>
          </a:ln>
        </p:spPr>
        <p:txBody>
          <a:bodyPr wrap="none"/>
          <a:lstStyle/>
          <a:p>
            <a:endParaRPr lang="en-US"/>
          </a:p>
        </p:txBody>
      </p:sp>
      <p:sp>
        <p:nvSpPr>
          <p:cNvPr id="23561" name="Rectangle 9"/>
          <p:cNvSpPr>
            <a:spLocks noChangeArrowheads="1"/>
          </p:cNvSpPr>
          <p:nvPr/>
        </p:nvSpPr>
        <p:spPr bwMode="auto">
          <a:xfrm>
            <a:off x="1295400" y="2514601"/>
            <a:ext cx="609600" cy="762000"/>
          </a:xfrm>
          <a:prstGeom prst="rect">
            <a:avLst/>
          </a:prstGeom>
          <a:solidFill>
            <a:srgbClr val="9933FF">
              <a:alpha val="50195"/>
            </a:srgbClr>
          </a:solidFill>
          <a:ln w="9525">
            <a:noFill/>
            <a:miter lim="800000"/>
            <a:headEnd/>
            <a:tailEnd/>
          </a:ln>
        </p:spPr>
        <p:txBody>
          <a:bodyPr wrap="none" anchor="ctr"/>
          <a:lstStyle/>
          <a:p>
            <a:endParaRPr lang="en-US"/>
          </a:p>
        </p:txBody>
      </p:sp>
      <p:sp>
        <p:nvSpPr>
          <p:cNvPr id="23562" name="Line 10"/>
          <p:cNvSpPr>
            <a:spLocks noChangeShapeType="1"/>
          </p:cNvSpPr>
          <p:nvPr/>
        </p:nvSpPr>
        <p:spPr bwMode="auto">
          <a:xfrm>
            <a:off x="609600" y="5105400"/>
            <a:ext cx="6172200" cy="0"/>
          </a:xfrm>
          <a:prstGeom prst="line">
            <a:avLst/>
          </a:prstGeom>
          <a:noFill/>
          <a:ln w="50800">
            <a:solidFill>
              <a:srgbClr val="663300"/>
            </a:solidFill>
            <a:prstDash val="dash"/>
            <a:round/>
            <a:headEnd/>
            <a:tailEnd/>
          </a:ln>
        </p:spPr>
        <p:txBody>
          <a:bodyPr wrap="none"/>
          <a:lstStyle/>
          <a:p>
            <a:endParaRPr lang="en-US"/>
          </a:p>
        </p:txBody>
      </p:sp>
      <p:sp>
        <p:nvSpPr>
          <p:cNvPr id="23563" name="Line 11"/>
          <p:cNvSpPr>
            <a:spLocks noChangeShapeType="1"/>
          </p:cNvSpPr>
          <p:nvPr/>
        </p:nvSpPr>
        <p:spPr bwMode="auto">
          <a:xfrm>
            <a:off x="609600" y="5715000"/>
            <a:ext cx="6172200" cy="0"/>
          </a:xfrm>
          <a:prstGeom prst="line">
            <a:avLst/>
          </a:prstGeom>
          <a:noFill/>
          <a:ln w="50800">
            <a:solidFill>
              <a:srgbClr val="663300"/>
            </a:solidFill>
            <a:prstDash val="dash"/>
            <a:round/>
            <a:headEnd/>
            <a:tailEnd/>
          </a:ln>
        </p:spPr>
        <p:txBody>
          <a:bodyPr wrap="none"/>
          <a:lstStyle/>
          <a:p>
            <a:endParaRPr lang="en-US"/>
          </a:p>
        </p:txBody>
      </p:sp>
      <p:sp>
        <p:nvSpPr>
          <p:cNvPr id="23564" name="Line 12"/>
          <p:cNvSpPr>
            <a:spLocks noChangeShapeType="1"/>
          </p:cNvSpPr>
          <p:nvPr/>
        </p:nvSpPr>
        <p:spPr bwMode="auto">
          <a:xfrm>
            <a:off x="609600" y="6629400"/>
            <a:ext cx="6248400" cy="0"/>
          </a:xfrm>
          <a:prstGeom prst="line">
            <a:avLst/>
          </a:prstGeom>
          <a:noFill/>
          <a:ln w="50800">
            <a:solidFill>
              <a:srgbClr val="663300"/>
            </a:solidFill>
            <a:prstDash val="dash"/>
            <a:round/>
            <a:headEnd/>
            <a:tailEnd/>
          </a:ln>
        </p:spPr>
        <p:txBody>
          <a:bodyPr wrap="none"/>
          <a:lstStyle/>
          <a:p>
            <a:endParaRPr lang="en-US"/>
          </a:p>
        </p:txBody>
      </p:sp>
      <p:grpSp>
        <p:nvGrpSpPr>
          <p:cNvPr id="2" name="Group 13"/>
          <p:cNvGrpSpPr>
            <a:grpSpLocks/>
          </p:cNvGrpSpPr>
          <p:nvPr/>
        </p:nvGrpSpPr>
        <p:grpSpPr bwMode="auto">
          <a:xfrm>
            <a:off x="7086600" y="4648200"/>
            <a:ext cx="1524000" cy="2209800"/>
            <a:chOff x="3984" y="2832"/>
            <a:chExt cx="624" cy="1392"/>
          </a:xfrm>
        </p:grpSpPr>
        <p:sp>
          <p:nvSpPr>
            <p:cNvPr id="23622" name="Rectangle 14"/>
            <p:cNvSpPr>
              <a:spLocks noChangeArrowheads="1"/>
            </p:cNvSpPr>
            <p:nvPr/>
          </p:nvSpPr>
          <p:spPr bwMode="auto">
            <a:xfrm>
              <a:off x="3984" y="2832"/>
              <a:ext cx="624" cy="1392"/>
            </a:xfrm>
            <a:prstGeom prst="rect">
              <a:avLst/>
            </a:prstGeom>
            <a:solidFill>
              <a:srgbClr val="9933FF">
                <a:alpha val="50195"/>
              </a:srgbClr>
            </a:solidFill>
            <a:ln w="9525">
              <a:noFill/>
              <a:miter lim="800000"/>
              <a:headEnd/>
              <a:tailEnd/>
            </a:ln>
          </p:spPr>
          <p:txBody>
            <a:bodyPr wrap="none" anchor="ctr"/>
            <a:lstStyle/>
            <a:p>
              <a:endParaRPr lang="en-US"/>
            </a:p>
          </p:txBody>
        </p:sp>
        <p:grpSp>
          <p:nvGrpSpPr>
            <p:cNvPr id="3" name="Group 15"/>
            <p:cNvGrpSpPr>
              <a:grpSpLocks/>
            </p:cNvGrpSpPr>
            <p:nvPr/>
          </p:nvGrpSpPr>
          <p:grpSpPr bwMode="auto">
            <a:xfrm>
              <a:off x="3984" y="2832"/>
              <a:ext cx="398" cy="1298"/>
              <a:chOff x="3792" y="2832"/>
              <a:chExt cx="398" cy="1298"/>
            </a:xfrm>
          </p:grpSpPr>
          <p:sp>
            <p:nvSpPr>
              <p:cNvPr id="23624" name="Text Box 16"/>
              <p:cNvSpPr txBox="1">
                <a:spLocks noChangeArrowheads="1"/>
              </p:cNvSpPr>
              <p:nvPr/>
            </p:nvSpPr>
            <p:spPr bwMode="auto">
              <a:xfrm>
                <a:off x="3792" y="3024"/>
                <a:ext cx="302" cy="252"/>
              </a:xfrm>
              <a:prstGeom prst="rect">
                <a:avLst/>
              </a:prstGeom>
              <a:noFill/>
              <a:ln w="9525">
                <a:noFill/>
                <a:miter lim="800000"/>
                <a:headEnd/>
                <a:tailEnd/>
              </a:ln>
            </p:spPr>
            <p:txBody>
              <a:bodyPr wrap="none" lIns="91430" tIns="45716" rIns="91430" bIns="45716">
                <a:spAutoFit/>
              </a:bodyPr>
              <a:lstStyle/>
              <a:p>
                <a:pPr eaLnBrk="1" hangingPunct="1"/>
                <a:r>
                  <a:rPr lang="en-GB" sz="2000" b="1">
                    <a:latin typeface="Arial Narrow" pitchFamily="34" charset="0"/>
                  </a:rPr>
                  <a:t>T</a:t>
                </a:r>
                <a:r>
                  <a:rPr lang="en-GB" sz="2000" b="1" baseline="-25000">
                    <a:latin typeface="Arial Narrow" pitchFamily="34" charset="0"/>
                  </a:rPr>
                  <a:t>2</a:t>
                </a:r>
                <a:r>
                  <a:rPr lang="en-GB" sz="2000" b="1">
                    <a:latin typeface="Arial Narrow" pitchFamily="34" charset="0"/>
                  </a:rPr>
                  <a:t>,     </a:t>
                </a:r>
              </a:p>
            </p:txBody>
          </p:sp>
          <p:sp>
            <p:nvSpPr>
              <p:cNvPr id="23625" name="Text Box 17"/>
              <p:cNvSpPr txBox="1">
                <a:spLocks noChangeArrowheads="1"/>
              </p:cNvSpPr>
              <p:nvPr/>
            </p:nvSpPr>
            <p:spPr bwMode="auto">
              <a:xfrm>
                <a:off x="3792" y="2832"/>
                <a:ext cx="365" cy="252"/>
              </a:xfrm>
              <a:prstGeom prst="rect">
                <a:avLst/>
              </a:prstGeom>
              <a:noFill/>
              <a:ln w="9525">
                <a:noFill/>
                <a:miter lim="800000"/>
                <a:headEnd/>
                <a:tailEnd/>
              </a:ln>
            </p:spPr>
            <p:txBody>
              <a:bodyPr wrap="none" lIns="91430" tIns="45716" rIns="91430" bIns="45716">
                <a:spAutoFit/>
              </a:bodyPr>
              <a:lstStyle/>
              <a:p>
                <a:pPr eaLnBrk="1" hangingPunct="1"/>
                <a:r>
                  <a:rPr lang="en-GB" sz="2000" b="1">
                    <a:latin typeface="Arial Narrow" pitchFamily="34" charset="0"/>
                  </a:rPr>
                  <a:t>T</a:t>
                </a:r>
                <a:r>
                  <a:rPr lang="en-GB" sz="2000" b="1" baseline="-25000">
                    <a:latin typeface="Arial Narrow" pitchFamily="34" charset="0"/>
                  </a:rPr>
                  <a:t>1</a:t>
                </a:r>
                <a:r>
                  <a:rPr lang="en-GB" sz="2000" b="1">
                    <a:latin typeface="Arial Narrow" pitchFamily="34" charset="0"/>
                  </a:rPr>
                  <a:t>,    </a:t>
                </a:r>
                <a:r>
                  <a:rPr lang="en-GB" sz="2000" b="1" baseline="-25000">
                    <a:latin typeface="Arial Narrow" pitchFamily="34" charset="0"/>
                  </a:rPr>
                  <a:t>    </a:t>
                </a:r>
                <a:r>
                  <a:rPr lang="en-GB" sz="2000" b="1">
                    <a:latin typeface="Arial Narrow" pitchFamily="34" charset="0"/>
                  </a:rPr>
                  <a:t> </a:t>
                </a:r>
              </a:p>
            </p:txBody>
          </p:sp>
          <p:sp>
            <p:nvSpPr>
              <p:cNvPr id="23626" name="Text Box 18"/>
              <p:cNvSpPr txBox="1">
                <a:spLocks noChangeArrowheads="1"/>
              </p:cNvSpPr>
              <p:nvPr/>
            </p:nvSpPr>
            <p:spPr bwMode="auto">
              <a:xfrm>
                <a:off x="3809" y="3312"/>
                <a:ext cx="326" cy="252"/>
              </a:xfrm>
              <a:prstGeom prst="rect">
                <a:avLst/>
              </a:prstGeom>
              <a:noFill/>
              <a:ln w="9525">
                <a:noFill/>
                <a:miter lim="800000"/>
                <a:headEnd/>
                <a:tailEnd/>
              </a:ln>
            </p:spPr>
            <p:txBody>
              <a:bodyPr wrap="none" lIns="91430" tIns="45716" rIns="91430" bIns="45716">
                <a:spAutoFit/>
              </a:bodyPr>
              <a:lstStyle/>
              <a:p>
                <a:pPr eaLnBrk="1" hangingPunct="1"/>
                <a:r>
                  <a:rPr lang="en-GB" sz="2000" b="1">
                    <a:latin typeface="Arial Narrow" pitchFamily="34" charset="0"/>
                  </a:rPr>
                  <a:t>T</a:t>
                </a:r>
                <a:r>
                  <a:rPr lang="en-GB" sz="2000" b="1" baseline="-25000">
                    <a:latin typeface="Arial Narrow" pitchFamily="34" charset="0"/>
                  </a:rPr>
                  <a:t>3</a:t>
                </a:r>
                <a:r>
                  <a:rPr lang="en-GB" sz="2000" b="1">
                    <a:latin typeface="Arial Narrow" pitchFamily="34" charset="0"/>
                  </a:rPr>
                  <a:t>,      </a:t>
                </a:r>
              </a:p>
            </p:txBody>
          </p:sp>
          <p:sp>
            <p:nvSpPr>
              <p:cNvPr id="23627" name="Text Box 19"/>
              <p:cNvSpPr txBox="1">
                <a:spLocks noChangeArrowheads="1"/>
              </p:cNvSpPr>
              <p:nvPr/>
            </p:nvSpPr>
            <p:spPr bwMode="auto">
              <a:xfrm>
                <a:off x="3809" y="3878"/>
                <a:ext cx="381" cy="252"/>
              </a:xfrm>
              <a:prstGeom prst="rect">
                <a:avLst/>
              </a:prstGeom>
              <a:noFill/>
              <a:ln w="9525">
                <a:noFill/>
                <a:miter lim="800000"/>
                <a:headEnd/>
                <a:tailEnd/>
              </a:ln>
            </p:spPr>
            <p:txBody>
              <a:bodyPr wrap="none" lIns="91430" tIns="45716" rIns="91430" bIns="45716">
                <a:spAutoFit/>
              </a:bodyPr>
              <a:lstStyle/>
              <a:p>
                <a:pPr eaLnBrk="1" hangingPunct="1"/>
                <a:r>
                  <a:rPr lang="en-GB" sz="2000" b="1">
                    <a:latin typeface="Arial Narrow" pitchFamily="34" charset="0"/>
                  </a:rPr>
                  <a:t>T</a:t>
                </a:r>
                <a:r>
                  <a:rPr lang="en-GB" sz="2000" b="1" baseline="-25000">
                    <a:latin typeface="Arial Narrow" pitchFamily="34" charset="0"/>
                  </a:rPr>
                  <a:t>10</a:t>
                </a:r>
                <a:r>
                  <a:rPr lang="en-GB" sz="2000" b="1">
                    <a:latin typeface="Arial Narrow" pitchFamily="34" charset="0"/>
                  </a:rPr>
                  <a:t>,       </a:t>
                </a:r>
              </a:p>
            </p:txBody>
          </p:sp>
        </p:grpSp>
      </p:grpSp>
      <p:grpSp>
        <p:nvGrpSpPr>
          <p:cNvPr id="4" name="Group 20"/>
          <p:cNvGrpSpPr>
            <a:grpSpLocks/>
          </p:cNvGrpSpPr>
          <p:nvPr/>
        </p:nvGrpSpPr>
        <p:grpSpPr bwMode="auto">
          <a:xfrm>
            <a:off x="1447800" y="2667001"/>
            <a:ext cx="304800" cy="457200"/>
            <a:chOff x="2304" y="1968"/>
            <a:chExt cx="384" cy="768"/>
          </a:xfrm>
        </p:grpSpPr>
        <p:sp>
          <p:nvSpPr>
            <p:cNvPr id="23620" name="AutoShape 21"/>
            <p:cNvSpPr>
              <a:spLocks noChangeArrowheads="1"/>
            </p:cNvSpPr>
            <p:nvPr/>
          </p:nvSpPr>
          <p:spPr bwMode="auto">
            <a:xfrm>
              <a:off x="2304" y="2256"/>
              <a:ext cx="384" cy="480"/>
            </a:xfrm>
            <a:prstGeom prst="can">
              <a:avLst>
                <a:gd name="adj" fmla="val 41991"/>
              </a:avLst>
            </a:prstGeom>
            <a:solidFill>
              <a:srgbClr val="0066FF"/>
            </a:solidFill>
            <a:ln w="25400">
              <a:solidFill>
                <a:schemeClr val="bg2"/>
              </a:solidFill>
              <a:round/>
              <a:headEnd/>
              <a:tailEnd/>
            </a:ln>
          </p:spPr>
          <p:txBody>
            <a:bodyPr wrap="none" lIns="91430" tIns="45716" rIns="91430" bIns="45716" anchor="ctr"/>
            <a:lstStyle/>
            <a:p>
              <a:pPr algn="ctr" eaLnBrk="1" hangingPunct="1"/>
              <a:endParaRPr lang="en-US" sz="2400" b="1" dirty="0">
                <a:latin typeface="Gill Sans MT"/>
              </a:endParaRPr>
            </a:p>
          </p:txBody>
        </p:sp>
        <p:sp>
          <p:nvSpPr>
            <p:cNvPr id="23621" name="AutoShape 22"/>
            <p:cNvSpPr>
              <a:spLocks noChangeArrowheads="1"/>
            </p:cNvSpPr>
            <p:nvPr/>
          </p:nvSpPr>
          <p:spPr bwMode="auto">
            <a:xfrm>
              <a:off x="2304" y="1968"/>
              <a:ext cx="384" cy="432"/>
            </a:xfrm>
            <a:prstGeom prst="can">
              <a:avLst>
                <a:gd name="adj" fmla="val 37500"/>
              </a:avLst>
            </a:prstGeom>
            <a:noFill/>
            <a:ln w="25400">
              <a:solidFill>
                <a:schemeClr val="bg2"/>
              </a:solidFill>
              <a:round/>
              <a:headEnd/>
              <a:tailEnd/>
            </a:ln>
          </p:spPr>
          <p:txBody>
            <a:bodyPr wrap="none" anchor="ctr"/>
            <a:lstStyle/>
            <a:p>
              <a:endParaRPr lang="en-US"/>
            </a:p>
          </p:txBody>
        </p:sp>
      </p:grpSp>
      <p:grpSp>
        <p:nvGrpSpPr>
          <p:cNvPr id="5" name="Group 23"/>
          <p:cNvGrpSpPr>
            <a:grpSpLocks/>
          </p:cNvGrpSpPr>
          <p:nvPr/>
        </p:nvGrpSpPr>
        <p:grpSpPr bwMode="auto">
          <a:xfrm>
            <a:off x="7543800" y="4724401"/>
            <a:ext cx="152400" cy="228600"/>
            <a:chOff x="2304" y="1968"/>
            <a:chExt cx="384" cy="768"/>
          </a:xfrm>
        </p:grpSpPr>
        <p:sp>
          <p:nvSpPr>
            <p:cNvPr id="23618" name="AutoShape 24"/>
            <p:cNvSpPr>
              <a:spLocks noChangeArrowheads="1"/>
            </p:cNvSpPr>
            <p:nvPr/>
          </p:nvSpPr>
          <p:spPr bwMode="auto">
            <a:xfrm>
              <a:off x="2304" y="2256"/>
              <a:ext cx="384" cy="480"/>
            </a:xfrm>
            <a:prstGeom prst="can">
              <a:avLst>
                <a:gd name="adj" fmla="val 41991"/>
              </a:avLst>
            </a:prstGeom>
            <a:solidFill>
              <a:srgbClr val="0066FF"/>
            </a:solidFill>
            <a:ln w="25400">
              <a:solidFill>
                <a:schemeClr val="bg2"/>
              </a:solidFill>
              <a:round/>
              <a:headEnd/>
              <a:tailEnd/>
            </a:ln>
          </p:spPr>
          <p:txBody>
            <a:bodyPr wrap="none" lIns="91430" tIns="45716" rIns="91430" bIns="45716" anchor="ctr"/>
            <a:lstStyle/>
            <a:p>
              <a:pPr algn="ctr" eaLnBrk="1" hangingPunct="1"/>
              <a:endParaRPr lang="en-US" sz="2400" b="1" dirty="0">
                <a:latin typeface="Gill Sans MT"/>
              </a:endParaRPr>
            </a:p>
          </p:txBody>
        </p:sp>
        <p:sp>
          <p:nvSpPr>
            <p:cNvPr id="23619" name="AutoShape 25"/>
            <p:cNvSpPr>
              <a:spLocks noChangeArrowheads="1"/>
            </p:cNvSpPr>
            <p:nvPr/>
          </p:nvSpPr>
          <p:spPr bwMode="auto">
            <a:xfrm>
              <a:off x="2304" y="1968"/>
              <a:ext cx="384" cy="432"/>
            </a:xfrm>
            <a:prstGeom prst="can">
              <a:avLst>
                <a:gd name="adj" fmla="val 37500"/>
              </a:avLst>
            </a:prstGeom>
            <a:noFill/>
            <a:ln w="25400">
              <a:solidFill>
                <a:schemeClr val="bg2"/>
              </a:solidFill>
              <a:round/>
              <a:headEnd/>
              <a:tailEnd/>
            </a:ln>
          </p:spPr>
          <p:txBody>
            <a:bodyPr wrap="none" anchor="ctr"/>
            <a:lstStyle/>
            <a:p>
              <a:endParaRPr lang="en-US"/>
            </a:p>
          </p:txBody>
        </p:sp>
      </p:grpSp>
      <p:grpSp>
        <p:nvGrpSpPr>
          <p:cNvPr id="6" name="Group 26"/>
          <p:cNvGrpSpPr>
            <a:grpSpLocks/>
          </p:cNvGrpSpPr>
          <p:nvPr/>
        </p:nvGrpSpPr>
        <p:grpSpPr bwMode="auto">
          <a:xfrm>
            <a:off x="7543800" y="5029199"/>
            <a:ext cx="228600" cy="304800"/>
            <a:chOff x="2304" y="1968"/>
            <a:chExt cx="384" cy="768"/>
          </a:xfrm>
        </p:grpSpPr>
        <p:sp>
          <p:nvSpPr>
            <p:cNvPr id="23616" name="AutoShape 27"/>
            <p:cNvSpPr>
              <a:spLocks noChangeArrowheads="1"/>
            </p:cNvSpPr>
            <p:nvPr/>
          </p:nvSpPr>
          <p:spPr bwMode="auto">
            <a:xfrm>
              <a:off x="2304" y="2256"/>
              <a:ext cx="384" cy="480"/>
            </a:xfrm>
            <a:prstGeom prst="can">
              <a:avLst>
                <a:gd name="adj" fmla="val 41991"/>
              </a:avLst>
            </a:prstGeom>
            <a:solidFill>
              <a:srgbClr val="0066FF"/>
            </a:solidFill>
            <a:ln w="25400">
              <a:solidFill>
                <a:schemeClr val="bg2"/>
              </a:solidFill>
              <a:round/>
              <a:headEnd/>
              <a:tailEnd/>
            </a:ln>
          </p:spPr>
          <p:txBody>
            <a:bodyPr wrap="none" lIns="91430" tIns="45716" rIns="91430" bIns="45716" anchor="ctr"/>
            <a:lstStyle/>
            <a:p>
              <a:pPr algn="ctr" eaLnBrk="1" hangingPunct="1"/>
              <a:endParaRPr lang="en-US" sz="2400" b="1" dirty="0">
                <a:latin typeface="Gill Sans MT"/>
              </a:endParaRPr>
            </a:p>
          </p:txBody>
        </p:sp>
        <p:sp>
          <p:nvSpPr>
            <p:cNvPr id="23617" name="AutoShape 28"/>
            <p:cNvSpPr>
              <a:spLocks noChangeArrowheads="1"/>
            </p:cNvSpPr>
            <p:nvPr/>
          </p:nvSpPr>
          <p:spPr bwMode="auto">
            <a:xfrm>
              <a:off x="2304" y="1968"/>
              <a:ext cx="384" cy="432"/>
            </a:xfrm>
            <a:prstGeom prst="can">
              <a:avLst>
                <a:gd name="adj" fmla="val 37500"/>
              </a:avLst>
            </a:prstGeom>
            <a:noFill/>
            <a:ln w="25400">
              <a:solidFill>
                <a:schemeClr val="bg2"/>
              </a:solidFill>
              <a:round/>
              <a:headEnd/>
              <a:tailEnd/>
            </a:ln>
          </p:spPr>
          <p:txBody>
            <a:bodyPr wrap="none" anchor="ctr"/>
            <a:lstStyle/>
            <a:p>
              <a:endParaRPr lang="en-US"/>
            </a:p>
          </p:txBody>
        </p:sp>
      </p:grpSp>
      <p:grpSp>
        <p:nvGrpSpPr>
          <p:cNvPr id="7" name="Group 29"/>
          <p:cNvGrpSpPr>
            <a:grpSpLocks/>
          </p:cNvGrpSpPr>
          <p:nvPr/>
        </p:nvGrpSpPr>
        <p:grpSpPr bwMode="auto">
          <a:xfrm>
            <a:off x="7543800" y="5410200"/>
            <a:ext cx="304800" cy="381000"/>
            <a:chOff x="2304" y="1968"/>
            <a:chExt cx="384" cy="768"/>
          </a:xfrm>
        </p:grpSpPr>
        <p:sp>
          <p:nvSpPr>
            <p:cNvPr id="23614" name="AutoShape 30"/>
            <p:cNvSpPr>
              <a:spLocks noChangeArrowheads="1"/>
            </p:cNvSpPr>
            <p:nvPr/>
          </p:nvSpPr>
          <p:spPr bwMode="auto">
            <a:xfrm>
              <a:off x="2304" y="2256"/>
              <a:ext cx="384" cy="480"/>
            </a:xfrm>
            <a:prstGeom prst="can">
              <a:avLst>
                <a:gd name="adj" fmla="val 41991"/>
              </a:avLst>
            </a:prstGeom>
            <a:solidFill>
              <a:srgbClr val="0066FF"/>
            </a:solidFill>
            <a:ln w="25400">
              <a:solidFill>
                <a:schemeClr val="bg2"/>
              </a:solidFill>
              <a:round/>
              <a:headEnd/>
              <a:tailEnd/>
            </a:ln>
          </p:spPr>
          <p:txBody>
            <a:bodyPr wrap="none" lIns="91430" tIns="45716" rIns="91430" bIns="45716" anchor="ctr"/>
            <a:lstStyle/>
            <a:p>
              <a:pPr algn="ctr" eaLnBrk="1" hangingPunct="1"/>
              <a:endParaRPr lang="en-US" sz="2400" b="1" dirty="0">
                <a:latin typeface="Gill Sans MT"/>
              </a:endParaRPr>
            </a:p>
          </p:txBody>
        </p:sp>
        <p:sp>
          <p:nvSpPr>
            <p:cNvPr id="23615" name="AutoShape 31"/>
            <p:cNvSpPr>
              <a:spLocks noChangeArrowheads="1"/>
            </p:cNvSpPr>
            <p:nvPr/>
          </p:nvSpPr>
          <p:spPr bwMode="auto">
            <a:xfrm>
              <a:off x="2304" y="1968"/>
              <a:ext cx="384" cy="432"/>
            </a:xfrm>
            <a:prstGeom prst="can">
              <a:avLst>
                <a:gd name="adj" fmla="val 37500"/>
              </a:avLst>
            </a:prstGeom>
            <a:noFill/>
            <a:ln w="25400">
              <a:solidFill>
                <a:schemeClr val="bg2"/>
              </a:solidFill>
              <a:round/>
              <a:headEnd/>
              <a:tailEnd/>
            </a:ln>
          </p:spPr>
          <p:txBody>
            <a:bodyPr wrap="none" anchor="ctr"/>
            <a:lstStyle/>
            <a:p>
              <a:endParaRPr lang="en-US"/>
            </a:p>
          </p:txBody>
        </p:sp>
      </p:grpSp>
      <p:grpSp>
        <p:nvGrpSpPr>
          <p:cNvPr id="8" name="Group 32"/>
          <p:cNvGrpSpPr>
            <a:grpSpLocks/>
          </p:cNvGrpSpPr>
          <p:nvPr/>
        </p:nvGrpSpPr>
        <p:grpSpPr bwMode="auto">
          <a:xfrm>
            <a:off x="7543800" y="6096000"/>
            <a:ext cx="381000" cy="609600"/>
            <a:chOff x="2304" y="1968"/>
            <a:chExt cx="384" cy="768"/>
          </a:xfrm>
        </p:grpSpPr>
        <p:sp>
          <p:nvSpPr>
            <p:cNvPr id="23612" name="AutoShape 33"/>
            <p:cNvSpPr>
              <a:spLocks noChangeArrowheads="1"/>
            </p:cNvSpPr>
            <p:nvPr/>
          </p:nvSpPr>
          <p:spPr bwMode="auto">
            <a:xfrm>
              <a:off x="2304" y="2256"/>
              <a:ext cx="384" cy="480"/>
            </a:xfrm>
            <a:prstGeom prst="can">
              <a:avLst>
                <a:gd name="adj" fmla="val 41991"/>
              </a:avLst>
            </a:prstGeom>
            <a:solidFill>
              <a:srgbClr val="0066FF"/>
            </a:solidFill>
            <a:ln w="25400">
              <a:solidFill>
                <a:schemeClr val="bg2"/>
              </a:solidFill>
              <a:round/>
              <a:headEnd/>
              <a:tailEnd/>
            </a:ln>
          </p:spPr>
          <p:txBody>
            <a:bodyPr wrap="none" lIns="91430" tIns="45716" rIns="91430" bIns="45716" anchor="ctr"/>
            <a:lstStyle/>
            <a:p>
              <a:pPr algn="ctr" eaLnBrk="1" hangingPunct="1"/>
              <a:endParaRPr lang="en-US" sz="2400" b="1" dirty="0">
                <a:latin typeface="Gill Sans MT"/>
              </a:endParaRPr>
            </a:p>
          </p:txBody>
        </p:sp>
        <p:sp>
          <p:nvSpPr>
            <p:cNvPr id="23613" name="AutoShape 34"/>
            <p:cNvSpPr>
              <a:spLocks noChangeArrowheads="1"/>
            </p:cNvSpPr>
            <p:nvPr/>
          </p:nvSpPr>
          <p:spPr bwMode="auto">
            <a:xfrm>
              <a:off x="2304" y="1968"/>
              <a:ext cx="384" cy="432"/>
            </a:xfrm>
            <a:prstGeom prst="can">
              <a:avLst>
                <a:gd name="adj" fmla="val 37500"/>
              </a:avLst>
            </a:prstGeom>
            <a:noFill/>
            <a:ln w="25400">
              <a:solidFill>
                <a:schemeClr val="bg2"/>
              </a:solidFill>
              <a:round/>
              <a:headEnd/>
              <a:tailEnd/>
            </a:ln>
          </p:spPr>
          <p:txBody>
            <a:bodyPr wrap="none" anchor="ctr"/>
            <a:lstStyle/>
            <a:p>
              <a:endParaRPr lang="en-US"/>
            </a:p>
          </p:txBody>
        </p:sp>
      </p:grpSp>
      <p:sp>
        <p:nvSpPr>
          <p:cNvPr id="23571" name="Rectangle 35"/>
          <p:cNvSpPr>
            <a:spLocks noChangeArrowheads="1"/>
          </p:cNvSpPr>
          <p:nvPr/>
        </p:nvSpPr>
        <p:spPr bwMode="auto">
          <a:xfrm>
            <a:off x="5486400" y="3810001"/>
            <a:ext cx="1066800" cy="838200"/>
          </a:xfrm>
          <a:prstGeom prst="rect">
            <a:avLst/>
          </a:prstGeom>
          <a:solidFill>
            <a:srgbClr val="9933FF">
              <a:alpha val="50195"/>
            </a:srgbClr>
          </a:solidFill>
          <a:ln w="9525">
            <a:noFill/>
            <a:miter lim="800000"/>
            <a:headEnd/>
            <a:tailEnd/>
          </a:ln>
        </p:spPr>
        <p:txBody>
          <a:bodyPr wrap="none" anchor="ctr"/>
          <a:lstStyle/>
          <a:p>
            <a:endParaRPr lang="en-US"/>
          </a:p>
        </p:txBody>
      </p:sp>
      <p:sp>
        <p:nvSpPr>
          <p:cNvPr id="23572" name="AutoShape 36"/>
          <p:cNvSpPr>
            <a:spLocks noChangeArrowheads="1"/>
          </p:cNvSpPr>
          <p:nvPr/>
        </p:nvSpPr>
        <p:spPr bwMode="auto">
          <a:xfrm>
            <a:off x="5638800" y="4286251"/>
            <a:ext cx="762000" cy="285750"/>
          </a:xfrm>
          <a:prstGeom prst="can">
            <a:avLst>
              <a:gd name="adj" fmla="val 33593"/>
            </a:avLst>
          </a:prstGeom>
          <a:solidFill>
            <a:srgbClr val="FFFFFF"/>
          </a:solidFill>
          <a:ln w="25400">
            <a:solidFill>
              <a:schemeClr val="bg2"/>
            </a:solidFill>
            <a:round/>
            <a:headEnd/>
            <a:tailEnd/>
          </a:ln>
        </p:spPr>
        <p:txBody>
          <a:bodyPr wrap="none" lIns="91430" tIns="45716" rIns="91430" bIns="45716" anchor="ctr"/>
          <a:lstStyle/>
          <a:p>
            <a:pPr algn="ctr" eaLnBrk="1" hangingPunct="1"/>
            <a:endParaRPr lang="en-US" sz="2400" b="1" dirty="0">
              <a:latin typeface="Gill Sans MT"/>
            </a:endParaRPr>
          </a:p>
        </p:txBody>
      </p:sp>
      <p:sp>
        <p:nvSpPr>
          <p:cNvPr id="23573" name="AutoShape 37"/>
          <p:cNvSpPr>
            <a:spLocks noChangeArrowheads="1"/>
          </p:cNvSpPr>
          <p:nvPr/>
        </p:nvSpPr>
        <p:spPr bwMode="auto">
          <a:xfrm>
            <a:off x="5638800" y="4114800"/>
            <a:ext cx="762000" cy="257175"/>
          </a:xfrm>
          <a:prstGeom prst="can">
            <a:avLst>
              <a:gd name="adj" fmla="val 33333"/>
            </a:avLst>
          </a:prstGeom>
          <a:solidFill>
            <a:schemeClr val="bg1"/>
          </a:solidFill>
          <a:ln w="25400">
            <a:solidFill>
              <a:schemeClr val="bg2"/>
            </a:solidFill>
            <a:round/>
            <a:headEnd/>
            <a:tailEnd/>
          </a:ln>
        </p:spPr>
        <p:txBody>
          <a:bodyPr wrap="none" anchor="ctr"/>
          <a:lstStyle/>
          <a:p>
            <a:endParaRPr lang="en-US"/>
          </a:p>
        </p:txBody>
      </p:sp>
      <p:sp>
        <p:nvSpPr>
          <p:cNvPr id="23574" name="AutoShape 38"/>
          <p:cNvSpPr>
            <a:spLocks noChangeArrowheads="1"/>
          </p:cNvSpPr>
          <p:nvPr/>
        </p:nvSpPr>
        <p:spPr bwMode="auto">
          <a:xfrm rot="16200000">
            <a:off x="723901" y="4000500"/>
            <a:ext cx="152400" cy="990600"/>
          </a:xfrm>
          <a:prstGeom prst="upArrow">
            <a:avLst>
              <a:gd name="adj1" fmla="val 50000"/>
              <a:gd name="adj2" fmla="val 162500"/>
            </a:avLst>
          </a:prstGeom>
          <a:solidFill>
            <a:srgbClr val="0000FF"/>
          </a:solidFill>
          <a:ln w="9525">
            <a:solidFill>
              <a:srgbClr val="0000FF"/>
            </a:solidFill>
            <a:miter lim="800000"/>
            <a:headEnd/>
            <a:tailEnd/>
          </a:ln>
        </p:spPr>
        <p:txBody>
          <a:bodyPr wrap="none" anchor="ctr"/>
          <a:lstStyle/>
          <a:p>
            <a:endParaRPr lang="en-US"/>
          </a:p>
        </p:txBody>
      </p:sp>
      <p:sp>
        <p:nvSpPr>
          <p:cNvPr id="23575" name="AutoShape 39"/>
          <p:cNvSpPr>
            <a:spLocks noChangeArrowheads="1"/>
          </p:cNvSpPr>
          <p:nvPr/>
        </p:nvSpPr>
        <p:spPr bwMode="auto">
          <a:xfrm rot="10800000">
            <a:off x="2209800" y="6019801"/>
            <a:ext cx="152400" cy="838200"/>
          </a:xfrm>
          <a:prstGeom prst="upArrow">
            <a:avLst>
              <a:gd name="adj1" fmla="val 50000"/>
              <a:gd name="adj2" fmla="val 137500"/>
            </a:avLst>
          </a:prstGeom>
          <a:solidFill>
            <a:srgbClr val="0000FF"/>
          </a:solidFill>
          <a:ln w="9525">
            <a:solidFill>
              <a:srgbClr val="0000FF"/>
            </a:solidFill>
            <a:miter lim="800000"/>
            <a:headEnd/>
            <a:tailEnd/>
          </a:ln>
        </p:spPr>
        <p:txBody>
          <a:bodyPr wrap="none" anchor="ctr"/>
          <a:lstStyle/>
          <a:p>
            <a:endParaRPr lang="en-US"/>
          </a:p>
        </p:txBody>
      </p:sp>
      <p:sp>
        <p:nvSpPr>
          <p:cNvPr id="23576" name="AutoShape 40"/>
          <p:cNvSpPr>
            <a:spLocks noChangeArrowheads="1"/>
          </p:cNvSpPr>
          <p:nvPr/>
        </p:nvSpPr>
        <p:spPr bwMode="auto">
          <a:xfrm rot="1240387">
            <a:off x="1828800" y="1752600"/>
            <a:ext cx="152400" cy="990600"/>
          </a:xfrm>
          <a:prstGeom prst="upArrow">
            <a:avLst>
              <a:gd name="adj1" fmla="val 50000"/>
              <a:gd name="adj2" fmla="val 162500"/>
            </a:avLst>
          </a:prstGeom>
          <a:solidFill>
            <a:srgbClr val="0000FF"/>
          </a:solidFill>
          <a:ln w="9525">
            <a:solidFill>
              <a:srgbClr val="0000FF"/>
            </a:solidFill>
            <a:miter lim="800000"/>
            <a:headEnd/>
            <a:tailEnd/>
          </a:ln>
        </p:spPr>
        <p:txBody>
          <a:bodyPr wrap="none" anchor="ctr"/>
          <a:lstStyle/>
          <a:p>
            <a:endParaRPr lang="en-US"/>
          </a:p>
        </p:txBody>
      </p:sp>
      <p:sp>
        <p:nvSpPr>
          <p:cNvPr id="23577" name="AutoShape 41"/>
          <p:cNvSpPr>
            <a:spLocks noChangeArrowheads="1"/>
          </p:cNvSpPr>
          <p:nvPr/>
        </p:nvSpPr>
        <p:spPr bwMode="auto">
          <a:xfrm rot="9606860">
            <a:off x="1116014" y="1355725"/>
            <a:ext cx="180975" cy="1295400"/>
          </a:xfrm>
          <a:prstGeom prst="upArrow">
            <a:avLst>
              <a:gd name="adj1" fmla="val 50000"/>
              <a:gd name="adj2" fmla="val 178947"/>
            </a:avLst>
          </a:prstGeom>
          <a:solidFill>
            <a:srgbClr val="0000FF"/>
          </a:solidFill>
          <a:ln w="9525">
            <a:solidFill>
              <a:srgbClr val="0000FF"/>
            </a:solidFill>
            <a:miter lim="800000"/>
            <a:headEnd/>
            <a:tailEnd/>
          </a:ln>
        </p:spPr>
        <p:txBody>
          <a:bodyPr wrap="none" anchor="ctr"/>
          <a:lstStyle/>
          <a:p>
            <a:endParaRPr lang="en-US"/>
          </a:p>
        </p:txBody>
      </p:sp>
      <p:sp>
        <p:nvSpPr>
          <p:cNvPr id="23578" name="AutoShape 42"/>
          <p:cNvSpPr>
            <a:spLocks noChangeArrowheads="1"/>
          </p:cNvSpPr>
          <p:nvPr/>
        </p:nvSpPr>
        <p:spPr bwMode="auto">
          <a:xfrm rot="10800000">
            <a:off x="1524000" y="3276601"/>
            <a:ext cx="152400" cy="1447800"/>
          </a:xfrm>
          <a:prstGeom prst="upArrow">
            <a:avLst>
              <a:gd name="adj1" fmla="val 50000"/>
              <a:gd name="adj2" fmla="val 237500"/>
            </a:avLst>
          </a:prstGeom>
          <a:solidFill>
            <a:srgbClr val="0000FF"/>
          </a:solidFill>
          <a:ln w="9525">
            <a:solidFill>
              <a:srgbClr val="0000FF"/>
            </a:solidFill>
            <a:miter lim="800000"/>
            <a:headEnd/>
            <a:tailEnd/>
          </a:ln>
        </p:spPr>
        <p:txBody>
          <a:bodyPr wrap="none" anchor="ctr"/>
          <a:lstStyle/>
          <a:p>
            <a:endParaRPr lang="en-US"/>
          </a:p>
        </p:txBody>
      </p:sp>
      <p:sp>
        <p:nvSpPr>
          <p:cNvPr id="23579" name="AutoShape 43"/>
          <p:cNvSpPr>
            <a:spLocks noChangeArrowheads="1"/>
          </p:cNvSpPr>
          <p:nvPr/>
        </p:nvSpPr>
        <p:spPr bwMode="auto">
          <a:xfrm>
            <a:off x="4953000" y="3733801"/>
            <a:ext cx="152400" cy="990600"/>
          </a:xfrm>
          <a:prstGeom prst="upArrow">
            <a:avLst>
              <a:gd name="adj1" fmla="val 50000"/>
              <a:gd name="adj2" fmla="val 162500"/>
            </a:avLst>
          </a:prstGeom>
          <a:solidFill>
            <a:srgbClr val="0000FF"/>
          </a:solidFill>
          <a:ln w="9525">
            <a:solidFill>
              <a:srgbClr val="0000FF"/>
            </a:solidFill>
            <a:miter lim="800000"/>
            <a:headEnd/>
            <a:tailEnd/>
          </a:ln>
        </p:spPr>
        <p:txBody>
          <a:bodyPr wrap="none" anchor="ctr"/>
          <a:lstStyle/>
          <a:p>
            <a:endParaRPr lang="en-US"/>
          </a:p>
        </p:txBody>
      </p:sp>
      <p:sp>
        <p:nvSpPr>
          <p:cNvPr id="23580" name="Text Box 44"/>
          <p:cNvSpPr txBox="1">
            <a:spLocks noChangeArrowheads="1"/>
          </p:cNvSpPr>
          <p:nvPr/>
        </p:nvSpPr>
        <p:spPr bwMode="auto">
          <a:xfrm>
            <a:off x="457201" y="990600"/>
            <a:ext cx="869128" cy="369324"/>
          </a:xfrm>
          <a:prstGeom prst="rect">
            <a:avLst/>
          </a:prstGeom>
          <a:noFill/>
          <a:ln w="9525">
            <a:noFill/>
            <a:miter lim="800000"/>
            <a:headEnd/>
            <a:tailEnd/>
          </a:ln>
        </p:spPr>
        <p:txBody>
          <a:bodyPr wrap="none" lIns="91430" tIns="45716" rIns="91430" bIns="45716">
            <a:spAutoFit/>
          </a:bodyPr>
          <a:lstStyle/>
          <a:p>
            <a:pPr eaLnBrk="1" hangingPunct="1"/>
            <a:r>
              <a:rPr lang="en-GB" b="1">
                <a:latin typeface="Arial Narrow" pitchFamily="34" charset="0"/>
              </a:rPr>
              <a:t>Rainfall</a:t>
            </a:r>
          </a:p>
        </p:txBody>
      </p:sp>
      <p:sp>
        <p:nvSpPr>
          <p:cNvPr id="23581" name="Text Box 45"/>
          <p:cNvSpPr txBox="1">
            <a:spLocks noChangeArrowheads="1"/>
          </p:cNvSpPr>
          <p:nvPr/>
        </p:nvSpPr>
        <p:spPr bwMode="auto">
          <a:xfrm>
            <a:off x="1594760" y="914401"/>
            <a:ext cx="1258658" cy="646323"/>
          </a:xfrm>
          <a:prstGeom prst="rect">
            <a:avLst/>
          </a:prstGeom>
          <a:noFill/>
          <a:ln w="9525">
            <a:noFill/>
            <a:miter lim="800000"/>
            <a:headEnd/>
            <a:tailEnd/>
          </a:ln>
        </p:spPr>
        <p:txBody>
          <a:bodyPr wrap="none" lIns="91430" tIns="45716" rIns="91430" bIns="45716">
            <a:spAutoFit/>
          </a:bodyPr>
          <a:lstStyle/>
          <a:p>
            <a:pPr algn="ctr" eaLnBrk="1" hangingPunct="1"/>
            <a:r>
              <a:rPr lang="en-GB" b="1">
                <a:latin typeface="Arial Narrow" pitchFamily="34" charset="0"/>
              </a:rPr>
              <a:t>Canopy </a:t>
            </a:r>
          </a:p>
          <a:p>
            <a:pPr algn="ctr" eaLnBrk="1" hangingPunct="1"/>
            <a:r>
              <a:rPr lang="en-GB" b="1">
                <a:latin typeface="Arial Narrow" pitchFamily="34" charset="0"/>
              </a:rPr>
              <a:t>evaporation</a:t>
            </a:r>
          </a:p>
        </p:txBody>
      </p:sp>
      <p:sp>
        <p:nvSpPr>
          <p:cNvPr id="23582" name="Text Box 46"/>
          <p:cNvSpPr txBox="1">
            <a:spLocks noChangeArrowheads="1"/>
          </p:cNvSpPr>
          <p:nvPr/>
        </p:nvSpPr>
        <p:spPr bwMode="auto">
          <a:xfrm>
            <a:off x="381000" y="3854450"/>
            <a:ext cx="1066800" cy="646323"/>
          </a:xfrm>
          <a:prstGeom prst="rect">
            <a:avLst/>
          </a:prstGeom>
          <a:noFill/>
          <a:ln w="9525">
            <a:noFill/>
            <a:miter lim="800000"/>
            <a:headEnd/>
            <a:tailEnd/>
          </a:ln>
        </p:spPr>
        <p:txBody>
          <a:bodyPr lIns="91430" tIns="45716" rIns="91430" bIns="45716">
            <a:spAutoFit/>
          </a:bodyPr>
          <a:lstStyle/>
          <a:p>
            <a:pPr eaLnBrk="1" hangingPunct="1"/>
            <a:r>
              <a:rPr lang="en-GB" b="1">
                <a:latin typeface="Arial Narrow" pitchFamily="34" charset="0"/>
              </a:rPr>
              <a:t>Surface runoff</a:t>
            </a:r>
          </a:p>
        </p:txBody>
      </p:sp>
      <p:sp>
        <p:nvSpPr>
          <p:cNvPr id="23583" name="Text Box 47"/>
          <p:cNvSpPr txBox="1">
            <a:spLocks noChangeArrowheads="1"/>
          </p:cNvSpPr>
          <p:nvPr/>
        </p:nvSpPr>
        <p:spPr bwMode="auto">
          <a:xfrm>
            <a:off x="381001" y="3284537"/>
            <a:ext cx="1224995" cy="369324"/>
          </a:xfrm>
          <a:prstGeom prst="rect">
            <a:avLst/>
          </a:prstGeom>
          <a:noFill/>
          <a:ln w="9525">
            <a:noFill/>
            <a:miter lim="800000"/>
            <a:headEnd/>
            <a:tailEnd/>
          </a:ln>
        </p:spPr>
        <p:txBody>
          <a:bodyPr wrap="none" lIns="91430" tIns="45716" rIns="91430" bIns="45716">
            <a:spAutoFit/>
          </a:bodyPr>
          <a:lstStyle/>
          <a:p>
            <a:pPr eaLnBrk="1" hangingPunct="1"/>
            <a:r>
              <a:rPr lang="en-GB" b="1">
                <a:latin typeface="Arial Narrow" pitchFamily="34" charset="0"/>
              </a:rPr>
              <a:t>Throughfall</a:t>
            </a:r>
          </a:p>
        </p:txBody>
      </p:sp>
      <p:sp>
        <p:nvSpPr>
          <p:cNvPr id="23584" name="Text Box 48"/>
          <p:cNvSpPr txBox="1">
            <a:spLocks noChangeArrowheads="1"/>
          </p:cNvSpPr>
          <p:nvPr/>
        </p:nvSpPr>
        <p:spPr bwMode="auto">
          <a:xfrm>
            <a:off x="2426383" y="1676401"/>
            <a:ext cx="1384525" cy="369324"/>
          </a:xfrm>
          <a:prstGeom prst="rect">
            <a:avLst/>
          </a:prstGeom>
          <a:noFill/>
          <a:ln w="9525">
            <a:noFill/>
            <a:miter lim="800000"/>
            <a:headEnd/>
            <a:tailEnd/>
          </a:ln>
        </p:spPr>
        <p:txBody>
          <a:bodyPr wrap="none" lIns="91430" tIns="45716" rIns="91430" bIns="45716">
            <a:spAutoFit/>
          </a:bodyPr>
          <a:lstStyle/>
          <a:p>
            <a:pPr algn="ctr" eaLnBrk="1" hangingPunct="1"/>
            <a:r>
              <a:rPr lang="en-GB" b="1">
                <a:latin typeface="Arial Narrow" pitchFamily="34" charset="0"/>
              </a:rPr>
              <a:t>Transpiration</a:t>
            </a:r>
          </a:p>
        </p:txBody>
      </p:sp>
      <p:sp>
        <p:nvSpPr>
          <p:cNvPr id="23585" name="Text Box 49"/>
          <p:cNvSpPr txBox="1">
            <a:spLocks noChangeArrowheads="1"/>
          </p:cNvSpPr>
          <p:nvPr/>
        </p:nvSpPr>
        <p:spPr bwMode="auto">
          <a:xfrm>
            <a:off x="3505202" y="3946526"/>
            <a:ext cx="1438275" cy="646323"/>
          </a:xfrm>
          <a:prstGeom prst="rect">
            <a:avLst/>
          </a:prstGeom>
          <a:noFill/>
          <a:ln w="9525">
            <a:noFill/>
            <a:miter lim="800000"/>
            <a:headEnd/>
            <a:tailEnd/>
          </a:ln>
        </p:spPr>
        <p:txBody>
          <a:bodyPr lIns="91430" tIns="45716" rIns="91430" bIns="45716">
            <a:spAutoFit/>
          </a:bodyPr>
          <a:lstStyle/>
          <a:p>
            <a:pPr algn="r" eaLnBrk="1" hangingPunct="1"/>
            <a:r>
              <a:rPr lang="en-GB" b="1">
                <a:latin typeface="Arial Narrow" pitchFamily="34" charset="0"/>
              </a:rPr>
              <a:t>Soil evaporation</a:t>
            </a:r>
          </a:p>
        </p:txBody>
      </p:sp>
      <p:sp>
        <p:nvSpPr>
          <p:cNvPr id="23586" name="AutoShape 50"/>
          <p:cNvSpPr>
            <a:spLocks noChangeArrowheads="1"/>
          </p:cNvSpPr>
          <p:nvPr/>
        </p:nvSpPr>
        <p:spPr bwMode="auto">
          <a:xfrm>
            <a:off x="3200400" y="2133600"/>
            <a:ext cx="152400" cy="3200400"/>
          </a:xfrm>
          <a:prstGeom prst="upArrow">
            <a:avLst>
              <a:gd name="adj1" fmla="val 50000"/>
              <a:gd name="adj2" fmla="val 525000"/>
            </a:avLst>
          </a:prstGeom>
          <a:solidFill>
            <a:srgbClr val="0000FF"/>
          </a:solidFill>
          <a:ln w="9525">
            <a:solidFill>
              <a:srgbClr val="0000FF"/>
            </a:solidFill>
            <a:miter lim="800000"/>
            <a:headEnd/>
            <a:tailEnd/>
          </a:ln>
        </p:spPr>
        <p:txBody>
          <a:bodyPr wrap="none" anchor="ctr"/>
          <a:lstStyle/>
          <a:p>
            <a:endParaRPr lang="en-US"/>
          </a:p>
        </p:txBody>
      </p:sp>
      <p:sp>
        <p:nvSpPr>
          <p:cNvPr id="23587" name="Text Box 51"/>
          <p:cNvSpPr txBox="1">
            <a:spLocks noChangeArrowheads="1"/>
          </p:cNvSpPr>
          <p:nvPr/>
        </p:nvSpPr>
        <p:spPr bwMode="auto">
          <a:xfrm>
            <a:off x="914400" y="5972175"/>
            <a:ext cx="1524000" cy="646323"/>
          </a:xfrm>
          <a:prstGeom prst="rect">
            <a:avLst/>
          </a:prstGeom>
          <a:noFill/>
          <a:ln w="9525">
            <a:noFill/>
            <a:miter lim="800000"/>
            <a:headEnd/>
            <a:tailEnd/>
          </a:ln>
        </p:spPr>
        <p:txBody>
          <a:bodyPr lIns="91430" tIns="45716" rIns="91430" bIns="45716">
            <a:spAutoFit/>
          </a:bodyPr>
          <a:lstStyle/>
          <a:p>
            <a:pPr algn="ctr" eaLnBrk="1" hangingPunct="1"/>
            <a:r>
              <a:rPr lang="en-GB" b="1">
                <a:latin typeface="Arial Narrow" pitchFamily="34" charset="0"/>
              </a:rPr>
              <a:t>Sub-surface runoff</a:t>
            </a:r>
          </a:p>
        </p:txBody>
      </p:sp>
      <p:sp>
        <p:nvSpPr>
          <p:cNvPr id="23588" name="AutoShape 52"/>
          <p:cNvSpPr>
            <a:spLocks noChangeArrowheads="1"/>
          </p:cNvSpPr>
          <p:nvPr/>
        </p:nvSpPr>
        <p:spPr bwMode="auto">
          <a:xfrm>
            <a:off x="5943600" y="3276600"/>
            <a:ext cx="152400" cy="609600"/>
          </a:xfrm>
          <a:prstGeom prst="upArrow">
            <a:avLst>
              <a:gd name="adj1" fmla="val 50000"/>
              <a:gd name="adj2" fmla="val 100000"/>
            </a:avLst>
          </a:prstGeom>
          <a:solidFill>
            <a:srgbClr val="0000FF"/>
          </a:solidFill>
          <a:ln w="9525">
            <a:solidFill>
              <a:srgbClr val="0000FF"/>
            </a:solidFill>
            <a:miter lim="800000"/>
            <a:headEnd/>
            <a:tailEnd/>
          </a:ln>
        </p:spPr>
        <p:txBody>
          <a:bodyPr wrap="none" anchor="ctr"/>
          <a:lstStyle/>
          <a:p>
            <a:endParaRPr lang="en-US"/>
          </a:p>
        </p:txBody>
      </p:sp>
      <p:sp>
        <p:nvSpPr>
          <p:cNvPr id="23589" name="Text Box 53"/>
          <p:cNvSpPr txBox="1">
            <a:spLocks noChangeArrowheads="1"/>
          </p:cNvSpPr>
          <p:nvPr/>
        </p:nvSpPr>
        <p:spPr bwMode="auto">
          <a:xfrm>
            <a:off x="6052412" y="3443288"/>
            <a:ext cx="1268276" cy="369324"/>
          </a:xfrm>
          <a:prstGeom prst="rect">
            <a:avLst/>
          </a:prstGeom>
          <a:noFill/>
          <a:ln w="9525">
            <a:noFill/>
            <a:miter lim="800000"/>
            <a:headEnd/>
            <a:tailEnd/>
          </a:ln>
        </p:spPr>
        <p:txBody>
          <a:bodyPr wrap="none" lIns="91430" tIns="45716" rIns="91430" bIns="45716">
            <a:spAutoFit/>
          </a:bodyPr>
          <a:lstStyle/>
          <a:p>
            <a:pPr algn="ctr" eaLnBrk="1" hangingPunct="1"/>
            <a:r>
              <a:rPr lang="en-GB" b="1">
                <a:latin typeface="Arial Narrow" pitchFamily="34" charset="0"/>
              </a:rPr>
              <a:t>Sublimation</a:t>
            </a:r>
          </a:p>
        </p:txBody>
      </p:sp>
      <p:sp>
        <p:nvSpPr>
          <p:cNvPr id="23611" name="Text Box 57"/>
          <p:cNvSpPr txBox="1">
            <a:spLocks noChangeArrowheads="1"/>
          </p:cNvSpPr>
          <p:nvPr/>
        </p:nvSpPr>
        <p:spPr bwMode="auto">
          <a:xfrm>
            <a:off x="3733802" y="2549525"/>
            <a:ext cx="1768475" cy="708025"/>
          </a:xfrm>
          <a:prstGeom prst="rect">
            <a:avLst/>
          </a:prstGeom>
          <a:solidFill>
            <a:srgbClr val="FFFFFF">
              <a:alpha val="50195"/>
            </a:srgbClr>
          </a:solidFill>
          <a:ln w="25400">
            <a:solidFill>
              <a:srgbClr val="008000"/>
            </a:solidFill>
            <a:miter lim="800000"/>
            <a:headEnd/>
            <a:tailEnd/>
          </a:ln>
        </p:spPr>
        <p:txBody>
          <a:bodyPr lIns="91430" tIns="45716" rIns="91430" bIns="45716">
            <a:spAutoFit/>
          </a:bodyPr>
          <a:lstStyle/>
          <a:p>
            <a:pPr algn="ctr" eaLnBrk="1" hangingPunct="1"/>
            <a:r>
              <a:rPr lang="en-GB" sz="2000" b="1" dirty="0">
                <a:latin typeface="Arial Narrow" pitchFamily="34" charset="0"/>
              </a:rPr>
              <a:t>Photosynthesis model</a:t>
            </a:r>
          </a:p>
        </p:txBody>
      </p:sp>
      <p:sp>
        <p:nvSpPr>
          <p:cNvPr id="23593" name="Text Box 60"/>
          <p:cNvSpPr txBox="1">
            <a:spLocks noChangeArrowheads="1"/>
          </p:cNvSpPr>
          <p:nvPr/>
        </p:nvSpPr>
        <p:spPr bwMode="auto">
          <a:xfrm>
            <a:off x="5410200" y="4724401"/>
            <a:ext cx="1524000" cy="1015655"/>
          </a:xfrm>
          <a:prstGeom prst="rect">
            <a:avLst/>
          </a:prstGeom>
          <a:solidFill>
            <a:srgbClr val="FFFFFF">
              <a:alpha val="32157"/>
            </a:srgbClr>
          </a:solidFill>
          <a:ln w="25400">
            <a:solidFill>
              <a:srgbClr val="993300"/>
            </a:solidFill>
            <a:miter lim="800000"/>
            <a:headEnd/>
            <a:tailEnd/>
          </a:ln>
        </p:spPr>
        <p:txBody>
          <a:bodyPr lIns="91430" tIns="45716" rIns="91430" bIns="45716">
            <a:spAutoFit/>
          </a:bodyPr>
          <a:lstStyle/>
          <a:p>
            <a:pPr algn="ctr" eaLnBrk="1" hangingPunct="1"/>
            <a:r>
              <a:rPr lang="en-GB" sz="2000" b="1" dirty="0">
                <a:latin typeface="Arial Narrow" pitchFamily="34" charset="0"/>
              </a:rPr>
              <a:t>Soil hydrology </a:t>
            </a:r>
          </a:p>
          <a:p>
            <a:pPr algn="ctr" eaLnBrk="1" hangingPunct="1"/>
            <a:r>
              <a:rPr lang="en-GB" sz="2000" b="1" dirty="0">
                <a:latin typeface="Arial Narrow" pitchFamily="34" charset="0"/>
              </a:rPr>
              <a:t>model</a:t>
            </a:r>
          </a:p>
        </p:txBody>
      </p:sp>
      <p:sp>
        <p:nvSpPr>
          <p:cNvPr id="23594" name="AutoShape 61"/>
          <p:cNvSpPr>
            <a:spLocks noChangeArrowheads="1"/>
          </p:cNvSpPr>
          <p:nvPr/>
        </p:nvSpPr>
        <p:spPr bwMode="auto">
          <a:xfrm>
            <a:off x="8077200" y="4810126"/>
            <a:ext cx="152400" cy="142875"/>
          </a:xfrm>
          <a:prstGeom prst="can">
            <a:avLst>
              <a:gd name="adj" fmla="val 33593"/>
            </a:avLst>
          </a:prstGeom>
          <a:solidFill>
            <a:schemeClr val="bg1"/>
          </a:solidFill>
          <a:ln w="25400">
            <a:solidFill>
              <a:schemeClr val="bg2"/>
            </a:solidFill>
            <a:round/>
            <a:headEnd/>
            <a:tailEnd/>
          </a:ln>
        </p:spPr>
        <p:txBody>
          <a:bodyPr wrap="none" lIns="91430" tIns="45716" rIns="91430" bIns="45716" anchor="ctr"/>
          <a:lstStyle/>
          <a:p>
            <a:pPr algn="ctr" eaLnBrk="1" hangingPunct="1"/>
            <a:endParaRPr lang="en-US" sz="2400" b="1" dirty="0">
              <a:latin typeface="Gill Sans MT"/>
            </a:endParaRPr>
          </a:p>
        </p:txBody>
      </p:sp>
      <p:sp>
        <p:nvSpPr>
          <p:cNvPr id="23595" name="AutoShape 62"/>
          <p:cNvSpPr>
            <a:spLocks noChangeArrowheads="1"/>
          </p:cNvSpPr>
          <p:nvPr/>
        </p:nvSpPr>
        <p:spPr bwMode="auto">
          <a:xfrm>
            <a:off x="8077200" y="4724400"/>
            <a:ext cx="152400" cy="128588"/>
          </a:xfrm>
          <a:prstGeom prst="can">
            <a:avLst>
              <a:gd name="adj" fmla="val 33333"/>
            </a:avLst>
          </a:prstGeom>
          <a:noFill/>
          <a:ln w="25400">
            <a:solidFill>
              <a:schemeClr val="bg2"/>
            </a:solidFill>
            <a:round/>
            <a:headEnd/>
            <a:tailEnd/>
          </a:ln>
        </p:spPr>
        <p:txBody>
          <a:bodyPr wrap="none" anchor="ctr"/>
          <a:lstStyle/>
          <a:p>
            <a:endParaRPr lang="en-US"/>
          </a:p>
        </p:txBody>
      </p:sp>
      <p:sp>
        <p:nvSpPr>
          <p:cNvPr id="23596" name="AutoShape 63"/>
          <p:cNvSpPr>
            <a:spLocks noChangeArrowheads="1"/>
          </p:cNvSpPr>
          <p:nvPr/>
        </p:nvSpPr>
        <p:spPr bwMode="auto">
          <a:xfrm>
            <a:off x="8077200" y="5143500"/>
            <a:ext cx="228600" cy="190500"/>
          </a:xfrm>
          <a:prstGeom prst="can">
            <a:avLst>
              <a:gd name="adj" fmla="val 33593"/>
            </a:avLst>
          </a:prstGeom>
          <a:solidFill>
            <a:schemeClr val="bg1"/>
          </a:solidFill>
          <a:ln w="25400">
            <a:solidFill>
              <a:schemeClr val="bg2"/>
            </a:solidFill>
            <a:round/>
            <a:headEnd/>
            <a:tailEnd/>
          </a:ln>
        </p:spPr>
        <p:txBody>
          <a:bodyPr wrap="none" lIns="91430" tIns="45716" rIns="91430" bIns="45716" anchor="ctr"/>
          <a:lstStyle/>
          <a:p>
            <a:pPr algn="ctr" eaLnBrk="1" hangingPunct="1"/>
            <a:endParaRPr lang="en-US" sz="2400" b="1" dirty="0">
              <a:latin typeface="Gill Sans MT"/>
            </a:endParaRPr>
          </a:p>
        </p:txBody>
      </p:sp>
      <p:sp>
        <p:nvSpPr>
          <p:cNvPr id="23597" name="AutoShape 64"/>
          <p:cNvSpPr>
            <a:spLocks noChangeArrowheads="1"/>
          </p:cNvSpPr>
          <p:nvPr/>
        </p:nvSpPr>
        <p:spPr bwMode="auto">
          <a:xfrm>
            <a:off x="8077200" y="5029200"/>
            <a:ext cx="228600" cy="171450"/>
          </a:xfrm>
          <a:prstGeom prst="can">
            <a:avLst>
              <a:gd name="adj" fmla="val 33333"/>
            </a:avLst>
          </a:prstGeom>
          <a:noFill/>
          <a:ln w="25400">
            <a:solidFill>
              <a:schemeClr val="bg2"/>
            </a:solidFill>
            <a:round/>
            <a:headEnd/>
            <a:tailEnd/>
          </a:ln>
        </p:spPr>
        <p:txBody>
          <a:bodyPr wrap="none" anchor="ctr"/>
          <a:lstStyle/>
          <a:p>
            <a:endParaRPr lang="en-US"/>
          </a:p>
        </p:txBody>
      </p:sp>
      <p:sp>
        <p:nvSpPr>
          <p:cNvPr id="23598" name="AutoShape 65"/>
          <p:cNvSpPr>
            <a:spLocks noChangeArrowheads="1"/>
          </p:cNvSpPr>
          <p:nvPr/>
        </p:nvSpPr>
        <p:spPr bwMode="auto">
          <a:xfrm>
            <a:off x="8077200" y="5553076"/>
            <a:ext cx="304800" cy="238125"/>
          </a:xfrm>
          <a:prstGeom prst="can">
            <a:avLst>
              <a:gd name="adj" fmla="val 33593"/>
            </a:avLst>
          </a:prstGeom>
          <a:solidFill>
            <a:schemeClr val="bg1"/>
          </a:solidFill>
          <a:ln w="25400">
            <a:solidFill>
              <a:schemeClr val="bg2"/>
            </a:solidFill>
            <a:round/>
            <a:headEnd/>
            <a:tailEnd/>
          </a:ln>
        </p:spPr>
        <p:txBody>
          <a:bodyPr wrap="none" lIns="91430" tIns="45716" rIns="91430" bIns="45716" anchor="ctr"/>
          <a:lstStyle/>
          <a:p>
            <a:pPr algn="ctr" eaLnBrk="1" hangingPunct="1"/>
            <a:endParaRPr lang="en-US" sz="2400" b="1" dirty="0">
              <a:latin typeface="Gill Sans MT"/>
            </a:endParaRPr>
          </a:p>
        </p:txBody>
      </p:sp>
      <p:sp>
        <p:nvSpPr>
          <p:cNvPr id="23599" name="AutoShape 66"/>
          <p:cNvSpPr>
            <a:spLocks noChangeArrowheads="1"/>
          </p:cNvSpPr>
          <p:nvPr/>
        </p:nvSpPr>
        <p:spPr bwMode="auto">
          <a:xfrm>
            <a:off x="8077200" y="5410201"/>
            <a:ext cx="304800" cy="214313"/>
          </a:xfrm>
          <a:prstGeom prst="can">
            <a:avLst>
              <a:gd name="adj" fmla="val 33333"/>
            </a:avLst>
          </a:prstGeom>
          <a:noFill/>
          <a:ln w="25400">
            <a:solidFill>
              <a:schemeClr val="bg2"/>
            </a:solidFill>
            <a:round/>
            <a:headEnd/>
            <a:tailEnd/>
          </a:ln>
        </p:spPr>
        <p:txBody>
          <a:bodyPr wrap="none" anchor="ctr"/>
          <a:lstStyle/>
          <a:p>
            <a:endParaRPr lang="en-US"/>
          </a:p>
        </p:txBody>
      </p:sp>
      <p:sp>
        <p:nvSpPr>
          <p:cNvPr id="23600" name="AutoShape 67"/>
          <p:cNvSpPr>
            <a:spLocks noChangeArrowheads="1"/>
          </p:cNvSpPr>
          <p:nvPr/>
        </p:nvSpPr>
        <p:spPr bwMode="auto">
          <a:xfrm>
            <a:off x="8077200" y="6324600"/>
            <a:ext cx="381000" cy="381000"/>
          </a:xfrm>
          <a:prstGeom prst="can">
            <a:avLst>
              <a:gd name="adj" fmla="val 33593"/>
            </a:avLst>
          </a:prstGeom>
          <a:solidFill>
            <a:schemeClr val="bg1"/>
          </a:solidFill>
          <a:ln w="25400">
            <a:solidFill>
              <a:schemeClr val="bg2"/>
            </a:solidFill>
            <a:round/>
            <a:headEnd/>
            <a:tailEnd/>
          </a:ln>
        </p:spPr>
        <p:txBody>
          <a:bodyPr wrap="none" lIns="91430" tIns="45716" rIns="91430" bIns="45716" anchor="ctr"/>
          <a:lstStyle/>
          <a:p>
            <a:pPr algn="ctr" eaLnBrk="1" hangingPunct="1"/>
            <a:endParaRPr lang="en-US" sz="2400" b="1" dirty="0">
              <a:latin typeface="Gill Sans MT"/>
            </a:endParaRPr>
          </a:p>
        </p:txBody>
      </p:sp>
      <p:sp>
        <p:nvSpPr>
          <p:cNvPr id="23601" name="AutoShape 68"/>
          <p:cNvSpPr>
            <a:spLocks noChangeArrowheads="1"/>
          </p:cNvSpPr>
          <p:nvPr/>
        </p:nvSpPr>
        <p:spPr bwMode="auto">
          <a:xfrm>
            <a:off x="8077200" y="6096000"/>
            <a:ext cx="381000" cy="342900"/>
          </a:xfrm>
          <a:prstGeom prst="can">
            <a:avLst>
              <a:gd name="adj" fmla="val 33333"/>
            </a:avLst>
          </a:prstGeom>
          <a:noFill/>
          <a:ln w="25400">
            <a:solidFill>
              <a:schemeClr val="bg2"/>
            </a:solidFill>
            <a:round/>
            <a:headEnd/>
            <a:tailEnd/>
          </a:ln>
        </p:spPr>
        <p:txBody>
          <a:bodyPr wrap="none" anchor="ctr"/>
          <a:lstStyle/>
          <a:p>
            <a:endParaRPr lang="en-US"/>
          </a:p>
        </p:txBody>
      </p:sp>
      <p:sp>
        <p:nvSpPr>
          <p:cNvPr id="23602" name="AutoShape 69"/>
          <p:cNvSpPr>
            <a:spLocks noChangeArrowheads="1"/>
          </p:cNvSpPr>
          <p:nvPr/>
        </p:nvSpPr>
        <p:spPr bwMode="auto">
          <a:xfrm>
            <a:off x="5638800" y="3933826"/>
            <a:ext cx="762000" cy="257175"/>
          </a:xfrm>
          <a:prstGeom prst="can">
            <a:avLst>
              <a:gd name="adj" fmla="val 33333"/>
            </a:avLst>
          </a:prstGeom>
          <a:solidFill>
            <a:schemeClr val="bg1"/>
          </a:solidFill>
          <a:ln w="25400">
            <a:solidFill>
              <a:schemeClr val="bg2"/>
            </a:solidFill>
            <a:round/>
            <a:headEnd/>
            <a:tailEnd/>
          </a:ln>
        </p:spPr>
        <p:txBody>
          <a:bodyPr wrap="none" anchor="ctr"/>
          <a:lstStyle/>
          <a:p>
            <a:endParaRPr lang="en-US"/>
          </a:p>
        </p:txBody>
      </p:sp>
      <p:grpSp>
        <p:nvGrpSpPr>
          <p:cNvPr id="10" name="Group 70"/>
          <p:cNvGrpSpPr>
            <a:grpSpLocks/>
          </p:cNvGrpSpPr>
          <p:nvPr/>
        </p:nvGrpSpPr>
        <p:grpSpPr bwMode="auto">
          <a:xfrm flipH="1">
            <a:off x="3962400" y="838200"/>
            <a:ext cx="1905000" cy="1600200"/>
            <a:chOff x="288" y="672"/>
            <a:chExt cx="1680" cy="1658"/>
          </a:xfrm>
        </p:grpSpPr>
        <p:sp>
          <p:nvSpPr>
            <p:cNvPr id="23604" name="Oval 71"/>
            <p:cNvSpPr>
              <a:spLocks noChangeArrowheads="1"/>
            </p:cNvSpPr>
            <p:nvPr/>
          </p:nvSpPr>
          <p:spPr bwMode="auto">
            <a:xfrm>
              <a:off x="288" y="672"/>
              <a:ext cx="384" cy="384"/>
            </a:xfrm>
            <a:prstGeom prst="ellipse">
              <a:avLst/>
            </a:prstGeom>
            <a:solidFill>
              <a:srgbClr val="FFFF00"/>
            </a:solidFill>
            <a:ln w="50800">
              <a:solidFill>
                <a:srgbClr val="4D4D4D"/>
              </a:solidFill>
              <a:round/>
              <a:headEnd/>
              <a:tailEnd/>
            </a:ln>
          </p:spPr>
          <p:txBody>
            <a:bodyPr wrap="none" anchor="ctr"/>
            <a:lstStyle/>
            <a:p>
              <a:endParaRPr lang="en-US"/>
            </a:p>
          </p:txBody>
        </p:sp>
        <p:sp>
          <p:nvSpPr>
            <p:cNvPr id="23605" name="Freeform 72"/>
            <p:cNvSpPr>
              <a:spLocks/>
            </p:cNvSpPr>
            <p:nvPr/>
          </p:nvSpPr>
          <p:spPr bwMode="auto">
            <a:xfrm flipV="1">
              <a:off x="1440" y="1584"/>
              <a:ext cx="407" cy="746"/>
            </a:xfrm>
            <a:custGeom>
              <a:avLst/>
              <a:gdLst>
                <a:gd name="T0" fmla="*/ 0 w 1728"/>
                <a:gd name="T1" fmla="*/ 0 h 1584"/>
                <a:gd name="T2" fmla="*/ 79 w 1728"/>
                <a:gd name="T3" fmla="*/ 113 h 1584"/>
                <a:gd name="T4" fmla="*/ 68 w 1728"/>
                <a:gd name="T5" fmla="*/ 271 h 1584"/>
                <a:gd name="T6" fmla="*/ 170 w 1728"/>
                <a:gd name="T7" fmla="*/ 294 h 1584"/>
                <a:gd name="T8" fmla="*/ 170 w 1728"/>
                <a:gd name="T9" fmla="*/ 475 h 1584"/>
                <a:gd name="T10" fmla="*/ 271 w 1728"/>
                <a:gd name="T11" fmla="*/ 475 h 1584"/>
                <a:gd name="T12" fmla="*/ 283 w 1728"/>
                <a:gd name="T13" fmla="*/ 633 h 1584"/>
                <a:gd name="T14" fmla="*/ 384 w 1728"/>
                <a:gd name="T15" fmla="*/ 633 h 1584"/>
                <a:gd name="T16" fmla="*/ 407 w 1728"/>
                <a:gd name="T17" fmla="*/ 746 h 1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28"/>
                <a:gd name="T28" fmla="*/ 0 h 1584"/>
                <a:gd name="T29" fmla="*/ 1728 w 1728"/>
                <a:gd name="T30" fmla="*/ 1584 h 1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28" h="1584">
                  <a:moveTo>
                    <a:pt x="0" y="0"/>
                  </a:moveTo>
                  <a:cubicBezTo>
                    <a:pt x="144" y="72"/>
                    <a:pt x="288" y="144"/>
                    <a:pt x="336" y="240"/>
                  </a:cubicBezTo>
                  <a:cubicBezTo>
                    <a:pt x="384" y="336"/>
                    <a:pt x="224" y="512"/>
                    <a:pt x="288" y="576"/>
                  </a:cubicBezTo>
                  <a:cubicBezTo>
                    <a:pt x="352" y="640"/>
                    <a:pt x="648" y="552"/>
                    <a:pt x="720" y="624"/>
                  </a:cubicBezTo>
                  <a:cubicBezTo>
                    <a:pt x="792" y="696"/>
                    <a:pt x="648" y="944"/>
                    <a:pt x="720" y="1008"/>
                  </a:cubicBezTo>
                  <a:cubicBezTo>
                    <a:pt x="792" y="1072"/>
                    <a:pt x="1072" y="952"/>
                    <a:pt x="1152" y="1008"/>
                  </a:cubicBezTo>
                  <a:cubicBezTo>
                    <a:pt x="1232" y="1064"/>
                    <a:pt x="1120" y="1288"/>
                    <a:pt x="1200" y="1344"/>
                  </a:cubicBezTo>
                  <a:cubicBezTo>
                    <a:pt x="1280" y="1400"/>
                    <a:pt x="1544" y="1304"/>
                    <a:pt x="1632" y="1344"/>
                  </a:cubicBezTo>
                  <a:cubicBezTo>
                    <a:pt x="1720" y="1384"/>
                    <a:pt x="1724" y="1484"/>
                    <a:pt x="1728" y="1584"/>
                  </a:cubicBezTo>
                </a:path>
              </a:pathLst>
            </a:custGeom>
            <a:noFill/>
            <a:ln w="76200" cap="flat" cmpd="sng">
              <a:solidFill>
                <a:srgbClr val="4D4D4D"/>
              </a:solidFill>
              <a:prstDash val="solid"/>
              <a:round/>
              <a:headEnd type="none" w="med" len="med"/>
              <a:tailEnd type="none" w="lg" len="lg"/>
            </a:ln>
          </p:spPr>
          <p:txBody>
            <a:bodyPr wrap="none"/>
            <a:lstStyle/>
            <a:p>
              <a:endParaRPr lang="en-US"/>
            </a:p>
          </p:txBody>
        </p:sp>
        <p:sp>
          <p:nvSpPr>
            <p:cNvPr id="23606" name="Line 73"/>
            <p:cNvSpPr>
              <a:spLocks noChangeShapeType="1"/>
            </p:cNvSpPr>
            <p:nvPr/>
          </p:nvSpPr>
          <p:spPr bwMode="auto">
            <a:xfrm flipV="1">
              <a:off x="1824" y="1392"/>
              <a:ext cx="144" cy="192"/>
            </a:xfrm>
            <a:prstGeom prst="line">
              <a:avLst/>
            </a:prstGeom>
            <a:noFill/>
            <a:ln w="76200">
              <a:solidFill>
                <a:srgbClr val="4D4D4D"/>
              </a:solidFill>
              <a:round/>
              <a:headEnd/>
              <a:tailEnd type="triangle" w="med" len="med"/>
            </a:ln>
          </p:spPr>
          <p:txBody>
            <a:bodyPr wrap="none"/>
            <a:lstStyle/>
            <a:p>
              <a:endParaRPr lang="en-US"/>
            </a:p>
          </p:txBody>
        </p:sp>
        <p:sp>
          <p:nvSpPr>
            <p:cNvPr id="23607" name="Freeform 74"/>
            <p:cNvSpPr>
              <a:spLocks/>
            </p:cNvSpPr>
            <p:nvPr/>
          </p:nvSpPr>
          <p:spPr bwMode="auto">
            <a:xfrm>
              <a:off x="576" y="1104"/>
              <a:ext cx="624" cy="1070"/>
            </a:xfrm>
            <a:custGeom>
              <a:avLst/>
              <a:gdLst>
                <a:gd name="T0" fmla="*/ 0 w 1728"/>
                <a:gd name="T1" fmla="*/ 0 h 1584"/>
                <a:gd name="T2" fmla="*/ 121 w 1728"/>
                <a:gd name="T3" fmla="*/ 162 h 1584"/>
                <a:gd name="T4" fmla="*/ 104 w 1728"/>
                <a:gd name="T5" fmla="*/ 389 h 1584"/>
                <a:gd name="T6" fmla="*/ 260 w 1728"/>
                <a:gd name="T7" fmla="*/ 422 h 1584"/>
                <a:gd name="T8" fmla="*/ 260 w 1728"/>
                <a:gd name="T9" fmla="*/ 681 h 1584"/>
                <a:gd name="T10" fmla="*/ 416 w 1728"/>
                <a:gd name="T11" fmla="*/ 681 h 1584"/>
                <a:gd name="T12" fmla="*/ 433 w 1728"/>
                <a:gd name="T13" fmla="*/ 908 h 1584"/>
                <a:gd name="T14" fmla="*/ 589 w 1728"/>
                <a:gd name="T15" fmla="*/ 908 h 1584"/>
                <a:gd name="T16" fmla="*/ 624 w 1728"/>
                <a:gd name="T17" fmla="*/ 1070 h 1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28"/>
                <a:gd name="T28" fmla="*/ 0 h 1584"/>
                <a:gd name="T29" fmla="*/ 1728 w 1728"/>
                <a:gd name="T30" fmla="*/ 1584 h 1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28" h="1584">
                  <a:moveTo>
                    <a:pt x="0" y="0"/>
                  </a:moveTo>
                  <a:cubicBezTo>
                    <a:pt x="144" y="72"/>
                    <a:pt x="288" y="144"/>
                    <a:pt x="336" y="240"/>
                  </a:cubicBezTo>
                  <a:cubicBezTo>
                    <a:pt x="384" y="336"/>
                    <a:pt x="224" y="512"/>
                    <a:pt x="288" y="576"/>
                  </a:cubicBezTo>
                  <a:cubicBezTo>
                    <a:pt x="352" y="640"/>
                    <a:pt x="648" y="552"/>
                    <a:pt x="720" y="624"/>
                  </a:cubicBezTo>
                  <a:cubicBezTo>
                    <a:pt x="792" y="696"/>
                    <a:pt x="648" y="944"/>
                    <a:pt x="720" y="1008"/>
                  </a:cubicBezTo>
                  <a:cubicBezTo>
                    <a:pt x="792" y="1072"/>
                    <a:pt x="1072" y="952"/>
                    <a:pt x="1152" y="1008"/>
                  </a:cubicBezTo>
                  <a:cubicBezTo>
                    <a:pt x="1232" y="1064"/>
                    <a:pt x="1120" y="1288"/>
                    <a:pt x="1200" y="1344"/>
                  </a:cubicBezTo>
                  <a:cubicBezTo>
                    <a:pt x="1280" y="1400"/>
                    <a:pt x="1544" y="1304"/>
                    <a:pt x="1632" y="1344"/>
                  </a:cubicBezTo>
                  <a:cubicBezTo>
                    <a:pt x="1720" y="1384"/>
                    <a:pt x="1724" y="1484"/>
                    <a:pt x="1728" y="1584"/>
                  </a:cubicBezTo>
                </a:path>
              </a:pathLst>
            </a:custGeom>
            <a:noFill/>
            <a:ln w="76200" cap="flat" cmpd="sng">
              <a:solidFill>
                <a:srgbClr val="4D4D4D"/>
              </a:solidFill>
              <a:prstDash val="solid"/>
              <a:round/>
              <a:headEnd type="none" w="med" len="med"/>
              <a:tailEnd type="none" w="lg" len="lg"/>
            </a:ln>
          </p:spPr>
          <p:txBody>
            <a:bodyPr wrap="none"/>
            <a:lstStyle/>
            <a:p>
              <a:endParaRPr lang="en-US"/>
            </a:p>
          </p:txBody>
        </p:sp>
        <p:sp>
          <p:nvSpPr>
            <p:cNvPr id="23608" name="Line 75"/>
            <p:cNvSpPr>
              <a:spLocks noChangeShapeType="1"/>
            </p:cNvSpPr>
            <p:nvPr/>
          </p:nvSpPr>
          <p:spPr bwMode="auto">
            <a:xfrm>
              <a:off x="1216" y="2208"/>
              <a:ext cx="32" cy="96"/>
            </a:xfrm>
            <a:prstGeom prst="line">
              <a:avLst/>
            </a:prstGeom>
            <a:noFill/>
            <a:ln w="76200">
              <a:solidFill>
                <a:srgbClr val="4D4D4D"/>
              </a:solidFill>
              <a:round/>
              <a:headEnd/>
              <a:tailEnd type="triangle" w="med" len="med"/>
            </a:ln>
          </p:spPr>
          <p:txBody>
            <a:bodyPr wrap="none"/>
            <a:lstStyle/>
            <a:p>
              <a:endParaRPr lang="en-US"/>
            </a:p>
          </p:txBody>
        </p:sp>
      </p:grpSp>
      <p:sp>
        <p:nvSpPr>
          <p:cNvPr id="76" name="Text Box 60"/>
          <p:cNvSpPr txBox="1">
            <a:spLocks noChangeArrowheads="1"/>
          </p:cNvSpPr>
          <p:nvPr/>
        </p:nvSpPr>
        <p:spPr bwMode="auto">
          <a:xfrm>
            <a:off x="6248400" y="2667000"/>
            <a:ext cx="1524000" cy="707878"/>
          </a:xfrm>
          <a:prstGeom prst="rect">
            <a:avLst/>
          </a:prstGeom>
          <a:solidFill>
            <a:schemeClr val="bg2">
              <a:lumMod val="20000"/>
              <a:lumOff val="80000"/>
            </a:schemeClr>
          </a:solidFill>
          <a:ln w="25400">
            <a:solidFill>
              <a:srgbClr val="993300"/>
            </a:solidFill>
            <a:miter lim="800000"/>
            <a:headEnd/>
            <a:tailEnd/>
          </a:ln>
        </p:spPr>
        <p:txBody>
          <a:bodyPr lIns="91430" tIns="45716" rIns="91430" bIns="45716">
            <a:spAutoFit/>
          </a:bodyPr>
          <a:lstStyle/>
          <a:p>
            <a:pPr algn="ctr" eaLnBrk="1" hangingPunct="1"/>
            <a:r>
              <a:rPr lang="en-GB" sz="2000" b="1" dirty="0" smtClean="0">
                <a:latin typeface="Arial Narrow" pitchFamily="34" charset="0"/>
              </a:rPr>
              <a:t>Snow </a:t>
            </a:r>
            <a:endParaRPr lang="en-GB" sz="2000" b="1" dirty="0">
              <a:latin typeface="Arial Narrow" pitchFamily="34" charset="0"/>
            </a:endParaRPr>
          </a:p>
          <a:p>
            <a:pPr algn="ctr" eaLnBrk="1" hangingPunct="1"/>
            <a:r>
              <a:rPr lang="en-GB" sz="2000" b="1" dirty="0">
                <a:latin typeface="Arial Narrow" pitchFamily="34" charset="0"/>
              </a:rPr>
              <a:t>model</a:t>
            </a:r>
          </a:p>
        </p:txBody>
      </p:sp>
      <p:cxnSp>
        <p:nvCxnSpPr>
          <p:cNvPr id="78" name="Straight Arrow Connector 77"/>
          <p:cNvCxnSpPr/>
          <p:nvPr/>
        </p:nvCxnSpPr>
        <p:spPr bwMode="auto">
          <a:xfrm rot="5400000" flipH="1" flipV="1">
            <a:off x="7124700" y="2095500"/>
            <a:ext cx="685800" cy="45720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79" name="TextBox 78"/>
          <p:cNvSpPr txBox="1"/>
          <p:nvPr/>
        </p:nvSpPr>
        <p:spPr>
          <a:xfrm>
            <a:off x="7554988" y="1066800"/>
            <a:ext cx="1406154" cy="923330"/>
          </a:xfrm>
          <a:prstGeom prst="rect">
            <a:avLst/>
          </a:prstGeom>
          <a:noFill/>
        </p:spPr>
        <p:txBody>
          <a:bodyPr wrap="none" rtlCol="0">
            <a:spAutoFit/>
          </a:bodyPr>
          <a:lstStyle/>
          <a:p>
            <a:r>
              <a:rPr lang="en-US" b="1" dirty="0">
                <a:latin typeface="Arial Narrow" pitchFamily="34" charset="0"/>
              </a:rPr>
              <a:t>a</a:t>
            </a:r>
            <a:r>
              <a:rPr lang="en-US" b="1" dirty="0" smtClean="0">
                <a:latin typeface="Arial Narrow" pitchFamily="34" charset="0"/>
              </a:rPr>
              <a:t>ccumulation</a:t>
            </a:r>
          </a:p>
          <a:p>
            <a:r>
              <a:rPr lang="en-US" b="1" dirty="0">
                <a:latin typeface="Arial Narrow" pitchFamily="34" charset="0"/>
              </a:rPr>
              <a:t>c</a:t>
            </a:r>
            <a:r>
              <a:rPr lang="en-US" b="1" dirty="0" smtClean="0">
                <a:latin typeface="Arial Narrow" pitchFamily="34" charset="0"/>
              </a:rPr>
              <a:t>ompaction</a:t>
            </a:r>
          </a:p>
          <a:p>
            <a:r>
              <a:rPr lang="en-US" b="1" dirty="0">
                <a:latin typeface="Arial Narrow" pitchFamily="34" charset="0"/>
              </a:rPr>
              <a:t>m</a:t>
            </a:r>
            <a:r>
              <a:rPr lang="en-US" b="1" dirty="0" smtClean="0">
                <a:latin typeface="Arial Narrow" pitchFamily="34" charset="0"/>
              </a:rPr>
              <a:t>elt</a:t>
            </a:r>
            <a:endParaRPr lang="en-US" b="1" dirty="0">
              <a:latin typeface="Arial Narrow"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207360" y="48965"/>
            <a:ext cx="8709120" cy="574621"/>
          </a:xfrm>
          <a:ln/>
        </p:spPr>
        <p:txBody>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 pos="8536446" algn="l"/>
              </a:tabLst>
            </a:pPr>
            <a:r>
              <a:rPr lang="en-GB" dirty="0"/>
              <a:t>Snow, Ice, and Aerosol Radiative </a:t>
            </a:r>
            <a:r>
              <a:rPr lang="en-GB" dirty="0" smtClean="0"/>
              <a:t>Model (SNICAR)</a:t>
            </a:r>
            <a:endParaRPr lang="en-GB" dirty="0"/>
          </a:p>
        </p:txBody>
      </p:sp>
      <p:sp>
        <p:nvSpPr>
          <p:cNvPr id="3074" name="Rectangle 2"/>
          <p:cNvSpPr>
            <a:spLocks noGrp="1" noChangeArrowheads="1"/>
          </p:cNvSpPr>
          <p:nvPr>
            <p:ph type="body" idx="1"/>
          </p:nvPr>
        </p:nvSpPr>
        <p:spPr>
          <a:xfrm>
            <a:off x="207360" y="762000"/>
            <a:ext cx="8709120" cy="3200400"/>
          </a:xfrm>
          <a:noFill/>
          <a:ln/>
        </p:spPr>
        <p:txBody>
          <a:bodyPr/>
          <a:lstStyle/>
          <a:p>
            <a:pPr>
              <a:spcBef>
                <a:spcPts val="0"/>
              </a:spcBef>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 pos="8536446" algn="l"/>
              </a:tabLst>
            </a:pPr>
            <a:endParaRPr lang="en-GB" sz="1800" dirty="0"/>
          </a:p>
          <a:p>
            <a:pPr lvl="1">
              <a:spcBef>
                <a:spcPts val="0"/>
              </a:spcBef>
              <a:tabLst>
                <a:tab pos="656650" algn="l"/>
                <a:tab pos="1313299" algn="l"/>
                <a:tab pos="1969949" algn="l"/>
                <a:tab pos="2626599" algn="l"/>
                <a:tab pos="3283248" algn="l"/>
                <a:tab pos="3939898" algn="l"/>
                <a:tab pos="4596548" algn="l"/>
                <a:tab pos="5253198" algn="l"/>
                <a:tab pos="5909847" algn="l"/>
                <a:tab pos="6566497" algn="l"/>
                <a:tab pos="7223147" algn="l"/>
                <a:tab pos="7879796" algn="l"/>
                <a:tab pos="8536446" algn="l"/>
              </a:tabLst>
            </a:pPr>
            <a:r>
              <a:rPr lang="en-GB" sz="1800" dirty="0"/>
              <a:t>Snow darkening from deposited black carbon, mineral dust, and organic matter</a:t>
            </a:r>
          </a:p>
          <a:p>
            <a:pPr lvl="1">
              <a:spcBef>
                <a:spcPts val="0"/>
              </a:spcBef>
              <a:tabLst>
                <a:tab pos="656650" algn="l"/>
                <a:tab pos="1313299" algn="l"/>
                <a:tab pos="1969949" algn="l"/>
                <a:tab pos="2626599" algn="l"/>
                <a:tab pos="3283248" algn="l"/>
                <a:tab pos="3939898" algn="l"/>
                <a:tab pos="4596548" algn="l"/>
                <a:tab pos="5253198" algn="l"/>
                <a:tab pos="5909847" algn="l"/>
                <a:tab pos="6566497" algn="l"/>
                <a:tab pos="7223147" algn="l"/>
                <a:tab pos="7879796" algn="l"/>
                <a:tab pos="8536446" algn="l"/>
              </a:tabLst>
            </a:pPr>
            <a:r>
              <a:rPr lang="en-GB" sz="1800" dirty="0"/>
              <a:t>Vertically-resolved solar heating in the snowpack</a:t>
            </a:r>
          </a:p>
          <a:p>
            <a:pPr lvl="1">
              <a:spcBef>
                <a:spcPts val="0"/>
              </a:spcBef>
              <a:tabLst>
                <a:tab pos="656650" algn="l"/>
                <a:tab pos="1313299" algn="l"/>
                <a:tab pos="1969949" algn="l"/>
                <a:tab pos="2626599" algn="l"/>
                <a:tab pos="3283248" algn="l"/>
                <a:tab pos="3939898" algn="l"/>
                <a:tab pos="4596548" algn="l"/>
                <a:tab pos="5253198" algn="l"/>
                <a:tab pos="5909847" algn="l"/>
                <a:tab pos="6566497" algn="l"/>
                <a:tab pos="7223147" algn="l"/>
                <a:tab pos="7879796" algn="l"/>
                <a:tab pos="8536446" algn="l"/>
              </a:tabLst>
            </a:pPr>
            <a:r>
              <a:rPr lang="en-GB" sz="1800" dirty="0"/>
              <a:t>Snow aging (evolution of effective grain size) based on:</a:t>
            </a:r>
          </a:p>
          <a:p>
            <a:pPr lvl="2">
              <a:spcBef>
                <a:spcPts val="0"/>
              </a:spcBef>
              <a:tabLst>
                <a:tab pos="656650" algn="l"/>
                <a:tab pos="1313299" algn="l"/>
                <a:tab pos="1969949" algn="l"/>
                <a:tab pos="2626599" algn="l"/>
                <a:tab pos="3283248" algn="l"/>
                <a:tab pos="3939898" algn="l"/>
                <a:tab pos="4596548" algn="l"/>
                <a:tab pos="5253198" algn="l"/>
                <a:tab pos="5909847" algn="l"/>
                <a:tab pos="6566497" algn="l"/>
                <a:tab pos="7223147" algn="l"/>
                <a:tab pos="7879796" algn="l"/>
                <a:tab pos="8536446" algn="l"/>
              </a:tabLst>
            </a:pPr>
            <a:r>
              <a:rPr lang="en-GB" sz="1800" dirty="0"/>
              <a:t>Snow temperature and temperature gradient</a:t>
            </a:r>
          </a:p>
          <a:p>
            <a:pPr lvl="2">
              <a:spcBef>
                <a:spcPts val="0"/>
              </a:spcBef>
              <a:tabLst>
                <a:tab pos="656650" algn="l"/>
                <a:tab pos="1313299" algn="l"/>
                <a:tab pos="1969949" algn="l"/>
                <a:tab pos="2626599" algn="l"/>
                <a:tab pos="3283248" algn="l"/>
                <a:tab pos="3939898" algn="l"/>
                <a:tab pos="4596548" algn="l"/>
                <a:tab pos="5253198" algn="l"/>
                <a:tab pos="5909847" algn="l"/>
                <a:tab pos="6566497" algn="l"/>
                <a:tab pos="7223147" algn="l"/>
                <a:tab pos="7879796" algn="l"/>
                <a:tab pos="8536446" algn="l"/>
              </a:tabLst>
            </a:pPr>
            <a:r>
              <a:rPr lang="en-GB" sz="1800" dirty="0"/>
              <a:t>Snow density</a:t>
            </a:r>
          </a:p>
          <a:p>
            <a:pPr lvl="2">
              <a:spcBef>
                <a:spcPts val="0"/>
              </a:spcBef>
              <a:tabLst>
                <a:tab pos="656650" algn="l"/>
                <a:tab pos="1313299" algn="l"/>
                <a:tab pos="1969949" algn="l"/>
                <a:tab pos="2626599" algn="l"/>
                <a:tab pos="3283248" algn="l"/>
                <a:tab pos="3939898" algn="l"/>
                <a:tab pos="4596548" algn="l"/>
                <a:tab pos="5253198" algn="l"/>
                <a:tab pos="5909847" algn="l"/>
                <a:tab pos="6566497" algn="l"/>
                <a:tab pos="7223147" algn="l"/>
                <a:tab pos="7879796" algn="l"/>
                <a:tab pos="8536446" algn="l"/>
              </a:tabLst>
            </a:pPr>
            <a:r>
              <a:rPr lang="en-GB" sz="1800" dirty="0"/>
              <a:t>Liquid water content and </a:t>
            </a:r>
            <a:endParaRPr lang="en-GB" sz="1800" dirty="0" smtClean="0"/>
          </a:p>
          <a:p>
            <a:pPr lvl="2">
              <a:spcBef>
                <a:spcPts val="0"/>
              </a:spcBef>
              <a:tabLst>
                <a:tab pos="656650" algn="l"/>
                <a:tab pos="1313299" algn="l"/>
                <a:tab pos="1969949" algn="l"/>
                <a:tab pos="2626599" algn="l"/>
                <a:tab pos="3283248" algn="l"/>
                <a:tab pos="3939898" algn="l"/>
                <a:tab pos="4596548" algn="l"/>
                <a:tab pos="5253198" algn="l"/>
                <a:tab pos="5909847" algn="l"/>
                <a:tab pos="6566497" algn="l"/>
                <a:tab pos="7223147" algn="l"/>
                <a:tab pos="7879796" algn="l"/>
                <a:tab pos="8536446" algn="l"/>
              </a:tabLst>
            </a:pPr>
            <a:r>
              <a:rPr lang="en-GB" sz="1800" dirty="0" smtClean="0"/>
              <a:t>Melt/freeze </a:t>
            </a:r>
            <a:r>
              <a:rPr lang="en-GB" sz="1800" dirty="0"/>
              <a:t>cycling</a:t>
            </a:r>
          </a:p>
        </p:txBody>
      </p:sp>
      <p:pic>
        <p:nvPicPr>
          <p:cNvPr id="3075" name="Picture 3"/>
          <p:cNvPicPr>
            <a:picLocks noChangeAspect="1" noChangeArrowheads="1"/>
          </p:cNvPicPr>
          <p:nvPr/>
        </p:nvPicPr>
        <p:blipFill>
          <a:blip r:embed="rId3" cstate="screen"/>
          <a:srcRect/>
          <a:stretch>
            <a:fillRect/>
          </a:stretch>
        </p:blipFill>
        <p:spPr bwMode="auto">
          <a:xfrm>
            <a:off x="4876800" y="3048000"/>
            <a:ext cx="4093004" cy="3444650"/>
          </a:xfrm>
          <a:prstGeom prst="rect">
            <a:avLst/>
          </a:prstGeom>
          <a:noFill/>
          <a:ln w="9525">
            <a:noFill/>
            <a:round/>
            <a:headEnd/>
            <a:tailEnd/>
          </a:ln>
          <a:effectLst/>
        </p:spPr>
      </p:pic>
      <p:sp>
        <p:nvSpPr>
          <p:cNvPr id="3077" name="Text Box 5"/>
          <p:cNvSpPr txBox="1">
            <a:spLocks noChangeArrowheads="1"/>
          </p:cNvSpPr>
          <p:nvPr/>
        </p:nvSpPr>
        <p:spPr bwMode="auto">
          <a:xfrm>
            <a:off x="63360" y="6149446"/>
            <a:ext cx="2679840" cy="614945"/>
          </a:xfrm>
          <a:prstGeom prst="rect">
            <a:avLst/>
          </a:prstGeom>
          <a:noFill/>
          <a:ln w="9525">
            <a:noFill/>
            <a:round/>
            <a:headEnd/>
            <a:tailEnd/>
          </a:ln>
          <a:effectLst/>
        </p:spPr>
        <p:txBody>
          <a:bodyPr wrap="none" lIns="0" tIns="0" rIns="0" bIns="0"/>
          <a:lstStyle/>
          <a:p>
            <a:pPr>
              <a:tabLst>
                <a:tab pos="656650" algn="l"/>
                <a:tab pos="1313299" algn="l"/>
                <a:tab pos="1969949" algn="l"/>
                <a:tab pos="2626599" algn="l"/>
              </a:tabLst>
            </a:pPr>
            <a:r>
              <a:rPr lang="en-GB" sz="1400" dirty="0">
                <a:latin typeface="Gill Sans MT"/>
                <a:ea typeface="msmincho" charset="0"/>
                <a:cs typeface="msmincho" charset="0"/>
              </a:rPr>
              <a:t>Flanner et al (2007), </a:t>
            </a:r>
            <a:r>
              <a:rPr lang="en-GB" sz="1400" i="1" dirty="0">
                <a:latin typeface="Gill Sans MT"/>
                <a:ea typeface="msmincho" charset="0"/>
                <a:cs typeface="msmincho" charset="0"/>
              </a:rPr>
              <a:t>JGR</a:t>
            </a:r>
          </a:p>
          <a:p>
            <a:pPr>
              <a:tabLst>
                <a:tab pos="656650" algn="l"/>
                <a:tab pos="1313299" algn="l"/>
                <a:tab pos="1969949" algn="l"/>
                <a:tab pos="2626599" algn="l"/>
              </a:tabLst>
            </a:pPr>
            <a:r>
              <a:rPr lang="en-GB" sz="1400" dirty="0">
                <a:latin typeface="Gill Sans MT"/>
                <a:ea typeface="msmincho" charset="0"/>
                <a:cs typeface="msmincho" charset="0"/>
              </a:rPr>
              <a:t>Flanner and </a:t>
            </a:r>
            <a:r>
              <a:rPr lang="en-GB" sz="1400" dirty="0" err="1">
                <a:latin typeface="Gill Sans MT"/>
                <a:ea typeface="msmincho" charset="0"/>
                <a:cs typeface="msmincho" charset="0"/>
              </a:rPr>
              <a:t>Zender</a:t>
            </a:r>
            <a:r>
              <a:rPr lang="en-GB" sz="1400" dirty="0">
                <a:latin typeface="Gill Sans MT"/>
                <a:ea typeface="msmincho" charset="0"/>
                <a:cs typeface="msmincho" charset="0"/>
              </a:rPr>
              <a:t> (2006)</a:t>
            </a:r>
            <a:r>
              <a:rPr lang="en-GB" sz="1400" i="1" dirty="0">
                <a:latin typeface="Gill Sans MT"/>
                <a:ea typeface="msmincho" charset="0"/>
                <a:cs typeface="msmincho" charset="0"/>
              </a:rPr>
              <a:t>, JGR</a:t>
            </a:r>
          </a:p>
          <a:p>
            <a:pPr>
              <a:tabLst>
                <a:tab pos="656650" algn="l"/>
                <a:tab pos="1313299" algn="l"/>
                <a:tab pos="1969949" algn="l"/>
                <a:tab pos="2626599" algn="l"/>
              </a:tabLst>
            </a:pPr>
            <a:r>
              <a:rPr lang="en-GB" sz="1400" dirty="0">
                <a:latin typeface="Gill Sans MT"/>
                <a:ea typeface="msmincho" charset="0"/>
                <a:cs typeface="msmincho" charset="0"/>
              </a:rPr>
              <a:t>Flanner and </a:t>
            </a:r>
            <a:r>
              <a:rPr lang="en-GB" sz="1400" dirty="0" err="1">
                <a:latin typeface="Gill Sans MT"/>
                <a:ea typeface="msmincho" charset="0"/>
                <a:cs typeface="msmincho" charset="0"/>
              </a:rPr>
              <a:t>Zender</a:t>
            </a:r>
            <a:r>
              <a:rPr lang="en-GB" sz="1400" dirty="0">
                <a:latin typeface="Gill Sans MT"/>
                <a:ea typeface="msmincho" charset="0"/>
                <a:cs typeface="msmincho" charset="0"/>
              </a:rPr>
              <a:t> (2005)</a:t>
            </a:r>
            <a:r>
              <a:rPr lang="en-GB" sz="1400" i="1" dirty="0">
                <a:latin typeface="Gill Sans MT"/>
                <a:ea typeface="msmincho" charset="0"/>
                <a:cs typeface="msmincho" charset="0"/>
              </a:rPr>
              <a:t>, GRL</a:t>
            </a:r>
          </a:p>
        </p:txBody>
      </p:sp>
      <p:pic>
        <p:nvPicPr>
          <p:cNvPr id="7" name="Picture 6" descr="fgr_forc_mam.tiff"/>
          <p:cNvPicPr/>
          <p:nvPr/>
        </p:nvPicPr>
        <p:blipFill>
          <a:blip r:embed="rId4" cstate="screen"/>
          <a:srcRect/>
          <a:stretch>
            <a:fillRect/>
          </a:stretch>
        </p:blipFill>
        <p:spPr bwMode="auto">
          <a:xfrm>
            <a:off x="457200" y="3657600"/>
            <a:ext cx="4038600" cy="2362200"/>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Pages from ar4-wg1-chapter1"/>
          <p:cNvPicPr>
            <a:picLocks noChangeAspect="1" noChangeArrowheads="1"/>
          </p:cNvPicPr>
          <p:nvPr/>
        </p:nvPicPr>
        <p:blipFill>
          <a:blip r:embed="rId3" cstate="print"/>
          <a:srcRect l="4941" t="43909" r="7883" b="10637"/>
          <a:stretch>
            <a:fillRect/>
          </a:stretch>
        </p:blipFill>
        <p:spPr bwMode="auto">
          <a:xfrm>
            <a:off x="93663" y="903288"/>
            <a:ext cx="5421312" cy="3657600"/>
          </a:xfrm>
          <a:prstGeom prst="rect">
            <a:avLst/>
          </a:prstGeom>
          <a:noFill/>
          <a:ln w="9525">
            <a:noFill/>
            <a:miter lim="800000"/>
            <a:headEnd/>
            <a:tailEnd/>
          </a:ln>
        </p:spPr>
      </p:pic>
      <p:sp>
        <p:nvSpPr>
          <p:cNvPr id="9" name="Text Box 6"/>
          <p:cNvSpPr txBox="1">
            <a:spLocks noChangeArrowheads="1"/>
          </p:cNvSpPr>
          <p:nvPr/>
        </p:nvSpPr>
        <p:spPr bwMode="auto">
          <a:xfrm>
            <a:off x="174625" y="4495800"/>
            <a:ext cx="838704" cy="246221"/>
          </a:xfrm>
          <a:prstGeom prst="rect">
            <a:avLst/>
          </a:prstGeom>
          <a:noFill/>
          <a:ln w="9525">
            <a:noFill/>
            <a:miter lim="800000"/>
            <a:headEnd/>
            <a:tailEnd/>
          </a:ln>
        </p:spPr>
        <p:txBody>
          <a:bodyPr wrap="none">
            <a:spAutoFit/>
          </a:bodyPr>
          <a:lstStyle/>
          <a:p>
            <a:pPr eaLnBrk="1" hangingPunct="1"/>
            <a:r>
              <a:rPr lang="en-US" sz="1000" dirty="0">
                <a:solidFill>
                  <a:srgbClr val="000000"/>
                </a:solidFill>
                <a:latin typeface="Gill Sans MT"/>
                <a:cs typeface="Gill Sans MT"/>
              </a:rPr>
              <a:t>(IPCC 2007)</a:t>
            </a:r>
          </a:p>
        </p:txBody>
      </p:sp>
      <p:sp>
        <p:nvSpPr>
          <p:cNvPr id="10" name="Text Box 7"/>
          <p:cNvSpPr txBox="1">
            <a:spLocks noChangeArrowheads="1"/>
          </p:cNvSpPr>
          <p:nvPr/>
        </p:nvSpPr>
        <p:spPr bwMode="auto">
          <a:xfrm>
            <a:off x="479252" y="107950"/>
            <a:ext cx="9359804" cy="461665"/>
          </a:xfrm>
          <a:prstGeom prst="rect">
            <a:avLst/>
          </a:prstGeom>
          <a:noFill/>
          <a:ln w="9525">
            <a:noFill/>
            <a:miter lim="800000"/>
            <a:headEnd/>
            <a:tailEnd/>
          </a:ln>
        </p:spPr>
        <p:txBody>
          <a:bodyPr wrap="none">
            <a:spAutoFit/>
          </a:bodyPr>
          <a:lstStyle/>
          <a:p>
            <a:pPr eaLnBrk="1" hangingPunct="1"/>
            <a:r>
              <a:rPr lang="en-US" sz="2400" b="1" dirty="0" smtClean="0">
                <a:solidFill>
                  <a:srgbClr val="000000"/>
                </a:solidFill>
                <a:latin typeface="Gill Sans MT"/>
                <a:cs typeface="Gill Sans MT"/>
              </a:rPr>
              <a:t>What distinguishes a land model within an Earth system model?</a:t>
            </a:r>
            <a:endParaRPr lang="en-US" sz="2400" b="1" dirty="0">
              <a:solidFill>
                <a:srgbClr val="000000"/>
              </a:solidFill>
              <a:latin typeface="Gill Sans MT"/>
              <a:cs typeface="Gill Sans MT"/>
            </a:endParaRPr>
          </a:p>
        </p:txBody>
      </p:sp>
      <p:sp>
        <p:nvSpPr>
          <p:cNvPr id="11" name="Rectangle 5"/>
          <p:cNvSpPr>
            <a:spLocks noChangeArrowheads="1"/>
          </p:cNvSpPr>
          <p:nvPr/>
        </p:nvSpPr>
        <p:spPr bwMode="auto">
          <a:xfrm>
            <a:off x="5562600" y="990600"/>
            <a:ext cx="3448050" cy="5262980"/>
          </a:xfrm>
          <a:prstGeom prst="rect">
            <a:avLst/>
          </a:prstGeom>
          <a:noFill/>
          <a:ln w="9525">
            <a:noFill/>
            <a:miter lim="800000"/>
            <a:headEnd/>
            <a:tailEnd/>
          </a:ln>
        </p:spPr>
        <p:txBody>
          <a:bodyPr>
            <a:spAutoFit/>
          </a:bodyPr>
          <a:lstStyle/>
          <a:p>
            <a:pPr eaLnBrk="1" hangingPunct="1"/>
            <a:r>
              <a:rPr lang="en-US" sz="1600" dirty="0" smtClean="0">
                <a:solidFill>
                  <a:srgbClr val="000000"/>
                </a:solidFill>
                <a:latin typeface="Gill Sans MT"/>
                <a:cs typeface="Gill Sans MT"/>
              </a:rPr>
              <a:t>Earth system models </a:t>
            </a:r>
            <a:r>
              <a:rPr lang="en-US" sz="1600" dirty="0">
                <a:solidFill>
                  <a:srgbClr val="000000"/>
                </a:solidFill>
                <a:latin typeface="Gill Sans MT"/>
                <a:cs typeface="Gill Sans MT"/>
              </a:rPr>
              <a:t>use mathematical formulas to simulate the </a:t>
            </a:r>
            <a:r>
              <a:rPr lang="en-US" sz="1600" b="1" dirty="0">
                <a:solidFill>
                  <a:srgbClr val="000000"/>
                </a:solidFill>
                <a:latin typeface="Gill Sans MT"/>
                <a:cs typeface="Gill Sans MT"/>
              </a:rPr>
              <a:t>physical</a:t>
            </a:r>
            <a:r>
              <a:rPr lang="en-US" sz="1600" dirty="0">
                <a:solidFill>
                  <a:srgbClr val="000000"/>
                </a:solidFill>
                <a:latin typeface="Gill Sans MT"/>
                <a:cs typeface="Gill Sans MT"/>
              </a:rPr>
              <a:t>, </a:t>
            </a:r>
            <a:r>
              <a:rPr lang="en-US" sz="1600" b="1" dirty="0">
                <a:solidFill>
                  <a:srgbClr val="000000"/>
                </a:solidFill>
                <a:latin typeface="Gill Sans MT"/>
                <a:cs typeface="Gill Sans MT"/>
              </a:rPr>
              <a:t>chemical</a:t>
            </a:r>
            <a:r>
              <a:rPr lang="en-US" sz="1600" dirty="0">
                <a:solidFill>
                  <a:srgbClr val="000000"/>
                </a:solidFill>
                <a:latin typeface="Gill Sans MT"/>
                <a:cs typeface="Gill Sans MT"/>
              </a:rPr>
              <a:t>, and </a:t>
            </a:r>
            <a:r>
              <a:rPr lang="en-US" sz="1600" b="1" dirty="0">
                <a:solidFill>
                  <a:srgbClr val="000000"/>
                </a:solidFill>
                <a:latin typeface="Gill Sans MT"/>
                <a:cs typeface="Gill Sans MT"/>
              </a:rPr>
              <a:t>biological </a:t>
            </a:r>
            <a:r>
              <a:rPr lang="en-US" sz="1600" dirty="0">
                <a:solidFill>
                  <a:srgbClr val="000000"/>
                </a:solidFill>
                <a:latin typeface="Gill Sans MT"/>
                <a:cs typeface="Gill Sans MT"/>
              </a:rPr>
              <a:t>processes that drive Earth’s </a:t>
            </a:r>
            <a:r>
              <a:rPr lang="en-US" sz="1600" dirty="0" smtClean="0">
                <a:solidFill>
                  <a:srgbClr val="000000"/>
                </a:solidFill>
                <a:latin typeface="Gill Sans MT"/>
                <a:cs typeface="Gill Sans MT"/>
              </a:rPr>
              <a:t>atmosphere, hydrosphere, biosphere, and geosphere</a:t>
            </a:r>
            <a:endParaRPr lang="en-US" sz="1600" dirty="0">
              <a:solidFill>
                <a:srgbClr val="000000"/>
              </a:solidFill>
              <a:latin typeface="Gill Sans MT"/>
              <a:cs typeface="Gill Sans MT"/>
            </a:endParaRPr>
          </a:p>
          <a:p>
            <a:pPr eaLnBrk="1" hangingPunct="1"/>
            <a:endParaRPr lang="en-US" sz="1600" dirty="0">
              <a:solidFill>
                <a:srgbClr val="000000"/>
              </a:solidFill>
              <a:latin typeface="Gill Sans MT"/>
              <a:cs typeface="Gill Sans MT"/>
            </a:endParaRPr>
          </a:p>
          <a:p>
            <a:pPr eaLnBrk="1" hangingPunct="1"/>
            <a:r>
              <a:rPr lang="en-US" sz="1600" dirty="0">
                <a:solidFill>
                  <a:srgbClr val="000000"/>
                </a:solidFill>
                <a:latin typeface="Gill Sans MT"/>
                <a:cs typeface="Gill Sans MT"/>
              </a:rPr>
              <a:t>A typical </a:t>
            </a:r>
            <a:r>
              <a:rPr lang="en-US" sz="1600" dirty="0" smtClean="0">
                <a:solidFill>
                  <a:srgbClr val="000000"/>
                </a:solidFill>
                <a:latin typeface="Gill Sans MT"/>
                <a:cs typeface="Gill Sans MT"/>
              </a:rPr>
              <a:t>Earth system </a:t>
            </a:r>
            <a:r>
              <a:rPr lang="en-US" sz="1600" dirty="0">
                <a:solidFill>
                  <a:srgbClr val="000000"/>
                </a:solidFill>
                <a:latin typeface="Gill Sans MT"/>
                <a:cs typeface="Gill Sans MT"/>
              </a:rPr>
              <a:t>model consists of coupled models of the </a:t>
            </a:r>
            <a:r>
              <a:rPr lang="en-US" sz="1600" b="1" dirty="0">
                <a:solidFill>
                  <a:srgbClr val="000000"/>
                </a:solidFill>
                <a:latin typeface="Gill Sans MT"/>
                <a:cs typeface="Gill Sans MT"/>
              </a:rPr>
              <a:t>atmosphere</a:t>
            </a:r>
            <a:r>
              <a:rPr lang="en-US" sz="1600" dirty="0">
                <a:solidFill>
                  <a:srgbClr val="000000"/>
                </a:solidFill>
                <a:latin typeface="Gill Sans MT"/>
                <a:cs typeface="Gill Sans MT"/>
              </a:rPr>
              <a:t>, </a:t>
            </a:r>
            <a:r>
              <a:rPr lang="en-US" sz="1600" b="1" dirty="0">
                <a:solidFill>
                  <a:srgbClr val="000000"/>
                </a:solidFill>
                <a:latin typeface="Gill Sans MT"/>
                <a:cs typeface="Gill Sans MT"/>
              </a:rPr>
              <a:t>ocean</a:t>
            </a:r>
            <a:r>
              <a:rPr lang="en-US" sz="1600" dirty="0">
                <a:solidFill>
                  <a:srgbClr val="000000"/>
                </a:solidFill>
                <a:latin typeface="Gill Sans MT"/>
                <a:cs typeface="Gill Sans MT"/>
              </a:rPr>
              <a:t>, </a:t>
            </a:r>
            <a:r>
              <a:rPr lang="en-US" sz="1600" b="1" dirty="0">
                <a:solidFill>
                  <a:srgbClr val="000000"/>
                </a:solidFill>
                <a:latin typeface="Gill Sans MT"/>
                <a:cs typeface="Gill Sans MT"/>
              </a:rPr>
              <a:t>sea ice</a:t>
            </a:r>
            <a:r>
              <a:rPr lang="en-US" sz="1600" dirty="0">
                <a:solidFill>
                  <a:srgbClr val="000000"/>
                </a:solidFill>
                <a:latin typeface="Gill Sans MT"/>
                <a:cs typeface="Gill Sans MT"/>
              </a:rPr>
              <a:t>, and </a:t>
            </a:r>
            <a:r>
              <a:rPr lang="en-US" sz="1600" b="1" dirty="0" smtClean="0">
                <a:solidFill>
                  <a:srgbClr val="000000"/>
                </a:solidFill>
                <a:latin typeface="Gill Sans MT"/>
                <a:cs typeface="Gill Sans MT"/>
              </a:rPr>
              <a:t>land</a:t>
            </a:r>
            <a:endParaRPr lang="en-US" sz="1600" b="1" dirty="0">
              <a:solidFill>
                <a:srgbClr val="000000"/>
              </a:solidFill>
              <a:latin typeface="Gill Sans MT"/>
              <a:cs typeface="Gill Sans MT"/>
            </a:endParaRPr>
          </a:p>
          <a:p>
            <a:pPr eaLnBrk="1" hangingPunct="1"/>
            <a:endParaRPr lang="en-US" sz="1600" dirty="0">
              <a:solidFill>
                <a:srgbClr val="000000"/>
              </a:solidFill>
              <a:latin typeface="Gill Sans MT"/>
              <a:cs typeface="Gill Sans MT"/>
            </a:endParaRPr>
          </a:p>
          <a:p>
            <a:pPr eaLnBrk="1" hangingPunct="1"/>
            <a:r>
              <a:rPr lang="en-US" sz="1600" dirty="0">
                <a:solidFill>
                  <a:srgbClr val="000000"/>
                </a:solidFill>
                <a:latin typeface="Gill Sans MT"/>
                <a:cs typeface="Gill Sans MT"/>
              </a:rPr>
              <a:t>Land is represented by its </a:t>
            </a:r>
            <a:r>
              <a:rPr lang="en-US" sz="1600" b="1" dirty="0">
                <a:solidFill>
                  <a:srgbClr val="000000"/>
                </a:solidFill>
                <a:latin typeface="Gill Sans MT"/>
                <a:cs typeface="Gill Sans MT"/>
              </a:rPr>
              <a:t>ecosystems</a:t>
            </a:r>
            <a:r>
              <a:rPr lang="en-US" sz="1600" dirty="0">
                <a:solidFill>
                  <a:srgbClr val="000000"/>
                </a:solidFill>
                <a:latin typeface="Gill Sans MT"/>
                <a:cs typeface="Gill Sans MT"/>
              </a:rPr>
              <a:t>, </a:t>
            </a:r>
            <a:r>
              <a:rPr lang="en-US" sz="1600" b="1" dirty="0">
                <a:solidFill>
                  <a:srgbClr val="000000"/>
                </a:solidFill>
                <a:latin typeface="Gill Sans MT"/>
                <a:cs typeface="Gill Sans MT"/>
              </a:rPr>
              <a:t>watersheds</a:t>
            </a:r>
            <a:r>
              <a:rPr lang="en-US" sz="1600" dirty="0">
                <a:solidFill>
                  <a:srgbClr val="000000"/>
                </a:solidFill>
                <a:latin typeface="Gill Sans MT"/>
                <a:cs typeface="Gill Sans MT"/>
              </a:rPr>
              <a:t>, </a:t>
            </a:r>
            <a:r>
              <a:rPr lang="en-US" sz="1600" b="1" dirty="0">
                <a:solidFill>
                  <a:srgbClr val="000000"/>
                </a:solidFill>
                <a:latin typeface="Gill Sans MT"/>
                <a:cs typeface="Gill Sans MT"/>
              </a:rPr>
              <a:t>people</a:t>
            </a:r>
            <a:r>
              <a:rPr lang="en-US" sz="1600" dirty="0">
                <a:solidFill>
                  <a:srgbClr val="000000"/>
                </a:solidFill>
                <a:latin typeface="Gill Sans MT"/>
                <a:cs typeface="Gill Sans MT"/>
              </a:rPr>
              <a:t>, and </a:t>
            </a:r>
            <a:r>
              <a:rPr lang="en-US" sz="1600" b="1" dirty="0">
                <a:solidFill>
                  <a:srgbClr val="000000"/>
                </a:solidFill>
                <a:latin typeface="Gill Sans MT"/>
                <a:cs typeface="Gill Sans MT"/>
              </a:rPr>
              <a:t>socioeconomic</a:t>
            </a:r>
            <a:r>
              <a:rPr lang="en-US" sz="1600" dirty="0">
                <a:solidFill>
                  <a:srgbClr val="000000"/>
                </a:solidFill>
                <a:latin typeface="Gill Sans MT"/>
                <a:cs typeface="Gill Sans MT"/>
              </a:rPr>
              <a:t> drivers of  environmental change</a:t>
            </a:r>
          </a:p>
          <a:p>
            <a:pPr eaLnBrk="1" hangingPunct="1"/>
            <a:endParaRPr lang="en-US" sz="1600" dirty="0">
              <a:solidFill>
                <a:srgbClr val="000000"/>
              </a:solidFill>
              <a:latin typeface="Gill Sans MT"/>
              <a:cs typeface="Gill Sans MT"/>
            </a:endParaRPr>
          </a:p>
          <a:p>
            <a:pPr eaLnBrk="1" hangingPunct="1"/>
            <a:r>
              <a:rPr lang="en-US" sz="1600" dirty="0">
                <a:solidFill>
                  <a:srgbClr val="000000"/>
                </a:solidFill>
                <a:latin typeface="Gill Sans MT"/>
                <a:cs typeface="Gill Sans MT"/>
              </a:rPr>
              <a:t>The </a:t>
            </a:r>
            <a:r>
              <a:rPr lang="en-US" sz="1600" dirty="0" smtClean="0">
                <a:solidFill>
                  <a:srgbClr val="000000"/>
                </a:solidFill>
                <a:latin typeface="Gill Sans MT"/>
                <a:cs typeface="Gill Sans MT"/>
              </a:rPr>
              <a:t>land model </a:t>
            </a:r>
            <a:r>
              <a:rPr lang="en-US" sz="1600" dirty="0">
                <a:solidFill>
                  <a:srgbClr val="000000"/>
                </a:solidFill>
                <a:latin typeface="Gill Sans MT"/>
                <a:cs typeface="Gill Sans MT"/>
              </a:rPr>
              <a:t>provides a comprehensive understanding of the processes by which people and ecosystems </a:t>
            </a:r>
            <a:r>
              <a:rPr lang="en-US" sz="1600" b="1" dirty="0" smtClean="0">
                <a:solidFill>
                  <a:srgbClr val="000000"/>
                </a:solidFill>
                <a:latin typeface="Gill Sans MT"/>
                <a:cs typeface="Gill Sans MT"/>
              </a:rPr>
              <a:t>affect</a:t>
            </a:r>
            <a:r>
              <a:rPr lang="en-US" sz="1600" dirty="0" smtClean="0">
                <a:solidFill>
                  <a:srgbClr val="000000"/>
                </a:solidFill>
                <a:latin typeface="Gill Sans MT"/>
                <a:cs typeface="Gill Sans MT"/>
              </a:rPr>
              <a:t>, </a:t>
            </a:r>
            <a:r>
              <a:rPr lang="en-US" sz="1600" b="1" dirty="0">
                <a:solidFill>
                  <a:srgbClr val="000000"/>
                </a:solidFill>
                <a:latin typeface="Gill Sans MT"/>
                <a:cs typeface="Gill Sans MT"/>
              </a:rPr>
              <a:t>adapt to</a:t>
            </a:r>
            <a:r>
              <a:rPr lang="en-US" sz="1600" dirty="0">
                <a:solidFill>
                  <a:srgbClr val="000000"/>
                </a:solidFill>
                <a:latin typeface="Gill Sans MT"/>
                <a:cs typeface="Gill Sans MT"/>
              </a:rPr>
              <a:t>, and </a:t>
            </a:r>
            <a:r>
              <a:rPr lang="en-US" sz="1600" b="1" dirty="0">
                <a:solidFill>
                  <a:srgbClr val="000000"/>
                </a:solidFill>
                <a:latin typeface="Gill Sans MT"/>
                <a:cs typeface="Gill Sans MT"/>
              </a:rPr>
              <a:t>mitigate</a:t>
            </a:r>
            <a:r>
              <a:rPr lang="en-US" sz="1600" dirty="0">
                <a:solidFill>
                  <a:srgbClr val="000000"/>
                </a:solidFill>
                <a:latin typeface="Gill Sans MT"/>
                <a:cs typeface="Gill Sans MT"/>
              </a:rPr>
              <a:t> global </a:t>
            </a:r>
            <a:r>
              <a:rPr lang="en-US" sz="1600" dirty="0" smtClean="0">
                <a:solidFill>
                  <a:srgbClr val="000000"/>
                </a:solidFill>
                <a:latin typeface="Gill Sans MT"/>
                <a:cs typeface="Gill Sans MT"/>
              </a:rPr>
              <a:t>environmental change</a:t>
            </a:r>
            <a:endParaRPr lang="en-US" sz="1600" dirty="0">
              <a:solidFill>
                <a:srgbClr val="000000"/>
              </a:solidFill>
              <a:latin typeface="Gill Sans MT"/>
              <a:cs typeface="Gill Sans MT"/>
            </a:endParaRPr>
          </a:p>
        </p:txBody>
      </p:sp>
      <p:sp>
        <p:nvSpPr>
          <p:cNvPr id="12" name="TextBox 11"/>
          <p:cNvSpPr txBox="1"/>
          <p:nvPr/>
        </p:nvSpPr>
        <p:spPr>
          <a:xfrm>
            <a:off x="762000" y="4953000"/>
            <a:ext cx="4200894" cy="1569660"/>
          </a:xfrm>
          <a:prstGeom prst="rect">
            <a:avLst/>
          </a:prstGeom>
          <a:noFill/>
        </p:spPr>
        <p:txBody>
          <a:bodyPr wrap="none" rtlCol="0">
            <a:spAutoFit/>
          </a:bodyPr>
          <a:lstStyle/>
          <a:p>
            <a:pPr eaLnBrk="1" hangingPunct="1"/>
            <a:r>
              <a:rPr lang="en-US" sz="1600" b="1" i="1" dirty="0" smtClean="0">
                <a:solidFill>
                  <a:srgbClr val="000000"/>
                </a:solidFill>
                <a:latin typeface="Gill Sans MT"/>
                <a:cs typeface="Gill Sans MT"/>
              </a:rPr>
              <a:t>Prominent terrestrial feedbacks</a:t>
            </a:r>
          </a:p>
          <a:p>
            <a:pPr eaLnBrk="1" hangingPunct="1">
              <a:buFont typeface="Arial" pitchFamily="34" charset="0"/>
              <a:buChar char="•"/>
            </a:pPr>
            <a:r>
              <a:rPr lang="en-US" sz="1600" dirty="0" smtClean="0">
                <a:solidFill>
                  <a:srgbClr val="000000"/>
                </a:solidFill>
                <a:latin typeface="Gill Sans MT"/>
                <a:cs typeface="Gill Sans MT"/>
              </a:rPr>
              <a:t> Snow cover and climate</a:t>
            </a:r>
          </a:p>
          <a:p>
            <a:pPr eaLnBrk="1" hangingPunct="1">
              <a:buFont typeface="Arial" pitchFamily="34" charset="0"/>
              <a:buChar char="•"/>
            </a:pPr>
            <a:r>
              <a:rPr lang="en-US" sz="1600" dirty="0" smtClean="0">
                <a:solidFill>
                  <a:srgbClr val="000000"/>
                </a:solidFill>
                <a:latin typeface="Gill Sans MT"/>
                <a:cs typeface="Gill Sans MT"/>
              </a:rPr>
              <a:t> Soil moisture-evapotranspiration-precipitation </a:t>
            </a:r>
          </a:p>
          <a:p>
            <a:pPr eaLnBrk="1" hangingPunct="1">
              <a:buFont typeface="Arial" pitchFamily="34" charset="0"/>
              <a:buChar char="•"/>
            </a:pPr>
            <a:r>
              <a:rPr lang="en-US" sz="1600" dirty="0" smtClean="0">
                <a:solidFill>
                  <a:srgbClr val="000000"/>
                </a:solidFill>
                <a:latin typeface="Gill Sans MT"/>
                <a:cs typeface="Gill Sans MT"/>
              </a:rPr>
              <a:t> Land use and land cover change</a:t>
            </a:r>
          </a:p>
          <a:p>
            <a:pPr eaLnBrk="1" hangingPunct="1">
              <a:buFont typeface="Arial" pitchFamily="34" charset="0"/>
              <a:buChar char="•"/>
            </a:pPr>
            <a:r>
              <a:rPr lang="en-US" sz="1600" dirty="0" smtClean="0">
                <a:solidFill>
                  <a:srgbClr val="000000"/>
                </a:solidFill>
                <a:latin typeface="Gill Sans MT"/>
                <a:cs typeface="Gill Sans MT"/>
              </a:rPr>
              <a:t> Carbon cycle</a:t>
            </a:r>
          </a:p>
          <a:p>
            <a:pPr eaLnBrk="1" hangingPunct="1">
              <a:buFont typeface="Arial" pitchFamily="34" charset="0"/>
              <a:buChar char="•"/>
            </a:pPr>
            <a:r>
              <a:rPr lang="en-US" sz="1600" dirty="0" smtClean="0">
                <a:solidFill>
                  <a:srgbClr val="000000"/>
                </a:solidFill>
                <a:latin typeface="Gill Sans MT"/>
                <a:cs typeface="Gill Sans MT"/>
              </a:rPr>
              <a:t> Reactive nitrogen</a:t>
            </a:r>
            <a:endParaRPr lang="en-US" sz="1600" dirty="0">
              <a:solidFill>
                <a:srgbClr val="000000"/>
              </a:solidFill>
              <a:latin typeface="Gill Sans MT"/>
              <a:cs typeface="Gill Sans MT"/>
            </a:endParaRPr>
          </a:p>
        </p:txBody>
      </p:sp>
    </p:spTree>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1"/>
          <p:cNvSpPr txBox="1">
            <a:spLocks noChangeArrowheads="1"/>
          </p:cNvSpPr>
          <p:nvPr/>
        </p:nvSpPr>
        <p:spPr bwMode="auto">
          <a:xfrm>
            <a:off x="0" y="6611779"/>
            <a:ext cx="2681406" cy="246221"/>
          </a:xfrm>
          <a:prstGeom prst="rect">
            <a:avLst/>
          </a:prstGeom>
          <a:noFill/>
          <a:ln w="9525">
            <a:noFill/>
            <a:miter lim="800000"/>
            <a:headEnd/>
            <a:tailEnd/>
          </a:ln>
        </p:spPr>
        <p:txBody>
          <a:bodyPr wrap="none">
            <a:spAutoFit/>
          </a:bodyPr>
          <a:lstStyle/>
          <a:p>
            <a:r>
              <a:rPr lang="en-US" sz="1000" dirty="0" smtClean="0">
                <a:solidFill>
                  <a:srgbClr val="000000"/>
                </a:solidFill>
                <a:latin typeface="Gill Sans MT"/>
                <a:cs typeface="Gill Sans MT"/>
              </a:rPr>
              <a:t>P. Lawrence et al. (2012) J Climate 25:3071-3095</a:t>
            </a:r>
            <a:endParaRPr lang="en-US" sz="1000" dirty="0">
              <a:solidFill>
                <a:srgbClr val="000000"/>
              </a:solidFill>
              <a:latin typeface="Gill Sans MT"/>
              <a:cs typeface="Gill Sans MT"/>
            </a:endParaRPr>
          </a:p>
        </p:txBody>
      </p:sp>
      <p:pic>
        <p:nvPicPr>
          <p:cNvPr id="3" name="Picture 2" descr="biogeophys"/>
          <p:cNvPicPr>
            <a:picLocks noChangeAspect="1" noChangeArrowheads="1"/>
          </p:cNvPicPr>
          <p:nvPr/>
        </p:nvPicPr>
        <p:blipFill>
          <a:blip r:embed="rId3" cstate="print"/>
          <a:srcRect b="51144"/>
          <a:stretch>
            <a:fillRect/>
          </a:stretch>
        </p:blipFill>
        <p:spPr bwMode="auto">
          <a:xfrm>
            <a:off x="76200" y="1219200"/>
            <a:ext cx="6869042" cy="4572000"/>
          </a:xfrm>
          <a:prstGeom prst="rect">
            <a:avLst/>
          </a:prstGeom>
          <a:noFill/>
          <a:ln w="9525">
            <a:noFill/>
            <a:miter lim="800000"/>
            <a:headEnd/>
            <a:tailEnd/>
          </a:ln>
        </p:spPr>
      </p:pic>
      <p:sp>
        <p:nvSpPr>
          <p:cNvPr id="4" name="Text Box 711"/>
          <p:cNvSpPr txBox="1">
            <a:spLocks noChangeArrowheads="1"/>
          </p:cNvSpPr>
          <p:nvPr/>
        </p:nvSpPr>
        <p:spPr bwMode="auto">
          <a:xfrm>
            <a:off x="717550" y="152400"/>
            <a:ext cx="7893050" cy="796115"/>
          </a:xfrm>
          <a:prstGeom prst="rect">
            <a:avLst/>
          </a:prstGeom>
          <a:noFill/>
          <a:ln w="9525">
            <a:noFill/>
            <a:miter lim="800000"/>
            <a:headEnd/>
            <a:tailEnd/>
          </a:ln>
        </p:spPr>
        <p:txBody>
          <a:bodyPr wrap="square">
            <a:spAutoFit/>
          </a:bodyPr>
          <a:lstStyle/>
          <a:p>
            <a:pPr algn="ctr">
              <a:lnSpc>
                <a:spcPct val="80000"/>
              </a:lnSpc>
            </a:pPr>
            <a:r>
              <a:rPr lang="en-US" sz="2800" b="1" dirty="0" smtClean="0">
                <a:solidFill>
                  <a:srgbClr val="000000"/>
                </a:solidFill>
                <a:latin typeface="Gill Sans MT"/>
                <a:cs typeface="Arial" charset="0"/>
              </a:rPr>
              <a:t>Impact of historical land cover change on climate</a:t>
            </a:r>
            <a:endParaRPr lang="en-US" sz="2800" b="1" dirty="0">
              <a:solidFill>
                <a:srgbClr val="000000"/>
              </a:solidFill>
              <a:latin typeface="Gill Sans MT"/>
              <a:cs typeface="Arial" charset="0"/>
            </a:endParaRPr>
          </a:p>
        </p:txBody>
      </p:sp>
      <p:sp>
        <p:nvSpPr>
          <p:cNvPr id="5" name="TextBox 4"/>
          <p:cNvSpPr txBox="1"/>
          <p:nvPr/>
        </p:nvSpPr>
        <p:spPr>
          <a:xfrm>
            <a:off x="7010400" y="1495961"/>
            <a:ext cx="1981200" cy="1323439"/>
          </a:xfrm>
          <a:prstGeom prst="rect">
            <a:avLst/>
          </a:prstGeom>
          <a:noFill/>
        </p:spPr>
        <p:txBody>
          <a:bodyPr wrap="square" rtlCol="0">
            <a:spAutoFit/>
          </a:bodyPr>
          <a:lstStyle/>
          <a:p>
            <a:pPr algn="ctr" eaLnBrk="1" hangingPunct="1"/>
            <a:r>
              <a:rPr lang="en-US" sz="1600" b="1" dirty="0" smtClean="0">
                <a:solidFill>
                  <a:srgbClr val="000000"/>
                </a:solidFill>
                <a:latin typeface="Gill Sans MT"/>
                <a:cs typeface="Arial" charset="0"/>
              </a:rPr>
              <a:t>Historical changes in annual surface albedo and temperature (1850 to 2005) </a:t>
            </a:r>
            <a:endParaRPr lang="en-US" sz="1600" b="1" dirty="0">
              <a:solidFill>
                <a:srgbClr val="000000"/>
              </a:solidFill>
              <a:latin typeface="Gill Sans MT"/>
              <a:cs typeface="Arial" charset="0"/>
            </a:endParaRPr>
          </a:p>
        </p:txBody>
      </p:sp>
      <p:sp>
        <p:nvSpPr>
          <p:cNvPr id="6" name="TextBox 5"/>
          <p:cNvSpPr txBox="1"/>
          <p:nvPr/>
        </p:nvSpPr>
        <p:spPr>
          <a:xfrm>
            <a:off x="458765" y="838200"/>
            <a:ext cx="2333652" cy="338554"/>
          </a:xfrm>
          <a:prstGeom prst="rect">
            <a:avLst/>
          </a:prstGeom>
          <a:noFill/>
        </p:spPr>
        <p:txBody>
          <a:bodyPr wrap="none" rtlCol="0">
            <a:spAutoFit/>
          </a:bodyPr>
          <a:lstStyle/>
          <a:p>
            <a:pPr eaLnBrk="1" hangingPunct="1"/>
            <a:r>
              <a:rPr lang="en-US" sz="1600" dirty="0" smtClean="0">
                <a:solidFill>
                  <a:srgbClr val="000000"/>
                </a:solidFill>
                <a:latin typeface="Gill Sans MT"/>
                <a:cs typeface="Arial" charset="0"/>
              </a:rPr>
              <a:t>Full transient (all </a:t>
            </a:r>
            <a:r>
              <a:rPr lang="en-US" sz="1600" dirty="0" err="1" smtClean="0">
                <a:solidFill>
                  <a:srgbClr val="000000"/>
                </a:solidFill>
                <a:latin typeface="Gill Sans MT"/>
                <a:cs typeface="Arial" charset="0"/>
              </a:rPr>
              <a:t>forcings</a:t>
            </a:r>
            <a:r>
              <a:rPr lang="en-US" sz="1600" dirty="0" smtClean="0">
                <a:solidFill>
                  <a:srgbClr val="000000"/>
                </a:solidFill>
                <a:latin typeface="Gill Sans MT"/>
                <a:cs typeface="Arial" charset="0"/>
              </a:rPr>
              <a:t>)</a:t>
            </a:r>
            <a:endParaRPr lang="en-US" sz="1600" dirty="0">
              <a:solidFill>
                <a:srgbClr val="000000"/>
              </a:solidFill>
              <a:latin typeface="Gill Sans MT"/>
              <a:cs typeface="Arial" charset="0"/>
            </a:endParaRPr>
          </a:p>
        </p:txBody>
      </p:sp>
      <p:sp>
        <p:nvSpPr>
          <p:cNvPr id="7" name="TextBox 6"/>
          <p:cNvSpPr txBox="1"/>
          <p:nvPr/>
        </p:nvSpPr>
        <p:spPr>
          <a:xfrm>
            <a:off x="3959671" y="838200"/>
            <a:ext cx="2133982" cy="338554"/>
          </a:xfrm>
          <a:prstGeom prst="rect">
            <a:avLst/>
          </a:prstGeom>
          <a:noFill/>
        </p:spPr>
        <p:txBody>
          <a:bodyPr wrap="none" rtlCol="0">
            <a:spAutoFit/>
          </a:bodyPr>
          <a:lstStyle/>
          <a:p>
            <a:pPr eaLnBrk="1" hangingPunct="1"/>
            <a:r>
              <a:rPr lang="en-US" sz="1600" dirty="0" smtClean="0">
                <a:solidFill>
                  <a:srgbClr val="000000"/>
                </a:solidFill>
                <a:latin typeface="Gill Sans MT"/>
                <a:cs typeface="Arial" charset="0"/>
              </a:rPr>
              <a:t>Land cover change only</a:t>
            </a:r>
            <a:endParaRPr lang="en-US" sz="1600" dirty="0">
              <a:solidFill>
                <a:srgbClr val="000000"/>
              </a:solidFill>
              <a:latin typeface="Gill Sans MT"/>
              <a:cs typeface="Arial" charset="0"/>
            </a:endParaRPr>
          </a:p>
        </p:txBody>
      </p:sp>
      <p:sp>
        <p:nvSpPr>
          <p:cNvPr id="9" name="TextBox 8"/>
          <p:cNvSpPr txBox="1"/>
          <p:nvPr/>
        </p:nvSpPr>
        <p:spPr>
          <a:xfrm>
            <a:off x="4648200" y="5950059"/>
            <a:ext cx="4495800" cy="907941"/>
          </a:xfrm>
          <a:prstGeom prst="rect">
            <a:avLst/>
          </a:prstGeom>
          <a:noFill/>
        </p:spPr>
        <p:txBody>
          <a:bodyPr wrap="square" rtlCol="0">
            <a:spAutoFit/>
          </a:bodyPr>
          <a:lstStyle/>
          <a:p>
            <a:pPr eaLnBrk="1" hangingPunct="1"/>
            <a:r>
              <a:rPr lang="en-US" sz="1600" b="1" u="sng" dirty="0" smtClean="0">
                <a:solidFill>
                  <a:srgbClr val="000000"/>
                </a:solidFill>
                <a:latin typeface="Gill Sans MT"/>
                <a:cs typeface="Arial" charset="0"/>
              </a:rPr>
              <a:t>Key points:</a:t>
            </a:r>
          </a:p>
          <a:p>
            <a:pPr eaLnBrk="1" hangingPunct="1">
              <a:spcAft>
                <a:spcPts val="600"/>
              </a:spcAft>
            </a:pPr>
            <a:r>
              <a:rPr lang="en-US" sz="1600" dirty="0" smtClean="0">
                <a:solidFill>
                  <a:srgbClr val="000000"/>
                </a:solidFill>
                <a:latin typeface="Gill Sans MT"/>
                <a:cs typeface="Arial" charset="0"/>
              </a:rPr>
              <a:t>LULCC forcing is counter to all forcing</a:t>
            </a:r>
          </a:p>
          <a:p>
            <a:pPr eaLnBrk="1" hangingPunct="1">
              <a:spcAft>
                <a:spcPts val="600"/>
              </a:spcAft>
            </a:pPr>
            <a:r>
              <a:rPr lang="en-US" sz="1600" dirty="0" smtClean="0">
                <a:solidFill>
                  <a:srgbClr val="000000"/>
                </a:solidFill>
                <a:latin typeface="Gill Sans MT"/>
                <a:cs typeface="Arial" charset="0"/>
              </a:rPr>
              <a:t>LULCC forcing is regional, all forcing is global </a:t>
            </a:r>
            <a:endParaRPr lang="en-US" sz="1600" dirty="0">
              <a:solidFill>
                <a:srgbClr val="000000"/>
              </a:solidFill>
              <a:latin typeface="Gill Sans MT"/>
              <a:cs typeface="Arial" charset="0"/>
            </a:endParaRPr>
          </a:p>
        </p:txBody>
      </p:sp>
    </p:spTree>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RESIZE" val="Yes"/>
</p:tagLst>
</file>

<file path=ppt/theme/_rels/theme35.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4_Default Design">
  <a:themeElements>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Default Design">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4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2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Rounded MT Bold" pitchFamily="34" charset="0"/>
          </a:defRPr>
        </a:defPPr>
      </a:lstStyle>
    </a:spDef>
    <a:lnDef>
      <a:spPr bwMode="auto">
        <a:xfrm>
          <a:off x="0" y="0"/>
          <a:ext cx="1" cy="1"/>
        </a:xfrm>
        <a:custGeom>
          <a:avLst/>
          <a:gdLst/>
          <a:ahLst/>
          <a:cxnLst/>
          <a:rect l="0" t="0" r="0" b="0"/>
          <a:pathLst/>
        </a:custGeom>
        <a:solidFill>
          <a:schemeClr val="hlink"/>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2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Rounded MT Bold"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2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Rounded MT Bold"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Rounded MT Bold"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Office Theme">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2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Rounded MT Bold" pitchFamily="34" charset="0"/>
          </a:defRPr>
        </a:defPPr>
      </a:lstStyle>
    </a:spDef>
    <a:lnDef>
      <a:spPr bwMode="auto">
        <a:xfrm>
          <a:off x="0" y="0"/>
          <a:ext cx="1" cy="1"/>
        </a:xfrm>
        <a:custGeom>
          <a:avLst/>
          <a:gdLst/>
          <a:ahLst/>
          <a:cxnLst/>
          <a:rect l="0" t="0" r="0" b="0"/>
          <a:pathLst/>
        </a:custGeom>
        <a:solidFill>
          <a:schemeClr val="hlink"/>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2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Rounded MT Bold"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2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Rounded MT Bold" pitchFamily="34" charset="0"/>
          </a:defRPr>
        </a:defPPr>
      </a:lstStyle>
    </a:spDef>
    <a:lnDef>
      <a:spPr bwMode="auto">
        <a:xfrm>
          <a:off x="0" y="0"/>
          <a:ext cx="1" cy="1"/>
        </a:xfrm>
        <a:custGeom>
          <a:avLst/>
          <a:gdLst/>
          <a:ahLst/>
          <a:cxnLst/>
          <a:rect l="0" t="0" r="0" b="0"/>
          <a:pathLst/>
        </a:custGeom>
        <a:solidFill>
          <a:schemeClr val="hlink"/>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2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Rounded MT Bold"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5_Default Design">
  <a:themeElements>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Default Design">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4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2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Rounded MT Bold" pitchFamily="34" charset="0"/>
          </a:defRPr>
        </a:defPPr>
      </a:lstStyle>
    </a:spDef>
    <a:lnDef>
      <a:spPr bwMode="auto">
        <a:xfrm>
          <a:off x="0" y="0"/>
          <a:ext cx="1" cy="1"/>
        </a:xfrm>
        <a:custGeom>
          <a:avLst/>
          <a:gdLst/>
          <a:ahLst/>
          <a:cxnLst/>
          <a:rect l="0" t="0" r="0" b="0"/>
          <a:pathLst/>
        </a:custGeom>
        <a:solidFill>
          <a:schemeClr val="hlink"/>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2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Rounded MT Bold"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Rounded MT Bold"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Rounded MT Bold"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2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Rounded MT Bold" pitchFamily="34" charset="0"/>
          </a:defRPr>
        </a:defPPr>
      </a:lstStyle>
    </a:spDef>
    <a:lnDef>
      <a:spPr bwMode="auto">
        <a:xfrm>
          <a:off x="0" y="0"/>
          <a:ext cx="1" cy="1"/>
        </a:xfrm>
        <a:custGeom>
          <a:avLst/>
          <a:gdLst/>
          <a:ahLst/>
          <a:cxnLst/>
          <a:rect l="0" t="0" r="0" b="0"/>
          <a:pathLst/>
        </a:custGeom>
        <a:solidFill>
          <a:schemeClr val="hlink"/>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2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Rounded MT Bold"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Comic Sans MS" pitchFamily="66" charset="0"/>
          </a:defRPr>
        </a:defPPr>
      </a:lstStyle>
    </a:lnDef>
    <a:txDef>
      <a:spPr>
        <a:noFill/>
      </a:spPr>
      <a:bodyPr wrap="square" rtlCol="0">
        <a:spAutoFit/>
      </a:bodyPr>
      <a:lstStyle>
        <a:defPPr>
          <a:defRPr dirty="0">
            <a:latin typeface="Calibri" pitchFamily="34" charset="0"/>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ucar_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2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3_Default Design">
  <a:themeElements>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Default Design">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4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2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Rounded MT Bold" pitchFamily="34" charset="0"/>
          </a:defRPr>
        </a:defPPr>
      </a:lstStyle>
    </a:spDef>
    <a:lnDef>
      <a:spPr bwMode="auto">
        <a:xfrm>
          <a:off x="0" y="0"/>
          <a:ext cx="1" cy="1"/>
        </a:xfrm>
        <a:custGeom>
          <a:avLst/>
          <a:gdLst/>
          <a:ahLst/>
          <a:cxnLst/>
          <a:rect l="0" t="0" r="0" b="0"/>
          <a:pathLst/>
        </a:custGeom>
        <a:solidFill>
          <a:schemeClr val="hlink"/>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2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Rounded MT Bold"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Default Design">
  <a:themeElements>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3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2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Rounded MT Bold" pitchFamily="34" charset="0"/>
          </a:defRPr>
        </a:defPPr>
      </a:lstStyle>
    </a:spDef>
    <a:lnDef>
      <a:spPr bwMode="auto">
        <a:xfrm>
          <a:off x="0" y="0"/>
          <a:ext cx="1" cy="1"/>
        </a:xfrm>
        <a:custGeom>
          <a:avLst/>
          <a:gdLst/>
          <a:ahLst/>
          <a:cxnLst/>
          <a:rect l="0" t="0" r="0" b="0"/>
          <a:pathLst/>
        </a:custGeom>
        <a:solidFill>
          <a:schemeClr val="hlink"/>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2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Rounded MT Bold"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2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Rounded MT Bold" pitchFamily="34" charset="0"/>
          </a:defRPr>
        </a:defPPr>
      </a:lstStyle>
    </a:spDef>
    <a:lnDef>
      <a:spPr bwMode="auto">
        <a:xfrm>
          <a:off x="0" y="0"/>
          <a:ext cx="1" cy="1"/>
        </a:xfrm>
        <a:custGeom>
          <a:avLst/>
          <a:gdLst/>
          <a:ahLst/>
          <a:cxnLst/>
          <a:rect l="0" t="0" r="0" b="0"/>
          <a:pathLst/>
        </a:custGeom>
        <a:solidFill>
          <a:schemeClr val="hlink"/>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2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Rounded MT Bold"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9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10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5.xml><?xml version="1.0" encoding="utf-8"?>
<a:theme xmlns:a="http://schemas.openxmlformats.org/drawingml/2006/main" name="2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3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2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Rounded MT Bold" pitchFamily="34" charset="0"/>
          </a:defRPr>
        </a:defPPr>
      </a:lstStyle>
    </a:spDef>
    <a:lnDef>
      <a:spPr bwMode="auto">
        <a:xfrm>
          <a:off x="0" y="0"/>
          <a:ext cx="1" cy="1"/>
        </a:xfrm>
        <a:custGeom>
          <a:avLst/>
          <a:gdLst/>
          <a:ahLst/>
          <a:cxnLst/>
          <a:rect l="0" t="0" r="0" b="0"/>
          <a:pathLst/>
        </a:custGeom>
        <a:solidFill>
          <a:schemeClr val="hlink"/>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2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Rounded MT Bold"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2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Rounded MT Bold" pitchFamily="34" charset="0"/>
          </a:defRPr>
        </a:defPPr>
      </a:lstStyle>
    </a:spDef>
    <a:lnDef>
      <a:spPr bwMode="auto">
        <a:xfrm>
          <a:off x="0" y="0"/>
          <a:ext cx="1" cy="1"/>
        </a:xfrm>
        <a:custGeom>
          <a:avLst/>
          <a:gdLst/>
          <a:ahLst/>
          <a:cxnLst/>
          <a:rect l="0" t="0" r="0" b="0"/>
          <a:pathLst/>
        </a:custGeom>
        <a:solidFill>
          <a:schemeClr val="hlink"/>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2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Rounded MT Bold"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2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Rounded MT Bold" pitchFamily="34" charset="0"/>
          </a:defRPr>
        </a:defPPr>
      </a:lstStyle>
    </a:spDef>
    <a:lnDef>
      <a:spPr bwMode="auto">
        <a:xfrm>
          <a:off x="0" y="0"/>
          <a:ext cx="1" cy="1"/>
        </a:xfrm>
        <a:custGeom>
          <a:avLst/>
          <a:gdLst/>
          <a:ahLst/>
          <a:cxnLst/>
          <a:rect l="0" t="0" r="0" b="0"/>
          <a:pathLst/>
        </a:custGeom>
        <a:solidFill>
          <a:schemeClr val="hlink"/>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2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Rounded MT Bold"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2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Rounded MT Bold" pitchFamily="34" charset="0"/>
          </a:defRPr>
        </a:defPPr>
      </a:lstStyle>
    </a:spDef>
    <a:lnDef>
      <a:spPr bwMode="auto">
        <a:xfrm>
          <a:off x="0" y="0"/>
          <a:ext cx="1" cy="1"/>
        </a:xfrm>
        <a:custGeom>
          <a:avLst/>
          <a:gdLst/>
          <a:ahLst/>
          <a:cxnLst/>
          <a:rect l="0" t="0" r="0" b="0"/>
          <a:pathLst/>
        </a:custGeom>
        <a:solidFill>
          <a:schemeClr val="hlink"/>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2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Rounded MT Bold"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2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Rounded MT Bold" pitchFamily="34" charset="0"/>
          </a:defRPr>
        </a:defPPr>
      </a:lstStyle>
    </a:spDef>
    <a:lnDef>
      <a:spPr bwMode="auto">
        <a:xfrm>
          <a:off x="0" y="0"/>
          <a:ext cx="1" cy="1"/>
        </a:xfrm>
        <a:custGeom>
          <a:avLst/>
          <a:gdLst/>
          <a:ahLst/>
          <a:cxnLst/>
          <a:rect l="0" t="0" r="0" b="0"/>
          <a:pathLst/>
        </a:custGeom>
        <a:solidFill>
          <a:schemeClr val="hlink"/>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2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Rounded MT Bold"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2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Rounded MT Bold" pitchFamily="34" charset="0"/>
          </a:defRPr>
        </a:defPPr>
      </a:lstStyle>
    </a:spDef>
    <a:lnDef>
      <a:spPr bwMode="auto">
        <a:xfrm>
          <a:off x="0" y="0"/>
          <a:ext cx="1" cy="1"/>
        </a:xfrm>
        <a:custGeom>
          <a:avLst/>
          <a:gdLst/>
          <a:ahLst/>
          <a:cxnLst/>
          <a:rect l="0" t="0" r="0" b="0"/>
          <a:pathLst/>
        </a:custGeom>
        <a:solidFill>
          <a:schemeClr val="hlink"/>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2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Rounded MT Bold"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31983</TotalTime>
  <Words>13576</Words>
  <Application>Microsoft Macintosh PowerPoint</Application>
  <PresentationFormat>On-screen Show (4:3)</PresentationFormat>
  <Paragraphs>1841</Paragraphs>
  <Slides>102</Slides>
  <Notes>97</Notes>
  <HiddenSlides>0</HiddenSlides>
  <MMClips>0</MMClips>
  <ScaleCrop>false</ScaleCrop>
  <HeadingPairs>
    <vt:vector size="6" baseType="variant">
      <vt:variant>
        <vt:lpstr>Theme</vt:lpstr>
      </vt:variant>
      <vt:variant>
        <vt:i4>35</vt:i4>
      </vt:variant>
      <vt:variant>
        <vt:lpstr>Embedded OLE Servers</vt:lpstr>
      </vt:variant>
      <vt:variant>
        <vt:i4>3</vt:i4>
      </vt:variant>
      <vt:variant>
        <vt:lpstr>Slide Titles</vt:lpstr>
      </vt:variant>
      <vt:variant>
        <vt:i4>102</vt:i4>
      </vt:variant>
    </vt:vector>
  </HeadingPairs>
  <TitlesOfParts>
    <vt:vector size="140" baseType="lpstr">
      <vt:lpstr>4_Default Design</vt:lpstr>
      <vt:lpstr>1_Default Design</vt:lpstr>
      <vt:lpstr>3_Default Design</vt:lpstr>
      <vt:lpstr>Default Design</vt:lpstr>
      <vt:lpstr>2_Default Design</vt:lpstr>
      <vt:lpstr>6_Default Design</vt:lpstr>
      <vt:lpstr>7_Default Design</vt:lpstr>
      <vt:lpstr>8_Default Design</vt:lpstr>
      <vt:lpstr>9_Default Design</vt:lpstr>
      <vt:lpstr>10_Default Design</vt:lpstr>
      <vt:lpstr>11_Default Design</vt:lpstr>
      <vt:lpstr>12_Default Design</vt:lpstr>
      <vt:lpstr>14_Default Design</vt:lpstr>
      <vt:lpstr>1_Office Theme</vt:lpstr>
      <vt:lpstr>20_Default Design</vt:lpstr>
      <vt:lpstr>5_Default Design</vt:lpstr>
      <vt:lpstr>15_Default Design</vt:lpstr>
      <vt:lpstr>16_Default Design</vt:lpstr>
      <vt:lpstr>18_Default Design</vt:lpstr>
      <vt:lpstr>21_Default Design</vt:lpstr>
      <vt:lpstr>22_Default Design</vt:lpstr>
      <vt:lpstr>23_Default Design</vt:lpstr>
      <vt:lpstr>24_Default Design</vt:lpstr>
      <vt:lpstr>25_Default Design</vt:lpstr>
      <vt:lpstr>ucar_slides</vt:lpstr>
      <vt:lpstr>27_Default Design</vt:lpstr>
      <vt:lpstr>13_Default Design</vt:lpstr>
      <vt:lpstr>28_Default Design</vt:lpstr>
      <vt:lpstr>8_Office Theme</vt:lpstr>
      <vt:lpstr>30_Default Design</vt:lpstr>
      <vt:lpstr>17_Default Design</vt:lpstr>
      <vt:lpstr>9_Office Theme</vt:lpstr>
      <vt:lpstr>10_Office Theme</vt:lpstr>
      <vt:lpstr>3_Office Theme</vt:lpstr>
      <vt:lpstr>2_Urban</vt:lpstr>
      <vt:lpstr>Equation</vt:lpstr>
      <vt:lpstr>Document</vt:lpstr>
      <vt:lpstr>Bitmap Image</vt:lpstr>
      <vt:lpstr>PowerPoint Presentation</vt:lpstr>
      <vt:lpstr>Land in Earth System: Land-atmosphere interactions</vt:lpstr>
      <vt:lpstr>Land in Earth System: Terrestrial system is showing change</vt:lpstr>
      <vt:lpstr>Land in Earth System: Land is critical sink of CO2 emissions</vt:lpstr>
      <vt:lpstr>PowerPoint Presentation</vt:lpstr>
      <vt:lpstr>PowerPoint Presentation</vt:lpstr>
      <vt:lpstr>PowerPoint Presentation</vt:lpstr>
      <vt:lpstr>PowerPoint Presentation</vt:lpstr>
      <vt:lpstr>Scientific goals driving CLM development and use </vt:lpstr>
      <vt:lpstr>PowerPoint Presentation</vt:lpstr>
      <vt:lpstr>PowerPoint Presentation</vt:lpstr>
      <vt:lpstr>PowerPoint Presentation</vt:lpstr>
      <vt:lpstr>At each time step the land model solves Surface Energy Balance </vt:lpstr>
      <vt:lpstr>… and the Surface Water Balance</vt:lpstr>
      <vt:lpstr>Land water and energy cycles intricately linked</vt:lpstr>
      <vt:lpstr>… and Surface Carbon Exchange</vt:lpstr>
      <vt:lpstr>Photosynthesis model</vt:lpstr>
      <vt:lpstr>Land complexity: Submodels of CLM</vt:lpstr>
      <vt:lpstr>PowerPoint Presentation</vt:lpstr>
      <vt:lpstr>PowerPoint Presentation</vt:lpstr>
      <vt:lpstr>PowerPoint Presentation</vt:lpstr>
      <vt:lpstr>Land surface heterogeneity</vt:lpstr>
      <vt:lpstr>Land surface heterogeneity CLM subgrid tiling structure</vt:lpstr>
      <vt:lpstr>Land surface heterogeneity CLM subgrid tiling structure</vt:lpstr>
      <vt:lpstr>Plant Functional Type Parameters</vt:lpstr>
      <vt:lpstr>Land surface heterogeneity CLM subgrid tiling structure</vt:lpstr>
      <vt:lpstr>Subgrid-scale soil moisture heterogeneity</vt:lpstr>
      <vt:lpstr>Subgrid-scale soil moisture heterogeneity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Questions?</vt:lpstr>
      <vt:lpstr>PowerPoint Presentation</vt:lpstr>
      <vt:lpstr>PowerPoint Presentation</vt:lpstr>
      <vt:lpstr>The role of CLM in CESM: Land to Atmosphere</vt:lpstr>
      <vt:lpstr>The role of CLM in CESM: Atmosphere to Land</vt:lpstr>
      <vt:lpstr>Main Features of the Community Land Model</vt:lpstr>
      <vt:lpstr>Soil Texture – thermal/hydrologic parameters</vt:lpstr>
      <vt:lpstr>Plant Function Type distribution in CLM45  based on MODIS/Crop datasets</vt:lpstr>
      <vt:lpstr>PowerPoint Presentation</vt:lpstr>
      <vt:lpstr> River Directional Map</vt:lpstr>
      <vt:lpstr>Parameterizations and submodels</vt:lpstr>
      <vt:lpstr>Modeling surface albedo</vt:lpstr>
      <vt:lpstr>PowerPoint Presentation</vt:lpstr>
      <vt:lpstr>PowerPoint Presentation</vt:lpstr>
      <vt:lpstr>PowerPoint Presentation</vt:lpstr>
      <vt:lpstr>Snow/Soil thermodynamics</vt:lpstr>
      <vt:lpstr>Modeling Permafrost in CLM</vt:lpstr>
      <vt:lpstr>PowerPoint Presentation</vt:lpstr>
      <vt:lpstr>PowerPoint Presentation</vt:lpstr>
      <vt:lpstr>PowerPoint Presentation</vt:lpstr>
      <vt:lpstr>Evaluating the model with tower flux data</vt:lpstr>
      <vt:lpstr>Evaluating CLM4.5 with tower flux data</vt:lpstr>
      <vt:lpstr>Evaluation of radiation/photosynthesis models using global synthesis of tower flux data</vt:lpstr>
      <vt:lpstr>PowerPoint Presentation</vt:lpstr>
      <vt:lpstr>Manhattan-Mannahatta: on right is a reconstruction of Manhattan Island circa 1609 (called “Mannahatta” by the Lenape native Americans), as compared to today, based on historical landscape ecology and map data.</vt:lpstr>
      <vt:lpstr>Main Features of the Community Land Model</vt:lpstr>
      <vt:lpstr>River Discharge</vt:lpstr>
      <vt:lpstr>Main Features of the Community Land Model</vt:lpstr>
      <vt:lpstr>PowerPoint Presentation</vt:lpstr>
      <vt:lpstr>Abracos tower site (Amazon)</vt:lpstr>
      <vt:lpstr>Snow cover fraction</vt:lpstr>
      <vt:lpstr>Prognostic vegetation state with CN active</vt:lpstr>
      <vt:lpstr>Photosynthesis model</vt:lpstr>
      <vt:lpstr>Land models have come a long way 1st Generation: Bucket Model</vt:lpstr>
      <vt:lpstr>PowerPoint Presentation</vt:lpstr>
      <vt:lpstr>PowerPoint Presentation</vt:lpstr>
      <vt:lpstr>Morgan Monroe State Forest tower site</vt:lpstr>
      <vt:lpstr>Morgan Monroe State Forest tower site</vt:lpstr>
      <vt:lpstr>Tower flux statistics (15 sites incl. tropical, boreal, mediterranean, alpine, temperate; hourly)</vt:lpstr>
      <vt:lpstr> River Transport Model (RTM)                                                                  </vt:lpstr>
      <vt:lpstr>Other CLM development activities</vt:lpstr>
      <vt:lpstr>PowerPoint Presentation</vt:lpstr>
      <vt:lpstr>Land cover change (prescribed)</vt:lpstr>
      <vt:lpstr>Impact of historical land cover change on climate</vt:lpstr>
      <vt:lpstr>Arctic climate-change feedbacks  </vt:lpstr>
      <vt:lpstr>PowerPoint Presentation</vt:lpstr>
      <vt:lpstr>Fate of anthropogenic CO2 emissions (2002-2011 average)</vt:lpstr>
      <vt:lpstr>Soil moisture – Precipitation feedback</vt:lpstr>
      <vt:lpstr>Land-atmosphere interactions</vt:lpstr>
      <vt:lpstr>PowerPoint Presentation</vt:lpstr>
      <vt:lpstr>PowerPoint Presentation</vt:lpstr>
      <vt:lpstr>PowerPoint Presentation</vt:lpstr>
      <vt:lpstr>Land model processes - Hydrology </vt:lpstr>
      <vt:lpstr>Land model processes - Hydrology </vt:lpstr>
      <vt:lpstr>Land model processes - Hydrology </vt:lpstr>
      <vt:lpstr>Land model processes - Hydrology </vt:lpstr>
      <vt:lpstr>Snow, Ice, and Aerosol Radiative Model (SNICAR)</vt:lpstr>
      <vt:lpstr>PowerPoint Presentation</vt:lpstr>
      <vt:lpstr>PowerPoint Presentation</vt:lpstr>
      <vt:lpstr>Surface albedo (CLM offline compared to MODIS)</vt:lpstr>
      <vt:lpstr>Soil (and snow) water storage (MAM − SON)</vt:lpstr>
      <vt:lpstr>Modeling surface albedo</vt:lpstr>
    </vt:vector>
  </TitlesOfParts>
  <Company>뿿콰뿿컐뿿</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1 - Title</dc:title>
  <dc:creator>Trial User</dc:creator>
  <cp:lastModifiedBy>David Lawrence</cp:lastModifiedBy>
  <cp:revision>919</cp:revision>
  <cp:lastPrinted>2015-08-10T14:20:48Z</cp:lastPrinted>
  <dcterms:created xsi:type="dcterms:W3CDTF">2005-01-10T23:39:12Z</dcterms:created>
  <dcterms:modified xsi:type="dcterms:W3CDTF">2016-08-09T15:58:16Z</dcterms:modified>
</cp:coreProperties>
</file>